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303" r:id="rId5"/>
    <p:sldId id="497" r:id="rId6"/>
    <p:sldId id="496" r:id="rId7"/>
    <p:sldId id="498" r:id="rId8"/>
    <p:sldId id="500" r:id="rId9"/>
    <p:sldId id="532" r:id="rId10"/>
    <p:sldId id="313" r:id="rId11"/>
    <p:sldId id="535" r:id="rId12"/>
    <p:sldId id="499" r:id="rId13"/>
    <p:sldId id="512" r:id="rId14"/>
    <p:sldId id="501" r:id="rId15"/>
    <p:sldId id="502" r:id="rId16"/>
    <p:sldId id="521" r:id="rId17"/>
    <p:sldId id="536" r:id="rId18"/>
    <p:sldId id="503" r:id="rId19"/>
    <p:sldId id="504" r:id="rId20"/>
    <p:sldId id="505" r:id="rId21"/>
    <p:sldId id="506" r:id="rId22"/>
    <p:sldId id="537" r:id="rId23"/>
    <p:sldId id="508" r:id="rId24"/>
    <p:sldId id="507" r:id="rId25"/>
    <p:sldId id="522" r:id="rId26"/>
    <p:sldId id="509" r:id="rId27"/>
    <p:sldId id="510" r:id="rId28"/>
    <p:sldId id="513" r:id="rId29"/>
    <p:sldId id="538" r:id="rId30"/>
    <p:sldId id="514" r:id="rId31"/>
    <p:sldId id="515" r:id="rId32"/>
    <p:sldId id="539" r:id="rId33"/>
    <p:sldId id="516" r:id="rId34"/>
    <p:sldId id="517" r:id="rId35"/>
    <p:sldId id="540" r:id="rId36"/>
    <p:sldId id="519" r:id="rId37"/>
    <p:sldId id="518" r:id="rId38"/>
    <p:sldId id="520" r:id="rId39"/>
    <p:sldId id="523" r:id="rId40"/>
    <p:sldId id="524" r:id="rId41"/>
    <p:sldId id="525" r:id="rId42"/>
    <p:sldId id="526" r:id="rId43"/>
    <p:sldId id="527" r:id="rId44"/>
    <p:sldId id="528" r:id="rId45"/>
    <p:sldId id="529" r:id="rId46"/>
    <p:sldId id="530" r:id="rId47"/>
    <p:sldId id="531" r:id="rId48"/>
    <p:sldId id="533" r:id="rId49"/>
    <p:sldId id="53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498"/>
            <p14:sldId id="500"/>
            <p14:sldId id="532"/>
            <p14:sldId id="313"/>
            <p14:sldId id="535"/>
            <p14:sldId id="499"/>
            <p14:sldId id="512"/>
            <p14:sldId id="501"/>
            <p14:sldId id="502"/>
            <p14:sldId id="521"/>
            <p14:sldId id="536"/>
            <p14:sldId id="503"/>
            <p14:sldId id="504"/>
            <p14:sldId id="505"/>
            <p14:sldId id="506"/>
            <p14:sldId id="537"/>
            <p14:sldId id="508"/>
            <p14:sldId id="507"/>
            <p14:sldId id="522"/>
            <p14:sldId id="509"/>
            <p14:sldId id="510"/>
            <p14:sldId id="513"/>
            <p14:sldId id="538"/>
            <p14:sldId id="514"/>
            <p14:sldId id="515"/>
            <p14:sldId id="539"/>
            <p14:sldId id="516"/>
            <p14:sldId id="517"/>
            <p14:sldId id="540"/>
            <p14:sldId id="519"/>
            <p14:sldId id="518"/>
            <p14:sldId id="520"/>
            <p14:sldId id="523"/>
            <p14:sldId id="524"/>
            <p14:sldId id="525"/>
            <p14:sldId id="526"/>
            <p14:sldId id="527"/>
            <p14:sldId id="528"/>
            <p14:sldId id="529"/>
            <p14:sldId id="530"/>
            <p14:sldId id="531"/>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35" autoAdjust="0"/>
    <p:restoredTop sz="94660"/>
  </p:normalViewPr>
  <p:slideViewPr>
    <p:cSldViewPr snapToGrid="0">
      <p:cViewPr varScale="1">
        <p:scale>
          <a:sx n="82" d="100"/>
          <a:sy n="82" d="100"/>
        </p:scale>
        <p:origin x="811"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slide" Target="slides/slide46.xml" /><Relationship Id="rId55" Type="http://schemas.openxmlformats.org/officeDocument/2006/relationships/theme" Target="theme/theme1.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54" Type="http://schemas.openxmlformats.org/officeDocument/2006/relationships/viewProps" Target="viewProps.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presProps" Target="pres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slide" Target="slides/slide45.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notesMaster" Target="notesMasters/notesMaster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56" Type="http://schemas.openxmlformats.org/officeDocument/2006/relationships/tableStyles" Target="tableStyles.xml" /><Relationship Id="rId8" Type="http://schemas.openxmlformats.org/officeDocument/2006/relationships/slide" Target="slides/slide4.xml" /><Relationship Id="rId51" Type="http://schemas.openxmlformats.org/officeDocument/2006/relationships/slide" Target="slides/slide47.xml" /><Relationship Id="rId3" Type="http://schemas.openxmlformats.org/officeDocument/2006/relationships/customXml" Target="../customXml/item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02603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86279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10093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32620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74773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6761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198906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96937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032809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322071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0802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4.xml" /><Relationship Id="rId1" Type="http://schemas.openxmlformats.org/officeDocument/2006/relationships/themeOverride" Target="../theme/themeOverride1.xml" /><Relationship Id="rId5" Type="http://schemas.openxmlformats.org/officeDocument/2006/relationships/image" Target="../media/image5.jpg"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4.xml" /><Relationship Id="rId1" Type="http://schemas.openxmlformats.org/officeDocument/2006/relationships/themeOverride" Target="../theme/themeOverride2.xml" /><Relationship Id="rId5" Type="http://schemas.openxmlformats.org/officeDocument/2006/relationships/image" Target="../media/image6.png"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14.xml" /><Relationship Id="rId4" Type="http://schemas.openxmlformats.org/officeDocument/2006/relationships/image" Target="../media/image8.png" /></Relationships>
</file>

<file path=ppt/slides/_rels/slide7.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4.xml" /><Relationship Id="rId1" Type="http://schemas.openxmlformats.org/officeDocument/2006/relationships/slideLayout" Target="../slideLayouts/slideLayout13.xml" /></Relationships>
</file>

<file path=ppt/slides/_rels/slide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5.xml" /><Relationship Id="rId1" Type="http://schemas.openxmlformats.org/officeDocument/2006/relationships/slideLayout" Target="../slideLayouts/slideLayout14.xml" /><Relationship Id="rId4" Type="http://schemas.openxmlformats.org/officeDocument/2006/relationships/image" Target="../media/image9.jpg" /></Relationships>
</file>

<file path=ppt/slides/_rels/slide9.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6.xml" /><Relationship Id="rId1" Type="http://schemas.openxmlformats.org/officeDocument/2006/relationships/slideLayout" Target="../slideLayouts/slideLayout13.xml" /><Relationship Id="rId4" Type="http://schemas.openxmlformats.org/officeDocument/2006/relationships/image" Target="../media/image10.jpg" /></Relationships>
</file>

<file path=ppt/slides/_rels/slide10.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7.xml" /><Relationship Id="rId1" Type="http://schemas.openxmlformats.org/officeDocument/2006/relationships/slideLayout" Target="../slideLayouts/slideLayout13.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8.xml" /><Relationship Id="rId1" Type="http://schemas.openxmlformats.org/officeDocument/2006/relationships/slideLayout" Target="../slideLayouts/slideLayout13.xml" /><Relationship Id="rId4" Type="http://schemas.openxmlformats.org/officeDocument/2006/relationships/image" Target="../media/image13.png" /></Relationships>
</file>

<file path=ppt/slides/_rels/slide16.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9.xml" /><Relationship Id="rId1" Type="http://schemas.openxmlformats.org/officeDocument/2006/relationships/slideLayout" Target="../slideLayouts/slideLayout13.xml" /><Relationship Id="rId4" Type="http://schemas.openxmlformats.org/officeDocument/2006/relationships/image" Target="../media/image14.jpeg" /></Relationships>
</file>

<file path=ppt/slides/_rels/slide17.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10.xml" /><Relationship Id="rId1" Type="http://schemas.openxmlformats.org/officeDocument/2006/relationships/slideLayout" Target="../slideLayouts/slideLayout13.xml" /><Relationship Id="rId5" Type="http://schemas.openxmlformats.org/officeDocument/2006/relationships/image" Target="../media/image16.png" /><Relationship Id="rId4" Type="http://schemas.openxmlformats.org/officeDocument/2006/relationships/image" Target="../media/image15.png" /></Relationships>
</file>

<file path=ppt/slides/_rels/slide1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11.xml" /><Relationship Id="rId1" Type="http://schemas.openxmlformats.org/officeDocument/2006/relationships/slideLayout" Target="../slideLayouts/slideLayout14.xml" /><Relationship Id="rId4" Type="http://schemas.openxmlformats.org/officeDocument/2006/relationships/image" Target="../media/image17.png" /></Relationships>
</file>

<file path=ppt/slides/_rels/slide19.xml.rels><?xml version="1.0" encoding="UTF-8" standalone="yes"?>
<Relationships xmlns="http://schemas.openxmlformats.org/package/2006/relationships"><Relationship Id="rId3" Type="http://schemas.openxmlformats.org/officeDocument/2006/relationships/image" Target="../media/image18.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3" Type="http://schemas.openxmlformats.org/officeDocument/2006/relationships/image" Target="../media/image19.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3" Type="http://schemas.openxmlformats.org/officeDocument/2006/relationships/image" Target="../media/image20.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3" Type="http://schemas.openxmlformats.org/officeDocument/2006/relationships/image" Target="../media/image23.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3" Type="http://schemas.openxmlformats.org/officeDocument/2006/relationships/image" Target="../media/image24.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3" Type="http://schemas.openxmlformats.org/officeDocument/2006/relationships/image" Target="../media/image25.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3" Type="http://schemas.openxmlformats.org/officeDocument/2006/relationships/image" Target="../media/image26.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3" Type="http://schemas.openxmlformats.org/officeDocument/2006/relationships/image" Target="../media/image28.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3" Type="http://schemas.openxmlformats.org/officeDocument/2006/relationships/image" Target="../media/image29.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3" Type="http://schemas.openxmlformats.org/officeDocument/2006/relationships/image" Target="../media/image30.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3" Type="http://schemas.openxmlformats.org/officeDocument/2006/relationships/image" Target="../media/image31.jp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12.xml" /><Relationship Id="rId1" Type="http://schemas.openxmlformats.org/officeDocument/2006/relationships/slideLayout" Target="../slideLayouts/slideLayout13.xml" /></Relationships>
</file>

<file path=ppt/slides/_rels/slide36.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8.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9.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13.xml" /><Relationship Id="rId1" Type="http://schemas.openxmlformats.org/officeDocument/2006/relationships/slideLayout" Target="../slideLayouts/slideLayout14.xml" /><Relationship Id="rId4" Type="http://schemas.openxmlformats.org/officeDocument/2006/relationships/image" Target="../media/image33.png" /></Relationships>
</file>

<file path=ppt/slides/_rels/slide40.xml.rels><?xml version="1.0" encoding="UTF-8" standalone="yes"?>
<Relationships xmlns="http://schemas.openxmlformats.org/package/2006/relationships"><Relationship Id="rId3" Type="http://schemas.openxmlformats.org/officeDocument/2006/relationships/image" Target="../media/image34.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2.xml.rels><?xml version="1.0" encoding="UTF-8" standalone="yes"?>
<Relationships xmlns="http://schemas.openxmlformats.org/package/2006/relationships"><Relationship Id="rId3" Type="http://schemas.openxmlformats.org/officeDocument/2006/relationships/image" Target="../media/image35.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6.xml.rels><?xml version="1.0" encoding="UTF-8" standalone="yes"?>
<Relationships xmlns="http://schemas.openxmlformats.org/package/2006/relationships"><Relationship Id="rId3" Type="http://schemas.openxmlformats.org/officeDocument/2006/relationships/image" Target="../media/image36.png" /><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7.xml.rels><?xml version="1.0" encoding="UTF-8" standalone="yes"?>
<Relationships xmlns="http://schemas.openxmlformats.org/package/2006/relationships"><Relationship Id="rId3" Type="http://schemas.openxmlformats.org/officeDocument/2006/relationships/image" Target="../media/image38.png" /><Relationship Id="rId2" Type="http://schemas.openxmlformats.org/officeDocument/2006/relationships/image" Target="../media/image37.jpeg" /><Relationship Id="rId1" Type="http://schemas.openxmlformats.org/officeDocument/2006/relationships/slideLayout" Target="../slideLayouts/slideLayout15.xml" /><Relationship Id="rId5" Type="http://schemas.openxmlformats.org/officeDocument/2006/relationships/image" Target="../media/image40.png" /><Relationship Id="rId4" Type="http://schemas.openxmlformats.org/officeDocument/2006/relationships/image" Target="../media/image39.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23673" y="5772909"/>
            <a:ext cx="4852865" cy="923330"/>
          </a:xfrm>
          <a:prstGeom prst="rect">
            <a:avLst/>
          </a:prstGeom>
          <a:noFill/>
        </p:spPr>
        <p:txBody>
          <a:bodyPr wrap="square" rtlCol="0">
            <a:spAutoFit/>
          </a:bodyPr>
          <a:lstStyle/>
          <a:p>
            <a:pPr algn="ctr" rtl="1"/>
            <a:r>
              <a:rPr lang="ar-EG" b="1">
                <a:solidFill>
                  <a:srgbClr val="00B0F0"/>
                </a:solidFill>
                <a:latin typeface="Alexandria" charset="0"/>
                <a:cs typeface="Alexandria" charset="0"/>
              </a:rPr>
              <a:t>المحاضرة الثانية</a:t>
            </a:r>
            <a:endParaRPr lang="ar-EG" b="1" dirty="0">
              <a:solidFill>
                <a:srgbClr val="00B0F0"/>
              </a:solidFill>
              <a:latin typeface="Alexandria" charset="0"/>
              <a:cs typeface="Alexandria" charset="0"/>
            </a:endParaRPr>
          </a:p>
          <a:p>
            <a:pPr algn="r" rtl="1"/>
            <a:endParaRPr lang="ar-EG" b="1" dirty="0">
              <a:solidFill>
                <a:srgbClr val="00B0F0"/>
              </a:solidFill>
              <a:latin typeface="Alexandria" charset="0"/>
              <a:cs typeface="Alexandria" charset="0"/>
            </a:endParaRPr>
          </a:p>
          <a:p>
            <a:pPr algn="ctr" rtl="1"/>
            <a:r>
              <a:rPr lang="ar-EG" sz="1600" b="1" dirty="0">
                <a:solidFill>
                  <a:schemeClr val="bg1"/>
                </a:solidFill>
                <a:latin typeface="Alexandria" charset="0"/>
                <a:cs typeface="Alexandria" charset="0"/>
              </a:rPr>
              <a:t>مقدمة في اقتصاديات الإعلام الرقمي </a:t>
            </a:r>
            <a:endParaRPr lang="en-US" sz="1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248"/>
    </mc:Choice>
    <mc:Fallback xmlns="">
      <p:transition spd="slow" advTm="924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11584" y="239184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6010183" y="2690809"/>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تعريف اقتصاديات الإعلام الرقمي</a:t>
            </a:r>
            <a:endParaRPr lang="en-US"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6010183" y="3357979"/>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latin typeface="Alexandria" pitchFamily="2" charset="-78"/>
                <a:cs typeface="Alexandria" pitchFamily="2" charset="-78"/>
              </a:rPr>
              <a:t>أهمية الإعلام الرقمي في الاقتصاد الحديث</a:t>
            </a:r>
            <a:endParaRPr lang="en-US"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6010183" y="4078601"/>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الفرق بين الاقتصاد التقليدي والرقمي</a:t>
            </a:r>
            <a:endParaRPr lang="en-US"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6010183" y="4745771"/>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التحديات التي تواجه الإعلام الرقمي</a:t>
            </a:r>
            <a:endParaRPr lang="en-US" dirty="0">
              <a:solidFill>
                <a:schemeClr val="tx1">
                  <a:lumMod val="95000"/>
                  <a:lumOff val="5000"/>
                </a:schemeClr>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B4AF7713-0AB0-D2F6-5273-6D72518F74FA}"/>
              </a:ext>
            </a:extLst>
          </p:cNvPr>
          <p:cNvSpPr/>
          <p:nvPr/>
        </p:nvSpPr>
        <p:spPr>
          <a:xfrm>
            <a:off x="6010183" y="5412941"/>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نماذج النجاح في الإعلام الرقمي</a:t>
            </a:r>
            <a:endParaRPr lang="en-US"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4891596"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Tm="8282"/>
    </mc:Choice>
    <mc:Fallback xmlns="">
      <p:transition advTm="82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729028" y="1160640"/>
            <a:ext cx="6325339" cy="461665"/>
          </a:xfrm>
          <a:prstGeom prst="rect">
            <a:avLst/>
          </a:prstGeom>
          <a:noFill/>
        </p:spPr>
        <p:txBody>
          <a:bodyPr wrap="square" rtlCol="0">
            <a:spAutoFit/>
          </a:bodyPr>
          <a:lstStyle/>
          <a:p>
            <a:pPr algn="ctr" rtl="1"/>
            <a:r>
              <a:rPr lang="ar-EG" sz="2400" b="1" dirty="0">
                <a:latin typeface="Alexandria" charset="0"/>
                <a:cs typeface="Alexandria" charset="0"/>
              </a:rPr>
              <a:t>أولًا: مفهوم  اقتصاديات الإعلام الرقمي </a:t>
            </a:r>
            <a:endParaRPr lang="en-US" sz="2400" b="1" dirty="0">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04660" y="2391844"/>
            <a:ext cx="6325340" cy="3353867"/>
          </a:xfrm>
          <a:prstGeom prst="rect">
            <a:avLst/>
          </a:prstGeom>
          <a:noFill/>
        </p:spPr>
        <p:txBody>
          <a:bodyPr wrap="square" rtlCol="0">
            <a:spAutoFit/>
          </a:bodyPr>
          <a:lstStyle/>
          <a:p>
            <a:pPr algn="just" rtl="1">
              <a:lnSpc>
                <a:spcPct val="150000"/>
              </a:lnSpc>
            </a:pPr>
            <a:r>
              <a:rPr lang="ar-EG" sz="2400" dirty="0">
                <a:latin typeface="Alexandria" pitchFamily="2" charset="-78"/>
                <a:cs typeface="Alexandria" pitchFamily="2" charset="-78"/>
              </a:rPr>
              <a:t>ي</a:t>
            </a:r>
            <a:r>
              <a:rPr lang="ar-SA" sz="2400" dirty="0">
                <a:latin typeface="Alexandria" pitchFamily="2" charset="-78"/>
                <a:cs typeface="Alexandria" pitchFamily="2" charset="-78"/>
              </a:rPr>
              <a:t>شير إلى دراسة وتحليل العمليات الاقتصادية المرتبطة بإنتاج وتوزيع واستهلاك المحتوى الإعلامي الرقمي. يشمل ذلك الجوانب المالية والتجارية التي تعتمد عليها المؤسسات الإعلامية في تلبية احتياجات الجمهور وتحقيق أرباحها من خلال استخدام التكنولوجيا الرقمية</a:t>
            </a:r>
            <a:r>
              <a:rPr lang="en-US" sz="2400" kern="0" dirty="0">
                <a:solidFill>
                  <a:srgbClr val="0D0D0D"/>
                </a:solidFill>
                <a:effectLst/>
                <a:latin typeface="Alexandria" pitchFamily="2" charset="-78"/>
                <a:ea typeface="Times New Roman" panose="02020603050405020304" pitchFamily="18" charset="0"/>
                <a:cs typeface="Alexandria" pitchFamily="2" charset="-78"/>
              </a:rPr>
              <a:t>.</a:t>
            </a:r>
            <a:endParaRPr lang="en-US" sz="2400"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DA3AE4C-0933-E4BF-5896-C03E2B338F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5354" y="2670687"/>
            <a:ext cx="3390619" cy="3390619"/>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Tm="5831"/>
    </mc:Choice>
    <mc:Fallback xmlns="">
      <p:transition advTm="583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7889" y="1041037"/>
            <a:ext cx="6334000" cy="461665"/>
          </a:xfrm>
          <a:prstGeom prst="rect">
            <a:avLst/>
          </a:prstGeom>
          <a:noFill/>
        </p:spPr>
        <p:txBody>
          <a:bodyPr wrap="square" rtlCol="0">
            <a:spAutoFit/>
          </a:bodyPr>
          <a:lstStyle/>
          <a:p>
            <a:pPr algn="ctr" rtl="1"/>
            <a:r>
              <a:rPr lang="ar-EG" sz="2400" b="1" dirty="0">
                <a:latin typeface="Alexandria" charset="0"/>
                <a:cs typeface="Alexandria" charset="0"/>
              </a:rPr>
              <a:t>أولًا: مفهوم  اقتصاديات الإعلام الرقمي </a:t>
            </a:r>
            <a:endParaRPr lang="en-US" sz="2400" b="1" dirty="0">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54889" y="1927149"/>
            <a:ext cx="6089903" cy="4124206"/>
          </a:xfrm>
          <a:prstGeom prst="rect">
            <a:avLst/>
          </a:prstGeom>
          <a:noFill/>
        </p:spPr>
        <p:txBody>
          <a:bodyPr wrap="square" rtlCol="0">
            <a:spAutoFit/>
          </a:bodyPr>
          <a:lstStyle/>
          <a:p>
            <a:pPr algn="just" rtl="1"/>
            <a:r>
              <a:rPr lang="ar-EG" sz="3200" kern="0" dirty="0">
                <a:solidFill>
                  <a:srgbClr val="FF0000"/>
                </a:solidFill>
                <a:latin typeface="Alexandria"/>
                <a:ea typeface="Times New Roman" panose="02020603050405020304" pitchFamily="18" charset="0"/>
                <a:cs typeface="Sakkal Majalla" panose="02000000000000000000" pitchFamily="2" charset="-78"/>
              </a:rPr>
              <a:t>أهم ملامح اقتصاد الإعلام الرقمي</a:t>
            </a:r>
          </a:p>
          <a:p>
            <a:pPr algn="just" rtl="1"/>
            <a:r>
              <a:rPr lang="ar-EG" sz="3200" kern="0" dirty="0">
                <a:solidFill>
                  <a:srgbClr val="0D0D0D"/>
                </a:solidFill>
                <a:effectLst/>
                <a:latin typeface="Alexandria"/>
                <a:ea typeface="Times New Roman" panose="02020603050405020304" pitchFamily="18" charset="0"/>
                <a:cs typeface="Sakkal Majalla" panose="02000000000000000000" pitchFamily="2" charset="-78"/>
              </a:rPr>
              <a:t>1- </a:t>
            </a:r>
            <a:r>
              <a:rPr lang="ar-SA" sz="1800" b="1" kern="0" dirty="0">
                <a:solidFill>
                  <a:srgbClr val="0D0D0D"/>
                </a:solidFill>
                <a:effectLst/>
                <a:ea typeface="Times New Roman" panose="02020603050405020304" pitchFamily="18" charset="0"/>
                <a:cs typeface="Alexandria"/>
              </a:rPr>
              <a:t>التأثير الاقتصادي للتكنولوجيا الرقمية</a:t>
            </a:r>
            <a:endParaRPr lang="en-US" sz="1800" b="1" kern="0" dirty="0">
              <a:solidFill>
                <a:srgbClr val="0D0D0D"/>
              </a:solidFill>
              <a:effectLst/>
              <a:ea typeface="Times New Roman" panose="02020603050405020304" pitchFamily="18" charset="0"/>
              <a:cs typeface="Alexandria"/>
            </a:endParaRPr>
          </a:p>
          <a:p>
            <a:pPr algn="just" rtl="1"/>
            <a:r>
              <a:rPr lang="ar-SA" sz="1800" kern="0" dirty="0">
                <a:solidFill>
                  <a:srgbClr val="0D0D0D"/>
                </a:solidFill>
                <a:effectLst/>
                <a:latin typeface="Alexandria Light" pitchFamily="2" charset="-78"/>
                <a:ea typeface="Times New Roman" panose="02020603050405020304" pitchFamily="18" charset="0"/>
                <a:cs typeface="Alexandria Light" pitchFamily="2" charset="-78"/>
              </a:rPr>
              <a:t>التكنولوجيا الحديثة، بما في ذلك الذكاء الاصطناعي، غيرت طبيعة العمل الإعلامي من خلال أتمتة العمليات، تحليل الجمهور، وتخصيص المحتوى وفقًا لاهتماماتهم. أدى ذلك إلى تحسين الكفاءة وتخفيض التكاليف التشغيلية​</a:t>
            </a:r>
            <a:endParaRPr lang="ar-EG" sz="1800"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endParaRPr lang="en-US" sz="1800" kern="0" dirty="0">
              <a:solidFill>
                <a:srgbClr val="0D0D0D"/>
              </a:solidFill>
              <a:effectLst/>
              <a:ea typeface="Times New Roman" panose="02020603050405020304" pitchFamily="18" charset="0"/>
              <a:cs typeface="Alexandria"/>
            </a:endParaRPr>
          </a:p>
          <a:p>
            <a:pPr algn="just" rtl="1"/>
            <a:endParaRPr lang="ar-EG" kern="0" dirty="0">
              <a:solidFill>
                <a:srgbClr val="0D0D0D"/>
              </a:solidFill>
              <a:latin typeface="Alexandria"/>
              <a:ea typeface="Times New Roman" panose="02020603050405020304" pitchFamily="18" charset="0"/>
              <a:cs typeface="Alexandria"/>
            </a:endParaRPr>
          </a:p>
          <a:p>
            <a:pPr algn="just" rtl="1"/>
            <a:r>
              <a:rPr lang="ar-EG" sz="1800" kern="0" dirty="0">
                <a:solidFill>
                  <a:srgbClr val="0D0D0D"/>
                </a:solidFill>
                <a:effectLst/>
                <a:latin typeface="Alexandria"/>
                <a:ea typeface="Times New Roman" panose="02020603050405020304" pitchFamily="18" charset="0"/>
                <a:cs typeface="Alexandria"/>
              </a:rPr>
              <a:t>2- </a:t>
            </a:r>
            <a:r>
              <a:rPr lang="ar-EG" sz="1800" b="1" kern="0" dirty="0">
                <a:solidFill>
                  <a:srgbClr val="0D0D0D"/>
                </a:solidFill>
                <a:latin typeface="Alexandria"/>
                <a:ea typeface="Times New Roman" panose="02020603050405020304" pitchFamily="18" charset="0"/>
                <a:cs typeface="Alexandria"/>
              </a:rPr>
              <a:t>التحديات الاقتصادية</a:t>
            </a:r>
            <a:endParaRPr lang="en-US" b="1" kern="0" dirty="0">
              <a:solidFill>
                <a:srgbClr val="0D0D0D"/>
              </a:solidFill>
              <a:effectLst/>
              <a:latin typeface="Alexandria"/>
              <a:ea typeface="Times New Roman" panose="02020603050405020304" pitchFamily="18" charset="0"/>
              <a:cs typeface="Alexandria"/>
            </a:endParaRPr>
          </a:p>
          <a:p>
            <a:pPr algn="just" rtl="1"/>
            <a:r>
              <a:rPr lang="ar-SA" sz="1800" kern="0" dirty="0">
                <a:solidFill>
                  <a:srgbClr val="0D0D0D"/>
                </a:solidFill>
                <a:effectLst/>
                <a:latin typeface="Alexandria Light" pitchFamily="2" charset="-78"/>
                <a:ea typeface="Times New Roman" panose="02020603050405020304" pitchFamily="18" charset="0"/>
                <a:cs typeface="Alexandria Light" pitchFamily="2" charset="-78"/>
              </a:rPr>
              <a:t>تواجه المؤسسات الإعلامية الرقمية تحديات مثل المنافسة الشديدة، الاعتماد الكبير على الإعلانات، وتأثير الأخبار المضللة والخصوصية على سمعة المنصات الرقمية. هناك أيضًا ضغط مستمر لتطوير نماذج عمل مستدامة</a:t>
            </a:r>
            <a:endParaRPr lang="ar-EG" sz="32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74F2D85-917B-82AD-B7AC-4A443E9542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330" y="2121763"/>
            <a:ext cx="4695548" cy="4474346"/>
          </a:xfrm>
          <a:prstGeom prst="rect">
            <a:avLst/>
          </a:prstGeom>
        </p:spPr>
      </p:pic>
    </p:spTree>
    <p:extLst>
      <p:ext uri="{BB962C8B-B14F-4D97-AF65-F5344CB8AC3E}">
        <p14:creationId xmlns:p14="http://schemas.microsoft.com/office/powerpoint/2010/main" val="3463997111"/>
      </p:ext>
    </p:extLst>
  </p:cSld>
  <p:clrMapOvr>
    <a:masterClrMapping/>
  </p:clrMapOvr>
  <mc:AlternateContent xmlns:mc="http://schemas.openxmlformats.org/markup-compatibility/2006" xmlns:p14="http://schemas.microsoft.com/office/powerpoint/2010/main">
    <mc:Choice Requires="p14">
      <p:transition p14:dur="10" advTm="35836"/>
    </mc:Choice>
    <mc:Fallback xmlns="">
      <p:transition advTm="358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69593" y="1160640"/>
            <a:ext cx="6674407"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أولًا: مفهوم اقتصاديات الإعلام الرقمي </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401205"/>
          </a:xfrm>
          <a:prstGeom prst="rect">
            <a:avLst/>
          </a:prstGeom>
          <a:noFill/>
        </p:spPr>
        <p:txBody>
          <a:bodyPr wrap="square" rtlCol="0">
            <a:spAutoFit/>
          </a:bodyPr>
          <a:lstStyle/>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3-</a:t>
            </a:r>
            <a:r>
              <a:rPr lang="ar-EG" sz="2800" b="1" kern="0" dirty="0">
                <a:solidFill>
                  <a:srgbClr val="0D0D0D"/>
                </a:solidFill>
                <a:latin typeface="Alexandria" pitchFamily="2" charset="-78"/>
                <a:ea typeface="Times New Roman" panose="02020603050405020304" pitchFamily="18" charset="0"/>
                <a:cs typeface="Alexandria" pitchFamily="2" charset="-78"/>
              </a:rPr>
              <a:t> </a:t>
            </a:r>
            <a:r>
              <a:rPr lang="ar-SA" sz="1600" b="1" kern="0" dirty="0">
                <a:solidFill>
                  <a:srgbClr val="0D0D0D"/>
                </a:solidFill>
                <a:effectLst/>
                <a:latin typeface="Alexandria" pitchFamily="2" charset="-78"/>
                <a:ea typeface="Times New Roman" panose="02020603050405020304" pitchFamily="18" charset="0"/>
                <a:cs typeface="Alexandria" pitchFamily="2" charset="-78"/>
              </a:rPr>
              <a:t>التحول من الإعلام التقليدي إلى الرقمي</a:t>
            </a:r>
            <a:endParaRPr lang="en-US" sz="1600" b="1"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SA" sz="1400" kern="0" dirty="0">
                <a:solidFill>
                  <a:srgbClr val="0D0D0D"/>
                </a:solidFill>
                <a:effectLst/>
                <a:latin typeface="Alexandria"/>
                <a:ea typeface="Times New Roman" panose="02020603050405020304" pitchFamily="18" charset="0"/>
                <a:cs typeface="Alexandria"/>
              </a:rPr>
              <a:t>مع ظهور الإنترنت والتكنولوجيا الرقمية، تغيرت أنماط الإنتاج والتوزيع الإعلامي. وسائل الإعلام لم تعد تقتصر على النماذج التقليدية مثل الصحف والقنوات التلفزيونية، بل أصبحت تعتمد بشكل أساسي على المنصات الرقمية التي توفر محتوى تفاعليًا وسهل الوصول</a:t>
            </a:r>
            <a:r>
              <a:rPr lang="ar-EG" sz="1400" kern="0" dirty="0">
                <a:solidFill>
                  <a:srgbClr val="0D0D0D"/>
                </a:solidFill>
                <a:effectLst/>
                <a:latin typeface="Alexandria"/>
                <a:ea typeface="Times New Roman" panose="02020603050405020304" pitchFamily="18" charset="0"/>
                <a:cs typeface="Alexandria"/>
              </a:rPr>
              <a:t>.</a:t>
            </a:r>
          </a:p>
          <a:p>
            <a:pPr algn="just" rtl="1">
              <a:lnSpc>
                <a:spcPct val="200000"/>
              </a:lnSpc>
            </a:pPr>
            <a:r>
              <a:rPr lang="ar-EG" sz="1600" b="1" kern="0" dirty="0">
                <a:solidFill>
                  <a:srgbClr val="0D0D0D"/>
                </a:solidFill>
                <a:effectLst/>
                <a:latin typeface="Alexandria" pitchFamily="2" charset="-78"/>
                <a:ea typeface="Times New Roman" panose="02020603050405020304" pitchFamily="18" charset="0"/>
                <a:cs typeface="Alexandria" pitchFamily="2" charset="-78"/>
              </a:rPr>
              <a:t>4- الإعلام كسلعة اقتصادية</a:t>
            </a:r>
            <a:r>
              <a:rPr lang="ar-SA" sz="1600" b="1" kern="0" dirty="0">
                <a:solidFill>
                  <a:srgbClr val="0D0D0D"/>
                </a:solidFill>
                <a:effectLst/>
                <a:latin typeface="Alexandria" pitchFamily="2" charset="-78"/>
                <a:ea typeface="Times New Roman" panose="02020603050405020304" pitchFamily="18" charset="0"/>
                <a:cs typeface="Alexandria" pitchFamily="2" charset="-78"/>
              </a:rPr>
              <a:t>​</a:t>
            </a:r>
            <a:endParaRPr lang="en-US" sz="1600" b="1"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SA" sz="1400" kern="0" dirty="0">
                <a:solidFill>
                  <a:srgbClr val="0D0D0D"/>
                </a:solidFill>
                <a:effectLst/>
                <a:latin typeface="Alexandria"/>
                <a:ea typeface="Times New Roman" panose="02020603050405020304" pitchFamily="18" charset="0"/>
                <a:cs typeface="Alexandria"/>
              </a:rPr>
              <a:t>الإعلام الرقمي أصبح يُعامل كسلعة اقتصادية؛ فهو يعتمد على موارد مثل الأيدي العاملة، التقنيات الحديثة، والإدارة الجيدة لتحقيق عائد استثماري. المؤسسات الإعلامية الرقمية تتنافس لجذب الجمهور والإعلانات لزيادة إيراداتها​</a:t>
            </a:r>
            <a:r>
              <a:rPr lang="ar-EG" sz="1400" kern="0" dirty="0">
                <a:solidFill>
                  <a:srgbClr val="0D0D0D"/>
                </a:solidFill>
                <a:effectLst/>
                <a:latin typeface="Alexandria"/>
                <a:ea typeface="Times New Roman" panose="02020603050405020304" pitchFamily="18" charset="0"/>
                <a:cs typeface="Alexandria"/>
              </a:rPr>
              <a:t>.</a:t>
            </a:r>
          </a:p>
          <a:p>
            <a:pPr algn="just" rtl="1"/>
            <a:endParaRPr lang="ar-EG" sz="2000" b="1" kern="0" dirty="0">
              <a:solidFill>
                <a:srgbClr val="0D0D0D"/>
              </a:solidFill>
              <a:latin typeface="Alexandria" pitchFamily="2" charset="-78"/>
              <a:ea typeface="Calibri" panose="020F0502020204030204" pitchFamily="34" charset="0"/>
              <a:cs typeface="Alexandria" pitchFamily="2" charset="-78"/>
            </a:endParaRPr>
          </a:p>
          <a:p>
            <a:pPr algn="just" rtl="1"/>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8812211"/>
      </p:ext>
    </p:extLst>
  </p:cSld>
  <p:clrMapOvr>
    <a:masterClrMapping/>
  </p:clrMapOvr>
  <mc:AlternateContent xmlns:mc="http://schemas.openxmlformats.org/markup-compatibility/2006" xmlns:p14="http://schemas.microsoft.com/office/powerpoint/2010/main">
    <mc:Choice Requires="p14">
      <p:transition p14:dur="10" advTm="17932"/>
    </mc:Choice>
    <mc:Fallback xmlns="">
      <p:transition advTm="179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أولًا: مفهوم اقتصاديات الإعلام الرقمي </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55036" y="1741395"/>
            <a:ext cx="5029200" cy="4216539"/>
          </a:xfrm>
          <a:prstGeom prst="rect">
            <a:avLst/>
          </a:prstGeom>
          <a:noFill/>
        </p:spPr>
        <p:txBody>
          <a:bodyPr wrap="square" rtlCol="0">
            <a:spAutoFit/>
          </a:bodyPr>
          <a:lstStyle/>
          <a:p>
            <a:pPr algn="just" rtl="1">
              <a:lnSpc>
                <a:spcPct val="200000"/>
              </a:lnSpc>
            </a:pPr>
            <a:endParaRPr lang="ar-EG" sz="2000" b="1" kern="0" dirty="0">
              <a:solidFill>
                <a:srgbClr val="0D0D0D"/>
              </a:solidFill>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0D0D0D"/>
                </a:solidFill>
                <a:effectLst/>
                <a:latin typeface="Alexandria" pitchFamily="2" charset="-78"/>
                <a:ea typeface="Calibri" panose="020F0502020204030204" pitchFamily="34" charset="0"/>
                <a:cs typeface="Alexandria" pitchFamily="2" charset="-78"/>
              </a:rPr>
              <a:t>5- مصادر الإيرادات الرقمية</a:t>
            </a:r>
          </a:p>
          <a:p>
            <a:pPr algn="just" rtl="1">
              <a:lnSpc>
                <a:spcPct val="200000"/>
              </a:lnSpc>
            </a:pPr>
            <a:r>
              <a:rPr lang="ar-SA" sz="1600" kern="0" dirty="0">
                <a:solidFill>
                  <a:srgbClr val="0D0D0D"/>
                </a:solidFill>
                <a:effectLst/>
                <a:latin typeface="Alexandria"/>
                <a:ea typeface="Times New Roman" panose="02020603050405020304" pitchFamily="18" charset="0"/>
                <a:cs typeface="Alexandria"/>
              </a:rPr>
              <a:t>تتنوع مصادر الدخل في الإعلام الرقمي بين الإعلانات الرقمية، الاشتراكات المدفوعة، والتعاون مع العلامات التجارية. </a:t>
            </a:r>
            <a:r>
              <a:rPr lang="ar-SA" sz="1600" kern="0" dirty="0">
                <a:solidFill>
                  <a:srgbClr val="0D0D0D"/>
                </a:solidFill>
                <a:effectLst/>
                <a:latin typeface="Alexandria" pitchFamily="2" charset="-78"/>
                <a:ea typeface="Times New Roman" panose="02020603050405020304" pitchFamily="18" charset="0"/>
                <a:cs typeface="Alexandria" pitchFamily="2" charset="-78"/>
              </a:rPr>
              <a:t>بالإضافة إلى ذلك، ساهمت الأدوات الرقمية مثل تحسين محركات البحث</a:t>
            </a:r>
            <a:r>
              <a:rPr lang="en-US" sz="1600" kern="0" dirty="0">
                <a:solidFill>
                  <a:srgbClr val="0D0D0D"/>
                </a:solidFill>
                <a:effectLst/>
                <a:latin typeface="Alexandria" pitchFamily="2" charset="-78"/>
                <a:ea typeface="Times New Roman" panose="02020603050405020304" pitchFamily="18" charset="0"/>
                <a:cs typeface="Alexandria" pitchFamily="2" charset="-78"/>
              </a:rPr>
              <a:t> (SEO) </a:t>
            </a:r>
            <a:r>
              <a:rPr lang="ar-SA" sz="1600" kern="0" dirty="0">
                <a:solidFill>
                  <a:srgbClr val="0D0D0D"/>
                </a:solidFill>
                <a:effectLst/>
                <a:latin typeface="Alexandria" pitchFamily="2" charset="-78"/>
                <a:ea typeface="Times New Roman" panose="02020603050405020304" pitchFamily="18" charset="0"/>
                <a:cs typeface="Alexandria" pitchFamily="2" charset="-78"/>
              </a:rPr>
              <a:t>وتحليل البيانات في زيادة الكفاءة وتحقيق عوائد أفضل​</a:t>
            </a:r>
            <a:endParaRPr lang="en-US" sz="1600" kern="100" dirty="0">
              <a:effectLst/>
              <a:latin typeface="Alexandria" pitchFamily="2" charset="-78"/>
              <a:ea typeface="Calibri" panose="020F0502020204030204" pitchFamily="34" charset="0"/>
              <a:cs typeface="Alexandria" pitchFamily="2" charset="-78"/>
            </a:endParaRPr>
          </a:p>
          <a:p>
            <a:pPr algn="just" rtl="1"/>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24B25FA-32C9-CF7A-4A93-43B4F0C91B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624" y="2586190"/>
            <a:ext cx="5859263" cy="3295836"/>
          </a:xfrm>
          <a:prstGeom prst="rect">
            <a:avLst/>
          </a:prstGeom>
        </p:spPr>
      </p:pic>
    </p:spTree>
    <p:extLst>
      <p:ext uri="{BB962C8B-B14F-4D97-AF65-F5344CB8AC3E}">
        <p14:creationId xmlns:p14="http://schemas.microsoft.com/office/powerpoint/2010/main" val="146653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461665"/>
          </a:xfrm>
          <a:prstGeom prst="rect">
            <a:avLst/>
          </a:prstGeom>
          <a:noFill/>
        </p:spPr>
        <p:txBody>
          <a:bodyPr wrap="square" rtlCol="0">
            <a:spAutoFit/>
          </a:bodyPr>
          <a:lstStyle/>
          <a:p>
            <a:pPr algn="ctr" rtl="1"/>
            <a:r>
              <a:rPr lang="ar-EG" sz="2400" b="1" dirty="0">
                <a:solidFill>
                  <a:srgbClr val="00AEEF"/>
                </a:solidFill>
                <a:cs typeface="Alexandria" charset="0"/>
              </a:rPr>
              <a:t>أولًا: مفهوم اقتصاديات الإعلام الرقمي </a:t>
            </a:r>
            <a:endParaRPr lang="en-US" sz="2400" b="1" dirty="0">
              <a:solidFill>
                <a:srgbClr val="00AEEF"/>
              </a:solidFill>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1832" y="2285669"/>
            <a:ext cx="8417320" cy="4247317"/>
          </a:xfrm>
          <a:prstGeom prst="rect">
            <a:avLst/>
          </a:prstGeom>
          <a:noFill/>
        </p:spPr>
        <p:txBody>
          <a:bodyPr wrap="square" rtlCol="0">
            <a:spAutoFit/>
          </a:bodyPr>
          <a:lstStyle/>
          <a:p>
            <a:pPr marR="228600" lvl="0" algn="r" rtl="1">
              <a:lnSpc>
                <a:spcPct val="150000"/>
              </a:lnSpc>
              <a:spcAft>
                <a:spcPts val="800"/>
              </a:spcAft>
              <a:buSzPts val="1000"/>
              <a:tabLst>
                <a:tab pos="457200" algn="l"/>
              </a:tabLst>
            </a:pPr>
            <a:r>
              <a:rPr lang="ar-EG" b="1" kern="0" dirty="0">
                <a:solidFill>
                  <a:srgbClr val="FF0000"/>
                </a:solidFill>
                <a:latin typeface="Alexandria"/>
                <a:ea typeface="Times New Roman" panose="02020603050405020304" pitchFamily="18" charset="0"/>
                <a:cs typeface="Alexandria"/>
              </a:rPr>
              <a:t>الخصائص الأساسية لاقتصاد الإعلام الرقمي </a:t>
            </a:r>
          </a:p>
          <a:p>
            <a:pPr marL="285750" marR="228600" lvl="0" indent="-285750" algn="r" rtl="1">
              <a:lnSpc>
                <a:spcPct val="150000"/>
              </a:lnSpc>
              <a:spcAft>
                <a:spcPts val="800"/>
              </a:spcAft>
              <a:buSzPts val="1000"/>
              <a:buFont typeface="Arial" panose="020B0604020202020204" pitchFamily="34" charset="0"/>
              <a:buChar char="•"/>
              <a:tabLst>
                <a:tab pos="457200" algn="l"/>
              </a:tabLst>
            </a:pPr>
            <a:r>
              <a:rPr lang="ar-EG" b="1" kern="0" dirty="0">
                <a:solidFill>
                  <a:srgbClr val="0D0D0D"/>
                </a:solidFill>
                <a:latin typeface="Alexandria"/>
                <a:ea typeface="Times New Roman" panose="02020603050405020304" pitchFamily="18" charset="0"/>
                <a:cs typeface="Alexandria"/>
              </a:rPr>
              <a:t>1- </a:t>
            </a:r>
            <a:r>
              <a:rPr lang="ar-EG" b="1" kern="0" dirty="0">
                <a:solidFill>
                  <a:srgbClr val="0D0D0D"/>
                </a:solidFill>
                <a:effectLst/>
                <a:latin typeface="Alexandria"/>
                <a:ea typeface="Times New Roman" panose="02020603050405020304" pitchFamily="18" charset="0"/>
                <a:cs typeface="Alexandria"/>
              </a:rPr>
              <a:t>ا</a:t>
            </a:r>
            <a:r>
              <a:rPr lang="ar-SA" b="1" kern="0" dirty="0">
                <a:solidFill>
                  <a:srgbClr val="0D0D0D"/>
                </a:solidFill>
                <a:effectLst/>
                <a:latin typeface="Alexandria"/>
                <a:ea typeface="Times New Roman" panose="02020603050405020304" pitchFamily="18" charset="0"/>
                <a:cs typeface="Alexandria"/>
              </a:rPr>
              <a:t>لإبداع والابتكار</a:t>
            </a:r>
            <a:endParaRPr lang="ar-EG" b="1" kern="0" dirty="0">
              <a:solidFill>
                <a:srgbClr val="0D0D0D"/>
              </a:solidFill>
              <a:latin typeface="Alexandria"/>
              <a:ea typeface="Times New Roman" panose="02020603050405020304" pitchFamily="18" charset="0"/>
              <a:cs typeface="Alexandria"/>
            </a:endParaRPr>
          </a:p>
          <a:p>
            <a:pPr marR="228600" lvl="0" algn="r" rtl="1">
              <a:lnSpc>
                <a:spcPct val="150000"/>
              </a:lnSpc>
              <a:spcAft>
                <a:spcPts val="800"/>
              </a:spcAft>
              <a:buSzPts val="1000"/>
              <a:tabLst>
                <a:tab pos="457200" algn="l"/>
              </a:tabLst>
            </a:pPr>
            <a:r>
              <a:rPr lang="en-US" kern="0" dirty="0">
                <a:solidFill>
                  <a:srgbClr val="0D0D0D"/>
                </a:solidFill>
                <a:effectLst/>
                <a:latin typeface="Alexandria"/>
                <a:ea typeface="Times New Roman" panose="02020603050405020304" pitchFamily="18" charset="0"/>
                <a:cs typeface="Arial" panose="020B0604020202020204" pitchFamily="34" charset="0"/>
              </a:rPr>
              <a:t> </a:t>
            </a:r>
            <a:r>
              <a:rPr lang="ar-SA" kern="0" dirty="0">
                <a:solidFill>
                  <a:srgbClr val="0D0D0D"/>
                </a:solidFill>
                <a:effectLst/>
                <a:latin typeface="Alexandria"/>
                <a:ea typeface="Times New Roman" panose="02020603050405020304" pitchFamily="18" charset="0"/>
                <a:cs typeface="Alexandria"/>
              </a:rPr>
              <a:t>يعتمد الإعلام الرقمي على الإبداع في المحتوى واستخدام التكنولوجيا لتقديم منتجات وخدمات جديدة تجذب الجمهور وتلبي احتياجاتهم</a:t>
            </a:r>
            <a:r>
              <a:rPr lang="en-US" kern="0" dirty="0">
                <a:solidFill>
                  <a:srgbClr val="0D0D0D"/>
                </a:solidFill>
                <a:effectLst/>
                <a:latin typeface="Alexandria"/>
                <a:ea typeface="Times New Roman" panose="02020603050405020304" pitchFamily="18" charset="0"/>
                <a:cs typeface="Arial" panose="020B0604020202020204" pitchFamily="34" charset="0"/>
              </a:rPr>
              <a:t>.</a:t>
            </a:r>
            <a:endParaRPr lang="ar-EG" kern="0" dirty="0">
              <a:solidFill>
                <a:srgbClr val="0D0D0D"/>
              </a:solidFill>
              <a:effectLst/>
              <a:latin typeface="Alexandria"/>
              <a:ea typeface="Times New Roman" panose="02020603050405020304" pitchFamily="18" charset="0"/>
              <a:cs typeface="Arial" panose="020B0604020202020204" pitchFamily="34" charset="0"/>
            </a:endParaRPr>
          </a:p>
          <a:p>
            <a:pPr marL="342900" marR="228600" lvl="0" indent="-342900" algn="r" rtl="1">
              <a:lnSpc>
                <a:spcPct val="150000"/>
              </a:lnSpc>
              <a:spcAft>
                <a:spcPts val="800"/>
              </a:spcAft>
              <a:buSzPts val="1000"/>
              <a:buFont typeface="Symbol" panose="05050102010706020507" pitchFamily="18" charset="2"/>
              <a:buChar char=""/>
              <a:tabLst>
                <a:tab pos="457200" algn="l"/>
              </a:tabLst>
            </a:pPr>
            <a:endParaRPr lang="en-US" kern="100" dirty="0">
              <a:solidFill>
                <a:srgbClr val="0D0D0D"/>
              </a:solidFill>
              <a:effectLst/>
              <a:latin typeface="Alexandria"/>
              <a:ea typeface="Calibri" panose="020F0502020204030204" pitchFamily="34" charset="0"/>
              <a:cs typeface="Arial" panose="020B0604020202020204" pitchFamily="34" charset="0"/>
            </a:endParaRPr>
          </a:p>
          <a:p>
            <a:pPr marL="342900" marR="228600" lvl="0" indent="-342900" algn="r" rtl="1">
              <a:lnSpc>
                <a:spcPct val="150000"/>
              </a:lnSpc>
              <a:spcAft>
                <a:spcPts val="800"/>
              </a:spcAft>
              <a:buSzPts val="1000"/>
              <a:buFont typeface="Symbol" panose="05050102010706020507" pitchFamily="18" charset="2"/>
              <a:buChar char=""/>
              <a:tabLst>
                <a:tab pos="457200" algn="l"/>
              </a:tabLst>
            </a:pPr>
            <a:r>
              <a:rPr lang="ar-EG" b="1" kern="0" dirty="0">
                <a:solidFill>
                  <a:srgbClr val="0D0D0D"/>
                </a:solidFill>
                <a:effectLst/>
                <a:latin typeface="Alexandria"/>
                <a:ea typeface="Times New Roman" panose="02020603050405020304" pitchFamily="18" charset="0"/>
                <a:cs typeface="Alexandria"/>
              </a:rPr>
              <a:t>2- </a:t>
            </a:r>
            <a:r>
              <a:rPr lang="ar-SA" b="1" kern="0" dirty="0">
                <a:solidFill>
                  <a:srgbClr val="0D0D0D"/>
                </a:solidFill>
                <a:effectLst/>
                <a:latin typeface="Alexandria"/>
                <a:ea typeface="Times New Roman" panose="02020603050405020304" pitchFamily="18" charset="0"/>
                <a:cs typeface="Alexandria"/>
              </a:rPr>
              <a:t>التفاعل الفوري</a:t>
            </a:r>
            <a:endParaRPr lang="ar-EG" b="1" kern="0" dirty="0">
              <a:solidFill>
                <a:srgbClr val="0D0D0D"/>
              </a:solidFill>
              <a:effectLst/>
              <a:latin typeface="Alexandria"/>
              <a:ea typeface="Times New Roman" panose="02020603050405020304" pitchFamily="18" charset="0"/>
              <a:cs typeface="Alexandria"/>
            </a:endParaRPr>
          </a:p>
          <a:p>
            <a:pPr marR="228600" lvl="0" algn="r" rtl="1">
              <a:lnSpc>
                <a:spcPct val="150000"/>
              </a:lnSpc>
              <a:spcAft>
                <a:spcPts val="800"/>
              </a:spcAft>
              <a:buSzPts val="1000"/>
              <a:tabLst>
                <a:tab pos="457200" algn="l"/>
              </a:tabLst>
            </a:pPr>
            <a:r>
              <a:rPr lang="en-US" kern="0" dirty="0">
                <a:solidFill>
                  <a:srgbClr val="0D0D0D"/>
                </a:solidFill>
                <a:effectLst/>
                <a:latin typeface="Alexandria"/>
                <a:ea typeface="Times New Roman" panose="02020603050405020304" pitchFamily="18" charset="0"/>
                <a:cs typeface="Arial" panose="020B0604020202020204" pitchFamily="34" charset="0"/>
              </a:rPr>
              <a:t> </a:t>
            </a:r>
            <a:r>
              <a:rPr lang="ar-SA" kern="0" dirty="0">
                <a:solidFill>
                  <a:srgbClr val="0D0D0D"/>
                </a:solidFill>
                <a:effectLst/>
                <a:latin typeface="Alexandria"/>
                <a:ea typeface="Times New Roman" panose="02020603050405020304" pitchFamily="18" charset="0"/>
                <a:cs typeface="Alexandria"/>
              </a:rPr>
              <a:t>تتميز المنصات الرقمية بإمكانية التفاعل الفوري مع الجمهور، مما يعزز التجربة الإعلامية ويزيد من فعالية الرسائل</a:t>
            </a:r>
            <a:r>
              <a:rPr lang="en-US" kern="0" dirty="0">
                <a:solidFill>
                  <a:srgbClr val="0D0D0D"/>
                </a:solidFill>
                <a:effectLst/>
                <a:latin typeface="Alexandria"/>
                <a:ea typeface="Times New Roman" panose="02020603050405020304" pitchFamily="18" charset="0"/>
                <a:cs typeface="Arial" panose="020B0604020202020204" pitchFamily="34" charset="0"/>
              </a:rPr>
              <a:t>.</a:t>
            </a: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25299" y="1312518"/>
            <a:ext cx="728669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أولًا: مفهوم اقتصاديات الإعلام الرقمي </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30467" y="1741395"/>
            <a:ext cx="6053769" cy="4824398"/>
          </a:xfrm>
          <a:prstGeom prst="rect">
            <a:avLst/>
          </a:prstGeom>
          <a:noFill/>
        </p:spPr>
        <p:txBody>
          <a:bodyPr wrap="square" rtlCol="0">
            <a:spAutoFit/>
          </a:bodyPr>
          <a:lstStyle/>
          <a:p>
            <a:pPr algn="just" rtl="1">
              <a:lnSpc>
                <a:spcPct val="200000"/>
              </a:lnSpc>
            </a:pPr>
            <a:endParaRPr lang="ar-EG" sz="2000" b="1" kern="0" dirty="0">
              <a:solidFill>
                <a:srgbClr val="0D0D0D"/>
              </a:solidFill>
              <a:latin typeface="Alexandria" pitchFamily="2" charset="-78"/>
              <a:ea typeface="Calibri" panose="020F0502020204030204" pitchFamily="34" charset="0"/>
              <a:cs typeface="Alexandria" pitchFamily="2" charset="-78"/>
            </a:endParaRPr>
          </a:p>
          <a:p>
            <a:pPr marL="342900" marR="228600" lvl="0" indent="-342900" algn="r" rtl="1">
              <a:lnSpc>
                <a:spcPct val="200000"/>
              </a:lnSpc>
              <a:spcAft>
                <a:spcPts val="800"/>
              </a:spcAft>
              <a:buSzPts val="1000"/>
              <a:buFont typeface="Symbol" panose="05050102010706020507" pitchFamily="18" charset="2"/>
              <a:buChar char=""/>
              <a:tabLst>
                <a:tab pos="457200" algn="l"/>
              </a:tabLst>
            </a:pPr>
            <a:r>
              <a:rPr lang="ar-EG" b="1" kern="0" dirty="0">
                <a:solidFill>
                  <a:srgbClr val="0D0D0D"/>
                </a:solidFill>
                <a:effectLst/>
                <a:latin typeface="Alexandria"/>
                <a:ea typeface="Times New Roman" panose="02020603050405020304" pitchFamily="18" charset="0"/>
                <a:cs typeface="Alexandria"/>
              </a:rPr>
              <a:t>3- </a:t>
            </a:r>
            <a:r>
              <a:rPr lang="ar-SA" b="1" kern="0" dirty="0">
                <a:solidFill>
                  <a:srgbClr val="0D0D0D"/>
                </a:solidFill>
                <a:effectLst/>
                <a:latin typeface="Alexandria"/>
                <a:ea typeface="Times New Roman" panose="02020603050405020304" pitchFamily="18" charset="0"/>
                <a:cs typeface="Alexandria"/>
              </a:rPr>
              <a:t>المرونة وسهولة التوزيع</a:t>
            </a:r>
            <a:r>
              <a:rPr lang="en-US" b="1" kern="0" dirty="0">
                <a:solidFill>
                  <a:srgbClr val="0D0D0D"/>
                </a:solidFill>
                <a:effectLst/>
                <a:latin typeface="Alexandria"/>
                <a:ea typeface="Times New Roman" panose="02020603050405020304" pitchFamily="18" charset="0"/>
                <a:cs typeface="Arial" panose="020B0604020202020204" pitchFamily="34" charset="0"/>
              </a:rPr>
              <a:t>:</a:t>
            </a:r>
            <a:r>
              <a:rPr lang="en-US" kern="0" dirty="0">
                <a:solidFill>
                  <a:srgbClr val="0D0D0D"/>
                </a:solidFill>
                <a:effectLst/>
                <a:latin typeface="Alexandria"/>
                <a:ea typeface="Times New Roman" panose="02020603050405020304" pitchFamily="18" charset="0"/>
                <a:cs typeface="Arial" panose="020B0604020202020204" pitchFamily="34" charset="0"/>
              </a:rPr>
              <a:t> </a:t>
            </a:r>
            <a:endParaRPr lang="ar-EG" kern="0" dirty="0">
              <a:solidFill>
                <a:srgbClr val="0D0D0D"/>
              </a:solidFill>
              <a:effectLst/>
              <a:latin typeface="Alexandria"/>
              <a:ea typeface="Times New Roman" panose="02020603050405020304" pitchFamily="18" charset="0"/>
              <a:cs typeface="Arial" panose="020B0604020202020204" pitchFamily="34" charset="0"/>
            </a:endParaRPr>
          </a:p>
          <a:p>
            <a:pPr marR="228600" lvl="0" algn="r" rtl="1">
              <a:lnSpc>
                <a:spcPct val="200000"/>
              </a:lnSpc>
              <a:spcAft>
                <a:spcPts val="800"/>
              </a:spcAft>
              <a:buSzPts val="1000"/>
              <a:tabLst>
                <a:tab pos="457200" algn="l"/>
              </a:tabLst>
            </a:pPr>
            <a:r>
              <a:rPr lang="ar-SA" kern="0" dirty="0">
                <a:solidFill>
                  <a:srgbClr val="0D0D0D"/>
                </a:solidFill>
                <a:effectLst/>
                <a:latin typeface="Alexandria"/>
                <a:ea typeface="Times New Roman" panose="02020603050405020304" pitchFamily="18" charset="0"/>
                <a:cs typeface="Alexandria"/>
              </a:rPr>
              <a:t>يمكن توزيع المحتوى الإعلامي الرقمي بسهولة عبر الإنترنت ليصل إلى جمهور عالمي دون قيود جغرافية</a:t>
            </a:r>
            <a:r>
              <a:rPr lang="en-US" kern="0" dirty="0">
                <a:solidFill>
                  <a:srgbClr val="0D0D0D"/>
                </a:solidFill>
                <a:effectLst/>
                <a:latin typeface="Alexandria"/>
                <a:ea typeface="Times New Roman" panose="02020603050405020304" pitchFamily="18" charset="0"/>
                <a:cs typeface="Arial" panose="020B0604020202020204" pitchFamily="34" charset="0"/>
              </a:rPr>
              <a:t>.</a:t>
            </a:r>
            <a:endParaRPr lang="ar-EG" kern="0" dirty="0">
              <a:solidFill>
                <a:srgbClr val="0D0D0D"/>
              </a:solidFill>
              <a:effectLst/>
              <a:latin typeface="Alexandria"/>
              <a:ea typeface="Times New Roman" panose="02020603050405020304" pitchFamily="18" charset="0"/>
              <a:cs typeface="Arial" panose="020B0604020202020204" pitchFamily="34" charset="0"/>
            </a:endParaRPr>
          </a:p>
          <a:p>
            <a:pPr marL="342900" marR="228600" lvl="0" indent="-342900" algn="r" rtl="1">
              <a:lnSpc>
                <a:spcPct val="200000"/>
              </a:lnSpc>
              <a:spcAft>
                <a:spcPts val="800"/>
              </a:spcAft>
              <a:buSzPts val="1000"/>
              <a:buFont typeface="Symbol" panose="05050102010706020507" pitchFamily="18" charset="2"/>
              <a:buChar char=""/>
              <a:tabLst>
                <a:tab pos="457200" algn="l"/>
              </a:tabLst>
            </a:pPr>
            <a:r>
              <a:rPr lang="ar-EG" b="1" kern="0" dirty="0">
                <a:solidFill>
                  <a:srgbClr val="0D0D0D"/>
                </a:solidFill>
                <a:effectLst/>
                <a:latin typeface="Alexandria"/>
                <a:ea typeface="Times New Roman" panose="02020603050405020304" pitchFamily="18" charset="0"/>
                <a:cs typeface="Alexandria"/>
              </a:rPr>
              <a:t>4- </a:t>
            </a:r>
            <a:r>
              <a:rPr lang="ar-SA" b="1" kern="0" dirty="0">
                <a:solidFill>
                  <a:srgbClr val="0D0D0D"/>
                </a:solidFill>
                <a:effectLst/>
                <a:latin typeface="Alexandria"/>
                <a:ea typeface="Times New Roman" panose="02020603050405020304" pitchFamily="18" charset="0"/>
                <a:cs typeface="Alexandria"/>
              </a:rPr>
              <a:t>الاعتماد على البيانات</a:t>
            </a:r>
            <a:r>
              <a:rPr lang="en-US" b="1" kern="0" dirty="0">
                <a:solidFill>
                  <a:srgbClr val="0D0D0D"/>
                </a:solidFill>
                <a:effectLst/>
                <a:latin typeface="Alexandria"/>
                <a:ea typeface="Times New Roman" panose="02020603050405020304" pitchFamily="18" charset="0"/>
                <a:cs typeface="Arial" panose="020B0604020202020204" pitchFamily="34" charset="0"/>
              </a:rPr>
              <a:t>:</a:t>
            </a:r>
            <a:r>
              <a:rPr lang="en-US" kern="0" dirty="0">
                <a:solidFill>
                  <a:srgbClr val="0D0D0D"/>
                </a:solidFill>
                <a:effectLst/>
                <a:latin typeface="Alexandria"/>
                <a:ea typeface="Times New Roman" panose="02020603050405020304" pitchFamily="18" charset="0"/>
                <a:cs typeface="Arial" panose="020B0604020202020204" pitchFamily="34" charset="0"/>
              </a:rPr>
              <a:t> </a:t>
            </a:r>
            <a:endParaRPr lang="ar-EG" kern="0" dirty="0">
              <a:solidFill>
                <a:srgbClr val="0D0D0D"/>
              </a:solidFill>
              <a:latin typeface="Alexandria"/>
              <a:ea typeface="Times New Roman" panose="02020603050405020304" pitchFamily="18" charset="0"/>
              <a:cs typeface="Alexandria"/>
            </a:endParaRPr>
          </a:p>
          <a:p>
            <a:pPr marR="228600" lvl="0" algn="r" rtl="1">
              <a:lnSpc>
                <a:spcPct val="200000"/>
              </a:lnSpc>
              <a:spcAft>
                <a:spcPts val="800"/>
              </a:spcAft>
              <a:buSzPts val="1000"/>
              <a:tabLst>
                <a:tab pos="457200" algn="l"/>
              </a:tabLst>
            </a:pPr>
            <a:r>
              <a:rPr lang="ar-EG" kern="0" dirty="0">
                <a:solidFill>
                  <a:srgbClr val="0D0D0D"/>
                </a:solidFill>
                <a:effectLst/>
                <a:latin typeface="Alexandria"/>
                <a:ea typeface="Times New Roman" panose="02020603050405020304" pitchFamily="18" charset="0"/>
                <a:cs typeface="Alexandria"/>
              </a:rPr>
              <a:t> ت</a:t>
            </a:r>
            <a:r>
              <a:rPr lang="ar-SA" kern="0" dirty="0" err="1">
                <a:solidFill>
                  <a:srgbClr val="0D0D0D"/>
                </a:solidFill>
                <a:effectLst/>
                <a:latin typeface="Alexandria"/>
                <a:ea typeface="Times New Roman" panose="02020603050405020304" pitchFamily="18" charset="0"/>
                <a:cs typeface="Alexandria"/>
              </a:rPr>
              <a:t>عتمد</a:t>
            </a:r>
            <a:r>
              <a:rPr lang="ar-SA" kern="0" dirty="0">
                <a:solidFill>
                  <a:srgbClr val="0D0D0D"/>
                </a:solidFill>
                <a:effectLst/>
                <a:latin typeface="Alexandria"/>
                <a:ea typeface="Times New Roman" panose="02020603050405020304" pitchFamily="18" charset="0"/>
                <a:cs typeface="Alexandria"/>
              </a:rPr>
              <a:t> اقتصاديات الإعلام الرقمي على تحليل البيانات لفهم سلوكيات الجمهور وتحسين</a:t>
            </a:r>
            <a:r>
              <a:rPr lang="ar-EG" kern="0" dirty="0">
                <a:solidFill>
                  <a:srgbClr val="0D0D0D"/>
                </a:solidFill>
                <a:effectLst/>
                <a:latin typeface="Alexandria"/>
                <a:ea typeface="Times New Roman" panose="02020603050405020304" pitchFamily="18" charset="0"/>
                <a:cs typeface="Alexandria"/>
              </a:rPr>
              <a:t> استراتيجيات الإعلان والإنتاج.</a:t>
            </a:r>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7088DF5D-764E-3CFB-049C-D848261F129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5928" y="2641881"/>
            <a:ext cx="5051730" cy="3367820"/>
          </a:xfrm>
          <a:prstGeom prst="rect">
            <a:avLst/>
          </a:prstGeom>
        </p:spPr>
      </p:pic>
    </p:spTree>
    <p:extLst>
      <p:ext uri="{BB962C8B-B14F-4D97-AF65-F5344CB8AC3E}">
        <p14:creationId xmlns:p14="http://schemas.microsoft.com/office/powerpoint/2010/main" val="3549149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02323" y="283270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368840" y="1489229"/>
            <a:ext cx="6184826"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أولًا: مفهوم اقتصاديات الإعلام الرقمي </a:t>
            </a:r>
            <a:endParaRPr lang="en-US" sz="24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096000" y="2452642"/>
            <a:ext cx="5431727" cy="3718647"/>
          </a:xfrm>
          <a:prstGeom prst="rect">
            <a:avLst/>
          </a:prstGeom>
          <a:noFill/>
        </p:spPr>
        <p:txBody>
          <a:bodyPr wrap="square" rtlCol="0">
            <a:spAutoFit/>
          </a:bodyPr>
          <a:lstStyle/>
          <a:p>
            <a:pPr lvl="0" algn="r" rtl="1">
              <a:lnSpc>
                <a:spcPct val="200000"/>
              </a:lnSpc>
              <a:spcAft>
                <a:spcPts val="800"/>
              </a:spcAft>
              <a:buSzPts val="1000"/>
              <a:tabLst>
                <a:tab pos="457200" algn="l"/>
              </a:tabLst>
            </a:pPr>
            <a:r>
              <a:rPr lang="ar-EG" b="1" kern="0" dirty="0">
                <a:solidFill>
                  <a:srgbClr val="FF0000"/>
                </a:solidFill>
                <a:effectLst/>
                <a:latin typeface="Alexandria" pitchFamily="2" charset="-78"/>
                <a:ea typeface="Times New Roman" panose="02020603050405020304" pitchFamily="18" charset="0"/>
                <a:cs typeface="Alexandria" pitchFamily="2" charset="-78"/>
              </a:rPr>
              <a:t>الموارد الأساسية في اقتصاد الإعلام الرقمي </a:t>
            </a:r>
          </a:p>
          <a:p>
            <a:pPr lvl="0" algn="r" rtl="1">
              <a:lnSpc>
                <a:spcPct val="200000"/>
              </a:lnSpc>
              <a:spcAft>
                <a:spcPts val="800"/>
              </a:spcAft>
              <a:buSzPts val="1000"/>
              <a:tabLst>
                <a:tab pos="457200" algn="l"/>
              </a:tabLst>
            </a:pPr>
            <a:r>
              <a:rPr lang="ar-EG" b="1" kern="0" dirty="0">
                <a:solidFill>
                  <a:srgbClr val="0D0D0D"/>
                </a:solidFill>
                <a:effectLst/>
                <a:latin typeface="Alexandria" pitchFamily="2" charset="-78"/>
                <a:ea typeface="Times New Roman" panose="02020603050405020304" pitchFamily="18" charset="0"/>
                <a:cs typeface="Alexandria" pitchFamily="2" charset="-78"/>
              </a:rPr>
              <a:t>1- الموارد البشرية:</a:t>
            </a:r>
          </a:p>
          <a:p>
            <a:pPr lvl="0" algn="r" rtl="1">
              <a:lnSpc>
                <a:spcPct val="200000"/>
              </a:lnSpc>
              <a:spcAft>
                <a:spcPts val="800"/>
              </a:spcAft>
              <a:buSzPts val="1000"/>
              <a:tabLst>
                <a:tab pos="457200" algn="l"/>
              </a:tabLst>
            </a:pPr>
            <a:r>
              <a:rPr lang="ar-EG" b="0" i="0" dirty="0">
                <a:solidFill>
                  <a:srgbClr val="0D0D0D"/>
                </a:solidFill>
                <a:effectLst/>
                <a:latin typeface="Alexandria" pitchFamily="2" charset="-78"/>
                <a:cs typeface="Alexandria" pitchFamily="2" charset="-78"/>
              </a:rPr>
              <a:t>تعتمد المؤسسات الرقمية على متخصصين في تحليل البيانات، تصميم المحتوى، وإدارة الحملات الرقمية.</a:t>
            </a:r>
            <a:endParaRPr lang="en-US" kern="100" dirty="0">
              <a:solidFill>
                <a:srgbClr val="0D0D0D"/>
              </a:solidFill>
              <a:effectLst/>
              <a:latin typeface="Alexandria"/>
              <a:ea typeface="Calibri" panose="020F0502020204030204" pitchFamily="34" charset="0"/>
              <a:cs typeface="Arial" panose="020B0604020202020204" pitchFamily="34" charset="0"/>
            </a:endParaRPr>
          </a:p>
          <a:p>
            <a:pPr lvl="0" algn="r" rtl="1">
              <a:lnSpc>
                <a:spcPct val="107000"/>
              </a:lnSpc>
              <a:spcAft>
                <a:spcPts val="800"/>
              </a:spcAft>
              <a:buSzPts val="1000"/>
              <a:tabLst>
                <a:tab pos="457200" algn="l"/>
              </a:tabLs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F24ADAF0-01BC-D47E-CBF5-42B2FD26FC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6895" y="2856897"/>
            <a:ext cx="5247855" cy="2943508"/>
          </a:xfrm>
          <a:prstGeom prst="rect">
            <a:avLst/>
          </a:prstGeom>
        </p:spPr>
      </p:pic>
    </p:spTree>
    <p:extLst>
      <p:ext uri="{BB962C8B-B14F-4D97-AF65-F5344CB8AC3E}">
        <p14:creationId xmlns:p14="http://schemas.microsoft.com/office/powerpoint/2010/main" val="346150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02323" y="283270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22689" y="1526640"/>
            <a:ext cx="6337480"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أولًا: مفهوم اقتصاديات الإعلام الرقمي </a:t>
            </a:r>
            <a:endParaRPr lang="en-US" sz="24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487279" y="2420644"/>
            <a:ext cx="10135950" cy="3390352"/>
          </a:xfrm>
          <a:prstGeom prst="rect">
            <a:avLst/>
          </a:prstGeom>
          <a:noFill/>
        </p:spPr>
        <p:txBody>
          <a:bodyPr wrap="square" rtlCol="0">
            <a:spAutoFit/>
          </a:bodyPr>
          <a:lstStyle/>
          <a:p>
            <a:pPr algn="just" rtl="1">
              <a:lnSpc>
                <a:spcPct val="200000"/>
              </a:lnSpc>
              <a:spcAft>
                <a:spcPts val="800"/>
              </a:spcAft>
            </a:pPr>
            <a:r>
              <a:rPr lang="ar-SA" sz="1800" kern="100" dirty="0">
                <a:effectLst/>
                <a:latin typeface="Calibri" panose="020F0502020204030204" pitchFamily="34" charset="0"/>
                <a:ea typeface="Calibri" panose="020F0502020204030204" pitchFamily="34" charset="0"/>
                <a:cs typeface="Alexandria"/>
              </a:rPr>
              <a:t> </a:t>
            </a:r>
            <a:r>
              <a:rPr lang="ar-EG" sz="1800" b="1" kern="100" dirty="0">
                <a:effectLst/>
                <a:latin typeface="Calibri" panose="020F0502020204030204" pitchFamily="34" charset="0"/>
                <a:ea typeface="Calibri" panose="020F0502020204030204" pitchFamily="34" charset="0"/>
                <a:cs typeface="Alexandria"/>
              </a:rPr>
              <a:t>2-</a:t>
            </a:r>
            <a:r>
              <a:rPr lang="ar-EG" sz="1800" kern="100" dirty="0">
                <a:effectLst/>
                <a:latin typeface="Calibri" panose="020F0502020204030204" pitchFamily="34" charset="0"/>
                <a:ea typeface="Calibri" panose="020F0502020204030204" pitchFamily="34" charset="0"/>
                <a:cs typeface="Alexandria"/>
              </a:rPr>
              <a:t> </a:t>
            </a:r>
            <a:r>
              <a:rPr lang="ar-EG" b="1" kern="0" dirty="0">
                <a:solidFill>
                  <a:srgbClr val="0D0D0D"/>
                </a:solidFill>
                <a:effectLst/>
                <a:latin typeface="Alexandria" pitchFamily="2" charset="-78"/>
                <a:ea typeface="Times New Roman" panose="02020603050405020304" pitchFamily="18" charset="0"/>
                <a:cs typeface="Alexandria" pitchFamily="2" charset="-78"/>
              </a:rPr>
              <a:t>الموارد المالية:</a:t>
            </a:r>
          </a:p>
          <a:p>
            <a:pPr algn="just" rtl="1">
              <a:lnSpc>
                <a:spcPct val="200000"/>
              </a:lnSpc>
              <a:spcAft>
                <a:spcPts val="800"/>
              </a:spcAft>
            </a:pPr>
            <a:r>
              <a:rPr lang="ar-EG" b="1" kern="0" dirty="0">
                <a:solidFill>
                  <a:srgbClr val="0D0D0D"/>
                </a:solidFill>
                <a:latin typeface="Alexandria Light" pitchFamily="2" charset="-78"/>
                <a:cs typeface="Alexandria Light" pitchFamily="2" charset="-78"/>
              </a:rPr>
              <a:t>يحتاج الإعلام الرقمي لاستثمارات كبيرة لتطوير منصات إعلامية تحقق أرباحًا من الإعلانات والشراكات.</a:t>
            </a:r>
          </a:p>
          <a:p>
            <a:pPr lvl="0" algn="r" rtl="1">
              <a:lnSpc>
                <a:spcPct val="200000"/>
              </a:lnSpc>
              <a:spcAft>
                <a:spcPts val="800"/>
              </a:spcAft>
              <a:buSzPts val="1000"/>
              <a:tabLst>
                <a:tab pos="457200" algn="l"/>
              </a:tabLst>
            </a:pPr>
            <a:r>
              <a:rPr lang="ar-EG" sz="2000" b="1" kern="0" dirty="0">
                <a:solidFill>
                  <a:srgbClr val="0D0D0D"/>
                </a:solidFill>
                <a:latin typeface="Alexandria" pitchFamily="2" charset="-78"/>
                <a:ea typeface="Times New Roman" panose="02020603050405020304" pitchFamily="18" charset="0"/>
                <a:cs typeface="Alexandria" pitchFamily="2" charset="-78"/>
              </a:rPr>
              <a:t>3- التكنولوجيا: </a:t>
            </a:r>
          </a:p>
          <a:p>
            <a:pPr lvl="0" algn="r" rtl="1">
              <a:lnSpc>
                <a:spcPct val="200000"/>
              </a:lnSpc>
              <a:spcAft>
                <a:spcPts val="800"/>
              </a:spcAft>
              <a:buSzPts val="1000"/>
              <a:tabLst>
                <a:tab pos="457200" algn="l"/>
              </a:tabLst>
            </a:pPr>
            <a:r>
              <a:rPr lang="ar-EG" sz="2000" kern="0" dirty="0">
                <a:solidFill>
                  <a:srgbClr val="0D0D0D"/>
                </a:solidFill>
                <a:latin typeface="Alexandria" pitchFamily="2" charset="-78"/>
                <a:ea typeface="Times New Roman" panose="02020603050405020304" pitchFamily="18" charset="0"/>
                <a:cs typeface="Alexandria" pitchFamily="2" charset="-78"/>
              </a:rPr>
              <a:t>مثل الحوسبة السحابية والذكاء الاصطناعي لتحسين عمليات الإنتاج والتوزيع</a:t>
            </a:r>
            <a:endParaRPr lang="en-US" sz="1400" kern="100" dirty="0">
              <a:solidFill>
                <a:srgbClr val="0D0D0D"/>
              </a:solidFill>
              <a:effectLst/>
              <a:latin typeface="Alexandria"/>
              <a:ea typeface="Calibri" panose="020F0502020204030204" pitchFamily="34" charset="0"/>
              <a:cs typeface="Arial" panose="020B0604020202020204" pitchFamily="34" charset="0"/>
            </a:endParaRPr>
          </a:p>
          <a:p>
            <a:pPr lvl="0" algn="r" rtl="1">
              <a:lnSpc>
                <a:spcPct val="107000"/>
              </a:lnSpc>
              <a:spcAft>
                <a:spcPts val="800"/>
              </a:spcAft>
              <a:buSzPts val="1000"/>
              <a:tabLst>
                <a:tab pos="457200" algn="l"/>
              </a:tabLs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34279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93298" y="1041037"/>
            <a:ext cx="592926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ثانيًا: أهمية الإعلام الرقمي في الاقتصاد الحديث</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111584" y="2315956"/>
            <a:ext cx="10064825" cy="3282309"/>
          </a:xfrm>
          <a:prstGeom prst="rect">
            <a:avLst/>
          </a:prstGeom>
          <a:noFill/>
        </p:spPr>
        <p:txBody>
          <a:bodyPr wrap="square" rtlCol="0">
            <a:spAutoFit/>
          </a:bodyPr>
          <a:lstStyle/>
          <a:p>
            <a:pPr algn="just" rtl="1">
              <a:lnSpc>
                <a:spcPct val="150000"/>
              </a:lnSpc>
            </a:pPr>
            <a:r>
              <a:rPr lang="ar-EG" dirty="0">
                <a:solidFill>
                  <a:srgbClr val="0D0D0D"/>
                </a:solidFill>
                <a:effectLst/>
                <a:latin typeface="Alexandria" pitchFamily="2" charset="-78"/>
                <a:ea typeface="Calibri" panose="020F0502020204030204" pitchFamily="34" charset="0"/>
                <a:cs typeface="Alexandria" pitchFamily="2" charset="-78"/>
              </a:rPr>
              <a:t>أصبح </a:t>
            </a:r>
            <a:r>
              <a:rPr lang="ar-SA" dirty="0">
                <a:solidFill>
                  <a:srgbClr val="0D0D0D"/>
                </a:solidFill>
                <a:effectLst/>
                <a:latin typeface="Alexandria" pitchFamily="2" charset="-78"/>
                <a:ea typeface="Calibri" panose="020F0502020204030204" pitchFamily="34" charset="0"/>
                <a:cs typeface="Alexandria" pitchFamily="2" charset="-78"/>
              </a:rPr>
              <a:t>الإعلام الرقمي ركيزة أساسية في الاقتصاد الحديث لما يوفره من إمكانيات هائلة لتعزيز النمو الاقتصادي، وفتح آفاق جديدة للتواصل، والإبداع. فيما يلي توضيح لدوره وأهميته</a:t>
            </a:r>
            <a:r>
              <a:rPr lang="ar-EG" dirty="0">
                <a:solidFill>
                  <a:srgbClr val="0D0D0D"/>
                </a:solidFill>
                <a:effectLst/>
                <a:latin typeface="Alexandria" pitchFamily="2" charset="-78"/>
                <a:ea typeface="Calibri" panose="020F0502020204030204" pitchFamily="34" charset="0"/>
                <a:cs typeface="Alexandria" pitchFamily="2" charset="-78"/>
              </a:rPr>
              <a:t>:</a:t>
            </a:r>
          </a:p>
          <a:p>
            <a:pPr algn="just" rtl="1">
              <a:lnSpc>
                <a:spcPct val="150000"/>
              </a:lnSpc>
            </a:pPr>
            <a:endParaRPr lang="ar-EG"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150000"/>
              </a:lnSpc>
            </a:pPr>
            <a:r>
              <a:rPr lang="ar-EG" sz="1600" kern="0" dirty="0">
                <a:solidFill>
                  <a:srgbClr val="0D0D0D"/>
                </a:solidFill>
                <a:latin typeface="Alexandria" pitchFamily="2" charset="-78"/>
                <a:ea typeface="Calibri" panose="020F0502020204030204" pitchFamily="34" charset="0"/>
                <a:cs typeface="Alexandria" pitchFamily="2" charset="-78"/>
              </a:rPr>
              <a:t>1- </a:t>
            </a:r>
            <a:r>
              <a:rPr lang="ar-SA" sz="1600" b="1" dirty="0">
                <a:solidFill>
                  <a:srgbClr val="0D0D0D"/>
                </a:solidFill>
                <a:effectLst/>
                <a:latin typeface="Alexandria" pitchFamily="2" charset="-78"/>
                <a:ea typeface="Times New Roman" panose="02020603050405020304" pitchFamily="18" charset="0"/>
                <a:cs typeface="Alexandria" pitchFamily="2" charset="-78"/>
              </a:rPr>
              <a:t>دعم الاقتصاد العالمي</a:t>
            </a:r>
            <a:endParaRPr lang="en-US" sz="1600" b="1"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SA" dirty="0">
                <a:solidFill>
                  <a:srgbClr val="0D0D0D"/>
                </a:solidFill>
                <a:effectLst/>
                <a:latin typeface="Alexandria" pitchFamily="2" charset="-78"/>
                <a:ea typeface="Calibri" panose="020F0502020204030204" pitchFamily="34" charset="0"/>
                <a:cs typeface="Alexandria" pitchFamily="2" charset="-78"/>
              </a:rPr>
              <a:t>الإعلام الرقمي يُسهِّل عملية التجارة الإلكترونية، مما يعزز الاقتصاد العالمي من خلال زيادة التبادل التجاري بين الشركات والجمهور على مستوى عالمي. تعتمد الشركات الآن على الإعلانات الرقمية ومنصات التواصل الاجتماعي </a:t>
            </a:r>
            <a:endParaRPr lang="ar-EG"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150000"/>
              </a:lnSpc>
            </a:pPr>
            <a:endParaRPr lang="ar-EG" sz="1600" kern="0" dirty="0">
              <a:solidFill>
                <a:srgbClr val="0D0D0D"/>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8864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08092" y="1041037"/>
            <a:ext cx="5614472"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ثانيًا: أهمية الإعلام الرقمي في الاقتصاد الحديث</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7793" y="1686764"/>
            <a:ext cx="11000341" cy="4154342"/>
          </a:xfrm>
          <a:prstGeom prst="rect">
            <a:avLst/>
          </a:prstGeom>
          <a:noFill/>
        </p:spPr>
        <p:txBody>
          <a:bodyPr wrap="square" rtlCol="0">
            <a:spAutoFit/>
          </a:bodyPr>
          <a:lstStyle/>
          <a:p>
            <a:pPr algn="just" rtl="1">
              <a:lnSpc>
                <a:spcPct val="150000"/>
              </a:lnSpc>
            </a:pPr>
            <a:endParaRPr lang="ar-EG" b="1"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EG" sz="1600" b="1" kern="0" dirty="0">
                <a:solidFill>
                  <a:srgbClr val="0D0D0D"/>
                </a:solidFill>
                <a:effectLst/>
                <a:latin typeface="Alexandria" pitchFamily="2" charset="-78"/>
                <a:ea typeface="Calibri" panose="020F0502020204030204" pitchFamily="34" charset="0"/>
                <a:cs typeface="Alexandria" pitchFamily="2" charset="-78"/>
              </a:rPr>
              <a:t>2- </a:t>
            </a:r>
            <a:r>
              <a:rPr lang="ar-SA" sz="1600" b="1" dirty="0">
                <a:solidFill>
                  <a:srgbClr val="0D0D0D"/>
                </a:solidFill>
                <a:effectLst/>
                <a:latin typeface="Alexandria" pitchFamily="2" charset="-78"/>
                <a:ea typeface="Times New Roman" panose="02020603050405020304" pitchFamily="18" charset="0"/>
                <a:cs typeface="Alexandria" pitchFamily="2" charset="-78"/>
              </a:rPr>
              <a:t>توفير فرص عمل جديدة</a:t>
            </a:r>
            <a:endParaRPr lang="en-US" sz="1600" b="1"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SA" dirty="0">
                <a:solidFill>
                  <a:srgbClr val="0D0D0D"/>
                </a:solidFill>
                <a:effectLst/>
                <a:latin typeface="Alexandria" pitchFamily="2" charset="-78"/>
                <a:ea typeface="Calibri" panose="020F0502020204030204" pitchFamily="34" charset="0"/>
                <a:cs typeface="Alexandria" pitchFamily="2" charset="-78"/>
              </a:rPr>
              <a:t>مع التحول إلى الاقتصاد الرقمي، نشأت وظائف جديدة في مجالات مثل تصميم المحتوى، تحليل البيانات، إدارة منصات التواصل الاجتماعي، والإعلانات الرقمية. هذه الفرص تعزز التوظيف وتساهم في دعم الاقتصاد المحلي والعالمي</a:t>
            </a:r>
            <a:endParaRPr lang="ar-EG" sz="3200"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EG" b="1"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EG" b="1" kern="0" dirty="0">
                <a:solidFill>
                  <a:srgbClr val="0D0D0D"/>
                </a:solidFill>
                <a:effectLst/>
                <a:latin typeface="Alexandria" pitchFamily="2" charset="-78"/>
                <a:ea typeface="Times New Roman" panose="02020603050405020304" pitchFamily="18" charset="0"/>
                <a:cs typeface="Alexandria" pitchFamily="2" charset="-78"/>
              </a:rPr>
              <a:t>3- </a:t>
            </a:r>
            <a:r>
              <a:rPr lang="ar-SA" sz="1800" b="1" dirty="0">
                <a:solidFill>
                  <a:srgbClr val="0D0D0D"/>
                </a:solidFill>
                <a:effectLst/>
                <a:latin typeface="Alexandria" pitchFamily="2" charset="-78"/>
                <a:ea typeface="Times New Roman" panose="02020603050405020304" pitchFamily="18" charset="0"/>
                <a:cs typeface="Alexandria" pitchFamily="2" charset="-78"/>
              </a:rPr>
              <a:t>تقليل التكاليف وزيادة الكفاءة</a:t>
            </a:r>
            <a:endParaRPr lang="en-US" sz="1800" b="1"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SA" sz="1800" dirty="0">
                <a:solidFill>
                  <a:srgbClr val="0D0D0D"/>
                </a:solidFill>
                <a:effectLst/>
                <a:latin typeface="Alexandria" pitchFamily="2" charset="-78"/>
                <a:ea typeface="Calibri" panose="020F0502020204030204" pitchFamily="34" charset="0"/>
                <a:cs typeface="Alexandria" pitchFamily="2" charset="-78"/>
              </a:rPr>
              <a:t>الإعلام الرقمي يوفر حلولًا فعّالة من حيث التكلفة. على سبيل المثال، استبدال الطرق التقليدية مثل الطباعة والتوزيع الورقي بمنصات رقمية يقلل النفقات التشغيلية ويزيد من سرعة التوزيع</a:t>
            </a:r>
            <a:r>
              <a:rPr lang="ar-EG" sz="1800" dirty="0">
                <a:solidFill>
                  <a:srgbClr val="0D0D0D"/>
                </a:solidFill>
                <a:effectLst/>
                <a:latin typeface="Alexandria" pitchFamily="2" charset="-78"/>
                <a:ea typeface="Calibri" panose="020F0502020204030204" pitchFamily="34" charset="0"/>
                <a:cs typeface="Alexandria" pitchFamily="2" charset="-78"/>
              </a:rPr>
              <a:t>.</a:t>
            </a:r>
          </a:p>
          <a:p>
            <a:pPr algn="just" rtl="1">
              <a:lnSpc>
                <a:spcPct val="150000"/>
              </a:lnSpc>
            </a:pPr>
            <a:endParaRPr lang="ar-EG" sz="1800" dirty="0">
              <a:solidFill>
                <a:srgbClr val="0D0D0D"/>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714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041037"/>
            <a:ext cx="6217364"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ثانيًا: أهمية الإعلام الرقمي في الاقتصاد الحديث</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751235" y="2182523"/>
            <a:ext cx="6119869" cy="2954014"/>
          </a:xfrm>
          <a:prstGeom prst="rect">
            <a:avLst/>
          </a:prstGeom>
          <a:noFill/>
        </p:spPr>
        <p:txBody>
          <a:bodyPr wrap="square" rtlCol="0">
            <a:spAutoFit/>
          </a:bodyPr>
          <a:lstStyle/>
          <a:p>
            <a:pPr algn="just" rtl="1">
              <a:lnSpc>
                <a:spcPct val="150000"/>
              </a:lnSpc>
            </a:pPr>
            <a:endParaRPr lang="ar-EG" sz="180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150000"/>
              </a:lnSpc>
            </a:pPr>
            <a:r>
              <a:rPr lang="ar-EG" b="1" kern="0" dirty="0">
                <a:solidFill>
                  <a:srgbClr val="0D0D0D"/>
                </a:solidFill>
                <a:latin typeface="Alexandria" pitchFamily="2" charset="-78"/>
                <a:ea typeface="Calibri" panose="020F0502020204030204" pitchFamily="34" charset="0"/>
                <a:cs typeface="Alexandria" pitchFamily="2" charset="-78"/>
              </a:rPr>
              <a:t>4- </a:t>
            </a:r>
            <a:r>
              <a:rPr lang="ar-SA" sz="1800" b="1" dirty="0">
                <a:solidFill>
                  <a:srgbClr val="0D0D0D"/>
                </a:solidFill>
                <a:effectLst/>
                <a:latin typeface="Alexandria" pitchFamily="2" charset="-78"/>
                <a:ea typeface="Times New Roman" panose="02020603050405020304" pitchFamily="18" charset="0"/>
                <a:cs typeface="Alexandria" pitchFamily="2" charset="-78"/>
              </a:rPr>
              <a:t>تعزيز ريادة الأعمال والمشاريع الصغيرة</a:t>
            </a:r>
            <a:endParaRPr lang="en-US" sz="1800" b="1"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SA" sz="1800" dirty="0">
                <a:solidFill>
                  <a:srgbClr val="0D0D0D"/>
                </a:solidFill>
                <a:effectLst/>
                <a:latin typeface="Alexandria" pitchFamily="2" charset="-78"/>
                <a:ea typeface="Calibri" panose="020F0502020204030204" pitchFamily="34" charset="0"/>
                <a:cs typeface="Alexandria" pitchFamily="2" charset="-78"/>
              </a:rPr>
              <a:t>الإعلام الرقمي يسهل إطلاق وإدارة المشاريع الصغيرة بفضل الأدوات الرقمية المتاحة مثل وسائل التواصل الاجتماعي والمنصات التسويقية، مما يساعد أصحاب المشاريع على الوصول إلى جمهور واسع بموارد محدودة</a:t>
            </a:r>
            <a:r>
              <a:rPr lang="ar-EG" sz="1800" dirty="0">
                <a:solidFill>
                  <a:srgbClr val="0D0D0D"/>
                </a:solidFill>
                <a:effectLst/>
                <a:latin typeface="Alexandria" pitchFamily="2" charset="-78"/>
                <a:ea typeface="Calibri" panose="020F0502020204030204" pitchFamily="34" charset="0"/>
                <a:cs typeface="Alexandria" pitchFamily="2" charset="-78"/>
              </a:rPr>
              <a:t>.</a:t>
            </a:r>
          </a:p>
          <a:p>
            <a:pPr algn="just" rtl="1">
              <a:lnSpc>
                <a:spcPct val="150000"/>
              </a:lnSpc>
            </a:pPr>
            <a:endParaRPr lang="ar-EG" dirty="0">
              <a:solidFill>
                <a:srgbClr val="0D0D0D"/>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5B8BE17-40EF-4D0E-4957-74A4F6FE64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643" y="2482063"/>
            <a:ext cx="5251580" cy="2954014"/>
          </a:xfrm>
          <a:prstGeom prst="rect">
            <a:avLst/>
          </a:prstGeom>
        </p:spPr>
      </p:pic>
    </p:spTree>
    <p:extLst>
      <p:ext uri="{BB962C8B-B14F-4D97-AF65-F5344CB8AC3E}">
        <p14:creationId xmlns:p14="http://schemas.microsoft.com/office/powerpoint/2010/main" val="162692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3357" y="1041037"/>
            <a:ext cx="6019207"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ثانيًا: أهمية الإعلام الرقمي في الاقتصاد الحديث</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316337" y="2292692"/>
            <a:ext cx="5422134" cy="2954014"/>
          </a:xfrm>
          <a:prstGeom prst="rect">
            <a:avLst/>
          </a:prstGeom>
          <a:noFill/>
        </p:spPr>
        <p:txBody>
          <a:bodyPr wrap="square" rtlCol="0">
            <a:spAutoFit/>
          </a:bodyPr>
          <a:lstStyle/>
          <a:p>
            <a:pPr algn="just" rtl="1">
              <a:lnSpc>
                <a:spcPct val="150000"/>
              </a:lnSpc>
            </a:pPr>
            <a:endParaRPr lang="ar-EG" dirty="0">
              <a:solidFill>
                <a:srgbClr val="0D0D0D"/>
              </a:solidFill>
              <a:latin typeface="Alexandria" pitchFamily="2" charset="-78"/>
              <a:ea typeface="Calibri" panose="020F0502020204030204" pitchFamily="34" charset="0"/>
              <a:cs typeface="Alexandria" pitchFamily="2" charset="-78"/>
            </a:endParaRPr>
          </a:p>
          <a:p>
            <a:pPr algn="just" rtl="1">
              <a:lnSpc>
                <a:spcPct val="150000"/>
              </a:lnSpc>
            </a:pPr>
            <a:r>
              <a:rPr lang="ar-EG" sz="1800" b="1" dirty="0">
                <a:solidFill>
                  <a:srgbClr val="0D0D0D"/>
                </a:solidFill>
                <a:effectLst/>
                <a:latin typeface="Alexandria" pitchFamily="2" charset="-78"/>
                <a:ea typeface="Calibri" panose="020F0502020204030204" pitchFamily="34" charset="0"/>
                <a:cs typeface="Alexandria" pitchFamily="2" charset="-78"/>
              </a:rPr>
              <a:t>5- الابتكار في تقديم المحتوى</a:t>
            </a:r>
          </a:p>
          <a:p>
            <a:pPr algn="just" rtl="1">
              <a:lnSpc>
                <a:spcPct val="150000"/>
              </a:lnSpc>
            </a:pPr>
            <a:r>
              <a:rPr lang="ar-SA" sz="1800" dirty="0">
                <a:solidFill>
                  <a:srgbClr val="0D0D0D"/>
                </a:solidFill>
                <a:effectLst/>
                <a:latin typeface="Alexandria" pitchFamily="2" charset="-78"/>
                <a:ea typeface="Calibri" panose="020F0502020204030204" pitchFamily="34" charset="0"/>
                <a:cs typeface="Alexandria" pitchFamily="2" charset="-78"/>
              </a:rPr>
              <a:t>الإعلام الرقمي يشجع المؤسسات على الابتكار باستخدام تقنيات حديثة مثل الذكاء الاصطناعي لتخصيص المحتوى وفق احتياجات الجمهور. هذا يرفع من مستوى رضا العملاء ويزيد من ولائهم للعلامة التجارية</a:t>
            </a:r>
            <a:endParaRPr lang="ar-EG" sz="3200" kern="0" dirty="0">
              <a:solidFill>
                <a:srgbClr val="0D0D0D"/>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D1648DC-BEB1-F859-6680-615E5BF20F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529" y="2867407"/>
            <a:ext cx="5174198" cy="2589693"/>
          </a:xfrm>
          <a:prstGeom prst="rect">
            <a:avLst/>
          </a:prstGeom>
        </p:spPr>
      </p:pic>
    </p:spTree>
    <p:extLst>
      <p:ext uri="{BB962C8B-B14F-4D97-AF65-F5344CB8AC3E}">
        <p14:creationId xmlns:p14="http://schemas.microsoft.com/office/powerpoint/2010/main" val="4058977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80529" y="2535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458612" y="1329808"/>
            <a:ext cx="787242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أهمية الإعلام الرقمي في الاقتصاد الحديث</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98447" y="1991794"/>
            <a:ext cx="8417320" cy="3844899"/>
          </a:xfrm>
          <a:prstGeom prst="rect">
            <a:avLst/>
          </a:prstGeom>
          <a:noFill/>
        </p:spPr>
        <p:txBody>
          <a:bodyPr wrap="square" rtlCol="0">
            <a:spAutoFit/>
          </a:bodyPr>
          <a:lstStyle/>
          <a:p>
            <a:pPr marR="228600" lvl="0" algn="ctr" rtl="1">
              <a:lnSpc>
                <a:spcPct val="200000"/>
              </a:lnSpc>
              <a:spcAft>
                <a:spcPts val="800"/>
              </a:spcAft>
              <a:buSzPts val="1000"/>
              <a:tabLst>
                <a:tab pos="457200" algn="l"/>
              </a:tabLst>
            </a:pPr>
            <a:r>
              <a:rPr lang="ar-EG" sz="1800" b="1" kern="100" dirty="0">
                <a:solidFill>
                  <a:srgbClr val="FF0000"/>
                </a:solidFill>
                <a:effectLst/>
                <a:latin typeface="Calibri" panose="020F0502020204030204" pitchFamily="34" charset="0"/>
                <a:ea typeface="Calibri" panose="020F0502020204030204" pitchFamily="34" charset="0"/>
                <a:cs typeface="Alexandria" pitchFamily="2" charset="-78"/>
              </a:rPr>
              <a:t>    أمثلة عملية لاستخدامات الإعلام الرقمي في الاقتصاد الحديث</a:t>
            </a:r>
          </a:p>
          <a:p>
            <a:pPr marR="228600" lvl="0" algn="r" rtl="1">
              <a:lnSpc>
                <a:spcPct val="200000"/>
              </a:lnSpc>
              <a:spcAft>
                <a:spcPts val="800"/>
              </a:spcAft>
              <a:buSzPts val="1000"/>
              <a:tabLst>
                <a:tab pos="457200" algn="l"/>
              </a:tabLst>
            </a:pPr>
            <a:r>
              <a:rPr lang="ar-EG" sz="1800" b="1" kern="100" dirty="0">
                <a:solidFill>
                  <a:srgbClr val="0D0D0D"/>
                </a:solidFill>
                <a:effectLst/>
                <a:latin typeface="Calibri" panose="020F0502020204030204" pitchFamily="34" charset="0"/>
                <a:ea typeface="Calibri" panose="020F0502020204030204" pitchFamily="34" charset="0"/>
                <a:cs typeface="Alexandria" pitchFamily="2" charset="-78"/>
              </a:rPr>
              <a:t>1- الاشتراكات مثل خدمات </a:t>
            </a:r>
            <a:r>
              <a:rPr lang="ar-SA" sz="1800" b="1" kern="100" dirty="0" err="1">
                <a:solidFill>
                  <a:srgbClr val="0D0D0D"/>
                </a:solidFill>
                <a:effectLst/>
                <a:latin typeface="Calibri" panose="020F0502020204030204" pitchFamily="34" charset="0"/>
                <a:ea typeface="Calibri" panose="020F0502020204030204" pitchFamily="34" charset="0"/>
                <a:cs typeface="Alexandria" pitchFamily="2" charset="-78"/>
              </a:rPr>
              <a:t>نتفليكس</a:t>
            </a:r>
            <a:r>
              <a:rPr lang="en-US" sz="1800" b="1" kern="100" dirty="0">
                <a:solidFill>
                  <a:srgbClr val="0D0D0D"/>
                </a:solidFill>
                <a:effectLst/>
                <a:latin typeface="Alexandria" pitchFamily="2" charset="-78"/>
                <a:ea typeface="Calibri" panose="020F0502020204030204" pitchFamily="34" charset="0"/>
                <a:cs typeface="Arial" panose="020B0604020202020204" pitchFamily="34" charset="0"/>
              </a:rPr>
              <a:t> (Netflix):</a:t>
            </a:r>
            <a:r>
              <a:rPr lang="en-US" sz="1800" kern="100" dirty="0">
                <a:solidFill>
                  <a:srgbClr val="0D0D0D"/>
                </a:solidFill>
                <a:effectLst/>
                <a:latin typeface="Alexandria" pitchFamily="2" charset="-78"/>
                <a:ea typeface="Calibri" panose="020F0502020204030204" pitchFamily="34" charset="0"/>
                <a:cs typeface="Arial" panose="020B0604020202020204" pitchFamily="34" charset="0"/>
              </a:rPr>
              <a:t> </a:t>
            </a:r>
            <a:endParaRPr lang="ar-EG" sz="1800" kern="100" dirty="0">
              <a:solidFill>
                <a:srgbClr val="0D0D0D"/>
              </a:solidFill>
              <a:effectLst/>
              <a:latin typeface="Alexandria" pitchFamily="2" charset="-78"/>
              <a:ea typeface="Calibri" panose="020F0502020204030204" pitchFamily="34" charset="0"/>
              <a:cs typeface="Arial" panose="020B0604020202020204" pitchFamily="34" charset="0"/>
            </a:endParaRPr>
          </a:p>
          <a:p>
            <a:pPr marR="228600" lvl="0" algn="r" rtl="1">
              <a:lnSpc>
                <a:spcPct val="200000"/>
              </a:lnSpc>
              <a:spcAft>
                <a:spcPts val="800"/>
              </a:spcAft>
              <a:buSzPts val="1000"/>
              <a:tabLst>
                <a:tab pos="457200" algn="l"/>
              </a:tabLst>
            </a:pPr>
            <a:r>
              <a:rPr lang="ar-SA" sz="1800" kern="100" dirty="0">
                <a:solidFill>
                  <a:srgbClr val="0D0D0D"/>
                </a:solidFill>
                <a:effectLst/>
                <a:latin typeface="Calibri" panose="020F0502020204030204" pitchFamily="34" charset="0"/>
                <a:ea typeface="Calibri" panose="020F0502020204030204" pitchFamily="34" charset="0"/>
                <a:cs typeface="Alexandria" pitchFamily="2" charset="-78"/>
              </a:rPr>
              <a:t>مثال على كيفية استخدام الإعلام الرقمي لإعادة تعريف صناعة الترفيه من خلال تقديم محتوى مخصص بناءً على تحليلات الجمهور</a:t>
            </a:r>
            <a:r>
              <a:rPr lang="en-US" sz="1800" kern="100" dirty="0">
                <a:solidFill>
                  <a:srgbClr val="0D0D0D"/>
                </a:solidFill>
                <a:effectLst/>
                <a:latin typeface="Alexandria" pitchFamily="2" charset="-78"/>
                <a:ea typeface="Calibri" panose="020F0502020204030204" pitchFamily="34" charset="0"/>
                <a:cs typeface="Arial" panose="020B0604020202020204" pitchFamily="34" charset="0"/>
              </a:rPr>
              <a:t>.</a:t>
            </a:r>
            <a:endParaRPr lang="ar-EG" sz="1800" kern="100" dirty="0">
              <a:solidFill>
                <a:srgbClr val="0D0D0D"/>
              </a:solidFill>
              <a:effectLst/>
              <a:latin typeface="Alexandria" pitchFamily="2" charset="-78"/>
              <a:ea typeface="Calibri" panose="020F0502020204030204" pitchFamily="34" charset="0"/>
              <a:cs typeface="Arial" panose="020B0604020202020204" pitchFamily="34" charset="0"/>
            </a:endParaRPr>
          </a:p>
          <a:p>
            <a:pPr marL="342900" marR="228600" lvl="0" indent="-342900" algn="r" rtl="1">
              <a:lnSpc>
                <a:spcPct val="107000"/>
              </a:lnSpc>
              <a:spcAft>
                <a:spcPts val="800"/>
              </a:spcAft>
              <a:buSzPts val="1000"/>
              <a:buFont typeface="Symbol" panose="05050102010706020507" pitchFamily="18" charset="2"/>
              <a:buChar char=""/>
              <a:tabLst>
                <a:tab pos="457200" algn="l"/>
              </a:tabLst>
            </a:pPr>
            <a:endParaRPr lang="ar-EG" kern="100" dirty="0">
              <a:solidFill>
                <a:srgbClr val="0D0D0D"/>
              </a:solidFill>
              <a:latin typeface="Alexandria" pitchFamily="2" charset="-78"/>
              <a:ea typeface="Calibri" panose="020F0502020204030204" pitchFamily="34" charset="0"/>
              <a:cs typeface="Arial" panose="020B0604020202020204" pitchFamily="34" charset="0"/>
            </a:endParaRPr>
          </a:p>
          <a:p>
            <a:pPr marL="342900" marR="228600" lvl="0" indent="-342900" algn="r" rtl="1">
              <a:lnSpc>
                <a:spcPct val="107000"/>
              </a:lnSpc>
              <a:spcAft>
                <a:spcPts val="800"/>
              </a:spcAft>
              <a:buSzPts val="1000"/>
              <a:buFont typeface="Symbol" panose="05050102010706020507" pitchFamily="18" charset="2"/>
              <a:buChar char=""/>
              <a:tabLst>
                <a:tab pos="457200" algn="l"/>
              </a:tabLst>
            </a:pPr>
            <a:endParaRPr lang="ar-EG" sz="1800" kern="100" dirty="0">
              <a:solidFill>
                <a:srgbClr val="0D0D0D"/>
              </a:solidFill>
              <a:effectLst/>
              <a:latin typeface="Alexandria" pitchFamily="2" charset="-78"/>
              <a:ea typeface="Calibri" panose="020F0502020204030204" pitchFamily="34" charset="0"/>
              <a:cs typeface="Arial" panose="020B0604020202020204" pitchFamily="34" charset="0"/>
            </a:endParaRPr>
          </a:p>
          <a:p>
            <a:pPr algn="r" rtl="1"/>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3111D405-DC28-8192-5997-DEAC1CC623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50498" y="4318141"/>
            <a:ext cx="1956412" cy="1956412"/>
          </a:xfrm>
          <a:prstGeom prst="rect">
            <a:avLst/>
          </a:prstGeom>
        </p:spPr>
      </p:pic>
    </p:spTree>
    <p:extLst>
      <p:ext uri="{BB962C8B-B14F-4D97-AF65-F5344CB8AC3E}">
        <p14:creationId xmlns:p14="http://schemas.microsoft.com/office/powerpoint/2010/main" val="3999454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80529" y="2535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369332"/>
          </a:xfrm>
          <a:prstGeom prst="rect">
            <a:avLst/>
          </a:prstGeom>
          <a:noFill/>
        </p:spPr>
        <p:txBody>
          <a:bodyPr wrap="square" rtlCol="0">
            <a:spAutoFit/>
          </a:bodyPr>
          <a:lstStyle/>
          <a:p>
            <a:pPr algn="ctr" rtl="1"/>
            <a:r>
              <a:rPr lang="ar-EG" sz="1800" b="1" kern="100" dirty="0">
                <a:solidFill>
                  <a:srgbClr val="FF0000"/>
                </a:solidFill>
                <a:effectLst/>
                <a:latin typeface="Calibri" panose="020F0502020204030204" pitchFamily="34" charset="0"/>
                <a:ea typeface="Calibri" panose="020F0502020204030204" pitchFamily="34" charset="0"/>
                <a:cs typeface="Alexandria"/>
              </a:rPr>
              <a:t>أمثلة عملية لاستخدامات الإعلام الرقمي في الاقتصاد الحديث</a:t>
            </a:r>
            <a:endParaRPr lang="en-US" sz="1800" b="1" kern="100" dirty="0">
              <a:solidFill>
                <a:srgbClr val="FF0000"/>
              </a:solidFill>
              <a:effectLst/>
              <a:latin typeface="Calibri" panose="020F0502020204030204" pitchFamily="34" charset="0"/>
              <a:ea typeface="Calibri" panose="020F0502020204030204" pitchFamily="34" charset="0"/>
              <a:cs typeface="Alexandria"/>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71160" y="2495028"/>
            <a:ext cx="8644409" cy="3604769"/>
          </a:xfrm>
          <a:prstGeom prst="rect">
            <a:avLst/>
          </a:prstGeom>
          <a:noFill/>
        </p:spPr>
        <p:txBody>
          <a:bodyPr wrap="square" rtlCol="0">
            <a:spAutoFit/>
          </a:bodyPr>
          <a:lstStyle/>
          <a:p>
            <a:pPr marR="228600" lvl="0" algn="r" rtl="1">
              <a:lnSpc>
                <a:spcPct val="107000"/>
              </a:lnSpc>
              <a:spcAft>
                <a:spcPts val="800"/>
              </a:spcAft>
              <a:buSzPts val="1000"/>
              <a:tabLst>
                <a:tab pos="457200" algn="l"/>
              </a:tabLst>
            </a:pPr>
            <a:r>
              <a:rPr lang="ar-EG" sz="2400" b="1" kern="100" dirty="0">
                <a:solidFill>
                  <a:srgbClr val="0D0D0D"/>
                </a:solidFill>
                <a:effectLst/>
                <a:latin typeface="Calibri" panose="020F0502020204030204" pitchFamily="34" charset="0"/>
                <a:ea typeface="Calibri" panose="020F0502020204030204" pitchFamily="34" charset="0"/>
                <a:cs typeface="Alexandria" pitchFamily="2" charset="-78"/>
              </a:rPr>
              <a:t>2- </a:t>
            </a:r>
            <a:r>
              <a:rPr lang="ar-EG" sz="2400" kern="100" dirty="0">
                <a:solidFill>
                  <a:srgbClr val="0D0D0D"/>
                </a:solidFill>
                <a:effectLst/>
                <a:latin typeface="Calibri" panose="020F0502020204030204" pitchFamily="34" charset="0"/>
                <a:ea typeface="Calibri" panose="020F0502020204030204" pitchFamily="34" charset="0"/>
                <a:cs typeface="Alexandria" pitchFamily="2" charset="-78"/>
              </a:rPr>
              <a:t>الشراكات: </a:t>
            </a:r>
            <a:r>
              <a:rPr lang="ar-EG" sz="2400" kern="100" dirty="0">
                <a:solidFill>
                  <a:srgbClr val="0D0D0D"/>
                </a:solidFill>
                <a:effectLst/>
                <a:latin typeface="Alexandria Light" pitchFamily="2" charset="-78"/>
                <a:ea typeface="Calibri" panose="020F0502020204030204" pitchFamily="34" charset="0"/>
                <a:cs typeface="Alexandria Light" pitchFamily="2" charset="-78"/>
              </a:rPr>
              <a:t>حيث تتعاون بعض المنصات الرقمية والعلامات التجارية  لزيادة الإيرادات مثل: </a:t>
            </a:r>
          </a:p>
          <a:p>
            <a:pPr marL="342900" marR="228600" lvl="0" indent="-342900" algn="r" rtl="1">
              <a:lnSpc>
                <a:spcPct val="107000"/>
              </a:lnSpc>
              <a:spcAft>
                <a:spcPts val="800"/>
              </a:spcAft>
              <a:buSzPts val="1000"/>
              <a:buFont typeface="Symbol" panose="05050102010706020507" pitchFamily="18" charset="2"/>
              <a:buChar char=""/>
              <a:tabLst>
                <a:tab pos="457200" algn="l"/>
              </a:tabLst>
            </a:pPr>
            <a:endParaRPr lang="ar-EG" sz="2400" kern="100" dirty="0">
              <a:solidFill>
                <a:srgbClr val="0D0D0D"/>
              </a:solidFill>
              <a:effectLst/>
              <a:latin typeface="Calibri" panose="020F0502020204030204" pitchFamily="34" charset="0"/>
              <a:ea typeface="Calibri" panose="020F0502020204030204" pitchFamily="34" charset="0"/>
              <a:cs typeface="Alexandria" pitchFamily="2" charset="-78"/>
            </a:endParaRPr>
          </a:p>
          <a:p>
            <a:pPr marR="228600" lvl="0" algn="r" rtl="1">
              <a:lnSpc>
                <a:spcPct val="107000"/>
              </a:lnSpc>
              <a:spcAft>
                <a:spcPts val="800"/>
              </a:spcAft>
              <a:buSzPts val="1000"/>
              <a:tabLst>
                <a:tab pos="457200" algn="l"/>
              </a:tabLst>
            </a:pPr>
            <a:r>
              <a:rPr lang="ar-EG" sz="2400" kern="100" dirty="0">
                <a:solidFill>
                  <a:srgbClr val="0D0D0D"/>
                </a:solidFill>
                <a:latin typeface="Calibri" panose="020F0502020204030204" pitchFamily="34" charset="0"/>
                <a:ea typeface="Calibri" panose="020F0502020204030204" pitchFamily="34" charset="0"/>
                <a:cs typeface="Alexandria" pitchFamily="2" charset="-78"/>
              </a:rPr>
              <a:t>  </a:t>
            </a:r>
            <a:r>
              <a:rPr lang="ar-SA" sz="2400" kern="100" dirty="0">
                <a:solidFill>
                  <a:srgbClr val="0D0D0D"/>
                </a:solidFill>
                <a:effectLst/>
                <a:latin typeface="Calibri" panose="020F0502020204030204" pitchFamily="34" charset="0"/>
                <a:ea typeface="Calibri" panose="020F0502020204030204" pitchFamily="34" charset="0"/>
                <a:cs typeface="Alexandria" pitchFamily="2" charset="-78"/>
              </a:rPr>
              <a:t>أمازون </a:t>
            </a:r>
            <a:r>
              <a:rPr lang="en-US" sz="2400" kern="100" dirty="0">
                <a:solidFill>
                  <a:srgbClr val="0D0D0D"/>
                </a:solidFill>
                <a:effectLst/>
                <a:latin typeface="Alexandria" pitchFamily="2" charset="-78"/>
                <a:ea typeface="Calibri" panose="020F0502020204030204" pitchFamily="34" charset="0"/>
                <a:cs typeface="Arial" panose="020B0604020202020204" pitchFamily="34" charset="0"/>
              </a:rPr>
              <a:t>(Amazon): </a:t>
            </a:r>
            <a:r>
              <a:rPr lang="ar-SA" sz="2400" kern="100" dirty="0">
                <a:solidFill>
                  <a:srgbClr val="0D0D0D"/>
                </a:solidFill>
                <a:effectLst/>
                <a:latin typeface="Calibri" panose="020F0502020204030204" pitchFamily="34" charset="0"/>
                <a:ea typeface="Calibri" panose="020F0502020204030204" pitchFamily="34" charset="0"/>
                <a:cs typeface="Alexandria" pitchFamily="2" charset="-78"/>
              </a:rPr>
              <a:t>تعتمد على الإعلام الرقمي لترويج منتجاتها من خلال تقنيات الإعلانات المستهدفة</a:t>
            </a:r>
            <a:r>
              <a:rPr lang="en-US" sz="2400" kern="100" dirty="0">
                <a:solidFill>
                  <a:srgbClr val="0D0D0D"/>
                </a:solidFill>
                <a:effectLst/>
                <a:latin typeface="Alexandria" pitchFamily="2" charset="-78"/>
                <a:ea typeface="Calibri" panose="020F0502020204030204" pitchFamily="34" charset="0"/>
                <a:cs typeface="Arial" panose="020B0604020202020204" pitchFamily="34" charset="0"/>
              </a:rPr>
              <a:t>.</a:t>
            </a:r>
            <a:endParaRPr lang="en-US" sz="2400" kern="100" dirty="0">
              <a:solidFill>
                <a:srgbClr val="0D0D0D"/>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en-US" sz="1400" dirty="0">
              <a:latin typeface="Alexandria" charset="0"/>
              <a:cs typeface="Alexandria" charset="0"/>
            </a:endParaRPr>
          </a:p>
          <a:p>
            <a:pPr marL="342900" marR="228600" lvl="0" indent="-342900" algn="r" rtl="1">
              <a:lnSpc>
                <a:spcPct val="107000"/>
              </a:lnSpc>
              <a:spcAft>
                <a:spcPts val="800"/>
              </a:spcAft>
              <a:buSzPts val="1000"/>
              <a:buFont typeface="Symbol" panose="05050102010706020507" pitchFamily="18" charset="2"/>
              <a:buChar char=""/>
              <a:tabLst>
                <a:tab pos="457200" algn="l"/>
              </a:tabLst>
            </a:pPr>
            <a:endParaRPr lang="ar-EG" sz="1800" kern="100" dirty="0">
              <a:solidFill>
                <a:srgbClr val="0D0D0D"/>
              </a:solidFill>
              <a:effectLst/>
              <a:latin typeface="Alexandria" pitchFamily="2" charset="-78"/>
              <a:ea typeface="Calibri" panose="020F0502020204030204" pitchFamily="34" charset="0"/>
              <a:cs typeface="Arial" panose="020B0604020202020204" pitchFamily="34" charset="0"/>
            </a:endParaRPr>
          </a:p>
          <a:p>
            <a:pPr marL="342900" marR="228600" lvl="0" indent="-342900" algn="r" rtl="1">
              <a:lnSpc>
                <a:spcPct val="107000"/>
              </a:lnSpc>
              <a:spcAft>
                <a:spcPts val="800"/>
              </a:spcAft>
              <a:buSzPts val="1000"/>
              <a:buFont typeface="Symbol" panose="05050102010706020507" pitchFamily="18" charset="2"/>
              <a:buChar char=""/>
              <a:tabLst>
                <a:tab pos="457200" algn="l"/>
              </a:tabLst>
            </a:pPr>
            <a:endParaRPr lang="en-US" sz="1800" kern="100" dirty="0">
              <a:solidFill>
                <a:srgbClr val="0D0D0D"/>
              </a:solidFill>
              <a:effectLst/>
              <a:latin typeface="Calibri" panose="020F0502020204030204" pitchFamily="34" charset="0"/>
              <a:ea typeface="Calibri" panose="020F0502020204030204" pitchFamily="34" charset="0"/>
              <a:cs typeface="Arial" panose="020B0604020202020204" pitchFamily="34"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30900C6-ED2B-4A58-8782-AB34263D23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7233" y="4603899"/>
            <a:ext cx="1956412" cy="1956412"/>
          </a:xfrm>
          <a:prstGeom prst="rect">
            <a:avLst/>
          </a:prstGeom>
        </p:spPr>
      </p:pic>
    </p:spTree>
    <p:extLst>
      <p:ext uri="{BB962C8B-B14F-4D97-AF65-F5344CB8AC3E}">
        <p14:creationId xmlns:p14="http://schemas.microsoft.com/office/powerpoint/2010/main" val="3951570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80529" y="2535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15772"/>
          </a:xfrm>
          <a:prstGeom prst="rect">
            <a:avLst/>
          </a:prstGeom>
          <a:noFill/>
        </p:spPr>
        <p:txBody>
          <a:bodyPr wrap="square" rtlCol="0">
            <a:spAutoFit/>
          </a:bodyPr>
          <a:lstStyle/>
          <a:p>
            <a:pPr algn="r" rtl="1"/>
            <a:r>
              <a:rPr lang="ar-EG" b="1" dirty="0">
                <a:latin typeface="Alexandria" charset="0"/>
                <a:cs typeface="Alexandria" charset="0"/>
              </a:rPr>
              <a:t>3- الإعلانات الرقمية: </a:t>
            </a:r>
          </a:p>
          <a:p>
            <a:pPr algn="r" rtl="1"/>
            <a:endParaRPr lang="ar-EG" dirty="0">
              <a:latin typeface="Alexandria" charset="0"/>
              <a:cs typeface="Alexandria" charset="0"/>
            </a:endParaRPr>
          </a:p>
          <a:p>
            <a:pPr algn="r" rtl="1"/>
            <a:r>
              <a:rPr lang="ar-EG" dirty="0">
                <a:latin typeface="Alexandria" charset="0"/>
                <a:cs typeface="Alexandria" charset="0"/>
              </a:rPr>
              <a:t>تعتمد المنصات مثل جوجل وفيسبوك على استهداف الجمهور لتحقيق أرباح ضخمة</a:t>
            </a:r>
            <a:endParaRPr lang="en-US"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064CD0EC-DD28-A859-B8BC-0C7E0AB1D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1436" y="3910800"/>
            <a:ext cx="2143125" cy="2143125"/>
          </a:xfrm>
          <a:prstGeom prst="rect">
            <a:avLst/>
          </a:prstGeom>
        </p:spPr>
      </p:pic>
      <p:pic>
        <p:nvPicPr>
          <p:cNvPr id="9" name="Picture 8">
            <a:extLst>
              <a:ext uri="{FF2B5EF4-FFF2-40B4-BE49-F238E27FC236}">
                <a16:creationId xmlns:a16="http://schemas.microsoft.com/office/drawing/2014/main" id="{320DEA35-5E95-3BE3-298E-7E0C0FAB6BF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9785" y="4006492"/>
            <a:ext cx="2746816" cy="2047433"/>
          </a:xfrm>
          <a:prstGeom prst="rect">
            <a:avLst/>
          </a:prstGeom>
        </p:spPr>
      </p:pic>
      <p:sp>
        <p:nvSpPr>
          <p:cNvPr id="4" name="TextBox 3">
            <a:extLst>
              <a:ext uri="{FF2B5EF4-FFF2-40B4-BE49-F238E27FC236}">
                <a16:creationId xmlns:a16="http://schemas.microsoft.com/office/drawing/2014/main" id="{E642F4DF-C2C6-D850-DD93-416E006AA4D4}"/>
              </a:ext>
            </a:extLst>
          </p:cNvPr>
          <p:cNvSpPr txBox="1"/>
          <p:nvPr/>
        </p:nvSpPr>
        <p:spPr>
          <a:xfrm>
            <a:off x="4613413" y="1261582"/>
            <a:ext cx="6096000" cy="369332"/>
          </a:xfrm>
          <a:prstGeom prst="rect">
            <a:avLst/>
          </a:prstGeom>
          <a:noFill/>
        </p:spPr>
        <p:txBody>
          <a:bodyPr wrap="square">
            <a:spAutoFit/>
          </a:bodyPr>
          <a:lstStyle/>
          <a:p>
            <a:r>
              <a:rPr lang="ar-EG" sz="1800" b="1" kern="100" dirty="0">
                <a:solidFill>
                  <a:srgbClr val="FF0000"/>
                </a:solidFill>
                <a:effectLst/>
                <a:latin typeface="Calibri" panose="020F0502020204030204" pitchFamily="34" charset="0"/>
                <a:ea typeface="Calibri" panose="020F0502020204030204" pitchFamily="34" charset="0"/>
                <a:cs typeface="Alexandria"/>
              </a:rPr>
              <a:t>أمثلة عملية لاستخدامات الإعلام الرقمي في الاقتصاد الحديث</a:t>
            </a:r>
            <a:endParaRPr lang="en-US" dirty="0"/>
          </a:p>
        </p:txBody>
      </p:sp>
    </p:spTree>
    <p:extLst>
      <p:ext uri="{BB962C8B-B14F-4D97-AF65-F5344CB8AC3E}">
        <p14:creationId xmlns:p14="http://schemas.microsoft.com/office/powerpoint/2010/main" val="3072015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08682" y="1085620"/>
            <a:ext cx="6389594" cy="369332"/>
          </a:xfrm>
          <a:prstGeom prst="rect">
            <a:avLst/>
          </a:prstGeom>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2761579"/>
            <a:ext cx="5402062" cy="3908762"/>
          </a:xfrm>
          <a:prstGeom prst="rect">
            <a:avLst/>
          </a:prstGeom>
          <a:noFill/>
        </p:spPr>
        <p:txBody>
          <a:bodyPr wrap="square" rtlCol="0">
            <a:spAutoFit/>
          </a:bodyPr>
          <a:lstStyle/>
          <a:p>
            <a:pPr algn="just" rtl="1">
              <a:lnSpc>
                <a:spcPct val="150000"/>
              </a:lnSpc>
            </a:pPr>
            <a:r>
              <a:rPr lang="ar-EG" dirty="0">
                <a:solidFill>
                  <a:srgbClr val="0D0D0D"/>
                </a:solidFill>
                <a:latin typeface="Alexandria Light" pitchFamily="2" charset="-78"/>
                <a:cs typeface="Alexandria Light" pitchFamily="2" charset="-78"/>
              </a:rPr>
              <a:t>يعكس ا</a:t>
            </a:r>
            <a:r>
              <a:rPr lang="ar-EG" b="0" i="0" dirty="0">
                <a:solidFill>
                  <a:srgbClr val="0D0D0D"/>
                </a:solidFill>
                <a:effectLst/>
                <a:latin typeface="Alexandria Light" pitchFamily="2" charset="-78"/>
                <a:cs typeface="Alexandria Light" pitchFamily="2" charset="-78"/>
              </a:rPr>
              <a:t>لتغير الكبير في الاقتصاد التحول العميق الذي طرأ على طريقة عمل المؤسسات والأفراد في العصر الحديث. مع التقدم التكنولوجي والتوسع في استخدام الإنترنت، أصبح الاقتصاد الرقمي هو المحرك الأساسي للنمو الاقتصادي على مستوى العالم. بينما يعتمد الاقتصاد التقليدي على الأنظمة المادية والموارد التقليدية، يركز الاقتصاد الرقمي على المعلومات، البيانات، والابتكار التكنولوجي.</a:t>
            </a:r>
          </a:p>
          <a:p>
            <a:pPr algn="just" rtl="1"/>
            <a:endParaRPr lang="ar-EG" sz="32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035BB0C-1218-48C4-B6E0-E96A2A4F33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6308" y="2149018"/>
            <a:ext cx="4865704" cy="4296169"/>
          </a:xfrm>
          <a:prstGeom prst="rect">
            <a:avLst/>
          </a:prstGeom>
        </p:spPr>
      </p:pic>
    </p:spTree>
    <p:extLst>
      <p:ext uri="{BB962C8B-B14F-4D97-AF65-F5344CB8AC3E}">
        <p14:creationId xmlns:p14="http://schemas.microsoft.com/office/powerpoint/2010/main" val="587116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53260" y="1074086"/>
            <a:ext cx="5998244"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475382" y="1977469"/>
            <a:ext cx="5762681" cy="4247317"/>
          </a:xfrm>
          <a:prstGeom prst="rect">
            <a:avLst/>
          </a:prstGeom>
          <a:noFill/>
        </p:spPr>
        <p:txBody>
          <a:bodyPr wrap="square" rtlCol="0">
            <a:spAutoFit/>
          </a:bodyPr>
          <a:lstStyle/>
          <a:p>
            <a:pPr algn="just" rtl="1"/>
            <a:endParaRPr lang="ar-EG" b="1" kern="0" dirty="0">
              <a:solidFill>
                <a:srgbClr val="0D0D0D"/>
              </a:solidFill>
              <a:latin typeface="Alexandria" pitchFamily="2" charset="-78"/>
              <a:ea typeface="Times New Roman" panose="02020603050405020304" pitchFamily="18" charset="0"/>
              <a:cs typeface="Alexandria" pitchFamily="2" charset="-78"/>
            </a:endParaRPr>
          </a:p>
          <a:p>
            <a:pPr algn="just" rtl="1"/>
            <a:endParaRPr lang="ar-EG" sz="1800" b="1" kern="0" dirty="0">
              <a:solidFill>
                <a:srgbClr val="0D0D0D"/>
              </a:solidFill>
              <a:latin typeface="Alexandria" pitchFamily="2" charset="-78"/>
              <a:ea typeface="Times New Roman" panose="02020603050405020304" pitchFamily="18" charset="0"/>
              <a:cs typeface="Alexandria" pitchFamily="2" charset="-78"/>
            </a:endParaRPr>
          </a:p>
          <a:p>
            <a:pPr algn="just" rtl="1">
              <a:lnSpc>
                <a:spcPct val="150000"/>
              </a:lnSpc>
            </a:pPr>
            <a:r>
              <a:rPr lang="ar-EG" b="1" kern="0" dirty="0">
                <a:solidFill>
                  <a:srgbClr val="0D0D0D"/>
                </a:solidFill>
                <a:latin typeface="Alexandria" pitchFamily="2" charset="-78"/>
                <a:ea typeface="Times New Roman" panose="02020603050405020304" pitchFamily="18" charset="0"/>
                <a:cs typeface="Alexandria" pitchFamily="2" charset="-78"/>
              </a:rPr>
              <a:t>1- البنية الأساسية</a:t>
            </a:r>
            <a:endParaRPr lang="ar-EG" sz="1800" b="1" kern="0" dirty="0">
              <a:solidFill>
                <a:srgbClr val="0D0D0D"/>
              </a:solidFill>
              <a:latin typeface="Alexandria" pitchFamily="2" charset="-78"/>
              <a:ea typeface="Times New Roman" panose="02020603050405020304" pitchFamily="18" charset="0"/>
              <a:cs typeface="Alexandria" pitchFamily="2" charset="-78"/>
            </a:endParaRPr>
          </a:p>
          <a:p>
            <a:pPr algn="just" rtl="1">
              <a:lnSpc>
                <a:spcPct val="150000"/>
              </a:lnSpc>
            </a:pPr>
            <a:r>
              <a:rPr lang="ar-EG" b="0" i="0" dirty="0">
                <a:solidFill>
                  <a:srgbClr val="0D0D0D"/>
                </a:solidFill>
                <a:effectLst/>
                <a:latin typeface="Alexandria Light" pitchFamily="2" charset="-78"/>
                <a:cs typeface="Alexandria Light" pitchFamily="2" charset="-78"/>
              </a:rPr>
              <a:t>الاقتصاد التقليدي يعتمد على البنية المادية، مثل المصانع والمستودعات، حيث تتم المعاملات من خلال الوسائل التقليدية مثل النقود الورقية أو الشيكات.</a:t>
            </a:r>
          </a:p>
          <a:p>
            <a:pPr algn="just" rtl="1">
              <a:lnSpc>
                <a:spcPct val="150000"/>
              </a:lnSpc>
            </a:pPr>
            <a:r>
              <a:rPr lang="ar-EG" b="0" i="0" dirty="0">
                <a:solidFill>
                  <a:srgbClr val="0D0D0D"/>
                </a:solidFill>
                <a:effectLst/>
                <a:latin typeface="Alexandria Light" pitchFamily="2" charset="-78"/>
                <a:cs typeface="Alexandria Light" pitchFamily="2" charset="-78"/>
              </a:rPr>
              <a:t>بينما في الاقتصاد الرقمي، البنية الأساسية تعتمد على التكنولوجيا مثل الإنترنت، الحوسبة السحابية، والأجهزة الذكية، مما يجعل العمليات أسرع وأكثر مرونة</a:t>
            </a:r>
          </a:p>
          <a:p>
            <a:pPr algn="just" rtl="1">
              <a:lnSpc>
                <a:spcPct val="150000"/>
              </a:lnSpc>
            </a:pPr>
            <a:endParaRPr lang="ar-EG" sz="1800" dirty="0">
              <a:solidFill>
                <a:srgbClr val="0D0D0D"/>
              </a:solidFill>
              <a:effectLst/>
              <a:latin typeface="Alexandria Light" pitchFamily="2" charset="-78"/>
              <a:ea typeface="Calibri" panose="020F0502020204030204" pitchFamily="34" charset="0"/>
              <a:cs typeface="Alexandria Light" pitchFamily="2" charset="-78"/>
            </a:endParaRPr>
          </a:p>
          <a:p>
            <a:pPr algn="just" rtl="1"/>
            <a:endParaRPr lang="ar-EG"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39E6942-93D5-4AC7-FB65-1A8F864D5A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672" y="2688117"/>
            <a:ext cx="5009196" cy="3591498"/>
          </a:xfrm>
          <a:prstGeom prst="rect">
            <a:avLst/>
          </a:prstGeom>
        </p:spPr>
      </p:pic>
    </p:spTree>
    <p:extLst>
      <p:ext uri="{BB962C8B-B14F-4D97-AF65-F5344CB8AC3E}">
        <p14:creationId xmlns:p14="http://schemas.microsoft.com/office/powerpoint/2010/main" val="2790078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63318" y="1074086"/>
            <a:ext cx="6088185"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40070" y="1074086"/>
            <a:ext cx="5602235" cy="5355312"/>
          </a:xfrm>
          <a:prstGeom prst="rect">
            <a:avLst/>
          </a:prstGeom>
          <a:noFill/>
        </p:spPr>
        <p:txBody>
          <a:bodyPr wrap="square" rtlCol="0">
            <a:spAutoFit/>
          </a:bodyPr>
          <a:lstStyle/>
          <a:p>
            <a:pPr algn="just" rtl="1"/>
            <a:endParaRPr lang="ar-EG" b="1" kern="0" dirty="0">
              <a:solidFill>
                <a:srgbClr val="0D0D0D"/>
              </a:solidFill>
              <a:latin typeface="Alexandria" pitchFamily="2" charset="-78"/>
              <a:ea typeface="Times New Roman" panose="02020603050405020304" pitchFamily="18" charset="0"/>
              <a:cs typeface="Alexandria" pitchFamily="2" charset="-78"/>
            </a:endParaRPr>
          </a:p>
          <a:p>
            <a:pPr algn="just" rtl="1"/>
            <a:endParaRPr lang="ar-EG" b="1" kern="0" dirty="0">
              <a:solidFill>
                <a:srgbClr val="0D0D0D"/>
              </a:solidFill>
              <a:latin typeface="Alexandria" pitchFamily="2" charset="-78"/>
              <a:ea typeface="Times New Roman" panose="02020603050405020304" pitchFamily="18" charset="0"/>
              <a:cs typeface="Alexandria" pitchFamily="2" charset="-78"/>
            </a:endParaRPr>
          </a:p>
          <a:p>
            <a:pPr algn="just" rtl="1"/>
            <a:endParaRPr lang="ar-EG" sz="1800" b="1" kern="0" dirty="0">
              <a:solidFill>
                <a:srgbClr val="0D0D0D"/>
              </a:solidFill>
              <a:latin typeface="Alexandria" pitchFamily="2" charset="-78"/>
              <a:ea typeface="Times New Roman" panose="02020603050405020304" pitchFamily="18" charset="0"/>
              <a:cs typeface="Alexandria" pitchFamily="2" charset="-78"/>
            </a:endParaRPr>
          </a:p>
          <a:p>
            <a:pPr algn="just" rtl="1">
              <a:lnSpc>
                <a:spcPct val="150000"/>
              </a:lnSpc>
            </a:pPr>
            <a:endParaRPr lang="ar-EG" sz="1800" dirty="0">
              <a:solidFill>
                <a:srgbClr val="0D0D0D"/>
              </a:solidFill>
              <a:effectLst/>
              <a:latin typeface="Alexandria Light" pitchFamily="2" charset="-78"/>
              <a:ea typeface="Calibri" panose="020F0502020204030204" pitchFamily="34" charset="0"/>
              <a:cs typeface="Alexandria Light" pitchFamily="2" charset="-78"/>
            </a:endParaRPr>
          </a:p>
          <a:p>
            <a:pPr algn="just" rtl="1">
              <a:lnSpc>
                <a:spcPct val="150000"/>
              </a:lnSpc>
            </a:pPr>
            <a:r>
              <a:rPr lang="ar-EG" b="1" kern="0" dirty="0">
                <a:solidFill>
                  <a:srgbClr val="0D0D0D"/>
                </a:solidFill>
                <a:latin typeface="Alexandria" pitchFamily="2" charset="-78"/>
                <a:ea typeface="Calibri" panose="020F0502020204030204" pitchFamily="34" charset="0"/>
                <a:cs typeface="Alexandria" pitchFamily="2" charset="-78"/>
              </a:rPr>
              <a:t>2- الإنتاج والتوزيع: </a:t>
            </a:r>
          </a:p>
          <a:p>
            <a:pPr algn="just" rtl="1">
              <a:lnSpc>
                <a:spcPct val="150000"/>
              </a:lnSpc>
            </a:pPr>
            <a:r>
              <a:rPr lang="ar-EG" b="0" i="0" dirty="0">
                <a:solidFill>
                  <a:srgbClr val="0D0D0D"/>
                </a:solidFill>
                <a:effectLst/>
                <a:latin typeface="Alexandria Light" pitchFamily="2" charset="-78"/>
                <a:cs typeface="Alexandria Light" pitchFamily="2" charset="-78"/>
              </a:rPr>
              <a:t>في الاقتصاد التقليدي، يتم الإنتاج والتوزيع على أساس المواقع المادية والموارد الملموسة. على سبيل المثال، يتم إنتاج السلع في المصانع ثم توزيعها عبر قنوات البيع التقليدية. </a:t>
            </a:r>
          </a:p>
          <a:p>
            <a:pPr algn="just" rtl="1">
              <a:lnSpc>
                <a:spcPct val="150000"/>
              </a:lnSpc>
            </a:pPr>
            <a:r>
              <a:rPr lang="ar-EG" b="0" i="0" dirty="0">
                <a:solidFill>
                  <a:srgbClr val="0D0D0D"/>
                </a:solidFill>
                <a:effectLst/>
                <a:latin typeface="Alexandria Light" pitchFamily="2" charset="-78"/>
                <a:cs typeface="Alexandria Light" pitchFamily="2" charset="-78"/>
              </a:rPr>
              <a:t>أما في الاقتصاد الرقمي، يُنتج المحتوى الرقمي عبر الإنترنت ويُوزع بسرعة عبر منصات رقمية مثل التجارة الإلكترونية أو منصات الوسائط الاجتماعية، مما يفتح أسواقًا جديدة ويوفر تكاليف التوزيع</a:t>
            </a:r>
          </a:p>
          <a:p>
            <a:pPr algn="just" rtl="1"/>
            <a:endParaRPr lang="ar-EG"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3E5B3F7-67AF-061F-313C-4E9C6BCB04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480" y="2925554"/>
            <a:ext cx="3778536" cy="2858360"/>
          </a:xfrm>
          <a:prstGeom prst="rect">
            <a:avLst/>
          </a:prstGeom>
        </p:spPr>
      </p:pic>
    </p:spTree>
    <p:extLst>
      <p:ext uri="{BB962C8B-B14F-4D97-AF65-F5344CB8AC3E}">
        <p14:creationId xmlns:p14="http://schemas.microsoft.com/office/powerpoint/2010/main" val="1920735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28407" y="1041037"/>
            <a:ext cx="6094157"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97945" y="2135142"/>
            <a:ext cx="10196110" cy="4200509"/>
          </a:xfrm>
          <a:prstGeom prst="rect">
            <a:avLst/>
          </a:prstGeom>
          <a:noFill/>
        </p:spPr>
        <p:txBody>
          <a:bodyPr wrap="square" rtlCol="0">
            <a:spAutoFit/>
          </a:bodyPr>
          <a:lstStyle/>
          <a:p>
            <a:pPr algn="just" rtl="1">
              <a:lnSpc>
                <a:spcPct val="150000"/>
              </a:lnSpc>
            </a:pPr>
            <a:r>
              <a:rPr lang="ar-EG" sz="1800" b="1" dirty="0">
                <a:solidFill>
                  <a:srgbClr val="0D0D0D"/>
                </a:solidFill>
                <a:effectLst/>
                <a:latin typeface="Alexandria" pitchFamily="2" charset="-78"/>
                <a:ea typeface="Calibri" panose="020F0502020204030204" pitchFamily="34" charset="0"/>
                <a:cs typeface="Alexandria" pitchFamily="2" charset="-78"/>
              </a:rPr>
              <a:t>3- التفاعل مع المستهلكين:</a:t>
            </a:r>
          </a:p>
          <a:p>
            <a:pPr algn="just" rtl="1">
              <a:lnSpc>
                <a:spcPct val="150000"/>
              </a:lnSpc>
            </a:pPr>
            <a:endParaRPr lang="ar-EG" sz="1800" b="1"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150000"/>
              </a:lnSpc>
            </a:pPr>
            <a:r>
              <a:rPr lang="ar-EG" b="0" i="0" dirty="0">
                <a:solidFill>
                  <a:srgbClr val="0D0D0D"/>
                </a:solidFill>
                <a:effectLst/>
                <a:latin typeface="Alexandria Light" pitchFamily="2" charset="-78"/>
                <a:cs typeface="Alexandria Light" pitchFamily="2" charset="-78"/>
              </a:rPr>
              <a:t>الاقتصاد التقليدي يعتمد بشكل كبير على التفاعل المباشر بين الشركات والعملاء، مثل المتاجر أو المكاتب. في المقابل، الاقتصاد الرقمي يتيح تفاعلًا غير محدود من خلال منصات التواصل الاجتماعي، التجارة الإلكترونية، والدفع الإلكتروني، مما يعزز التواصل بين الشركات والعملاء في أي وقت ومن أي مكان.</a:t>
            </a:r>
          </a:p>
          <a:p>
            <a:pPr algn="just" rtl="1">
              <a:lnSpc>
                <a:spcPct val="150000"/>
              </a:lnSpc>
            </a:pPr>
            <a:endParaRPr lang="ar-EG" b="1"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EG" b="1" kern="0" dirty="0">
                <a:solidFill>
                  <a:srgbClr val="0D0D0D"/>
                </a:solidFill>
                <a:effectLst/>
                <a:latin typeface="Alexandria" pitchFamily="2" charset="-78"/>
                <a:ea typeface="Times New Roman" panose="02020603050405020304" pitchFamily="18" charset="0"/>
                <a:cs typeface="Alexandria" pitchFamily="2" charset="-78"/>
              </a:rPr>
              <a:t>4</a:t>
            </a:r>
            <a:r>
              <a:rPr lang="ar-EG" sz="1100" b="1" kern="0" dirty="0">
                <a:solidFill>
                  <a:srgbClr val="0D0D0D"/>
                </a:solidFill>
                <a:effectLst/>
                <a:latin typeface="Alexandria" pitchFamily="2" charset="-78"/>
                <a:ea typeface="Times New Roman" panose="02020603050405020304" pitchFamily="18" charset="0"/>
                <a:cs typeface="Alexandria" pitchFamily="2" charset="-78"/>
              </a:rPr>
              <a:t>-</a:t>
            </a:r>
            <a:r>
              <a:rPr lang="ar-EG" b="1" kern="0" dirty="0">
                <a:solidFill>
                  <a:srgbClr val="0D0D0D"/>
                </a:solidFill>
                <a:effectLst/>
                <a:latin typeface="Alexandria" pitchFamily="2" charset="-78"/>
                <a:ea typeface="Times New Roman" panose="02020603050405020304" pitchFamily="18" charset="0"/>
                <a:cs typeface="Alexandria" pitchFamily="2" charset="-78"/>
              </a:rPr>
              <a:t> سرعة العمليات:</a:t>
            </a:r>
          </a:p>
          <a:p>
            <a:pPr algn="just" rtl="1">
              <a:lnSpc>
                <a:spcPct val="150000"/>
              </a:lnSpc>
            </a:pPr>
            <a:r>
              <a:rPr lang="ar-EG" b="0" i="0" dirty="0">
                <a:solidFill>
                  <a:srgbClr val="0D0D0D"/>
                </a:solidFill>
                <a:effectLst/>
                <a:latin typeface="Alexandria Light" pitchFamily="2" charset="-78"/>
                <a:cs typeface="Alexandria Light" pitchFamily="2" charset="-78"/>
              </a:rPr>
              <a:t>الاقتصاد الرقمي يتسم بالسرعة، حيث يمكن للأفراد إجراء المعاملات المالية، شراء المنتجات، أو حتى التعلم عن بعد في أي وقت وفي أي مكان. بالمقابل، في الاقتصاد التقليدي، قد تتطلب المعاملات مزيدًا من الوقت بسبب الاعتماد على الإجراءات التقليدية مثل السفر أو الانتظار</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7645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28210" y="1182884"/>
            <a:ext cx="6285699"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60983" y="2077391"/>
            <a:ext cx="6686259" cy="3785011"/>
          </a:xfrm>
          <a:prstGeom prst="rect">
            <a:avLst/>
          </a:prstGeom>
          <a:noFill/>
        </p:spPr>
        <p:txBody>
          <a:bodyPr wrap="square" rtlCol="0">
            <a:spAutoFit/>
          </a:bodyPr>
          <a:lstStyle/>
          <a:p>
            <a:pPr algn="just" rtl="1">
              <a:lnSpc>
                <a:spcPct val="150000"/>
              </a:lnSpc>
            </a:pPr>
            <a:endParaRPr lang="ar-EG" dirty="0">
              <a:solidFill>
                <a:srgbClr val="0D0D0D"/>
              </a:solidFill>
              <a:latin typeface="Alexandria Light" pitchFamily="2" charset="-78"/>
              <a:ea typeface="Calibri" panose="020F0502020204030204" pitchFamily="34" charset="0"/>
              <a:cs typeface="Alexandria Light" pitchFamily="2" charset="-78"/>
            </a:endParaRPr>
          </a:p>
          <a:p>
            <a:pPr algn="just" rtl="1">
              <a:lnSpc>
                <a:spcPct val="150000"/>
              </a:lnSpc>
            </a:pPr>
            <a:r>
              <a:rPr lang="ar-EG" b="1" dirty="0">
                <a:solidFill>
                  <a:srgbClr val="0D0D0D"/>
                </a:solidFill>
                <a:latin typeface="Alexandria" pitchFamily="2" charset="-78"/>
                <a:ea typeface="Calibri" panose="020F0502020204030204" pitchFamily="34" charset="0"/>
                <a:cs typeface="Alexandria" pitchFamily="2" charset="-78"/>
              </a:rPr>
              <a:t>5- الكفاءة والتكلفة:</a:t>
            </a:r>
          </a:p>
          <a:p>
            <a:pPr algn="just" rtl="1">
              <a:lnSpc>
                <a:spcPct val="150000"/>
              </a:lnSpc>
            </a:pPr>
            <a:r>
              <a:rPr lang="ar-EG" b="0" i="0" dirty="0">
                <a:solidFill>
                  <a:srgbClr val="0D0D0D"/>
                </a:solidFill>
                <a:effectLst/>
                <a:latin typeface="Alexandria Light" pitchFamily="2" charset="-78"/>
                <a:cs typeface="Alexandria Light" pitchFamily="2" charset="-78"/>
              </a:rPr>
              <a:t>الاقتصاد الرقمي يسهم في تقليل التكاليف بشكل كبير. على سبيل المثال، يمكن للعملاء شراء المنتجات إلكترونيًا دون الحاجة للتعامل مع رسوم النقل أو التوزيع المادي.</a:t>
            </a:r>
          </a:p>
          <a:p>
            <a:pPr algn="just" rtl="1">
              <a:lnSpc>
                <a:spcPct val="150000"/>
              </a:lnSpc>
            </a:pPr>
            <a:r>
              <a:rPr lang="ar-EG" b="0" i="0" dirty="0">
                <a:solidFill>
                  <a:srgbClr val="0D0D0D"/>
                </a:solidFill>
                <a:effectLst/>
                <a:latin typeface="Alexandria Light" pitchFamily="2" charset="-78"/>
                <a:cs typeface="Alexandria Light" pitchFamily="2" charset="-78"/>
              </a:rPr>
              <a:t> كما أن المؤسسات يمكنها تقليل التكاليف التشغيلية باستخدام حلول تكنولوجية مثل الحوسبة السحابية.</a:t>
            </a:r>
          </a:p>
          <a:p>
            <a:pPr algn="just" rtl="1">
              <a:lnSpc>
                <a:spcPct val="150000"/>
              </a:lnSpc>
            </a:pPr>
            <a:r>
              <a:rPr lang="ar-EG" b="0" i="0" dirty="0">
                <a:solidFill>
                  <a:srgbClr val="0D0D0D"/>
                </a:solidFill>
                <a:effectLst/>
                <a:latin typeface="Alexandria Light" pitchFamily="2" charset="-78"/>
                <a:cs typeface="Alexandria Light" pitchFamily="2" charset="-78"/>
              </a:rPr>
              <a:t> بالمقابل، الاقتصاد التقليدي يتطلب استثمارات مادية أكثر، مثل المعدات والموارد البشرية في الإنتاج المادي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4A35F10-C323-4A87-0531-944F0AC403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659" y="2688118"/>
            <a:ext cx="3708811" cy="3392214"/>
          </a:xfrm>
          <a:prstGeom prst="rect">
            <a:avLst/>
          </a:prstGeom>
        </p:spPr>
      </p:pic>
    </p:spTree>
    <p:extLst>
      <p:ext uri="{BB962C8B-B14F-4D97-AF65-F5344CB8AC3E}">
        <p14:creationId xmlns:p14="http://schemas.microsoft.com/office/powerpoint/2010/main" val="3581608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78795" y="1041037"/>
            <a:ext cx="6043769"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737850" y="2209619"/>
            <a:ext cx="6043769" cy="3646511"/>
          </a:xfrm>
          <a:prstGeom prst="rect">
            <a:avLst/>
          </a:prstGeom>
          <a:noFill/>
        </p:spPr>
        <p:txBody>
          <a:bodyPr wrap="square" rtlCol="0">
            <a:spAutoFit/>
          </a:bodyPr>
          <a:lstStyle/>
          <a:p>
            <a:pPr algn="just" rtl="1"/>
            <a:endParaRPr lang="ar-EG" dirty="0">
              <a:solidFill>
                <a:srgbClr val="0D0D0D"/>
              </a:solidFill>
              <a:latin typeface="Alexandria Light" pitchFamily="2" charset="-78"/>
              <a:ea typeface="Calibri" panose="020F0502020204030204" pitchFamily="34" charset="0"/>
              <a:cs typeface="Alexandria Light" pitchFamily="2" charset="-78"/>
            </a:endParaRPr>
          </a:p>
          <a:p>
            <a:pPr algn="just" rtl="1">
              <a:lnSpc>
                <a:spcPct val="150000"/>
              </a:lnSpc>
            </a:pPr>
            <a:r>
              <a:rPr lang="ar-EG" b="1" kern="0" dirty="0">
                <a:solidFill>
                  <a:srgbClr val="0D0D0D"/>
                </a:solidFill>
                <a:effectLst/>
                <a:latin typeface="Alexandria" pitchFamily="2" charset="-78"/>
                <a:ea typeface="Times New Roman" panose="02020603050405020304" pitchFamily="18" charset="0"/>
                <a:cs typeface="Alexandria" pitchFamily="2" charset="-78"/>
              </a:rPr>
              <a:t>6- البيانات والمعلومات: </a:t>
            </a:r>
          </a:p>
          <a:p>
            <a:pPr algn="just" rtl="1">
              <a:lnSpc>
                <a:spcPct val="150000"/>
              </a:lnSpc>
            </a:pPr>
            <a:r>
              <a:rPr lang="ar-EG" b="0" i="0" dirty="0">
                <a:solidFill>
                  <a:srgbClr val="0D0D0D"/>
                </a:solidFill>
                <a:effectLst/>
                <a:latin typeface="Alexandria Light" pitchFamily="2" charset="-78"/>
                <a:cs typeface="Alexandria Light" pitchFamily="2" charset="-78"/>
              </a:rPr>
              <a:t>الاقتصاد الرقمي يعتمد بشكل أساسي على جمع وتحليل البيانات.</a:t>
            </a:r>
          </a:p>
          <a:p>
            <a:pPr algn="just" rtl="1">
              <a:lnSpc>
                <a:spcPct val="150000"/>
              </a:lnSpc>
            </a:pPr>
            <a:r>
              <a:rPr lang="ar-EG" dirty="0">
                <a:solidFill>
                  <a:srgbClr val="0D0D0D"/>
                </a:solidFill>
                <a:latin typeface="Alexandria Light" pitchFamily="2" charset="-78"/>
                <a:cs typeface="Alexandria Light" pitchFamily="2" charset="-78"/>
              </a:rPr>
              <a:t>تشكل</a:t>
            </a:r>
            <a:r>
              <a:rPr lang="ar-EG" b="0" i="0" dirty="0">
                <a:solidFill>
                  <a:srgbClr val="0D0D0D"/>
                </a:solidFill>
                <a:effectLst/>
                <a:latin typeface="Alexandria Light" pitchFamily="2" charset="-78"/>
                <a:cs typeface="Alexandria Light" pitchFamily="2" charset="-78"/>
              </a:rPr>
              <a:t> البيانات الرقمية أساس العمليات الاقتصادية في الاقتصاد الرقمي، حيث تُستخدم لتحسين الإنتاج، التوزيع، ورضا العملاء.</a:t>
            </a:r>
          </a:p>
          <a:p>
            <a:pPr algn="just" rtl="1">
              <a:lnSpc>
                <a:spcPct val="150000"/>
              </a:lnSpc>
            </a:pPr>
            <a:r>
              <a:rPr lang="ar-EG" b="0" i="0" dirty="0">
                <a:solidFill>
                  <a:srgbClr val="0D0D0D"/>
                </a:solidFill>
                <a:effectLst/>
                <a:latin typeface="Alexandria Light" pitchFamily="2" charset="-78"/>
                <a:cs typeface="Alexandria Light" pitchFamily="2" charset="-78"/>
              </a:rPr>
              <a:t> بينما في الاقتصاد التقليدي، تُستخدم البيانات بشكل محدود مقارنة بالبيانات الضخمة التي تُستخدم في الاقتصاد الرقمي</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1E71F26-FFFB-A3BB-B06B-7072DC1989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381" y="2604831"/>
            <a:ext cx="4954833" cy="3715382"/>
          </a:xfrm>
          <a:prstGeom prst="rect">
            <a:avLst/>
          </a:prstGeom>
        </p:spPr>
      </p:pic>
    </p:spTree>
    <p:extLst>
      <p:ext uri="{BB962C8B-B14F-4D97-AF65-F5344CB8AC3E}">
        <p14:creationId xmlns:p14="http://schemas.microsoft.com/office/powerpoint/2010/main" val="577196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93298" y="1060400"/>
            <a:ext cx="6174880"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الفرق بين الاقتصاد التقليدي والاقتصاد الرقمي </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387248" y="2013956"/>
            <a:ext cx="5209999" cy="3395032"/>
          </a:xfrm>
          <a:prstGeom prst="rect">
            <a:avLst/>
          </a:prstGeom>
          <a:noFill/>
        </p:spPr>
        <p:txBody>
          <a:bodyPr wrap="square" rtlCol="0">
            <a:spAutoFit/>
          </a:bodyPr>
          <a:lstStyle/>
          <a:p>
            <a:pPr algn="just" rtl="1"/>
            <a:r>
              <a:rPr lang="ar-EG" sz="2000" b="1" kern="0" dirty="0">
                <a:solidFill>
                  <a:srgbClr val="0D0D0D"/>
                </a:solidFill>
                <a:effectLst/>
                <a:latin typeface="Alexandria Light" pitchFamily="2" charset="-78"/>
                <a:ea typeface="Times New Roman" panose="02020603050405020304" pitchFamily="18" charset="0"/>
                <a:cs typeface="Alexandria Light" pitchFamily="2" charset="-78"/>
              </a:rPr>
              <a:t>نستخلص أن </a:t>
            </a:r>
          </a:p>
          <a:p>
            <a:pPr algn="just" rtl="1"/>
            <a:endParaRPr lang="ar-EG" kern="0" dirty="0">
              <a:solidFill>
                <a:srgbClr val="0D0D0D"/>
              </a:solidFill>
              <a:latin typeface="Alexandria Light" pitchFamily="2" charset="-78"/>
              <a:ea typeface="Times New Roman" panose="02020603050405020304" pitchFamily="18" charset="0"/>
              <a:cs typeface="Alexandria Light" pitchFamily="2" charset="-78"/>
            </a:endParaRPr>
          </a:p>
          <a:p>
            <a:pPr algn="just" rtl="1">
              <a:lnSpc>
                <a:spcPct val="150000"/>
              </a:lnSpc>
            </a:pPr>
            <a:r>
              <a:rPr lang="ar-EG" sz="2000" b="0" i="0" dirty="0">
                <a:solidFill>
                  <a:srgbClr val="0D0D0D"/>
                </a:solidFill>
                <a:effectLst/>
                <a:latin typeface="Alexandria Light" pitchFamily="2" charset="-78"/>
                <a:cs typeface="Alexandria Light" pitchFamily="2" charset="-78"/>
              </a:rPr>
              <a:t>الاقتصاد الرقمي يقدم مزايا مثل السرعة، الكفاءة، وتخفيض التكاليف، ويعتمد على التكنولوجيا الحديثة في كل جوانبه، مما يجعله أكثر مرونة وقدرة على التوسع والانتشار مقارنة بالاقتصاد التقليدي، الذي يعتمد على الموارد المادية والإجراءات التقليدية.</a:t>
            </a:r>
            <a:endParaRPr lang="ar-EG" sz="20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C58BAED-D0CE-704C-1520-7B7B3EDA8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073" y="1883489"/>
            <a:ext cx="4412649" cy="4412649"/>
          </a:xfrm>
          <a:prstGeom prst="rect">
            <a:avLst/>
          </a:prstGeom>
        </p:spPr>
      </p:pic>
    </p:spTree>
    <p:extLst>
      <p:ext uri="{BB962C8B-B14F-4D97-AF65-F5344CB8AC3E}">
        <p14:creationId xmlns:p14="http://schemas.microsoft.com/office/powerpoint/2010/main" val="2084026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217965"/>
            <a:ext cx="7311118"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63518" y="2410563"/>
            <a:ext cx="5529488" cy="3888885"/>
          </a:xfrm>
          <a:prstGeom prst="rect">
            <a:avLst/>
          </a:prstGeom>
          <a:noFill/>
        </p:spPr>
        <p:txBody>
          <a:bodyPr wrap="square" rtlCol="0">
            <a:spAutoFit/>
          </a:bodyPr>
          <a:lstStyle/>
          <a:p>
            <a:pPr algn="r" rtl="1">
              <a:lnSpc>
                <a:spcPct val="200000"/>
              </a:lnSpc>
            </a:pPr>
            <a:r>
              <a:rPr lang="ar-EG" b="1" i="0" dirty="0">
                <a:solidFill>
                  <a:srgbClr val="FF0000"/>
                </a:solidFill>
                <a:effectLst/>
                <a:latin typeface="Alexandria" pitchFamily="2" charset="-78"/>
                <a:cs typeface="Alexandria" pitchFamily="2" charset="-78"/>
              </a:rPr>
              <a:t>أ- التحديات الاقتصادية:</a:t>
            </a:r>
          </a:p>
          <a:p>
            <a:pPr algn="r" rtl="1">
              <a:lnSpc>
                <a:spcPct val="200000"/>
              </a:lnSpc>
            </a:pPr>
            <a:r>
              <a:rPr lang="ar-EG" b="1" dirty="0">
                <a:solidFill>
                  <a:srgbClr val="0D0D0D"/>
                </a:solidFill>
                <a:latin typeface="Alexandria" pitchFamily="2" charset="-78"/>
                <a:cs typeface="Alexandria" pitchFamily="2" charset="-78"/>
              </a:rPr>
              <a:t>1- </a:t>
            </a:r>
            <a:r>
              <a:rPr lang="ar-EG" b="1" i="0" dirty="0">
                <a:solidFill>
                  <a:srgbClr val="0D0D0D"/>
                </a:solidFill>
                <a:effectLst/>
                <a:latin typeface="Alexandria" pitchFamily="2" charset="-78"/>
                <a:cs typeface="Alexandria" pitchFamily="2" charset="-78"/>
              </a:rPr>
              <a:t>التنافسية</a:t>
            </a:r>
            <a:r>
              <a:rPr lang="ar-EG" b="1" i="0" dirty="0">
                <a:solidFill>
                  <a:srgbClr val="0D0D0D"/>
                </a:solidFill>
                <a:effectLst/>
                <a:latin typeface="Alexandria Light" pitchFamily="2" charset="-78"/>
                <a:cs typeface="Alexandria Light" pitchFamily="2" charset="-78"/>
              </a:rPr>
              <a:t> </a:t>
            </a:r>
            <a:r>
              <a:rPr lang="ar-EG" b="1" i="0" dirty="0">
                <a:solidFill>
                  <a:srgbClr val="0D0D0D"/>
                </a:solidFill>
                <a:effectLst/>
                <a:latin typeface="Alexandria" pitchFamily="2" charset="-78"/>
                <a:cs typeface="Alexandria" pitchFamily="2" charset="-78"/>
              </a:rPr>
              <a:t>العالية</a:t>
            </a:r>
            <a:r>
              <a:rPr lang="ar-EG" b="1" i="0" dirty="0">
                <a:solidFill>
                  <a:srgbClr val="0D0D0D"/>
                </a:solidFill>
                <a:effectLst/>
                <a:latin typeface="Alexandria Light" pitchFamily="2" charset="-78"/>
                <a:cs typeface="Alexandria Light" pitchFamily="2" charset="-78"/>
              </a:rPr>
              <a:t>: </a:t>
            </a:r>
            <a:br>
              <a:rPr lang="ar-EG" dirty="0">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مع تزايد عدد المنصات الإعلامية الرقمية، يزداد التنافس على جذب الجمهور والإعلانات. الإعلام الرقمي يواجه صعوبة في تحقيق استدامة مالية، خاصة أن العديد من المنصات تعتمد بشكل أساسي على الإعلانات التي تتأثر بمختلف العوامل الاقتصادية</a:t>
            </a:r>
            <a:endParaRPr lang="ar-EG" sz="3200"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7DB2387-3CFE-F1DF-D847-79CDB5C141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885" y="2639780"/>
            <a:ext cx="4653345" cy="3242246"/>
          </a:xfrm>
          <a:prstGeom prst="rect">
            <a:avLst/>
          </a:prstGeom>
        </p:spPr>
      </p:pic>
    </p:spTree>
    <p:extLst>
      <p:ext uri="{BB962C8B-B14F-4D97-AF65-F5344CB8AC3E}">
        <p14:creationId xmlns:p14="http://schemas.microsoft.com/office/powerpoint/2010/main" val="9402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20317" y="1320863"/>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33012" y="2575240"/>
            <a:ext cx="6476938" cy="2780889"/>
          </a:xfrm>
          <a:prstGeom prst="rect">
            <a:avLst/>
          </a:prstGeom>
          <a:noFill/>
        </p:spPr>
        <p:txBody>
          <a:bodyPr wrap="square" rtlCol="0">
            <a:spAutoFit/>
          </a:bodyPr>
          <a:lstStyle/>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2-</a:t>
            </a:r>
            <a:r>
              <a:rPr lang="ar-EG" b="1" kern="0" dirty="0">
                <a:solidFill>
                  <a:srgbClr val="0D0D0D"/>
                </a:solidFill>
                <a:effectLst/>
                <a:latin typeface="Alexandria" pitchFamily="2" charset="-78"/>
                <a:ea typeface="Times New Roman" panose="02020603050405020304" pitchFamily="18" charset="0"/>
                <a:cs typeface="Alexandria" pitchFamily="2" charset="-78"/>
              </a:rPr>
              <a:t> الاعتماد على الإعلانات كمصدر رئيسي للإيرادات</a:t>
            </a:r>
          </a:p>
          <a:p>
            <a:pPr algn="just" rtl="1">
              <a:lnSpc>
                <a:spcPct val="200000"/>
              </a:lnSpc>
            </a:pPr>
            <a:r>
              <a:rPr lang="ar-EG" b="0" i="0" dirty="0">
                <a:solidFill>
                  <a:srgbClr val="0D0D0D"/>
                </a:solidFill>
                <a:effectLst/>
                <a:latin typeface="Alexandria Light" pitchFamily="2" charset="-78"/>
                <a:cs typeface="Alexandria Light" pitchFamily="2" charset="-78"/>
              </a:rPr>
              <a:t>رغم أن الإعلانات الرقمية تمثل المصدر الأساسي للإيرادات، إلا أن هذا النموذج يواجه العديد من التحديات. مثل تراجع ميزانيات الإعلان، وزيادة حجب الإعلانات من قبل المستخدمين، بالإضافة إلى تحول الأنماط الاستهلاكية للجمهور</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0F994C1-AA1C-F448-BF3A-BAA9F44E5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374" y="3053840"/>
            <a:ext cx="4737212" cy="2780889"/>
          </a:xfrm>
          <a:prstGeom prst="rect">
            <a:avLst/>
          </a:prstGeom>
        </p:spPr>
      </p:pic>
    </p:spTree>
    <p:extLst>
      <p:ext uri="{BB962C8B-B14F-4D97-AF65-F5344CB8AC3E}">
        <p14:creationId xmlns:p14="http://schemas.microsoft.com/office/powerpoint/2010/main" val="3496351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70140" y="988525"/>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173118" y="2668599"/>
            <a:ext cx="5041075" cy="3200876"/>
          </a:xfrm>
          <a:prstGeom prst="rect">
            <a:avLst/>
          </a:prstGeom>
          <a:noFill/>
        </p:spPr>
        <p:txBody>
          <a:bodyPr wrap="square" rtlCol="0">
            <a:spAutoFit/>
          </a:bodyPr>
          <a:lstStyle/>
          <a:p>
            <a:pPr algn="just" rtl="1"/>
            <a:r>
              <a:rPr lang="ar-EG" sz="2000" b="1" dirty="0">
                <a:solidFill>
                  <a:srgbClr val="0D0D0D"/>
                </a:solidFill>
                <a:latin typeface="Alexandria" pitchFamily="2" charset="-78"/>
                <a:ea typeface="Calibri" panose="020F0502020204030204" pitchFamily="34" charset="0"/>
                <a:cs typeface="Alexandria" pitchFamily="2" charset="-78"/>
              </a:rPr>
              <a:t>3- ارتفاع تكاليف البنية التحتية الرقمية</a:t>
            </a:r>
          </a:p>
          <a:p>
            <a:pPr algn="just" rtl="1"/>
            <a:endParaRPr lang="ar-EG" sz="2000" b="1" dirty="0">
              <a:solidFill>
                <a:srgbClr val="0D0D0D"/>
              </a:solidFill>
              <a:effectLst/>
              <a:latin typeface="Alexandria" pitchFamily="2" charset="-78"/>
              <a:ea typeface="Calibri" panose="020F0502020204030204" pitchFamily="34" charset="0"/>
              <a:cs typeface="Alexandria" pitchFamily="2" charset="-78"/>
            </a:endParaRPr>
          </a:p>
          <a:p>
            <a:pPr algn="just" rtl="1"/>
            <a:r>
              <a:rPr lang="ar-EG" sz="2400" b="0" i="0" dirty="0">
                <a:solidFill>
                  <a:srgbClr val="0D0D0D"/>
                </a:solidFill>
                <a:effectLst/>
                <a:latin typeface="Alexandria Light" pitchFamily="2" charset="-78"/>
                <a:cs typeface="Alexandria Light" pitchFamily="2" charset="-78"/>
              </a:rPr>
              <a:t>يحتاج الإعلام الرقمي إلى استثمارات ضخمة في التكنولوجيا، مثل الخوادم، البرمجيات، والتطبيقات. هذه التكاليف تؤثر على هامش الربح، خاصة للمؤسسات الإعلامية الصغيرة أو الجديدة التي لا تملك ميزانيات</a:t>
            </a:r>
            <a:endParaRPr lang="ar-EG" sz="2400" kern="0" dirty="0">
              <a:solidFill>
                <a:srgbClr val="0D0D0D"/>
              </a:solidFill>
              <a:latin typeface="Alexandria Light" pitchFamily="2" charset="-78"/>
              <a:ea typeface="Times New Roman" panose="02020603050405020304" pitchFamily="18" charset="0"/>
              <a:cs typeface="Alexandria Light" pitchFamily="2" charset="-78"/>
            </a:endParaRPr>
          </a:p>
          <a:p>
            <a:pPr algn="just" rtl="1"/>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3B92912-895A-1D55-A09E-6BF6A06F60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098" y="2555914"/>
            <a:ext cx="4929832" cy="3426246"/>
          </a:xfrm>
          <a:prstGeom prst="rect">
            <a:avLst/>
          </a:prstGeom>
        </p:spPr>
      </p:pic>
    </p:spTree>
    <p:extLst>
      <p:ext uri="{BB962C8B-B14F-4D97-AF65-F5344CB8AC3E}">
        <p14:creationId xmlns:p14="http://schemas.microsoft.com/office/powerpoint/2010/main" val="398257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5234" y="1114473"/>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99104" y="2408640"/>
            <a:ext cx="5232033" cy="3888885"/>
          </a:xfrm>
          <a:prstGeom prst="rect">
            <a:avLst/>
          </a:prstGeom>
          <a:noFill/>
        </p:spPr>
        <p:txBody>
          <a:bodyPr wrap="square" rtlCol="0">
            <a:spAutoFit/>
          </a:bodyPr>
          <a:lstStyle/>
          <a:p>
            <a:pPr algn="r" rtl="1">
              <a:lnSpc>
                <a:spcPct val="200000"/>
              </a:lnSpc>
            </a:pPr>
            <a:r>
              <a:rPr lang="ar-EG" b="1" i="0" dirty="0">
                <a:solidFill>
                  <a:srgbClr val="FF0000"/>
                </a:solidFill>
                <a:effectLst/>
                <a:latin typeface="Alexandria" pitchFamily="2" charset="-78"/>
                <a:ea typeface="Calibri" panose="020F0502020204030204" pitchFamily="34" charset="0"/>
                <a:cs typeface="Alexandria" pitchFamily="2" charset="-78"/>
              </a:rPr>
              <a:t>ب- التحديات التقنية:</a:t>
            </a:r>
          </a:p>
          <a:p>
            <a:pPr algn="r" rtl="1">
              <a:lnSpc>
                <a:spcPct val="200000"/>
              </a:lnSpc>
            </a:pPr>
            <a:r>
              <a:rPr lang="ar-EG" b="1" dirty="0">
                <a:solidFill>
                  <a:srgbClr val="0D0D0D"/>
                </a:solidFill>
                <a:latin typeface="Alexandria" pitchFamily="2" charset="-78"/>
                <a:ea typeface="Calibri" panose="020F0502020204030204" pitchFamily="34" charset="0"/>
                <a:cs typeface="Alexandria" pitchFamily="2" charset="-78"/>
              </a:rPr>
              <a:t>1- </a:t>
            </a:r>
            <a:r>
              <a:rPr lang="ar-EG" b="1" i="0" dirty="0">
                <a:solidFill>
                  <a:srgbClr val="0D0D0D"/>
                </a:solidFill>
                <a:effectLst/>
                <a:latin typeface="Alexandria" pitchFamily="2" charset="-78"/>
                <a:cs typeface="Alexandria" pitchFamily="2" charset="-78"/>
              </a:rPr>
              <a:t>مخاطر الأمان وحماية البيانات:</a:t>
            </a:r>
            <a:br>
              <a:rPr lang="ar-EG" dirty="0">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مع زيادة الاعتماد على الإنترنت في كل جوانب الحياة، تزداد المخاطر المتعلقة بأمن المعلومات وحماية البيانات الشخصية. تتعرض المنصات الإعلامية الرقمية للهجمات الإلكترونية التي قد تؤدي إلى تسريب بيانات حساسة أو فقدان ثقة المستخدمين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3C2467F-5C21-0AC0-387C-EF4017F8D8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417" y="2708106"/>
            <a:ext cx="5398970" cy="3035421"/>
          </a:xfrm>
          <a:prstGeom prst="rect">
            <a:avLst/>
          </a:prstGeom>
        </p:spPr>
      </p:pic>
    </p:spTree>
    <p:extLst>
      <p:ext uri="{BB962C8B-B14F-4D97-AF65-F5344CB8AC3E}">
        <p14:creationId xmlns:p14="http://schemas.microsoft.com/office/powerpoint/2010/main" val="3089799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5234" y="1114473"/>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49108" y="2212259"/>
            <a:ext cx="5606606" cy="3334887"/>
          </a:xfrm>
          <a:prstGeom prst="rect">
            <a:avLst/>
          </a:prstGeom>
          <a:noFill/>
        </p:spPr>
        <p:txBody>
          <a:bodyPr wrap="square" rtlCol="0">
            <a:spAutoFit/>
          </a:bodyPr>
          <a:lstStyle/>
          <a:p>
            <a:pPr algn="just" rtl="1">
              <a:lnSpc>
                <a:spcPct val="200000"/>
              </a:lnSpc>
            </a:pPr>
            <a:r>
              <a:rPr lang="ar-EG" b="1" kern="0" dirty="0">
                <a:solidFill>
                  <a:srgbClr val="0D0D0D"/>
                </a:solidFill>
                <a:effectLst/>
                <a:latin typeface="Alexandria Light" pitchFamily="2" charset="-78"/>
                <a:ea typeface="Calibri" panose="020F0502020204030204" pitchFamily="34" charset="0"/>
                <a:cs typeface="Alexandria Light" pitchFamily="2" charset="-78"/>
              </a:rPr>
              <a:t>2- </a:t>
            </a:r>
            <a:r>
              <a:rPr lang="ar-EG" b="1" kern="0" dirty="0">
                <a:solidFill>
                  <a:srgbClr val="0D0D0D"/>
                </a:solidFill>
                <a:effectLst/>
                <a:latin typeface="Alexandria" pitchFamily="2" charset="-78"/>
                <a:ea typeface="Times New Roman" panose="02020603050405020304" pitchFamily="18" charset="0"/>
                <a:cs typeface="Alexandria" pitchFamily="2" charset="-78"/>
              </a:rPr>
              <a:t>التكيف مع التطورات التكنولوجية:</a:t>
            </a:r>
          </a:p>
          <a:p>
            <a:pPr algn="just" rtl="1">
              <a:lnSpc>
                <a:spcPct val="200000"/>
              </a:lnSpc>
            </a:pPr>
            <a:r>
              <a:rPr lang="ar-EG" b="0" i="0" dirty="0">
                <a:solidFill>
                  <a:srgbClr val="0D0D0D"/>
                </a:solidFill>
                <a:effectLst/>
                <a:latin typeface="Alexandria Light" pitchFamily="2" charset="-78"/>
                <a:cs typeface="Alexandria Light" pitchFamily="2" charset="-78"/>
              </a:rPr>
              <a:t>التطور السريع في التكنولوجيا مثل الذكاء الاصطناعي، الواقع الافتراضي، وتقنيات البيانات الضخمة يتطلب من المؤسسات الإعلامية التكيف بسرعة. المؤسسات التي لا تواكب هذه التطورات قد تجد نفسها خارج السباق التنافسي</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CE56FC5-E032-7138-E327-592DBE632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718" y="2437831"/>
            <a:ext cx="5174918" cy="3444195"/>
          </a:xfrm>
          <a:prstGeom prst="rect">
            <a:avLst/>
          </a:prstGeom>
        </p:spPr>
      </p:pic>
    </p:spTree>
    <p:extLst>
      <p:ext uri="{BB962C8B-B14F-4D97-AF65-F5344CB8AC3E}">
        <p14:creationId xmlns:p14="http://schemas.microsoft.com/office/powerpoint/2010/main" val="1927371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55297" y="1345306"/>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42323" y="2375664"/>
            <a:ext cx="4089097" cy="3888885"/>
          </a:xfrm>
          <a:prstGeom prst="rect">
            <a:avLst/>
          </a:prstGeom>
          <a:noFill/>
        </p:spPr>
        <p:txBody>
          <a:bodyPr wrap="square" rtlCol="0">
            <a:spAutoFit/>
          </a:bodyPr>
          <a:lstStyle/>
          <a:p>
            <a:pPr algn="just" rtl="1">
              <a:lnSpc>
                <a:spcPct val="200000"/>
              </a:lnSpc>
            </a:pPr>
            <a:r>
              <a:rPr lang="ar-EG" b="1" dirty="0">
                <a:solidFill>
                  <a:srgbClr val="0D0D0D"/>
                </a:solidFill>
                <a:latin typeface="Alexandria" pitchFamily="2" charset="-78"/>
                <a:ea typeface="Calibri" panose="020F0502020204030204" pitchFamily="34" charset="0"/>
                <a:cs typeface="Alexandria" pitchFamily="2" charset="-78"/>
              </a:rPr>
              <a:t>3- مشكلة التخصيص المفرط:</a:t>
            </a:r>
          </a:p>
          <a:p>
            <a:pPr algn="just" rtl="1">
              <a:lnSpc>
                <a:spcPct val="200000"/>
              </a:lnSpc>
            </a:pPr>
            <a:r>
              <a:rPr lang="ar-EG" b="0" i="0" dirty="0">
                <a:solidFill>
                  <a:srgbClr val="0D0D0D"/>
                </a:solidFill>
                <a:effectLst/>
                <a:latin typeface="Alexandria Light" pitchFamily="2" charset="-78"/>
                <a:cs typeface="Alexandria Light" pitchFamily="2" charset="-78"/>
              </a:rPr>
              <a:t>على الرغم من أن تخصيص المحتوى عبر البيانات يعد ميزة قوية للإعلام الرقمي، إلا أن هذه الميزة قد تؤدي إلى "فقاعات فكرية" حيث يتم تقديم محتوى موجه وفقًا لاهتمامات معينة، مما يقلل من التنوع ويزيد من الفجوة بين الأفراد</a:t>
            </a:r>
            <a:endParaRPr lang="ar-EG" sz="1800" b="1" dirty="0">
              <a:solidFill>
                <a:srgbClr val="0D0D0D"/>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E5549B7-1780-B4B2-E9C0-F160BC18C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659" y="2703630"/>
            <a:ext cx="5322523" cy="2990581"/>
          </a:xfrm>
          <a:prstGeom prst="rect">
            <a:avLst/>
          </a:prstGeom>
        </p:spPr>
      </p:pic>
    </p:spTree>
    <p:extLst>
      <p:ext uri="{BB962C8B-B14F-4D97-AF65-F5344CB8AC3E}">
        <p14:creationId xmlns:p14="http://schemas.microsoft.com/office/powerpoint/2010/main" val="2960990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31335" y="1279521"/>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40636" y="2013956"/>
            <a:ext cx="4956611" cy="4185761"/>
          </a:xfrm>
          <a:prstGeom prst="rect">
            <a:avLst/>
          </a:prstGeom>
          <a:noFill/>
        </p:spPr>
        <p:txBody>
          <a:bodyPr wrap="square" rtlCol="0">
            <a:spAutoFit/>
          </a:bodyPr>
          <a:lstStyle/>
          <a:p>
            <a:pPr algn="just" rtl="1"/>
            <a:endParaRPr lang="ar-EG" sz="1800" b="1" dirty="0">
              <a:solidFill>
                <a:srgbClr val="0D0D0D"/>
              </a:solidFill>
              <a:effectLst/>
              <a:latin typeface="Alexandria" pitchFamily="2" charset="-78"/>
              <a:ea typeface="Calibri" panose="020F0502020204030204" pitchFamily="34" charset="0"/>
              <a:cs typeface="Alexandria" pitchFamily="2" charset="-78"/>
            </a:endParaRPr>
          </a:p>
          <a:p>
            <a:pPr algn="r" rtl="1">
              <a:lnSpc>
                <a:spcPct val="200000"/>
              </a:lnSpc>
            </a:pPr>
            <a:r>
              <a:rPr lang="ar-EG" b="1" i="0" dirty="0">
                <a:solidFill>
                  <a:srgbClr val="FF0000"/>
                </a:solidFill>
                <a:effectLst/>
                <a:latin typeface="Alexandria" pitchFamily="2" charset="-78"/>
                <a:cs typeface="Alexandria" pitchFamily="2" charset="-78"/>
              </a:rPr>
              <a:t>ج- التحديات الاجتماعية</a:t>
            </a:r>
          </a:p>
          <a:p>
            <a:pPr algn="r" rtl="1">
              <a:lnSpc>
                <a:spcPct val="200000"/>
              </a:lnSpc>
            </a:pPr>
            <a:r>
              <a:rPr lang="ar-EG" b="1" dirty="0">
                <a:solidFill>
                  <a:srgbClr val="0D0D0D"/>
                </a:solidFill>
                <a:latin typeface="Alexandria" pitchFamily="2" charset="-78"/>
                <a:cs typeface="Alexandria" pitchFamily="2" charset="-78"/>
              </a:rPr>
              <a:t>1- </a:t>
            </a:r>
            <a:r>
              <a:rPr lang="ar-EG" b="1" i="0" dirty="0">
                <a:solidFill>
                  <a:srgbClr val="0D0D0D"/>
                </a:solidFill>
                <a:effectLst/>
                <a:latin typeface="Alexandria" pitchFamily="2" charset="-78"/>
                <a:cs typeface="Alexandria" pitchFamily="2" charset="-78"/>
              </a:rPr>
              <a:t>تغيير سلوك الجمهور</a:t>
            </a:r>
            <a:br>
              <a:rPr lang="ar-EG" dirty="0">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التحول إلى منصات الإنترنت جعل سلوك الجمهور أكثر تنوعًا وغير ثابت. يُظهر الجمهور تفضيلات متغيرة مع مرور الوقت، مما يصعب على المؤسسات الإعلامية الحفاظ على ولاء الجمهور.</a:t>
            </a:r>
          </a:p>
          <a:p>
            <a:pPr algn="just" rtl="1"/>
            <a:endParaRPr lang="ar-EG" sz="3200"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99807BC-E379-2C7B-FCC9-C8516B8E24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811" y="2646902"/>
            <a:ext cx="4340646" cy="3414184"/>
          </a:xfrm>
          <a:prstGeom prst="rect">
            <a:avLst/>
          </a:prstGeom>
        </p:spPr>
      </p:pic>
    </p:spTree>
    <p:extLst>
      <p:ext uri="{BB962C8B-B14F-4D97-AF65-F5344CB8AC3E}">
        <p14:creationId xmlns:p14="http://schemas.microsoft.com/office/powerpoint/2010/main" val="383942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31335" y="1279521"/>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25653" y="2301300"/>
            <a:ext cx="4405767" cy="2954014"/>
          </a:xfrm>
          <a:prstGeom prst="rect">
            <a:avLst/>
          </a:prstGeom>
          <a:noFill/>
        </p:spPr>
        <p:txBody>
          <a:bodyPr wrap="square" rtlCol="0">
            <a:spAutoFit/>
          </a:bodyPr>
          <a:lstStyle/>
          <a:p>
            <a:pPr algn="just" rtl="1">
              <a:lnSpc>
                <a:spcPct val="150000"/>
              </a:lnSpc>
            </a:pPr>
            <a:r>
              <a:rPr lang="ar-EG" b="1" kern="0" dirty="0">
                <a:solidFill>
                  <a:srgbClr val="0D0D0D"/>
                </a:solidFill>
                <a:effectLst/>
                <a:latin typeface="Alexandria" pitchFamily="2" charset="-78"/>
                <a:ea typeface="Times New Roman" panose="02020603050405020304" pitchFamily="18" charset="0"/>
                <a:cs typeface="Alexandria" pitchFamily="2" charset="-78"/>
              </a:rPr>
              <a:t>2-الأخبار المضللة والانتشار السريع</a:t>
            </a:r>
          </a:p>
          <a:p>
            <a:pPr algn="just" rtl="1">
              <a:lnSpc>
                <a:spcPct val="150000"/>
              </a:lnSpc>
            </a:pPr>
            <a:r>
              <a:rPr lang="ar-EG" b="0" i="0" dirty="0">
                <a:solidFill>
                  <a:srgbClr val="0D0D0D"/>
                </a:solidFill>
                <a:effectLst/>
                <a:latin typeface="Alexandria Light" pitchFamily="2" charset="-78"/>
                <a:cs typeface="Alexandria Light" pitchFamily="2" charset="-78"/>
              </a:rPr>
              <a:t>وسائل الإعلام الرقمية، وخاصة منصات التواصل الاجتماعي، تواجه تحديات كبيرة فيما يتعلق بانتشار الأخبار المضللة أو غير الدقيقة. هذا يشكل تهديدًا للمصداقية الإعلامية ويجعل من الصعب الحفاظ على ثقة الجمهور</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CCBACD6-2D03-E38A-1971-210B78D804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493" y="2489298"/>
            <a:ext cx="5126726" cy="3089181"/>
          </a:xfrm>
          <a:prstGeom prst="rect">
            <a:avLst/>
          </a:prstGeom>
        </p:spPr>
      </p:pic>
    </p:spTree>
    <p:extLst>
      <p:ext uri="{BB962C8B-B14F-4D97-AF65-F5344CB8AC3E}">
        <p14:creationId xmlns:p14="http://schemas.microsoft.com/office/powerpoint/2010/main" val="3527855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53849" y="1041037"/>
            <a:ext cx="6768715"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رابعًا: التحديات التي تواجه الإعلام الرقمي </a:t>
            </a:r>
            <a:endParaRPr lang="en-US" sz="24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31832" y="2223276"/>
            <a:ext cx="4981463" cy="4249112"/>
          </a:xfrm>
          <a:prstGeom prst="rect">
            <a:avLst/>
          </a:prstGeom>
          <a:noFill/>
        </p:spPr>
        <p:txBody>
          <a:bodyPr wrap="square" rtlCol="0">
            <a:spAutoFit/>
          </a:bodyPr>
          <a:lstStyle/>
          <a:p>
            <a:pPr algn="r" rtl="1">
              <a:lnSpc>
                <a:spcPct val="200000"/>
              </a:lnSpc>
            </a:pPr>
            <a:r>
              <a:rPr lang="ar-EG" b="1" dirty="0">
                <a:solidFill>
                  <a:srgbClr val="0D0D0D"/>
                </a:solidFill>
                <a:latin typeface="Alexandria" pitchFamily="2" charset="-78"/>
                <a:ea typeface="Calibri" panose="020F0502020204030204" pitchFamily="34" charset="0"/>
                <a:cs typeface="Alexandria" pitchFamily="2" charset="-78"/>
              </a:rPr>
              <a:t>3- </a:t>
            </a:r>
            <a:r>
              <a:rPr lang="ar-EG" b="1" i="0" dirty="0">
                <a:solidFill>
                  <a:srgbClr val="0D0D0D"/>
                </a:solidFill>
                <a:effectLst/>
                <a:latin typeface="Alexandria" pitchFamily="2" charset="-78"/>
                <a:cs typeface="Alexandria" pitchFamily="2" charset="-78"/>
              </a:rPr>
              <a:t>التفاعل الاجتماعي والمحتوى المزعج</a:t>
            </a:r>
            <a:br>
              <a:rPr lang="ar-EG" dirty="0">
                <a:latin typeface="Alexandria Light" pitchFamily="2" charset="-78"/>
                <a:cs typeface="Alexandria Light" pitchFamily="2" charset="-78"/>
              </a:rPr>
            </a:br>
            <a:r>
              <a:rPr lang="ar-EG" sz="2000" b="0" i="0" dirty="0">
                <a:solidFill>
                  <a:srgbClr val="0D0D0D"/>
                </a:solidFill>
                <a:effectLst/>
                <a:latin typeface="Alexandria Light" pitchFamily="2" charset="-78"/>
                <a:cs typeface="Alexandria Light" pitchFamily="2" charset="-78"/>
              </a:rPr>
              <a:t>مع تطور منصات التواصل الاجتماعي، تزداد المخاوف من التأثيرات النفسية السلبية على المستخدمين. حيث تتسبب الخوارزميات في ظهور المحتوى المثير للجدل أو الضار بشكل أكبر، مما يؤدي إلى انتشار الشائعات والتحريض على العنف</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FEC9C50-D5C8-9E41-D47D-690E10DF6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178" y="2947070"/>
            <a:ext cx="5097501" cy="2869893"/>
          </a:xfrm>
          <a:prstGeom prst="rect">
            <a:avLst/>
          </a:prstGeom>
        </p:spPr>
      </p:pic>
    </p:spTree>
    <p:extLst>
      <p:ext uri="{BB962C8B-B14F-4D97-AF65-F5344CB8AC3E}">
        <p14:creationId xmlns:p14="http://schemas.microsoft.com/office/powerpoint/2010/main" val="2631507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70140" y="1279521"/>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رابعًا: التحديات التي تواجه الإعلام الرقمي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111584" y="2168631"/>
            <a:ext cx="10343859" cy="4442883"/>
          </a:xfrm>
          <a:prstGeom prst="rect">
            <a:avLst/>
          </a:prstGeom>
          <a:noFill/>
        </p:spPr>
        <p:txBody>
          <a:bodyPr wrap="square" rtlCol="0">
            <a:spAutoFit/>
          </a:bodyPr>
          <a:lstStyle/>
          <a:p>
            <a:pPr algn="r" rtl="1">
              <a:lnSpc>
                <a:spcPct val="200000"/>
              </a:lnSpc>
            </a:pPr>
            <a:r>
              <a:rPr lang="ar-EG" b="1" i="0" dirty="0">
                <a:solidFill>
                  <a:srgbClr val="FF0000"/>
                </a:solidFill>
                <a:effectLst/>
                <a:latin typeface="Alexandria" pitchFamily="2" charset="-78"/>
                <a:ea typeface="Calibri" panose="020F0502020204030204" pitchFamily="34" charset="0"/>
                <a:cs typeface="Alexandria" pitchFamily="2" charset="-78"/>
              </a:rPr>
              <a:t>د- التحديات القانونية: </a:t>
            </a:r>
          </a:p>
          <a:p>
            <a:pPr algn="r" rtl="1">
              <a:lnSpc>
                <a:spcPct val="200000"/>
              </a:lnSpc>
            </a:pPr>
            <a:r>
              <a:rPr lang="ar-EG" b="1" dirty="0">
                <a:solidFill>
                  <a:srgbClr val="0D0D0D"/>
                </a:solidFill>
                <a:latin typeface="Alexandria" pitchFamily="2" charset="-78"/>
                <a:ea typeface="Calibri" panose="020F0502020204030204" pitchFamily="34" charset="0"/>
                <a:cs typeface="Alexandria" pitchFamily="2" charset="-78"/>
              </a:rPr>
              <a:t>1- </a:t>
            </a:r>
            <a:r>
              <a:rPr lang="ar-EG" b="1" i="0" dirty="0">
                <a:solidFill>
                  <a:srgbClr val="0D0D0D"/>
                </a:solidFill>
                <a:effectLst/>
                <a:latin typeface="Alexandria" pitchFamily="2" charset="-78"/>
                <a:cs typeface="Alexandria" pitchFamily="2" charset="-78"/>
              </a:rPr>
              <a:t>القوانين واللوائح المتعلقة بالخصوصية</a:t>
            </a:r>
            <a:br>
              <a:rPr lang="ar-EG" dirty="0">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مع تزايد جمع البيانات الرقمية، أصبح هناك ضغط لتطوير قوانين تحمي خصوصية المستخدمين. قوانين مثل </a:t>
            </a:r>
            <a:r>
              <a:rPr lang="en-US" b="0" i="0" dirty="0">
                <a:solidFill>
                  <a:srgbClr val="0D0D0D"/>
                </a:solidFill>
                <a:effectLst/>
                <a:latin typeface="Alexandria Light" pitchFamily="2" charset="-78"/>
                <a:cs typeface="Alexandria Light" pitchFamily="2" charset="-78"/>
              </a:rPr>
              <a:t>GDPR </a:t>
            </a:r>
            <a:r>
              <a:rPr lang="ar-EG" b="0" i="0" dirty="0">
                <a:solidFill>
                  <a:srgbClr val="0D0D0D"/>
                </a:solidFill>
                <a:effectLst/>
                <a:latin typeface="Alexandria Light" pitchFamily="2" charset="-78"/>
                <a:cs typeface="Alexandria Light" pitchFamily="2" charset="-78"/>
              </a:rPr>
              <a:t>في الاتحاد الأوروبي هي محاولات لضبط جمع واستخدام البيانات، ولكن تنفيذها وتوحيدها عالميًا لا يزال يشكل تحديًا كبيرًا</a:t>
            </a:r>
            <a:endParaRPr lang="ar-EG" sz="3200" kern="0" dirty="0">
              <a:solidFill>
                <a:srgbClr val="0D0D0D"/>
              </a:solidFill>
              <a:latin typeface="Alexandria Light" pitchFamily="2" charset="-78"/>
              <a:ea typeface="Times New Roman" panose="02020603050405020304" pitchFamily="18" charset="0"/>
              <a:cs typeface="Alexandria Light" pitchFamily="2" charset="-78"/>
            </a:endParaRPr>
          </a:p>
          <a:p>
            <a:pPr algn="just" rtl="1">
              <a:lnSpc>
                <a:spcPct val="200000"/>
              </a:lnSpc>
            </a:pPr>
            <a:r>
              <a:rPr lang="ar-EG" b="1" kern="0" dirty="0">
                <a:solidFill>
                  <a:srgbClr val="0D0D0D"/>
                </a:solidFill>
                <a:effectLst/>
                <a:latin typeface="Alexandria" pitchFamily="2" charset="-78"/>
                <a:ea typeface="Times New Roman" panose="02020603050405020304" pitchFamily="18" charset="0"/>
                <a:cs typeface="Alexandria" pitchFamily="2" charset="-78"/>
              </a:rPr>
              <a:t>2- الرقابة الحكومية</a:t>
            </a:r>
          </a:p>
          <a:p>
            <a:pPr algn="just" rtl="1">
              <a:lnSpc>
                <a:spcPct val="200000"/>
              </a:lnSpc>
            </a:pPr>
            <a:r>
              <a:rPr lang="ar-EG" b="0" i="0" dirty="0">
                <a:solidFill>
                  <a:srgbClr val="0D0D0D"/>
                </a:solidFill>
                <a:effectLst/>
                <a:latin typeface="Alexandria Light" pitchFamily="2" charset="-78"/>
                <a:cs typeface="Alexandria Light" pitchFamily="2" charset="-78"/>
              </a:rPr>
              <a:t>بعض الحكومات تسعى للرقابة على منصات الإعلام الرقمي للحد من انتشار المعلومات التي قد تعتبرها تهديدًا. هذا يُشكل تحديًا كبيرًا في ما يتعلق بحرية التعبير والحق في الوصول إلى المعلومات</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9120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80529" y="2535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خامسًا: نماذج النجاح في الإعلام الرقمي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60433" y="2970653"/>
            <a:ext cx="7663907" cy="2871427"/>
          </a:xfrm>
          <a:prstGeom prst="rect">
            <a:avLst/>
          </a:prstGeom>
          <a:noFill/>
        </p:spPr>
        <p:txBody>
          <a:bodyPr wrap="square" rtlCol="0">
            <a:spAutoFit/>
          </a:bodyPr>
          <a:lstStyle/>
          <a:p>
            <a:pPr marL="342900" marR="228600" lvl="0" indent="-342900" algn="r" rtl="1">
              <a:lnSpc>
                <a:spcPct val="200000"/>
              </a:lnSpc>
              <a:spcAft>
                <a:spcPts val="800"/>
              </a:spcAft>
              <a:buSzPts val="1000"/>
              <a:buFont typeface="Symbol" panose="05050102010706020507" pitchFamily="18" charset="2"/>
              <a:buChar char=""/>
              <a:tabLst>
                <a:tab pos="457200" algn="l"/>
              </a:tabLst>
            </a:pPr>
            <a:r>
              <a:rPr lang="ar-EG" sz="2000" b="0" i="0" dirty="0">
                <a:solidFill>
                  <a:srgbClr val="0D0D0D"/>
                </a:solidFill>
                <a:effectLst/>
                <a:latin typeface="Alexandria" pitchFamily="2" charset="-78"/>
                <a:cs typeface="Alexandria" pitchFamily="2" charset="-78"/>
              </a:rPr>
              <a:t>شهد الإعلام الرقمي العديد من النماذج الناجحة التي نجحت في تغيير المشهد الإعلامي وتحقيق استدامة كبيرة. فيما يلي أربعة من هذه النماذج، مع شرح أسباب نجاحها:</a:t>
            </a:r>
            <a:endParaRPr lang="ar-EG" sz="2000" kern="100" dirty="0">
              <a:solidFill>
                <a:srgbClr val="0D0D0D"/>
              </a:solidFill>
              <a:latin typeface="Alexandria" pitchFamily="2" charset="-78"/>
              <a:ea typeface="Calibri" panose="020F0502020204030204" pitchFamily="34" charset="0"/>
              <a:cs typeface="Alexandria" pitchFamily="2" charset="-78"/>
            </a:endParaRPr>
          </a:p>
          <a:p>
            <a:pPr marL="342900" marR="228600" lvl="0" indent="-342900" algn="r" rtl="1">
              <a:lnSpc>
                <a:spcPct val="107000"/>
              </a:lnSpc>
              <a:spcAft>
                <a:spcPts val="800"/>
              </a:spcAft>
              <a:buSzPts val="1000"/>
              <a:buFont typeface="Symbol" panose="05050102010706020507" pitchFamily="18" charset="2"/>
              <a:buChar char=""/>
              <a:tabLst>
                <a:tab pos="457200" algn="l"/>
              </a:tabLst>
            </a:pPr>
            <a:endParaRPr lang="ar-EG" sz="1800" kern="100" dirty="0">
              <a:solidFill>
                <a:srgbClr val="0D0D0D"/>
              </a:solidFill>
              <a:effectLst/>
              <a:latin typeface="Alexandria" pitchFamily="2" charset="-78"/>
              <a:ea typeface="Calibri" panose="020F0502020204030204" pitchFamily="34" charset="0"/>
              <a:cs typeface="Arial" panose="020B0604020202020204" pitchFamily="34" charset="0"/>
            </a:endParaRPr>
          </a:p>
          <a:p>
            <a:pPr algn="r" rtl="1"/>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8269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74115" y="1026513"/>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خامسًا: نماذج النجاح في الإعلام الرقمي</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30660" y="2062177"/>
            <a:ext cx="5529488" cy="3457998"/>
          </a:xfrm>
          <a:prstGeom prst="rect">
            <a:avLst/>
          </a:prstGeom>
          <a:noFill/>
        </p:spPr>
        <p:txBody>
          <a:bodyPr wrap="square" rtlCol="0">
            <a:spAutoFit/>
          </a:bodyPr>
          <a:lstStyle/>
          <a:p>
            <a:pPr algn="ctr" rtl="1">
              <a:lnSpc>
                <a:spcPct val="200000"/>
              </a:lnSpc>
            </a:pPr>
            <a:r>
              <a:rPr lang="ar-EG" sz="2000" b="1" kern="0" dirty="0">
                <a:solidFill>
                  <a:srgbClr val="FF0000"/>
                </a:solidFill>
                <a:latin typeface="Alexandria" pitchFamily="2" charset="-78"/>
                <a:ea typeface="Times New Roman" panose="02020603050405020304" pitchFamily="18" charset="0"/>
                <a:cs typeface="Alexandria" pitchFamily="2" charset="-78"/>
              </a:rPr>
              <a:t>أ- موقع اليوتيوب</a:t>
            </a:r>
          </a:p>
          <a:p>
            <a:pPr algn="just" rtl="1">
              <a:lnSpc>
                <a:spcPct val="200000"/>
              </a:lnSpc>
            </a:pPr>
            <a:r>
              <a:rPr lang="ar-EG" sz="2000" b="1" kern="0" dirty="0">
                <a:solidFill>
                  <a:srgbClr val="00AEEF"/>
                </a:solidFill>
                <a:effectLst/>
                <a:latin typeface="Alexandria" pitchFamily="2" charset="-78"/>
                <a:ea typeface="Times New Roman" panose="02020603050405020304" pitchFamily="18" charset="0"/>
                <a:cs typeface="Alexandria" pitchFamily="2" charset="-78"/>
              </a:rPr>
              <a:t>أسباب النجاح:</a:t>
            </a:r>
          </a:p>
          <a:p>
            <a:pPr algn="r" rtl="1">
              <a:lnSpc>
                <a:spcPct val="200000"/>
              </a:lnSpc>
            </a:pPr>
            <a:r>
              <a:rPr lang="ar-EG" b="1" i="0" dirty="0">
                <a:solidFill>
                  <a:srgbClr val="0D0D0D"/>
                </a:solidFill>
                <a:effectLst/>
                <a:latin typeface="Alexandria" pitchFamily="2" charset="-78"/>
                <a:cs typeface="Alexandria" pitchFamily="2" charset="-78"/>
              </a:rPr>
              <a:t>1- التفاعل والمحتوى التفاعلي:</a:t>
            </a:r>
            <a:r>
              <a:rPr lang="ar-EG" b="0" i="0" dirty="0">
                <a:solidFill>
                  <a:srgbClr val="0D0D0D"/>
                </a:solidFill>
                <a:effectLst/>
                <a:latin typeface="Alexandria" pitchFamily="2" charset="-78"/>
                <a:cs typeface="Alexandria" pitchFamily="2" charset="-78"/>
              </a:rPr>
              <a:t> </a:t>
            </a:r>
          </a:p>
          <a:p>
            <a:pPr algn="r" rtl="1">
              <a:lnSpc>
                <a:spcPct val="200000"/>
              </a:lnSpc>
              <a:buFont typeface="Arial" panose="020B0604020202020204" pitchFamily="34" charset="0"/>
              <a:buChar char="•"/>
            </a:pPr>
            <a:r>
              <a:rPr lang="en-US" b="0" i="0" dirty="0">
                <a:solidFill>
                  <a:srgbClr val="0D0D0D"/>
                </a:solidFill>
                <a:effectLst/>
                <a:latin typeface="Alexandria" pitchFamily="2" charset="-78"/>
                <a:cs typeface="Alexandria" pitchFamily="2" charset="-78"/>
              </a:rPr>
              <a:t>YouTube </a:t>
            </a:r>
            <a:r>
              <a:rPr lang="ar-EG" b="0" i="0" dirty="0">
                <a:solidFill>
                  <a:srgbClr val="0D0D0D"/>
                </a:solidFill>
                <a:effectLst/>
                <a:latin typeface="Alexandria" pitchFamily="2" charset="-78"/>
                <a:cs typeface="Alexandria" pitchFamily="2" charset="-78"/>
              </a:rPr>
              <a:t>سمح للمستخدمين بتحميل المحتوى ومشاركته، مما خلق مجتمعًا نشطًا من المبدعين والمشاهدين.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ED365B6-3098-E9AB-9224-014564DAF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095" y="2247441"/>
            <a:ext cx="3442031" cy="4167851"/>
          </a:xfrm>
          <a:prstGeom prst="rect">
            <a:avLst/>
          </a:prstGeom>
        </p:spPr>
      </p:pic>
    </p:spTree>
    <p:extLst>
      <p:ext uri="{BB962C8B-B14F-4D97-AF65-F5344CB8AC3E}">
        <p14:creationId xmlns:p14="http://schemas.microsoft.com/office/powerpoint/2010/main" val="1860034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98284" y="1109047"/>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خامسًا: نماذج النجاح في الإعلام الرقمي</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08392" y="2013956"/>
            <a:ext cx="9837285" cy="3334887"/>
          </a:xfrm>
          <a:prstGeom prst="rect">
            <a:avLst/>
          </a:prstGeom>
          <a:noFill/>
        </p:spPr>
        <p:txBody>
          <a:bodyPr wrap="square" rtlCol="0">
            <a:spAutoFit/>
          </a:bodyPr>
          <a:lstStyle/>
          <a:p>
            <a:pPr algn="just" rtl="1">
              <a:lnSpc>
                <a:spcPct val="200000"/>
              </a:lnSpc>
            </a:pPr>
            <a:r>
              <a:rPr lang="ar-EG" b="1" i="0" dirty="0">
                <a:solidFill>
                  <a:srgbClr val="0D0D0D"/>
                </a:solidFill>
                <a:effectLst/>
                <a:latin typeface="Alexandria" pitchFamily="2" charset="-78"/>
                <a:cs typeface="Alexandria" pitchFamily="2" charset="-78"/>
              </a:rPr>
              <a:t>2- إعلانات الفيديو:</a:t>
            </a:r>
            <a:r>
              <a:rPr lang="ar-EG" b="0" i="0" dirty="0">
                <a:solidFill>
                  <a:srgbClr val="0D0D0D"/>
                </a:solidFill>
                <a:effectLst/>
                <a:latin typeface="Alexandria" pitchFamily="2" charset="-78"/>
                <a:cs typeface="Alexandria" pitchFamily="2" charset="-78"/>
              </a:rPr>
              <a:t> </a:t>
            </a:r>
          </a:p>
          <a:p>
            <a:pPr algn="just" rtl="1">
              <a:lnSpc>
                <a:spcPct val="200000"/>
              </a:lnSpc>
            </a:pPr>
            <a:r>
              <a:rPr lang="ar-EG" b="0" i="0" dirty="0">
                <a:solidFill>
                  <a:srgbClr val="0D0D0D"/>
                </a:solidFill>
                <a:effectLst/>
                <a:latin typeface="Alexandria" pitchFamily="2" charset="-78"/>
                <a:cs typeface="Alexandria" pitchFamily="2" charset="-78"/>
              </a:rPr>
              <a:t>من خلال دمج الإعلانات في الفيديوهات، أصبح الموقع مصدرًا رئيسيًا للإيرادات من الإعلانات الرقمية، مما يساعده في تحقيق دخل ثابت.</a:t>
            </a:r>
          </a:p>
          <a:p>
            <a:pPr algn="r" rtl="1">
              <a:lnSpc>
                <a:spcPct val="200000"/>
              </a:lnSpc>
            </a:pPr>
            <a:r>
              <a:rPr lang="ar-EG" b="1" i="0" dirty="0">
                <a:solidFill>
                  <a:srgbClr val="0D0D0D"/>
                </a:solidFill>
                <a:effectLst/>
                <a:latin typeface="Alexandria" pitchFamily="2" charset="-78"/>
                <a:cs typeface="Alexandria" pitchFamily="2" charset="-78"/>
              </a:rPr>
              <a:t>3- المرونة في الاستخدام:</a:t>
            </a:r>
          </a:p>
          <a:p>
            <a:pPr algn="r" rtl="1">
              <a:lnSpc>
                <a:spcPct val="200000"/>
              </a:lnSpc>
            </a:pPr>
            <a:r>
              <a:rPr lang="ar-EG" b="1" i="0" dirty="0">
                <a:solidFill>
                  <a:srgbClr val="0D0D0D"/>
                </a:solidFill>
                <a:effectLst/>
                <a:latin typeface="Alexandria" pitchFamily="2" charset="-78"/>
                <a:cs typeface="Alexandria" pitchFamily="2" charset="-78"/>
              </a:rPr>
              <a:t> </a:t>
            </a:r>
            <a:r>
              <a:rPr lang="en-US" b="0" i="0" dirty="0">
                <a:solidFill>
                  <a:srgbClr val="0D0D0D"/>
                </a:solidFill>
                <a:effectLst/>
                <a:latin typeface="Alexandria" pitchFamily="2" charset="-78"/>
                <a:cs typeface="Alexandria" pitchFamily="2" charset="-78"/>
              </a:rPr>
              <a:t>YouTube </a:t>
            </a:r>
            <a:r>
              <a:rPr lang="ar-EG" b="0" i="0" dirty="0">
                <a:solidFill>
                  <a:srgbClr val="0D0D0D"/>
                </a:solidFill>
                <a:effectLst/>
                <a:latin typeface="Alexandria" pitchFamily="2" charset="-78"/>
                <a:cs typeface="Alexandria" pitchFamily="2" charset="-78"/>
              </a:rPr>
              <a:t>يتيح الوصول إلى المحتوى في أي وقت ومن أي مكان، مما يلبي احتياجات الجمهور المتنوع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8111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4217" y="1114794"/>
            <a:ext cx="6043769" cy="369332"/>
          </a:xfrm>
          <a:prstGeom prst="rect">
            <a:avLst/>
          </a:prstGeom>
          <a:noFill/>
        </p:spPr>
        <p:txBody>
          <a:bodyPr wrap="square" rtlCol="0">
            <a:spAutoFit/>
          </a:bodyPr>
          <a:lstStyle/>
          <a:p>
            <a:pPr algn="ctr" rtl="1"/>
            <a:r>
              <a:rPr lang="ar-EG" sz="1800" b="1" dirty="0">
                <a:solidFill>
                  <a:srgbClr val="00B0F0"/>
                </a:solidFill>
                <a:latin typeface="Alexandria" charset="0"/>
                <a:cs typeface="Alexandria" charset="0"/>
              </a:rPr>
              <a:t>خامسًا: نماذج النجاح في الإعلام الرقمي</a:t>
            </a:r>
            <a:endParaRPr lang="en-US" sz="18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342807" y="2131640"/>
            <a:ext cx="7959520" cy="4165884"/>
          </a:xfrm>
          <a:prstGeom prst="rect">
            <a:avLst/>
          </a:prstGeom>
          <a:noFill/>
        </p:spPr>
        <p:txBody>
          <a:bodyPr wrap="square" rtlCol="0">
            <a:spAutoFit/>
          </a:bodyPr>
          <a:lstStyle/>
          <a:p>
            <a:pPr algn="ctr" rtl="1">
              <a:lnSpc>
                <a:spcPct val="150000"/>
              </a:lnSpc>
            </a:pPr>
            <a:r>
              <a:rPr lang="ar-EG" b="1" kern="0" dirty="0">
                <a:solidFill>
                  <a:srgbClr val="FF0000"/>
                </a:solidFill>
                <a:latin typeface="Alexandria" pitchFamily="2" charset="-78"/>
                <a:ea typeface="Times New Roman" panose="02020603050405020304" pitchFamily="18" charset="0"/>
                <a:cs typeface="Alexandria" pitchFamily="2" charset="-78"/>
              </a:rPr>
              <a:t>                        ب- منصات التواصل الاجتماعي مثل </a:t>
            </a:r>
            <a:r>
              <a:rPr lang="ar-EG" b="1" kern="0" dirty="0" err="1">
                <a:solidFill>
                  <a:srgbClr val="FF0000"/>
                </a:solidFill>
                <a:latin typeface="Alexandria" pitchFamily="2" charset="-78"/>
                <a:ea typeface="Times New Roman" panose="02020603050405020304" pitchFamily="18" charset="0"/>
                <a:cs typeface="Alexandria" pitchFamily="2" charset="-78"/>
              </a:rPr>
              <a:t>إنستجرام</a:t>
            </a:r>
            <a:r>
              <a:rPr lang="ar-EG" b="1" kern="0" dirty="0">
                <a:solidFill>
                  <a:srgbClr val="FF0000"/>
                </a:solidFill>
                <a:latin typeface="Alexandria" pitchFamily="2" charset="-78"/>
                <a:ea typeface="Times New Roman" panose="02020603050405020304" pitchFamily="18" charset="0"/>
                <a:cs typeface="Alexandria" pitchFamily="2" charset="-78"/>
              </a:rPr>
              <a:t> وفيسبوك:</a:t>
            </a:r>
          </a:p>
          <a:p>
            <a:pPr algn="just" rtl="1">
              <a:lnSpc>
                <a:spcPct val="150000"/>
              </a:lnSpc>
            </a:pPr>
            <a:r>
              <a:rPr lang="ar-EG" b="1" kern="0" dirty="0">
                <a:solidFill>
                  <a:srgbClr val="00AEEF"/>
                </a:solidFill>
                <a:latin typeface="Alexandria" pitchFamily="2" charset="-78"/>
                <a:ea typeface="Times New Roman" panose="02020603050405020304" pitchFamily="18" charset="0"/>
                <a:cs typeface="Alexandria" pitchFamily="2" charset="-78"/>
              </a:rPr>
              <a:t>أسباب النجاح: </a:t>
            </a:r>
            <a:endParaRPr lang="ar-EG" b="1" kern="0" dirty="0">
              <a:solidFill>
                <a:srgbClr val="00AEEF"/>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1- استهداف الجمهور بدقة</a:t>
            </a:r>
            <a:r>
              <a:rPr lang="ar-EG" b="1" i="0" dirty="0">
                <a:solidFill>
                  <a:srgbClr val="0D0D0D"/>
                </a:solidFill>
                <a:effectLst/>
                <a:latin typeface="Alexandria Light" pitchFamily="2" charset="-78"/>
                <a:cs typeface="Alexandria Light" pitchFamily="2" charset="-78"/>
              </a:rPr>
              <a:t>:</a:t>
            </a:r>
            <a:r>
              <a:rPr lang="ar-EG" b="0" i="0" dirty="0">
                <a:solidFill>
                  <a:srgbClr val="0D0D0D"/>
                </a:solidFill>
                <a:effectLst/>
                <a:latin typeface="Alexandria Light" pitchFamily="2" charset="-78"/>
                <a:cs typeface="Alexandria Light" pitchFamily="2" charset="-78"/>
              </a:rPr>
              <a:t> توفر هذه المنصات أدوات تحليل البيانات التي تتيح للمعلنين استهداف الجمهور بشكل دقيق استنادًا إلى الاهتمامات والموقع الجغرافي، مما يزيد من فعالية الحملات الإعلانية.</a:t>
            </a:r>
          </a:p>
          <a:p>
            <a:pPr algn="just" rtl="1">
              <a:lnSpc>
                <a:spcPct val="200000"/>
              </a:lnSpc>
            </a:pPr>
            <a:r>
              <a:rPr lang="ar-EG" b="1" i="0" dirty="0">
                <a:solidFill>
                  <a:srgbClr val="0D0D0D"/>
                </a:solidFill>
                <a:effectLst/>
                <a:latin typeface="Alexandria" pitchFamily="2" charset="-78"/>
                <a:cs typeface="Alexandria" pitchFamily="2" charset="-78"/>
              </a:rPr>
              <a:t>2- التفاعل المباشر:</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تمكن هذه المنصات الأفراد والشركات من التفاعل مباشرة مع جمهورهم، مما يعزز التفاعل والمشاركة.</a:t>
            </a: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6E6C72D-CB0C-7838-628D-49A8B1AF33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633" y="4668441"/>
            <a:ext cx="2833518" cy="1826045"/>
          </a:xfrm>
          <a:prstGeom prst="rect">
            <a:avLst/>
          </a:prstGeom>
        </p:spPr>
      </p:pic>
    </p:spTree>
    <p:extLst>
      <p:ext uri="{BB962C8B-B14F-4D97-AF65-F5344CB8AC3E}">
        <p14:creationId xmlns:p14="http://schemas.microsoft.com/office/powerpoint/2010/main" val="2216495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90275" y="1145251"/>
            <a:ext cx="6043769" cy="369332"/>
          </a:xfrm>
          <a:prstGeom prst="rect">
            <a:avLst/>
          </a:prstGeom>
          <a:noFill/>
        </p:spPr>
        <p:txBody>
          <a:bodyPr wrap="square" rtlCol="0">
            <a:spAutoFit/>
          </a:bodyPr>
          <a:lstStyle/>
          <a:p>
            <a:pPr algn="ctr" rtl="1"/>
            <a:r>
              <a:rPr lang="ar-EG" sz="1800" b="1" dirty="0">
                <a:solidFill>
                  <a:srgbClr val="00B0F0"/>
                </a:solidFill>
                <a:latin typeface="Alexandria" charset="0"/>
                <a:cs typeface="Alexandria" charset="0"/>
              </a:rPr>
              <a:t>خامسًا: نماذج النجاح في الإعلام الرقمي</a:t>
            </a:r>
            <a:endParaRPr lang="en-US" sz="18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36669" y="2531715"/>
            <a:ext cx="4394751" cy="2780889"/>
          </a:xfrm>
          <a:prstGeom prst="rect">
            <a:avLst/>
          </a:prstGeom>
          <a:noFill/>
        </p:spPr>
        <p:txBody>
          <a:bodyPr wrap="square" rtlCol="0">
            <a:spAutoFit/>
          </a:bodyPr>
          <a:lstStyle/>
          <a:p>
            <a:pPr algn="just" rtl="1">
              <a:lnSpc>
                <a:spcPct val="200000"/>
              </a:lnSpc>
            </a:pPr>
            <a:r>
              <a:rPr lang="ar-EG" b="1" dirty="0">
                <a:solidFill>
                  <a:srgbClr val="0D0D0D"/>
                </a:solidFill>
                <a:latin typeface="Alexandria Light" pitchFamily="2" charset="-78"/>
                <a:ea typeface="Calibri" panose="020F0502020204030204" pitchFamily="34" charset="0"/>
                <a:cs typeface="Alexandria Light" pitchFamily="2" charset="-78"/>
              </a:rPr>
              <a:t>3-</a:t>
            </a:r>
            <a:r>
              <a:rPr lang="ar-EG" b="1" i="0" dirty="0">
                <a:solidFill>
                  <a:srgbClr val="0D0D0D"/>
                </a:solidFill>
                <a:effectLst/>
                <a:latin typeface="Alexandria" pitchFamily="2" charset="-78"/>
                <a:cs typeface="Alexandria" pitchFamily="2" charset="-78"/>
              </a:rPr>
              <a:t>تقديم محتوى متنوع:</a:t>
            </a:r>
            <a:r>
              <a:rPr lang="ar-EG" b="0" i="0" dirty="0">
                <a:solidFill>
                  <a:srgbClr val="0D0D0D"/>
                </a:solidFill>
                <a:effectLst/>
                <a:latin typeface="Alexandria" pitchFamily="2" charset="-78"/>
                <a:cs typeface="Alexandria" pitchFamily="2" charset="-78"/>
              </a:rPr>
              <a:t> </a:t>
            </a:r>
          </a:p>
          <a:p>
            <a:pPr algn="just" rtl="1">
              <a:lnSpc>
                <a:spcPct val="200000"/>
              </a:lnSpc>
            </a:pPr>
            <a:r>
              <a:rPr lang="ar-EG" b="0" i="0" dirty="0">
                <a:solidFill>
                  <a:srgbClr val="0D0D0D"/>
                </a:solidFill>
                <a:effectLst/>
                <a:latin typeface="Alexandria Light" pitchFamily="2" charset="-78"/>
                <a:cs typeface="Alexandria Light" pitchFamily="2" charset="-78"/>
              </a:rPr>
              <a:t>منصات مثل </a:t>
            </a:r>
            <a:r>
              <a:rPr lang="en-US" b="0" i="0" dirty="0">
                <a:solidFill>
                  <a:srgbClr val="0D0D0D"/>
                </a:solidFill>
                <a:effectLst/>
                <a:latin typeface="Alexandria Light" pitchFamily="2" charset="-78"/>
                <a:cs typeface="Alexandria Light" pitchFamily="2" charset="-78"/>
              </a:rPr>
              <a:t>Facebook </a:t>
            </a:r>
            <a:r>
              <a:rPr lang="ar-EG" b="0" i="0" dirty="0">
                <a:solidFill>
                  <a:srgbClr val="0D0D0D"/>
                </a:solidFill>
                <a:effectLst/>
                <a:latin typeface="Alexandria Light" pitchFamily="2" charset="-78"/>
                <a:cs typeface="Alexandria Light" pitchFamily="2" charset="-78"/>
              </a:rPr>
              <a:t>و</a:t>
            </a:r>
            <a:r>
              <a:rPr lang="en-US" b="0" i="0" dirty="0">
                <a:solidFill>
                  <a:srgbClr val="0D0D0D"/>
                </a:solidFill>
                <a:effectLst/>
                <a:latin typeface="Alexandria Light" pitchFamily="2" charset="-78"/>
                <a:cs typeface="Alexandria Light" pitchFamily="2" charset="-78"/>
              </a:rPr>
              <a:t>Instagram </a:t>
            </a:r>
            <a:r>
              <a:rPr lang="ar-EG" b="0" i="0" dirty="0">
                <a:solidFill>
                  <a:srgbClr val="0D0D0D"/>
                </a:solidFill>
                <a:effectLst/>
                <a:latin typeface="Alexandria Light" pitchFamily="2" charset="-78"/>
                <a:cs typeface="Alexandria Light" pitchFamily="2" charset="-78"/>
              </a:rPr>
              <a:t> تتيح لمستخدميها نشر محتوى متنوع (صور، فيديوهات، مقاطع قصيرة)، مما يجذب جمهورًا واسعً</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C58F821-304F-1CE3-848D-2BBD062420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4176" y="2666083"/>
            <a:ext cx="5111040" cy="3504637"/>
          </a:xfrm>
          <a:prstGeom prst="rect">
            <a:avLst/>
          </a:prstGeom>
        </p:spPr>
      </p:pic>
    </p:spTree>
    <p:extLst>
      <p:ext uri="{BB962C8B-B14F-4D97-AF65-F5344CB8AC3E}">
        <p14:creationId xmlns:p14="http://schemas.microsoft.com/office/powerpoint/2010/main" val="2723276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99981" y="1079466"/>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خامسًا: نماذج النجاح في الإعلام الرقمي</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799855" y="1894213"/>
            <a:ext cx="5687790" cy="4719882"/>
          </a:xfrm>
          <a:prstGeom prst="rect">
            <a:avLst/>
          </a:prstGeom>
          <a:noFill/>
        </p:spPr>
        <p:txBody>
          <a:bodyPr wrap="square" rtlCol="0">
            <a:spAutoFit/>
          </a:bodyPr>
          <a:lstStyle/>
          <a:p>
            <a:pPr algn="just" rtl="1">
              <a:lnSpc>
                <a:spcPct val="150000"/>
              </a:lnSpc>
            </a:pPr>
            <a:r>
              <a:rPr lang="ar-EG" b="1" kern="0" dirty="0">
                <a:solidFill>
                  <a:srgbClr val="FF0000"/>
                </a:solidFill>
                <a:latin typeface="Alexandria" pitchFamily="2" charset="-78"/>
                <a:ea typeface="Times New Roman" panose="02020603050405020304" pitchFamily="18" charset="0"/>
                <a:cs typeface="Alexandria" pitchFamily="2" charset="-78"/>
              </a:rPr>
              <a:t>ج- منصة تيك توك </a:t>
            </a:r>
          </a:p>
          <a:p>
            <a:pPr algn="just" rtl="1">
              <a:lnSpc>
                <a:spcPct val="150000"/>
              </a:lnSpc>
            </a:pPr>
            <a:r>
              <a:rPr lang="ar-EG" b="1" kern="0" dirty="0">
                <a:solidFill>
                  <a:srgbClr val="00AEEF"/>
                </a:solidFill>
                <a:latin typeface="Alexandria" pitchFamily="2" charset="-78"/>
                <a:ea typeface="Times New Roman" panose="02020603050405020304" pitchFamily="18" charset="0"/>
                <a:cs typeface="Alexandria" pitchFamily="2" charset="-78"/>
              </a:rPr>
              <a:t>أسباب النجاح: </a:t>
            </a:r>
            <a:endParaRPr lang="ar-EG" b="1" kern="0" dirty="0">
              <a:solidFill>
                <a:srgbClr val="00AEEF"/>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1- المحتوى القصير والممتع:</a:t>
            </a:r>
            <a:r>
              <a:rPr lang="ar-EG" b="0" i="0" dirty="0">
                <a:solidFill>
                  <a:srgbClr val="0D0D0D"/>
                </a:solidFill>
                <a:effectLst/>
                <a:latin typeface="Alexandria" pitchFamily="2" charset="-78"/>
                <a:cs typeface="Alexandria" pitchFamily="2" charset="-78"/>
              </a:rPr>
              <a:t> </a:t>
            </a:r>
            <a:r>
              <a:rPr lang="en-US" b="0" i="0" dirty="0">
                <a:solidFill>
                  <a:srgbClr val="0D0D0D"/>
                </a:solidFill>
                <a:effectLst/>
                <a:latin typeface="Alexandria" pitchFamily="2" charset="-78"/>
                <a:cs typeface="Alexandria" pitchFamily="2" charset="-78"/>
              </a:rPr>
              <a:t>TikTok </a:t>
            </a:r>
            <a:r>
              <a:rPr lang="ar-EG" b="0" i="0" dirty="0">
                <a:solidFill>
                  <a:srgbClr val="0D0D0D"/>
                </a:solidFill>
                <a:effectLst/>
                <a:latin typeface="Alexandria" pitchFamily="2" charset="-78"/>
                <a:cs typeface="Alexandria" pitchFamily="2" charset="-78"/>
              </a:rPr>
              <a:t>تعتمد على تقديم مقاطع فيديو قصيرة وجذابة، مما يجعل من السهل جذب انتباه المستخدمين في فترة قصيرة.</a:t>
            </a:r>
          </a:p>
          <a:p>
            <a:pPr algn="just" rtl="1">
              <a:lnSpc>
                <a:spcPct val="200000"/>
              </a:lnSpc>
            </a:pPr>
            <a:endParaRPr lang="ar-EG" b="0" i="0" dirty="0">
              <a:solidFill>
                <a:srgbClr val="0D0D0D"/>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2- الانتشار الفيروسي:</a:t>
            </a:r>
            <a:r>
              <a:rPr lang="ar-EG" b="0" i="0" dirty="0">
                <a:solidFill>
                  <a:srgbClr val="0D0D0D"/>
                </a:solidFill>
                <a:effectLst/>
                <a:latin typeface="Alexandria" pitchFamily="2" charset="-78"/>
                <a:cs typeface="Alexandria" pitchFamily="2" charset="-78"/>
              </a:rPr>
              <a:t> الخوارزميات التي تديرها المنصة تركز على التفاعل، مما يجعل المحتوى يمتلك قدرة كبيرة على الانتشار بسرعة.</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3E198DE-2029-8E4D-02E9-3F6BB2D53B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431" y="1894213"/>
            <a:ext cx="4257100" cy="4256314"/>
          </a:xfrm>
          <a:prstGeom prst="rect">
            <a:avLst/>
          </a:prstGeom>
        </p:spPr>
      </p:pic>
    </p:spTree>
    <p:extLst>
      <p:ext uri="{BB962C8B-B14F-4D97-AF65-F5344CB8AC3E}">
        <p14:creationId xmlns:p14="http://schemas.microsoft.com/office/powerpoint/2010/main" val="4224483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0828" y="1145251"/>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خامسًا: نماذج النجاح في الإعلام الرقمي</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08392" y="2013956"/>
            <a:ext cx="8888855" cy="3888885"/>
          </a:xfrm>
          <a:prstGeom prst="rect">
            <a:avLst/>
          </a:prstGeom>
          <a:noFill/>
        </p:spPr>
        <p:txBody>
          <a:bodyPr wrap="square" rtlCol="0">
            <a:spAutoFit/>
          </a:bodyPr>
          <a:lstStyle/>
          <a:p>
            <a:pPr algn="r" rtl="1">
              <a:lnSpc>
                <a:spcPct val="200000"/>
              </a:lnSpc>
            </a:pPr>
            <a:r>
              <a:rPr lang="ar-EG" b="1" i="0" dirty="0">
                <a:solidFill>
                  <a:srgbClr val="0D0D0D"/>
                </a:solidFill>
                <a:effectLst/>
                <a:latin typeface="Alexandria" pitchFamily="2" charset="-78"/>
                <a:cs typeface="Alexandria" pitchFamily="2" charset="-78"/>
              </a:rPr>
              <a:t>3- التفاعل مع الجمهور:</a:t>
            </a:r>
            <a:r>
              <a:rPr lang="ar-EG" b="0" i="0" dirty="0">
                <a:solidFill>
                  <a:srgbClr val="0D0D0D"/>
                </a:solidFill>
                <a:effectLst/>
                <a:latin typeface="Alexandria" pitchFamily="2" charset="-78"/>
                <a:cs typeface="Alexandria" pitchFamily="2" charset="-78"/>
              </a:rPr>
              <a:t> </a:t>
            </a:r>
          </a:p>
          <a:p>
            <a:pPr algn="r" rtl="1">
              <a:lnSpc>
                <a:spcPct val="200000"/>
              </a:lnSpc>
              <a:buFont typeface="Arial" panose="020B0604020202020204" pitchFamily="34" charset="0"/>
              <a:buChar char="•"/>
            </a:pPr>
            <a:r>
              <a:rPr lang="ar-EG" b="0" i="0" dirty="0">
                <a:solidFill>
                  <a:srgbClr val="0D0D0D"/>
                </a:solidFill>
                <a:effectLst/>
                <a:latin typeface="Alexandria" pitchFamily="2" charset="-78"/>
                <a:cs typeface="Alexandria" pitchFamily="2" charset="-78"/>
              </a:rPr>
              <a:t>يسمح للمستخدمين بالتفاعل مع المحتوى من خلال التحديات والردود، مما يعزز مشاركة المحتوى.</a:t>
            </a:r>
          </a:p>
          <a:p>
            <a:pPr algn="r" rtl="1">
              <a:lnSpc>
                <a:spcPct val="200000"/>
              </a:lnSpc>
            </a:pPr>
            <a:r>
              <a:rPr lang="ar-EG" b="1" i="0" dirty="0">
                <a:solidFill>
                  <a:srgbClr val="0D0D0D"/>
                </a:solidFill>
                <a:effectLst/>
                <a:latin typeface="Alexandria" pitchFamily="2" charset="-78"/>
                <a:cs typeface="Alexandria" pitchFamily="2" charset="-78"/>
              </a:rPr>
              <a:t>4- الاستفادة من المبدعين:</a:t>
            </a:r>
            <a:r>
              <a:rPr lang="ar-EG" b="0" i="0" dirty="0">
                <a:solidFill>
                  <a:srgbClr val="0D0D0D"/>
                </a:solidFill>
                <a:effectLst/>
                <a:latin typeface="Alexandria" pitchFamily="2" charset="-78"/>
                <a:cs typeface="Alexandria" pitchFamily="2" charset="-78"/>
              </a:rPr>
              <a:t> </a:t>
            </a:r>
          </a:p>
          <a:p>
            <a:pPr algn="r" rtl="1">
              <a:lnSpc>
                <a:spcPct val="200000"/>
              </a:lnSpc>
            </a:pPr>
            <a:r>
              <a:rPr lang="ar-EG" dirty="0">
                <a:solidFill>
                  <a:srgbClr val="0D0D0D"/>
                </a:solidFill>
                <a:latin typeface="Alexandria" pitchFamily="2" charset="-78"/>
                <a:cs typeface="Alexandria" pitchFamily="2" charset="-78"/>
              </a:rPr>
              <a:t> </a:t>
            </a:r>
            <a:r>
              <a:rPr lang="en-US"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pitchFamily="2" charset="-78"/>
                <a:cs typeface="Alexandria" pitchFamily="2" charset="-78"/>
              </a:rPr>
              <a:t>وفرت منصة تيك توك الفرصة للمبدعين لعرض مواهبهم، مما أضاف جاذبية كبيرة للشباب والجيل الجديد</a:t>
            </a: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504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240375"/>
            <a:ext cx="6043769"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خامسًا: نماذج النجاح في الإعلام الرقمي</a:t>
            </a:r>
            <a:endParaRPr lang="en-US" sz="24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08392" y="2013636"/>
            <a:ext cx="8888855" cy="980397"/>
          </a:xfrm>
          <a:prstGeom prst="rect">
            <a:avLst/>
          </a:prstGeom>
          <a:noFill/>
        </p:spPr>
        <p:txBody>
          <a:bodyPr wrap="square" rtlCol="0">
            <a:spAutoFit/>
          </a:bodyPr>
          <a:lstStyle/>
          <a:p>
            <a:pPr algn="ctr" rtl="1">
              <a:lnSpc>
                <a:spcPct val="150000"/>
              </a:lnSpc>
            </a:pPr>
            <a:endParaRPr lang="ar-EG" b="1" kern="0" dirty="0">
              <a:solidFill>
                <a:srgbClr val="0D0D0D"/>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EG" b="1" kern="0" dirty="0">
                <a:solidFill>
                  <a:srgbClr val="0D0D0D"/>
                </a:solidFill>
                <a:effectLst/>
                <a:latin typeface="Alexandria Light" pitchFamily="2" charset="-78"/>
                <a:ea typeface="Times New Roman" panose="02020603050405020304" pitchFamily="18" charset="0"/>
                <a:cs typeface="Alexandria Light" pitchFamily="2" charset="-78"/>
              </a:rPr>
              <a:t>د- </a:t>
            </a:r>
            <a:r>
              <a:rPr lang="ar-EG" kern="0" dirty="0">
                <a:solidFill>
                  <a:srgbClr val="0D0D0D"/>
                </a:solidFill>
                <a:effectLst/>
                <a:latin typeface="Alexandria" pitchFamily="2" charset="-78"/>
                <a:ea typeface="Times New Roman" panose="02020603050405020304" pitchFamily="18" charset="0"/>
                <a:cs typeface="Alexandria" pitchFamily="2" charset="-78"/>
              </a:rPr>
              <a:t>منصة </a:t>
            </a:r>
            <a:r>
              <a:rPr lang="ar-EG" kern="0" dirty="0" err="1">
                <a:solidFill>
                  <a:srgbClr val="0D0D0D"/>
                </a:solidFill>
                <a:effectLst/>
                <a:latin typeface="Alexandria" pitchFamily="2" charset="-78"/>
                <a:ea typeface="Times New Roman" panose="02020603050405020304" pitchFamily="18" charset="0"/>
                <a:cs typeface="Alexandria" pitchFamily="2" charset="-78"/>
              </a:rPr>
              <a:t>سبوتيفاي</a:t>
            </a:r>
            <a:endParaRPr lang="ar-EG" kern="0" dirty="0">
              <a:solidFill>
                <a:srgbClr val="0D0D0D"/>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13C1871-55E2-C590-9026-93ED694CD4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7865" y="2740716"/>
            <a:ext cx="5500791" cy="3094195"/>
          </a:xfrm>
          <a:prstGeom prst="rect">
            <a:avLst/>
          </a:prstGeom>
        </p:spPr>
      </p:pic>
    </p:spTree>
    <p:extLst>
      <p:ext uri="{BB962C8B-B14F-4D97-AF65-F5344CB8AC3E}">
        <p14:creationId xmlns:p14="http://schemas.microsoft.com/office/powerpoint/2010/main" val="696577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88116" y="1063922"/>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خامسًا: نماذج النجاح في الإعلام الرقمي</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861851" y="1993141"/>
            <a:ext cx="9540607" cy="4442883"/>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أسباب النجاح: </a:t>
            </a:r>
          </a:p>
          <a:p>
            <a:pPr algn="just" rtl="1">
              <a:lnSpc>
                <a:spcPct val="200000"/>
              </a:lnSpc>
            </a:pPr>
            <a:r>
              <a:rPr lang="ar-EG" b="1" i="0" dirty="0">
                <a:solidFill>
                  <a:srgbClr val="0D0D0D"/>
                </a:solidFill>
                <a:effectLst/>
                <a:latin typeface="Alexandria" pitchFamily="2" charset="-78"/>
                <a:cs typeface="Alexandria" pitchFamily="2" charset="-78"/>
              </a:rPr>
              <a:t>1- نموذج الاشتراك المدفوع:</a:t>
            </a:r>
          </a:p>
          <a:p>
            <a:pPr algn="just" rtl="1">
              <a:lnSpc>
                <a:spcPct val="200000"/>
              </a:lnSpc>
            </a:pPr>
            <a:r>
              <a:rPr lang="ar-EG" b="0" i="0" dirty="0">
                <a:solidFill>
                  <a:srgbClr val="0D0D0D"/>
                </a:solidFill>
                <a:effectLst/>
                <a:latin typeface="Alexandria" pitchFamily="2" charset="-78"/>
                <a:cs typeface="Alexandria" pitchFamily="2" charset="-78"/>
              </a:rPr>
              <a:t> توفر </a:t>
            </a:r>
            <a:r>
              <a:rPr lang="en-US" b="0" i="0" dirty="0">
                <a:solidFill>
                  <a:srgbClr val="0D0D0D"/>
                </a:solidFill>
                <a:effectLst/>
                <a:latin typeface="Alexandria" pitchFamily="2" charset="-78"/>
                <a:cs typeface="Alexandria" pitchFamily="2" charset="-78"/>
              </a:rPr>
              <a:t>Spotify </a:t>
            </a:r>
            <a:r>
              <a:rPr lang="ar-EG" b="0" i="0" dirty="0">
                <a:solidFill>
                  <a:srgbClr val="0D0D0D"/>
                </a:solidFill>
                <a:effectLst/>
                <a:latin typeface="Alexandria" pitchFamily="2" charset="-78"/>
                <a:cs typeface="Alexandria" pitchFamily="2" charset="-78"/>
              </a:rPr>
              <a:t>نموذجًا مميزًا يتضمن الاشتراكات المدفوعة بالإضافة إلى الإعلانات المجانية، مما يتيح لها الوصول إلى قاعدة كبيرة من المستخدمين.</a:t>
            </a:r>
          </a:p>
          <a:p>
            <a:pPr algn="just" rtl="1">
              <a:lnSpc>
                <a:spcPct val="200000"/>
              </a:lnSpc>
            </a:pPr>
            <a:r>
              <a:rPr lang="ar-EG" b="1" i="0" dirty="0">
                <a:solidFill>
                  <a:srgbClr val="0D0D0D"/>
                </a:solidFill>
                <a:effectLst/>
                <a:latin typeface="Alexandria" pitchFamily="2" charset="-78"/>
                <a:cs typeface="Alexandria" pitchFamily="2" charset="-78"/>
              </a:rPr>
              <a:t>2- التخصيص:</a:t>
            </a:r>
          </a:p>
          <a:p>
            <a:pPr algn="just" rtl="1">
              <a:lnSpc>
                <a:spcPct val="200000"/>
              </a:lnSpc>
            </a:pPr>
            <a:r>
              <a:rPr lang="ar-EG" b="0" i="0" dirty="0">
                <a:solidFill>
                  <a:srgbClr val="0D0D0D"/>
                </a:solidFill>
                <a:effectLst/>
                <a:latin typeface="Alexandria" pitchFamily="2" charset="-78"/>
                <a:cs typeface="Alexandria" pitchFamily="2" charset="-78"/>
              </a:rPr>
              <a:t> تقدم </a:t>
            </a:r>
            <a:r>
              <a:rPr lang="en-US" b="0" i="0" dirty="0">
                <a:solidFill>
                  <a:srgbClr val="0D0D0D"/>
                </a:solidFill>
                <a:effectLst/>
                <a:latin typeface="Alexandria" pitchFamily="2" charset="-78"/>
                <a:cs typeface="Alexandria" pitchFamily="2" charset="-78"/>
              </a:rPr>
              <a:t>Spotify </a:t>
            </a:r>
            <a:r>
              <a:rPr lang="ar-EG" b="0" i="0" dirty="0">
                <a:solidFill>
                  <a:srgbClr val="0D0D0D"/>
                </a:solidFill>
                <a:effectLst/>
                <a:latin typeface="Alexandria" pitchFamily="2" charset="-78"/>
                <a:cs typeface="Alexandria" pitchFamily="2" charset="-78"/>
              </a:rPr>
              <a:t>تجربة مخصصة للمستخدم بناءً على تفضيلات الاستماع، مما يعزز تجربة المستخدم</a:t>
            </a: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1709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78795" y="1041037"/>
            <a:ext cx="6043769" cy="369332"/>
          </a:xfrm>
          <a:prstGeom prst="rect">
            <a:avLst/>
          </a:prstGeom>
          <a:noFill/>
        </p:spPr>
        <p:txBody>
          <a:bodyPr wrap="square" rtlCol="0">
            <a:spAutoFit/>
          </a:bodyPr>
          <a:lstStyle/>
          <a:p>
            <a:pPr algn="ctr" rtl="1"/>
            <a:r>
              <a:rPr lang="ar-EG" sz="1800" b="1" dirty="0">
                <a:solidFill>
                  <a:srgbClr val="00B0F0"/>
                </a:solidFill>
                <a:latin typeface="Alexandria" charset="0"/>
                <a:cs typeface="Alexandria" charset="0"/>
              </a:rPr>
              <a:t>خامسًا: نماذج النجاح في الإعلام الرقمي</a:t>
            </a:r>
            <a:endParaRPr lang="en-US" sz="18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52459" y="2002996"/>
            <a:ext cx="8888855" cy="3888885"/>
          </a:xfrm>
          <a:prstGeom prst="rect">
            <a:avLst/>
          </a:prstGeom>
          <a:noFill/>
        </p:spPr>
        <p:txBody>
          <a:bodyPr wrap="square" rtlCol="0">
            <a:spAutoFit/>
          </a:bodyPr>
          <a:lstStyle/>
          <a:p>
            <a:pPr algn="r" rtl="1">
              <a:lnSpc>
                <a:spcPct val="200000"/>
              </a:lnSpc>
            </a:pPr>
            <a:r>
              <a:rPr lang="ar-EG" b="1" i="0" dirty="0">
                <a:solidFill>
                  <a:srgbClr val="0D0D0D"/>
                </a:solidFill>
                <a:effectLst/>
                <a:latin typeface="Alexandria" pitchFamily="2" charset="-78"/>
                <a:cs typeface="Alexandria" pitchFamily="2" charset="-78"/>
              </a:rPr>
              <a:t>3- التوسع العالمي:</a:t>
            </a:r>
          </a:p>
          <a:p>
            <a:pPr algn="r" rtl="1">
              <a:lnSpc>
                <a:spcPct val="200000"/>
              </a:lnSpc>
              <a:buFont typeface="Arial" panose="020B0604020202020204" pitchFamily="34" charset="0"/>
              <a:buChar char="•"/>
            </a:pPr>
            <a:r>
              <a:rPr lang="ar-EG" b="0" i="0" dirty="0">
                <a:solidFill>
                  <a:srgbClr val="0D0D0D"/>
                </a:solidFill>
                <a:effectLst/>
                <a:latin typeface="Alexandria" pitchFamily="2" charset="-78"/>
                <a:cs typeface="Alexandria" pitchFamily="2" charset="-78"/>
              </a:rPr>
              <a:t> تمكنت من الوصول إلى أسواق متعددة، مما ساعد في توسيع جمهورها بشكل ملحوظ.</a:t>
            </a:r>
          </a:p>
          <a:p>
            <a:pPr algn="r" rtl="1">
              <a:lnSpc>
                <a:spcPct val="200000"/>
              </a:lnSpc>
            </a:pPr>
            <a:r>
              <a:rPr lang="ar-EG" b="1" i="0" dirty="0">
                <a:solidFill>
                  <a:srgbClr val="0D0D0D"/>
                </a:solidFill>
                <a:effectLst/>
                <a:latin typeface="Alexandria" pitchFamily="2" charset="-78"/>
                <a:cs typeface="Alexandria" pitchFamily="2" charset="-78"/>
              </a:rPr>
              <a:t>4- التعاون مع الفنانين:</a:t>
            </a:r>
          </a:p>
          <a:p>
            <a:pPr algn="r" rtl="1">
              <a:lnSpc>
                <a:spcPct val="200000"/>
              </a:lnSpc>
            </a:pPr>
            <a:r>
              <a:rPr lang="ar-EG" b="0" i="0" dirty="0">
                <a:solidFill>
                  <a:srgbClr val="0D0D0D"/>
                </a:solidFill>
                <a:effectLst/>
                <a:latin typeface="Alexandria" pitchFamily="2" charset="-78"/>
                <a:cs typeface="Alexandria" pitchFamily="2" charset="-78"/>
              </a:rPr>
              <a:t> توفر المنصة فرصًا رائعة للفنانين والموسيقيين لنشر أعمالهم وزيادة إيراداتهم من خلال عمليات البث</a:t>
            </a: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0626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08392" y="2013956"/>
            <a:ext cx="8888855" cy="3888885"/>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التعرف على مفهوم اقتصاديات الإعلام الرقمي.</a:t>
            </a:r>
          </a:p>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الخصائص الأساسية لاقتصاديات الإعلام الرقمي. </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الموارد الأساسية في الإعلام الرقمي.</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الفرق بين الإعلام الرقمي والإعلام التقليدي</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نماذج النجاح في الإعلام الرقمي</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642664"/>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algn="just" rtl="1">
              <a:lnSpc>
                <a:spcPct val="200000"/>
              </a:lnSpc>
            </a:pPr>
            <a:r>
              <a:rPr lang="ar-EG" sz="1600" b="1" kern="0" dirty="0">
                <a:solidFill>
                  <a:srgbClr val="00B0F0"/>
                </a:solidFill>
                <a:latin typeface="Alexandria" pitchFamily="2" charset="-78"/>
                <a:ea typeface="Times New Roman" panose="02020603050405020304" pitchFamily="18" charset="0"/>
                <a:cs typeface="Alexandria" pitchFamily="2" charset="-78"/>
              </a:rPr>
              <a:t>- مكونات </a:t>
            </a:r>
            <a:r>
              <a:rPr lang="ar-EG" sz="1600" b="1" kern="0">
                <a:solidFill>
                  <a:srgbClr val="00B0F0"/>
                </a:solidFill>
                <a:latin typeface="Alexandria" pitchFamily="2" charset="-78"/>
                <a:ea typeface="Times New Roman" panose="02020603050405020304" pitchFamily="18" charset="0"/>
                <a:cs typeface="Alexandria" pitchFamily="2" charset="-78"/>
              </a:rPr>
              <a:t>اقتصاديات الإعلام.</a:t>
            </a:r>
            <a:endParaRPr lang="ar-EG" sz="1600" b="1" kern="0"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عوامل نجاح الاقتصاديات الإعلامية.</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التحولات التاريخية في اقتصاد الإعلام</a:t>
            </a:r>
          </a:p>
          <a:p>
            <a:pPr algn="just" rtl="1">
              <a:lnSpc>
                <a:spcPct val="200000"/>
              </a:lnSpc>
            </a:pPr>
            <a:endParaRPr lang="ar-EG" sz="1600"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67573"/>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80AE9CB-7909-4172-B364-CD1F94904429}">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d13aca44-ef33-4cf4-9980-7f0b00e6eeb9"/>
    <ds:schemaRef ds:uri="http://schemas.microsoft.com/office/infopath/2007/PartnerControls"/>
    <ds:schemaRef ds:uri="49100919-8a76-4266-be0c-7dc583902cb4"/>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emplate/>
  <TotalTime>483</TotalTime>
  <Words>2435</Words>
  <Application>Microsoft Office PowerPoint</Application>
  <PresentationFormat>Widescreen</PresentationFormat>
  <Paragraphs>274</Paragraphs>
  <Slides>47</Slides>
  <Notes>13</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Elnouhy</cp:lastModifiedBy>
  <cp:revision>20</cp:revision>
  <dcterms:created xsi:type="dcterms:W3CDTF">2023-04-29T09:08:00Z</dcterms:created>
  <dcterms:modified xsi:type="dcterms:W3CDTF">2025-10-19T22:45:55Z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