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60" r:id="rId4"/>
    <p:sldId id="262" r:id="rId5"/>
    <p:sldId id="263" r:id="rId6"/>
    <p:sldId id="315" r:id="rId7"/>
    <p:sldId id="316" r:id="rId8"/>
    <p:sldId id="317" r:id="rId9"/>
    <p:sldId id="318" r:id="rId10"/>
    <p:sldId id="352" r:id="rId11"/>
    <p:sldId id="319" r:id="rId12"/>
    <p:sldId id="320" r:id="rId13"/>
    <p:sldId id="353" r:id="rId14"/>
    <p:sldId id="321" r:id="rId15"/>
    <p:sldId id="322" r:id="rId16"/>
    <p:sldId id="355" r:id="rId17"/>
    <p:sldId id="323" r:id="rId18"/>
    <p:sldId id="354" r:id="rId19"/>
    <p:sldId id="324" r:id="rId20"/>
    <p:sldId id="325" r:id="rId21"/>
    <p:sldId id="326" r:id="rId22"/>
    <p:sldId id="327" r:id="rId23"/>
    <p:sldId id="328" r:id="rId24"/>
    <p:sldId id="329" r:id="rId25"/>
    <p:sldId id="330" r:id="rId26"/>
    <p:sldId id="331" r:id="rId27"/>
    <p:sldId id="332" r:id="rId28"/>
    <p:sldId id="333" r:id="rId29"/>
    <p:sldId id="334" r:id="rId30"/>
    <p:sldId id="335" r:id="rId31"/>
    <p:sldId id="336" r:id="rId32"/>
    <p:sldId id="337" r:id="rId33"/>
    <p:sldId id="338" r:id="rId34"/>
    <p:sldId id="339" r:id="rId35"/>
    <p:sldId id="341" r:id="rId36"/>
    <p:sldId id="342" r:id="rId37"/>
    <p:sldId id="343" r:id="rId38"/>
    <p:sldId id="270" r:id="rId39"/>
    <p:sldId id="351" r:id="rId40"/>
    <p:sldId id="27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12.sv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601562" y="3159395"/>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Product Analysis (Part 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Audio 4">
            <a:hlinkClick r:id="" action="ppaction://media"/>
            <a:extLst>
              <a:ext uri="{FF2B5EF4-FFF2-40B4-BE49-F238E27FC236}">
                <a16:creationId xmlns:a16="http://schemas.microsoft.com/office/drawing/2014/main" id="{01726967-D6E2-9A6C-F57B-1D8E6EF3EBA5}"/>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advTm="3835"/>
    </mc:Choice>
    <mc:Fallback>
      <p:transition spd="slow" advTm="3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4600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210875" y="104204"/>
            <a:ext cx="3943708" cy="523220"/>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564494"/>
            <a:ext cx="9666288"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the product and its characters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Importance of Product Analysis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Different Methods of Product analysis </a:t>
            </a:r>
          </a:p>
        </p:txBody>
      </p:sp>
      <p:pic>
        <p:nvPicPr>
          <p:cNvPr id="9" name="Graphic 10">
            <a:extLst>
              <a:ext uri="{FF2B5EF4-FFF2-40B4-BE49-F238E27FC236}">
                <a16:creationId xmlns:a16="http://schemas.microsoft.com/office/drawing/2014/main" id="{2530BF94-CB9F-7B1E-631F-29478AF3159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p:txBody>
      </p:sp>
      <p:pic>
        <p:nvPicPr>
          <p:cNvPr id="6" name="Graphic 7">
            <a:extLst>
              <a:ext uri="{FF2B5EF4-FFF2-40B4-BE49-F238E27FC236}">
                <a16:creationId xmlns:a16="http://schemas.microsoft.com/office/drawing/2014/main" id="{56B0490D-67A1-6027-3C4B-00CF575047A3}"/>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08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Methods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2697" y="236724"/>
            <a:ext cx="190334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One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94160" y="1723797"/>
            <a:ext cx="9666288" cy="443839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The most popular product analysis methods</a:t>
            </a:r>
            <a:r>
              <a:rPr lang="en-US" dirty="0">
                <a:solidFill>
                  <a:srgbClr val="0A1F61"/>
                </a:solidFill>
                <a:latin typeface="Tajawal ExtraBold" panose="00000800000000000000" pitchFamily="2" charset="-78"/>
                <a:cs typeface="Tajawal ExtraBold" panose="00000800000000000000" pitchFamily="2" charset="-78"/>
              </a:rPr>
              <a:t>:</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KJ method</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SWOT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Value chain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PESTLE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Business model canvas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Competitive product analysis</a:t>
            </a:r>
            <a:endParaRPr lang="en-US" b="1"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 name="Graphic 10">
            <a:extLst>
              <a:ext uri="{FF2B5EF4-FFF2-40B4-BE49-F238E27FC236}">
                <a16:creationId xmlns:a16="http://schemas.microsoft.com/office/drawing/2014/main" id="{E9B5C1DD-8F9F-9F32-EB52-0517D0EC9B4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35877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SWOT stands for  </a:t>
            </a:r>
            <a:r>
              <a:rPr lang="en-US" b="1" dirty="0">
                <a:solidFill>
                  <a:srgbClr val="0A1F61"/>
                </a:solidFill>
                <a:latin typeface="Tajawal ExtraBold" panose="00000800000000000000" pitchFamily="2" charset="-78"/>
                <a:cs typeface="Tajawal ExtraBold" panose="00000800000000000000" pitchFamily="2" charset="-78"/>
              </a:rPr>
              <a:t>s</a:t>
            </a:r>
            <a:r>
              <a:rPr lang="en-US" dirty="0">
                <a:solidFill>
                  <a:srgbClr val="0A1F61"/>
                </a:solidFill>
                <a:latin typeface="Tajawal ExtraBold" panose="00000800000000000000" pitchFamily="2" charset="-78"/>
                <a:cs typeface="Tajawal ExtraBold" panose="00000800000000000000" pitchFamily="2" charset="-78"/>
              </a:rPr>
              <a:t>trengths, </a:t>
            </a:r>
            <a:r>
              <a:rPr lang="en-US" b="1" dirty="0">
                <a:solidFill>
                  <a:srgbClr val="0A1F61"/>
                </a:solidFill>
                <a:latin typeface="Tajawal ExtraBold" panose="00000800000000000000" pitchFamily="2" charset="-78"/>
                <a:cs typeface="Tajawal ExtraBold" panose="00000800000000000000" pitchFamily="2" charset="-78"/>
              </a:rPr>
              <a:t>w</a:t>
            </a:r>
            <a:r>
              <a:rPr lang="en-US" dirty="0">
                <a:solidFill>
                  <a:srgbClr val="0A1F61"/>
                </a:solidFill>
                <a:latin typeface="Tajawal ExtraBold" panose="00000800000000000000" pitchFamily="2" charset="-78"/>
                <a:cs typeface="Tajawal ExtraBold" panose="00000800000000000000" pitchFamily="2" charset="-78"/>
              </a:rPr>
              <a:t>eaknesses, </a:t>
            </a:r>
            <a:r>
              <a:rPr lang="en-US" b="1" dirty="0">
                <a:solidFill>
                  <a:srgbClr val="0A1F61"/>
                </a:solidFill>
                <a:latin typeface="Tajawal ExtraBold" panose="00000800000000000000" pitchFamily="2" charset="-78"/>
                <a:cs typeface="Tajawal ExtraBold" panose="00000800000000000000" pitchFamily="2" charset="-78"/>
              </a:rPr>
              <a:t>o</a:t>
            </a:r>
            <a:r>
              <a:rPr lang="en-US" dirty="0">
                <a:solidFill>
                  <a:srgbClr val="0A1F61"/>
                </a:solidFill>
                <a:latin typeface="Tajawal ExtraBold" panose="00000800000000000000" pitchFamily="2" charset="-78"/>
                <a:cs typeface="Tajawal ExtraBold" panose="00000800000000000000" pitchFamily="2" charset="-78"/>
              </a:rPr>
              <a:t>pportunities, and </a:t>
            </a:r>
            <a:r>
              <a:rPr lang="en-US" b="1" dirty="0">
                <a:solidFill>
                  <a:srgbClr val="0A1F61"/>
                </a:solidFill>
                <a:latin typeface="Tajawal ExtraBold" panose="00000800000000000000" pitchFamily="2" charset="-78"/>
                <a:cs typeface="Tajawal ExtraBold" panose="00000800000000000000" pitchFamily="2" charset="-78"/>
              </a:rPr>
              <a:t>t</a:t>
            </a:r>
            <a:r>
              <a:rPr lang="en-US" dirty="0">
                <a:solidFill>
                  <a:srgbClr val="0A1F61"/>
                </a:solidFill>
                <a:latin typeface="Tajawal ExtraBold" panose="00000800000000000000" pitchFamily="2" charset="-78"/>
                <a:cs typeface="Tajawal ExtraBold" panose="00000800000000000000" pitchFamily="2" charset="-78"/>
              </a:rPr>
              <a:t>hreats.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SWOT matrix can help you make decisions about what to do next.</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It can also help you understand how your competitors operate.</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advantage of using SWOT analysis is that it helps you understand a product by looking at its</a:t>
            </a:r>
            <a:r>
              <a:rPr lang="en-US" b="1" dirty="0">
                <a:solidFill>
                  <a:srgbClr val="0A1F61"/>
                </a:solidFill>
                <a:latin typeface="Tajawal ExtraBold" panose="00000800000000000000" pitchFamily="2" charset="-78"/>
                <a:cs typeface="Tajawal ExtraBold" panose="00000800000000000000" pitchFamily="2" charset="-78"/>
              </a:rPr>
              <a:t> positive </a:t>
            </a:r>
            <a:r>
              <a:rPr lang="en-US"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A1F61"/>
                </a:solidFill>
                <a:latin typeface="Tajawal ExtraBold" panose="00000800000000000000" pitchFamily="2" charset="-78"/>
                <a:cs typeface="Tajawal ExtraBold" panose="00000800000000000000" pitchFamily="2" charset="-78"/>
              </a:rPr>
              <a:t>negative</a:t>
            </a:r>
            <a:r>
              <a:rPr lang="en-US" dirty="0">
                <a:solidFill>
                  <a:srgbClr val="0A1F61"/>
                </a:solidFill>
                <a:latin typeface="Tajawal ExtraBold" panose="00000800000000000000" pitchFamily="2" charset="-78"/>
                <a:cs typeface="Tajawal ExtraBold" panose="00000800000000000000" pitchFamily="2" charset="-78"/>
              </a:rPr>
              <a:t> aspects</a:t>
            </a:r>
          </a:p>
        </p:txBody>
      </p:sp>
      <p:sp>
        <p:nvSpPr>
          <p:cNvPr id="13" name="TextBox 12">
            <a:extLst>
              <a:ext uri="{FF2B5EF4-FFF2-40B4-BE49-F238E27FC236}">
                <a16:creationId xmlns:a16="http://schemas.microsoft.com/office/drawing/2014/main" id="{638B784A-A958-43B1-A261-BDBA9D3BE7D5}"/>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9">
            <a:extLst>
              <a:ext uri="{FF2B5EF4-FFF2-40B4-BE49-F238E27FC236}">
                <a16:creationId xmlns:a16="http://schemas.microsoft.com/office/drawing/2014/main" id="{DCF6463F-E0C3-A76B-76BE-F0FE708E202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83939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984043" y="1841408"/>
            <a:ext cx="9666288" cy="3884397"/>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SWOT Analysis is a tool that can help you to: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1- analyze what your company does best now,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2- devise a successful strategy for the future.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3- uncover areas of the business that are holding you back,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4- what your competitors could exploit if you don't protect yourself.</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 SWOT analysis examines both </a:t>
            </a:r>
            <a:r>
              <a:rPr lang="en-US" b="1" dirty="0">
                <a:solidFill>
                  <a:srgbClr val="FF0000"/>
                </a:solidFill>
                <a:latin typeface="Tajawal ExtraBold" panose="00000800000000000000" pitchFamily="2" charset="-78"/>
                <a:cs typeface="Tajawal ExtraBold" panose="00000800000000000000" pitchFamily="2" charset="-78"/>
              </a:rPr>
              <a:t>internal</a:t>
            </a:r>
            <a:r>
              <a:rPr lang="en-US"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FF0000"/>
                </a:solidFill>
                <a:latin typeface="Tajawal ExtraBold" panose="00000800000000000000" pitchFamily="2" charset="-78"/>
                <a:cs typeface="Tajawal ExtraBold" panose="00000800000000000000" pitchFamily="2" charset="-78"/>
              </a:rPr>
              <a:t>external</a:t>
            </a:r>
            <a:r>
              <a:rPr lang="en-US" dirty="0">
                <a:solidFill>
                  <a:srgbClr val="0A1F61"/>
                </a:solidFill>
                <a:latin typeface="Tajawal ExtraBold" panose="00000800000000000000" pitchFamily="2" charset="-78"/>
                <a:cs typeface="Tajawal ExtraBold" panose="00000800000000000000" pitchFamily="2" charset="-78"/>
              </a:rPr>
              <a:t> factors</a:t>
            </a:r>
          </a:p>
        </p:txBody>
      </p:sp>
      <p:sp>
        <p:nvSpPr>
          <p:cNvPr id="10" name="TextBox 9">
            <a:extLst>
              <a:ext uri="{FF2B5EF4-FFF2-40B4-BE49-F238E27FC236}">
                <a16:creationId xmlns:a16="http://schemas.microsoft.com/office/drawing/2014/main" id="{C548704D-B197-46B2-9E5D-4E7A4A6B9F0F}"/>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CEDF8FD0-EBC6-74C6-DD13-0AFC102587D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66900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E88764-EF42-4837-8691-1AE7520D4C71}"/>
              </a:ext>
            </a:extLst>
          </p:cNvPr>
          <p:cNvPicPr>
            <a:picLocks noChangeAspect="1"/>
          </p:cNvPicPr>
          <p:nvPr/>
        </p:nvPicPr>
        <p:blipFill>
          <a:blip r:embed="rId2"/>
          <a:stretch>
            <a:fillRect/>
          </a:stretch>
        </p:blipFill>
        <p:spPr>
          <a:xfrm>
            <a:off x="-396000" y="0"/>
            <a:ext cx="5882401" cy="1034667"/>
          </a:xfrm>
          <a:prstGeom prst="rect">
            <a:avLst/>
          </a:prstGeom>
        </p:spPr>
      </p:pic>
      <p:sp>
        <p:nvSpPr>
          <p:cNvPr id="5" name="TextBox 4">
            <a:extLst>
              <a:ext uri="{FF2B5EF4-FFF2-40B4-BE49-F238E27FC236}">
                <a16:creationId xmlns:a16="http://schemas.microsoft.com/office/drawing/2014/main" id="{BB6AE85B-59BB-4937-BC39-105AD9FB786A}"/>
              </a:ext>
            </a:extLst>
          </p:cNvPr>
          <p:cNvSpPr txBox="1"/>
          <p:nvPr/>
        </p:nvSpPr>
        <p:spPr>
          <a:xfrm>
            <a:off x="422031" y="198601"/>
            <a:ext cx="4473527" cy="584775"/>
          </a:xfrm>
          <a:prstGeom prst="rect">
            <a:avLst/>
          </a:prstGeom>
          <a:noFill/>
        </p:spPr>
        <p:txBody>
          <a:bodyPr wrap="square" rtlCol="0">
            <a:spAutoFit/>
          </a:bodyPr>
          <a:lstStyle/>
          <a:p>
            <a:r>
              <a:rPr lang="en-US" sz="3200" dirty="0">
                <a:solidFill>
                  <a:schemeClr val="bg1"/>
                </a:solidFill>
              </a:rPr>
              <a:t>How it looks like </a:t>
            </a:r>
          </a:p>
        </p:txBody>
      </p:sp>
      <p:sp>
        <p:nvSpPr>
          <p:cNvPr id="6" name="TextBox 5">
            <a:extLst>
              <a:ext uri="{FF2B5EF4-FFF2-40B4-BE49-F238E27FC236}">
                <a16:creationId xmlns:a16="http://schemas.microsoft.com/office/drawing/2014/main" id="{D11CDA10-9AD4-466E-8885-5B70E5A814DE}"/>
              </a:ext>
            </a:extLst>
          </p:cNvPr>
          <p:cNvSpPr txBox="1"/>
          <p:nvPr/>
        </p:nvSpPr>
        <p:spPr>
          <a:xfrm>
            <a:off x="1046922" y="1429232"/>
            <a:ext cx="3962400" cy="1668405"/>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A SWOT matrix is a 2x2 grid, with one square for each of the four aspects of SWOT. </a:t>
            </a:r>
          </a:p>
        </p:txBody>
      </p:sp>
      <p:graphicFrame>
        <p:nvGraphicFramePr>
          <p:cNvPr id="8" name="Table 8">
            <a:extLst>
              <a:ext uri="{FF2B5EF4-FFF2-40B4-BE49-F238E27FC236}">
                <a16:creationId xmlns:a16="http://schemas.microsoft.com/office/drawing/2014/main" id="{187E27B5-F91B-4E5D-992C-3EB5C2EE2714}"/>
              </a:ext>
            </a:extLst>
          </p:cNvPr>
          <p:cNvGraphicFramePr>
            <a:graphicFrameLocks noGrp="1"/>
          </p:cNvGraphicFramePr>
          <p:nvPr>
            <p:extLst>
              <p:ext uri="{D42A27DB-BD31-4B8C-83A1-F6EECF244321}">
                <p14:modId xmlns:p14="http://schemas.microsoft.com/office/powerpoint/2010/main" val="3607567380"/>
              </p:ext>
            </p:extLst>
          </p:nvPr>
        </p:nvGraphicFramePr>
        <p:xfrm>
          <a:off x="5658676" y="1329267"/>
          <a:ext cx="5786784" cy="4297680"/>
        </p:xfrm>
        <a:graphic>
          <a:graphicData uri="http://schemas.openxmlformats.org/drawingml/2006/table">
            <a:tbl>
              <a:tblPr firstRow="1" bandRow="1">
                <a:tableStyleId>{00A15C55-8517-42AA-B614-E9B94910E393}</a:tableStyleId>
              </a:tblPr>
              <a:tblGrid>
                <a:gridCol w="2893392">
                  <a:extLst>
                    <a:ext uri="{9D8B030D-6E8A-4147-A177-3AD203B41FA5}">
                      <a16:colId xmlns:a16="http://schemas.microsoft.com/office/drawing/2014/main" val="2356923765"/>
                    </a:ext>
                  </a:extLst>
                </a:gridCol>
                <a:gridCol w="2893392">
                  <a:extLst>
                    <a:ext uri="{9D8B030D-6E8A-4147-A177-3AD203B41FA5}">
                      <a16:colId xmlns:a16="http://schemas.microsoft.com/office/drawing/2014/main" val="1423274965"/>
                    </a:ext>
                  </a:extLst>
                </a:gridCol>
              </a:tblGrid>
              <a:tr h="1942198">
                <a:tc>
                  <a:txBody>
                    <a:bodyPr/>
                    <a:lstStyle/>
                    <a:p>
                      <a:r>
                        <a:rPr lang="en-US" dirty="0">
                          <a:solidFill>
                            <a:schemeClr val="tx1"/>
                          </a:solidFill>
                        </a:rPr>
                        <a:t>Strengths</a:t>
                      </a:r>
                    </a:p>
                    <a:p>
                      <a:r>
                        <a:rPr lang="en-US" dirty="0"/>
                        <a:t>What do you do well?</a:t>
                      </a:r>
                    </a:p>
                    <a:p>
                      <a:r>
                        <a:rPr lang="en-US" dirty="0"/>
                        <a:t>What unique resources can you draw on?</a:t>
                      </a:r>
                    </a:p>
                    <a:p>
                      <a:r>
                        <a:rPr lang="en-US" dirty="0"/>
                        <a:t>What do others see as your strengths?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effectLst/>
                        </a:rPr>
                        <a:t>Weaknesses</a:t>
                      </a:r>
                      <a:r>
                        <a:rPr lang="en-US"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could you improve? Where do you have fewer resources than others? What are others likely to see as weaknesses?</a:t>
                      </a:r>
                    </a:p>
                    <a:p>
                      <a:endParaRPr lang="en-US" dirty="0"/>
                    </a:p>
                  </a:txBody>
                  <a:tcPr/>
                </a:tc>
                <a:extLst>
                  <a:ext uri="{0D108BD9-81ED-4DB2-BD59-A6C34878D82A}">
                    <a16:rowId xmlns:a16="http://schemas.microsoft.com/office/drawing/2014/main" val="824121660"/>
                  </a:ext>
                </a:extLst>
              </a:tr>
              <a:tr h="19421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effectLst/>
                        </a:rPr>
                        <a:t>Opportunities</a:t>
                      </a:r>
                      <a:r>
                        <a:rPr lang="en-US"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opportunities are open to you?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trends could you take advantage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How can you turn your strengths into opportunities?</a:t>
                      </a:r>
                    </a:p>
                    <a:p>
                      <a:endParaRPr lang="en-US" dirty="0"/>
                    </a:p>
                  </a:txBody>
                  <a:tcPr/>
                </a:tc>
                <a:tc>
                  <a:txBody>
                    <a:bodyPr/>
                    <a:lstStyle/>
                    <a:p>
                      <a:r>
                        <a:rPr lang="en-US" dirty="0"/>
                        <a:t>Threats</a:t>
                      </a:r>
                    </a:p>
                    <a:p>
                      <a:r>
                        <a:rPr lang="en-US" dirty="0"/>
                        <a:t>What threats could harm you?</a:t>
                      </a:r>
                    </a:p>
                    <a:p>
                      <a:r>
                        <a:rPr lang="en-US" dirty="0"/>
                        <a:t>What is your competition doing?</a:t>
                      </a:r>
                    </a:p>
                    <a:p>
                      <a:r>
                        <a:rPr lang="en-US" dirty="0"/>
                        <a:t>What threats do your weaknesses expose to you?</a:t>
                      </a:r>
                    </a:p>
                  </a:txBody>
                  <a:tcPr/>
                </a:tc>
                <a:extLst>
                  <a:ext uri="{0D108BD9-81ED-4DB2-BD59-A6C34878D82A}">
                    <a16:rowId xmlns:a16="http://schemas.microsoft.com/office/drawing/2014/main" val="428642192"/>
                  </a:ext>
                </a:extLst>
              </a:tr>
            </a:tbl>
          </a:graphicData>
        </a:graphic>
      </p:graphicFrame>
      <p:pic>
        <p:nvPicPr>
          <p:cNvPr id="2" name="Graphic 2">
            <a:extLst>
              <a:ext uri="{FF2B5EF4-FFF2-40B4-BE49-F238E27FC236}">
                <a16:creationId xmlns:a16="http://schemas.microsoft.com/office/drawing/2014/main" id="{7EA6BFBD-D2B2-5BA4-1944-B3DD0C68E482}"/>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756759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1924948" y="1417340"/>
            <a:ext cx="9666288" cy="4992392"/>
          </a:xfrm>
          <a:prstGeom prst="rect">
            <a:avLst/>
          </a:prstGeom>
          <a:noFill/>
        </p:spPr>
        <p:txBody>
          <a:bodyPr wrap="square" rtlCol="0">
            <a:spAutoFit/>
          </a:bodyPr>
          <a:lstStyle/>
          <a:p>
            <a:pPr>
              <a:lnSpc>
                <a:spcPct val="200000"/>
              </a:lnSpc>
            </a:pPr>
            <a:r>
              <a:rPr lang="en-US" b="1" dirty="0">
                <a:solidFill>
                  <a:srgbClr val="FF0000"/>
                </a:solidFill>
              </a:rPr>
              <a:t>Strengths </a:t>
            </a:r>
            <a:r>
              <a:rPr lang="en-US" dirty="0"/>
              <a:t>are things that your organization does particularly well, or in a way that distinguishes you from your competitors. </a:t>
            </a:r>
          </a:p>
          <a:p>
            <a:pPr>
              <a:lnSpc>
                <a:spcPct val="200000"/>
              </a:lnSpc>
            </a:pPr>
            <a:r>
              <a:rPr lang="en-US" b="1" dirty="0">
                <a:solidFill>
                  <a:srgbClr val="FF0000"/>
                </a:solidFill>
              </a:rPr>
              <a:t>Weaknesses, </a:t>
            </a:r>
            <a:r>
              <a:rPr lang="en-US" dirty="0"/>
              <a:t>internal features of the organization, with focus on people, resources, systems, and procedures. what you could improve, and the sorts of practices you should avoid.</a:t>
            </a:r>
          </a:p>
          <a:p>
            <a:pPr>
              <a:lnSpc>
                <a:spcPct val="200000"/>
              </a:lnSpc>
            </a:pPr>
            <a:r>
              <a:rPr lang="en-US" b="1" dirty="0">
                <a:solidFill>
                  <a:srgbClr val="FF0000"/>
                </a:solidFill>
              </a:rPr>
              <a:t>Opportunities </a:t>
            </a:r>
            <a:r>
              <a:rPr lang="en-US" dirty="0"/>
              <a:t>are openings or chances for something positive to happen, usually arise from situations outside your organization</a:t>
            </a:r>
          </a:p>
          <a:p>
            <a:pPr>
              <a:lnSpc>
                <a:spcPct val="200000"/>
              </a:lnSpc>
            </a:pPr>
            <a:r>
              <a:rPr lang="en-US" b="1" dirty="0">
                <a:solidFill>
                  <a:srgbClr val="FF0000"/>
                </a:solidFill>
              </a:rPr>
              <a:t>Threats </a:t>
            </a:r>
            <a:r>
              <a:rPr lang="en-US" dirty="0"/>
              <a:t>include anything that can negatively affect your business from the outside, such as supply-chain problems, shifts in market requirements, or a shortage of recruits.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FDCBBF6B-F2EF-453F-941F-DF3CEDA959EF}"/>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0B5D189-6669-7900-D5F9-9CD20B0A6AB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002539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94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375088" cy="1610200"/>
          </a:xfrm>
          <a:prstGeom prst="rect">
            <a:avLst/>
          </a:prstGeom>
        </p:spPr>
      </p:pic>
      <p:sp>
        <p:nvSpPr>
          <p:cNvPr id="7" name="TextBox 6"/>
          <p:cNvSpPr txBox="1"/>
          <p:nvPr/>
        </p:nvSpPr>
        <p:spPr>
          <a:xfrm>
            <a:off x="2186549" y="543490"/>
            <a:ext cx="786420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 should be followed by TOWS Matrix</a:t>
            </a:r>
          </a:p>
        </p:txBody>
      </p:sp>
      <p:sp>
        <p:nvSpPr>
          <p:cNvPr id="9" name="TextBox 8"/>
          <p:cNvSpPr txBox="1"/>
          <p:nvPr/>
        </p:nvSpPr>
        <p:spPr>
          <a:xfrm>
            <a:off x="1216148" y="1417340"/>
            <a:ext cx="103750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FF0000"/>
                </a:solidFill>
              </a:rPr>
              <a:t>  Internal Strengths and External Opportunities (S-O) –</a:t>
            </a:r>
            <a:r>
              <a:rPr lang="en-US" b="1" dirty="0"/>
              <a:t> how can they use the strengths to benefit from existing external opportunities?</a:t>
            </a:r>
          </a:p>
          <a:p>
            <a:pPr marL="285750" indent="-285750">
              <a:lnSpc>
                <a:spcPct val="200000"/>
              </a:lnSpc>
              <a:buFont typeface="Wingdings" panose="05000000000000000000" pitchFamily="2" charset="2"/>
              <a:buChar char="ü"/>
            </a:pPr>
            <a:r>
              <a:rPr lang="en-US" b="1" dirty="0">
                <a:solidFill>
                  <a:srgbClr val="FF0000"/>
                </a:solidFill>
              </a:rPr>
              <a:t>    Internal Strengths and External Threats (S-T) –</a:t>
            </a:r>
            <a:r>
              <a:rPr lang="en-US" b="1" dirty="0"/>
              <a:t> how can they benefit from their strengths to avoid or lessen (potential) external threats?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DD785363-A4F2-4D4F-B938-D077C8127A14}"/>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E44232F-1E51-5D38-5F51-CEE7776112B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910787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94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375088" cy="1610200"/>
          </a:xfrm>
          <a:prstGeom prst="rect">
            <a:avLst/>
          </a:prstGeom>
        </p:spPr>
      </p:pic>
      <p:sp>
        <p:nvSpPr>
          <p:cNvPr id="7" name="TextBox 6"/>
          <p:cNvSpPr txBox="1"/>
          <p:nvPr/>
        </p:nvSpPr>
        <p:spPr>
          <a:xfrm>
            <a:off x="2186549" y="543490"/>
            <a:ext cx="786420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 should be followed by TOWS Matrix</a:t>
            </a:r>
          </a:p>
        </p:txBody>
      </p:sp>
      <p:sp>
        <p:nvSpPr>
          <p:cNvPr id="9" name="TextBox 8"/>
          <p:cNvSpPr txBox="1"/>
          <p:nvPr/>
        </p:nvSpPr>
        <p:spPr>
          <a:xfrm>
            <a:off x="1216148" y="1417340"/>
            <a:ext cx="1037508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FF0000"/>
                </a:solidFill>
              </a:rPr>
              <a:t>  Internal Strengths and External Opportunities (S-O) –</a:t>
            </a:r>
            <a:r>
              <a:rPr lang="en-US" b="1" dirty="0"/>
              <a:t> how can they use the strengths to benefit from existing external opportunities?</a:t>
            </a:r>
          </a:p>
          <a:p>
            <a:pPr marL="285750" indent="-285750">
              <a:lnSpc>
                <a:spcPct val="200000"/>
              </a:lnSpc>
              <a:buFont typeface="Wingdings" panose="05000000000000000000" pitchFamily="2" charset="2"/>
              <a:buChar char="ü"/>
            </a:pPr>
            <a:r>
              <a:rPr lang="en-US" b="1" dirty="0">
                <a:solidFill>
                  <a:srgbClr val="FF0000"/>
                </a:solidFill>
              </a:rPr>
              <a:t>    Internal Strengths and External Threats (S-T) –</a:t>
            </a:r>
            <a:r>
              <a:rPr lang="en-US" b="1" dirty="0"/>
              <a:t> how can they benefit from their strengths to avoid or lessen (potential) external threats?</a:t>
            </a:r>
          </a:p>
          <a:p>
            <a:pPr marL="285750" indent="-285750">
              <a:lnSpc>
                <a:spcPct val="200000"/>
              </a:lnSpc>
              <a:buFont typeface="Wingdings" panose="05000000000000000000" pitchFamily="2" charset="2"/>
              <a:buChar char="ü"/>
            </a:pPr>
            <a:r>
              <a:rPr lang="en-US" b="1" dirty="0">
                <a:solidFill>
                  <a:srgbClr val="FF0000"/>
                </a:solidFill>
              </a:rPr>
              <a:t>    Internal Weaknesses and External Opportunities (W-O) – </a:t>
            </a:r>
            <a:r>
              <a:rPr lang="en-US" b="1" dirty="0"/>
              <a:t>how can they use opportunities to overcome the organization's internal weaknesses?</a:t>
            </a:r>
          </a:p>
          <a:p>
            <a:pPr marL="285750" indent="-285750">
              <a:lnSpc>
                <a:spcPct val="200000"/>
              </a:lnSpc>
              <a:buFont typeface="Wingdings" panose="05000000000000000000" pitchFamily="2" charset="2"/>
              <a:buChar char="ü"/>
            </a:pPr>
            <a:r>
              <a:rPr lang="en-US" b="1" dirty="0">
                <a:solidFill>
                  <a:srgbClr val="FF0000"/>
                </a:solidFill>
              </a:rPr>
              <a:t>    Internal Weaknesses and External Threats (W-T) – </a:t>
            </a:r>
            <a:r>
              <a:rPr lang="en-US" b="1" dirty="0"/>
              <a:t>how can they </a:t>
            </a:r>
            <a:r>
              <a:rPr lang="en-US" b="1" dirty="0" err="1"/>
              <a:t>minimise</a:t>
            </a:r>
            <a:r>
              <a:rPr lang="en-US" b="1" dirty="0"/>
              <a:t> weaknesses and thus avoid potential threats?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DD785363-A4F2-4D4F-B938-D077C8127A14}"/>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630FDFF7-CA1B-5009-7B0D-D6005B213C3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01609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217E6D-66B0-40F6-89D3-D74E0BEC0464}"/>
              </a:ext>
            </a:extLst>
          </p:cNvPr>
          <p:cNvPicPr>
            <a:picLocks noChangeAspect="1"/>
          </p:cNvPicPr>
          <p:nvPr/>
        </p:nvPicPr>
        <p:blipFill>
          <a:blip r:embed="rId2"/>
          <a:stretch>
            <a:fillRect/>
          </a:stretch>
        </p:blipFill>
        <p:spPr>
          <a:xfrm>
            <a:off x="1524000" y="0"/>
            <a:ext cx="9144000" cy="6858000"/>
          </a:xfrm>
          <a:prstGeom prst="rect">
            <a:avLst/>
          </a:prstGeom>
        </p:spPr>
      </p:pic>
      <p:pic>
        <p:nvPicPr>
          <p:cNvPr id="3" name="Graphic 3">
            <a:extLst>
              <a:ext uri="{FF2B5EF4-FFF2-40B4-BE49-F238E27FC236}">
                <a16:creationId xmlns:a16="http://schemas.microsoft.com/office/drawing/2014/main" id="{A1CA74E7-5D8D-291D-2DEF-D36F1EF1CC2E}"/>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96648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value chain is a series of consecutive steps that go into the creation of a finished product, from its initial design to its arrival at a customer's door. The chain identifies each step in the process at which value is added, including the sourcing, manufacturing, and marketing stages of its production.</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BE2E9048-C616-4B9E-B130-D15710AB0276}"/>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28AE1986-D38D-9BAF-5600-5B8395BD769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162364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value chain is a series of consecutive steps that go into the creation of a finished product, from its initial design to its arrival at a customer's door. The chain identifies each step in the process at which value is added, including the sourcing, manufacturing, and marketing stages of its production.</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Importance </a:t>
            </a:r>
            <a:r>
              <a:rPr lang="en-US" dirty="0">
                <a:solidFill>
                  <a:srgbClr val="0A1F61"/>
                </a:solidFill>
                <a:latin typeface="Tajawal ExtraBold" panose="00000800000000000000" pitchFamily="2" charset="-78"/>
                <a:cs typeface="Tajawal ExtraBold" panose="00000800000000000000" pitchFamily="2" charset="-78"/>
              </a:rPr>
              <a:t>: A company conducts a value-chain analysis by evaluating the detailed procedures involved in each step of its business. The purpose of a value-chain analysis is to increase production efficiency so that a company can deliver maximum value for the least possible cost.</a:t>
            </a:r>
          </a:p>
        </p:txBody>
      </p:sp>
      <p:sp>
        <p:nvSpPr>
          <p:cNvPr id="10" name="TextBox 9">
            <a:extLst>
              <a:ext uri="{FF2B5EF4-FFF2-40B4-BE49-F238E27FC236}">
                <a16:creationId xmlns:a16="http://schemas.microsoft.com/office/drawing/2014/main" id="{BE2E9048-C616-4B9E-B130-D15710AB0276}"/>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04B389F8-7333-1313-29F6-A17008A5A8E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59482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value chain is a step-by-step business model for transforming a product or service from idea to reality.</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Value chains help increase a business's efficiency so the business can deliver the most value for the least possible cost.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The end goal of a value chain is to create a competitive advantage for a company by increasing productivity while keeping costs reasonable.</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The value-chain theory analyzes a </a:t>
            </a:r>
            <a:r>
              <a:rPr lang="en-US" b="1" dirty="0">
                <a:solidFill>
                  <a:srgbClr val="FF0000"/>
                </a:solidFill>
                <a:latin typeface="Tajawal ExtraBold" panose="00000800000000000000" pitchFamily="2" charset="-78"/>
                <a:cs typeface="Tajawal ExtraBold" panose="00000800000000000000" pitchFamily="2" charset="-78"/>
              </a:rPr>
              <a:t>product's five primary activities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four support activities</a:t>
            </a:r>
            <a:r>
              <a:rPr lang="en-US" b="1" dirty="0">
                <a:solidFill>
                  <a:srgbClr val="0A1F61"/>
                </a:solidFill>
                <a:latin typeface="Tajawal ExtraBold" panose="00000800000000000000" pitchFamily="2" charset="-78"/>
                <a:cs typeface="Tajawal ExtraBold" panose="00000800000000000000" pitchFamily="2" charset="-78"/>
              </a:rPr>
              <a: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05BD751-23EB-4163-AF89-BFAD3E2267DE}"/>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3EB53D3C-099D-2FC4-2D5F-514FAEC8794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67051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370570"/>
            <a:ext cx="11287471"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Primary activities </a:t>
            </a:r>
            <a:r>
              <a:rPr lang="en-US" b="1" dirty="0">
                <a:solidFill>
                  <a:srgbClr val="0A1F61"/>
                </a:solidFill>
                <a:latin typeface="Tajawal ExtraBold" panose="00000800000000000000" pitchFamily="2" charset="-78"/>
                <a:cs typeface="Tajawal ExtraBold" panose="00000800000000000000" pitchFamily="2" charset="-78"/>
              </a:rPr>
              <a:t>consist of </a:t>
            </a:r>
            <a:r>
              <a:rPr lang="en-US" b="1" dirty="0">
                <a:solidFill>
                  <a:srgbClr val="FF0000"/>
                </a:solidFill>
                <a:latin typeface="Tajawal ExtraBold" panose="00000800000000000000" pitchFamily="2" charset="-78"/>
                <a:cs typeface="Tajawal ExtraBold" panose="00000800000000000000" pitchFamily="2" charset="-78"/>
              </a:rPr>
              <a:t>five components</a:t>
            </a:r>
            <a:r>
              <a:rPr lang="en-US" b="1" dirty="0">
                <a:solidFill>
                  <a:srgbClr val="0A1F61"/>
                </a:solidFill>
                <a:latin typeface="Tajawal ExtraBold" panose="00000800000000000000" pitchFamily="2" charset="-78"/>
                <a:cs typeface="Tajawal ExtraBold" panose="00000800000000000000" pitchFamily="2" charset="-78"/>
              </a:rPr>
              <a:t>, and all are </a:t>
            </a:r>
            <a:r>
              <a:rPr lang="en-US" b="1" dirty="0">
                <a:solidFill>
                  <a:srgbClr val="FF0000"/>
                </a:solidFill>
                <a:latin typeface="Tajawal ExtraBold" panose="00000800000000000000" pitchFamily="2" charset="-78"/>
                <a:cs typeface="Tajawal ExtraBold" panose="00000800000000000000" pitchFamily="2" charset="-78"/>
              </a:rPr>
              <a:t>essential</a:t>
            </a:r>
            <a:r>
              <a:rPr lang="en-US" b="1" dirty="0">
                <a:solidFill>
                  <a:srgbClr val="0A1F61"/>
                </a:solidFill>
                <a:latin typeface="Tajawal ExtraBold" panose="00000800000000000000" pitchFamily="2" charset="-78"/>
                <a:cs typeface="Tajawal ExtraBold" panose="00000800000000000000" pitchFamily="2" charset="-78"/>
              </a:rPr>
              <a:t> for adding value and creating competitive advantage:</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Inbound logistics </a:t>
            </a:r>
            <a:r>
              <a:rPr lang="en-US" b="1" dirty="0">
                <a:solidFill>
                  <a:srgbClr val="0A1F61"/>
                </a:solidFill>
                <a:latin typeface="Tajawal ExtraBold" panose="00000800000000000000" pitchFamily="2" charset="-78"/>
                <a:cs typeface="Tajawal ExtraBold" panose="00000800000000000000" pitchFamily="2" charset="-78"/>
              </a:rPr>
              <a:t>include functions like receiving, warehousing, and managing inventory.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Operations</a:t>
            </a:r>
            <a:r>
              <a:rPr lang="en-US" b="1" dirty="0">
                <a:solidFill>
                  <a:srgbClr val="0A1F61"/>
                </a:solidFill>
                <a:latin typeface="Tajawal ExtraBold" panose="00000800000000000000" pitchFamily="2" charset="-78"/>
                <a:cs typeface="Tajawal ExtraBold" panose="00000800000000000000" pitchFamily="2" charset="-78"/>
              </a:rPr>
              <a:t> include procedures for converting raw materials into a finished product.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Outbound logistics </a:t>
            </a:r>
            <a:r>
              <a:rPr lang="en-US" b="1" dirty="0">
                <a:solidFill>
                  <a:srgbClr val="0A1F61"/>
                </a:solidFill>
                <a:latin typeface="Tajawal ExtraBold" panose="00000800000000000000" pitchFamily="2" charset="-78"/>
                <a:cs typeface="Tajawal ExtraBold" panose="00000800000000000000" pitchFamily="2" charset="-78"/>
              </a:rPr>
              <a:t>include activities to distribute a final product to a consumer.</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Marketing and sales </a:t>
            </a:r>
            <a:r>
              <a:rPr lang="en-US" b="1" dirty="0">
                <a:solidFill>
                  <a:srgbClr val="0A1F61"/>
                </a:solidFill>
                <a:latin typeface="Tajawal ExtraBold" panose="00000800000000000000" pitchFamily="2" charset="-78"/>
                <a:cs typeface="Tajawal ExtraBold" panose="00000800000000000000" pitchFamily="2" charset="-78"/>
              </a:rPr>
              <a:t>include strategies to enhance visibility and target appropriate customers—such as advertising, promotion, and pricing.</a:t>
            </a:r>
          </a:p>
          <a:p>
            <a:pPr marL="342900" indent="-342900">
              <a:lnSpc>
                <a:spcPct val="200000"/>
              </a:lnSpc>
              <a:buFont typeface="+mj-lt"/>
              <a:buAutoNum type="arabicPeriod"/>
            </a:pPr>
            <a:r>
              <a:rPr lang="en-US" b="1" dirty="0">
                <a:solidFill>
                  <a:srgbClr val="FF0000"/>
                </a:solidFill>
                <a:latin typeface="Tajawal ExtraBold" panose="00000800000000000000" pitchFamily="2" charset="-78"/>
                <a:cs typeface="Tajawal ExtraBold" panose="00000800000000000000" pitchFamily="2" charset="-78"/>
              </a:rPr>
              <a:t>    Service </a:t>
            </a:r>
            <a:r>
              <a:rPr lang="en-US" b="1" dirty="0">
                <a:solidFill>
                  <a:srgbClr val="0A1F61"/>
                </a:solidFill>
                <a:latin typeface="Tajawal ExtraBold" panose="00000800000000000000" pitchFamily="2" charset="-78"/>
                <a:cs typeface="Tajawal ExtraBold" panose="00000800000000000000" pitchFamily="2" charset="-78"/>
              </a:rPr>
              <a:t>includes programs to maintain products and enhance the consumer experience—like customer service, maintenance, repair, refund, and exchange.</a:t>
            </a:r>
          </a:p>
        </p:txBody>
      </p:sp>
      <p:sp>
        <p:nvSpPr>
          <p:cNvPr id="10" name="TextBox 9">
            <a:extLst>
              <a:ext uri="{FF2B5EF4-FFF2-40B4-BE49-F238E27FC236}">
                <a16:creationId xmlns:a16="http://schemas.microsoft.com/office/drawing/2014/main" id="{503A60B7-AA73-486B-AC9E-AFB7B262CDF8}"/>
              </a:ext>
            </a:extLst>
          </p:cNvPr>
          <p:cNvSpPr txBox="1"/>
          <p:nvPr/>
        </p:nvSpPr>
        <p:spPr>
          <a:xfrm>
            <a:off x="451555" y="249976"/>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F3F15BD-B72D-B805-B1A2-8391D0734A7A}"/>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507342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370570"/>
            <a:ext cx="11287471"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Primary activities </a:t>
            </a:r>
            <a:r>
              <a:rPr lang="en-US" b="1" dirty="0">
                <a:solidFill>
                  <a:srgbClr val="0A1F61"/>
                </a:solidFill>
                <a:latin typeface="Tajawal ExtraBold" panose="00000800000000000000" pitchFamily="2" charset="-78"/>
                <a:cs typeface="Tajawal ExtraBold" panose="00000800000000000000" pitchFamily="2" charset="-78"/>
              </a:rPr>
              <a:t>consist of </a:t>
            </a:r>
            <a:r>
              <a:rPr lang="en-US" b="1" dirty="0">
                <a:solidFill>
                  <a:srgbClr val="FF0000"/>
                </a:solidFill>
                <a:latin typeface="Tajawal ExtraBold" panose="00000800000000000000" pitchFamily="2" charset="-78"/>
                <a:cs typeface="Tajawal ExtraBold" panose="00000800000000000000" pitchFamily="2" charset="-78"/>
              </a:rPr>
              <a:t>five components</a:t>
            </a:r>
            <a:r>
              <a:rPr lang="en-US" b="1" dirty="0">
                <a:solidFill>
                  <a:srgbClr val="0A1F61"/>
                </a:solidFill>
                <a:latin typeface="Tajawal ExtraBold" panose="00000800000000000000" pitchFamily="2" charset="-78"/>
                <a:cs typeface="Tajawal ExtraBold" panose="00000800000000000000" pitchFamily="2" charset="-78"/>
              </a:rPr>
              <a:t>, and all are </a:t>
            </a:r>
            <a:r>
              <a:rPr lang="en-US" b="1" dirty="0">
                <a:solidFill>
                  <a:srgbClr val="FF0000"/>
                </a:solidFill>
                <a:latin typeface="Tajawal ExtraBold" panose="00000800000000000000" pitchFamily="2" charset="-78"/>
                <a:cs typeface="Tajawal ExtraBold" panose="00000800000000000000" pitchFamily="2" charset="-78"/>
              </a:rPr>
              <a:t>essential</a:t>
            </a:r>
            <a:r>
              <a:rPr lang="en-US" b="1" dirty="0">
                <a:solidFill>
                  <a:srgbClr val="0A1F61"/>
                </a:solidFill>
                <a:latin typeface="Tajawal ExtraBold" panose="00000800000000000000" pitchFamily="2" charset="-78"/>
                <a:cs typeface="Tajawal ExtraBold" panose="00000800000000000000" pitchFamily="2" charset="-78"/>
              </a:rPr>
              <a:t> for adding value and creating competitive advantage:</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Inbound logistics </a:t>
            </a:r>
            <a:r>
              <a:rPr lang="en-US" b="1" dirty="0">
                <a:solidFill>
                  <a:srgbClr val="0A1F61"/>
                </a:solidFill>
                <a:latin typeface="Tajawal ExtraBold" panose="00000800000000000000" pitchFamily="2" charset="-78"/>
                <a:cs typeface="Tajawal ExtraBold" panose="00000800000000000000" pitchFamily="2" charset="-78"/>
              </a:rPr>
              <a:t>include functions like receiving, warehousing, and managing inventory.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Operations</a:t>
            </a:r>
            <a:r>
              <a:rPr lang="en-US" b="1" dirty="0">
                <a:solidFill>
                  <a:srgbClr val="0A1F61"/>
                </a:solidFill>
                <a:latin typeface="Tajawal ExtraBold" panose="00000800000000000000" pitchFamily="2" charset="-78"/>
                <a:cs typeface="Tajawal ExtraBold" panose="00000800000000000000" pitchFamily="2" charset="-78"/>
              </a:rPr>
              <a:t> include procedures for converting raw materials into a finished product.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Outbound logistics </a:t>
            </a:r>
            <a:r>
              <a:rPr lang="en-US" b="1" dirty="0">
                <a:solidFill>
                  <a:srgbClr val="0A1F61"/>
                </a:solidFill>
                <a:latin typeface="Tajawal ExtraBold" panose="00000800000000000000" pitchFamily="2" charset="-78"/>
                <a:cs typeface="Tajawal ExtraBold" panose="00000800000000000000" pitchFamily="2" charset="-78"/>
              </a:rPr>
              <a:t>include activities to distribute a final product to a consumer.</a:t>
            </a:r>
          </a:p>
        </p:txBody>
      </p:sp>
      <p:sp>
        <p:nvSpPr>
          <p:cNvPr id="10" name="TextBox 9">
            <a:extLst>
              <a:ext uri="{FF2B5EF4-FFF2-40B4-BE49-F238E27FC236}">
                <a16:creationId xmlns:a16="http://schemas.microsoft.com/office/drawing/2014/main" id="{503A60B7-AA73-486B-AC9E-AFB7B262CDF8}"/>
              </a:ext>
            </a:extLst>
          </p:cNvPr>
          <p:cNvSpPr txBox="1"/>
          <p:nvPr/>
        </p:nvSpPr>
        <p:spPr>
          <a:xfrm>
            <a:off x="451555" y="249976"/>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8A57E16B-B18B-DB14-C77C-29E6C2E429C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7686110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5455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5284"/>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211546"/>
            <a:ext cx="11287471" cy="3207288"/>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 Support Activities: </a:t>
            </a:r>
            <a:r>
              <a:rPr lang="en-US" sz="1600" b="1" dirty="0">
                <a:solidFill>
                  <a:srgbClr val="0A1F61"/>
                </a:solidFill>
                <a:latin typeface="Tajawal ExtraBold" panose="00000800000000000000" pitchFamily="2" charset="-78"/>
                <a:cs typeface="Tajawal ExtraBold" panose="00000800000000000000" pitchFamily="2" charset="-78"/>
              </a:rPr>
              <a:t>help make the primary activities more efficient. When you increase the efficiency of any of the four support activities, it benefits at least one of the five primary activities. These support activities are generally denoted as overhead costs on a company's income statement:</a:t>
            </a:r>
            <a:endParaRPr lang="en-US" b="1" dirty="0">
              <a:solidFill>
                <a:srgbClr val="00B050"/>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Procurement </a:t>
            </a:r>
            <a:r>
              <a:rPr lang="en-US" b="1" dirty="0">
                <a:solidFill>
                  <a:srgbClr val="0A1F61"/>
                </a:solidFill>
                <a:latin typeface="Tajawal ExtraBold" panose="00000800000000000000" pitchFamily="2" charset="-78"/>
                <a:cs typeface="Tajawal ExtraBold" panose="00000800000000000000" pitchFamily="2" charset="-78"/>
              </a:rPr>
              <a:t>concerns how a company obtains raw materials.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Technological development </a:t>
            </a:r>
            <a:r>
              <a:rPr lang="en-US" b="1" dirty="0">
                <a:solidFill>
                  <a:srgbClr val="0A1F61"/>
                </a:solidFill>
                <a:latin typeface="Tajawal ExtraBold" panose="00000800000000000000" pitchFamily="2" charset="-78"/>
                <a:cs typeface="Tajawal ExtraBold" panose="00000800000000000000" pitchFamily="2" charset="-78"/>
              </a:rPr>
              <a:t>is used at a firm's research and development (R&amp;D) stage—like designing and developing manufacturing techniques and automating processes.</a:t>
            </a:r>
          </a:p>
        </p:txBody>
      </p:sp>
      <p:sp>
        <p:nvSpPr>
          <p:cNvPr id="10" name="TextBox 9">
            <a:extLst>
              <a:ext uri="{FF2B5EF4-FFF2-40B4-BE49-F238E27FC236}">
                <a16:creationId xmlns:a16="http://schemas.microsoft.com/office/drawing/2014/main" id="{192A5F19-EA2E-451D-87DD-D2A3D661CC4D}"/>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BFFD5A7-A963-8F5F-C6B2-2CAFF853B2B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314995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5455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5284"/>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211546"/>
            <a:ext cx="11287471" cy="542328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 Support Activities: </a:t>
            </a:r>
            <a:r>
              <a:rPr lang="en-US" sz="1600" b="1" dirty="0">
                <a:solidFill>
                  <a:srgbClr val="0A1F61"/>
                </a:solidFill>
                <a:latin typeface="Tajawal ExtraBold" panose="00000800000000000000" pitchFamily="2" charset="-78"/>
                <a:cs typeface="Tajawal ExtraBold" panose="00000800000000000000" pitchFamily="2" charset="-78"/>
              </a:rPr>
              <a:t>help make the primary activities more efficient. When you increase the efficiency of any of the four support activities, it benefits at least one of the five primary activities. These support activities are generally denoted as overhead costs on a company's income statement:</a:t>
            </a:r>
            <a:endParaRPr lang="en-US" b="1" dirty="0">
              <a:solidFill>
                <a:srgbClr val="00B050"/>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Procurement </a:t>
            </a:r>
            <a:r>
              <a:rPr lang="en-US" b="1" dirty="0">
                <a:solidFill>
                  <a:srgbClr val="0A1F61"/>
                </a:solidFill>
                <a:latin typeface="Tajawal ExtraBold" panose="00000800000000000000" pitchFamily="2" charset="-78"/>
                <a:cs typeface="Tajawal ExtraBold" panose="00000800000000000000" pitchFamily="2" charset="-78"/>
              </a:rPr>
              <a:t>concerns how a company obtains raw materials.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Technological development </a:t>
            </a:r>
            <a:r>
              <a:rPr lang="en-US" b="1" dirty="0">
                <a:solidFill>
                  <a:srgbClr val="0A1F61"/>
                </a:solidFill>
                <a:latin typeface="Tajawal ExtraBold" panose="00000800000000000000" pitchFamily="2" charset="-78"/>
                <a:cs typeface="Tajawal ExtraBold" panose="00000800000000000000" pitchFamily="2" charset="-78"/>
              </a:rPr>
              <a:t>is used at a firm's research and development (R&amp;D) stage—like designing and developing manufacturing techniques and automating processes.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Human resources (HR) management </a:t>
            </a:r>
            <a:r>
              <a:rPr lang="en-US" b="1" dirty="0">
                <a:solidFill>
                  <a:srgbClr val="0A1F61"/>
                </a:solidFill>
                <a:latin typeface="Tajawal ExtraBold" panose="00000800000000000000" pitchFamily="2" charset="-78"/>
                <a:cs typeface="Tajawal ExtraBold" panose="00000800000000000000" pitchFamily="2" charset="-78"/>
              </a:rPr>
              <a:t>involves hiring and retaining employees who will fulfill the firm's business strategy and help design, market, and sell the product.</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Infrastructure </a:t>
            </a:r>
            <a:r>
              <a:rPr lang="en-US" b="1" dirty="0">
                <a:solidFill>
                  <a:srgbClr val="0A1F61"/>
                </a:solidFill>
                <a:latin typeface="Tajawal ExtraBold" panose="00000800000000000000" pitchFamily="2" charset="-78"/>
                <a:cs typeface="Tajawal ExtraBold" panose="00000800000000000000" pitchFamily="2" charset="-78"/>
              </a:rPr>
              <a:t>includes company systems and the composition of its management team—such as planning, accounting, finance, and quality control.</a:t>
            </a:r>
          </a:p>
        </p:txBody>
      </p:sp>
      <p:sp>
        <p:nvSpPr>
          <p:cNvPr id="10" name="TextBox 9">
            <a:extLst>
              <a:ext uri="{FF2B5EF4-FFF2-40B4-BE49-F238E27FC236}">
                <a16:creationId xmlns:a16="http://schemas.microsoft.com/office/drawing/2014/main" id="{192A5F19-EA2E-451D-87DD-D2A3D661CC4D}"/>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AD34CDBB-E0E7-FB45-8C54-E2F4AC2DBD6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768528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E88764-EF42-4837-8691-1AE7520D4C71}"/>
              </a:ext>
            </a:extLst>
          </p:cNvPr>
          <p:cNvPicPr>
            <a:picLocks noChangeAspect="1"/>
          </p:cNvPicPr>
          <p:nvPr/>
        </p:nvPicPr>
        <p:blipFill>
          <a:blip r:embed="rId2"/>
          <a:stretch>
            <a:fillRect/>
          </a:stretch>
        </p:blipFill>
        <p:spPr>
          <a:xfrm>
            <a:off x="-396000" y="0"/>
            <a:ext cx="5882401" cy="1034667"/>
          </a:xfrm>
          <a:prstGeom prst="rect">
            <a:avLst/>
          </a:prstGeom>
        </p:spPr>
      </p:pic>
      <p:sp>
        <p:nvSpPr>
          <p:cNvPr id="5" name="TextBox 4">
            <a:extLst>
              <a:ext uri="{FF2B5EF4-FFF2-40B4-BE49-F238E27FC236}">
                <a16:creationId xmlns:a16="http://schemas.microsoft.com/office/drawing/2014/main" id="{BB6AE85B-59BB-4937-BC39-105AD9FB786A}"/>
              </a:ext>
            </a:extLst>
          </p:cNvPr>
          <p:cNvSpPr txBox="1"/>
          <p:nvPr/>
        </p:nvSpPr>
        <p:spPr>
          <a:xfrm>
            <a:off x="422031" y="198601"/>
            <a:ext cx="4473527" cy="584775"/>
          </a:xfrm>
          <a:prstGeom prst="rect">
            <a:avLst/>
          </a:prstGeom>
          <a:noFill/>
        </p:spPr>
        <p:txBody>
          <a:bodyPr wrap="square" rtlCol="0">
            <a:spAutoFit/>
          </a:bodyPr>
          <a:lstStyle/>
          <a:p>
            <a:r>
              <a:rPr lang="en-US" sz="3200" dirty="0">
                <a:solidFill>
                  <a:schemeClr val="bg1"/>
                </a:solidFill>
              </a:rPr>
              <a:t>How it looks like </a:t>
            </a:r>
          </a:p>
        </p:txBody>
      </p:sp>
      <p:pic>
        <p:nvPicPr>
          <p:cNvPr id="3" name="Picture 2" descr="Graphical user interface&#10;&#10;Description automatically generated with low confidence">
            <a:extLst>
              <a:ext uri="{FF2B5EF4-FFF2-40B4-BE49-F238E27FC236}">
                <a16:creationId xmlns:a16="http://schemas.microsoft.com/office/drawing/2014/main" id="{A018DB24-DEAA-47DD-9A2A-C86FD1CA75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14218"/>
            <a:ext cx="12192000" cy="4271049"/>
          </a:xfrm>
          <a:prstGeom prst="rect">
            <a:avLst/>
          </a:prstGeom>
        </p:spPr>
      </p:pic>
      <p:pic>
        <p:nvPicPr>
          <p:cNvPr id="2" name="Graphic 5">
            <a:extLst>
              <a:ext uri="{FF2B5EF4-FFF2-40B4-BE49-F238E27FC236}">
                <a16:creationId xmlns:a16="http://schemas.microsoft.com/office/drawing/2014/main" id="{D68D6370-1E55-44EC-D7B9-988F80B529A0}"/>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36195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576368"/>
            <a:ext cx="9666288" cy="333039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PESTLE stands for the</a:t>
            </a:r>
            <a:r>
              <a:rPr lang="en-US" b="1" dirty="0">
                <a:solidFill>
                  <a:srgbClr val="C00000"/>
                </a:solidFill>
                <a:latin typeface="Tajawal ExtraBold" panose="00000800000000000000" pitchFamily="2" charset="-78"/>
                <a:cs typeface="Tajawal ExtraBold" panose="00000800000000000000" pitchFamily="2" charset="-78"/>
              </a:rPr>
              <a:t> political</a:t>
            </a:r>
            <a:r>
              <a:rPr lang="en-US" b="1" dirty="0">
                <a:solidFill>
                  <a:srgbClr val="0A1F61"/>
                </a:solidFill>
                <a:latin typeface="Tajawal ExtraBold" panose="00000800000000000000" pitchFamily="2" charset="-78"/>
                <a:cs typeface="Tajawal ExtraBold" panose="00000800000000000000" pitchFamily="2" charset="-78"/>
              </a:rPr>
              <a:t>, economic, </a:t>
            </a:r>
            <a:r>
              <a:rPr lang="en-US" b="1" dirty="0">
                <a:solidFill>
                  <a:srgbClr val="C00000"/>
                </a:solidFill>
                <a:latin typeface="Tajawal ExtraBold" panose="00000800000000000000" pitchFamily="2" charset="-78"/>
                <a:cs typeface="Tajawal ExtraBold" panose="00000800000000000000" pitchFamily="2" charset="-78"/>
              </a:rPr>
              <a:t>social</a:t>
            </a:r>
            <a:r>
              <a:rPr lang="en-US" b="1" dirty="0">
                <a:solidFill>
                  <a:srgbClr val="0A1F61"/>
                </a:solidFill>
                <a:latin typeface="Tajawal ExtraBold" panose="00000800000000000000" pitchFamily="2" charset="-78"/>
                <a:cs typeface="Tajawal ExtraBold" panose="00000800000000000000" pitchFamily="2" charset="-78"/>
              </a:rPr>
              <a:t>, technological, </a:t>
            </a:r>
            <a:r>
              <a:rPr lang="en-US" b="1" dirty="0">
                <a:solidFill>
                  <a:srgbClr val="C00000"/>
                </a:solidFill>
                <a:latin typeface="Tajawal ExtraBold" panose="00000800000000000000" pitchFamily="2" charset="-78"/>
                <a:cs typeface="Tajawal ExtraBold" panose="00000800000000000000" pitchFamily="2" charset="-78"/>
              </a:rPr>
              <a:t>legal</a:t>
            </a:r>
            <a:r>
              <a:rPr lang="en-US" b="1" dirty="0">
                <a:solidFill>
                  <a:srgbClr val="0A1F61"/>
                </a:solidFill>
                <a:latin typeface="Tajawal ExtraBold" panose="00000800000000000000" pitchFamily="2" charset="-78"/>
                <a:cs typeface="Tajawal ExtraBold" panose="00000800000000000000" pitchFamily="2" charset="-78"/>
              </a:rPr>
              <a:t>, and environmental factors.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type of analysis is used to understand the external factors that can impact a product. This can help you make decisions about things outside your scope and how to work your way around them.</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2E01BFC5-85B6-0E74-9915-C9AADE1B1F4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06310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a:t>
            </a:r>
            <a:r>
              <a:rPr lang="en-US" b="1" dirty="0">
                <a:solidFill>
                  <a:srgbClr val="C00000"/>
                </a:solidFill>
                <a:latin typeface="Tajawal ExtraBold" panose="00000800000000000000" pitchFamily="2" charset="-78"/>
                <a:cs typeface="Tajawal ExtraBold" panose="00000800000000000000" pitchFamily="2" charset="-78"/>
              </a:rPr>
              <a:t>PESTEL analysis </a:t>
            </a:r>
            <a:r>
              <a:rPr lang="en-US" b="1" dirty="0">
                <a:solidFill>
                  <a:srgbClr val="0A1F61"/>
                </a:solidFill>
                <a:latin typeface="Tajawal ExtraBold" panose="00000800000000000000" pitchFamily="2" charset="-78"/>
                <a:cs typeface="Tajawal ExtraBold" panose="00000800000000000000" pitchFamily="2" charset="-78"/>
              </a:rPr>
              <a:t>is a strategic framework commonly used to evaluate the business environment in which a product released.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Traditionally, the framework was referred to as a </a:t>
            </a:r>
            <a:r>
              <a:rPr lang="en-US" b="1" dirty="0">
                <a:solidFill>
                  <a:srgbClr val="C00000"/>
                </a:solidFill>
                <a:latin typeface="Tajawal ExtraBold" panose="00000800000000000000" pitchFamily="2" charset="-78"/>
                <a:cs typeface="Tajawal ExtraBold" panose="00000800000000000000" pitchFamily="2" charset="-78"/>
              </a:rPr>
              <a:t>PEST analysis</a:t>
            </a:r>
            <a:r>
              <a:rPr lang="en-US" b="1" dirty="0">
                <a:solidFill>
                  <a:srgbClr val="0A1F61"/>
                </a:solidFill>
                <a:latin typeface="Tajawal ExtraBold" panose="00000800000000000000" pitchFamily="2" charset="-78"/>
                <a:cs typeface="Tajawal ExtraBold" panose="00000800000000000000" pitchFamily="2" charset="-78"/>
              </a:rPr>
              <a:t>, which was an acronym for Political, Economic, Social, and Technological; in more </a:t>
            </a:r>
            <a:r>
              <a:rPr lang="en-US" b="1" dirty="0">
                <a:solidFill>
                  <a:srgbClr val="C00000"/>
                </a:solidFill>
                <a:latin typeface="Tajawal ExtraBold" panose="00000800000000000000" pitchFamily="2" charset="-78"/>
                <a:cs typeface="Tajawal ExtraBold" panose="00000800000000000000" pitchFamily="2" charset="-78"/>
              </a:rPr>
              <a:t>recent history</a:t>
            </a:r>
            <a:r>
              <a:rPr lang="en-US" b="1" dirty="0">
                <a:solidFill>
                  <a:srgbClr val="0A1F61"/>
                </a:solidFill>
                <a:latin typeface="Tajawal ExtraBold" panose="00000800000000000000" pitchFamily="2" charset="-78"/>
                <a:cs typeface="Tajawal ExtraBold" panose="00000800000000000000" pitchFamily="2" charset="-78"/>
              </a:rPr>
              <a:t>, the framework was extended to include Environmental and Legal factors as well.</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CC8F5FD6-0CBB-4EF9-A3AC-363FA4A4087E}"/>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00442842-7B7C-4E64-F8B2-23DB6735C46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40743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139052"/>
            <a:ext cx="9666288" cy="4623060"/>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P</a:t>
            </a:r>
            <a:r>
              <a:rPr lang="en-US" b="1" dirty="0">
                <a:solidFill>
                  <a:srgbClr val="0A1F61"/>
                </a:solidFill>
                <a:latin typeface="Tajawal ExtraBold" panose="00000800000000000000" pitchFamily="2" charset="-78"/>
                <a:cs typeface="Tajawal ExtraBold" panose="00000800000000000000" pitchFamily="2" charset="-78"/>
              </a:rPr>
              <a:t> for Political Factors, those driven by government actions and policies.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Corporate taxation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Other fiscal policy initiatives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Free trade disputes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Antitrust and other anti-competition issues</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E</a:t>
            </a:r>
            <a:r>
              <a:rPr lang="en-US" b="1" dirty="0">
                <a:solidFill>
                  <a:srgbClr val="0A1F61"/>
                </a:solidFill>
                <a:latin typeface="Tajawal ExtraBold" panose="00000800000000000000" pitchFamily="2" charset="-78"/>
                <a:cs typeface="Tajawal ExtraBold" panose="00000800000000000000" pitchFamily="2" charset="-78"/>
              </a:rPr>
              <a:t> for Economic Factors, economy and tend to be expressly financial in nature.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Interest rates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Employment rates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Inflation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Exchange rates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38A33AE7-9AB1-4715-BF6F-F16671BA40F8}"/>
              </a:ext>
            </a:extLst>
          </p:cNvPr>
          <p:cNvSpPr txBox="1"/>
          <p:nvPr/>
        </p:nvSpPr>
        <p:spPr>
          <a:xfrm>
            <a:off x="551743" y="236724"/>
            <a:ext cx="9252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EAEBCA8F-07D5-7501-317B-DB9307C7AE1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889732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2" y="1139052"/>
            <a:ext cx="10479087" cy="4708981"/>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S</a:t>
            </a:r>
            <a:r>
              <a:rPr lang="en-US" b="1" dirty="0">
                <a:solidFill>
                  <a:srgbClr val="0A1F61"/>
                </a:solidFill>
                <a:latin typeface="Tajawal ExtraBold" panose="00000800000000000000" pitchFamily="2" charset="-78"/>
                <a:cs typeface="Tajawal ExtraBold" panose="00000800000000000000" pitchFamily="2" charset="-78"/>
              </a:rPr>
              <a:t> for Social Factors, shifts in the ways that stakeholders approach life and leisure.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Demographic considerations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Lifestyle trends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Consumer beliefs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Attitudes around working conditions</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T </a:t>
            </a:r>
            <a:r>
              <a:rPr lang="en-US" b="1" dirty="0">
                <a:solidFill>
                  <a:srgbClr val="0A1F61"/>
                </a:solidFill>
                <a:latin typeface="Tajawal ExtraBold" panose="00000800000000000000" pitchFamily="2" charset="-78"/>
                <a:cs typeface="Tajawal ExtraBold" panose="00000800000000000000" pitchFamily="2" charset="-78"/>
              </a:rPr>
              <a:t>for Technological Factors.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Automation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How research and development (R&amp;D) may impact both costs and competitive advantage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Technology infrastructure (like 5G, IoT, etc.)</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Cyber security</a:t>
            </a:r>
          </a:p>
        </p:txBody>
      </p:sp>
      <p:sp>
        <p:nvSpPr>
          <p:cNvPr id="10" name="TextBox 9">
            <a:extLst>
              <a:ext uri="{FF2B5EF4-FFF2-40B4-BE49-F238E27FC236}">
                <a16:creationId xmlns:a16="http://schemas.microsoft.com/office/drawing/2014/main" id="{66318DEF-666B-46CD-8E47-B13111DC342C}"/>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FB7FB23D-1B84-4E98-D9FE-60D421ABEF7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47271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0" y="2242378"/>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2" y="1139052"/>
            <a:ext cx="10479087" cy="4431983"/>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E</a:t>
            </a:r>
            <a:r>
              <a:rPr lang="en-US" b="1" dirty="0">
                <a:solidFill>
                  <a:srgbClr val="0A1F61"/>
                </a:solidFill>
                <a:latin typeface="Tajawal ExtraBold" panose="00000800000000000000" pitchFamily="2" charset="-78"/>
                <a:cs typeface="Tajawal ExtraBold" panose="00000800000000000000" pitchFamily="2" charset="-78"/>
              </a:rPr>
              <a:t> for Environmental Factors,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Carbon footprint</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Climate change impacts, including physical and transition risks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Increased incidences of extreme weather events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Stewardship of natural resources (like fresh water)</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L </a:t>
            </a:r>
            <a:r>
              <a:rPr lang="en-US" b="1" dirty="0">
                <a:solidFill>
                  <a:srgbClr val="0A1F61"/>
                </a:solidFill>
                <a:latin typeface="Tajawal ExtraBold" panose="00000800000000000000" pitchFamily="2" charset="-78"/>
                <a:cs typeface="Tajawal ExtraBold" panose="00000800000000000000" pitchFamily="2" charset="-78"/>
              </a:rPr>
              <a:t>for Legal Factors.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Industry regulation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Licenses and permits required to operate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Employment and consumer protection laws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Protection of IP (Intellectual Property)</a:t>
            </a:r>
          </a:p>
        </p:txBody>
      </p:sp>
      <p:sp>
        <p:nvSpPr>
          <p:cNvPr id="10" name="TextBox 9">
            <a:extLst>
              <a:ext uri="{FF2B5EF4-FFF2-40B4-BE49-F238E27FC236}">
                <a16:creationId xmlns:a16="http://schemas.microsoft.com/office/drawing/2014/main" id="{219D1620-8023-46F7-9ECD-8AE43D34E265}"/>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E3E2EE68-07E5-B630-9243-C0B58AF68FF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145797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8533" y="918266"/>
            <a:ext cx="706127"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7879" y="643467"/>
            <a:ext cx="420307"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Rectangle 11">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8387" y="643467"/>
            <a:ext cx="10933503"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5" name="Picture 4" descr="Table&#10;&#10;Description automatically generated">
            <a:extLst>
              <a:ext uri="{FF2B5EF4-FFF2-40B4-BE49-F238E27FC236}">
                <a16:creationId xmlns:a16="http://schemas.microsoft.com/office/drawing/2014/main" id="{CA0A0C20-8BEA-449C-AFCD-78EA67300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 y="0"/>
            <a:ext cx="12144375" cy="6858000"/>
          </a:xfrm>
          <a:prstGeom prst="rect">
            <a:avLst/>
          </a:prstGeom>
        </p:spPr>
      </p:pic>
      <p:pic>
        <p:nvPicPr>
          <p:cNvPr id="2" name="Graphic 2">
            <a:extLst>
              <a:ext uri="{FF2B5EF4-FFF2-40B4-BE49-F238E27FC236}">
                <a16:creationId xmlns:a16="http://schemas.microsoft.com/office/drawing/2014/main" id="{0068F1CE-EE49-15B9-C154-1C893F57EF0F}"/>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069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63405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Business Model </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Business Model Canvas </a:t>
            </a:r>
            <a:r>
              <a:rPr lang="en-US" b="1" dirty="0">
                <a:solidFill>
                  <a:srgbClr val="0A1F61"/>
                </a:solidFill>
                <a:latin typeface="Tajawal ExtraBold" panose="00000800000000000000" pitchFamily="2" charset="-78"/>
                <a:cs typeface="Tajawal ExtraBold" panose="00000800000000000000" pitchFamily="2" charset="-78"/>
              </a:rPr>
              <a:t>Definition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business model canvas is the visual representation of the actual business model. It highlights all the critical strategic factors of a business.”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business model canvas refers to a short-summarized report including the basic details of the strategy for introducing any product or service to the market.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582201" y="236724"/>
            <a:ext cx="8643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Five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ECF290E-4A00-ED1E-FC34-3493AB8EBDA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13995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63405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Business Model </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Why Should You Use a Business Model Canvas?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business model canvas provides a mission statement for your product roadmap. Use product roadmap software for a better experience!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It acts as a handy reference point to ensure that you always stay right on track and achieve all the strategic goals described in the roadmap.</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Quicker and easier roadmaps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More agility</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Room to pivot as needed</a:t>
            </a:r>
          </a:p>
        </p:txBody>
      </p:sp>
      <p:sp>
        <p:nvSpPr>
          <p:cNvPr id="10" name="TextBox 9">
            <a:extLst>
              <a:ext uri="{FF2B5EF4-FFF2-40B4-BE49-F238E27FC236}">
                <a16:creationId xmlns:a16="http://schemas.microsoft.com/office/drawing/2014/main" id="{79F99493-553E-4B09-A9E3-096C5A134679}"/>
              </a:ext>
            </a:extLst>
          </p:cNvPr>
          <p:cNvSpPr txBox="1"/>
          <p:nvPr/>
        </p:nvSpPr>
        <p:spPr>
          <a:xfrm>
            <a:off x="582201" y="236724"/>
            <a:ext cx="8643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Five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ADF445EF-BADE-5994-D3F8-C8EFCD893FA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250253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8533" y="918266"/>
            <a:ext cx="706127"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7879" y="643467"/>
            <a:ext cx="420307"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Rectangle 11">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8387" y="643467"/>
            <a:ext cx="10933503"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3" name="Picture 2" descr="Table&#10;&#10;Description automatically generated">
            <a:extLst>
              <a:ext uri="{FF2B5EF4-FFF2-40B4-BE49-F238E27FC236}">
                <a16:creationId xmlns:a16="http://schemas.microsoft.com/office/drawing/2014/main" id="{5579E3CF-183C-49B4-A86D-8C4F66242E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578" y="1503588"/>
            <a:ext cx="9664846" cy="3672641"/>
          </a:xfrm>
          <a:prstGeom prst="rect">
            <a:avLst/>
          </a:prstGeom>
        </p:spPr>
      </p:pic>
      <p:pic>
        <p:nvPicPr>
          <p:cNvPr id="2" name="Graphic 3">
            <a:extLst>
              <a:ext uri="{FF2B5EF4-FFF2-40B4-BE49-F238E27FC236}">
                <a16:creationId xmlns:a16="http://schemas.microsoft.com/office/drawing/2014/main" id="{5553CD82-5906-7017-FE87-C2032D9BDCA9}"/>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42978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ext, application, email&#10;&#10;Description automatically generated">
            <a:extLst>
              <a:ext uri="{FF2B5EF4-FFF2-40B4-BE49-F238E27FC236}">
                <a16:creationId xmlns:a16="http://schemas.microsoft.com/office/drawing/2014/main" id="{5E7B6593-C0CE-4430-8E79-56BE132ED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943" y="450166"/>
            <a:ext cx="9756627" cy="6049108"/>
          </a:xfrm>
          <a:prstGeom prst="rect">
            <a:avLst/>
          </a:prstGeom>
        </p:spPr>
      </p:pic>
      <p:pic>
        <p:nvPicPr>
          <p:cNvPr id="2" name="Graphic 3">
            <a:extLst>
              <a:ext uri="{FF2B5EF4-FFF2-40B4-BE49-F238E27FC236}">
                <a16:creationId xmlns:a16="http://schemas.microsoft.com/office/drawing/2014/main" id="{12136083-2BAC-B953-3BAC-D6C46665ECCD}"/>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894406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Competitive product analysis is studying your competitors and their products to understand how well they meet the needs of their customers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You can learn a lot from the competitor’s products, including:</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What features are included in their product</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well do those features meet customer needs</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competitive the pricing is for their product</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What marketing strategies they’re using</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successful they have been so far</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3EE381EA-9B95-81D3-8D7C-1C9625DCA24B}"/>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21225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3884397"/>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Understanding all of this information about your competition, you can decide how to improve their products and provide yourself an edge in the market</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to choose </a:t>
            </a:r>
            <a:r>
              <a:rPr lang="en-US" b="1" dirty="0">
                <a:solidFill>
                  <a:srgbClr val="FF0000"/>
                </a:solidFill>
                <a:latin typeface="Tajawal ExtraBold" panose="00000800000000000000" pitchFamily="2" charset="-78"/>
                <a:cs typeface="Tajawal ExtraBold" panose="00000800000000000000" pitchFamily="2" charset="-78"/>
              </a:rPr>
              <a:t>RED</a:t>
            </a:r>
            <a:r>
              <a:rPr lang="en-US" b="1" dirty="0">
                <a:solidFill>
                  <a:srgbClr val="0A1F61"/>
                </a:solidFill>
                <a:latin typeface="Tajawal ExtraBold" panose="00000800000000000000" pitchFamily="2" charset="-78"/>
                <a:cs typeface="Tajawal ExtraBold" panose="00000800000000000000" pitchFamily="2" charset="-78"/>
              </a:rPr>
              <a:t> OCEAN Strategy or </a:t>
            </a:r>
            <a:r>
              <a:rPr lang="en-US" b="1" dirty="0">
                <a:solidFill>
                  <a:srgbClr val="24A9E1"/>
                </a:solidFill>
                <a:latin typeface="Tajawal ExtraBold" panose="00000800000000000000" pitchFamily="2" charset="-78"/>
                <a:cs typeface="Tajawal ExtraBold" panose="00000800000000000000" pitchFamily="2" charset="-78"/>
              </a:rPr>
              <a:t>BLUE </a:t>
            </a:r>
            <a:r>
              <a:rPr lang="en-US" b="1" dirty="0">
                <a:solidFill>
                  <a:srgbClr val="0A1F61"/>
                </a:solidFill>
                <a:latin typeface="Tajawal ExtraBold" panose="00000800000000000000" pitchFamily="2" charset="-78"/>
                <a:cs typeface="Tajawal ExtraBold" panose="00000800000000000000" pitchFamily="2" charset="-78"/>
              </a:rPr>
              <a:t>OCEAN Strategy </a:t>
            </a:r>
          </a:p>
          <a:p>
            <a:pPr>
              <a:lnSpc>
                <a:spcPct val="200000"/>
              </a:lnSpc>
            </a:pPr>
            <a:r>
              <a:rPr lang="en-US" dirty="0">
                <a:solidFill>
                  <a:srgbClr val="24A9E1"/>
                </a:solidFill>
                <a:latin typeface="Tajawal ExtraBold" panose="00000800000000000000" pitchFamily="2" charset="-78"/>
                <a:cs typeface="Tajawal ExtraBold" panose="00000800000000000000" pitchFamily="2" charset="-78"/>
              </a:rPr>
              <a:t>Blue ocean </a:t>
            </a:r>
            <a:r>
              <a:rPr lang="en-US" dirty="0">
                <a:solidFill>
                  <a:srgbClr val="0A1F61"/>
                </a:solidFill>
                <a:latin typeface="Tajawal ExtraBold" panose="00000800000000000000" pitchFamily="2" charset="-78"/>
                <a:cs typeface="Tajawal ExtraBold" panose="00000800000000000000" pitchFamily="2" charset="-78"/>
              </a:rPr>
              <a:t>is a business strategy focusing on creating new market spaces rather than competing in existing ones. </a:t>
            </a:r>
            <a:r>
              <a:rPr lang="en-US" dirty="0">
                <a:solidFill>
                  <a:srgbClr val="FF0000"/>
                </a:solidFill>
                <a:latin typeface="Tajawal ExtraBold" panose="00000800000000000000" pitchFamily="2" charset="-78"/>
                <a:cs typeface="Tajawal ExtraBold" panose="00000800000000000000" pitchFamily="2" charset="-78"/>
              </a:rPr>
              <a:t>A red ocean </a:t>
            </a:r>
            <a:r>
              <a:rPr lang="en-US" dirty="0">
                <a:solidFill>
                  <a:srgbClr val="0A1F61"/>
                </a:solidFill>
                <a:latin typeface="Tajawal ExtraBold" panose="00000800000000000000" pitchFamily="2" charset="-78"/>
                <a:cs typeface="Tajawal ExtraBold" panose="00000800000000000000" pitchFamily="2" charset="-78"/>
              </a:rPr>
              <a:t>is an existing market with many competitors, while a blue ocean is a market yet to be discovered with no competitors</a:t>
            </a: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F2DE59EB-2FB4-C23D-CF86-66F4113B849B}"/>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615042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E33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83D678D2-14D8-4B29-9777-700D587459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5015" y="643467"/>
            <a:ext cx="9021969" cy="5571066"/>
          </a:xfrm>
          <a:prstGeom prst="rect">
            <a:avLst/>
          </a:prstGeom>
        </p:spPr>
      </p:pic>
      <p:pic>
        <p:nvPicPr>
          <p:cNvPr id="2" name="Graphic 3">
            <a:extLst>
              <a:ext uri="{FF2B5EF4-FFF2-40B4-BE49-F238E27FC236}">
                <a16:creationId xmlns:a16="http://schemas.microsoft.com/office/drawing/2014/main" id="{5E41AEBC-F3D8-5E6D-8ED8-4983077E075B}"/>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08012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4E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hart, line chart&#10;&#10;Description automatically generated">
            <a:extLst>
              <a:ext uri="{FF2B5EF4-FFF2-40B4-BE49-F238E27FC236}">
                <a16:creationId xmlns:a16="http://schemas.microsoft.com/office/drawing/2014/main" id="{0999B80F-999E-42B7-863B-964B8A0128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689102"/>
            <a:ext cx="10905066" cy="5479795"/>
          </a:xfrm>
          <a:prstGeom prst="rect">
            <a:avLst/>
          </a:prstGeom>
        </p:spPr>
      </p:pic>
      <p:pic>
        <p:nvPicPr>
          <p:cNvPr id="2" name="Graphic 3">
            <a:extLst>
              <a:ext uri="{FF2B5EF4-FFF2-40B4-BE49-F238E27FC236}">
                <a16:creationId xmlns:a16="http://schemas.microsoft.com/office/drawing/2014/main" id="{83121151-6D93-D7C4-4A8B-27859D36C320}"/>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3033680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3884397"/>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Advantages of blue ocean strategy: </a:t>
            </a:r>
          </a:p>
          <a:p>
            <a:pPr marL="285750" indent="-285750">
              <a:lnSpc>
                <a:spcPct val="200000"/>
              </a:lnSpc>
              <a:buFont typeface="Wingdings" panose="05000000000000000000" pitchFamily="2" charset="2"/>
              <a:buChar char="Ø"/>
            </a:pPr>
            <a:r>
              <a:rPr lang="en-US" b="1" dirty="0">
                <a:solidFill>
                  <a:srgbClr val="C00000"/>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Businesses can create uncontested markets that have new opportunities.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This framework offers a new perspective and encourages unorthodox thinking about creating consumer value.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Blue Ocean process helps companies understand customer needs and desires more deeply.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It moves strategic imperatives away from competition and towards differentiation</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038FFEF-25D7-1771-5511-AFAA901EBC9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90263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54040" y="65720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59024"/>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2" y="1099292"/>
            <a:ext cx="10267053" cy="5546390"/>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Action Framework for blue ocean strategy: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Eliminate: Which factors that the industry has long competed on should be eliminated?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Create: Which factors that the industry has never offered should be created?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Raise: Which factors should be well above the industry’s standard?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Reduce: Which factors should be reduced well below the industry’s standard?</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Price → Reduce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Size → Reduce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Features → Create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Business-only applications → Eliminate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User Experience → Raise</a:t>
            </a: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2">
            <a:extLst>
              <a:ext uri="{FF2B5EF4-FFF2-40B4-BE49-F238E27FC236}">
                <a16:creationId xmlns:a16="http://schemas.microsoft.com/office/drawing/2014/main" id="{D7B777FD-0B46-4015-3152-16BCF1442B5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0047049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918" y="300869"/>
            <a:ext cx="1222425" cy="1096206"/>
          </a:xfrm>
          <a:prstGeom prst="rect">
            <a:avLst/>
          </a:prstGeom>
        </p:spPr>
      </p:pic>
      <p:pic>
        <p:nvPicPr>
          <p:cNvPr id="3" name="Picture 2"/>
          <p:cNvPicPr>
            <a:picLocks noChangeAspect="1"/>
          </p:cNvPicPr>
          <p:nvPr/>
        </p:nvPicPr>
        <p:blipFill>
          <a:blip r:embed="rId3"/>
          <a:stretch>
            <a:fillRect/>
          </a:stretch>
        </p:blipFill>
        <p:spPr>
          <a:xfrm>
            <a:off x="2440788" y="64263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95306" cy="1610200"/>
          </a:xfrm>
          <a:prstGeom prst="rect">
            <a:avLst/>
          </a:prstGeom>
        </p:spPr>
      </p:pic>
      <p:sp>
        <p:nvSpPr>
          <p:cNvPr id="7" name="TextBox 6"/>
          <p:cNvSpPr txBox="1"/>
          <p:nvPr/>
        </p:nvSpPr>
        <p:spPr>
          <a:xfrm>
            <a:off x="2650377" y="543490"/>
            <a:ext cx="77358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Is a Competitive Product Analysis Critical?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4708" y="236724"/>
            <a:ext cx="215815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Three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4643" y="1723797"/>
            <a:ext cx="10385805" cy="452431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A competitive product analysis is crucial because it allows you to understand the strengths and weaknesses of your competition.</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knowledge will help you make decisions about improving upon their products and give you an edge in the market.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To do a competitive product analysis, you need to gather data about your competitor’s products.</a:t>
            </a:r>
          </a:p>
          <a:p>
            <a:pPr marL="285750" indent="-285750">
              <a:buFont typeface="Wingdings" panose="05000000000000000000" pitchFamily="2" charset="2"/>
              <a:buChar char="v"/>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Product reviews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Industry reports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Company websites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Social media platforms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Online forums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Competitor product packagin</a:t>
            </a:r>
            <a:r>
              <a:rPr lang="en-US" dirty="0">
                <a:solidFill>
                  <a:srgbClr val="0A1F61"/>
                </a:solidFill>
                <a:latin typeface="Tajawal ExtraBold" panose="00000800000000000000" pitchFamily="2" charset="-78"/>
                <a:cs typeface="Tajawal ExtraBold" panose="00000800000000000000" pitchFamily="2" charset="-78"/>
              </a:rPr>
              <a:t>g</a:t>
            </a:r>
          </a:p>
        </p:txBody>
      </p:sp>
      <p:pic>
        <p:nvPicPr>
          <p:cNvPr id="14" name="Graphic 14">
            <a:extLst>
              <a:ext uri="{FF2B5EF4-FFF2-40B4-BE49-F238E27FC236}">
                <a16:creationId xmlns:a16="http://schemas.microsoft.com/office/drawing/2014/main" id="{97421DCD-E190-4C2E-1E20-62D93F1D210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9979395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4011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product analysis method to use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40120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Each product analysis method has its own unique advantages that can help you understand a product better.</a:t>
            </a:r>
          </a:p>
          <a:p>
            <a:pPr marR="0" lvl="0" defTabSz="914400" eaLnBrk="1" fontAlgn="auto" latinLnBrk="0" hangingPunct="1">
              <a:lnSpc>
                <a:spcPct val="100000"/>
              </a:lnSpc>
              <a:spcBef>
                <a:spcPts val="0"/>
              </a:spcBef>
              <a:spcAft>
                <a:spcPts val="0"/>
              </a:spcAft>
              <a:buClrTx/>
              <a:buSzTx/>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So, which methods should you use? It actually depends on your specific goals and needs.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If you want to understand the overall strengths and weaknesses. In that case, SWOT or business model canvas might be an excellent place to start.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If you want to understand how a product fits into the larger market landscape. In that case, PESTLE or competitor analysis might be more helpful.</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There is </a:t>
            </a:r>
            <a:r>
              <a:rPr kumimoji="0" lang="en-US" sz="2800" b="1" i="0" u="none" strike="noStrike" kern="0" cap="none" spc="200" normalizeH="0" baseline="0" noProof="0" dirty="0">
                <a:ln>
                  <a:noFill/>
                </a:ln>
                <a:solidFill>
                  <a:srgbClr val="FF0000"/>
                </a:solidFill>
                <a:effectLst/>
                <a:uLnTx/>
                <a:uFillTx/>
                <a:ea typeface="Calibri" panose="020F0502020204030204" pitchFamily="34" charset="0"/>
                <a:cs typeface="Tajawal ExtraBold" panose="00000800000000000000"/>
              </a:rPr>
              <a:t>no one-size-fits-all </a:t>
            </a: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answer for product analysis.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The important thing is to experiment with different techniques and see what works best for you and your team.</a:t>
            </a:r>
            <a:endParaRPr kumimoji="0" lang="en-US" b="0" i="0" u="none" strike="noStrike" kern="0" cap="none" spc="0" normalizeH="0" baseline="0" noProof="0" dirty="0">
              <a:ln>
                <a:noFill/>
              </a:ln>
              <a:solidFill>
                <a:srgbClr val="002060"/>
              </a:solidFill>
              <a:effectLst/>
              <a:uLnTx/>
              <a:uFillTx/>
              <a:cs typeface="Tajawal ExtraBold" panose="00000800000000000000"/>
            </a:endParaRPr>
          </a:p>
        </p:txBody>
      </p:sp>
      <p:pic>
        <p:nvPicPr>
          <p:cNvPr id="2" name="Graphic 2">
            <a:extLst>
              <a:ext uri="{FF2B5EF4-FFF2-40B4-BE49-F238E27FC236}">
                <a16:creationId xmlns:a16="http://schemas.microsoft.com/office/drawing/2014/main" id="{C6F72106-5AD2-4906-7AF7-CEB8E41E4637}"/>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600608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3884397"/>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Many different types of analyses can be done on a product.</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Each one provides valuable information that can be used to make decisions about the product.</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analysis is essential because it helps you understand your product and how to make it better when it comes down to it.</a:t>
            </a:r>
          </a:p>
          <a:p>
            <a:pPr marR="0" lvl="0" algn="l" defTabSz="914400" rtl="0" eaLnBrk="1" fontAlgn="auto" latinLnBrk="0" hangingPunct="1">
              <a:lnSpc>
                <a:spcPct val="200000"/>
              </a:lnSpc>
              <a:spcBef>
                <a:spcPts val="0"/>
              </a:spcBef>
              <a:spcAft>
                <a:spcPts val="0"/>
              </a:spcAft>
              <a:buClrTx/>
              <a:buSzTx/>
              <a:tabLst/>
              <a:defRPr/>
            </a:pPr>
            <a:r>
              <a:rPr lang="en-US" b="1" i="1" dirty="0">
                <a:solidFill>
                  <a:srgbClr val="0A1F61"/>
                </a:solidFill>
                <a:latin typeface="Tajawal ExtraBold" panose="00000800000000000000" pitchFamily="2" charset="-78"/>
                <a:cs typeface="Tajawal ExtraBold" panose="00000800000000000000" pitchFamily="2" charset="-78"/>
              </a:rPr>
              <a:t>“ Without product analysis, you would be flying blind and making decisions based on guesswork.”</a:t>
            </a:r>
          </a:p>
        </p:txBody>
      </p:sp>
      <p:pic>
        <p:nvPicPr>
          <p:cNvPr id="10" name="Graphic 10">
            <a:extLst>
              <a:ext uri="{FF2B5EF4-FFF2-40B4-BE49-F238E27FC236}">
                <a16:creationId xmlns:a16="http://schemas.microsoft.com/office/drawing/2014/main" id="{10584128-4BD8-4222-CF4F-6D13AFFD428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268450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sp>
        <p:nvSpPr>
          <p:cNvPr id="18" name="TextBox 17">
            <a:extLst>
              <a:ext uri="{FF2B5EF4-FFF2-40B4-BE49-F238E27FC236}">
                <a16:creationId xmlns:a16="http://schemas.microsoft.com/office/drawing/2014/main" id="{129446E3-CAAD-4C34-AE58-E01BA9BC61FD}"/>
              </a:ext>
            </a:extLst>
          </p:cNvPr>
          <p:cNvSpPr txBox="1"/>
          <p:nvPr/>
        </p:nvSpPr>
        <p:spPr>
          <a:xfrm>
            <a:off x="195907" y="236724"/>
            <a:ext cx="163692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Graphic 7">
            <a:extLst>
              <a:ext uri="{FF2B5EF4-FFF2-40B4-BE49-F238E27FC236}">
                <a16:creationId xmlns:a16="http://schemas.microsoft.com/office/drawing/2014/main" id="{404F3FD5-54F5-4B14-9ED8-C2CEFE7E1A4C}"/>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6275949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pic>
        <p:nvPicPr>
          <p:cNvPr id="5" name="Graphic 6">
            <a:extLst>
              <a:ext uri="{FF2B5EF4-FFF2-40B4-BE49-F238E27FC236}">
                <a16:creationId xmlns:a16="http://schemas.microsoft.com/office/drawing/2014/main" id="{6B8096D4-7945-8E19-CBF6-1841436B879F}"/>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5e2a9387f40297ffcc6f9e816b5281c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640d0bd9c51f75ba03d5eb0033565e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C80773F-20CC-431E-8F7F-9CA15D692235}"/>
</file>

<file path=customXml/itemProps2.xml><?xml version="1.0" encoding="utf-8"?>
<ds:datastoreItem xmlns:ds="http://schemas.openxmlformats.org/officeDocument/2006/customXml" ds:itemID="{189ED2B4-7F0D-4F2E-85E9-4EFA38DF24C1}"/>
</file>

<file path=customXml/itemProps3.xml><?xml version="1.0" encoding="utf-8"?>
<ds:datastoreItem xmlns:ds="http://schemas.openxmlformats.org/officeDocument/2006/customXml" ds:itemID="{A3E138C3-DF53-4252-8D3A-215F054C2D94}"/>
</file>

<file path=docProps/app.xml><?xml version="1.0" encoding="utf-8"?>
<Properties xmlns="http://schemas.openxmlformats.org/officeDocument/2006/extended-properties" xmlns:vt="http://schemas.openxmlformats.org/officeDocument/2006/docPropsVTypes">
  <TotalTime>2527</TotalTime>
  <Words>2471</Words>
  <Application>Microsoft Office PowerPoint</Application>
  <PresentationFormat>Widescreen</PresentationFormat>
  <Paragraphs>259</Paragraphs>
  <Slides>40</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26</cp:revision>
  <dcterms:created xsi:type="dcterms:W3CDTF">2021-08-03T13:03:26Z</dcterms:created>
  <dcterms:modified xsi:type="dcterms:W3CDTF">2023-01-22T21:34:37Z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