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56" r:id="rId3"/>
    <p:sldId id="258" r:id="rId4"/>
    <p:sldId id="262" r:id="rId5"/>
    <p:sldId id="263" r:id="rId6"/>
    <p:sldId id="264" r:id="rId7"/>
    <p:sldId id="259" r:id="rId8"/>
    <p:sldId id="260" r:id="rId9"/>
    <p:sldId id="261" r:id="rId10"/>
    <p:sldId id="265" r:id="rId11"/>
    <p:sldId id="273" r:id="rId12"/>
    <p:sldId id="274" r:id="rId13"/>
    <p:sldId id="275" r:id="rId14"/>
    <p:sldId id="27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-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EDF37-F3A9-8D62-BCD7-16AC3F816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302D62-F72C-6B5B-CE3D-B3C47060BD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D7C8D-C1D6-A2EF-6F95-6B2F0DE3A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E03E-90CD-4CB7-8212-3E628D3D4BFF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FC98B0-9442-C5B5-EB23-F9FC351C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48D911-494E-B91B-0192-B1174C026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6ACB3-DAC9-4364-8A01-95BE5A4E33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899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A882E171-9441-EF83-168B-0F72961CBC5D}"/>
              </a:ext>
            </a:extLst>
          </p:cNvPr>
          <p:cNvSpPr txBox="1"/>
          <p:nvPr userDrawn="1"/>
        </p:nvSpPr>
        <p:spPr>
          <a:xfrm>
            <a:off x="2590800" y="609602"/>
            <a:ext cx="586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0F938C6B-5558-5B16-CD2E-CC543DCD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69601" y="5902821"/>
            <a:ext cx="765268" cy="365125"/>
          </a:xfrm>
        </p:spPr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3B48893-A012-E2E5-7F00-3F22CCB26C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00" y="5537280"/>
            <a:ext cx="1368987" cy="109620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10CBB25-907E-E563-6D16-74F1D512220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28800" y="6400801"/>
            <a:ext cx="10261600" cy="18954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42F8D1F-3EE8-C4A5-98BF-7CF0F648B8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86548" y="2248843"/>
            <a:ext cx="267263" cy="2709534"/>
          </a:xfrm>
          <a:prstGeom prst="rect">
            <a:avLst/>
          </a:prstGeom>
        </p:spPr>
      </p:pic>
      <p:sp>
        <p:nvSpPr>
          <p:cNvPr id="28" name="Footer Placeholder 2">
            <a:extLst>
              <a:ext uri="{FF2B5EF4-FFF2-40B4-BE49-F238E27FC236}">
                <a16:creationId xmlns:a16="http://schemas.microsoft.com/office/drawing/2014/main" id="{84FB8A29-C140-B2EA-25ED-8A911633FB03}"/>
              </a:ext>
            </a:extLst>
          </p:cNvPr>
          <p:cNvSpPr txBox="1">
            <a:spLocks/>
          </p:cNvSpPr>
          <p:nvPr userDrawn="1"/>
        </p:nvSpPr>
        <p:spPr>
          <a:xfrm>
            <a:off x="2269493" y="6555082"/>
            <a:ext cx="8052224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Information Technology</a:t>
            </a:r>
            <a:r>
              <a:rPr lang="en-GB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Prof. </a:t>
            </a:r>
            <a:r>
              <a:rPr lang="en-GB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Lamiaa</a:t>
            </a:r>
            <a:r>
              <a:rPr lang="en-GB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Fattouh Ibrahim, Spring 2022-2023</a:t>
            </a:r>
            <a:endParaRPr lang="en-US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E2ECDED8-011B-2694-6C30-CD03BACCC829}"/>
              </a:ext>
            </a:extLst>
          </p:cNvPr>
          <p:cNvGrpSpPr/>
          <p:nvPr userDrawn="1"/>
        </p:nvGrpSpPr>
        <p:grpSpPr>
          <a:xfrm>
            <a:off x="101601" y="-20780"/>
            <a:ext cx="12114963" cy="6866467"/>
            <a:chOff x="0" y="-8467"/>
            <a:chExt cx="12192000" cy="6866467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15E3140-B0F0-749C-D627-B59EF8F7A45A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noFill/>
            <a:ln w="9525" cap="rnd" cmpd="sng" algn="ctr">
              <a:solidFill>
                <a:srgbClr val="4E67C8">
                  <a:alpha val="70000"/>
                </a:srgbClr>
              </a:solidFill>
              <a:prstDash val="solid"/>
            </a:ln>
            <a:effectLst/>
          </p:spPr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5124FC1E-1C4C-A68C-11EF-0032E313FC24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noFill/>
            <a:ln w="9525" cap="rnd" cmpd="sng" algn="ctr">
              <a:solidFill>
                <a:srgbClr val="4E67C8">
                  <a:alpha val="70000"/>
                </a:srgbClr>
              </a:solidFill>
              <a:prstDash val="solid"/>
            </a:ln>
            <a:effectLst/>
          </p:spPr>
        </p:cxnSp>
        <p:sp>
          <p:nvSpPr>
            <p:cNvPr id="54" name="Rectangle 23">
              <a:extLst>
                <a:ext uri="{FF2B5EF4-FFF2-40B4-BE49-F238E27FC236}">
                  <a16:creationId xmlns:a16="http://schemas.microsoft.com/office/drawing/2014/main" id="{EB7634EE-C1CE-709D-F5B7-3EC7334854F4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4E67C8">
                <a:alpha val="36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55" name="Rectangle 25">
              <a:extLst>
                <a:ext uri="{FF2B5EF4-FFF2-40B4-BE49-F238E27FC236}">
                  <a16:creationId xmlns:a16="http://schemas.microsoft.com/office/drawing/2014/main" id="{05FC0A23-F545-0385-DEB3-F51D03954D42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E67C8">
                <a:alpha val="20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56" name="Isosceles Triangle 55">
              <a:extLst>
                <a:ext uri="{FF2B5EF4-FFF2-40B4-BE49-F238E27FC236}">
                  <a16:creationId xmlns:a16="http://schemas.microsoft.com/office/drawing/2014/main" id="{F6F2B7E0-31D0-5F9F-A6DF-02AAC28B8948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4E67C8">
                <a:lumMod val="75000"/>
                <a:alpha val="66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57" name="Rectangle 27">
              <a:extLst>
                <a:ext uri="{FF2B5EF4-FFF2-40B4-BE49-F238E27FC236}">
                  <a16:creationId xmlns:a16="http://schemas.microsoft.com/office/drawing/2014/main" id="{C07A33A6-3946-E459-3866-C3FF73932672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E67C8">
                <a:lumMod val="75000"/>
                <a:alpha val="50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58" name="Rectangle 28">
              <a:extLst>
                <a:ext uri="{FF2B5EF4-FFF2-40B4-BE49-F238E27FC236}">
                  <a16:creationId xmlns:a16="http://schemas.microsoft.com/office/drawing/2014/main" id="{61973DDC-9175-E0CC-61ED-184C29488712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5ECCF3">
                <a:alpha val="70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59" name="Rectangle 29">
              <a:extLst>
                <a:ext uri="{FF2B5EF4-FFF2-40B4-BE49-F238E27FC236}">
                  <a16:creationId xmlns:a16="http://schemas.microsoft.com/office/drawing/2014/main" id="{B87F63B5-A259-D48A-6245-AF95F25BE857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ECCF3">
                <a:lumMod val="75000"/>
                <a:alpha val="80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60" name="Isosceles Triangle 59">
              <a:extLst>
                <a:ext uri="{FF2B5EF4-FFF2-40B4-BE49-F238E27FC236}">
                  <a16:creationId xmlns:a16="http://schemas.microsoft.com/office/drawing/2014/main" id="{F0A6B113-C02F-2B80-09EC-DCE0127F6223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4E67C8">
                <a:lumMod val="75000"/>
                <a:alpha val="66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61" name="Isosceles Triangle 60">
              <a:extLst>
                <a:ext uri="{FF2B5EF4-FFF2-40B4-BE49-F238E27FC236}">
                  <a16:creationId xmlns:a16="http://schemas.microsoft.com/office/drawing/2014/main" id="{1A4510C0-D328-3FBA-A1EF-802EE1852158}"/>
                </a:ext>
              </a:extLst>
            </p:cNvPr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rgbClr val="4E67C8">
                <a:alpha val="70000"/>
              </a:srgbClr>
            </a:solidFill>
            <a:ln w="12700" cap="rnd" cmpd="sng" algn="ctr">
              <a:noFill/>
              <a:prstDash val="solid"/>
            </a:ln>
            <a:effectLst/>
          </p:spPr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E73B0555-92CF-D3B4-F8B7-AE601C3A4DA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949301" y="2096939"/>
            <a:ext cx="267263" cy="2709534"/>
          </a:xfrm>
          <a:prstGeom prst="rect">
            <a:avLst/>
          </a:prstGeom>
        </p:spPr>
      </p:pic>
      <p:sp>
        <p:nvSpPr>
          <p:cNvPr id="2" name="Subtitle 2">
            <a:extLst>
              <a:ext uri="{FF2B5EF4-FFF2-40B4-BE49-F238E27FC236}">
                <a16:creationId xmlns:a16="http://schemas.microsoft.com/office/drawing/2014/main" id="{D0435547-869D-519B-F023-0EB6BDAC31EA}"/>
              </a:ext>
            </a:extLst>
          </p:cNvPr>
          <p:cNvSpPr txBox="1">
            <a:spLocks/>
          </p:cNvSpPr>
          <p:nvPr userDrawn="1"/>
        </p:nvSpPr>
        <p:spPr>
          <a:xfrm>
            <a:off x="825698" y="4073361"/>
            <a:ext cx="7854950" cy="17526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en-US" sz="2800" b="1" i="0" dirty="0"/>
              <a:t>Prof. Lamiaa Fattouh Ibrahim</a:t>
            </a:r>
          </a:p>
          <a:p>
            <a:pPr marL="0" indent="0" algn="ctr" eaLnBrk="1" hangingPunct="1">
              <a:buNone/>
            </a:pPr>
            <a:r>
              <a:rPr lang="en-US" sz="2800" b="1" i="0" dirty="0">
                <a:ea typeface="Majalla UI"/>
                <a:cs typeface="Majalla UI"/>
              </a:rPr>
              <a:t>Everyone Smart University  </a:t>
            </a:r>
          </a:p>
          <a:p>
            <a:pPr marL="0" indent="0" algn="ctr" eaLnBrk="1" hangingPunct="1">
              <a:buNone/>
            </a:pPr>
            <a:r>
              <a:rPr lang="en-US" sz="2800" b="1" i="0" dirty="0">
                <a:ea typeface="Majalla UI"/>
                <a:cs typeface="Majalla UI"/>
              </a:rPr>
              <a:t>Faculty of INFORMATICS</a:t>
            </a:r>
            <a:endParaRPr lang="en-US" sz="2800" b="1" i="0" dirty="0"/>
          </a:p>
          <a:p>
            <a:pPr marL="0" indent="0" algn="ctr" eaLnBrk="1" hangingPunct="1">
              <a:buNone/>
            </a:pPr>
            <a:r>
              <a:rPr lang="en-US" sz="2800" b="1" i="0" dirty="0"/>
              <a:t>Spring 2023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48E0D83-0403-2A3F-5B91-6BE325DA1A50}"/>
              </a:ext>
            </a:extLst>
          </p:cNvPr>
          <p:cNvSpPr txBox="1">
            <a:spLocks/>
          </p:cNvSpPr>
          <p:nvPr userDrawn="1"/>
        </p:nvSpPr>
        <p:spPr bwMode="auto">
          <a:xfrm>
            <a:off x="7772400" y="5825961"/>
            <a:ext cx="683339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fld id="{7729AD7A-7DE9-4247-A582-BC235EEC0C3A}" type="slidenum">
              <a:rPr lang="en-US" smtClean="0">
                <a:solidFill>
                  <a:srgbClr val="D1EAEE"/>
                </a:solidFill>
                <a:latin typeface="Constantia" panose="02030602050306030303" pitchFamily="18" charset="0"/>
              </a:rPr>
              <a:pPr/>
              <a:t>‹#›</a:t>
            </a:fld>
            <a:endParaRPr lang="en-US">
              <a:solidFill>
                <a:srgbClr val="D1EAE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E29F26-5B38-B0A7-1B96-55B844FE824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2567" y="-61024"/>
            <a:ext cx="2819400" cy="17021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65FD74-1F2A-2C05-A9CF-C02DC7D46BA2}"/>
              </a:ext>
            </a:extLst>
          </p:cNvPr>
          <p:cNvSpPr txBox="1"/>
          <p:nvPr userDrawn="1"/>
        </p:nvSpPr>
        <p:spPr>
          <a:xfrm>
            <a:off x="543631" y="1957799"/>
            <a:ext cx="8747303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  <a:p>
            <a:pPr algn="ctr"/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Bachelor of Science in Information Technology</a:t>
            </a:r>
            <a:endParaRPr lang="en-US" sz="32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890BC2-DCD3-3D74-AB9C-60484249C92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4748" y="43924"/>
            <a:ext cx="1924050" cy="153352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003E96E-C322-0DC5-76CC-64820E0D308A}"/>
              </a:ext>
            </a:extLst>
          </p:cNvPr>
          <p:cNvSpPr/>
          <p:nvPr userDrawn="1"/>
        </p:nvSpPr>
        <p:spPr>
          <a:xfrm>
            <a:off x="304799" y="2996143"/>
            <a:ext cx="853440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i="0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lgerian" panose="04020705040A02060702" pitchFamily="82" charset="0"/>
              </a:rPr>
              <a:t>Lecture 2 </a:t>
            </a:r>
            <a:r>
              <a:rPr lang="en-US" altLang="en-US" sz="3200" b="1" i="0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lgerian" panose="04020705040A02060702" pitchFamily="82" charset="0"/>
              </a:rPr>
              <a:t>Number </a:t>
            </a:r>
            <a:br>
              <a:rPr lang="en-US" altLang="en-US" sz="3200" b="1" i="0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lgerian" panose="04020705040A02060702" pitchFamily="82" charset="0"/>
              </a:rPr>
            </a:br>
            <a:r>
              <a:rPr lang="en-US" altLang="en-US" sz="3200" b="1" i="0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lgerian" panose="04020705040A02060702" pitchFamily="82" charset="0"/>
              </a:rPr>
              <a:t>Systems</a:t>
            </a:r>
            <a:endParaRPr lang="en-US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14376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A882E171-9441-EF83-168B-0F72961CBC5D}"/>
              </a:ext>
            </a:extLst>
          </p:cNvPr>
          <p:cNvSpPr txBox="1"/>
          <p:nvPr userDrawn="1"/>
        </p:nvSpPr>
        <p:spPr>
          <a:xfrm>
            <a:off x="2590800" y="609602"/>
            <a:ext cx="586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0F938C6B-5558-5B16-CD2E-CC543DCD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69601" y="5902821"/>
            <a:ext cx="765268" cy="365125"/>
          </a:xfrm>
        </p:spPr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3B48893-A012-E2E5-7F00-3F22CCB26C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00" y="5537280"/>
            <a:ext cx="1368987" cy="109620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E969FBC-EB7A-771E-60D5-BDCB53B28AA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686" y="-9236"/>
            <a:ext cx="11194815" cy="16102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10CBB25-907E-E563-6D16-74F1D512220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828800" y="6400801"/>
            <a:ext cx="10261600" cy="18954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42F8D1F-3EE8-C4A5-98BF-7CF0F648B86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40737" y="2214355"/>
            <a:ext cx="267263" cy="270953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7A2EA85-FC57-69DE-8500-4EE39586E706}"/>
              </a:ext>
            </a:extLst>
          </p:cNvPr>
          <p:cNvSpPr txBox="1"/>
          <p:nvPr userDrawn="1"/>
        </p:nvSpPr>
        <p:spPr>
          <a:xfrm>
            <a:off x="3511900" y="653622"/>
            <a:ext cx="65708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2B66083-9ACA-D00F-3759-6214DCC9ED0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38686" y="-9235"/>
            <a:ext cx="2114671" cy="1247631"/>
          </a:xfrm>
          <a:prstGeom prst="rect">
            <a:avLst/>
          </a:prstGeom>
        </p:spPr>
      </p:pic>
      <p:sp>
        <p:nvSpPr>
          <p:cNvPr id="28" name="Footer Placeholder 2">
            <a:extLst>
              <a:ext uri="{FF2B5EF4-FFF2-40B4-BE49-F238E27FC236}">
                <a16:creationId xmlns:a16="http://schemas.microsoft.com/office/drawing/2014/main" id="{84FB8A29-C140-B2EA-25ED-8A911633FB03}"/>
              </a:ext>
            </a:extLst>
          </p:cNvPr>
          <p:cNvSpPr txBox="1">
            <a:spLocks/>
          </p:cNvSpPr>
          <p:nvPr userDrawn="1"/>
        </p:nvSpPr>
        <p:spPr>
          <a:xfrm>
            <a:off x="2269493" y="6555082"/>
            <a:ext cx="8052224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Information Technology</a:t>
            </a:r>
            <a:r>
              <a:rPr lang="en-GB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Prof. </a:t>
            </a:r>
            <a:r>
              <a:rPr lang="en-GB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Lamiaa</a:t>
            </a:r>
            <a:r>
              <a:rPr lang="en-GB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Fattouh Ibrahim, Spring 2022-2023</a:t>
            </a:r>
            <a:endParaRPr lang="en-US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E2ECDED8-011B-2694-6C30-CD03BACCC829}"/>
              </a:ext>
            </a:extLst>
          </p:cNvPr>
          <p:cNvGrpSpPr/>
          <p:nvPr userDrawn="1"/>
        </p:nvGrpSpPr>
        <p:grpSpPr>
          <a:xfrm>
            <a:off x="0" y="53740"/>
            <a:ext cx="12309336" cy="6866467"/>
            <a:chOff x="0" y="-8467"/>
            <a:chExt cx="12192000" cy="6866467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15E3140-B0F0-749C-D627-B59EF8F7A45A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noFill/>
            <a:ln w="9525" cap="rnd" cmpd="sng" algn="ctr">
              <a:solidFill>
                <a:srgbClr val="4E67C8">
                  <a:alpha val="70000"/>
                </a:srgbClr>
              </a:solidFill>
              <a:prstDash val="solid"/>
            </a:ln>
            <a:effectLst/>
          </p:spPr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5124FC1E-1C4C-A68C-11EF-0032E313FC24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noFill/>
            <a:ln w="9525" cap="rnd" cmpd="sng" algn="ctr">
              <a:solidFill>
                <a:srgbClr val="4E67C8">
                  <a:alpha val="70000"/>
                </a:srgbClr>
              </a:solidFill>
              <a:prstDash val="solid"/>
            </a:ln>
            <a:effectLst/>
          </p:spPr>
        </p:cxnSp>
        <p:sp>
          <p:nvSpPr>
            <p:cNvPr id="54" name="Rectangle 23">
              <a:extLst>
                <a:ext uri="{FF2B5EF4-FFF2-40B4-BE49-F238E27FC236}">
                  <a16:creationId xmlns:a16="http://schemas.microsoft.com/office/drawing/2014/main" id="{EB7634EE-C1CE-709D-F5B7-3EC7334854F4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4E67C8">
                <a:alpha val="36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55" name="Rectangle 25">
              <a:extLst>
                <a:ext uri="{FF2B5EF4-FFF2-40B4-BE49-F238E27FC236}">
                  <a16:creationId xmlns:a16="http://schemas.microsoft.com/office/drawing/2014/main" id="{05FC0A23-F545-0385-DEB3-F51D03954D42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E67C8">
                <a:alpha val="20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56" name="Isosceles Triangle 55">
              <a:extLst>
                <a:ext uri="{FF2B5EF4-FFF2-40B4-BE49-F238E27FC236}">
                  <a16:creationId xmlns:a16="http://schemas.microsoft.com/office/drawing/2014/main" id="{F6F2B7E0-31D0-5F9F-A6DF-02AAC28B8948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4E67C8">
                <a:lumMod val="75000"/>
                <a:alpha val="66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57" name="Rectangle 27">
              <a:extLst>
                <a:ext uri="{FF2B5EF4-FFF2-40B4-BE49-F238E27FC236}">
                  <a16:creationId xmlns:a16="http://schemas.microsoft.com/office/drawing/2014/main" id="{C07A33A6-3946-E459-3866-C3FF73932672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E67C8">
                <a:lumMod val="75000"/>
                <a:alpha val="50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58" name="Rectangle 28">
              <a:extLst>
                <a:ext uri="{FF2B5EF4-FFF2-40B4-BE49-F238E27FC236}">
                  <a16:creationId xmlns:a16="http://schemas.microsoft.com/office/drawing/2014/main" id="{61973DDC-9175-E0CC-61ED-184C29488712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5ECCF3">
                <a:alpha val="70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59" name="Rectangle 29">
              <a:extLst>
                <a:ext uri="{FF2B5EF4-FFF2-40B4-BE49-F238E27FC236}">
                  <a16:creationId xmlns:a16="http://schemas.microsoft.com/office/drawing/2014/main" id="{B87F63B5-A259-D48A-6245-AF95F25BE857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ECCF3">
                <a:lumMod val="75000"/>
                <a:alpha val="80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60" name="Isosceles Triangle 59">
              <a:extLst>
                <a:ext uri="{FF2B5EF4-FFF2-40B4-BE49-F238E27FC236}">
                  <a16:creationId xmlns:a16="http://schemas.microsoft.com/office/drawing/2014/main" id="{F0A6B113-C02F-2B80-09EC-DCE0127F6223}"/>
                </a:ext>
              </a:extLst>
            </p:cNvPr>
            <p:cNvSpPr/>
            <p:nvPr/>
          </p:nvSpPr>
          <p:spPr>
            <a:xfrm>
              <a:off x="10371666" y="3589867"/>
              <a:ext cx="1817160" cy="3268133"/>
            </a:xfrm>
            <a:prstGeom prst="triangle">
              <a:avLst>
                <a:gd name="adj" fmla="val 100000"/>
              </a:avLst>
            </a:prstGeom>
            <a:solidFill>
              <a:srgbClr val="4E67C8">
                <a:lumMod val="75000"/>
                <a:alpha val="66000"/>
              </a:srgbClr>
            </a:solidFill>
            <a:ln w="12700" cap="rnd" cmpd="sng" algn="ctr">
              <a:noFill/>
              <a:prstDash val="solid"/>
            </a:ln>
            <a:effectLst/>
          </p:spPr>
        </p:sp>
        <p:sp>
          <p:nvSpPr>
            <p:cNvPr id="61" name="Isosceles Triangle 60">
              <a:extLst>
                <a:ext uri="{FF2B5EF4-FFF2-40B4-BE49-F238E27FC236}">
                  <a16:creationId xmlns:a16="http://schemas.microsoft.com/office/drawing/2014/main" id="{1A4510C0-D328-3FBA-A1EF-802EE1852158}"/>
                </a:ext>
              </a:extLst>
            </p:cNvPr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rgbClr val="4E67C8">
                <a:alpha val="70000"/>
              </a:srgbClr>
            </a:solidFill>
            <a:ln w="12700" cap="rnd" cmpd="sng" algn="ctr">
              <a:noFill/>
              <a:prstDash val="solid"/>
            </a:ln>
            <a:effectLst/>
          </p:spPr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E73B0555-92CF-D3B4-F8B7-AE601C3A4DA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2060980" y="2297306"/>
            <a:ext cx="267263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358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4417C-ADC7-7782-8B14-38439792B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4618BD-163F-1E43-81E2-8DBEC3CCEB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4D3B6A-BCC7-DCDF-BAD4-D6256A19C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E03E-90CD-4CB7-8212-3E628D3D4BFF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62109-DD58-88B3-29F6-46FB9129A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00F174-8AAC-1C7C-7FEC-F916A5134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6ACB3-DAC9-4364-8A01-95BE5A4E33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879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3E619-3FCD-12A0-9773-7962C80DC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0728AB-8A31-B721-C243-6D972D541D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424E90-76A8-8029-1A7E-86B4D17BD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E03E-90CD-4CB7-8212-3E628D3D4BFF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C75F5E-E1FD-B832-B1EC-187786939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4287E-02FF-19A0-78F5-0F5F6A829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6ACB3-DAC9-4364-8A01-95BE5A4E33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78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98081-6374-608E-3F59-3D3C45967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D2781-FC92-410B-E6C3-D36B4DECE4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1011B0-F76E-8DB5-2FF5-326FDC5C4A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6F445F-9406-3535-3D0C-A27A8ACA0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E03E-90CD-4CB7-8212-3E628D3D4BFF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6F4897-8211-4231-743F-A570C3A01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B89297-E2C6-CA05-A0E0-CF5F4CFF2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6ACB3-DAC9-4364-8A01-95BE5A4E33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453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82E7E-2AB0-831E-734F-06BA06AD1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3D1A91-F346-F2F4-919E-AEAEE6C785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968869-4B8B-30DC-96FD-F5622AF757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82F49D6-17D0-4E2C-729D-A622005708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F25E01-2281-E44A-3984-0899C5155E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B188F9-5DFC-E974-4BC4-45F0963BB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E03E-90CD-4CB7-8212-3E628D3D4BFF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A448CA-FB05-AC2E-6BFB-DE33938E4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6D8D41-422E-0A70-38A7-25AEC5D42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6ACB3-DAC9-4364-8A01-95BE5A4E33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165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CD886-F9D2-CF7F-1F90-388FD5BCF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B05C71-8DBC-ADED-B337-A6C0A34C2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E03E-90CD-4CB7-8212-3E628D3D4BFF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A8B55D-4B71-6400-4F2F-DE83B7382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03FB18-8530-2F86-9730-9C7A61DB1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6ACB3-DAC9-4364-8A01-95BE5A4E33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261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978066-DCA4-BE9F-1E4F-8D7BCDC2E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E03E-90CD-4CB7-8212-3E628D3D4BFF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ADFF20-3208-EA5E-1354-ECCDA3B26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444451-19FD-AA12-CE36-2BBD283FD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6ACB3-DAC9-4364-8A01-95BE5A4E33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187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01C707-E66E-E482-F6F9-A8D7A3591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790A43-0CB7-0D2D-0AF7-F6A6047373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1AF62C-8173-D8C2-F064-2D89526D76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D01CBE-1065-13CF-A8BE-E326659AF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E03E-90CD-4CB7-8212-3E628D3D4BFF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DFEB85-A6D4-EF27-B684-5ED4800FE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C6BC8-FE9F-3C79-F82F-5E6DCC1A6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6ACB3-DAC9-4364-8A01-95BE5A4E33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45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A051F-562B-4350-E5AE-014797E5A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7AB9BE-4FBB-71CA-38E8-675F3A19E0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C2BDE3-487C-740E-7A3E-67DFC02F96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77EB18-B210-2B22-8B60-3921281C9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E03E-90CD-4CB7-8212-3E628D3D4BFF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9EAC3B-304A-4413-6E8F-0C0796A61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B5E382-421B-CC3E-77DD-885CCF118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6ACB3-DAC9-4364-8A01-95BE5A4E33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6013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D65AE-0CDD-F760-D197-4498AC41B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7DB776-1901-2CED-C765-D660056EC7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25431-031E-A9C2-BBC0-0CF7378EA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E03E-90CD-4CB7-8212-3E628D3D4BFF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7FFB7-B0E4-64D6-E8CA-BB037AE2E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4F4310-46ED-8E01-76C6-038061556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6ACB3-DAC9-4364-8A01-95BE5A4E33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2603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87F33B-C0BB-AA74-E4E5-E8A7B65953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79C2EB-792C-F36F-FD33-3EE65A49CD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971E5F-FAA9-2BD5-11D7-751788EAF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E03E-90CD-4CB7-8212-3E628D3D4BFF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F5B40-1AF3-489D-9126-4F4183698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C70AAE-AF13-608C-DA50-FDA31D8C8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6ACB3-DAC9-4364-8A01-95BE5A4E33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1168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198C2-6DA5-7D3B-EC98-938E3DB863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2AF4F6-48A5-45CB-7727-B13F7FDC49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2CD0AD-24B4-B5CF-4846-15498D106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F2466-F4C0-4EE3-8C60-5729319375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332C26-9E9C-6575-29DB-275BA04CE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F01109-674C-A670-6397-054DC8CA2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5F20-006D-4539-B9F7-FD2F37AA75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259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ABE2D-606D-71A1-356D-5C4767F32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9D290C-B785-9DC9-1321-D5CBEA960E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A728B-3F97-7791-5EE5-43A6A9D78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F2466-F4C0-4EE3-8C60-5729319375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AF1663-FEAC-A77F-3612-72D511310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086459-2E8F-60B0-A0DC-3AF381FC7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5F20-006D-4539-B9F7-FD2F37AA75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1596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3D8A4-EC05-9318-BC11-2F5601947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756CB5-FA8A-0C3C-D63C-78DE721926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53CD2B-9981-98CE-6504-E6ED41C0A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F2466-F4C0-4EE3-8C60-5729319375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93E0DF-112C-EDA3-4FE9-526406AA8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67826-EC4D-C33B-2E6D-562118F20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5F20-006D-4539-B9F7-FD2F37AA75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3665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C3FDB-563D-E125-6D42-7E6D0535D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27A7FF-285D-0FB9-887C-7B23EBA25F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1F0D48-9658-8A97-4AD3-E62966C9C0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436D50-6B10-D0EE-6FD9-41B8BB68E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F2466-F4C0-4EE3-8C60-5729319375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AC15D7-B2BF-CA04-B5DA-CD92AC19E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2AE620-EEC8-476E-ADD0-A933D8E02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5F20-006D-4539-B9F7-FD2F37AA75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2419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551DA-F105-8F60-D739-D1D7B0DB9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69A3CF-E58D-F6E9-7B17-4E5CF88C6A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E0BBD6-A222-5821-D3AB-678CA1DF96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E1BFDE-0209-DBCF-BF06-54429B4723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8B394-DA2D-CDF8-28EF-E0459058AB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ED278B-6D7E-CB51-C4F7-A01205F38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F2466-F4C0-4EE3-8C60-5729319375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98B214-93D1-1793-1D6E-1DF9785A2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B087BF-40B0-554D-E111-021781725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5F20-006D-4539-B9F7-FD2F37AA75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7278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0D5E0-F59B-54B7-D400-6AC18706C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D3C5ED-CA86-EDD6-3A63-E4B2DD2D0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F2466-F4C0-4EE3-8C60-5729319375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638F87-C290-C938-A172-CF26BA1DC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E301E1-EE63-24D1-A4D5-FA767A1B3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5F20-006D-4539-B9F7-FD2F37AA75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4926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005E0D-413B-E1C3-BB71-F1C37781A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F2466-F4C0-4EE3-8C60-5729319375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CF087A-FAA4-3F42-8B0A-3BE2541AC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4C8052-5764-6ACD-ED0C-17B7D3147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5F20-006D-4539-B9F7-FD2F37AA75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9846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2EFB4-3E65-070B-C953-ACC140092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519FCB-2EA7-59A7-7C0C-E57C98061F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F73710-B37A-DF2F-ACE1-84185E4A6A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1FFAC6-CC76-47A0-9126-369DE5CC7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F2466-F4C0-4EE3-8C60-5729319375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1BBA1A-0F2E-9BC4-C9F2-6428979DD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E6B52B-52CB-B63C-DCD3-ED2F06A5C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5F20-006D-4539-B9F7-FD2F37AA75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080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851A2-0A23-AFBC-9E0B-4FC1EEA72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E44E04-E758-9433-3D9B-023D8CC887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8840C1-9903-9411-F0C9-516CFEBB98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8FC26D-E422-C4D4-1990-39AA03070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F2466-F4C0-4EE3-8C60-5729319375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48CCC2-0014-C3C3-F950-D7B09612E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76C395-E376-E02B-EC73-D13D1430F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5F20-006D-4539-B9F7-FD2F37AA75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1949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07AB3-A16F-BC34-7071-0080ACF72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BB460C-22AD-0046-E7E6-DD5392FBC7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01CC91-A44E-10B6-678D-26CABFEDB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F2466-F4C0-4EE3-8C60-5729319375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851DD-3F7D-5467-BF0F-90F1BCB48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4A126-0031-F946-4274-24A54B062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5F20-006D-4539-B9F7-FD2F37AA75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2755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484C21-43B0-590A-EFFE-FE31876598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8C24D6-3DE8-A14E-2C28-4BBD185FB6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D12A0D-CAF8-F6DA-EA37-1396C126D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F2466-F4C0-4EE3-8C60-5729319375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3C5098-D952-6D83-E62D-724B4EC8E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527B77-1077-60E3-6AED-46D5A8B2F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5F20-006D-4539-B9F7-FD2F37AA75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022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F2044F-4CC6-C45E-88EB-124C0DA63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2765A2-6132-D0F5-23C7-A12D5D235F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4731EF-F0DA-BA7D-605C-720042C74C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7E03E-90CD-4CB7-8212-3E628D3D4BFF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1758D3-89E6-5DC8-271F-1057410F50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AA2A31-969B-7EC4-36E0-80542EDF45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E6ACB3-DAC9-4364-8A01-95BE5A4E33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020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60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D50A6D-2A54-3DEC-2932-D9D1A1848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9480B2-EB56-6E78-DA10-564AB16F91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DC2A0C-7F00-FCBA-2FAA-B49D94CD70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F2466-F4C0-4EE3-8C60-5729319375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120A02-EFC5-835E-5C64-8D9137028A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BBB856-8D15-8541-FAD7-2C73CA322B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85F20-006D-4539-B9F7-FD2F37AA75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681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2D6BE807-5F43-569C-DEE3-1A0E7F24C13A}"/>
              </a:ext>
            </a:extLst>
          </p:cNvPr>
          <p:cNvSpPr txBox="1">
            <a:spLocks/>
          </p:cNvSpPr>
          <p:nvPr/>
        </p:nvSpPr>
        <p:spPr>
          <a:xfrm>
            <a:off x="825698" y="4073361"/>
            <a:ext cx="7854950" cy="17526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en-US" sz="2800" b="1" i="0" dirty="0"/>
              <a:t>Prof. Lamiaa Fattouh Ibrahim</a:t>
            </a:r>
          </a:p>
          <a:p>
            <a:pPr marL="0" indent="0" algn="ctr" eaLnBrk="1" hangingPunct="1">
              <a:buNone/>
            </a:pPr>
            <a:r>
              <a:rPr lang="en-US" sz="2800" b="1" i="0" dirty="0">
                <a:ea typeface="Majalla UI"/>
                <a:cs typeface="Majalla UI"/>
              </a:rPr>
              <a:t>Everyone Smart University  </a:t>
            </a:r>
          </a:p>
          <a:p>
            <a:pPr marL="0" indent="0" algn="ctr" eaLnBrk="1" hangingPunct="1">
              <a:buNone/>
            </a:pPr>
            <a:r>
              <a:rPr lang="en-US" sz="2800" b="1" i="0" dirty="0">
                <a:ea typeface="Majalla UI"/>
                <a:cs typeface="Majalla UI"/>
              </a:rPr>
              <a:t>Faculty of INFORMATICS</a:t>
            </a:r>
            <a:endParaRPr lang="en-US" sz="2800" b="1" i="0" dirty="0"/>
          </a:p>
          <a:p>
            <a:pPr marL="0" indent="0" algn="ctr" eaLnBrk="1" hangingPunct="1">
              <a:buNone/>
            </a:pPr>
            <a:r>
              <a:rPr lang="en-US" sz="2800" b="1" i="0" dirty="0"/>
              <a:t>Spring 2023</a:t>
            </a:r>
          </a:p>
        </p:txBody>
      </p:sp>
      <p:sp>
        <p:nvSpPr>
          <p:cNvPr id="5" name="Slide Number Placeholder 2">
            <a:extLst>
              <a:ext uri="{FF2B5EF4-FFF2-40B4-BE49-F238E27FC236}">
                <a16:creationId xmlns:a16="http://schemas.microsoft.com/office/drawing/2014/main" id="{F09CB62A-A538-3134-B928-E2C53B55ADDD}"/>
              </a:ext>
            </a:extLst>
          </p:cNvPr>
          <p:cNvSpPr txBox="1">
            <a:spLocks/>
          </p:cNvSpPr>
          <p:nvPr/>
        </p:nvSpPr>
        <p:spPr bwMode="auto">
          <a:xfrm>
            <a:off x="7772400" y="5825961"/>
            <a:ext cx="683339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fld id="{7729AD7A-7DE9-4247-A582-BC235EEC0C3A}" type="slidenum">
              <a:rPr lang="en-US" smtClean="0">
                <a:solidFill>
                  <a:srgbClr val="D1EAEE"/>
                </a:solidFill>
                <a:latin typeface="Constantia" panose="02030602050306030303" pitchFamily="18" charset="0"/>
              </a:rPr>
              <a:pPr/>
              <a:t>1</a:t>
            </a:fld>
            <a:endParaRPr lang="en-US">
              <a:solidFill>
                <a:srgbClr val="D1EAE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9246B52-DC8C-2184-ED1A-C4C911F91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2567" y="-61024"/>
            <a:ext cx="2819400" cy="17021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2A367F-7CF4-2A27-0D4C-5084945B366F}"/>
              </a:ext>
            </a:extLst>
          </p:cNvPr>
          <p:cNvSpPr txBox="1"/>
          <p:nvPr/>
        </p:nvSpPr>
        <p:spPr>
          <a:xfrm>
            <a:off x="543631" y="1957799"/>
            <a:ext cx="8747303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  <a:p>
            <a:pPr algn="ctr"/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Bachelor of Science in Information Technology</a:t>
            </a:r>
            <a:endParaRPr lang="en-US" sz="32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C232ECA-12A4-7851-E7B5-EF12A95E4C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" y="43924"/>
            <a:ext cx="1924050" cy="153352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AD707D5-7853-7999-046C-7EA857D0C086}"/>
              </a:ext>
            </a:extLst>
          </p:cNvPr>
          <p:cNvSpPr/>
          <p:nvPr/>
        </p:nvSpPr>
        <p:spPr>
          <a:xfrm>
            <a:off x="304799" y="2996143"/>
            <a:ext cx="853440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i="0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lgerian" panose="04020705040A02060702" pitchFamily="82" charset="0"/>
              </a:rPr>
              <a:t>Lecture 2 </a:t>
            </a:r>
            <a:r>
              <a:rPr lang="en-US" altLang="en-US" sz="3200" b="1" i="0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lgerian" panose="04020705040A02060702" pitchFamily="82" charset="0"/>
              </a:rPr>
              <a:t>Number </a:t>
            </a:r>
            <a:br>
              <a:rPr lang="en-US" altLang="en-US" sz="3200" b="1" i="0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lgerian" panose="04020705040A02060702" pitchFamily="82" charset="0"/>
              </a:rPr>
            </a:br>
            <a:r>
              <a:rPr lang="en-US" altLang="en-US" sz="3200" b="1" i="0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lgerian" panose="04020705040A02060702" pitchFamily="82" charset="0"/>
              </a:rPr>
              <a:t>Systems</a:t>
            </a:r>
            <a:endParaRPr lang="en-US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81445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DD5920-E211-4687-E889-81384D177C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862" y="1633829"/>
            <a:ext cx="7894416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190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E0EC5D-CF29-B3D0-CD98-599C59D4F3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090" y="1685925"/>
            <a:ext cx="9252462" cy="348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157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6EAF59-8D6C-4162-4526-594B355B20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6892" y="1339184"/>
            <a:ext cx="7200900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601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D490AB-FFB7-0923-D743-350474FEB4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5087" y="1223962"/>
            <a:ext cx="6981825" cy="44100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3A4A837-5DFC-3F38-32B4-7843CDA5A9D0}"/>
              </a:ext>
            </a:extLst>
          </p:cNvPr>
          <p:cNvSpPr txBox="1"/>
          <p:nvPr/>
        </p:nvSpPr>
        <p:spPr>
          <a:xfrm>
            <a:off x="3209731" y="5719665"/>
            <a:ext cx="4646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Number = 1*2</a:t>
            </a:r>
            <a:r>
              <a:rPr lang="en-US" baseline="30000" dirty="0"/>
              <a:t>0</a:t>
            </a:r>
            <a:r>
              <a:rPr lang="en-US" dirty="0"/>
              <a:t>+ 0* 2</a:t>
            </a:r>
            <a:r>
              <a:rPr lang="en-US" baseline="30000" dirty="0"/>
              <a:t>1</a:t>
            </a:r>
            <a:r>
              <a:rPr lang="en-US" dirty="0"/>
              <a:t>+ 1*2</a:t>
            </a:r>
            <a:r>
              <a:rPr lang="en-US" baseline="30000" dirty="0"/>
              <a:t>2</a:t>
            </a:r>
            <a:r>
              <a:rPr lang="en-US" dirty="0"/>
              <a:t>+ 0*2</a:t>
            </a:r>
            <a:r>
              <a:rPr lang="en-US" baseline="30000" dirty="0"/>
              <a:t>3</a:t>
            </a:r>
            <a:r>
              <a:rPr lang="en-US" dirty="0"/>
              <a:t>=1+4=5</a:t>
            </a:r>
          </a:p>
        </p:txBody>
      </p:sp>
    </p:spTree>
    <p:extLst>
      <p:ext uri="{BB962C8B-B14F-4D97-AF65-F5344CB8AC3E}">
        <p14:creationId xmlns:p14="http://schemas.microsoft.com/office/powerpoint/2010/main" val="2222578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C688EB-03CC-9EAD-FD57-C36C6C8574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25" y="1209675"/>
            <a:ext cx="7448550" cy="44386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110F25C-B72F-DC5C-F08C-25333B8F9121}"/>
              </a:ext>
            </a:extLst>
          </p:cNvPr>
          <p:cNvSpPr txBox="1"/>
          <p:nvPr/>
        </p:nvSpPr>
        <p:spPr>
          <a:xfrm>
            <a:off x="7240556" y="5187820"/>
            <a:ext cx="1996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(1987)</a:t>
            </a:r>
            <a:r>
              <a:rPr lang="en-US" sz="4000" baseline="-25000" dirty="0"/>
              <a:t>8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44417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308740-BF99-8165-3C08-3BE8035EF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125" y="1214437"/>
            <a:ext cx="9429750" cy="442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513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10D341-4FEA-962F-C35A-A78D85383D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466" y="1570265"/>
            <a:ext cx="7734300" cy="20193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99F57EA-74F7-789A-B418-16E11C717D76}"/>
              </a:ext>
            </a:extLst>
          </p:cNvPr>
          <p:cNvSpPr txBox="1"/>
          <p:nvPr/>
        </p:nvSpPr>
        <p:spPr>
          <a:xfrm>
            <a:off x="774442" y="3764241"/>
            <a:ext cx="4702628" cy="252376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/>
              <a:t>                    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(1  0  1  1)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Position =  3  2  1  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Weight   =  8  4  2  1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Decimal     = 1* 8+1*2+1*1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= (11)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</a:p>
          <a:p>
            <a:pPr rtl="1"/>
            <a:r>
              <a:rPr lang="en-US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288FCC-5C49-FE1C-E76A-48B8BD33CEB4}"/>
              </a:ext>
            </a:extLst>
          </p:cNvPr>
          <p:cNvSpPr txBox="1"/>
          <p:nvPr/>
        </p:nvSpPr>
        <p:spPr>
          <a:xfrm>
            <a:off x="5674719" y="3764241"/>
            <a:ext cx="3982065" cy="255454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(1  0  1  0  1)</a:t>
            </a:r>
            <a:r>
              <a:rPr lang="en-US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3200" dirty="0"/>
              <a:t>Position  =4   3   2  1  0</a:t>
            </a:r>
          </a:p>
          <a:p>
            <a:r>
              <a:rPr lang="en-US" sz="3200" dirty="0"/>
              <a:t>Weight   = 16 8   4  2  1</a:t>
            </a:r>
          </a:p>
          <a:p>
            <a:r>
              <a:rPr lang="en-US" sz="3200" dirty="0"/>
              <a:t>Decimal  = 16+4+1</a:t>
            </a:r>
          </a:p>
          <a:p>
            <a:r>
              <a:rPr lang="en-US" sz="3200" dirty="0"/>
              <a:t>                 =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(21)</a:t>
            </a:r>
            <a:r>
              <a:rPr lang="en-US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3200" dirty="0"/>
              <a:t>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6651265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1EE3D5-6311-584F-4FC4-563B07495344}"/>
              </a:ext>
            </a:extLst>
          </p:cNvPr>
          <p:cNvSpPr txBox="1"/>
          <p:nvPr/>
        </p:nvSpPr>
        <p:spPr>
          <a:xfrm>
            <a:off x="541176" y="2062065"/>
            <a:ext cx="4366726" cy="224676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               </a:t>
            </a:r>
            <a:r>
              <a:rPr lang="en-US" sz="2800" dirty="0"/>
              <a:t>           (1 0 1 1 1 1)</a:t>
            </a:r>
            <a:r>
              <a:rPr lang="en-US" sz="2800" baseline="-25000" dirty="0"/>
              <a:t>2</a:t>
            </a:r>
            <a:endParaRPr lang="en-US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Position   =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Weight     =  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Decimal   =1+2+4+8+32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= (47)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912491-1AF6-5D4A-FD48-F4FD27F8A84F}"/>
              </a:ext>
            </a:extLst>
          </p:cNvPr>
          <p:cNvSpPr txBox="1"/>
          <p:nvPr/>
        </p:nvSpPr>
        <p:spPr>
          <a:xfrm>
            <a:off x="5231364" y="2062065"/>
            <a:ext cx="4892350" cy="224676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               </a:t>
            </a:r>
            <a:r>
              <a:rPr lang="en-US" sz="2800" dirty="0"/>
              <a:t>           (1  0  1  1 . 0  1)</a:t>
            </a:r>
            <a:r>
              <a:rPr lang="en-US" sz="2800" baseline="-25000" dirty="0"/>
              <a:t>2</a:t>
            </a:r>
            <a:endParaRPr lang="en-US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Position   =   3  2  1  0  -1 -2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Weight     =   8  4  2  1   .5  0.25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Decimal   =8+2+1+.25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= (11.25)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12976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28134B-6C54-F30F-D052-EC92B99F2261}"/>
              </a:ext>
            </a:extLst>
          </p:cNvPr>
          <p:cNvSpPr txBox="1"/>
          <p:nvPr/>
        </p:nvSpPr>
        <p:spPr>
          <a:xfrm>
            <a:off x="2432181" y="2127379"/>
            <a:ext cx="7392954" cy="224676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               </a:t>
            </a:r>
            <a:r>
              <a:rPr lang="en-US" sz="2800" dirty="0"/>
              <a:t>           (1  1  0  1  0  1 . 0    1    0    1)</a:t>
            </a:r>
            <a:r>
              <a:rPr lang="en-US" sz="2800" baseline="-25000" dirty="0"/>
              <a:t>2</a:t>
            </a:r>
            <a:endParaRPr lang="en-US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Position   =  5  4  3  2  1 0  .-1   -2   -3  -4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Weight     = 32 16 8  4  2 1 . 1/2 1/4 1/8  1/16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Decimal  = 32+16+4+1+(4/16+1/16)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= (53 5/16)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(53.3125)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800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483731A-D831-1023-3618-9B3641ABC338}"/>
              </a:ext>
            </a:extLst>
          </p:cNvPr>
          <p:cNvCxnSpPr/>
          <p:nvPr/>
        </p:nvCxnSpPr>
        <p:spPr>
          <a:xfrm>
            <a:off x="4562669" y="2286000"/>
            <a:ext cx="111968" cy="127829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A230A5B-5021-CDA5-3659-C36F19159825}"/>
              </a:ext>
            </a:extLst>
          </p:cNvPr>
          <p:cNvCxnSpPr/>
          <p:nvPr/>
        </p:nvCxnSpPr>
        <p:spPr>
          <a:xfrm>
            <a:off x="4985657" y="2286000"/>
            <a:ext cx="111968" cy="127829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A42C783-9DC1-C1F0-AB76-3061BB580DB5}"/>
              </a:ext>
            </a:extLst>
          </p:cNvPr>
          <p:cNvCxnSpPr/>
          <p:nvPr/>
        </p:nvCxnSpPr>
        <p:spPr>
          <a:xfrm>
            <a:off x="5302897" y="2150706"/>
            <a:ext cx="111968" cy="127829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34930D7-32F7-CDEF-ED80-651E5DC37EF0}"/>
              </a:ext>
            </a:extLst>
          </p:cNvPr>
          <p:cNvCxnSpPr/>
          <p:nvPr/>
        </p:nvCxnSpPr>
        <p:spPr>
          <a:xfrm>
            <a:off x="5620137" y="2150706"/>
            <a:ext cx="111968" cy="127829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E9789A5-B5A2-7D73-A4D5-87F26C6DC38E}"/>
              </a:ext>
            </a:extLst>
          </p:cNvPr>
          <p:cNvCxnSpPr/>
          <p:nvPr/>
        </p:nvCxnSpPr>
        <p:spPr>
          <a:xfrm>
            <a:off x="5980922" y="2286000"/>
            <a:ext cx="111968" cy="127829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039A88B-C5FB-381F-6417-3189583C1D70}"/>
              </a:ext>
            </a:extLst>
          </p:cNvPr>
          <p:cNvCxnSpPr/>
          <p:nvPr/>
        </p:nvCxnSpPr>
        <p:spPr>
          <a:xfrm>
            <a:off x="6907763" y="2127379"/>
            <a:ext cx="111968" cy="127829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E15E06-3BF8-8F7A-D141-DD8347827F32}"/>
              </a:ext>
            </a:extLst>
          </p:cNvPr>
          <p:cNvCxnSpPr/>
          <p:nvPr/>
        </p:nvCxnSpPr>
        <p:spPr>
          <a:xfrm>
            <a:off x="7467601" y="2127379"/>
            <a:ext cx="111968" cy="127829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DC90C1F-BB22-49D7-C48F-4EE6514709C1}"/>
              </a:ext>
            </a:extLst>
          </p:cNvPr>
          <p:cNvCxnSpPr/>
          <p:nvPr/>
        </p:nvCxnSpPr>
        <p:spPr>
          <a:xfrm>
            <a:off x="8024320" y="2127379"/>
            <a:ext cx="111968" cy="127829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1807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5E4D4D-85DB-35CD-280C-7B0102F132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0428" y="1575902"/>
            <a:ext cx="3343275" cy="5524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DE0C9F9-05AA-69A9-5741-D6A246BAB1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8619" y="1852127"/>
            <a:ext cx="2428875" cy="676275"/>
          </a:xfrm>
          <a:prstGeom prst="rect">
            <a:avLst/>
          </a:prstGeom>
        </p:spPr>
      </p:pic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F192951B-9174-5FDE-82B8-8FD8D20EDC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1037348"/>
              </p:ext>
            </p:extLst>
          </p:nvPr>
        </p:nvGraphicFramePr>
        <p:xfrm>
          <a:off x="895739" y="3163078"/>
          <a:ext cx="8686796" cy="73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2925">
                  <a:extLst>
                    <a:ext uri="{9D8B030D-6E8A-4147-A177-3AD203B41FA5}">
                      <a16:colId xmlns:a16="http://schemas.microsoft.com/office/drawing/2014/main" val="3283355697"/>
                    </a:ext>
                  </a:extLst>
                </a:gridCol>
                <a:gridCol w="738734">
                  <a:extLst>
                    <a:ext uri="{9D8B030D-6E8A-4147-A177-3AD203B41FA5}">
                      <a16:colId xmlns:a16="http://schemas.microsoft.com/office/drawing/2014/main" val="1053670244"/>
                    </a:ext>
                  </a:extLst>
                </a:gridCol>
                <a:gridCol w="850829">
                  <a:extLst>
                    <a:ext uri="{9D8B030D-6E8A-4147-A177-3AD203B41FA5}">
                      <a16:colId xmlns:a16="http://schemas.microsoft.com/office/drawing/2014/main" val="2798115268"/>
                    </a:ext>
                  </a:extLst>
                </a:gridCol>
                <a:gridCol w="850829">
                  <a:extLst>
                    <a:ext uri="{9D8B030D-6E8A-4147-A177-3AD203B41FA5}">
                      <a16:colId xmlns:a16="http://schemas.microsoft.com/office/drawing/2014/main" val="4058869020"/>
                    </a:ext>
                  </a:extLst>
                </a:gridCol>
                <a:gridCol w="850829">
                  <a:extLst>
                    <a:ext uri="{9D8B030D-6E8A-4147-A177-3AD203B41FA5}">
                      <a16:colId xmlns:a16="http://schemas.microsoft.com/office/drawing/2014/main" val="2564706089"/>
                    </a:ext>
                  </a:extLst>
                </a:gridCol>
                <a:gridCol w="850829">
                  <a:extLst>
                    <a:ext uri="{9D8B030D-6E8A-4147-A177-3AD203B41FA5}">
                      <a16:colId xmlns:a16="http://schemas.microsoft.com/office/drawing/2014/main" val="2370975763"/>
                    </a:ext>
                  </a:extLst>
                </a:gridCol>
                <a:gridCol w="850829">
                  <a:extLst>
                    <a:ext uri="{9D8B030D-6E8A-4147-A177-3AD203B41FA5}">
                      <a16:colId xmlns:a16="http://schemas.microsoft.com/office/drawing/2014/main" val="135242167"/>
                    </a:ext>
                  </a:extLst>
                </a:gridCol>
                <a:gridCol w="850829">
                  <a:extLst>
                    <a:ext uri="{9D8B030D-6E8A-4147-A177-3AD203B41FA5}">
                      <a16:colId xmlns:a16="http://schemas.microsoft.com/office/drawing/2014/main" val="3916178252"/>
                    </a:ext>
                  </a:extLst>
                </a:gridCol>
                <a:gridCol w="850829">
                  <a:extLst>
                    <a:ext uri="{9D8B030D-6E8A-4147-A177-3AD203B41FA5}">
                      <a16:colId xmlns:a16="http://schemas.microsoft.com/office/drawing/2014/main" val="724093839"/>
                    </a:ext>
                  </a:extLst>
                </a:gridCol>
                <a:gridCol w="1029334">
                  <a:extLst>
                    <a:ext uri="{9D8B030D-6E8A-4147-A177-3AD203B41FA5}">
                      <a16:colId xmlns:a16="http://schemas.microsoft.com/office/drawing/2014/main" val="3652366882"/>
                    </a:ext>
                  </a:extLst>
                </a:gridCol>
              </a:tblGrid>
              <a:tr h="328896">
                <a:tc>
                  <a:txBody>
                    <a:bodyPr/>
                    <a:lstStyle/>
                    <a:p>
                      <a:r>
                        <a:rPr lang="en-US" dirty="0"/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8995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3244365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401AE785-6F6B-6F5A-518C-7E9571C44C28}"/>
              </a:ext>
            </a:extLst>
          </p:cNvPr>
          <p:cNvSpPr txBox="1"/>
          <p:nvPr/>
        </p:nvSpPr>
        <p:spPr>
          <a:xfrm>
            <a:off x="1856792" y="4329404"/>
            <a:ext cx="275253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(35)</a:t>
            </a:r>
            <a:r>
              <a:rPr lang="en-US" baseline="-25000" dirty="0"/>
              <a:t>10</a:t>
            </a:r>
            <a:r>
              <a:rPr lang="en-US" dirty="0"/>
              <a:t>= (  1  0     0   0   1  1  )</a:t>
            </a:r>
            <a:r>
              <a:rPr lang="en-US" baseline="-25000" dirty="0"/>
              <a:t>2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(17)</a:t>
            </a:r>
            <a:r>
              <a:rPr lang="en-US" baseline="-25000" dirty="0"/>
              <a:t>10</a:t>
            </a:r>
            <a:r>
              <a:rPr lang="en-US" dirty="0"/>
              <a:t>= (              10001  )</a:t>
            </a:r>
            <a:r>
              <a:rPr lang="en-US" baseline="-25000" dirty="0"/>
              <a:t>2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5E123E-7252-9934-46E8-16FF979C4811}"/>
              </a:ext>
            </a:extLst>
          </p:cNvPr>
          <p:cNvSpPr txBox="1"/>
          <p:nvPr/>
        </p:nvSpPr>
        <p:spPr>
          <a:xfrm>
            <a:off x="5131837" y="4127936"/>
            <a:ext cx="22580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35/2= 17    R = 1</a:t>
            </a:r>
          </a:p>
          <a:p>
            <a:r>
              <a:rPr lang="en-US" dirty="0"/>
              <a:t>17/2= 8       R = 1</a:t>
            </a:r>
          </a:p>
          <a:p>
            <a:r>
              <a:rPr lang="en-US" dirty="0"/>
              <a:t>8/2= 4          R= 0</a:t>
            </a:r>
          </a:p>
          <a:p>
            <a:r>
              <a:rPr lang="en-US" dirty="0"/>
              <a:t>4/2= 2          R= 0</a:t>
            </a:r>
          </a:p>
          <a:p>
            <a:r>
              <a:rPr lang="en-US" dirty="0"/>
              <a:t>2/2= 1          R= 0</a:t>
            </a:r>
          </a:p>
          <a:p>
            <a:r>
              <a:rPr lang="en-US" dirty="0"/>
              <a:t>½=   0           R= 1</a:t>
            </a:r>
          </a:p>
          <a:p>
            <a:r>
              <a:rPr lang="ar-EG" dirty="0"/>
              <a:t>من تحت الى فوق من اليسار الى اليمن </a:t>
            </a:r>
            <a:r>
              <a:rPr lang="en-US" dirty="0"/>
              <a:t>( 100011)</a:t>
            </a:r>
            <a:r>
              <a:rPr lang="en-US" baseline="-25000" dirty="0"/>
              <a:t>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0564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8460FB86-76C7-2858-F94C-337F717ED9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0889528"/>
              </p:ext>
            </p:extLst>
          </p:nvPr>
        </p:nvGraphicFramePr>
        <p:xfrm>
          <a:off x="1966686" y="2165911"/>
          <a:ext cx="8127999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72741307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90919399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2015301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DEC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BINARY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OCTAL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37434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88853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3312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4804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590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37950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5931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86284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42025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22772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F98535F0-5E53-7078-2BFA-14952594AA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7800650"/>
              </p:ext>
            </p:extLst>
          </p:nvPr>
        </p:nvGraphicFramePr>
        <p:xfrm>
          <a:off x="2032000" y="719666"/>
          <a:ext cx="8128000" cy="630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6987929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2029128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BINARY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HEXADECIMAL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00064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9648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0001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733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0010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82281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0011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0639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0100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53176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0101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10467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0110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6428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0111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0418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6807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1001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8555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1010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6165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1011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47497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369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1101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9559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1110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05134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1111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4790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58268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2437</TotalTime>
  <Words>353</Words>
  <Application>Microsoft Office PowerPoint</Application>
  <PresentationFormat>Widescreen</PresentationFormat>
  <Paragraphs>120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Algerian</vt:lpstr>
      <vt:lpstr>Arial</vt:lpstr>
      <vt:lpstr>Calibri</vt:lpstr>
      <vt:lpstr>Calibri Light</vt:lpstr>
      <vt:lpstr>Constantia</vt:lpstr>
      <vt:lpstr>Times New Roman</vt:lpstr>
      <vt:lpstr>Wingdings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Lamyaa fattouh ibrahim</dc:creator>
  <cp:lastModifiedBy>Lamyaa fattouh ibrahim</cp:lastModifiedBy>
  <cp:revision>9</cp:revision>
  <dcterms:created xsi:type="dcterms:W3CDTF">2023-02-12T08:37:27Z</dcterms:created>
  <dcterms:modified xsi:type="dcterms:W3CDTF">2023-02-15T19:59:51Z</dcterms:modified>
</cp:coreProperties>
</file>