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58" r:id="rId3"/>
  </p:sldMasterIdLst>
  <p:sldIdLst>
    <p:sldId id="256" r:id="rId4"/>
    <p:sldId id="257" r:id="rId5"/>
    <p:sldId id="258" r:id="rId6"/>
    <p:sldId id="259" r:id="rId7"/>
    <p:sldId id="260" r:id="rId8"/>
    <p:sldId id="1072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32" r:id="rId57"/>
    <p:sldId id="333" r:id="rId58"/>
    <p:sldId id="1054" r:id="rId59"/>
    <p:sldId id="313" r:id="rId60"/>
    <p:sldId id="314" r:id="rId61"/>
    <p:sldId id="315" r:id="rId62"/>
    <p:sldId id="316" r:id="rId63"/>
    <p:sldId id="317" r:id="rId64"/>
    <p:sldId id="335" r:id="rId65"/>
    <p:sldId id="1061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B9F33-FEA9-11A1-43BE-DB97EF0C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ACAA89-15E6-97B7-D0BE-8891941E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E7194-A5B3-4703-8FB7-E0F5785F5DA6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06498F-8981-3381-50DB-CE682238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70E67-F390-71FD-D3B6-505FC883A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1E28-A8DF-4CF0-9276-1EB1A3AFF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21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B9F33-FEA9-11A1-43BE-DB97EF0C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ACAA89-15E6-97B7-D0BE-8891941E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E7194-A5B3-4703-8FB7-E0F5785F5DA6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06498F-8981-3381-50DB-CE682238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70E67-F390-71FD-D3B6-505FC883A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71E28-A8DF-4CF0-9276-1EB1A3AFF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04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1332C9-24A2-CE08-AADB-3BC8E9F0D0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-7918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46381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023113" y="2120354"/>
            <a:ext cx="5857712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 &amp; Neural Networks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096000" y="4300351"/>
            <a:ext cx="56389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000" b="1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Lecture 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000" b="1" dirty="0">
                <a:solidFill>
                  <a:schemeClr val="tx1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Deep Learning Optimization: Techniques and Parameter Tuning</a:t>
            </a:r>
          </a:p>
        </p:txBody>
      </p:sp>
      <p:pic>
        <p:nvPicPr>
          <p:cNvPr id="4" name="Picture 3" descr="A black and blue text with blue letters&#10;&#10;AI-generated content may be incorrect.">
            <a:extLst>
              <a:ext uri="{FF2B5EF4-FFF2-40B4-BE49-F238E27FC236}">
                <a16:creationId xmlns:a16="http://schemas.microsoft.com/office/drawing/2014/main" id="{B5112FF5-4A6F-DED2-904C-610753F60C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3943" y="-88035"/>
            <a:ext cx="2951160" cy="137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70168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pic>
        <p:nvPicPr>
          <p:cNvPr id="3" name="Picture 2" descr="A black and blue text with blue letters&#10;&#10;AI-generated content may be incorrect.">
            <a:extLst>
              <a:ext uri="{FF2B5EF4-FFF2-40B4-BE49-F238E27FC236}">
                <a16:creationId xmlns:a16="http://schemas.microsoft.com/office/drawing/2014/main" id="{4599E28F-83AC-9B2A-D43A-A51EDFE79E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3943" y="-88035"/>
            <a:ext cx="2951160" cy="137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4008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96539040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41999208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740886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945497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6308285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833403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70385605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B1332C9-24A2-CE08-AADB-3BC8E9F0D0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-7918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41679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47" b="0" i="0">
                <a:solidFill>
                  <a:srgbClr val="898989"/>
                </a:solidFill>
                <a:latin typeface="Calibri"/>
                <a:cs typeface="Calibri"/>
              </a:defRPr>
            </a:lvl1pPr>
          </a:lstStyle>
          <a:p>
            <a:pPr marL="11206">
              <a:lnSpc>
                <a:spcPts val="1191"/>
              </a:lnSpc>
            </a:pPr>
            <a:r>
              <a:rPr lang="en-US" spc="9"/>
              <a:t>1</a:t>
            </a:r>
            <a:fld id="{81D60167-4931-47E6-BA6A-407CBD079E47}" type="slidenum">
              <a:rPr spc="9" smtClean="0"/>
              <a:pPr marL="11206">
                <a:lnSpc>
                  <a:spcPts val="1191"/>
                </a:lnSpc>
              </a:pPr>
              <a:t>‹#›</a:t>
            </a:fld>
            <a:endParaRPr spc="9" dirty="0"/>
          </a:p>
        </p:txBody>
      </p:sp>
    </p:spTree>
    <p:extLst>
      <p:ext uri="{BB962C8B-B14F-4D97-AF65-F5344CB8AC3E}">
        <p14:creationId xmlns:p14="http://schemas.microsoft.com/office/powerpoint/2010/main" val="1892124319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83933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67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34636921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08168" y="233143"/>
            <a:ext cx="11775665" cy="480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67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1"/>
            <a:ext cx="8534400" cy="5714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pPr marL="16933">
              <a:lnSpc>
                <a:spcPts val="2787"/>
              </a:lnSpc>
            </a:pPr>
            <a:r>
              <a:rPr lang="en-US" spc="-13"/>
              <a:t>Fei-</a:t>
            </a:r>
            <a:r>
              <a:rPr lang="en-US"/>
              <a:t>Fei</a:t>
            </a:r>
            <a:r>
              <a:rPr lang="en-US" spc="-40"/>
              <a:t> </a:t>
            </a:r>
            <a:r>
              <a:rPr lang="en-US"/>
              <a:t>Li</a:t>
            </a:r>
            <a:r>
              <a:rPr lang="en-US" spc="-20"/>
              <a:t> </a:t>
            </a:r>
            <a:r>
              <a:rPr lang="en-US"/>
              <a:t>&amp;</a:t>
            </a:r>
            <a:r>
              <a:rPr lang="en-US" spc="-20"/>
              <a:t> </a:t>
            </a:r>
            <a:r>
              <a:rPr lang="en-US"/>
              <a:t>Justin</a:t>
            </a:r>
            <a:r>
              <a:rPr lang="en-US" spc="-20"/>
              <a:t> </a:t>
            </a:r>
            <a:r>
              <a:rPr lang="en-US"/>
              <a:t>Johnson</a:t>
            </a:r>
            <a:r>
              <a:rPr lang="en-US" spc="-20"/>
              <a:t> </a:t>
            </a:r>
            <a:r>
              <a:rPr lang="en-US"/>
              <a:t>&amp;</a:t>
            </a:r>
            <a:r>
              <a:rPr lang="en-US" spc="-20"/>
              <a:t> </a:t>
            </a:r>
            <a:r>
              <a:rPr lang="en-US"/>
              <a:t>Serena</a:t>
            </a:r>
            <a:r>
              <a:rPr lang="en-US" spc="-20"/>
              <a:t> </a:t>
            </a:r>
            <a:r>
              <a:rPr lang="en-US" spc="-13"/>
              <a:t>Yeung</a:t>
            </a:r>
            <a:endParaRPr lang="en-US" spc="-13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pPr marL="16933">
              <a:lnSpc>
                <a:spcPts val="2787"/>
              </a:lnSpc>
            </a:pPr>
            <a:r>
              <a:rPr lang="en-US"/>
              <a:t>April</a:t>
            </a:r>
            <a:r>
              <a:rPr lang="en-US" spc="-27"/>
              <a:t> </a:t>
            </a:r>
            <a:r>
              <a:rPr lang="en-US"/>
              <a:t>13,</a:t>
            </a:r>
            <a:r>
              <a:rPr lang="en-US" spc="-27"/>
              <a:t> 2017</a:t>
            </a:r>
            <a:endParaRPr lang="en-US" spc="-27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pPr marL="16933">
              <a:lnSpc>
                <a:spcPts val="2787"/>
              </a:lnSpc>
            </a:pPr>
            <a:r>
              <a:rPr lang="en-US"/>
              <a:t>Lecture</a:t>
            </a:r>
            <a:r>
              <a:rPr lang="en-US" spc="-33"/>
              <a:t> </a:t>
            </a:r>
            <a:r>
              <a:rPr lang="en-US"/>
              <a:t>4</a:t>
            </a:r>
            <a:r>
              <a:rPr lang="en-US" spc="-20"/>
              <a:t> </a:t>
            </a:r>
            <a:r>
              <a:rPr lang="en-US" spc="-13"/>
              <a:t>-</a:t>
            </a:r>
            <a:r>
              <a:rPr lang="en-US" spc="-167"/>
              <a:t> </a:t>
            </a:r>
            <a:fld id="{81D60167-4931-47E6-BA6A-407CBD079E47}" type="slidenum">
              <a:rPr spc="-67" smtClean="0"/>
              <a:pPr marL="16933">
                <a:lnSpc>
                  <a:spcPts val="2787"/>
                </a:lnSpc>
              </a:pPr>
              <a:t>‹#›</a:t>
            </a:fld>
            <a:endParaRPr spc="-67" dirty="0"/>
          </a:p>
        </p:txBody>
      </p:sp>
    </p:spTree>
    <p:extLst>
      <p:ext uri="{BB962C8B-B14F-4D97-AF65-F5344CB8AC3E}">
        <p14:creationId xmlns:p14="http://schemas.microsoft.com/office/powerpoint/2010/main" val="913346749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4933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4EC5AF-07F5-2EF8-410C-4BF49197C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6A9673-B24D-AFF4-46BC-F2284B0153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3327DC-B9A5-3DDB-638B-74B71726F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0E7194-A5B3-4703-8FB7-E0F5785F5DA6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BBE4D-64B0-1BC5-FF7B-181BC66B6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F7B66-0354-023D-16F3-8D616EC5EB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771E28-A8DF-4CF0-9276-1EB1A3AFF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95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4EC5AF-07F5-2EF8-410C-4BF49197C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6A9673-B24D-AFF4-46BC-F2284B0153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3327DC-B9A5-3DDB-638B-74B71726F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0E7194-A5B3-4703-8FB7-E0F5785F5DA6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BBE4D-64B0-1BC5-FF7B-181BC66B6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F7B66-0354-023D-16F3-8D616EC5EB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771E28-A8DF-4CF0-9276-1EB1A3AFF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81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708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4" Type="http://schemas.openxmlformats.org/officeDocument/2006/relationships/image" Target="../media/image58.gif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2E3F9-673D-ABDF-5868-BEAD90455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F42A6-B2D1-C20F-ACFA-DC3A76E06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275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742D59-862C-016F-E84C-8B0A9D36E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8E0DF-88F0-199D-7388-C0C7873C4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4753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71C795-9521-CA4F-047C-12B3FC9E5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ECD4D-7C07-0F93-F5CA-3C75C3F45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2979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7CC2E5-2B7B-9618-C07E-39BD1278D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191E20-2588-8D0F-A1FC-2C0023301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09738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9CE30-8A45-F472-B2B0-BDF28D0AC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1EF73-C4CD-09FE-A8F7-B5B6414558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61539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3085-3EB7-3187-07BA-44857082B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Perceptron Learning Algorithm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5B4B28-83F6-9197-C25A-303501CDD1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767681"/>
            <a:ext cx="7905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FACC4C-FD93-FA4A-D256-54D772FA4608}"/>
              </a:ext>
            </a:extLst>
          </p:cNvPr>
          <p:cNvSpPr txBox="1"/>
          <p:nvPr/>
        </p:nvSpPr>
        <p:spPr>
          <a:xfrm>
            <a:off x="838199" y="6014004"/>
            <a:ext cx="6096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https://medium.com/the-feynman-journal/what-makes-backpropagation-so-elegant-657f3afbbd</a:t>
            </a:r>
          </a:p>
        </p:txBody>
      </p:sp>
    </p:spTree>
    <p:extLst>
      <p:ext uri="{BB962C8B-B14F-4D97-AF65-F5344CB8AC3E}">
        <p14:creationId xmlns:p14="http://schemas.microsoft.com/office/powerpoint/2010/main" val="251367590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66449-2D30-310F-7546-97B5E57BC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Perceptron Learning Algorithm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59E535-28E5-5C2D-F884-956864A056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7264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663C3-825A-04E6-0D66-FFAA2F5E2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C6C5B-B47E-0851-CEBA-97E3B5EF6E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4400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A4D511-3353-22F7-415F-61D9827C4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optimization in deep learning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A9A37-9B34-AC12-4C25-1090E3210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32604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1C1D99-63D7-9398-6C7A-E789BF02A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A51E8-ECEF-3A7A-DC8C-878AD7C7A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740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544F6-9FFA-79DF-45BA-C396BC5B0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DD215B-5089-203D-2A55-B2EEB8B72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8508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444B2-2B30-7651-328E-105660396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BA460-B82A-9B51-3CCD-5F368FC9A5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75854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40DDE-FA87-9CB4-DDA3-8EC15B72A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Backpropagation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1F6C-5B44-18A7-A4B2-98E559BEB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40918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8CD0F-4D38-BDC9-61A4-F53273F6B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800"/>
              <a:t>Backpropagation:</a:t>
            </a:r>
            <a:r>
              <a:rPr lang="en-US" sz="2800" spc="-87"/>
              <a:t> </a:t>
            </a:r>
            <a:r>
              <a:rPr lang="en-US" sz="2800"/>
              <a:t>a</a:t>
            </a:r>
            <a:r>
              <a:rPr lang="en-US" sz="2800" spc="-80"/>
              <a:t> </a:t>
            </a:r>
            <a:r>
              <a:rPr lang="en-US" sz="2800"/>
              <a:t>simple</a:t>
            </a:r>
            <a:r>
              <a:rPr lang="en-US" sz="2800" spc="-80"/>
              <a:t> </a:t>
            </a:r>
            <a:r>
              <a:rPr lang="en-US" sz="2800" spc="-13"/>
              <a:t>example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1AF24-B967-9074-283B-29E70D98A4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2822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F0E245-E265-F9EE-0BA3-3EE2B97D0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17F88-42E2-BA07-A355-F02FA98AE8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2626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92EE2-0E20-F59F-3210-5BE56B62E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070001-BE26-3641-68F3-A16EDB3C35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52845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B225A8-9266-E21E-A5A3-BA85418E9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78D06E-EF57-2F68-A665-02489EBF4E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54157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5669DD-FFEF-7DD2-2B3B-89CC2BBC6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31F942-6196-5DC0-3D07-AEF41358DD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61059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7E4B1-8685-208E-97AB-14D115B02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7DB91-3C49-E0C4-899A-49A534E1E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2809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66E09F-62E0-20DC-6A82-52E10852C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4C9C54-9977-74EA-C066-44A579A67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7443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56D098-8393-928D-E63F-A68209E88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DF6CD-E35C-0590-474B-F9344E7231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0772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E114CC-E23D-35B1-F0F1-22179F215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EEE22-6242-9963-06A5-9DA6F1728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4449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2F98BF-193E-9549-CD38-D8110FCF3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FB7043-43F6-76FF-6A8B-38A028CC5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40969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5556DC-4F56-B661-330A-BD4EC169E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0C812-11C2-9A41-4825-24B4EADF62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4624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B07E9-C758-9CDD-9815-E8FA641B4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4D043-88FF-4799-9A6E-A6BE809C69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6740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894BD-7D9D-EF8F-D0A8-4A91CAACE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2667"/>
              <a:t>Backpropagation:</a:t>
            </a:r>
            <a:r>
              <a:rPr lang="en-US" sz="2667" spc="-87"/>
              <a:t> </a:t>
            </a:r>
            <a:r>
              <a:rPr lang="en-US" sz="2667"/>
              <a:t>a</a:t>
            </a:r>
            <a:r>
              <a:rPr lang="en-US" sz="2667" spc="-80"/>
              <a:t> </a:t>
            </a:r>
            <a:r>
              <a:rPr lang="en-US" sz="2667"/>
              <a:t>simple</a:t>
            </a:r>
            <a:r>
              <a:rPr lang="en-US" sz="2667" spc="-80"/>
              <a:t> </a:t>
            </a:r>
            <a:r>
              <a:rPr lang="en-US" sz="2667" spc="-13"/>
              <a:t>example</a:t>
            </a:r>
            <a:endParaRPr lang="en-US" sz="266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B919EC-D66C-2A5A-1FE3-18B8E2B0B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1951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22206D-850D-09ED-C22D-362FFC8C2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C44D6-629B-DC60-E069-8D0BE6131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31522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CCB7C-708E-74D9-9FD1-66FF415B5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6400" spc="-67"/>
              <a:t>f</a:t>
            </a:r>
            <a:endParaRPr lang="en-US" sz="6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4315B-101D-CD2F-EF7C-0119F26F8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8666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B11135-6D82-2099-A667-4EF08006C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8AD66-0A59-18DC-7481-F9DCA74C6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81415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7CCB1-DCCC-A0E1-790C-54AEA831F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B4332-2EBF-6221-D15C-6CE3FB4061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7640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AD878-C58C-E9BA-174A-37DE00841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82EE7C-1358-4929-155B-B3AF86429C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0341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23A80-8168-9D4D-2D48-7B2B37502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B0EBD9-2D19-5C4B-C118-17F0EC2FE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3665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17995-C698-111B-2047-B00040612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B631D1-D549-C8F3-86DE-D205D39FB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9021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E872CA-5366-49DE-DE5A-CED96DBE3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6F9C8-CAD7-74BF-268E-CF34CA327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89027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564C2-1613-1BE1-DFD0-3E63D5FA4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EE6B7-0276-C252-C830-B9A804AD9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3240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5E1A8F-6602-18FA-E402-10D53B2ED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98D32-D0C9-317A-02D5-560B4EDEBF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1446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4684C-21A2-5E14-C95A-F4D3FDCCF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8C5F3-51D2-9FFB-D58D-9E2F9CE732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0861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484F3-8362-93F7-807B-0D52FCFB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A4ADA-3B1B-B405-14EF-C3B7D2A1DB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40467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1E40F4-5AE6-AB6C-4716-F96474D2D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D6B736-BC72-41F0-76CA-C48485C3D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9818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26549-2DC4-683A-268C-CDA7FC536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8383F-F3DB-A4C8-6A52-C1C00F3C17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2973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B4BD9-A9C3-D3B8-5C57-9CC1BDFE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88BF2-6DEC-65D1-25CB-6706E4891B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807199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BC4C8B-BD35-97F8-7F63-F50DDAAF2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27E01-62B4-B756-566F-A48641206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60987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60FE1A-EBAB-76F9-FFE1-C5D030E1F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5CC75-AF9D-6ABD-70C9-E9EC388D48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64267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B36BD0-E6B6-62E2-D6DD-D376E9A7B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2C25F-8BC7-0C2E-DDCC-394FEA2F1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40348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83D58-2BF9-8E82-07B1-507081330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505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CDBED-476C-AB7E-0FF6-95611D71C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02053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D6925-294D-3516-629F-40040FD37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6933">
              <a:lnSpc>
                <a:spcPct val="100000"/>
              </a:lnSpc>
              <a:spcBef>
                <a:spcPts val="133"/>
              </a:spcBef>
            </a:pPr>
            <a:r>
              <a:rPr lang="en-US" sz="3200"/>
              <a:t>Another</a:t>
            </a:r>
            <a:r>
              <a:rPr lang="en-US" sz="3200" spc="-120"/>
              <a:t> </a:t>
            </a:r>
            <a:r>
              <a:rPr lang="en-US" sz="3200" spc="-13"/>
              <a:t>example:</a:t>
            </a:r>
            <a:endParaRPr lang="en-US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2E8727-6B17-E52E-C858-FBD8BB2F8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511509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C0E85-4593-299F-D95F-15E25AF4B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A001F-BD61-682C-8A41-E2D01136D2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62428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36316A-6186-ECAA-DE31-BEC5D35C3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1CF04-12DA-A9C0-F704-EAA88094BC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8312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27FE95-CA33-9906-A4C6-74BB697D6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8C37E-B77A-ACF8-3CF2-A8B18C9B92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62909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754EDF-9214-6A53-B54F-EA71D6181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BFE6E0-D9ED-CAAF-8916-DF6E1E8E25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627694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20C8D7-5CB3-F732-A654-FF6CC215F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GD vs SGD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A294B4-E063-A202-53B4-75D3C2BE3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476271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4D710-55BA-FA54-97C6-535AF418A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A2F28-470D-F949-C98F-060B8D783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62447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E8718-1B9B-B527-2332-033DE3664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FEA11-4470-7D63-39D9-4C4F249DAC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079976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C57B2-BE42-56FA-3360-7A7F827A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Vanilla Gradient Descent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0271471-4AD8-E1DA-679F-F05BC70CDE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9525" y="1720056"/>
            <a:ext cx="4552950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C6540D-CAED-4AF2-BCDF-CE7A9E457CB5}"/>
              </a:ext>
            </a:extLst>
          </p:cNvPr>
          <p:cNvSpPr txBox="1"/>
          <p:nvPr/>
        </p:nvSpPr>
        <p:spPr>
          <a:xfrm>
            <a:off x="594959" y="6126423"/>
            <a:ext cx="873477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https://towardsdatascience.com/a-visual-explanation-of-gradient-descent-methods-momentum-adagrad-rmsprop-adam-f898b102325c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28924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C57B2-BE42-56FA-3360-7A7F827A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Momentum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BA83F-A580-AC11-C742-DA1B422B74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i="0" dirty="0">
                <a:solidFill>
                  <a:srgbClr val="292929"/>
                </a:solidFill>
                <a:effectLst/>
                <a:latin typeface="sohne"/>
              </a:rPr>
              <a:t>Momentum </a:t>
            </a:r>
            <a:r>
              <a:rPr lang="en-US" dirty="0"/>
              <a:t>do some additional processing of the gradients to be faster and better.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C6540D-CAED-4AF2-BCDF-CE7A9E457CB5}"/>
              </a:ext>
            </a:extLst>
          </p:cNvPr>
          <p:cNvSpPr txBox="1"/>
          <p:nvPr/>
        </p:nvSpPr>
        <p:spPr>
          <a:xfrm>
            <a:off x="691444" y="6442109"/>
            <a:ext cx="873477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https://towardsdatascience.com/a-visual-explanation-of-gradient-descent-methods-momentum-adagrad-rmsprop-adam-f898b102325c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D9C1B1A-14E4-18FC-6907-BDCD14DB4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511" y="2106083"/>
            <a:ext cx="5791200" cy="412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58104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4659A-181D-595B-9160-CE5942822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Momentum</a:t>
            </a:r>
            <a:endParaRPr lang="en-US" b="1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88CCAFC-DCCF-1990-1CC3-F566EEC67C9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62" y="2194944"/>
            <a:ext cx="4619586" cy="329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359CDD0-6939-3A3E-89FF-0AFD06D75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226" y="1728220"/>
            <a:ext cx="5926493" cy="38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23281E-F91A-0198-859A-8654095A57EB}"/>
              </a:ext>
            </a:extLst>
          </p:cNvPr>
          <p:cNvSpPr txBox="1"/>
          <p:nvPr/>
        </p:nvSpPr>
        <p:spPr>
          <a:xfrm>
            <a:off x="903514" y="5986468"/>
            <a:ext cx="111360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https://towardsdatascience.com/a-visual-explanation-of-gradient-descent-methods-momentum-adagrad-rmsprop-adam-f898b102325c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6986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5395CF-0393-0F9D-49B4-A64EC615D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F81B5-E473-2201-8D05-649AE65AA0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89098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11570-B0F8-CE04-F776-2756F6A01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692DC-9F43-096C-670E-81DD62097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76804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7BCB6-A403-4157-C8CB-8C32AE9B1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B1942-A7F5-0BE0-91ED-338301BA5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337488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2DDBB4-C765-DDB0-85A2-FF35A2D1D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C469EF-1B8B-B24E-981C-3D1F5A3E1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99384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6FFC89-75F0-CD7B-7053-DE5E5174C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85420-693F-9281-62EA-E484CDFD09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958701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150C34E-3040-B88C-5BD6-5331A6CA9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SGD vs Momentum vs NAG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4BABCC-617B-A00E-FFF3-3FB64A35B971}"/>
              </a:ext>
            </a:extLst>
          </p:cNvPr>
          <p:cNvSpPr txBox="1"/>
          <p:nvPr/>
        </p:nvSpPr>
        <p:spPr>
          <a:xfrm>
            <a:off x="508881" y="6047154"/>
            <a:ext cx="89069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https://gbhat.com/machine_learning/gradient_descent_nesterov.html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1F3DBC1-CABE-EB38-D2C9-D878C1C368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5EA950F-72EE-D351-E503-41AB8ADB9A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>
            <a:off x="359229" y="1233479"/>
            <a:ext cx="11473542" cy="461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47988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CA9CE-1F4A-6159-C35B-57551160D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SGD vs Momentum vs NAG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862899-BAA5-68FC-44CA-C1B6DBAB7D28}"/>
              </a:ext>
            </a:extLst>
          </p:cNvPr>
          <p:cNvSpPr txBox="1"/>
          <p:nvPr/>
        </p:nvSpPr>
        <p:spPr>
          <a:xfrm>
            <a:off x="508881" y="6047154"/>
            <a:ext cx="89069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https://gbhat.com/machine_learning/gradient_descent_nesterov.html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914CB-151B-2837-A0F5-B229DB698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74650A6-AFFB-2CEC-8CDD-6BE0D3F0FD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>
            <a:fillRect/>
          </a:stretch>
        </p:blipFill>
        <p:spPr bwMode="auto">
          <a:xfrm>
            <a:off x="508881" y="1175691"/>
            <a:ext cx="11340373" cy="46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455044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A9E97-A237-5C90-989B-1BE343AF9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700F05-EB8F-9807-B73E-986724CD10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5936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3D25CC-5B11-7770-9475-C54646A56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Nesterov Accelerated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9354B-0A6D-2EC5-2C6E-5CE62AF8FC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362639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AF699E-5099-8EFC-2952-1A2FEC39A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Adagrad (Adaptive Gradient Descent)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856AC-ACBF-1DA2-5E73-C54AA9A97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667953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6FEDB-770C-75D9-F626-C0144CF58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RMSProp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89688E-0E28-F459-E448-693114E43C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43454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7EA995-C8C2-24EA-E650-54D08FE59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Adam(Adaptive Moment Estimation)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8E69C7-15A2-83E1-7918-C4CFAFAAC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001264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1BB58B-EC65-5CAA-3546-66FB8A71F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1: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Optimizers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8DCE0-690F-C7C0-EFDF-4BBB3D84AD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270201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E1DB7-6F1B-5E47-8175-DA9ECC77E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0A27BB-719E-E3B4-9786-B06F761898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1182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1CE37-3D85-CEE8-FC84-37F45AFC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LAB 2: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Hyperparameters tunning in Keras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F11B0-0107-FBDF-0E0E-4A1231B1B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079445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672E0-4F5D-B573-5D0F-3BA076725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0F76D-B356-9772-9FFB-E3E9D6D53E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63304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D7ABA-532E-BC05-589E-156F5B54C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1A469-A854-0D20-1E2A-CC77F5AB7E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4486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5FEB2-3E49-8EDB-3F05-9375C7071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E0A518-23A5-9A5E-0163-9068C24A6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320136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297</Words>
  <Application>Microsoft Office PowerPoint</Application>
  <PresentationFormat>Widescreen</PresentationFormat>
  <Paragraphs>69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74</vt:i4>
      </vt:variant>
    </vt:vector>
  </HeadingPairs>
  <TitlesOfParts>
    <vt:vector size="86" baseType="lpstr">
      <vt:lpstr>Aptos</vt:lpstr>
      <vt:lpstr>Aptos Display</vt:lpstr>
      <vt:lpstr>Arial</vt:lpstr>
      <vt:lpstr>Arial MT</vt:lpstr>
      <vt:lpstr>Brush Script MT</vt:lpstr>
      <vt:lpstr>Calibri</vt:lpstr>
      <vt:lpstr>Georgia</vt:lpstr>
      <vt:lpstr>sohne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The Perceptron Learning Algorithm </vt:lpstr>
      <vt:lpstr>The Perceptron Learning Algorithm </vt:lpstr>
      <vt:lpstr>The Perceptron Learning Algorithm </vt:lpstr>
      <vt:lpstr>Role of optimization in deep learning models</vt:lpstr>
      <vt:lpstr>Role of optimization in deep learning models</vt:lpstr>
      <vt:lpstr>Backpropagation</vt:lpstr>
      <vt:lpstr>Backpropagation Algorithm</vt:lpstr>
      <vt:lpstr>Backpropagation Algorithm</vt:lpstr>
      <vt:lpstr>Backpropagation Algorithm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Backpropagation: a simple example</vt:lpstr>
      <vt:lpstr>PowerPoint Presentation</vt:lpstr>
      <vt:lpstr>f</vt:lpstr>
      <vt:lpstr>PowerPoint Presentation</vt:lpstr>
      <vt:lpstr>PowerPoint Presentation</vt:lpstr>
      <vt:lpstr>PowerPoint Presentation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Another example:</vt:lpstr>
      <vt:lpstr>Gradient Descent</vt:lpstr>
      <vt:lpstr>Gradient Descent</vt:lpstr>
      <vt:lpstr>Stochastic Gradient Descent</vt:lpstr>
      <vt:lpstr>Stochastic Gradient Descent</vt:lpstr>
      <vt:lpstr>GD vs SGD</vt:lpstr>
      <vt:lpstr>Mini-Batch Gradient Descent</vt:lpstr>
      <vt:lpstr>Mini-Batch Gradient Descent</vt:lpstr>
      <vt:lpstr>Vanilla Gradient Descent</vt:lpstr>
      <vt:lpstr>Momentum</vt:lpstr>
      <vt:lpstr>Momentum</vt:lpstr>
      <vt:lpstr>Momentum</vt:lpstr>
      <vt:lpstr>Momentum</vt:lpstr>
      <vt:lpstr>Momentum</vt:lpstr>
      <vt:lpstr>Momentum</vt:lpstr>
      <vt:lpstr>Nesterov Accelerated Gradient</vt:lpstr>
      <vt:lpstr>SGD vs Momentum vs NAG</vt:lpstr>
      <vt:lpstr>SGD vs Momentum vs NAG</vt:lpstr>
      <vt:lpstr>Nesterov Accelerated Gradient</vt:lpstr>
      <vt:lpstr>Nesterov Accelerated Gradient</vt:lpstr>
      <vt:lpstr>Adagrad (Adaptive Gradient Descent)</vt:lpstr>
      <vt:lpstr>RMSProp</vt:lpstr>
      <vt:lpstr>Adam(Adaptive Moment Estimation)</vt:lpstr>
      <vt:lpstr>LAB 1:  Optimizers in Keras</vt:lpstr>
      <vt:lpstr>PowerPoint Presentation</vt:lpstr>
      <vt:lpstr>LAB 2:  Hyperparameters tunning in Keras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2025-10-26T01:37:29Z</dcterms:created>
  <dcterms:modified xsi:type="dcterms:W3CDTF">2025-10-26T01:43:22Z</dcterms:modified>
</cp:coreProperties>
</file>