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1.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29.xml" ContentType="application/vnd.openxmlformats-officedocument.presentationml.slide+xml"/>
  <Override PartName="/ppt/slides/slide25.xml" ContentType="application/vnd.openxmlformats-officedocument.presentationml.slide+xml"/>
  <Override PartName="/ppt/slides/slide59.xml" ContentType="application/vnd.openxmlformats-officedocument.presentationml.slide+xml"/>
  <Override PartName="/ppt/slides/slide39.xml" ContentType="application/vnd.openxmlformats-officedocument.presentationml.slide+xml"/>
  <Override PartName="/ppt/slides/slide3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40.xml" ContentType="application/vnd.openxmlformats-officedocument.presentationml.slide+xml"/>
  <Override PartName="/ppt/slides/slide46.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45.xml" ContentType="application/vnd.openxmlformats-officedocument.presentationml.slide+xml"/>
  <Override PartName="/ppt/slides/slide53.xml" ContentType="application/vnd.openxmlformats-officedocument.presentationml.slide+xml"/>
  <Override PartName="/ppt/slides/slide58.xml" ContentType="application/vnd.openxmlformats-officedocument.presentationml.slide+xml"/>
  <Override PartName="/ppt/slides/slide51.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52.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Masters/slideMaster1.xml" ContentType="application/vnd.openxmlformats-officedocument.presentationml.slideMaster+xml"/>
  <Override PartName="/ppt/slideLayouts/slideLayout21.xml" ContentType="application/vnd.openxmlformats-officedocument.presentationml.slideLayout+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slideLayouts/slideLayout14.xml" ContentType="application/vnd.openxmlformats-officedocument.presentationml.slideLayout+xml"/>
  <Override PartName="/ppt/notesSlides/notesSlide17.xml" ContentType="application/vnd.openxmlformats-officedocument.presentationml.notesSlide+xml"/>
  <Override PartName="/ppt/slideLayouts/slideLayout15.xml" ContentType="application/vnd.openxmlformats-officedocument.presentationml.slideLayout+xml"/>
  <Override PartName="/ppt/notesSlides/notesSlide22.xml" ContentType="application/vnd.openxmlformats-officedocument.presentationml.notesSlide+xml"/>
  <Override PartName="/ppt/slideLayouts/slideLayout13.xml" ContentType="application/vnd.openxmlformats-officedocument.presentationml.slideLayout+xml"/>
  <Override PartName="/ppt/notesSlides/notesSlide23.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slideLayouts/slideLayout12.xml" ContentType="application/vnd.openxmlformats-officedocument.presentationml.slideLayout+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5.xml" ContentType="application/vnd.openxmlformats-officedocument.presentationml.notesSlide+xml"/>
  <Override PartName="/ppt/slideLayouts/slideLayout18.xml" ContentType="application/vnd.openxmlformats-officedocument.presentationml.slideLayout+xml"/>
  <Override PartName="/ppt/notesSlides/notesSlide4.xml" ContentType="application/vnd.openxmlformats-officedocument.presentationml.notesSlide+xml"/>
  <Override PartName="/ppt/slideLayouts/slideLayout19.xml" ContentType="application/vnd.openxmlformats-officedocument.presentationml.slideLayout+xml"/>
  <Override PartName="/ppt/notesSlides/notesSlide3.xml" ContentType="application/vnd.openxmlformats-officedocument.presentationml.notesSlide+xml"/>
  <Override PartName="/ppt/slideLayouts/slideLayout20.xml" ContentType="application/vnd.openxmlformats-officedocument.presentationml.slideLayout+xml"/>
  <Override PartName="/ppt/notesSlides/notesSlide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slideLayouts/slideLayout16.xml" ContentType="application/vnd.openxmlformats-officedocument.presentationml.slideLayout+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slideLayouts/slideLayout17.xml" ContentType="application/vnd.openxmlformats-officedocument.presentationml.slideLayout+xml"/>
  <Override PartName="/ppt/notesSlides/notesSlide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notesSlides/notesSlide53.xml" ContentType="application/vnd.openxmlformats-officedocument.presentationml.notesSlide+xml"/>
  <Override PartName="/ppt/notesSlides/notesSlide52.xml" ContentType="application/vnd.openxmlformats-officedocument.presentationml.notesSlide+xml"/>
  <Override PartName="/ppt/notesSlides/notesSlide51.xml" ContentType="application/vnd.openxmlformats-officedocument.presentationml.notesSlide+xml"/>
  <Override PartName="/ppt/slideLayouts/slideLayout8.xml" ContentType="application/vnd.openxmlformats-officedocument.presentationml.slideLayout+xml"/>
  <Override PartName="/ppt/notesSlides/notesSlide50.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Slides/notesSlide49.xml" ContentType="application/vnd.openxmlformats-officedocument.presentationml.notesSlide+xml"/>
  <Override PartName="/ppt/notesSlides/notesSlide47.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slideLayouts/slideLayout10.xml" ContentType="application/vnd.openxmlformats-officedocument.presentationml.slideLayout+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slideLayouts/slideLayout11.xml" ContentType="application/vnd.openxmlformats-officedocument.presentationml.slideLayout+xml"/>
  <Override PartName="/ppt/notesSlides/notesSlide33.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slideLayouts/slideLayout9.xml" ContentType="application/vnd.openxmlformats-officedocument.presentationml.slideLayout+xml"/>
  <Override PartName="/ppt/notesSlides/notesSlide46.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40.xml" ContentType="application/vnd.openxmlformats-officedocument.presentationml.notesSlide+xml"/>
  <Override PartName="/ppt/notesSlides/notesSlide4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61"/>
  </p:notesMasterIdLst>
  <p:sldIdLst>
    <p:sldId id="648" r:id="rId2"/>
    <p:sldId id="258" r:id="rId3"/>
    <p:sldId id="259" r:id="rId4"/>
    <p:sldId id="356" r:id="rId5"/>
    <p:sldId id="473" r:id="rId6"/>
    <p:sldId id="261" r:id="rId7"/>
    <p:sldId id="474" r:id="rId8"/>
    <p:sldId id="569" r:id="rId9"/>
    <p:sldId id="570" r:id="rId10"/>
    <p:sldId id="573" r:id="rId11"/>
    <p:sldId id="574" r:id="rId12"/>
    <p:sldId id="575" r:id="rId13"/>
    <p:sldId id="409" r:id="rId14"/>
    <p:sldId id="577" r:id="rId15"/>
    <p:sldId id="578" r:id="rId16"/>
    <p:sldId id="579" r:id="rId17"/>
    <p:sldId id="580" r:id="rId18"/>
    <p:sldId id="583" r:id="rId19"/>
    <p:sldId id="584" r:id="rId20"/>
    <p:sldId id="561" r:id="rId21"/>
    <p:sldId id="587" r:id="rId22"/>
    <p:sldId id="588" r:id="rId23"/>
    <p:sldId id="592" r:id="rId24"/>
    <p:sldId id="593" r:id="rId25"/>
    <p:sldId id="560" r:id="rId26"/>
    <p:sldId id="594" r:id="rId27"/>
    <p:sldId id="595" r:id="rId28"/>
    <p:sldId id="597" r:id="rId29"/>
    <p:sldId id="604" r:id="rId30"/>
    <p:sldId id="605" r:id="rId31"/>
    <p:sldId id="606" r:id="rId32"/>
    <p:sldId id="607" r:id="rId33"/>
    <p:sldId id="608" r:id="rId34"/>
    <p:sldId id="609" r:id="rId35"/>
    <p:sldId id="610" r:id="rId36"/>
    <p:sldId id="612" r:id="rId37"/>
    <p:sldId id="563" r:id="rId38"/>
    <p:sldId id="483" r:id="rId39"/>
    <p:sldId id="613" r:id="rId40"/>
    <p:sldId id="618" r:id="rId41"/>
    <p:sldId id="619" r:id="rId42"/>
    <p:sldId id="621" r:id="rId43"/>
    <p:sldId id="565" r:id="rId44"/>
    <p:sldId id="508" r:id="rId45"/>
    <p:sldId id="528" r:id="rId46"/>
    <p:sldId id="567" r:id="rId47"/>
    <p:sldId id="632" r:id="rId48"/>
    <p:sldId id="633" r:id="rId49"/>
    <p:sldId id="635" r:id="rId50"/>
    <p:sldId id="639" r:id="rId51"/>
    <p:sldId id="642" r:id="rId52"/>
    <p:sldId id="643" r:id="rId53"/>
    <p:sldId id="536" r:id="rId54"/>
    <p:sldId id="644" r:id="rId55"/>
    <p:sldId id="645" r:id="rId56"/>
    <p:sldId id="646" r:id="rId57"/>
    <p:sldId id="287" r:id="rId58"/>
    <p:sldId id="649" r:id="rId59"/>
    <p:sldId id="650" r:id="rId6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customXml" Target="../customXml/item2.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11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115"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113" Type="http://schemas.openxmlformats.org/officeDocument/2006/relationships/viewProps" Target="viewProps.xml"/><Relationship Id="rId118"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11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677802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6357395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7509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68741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8613337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38236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71264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03443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868231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6703037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80851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29747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13215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354622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8398084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60107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98055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23</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080843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56216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23305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804004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68171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52898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355869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130978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77689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51917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36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55359559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259033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534711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439571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42</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97711866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697632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981113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80787102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321113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639168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8522767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048329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106484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716020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52</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07085635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53</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57382127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0506541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70971442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75090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15578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1652828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0728753"/>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95690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7447440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164805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057411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18487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9235255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729425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56381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0602837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40314404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291671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0046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20907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54700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6447744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932696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685083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414364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997103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1937144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62316" y="157163"/>
            <a:ext cx="2310597" cy="685800"/>
          </a:xfrm>
          <a:prstGeom prst="rect">
            <a:avLst/>
          </a:prstGeom>
        </p:spPr>
      </p:pic>
      <p:sp>
        <p:nvSpPr>
          <p:cNvPr id="8" name="Google Shape;135;p3"/>
          <p:cNvSpPr txBox="1"/>
          <p:nvPr userDrawn="1"/>
        </p:nvSpPr>
        <p:spPr>
          <a:xfrm>
            <a:off x="5201223" y="6410987"/>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b="1" dirty="0" smtClean="0">
                <a:solidFill>
                  <a:schemeClr val="tx1"/>
                </a:solidFill>
                <a:latin typeface="Alexandria" pitchFamily="2" charset="-78"/>
                <a:ea typeface="Calibri"/>
                <a:cs typeface="Alexandria" pitchFamily="2" charset="-78"/>
                <a:sym typeface="Calibri"/>
              </a:rPr>
              <a:t>www.midocean.km</a:t>
            </a:r>
            <a:endParaRPr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8641964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5.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6.xml"/><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2.xml"/><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3.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1.xml"/></Relationships>
</file>

<file path=ppt/slides/_rels/slide4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5.xml"/><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6.xml"/><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1.xml"/></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0.xml"/><Relationship Id="rId1" Type="http://schemas.openxmlformats.org/officeDocument/2006/relationships/slideLayout" Target="../slideLayouts/slideLayout2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1.xml"/></Relationships>
</file>

<file path=ppt/slides/_rels/slide5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2.xml"/><Relationship Id="rId1" Type="http://schemas.openxmlformats.org/officeDocument/2006/relationships/slideLayout" Target="../slideLayouts/slideLayout20.xml"/></Relationships>
</file>

<file path=ppt/slides/_rels/slide5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3.xml"/><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1.xml"/></Relationships>
</file>

<file path=ppt/slides/_rels/slide5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5.xml"/><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19.png"/><Relationship Id="rId2" Type="http://schemas.openxmlformats.org/officeDocument/2006/relationships/image" Target="../media/image17.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00B0F0"/>
                </a:solidFill>
                <a:latin typeface="Alexandria" pitchFamily="2" charset="-78"/>
                <a:ea typeface="Times New Roman"/>
                <a:cs typeface="Alexandria" pitchFamily="2" charset="-78"/>
                <a:sym typeface="Times New Roman"/>
              </a:rPr>
              <a:t>Business </a:t>
            </a:r>
            <a:r>
              <a:rPr lang="en-US" sz="18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FNT613</a:t>
            </a:r>
            <a:endParaRPr sz="18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smtClean="0">
                <a:solidFill>
                  <a:schemeClr val="bg1"/>
                </a:solidFill>
                <a:latin typeface="Alexandria Black" pitchFamily="2" charset="-78"/>
                <a:ea typeface="Times New Roman"/>
                <a:cs typeface="Alexandria Black" pitchFamily="2" charset="-78"/>
                <a:sym typeface="Times New Roman"/>
              </a:rPr>
              <a:t>Lecture 7</a:t>
            </a:r>
            <a:endParaRPr lang="en-US" sz="16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301974" y="5596462"/>
            <a:ext cx="2941372"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Dr</a:t>
            </a:r>
            <a:r>
              <a:rPr lang="en-US" sz="1800" b="1" dirty="0">
                <a:solidFill>
                  <a:schemeClr val="tx1"/>
                </a:solidFill>
                <a:latin typeface="Alexandria" pitchFamily="2" charset="-78"/>
                <a:ea typeface="Times New Roman"/>
                <a:cs typeface="Alexandria" pitchFamily="2" charset="-78"/>
                <a:sym typeface="Times New Roman"/>
              </a:rPr>
              <a:t>. </a:t>
            </a:r>
            <a:r>
              <a:rPr lang="en-US" sz="1800" b="1" dirty="0" err="1">
                <a:solidFill>
                  <a:schemeClr val="tx1"/>
                </a:solidFill>
                <a:latin typeface="Alexandria" pitchFamily="2" charset="-78"/>
                <a:ea typeface="Times New Roman"/>
                <a:cs typeface="Alexandria" pitchFamily="2" charset="-78"/>
                <a:sym typeface="Times New Roman"/>
              </a:rPr>
              <a:t>Abeir</a:t>
            </a:r>
            <a:r>
              <a:rPr lang="en-US" sz="1800" b="1" dirty="0">
                <a:solidFill>
                  <a:schemeClr val="tx1"/>
                </a:solidFill>
                <a:latin typeface="Alexandria" pitchFamily="2" charset="-78"/>
                <a:ea typeface="Times New Roman"/>
                <a:cs typeface="Alexandria" pitchFamily="2" charset="-78"/>
                <a:sym typeface="Times New Roman"/>
              </a:rPr>
              <a:t> Moussa</a:t>
            </a:r>
            <a:endParaRPr sz="18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82210435"/>
      </p:ext>
    </p:extLst>
  </p:cSld>
  <p:clrMapOvr>
    <a:masterClrMapping/>
  </p:clrMapOvr>
  <mc:AlternateContent xmlns:mc="http://schemas.openxmlformats.org/markup-compatibility/2006" xmlns:p14="http://schemas.microsoft.com/office/powerpoint/2010/main">
    <mc:Choice Requires="p14">
      <p:transition spd="slow" p14:dur="2000" advTm="11547"/>
    </mc:Choice>
    <mc:Fallback xmlns="">
      <p:transition spd="slow" advTm="1154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0" y="2620281"/>
            <a:ext cx="11451332" cy="830956"/>
          </a:xfrm>
          <a:prstGeom prst="rect">
            <a:avLst/>
          </a:prstGeom>
          <a:noFill/>
          <a:ln>
            <a:noFill/>
          </a:ln>
        </p:spPr>
        <p:txBody>
          <a:bodyPr spcFirstLastPara="1" wrap="square" lIns="91425" tIns="45700" rIns="91425" bIns="45700" anchor="t" anchorCtr="0">
            <a:spAutoFit/>
          </a:bodyPr>
          <a:lstStyle/>
          <a:p>
            <a:pPr lvl="0" algn="ctr"/>
            <a:r>
              <a:rPr lang="en-GB" sz="4800" b="1" dirty="0">
                <a:solidFill>
                  <a:srgbClr val="00B0F0"/>
                </a:solidFill>
                <a:latin typeface="Alexandria" pitchFamily="2" charset="-78"/>
                <a:cs typeface="Alexandria" pitchFamily="2" charset="-78"/>
              </a:rPr>
              <a:t>Modelling Business Process</a:t>
            </a:r>
            <a:endParaRPr sz="4800" b="1" dirty="0">
              <a:solidFill>
                <a:srgbClr val="00B0F0"/>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11336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chemeClr val="dk1"/>
                </a:solidFill>
                <a:latin typeface="Alexandria" pitchFamily="2" charset="-78"/>
                <a:ea typeface="Times New Roman"/>
                <a:cs typeface="Alexandria" pitchFamily="2" charset="-78"/>
                <a:sym typeface="Times New Roman"/>
              </a:rPr>
              <a:t> </a:t>
            </a:r>
            <a:r>
              <a:rPr lang="en-US" sz="1800" b="1" dirty="0" smtClean="0">
                <a:solidFill>
                  <a:schemeClr val="dk1"/>
                </a:solidFill>
                <a:latin typeface="Alexandria" pitchFamily="2" charset="-78"/>
                <a:ea typeface="Times New Roman"/>
                <a:cs typeface="Alexandria" pitchFamily="2" charset="-78"/>
                <a:sym typeface="Times New Roman"/>
              </a:rPr>
              <a:t>FNT613</a:t>
            </a:r>
            <a:endParaRPr sz="1800" b="1" dirty="0">
              <a:solidFill>
                <a:schemeClr val="dk1"/>
              </a:solidFill>
              <a:latin typeface="Alexandria" pitchFamily="2" charset="-78"/>
              <a:ea typeface="Times New Roman"/>
              <a:cs typeface="Alexandria" pitchFamily="2" charset="-78"/>
              <a:sym typeface="Times New Roman"/>
            </a:endParaRPr>
          </a:p>
        </p:txBody>
      </p:sp>
      <p:sp>
        <p:nvSpPr>
          <p:cNvPr id="15" name="Rectangle: Rounded Corners 33"/>
          <p:cNvSpPr/>
          <p:nvPr/>
        </p:nvSpPr>
        <p:spPr>
          <a:xfrm>
            <a:off x="6860083" y="4026523"/>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smtClean="0">
                <a:solidFill>
                  <a:schemeClr val="bg1"/>
                </a:solidFill>
                <a:latin typeface="Alexandria Black" pitchFamily="2" charset="-78"/>
                <a:ea typeface="Times New Roman"/>
                <a:cs typeface="Alexandria Black" pitchFamily="2" charset="-78"/>
                <a:sym typeface="Times New Roman"/>
              </a:rPr>
              <a:t>7</a:t>
            </a:r>
            <a:r>
              <a:rPr lang="en-US" sz="1600" b="1" baseline="30000" dirty="0" smtClean="0">
                <a:solidFill>
                  <a:schemeClr val="bg1"/>
                </a:solidFill>
                <a:latin typeface="Alexandria Black" pitchFamily="2" charset="-78"/>
                <a:ea typeface="Times New Roman"/>
                <a:cs typeface="Alexandria Black" pitchFamily="2" charset="-78"/>
                <a:sym typeface="Times New Roman"/>
              </a:rPr>
              <a:t>th</a:t>
            </a:r>
            <a:r>
              <a:rPr lang="en-US" sz="1600" b="1" dirty="0" smtClean="0">
                <a:solidFill>
                  <a:schemeClr val="bg1"/>
                </a:solidFill>
                <a:latin typeface="Alexandria Black" pitchFamily="2" charset="-78"/>
                <a:ea typeface="Times New Roman"/>
                <a:cs typeface="Alexandria Black" pitchFamily="2" charset="-78"/>
                <a:sym typeface="Times New Roman"/>
              </a:rPr>
              <a:t> Lecture </a:t>
            </a:r>
            <a:endParaRPr lang="en-US" sz="1600" b="1" dirty="0">
              <a:solidFill>
                <a:schemeClr val="bg1"/>
              </a:solidFill>
              <a:latin typeface="Alexandria Black" pitchFamily="2" charset="-78"/>
              <a:ea typeface="Times New Roman"/>
              <a:cs typeface="Alexandria Black" pitchFamily="2" charset="-78"/>
              <a:sym typeface="Times New Roman"/>
            </a:endParaRPr>
          </a:p>
        </p:txBody>
      </p:sp>
      <p:sp>
        <p:nvSpPr>
          <p:cNvPr id="16" name="Google Shape;131;p3"/>
          <p:cNvSpPr txBox="1"/>
          <p:nvPr/>
        </p:nvSpPr>
        <p:spPr>
          <a:xfrm>
            <a:off x="0" y="5491966"/>
            <a:ext cx="2830286" cy="646290"/>
          </a:xfrm>
          <a:prstGeom prst="rect">
            <a:avLst/>
          </a:prstGeom>
          <a:noFill/>
          <a:ln>
            <a:noFill/>
          </a:ln>
        </p:spPr>
        <p:txBody>
          <a:bodyPr spcFirstLastPara="1" wrap="square" lIns="91425" tIns="45700" rIns="91425" bIns="45700" anchor="t" anchorCtr="0">
            <a:spAutoFit/>
          </a:bodyPr>
          <a:lstStyle/>
          <a:p>
            <a:pPr algn="ctr"/>
            <a:r>
              <a:rPr lang="en-US" sz="1800" b="1" dirty="0">
                <a:solidFill>
                  <a:srgbClr val="00B0F0"/>
                </a:solidFill>
                <a:latin typeface="Alexandria" pitchFamily="2" charset="-78"/>
                <a:ea typeface="Times New Roman"/>
                <a:cs typeface="Alexandria" pitchFamily="2" charset="-78"/>
                <a:sym typeface="Times New Roman"/>
              </a:rPr>
              <a:t>Prepared By: </a:t>
            </a:r>
            <a:endParaRPr lang="en-US" sz="18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1800" b="1" dirty="0" smtClean="0">
                <a:solidFill>
                  <a:srgbClr val="00B0F0"/>
                </a:solidFill>
                <a:latin typeface="Alexandria" pitchFamily="2" charset="-78"/>
                <a:ea typeface="Times New Roman"/>
                <a:cs typeface="Alexandria" pitchFamily="2" charset="-78"/>
                <a:sym typeface="Times New Roman"/>
              </a:rPr>
              <a:t>Dr</a:t>
            </a:r>
            <a:r>
              <a:rPr lang="en-US" sz="1800" b="1" dirty="0">
                <a:solidFill>
                  <a:srgbClr val="00B0F0"/>
                </a:solidFill>
                <a:latin typeface="Alexandria" pitchFamily="2" charset="-78"/>
                <a:ea typeface="Times New Roman"/>
                <a:cs typeface="Alexandria" pitchFamily="2" charset="-78"/>
                <a:sym typeface="Times New Roman"/>
              </a:rPr>
              <a:t>. </a:t>
            </a:r>
            <a:r>
              <a:rPr lang="en-US" sz="1800" b="1" dirty="0" err="1">
                <a:solidFill>
                  <a:srgbClr val="00B0F0"/>
                </a:solidFill>
                <a:latin typeface="Alexandria" pitchFamily="2" charset="-78"/>
                <a:ea typeface="Times New Roman"/>
                <a:cs typeface="Alexandria" pitchFamily="2" charset="-78"/>
                <a:sym typeface="Times New Roman"/>
              </a:rPr>
              <a:t>Abeir</a:t>
            </a:r>
            <a:r>
              <a:rPr lang="en-US" sz="1800" b="1" dirty="0">
                <a:solidFill>
                  <a:srgbClr val="00B0F0"/>
                </a:solidFill>
                <a:latin typeface="Alexandria" pitchFamily="2" charset="-78"/>
                <a:ea typeface="Times New Roman"/>
                <a:cs typeface="Alexandria" pitchFamily="2" charset="-78"/>
                <a:sym typeface="Times New Roman"/>
              </a:rPr>
              <a:t> Moussa</a:t>
            </a:r>
            <a:endParaRPr sz="1800" b="1" dirty="0">
              <a:solidFill>
                <a:srgbClr val="00B0F0"/>
              </a:solidFill>
              <a:latin typeface="Alexandria" pitchFamily="2" charset="-78"/>
              <a:ea typeface="Times New Roman"/>
              <a:cs typeface="Alexandria" pitchFamily="2" charset="-78"/>
              <a:sym typeface="Times New Roman"/>
            </a:endParaRPr>
          </a:p>
        </p:txBody>
      </p:sp>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6601" y="162195"/>
            <a:ext cx="2615397" cy="65420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401"/>
    </mc:Choice>
    <mc:Fallback xmlns="">
      <p:transition spd="slow" advTm="2740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915018" y="2421890"/>
            <a:ext cx="9773938" cy="108793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GB" sz="4800" b="1" dirty="0">
                <a:solidFill>
                  <a:srgbClr val="00B0F0"/>
                </a:solidFill>
                <a:latin typeface="Alexandria" pitchFamily="2" charset="-78"/>
                <a:cs typeface="Alexandria" pitchFamily="2" charset="-78"/>
              </a:rPr>
              <a:t>Modelling Business Process</a:t>
            </a:r>
            <a:endParaRPr lang="en-GB" sz="4800" b="1" dirty="0">
              <a:solidFill>
                <a:srgbClr val="00B0F0"/>
              </a:solidFill>
              <a:latin typeface="Alexandria" pitchFamily="2" charset="-78"/>
              <a:ea typeface="Times New Roman"/>
              <a:cs typeface="Alexandria" pitchFamily="2" charset="-78"/>
              <a:sym typeface="Times New Roman"/>
            </a:endParaRPr>
          </a:p>
        </p:txBody>
      </p:sp>
      <p:cxnSp>
        <p:nvCxnSpPr>
          <p:cNvPr id="4" name="Straight Connector 3"/>
          <p:cNvCxnSpPr/>
          <p:nvPr/>
        </p:nvCxnSpPr>
        <p:spPr>
          <a:xfrm flipH="1">
            <a:off x="862684" y="493485"/>
            <a:ext cx="8803830" cy="14514"/>
          </a:xfrm>
          <a:prstGeom prst="line">
            <a:avLst/>
          </a:prstGeom>
        </p:spPr>
        <p:style>
          <a:lnRef idx="1">
            <a:schemeClr val="dk1"/>
          </a:lnRef>
          <a:fillRef idx="0">
            <a:schemeClr val="dk1"/>
          </a:fillRef>
          <a:effectRef idx="0">
            <a:schemeClr val="dk1"/>
          </a:effectRef>
          <a:fontRef idx="minor">
            <a:schemeClr val="tx1"/>
          </a:fontRef>
        </p:style>
      </p:cxnSp>
      <p:sp>
        <p:nvSpPr>
          <p:cNvPr id="13" name="Subtitle 2"/>
          <p:cNvSpPr txBox="1">
            <a:spLocks/>
          </p:cNvSpPr>
          <p:nvPr/>
        </p:nvSpPr>
        <p:spPr>
          <a:xfrm>
            <a:off x="917762" y="5165591"/>
            <a:ext cx="1657081" cy="86568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600" b="1" dirty="0" smtClean="0">
                <a:solidFill>
                  <a:schemeClr val="tx1"/>
                </a:solidFill>
                <a:latin typeface="Alexandria" pitchFamily="2" charset="-78"/>
                <a:cs typeface="Alexandria" pitchFamily="2" charset="-78"/>
              </a:rPr>
              <a:t>Week8</a:t>
            </a:r>
          </a:p>
          <a:p>
            <a:r>
              <a:rPr lang="en-US" sz="1600" b="1" dirty="0" smtClean="0">
                <a:solidFill>
                  <a:schemeClr val="tx1"/>
                </a:solidFill>
                <a:latin typeface="Alexandria" pitchFamily="2" charset="-78"/>
                <a:ea typeface="Calibri"/>
                <a:cs typeface="Alexandria" pitchFamily="2" charset="-78"/>
                <a:sym typeface="Calibri"/>
              </a:rPr>
              <a:t>Chapter7</a:t>
            </a:r>
            <a:endParaRPr lang="en-US" sz="1600" b="1" dirty="0">
              <a:solidFill>
                <a:schemeClr val="tx1"/>
              </a:solidFill>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51645"/>
    </mc:Choice>
    <mc:Fallback xmlns="">
      <p:transition spd="slow" advTm="516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51330" y="1268365"/>
            <a:ext cx="4351262"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319832"/>
            <a:ext cx="5552936" cy="30939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lvl="1">
              <a:buClrTx/>
            </a:pPr>
            <a:r>
              <a:rPr lang="en-US" sz="1600" dirty="0" smtClean="0">
                <a:solidFill>
                  <a:schemeClr val="tx1"/>
                </a:solidFill>
                <a:latin typeface="Alexandria" pitchFamily="2" charset="-78"/>
                <a:cs typeface="Alexandria" pitchFamily="2" charset="-78"/>
              </a:rPr>
              <a:t>Introduction</a:t>
            </a:r>
            <a:endParaRPr lang="en-US" sz="1600" dirty="0">
              <a:solidFill>
                <a:schemeClr val="tx1"/>
              </a:solidFill>
              <a:latin typeface="Alexandria" pitchFamily="2" charset="-78"/>
              <a:cs typeface="Alexandria" pitchFamily="2" charset="-78"/>
            </a:endParaRPr>
          </a:p>
          <a:p>
            <a:pPr marL="514350" indent="-514350">
              <a:buClrTx/>
              <a:buFont typeface="+mj-lt"/>
              <a:buAutoNum type="arabicPeriod"/>
            </a:pPr>
            <a:r>
              <a:rPr lang="en-US" sz="1600" dirty="0">
                <a:solidFill>
                  <a:schemeClr val="tx1"/>
                </a:solidFill>
                <a:latin typeface="Alexandria" pitchFamily="2" charset="-78"/>
                <a:cs typeface="Alexandria" pitchFamily="2" charset="-78"/>
              </a:rPr>
              <a:t>Organizational Context</a:t>
            </a:r>
          </a:p>
          <a:p>
            <a:pPr marL="514350" indent="-514350">
              <a:buClrTx/>
              <a:buFont typeface="+mj-lt"/>
              <a:buAutoNum type="arabicPeriod"/>
            </a:pPr>
            <a:r>
              <a:rPr lang="en-US" sz="1600" dirty="0">
                <a:solidFill>
                  <a:schemeClr val="tx1"/>
                </a:solidFill>
                <a:latin typeface="Alexandria" pitchFamily="2" charset="-78"/>
                <a:cs typeface="Alexandria" pitchFamily="2" charset="-78"/>
              </a:rPr>
              <a:t>An Alternative View of an Organization</a:t>
            </a:r>
          </a:p>
          <a:p>
            <a:pPr marL="514350" indent="-514350">
              <a:buClrTx/>
              <a:buFont typeface="+mj-lt"/>
              <a:buAutoNum type="arabicPeriod"/>
            </a:pPr>
            <a:r>
              <a:rPr lang="en-US" sz="1600" dirty="0">
                <a:solidFill>
                  <a:schemeClr val="tx1"/>
                </a:solidFill>
                <a:latin typeface="Alexandria" pitchFamily="2" charset="-78"/>
                <a:cs typeface="Alexandria" pitchFamily="2" charset="-78"/>
              </a:rPr>
              <a:t>The Organizational View of Business Processes</a:t>
            </a:r>
          </a:p>
          <a:p>
            <a:pPr marL="514350" indent="-514350">
              <a:buClrTx/>
              <a:buFont typeface="+mj-lt"/>
              <a:buAutoNum type="arabicPeriod"/>
            </a:pPr>
            <a:r>
              <a:rPr lang="en-US" sz="1600" dirty="0">
                <a:solidFill>
                  <a:schemeClr val="tx1"/>
                </a:solidFill>
                <a:latin typeface="Alexandria" pitchFamily="2" charset="-78"/>
                <a:cs typeface="Alexandria" pitchFamily="2" charset="-78"/>
              </a:rPr>
              <a:t>Value Propositions</a:t>
            </a:r>
          </a:p>
          <a:p>
            <a:pPr marL="514350" indent="-514350">
              <a:buClrTx/>
              <a:buFont typeface="+mj-lt"/>
              <a:buAutoNum type="arabicPeriod"/>
            </a:pPr>
            <a:r>
              <a:rPr lang="en-US" sz="1600" dirty="0">
                <a:solidFill>
                  <a:schemeClr val="tx1"/>
                </a:solidFill>
                <a:latin typeface="Alexandria" pitchFamily="2" charset="-78"/>
                <a:cs typeface="Alexandria" pitchFamily="2" charset="-78"/>
              </a:rPr>
              <a:t>Business Process Models</a:t>
            </a:r>
          </a:p>
          <a:p>
            <a:pPr marL="514350" indent="-514350">
              <a:buClrTx/>
              <a:buFont typeface="+mj-lt"/>
              <a:buAutoNum type="arabicPeriod"/>
            </a:pPr>
            <a:r>
              <a:rPr lang="en-US" sz="1600" dirty="0">
                <a:solidFill>
                  <a:schemeClr val="tx1"/>
                </a:solidFill>
                <a:latin typeface="Alexandria" pitchFamily="2" charset="-78"/>
                <a:cs typeface="Alexandria" pitchFamily="2" charset="-78"/>
              </a:rPr>
              <a:t>Analyzing the ‘as is’ Process </a:t>
            </a:r>
          </a:p>
          <a:p>
            <a:pPr marL="514350" indent="-514350">
              <a:buClrTx/>
              <a:buFont typeface="+mj-lt"/>
              <a:buAutoNum type="arabicPeriod"/>
            </a:pPr>
            <a:r>
              <a:rPr lang="en-US" sz="1600" dirty="0">
                <a:solidFill>
                  <a:schemeClr val="tx1"/>
                </a:solidFill>
                <a:latin typeface="Alexandria" pitchFamily="2" charset="-78"/>
                <a:cs typeface="Alexandria" pitchFamily="2" charset="-78"/>
              </a:rPr>
              <a:t>Improving Business Processes </a:t>
            </a:r>
          </a:p>
          <a:p>
            <a:pPr marL="514350" indent="-514350">
              <a:buClrTx/>
              <a:buFont typeface="+mj-lt"/>
              <a:buAutoNum type="arabicPeriod"/>
            </a:pPr>
            <a:r>
              <a:rPr lang="en-US" sz="1600" dirty="0">
                <a:solidFill>
                  <a:schemeClr val="tx1"/>
                </a:solidFill>
                <a:latin typeface="Alexandria" pitchFamily="2" charset="-78"/>
                <a:cs typeface="Alexandria" pitchFamily="2" charset="-78"/>
              </a:rPr>
              <a:t>Process Measurement</a:t>
            </a:r>
          </a:p>
          <a:p>
            <a:pPr marL="514350" indent="-514350">
              <a:buClrTx/>
              <a:buFont typeface="+mj-lt"/>
              <a:buAutoNum type="arabicPeriod"/>
            </a:pPr>
            <a:r>
              <a:rPr lang="en-US" sz="1600" dirty="0">
                <a:solidFill>
                  <a:schemeClr val="tx1"/>
                </a:solidFill>
                <a:latin typeface="Alexandria" pitchFamily="2" charset="-78"/>
                <a:cs typeface="Alexandria" pitchFamily="2" charset="-78"/>
              </a:rPr>
              <a:t>Business Process Model and Notation </a:t>
            </a:r>
          </a:p>
          <a:p>
            <a:pPr marL="514350" indent="-514350">
              <a:buClrTx/>
              <a:buFont typeface="+mj-lt"/>
              <a:buAutoNum type="arabicPeriod"/>
            </a:pPr>
            <a:r>
              <a:rPr lang="en-US" sz="1600" dirty="0">
                <a:solidFill>
                  <a:schemeClr val="tx1"/>
                </a:solidFill>
                <a:latin typeface="Alexandria" pitchFamily="2" charset="-78"/>
                <a:cs typeface="Alexandria" pitchFamily="2" charset="-78"/>
              </a:rPr>
              <a:t>Six Sigma</a:t>
            </a:r>
          </a:p>
        </p:txBody>
      </p:sp>
      <p:cxnSp>
        <p:nvCxnSpPr>
          <p:cNvPr id="13" name="Straight Connector 12"/>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137322"/>
    </mc:Choice>
    <mc:Fallback xmlns="">
      <p:transition spd="slow" advTm="13732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82252" y="-1"/>
            <a:ext cx="5547685" cy="620563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394857"/>
            <a:ext cx="6425607" cy="34253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smtClean="0">
                <a:solidFill>
                  <a:schemeClr val="tx1"/>
                </a:solidFill>
                <a:latin typeface="Alexandria" pitchFamily="2" charset="-78"/>
                <a:cs typeface="Alexandria" pitchFamily="2" charset="-78"/>
              </a:rPr>
              <a:t>The business processes are the means by which an organization carries out the internal operations and delivers its products and services to its customers. This chapter will discuss the techniques for modelling business processes covering both the organizational view of process modelling and the more detailed business process models.</a:t>
            </a:r>
          </a:p>
          <a:p>
            <a:pPr marL="0" indent="0" algn="just">
              <a:buNone/>
            </a:pPr>
            <a:r>
              <a:rPr lang="en-US" sz="1600" b="1" i="1" dirty="0" smtClean="0">
                <a:solidFill>
                  <a:schemeClr val="tx1"/>
                </a:solidFill>
                <a:latin typeface="Alexandria" pitchFamily="2" charset="-78"/>
                <a:cs typeface="Alexandria" pitchFamily="2" charset="-78"/>
              </a:rPr>
              <a:t>There are many reasons for creating business process models:</a:t>
            </a:r>
          </a:p>
          <a:p>
            <a:pPr marL="342900" indent="-342900" algn="just">
              <a:buClr>
                <a:schemeClr val="bg1"/>
              </a:buClr>
              <a:buFont typeface="Arial" panose="020B0604020202020204" pitchFamily="34" charset="0"/>
              <a:buChar char="•"/>
            </a:pPr>
            <a:r>
              <a:rPr lang="en-US" sz="1600" dirty="0" smtClean="0">
                <a:solidFill>
                  <a:schemeClr val="tx1"/>
                </a:solidFill>
                <a:latin typeface="Alexandria" pitchFamily="2" charset="-78"/>
                <a:cs typeface="Alexandria" pitchFamily="2" charset="-78"/>
              </a:rPr>
              <a:t>To understand how the existing process works. This can be particularly useful if the process has ‘grown’ organically (without any real planning) and no one is quite sure what happens currently in response to an event.</a:t>
            </a:r>
          </a:p>
          <a:p>
            <a:pPr marL="0" indent="0" algn="just">
              <a:buNone/>
            </a:pP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183086" y="1403948"/>
            <a:ext cx="5183414" cy="56503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139106"/>
    </mc:Choice>
    <mc:Fallback xmlns="">
      <p:transition spd="slow" advTm="13910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248977"/>
            <a:ext cx="6249621" cy="36114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To explain to those working on the process what they do and how their task relates to the others working on the process. Here, the process model can be a training aid for new staff and an aide-memoire or reminder for more experienced personnel.</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To help ensure consistency of approach, so that everyone follows the same process and customers’ experiences are not wholly dependent on who is dealing with them, in other words the ‘luck of the draw’.</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To identify the problems and weaknesses of an existing business process with a view to developing and implementing an improved one. A model of an existing business process is often called an ‘as is’ model and the improved one is known as a ‘to be’ model.</a:t>
            </a:r>
          </a:p>
        </p:txBody>
      </p:sp>
      <p:sp>
        <p:nvSpPr>
          <p:cNvPr id="13" name="Title 1"/>
          <p:cNvSpPr txBox="1">
            <a:spLocks/>
          </p:cNvSpPr>
          <p:nvPr/>
        </p:nvSpPr>
        <p:spPr>
          <a:xfrm>
            <a:off x="6197601" y="1548355"/>
            <a:ext cx="5168900" cy="5285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46955"/>
    </mc:Choice>
    <mc:Fallback xmlns="">
      <p:transition spd="slow" advTm="14695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41143" y="1371154"/>
            <a:ext cx="4789714" cy="43620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1. Organizational Context</a:t>
            </a:r>
          </a:p>
        </p:txBody>
      </p:sp>
      <p:sp>
        <p:nvSpPr>
          <p:cNvPr id="10" name="Content Placeholder 2"/>
          <p:cNvSpPr txBox="1">
            <a:spLocks/>
          </p:cNvSpPr>
          <p:nvPr/>
        </p:nvSpPr>
        <p:spPr>
          <a:xfrm>
            <a:off x="5776686" y="2351315"/>
            <a:ext cx="6037943" cy="27432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A typical organization has many processes, many of which could be improved in some way or other. The costs and benefits of such improvement projects will vary enormously and, before embarking on a business process improvement project, it is useful to examine the organizational context in which the business processes take </a:t>
            </a:r>
            <a:r>
              <a:rPr lang="en-US" sz="1600" dirty="0" smtClean="0">
                <a:solidFill>
                  <a:schemeClr val="tx1"/>
                </a:solidFill>
                <a:latin typeface="Alexandria" pitchFamily="2" charset="-78"/>
                <a:cs typeface="Alexandria" pitchFamily="2" charset="-78"/>
              </a:rPr>
              <a:t>place. The </a:t>
            </a:r>
            <a:r>
              <a:rPr lang="en-US" sz="1600" dirty="0">
                <a:solidFill>
                  <a:schemeClr val="tx1"/>
                </a:solidFill>
                <a:latin typeface="Alexandria" pitchFamily="2" charset="-78"/>
                <a:cs typeface="Alexandria" pitchFamily="2" charset="-78"/>
              </a:rPr>
              <a:t>traditional view of a business is based on the specialist functional areas such as sales, accounts and operations </a:t>
            </a:r>
            <a:r>
              <a:rPr lang="en-US" sz="1600" b="1" i="1" dirty="0">
                <a:solidFill>
                  <a:schemeClr val="tx1"/>
                </a:solidFill>
                <a:latin typeface="Alexandria" pitchFamily="2" charset="-78"/>
                <a:cs typeface="Alexandria" pitchFamily="2" charset="-78"/>
              </a:rPr>
              <a:t>(Figure 7.1). </a:t>
            </a:r>
            <a:endParaRPr lang="en-US" sz="1600" b="1" i="1" dirty="0" smtClean="0">
              <a:solidFill>
                <a:schemeClr val="tx1"/>
              </a:solidFill>
              <a:latin typeface="Alexandria" pitchFamily="2" charset="-78"/>
              <a:cs typeface="Alexandria" pitchFamily="2" charset="-78"/>
            </a:endParaRPr>
          </a:p>
          <a:p>
            <a:pPr marL="0" indent="0" algn="just">
              <a:buNone/>
            </a:pPr>
            <a:r>
              <a:rPr lang="en-US" sz="1600" b="1" i="1" dirty="0">
                <a:solidFill>
                  <a:schemeClr val="tx1"/>
                </a:solidFill>
                <a:latin typeface="Alexandria" pitchFamily="2" charset="-78"/>
                <a:cs typeface="Alexandria" pitchFamily="2" charset="-78"/>
              </a:rPr>
              <a:t/>
            </a:r>
            <a:br>
              <a:rPr lang="en-US" sz="1600" b="1" i="1" dirty="0">
                <a:solidFill>
                  <a:schemeClr val="tx1"/>
                </a:solidFill>
                <a:latin typeface="Alexandria" pitchFamily="2" charset="-78"/>
                <a:cs typeface="Alexandria" pitchFamily="2" charset="-78"/>
              </a:rPr>
            </a:br>
            <a:r>
              <a:rPr lang="en-US" sz="1600" dirty="0">
                <a:solidFill>
                  <a:schemeClr val="tx1"/>
                </a:solidFill>
                <a:latin typeface="Alexandria" pitchFamily="2" charset="-78"/>
                <a:cs typeface="Alexandria" pitchFamily="2" charset="-78"/>
              </a:rPr>
              <a:t/>
            </a:r>
            <a:br>
              <a:rPr lang="en-US" sz="1600" dirty="0">
                <a:solidFill>
                  <a:schemeClr val="tx1"/>
                </a:solidFill>
                <a:latin typeface="Alexandria" pitchFamily="2" charset="-78"/>
                <a:cs typeface="Alexandria" pitchFamily="2" charset="-78"/>
              </a:rPr>
            </a:br>
            <a:endParaRPr lang="en-US" sz="1600" dirty="0">
              <a:solidFill>
                <a:schemeClr val="tx1"/>
              </a:solidFill>
              <a:latin typeface="Alexandria" pitchFamily="2" charset="-78"/>
              <a:cs typeface="Alexandria" pitchFamily="2" charset="-78"/>
            </a:endParaRPr>
          </a:p>
        </p:txBody>
      </p:sp>
      <p:cxnSp>
        <p:nvCxnSpPr>
          <p:cNvPr id="12" name="Straight Connector 11"/>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6331231"/>
      </p:ext>
    </p:extLst>
  </p:cSld>
  <p:clrMapOvr>
    <a:masterClrMapping/>
  </p:clrMapOvr>
  <mc:AlternateContent xmlns:mc="http://schemas.openxmlformats.org/markup-compatibility/2006" xmlns:p14="http://schemas.microsoft.com/office/powerpoint/2010/main">
    <mc:Choice Requires="p14">
      <p:transition spd="slow" p14:dur="2000" advTm="120697"/>
    </mc:Choice>
    <mc:Fallback xmlns="">
      <p:transition spd="slow" advTm="12069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62629"/>
            <a:ext cx="10515600" cy="39264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Typically, this is documented on an organization chart which shows the departments and how they are further subdivided, the reporting lines and the staff that work in the various </a:t>
            </a:r>
            <a:r>
              <a:rPr lang="en-US" sz="1600" dirty="0" smtClean="0">
                <a:solidFill>
                  <a:schemeClr val="tx1"/>
                </a:solidFill>
                <a:latin typeface="Alexandria" pitchFamily="2" charset="-78"/>
                <a:cs typeface="Alexandria" pitchFamily="2" charset="-78"/>
              </a:rPr>
              <a:t>areas.</a:t>
            </a:r>
            <a:r>
              <a:rPr lang="en-US"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Individual </a:t>
            </a:r>
            <a:r>
              <a:rPr lang="en-US" sz="1600" dirty="0">
                <a:solidFill>
                  <a:schemeClr val="tx1"/>
                </a:solidFill>
                <a:latin typeface="Alexandria" pitchFamily="2" charset="-78"/>
                <a:cs typeface="Alexandria" pitchFamily="2" charset="-78"/>
              </a:rPr>
              <a:t>employees tend to identify with a particular function – ‘I work in IT’ – because that defines not just the job that they do but also their social group, attitudes and culture.</a:t>
            </a:r>
          </a:p>
        </p:txBody>
      </p:sp>
      <p:sp>
        <p:nvSpPr>
          <p:cNvPr id="8" name="Title 1"/>
          <p:cNvSpPr txBox="1">
            <a:spLocks/>
          </p:cNvSpPr>
          <p:nvPr/>
        </p:nvSpPr>
        <p:spPr>
          <a:xfrm>
            <a:off x="2525486" y="1136887"/>
            <a:ext cx="4165600" cy="47383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1. Organizational Context</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07357503"/>
      </p:ext>
    </p:extLst>
  </p:cSld>
  <p:clrMapOvr>
    <a:masterClrMapping/>
  </p:clrMapOvr>
  <mc:AlternateContent xmlns:mc="http://schemas.openxmlformats.org/markup-compatibility/2006" xmlns:p14="http://schemas.microsoft.com/office/powerpoint/2010/main">
    <mc:Choice Requires="p14">
      <p:transition spd="slow" p14:dur="2000" advTm="75777"/>
    </mc:Choice>
    <mc:Fallback xmlns="">
      <p:transition spd="slow" advTm="7577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5840" y="1700009"/>
            <a:ext cx="1066416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0" name="Content Placeholder 3"/>
          <p:cNvPicPr>
            <a:picLocks noChangeAspect="1"/>
          </p:cNvPicPr>
          <p:nvPr/>
        </p:nvPicPr>
        <p:blipFill>
          <a:blip r:embed="rId3"/>
          <a:stretch>
            <a:fillRect/>
          </a:stretch>
        </p:blipFill>
        <p:spPr>
          <a:xfrm>
            <a:off x="1146629" y="2191657"/>
            <a:ext cx="9448800" cy="3149600"/>
          </a:xfrm>
          <a:prstGeom prst="rect">
            <a:avLst/>
          </a:prstGeom>
        </p:spPr>
      </p:pic>
      <p:sp>
        <p:nvSpPr>
          <p:cNvPr id="9" name="Title 1"/>
          <p:cNvSpPr txBox="1">
            <a:spLocks/>
          </p:cNvSpPr>
          <p:nvPr/>
        </p:nvSpPr>
        <p:spPr>
          <a:xfrm>
            <a:off x="2525486" y="1136887"/>
            <a:ext cx="4165600" cy="47383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1. Organizational Context</a:t>
            </a:r>
          </a:p>
        </p:txBody>
      </p:sp>
      <p:sp>
        <p:nvSpPr>
          <p:cNvPr id="6" name="Rectangle 5"/>
          <p:cNvSpPr/>
          <p:nvPr/>
        </p:nvSpPr>
        <p:spPr>
          <a:xfrm>
            <a:off x="1274019"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dirty="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1693275"/>
      </p:ext>
    </p:extLst>
  </p:cSld>
  <p:clrMapOvr>
    <a:masterClrMapping/>
  </p:clrMapOvr>
  <mc:AlternateContent xmlns:mc="http://schemas.openxmlformats.org/markup-compatibility/2006" xmlns:p14="http://schemas.microsoft.com/office/powerpoint/2010/main">
    <mc:Choice Requires="p14">
      <p:transition spd="slow" p14:dur="2000" advTm="86881"/>
    </mc:Choice>
    <mc:Fallback xmlns="">
      <p:transition spd="slow" advTm="8688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046514"/>
            <a:ext cx="6330331" cy="348343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Paul Harmon (2007) developed the organization model that provides an alternative view of an organization, providing a representation of both the internal processes and the external world with which the organization operates </a:t>
            </a:r>
            <a:r>
              <a:rPr lang="en-US" sz="1600" b="1" i="1" dirty="0">
                <a:solidFill>
                  <a:schemeClr val="tx1"/>
                </a:solidFill>
                <a:latin typeface="Alexandria" pitchFamily="2" charset="-78"/>
                <a:cs typeface="Alexandria" pitchFamily="2" charset="-78"/>
              </a:rPr>
              <a:t>(Figure 7.2). </a:t>
            </a:r>
            <a:r>
              <a:rPr lang="en-US" sz="1600" dirty="0">
                <a:solidFill>
                  <a:schemeClr val="tx1"/>
                </a:solidFill>
                <a:latin typeface="Alexandria" pitchFamily="2" charset="-78"/>
                <a:cs typeface="Alexandria" pitchFamily="2" charset="-78"/>
              </a:rPr>
              <a:t>The model is often developed in two stages: firstly, the external factors that influence the organization are considered and then the internal business process is analyzed.</a:t>
            </a:r>
          </a:p>
        </p:txBody>
      </p:sp>
      <p:sp>
        <p:nvSpPr>
          <p:cNvPr id="13" name="Title 1"/>
          <p:cNvSpPr txBox="1">
            <a:spLocks/>
          </p:cNvSpPr>
          <p:nvPr/>
        </p:nvSpPr>
        <p:spPr>
          <a:xfrm>
            <a:off x="6226629" y="1373473"/>
            <a:ext cx="5965371" cy="56128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An Alternative View of an Organization</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13088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32242596"/>
      </p:ext>
    </p:extLst>
  </p:cSld>
  <p:clrMapOvr>
    <a:masterClrMapping/>
  </p:clrMapOvr>
  <mc:AlternateContent xmlns:mc="http://schemas.openxmlformats.org/markup-compatibility/2006" xmlns:p14="http://schemas.microsoft.com/office/powerpoint/2010/main">
    <mc:Choice Requires="p14">
      <p:transition spd="slow" p14:dur="2000" advTm="111322"/>
    </mc:Choice>
    <mc:Fallback xmlns="">
      <p:transition spd="slow" advTm="11132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Title 1"/>
          <p:cNvSpPr txBox="1">
            <a:spLocks/>
          </p:cNvSpPr>
          <p:nvPr/>
        </p:nvSpPr>
        <p:spPr>
          <a:xfrm>
            <a:off x="2351314" y="1128976"/>
            <a:ext cx="6008915"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An Alternative View of an Organization</a:t>
            </a:r>
          </a:p>
        </p:txBody>
      </p:sp>
      <p:pic>
        <p:nvPicPr>
          <p:cNvPr id="10" name="Content Placeholder 3"/>
          <p:cNvPicPr>
            <a:picLocks noChangeAspect="1"/>
          </p:cNvPicPr>
          <p:nvPr/>
        </p:nvPicPr>
        <p:blipFill>
          <a:blip r:embed="rId3"/>
          <a:stretch>
            <a:fillRect/>
          </a:stretch>
        </p:blipFill>
        <p:spPr>
          <a:xfrm>
            <a:off x="765841" y="2104571"/>
            <a:ext cx="9902160" cy="3802743"/>
          </a:xfrm>
          <a:prstGeom prst="rect">
            <a:avLst/>
          </a:prstGeom>
        </p:spPr>
      </p:pic>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27167121"/>
      </p:ext>
    </p:extLst>
  </p:cSld>
  <p:clrMapOvr>
    <a:masterClrMapping/>
  </p:clrMapOvr>
  <mc:AlternateContent xmlns:mc="http://schemas.openxmlformats.org/markup-compatibility/2006" xmlns:p14="http://schemas.microsoft.com/office/powerpoint/2010/main">
    <mc:Choice Requires="p14">
      <p:transition spd="slow" p14:dur="2000" advTm="84689"/>
    </mc:Choice>
    <mc:Fallback xmlns="">
      <p:transition spd="slow" advTm="8468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40229" y="1613154"/>
            <a:ext cx="10626271" cy="426513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43429" y="2206171"/>
            <a:ext cx="10145485" cy="30915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The four areas shown outside the organization in </a:t>
            </a:r>
            <a:r>
              <a:rPr lang="en-US" sz="1600" b="1" i="1" dirty="0">
                <a:latin typeface="Alexandria" pitchFamily="2" charset="-78"/>
                <a:cs typeface="Alexandria" pitchFamily="2" charset="-78"/>
              </a:rPr>
              <a:t>Figure 7.2 </a:t>
            </a:r>
            <a:r>
              <a:rPr lang="en-US" sz="1600" dirty="0">
                <a:latin typeface="Alexandria" pitchFamily="2" charset="-78"/>
                <a:cs typeface="Alexandria" pitchFamily="2" charset="-78"/>
              </a:rPr>
              <a:t>highlight those aspects of the external environment that need to be considered; they define the context in which the organization operates. These four areas are:</a:t>
            </a:r>
          </a:p>
          <a:p>
            <a:pPr marL="342900" indent="-342900" algn="just">
              <a:buFont typeface="Arial" panose="020B0604020202020204" pitchFamily="34" charset="0"/>
              <a:buChar char="•"/>
            </a:pPr>
            <a:r>
              <a:rPr lang="en-US" sz="1600" dirty="0">
                <a:latin typeface="Alexandria" pitchFamily="2" charset="-78"/>
                <a:cs typeface="Alexandria" pitchFamily="2" charset="-78"/>
              </a:rPr>
              <a:t>The suppliers of the resources required by the business processes. This covers not only the supply of physical materials but also external suppliers of finance, people and ideas. </a:t>
            </a:r>
          </a:p>
          <a:p>
            <a:pPr marL="342900" indent="-342900" algn="just">
              <a:buFont typeface="Arial" panose="020B0604020202020204" pitchFamily="34" charset="0"/>
              <a:buChar char="•"/>
            </a:pPr>
            <a:r>
              <a:rPr lang="en-US" sz="1600" dirty="0">
                <a:latin typeface="Alexandria" pitchFamily="2" charset="-78"/>
                <a:cs typeface="Alexandria" pitchFamily="2" charset="-78"/>
              </a:rPr>
              <a:t>The beneficiaries from the organization. While we always include the customers who purchase the products and services within this group, it is also important to take a broader view and include other types of customer</a:t>
            </a:r>
            <a:r>
              <a:rPr lang="en-US" sz="1600" dirty="0" smtClean="0">
                <a:latin typeface="Alexandria" pitchFamily="2" charset="-78"/>
                <a:cs typeface="Alexandria" pitchFamily="2" charset="-78"/>
              </a:rPr>
              <a:t>. For </a:t>
            </a:r>
            <a:r>
              <a:rPr lang="en-US" sz="1600" dirty="0">
                <a:latin typeface="Alexandria" pitchFamily="2" charset="-78"/>
                <a:cs typeface="Alexandria" pitchFamily="2" charset="-78"/>
              </a:rPr>
              <a:t>each group of beneficiaries, we need to know the outcomes that they would like the organization to deliver</a:t>
            </a:r>
            <a:r>
              <a:rPr lang="en-US" sz="1600" dirty="0" smtClean="0">
                <a:latin typeface="Alexandria" pitchFamily="2" charset="-78"/>
                <a:cs typeface="Alexandria" pitchFamily="2" charset="-78"/>
              </a:rPr>
              <a:t>. These </a:t>
            </a:r>
            <a:r>
              <a:rPr lang="en-US" sz="1600" dirty="0">
                <a:latin typeface="Alexandria" pitchFamily="2" charset="-78"/>
                <a:cs typeface="Alexandria" pitchFamily="2" charset="-78"/>
              </a:rPr>
              <a:t>outcomes are often in conflict with each other; where customers would like prices to be as low as possible, shareholders would like to have high dividends which they may see resulting from higher prices.</a:t>
            </a:r>
          </a:p>
        </p:txBody>
      </p:sp>
      <p:sp>
        <p:nvSpPr>
          <p:cNvPr id="10" name="Title 1"/>
          <p:cNvSpPr txBox="1">
            <a:spLocks/>
          </p:cNvSpPr>
          <p:nvPr/>
        </p:nvSpPr>
        <p:spPr>
          <a:xfrm>
            <a:off x="2351314" y="1128976"/>
            <a:ext cx="6008915"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An Alternative View of an Organization</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81899360"/>
      </p:ext>
    </p:extLst>
  </p:cSld>
  <p:clrMapOvr>
    <a:masterClrMapping/>
  </p:clrMapOvr>
  <mc:AlternateContent xmlns:mc="http://schemas.openxmlformats.org/markup-compatibility/2006" xmlns:p14="http://schemas.microsoft.com/office/powerpoint/2010/main">
    <mc:Choice Requires="p14">
      <p:transition spd="slow" p14:dur="2000" advTm="165996"/>
    </mc:Choice>
    <mc:Fallback xmlns="">
      <p:transition spd="slow" advTm="16599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944914"/>
            <a:ext cx="10597243" cy="38753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88571" y="2307771"/>
            <a:ext cx="9521372" cy="30189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Font typeface="Arial" panose="020B0604020202020204" pitchFamily="34" charset="0"/>
              <a:buChar char="•"/>
            </a:pPr>
            <a:r>
              <a:rPr lang="en-US" sz="1600" dirty="0">
                <a:latin typeface="Alexandria" pitchFamily="2" charset="-78"/>
                <a:cs typeface="Alexandria" pitchFamily="2" charset="-78"/>
              </a:rPr>
              <a:t>The competitors operating within the same industry or business domain. Traditionally, this is interpreted to mean other organizations with whom we are competing in specific markets</a:t>
            </a:r>
            <a:r>
              <a:rPr lang="en-US" sz="1600" dirty="0" smtClean="0">
                <a:latin typeface="Alexandria" pitchFamily="2" charset="-78"/>
                <a:cs typeface="Alexandria" pitchFamily="2" charset="-78"/>
              </a:rPr>
              <a:t>. In </a:t>
            </a:r>
            <a:r>
              <a:rPr lang="en-US" sz="1600" dirty="0">
                <a:latin typeface="Alexandria" pitchFamily="2" charset="-78"/>
                <a:cs typeface="Alexandria" pitchFamily="2" charset="-78"/>
              </a:rPr>
              <a:t>the organizational model, we extend the concept further by including those organizations that we are competing with for the supply of finance, services, skilled staff and ideas, as well as those who compete with us for customers.</a:t>
            </a:r>
          </a:p>
          <a:p>
            <a:pPr marL="285750" indent="-285750" algn="just">
              <a:buFont typeface="Arial" panose="020B0604020202020204" pitchFamily="34" charset="0"/>
              <a:buChar char="•"/>
            </a:pPr>
            <a:r>
              <a:rPr lang="en-US" sz="1600" dirty="0">
                <a:latin typeface="Alexandria" pitchFamily="2" charset="-78"/>
                <a:cs typeface="Alexandria" pitchFamily="2" charset="-78"/>
              </a:rPr>
              <a:t>The generic factors that may affect the organization such as changing regulation, economics or green issues. These are the type of factors covered by a PESTLE (political, economic, socio-cultural, technological, legal and environmental) </a:t>
            </a:r>
            <a:r>
              <a:rPr lang="en-US" sz="1600" dirty="0" smtClean="0">
                <a:latin typeface="Alexandria" pitchFamily="2" charset="-78"/>
                <a:cs typeface="Alexandria" pitchFamily="2" charset="-78"/>
              </a:rPr>
              <a:t>analysis. </a:t>
            </a:r>
            <a:endParaRPr lang="en-US" sz="1600" dirty="0">
              <a:latin typeface="Alexandria" pitchFamily="2" charset="-78"/>
              <a:cs typeface="Alexandria" pitchFamily="2" charset="-78"/>
            </a:endParaRPr>
          </a:p>
        </p:txBody>
      </p:sp>
      <p:sp>
        <p:nvSpPr>
          <p:cNvPr id="10" name="Title 1"/>
          <p:cNvSpPr txBox="1">
            <a:spLocks/>
          </p:cNvSpPr>
          <p:nvPr/>
        </p:nvSpPr>
        <p:spPr>
          <a:xfrm>
            <a:off x="2598057" y="1361205"/>
            <a:ext cx="6008915"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An Alternative View of an Organization</a:t>
            </a:r>
          </a:p>
        </p:txBody>
      </p:sp>
      <p:sp>
        <p:nvSpPr>
          <p:cNvPr id="6" name="Rectangle 5"/>
          <p:cNvSpPr/>
          <p:nvPr/>
        </p:nvSpPr>
        <p:spPr>
          <a:xfrm>
            <a:off x="1259506" y="133070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86019712"/>
      </p:ext>
    </p:extLst>
  </p:cSld>
  <p:clrMapOvr>
    <a:masterClrMapping/>
  </p:clrMapOvr>
  <mc:AlternateContent xmlns:mc="http://schemas.openxmlformats.org/markup-compatibility/2006" xmlns:p14="http://schemas.microsoft.com/office/powerpoint/2010/main">
    <mc:Choice Requires="p14">
      <p:transition spd="slow" p14:dur="2000" advTm="120864"/>
    </mc:Choice>
    <mc:Fallback xmlns="">
      <p:transition spd="slow" advTm="12086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2551300"/>
            <a:ext cx="6104478" cy="31383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Now that we have understood the circumstances in which the business operates, we can turn our attention to what the business does when reacting to the external </a:t>
            </a:r>
            <a:r>
              <a:rPr lang="en-US" sz="1600" dirty="0" smtClean="0">
                <a:solidFill>
                  <a:schemeClr val="tx1"/>
                </a:solidFill>
                <a:latin typeface="Alexandria" pitchFamily="2" charset="-78"/>
                <a:cs typeface="Alexandria" pitchFamily="2" charset="-78"/>
              </a:rPr>
              <a:t>environment. Bearing </a:t>
            </a:r>
            <a:r>
              <a:rPr lang="en-US" sz="1600" dirty="0">
                <a:solidFill>
                  <a:schemeClr val="tx1"/>
                </a:solidFill>
                <a:latin typeface="Alexandria" pitchFamily="2" charset="-78"/>
                <a:cs typeface="Alexandria" pitchFamily="2" charset="-78"/>
              </a:rPr>
              <a:t>in mind that the organization model is a high-level view of the processes that operate across the entire business, we need to show the end-to-end set of processes that convert the inputs from the suppliers to the outputs for the </a:t>
            </a:r>
            <a:r>
              <a:rPr lang="en-US" sz="1600" dirty="0" smtClean="0">
                <a:solidFill>
                  <a:schemeClr val="tx1"/>
                </a:solidFill>
                <a:latin typeface="Alexandria" pitchFamily="2" charset="-78"/>
                <a:cs typeface="Alexandria" pitchFamily="2" charset="-78"/>
              </a:rPr>
              <a:t>customers. However</a:t>
            </a:r>
            <a:r>
              <a:rPr lang="en-US" sz="1600" dirty="0">
                <a:solidFill>
                  <a:schemeClr val="tx1"/>
                </a:solidFill>
                <a:latin typeface="Alexandria" pitchFamily="2" charset="-78"/>
                <a:cs typeface="Alexandria" pitchFamily="2" charset="-78"/>
              </a:rPr>
              <a:t>, it is helpful to think about an overview framework such as that shown in Figure 7.3 or Porter’s value chain (</a:t>
            </a:r>
            <a:r>
              <a:rPr lang="en-US" sz="1600" b="1" i="1" dirty="0">
                <a:solidFill>
                  <a:schemeClr val="tx1"/>
                </a:solidFill>
                <a:latin typeface="Alexandria" pitchFamily="2" charset="-78"/>
                <a:cs typeface="Alexandria" pitchFamily="2" charset="-78"/>
              </a:rPr>
              <a:t>Figure 7.6</a:t>
            </a:r>
            <a:r>
              <a:rPr lang="en-US" sz="1600" b="1" i="1" dirty="0" smtClean="0">
                <a:solidFill>
                  <a:schemeClr val="tx1"/>
                </a:solidFill>
                <a:latin typeface="Alexandria" pitchFamily="2" charset="-78"/>
                <a:cs typeface="Alexandria" pitchFamily="2" charset="-78"/>
              </a:rPr>
              <a:t>).</a:t>
            </a:r>
          </a:p>
        </p:txBody>
      </p:sp>
      <p:sp>
        <p:nvSpPr>
          <p:cNvPr id="13" name="Title 1"/>
          <p:cNvSpPr txBox="1">
            <a:spLocks/>
          </p:cNvSpPr>
          <p:nvPr/>
        </p:nvSpPr>
        <p:spPr>
          <a:xfrm>
            <a:off x="6139543" y="1489950"/>
            <a:ext cx="5836557"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3. The Organizational View of Business Processes</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39736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dirty="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73957610"/>
      </p:ext>
    </p:extLst>
  </p:cSld>
  <p:clrMapOvr>
    <a:masterClrMapping/>
  </p:clrMapOvr>
  <mc:AlternateContent xmlns:mc="http://schemas.openxmlformats.org/markup-compatibility/2006" xmlns:p14="http://schemas.microsoft.com/office/powerpoint/2010/main">
    <mc:Choice Requires="p14">
      <p:transition spd="slow" p14:dur="2000" advTm="125125"/>
    </mc:Choice>
    <mc:Fallback xmlns="">
      <p:transition spd="slow" advTm="125125"/>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2133600"/>
            <a:ext cx="6177050" cy="28012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smtClean="0">
                <a:solidFill>
                  <a:schemeClr val="tx1"/>
                </a:solidFill>
                <a:latin typeface="Alexandria" pitchFamily="2" charset="-78"/>
                <a:cs typeface="Alexandria" pitchFamily="2" charset="-78"/>
              </a:rPr>
              <a:t>An </a:t>
            </a:r>
            <a:r>
              <a:rPr lang="en-US" sz="1600" dirty="0">
                <a:solidFill>
                  <a:schemeClr val="tx1"/>
                </a:solidFill>
                <a:latin typeface="Alexandria" pitchFamily="2" charset="-78"/>
                <a:cs typeface="Alexandria" pitchFamily="2" charset="-78"/>
              </a:rPr>
              <a:t>organizational business process map is formed from a high-level set of activities carried out in order to deliver benefit or value to the </a:t>
            </a:r>
            <a:r>
              <a:rPr lang="en-US" sz="1600" dirty="0" smtClean="0">
                <a:solidFill>
                  <a:schemeClr val="tx1"/>
                </a:solidFill>
                <a:latin typeface="Alexandria" pitchFamily="2" charset="-78"/>
                <a:cs typeface="Alexandria" pitchFamily="2" charset="-78"/>
              </a:rPr>
              <a:t>customers. When </a:t>
            </a:r>
            <a:r>
              <a:rPr lang="en-US" sz="1600" dirty="0">
                <a:solidFill>
                  <a:schemeClr val="tx1"/>
                </a:solidFill>
                <a:latin typeface="Alexandria" pitchFamily="2" charset="-78"/>
                <a:cs typeface="Alexandria" pitchFamily="2" charset="-78"/>
              </a:rPr>
              <a:t>building business process models, we can begin by producing a business process map that reflects the structure shown in </a:t>
            </a:r>
            <a:r>
              <a:rPr lang="en-US" sz="1600" b="1" i="1" dirty="0">
                <a:solidFill>
                  <a:schemeClr val="tx1"/>
                </a:solidFill>
                <a:latin typeface="Alexandria" pitchFamily="2" charset="-78"/>
                <a:cs typeface="Alexandria" pitchFamily="2" charset="-78"/>
              </a:rPr>
              <a:t>Figure 7.3.</a:t>
            </a:r>
          </a:p>
        </p:txBody>
      </p:sp>
      <p:sp>
        <p:nvSpPr>
          <p:cNvPr id="11" name="Title 1"/>
          <p:cNvSpPr txBox="1">
            <a:spLocks/>
          </p:cNvSpPr>
          <p:nvPr/>
        </p:nvSpPr>
        <p:spPr>
          <a:xfrm>
            <a:off x="6139543" y="1080852"/>
            <a:ext cx="5836557"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3. The Organizational View of Business Processes</a:t>
            </a:r>
          </a:p>
        </p:txBody>
      </p:sp>
      <p:cxnSp>
        <p:nvCxnSpPr>
          <p:cNvPr id="14" name="Straight Connector 13"/>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859198" y="91160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20155033"/>
      </p:ext>
    </p:extLst>
  </p:cSld>
  <p:clrMapOvr>
    <a:masterClrMapping/>
  </p:clrMapOvr>
  <mc:AlternateContent xmlns:mc="http://schemas.openxmlformats.org/markup-compatibility/2006" xmlns:p14="http://schemas.microsoft.com/office/powerpoint/2010/main">
    <mc:Choice Requires="p14">
      <p:transition spd="slow" p14:dur="2000" advTm="69219"/>
    </mc:Choice>
    <mc:Fallback xmlns="">
      <p:transition spd="slow" advTm="6921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685495"/>
            <a:ext cx="10669814" cy="40911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0" name="Content Placeholder 3"/>
          <p:cNvPicPr>
            <a:picLocks noChangeAspect="1"/>
          </p:cNvPicPr>
          <p:nvPr/>
        </p:nvPicPr>
        <p:blipFill>
          <a:blip r:embed="rId3"/>
          <a:stretch>
            <a:fillRect/>
          </a:stretch>
        </p:blipFill>
        <p:spPr>
          <a:xfrm>
            <a:off x="928913" y="2337953"/>
            <a:ext cx="9831235" cy="1789594"/>
          </a:xfrm>
          <a:prstGeom prst="rect">
            <a:avLst/>
          </a:prstGeom>
        </p:spPr>
      </p:pic>
      <p:sp>
        <p:nvSpPr>
          <p:cNvPr id="2" name="Rectangle 1"/>
          <p:cNvSpPr/>
          <p:nvPr/>
        </p:nvSpPr>
        <p:spPr>
          <a:xfrm>
            <a:off x="928913" y="4162652"/>
            <a:ext cx="10014858" cy="1077218"/>
          </a:xfrm>
          <a:prstGeom prst="rect">
            <a:avLst/>
          </a:prstGeom>
        </p:spPr>
        <p:txBody>
          <a:bodyPr wrap="square">
            <a:spAutoFit/>
          </a:bodyPr>
          <a:lstStyle/>
          <a:p>
            <a:pPr algn="just"/>
            <a:r>
              <a:rPr lang="en-US" sz="1600" dirty="0">
                <a:solidFill>
                  <a:srgbClr val="221E1F"/>
                </a:solidFill>
                <a:latin typeface="Alexandria" pitchFamily="2" charset="-78"/>
                <a:cs typeface="Alexandria" pitchFamily="2" charset="-78"/>
              </a:rPr>
              <a:t>It is useful to distinguish between process maps and business process models. Process maps show sets of related processes, and their interactions, in a single diagram. Each process set is shown as a box and the arrows between them show their interdependencies. Business process models show a more detailed view of each of the processes within a higher level set. </a:t>
            </a:r>
            <a:endParaRPr lang="en-US" sz="1600" dirty="0">
              <a:latin typeface="Alexandria" pitchFamily="2" charset="-78"/>
              <a:cs typeface="Alexandria" pitchFamily="2" charset="-78"/>
            </a:endParaRPr>
          </a:p>
        </p:txBody>
      </p:sp>
      <p:sp>
        <p:nvSpPr>
          <p:cNvPr id="9" name="Title 1"/>
          <p:cNvSpPr txBox="1">
            <a:spLocks/>
          </p:cNvSpPr>
          <p:nvPr/>
        </p:nvSpPr>
        <p:spPr>
          <a:xfrm>
            <a:off x="2322286" y="1084934"/>
            <a:ext cx="7431314" cy="53034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3. The Organizational View of Business Processes</a:t>
            </a:r>
          </a:p>
        </p:txBody>
      </p:sp>
      <p:sp>
        <p:nvSpPr>
          <p:cNvPr id="7" name="Rectangle 6"/>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4488788"/>
      </p:ext>
    </p:extLst>
  </p:cSld>
  <p:clrMapOvr>
    <a:masterClrMapping/>
  </p:clrMapOvr>
  <mc:AlternateContent xmlns:mc="http://schemas.openxmlformats.org/markup-compatibility/2006" xmlns:p14="http://schemas.microsoft.com/office/powerpoint/2010/main">
    <mc:Choice Requires="p14">
      <p:transition spd="slow" p14:dur="2000" advTm="112737"/>
    </mc:Choice>
    <mc:Fallback xmlns="">
      <p:transition spd="slow" advTm="11273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4743" y="1685494"/>
            <a:ext cx="10664623" cy="45871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986971" y="2119085"/>
            <a:ext cx="10432395" cy="1985081"/>
          </a:xfrm>
          <a:prstGeom prst="rect">
            <a:avLst/>
          </a:prstGeom>
        </p:spPr>
      </p:pic>
      <p:sp>
        <p:nvSpPr>
          <p:cNvPr id="9" name="Rectangle 8"/>
          <p:cNvSpPr/>
          <p:nvPr/>
        </p:nvSpPr>
        <p:spPr>
          <a:xfrm>
            <a:off x="986970" y="4210492"/>
            <a:ext cx="10058401" cy="2062103"/>
          </a:xfrm>
          <a:prstGeom prst="rect">
            <a:avLst/>
          </a:prstGeom>
        </p:spPr>
        <p:txBody>
          <a:bodyPr wrap="square">
            <a:spAutoFit/>
          </a:bodyPr>
          <a:lstStyle/>
          <a:p>
            <a:pPr algn="just"/>
            <a:r>
              <a:rPr lang="en-US" sz="1600" dirty="0">
                <a:solidFill>
                  <a:srgbClr val="221E1F"/>
                </a:solidFill>
                <a:latin typeface="Alexandria" pitchFamily="2" charset="-78"/>
                <a:cs typeface="Alexandria" pitchFamily="2" charset="-78"/>
              </a:rPr>
              <a:t>It is useful to begin by considering:</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the </a:t>
            </a:r>
            <a:r>
              <a:rPr lang="en-US" sz="1600" dirty="0">
                <a:solidFill>
                  <a:srgbClr val="221E1F"/>
                </a:solidFill>
                <a:latin typeface="Alexandria" pitchFamily="2" charset="-78"/>
                <a:cs typeface="Alexandria" pitchFamily="2" charset="-78"/>
              </a:rPr>
              <a:t>core operation at the heart of the entire process, for example, taking bookings or selling goods;</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the </a:t>
            </a:r>
            <a:r>
              <a:rPr lang="en-US" sz="1600" dirty="0">
                <a:solidFill>
                  <a:srgbClr val="221E1F"/>
                </a:solidFill>
                <a:latin typeface="Alexandria" pitchFamily="2" charset="-78"/>
                <a:cs typeface="Alexandria" pitchFamily="2" charset="-78"/>
              </a:rPr>
              <a:t>processes that provide input to the core process, for example, scheduling events or making goods;</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the </a:t>
            </a:r>
            <a:r>
              <a:rPr lang="en-US" sz="1600" dirty="0">
                <a:solidFill>
                  <a:srgbClr val="221E1F"/>
                </a:solidFill>
                <a:latin typeface="Alexandria" pitchFamily="2" charset="-78"/>
                <a:cs typeface="Alexandria" pitchFamily="2" charset="-78"/>
              </a:rPr>
              <a:t>processes concerned with delivering products or services to the customer, for example, issuing event confirmation or delivering goods;</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any </a:t>
            </a:r>
            <a:r>
              <a:rPr lang="en-US" sz="1600" dirty="0">
                <a:solidFill>
                  <a:srgbClr val="221E1F"/>
                </a:solidFill>
                <a:latin typeface="Alexandria" pitchFamily="2" charset="-78"/>
                <a:cs typeface="Alexandria" pitchFamily="2" charset="-78"/>
              </a:rPr>
              <a:t>sales, marketing or customer service processes.</a:t>
            </a:r>
            <a:endParaRPr lang="en-US" sz="1600" dirty="0">
              <a:latin typeface="Alexandria" pitchFamily="2" charset="-78"/>
              <a:cs typeface="Alexandria" pitchFamily="2" charset="-78"/>
            </a:endParaRPr>
          </a:p>
        </p:txBody>
      </p:sp>
      <p:sp>
        <p:nvSpPr>
          <p:cNvPr id="10" name="Title 1"/>
          <p:cNvSpPr txBox="1">
            <a:spLocks/>
          </p:cNvSpPr>
          <p:nvPr/>
        </p:nvSpPr>
        <p:spPr>
          <a:xfrm>
            <a:off x="2322286" y="1084934"/>
            <a:ext cx="7431314" cy="53034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3. The Organizational View of Business Processes</a:t>
            </a:r>
          </a:p>
        </p:txBody>
      </p:sp>
      <p:sp>
        <p:nvSpPr>
          <p:cNvPr id="7" name="Rectangle 6"/>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47191658"/>
      </p:ext>
    </p:extLst>
  </p:cSld>
  <p:clrMapOvr>
    <a:masterClrMapping/>
  </p:clrMapOvr>
  <mc:AlternateContent xmlns:mc="http://schemas.openxmlformats.org/markup-compatibility/2006" xmlns:p14="http://schemas.microsoft.com/office/powerpoint/2010/main">
    <mc:Choice Requires="p14">
      <p:transition spd="slow" p14:dur="2000" advTm="159139"/>
    </mc:Choice>
    <mc:Fallback xmlns="">
      <p:transition spd="slow" advTm="15913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685495"/>
            <a:ext cx="10784115"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1030514" y="2090058"/>
            <a:ext cx="10176201" cy="3657600"/>
          </a:xfrm>
          <a:prstGeom prst="rect">
            <a:avLst/>
          </a:prstGeom>
        </p:spPr>
      </p:pic>
      <p:sp>
        <p:nvSpPr>
          <p:cNvPr id="9" name="Title 1"/>
          <p:cNvSpPr txBox="1">
            <a:spLocks/>
          </p:cNvSpPr>
          <p:nvPr/>
        </p:nvSpPr>
        <p:spPr>
          <a:xfrm>
            <a:off x="2261865" y="1116058"/>
            <a:ext cx="7000063" cy="4369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3. The Organizational View of Business Processes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10067460"/>
      </p:ext>
    </p:extLst>
  </p:cSld>
  <p:clrMapOvr>
    <a:masterClrMapping/>
  </p:clrMapOvr>
  <mc:AlternateContent xmlns:mc="http://schemas.openxmlformats.org/markup-compatibility/2006" xmlns:p14="http://schemas.microsoft.com/office/powerpoint/2010/main">
    <mc:Choice Requires="p14">
      <p:transition spd="slow" p14:dur="2000" advTm="169125"/>
    </mc:Choice>
    <mc:Fallback xmlns="">
      <p:transition spd="slow" advTm="16912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4743" y="1685495"/>
            <a:ext cx="1061175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Rectangle 8"/>
          <p:cNvSpPr/>
          <p:nvPr/>
        </p:nvSpPr>
        <p:spPr>
          <a:xfrm>
            <a:off x="1186935" y="2111320"/>
            <a:ext cx="9510094" cy="1569660"/>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The value chain provides a means of Analyzing the activities performed by an organization. It identifies key areas of primary and support activity that will be required to deliver value to the organization’s customers and potentially differentiate the organization from its competitors. We can use the concept of a value chain to develop high-level process maps for the organization. </a:t>
            </a:r>
            <a:endParaRPr lang="en-US" sz="1600" b="1" i="1" dirty="0">
              <a:latin typeface="Alexandria" pitchFamily="2" charset="-78"/>
              <a:cs typeface="Alexandria" pitchFamily="2" charset="-78"/>
            </a:endParaRPr>
          </a:p>
          <a:p>
            <a:pPr marL="0" indent="0" algn="just">
              <a:buNone/>
            </a:pPr>
            <a:endParaRPr lang="en-US" sz="1600" b="1" i="1" dirty="0" smtClean="0">
              <a:latin typeface="Alexandria" pitchFamily="2" charset="-78"/>
              <a:cs typeface="Alexandria" pitchFamily="2" charset="-78"/>
            </a:endParaRPr>
          </a:p>
        </p:txBody>
      </p:sp>
      <p:sp>
        <p:nvSpPr>
          <p:cNvPr id="8" name="Title 1"/>
          <p:cNvSpPr txBox="1">
            <a:spLocks/>
          </p:cNvSpPr>
          <p:nvPr/>
        </p:nvSpPr>
        <p:spPr>
          <a:xfrm>
            <a:off x="2261865" y="1116058"/>
            <a:ext cx="7000063" cy="4369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3. The Organizational View of Business Processes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04664753"/>
      </p:ext>
    </p:extLst>
  </p:cSld>
  <p:clrMapOvr>
    <a:masterClrMapping/>
  </p:clrMapOvr>
  <mc:AlternateContent xmlns:mc="http://schemas.openxmlformats.org/markup-compatibility/2006" xmlns:p14="http://schemas.microsoft.com/office/powerpoint/2010/main">
    <mc:Choice Requires="p14">
      <p:transition spd="slow" p14:dur="2000" advTm="94930"/>
    </mc:Choice>
    <mc:Fallback xmlns="">
      <p:transition spd="slow" advTm="9493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293257"/>
            <a:ext cx="6330331" cy="3207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The definition of the value chain assumes that we understand the customers who purchase our goods and know what products or services they </a:t>
            </a:r>
            <a:r>
              <a:rPr lang="en-US" sz="1600" dirty="0" smtClean="0">
                <a:solidFill>
                  <a:schemeClr val="tx1"/>
                </a:solidFill>
                <a:latin typeface="Alexandria" pitchFamily="2" charset="-78"/>
                <a:cs typeface="Alexandria" pitchFamily="2" charset="-78"/>
              </a:rPr>
              <a:t>want. Unfortunately</a:t>
            </a:r>
            <a:r>
              <a:rPr lang="en-US" sz="1600" dirty="0">
                <a:solidFill>
                  <a:schemeClr val="tx1"/>
                </a:solidFill>
                <a:latin typeface="Alexandria" pitchFamily="2" charset="-78"/>
                <a:cs typeface="Alexandria" pitchFamily="2" charset="-78"/>
              </a:rPr>
              <a:t>, many organizations produce poor value propositions which are bland descriptions of their products rather than being closely aligned with the needs of their customers</a:t>
            </a:r>
            <a:r>
              <a:rPr lang="en-US" sz="1600" dirty="0" smtClean="0">
                <a:solidFill>
                  <a:schemeClr val="tx1"/>
                </a:solidFill>
                <a:latin typeface="Alexandria" pitchFamily="2" charset="-78"/>
                <a:cs typeface="Alexandria" pitchFamily="2" charset="-78"/>
              </a:rPr>
              <a:t>.</a:t>
            </a: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604000" y="1575502"/>
            <a:ext cx="5067300" cy="51531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4. Value Propositions</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39736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33808675"/>
      </p:ext>
    </p:extLst>
  </p:cSld>
  <p:clrMapOvr>
    <a:masterClrMapping/>
  </p:clrMapOvr>
  <mc:AlternateContent xmlns:mc="http://schemas.openxmlformats.org/markup-compatibility/2006" xmlns:p14="http://schemas.microsoft.com/office/powerpoint/2010/main">
    <mc:Choice Requires="p14">
      <p:transition spd="slow" p14:dur="2000" advTm="95815"/>
    </mc:Choice>
    <mc:Fallback xmlns="">
      <p:transition spd="slow" advTm="9581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1543" y="1685495"/>
            <a:ext cx="10814957"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Rectangle 8"/>
          <p:cNvSpPr/>
          <p:nvPr/>
        </p:nvSpPr>
        <p:spPr>
          <a:xfrm>
            <a:off x="798286" y="2200811"/>
            <a:ext cx="9797143" cy="2308324"/>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In order to overcome the problem of inappropriate value propositions, Kaplan and Norton (1992), the architects of the Balanced Scorecard, have identified the main attributes that make up successful value propositions. These are the drivers that lead to increased customer satisfaction, acquisition and retention. The proposition attributes cover three areas:</a:t>
            </a:r>
          </a:p>
          <a:p>
            <a:pPr algn="just"/>
            <a:r>
              <a:rPr lang="en-US" sz="1600" dirty="0">
                <a:latin typeface="Alexandria" pitchFamily="2" charset="-78"/>
                <a:cs typeface="Alexandria" pitchFamily="2" charset="-78"/>
              </a:rPr>
              <a:t>product/service attributes that define the product itself;</a:t>
            </a:r>
          </a:p>
          <a:p>
            <a:pPr algn="just"/>
            <a:r>
              <a:rPr lang="en-US" sz="1600" dirty="0">
                <a:latin typeface="Alexandria" pitchFamily="2" charset="-78"/>
                <a:cs typeface="Alexandria" pitchFamily="2" charset="-78"/>
              </a:rPr>
              <a:t>customer relationship aspects;</a:t>
            </a:r>
          </a:p>
          <a:p>
            <a:pPr algn="just"/>
            <a:r>
              <a:rPr lang="en-US" sz="1600" dirty="0">
                <a:latin typeface="Alexandria" pitchFamily="2" charset="-78"/>
                <a:cs typeface="Alexandria" pitchFamily="2" charset="-78"/>
              </a:rPr>
              <a:t>image and reputation aspects.</a:t>
            </a:r>
          </a:p>
          <a:p>
            <a:pPr algn="just"/>
            <a:r>
              <a:rPr lang="en-US" sz="1600" dirty="0">
                <a:latin typeface="Alexandria" pitchFamily="2" charset="-78"/>
                <a:cs typeface="Alexandria" pitchFamily="2" charset="-78"/>
              </a:rPr>
              <a:t>The elements of a value proposition are illustrated in </a:t>
            </a:r>
            <a:r>
              <a:rPr lang="en-US" sz="1600" b="1" i="1" dirty="0">
                <a:latin typeface="Alexandria" pitchFamily="2" charset="-78"/>
                <a:cs typeface="Alexandria" pitchFamily="2" charset="-78"/>
              </a:rPr>
              <a:t>Figure 7.8</a:t>
            </a:r>
            <a:r>
              <a:rPr lang="en-US" sz="1600" b="1" i="1" dirty="0" smtClean="0">
                <a:latin typeface="Alexandria" pitchFamily="2" charset="-78"/>
                <a:cs typeface="Alexandria" pitchFamily="2" charset="-78"/>
              </a:rPr>
              <a:t>.</a:t>
            </a:r>
          </a:p>
          <a:p>
            <a:pPr algn="just"/>
            <a:endParaRPr lang="en-US" sz="1600" b="1" i="1" dirty="0">
              <a:latin typeface="Alexandria" pitchFamily="2" charset="-78"/>
              <a:cs typeface="Alexandria" pitchFamily="2" charset="-78"/>
            </a:endParaRPr>
          </a:p>
        </p:txBody>
      </p:sp>
      <p:sp>
        <p:nvSpPr>
          <p:cNvPr id="10" name="Title 1"/>
          <p:cNvSpPr txBox="1">
            <a:spLocks/>
          </p:cNvSpPr>
          <p:nvPr/>
        </p:nvSpPr>
        <p:spPr>
          <a:xfrm>
            <a:off x="2336800" y="1252462"/>
            <a:ext cx="5067300" cy="51531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4. Value Propositions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01619924"/>
      </p:ext>
    </p:extLst>
  </p:cSld>
  <p:clrMapOvr>
    <a:masterClrMapping/>
  </p:clrMapOvr>
  <mc:AlternateContent xmlns:mc="http://schemas.openxmlformats.org/markup-compatibility/2006" xmlns:p14="http://schemas.microsoft.com/office/powerpoint/2010/main">
    <mc:Choice Requires="p14">
      <p:transition spd="slow" p14:dur="2000" advTm="113192"/>
    </mc:Choice>
    <mc:Fallback xmlns="">
      <p:transition spd="slow" advTm="11319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1120306" cy="44876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526459" y="1993818"/>
            <a:ext cx="10717618" cy="2069274"/>
          </a:xfrm>
          <a:prstGeom prst="rect">
            <a:avLst/>
          </a:prstGeom>
        </p:spPr>
      </p:pic>
      <p:sp>
        <p:nvSpPr>
          <p:cNvPr id="11" name="Rectangle 10"/>
          <p:cNvSpPr/>
          <p:nvPr/>
        </p:nvSpPr>
        <p:spPr>
          <a:xfrm>
            <a:off x="819783" y="4111039"/>
            <a:ext cx="10130971" cy="2062103"/>
          </a:xfrm>
          <a:prstGeom prst="rect">
            <a:avLst/>
          </a:prstGeom>
        </p:spPr>
        <p:txBody>
          <a:bodyPr wrap="square">
            <a:spAutoFit/>
          </a:bodyPr>
          <a:lstStyle/>
          <a:p>
            <a:pPr algn="just"/>
            <a:r>
              <a:rPr lang="en-US" sz="1600" dirty="0">
                <a:solidFill>
                  <a:srgbClr val="221E1F"/>
                </a:solidFill>
                <a:latin typeface="Alexandria" pitchFamily="2" charset="-78"/>
                <a:cs typeface="Alexandria" pitchFamily="2" charset="-78"/>
              </a:rPr>
              <a:t>The product attributes are:</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Functionality </a:t>
            </a:r>
            <a:r>
              <a:rPr lang="en-US" sz="1600" dirty="0">
                <a:solidFill>
                  <a:srgbClr val="221E1F"/>
                </a:solidFill>
                <a:latin typeface="Alexandria" pitchFamily="2" charset="-78"/>
                <a:cs typeface="Alexandria" pitchFamily="2" charset="-78"/>
              </a:rPr>
              <a:t>– or what the product does.</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Price </a:t>
            </a:r>
            <a:r>
              <a:rPr lang="en-US" sz="1600" dirty="0">
                <a:solidFill>
                  <a:srgbClr val="221E1F"/>
                </a:solidFill>
                <a:latin typeface="Alexandria" pitchFamily="2" charset="-78"/>
                <a:cs typeface="Alexandria" pitchFamily="2" charset="-78"/>
              </a:rPr>
              <a:t>– what we charge for the product.</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Quality </a:t>
            </a:r>
            <a:r>
              <a:rPr lang="en-US" sz="1600" dirty="0">
                <a:solidFill>
                  <a:srgbClr val="221E1F"/>
                </a:solidFill>
                <a:latin typeface="Alexandria" pitchFamily="2" charset="-78"/>
                <a:cs typeface="Alexandria" pitchFamily="2" charset="-78"/>
              </a:rPr>
              <a:t>– or how well the product performs.</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Choice </a:t>
            </a:r>
            <a:r>
              <a:rPr lang="en-US" sz="1600" dirty="0">
                <a:solidFill>
                  <a:srgbClr val="221E1F"/>
                </a:solidFill>
                <a:latin typeface="Alexandria" pitchFamily="2" charset="-78"/>
                <a:cs typeface="Alexandria" pitchFamily="2" charset="-78"/>
              </a:rPr>
              <a:t>– do we simply provide a standard product or can it be tailored to the specific needs of the customer?</a:t>
            </a:r>
          </a:p>
          <a:p>
            <a:pPr marL="285750" marR="3400" indent="-285750" algn="just">
              <a:buFont typeface="Arial" panose="020B0604020202020204" pitchFamily="34" charset="0"/>
              <a:buChar char="•"/>
            </a:pPr>
            <a:r>
              <a:rPr lang="en-US" sz="1600" dirty="0" smtClean="0">
                <a:solidFill>
                  <a:srgbClr val="221E1F"/>
                </a:solidFill>
                <a:latin typeface="Alexandria" pitchFamily="2" charset="-78"/>
                <a:cs typeface="Alexandria" pitchFamily="2" charset="-78"/>
              </a:rPr>
              <a:t>Availability </a:t>
            </a:r>
            <a:r>
              <a:rPr lang="en-US" sz="1600" dirty="0">
                <a:solidFill>
                  <a:srgbClr val="221E1F"/>
                </a:solidFill>
                <a:latin typeface="Alexandria" pitchFamily="2" charset="-78"/>
                <a:cs typeface="Alexandria" pitchFamily="2" charset="-78"/>
              </a:rPr>
              <a:t>or timing – for example how quickly can we respond to customer requests and do we introduce new products at the most appropriate time?</a:t>
            </a:r>
            <a:endParaRPr lang="en-US" sz="1600" dirty="0">
              <a:latin typeface="Alexandria" pitchFamily="2" charset="-78"/>
              <a:cs typeface="Alexandria" pitchFamily="2" charset="-78"/>
            </a:endParaRPr>
          </a:p>
        </p:txBody>
      </p:sp>
      <p:sp>
        <p:nvSpPr>
          <p:cNvPr id="9" name="Title 1"/>
          <p:cNvSpPr txBox="1">
            <a:spLocks/>
          </p:cNvSpPr>
          <p:nvPr/>
        </p:nvSpPr>
        <p:spPr>
          <a:xfrm>
            <a:off x="2336800" y="1187589"/>
            <a:ext cx="5067300" cy="40201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4. Value Propositions</a:t>
            </a:r>
          </a:p>
        </p:txBody>
      </p:sp>
      <p:sp>
        <p:nvSpPr>
          <p:cNvPr id="8" name="Rectangle 7"/>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09182160"/>
      </p:ext>
    </p:extLst>
  </p:cSld>
  <p:clrMapOvr>
    <a:masterClrMapping/>
  </p:clrMapOvr>
  <mc:AlternateContent xmlns:mc="http://schemas.openxmlformats.org/markup-compatibility/2006" xmlns:p14="http://schemas.microsoft.com/office/powerpoint/2010/main">
    <mc:Choice Requires="p14">
      <p:transition spd="slow" p14:dur="2000" advTm="169831"/>
    </mc:Choice>
    <mc:Fallback xmlns="">
      <p:transition spd="slow" advTm="16983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513637" y="3973305"/>
            <a:ext cx="5316796" cy="2472785"/>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460498"/>
            <a:ext cx="6322193" cy="30984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A business process is triggered by a business event and </a:t>
            </a:r>
            <a:r>
              <a:rPr lang="en-US" sz="1600" b="1" dirty="0">
                <a:solidFill>
                  <a:schemeClr val="tx1"/>
                </a:solidFill>
                <a:latin typeface="Alexandria" pitchFamily="2" charset="-78"/>
                <a:cs typeface="Alexandria" pitchFamily="2" charset="-78"/>
              </a:rPr>
              <a:t>includes five key components: </a:t>
            </a:r>
            <a:endParaRPr lang="en-US" sz="1600" b="1" dirty="0" smtClean="0">
              <a:solidFill>
                <a:schemeClr val="tx1"/>
              </a:solidFill>
              <a:latin typeface="Alexandria" pitchFamily="2" charset="-78"/>
              <a:cs typeface="Alexandria" pitchFamily="2" charset="-78"/>
            </a:endParaRPr>
          </a:p>
          <a:p>
            <a:pPr marL="285750" indent="-285750" algn="just">
              <a:buFont typeface="Arial" panose="020B0604020202020204" pitchFamily="34" charset="0"/>
              <a:buChar char="•"/>
            </a:pPr>
            <a:r>
              <a:rPr lang="en-US" sz="1600" dirty="0" smtClean="0">
                <a:solidFill>
                  <a:schemeClr val="tx1"/>
                </a:solidFill>
                <a:latin typeface="Alexandria" pitchFamily="2" charset="-78"/>
                <a:cs typeface="Alexandria" pitchFamily="2" charset="-78"/>
              </a:rPr>
              <a:t>the </a:t>
            </a:r>
            <a:r>
              <a:rPr lang="en-US" sz="1600" dirty="0">
                <a:solidFill>
                  <a:schemeClr val="tx1"/>
                </a:solidFill>
                <a:latin typeface="Alexandria" pitchFamily="2" charset="-78"/>
                <a:cs typeface="Alexandria" pitchFamily="2" charset="-78"/>
              </a:rPr>
              <a:t>tasks that make up the process, </a:t>
            </a:r>
            <a:endParaRPr lang="en-US" sz="1600" dirty="0" smtClean="0">
              <a:solidFill>
                <a:schemeClr val="tx1"/>
              </a:solidFill>
              <a:latin typeface="Alexandria" pitchFamily="2" charset="-78"/>
              <a:cs typeface="Alexandria" pitchFamily="2" charset="-78"/>
            </a:endParaRPr>
          </a:p>
          <a:p>
            <a:pPr marL="285750" indent="-285750" algn="just">
              <a:buFont typeface="Arial" panose="020B0604020202020204" pitchFamily="34" charset="0"/>
              <a:buChar char="•"/>
            </a:pPr>
            <a:r>
              <a:rPr lang="en-US" sz="1600" dirty="0" smtClean="0">
                <a:solidFill>
                  <a:schemeClr val="tx1"/>
                </a:solidFill>
                <a:latin typeface="Alexandria" pitchFamily="2" charset="-78"/>
                <a:cs typeface="Alexandria" pitchFamily="2" charset="-78"/>
              </a:rPr>
              <a:t>the </a:t>
            </a:r>
            <a:r>
              <a:rPr lang="en-US" sz="1600" dirty="0">
                <a:solidFill>
                  <a:schemeClr val="tx1"/>
                </a:solidFill>
                <a:latin typeface="Alexandria" pitchFamily="2" charset="-78"/>
                <a:cs typeface="Alexandria" pitchFamily="2" charset="-78"/>
              </a:rPr>
              <a:t>process flow, </a:t>
            </a:r>
            <a:endParaRPr lang="en-US" sz="1600" dirty="0" smtClean="0">
              <a:solidFill>
                <a:schemeClr val="tx1"/>
              </a:solidFill>
              <a:latin typeface="Alexandria" pitchFamily="2" charset="-78"/>
              <a:cs typeface="Alexandria" pitchFamily="2" charset="-78"/>
            </a:endParaRPr>
          </a:p>
          <a:p>
            <a:pPr marL="285750" indent="-285750" algn="just">
              <a:buFont typeface="Arial" panose="020B0604020202020204" pitchFamily="34" charset="0"/>
              <a:buChar char="•"/>
            </a:pPr>
            <a:r>
              <a:rPr lang="en-US" sz="1600" dirty="0" smtClean="0">
                <a:solidFill>
                  <a:schemeClr val="tx1"/>
                </a:solidFill>
                <a:latin typeface="Alexandria" pitchFamily="2" charset="-78"/>
                <a:cs typeface="Alexandria" pitchFamily="2" charset="-78"/>
              </a:rPr>
              <a:t>the </a:t>
            </a:r>
            <a:r>
              <a:rPr lang="en-US" sz="1600" dirty="0">
                <a:solidFill>
                  <a:schemeClr val="tx1"/>
                </a:solidFill>
                <a:latin typeface="Alexandria" pitchFamily="2" charset="-78"/>
                <a:cs typeface="Alexandria" pitchFamily="2" charset="-78"/>
              </a:rPr>
              <a:t>decision points, </a:t>
            </a:r>
            <a:endParaRPr lang="en-US" sz="1600" dirty="0" smtClean="0">
              <a:solidFill>
                <a:schemeClr val="tx1"/>
              </a:solidFill>
              <a:latin typeface="Alexandria" pitchFamily="2" charset="-78"/>
              <a:cs typeface="Alexandria" pitchFamily="2" charset="-78"/>
            </a:endParaRPr>
          </a:p>
          <a:p>
            <a:pPr marL="285750" indent="-285750" algn="just">
              <a:buFont typeface="Arial" panose="020B0604020202020204" pitchFamily="34" charset="0"/>
              <a:buChar char="•"/>
            </a:pPr>
            <a:r>
              <a:rPr lang="en-US" sz="1600" dirty="0" smtClean="0">
                <a:solidFill>
                  <a:schemeClr val="tx1"/>
                </a:solidFill>
                <a:latin typeface="Alexandria" pitchFamily="2" charset="-78"/>
                <a:cs typeface="Alexandria" pitchFamily="2" charset="-78"/>
              </a:rPr>
              <a:t>the </a:t>
            </a:r>
            <a:r>
              <a:rPr lang="en-US" sz="1600" dirty="0">
                <a:solidFill>
                  <a:schemeClr val="tx1"/>
                </a:solidFill>
                <a:latin typeface="Alexandria" pitchFamily="2" charset="-78"/>
                <a:cs typeface="Alexandria" pitchFamily="2" charset="-78"/>
              </a:rPr>
              <a:t>actors that carry out the </a:t>
            </a:r>
            <a:r>
              <a:rPr lang="en-US" sz="1600" dirty="0" smtClean="0">
                <a:solidFill>
                  <a:schemeClr val="tx1"/>
                </a:solidFill>
                <a:latin typeface="Alexandria" pitchFamily="2" charset="-78"/>
                <a:cs typeface="Alexandria" pitchFamily="2" charset="-78"/>
              </a:rPr>
              <a:t>tasks,</a:t>
            </a:r>
          </a:p>
          <a:p>
            <a:pPr marL="285750" indent="-285750" algn="just">
              <a:buFont typeface="Arial" panose="020B0604020202020204" pitchFamily="34" charset="0"/>
              <a:buChar char="•"/>
            </a:pPr>
            <a:r>
              <a:rPr lang="en-US" sz="1600" dirty="0" smtClean="0">
                <a:solidFill>
                  <a:schemeClr val="tx1"/>
                </a:solidFill>
                <a:latin typeface="Alexandria" pitchFamily="2" charset="-78"/>
                <a:cs typeface="Alexandria" pitchFamily="2" charset="-78"/>
              </a:rPr>
              <a:t>and </a:t>
            </a:r>
            <a:r>
              <a:rPr lang="en-US" sz="1600" dirty="0">
                <a:solidFill>
                  <a:schemeClr val="tx1"/>
                </a:solidFill>
                <a:latin typeface="Alexandria" pitchFamily="2" charset="-78"/>
                <a:cs typeface="Alexandria" pitchFamily="2" charset="-78"/>
              </a:rPr>
              <a:t>the outcome of the business </a:t>
            </a:r>
            <a:r>
              <a:rPr lang="en-US" sz="1600" dirty="0" smtClean="0">
                <a:solidFill>
                  <a:schemeClr val="tx1"/>
                </a:solidFill>
                <a:latin typeface="Alexandria" pitchFamily="2" charset="-78"/>
                <a:cs typeface="Alexandria" pitchFamily="2" charset="-78"/>
              </a:rPr>
              <a:t>process. </a:t>
            </a:r>
          </a:p>
          <a:p>
            <a:pPr marL="0" indent="0" algn="just">
              <a:buNone/>
            </a:pPr>
            <a:r>
              <a:rPr lang="en-US" sz="1600" dirty="0" smtClean="0">
                <a:solidFill>
                  <a:schemeClr val="tx1"/>
                </a:solidFill>
                <a:latin typeface="Alexandria" pitchFamily="2" charset="-78"/>
                <a:cs typeface="Alexandria" pitchFamily="2" charset="-78"/>
              </a:rPr>
              <a:t>Unfortunately</a:t>
            </a:r>
            <a:r>
              <a:rPr lang="en-US" sz="1600" dirty="0">
                <a:solidFill>
                  <a:schemeClr val="tx1"/>
                </a:solidFill>
                <a:latin typeface="Alexandria" pitchFamily="2" charset="-78"/>
                <a:cs typeface="Alexandria" pitchFamily="2" charset="-78"/>
              </a:rPr>
              <a:t>, there is no universally agreed set of terms in business process modelling and the terms ‘process’, ‘activity’, ‘task’ and ‘step’ are often used interchangeably. </a:t>
            </a:r>
          </a:p>
        </p:txBody>
      </p:sp>
      <p:sp>
        <p:nvSpPr>
          <p:cNvPr id="13" name="Title 1"/>
          <p:cNvSpPr txBox="1">
            <a:spLocks/>
          </p:cNvSpPr>
          <p:nvPr/>
        </p:nvSpPr>
        <p:spPr>
          <a:xfrm>
            <a:off x="6154057" y="1655532"/>
            <a:ext cx="5517243" cy="56820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743084" y="143437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79186618"/>
      </p:ext>
    </p:extLst>
  </p:cSld>
  <p:clrMapOvr>
    <a:masterClrMapping/>
  </p:clrMapOvr>
  <mc:AlternateContent xmlns:mc="http://schemas.openxmlformats.org/markup-compatibility/2006" xmlns:p14="http://schemas.microsoft.com/office/powerpoint/2010/main">
    <mc:Choice Requires="p14">
      <p:transition spd="slow" p14:dur="2000" advTm="163787"/>
    </mc:Choice>
    <mc:Fallback xmlns="">
      <p:transition spd="slow" advTm="16378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85495"/>
            <a:ext cx="106988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30514" y="2207517"/>
            <a:ext cx="9744480" cy="3539430"/>
          </a:xfrm>
          <a:prstGeom prst="rect">
            <a:avLst/>
          </a:prstGeom>
        </p:spPr>
        <p:txBody>
          <a:bodyPr wrap="square">
            <a:spAutoFit/>
          </a:bodyPr>
          <a:lstStyle/>
          <a:p>
            <a:pPr marL="0" indent="0" algn="just">
              <a:buNone/>
            </a:pPr>
            <a:r>
              <a:rPr lang="en-US" sz="1600" b="1" dirty="0">
                <a:latin typeface="Alexandria" pitchFamily="2" charset="-78"/>
                <a:cs typeface="Alexandria" pitchFamily="2" charset="-78"/>
              </a:rPr>
              <a:t>For the sake of simplicity, we have adopted the following convention here:</a:t>
            </a:r>
          </a:p>
          <a:p>
            <a:pPr algn="just"/>
            <a:r>
              <a:rPr lang="en-US" sz="1600" b="1" i="1" dirty="0">
                <a:latin typeface="Alexandria" pitchFamily="2" charset="-78"/>
                <a:cs typeface="Alexandria" pitchFamily="2" charset="-78"/>
              </a:rPr>
              <a:t>‘Process’</a:t>
            </a:r>
            <a:r>
              <a:rPr lang="en-US" sz="1600" dirty="0">
                <a:latin typeface="Alexandria" pitchFamily="2" charset="-78"/>
                <a:cs typeface="Alexandria" pitchFamily="2" charset="-78"/>
              </a:rPr>
              <a:t> refers to an entire set of activities that start with a triggering event and end with some output being delivered.</a:t>
            </a:r>
          </a:p>
          <a:p>
            <a:pPr algn="just"/>
            <a:r>
              <a:rPr lang="en-US" sz="1600" dirty="0">
                <a:latin typeface="Alexandria" pitchFamily="2" charset="-78"/>
                <a:cs typeface="Alexandria" pitchFamily="2" charset="-78"/>
              </a:rPr>
              <a:t>‘</a:t>
            </a:r>
            <a:r>
              <a:rPr lang="en-US" sz="1600" b="1" i="1" dirty="0">
                <a:latin typeface="Alexandria" pitchFamily="2" charset="-78"/>
                <a:cs typeface="Alexandria" pitchFamily="2" charset="-78"/>
              </a:rPr>
              <a:t>Task’</a:t>
            </a:r>
            <a:r>
              <a:rPr lang="en-US" sz="1600" dirty="0">
                <a:latin typeface="Alexandria" pitchFamily="2" charset="-78"/>
                <a:cs typeface="Alexandria" pitchFamily="2" charset="-78"/>
              </a:rPr>
              <a:t> refers to an individual activity within the overall process; these are usually carried out by an actor at a single point in time.</a:t>
            </a:r>
          </a:p>
          <a:p>
            <a:pPr algn="just"/>
            <a:r>
              <a:rPr lang="en-US" sz="1600" b="1" i="1" dirty="0">
                <a:latin typeface="Alexandria" pitchFamily="2" charset="-78"/>
                <a:cs typeface="Alexandria" pitchFamily="2" charset="-78"/>
              </a:rPr>
              <a:t>‘Step’ </a:t>
            </a:r>
            <a:r>
              <a:rPr lang="en-US" sz="1600" dirty="0">
                <a:latin typeface="Alexandria" pitchFamily="2" charset="-78"/>
                <a:cs typeface="Alexandria" pitchFamily="2" charset="-78"/>
              </a:rPr>
              <a:t>refers to the activities carried out within an individual task. It is useful to show just the tasks on the process model rather than each individual step as this helps with the readability and clarity of the model. Task descriptions can then be produced where the steps within each task can be defined</a:t>
            </a:r>
            <a:r>
              <a:rPr lang="en-US" sz="1600" dirty="0" smtClean="0">
                <a:latin typeface="Alexandria" pitchFamily="2" charset="-78"/>
                <a:cs typeface="Alexandria" pitchFamily="2" charset="-78"/>
              </a:rPr>
              <a:t>.</a:t>
            </a:r>
          </a:p>
          <a:p>
            <a:pPr algn="just"/>
            <a:endParaRPr lang="en-US" sz="1600" dirty="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p:txBody>
      </p:sp>
      <p:sp>
        <p:nvSpPr>
          <p:cNvPr id="7" name="Title 1"/>
          <p:cNvSpPr txBox="1">
            <a:spLocks/>
          </p:cNvSpPr>
          <p:nvPr/>
        </p:nvSpPr>
        <p:spPr>
          <a:xfrm>
            <a:off x="2331262" y="1183147"/>
            <a:ext cx="6741981"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83248082"/>
      </p:ext>
    </p:extLst>
  </p:cSld>
  <p:clrMapOvr>
    <a:masterClrMapping/>
  </p:clrMapOvr>
  <mc:AlternateContent xmlns:mc="http://schemas.openxmlformats.org/markup-compatibility/2006" xmlns:p14="http://schemas.microsoft.com/office/powerpoint/2010/main">
    <mc:Choice Requires="p14">
      <p:transition spd="slow" p14:dur="2000" advTm="135250"/>
    </mc:Choice>
    <mc:Fallback xmlns="">
      <p:transition spd="slow" advTm="13525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0"/>
            <a:ext cx="5423582" cy="246973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1800" dirty="0">
                <a:latin typeface="Alexandria" pitchFamily="2" charset="-78"/>
                <a:cs typeface="Alexandria" pitchFamily="2" charset="-78"/>
              </a:rPr>
              <a:t>Business events </a:t>
            </a:r>
          </a:p>
          <a:p>
            <a:pPr>
              <a:buFont typeface="Wingdings" panose="05000000000000000000" pitchFamily="2" charset="2"/>
              <a:buChar char="Ø"/>
            </a:pPr>
            <a:r>
              <a:rPr lang="en-US" sz="1800" dirty="0">
                <a:latin typeface="Alexandria" pitchFamily="2" charset="-78"/>
                <a:cs typeface="Alexandria" pitchFamily="2" charset="-78"/>
              </a:rPr>
              <a:t>Developing the business process model</a:t>
            </a:r>
          </a:p>
          <a:p>
            <a:pPr>
              <a:buFont typeface="Wingdings" panose="05000000000000000000" pitchFamily="2" charset="2"/>
              <a:buChar char="Ø"/>
            </a:pPr>
            <a:r>
              <a:rPr lang="en-US" sz="1800" dirty="0">
                <a:latin typeface="Alexandria" pitchFamily="2" charset="-78"/>
                <a:cs typeface="Alexandria" pitchFamily="2" charset="-78"/>
              </a:rPr>
              <a:t>Analyzing tasks </a:t>
            </a:r>
          </a:p>
          <a:p>
            <a:pPr>
              <a:buFont typeface="Wingdings" panose="05000000000000000000" pitchFamily="2" charset="2"/>
              <a:buChar char="Ø"/>
            </a:pPr>
            <a:r>
              <a:rPr lang="en-US" sz="1800" dirty="0">
                <a:latin typeface="Alexandria" pitchFamily="2" charset="-78"/>
                <a:cs typeface="Alexandria" pitchFamily="2" charset="-78"/>
              </a:rPr>
              <a:t>Hierarchy of process models </a:t>
            </a:r>
          </a:p>
          <a:p>
            <a:pPr>
              <a:buFont typeface="Wingdings" panose="05000000000000000000" pitchFamily="2" charset="2"/>
              <a:buChar char="Ø"/>
            </a:pPr>
            <a:r>
              <a:rPr lang="en-US" sz="1800" dirty="0">
                <a:latin typeface="Alexandria" pitchFamily="2" charset="-78"/>
                <a:cs typeface="Alexandria" pitchFamily="2" charset="-78"/>
              </a:rPr>
              <a:t>beginning and ending the process </a:t>
            </a:r>
          </a:p>
          <a:p>
            <a:pPr marL="0" indent="0">
              <a:buNone/>
            </a:pPr>
            <a:endParaRPr lang="en-US" sz="1800" dirty="0">
              <a:latin typeface="Alexandria" pitchFamily="2" charset="-78"/>
              <a:cs typeface="Alexandria" pitchFamily="2" charset="-78"/>
            </a:endParaRPr>
          </a:p>
        </p:txBody>
      </p:sp>
      <p:sp>
        <p:nvSpPr>
          <p:cNvPr id="10" name="Title 1"/>
          <p:cNvSpPr txBox="1">
            <a:spLocks/>
          </p:cNvSpPr>
          <p:nvPr/>
        </p:nvSpPr>
        <p:spPr>
          <a:xfrm>
            <a:off x="6096000" y="3982721"/>
            <a:ext cx="5413829" cy="109728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cxnSp>
        <p:nvCxnSpPr>
          <p:cNvPr id="11" name="Straight Connector 10"/>
          <p:cNvCxnSpPr/>
          <p:nvPr/>
        </p:nvCxnSpPr>
        <p:spPr>
          <a:xfrm flipH="1">
            <a:off x="862684" y="493485"/>
            <a:ext cx="8803830" cy="14514"/>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443734" y="305824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70892586"/>
      </p:ext>
    </p:extLst>
  </p:cSld>
  <p:clrMapOvr>
    <a:masterClrMapping/>
  </p:clrMapOvr>
  <p:transition spd="slow" advTm="60551">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85494"/>
            <a:ext cx="10727871" cy="4163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38629" y="2194399"/>
            <a:ext cx="10290628" cy="2308324"/>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Business events</a:t>
            </a:r>
          </a:p>
          <a:p>
            <a:pPr marL="0" indent="0" algn="just">
              <a:buNone/>
            </a:pPr>
            <a:r>
              <a:rPr lang="en-US" sz="1600" dirty="0">
                <a:latin typeface="Alexandria" pitchFamily="2" charset="-78"/>
                <a:cs typeface="Alexandria" pitchFamily="2" charset="-78"/>
              </a:rPr>
              <a:t>There are three types of business event:</a:t>
            </a:r>
          </a:p>
          <a:p>
            <a:pPr algn="just"/>
            <a:r>
              <a:rPr lang="en-US" sz="1600" dirty="0">
                <a:latin typeface="Alexandria" pitchFamily="2" charset="-78"/>
                <a:cs typeface="Alexandria" pitchFamily="2" charset="-78"/>
              </a:rPr>
              <a:t>External – these business events originate from outside the organization or the business system under consideration. For example, a customer makes a hotel booking or orders some goods.</a:t>
            </a:r>
          </a:p>
          <a:p>
            <a:pPr algn="just"/>
            <a:r>
              <a:rPr lang="en-US" sz="1600" dirty="0">
                <a:latin typeface="Alexandria" pitchFamily="2" charset="-78"/>
                <a:cs typeface="Alexandria" pitchFamily="2" charset="-78"/>
              </a:rPr>
              <a:t>Internal – these business events originate within the business system and typically involve business managers making decisions. For example, the marketing manager makes a decision to reduce prices on a product line or the finance manager decides to review fees charged by suppliers.</a:t>
            </a:r>
          </a:p>
          <a:p>
            <a:pPr algn="just"/>
            <a:r>
              <a:rPr lang="en-US" sz="1600" dirty="0">
                <a:latin typeface="Alexandria" pitchFamily="2" charset="-78"/>
                <a:cs typeface="Alexandria" pitchFamily="2" charset="-78"/>
              </a:rPr>
              <a:t>Time-based – these business events occur at a regular point in time. For example, a process to make salary payments to staff is initiated when it is the last working day of the month. </a:t>
            </a:r>
          </a:p>
        </p:txBody>
      </p:sp>
      <p:sp>
        <p:nvSpPr>
          <p:cNvPr id="7"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141888"/>
    </mc:Choice>
    <mc:Fallback xmlns="">
      <p:transition spd="slow" advTm="14188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25714" y="1685495"/>
            <a:ext cx="10755086" cy="40476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16000" y="2063771"/>
            <a:ext cx="9913257" cy="2800767"/>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Developing the business process model</a:t>
            </a:r>
          </a:p>
          <a:p>
            <a:pPr marL="0" indent="0" algn="just">
              <a:buNone/>
            </a:pPr>
            <a:r>
              <a:rPr lang="en-US" sz="1600" dirty="0">
                <a:latin typeface="Alexandria" pitchFamily="2" charset="-78"/>
                <a:cs typeface="Alexandria" pitchFamily="2" charset="-78"/>
              </a:rPr>
              <a:t>Business process models may be developed for many reasons, as we noted in the Introduction. </a:t>
            </a:r>
          </a:p>
          <a:p>
            <a:pPr marL="0" indent="0" algn="just">
              <a:buNone/>
            </a:pPr>
            <a:r>
              <a:rPr lang="en-US" sz="1600" dirty="0">
                <a:latin typeface="Alexandria" pitchFamily="2" charset="-78"/>
                <a:cs typeface="Alexandria" pitchFamily="2" charset="-78"/>
              </a:rPr>
              <a:t>During a process improvement project, it is common for the business analyst to produce an ‘as is’ model to show how the process works at the </a:t>
            </a:r>
            <a:r>
              <a:rPr lang="en-US" sz="1600" dirty="0" smtClean="0">
                <a:latin typeface="Alexandria" pitchFamily="2" charset="-78"/>
                <a:cs typeface="Alexandria" pitchFamily="2" charset="-78"/>
              </a:rPr>
              <a:t>moment. Analysis </a:t>
            </a:r>
            <a:r>
              <a:rPr lang="en-US" sz="1600" dirty="0">
                <a:latin typeface="Alexandria" pitchFamily="2" charset="-78"/>
                <a:cs typeface="Alexandria" pitchFamily="2" charset="-78"/>
              </a:rPr>
              <a:t>of this ‘as is’ model will help to identify problems and weaknesses, leading to an improved version documented in the ‘to be’ process model</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Two of the most popular are the </a:t>
            </a:r>
            <a:r>
              <a:rPr lang="en-US" sz="1600" b="1" dirty="0">
                <a:latin typeface="Alexandria" pitchFamily="2" charset="-78"/>
                <a:cs typeface="Alexandria" pitchFamily="2" charset="-78"/>
              </a:rPr>
              <a:t>Unified Modeling Language (</a:t>
            </a:r>
            <a:r>
              <a:rPr lang="en-US" sz="1600" b="1" dirty="0" smtClean="0">
                <a:latin typeface="Alexandria" pitchFamily="2" charset="-78"/>
                <a:cs typeface="Alexandria" pitchFamily="2" charset="-78"/>
              </a:rPr>
              <a:t>UML) </a:t>
            </a:r>
            <a:r>
              <a:rPr lang="en-US" sz="1600" b="1" dirty="0">
                <a:latin typeface="Alexandria" pitchFamily="2" charset="-78"/>
                <a:cs typeface="Alexandria" pitchFamily="2" charset="-78"/>
              </a:rPr>
              <a:t>activity diagram technique and the Business Process Model and Notation (BPMN</a:t>
            </a:r>
            <a:r>
              <a:rPr lang="en-US" sz="1600" b="1" dirty="0" smtClean="0">
                <a:latin typeface="Alexandria" pitchFamily="2" charset="-78"/>
                <a:cs typeface="Alexandria" pitchFamily="2" charset="-78"/>
              </a:rPr>
              <a:t>). </a:t>
            </a:r>
            <a:r>
              <a:rPr lang="en-US" sz="1600" dirty="0" smtClean="0">
                <a:latin typeface="Alexandria" pitchFamily="2" charset="-78"/>
                <a:cs typeface="Alexandria" pitchFamily="2" charset="-78"/>
              </a:rPr>
              <a:t>Business </a:t>
            </a:r>
            <a:r>
              <a:rPr lang="en-US" sz="1600" dirty="0">
                <a:latin typeface="Alexandria" pitchFamily="2" charset="-78"/>
                <a:cs typeface="Alexandria" pitchFamily="2" charset="-78"/>
              </a:rPr>
              <a:t>process models are often called ‘</a:t>
            </a:r>
            <a:r>
              <a:rPr lang="en-US" sz="1600" dirty="0" err="1">
                <a:latin typeface="Alexandria" pitchFamily="2" charset="-78"/>
                <a:cs typeface="Alexandria" pitchFamily="2" charset="-78"/>
              </a:rPr>
              <a:t>swimlane</a:t>
            </a:r>
            <a:r>
              <a:rPr lang="en-US" sz="1600" dirty="0">
                <a:latin typeface="Alexandria" pitchFamily="2" charset="-78"/>
                <a:cs typeface="Alexandria" pitchFamily="2" charset="-78"/>
              </a:rPr>
              <a:t> diagrams’ because the ‘</a:t>
            </a:r>
            <a:r>
              <a:rPr lang="en-US" sz="1600" dirty="0" err="1">
                <a:latin typeface="Alexandria" pitchFamily="2" charset="-78"/>
                <a:cs typeface="Alexandria" pitchFamily="2" charset="-78"/>
              </a:rPr>
              <a:t>swimlanes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showing </a:t>
            </a:r>
            <a:r>
              <a:rPr lang="en-US" sz="1600" dirty="0">
                <a:latin typeface="Alexandria" pitchFamily="2" charset="-78"/>
                <a:cs typeface="Alexandria" pitchFamily="2" charset="-78"/>
              </a:rPr>
              <a:t>all of the tasks performed by a defined ‘actor’, form a key element of the models. </a:t>
            </a:r>
          </a:p>
        </p:txBody>
      </p:sp>
      <p:sp>
        <p:nvSpPr>
          <p:cNvPr id="8"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162516"/>
    </mc:Choice>
    <mc:Fallback xmlns="">
      <p:transition spd="slow" advTm="16251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5" y="1685495"/>
            <a:ext cx="1097786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857" y="2252457"/>
            <a:ext cx="10319657" cy="3293209"/>
          </a:xfrm>
          <a:prstGeom prst="rect">
            <a:avLst/>
          </a:prstGeom>
        </p:spPr>
        <p:txBody>
          <a:bodyPr wrap="square">
            <a:spAutoFit/>
          </a:bodyPr>
          <a:lstStyle/>
          <a:p>
            <a:pPr marL="342900" indent="-342900" algn="just">
              <a:buFont typeface="Arial" panose="020B0604020202020204" pitchFamily="34" charset="0"/>
              <a:buChar char="•"/>
            </a:pPr>
            <a:r>
              <a:rPr lang="en-US" sz="1600" dirty="0">
                <a:latin typeface="Alexandria" pitchFamily="2" charset="-78"/>
                <a:cs typeface="Alexandria" pitchFamily="2" charset="-78"/>
              </a:rPr>
              <a:t>To build a business process model, we first identify who takes part in the process. This enables us to identify the business ‘actors’ or ‘roles’. Actors may be individual people, a group of people or an organization, or may be an IT system. The tasks carried out by each actor are shown in a separate band or ‘</a:t>
            </a:r>
            <a:r>
              <a:rPr lang="en-US" sz="1600" dirty="0" err="1">
                <a:latin typeface="Alexandria" pitchFamily="2" charset="-78"/>
                <a:cs typeface="Alexandria" pitchFamily="2" charset="-78"/>
              </a:rPr>
              <a:t>swimlane</a:t>
            </a:r>
            <a:r>
              <a:rPr lang="en-US" sz="1600" dirty="0">
                <a:latin typeface="Alexandria" pitchFamily="2" charset="-78"/>
                <a:cs typeface="Alexandria" pitchFamily="2" charset="-78"/>
              </a:rPr>
              <a:t>’ and arrows are used to show the flow of the work between the different </a:t>
            </a:r>
            <a:r>
              <a:rPr lang="en-US" sz="1600" dirty="0" err="1">
                <a:latin typeface="Alexandria" pitchFamily="2" charset="-78"/>
                <a:cs typeface="Alexandria" pitchFamily="2" charset="-78"/>
              </a:rPr>
              <a:t>swimlanes</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Swimlanes</a:t>
            </a:r>
            <a:r>
              <a:rPr lang="en-US" sz="1600" dirty="0">
                <a:latin typeface="Alexandria" pitchFamily="2" charset="-78"/>
                <a:cs typeface="Alexandria" pitchFamily="2" charset="-78"/>
              </a:rPr>
              <a:t> usually appear on the diagram in the same sequence as the actors’ involvement in the process, although it is an informal convention that the customer </a:t>
            </a:r>
            <a:r>
              <a:rPr lang="en-US" sz="1600" dirty="0" err="1">
                <a:latin typeface="Alexandria" pitchFamily="2" charset="-78"/>
                <a:cs typeface="Alexandria" pitchFamily="2" charset="-78"/>
              </a:rPr>
              <a:t>swimlane</a:t>
            </a:r>
            <a:r>
              <a:rPr lang="en-US" sz="1600" dirty="0">
                <a:latin typeface="Alexandria" pitchFamily="2" charset="-78"/>
                <a:cs typeface="Alexandria" pitchFamily="2" charset="-78"/>
              </a:rPr>
              <a:t> is placed at the top. As a result, the action on the model goes from left to right on a horizontal layout, following the ‘time axis’ and top to bottom as the different actors get involved. These left to right and top to bottom flows mirror the way that many people read text, at least in the western world, and tends to be intuitive. To reinforce this representation of time, it is useful to show a process flow from Task A to Task B as follows:</a:t>
            </a:r>
          </a:p>
          <a:p>
            <a:pPr marL="342900" indent="-342900" algn="just">
              <a:buFont typeface="Arial" panose="020B0604020202020204" pitchFamily="34" charset="0"/>
              <a:buChar char="•"/>
            </a:pPr>
            <a:r>
              <a:rPr lang="en-US" sz="1600" dirty="0">
                <a:latin typeface="Alexandria" pitchFamily="2" charset="-78"/>
                <a:cs typeface="Alexandria" pitchFamily="2" charset="-78"/>
              </a:rPr>
              <a:t>the process flow arrow originating from the right-hand edge of Task A; </a:t>
            </a:r>
          </a:p>
          <a:p>
            <a:pPr marL="342900" indent="-342900" algn="just">
              <a:buFont typeface="Arial" panose="020B0604020202020204" pitchFamily="34" charset="0"/>
              <a:buChar char="•"/>
            </a:pPr>
            <a:r>
              <a:rPr lang="en-US" sz="1600" dirty="0">
                <a:latin typeface="Alexandria" pitchFamily="2" charset="-78"/>
                <a:cs typeface="Alexandria" pitchFamily="2" charset="-78"/>
              </a:rPr>
              <a:t>and ending at the left-hand edge of the Task B symbol.</a:t>
            </a:r>
          </a:p>
        </p:txBody>
      </p:sp>
      <p:sp>
        <p:nvSpPr>
          <p:cNvPr id="8"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58765815"/>
      </p:ext>
    </p:extLst>
  </p:cSld>
  <p:clrMapOvr>
    <a:masterClrMapping/>
  </p:clrMapOvr>
  <mc:AlternateContent xmlns:mc="http://schemas.openxmlformats.org/markup-compatibility/2006" xmlns:p14="http://schemas.microsoft.com/office/powerpoint/2010/main">
    <mc:Choice Requires="p14">
      <p:transition spd="slow" p14:dur="2000" advTm="70643"/>
    </mc:Choice>
    <mc:Fallback xmlns="">
      <p:transition spd="slow" advTm="7064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5" y="1685877"/>
            <a:ext cx="10669815" cy="436113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45029" y="2072574"/>
            <a:ext cx="9697567" cy="1569660"/>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Once we have documented the overall flow of the process, then we can go back and fill in the details for each </a:t>
            </a:r>
            <a:r>
              <a:rPr lang="en-US" sz="1600" dirty="0" smtClean="0">
                <a:latin typeface="Alexandria" pitchFamily="2" charset="-78"/>
                <a:cs typeface="Alexandria" pitchFamily="2" charset="-78"/>
              </a:rPr>
              <a:t>task.</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major advantage of a business process model is that each actor can easily see their contribution to the overall </a:t>
            </a:r>
            <a:r>
              <a:rPr lang="en-US" sz="1600" dirty="0" smtClean="0">
                <a:latin typeface="Alexandria" pitchFamily="2" charset="-78"/>
                <a:cs typeface="Alexandria" pitchFamily="2" charset="-78"/>
              </a:rPr>
              <a:t>process.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rule of thumb is to show a separate task for a piece of work done by an actor at a particular point in </a:t>
            </a:r>
            <a:r>
              <a:rPr lang="en-US" sz="1600" dirty="0" smtClean="0">
                <a:latin typeface="Alexandria" pitchFamily="2" charset="-78"/>
                <a:cs typeface="Alexandria" pitchFamily="2" charset="-78"/>
              </a:rPr>
              <a:t>time.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Each </a:t>
            </a:r>
            <a:r>
              <a:rPr lang="en-US" sz="1600" dirty="0">
                <a:latin typeface="Alexandria" pitchFamily="2" charset="-78"/>
                <a:cs typeface="Alexandria" pitchFamily="2" charset="-78"/>
              </a:rPr>
              <a:t>task should be shown as a single action, receiving an input from the preceding actor and handing over to the succeeding actor; this flow of work from one actor to another is known as a ‘hand-off’. </a:t>
            </a:r>
          </a:p>
        </p:txBody>
      </p:sp>
      <p:sp>
        <p:nvSpPr>
          <p:cNvPr id="8"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34195982"/>
      </p:ext>
    </p:extLst>
  </p:cSld>
  <p:clrMapOvr>
    <a:masterClrMapping/>
  </p:clrMapOvr>
  <mc:AlternateContent xmlns:mc="http://schemas.openxmlformats.org/markup-compatibility/2006" xmlns:p14="http://schemas.microsoft.com/office/powerpoint/2010/main">
    <mc:Choice Requires="p14">
      <p:transition spd="slow" p14:dur="2000" advTm="141116"/>
    </mc:Choice>
    <mc:Fallback xmlns="">
      <p:transition spd="slow" advTm="14111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567542"/>
            <a:ext cx="11137520" cy="42817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40229" y="1972015"/>
            <a:ext cx="10261600" cy="3539430"/>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Analyzing tasks</a:t>
            </a:r>
          </a:p>
          <a:p>
            <a:pPr marL="0" indent="0" algn="just">
              <a:buNone/>
            </a:pPr>
            <a:r>
              <a:rPr lang="en-US" sz="1600" dirty="0">
                <a:latin typeface="Alexandria" pitchFamily="2" charset="-78"/>
                <a:cs typeface="Alexandria" pitchFamily="2" charset="-78"/>
              </a:rPr>
              <a:t>The </a:t>
            </a:r>
            <a:r>
              <a:rPr lang="en-US" sz="1600" dirty="0" err="1">
                <a:latin typeface="Alexandria" pitchFamily="2" charset="-78"/>
                <a:cs typeface="Alexandria" pitchFamily="2" charset="-78"/>
              </a:rPr>
              <a:t>swimlane</a:t>
            </a:r>
            <a:r>
              <a:rPr lang="en-US" sz="1600" dirty="0">
                <a:latin typeface="Alexandria" pitchFamily="2" charset="-78"/>
                <a:cs typeface="Alexandria" pitchFamily="2" charset="-78"/>
              </a:rPr>
              <a:t> diagram shows the work carried out within the business process including actors and the flow of the work. This may be sufficient to identify problems with the ‘as is’ process but often we have to go into more detail in order to really understand how the process works and what is going wrong. A more detailed approach is to </a:t>
            </a:r>
            <a:r>
              <a:rPr lang="en-US" sz="1600" dirty="0" smtClean="0">
                <a:latin typeface="Alexandria" pitchFamily="2" charset="-78"/>
                <a:cs typeface="Alexandria" pitchFamily="2" charset="-78"/>
              </a:rPr>
              <a:t>analyze </a:t>
            </a:r>
            <a:r>
              <a:rPr lang="en-US" sz="1600" dirty="0">
                <a:latin typeface="Alexandria" pitchFamily="2" charset="-78"/>
                <a:cs typeface="Alexandria" pitchFamily="2" charset="-78"/>
              </a:rPr>
              <a:t>each task (or box) shown on the business process model. We might consider the following aspects for each task:</a:t>
            </a:r>
          </a:p>
          <a:p>
            <a:pPr marL="342900" indent="-342900" algn="just">
              <a:buFont typeface="Arial" panose="020B0604020202020204" pitchFamily="34" charset="0"/>
              <a:buChar char="•"/>
            </a:pPr>
            <a:r>
              <a:rPr lang="en-US" sz="1600" dirty="0">
                <a:latin typeface="Alexandria" pitchFamily="2" charset="-78"/>
                <a:cs typeface="Alexandria" pitchFamily="2" charset="-78"/>
              </a:rPr>
              <a:t>The trigger or business event that initiates the task.</a:t>
            </a:r>
          </a:p>
          <a:p>
            <a:pPr marL="342900" indent="-342900" algn="just">
              <a:buFont typeface="Arial" panose="020B0604020202020204" pitchFamily="34" charset="0"/>
              <a:buChar char="•"/>
            </a:pPr>
            <a:r>
              <a:rPr lang="en-US" sz="1600" dirty="0">
                <a:latin typeface="Alexandria" pitchFamily="2" charset="-78"/>
                <a:cs typeface="Alexandria" pitchFamily="2" charset="-78"/>
              </a:rPr>
              <a:t>Inputs to the task. This may include the trigger but there is also likely to be additional information required to carry out the task. </a:t>
            </a:r>
          </a:p>
          <a:p>
            <a:pPr marL="342900" indent="-342900" algn="just">
              <a:buFont typeface="Arial" panose="020B0604020202020204" pitchFamily="34" charset="0"/>
              <a:buChar char="•"/>
            </a:pPr>
            <a:r>
              <a:rPr lang="en-US" sz="1600" dirty="0">
                <a:latin typeface="Alexandria" pitchFamily="2" charset="-78"/>
                <a:cs typeface="Alexandria" pitchFamily="2" charset="-78"/>
              </a:rPr>
              <a:t>Outputs from the task.</a:t>
            </a:r>
          </a:p>
          <a:p>
            <a:pPr marL="342900" indent="-342900" algn="just">
              <a:buFont typeface="Arial" panose="020B0604020202020204" pitchFamily="34" charset="0"/>
              <a:buChar char="•"/>
            </a:pPr>
            <a:r>
              <a:rPr lang="en-US" sz="1600" dirty="0">
                <a:latin typeface="Alexandria" pitchFamily="2" charset="-78"/>
                <a:cs typeface="Alexandria" pitchFamily="2" charset="-78"/>
              </a:rPr>
              <a:t>Costs relevant to this particular task.</a:t>
            </a:r>
          </a:p>
          <a:p>
            <a:pPr marL="342900" indent="-342900" algn="just">
              <a:buFont typeface="Arial" panose="020B0604020202020204" pitchFamily="34" charset="0"/>
              <a:buChar char="•"/>
            </a:pPr>
            <a:r>
              <a:rPr lang="en-US" sz="1600" dirty="0">
                <a:latin typeface="Alexandria" pitchFamily="2" charset="-78"/>
                <a:cs typeface="Alexandria" pitchFamily="2" charset="-78"/>
              </a:rPr>
              <a:t>Measures and standards applicable to the task.</a:t>
            </a:r>
          </a:p>
          <a:p>
            <a:pPr marL="342900" indent="-342900" algn="just">
              <a:buFont typeface="Arial" panose="020B0604020202020204" pitchFamily="34" charset="0"/>
              <a:buChar char="•"/>
            </a:pPr>
            <a:r>
              <a:rPr lang="en-US" sz="1600" dirty="0">
                <a:latin typeface="Alexandria" pitchFamily="2" charset="-78"/>
                <a:cs typeface="Alexandria" pitchFamily="2" charset="-78"/>
              </a:rPr>
              <a:t>Detailed breakdown of steps within the task.</a:t>
            </a:r>
          </a:p>
          <a:p>
            <a:pPr marL="342900" indent="-342900" algn="just">
              <a:buFont typeface="Arial" panose="020B0604020202020204" pitchFamily="34" charset="0"/>
              <a:buChar char="•"/>
            </a:pPr>
            <a:r>
              <a:rPr lang="en-US" sz="1600" dirty="0">
                <a:latin typeface="Alexandria" pitchFamily="2" charset="-78"/>
                <a:cs typeface="Alexandria" pitchFamily="2" charset="-78"/>
              </a:rPr>
              <a:t>Business rules to be followed in performing the task.</a:t>
            </a:r>
          </a:p>
        </p:txBody>
      </p:sp>
      <p:sp>
        <p:nvSpPr>
          <p:cNvPr id="8" name="Title 1"/>
          <p:cNvSpPr txBox="1">
            <a:spLocks/>
          </p:cNvSpPr>
          <p:nvPr/>
        </p:nvSpPr>
        <p:spPr>
          <a:xfrm>
            <a:off x="2258691" y="1045519"/>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80808853"/>
      </p:ext>
    </p:extLst>
  </p:cSld>
  <p:clrMapOvr>
    <a:masterClrMapping/>
  </p:clrMapOvr>
  <mc:AlternateContent xmlns:mc="http://schemas.openxmlformats.org/markup-compatibility/2006" xmlns:p14="http://schemas.microsoft.com/office/powerpoint/2010/main">
    <mc:Choice Requires="p14">
      <p:transition spd="slow" p14:dur="2000" advTm="196241"/>
    </mc:Choice>
    <mc:Fallback xmlns="">
      <p:transition spd="slow" advTm="19624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671362"/>
            <a:ext cx="10900228" cy="43611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57943" y="2172655"/>
            <a:ext cx="10116456" cy="1077218"/>
          </a:xfrm>
          <a:prstGeom prst="rect">
            <a:avLst/>
          </a:prstGeom>
        </p:spPr>
        <p:txBody>
          <a:bodyPr wrap="square">
            <a:spAutoFit/>
          </a:bodyPr>
          <a:lstStyle/>
          <a:p>
            <a:pPr marL="0" indent="0" algn="just">
              <a:buNone/>
            </a:pPr>
            <a:r>
              <a:rPr lang="en-US" sz="1600" dirty="0">
                <a:latin typeface="Alexandria" pitchFamily="2" charset="-78"/>
                <a:cs typeface="Alexandria" pitchFamily="2" charset="-78"/>
              </a:rPr>
              <a:t>Documenting these aspects will help in the analysis of the task and in the identification of any problem areas or opportunities for improvement. A textual description may suffice for many tasks but where the steps and business rules are more complex a diagram, such as a flowchart or UML activity diagram (without </a:t>
            </a:r>
            <a:r>
              <a:rPr lang="en-US" sz="1600" dirty="0" err="1">
                <a:latin typeface="Alexandria" pitchFamily="2" charset="-78"/>
                <a:cs typeface="Alexandria" pitchFamily="2" charset="-78"/>
              </a:rPr>
              <a:t>swimlanes</a:t>
            </a:r>
            <a:r>
              <a:rPr lang="en-US" sz="1600" dirty="0">
                <a:latin typeface="Alexandria" pitchFamily="2" charset="-78"/>
                <a:cs typeface="Alexandria" pitchFamily="2" charset="-78"/>
              </a:rPr>
              <a:t>), will be much more useful.</a:t>
            </a:r>
          </a:p>
        </p:txBody>
      </p:sp>
      <p:sp>
        <p:nvSpPr>
          <p:cNvPr id="8"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8498055"/>
      </p:ext>
    </p:extLst>
  </p:cSld>
  <p:clrMapOvr>
    <a:masterClrMapping/>
  </p:clrMapOvr>
  <mc:AlternateContent xmlns:mc="http://schemas.openxmlformats.org/markup-compatibility/2006" xmlns:p14="http://schemas.microsoft.com/office/powerpoint/2010/main">
    <mc:Choice Requires="p14">
      <p:transition spd="slow" p14:dur="2000" advTm="84744"/>
    </mc:Choice>
    <mc:Fallback xmlns="">
      <p:transition spd="slow" advTm="8474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71363"/>
            <a:ext cx="11006892" cy="422143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186935" y="2086855"/>
            <a:ext cx="9858436" cy="1815882"/>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Hierarchy of process models</a:t>
            </a:r>
          </a:p>
          <a:p>
            <a:pPr marL="0" indent="0" algn="just">
              <a:buNone/>
            </a:pPr>
            <a:r>
              <a:rPr lang="en-US" sz="1600" dirty="0">
                <a:latin typeface="Alexandria" pitchFamily="2" charset="-78"/>
                <a:cs typeface="Alexandria" pitchFamily="2" charset="-78"/>
              </a:rPr>
              <a:t>The set of process models – from organization-level to </a:t>
            </a:r>
            <a:r>
              <a:rPr lang="en-US" sz="1600" dirty="0" err="1">
                <a:latin typeface="Alexandria" pitchFamily="2" charset="-78"/>
                <a:cs typeface="Alexandria" pitchFamily="2" charset="-78"/>
              </a:rPr>
              <a:t>swimlane</a:t>
            </a:r>
            <a:r>
              <a:rPr lang="en-US" sz="1600" dirty="0">
                <a:latin typeface="Alexandria" pitchFamily="2" charset="-78"/>
                <a:cs typeface="Alexandria" pitchFamily="2" charset="-78"/>
              </a:rPr>
              <a:t> diagram to task analysis – provides an </a:t>
            </a:r>
            <a:r>
              <a:rPr lang="en-US" sz="1600" dirty="0" smtClean="0">
                <a:latin typeface="Alexandria" pitchFamily="2" charset="-78"/>
                <a:cs typeface="Alexandria" pitchFamily="2" charset="-78"/>
              </a:rPr>
              <a:t>organized, </a:t>
            </a:r>
            <a:r>
              <a:rPr lang="en-US" sz="1600" dirty="0">
                <a:latin typeface="Alexandria" pitchFamily="2" charset="-78"/>
                <a:cs typeface="Alexandria" pitchFamily="2" charset="-78"/>
              </a:rPr>
              <a:t>clear definition of the business processes and procedures. </a:t>
            </a:r>
            <a:r>
              <a:rPr lang="en-US" sz="1600" b="1" i="1" dirty="0">
                <a:latin typeface="Alexandria" pitchFamily="2" charset="-78"/>
                <a:cs typeface="Alexandria" pitchFamily="2" charset="-78"/>
              </a:rPr>
              <a:t>Figure 7.12 shows this </a:t>
            </a:r>
            <a:r>
              <a:rPr lang="en-US" sz="1600" b="1" i="1" dirty="0" smtClean="0">
                <a:latin typeface="Alexandria" pitchFamily="2" charset="-78"/>
                <a:cs typeface="Alexandria" pitchFamily="2" charset="-78"/>
              </a:rPr>
              <a:t>hierarchy</a:t>
            </a:r>
            <a:r>
              <a:rPr lang="en-US" sz="1600" i="1" dirty="0" smtClean="0">
                <a:latin typeface="Alexandria" pitchFamily="2" charset="-78"/>
                <a:cs typeface="Alexandria" pitchFamily="2" charset="-78"/>
              </a:rPr>
              <a:t>.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multileveled approach to business process modelling will necessitate an iterative approach to the analysis. As the lower level task analyzes reveal more detail, it is inevitable that the higher level business process models will have to be updated.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31623634"/>
      </p:ext>
    </p:extLst>
  </p:cSld>
  <p:clrMapOvr>
    <a:masterClrMapping/>
  </p:clrMapOvr>
  <mc:AlternateContent xmlns:mc="http://schemas.openxmlformats.org/markup-compatibility/2006" xmlns:p14="http://schemas.microsoft.com/office/powerpoint/2010/main">
    <mc:Choice Requires="p14">
      <p:transition spd="slow" p14:dur="2000" advTm="109255"/>
    </mc:Choice>
    <mc:Fallback xmlns="">
      <p:transition spd="slow" advTm="10925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76146"/>
            <a:ext cx="11270512" cy="50246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Picture 7"/>
          <p:cNvPicPr>
            <a:picLocks noChangeAspect="1"/>
          </p:cNvPicPr>
          <p:nvPr/>
        </p:nvPicPr>
        <p:blipFill>
          <a:blip r:embed="rId3"/>
          <a:stretch>
            <a:fillRect/>
          </a:stretch>
        </p:blipFill>
        <p:spPr>
          <a:xfrm>
            <a:off x="404037" y="1193369"/>
            <a:ext cx="11297183" cy="5207397"/>
          </a:xfrm>
          <a:prstGeom prst="rect">
            <a:avLst/>
          </a:prstGeom>
        </p:spPr>
      </p:pic>
      <p:sp>
        <p:nvSpPr>
          <p:cNvPr id="9" name="Title 1"/>
          <p:cNvSpPr txBox="1">
            <a:spLocks/>
          </p:cNvSpPr>
          <p:nvPr/>
        </p:nvSpPr>
        <p:spPr>
          <a:xfrm>
            <a:off x="2070006" y="501723"/>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818541" y="29810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68721197"/>
      </p:ext>
    </p:extLst>
  </p:cSld>
  <p:clrMapOvr>
    <a:masterClrMapping/>
  </p:clrMapOvr>
  <mc:AlternateContent xmlns:mc="http://schemas.openxmlformats.org/markup-compatibility/2006" xmlns:p14="http://schemas.microsoft.com/office/powerpoint/2010/main">
    <mc:Choice Requires="p14">
      <p:transition spd="slow" p14:dur="2000" advTm="125224"/>
    </mc:Choice>
    <mc:Fallback xmlns="">
      <p:transition spd="slow" advTm="12522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71363"/>
            <a:ext cx="11270512" cy="42359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53143" y="2041651"/>
            <a:ext cx="10464800" cy="3046988"/>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Beginning and ending the process </a:t>
            </a:r>
          </a:p>
          <a:p>
            <a:pPr marL="0" indent="0" algn="just">
              <a:buNone/>
            </a:pPr>
            <a:r>
              <a:rPr lang="en-US" sz="1600" dirty="0">
                <a:latin typeface="Alexandria" pitchFamily="2" charset="-78"/>
                <a:cs typeface="Alexandria" pitchFamily="2" charset="-78"/>
              </a:rPr>
              <a:t>The start of a process can be represented in various ways. </a:t>
            </a:r>
          </a:p>
          <a:p>
            <a:pPr marL="0" indent="0" algn="just">
              <a:buNone/>
            </a:pPr>
            <a:r>
              <a:rPr lang="en-US" sz="1600" dirty="0">
                <a:latin typeface="Alexandria" pitchFamily="2" charset="-78"/>
                <a:cs typeface="Alexandria" pitchFamily="2" charset="-78"/>
              </a:rPr>
              <a:t>It is usual for the </a:t>
            </a:r>
            <a:r>
              <a:rPr lang="en-US" sz="1600" dirty="0" err="1">
                <a:latin typeface="Alexandria" pitchFamily="2" charset="-78"/>
                <a:cs typeface="Alexandria" pitchFamily="2" charset="-78"/>
              </a:rPr>
              <a:t>swimlane</a:t>
            </a:r>
            <a:r>
              <a:rPr lang="en-US" sz="1600" dirty="0">
                <a:latin typeface="Alexandria" pitchFamily="2" charset="-78"/>
                <a:cs typeface="Alexandria" pitchFamily="2" charset="-78"/>
              </a:rPr>
              <a:t> of the process initiator, such as the customer, to be at the top of the </a:t>
            </a:r>
            <a:r>
              <a:rPr lang="en-US" sz="1600" dirty="0" smtClean="0">
                <a:latin typeface="Alexandria" pitchFamily="2" charset="-78"/>
                <a:cs typeface="Alexandria" pitchFamily="2" charset="-78"/>
              </a:rPr>
              <a:t>model.</a:t>
            </a:r>
          </a:p>
          <a:p>
            <a:pPr marL="0" indent="0" algn="just">
              <a:buNone/>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variations between the different approaches determine how much detail is shown in that particular </a:t>
            </a:r>
            <a:r>
              <a:rPr lang="en-US" sz="1600" dirty="0" err="1" smtClean="0">
                <a:latin typeface="Alexandria" pitchFamily="2" charset="-78"/>
                <a:cs typeface="Alexandria" pitchFamily="2" charset="-78"/>
              </a:rPr>
              <a:t>swimlane</a:t>
            </a:r>
            <a:r>
              <a:rPr lang="en-US" sz="1600" dirty="0" smtClean="0">
                <a:latin typeface="Alexandria" pitchFamily="2" charset="-78"/>
                <a:cs typeface="Alexandria" pitchFamily="2" charset="-78"/>
              </a:rPr>
              <a:t>. The </a:t>
            </a:r>
            <a:r>
              <a:rPr lang="en-US" sz="1600" dirty="0">
                <a:latin typeface="Alexandria" pitchFamily="2" charset="-78"/>
                <a:cs typeface="Alexandria" pitchFamily="2" charset="-78"/>
              </a:rPr>
              <a:t>simplest way, </a:t>
            </a:r>
            <a:r>
              <a:rPr lang="en-US" sz="1600" b="1" dirty="0">
                <a:latin typeface="Alexandria" pitchFamily="2" charset="-78"/>
                <a:cs typeface="Alexandria" pitchFamily="2" charset="-78"/>
              </a:rPr>
              <a:t>as shown in Figures 7.10 and 7.11, </a:t>
            </a:r>
            <a:r>
              <a:rPr lang="en-US" sz="1600" dirty="0">
                <a:latin typeface="Alexandria" pitchFamily="2" charset="-78"/>
                <a:cs typeface="Alexandria" pitchFamily="2" charset="-78"/>
              </a:rPr>
              <a:t>shows the initiator, this time the borrower, providing the event or trigger that starts off the rest of the processing.</a:t>
            </a:r>
            <a:br>
              <a:rPr lang="en-US" sz="1600" dirty="0">
                <a:latin typeface="Alexandria" pitchFamily="2" charset="-78"/>
                <a:cs typeface="Alexandria" pitchFamily="2" charset="-78"/>
              </a:rPr>
            </a:br>
            <a:r>
              <a:rPr lang="en-US" sz="1600" dirty="0" smtClean="0">
                <a:latin typeface="Alexandria" pitchFamily="2" charset="-78"/>
                <a:cs typeface="Alexandria" pitchFamily="2" charset="-78"/>
              </a:rPr>
              <a:t>It </a:t>
            </a:r>
            <a:r>
              <a:rPr lang="en-US" sz="1600" dirty="0">
                <a:latin typeface="Alexandria" pitchFamily="2" charset="-78"/>
                <a:cs typeface="Alexandria" pitchFamily="2" charset="-78"/>
              </a:rPr>
              <a:t>knows nothing about how the borrower creates that initiating request but simply reacts as soon as it receives the </a:t>
            </a:r>
            <a:r>
              <a:rPr lang="en-US" sz="1600" dirty="0" smtClean="0">
                <a:latin typeface="Alexandria" pitchFamily="2" charset="-78"/>
                <a:cs typeface="Alexandria" pitchFamily="2" charset="-78"/>
              </a:rPr>
              <a:t>input. Imagine</a:t>
            </a:r>
            <a:r>
              <a:rPr lang="en-US" sz="1600" dirty="0">
                <a:latin typeface="Alexandria" pitchFamily="2" charset="-78"/>
                <a:cs typeface="Alexandria" pitchFamily="2" charset="-78"/>
              </a:rPr>
              <a:t>, for example, a customer ringing up a call </a:t>
            </a:r>
            <a:r>
              <a:rPr lang="en-US" sz="1600" dirty="0" smtClean="0">
                <a:latin typeface="Alexandria" pitchFamily="2" charset="-78"/>
                <a:cs typeface="Alexandria" pitchFamily="2" charset="-78"/>
              </a:rPr>
              <a:t>center </a:t>
            </a:r>
            <a:r>
              <a:rPr lang="en-US" sz="1600" dirty="0">
                <a:latin typeface="Alexandria" pitchFamily="2" charset="-78"/>
                <a:cs typeface="Alexandria" pitchFamily="2" charset="-78"/>
              </a:rPr>
              <a:t>to place an order.</a:t>
            </a:r>
            <a:br>
              <a:rPr lang="en-US" sz="1600" dirty="0">
                <a:latin typeface="Alexandria" pitchFamily="2" charset="-78"/>
                <a:cs typeface="Alexandria" pitchFamily="2" charset="-78"/>
              </a:rPr>
            </a:b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customer and the call </a:t>
            </a:r>
            <a:r>
              <a:rPr lang="en-US" sz="1600" dirty="0" smtClean="0">
                <a:latin typeface="Alexandria" pitchFamily="2" charset="-78"/>
                <a:cs typeface="Alexandria" pitchFamily="2" charset="-78"/>
              </a:rPr>
              <a:t>center </a:t>
            </a:r>
            <a:r>
              <a:rPr lang="en-US" sz="1600" dirty="0">
                <a:latin typeface="Alexandria" pitchFamily="2" charset="-78"/>
                <a:cs typeface="Alexandria" pitchFamily="2" charset="-78"/>
              </a:rPr>
              <a:t>sales person are working together to record the order details.</a:t>
            </a:r>
            <a:br>
              <a:rPr lang="en-US" sz="1600" dirty="0">
                <a:latin typeface="Alexandria" pitchFamily="2" charset="-78"/>
                <a:cs typeface="Alexandria" pitchFamily="2" charset="-78"/>
              </a:rPr>
            </a:b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could be represented as a single task involving both actors and thus shown on the boundary between the customer and sales person </a:t>
            </a:r>
            <a:r>
              <a:rPr lang="en-US" sz="1600" dirty="0" err="1">
                <a:latin typeface="Alexandria" pitchFamily="2" charset="-78"/>
                <a:cs typeface="Alexandria" pitchFamily="2" charset="-78"/>
              </a:rPr>
              <a:t>swimlanes</a:t>
            </a:r>
            <a:r>
              <a:rPr lang="en-US" sz="1600" dirty="0">
                <a:latin typeface="Alexandria" pitchFamily="2" charset="-78"/>
                <a:cs typeface="Alexandria" pitchFamily="2" charset="-78"/>
              </a:rPr>
              <a:t>. </a:t>
            </a:r>
            <a:r>
              <a:rPr lang="en-US" sz="1600" b="1" dirty="0">
                <a:latin typeface="Alexandria" pitchFamily="2" charset="-78"/>
                <a:cs typeface="Alexandria" pitchFamily="2" charset="-78"/>
              </a:rPr>
              <a:t>This situation is shown in Figure 7.13</a:t>
            </a:r>
            <a:r>
              <a:rPr lang="en-US" sz="1600" b="1" dirty="0" smtClean="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8" name="Title 1"/>
          <p:cNvSpPr txBox="1">
            <a:spLocks/>
          </p:cNvSpPr>
          <p:nvPr/>
        </p:nvSpPr>
        <p:spPr>
          <a:xfrm>
            <a:off x="2389320" y="1149340"/>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7" name="Rectangle 6"/>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70355909"/>
      </p:ext>
    </p:extLst>
  </p:cSld>
  <p:clrMapOvr>
    <a:masterClrMapping/>
  </p:clrMapOvr>
  <mc:AlternateContent xmlns:mc="http://schemas.openxmlformats.org/markup-compatibility/2006" xmlns:p14="http://schemas.microsoft.com/office/powerpoint/2010/main">
    <mc:Choice Requires="p14">
      <p:transition spd="slow" p14:dur="2000" advTm="190018"/>
    </mc:Choice>
    <mc:Fallback xmlns="">
      <p:transition spd="slow" advTm="19001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76146"/>
            <a:ext cx="11270512" cy="50246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Content Placeholder 3"/>
          <p:cNvPicPr>
            <a:picLocks noChangeAspect="1"/>
          </p:cNvPicPr>
          <p:nvPr/>
        </p:nvPicPr>
        <p:blipFill>
          <a:blip r:embed="rId3"/>
          <a:stretch>
            <a:fillRect/>
          </a:stretch>
        </p:blipFill>
        <p:spPr>
          <a:xfrm>
            <a:off x="621119" y="1898169"/>
            <a:ext cx="10836348" cy="4382586"/>
          </a:xfrm>
          <a:prstGeom prst="rect">
            <a:avLst/>
          </a:prstGeom>
        </p:spPr>
      </p:pic>
      <p:sp>
        <p:nvSpPr>
          <p:cNvPr id="8" name="Title 1"/>
          <p:cNvSpPr txBox="1">
            <a:spLocks/>
          </p:cNvSpPr>
          <p:nvPr/>
        </p:nvSpPr>
        <p:spPr>
          <a:xfrm>
            <a:off x="2345777" y="897222"/>
            <a:ext cx="5985424" cy="5220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5. Business Process Models</a:t>
            </a:r>
          </a:p>
        </p:txBody>
      </p:sp>
      <p:sp>
        <p:nvSpPr>
          <p:cNvPr id="6" name="Rectangle 5"/>
          <p:cNvSpPr/>
          <p:nvPr/>
        </p:nvSpPr>
        <p:spPr>
          <a:xfrm>
            <a:off x="1070821" y="75629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26455006"/>
      </p:ext>
    </p:extLst>
  </p:cSld>
  <p:clrMapOvr>
    <a:masterClrMapping/>
  </p:clrMapOvr>
  <mc:AlternateContent xmlns:mc="http://schemas.openxmlformats.org/markup-compatibility/2006" xmlns:p14="http://schemas.microsoft.com/office/powerpoint/2010/main">
    <mc:Choice Requires="p14">
      <p:transition spd="slow" p14:dur="2000" advTm="92616"/>
    </mc:Choice>
    <mc:Fallback xmlns="">
      <p:transition spd="slow" advTm="9261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148114"/>
            <a:ext cx="6330331" cy="338183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Businesses evolve over time. The internal organization and people within the business change. The customers and the products we sell them change. As a result, processes are constantly changing to reflect the different environment in which they operate. Unfortunately, many of these changes occur in an ad hoc and uncontrolled way. When we formally model a process, we start to see how messy and incoherent they have become. Many people are surprised when they first see the </a:t>
            </a:r>
            <a:r>
              <a:rPr lang="en-US" sz="1600" dirty="0" err="1">
                <a:solidFill>
                  <a:schemeClr val="tx1"/>
                </a:solidFill>
                <a:latin typeface="Alexandria" pitchFamily="2" charset="-78"/>
                <a:cs typeface="Alexandria" pitchFamily="2" charset="-78"/>
              </a:rPr>
              <a:t>swimlane</a:t>
            </a:r>
            <a:r>
              <a:rPr lang="en-US" sz="1600" dirty="0">
                <a:solidFill>
                  <a:schemeClr val="tx1"/>
                </a:solidFill>
                <a:latin typeface="Alexandria" pitchFamily="2" charset="-78"/>
                <a:cs typeface="Alexandria" pitchFamily="2" charset="-78"/>
              </a:rPr>
              <a:t> diagram of the process on which they work. Whilst they are familiar with their own part of the process, they may have little idea of what the whole process does, how it works and where their work fits within it. </a:t>
            </a:r>
          </a:p>
        </p:txBody>
      </p:sp>
      <p:sp>
        <p:nvSpPr>
          <p:cNvPr id="13" name="Title 1"/>
          <p:cNvSpPr txBox="1">
            <a:spLocks/>
          </p:cNvSpPr>
          <p:nvPr/>
        </p:nvSpPr>
        <p:spPr>
          <a:xfrm>
            <a:off x="6545944" y="1440077"/>
            <a:ext cx="5007428"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Analyzing the ‘as is’ Process </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5111777" y="11927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19178489"/>
      </p:ext>
    </p:extLst>
  </p:cSld>
  <p:clrMapOvr>
    <a:masterClrMapping/>
  </p:clrMapOvr>
  <mc:AlternateContent xmlns:mc="http://schemas.openxmlformats.org/markup-compatibility/2006" xmlns:p14="http://schemas.microsoft.com/office/powerpoint/2010/main">
    <mc:Choice Requires="p14">
      <p:transition spd="slow" p14:dur="2000" advTm="214412"/>
    </mc:Choice>
    <mc:Fallback xmlns="">
      <p:transition spd="slow" advTm="21441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661044"/>
          </a:xfrm>
          <a:prstGeom prst="rect">
            <a:avLst/>
          </a:prstGeom>
          <a:solidFill>
            <a:schemeClr val="lt1"/>
          </a:solidFill>
          <a:ln>
            <a:noFill/>
          </a:ln>
        </p:spPr>
        <p:txBody>
          <a:bodyPr spcFirstLastPara="1" wrap="square" lIns="91425" tIns="45700" rIns="91425" bIns="45700" anchor="ctr" anchorCtr="0">
            <a:noAutofit/>
          </a:bodyPr>
          <a:lstStyle/>
          <a:p>
            <a:pPr>
              <a:buFont typeface="Wingdings" panose="05000000000000000000" pitchFamily="2" charset="2"/>
              <a:buChar char="Ø"/>
            </a:pPr>
            <a:r>
              <a:rPr lang="en-US" sz="1800" dirty="0">
                <a:latin typeface="Alexandria" pitchFamily="2" charset="-78"/>
                <a:cs typeface="Alexandria" pitchFamily="2" charset="-78"/>
              </a:rPr>
              <a:t>Identifying problems </a:t>
            </a:r>
          </a:p>
          <a:p>
            <a:pPr>
              <a:buFont typeface="Wingdings" panose="05000000000000000000" pitchFamily="2" charset="2"/>
              <a:buChar char="Ø"/>
            </a:pPr>
            <a:r>
              <a:rPr lang="en-US" sz="1800" dirty="0">
                <a:latin typeface="Alexandria" pitchFamily="2" charset="-78"/>
                <a:cs typeface="Alexandria" pitchFamily="2" charset="-78"/>
              </a:rPr>
              <a:t>Analyzing the hand-offs</a:t>
            </a:r>
          </a:p>
          <a:p>
            <a:pPr>
              <a:buFont typeface="Wingdings" panose="05000000000000000000" pitchFamily="2" charset="2"/>
              <a:buChar char="Ø"/>
            </a:pPr>
            <a:r>
              <a:rPr lang="en-US" sz="1800" dirty="0">
                <a:latin typeface="Alexandria" pitchFamily="2" charset="-78"/>
                <a:cs typeface="Alexandria" pitchFamily="2" charset="-78"/>
              </a:rPr>
              <a:t>Analyzing the processing</a:t>
            </a:r>
          </a:p>
          <a:p>
            <a:pPr>
              <a:buFont typeface="Wingdings" panose="05000000000000000000" pitchFamily="2" charset="2"/>
              <a:buChar char="Ø"/>
            </a:pPr>
            <a:r>
              <a:rPr lang="en-US" sz="1800" dirty="0">
                <a:latin typeface="Alexandria" pitchFamily="2" charset="-78"/>
                <a:cs typeface="Alexandria" pitchFamily="2" charset="-78"/>
              </a:rPr>
              <a:t>Other Factors causing inadequate performance of process </a:t>
            </a:r>
          </a:p>
          <a:p>
            <a:pPr marL="0" indent="0">
              <a:buNone/>
            </a:pPr>
            <a:endParaRPr lang="en-US" sz="1800"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1" name="Title 1"/>
          <p:cNvSpPr txBox="1">
            <a:spLocks/>
          </p:cNvSpPr>
          <p:nvPr/>
        </p:nvSpPr>
        <p:spPr>
          <a:xfrm>
            <a:off x="6096000" y="3940487"/>
            <a:ext cx="5486400" cy="10887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Analyzing the ‘as is’ Process </a:t>
            </a:r>
            <a:endParaRPr lang="en-US" sz="2000" b="1"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862684" y="537027"/>
            <a:ext cx="8803830" cy="14514"/>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404953" y="31366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66045576"/>
      </p:ext>
    </p:extLst>
  </p:cSld>
  <p:clrMapOvr>
    <a:masterClrMapping/>
  </p:clrMapOvr>
  <p:transition spd="slow" advTm="71151">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625600"/>
            <a:ext cx="11142583" cy="44069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3" y="2119086"/>
            <a:ext cx="10566063" cy="31205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Identifying problems </a:t>
            </a:r>
          </a:p>
          <a:p>
            <a:pPr marL="0" indent="0" algn="just">
              <a:buNone/>
            </a:pPr>
            <a:r>
              <a:rPr lang="en-US" sz="1600" dirty="0">
                <a:latin typeface="Alexandria" pitchFamily="2" charset="-78"/>
                <a:cs typeface="Alexandria" pitchFamily="2" charset="-78"/>
              </a:rPr>
              <a:t>In order to identify problems with an as is process, we need to find out how well it supports the </a:t>
            </a:r>
            <a:r>
              <a:rPr lang="en-US" sz="1600" dirty="0" smtClean="0">
                <a:latin typeface="Alexandria" pitchFamily="2" charset="-78"/>
                <a:cs typeface="Alexandria" pitchFamily="2" charset="-78"/>
              </a:rPr>
              <a:t>business. Once </a:t>
            </a:r>
            <a:r>
              <a:rPr lang="en-US" sz="1600" dirty="0">
                <a:latin typeface="Alexandria" pitchFamily="2" charset="-78"/>
                <a:cs typeface="Alexandria" pitchFamily="2" charset="-78"/>
              </a:rPr>
              <a:t>we have determined the required performance levels, the next step is to compare them with the actual performance of the existing </a:t>
            </a:r>
            <a:r>
              <a:rPr lang="en-US" sz="1600" dirty="0" smtClean="0">
                <a:latin typeface="Alexandria" pitchFamily="2" charset="-78"/>
                <a:cs typeface="Alexandria" pitchFamily="2" charset="-78"/>
              </a:rPr>
              <a:t>process. Information </a:t>
            </a:r>
            <a:r>
              <a:rPr lang="en-US" sz="1600" dirty="0">
                <a:latin typeface="Alexandria" pitchFamily="2" charset="-78"/>
                <a:cs typeface="Alexandria" pitchFamily="2" charset="-78"/>
              </a:rPr>
              <a:t>about the required and actual performance levels may not be easily available which can suggest several </a:t>
            </a:r>
            <a:r>
              <a:rPr lang="en-US" sz="1600" dirty="0" smtClean="0">
                <a:latin typeface="Alexandria" pitchFamily="2" charset="-78"/>
                <a:cs typeface="Alexandria" pitchFamily="2" charset="-78"/>
              </a:rPr>
              <a:t>problems. A </a:t>
            </a:r>
            <a:r>
              <a:rPr lang="en-US" sz="1600" dirty="0">
                <a:latin typeface="Alexandria" pitchFamily="2" charset="-78"/>
                <a:cs typeface="Alexandria" pitchFamily="2" charset="-78"/>
              </a:rPr>
              <a:t>gap between the actual and required performance levels indicates the need for improvements</a:t>
            </a:r>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smtClean="0">
              <a:latin typeface="Alexandria" pitchFamily="2" charset="-78"/>
              <a:cs typeface="Alexandria" pitchFamily="2" charset="-78"/>
            </a:endParaRPr>
          </a:p>
          <a:p>
            <a:pPr marL="0" indent="0" algn="just">
              <a:buNone/>
            </a:pPr>
            <a:r>
              <a:rPr lang="en-US" sz="1600" b="1" i="1" dirty="0" smtClean="0">
                <a:latin typeface="Alexandria" pitchFamily="2" charset="-78"/>
                <a:cs typeface="Alexandria" pitchFamily="2" charset="-78"/>
              </a:rPr>
              <a:t>There </a:t>
            </a:r>
            <a:r>
              <a:rPr lang="en-US" sz="1600" b="1" i="1" dirty="0">
                <a:latin typeface="Alexandria" pitchFamily="2" charset="-78"/>
                <a:cs typeface="Alexandria" pitchFamily="2" charset="-78"/>
              </a:rPr>
              <a:t>are two key aspects of the model we need to examine, the hand-offs between the tasks and the tasks themselves.</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569028" y="1141038"/>
            <a:ext cx="7106599" cy="4845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Analyzing the ‘as is’ Process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86935" y="98568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117155"/>
    </mc:Choice>
    <mc:Fallback xmlns="">
      <p:transition spd="slow" advTm="11715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4" y="1625600"/>
            <a:ext cx="10843986" cy="429623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11200" y="2133600"/>
            <a:ext cx="10218057" cy="36140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Analyzing the hand-offs</a:t>
            </a:r>
          </a:p>
          <a:p>
            <a:pPr marL="0" indent="0" algn="just">
              <a:buNone/>
            </a:pPr>
            <a:r>
              <a:rPr lang="en-US" sz="1600" dirty="0">
                <a:latin typeface="Alexandria" pitchFamily="2" charset="-78"/>
                <a:cs typeface="Alexandria" pitchFamily="2" charset="-78"/>
              </a:rPr>
              <a:t>One of the frequent problems found with business processes involve ‘hand-offs’, where one actor passes the work to another actor. </a:t>
            </a:r>
            <a:r>
              <a:rPr lang="en-US" sz="1600" b="1" i="1" dirty="0">
                <a:latin typeface="Alexandria" pitchFamily="2" charset="-78"/>
                <a:cs typeface="Alexandria" pitchFamily="2" charset="-78"/>
              </a:rPr>
              <a:t>Figure 7.14 </a:t>
            </a:r>
            <a:r>
              <a:rPr lang="en-US" sz="1600" dirty="0">
                <a:latin typeface="Alexandria" pitchFamily="2" charset="-78"/>
                <a:cs typeface="Alexandria" pitchFamily="2" charset="-78"/>
              </a:rPr>
              <a:t>shows two hand-offs, one from the Manager to the Clerk, and the other from the Clerk to the Manager. </a:t>
            </a:r>
            <a:r>
              <a:rPr lang="en-US" sz="1600" b="1" dirty="0">
                <a:latin typeface="Alexandria" pitchFamily="2" charset="-78"/>
                <a:cs typeface="Alexandria" pitchFamily="2" charset="-78"/>
              </a:rPr>
              <a:t>The task ‘Calculate results’ </a:t>
            </a:r>
            <a:r>
              <a:rPr lang="en-US" sz="1600" dirty="0">
                <a:latin typeface="Alexandria" pitchFamily="2" charset="-78"/>
                <a:cs typeface="Alexandria" pitchFamily="2" charset="-78"/>
              </a:rPr>
              <a:t>has two hand-offs in this diagram, one preceding and one succeeding. </a:t>
            </a:r>
          </a:p>
          <a:p>
            <a:pPr marL="0" indent="0" algn="just">
              <a:buNone/>
            </a:pPr>
            <a:r>
              <a:rPr lang="en-US" sz="1600" dirty="0">
                <a:latin typeface="Alexandria" pitchFamily="2" charset="-78"/>
                <a:cs typeface="Alexandria" pitchFamily="2" charset="-78"/>
              </a:rPr>
              <a:t>Clear representation of hand-offs is a major advantage of this diagramming technique and is particularly beneficial when we are trying to improve processes. Hand-offs account for many of the problems experienced by traditional processes as they can cause delays, communication errors and bottlenecks to occur. For example, once a piece of work arrives at its destination it may have to wait in a queue until an actor is free to deal with it.</a:t>
            </a:r>
          </a:p>
          <a:p>
            <a:pPr marL="0" indent="0" algn="just">
              <a:buNone/>
            </a:pPr>
            <a:endParaRPr lang="en-US" sz="1600" b="1" dirty="0">
              <a:latin typeface="Alexandria" pitchFamily="2" charset="-78"/>
              <a:cs typeface="Alexandria" pitchFamily="2" charset="-78"/>
            </a:endParaRPr>
          </a:p>
          <a:p>
            <a:pPr marL="0" indent="0" algn="just">
              <a:buNone/>
            </a:pPr>
            <a:endParaRPr lang="en-US" sz="1600" dirty="0">
              <a:latin typeface="Alexandria" pitchFamily="2" charset="-78"/>
              <a:cs typeface="Alexandria" pitchFamily="2" charset="-78"/>
            </a:endParaRPr>
          </a:p>
        </p:txBody>
      </p:sp>
      <p:sp>
        <p:nvSpPr>
          <p:cNvPr id="10" name="Title 1"/>
          <p:cNvSpPr txBox="1">
            <a:spLocks/>
          </p:cNvSpPr>
          <p:nvPr/>
        </p:nvSpPr>
        <p:spPr>
          <a:xfrm>
            <a:off x="2569028" y="1141038"/>
            <a:ext cx="7106599" cy="4845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Analyzing the ‘as is’ Process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86935" y="101471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8156356"/>
      </p:ext>
    </p:extLst>
  </p:cSld>
  <p:clrMapOvr>
    <a:masterClrMapping/>
  </p:clrMapOvr>
  <mc:AlternateContent xmlns:mc="http://schemas.openxmlformats.org/markup-compatibility/2006" xmlns:p14="http://schemas.microsoft.com/office/powerpoint/2010/main">
    <mc:Choice Requires="p14">
      <p:transition spd="slow" p14:dur="2000" advTm="119739"/>
    </mc:Choice>
    <mc:Fallback xmlns="">
      <p:transition spd="slow" advTm="11973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2" y="1625599"/>
            <a:ext cx="11055498" cy="42381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3" y="1944913"/>
            <a:ext cx="10771077" cy="36874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Analyzing the processing</a:t>
            </a:r>
          </a:p>
          <a:p>
            <a:pPr marL="0" indent="0" algn="just">
              <a:buNone/>
            </a:pPr>
            <a:r>
              <a:rPr lang="en-US" sz="1600" dirty="0">
                <a:latin typeface="Alexandria" pitchFamily="2" charset="-78"/>
                <a:cs typeface="Alexandria" pitchFamily="2" charset="-78"/>
              </a:rPr>
              <a:t>The ‘as is’ processes may have been in use for some considerable time and during this period they may have changed in a piecemeal fashion, reacting to changing business needs. As a result, they may contain significant inefficiencies and inconsistencies. </a:t>
            </a:r>
            <a:endParaRPr lang="en-US" sz="1600" dirty="0" smtClean="0">
              <a:latin typeface="Alexandria" pitchFamily="2" charset="-78"/>
              <a:cs typeface="Alexandria" pitchFamily="2" charset="-78"/>
            </a:endParaRPr>
          </a:p>
          <a:p>
            <a:pPr marL="0" indent="0" algn="just">
              <a:buNone/>
            </a:pPr>
            <a:endParaRPr lang="en-US" sz="1600" dirty="0">
              <a:latin typeface="Alexandria" pitchFamily="2" charset="-78"/>
              <a:cs typeface="Alexandria" pitchFamily="2" charset="-78"/>
            </a:endParaRPr>
          </a:p>
          <a:p>
            <a:pPr marL="0" indent="0" algn="just">
              <a:buNone/>
            </a:pPr>
            <a:r>
              <a:rPr lang="en-US" sz="1600" b="1" i="1" dirty="0" smtClean="0">
                <a:latin typeface="Alexandria" pitchFamily="2" charset="-78"/>
                <a:cs typeface="Alexandria" pitchFamily="2" charset="-78"/>
              </a:rPr>
              <a:t>When Analyzing </a:t>
            </a:r>
            <a:r>
              <a:rPr lang="en-US" sz="1600" b="1" i="1" dirty="0">
                <a:latin typeface="Alexandria" pitchFamily="2" charset="-78"/>
                <a:cs typeface="Alexandria" pitchFamily="2" charset="-78"/>
              </a:rPr>
              <a:t>business processes it is important to look for the following possibilities:</a:t>
            </a:r>
          </a:p>
          <a:p>
            <a:pPr marL="342900" indent="-342900" algn="just">
              <a:buFont typeface="Arial" panose="020B0604020202020204" pitchFamily="34" charset="0"/>
              <a:buChar char="•"/>
            </a:pPr>
            <a:r>
              <a:rPr lang="en-US" sz="1600" b="1" dirty="0">
                <a:latin typeface="Alexandria" pitchFamily="2" charset="-78"/>
                <a:cs typeface="Alexandria" pitchFamily="2" charset="-78"/>
              </a:rPr>
              <a:t>Duplication of work. </a:t>
            </a:r>
            <a:r>
              <a:rPr lang="en-US" sz="1600" dirty="0">
                <a:latin typeface="Alexandria" pitchFamily="2" charset="-78"/>
                <a:cs typeface="Alexandria" pitchFamily="2" charset="-78"/>
              </a:rPr>
              <a:t>Some tasks may be carried out despite the fact that they duplicate other actors’ tasks or record the same information.</a:t>
            </a:r>
          </a:p>
          <a:p>
            <a:pPr marL="342900" indent="-342900" algn="just">
              <a:buFont typeface="Arial" panose="020B0604020202020204" pitchFamily="34" charset="0"/>
              <a:buChar char="•"/>
            </a:pPr>
            <a:r>
              <a:rPr lang="en-US" sz="1600" b="1" dirty="0">
                <a:latin typeface="Alexandria" pitchFamily="2" charset="-78"/>
                <a:cs typeface="Alexandria" pitchFamily="2" charset="-78"/>
              </a:rPr>
              <a:t>Redundancy.</a:t>
            </a:r>
            <a:r>
              <a:rPr lang="en-US" sz="1600" dirty="0">
                <a:latin typeface="Alexandria" pitchFamily="2" charset="-78"/>
                <a:cs typeface="Alexandria" pitchFamily="2" charset="-78"/>
              </a:rPr>
              <a:t> Work and/or data that was necessary when the process was first designed may no longer be required.</a:t>
            </a:r>
            <a:endParaRPr lang="en-US" sz="1600" b="1" dirty="0">
              <a:latin typeface="Alexandria" pitchFamily="2" charset="-78"/>
              <a:cs typeface="Alexandria" pitchFamily="2" charset="-78"/>
            </a:endParaRPr>
          </a:p>
        </p:txBody>
      </p:sp>
      <p:sp>
        <p:nvSpPr>
          <p:cNvPr id="10" name="Title 1"/>
          <p:cNvSpPr txBox="1">
            <a:spLocks/>
          </p:cNvSpPr>
          <p:nvPr/>
        </p:nvSpPr>
        <p:spPr>
          <a:xfrm>
            <a:off x="2569028" y="1141038"/>
            <a:ext cx="7106599" cy="4845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Analyzing the ‘as is’ Process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86935" y="97117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45457570"/>
      </p:ext>
    </p:extLst>
  </p:cSld>
  <p:clrMapOvr>
    <a:masterClrMapping/>
  </p:clrMapOvr>
  <mc:AlternateContent xmlns:mc="http://schemas.openxmlformats.org/markup-compatibility/2006" xmlns:p14="http://schemas.microsoft.com/office/powerpoint/2010/main">
    <mc:Choice Requires="p14">
      <p:transition spd="slow" p14:dur="2000" advTm="128127"/>
    </mc:Choice>
    <mc:Fallback xmlns="">
      <p:transition spd="slow" advTm="12812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2" y="1669142"/>
            <a:ext cx="11389327" cy="42381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425303" y="2104571"/>
            <a:ext cx="10941197" cy="368659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Lack of </a:t>
            </a:r>
            <a:r>
              <a:rPr lang="en-US" sz="1600" b="1" dirty="0" smtClean="0">
                <a:latin typeface="Alexandria" pitchFamily="2" charset="-78"/>
                <a:cs typeface="Alexandria" pitchFamily="2" charset="-78"/>
              </a:rPr>
              <a:t>standardization. </a:t>
            </a:r>
            <a:r>
              <a:rPr lang="en-US" sz="1600" dirty="0">
                <a:latin typeface="Alexandria" pitchFamily="2" charset="-78"/>
                <a:cs typeface="Alexandria" pitchFamily="2" charset="-78"/>
              </a:rPr>
              <a:t>Previously, organizations were less aware of the need for effective processes and hence there was less emphasis on carrying out processes in a standard way. Remote locations such as branch offices and depots were allowed flexibility in the way that they interpreted and implemented their processes. This may have worked in a </a:t>
            </a:r>
            <a:r>
              <a:rPr lang="en-US" sz="1600" dirty="0" smtClean="0">
                <a:latin typeface="Alexandria" pitchFamily="2" charset="-78"/>
                <a:cs typeface="Alexandria" pitchFamily="2" charset="-78"/>
              </a:rPr>
              <a:t>decentralized </a:t>
            </a:r>
            <a:r>
              <a:rPr lang="en-US" sz="1600" dirty="0">
                <a:latin typeface="Alexandria" pitchFamily="2" charset="-78"/>
                <a:cs typeface="Alexandria" pitchFamily="2" charset="-78"/>
              </a:rPr>
              <a:t>business but now that there is greater control and </a:t>
            </a:r>
            <a:r>
              <a:rPr lang="en-US" sz="1600" dirty="0" smtClean="0">
                <a:latin typeface="Alexandria" pitchFamily="2" charset="-78"/>
                <a:cs typeface="Alexandria" pitchFamily="2" charset="-78"/>
              </a:rPr>
              <a:t>centralization, </a:t>
            </a:r>
            <a:r>
              <a:rPr lang="en-US" sz="1600" dirty="0">
                <a:latin typeface="Alexandria" pitchFamily="2" charset="-78"/>
                <a:cs typeface="Alexandria" pitchFamily="2" charset="-78"/>
              </a:rPr>
              <a:t>all the different parts of the business are expected to operate in an integrated fashion.</a:t>
            </a:r>
          </a:p>
          <a:p>
            <a:pPr marL="342900" indent="-342900" algn="just">
              <a:buFont typeface="Arial" panose="020B0604020202020204" pitchFamily="34" charset="0"/>
              <a:buChar char="•"/>
            </a:pPr>
            <a:r>
              <a:rPr lang="en-US" sz="1600" b="1" dirty="0">
                <a:latin typeface="Alexandria" pitchFamily="2" charset="-78"/>
                <a:cs typeface="Alexandria" pitchFamily="2" charset="-78"/>
              </a:rPr>
              <a:t>Incompleteness.</a:t>
            </a:r>
            <a:r>
              <a:rPr lang="en-US" sz="1600" dirty="0">
                <a:latin typeface="Alexandria" pitchFamily="2" charset="-78"/>
                <a:cs typeface="Alexandria" pitchFamily="2" charset="-78"/>
              </a:rPr>
              <a:t> New requirements may have been identified of the process since its original design. These may have been ignored because they were too difficult or costly to incorporate in the existing process or they may have been handled by a work-around.</a:t>
            </a:r>
          </a:p>
          <a:p>
            <a:pPr marL="342900" indent="-342900" algn="just">
              <a:buFont typeface="Arial" panose="020B0604020202020204" pitchFamily="34" charset="0"/>
              <a:buChar char="•"/>
            </a:pPr>
            <a:r>
              <a:rPr lang="en-US" sz="1600" b="1" dirty="0">
                <a:latin typeface="Alexandria" pitchFamily="2" charset="-78"/>
                <a:cs typeface="Alexandria" pitchFamily="2" charset="-78"/>
              </a:rPr>
              <a:t>Inconsistent measurement or control</a:t>
            </a:r>
            <a:r>
              <a:rPr lang="en-US" sz="1600" dirty="0">
                <a:latin typeface="Alexandria" pitchFamily="2" charset="-78"/>
                <a:cs typeface="Alexandria" pitchFamily="2" charset="-78"/>
              </a:rPr>
              <a:t>. The business process approach has increased the emphasis on measuring the standard of work and the service provided to customers. Where a process has developed over time the measures may not be relevant or may be inconsistent with other measures.</a:t>
            </a:r>
          </a:p>
          <a:p>
            <a:pPr algn="just"/>
            <a:r>
              <a:rPr lang="en-US" sz="1600" dirty="0">
                <a:latin typeface="Alexandria" pitchFamily="2" charset="-78"/>
                <a:cs typeface="Alexandria" pitchFamily="2" charset="-78"/>
              </a:rPr>
              <a:t>If any of these situations are encountered, the analyst needs to apply business process modelling and improvement approaches in order to rectify the situation.</a:t>
            </a:r>
            <a:endParaRPr lang="en-US" sz="1600" b="1" dirty="0">
              <a:latin typeface="Alexandria" pitchFamily="2" charset="-78"/>
              <a:cs typeface="Alexandria" pitchFamily="2" charset="-78"/>
            </a:endParaRPr>
          </a:p>
        </p:txBody>
      </p:sp>
      <p:sp>
        <p:nvSpPr>
          <p:cNvPr id="10" name="Title 1"/>
          <p:cNvSpPr txBox="1">
            <a:spLocks/>
          </p:cNvSpPr>
          <p:nvPr/>
        </p:nvSpPr>
        <p:spPr>
          <a:xfrm>
            <a:off x="2569028" y="1141038"/>
            <a:ext cx="7106599" cy="4845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Analyzing the ‘as is’ Process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186935" y="1029230"/>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87373488"/>
      </p:ext>
    </p:extLst>
  </p:cSld>
  <p:clrMapOvr>
    <a:masterClrMapping/>
  </p:clrMapOvr>
  <mc:AlternateContent xmlns:mc="http://schemas.openxmlformats.org/markup-compatibility/2006" xmlns:p14="http://schemas.microsoft.com/office/powerpoint/2010/main">
    <mc:Choice Requires="p14">
      <p:transition spd="slow" p14:dur="2000" advTm="172606"/>
    </mc:Choice>
    <mc:Fallback xmlns="">
      <p:transition spd="slow" advTm="17260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6188150"/>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551300"/>
            <a:ext cx="6425607" cy="337052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Improving the business process is about removing the problems that have been identified in the ‘as is’ process. Before we accept the initial definition of a problem, it may be worthwhile stepping back and asking whether this is the real problem that we should be solving or possibly a symptom of a more fundamental </a:t>
            </a:r>
            <a:r>
              <a:rPr lang="en-US" sz="1600" dirty="0" smtClean="0">
                <a:solidFill>
                  <a:schemeClr val="tx1"/>
                </a:solidFill>
                <a:latin typeface="Alexandria" pitchFamily="2" charset="-78"/>
                <a:cs typeface="Alexandria" pitchFamily="2" charset="-78"/>
              </a:rPr>
              <a:t>problem. Our </a:t>
            </a:r>
            <a:r>
              <a:rPr lang="en-US" sz="1600" dirty="0">
                <a:solidFill>
                  <a:schemeClr val="tx1"/>
                </a:solidFill>
                <a:latin typeface="Alexandria" pitchFamily="2" charset="-78"/>
                <a:cs typeface="Alexandria" pitchFamily="2" charset="-78"/>
              </a:rPr>
              <a:t>initial analysis, for example, might have identified that our invoice production is taking too long and we are missing deadlines for billing our </a:t>
            </a:r>
            <a:r>
              <a:rPr lang="en-US" sz="1600" dirty="0" smtClean="0">
                <a:solidFill>
                  <a:schemeClr val="tx1"/>
                </a:solidFill>
                <a:latin typeface="Alexandria" pitchFamily="2" charset="-78"/>
                <a:cs typeface="Alexandria" pitchFamily="2" charset="-78"/>
              </a:rPr>
              <a:t>customers. Further </a:t>
            </a:r>
            <a:r>
              <a:rPr lang="en-US" sz="1600" dirty="0">
                <a:solidFill>
                  <a:schemeClr val="tx1"/>
                </a:solidFill>
                <a:latin typeface="Alexandria" pitchFamily="2" charset="-78"/>
                <a:cs typeface="Alexandria" pitchFamily="2" charset="-78"/>
              </a:rPr>
              <a:t>analysis, however, might reveal that the real cause of the delay is excessive </a:t>
            </a:r>
            <a:r>
              <a:rPr lang="en-US" sz="1600" dirty="0" smtClean="0">
                <a:solidFill>
                  <a:schemeClr val="tx1"/>
                </a:solidFill>
                <a:latin typeface="Alexandria" pitchFamily="2" charset="-78"/>
                <a:cs typeface="Alexandria" pitchFamily="2" charset="-78"/>
              </a:rPr>
              <a:t>rework. A </a:t>
            </a:r>
            <a:r>
              <a:rPr lang="en-US" sz="1600" dirty="0">
                <a:solidFill>
                  <a:schemeClr val="tx1"/>
                </a:solidFill>
                <a:latin typeface="Alexandria" pitchFamily="2" charset="-78"/>
                <a:cs typeface="Alexandria" pitchFamily="2" charset="-78"/>
              </a:rPr>
              <a:t>more appropriate solution to this situation would be to implement tighter controls, reduce the rework and eliminate the delays without incurring the cost of increased resources.</a:t>
            </a:r>
          </a:p>
        </p:txBody>
      </p:sp>
      <p:sp>
        <p:nvSpPr>
          <p:cNvPr id="13" name="Title 1"/>
          <p:cNvSpPr txBox="1">
            <a:spLocks/>
          </p:cNvSpPr>
          <p:nvPr/>
        </p:nvSpPr>
        <p:spPr>
          <a:xfrm>
            <a:off x="6328229" y="1780234"/>
            <a:ext cx="5459186" cy="55656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7. Improving Business Processes </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53292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84736419"/>
      </p:ext>
    </p:extLst>
  </p:cSld>
  <p:clrMapOvr>
    <a:masterClrMapping/>
  </p:clrMapOvr>
  <mc:AlternateContent xmlns:mc="http://schemas.openxmlformats.org/markup-compatibility/2006" xmlns:p14="http://schemas.microsoft.com/office/powerpoint/2010/main">
    <mc:Choice Requires="p14">
      <p:transition spd="slow" p14:dur="2000" advTm="110824"/>
    </mc:Choice>
    <mc:Fallback xmlns="">
      <p:transition spd="slow" advTm="11082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523478"/>
            <a:ext cx="5614763" cy="3505721"/>
          </a:xfrm>
          <a:prstGeom prst="rect">
            <a:avLst/>
          </a:prstGeom>
          <a:solidFill>
            <a:schemeClr val="lt1"/>
          </a:solidFill>
          <a:ln>
            <a:noFill/>
          </a:ln>
        </p:spPr>
        <p:txBody>
          <a:bodyPr spcFirstLastPara="1" wrap="square" lIns="91425" tIns="45700" rIns="91425" bIns="45700" anchor="ctr" anchorCtr="0">
            <a:noAutofit/>
          </a:bodyPr>
          <a:lstStyle/>
          <a:p>
            <a:pPr lvl="1">
              <a:buFont typeface="Wingdings" panose="05000000000000000000" pitchFamily="2" charset="2"/>
              <a:buChar char="Ø"/>
            </a:pPr>
            <a:r>
              <a:rPr lang="en-US" sz="1800" dirty="0" smtClean="0">
                <a:latin typeface="Alexandria" pitchFamily="2" charset="-78"/>
                <a:cs typeface="Alexandria" pitchFamily="2" charset="-78"/>
              </a:rPr>
              <a:t>business </a:t>
            </a:r>
            <a:r>
              <a:rPr lang="en-US" sz="1800" dirty="0">
                <a:latin typeface="Alexandria" pitchFamily="2" charset="-78"/>
                <a:cs typeface="Alexandria" pitchFamily="2" charset="-78"/>
              </a:rPr>
              <a:t>rules</a:t>
            </a:r>
          </a:p>
          <a:p>
            <a:pPr marL="342900" lvl="4" indent="-342900">
              <a:buFont typeface="Arial" panose="020B0604020202020204" pitchFamily="34" charset="0"/>
              <a:buChar char="•"/>
            </a:pPr>
            <a:r>
              <a:rPr lang="en-US" sz="1800" dirty="0">
                <a:latin typeface="Alexandria" pitchFamily="2" charset="-78"/>
                <a:cs typeface="Alexandria" pitchFamily="2" charset="-78"/>
              </a:rPr>
              <a:t>Constrains </a:t>
            </a:r>
          </a:p>
          <a:p>
            <a:pPr marL="342900" lvl="4" indent="-342900">
              <a:buFont typeface="Arial" panose="020B0604020202020204" pitchFamily="34" charset="0"/>
              <a:buChar char="•"/>
            </a:pPr>
            <a:r>
              <a:rPr lang="en-US" sz="1800" dirty="0">
                <a:latin typeface="Alexandria" pitchFamily="2" charset="-78"/>
                <a:cs typeface="Alexandria" pitchFamily="2" charset="-78"/>
              </a:rPr>
              <a:t>Operational guidance</a:t>
            </a:r>
          </a:p>
          <a:p>
            <a:pPr lvl="1">
              <a:buFont typeface="Wingdings" panose="05000000000000000000" pitchFamily="2" charset="2"/>
              <a:buChar char="Ø"/>
            </a:pPr>
            <a:r>
              <a:rPr lang="en-US" sz="1800" dirty="0" smtClean="0">
                <a:latin typeface="Alexandria" pitchFamily="2" charset="-78"/>
                <a:cs typeface="Alexandria" pitchFamily="2" charset="-78"/>
              </a:rPr>
              <a:t>Simplify </a:t>
            </a:r>
            <a:r>
              <a:rPr lang="en-US" sz="1800" dirty="0">
                <a:latin typeface="Alexandria" pitchFamily="2" charset="-78"/>
                <a:cs typeface="Alexandria" pitchFamily="2" charset="-78"/>
              </a:rPr>
              <a:t>the process</a:t>
            </a:r>
          </a:p>
          <a:p>
            <a:pPr lvl="1">
              <a:buFont typeface="Wingdings" panose="05000000000000000000" pitchFamily="2" charset="2"/>
              <a:buChar char="Ø"/>
            </a:pPr>
            <a:r>
              <a:rPr lang="en-US" sz="1800" dirty="0" smtClean="0">
                <a:latin typeface="Alexandria" pitchFamily="2" charset="-78"/>
                <a:cs typeface="Alexandria" pitchFamily="2" charset="-78"/>
              </a:rPr>
              <a:t>Extend </a:t>
            </a:r>
            <a:r>
              <a:rPr lang="en-US" sz="1800" dirty="0">
                <a:latin typeface="Alexandria" pitchFamily="2" charset="-78"/>
                <a:cs typeface="Alexandria" pitchFamily="2" charset="-78"/>
              </a:rPr>
              <a:t>the processing</a:t>
            </a:r>
          </a:p>
          <a:p>
            <a:pPr lvl="1">
              <a:buFont typeface="Wingdings" panose="05000000000000000000" pitchFamily="2" charset="2"/>
              <a:buChar char="Ø"/>
            </a:pPr>
            <a:r>
              <a:rPr lang="en-US" sz="1800" dirty="0" smtClean="0">
                <a:latin typeface="Alexandria" pitchFamily="2" charset="-78"/>
                <a:cs typeface="Alexandria" pitchFamily="2" charset="-78"/>
              </a:rPr>
              <a:t>Remove </a:t>
            </a:r>
            <a:r>
              <a:rPr lang="en-US" sz="1800" dirty="0">
                <a:latin typeface="Alexandria" pitchFamily="2" charset="-78"/>
                <a:cs typeface="Alexandria" pitchFamily="2" charset="-78"/>
              </a:rPr>
              <a:t>bottlenecks</a:t>
            </a:r>
          </a:p>
          <a:p>
            <a:pPr lvl="1">
              <a:buFont typeface="Wingdings" panose="05000000000000000000" pitchFamily="2" charset="2"/>
              <a:buChar char="Ø"/>
            </a:pPr>
            <a:r>
              <a:rPr lang="en-US" sz="1800" dirty="0" smtClean="0">
                <a:latin typeface="Alexandria" pitchFamily="2" charset="-78"/>
                <a:cs typeface="Alexandria" pitchFamily="2" charset="-78"/>
              </a:rPr>
              <a:t>Change </a:t>
            </a:r>
            <a:r>
              <a:rPr lang="en-US" sz="1800" dirty="0">
                <a:latin typeface="Alexandria" pitchFamily="2" charset="-78"/>
                <a:cs typeface="Alexandria" pitchFamily="2" charset="-78"/>
              </a:rPr>
              <a:t>the sequence of tasks</a:t>
            </a:r>
          </a:p>
          <a:p>
            <a:pPr lvl="1">
              <a:buFont typeface="Wingdings" panose="05000000000000000000" pitchFamily="2" charset="2"/>
              <a:buChar char="Ø"/>
            </a:pPr>
            <a:r>
              <a:rPr lang="en-US" sz="1800" dirty="0" smtClean="0">
                <a:latin typeface="Alexandria" pitchFamily="2" charset="-78"/>
                <a:cs typeface="Alexandria" pitchFamily="2" charset="-78"/>
              </a:rPr>
              <a:t>Redefine </a:t>
            </a:r>
            <a:r>
              <a:rPr lang="en-US" sz="1800" dirty="0">
                <a:latin typeface="Alexandria" pitchFamily="2" charset="-78"/>
                <a:cs typeface="Alexandria" pitchFamily="2" charset="-78"/>
              </a:rPr>
              <a:t>process boundary</a:t>
            </a:r>
          </a:p>
          <a:p>
            <a:pPr lvl="1">
              <a:buFont typeface="Wingdings" panose="05000000000000000000" pitchFamily="2" charset="2"/>
              <a:buChar char="Ø"/>
            </a:pPr>
            <a:r>
              <a:rPr lang="en-US" sz="1800" dirty="0" smtClean="0">
                <a:latin typeface="Alexandria" pitchFamily="2" charset="-78"/>
                <a:cs typeface="Alexandria" pitchFamily="2" charset="-78"/>
              </a:rPr>
              <a:t>Automate </a:t>
            </a:r>
            <a:r>
              <a:rPr lang="en-US" sz="1800" dirty="0">
                <a:latin typeface="Alexandria" pitchFamily="2" charset="-78"/>
                <a:cs typeface="Alexandria" pitchFamily="2" charset="-78"/>
              </a:rPr>
              <a:t>the processing</a:t>
            </a:r>
          </a:p>
          <a:p>
            <a:pPr lvl="1">
              <a:buFont typeface="Wingdings" panose="05000000000000000000" pitchFamily="2" charset="2"/>
              <a:buChar char="Ø"/>
            </a:pPr>
            <a:r>
              <a:rPr lang="en-US" sz="1800" dirty="0" smtClean="0">
                <a:latin typeface="Alexandria" pitchFamily="2" charset="-78"/>
                <a:cs typeface="Alexandria" pitchFamily="2" charset="-78"/>
              </a:rPr>
              <a:t>Redesign </a:t>
            </a:r>
            <a:r>
              <a:rPr lang="en-US" sz="1800" dirty="0">
                <a:latin typeface="Alexandria" pitchFamily="2" charset="-78"/>
                <a:cs typeface="Alexandria" pitchFamily="2" charset="-78"/>
              </a:rPr>
              <a:t>the Process  </a:t>
            </a:r>
          </a:p>
          <a:p>
            <a:endParaRPr lang="en-US" sz="1800"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11" name="Title 1"/>
          <p:cNvSpPr txBox="1">
            <a:spLocks/>
          </p:cNvSpPr>
          <p:nvPr/>
        </p:nvSpPr>
        <p:spPr>
          <a:xfrm>
            <a:off x="5964934" y="4005703"/>
            <a:ext cx="5915891" cy="66122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7. Improving Business Processes </a:t>
            </a:r>
          </a:p>
        </p:txBody>
      </p:sp>
      <p:cxnSp>
        <p:nvCxnSpPr>
          <p:cNvPr id="10" name="Straight Connector 9"/>
          <p:cNvCxnSpPr/>
          <p:nvPr/>
        </p:nvCxnSpPr>
        <p:spPr>
          <a:xfrm flipH="1">
            <a:off x="862684" y="493485"/>
            <a:ext cx="8803830" cy="14514"/>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264599" y="305057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12668445"/>
      </p:ext>
    </p:extLst>
  </p:cSld>
  <p:clrMapOvr>
    <a:masterClrMapping/>
  </p:clrMapOvr>
  <p:transition spd="slow" advTm="92156">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20" y="1625600"/>
            <a:ext cx="11084652" cy="41510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1988456"/>
            <a:ext cx="10370035" cy="35560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business rules</a:t>
            </a:r>
          </a:p>
          <a:p>
            <a:pPr marL="0" indent="0" algn="just">
              <a:buNone/>
            </a:pPr>
            <a:r>
              <a:rPr lang="en-US" sz="1600" dirty="0">
                <a:latin typeface="Alexandria" pitchFamily="2" charset="-78"/>
                <a:cs typeface="Alexandria" pitchFamily="2" charset="-78"/>
              </a:rPr>
              <a:t>Business process improvement is also about challenging the assumptions and business rules upon which the current process is built and which, in some circumstances, may limit the process. </a:t>
            </a:r>
            <a:endParaRPr lang="en-US" sz="1600" dirty="0" smtClean="0">
              <a:latin typeface="Alexandria" pitchFamily="2" charset="-78"/>
              <a:cs typeface="Alexandria" pitchFamily="2" charset="-78"/>
            </a:endParaRPr>
          </a:p>
          <a:p>
            <a:pPr marL="0" indent="0" algn="just">
              <a:buNone/>
            </a:pPr>
            <a:r>
              <a:rPr lang="en-US" sz="1600" b="1" i="1" dirty="0" smtClean="0">
                <a:latin typeface="Alexandria" pitchFamily="2" charset="-78"/>
                <a:cs typeface="Alexandria" pitchFamily="2" charset="-78"/>
              </a:rPr>
              <a:t>Business </a:t>
            </a:r>
            <a:r>
              <a:rPr lang="en-US" sz="1600" b="1" i="1" dirty="0">
                <a:latin typeface="Alexandria" pitchFamily="2" charset="-78"/>
                <a:cs typeface="Alexandria" pitchFamily="2" charset="-78"/>
              </a:rPr>
              <a:t>rules are </a:t>
            </a:r>
            <a:r>
              <a:rPr lang="en-US" sz="1600" b="1" i="1" dirty="0" smtClean="0">
                <a:latin typeface="Alexandria" pitchFamily="2" charset="-78"/>
                <a:cs typeface="Alexandria" pitchFamily="2" charset="-78"/>
              </a:rPr>
              <a:t>categorized </a:t>
            </a:r>
            <a:r>
              <a:rPr lang="en-US" sz="1600" b="1" i="1" dirty="0">
                <a:latin typeface="Alexandria" pitchFamily="2" charset="-78"/>
                <a:cs typeface="Alexandria" pitchFamily="2" charset="-78"/>
              </a:rPr>
              <a:t>in two ways:</a:t>
            </a:r>
          </a:p>
          <a:p>
            <a:pPr marL="342900" indent="-342900" algn="just">
              <a:buFont typeface="Arial" panose="020B0604020202020204" pitchFamily="34" charset="0"/>
              <a:buChar char="•"/>
            </a:pPr>
            <a:r>
              <a:rPr lang="en-US" sz="1600" b="1" dirty="0">
                <a:latin typeface="Alexandria" pitchFamily="2" charset="-78"/>
                <a:cs typeface="Alexandria" pitchFamily="2" charset="-78"/>
              </a:rPr>
              <a:t>Constraints</a:t>
            </a:r>
            <a:r>
              <a:rPr lang="en-US" sz="1600" dirty="0">
                <a:latin typeface="Alexandria" pitchFamily="2" charset="-78"/>
                <a:cs typeface="Alexandria" pitchFamily="2" charset="-78"/>
              </a:rPr>
              <a:t> – these are the business rules that have to be applied and restrict how a process or task is performed. The constraints may be enforced upon the organization, for example they may be legal or regulatory constraints. Alternatively, they may result from internal policies or strategies.</a:t>
            </a:r>
          </a:p>
          <a:p>
            <a:pPr marL="342900" indent="-342900" algn="just">
              <a:buFont typeface="Arial" panose="020B0604020202020204" pitchFamily="34" charset="0"/>
              <a:buChar char="•"/>
            </a:pPr>
            <a:r>
              <a:rPr lang="en-US" sz="1600" b="1" dirty="0">
                <a:latin typeface="Alexandria" pitchFamily="2" charset="-78"/>
                <a:cs typeface="Alexandria" pitchFamily="2" charset="-78"/>
              </a:rPr>
              <a:t>Operational guidance </a:t>
            </a:r>
            <a:r>
              <a:rPr lang="en-US" sz="1600" dirty="0">
                <a:latin typeface="Alexandria" pitchFamily="2" charset="-78"/>
                <a:cs typeface="Alexandria" pitchFamily="2" charset="-78"/>
              </a:rPr>
              <a:t>– these are the business rules that determine how procedures are conducted within the organization. For example, there may be rules governing cancellation fees for hotel bookings or postage charges for delivering orders.</a:t>
            </a:r>
          </a:p>
        </p:txBody>
      </p:sp>
      <p:sp>
        <p:nvSpPr>
          <p:cNvPr id="11" name="Title 1"/>
          <p:cNvSpPr txBox="1">
            <a:spLocks/>
          </p:cNvSpPr>
          <p:nvPr/>
        </p:nvSpPr>
        <p:spPr>
          <a:xfrm>
            <a:off x="2394858" y="1162580"/>
            <a:ext cx="4847771" cy="46302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7. Improving Business Processes </a:t>
            </a:r>
          </a:p>
        </p:txBody>
      </p:sp>
      <p:sp>
        <p:nvSpPr>
          <p:cNvPr id="6" name="Rectangle 5"/>
          <p:cNvSpPr/>
          <p:nvPr/>
        </p:nvSpPr>
        <p:spPr>
          <a:xfrm>
            <a:off x="1186935" y="98568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51225810"/>
      </p:ext>
    </p:extLst>
  </p:cSld>
  <p:clrMapOvr>
    <a:masterClrMapping/>
  </p:clrMapOvr>
  <mc:AlternateContent xmlns:mc="http://schemas.openxmlformats.org/markup-compatibility/2006" xmlns:p14="http://schemas.microsoft.com/office/powerpoint/2010/main">
    <mc:Choice Requires="p14">
      <p:transition spd="slow" p14:dur="2000" advTm="126363"/>
    </mc:Choice>
    <mc:Fallback xmlns="">
      <p:transition spd="slow" advTm="12636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1973942"/>
            <a:ext cx="6293164" cy="38462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When we are designing an improved business process, we must define not only what the process does but also how well that processing is to be carried </a:t>
            </a:r>
            <a:r>
              <a:rPr lang="en-US" sz="1600" dirty="0" smtClean="0">
                <a:solidFill>
                  <a:schemeClr val="tx1"/>
                </a:solidFill>
                <a:latin typeface="Alexandria" pitchFamily="2" charset="-78"/>
                <a:cs typeface="Alexandria" pitchFamily="2" charset="-78"/>
              </a:rPr>
              <a:t>out. The </a:t>
            </a:r>
            <a:r>
              <a:rPr lang="en-US" sz="1600" dirty="0">
                <a:solidFill>
                  <a:schemeClr val="tx1"/>
                </a:solidFill>
                <a:latin typeface="Alexandria" pitchFamily="2" charset="-78"/>
                <a:cs typeface="Alexandria" pitchFamily="2" charset="-78"/>
              </a:rPr>
              <a:t>importance of measurement is illustrated by the oft-quoted statement ‘You can only manage what you can measure.’ If we want the actors carrying out tasks to achieve the required levels of performance, we need to define the performance measures and ensure the actors carrying out the work are advised of </a:t>
            </a:r>
            <a:r>
              <a:rPr lang="en-US" sz="1600" dirty="0" smtClean="0">
                <a:solidFill>
                  <a:schemeClr val="tx1"/>
                </a:solidFill>
                <a:latin typeface="Alexandria" pitchFamily="2" charset="-78"/>
                <a:cs typeface="Alexandria" pitchFamily="2" charset="-78"/>
              </a:rPr>
              <a:t>them. When </a:t>
            </a:r>
            <a:r>
              <a:rPr lang="en-US" sz="1600" dirty="0">
                <a:solidFill>
                  <a:schemeClr val="tx1"/>
                </a:solidFill>
                <a:latin typeface="Alexandria" pitchFamily="2" charset="-78"/>
                <a:cs typeface="Alexandria" pitchFamily="2" charset="-78"/>
              </a:rPr>
              <a:t>defining performance measures, one of the fundamental points to recognize is that there are two perspectives on performance measurement: measurement for internal management purposes and measurement by our external customers.</a:t>
            </a:r>
          </a:p>
        </p:txBody>
      </p:sp>
      <p:sp>
        <p:nvSpPr>
          <p:cNvPr id="13" name="Title 1"/>
          <p:cNvSpPr txBox="1">
            <a:spLocks/>
          </p:cNvSpPr>
          <p:nvPr/>
        </p:nvSpPr>
        <p:spPr>
          <a:xfrm>
            <a:off x="6371770" y="1314143"/>
            <a:ext cx="3831773" cy="42058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cxnSp>
        <p:nvCxnSpPr>
          <p:cNvPr id="11" name="Straight Connector 10"/>
          <p:cNvCxnSpPr/>
          <p:nvPr/>
        </p:nvCxnSpPr>
        <p:spPr>
          <a:xfrm flipH="1">
            <a:off x="5820231" y="475061"/>
            <a:ext cx="3824956" cy="14514"/>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5011846" y="99459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97226471"/>
      </p:ext>
    </p:extLst>
  </p:cSld>
  <p:clrMapOvr>
    <a:masterClrMapping/>
  </p:clrMapOvr>
  <mc:AlternateContent xmlns:mc="http://schemas.openxmlformats.org/markup-compatibility/2006" xmlns:p14="http://schemas.microsoft.com/office/powerpoint/2010/main">
    <mc:Choice Requires="p14">
      <p:transition spd="slow" p14:dur="2000" advTm="123317"/>
    </mc:Choice>
    <mc:Fallback xmlns="">
      <p:transition spd="slow" advTm="123317"/>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85646" y="1362958"/>
            <a:ext cx="5614763" cy="3201822"/>
          </a:xfrm>
          <a:prstGeom prst="rect">
            <a:avLst/>
          </a:prstGeom>
          <a:solidFill>
            <a:schemeClr val="lt1"/>
          </a:solidFill>
          <a:ln>
            <a:noFill/>
          </a:ln>
        </p:spPr>
        <p:txBody>
          <a:bodyPr spcFirstLastPara="1" wrap="square" lIns="91425" tIns="45700" rIns="91425" bIns="45700" anchor="ctr" anchorCtr="0">
            <a:noAutofit/>
          </a:bodyPr>
          <a:lstStyle/>
          <a:p>
            <a:pPr lvl="1">
              <a:buFont typeface="Wingdings" panose="05000000000000000000" pitchFamily="2" charset="2"/>
              <a:buChar char="Ø"/>
            </a:pPr>
            <a:r>
              <a:rPr lang="en-US" sz="1800" dirty="0" smtClean="0">
                <a:latin typeface="Alexandria" pitchFamily="2" charset="-78"/>
                <a:cs typeface="Alexandria" pitchFamily="2" charset="-78"/>
              </a:rPr>
              <a:t>Internal </a:t>
            </a:r>
            <a:r>
              <a:rPr lang="en-US" sz="1800" dirty="0">
                <a:latin typeface="Alexandria" pitchFamily="2" charset="-78"/>
                <a:cs typeface="Alexandria" pitchFamily="2" charset="-78"/>
              </a:rPr>
              <a:t>measures </a:t>
            </a:r>
          </a:p>
          <a:p>
            <a:pPr lvl="1">
              <a:buFont typeface="Wingdings" panose="05000000000000000000" pitchFamily="2" charset="2"/>
              <a:buChar char="Ø"/>
            </a:pPr>
            <a:r>
              <a:rPr lang="en-US" sz="1800" dirty="0" smtClean="0">
                <a:latin typeface="Alexandria" pitchFamily="2" charset="-78"/>
                <a:cs typeface="Alexandria" pitchFamily="2" charset="-78"/>
              </a:rPr>
              <a:t>External </a:t>
            </a:r>
            <a:r>
              <a:rPr lang="en-US" sz="1800" dirty="0">
                <a:latin typeface="Alexandria" pitchFamily="2" charset="-78"/>
                <a:cs typeface="Alexandria" pitchFamily="2" charset="-78"/>
              </a:rPr>
              <a:t>measures </a:t>
            </a:r>
          </a:p>
          <a:p>
            <a:pPr lvl="1">
              <a:buFont typeface="Wingdings" panose="05000000000000000000" pitchFamily="2" charset="2"/>
              <a:buChar char="Ø"/>
            </a:pPr>
            <a:r>
              <a:rPr lang="en-US" sz="1800" dirty="0" smtClean="0">
                <a:latin typeface="Alexandria" pitchFamily="2" charset="-78"/>
                <a:cs typeface="Alexandria" pitchFamily="2" charset="-78"/>
              </a:rPr>
              <a:t>Process </a:t>
            </a:r>
            <a:r>
              <a:rPr lang="en-US" sz="1800" dirty="0">
                <a:latin typeface="Alexandria" pitchFamily="2" charset="-78"/>
                <a:cs typeface="Alexandria" pitchFamily="2" charset="-78"/>
              </a:rPr>
              <a:t>and task measures </a:t>
            </a:r>
          </a:p>
          <a:p>
            <a:pPr lvl="1">
              <a:buFont typeface="Wingdings" panose="05000000000000000000" pitchFamily="2" charset="2"/>
              <a:buChar char="Ø"/>
            </a:pPr>
            <a:r>
              <a:rPr lang="en-US" sz="1800" dirty="0" smtClean="0">
                <a:latin typeface="Alexandria" pitchFamily="2" charset="-78"/>
                <a:cs typeface="Alexandria" pitchFamily="2" charset="-78"/>
              </a:rPr>
              <a:t>Performance </a:t>
            </a:r>
            <a:r>
              <a:rPr lang="en-US" sz="1800" dirty="0">
                <a:latin typeface="Alexandria" pitchFamily="2" charset="-78"/>
                <a:cs typeface="Alexandria" pitchFamily="2" charset="-78"/>
              </a:rPr>
              <a:t>issues </a:t>
            </a: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283988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9" name="Title 1"/>
          <p:cNvSpPr txBox="1">
            <a:spLocks/>
          </p:cNvSpPr>
          <p:nvPr/>
        </p:nvSpPr>
        <p:spPr>
          <a:xfrm>
            <a:off x="6377642" y="3927238"/>
            <a:ext cx="5146701" cy="58670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cxnSp>
        <p:nvCxnSpPr>
          <p:cNvPr id="10" name="Straight Connector 9"/>
          <p:cNvCxnSpPr/>
          <p:nvPr/>
        </p:nvCxnSpPr>
        <p:spPr>
          <a:xfrm flipH="1">
            <a:off x="891712" y="551541"/>
            <a:ext cx="8803830" cy="14514"/>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5300349" y="2987060"/>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76948531"/>
      </p:ext>
    </p:extLst>
  </p:cSld>
  <p:clrMapOvr>
    <a:masterClrMapping/>
  </p:clrMapOvr>
  <p:transition spd="slow" advTm="36307">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1" y="1843315"/>
            <a:ext cx="10553700" cy="39478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01486" y="2191656"/>
            <a:ext cx="9927772" cy="34544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Internal measures</a:t>
            </a:r>
          </a:p>
          <a:p>
            <a:pPr marL="0" indent="0" algn="just">
              <a:buNone/>
            </a:pPr>
            <a:r>
              <a:rPr lang="en-US" sz="1600" dirty="0">
                <a:latin typeface="Alexandria" pitchFamily="2" charset="-78"/>
                <a:cs typeface="Alexandria" pitchFamily="2" charset="-78"/>
              </a:rPr>
              <a:t> Internal measures are often derived from organizational objectives, critical success factors and key performance </a:t>
            </a:r>
            <a:r>
              <a:rPr lang="en-US" sz="1600" dirty="0" smtClean="0">
                <a:latin typeface="Alexandria" pitchFamily="2" charset="-78"/>
                <a:cs typeface="Alexandria" pitchFamily="2" charset="-78"/>
              </a:rPr>
              <a:t>indicators. These </a:t>
            </a:r>
            <a:r>
              <a:rPr lang="en-US" sz="1600" dirty="0">
                <a:latin typeface="Alexandria" pitchFamily="2" charset="-78"/>
                <a:cs typeface="Alexandria" pitchFamily="2" charset="-78"/>
              </a:rPr>
              <a:t>measures are usually defined at an organizational level, cascaded down to departmental level and then further to the operational </a:t>
            </a:r>
            <a:r>
              <a:rPr lang="en-US" sz="1600" dirty="0" smtClean="0">
                <a:latin typeface="Alexandria" pitchFamily="2" charset="-78"/>
                <a:cs typeface="Alexandria" pitchFamily="2" charset="-78"/>
              </a:rPr>
              <a:t>level. For </a:t>
            </a:r>
            <a:r>
              <a:rPr lang="en-US" sz="1600" dirty="0">
                <a:latin typeface="Alexandria" pitchFamily="2" charset="-78"/>
                <a:cs typeface="Alexandria" pitchFamily="2" charset="-78"/>
              </a:rPr>
              <a:t>example, the organization may set ‘low cost of operation’ as a critical success factor for the organization, defining key performance indicators that specify which aspects of low cost should be </a:t>
            </a:r>
            <a:r>
              <a:rPr lang="en-US" sz="1600" dirty="0" smtClean="0">
                <a:latin typeface="Alexandria" pitchFamily="2" charset="-78"/>
                <a:cs typeface="Alexandria" pitchFamily="2" charset="-78"/>
              </a:rPr>
              <a:t>measured. However, when related performance measures are defined for the business processes, it is possible that the focus on costs can create problems for the successful delivery of the services to the customer.</a:t>
            </a:r>
            <a:endParaRPr lang="en-US" sz="1600" dirty="0">
              <a:latin typeface="Alexandria" pitchFamily="2" charset="-78"/>
              <a:cs typeface="Alexandria" pitchFamily="2" charset="-78"/>
            </a:endParaRPr>
          </a:p>
        </p:txBody>
      </p:sp>
      <p:sp>
        <p:nvSpPr>
          <p:cNvPr id="7" name="Title 1"/>
          <p:cNvSpPr txBox="1">
            <a:spLocks/>
          </p:cNvSpPr>
          <p:nvPr/>
        </p:nvSpPr>
        <p:spPr>
          <a:xfrm>
            <a:off x="2656114" y="1247863"/>
            <a:ext cx="4615543" cy="53536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sp>
        <p:nvSpPr>
          <p:cNvPr id="6" name="Rectangle 5"/>
          <p:cNvSpPr/>
          <p:nvPr/>
        </p:nvSpPr>
        <p:spPr>
          <a:xfrm>
            <a:off x="1390131" y="1174370"/>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60945054"/>
      </p:ext>
    </p:extLst>
  </p:cSld>
  <p:clrMapOvr>
    <a:masterClrMapping/>
  </p:clrMapOvr>
  <mc:AlternateContent xmlns:mc="http://schemas.openxmlformats.org/markup-compatibility/2006" xmlns:p14="http://schemas.microsoft.com/office/powerpoint/2010/main">
    <mc:Choice Requires="p14">
      <p:transition spd="slow" p14:dur="2000" advTm="109213"/>
    </mc:Choice>
    <mc:Fallback xmlns="">
      <p:transition spd="slow" advTm="109213"/>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1543" y="1783223"/>
            <a:ext cx="10943771" cy="42492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56343" y="2191656"/>
            <a:ext cx="10116457" cy="3468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External measures </a:t>
            </a:r>
          </a:p>
          <a:p>
            <a:pPr marL="0" indent="0" algn="just">
              <a:buNone/>
            </a:pPr>
            <a:r>
              <a:rPr lang="en-US" sz="1600" dirty="0">
                <a:latin typeface="Alexandria" pitchFamily="2" charset="-78"/>
                <a:cs typeface="Alexandria" pitchFamily="2" charset="-78"/>
              </a:rPr>
              <a:t>The other aspect to performance measurement is concerned with what the customer expects to have delivered. One way of thinking about this is to consider what it is that each customer group will value about the deliverables it receives from the organization. Having identified this, we can then think about the performance measures that we need to apply internally in order to achieve what our customers require. </a:t>
            </a:r>
            <a:endParaRPr lang="en-US" sz="1600" dirty="0" smtClean="0">
              <a:latin typeface="Alexandria" pitchFamily="2" charset="-78"/>
              <a:cs typeface="Alexandria" pitchFamily="2" charset="-78"/>
            </a:endParaRPr>
          </a:p>
          <a:p>
            <a:pPr marL="0" indent="0" algn="just">
              <a:buNone/>
            </a:pPr>
            <a:endParaRPr lang="en-US" sz="1600" b="1" i="1" dirty="0">
              <a:latin typeface="Alexandria" pitchFamily="2" charset="-78"/>
              <a:cs typeface="Alexandria" pitchFamily="2" charset="-78"/>
            </a:endParaRPr>
          </a:p>
          <a:p>
            <a:pPr marL="0" indent="0" algn="just">
              <a:buNone/>
            </a:pPr>
            <a:r>
              <a:rPr lang="en-US" sz="1600" b="1" i="1" dirty="0" smtClean="0">
                <a:latin typeface="Alexandria" pitchFamily="2" charset="-78"/>
                <a:cs typeface="Alexandria" pitchFamily="2" charset="-78"/>
              </a:rPr>
              <a:t>There </a:t>
            </a:r>
            <a:r>
              <a:rPr lang="en-US" sz="1600" b="1" i="1" dirty="0">
                <a:latin typeface="Alexandria" pitchFamily="2" charset="-78"/>
                <a:cs typeface="Alexandria" pitchFamily="2" charset="-78"/>
              </a:rPr>
              <a:t>are three major areas to think about:</a:t>
            </a:r>
          </a:p>
          <a:p>
            <a:pPr marL="342900" indent="-342900" algn="just">
              <a:buFont typeface="Arial" panose="020B0604020202020204" pitchFamily="34" charset="0"/>
              <a:buChar char="•"/>
            </a:pPr>
            <a:r>
              <a:rPr lang="en-US" sz="1600" dirty="0">
                <a:latin typeface="Alexandria" pitchFamily="2" charset="-78"/>
                <a:cs typeface="Alexandria" pitchFamily="2" charset="-78"/>
              </a:rPr>
              <a:t>the time it takes to complete a process or task;</a:t>
            </a:r>
          </a:p>
          <a:p>
            <a:pPr marL="342900" indent="-342900" algn="just">
              <a:buFont typeface="Arial" panose="020B0604020202020204" pitchFamily="34" charset="0"/>
              <a:buChar char="•"/>
            </a:pPr>
            <a:r>
              <a:rPr lang="en-US" sz="1600" dirty="0">
                <a:latin typeface="Alexandria" pitchFamily="2" charset="-78"/>
                <a:cs typeface="Alexandria" pitchFamily="2" charset="-78"/>
              </a:rPr>
              <a:t>the financial measures such as costs or prices;</a:t>
            </a:r>
          </a:p>
          <a:p>
            <a:pPr marL="342900" indent="-342900" algn="just">
              <a:buFont typeface="Arial" panose="020B0604020202020204" pitchFamily="34" charset="0"/>
              <a:buChar char="•"/>
            </a:pPr>
            <a:r>
              <a:rPr lang="en-US" sz="1600" dirty="0">
                <a:latin typeface="Alexandria" pitchFamily="2" charset="-78"/>
                <a:cs typeface="Alexandria" pitchFamily="2" charset="-78"/>
              </a:rPr>
              <a:t>the quality measures that are concerned with accuracy and effectiveness.</a:t>
            </a:r>
            <a:endParaRPr lang="en-US" sz="1600" b="1" dirty="0">
              <a:latin typeface="Alexandria" pitchFamily="2" charset="-78"/>
              <a:cs typeface="Alexandria" pitchFamily="2" charset="-78"/>
            </a:endParaRPr>
          </a:p>
          <a:p>
            <a:pPr marL="457200" lvl="1"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656114" y="1247863"/>
            <a:ext cx="4615543" cy="53536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sp>
        <p:nvSpPr>
          <p:cNvPr id="6" name="Rectangle 5"/>
          <p:cNvSpPr/>
          <p:nvPr/>
        </p:nvSpPr>
        <p:spPr>
          <a:xfrm>
            <a:off x="1244991" y="113082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07681570"/>
      </p:ext>
    </p:extLst>
  </p:cSld>
  <p:clrMapOvr>
    <a:masterClrMapping/>
  </p:clrMapOvr>
  <mc:AlternateContent xmlns:mc="http://schemas.openxmlformats.org/markup-compatibility/2006" xmlns:p14="http://schemas.microsoft.com/office/powerpoint/2010/main">
    <mc:Choice Requires="p14">
      <p:transition spd="slow" p14:dur="2000" advTm="127224"/>
    </mc:Choice>
    <mc:Fallback xmlns="">
      <p:transition spd="slow" advTm="127224"/>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677762"/>
            <a:ext cx="10914743" cy="43547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7" y="1988457"/>
            <a:ext cx="10087429" cy="387505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Process and task measures</a:t>
            </a:r>
          </a:p>
          <a:p>
            <a:pPr marL="0" indent="0" algn="just">
              <a:buNone/>
            </a:pPr>
            <a:r>
              <a:rPr lang="en-US" sz="1600" dirty="0">
                <a:latin typeface="Alexandria" pitchFamily="2" charset="-78"/>
                <a:cs typeface="Alexandria" pitchFamily="2" charset="-78"/>
              </a:rPr>
              <a:t>One of the key issues for performance measures is to understand customers’ value expectations. The customer has an expectation of the organization’s performance in delivering the product or service. Internally, the process may be made up of several individual tasks, each of which will need to be allocated performance measures.</a:t>
            </a:r>
          </a:p>
          <a:p>
            <a:pPr marL="0" indent="0" algn="just">
              <a:buNone/>
            </a:pPr>
            <a:r>
              <a:rPr lang="en-US" sz="1600" dirty="0">
                <a:latin typeface="Alexandria" pitchFamily="2" charset="-78"/>
                <a:cs typeface="Alexandria" pitchFamily="2" charset="-78"/>
              </a:rPr>
              <a:t>The task-level performance measures should be aggregated such that the product or service is delivered within the overall performance measures for the process.</a:t>
            </a:r>
          </a:p>
          <a:p>
            <a:pPr marL="0" indent="0" algn="just">
              <a:buNone/>
            </a:pPr>
            <a:r>
              <a:rPr lang="en-US" sz="1600" b="1" i="1" dirty="0">
                <a:latin typeface="Alexandria" pitchFamily="2" charset="-78"/>
                <a:cs typeface="Alexandria" pitchFamily="2" charset="-78"/>
              </a:rPr>
              <a:t>Figure 7.15 demonstrates this principle by showing our loan item example with a timeline added in.</a:t>
            </a:r>
            <a:r>
              <a:rPr lang="en-US" sz="1600" b="1" dirty="0">
                <a:latin typeface="Alexandria" pitchFamily="2" charset="-78"/>
                <a:cs typeface="Alexandria" pitchFamily="2" charset="-78"/>
              </a:rPr>
              <a:t> </a:t>
            </a:r>
            <a:r>
              <a:rPr lang="en-US" sz="1600" dirty="0">
                <a:latin typeface="Alexandria" pitchFamily="2" charset="-78"/>
                <a:cs typeface="Alexandria" pitchFamily="2" charset="-78"/>
              </a:rPr>
              <a:t> </a:t>
            </a:r>
            <a:endParaRPr lang="en-US" sz="1600" dirty="0" smtClean="0">
              <a:latin typeface="Alexandria" pitchFamily="2" charset="-78"/>
              <a:cs typeface="Alexandria" pitchFamily="2" charset="-78"/>
            </a:endParaRPr>
          </a:p>
          <a:p>
            <a:pPr marL="0" indent="0" algn="just">
              <a:buNone/>
            </a:pP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timeline shows that the first task, ‘Check availability of item’, must take place within two working days of receiving the request from the </a:t>
            </a:r>
            <a:r>
              <a:rPr lang="en-US" sz="1600" dirty="0" smtClean="0">
                <a:latin typeface="Alexandria" pitchFamily="2" charset="-78"/>
                <a:cs typeface="Alexandria" pitchFamily="2" charset="-78"/>
              </a:rPr>
              <a:t>customer. The </a:t>
            </a:r>
            <a:r>
              <a:rPr lang="en-US" sz="1600" dirty="0">
                <a:latin typeface="Alexandria" pitchFamily="2" charset="-78"/>
                <a:cs typeface="Alexandria" pitchFamily="2" charset="-78"/>
              </a:rPr>
              <a:t>second task, ‘Send item to borrower’, must take place within a further two working </a:t>
            </a:r>
            <a:r>
              <a:rPr lang="en-US" sz="1600" dirty="0" smtClean="0">
                <a:latin typeface="Alexandria" pitchFamily="2" charset="-78"/>
                <a:cs typeface="Alexandria" pitchFamily="2" charset="-78"/>
              </a:rPr>
              <a:t>days. The </a:t>
            </a:r>
            <a:r>
              <a:rPr lang="en-US" sz="1600" dirty="0">
                <a:latin typeface="Alexandria" pitchFamily="2" charset="-78"/>
                <a:cs typeface="Alexandria" pitchFamily="2" charset="-78"/>
              </a:rPr>
              <a:t>customer must receive the item within a further one working day</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b="1" dirty="0">
              <a:latin typeface="Alexandria" pitchFamily="2" charset="-78"/>
              <a:cs typeface="Alexandria" pitchFamily="2" charset="-78"/>
            </a:endParaRPr>
          </a:p>
        </p:txBody>
      </p:sp>
      <p:sp>
        <p:nvSpPr>
          <p:cNvPr id="8" name="Title 1"/>
          <p:cNvSpPr txBox="1">
            <a:spLocks/>
          </p:cNvSpPr>
          <p:nvPr/>
        </p:nvSpPr>
        <p:spPr>
          <a:xfrm>
            <a:off x="2656114" y="1247863"/>
            <a:ext cx="4615543" cy="53536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sp>
        <p:nvSpPr>
          <p:cNvPr id="6" name="Rectangle 5"/>
          <p:cNvSpPr/>
          <p:nvPr/>
        </p:nvSpPr>
        <p:spPr>
          <a:xfrm>
            <a:off x="1259505" y="1029230"/>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18739429"/>
      </p:ext>
    </p:extLst>
  </p:cSld>
  <p:clrMapOvr>
    <a:masterClrMapping/>
  </p:clrMapOvr>
  <mc:AlternateContent xmlns:mc="http://schemas.openxmlformats.org/markup-compatibility/2006" xmlns:p14="http://schemas.microsoft.com/office/powerpoint/2010/main">
    <mc:Choice Requires="p14">
      <p:transition spd="slow" p14:dur="2000" advTm="158895"/>
    </mc:Choice>
    <mc:Fallback xmlns="">
      <p:transition spd="slow" advTm="158895"/>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20" y="1640114"/>
            <a:ext cx="11084652" cy="43923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617279" y="1857829"/>
            <a:ext cx="10749221" cy="4029991"/>
          </a:xfrm>
          <a:prstGeom prst="rect">
            <a:avLst/>
          </a:prstGeom>
        </p:spPr>
      </p:pic>
      <p:sp>
        <p:nvSpPr>
          <p:cNvPr id="9" name="Title 1"/>
          <p:cNvSpPr txBox="1">
            <a:spLocks/>
          </p:cNvSpPr>
          <p:nvPr/>
        </p:nvSpPr>
        <p:spPr>
          <a:xfrm>
            <a:off x="2656114" y="1247863"/>
            <a:ext cx="4615543" cy="53536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sp>
        <p:nvSpPr>
          <p:cNvPr id="6" name="Rectangle 5"/>
          <p:cNvSpPr/>
          <p:nvPr/>
        </p:nvSpPr>
        <p:spPr>
          <a:xfrm>
            <a:off x="1186935" y="97117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93337051"/>
      </p:ext>
    </p:extLst>
  </p:cSld>
  <p:clrMapOvr>
    <a:masterClrMapping/>
  </p:clrMapOvr>
  <mc:AlternateContent xmlns:mc="http://schemas.openxmlformats.org/markup-compatibility/2006" xmlns:p14="http://schemas.microsoft.com/office/powerpoint/2010/main">
    <mc:Choice Requires="p14">
      <p:transition spd="slow" p14:dur="2000" advTm="92124"/>
    </mc:Choice>
    <mc:Fallback xmlns="">
      <p:transition spd="slow" advTm="92124"/>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4743" y="1836539"/>
            <a:ext cx="10611757" cy="41959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99886" y="2104571"/>
            <a:ext cx="10014858" cy="360016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600" b="1" dirty="0">
                <a:latin typeface="Alexandria" pitchFamily="2" charset="-78"/>
                <a:cs typeface="Alexandria" pitchFamily="2" charset="-78"/>
              </a:rPr>
              <a:t>Performance issues </a:t>
            </a:r>
          </a:p>
          <a:p>
            <a:pPr marL="0" indent="0" algn="just">
              <a:buNone/>
            </a:pPr>
            <a:r>
              <a:rPr lang="en-US" sz="1600" dirty="0">
                <a:latin typeface="Alexandria" pitchFamily="2" charset="-78"/>
                <a:cs typeface="Alexandria" pitchFamily="2" charset="-78"/>
              </a:rPr>
              <a:t>Measures and targets need to be chosen with care especially when managers are given incentives to achieve those targets. Targets will change the way that people behave – that is what they are designed to do. It is possible that the </a:t>
            </a:r>
            <a:r>
              <a:rPr lang="en-US" sz="1600" dirty="0" smtClean="0">
                <a:latin typeface="Alexandria" pitchFamily="2" charset="-78"/>
                <a:cs typeface="Alexandria" pitchFamily="2" charset="-78"/>
              </a:rPr>
              <a:t>behavior </a:t>
            </a:r>
            <a:r>
              <a:rPr lang="en-US" sz="1600" dirty="0">
                <a:latin typeface="Alexandria" pitchFamily="2" charset="-78"/>
                <a:cs typeface="Alexandria" pitchFamily="2" charset="-78"/>
              </a:rPr>
              <a:t>could be inappropriate if we have not thought through the implications of the targets. For example, sales staff are often set sales targets on the assumption that more sales are good for the business as a whole. However, this may not be true if the increased sales are achieved by lowering prices too much. This is an example of </a:t>
            </a:r>
            <a:r>
              <a:rPr lang="en-US" sz="1600" dirty="0" smtClean="0">
                <a:latin typeface="Alexandria" pitchFamily="2" charset="-78"/>
                <a:cs typeface="Alexandria" pitchFamily="2" charset="-78"/>
              </a:rPr>
              <a:t>sub-optimization </a:t>
            </a:r>
            <a:r>
              <a:rPr lang="en-US" sz="1600" dirty="0">
                <a:latin typeface="Alexandria" pitchFamily="2" charset="-78"/>
                <a:cs typeface="Alexandria" pitchFamily="2" charset="-78"/>
              </a:rPr>
              <a:t>where seemingly better performance in one part of the business can result in poorer performance for the business as a whole. </a:t>
            </a:r>
          </a:p>
        </p:txBody>
      </p:sp>
      <p:sp>
        <p:nvSpPr>
          <p:cNvPr id="8" name="Title 1"/>
          <p:cNvSpPr txBox="1">
            <a:spLocks/>
          </p:cNvSpPr>
          <p:nvPr/>
        </p:nvSpPr>
        <p:spPr>
          <a:xfrm>
            <a:off x="2656114" y="1247863"/>
            <a:ext cx="4615543" cy="53536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8. Process Measurement</a:t>
            </a:r>
          </a:p>
        </p:txBody>
      </p:sp>
      <p:sp>
        <p:nvSpPr>
          <p:cNvPr id="6" name="Rectangle 5"/>
          <p:cNvSpPr/>
          <p:nvPr/>
        </p:nvSpPr>
        <p:spPr>
          <a:xfrm>
            <a:off x="1317561" y="113082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66921607"/>
      </p:ext>
    </p:extLst>
  </p:cSld>
  <p:clrMapOvr>
    <a:masterClrMapping/>
  </p:clrMapOvr>
  <mc:AlternateContent xmlns:mc="http://schemas.openxmlformats.org/markup-compatibility/2006" xmlns:p14="http://schemas.microsoft.com/office/powerpoint/2010/main">
    <mc:Choice Requires="p14">
      <p:transition spd="slow" p14:dur="2000" advTm="118836"/>
    </mc:Choice>
    <mc:Fallback xmlns="">
      <p:transition spd="slow" advTm="11883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2572082"/>
            <a:ext cx="6002878" cy="317557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solidFill>
                  <a:schemeClr val="tx1"/>
                </a:solidFill>
                <a:latin typeface="Alexandria" pitchFamily="2" charset="-78"/>
                <a:cs typeface="Alexandria" pitchFamily="2" charset="-78"/>
              </a:rPr>
              <a:t>Business Process Model and Notation (BPMN) </a:t>
            </a:r>
            <a:r>
              <a:rPr lang="en-US" sz="1600" dirty="0">
                <a:solidFill>
                  <a:schemeClr val="tx1"/>
                </a:solidFill>
                <a:latin typeface="Alexandria" pitchFamily="2" charset="-78"/>
                <a:cs typeface="Alexandria" pitchFamily="2" charset="-78"/>
              </a:rPr>
              <a:t>provides a </a:t>
            </a:r>
            <a:r>
              <a:rPr lang="en-US" sz="1600" dirty="0" smtClean="0">
                <a:solidFill>
                  <a:schemeClr val="tx1"/>
                </a:solidFill>
                <a:latin typeface="Alexandria" pitchFamily="2" charset="-78"/>
                <a:cs typeface="Alexandria" pitchFamily="2" charset="-78"/>
              </a:rPr>
              <a:t>standardized </a:t>
            </a:r>
            <a:r>
              <a:rPr lang="en-US" sz="1600" dirty="0">
                <a:solidFill>
                  <a:schemeClr val="tx1"/>
                </a:solidFill>
                <a:latin typeface="Alexandria" pitchFamily="2" charset="-78"/>
                <a:cs typeface="Alexandria" pitchFamily="2" charset="-78"/>
              </a:rPr>
              <a:t>way of drawing business process models that is comprehensive and unambiguous. It is based on work that first appeared in 2004 as the Business Process Modelling Language. The </a:t>
            </a:r>
            <a:r>
              <a:rPr lang="en-US" sz="1600" b="1" dirty="0">
                <a:solidFill>
                  <a:schemeClr val="tx1"/>
                </a:solidFill>
                <a:latin typeface="Alexandria" pitchFamily="2" charset="-78"/>
                <a:cs typeface="Alexandria" pitchFamily="2" charset="-78"/>
              </a:rPr>
              <a:t>Object Management Group (OMG)</a:t>
            </a:r>
            <a:r>
              <a:rPr lang="en-US" sz="1600" dirty="0">
                <a:solidFill>
                  <a:schemeClr val="tx1"/>
                </a:solidFill>
                <a:latin typeface="Alexandria" pitchFamily="2" charset="-78"/>
                <a:cs typeface="Alexandria" pitchFamily="2" charset="-78"/>
              </a:rPr>
              <a:t>, who look after </a:t>
            </a:r>
            <a:r>
              <a:rPr lang="en-US" sz="1600" b="1" dirty="0">
                <a:solidFill>
                  <a:schemeClr val="tx1"/>
                </a:solidFill>
                <a:latin typeface="Alexandria" pitchFamily="2" charset="-78"/>
                <a:cs typeface="Alexandria" pitchFamily="2" charset="-78"/>
              </a:rPr>
              <a:t>UML</a:t>
            </a:r>
            <a:r>
              <a:rPr lang="en-US" sz="1600" dirty="0">
                <a:solidFill>
                  <a:schemeClr val="tx1"/>
                </a:solidFill>
                <a:latin typeface="Alexandria" pitchFamily="2" charset="-78"/>
                <a:cs typeface="Alexandria" pitchFamily="2" charset="-78"/>
              </a:rPr>
              <a:t> as well as other software standards, took over responsibility for BPMN, issuing Version 1.0 in 2006 and Version 2.0 in 2010.</a:t>
            </a:r>
          </a:p>
          <a:p>
            <a:pPr marL="0" indent="0" algn="just">
              <a:buNone/>
            </a:pP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154057" y="1662681"/>
            <a:ext cx="5515430"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9. Business Process Model and Notation </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917106" y="127079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88866037"/>
      </p:ext>
    </p:extLst>
  </p:cSld>
  <p:clrMapOvr>
    <a:masterClrMapping/>
  </p:clrMapOvr>
  <mc:AlternateContent xmlns:mc="http://schemas.openxmlformats.org/markup-compatibility/2006" xmlns:p14="http://schemas.microsoft.com/office/powerpoint/2010/main">
    <mc:Choice Requires="p14">
      <p:transition spd="slow" p14:dur="2000" advTm="98066"/>
    </mc:Choice>
    <mc:Fallback xmlns="">
      <p:transition spd="slow" advTm="98066"/>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133600"/>
            <a:ext cx="6220593" cy="33237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smtClean="0">
                <a:solidFill>
                  <a:schemeClr val="tx1"/>
                </a:solidFill>
                <a:latin typeface="Alexandria" pitchFamily="2" charset="-78"/>
                <a:cs typeface="Alexandria" pitchFamily="2" charset="-78"/>
              </a:rPr>
              <a:t>There </a:t>
            </a:r>
            <a:r>
              <a:rPr lang="en-US" sz="1600" dirty="0">
                <a:solidFill>
                  <a:schemeClr val="tx1"/>
                </a:solidFill>
                <a:latin typeface="Alexandria" pitchFamily="2" charset="-78"/>
                <a:cs typeface="Alexandria" pitchFamily="2" charset="-78"/>
              </a:rPr>
              <a:t>is a lot of interest in BPMN and many software organizations use and support it. There are two main reasons for this. First, BPMN allows users to represent process models in an industry-standard way so that they are portable across a range of modelling tools. Second, users of BPMN can specify very precise process logic that can be understood and executed by workflow or process engines that control many business processes. The notation used in BPMN is extensive and very powerful.	</a:t>
            </a:r>
          </a:p>
          <a:p>
            <a:pPr marL="0" indent="0" algn="just">
              <a:buNone/>
            </a:pP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301014" y="1455006"/>
            <a:ext cx="5370286" cy="48636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9. Business Process Model and Notation </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816562" y="105306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72135635"/>
      </p:ext>
    </p:extLst>
  </p:cSld>
  <p:clrMapOvr>
    <a:masterClrMapping/>
  </p:clrMapOvr>
  <mc:AlternateContent xmlns:mc="http://schemas.openxmlformats.org/markup-compatibility/2006" xmlns:p14="http://schemas.microsoft.com/office/powerpoint/2010/main">
    <mc:Choice Requires="p14">
      <p:transition spd="slow" p14:dur="2000" advTm="121733"/>
    </mc:Choice>
    <mc:Fallback xmlns="">
      <p:transition spd="slow" advTm="121733"/>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785256"/>
            <a:ext cx="10897781" cy="42472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80" y="2177143"/>
            <a:ext cx="10311978" cy="33237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dirty="0">
                <a:latin typeface="Alexandria" pitchFamily="2" charset="-78"/>
                <a:cs typeface="Alexandria" pitchFamily="2" charset="-78"/>
              </a:rPr>
              <a:t>Process modelling using BPMN is useful in two different, but related, aspects. </a:t>
            </a:r>
            <a:r>
              <a:rPr lang="en-US" sz="1600" b="1" dirty="0">
                <a:latin typeface="Alexandria" pitchFamily="2" charset="-78"/>
                <a:cs typeface="Alexandria" pitchFamily="2" charset="-78"/>
              </a:rPr>
              <a:t>The first </a:t>
            </a:r>
            <a:r>
              <a:rPr lang="en-US" sz="1600" dirty="0">
                <a:latin typeface="Alexandria" pitchFamily="2" charset="-78"/>
                <a:cs typeface="Alexandria" pitchFamily="2" charset="-78"/>
              </a:rPr>
              <a:t>concerns business analysts when working with the business to understand the problems with the current processes and consider how they may be improved. However, once the new processes have been agreed, </a:t>
            </a:r>
            <a:r>
              <a:rPr lang="en-US" sz="1600" b="1" dirty="0">
                <a:latin typeface="Alexandria" pitchFamily="2" charset="-78"/>
                <a:cs typeface="Alexandria" pitchFamily="2" charset="-78"/>
              </a:rPr>
              <a:t>the second </a:t>
            </a:r>
            <a:r>
              <a:rPr lang="en-US" sz="1600" dirty="0">
                <a:latin typeface="Alexandria" pitchFamily="2" charset="-78"/>
                <a:cs typeface="Alexandria" pitchFamily="2" charset="-78"/>
              </a:rPr>
              <a:t>aspect concerns the technical details of how the processes will be implemented. Some symbols are appropriate for process modelling as carried out by the business analyst, while others have more relevance for the technical staff. </a:t>
            </a:r>
          </a:p>
          <a:p>
            <a:pPr marL="342900" indent="-342900" algn="just">
              <a:buFont typeface="Arial" panose="020B0604020202020204" pitchFamily="34" charset="0"/>
              <a:buChar char="•"/>
            </a:pPr>
            <a:r>
              <a:rPr lang="en-US" sz="1600" dirty="0">
                <a:latin typeface="Alexandria" pitchFamily="2" charset="-78"/>
                <a:cs typeface="Alexandria" pitchFamily="2" charset="-78"/>
              </a:rPr>
              <a:t>The basics of BPMN look similar to UML activity diagrams with tasks shown in </a:t>
            </a:r>
            <a:r>
              <a:rPr lang="en-US" sz="1600" dirty="0" err="1">
                <a:latin typeface="Alexandria" pitchFamily="2" charset="-78"/>
                <a:cs typeface="Alexandria" pitchFamily="2" charset="-78"/>
              </a:rPr>
              <a:t>swimlanes</a:t>
            </a:r>
            <a:r>
              <a:rPr lang="en-US" sz="1600" dirty="0">
                <a:latin typeface="Alexandria" pitchFamily="2" charset="-78"/>
                <a:cs typeface="Alexandria" pitchFamily="2" charset="-78"/>
              </a:rPr>
              <a:t>, and connected by process flows that also link with initiating events and outcomes. There is a great deal of additional notation that could be used by the business analyst, including pools, gateways and messages. </a:t>
            </a:r>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8" name="Title 1"/>
          <p:cNvSpPr txBox="1">
            <a:spLocks/>
          </p:cNvSpPr>
          <p:nvPr/>
        </p:nvSpPr>
        <p:spPr>
          <a:xfrm>
            <a:off x="2540000" y="1174525"/>
            <a:ext cx="6685544" cy="48492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9. Business Process Model and Notation </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52778162"/>
      </p:ext>
    </p:extLst>
  </p:cSld>
  <p:clrMapOvr>
    <a:masterClrMapping/>
  </p:clrMapOvr>
  <mc:AlternateContent xmlns:mc="http://schemas.openxmlformats.org/markup-compatibility/2006" xmlns:p14="http://schemas.microsoft.com/office/powerpoint/2010/main">
    <mc:Choice Requires="p14">
      <p:transition spd="slow" p14:dur="2000" advTm="147220"/>
    </mc:Choice>
    <mc:Fallback xmlns="">
      <p:transition spd="slow" advTm="14722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120272"/>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2328596"/>
            <a:ext cx="6278650" cy="359374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An alternative approach to process improvement is embodied in the Six Sigma approach developed by Motorola in the 1970s and based on ideas from statistical process control. First used in manufacturing industries in the reduction of product defects, it is now used in a range of organizations including those in the pharmaceutical industry, local authorities, food processing, hospitals, the military, logistics, NASA and financial services. Its purpose is to eradicate performance deficiencies in processes that are critical to achieving customer satisfaction. These processes might include complaint handling, order fulfilment or delivering a package to a customer’s house. To achieve process improvement, </a:t>
            </a:r>
            <a:r>
              <a:rPr lang="en-US" sz="1600" b="1" dirty="0">
                <a:solidFill>
                  <a:schemeClr val="tx1"/>
                </a:solidFill>
                <a:latin typeface="Alexandria" pitchFamily="2" charset="-78"/>
                <a:cs typeface="Alexandria" pitchFamily="2" charset="-78"/>
              </a:rPr>
              <a:t>Six Sigma follows a five step approach known as DMAIC:</a:t>
            </a:r>
            <a:r>
              <a:rPr lang="en-US" sz="1600" dirty="0">
                <a:solidFill>
                  <a:schemeClr val="tx1"/>
                </a:solidFill>
                <a:latin typeface="Alexandria" pitchFamily="2" charset="-78"/>
                <a:cs typeface="Alexandria" pitchFamily="2" charset="-78"/>
              </a:rPr>
              <a:t>	</a:t>
            </a:r>
          </a:p>
          <a:p>
            <a:pPr marL="0" indent="0" algn="just">
              <a:buNone/>
            </a:pP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371775" y="1572558"/>
            <a:ext cx="2598058" cy="50298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10. Six Sigma</a:t>
            </a:r>
          </a:p>
        </p:txBody>
      </p:sp>
      <p:cxnSp>
        <p:nvCxnSpPr>
          <p:cNvPr id="11" name="Straight Connector 10"/>
          <p:cNvCxnSpPr/>
          <p:nvPr/>
        </p:nvCxnSpPr>
        <p:spPr>
          <a:xfrm flipH="1">
            <a:off x="5994400" y="478971"/>
            <a:ext cx="3715658" cy="14515"/>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5133024" y="134478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16416564"/>
      </p:ext>
    </p:extLst>
  </p:cSld>
  <p:clrMapOvr>
    <a:masterClrMapping/>
  </p:clrMapOvr>
  <mc:AlternateContent xmlns:mc="http://schemas.openxmlformats.org/markup-compatibility/2006" xmlns:p14="http://schemas.microsoft.com/office/powerpoint/2010/main">
    <mc:Choice Requires="p14">
      <p:transition spd="slow" p14:dur="2000" advTm="128138"/>
    </mc:Choice>
    <mc:Fallback xmlns="">
      <p:transition spd="slow" advTm="128138"/>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712686"/>
            <a:ext cx="10387967" cy="43198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56344" y="2032000"/>
            <a:ext cx="9652000" cy="33092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Six Sigma follows a five step approach known as DMAIC:</a:t>
            </a:r>
          </a:p>
          <a:p>
            <a:pPr marL="342900" indent="-342900" algn="just">
              <a:buFont typeface="Arial" panose="020B0604020202020204" pitchFamily="34" charset="0"/>
              <a:buChar char="•"/>
            </a:pPr>
            <a:r>
              <a:rPr lang="en-US" sz="1600" b="1" dirty="0">
                <a:latin typeface="Alexandria" pitchFamily="2" charset="-78"/>
                <a:cs typeface="Alexandria" pitchFamily="2" charset="-78"/>
              </a:rPr>
              <a:t>Define the problem. </a:t>
            </a:r>
            <a:r>
              <a:rPr lang="en-US" sz="1600" dirty="0">
                <a:latin typeface="Alexandria" pitchFamily="2" charset="-78"/>
                <a:cs typeface="Alexandria" pitchFamily="2" charset="-78"/>
              </a:rPr>
              <a:t>What is going wrong? Is it one problem or many? What is the visible evidence? Where is it and where does it come from? How serious is it? Is it organization wide or </a:t>
            </a:r>
            <a:r>
              <a:rPr lang="en-US" sz="1600" dirty="0" smtClean="0">
                <a:latin typeface="Alexandria" pitchFamily="2" charset="-78"/>
                <a:cs typeface="Alexandria" pitchFamily="2" charset="-78"/>
              </a:rPr>
              <a:t>localized? </a:t>
            </a:r>
            <a:r>
              <a:rPr lang="en-US" sz="1600" dirty="0">
                <a:latin typeface="Alexandria" pitchFamily="2" charset="-78"/>
                <a:cs typeface="Alexandria" pitchFamily="2" charset="-78"/>
              </a:rPr>
              <a:t>What will be done about it? What is the objective of this investigation?</a:t>
            </a:r>
          </a:p>
          <a:p>
            <a:pPr marL="342900" indent="-342900" algn="just">
              <a:buFont typeface="Arial" panose="020B0604020202020204" pitchFamily="34" charset="0"/>
              <a:buChar char="•"/>
            </a:pPr>
            <a:r>
              <a:rPr lang="en-US" sz="1600" b="1" dirty="0">
                <a:latin typeface="Alexandria" pitchFamily="2" charset="-78"/>
                <a:cs typeface="Alexandria" pitchFamily="2" charset="-78"/>
              </a:rPr>
              <a:t>Measure the data. </a:t>
            </a:r>
            <a:r>
              <a:rPr lang="en-US" sz="1600" dirty="0">
                <a:latin typeface="Alexandria" pitchFamily="2" charset="-78"/>
                <a:cs typeface="Alexandria" pitchFamily="2" charset="-78"/>
              </a:rPr>
              <a:t>This means obtaining the data to identify the symptoms; do they occur all the time or from time to time? Produce a map of the process that is producing the problem. Concentrate on the symptoms doing the most damage.</a:t>
            </a:r>
          </a:p>
          <a:p>
            <a:pPr marL="342900" indent="-342900" algn="just">
              <a:buFont typeface="Arial" panose="020B0604020202020204" pitchFamily="34" charset="0"/>
              <a:buChar char="•"/>
            </a:pPr>
            <a:r>
              <a:rPr lang="en-US" sz="1600" b="1" dirty="0">
                <a:latin typeface="Alexandria" pitchFamily="2" charset="-78"/>
                <a:cs typeface="Alexandria" pitchFamily="2" charset="-78"/>
              </a:rPr>
              <a:t>A</a:t>
            </a:r>
            <a:r>
              <a:rPr lang="en-US" sz="1600" b="1" dirty="0" smtClean="0">
                <a:latin typeface="Alexandria" pitchFamily="2" charset="-78"/>
                <a:cs typeface="Alexandria" pitchFamily="2" charset="-78"/>
              </a:rPr>
              <a:t>nalyze </a:t>
            </a:r>
            <a:r>
              <a:rPr lang="en-US" sz="1600" b="1" dirty="0">
                <a:latin typeface="Alexandria" pitchFamily="2" charset="-78"/>
                <a:cs typeface="Alexandria" pitchFamily="2" charset="-78"/>
              </a:rPr>
              <a:t>the results so far. </a:t>
            </a:r>
            <a:r>
              <a:rPr lang="en-US" sz="1600" dirty="0">
                <a:latin typeface="Alexandria" pitchFamily="2" charset="-78"/>
                <a:cs typeface="Alexandria" pitchFamily="2" charset="-78"/>
              </a:rPr>
              <a:t>Be creative and prepare theories about the causes of the problems. Document the theories and test them. Identify the root causes.</a:t>
            </a:r>
          </a:p>
          <a:p>
            <a:pPr marL="342900" indent="-342900" algn="just">
              <a:buFont typeface="Arial" panose="020B0604020202020204" pitchFamily="34" charset="0"/>
              <a:buChar char="•"/>
            </a:pPr>
            <a:r>
              <a:rPr lang="en-US" sz="1600" b="1" dirty="0">
                <a:latin typeface="Alexandria" pitchFamily="2" charset="-78"/>
                <a:cs typeface="Alexandria" pitchFamily="2" charset="-78"/>
              </a:rPr>
              <a:t>Improve the process.</a:t>
            </a:r>
            <a:r>
              <a:rPr lang="en-US" sz="1600" dirty="0">
                <a:latin typeface="Alexandria" pitchFamily="2" charset="-78"/>
                <a:cs typeface="Alexandria" pitchFamily="2" charset="-78"/>
              </a:rPr>
              <a:t> Assess alternative improvement methods. Design and test the chosen method. Implement the chosen method. </a:t>
            </a:r>
          </a:p>
          <a:p>
            <a:pPr marL="342900" indent="-342900" algn="just">
              <a:buFont typeface="Arial" panose="020B0604020202020204" pitchFamily="34" charset="0"/>
              <a:buChar char="•"/>
            </a:pPr>
            <a:r>
              <a:rPr lang="en-US" sz="1600" b="1" dirty="0">
                <a:latin typeface="Alexandria" pitchFamily="2" charset="-78"/>
                <a:cs typeface="Alexandria" pitchFamily="2" charset="-78"/>
              </a:rPr>
              <a:t>Control </a:t>
            </a:r>
            <a:r>
              <a:rPr lang="en-US" sz="1600" dirty="0">
                <a:latin typeface="Alexandria" pitchFamily="2" charset="-78"/>
                <a:cs typeface="Alexandria" pitchFamily="2" charset="-78"/>
              </a:rPr>
              <a:t>the new process and monitor its effectiveness.</a:t>
            </a:r>
          </a:p>
        </p:txBody>
      </p:sp>
      <p:sp>
        <p:nvSpPr>
          <p:cNvPr id="7" name="Title 1"/>
          <p:cNvSpPr txBox="1">
            <a:spLocks/>
          </p:cNvSpPr>
          <p:nvPr/>
        </p:nvSpPr>
        <p:spPr>
          <a:xfrm>
            <a:off x="2467427" y="1218434"/>
            <a:ext cx="3048000" cy="39665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10. Six Sigma</a:t>
            </a:r>
          </a:p>
        </p:txBody>
      </p:sp>
      <p:sp>
        <p:nvSpPr>
          <p:cNvPr id="6" name="Rectangle 5"/>
          <p:cNvSpPr/>
          <p:nvPr/>
        </p:nvSpPr>
        <p:spPr>
          <a:xfrm>
            <a:off x="1186935" y="10727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12479958"/>
      </p:ext>
    </p:extLst>
  </p:cSld>
  <p:clrMapOvr>
    <a:masterClrMapping/>
  </p:clrMapOvr>
  <mc:AlternateContent xmlns:mc="http://schemas.openxmlformats.org/markup-compatibility/2006" xmlns:p14="http://schemas.microsoft.com/office/powerpoint/2010/main">
    <mc:Choice Requires="p14">
      <p:transition spd="slow" p14:dur="2000" advTm="183650"/>
    </mc:Choice>
    <mc:Fallback xmlns="">
      <p:transition spd="slow" advTm="18365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7736136" y="716200"/>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908328" y="1901371"/>
            <a:ext cx="9778670" cy="35269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30515" y="2510971"/>
            <a:ext cx="8955314" cy="24384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An organized, structured approach to business process improvement will be beneficial for both the organization and the business analysts carrying out the work. We have described an approach using an organizational view of processes that is then developed further into more detailed business process models. Business process models can be used for many purposes, including business improvement and staff training, but if they are to be useful it is important to produce clear, easily understood diagrams and well-structured supporting documentation. </a:t>
            </a:r>
          </a:p>
        </p:txBody>
      </p:sp>
      <p:sp>
        <p:nvSpPr>
          <p:cNvPr id="13" name="Title 1"/>
          <p:cNvSpPr txBox="1">
            <a:spLocks/>
          </p:cNvSpPr>
          <p:nvPr/>
        </p:nvSpPr>
        <p:spPr>
          <a:xfrm>
            <a:off x="1118797" y="1443928"/>
            <a:ext cx="2458986" cy="457443"/>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7" name="Rectangle 6"/>
          <p:cNvSpPr/>
          <p:nvPr/>
        </p:nvSpPr>
        <p:spPr>
          <a:xfrm>
            <a:off x="9985829" y="144392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a:t>
            </a:r>
            <a:r>
              <a:rPr lang="en-US" dirty="0" smtClean="0">
                <a:solidFill>
                  <a:schemeClr val="bg1"/>
                </a:solidFill>
                <a:latin typeface="Alexandria Black" pitchFamily="2" charset="-78"/>
                <a:ea typeface="Roboto Light" panose="02000000000000000000" pitchFamily="2" charset="0"/>
              </a:rPr>
              <a:t>7</a:t>
            </a:r>
            <a:r>
              <a:rPr lang="en-US" sz="1400" dirty="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2498"/>
    </mc:Choice>
    <mc:Fallback xmlns="">
      <p:transition spd="slow" advTm="92498"/>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2987600"/>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6881366" y="6392516"/>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extLst>
      <p:ext uri="{BB962C8B-B14F-4D97-AF65-F5344CB8AC3E}">
        <p14:creationId xmlns:p14="http://schemas.microsoft.com/office/powerpoint/2010/main" val="3612865176"/>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E3C890A-A75C-4CD5-8120-CFED755A9DDD}"/>
</file>

<file path=customXml/itemProps2.xml><?xml version="1.0" encoding="utf-8"?>
<ds:datastoreItem xmlns:ds="http://schemas.openxmlformats.org/officeDocument/2006/customXml" ds:itemID="{6194036E-BE11-4E1D-8462-D651F93B54B7}"/>
</file>

<file path=customXml/itemProps3.xml><?xml version="1.0" encoding="utf-8"?>
<ds:datastoreItem xmlns:ds="http://schemas.openxmlformats.org/officeDocument/2006/customXml" ds:itemID="{707DBFE3-3517-4AE5-8B85-8B89FFBB46CC}"/>
</file>

<file path=docProps/app.xml><?xml version="1.0" encoding="utf-8"?>
<Properties xmlns="http://schemas.openxmlformats.org/officeDocument/2006/extended-properties" xmlns:vt="http://schemas.openxmlformats.org/officeDocument/2006/docPropsVTypes">
  <Template>Theme3</Template>
  <TotalTime>7942</TotalTime>
  <Words>4984</Words>
  <Application>Microsoft Office PowerPoint</Application>
  <PresentationFormat>Widescreen</PresentationFormat>
  <Paragraphs>317</Paragraphs>
  <Slides>59</Slides>
  <Notes>58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Alexandria</vt:lpstr>
      <vt:lpstr>Alexandria Black</vt:lpstr>
      <vt:lpstr>Arial</vt:lpstr>
      <vt:lpstr>Calibri</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408</cp:revision>
  <dcterms:created xsi:type="dcterms:W3CDTF">2023-04-29T09:08:23Z</dcterms:created>
  <dcterms:modified xsi:type="dcterms:W3CDTF">2024-11-13T20:08:39Z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