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96" r:id="rId5"/>
    <p:sldId id="523" r:id="rId6"/>
    <p:sldId id="536" r:id="rId7"/>
    <p:sldId id="538" r:id="rId8"/>
    <p:sldId id="556" r:id="rId9"/>
    <p:sldId id="557" r:id="rId10"/>
    <p:sldId id="539" r:id="rId11"/>
    <p:sldId id="568" r:id="rId12"/>
    <p:sldId id="571" r:id="rId13"/>
    <p:sldId id="548" r:id="rId14"/>
    <p:sldId id="570" r:id="rId15"/>
    <p:sldId id="572" r:id="rId16"/>
    <p:sldId id="540" r:id="rId17"/>
    <p:sldId id="541" r:id="rId18"/>
    <p:sldId id="542" r:id="rId19"/>
    <p:sldId id="543" r:id="rId20"/>
    <p:sldId id="544" r:id="rId21"/>
    <p:sldId id="567" r:id="rId22"/>
    <p:sldId id="545" r:id="rId23"/>
    <p:sldId id="546" r:id="rId24"/>
    <p:sldId id="306" r:id="rId25"/>
    <p:sldId id="547" r:id="rId26"/>
    <p:sldId id="549" r:id="rId27"/>
    <p:sldId id="550" r:id="rId28"/>
    <p:sldId id="551" r:id="rId29"/>
    <p:sldId id="552" r:id="rId30"/>
    <p:sldId id="271" r:id="rId31"/>
    <p:sldId id="525" r:id="rId32"/>
    <p:sldId id="526" r:id="rId33"/>
    <p:sldId id="569" r:id="rId34"/>
    <p:sldId id="535" r:id="rId35"/>
    <p:sldId id="528" r:id="rId36"/>
    <p:sldId id="573" r:id="rId37"/>
    <p:sldId id="574" r:id="rId38"/>
    <p:sldId id="575" r:id="rId39"/>
    <p:sldId id="576" r:id="rId40"/>
    <p:sldId id="577" r:id="rId41"/>
    <p:sldId id="578" r:id="rId42"/>
    <p:sldId id="553" r:id="rId43"/>
    <p:sldId id="558" r:id="rId44"/>
    <p:sldId id="566" r:id="rId45"/>
    <p:sldId id="579" r:id="rId46"/>
    <p:sldId id="580" r:id="rId47"/>
    <p:sldId id="498" r:id="rId48"/>
    <p:sldId id="56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3"/>
            <p14:sldId id="536"/>
            <p14:sldId id="538"/>
            <p14:sldId id="556"/>
            <p14:sldId id="557"/>
            <p14:sldId id="539"/>
            <p14:sldId id="568"/>
            <p14:sldId id="571"/>
            <p14:sldId id="548"/>
            <p14:sldId id="570"/>
            <p14:sldId id="572"/>
            <p14:sldId id="540"/>
            <p14:sldId id="541"/>
            <p14:sldId id="542"/>
            <p14:sldId id="543"/>
            <p14:sldId id="544"/>
            <p14:sldId id="567"/>
            <p14:sldId id="545"/>
            <p14:sldId id="546"/>
            <p14:sldId id="306"/>
            <p14:sldId id="547"/>
            <p14:sldId id="549"/>
            <p14:sldId id="550"/>
            <p14:sldId id="551"/>
            <p14:sldId id="552"/>
            <p14:sldId id="271"/>
            <p14:sldId id="525"/>
            <p14:sldId id="526"/>
            <p14:sldId id="569"/>
            <p14:sldId id="535"/>
            <p14:sldId id="528"/>
            <p14:sldId id="573"/>
            <p14:sldId id="574"/>
            <p14:sldId id="575"/>
            <p14:sldId id="576"/>
            <p14:sldId id="577"/>
            <p14:sldId id="578"/>
            <p14:sldId id="553"/>
            <p14:sldId id="558"/>
            <p14:sldId id="566"/>
            <p14:sldId id="579"/>
            <p14:sldId id="580"/>
            <p14:sldId id="498"/>
            <p14:sldId id="5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0" d="100"/>
          <a:sy n="90" d="100"/>
        </p:scale>
        <p:origin x="30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FC7239D3-08F2-4CB2-9D54-68EE20CBBA45}"/>
    <pc:docChg chg="custSel delSld modSld modSection">
      <pc:chgData name="Bothaina Mahmoud Fouad" userId="6337026b70b72472" providerId="LiveId" clId="{FC7239D3-08F2-4CB2-9D54-68EE20CBBA45}" dt="2024-09-23T22:03:13.079" v="159"/>
      <pc:docMkLst>
        <pc:docMk/>
      </pc:docMkLst>
      <pc:sldChg chg="addSp modSp modTransition">
        <pc:chgData name="Bothaina Mahmoud Fouad" userId="6337026b70b72472" providerId="LiveId" clId="{FC7239D3-08F2-4CB2-9D54-68EE20CBBA45}" dt="2024-09-23T20:42:06.463" v="140"/>
        <pc:sldMkLst>
          <pc:docMk/>
          <pc:sldMk cId="0" sldId="271"/>
        </pc:sldMkLst>
        <pc:picChg chg="add mod">
          <ac:chgData name="Bothaina Mahmoud Fouad" userId="6337026b70b72472" providerId="LiveId" clId="{FC7239D3-08F2-4CB2-9D54-68EE20CBBA45}" dt="2024-09-23T20:42:06.463" v="140"/>
          <ac:picMkLst>
            <pc:docMk/>
            <pc:sldMk cId="0" sldId="271"/>
            <ac:picMk id="2" creationId="{EA33D66F-4964-5C87-B9D8-A0FCFFCFC933}"/>
          </ac:picMkLst>
        </pc:picChg>
      </pc:sldChg>
      <pc:sldChg chg="addSp delSp modSp mod modTransition delAnim">
        <pc:chgData name="Bothaina Mahmoud Fouad" userId="6337026b70b72472" providerId="LiveId" clId="{FC7239D3-08F2-4CB2-9D54-68EE20CBBA45}" dt="2024-09-23T18:12:47.427" v="39"/>
        <pc:sldMkLst>
          <pc:docMk/>
          <pc:sldMk cId="0" sldId="276"/>
        </pc:sldMkLst>
        <pc:graphicFrameChg chg="mod">
          <ac:chgData name="Bothaina Mahmoud Fouad" userId="6337026b70b72472" providerId="LiveId" clId="{FC7239D3-08F2-4CB2-9D54-68EE20CBBA45}" dt="2024-09-23T18:08:07.251" v="38" actId="20577"/>
          <ac:graphicFrameMkLst>
            <pc:docMk/>
            <pc:sldMk cId="0" sldId="276"/>
            <ac:graphicFrameMk id="12" creationId="{03B4C12F-4AE0-8FE9-EF3A-3737128EBDCC}"/>
          </ac:graphicFrameMkLst>
        </pc:graphicFrameChg>
        <pc:picChg chg="add del mod">
          <ac:chgData name="Bothaina Mahmoud Fouad" userId="6337026b70b72472" providerId="LiveId" clId="{FC7239D3-08F2-4CB2-9D54-68EE20CBBA45}" dt="2024-09-23T18:05:23.085" v="3" actId="478"/>
          <ac:picMkLst>
            <pc:docMk/>
            <pc:sldMk cId="0" sldId="276"/>
            <ac:picMk id="2" creationId="{79F856AE-554D-20AD-8EFE-87D5E09D3159}"/>
          </ac:picMkLst>
        </pc:picChg>
        <pc:picChg chg="add del mod">
          <ac:chgData name="Bothaina Mahmoud Fouad" userId="6337026b70b72472" providerId="LiveId" clId="{FC7239D3-08F2-4CB2-9D54-68EE20CBBA45}" dt="2024-09-23T18:08:02.131" v="32" actId="478"/>
          <ac:picMkLst>
            <pc:docMk/>
            <pc:sldMk cId="0" sldId="276"/>
            <ac:picMk id="4" creationId="{BCB3CA39-0494-771F-9A0B-052AE80B5181}"/>
          </ac:picMkLst>
        </pc:picChg>
        <pc:picChg chg="add mod">
          <ac:chgData name="Bothaina Mahmoud Fouad" userId="6337026b70b72472" providerId="LiveId" clId="{FC7239D3-08F2-4CB2-9D54-68EE20CBBA45}" dt="2024-09-23T18:12:47.427" v="39"/>
          <ac:picMkLst>
            <pc:docMk/>
            <pc:sldMk cId="0" sldId="276"/>
            <ac:picMk id="6" creationId="{33EB9D1E-8BA8-3E81-7D1F-DBE28E54B2F9}"/>
          </ac:picMkLst>
        </pc:picChg>
      </pc:sldChg>
      <pc:sldChg chg="addSp modSp modTransition">
        <pc:chgData name="Bothaina Mahmoud Fouad" userId="6337026b70b72472" providerId="LiveId" clId="{FC7239D3-08F2-4CB2-9D54-68EE20CBBA45}" dt="2024-09-23T19:29:01.778" v="120"/>
        <pc:sldMkLst>
          <pc:docMk/>
          <pc:sldMk cId="0" sldId="306"/>
        </pc:sldMkLst>
        <pc:picChg chg="add mod">
          <ac:chgData name="Bothaina Mahmoud Fouad" userId="6337026b70b72472" providerId="LiveId" clId="{FC7239D3-08F2-4CB2-9D54-68EE20CBBA45}" dt="2024-09-23T19:29:01.778" v="120"/>
          <ac:picMkLst>
            <pc:docMk/>
            <pc:sldMk cId="0" sldId="306"/>
            <ac:picMk id="3" creationId="{133651E1-5D4B-12D2-2B16-A04CA3CEF4BE}"/>
          </ac:picMkLst>
        </pc:picChg>
      </pc:sldChg>
      <pc:sldChg chg="addSp modSp modTransition">
        <pc:chgData name="Bothaina Mahmoud Fouad" userId="6337026b70b72472" providerId="LiveId" clId="{FC7239D3-08F2-4CB2-9D54-68EE20CBBA45}" dt="2024-09-23T22:03:13.079" v="159"/>
        <pc:sldMkLst>
          <pc:docMk/>
          <pc:sldMk cId="0" sldId="349"/>
        </pc:sldMkLst>
        <pc:picChg chg="add mod">
          <ac:chgData name="Bothaina Mahmoud Fouad" userId="6337026b70b72472" providerId="LiveId" clId="{FC7239D3-08F2-4CB2-9D54-68EE20CBBA45}" dt="2024-09-23T22:03:13.079" v="159"/>
          <ac:picMkLst>
            <pc:docMk/>
            <pc:sldMk cId="0" sldId="349"/>
            <ac:picMk id="3" creationId="{04AE4132-35D5-74C4-B831-5F52EDA6BF08}"/>
          </ac:picMkLst>
        </pc:picChg>
      </pc:sldChg>
      <pc:sldChg chg="addSp delSp modSp mod modTransition delAnim">
        <pc:chgData name="Bothaina Mahmoud Fouad" userId="6337026b70b72472" providerId="LiveId" clId="{FC7239D3-08F2-4CB2-9D54-68EE20CBBA45}" dt="2024-09-23T18:05:17.229" v="2"/>
        <pc:sldMkLst>
          <pc:docMk/>
          <pc:sldMk cId="0" sldId="496"/>
        </pc:sldMkLst>
        <pc:picChg chg="add del mod">
          <ac:chgData name="Bothaina Mahmoud Fouad" userId="6337026b70b72472" providerId="LiveId" clId="{FC7239D3-08F2-4CB2-9D54-68EE20CBBA45}" dt="2024-09-23T18:03:50.551" v="1" actId="478"/>
          <ac:picMkLst>
            <pc:docMk/>
            <pc:sldMk cId="0" sldId="496"/>
            <ac:picMk id="3" creationId="{05AACE60-367D-DDA3-3EE7-3444231D705B}"/>
          </ac:picMkLst>
        </pc:picChg>
        <pc:picChg chg="add mod">
          <ac:chgData name="Bothaina Mahmoud Fouad" userId="6337026b70b72472" providerId="LiveId" clId="{FC7239D3-08F2-4CB2-9D54-68EE20CBBA45}" dt="2024-09-23T18:05:17.229" v="2"/>
          <ac:picMkLst>
            <pc:docMk/>
            <pc:sldMk cId="0" sldId="496"/>
            <ac:picMk id="8" creationId="{5F71AE81-8074-7D88-D678-316099F1EBE6}"/>
          </ac:picMkLst>
        </pc:picChg>
      </pc:sldChg>
      <pc:sldChg chg="addSp modSp del modTransition">
        <pc:chgData name="Bothaina Mahmoud Fouad" userId="6337026b70b72472" providerId="LiveId" clId="{FC7239D3-08F2-4CB2-9D54-68EE20CBBA45}" dt="2024-09-23T21:53:51.327" v="148" actId="47"/>
        <pc:sldMkLst>
          <pc:docMk/>
          <pc:sldMk cId="507744901" sldId="497"/>
        </pc:sldMkLst>
        <pc:picChg chg="add mod">
          <ac:chgData name="Bothaina Mahmoud Fouad" userId="6337026b70b72472" providerId="LiveId" clId="{FC7239D3-08F2-4CB2-9D54-68EE20CBBA45}" dt="2024-09-23T21:53:27.414" v="147"/>
          <ac:picMkLst>
            <pc:docMk/>
            <pc:sldMk cId="507744901" sldId="497"/>
            <ac:picMk id="3" creationId="{1C938AF9-7437-15CF-0043-D6BA52D149B8}"/>
          </ac:picMkLst>
        </pc:picChg>
      </pc:sldChg>
      <pc:sldChg chg="addSp delSp modSp mod modTransition delAnim">
        <pc:chgData name="Bothaina Mahmoud Fouad" userId="6337026b70b72472" providerId="LiveId" clId="{FC7239D3-08F2-4CB2-9D54-68EE20CBBA45}" dt="2024-09-23T22:03:13.079" v="159"/>
        <pc:sldMkLst>
          <pc:docMk/>
          <pc:sldMk cId="107618621" sldId="498"/>
        </pc:sldMkLst>
        <pc:picChg chg="add del mod">
          <ac:chgData name="Bothaina Mahmoud Fouad" userId="6337026b70b72472" providerId="LiveId" clId="{FC7239D3-08F2-4CB2-9D54-68EE20CBBA45}" dt="2024-09-23T21:59:38.223" v="150" actId="478"/>
          <ac:picMkLst>
            <pc:docMk/>
            <pc:sldMk cId="107618621" sldId="498"/>
            <ac:picMk id="2" creationId="{06726914-6748-FF1C-FAD5-9323457ACCC9}"/>
          </ac:picMkLst>
        </pc:picChg>
        <pc:picChg chg="add del mod">
          <ac:chgData name="Bothaina Mahmoud Fouad" userId="6337026b70b72472" providerId="LiveId" clId="{FC7239D3-08F2-4CB2-9D54-68EE20CBBA45}" dt="2024-09-23T22:00:20.772" v="152" actId="478"/>
          <ac:picMkLst>
            <pc:docMk/>
            <pc:sldMk cId="107618621" sldId="498"/>
            <ac:picMk id="3" creationId="{CB3A14A6-B918-E7F8-CFB2-57F7C683BDAE}"/>
          </ac:picMkLst>
        </pc:picChg>
        <pc:picChg chg="add del mod">
          <ac:chgData name="Bothaina Mahmoud Fouad" userId="6337026b70b72472" providerId="LiveId" clId="{FC7239D3-08F2-4CB2-9D54-68EE20CBBA45}" dt="2024-09-23T22:00:30.965" v="154" actId="478"/>
          <ac:picMkLst>
            <pc:docMk/>
            <pc:sldMk cId="107618621" sldId="498"/>
            <ac:picMk id="4" creationId="{EAE612E2-0AF6-C332-2D61-A709211564CF}"/>
          </ac:picMkLst>
        </pc:picChg>
        <pc:picChg chg="add del mod">
          <ac:chgData name="Bothaina Mahmoud Fouad" userId="6337026b70b72472" providerId="LiveId" clId="{FC7239D3-08F2-4CB2-9D54-68EE20CBBA45}" dt="2024-09-23T22:00:56.682" v="156" actId="478"/>
          <ac:picMkLst>
            <pc:docMk/>
            <pc:sldMk cId="107618621" sldId="498"/>
            <ac:picMk id="5" creationId="{8B31FAD8-982C-6012-8AF4-195FF17C2FAE}"/>
          </ac:picMkLst>
        </pc:picChg>
        <pc:picChg chg="add del mod">
          <ac:chgData name="Bothaina Mahmoud Fouad" userId="6337026b70b72472" providerId="LiveId" clId="{FC7239D3-08F2-4CB2-9D54-68EE20CBBA45}" dt="2024-09-23T22:01:35.881" v="158" actId="478"/>
          <ac:picMkLst>
            <pc:docMk/>
            <pc:sldMk cId="107618621" sldId="498"/>
            <ac:picMk id="6" creationId="{8EB93D56-53D4-1BB1-731F-B600151B713D}"/>
          </ac:picMkLst>
        </pc:picChg>
        <pc:picChg chg="add mod">
          <ac:chgData name="Bothaina Mahmoud Fouad" userId="6337026b70b72472" providerId="LiveId" clId="{FC7239D3-08F2-4CB2-9D54-68EE20CBBA45}" dt="2024-09-23T22:03:13.079" v="159"/>
          <ac:picMkLst>
            <pc:docMk/>
            <pc:sldMk cId="107618621" sldId="498"/>
            <ac:picMk id="7" creationId="{1DEEAD69-305A-CF0D-D330-30E694062295}"/>
          </ac:picMkLst>
        </pc:picChg>
      </pc:sldChg>
      <pc:sldChg chg="addSp modSp modTransition">
        <pc:chgData name="Bothaina Mahmoud Fouad" userId="6337026b70b72472" providerId="LiveId" clId="{FC7239D3-08F2-4CB2-9D54-68EE20CBBA45}" dt="2024-09-23T21:59:30.721" v="149"/>
        <pc:sldMkLst>
          <pc:docMk/>
          <pc:sldMk cId="2654381022" sldId="502"/>
        </pc:sldMkLst>
        <pc:picChg chg="add mod">
          <ac:chgData name="Bothaina Mahmoud Fouad" userId="6337026b70b72472" providerId="LiveId" clId="{FC7239D3-08F2-4CB2-9D54-68EE20CBBA45}" dt="2024-09-23T21:59:30.721" v="149"/>
          <ac:picMkLst>
            <pc:docMk/>
            <pc:sldMk cId="2654381022" sldId="502"/>
            <ac:picMk id="2" creationId="{644BE78D-8BEC-B92B-919A-20F026FC1BF4}"/>
          </ac:picMkLst>
        </pc:picChg>
      </pc:sldChg>
      <pc:sldChg chg="addSp modSp modTransition">
        <pc:chgData name="Bothaina Mahmoud Fouad" userId="6337026b70b72472" providerId="LiveId" clId="{FC7239D3-08F2-4CB2-9D54-68EE20CBBA45}" dt="2024-09-23T21:59:30.721" v="149"/>
        <pc:sldMkLst>
          <pc:docMk/>
          <pc:sldMk cId="1439932110" sldId="503"/>
        </pc:sldMkLst>
        <pc:picChg chg="add mod">
          <ac:chgData name="Bothaina Mahmoud Fouad" userId="6337026b70b72472" providerId="LiveId" clId="{FC7239D3-08F2-4CB2-9D54-68EE20CBBA45}" dt="2024-09-23T21:59:30.721" v="149"/>
          <ac:picMkLst>
            <pc:docMk/>
            <pc:sldMk cId="1439932110" sldId="503"/>
            <ac:picMk id="3" creationId="{E564D164-2BC9-54E2-4B63-29DF135E6A7B}"/>
          </ac:picMkLst>
        </pc:picChg>
      </pc:sldChg>
      <pc:sldChg chg="addSp modSp modTransition">
        <pc:chgData name="Bothaina Mahmoud Fouad" userId="6337026b70b72472" providerId="LiveId" clId="{FC7239D3-08F2-4CB2-9D54-68EE20CBBA45}" dt="2024-09-23T18:05:17.229" v="2"/>
        <pc:sldMkLst>
          <pc:docMk/>
          <pc:sldMk cId="3196725967" sldId="523"/>
        </pc:sldMkLst>
        <pc:picChg chg="add mod">
          <ac:chgData name="Bothaina Mahmoud Fouad" userId="6337026b70b72472" providerId="LiveId" clId="{FC7239D3-08F2-4CB2-9D54-68EE20CBBA45}" dt="2024-09-23T18:05:17.229" v="2"/>
          <ac:picMkLst>
            <pc:docMk/>
            <pc:sldMk cId="3196725967" sldId="523"/>
            <ac:picMk id="3" creationId="{B1A7A421-810C-4F59-E6FE-6EBB52BCD83B}"/>
          </ac:picMkLst>
        </pc:picChg>
      </pc:sldChg>
      <pc:sldChg chg="addSp delSp modSp mod modTransition delAnim">
        <pc:chgData name="Bothaina Mahmoud Fouad" userId="6337026b70b72472" providerId="LiveId" clId="{FC7239D3-08F2-4CB2-9D54-68EE20CBBA45}" dt="2024-09-23T21:28:01.177" v="142"/>
        <pc:sldMkLst>
          <pc:docMk/>
          <pc:sldMk cId="3156418665" sldId="525"/>
        </pc:sldMkLst>
        <pc:picChg chg="add del mod">
          <ac:chgData name="Bothaina Mahmoud Fouad" userId="6337026b70b72472" providerId="LiveId" clId="{FC7239D3-08F2-4CB2-9D54-68EE20CBBA45}" dt="2024-09-23T20:42:14.001" v="141" actId="478"/>
          <ac:picMkLst>
            <pc:docMk/>
            <pc:sldMk cId="3156418665" sldId="525"/>
            <ac:picMk id="3" creationId="{913858BA-E063-95EB-A358-D6BB1E2405AC}"/>
          </ac:picMkLst>
        </pc:picChg>
        <pc:picChg chg="add mod">
          <ac:chgData name="Bothaina Mahmoud Fouad" userId="6337026b70b72472" providerId="LiveId" clId="{FC7239D3-08F2-4CB2-9D54-68EE20CBBA45}" dt="2024-09-23T21:28:01.177" v="142"/>
          <ac:picMkLst>
            <pc:docMk/>
            <pc:sldMk cId="3156418665" sldId="525"/>
            <ac:picMk id="4" creationId="{34F87D68-5643-2B8F-6DCB-35E1D619B308}"/>
          </ac:picMkLst>
        </pc:picChg>
      </pc:sldChg>
      <pc:sldChg chg="addSp modSp modTransition">
        <pc:chgData name="Bothaina Mahmoud Fouad" userId="6337026b70b72472" providerId="LiveId" clId="{FC7239D3-08F2-4CB2-9D54-68EE20CBBA45}" dt="2024-09-23T21:28:01.177" v="142"/>
        <pc:sldMkLst>
          <pc:docMk/>
          <pc:sldMk cId="2887047529" sldId="526"/>
        </pc:sldMkLst>
        <pc:picChg chg="add mod">
          <ac:chgData name="Bothaina Mahmoud Fouad" userId="6337026b70b72472" providerId="LiveId" clId="{FC7239D3-08F2-4CB2-9D54-68EE20CBBA45}" dt="2024-09-23T21:28:01.177" v="142"/>
          <ac:picMkLst>
            <pc:docMk/>
            <pc:sldMk cId="2887047529" sldId="526"/>
            <ac:picMk id="3" creationId="{A567C255-7708-A5EB-AA33-49AB0805D1DA}"/>
          </ac:picMkLst>
        </pc:picChg>
      </pc:sldChg>
      <pc:sldChg chg="addSp modSp modTransition">
        <pc:chgData name="Bothaina Mahmoud Fouad" userId="6337026b70b72472" providerId="LiveId" clId="{FC7239D3-08F2-4CB2-9D54-68EE20CBBA45}" dt="2024-09-23T21:59:30.721" v="149"/>
        <pc:sldMkLst>
          <pc:docMk/>
          <pc:sldMk cId="3087989614" sldId="527"/>
        </pc:sldMkLst>
        <pc:picChg chg="add mod">
          <ac:chgData name="Bothaina Mahmoud Fouad" userId="6337026b70b72472" providerId="LiveId" clId="{FC7239D3-08F2-4CB2-9D54-68EE20CBBA45}" dt="2024-09-23T21:59:30.721" v="149"/>
          <ac:picMkLst>
            <pc:docMk/>
            <pc:sldMk cId="3087989614" sldId="527"/>
            <ac:picMk id="3" creationId="{074476BC-1CCE-7E4D-4EF4-0AFC9D8F0E83}"/>
          </ac:picMkLst>
        </pc:picChg>
      </pc:sldChg>
      <pc:sldChg chg="addSp modSp modTransition">
        <pc:chgData name="Bothaina Mahmoud Fouad" userId="6337026b70b72472" providerId="LiveId" clId="{FC7239D3-08F2-4CB2-9D54-68EE20CBBA45}" dt="2024-09-23T21:28:01.177" v="142"/>
        <pc:sldMkLst>
          <pc:docMk/>
          <pc:sldMk cId="1601570141" sldId="528"/>
        </pc:sldMkLst>
        <pc:picChg chg="add mod">
          <ac:chgData name="Bothaina Mahmoud Fouad" userId="6337026b70b72472" providerId="LiveId" clId="{FC7239D3-08F2-4CB2-9D54-68EE20CBBA45}" dt="2024-09-23T21:28:01.177" v="142"/>
          <ac:picMkLst>
            <pc:docMk/>
            <pc:sldMk cId="1601570141" sldId="528"/>
            <ac:picMk id="2" creationId="{E0367D29-D3C8-01DA-8108-4EC589DBDE1E}"/>
          </ac:picMkLst>
        </pc:picChg>
      </pc:sldChg>
      <pc:sldChg chg="addSp modSp modTransition">
        <pc:chgData name="Bothaina Mahmoud Fouad" userId="6337026b70b72472" providerId="LiveId" clId="{FC7239D3-08F2-4CB2-9D54-68EE20CBBA45}" dt="2024-09-23T21:28:01.177" v="142"/>
        <pc:sldMkLst>
          <pc:docMk/>
          <pc:sldMk cId="2338649662" sldId="529"/>
        </pc:sldMkLst>
        <pc:picChg chg="add mod">
          <ac:chgData name="Bothaina Mahmoud Fouad" userId="6337026b70b72472" providerId="LiveId" clId="{FC7239D3-08F2-4CB2-9D54-68EE20CBBA45}" dt="2024-09-23T21:28:01.177" v="142"/>
          <ac:picMkLst>
            <pc:docMk/>
            <pc:sldMk cId="2338649662" sldId="529"/>
            <ac:picMk id="2" creationId="{D75082F1-9B24-9ECF-FB4D-7D55B10DE2F1}"/>
          </ac:picMkLst>
        </pc:picChg>
      </pc:sldChg>
      <pc:sldChg chg="addSp modSp modTransition">
        <pc:chgData name="Bothaina Mahmoud Fouad" userId="6337026b70b72472" providerId="LiveId" clId="{FC7239D3-08F2-4CB2-9D54-68EE20CBBA45}" dt="2024-09-23T21:32:38.780" v="143"/>
        <pc:sldMkLst>
          <pc:docMk/>
          <pc:sldMk cId="428445427" sldId="530"/>
        </pc:sldMkLst>
        <pc:picChg chg="add mod">
          <ac:chgData name="Bothaina Mahmoud Fouad" userId="6337026b70b72472" providerId="LiveId" clId="{FC7239D3-08F2-4CB2-9D54-68EE20CBBA45}" dt="2024-09-23T21:32:38.780" v="143"/>
          <ac:picMkLst>
            <pc:docMk/>
            <pc:sldMk cId="428445427" sldId="530"/>
            <ac:picMk id="2" creationId="{A8F4B580-C0C5-26AF-C48B-EDA307AC2F8F}"/>
          </ac:picMkLst>
        </pc:picChg>
      </pc:sldChg>
      <pc:sldChg chg="addSp delSp modSp mod modTransition delAnim">
        <pc:chgData name="Bothaina Mahmoud Fouad" userId="6337026b70b72472" providerId="LiveId" clId="{FC7239D3-08F2-4CB2-9D54-68EE20CBBA45}" dt="2024-09-23T21:50:44.149" v="145"/>
        <pc:sldMkLst>
          <pc:docMk/>
          <pc:sldMk cId="4060390750" sldId="531"/>
        </pc:sldMkLst>
        <pc:picChg chg="add del mod">
          <ac:chgData name="Bothaina Mahmoud Fouad" userId="6337026b70b72472" providerId="LiveId" clId="{FC7239D3-08F2-4CB2-9D54-68EE20CBBA45}" dt="2024-09-23T21:43:06.875" v="144" actId="478"/>
          <ac:picMkLst>
            <pc:docMk/>
            <pc:sldMk cId="4060390750" sldId="531"/>
            <ac:picMk id="2" creationId="{7B0BC165-D471-78EA-DB68-6373C9AE91B5}"/>
          </ac:picMkLst>
        </pc:picChg>
        <pc:picChg chg="add mod">
          <ac:chgData name="Bothaina Mahmoud Fouad" userId="6337026b70b72472" providerId="LiveId" clId="{FC7239D3-08F2-4CB2-9D54-68EE20CBBA45}" dt="2024-09-23T21:50:44.149" v="145"/>
          <ac:picMkLst>
            <pc:docMk/>
            <pc:sldMk cId="4060390750" sldId="531"/>
            <ac:picMk id="4" creationId="{08DD5DA9-7CFE-F545-B456-A53503123EC9}"/>
          </ac:picMkLst>
        </pc:picChg>
      </pc:sldChg>
      <pc:sldChg chg="addSp modSp modTransition">
        <pc:chgData name="Bothaina Mahmoud Fouad" userId="6337026b70b72472" providerId="LiveId" clId="{FC7239D3-08F2-4CB2-9D54-68EE20CBBA45}" dt="2024-09-23T21:50:44.149" v="145"/>
        <pc:sldMkLst>
          <pc:docMk/>
          <pc:sldMk cId="1236579247" sldId="532"/>
        </pc:sldMkLst>
        <pc:picChg chg="add mod">
          <ac:chgData name="Bothaina Mahmoud Fouad" userId="6337026b70b72472" providerId="LiveId" clId="{FC7239D3-08F2-4CB2-9D54-68EE20CBBA45}" dt="2024-09-23T21:50:44.149" v="145"/>
          <ac:picMkLst>
            <pc:docMk/>
            <pc:sldMk cId="1236579247" sldId="532"/>
            <ac:picMk id="2" creationId="{773B035A-92B7-C477-DAD2-0FB23801D516}"/>
          </ac:picMkLst>
        </pc:picChg>
      </pc:sldChg>
      <pc:sldChg chg="addSp modSp modTransition">
        <pc:chgData name="Bothaina Mahmoud Fouad" userId="6337026b70b72472" providerId="LiveId" clId="{FC7239D3-08F2-4CB2-9D54-68EE20CBBA45}" dt="2024-09-23T21:50:44.149" v="145"/>
        <pc:sldMkLst>
          <pc:docMk/>
          <pc:sldMk cId="3485243001" sldId="533"/>
        </pc:sldMkLst>
        <pc:picChg chg="add mod">
          <ac:chgData name="Bothaina Mahmoud Fouad" userId="6337026b70b72472" providerId="LiveId" clId="{FC7239D3-08F2-4CB2-9D54-68EE20CBBA45}" dt="2024-09-23T21:50:44.149" v="145"/>
          <ac:picMkLst>
            <pc:docMk/>
            <pc:sldMk cId="3485243001" sldId="533"/>
            <ac:picMk id="2" creationId="{654CF260-DAE9-0E91-BC86-E0C121C5E3E5}"/>
          </ac:picMkLst>
        </pc:picChg>
      </pc:sldChg>
      <pc:sldChg chg="addSp delSp modSp mod modTransition delAnim">
        <pc:chgData name="Bothaina Mahmoud Fouad" userId="6337026b70b72472" providerId="LiveId" clId="{FC7239D3-08F2-4CB2-9D54-68EE20CBBA45}" dt="2024-09-23T21:53:27.414" v="147"/>
        <pc:sldMkLst>
          <pc:docMk/>
          <pc:sldMk cId="3040121426" sldId="534"/>
        </pc:sldMkLst>
        <pc:picChg chg="add del mod">
          <ac:chgData name="Bothaina Mahmoud Fouad" userId="6337026b70b72472" providerId="LiveId" clId="{FC7239D3-08F2-4CB2-9D54-68EE20CBBA45}" dt="2024-09-23T21:50:51.791" v="146" actId="478"/>
          <ac:picMkLst>
            <pc:docMk/>
            <pc:sldMk cId="3040121426" sldId="534"/>
            <ac:picMk id="2" creationId="{CB62AA11-3651-951E-F195-5021DF7D7AA9}"/>
          </ac:picMkLst>
        </pc:picChg>
        <pc:picChg chg="add mod">
          <ac:chgData name="Bothaina Mahmoud Fouad" userId="6337026b70b72472" providerId="LiveId" clId="{FC7239D3-08F2-4CB2-9D54-68EE20CBBA45}" dt="2024-09-23T21:53:27.414" v="147"/>
          <ac:picMkLst>
            <pc:docMk/>
            <pc:sldMk cId="3040121426" sldId="534"/>
            <ac:picMk id="4" creationId="{F6D17AD1-AF81-498E-CB89-E21055C032E2}"/>
          </ac:picMkLst>
        </pc:picChg>
      </pc:sldChg>
      <pc:sldChg chg="addSp modSp modTransition">
        <pc:chgData name="Bothaina Mahmoud Fouad" userId="6337026b70b72472" providerId="LiveId" clId="{FC7239D3-08F2-4CB2-9D54-68EE20CBBA45}" dt="2024-09-23T21:28:01.177" v="142"/>
        <pc:sldMkLst>
          <pc:docMk/>
          <pc:sldMk cId="1675602266" sldId="535"/>
        </pc:sldMkLst>
        <pc:picChg chg="add mod">
          <ac:chgData name="Bothaina Mahmoud Fouad" userId="6337026b70b72472" providerId="LiveId" clId="{FC7239D3-08F2-4CB2-9D54-68EE20CBBA45}" dt="2024-09-23T21:28:01.177" v="142"/>
          <ac:picMkLst>
            <pc:docMk/>
            <pc:sldMk cId="1675602266" sldId="535"/>
            <ac:picMk id="2" creationId="{37682BAF-5C0E-8357-A70E-3DC306EE42D6}"/>
          </ac:picMkLst>
        </pc:picChg>
      </pc:sldChg>
      <pc:sldChg chg="addSp delSp modSp mod modTransition delAnim">
        <pc:chgData name="Bothaina Mahmoud Fouad" userId="6337026b70b72472" providerId="LiveId" clId="{FC7239D3-08F2-4CB2-9D54-68EE20CBBA45}" dt="2024-09-23T18:19:32.304" v="41"/>
        <pc:sldMkLst>
          <pc:docMk/>
          <pc:sldMk cId="2639263345" sldId="536"/>
        </pc:sldMkLst>
        <pc:picChg chg="add del mod">
          <ac:chgData name="Bothaina Mahmoud Fouad" userId="6337026b70b72472" providerId="LiveId" clId="{FC7239D3-08F2-4CB2-9D54-68EE20CBBA45}" dt="2024-09-23T18:13:42.197" v="40" actId="478"/>
          <ac:picMkLst>
            <pc:docMk/>
            <pc:sldMk cId="2639263345" sldId="536"/>
            <ac:picMk id="2" creationId="{A2AF839F-568E-3DB0-AA98-391A12569946}"/>
          </ac:picMkLst>
        </pc:picChg>
        <pc:picChg chg="add mod">
          <ac:chgData name="Bothaina Mahmoud Fouad" userId="6337026b70b72472" providerId="LiveId" clId="{FC7239D3-08F2-4CB2-9D54-68EE20CBBA45}" dt="2024-09-23T18:19:32.304" v="41"/>
          <ac:picMkLst>
            <pc:docMk/>
            <pc:sldMk cId="2639263345" sldId="536"/>
            <ac:picMk id="4" creationId="{3CA21DA1-A05D-2B99-8DDA-CBD3F2165262}"/>
          </ac:picMkLst>
        </pc:picChg>
      </pc:sldChg>
      <pc:sldChg chg="addSp modSp modTransition">
        <pc:chgData name="Bothaina Mahmoud Fouad" userId="6337026b70b72472" providerId="LiveId" clId="{FC7239D3-08F2-4CB2-9D54-68EE20CBBA45}" dt="2024-09-23T18:19:32.304" v="41"/>
        <pc:sldMkLst>
          <pc:docMk/>
          <pc:sldMk cId="4039736607" sldId="538"/>
        </pc:sldMkLst>
        <pc:picChg chg="add mod">
          <ac:chgData name="Bothaina Mahmoud Fouad" userId="6337026b70b72472" providerId="LiveId" clId="{FC7239D3-08F2-4CB2-9D54-68EE20CBBA45}" dt="2024-09-23T18:19:32.304" v="41"/>
          <ac:picMkLst>
            <pc:docMk/>
            <pc:sldMk cId="4039736607" sldId="538"/>
            <ac:picMk id="2" creationId="{65822FCC-DEF2-DC11-D0CF-593E4098B954}"/>
          </ac:picMkLst>
        </pc:picChg>
      </pc:sldChg>
      <pc:sldChg chg="addSp delSp modSp mod modTransition delAnim">
        <pc:chgData name="Bothaina Mahmoud Fouad" userId="6337026b70b72472" providerId="LiveId" clId="{FC7239D3-08F2-4CB2-9D54-68EE20CBBA45}" dt="2024-09-23T18:27:22.998" v="45"/>
        <pc:sldMkLst>
          <pc:docMk/>
          <pc:sldMk cId="1416434032" sldId="539"/>
        </pc:sldMkLst>
        <pc:picChg chg="add del mod">
          <ac:chgData name="Bothaina Mahmoud Fouad" userId="6337026b70b72472" providerId="LiveId" clId="{FC7239D3-08F2-4CB2-9D54-68EE20CBBA45}" dt="2024-09-23T18:24:21.497" v="44" actId="478"/>
          <ac:picMkLst>
            <pc:docMk/>
            <pc:sldMk cId="1416434032" sldId="539"/>
            <ac:picMk id="2" creationId="{92EF059C-6746-F3CD-F391-589B96B8ECF6}"/>
          </ac:picMkLst>
        </pc:picChg>
        <pc:picChg chg="add mod">
          <ac:chgData name="Bothaina Mahmoud Fouad" userId="6337026b70b72472" providerId="LiveId" clId="{FC7239D3-08F2-4CB2-9D54-68EE20CBBA45}" dt="2024-09-23T18:27:22.998" v="45"/>
          <ac:picMkLst>
            <pc:docMk/>
            <pc:sldMk cId="1416434032" sldId="539"/>
            <ac:picMk id="4" creationId="{FD610DB7-5B19-0F6C-9A37-778EE8DC9100}"/>
          </ac:picMkLst>
        </pc:picChg>
      </pc:sldChg>
      <pc:sldChg chg="addSp delSp modSp mod modTransition delAnim">
        <pc:chgData name="Bothaina Mahmoud Fouad" userId="6337026b70b72472" providerId="LiveId" clId="{FC7239D3-08F2-4CB2-9D54-68EE20CBBA45}" dt="2024-09-23T19:03:58.462" v="110"/>
        <pc:sldMkLst>
          <pc:docMk/>
          <pc:sldMk cId="1208539351" sldId="540"/>
        </pc:sldMkLst>
        <pc:spChg chg="mod">
          <ac:chgData name="Bothaina Mahmoud Fouad" userId="6337026b70b72472" providerId="LiveId" clId="{FC7239D3-08F2-4CB2-9D54-68EE20CBBA45}" dt="2024-09-23T18:59:22.041" v="106" actId="20577"/>
          <ac:spMkLst>
            <pc:docMk/>
            <pc:sldMk cId="1208539351" sldId="540"/>
            <ac:spMk id="5" creationId="{B9C0DC5D-6A9C-C310-DDEC-103031405B48}"/>
          </ac:spMkLst>
        </pc:spChg>
        <pc:picChg chg="add del mod">
          <ac:chgData name="Bothaina Mahmoud Fouad" userId="6337026b70b72472" providerId="LiveId" clId="{FC7239D3-08F2-4CB2-9D54-68EE20CBBA45}" dt="2024-09-23T18:52:05.345" v="94" actId="478"/>
          <ac:picMkLst>
            <pc:docMk/>
            <pc:sldMk cId="1208539351" sldId="540"/>
            <ac:picMk id="2" creationId="{E185D7BF-6280-09B2-927E-551BBCE24F6C}"/>
          </ac:picMkLst>
        </pc:picChg>
        <pc:picChg chg="add del mod">
          <ac:chgData name="Bothaina Mahmoud Fouad" userId="6337026b70b72472" providerId="LiveId" clId="{FC7239D3-08F2-4CB2-9D54-68EE20CBBA45}" dt="2024-09-23T18:53:34.162" v="96" actId="478"/>
          <ac:picMkLst>
            <pc:docMk/>
            <pc:sldMk cId="1208539351" sldId="540"/>
            <ac:picMk id="4" creationId="{14E17B74-832C-9BC3-3134-70880944AED6}"/>
          </ac:picMkLst>
        </pc:picChg>
        <pc:picChg chg="add del mod">
          <ac:chgData name="Bothaina Mahmoud Fouad" userId="6337026b70b72472" providerId="LiveId" clId="{FC7239D3-08F2-4CB2-9D54-68EE20CBBA45}" dt="2024-09-23T18:55:30.267" v="98" actId="478"/>
          <ac:picMkLst>
            <pc:docMk/>
            <pc:sldMk cId="1208539351" sldId="540"/>
            <ac:picMk id="6" creationId="{565DCD9B-02A9-93B0-B29C-CBE568633D82}"/>
          </ac:picMkLst>
        </pc:picChg>
        <pc:picChg chg="add del mod">
          <ac:chgData name="Bothaina Mahmoud Fouad" userId="6337026b70b72472" providerId="LiveId" clId="{FC7239D3-08F2-4CB2-9D54-68EE20CBBA45}" dt="2024-09-23T18:56:08.509" v="100" actId="478"/>
          <ac:picMkLst>
            <pc:docMk/>
            <pc:sldMk cId="1208539351" sldId="540"/>
            <ac:picMk id="8" creationId="{FE8B99ED-29D8-1F91-99AD-1F06A33B2589}"/>
          </ac:picMkLst>
        </pc:picChg>
        <pc:picChg chg="add del mod">
          <ac:chgData name="Bothaina Mahmoud Fouad" userId="6337026b70b72472" providerId="LiveId" clId="{FC7239D3-08F2-4CB2-9D54-68EE20CBBA45}" dt="2024-09-23T18:56:21.699" v="102" actId="478"/>
          <ac:picMkLst>
            <pc:docMk/>
            <pc:sldMk cId="1208539351" sldId="540"/>
            <ac:picMk id="9" creationId="{1D59298B-7D1C-D203-3A9E-386B50D215B7}"/>
          </ac:picMkLst>
        </pc:picChg>
        <pc:picChg chg="add del mod">
          <ac:chgData name="Bothaina Mahmoud Fouad" userId="6337026b70b72472" providerId="LiveId" clId="{FC7239D3-08F2-4CB2-9D54-68EE20CBBA45}" dt="2024-09-23T18:57:46.067" v="104" actId="478"/>
          <ac:picMkLst>
            <pc:docMk/>
            <pc:sldMk cId="1208539351" sldId="540"/>
            <ac:picMk id="10" creationId="{7F070FAA-AD54-BA5D-307B-EB4D4CCC7314}"/>
          </ac:picMkLst>
        </pc:picChg>
        <pc:picChg chg="add del mod">
          <ac:chgData name="Bothaina Mahmoud Fouad" userId="6337026b70b72472" providerId="LiveId" clId="{FC7239D3-08F2-4CB2-9D54-68EE20CBBA45}" dt="2024-09-23T18:59:27.012" v="107" actId="478"/>
          <ac:picMkLst>
            <pc:docMk/>
            <pc:sldMk cId="1208539351" sldId="540"/>
            <ac:picMk id="11" creationId="{335C4252-FE16-8F87-1947-4D958D48CB88}"/>
          </ac:picMkLst>
        </pc:picChg>
        <pc:picChg chg="add del mod">
          <ac:chgData name="Bothaina Mahmoud Fouad" userId="6337026b70b72472" providerId="LiveId" clId="{FC7239D3-08F2-4CB2-9D54-68EE20CBBA45}" dt="2024-09-23T19:00:14.961" v="109" actId="478"/>
          <ac:picMkLst>
            <pc:docMk/>
            <pc:sldMk cId="1208539351" sldId="540"/>
            <ac:picMk id="12" creationId="{B122DAA6-368D-F010-6345-46EBBD63E3B7}"/>
          </ac:picMkLst>
        </pc:picChg>
        <pc:picChg chg="add mod">
          <ac:chgData name="Bothaina Mahmoud Fouad" userId="6337026b70b72472" providerId="LiveId" clId="{FC7239D3-08F2-4CB2-9D54-68EE20CBBA45}" dt="2024-09-23T19:03:58.462" v="110"/>
          <ac:picMkLst>
            <pc:docMk/>
            <pc:sldMk cId="1208539351" sldId="540"/>
            <ac:picMk id="13" creationId="{F3C749BB-59DC-C869-0942-C6185958A793}"/>
          </ac:picMkLst>
        </pc:picChg>
      </pc:sldChg>
      <pc:sldChg chg="addSp delSp modSp mod modTransition delAnim">
        <pc:chgData name="Bothaina Mahmoud Fouad" userId="6337026b70b72472" providerId="LiveId" clId="{FC7239D3-08F2-4CB2-9D54-68EE20CBBA45}" dt="2024-09-23T19:06:59.480" v="112"/>
        <pc:sldMkLst>
          <pc:docMk/>
          <pc:sldMk cId="3504464483" sldId="541"/>
        </pc:sldMkLst>
        <pc:picChg chg="add del mod">
          <ac:chgData name="Bothaina Mahmoud Fouad" userId="6337026b70b72472" providerId="LiveId" clId="{FC7239D3-08F2-4CB2-9D54-68EE20CBBA45}" dt="2024-09-23T19:04:03.884" v="111" actId="478"/>
          <ac:picMkLst>
            <pc:docMk/>
            <pc:sldMk cId="3504464483" sldId="541"/>
            <ac:picMk id="2" creationId="{66F2DE4C-3965-7AA9-4A13-A217BC1A9A52}"/>
          </ac:picMkLst>
        </pc:picChg>
        <pc:picChg chg="add mod">
          <ac:chgData name="Bothaina Mahmoud Fouad" userId="6337026b70b72472" providerId="LiveId" clId="{FC7239D3-08F2-4CB2-9D54-68EE20CBBA45}" dt="2024-09-23T19:06:59.480" v="112"/>
          <ac:picMkLst>
            <pc:docMk/>
            <pc:sldMk cId="3504464483" sldId="541"/>
            <ac:picMk id="4" creationId="{77E4A3BA-26F1-084E-4E5A-A1D52A57375E}"/>
          </ac:picMkLst>
        </pc:picChg>
      </pc:sldChg>
      <pc:sldChg chg="addSp delSp modSp mod modTransition delAnim">
        <pc:chgData name="Bothaina Mahmoud Fouad" userId="6337026b70b72472" providerId="LiveId" clId="{FC7239D3-08F2-4CB2-9D54-68EE20CBBA45}" dt="2024-09-23T19:19:58.821" v="116"/>
        <pc:sldMkLst>
          <pc:docMk/>
          <pc:sldMk cId="1218608670" sldId="542"/>
        </pc:sldMkLst>
        <pc:picChg chg="add del mod">
          <ac:chgData name="Bothaina Mahmoud Fouad" userId="6337026b70b72472" providerId="LiveId" clId="{FC7239D3-08F2-4CB2-9D54-68EE20CBBA45}" dt="2024-09-23T19:06:59.480" v="112"/>
          <ac:picMkLst>
            <pc:docMk/>
            <pc:sldMk cId="1218608670" sldId="542"/>
            <ac:picMk id="2" creationId="{6D9BA21A-11DC-A73E-4A76-E0B3C27B6134}"/>
          </ac:picMkLst>
        </pc:picChg>
        <pc:picChg chg="add del mod">
          <ac:chgData name="Bothaina Mahmoud Fouad" userId="6337026b70b72472" providerId="LiveId" clId="{FC7239D3-08F2-4CB2-9D54-68EE20CBBA45}" dt="2024-09-23T19:07:04.763" v="113" actId="478"/>
          <ac:picMkLst>
            <pc:docMk/>
            <pc:sldMk cId="1218608670" sldId="542"/>
            <ac:picMk id="4" creationId="{1607A7C7-C696-D533-C50B-5D013ADFFB6E}"/>
          </ac:picMkLst>
        </pc:picChg>
        <pc:picChg chg="add del mod">
          <ac:chgData name="Bothaina Mahmoud Fouad" userId="6337026b70b72472" providerId="LiveId" clId="{FC7239D3-08F2-4CB2-9D54-68EE20CBBA45}" dt="2024-09-23T19:08:46.320" v="115" actId="478"/>
          <ac:picMkLst>
            <pc:docMk/>
            <pc:sldMk cId="1218608670" sldId="542"/>
            <ac:picMk id="6" creationId="{E8BB68A4-4D54-FA31-AD87-627664C2F126}"/>
          </ac:picMkLst>
        </pc:picChg>
        <pc:picChg chg="add mod">
          <ac:chgData name="Bothaina Mahmoud Fouad" userId="6337026b70b72472" providerId="LiveId" clId="{FC7239D3-08F2-4CB2-9D54-68EE20CBBA45}" dt="2024-09-23T19:19:58.821" v="116"/>
          <ac:picMkLst>
            <pc:docMk/>
            <pc:sldMk cId="1218608670" sldId="542"/>
            <ac:picMk id="8" creationId="{7BB59D3E-B8ED-EDBA-0A43-AC8A59EBC591}"/>
          </ac:picMkLst>
        </pc:picChg>
      </pc:sldChg>
      <pc:sldChg chg="addSp modSp modTransition">
        <pc:chgData name="Bothaina Mahmoud Fouad" userId="6337026b70b72472" providerId="LiveId" clId="{FC7239D3-08F2-4CB2-9D54-68EE20CBBA45}" dt="2024-09-23T19:19:58.821" v="116"/>
        <pc:sldMkLst>
          <pc:docMk/>
          <pc:sldMk cId="3088961459" sldId="543"/>
        </pc:sldMkLst>
        <pc:picChg chg="add mod">
          <ac:chgData name="Bothaina Mahmoud Fouad" userId="6337026b70b72472" providerId="LiveId" clId="{FC7239D3-08F2-4CB2-9D54-68EE20CBBA45}" dt="2024-09-23T19:19:58.821" v="116"/>
          <ac:picMkLst>
            <pc:docMk/>
            <pc:sldMk cId="3088961459" sldId="543"/>
            <ac:picMk id="2" creationId="{A32BCAB6-F66A-7D47-E15A-BC6EDC63A110}"/>
          </ac:picMkLst>
        </pc:picChg>
      </pc:sldChg>
      <pc:sldChg chg="addSp modSp modTransition">
        <pc:chgData name="Bothaina Mahmoud Fouad" userId="6337026b70b72472" providerId="LiveId" clId="{FC7239D3-08F2-4CB2-9D54-68EE20CBBA45}" dt="2024-09-23T19:19:58.821" v="116"/>
        <pc:sldMkLst>
          <pc:docMk/>
          <pc:sldMk cId="416539223" sldId="544"/>
        </pc:sldMkLst>
        <pc:picChg chg="add mod">
          <ac:chgData name="Bothaina Mahmoud Fouad" userId="6337026b70b72472" providerId="LiveId" clId="{FC7239D3-08F2-4CB2-9D54-68EE20CBBA45}" dt="2024-09-23T19:19:58.821" v="116"/>
          <ac:picMkLst>
            <pc:docMk/>
            <pc:sldMk cId="416539223" sldId="544"/>
            <ac:picMk id="3" creationId="{8B01168A-042A-DDA4-0434-556D23AFCD00}"/>
          </ac:picMkLst>
        </pc:picChg>
      </pc:sldChg>
      <pc:sldChg chg="addSp delSp modSp mod modTransition delAnim">
        <pc:chgData name="Bothaina Mahmoud Fouad" userId="6337026b70b72472" providerId="LiveId" clId="{FC7239D3-08F2-4CB2-9D54-68EE20CBBA45}" dt="2024-09-23T19:29:01.778" v="120"/>
        <pc:sldMkLst>
          <pc:docMk/>
          <pc:sldMk cId="2714836523" sldId="545"/>
        </pc:sldMkLst>
        <pc:picChg chg="add del mod">
          <ac:chgData name="Bothaina Mahmoud Fouad" userId="6337026b70b72472" providerId="LiveId" clId="{FC7239D3-08F2-4CB2-9D54-68EE20CBBA45}" dt="2024-09-23T19:24:22.641" v="119" actId="478"/>
          <ac:picMkLst>
            <pc:docMk/>
            <pc:sldMk cId="2714836523" sldId="545"/>
            <ac:picMk id="2" creationId="{9B521310-77EA-4EB8-7C95-B17F26838082}"/>
          </ac:picMkLst>
        </pc:picChg>
        <pc:picChg chg="add mod">
          <ac:chgData name="Bothaina Mahmoud Fouad" userId="6337026b70b72472" providerId="LiveId" clId="{FC7239D3-08F2-4CB2-9D54-68EE20CBBA45}" dt="2024-09-23T19:29:01.778" v="120"/>
          <ac:picMkLst>
            <pc:docMk/>
            <pc:sldMk cId="2714836523" sldId="545"/>
            <ac:picMk id="4" creationId="{8682F388-1444-A00E-B06E-C3ADA7B8EBFA}"/>
          </ac:picMkLst>
        </pc:picChg>
      </pc:sldChg>
      <pc:sldChg chg="addSp modSp modTransition">
        <pc:chgData name="Bothaina Mahmoud Fouad" userId="6337026b70b72472" providerId="LiveId" clId="{FC7239D3-08F2-4CB2-9D54-68EE20CBBA45}" dt="2024-09-23T19:29:01.778" v="120"/>
        <pc:sldMkLst>
          <pc:docMk/>
          <pc:sldMk cId="2237805591" sldId="546"/>
        </pc:sldMkLst>
        <pc:picChg chg="add mod">
          <ac:chgData name="Bothaina Mahmoud Fouad" userId="6337026b70b72472" providerId="LiveId" clId="{FC7239D3-08F2-4CB2-9D54-68EE20CBBA45}" dt="2024-09-23T19:29:01.778" v="120"/>
          <ac:picMkLst>
            <pc:docMk/>
            <pc:sldMk cId="2237805591" sldId="546"/>
            <ac:picMk id="2" creationId="{493A3C1E-B534-9441-6057-55A7F3131FE1}"/>
          </ac:picMkLst>
        </pc:picChg>
      </pc:sldChg>
      <pc:sldChg chg="addSp delSp modSp mod modTransition delAnim">
        <pc:chgData name="Bothaina Mahmoud Fouad" userId="6337026b70b72472" providerId="LiveId" clId="{FC7239D3-08F2-4CB2-9D54-68EE20CBBA45}" dt="2024-09-23T20:42:06.463" v="140"/>
        <pc:sldMkLst>
          <pc:docMk/>
          <pc:sldMk cId="893163807" sldId="547"/>
        </pc:sldMkLst>
        <pc:spChg chg="mod">
          <ac:chgData name="Bothaina Mahmoud Fouad" userId="6337026b70b72472" providerId="LiveId" clId="{FC7239D3-08F2-4CB2-9D54-68EE20CBBA45}" dt="2024-09-23T19:29:29.070" v="137" actId="20577"/>
          <ac:spMkLst>
            <pc:docMk/>
            <pc:sldMk cId="893163807" sldId="547"/>
            <ac:spMk id="5" creationId="{B9C0DC5D-6A9C-C310-DDEC-103031405B48}"/>
          </ac:spMkLst>
        </pc:spChg>
        <pc:picChg chg="add del mod">
          <ac:chgData name="Bothaina Mahmoud Fouad" userId="6337026b70b72472" providerId="LiveId" clId="{FC7239D3-08F2-4CB2-9D54-68EE20CBBA45}" dt="2024-09-23T19:29:20.334" v="130" actId="478"/>
          <ac:picMkLst>
            <pc:docMk/>
            <pc:sldMk cId="893163807" sldId="547"/>
            <ac:picMk id="2" creationId="{AF9B29C9-D208-D610-FE6C-BD64C804D1F9}"/>
          </ac:picMkLst>
        </pc:picChg>
        <pc:picChg chg="add del mod">
          <ac:chgData name="Bothaina Mahmoud Fouad" userId="6337026b70b72472" providerId="LiveId" clId="{FC7239D3-08F2-4CB2-9D54-68EE20CBBA45}" dt="2024-09-23T19:30:21.840" v="139" actId="478"/>
          <ac:picMkLst>
            <pc:docMk/>
            <pc:sldMk cId="893163807" sldId="547"/>
            <ac:picMk id="4" creationId="{8591F81E-0EEC-B50E-3CA5-67C0ED34DF16}"/>
          </ac:picMkLst>
        </pc:picChg>
        <pc:picChg chg="add mod">
          <ac:chgData name="Bothaina Mahmoud Fouad" userId="6337026b70b72472" providerId="LiveId" clId="{FC7239D3-08F2-4CB2-9D54-68EE20CBBA45}" dt="2024-09-23T20:42:06.463" v="140"/>
          <ac:picMkLst>
            <pc:docMk/>
            <pc:sldMk cId="893163807" sldId="547"/>
            <ac:picMk id="6" creationId="{2489F5A9-788B-4C36-6B2A-CE1D86F2B789}"/>
          </ac:picMkLst>
        </pc:picChg>
      </pc:sldChg>
      <pc:sldChg chg="addSp delSp modSp mod modTransition delAnim">
        <pc:chgData name="Bothaina Mahmoud Fouad" userId="6337026b70b72472" providerId="LiveId" clId="{FC7239D3-08F2-4CB2-9D54-68EE20CBBA45}" dt="2024-09-23T18:52:00.161" v="93"/>
        <pc:sldMkLst>
          <pc:docMk/>
          <pc:sldMk cId="1316881279" sldId="548"/>
        </pc:sldMkLst>
        <pc:picChg chg="add del mod">
          <ac:chgData name="Bothaina Mahmoud Fouad" userId="6337026b70b72472" providerId="LiveId" clId="{FC7239D3-08F2-4CB2-9D54-68EE20CBBA45}" dt="2024-09-23T18:34:33.155" v="60" actId="478"/>
          <ac:picMkLst>
            <pc:docMk/>
            <pc:sldMk cId="1316881279" sldId="548"/>
            <ac:picMk id="2" creationId="{081C2A7C-F667-91B2-0C3F-8C349F66EB77}"/>
          </ac:picMkLst>
        </pc:picChg>
        <pc:picChg chg="add mod">
          <ac:chgData name="Bothaina Mahmoud Fouad" userId="6337026b70b72472" providerId="LiveId" clId="{FC7239D3-08F2-4CB2-9D54-68EE20CBBA45}" dt="2024-09-23T18:52:00.161" v="93"/>
          <ac:picMkLst>
            <pc:docMk/>
            <pc:sldMk cId="1316881279" sldId="548"/>
            <ac:picMk id="4" creationId="{1C7BA5DD-5590-F5BD-D7A1-B1070A0448B2}"/>
          </ac:picMkLst>
        </pc:picChg>
      </pc:sldChg>
      <pc:sldChg chg="addSp modSp modTransition">
        <pc:chgData name="Bothaina Mahmoud Fouad" userId="6337026b70b72472" providerId="LiveId" clId="{FC7239D3-08F2-4CB2-9D54-68EE20CBBA45}" dt="2024-09-23T20:42:06.463" v="140"/>
        <pc:sldMkLst>
          <pc:docMk/>
          <pc:sldMk cId="3636493374" sldId="549"/>
        </pc:sldMkLst>
        <pc:picChg chg="add mod">
          <ac:chgData name="Bothaina Mahmoud Fouad" userId="6337026b70b72472" providerId="LiveId" clId="{FC7239D3-08F2-4CB2-9D54-68EE20CBBA45}" dt="2024-09-23T20:42:06.463" v="140"/>
          <ac:picMkLst>
            <pc:docMk/>
            <pc:sldMk cId="3636493374" sldId="549"/>
            <ac:picMk id="2" creationId="{0FB221A3-5C05-3501-8231-DD9ABB9231A1}"/>
          </ac:picMkLst>
        </pc:picChg>
      </pc:sldChg>
      <pc:sldChg chg="addSp modSp modTransition">
        <pc:chgData name="Bothaina Mahmoud Fouad" userId="6337026b70b72472" providerId="LiveId" clId="{FC7239D3-08F2-4CB2-9D54-68EE20CBBA45}" dt="2024-09-23T20:42:06.463" v="140"/>
        <pc:sldMkLst>
          <pc:docMk/>
          <pc:sldMk cId="1667521493" sldId="550"/>
        </pc:sldMkLst>
        <pc:picChg chg="add mod">
          <ac:chgData name="Bothaina Mahmoud Fouad" userId="6337026b70b72472" providerId="LiveId" clId="{FC7239D3-08F2-4CB2-9D54-68EE20CBBA45}" dt="2024-09-23T20:42:06.463" v="140"/>
          <ac:picMkLst>
            <pc:docMk/>
            <pc:sldMk cId="1667521493" sldId="550"/>
            <ac:picMk id="2" creationId="{CCBFA9B0-406E-CC05-AD32-2D7A17809AD2}"/>
          </ac:picMkLst>
        </pc:picChg>
      </pc:sldChg>
      <pc:sldChg chg="addSp modSp modTransition">
        <pc:chgData name="Bothaina Mahmoud Fouad" userId="6337026b70b72472" providerId="LiveId" clId="{FC7239D3-08F2-4CB2-9D54-68EE20CBBA45}" dt="2024-09-23T20:42:06.463" v="140"/>
        <pc:sldMkLst>
          <pc:docMk/>
          <pc:sldMk cId="707127576" sldId="551"/>
        </pc:sldMkLst>
        <pc:picChg chg="add mod">
          <ac:chgData name="Bothaina Mahmoud Fouad" userId="6337026b70b72472" providerId="LiveId" clId="{FC7239D3-08F2-4CB2-9D54-68EE20CBBA45}" dt="2024-09-23T20:42:06.463" v="140"/>
          <ac:picMkLst>
            <pc:docMk/>
            <pc:sldMk cId="707127576" sldId="551"/>
            <ac:picMk id="2" creationId="{D67DBF98-6FF4-30D6-0D86-01CF7CCBDCED}"/>
          </ac:picMkLst>
        </pc:picChg>
      </pc:sldChg>
      <pc:sldChg chg="addSp modSp modTransition">
        <pc:chgData name="Bothaina Mahmoud Fouad" userId="6337026b70b72472" providerId="LiveId" clId="{FC7239D3-08F2-4CB2-9D54-68EE20CBBA45}" dt="2024-09-23T20:42:06.463" v="140"/>
        <pc:sldMkLst>
          <pc:docMk/>
          <pc:sldMk cId="960168911" sldId="552"/>
        </pc:sldMkLst>
        <pc:picChg chg="add mod">
          <ac:chgData name="Bothaina Mahmoud Fouad" userId="6337026b70b72472" providerId="LiveId" clId="{FC7239D3-08F2-4CB2-9D54-68EE20CBBA45}" dt="2024-09-23T20:42:06.463" v="140"/>
          <ac:picMkLst>
            <pc:docMk/>
            <pc:sldMk cId="960168911" sldId="552"/>
            <ac:picMk id="2" creationId="{FB8C2B89-5730-0F09-1B2F-655B8261255B}"/>
          </ac:picMkLst>
        </pc:picChg>
      </pc:sldChg>
      <pc:sldChg chg="addSp modSp modTransition">
        <pc:chgData name="Bothaina Mahmoud Fouad" userId="6337026b70b72472" providerId="LiveId" clId="{FC7239D3-08F2-4CB2-9D54-68EE20CBBA45}" dt="2024-09-23T21:59:30.721" v="149"/>
        <pc:sldMkLst>
          <pc:docMk/>
          <pc:sldMk cId="3112621567" sldId="553"/>
        </pc:sldMkLst>
        <pc:picChg chg="add mod">
          <ac:chgData name="Bothaina Mahmoud Fouad" userId="6337026b70b72472" providerId="LiveId" clId="{FC7239D3-08F2-4CB2-9D54-68EE20CBBA45}" dt="2024-09-23T21:59:30.721" v="149"/>
          <ac:picMkLst>
            <pc:docMk/>
            <pc:sldMk cId="3112621567" sldId="553"/>
            <ac:picMk id="3" creationId="{09378608-A6B2-855D-7F3D-367BAA0F35EC}"/>
          </ac:picMkLst>
        </pc:picChg>
      </pc:sldChg>
      <pc:sldChg chg="addSp modSp modTransition">
        <pc:chgData name="Bothaina Mahmoud Fouad" userId="6337026b70b72472" providerId="LiveId" clId="{FC7239D3-08F2-4CB2-9D54-68EE20CBBA45}" dt="2024-09-23T18:19:32.304" v="41"/>
        <pc:sldMkLst>
          <pc:docMk/>
          <pc:sldMk cId="3114102356" sldId="556"/>
        </pc:sldMkLst>
        <pc:picChg chg="add mod">
          <ac:chgData name="Bothaina Mahmoud Fouad" userId="6337026b70b72472" providerId="LiveId" clId="{FC7239D3-08F2-4CB2-9D54-68EE20CBBA45}" dt="2024-09-23T18:19:32.304" v="41"/>
          <ac:picMkLst>
            <pc:docMk/>
            <pc:sldMk cId="3114102356" sldId="556"/>
            <ac:picMk id="2" creationId="{805F3994-CCC4-66D0-7A12-B51126C0ACEC}"/>
          </ac:picMkLst>
        </pc:picChg>
      </pc:sldChg>
      <pc:sldChg chg="addSp delSp modSp mod modTransition delAnim">
        <pc:chgData name="Bothaina Mahmoud Fouad" userId="6337026b70b72472" providerId="LiveId" clId="{FC7239D3-08F2-4CB2-9D54-68EE20CBBA45}" dt="2024-09-23T18:24:16.718" v="43"/>
        <pc:sldMkLst>
          <pc:docMk/>
          <pc:sldMk cId="2062062638" sldId="557"/>
        </pc:sldMkLst>
        <pc:picChg chg="add del mod">
          <ac:chgData name="Bothaina Mahmoud Fouad" userId="6337026b70b72472" providerId="LiveId" clId="{FC7239D3-08F2-4CB2-9D54-68EE20CBBA45}" dt="2024-09-23T18:19:37.811" v="42" actId="478"/>
          <ac:picMkLst>
            <pc:docMk/>
            <pc:sldMk cId="2062062638" sldId="557"/>
            <ac:picMk id="2" creationId="{2E4F2DD9-024A-F9B6-6B47-21AA57D0777F}"/>
          </ac:picMkLst>
        </pc:picChg>
        <pc:picChg chg="add mod">
          <ac:chgData name="Bothaina Mahmoud Fouad" userId="6337026b70b72472" providerId="LiveId" clId="{FC7239D3-08F2-4CB2-9D54-68EE20CBBA45}" dt="2024-09-23T18:24:16.718" v="43"/>
          <ac:picMkLst>
            <pc:docMk/>
            <pc:sldMk cId="2062062638" sldId="557"/>
            <ac:picMk id="4" creationId="{9D150FA3-F892-97ED-8318-6A59CCB25EEE}"/>
          </ac:picMkLst>
        </pc:picChg>
      </pc:sldChg>
      <pc:sldChg chg="addSp modSp modTransition">
        <pc:chgData name="Bothaina Mahmoud Fouad" userId="6337026b70b72472" providerId="LiveId" clId="{FC7239D3-08F2-4CB2-9D54-68EE20CBBA45}" dt="2024-09-23T21:59:30.721" v="149"/>
        <pc:sldMkLst>
          <pc:docMk/>
          <pc:sldMk cId="1638432421" sldId="558"/>
        </pc:sldMkLst>
        <pc:picChg chg="add mod">
          <ac:chgData name="Bothaina Mahmoud Fouad" userId="6337026b70b72472" providerId="LiveId" clId="{FC7239D3-08F2-4CB2-9D54-68EE20CBBA45}" dt="2024-09-23T21:59:30.721" v="149"/>
          <ac:picMkLst>
            <pc:docMk/>
            <pc:sldMk cId="1638432421" sldId="558"/>
            <ac:picMk id="3" creationId="{DDEFCBD5-8CBA-C1FB-C09E-497B84B4973C}"/>
          </ac:picMkLst>
        </pc:picChg>
      </pc:sldChg>
      <pc:sldChg chg="addSp modSp modTransition">
        <pc:chgData name="Bothaina Mahmoud Fouad" userId="6337026b70b72472" providerId="LiveId" clId="{FC7239D3-08F2-4CB2-9D54-68EE20CBBA45}" dt="2024-09-23T21:59:30.721" v="149"/>
        <pc:sldMkLst>
          <pc:docMk/>
          <pc:sldMk cId="2469344760" sldId="566"/>
        </pc:sldMkLst>
        <pc:picChg chg="add mod">
          <ac:chgData name="Bothaina Mahmoud Fouad" userId="6337026b70b72472" providerId="LiveId" clId="{FC7239D3-08F2-4CB2-9D54-68EE20CBBA45}" dt="2024-09-23T21:59:30.721" v="149"/>
          <ac:picMkLst>
            <pc:docMk/>
            <pc:sldMk cId="2469344760" sldId="566"/>
            <ac:picMk id="3" creationId="{473CBB41-F21C-E6A9-01D0-D235130F71F6}"/>
          </ac:picMkLst>
        </pc:picChg>
      </pc:sldChg>
      <pc:sldChg chg="addSp delSp modSp mod modTransition delAnim">
        <pc:chgData name="Bothaina Mahmoud Fouad" userId="6337026b70b72472" providerId="LiveId" clId="{FC7239D3-08F2-4CB2-9D54-68EE20CBBA45}" dt="2024-09-23T19:24:13.630" v="118"/>
        <pc:sldMkLst>
          <pc:docMk/>
          <pc:sldMk cId="2878274793" sldId="567"/>
        </pc:sldMkLst>
        <pc:picChg chg="add del mod">
          <ac:chgData name="Bothaina Mahmoud Fouad" userId="6337026b70b72472" providerId="LiveId" clId="{FC7239D3-08F2-4CB2-9D54-68EE20CBBA45}" dt="2024-09-23T19:20:07.426" v="117" actId="478"/>
          <ac:picMkLst>
            <pc:docMk/>
            <pc:sldMk cId="2878274793" sldId="567"/>
            <ac:picMk id="2" creationId="{6CEE6C38-02E3-D338-E7F3-11C5299A37CE}"/>
          </ac:picMkLst>
        </pc:picChg>
        <pc:picChg chg="add mod">
          <ac:chgData name="Bothaina Mahmoud Fouad" userId="6337026b70b72472" providerId="LiveId" clId="{FC7239D3-08F2-4CB2-9D54-68EE20CBBA45}" dt="2024-09-23T19:24:13.630" v="118"/>
          <ac:picMkLst>
            <pc:docMk/>
            <pc:sldMk cId="2878274793" sldId="567"/>
            <ac:picMk id="4" creationId="{9914125D-32BE-2793-B546-D310D6D192A5}"/>
          </ac:picMkLst>
        </pc:picChg>
      </pc:sldChg>
      <pc:sldChg chg="addSp delSp modSp mod modTransition delAnim">
        <pc:chgData name="Bothaina Mahmoud Fouad" userId="6337026b70b72472" providerId="LiveId" clId="{FC7239D3-08F2-4CB2-9D54-68EE20CBBA45}" dt="2024-09-23T18:52:00.161" v="93"/>
        <pc:sldMkLst>
          <pc:docMk/>
          <pc:sldMk cId="102811355" sldId="568"/>
        </pc:sldMkLst>
        <pc:spChg chg="mod">
          <ac:chgData name="Bothaina Mahmoud Fouad" userId="6337026b70b72472" providerId="LiveId" clId="{FC7239D3-08F2-4CB2-9D54-68EE20CBBA45}" dt="2024-09-23T18:37:05.825" v="92" actId="20577"/>
          <ac:spMkLst>
            <pc:docMk/>
            <pc:sldMk cId="102811355" sldId="568"/>
            <ac:spMk id="9" creationId="{00000000-0000-0000-0000-000000000000}"/>
          </ac:spMkLst>
        </pc:spChg>
        <pc:spChg chg="mod">
          <ac:chgData name="Bothaina Mahmoud Fouad" userId="6337026b70b72472" providerId="LiveId" clId="{FC7239D3-08F2-4CB2-9D54-68EE20CBBA45}" dt="2024-09-23T18:28:38.594" v="52" actId="20577"/>
          <ac:spMkLst>
            <pc:docMk/>
            <pc:sldMk cId="102811355" sldId="568"/>
            <ac:spMk id="11" creationId="{00000000-0000-0000-0000-000000000000}"/>
          </ac:spMkLst>
        </pc:spChg>
        <pc:picChg chg="add del mod">
          <ac:chgData name="Bothaina Mahmoud Fouad" userId="6337026b70b72472" providerId="LiveId" clId="{FC7239D3-08F2-4CB2-9D54-68EE20CBBA45}" dt="2024-09-23T18:27:26.720" v="46" actId="478"/>
          <ac:picMkLst>
            <pc:docMk/>
            <pc:sldMk cId="102811355" sldId="568"/>
            <ac:picMk id="2" creationId="{2EFA51F4-0462-1BD5-09C7-9B54C772FB15}"/>
          </ac:picMkLst>
        </pc:picChg>
        <pc:picChg chg="add del mod">
          <ac:chgData name="Bothaina Mahmoud Fouad" userId="6337026b70b72472" providerId="LiveId" clId="{FC7239D3-08F2-4CB2-9D54-68EE20CBBA45}" dt="2024-09-23T18:30:30.817" v="54" actId="478"/>
          <ac:picMkLst>
            <pc:docMk/>
            <pc:sldMk cId="102811355" sldId="568"/>
            <ac:picMk id="4" creationId="{E0E04855-C68F-C97A-F7A1-56757F6E0AAC}"/>
          </ac:picMkLst>
        </pc:picChg>
        <pc:picChg chg="add del mod">
          <ac:chgData name="Bothaina Mahmoud Fouad" userId="6337026b70b72472" providerId="LiveId" clId="{FC7239D3-08F2-4CB2-9D54-68EE20CBBA45}" dt="2024-09-23T18:31:09.532" v="56" actId="478"/>
          <ac:picMkLst>
            <pc:docMk/>
            <pc:sldMk cId="102811355" sldId="568"/>
            <ac:picMk id="6" creationId="{AA391DCF-3669-D510-381A-0EB8001E43AD}"/>
          </ac:picMkLst>
        </pc:picChg>
        <pc:picChg chg="add del mod">
          <ac:chgData name="Bothaina Mahmoud Fouad" userId="6337026b70b72472" providerId="LiveId" clId="{FC7239D3-08F2-4CB2-9D54-68EE20CBBA45}" dt="2024-09-23T18:31:55.024" v="58" actId="478"/>
          <ac:picMkLst>
            <pc:docMk/>
            <pc:sldMk cId="102811355" sldId="568"/>
            <ac:picMk id="7" creationId="{C698EB4F-E3A5-E57A-D22F-4C682672F829}"/>
          </ac:picMkLst>
        </pc:picChg>
        <pc:picChg chg="add del mod">
          <ac:chgData name="Bothaina Mahmoud Fouad" userId="6337026b70b72472" providerId="LiveId" clId="{FC7239D3-08F2-4CB2-9D54-68EE20CBBA45}" dt="2024-09-23T18:36:51.463" v="61" actId="478"/>
          <ac:picMkLst>
            <pc:docMk/>
            <pc:sldMk cId="102811355" sldId="568"/>
            <ac:picMk id="8" creationId="{7B88865B-C1F8-4882-94EA-15627E37C0E7}"/>
          </ac:picMkLst>
        </pc:picChg>
        <pc:picChg chg="add mod">
          <ac:chgData name="Bothaina Mahmoud Fouad" userId="6337026b70b72472" providerId="LiveId" clId="{FC7239D3-08F2-4CB2-9D54-68EE20CBBA45}" dt="2024-09-23T18:52:00.161" v="93"/>
          <ac:picMkLst>
            <pc:docMk/>
            <pc:sldMk cId="102811355" sldId="568"/>
            <ac:picMk id="10" creationId="{E5FA2709-8D94-6357-18DC-04E4C320D5ED}"/>
          </ac:picMkLst>
        </pc:picChg>
      </pc:sldChg>
    </pc:docChg>
  </pc:docChgLst>
  <pc:docChgLst>
    <pc:chgData name="Bothaina Mahmoud Fouad" userId="6337026b70b72472" providerId="LiveId" clId="{C6707956-A15D-4040-B2EA-885EDE529290}"/>
    <pc:docChg chg="custSel addSld delSld modSld modSection">
      <pc:chgData name="Bothaina Mahmoud Fouad" userId="6337026b70b72472" providerId="LiveId" clId="{C6707956-A15D-4040-B2EA-885EDE529290}" dt="2024-05-18T11:38:16.437" v="347" actId="207"/>
      <pc:docMkLst>
        <pc:docMk/>
      </pc:docMkLst>
      <pc:sldChg chg="del">
        <pc:chgData name="Bothaina Mahmoud Fouad" userId="6337026b70b72472" providerId="LiveId" clId="{C6707956-A15D-4040-B2EA-885EDE529290}" dt="2024-05-18T11:13:22.619" v="79" actId="47"/>
        <pc:sldMkLst>
          <pc:docMk/>
          <pc:sldMk cId="0" sldId="256"/>
        </pc:sldMkLst>
      </pc:sldChg>
      <pc:sldChg chg="del">
        <pc:chgData name="Bothaina Mahmoud Fouad" userId="6337026b70b72472" providerId="LiveId" clId="{C6707956-A15D-4040-B2EA-885EDE529290}" dt="2024-05-18T11:33:32.606" v="315" actId="2696"/>
        <pc:sldMkLst>
          <pc:docMk/>
          <pc:sldMk cId="0" sldId="313"/>
        </pc:sldMkLst>
      </pc:sldChg>
      <pc:sldChg chg="delSp add del">
        <pc:chgData name="Bothaina Mahmoud Fouad" userId="6337026b70b72472" providerId="LiveId" clId="{C6707956-A15D-4040-B2EA-885EDE529290}" dt="2024-05-18T11:34:25.094" v="325" actId="47"/>
        <pc:sldMkLst>
          <pc:docMk/>
          <pc:sldMk cId="1340956155" sldId="313"/>
        </pc:sldMkLst>
        <pc:picChg chg="del">
          <ac:chgData name="Bothaina Mahmoud Fouad" userId="6337026b70b72472" providerId="LiveId" clId="{C6707956-A15D-4040-B2EA-885EDE529290}" dt="2024-05-18T11:34:07.411" v="320" actId="21"/>
          <ac:picMkLst>
            <pc:docMk/>
            <pc:sldMk cId="1340956155" sldId="313"/>
            <ac:picMk id="4100" creationId="{A63C374F-941B-2C92-4CB6-D9A71E3A03F5}"/>
          </ac:picMkLst>
        </pc:picChg>
      </pc:sldChg>
      <pc:sldChg chg="del">
        <pc:chgData name="Bothaina Mahmoud Fouad" userId="6337026b70b72472" providerId="LiveId" clId="{C6707956-A15D-4040-B2EA-885EDE529290}" dt="2024-05-18T11:13:10.768" v="73" actId="47"/>
        <pc:sldMkLst>
          <pc:docMk/>
          <pc:sldMk cId="0" sldId="489"/>
        </pc:sldMkLst>
      </pc:sldChg>
      <pc:sldChg chg="del">
        <pc:chgData name="Bothaina Mahmoud Fouad" userId="6337026b70b72472" providerId="LiveId" clId="{C6707956-A15D-4040-B2EA-885EDE529290}" dt="2024-05-18T11:13:07.964" v="70" actId="47"/>
        <pc:sldMkLst>
          <pc:docMk/>
          <pc:sldMk cId="0" sldId="490"/>
        </pc:sldMkLst>
      </pc:sldChg>
      <pc:sldChg chg="del">
        <pc:chgData name="Bothaina Mahmoud Fouad" userId="6337026b70b72472" providerId="LiveId" clId="{C6707956-A15D-4040-B2EA-885EDE529290}" dt="2024-05-18T11:13:09.099" v="71" actId="47"/>
        <pc:sldMkLst>
          <pc:docMk/>
          <pc:sldMk cId="0" sldId="491"/>
        </pc:sldMkLst>
      </pc:sldChg>
      <pc:sldChg chg="del">
        <pc:chgData name="Bothaina Mahmoud Fouad" userId="6337026b70b72472" providerId="LiveId" clId="{C6707956-A15D-4040-B2EA-885EDE529290}" dt="2024-05-18T11:13:10.029" v="72" actId="47"/>
        <pc:sldMkLst>
          <pc:docMk/>
          <pc:sldMk cId="0" sldId="492"/>
        </pc:sldMkLst>
      </pc:sldChg>
      <pc:sldChg chg="del">
        <pc:chgData name="Bothaina Mahmoud Fouad" userId="6337026b70b72472" providerId="LiveId" clId="{C6707956-A15D-4040-B2EA-885EDE529290}" dt="2024-05-18T11:13:03.842" v="69" actId="47"/>
        <pc:sldMkLst>
          <pc:docMk/>
          <pc:sldMk cId="0" sldId="493"/>
        </pc:sldMkLst>
      </pc:sldChg>
      <pc:sldChg chg="del">
        <pc:chgData name="Bothaina Mahmoud Fouad" userId="6337026b70b72472" providerId="LiveId" clId="{C6707956-A15D-4040-B2EA-885EDE529290}" dt="2024-05-18T11:13:13.305" v="75" actId="47"/>
        <pc:sldMkLst>
          <pc:docMk/>
          <pc:sldMk cId="0" sldId="494"/>
        </pc:sldMkLst>
      </pc:sldChg>
      <pc:sldChg chg="del">
        <pc:chgData name="Bothaina Mahmoud Fouad" userId="6337026b70b72472" providerId="LiveId" clId="{C6707956-A15D-4040-B2EA-885EDE529290}" dt="2024-05-18T11:13:11.510" v="74" actId="47"/>
        <pc:sldMkLst>
          <pc:docMk/>
          <pc:sldMk cId="1389432737" sldId="495"/>
        </pc:sldMkLst>
      </pc:sldChg>
      <pc:sldChg chg="modSp mod">
        <pc:chgData name="Bothaina Mahmoud Fouad" userId="6337026b70b72472" providerId="LiveId" clId="{C6707956-A15D-4040-B2EA-885EDE529290}" dt="2024-05-18T11:38:16.437" v="347" actId="207"/>
        <pc:sldMkLst>
          <pc:docMk/>
          <pc:sldMk cId="0" sldId="496"/>
        </pc:sldMkLst>
        <pc:spChg chg="mod">
          <ac:chgData name="Bothaina Mahmoud Fouad" userId="6337026b70b72472" providerId="LiveId" clId="{C6707956-A15D-4040-B2EA-885EDE529290}" dt="2024-05-18T11:38:16.437" v="347" actId="207"/>
          <ac:spMkLst>
            <pc:docMk/>
            <pc:sldMk cId="0" sldId="496"/>
            <ac:spMk id="7" creationId="{998EB2DE-B590-7199-55D7-22A5E6610F3D}"/>
          </ac:spMkLst>
        </pc:spChg>
        <pc:spChg chg="mod">
          <ac:chgData name="Bothaina Mahmoud Fouad" userId="6337026b70b72472" providerId="LiveId" clId="{C6707956-A15D-4040-B2EA-885EDE529290}" dt="2024-05-18T11:38:03.320" v="346" actId="20577"/>
          <ac:spMkLst>
            <pc:docMk/>
            <pc:sldMk cId="0" sldId="496"/>
            <ac:spMk id="14" creationId="{D98B4495-B9F8-D13F-3419-DC2D7FE24BA4}"/>
          </ac:spMkLst>
        </pc:spChg>
      </pc:sldChg>
      <pc:sldChg chg="del">
        <pc:chgData name="Bothaina Mahmoud Fouad" userId="6337026b70b72472" providerId="LiveId" clId="{C6707956-A15D-4040-B2EA-885EDE529290}" dt="2024-05-18T11:13:23.599" v="80" actId="47"/>
        <pc:sldMkLst>
          <pc:docMk/>
          <pc:sldMk cId="1547365017" sldId="499"/>
        </pc:sldMkLst>
      </pc:sldChg>
      <pc:sldChg chg="del">
        <pc:chgData name="Bothaina Mahmoud Fouad" userId="6337026b70b72472" providerId="LiveId" clId="{C6707956-A15D-4040-B2EA-885EDE529290}" dt="2024-05-18T11:13:24.040" v="81" actId="47"/>
        <pc:sldMkLst>
          <pc:docMk/>
          <pc:sldMk cId="1813729387" sldId="500"/>
        </pc:sldMkLst>
      </pc:sldChg>
      <pc:sldChg chg="del">
        <pc:chgData name="Bothaina Mahmoud Fouad" userId="6337026b70b72472" providerId="LiveId" clId="{C6707956-A15D-4040-B2EA-885EDE529290}" dt="2024-05-18T11:13:24.971" v="82" actId="47"/>
        <pc:sldMkLst>
          <pc:docMk/>
          <pc:sldMk cId="1397729096" sldId="501"/>
        </pc:sldMkLst>
      </pc:sldChg>
      <pc:sldChg chg="addSp delSp modSp mod">
        <pc:chgData name="Bothaina Mahmoud Fouad" userId="6337026b70b72472" providerId="LiveId" clId="{C6707956-A15D-4040-B2EA-885EDE529290}" dt="2024-05-18T10:02:00.498" v="52" actId="478"/>
        <pc:sldMkLst>
          <pc:docMk/>
          <pc:sldMk cId="2654381022" sldId="502"/>
        </pc:sldMkLst>
        <pc:spChg chg="del mod">
          <ac:chgData name="Bothaina Mahmoud Fouad" userId="6337026b70b72472" providerId="LiveId" clId="{C6707956-A15D-4040-B2EA-885EDE529290}" dt="2024-05-18T10:02:00.498" v="52" actId="478"/>
          <ac:spMkLst>
            <pc:docMk/>
            <pc:sldMk cId="2654381022" sldId="502"/>
            <ac:spMk id="2" creationId="{CCE1235F-D2CA-1A47-5F91-63F13EB074F8}"/>
          </ac:spMkLst>
        </pc:spChg>
        <pc:spChg chg="add mod">
          <ac:chgData name="Bothaina Mahmoud Fouad" userId="6337026b70b72472" providerId="LiveId" clId="{C6707956-A15D-4040-B2EA-885EDE529290}" dt="2024-05-18T10:01:58.269" v="51" actId="20577"/>
          <ac:spMkLst>
            <pc:docMk/>
            <pc:sldMk cId="2654381022" sldId="502"/>
            <ac:spMk id="3" creationId="{1A18D575-0B90-5E07-3C6B-194042C6AC40}"/>
          </ac:spMkLst>
        </pc:spChg>
      </pc:sldChg>
      <pc:sldChg chg="modSp mod">
        <pc:chgData name="Bothaina Mahmoud Fouad" userId="6337026b70b72472" providerId="LiveId" clId="{C6707956-A15D-4040-B2EA-885EDE529290}" dt="2024-05-18T10:01:45.513" v="46" actId="1038"/>
        <pc:sldMkLst>
          <pc:docMk/>
          <pc:sldMk cId="1439932110" sldId="503"/>
        </pc:sldMkLst>
        <pc:spChg chg="mod">
          <ac:chgData name="Bothaina Mahmoud Fouad" userId="6337026b70b72472" providerId="LiveId" clId="{C6707956-A15D-4040-B2EA-885EDE529290}" dt="2024-05-18T10:01:45.513" v="46" actId="1038"/>
          <ac:spMkLst>
            <pc:docMk/>
            <pc:sldMk cId="1439932110" sldId="503"/>
            <ac:spMk id="2" creationId="{41DF2897-52AE-BEE4-97AF-B7A1B49BC1AA}"/>
          </ac:spMkLst>
        </pc:spChg>
      </pc:sldChg>
      <pc:sldChg chg="del">
        <pc:chgData name="Bothaina Mahmoud Fouad" userId="6337026b70b72472" providerId="LiveId" clId="{C6707956-A15D-4040-B2EA-885EDE529290}" dt="2024-05-18T11:13:31.269" v="90" actId="47"/>
        <pc:sldMkLst>
          <pc:docMk/>
          <pc:sldMk cId="854712387" sldId="504"/>
        </pc:sldMkLst>
      </pc:sldChg>
      <pc:sldChg chg="del">
        <pc:chgData name="Bothaina Mahmoud Fouad" userId="6337026b70b72472" providerId="LiveId" clId="{C6707956-A15D-4040-B2EA-885EDE529290}" dt="2024-05-18T11:13:22.081" v="76" actId="47"/>
        <pc:sldMkLst>
          <pc:docMk/>
          <pc:sldMk cId="1412484663" sldId="505"/>
        </pc:sldMkLst>
      </pc:sldChg>
      <pc:sldChg chg="del">
        <pc:chgData name="Bothaina Mahmoud Fouad" userId="6337026b70b72472" providerId="LiveId" clId="{C6707956-A15D-4040-B2EA-885EDE529290}" dt="2024-05-18T11:13:22.319" v="77" actId="47"/>
        <pc:sldMkLst>
          <pc:docMk/>
          <pc:sldMk cId="1263720756" sldId="506"/>
        </pc:sldMkLst>
      </pc:sldChg>
      <pc:sldChg chg="del">
        <pc:chgData name="Bothaina Mahmoud Fouad" userId="6337026b70b72472" providerId="LiveId" clId="{C6707956-A15D-4040-B2EA-885EDE529290}" dt="2024-05-18T11:13:22.476" v="78" actId="47"/>
        <pc:sldMkLst>
          <pc:docMk/>
          <pc:sldMk cId="2740795219" sldId="507"/>
        </pc:sldMkLst>
      </pc:sldChg>
      <pc:sldChg chg="del">
        <pc:chgData name="Bothaina Mahmoud Fouad" userId="6337026b70b72472" providerId="LiveId" clId="{C6707956-A15D-4040-B2EA-885EDE529290}" dt="2024-05-18T11:13:29.104" v="84" actId="47"/>
        <pc:sldMkLst>
          <pc:docMk/>
          <pc:sldMk cId="4009423430" sldId="508"/>
        </pc:sldMkLst>
      </pc:sldChg>
      <pc:sldChg chg="del">
        <pc:chgData name="Bothaina Mahmoud Fouad" userId="6337026b70b72472" providerId="LiveId" clId="{C6707956-A15D-4040-B2EA-885EDE529290}" dt="2024-05-18T11:13:29.232" v="85" actId="47"/>
        <pc:sldMkLst>
          <pc:docMk/>
          <pc:sldMk cId="2587545063" sldId="509"/>
        </pc:sldMkLst>
      </pc:sldChg>
      <pc:sldChg chg="del">
        <pc:chgData name="Bothaina Mahmoud Fouad" userId="6337026b70b72472" providerId="LiveId" clId="{C6707956-A15D-4040-B2EA-885EDE529290}" dt="2024-05-18T11:13:29.546" v="86" actId="47"/>
        <pc:sldMkLst>
          <pc:docMk/>
          <pc:sldMk cId="885275685" sldId="510"/>
        </pc:sldMkLst>
      </pc:sldChg>
      <pc:sldChg chg="del">
        <pc:chgData name="Bothaina Mahmoud Fouad" userId="6337026b70b72472" providerId="LiveId" clId="{C6707956-A15D-4040-B2EA-885EDE529290}" dt="2024-05-18T11:13:29.699" v="87" actId="47"/>
        <pc:sldMkLst>
          <pc:docMk/>
          <pc:sldMk cId="3845732900" sldId="511"/>
        </pc:sldMkLst>
      </pc:sldChg>
      <pc:sldChg chg="del">
        <pc:chgData name="Bothaina Mahmoud Fouad" userId="6337026b70b72472" providerId="LiveId" clId="{C6707956-A15D-4040-B2EA-885EDE529290}" dt="2024-05-18T11:13:29.894" v="88" actId="47"/>
        <pc:sldMkLst>
          <pc:docMk/>
          <pc:sldMk cId="2783154043" sldId="512"/>
        </pc:sldMkLst>
      </pc:sldChg>
      <pc:sldChg chg="del">
        <pc:chgData name="Bothaina Mahmoud Fouad" userId="6337026b70b72472" providerId="LiveId" clId="{C6707956-A15D-4040-B2EA-885EDE529290}" dt="2024-05-18T11:13:30.259" v="89" actId="47"/>
        <pc:sldMkLst>
          <pc:docMk/>
          <pc:sldMk cId="3884580631" sldId="513"/>
        </pc:sldMkLst>
      </pc:sldChg>
      <pc:sldChg chg="del">
        <pc:chgData name="Bothaina Mahmoud Fouad" userId="6337026b70b72472" providerId="LiveId" clId="{C6707956-A15D-4040-B2EA-885EDE529290}" dt="2024-05-18T11:13:38.828" v="92" actId="47"/>
        <pc:sldMkLst>
          <pc:docMk/>
          <pc:sldMk cId="655210674" sldId="514"/>
        </pc:sldMkLst>
      </pc:sldChg>
      <pc:sldChg chg="del">
        <pc:chgData name="Bothaina Mahmoud Fouad" userId="6337026b70b72472" providerId="LiveId" clId="{C6707956-A15D-4040-B2EA-885EDE529290}" dt="2024-05-18T11:13:39.460" v="93" actId="47"/>
        <pc:sldMkLst>
          <pc:docMk/>
          <pc:sldMk cId="498169891" sldId="515"/>
        </pc:sldMkLst>
      </pc:sldChg>
      <pc:sldChg chg="del">
        <pc:chgData name="Bothaina Mahmoud Fouad" userId="6337026b70b72472" providerId="LiveId" clId="{C6707956-A15D-4040-B2EA-885EDE529290}" dt="2024-05-18T11:13:40.140" v="94" actId="47"/>
        <pc:sldMkLst>
          <pc:docMk/>
          <pc:sldMk cId="1524948894" sldId="516"/>
        </pc:sldMkLst>
      </pc:sldChg>
      <pc:sldChg chg="del">
        <pc:chgData name="Bothaina Mahmoud Fouad" userId="6337026b70b72472" providerId="LiveId" clId="{C6707956-A15D-4040-B2EA-885EDE529290}" dt="2024-05-18T11:13:40.898" v="95" actId="47"/>
        <pc:sldMkLst>
          <pc:docMk/>
          <pc:sldMk cId="805221143" sldId="517"/>
        </pc:sldMkLst>
      </pc:sldChg>
      <pc:sldChg chg="del">
        <pc:chgData name="Bothaina Mahmoud Fouad" userId="6337026b70b72472" providerId="LiveId" clId="{C6707956-A15D-4040-B2EA-885EDE529290}" dt="2024-05-18T11:13:41.669" v="96" actId="47"/>
        <pc:sldMkLst>
          <pc:docMk/>
          <pc:sldMk cId="3874526897" sldId="518"/>
        </pc:sldMkLst>
      </pc:sldChg>
      <pc:sldChg chg="del">
        <pc:chgData name="Bothaina Mahmoud Fouad" userId="6337026b70b72472" providerId="LiveId" clId="{C6707956-A15D-4040-B2EA-885EDE529290}" dt="2024-05-18T11:13:42.334" v="97" actId="47"/>
        <pc:sldMkLst>
          <pc:docMk/>
          <pc:sldMk cId="793808067" sldId="519"/>
        </pc:sldMkLst>
      </pc:sldChg>
      <pc:sldChg chg="del">
        <pc:chgData name="Bothaina Mahmoud Fouad" userId="6337026b70b72472" providerId="LiveId" clId="{C6707956-A15D-4040-B2EA-885EDE529290}" dt="2024-05-18T11:13:43.105" v="98" actId="47"/>
        <pc:sldMkLst>
          <pc:docMk/>
          <pc:sldMk cId="2919148527" sldId="520"/>
        </pc:sldMkLst>
      </pc:sldChg>
      <pc:sldChg chg="del">
        <pc:chgData name="Bothaina Mahmoud Fouad" userId="6337026b70b72472" providerId="LiveId" clId="{C6707956-A15D-4040-B2EA-885EDE529290}" dt="2024-05-18T11:13:43.700" v="99" actId="47"/>
        <pc:sldMkLst>
          <pc:docMk/>
          <pc:sldMk cId="4237839124" sldId="521"/>
        </pc:sldMkLst>
      </pc:sldChg>
      <pc:sldChg chg="del">
        <pc:chgData name="Bothaina Mahmoud Fouad" userId="6337026b70b72472" providerId="LiveId" clId="{C6707956-A15D-4040-B2EA-885EDE529290}" dt="2024-05-18T11:13:28.678" v="83" actId="47"/>
        <pc:sldMkLst>
          <pc:docMk/>
          <pc:sldMk cId="2703164519" sldId="522"/>
        </pc:sldMkLst>
      </pc:sldChg>
      <pc:sldChg chg="modSp mod">
        <pc:chgData name="Bothaina Mahmoud Fouad" userId="6337026b70b72472" providerId="LiveId" clId="{C6707956-A15D-4040-B2EA-885EDE529290}" dt="2024-05-18T11:36:38.102" v="344" actId="20577"/>
        <pc:sldMkLst>
          <pc:docMk/>
          <pc:sldMk cId="3196725967" sldId="523"/>
        </pc:sldMkLst>
        <pc:spChg chg="mod">
          <ac:chgData name="Bothaina Mahmoud Fouad" userId="6337026b70b72472" providerId="LiveId" clId="{C6707956-A15D-4040-B2EA-885EDE529290}" dt="2024-05-18T11:36:26.516" v="341" actId="14100"/>
          <ac:spMkLst>
            <pc:docMk/>
            <pc:sldMk cId="3196725967" sldId="523"/>
            <ac:spMk id="2" creationId="{00000000-0000-0000-0000-000000000000}"/>
          </ac:spMkLst>
        </pc:spChg>
        <pc:spChg chg="mod">
          <ac:chgData name="Bothaina Mahmoud Fouad" userId="6337026b70b72472" providerId="LiveId" clId="{C6707956-A15D-4040-B2EA-885EDE529290}" dt="2024-05-18T11:36:38.102" v="344" actId="20577"/>
          <ac:spMkLst>
            <pc:docMk/>
            <pc:sldMk cId="3196725967" sldId="523"/>
            <ac:spMk id="6" creationId="{00000000-0000-0000-0000-000000000000}"/>
          </ac:spMkLst>
        </pc:spChg>
      </pc:sldChg>
      <pc:sldChg chg="del">
        <pc:chgData name="Bothaina Mahmoud Fouad" userId="6337026b70b72472" providerId="LiveId" clId="{C6707956-A15D-4040-B2EA-885EDE529290}" dt="2024-05-18T11:13:37.785" v="91" actId="47"/>
        <pc:sldMkLst>
          <pc:docMk/>
          <pc:sldMk cId="932844363" sldId="524"/>
        </pc:sldMkLst>
      </pc:sldChg>
      <pc:sldChg chg="addSp delSp modSp mod">
        <pc:chgData name="Bothaina Mahmoud Fouad" userId="6337026b70b72472" providerId="LiveId" clId="{C6707956-A15D-4040-B2EA-885EDE529290}" dt="2024-05-18T10:12:23.989" v="60" actId="478"/>
        <pc:sldMkLst>
          <pc:docMk/>
          <pc:sldMk cId="3087989614" sldId="527"/>
        </pc:sldMkLst>
        <pc:spChg chg="add del">
          <ac:chgData name="Bothaina Mahmoud Fouad" userId="6337026b70b72472" providerId="LiveId" clId="{C6707956-A15D-4040-B2EA-885EDE529290}" dt="2024-05-18T10:02:08.640" v="54" actId="478"/>
          <ac:spMkLst>
            <pc:docMk/>
            <pc:sldMk cId="3087989614" sldId="527"/>
            <ac:spMk id="5" creationId="{C16F5573-6891-F0F0-91A4-9E40BA44F3A9}"/>
          </ac:spMkLst>
        </pc:spChg>
        <pc:spChg chg="add mod">
          <ac:chgData name="Bothaina Mahmoud Fouad" userId="6337026b70b72472" providerId="LiveId" clId="{C6707956-A15D-4040-B2EA-885EDE529290}" dt="2024-05-18T10:02:29.047" v="59" actId="20577"/>
          <ac:spMkLst>
            <pc:docMk/>
            <pc:sldMk cId="3087989614" sldId="527"/>
            <ac:spMk id="6" creationId="{07DDB909-773B-56D1-ADC2-E3C021E9E85B}"/>
          </ac:spMkLst>
        </pc:spChg>
        <pc:spChg chg="del mod">
          <ac:chgData name="Bothaina Mahmoud Fouad" userId="6337026b70b72472" providerId="LiveId" clId="{C6707956-A15D-4040-B2EA-885EDE529290}" dt="2024-05-18T10:12:23.989" v="60" actId="478"/>
          <ac:spMkLst>
            <pc:docMk/>
            <pc:sldMk cId="3087989614" sldId="527"/>
            <ac:spMk id="8" creationId="{BA679E45-7368-0620-8761-19FC9BBCF5FA}"/>
          </ac:spMkLst>
        </pc:spChg>
      </pc:sldChg>
      <pc:sldChg chg="modSp mod">
        <pc:chgData name="Bothaina Mahmoud Fouad" userId="6337026b70b72472" providerId="LiveId" clId="{C6707956-A15D-4040-B2EA-885EDE529290}" dt="2024-05-18T09:59:36.824" v="0" actId="13900"/>
        <pc:sldMkLst>
          <pc:docMk/>
          <pc:sldMk cId="428445427" sldId="530"/>
        </pc:sldMkLst>
        <pc:spChg chg="mod">
          <ac:chgData name="Bothaina Mahmoud Fouad" userId="6337026b70b72472" providerId="LiveId" clId="{C6707956-A15D-4040-B2EA-885EDE529290}" dt="2024-05-18T09:59:36.824" v="0" actId="13900"/>
          <ac:spMkLst>
            <pc:docMk/>
            <pc:sldMk cId="428445427" sldId="530"/>
            <ac:spMk id="8" creationId="{CDDCD663-1841-EF49-6089-18FE1A2824FA}"/>
          </ac:spMkLst>
        </pc:spChg>
      </pc:sldChg>
      <pc:sldChg chg="modSp mod">
        <pc:chgData name="Bothaina Mahmoud Fouad" userId="6337026b70b72472" providerId="LiveId" clId="{C6707956-A15D-4040-B2EA-885EDE529290}" dt="2024-05-18T09:59:50.878" v="1" actId="13900"/>
        <pc:sldMkLst>
          <pc:docMk/>
          <pc:sldMk cId="4060390750" sldId="531"/>
        </pc:sldMkLst>
        <pc:spChg chg="mod">
          <ac:chgData name="Bothaina Mahmoud Fouad" userId="6337026b70b72472" providerId="LiveId" clId="{C6707956-A15D-4040-B2EA-885EDE529290}" dt="2024-05-18T09:59:50.878" v="1" actId="13900"/>
          <ac:spMkLst>
            <pc:docMk/>
            <pc:sldMk cId="4060390750" sldId="531"/>
            <ac:spMk id="8" creationId="{CDDCD663-1841-EF49-6089-18FE1A2824FA}"/>
          </ac:spMkLst>
        </pc:spChg>
      </pc:sldChg>
      <pc:sldChg chg="modSp mod">
        <pc:chgData name="Bothaina Mahmoud Fouad" userId="6337026b70b72472" providerId="LiveId" clId="{C6707956-A15D-4040-B2EA-885EDE529290}" dt="2024-05-18T10:00:21.310" v="5" actId="1035"/>
        <pc:sldMkLst>
          <pc:docMk/>
          <pc:sldMk cId="1236579247" sldId="532"/>
        </pc:sldMkLst>
        <pc:spChg chg="mod">
          <ac:chgData name="Bothaina Mahmoud Fouad" userId="6337026b70b72472" providerId="LiveId" clId="{C6707956-A15D-4040-B2EA-885EDE529290}" dt="2024-05-18T10:00:21.310" v="5" actId="1035"/>
          <ac:spMkLst>
            <pc:docMk/>
            <pc:sldMk cId="1236579247" sldId="532"/>
            <ac:spMk id="8" creationId="{CDDCD663-1841-EF49-6089-18FE1A2824FA}"/>
          </ac:spMkLst>
        </pc:spChg>
      </pc:sldChg>
      <pc:sldChg chg="modSp mod">
        <pc:chgData name="Bothaina Mahmoud Fouad" userId="6337026b70b72472" providerId="LiveId" clId="{C6707956-A15D-4040-B2EA-885EDE529290}" dt="2024-05-18T10:00:31.166" v="6" actId="113"/>
        <pc:sldMkLst>
          <pc:docMk/>
          <pc:sldMk cId="3485243001" sldId="533"/>
        </pc:sldMkLst>
        <pc:spChg chg="mod">
          <ac:chgData name="Bothaina Mahmoud Fouad" userId="6337026b70b72472" providerId="LiveId" clId="{C6707956-A15D-4040-B2EA-885EDE529290}" dt="2024-05-18T10:00:31.166" v="6" actId="113"/>
          <ac:spMkLst>
            <pc:docMk/>
            <pc:sldMk cId="3485243001" sldId="533"/>
            <ac:spMk id="8" creationId="{CDDCD663-1841-EF49-6089-18FE1A2824FA}"/>
          </ac:spMkLst>
        </pc:spChg>
      </pc:sldChg>
      <pc:sldChg chg="del">
        <pc:chgData name="Bothaina Mahmoud Fouad" userId="6337026b70b72472" providerId="LiveId" clId="{C6707956-A15D-4040-B2EA-885EDE529290}" dt="2024-05-18T11:16:00.529" v="220" actId="47"/>
        <pc:sldMkLst>
          <pc:docMk/>
          <pc:sldMk cId="3736345126" sldId="537"/>
        </pc:sldMkLst>
      </pc:sldChg>
      <pc:sldChg chg="addSp modSp mod">
        <pc:chgData name="Bothaina Mahmoud Fouad" userId="6337026b70b72472" providerId="LiveId" clId="{C6707956-A15D-4040-B2EA-885EDE529290}" dt="2024-05-18T11:34:20.927" v="324" actId="1076"/>
        <pc:sldMkLst>
          <pc:docMk/>
          <pc:sldMk cId="3088961459" sldId="543"/>
        </pc:sldMkLst>
        <pc:spChg chg="mod">
          <ac:chgData name="Bothaina Mahmoud Fouad" userId="6337026b70b72472" providerId="LiveId" clId="{C6707956-A15D-4040-B2EA-885EDE529290}" dt="2024-05-18T11:34:03.383" v="319" actId="14100"/>
          <ac:spMkLst>
            <pc:docMk/>
            <pc:sldMk cId="3088961459" sldId="543"/>
            <ac:spMk id="5" creationId="{B9C0DC5D-6A9C-C310-DDEC-103031405B48}"/>
          </ac:spMkLst>
        </pc:spChg>
        <pc:picChg chg="add mod">
          <ac:chgData name="Bothaina Mahmoud Fouad" userId="6337026b70b72472" providerId="LiveId" clId="{C6707956-A15D-4040-B2EA-885EDE529290}" dt="2024-05-18T11:34:20.927" v="324" actId="1076"/>
          <ac:picMkLst>
            <pc:docMk/>
            <pc:sldMk cId="3088961459" sldId="543"/>
            <ac:picMk id="4100" creationId="{A63C374F-941B-2C92-4CB6-D9A71E3A03F5}"/>
          </ac:picMkLst>
        </pc:picChg>
      </pc:sldChg>
      <pc:sldChg chg="add">
        <pc:chgData name="Bothaina Mahmoud Fouad" userId="6337026b70b72472" providerId="LiveId" clId="{C6707956-A15D-4040-B2EA-885EDE529290}" dt="2024-05-18T11:33:39.207" v="316"/>
        <pc:sldMkLst>
          <pc:docMk/>
          <pc:sldMk cId="684107334" sldId="555"/>
        </pc:sldMkLst>
      </pc:sldChg>
      <pc:sldChg chg="del">
        <pc:chgData name="Bothaina Mahmoud Fouad" userId="6337026b70b72472" providerId="LiveId" clId="{C6707956-A15D-4040-B2EA-885EDE529290}" dt="2024-05-18T11:33:32.606" v="315" actId="2696"/>
        <pc:sldMkLst>
          <pc:docMk/>
          <pc:sldMk cId="2112467404" sldId="555"/>
        </pc:sldMkLst>
      </pc:sldChg>
      <pc:sldChg chg="addSp delSp add del mod">
        <pc:chgData name="Bothaina Mahmoud Fouad" userId="6337026b70b72472" providerId="LiveId" clId="{C6707956-A15D-4040-B2EA-885EDE529290}" dt="2024-05-18T11:13:48.713" v="100" actId="2696"/>
        <pc:sldMkLst>
          <pc:docMk/>
          <pc:sldMk cId="1042600012" sldId="556"/>
        </pc:sldMkLst>
        <pc:spChg chg="del">
          <ac:chgData name="Bothaina Mahmoud Fouad" userId="6337026b70b72472" providerId="LiveId" clId="{C6707956-A15D-4040-B2EA-885EDE529290}" dt="2024-05-18T11:02:55.398" v="66" actId="478"/>
          <ac:spMkLst>
            <pc:docMk/>
            <pc:sldMk cId="1042600012" sldId="556"/>
            <ac:spMk id="2" creationId="{41DF2897-52AE-BEE4-97AF-B7A1B49BC1AA}"/>
          </ac:spMkLst>
        </pc:spChg>
        <pc:spChg chg="add del">
          <ac:chgData name="Bothaina Mahmoud Fouad" userId="6337026b70b72472" providerId="LiveId" clId="{C6707956-A15D-4040-B2EA-885EDE529290}" dt="2024-05-18T11:03:01.800" v="68" actId="478"/>
          <ac:spMkLst>
            <pc:docMk/>
            <pc:sldMk cId="1042600012" sldId="556"/>
            <ac:spMk id="3" creationId="{B9C6D917-E8BF-E626-2D21-43CF6421869D}"/>
          </ac:spMkLst>
        </pc:spChg>
        <pc:spChg chg="del">
          <ac:chgData name="Bothaina Mahmoud Fouad" userId="6337026b70b72472" providerId="LiveId" clId="{C6707956-A15D-4040-B2EA-885EDE529290}" dt="2024-05-18T11:02:54.040" v="65" actId="478"/>
          <ac:spMkLst>
            <pc:docMk/>
            <pc:sldMk cId="1042600012" sldId="556"/>
            <ac:spMk id="8" creationId="{F156C3C6-8022-12CC-D8DB-AA705917B8AD}"/>
          </ac:spMkLst>
        </pc:spChg>
      </pc:sldChg>
      <pc:sldChg chg="delSp add del mod">
        <pc:chgData name="Bothaina Mahmoud Fouad" userId="6337026b70b72472" providerId="LiveId" clId="{C6707956-A15D-4040-B2EA-885EDE529290}" dt="2024-05-18T10:57:50.486" v="63" actId="47"/>
        <pc:sldMkLst>
          <pc:docMk/>
          <pc:sldMk cId="2378832304" sldId="556"/>
        </pc:sldMkLst>
        <pc:spChg chg="del">
          <ac:chgData name="Bothaina Mahmoud Fouad" userId="6337026b70b72472" providerId="LiveId" clId="{C6707956-A15D-4040-B2EA-885EDE529290}" dt="2024-05-18T10:21:03.023" v="62" actId="478"/>
          <ac:spMkLst>
            <pc:docMk/>
            <pc:sldMk cId="2378832304" sldId="556"/>
            <ac:spMk id="8" creationId="{F156C3C6-8022-12CC-D8DB-AA705917B8AD}"/>
          </ac:spMkLst>
        </pc:spChg>
      </pc:sldChg>
      <pc:sldChg chg="modSp add mod">
        <pc:chgData name="Bothaina Mahmoud Fouad" userId="6337026b70b72472" providerId="LiveId" clId="{C6707956-A15D-4040-B2EA-885EDE529290}" dt="2024-05-18T11:19:34.943" v="292" actId="20577"/>
        <pc:sldMkLst>
          <pc:docMk/>
          <pc:sldMk cId="3114102356" sldId="556"/>
        </pc:sldMkLst>
        <pc:spChg chg="mod">
          <ac:chgData name="Bothaina Mahmoud Fouad" userId="6337026b70b72472" providerId="LiveId" clId="{C6707956-A15D-4040-B2EA-885EDE529290}" dt="2024-05-18T11:19:05.436" v="279" actId="14100"/>
          <ac:spMkLst>
            <pc:docMk/>
            <pc:sldMk cId="3114102356" sldId="556"/>
            <ac:spMk id="3" creationId="{00000000-0000-0000-0000-000000000000}"/>
          </ac:spMkLst>
        </pc:spChg>
        <pc:spChg chg="mod">
          <ac:chgData name="Bothaina Mahmoud Fouad" userId="6337026b70b72472" providerId="LiveId" clId="{C6707956-A15D-4040-B2EA-885EDE529290}" dt="2024-05-18T11:19:34.943" v="292" actId="20577"/>
          <ac:spMkLst>
            <pc:docMk/>
            <pc:sldMk cId="3114102356" sldId="556"/>
            <ac:spMk id="5" creationId="{B9C0DC5D-6A9C-C310-DDEC-103031405B48}"/>
          </ac:spMkLst>
        </pc:spChg>
      </pc:sldChg>
      <pc:sldChg chg="addSp delSp modSp add mod">
        <pc:chgData name="Bothaina Mahmoud Fouad" userId="6337026b70b72472" providerId="LiveId" clId="{C6707956-A15D-4040-B2EA-885EDE529290}" dt="2024-05-18T11:22:27.784" v="306" actId="14100"/>
        <pc:sldMkLst>
          <pc:docMk/>
          <pc:sldMk cId="2062062638" sldId="557"/>
        </pc:sldMkLst>
        <pc:spChg chg="add del">
          <ac:chgData name="Bothaina Mahmoud Fouad" userId="6337026b70b72472" providerId="LiveId" clId="{C6707956-A15D-4040-B2EA-885EDE529290}" dt="2024-05-18T11:21:10.388" v="296" actId="478"/>
          <ac:spMkLst>
            <pc:docMk/>
            <pc:sldMk cId="2062062638" sldId="557"/>
            <ac:spMk id="2" creationId="{AE51F48F-6452-B487-125E-82BBA5E8C293}"/>
          </ac:spMkLst>
        </pc:spChg>
        <pc:spChg chg="del">
          <ac:chgData name="Bothaina Mahmoud Fouad" userId="6337026b70b72472" providerId="LiveId" clId="{C6707956-A15D-4040-B2EA-885EDE529290}" dt="2024-05-18T11:21:06.481" v="294" actId="478"/>
          <ac:spMkLst>
            <pc:docMk/>
            <pc:sldMk cId="2062062638" sldId="557"/>
            <ac:spMk id="5" creationId="{B9C0DC5D-6A9C-C310-DDEC-103031405B48}"/>
          </ac:spMkLst>
        </pc:spChg>
        <pc:picChg chg="add mod modCrop">
          <ac:chgData name="Bothaina Mahmoud Fouad" userId="6337026b70b72472" providerId="LiveId" clId="{C6707956-A15D-4040-B2EA-885EDE529290}" dt="2024-05-18T11:22:27.784" v="306" actId="14100"/>
          <ac:picMkLst>
            <pc:docMk/>
            <pc:sldMk cId="2062062638" sldId="557"/>
            <ac:picMk id="8" creationId="{A8822F05-86C0-873E-5A5E-29FCBCC2D8BA}"/>
          </ac:picMkLst>
        </pc:picChg>
      </pc:sldChg>
      <pc:sldMasterChg chg="delSldLayout">
        <pc:chgData name="Bothaina Mahmoud Fouad" userId="6337026b70b72472" providerId="LiveId" clId="{C6707956-A15D-4040-B2EA-885EDE529290}" dt="2024-05-18T11:33:32.606" v="315" actId="2696"/>
        <pc:sldMasterMkLst>
          <pc:docMk/>
          <pc:sldMasterMk cId="0" sldId="2147483648"/>
        </pc:sldMasterMkLst>
        <pc:sldLayoutChg chg="del">
          <pc:chgData name="Bothaina Mahmoud Fouad" userId="6337026b70b72472" providerId="LiveId" clId="{C6707956-A15D-4040-B2EA-885EDE529290}" dt="2024-05-18T11:33:32.606" v="315" actId="2696"/>
          <pc:sldLayoutMkLst>
            <pc:docMk/>
            <pc:sldMasterMk cId="0" sldId="2147483648"/>
            <pc:sldLayoutMk cId="0" sldId="2147483663"/>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D8F094-D08A-4242-B8D2-04614A54046A}" type="doc">
      <dgm:prSet loTypeId="urn:microsoft.com/office/officeart/2005/8/layout/pList2" loCatId="list" qsTypeId="urn:microsoft.com/office/officeart/2005/8/quickstyle/simple1" qsCatId="simple" csTypeId="urn:microsoft.com/office/officeart/2005/8/colors/accent1_2" csCatId="accent1" phldr="1"/>
      <dgm:spPr/>
      <dgm:t>
        <a:bodyPr/>
        <a:lstStyle/>
        <a:p>
          <a:endParaRPr lang="en-US"/>
        </a:p>
      </dgm:t>
    </dgm:pt>
    <dgm:pt modelId="{77A0E66F-8E3C-499D-BC6E-B90846854D2B}">
      <dgm:prSet phldrT="[Text]" custT="1"/>
      <dgm:spPr>
        <a:solidFill>
          <a:schemeClr val="bg1">
            <a:lumMod val="85000"/>
          </a:schemeClr>
        </a:solidFill>
      </dgm:spPr>
      <dgm:t>
        <a:bodyPr/>
        <a:lstStyle/>
        <a:p>
          <a:pPr algn="ctr" rtl="0"/>
          <a:r>
            <a:rPr lang="en-US" sz="1800" b="1" i="1" dirty="0">
              <a:solidFill>
                <a:srgbClr val="333333"/>
              </a:solidFill>
            </a:rPr>
            <a:t>“</a:t>
          </a:r>
          <a:r>
            <a:rPr lang="en-US" sz="1800" b="1" i="0" dirty="0">
              <a:solidFill>
                <a:srgbClr val="333333"/>
              </a:solidFill>
            </a:rPr>
            <a:t>Management is the art of knowing what you want to do and then seeing that it is done in the best and cheapest way”.</a:t>
          </a:r>
          <a:r>
            <a:rPr lang="ar-EG" sz="1800" b="1" i="0" dirty="0">
              <a:solidFill>
                <a:srgbClr val="333333"/>
              </a:solidFill>
            </a:rPr>
            <a:t> </a:t>
          </a:r>
          <a:r>
            <a:rPr lang="en-US" sz="1800" b="1" i="0" dirty="0"/>
            <a:t>Frederick Winslow Taylor</a:t>
          </a:r>
          <a:endParaRPr lang="en-US" sz="1800" b="1" i="0" dirty="0">
            <a:solidFill>
              <a:srgbClr val="333333"/>
            </a:solidFill>
          </a:endParaRPr>
        </a:p>
        <a:p>
          <a:pPr algn="ctr" rtl="1"/>
          <a:r>
            <a:rPr lang="ar-EG" sz="1800" b="1" i="0" dirty="0">
              <a:solidFill>
                <a:srgbClr val="333333"/>
              </a:solidFill>
            </a:rPr>
            <a:t>"الإدارة هي فن معرفة ما تريد القيام به ثم التأكد من القيام به بأفضل طريقة وأقلها تكلفة".
فريدريك </a:t>
          </a:r>
          <a:r>
            <a:rPr lang="ar-EG" sz="1800" b="1" i="0" dirty="0" err="1">
              <a:solidFill>
                <a:srgbClr val="333333"/>
              </a:solidFill>
            </a:rPr>
            <a:t>وينسلو</a:t>
          </a:r>
          <a:r>
            <a:rPr lang="ar-EG" sz="1800" b="1" i="0" dirty="0">
              <a:solidFill>
                <a:srgbClr val="333333"/>
              </a:solidFill>
            </a:rPr>
            <a:t> تايلور</a:t>
          </a:r>
          <a:endParaRPr lang="en-US" sz="1800" b="1" i="0" dirty="0">
            <a:solidFill>
              <a:schemeClr val="bg1"/>
            </a:solidFill>
          </a:endParaRPr>
        </a:p>
      </dgm:t>
    </dgm:pt>
    <dgm:pt modelId="{C74847BB-89F7-4ACD-A5F4-D26D370C53E1}" type="parTrans" cxnId="{52C1CF23-3F8C-4501-8AE5-C385DEFAAFCE}">
      <dgm:prSet/>
      <dgm:spPr/>
      <dgm:t>
        <a:bodyPr/>
        <a:lstStyle/>
        <a:p>
          <a:endParaRPr lang="en-US"/>
        </a:p>
      </dgm:t>
    </dgm:pt>
    <dgm:pt modelId="{8B52ED07-C298-4A7D-B4EB-BEEB60867245}" type="sibTrans" cxnId="{52C1CF23-3F8C-4501-8AE5-C385DEFAAFCE}">
      <dgm:prSet/>
      <dgm:spPr/>
      <dgm:t>
        <a:bodyPr/>
        <a:lstStyle/>
        <a:p>
          <a:endParaRPr lang="en-US"/>
        </a:p>
      </dgm:t>
    </dgm:pt>
    <dgm:pt modelId="{CFF099DA-F4C5-4DC3-9D79-8928384CE06F}">
      <dgm:prSet phldrT="[Text]" custT="1"/>
      <dgm:spPr>
        <a:solidFill>
          <a:schemeClr val="bg1">
            <a:lumMod val="85000"/>
          </a:schemeClr>
        </a:solidFill>
      </dgm:spPr>
      <dgm:t>
        <a:bodyPr/>
        <a:lstStyle/>
        <a:p>
          <a:pPr rtl="0"/>
          <a:r>
            <a:rPr lang="en-US" sz="1800" b="1" i="0" dirty="0">
              <a:solidFill>
                <a:srgbClr val="333333"/>
              </a:solidFill>
            </a:rPr>
            <a:t>“To manage is to forecast and to plan, to organize, to command, to coordinate and to control”.</a:t>
          </a:r>
          <a:r>
            <a:rPr lang="ar-EG" sz="1800" b="1" i="0" dirty="0">
              <a:solidFill>
                <a:srgbClr val="333333"/>
              </a:solidFill>
            </a:rPr>
            <a:t> </a:t>
          </a:r>
          <a:r>
            <a:rPr lang="en-US" sz="1800" b="1" i="0" dirty="0">
              <a:solidFill>
                <a:schemeClr val="bg1"/>
              </a:solidFill>
            </a:rPr>
            <a:t>Henri Fayol</a:t>
          </a:r>
          <a:endParaRPr lang="ar-EG" sz="1800" b="1" i="0" dirty="0">
            <a:solidFill>
              <a:srgbClr val="333333"/>
            </a:solidFill>
          </a:endParaRPr>
        </a:p>
        <a:p>
          <a:pPr rtl="1"/>
          <a:endParaRPr lang="ar-EG" sz="1800" b="1" i="0">
            <a:solidFill>
              <a:srgbClr val="333333"/>
            </a:solidFill>
          </a:endParaRPr>
        </a:p>
        <a:p>
          <a:pPr rtl="1"/>
          <a:r>
            <a:rPr lang="ar-EG" sz="1800" b="1" i="0">
              <a:solidFill>
                <a:srgbClr val="333333"/>
              </a:solidFill>
            </a:rPr>
            <a:t>"</a:t>
          </a:r>
          <a:r>
            <a:rPr lang="ar-EG" sz="1800" b="1" i="0" dirty="0">
              <a:solidFill>
                <a:srgbClr val="333333"/>
              </a:solidFill>
            </a:rPr>
            <a:t>الإدارة هي التنبؤ والتخطيط والتنظيم والقيادة والتنسيق والتحكم".</a:t>
          </a:r>
          <a:r>
            <a:rPr lang="ar-EG" sz="1800" b="1" i="0">
              <a:solidFill>
                <a:srgbClr val="333333"/>
              </a:solidFill>
            </a:rPr>
            <a:t>
</a:t>
          </a:r>
          <a:r>
            <a:rPr lang="ar-EG" sz="1800" b="1" i="0" dirty="0">
              <a:solidFill>
                <a:srgbClr val="333333"/>
              </a:solidFill>
            </a:rPr>
            <a:t>هنري </a:t>
          </a:r>
          <a:r>
            <a:rPr lang="ar-EG" sz="1800" b="1" i="0" dirty="0" err="1">
              <a:solidFill>
                <a:srgbClr val="333333"/>
              </a:solidFill>
            </a:rPr>
            <a:t>فايول</a:t>
          </a:r>
          <a:endParaRPr lang="en-US" sz="1800" i="0" dirty="0">
            <a:solidFill>
              <a:schemeClr val="bg1"/>
            </a:solidFill>
          </a:endParaRPr>
        </a:p>
      </dgm:t>
    </dgm:pt>
    <dgm:pt modelId="{F3E127D6-151A-421B-8E7F-7514DFC5F42C}" type="parTrans" cxnId="{2EDE71F9-E5BA-47B0-9C0F-D8C7964FE271}">
      <dgm:prSet/>
      <dgm:spPr/>
      <dgm:t>
        <a:bodyPr/>
        <a:lstStyle/>
        <a:p>
          <a:endParaRPr lang="en-US"/>
        </a:p>
      </dgm:t>
    </dgm:pt>
    <dgm:pt modelId="{BFE41789-C739-41B5-B3CE-B2F6BA2EA900}" type="sibTrans" cxnId="{2EDE71F9-E5BA-47B0-9C0F-D8C7964FE271}">
      <dgm:prSet/>
      <dgm:spPr/>
      <dgm:t>
        <a:bodyPr/>
        <a:lstStyle/>
        <a:p>
          <a:endParaRPr lang="en-US"/>
        </a:p>
      </dgm:t>
    </dgm:pt>
    <dgm:pt modelId="{2C43FB20-5847-4E06-9A07-0CDFE27BD949}">
      <dgm:prSet phldrT="[Text]" custT="1"/>
      <dgm:spPr>
        <a:solidFill>
          <a:schemeClr val="bg1">
            <a:lumMod val="85000"/>
          </a:schemeClr>
        </a:solidFill>
      </dgm:spPr>
      <dgm:t>
        <a:bodyPr/>
        <a:lstStyle/>
        <a:p>
          <a:pPr rtl="1"/>
          <a:r>
            <a:rPr lang="en-US" sz="2100" b="1" dirty="0">
              <a:solidFill>
                <a:schemeClr val="tx1"/>
              </a:solidFill>
            </a:rPr>
            <a:t>Management is the art of getting things done through other people</a:t>
          </a:r>
          <a:endParaRPr lang="en-US" sz="2100" b="1" dirty="0"/>
        </a:p>
        <a:p>
          <a:r>
            <a:rPr lang="en-US" sz="2100" b="1" dirty="0"/>
            <a:t>Mary Parker Follet</a:t>
          </a:r>
          <a:endParaRPr lang="ar-EG" sz="2100" b="1" i="0" dirty="0">
            <a:solidFill>
              <a:schemeClr val="tx1"/>
            </a:solidFill>
          </a:endParaRPr>
        </a:p>
        <a:p>
          <a:pPr rtl="1"/>
          <a:r>
            <a:rPr lang="ar-EG" sz="2100" b="1" i="0" dirty="0">
              <a:solidFill>
                <a:schemeClr val="tx1"/>
              </a:solidFill>
            </a:rPr>
            <a:t>" الإدارة هي فن إنجاز الأمور من خلال الآخرين"
ماري باركر فوليت</a:t>
          </a:r>
        </a:p>
      </dgm:t>
    </dgm:pt>
    <dgm:pt modelId="{8BE951F0-510C-4345-8455-ED9F5A886885}" type="parTrans" cxnId="{43C8ABC8-2AB6-4DAA-B870-E14D2362C1F4}">
      <dgm:prSet/>
      <dgm:spPr/>
      <dgm:t>
        <a:bodyPr/>
        <a:lstStyle/>
        <a:p>
          <a:endParaRPr lang="en-US"/>
        </a:p>
      </dgm:t>
    </dgm:pt>
    <dgm:pt modelId="{E2D2C709-0C74-4427-AE7A-00667D50C76D}" type="sibTrans" cxnId="{43C8ABC8-2AB6-4DAA-B870-E14D2362C1F4}">
      <dgm:prSet/>
      <dgm:spPr/>
      <dgm:t>
        <a:bodyPr/>
        <a:lstStyle/>
        <a:p>
          <a:endParaRPr lang="en-US"/>
        </a:p>
      </dgm:t>
    </dgm:pt>
    <dgm:pt modelId="{85B74D53-6F2F-4B23-ADE5-6160B5BEB030}" type="pres">
      <dgm:prSet presAssocID="{7CD8F094-D08A-4242-B8D2-04614A54046A}" presName="Name0" presStyleCnt="0">
        <dgm:presLayoutVars>
          <dgm:dir/>
          <dgm:resizeHandles val="exact"/>
        </dgm:presLayoutVars>
      </dgm:prSet>
      <dgm:spPr/>
    </dgm:pt>
    <dgm:pt modelId="{76C72322-4EE2-4319-AF12-CAD2A740D4E1}" type="pres">
      <dgm:prSet presAssocID="{7CD8F094-D08A-4242-B8D2-04614A54046A}" presName="bkgdShp" presStyleLbl="alignAccFollowNode1" presStyleIdx="0" presStyleCnt="1"/>
      <dgm:spPr/>
    </dgm:pt>
    <dgm:pt modelId="{7AFFC824-35A2-414C-A4B1-4CCE0020F992}" type="pres">
      <dgm:prSet presAssocID="{7CD8F094-D08A-4242-B8D2-04614A54046A}" presName="linComp" presStyleCnt="0"/>
      <dgm:spPr/>
    </dgm:pt>
    <dgm:pt modelId="{2F43683F-AE96-4AF1-AFC4-66B6D65A8BCC}" type="pres">
      <dgm:prSet presAssocID="{77A0E66F-8E3C-499D-BC6E-B90846854D2B}" presName="compNode" presStyleCnt="0"/>
      <dgm:spPr/>
    </dgm:pt>
    <dgm:pt modelId="{D07E1A62-45EB-4A45-9BAF-F50A9C0AB168}" type="pres">
      <dgm:prSet presAssocID="{77A0E66F-8E3C-499D-BC6E-B90846854D2B}" presName="node" presStyleLbl="node1" presStyleIdx="0" presStyleCnt="3">
        <dgm:presLayoutVars>
          <dgm:bulletEnabled val="1"/>
        </dgm:presLayoutVars>
      </dgm:prSet>
      <dgm:spPr/>
    </dgm:pt>
    <dgm:pt modelId="{3EBFA510-2C8C-4059-AA51-8FDDC05B5C8B}" type="pres">
      <dgm:prSet presAssocID="{77A0E66F-8E3C-499D-BC6E-B90846854D2B}" presName="invisiNode" presStyleLbl="node1" presStyleIdx="0" presStyleCnt="3"/>
      <dgm:spPr/>
    </dgm:pt>
    <dgm:pt modelId="{F2513372-256B-4019-A3F7-2E3D34BFCFA6}" type="pres">
      <dgm:prSet presAssocID="{77A0E66F-8E3C-499D-BC6E-B90846854D2B}" presName="imagNode" presStyleLbl="fgImgPlace1" presStyleIdx="0" presStyleCnt="3"/>
      <dgm:spPr/>
    </dgm:pt>
    <dgm:pt modelId="{E195BB9C-EB78-4F8C-9FB0-999390422BD0}" type="pres">
      <dgm:prSet presAssocID="{8B52ED07-C298-4A7D-B4EB-BEEB60867245}" presName="sibTrans" presStyleLbl="sibTrans2D1" presStyleIdx="0" presStyleCnt="0"/>
      <dgm:spPr/>
    </dgm:pt>
    <dgm:pt modelId="{BE33CB78-383B-4FC6-A8BE-C9CA650FA756}" type="pres">
      <dgm:prSet presAssocID="{CFF099DA-F4C5-4DC3-9D79-8928384CE06F}" presName="compNode" presStyleCnt="0"/>
      <dgm:spPr/>
    </dgm:pt>
    <dgm:pt modelId="{724901AB-8058-4AD8-B40A-8ACA34C620AA}" type="pres">
      <dgm:prSet presAssocID="{CFF099DA-F4C5-4DC3-9D79-8928384CE06F}" presName="node" presStyleLbl="node1" presStyleIdx="1" presStyleCnt="3">
        <dgm:presLayoutVars>
          <dgm:bulletEnabled val="1"/>
        </dgm:presLayoutVars>
      </dgm:prSet>
      <dgm:spPr/>
    </dgm:pt>
    <dgm:pt modelId="{7046569E-0ACE-485A-AC48-03393874B9B6}" type="pres">
      <dgm:prSet presAssocID="{CFF099DA-F4C5-4DC3-9D79-8928384CE06F}" presName="invisiNode" presStyleLbl="node1" presStyleIdx="1" presStyleCnt="3"/>
      <dgm:spPr/>
    </dgm:pt>
    <dgm:pt modelId="{2210A78B-FE6A-4DBF-BE51-F3441DA3CE99}" type="pres">
      <dgm:prSet presAssocID="{CFF099DA-F4C5-4DC3-9D79-8928384CE06F}" presName="imagNode" presStyleLbl="fgImgPlace1" presStyleIdx="1" presStyleCnt="3"/>
      <dgm:spPr/>
    </dgm:pt>
    <dgm:pt modelId="{6297513C-DDC9-49F2-BCC3-9022F4B311C2}" type="pres">
      <dgm:prSet presAssocID="{BFE41789-C739-41B5-B3CE-B2F6BA2EA900}" presName="sibTrans" presStyleLbl="sibTrans2D1" presStyleIdx="0" presStyleCnt="0"/>
      <dgm:spPr/>
    </dgm:pt>
    <dgm:pt modelId="{3E351071-5A57-4EAD-8193-1EFF6B215868}" type="pres">
      <dgm:prSet presAssocID="{2C43FB20-5847-4E06-9A07-0CDFE27BD949}" presName="compNode" presStyleCnt="0"/>
      <dgm:spPr/>
    </dgm:pt>
    <dgm:pt modelId="{58B1C8BF-92C0-41E4-8D03-DC0C2BD5524A}" type="pres">
      <dgm:prSet presAssocID="{2C43FB20-5847-4E06-9A07-0CDFE27BD949}" presName="node" presStyleLbl="node1" presStyleIdx="2" presStyleCnt="3">
        <dgm:presLayoutVars>
          <dgm:bulletEnabled val="1"/>
        </dgm:presLayoutVars>
      </dgm:prSet>
      <dgm:spPr/>
    </dgm:pt>
    <dgm:pt modelId="{2295C30B-09CC-400D-89F3-3F9DFF85AF97}" type="pres">
      <dgm:prSet presAssocID="{2C43FB20-5847-4E06-9A07-0CDFE27BD949}" presName="invisiNode" presStyleLbl="node1" presStyleIdx="2" presStyleCnt="3"/>
      <dgm:spPr/>
    </dgm:pt>
    <dgm:pt modelId="{14FDAF0A-1ABB-43E5-9F5C-FCF592FF467B}" type="pres">
      <dgm:prSet presAssocID="{2C43FB20-5847-4E06-9A07-0CDFE27BD949}" presName="imagNode" presStyleLbl="fgImgPlace1" presStyleIdx="2" presStyleCnt="3"/>
      <dgm:spPr/>
    </dgm:pt>
  </dgm:ptLst>
  <dgm:cxnLst>
    <dgm:cxn modelId="{DD83EE12-6E8E-4A4C-9401-4E313A10955D}" type="presOf" srcId="{77A0E66F-8E3C-499D-BC6E-B90846854D2B}" destId="{D07E1A62-45EB-4A45-9BAF-F50A9C0AB168}" srcOrd="0" destOrd="0" presId="urn:microsoft.com/office/officeart/2005/8/layout/pList2"/>
    <dgm:cxn modelId="{52C1CF23-3F8C-4501-8AE5-C385DEFAAFCE}" srcId="{7CD8F094-D08A-4242-B8D2-04614A54046A}" destId="{77A0E66F-8E3C-499D-BC6E-B90846854D2B}" srcOrd="0" destOrd="0" parTransId="{C74847BB-89F7-4ACD-A5F4-D26D370C53E1}" sibTransId="{8B52ED07-C298-4A7D-B4EB-BEEB60867245}"/>
    <dgm:cxn modelId="{BDF90236-3328-4081-A5C6-D3DD78C4BADD}" type="presOf" srcId="{2C43FB20-5847-4E06-9A07-0CDFE27BD949}" destId="{58B1C8BF-92C0-41E4-8D03-DC0C2BD5524A}" srcOrd="0" destOrd="0" presId="urn:microsoft.com/office/officeart/2005/8/layout/pList2"/>
    <dgm:cxn modelId="{28FE766C-9ED0-4BF1-BBC6-C99F3F672496}" type="presOf" srcId="{8B52ED07-C298-4A7D-B4EB-BEEB60867245}" destId="{E195BB9C-EB78-4F8C-9FB0-999390422BD0}" srcOrd="0" destOrd="0" presId="urn:microsoft.com/office/officeart/2005/8/layout/pList2"/>
    <dgm:cxn modelId="{EEB56470-47DE-4FEC-A18C-D339F5DADF17}" type="presOf" srcId="{BFE41789-C739-41B5-B3CE-B2F6BA2EA900}" destId="{6297513C-DDC9-49F2-BCC3-9022F4B311C2}" srcOrd="0" destOrd="0" presId="urn:microsoft.com/office/officeart/2005/8/layout/pList2"/>
    <dgm:cxn modelId="{6432A6BB-9A5A-4F73-8607-8FEBC4191142}" type="presOf" srcId="{7CD8F094-D08A-4242-B8D2-04614A54046A}" destId="{85B74D53-6F2F-4B23-ADE5-6160B5BEB030}" srcOrd="0" destOrd="0" presId="urn:microsoft.com/office/officeart/2005/8/layout/pList2"/>
    <dgm:cxn modelId="{43C8ABC8-2AB6-4DAA-B870-E14D2362C1F4}" srcId="{7CD8F094-D08A-4242-B8D2-04614A54046A}" destId="{2C43FB20-5847-4E06-9A07-0CDFE27BD949}" srcOrd="2" destOrd="0" parTransId="{8BE951F0-510C-4345-8455-ED9F5A886885}" sibTransId="{E2D2C709-0C74-4427-AE7A-00667D50C76D}"/>
    <dgm:cxn modelId="{7EC91EED-39BB-405F-A9FF-EB85C083FE1A}" type="presOf" srcId="{CFF099DA-F4C5-4DC3-9D79-8928384CE06F}" destId="{724901AB-8058-4AD8-B40A-8ACA34C620AA}" srcOrd="0" destOrd="0" presId="urn:microsoft.com/office/officeart/2005/8/layout/pList2"/>
    <dgm:cxn modelId="{2EDE71F9-E5BA-47B0-9C0F-D8C7964FE271}" srcId="{7CD8F094-D08A-4242-B8D2-04614A54046A}" destId="{CFF099DA-F4C5-4DC3-9D79-8928384CE06F}" srcOrd="1" destOrd="0" parTransId="{F3E127D6-151A-421B-8E7F-7514DFC5F42C}" sibTransId="{BFE41789-C739-41B5-B3CE-B2F6BA2EA900}"/>
    <dgm:cxn modelId="{B94566DB-FE8C-4E58-82F6-5ED82B650030}" type="presParOf" srcId="{85B74D53-6F2F-4B23-ADE5-6160B5BEB030}" destId="{76C72322-4EE2-4319-AF12-CAD2A740D4E1}" srcOrd="0" destOrd="0" presId="urn:microsoft.com/office/officeart/2005/8/layout/pList2"/>
    <dgm:cxn modelId="{824CE744-6C31-4F63-9700-FF5F0983769A}" type="presParOf" srcId="{85B74D53-6F2F-4B23-ADE5-6160B5BEB030}" destId="{7AFFC824-35A2-414C-A4B1-4CCE0020F992}" srcOrd="1" destOrd="0" presId="urn:microsoft.com/office/officeart/2005/8/layout/pList2"/>
    <dgm:cxn modelId="{FAD2CD05-8D00-4D04-B56B-705EED683BB4}" type="presParOf" srcId="{7AFFC824-35A2-414C-A4B1-4CCE0020F992}" destId="{2F43683F-AE96-4AF1-AFC4-66B6D65A8BCC}" srcOrd="0" destOrd="0" presId="urn:microsoft.com/office/officeart/2005/8/layout/pList2"/>
    <dgm:cxn modelId="{615BCE17-D37D-4998-83A2-B82C592FA5DE}" type="presParOf" srcId="{2F43683F-AE96-4AF1-AFC4-66B6D65A8BCC}" destId="{D07E1A62-45EB-4A45-9BAF-F50A9C0AB168}" srcOrd="0" destOrd="0" presId="urn:microsoft.com/office/officeart/2005/8/layout/pList2"/>
    <dgm:cxn modelId="{256F6D20-FB1D-4985-B343-9892F1CC395F}" type="presParOf" srcId="{2F43683F-AE96-4AF1-AFC4-66B6D65A8BCC}" destId="{3EBFA510-2C8C-4059-AA51-8FDDC05B5C8B}" srcOrd="1" destOrd="0" presId="urn:microsoft.com/office/officeart/2005/8/layout/pList2"/>
    <dgm:cxn modelId="{F547CEAA-4C14-4120-81D2-D2277BB289A8}" type="presParOf" srcId="{2F43683F-AE96-4AF1-AFC4-66B6D65A8BCC}" destId="{F2513372-256B-4019-A3F7-2E3D34BFCFA6}" srcOrd="2" destOrd="0" presId="urn:microsoft.com/office/officeart/2005/8/layout/pList2"/>
    <dgm:cxn modelId="{67C27FF9-EC53-412B-92E4-ACE8282FB9B9}" type="presParOf" srcId="{7AFFC824-35A2-414C-A4B1-4CCE0020F992}" destId="{E195BB9C-EB78-4F8C-9FB0-999390422BD0}" srcOrd="1" destOrd="0" presId="urn:microsoft.com/office/officeart/2005/8/layout/pList2"/>
    <dgm:cxn modelId="{DB2BE7E2-A2E8-4726-9BC8-3BCC2FC42E7C}" type="presParOf" srcId="{7AFFC824-35A2-414C-A4B1-4CCE0020F992}" destId="{BE33CB78-383B-4FC6-A8BE-C9CA650FA756}" srcOrd="2" destOrd="0" presId="urn:microsoft.com/office/officeart/2005/8/layout/pList2"/>
    <dgm:cxn modelId="{6A4C2838-B4CE-4DF6-A96E-18CB25D4105F}" type="presParOf" srcId="{BE33CB78-383B-4FC6-A8BE-C9CA650FA756}" destId="{724901AB-8058-4AD8-B40A-8ACA34C620AA}" srcOrd="0" destOrd="0" presId="urn:microsoft.com/office/officeart/2005/8/layout/pList2"/>
    <dgm:cxn modelId="{3DCB3513-A932-4806-A7CF-F403BF31EC0E}" type="presParOf" srcId="{BE33CB78-383B-4FC6-A8BE-C9CA650FA756}" destId="{7046569E-0ACE-485A-AC48-03393874B9B6}" srcOrd="1" destOrd="0" presId="urn:microsoft.com/office/officeart/2005/8/layout/pList2"/>
    <dgm:cxn modelId="{DD275024-8B97-49BC-B318-5A57003C21AA}" type="presParOf" srcId="{BE33CB78-383B-4FC6-A8BE-C9CA650FA756}" destId="{2210A78B-FE6A-4DBF-BE51-F3441DA3CE99}" srcOrd="2" destOrd="0" presId="urn:microsoft.com/office/officeart/2005/8/layout/pList2"/>
    <dgm:cxn modelId="{51896D93-9250-4CAC-9CA3-B1020F7A7D6B}" type="presParOf" srcId="{7AFFC824-35A2-414C-A4B1-4CCE0020F992}" destId="{6297513C-DDC9-49F2-BCC3-9022F4B311C2}" srcOrd="3" destOrd="0" presId="urn:microsoft.com/office/officeart/2005/8/layout/pList2"/>
    <dgm:cxn modelId="{F4C553A7-798B-4EC9-81F4-96F4197BFD49}" type="presParOf" srcId="{7AFFC824-35A2-414C-A4B1-4CCE0020F992}" destId="{3E351071-5A57-4EAD-8193-1EFF6B215868}" srcOrd="4" destOrd="0" presId="urn:microsoft.com/office/officeart/2005/8/layout/pList2"/>
    <dgm:cxn modelId="{F327B195-288F-4E6D-A13D-E612738538D5}" type="presParOf" srcId="{3E351071-5A57-4EAD-8193-1EFF6B215868}" destId="{58B1C8BF-92C0-41E4-8D03-DC0C2BD5524A}" srcOrd="0" destOrd="0" presId="urn:microsoft.com/office/officeart/2005/8/layout/pList2"/>
    <dgm:cxn modelId="{162E8877-F0E5-44E5-BCE1-94BFDA1F1369}" type="presParOf" srcId="{3E351071-5A57-4EAD-8193-1EFF6B215868}" destId="{2295C30B-09CC-400D-89F3-3F9DFF85AF97}" srcOrd="1" destOrd="0" presId="urn:microsoft.com/office/officeart/2005/8/layout/pList2"/>
    <dgm:cxn modelId="{F7CA2531-0227-4597-A630-60A393E9522A}" type="presParOf" srcId="{3E351071-5A57-4EAD-8193-1EFF6B215868}" destId="{14FDAF0A-1ABB-43E5-9F5C-FCF592FF467B}" srcOrd="2" destOrd="0" presId="urn:microsoft.com/office/officeart/2005/8/layout/p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72322-4EE2-4319-AF12-CAD2A740D4E1}">
      <dsp:nvSpPr>
        <dsp:cNvPr id="0" name=""/>
        <dsp:cNvSpPr/>
      </dsp:nvSpPr>
      <dsp:spPr>
        <a:xfrm>
          <a:off x="0" y="0"/>
          <a:ext cx="10487692" cy="2233802"/>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513372-256B-4019-A3F7-2E3D34BFCFA6}">
      <dsp:nvSpPr>
        <dsp:cNvPr id="0" name=""/>
        <dsp:cNvSpPr/>
      </dsp:nvSpPr>
      <dsp:spPr>
        <a:xfrm>
          <a:off x="314630" y="297840"/>
          <a:ext cx="3080759" cy="1638121"/>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7E1A62-45EB-4A45-9BAF-F50A9C0AB168}">
      <dsp:nvSpPr>
        <dsp:cNvPr id="0" name=""/>
        <dsp:cNvSpPr/>
      </dsp:nvSpPr>
      <dsp:spPr>
        <a:xfrm rot="10800000">
          <a:off x="314630" y="2233802"/>
          <a:ext cx="3080759" cy="2730203"/>
        </a:xfrm>
        <a:prstGeom prst="round2SameRect">
          <a:avLst>
            <a:gd name="adj1" fmla="val 10500"/>
            <a:gd name="adj2" fmla="val 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ctr" defTabSz="800100" rtl="0">
            <a:lnSpc>
              <a:spcPct val="90000"/>
            </a:lnSpc>
            <a:spcBef>
              <a:spcPct val="0"/>
            </a:spcBef>
            <a:spcAft>
              <a:spcPct val="35000"/>
            </a:spcAft>
            <a:buNone/>
          </a:pPr>
          <a:r>
            <a:rPr lang="en-US" sz="1800" b="1" i="1" kern="1200" dirty="0">
              <a:solidFill>
                <a:srgbClr val="333333"/>
              </a:solidFill>
            </a:rPr>
            <a:t>“</a:t>
          </a:r>
          <a:r>
            <a:rPr lang="en-US" sz="1800" b="1" i="0" kern="1200" dirty="0">
              <a:solidFill>
                <a:srgbClr val="333333"/>
              </a:solidFill>
            </a:rPr>
            <a:t>Management is the art of knowing what you want to do and then seeing that it is done in the best and cheapest way”.</a:t>
          </a:r>
          <a:r>
            <a:rPr lang="ar-EG" sz="1800" b="1" i="0" kern="1200" dirty="0">
              <a:solidFill>
                <a:srgbClr val="333333"/>
              </a:solidFill>
            </a:rPr>
            <a:t> </a:t>
          </a:r>
          <a:r>
            <a:rPr lang="en-US" sz="1800" b="1" i="0" kern="1200" dirty="0"/>
            <a:t>Frederick Winslow Taylor</a:t>
          </a:r>
          <a:endParaRPr lang="en-US" sz="1800" b="1" i="0" kern="1200" dirty="0">
            <a:solidFill>
              <a:srgbClr val="333333"/>
            </a:solidFill>
          </a:endParaRPr>
        </a:p>
        <a:p>
          <a:pPr marL="0" lvl="0" indent="0" algn="ctr" defTabSz="800100" rtl="1">
            <a:lnSpc>
              <a:spcPct val="90000"/>
            </a:lnSpc>
            <a:spcBef>
              <a:spcPct val="0"/>
            </a:spcBef>
            <a:spcAft>
              <a:spcPct val="35000"/>
            </a:spcAft>
            <a:buNone/>
          </a:pPr>
          <a:r>
            <a:rPr lang="ar-EG" sz="1800" b="1" i="0" kern="1200" dirty="0">
              <a:solidFill>
                <a:srgbClr val="333333"/>
              </a:solidFill>
            </a:rPr>
            <a:t>"الإدارة هي فن معرفة ما تريد القيام به ثم التأكد من القيام به بأفضل طريقة وأقلها تكلفة".
فريدريك </a:t>
          </a:r>
          <a:r>
            <a:rPr lang="ar-EG" sz="1800" b="1" i="0" kern="1200" dirty="0" err="1">
              <a:solidFill>
                <a:srgbClr val="333333"/>
              </a:solidFill>
            </a:rPr>
            <a:t>وينسلو</a:t>
          </a:r>
          <a:r>
            <a:rPr lang="ar-EG" sz="1800" b="1" i="0" kern="1200" dirty="0">
              <a:solidFill>
                <a:srgbClr val="333333"/>
              </a:solidFill>
            </a:rPr>
            <a:t> تايلور</a:t>
          </a:r>
          <a:endParaRPr lang="en-US" sz="1800" b="1" i="0" kern="1200" dirty="0">
            <a:solidFill>
              <a:schemeClr val="bg1"/>
            </a:solidFill>
          </a:endParaRPr>
        </a:p>
      </dsp:txBody>
      <dsp:txXfrm rot="10800000">
        <a:off x="398593" y="2233802"/>
        <a:ext cx="2912833" cy="2646240"/>
      </dsp:txXfrm>
    </dsp:sp>
    <dsp:sp modelId="{2210A78B-FE6A-4DBF-BE51-F3441DA3CE99}">
      <dsp:nvSpPr>
        <dsp:cNvPr id="0" name=""/>
        <dsp:cNvSpPr/>
      </dsp:nvSpPr>
      <dsp:spPr>
        <a:xfrm>
          <a:off x="3703466" y="297840"/>
          <a:ext cx="3080759" cy="1638121"/>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24901AB-8058-4AD8-B40A-8ACA34C620AA}">
      <dsp:nvSpPr>
        <dsp:cNvPr id="0" name=""/>
        <dsp:cNvSpPr/>
      </dsp:nvSpPr>
      <dsp:spPr>
        <a:xfrm rot="10800000">
          <a:off x="3703466" y="2233802"/>
          <a:ext cx="3080759" cy="2730203"/>
        </a:xfrm>
        <a:prstGeom prst="round2SameRect">
          <a:avLst>
            <a:gd name="adj1" fmla="val 10500"/>
            <a:gd name="adj2" fmla="val 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ctr" defTabSz="800100" rtl="0">
            <a:lnSpc>
              <a:spcPct val="90000"/>
            </a:lnSpc>
            <a:spcBef>
              <a:spcPct val="0"/>
            </a:spcBef>
            <a:spcAft>
              <a:spcPct val="35000"/>
            </a:spcAft>
            <a:buNone/>
          </a:pPr>
          <a:r>
            <a:rPr lang="en-US" sz="1800" b="1" i="0" kern="1200" dirty="0">
              <a:solidFill>
                <a:srgbClr val="333333"/>
              </a:solidFill>
            </a:rPr>
            <a:t>“To manage is to forecast and to plan, to organize, to command, to coordinate and to control”.</a:t>
          </a:r>
          <a:r>
            <a:rPr lang="ar-EG" sz="1800" b="1" i="0" kern="1200" dirty="0">
              <a:solidFill>
                <a:srgbClr val="333333"/>
              </a:solidFill>
            </a:rPr>
            <a:t> </a:t>
          </a:r>
          <a:r>
            <a:rPr lang="en-US" sz="1800" b="1" i="0" kern="1200" dirty="0">
              <a:solidFill>
                <a:schemeClr val="bg1"/>
              </a:solidFill>
            </a:rPr>
            <a:t>Henri Fayol</a:t>
          </a:r>
          <a:endParaRPr lang="ar-EG" sz="1800" b="1" i="0" kern="1200" dirty="0">
            <a:solidFill>
              <a:srgbClr val="333333"/>
            </a:solidFill>
          </a:endParaRPr>
        </a:p>
        <a:p>
          <a:pPr marL="0" lvl="0" indent="0" algn="ctr" defTabSz="800100" rtl="1">
            <a:lnSpc>
              <a:spcPct val="90000"/>
            </a:lnSpc>
            <a:spcBef>
              <a:spcPct val="0"/>
            </a:spcBef>
            <a:spcAft>
              <a:spcPct val="35000"/>
            </a:spcAft>
            <a:buNone/>
          </a:pPr>
          <a:endParaRPr lang="ar-EG" sz="1800" b="1" i="0" kern="1200">
            <a:solidFill>
              <a:srgbClr val="333333"/>
            </a:solidFill>
          </a:endParaRPr>
        </a:p>
        <a:p>
          <a:pPr marL="0" lvl="0" indent="0" algn="ctr" defTabSz="800100" rtl="1">
            <a:lnSpc>
              <a:spcPct val="90000"/>
            </a:lnSpc>
            <a:spcBef>
              <a:spcPct val="0"/>
            </a:spcBef>
            <a:spcAft>
              <a:spcPct val="35000"/>
            </a:spcAft>
            <a:buNone/>
          </a:pPr>
          <a:r>
            <a:rPr lang="ar-EG" sz="1800" b="1" i="0" kern="1200">
              <a:solidFill>
                <a:srgbClr val="333333"/>
              </a:solidFill>
            </a:rPr>
            <a:t>"</a:t>
          </a:r>
          <a:r>
            <a:rPr lang="ar-EG" sz="1800" b="1" i="0" kern="1200" dirty="0">
              <a:solidFill>
                <a:srgbClr val="333333"/>
              </a:solidFill>
            </a:rPr>
            <a:t>الإدارة هي التنبؤ والتخطيط والتنظيم والقيادة والتنسيق والتحكم".</a:t>
          </a:r>
          <a:r>
            <a:rPr lang="ar-EG" sz="1800" b="1" i="0" kern="1200">
              <a:solidFill>
                <a:srgbClr val="333333"/>
              </a:solidFill>
            </a:rPr>
            <a:t>
</a:t>
          </a:r>
          <a:r>
            <a:rPr lang="ar-EG" sz="1800" b="1" i="0" kern="1200" dirty="0">
              <a:solidFill>
                <a:srgbClr val="333333"/>
              </a:solidFill>
            </a:rPr>
            <a:t>هنري </a:t>
          </a:r>
          <a:r>
            <a:rPr lang="ar-EG" sz="1800" b="1" i="0" kern="1200" dirty="0" err="1">
              <a:solidFill>
                <a:srgbClr val="333333"/>
              </a:solidFill>
            </a:rPr>
            <a:t>فايول</a:t>
          </a:r>
          <a:endParaRPr lang="en-US" sz="1800" i="0" kern="1200" dirty="0">
            <a:solidFill>
              <a:schemeClr val="bg1"/>
            </a:solidFill>
          </a:endParaRPr>
        </a:p>
      </dsp:txBody>
      <dsp:txXfrm rot="10800000">
        <a:off x="3787429" y="2233802"/>
        <a:ext cx="2912833" cy="2646240"/>
      </dsp:txXfrm>
    </dsp:sp>
    <dsp:sp modelId="{14FDAF0A-1ABB-43E5-9F5C-FCF592FF467B}">
      <dsp:nvSpPr>
        <dsp:cNvPr id="0" name=""/>
        <dsp:cNvSpPr/>
      </dsp:nvSpPr>
      <dsp:spPr>
        <a:xfrm>
          <a:off x="7092301" y="297840"/>
          <a:ext cx="3080759" cy="1638121"/>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8B1C8BF-92C0-41E4-8D03-DC0C2BD5524A}">
      <dsp:nvSpPr>
        <dsp:cNvPr id="0" name=""/>
        <dsp:cNvSpPr/>
      </dsp:nvSpPr>
      <dsp:spPr>
        <a:xfrm rot="10800000">
          <a:off x="7092301" y="2233802"/>
          <a:ext cx="3080759" cy="2730203"/>
        </a:xfrm>
        <a:prstGeom prst="round2SameRect">
          <a:avLst>
            <a:gd name="adj1" fmla="val 10500"/>
            <a:gd name="adj2" fmla="val 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t" anchorCtr="0">
          <a:noAutofit/>
        </a:bodyPr>
        <a:lstStyle/>
        <a:p>
          <a:pPr marL="0" lvl="0" indent="0" algn="ctr" defTabSz="933450" rtl="1">
            <a:lnSpc>
              <a:spcPct val="90000"/>
            </a:lnSpc>
            <a:spcBef>
              <a:spcPct val="0"/>
            </a:spcBef>
            <a:spcAft>
              <a:spcPct val="35000"/>
            </a:spcAft>
            <a:buNone/>
          </a:pPr>
          <a:r>
            <a:rPr lang="en-US" sz="2100" b="1" kern="1200" dirty="0">
              <a:solidFill>
                <a:schemeClr val="tx1"/>
              </a:solidFill>
            </a:rPr>
            <a:t>Management is the art of getting things done through other people</a:t>
          </a:r>
          <a:endParaRPr lang="en-US" sz="2100" b="1" kern="1200" dirty="0"/>
        </a:p>
        <a:p>
          <a:pPr marL="0" lvl="0" indent="0" algn="ctr" defTabSz="933450">
            <a:lnSpc>
              <a:spcPct val="90000"/>
            </a:lnSpc>
            <a:spcBef>
              <a:spcPct val="0"/>
            </a:spcBef>
            <a:spcAft>
              <a:spcPct val="35000"/>
            </a:spcAft>
            <a:buNone/>
          </a:pPr>
          <a:r>
            <a:rPr lang="en-US" sz="2100" b="1" kern="1200" dirty="0"/>
            <a:t>Mary Parker Follet</a:t>
          </a:r>
          <a:endParaRPr lang="ar-EG" sz="2100" b="1" i="0" kern="1200" dirty="0">
            <a:solidFill>
              <a:schemeClr val="tx1"/>
            </a:solidFill>
          </a:endParaRPr>
        </a:p>
        <a:p>
          <a:pPr marL="0" lvl="0" indent="0" algn="ctr" defTabSz="933450" rtl="1">
            <a:lnSpc>
              <a:spcPct val="90000"/>
            </a:lnSpc>
            <a:spcBef>
              <a:spcPct val="0"/>
            </a:spcBef>
            <a:spcAft>
              <a:spcPct val="35000"/>
            </a:spcAft>
            <a:buNone/>
          </a:pPr>
          <a:r>
            <a:rPr lang="ar-EG" sz="2100" b="1" i="0" kern="1200" dirty="0">
              <a:solidFill>
                <a:schemeClr val="tx1"/>
              </a:solidFill>
            </a:rPr>
            <a:t>" الإدارة هي فن إنجاز الأمور من خلال الآخرين"
ماري باركر فوليت</a:t>
          </a:r>
        </a:p>
      </dsp:txBody>
      <dsp:txXfrm rot="10800000">
        <a:off x="7176264" y="2233802"/>
        <a:ext cx="2912833" cy="2646240"/>
      </dsp:txXfrm>
    </dsp:sp>
  </dsp:spTree>
</dsp:drawing>
</file>

<file path=ppt/diagrams/layout1.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88497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92694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3609868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929032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142511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DC260-47B1-8C3C-DA8C-C0BA1658CA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A77D62-F6BD-5E3A-1AEE-F7DA37CECA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F9A27C-ADBE-983F-E5E5-A6962E354C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DCAA8E-110E-C650-5678-3ADAE279E219}"/>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572585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99284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187342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5567910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007694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648921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6057162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518688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823638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357928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89958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5386257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105226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30133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diagramQuickStyle" Target="../diagrams/quickStyle1.xml"/><Relationship Id="rId11" Type="http://schemas.openxmlformats.org/officeDocument/2006/relationships/image" Target="../media/image8.jpeg"/><Relationship Id="rId5" Type="http://schemas.openxmlformats.org/officeDocument/2006/relationships/diagramLayout" Target="../diagrams/layout1.xml"/><Relationship Id="rId10" Type="http://schemas.openxmlformats.org/officeDocument/2006/relationships/image" Target="../media/image7.jpeg"/><Relationship Id="rId4" Type="http://schemas.openxmlformats.org/officeDocument/2006/relationships/diagramData" Target="../diagrams/data1.xml"/><Relationship Id="rId9"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microsoft.com/office/2007/relationships/hdphoto" Target="../media/hdphoto1.wdp"/><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microsoft.com/office/2007/relationships/hdphoto" Target="../media/hdphoto2.wdp"/><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6.xml"/><Relationship Id="rId5" Type="http://schemas.microsoft.com/office/2007/relationships/hdphoto" Target="../media/hdphoto3.wdp"/><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8.jpeg"/></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hyperlink" Target="https://www.shiksha.com/online-courses/articles/difference-between-unity-of-command-and-unity-of-direction/"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hyperlink" Target="https://www.shiksha.com/online-courses/articles/subordination-of-individual-interest-principle-of-management/"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www.shiksha.com/online-courses/articles/understanding-centralization/" TargetMode="External"/><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hyperlink" Target="https://www.shiksha.com/online-courses/articles/scientific-management-theory/" TargetMode="External"/><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hyperlink" Target="https://www.shiksha.com/online-courses/articles/equity-principle-of-management/"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hyperlink" Target="https://www.shiksha.com/online-courses/articles/initiative-principle-of-management/"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www.shiksha.com/online-courses/articles/stability-of-tenure-of-personnel-principle/"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hyperlink" Target="https://www.shiksha.com/online-courses/articles/esprit-de-corps-for-organizational-success/"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7938833" y="4613039"/>
            <a:ext cx="1704314" cy="1384995"/>
          </a:xfrm>
          <a:prstGeom prst="rect">
            <a:avLst/>
          </a:prstGeom>
          <a:noFill/>
        </p:spPr>
        <p:txBody>
          <a:bodyPr wrap="none" rtlCol="0">
            <a:spAutoFit/>
          </a:bodyPr>
          <a:lstStyle/>
          <a:p>
            <a:pPr algn="ctr"/>
            <a:r>
              <a:rPr lang="en-US" sz="2800" b="1" dirty="0">
                <a:solidFill>
                  <a:srgbClr val="C00000"/>
                </a:solidFill>
              </a:rPr>
              <a:t>MGM111</a:t>
            </a:r>
          </a:p>
          <a:p>
            <a:pPr algn="ctr"/>
            <a:r>
              <a:rPr lang="ar-EG" sz="2800" b="1" dirty="0">
                <a:solidFill>
                  <a:srgbClr val="C00000"/>
                </a:solidFill>
              </a:rPr>
              <a:t>مبادئ الإدارة</a:t>
            </a:r>
            <a:endParaRPr lang="en-US" sz="2800" b="1" dirty="0">
              <a:solidFill>
                <a:srgbClr val="C00000"/>
              </a:solidFill>
            </a:endParaRP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6362319" y="2892988"/>
            <a:ext cx="580461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rtl="1"/>
            <a:r>
              <a:rPr lang="en-US" sz="3600" dirty="0"/>
              <a:t>Overview of Management 1</a:t>
            </a:r>
          </a:p>
          <a:p>
            <a:pPr algn="ctr" rtl="1"/>
            <a:r>
              <a:rPr lang="ar-EG" sz="3600" dirty="0"/>
              <a:t>نظرة عامة على الإدارة (1)</a:t>
            </a:r>
          </a:p>
        </p:txBody>
      </p:sp>
      <p:sp>
        <p:nvSpPr>
          <p:cNvPr id="3" name="TextBox 2">
            <a:extLst>
              <a:ext uri="{FF2B5EF4-FFF2-40B4-BE49-F238E27FC236}">
                <a16:creationId xmlns:a16="http://schemas.microsoft.com/office/drawing/2014/main" id="{EE06A839-9928-B543-3E1A-177A00FEA7C3}"/>
              </a:ext>
            </a:extLst>
          </p:cNvPr>
          <p:cNvSpPr txBox="1"/>
          <p:nvPr/>
        </p:nvSpPr>
        <p:spPr>
          <a:xfrm>
            <a:off x="6621044" y="6092010"/>
            <a:ext cx="5804612" cy="584775"/>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rtl="1"/>
            <a:r>
              <a:rPr lang="ar-EG" sz="3200" dirty="0">
                <a:latin typeface="+mn-lt"/>
              </a:rPr>
              <a:t>المحاضرة الأولى</a:t>
            </a:r>
            <a:endParaRPr lang="en-US" sz="3200" dirty="0">
              <a:latin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22211"/>
    </mc:Choice>
    <mc:Fallback xmlns="">
      <p:transition spd="slow" advTm="2221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078703"/>
            <a:ext cx="5909014" cy="49892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73876" y="1233100"/>
            <a:ext cx="5599603" cy="4708981"/>
          </a:xfrm>
          <a:prstGeom prst="rect">
            <a:avLst/>
          </a:prstGeom>
        </p:spPr>
        <p:txBody>
          <a:bodyPr wrap="square">
            <a:spAutoFit/>
          </a:bodyPr>
          <a:lstStyle/>
          <a:p>
            <a:pPr marL="457200" lvl="0" indent="-457200" algn="just">
              <a:buFont typeface="Wingdings" panose="05000000000000000000" pitchFamily="2" charset="2"/>
              <a:buChar char="q"/>
            </a:pPr>
            <a:r>
              <a:rPr lang="en-US" sz="2000" dirty="0"/>
              <a:t>Explain the main concept and meaning of management </a:t>
            </a:r>
          </a:p>
          <a:p>
            <a:pPr marL="457200" indent="-457200" algn="just">
              <a:buFont typeface="Wingdings" panose="05000000000000000000" pitchFamily="2" charset="2"/>
              <a:buChar char="q"/>
            </a:pPr>
            <a:r>
              <a:rPr lang="en-US" sz="2000" dirty="0"/>
              <a:t>The difference between Management and Entrepreneurship</a:t>
            </a:r>
          </a:p>
          <a:p>
            <a:pPr marL="457200" indent="-457200" algn="just">
              <a:buFont typeface="Wingdings" panose="05000000000000000000" pitchFamily="2" charset="2"/>
              <a:buChar char="q"/>
            </a:pPr>
            <a:r>
              <a:rPr lang="en-US" sz="2000" dirty="0"/>
              <a:t>Nature and Characteristics of Management</a:t>
            </a:r>
          </a:p>
          <a:p>
            <a:pPr marL="457200" indent="-457200" algn="just">
              <a:buFont typeface="Wingdings" panose="05000000000000000000" pitchFamily="2" charset="2"/>
              <a:buChar char="q"/>
            </a:pPr>
            <a:r>
              <a:rPr lang="en-US" sz="2000" dirty="0">
                <a:cs typeface="Aharoni" panose="02010803020104030203" pitchFamily="2" charset="-79"/>
              </a:rPr>
              <a:t>Why study Management?</a:t>
            </a:r>
          </a:p>
          <a:p>
            <a:pPr marL="457200" indent="-457200" algn="just">
              <a:buFont typeface="Wingdings" panose="05000000000000000000" pitchFamily="2" charset="2"/>
              <a:buChar char="q"/>
            </a:pPr>
            <a:r>
              <a:rPr lang="en-US" sz="2000" dirty="0"/>
              <a:t>The Importance of Management </a:t>
            </a:r>
            <a:endParaRPr lang="ar-SA" sz="2000" dirty="0"/>
          </a:p>
          <a:p>
            <a:pPr marL="457200" indent="-457200" algn="just">
              <a:buFont typeface="Wingdings" panose="05000000000000000000" pitchFamily="2" charset="2"/>
              <a:buChar char="q"/>
            </a:pPr>
            <a:r>
              <a:rPr lang="en-US" sz="2000" dirty="0"/>
              <a:t>The 5Ms of Management</a:t>
            </a:r>
            <a:endParaRPr lang="ar-SA" sz="2000" dirty="0"/>
          </a:p>
          <a:p>
            <a:pPr algn="just"/>
            <a:endParaRPr lang="en-US" sz="2000" dirty="0"/>
          </a:p>
          <a:p>
            <a:pPr marL="457200" lvl="0" indent="-457200" algn="just" rtl="1">
              <a:buFont typeface="Wingdings" panose="05000000000000000000" pitchFamily="2" charset="2"/>
              <a:buChar char="q"/>
            </a:pPr>
            <a:r>
              <a:rPr lang="ar-EG" sz="2000" dirty="0"/>
              <a:t>شرح المفهوم الأساسي ومعنى الإدارة</a:t>
            </a:r>
          </a:p>
          <a:p>
            <a:pPr marL="457200" lvl="0" indent="-457200" algn="just" rtl="1">
              <a:buFont typeface="Wingdings" panose="05000000000000000000" pitchFamily="2" charset="2"/>
              <a:buChar char="q"/>
            </a:pPr>
            <a:r>
              <a:rPr lang="ar-EG" sz="2000" dirty="0"/>
              <a:t>الفرق بين الإدارة وريادة الأعمال</a:t>
            </a:r>
          </a:p>
          <a:p>
            <a:pPr marL="457200" lvl="0" indent="-457200" algn="just" rtl="1">
              <a:buFont typeface="Wingdings" panose="05000000000000000000" pitchFamily="2" charset="2"/>
              <a:buChar char="q"/>
            </a:pPr>
            <a:r>
              <a:rPr lang="ar-EG" sz="2000" dirty="0"/>
              <a:t>طبيعة وخصائص الإدارة</a:t>
            </a:r>
          </a:p>
          <a:p>
            <a:pPr marL="457200" lvl="0" indent="-457200" algn="just" rtl="1">
              <a:buFont typeface="Wingdings" panose="05000000000000000000" pitchFamily="2" charset="2"/>
              <a:buChar char="q"/>
            </a:pPr>
            <a:r>
              <a:rPr lang="ar-EG" sz="2000" dirty="0"/>
              <a:t>لماذا ندرس الإدارة؟</a:t>
            </a:r>
          </a:p>
          <a:p>
            <a:pPr marL="457200" lvl="0" indent="-457200" algn="just" rtl="1">
              <a:buFont typeface="Wingdings" panose="05000000000000000000" pitchFamily="2" charset="2"/>
              <a:buChar char="q"/>
            </a:pPr>
            <a:r>
              <a:rPr lang="ar-EG" sz="2000" dirty="0"/>
              <a:t>أهمية الإدارة</a:t>
            </a:r>
          </a:p>
          <a:p>
            <a:pPr marL="457200" lvl="0" indent="-457200" algn="just" rtl="1">
              <a:buFont typeface="Wingdings" panose="05000000000000000000" pitchFamily="2" charset="2"/>
              <a:buChar char="q"/>
            </a:pPr>
            <a:r>
              <a:rPr lang="ar-EG" sz="2000" dirty="0"/>
              <a:t>الأسس الخمسة للإدارة</a:t>
            </a:r>
            <a:endParaRPr lang="en-US" sz="2000" dirty="0"/>
          </a:p>
        </p:txBody>
      </p:sp>
      <p:sp>
        <p:nvSpPr>
          <p:cNvPr id="17" name="TextBox 16"/>
          <p:cNvSpPr txBox="1"/>
          <p:nvPr/>
        </p:nvSpPr>
        <p:spPr>
          <a:xfrm>
            <a:off x="6944248" y="3996751"/>
            <a:ext cx="4113898"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مخرجات التعلم من المحاضرة</a:t>
            </a:r>
            <a:endParaRPr lang="en-US" sz="2800" b="1" dirty="0">
              <a:solidFill>
                <a:srgbClr val="00B0F0"/>
              </a:solidFill>
              <a:latin typeface="Alexandria" charset="0"/>
              <a:cs typeface="Alexandria" charset="0"/>
            </a:endParaRP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advTm="53965">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811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17280" y="376910"/>
            <a:ext cx="8682932" cy="523220"/>
          </a:xfrm>
          <a:prstGeom prst="rect">
            <a:avLst/>
          </a:prstGeom>
          <a:noFill/>
        </p:spPr>
        <p:txBody>
          <a:bodyPr wrap="square" rtlCol="0">
            <a:spAutoFit/>
          </a:bodyPr>
          <a:lstStyle/>
          <a:p>
            <a:pPr algn="ctr"/>
            <a:r>
              <a:rPr lang="ar-EG" sz="2800" b="1" dirty="0">
                <a:solidFill>
                  <a:srgbClr val="333333"/>
                </a:solidFill>
              </a:rPr>
              <a:t>بعض التعريفات التي قدمها بعض الكتاب البارزين في مجال الإدارة</a:t>
            </a:r>
            <a:endParaRPr lang="ar-SA" sz="2800" dirty="0">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id="{5637831A-B279-5281-6F0F-145377C32F27}"/>
              </a:ext>
            </a:extLst>
          </p:cNvPr>
          <p:cNvGraphicFramePr/>
          <p:nvPr>
            <p:extLst>
              <p:ext uri="{D42A27DB-BD31-4B8C-83A1-F6EECF244321}">
                <p14:modId xmlns:p14="http://schemas.microsoft.com/office/powerpoint/2010/main" val="2210003961"/>
              </p:ext>
            </p:extLst>
          </p:nvPr>
        </p:nvGraphicFramePr>
        <p:xfrm>
          <a:off x="762000" y="1681342"/>
          <a:ext cx="10487692" cy="496400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100" name="Picture 4" descr="Frederick Winslow Taylor - Wikipedia">
            <a:extLst>
              <a:ext uri="{FF2B5EF4-FFF2-40B4-BE49-F238E27FC236}">
                <a16:creationId xmlns:a16="http://schemas.microsoft.com/office/drawing/2014/main" id="{723AC5D4-6103-1703-D853-1C244934062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95153" y="2004002"/>
            <a:ext cx="3030280" cy="14249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A15E329A-E94B-66C1-13D2-8FBA5B34609A}"/>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22436" r="16279"/>
          <a:stretch/>
        </p:blipFill>
        <p:spPr bwMode="auto">
          <a:xfrm>
            <a:off x="4458587" y="2004002"/>
            <a:ext cx="3030280" cy="14249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6" name="Picture 2" descr="Mary Parker Follett - Wikipedia">
            <a:extLst>
              <a:ext uri="{FF2B5EF4-FFF2-40B4-BE49-F238E27FC236}">
                <a16:creationId xmlns:a16="http://schemas.microsoft.com/office/drawing/2014/main" id="{AD6D66DB-3EF2-B724-998D-E4ADF1DC42D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54139" y="1979550"/>
            <a:ext cx="3030280" cy="14249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FD2104B-8518-D232-EE5A-460C2E6CAEC6}"/>
              </a:ext>
            </a:extLst>
          </p:cNvPr>
          <p:cNvSpPr txBox="1"/>
          <p:nvPr/>
        </p:nvSpPr>
        <p:spPr>
          <a:xfrm>
            <a:off x="617280" y="848269"/>
            <a:ext cx="8682932" cy="830997"/>
          </a:xfrm>
          <a:prstGeom prst="rect">
            <a:avLst/>
          </a:prstGeom>
          <a:noFill/>
        </p:spPr>
        <p:txBody>
          <a:bodyPr wrap="square" rtlCol="0">
            <a:spAutoFit/>
          </a:bodyPr>
          <a:lstStyle/>
          <a:p>
            <a:pPr algn="ctr"/>
            <a:r>
              <a:rPr lang="en-US" sz="2400" b="1" dirty="0">
                <a:solidFill>
                  <a:srgbClr val="333333"/>
                </a:solidFill>
              </a:rPr>
              <a:t>A few definitions by some of the prominent writers on Management</a:t>
            </a:r>
            <a:endParaRPr lang="ar-SA" sz="2400" dirty="0">
              <a:latin typeface="Aharoni" panose="02010803020104030203" pitchFamily="2" charset="-79"/>
            </a:endParaRPr>
          </a:p>
        </p:txBody>
      </p:sp>
    </p:spTree>
    <p:extLst>
      <p:ext uri="{BB962C8B-B14F-4D97-AF65-F5344CB8AC3E}">
        <p14:creationId xmlns:p14="http://schemas.microsoft.com/office/powerpoint/2010/main" val="2639263345"/>
      </p:ext>
    </p:extLst>
  </p:cSld>
  <p:clrMapOvr>
    <a:masterClrMapping/>
  </p:clrMapOvr>
  <mc:AlternateContent xmlns:mc="http://schemas.openxmlformats.org/markup-compatibility/2006" xmlns:p14="http://schemas.microsoft.com/office/powerpoint/2010/main">
    <mc:Choice Requires="p14">
      <p:transition p14:dur="10" advTm="151837"/>
    </mc:Choice>
    <mc:Fallback xmlns="">
      <p:transition advTm="15183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3440" y="18663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55252" y="806697"/>
            <a:ext cx="4978655" cy="1077218"/>
          </a:xfrm>
          <a:prstGeom prst="rect">
            <a:avLst/>
          </a:prstGeom>
          <a:noFill/>
        </p:spPr>
        <p:txBody>
          <a:bodyPr wrap="square" rtlCol="0">
            <a:spAutoFit/>
          </a:bodyPr>
          <a:lstStyle/>
          <a:p>
            <a:pPr algn="ctr" rtl="1"/>
            <a:r>
              <a:rPr lang="ar-EG" sz="3200" b="1" dirty="0">
                <a:solidFill>
                  <a:srgbClr val="00AEEF"/>
                </a:solidFill>
              </a:rPr>
              <a:t>التعريف العام</a:t>
            </a:r>
            <a:endParaRPr lang="en-US" sz="3200" b="1" dirty="0">
              <a:solidFill>
                <a:srgbClr val="00AEEF"/>
              </a:solidFill>
            </a:endParaRPr>
          </a:p>
          <a:p>
            <a:pPr algn="ctr" rtl="1"/>
            <a:r>
              <a:rPr lang="en-US" sz="3200" b="1" dirty="0">
                <a:solidFill>
                  <a:srgbClr val="00AEEF"/>
                </a:solidFill>
                <a:latin typeface="Aharoni" panose="02010803020104030203" pitchFamily="2" charset="-79"/>
              </a:rPr>
              <a:t>General Definition</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1328057" y="2576405"/>
            <a:ext cx="9383486" cy="954107"/>
          </a:xfrm>
          <a:prstGeom prst="rect">
            <a:avLst/>
          </a:prstGeom>
          <a:noFill/>
        </p:spPr>
        <p:txBody>
          <a:bodyPr wrap="square">
            <a:spAutoFit/>
          </a:bodyPr>
          <a:lstStyle/>
          <a:p>
            <a:pPr lvl="0" algn="ctr" rtl="1"/>
            <a:r>
              <a:rPr lang="ar-EG" sz="2800" b="1" dirty="0"/>
              <a:t>الإدارة هي عملية التخطيط والتنظيم والقيادة والتحكم في جهود أعضاء المنظمة واستخدام جميع الموارد التنظيمية الأخرى لتحقيق أهداف المنظمة.</a:t>
            </a:r>
            <a:endParaRPr lang="en-US" sz="2800" dirty="0"/>
          </a:p>
        </p:txBody>
      </p:sp>
      <p:sp>
        <p:nvSpPr>
          <p:cNvPr id="2" name="TextBox 1">
            <a:extLst>
              <a:ext uri="{FF2B5EF4-FFF2-40B4-BE49-F238E27FC236}">
                <a16:creationId xmlns:a16="http://schemas.microsoft.com/office/drawing/2014/main" id="{D83A929E-99A5-1A97-F91B-F4E6C3AAB0A2}"/>
              </a:ext>
            </a:extLst>
          </p:cNvPr>
          <p:cNvSpPr txBox="1"/>
          <p:nvPr/>
        </p:nvSpPr>
        <p:spPr>
          <a:xfrm>
            <a:off x="1328057" y="4051587"/>
            <a:ext cx="9383486" cy="1815882"/>
          </a:xfrm>
          <a:prstGeom prst="rect">
            <a:avLst/>
          </a:prstGeom>
          <a:noFill/>
        </p:spPr>
        <p:txBody>
          <a:bodyPr wrap="square">
            <a:spAutoFit/>
          </a:bodyPr>
          <a:lstStyle/>
          <a:p>
            <a:pPr lvl="0" algn="ctr" rtl="0"/>
            <a:r>
              <a:rPr lang="en-US" sz="2800" b="1" dirty="0"/>
              <a:t>Management is the process of planning, organizing, leading and controlling, the efforts of organization members and of using all other organizational resources to achieve organizational goals.</a:t>
            </a:r>
            <a:endParaRPr lang="en-US" sz="2800" dirty="0"/>
          </a:p>
        </p:txBody>
      </p:sp>
    </p:spTree>
    <p:extLst>
      <p:ext uri="{BB962C8B-B14F-4D97-AF65-F5344CB8AC3E}">
        <p14:creationId xmlns:p14="http://schemas.microsoft.com/office/powerpoint/2010/main" val="4039736607"/>
      </p:ext>
    </p:extLst>
  </p:cSld>
  <p:clrMapOvr>
    <a:masterClrMapping/>
  </p:clrMapOvr>
  <mc:AlternateContent xmlns:mc="http://schemas.openxmlformats.org/markup-compatibility/2006" xmlns:p14="http://schemas.microsoft.com/office/powerpoint/2010/main">
    <mc:Choice Requires="p14">
      <p:transition p14:dur="10" advTm="51785"/>
    </mc:Choice>
    <mc:Fallback xmlns="">
      <p:transition advTm="5178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4971" y="608277"/>
            <a:ext cx="10416449" cy="1077218"/>
          </a:xfrm>
          <a:prstGeom prst="rect">
            <a:avLst/>
          </a:prstGeom>
          <a:noFill/>
        </p:spPr>
        <p:txBody>
          <a:bodyPr wrap="square" rtlCol="0">
            <a:spAutoFit/>
          </a:bodyPr>
          <a:lstStyle/>
          <a:p>
            <a:pPr algn="ctr" rtl="1"/>
            <a:r>
              <a:rPr lang="ar-EG" sz="3200" b="1" dirty="0">
                <a:solidFill>
                  <a:srgbClr val="00AEEF"/>
                </a:solidFill>
              </a:rPr>
              <a:t>الفرق بين ريادة الأعمال وإدارة الأعمال</a:t>
            </a:r>
            <a:endParaRPr lang="en-US" sz="3200" b="1" dirty="0">
              <a:solidFill>
                <a:srgbClr val="00AEEF"/>
              </a:solidFill>
            </a:endParaRPr>
          </a:p>
          <a:p>
            <a:pPr algn="ctr" rtl="1"/>
            <a:r>
              <a:rPr lang="en-US" sz="3200" b="1" dirty="0">
                <a:solidFill>
                  <a:srgbClr val="00AEEF"/>
                </a:solidFill>
              </a:rPr>
              <a:t>Difference between Management and Entrepreneurship</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1189239" y="1730586"/>
            <a:ext cx="9383486" cy="1569660"/>
          </a:xfrm>
          <a:prstGeom prst="rect">
            <a:avLst/>
          </a:prstGeom>
          <a:noFill/>
        </p:spPr>
        <p:txBody>
          <a:bodyPr wrap="square">
            <a:spAutoFit/>
          </a:bodyPr>
          <a:lstStyle/>
          <a:p>
            <a:pPr lvl="0" algn="ctr" rtl="0"/>
            <a:r>
              <a:rPr lang="ar-EG" sz="2400" b="1" i="0" dirty="0">
                <a:latin typeface="Noto Sans" panose="020B0502040504020204" pitchFamily="34" charset="0"/>
              </a:rPr>
              <a:t>تتضمن ريادة الأعمال إنشاء مشروع خاص بالفرد</a:t>
            </a:r>
          </a:p>
          <a:p>
            <a:pPr lvl="0" algn="ctr" rtl="0"/>
            <a:endParaRPr lang="ar-EG" sz="2400" b="1" dirty="0">
              <a:latin typeface="Noto Sans" panose="020B0502040504020204" pitchFamily="34" charset="0"/>
            </a:endParaRPr>
          </a:p>
          <a:p>
            <a:pPr lvl="0" algn="ctr" rtl="0"/>
            <a:r>
              <a:rPr lang="ar-EG" sz="2400" b="1" i="0" dirty="0">
                <a:latin typeface="Noto Sans" panose="020B0502040504020204" pitchFamily="34" charset="0"/>
              </a:rPr>
              <a:t>وتتضمن الإدارة المساعدة في توجيه الأعمال القائمة بالفعل. إن فهم الاختلافات بين هاتين الممارستين يمكن أن يساعدك في تحديد أيهما يجب أن تتبعه في حياتك المهنية.</a:t>
            </a:r>
            <a:endParaRPr lang="en-US" sz="2400" dirty="0"/>
          </a:p>
        </p:txBody>
      </p:sp>
      <p:sp>
        <p:nvSpPr>
          <p:cNvPr id="2" name="TextBox 1">
            <a:extLst>
              <a:ext uri="{FF2B5EF4-FFF2-40B4-BE49-F238E27FC236}">
                <a16:creationId xmlns:a16="http://schemas.microsoft.com/office/drawing/2014/main" id="{CB38A57D-CEDB-0966-3C2E-D12D35FA30A2}"/>
              </a:ext>
            </a:extLst>
          </p:cNvPr>
          <p:cNvSpPr txBox="1"/>
          <p:nvPr/>
        </p:nvSpPr>
        <p:spPr>
          <a:xfrm>
            <a:off x="1331897" y="3523914"/>
            <a:ext cx="9383486" cy="2308324"/>
          </a:xfrm>
          <a:prstGeom prst="rect">
            <a:avLst/>
          </a:prstGeom>
          <a:noFill/>
        </p:spPr>
        <p:txBody>
          <a:bodyPr wrap="square">
            <a:spAutoFit/>
          </a:bodyPr>
          <a:lstStyle/>
          <a:p>
            <a:pPr lvl="0" algn="ctr" rtl="0"/>
            <a:r>
              <a:rPr lang="en-US" sz="2400" b="1" i="0" u="sng" dirty="0">
                <a:solidFill>
                  <a:srgbClr val="C00000"/>
                </a:solidFill>
                <a:effectLst>
                  <a:outerShdw blurRad="38100" dist="38100" dir="2700000" algn="tl">
                    <a:srgbClr val="000000">
                      <a:alpha val="43137"/>
                    </a:srgbClr>
                  </a:outerShdw>
                </a:effectLst>
                <a:latin typeface="Noto Sans" panose="020B0502040504020204" pitchFamily="34" charset="0"/>
              </a:rPr>
              <a:t>Entrepreneurship</a:t>
            </a:r>
            <a:r>
              <a:rPr lang="en-US" sz="2400" b="0" i="0" dirty="0">
                <a:solidFill>
                  <a:srgbClr val="2D2D2D"/>
                </a:solidFill>
                <a:effectLst/>
                <a:latin typeface="Noto Sans" panose="020B0502040504020204" pitchFamily="34" charset="0"/>
              </a:rPr>
              <a:t> involves the creation of one's own enterprise</a:t>
            </a:r>
          </a:p>
          <a:p>
            <a:pPr lvl="0" algn="ctr" rtl="0"/>
            <a:endParaRPr lang="en-US" sz="2400" b="0" i="0" dirty="0">
              <a:solidFill>
                <a:srgbClr val="2D2D2D"/>
              </a:solidFill>
              <a:effectLst/>
              <a:latin typeface="Noto Sans" panose="020B0502040504020204" pitchFamily="34" charset="0"/>
            </a:endParaRPr>
          </a:p>
          <a:p>
            <a:pPr lvl="0" algn="ctr" rtl="0"/>
            <a:r>
              <a:rPr lang="en-US" sz="2400" b="1" u="sng" dirty="0">
                <a:solidFill>
                  <a:srgbClr val="C00000"/>
                </a:solidFill>
                <a:effectLst>
                  <a:outerShdw blurRad="38100" dist="38100" dir="2700000" algn="tl">
                    <a:srgbClr val="000000">
                      <a:alpha val="43137"/>
                    </a:srgbClr>
                  </a:outerShdw>
                </a:effectLst>
                <a:latin typeface="Noto Sans" panose="020B0502040504020204" pitchFamily="34" charset="0"/>
              </a:rPr>
              <a:t>M</a:t>
            </a:r>
            <a:r>
              <a:rPr lang="en-US" sz="2400" b="1" i="0" u="sng" dirty="0">
                <a:solidFill>
                  <a:srgbClr val="C00000"/>
                </a:solidFill>
                <a:effectLst>
                  <a:outerShdw blurRad="38100" dist="38100" dir="2700000" algn="tl">
                    <a:srgbClr val="000000">
                      <a:alpha val="43137"/>
                    </a:srgbClr>
                  </a:outerShdw>
                </a:effectLst>
                <a:latin typeface="Noto Sans" panose="020B0502040504020204" pitchFamily="34" charset="0"/>
              </a:rPr>
              <a:t>anagement</a:t>
            </a:r>
            <a:r>
              <a:rPr lang="en-US" sz="2400" b="0" i="0" dirty="0">
                <a:solidFill>
                  <a:srgbClr val="2D2D2D"/>
                </a:solidFill>
                <a:effectLst/>
                <a:latin typeface="Noto Sans" panose="020B0502040504020204" pitchFamily="34" charset="0"/>
              </a:rPr>
              <a:t> involves helping guide an already-established business. Understanding the differences between these two practices can help you decide which to pursue in your career. </a:t>
            </a:r>
            <a:endParaRPr lang="en-US" sz="2400" dirty="0"/>
          </a:p>
        </p:txBody>
      </p:sp>
    </p:spTree>
    <p:extLst>
      <p:ext uri="{BB962C8B-B14F-4D97-AF65-F5344CB8AC3E}">
        <p14:creationId xmlns:p14="http://schemas.microsoft.com/office/powerpoint/2010/main" val="3114102356"/>
      </p:ext>
    </p:extLst>
  </p:cSld>
  <p:clrMapOvr>
    <a:masterClrMapping/>
  </p:clrMapOvr>
  <mc:AlternateContent xmlns:mc="http://schemas.openxmlformats.org/markup-compatibility/2006" xmlns:p14="http://schemas.microsoft.com/office/powerpoint/2010/main">
    <mc:Choice Requires="p14">
      <p:transition p14:dur="10" advTm="113815"/>
    </mc:Choice>
    <mc:Fallback xmlns="">
      <p:transition advTm="11381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5093" y="1685494"/>
            <a:ext cx="11688898" cy="5023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82AA1BE-34E5-7332-7E13-3D3272828F4F}"/>
              </a:ext>
            </a:extLst>
          </p:cNvPr>
          <p:cNvPicPr>
            <a:picLocks noChangeAspect="1"/>
          </p:cNvPicPr>
          <p:nvPr/>
        </p:nvPicPr>
        <p:blipFill rotWithShape="1">
          <a:blip r:embed="rId4"/>
          <a:srcRect l="25986" t="42170" r="31636" b="27752"/>
          <a:stretch/>
        </p:blipFill>
        <p:spPr>
          <a:xfrm>
            <a:off x="6095999" y="1850065"/>
            <a:ext cx="5800907" cy="4738972"/>
          </a:xfrm>
          <a:prstGeom prst="rect">
            <a:avLst/>
          </a:prstGeom>
        </p:spPr>
      </p:pic>
      <p:graphicFrame>
        <p:nvGraphicFramePr>
          <p:cNvPr id="4" name="Table 3">
            <a:extLst>
              <a:ext uri="{FF2B5EF4-FFF2-40B4-BE49-F238E27FC236}">
                <a16:creationId xmlns:a16="http://schemas.microsoft.com/office/drawing/2014/main" id="{9320B74B-9C5C-9096-5AFD-984C3D968C85}"/>
              </a:ext>
            </a:extLst>
          </p:cNvPr>
          <p:cNvGraphicFramePr>
            <a:graphicFrameLocks noGrp="1"/>
          </p:cNvGraphicFramePr>
          <p:nvPr>
            <p:extLst>
              <p:ext uri="{D42A27DB-BD31-4B8C-83A1-F6EECF244321}">
                <p14:modId xmlns:p14="http://schemas.microsoft.com/office/powerpoint/2010/main" val="2486447322"/>
              </p:ext>
            </p:extLst>
          </p:nvPr>
        </p:nvGraphicFramePr>
        <p:xfrm>
          <a:off x="499730" y="2637758"/>
          <a:ext cx="5509184" cy="3119120"/>
        </p:xfrm>
        <a:graphic>
          <a:graphicData uri="http://schemas.openxmlformats.org/drawingml/2006/table">
            <a:tbl>
              <a:tblPr firstRow="1" bandRow="1">
                <a:tableStyleId>{5C22544A-7EE6-4342-B048-85BDC9FD1C3A}</a:tableStyleId>
              </a:tblPr>
              <a:tblGrid>
                <a:gridCol w="2754592">
                  <a:extLst>
                    <a:ext uri="{9D8B030D-6E8A-4147-A177-3AD203B41FA5}">
                      <a16:colId xmlns:a16="http://schemas.microsoft.com/office/drawing/2014/main" val="1849632403"/>
                    </a:ext>
                  </a:extLst>
                </a:gridCol>
                <a:gridCol w="2754592">
                  <a:extLst>
                    <a:ext uri="{9D8B030D-6E8A-4147-A177-3AD203B41FA5}">
                      <a16:colId xmlns:a16="http://schemas.microsoft.com/office/drawing/2014/main" val="2576753281"/>
                    </a:ext>
                  </a:extLst>
                </a:gridCol>
              </a:tblGrid>
              <a:tr h="370840">
                <a:tc>
                  <a:txBody>
                    <a:bodyPr/>
                    <a:lstStyle/>
                    <a:p>
                      <a:pPr algn="ctr" rtl="1"/>
                      <a:r>
                        <a:rPr lang="ar-EG" dirty="0"/>
                        <a:t>الإدارة</a:t>
                      </a:r>
                      <a:endParaRPr lang="en-US" dirty="0"/>
                    </a:p>
                  </a:txBody>
                  <a:tcPr/>
                </a:tc>
                <a:tc>
                  <a:txBody>
                    <a:bodyPr/>
                    <a:lstStyle/>
                    <a:p>
                      <a:pPr algn="ctr" rtl="1"/>
                      <a:r>
                        <a:rPr lang="ar-EG" dirty="0"/>
                        <a:t>ريادة الأعمال</a:t>
                      </a:r>
                      <a:endParaRPr lang="en-US" dirty="0"/>
                    </a:p>
                  </a:txBody>
                  <a:tcPr/>
                </a:tc>
                <a:extLst>
                  <a:ext uri="{0D108BD9-81ED-4DB2-BD59-A6C34878D82A}">
                    <a16:rowId xmlns:a16="http://schemas.microsoft.com/office/drawing/2014/main" val="2626451922"/>
                  </a:ext>
                </a:extLst>
              </a:tr>
              <a:tr h="370840">
                <a:tc>
                  <a:txBody>
                    <a:bodyPr/>
                    <a:lstStyle/>
                    <a:p>
                      <a:pPr algn="ctr" rtl="1"/>
                      <a:r>
                        <a:rPr lang="ar-EG" dirty="0"/>
                        <a:t>تركز على </a:t>
                      </a:r>
                      <a:r>
                        <a:rPr lang="ar-EG" b="1" dirty="0"/>
                        <a:t>تحسين الموارد والعمليات الحالية</a:t>
                      </a:r>
                      <a:r>
                        <a:rPr lang="ar-EG" dirty="0"/>
                        <a:t> داخل المنظمات القائمة.</a:t>
                      </a:r>
                      <a:endParaRPr lang="en-US" dirty="0"/>
                    </a:p>
                  </a:txBody>
                  <a:tcPr/>
                </a:tc>
                <a:tc>
                  <a:txBody>
                    <a:bodyPr/>
                    <a:lstStyle/>
                    <a:p>
                      <a:pPr algn="ctr" rtl="1"/>
                      <a:r>
                        <a:rPr lang="ar-EG" dirty="0"/>
                        <a:t>تتضمن </a:t>
                      </a:r>
                      <a:r>
                        <a:rPr lang="ar-EG" b="1" dirty="0"/>
                        <a:t>تحديد واستغلال الفرص الجديدة</a:t>
                      </a:r>
                      <a:r>
                        <a:rPr lang="ar-EG" dirty="0"/>
                        <a:t> من خلال الابتكار، والمخاطرة، والحل الإبداعي للمشكلات.</a:t>
                      </a:r>
                      <a:endParaRPr lang="en-US" dirty="0"/>
                    </a:p>
                  </a:txBody>
                  <a:tcPr/>
                </a:tc>
                <a:extLst>
                  <a:ext uri="{0D108BD9-81ED-4DB2-BD59-A6C34878D82A}">
                    <a16:rowId xmlns:a16="http://schemas.microsoft.com/office/drawing/2014/main" val="1645624070"/>
                  </a:ext>
                </a:extLst>
              </a:tr>
              <a:tr h="370840">
                <a:tc>
                  <a:txBody>
                    <a:bodyPr/>
                    <a:lstStyle/>
                    <a:p>
                      <a:pPr algn="ctr" rtl="1"/>
                      <a:r>
                        <a:rPr lang="ar-EG" dirty="0"/>
                        <a:t>تتطلب نهجاً أكثر </a:t>
                      </a:r>
                      <a:r>
                        <a:rPr lang="ar-EG" b="1" dirty="0"/>
                        <a:t>تنظيماً ومنهجية</a:t>
                      </a:r>
                      <a:endParaRPr lang="en-US" dirty="0"/>
                    </a:p>
                  </a:txBody>
                  <a:tcPr/>
                </a:tc>
                <a:tc>
                  <a:txBody>
                    <a:bodyPr/>
                    <a:lstStyle/>
                    <a:p>
                      <a:pPr algn="ctr" rtl="1"/>
                      <a:r>
                        <a:rPr lang="ar-EG" dirty="0"/>
                        <a:t>تتطلب </a:t>
                      </a:r>
                      <a:r>
                        <a:rPr lang="ar-EG" b="1" dirty="0"/>
                        <a:t>الإبداع، والقدرة على التكيف، والمرونة</a:t>
                      </a:r>
                      <a:r>
                        <a:rPr lang="ar-EG" dirty="0"/>
                        <a:t>، والرغبة في تحدي الوضع الراهن واحتضان عدم اليقين.</a:t>
                      </a:r>
                      <a:endParaRPr lang="en-US" dirty="0"/>
                    </a:p>
                  </a:txBody>
                  <a:tcPr/>
                </a:tc>
                <a:extLst>
                  <a:ext uri="{0D108BD9-81ED-4DB2-BD59-A6C34878D82A}">
                    <a16:rowId xmlns:a16="http://schemas.microsoft.com/office/drawing/2014/main" val="3299789444"/>
                  </a:ext>
                </a:extLst>
              </a:tr>
              <a:tr h="370840">
                <a:tc>
                  <a:txBody>
                    <a:bodyPr/>
                    <a:lstStyle/>
                    <a:p>
                      <a:pPr algn="ctr" rtl="1"/>
                      <a:r>
                        <a:rPr lang="ar-EG" dirty="0"/>
                        <a:t>قد تشتمل على الابتكار.</a:t>
                      </a:r>
                      <a:endParaRPr lang="en-US" dirty="0"/>
                    </a:p>
                  </a:txBody>
                  <a:tcPr/>
                </a:tc>
                <a:tc>
                  <a:txBody>
                    <a:bodyPr/>
                    <a:lstStyle/>
                    <a:p>
                      <a:pPr algn="ctr" rtl="1"/>
                      <a:r>
                        <a:rPr lang="ar-EG" b="1" dirty="0"/>
                        <a:t>الابتكار</a:t>
                      </a:r>
                      <a:r>
                        <a:rPr lang="ar-EG" dirty="0"/>
                        <a:t> هو المحرك الأساسي لها.</a:t>
                      </a:r>
                      <a:endParaRPr lang="en-US" dirty="0"/>
                    </a:p>
                  </a:txBody>
                  <a:tcPr/>
                </a:tc>
                <a:extLst>
                  <a:ext uri="{0D108BD9-81ED-4DB2-BD59-A6C34878D82A}">
                    <a16:rowId xmlns:a16="http://schemas.microsoft.com/office/drawing/2014/main" val="2745262448"/>
                  </a:ext>
                </a:extLst>
              </a:tr>
            </a:tbl>
          </a:graphicData>
        </a:graphic>
      </p:graphicFrame>
      <p:sp>
        <p:nvSpPr>
          <p:cNvPr id="5" name="TextBox 4">
            <a:extLst>
              <a:ext uri="{FF2B5EF4-FFF2-40B4-BE49-F238E27FC236}">
                <a16:creationId xmlns:a16="http://schemas.microsoft.com/office/drawing/2014/main" id="{7576B688-CD30-6629-3A04-8F004D0BB7D2}"/>
              </a:ext>
            </a:extLst>
          </p:cNvPr>
          <p:cNvSpPr txBox="1"/>
          <p:nvPr/>
        </p:nvSpPr>
        <p:spPr>
          <a:xfrm>
            <a:off x="414971" y="608277"/>
            <a:ext cx="10416449" cy="1077218"/>
          </a:xfrm>
          <a:prstGeom prst="rect">
            <a:avLst/>
          </a:prstGeom>
          <a:noFill/>
        </p:spPr>
        <p:txBody>
          <a:bodyPr wrap="square" rtlCol="0">
            <a:spAutoFit/>
          </a:bodyPr>
          <a:lstStyle/>
          <a:p>
            <a:pPr algn="ctr" rtl="1"/>
            <a:r>
              <a:rPr lang="ar-EG" sz="3200" b="1" dirty="0">
                <a:solidFill>
                  <a:srgbClr val="00AEEF"/>
                </a:solidFill>
              </a:rPr>
              <a:t>الفرق بين ريادة الأعمال وإدارة الأعمال</a:t>
            </a:r>
            <a:endParaRPr lang="en-US" sz="3200" b="1" dirty="0">
              <a:solidFill>
                <a:srgbClr val="00AEEF"/>
              </a:solidFill>
            </a:endParaRPr>
          </a:p>
          <a:p>
            <a:pPr algn="ctr" rtl="1"/>
            <a:r>
              <a:rPr lang="en-US" sz="3200" b="1" dirty="0">
                <a:solidFill>
                  <a:srgbClr val="00AEEF"/>
                </a:solidFill>
              </a:rPr>
              <a:t>Difference between Management and Entrepreneurship</a:t>
            </a:r>
            <a:endParaRPr lang="ar-SA" sz="3200" dirty="0">
              <a:solidFill>
                <a:srgbClr val="00AEEF"/>
              </a:solidFill>
              <a:latin typeface="Aharoni" panose="02010803020104030203" pitchFamily="2" charset="-79"/>
            </a:endParaRPr>
          </a:p>
        </p:txBody>
      </p:sp>
    </p:spTree>
    <p:extLst>
      <p:ext uri="{BB962C8B-B14F-4D97-AF65-F5344CB8AC3E}">
        <p14:creationId xmlns:p14="http://schemas.microsoft.com/office/powerpoint/2010/main" val="2062062638"/>
      </p:ext>
    </p:extLst>
  </p:cSld>
  <p:clrMapOvr>
    <a:masterClrMapping/>
  </p:clrMapOvr>
  <mc:AlternateContent xmlns:mc="http://schemas.openxmlformats.org/markup-compatibility/2006" xmlns:p14="http://schemas.microsoft.com/office/powerpoint/2010/main">
    <mc:Choice Requires="p14">
      <p:transition p14:dur="10" advTm="107562"/>
    </mc:Choice>
    <mc:Fallback xmlns="">
      <p:transition advTm="10756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3916" y="1589799"/>
            <a:ext cx="11844670" cy="5066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b="1"/>
              <a:t>Management is concerned with using the resources of the organization to reach the organization’s objectives. </a:t>
            </a:r>
          </a:p>
          <a:p>
            <a:pPr marL="457200" indent="-457200" algn="just">
              <a:buFont typeface="Arial" panose="020B0604020202020204" pitchFamily="34" charset="0"/>
              <a:buChar char="•"/>
            </a:pPr>
            <a:r>
              <a:rPr lang="en-US" sz="2800" b="1"/>
              <a:t>Management’s purpose is to use these resources effectively and efficiently so that the objectives of the organization are achieved with a minimum of cost. </a:t>
            </a:r>
          </a:p>
          <a:p>
            <a:pPr marL="457200" indent="-457200" algn="just">
              <a:buFont typeface="Arial" panose="020B0604020202020204" pitchFamily="34" charset="0"/>
              <a:buChar char="•"/>
            </a:pPr>
            <a:r>
              <a:rPr lang="en-US" sz="2800" b="1"/>
              <a:t>Management activities share some common characteristics:</a:t>
            </a:r>
          </a:p>
          <a:p>
            <a:pPr marL="914400" lvl="1" indent="-457200" algn="just">
              <a:buFont typeface="Arial" panose="020B0604020202020204" pitchFamily="34" charset="0"/>
              <a:buChar char="•"/>
            </a:pPr>
            <a:r>
              <a:rPr lang="en-US" sz="2800"/>
              <a:t>All activities occur within the context of an organization.</a:t>
            </a:r>
          </a:p>
          <a:p>
            <a:pPr marL="914400" lvl="1" indent="-457200" algn="just">
              <a:buFont typeface="Arial" panose="020B0604020202020204" pitchFamily="34" charset="0"/>
              <a:buChar char="•"/>
            </a:pPr>
            <a:r>
              <a:rPr lang="en-US" sz="2800"/>
              <a:t>Managers are in charge of the organization’s resources—people, equipment, finances, data—and of using these resources to help the organization reach its objectives. </a:t>
            </a:r>
            <a:endParaRPr lang="en-US" sz="2800" dirty="0"/>
          </a:p>
        </p:txBody>
      </p:sp>
      <p:sp>
        <p:nvSpPr>
          <p:cNvPr id="3" name="TextBox 2"/>
          <p:cNvSpPr txBox="1"/>
          <p:nvPr/>
        </p:nvSpPr>
        <p:spPr>
          <a:xfrm>
            <a:off x="5148943" y="1028773"/>
            <a:ext cx="4853849" cy="584775"/>
          </a:xfrm>
          <a:prstGeom prst="rect">
            <a:avLst/>
          </a:prstGeom>
          <a:noFill/>
        </p:spPr>
        <p:txBody>
          <a:bodyPr wrap="square" rtlCol="0">
            <a:spAutoFit/>
          </a:bodyPr>
          <a:lstStyle/>
          <a:p>
            <a:pPr algn="ctr"/>
            <a:r>
              <a:rPr lang="ar-EG" sz="3200" b="1" dirty="0">
                <a:solidFill>
                  <a:srgbClr val="00AEEF"/>
                </a:solidFill>
              </a:rPr>
              <a:t>طبيعة الإدارة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896808" y="1735795"/>
            <a:ext cx="10504714" cy="2123658"/>
          </a:xfrm>
          <a:prstGeom prst="rect">
            <a:avLst/>
          </a:prstGeom>
          <a:noFill/>
        </p:spPr>
        <p:txBody>
          <a:bodyPr wrap="square">
            <a:spAutoFit/>
          </a:bodyPr>
          <a:lstStyle/>
          <a:p>
            <a:pPr marL="457200" indent="-457200" algn="just" rtl="1">
              <a:buFont typeface="Arial" panose="020B0604020202020204" pitchFamily="34" charset="0"/>
              <a:buChar char="•"/>
            </a:pPr>
            <a:r>
              <a:rPr lang="ar-EG" sz="2200" dirty="0"/>
              <a:t>تهتم الإدارة باستخدام موارد المنظمة لتحقيق أهداف المنظمة.</a:t>
            </a:r>
          </a:p>
          <a:p>
            <a:pPr marL="457200" indent="-457200" algn="just" rtl="1">
              <a:buFont typeface="Arial" panose="020B0604020202020204" pitchFamily="34" charset="0"/>
              <a:buChar char="•"/>
            </a:pPr>
            <a:r>
              <a:rPr lang="ar-EG" sz="2200" dirty="0"/>
              <a:t>الغرض من الإدارة هو استخدام هذه الموارد بفعالية وكفاءة بحيث يتم تحقيق أهداف المنظمة بأقل تكلفة.</a:t>
            </a:r>
          </a:p>
          <a:p>
            <a:pPr marL="457200" indent="-457200" algn="just" rtl="1">
              <a:buFont typeface="Arial" panose="020B0604020202020204" pitchFamily="34" charset="0"/>
              <a:buChar char="•"/>
            </a:pPr>
            <a:r>
              <a:rPr lang="ar-EG" sz="2200" dirty="0"/>
              <a:t>تشترك أنشطة الإدارة في بعض الخصائص المشتركة:</a:t>
            </a:r>
          </a:p>
          <a:p>
            <a:pPr algn="just" rtl="1"/>
            <a:r>
              <a:rPr lang="ar-EG" sz="2200" dirty="0"/>
              <a:t>	تحدث جميع الأنشطة في سياق المنظمة.</a:t>
            </a:r>
          </a:p>
          <a:p>
            <a:pPr algn="just" rtl="1"/>
            <a:r>
              <a:rPr lang="ar-EG" sz="2200" dirty="0"/>
              <a:t>	يتولى المديرون مسؤولية موارد المنظمة - الأشخاص والمعدات والمالية والبيانات - واستخدام هذه الموارد لمساعدة المنظمة على تحقيق أهدافها.</a:t>
            </a:r>
            <a:endParaRPr lang="en-US" sz="2200" dirty="0"/>
          </a:p>
        </p:txBody>
      </p:sp>
      <p:sp>
        <p:nvSpPr>
          <p:cNvPr id="4" name="TextBox 3">
            <a:extLst>
              <a:ext uri="{FF2B5EF4-FFF2-40B4-BE49-F238E27FC236}">
                <a16:creationId xmlns:a16="http://schemas.microsoft.com/office/drawing/2014/main" id="{9F454B71-DEFD-EDEA-5BD1-87F936DEC8D7}"/>
              </a:ext>
            </a:extLst>
          </p:cNvPr>
          <p:cNvSpPr txBox="1"/>
          <p:nvPr/>
        </p:nvSpPr>
        <p:spPr>
          <a:xfrm>
            <a:off x="409732" y="3980443"/>
            <a:ext cx="10621334" cy="2554545"/>
          </a:xfrm>
          <a:prstGeom prst="rect">
            <a:avLst/>
          </a:prstGeom>
          <a:noFill/>
        </p:spPr>
        <p:txBody>
          <a:bodyPr wrap="square">
            <a:spAutoFit/>
          </a:bodyPr>
          <a:lstStyle/>
          <a:p>
            <a:pPr marL="457200" indent="-457200" algn="just">
              <a:buFont typeface="Arial" panose="020B0604020202020204" pitchFamily="34" charset="0"/>
              <a:buChar char="•"/>
            </a:pPr>
            <a:r>
              <a:rPr lang="en-US" sz="2000" b="1" dirty="0"/>
              <a:t>Management is concerned with using the resources of the organization to reach the organization’s objectives. </a:t>
            </a:r>
          </a:p>
          <a:p>
            <a:pPr marL="457200" indent="-457200" algn="just">
              <a:buFont typeface="Arial" panose="020B0604020202020204" pitchFamily="34" charset="0"/>
              <a:buChar char="•"/>
            </a:pPr>
            <a:r>
              <a:rPr lang="en-US" sz="2000" b="1" dirty="0"/>
              <a:t>Management’s purpose is to use these resources effectively and efficiently so that the objectives of the organization are achieved with a minimum of cost. </a:t>
            </a:r>
          </a:p>
          <a:p>
            <a:pPr marL="457200" indent="-457200" algn="just">
              <a:buFont typeface="Arial" panose="020B0604020202020204" pitchFamily="34" charset="0"/>
              <a:buChar char="•"/>
            </a:pPr>
            <a:r>
              <a:rPr lang="en-US" sz="2000" b="1" dirty="0"/>
              <a:t>Management activities share some common characteristics:</a:t>
            </a:r>
          </a:p>
          <a:p>
            <a:pPr marL="914400" lvl="1" indent="-457200" algn="just">
              <a:buFont typeface="Arial" panose="020B0604020202020204" pitchFamily="34" charset="0"/>
              <a:buChar char="•"/>
            </a:pPr>
            <a:r>
              <a:rPr lang="en-US" sz="2000" dirty="0"/>
              <a:t>All activities occur within the context of an organization.</a:t>
            </a:r>
          </a:p>
          <a:p>
            <a:pPr marL="914400" lvl="1" indent="-457200" algn="just">
              <a:buFont typeface="Arial" panose="020B0604020202020204" pitchFamily="34" charset="0"/>
              <a:buChar char="•"/>
            </a:pPr>
            <a:r>
              <a:rPr lang="en-US" sz="2000" dirty="0"/>
              <a:t>Managers are in charge of the organization’s resources—people, equipment, finances, data—and of using these resources to help the organization reach its objectives. </a:t>
            </a:r>
          </a:p>
        </p:txBody>
      </p:sp>
      <p:sp>
        <p:nvSpPr>
          <p:cNvPr id="6" name="TextBox 5">
            <a:extLst>
              <a:ext uri="{FF2B5EF4-FFF2-40B4-BE49-F238E27FC236}">
                <a16:creationId xmlns:a16="http://schemas.microsoft.com/office/drawing/2014/main" id="{17DE1094-3688-6CE2-872B-D06E9974259D}"/>
              </a:ext>
            </a:extLst>
          </p:cNvPr>
          <p:cNvSpPr txBox="1"/>
          <p:nvPr/>
        </p:nvSpPr>
        <p:spPr>
          <a:xfrm>
            <a:off x="295094" y="1052918"/>
            <a:ext cx="4853849" cy="584775"/>
          </a:xfrm>
          <a:prstGeom prst="rect">
            <a:avLst/>
          </a:prstGeom>
          <a:noFill/>
        </p:spPr>
        <p:txBody>
          <a:bodyPr wrap="square" rtlCol="0">
            <a:spAutoFit/>
          </a:bodyPr>
          <a:lstStyle/>
          <a:p>
            <a:pPr algn="ctr"/>
            <a:r>
              <a:rPr lang="en-US" sz="3200" b="1" dirty="0">
                <a:solidFill>
                  <a:srgbClr val="00AEEF"/>
                </a:solidFill>
              </a:rPr>
              <a:t>Nature of Management</a:t>
            </a:r>
            <a:endParaRPr lang="ar-SA" sz="3200" dirty="0">
              <a:solidFill>
                <a:srgbClr val="00AEEF"/>
              </a:solidFill>
              <a:latin typeface="Aharoni" panose="02010803020104030203" pitchFamily="2" charset="-79"/>
            </a:endParaRPr>
          </a:p>
        </p:txBody>
      </p:sp>
    </p:spTree>
    <p:extLst>
      <p:ext uri="{BB962C8B-B14F-4D97-AF65-F5344CB8AC3E}">
        <p14:creationId xmlns:p14="http://schemas.microsoft.com/office/powerpoint/2010/main" val="1416434032"/>
      </p:ext>
    </p:extLst>
  </p:cSld>
  <p:clrMapOvr>
    <a:masterClrMapping/>
  </p:clrMapOvr>
  <mc:AlternateContent xmlns:mc="http://schemas.openxmlformats.org/markup-compatibility/2006" xmlns:p14="http://schemas.microsoft.com/office/powerpoint/2010/main">
    <mc:Choice Requires="p14">
      <p:transition p14:dur="10" advTm="168927"/>
    </mc:Choice>
    <mc:Fallback xmlns="">
      <p:transition advTm="16892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685494"/>
            <a:ext cx="11675902" cy="50555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670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itle 1"/>
          <p:cNvSpPr txBox="1">
            <a:spLocks/>
          </p:cNvSpPr>
          <p:nvPr/>
        </p:nvSpPr>
        <p:spPr>
          <a:xfrm>
            <a:off x="4455838" y="1082178"/>
            <a:ext cx="6375582" cy="526255"/>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3600" b="1" dirty="0">
                <a:solidFill>
                  <a:srgbClr val="00AEEF"/>
                </a:solidFill>
                <a:latin typeface="Aharoni" panose="02010803020104030203" pitchFamily="2" charset="-79"/>
              </a:rPr>
              <a:t>بعض جوانب الإدارة</a:t>
            </a:r>
            <a:endParaRPr lang="ar-SA" sz="3600" dirty="0">
              <a:solidFill>
                <a:srgbClr val="00AEEF"/>
              </a:solidFill>
              <a:latin typeface="Aharoni" panose="02010803020104030203" pitchFamily="2" charset="-79"/>
            </a:endParaRPr>
          </a:p>
        </p:txBody>
      </p:sp>
      <p:sp>
        <p:nvSpPr>
          <p:cNvPr id="11" name="Content Placeholder 2"/>
          <p:cNvSpPr txBox="1">
            <a:spLocks/>
          </p:cNvSpPr>
          <p:nvPr/>
        </p:nvSpPr>
        <p:spPr>
          <a:xfrm>
            <a:off x="838200" y="1867460"/>
            <a:ext cx="10515600" cy="256631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buFont typeface="Wingdings" panose="05000000000000000000" pitchFamily="2" charset="2"/>
              <a:buChar char="q"/>
            </a:pPr>
            <a:r>
              <a:rPr lang="ar-EG" sz="2200" b="1" dirty="0"/>
              <a:t>ا</a:t>
            </a:r>
            <a:r>
              <a:rPr lang="ar-SA" sz="2200" b="1" dirty="0"/>
              <a:t>لكفاءة الأساسية: مجموعة محددة من المهارات الإدارية والقدرات والمعرفة والخبرة التي تسمح لمنظمة واحدة بالتفوق على منافسيها</a:t>
            </a:r>
            <a:endParaRPr lang="ar-EG" sz="2200" b="1" dirty="0"/>
          </a:p>
          <a:p>
            <a:pPr algn="just" rtl="1">
              <a:buFont typeface="Wingdings" panose="05000000000000000000" pitchFamily="2" charset="2"/>
              <a:buChar char="q"/>
            </a:pPr>
            <a:r>
              <a:rPr lang="ar-SA" sz="2200" b="1" dirty="0"/>
              <a:t>إعادة الهيكلة: تتضمن تبسيط أو تقليص</a:t>
            </a:r>
            <a:r>
              <a:rPr lang="ar-EG" sz="2200" b="1" dirty="0"/>
              <a:t> </a:t>
            </a:r>
            <a:r>
              <a:rPr lang="ar-SA" sz="2200" b="1" dirty="0"/>
              <a:t>حجم عمليات المنظمة لخفض تكاليف التشغيل</a:t>
            </a:r>
            <a:endParaRPr lang="ar-EG" sz="2200" b="1" dirty="0"/>
          </a:p>
          <a:p>
            <a:pPr algn="just" rtl="1">
              <a:buFont typeface="Wingdings" panose="05000000000000000000" pitchFamily="2" charset="2"/>
              <a:buChar char="q"/>
            </a:pPr>
            <a:r>
              <a:rPr lang="ar-SA" sz="2200" b="1" dirty="0"/>
              <a:t>الاستعانة بمصادر خارجية: التعاقد مع شركة أخرى لأداء نشاط عمل كانت الشركة تؤديه بنفسها سابقًا</a:t>
            </a:r>
            <a:endParaRPr lang="ar-EG" sz="2200" b="1" dirty="0"/>
          </a:p>
          <a:p>
            <a:pPr algn="just" rtl="1">
              <a:buFont typeface="Wingdings" panose="05000000000000000000" pitchFamily="2" charset="2"/>
              <a:buChar char="q"/>
            </a:pPr>
            <a:r>
              <a:rPr lang="ar-SA" sz="2200" b="1" dirty="0"/>
              <a:t>التمكين: يتضمن منح الموظفين المزيد من السلطة والمسؤولية عن الطريقة التي يؤدون بها أنشطة عملهم</a:t>
            </a:r>
          </a:p>
        </p:txBody>
      </p:sp>
      <p:pic>
        <p:nvPicPr>
          <p:cNvPr id="3" name="Graphic 21">
            <a:extLst>
              <a:ext uri="{FF2B5EF4-FFF2-40B4-BE49-F238E27FC236}">
                <a16:creationId xmlns:a16="http://schemas.microsoft.com/office/drawing/2014/main" id="{A6AB5002-1DAB-568E-FC13-E69675F9F5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962AE9D-5511-5A23-ECC1-1DAD5081FABE}"/>
              </a:ext>
            </a:extLst>
          </p:cNvPr>
          <p:cNvSpPr txBox="1"/>
          <p:nvPr/>
        </p:nvSpPr>
        <p:spPr>
          <a:xfrm>
            <a:off x="540487" y="4062857"/>
            <a:ext cx="11261653" cy="2554545"/>
          </a:xfrm>
          <a:prstGeom prst="rect">
            <a:avLst/>
          </a:prstGeom>
          <a:noFill/>
        </p:spPr>
        <p:txBody>
          <a:bodyPr wrap="square">
            <a:spAutoFit/>
          </a:bodyPr>
          <a:lstStyle/>
          <a:p>
            <a:pPr>
              <a:buFont typeface="Wingdings" panose="05000000000000000000" pitchFamily="2" charset="2"/>
              <a:buChar char="q"/>
            </a:pPr>
            <a:r>
              <a:rPr lang="en-US" sz="2000" b="1" dirty="0">
                <a:solidFill>
                  <a:srgbClr val="FF0000"/>
                </a:solidFill>
              </a:rPr>
              <a:t> Core Competency: </a:t>
            </a:r>
            <a:r>
              <a:rPr lang="en-US" sz="2000" b="1" dirty="0"/>
              <a:t>Specific set of departmental skills, abilities, knowledge and experience that allows one organization to outperform its competitors </a:t>
            </a:r>
          </a:p>
          <a:p>
            <a:pPr>
              <a:buFont typeface="Wingdings" panose="05000000000000000000" pitchFamily="2" charset="2"/>
              <a:buChar char="q"/>
            </a:pPr>
            <a:r>
              <a:rPr lang="en-US" sz="2000" b="1" dirty="0">
                <a:solidFill>
                  <a:srgbClr val="FF0000"/>
                </a:solidFill>
              </a:rPr>
              <a:t> Restructuring: </a:t>
            </a:r>
            <a:r>
              <a:rPr lang="en-US" sz="2000" b="1" dirty="0"/>
              <a:t>Involves simplifying, shrinking, or downsizing an organization’s operations to lower operating costs</a:t>
            </a:r>
          </a:p>
          <a:p>
            <a:pPr>
              <a:buClr>
                <a:srgbClr val="FF0000"/>
              </a:buClr>
              <a:buFont typeface="Wingdings" panose="05000000000000000000" pitchFamily="2" charset="2"/>
              <a:buChar char="q"/>
            </a:pPr>
            <a:r>
              <a:rPr lang="en-US" sz="2000" b="1" dirty="0">
                <a:solidFill>
                  <a:srgbClr val="FF0000"/>
                </a:solidFill>
              </a:rPr>
              <a:t> Outsourcing: </a:t>
            </a:r>
            <a:r>
              <a:rPr lang="en-US" sz="2000" b="1" dirty="0"/>
              <a:t>Contracting with another company, to perform a work activity the company previously performed itself </a:t>
            </a:r>
          </a:p>
          <a:p>
            <a:pPr>
              <a:buFont typeface="Wingdings" panose="05000000000000000000" pitchFamily="2" charset="2"/>
              <a:buChar char="q"/>
            </a:pPr>
            <a:r>
              <a:rPr lang="en-US" sz="2000" b="1" dirty="0">
                <a:solidFill>
                  <a:srgbClr val="FF0000"/>
                </a:solidFill>
              </a:rPr>
              <a:t> Empowerment: </a:t>
            </a:r>
            <a:r>
              <a:rPr lang="en-US" sz="2000" b="1" dirty="0"/>
              <a:t>Involves giving employees more authority and responsibility over the way they perform their work activities</a:t>
            </a:r>
            <a:endParaRPr lang="ar-SA" sz="2000" b="1" dirty="0"/>
          </a:p>
        </p:txBody>
      </p:sp>
      <p:sp>
        <p:nvSpPr>
          <p:cNvPr id="6" name="Title 1">
            <a:extLst>
              <a:ext uri="{FF2B5EF4-FFF2-40B4-BE49-F238E27FC236}">
                <a16:creationId xmlns:a16="http://schemas.microsoft.com/office/drawing/2014/main" id="{F1CF015A-1956-47C0-E561-CB0373575893}"/>
              </a:ext>
            </a:extLst>
          </p:cNvPr>
          <p:cNvSpPr txBox="1">
            <a:spLocks/>
          </p:cNvSpPr>
          <p:nvPr/>
        </p:nvSpPr>
        <p:spPr>
          <a:xfrm>
            <a:off x="1360580" y="1019482"/>
            <a:ext cx="4758115" cy="84797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rgbClr val="00AEEF"/>
                </a:solidFill>
                <a:latin typeface="+mn-lt"/>
                <a:cs typeface="Aharoni" panose="02010803020104030203" pitchFamily="2" charset="-79"/>
              </a:rPr>
              <a:t>Some Management Aspects</a:t>
            </a:r>
            <a:endParaRPr lang="ar-SA" sz="3200" b="1" dirty="0">
              <a:solidFill>
                <a:srgbClr val="00AEEF"/>
              </a:solidFill>
              <a:latin typeface="+mn-lt"/>
            </a:endParaRPr>
          </a:p>
        </p:txBody>
      </p:sp>
    </p:spTree>
    <p:extLst>
      <p:ext uri="{BB962C8B-B14F-4D97-AF65-F5344CB8AC3E}">
        <p14:creationId xmlns:p14="http://schemas.microsoft.com/office/powerpoint/2010/main" val="102811355"/>
      </p:ext>
    </p:extLst>
  </p:cSld>
  <p:clrMapOvr>
    <a:masterClrMapping/>
  </p:clrMapOvr>
  <mc:AlternateContent xmlns:mc="http://schemas.openxmlformats.org/markup-compatibility/2006" xmlns:p14="http://schemas.microsoft.com/office/powerpoint/2010/main">
    <mc:Choice Requires="p14">
      <p:transition p14:dur="10" advTm="94321"/>
    </mc:Choice>
    <mc:Fallback xmlns="">
      <p:transition advTm="9432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48864-3E80-7FE5-AC21-79BD57104B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1CD1EC-78F2-E986-C326-AFFF544AA0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411D6C-1DC9-4BC0-06F7-89ADEC5AC7C9}"/>
              </a:ext>
            </a:extLst>
          </p:cNvPr>
          <p:cNvSpPr txBox="1"/>
          <p:nvPr/>
        </p:nvSpPr>
        <p:spPr>
          <a:xfrm>
            <a:off x="2011366" y="564552"/>
            <a:ext cx="6562906" cy="1077218"/>
          </a:xfrm>
          <a:prstGeom prst="rect">
            <a:avLst/>
          </a:prstGeom>
          <a:noFill/>
        </p:spPr>
        <p:txBody>
          <a:bodyPr wrap="square" rtlCol="0">
            <a:spAutoFit/>
          </a:bodyPr>
          <a:lstStyle/>
          <a:p>
            <a:pPr algn="ctr"/>
            <a:r>
              <a:rPr lang="en-US" sz="3200" b="1" dirty="0">
                <a:solidFill>
                  <a:srgbClr val="C00000"/>
                </a:solidFill>
              </a:rPr>
              <a:t>Characteristics of Management</a:t>
            </a:r>
            <a:endParaRPr lang="ar-EG" sz="3200" b="1" dirty="0">
              <a:solidFill>
                <a:srgbClr val="C00000"/>
              </a:solidFill>
            </a:endParaRPr>
          </a:p>
          <a:p>
            <a:pPr algn="ctr" rtl="1"/>
            <a:r>
              <a:rPr lang="ar-EG" sz="3200" b="1" dirty="0">
                <a:solidFill>
                  <a:srgbClr val="C00000"/>
                </a:solidFill>
              </a:rPr>
              <a:t>(خصائص الإدارة)</a:t>
            </a:r>
            <a:endParaRPr lang="ar-SA" sz="3200" b="1" dirty="0">
              <a:solidFill>
                <a:srgbClr val="C00000"/>
              </a:solidFill>
              <a:latin typeface="Aharoni" panose="02010803020104030203" pitchFamily="2" charset="-79"/>
            </a:endParaRPr>
          </a:p>
        </p:txBody>
      </p:sp>
      <p:pic>
        <p:nvPicPr>
          <p:cNvPr id="7" name="Graphic 21">
            <a:extLst>
              <a:ext uri="{FF2B5EF4-FFF2-40B4-BE49-F238E27FC236}">
                <a16:creationId xmlns:a16="http://schemas.microsoft.com/office/drawing/2014/main" id="{7C6019EA-FFA1-398C-046E-F357A8600F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a:extLst>
              <a:ext uri="{FF2B5EF4-FFF2-40B4-BE49-F238E27FC236}">
                <a16:creationId xmlns:a16="http://schemas.microsoft.com/office/drawing/2014/main" id="{02BF0ACB-8A5A-1B22-6F90-70AEF2D3911C}"/>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40000"/>
                    </a14:imgEffect>
                  </a14:imgLayer>
                </a14:imgProps>
              </a:ext>
            </a:extLst>
          </a:blip>
          <a:srcRect l="20405" t="46046" r="38148" b="16899"/>
          <a:stretch/>
        </p:blipFill>
        <p:spPr>
          <a:xfrm>
            <a:off x="6372446" y="1796902"/>
            <a:ext cx="4956544" cy="3912487"/>
          </a:xfrm>
          <a:prstGeom prst="rect">
            <a:avLst/>
          </a:prstGeom>
        </p:spPr>
      </p:pic>
      <p:sp>
        <p:nvSpPr>
          <p:cNvPr id="5" name="TextBox 4">
            <a:extLst>
              <a:ext uri="{FF2B5EF4-FFF2-40B4-BE49-F238E27FC236}">
                <a16:creationId xmlns:a16="http://schemas.microsoft.com/office/drawing/2014/main" id="{81919F13-C6B8-BD08-C48F-B3916C8A705F}"/>
              </a:ext>
            </a:extLst>
          </p:cNvPr>
          <p:cNvSpPr txBox="1"/>
          <p:nvPr/>
        </p:nvSpPr>
        <p:spPr>
          <a:xfrm>
            <a:off x="762000" y="2210490"/>
            <a:ext cx="5334000" cy="3416320"/>
          </a:xfrm>
          <a:prstGeom prst="rect">
            <a:avLst/>
          </a:prstGeom>
          <a:noFill/>
        </p:spPr>
        <p:txBody>
          <a:bodyPr wrap="square">
            <a:spAutoFit/>
          </a:bodyPr>
          <a:lstStyle/>
          <a:p>
            <a:r>
              <a:rPr lang="en-US" dirty="0"/>
              <a:t>Management is a Social Process: Meaning a group of people working together to achieve a single common goal.</a:t>
            </a:r>
          </a:p>
          <a:p>
            <a:endParaRPr lang="en-US" dirty="0"/>
          </a:p>
          <a:p>
            <a:r>
              <a:rPr lang="en-US" dirty="0"/>
              <a:t>Resources Managed by Management: Human and physical resources such as raw materials, machinery, and funds.</a:t>
            </a:r>
          </a:p>
          <a:p>
            <a:endParaRPr lang="en-US" dirty="0"/>
          </a:p>
          <a:p>
            <a:r>
              <a:rPr lang="en-US" dirty="0"/>
              <a:t>Planning: Forecasting the future and preparing for it.</a:t>
            </a:r>
          </a:p>
          <a:p>
            <a:endParaRPr lang="en-US" dirty="0"/>
          </a:p>
          <a:p>
            <a:r>
              <a:rPr lang="en-US" dirty="0"/>
              <a:t>Organizing: How to distribute responsibilities and tasks among the individuals working in the organization.</a:t>
            </a:r>
          </a:p>
        </p:txBody>
      </p:sp>
    </p:spTree>
    <p:extLst>
      <p:ext uri="{BB962C8B-B14F-4D97-AF65-F5344CB8AC3E}">
        <p14:creationId xmlns:p14="http://schemas.microsoft.com/office/powerpoint/2010/main" val="1957096387"/>
      </p:ext>
    </p:extLst>
  </p:cSld>
  <p:clrMapOvr>
    <a:masterClrMapping/>
  </p:clrMapOvr>
  <mc:AlternateContent xmlns:mc="http://schemas.openxmlformats.org/markup-compatibility/2006" xmlns:p14="http://schemas.microsoft.com/office/powerpoint/2010/main">
    <mc:Choice Requires="p14">
      <p:transition p14:dur="10" advTm="39047"/>
    </mc:Choice>
    <mc:Fallback xmlns="">
      <p:transition advTm="3904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1227390" cy="4757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11366" y="564552"/>
            <a:ext cx="6562906" cy="1077218"/>
          </a:xfrm>
          <a:prstGeom prst="rect">
            <a:avLst/>
          </a:prstGeom>
          <a:noFill/>
        </p:spPr>
        <p:txBody>
          <a:bodyPr wrap="square" rtlCol="0">
            <a:spAutoFit/>
          </a:bodyPr>
          <a:lstStyle/>
          <a:p>
            <a:pPr algn="ctr"/>
            <a:r>
              <a:rPr lang="en-US" sz="3200" b="1" dirty="0">
                <a:solidFill>
                  <a:srgbClr val="C00000"/>
                </a:solidFill>
              </a:rPr>
              <a:t>Characteristics of Management</a:t>
            </a:r>
            <a:endParaRPr lang="ar-EG" sz="3200" b="1" dirty="0">
              <a:solidFill>
                <a:srgbClr val="C00000"/>
              </a:solidFill>
            </a:endParaRPr>
          </a:p>
          <a:p>
            <a:pPr algn="ctr" rtl="1"/>
            <a:r>
              <a:rPr lang="ar-EG" sz="3200" b="1" dirty="0">
                <a:solidFill>
                  <a:srgbClr val="C00000"/>
                </a:solidFill>
              </a:rPr>
              <a:t>(خصائص الإدارة)</a:t>
            </a:r>
            <a:endParaRPr lang="ar-SA" sz="3200" b="1" dirty="0">
              <a:solidFill>
                <a:srgbClr val="C00000"/>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1DDB86E-2287-DCE9-F6DE-D0675157EFF3}"/>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40000"/>
                    </a14:imgEffect>
                  </a14:imgLayer>
                </a14:imgProps>
              </a:ext>
            </a:extLst>
          </a:blip>
          <a:srcRect l="20301" t="31783" r="38252" b="30853"/>
          <a:stretch/>
        </p:blipFill>
        <p:spPr>
          <a:xfrm>
            <a:off x="868326" y="1914457"/>
            <a:ext cx="4772246" cy="3912487"/>
          </a:xfrm>
          <a:prstGeom prst="rect">
            <a:avLst/>
          </a:prstGeom>
        </p:spPr>
      </p:pic>
      <p:sp>
        <p:nvSpPr>
          <p:cNvPr id="5" name="TextBox 4">
            <a:extLst>
              <a:ext uri="{FF2B5EF4-FFF2-40B4-BE49-F238E27FC236}">
                <a16:creationId xmlns:a16="http://schemas.microsoft.com/office/drawing/2014/main" id="{E2DB796D-A185-374C-46D9-5475290608CF}"/>
              </a:ext>
            </a:extLst>
          </p:cNvPr>
          <p:cNvSpPr txBox="1"/>
          <p:nvPr/>
        </p:nvSpPr>
        <p:spPr>
          <a:xfrm>
            <a:off x="6023344" y="1872523"/>
            <a:ext cx="5438554" cy="4247317"/>
          </a:xfrm>
          <a:prstGeom prst="rect">
            <a:avLst/>
          </a:prstGeom>
          <a:noFill/>
        </p:spPr>
        <p:txBody>
          <a:bodyPr wrap="square">
            <a:spAutoFit/>
          </a:bodyPr>
          <a:lstStyle/>
          <a:p>
            <a:r>
              <a:rPr lang="en-US" dirty="0"/>
              <a:t>Management is a Process: It refers to the interaction of the administrative system, involving the external and internal environments, as well as human and physical resources. This process includes planning, organizing, directing, and controlling.</a:t>
            </a:r>
          </a:p>
          <a:p>
            <a:endParaRPr lang="en-US" dirty="0"/>
          </a:p>
          <a:p>
            <a:r>
              <a:rPr lang="en-US" dirty="0"/>
              <a:t>Management is a Continuous Process: The attribute of continuity arises because management works to satisfy the needs of individuals for goods and services. Since these needs are constantly changing, the work of management remains continuous throughout the life of the organization. A manager does not plan only at the beginning of the organization's life and then stop; rather, they perform all management functions throughout the entire lifespan of the organization.</a:t>
            </a:r>
          </a:p>
        </p:txBody>
      </p:sp>
    </p:spTree>
    <p:extLst>
      <p:ext uri="{BB962C8B-B14F-4D97-AF65-F5344CB8AC3E}">
        <p14:creationId xmlns:p14="http://schemas.microsoft.com/office/powerpoint/2010/main" val="1316881279"/>
      </p:ext>
    </p:extLst>
  </p:cSld>
  <p:clrMapOvr>
    <a:masterClrMapping/>
  </p:clrMapOvr>
  <mc:AlternateContent xmlns:mc="http://schemas.openxmlformats.org/markup-compatibility/2006" xmlns:p14="http://schemas.microsoft.com/office/powerpoint/2010/main">
    <mc:Choice Requires="p14">
      <p:transition p14:dur="10" advTm="39047"/>
    </mc:Choice>
    <mc:Fallback xmlns="">
      <p:transition advTm="3904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A63F0-D159-9C46-0892-B23A822FFC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5145BF-5123-DB0B-4D92-4120A0F519A7}"/>
              </a:ext>
            </a:extLst>
          </p:cNvPr>
          <p:cNvSpPr/>
          <p:nvPr/>
        </p:nvSpPr>
        <p:spPr>
          <a:xfrm>
            <a:off x="229660" y="1732152"/>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الاستخدام الأمثل للموارد: تسعى الإدارة إلى الاستخدام الأمثل لمختلف الموارد. فالموارد نادرة بطبيعتها، ولتلبية احتياجات المجتمع، يجب أن يكون إسهامها في تحقيق أقصى قدر من المصلحة العامة للمجتمع.</a:t>
            </a:r>
          </a:p>
          <a:p>
            <a:pPr algn="ctr"/>
            <a:endParaRPr lang="ar-EG" dirty="0"/>
          </a:p>
          <a:p>
            <a:pPr algn="ctr"/>
            <a:r>
              <a:rPr lang="ar-EG" dirty="0"/>
              <a:t>تنمية الموارد: تعمل الإدارة على تنمية مختلف الموارد، سواءً كانت بشرية أو غير بشرية. ومن خلال تنمية الموارد، تُحسّن الإدارة جودة حياة أفراد المجتمع.</a:t>
            </a:r>
          </a:p>
          <a:p>
            <a:pPr algn="ctr"/>
            <a:endParaRPr lang="ar-EG" dirty="0"/>
          </a:p>
          <a:p>
            <a:pPr algn="ctr"/>
            <a:r>
              <a:rPr lang="ar-EG" dirty="0"/>
              <a:t>تبني الابتكارات: يشهد العالم اليوم تغيرات متسارعة في كلٍ من التكنولوجيا والعمليات والهياكل الاجتماعية. لذا، من الضروري مواكبة هذه التغيرات لضمان استمرارية المؤسسات وكفاءتها.</a:t>
            </a:r>
            <a:endParaRPr lang="en-US" dirty="0"/>
          </a:p>
        </p:txBody>
      </p:sp>
      <p:sp>
        <p:nvSpPr>
          <p:cNvPr id="5" name="Rectangle 4">
            <a:extLst>
              <a:ext uri="{FF2B5EF4-FFF2-40B4-BE49-F238E27FC236}">
                <a16:creationId xmlns:a16="http://schemas.microsoft.com/office/drawing/2014/main" id="{5C8D7056-BA86-897C-BCD2-45EE0821963D}"/>
              </a:ext>
            </a:extLst>
          </p:cNvPr>
          <p:cNvSpPr/>
          <p:nvPr/>
        </p:nvSpPr>
        <p:spPr>
          <a:xfrm>
            <a:off x="308089" y="363030"/>
            <a:ext cx="1034822" cy="9670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25A507CC-4995-5F16-5FC7-FC07BB1777A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08E8EE45-E6F7-CF64-31CF-3B317157D98A}"/>
              </a:ext>
            </a:extLst>
          </p:cNvPr>
          <p:cNvSpPr txBox="1">
            <a:spLocks/>
          </p:cNvSpPr>
          <p:nvPr/>
        </p:nvSpPr>
        <p:spPr>
          <a:xfrm>
            <a:off x="2145096" y="342539"/>
            <a:ext cx="7065380" cy="1308257"/>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algn="ctr">
              <a:lnSpc>
                <a:spcPct val="110000"/>
              </a:lnSpc>
              <a:spcBef>
                <a:spcPct val="0"/>
              </a:spcBef>
            </a:pPr>
            <a:r>
              <a:rPr lang="en-US" sz="2400" b="1" dirty="0">
                <a:solidFill>
                  <a:srgbClr val="00AEEF"/>
                </a:solidFill>
                <a:ea typeface="+mj-ea"/>
                <a:cs typeface="Aharoni" panose="02010803020104030203" pitchFamily="2" charset="-79"/>
              </a:rPr>
              <a:t>The Concept of management and its underlying principles are significant due to following reasons</a:t>
            </a:r>
            <a:endParaRPr lang="ar-EG" sz="2400" b="1" dirty="0">
              <a:solidFill>
                <a:srgbClr val="00AEEF"/>
              </a:solidFill>
              <a:ea typeface="+mj-ea"/>
              <a:cs typeface="Aharoni" panose="02010803020104030203" pitchFamily="2" charset="-79"/>
            </a:endParaRPr>
          </a:p>
          <a:p>
            <a:pPr marL="0" lvl="1" algn="ctr">
              <a:lnSpc>
                <a:spcPct val="110000"/>
              </a:lnSpc>
              <a:spcBef>
                <a:spcPct val="0"/>
              </a:spcBef>
            </a:pPr>
            <a:r>
              <a:rPr lang="ar-SA" sz="2400" b="1" dirty="0">
                <a:solidFill>
                  <a:srgbClr val="00AEEF"/>
                </a:solidFill>
                <a:ea typeface="+mj-ea"/>
              </a:rPr>
              <a:t>يُعد مفهوم الإدارة ومبادئه الأساسية ذا أهمية بالغة للأسباب التالية</a:t>
            </a:r>
          </a:p>
        </p:txBody>
      </p:sp>
      <p:sp>
        <p:nvSpPr>
          <p:cNvPr id="11" name="Content Placeholder 2">
            <a:extLst>
              <a:ext uri="{FF2B5EF4-FFF2-40B4-BE49-F238E27FC236}">
                <a16:creationId xmlns:a16="http://schemas.microsoft.com/office/drawing/2014/main" id="{3B0D5390-8CDD-B7B4-9399-CD2E051DA215}"/>
              </a:ext>
            </a:extLst>
          </p:cNvPr>
          <p:cNvSpPr txBox="1">
            <a:spLocks/>
          </p:cNvSpPr>
          <p:nvPr/>
        </p:nvSpPr>
        <p:spPr>
          <a:xfrm>
            <a:off x="308089" y="1886717"/>
            <a:ext cx="5369697" cy="435133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AutoNum type="arabicParenR"/>
            </a:pPr>
            <a:r>
              <a:rPr lang="en-US" sz="1800" b="1" dirty="0">
                <a:solidFill>
                  <a:srgbClr val="C00000"/>
                </a:solidFill>
              </a:rPr>
              <a:t>Effective utilization of resources</a:t>
            </a:r>
            <a:r>
              <a:rPr lang="en-US" sz="1800" b="1" dirty="0"/>
              <a:t>: </a:t>
            </a:r>
            <a:r>
              <a:rPr lang="en-US" sz="1800" dirty="0"/>
              <a:t>Management tries to make effective utilization of various resources. The resources are scarce in nature and to meet the demand of the society, their contribution should be maximum for general interests of the society. </a:t>
            </a:r>
          </a:p>
          <a:p>
            <a:pPr marL="457200" indent="-457200" algn="just">
              <a:buAutoNum type="arabicParenR"/>
            </a:pPr>
            <a:r>
              <a:rPr lang="en-US" sz="1800" b="1" dirty="0">
                <a:solidFill>
                  <a:srgbClr val="C00000"/>
                </a:solidFill>
              </a:rPr>
              <a:t>Development of resources</a:t>
            </a:r>
            <a:r>
              <a:rPr lang="en-US" sz="1800" b="1" dirty="0"/>
              <a:t>: </a:t>
            </a:r>
            <a:r>
              <a:rPr lang="en-US" sz="1800" dirty="0"/>
              <a:t>Management develops various resources this is true with human as well as non human factors. Thus the development of resources, management improves the quality of lives of people in the society.</a:t>
            </a:r>
          </a:p>
          <a:p>
            <a:pPr marL="457200" indent="-457200" algn="just">
              <a:buAutoNum type="arabicParenR"/>
            </a:pPr>
            <a:r>
              <a:rPr lang="en-US" sz="1800" b="1" dirty="0">
                <a:solidFill>
                  <a:srgbClr val="C00000"/>
                </a:solidFill>
              </a:rPr>
              <a:t>Incorporating innovations</a:t>
            </a:r>
            <a:r>
              <a:rPr lang="en-US" sz="1800" b="1" dirty="0"/>
              <a:t>: </a:t>
            </a:r>
            <a:r>
              <a:rPr lang="en-US" sz="1800" dirty="0"/>
              <a:t>Today, changes are occurring at a very fast rate in both technology and social process and structure. These changes need to be incorporated to keep the organizations alive and efficient.</a:t>
            </a:r>
          </a:p>
        </p:txBody>
      </p:sp>
      <p:pic>
        <p:nvPicPr>
          <p:cNvPr id="3" name="Graphic 21">
            <a:extLst>
              <a:ext uri="{FF2B5EF4-FFF2-40B4-BE49-F238E27FC236}">
                <a16:creationId xmlns:a16="http://schemas.microsoft.com/office/drawing/2014/main" id="{7D9528FC-A536-DCA5-7301-83EA5A8DD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56A76EC-9D74-B035-32AE-BD672678A91C}"/>
              </a:ext>
            </a:extLst>
          </p:cNvPr>
          <p:cNvSpPr txBox="1"/>
          <p:nvPr/>
        </p:nvSpPr>
        <p:spPr>
          <a:xfrm>
            <a:off x="6514216" y="2003834"/>
            <a:ext cx="4440678" cy="3970318"/>
          </a:xfrm>
          <a:prstGeom prst="rect">
            <a:avLst/>
          </a:prstGeom>
          <a:noFill/>
        </p:spPr>
        <p:txBody>
          <a:bodyPr wrap="square">
            <a:spAutoFit/>
          </a:bodyPr>
          <a:lstStyle/>
          <a:p>
            <a:pPr algn="r" rtl="1"/>
            <a:r>
              <a:rPr lang="en-US" b="1" dirty="0" err="1">
                <a:solidFill>
                  <a:srgbClr val="C00000"/>
                </a:solidFill>
              </a:rPr>
              <a:t>الاستخدام</a:t>
            </a:r>
            <a:r>
              <a:rPr lang="en-US" b="1" dirty="0">
                <a:solidFill>
                  <a:srgbClr val="C00000"/>
                </a:solidFill>
              </a:rPr>
              <a:t> </a:t>
            </a:r>
            <a:r>
              <a:rPr lang="en-US" b="1" dirty="0" err="1">
                <a:solidFill>
                  <a:srgbClr val="C00000"/>
                </a:solidFill>
              </a:rPr>
              <a:t>الأمثل</a:t>
            </a:r>
            <a:r>
              <a:rPr lang="en-US" b="1" dirty="0">
                <a:solidFill>
                  <a:srgbClr val="C00000"/>
                </a:solidFill>
              </a:rPr>
              <a:t> </a:t>
            </a:r>
            <a:r>
              <a:rPr lang="en-US" b="1" dirty="0" err="1">
                <a:solidFill>
                  <a:srgbClr val="C00000"/>
                </a:solidFill>
              </a:rPr>
              <a:t>للموارد</a:t>
            </a:r>
            <a:r>
              <a:rPr lang="en-US" b="1" dirty="0">
                <a:solidFill>
                  <a:srgbClr val="C00000"/>
                </a:solidFill>
              </a:rPr>
              <a:t>: </a:t>
            </a:r>
            <a:r>
              <a:rPr lang="en-US" dirty="0" err="1"/>
              <a:t>تسعى</a:t>
            </a:r>
            <a:r>
              <a:rPr lang="en-US" dirty="0"/>
              <a:t> </a:t>
            </a:r>
            <a:r>
              <a:rPr lang="en-US" dirty="0" err="1"/>
              <a:t>الإدارة</a:t>
            </a:r>
            <a:r>
              <a:rPr lang="en-US" dirty="0"/>
              <a:t> </a:t>
            </a:r>
            <a:r>
              <a:rPr lang="en-US" dirty="0" err="1"/>
              <a:t>إلى</a:t>
            </a:r>
            <a:r>
              <a:rPr lang="en-US" dirty="0"/>
              <a:t> </a:t>
            </a:r>
            <a:r>
              <a:rPr lang="en-US" dirty="0" err="1"/>
              <a:t>الاستخدام</a:t>
            </a:r>
            <a:r>
              <a:rPr lang="en-US" dirty="0"/>
              <a:t> </a:t>
            </a:r>
            <a:r>
              <a:rPr lang="en-US" dirty="0" err="1"/>
              <a:t>الأمثل</a:t>
            </a:r>
            <a:r>
              <a:rPr lang="en-US" dirty="0"/>
              <a:t> </a:t>
            </a:r>
            <a:r>
              <a:rPr lang="en-US" dirty="0" err="1"/>
              <a:t>لمختلف</a:t>
            </a:r>
            <a:r>
              <a:rPr lang="en-US" dirty="0"/>
              <a:t> </a:t>
            </a:r>
            <a:r>
              <a:rPr lang="en-US" dirty="0" err="1"/>
              <a:t>الموارد</a:t>
            </a:r>
            <a:r>
              <a:rPr lang="en-US" dirty="0"/>
              <a:t>. </a:t>
            </a:r>
            <a:r>
              <a:rPr lang="en-US" dirty="0" err="1"/>
              <a:t>فالموارد</a:t>
            </a:r>
            <a:r>
              <a:rPr lang="en-US" dirty="0"/>
              <a:t> </a:t>
            </a:r>
            <a:r>
              <a:rPr lang="en-US" dirty="0" err="1"/>
              <a:t>نادرة</a:t>
            </a:r>
            <a:r>
              <a:rPr lang="en-US" dirty="0"/>
              <a:t> </a:t>
            </a:r>
            <a:r>
              <a:rPr lang="en-US" dirty="0" err="1"/>
              <a:t>بطبيعتها</a:t>
            </a:r>
            <a:r>
              <a:rPr lang="en-US" dirty="0"/>
              <a:t>، </a:t>
            </a:r>
            <a:r>
              <a:rPr lang="en-US" dirty="0" err="1"/>
              <a:t>ولتلبية</a:t>
            </a:r>
            <a:r>
              <a:rPr lang="en-US" dirty="0"/>
              <a:t> </a:t>
            </a:r>
            <a:r>
              <a:rPr lang="en-US" dirty="0" err="1"/>
              <a:t>احتياجات</a:t>
            </a:r>
            <a:r>
              <a:rPr lang="en-US" dirty="0"/>
              <a:t> </a:t>
            </a:r>
            <a:r>
              <a:rPr lang="en-US" dirty="0" err="1"/>
              <a:t>المجتمع</a:t>
            </a:r>
            <a:r>
              <a:rPr lang="en-US" dirty="0"/>
              <a:t>، </a:t>
            </a:r>
            <a:r>
              <a:rPr lang="en-US" dirty="0" err="1"/>
              <a:t>يجب</a:t>
            </a:r>
            <a:r>
              <a:rPr lang="en-US" dirty="0"/>
              <a:t> </a:t>
            </a:r>
            <a:r>
              <a:rPr lang="en-US" dirty="0" err="1"/>
              <a:t>أن</a:t>
            </a:r>
            <a:r>
              <a:rPr lang="en-US" dirty="0"/>
              <a:t> </a:t>
            </a:r>
            <a:r>
              <a:rPr lang="en-US" dirty="0" err="1"/>
              <a:t>يكون</a:t>
            </a:r>
            <a:r>
              <a:rPr lang="en-US" dirty="0"/>
              <a:t> </a:t>
            </a:r>
            <a:r>
              <a:rPr lang="en-US" dirty="0" err="1"/>
              <a:t>إسهامها</a:t>
            </a:r>
            <a:r>
              <a:rPr lang="en-US" dirty="0"/>
              <a:t> </a:t>
            </a:r>
            <a:r>
              <a:rPr lang="en-US" dirty="0" err="1"/>
              <a:t>في</a:t>
            </a:r>
            <a:r>
              <a:rPr lang="en-US" dirty="0"/>
              <a:t> </a:t>
            </a:r>
            <a:r>
              <a:rPr lang="en-US" dirty="0" err="1"/>
              <a:t>تحقيق</a:t>
            </a:r>
            <a:r>
              <a:rPr lang="en-US" dirty="0"/>
              <a:t> </a:t>
            </a:r>
            <a:r>
              <a:rPr lang="en-US" dirty="0" err="1"/>
              <a:t>أقصى</a:t>
            </a:r>
            <a:r>
              <a:rPr lang="en-US" dirty="0"/>
              <a:t> </a:t>
            </a:r>
            <a:r>
              <a:rPr lang="en-US" dirty="0" err="1"/>
              <a:t>قدر</a:t>
            </a:r>
            <a:r>
              <a:rPr lang="en-US" dirty="0"/>
              <a:t> </a:t>
            </a:r>
            <a:r>
              <a:rPr lang="en-US" dirty="0" err="1"/>
              <a:t>من</a:t>
            </a:r>
            <a:r>
              <a:rPr lang="en-US" dirty="0"/>
              <a:t> </a:t>
            </a:r>
            <a:r>
              <a:rPr lang="en-US" dirty="0" err="1"/>
              <a:t>المصلحة</a:t>
            </a:r>
            <a:r>
              <a:rPr lang="en-US" dirty="0"/>
              <a:t> </a:t>
            </a:r>
            <a:r>
              <a:rPr lang="en-US" dirty="0" err="1"/>
              <a:t>العامة</a:t>
            </a:r>
            <a:r>
              <a:rPr lang="en-US" dirty="0"/>
              <a:t> </a:t>
            </a:r>
            <a:r>
              <a:rPr lang="en-US" dirty="0" err="1"/>
              <a:t>للمجتمع</a:t>
            </a:r>
            <a:r>
              <a:rPr lang="en-US" dirty="0"/>
              <a:t>.</a:t>
            </a:r>
          </a:p>
          <a:p>
            <a:pPr algn="r" rtl="1"/>
            <a:endParaRPr lang="en-US" dirty="0"/>
          </a:p>
          <a:p>
            <a:pPr algn="r" rtl="1"/>
            <a:r>
              <a:rPr lang="en-US" b="1" dirty="0" err="1">
                <a:solidFill>
                  <a:srgbClr val="C00000"/>
                </a:solidFill>
              </a:rPr>
              <a:t>تنمية</a:t>
            </a:r>
            <a:r>
              <a:rPr lang="en-US" b="1" dirty="0">
                <a:solidFill>
                  <a:srgbClr val="C00000"/>
                </a:solidFill>
              </a:rPr>
              <a:t> </a:t>
            </a:r>
            <a:r>
              <a:rPr lang="en-US" b="1" dirty="0" err="1">
                <a:solidFill>
                  <a:srgbClr val="C00000"/>
                </a:solidFill>
              </a:rPr>
              <a:t>الموارد</a:t>
            </a:r>
            <a:r>
              <a:rPr lang="en-US" dirty="0"/>
              <a:t>: </a:t>
            </a:r>
            <a:r>
              <a:rPr lang="en-US" dirty="0" err="1"/>
              <a:t>تعمل</a:t>
            </a:r>
            <a:r>
              <a:rPr lang="en-US" dirty="0"/>
              <a:t> </a:t>
            </a:r>
            <a:r>
              <a:rPr lang="en-US" dirty="0" err="1"/>
              <a:t>الإدارة</a:t>
            </a:r>
            <a:r>
              <a:rPr lang="en-US" dirty="0"/>
              <a:t> </a:t>
            </a:r>
            <a:r>
              <a:rPr lang="en-US" dirty="0" err="1"/>
              <a:t>على</a:t>
            </a:r>
            <a:r>
              <a:rPr lang="en-US" dirty="0"/>
              <a:t> </a:t>
            </a:r>
            <a:r>
              <a:rPr lang="en-US" dirty="0" err="1"/>
              <a:t>تنمية</a:t>
            </a:r>
            <a:r>
              <a:rPr lang="en-US" dirty="0"/>
              <a:t> </a:t>
            </a:r>
            <a:r>
              <a:rPr lang="en-US" dirty="0" err="1"/>
              <a:t>مختلف</a:t>
            </a:r>
            <a:r>
              <a:rPr lang="en-US" dirty="0"/>
              <a:t> </a:t>
            </a:r>
            <a:r>
              <a:rPr lang="en-US" dirty="0" err="1"/>
              <a:t>الموارد</a:t>
            </a:r>
            <a:r>
              <a:rPr lang="en-US" dirty="0"/>
              <a:t>، </a:t>
            </a:r>
            <a:r>
              <a:rPr lang="en-US" dirty="0" err="1"/>
              <a:t>سواءً</a:t>
            </a:r>
            <a:r>
              <a:rPr lang="en-US" dirty="0"/>
              <a:t> </a:t>
            </a:r>
            <a:r>
              <a:rPr lang="en-US" dirty="0" err="1"/>
              <a:t>كانت</a:t>
            </a:r>
            <a:r>
              <a:rPr lang="en-US" dirty="0"/>
              <a:t> </a:t>
            </a:r>
            <a:r>
              <a:rPr lang="en-US" dirty="0" err="1"/>
              <a:t>بشرية</a:t>
            </a:r>
            <a:r>
              <a:rPr lang="en-US" dirty="0"/>
              <a:t> </a:t>
            </a:r>
            <a:r>
              <a:rPr lang="en-US" dirty="0" err="1"/>
              <a:t>أو</a:t>
            </a:r>
            <a:r>
              <a:rPr lang="en-US" dirty="0"/>
              <a:t> </a:t>
            </a:r>
            <a:r>
              <a:rPr lang="en-US" dirty="0" err="1"/>
              <a:t>غير</a:t>
            </a:r>
            <a:r>
              <a:rPr lang="en-US" dirty="0"/>
              <a:t> </a:t>
            </a:r>
            <a:r>
              <a:rPr lang="en-US" dirty="0" err="1"/>
              <a:t>بشرية</a:t>
            </a:r>
            <a:r>
              <a:rPr lang="en-US" dirty="0"/>
              <a:t>. </a:t>
            </a:r>
            <a:r>
              <a:rPr lang="en-US" dirty="0" err="1"/>
              <a:t>ومن</a:t>
            </a:r>
            <a:r>
              <a:rPr lang="en-US" dirty="0"/>
              <a:t> </a:t>
            </a:r>
            <a:r>
              <a:rPr lang="en-US" dirty="0" err="1"/>
              <a:t>خلال</a:t>
            </a:r>
            <a:r>
              <a:rPr lang="en-US" dirty="0"/>
              <a:t> </a:t>
            </a:r>
            <a:r>
              <a:rPr lang="en-US" dirty="0" err="1"/>
              <a:t>تنمية</a:t>
            </a:r>
            <a:r>
              <a:rPr lang="en-US" dirty="0"/>
              <a:t> </a:t>
            </a:r>
            <a:r>
              <a:rPr lang="en-US" dirty="0" err="1"/>
              <a:t>الموارد</a:t>
            </a:r>
            <a:r>
              <a:rPr lang="en-US" dirty="0"/>
              <a:t>، </a:t>
            </a:r>
            <a:r>
              <a:rPr lang="en-US" dirty="0" err="1"/>
              <a:t>تُحسّن</a:t>
            </a:r>
            <a:r>
              <a:rPr lang="en-US" dirty="0"/>
              <a:t> </a:t>
            </a:r>
            <a:r>
              <a:rPr lang="en-US" dirty="0" err="1"/>
              <a:t>الإدارة</a:t>
            </a:r>
            <a:r>
              <a:rPr lang="en-US" dirty="0"/>
              <a:t> </a:t>
            </a:r>
            <a:r>
              <a:rPr lang="en-US" dirty="0" err="1"/>
              <a:t>جودة</a:t>
            </a:r>
            <a:r>
              <a:rPr lang="en-US" dirty="0"/>
              <a:t> </a:t>
            </a:r>
            <a:r>
              <a:rPr lang="en-US" dirty="0" err="1"/>
              <a:t>حياة</a:t>
            </a:r>
            <a:r>
              <a:rPr lang="en-US" dirty="0"/>
              <a:t> </a:t>
            </a:r>
            <a:r>
              <a:rPr lang="en-US" dirty="0" err="1"/>
              <a:t>أفراد</a:t>
            </a:r>
            <a:r>
              <a:rPr lang="en-US" dirty="0"/>
              <a:t> </a:t>
            </a:r>
            <a:r>
              <a:rPr lang="en-US" dirty="0" err="1"/>
              <a:t>المجتمع</a:t>
            </a:r>
            <a:r>
              <a:rPr lang="en-US" dirty="0"/>
              <a:t>.</a:t>
            </a:r>
          </a:p>
          <a:p>
            <a:pPr algn="r" rtl="1"/>
            <a:endParaRPr lang="en-US" dirty="0"/>
          </a:p>
          <a:p>
            <a:pPr algn="r" rtl="1"/>
            <a:endParaRPr lang="en-US" dirty="0"/>
          </a:p>
          <a:p>
            <a:pPr algn="r" rtl="1"/>
            <a:r>
              <a:rPr lang="en-US" b="1" dirty="0" err="1">
                <a:solidFill>
                  <a:srgbClr val="C00000"/>
                </a:solidFill>
              </a:rPr>
              <a:t>تبني</a:t>
            </a:r>
            <a:r>
              <a:rPr lang="en-US" b="1" dirty="0">
                <a:solidFill>
                  <a:srgbClr val="C00000"/>
                </a:solidFill>
              </a:rPr>
              <a:t> </a:t>
            </a:r>
            <a:r>
              <a:rPr lang="en-US" b="1" dirty="0" err="1">
                <a:solidFill>
                  <a:srgbClr val="C00000"/>
                </a:solidFill>
              </a:rPr>
              <a:t>الابتكارات</a:t>
            </a:r>
            <a:r>
              <a:rPr lang="en-US" dirty="0"/>
              <a:t>: </a:t>
            </a:r>
            <a:r>
              <a:rPr lang="en-US" dirty="0" err="1"/>
              <a:t>يشهد</a:t>
            </a:r>
            <a:r>
              <a:rPr lang="en-US" dirty="0"/>
              <a:t> </a:t>
            </a:r>
            <a:r>
              <a:rPr lang="en-US" dirty="0" err="1"/>
              <a:t>العالم</a:t>
            </a:r>
            <a:r>
              <a:rPr lang="en-US" dirty="0"/>
              <a:t> </a:t>
            </a:r>
            <a:r>
              <a:rPr lang="en-US" dirty="0" err="1"/>
              <a:t>اليوم</a:t>
            </a:r>
            <a:r>
              <a:rPr lang="en-US" dirty="0"/>
              <a:t> </a:t>
            </a:r>
            <a:r>
              <a:rPr lang="en-US" dirty="0" err="1"/>
              <a:t>تغيرات</a:t>
            </a:r>
            <a:r>
              <a:rPr lang="en-US" dirty="0"/>
              <a:t> </a:t>
            </a:r>
            <a:r>
              <a:rPr lang="en-US" dirty="0" err="1"/>
              <a:t>متسارعة</a:t>
            </a:r>
            <a:r>
              <a:rPr lang="en-US" dirty="0"/>
              <a:t> </a:t>
            </a:r>
            <a:r>
              <a:rPr lang="en-US" dirty="0" err="1"/>
              <a:t>في</a:t>
            </a:r>
            <a:r>
              <a:rPr lang="en-US" dirty="0"/>
              <a:t> </a:t>
            </a:r>
            <a:r>
              <a:rPr lang="en-US" dirty="0" err="1"/>
              <a:t>كلٍ</a:t>
            </a:r>
            <a:r>
              <a:rPr lang="en-US" dirty="0"/>
              <a:t> </a:t>
            </a:r>
            <a:r>
              <a:rPr lang="en-US" dirty="0" err="1"/>
              <a:t>من</a:t>
            </a:r>
            <a:r>
              <a:rPr lang="en-US" dirty="0"/>
              <a:t> </a:t>
            </a:r>
            <a:r>
              <a:rPr lang="en-US" dirty="0" err="1"/>
              <a:t>التكنولوجيا</a:t>
            </a:r>
            <a:r>
              <a:rPr lang="en-US" dirty="0"/>
              <a:t> </a:t>
            </a:r>
            <a:r>
              <a:rPr lang="en-US" dirty="0" err="1"/>
              <a:t>والعمليات</a:t>
            </a:r>
            <a:r>
              <a:rPr lang="en-US" dirty="0"/>
              <a:t> </a:t>
            </a:r>
            <a:r>
              <a:rPr lang="en-US" dirty="0" err="1"/>
              <a:t>والهياكل</a:t>
            </a:r>
            <a:r>
              <a:rPr lang="en-US" dirty="0"/>
              <a:t> </a:t>
            </a:r>
            <a:r>
              <a:rPr lang="en-US" dirty="0" err="1"/>
              <a:t>الاجتماعية</a:t>
            </a:r>
            <a:r>
              <a:rPr lang="en-US" dirty="0"/>
              <a:t>. </a:t>
            </a:r>
            <a:r>
              <a:rPr lang="en-US" dirty="0" err="1"/>
              <a:t>لذا</a:t>
            </a:r>
            <a:r>
              <a:rPr lang="en-US" dirty="0"/>
              <a:t>، </a:t>
            </a:r>
            <a:r>
              <a:rPr lang="en-US" dirty="0" err="1"/>
              <a:t>من</a:t>
            </a:r>
            <a:r>
              <a:rPr lang="en-US" dirty="0"/>
              <a:t> </a:t>
            </a:r>
            <a:r>
              <a:rPr lang="en-US" dirty="0" err="1"/>
              <a:t>الضروري</a:t>
            </a:r>
            <a:r>
              <a:rPr lang="en-US" dirty="0"/>
              <a:t> </a:t>
            </a:r>
            <a:r>
              <a:rPr lang="en-US" dirty="0" err="1"/>
              <a:t>مواكبة</a:t>
            </a:r>
            <a:r>
              <a:rPr lang="en-US" dirty="0"/>
              <a:t> </a:t>
            </a:r>
            <a:r>
              <a:rPr lang="en-US" dirty="0" err="1"/>
              <a:t>هذه</a:t>
            </a:r>
            <a:r>
              <a:rPr lang="en-US" dirty="0"/>
              <a:t> </a:t>
            </a:r>
            <a:r>
              <a:rPr lang="en-US" dirty="0" err="1"/>
              <a:t>التغيرات</a:t>
            </a:r>
            <a:r>
              <a:rPr lang="en-US" dirty="0"/>
              <a:t> </a:t>
            </a:r>
            <a:r>
              <a:rPr lang="en-US" dirty="0" err="1"/>
              <a:t>لضمان</a:t>
            </a:r>
            <a:r>
              <a:rPr lang="en-US" dirty="0"/>
              <a:t> </a:t>
            </a:r>
            <a:r>
              <a:rPr lang="en-US" dirty="0" err="1"/>
              <a:t>استمرارية</a:t>
            </a:r>
            <a:r>
              <a:rPr lang="en-US" dirty="0"/>
              <a:t> </a:t>
            </a:r>
            <a:r>
              <a:rPr lang="en-US" dirty="0" err="1"/>
              <a:t>المؤسسات</a:t>
            </a:r>
            <a:r>
              <a:rPr lang="en-US" dirty="0"/>
              <a:t> </a:t>
            </a:r>
            <a:r>
              <a:rPr lang="en-US" dirty="0" err="1"/>
              <a:t>وكفاءتها</a:t>
            </a:r>
            <a:r>
              <a:rPr lang="en-US" dirty="0"/>
              <a:t>.</a:t>
            </a:r>
          </a:p>
        </p:txBody>
      </p:sp>
    </p:spTree>
    <p:extLst>
      <p:ext uri="{BB962C8B-B14F-4D97-AF65-F5344CB8AC3E}">
        <p14:creationId xmlns:p14="http://schemas.microsoft.com/office/powerpoint/2010/main" val="1531435376"/>
      </p:ext>
    </p:extLst>
  </p:cSld>
  <p:clrMapOvr>
    <a:masterClrMapping/>
  </p:clrMapOvr>
  <mc:AlternateContent xmlns:mc="http://schemas.openxmlformats.org/markup-compatibility/2006" xmlns:p14="http://schemas.microsoft.com/office/powerpoint/2010/main">
    <mc:Choice Requires="p14">
      <p:transition p14:dur="10" advTm="182963"/>
    </mc:Choice>
    <mc:Fallback xmlns="">
      <p:transition advTm="18296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C2EDE-1190-08E5-831D-9D5EE8DE73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79F3E9-9E9D-4668-6681-D18BB49352A8}"/>
              </a:ext>
            </a:extLst>
          </p:cNvPr>
          <p:cNvSpPr/>
          <p:nvPr/>
        </p:nvSpPr>
        <p:spPr>
          <a:xfrm>
            <a:off x="147998" y="1779699"/>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4) دمج مختلف جماعات المصالح: في الجهود المنظمة، توجد جماعات مصالح متعددة تمارس ضغوطًا على الجماعات الأخرى للحصول على أكبر حصة من الناتج الإجمالي.</a:t>
            </a:r>
          </a:p>
          <a:p>
            <a:pPr algn="ctr"/>
            <a:endParaRPr lang="ar-EG"/>
          </a:p>
          <a:p>
            <a:pPr algn="ctr"/>
            <a:r>
              <a:rPr lang="ar-EG"/>
              <a:t>5) استقرار المجتمع: تُسهم الإدارة في استقرار المجتمع من خلال تغيير الموارد وتعديلها بما يتناسب مع البيئة المتغيرة للمجتمع.</a:t>
            </a:r>
            <a:endParaRPr lang="en-US" dirty="0"/>
          </a:p>
        </p:txBody>
      </p:sp>
      <p:sp>
        <p:nvSpPr>
          <p:cNvPr id="5" name="Rectangle 4">
            <a:extLst>
              <a:ext uri="{FF2B5EF4-FFF2-40B4-BE49-F238E27FC236}">
                <a16:creationId xmlns:a16="http://schemas.microsoft.com/office/drawing/2014/main" id="{A75FA6ED-237D-7BD1-4F0B-29ED103884FF}"/>
              </a:ext>
            </a:extLst>
          </p:cNvPr>
          <p:cNvSpPr/>
          <p:nvPr/>
        </p:nvSpPr>
        <p:spPr>
          <a:xfrm>
            <a:off x="308089" y="363030"/>
            <a:ext cx="1034822" cy="9670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1A6F1692-DD07-9100-3CC9-5046E2BC951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Content Placeholder 2">
            <a:extLst>
              <a:ext uri="{FF2B5EF4-FFF2-40B4-BE49-F238E27FC236}">
                <a16:creationId xmlns:a16="http://schemas.microsoft.com/office/drawing/2014/main" id="{57507769-0EE6-1A1C-08CE-0048F87D40D5}"/>
              </a:ext>
            </a:extLst>
          </p:cNvPr>
          <p:cNvSpPr txBox="1">
            <a:spLocks/>
          </p:cNvSpPr>
          <p:nvPr/>
        </p:nvSpPr>
        <p:spPr>
          <a:xfrm>
            <a:off x="308090" y="1886717"/>
            <a:ext cx="4136320" cy="435133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1800" b="1" dirty="0">
                <a:solidFill>
                  <a:srgbClr val="C00000"/>
                </a:solidFill>
              </a:rPr>
              <a:t>4) Integrating various interest groups</a:t>
            </a:r>
            <a:r>
              <a:rPr lang="en-US" sz="1800" b="1" dirty="0"/>
              <a:t>: </a:t>
            </a:r>
            <a:r>
              <a:rPr lang="en-US" sz="1800" dirty="0"/>
              <a:t>In organized efforts, there are various interest groups and they put pressure over other groups for maximum share in the combined output.</a:t>
            </a:r>
            <a:endParaRPr lang="ar-EG" sz="1800" dirty="0"/>
          </a:p>
          <a:p>
            <a:pPr marL="0" indent="0" algn="just">
              <a:buNone/>
            </a:pPr>
            <a:endParaRPr lang="en-US" sz="1800" dirty="0"/>
          </a:p>
          <a:p>
            <a:pPr marL="0" indent="0" algn="just">
              <a:buNone/>
            </a:pPr>
            <a:r>
              <a:rPr lang="en-US" sz="1800" b="1" dirty="0">
                <a:solidFill>
                  <a:srgbClr val="C00000"/>
                </a:solidFill>
              </a:rPr>
              <a:t>5) Stability in society: </a:t>
            </a:r>
            <a:r>
              <a:rPr lang="en-US" sz="1800" dirty="0"/>
              <a:t>Management provides stability in the society by changing and modifying the resources in accordance with the changing environment of the society. </a:t>
            </a:r>
            <a:endParaRPr lang="ar-SA" sz="1800" b="1" dirty="0"/>
          </a:p>
        </p:txBody>
      </p:sp>
      <p:pic>
        <p:nvPicPr>
          <p:cNvPr id="3" name="Graphic 21">
            <a:extLst>
              <a:ext uri="{FF2B5EF4-FFF2-40B4-BE49-F238E27FC236}">
                <a16:creationId xmlns:a16="http://schemas.microsoft.com/office/drawing/2014/main" id="{3E9DA57F-92F6-BA97-A4D1-C5160BCB51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7D1CB26-31BB-BB8C-4D62-7D4A8B185980}"/>
              </a:ext>
            </a:extLst>
          </p:cNvPr>
          <p:cNvSpPr txBox="1"/>
          <p:nvPr/>
        </p:nvSpPr>
        <p:spPr>
          <a:xfrm>
            <a:off x="6807239" y="2051381"/>
            <a:ext cx="4136321" cy="2585323"/>
          </a:xfrm>
          <a:prstGeom prst="rect">
            <a:avLst/>
          </a:prstGeom>
          <a:noFill/>
        </p:spPr>
        <p:txBody>
          <a:bodyPr wrap="square">
            <a:spAutoFit/>
          </a:bodyPr>
          <a:lstStyle/>
          <a:p>
            <a:pPr algn="r" rtl="1"/>
            <a:r>
              <a:rPr lang="en-US" b="1" dirty="0" err="1">
                <a:solidFill>
                  <a:srgbClr val="C00000"/>
                </a:solidFill>
              </a:rPr>
              <a:t>دمج</a:t>
            </a:r>
            <a:r>
              <a:rPr lang="en-US" b="1" dirty="0">
                <a:solidFill>
                  <a:srgbClr val="C00000"/>
                </a:solidFill>
              </a:rPr>
              <a:t> </a:t>
            </a:r>
            <a:r>
              <a:rPr lang="en-US" b="1" dirty="0" err="1">
                <a:solidFill>
                  <a:srgbClr val="C00000"/>
                </a:solidFill>
              </a:rPr>
              <a:t>مختلف</a:t>
            </a:r>
            <a:r>
              <a:rPr lang="en-US" b="1" dirty="0">
                <a:solidFill>
                  <a:srgbClr val="C00000"/>
                </a:solidFill>
              </a:rPr>
              <a:t> </a:t>
            </a:r>
            <a:r>
              <a:rPr lang="en-US" b="1" dirty="0" err="1">
                <a:solidFill>
                  <a:srgbClr val="C00000"/>
                </a:solidFill>
              </a:rPr>
              <a:t>جماعات</a:t>
            </a:r>
            <a:r>
              <a:rPr lang="en-US" b="1" dirty="0">
                <a:solidFill>
                  <a:srgbClr val="C00000"/>
                </a:solidFill>
              </a:rPr>
              <a:t> </a:t>
            </a:r>
            <a:r>
              <a:rPr lang="en-US" b="1" dirty="0" err="1">
                <a:solidFill>
                  <a:srgbClr val="C00000"/>
                </a:solidFill>
              </a:rPr>
              <a:t>المصالح</a:t>
            </a:r>
            <a:r>
              <a:rPr lang="en-US" b="1" dirty="0">
                <a:solidFill>
                  <a:srgbClr val="C00000"/>
                </a:solidFill>
              </a:rPr>
              <a:t>: </a:t>
            </a:r>
            <a:r>
              <a:rPr lang="en-US" dirty="0" err="1"/>
              <a:t>في</a:t>
            </a:r>
            <a:r>
              <a:rPr lang="en-US" dirty="0"/>
              <a:t> </a:t>
            </a:r>
            <a:r>
              <a:rPr lang="en-US" dirty="0" err="1"/>
              <a:t>الجهود</a:t>
            </a:r>
            <a:r>
              <a:rPr lang="en-US" dirty="0"/>
              <a:t> </a:t>
            </a:r>
            <a:r>
              <a:rPr lang="en-US" dirty="0" err="1"/>
              <a:t>المنظمة</a:t>
            </a:r>
            <a:r>
              <a:rPr lang="en-US" dirty="0"/>
              <a:t>، </a:t>
            </a:r>
            <a:r>
              <a:rPr lang="en-US" dirty="0" err="1"/>
              <a:t>توجد</a:t>
            </a:r>
            <a:r>
              <a:rPr lang="en-US" dirty="0"/>
              <a:t> </a:t>
            </a:r>
            <a:r>
              <a:rPr lang="en-US" dirty="0" err="1"/>
              <a:t>جماعات</a:t>
            </a:r>
            <a:r>
              <a:rPr lang="en-US" dirty="0"/>
              <a:t> </a:t>
            </a:r>
            <a:r>
              <a:rPr lang="en-US" dirty="0" err="1"/>
              <a:t>مصالح</a:t>
            </a:r>
            <a:r>
              <a:rPr lang="en-US" dirty="0"/>
              <a:t> </a:t>
            </a:r>
            <a:r>
              <a:rPr lang="en-US" dirty="0" err="1"/>
              <a:t>متعددة</a:t>
            </a:r>
            <a:r>
              <a:rPr lang="en-US" dirty="0"/>
              <a:t> </a:t>
            </a:r>
            <a:r>
              <a:rPr lang="en-US" dirty="0" err="1"/>
              <a:t>تمارس</a:t>
            </a:r>
            <a:r>
              <a:rPr lang="en-US" dirty="0"/>
              <a:t> </a:t>
            </a:r>
            <a:r>
              <a:rPr lang="en-US" dirty="0" err="1"/>
              <a:t>ضغوطًا</a:t>
            </a:r>
            <a:r>
              <a:rPr lang="en-US" dirty="0"/>
              <a:t> </a:t>
            </a:r>
            <a:r>
              <a:rPr lang="en-US" dirty="0" err="1"/>
              <a:t>على</a:t>
            </a:r>
            <a:r>
              <a:rPr lang="en-US" dirty="0"/>
              <a:t> </a:t>
            </a:r>
            <a:r>
              <a:rPr lang="en-US" dirty="0" err="1"/>
              <a:t>الجماعات</a:t>
            </a:r>
            <a:r>
              <a:rPr lang="en-US" dirty="0"/>
              <a:t> </a:t>
            </a:r>
            <a:r>
              <a:rPr lang="en-US" dirty="0" err="1"/>
              <a:t>الأخرى</a:t>
            </a:r>
            <a:r>
              <a:rPr lang="en-US" dirty="0"/>
              <a:t> </a:t>
            </a:r>
            <a:r>
              <a:rPr lang="en-US" dirty="0" err="1"/>
              <a:t>للحصول</a:t>
            </a:r>
            <a:r>
              <a:rPr lang="en-US" dirty="0"/>
              <a:t> </a:t>
            </a:r>
            <a:r>
              <a:rPr lang="en-US" dirty="0" err="1"/>
              <a:t>على</a:t>
            </a:r>
            <a:r>
              <a:rPr lang="en-US" dirty="0"/>
              <a:t> </a:t>
            </a:r>
            <a:r>
              <a:rPr lang="en-US" dirty="0" err="1"/>
              <a:t>أكبر</a:t>
            </a:r>
            <a:r>
              <a:rPr lang="en-US" dirty="0"/>
              <a:t> </a:t>
            </a:r>
            <a:r>
              <a:rPr lang="en-US" dirty="0" err="1"/>
              <a:t>حصة</a:t>
            </a:r>
            <a:r>
              <a:rPr lang="en-US" dirty="0"/>
              <a:t> </a:t>
            </a:r>
            <a:r>
              <a:rPr lang="en-US" dirty="0" err="1"/>
              <a:t>من</a:t>
            </a:r>
            <a:r>
              <a:rPr lang="en-US" dirty="0"/>
              <a:t> </a:t>
            </a:r>
            <a:r>
              <a:rPr lang="en-US" dirty="0" err="1"/>
              <a:t>الناتج</a:t>
            </a:r>
            <a:r>
              <a:rPr lang="en-US" dirty="0"/>
              <a:t> </a:t>
            </a:r>
            <a:r>
              <a:rPr lang="en-US" dirty="0" err="1"/>
              <a:t>الإجمالي</a:t>
            </a:r>
            <a:r>
              <a:rPr lang="en-US" dirty="0"/>
              <a:t>.</a:t>
            </a:r>
            <a:endParaRPr lang="ar-EG" dirty="0"/>
          </a:p>
          <a:p>
            <a:pPr algn="r" rtl="1"/>
            <a:endParaRPr lang="en-US" dirty="0"/>
          </a:p>
          <a:p>
            <a:pPr algn="r" rtl="1"/>
            <a:endParaRPr lang="en-US" dirty="0"/>
          </a:p>
          <a:p>
            <a:pPr algn="r" rtl="1"/>
            <a:r>
              <a:rPr lang="en-US" b="1" dirty="0" err="1">
                <a:solidFill>
                  <a:srgbClr val="C00000"/>
                </a:solidFill>
              </a:rPr>
              <a:t>استقرار</a:t>
            </a:r>
            <a:r>
              <a:rPr lang="en-US" b="1" dirty="0">
                <a:solidFill>
                  <a:srgbClr val="C00000"/>
                </a:solidFill>
              </a:rPr>
              <a:t> </a:t>
            </a:r>
            <a:r>
              <a:rPr lang="en-US" b="1" dirty="0" err="1">
                <a:solidFill>
                  <a:srgbClr val="C00000"/>
                </a:solidFill>
              </a:rPr>
              <a:t>المجتمع</a:t>
            </a:r>
            <a:r>
              <a:rPr lang="en-US" dirty="0"/>
              <a:t>: </a:t>
            </a:r>
            <a:r>
              <a:rPr lang="en-US" dirty="0" err="1"/>
              <a:t>تُسهم</a:t>
            </a:r>
            <a:r>
              <a:rPr lang="en-US" dirty="0"/>
              <a:t> </a:t>
            </a:r>
            <a:r>
              <a:rPr lang="en-US" dirty="0" err="1"/>
              <a:t>الإدارة</a:t>
            </a:r>
            <a:r>
              <a:rPr lang="en-US" dirty="0"/>
              <a:t> </a:t>
            </a:r>
            <a:r>
              <a:rPr lang="en-US" dirty="0" err="1"/>
              <a:t>في</a:t>
            </a:r>
            <a:r>
              <a:rPr lang="en-US" dirty="0"/>
              <a:t> </a:t>
            </a:r>
            <a:r>
              <a:rPr lang="en-US" dirty="0" err="1"/>
              <a:t>استقرار</a:t>
            </a:r>
            <a:r>
              <a:rPr lang="en-US" dirty="0"/>
              <a:t> </a:t>
            </a:r>
            <a:r>
              <a:rPr lang="en-US" dirty="0" err="1"/>
              <a:t>المجتمع</a:t>
            </a:r>
            <a:r>
              <a:rPr lang="en-US" dirty="0"/>
              <a:t> </a:t>
            </a:r>
            <a:r>
              <a:rPr lang="en-US" dirty="0" err="1"/>
              <a:t>من</a:t>
            </a:r>
            <a:r>
              <a:rPr lang="en-US" dirty="0"/>
              <a:t> </a:t>
            </a:r>
            <a:r>
              <a:rPr lang="en-US" dirty="0" err="1"/>
              <a:t>خلال</a:t>
            </a:r>
            <a:r>
              <a:rPr lang="en-US" dirty="0"/>
              <a:t> </a:t>
            </a:r>
            <a:r>
              <a:rPr lang="en-US" dirty="0" err="1"/>
              <a:t>تغيير</a:t>
            </a:r>
            <a:r>
              <a:rPr lang="en-US" dirty="0"/>
              <a:t> </a:t>
            </a:r>
            <a:r>
              <a:rPr lang="en-US" dirty="0" err="1"/>
              <a:t>الموارد</a:t>
            </a:r>
            <a:r>
              <a:rPr lang="en-US" dirty="0"/>
              <a:t> </a:t>
            </a:r>
            <a:r>
              <a:rPr lang="en-US" dirty="0" err="1"/>
              <a:t>وتعديلها</a:t>
            </a:r>
            <a:r>
              <a:rPr lang="en-US" dirty="0"/>
              <a:t> </a:t>
            </a:r>
            <a:r>
              <a:rPr lang="en-US" dirty="0" err="1"/>
              <a:t>بما</a:t>
            </a:r>
            <a:r>
              <a:rPr lang="en-US" dirty="0"/>
              <a:t> </a:t>
            </a:r>
            <a:r>
              <a:rPr lang="en-US" dirty="0" err="1"/>
              <a:t>يتناسب</a:t>
            </a:r>
            <a:r>
              <a:rPr lang="en-US" dirty="0"/>
              <a:t> </a:t>
            </a:r>
            <a:r>
              <a:rPr lang="en-US" dirty="0" err="1"/>
              <a:t>مع</a:t>
            </a:r>
            <a:r>
              <a:rPr lang="en-US" dirty="0"/>
              <a:t> </a:t>
            </a:r>
            <a:r>
              <a:rPr lang="en-US" dirty="0" err="1"/>
              <a:t>البيئة</a:t>
            </a:r>
            <a:r>
              <a:rPr lang="en-US" dirty="0"/>
              <a:t> </a:t>
            </a:r>
            <a:r>
              <a:rPr lang="en-US" dirty="0" err="1"/>
              <a:t>المتغيرة</a:t>
            </a:r>
            <a:r>
              <a:rPr lang="en-US" dirty="0"/>
              <a:t> </a:t>
            </a:r>
            <a:r>
              <a:rPr lang="en-US" dirty="0" err="1"/>
              <a:t>للمجتمع</a:t>
            </a:r>
            <a:r>
              <a:rPr lang="en-US" dirty="0"/>
              <a:t>.</a:t>
            </a:r>
          </a:p>
        </p:txBody>
      </p:sp>
      <p:sp>
        <p:nvSpPr>
          <p:cNvPr id="6" name="Title 1">
            <a:extLst>
              <a:ext uri="{FF2B5EF4-FFF2-40B4-BE49-F238E27FC236}">
                <a16:creationId xmlns:a16="http://schemas.microsoft.com/office/drawing/2014/main" id="{F4DBCEA6-A24D-817F-BB0E-5EF7501E06E6}"/>
              </a:ext>
            </a:extLst>
          </p:cNvPr>
          <p:cNvSpPr txBox="1">
            <a:spLocks/>
          </p:cNvSpPr>
          <p:nvPr/>
        </p:nvSpPr>
        <p:spPr>
          <a:xfrm>
            <a:off x="2145096" y="342539"/>
            <a:ext cx="7065380" cy="1308257"/>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algn="ctr">
              <a:lnSpc>
                <a:spcPct val="110000"/>
              </a:lnSpc>
              <a:spcBef>
                <a:spcPct val="0"/>
              </a:spcBef>
            </a:pPr>
            <a:r>
              <a:rPr lang="en-US" sz="2400" b="1" dirty="0">
                <a:solidFill>
                  <a:srgbClr val="00AEEF"/>
                </a:solidFill>
                <a:ea typeface="+mj-ea"/>
                <a:cs typeface="Aharoni" panose="02010803020104030203" pitchFamily="2" charset="-79"/>
              </a:rPr>
              <a:t>The Concept of management and its underlying principles are significant due to following reasons</a:t>
            </a:r>
            <a:endParaRPr lang="ar-EG" sz="2400" b="1" dirty="0">
              <a:solidFill>
                <a:srgbClr val="00AEEF"/>
              </a:solidFill>
              <a:ea typeface="+mj-ea"/>
              <a:cs typeface="Aharoni" panose="02010803020104030203" pitchFamily="2" charset="-79"/>
            </a:endParaRPr>
          </a:p>
          <a:p>
            <a:pPr marL="0" lvl="1" algn="ctr">
              <a:lnSpc>
                <a:spcPct val="110000"/>
              </a:lnSpc>
              <a:spcBef>
                <a:spcPct val="0"/>
              </a:spcBef>
            </a:pPr>
            <a:r>
              <a:rPr lang="ar-SA" sz="2400" b="1" dirty="0">
                <a:solidFill>
                  <a:srgbClr val="00AEEF"/>
                </a:solidFill>
                <a:ea typeface="+mj-ea"/>
              </a:rPr>
              <a:t>يُعد مفهوم الإدارة ومبادئه الأساسية ذا أهمية بالغة للأسباب التالية</a:t>
            </a:r>
          </a:p>
        </p:txBody>
      </p:sp>
    </p:spTree>
    <p:extLst>
      <p:ext uri="{BB962C8B-B14F-4D97-AF65-F5344CB8AC3E}">
        <p14:creationId xmlns:p14="http://schemas.microsoft.com/office/powerpoint/2010/main" val="4101686435"/>
      </p:ext>
    </p:extLst>
  </p:cSld>
  <p:clrMapOvr>
    <a:masterClrMapping/>
  </p:clrMapOvr>
  <mc:AlternateContent xmlns:mc="http://schemas.openxmlformats.org/markup-compatibility/2006" xmlns:p14="http://schemas.microsoft.com/office/powerpoint/2010/main">
    <mc:Choice Requires="p14">
      <p:transition p14:dur="10" advTm="182963"/>
    </mc:Choice>
    <mc:Fallback xmlns="">
      <p:transition advTm="18296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728876" y="967194"/>
            <a:ext cx="6562906" cy="584775"/>
          </a:xfrm>
          <a:prstGeom prst="rect">
            <a:avLst/>
          </a:prstGeom>
          <a:noFill/>
        </p:spPr>
        <p:txBody>
          <a:bodyPr wrap="square" rtlCol="0">
            <a:spAutoFit/>
          </a:bodyPr>
          <a:lstStyle/>
          <a:p>
            <a:pPr algn="ctr"/>
            <a:r>
              <a:rPr lang="ar-EG" sz="3200" b="1" dirty="0">
                <a:solidFill>
                  <a:srgbClr val="00AEEF"/>
                </a:solidFill>
              </a:rPr>
              <a:t>خصائص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617280" y="1892158"/>
            <a:ext cx="10812720" cy="1815882"/>
          </a:xfrm>
          <a:prstGeom prst="rect">
            <a:avLst/>
          </a:prstGeom>
          <a:noFill/>
        </p:spPr>
        <p:txBody>
          <a:bodyPr wrap="square">
            <a:spAutoFit/>
          </a:bodyPr>
          <a:lstStyle/>
          <a:p>
            <a:pPr marL="514350" indent="-514350" algn="just" rtl="1" fontAlgn="base">
              <a:spcBef>
                <a:spcPct val="20000"/>
              </a:spcBef>
              <a:spcAft>
                <a:spcPct val="0"/>
              </a:spcAft>
              <a:buFont typeface="+mj-lt"/>
              <a:buAutoNum type="arabicPeriod"/>
            </a:pPr>
            <a:r>
              <a:rPr lang="ar-EG" sz="2000" b="1" dirty="0"/>
              <a:t>الإدارة عالمية: </a:t>
            </a:r>
            <a:r>
              <a:rPr lang="ar-EG" sz="2000" dirty="0"/>
              <a:t>يمكن تطبيق مبادئ وتقنيات الإدارة على جميع أنواع المنظمات التجارية والاجتماعية والتعليمية والدينية.</a:t>
            </a:r>
          </a:p>
          <a:p>
            <a:pPr marL="514350" indent="-514350" algn="just" rtl="1" fontAlgn="base">
              <a:spcBef>
                <a:spcPct val="20000"/>
              </a:spcBef>
              <a:spcAft>
                <a:spcPct val="0"/>
              </a:spcAft>
              <a:buFont typeface="+mj-lt"/>
              <a:buAutoNum type="arabicPeriod"/>
            </a:pPr>
            <a:r>
              <a:rPr lang="ar-EG" sz="2000" b="1" dirty="0"/>
              <a:t>الإدارة عملية اجتماعية: </a:t>
            </a:r>
            <a:r>
              <a:rPr lang="ar-EG" sz="2000" dirty="0"/>
              <a:t>لأن الإدارة مرتبطة بشكل أساسي بالأنشطة البشرية للمؤسسة.</a:t>
            </a:r>
          </a:p>
          <a:p>
            <a:pPr marL="514350" indent="-514350" algn="just" rtl="1" fontAlgn="base">
              <a:spcBef>
                <a:spcPct val="20000"/>
              </a:spcBef>
              <a:spcAft>
                <a:spcPct val="0"/>
              </a:spcAft>
              <a:buFont typeface="+mj-lt"/>
              <a:buAutoNum type="arabicPeriod"/>
            </a:pPr>
            <a:r>
              <a:rPr lang="ar-EG" sz="2000" b="1" dirty="0"/>
              <a:t>الإدارة موجهة نحو الهدف: </a:t>
            </a:r>
            <a:r>
              <a:rPr lang="ar-EG" sz="2000" dirty="0"/>
              <a:t>الغرض من الإدارة هو تحقيق أهداف معينة. الهدف الرئيسي للإدارة هو تعظيم كفاءة الجهود البشرية.</a:t>
            </a:r>
          </a:p>
          <a:p>
            <a:pPr marL="514350" indent="-514350" algn="just" rtl="1" fontAlgn="base">
              <a:spcBef>
                <a:spcPct val="20000"/>
              </a:spcBef>
              <a:spcAft>
                <a:spcPct val="0"/>
              </a:spcAft>
              <a:buFont typeface="+mj-lt"/>
              <a:buAutoNum type="arabicPeriod"/>
            </a:pPr>
            <a:r>
              <a:rPr lang="ar-EG" sz="2000" b="1" dirty="0"/>
              <a:t>الإدارة قائمة على النشاط: </a:t>
            </a:r>
            <a:r>
              <a:rPr lang="ar-EG" sz="2000" dirty="0"/>
              <a:t>تشير الإدارة إلى فئة مميزة من الأنشطة التي يمكن تعلمها ووضعها موضع التنفيذ.</a:t>
            </a:r>
            <a:endParaRPr lang="en-US" sz="2000" dirty="0"/>
          </a:p>
        </p:txBody>
      </p:sp>
      <p:sp>
        <p:nvSpPr>
          <p:cNvPr id="4" name="TextBox 3">
            <a:extLst>
              <a:ext uri="{FF2B5EF4-FFF2-40B4-BE49-F238E27FC236}">
                <a16:creationId xmlns:a16="http://schemas.microsoft.com/office/drawing/2014/main" id="{8F65C8C8-E0B5-9EEC-42E9-E4D5DE7C9DFE}"/>
              </a:ext>
            </a:extLst>
          </p:cNvPr>
          <p:cNvSpPr txBox="1"/>
          <p:nvPr/>
        </p:nvSpPr>
        <p:spPr>
          <a:xfrm>
            <a:off x="774700" y="3935243"/>
            <a:ext cx="10497879" cy="2474524"/>
          </a:xfrm>
          <a:prstGeom prst="rect">
            <a:avLst/>
          </a:prstGeom>
          <a:noFill/>
        </p:spPr>
        <p:txBody>
          <a:bodyPr wrap="square">
            <a:spAutoFit/>
          </a:bodyPr>
          <a:lstStyle/>
          <a:p>
            <a:pPr marL="342900" indent="-342900" algn="just" fontAlgn="base">
              <a:spcBef>
                <a:spcPct val="20000"/>
              </a:spcBef>
              <a:spcAft>
                <a:spcPct val="0"/>
              </a:spcAft>
            </a:pPr>
            <a:r>
              <a:rPr lang="en-US" sz="1800" b="1" u="sng" dirty="0">
                <a:solidFill>
                  <a:srgbClr val="003300"/>
                </a:solidFill>
              </a:rPr>
              <a:t>1. Management is Universal: </a:t>
            </a:r>
            <a:r>
              <a:rPr lang="en-US" sz="1800" dirty="0">
                <a:solidFill>
                  <a:srgbClr val="000000"/>
                </a:solidFill>
              </a:rPr>
              <a:t>The principles and techniques of management can be applied to all types of organizations business, social, educational and religious.</a:t>
            </a:r>
            <a:endParaRPr lang="en-US" sz="1800" u="sng" dirty="0">
              <a:solidFill>
                <a:srgbClr val="000000"/>
              </a:solidFill>
            </a:endParaRPr>
          </a:p>
          <a:p>
            <a:pPr marL="342900" indent="-342900" algn="just" fontAlgn="base">
              <a:spcBef>
                <a:spcPct val="20000"/>
              </a:spcBef>
              <a:spcAft>
                <a:spcPct val="0"/>
              </a:spcAft>
            </a:pPr>
            <a:r>
              <a:rPr lang="en-US" sz="1800" b="1" u="sng" dirty="0">
                <a:solidFill>
                  <a:srgbClr val="003300"/>
                </a:solidFill>
              </a:rPr>
              <a:t>2. Management is Social Process: </a:t>
            </a:r>
            <a:r>
              <a:rPr lang="en-US" sz="1800" dirty="0">
                <a:solidFill>
                  <a:srgbClr val="000000"/>
                </a:solidFill>
              </a:rPr>
              <a:t>because management is mainly related with the human activities of an enterprise.</a:t>
            </a:r>
            <a:endParaRPr lang="ar-SA" sz="1800" dirty="0">
              <a:solidFill>
                <a:srgbClr val="000000"/>
              </a:solidFill>
            </a:endParaRPr>
          </a:p>
          <a:p>
            <a:pPr marL="342900" indent="-342900" algn="just" fontAlgn="base">
              <a:spcBef>
                <a:spcPct val="20000"/>
              </a:spcBef>
              <a:spcAft>
                <a:spcPct val="0"/>
              </a:spcAft>
            </a:pPr>
            <a:r>
              <a:rPr lang="en-US" sz="1800" b="1" u="sng" dirty="0">
                <a:solidFill>
                  <a:srgbClr val="003300"/>
                </a:solidFill>
              </a:rPr>
              <a:t>3. Management is Goal-Oriented: </a:t>
            </a:r>
            <a:r>
              <a:rPr lang="en-US" sz="1800" dirty="0">
                <a:solidFill>
                  <a:srgbClr val="000000"/>
                </a:solidFill>
              </a:rPr>
              <a:t>The purpose of management is to achieve certain goals. The main objective of management is to maximize efficiency and economy of human efforts.</a:t>
            </a:r>
          </a:p>
          <a:p>
            <a:pPr marL="342900" indent="-342900" algn="just" fontAlgn="base">
              <a:spcBef>
                <a:spcPct val="20000"/>
              </a:spcBef>
              <a:spcAft>
                <a:spcPct val="0"/>
              </a:spcAft>
            </a:pPr>
            <a:r>
              <a:rPr lang="en-US" sz="1800" b="1" u="sng" dirty="0">
                <a:solidFill>
                  <a:srgbClr val="003300"/>
                </a:solidFill>
              </a:rPr>
              <a:t>4.  Management is Activity-Based: </a:t>
            </a:r>
            <a:r>
              <a:rPr lang="en-US" sz="1800" dirty="0">
                <a:solidFill>
                  <a:srgbClr val="000000"/>
                </a:solidFill>
              </a:rPr>
              <a:t>Management refers to a distinct class of activities which could be learnt and put into practice.</a:t>
            </a:r>
            <a:endParaRPr lang="en-US" sz="1800" u="sng" dirty="0">
              <a:solidFill>
                <a:srgbClr val="000000"/>
              </a:solidFill>
            </a:endParaRPr>
          </a:p>
        </p:txBody>
      </p:sp>
      <p:sp>
        <p:nvSpPr>
          <p:cNvPr id="6" name="TextBox 5">
            <a:extLst>
              <a:ext uri="{FF2B5EF4-FFF2-40B4-BE49-F238E27FC236}">
                <a16:creationId xmlns:a16="http://schemas.microsoft.com/office/drawing/2014/main" id="{6643732A-FE09-837E-9883-DD9287664B08}"/>
              </a:ext>
            </a:extLst>
          </p:cNvPr>
          <p:cNvSpPr txBox="1"/>
          <p:nvPr/>
        </p:nvSpPr>
        <p:spPr>
          <a:xfrm>
            <a:off x="208009" y="921450"/>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spTree>
    <p:extLst>
      <p:ext uri="{BB962C8B-B14F-4D97-AF65-F5344CB8AC3E}">
        <p14:creationId xmlns:p14="http://schemas.microsoft.com/office/powerpoint/2010/main" val="1208539351"/>
      </p:ext>
    </p:extLst>
  </p:cSld>
  <p:clrMapOvr>
    <a:masterClrMapping/>
  </p:clrMapOvr>
  <mc:AlternateContent xmlns:mc="http://schemas.openxmlformats.org/markup-compatibility/2006" xmlns:p14="http://schemas.microsoft.com/office/powerpoint/2010/main">
    <mc:Choice Requires="p14">
      <p:transition p14:dur="10" advTm="132410"/>
    </mc:Choice>
    <mc:Fallback xmlns="">
      <p:transition advTm="13241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61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4547" y="1052918"/>
            <a:ext cx="6562906" cy="584775"/>
          </a:xfrm>
          <a:prstGeom prst="rect">
            <a:avLst/>
          </a:prstGeom>
          <a:noFill/>
        </p:spPr>
        <p:txBody>
          <a:bodyPr wrap="square" rtlCol="0">
            <a:spAutoFit/>
          </a:bodyPr>
          <a:lstStyle/>
          <a:p>
            <a:pPr algn="r" rtl="1"/>
            <a:r>
              <a:rPr lang="ar-EG" sz="3200" b="1" dirty="0">
                <a:solidFill>
                  <a:srgbClr val="00AEEF"/>
                </a:solidFill>
              </a:rPr>
              <a:t>خصائص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58751" y="1881492"/>
            <a:ext cx="10529777" cy="1446550"/>
          </a:xfrm>
          <a:prstGeom prst="rect">
            <a:avLst/>
          </a:prstGeom>
          <a:noFill/>
        </p:spPr>
        <p:txBody>
          <a:bodyPr wrap="square">
            <a:spAutoFit/>
          </a:bodyPr>
          <a:lstStyle/>
          <a:p>
            <a:pPr marL="342900" indent="-342900" algn="just" rtl="1" fontAlgn="base">
              <a:spcBef>
                <a:spcPct val="20000"/>
              </a:spcBef>
              <a:spcAft>
                <a:spcPct val="0"/>
              </a:spcAft>
            </a:pPr>
            <a:r>
              <a:rPr lang="ar-EG" sz="2000" dirty="0">
                <a:solidFill>
                  <a:srgbClr val="000000"/>
                </a:solidFill>
              </a:rPr>
              <a:t>5. </a:t>
            </a:r>
            <a:r>
              <a:rPr lang="ar-EG" sz="2000" b="1" dirty="0">
                <a:solidFill>
                  <a:srgbClr val="000000"/>
                </a:solidFill>
              </a:rPr>
              <a:t>الإدارة عملية تكاملية</a:t>
            </a:r>
            <a:r>
              <a:rPr lang="ar-EG" sz="2000" dirty="0">
                <a:solidFill>
                  <a:srgbClr val="000000"/>
                </a:solidFill>
              </a:rPr>
              <a:t>: جوهر الإدارة هو تكامل الموارد البشرية وغيرها بطريقة تؤدي إلى أداء فعال.</a:t>
            </a:r>
          </a:p>
          <a:p>
            <a:pPr marL="342900" indent="-342900" algn="just" rtl="1" fontAlgn="base">
              <a:spcBef>
                <a:spcPct val="20000"/>
              </a:spcBef>
              <a:spcAft>
                <a:spcPct val="0"/>
              </a:spcAft>
            </a:pPr>
            <a:r>
              <a:rPr lang="ar-EG" sz="2000" dirty="0">
                <a:solidFill>
                  <a:srgbClr val="000000"/>
                </a:solidFill>
              </a:rPr>
              <a:t>6. </a:t>
            </a:r>
            <a:r>
              <a:rPr lang="ar-EG" sz="2000" b="1" dirty="0">
                <a:solidFill>
                  <a:srgbClr val="000000"/>
                </a:solidFill>
              </a:rPr>
              <a:t>الإدارة نشاط جماعي</a:t>
            </a:r>
            <a:r>
              <a:rPr lang="ar-EG" sz="2000" dirty="0">
                <a:solidFill>
                  <a:srgbClr val="000000"/>
                </a:solidFill>
              </a:rPr>
              <a:t>: إنها تهتم بالجهود الجماعية لأنها تخلق تعاونًا فعالاً بين الأشخاص الذين يعملون معًا في مجموعة.</a:t>
            </a:r>
          </a:p>
          <a:p>
            <a:pPr marL="342900" indent="-342900" algn="just" rtl="1" fontAlgn="base">
              <a:spcBef>
                <a:spcPct val="20000"/>
              </a:spcBef>
              <a:spcAft>
                <a:spcPct val="0"/>
              </a:spcAft>
            </a:pPr>
            <a:r>
              <a:rPr lang="ar-EG" sz="2000" dirty="0">
                <a:solidFill>
                  <a:srgbClr val="000000"/>
                </a:solidFill>
              </a:rPr>
              <a:t>7. </a:t>
            </a:r>
            <a:r>
              <a:rPr lang="ar-EG" sz="2000" b="1" dirty="0">
                <a:solidFill>
                  <a:srgbClr val="000000"/>
                </a:solidFill>
              </a:rPr>
              <a:t>الإدارة غير ملموسة</a:t>
            </a:r>
            <a:r>
              <a:rPr lang="ar-EG" sz="2000" dirty="0">
                <a:solidFill>
                  <a:srgbClr val="000000"/>
                </a:solidFill>
              </a:rPr>
              <a:t>: الإدارة ليست نشاطًا ملموسًا للمؤسسة التجارية. إنها توجيه ومراقبة النشاط التجاري الذي يمكن الشعور به ولكن لا يمكن رؤيته أو لمسه.</a:t>
            </a:r>
            <a:endParaRPr lang="en-US" sz="2000" dirty="0">
              <a:solidFill>
                <a:srgbClr val="000000"/>
              </a:solidFill>
            </a:endParaRPr>
          </a:p>
        </p:txBody>
      </p:sp>
      <p:sp>
        <p:nvSpPr>
          <p:cNvPr id="4" name="TextBox 3">
            <a:extLst>
              <a:ext uri="{FF2B5EF4-FFF2-40B4-BE49-F238E27FC236}">
                <a16:creationId xmlns:a16="http://schemas.microsoft.com/office/drawing/2014/main" id="{872D6D05-55B7-050B-36EC-69A673CD4D69}"/>
              </a:ext>
            </a:extLst>
          </p:cNvPr>
          <p:cNvSpPr txBox="1"/>
          <p:nvPr/>
        </p:nvSpPr>
        <p:spPr>
          <a:xfrm>
            <a:off x="889683" y="3678864"/>
            <a:ext cx="9941737" cy="1865126"/>
          </a:xfrm>
          <a:prstGeom prst="rect">
            <a:avLst/>
          </a:prstGeom>
          <a:noFill/>
        </p:spPr>
        <p:txBody>
          <a:bodyPr wrap="square">
            <a:spAutoFit/>
          </a:bodyPr>
          <a:lstStyle/>
          <a:p>
            <a:pPr marL="342900" indent="-342900" algn="just" fontAlgn="base">
              <a:spcBef>
                <a:spcPct val="20000"/>
              </a:spcBef>
              <a:spcAft>
                <a:spcPct val="0"/>
              </a:spcAft>
            </a:pPr>
            <a:r>
              <a:rPr lang="en-US" sz="1800" b="1" u="sng" dirty="0">
                <a:solidFill>
                  <a:srgbClr val="003300"/>
                </a:solidFill>
              </a:rPr>
              <a:t>5.  Management is Integrative Process: </a:t>
            </a:r>
            <a:r>
              <a:rPr lang="en-US" sz="1800" dirty="0">
                <a:solidFill>
                  <a:srgbClr val="000000"/>
                </a:solidFill>
              </a:rPr>
              <a:t>The essence of management is integration of human and other resources in a manner that it leads to effective performance.</a:t>
            </a:r>
            <a:endParaRPr lang="en-US" sz="1800" u="sng" dirty="0">
              <a:solidFill>
                <a:srgbClr val="000000"/>
              </a:solidFill>
            </a:endParaRPr>
          </a:p>
          <a:p>
            <a:pPr marL="342900" indent="-342900" algn="just" fontAlgn="base">
              <a:spcBef>
                <a:spcPct val="20000"/>
              </a:spcBef>
              <a:spcAft>
                <a:spcPct val="0"/>
              </a:spcAft>
            </a:pPr>
            <a:r>
              <a:rPr lang="en-US" sz="1800" b="1" u="sng" dirty="0">
                <a:solidFill>
                  <a:srgbClr val="003300"/>
                </a:solidFill>
              </a:rPr>
              <a:t>6.  Management is a Group Activity: </a:t>
            </a:r>
            <a:r>
              <a:rPr lang="en-US" sz="1800" dirty="0">
                <a:solidFill>
                  <a:srgbClr val="000000"/>
                </a:solidFill>
              </a:rPr>
              <a:t>It is concerned with group efforts because it creates effective cooperation among persons working together in a group.</a:t>
            </a:r>
            <a:endParaRPr lang="en-US" sz="1800" u="sng" dirty="0">
              <a:solidFill>
                <a:srgbClr val="000000"/>
              </a:solidFill>
            </a:endParaRPr>
          </a:p>
          <a:p>
            <a:pPr marL="342900" indent="-342900" algn="just" fontAlgn="base">
              <a:spcBef>
                <a:spcPct val="20000"/>
              </a:spcBef>
              <a:spcAft>
                <a:spcPct val="0"/>
              </a:spcAft>
            </a:pPr>
            <a:r>
              <a:rPr lang="en-US" sz="1800" b="1" u="sng" dirty="0">
                <a:solidFill>
                  <a:srgbClr val="003300"/>
                </a:solidFill>
              </a:rPr>
              <a:t>7.  Management is Intangible: </a:t>
            </a:r>
            <a:r>
              <a:rPr lang="en-US" sz="1800" dirty="0">
                <a:solidFill>
                  <a:srgbClr val="000000"/>
                </a:solidFill>
              </a:rPr>
              <a:t>The management is not a tangible activity of business enterprise.  It is the direction and control of the business activity which can be </a:t>
            </a:r>
            <a:r>
              <a:rPr lang="en-US" sz="1800" dirty="0" err="1">
                <a:solidFill>
                  <a:srgbClr val="000000"/>
                </a:solidFill>
              </a:rPr>
              <a:t>feeled</a:t>
            </a:r>
            <a:r>
              <a:rPr lang="en-US" sz="1800" dirty="0">
                <a:solidFill>
                  <a:srgbClr val="000000"/>
                </a:solidFill>
              </a:rPr>
              <a:t> but can not be seen or touched.</a:t>
            </a:r>
          </a:p>
        </p:txBody>
      </p:sp>
      <p:sp>
        <p:nvSpPr>
          <p:cNvPr id="6" name="TextBox 5">
            <a:extLst>
              <a:ext uri="{FF2B5EF4-FFF2-40B4-BE49-F238E27FC236}">
                <a16:creationId xmlns:a16="http://schemas.microsoft.com/office/drawing/2014/main" id="{3DDC3209-DE5C-E0D8-0559-D47BB5C8F4CC}"/>
              </a:ext>
            </a:extLst>
          </p:cNvPr>
          <p:cNvSpPr txBox="1"/>
          <p:nvPr/>
        </p:nvSpPr>
        <p:spPr>
          <a:xfrm>
            <a:off x="208009" y="1017146"/>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spTree>
    <p:extLst>
      <p:ext uri="{BB962C8B-B14F-4D97-AF65-F5344CB8AC3E}">
        <p14:creationId xmlns:p14="http://schemas.microsoft.com/office/powerpoint/2010/main" val="3504464483"/>
      </p:ext>
    </p:extLst>
  </p:cSld>
  <p:clrMapOvr>
    <a:masterClrMapping/>
  </p:clrMapOvr>
  <mc:AlternateContent xmlns:mc="http://schemas.openxmlformats.org/markup-compatibility/2006" xmlns:p14="http://schemas.microsoft.com/office/powerpoint/2010/main">
    <mc:Choice Requires="p14">
      <p:transition p14:dur="10" advTm="91727"/>
    </mc:Choice>
    <mc:Fallback xmlns="">
      <p:transition advTm="9172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01719" y="982358"/>
            <a:ext cx="6562906" cy="584775"/>
          </a:xfrm>
          <a:prstGeom prst="rect">
            <a:avLst/>
          </a:prstGeom>
          <a:noFill/>
        </p:spPr>
        <p:txBody>
          <a:bodyPr wrap="square" rtlCol="0">
            <a:spAutoFit/>
          </a:bodyPr>
          <a:lstStyle/>
          <a:p>
            <a:pPr algn="r"/>
            <a:r>
              <a:rPr lang="ar-EG" sz="3200" b="1" dirty="0">
                <a:solidFill>
                  <a:srgbClr val="00AEEF"/>
                </a:solidFill>
              </a:rPr>
              <a:t>خصائص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1816702"/>
            <a:ext cx="10504714" cy="1588127"/>
          </a:xfrm>
          <a:prstGeom prst="rect">
            <a:avLst/>
          </a:prstGeom>
          <a:noFill/>
        </p:spPr>
        <p:txBody>
          <a:bodyPr wrap="square">
            <a:spAutoFit/>
          </a:bodyPr>
          <a:lstStyle/>
          <a:p>
            <a:pPr marL="342900" indent="-342900" algn="just" rtl="1" fontAlgn="base">
              <a:spcBef>
                <a:spcPct val="20000"/>
              </a:spcBef>
              <a:spcAft>
                <a:spcPct val="0"/>
              </a:spcAft>
            </a:pPr>
            <a:r>
              <a:rPr lang="ar-EG" b="1" dirty="0"/>
              <a:t>8. الإدارة ديناميكية: </a:t>
            </a:r>
            <a:r>
              <a:rPr lang="ar-EG" dirty="0"/>
              <a:t>تتضمن الإدارة خلق بيئة أو ظروف داخلية، حيث يتمكن الأشخاص من أداء مهامهم بكفاءة. الإدارة هي عملية متنامية باستمرار.</a:t>
            </a:r>
          </a:p>
          <a:p>
            <a:pPr marL="342900" indent="-342900" algn="just" rtl="1" fontAlgn="base">
              <a:spcBef>
                <a:spcPct val="20000"/>
              </a:spcBef>
              <a:spcAft>
                <a:spcPct val="0"/>
              </a:spcAft>
            </a:pPr>
            <a:r>
              <a:rPr lang="ar-EG" b="1" dirty="0"/>
              <a:t>9. الإدارة هي موضوع متعدد التخصصات</a:t>
            </a:r>
            <a:r>
              <a:rPr lang="ar-EG" dirty="0"/>
              <a:t>: تحتوي الإدارة على مبادئ مستمدة من العديد من العلوم الاجتماعية مثل علم الاجتماع والاقتصاد وما إلى ذلك.</a:t>
            </a:r>
          </a:p>
          <a:p>
            <a:pPr marL="342900" indent="-342900" algn="just" rtl="1" fontAlgn="base">
              <a:spcBef>
                <a:spcPct val="20000"/>
              </a:spcBef>
              <a:spcAft>
                <a:spcPct val="0"/>
              </a:spcAft>
            </a:pPr>
            <a:r>
              <a:rPr lang="ar-EG" b="1" dirty="0"/>
              <a:t>10. الإدارة تحقق النتائج من خلال الآخرين: </a:t>
            </a:r>
            <a:r>
              <a:rPr lang="ar-EG" dirty="0"/>
              <a:t>جوهر الإدارة هو دمج الموارد البشرية وغيرها بطريقة تؤدي إلى الأداء الفعال.</a:t>
            </a:r>
            <a:endParaRPr lang="en-US" dirty="0"/>
          </a:p>
        </p:txBody>
      </p:sp>
      <p:sp>
        <p:nvSpPr>
          <p:cNvPr id="4" name="TextBox 3">
            <a:extLst>
              <a:ext uri="{FF2B5EF4-FFF2-40B4-BE49-F238E27FC236}">
                <a16:creationId xmlns:a16="http://schemas.microsoft.com/office/drawing/2014/main" id="{9ACD82F4-10E4-2ECC-C018-0CF927D8F117}"/>
              </a:ext>
            </a:extLst>
          </p:cNvPr>
          <p:cNvSpPr txBox="1"/>
          <p:nvPr/>
        </p:nvSpPr>
        <p:spPr>
          <a:xfrm>
            <a:off x="908108" y="3610464"/>
            <a:ext cx="10295860" cy="1865126"/>
          </a:xfrm>
          <a:prstGeom prst="rect">
            <a:avLst/>
          </a:prstGeom>
          <a:noFill/>
        </p:spPr>
        <p:txBody>
          <a:bodyPr wrap="square">
            <a:spAutoFit/>
          </a:bodyPr>
          <a:lstStyle/>
          <a:p>
            <a:pPr marL="342900" indent="-342900" algn="just" fontAlgn="base">
              <a:spcBef>
                <a:spcPct val="20000"/>
              </a:spcBef>
              <a:spcAft>
                <a:spcPct val="0"/>
              </a:spcAft>
            </a:pPr>
            <a:r>
              <a:rPr lang="en-US" sz="1800" b="1" u="sng" dirty="0">
                <a:solidFill>
                  <a:srgbClr val="003300"/>
                </a:solidFill>
              </a:rPr>
              <a:t>8.  Management is Dynamic: </a:t>
            </a:r>
            <a:r>
              <a:rPr lang="en-US" sz="1800" dirty="0">
                <a:solidFill>
                  <a:srgbClr val="000000"/>
                </a:solidFill>
              </a:rPr>
              <a:t>Management involves creating an internal environment or conditions, whereby people are able to perform their tasks efficiently.  Management is a continuously growing process.</a:t>
            </a:r>
            <a:endParaRPr lang="en-US" sz="1800" u="sng" dirty="0">
              <a:solidFill>
                <a:srgbClr val="000000"/>
              </a:solidFill>
            </a:endParaRPr>
          </a:p>
          <a:p>
            <a:pPr marL="342900" indent="-342900" algn="just" fontAlgn="base">
              <a:spcBef>
                <a:spcPct val="20000"/>
              </a:spcBef>
              <a:spcAft>
                <a:spcPct val="0"/>
              </a:spcAft>
            </a:pPr>
            <a:r>
              <a:rPr lang="en-US" sz="1800" b="1" u="sng" dirty="0">
                <a:solidFill>
                  <a:srgbClr val="003300"/>
                </a:solidFill>
              </a:rPr>
              <a:t>9.  Management is a Multi-Disciplinary Subject: </a:t>
            </a:r>
            <a:r>
              <a:rPr lang="en-US" sz="1800" dirty="0">
                <a:solidFill>
                  <a:srgbClr val="000000"/>
                </a:solidFill>
              </a:rPr>
              <a:t>Management contains principles drawn from many social sciences like sociology, economics etc.</a:t>
            </a:r>
            <a:endParaRPr lang="en-US" sz="1800" u="sng" dirty="0">
              <a:solidFill>
                <a:srgbClr val="000000"/>
              </a:solidFill>
            </a:endParaRPr>
          </a:p>
          <a:p>
            <a:pPr marL="342900" indent="-342900" algn="just" fontAlgn="base">
              <a:spcBef>
                <a:spcPct val="20000"/>
              </a:spcBef>
              <a:spcAft>
                <a:spcPct val="0"/>
              </a:spcAft>
            </a:pPr>
            <a:r>
              <a:rPr lang="en-US" sz="1800" b="1" u="sng" dirty="0">
                <a:solidFill>
                  <a:srgbClr val="003300"/>
                </a:solidFill>
              </a:rPr>
              <a:t>10. Management Accomplishes Results Through Others: </a:t>
            </a:r>
            <a:r>
              <a:rPr lang="en-US" sz="1800" dirty="0">
                <a:solidFill>
                  <a:srgbClr val="000000"/>
                </a:solidFill>
              </a:rPr>
              <a:t>The essence of management is integration of human and other resources in such a way that it leads to effective performance.</a:t>
            </a:r>
            <a:endParaRPr lang="en-US" sz="1800" u="sng" dirty="0">
              <a:solidFill>
                <a:srgbClr val="000000"/>
              </a:solidFill>
            </a:endParaRPr>
          </a:p>
        </p:txBody>
      </p:sp>
      <p:sp>
        <p:nvSpPr>
          <p:cNvPr id="6" name="TextBox 5">
            <a:extLst>
              <a:ext uri="{FF2B5EF4-FFF2-40B4-BE49-F238E27FC236}">
                <a16:creationId xmlns:a16="http://schemas.microsoft.com/office/drawing/2014/main" id="{E38C64DC-B932-55C8-5509-D77D6AE74E26}"/>
              </a:ext>
            </a:extLst>
          </p:cNvPr>
          <p:cNvSpPr txBox="1"/>
          <p:nvPr/>
        </p:nvSpPr>
        <p:spPr>
          <a:xfrm>
            <a:off x="208009" y="921450"/>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spTree>
    <p:extLst>
      <p:ext uri="{BB962C8B-B14F-4D97-AF65-F5344CB8AC3E}">
        <p14:creationId xmlns:p14="http://schemas.microsoft.com/office/powerpoint/2010/main" val="1218608670"/>
      </p:ext>
    </p:extLst>
  </p:cSld>
  <p:clrMapOvr>
    <a:masterClrMapping/>
  </p:clrMapOvr>
  <mc:AlternateContent xmlns:mc="http://schemas.openxmlformats.org/markup-compatibility/2006" xmlns:p14="http://schemas.microsoft.com/office/powerpoint/2010/main">
    <mc:Choice Requires="p14">
      <p:transition p14:dur="10" advTm="128048"/>
    </mc:Choice>
    <mc:Fallback xmlns="">
      <p:transition advTm="12804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2187" y="954526"/>
            <a:ext cx="6562906" cy="584775"/>
          </a:xfrm>
          <a:prstGeom prst="rect">
            <a:avLst/>
          </a:prstGeom>
          <a:noFill/>
        </p:spPr>
        <p:txBody>
          <a:bodyPr wrap="square" rtlCol="0">
            <a:spAutoFit/>
          </a:bodyPr>
          <a:lstStyle/>
          <a:p>
            <a:pPr algn="r"/>
            <a:r>
              <a:rPr lang="ar-EG" sz="3200" b="1" dirty="0">
                <a:solidFill>
                  <a:srgbClr val="00AEEF"/>
                </a:solidFill>
              </a:rPr>
              <a:t>خصائص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5273750" y="1747049"/>
            <a:ext cx="6021572" cy="1015663"/>
          </a:xfrm>
          <a:prstGeom prst="rect">
            <a:avLst/>
          </a:prstGeom>
          <a:noFill/>
        </p:spPr>
        <p:txBody>
          <a:bodyPr wrap="square">
            <a:spAutoFit/>
          </a:bodyPr>
          <a:lstStyle/>
          <a:p>
            <a:pPr marL="342900" indent="-342900" algn="just" rtl="1" fontAlgn="base">
              <a:spcBef>
                <a:spcPct val="20000"/>
              </a:spcBef>
              <a:spcAft>
                <a:spcPct val="0"/>
              </a:spcAft>
            </a:pPr>
            <a:r>
              <a:rPr lang="ar-EG" sz="2000" b="1" dirty="0"/>
              <a:t>11. الإدارة علم وفن في نفس الوقت: </a:t>
            </a:r>
            <a:r>
              <a:rPr lang="ar-EG" sz="2000" dirty="0"/>
              <a:t>الإدارة كعلم تقدم مبادئ عامة يمكن أن توجه المديرين في أنشطتهم المهنية. والإدارة كفن تقدم أفضل الحلول الممكنة للمشاكل وأفضل استغلال للموارد المتاحة.</a:t>
            </a:r>
            <a:endParaRPr lang="en-US" sz="2000" dirty="0"/>
          </a:p>
        </p:txBody>
      </p:sp>
      <p:pic>
        <p:nvPicPr>
          <p:cNvPr id="4100" name="Picture 4" descr="Management as An Art, Science &amp; Profession">
            <a:extLst>
              <a:ext uri="{FF2B5EF4-FFF2-40B4-BE49-F238E27FC236}">
                <a16:creationId xmlns:a16="http://schemas.microsoft.com/office/drawing/2014/main" id="{A63C374F-941B-2C92-4CB6-D9A71E3A03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6570" y="2051816"/>
            <a:ext cx="4042862" cy="326845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45923FD-7B73-A6F4-76CB-B14CF5766780}"/>
              </a:ext>
            </a:extLst>
          </p:cNvPr>
          <p:cNvSpPr txBox="1"/>
          <p:nvPr/>
        </p:nvSpPr>
        <p:spPr>
          <a:xfrm>
            <a:off x="5197550" y="3218126"/>
            <a:ext cx="6097772" cy="1754326"/>
          </a:xfrm>
          <a:prstGeom prst="rect">
            <a:avLst/>
          </a:prstGeom>
          <a:noFill/>
        </p:spPr>
        <p:txBody>
          <a:bodyPr wrap="square">
            <a:spAutoFit/>
          </a:bodyPr>
          <a:lstStyle/>
          <a:p>
            <a:pPr marL="342900" indent="-342900" algn="just" fontAlgn="base">
              <a:spcBef>
                <a:spcPct val="20000"/>
              </a:spcBef>
              <a:spcAft>
                <a:spcPct val="0"/>
              </a:spcAft>
            </a:pPr>
            <a:r>
              <a:rPr lang="en-US" sz="1800" b="1" u="sng" dirty="0">
                <a:solidFill>
                  <a:srgbClr val="003300"/>
                </a:solidFill>
              </a:rPr>
              <a:t>11.  Management is Both a Science and an Art: </a:t>
            </a:r>
            <a:r>
              <a:rPr lang="en-US" sz="1800" dirty="0">
                <a:solidFill>
                  <a:srgbClr val="000000"/>
                </a:solidFill>
              </a:rPr>
              <a:t>The management, as a science provides general principles, which can guide the managers in their professional activities.  The management, as an art, provides the best possible solutions of the problems and the best possible exploitation of available resources.</a:t>
            </a:r>
          </a:p>
        </p:txBody>
      </p:sp>
      <p:sp>
        <p:nvSpPr>
          <p:cNvPr id="6" name="TextBox 5">
            <a:extLst>
              <a:ext uri="{FF2B5EF4-FFF2-40B4-BE49-F238E27FC236}">
                <a16:creationId xmlns:a16="http://schemas.microsoft.com/office/drawing/2014/main" id="{066755FD-5C69-2276-A348-DAF5D8467B51}"/>
              </a:ext>
            </a:extLst>
          </p:cNvPr>
          <p:cNvSpPr txBox="1"/>
          <p:nvPr/>
        </p:nvSpPr>
        <p:spPr>
          <a:xfrm>
            <a:off x="208009" y="942716"/>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spTree>
    <p:extLst>
      <p:ext uri="{BB962C8B-B14F-4D97-AF65-F5344CB8AC3E}">
        <p14:creationId xmlns:p14="http://schemas.microsoft.com/office/powerpoint/2010/main" val="3088961459"/>
      </p:ext>
    </p:extLst>
  </p:cSld>
  <p:clrMapOvr>
    <a:masterClrMapping/>
  </p:clrMapOvr>
  <mc:AlternateContent xmlns:mc="http://schemas.openxmlformats.org/markup-compatibility/2006" xmlns:p14="http://schemas.microsoft.com/office/powerpoint/2010/main">
    <mc:Choice Requires="p14">
      <p:transition p14:dur="10" advTm="65633"/>
    </mc:Choice>
    <mc:Fallback xmlns="">
      <p:transition advTm="6563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7712" y="1397680"/>
            <a:ext cx="6327742" cy="5380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627632" y="1397680"/>
            <a:ext cx="4962146" cy="2495550"/>
          </a:xfrm>
        </p:spPr>
      </p:pic>
      <p:sp>
        <p:nvSpPr>
          <p:cNvPr id="6" name="Rectangle 5"/>
          <p:cNvSpPr/>
          <p:nvPr/>
        </p:nvSpPr>
        <p:spPr>
          <a:xfrm>
            <a:off x="297712" y="1397680"/>
            <a:ext cx="6209414" cy="2308324"/>
          </a:xfrm>
          <a:prstGeom prst="rect">
            <a:avLst/>
          </a:prstGeom>
        </p:spPr>
        <p:txBody>
          <a:bodyPr wrap="square">
            <a:spAutoFit/>
          </a:bodyPr>
          <a:lstStyle/>
          <a:p>
            <a:pPr marL="514350" indent="-514350" algn="just" rtl="1">
              <a:buFont typeface="Arial" panose="020B0604020202020204" pitchFamily="34" charset="0"/>
              <a:buChar char="•"/>
            </a:pPr>
            <a:r>
              <a:rPr lang="ar-EG" dirty="0"/>
              <a:t>تعظيم الاستفادة من الموارد النادرة</a:t>
            </a:r>
          </a:p>
          <a:p>
            <a:pPr marL="514350" indent="-514350" algn="just" rtl="1">
              <a:buFont typeface="Arial" panose="020B0604020202020204" pitchFamily="34" charset="0"/>
              <a:buChar char="•"/>
            </a:pPr>
            <a:r>
              <a:rPr lang="ar-EG" dirty="0"/>
              <a:t>لمواجهة المنافسة المتزايدة على المدخلات والمخرجات</a:t>
            </a:r>
          </a:p>
          <a:p>
            <a:pPr marL="514350" indent="-514350" algn="just" rtl="1">
              <a:buFont typeface="Arial" panose="020B0604020202020204" pitchFamily="34" charset="0"/>
              <a:buChar char="•"/>
            </a:pPr>
            <a:r>
              <a:rPr lang="ar-EG" dirty="0"/>
              <a:t>لتعزيز جودة المنتجات والخدمات</a:t>
            </a:r>
          </a:p>
          <a:p>
            <a:pPr marL="514350" indent="-514350" algn="just" rtl="1">
              <a:buFont typeface="Arial" panose="020B0604020202020204" pitchFamily="34" charset="0"/>
              <a:buChar char="•"/>
            </a:pPr>
            <a:r>
              <a:rPr lang="ar-EG" dirty="0"/>
              <a:t>لتبني/التخطيط للتغييرات في بيئة العمل</a:t>
            </a:r>
          </a:p>
          <a:p>
            <a:pPr marL="514350" indent="-514350" algn="just" rtl="1">
              <a:buFont typeface="Arial" panose="020B0604020202020204" pitchFamily="34" charset="0"/>
              <a:buChar char="•"/>
            </a:pPr>
            <a:r>
              <a:rPr lang="ar-EG" dirty="0"/>
              <a:t>يساعد الأشخاص على التعامل مع رؤسائهم وزملائهم في العمل</a:t>
            </a:r>
          </a:p>
          <a:p>
            <a:pPr marL="514350" indent="-514350" algn="just" rtl="1">
              <a:buFont typeface="Arial" panose="020B0604020202020204" pitchFamily="34" charset="0"/>
              <a:buChar char="•"/>
            </a:pPr>
            <a:r>
              <a:rPr lang="ar-EG" dirty="0"/>
              <a:t>يفتح الطريق أمام وظيفة ذات أجر جيد ومهنة مرضية</a:t>
            </a:r>
          </a:p>
          <a:p>
            <a:pPr marL="514350" indent="-514350" algn="just" rtl="1">
              <a:buFont typeface="Arial" panose="020B0604020202020204" pitchFamily="34" charset="0"/>
              <a:buChar char="•"/>
            </a:pPr>
            <a:r>
              <a:rPr lang="ar-EG" dirty="0"/>
              <a:t>توفر الإدارة فرصًا مليئة بالتحديات والإثارة والإبداع للعمل الهادف والمُرضي.</a:t>
            </a:r>
            <a:endParaRPr lang="ar-SA" dirty="0"/>
          </a:p>
        </p:txBody>
      </p:sp>
      <p:sp>
        <p:nvSpPr>
          <p:cNvPr id="17" name="TextBox 16"/>
          <p:cNvSpPr txBox="1"/>
          <p:nvPr/>
        </p:nvSpPr>
        <p:spPr>
          <a:xfrm>
            <a:off x="7086144" y="4231867"/>
            <a:ext cx="4113898" cy="523220"/>
          </a:xfrm>
          <a:prstGeom prst="rect">
            <a:avLst/>
          </a:prstGeom>
          <a:noFill/>
        </p:spPr>
        <p:txBody>
          <a:bodyPr wrap="square" rtlCol="0">
            <a:spAutoFit/>
          </a:bodyPr>
          <a:lstStyle/>
          <a:p>
            <a:pPr algn="ctr"/>
            <a:r>
              <a:rPr lang="ar-EG" sz="2800" b="1" dirty="0">
                <a:solidFill>
                  <a:srgbClr val="00AEEF"/>
                </a:solidFill>
                <a:latin typeface="Aharoni" panose="02010803020104030203" pitchFamily="2" charset="-79"/>
                <a:cs typeface="Aharoni" panose="02010803020104030203" pitchFamily="2" charset="-79"/>
              </a:rPr>
              <a:t>لماذا نقوم بدراسة الإدارة</a:t>
            </a:r>
            <a:endParaRPr lang="ar-SA" sz="2800" b="1" dirty="0">
              <a:solidFill>
                <a:srgbClr val="00AEEF"/>
              </a:solidFill>
              <a:latin typeface="Aharoni" panose="02010803020104030203" pitchFamily="2" charset="-79"/>
            </a:endParaRPr>
          </a:p>
        </p:txBody>
      </p:sp>
      <p:sp>
        <p:nvSpPr>
          <p:cNvPr id="18" name="Rectangle 17"/>
          <p:cNvSpPr/>
          <p:nvPr/>
        </p:nvSpPr>
        <p:spPr>
          <a:xfrm>
            <a:off x="6260499" y="348496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7E57813-8964-B7C8-FA30-9DF948E2CA4C}"/>
              </a:ext>
            </a:extLst>
          </p:cNvPr>
          <p:cNvSpPr txBox="1"/>
          <p:nvPr/>
        </p:nvSpPr>
        <p:spPr>
          <a:xfrm>
            <a:off x="360963" y="3672579"/>
            <a:ext cx="5899536" cy="3139321"/>
          </a:xfrm>
          <a:prstGeom prst="rect">
            <a:avLst/>
          </a:prstGeom>
          <a:noFill/>
        </p:spPr>
        <p:txBody>
          <a:bodyPr wrap="square">
            <a:spAutoFit/>
          </a:bodyPr>
          <a:lstStyle/>
          <a:p>
            <a:pPr marL="514350" indent="-514350" algn="just">
              <a:buFont typeface="+mj-lt"/>
              <a:buAutoNum type="arabicPeriod"/>
            </a:pPr>
            <a:r>
              <a:rPr lang="en-US" sz="1800" dirty="0"/>
              <a:t>To maximize the utilization of scarce resources </a:t>
            </a:r>
          </a:p>
          <a:p>
            <a:pPr marL="514350" indent="-514350" algn="just">
              <a:buFont typeface="+mj-lt"/>
              <a:buAutoNum type="arabicPeriod"/>
            </a:pPr>
            <a:r>
              <a:rPr lang="en-US" sz="1800" dirty="0"/>
              <a:t>To face the increasing competition for inputs and outputs</a:t>
            </a:r>
          </a:p>
          <a:p>
            <a:pPr marL="514350" indent="-514350" algn="just">
              <a:buFont typeface="+mj-lt"/>
              <a:buAutoNum type="arabicPeriod"/>
            </a:pPr>
            <a:r>
              <a:rPr lang="en-US" sz="1800" dirty="0"/>
              <a:t> To enhance the quality of the products and services</a:t>
            </a:r>
          </a:p>
          <a:p>
            <a:pPr marL="514350" indent="-514350" algn="just">
              <a:buFont typeface="+mj-lt"/>
              <a:buAutoNum type="arabicPeriod"/>
            </a:pPr>
            <a:r>
              <a:rPr lang="en-US" sz="1800" dirty="0"/>
              <a:t> To adopt/plan for the changes in the business environment</a:t>
            </a:r>
          </a:p>
          <a:p>
            <a:pPr marL="514350" indent="-514350" algn="just">
              <a:buFont typeface="+mj-lt"/>
              <a:buAutoNum type="arabicPeriod"/>
            </a:pPr>
            <a:r>
              <a:rPr lang="en-US" sz="1800" dirty="0"/>
              <a:t> Helps people deal with their bosses and coworkers</a:t>
            </a:r>
          </a:p>
          <a:p>
            <a:pPr marL="514350" indent="-514350" algn="just">
              <a:buFont typeface="+mj-lt"/>
              <a:buAutoNum type="arabicPeriod"/>
            </a:pPr>
            <a:r>
              <a:rPr lang="en-US" sz="1800" dirty="0"/>
              <a:t>  Opens a path to a well-paying job and a satisfying career</a:t>
            </a:r>
          </a:p>
          <a:p>
            <a:pPr marL="514350" indent="-514350" algn="just">
              <a:buFont typeface="+mj-lt"/>
              <a:buAutoNum type="arabicPeriod"/>
            </a:pPr>
            <a:r>
              <a:rPr lang="en-US" sz="1800" dirty="0"/>
              <a:t> Management offers challenging, exciting and creative opportunities for meaningful and fulfilling work.</a:t>
            </a:r>
            <a:endParaRPr lang="ar-SA" sz="1800" dirty="0"/>
          </a:p>
        </p:txBody>
      </p:sp>
      <p:sp>
        <p:nvSpPr>
          <p:cNvPr id="9" name="TextBox 8">
            <a:extLst>
              <a:ext uri="{FF2B5EF4-FFF2-40B4-BE49-F238E27FC236}">
                <a16:creationId xmlns:a16="http://schemas.microsoft.com/office/drawing/2014/main" id="{835C4431-5EAE-1171-8C43-36B2F5658CC2}"/>
              </a:ext>
            </a:extLst>
          </p:cNvPr>
          <p:cNvSpPr txBox="1"/>
          <p:nvPr/>
        </p:nvSpPr>
        <p:spPr>
          <a:xfrm>
            <a:off x="6086738" y="4909058"/>
            <a:ext cx="6097772" cy="461665"/>
          </a:xfrm>
          <a:prstGeom prst="rect">
            <a:avLst/>
          </a:prstGeom>
          <a:noFill/>
        </p:spPr>
        <p:txBody>
          <a:bodyPr wrap="square">
            <a:spAutoFit/>
          </a:bodyPr>
          <a:lstStyle/>
          <a:p>
            <a:pPr algn="ctr"/>
            <a:r>
              <a:rPr lang="en-US" sz="2400" dirty="0">
                <a:solidFill>
                  <a:srgbClr val="00AEEF"/>
                </a:solidFill>
                <a:latin typeface="Aharoni" panose="02010803020104030203" pitchFamily="2" charset="-79"/>
                <a:cs typeface="Aharoni" panose="02010803020104030203" pitchFamily="2" charset="-79"/>
              </a:rPr>
              <a:t>Why Study Management?</a:t>
            </a:r>
            <a:endParaRPr lang="ar-SA" sz="2400" dirty="0">
              <a:solidFill>
                <a:srgbClr val="00AEEF"/>
              </a:solidFill>
              <a:latin typeface="Aharoni" panose="02010803020104030203" pitchFamily="2" charset="-79"/>
            </a:endParaRPr>
          </a:p>
        </p:txBody>
      </p:sp>
    </p:spTree>
    <p:extLst>
      <p:ext uri="{BB962C8B-B14F-4D97-AF65-F5344CB8AC3E}">
        <p14:creationId xmlns:p14="http://schemas.microsoft.com/office/powerpoint/2010/main" val="416539223"/>
      </p:ext>
    </p:extLst>
  </p:cSld>
  <p:clrMapOvr>
    <a:masterClrMapping/>
  </p:clrMapOvr>
  <p:transition spd="slow" advTm="163586">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8480" y="380536"/>
            <a:ext cx="1134431" cy="96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Rectangle 2"/>
          <p:cNvSpPr txBox="1">
            <a:spLocks noChangeArrowheads="1"/>
          </p:cNvSpPr>
          <p:nvPr/>
        </p:nvSpPr>
        <p:spPr>
          <a:xfrm>
            <a:off x="5912717" y="618934"/>
            <a:ext cx="3307116" cy="110071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ar-EG" sz="2800" b="1" dirty="0">
                <a:latin typeface="+mn-lt"/>
                <a:cs typeface="Aharoni" panose="02010803020104030203" pitchFamily="2" charset="-79"/>
              </a:rPr>
              <a:t>الحاجة العالمية للإدارة</a:t>
            </a:r>
            <a:endParaRPr lang="en-US" sz="2800" b="1" dirty="0">
              <a:latin typeface="+mn-lt"/>
              <a:cs typeface="Aharoni" panose="02010803020104030203" pitchFamily="2" charset="-79"/>
            </a:endParaRPr>
          </a:p>
        </p:txBody>
      </p:sp>
      <p:pic>
        <p:nvPicPr>
          <p:cNvPr id="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826032"/>
            <a:ext cx="5469371" cy="44341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2CE9046F-800D-992C-396A-46E5A85B77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5">
            <a:extLst>
              <a:ext uri="{FF2B5EF4-FFF2-40B4-BE49-F238E27FC236}">
                <a16:creationId xmlns:a16="http://schemas.microsoft.com/office/drawing/2014/main" id="{3E852857-C969-B703-1283-3A3A2C3F350F}"/>
              </a:ext>
            </a:extLst>
          </p:cNvPr>
          <p:cNvSpPr>
            <a:spLocks noGrp="1"/>
          </p:cNvSpPr>
          <p:nvPr>
            <p:ph sz="half" idx="1"/>
          </p:nvPr>
        </p:nvSpPr>
        <p:spPr>
          <a:xfrm>
            <a:off x="838200" y="1898255"/>
            <a:ext cx="5074517" cy="4351338"/>
          </a:xfrm>
        </p:spPr>
        <p:txBody>
          <a:bodyPr/>
          <a:lstStyle/>
          <a:p>
            <a:pPr algn="just" rtl="1"/>
            <a:r>
              <a:rPr lang="ar-EG" dirty="0"/>
              <a:t>الإدارة شيء </a:t>
            </a:r>
            <a:r>
              <a:rPr lang="ar-EG" dirty="0" err="1"/>
              <a:t>اساسى</a:t>
            </a:r>
            <a:r>
              <a:rPr lang="ar-EG" dirty="0"/>
              <a:t> لجميع أحجام المؤسسات صغيرة كانت او كبيرة الحجم</a:t>
            </a:r>
          </a:p>
          <a:p>
            <a:pPr algn="just" rtl="1"/>
            <a:r>
              <a:rPr lang="ar-EG" dirty="0"/>
              <a:t>الإدارة مطلوبة لجميع أنواع المؤسسات الربحية وغير الربحية</a:t>
            </a:r>
          </a:p>
          <a:p>
            <a:pPr algn="just" rtl="1"/>
            <a:r>
              <a:rPr lang="ar-EG" dirty="0"/>
              <a:t>الإدارة مطلوبة لجميع المجالات داخل المؤسسات ( التصنيع، التسويق، الموارد البشرية... إلخ)</a:t>
            </a:r>
          </a:p>
          <a:p>
            <a:pPr algn="just" rtl="1"/>
            <a:r>
              <a:rPr lang="ar-EG" dirty="0"/>
              <a:t>الإدارة مطلوبة لكل المستويات بالمؤسسة </a:t>
            </a:r>
          </a:p>
          <a:p>
            <a:pPr marL="0" indent="0" algn="just" rtl="1">
              <a:buNone/>
            </a:pPr>
            <a:r>
              <a:rPr lang="ar-EG" dirty="0"/>
              <a:t>( من أسفل مستوى لأعلى مستوى )</a:t>
            </a:r>
            <a:endParaRPr lang="en-US" dirty="0"/>
          </a:p>
        </p:txBody>
      </p:sp>
      <p:sp>
        <p:nvSpPr>
          <p:cNvPr id="2" name="Rectangle 2">
            <a:extLst>
              <a:ext uri="{FF2B5EF4-FFF2-40B4-BE49-F238E27FC236}">
                <a16:creationId xmlns:a16="http://schemas.microsoft.com/office/drawing/2014/main" id="{D6F8BCD5-7B11-71A5-4247-CAA91F3ECD80}"/>
              </a:ext>
            </a:extLst>
          </p:cNvPr>
          <p:cNvSpPr txBox="1">
            <a:spLocks noChangeArrowheads="1"/>
          </p:cNvSpPr>
          <p:nvPr/>
        </p:nvSpPr>
        <p:spPr>
          <a:xfrm>
            <a:off x="1342912" y="608407"/>
            <a:ext cx="4994094" cy="110071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cs typeface="Aharoni" panose="02010803020104030203" pitchFamily="2" charset="-79"/>
              </a:rPr>
              <a:t>Universal Need for Management</a:t>
            </a:r>
          </a:p>
        </p:txBody>
      </p:sp>
    </p:spTree>
    <p:extLst>
      <p:ext uri="{BB962C8B-B14F-4D97-AF65-F5344CB8AC3E}">
        <p14:creationId xmlns:p14="http://schemas.microsoft.com/office/powerpoint/2010/main" val="2878274793"/>
      </p:ext>
    </p:extLst>
  </p:cSld>
  <p:clrMapOvr>
    <a:masterClrMapping/>
  </p:clrMapOvr>
  <mc:AlternateContent xmlns:mc="http://schemas.openxmlformats.org/markup-compatibility/2006" xmlns:p14="http://schemas.microsoft.com/office/powerpoint/2010/main">
    <mc:Choice Requires="p14">
      <p:transition p14:dur="10" advTm="142960"/>
    </mc:Choice>
    <mc:Fallback xmlns="">
      <p:transition advTm="1429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ox(out)">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2187" y="1009791"/>
            <a:ext cx="6562906" cy="584775"/>
          </a:xfrm>
          <a:prstGeom prst="rect">
            <a:avLst/>
          </a:prstGeom>
          <a:noFill/>
        </p:spPr>
        <p:txBody>
          <a:bodyPr wrap="square" rtlCol="0">
            <a:spAutoFit/>
          </a:bodyPr>
          <a:lstStyle/>
          <a:p>
            <a:pPr algn="r"/>
            <a:r>
              <a:rPr lang="ar-EG" sz="3200" b="1" dirty="0">
                <a:solidFill>
                  <a:srgbClr val="00AEEF"/>
                </a:solidFill>
              </a:rPr>
              <a:t>أهمية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1685495"/>
            <a:ext cx="10504714" cy="2160591"/>
          </a:xfrm>
          <a:prstGeom prst="rect">
            <a:avLst/>
          </a:prstGeom>
          <a:noFill/>
        </p:spPr>
        <p:txBody>
          <a:bodyPr wrap="square">
            <a:spAutoFit/>
          </a:bodyPr>
          <a:lstStyle/>
          <a:p>
            <a:pPr marL="514350" indent="-514350" algn="just" rtl="1" fontAlgn="base">
              <a:spcBef>
                <a:spcPct val="20000"/>
              </a:spcBef>
              <a:spcAft>
                <a:spcPct val="0"/>
              </a:spcAft>
              <a:buAutoNum type="arabicPeriod"/>
            </a:pPr>
            <a:r>
              <a:rPr lang="ar-EG" sz="2400" dirty="0">
                <a:solidFill>
                  <a:srgbClr val="000000"/>
                </a:solidFill>
              </a:rPr>
              <a:t>كفاءة أعلى: تسعى الإدارة إلى الحصول على أقصى إنتاج بأقل قدر من الموارد والجهود.</a:t>
            </a:r>
          </a:p>
          <a:p>
            <a:pPr marL="514350" indent="-514350" algn="just" rtl="1" fontAlgn="base">
              <a:spcBef>
                <a:spcPct val="20000"/>
              </a:spcBef>
              <a:spcAft>
                <a:spcPct val="0"/>
              </a:spcAft>
              <a:buAutoNum type="arabicPeriod"/>
            </a:pPr>
            <a:r>
              <a:rPr lang="ar-EG" sz="2400" dirty="0">
                <a:solidFill>
                  <a:srgbClr val="000000"/>
                </a:solidFill>
              </a:rPr>
              <a:t>رضا العملاء: تحاول الإدارة إنتاج المنتجات التي يطلبها العملاء.</a:t>
            </a:r>
          </a:p>
          <a:p>
            <a:pPr marL="514350" indent="-514350" algn="just" rtl="1" fontAlgn="base">
              <a:spcBef>
                <a:spcPct val="20000"/>
              </a:spcBef>
              <a:spcAft>
                <a:spcPct val="0"/>
              </a:spcAft>
              <a:buAutoNum type="arabicPeriod"/>
            </a:pPr>
            <a:r>
              <a:rPr lang="ar-EG" sz="2400" dirty="0">
                <a:solidFill>
                  <a:srgbClr val="000000"/>
                </a:solidFill>
              </a:rPr>
              <a:t>عائد مناسب على رأس المال: يجب أن تحقق الإدارة معدل عائد معقول لأصحاب الأعمال.</a:t>
            </a:r>
          </a:p>
          <a:p>
            <a:pPr marL="514350" indent="-514350" algn="just" rtl="1" fontAlgn="base">
              <a:spcBef>
                <a:spcPct val="20000"/>
              </a:spcBef>
              <a:spcAft>
                <a:spcPct val="0"/>
              </a:spcAft>
              <a:buAutoNum type="arabicPeriod"/>
            </a:pPr>
            <a:r>
              <a:rPr lang="ar-EG" sz="2400" dirty="0">
                <a:solidFill>
                  <a:srgbClr val="000000"/>
                </a:solidFill>
              </a:rPr>
              <a:t>قوة عاملة راضية: تحاول الإدارة بناء فريق من العمال الجيدين الذين يشعرون بالسعادة والرضا عن المنظمة.</a:t>
            </a:r>
            <a:endParaRPr lang="en-US" sz="2400" dirty="0">
              <a:solidFill>
                <a:srgbClr val="000000"/>
              </a:solidFill>
            </a:endParaRPr>
          </a:p>
        </p:txBody>
      </p:sp>
      <p:sp>
        <p:nvSpPr>
          <p:cNvPr id="4" name="TextBox 3">
            <a:extLst>
              <a:ext uri="{FF2B5EF4-FFF2-40B4-BE49-F238E27FC236}">
                <a16:creationId xmlns:a16="http://schemas.microsoft.com/office/drawing/2014/main" id="{CBDF2A66-1F8C-ED9A-1581-4F45F114B69B}"/>
              </a:ext>
            </a:extLst>
          </p:cNvPr>
          <p:cNvSpPr txBox="1"/>
          <p:nvPr/>
        </p:nvSpPr>
        <p:spPr>
          <a:xfrm>
            <a:off x="762000" y="3846086"/>
            <a:ext cx="10504713" cy="2062103"/>
          </a:xfrm>
          <a:prstGeom prst="rect">
            <a:avLst/>
          </a:prstGeom>
          <a:noFill/>
        </p:spPr>
        <p:txBody>
          <a:bodyPr wrap="square">
            <a:spAutoFit/>
          </a:bodyPr>
          <a:lstStyle/>
          <a:p>
            <a:pPr marL="342900" indent="-342900" algn="just" fontAlgn="base">
              <a:spcBef>
                <a:spcPct val="20000"/>
              </a:spcBef>
              <a:spcAft>
                <a:spcPct val="0"/>
              </a:spcAft>
            </a:pPr>
            <a:r>
              <a:rPr lang="en-US" sz="2000" b="1" u="sng" dirty="0">
                <a:solidFill>
                  <a:srgbClr val="003300"/>
                </a:solidFill>
              </a:rPr>
              <a:t>1.  Higher Efficiency: </a:t>
            </a:r>
            <a:r>
              <a:rPr lang="en-US" sz="1800" dirty="0">
                <a:solidFill>
                  <a:srgbClr val="000000"/>
                </a:solidFill>
              </a:rPr>
              <a:t>Management seeks to obtain maximum output with minimum resources and efforts.</a:t>
            </a:r>
          </a:p>
          <a:p>
            <a:pPr marL="342900" indent="-342900" algn="just" fontAlgn="base">
              <a:spcBef>
                <a:spcPct val="20000"/>
              </a:spcBef>
              <a:spcAft>
                <a:spcPct val="0"/>
              </a:spcAft>
            </a:pPr>
            <a:r>
              <a:rPr lang="en-US" sz="2000" b="1" u="sng" dirty="0">
                <a:solidFill>
                  <a:srgbClr val="003300"/>
                </a:solidFill>
              </a:rPr>
              <a:t>2.  Satisfaction of Customers: </a:t>
            </a:r>
            <a:r>
              <a:rPr lang="en-US" sz="1800" dirty="0">
                <a:solidFill>
                  <a:srgbClr val="000000"/>
                </a:solidFill>
              </a:rPr>
              <a:t>Management attempts to produce products required by the customers.</a:t>
            </a:r>
          </a:p>
          <a:p>
            <a:pPr marL="342900" indent="-342900" algn="just" fontAlgn="base">
              <a:spcBef>
                <a:spcPct val="20000"/>
              </a:spcBef>
              <a:spcAft>
                <a:spcPct val="0"/>
              </a:spcAft>
            </a:pPr>
            <a:r>
              <a:rPr lang="en-US" sz="2000" b="1" u="sng" dirty="0">
                <a:solidFill>
                  <a:srgbClr val="003300"/>
                </a:solidFill>
              </a:rPr>
              <a:t>3.  Adequate Return on Capital: </a:t>
            </a:r>
            <a:r>
              <a:rPr lang="en-US" sz="1800" dirty="0">
                <a:solidFill>
                  <a:srgbClr val="000000"/>
                </a:solidFill>
              </a:rPr>
              <a:t>Management must achieve a reasonable rate of return for the owners of the business.</a:t>
            </a:r>
            <a:endParaRPr lang="ar-SA" sz="1800" dirty="0">
              <a:solidFill>
                <a:srgbClr val="000000"/>
              </a:solidFill>
            </a:endParaRPr>
          </a:p>
          <a:p>
            <a:pPr marL="342900" indent="-342900" algn="just" fontAlgn="base">
              <a:spcBef>
                <a:spcPct val="20000"/>
              </a:spcBef>
              <a:spcAft>
                <a:spcPct val="0"/>
              </a:spcAft>
            </a:pPr>
            <a:r>
              <a:rPr lang="en-US" sz="2000" b="1" u="sng" dirty="0">
                <a:solidFill>
                  <a:srgbClr val="003300"/>
                </a:solidFill>
              </a:rPr>
              <a:t>4.  Satisfied Workforce: </a:t>
            </a:r>
            <a:r>
              <a:rPr lang="en-US" sz="1800" dirty="0">
                <a:solidFill>
                  <a:srgbClr val="000000"/>
                </a:solidFill>
              </a:rPr>
              <a:t>Management attempts to build a team of good workers who are happy and satisfied with the organization.</a:t>
            </a:r>
          </a:p>
        </p:txBody>
      </p:sp>
      <p:sp>
        <p:nvSpPr>
          <p:cNvPr id="6" name="TextBox 5">
            <a:extLst>
              <a:ext uri="{FF2B5EF4-FFF2-40B4-BE49-F238E27FC236}">
                <a16:creationId xmlns:a16="http://schemas.microsoft.com/office/drawing/2014/main" id="{B7F264C7-6AD1-BEED-CB4C-A1623D51C4F4}"/>
              </a:ext>
            </a:extLst>
          </p:cNvPr>
          <p:cNvSpPr txBox="1"/>
          <p:nvPr/>
        </p:nvSpPr>
        <p:spPr>
          <a:xfrm>
            <a:off x="295094" y="1021019"/>
            <a:ext cx="6562906" cy="584775"/>
          </a:xfrm>
          <a:prstGeom prst="rect">
            <a:avLst/>
          </a:prstGeom>
          <a:noFill/>
        </p:spPr>
        <p:txBody>
          <a:bodyPr wrap="square" rtlCol="0">
            <a:spAutoFit/>
          </a:bodyPr>
          <a:lstStyle/>
          <a:p>
            <a:pPr algn="ctr"/>
            <a:r>
              <a:rPr lang="en-US" sz="3200" b="1" dirty="0">
                <a:solidFill>
                  <a:srgbClr val="00AEEF"/>
                </a:solidFill>
              </a:rPr>
              <a:t>The Importance of Management </a:t>
            </a:r>
            <a:endParaRPr lang="ar-SA" sz="3200" dirty="0">
              <a:solidFill>
                <a:srgbClr val="00AEEF"/>
              </a:solidFill>
              <a:latin typeface="Aharoni" panose="02010803020104030203" pitchFamily="2" charset="-79"/>
            </a:endParaRPr>
          </a:p>
        </p:txBody>
      </p:sp>
    </p:spTree>
    <p:extLst>
      <p:ext uri="{BB962C8B-B14F-4D97-AF65-F5344CB8AC3E}">
        <p14:creationId xmlns:p14="http://schemas.microsoft.com/office/powerpoint/2010/main" val="2714836523"/>
      </p:ext>
    </p:extLst>
  </p:cSld>
  <p:clrMapOvr>
    <a:masterClrMapping/>
  </p:clrMapOvr>
  <mc:AlternateContent xmlns:mc="http://schemas.openxmlformats.org/markup-compatibility/2006" xmlns:p14="http://schemas.microsoft.com/office/powerpoint/2010/main">
    <mc:Choice Requires="p14">
      <p:transition p14:dur="10" advTm="143981"/>
    </mc:Choice>
    <mc:Fallback xmlns="">
      <p:transition advTm="14398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4136" y="1052918"/>
            <a:ext cx="6562906" cy="584775"/>
          </a:xfrm>
          <a:prstGeom prst="rect">
            <a:avLst/>
          </a:prstGeom>
          <a:noFill/>
        </p:spPr>
        <p:txBody>
          <a:bodyPr wrap="square" rtlCol="0">
            <a:spAutoFit/>
          </a:bodyPr>
          <a:lstStyle/>
          <a:p>
            <a:pPr algn="r"/>
            <a:r>
              <a:rPr lang="ar-EG" sz="3200" b="1" dirty="0">
                <a:solidFill>
                  <a:srgbClr val="00AEEF"/>
                </a:solidFill>
              </a:rPr>
              <a:t>أهمية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71283" y="1969908"/>
            <a:ext cx="10504714" cy="2062103"/>
          </a:xfrm>
          <a:prstGeom prst="rect">
            <a:avLst/>
          </a:prstGeom>
          <a:noFill/>
        </p:spPr>
        <p:txBody>
          <a:bodyPr wrap="square">
            <a:spAutoFit/>
          </a:bodyPr>
          <a:lstStyle/>
          <a:p>
            <a:pPr marL="342900" indent="-342900" algn="just" rtl="1" fontAlgn="base">
              <a:spcBef>
                <a:spcPct val="20000"/>
              </a:spcBef>
              <a:spcAft>
                <a:spcPct val="0"/>
              </a:spcAft>
            </a:pPr>
            <a:r>
              <a:rPr lang="ar-EG" sz="2000" b="1" dirty="0"/>
              <a:t>5. ظروف عمل أفضل: </a:t>
            </a:r>
            <a:r>
              <a:rPr lang="ar-EG" sz="2000" dirty="0"/>
              <a:t>تسعى الإدارة إلى تحقيق نظام يضمن أجورًا عادلة للعمل، وأمن التوظيف، وظروف عمل أفضل للقوى العاملة.</a:t>
            </a:r>
            <a:endParaRPr lang="en-US" sz="2000" dirty="0"/>
          </a:p>
          <a:p>
            <a:pPr marL="342900" indent="-342900" algn="just" rtl="1" fontAlgn="base">
              <a:spcBef>
                <a:spcPct val="20000"/>
              </a:spcBef>
              <a:spcAft>
                <a:spcPct val="0"/>
              </a:spcAft>
            </a:pPr>
            <a:r>
              <a:rPr lang="ar-EG" sz="2000" b="1" dirty="0"/>
              <a:t>6. العلاقات مع الموردين: </a:t>
            </a:r>
            <a:r>
              <a:rPr lang="ar-EG" sz="2000" dirty="0"/>
              <a:t>تسعى الإدارة إلى تحقيق علاقات جيدة مع موردي المواد الخام ورأس المال من أجل الاستمرار في الإنتاج.</a:t>
            </a:r>
            <a:endParaRPr lang="en-US" sz="2000" dirty="0"/>
          </a:p>
          <a:p>
            <a:pPr marL="342900" indent="-342900" algn="just" rtl="1" fontAlgn="base">
              <a:spcBef>
                <a:spcPct val="20000"/>
              </a:spcBef>
              <a:spcAft>
                <a:spcPct val="0"/>
              </a:spcAft>
            </a:pPr>
            <a:r>
              <a:rPr lang="ar-EG" sz="2000" b="1" dirty="0"/>
              <a:t>7. المساهمة في الأهداف الوطنية: </a:t>
            </a:r>
            <a:r>
              <a:rPr lang="ar-EG" sz="2000" dirty="0"/>
              <a:t>يجب على الإدارة أن تساهم في تحقيق الأهداف الوطنية. يجب أن تستخدم الاستخدام الحكيم للموارد النادرة في البلاد.</a:t>
            </a:r>
            <a:endParaRPr lang="en-US" dirty="0"/>
          </a:p>
        </p:txBody>
      </p:sp>
      <p:sp>
        <p:nvSpPr>
          <p:cNvPr id="4" name="TextBox 3">
            <a:extLst>
              <a:ext uri="{FF2B5EF4-FFF2-40B4-BE49-F238E27FC236}">
                <a16:creationId xmlns:a16="http://schemas.microsoft.com/office/drawing/2014/main" id="{5408B2D4-758F-0744-0F56-65674936AF71}"/>
              </a:ext>
            </a:extLst>
          </p:cNvPr>
          <p:cNvSpPr txBox="1"/>
          <p:nvPr/>
        </p:nvSpPr>
        <p:spPr>
          <a:xfrm>
            <a:off x="771283" y="4032011"/>
            <a:ext cx="10504714" cy="1969770"/>
          </a:xfrm>
          <a:prstGeom prst="rect">
            <a:avLst/>
          </a:prstGeom>
          <a:noFill/>
        </p:spPr>
        <p:txBody>
          <a:bodyPr wrap="square">
            <a:spAutoFit/>
          </a:bodyPr>
          <a:lstStyle/>
          <a:p>
            <a:pPr marL="342900" indent="-342900" algn="just" fontAlgn="base">
              <a:spcBef>
                <a:spcPct val="20000"/>
              </a:spcBef>
              <a:spcAft>
                <a:spcPct val="0"/>
              </a:spcAft>
            </a:pPr>
            <a:r>
              <a:rPr lang="en-US" sz="2000" b="1" u="sng" dirty="0">
                <a:solidFill>
                  <a:srgbClr val="003300"/>
                </a:solidFill>
              </a:rPr>
              <a:t>5.  Better Working Conditions: </a:t>
            </a:r>
            <a:r>
              <a:rPr lang="en-US" sz="1800" dirty="0">
                <a:solidFill>
                  <a:srgbClr val="000000"/>
                </a:solidFill>
              </a:rPr>
              <a:t>Management seeks to achieve a system to ensure fair wages for the work, security of employment and better working conditions for the work force.</a:t>
            </a:r>
            <a:endParaRPr lang="en-US" sz="1800" u="sng" dirty="0">
              <a:solidFill>
                <a:srgbClr val="000000"/>
              </a:solidFill>
            </a:endParaRPr>
          </a:p>
          <a:p>
            <a:pPr marL="342900" indent="-342900" algn="just" fontAlgn="base">
              <a:spcBef>
                <a:spcPct val="20000"/>
              </a:spcBef>
              <a:spcAft>
                <a:spcPct val="0"/>
              </a:spcAft>
            </a:pPr>
            <a:r>
              <a:rPr lang="en-US" sz="2000" b="1" u="sng" dirty="0">
                <a:solidFill>
                  <a:srgbClr val="003300"/>
                </a:solidFill>
              </a:rPr>
              <a:t>6.  Relations with Suppliers: </a:t>
            </a:r>
            <a:r>
              <a:rPr lang="en-US" sz="1800" dirty="0">
                <a:solidFill>
                  <a:srgbClr val="000000"/>
                </a:solidFill>
              </a:rPr>
              <a:t>Management seeks to achieve good relations with the suppliers of raw materials and capital so as to continue in production.</a:t>
            </a:r>
            <a:endParaRPr lang="en-US" sz="1800" u="sng" dirty="0">
              <a:solidFill>
                <a:srgbClr val="000000"/>
              </a:solidFill>
            </a:endParaRPr>
          </a:p>
          <a:p>
            <a:pPr marL="342900" indent="-342900" algn="just" fontAlgn="base">
              <a:spcBef>
                <a:spcPct val="20000"/>
              </a:spcBef>
              <a:spcAft>
                <a:spcPct val="0"/>
              </a:spcAft>
            </a:pPr>
            <a:r>
              <a:rPr lang="en-US" sz="2000" b="1" u="sng" dirty="0">
                <a:solidFill>
                  <a:srgbClr val="003300"/>
                </a:solidFill>
              </a:rPr>
              <a:t>7.  Contribution to Nationals Goals: </a:t>
            </a:r>
            <a:r>
              <a:rPr lang="en-US" sz="1800" dirty="0">
                <a:solidFill>
                  <a:srgbClr val="000000"/>
                </a:solidFill>
              </a:rPr>
              <a:t>The management must contribute to the national goals. It should use the judicious use of scarce resources of the country.</a:t>
            </a:r>
          </a:p>
        </p:txBody>
      </p:sp>
      <p:sp>
        <p:nvSpPr>
          <p:cNvPr id="6" name="TextBox 5">
            <a:extLst>
              <a:ext uri="{FF2B5EF4-FFF2-40B4-BE49-F238E27FC236}">
                <a16:creationId xmlns:a16="http://schemas.microsoft.com/office/drawing/2014/main" id="{8DDBE214-EE7E-B73E-674E-4FD7343A0F61}"/>
              </a:ext>
            </a:extLst>
          </p:cNvPr>
          <p:cNvSpPr txBox="1"/>
          <p:nvPr/>
        </p:nvSpPr>
        <p:spPr>
          <a:xfrm>
            <a:off x="295094" y="1031652"/>
            <a:ext cx="6562906" cy="584775"/>
          </a:xfrm>
          <a:prstGeom prst="rect">
            <a:avLst/>
          </a:prstGeom>
          <a:noFill/>
        </p:spPr>
        <p:txBody>
          <a:bodyPr wrap="square" rtlCol="0">
            <a:spAutoFit/>
          </a:bodyPr>
          <a:lstStyle/>
          <a:p>
            <a:pPr algn="ctr"/>
            <a:r>
              <a:rPr lang="en-US" sz="3200" b="1" dirty="0">
                <a:solidFill>
                  <a:srgbClr val="00AEEF"/>
                </a:solidFill>
              </a:rPr>
              <a:t>The Importance of Management </a:t>
            </a:r>
            <a:endParaRPr lang="ar-SA" sz="3200" dirty="0">
              <a:solidFill>
                <a:srgbClr val="00AEEF"/>
              </a:solidFill>
              <a:latin typeface="Aharoni" panose="02010803020104030203" pitchFamily="2" charset="-79"/>
            </a:endParaRPr>
          </a:p>
        </p:txBody>
      </p:sp>
    </p:spTree>
    <p:extLst>
      <p:ext uri="{BB962C8B-B14F-4D97-AF65-F5344CB8AC3E}">
        <p14:creationId xmlns:p14="http://schemas.microsoft.com/office/powerpoint/2010/main" val="2237805591"/>
      </p:ext>
    </p:extLst>
  </p:cSld>
  <p:clrMapOvr>
    <a:masterClrMapping/>
  </p:clrMapOvr>
  <mc:AlternateContent xmlns:mc="http://schemas.openxmlformats.org/markup-compatibility/2006" xmlns:p14="http://schemas.microsoft.com/office/powerpoint/2010/main">
    <mc:Choice Requires="p14">
      <p:transition p14:dur="10" advTm="78589"/>
    </mc:Choice>
    <mc:Fallback xmlns="">
      <p:transition advTm="7858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6944248" y="3996751"/>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المبادئ الخمسة للإدارة</a:t>
            </a:r>
            <a:endParaRPr lang="en-US" sz="24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69E9D15A-3F92-5376-9422-16697808B0D5}"/>
              </a:ext>
            </a:extLst>
          </p:cNvPr>
          <p:cNvSpPr>
            <a:spLocks noGrp="1"/>
          </p:cNvSpPr>
          <p:nvPr>
            <p:ph type="pic" sz="quarter" idx="10"/>
          </p:nvPr>
        </p:nvSpPr>
        <p:spPr/>
      </p:sp>
      <p:pic>
        <p:nvPicPr>
          <p:cNvPr id="1026" name="Picture 2" descr="5 Ms Of Management">
            <a:extLst>
              <a:ext uri="{FF2B5EF4-FFF2-40B4-BE49-F238E27FC236}">
                <a16:creationId xmlns:a16="http://schemas.microsoft.com/office/drawing/2014/main" id="{9ED9C2C5-7CC6-4774-5B39-CA71C4CB64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9445" y="912479"/>
            <a:ext cx="4968701" cy="24955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5Ms of Management Framework (160-slide PPT PowerPoint presentation (PPTX)) Preview Image">
            <a:extLst>
              <a:ext uri="{FF2B5EF4-FFF2-40B4-BE49-F238E27FC236}">
                <a16:creationId xmlns:a16="http://schemas.microsoft.com/office/drawing/2014/main" id="{C16B2A74-0E92-BD3A-CDA3-6348760FC5C7}"/>
              </a:ext>
            </a:extLst>
          </p:cNvPr>
          <p:cNvPicPr>
            <a:picLocks noChangeAspect="1" noChangeArrowheads="1"/>
          </p:cNvPicPr>
          <p:nvPr/>
        </p:nvPicPr>
        <p:blipFill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colorTemperature colorTemp="5300"/>
                    </a14:imgEffect>
                  </a14:imgLayer>
                </a14:imgProps>
              </a:ext>
              <a:ext uri="{28A0092B-C50C-407E-A947-70E740481C1C}">
                <a14:useLocalDpi xmlns:a14="http://schemas.microsoft.com/office/drawing/2010/main" val="0"/>
              </a:ext>
            </a:extLst>
          </a:blip>
          <a:srcRect l="956" t="9909" r="49507" b="11209"/>
          <a:stretch/>
        </p:blipFill>
        <p:spPr bwMode="auto">
          <a:xfrm>
            <a:off x="414670" y="1397680"/>
            <a:ext cx="5687885" cy="495942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753648" y="33990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1" name="TextBox 10">
            <a:extLst>
              <a:ext uri="{FF2B5EF4-FFF2-40B4-BE49-F238E27FC236}">
                <a16:creationId xmlns:a16="http://schemas.microsoft.com/office/drawing/2014/main" id="{869D87C8-805E-F0AE-D112-9A4D5F2F256B}"/>
              </a:ext>
            </a:extLst>
          </p:cNvPr>
          <p:cNvSpPr txBox="1"/>
          <p:nvPr/>
        </p:nvSpPr>
        <p:spPr>
          <a:xfrm>
            <a:off x="490695" y="6423703"/>
            <a:ext cx="10525905" cy="369332"/>
          </a:xfrm>
          <a:prstGeom prst="rect">
            <a:avLst/>
          </a:prstGeom>
          <a:noFill/>
        </p:spPr>
        <p:txBody>
          <a:bodyPr wrap="square">
            <a:spAutoFit/>
          </a:bodyPr>
          <a:lstStyle/>
          <a:p>
            <a:r>
              <a:rPr lang="en-US" dirty="0"/>
              <a:t>https://dutchuncles.in/aspire/the-5-ms-of-management-key-components-of-every-business/</a:t>
            </a:r>
          </a:p>
        </p:txBody>
      </p:sp>
      <p:sp>
        <p:nvSpPr>
          <p:cNvPr id="3" name="TextBox 2">
            <a:extLst>
              <a:ext uri="{FF2B5EF4-FFF2-40B4-BE49-F238E27FC236}">
                <a16:creationId xmlns:a16="http://schemas.microsoft.com/office/drawing/2014/main" id="{1B8868E9-5EB8-C800-83E7-1FA626DE26C3}"/>
              </a:ext>
            </a:extLst>
          </p:cNvPr>
          <p:cNvSpPr txBox="1"/>
          <p:nvPr/>
        </p:nvSpPr>
        <p:spPr>
          <a:xfrm>
            <a:off x="7096648" y="4500028"/>
            <a:ext cx="4113898"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The 5Ms of Management</a:t>
            </a:r>
          </a:p>
        </p:txBody>
      </p:sp>
    </p:spTree>
  </p:cSld>
  <p:clrMapOvr>
    <a:masterClrMapping/>
  </p:clrMapOvr>
  <p:transition spd="slow" advTm="12088">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23624" y="995977"/>
            <a:ext cx="6562906" cy="584775"/>
          </a:xfrm>
          <a:prstGeom prst="rect">
            <a:avLst/>
          </a:prstGeom>
          <a:noFill/>
        </p:spPr>
        <p:txBody>
          <a:bodyPr wrap="square" rtlCol="0">
            <a:spAutoFit/>
          </a:bodyPr>
          <a:lstStyle/>
          <a:p>
            <a:pPr algn="r"/>
            <a:r>
              <a:rPr lang="ar-EG" sz="3200" b="1" dirty="0">
                <a:solidFill>
                  <a:srgbClr val="00B0F0"/>
                </a:solidFill>
                <a:latin typeface="Alexandria" charset="0"/>
                <a:cs typeface="Alexandria" charset="0"/>
              </a:rPr>
              <a:t>المبادئ الخمسة للإدارة</a:t>
            </a:r>
            <a:endParaRPr lang="en-US" sz="3200" b="1" dirty="0">
              <a:solidFill>
                <a:srgbClr val="00B0F0"/>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1685495"/>
            <a:ext cx="10668000" cy="2185214"/>
          </a:xfrm>
          <a:prstGeom prst="rect">
            <a:avLst/>
          </a:prstGeom>
          <a:noFill/>
        </p:spPr>
        <p:txBody>
          <a:bodyPr wrap="square">
            <a:spAutoFit/>
          </a:bodyPr>
          <a:lstStyle/>
          <a:p>
            <a:pPr algn="just" rtl="1" fontAlgn="base">
              <a:spcBef>
                <a:spcPct val="20000"/>
              </a:spcBef>
              <a:spcAft>
                <a:spcPct val="0"/>
              </a:spcAft>
            </a:pPr>
            <a:r>
              <a:rPr lang="ar-EG" sz="2400" b="1" dirty="0">
                <a:solidFill>
                  <a:srgbClr val="000000"/>
                </a:solidFill>
              </a:rPr>
              <a:t>القوى البشرية:</a:t>
            </a:r>
            <a:endParaRPr lang="en-US" sz="2400" b="1" dirty="0">
              <a:solidFill>
                <a:srgbClr val="000000"/>
              </a:solidFill>
            </a:endParaRPr>
          </a:p>
          <a:p>
            <a:pPr marL="342900" indent="-342900" algn="just" rtl="1" fontAlgn="base">
              <a:spcBef>
                <a:spcPct val="20000"/>
              </a:spcBef>
              <a:spcAft>
                <a:spcPct val="0"/>
              </a:spcAft>
              <a:buFont typeface="Arial" panose="020B0604020202020204" pitchFamily="34" charset="0"/>
              <a:buChar char="•"/>
            </a:pPr>
            <a:r>
              <a:rPr lang="ar-EG" sz="2000" dirty="0">
                <a:solidFill>
                  <a:srgbClr val="000000"/>
                </a:solidFill>
              </a:rPr>
              <a:t>هي عنصر حيوي في أي منظمة حيث لا يمكن لأي مورد آخر أن يعمل بدونها.</a:t>
            </a:r>
            <a:endParaRPr lang="en-US" sz="2000" dirty="0">
              <a:solidFill>
                <a:srgbClr val="000000"/>
              </a:solidFill>
            </a:endParaRPr>
          </a:p>
          <a:p>
            <a:pPr marL="342900" indent="-342900" algn="just" rtl="1" fontAlgn="base">
              <a:spcBef>
                <a:spcPct val="20000"/>
              </a:spcBef>
              <a:spcAft>
                <a:spcPct val="0"/>
              </a:spcAft>
              <a:buFont typeface="Arial" panose="020B0604020202020204" pitchFamily="34" charset="0"/>
              <a:buChar char="•"/>
            </a:pPr>
            <a:r>
              <a:rPr lang="ar-EG" sz="2000" dirty="0">
                <a:solidFill>
                  <a:srgbClr val="000000"/>
                </a:solidFill>
              </a:rPr>
              <a:t>الأشخاص الإداريون وغير الإداريين الذين هم جزء من المنظمة يندرجون تحت هذه الفئة. إن وجود قوة عاملة مؤهلة وكفء تقود نجاح أي منظمة.</a:t>
            </a:r>
            <a:endParaRPr lang="en-US" sz="2000" dirty="0">
              <a:solidFill>
                <a:srgbClr val="000000"/>
              </a:solidFill>
            </a:endParaRPr>
          </a:p>
          <a:p>
            <a:pPr marL="342900" indent="-342900" algn="just" rtl="1" fontAlgn="base">
              <a:spcBef>
                <a:spcPct val="20000"/>
              </a:spcBef>
              <a:spcAft>
                <a:spcPct val="0"/>
              </a:spcAft>
              <a:buFont typeface="Arial" panose="020B0604020202020204" pitchFamily="34" charset="0"/>
              <a:buChar char="•"/>
            </a:pPr>
            <a:r>
              <a:rPr lang="ar-EG" sz="2000" dirty="0">
                <a:solidFill>
                  <a:srgbClr val="000000"/>
                </a:solidFill>
              </a:rPr>
              <a:t>يجب على المدير التأكد من أن فريقه يعمل بسلاسة من خلال حل النزاعات على الفور. يساعد التوازن بين العمل والحياة وبيئة العمل المستدامة والموارد الكافية في كسب ولاء الموظف على المدى الطويل</a:t>
            </a:r>
            <a:endParaRPr lang="en-US" sz="2000" dirty="0">
              <a:solidFill>
                <a:srgbClr val="000000"/>
              </a:solidFill>
            </a:endParaRPr>
          </a:p>
        </p:txBody>
      </p:sp>
      <p:sp>
        <p:nvSpPr>
          <p:cNvPr id="4" name="TextBox 3">
            <a:extLst>
              <a:ext uri="{FF2B5EF4-FFF2-40B4-BE49-F238E27FC236}">
                <a16:creationId xmlns:a16="http://schemas.microsoft.com/office/drawing/2014/main" id="{2140DC36-F405-D2CB-0218-B6965E9A1A81}"/>
              </a:ext>
            </a:extLst>
          </p:cNvPr>
          <p:cNvSpPr txBox="1"/>
          <p:nvPr/>
        </p:nvSpPr>
        <p:spPr>
          <a:xfrm>
            <a:off x="741121" y="3870701"/>
            <a:ext cx="10401799" cy="2431435"/>
          </a:xfrm>
          <a:prstGeom prst="rect">
            <a:avLst/>
          </a:prstGeom>
          <a:noFill/>
        </p:spPr>
        <p:txBody>
          <a:bodyPr wrap="square">
            <a:spAutoFit/>
          </a:bodyPr>
          <a:lstStyle/>
          <a:p>
            <a:pPr marL="514350" indent="-514350" algn="just" fontAlgn="base">
              <a:spcBef>
                <a:spcPct val="20000"/>
              </a:spcBef>
              <a:spcAft>
                <a:spcPct val="0"/>
              </a:spcAft>
              <a:buAutoNum type="arabicPeriod"/>
            </a:pPr>
            <a:r>
              <a:rPr lang="en-US" sz="2000" b="1" dirty="0">
                <a:solidFill>
                  <a:srgbClr val="000000"/>
                </a:solidFill>
              </a:rPr>
              <a:t>Manpower</a:t>
            </a:r>
            <a:r>
              <a:rPr lang="en-US" sz="2000" dirty="0">
                <a:solidFill>
                  <a:srgbClr val="000000"/>
                </a:solidFill>
              </a:rPr>
              <a:t>:</a:t>
            </a:r>
          </a:p>
          <a:p>
            <a:pPr marL="342900" indent="-342900" algn="l">
              <a:buFont typeface="Arial" panose="020B0604020202020204" pitchFamily="34" charset="0"/>
              <a:buChar char="•"/>
            </a:pPr>
            <a:r>
              <a:rPr lang="en-US" sz="1800" b="0" i="0" dirty="0">
                <a:solidFill>
                  <a:srgbClr val="000000"/>
                </a:solidFill>
                <a:effectLst/>
                <a:highlight>
                  <a:srgbClr val="FFFFFF"/>
                </a:highlight>
                <a:latin typeface="BwGlennSans-Medium"/>
              </a:rPr>
              <a:t>is a vital component of any organi</a:t>
            </a:r>
            <a:r>
              <a:rPr lang="en-US" sz="1800" dirty="0">
                <a:solidFill>
                  <a:srgbClr val="000000"/>
                </a:solidFill>
                <a:highlight>
                  <a:srgbClr val="FFFFFF"/>
                </a:highlight>
                <a:latin typeface="BwGlennSans-Medium"/>
              </a:rPr>
              <a:t>z</a:t>
            </a:r>
            <a:r>
              <a:rPr lang="en-US" sz="1800" b="0" i="0" dirty="0">
                <a:solidFill>
                  <a:srgbClr val="000000"/>
                </a:solidFill>
                <a:effectLst/>
                <a:highlight>
                  <a:srgbClr val="FFFFFF"/>
                </a:highlight>
                <a:latin typeface="BwGlennSans-Medium"/>
              </a:rPr>
              <a:t>ation as no other resource can function without it. </a:t>
            </a:r>
          </a:p>
          <a:p>
            <a:pPr marL="342900" indent="-342900" algn="l">
              <a:buFont typeface="Arial" panose="020B0604020202020204" pitchFamily="34" charset="0"/>
              <a:buChar char="•"/>
            </a:pPr>
            <a:r>
              <a:rPr lang="en-US" sz="1800" b="0" i="0" dirty="0">
                <a:solidFill>
                  <a:srgbClr val="000000"/>
                </a:solidFill>
                <a:effectLst/>
                <a:highlight>
                  <a:srgbClr val="FFFFFF"/>
                </a:highlight>
                <a:latin typeface="BwGlennSans-Medium"/>
              </a:rPr>
              <a:t>Managerial and non-managerial people who are part of the organization fall under this category. Having a qualified and competent workforce drives the success of any organization.</a:t>
            </a:r>
          </a:p>
          <a:p>
            <a:pPr marL="342900" indent="-342900" algn="l">
              <a:buFont typeface="Arial" panose="020B0604020202020204" pitchFamily="34" charset="0"/>
              <a:buChar char="•"/>
            </a:pPr>
            <a:r>
              <a:rPr lang="en-US" sz="1800" b="0" i="0" dirty="0">
                <a:solidFill>
                  <a:srgbClr val="000000"/>
                </a:solidFill>
                <a:effectLst/>
                <a:highlight>
                  <a:srgbClr val="FFFFFF"/>
                </a:highlight>
                <a:latin typeface="BwGlennSans-Medium"/>
              </a:rPr>
              <a:t>A manager must ensure that his team is functioning smoothly by resolving conflicts promptly.</a:t>
            </a:r>
            <a:r>
              <a:rPr lang="ar-EG" sz="1800" b="0" i="0" dirty="0">
                <a:solidFill>
                  <a:srgbClr val="000000"/>
                </a:solidFill>
                <a:effectLst/>
                <a:highlight>
                  <a:srgbClr val="FFFFFF"/>
                </a:highlight>
                <a:latin typeface="BwGlennSans-Medium"/>
              </a:rPr>
              <a:t> </a:t>
            </a:r>
            <a:r>
              <a:rPr lang="en-US" sz="1800" dirty="0">
                <a:solidFill>
                  <a:srgbClr val="000000"/>
                </a:solidFill>
                <a:highlight>
                  <a:srgbClr val="FFFFFF"/>
                </a:highlight>
                <a:latin typeface="BwGlennSans-Medium"/>
              </a:rPr>
              <a:t>W</a:t>
            </a:r>
            <a:r>
              <a:rPr lang="en-US" sz="1800" b="0" i="0" dirty="0">
                <a:solidFill>
                  <a:srgbClr val="000000"/>
                </a:solidFill>
                <a:effectLst/>
                <a:highlight>
                  <a:srgbClr val="FFFFFF"/>
                </a:highlight>
                <a:latin typeface="BwGlennSans-Medium"/>
              </a:rPr>
              <a:t>ork-life balance, sustainable working environment and adequate resources helps in gaining an employee’s loyalty in the long-run</a:t>
            </a:r>
          </a:p>
          <a:p>
            <a:pPr algn="just" fontAlgn="base">
              <a:spcBef>
                <a:spcPct val="20000"/>
              </a:spcBef>
              <a:spcAft>
                <a:spcPct val="0"/>
              </a:spcAft>
            </a:pPr>
            <a:endParaRPr lang="en-US" sz="2000" dirty="0">
              <a:solidFill>
                <a:srgbClr val="000000"/>
              </a:solidFill>
            </a:endParaRPr>
          </a:p>
        </p:txBody>
      </p:sp>
      <p:sp>
        <p:nvSpPr>
          <p:cNvPr id="6" name="TextBox 5">
            <a:extLst>
              <a:ext uri="{FF2B5EF4-FFF2-40B4-BE49-F238E27FC236}">
                <a16:creationId xmlns:a16="http://schemas.microsoft.com/office/drawing/2014/main" id="{24172F33-E61D-E1D8-2F35-4DD7FFEB9068}"/>
              </a:ext>
            </a:extLst>
          </p:cNvPr>
          <p:cNvSpPr txBox="1"/>
          <p:nvPr/>
        </p:nvSpPr>
        <p:spPr>
          <a:xfrm>
            <a:off x="320515" y="1055025"/>
            <a:ext cx="4113898" cy="460375"/>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The 5Ms of Management</a:t>
            </a:r>
          </a:p>
        </p:txBody>
      </p:sp>
    </p:spTree>
    <p:extLst>
      <p:ext uri="{BB962C8B-B14F-4D97-AF65-F5344CB8AC3E}">
        <p14:creationId xmlns:p14="http://schemas.microsoft.com/office/powerpoint/2010/main" val="893163807"/>
      </p:ext>
    </p:extLst>
  </p:cSld>
  <p:clrMapOvr>
    <a:masterClrMapping/>
  </p:clrMapOvr>
  <mc:AlternateContent xmlns:mc="http://schemas.openxmlformats.org/markup-compatibility/2006" xmlns:p14="http://schemas.microsoft.com/office/powerpoint/2010/main">
    <mc:Choice Requires="p14">
      <p:transition p14:dur="10" advTm="149614"/>
    </mc:Choice>
    <mc:Fallback xmlns="">
      <p:transition advTm="14961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2019" y="1685494"/>
            <a:ext cx="11695814" cy="5023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01719" y="1047332"/>
            <a:ext cx="6562906" cy="584775"/>
          </a:xfrm>
          <a:prstGeom prst="rect">
            <a:avLst/>
          </a:prstGeom>
          <a:noFill/>
        </p:spPr>
        <p:txBody>
          <a:bodyPr wrap="square" rtlCol="0">
            <a:spAutoFit/>
          </a:bodyPr>
          <a:lstStyle/>
          <a:p>
            <a:pPr algn="r"/>
            <a:r>
              <a:rPr lang="ar-EG" sz="3200" b="1" dirty="0">
                <a:solidFill>
                  <a:srgbClr val="00B0F0"/>
                </a:solidFill>
                <a:latin typeface="Alexandria" charset="0"/>
                <a:cs typeface="Alexandria" charset="0"/>
              </a:rPr>
              <a:t>المبادئ الخمسة للإدارة</a:t>
            </a:r>
            <a:endParaRPr lang="en-US" sz="3200" b="1" dirty="0">
              <a:solidFill>
                <a:srgbClr val="00B0F0"/>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1685495"/>
            <a:ext cx="10668000" cy="2622256"/>
          </a:xfrm>
          <a:prstGeom prst="rect">
            <a:avLst/>
          </a:prstGeom>
          <a:noFill/>
        </p:spPr>
        <p:txBody>
          <a:bodyPr wrap="square">
            <a:spAutoFit/>
          </a:bodyPr>
          <a:lstStyle/>
          <a:p>
            <a:pPr algn="just" rtl="1" fontAlgn="base">
              <a:spcBef>
                <a:spcPct val="20000"/>
              </a:spcBef>
              <a:spcAft>
                <a:spcPct val="0"/>
              </a:spcAft>
            </a:pPr>
            <a:r>
              <a:rPr lang="ar-EG" sz="2400" b="1" dirty="0">
                <a:solidFill>
                  <a:srgbClr val="000000"/>
                </a:solidFill>
              </a:rPr>
              <a:t>2. المال</a:t>
            </a:r>
          </a:p>
          <a:p>
            <a:pPr marL="342900" indent="-342900" algn="just" rtl="1" fontAlgn="base">
              <a:spcBef>
                <a:spcPct val="20000"/>
              </a:spcBef>
              <a:spcAft>
                <a:spcPct val="0"/>
              </a:spcAft>
              <a:buFont typeface="Arial" panose="020B0604020202020204" pitchFamily="34" charset="0"/>
              <a:buChar char="•"/>
            </a:pPr>
            <a:r>
              <a:rPr lang="ar-EG" dirty="0">
                <a:solidFill>
                  <a:srgbClr val="000000"/>
                </a:solidFill>
              </a:rPr>
              <a:t>هو مورد متعدد الأغراض. </a:t>
            </a:r>
          </a:p>
          <a:p>
            <a:pPr marL="342900" indent="-342900" algn="just" rtl="1" fontAlgn="base">
              <a:spcBef>
                <a:spcPct val="20000"/>
              </a:spcBef>
              <a:spcAft>
                <a:spcPct val="0"/>
              </a:spcAft>
              <a:buFont typeface="Arial" panose="020B0604020202020204" pitchFamily="34" charset="0"/>
              <a:buChar char="•"/>
            </a:pPr>
            <a:r>
              <a:rPr lang="ar-EG" dirty="0">
                <a:solidFill>
                  <a:srgbClr val="000000"/>
                </a:solidFill>
              </a:rPr>
              <a:t>تحتاج الشركات إلى رأس المال لتصنيع المنتجات أو تقديم الخدمات. وهو مطلوب لشراء المواد الخام، وتوظيف الموظفين، وشراء الآلات والعديد من النفقات الأخرى التي تتكبدها الشركات. يضمن توفر الأموال السير السلس للشركة. </a:t>
            </a:r>
          </a:p>
          <a:p>
            <a:pPr marL="342900" indent="-342900" algn="just" rtl="1" fontAlgn="base">
              <a:spcBef>
                <a:spcPct val="20000"/>
              </a:spcBef>
              <a:spcAft>
                <a:spcPct val="0"/>
              </a:spcAft>
              <a:buFont typeface="Arial" panose="020B0604020202020204" pitchFamily="34" charset="0"/>
              <a:buChar char="•"/>
            </a:pPr>
            <a:r>
              <a:rPr lang="ar-EG" dirty="0">
                <a:solidFill>
                  <a:srgbClr val="000000"/>
                </a:solidFill>
              </a:rPr>
              <a:t>تتطلب الشركات رأس مال عامل ورأس مال ثابت كافيين.</a:t>
            </a:r>
          </a:p>
          <a:p>
            <a:pPr marL="342900" indent="-342900" algn="just" rtl="1" fontAlgn="base">
              <a:spcBef>
                <a:spcPct val="20000"/>
              </a:spcBef>
              <a:spcAft>
                <a:spcPct val="0"/>
              </a:spcAft>
              <a:buFont typeface="Arial" panose="020B0604020202020204" pitchFamily="34" charset="0"/>
              <a:buChar char="•"/>
            </a:pPr>
            <a:r>
              <a:rPr lang="ar-EG" dirty="0">
                <a:solidFill>
                  <a:srgbClr val="000000"/>
                </a:solidFill>
              </a:rPr>
              <a:t>إن عدم كفاية رأس المال يمكن أن يعيق سير العمل أو في بعض أسوأ الحالات، يغلقه تمامًا. إن وجود ما يكفي من المال يضمن لك إمكانية توظيف أفضل الموظفين، وأجود المواد الخام والآلات التي تعمل بشكل جيد. وهذا بدوره سيضمن أن المنتج النهائي أو الخدمة التي تقدمها تلبي معايير الجودة وتوفر قيمة مقابل المال.</a:t>
            </a:r>
            <a:endParaRPr lang="en-US" sz="1600" dirty="0">
              <a:solidFill>
                <a:srgbClr val="000000"/>
              </a:solidFill>
            </a:endParaRPr>
          </a:p>
        </p:txBody>
      </p:sp>
      <p:sp>
        <p:nvSpPr>
          <p:cNvPr id="4" name="TextBox 3">
            <a:extLst>
              <a:ext uri="{FF2B5EF4-FFF2-40B4-BE49-F238E27FC236}">
                <a16:creationId xmlns:a16="http://schemas.microsoft.com/office/drawing/2014/main" id="{40D60275-FA09-470D-0622-F4F4CCDFE292}"/>
              </a:ext>
            </a:extLst>
          </p:cNvPr>
          <p:cNvSpPr txBox="1"/>
          <p:nvPr/>
        </p:nvSpPr>
        <p:spPr>
          <a:xfrm>
            <a:off x="294167" y="4307751"/>
            <a:ext cx="11433545" cy="2126736"/>
          </a:xfrm>
          <a:prstGeom prst="rect">
            <a:avLst/>
          </a:prstGeom>
          <a:noFill/>
        </p:spPr>
        <p:txBody>
          <a:bodyPr wrap="square">
            <a:spAutoFit/>
          </a:bodyPr>
          <a:lstStyle/>
          <a:p>
            <a:pPr algn="just" fontAlgn="base">
              <a:spcBef>
                <a:spcPct val="20000"/>
              </a:spcBef>
              <a:spcAft>
                <a:spcPct val="0"/>
              </a:spcAft>
            </a:pPr>
            <a:r>
              <a:rPr lang="en-US" sz="2000" b="1" dirty="0">
                <a:solidFill>
                  <a:srgbClr val="000000"/>
                </a:solidFill>
              </a:rPr>
              <a:t>2. Money</a:t>
            </a:r>
          </a:p>
          <a:p>
            <a:pPr marL="342900" indent="-342900" algn="just" fontAlgn="base">
              <a:spcBef>
                <a:spcPct val="20000"/>
              </a:spcBef>
              <a:spcAft>
                <a:spcPct val="0"/>
              </a:spcAft>
              <a:buFont typeface="Arial" panose="020B0604020202020204" pitchFamily="34" charset="0"/>
              <a:buChar char="•"/>
            </a:pPr>
            <a:r>
              <a:rPr lang="en-US" sz="1700" dirty="0">
                <a:solidFill>
                  <a:srgbClr val="000000"/>
                </a:solidFill>
              </a:rPr>
              <a:t>Money is an all-purpose resource. A business needs capital to manufacture products or provide services. It is required for procuring raw materials, hiring staff, buying machines and the several other expenses that a business incurs. Availability of funds ensures smooth functioning of a business. A business requires adequate working capital and fixed capital.</a:t>
            </a:r>
          </a:p>
          <a:p>
            <a:pPr marL="342900" indent="-342900" algn="just" fontAlgn="base">
              <a:spcBef>
                <a:spcPct val="20000"/>
              </a:spcBef>
              <a:spcAft>
                <a:spcPct val="0"/>
              </a:spcAft>
              <a:buFont typeface="Arial" panose="020B0604020202020204" pitchFamily="34" charset="0"/>
              <a:buChar char="•"/>
            </a:pPr>
            <a:r>
              <a:rPr lang="en-US" sz="1700" dirty="0">
                <a:solidFill>
                  <a:srgbClr val="000000"/>
                </a:solidFill>
              </a:rPr>
              <a:t>Having inadequate capital can hamper the functioning of a business or in some worst cases, shut it down completely. </a:t>
            </a:r>
          </a:p>
          <a:p>
            <a:pPr marL="342900" indent="-342900" algn="just" fontAlgn="base">
              <a:spcBef>
                <a:spcPct val="20000"/>
              </a:spcBef>
              <a:spcAft>
                <a:spcPct val="0"/>
              </a:spcAft>
              <a:buFont typeface="Arial" panose="020B0604020202020204" pitchFamily="34" charset="0"/>
              <a:buChar char="•"/>
            </a:pPr>
            <a:r>
              <a:rPr lang="en-US" sz="1700" dirty="0">
                <a:solidFill>
                  <a:srgbClr val="000000"/>
                </a:solidFill>
              </a:rPr>
              <a:t>Having enough money ensures that you can hire the best people, the finest quality raw materials and well-functioning machines. This, in turn, will ensure that your end-product or service meets the quality standards and offers value for money.</a:t>
            </a:r>
          </a:p>
        </p:txBody>
      </p:sp>
      <p:sp>
        <p:nvSpPr>
          <p:cNvPr id="6" name="TextBox 5">
            <a:extLst>
              <a:ext uri="{FF2B5EF4-FFF2-40B4-BE49-F238E27FC236}">
                <a16:creationId xmlns:a16="http://schemas.microsoft.com/office/drawing/2014/main" id="{6F515A98-62B8-D0C9-6F5F-4B6C791DCB3B}"/>
              </a:ext>
            </a:extLst>
          </p:cNvPr>
          <p:cNvSpPr txBox="1"/>
          <p:nvPr/>
        </p:nvSpPr>
        <p:spPr>
          <a:xfrm>
            <a:off x="320515" y="1055025"/>
            <a:ext cx="4113898" cy="460375"/>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The 5Ms of Management</a:t>
            </a:r>
          </a:p>
        </p:txBody>
      </p:sp>
    </p:spTree>
    <p:extLst>
      <p:ext uri="{BB962C8B-B14F-4D97-AF65-F5344CB8AC3E}">
        <p14:creationId xmlns:p14="http://schemas.microsoft.com/office/powerpoint/2010/main" val="3636493374"/>
      </p:ext>
    </p:extLst>
  </p:cSld>
  <p:clrMapOvr>
    <a:masterClrMapping/>
  </p:clrMapOvr>
  <mc:AlternateContent xmlns:mc="http://schemas.openxmlformats.org/markup-compatibility/2006" xmlns:p14="http://schemas.microsoft.com/office/powerpoint/2010/main">
    <mc:Choice Requires="p14">
      <p:transition p14:dur="10" advTm="169018"/>
    </mc:Choice>
    <mc:Fallback xmlns="">
      <p:transition advTm="16901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8855" y="1685494"/>
            <a:ext cx="11835135" cy="50555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01719" y="1052918"/>
            <a:ext cx="6562906" cy="584775"/>
          </a:xfrm>
          <a:prstGeom prst="rect">
            <a:avLst/>
          </a:prstGeom>
          <a:noFill/>
        </p:spPr>
        <p:txBody>
          <a:bodyPr wrap="square" rtlCol="0">
            <a:spAutoFit/>
          </a:bodyPr>
          <a:lstStyle/>
          <a:p>
            <a:pPr algn="r"/>
            <a:r>
              <a:rPr lang="ar-EG" sz="3200" b="1" dirty="0">
                <a:solidFill>
                  <a:srgbClr val="00B0F0"/>
                </a:solidFill>
                <a:latin typeface="Alexandria" charset="0"/>
                <a:cs typeface="Alexandria" charset="0"/>
              </a:rPr>
              <a:t>المبادئ الخمسة للإدارة</a:t>
            </a:r>
            <a:endParaRPr lang="en-US" sz="3200" b="1" dirty="0">
              <a:solidFill>
                <a:srgbClr val="00B0F0"/>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576812" y="1797914"/>
            <a:ext cx="10812720" cy="2566857"/>
          </a:xfrm>
          <a:prstGeom prst="rect">
            <a:avLst/>
          </a:prstGeom>
          <a:noFill/>
        </p:spPr>
        <p:txBody>
          <a:bodyPr wrap="square">
            <a:spAutoFit/>
          </a:bodyPr>
          <a:lstStyle/>
          <a:p>
            <a:pPr algn="just" rtl="1" fontAlgn="base">
              <a:spcBef>
                <a:spcPct val="20000"/>
              </a:spcBef>
              <a:spcAft>
                <a:spcPct val="0"/>
              </a:spcAft>
            </a:pPr>
            <a:r>
              <a:rPr lang="ar-EG" sz="2400" b="1" dirty="0">
                <a:solidFill>
                  <a:srgbClr val="000000"/>
                </a:solidFill>
              </a:rPr>
              <a:t>3. المواد</a:t>
            </a:r>
          </a:p>
          <a:p>
            <a:pPr marL="285750" indent="-285750" algn="just" rtl="1" fontAlgn="base">
              <a:spcBef>
                <a:spcPct val="20000"/>
              </a:spcBef>
              <a:spcAft>
                <a:spcPct val="0"/>
              </a:spcAft>
              <a:buFont typeface="Arial" panose="020B0604020202020204" pitchFamily="34" charset="0"/>
              <a:buChar char="•"/>
            </a:pPr>
            <a:r>
              <a:rPr lang="ar-EG" dirty="0">
                <a:solidFill>
                  <a:srgbClr val="000000"/>
                </a:solidFill>
              </a:rPr>
              <a:t> هي تلك المنتجات التي تستخدم في صنع المنتج النهائي. </a:t>
            </a:r>
          </a:p>
          <a:p>
            <a:pPr marL="285750" indent="-285750" algn="just" rtl="1" fontAlgn="base">
              <a:spcBef>
                <a:spcPct val="20000"/>
              </a:spcBef>
              <a:spcAft>
                <a:spcPct val="0"/>
              </a:spcAft>
              <a:buFont typeface="Arial" panose="020B0604020202020204" pitchFamily="34" charset="0"/>
              <a:buChar char="•"/>
            </a:pPr>
            <a:r>
              <a:rPr lang="ar-EG" dirty="0">
                <a:solidFill>
                  <a:srgbClr val="000000"/>
                </a:solidFill>
              </a:rPr>
              <a:t>يمكن أن تكون المواد خامًا أو حتى منتجات شبه نهائية تستخدم في صنع المنتج النهائي الذي تبيعه </a:t>
            </a:r>
            <a:r>
              <a:rPr lang="ar-EG" dirty="0" err="1">
                <a:solidFill>
                  <a:srgbClr val="000000"/>
                </a:solidFill>
              </a:rPr>
              <a:t>الشركة.المواد</a:t>
            </a:r>
            <a:r>
              <a:rPr lang="ar-EG" dirty="0">
                <a:solidFill>
                  <a:srgbClr val="000000"/>
                </a:solidFill>
              </a:rPr>
              <a:t> الخام هي اللبنات الأساسية لأي عملية إنتاج. يجب على الإدارة التأكد من أن الجودة والكمية كافية لتلبية الطلب. يجب عليهم أيضًا ملاحظة نفقات النقل والتحويل لهذه المواد الخام.</a:t>
            </a:r>
          </a:p>
          <a:p>
            <a:pPr marL="285750" indent="-285750" algn="just" rtl="1" fontAlgn="base">
              <a:spcBef>
                <a:spcPct val="20000"/>
              </a:spcBef>
              <a:spcAft>
                <a:spcPct val="0"/>
              </a:spcAft>
              <a:buFont typeface="Arial" panose="020B0604020202020204" pitchFamily="34" charset="0"/>
              <a:buChar char="•"/>
            </a:pPr>
            <a:r>
              <a:rPr lang="ar-EG" dirty="0">
                <a:solidFill>
                  <a:srgbClr val="C00000"/>
                </a:solidFill>
              </a:rPr>
              <a:t>مثال: في مصانع القطن، يُعتبر القطن مادة خام. ثم يتم إرسال الخيوط أو صفائح القماش المشتقة من هذه المصانع إلى مصانع الملابس. تُعتبر هذه الصفائح القطنية مواد خام في مصنع الملابس. يتم خياطة القطن وتفصيله وتعديله لصنع زي مرغوب. يمكن أن يكون المنتج النهائي لمصنع ما مادة خام لمصنع آخر.</a:t>
            </a:r>
            <a:endParaRPr lang="en-US" dirty="0">
              <a:solidFill>
                <a:srgbClr val="C00000"/>
              </a:solidFill>
            </a:endParaRPr>
          </a:p>
        </p:txBody>
      </p:sp>
      <p:sp>
        <p:nvSpPr>
          <p:cNvPr id="4" name="TextBox 3">
            <a:extLst>
              <a:ext uri="{FF2B5EF4-FFF2-40B4-BE49-F238E27FC236}">
                <a16:creationId xmlns:a16="http://schemas.microsoft.com/office/drawing/2014/main" id="{8EDCE3DA-8638-31FD-8036-7C193F68FC54}"/>
              </a:ext>
            </a:extLst>
          </p:cNvPr>
          <p:cNvSpPr txBox="1"/>
          <p:nvPr/>
        </p:nvSpPr>
        <p:spPr>
          <a:xfrm>
            <a:off x="208010" y="4063268"/>
            <a:ext cx="11551599" cy="2683812"/>
          </a:xfrm>
          <a:prstGeom prst="rect">
            <a:avLst/>
          </a:prstGeom>
          <a:noFill/>
        </p:spPr>
        <p:txBody>
          <a:bodyPr wrap="square">
            <a:spAutoFit/>
          </a:bodyPr>
          <a:lstStyle/>
          <a:p>
            <a:pPr algn="just" fontAlgn="base">
              <a:spcBef>
                <a:spcPct val="20000"/>
              </a:spcBef>
              <a:spcAft>
                <a:spcPct val="0"/>
              </a:spcAft>
            </a:pPr>
            <a:r>
              <a:rPr lang="en-US" sz="2000" b="1" dirty="0">
                <a:solidFill>
                  <a:srgbClr val="000000"/>
                </a:solidFill>
              </a:rPr>
              <a:t>3. Material</a:t>
            </a:r>
          </a:p>
          <a:p>
            <a:pPr marL="342900" indent="-342900" algn="just" fontAlgn="base">
              <a:spcBef>
                <a:spcPct val="20000"/>
              </a:spcBef>
              <a:spcAft>
                <a:spcPct val="0"/>
              </a:spcAft>
              <a:buFont typeface="Arial" panose="020B0604020202020204" pitchFamily="34" charset="0"/>
              <a:buChar char="•"/>
            </a:pPr>
            <a:r>
              <a:rPr lang="en-US" sz="1800" dirty="0">
                <a:solidFill>
                  <a:srgbClr val="000000"/>
                </a:solidFill>
              </a:rPr>
              <a:t>The materials are those products which are utilized for creating the final product. Materials can be raw or even semi-finished products that are used for making the end-product that the company sells.</a:t>
            </a:r>
          </a:p>
          <a:p>
            <a:pPr marL="342900" indent="-342900" algn="just" fontAlgn="base">
              <a:spcBef>
                <a:spcPct val="20000"/>
              </a:spcBef>
              <a:spcAft>
                <a:spcPct val="0"/>
              </a:spcAft>
              <a:buFont typeface="Arial" panose="020B0604020202020204" pitchFamily="34" charset="0"/>
              <a:buChar char="•"/>
            </a:pPr>
            <a:r>
              <a:rPr lang="en-US" sz="1800" dirty="0">
                <a:solidFill>
                  <a:srgbClr val="000000"/>
                </a:solidFill>
              </a:rPr>
              <a:t>Raw materials are the primary building blocks of any production process. The management has to ensure that the quality and quantity is enough to meet the demand. They also have to note the transportation and conversion expenses of these raw materials. </a:t>
            </a:r>
          </a:p>
          <a:p>
            <a:pPr algn="ctr" fontAlgn="base">
              <a:spcBef>
                <a:spcPct val="20000"/>
              </a:spcBef>
              <a:spcAft>
                <a:spcPct val="0"/>
              </a:spcAft>
            </a:pPr>
            <a:r>
              <a:rPr lang="en-US" sz="1600" b="1" dirty="0">
                <a:solidFill>
                  <a:srgbClr val="C00000"/>
                </a:solidFill>
              </a:rPr>
              <a:t>EX: In cotton mills, cotton is considered as raw materials. Yarn or cloth sheets derived from these factories are then sent to the clothing factories. These sheets of cotton are viewed as raw materials in the clothing factory. The cotton is sewed, tailored and altered to make a desirable outfit. A final product for one factory can be the raw material for another. </a:t>
            </a:r>
          </a:p>
        </p:txBody>
      </p:sp>
      <p:sp>
        <p:nvSpPr>
          <p:cNvPr id="6" name="TextBox 5">
            <a:extLst>
              <a:ext uri="{FF2B5EF4-FFF2-40B4-BE49-F238E27FC236}">
                <a16:creationId xmlns:a16="http://schemas.microsoft.com/office/drawing/2014/main" id="{B63A0A17-99E0-6CEA-1359-0703D6785C58}"/>
              </a:ext>
            </a:extLst>
          </p:cNvPr>
          <p:cNvSpPr txBox="1"/>
          <p:nvPr/>
        </p:nvSpPr>
        <p:spPr>
          <a:xfrm>
            <a:off x="320515" y="1086924"/>
            <a:ext cx="4113898" cy="460375"/>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The 5Ms of Management</a:t>
            </a:r>
          </a:p>
        </p:txBody>
      </p:sp>
    </p:spTree>
    <p:extLst>
      <p:ext uri="{BB962C8B-B14F-4D97-AF65-F5344CB8AC3E}">
        <p14:creationId xmlns:p14="http://schemas.microsoft.com/office/powerpoint/2010/main" val="1667521493"/>
      </p:ext>
    </p:extLst>
  </p:cSld>
  <p:clrMapOvr>
    <a:masterClrMapping/>
  </p:clrMapOvr>
  <mc:AlternateContent xmlns:mc="http://schemas.openxmlformats.org/markup-compatibility/2006" xmlns:p14="http://schemas.microsoft.com/office/powerpoint/2010/main">
    <mc:Choice Requires="p14">
      <p:transition p14:dur="10" advTm="102714"/>
    </mc:Choice>
    <mc:Fallback xmlns="">
      <p:transition advTm="10271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15944" y="930625"/>
            <a:ext cx="6562906" cy="584775"/>
          </a:xfrm>
          <a:prstGeom prst="rect">
            <a:avLst/>
          </a:prstGeom>
          <a:noFill/>
        </p:spPr>
        <p:txBody>
          <a:bodyPr wrap="square" rtlCol="0">
            <a:spAutoFit/>
          </a:bodyPr>
          <a:lstStyle/>
          <a:p>
            <a:pPr algn="r"/>
            <a:r>
              <a:rPr lang="ar-EG" sz="3200" b="1" dirty="0">
                <a:solidFill>
                  <a:srgbClr val="00B0F0"/>
                </a:solidFill>
                <a:latin typeface="Alexandria" charset="0"/>
                <a:cs typeface="Alexandria" charset="0"/>
              </a:rPr>
              <a:t>المبادئ الخمسة للإدارة</a:t>
            </a:r>
            <a:endParaRPr lang="en-US" sz="3200" b="1" dirty="0">
              <a:solidFill>
                <a:srgbClr val="00B0F0"/>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532219" y="2085331"/>
            <a:ext cx="10812720" cy="1815882"/>
          </a:xfrm>
          <a:prstGeom prst="rect">
            <a:avLst/>
          </a:prstGeom>
          <a:noFill/>
        </p:spPr>
        <p:txBody>
          <a:bodyPr wrap="square">
            <a:spAutoFit/>
          </a:bodyPr>
          <a:lstStyle/>
          <a:p>
            <a:pPr algn="just" rtl="1" fontAlgn="base">
              <a:spcBef>
                <a:spcPct val="20000"/>
              </a:spcBef>
              <a:spcAft>
                <a:spcPct val="0"/>
              </a:spcAft>
            </a:pPr>
            <a:r>
              <a:rPr lang="ar-EG" sz="2400" b="1" dirty="0">
                <a:solidFill>
                  <a:srgbClr val="000000"/>
                </a:solidFill>
              </a:rPr>
              <a:t>4. الآلات</a:t>
            </a:r>
          </a:p>
          <a:p>
            <a:pPr marL="342900" indent="-342900" algn="just" rtl="1" fontAlgn="base">
              <a:spcBef>
                <a:spcPct val="20000"/>
              </a:spcBef>
              <a:spcAft>
                <a:spcPct val="0"/>
              </a:spcAft>
              <a:buFont typeface="Arial" panose="020B0604020202020204" pitchFamily="34" charset="0"/>
              <a:buChar char="•"/>
            </a:pPr>
            <a:r>
              <a:rPr lang="ar-EG" sz="2000" dirty="0">
                <a:solidFill>
                  <a:srgbClr val="000000"/>
                </a:solidFill>
              </a:rPr>
              <a:t>تُستخدم الآلات لتحويل المواد الخام إلى سلع نهائية. وقد تكون هناك عدة آلات تشارك في عملية الإنتاج اعتمادًا على المنتجات التي تبيعها الشركة.</a:t>
            </a:r>
          </a:p>
          <a:p>
            <a:pPr marL="342900" indent="-342900" algn="just" rtl="1" fontAlgn="base">
              <a:spcBef>
                <a:spcPct val="20000"/>
              </a:spcBef>
              <a:spcAft>
                <a:spcPct val="0"/>
              </a:spcAft>
              <a:buFont typeface="Arial" panose="020B0604020202020204" pitchFamily="34" charset="0"/>
              <a:buChar char="•"/>
            </a:pPr>
            <a:r>
              <a:rPr lang="ar-EG" sz="2000" dirty="0">
                <a:solidFill>
                  <a:srgbClr val="000000"/>
                </a:solidFill>
              </a:rPr>
              <a:t>يساعد شراء الآلات الحديثة في تحسين عملية التصنيع. تلعب التكنولوجيا القادمة في الآلات دورًا رئيسيًا في الإنتاج. يؤدي امتلاك آلات تعمل بشكل جيد إلى إنتاج سريع وقد يوفر ميزة تنافسية على الآخرين.</a:t>
            </a:r>
            <a:endParaRPr lang="en-US" sz="2000" dirty="0">
              <a:solidFill>
                <a:srgbClr val="000000"/>
              </a:solidFill>
            </a:endParaRPr>
          </a:p>
        </p:txBody>
      </p:sp>
      <p:sp>
        <p:nvSpPr>
          <p:cNvPr id="4" name="TextBox 3">
            <a:extLst>
              <a:ext uri="{FF2B5EF4-FFF2-40B4-BE49-F238E27FC236}">
                <a16:creationId xmlns:a16="http://schemas.microsoft.com/office/drawing/2014/main" id="{0671D558-0EAE-F941-F97E-C2B38B1B7DE7}"/>
              </a:ext>
            </a:extLst>
          </p:cNvPr>
          <p:cNvSpPr txBox="1"/>
          <p:nvPr/>
        </p:nvSpPr>
        <p:spPr>
          <a:xfrm>
            <a:off x="762000" y="3756920"/>
            <a:ext cx="10210799" cy="2326791"/>
          </a:xfrm>
          <a:prstGeom prst="rect">
            <a:avLst/>
          </a:prstGeom>
          <a:noFill/>
        </p:spPr>
        <p:txBody>
          <a:bodyPr wrap="square">
            <a:spAutoFit/>
          </a:bodyPr>
          <a:lstStyle/>
          <a:p>
            <a:pPr algn="l"/>
            <a:r>
              <a:rPr lang="en-US" sz="2000" b="1" i="0" dirty="0">
                <a:solidFill>
                  <a:srgbClr val="000000"/>
                </a:solidFill>
                <a:effectLst/>
                <a:highlight>
                  <a:srgbClr val="FFFFFF"/>
                </a:highlight>
                <a:latin typeface="BwGlennSans-Medium"/>
              </a:rPr>
              <a:t>4. Machines</a:t>
            </a:r>
          </a:p>
          <a:p>
            <a:pPr algn="l"/>
            <a:endParaRPr lang="en-US" sz="1600" b="0" i="0" dirty="0">
              <a:solidFill>
                <a:srgbClr val="000000"/>
              </a:solidFill>
              <a:effectLst/>
              <a:highlight>
                <a:srgbClr val="FFFFFF"/>
              </a:highlight>
              <a:latin typeface="BwGlennSans-Medium"/>
            </a:endParaRPr>
          </a:p>
          <a:p>
            <a:pPr marL="342900" indent="-342900" algn="l">
              <a:buFont typeface="Arial" panose="020B0604020202020204" pitchFamily="34" charset="0"/>
              <a:buChar char="•"/>
            </a:pPr>
            <a:r>
              <a:rPr lang="en-US" sz="1800" b="0" i="0" dirty="0">
                <a:solidFill>
                  <a:srgbClr val="000000"/>
                </a:solidFill>
                <a:effectLst/>
                <a:highlight>
                  <a:srgbClr val="FFFFFF"/>
                </a:highlight>
                <a:latin typeface="BwGlennSans-Medium"/>
              </a:rPr>
              <a:t>Machines are used for converting raw materials into finished goods. There can be several machines involved in the production process depending on the products the company is selling.</a:t>
            </a:r>
          </a:p>
          <a:p>
            <a:pPr marL="342900" indent="-342900" algn="l">
              <a:buFont typeface="Arial" panose="020B0604020202020204" pitchFamily="34" charset="0"/>
              <a:buChar char="•"/>
            </a:pPr>
            <a:r>
              <a:rPr lang="en-US" sz="1800" b="0" i="0" dirty="0">
                <a:solidFill>
                  <a:srgbClr val="000000"/>
                </a:solidFill>
                <a:effectLst/>
                <a:highlight>
                  <a:srgbClr val="FFFFFF"/>
                </a:highlight>
                <a:latin typeface="BwGlennSans-Medium"/>
              </a:rPr>
              <a:t>Purchasing modern machines helps in improving the process of manufacturing. The upcoming technology in machines plays a key role in production. Having well-functioning machines leads to quick production and may offer a competitive advantage over others.</a:t>
            </a:r>
          </a:p>
          <a:p>
            <a:pPr algn="just" fontAlgn="base">
              <a:spcBef>
                <a:spcPct val="20000"/>
              </a:spcBef>
              <a:spcAft>
                <a:spcPct val="0"/>
              </a:spcAft>
            </a:pPr>
            <a:endParaRPr lang="en-US" sz="1600" b="1" dirty="0">
              <a:solidFill>
                <a:srgbClr val="000000"/>
              </a:solidFill>
            </a:endParaRPr>
          </a:p>
        </p:txBody>
      </p:sp>
      <p:sp>
        <p:nvSpPr>
          <p:cNvPr id="6" name="TextBox 5">
            <a:extLst>
              <a:ext uri="{FF2B5EF4-FFF2-40B4-BE49-F238E27FC236}">
                <a16:creationId xmlns:a16="http://schemas.microsoft.com/office/drawing/2014/main" id="{654FACEB-CF62-C88B-275F-4A8AC65E6179}"/>
              </a:ext>
            </a:extLst>
          </p:cNvPr>
          <p:cNvSpPr txBox="1"/>
          <p:nvPr/>
        </p:nvSpPr>
        <p:spPr>
          <a:xfrm>
            <a:off x="352414" y="1055025"/>
            <a:ext cx="4113898" cy="460375"/>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The 5Ms of Management</a:t>
            </a:r>
          </a:p>
        </p:txBody>
      </p:sp>
    </p:spTree>
    <p:extLst>
      <p:ext uri="{BB962C8B-B14F-4D97-AF65-F5344CB8AC3E}">
        <p14:creationId xmlns:p14="http://schemas.microsoft.com/office/powerpoint/2010/main" val="707127576"/>
      </p:ext>
    </p:extLst>
  </p:cSld>
  <p:clrMapOvr>
    <a:masterClrMapping/>
  </p:clrMapOvr>
  <mc:AlternateContent xmlns:mc="http://schemas.openxmlformats.org/markup-compatibility/2006" xmlns:p14="http://schemas.microsoft.com/office/powerpoint/2010/main">
    <mc:Choice Requires="p14">
      <p:transition p14:dur="10" advTm="103631"/>
    </mc:Choice>
    <mc:Fallback xmlns="">
      <p:transition advTm="10363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3915" y="1685494"/>
            <a:ext cx="11632019" cy="509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4136" y="1039179"/>
            <a:ext cx="6562906" cy="584775"/>
          </a:xfrm>
          <a:prstGeom prst="rect">
            <a:avLst/>
          </a:prstGeom>
          <a:noFill/>
        </p:spPr>
        <p:txBody>
          <a:bodyPr wrap="square" rtlCol="0">
            <a:spAutoFit/>
          </a:bodyPr>
          <a:lstStyle/>
          <a:p>
            <a:pPr algn="r"/>
            <a:r>
              <a:rPr lang="ar-EG" sz="3200" b="1" dirty="0">
                <a:solidFill>
                  <a:srgbClr val="00B0F0"/>
                </a:solidFill>
                <a:latin typeface="Alexandria" charset="0"/>
                <a:cs typeface="Alexandria" charset="0"/>
              </a:rPr>
              <a:t>المبادئ الخمسة للإدارة</a:t>
            </a:r>
            <a:endParaRPr lang="en-US" sz="3200" b="1" dirty="0">
              <a:solidFill>
                <a:srgbClr val="00B0F0"/>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521587" y="2014389"/>
            <a:ext cx="10812720" cy="1846659"/>
          </a:xfrm>
          <a:prstGeom prst="rect">
            <a:avLst/>
          </a:prstGeom>
          <a:noFill/>
        </p:spPr>
        <p:txBody>
          <a:bodyPr wrap="square">
            <a:spAutoFit/>
          </a:bodyPr>
          <a:lstStyle/>
          <a:p>
            <a:pPr algn="r" rtl="1"/>
            <a:r>
              <a:rPr lang="ar-EG" sz="2000" b="0" i="0" dirty="0">
                <a:solidFill>
                  <a:srgbClr val="000000"/>
                </a:solidFill>
                <a:effectLst/>
                <a:highlight>
                  <a:srgbClr val="FFFFFF"/>
                </a:highlight>
                <a:latin typeface="BwGlennSans-Medium"/>
              </a:rPr>
              <a:t>5. </a:t>
            </a:r>
            <a:r>
              <a:rPr lang="ar-EG" sz="2400" b="1" i="0" dirty="0">
                <a:solidFill>
                  <a:srgbClr val="000000"/>
                </a:solidFill>
                <a:effectLst/>
                <a:highlight>
                  <a:srgbClr val="FFFFFF"/>
                </a:highlight>
                <a:latin typeface="BwGlennSans-Medium"/>
              </a:rPr>
              <a:t>الطريقة</a:t>
            </a:r>
            <a:endParaRPr lang="ar-EG" sz="2000" b="1" i="0" dirty="0">
              <a:solidFill>
                <a:srgbClr val="000000"/>
              </a:solidFill>
              <a:effectLst/>
              <a:highlight>
                <a:srgbClr val="FFFFFF"/>
              </a:highlight>
              <a:latin typeface="BwGlennSans-Medium"/>
            </a:endParaRPr>
          </a:p>
          <a:p>
            <a:pPr marL="285750" indent="-285750" algn="r" rtl="1">
              <a:buFont typeface="Arial" panose="020B0604020202020204" pitchFamily="34" charset="0"/>
              <a:buChar char="•"/>
            </a:pPr>
            <a:r>
              <a:rPr lang="ar-EG" b="0" i="0" dirty="0">
                <a:solidFill>
                  <a:srgbClr val="000000"/>
                </a:solidFill>
                <a:effectLst/>
                <a:highlight>
                  <a:srgbClr val="FFFFFF"/>
                </a:highlight>
                <a:latin typeface="BwGlennSans-Medium"/>
              </a:rPr>
              <a:t>إن الطريقة، باعتبارها وسيلة لإنجاز الأمور، تدور بالتأكيد حول الإدارة. والطريقة تتعلق بكفاءة الوقت. وهناك عدة طرق يمكن للمدير استخدامها لإنجاز نفس الشيء. وقد يكون للانتقال من النقطة أ إلى النقطة ب عشرة طرق مختلفة، وهنا يكون من الصعب على المدير اختيار أفضلها. وعادة ما تكون الطريقة الأفضل هي الطريقة التي تكون فعّالة من حيث التكلفة مع تلبية معايير الجودة.</a:t>
            </a:r>
          </a:p>
          <a:p>
            <a:pPr marL="285750" indent="-285750" algn="r" rtl="1">
              <a:buFont typeface="Arial" panose="020B0604020202020204" pitchFamily="34" charset="0"/>
              <a:buChar char="•"/>
            </a:pPr>
            <a:r>
              <a:rPr lang="ar-EG" b="0" i="0" dirty="0">
                <a:solidFill>
                  <a:srgbClr val="000000"/>
                </a:solidFill>
                <a:effectLst/>
                <a:highlight>
                  <a:srgbClr val="FFFFFF"/>
                </a:highlight>
                <a:latin typeface="BwGlennSans-Medium"/>
              </a:rPr>
              <a:t>كما تتطلب الطرق المختلفة وقتًا مختلفًا لإتمام نفس المهام. ويمكن إعطاء مديرين نفس المواد الخام والآلات والموظفين والميزانية، ولكن مع ذلك، قد تكون النتيجة الناتجة مختلفة. وذلك لأن كل مدير لديه طريقته الخاصة لإنجاز الأمور.</a:t>
            </a:r>
            <a:endParaRPr lang="en-US" b="0" i="0" dirty="0">
              <a:solidFill>
                <a:srgbClr val="000000"/>
              </a:solidFill>
              <a:effectLst/>
              <a:highlight>
                <a:srgbClr val="FFFFFF"/>
              </a:highlight>
              <a:latin typeface="BwGlennSans-Medium"/>
            </a:endParaRPr>
          </a:p>
        </p:txBody>
      </p:sp>
      <p:sp>
        <p:nvSpPr>
          <p:cNvPr id="4" name="TextBox 3">
            <a:extLst>
              <a:ext uri="{FF2B5EF4-FFF2-40B4-BE49-F238E27FC236}">
                <a16:creationId xmlns:a16="http://schemas.microsoft.com/office/drawing/2014/main" id="{1D4C71BD-AB6E-51B4-89DE-40A78E61A925}"/>
              </a:ext>
            </a:extLst>
          </p:cNvPr>
          <p:cNvSpPr txBox="1"/>
          <p:nvPr/>
        </p:nvSpPr>
        <p:spPr>
          <a:xfrm>
            <a:off x="436083" y="3983481"/>
            <a:ext cx="11217201" cy="2677656"/>
          </a:xfrm>
          <a:prstGeom prst="rect">
            <a:avLst/>
          </a:prstGeom>
          <a:noFill/>
        </p:spPr>
        <p:txBody>
          <a:bodyPr wrap="square">
            <a:spAutoFit/>
          </a:bodyPr>
          <a:lstStyle/>
          <a:p>
            <a:pPr algn="l"/>
            <a:r>
              <a:rPr lang="en-US" sz="2400" b="1" i="0" dirty="0">
                <a:solidFill>
                  <a:srgbClr val="000000"/>
                </a:solidFill>
                <a:effectLst/>
                <a:highlight>
                  <a:srgbClr val="FFFFFF"/>
                </a:highlight>
                <a:latin typeface="BwGlennSans-Medium"/>
              </a:rPr>
              <a:t>5. Method</a:t>
            </a:r>
          </a:p>
          <a:p>
            <a:pPr algn="l"/>
            <a:r>
              <a:rPr lang="en-US" sz="1800" b="0" i="0" dirty="0">
                <a:solidFill>
                  <a:srgbClr val="000000"/>
                </a:solidFill>
                <a:effectLst/>
                <a:highlight>
                  <a:srgbClr val="FFFFFF"/>
                </a:highlight>
                <a:latin typeface="BwGlennSans-Medium"/>
              </a:rPr>
              <a:t>The method, being a way of getting things done, definitely does revolve around management. Method is all about the time efficiency. There are several methods a manager can use to get the same thing done. Getting from point A to point B may have ten different routes, it is a challenge here for a manager to choose the best one. The best method usually is the one that is cost-efficient while meeting the quality standards.</a:t>
            </a:r>
          </a:p>
          <a:p>
            <a:pPr algn="l"/>
            <a:endParaRPr lang="en-US" sz="1800" b="0" i="0" dirty="0">
              <a:solidFill>
                <a:srgbClr val="000000"/>
              </a:solidFill>
              <a:effectLst/>
              <a:highlight>
                <a:srgbClr val="FFFFFF"/>
              </a:highlight>
              <a:latin typeface="BwGlennSans-Medium"/>
            </a:endParaRPr>
          </a:p>
          <a:p>
            <a:pPr algn="l"/>
            <a:r>
              <a:rPr lang="en-US" sz="1800" b="0" i="0" dirty="0">
                <a:solidFill>
                  <a:srgbClr val="000000"/>
                </a:solidFill>
                <a:effectLst/>
                <a:highlight>
                  <a:srgbClr val="FFFFFF"/>
                </a:highlight>
                <a:latin typeface="BwGlennSans-Medium"/>
              </a:rPr>
              <a:t>Also, different methods require different time for the completion of the same tasks. Two managers can be given the same raw materials, machines, staff and budget but still, the result produced might be different. This is because every manager has his own way of getting things done.</a:t>
            </a:r>
          </a:p>
        </p:txBody>
      </p:sp>
      <p:sp>
        <p:nvSpPr>
          <p:cNvPr id="6" name="TextBox 5">
            <a:extLst>
              <a:ext uri="{FF2B5EF4-FFF2-40B4-BE49-F238E27FC236}">
                <a16:creationId xmlns:a16="http://schemas.microsoft.com/office/drawing/2014/main" id="{6C415168-DB12-FEBC-51D4-F1D36FC34FD0}"/>
              </a:ext>
            </a:extLst>
          </p:cNvPr>
          <p:cNvSpPr txBox="1"/>
          <p:nvPr/>
        </p:nvSpPr>
        <p:spPr>
          <a:xfrm>
            <a:off x="363047" y="1076291"/>
            <a:ext cx="4113898" cy="460375"/>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The 5Ms of Management</a:t>
            </a:r>
          </a:p>
        </p:txBody>
      </p:sp>
    </p:spTree>
    <p:extLst>
      <p:ext uri="{BB962C8B-B14F-4D97-AF65-F5344CB8AC3E}">
        <p14:creationId xmlns:p14="http://schemas.microsoft.com/office/powerpoint/2010/main" val="960168911"/>
      </p:ext>
    </p:extLst>
  </p:cSld>
  <p:clrMapOvr>
    <a:masterClrMapping/>
  </p:clrMapOvr>
  <mc:AlternateContent xmlns:mc="http://schemas.openxmlformats.org/markup-compatibility/2006" xmlns:p14="http://schemas.microsoft.com/office/powerpoint/2010/main">
    <mc:Choice Requires="p14">
      <p:transition p14:dur="10" advTm="92810"/>
    </mc:Choice>
    <mc:Fallback xmlns="">
      <p:transition advTm="9281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605061" y="1326059"/>
            <a:ext cx="1923925"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نظريات الإدارة</a:t>
            </a:r>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C39855A6-4D42-F75B-03DD-928333E832A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990" b="31990"/>
          <a:stretch>
            <a:fillRect/>
          </a:stretch>
        </p:blipFill>
        <p:spPr>
          <a:xfrm>
            <a:off x="1127760" y="1105201"/>
            <a:ext cx="9936480" cy="4628849"/>
          </a:xfrm>
        </p:spPr>
      </p:pic>
      <p:sp>
        <p:nvSpPr>
          <p:cNvPr id="13" name="TextBox 12">
            <a:extLst>
              <a:ext uri="{FF2B5EF4-FFF2-40B4-BE49-F238E27FC236}">
                <a16:creationId xmlns:a16="http://schemas.microsoft.com/office/drawing/2014/main" id="{461BC4E7-5A79-C619-FEAC-8B2FB806068E}"/>
              </a:ext>
            </a:extLst>
          </p:cNvPr>
          <p:cNvSpPr txBox="1"/>
          <p:nvPr/>
        </p:nvSpPr>
        <p:spPr>
          <a:xfrm>
            <a:off x="1966911" y="5270369"/>
            <a:ext cx="2713946" cy="1077218"/>
          </a:xfrm>
          <a:prstGeom prst="rect">
            <a:avLst/>
          </a:prstGeom>
          <a:noFill/>
        </p:spPr>
        <p:txBody>
          <a:bodyPr wrap="square">
            <a:spAutoFit/>
          </a:bodyPr>
          <a:lstStyle/>
          <a:p>
            <a:pPr algn="ctr"/>
            <a:r>
              <a:rPr lang="ar-EG" sz="3200" b="1" dirty="0"/>
              <a:t>هنري </a:t>
            </a:r>
            <a:r>
              <a:rPr lang="ar-EG" sz="3200" b="1" dirty="0" err="1"/>
              <a:t>فايول</a:t>
            </a:r>
            <a:endParaRPr lang="ar-EG" sz="3200" b="1" dirty="0"/>
          </a:p>
          <a:p>
            <a:pPr algn="ctr"/>
            <a:r>
              <a:rPr lang="en-US" sz="3200" b="1" dirty="0"/>
              <a:t>Henri Fayol </a:t>
            </a:r>
            <a:endParaRPr lang="en-US" sz="3200" dirty="0"/>
          </a:p>
        </p:txBody>
      </p:sp>
      <p:sp>
        <p:nvSpPr>
          <p:cNvPr id="2" name="TextBox 1">
            <a:extLst>
              <a:ext uri="{FF2B5EF4-FFF2-40B4-BE49-F238E27FC236}">
                <a16:creationId xmlns:a16="http://schemas.microsoft.com/office/drawing/2014/main" id="{0B23B6F4-577A-3A51-7BA8-62EBAA98C7A5}"/>
              </a:ext>
            </a:extLst>
          </p:cNvPr>
          <p:cNvSpPr txBox="1"/>
          <p:nvPr/>
        </p:nvSpPr>
        <p:spPr>
          <a:xfrm>
            <a:off x="6599561" y="862340"/>
            <a:ext cx="393492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Theories of Management</a:t>
            </a:r>
          </a:p>
        </p:txBody>
      </p:sp>
    </p:spTree>
  </p:cSld>
  <p:clrMapOvr>
    <a:masterClrMapping/>
  </p:clrMapOvr>
  <mc:AlternateContent xmlns:mc="http://schemas.openxmlformats.org/markup-compatibility/2006" xmlns:p14="http://schemas.microsoft.com/office/powerpoint/2010/main">
    <mc:Choice Requires="p14">
      <p:transition spd="slow" p14:dur="2000" advTm="46513"/>
    </mc:Choice>
    <mc:Fallback xmlns="">
      <p:transition spd="slow" advTm="465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397680"/>
            <a:ext cx="7921578" cy="53087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80431" y="1345834"/>
            <a:ext cx="6730978" cy="2031325"/>
          </a:xfrm>
          <a:prstGeom prst="rect">
            <a:avLst/>
          </a:prstGeom>
        </p:spPr>
        <p:txBody>
          <a:bodyPr wrap="square">
            <a:spAutoFit/>
          </a:bodyPr>
          <a:lstStyle/>
          <a:p>
            <a:pPr marL="342900" lvl="0" indent="-342900" algn="just" rtl="1">
              <a:buFont typeface="Arial" panose="020B0604020202020204" pitchFamily="34" charset="0"/>
              <a:buChar char="•"/>
            </a:pPr>
            <a:r>
              <a:rPr lang="ar-EG" b="1" dirty="0"/>
              <a:t>كان هنري </a:t>
            </a:r>
            <a:r>
              <a:rPr lang="ar-EG" b="1" dirty="0" err="1"/>
              <a:t>فايول</a:t>
            </a:r>
            <a:r>
              <a:rPr lang="ar-EG" b="1" dirty="0"/>
              <a:t> مهندس تعدين عمل في شركة التعدين الفرنسية </a:t>
            </a:r>
            <a:r>
              <a:rPr lang="en-US" b="1" dirty="0" err="1"/>
              <a:t>Commentry-Fourchambault</a:t>
            </a:r>
            <a:r>
              <a:rPr lang="en-US" b="1" dirty="0"/>
              <a:t> and </a:t>
            </a:r>
            <a:r>
              <a:rPr lang="en-US" b="1" dirty="0" err="1"/>
              <a:t>Decazeville</a:t>
            </a:r>
            <a:r>
              <a:rPr lang="en-US" b="1" dirty="0"/>
              <a:t>، </a:t>
            </a:r>
            <a:r>
              <a:rPr lang="ar-EG" b="1" dirty="0"/>
              <a:t>في البداية كمهندس.</a:t>
            </a:r>
          </a:p>
          <a:p>
            <a:pPr marL="342900" lvl="0" indent="-342900" algn="just" rtl="1">
              <a:buFont typeface="Arial" panose="020B0604020202020204" pitchFamily="34" charset="0"/>
              <a:buChar char="•"/>
            </a:pPr>
            <a:r>
              <a:rPr lang="ar-EG" b="1" dirty="0"/>
              <a:t>ثم تمت ترقيته إلى مدير عام ثم مدير إدارة من عام 1888 إلى عام 1918.كتب كتابه الشهير "الإدارة العامة والصناعية" كمدير. </a:t>
            </a:r>
          </a:p>
          <a:p>
            <a:pPr marL="342900" lvl="0" indent="-342900" algn="just" rtl="1">
              <a:buFont typeface="Arial" panose="020B0604020202020204" pitchFamily="34" charset="0"/>
              <a:buChar char="•"/>
            </a:pPr>
            <a:r>
              <a:rPr lang="ar-EG" b="1" dirty="0"/>
              <a:t>وقد طور نظريات حول الإدارة وتنظيم العمل وكانت مؤثرة على نطاق واسع في أوائل القرن العشرين</a:t>
            </a:r>
          </a:p>
          <a:p>
            <a:pPr marL="342900" lvl="0" indent="-342900" algn="just" rtl="1">
              <a:buFont typeface="Arial" panose="020B0604020202020204" pitchFamily="34" charset="0"/>
              <a:buChar char="•"/>
            </a:pPr>
            <a:r>
              <a:rPr lang="ar-EG" b="1" dirty="0"/>
              <a:t>تُعرف مدرسته الفكرية باسم النظرية الكلاسيكية للإدارة</a:t>
            </a:r>
            <a:endParaRPr lang="en-US" b="1" dirty="0"/>
          </a:p>
        </p:txBody>
      </p:sp>
      <p:sp>
        <p:nvSpPr>
          <p:cNvPr id="17" name="TextBox 16"/>
          <p:cNvSpPr txBox="1"/>
          <p:nvPr/>
        </p:nvSpPr>
        <p:spPr>
          <a:xfrm>
            <a:off x="7374406" y="3964094"/>
            <a:ext cx="4113898"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نظريات الإدارة</a:t>
            </a:r>
            <a:endParaRPr lang="en-US" sz="28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a:xfrm>
            <a:off x="7041823" y="933450"/>
            <a:ext cx="4707444" cy="2495550"/>
          </a:xfrm>
        </p:spPr>
      </p:sp>
      <p:pic>
        <p:nvPicPr>
          <p:cNvPr id="2050" name="Picture 2">
            <a:extLst>
              <a:ext uri="{FF2B5EF4-FFF2-40B4-BE49-F238E27FC236}">
                <a16:creationId xmlns:a16="http://schemas.microsoft.com/office/drawing/2014/main" id="{3E315F14-2494-A82D-4AC7-C0419AD6FC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8375" y="923908"/>
            <a:ext cx="4707444" cy="2513023"/>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7198346" y="329160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4" name="TextBox 3">
            <a:extLst>
              <a:ext uri="{FF2B5EF4-FFF2-40B4-BE49-F238E27FC236}">
                <a16:creationId xmlns:a16="http://schemas.microsoft.com/office/drawing/2014/main" id="{845D42E2-ED39-B0B8-02EF-04889FA0A2F8}"/>
              </a:ext>
            </a:extLst>
          </p:cNvPr>
          <p:cNvSpPr txBox="1"/>
          <p:nvPr/>
        </p:nvSpPr>
        <p:spPr>
          <a:xfrm>
            <a:off x="167320" y="3542787"/>
            <a:ext cx="6874503" cy="2862322"/>
          </a:xfrm>
          <a:prstGeom prst="rect">
            <a:avLst/>
          </a:prstGeom>
          <a:noFill/>
        </p:spPr>
        <p:txBody>
          <a:bodyPr wrap="square">
            <a:spAutoFit/>
          </a:bodyPr>
          <a:lstStyle/>
          <a:p>
            <a:pPr marL="342900" lvl="0" indent="-342900" algn="just">
              <a:buFont typeface="Arial" panose="020B0604020202020204" pitchFamily="34" charset="0"/>
              <a:buChar char="•"/>
            </a:pPr>
            <a:r>
              <a:rPr lang="en-US" sz="1800" b="1" dirty="0"/>
              <a:t>Henri Fayol </a:t>
            </a:r>
            <a:r>
              <a:rPr lang="en-US" sz="1800" dirty="0"/>
              <a:t>was a mining engineer who worked for the French mining company </a:t>
            </a:r>
            <a:r>
              <a:rPr lang="en-US" sz="1800" dirty="0" err="1"/>
              <a:t>Commentry-Fourchambault</a:t>
            </a:r>
            <a:r>
              <a:rPr lang="en-US" sz="1800" dirty="0"/>
              <a:t> and </a:t>
            </a:r>
            <a:r>
              <a:rPr lang="en-US" sz="1800" dirty="0" err="1"/>
              <a:t>Decazeville</a:t>
            </a:r>
            <a:r>
              <a:rPr lang="en-US" sz="1800" dirty="0"/>
              <a:t>, first as an engineer.</a:t>
            </a:r>
          </a:p>
          <a:p>
            <a:pPr marL="342900" lvl="0" indent="-342900" algn="just">
              <a:buFont typeface="Arial" panose="020B0604020202020204" pitchFamily="34" charset="0"/>
              <a:buChar char="•"/>
            </a:pPr>
            <a:r>
              <a:rPr lang="en-US" sz="1800" dirty="0"/>
              <a:t>Then promoted to general manager and then director of administration from 1888 to 1918. </a:t>
            </a:r>
          </a:p>
          <a:p>
            <a:pPr marL="342900" lvl="0" indent="-342900" algn="just">
              <a:buFont typeface="Arial" panose="020B0604020202020204" pitchFamily="34" charset="0"/>
              <a:buChar char="•"/>
            </a:pPr>
            <a:r>
              <a:rPr lang="en-US" sz="1800" dirty="0"/>
              <a:t>He wrote his famous “</a:t>
            </a:r>
            <a:r>
              <a:rPr lang="en-US" sz="1800" b="1" dirty="0"/>
              <a:t>General and Industrial Management</a:t>
            </a:r>
            <a:r>
              <a:rPr lang="en-US" sz="1800" dirty="0"/>
              <a:t>” as a director. He developed theories on management and work organization that were widely influential in the early 20th century; </a:t>
            </a:r>
          </a:p>
          <a:p>
            <a:pPr lvl="0" algn="ctr"/>
            <a:endParaRPr lang="en-US" sz="1800" b="1" dirty="0"/>
          </a:p>
          <a:p>
            <a:pPr lvl="0" algn="ctr"/>
            <a:r>
              <a:rPr lang="en-US" sz="1800" b="1" dirty="0"/>
              <a:t>his school of thought is known as the Classical Theory of Management</a:t>
            </a:r>
          </a:p>
        </p:txBody>
      </p:sp>
    </p:spTree>
    <p:extLst>
      <p:ext uri="{BB962C8B-B14F-4D97-AF65-F5344CB8AC3E}">
        <p14:creationId xmlns:p14="http://schemas.microsoft.com/office/powerpoint/2010/main" val="3156418665"/>
      </p:ext>
    </p:extLst>
  </p:cSld>
  <p:clrMapOvr>
    <a:masterClrMapping/>
  </p:clrMapOvr>
  <p:transition spd="slow" advTm="78171">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397680"/>
            <a:ext cx="6163715" cy="53087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43478" y="1517221"/>
            <a:ext cx="5578111" cy="2800767"/>
          </a:xfrm>
          <a:prstGeom prst="rect">
            <a:avLst/>
          </a:prstGeom>
        </p:spPr>
        <p:txBody>
          <a:bodyPr wrap="square">
            <a:spAutoFit/>
          </a:bodyPr>
          <a:lstStyle/>
          <a:p>
            <a:pPr lvl="0" algn="ctr"/>
            <a:r>
              <a:rPr lang="ar-EG" sz="2200" b="1" dirty="0"/>
              <a:t>في عام 1916، طرح هنري </a:t>
            </a:r>
            <a:r>
              <a:rPr lang="ar-EG" sz="2200" b="1" dirty="0" err="1"/>
              <a:t>فايول</a:t>
            </a:r>
            <a:r>
              <a:rPr lang="ar-EG" sz="2200" b="1" dirty="0"/>
              <a:t> المبادئ الأربعة عشر للإدارة للاستخدام العام والتي لا تزال تتبعها الشركات والمنظمات حتى اليوم</a:t>
            </a:r>
          </a:p>
          <a:p>
            <a:pPr lvl="0" algn="ctr"/>
            <a:endParaRPr lang="ar-EG" sz="2200" b="1" dirty="0"/>
          </a:p>
          <a:p>
            <a:pPr lvl="0" algn="ctr"/>
            <a:endParaRPr lang="ar-EG" sz="2200" b="1" dirty="0"/>
          </a:p>
          <a:p>
            <a:pPr lvl="0" algn="ctr"/>
            <a:r>
              <a:rPr lang="ar-EG" sz="2200" b="1" dirty="0"/>
              <a:t>ساعدت المبادئ الأربعة عشر للإدارة التي وضعها هنري </a:t>
            </a:r>
            <a:r>
              <a:rPr lang="ar-EG" sz="2200" b="1" dirty="0" err="1"/>
              <a:t>فايول</a:t>
            </a:r>
            <a:r>
              <a:rPr lang="ar-EG" sz="2200" b="1" dirty="0"/>
              <a:t> المديرين في أوائل القرن العشرين على إدارة العمل والتفاعل مع الموظفين بكفاءة.</a:t>
            </a:r>
            <a:endParaRPr lang="en-US" sz="2200" b="1" dirty="0"/>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8" name="Rectangle 17"/>
          <p:cNvSpPr/>
          <p:nvPr/>
        </p:nvSpPr>
        <p:spPr>
          <a:xfrm>
            <a:off x="5884636" y="332953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1" name="Picture Placeholder 8">
            <a:extLst>
              <a:ext uri="{FF2B5EF4-FFF2-40B4-BE49-F238E27FC236}">
                <a16:creationId xmlns:a16="http://schemas.microsoft.com/office/drawing/2014/main" id="{1D361F2B-B2BF-D093-FA0D-F0300B50C806}"/>
              </a:ext>
            </a:extLst>
          </p:cNvPr>
          <p:cNvSpPr>
            <a:spLocks noGrp="1"/>
          </p:cNvSpPr>
          <p:nvPr>
            <p:ph type="pic" sz="quarter" idx="10"/>
          </p:nvPr>
        </p:nvSpPr>
        <p:spPr>
          <a:xfrm>
            <a:off x="6350702" y="933450"/>
            <a:ext cx="4707444" cy="2495550"/>
          </a:xfrm>
        </p:spPr>
      </p:sp>
      <p:pic>
        <p:nvPicPr>
          <p:cNvPr id="12" name="Picture 2">
            <a:extLst>
              <a:ext uri="{FF2B5EF4-FFF2-40B4-BE49-F238E27FC236}">
                <a16:creationId xmlns:a16="http://schemas.microsoft.com/office/drawing/2014/main" id="{4E62B1F0-124A-F3CB-10EF-CE3AFF28FE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7257" y="923908"/>
            <a:ext cx="4707444" cy="251302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B707FE4-2BA6-5660-928E-E908748AC500}"/>
              </a:ext>
            </a:extLst>
          </p:cNvPr>
          <p:cNvSpPr txBox="1"/>
          <p:nvPr/>
        </p:nvSpPr>
        <p:spPr>
          <a:xfrm>
            <a:off x="213402" y="3945458"/>
            <a:ext cx="6097772" cy="2585323"/>
          </a:xfrm>
          <a:prstGeom prst="rect">
            <a:avLst/>
          </a:prstGeom>
          <a:noFill/>
        </p:spPr>
        <p:txBody>
          <a:bodyPr wrap="square">
            <a:spAutoFit/>
          </a:bodyPr>
          <a:lstStyle/>
          <a:p>
            <a:pPr lvl="0" algn="ctr"/>
            <a:endParaRPr lang="en-US" sz="1800" b="1" i="0" dirty="0">
              <a:effectLst/>
              <a:highlight>
                <a:srgbClr val="FFFFFF"/>
              </a:highlight>
            </a:endParaRPr>
          </a:p>
          <a:p>
            <a:pPr lvl="0" algn="ctr"/>
            <a:endParaRPr lang="en-US" sz="1800" b="1" dirty="0">
              <a:highlight>
                <a:srgbClr val="FFFFFF"/>
              </a:highlight>
            </a:endParaRPr>
          </a:p>
          <a:p>
            <a:pPr lvl="0" algn="ctr"/>
            <a:r>
              <a:rPr lang="en-US" sz="1800" b="1" i="0" dirty="0">
                <a:effectLst/>
                <a:highlight>
                  <a:srgbClr val="FFFFFF"/>
                </a:highlight>
              </a:rPr>
              <a:t>In 1916, Henri Fayol postulated the 14 principles of management for general use that are still followed by businesses and organizations today</a:t>
            </a:r>
          </a:p>
          <a:p>
            <a:pPr lvl="0" algn="ctr"/>
            <a:endParaRPr lang="en-US" sz="1800" b="1" dirty="0">
              <a:highlight>
                <a:srgbClr val="FFFFFF"/>
              </a:highlight>
            </a:endParaRPr>
          </a:p>
          <a:p>
            <a:pPr lvl="0" algn="ctr"/>
            <a:r>
              <a:rPr lang="en-US" sz="1800" b="1" i="0" dirty="0">
                <a:effectLst/>
                <a:highlight>
                  <a:srgbClr val="FFFFFF"/>
                </a:highlight>
              </a:rPr>
              <a:t>Henri Fayol’s 14 principles of management helped early 20th-century managers manage work and interact with employees efficiently.</a:t>
            </a:r>
            <a:endParaRPr lang="en-US" sz="1800" b="1" dirty="0"/>
          </a:p>
        </p:txBody>
      </p:sp>
    </p:spTree>
    <p:extLst>
      <p:ext uri="{BB962C8B-B14F-4D97-AF65-F5344CB8AC3E}">
        <p14:creationId xmlns:p14="http://schemas.microsoft.com/office/powerpoint/2010/main" val="2887047529"/>
      </p:ext>
    </p:extLst>
  </p:cSld>
  <p:clrMapOvr>
    <a:masterClrMapping/>
  </p:clrMapOvr>
  <p:transition spd="slow" advTm="62334">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3134B-36E2-3D03-0B14-EFA1FD2C9BF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E4DB351-0B19-8FFD-3BE6-F8DBE6F31A3E}"/>
              </a:ext>
            </a:extLst>
          </p:cNvPr>
          <p:cNvSpPr/>
          <p:nvPr/>
        </p:nvSpPr>
        <p:spPr>
          <a:xfrm>
            <a:off x="180431" y="1397680"/>
            <a:ext cx="6163715" cy="53087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EB949B9-8280-8D08-37BC-CEF8DA829775}"/>
              </a:ext>
            </a:extLst>
          </p:cNvPr>
          <p:cNvSpPr/>
          <p:nvPr/>
        </p:nvSpPr>
        <p:spPr>
          <a:xfrm>
            <a:off x="435935" y="2563710"/>
            <a:ext cx="5250173" cy="2677656"/>
          </a:xfrm>
          <a:prstGeom prst="rect">
            <a:avLst/>
          </a:prstGeom>
        </p:spPr>
        <p:txBody>
          <a:bodyPr wrap="square">
            <a:spAutoFit/>
          </a:bodyPr>
          <a:lstStyle/>
          <a:p>
            <a:pPr lvl="0" algn="ctr" rtl="1"/>
            <a:r>
              <a:rPr lang="ar-EG" sz="2400" dirty="0"/>
              <a:t>يُعرف هنري </a:t>
            </a:r>
            <a:r>
              <a:rPr lang="ar-EG" sz="2400" dirty="0" err="1"/>
              <a:t>فايول</a:t>
            </a:r>
            <a:r>
              <a:rPr lang="ar-EG" sz="2400" dirty="0"/>
              <a:t> بلقب </a:t>
            </a:r>
            <a:r>
              <a:rPr lang="ar-EG" sz="2400" b="1" dirty="0"/>
              <a:t>"أبو نظرية الإدارة الحديثة"</a:t>
            </a:r>
            <a:r>
              <a:rPr lang="ar-EG" sz="2400" dirty="0"/>
              <a:t>، حيث قدم تصوراً جديداً لمفهوم الإدارة. وقد طرح نظرية عامة يمكن تطبيقها على جميع مستويات الإدارة وفي كل قسم. تُمارس نظرية "</a:t>
            </a:r>
            <a:r>
              <a:rPr lang="ar-EG" sz="2400" dirty="0" err="1"/>
              <a:t>فايول</a:t>
            </a:r>
            <a:r>
              <a:rPr lang="ar-EG" sz="2400" dirty="0"/>
              <a:t>" من قبل المديرين لتنظيم وضبط الأنشطة الداخلية للمؤسسة، حيث ركز بشكل أساسي على تحقيق الكفاءة الإدارية.</a:t>
            </a:r>
            <a:endParaRPr lang="en-US" sz="2200" b="1" dirty="0"/>
          </a:p>
        </p:txBody>
      </p:sp>
      <p:sp>
        <p:nvSpPr>
          <p:cNvPr id="29" name="Rectangle 28">
            <a:extLst>
              <a:ext uri="{FF2B5EF4-FFF2-40B4-BE49-F238E27FC236}">
                <a16:creationId xmlns:a16="http://schemas.microsoft.com/office/drawing/2014/main" id="{A31EE777-A724-B129-CB49-5DF517C76AC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FD0712-DD27-2518-BF66-44E289D4AB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Placeholder 4">
            <a:extLst>
              <a:ext uri="{FF2B5EF4-FFF2-40B4-BE49-F238E27FC236}">
                <a16:creationId xmlns:a16="http://schemas.microsoft.com/office/drawing/2014/main" id="{11A27D9C-FAED-F43D-9F0F-66DFD48F4DA3}"/>
              </a:ext>
            </a:extLst>
          </p:cNvPr>
          <p:cNvPicPr>
            <a:picLocks noGrp="1" noChangeAspect="1"/>
          </p:cNvPicPr>
          <p:nvPr>
            <p:ph type="pic" sz="quarter" idx="10"/>
          </p:nvPr>
        </p:nvPicPr>
        <p:blipFill rotWithShape="1">
          <a:blip r:embed="rId3"/>
          <a:srcRect l="5968" t="17071" r="9897" b="18364"/>
          <a:stretch>
            <a:fillRect/>
          </a:stretch>
        </p:blipFill>
        <p:spPr>
          <a:xfrm>
            <a:off x="6344145" y="788430"/>
            <a:ext cx="5667423" cy="4951475"/>
          </a:xfrm>
          <a:prstGeom prst="rect">
            <a:avLst/>
          </a:prstGeom>
        </p:spPr>
      </p:pic>
      <p:sp>
        <p:nvSpPr>
          <p:cNvPr id="18" name="Rectangle 17">
            <a:extLst>
              <a:ext uri="{FF2B5EF4-FFF2-40B4-BE49-F238E27FC236}">
                <a16:creationId xmlns:a16="http://schemas.microsoft.com/office/drawing/2014/main" id="{80AF4EFC-402B-44E9-AF56-BAEE1B147BE7}"/>
              </a:ext>
            </a:extLst>
          </p:cNvPr>
          <p:cNvSpPr/>
          <p:nvPr/>
        </p:nvSpPr>
        <p:spPr>
          <a:xfrm>
            <a:off x="5847855" y="54603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Tree>
    <p:extLst>
      <p:ext uri="{BB962C8B-B14F-4D97-AF65-F5344CB8AC3E}">
        <p14:creationId xmlns:p14="http://schemas.microsoft.com/office/powerpoint/2010/main" val="3236073850"/>
      </p:ext>
    </p:extLst>
  </p:cSld>
  <p:clrMapOvr>
    <a:masterClrMapping/>
  </p:clrMapOvr>
  <p:transition spd="slow" advTm="62334">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77007" y="319907"/>
            <a:ext cx="5237985" cy="523220"/>
          </a:xfrm>
          <a:prstGeom prst="rect">
            <a:avLst/>
          </a:prstGeom>
          <a:noFill/>
        </p:spPr>
        <p:txBody>
          <a:bodyPr wrap="square" rtlCol="0">
            <a:spAutoFit/>
          </a:bodyPr>
          <a:lstStyle/>
          <a:p>
            <a:pPr algn="ctr"/>
            <a:r>
              <a:rPr lang="ar-EG" sz="2800" b="1" dirty="0">
                <a:latin typeface="Alexandria" charset="0"/>
                <a:cs typeface="Alexandria" charset="0"/>
              </a:rPr>
              <a:t>مبادئ الإدارة في القرن العشرين</a:t>
            </a:r>
            <a:endParaRPr lang="en-US" sz="2800" b="1"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99FA9276-6515-0541-0F84-E950C91EFA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8001" y="1777763"/>
            <a:ext cx="10307384" cy="4237110"/>
          </a:xfrm>
          <a:prstGeom prst="rect">
            <a:avLst/>
          </a:prstGeom>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651F2D2-131A-8C85-79CA-6DB1E6F205F9}"/>
              </a:ext>
            </a:extLst>
          </p:cNvPr>
          <p:cNvSpPr txBox="1"/>
          <p:nvPr/>
        </p:nvSpPr>
        <p:spPr>
          <a:xfrm>
            <a:off x="3519539" y="749052"/>
            <a:ext cx="5237985" cy="954107"/>
          </a:xfrm>
          <a:prstGeom prst="rect">
            <a:avLst/>
          </a:prstGeom>
          <a:noFill/>
        </p:spPr>
        <p:txBody>
          <a:bodyPr wrap="square" rtlCol="0">
            <a:spAutoFit/>
          </a:bodyPr>
          <a:lstStyle/>
          <a:p>
            <a:pPr algn="ctr"/>
            <a:r>
              <a:rPr lang="en-US" sz="2800" b="1" dirty="0">
                <a:latin typeface="Alexandria" charset="0"/>
                <a:cs typeface="Alexandria" charset="0"/>
              </a:rPr>
              <a:t>The principles of Management for the 20st Century</a:t>
            </a:r>
          </a:p>
        </p:txBody>
      </p:sp>
    </p:spTree>
    <p:extLst>
      <p:ext uri="{BB962C8B-B14F-4D97-AF65-F5344CB8AC3E}">
        <p14:creationId xmlns:p14="http://schemas.microsoft.com/office/powerpoint/2010/main" val="1675602266"/>
      </p:ext>
    </p:extLst>
  </p:cSld>
  <p:clrMapOvr>
    <a:masterClrMapping/>
  </p:clrMapOvr>
  <mc:AlternateContent xmlns:mc="http://schemas.openxmlformats.org/markup-compatibility/2006" xmlns:p14="http://schemas.microsoft.com/office/powerpoint/2010/main">
    <mc:Choice Requires="p14">
      <p:transition p14:dur="10" advTm="11766"/>
    </mc:Choice>
    <mc:Fallback xmlns="">
      <p:transition advTm="1176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624084" y="1920246"/>
            <a:ext cx="5477414" cy="4778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873038" y="1083696"/>
            <a:ext cx="5110394" cy="523220"/>
          </a:xfrm>
          <a:prstGeom prst="rect">
            <a:avLst/>
          </a:prstGeom>
          <a:noFill/>
        </p:spPr>
        <p:txBody>
          <a:bodyPr wrap="square" rtlCol="0">
            <a:spAutoFit/>
          </a:bodyPr>
          <a:lstStyle/>
          <a:p>
            <a:pPr algn="ctr"/>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p:cNvSpPr/>
          <p:nvPr/>
        </p:nvSpPr>
        <p:spPr>
          <a:xfrm>
            <a:off x="240068" y="580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6794204" y="2035237"/>
            <a:ext cx="5094767" cy="4524315"/>
          </a:xfrm>
          <a:prstGeom prst="rect">
            <a:avLst/>
          </a:prstGeom>
          <a:noFill/>
        </p:spPr>
        <p:txBody>
          <a:bodyPr wrap="square">
            <a:spAutoFit/>
          </a:bodyPr>
          <a:lstStyle/>
          <a:p>
            <a:pPr marL="342900" indent="-342900" algn="just" rtl="1">
              <a:buAutoNum type="arabicPeriod"/>
            </a:pPr>
            <a:r>
              <a:rPr lang="ar-EG" b="1" i="0" dirty="0">
                <a:effectLst/>
                <a:highlight>
                  <a:srgbClr val="FFFFFF"/>
                </a:highlight>
                <a:latin typeface="arial" panose="020B0604020202020204" pitchFamily="34" charset="0"/>
              </a:rPr>
              <a:t>تقسيم العمل: </a:t>
            </a:r>
          </a:p>
          <a:p>
            <a:pPr algn="just" rtl="1"/>
            <a:r>
              <a:rPr lang="ar-EG" b="0" i="0" dirty="0">
                <a:effectLst/>
                <a:highlight>
                  <a:srgbClr val="FFFFFF"/>
                </a:highlight>
                <a:latin typeface="arial" panose="020B0604020202020204" pitchFamily="34" charset="0"/>
              </a:rPr>
              <a:t>يتضمن تقسيم المهام داخل أي منظمة إلى فرق مختلفة متخصصة في تلك المهام.</a:t>
            </a:r>
            <a:endParaRPr lang="en-US" b="0" i="0" dirty="0">
              <a:effectLst/>
              <a:highlight>
                <a:srgbClr val="FFFFFF"/>
              </a:highlight>
              <a:latin typeface="arial" panose="020B0604020202020204" pitchFamily="34" charset="0"/>
            </a:endParaRPr>
          </a:p>
          <a:p>
            <a:pPr algn="just" rtl="1"/>
            <a:r>
              <a:rPr lang="ar-EG" b="0" i="0" dirty="0">
                <a:effectLst/>
                <a:highlight>
                  <a:srgbClr val="FFFFFF"/>
                </a:highlight>
                <a:latin typeface="arial" panose="020B0604020202020204" pitchFamily="34" charset="0"/>
              </a:rPr>
              <a:t>على سبيل المثال: لنأخذ مثالاً لأي مطعم للوجبات السريعة، حيث يقوم شخص واحد بأخذ الطلب، ويقوم الشخص الثاني بتجميع البرجر، ويقوم الثالث بإعداد البطاطس المقلية، ويقوم الشخص الرابع بإعداد المشروب، ويقوم الشخص الأول بتقديم الطلب بالكامل.</a:t>
            </a:r>
            <a:endParaRPr lang="en-US" b="0" i="0" dirty="0">
              <a:effectLst/>
              <a:highlight>
                <a:srgbClr val="FFFFFF"/>
              </a:highlight>
              <a:latin typeface="arial" panose="020B0604020202020204" pitchFamily="34" charset="0"/>
            </a:endParaRPr>
          </a:p>
          <a:p>
            <a:pPr marL="342900" indent="-342900" algn="just" rtl="1">
              <a:buAutoNum type="arabicPeriod"/>
            </a:pPr>
            <a:endParaRPr lang="en-US" dirty="0">
              <a:highlight>
                <a:srgbClr val="FFFFFF"/>
              </a:highlight>
              <a:latin typeface="arial" panose="020B0604020202020204" pitchFamily="34" charset="0"/>
            </a:endParaRPr>
          </a:p>
          <a:p>
            <a:pPr algn="just" rtl="1"/>
            <a:r>
              <a:rPr lang="ar-EG" b="1" i="0" dirty="0">
                <a:effectLst/>
                <a:highlight>
                  <a:srgbClr val="FFFFFF"/>
                </a:highlight>
                <a:latin typeface="arial" panose="020B0604020202020204" pitchFamily="34" charset="0"/>
              </a:rPr>
              <a:t>2. السلطة والمسؤولية: </a:t>
            </a:r>
          </a:p>
          <a:p>
            <a:pPr algn="just" rtl="1"/>
            <a:r>
              <a:rPr lang="ar-EG" b="0" i="0" dirty="0">
                <a:effectLst/>
                <a:highlight>
                  <a:srgbClr val="FFFFFF"/>
                </a:highlight>
                <a:latin typeface="arial" panose="020B0604020202020204" pitchFamily="34" charset="0"/>
              </a:rPr>
              <a:t>يعرف </a:t>
            </a:r>
            <a:r>
              <a:rPr lang="ar-EG" b="0" i="0" dirty="0" err="1">
                <a:effectLst/>
                <a:highlight>
                  <a:srgbClr val="FFFFFF"/>
                </a:highlight>
                <a:latin typeface="arial" panose="020B0604020202020204" pitchFamily="34" charset="0"/>
              </a:rPr>
              <a:t>فايول</a:t>
            </a:r>
            <a:r>
              <a:rPr lang="ar-EG" b="0" i="0" dirty="0">
                <a:effectLst/>
                <a:highlight>
                  <a:srgbClr val="FFFFFF"/>
                </a:highlight>
                <a:latin typeface="arial" panose="020B0604020202020204" pitchFamily="34" charset="0"/>
              </a:rPr>
              <a:t> السلطة بأنها "الحق في إصدار الأوامر والطاعة"، حيث يجب أن يكون العامل مسؤولاً عن الامتثال للأمر. يجب أن يكون كل من السلطة والمسؤولية متوازنين. يجب أن يكون المديرون قادرين على ضمان أداء مهامهم دون فشل.</a:t>
            </a:r>
            <a:endParaRPr lang="en-US" b="0" i="0" dirty="0">
              <a:effectLst/>
              <a:highlight>
                <a:srgbClr val="FFFFFF"/>
              </a:highlight>
              <a:latin typeface="arial" panose="020B0604020202020204" pitchFamily="34" charset="0"/>
            </a:endParaRPr>
          </a:p>
          <a:p>
            <a:pPr algn="just" rtl="1"/>
            <a:r>
              <a:rPr lang="ar-EG" b="0" i="0" dirty="0">
                <a:effectLst/>
                <a:highlight>
                  <a:srgbClr val="FFFFFF"/>
                </a:highlight>
                <a:latin typeface="arial" panose="020B0604020202020204" pitchFamily="34" charset="0"/>
              </a:rPr>
              <a:t>على سبيل المثال: يأمر مدير الشركة موظفيه بالذهاب إلى العمل في اليوم التالي في معرض سلع. وبالتالي، فهم مسؤولون عن الامتثال للطلب والحضور في الوقت المحدد للحدث.</a:t>
            </a:r>
            <a:endParaRPr lang="en-US" b="0" i="0" dirty="0">
              <a:effectLst/>
              <a:highlight>
                <a:srgbClr val="FFFFFF"/>
              </a:highlight>
              <a:latin typeface="arial" panose="020B0604020202020204" pitchFamily="34" charset="0"/>
            </a:endParaRPr>
          </a:p>
        </p:txBody>
      </p:sp>
      <p:sp>
        <p:nvSpPr>
          <p:cNvPr id="2" name="Rectangle: Rounded Corners 1">
            <a:extLst>
              <a:ext uri="{FF2B5EF4-FFF2-40B4-BE49-F238E27FC236}">
                <a16:creationId xmlns:a16="http://schemas.microsoft.com/office/drawing/2014/main" id="{7E5C7ACD-B99C-3F2C-799A-29F64A825AF5}"/>
              </a:ext>
            </a:extLst>
          </p:cNvPr>
          <p:cNvSpPr/>
          <p:nvPr/>
        </p:nvSpPr>
        <p:spPr>
          <a:xfrm>
            <a:off x="240068" y="1920247"/>
            <a:ext cx="6082920" cy="47782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600" b="1" dirty="0">
                <a:solidFill>
                  <a:schemeClr val="tx1"/>
                </a:solidFill>
                <a:highlight>
                  <a:srgbClr val="FFFFFF"/>
                </a:highlight>
                <a:latin typeface="arial" panose="020B0604020202020204" pitchFamily="34" charset="0"/>
              </a:rPr>
              <a:t>1. Division of Labor</a:t>
            </a:r>
            <a:r>
              <a:rPr lang="en-US" sz="1600" dirty="0">
                <a:solidFill>
                  <a:schemeClr val="tx1"/>
                </a:solidFill>
                <a:highlight>
                  <a:srgbClr val="FFFFFF"/>
                </a:highlight>
                <a:latin typeface="arial" panose="020B0604020202020204" pitchFamily="34" charset="0"/>
              </a:rPr>
              <a:t>: involves dividing the tasks within any organization into different teams specialized in those tasks.</a:t>
            </a:r>
          </a:p>
          <a:p>
            <a:pPr algn="just"/>
            <a:r>
              <a:rPr lang="en-US" sz="1600" b="1" dirty="0">
                <a:solidFill>
                  <a:schemeClr val="tx1"/>
                </a:solidFill>
                <a:highlight>
                  <a:srgbClr val="FFFFFF"/>
                </a:highlight>
                <a:latin typeface="arial" panose="020B0604020202020204" pitchFamily="34" charset="0"/>
              </a:rPr>
              <a:t>Ex</a:t>
            </a:r>
            <a:r>
              <a:rPr lang="en-US" sz="1600" dirty="0">
                <a:solidFill>
                  <a:schemeClr val="tx1"/>
                </a:solidFill>
                <a:highlight>
                  <a:srgbClr val="FFFFFF"/>
                </a:highlight>
                <a:latin typeface="arial" panose="020B0604020202020204" pitchFamily="34" charset="0"/>
              </a:rPr>
              <a:t>: let’s take an example of any fast food joint, one person takes the order, the second person assembles the burger, the third prepares the fries, the fourth person readies the drink, and the first person serves the entire order.</a:t>
            </a:r>
          </a:p>
          <a:p>
            <a:pPr algn="just"/>
            <a:endParaRPr lang="en-US" sz="1600" dirty="0">
              <a:solidFill>
                <a:schemeClr val="tx1"/>
              </a:solidFill>
              <a:highlight>
                <a:srgbClr val="FFFFFF"/>
              </a:highlight>
              <a:latin typeface="arial" panose="020B0604020202020204" pitchFamily="34" charset="0"/>
            </a:endParaRPr>
          </a:p>
          <a:p>
            <a:pPr algn="just"/>
            <a:r>
              <a:rPr lang="en-US" sz="1600" b="1" dirty="0">
                <a:solidFill>
                  <a:schemeClr val="tx1"/>
                </a:solidFill>
                <a:highlight>
                  <a:srgbClr val="FFFFFF"/>
                </a:highlight>
                <a:latin typeface="arial" panose="020B0604020202020204" pitchFamily="34" charset="0"/>
              </a:rPr>
              <a:t>2. Authority and Responsibility: </a:t>
            </a:r>
            <a:r>
              <a:rPr lang="en-US" sz="1600" dirty="0">
                <a:solidFill>
                  <a:schemeClr val="tx1"/>
                </a:solidFill>
                <a:highlight>
                  <a:srgbClr val="FFFFFF"/>
                </a:highlight>
                <a:latin typeface="arial" panose="020B0604020202020204" pitchFamily="34" charset="0"/>
              </a:rPr>
              <a:t>Fayol defines authority as “</a:t>
            </a:r>
            <a:r>
              <a:rPr lang="en-US" sz="1600" b="1" dirty="0">
                <a:solidFill>
                  <a:schemeClr val="tx1"/>
                </a:solidFill>
                <a:highlight>
                  <a:srgbClr val="FFFFFF"/>
                </a:highlight>
                <a:latin typeface="arial" panose="020B0604020202020204" pitchFamily="34" charset="0"/>
              </a:rPr>
              <a:t>the right to give orders and obedience</a:t>
            </a:r>
            <a:r>
              <a:rPr lang="en-US" sz="1600" dirty="0">
                <a:solidFill>
                  <a:schemeClr val="tx1"/>
                </a:solidFill>
                <a:highlight>
                  <a:srgbClr val="FFFFFF"/>
                </a:highlight>
                <a:latin typeface="arial" panose="020B0604020202020204" pitchFamily="34" charset="0"/>
              </a:rPr>
              <a:t>,” where the worker must be responsible for complying with the order. Both authority and responsibility must be balanced. The managers should be able to ensure their tasks are being done without fail.</a:t>
            </a:r>
          </a:p>
          <a:p>
            <a:pPr algn="just"/>
            <a:r>
              <a:rPr lang="en-US" sz="1600" b="1" dirty="0">
                <a:solidFill>
                  <a:schemeClr val="tx1"/>
                </a:solidFill>
                <a:highlight>
                  <a:srgbClr val="FFFFFF"/>
                </a:highlight>
                <a:latin typeface="arial" panose="020B0604020202020204" pitchFamily="34" charset="0"/>
              </a:rPr>
              <a:t>Ex</a:t>
            </a:r>
            <a:r>
              <a:rPr lang="en-US" sz="1600" dirty="0">
                <a:solidFill>
                  <a:schemeClr val="tx1"/>
                </a:solidFill>
                <a:highlight>
                  <a:srgbClr val="FFFFFF"/>
                </a:highlight>
                <a:latin typeface="arial" panose="020B0604020202020204" pitchFamily="34" charset="0"/>
              </a:rPr>
              <a:t>: A company manager orders his employees to go to work the next day at an item exhibition. Therefore, they are responsible for complying with the request and showing up on time for the event.</a:t>
            </a:r>
          </a:p>
        </p:txBody>
      </p:sp>
      <p:sp>
        <p:nvSpPr>
          <p:cNvPr id="4" name="TextBox 3">
            <a:extLst>
              <a:ext uri="{FF2B5EF4-FFF2-40B4-BE49-F238E27FC236}">
                <a16:creationId xmlns:a16="http://schemas.microsoft.com/office/drawing/2014/main" id="{F47F5C1B-3B8F-414D-29BF-63F42E49CEEC}"/>
              </a:ext>
            </a:extLst>
          </p:cNvPr>
          <p:cNvSpPr txBox="1"/>
          <p:nvPr/>
        </p:nvSpPr>
        <p:spPr>
          <a:xfrm>
            <a:off x="1683810" y="1083696"/>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Tree>
    <p:extLst>
      <p:ext uri="{BB962C8B-B14F-4D97-AF65-F5344CB8AC3E}">
        <p14:creationId xmlns:p14="http://schemas.microsoft.com/office/powerpoint/2010/main" val="1601570141"/>
      </p:ext>
    </p:extLst>
  </p:cSld>
  <p:clrMapOvr>
    <a:masterClrMapping/>
  </p:clrMapOvr>
  <mc:AlternateContent xmlns:mc="http://schemas.openxmlformats.org/markup-compatibility/2006" xmlns:p14="http://schemas.microsoft.com/office/powerpoint/2010/main">
    <mc:Choice Requires="p14">
      <p:transition p14:dur="10" advTm="178399"/>
    </mc:Choice>
    <mc:Fallback xmlns="">
      <p:transition advTm="17839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492DAC-8D59-F3FA-86A4-00560FF8F9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62504E-C390-87F0-ABD5-8235432D9240}"/>
              </a:ext>
            </a:extLst>
          </p:cNvPr>
          <p:cNvSpPr/>
          <p:nvPr/>
        </p:nvSpPr>
        <p:spPr>
          <a:xfrm>
            <a:off x="6624084" y="1920246"/>
            <a:ext cx="5477414" cy="4778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51130D3-7509-92D2-BA97-47B221EAB574}"/>
              </a:ext>
            </a:extLst>
          </p:cNvPr>
          <p:cNvSpPr txBox="1"/>
          <p:nvPr/>
        </p:nvSpPr>
        <p:spPr>
          <a:xfrm>
            <a:off x="5684119" y="1083696"/>
            <a:ext cx="5110394" cy="523220"/>
          </a:xfrm>
          <a:prstGeom prst="rect">
            <a:avLst/>
          </a:prstGeom>
          <a:noFill/>
        </p:spPr>
        <p:txBody>
          <a:bodyPr wrap="square" rtlCol="0">
            <a:spAutoFit/>
          </a:bodyPr>
          <a:lstStyle/>
          <a:p>
            <a:pPr algn="ctr"/>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6917809A-6703-7FAF-74AB-9A60421F0C5E}"/>
              </a:ext>
            </a:extLst>
          </p:cNvPr>
          <p:cNvSpPr/>
          <p:nvPr/>
        </p:nvSpPr>
        <p:spPr>
          <a:xfrm>
            <a:off x="240068" y="580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a:extLst>
              <a:ext uri="{FF2B5EF4-FFF2-40B4-BE49-F238E27FC236}">
                <a16:creationId xmlns:a16="http://schemas.microsoft.com/office/drawing/2014/main" id="{0E016A8C-BC2F-F16A-637F-21F164B0AD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7987497-4491-A383-6BFF-95B725C69207}"/>
              </a:ext>
            </a:extLst>
          </p:cNvPr>
          <p:cNvSpPr txBox="1"/>
          <p:nvPr/>
        </p:nvSpPr>
        <p:spPr>
          <a:xfrm>
            <a:off x="6799781" y="1920246"/>
            <a:ext cx="5110393" cy="5016758"/>
          </a:xfrm>
          <a:prstGeom prst="rect">
            <a:avLst/>
          </a:prstGeom>
          <a:noFill/>
        </p:spPr>
        <p:txBody>
          <a:bodyPr wrap="square">
            <a:spAutoFit/>
          </a:bodyPr>
          <a:lstStyle/>
          <a:p>
            <a:pPr algn="just" rtl="1"/>
            <a:r>
              <a:rPr lang="ar-EG" sz="1600" b="1" dirty="0">
                <a:highlight>
                  <a:srgbClr val="FFFFFF"/>
                </a:highlight>
                <a:latin typeface="Arial" panose="020B0604020202020204" pitchFamily="34" charset="0"/>
              </a:rPr>
              <a:t>3. الانضباط: </a:t>
            </a:r>
          </a:p>
          <a:p>
            <a:pPr algn="just" rtl="1"/>
            <a:r>
              <a:rPr lang="ar-EG" sz="1600" dirty="0">
                <a:highlight>
                  <a:srgbClr val="FFFFFF"/>
                </a:highlight>
                <a:latin typeface="Arial" panose="020B0604020202020204" pitchFamily="34" charset="0"/>
              </a:rPr>
              <a:t>يعتمد مبدأ الانضباط في الإدارة على الطاعة والامتثال للقواعد المعمول بها، أي على التصرف بشكل صحيح. يجب إنشاء ثقافة الاحترام المتبادل داخل الفرق حتى لا يشعر المرء بأن الانضباط مفروض بل يجب أن يكون جزءًا من التدفق التنظيمي. يشكل الإشراف الجيد قاعدة الانضباط.</a:t>
            </a:r>
          </a:p>
          <a:p>
            <a:pPr algn="just" rtl="1"/>
            <a:endParaRPr lang="ar-EG" sz="1600" dirty="0">
              <a:highlight>
                <a:srgbClr val="FFFFFF"/>
              </a:highlight>
              <a:latin typeface="Arial" panose="020B0604020202020204" pitchFamily="34" charset="0"/>
            </a:endParaRPr>
          </a:p>
          <a:p>
            <a:pPr algn="just" rtl="1"/>
            <a:r>
              <a:rPr lang="ar-EG" sz="1600" dirty="0">
                <a:highlight>
                  <a:srgbClr val="FFFFFF"/>
                </a:highlight>
                <a:latin typeface="Arial" panose="020B0604020202020204" pitchFamily="34" charset="0"/>
              </a:rPr>
              <a:t>على سبيل المثال: إذا وصل الموظفون المذكورون في المثال السابق متأخرين أو ارتدوا ملابس غير مناسبة للحدث، فلن يتم الامتثال لهذا المبدأ</a:t>
            </a:r>
          </a:p>
          <a:p>
            <a:pPr algn="just" rtl="1"/>
            <a:endParaRPr lang="ar-EG" sz="1600" dirty="0">
              <a:highlight>
                <a:srgbClr val="FFFFFF"/>
              </a:highlight>
              <a:latin typeface="Arial" panose="020B0604020202020204" pitchFamily="34" charset="0"/>
            </a:endParaRPr>
          </a:p>
          <a:p>
            <a:pPr algn="just" rtl="1"/>
            <a:r>
              <a:rPr lang="ar-EG" sz="1600" b="1" dirty="0">
                <a:highlight>
                  <a:srgbClr val="FFFFFF"/>
                </a:highlight>
                <a:latin typeface="Arial" panose="020B0604020202020204" pitchFamily="34" charset="0"/>
              </a:rPr>
              <a:t>4. وحدة القيادة: </a:t>
            </a:r>
          </a:p>
          <a:p>
            <a:pPr algn="just" rtl="1"/>
            <a:r>
              <a:rPr lang="ar-EG" sz="1600" dirty="0">
                <a:highlight>
                  <a:srgbClr val="FFFFFF"/>
                </a:highlight>
                <a:latin typeface="Arial" panose="020B0604020202020204" pitchFamily="34" charset="0"/>
              </a:rPr>
              <a:t>يجب أن تكون سلسلة القيادة داخل الفرق واضحة. تعني وحدة القيادة أن كل عامل سيتلقى دائمًا أوامر من رئيس أو رئيس واحد لتجنب ازدواجية المعلومات، أي تلقي أمرين متناقضين وعدم معرفة أيهما يجب طاعته. ستساعد وحدة القيادة في ضمان عدم وجود تضارب في السلطة.</a:t>
            </a:r>
          </a:p>
          <a:p>
            <a:pPr algn="just" rtl="1"/>
            <a:r>
              <a:rPr lang="ar-EG" sz="1600" dirty="0">
                <a:highlight>
                  <a:srgbClr val="FFFFFF"/>
                </a:highlight>
                <a:latin typeface="Arial" panose="020B0604020202020204" pitchFamily="34" charset="0"/>
              </a:rPr>
              <a:t>على سبيل المثال: بريا سكرتيرة في شركة عائلية صغيرة بها مالكان، راج </a:t>
            </a:r>
            <a:r>
              <a:rPr lang="ar-EG" sz="1600" dirty="0" err="1">
                <a:highlight>
                  <a:srgbClr val="FFFFFF"/>
                </a:highlight>
                <a:latin typeface="Arial" panose="020B0604020202020204" pitchFamily="34" charset="0"/>
              </a:rPr>
              <a:t>وماهيش</a:t>
            </a:r>
            <a:r>
              <a:rPr lang="ar-EG" sz="1600" dirty="0">
                <a:highlight>
                  <a:srgbClr val="FFFFFF"/>
                </a:highlight>
                <a:latin typeface="Arial" panose="020B0604020202020204" pitchFamily="34" charset="0"/>
              </a:rPr>
              <a:t>. قبل خمس دقائق من نهاية يوم عمله، طلب منها راج طباعة بعض تقارير المبيعات. بعد فترة وجيزة، أخبره </a:t>
            </a:r>
            <a:r>
              <a:rPr lang="ar-EG" sz="1600" dirty="0" err="1">
                <a:highlight>
                  <a:srgbClr val="FFFFFF"/>
                </a:highlight>
                <a:latin typeface="Arial" panose="020B0604020202020204" pitchFamily="34" charset="0"/>
              </a:rPr>
              <a:t>ماهيش</a:t>
            </a:r>
            <a:r>
              <a:rPr lang="ar-EG" sz="1600" dirty="0">
                <a:highlight>
                  <a:srgbClr val="FFFFFF"/>
                </a:highlight>
                <a:latin typeface="Arial" panose="020B0604020202020204" pitchFamily="34" charset="0"/>
              </a:rPr>
              <a:t> أنه يجب عليها الذهاب إلى البنك لإيداع بعض الشيكات.</a:t>
            </a:r>
          </a:p>
          <a:p>
            <a:pPr algn="just" rtl="1"/>
            <a:r>
              <a:rPr lang="ar-EG" sz="1600" dirty="0">
                <a:highlight>
                  <a:srgbClr val="FFFFFF"/>
                </a:highlight>
                <a:latin typeface="Arial" panose="020B0604020202020204" pitchFamily="34" charset="0"/>
              </a:rPr>
              <a:t>من تستمع إليه بريا؟ سيكون هذا مثالاً على ازدواجية المعلومات، ولن يتحقق مبدأ "وحدة القيادة".</a:t>
            </a:r>
            <a:endParaRPr lang="en-US" sz="1600" dirty="0">
              <a:highlight>
                <a:srgbClr val="FFFFFF"/>
              </a:highlight>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CB73AACF-F2D4-6101-004B-AF4779B2E8AD}"/>
              </a:ext>
            </a:extLst>
          </p:cNvPr>
          <p:cNvSpPr/>
          <p:nvPr/>
        </p:nvSpPr>
        <p:spPr>
          <a:xfrm>
            <a:off x="240068" y="1920247"/>
            <a:ext cx="6082920" cy="47782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400" b="1" dirty="0">
                <a:solidFill>
                  <a:schemeClr val="tx1"/>
                </a:solidFill>
                <a:highlight>
                  <a:srgbClr val="FFFFFF"/>
                </a:highlight>
                <a:latin typeface="Arial" panose="020B0604020202020204" pitchFamily="34" charset="0"/>
                <a:cs typeface="Arial" panose="020B0604020202020204" pitchFamily="34" charset="0"/>
              </a:rPr>
              <a:t>3. Discipline</a:t>
            </a:r>
            <a:r>
              <a:rPr lang="en-US" sz="1400" dirty="0">
                <a:solidFill>
                  <a:schemeClr val="tx1"/>
                </a:solidFill>
                <a:highlight>
                  <a:srgbClr val="FFFFFF"/>
                </a:highlight>
                <a:latin typeface="Arial" panose="020B0604020202020204" pitchFamily="34" charset="0"/>
                <a:cs typeface="Arial" panose="020B0604020202020204" pitchFamily="34" charset="0"/>
              </a:rPr>
              <a:t>: The discipline principle of management depends on obedience and compliance with established rules, that is, on behaving correctly. A culture of mutual respect must be created within teams so that discipline doesn’t feel imposed but should be a part of the organizational flow. Good supervision forms the base of the discipline.</a:t>
            </a:r>
          </a:p>
          <a:p>
            <a:pPr algn="just"/>
            <a:r>
              <a:rPr lang="en-US" sz="1400" b="1" dirty="0">
                <a:solidFill>
                  <a:schemeClr val="tx1"/>
                </a:solidFill>
                <a:highlight>
                  <a:srgbClr val="FFFFFF"/>
                </a:highlight>
                <a:latin typeface="Arial" panose="020B0604020202020204" pitchFamily="34" charset="0"/>
                <a:cs typeface="Arial" panose="020B0604020202020204" pitchFamily="34" charset="0"/>
              </a:rPr>
              <a:t>Ex</a:t>
            </a:r>
            <a:r>
              <a:rPr lang="en-US" sz="1400" dirty="0">
                <a:solidFill>
                  <a:schemeClr val="tx1"/>
                </a:solidFill>
                <a:highlight>
                  <a:srgbClr val="FFFFFF"/>
                </a:highlight>
                <a:latin typeface="Arial" panose="020B0604020202020204" pitchFamily="34" charset="0"/>
                <a:cs typeface="Arial" panose="020B0604020202020204" pitchFamily="34" charset="0"/>
              </a:rPr>
              <a:t>: If the employees mentioned in the previous example arrive late or wear inappropriate clothing to the event, this principle will not be complied with.</a:t>
            </a:r>
          </a:p>
          <a:p>
            <a:pPr algn="just"/>
            <a:endParaRPr lang="en-US" sz="1400" dirty="0">
              <a:solidFill>
                <a:schemeClr val="tx1"/>
              </a:solidFill>
              <a:highlight>
                <a:srgbClr val="FFFFFF"/>
              </a:highlight>
              <a:latin typeface="Arial" panose="020B0604020202020204" pitchFamily="34" charset="0"/>
              <a:cs typeface="Arial" panose="020B0604020202020204" pitchFamily="34" charset="0"/>
            </a:endParaRPr>
          </a:p>
          <a:p>
            <a:pPr algn="just"/>
            <a:r>
              <a:rPr lang="en-US" sz="1400" b="1" dirty="0">
                <a:solidFill>
                  <a:schemeClr val="tx1"/>
                </a:solidFill>
                <a:highlight>
                  <a:srgbClr val="FFFFFF"/>
                </a:highlight>
                <a:latin typeface="Arial" panose="020B0604020202020204" pitchFamily="34" charset="0"/>
                <a:cs typeface="Arial" panose="020B0604020202020204" pitchFamily="34" charset="0"/>
              </a:rPr>
              <a:t>4. Unity of Command</a:t>
            </a:r>
            <a:r>
              <a:rPr lang="en-US" sz="1400" dirty="0">
                <a:solidFill>
                  <a:schemeClr val="tx1"/>
                </a:solidFill>
                <a:highlight>
                  <a:srgbClr val="FFFFFF"/>
                </a:highlight>
                <a:latin typeface="Arial" panose="020B0604020202020204" pitchFamily="34" charset="0"/>
                <a:cs typeface="Arial" panose="020B0604020202020204" pitchFamily="34" charset="0"/>
              </a:rPr>
              <a:t>: The chain of command within the teams needs to be clear. Unity of command means that every worker will always receive orders </a:t>
            </a:r>
            <a:r>
              <a:rPr lang="en-US" sz="1400" b="1" dirty="0">
                <a:solidFill>
                  <a:schemeClr val="tx1"/>
                </a:solidFill>
                <a:highlight>
                  <a:srgbClr val="FFFFFF"/>
                </a:highlight>
                <a:latin typeface="Arial" panose="020B0604020202020204" pitchFamily="34" charset="0"/>
                <a:cs typeface="Arial" panose="020B0604020202020204" pitchFamily="34" charset="0"/>
              </a:rPr>
              <a:t>from a single boss or superior to avoid duality of information</a:t>
            </a:r>
            <a:r>
              <a:rPr lang="en-US" sz="1400" dirty="0">
                <a:solidFill>
                  <a:schemeClr val="tx1"/>
                </a:solidFill>
                <a:highlight>
                  <a:srgbClr val="FFFFFF"/>
                </a:highlight>
                <a:latin typeface="Arial" panose="020B0604020202020204" pitchFamily="34" charset="0"/>
                <a:cs typeface="Arial" panose="020B0604020202020204" pitchFamily="34" charset="0"/>
              </a:rPr>
              <a:t>, that is, receiving two contradictory orders and not knowing which one to obey. The unity of command will help ensure no conflicts of authority.</a:t>
            </a:r>
          </a:p>
          <a:p>
            <a:pPr algn="just"/>
            <a:r>
              <a:rPr lang="en-US" sz="1400" b="1" dirty="0">
                <a:solidFill>
                  <a:schemeClr val="tx1"/>
                </a:solidFill>
                <a:highlight>
                  <a:srgbClr val="FFFFFF"/>
                </a:highlight>
                <a:latin typeface="Arial" panose="020B0604020202020204" pitchFamily="34" charset="0"/>
                <a:cs typeface="Arial" panose="020B0604020202020204" pitchFamily="34" charset="0"/>
              </a:rPr>
              <a:t>Ex</a:t>
            </a:r>
            <a:r>
              <a:rPr lang="en-US" sz="1400" dirty="0">
                <a:solidFill>
                  <a:schemeClr val="tx1"/>
                </a:solidFill>
                <a:highlight>
                  <a:srgbClr val="FFFFFF"/>
                </a:highlight>
                <a:latin typeface="Arial" panose="020B0604020202020204" pitchFamily="34" charset="0"/>
                <a:cs typeface="Arial" panose="020B0604020202020204" pitchFamily="34" charset="0"/>
              </a:rPr>
              <a:t>: Priya is a secretary in a small family business with two owners, Raj and Mahesh. Five minutes before the end of his workday, Raj asks her to print some sales reports. Shortly after, Mahesh tells him she must go to the bank to deposit some checks. </a:t>
            </a:r>
          </a:p>
          <a:p>
            <a:pPr algn="ctr"/>
            <a:r>
              <a:rPr lang="en-US" sz="1400" b="1" dirty="0">
                <a:solidFill>
                  <a:schemeClr val="tx1"/>
                </a:solidFill>
                <a:highlight>
                  <a:srgbClr val="FFFFFF"/>
                </a:highlight>
                <a:latin typeface="Arial" panose="020B0604020202020204" pitchFamily="34" charset="0"/>
                <a:cs typeface="Arial" panose="020B0604020202020204" pitchFamily="34" charset="0"/>
              </a:rPr>
              <a:t>Who does Priya listen to? This would be an example of the duality of information, and the “unity of command” principle would not be fulfilled.</a:t>
            </a:r>
          </a:p>
        </p:txBody>
      </p:sp>
      <p:sp>
        <p:nvSpPr>
          <p:cNvPr id="4" name="TextBox 3">
            <a:extLst>
              <a:ext uri="{FF2B5EF4-FFF2-40B4-BE49-F238E27FC236}">
                <a16:creationId xmlns:a16="http://schemas.microsoft.com/office/drawing/2014/main" id="{EE0CB003-0CC9-0A6E-9E36-1FA1989761AA}"/>
              </a:ext>
            </a:extLst>
          </p:cNvPr>
          <p:cNvSpPr txBox="1"/>
          <p:nvPr/>
        </p:nvSpPr>
        <p:spPr>
          <a:xfrm>
            <a:off x="1689387" y="1083696"/>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Tree>
    <p:extLst>
      <p:ext uri="{BB962C8B-B14F-4D97-AF65-F5344CB8AC3E}">
        <p14:creationId xmlns:p14="http://schemas.microsoft.com/office/powerpoint/2010/main" val="2012609959"/>
      </p:ext>
    </p:extLst>
  </p:cSld>
  <p:clrMapOvr>
    <a:masterClrMapping/>
  </p:clrMapOvr>
  <mc:AlternateContent xmlns:mc="http://schemas.openxmlformats.org/markup-compatibility/2006" xmlns:p14="http://schemas.microsoft.com/office/powerpoint/2010/main">
    <mc:Choice Requires="p14">
      <p:transition p14:dur="10" advTm="178399"/>
    </mc:Choice>
    <mc:Fallback xmlns="">
      <p:transition advTm="17839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1FD58-4944-5B6A-1D82-DB08EF1BA5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64FCB6-2E6A-493D-2C8A-FBDC470FA7FE}"/>
              </a:ext>
            </a:extLst>
          </p:cNvPr>
          <p:cNvSpPr/>
          <p:nvPr/>
        </p:nvSpPr>
        <p:spPr>
          <a:xfrm>
            <a:off x="6624084" y="1920246"/>
            <a:ext cx="5477414" cy="4778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D2CDB0-A555-8AF7-EEBD-E87FE061FAD5}"/>
              </a:ext>
            </a:extLst>
          </p:cNvPr>
          <p:cNvSpPr txBox="1"/>
          <p:nvPr/>
        </p:nvSpPr>
        <p:spPr>
          <a:xfrm>
            <a:off x="5851772" y="996181"/>
            <a:ext cx="5110394" cy="523220"/>
          </a:xfrm>
          <a:prstGeom prst="rect">
            <a:avLst/>
          </a:prstGeom>
          <a:noFill/>
        </p:spPr>
        <p:txBody>
          <a:bodyPr wrap="square" rtlCol="0">
            <a:spAutoFit/>
          </a:bodyPr>
          <a:lstStyle/>
          <a:p>
            <a:pPr algn="ctr"/>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830E0F24-3496-BAB3-A624-55862AB64907}"/>
              </a:ext>
            </a:extLst>
          </p:cNvPr>
          <p:cNvSpPr/>
          <p:nvPr/>
        </p:nvSpPr>
        <p:spPr>
          <a:xfrm>
            <a:off x="240068" y="580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a:extLst>
              <a:ext uri="{FF2B5EF4-FFF2-40B4-BE49-F238E27FC236}">
                <a16:creationId xmlns:a16="http://schemas.microsoft.com/office/drawing/2014/main" id="{5A44FC55-2094-9F77-17AB-0EAAF28CE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1E95BB1-782B-5B79-4BF6-8258E405F0B8}"/>
              </a:ext>
            </a:extLst>
          </p:cNvPr>
          <p:cNvSpPr txBox="1"/>
          <p:nvPr/>
        </p:nvSpPr>
        <p:spPr>
          <a:xfrm>
            <a:off x="6799781" y="1920246"/>
            <a:ext cx="5110393" cy="4770537"/>
          </a:xfrm>
          <a:prstGeom prst="rect">
            <a:avLst/>
          </a:prstGeom>
          <a:noFill/>
        </p:spPr>
        <p:txBody>
          <a:bodyPr wrap="square">
            <a:spAutoFit/>
          </a:bodyPr>
          <a:lstStyle/>
          <a:p>
            <a:pPr algn="just" rtl="1"/>
            <a:r>
              <a:rPr lang="ar-EG" sz="1600" b="1" dirty="0">
                <a:highlight>
                  <a:srgbClr val="FFFFFF"/>
                </a:highlight>
                <a:latin typeface="arial" panose="020B0604020202020204" pitchFamily="34" charset="0"/>
              </a:rPr>
              <a:t>5. وحدة التوجيه: </a:t>
            </a:r>
          </a:p>
          <a:p>
            <a:pPr algn="just" rtl="1"/>
            <a:r>
              <a:rPr lang="ar-EG" sz="1600" dirty="0">
                <a:highlight>
                  <a:srgbClr val="FFFFFF"/>
                </a:highlight>
                <a:latin typeface="arial" panose="020B0604020202020204" pitchFamily="34" charset="0"/>
              </a:rPr>
              <a:t>تشير إلى أن جميع الموظفين يعملون نحو الهدف. يجب أن يقود جميع الأنشطة مدير مسؤول عن الخطة. تعتمد وحدة التوجيه على المهارات التنظيمية الجيدة والتخطيط. لا يمكن أن تكون هناك وحدة قيادة بدون وحدة توجيه.</a:t>
            </a:r>
          </a:p>
          <a:p>
            <a:pPr algn="just" rtl="1"/>
            <a:r>
              <a:rPr lang="ar-EG" sz="1600" dirty="0">
                <a:highlight>
                  <a:srgbClr val="FFFFFF"/>
                </a:highlight>
                <a:latin typeface="arial" panose="020B0604020202020204" pitchFamily="34" charset="0"/>
              </a:rPr>
              <a:t>على سبيل المثال: يجب أن يشرف على الأنشطة الإنتاجية داخل وحدة الإنتاج ويديرها مدير واحد، بينما يجب أن يدير أنشطتها التسويقية، مثل الإعلان والتسعير والسياسة وما إلى ذلك، مدير واحد فقط.</a:t>
            </a:r>
          </a:p>
          <a:p>
            <a:pPr algn="just" rtl="1"/>
            <a:endParaRPr lang="ar-EG" sz="1600" dirty="0">
              <a:highlight>
                <a:srgbClr val="FFFFFF"/>
              </a:highlight>
              <a:latin typeface="arial" panose="020B0604020202020204" pitchFamily="34" charset="0"/>
            </a:endParaRPr>
          </a:p>
          <a:p>
            <a:pPr algn="just" rtl="1"/>
            <a:r>
              <a:rPr lang="ar-EG" sz="1600" b="1" dirty="0">
                <a:highlight>
                  <a:srgbClr val="FFFFFF"/>
                </a:highlight>
                <a:latin typeface="arial" panose="020B0604020202020204" pitchFamily="34" charset="0"/>
              </a:rPr>
              <a:t>6. تبعية المصلحة الفردية:</a:t>
            </a:r>
          </a:p>
          <a:p>
            <a:pPr algn="just" rtl="1"/>
            <a:r>
              <a:rPr lang="ar-EG" sz="1600" dirty="0">
                <a:highlight>
                  <a:srgbClr val="FFFFFF"/>
                </a:highlight>
                <a:latin typeface="arial" panose="020B0604020202020204" pitchFamily="34" charset="0"/>
              </a:rPr>
              <a:t> في أي منظمة، يجب أن تكون مصالح الشركة دائمًا ذات أولوية على المصالح الخاصة للمالكين والموظفين. وهذا ما يسمى تبعية المصلحة الفردية لمصلحة الشركة. سيكون من الضروري دائمًا إعطاء أهمية أكبر لما يحدث في الشركة من القضايا الشخصية.</a:t>
            </a:r>
          </a:p>
          <a:p>
            <a:pPr algn="just" rtl="1"/>
            <a:endParaRPr lang="ar-EG" sz="1600" dirty="0">
              <a:highlight>
                <a:srgbClr val="FFFFFF"/>
              </a:highlight>
              <a:latin typeface="arial" panose="020B0604020202020204" pitchFamily="34" charset="0"/>
            </a:endParaRPr>
          </a:p>
          <a:p>
            <a:pPr algn="just" rtl="1"/>
            <a:r>
              <a:rPr lang="ar-EG" sz="1600" dirty="0">
                <a:highlight>
                  <a:srgbClr val="FFFFFF"/>
                </a:highlight>
                <a:latin typeface="arial" panose="020B0604020202020204" pitchFamily="34" charset="0"/>
              </a:rPr>
              <a:t>على سبيل المثال: كانت ميني مسؤولة عن الاجتماع مع عميل محتمل لحدث في القاعة المجتمعية في 10 أغسطس. بدلاً من ذلك، استخدمت قاعة المجتمع تلك للاحتفال بعيد ميلادها. بهذه الطريقة، لم تفقد عميلاً محتملاً لشركتها فحسب، بل وضعت سمعتها أيضًا على المحك.</a:t>
            </a:r>
            <a:endParaRPr lang="en-US" sz="1600" dirty="0">
              <a:highlight>
                <a:srgbClr val="FFFFFF"/>
              </a:highlight>
              <a:latin typeface="arial" panose="020B0604020202020204" pitchFamily="34" charset="0"/>
            </a:endParaRPr>
          </a:p>
        </p:txBody>
      </p:sp>
      <p:sp>
        <p:nvSpPr>
          <p:cNvPr id="2" name="Rectangle: Rounded Corners 1">
            <a:extLst>
              <a:ext uri="{FF2B5EF4-FFF2-40B4-BE49-F238E27FC236}">
                <a16:creationId xmlns:a16="http://schemas.microsoft.com/office/drawing/2014/main" id="{5B6EB8D7-5EB7-5434-4182-1910CAB59B93}"/>
              </a:ext>
            </a:extLst>
          </p:cNvPr>
          <p:cNvSpPr/>
          <p:nvPr/>
        </p:nvSpPr>
        <p:spPr>
          <a:xfrm>
            <a:off x="240068" y="1920247"/>
            <a:ext cx="6082920" cy="47782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00" b="1" dirty="0">
                <a:solidFill>
                  <a:schemeClr val="tx1"/>
                </a:solidFill>
                <a:highlight>
                  <a:srgbClr val="FFFFFF"/>
                </a:highlight>
                <a:latin typeface="arial" panose="020B0604020202020204" pitchFamily="34" charset="0"/>
              </a:rPr>
              <a:t>5. Unity of Direction</a:t>
            </a:r>
            <a:r>
              <a:rPr lang="ar-EG" sz="1500" b="1" dirty="0">
                <a:solidFill>
                  <a:schemeClr val="tx1"/>
                </a:solidFill>
                <a:highlight>
                  <a:srgbClr val="FFFFFF"/>
                </a:highlight>
                <a:latin typeface="arial" panose="020B0604020202020204" pitchFamily="34" charset="0"/>
              </a:rPr>
              <a:t>: </a:t>
            </a:r>
            <a:r>
              <a:rPr lang="en-US" sz="1500" dirty="0">
                <a:solidFill>
                  <a:schemeClr val="tx1"/>
                </a:solidFill>
                <a:highlight>
                  <a:srgbClr val="FFFFFF"/>
                </a:highlight>
                <a:latin typeface="arial" panose="020B0604020202020204" pitchFamily="34" charset="0"/>
              </a:rPr>
              <a:t>suggests that all employees work towards the goal. All activities must be led by a manager responsible for the plan. Unity of direction is dependent on good organizational skills and planning. There cannot be </a:t>
            </a:r>
            <a:r>
              <a:rPr lang="en-US" sz="1500" dirty="0">
                <a:solidFill>
                  <a:schemeClr val="tx1"/>
                </a:solidFill>
                <a:highlight>
                  <a:srgbClr val="FFFFFF"/>
                </a:highlight>
                <a:latin typeface="arial" panose="020B0604020202020204" pitchFamily="34" charset="0"/>
                <a:hlinkClick r:id="rId3">
                  <a:extLst>
                    <a:ext uri="{A12FA001-AC4F-418D-AE19-62706E023703}">
                      <ahyp:hlinkClr xmlns:ahyp="http://schemas.microsoft.com/office/drawing/2018/hyperlinkcolor" val="tx"/>
                    </a:ext>
                  </a:extLst>
                </a:hlinkClick>
              </a:rPr>
              <a:t>unity of command without unity of direction</a:t>
            </a:r>
            <a:r>
              <a:rPr lang="en-US" sz="1500" dirty="0">
                <a:solidFill>
                  <a:schemeClr val="tx1"/>
                </a:solidFill>
                <a:highlight>
                  <a:srgbClr val="FFFFFF"/>
                </a:highlight>
                <a:latin typeface="arial" panose="020B0604020202020204" pitchFamily="34" charset="0"/>
              </a:rPr>
              <a:t>. </a:t>
            </a:r>
          </a:p>
          <a:p>
            <a:pPr algn="just"/>
            <a:r>
              <a:rPr lang="en-US" sz="1500" b="1" dirty="0">
                <a:solidFill>
                  <a:schemeClr val="tx1"/>
                </a:solidFill>
                <a:highlight>
                  <a:srgbClr val="FFFFFF"/>
                </a:highlight>
                <a:latin typeface="arial" panose="020B0604020202020204" pitchFamily="34" charset="0"/>
              </a:rPr>
              <a:t>Ex:</a:t>
            </a:r>
            <a:r>
              <a:rPr lang="en-US" sz="1500" dirty="0">
                <a:solidFill>
                  <a:schemeClr val="tx1"/>
                </a:solidFill>
                <a:highlight>
                  <a:srgbClr val="FFFFFF"/>
                </a:highlight>
                <a:latin typeface="arial" panose="020B0604020202020204" pitchFamily="34" charset="0"/>
              </a:rPr>
              <a:t> Production activities within a production unit should be supervised and managed by one manager, while its marketing activities, such as advertising, pricing, policy, etc., must be directed by only one manager.</a:t>
            </a:r>
          </a:p>
          <a:p>
            <a:pPr algn="just"/>
            <a:endParaRPr lang="ar-EG" sz="1500" dirty="0">
              <a:solidFill>
                <a:schemeClr val="tx1"/>
              </a:solidFill>
              <a:highlight>
                <a:srgbClr val="FFFFFF"/>
              </a:highlight>
              <a:latin typeface="arial" panose="020B0604020202020204" pitchFamily="34" charset="0"/>
            </a:endParaRPr>
          </a:p>
          <a:p>
            <a:pPr algn="just"/>
            <a:r>
              <a:rPr lang="en-US" sz="1500" b="1" dirty="0">
                <a:solidFill>
                  <a:schemeClr val="tx1"/>
                </a:solidFill>
                <a:highlight>
                  <a:srgbClr val="FFFFFF"/>
                </a:highlight>
                <a:latin typeface="arial" panose="020B0604020202020204" pitchFamily="34" charset="0"/>
              </a:rPr>
              <a:t>6. Subordination of Individual Interest</a:t>
            </a:r>
            <a:r>
              <a:rPr lang="ar-EG" sz="1500" b="1" dirty="0">
                <a:solidFill>
                  <a:schemeClr val="tx1"/>
                </a:solidFill>
                <a:highlight>
                  <a:srgbClr val="FFFFFF"/>
                </a:highlight>
                <a:latin typeface="arial" panose="020B0604020202020204" pitchFamily="34" charset="0"/>
              </a:rPr>
              <a:t>: </a:t>
            </a:r>
            <a:r>
              <a:rPr lang="en-US" sz="1500" dirty="0">
                <a:solidFill>
                  <a:schemeClr val="tx1"/>
                </a:solidFill>
                <a:highlight>
                  <a:srgbClr val="FFFFFF"/>
                </a:highlight>
                <a:latin typeface="arial" panose="020B0604020202020204" pitchFamily="34" charset="0"/>
              </a:rPr>
              <a:t>In any organization, the company’s interests must always be privileged over the particular interests of the owners and employees. This is called </a:t>
            </a:r>
            <a:r>
              <a:rPr lang="en-US" sz="1500" dirty="0">
                <a:solidFill>
                  <a:schemeClr val="tx1"/>
                </a:solidFill>
                <a:highlight>
                  <a:srgbClr val="FFFFFF"/>
                </a:highlight>
                <a:latin typeface="arial" panose="020B0604020202020204" pitchFamily="34" charset="0"/>
                <a:hlinkClick r:id="rId4">
                  <a:extLst>
                    <a:ext uri="{A12FA001-AC4F-418D-AE19-62706E023703}">
                      <ahyp:hlinkClr xmlns:ahyp="http://schemas.microsoft.com/office/drawing/2018/hyperlinkcolor" val="tx"/>
                    </a:ext>
                  </a:extLst>
                </a:hlinkClick>
              </a:rPr>
              <a:t>subordination of individual interest</a:t>
            </a:r>
            <a:r>
              <a:rPr lang="en-US" sz="1500" dirty="0">
                <a:solidFill>
                  <a:schemeClr val="tx1"/>
                </a:solidFill>
                <a:highlight>
                  <a:srgbClr val="FFFFFF"/>
                </a:highlight>
                <a:latin typeface="arial" panose="020B0604020202020204" pitchFamily="34" charset="0"/>
              </a:rPr>
              <a:t> against the company’s interest. It will always be necessary to give more importance to what happens in the company than personal issues.</a:t>
            </a:r>
          </a:p>
          <a:p>
            <a:pPr algn="just"/>
            <a:r>
              <a:rPr lang="en-US" sz="1500" b="1" dirty="0">
                <a:solidFill>
                  <a:schemeClr val="tx1"/>
                </a:solidFill>
                <a:highlight>
                  <a:srgbClr val="FFFFFF"/>
                </a:highlight>
                <a:latin typeface="arial" panose="020B0604020202020204" pitchFamily="34" charset="0"/>
              </a:rPr>
              <a:t>Ex:</a:t>
            </a:r>
            <a:r>
              <a:rPr lang="en-US" sz="1500" dirty="0">
                <a:solidFill>
                  <a:schemeClr val="tx1"/>
                </a:solidFill>
                <a:highlight>
                  <a:srgbClr val="FFFFFF"/>
                </a:highlight>
                <a:latin typeface="arial" panose="020B0604020202020204" pitchFamily="34" charset="0"/>
              </a:rPr>
              <a:t> Mini was responsible for meeting with a potential client for an event in a community hall on 10th August. Instead, she used that community hall to celebrate her birthday party. This way, she not only missed out on a potential client for her company but also put her reputation at stake.</a:t>
            </a:r>
          </a:p>
        </p:txBody>
      </p:sp>
      <p:sp>
        <p:nvSpPr>
          <p:cNvPr id="4" name="TextBox 3">
            <a:extLst>
              <a:ext uri="{FF2B5EF4-FFF2-40B4-BE49-F238E27FC236}">
                <a16:creationId xmlns:a16="http://schemas.microsoft.com/office/drawing/2014/main" id="{4B5EAB91-8C37-004A-B2A9-7EE71A09759F}"/>
              </a:ext>
            </a:extLst>
          </p:cNvPr>
          <p:cNvSpPr txBox="1"/>
          <p:nvPr/>
        </p:nvSpPr>
        <p:spPr>
          <a:xfrm>
            <a:off x="1689387" y="1048836"/>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Tree>
    <p:extLst>
      <p:ext uri="{BB962C8B-B14F-4D97-AF65-F5344CB8AC3E}">
        <p14:creationId xmlns:p14="http://schemas.microsoft.com/office/powerpoint/2010/main" val="518434051"/>
      </p:ext>
    </p:extLst>
  </p:cSld>
  <p:clrMapOvr>
    <a:masterClrMapping/>
  </p:clrMapOvr>
  <mc:AlternateContent xmlns:mc="http://schemas.openxmlformats.org/markup-compatibility/2006" xmlns:p14="http://schemas.microsoft.com/office/powerpoint/2010/main">
    <mc:Choice Requires="p14">
      <p:transition p14:dur="10" advTm="178399"/>
    </mc:Choice>
    <mc:Fallback xmlns="">
      <p:transition advTm="17839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5875C-BDF7-1803-96FE-0F3373A281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F423E3-2C5D-7E51-0152-126CED9283A8}"/>
              </a:ext>
            </a:extLst>
          </p:cNvPr>
          <p:cNvSpPr/>
          <p:nvPr/>
        </p:nvSpPr>
        <p:spPr>
          <a:xfrm>
            <a:off x="6624084" y="1920246"/>
            <a:ext cx="5477414" cy="4778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3585F38-9F4D-A537-E412-AEED4BAD552D}"/>
              </a:ext>
            </a:extLst>
          </p:cNvPr>
          <p:cNvSpPr txBox="1"/>
          <p:nvPr/>
        </p:nvSpPr>
        <p:spPr>
          <a:xfrm>
            <a:off x="5721026" y="961321"/>
            <a:ext cx="5110394" cy="523220"/>
          </a:xfrm>
          <a:prstGeom prst="rect">
            <a:avLst/>
          </a:prstGeom>
          <a:noFill/>
        </p:spPr>
        <p:txBody>
          <a:bodyPr wrap="square" rtlCol="0">
            <a:spAutoFit/>
          </a:bodyPr>
          <a:lstStyle/>
          <a:p>
            <a:pPr algn="ctr"/>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1AA84657-3E3C-D770-3677-C6332BA3A119}"/>
              </a:ext>
            </a:extLst>
          </p:cNvPr>
          <p:cNvSpPr/>
          <p:nvPr/>
        </p:nvSpPr>
        <p:spPr>
          <a:xfrm>
            <a:off x="240068" y="580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a:extLst>
              <a:ext uri="{FF2B5EF4-FFF2-40B4-BE49-F238E27FC236}">
                <a16:creationId xmlns:a16="http://schemas.microsoft.com/office/drawing/2014/main" id="{1AD7D37B-D4F8-1246-BEC2-02948A5502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A9B888B-05CA-3DD2-997C-8DCD584015BE}"/>
              </a:ext>
            </a:extLst>
          </p:cNvPr>
          <p:cNvSpPr txBox="1"/>
          <p:nvPr/>
        </p:nvSpPr>
        <p:spPr>
          <a:xfrm>
            <a:off x="6799781" y="1920246"/>
            <a:ext cx="5110393" cy="4539704"/>
          </a:xfrm>
          <a:prstGeom prst="rect">
            <a:avLst/>
          </a:prstGeom>
          <a:noFill/>
        </p:spPr>
        <p:txBody>
          <a:bodyPr wrap="square">
            <a:spAutoFit/>
          </a:bodyPr>
          <a:lstStyle/>
          <a:p>
            <a:pPr algn="just" rtl="1"/>
            <a:r>
              <a:rPr lang="ar-EG" sz="1700" b="1" dirty="0">
                <a:highlight>
                  <a:srgbClr val="FFFFFF"/>
                </a:highlight>
              </a:rPr>
              <a:t>7. الأجر</a:t>
            </a:r>
            <a:r>
              <a:rPr lang="ar-EG" sz="1700" dirty="0">
                <a:highlight>
                  <a:srgbClr val="FFFFFF"/>
                </a:highlight>
              </a:rPr>
              <a:t>: </a:t>
            </a:r>
          </a:p>
          <a:p>
            <a:pPr algn="just" rtl="1"/>
            <a:r>
              <a:rPr lang="ar-EG" sz="1700" dirty="0">
                <a:highlight>
                  <a:srgbClr val="FFFFFF"/>
                </a:highlight>
              </a:rPr>
              <a:t>يجب أن يكون الراتب المدفوع للموظفين (الأجر) عادلاً ومنصفًا ومضمونًا حتى يتمكن جميع موظفي الشركة من أداء نفس المهمة.</a:t>
            </a:r>
          </a:p>
          <a:p>
            <a:pPr algn="just" rtl="1"/>
            <a:r>
              <a:rPr lang="ar-EG" sz="1700" dirty="0">
                <a:highlight>
                  <a:srgbClr val="FFFFFF"/>
                </a:highlight>
              </a:rPr>
              <a:t>على سبيل المثال: يُدفع لمندوبي المبيعات في الشركة عمولة بنسبة 3٪ كمكافأة مبيعات، ولكن الموظف الجديد يُدفع له 2٪ فقط. بعبارة أخرى، لن يتحقق هذا المبدأ في هذه </a:t>
            </a:r>
            <a:r>
              <a:rPr lang="ar-EG" sz="1700" dirty="0" err="1">
                <a:highlight>
                  <a:srgbClr val="FFFFFF"/>
                </a:highlight>
              </a:rPr>
              <a:t>الحالة.من</a:t>
            </a:r>
            <a:r>
              <a:rPr lang="ar-EG" sz="1700" dirty="0">
                <a:highlight>
                  <a:srgbClr val="FFFFFF"/>
                </a:highlight>
              </a:rPr>
              <a:t> الجيد أيضًا التأكيد على أنه لا تزال هناك عدم مساواة في الرواتب بسبب قضايا النوع الاجتماعي، حيث تكسب النساء غالبًا أقل من الرجال لنفس المناصب والمسؤوليات.</a:t>
            </a:r>
          </a:p>
          <a:p>
            <a:pPr algn="just" rtl="1"/>
            <a:endParaRPr lang="ar-EG" sz="1700" dirty="0">
              <a:highlight>
                <a:srgbClr val="FFFFFF"/>
              </a:highlight>
            </a:endParaRPr>
          </a:p>
          <a:p>
            <a:pPr algn="just" rtl="1"/>
            <a:endParaRPr lang="ar-EG" sz="1700" dirty="0">
              <a:highlight>
                <a:srgbClr val="FFFFFF"/>
              </a:highlight>
            </a:endParaRPr>
          </a:p>
          <a:p>
            <a:pPr algn="just" rtl="1"/>
            <a:r>
              <a:rPr lang="ar-EG" sz="1700" b="1" dirty="0">
                <a:highlight>
                  <a:srgbClr val="FFFFFF"/>
                </a:highlight>
              </a:rPr>
              <a:t>8. درجة المركزية: </a:t>
            </a:r>
          </a:p>
          <a:p>
            <a:pPr algn="just" rtl="1"/>
            <a:r>
              <a:rPr lang="ar-EG" sz="1700" dirty="0">
                <a:highlight>
                  <a:srgbClr val="FFFFFF"/>
                </a:highlight>
              </a:rPr>
              <a:t>المركزية هي تركيز السلطة وصنع القرار في التسلسل الهرمي الأعلى. في هذه الحالة، لا يوجد تفويض تقريبًا للمهام أو صنع القرار أو يكون تفويضًا طفيفًا.</a:t>
            </a:r>
          </a:p>
          <a:p>
            <a:pPr algn="just" rtl="1"/>
            <a:r>
              <a:rPr lang="ar-EG" sz="1700" dirty="0">
                <a:highlight>
                  <a:srgbClr val="FFFFFF"/>
                </a:highlight>
              </a:rPr>
              <a:t>على سبيل المثال: المركزية شائعة جدًا في الشركات الصغيرة والمتوسطة الحجم، حيث يتخذ الملاك عمومًا معظم القرارات. فهم لا يفوضونها ولا يشركون الإدارة المتوسطة أو الموظفين الآخرين.</a:t>
            </a:r>
            <a:endParaRPr lang="en-US" sz="1700" dirty="0">
              <a:highlight>
                <a:srgbClr val="FFFFFF"/>
              </a:highlight>
            </a:endParaRPr>
          </a:p>
        </p:txBody>
      </p:sp>
      <p:sp>
        <p:nvSpPr>
          <p:cNvPr id="2" name="Rectangle: Rounded Corners 1">
            <a:extLst>
              <a:ext uri="{FF2B5EF4-FFF2-40B4-BE49-F238E27FC236}">
                <a16:creationId xmlns:a16="http://schemas.microsoft.com/office/drawing/2014/main" id="{08D4CB47-78EB-4D0F-C09E-B796B4C864F8}"/>
              </a:ext>
            </a:extLst>
          </p:cNvPr>
          <p:cNvSpPr/>
          <p:nvPr/>
        </p:nvSpPr>
        <p:spPr>
          <a:xfrm>
            <a:off x="240068" y="1920247"/>
            <a:ext cx="6082920" cy="47782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700" b="1" dirty="0">
                <a:solidFill>
                  <a:schemeClr val="tx1"/>
                </a:solidFill>
                <a:highlight>
                  <a:srgbClr val="FFFFFF"/>
                </a:highlight>
              </a:rPr>
              <a:t>7. Remuneration: </a:t>
            </a:r>
            <a:r>
              <a:rPr lang="en-US" sz="1700" dirty="0">
                <a:solidFill>
                  <a:schemeClr val="tx1"/>
                </a:solidFill>
                <a:highlight>
                  <a:srgbClr val="FFFFFF"/>
                </a:highlight>
              </a:rPr>
              <a:t>The salary paid to staff (remuneration) must be equitable, fair, and guaranteed so that all company employees can perform the same task.</a:t>
            </a:r>
          </a:p>
          <a:p>
            <a:pPr algn="just"/>
            <a:r>
              <a:rPr lang="en-US" sz="1700" b="1" dirty="0">
                <a:solidFill>
                  <a:schemeClr val="tx1"/>
                </a:solidFill>
                <a:highlight>
                  <a:srgbClr val="FFFFFF"/>
                </a:highlight>
              </a:rPr>
              <a:t>Ex:</a:t>
            </a:r>
            <a:r>
              <a:rPr lang="en-US" sz="1700" dirty="0">
                <a:solidFill>
                  <a:schemeClr val="tx1"/>
                </a:solidFill>
                <a:highlight>
                  <a:srgbClr val="FFFFFF"/>
                </a:highlight>
              </a:rPr>
              <a:t> A company’s salespeople are paid a 3% commission as a sales award, but a newly hired employee is paid only 2%. In other words, this principle would not be fulfilled in this case.</a:t>
            </a:r>
          </a:p>
          <a:p>
            <a:pPr algn="just"/>
            <a:r>
              <a:rPr lang="en-US" sz="1700" dirty="0">
                <a:solidFill>
                  <a:schemeClr val="tx1"/>
                </a:solidFill>
                <a:highlight>
                  <a:srgbClr val="FFFFFF"/>
                </a:highlight>
              </a:rPr>
              <a:t>It is also good to emphasize that there are still salary inequities due to gender issues, where women often earn less than men for the same positions and responsibilities.</a:t>
            </a:r>
          </a:p>
          <a:p>
            <a:pPr algn="just"/>
            <a:endParaRPr lang="ar-EG" sz="1700" dirty="0">
              <a:solidFill>
                <a:schemeClr val="tx1"/>
              </a:solidFill>
              <a:highlight>
                <a:srgbClr val="FFFFFF"/>
              </a:highlight>
            </a:endParaRPr>
          </a:p>
          <a:p>
            <a:pPr algn="just"/>
            <a:r>
              <a:rPr lang="en-US" sz="1700" b="1" dirty="0">
                <a:solidFill>
                  <a:schemeClr val="tx1"/>
                </a:solidFill>
                <a:highlight>
                  <a:srgbClr val="FFFFFF"/>
                </a:highlight>
              </a:rPr>
              <a:t>8. Degree of Centralization: </a:t>
            </a:r>
            <a:r>
              <a:rPr lang="en-US" sz="1700" dirty="0">
                <a:solidFill>
                  <a:schemeClr val="tx1"/>
                </a:solidFill>
                <a:highlight>
                  <a:srgbClr val="FFFFFF"/>
                </a:highlight>
                <a:hlinkClick r:id="rId3">
                  <a:extLst>
                    <a:ext uri="{A12FA001-AC4F-418D-AE19-62706E023703}">
                      <ahyp:hlinkClr xmlns:ahyp="http://schemas.microsoft.com/office/drawing/2018/hyperlinkcolor" val="tx"/>
                    </a:ext>
                  </a:extLst>
                </a:hlinkClick>
              </a:rPr>
              <a:t>Centralization </a:t>
            </a:r>
            <a:r>
              <a:rPr lang="en-US" sz="1700" dirty="0">
                <a:solidFill>
                  <a:schemeClr val="tx1"/>
                </a:solidFill>
                <a:highlight>
                  <a:srgbClr val="FFFFFF"/>
                </a:highlight>
              </a:rPr>
              <a:t>is the concentration of power and decision-making in the top hierarchy. In this situation, there is almost no or minor delegation of tasks or decision-making.</a:t>
            </a:r>
          </a:p>
          <a:p>
            <a:pPr algn="just"/>
            <a:r>
              <a:rPr lang="en-US" sz="1700" b="1" dirty="0">
                <a:solidFill>
                  <a:schemeClr val="tx1"/>
                </a:solidFill>
                <a:highlight>
                  <a:srgbClr val="FFFFFF"/>
                </a:highlight>
              </a:rPr>
              <a:t>Ex:</a:t>
            </a:r>
            <a:r>
              <a:rPr lang="en-US" sz="1700" dirty="0">
                <a:solidFill>
                  <a:schemeClr val="tx1"/>
                </a:solidFill>
                <a:highlight>
                  <a:srgbClr val="FFFFFF"/>
                </a:highlight>
              </a:rPr>
              <a:t> Centralization is very common in SMEs (small and medium-sized enterprises), where the owners generally make most of the decisions. They do not delegate them or involve middle management or other employees.</a:t>
            </a:r>
          </a:p>
        </p:txBody>
      </p:sp>
      <p:sp>
        <p:nvSpPr>
          <p:cNvPr id="4" name="TextBox 3">
            <a:extLst>
              <a:ext uri="{FF2B5EF4-FFF2-40B4-BE49-F238E27FC236}">
                <a16:creationId xmlns:a16="http://schemas.microsoft.com/office/drawing/2014/main" id="{6094D1CA-F0F3-57AF-7D2C-6AF9D64EC673}"/>
              </a:ext>
            </a:extLst>
          </p:cNvPr>
          <p:cNvSpPr txBox="1"/>
          <p:nvPr/>
        </p:nvSpPr>
        <p:spPr>
          <a:xfrm>
            <a:off x="1768870" y="961321"/>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Tree>
    <p:extLst>
      <p:ext uri="{BB962C8B-B14F-4D97-AF65-F5344CB8AC3E}">
        <p14:creationId xmlns:p14="http://schemas.microsoft.com/office/powerpoint/2010/main" val="2869453671"/>
      </p:ext>
    </p:extLst>
  </p:cSld>
  <p:clrMapOvr>
    <a:masterClrMapping/>
  </p:clrMapOvr>
  <mc:AlternateContent xmlns:mc="http://schemas.openxmlformats.org/markup-compatibility/2006" xmlns:p14="http://schemas.microsoft.com/office/powerpoint/2010/main">
    <mc:Choice Requires="p14">
      <p:transition p14:dur="10" advTm="178399"/>
    </mc:Choice>
    <mc:Fallback xmlns="">
      <p:transition advTm="17839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E9E460-EE23-6C39-33A7-5076471D0C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5F1A15-023B-521D-E7B6-48499C4FD954}"/>
              </a:ext>
            </a:extLst>
          </p:cNvPr>
          <p:cNvSpPr/>
          <p:nvPr/>
        </p:nvSpPr>
        <p:spPr>
          <a:xfrm>
            <a:off x="6624084" y="1920246"/>
            <a:ext cx="5477414" cy="4778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66DCE54-C973-1D84-57ED-760F3C79BC12}"/>
              </a:ext>
            </a:extLst>
          </p:cNvPr>
          <p:cNvSpPr txBox="1"/>
          <p:nvPr/>
        </p:nvSpPr>
        <p:spPr>
          <a:xfrm>
            <a:off x="5873038" y="996415"/>
            <a:ext cx="5110394" cy="523220"/>
          </a:xfrm>
          <a:prstGeom prst="rect">
            <a:avLst/>
          </a:prstGeom>
          <a:noFill/>
        </p:spPr>
        <p:txBody>
          <a:bodyPr wrap="square" rtlCol="0">
            <a:spAutoFit/>
          </a:bodyPr>
          <a:lstStyle/>
          <a:p>
            <a:pPr algn="ctr"/>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A350DE60-266D-88C9-283A-C45C029E013A}"/>
              </a:ext>
            </a:extLst>
          </p:cNvPr>
          <p:cNvSpPr/>
          <p:nvPr/>
        </p:nvSpPr>
        <p:spPr>
          <a:xfrm>
            <a:off x="240068" y="580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a:extLst>
              <a:ext uri="{FF2B5EF4-FFF2-40B4-BE49-F238E27FC236}">
                <a16:creationId xmlns:a16="http://schemas.microsoft.com/office/drawing/2014/main" id="{0B1213D0-8D4D-13D6-57E7-0092224001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9F85F7F-9C5E-245E-85F0-F8490379C752}"/>
              </a:ext>
            </a:extLst>
          </p:cNvPr>
          <p:cNvSpPr txBox="1"/>
          <p:nvPr/>
        </p:nvSpPr>
        <p:spPr>
          <a:xfrm>
            <a:off x="6799781" y="1920246"/>
            <a:ext cx="5110393" cy="4524315"/>
          </a:xfrm>
          <a:prstGeom prst="rect">
            <a:avLst/>
          </a:prstGeom>
          <a:noFill/>
        </p:spPr>
        <p:txBody>
          <a:bodyPr wrap="square">
            <a:spAutoFit/>
          </a:bodyPr>
          <a:lstStyle/>
          <a:p>
            <a:pPr algn="just" rtl="1"/>
            <a:r>
              <a:rPr lang="ar-EG" sz="1600" b="1" dirty="0">
                <a:highlight>
                  <a:srgbClr val="FFFFFF"/>
                </a:highlight>
              </a:rPr>
              <a:t>9. السلسلة القياسية: </a:t>
            </a:r>
          </a:p>
          <a:p>
            <a:pPr algn="just" rtl="1"/>
            <a:r>
              <a:rPr lang="ar-EG" sz="1600" dirty="0">
                <a:highlight>
                  <a:srgbClr val="FFFFFF"/>
                </a:highlight>
              </a:rPr>
              <a:t>تشير إلى أن التسلسل الهرمي هو الترتيب في سطور الأوامر من أعلى المستويات. في هذا التسلسل الهرمي، يكون المديرون والمديرون في الأعلى، والمديرون المتوسطون (الرؤساء والمشرفون)، والموظفون من المستوى الأدنى. يحدد التسلسل الهرمي السلطة </a:t>
            </a:r>
            <a:r>
              <a:rPr lang="ar-EG" sz="1600" dirty="0" err="1">
                <a:highlight>
                  <a:srgbClr val="FFFFFF"/>
                </a:highlight>
              </a:rPr>
              <a:t>والمسؤولية.مثال</a:t>
            </a:r>
            <a:r>
              <a:rPr lang="ar-EG" sz="1600" dirty="0">
                <a:highlight>
                  <a:srgbClr val="FFFFFF"/>
                </a:highlight>
              </a:rPr>
              <a:t>: خطوط التسلسل الهرمي واضحة في الخدمات الدفاعية بدرجات متفاوتة من الأهمية. </a:t>
            </a:r>
          </a:p>
          <a:p>
            <a:pPr algn="just" rtl="1"/>
            <a:r>
              <a:rPr lang="ar-EG" sz="1600" dirty="0">
                <a:highlight>
                  <a:srgbClr val="FFFFFF"/>
                </a:highlight>
              </a:rPr>
              <a:t>على سبيل المثال، في الجيش، يكون التسلسل الهرمي على النحو التالي - المشير، الجنرال، الفريق، اللواء، العميد، العقيد، المقدم، إلخ.</a:t>
            </a:r>
          </a:p>
          <a:p>
            <a:pPr algn="just" rtl="1"/>
            <a:endParaRPr lang="ar-EG" sz="1600" dirty="0">
              <a:highlight>
                <a:srgbClr val="FFFFFF"/>
              </a:highlight>
            </a:endParaRPr>
          </a:p>
          <a:p>
            <a:pPr algn="just" rtl="1"/>
            <a:endParaRPr lang="ar-EG" sz="1600" dirty="0">
              <a:highlight>
                <a:srgbClr val="FFFFFF"/>
              </a:highlight>
            </a:endParaRPr>
          </a:p>
          <a:p>
            <a:pPr algn="just" rtl="1"/>
            <a:r>
              <a:rPr lang="ar-EG" sz="1600" b="1" dirty="0">
                <a:highlight>
                  <a:srgbClr val="FFFFFF"/>
                </a:highlight>
              </a:rPr>
              <a:t>10. الترتيب: </a:t>
            </a:r>
          </a:p>
          <a:p>
            <a:pPr algn="just" rtl="1"/>
            <a:r>
              <a:rPr lang="ar-EG" sz="1600" dirty="0">
                <a:highlight>
                  <a:srgbClr val="FFFFFF"/>
                </a:highlight>
              </a:rPr>
              <a:t>يشير إلى أنه يجب أن يكون هناك مكان ثابت لكل شيء وكل شخص، ويجب أن يكون كل شيء وكل شخص في مكانه. سيؤدي هذا إلى تحسين الإنتاجية </a:t>
            </a:r>
            <a:r>
              <a:rPr lang="ar-EG" sz="1600" dirty="0" err="1">
                <a:highlight>
                  <a:srgbClr val="FFFFFF"/>
                </a:highlight>
              </a:rPr>
              <a:t>والكفاءة.وهذا</a:t>
            </a:r>
            <a:r>
              <a:rPr lang="ar-EG" sz="1600" dirty="0">
                <a:highlight>
                  <a:srgbClr val="FFFFFF"/>
                </a:highlight>
              </a:rPr>
              <a:t> يتماشى مع نظرية الإدارة العلمية.</a:t>
            </a:r>
          </a:p>
          <a:p>
            <a:pPr algn="just" rtl="1"/>
            <a:r>
              <a:rPr lang="ar-EG" sz="1600" dirty="0">
                <a:highlight>
                  <a:srgbClr val="FFFFFF"/>
                </a:highlight>
              </a:rPr>
              <a:t>مثال: في شركة مخصصة لتصنيع قطع غيار السيارات في الورشة، لا يتم طلب الأدوات والمعدات. كما أن الموظفين ليس لديهم مكان عمل ثابت مخصص لهم، ويقوم كل منهم بمهام مختلفة دون دور محدد. وهذا المثال يخالف كل مكونات المبدأ أو النظام.</a:t>
            </a:r>
            <a:endParaRPr lang="en-US" sz="1600" dirty="0">
              <a:highlight>
                <a:srgbClr val="FFFFFF"/>
              </a:highlight>
            </a:endParaRPr>
          </a:p>
        </p:txBody>
      </p:sp>
      <p:sp>
        <p:nvSpPr>
          <p:cNvPr id="2" name="Rectangle: Rounded Corners 1">
            <a:extLst>
              <a:ext uri="{FF2B5EF4-FFF2-40B4-BE49-F238E27FC236}">
                <a16:creationId xmlns:a16="http://schemas.microsoft.com/office/drawing/2014/main" id="{C265E30F-2345-B459-A66E-28452DB2C6F1}"/>
              </a:ext>
            </a:extLst>
          </p:cNvPr>
          <p:cNvSpPr/>
          <p:nvPr/>
        </p:nvSpPr>
        <p:spPr>
          <a:xfrm>
            <a:off x="240068" y="1920247"/>
            <a:ext cx="6082920" cy="47782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600" b="1" dirty="0">
                <a:solidFill>
                  <a:schemeClr val="tx1"/>
                </a:solidFill>
                <a:highlight>
                  <a:srgbClr val="FFFFFF"/>
                </a:highlight>
              </a:rPr>
              <a:t>9. Scalar Chain: </a:t>
            </a:r>
            <a:r>
              <a:rPr lang="en-US" sz="1600" dirty="0">
                <a:solidFill>
                  <a:schemeClr val="tx1"/>
                </a:solidFill>
                <a:highlight>
                  <a:srgbClr val="FFFFFF"/>
                </a:highlight>
              </a:rPr>
              <a:t>suggests that hierarchy is the order in the command lines from the highest levels. In this hierarchy, the directors and managers are at the top, the middle managers (bosses and supervisors), and the lower-level employees. Hierarchy defines authority and responsibility.</a:t>
            </a:r>
          </a:p>
          <a:p>
            <a:pPr algn="just"/>
            <a:r>
              <a:rPr lang="en-US" sz="1600" b="1" dirty="0">
                <a:solidFill>
                  <a:schemeClr val="tx1"/>
                </a:solidFill>
                <a:highlight>
                  <a:srgbClr val="FFFFFF"/>
                </a:highlight>
              </a:rPr>
              <a:t>Ex</a:t>
            </a:r>
            <a:r>
              <a:rPr lang="en-US" sz="1600" dirty="0">
                <a:solidFill>
                  <a:schemeClr val="tx1"/>
                </a:solidFill>
                <a:highlight>
                  <a:srgbClr val="FFFFFF"/>
                </a:highlight>
              </a:rPr>
              <a:t>: The lines of the hierarchy are evident in </a:t>
            </a:r>
            <a:r>
              <a:rPr lang="en-US" sz="1600" dirty="0" err="1">
                <a:solidFill>
                  <a:schemeClr val="tx1"/>
                </a:solidFill>
                <a:highlight>
                  <a:srgbClr val="FFFFFF"/>
                </a:highlight>
              </a:rPr>
              <a:t>defence</a:t>
            </a:r>
            <a:r>
              <a:rPr lang="en-US" sz="1600" dirty="0">
                <a:solidFill>
                  <a:schemeClr val="tx1"/>
                </a:solidFill>
                <a:highlight>
                  <a:srgbClr val="FFFFFF"/>
                </a:highlight>
              </a:rPr>
              <a:t> services with different degrees of importance. For instance, in the army, the hierarchy is as follows – Field marshal, General, Lieutenant general, Major general, Brigadier, Colonel, Lieutenant colonel, etc.</a:t>
            </a:r>
          </a:p>
          <a:p>
            <a:pPr algn="just"/>
            <a:endParaRPr lang="ar-EG" sz="1600" dirty="0">
              <a:solidFill>
                <a:schemeClr val="tx1"/>
              </a:solidFill>
              <a:highlight>
                <a:srgbClr val="FFFFFF"/>
              </a:highlight>
            </a:endParaRPr>
          </a:p>
          <a:p>
            <a:pPr algn="just"/>
            <a:r>
              <a:rPr lang="en-US" sz="1600" b="1" dirty="0">
                <a:solidFill>
                  <a:schemeClr val="tx1"/>
                </a:solidFill>
                <a:highlight>
                  <a:srgbClr val="FFFFFF"/>
                </a:highlight>
              </a:rPr>
              <a:t>10. Order: </a:t>
            </a:r>
            <a:r>
              <a:rPr lang="en-US" sz="1600" dirty="0">
                <a:solidFill>
                  <a:schemeClr val="tx1"/>
                </a:solidFill>
                <a:highlight>
                  <a:srgbClr val="FFFFFF"/>
                </a:highlight>
              </a:rPr>
              <a:t>suggests that there should be a fixed place for everything and everyone, and everything and everyone should be in its place. This will lead to improved productivity and efficiency.   </a:t>
            </a:r>
          </a:p>
          <a:p>
            <a:pPr algn="just"/>
            <a:r>
              <a:rPr lang="en-US" sz="1600" dirty="0">
                <a:solidFill>
                  <a:schemeClr val="tx1"/>
                </a:solidFill>
                <a:highlight>
                  <a:srgbClr val="FFFFFF"/>
                </a:highlight>
              </a:rPr>
              <a:t>This aligns with the </a:t>
            </a:r>
            <a:r>
              <a:rPr lang="en-US" sz="1600" dirty="0">
                <a:solidFill>
                  <a:schemeClr val="tx1"/>
                </a:solidFill>
                <a:highlight>
                  <a:srgbClr val="FFFFFF"/>
                </a:highlight>
                <a:hlinkClick r:id="rId3">
                  <a:extLst>
                    <a:ext uri="{A12FA001-AC4F-418D-AE19-62706E023703}">
                      <ahyp:hlinkClr xmlns:ahyp="http://schemas.microsoft.com/office/drawing/2018/hyperlinkcolor" val="tx"/>
                    </a:ext>
                  </a:extLst>
                </a:hlinkClick>
              </a:rPr>
              <a:t>scientific management theory</a:t>
            </a:r>
            <a:r>
              <a:rPr lang="en-US" sz="1600" dirty="0">
                <a:solidFill>
                  <a:schemeClr val="tx1"/>
                </a:solidFill>
                <a:highlight>
                  <a:srgbClr val="FFFFFF"/>
                </a:highlight>
              </a:rPr>
              <a:t>.</a:t>
            </a:r>
          </a:p>
          <a:p>
            <a:pPr algn="just"/>
            <a:r>
              <a:rPr lang="en-US" sz="1600" b="1" dirty="0">
                <a:solidFill>
                  <a:schemeClr val="tx1"/>
                </a:solidFill>
                <a:highlight>
                  <a:srgbClr val="FFFFFF"/>
                </a:highlight>
              </a:rPr>
              <a:t>Ex:</a:t>
            </a:r>
            <a:r>
              <a:rPr lang="en-US" sz="1600" dirty="0">
                <a:solidFill>
                  <a:schemeClr val="tx1"/>
                </a:solidFill>
                <a:highlight>
                  <a:srgbClr val="FFFFFF"/>
                </a:highlight>
              </a:rPr>
              <a:t> In a company dedicated to manufacturing auto parts in the workshop, tools and equipment are not ordered. The staff also does not have a fixed place of work assigned, and each does different tasks without an assigned role. This example defies all the components of the principle or order.</a:t>
            </a:r>
          </a:p>
        </p:txBody>
      </p:sp>
      <p:sp>
        <p:nvSpPr>
          <p:cNvPr id="4" name="TextBox 3">
            <a:extLst>
              <a:ext uri="{FF2B5EF4-FFF2-40B4-BE49-F238E27FC236}">
                <a16:creationId xmlns:a16="http://schemas.microsoft.com/office/drawing/2014/main" id="{021343F8-537C-7BB6-FF82-1A07EFE1444A}"/>
              </a:ext>
            </a:extLst>
          </p:cNvPr>
          <p:cNvSpPr txBox="1"/>
          <p:nvPr/>
        </p:nvSpPr>
        <p:spPr>
          <a:xfrm>
            <a:off x="1811401" y="1048369"/>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Tree>
    <p:extLst>
      <p:ext uri="{BB962C8B-B14F-4D97-AF65-F5344CB8AC3E}">
        <p14:creationId xmlns:p14="http://schemas.microsoft.com/office/powerpoint/2010/main" val="812942650"/>
      </p:ext>
    </p:extLst>
  </p:cSld>
  <p:clrMapOvr>
    <a:masterClrMapping/>
  </p:clrMapOvr>
  <mc:AlternateContent xmlns:mc="http://schemas.openxmlformats.org/markup-compatibility/2006" xmlns:p14="http://schemas.microsoft.com/office/powerpoint/2010/main">
    <mc:Choice Requires="p14">
      <p:transition p14:dur="10" advTm="178399"/>
    </mc:Choice>
    <mc:Fallback xmlns="">
      <p:transition advTm="17839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B01E5-5D04-9296-FEDC-9D80BC9DF9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50B7F8-491C-4A2D-27B4-D6C7145EC94B}"/>
              </a:ext>
            </a:extLst>
          </p:cNvPr>
          <p:cNvSpPr/>
          <p:nvPr/>
        </p:nvSpPr>
        <p:spPr>
          <a:xfrm>
            <a:off x="6624084" y="1920246"/>
            <a:ext cx="5477414" cy="4778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EC2E33-C8BE-6AAF-A5D6-BFCB7F88A17C}"/>
              </a:ext>
            </a:extLst>
          </p:cNvPr>
          <p:cNvSpPr txBox="1"/>
          <p:nvPr/>
        </p:nvSpPr>
        <p:spPr>
          <a:xfrm>
            <a:off x="5596591" y="1048836"/>
            <a:ext cx="5110394" cy="523220"/>
          </a:xfrm>
          <a:prstGeom prst="rect">
            <a:avLst/>
          </a:prstGeom>
          <a:noFill/>
        </p:spPr>
        <p:txBody>
          <a:bodyPr wrap="square" rtlCol="0">
            <a:spAutoFit/>
          </a:bodyPr>
          <a:lstStyle/>
          <a:p>
            <a:pPr algn="ctr"/>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AC331A7B-5AC6-631A-10EC-87E6C96A9A7D}"/>
              </a:ext>
            </a:extLst>
          </p:cNvPr>
          <p:cNvSpPr/>
          <p:nvPr/>
        </p:nvSpPr>
        <p:spPr>
          <a:xfrm>
            <a:off x="240068" y="580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a:extLst>
              <a:ext uri="{FF2B5EF4-FFF2-40B4-BE49-F238E27FC236}">
                <a16:creationId xmlns:a16="http://schemas.microsoft.com/office/drawing/2014/main" id="{D4EAC2C2-1854-DC99-80D6-D1BE685F62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6E7D467-03DC-E076-7D5B-7889B7F8F3E5}"/>
              </a:ext>
            </a:extLst>
          </p:cNvPr>
          <p:cNvSpPr txBox="1"/>
          <p:nvPr/>
        </p:nvSpPr>
        <p:spPr>
          <a:xfrm>
            <a:off x="6799781" y="1920246"/>
            <a:ext cx="5110393" cy="4708981"/>
          </a:xfrm>
          <a:prstGeom prst="rect">
            <a:avLst/>
          </a:prstGeom>
          <a:noFill/>
        </p:spPr>
        <p:txBody>
          <a:bodyPr wrap="square">
            <a:spAutoFit/>
          </a:bodyPr>
          <a:lstStyle/>
          <a:p>
            <a:pPr algn="just" rtl="1"/>
            <a:r>
              <a:rPr lang="ar-EG" sz="1500" b="1" dirty="0">
                <a:highlight>
                  <a:srgbClr val="FFFFFF"/>
                </a:highlight>
              </a:rPr>
              <a:t>11. المساواة: </a:t>
            </a:r>
          </a:p>
          <a:p>
            <a:pPr algn="just" rtl="1"/>
            <a:r>
              <a:rPr lang="ar-EG" sz="1500" dirty="0">
                <a:highlight>
                  <a:srgbClr val="FFFFFF"/>
                </a:highlight>
              </a:rPr>
              <a:t>في أي شركة، لتحقيق ولاء الموظفين باستمرار، سيكون من الضروري معاملة الموظفين بطريقة ودية، دون أي تفضيلات، وبشكل عادل. المساواة هي مزيج من اللطف </a:t>
            </a:r>
            <a:r>
              <a:rPr lang="ar-EG" sz="1500" dirty="0" err="1">
                <a:highlight>
                  <a:srgbClr val="FFFFFF"/>
                </a:highlight>
              </a:rPr>
              <a:t>والعدالة.المساواة</a:t>
            </a:r>
            <a:r>
              <a:rPr lang="ar-EG" sz="1500" dirty="0">
                <a:highlight>
                  <a:srgbClr val="FFFFFF"/>
                </a:highlight>
              </a:rPr>
              <a:t> تجعل من الضروري أيضًا التحدث عن أهمية المساواة بين الجنسين. وهذا يعني أنه يمكن للرجال والنساء الوصول إلى منصب والحصول على نفس الراتب.</a:t>
            </a:r>
          </a:p>
          <a:p>
            <a:pPr algn="just" rtl="1"/>
            <a:endParaRPr lang="ar-EG" sz="1500" dirty="0">
              <a:highlight>
                <a:srgbClr val="FFFFFF"/>
              </a:highlight>
            </a:endParaRPr>
          </a:p>
          <a:p>
            <a:pPr algn="just" rtl="1"/>
            <a:r>
              <a:rPr lang="ar-EG" sz="1500" dirty="0">
                <a:highlight>
                  <a:srgbClr val="FFFFFF"/>
                </a:highlight>
              </a:rPr>
              <a:t>مثال: </a:t>
            </a:r>
            <a:r>
              <a:rPr lang="ar-EG" sz="1500" dirty="0" err="1">
                <a:highlight>
                  <a:srgbClr val="FFFFFF"/>
                </a:highlight>
              </a:rPr>
              <a:t>ماكسين</a:t>
            </a:r>
            <a:r>
              <a:rPr lang="ar-EG" sz="1500" dirty="0">
                <a:highlight>
                  <a:srgbClr val="FFFFFF"/>
                </a:highlight>
              </a:rPr>
              <a:t> مديرة في ورشة إنتاج. إنها تسمح باختيار أبسط وظيفة لموظف تلعب معه الجولف في عطلات نهاية الأسبوع، ولزميل آخر لا تتفق معه، تخصص وظيفة أكثر تحديًا.</a:t>
            </a:r>
          </a:p>
          <a:p>
            <a:pPr algn="just" rtl="1"/>
            <a:endParaRPr lang="ar-EG" sz="1500" dirty="0">
              <a:highlight>
                <a:srgbClr val="FFFFFF"/>
              </a:highlight>
            </a:endParaRPr>
          </a:p>
          <a:p>
            <a:pPr algn="just" rtl="1"/>
            <a:r>
              <a:rPr lang="ar-EG" sz="1500" b="1" dirty="0">
                <a:highlight>
                  <a:srgbClr val="FFFFFF"/>
                </a:highlight>
              </a:rPr>
              <a:t>12. المبادرة:</a:t>
            </a:r>
          </a:p>
          <a:p>
            <a:pPr algn="just" rtl="1"/>
            <a:r>
              <a:rPr lang="ar-EG" sz="1500" dirty="0">
                <a:highlight>
                  <a:srgbClr val="FFFFFF"/>
                </a:highlight>
              </a:rPr>
              <a:t>يعرّف </a:t>
            </a:r>
            <a:r>
              <a:rPr lang="ar-EG" sz="1500" dirty="0" err="1">
                <a:highlight>
                  <a:srgbClr val="FFFFFF"/>
                </a:highlight>
              </a:rPr>
              <a:t>فايول</a:t>
            </a:r>
            <a:r>
              <a:rPr lang="ar-EG" sz="1500" dirty="0">
                <a:highlight>
                  <a:srgbClr val="FFFFFF"/>
                </a:highlight>
              </a:rPr>
              <a:t> المبادرة بأنها "القدرة على رؤية خطة وضمان نجاحها". وبتوسيع هذا التعريف، يمكننا أن نضيف أن المبادرة مرتبطة بقدرة الأشخاص على اقتراح أو تطوير أو ابتكار مشاريع تعمل على تحسين المواقف الحالية وفرص تحقيق أهداف العمل بتكاليف ووقت أقل.</a:t>
            </a:r>
          </a:p>
          <a:p>
            <a:pPr algn="just" rtl="1"/>
            <a:endParaRPr lang="ar-EG" sz="1500" dirty="0">
              <a:highlight>
                <a:srgbClr val="FFFFFF"/>
              </a:highlight>
            </a:endParaRPr>
          </a:p>
          <a:p>
            <a:pPr algn="just" rtl="1"/>
            <a:r>
              <a:rPr lang="ar-EG" sz="1500" dirty="0">
                <a:highlight>
                  <a:srgbClr val="FFFFFF"/>
                </a:highlight>
              </a:rPr>
              <a:t>مثال: أليكس مدير إنتاج في مصنع للنسيج. قام بإعداد خطة لتحسين عملية التصنيع لتقليل التكاليف بنسبة 2٪، وبالتالي تقديم مبادرة نحو تحقيق أهداف العمل بكفاءة أكبر.</a:t>
            </a:r>
          </a:p>
        </p:txBody>
      </p:sp>
      <p:sp>
        <p:nvSpPr>
          <p:cNvPr id="2" name="Rectangle: Rounded Corners 1">
            <a:extLst>
              <a:ext uri="{FF2B5EF4-FFF2-40B4-BE49-F238E27FC236}">
                <a16:creationId xmlns:a16="http://schemas.microsoft.com/office/drawing/2014/main" id="{0631BE39-3C3D-4CDC-85CA-C27B662EA8CF}"/>
              </a:ext>
            </a:extLst>
          </p:cNvPr>
          <p:cNvSpPr/>
          <p:nvPr/>
        </p:nvSpPr>
        <p:spPr>
          <a:xfrm>
            <a:off x="240068" y="1920247"/>
            <a:ext cx="6082920" cy="47782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00" b="1" dirty="0">
                <a:solidFill>
                  <a:schemeClr val="tx1"/>
                </a:solidFill>
                <a:highlight>
                  <a:srgbClr val="FFFFFF"/>
                </a:highlight>
              </a:rPr>
              <a:t>11. Equity: </a:t>
            </a:r>
            <a:r>
              <a:rPr lang="en-US" sz="1500" dirty="0">
                <a:solidFill>
                  <a:schemeClr val="tx1"/>
                </a:solidFill>
                <a:highlight>
                  <a:srgbClr val="FFFFFF"/>
                </a:highlight>
              </a:rPr>
              <a:t>In any company, consistently to achieve the employees’ loyalty, it will be necessary to treat the employees in a friendly manner, without any preferences, and fairly. </a:t>
            </a:r>
            <a:r>
              <a:rPr lang="en-US" sz="1500" dirty="0">
                <a:solidFill>
                  <a:schemeClr val="tx1"/>
                </a:solidFill>
                <a:highlight>
                  <a:srgbClr val="FFFFFF"/>
                </a:highlight>
                <a:hlinkClick r:id="rId3">
                  <a:extLst>
                    <a:ext uri="{A12FA001-AC4F-418D-AE19-62706E023703}">
                      <ahyp:hlinkClr xmlns:ahyp="http://schemas.microsoft.com/office/drawing/2018/hyperlinkcolor" val="tx"/>
                    </a:ext>
                  </a:extLst>
                </a:hlinkClick>
              </a:rPr>
              <a:t>Equity is a combination of kindness and justice</a:t>
            </a:r>
            <a:r>
              <a:rPr lang="en-US" sz="1500" dirty="0">
                <a:solidFill>
                  <a:schemeClr val="tx1"/>
                </a:solidFill>
                <a:highlight>
                  <a:srgbClr val="FFFFFF"/>
                </a:highlight>
              </a:rPr>
              <a:t>.</a:t>
            </a:r>
          </a:p>
          <a:p>
            <a:pPr algn="just"/>
            <a:r>
              <a:rPr lang="en-US" sz="1500" dirty="0">
                <a:solidFill>
                  <a:schemeClr val="tx1"/>
                </a:solidFill>
                <a:highlight>
                  <a:srgbClr val="FFFFFF"/>
                </a:highlight>
              </a:rPr>
              <a:t>Equity also makes it essential to talk about the importance of gender equality. This means men and women can access a position and receive the same salary.</a:t>
            </a:r>
          </a:p>
          <a:p>
            <a:pPr algn="just"/>
            <a:r>
              <a:rPr lang="en-US" sz="1500" b="1" dirty="0">
                <a:solidFill>
                  <a:schemeClr val="tx1"/>
                </a:solidFill>
                <a:highlight>
                  <a:srgbClr val="FFFFFF"/>
                </a:highlight>
              </a:rPr>
              <a:t>Ex:</a:t>
            </a:r>
            <a:r>
              <a:rPr lang="en-US" sz="1500" dirty="0">
                <a:solidFill>
                  <a:schemeClr val="tx1"/>
                </a:solidFill>
                <a:highlight>
                  <a:srgbClr val="FFFFFF"/>
                </a:highlight>
              </a:rPr>
              <a:t> Maxine is a manager at a production workshop. She allows choosing the simplest job to an employee with whom she plays golf on weekends, and to another colleague with whom she doesn’t get along, she allocates a more challenging job. </a:t>
            </a:r>
          </a:p>
          <a:p>
            <a:pPr algn="just"/>
            <a:endParaRPr lang="en-US" sz="1500" dirty="0">
              <a:solidFill>
                <a:schemeClr val="tx1"/>
              </a:solidFill>
              <a:highlight>
                <a:srgbClr val="FFFFFF"/>
              </a:highlight>
            </a:endParaRPr>
          </a:p>
          <a:p>
            <a:r>
              <a:rPr lang="en-US" sz="1500" b="1" dirty="0">
                <a:solidFill>
                  <a:schemeClr val="tx1"/>
                </a:solidFill>
                <a:highlight>
                  <a:srgbClr val="FFFFFF"/>
                </a:highlight>
              </a:rPr>
              <a:t>12</a:t>
            </a:r>
            <a:r>
              <a:rPr lang="en-US" sz="1500" dirty="0">
                <a:solidFill>
                  <a:schemeClr val="tx1"/>
                </a:solidFill>
                <a:highlight>
                  <a:srgbClr val="FFFFFF"/>
                </a:highlight>
              </a:rPr>
              <a:t>. </a:t>
            </a:r>
            <a:r>
              <a:rPr lang="en-US" sz="1500" b="1" dirty="0">
                <a:solidFill>
                  <a:schemeClr val="tx1"/>
                </a:solidFill>
                <a:highlight>
                  <a:srgbClr val="FFFFFF"/>
                </a:highlight>
              </a:rPr>
              <a:t>Initiative: </a:t>
            </a:r>
            <a:r>
              <a:rPr lang="en-US" sz="1500" dirty="0">
                <a:solidFill>
                  <a:schemeClr val="tx1"/>
                </a:solidFill>
                <a:highlight>
                  <a:srgbClr val="FFFFFF"/>
                </a:highlight>
              </a:rPr>
              <a:t>Fayol defines </a:t>
            </a:r>
            <a:r>
              <a:rPr lang="en-US" sz="1500" dirty="0">
                <a:solidFill>
                  <a:schemeClr val="tx1"/>
                </a:solidFill>
                <a:highlight>
                  <a:srgbClr val="FFFFFF"/>
                </a:highlight>
                <a:hlinkClick r:id="rId4">
                  <a:extLst>
                    <a:ext uri="{A12FA001-AC4F-418D-AE19-62706E023703}">
                      <ahyp:hlinkClr xmlns:ahyp="http://schemas.microsoft.com/office/drawing/2018/hyperlinkcolor" val="tx"/>
                    </a:ext>
                  </a:extLst>
                </a:hlinkClick>
              </a:rPr>
              <a:t>initiative </a:t>
            </a:r>
            <a:r>
              <a:rPr lang="en-US" sz="1500" dirty="0">
                <a:solidFill>
                  <a:schemeClr val="tx1"/>
                </a:solidFill>
                <a:highlight>
                  <a:srgbClr val="FFFFFF"/>
                </a:highlight>
              </a:rPr>
              <a:t>as “the ability to see a plan and ensure its success.” Extending this definition, we can add that initiative is linked to people’s ability to propose, develop, or devise projects that improve current situations and the chances of meeting business goals with lesser costs and time.</a:t>
            </a:r>
          </a:p>
          <a:p>
            <a:r>
              <a:rPr lang="en-US" sz="1500" b="1" dirty="0">
                <a:solidFill>
                  <a:schemeClr val="tx1"/>
                </a:solidFill>
                <a:highlight>
                  <a:srgbClr val="FFFFFF"/>
                </a:highlight>
              </a:rPr>
              <a:t>Ex:</a:t>
            </a:r>
            <a:r>
              <a:rPr lang="en-US" sz="1500" dirty="0">
                <a:solidFill>
                  <a:schemeClr val="tx1"/>
                </a:solidFill>
                <a:highlight>
                  <a:srgbClr val="FFFFFF"/>
                </a:highlight>
              </a:rPr>
              <a:t> Alex is a production manager in a textile factory. He devised a plan to improve the manufacturing process to reduce costs by 2%, thereby making an initiative towards achieving business goals more efficiently.</a:t>
            </a:r>
            <a:endParaRPr lang="ar-EG" sz="1500" dirty="0">
              <a:solidFill>
                <a:schemeClr val="tx1"/>
              </a:solidFill>
              <a:highlight>
                <a:srgbClr val="FFFFFF"/>
              </a:highlight>
            </a:endParaRPr>
          </a:p>
        </p:txBody>
      </p:sp>
      <p:sp>
        <p:nvSpPr>
          <p:cNvPr id="4" name="TextBox 3">
            <a:extLst>
              <a:ext uri="{FF2B5EF4-FFF2-40B4-BE49-F238E27FC236}">
                <a16:creationId xmlns:a16="http://schemas.microsoft.com/office/drawing/2014/main" id="{63C686B4-5D07-3141-79E8-E33914F2A38C}"/>
              </a:ext>
            </a:extLst>
          </p:cNvPr>
          <p:cNvSpPr txBox="1"/>
          <p:nvPr/>
        </p:nvSpPr>
        <p:spPr>
          <a:xfrm>
            <a:off x="1768871" y="1048836"/>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Tree>
    <p:extLst>
      <p:ext uri="{BB962C8B-B14F-4D97-AF65-F5344CB8AC3E}">
        <p14:creationId xmlns:p14="http://schemas.microsoft.com/office/powerpoint/2010/main" val="3006389756"/>
      </p:ext>
    </p:extLst>
  </p:cSld>
  <p:clrMapOvr>
    <a:masterClrMapping/>
  </p:clrMapOvr>
  <mc:AlternateContent xmlns:mc="http://schemas.openxmlformats.org/markup-compatibility/2006" xmlns:p14="http://schemas.microsoft.com/office/powerpoint/2010/main">
    <mc:Choice Requires="p14">
      <p:transition p14:dur="10" advTm="178399"/>
    </mc:Choice>
    <mc:Fallback xmlns="">
      <p:transition advTm="17839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50A40-FA1B-4DC8-F390-522078237E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076EEB-2BE2-BFF0-C87E-8DC82318CEA1}"/>
              </a:ext>
            </a:extLst>
          </p:cNvPr>
          <p:cNvSpPr/>
          <p:nvPr/>
        </p:nvSpPr>
        <p:spPr>
          <a:xfrm>
            <a:off x="6624084" y="1920246"/>
            <a:ext cx="5477414" cy="4778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E095004-E6CA-D21A-3DEC-3D4C2C521B37}"/>
              </a:ext>
            </a:extLst>
          </p:cNvPr>
          <p:cNvSpPr txBox="1"/>
          <p:nvPr/>
        </p:nvSpPr>
        <p:spPr>
          <a:xfrm>
            <a:off x="5392219" y="1033525"/>
            <a:ext cx="5110394" cy="523220"/>
          </a:xfrm>
          <a:prstGeom prst="rect">
            <a:avLst/>
          </a:prstGeom>
          <a:noFill/>
        </p:spPr>
        <p:txBody>
          <a:bodyPr wrap="square" rtlCol="0">
            <a:spAutoFit/>
          </a:bodyPr>
          <a:lstStyle/>
          <a:p>
            <a:pPr algn="ctr"/>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9F95E248-C7D7-63D7-9A7B-D415901859A6}"/>
              </a:ext>
            </a:extLst>
          </p:cNvPr>
          <p:cNvSpPr/>
          <p:nvPr/>
        </p:nvSpPr>
        <p:spPr>
          <a:xfrm>
            <a:off x="240068" y="580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a:extLst>
              <a:ext uri="{FF2B5EF4-FFF2-40B4-BE49-F238E27FC236}">
                <a16:creationId xmlns:a16="http://schemas.microsoft.com/office/drawing/2014/main" id="{F0257ABB-11BB-3DC9-2A9F-7D2D3970B3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B09CFF8-CDA7-ABA0-9424-91EC53921BED}"/>
              </a:ext>
            </a:extLst>
          </p:cNvPr>
          <p:cNvSpPr txBox="1"/>
          <p:nvPr/>
        </p:nvSpPr>
        <p:spPr>
          <a:xfrm>
            <a:off x="6799781" y="1920246"/>
            <a:ext cx="5110393" cy="4278094"/>
          </a:xfrm>
          <a:prstGeom prst="rect">
            <a:avLst/>
          </a:prstGeom>
          <a:noFill/>
        </p:spPr>
        <p:txBody>
          <a:bodyPr wrap="square">
            <a:spAutoFit/>
          </a:bodyPr>
          <a:lstStyle/>
          <a:p>
            <a:pPr algn="just" rtl="1"/>
            <a:r>
              <a:rPr lang="ar-EG" sz="1600" dirty="0">
                <a:highlight>
                  <a:srgbClr val="FFFFFF"/>
                </a:highlight>
              </a:rPr>
              <a:t>13</a:t>
            </a:r>
            <a:r>
              <a:rPr lang="ar-EG" sz="1600" b="1" dirty="0">
                <a:highlight>
                  <a:srgbClr val="FFFFFF"/>
                </a:highlight>
              </a:rPr>
              <a:t>. استقرار مدة خدمة الموظفين: </a:t>
            </a:r>
          </a:p>
          <a:p>
            <a:pPr algn="just" rtl="1"/>
            <a:r>
              <a:rPr lang="ar-EG" sz="1600" dirty="0">
                <a:highlight>
                  <a:srgbClr val="FFFFFF"/>
                </a:highlight>
              </a:rPr>
              <a:t>يزعم </a:t>
            </a:r>
            <a:r>
              <a:rPr lang="ar-EG" sz="1600" dirty="0" err="1">
                <a:highlight>
                  <a:srgbClr val="FFFFFF"/>
                </a:highlight>
              </a:rPr>
              <a:t>فايول</a:t>
            </a:r>
            <a:r>
              <a:rPr lang="ar-EG" sz="1600" dirty="0">
                <a:highlight>
                  <a:srgbClr val="FFFFFF"/>
                </a:highlight>
              </a:rPr>
              <a:t> أنه من الضروري ضمان بقاء الموظفين لفترة طويلة في مناصبهم وتجنب دوران الموظفين قدر الإمكان. تتمثل فكرة استقرار مدة خدمة الموظفين في غرس الشعور بالأمان الوظيفي والولاء في الفرق حتى لا يفكروا في ترك المنظمة. إن الشعور بعدم الأمان الوظيفي يتناسب طرديًا مع انخفاض كفاءة العمل والتكلفة العالية لتدريب شخص جديد للقيام بمهامه.</a:t>
            </a:r>
          </a:p>
          <a:p>
            <a:pPr algn="just" rtl="1"/>
            <a:r>
              <a:rPr lang="ar-EG" sz="1600" dirty="0">
                <a:highlight>
                  <a:srgbClr val="FFFFFF"/>
                </a:highlight>
              </a:rPr>
              <a:t>مثال: تكافئ شركة </a:t>
            </a:r>
            <a:r>
              <a:rPr lang="en-US" sz="1600" dirty="0">
                <a:highlight>
                  <a:srgbClr val="FFFFFF"/>
                </a:highlight>
              </a:rPr>
              <a:t>Info Edge India Limited </a:t>
            </a:r>
            <a:r>
              <a:rPr lang="ar-EG" sz="1600" dirty="0">
                <a:highlight>
                  <a:srgbClr val="FFFFFF"/>
                </a:highlight>
              </a:rPr>
              <a:t>موظفيها على مساهمتهم بعد تحقيق فترة مرجعية (خمس سنوات، وعشر سنوات، وما إلى ذلك). وهذا يعزز الولاء تجاه المنظمة ويشجع الموظفين على تقديم أفضل ما لديهم.</a:t>
            </a:r>
          </a:p>
          <a:p>
            <a:pPr algn="just" rtl="1"/>
            <a:endParaRPr lang="ar-EG" sz="1600" dirty="0">
              <a:highlight>
                <a:srgbClr val="FFFFFF"/>
              </a:highlight>
            </a:endParaRPr>
          </a:p>
          <a:p>
            <a:pPr algn="just" rtl="1"/>
            <a:r>
              <a:rPr lang="ar-EG" sz="1600" dirty="0">
                <a:highlight>
                  <a:srgbClr val="FFFFFF"/>
                </a:highlight>
              </a:rPr>
              <a:t>14</a:t>
            </a:r>
            <a:r>
              <a:rPr lang="ar-EG" sz="1600" b="1" dirty="0">
                <a:highlight>
                  <a:srgbClr val="FFFFFF"/>
                </a:highlight>
              </a:rPr>
              <a:t>. روح الفريق </a:t>
            </a:r>
          </a:p>
          <a:p>
            <a:pPr algn="just" rtl="1"/>
            <a:r>
              <a:rPr lang="ar-EG" sz="1600" dirty="0">
                <a:highlight>
                  <a:srgbClr val="FFFFFF"/>
                </a:highlight>
              </a:rPr>
              <a:t>يجب على الإدارة خلق الوحدة والتعاون وروح الفريق بين الموظفين. يتحمل المديرون مسؤولية تعزيز بيئة من الثقة المتبادلة والتفاهم والتعاطف. سيحقق العمل كفريق واحد نتائج أكثر أهمية من العمل بشكل مستقل. لذلك، سيكون من الضروري تحقيق الوحدة والانسجام بين الموظفين.</a:t>
            </a:r>
          </a:p>
          <a:p>
            <a:pPr algn="just" rtl="1"/>
            <a:r>
              <a:rPr lang="ar-EG" sz="1600" dirty="0">
                <a:highlight>
                  <a:srgbClr val="FFFFFF"/>
                </a:highlight>
              </a:rPr>
              <a:t>مثال: أفضل مثال على روح الفريق هو في وحدات القتال العسكرية. تفتخر هذه الوحدات بإلهام الحماس والتفاني والعمل معًا لهزيمة وحداتها المضادة.</a:t>
            </a:r>
            <a:endParaRPr lang="en-US" sz="1600" dirty="0">
              <a:highlight>
                <a:srgbClr val="FFFFFF"/>
              </a:highlight>
            </a:endParaRPr>
          </a:p>
        </p:txBody>
      </p:sp>
      <p:sp>
        <p:nvSpPr>
          <p:cNvPr id="2" name="Rectangle: Rounded Corners 1">
            <a:extLst>
              <a:ext uri="{FF2B5EF4-FFF2-40B4-BE49-F238E27FC236}">
                <a16:creationId xmlns:a16="http://schemas.microsoft.com/office/drawing/2014/main" id="{4F5D7517-7C34-EF6A-8A4C-3196D80CC4DC}"/>
              </a:ext>
            </a:extLst>
          </p:cNvPr>
          <p:cNvSpPr/>
          <p:nvPr/>
        </p:nvSpPr>
        <p:spPr>
          <a:xfrm>
            <a:off x="240068" y="1920247"/>
            <a:ext cx="6082920" cy="47782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400" b="1" dirty="0">
                <a:solidFill>
                  <a:schemeClr val="tx1"/>
                </a:solidFill>
                <a:highlight>
                  <a:srgbClr val="FFFFFF"/>
                </a:highlight>
              </a:rPr>
              <a:t>13. Stability of Tenure of Personnel: </a:t>
            </a:r>
            <a:r>
              <a:rPr lang="en-US" sz="1400" dirty="0">
                <a:solidFill>
                  <a:schemeClr val="tx1"/>
                </a:solidFill>
                <a:highlight>
                  <a:srgbClr val="FFFFFF"/>
                </a:highlight>
              </a:rPr>
              <a:t>Fayol argues that it is essential to ensure that employees last a long time in their positions and avoid staff turnover as much as possible. The idea of the </a:t>
            </a:r>
            <a:r>
              <a:rPr lang="en-US" sz="1400" dirty="0">
                <a:solidFill>
                  <a:schemeClr val="tx1"/>
                </a:solidFill>
                <a:highlight>
                  <a:srgbClr val="FFFFFF"/>
                </a:highlight>
                <a:hlinkClick r:id="rId3">
                  <a:extLst>
                    <a:ext uri="{A12FA001-AC4F-418D-AE19-62706E023703}">
                      <ahyp:hlinkClr xmlns:ahyp="http://schemas.microsoft.com/office/drawing/2018/hyperlinkcolor" val="tx"/>
                    </a:ext>
                  </a:extLst>
                </a:hlinkClick>
              </a:rPr>
              <a:t>stability of tenure of personnel</a:t>
            </a:r>
            <a:r>
              <a:rPr lang="en-US" sz="1400" dirty="0">
                <a:solidFill>
                  <a:schemeClr val="tx1"/>
                </a:solidFill>
                <a:highlight>
                  <a:srgbClr val="FFFFFF"/>
                </a:highlight>
              </a:rPr>
              <a:t> is to inculcate a sense of job security and loyalty in the teams so they don’t think of leaving the organization. The sense of job insecurity is directly proportional to low </a:t>
            </a:r>
            <a:r>
              <a:rPr lang="en-US" sz="1400" dirty="0" err="1">
                <a:solidFill>
                  <a:schemeClr val="tx1"/>
                </a:solidFill>
                <a:highlight>
                  <a:srgbClr val="FFFFFF"/>
                </a:highlight>
              </a:rPr>
              <a:t>labour</a:t>
            </a:r>
            <a:r>
              <a:rPr lang="en-US" sz="1400" dirty="0">
                <a:solidFill>
                  <a:schemeClr val="tx1"/>
                </a:solidFill>
                <a:highlight>
                  <a:srgbClr val="FFFFFF"/>
                </a:highlight>
              </a:rPr>
              <a:t> efficiency and the high cost of training a new person to carry out their tasks. </a:t>
            </a:r>
          </a:p>
          <a:p>
            <a:pPr algn="just"/>
            <a:r>
              <a:rPr lang="en-US" sz="1400" b="1" dirty="0">
                <a:solidFill>
                  <a:schemeClr val="tx1"/>
                </a:solidFill>
                <a:highlight>
                  <a:srgbClr val="FFFFFF"/>
                </a:highlight>
              </a:rPr>
              <a:t>Ex:</a:t>
            </a:r>
            <a:r>
              <a:rPr lang="en-US" sz="1400" dirty="0">
                <a:solidFill>
                  <a:schemeClr val="tx1"/>
                </a:solidFill>
                <a:highlight>
                  <a:srgbClr val="FFFFFF"/>
                </a:highlight>
              </a:rPr>
              <a:t> Info Edge India Limited awards its employees for their contribution after they achieve a benchmark period (five years, ten years, and so on). This fosters loyalty toward the organization and encourages the employees to contribute their best.</a:t>
            </a:r>
          </a:p>
          <a:p>
            <a:pPr algn="just"/>
            <a:endParaRPr lang="en-US" sz="1400" dirty="0">
              <a:solidFill>
                <a:schemeClr val="tx1"/>
              </a:solidFill>
              <a:highlight>
                <a:srgbClr val="FFFFFF"/>
              </a:highlight>
            </a:endParaRPr>
          </a:p>
          <a:p>
            <a:pPr algn="just"/>
            <a:r>
              <a:rPr lang="en-US" sz="1400" b="1" dirty="0">
                <a:solidFill>
                  <a:schemeClr val="tx1"/>
                </a:solidFill>
                <a:highlight>
                  <a:srgbClr val="FFFFFF"/>
                </a:highlight>
              </a:rPr>
              <a:t>14. Esprit de Corps</a:t>
            </a:r>
          </a:p>
          <a:p>
            <a:pPr algn="just"/>
            <a:r>
              <a:rPr lang="en-US" sz="1400" dirty="0">
                <a:solidFill>
                  <a:schemeClr val="tx1"/>
                </a:solidFill>
                <a:highlight>
                  <a:srgbClr val="FFFFFF"/>
                </a:highlight>
                <a:hlinkClick r:id="rId4">
                  <a:extLst>
                    <a:ext uri="{A12FA001-AC4F-418D-AE19-62706E023703}">
                      <ahyp:hlinkClr xmlns:ahyp="http://schemas.microsoft.com/office/drawing/2018/hyperlinkcolor" val="tx"/>
                    </a:ext>
                  </a:extLst>
                </a:hlinkClick>
              </a:rPr>
              <a:t>Esprit de Corps</a:t>
            </a:r>
            <a:r>
              <a:rPr lang="en-US" sz="1400" dirty="0">
                <a:solidFill>
                  <a:schemeClr val="tx1"/>
                </a:solidFill>
                <a:highlight>
                  <a:srgbClr val="FFFFFF"/>
                </a:highlight>
              </a:rPr>
              <a:t> is a French term that means “Team Spirit.” Therefore, the management should create unity, cooperation, and team spirit among employees. Managers are responsible for fostering an environment of mutual trust, understanding, and empathy. Working as a team will achieve more meaningful results than independently. Therefore, it will be essential to achieve unity and harmony among employees.</a:t>
            </a:r>
          </a:p>
          <a:p>
            <a:pPr algn="just"/>
            <a:r>
              <a:rPr lang="en-US" sz="1400" b="1" dirty="0">
                <a:solidFill>
                  <a:schemeClr val="tx1"/>
                </a:solidFill>
                <a:highlight>
                  <a:srgbClr val="FFFFFF"/>
                </a:highlight>
              </a:rPr>
              <a:t>Ex:</a:t>
            </a:r>
            <a:r>
              <a:rPr lang="en-US" sz="1400" dirty="0">
                <a:solidFill>
                  <a:schemeClr val="tx1"/>
                </a:solidFill>
                <a:highlight>
                  <a:srgbClr val="FFFFFF"/>
                </a:highlight>
              </a:rPr>
              <a:t> The best example of Esprit de Corps is in military combat units. These units take pride in inspiring enthusiasm and devotion and working together to defeat their counter units.</a:t>
            </a:r>
          </a:p>
        </p:txBody>
      </p:sp>
      <p:sp>
        <p:nvSpPr>
          <p:cNvPr id="4" name="TextBox 3">
            <a:extLst>
              <a:ext uri="{FF2B5EF4-FFF2-40B4-BE49-F238E27FC236}">
                <a16:creationId xmlns:a16="http://schemas.microsoft.com/office/drawing/2014/main" id="{F88F9A05-550D-C05D-C582-99812461B69B}"/>
              </a:ext>
            </a:extLst>
          </p:cNvPr>
          <p:cNvSpPr txBox="1"/>
          <p:nvPr/>
        </p:nvSpPr>
        <p:spPr>
          <a:xfrm>
            <a:off x="1689387" y="1033525"/>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Tree>
    <p:extLst>
      <p:ext uri="{BB962C8B-B14F-4D97-AF65-F5344CB8AC3E}">
        <p14:creationId xmlns:p14="http://schemas.microsoft.com/office/powerpoint/2010/main" val="2899591710"/>
      </p:ext>
    </p:extLst>
  </p:cSld>
  <p:clrMapOvr>
    <a:masterClrMapping/>
  </p:clrMapOvr>
  <mc:AlternateContent xmlns:mc="http://schemas.openxmlformats.org/markup-compatibility/2006" xmlns:p14="http://schemas.microsoft.com/office/powerpoint/2010/main">
    <mc:Choice Requires="p14">
      <p:transition p14:dur="10" advTm="178399"/>
    </mc:Choice>
    <mc:Fallback xmlns="">
      <p:transition advTm="17839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978" y="1397680"/>
            <a:ext cx="5770468"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7529039" y="3023886"/>
            <a:ext cx="4113898" cy="584775"/>
          </a:xfrm>
          <a:prstGeom prst="rect">
            <a:avLst/>
          </a:prstGeom>
          <a:noFill/>
        </p:spPr>
        <p:txBody>
          <a:bodyPr wrap="square" rtlCol="0">
            <a:spAutoFit/>
          </a:bodyPr>
          <a:lstStyle/>
          <a:p>
            <a:pPr algn="ctr"/>
            <a:r>
              <a:rPr lang="ar-EG" sz="3200" b="1" dirty="0">
                <a:solidFill>
                  <a:srgbClr val="00B0F0"/>
                </a:solidFill>
                <a:latin typeface="Alexandria" charset="0"/>
                <a:cs typeface="Alexandria" charset="0"/>
              </a:rPr>
              <a:t>مستويات الإدارة</a:t>
            </a:r>
            <a:endParaRPr lang="en-US" sz="32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descr="Image">
            <a:extLst>
              <a:ext uri="{FF2B5EF4-FFF2-40B4-BE49-F238E27FC236}">
                <a16:creationId xmlns:a16="http://schemas.microsoft.com/office/drawing/2014/main" id="{82072B5A-23EA-A218-8FBD-DDD7C3B1AC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978" y="1397679"/>
            <a:ext cx="5783578" cy="495941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BA40A6E-A45C-C0F1-A769-F94461E2F35C}"/>
              </a:ext>
            </a:extLst>
          </p:cNvPr>
          <p:cNvSpPr txBox="1"/>
          <p:nvPr/>
        </p:nvSpPr>
        <p:spPr>
          <a:xfrm>
            <a:off x="7422714" y="3877388"/>
            <a:ext cx="4113898" cy="460375"/>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Levels of Management</a:t>
            </a:r>
          </a:p>
        </p:txBody>
      </p:sp>
    </p:spTree>
    <p:extLst>
      <p:ext uri="{BB962C8B-B14F-4D97-AF65-F5344CB8AC3E}">
        <p14:creationId xmlns:p14="http://schemas.microsoft.com/office/powerpoint/2010/main" val="3112621567"/>
      </p:ext>
    </p:extLst>
  </p:cSld>
  <p:clrMapOvr>
    <a:masterClrMapping/>
  </p:clrMapOvr>
  <p:transition spd="slow" advTm="89839">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1</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itle 1"/>
          <p:cNvSpPr txBox="1">
            <a:spLocks/>
          </p:cNvSpPr>
          <p:nvPr/>
        </p:nvSpPr>
        <p:spPr>
          <a:xfrm>
            <a:off x="3628360" y="574355"/>
            <a:ext cx="4935279" cy="68019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3600" b="1">
                <a:latin typeface="+mn-lt"/>
                <a:cs typeface="Aharoni" panose="02010803020104030203" pitchFamily="2" charset="-79"/>
              </a:rPr>
              <a:t>أنواع المديرين</a:t>
            </a:r>
            <a:endParaRPr lang="ar-SA" sz="3600" b="1" dirty="0">
              <a:latin typeface="+mn-lt"/>
            </a:endParaRPr>
          </a:p>
        </p:txBody>
      </p:sp>
      <p:sp>
        <p:nvSpPr>
          <p:cNvPr id="11" name="Content Placeholder 2"/>
          <p:cNvSpPr txBox="1">
            <a:spLocks/>
          </p:cNvSpPr>
          <p:nvPr/>
        </p:nvSpPr>
        <p:spPr>
          <a:xfrm>
            <a:off x="628393" y="1502472"/>
            <a:ext cx="10515600" cy="4620171"/>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
            </a:pPr>
            <a:endParaRPr lang="ar-SA" b="1" dirty="0"/>
          </a:p>
        </p:txBody>
      </p:sp>
      <p:sp>
        <p:nvSpPr>
          <p:cNvPr id="13" name="Title 1">
            <a:extLst>
              <a:ext uri="{FF2B5EF4-FFF2-40B4-BE49-F238E27FC236}">
                <a16:creationId xmlns:a16="http://schemas.microsoft.com/office/drawing/2014/main" id="{22BF0248-CD6E-F43C-56B6-6D4F8BC5FA61}"/>
              </a:ext>
            </a:extLst>
          </p:cNvPr>
          <p:cNvSpPr txBox="1">
            <a:spLocks/>
          </p:cNvSpPr>
          <p:nvPr/>
        </p:nvSpPr>
        <p:spPr>
          <a:xfrm>
            <a:off x="6889898" y="1502472"/>
            <a:ext cx="4424667" cy="4473026"/>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rtl="1"/>
            <a:r>
              <a:rPr lang="ar-EG" sz="2000" b="1" dirty="0">
                <a:latin typeface="+mn-lt"/>
              </a:rPr>
              <a:t>المستوى الأول: المستوى </a:t>
            </a:r>
            <a:r>
              <a:rPr lang="ar-EG" sz="2000" b="1" dirty="0" err="1">
                <a:latin typeface="+mn-lt"/>
              </a:rPr>
              <a:t>الإدارى</a:t>
            </a:r>
            <a:r>
              <a:rPr lang="ar-EG" sz="2000" b="1" dirty="0">
                <a:latin typeface="+mn-lt"/>
              </a:rPr>
              <a:t> أو الإدارة العليا</a:t>
            </a:r>
          </a:p>
          <a:p>
            <a:pPr algn="just" rtl="1"/>
            <a:r>
              <a:rPr lang="ar-EG" sz="2000" b="1" dirty="0">
                <a:latin typeface="+mn-lt"/>
              </a:rPr>
              <a:t>مجلس إدارة الشركة ومديرها التنفيذي أو مديرها العام ويعد هذا المستوى هو </a:t>
            </a:r>
            <a:r>
              <a:rPr lang="ar-EG" sz="2000" b="1" dirty="0">
                <a:solidFill>
                  <a:srgbClr val="C00000"/>
                </a:solidFill>
                <a:latin typeface="+mn-lt"/>
              </a:rPr>
              <a:t>مصدر القوة والسلطة الرئيسية في المؤسسة </a:t>
            </a:r>
            <a:r>
              <a:rPr lang="ar-EG" sz="2000" b="1" dirty="0" err="1">
                <a:solidFill>
                  <a:srgbClr val="C00000"/>
                </a:solidFill>
                <a:latin typeface="+mn-lt"/>
              </a:rPr>
              <a:t>لانه</a:t>
            </a:r>
            <a:r>
              <a:rPr lang="ar-EG" sz="2000" b="1" dirty="0">
                <a:solidFill>
                  <a:srgbClr val="C00000"/>
                </a:solidFill>
                <a:latin typeface="+mn-lt"/>
              </a:rPr>
              <a:t> المسئول عن وضع الأهداف والسياسات والإجراءات المتبعة فيها</a:t>
            </a:r>
          </a:p>
          <a:p>
            <a:pPr algn="just" rtl="1"/>
            <a:endParaRPr lang="ar-EG" sz="2000" b="1" dirty="0">
              <a:latin typeface="+mn-lt"/>
            </a:endParaRPr>
          </a:p>
          <a:p>
            <a:pPr algn="just" rtl="1"/>
            <a:r>
              <a:rPr lang="ar-EG" sz="2000" b="1" dirty="0">
                <a:latin typeface="+mn-lt"/>
              </a:rPr>
              <a:t>المستوى </a:t>
            </a:r>
            <a:r>
              <a:rPr lang="ar-EG" sz="2000" b="1" dirty="0" err="1">
                <a:latin typeface="+mn-lt"/>
              </a:rPr>
              <a:t>الثانى</a:t>
            </a:r>
            <a:r>
              <a:rPr lang="ar-EG" sz="2000" b="1" dirty="0">
                <a:latin typeface="+mn-lt"/>
              </a:rPr>
              <a:t>: الإدارة التنفيذية أو الإدارة الوسطى</a:t>
            </a:r>
          </a:p>
          <a:p>
            <a:pPr algn="just" rtl="1"/>
            <a:r>
              <a:rPr lang="ar-EG" sz="2000" b="1" dirty="0">
                <a:latin typeface="+mn-lt"/>
              </a:rPr>
              <a:t>يتمثل في رؤساء الأقسام والأفرع المختلفة </a:t>
            </a:r>
            <a:r>
              <a:rPr lang="ar-EG" sz="2000" b="1" dirty="0">
                <a:solidFill>
                  <a:srgbClr val="C00000"/>
                </a:solidFill>
                <a:latin typeface="+mn-lt"/>
              </a:rPr>
              <a:t>ويتابع هذا المستوى مع الإدارة العليا تقديم التقارير الدورية بشكل ثابت وينقسم المستوى الى إدارة تنفيذية كبرى وإدارة تنفيذية صغرى.</a:t>
            </a:r>
          </a:p>
          <a:p>
            <a:pPr algn="just" rtl="1"/>
            <a:endParaRPr lang="ar-EG" sz="2000" b="1" dirty="0">
              <a:latin typeface="+mn-lt"/>
            </a:endParaRPr>
          </a:p>
          <a:p>
            <a:pPr algn="just" rtl="1"/>
            <a:r>
              <a:rPr lang="ar-EG" sz="2000" b="1" dirty="0">
                <a:latin typeface="+mn-lt"/>
              </a:rPr>
              <a:t>المستوى الثالث: الإدارة الإشرافية أو التشغيلية أو مستوى الإدارة الدنيا</a:t>
            </a:r>
          </a:p>
          <a:p>
            <a:pPr algn="just" rtl="1"/>
            <a:r>
              <a:rPr lang="ar-EG" sz="2000" b="1" dirty="0">
                <a:latin typeface="+mn-lt"/>
              </a:rPr>
              <a:t>يتكون من المشرفين وكبار العاملين </a:t>
            </a:r>
            <a:r>
              <a:rPr lang="ar-EG" sz="2000" b="1" dirty="0">
                <a:solidFill>
                  <a:srgbClr val="C00000"/>
                </a:solidFill>
                <a:latin typeface="+mn-lt"/>
              </a:rPr>
              <a:t>المسئولين عن الإشراف على الموارد البشرية والعمال وتوجيه الموظفين.</a:t>
            </a:r>
          </a:p>
          <a:p>
            <a:pPr algn="just" rtl="1"/>
            <a:r>
              <a:rPr lang="ar-EG" sz="2000" b="1" dirty="0">
                <a:latin typeface="+mn-lt"/>
              </a:rPr>
              <a:t> </a:t>
            </a:r>
          </a:p>
        </p:txBody>
      </p:sp>
      <p:pic>
        <p:nvPicPr>
          <p:cNvPr id="3074" name="Picture 2">
            <a:extLst>
              <a:ext uri="{FF2B5EF4-FFF2-40B4-BE49-F238E27FC236}">
                <a16:creationId xmlns:a16="http://schemas.microsoft.com/office/drawing/2014/main" id="{496A88F9-F8E2-7AA7-7217-D4FACC285E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683" y="1551943"/>
            <a:ext cx="5777022" cy="4423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8432421"/>
      </p:ext>
    </p:extLst>
  </p:cSld>
  <p:clrMapOvr>
    <a:masterClrMapping/>
  </p:clrMapOvr>
  <mc:AlternateContent xmlns:mc="http://schemas.openxmlformats.org/markup-compatibility/2006" xmlns:p14="http://schemas.microsoft.com/office/powerpoint/2010/main">
    <mc:Choice Requires="p14">
      <p:transition p14:dur="10" advTm="100713"/>
    </mc:Choice>
    <mc:Fallback xmlns="">
      <p:transition advTm="10071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5" y="1426476"/>
            <a:ext cx="11683359" cy="462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1</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010914" y="99609"/>
            <a:ext cx="2181086" cy="1029472"/>
          </a:xfrm>
          <a:prstGeom prst="rect">
            <a:avLst/>
          </a:prstGeom>
        </p:spPr>
      </p:pic>
      <p:sp>
        <p:nvSpPr>
          <p:cNvPr id="9" name="Rectangle 4" descr="blueline01"/>
          <p:cNvSpPr txBox="1">
            <a:spLocks noChangeArrowheads="1"/>
          </p:cNvSpPr>
          <p:nvPr/>
        </p:nvSpPr>
        <p:spPr>
          <a:xfrm>
            <a:off x="3467100" y="681362"/>
            <a:ext cx="5257800" cy="64729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spcBef>
                <a:spcPct val="30000"/>
              </a:spcBef>
            </a:pPr>
            <a:r>
              <a:rPr lang="ar-EG" sz="3200" b="1" dirty="0"/>
              <a:t>المستويات الثلاثة للإدارة</a:t>
            </a:r>
          </a:p>
        </p:txBody>
      </p:sp>
      <p:sp>
        <p:nvSpPr>
          <p:cNvPr id="11" name="Rectangle 5"/>
          <p:cNvSpPr txBox="1">
            <a:spLocks noChangeArrowheads="1"/>
          </p:cNvSpPr>
          <p:nvPr/>
        </p:nvSpPr>
        <p:spPr>
          <a:xfrm>
            <a:off x="6512072" y="1665310"/>
            <a:ext cx="5337543" cy="4351338"/>
          </a:xfrm>
          <a:prstGeom prst="rect">
            <a:avLst/>
          </a:prstGeom>
          <a:ln>
            <a:noFill/>
          </a:ln>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spcBef>
                <a:spcPct val="30000"/>
              </a:spcBef>
            </a:pPr>
            <a:r>
              <a:rPr lang="ar-EG" sz="2400" b="1" dirty="0">
                <a:solidFill>
                  <a:srgbClr val="FF0000"/>
                </a:solidFill>
              </a:rPr>
              <a:t>المديرون الكبار</a:t>
            </a:r>
          </a:p>
          <a:p>
            <a:pPr marL="0" indent="0" algn="r" rtl="1">
              <a:spcBef>
                <a:spcPct val="30000"/>
              </a:spcBef>
              <a:buNone/>
            </a:pPr>
            <a:r>
              <a:rPr lang="ar-EG" sz="2400" b="1" dirty="0"/>
              <a:t>	الرئيس التنفيذي أو الرئيس أو نائب الرئيس</a:t>
            </a:r>
          </a:p>
          <a:p>
            <a:pPr algn="r" rtl="1">
              <a:spcBef>
                <a:spcPct val="30000"/>
              </a:spcBef>
            </a:pPr>
            <a:r>
              <a:rPr lang="ar-EG" sz="2400" b="1" dirty="0">
                <a:solidFill>
                  <a:srgbClr val="FF0000"/>
                </a:solidFill>
              </a:rPr>
              <a:t>المديرون المتوسطون</a:t>
            </a:r>
          </a:p>
          <a:p>
            <a:pPr marL="0" indent="0" algn="r" rtl="1">
              <a:spcBef>
                <a:spcPct val="30000"/>
              </a:spcBef>
              <a:buNone/>
            </a:pPr>
            <a:r>
              <a:rPr lang="ar-EG" sz="2400" b="1" dirty="0"/>
              <a:t>	مدير الإنتاج أو مدير التسويق أو مدير الموارد البشرية </a:t>
            </a:r>
          </a:p>
          <a:p>
            <a:pPr algn="r" rtl="1">
              <a:spcBef>
                <a:spcPct val="30000"/>
              </a:spcBef>
            </a:pPr>
            <a:r>
              <a:rPr lang="ar-EG" sz="2400" b="1" dirty="0">
                <a:solidFill>
                  <a:srgbClr val="FF0000"/>
                </a:solidFill>
              </a:rPr>
              <a:t>المديرون من الخط الأول</a:t>
            </a:r>
          </a:p>
          <a:p>
            <a:pPr marL="0" indent="0" algn="r" rtl="1">
              <a:spcBef>
                <a:spcPct val="30000"/>
              </a:spcBef>
              <a:buNone/>
            </a:pPr>
            <a:r>
              <a:rPr lang="ar-EG" sz="2400" b="1" dirty="0"/>
              <a:t>	قائد الطاقم أو المشرف أو الممرضة الرئيسية أو مدير المكتب</a:t>
            </a:r>
          </a:p>
          <a:p>
            <a:pPr marL="0" indent="0" algn="r" rtl="1">
              <a:spcBef>
                <a:spcPct val="30000"/>
              </a:spcBef>
              <a:buNone/>
            </a:pPr>
            <a:r>
              <a:rPr lang="ar-EG" sz="2400" b="1" dirty="0"/>
              <a:t>	الموظفون غير الإداريين العاملين </a:t>
            </a:r>
          </a:p>
          <a:p>
            <a:pPr marL="0" indent="0" algn="r" rtl="1">
              <a:spcBef>
                <a:spcPct val="30000"/>
              </a:spcBef>
              <a:buNone/>
            </a:pPr>
            <a:r>
              <a:rPr lang="ar-EG" sz="2400" b="1" dirty="0"/>
              <a:t>	العاملون في المنظمة الذين يشرف عليهم المديرون من الخط الأول</a:t>
            </a:r>
            <a:endParaRPr lang="en-US" sz="2400" b="1" dirty="0"/>
          </a:p>
        </p:txBody>
      </p:sp>
      <p:sp>
        <p:nvSpPr>
          <p:cNvPr id="3" name="Rectangle 5">
            <a:extLst>
              <a:ext uri="{FF2B5EF4-FFF2-40B4-BE49-F238E27FC236}">
                <a16:creationId xmlns:a16="http://schemas.microsoft.com/office/drawing/2014/main" id="{F268893B-30A7-1A14-3851-F211C7E60D2F}"/>
              </a:ext>
            </a:extLst>
          </p:cNvPr>
          <p:cNvSpPr txBox="1">
            <a:spLocks noChangeArrowheads="1"/>
          </p:cNvSpPr>
          <p:nvPr/>
        </p:nvSpPr>
        <p:spPr>
          <a:xfrm>
            <a:off x="405995" y="1626050"/>
            <a:ext cx="6122210" cy="4351338"/>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0000"/>
              </a:spcBef>
            </a:pPr>
            <a:r>
              <a:rPr lang="en-US" b="1" dirty="0"/>
              <a:t>The Three Levels of Management</a:t>
            </a:r>
          </a:p>
          <a:p>
            <a:pPr lvl="1">
              <a:spcBef>
                <a:spcPct val="30000"/>
              </a:spcBef>
            </a:pPr>
            <a:r>
              <a:rPr lang="en-US" b="1" dirty="0">
                <a:solidFill>
                  <a:srgbClr val="FF0000"/>
                </a:solidFill>
              </a:rPr>
              <a:t>Top managers</a:t>
            </a:r>
          </a:p>
          <a:p>
            <a:pPr lvl="2">
              <a:spcBef>
                <a:spcPct val="30000"/>
              </a:spcBef>
            </a:pPr>
            <a:r>
              <a:rPr lang="en-US" b="1" dirty="0"/>
              <a:t>CEO, president, or vice president</a:t>
            </a:r>
          </a:p>
          <a:p>
            <a:pPr lvl="1">
              <a:spcBef>
                <a:spcPct val="30000"/>
              </a:spcBef>
            </a:pPr>
            <a:r>
              <a:rPr lang="en-US" b="1" dirty="0">
                <a:solidFill>
                  <a:srgbClr val="FF0000"/>
                </a:solidFill>
              </a:rPr>
              <a:t>Middle managers</a:t>
            </a:r>
          </a:p>
          <a:p>
            <a:pPr lvl="2">
              <a:spcBef>
                <a:spcPct val="30000"/>
              </a:spcBef>
            </a:pPr>
            <a:r>
              <a:rPr lang="en-US" b="1" dirty="0"/>
              <a:t>Production  manager, marketing  manager, HR manager </a:t>
            </a:r>
          </a:p>
          <a:p>
            <a:pPr lvl="1">
              <a:spcBef>
                <a:spcPct val="30000"/>
              </a:spcBef>
            </a:pPr>
            <a:r>
              <a:rPr lang="en-US" b="1" dirty="0">
                <a:solidFill>
                  <a:srgbClr val="FF0000"/>
                </a:solidFill>
              </a:rPr>
              <a:t>First-line managers</a:t>
            </a:r>
          </a:p>
          <a:p>
            <a:pPr lvl="2">
              <a:spcBef>
                <a:spcPct val="30000"/>
              </a:spcBef>
            </a:pPr>
            <a:r>
              <a:rPr lang="en-US" b="1" dirty="0"/>
              <a:t>Crew leader, supervisor, head nurse, or office manager</a:t>
            </a:r>
          </a:p>
          <a:p>
            <a:pPr lvl="1">
              <a:spcBef>
                <a:spcPct val="30000"/>
              </a:spcBef>
            </a:pPr>
            <a:r>
              <a:rPr lang="en-US" b="1" dirty="0">
                <a:solidFill>
                  <a:srgbClr val="FF0000"/>
                </a:solidFill>
              </a:rPr>
              <a:t>Non-management operative employees</a:t>
            </a:r>
          </a:p>
          <a:p>
            <a:pPr lvl="2">
              <a:spcBef>
                <a:spcPct val="30000"/>
              </a:spcBef>
            </a:pPr>
            <a:r>
              <a:rPr lang="en-US" b="1" dirty="0"/>
              <a:t>Workers in the organization who are supervised by first-line managers</a:t>
            </a:r>
          </a:p>
        </p:txBody>
      </p:sp>
    </p:spTree>
    <p:extLst>
      <p:ext uri="{BB962C8B-B14F-4D97-AF65-F5344CB8AC3E}">
        <p14:creationId xmlns:p14="http://schemas.microsoft.com/office/powerpoint/2010/main" val="2469344760"/>
      </p:ext>
    </p:extLst>
  </p:cSld>
  <p:clrMapOvr>
    <a:masterClrMapping/>
  </p:clrMapOvr>
  <mc:AlternateContent xmlns:mc="http://schemas.openxmlformats.org/markup-compatibility/2006" xmlns:p14="http://schemas.microsoft.com/office/powerpoint/2010/main">
    <mc:Choice Requires="p14">
      <p:transition p14:dur="10" advTm="41424"/>
    </mc:Choice>
    <mc:Fallback xmlns="">
      <p:transition advTm="4142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16CDF-90BB-E917-3B46-70A77F2496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E8F158-98BD-5E44-EBB4-CC11824F38E6}"/>
              </a:ext>
            </a:extLst>
          </p:cNvPr>
          <p:cNvSpPr/>
          <p:nvPr/>
        </p:nvSpPr>
        <p:spPr>
          <a:xfrm>
            <a:off x="342385" y="1426476"/>
            <a:ext cx="11683359" cy="5248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01DDC8C-B999-678B-9AFC-38589DCDD706}"/>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1BF307-CB35-4B8D-BCD2-64C52C1C103D}"/>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3A9410-18C7-C687-569D-1E6B1CB862E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1</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26774E5F-FCA5-B723-717C-3598030FAAF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010914" y="99609"/>
            <a:ext cx="2181086" cy="1029472"/>
          </a:xfrm>
          <a:prstGeom prst="rect">
            <a:avLst/>
          </a:prstGeom>
        </p:spPr>
      </p:pic>
      <p:pic>
        <p:nvPicPr>
          <p:cNvPr id="3074" name="Picture 2" descr="إنفوجراف| وظائف الإدارة الخمس: كلاسيكيات علم الإدارة ">
            <a:extLst>
              <a:ext uri="{FF2B5EF4-FFF2-40B4-BE49-F238E27FC236}">
                <a16:creationId xmlns:a16="http://schemas.microsoft.com/office/drawing/2014/main" id="{BE9CE065-EF3F-E654-7B45-8DBBBB6F02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3624" y="1592912"/>
            <a:ext cx="7040880" cy="491527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CDBC178-6EC9-748B-BCEE-775AF81F3291}"/>
              </a:ext>
            </a:extLst>
          </p:cNvPr>
          <p:cNvSpPr txBox="1"/>
          <p:nvPr/>
        </p:nvSpPr>
        <p:spPr>
          <a:xfrm>
            <a:off x="3080656" y="697477"/>
            <a:ext cx="5529943"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5 Functions of Great Management</a:t>
            </a:r>
          </a:p>
        </p:txBody>
      </p:sp>
    </p:spTree>
    <p:extLst>
      <p:ext uri="{BB962C8B-B14F-4D97-AF65-F5344CB8AC3E}">
        <p14:creationId xmlns:p14="http://schemas.microsoft.com/office/powerpoint/2010/main" val="1597035254"/>
      </p:ext>
    </p:extLst>
  </p:cSld>
  <p:clrMapOvr>
    <a:masterClrMapping/>
  </p:clrMapOvr>
  <mc:AlternateContent xmlns:mc="http://schemas.openxmlformats.org/markup-compatibility/2006" xmlns:p14="http://schemas.microsoft.com/office/powerpoint/2010/main">
    <mc:Choice Requires="p14">
      <p:transition p14:dur="10" advTm="41424"/>
    </mc:Choice>
    <mc:Fallback xmlns="">
      <p:transition advTm="4142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71047C-A47A-B060-1AD1-431DFA33944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C889758-AE40-6058-3884-F45B466A3825}"/>
              </a:ext>
            </a:extLst>
          </p:cNvPr>
          <p:cNvSpPr txBox="1"/>
          <p:nvPr/>
        </p:nvSpPr>
        <p:spPr>
          <a:xfrm>
            <a:off x="3080656" y="697477"/>
            <a:ext cx="5529943"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الوظائف الخمس للإدارة الناجحة</a:t>
            </a:r>
            <a:endParaRPr lang="en-US"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9406BAB5-BB3A-4DB1-12F9-D651B42F140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720C604-45D8-BCE4-88CB-47DF4C44BC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DFEFC76-5CF8-2A64-11F5-60D99FE97FDC}"/>
              </a:ext>
            </a:extLst>
          </p:cNvPr>
          <p:cNvSpPr txBox="1"/>
          <p:nvPr/>
        </p:nvSpPr>
        <p:spPr>
          <a:xfrm>
            <a:off x="5884636" y="1932002"/>
            <a:ext cx="5979202" cy="4524315"/>
          </a:xfrm>
          <a:prstGeom prst="rect">
            <a:avLst/>
          </a:prstGeom>
          <a:noFill/>
        </p:spPr>
        <p:txBody>
          <a:bodyPr wrap="square">
            <a:spAutoFit/>
          </a:bodyPr>
          <a:lstStyle/>
          <a:p>
            <a:pPr algn="just" rtl="1">
              <a:buNone/>
            </a:pPr>
            <a:r>
              <a:rPr lang="ar-EG" dirty="0"/>
              <a:t>تعتبر هذه الوظائف الركائز الأساسية التي يعتمد عليها أي مدير لضمان سير العمل بكفاءة وتحقيق النجاح:</a:t>
            </a:r>
          </a:p>
          <a:p>
            <a:pPr algn="just" rtl="1">
              <a:buNone/>
            </a:pPr>
            <a:endParaRPr lang="ar-EG" dirty="0"/>
          </a:p>
          <a:p>
            <a:pPr algn="just" rtl="1">
              <a:buNone/>
            </a:pPr>
            <a:r>
              <a:rPr lang="ar-EG" b="1" dirty="0"/>
              <a:t>1. التخطيط </a:t>
            </a:r>
            <a:r>
              <a:rPr lang="en-US" b="1" dirty="0"/>
              <a:t>Planning</a:t>
            </a:r>
            <a:r>
              <a:rPr lang="ar-EG" b="1" dirty="0"/>
              <a:t> </a:t>
            </a:r>
            <a:r>
              <a:rPr lang="ar-EG" dirty="0"/>
              <a:t>هو حجر الأساس؛ فعندما تفكر في التخطيط، فكر فيه كعملية </a:t>
            </a:r>
            <a:r>
              <a:rPr lang="ar-EG" b="1" dirty="0"/>
              <a:t>تحديد للأهداف المناسبة</a:t>
            </a:r>
            <a:r>
              <a:rPr lang="ar-EG" dirty="0"/>
              <a:t> والخطوات اللازمة للوصول إليها. يتضمن ذلك:</a:t>
            </a:r>
          </a:p>
          <a:p>
            <a:pPr marL="285750" indent="-285750" algn="just" rtl="1">
              <a:buFont typeface="Arial" panose="020B0604020202020204" pitchFamily="34" charset="0"/>
              <a:buChar char="•"/>
            </a:pPr>
            <a:r>
              <a:rPr lang="ar-EG" dirty="0"/>
              <a:t>تحديد الاستراتيجيات التي سيتم اتباعها.</a:t>
            </a:r>
          </a:p>
          <a:p>
            <a:pPr marL="285750" indent="-285750" algn="just" rtl="1">
              <a:buFont typeface="Arial" panose="020B0604020202020204" pitchFamily="34" charset="0"/>
              <a:buChar char="•"/>
            </a:pPr>
            <a:r>
              <a:rPr lang="ar-EG" dirty="0"/>
              <a:t>تحديد الإجراءات الواجب اتخاذها.</a:t>
            </a:r>
          </a:p>
          <a:p>
            <a:pPr marL="285750" indent="-285750" algn="just" rtl="1">
              <a:buFont typeface="Arial" panose="020B0604020202020204" pitchFamily="34" charset="0"/>
              <a:buChar char="•"/>
            </a:pPr>
            <a:r>
              <a:rPr lang="ar-EG" dirty="0"/>
              <a:t>تقرير الموارد المطلوبة (بشرية، مالية، أو تقنية) لتحقيق تلك الأهداف.</a:t>
            </a:r>
          </a:p>
          <a:p>
            <a:pPr algn="just" rtl="1">
              <a:buNone/>
            </a:pPr>
            <a:r>
              <a:rPr lang="ar-EG" b="1" dirty="0"/>
              <a:t>2. التنظيم </a:t>
            </a:r>
            <a:r>
              <a:rPr lang="en-US" b="1" dirty="0"/>
              <a:t>Organizing</a:t>
            </a:r>
            <a:r>
              <a:rPr lang="ar-EG" b="1" dirty="0"/>
              <a:t>: </a:t>
            </a:r>
            <a:r>
              <a:rPr lang="ar-EG" dirty="0"/>
              <a:t>تتعلق هذه الوظيفة ببناء الهيكل الداخلي للعمل؛ فهي عملية </a:t>
            </a:r>
            <a:r>
              <a:rPr lang="ar-EG" b="1" dirty="0"/>
              <a:t>تأسيس العلاقات بين الموظفين</a:t>
            </a:r>
            <a:r>
              <a:rPr lang="ar-EG" dirty="0"/>
              <a:t> وتوزيع المهام. هذا التنظيم يسمح للعاملين بالعمل معاً بانسجام وتناغم لتحقيق أهداف المنظمة المشتركة.</a:t>
            </a:r>
          </a:p>
          <a:p>
            <a:pPr algn="just" rtl="1">
              <a:buNone/>
            </a:pPr>
            <a:r>
              <a:rPr lang="ar-EG" b="1" dirty="0"/>
              <a:t>3. القيادة  </a:t>
            </a:r>
            <a:r>
              <a:rPr lang="en-US" b="1" dirty="0"/>
              <a:t>Leading</a:t>
            </a:r>
            <a:r>
              <a:rPr lang="ar-EG" b="1" dirty="0"/>
              <a:t>: </a:t>
            </a:r>
            <a:r>
              <a:rPr lang="ar-EG" dirty="0"/>
              <a:t>القيادة هي المحرك البشري للإدارة، وتتضمن صياغة رؤية واضحة ونشرها بين الموظفين. تعتمد القيادة على:</a:t>
            </a:r>
          </a:p>
          <a:p>
            <a:pPr marL="285750" indent="-285750" algn="just" rtl="1">
              <a:buFont typeface="Arial" panose="020B0604020202020204" pitchFamily="34" charset="0"/>
              <a:buChar char="•"/>
            </a:pPr>
            <a:r>
              <a:rPr lang="ar-EG" b="1" dirty="0"/>
              <a:t>تحفيز وإلهام</a:t>
            </a:r>
            <a:r>
              <a:rPr lang="ar-EG" dirty="0"/>
              <a:t> الموظفين وبث الطاقة فيهم.</a:t>
            </a:r>
          </a:p>
          <a:p>
            <a:pPr marL="285750" indent="-285750" algn="just" rtl="1">
              <a:buFont typeface="Arial" panose="020B0604020202020204" pitchFamily="34" charset="0"/>
              <a:buChar char="•"/>
            </a:pPr>
            <a:r>
              <a:rPr lang="ar-EG" dirty="0"/>
              <a:t>استخدام مهارات التأثير، والإقناع، والتواصل الفعال لتحريك الفريق نحو الهدف.</a:t>
            </a:r>
          </a:p>
        </p:txBody>
      </p:sp>
      <p:pic>
        <p:nvPicPr>
          <p:cNvPr id="4" name="Picture 2" descr="5 Principles of Great Management">
            <a:extLst>
              <a:ext uri="{FF2B5EF4-FFF2-40B4-BE49-F238E27FC236}">
                <a16:creationId xmlns:a16="http://schemas.microsoft.com/office/drawing/2014/main" id="{0DB74748-7757-AA27-645E-9017223FFD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048" y="2025156"/>
            <a:ext cx="5688579" cy="433800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83E49DD-12D5-03E4-AC9E-AA855B71F110}"/>
              </a:ext>
            </a:extLst>
          </p:cNvPr>
          <p:cNvSpPr txBox="1"/>
          <p:nvPr/>
        </p:nvSpPr>
        <p:spPr>
          <a:xfrm>
            <a:off x="3233056" y="1126327"/>
            <a:ext cx="5529943"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5 Functions of Great Management</a:t>
            </a:r>
          </a:p>
        </p:txBody>
      </p:sp>
    </p:spTree>
    <p:extLst>
      <p:ext uri="{BB962C8B-B14F-4D97-AF65-F5344CB8AC3E}">
        <p14:creationId xmlns:p14="http://schemas.microsoft.com/office/powerpoint/2010/main" val="1787254053"/>
      </p:ext>
    </p:extLst>
  </p:cSld>
  <p:clrMapOvr>
    <a:masterClrMapping/>
  </p:clrMapOvr>
  <p:transition spd="slow" advTm="70640">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3080656" y="697477"/>
            <a:ext cx="5529943"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الوظائف الخمس للإدارة الناجحة</a:t>
            </a:r>
            <a:endParaRPr lang="en-US" sz="28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E97B9E1-1556-FDC7-B262-4CBCBE6721A1}"/>
              </a:ext>
            </a:extLst>
          </p:cNvPr>
          <p:cNvSpPr txBox="1"/>
          <p:nvPr/>
        </p:nvSpPr>
        <p:spPr>
          <a:xfrm>
            <a:off x="5454502" y="2369319"/>
            <a:ext cx="6620700" cy="2862322"/>
          </a:xfrm>
          <a:prstGeom prst="rect">
            <a:avLst/>
          </a:prstGeom>
          <a:noFill/>
        </p:spPr>
        <p:txBody>
          <a:bodyPr wrap="square">
            <a:spAutoFit/>
          </a:bodyPr>
          <a:lstStyle/>
          <a:p>
            <a:pPr algn="just" rtl="1">
              <a:buNone/>
            </a:pPr>
            <a:r>
              <a:rPr lang="ar-EG" b="1" dirty="0"/>
              <a:t>4. التوظيف </a:t>
            </a:r>
            <a:r>
              <a:rPr lang="en-US" b="1" dirty="0"/>
              <a:t>Staffing</a:t>
            </a:r>
            <a:r>
              <a:rPr lang="ar-EG" b="1" dirty="0"/>
              <a:t>: </a:t>
            </a:r>
            <a:r>
              <a:rPr lang="ar-EG" dirty="0"/>
              <a:t>تركز هذه الوظيفة على العنصر البشري من حيث الاختيار والتعيين؛ وتشمل </a:t>
            </a:r>
            <a:r>
              <a:rPr lang="ar-EG" b="1" dirty="0"/>
              <a:t>استقطاب واختيار الموظفين المناسبين</a:t>
            </a:r>
            <a:r>
              <a:rPr lang="ar-EG" dirty="0"/>
              <a:t> للمناصب الشاغرة داخل الشركة، سواء كان ذلك داخل الفرق أو الأقسام المختلفة، لضمان وضع "الشخص المناسب في المكان المناسب".</a:t>
            </a:r>
          </a:p>
          <a:p>
            <a:pPr algn="just" rtl="1">
              <a:buNone/>
            </a:pPr>
            <a:r>
              <a:rPr lang="ar-EG" b="1" dirty="0"/>
              <a:t>5. الرقابة </a:t>
            </a:r>
            <a:r>
              <a:rPr lang="en-US" b="1" dirty="0"/>
              <a:t>Controlling</a:t>
            </a:r>
            <a:r>
              <a:rPr lang="ar-EG" b="1" dirty="0"/>
              <a:t>: </a:t>
            </a:r>
            <a:r>
              <a:rPr lang="ar-EG" dirty="0"/>
              <a:t>هي عملية المتابعة والتقييم؛ حيث يتم </a:t>
            </a:r>
            <a:r>
              <a:rPr lang="ar-EG" b="1" dirty="0"/>
              <a:t>قياس مدى نجاحك في تحقيق الأهداف</a:t>
            </a:r>
            <a:r>
              <a:rPr lang="ar-EG" dirty="0"/>
              <a:t> وتحسين الأداء. تشمل الرقابة:</a:t>
            </a:r>
          </a:p>
          <a:p>
            <a:pPr marL="285750" indent="-285750" algn="just" rtl="1">
              <a:buFont typeface="Arial" panose="020B0604020202020204" pitchFamily="34" charset="0"/>
              <a:buChar char="•"/>
            </a:pPr>
            <a:r>
              <a:rPr lang="ar-EG" dirty="0"/>
              <a:t>وضع معايير واضحة للأداء.</a:t>
            </a:r>
          </a:p>
          <a:p>
            <a:pPr marL="285750" indent="-285750" algn="just" rtl="1">
              <a:buFont typeface="Arial" panose="020B0604020202020204" pitchFamily="34" charset="0"/>
              <a:buChar char="•"/>
            </a:pPr>
            <a:r>
              <a:rPr lang="ar-EG" dirty="0"/>
              <a:t>قياس النتائج الحالية ومقارنتها بالمعايير الموضوعة.</a:t>
            </a:r>
          </a:p>
          <a:p>
            <a:pPr marL="285750" indent="-285750" algn="just" rtl="1">
              <a:buFont typeface="Arial" panose="020B0604020202020204" pitchFamily="34" charset="0"/>
              <a:buChar char="•"/>
            </a:pPr>
            <a:r>
              <a:rPr lang="ar-EG" dirty="0"/>
              <a:t>اتخاذ الإجراءات التصحيحية واتخاذ القرارات اللازمة لضمان عدم الانحراف عن المسار الصحيح.</a:t>
            </a:r>
          </a:p>
        </p:txBody>
      </p:sp>
      <p:pic>
        <p:nvPicPr>
          <p:cNvPr id="4" name="Picture 2" descr="5 Principles of Great Management">
            <a:extLst>
              <a:ext uri="{FF2B5EF4-FFF2-40B4-BE49-F238E27FC236}">
                <a16:creationId xmlns:a16="http://schemas.microsoft.com/office/drawing/2014/main" id="{F57E9A58-0CD8-7752-5466-217C03F50A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798" y="1863130"/>
            <a:ext cx="5029198" cy="387470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37801D1-7845-987B-86DD-BB40B88745E5}"/>
              </a:ext>
            </a:extLst>
          </p:cNvPr>
          <p:cNvSpPr txBox="1"/>
          <p:nvPr/>
        </p:nvSpPr>
        <p:spPr>
          <a:xfrm>
            <a:off x="3233056" y="1200754"/>
            <a:ext cx="5529943"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5 Functions of Great Management</a:t>
            </a:r>
          </a:p>
        </p:txBody>
      </p:sp>
    </p:spTree>
    <p:extLst>
      <p:ext uri="{BB962C8B-B14F-4D97-AF65-F5344CB8AC3E}">
        <p14:creationId xmlns:p14="http://schemas.microsoft.com/office/powerpoint/2010/main" val="107618621"/>
      </p:ext>
    </p:extLst>
  </p:cSld>
  <p:clrMapOvr>
    <a:masterClrMapping/>
  </p:clrMapOvr>
  <p:transition spd="slow" advTm="70640">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05647" y="1345306"/>
            <a:ext cx="6715639" cy="5262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113292"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E:\مدرسة الابطال\lecuters\1\lectuers\Overview of management\IMG_٢٠٢٠١١٠٧_٠٥٥٣٥٨.jpg"/>
          <p:cNvPicPr>
            <a:picLocks noChangeAspect="1" noChangeArrowheads="1"/>
          </p:cNvPicPr>
          <p:nvPr/>
        </p:nvPicPr>
        <p:blipFill rotWithShape="1">
          <a:blip r:embed="rId3">
            <a:extLst>
              <a:ext uri="{28A0092B-C50C-407E-A947-70E740481C1C}">
                <a14:useLocalDpi xmlns:a14="http://schemas.microsoft.com/office/drawing/2010/main" val="0"/>
              </a:ext>
            </a:extLst>
          </a:blip>
          <a:srcRect l="3330" t="6410" r="4570"/>
          <a:stretch>
            <a:fillRect/>
          </a:stretch>
        </p:blipFill>
        <p:spPr bwMode="auto">
          <a:xfrm>
            <a:off x="74425" y="1729893"/>
            <a:ext cx="4937760" cy="435193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9880798-FA1F-1E14-E45F-A8331991C57D}"/>
              </a:ext>
            </a:extLst>
          </p:cNvPr>
          <p:cNvSpPr txBox="1"/>
          <p:nvPr/>
        </p:nvSpPr>
        <p:spPr>
          <a:xfrm>
            <a:off x="5305647" y="1514146"/>
            <a:ext cx="6570920" cy="5016758"/>
          </a:xfrm>
          <a:prstGeom prst="rect">
            <a:avLst/>
          </a:prstGeom>
          <a:noFill/>
        </p:spPr>
        <p:txBody>
          <a:bodyPr wrap="square">
            <a:spAutoFit/>
          </a:bodyPr>
          <a:lstStyle/>
          <a:p>
            <a:pPr algn="r" rtl="1">
              <a:buNone/>
            </a:pPr>
            <a:r>
              <a:rPr lang="ar-EG" sz="1600" b="1" dirty="0"/>
              <a:t>أولاً: التخطيط </a:t>
            </a:r>
            <a:r>
              <a:rPr lang="en-US" sz="1600" b="1" dirty="0"/>
              <a:t>Planning)</a:t>
            </a:r>
            <a:endParaRPr lang="ar-EG" sz="1600" b="1" dirty="0"/>
          </a:p>
          <a:p>
            <a:pPr marL="742950" lvl="1" indent="-285750" algn="r" rtl="1">
              <a:buFont typeface="Arial" panose="020B0604020202020204" pitchFamily="34" charset="0"/>
              <a:buChar char="•"/>
            </a:pPr>
            <a:r>
              <a:rPr lang="ar-EG" sz="1600" b="1" dirty="0"/>
              <a:t>الملاحظة:</a:t>
            </a:r>
            <a:r>
              <a:rPr lang="ar-EG" sz="1600" dirty="0"/>
              <a:t> المساحة البرتقالية تزداد كلما صعدنا للأعلى.</a:t>
            </a:r>
          </a:p>
          <a:p>
            <a:pPr marL="742950" lvl="1" indent="-285750" algn="r" rtl="1">
              <a:buFont typeface="Arial" panose="020B0604020202020204" pitchFamily="34" charset="0"/>
              <a:buChar char="•"/>
            </a:pPr>
            <a:r>
              <a:rPr lang="ar-EG" sz="1600" b="1" dirty="0"/>
              <a:t>الشرح:</a:t>
            </a:r>
            <a:r>
              <a:rPr lang="ar-EG" sz="1600" dirty="0"/>
              <a:t> مديرو الإدارة العليا يقضون </a:t>
            </a:r>
            <a:r>
              <a:rPr lang="ar-EG" sz="1600" b="1" dirty="0"/>
              <a:t>أكبر قدر من وقتهم</a:t>
            </a:r>
            <a:r>
              <a:rPr lang="ar-EG" sz="1600" dirty="0"/>
              <a:t> في التخطيط، لأنهم مسؤولون عن وضع الاستراتيجيات طويلة المدى ورسم مستقبل الشركة. أما مديرو الخط الأول فيقضون وقتاً أقل فيه لأن خططهم يومية وتكتيكية بسيطة.</a:t>
            </a:r>
          </a:p>
          <a:p>
            <a:pPr algn="r" rtl="1">
              <a:buNone/>
            </a:pPr>
            <a:r>
              <a:rPr lang="ar-EG" sz="1600" b="1" dirty="0"/>
              <a:t>ثانياً: التنظيم </a:t>
            </a:r>
            <a:r>
              <a:rPr lang="en-US" sz="1600" b="1" dirty="0"/>
              <a:t>Organizing)</a:t>
            </a:r>
            <a:endParaRPr lang="ar-EG" sz="1600" b="1" dirty="0"/>
          </a:p>
          <a:p>
            <a:pPr marL="742950" lvl="1" indent="-285750" algn="r" rtl="1">
              <a:buFont typeface="Arial" panose="020B0604020202020204" pitchFamily="34" charset="0"/>
              <a:buChar char="•"/>
            </a:pPr>
            <a:r>
              <a:rPr lang="ar-EG" sz="1600" b="1" dirty="0"/>
              <a:t>الملاحظة:</a:t>
            </a:r>
            <a:r>
              <a:rPr lang="ar-EG" sz="1600" dirty="0"/>
              <a:t> المساحة الخضراء واسعة في الأعلى وتضيق قليلاً في الأسفل.</a:t>
            </a:r>
          </a:p>
          <a:p>
            <a:pPr marL="742950" lvl="1" indent="-285750" algn="r" rtl="1">
              <a:buFont typeface="Arial" panose="020B0604020202020204" pitchFamily="34" charset="0"/>
              <a:buChar char="•"/>
            </a:pPr>
            <a:r>
              <a:rPr lang="ar-EG" sz="1600" b="1" dirty="0"/>
              <a:t>الشرح:</a:t>
            </a:r>
            <a:r>
              <a:rPr lang="ar-EG" sz="1600" dirty="0"/>
              <a:t> الإدارة العليا تهتم كثيراً بتنظيم هيكل الشركة وتوزيع الموارد الكبرى، بينما ينشغل مديرو الخط الأول بتنظيم المهام اليومية المباشرة فقط.</a:t>
            </a:r>
          </a:p>
          <a:p>
            <a:pPr algn="r" rtl="1">
              <a:buNone/>
            </a:pPr>
            <a:r>
              <a:rPr lang="ar-EG" sz="1600" b="1" dirty="0"/>
              <a:t>ثالثاً: القيادة/التوجيه   </a:t>
            </a:r>
            <a:r>
              <a:rPr lang="en-US" sz="1600" b="1" dirty="0"/>
              <a:t>Leading)</a:t>
            </a:r>
            <a:endParaRPr lang="ar-EG" sz="1600" b="1" dirty="0"/>
          </a:p>
          <a:p>
            <a:pPr marL="742950" lvl="1" indent="-285750" algn="r" rtl="1">
              <a:buFont typeface="Arial" panose="020B0604020202020204" pitchFamily="34" charset="0"/>
              <a:buChar char="•"/>
            </a:pPr>
            <a:r>
              <a:rPr lang="ar-EG" sz="1600" b="1" dirty="0"/>
              <a:t>الملاحظة:</a:t>
            </a:r>
            <a:r>
              <a:rPr lang="ar-EG" sz="1600" dirty="0"/>
              <a:t> المساحة الزرقاء </a:t>
            </a:r>
            <a:r>
              <a:rPr lang="ar-EG" sz="1600" b="1" dirty="0"/>
              <a:t>تتوسع بشكل كبير جداً في الأسفل</a:t>
            </a:r>
            <a:r>
              <a:rPr lang="ar-EG" sz="1600" dirty="0"/>
              <a:t> (عند مديرو الخط الأول).</a:t>
            </a:r>
          </a:p>
          <a:p>
            <a:pPr marL="742950" lvl="1" indent="-285750" algn="r" rtl="1">
              <a:buFont typeface="Arial" panose="020B0604020202020204" pitchFamily="34" charset="0"/>
              <a:buChar char="•"/>
            </a:pPr>
            <a:r>
              <a:rPr lang="ar-EG" sz="1600" b="1" dirty="0"/>
              <a:t>الشرح:</a:t>
            </a:r>
            <a:r>
              <a:rPr lang="ar-EG" sz="1600" dirty="0"/>
              <a:t> هذا هو النشاط الأساسي لمديري الخط الأول (المشرفين). هم يقضون معظم وقتهم في "القيادة"، أي التواصل المباشر مع العمال، تحفيزهم، حل مشاكلهم، وتوجيههم أثناء العمل. كلما صعد المدير للأعلى، قلّ تواصله المباشر اليومي مع العمال، وبالتالي يقل وقت "القيادة" المباشرة.</a:t>
            </a:r>
          </a:p>
          <a:p>
            <a:pPr algn="r" rtl="1">
              <a:buNone/>
            </a:pPr>
            <a:r>
              <a:rPr lang="ar-EG" sz="1600" b="1" dirty="0"/>
              <a:t>رابعاً: الرقابة </a:t>
            </a:r>
            <a:r>
              <a:rPr lang="en-US" sz="1600" b="1" dirty="0"/>
              <a:t>Controlling -</a:t>
            </a:r>
            <a:endParaRPr lang="ar-EG" sz="1600" b="1" dirty="0"/>
          </a:p>
          <a:p>
            <a:pPr marL="742950" lvl="1" indent="-285750" algn="r" rtl="1">
              <a:buFont typeface="Arial" panose="020B0604020202020204" pitchFamily="34" charset="0"/>
              <a:buChar char="•"/>
            </a:pPr>
            <a:r>
              <a:rPr lang="ar-EG" sz="1600" b="1" dirty="0"/>
              <a:t>الملاحظة:</a:t>
            </a:r>
            <a:r>
              <a:rPr lang="ar-EG" sz="1600" dirty="0"/>
              <a:t> المساحة الحمراء متساوية تقريباً أو تزيد قليلاً في المستويات الدنيا.</a:t>
            </a:r>
          </a:p>
          <a:p>
            <a:pPr marL="742950" lvl="1" indent="-285750" algn="r" rtl="1">
              <a:buFont typeface="Arial" panose="020B0604020202020204" pitchFamily="34" charset="0"/>
              <a:buChar char="•"/>
            </a:pPr>
            <a:r>
              <a:rPr lang="ar-EG" sz="1600" b="1" dirty="0"/>
              <a:t>الشرح:</a:t>
            </a:r>
            <a:r>
              <a:rPr lang="ar-EG" sz="1600" dirty="0"/>
              <a:t> وظيفة الرقابة (التأكد من أن العمل يسير حسب الخطة) مطلوبة في جميع المستويات، لكنها تظهر بوضوح عند مديرو الخط الأول للتأكد من جودة الإنتاج والالتزام بالجدول الزمني.</a:t>
            </a:r>
          </a:p>
        </p:txBody>
      </p:sp>
      <p:sp>
        <p:nvSpPr>
          <p:cNvPr id="8" name="TextBox 7">
            <a:extLst>
              <a:ext uri="{FF2B5EF4-FFF2-40B4-BE49-F238E27FC236}">
                <a16:creationId xmlns:a16="http://schemas.microsoft.com/office/drawing/2014/main" id="{3BCD92E9-48D2-D040-84E6-A18A06AF1487}"/>
              </a:ext>
            </a:extLst>
          </p:cNvPr>
          <p:cNvSpPr txBox="1"/>
          <p:nvPr/>
        </p:nvSpPr>
        <p:spPr>
          <a:xfrm>
            <a:off x="5465135" y="807134"/>
            <a:ext cx="2869018" cy="369332"/>
          </a:xfrm>
          <a:prstGeom prst="rect">
            <a:avLst/>
          </a:prstGeom>
          <a:noFill/>
        </p:spPr>
        <p:txBody>
          <a:bodyPr wrap="square">
            <a:spAutoFit/>
          </a:bodyPr>
          <a:lstStyle/>
          <a:p>
            <a:pPr algn="r"/>
            <a:r>
              <a:rPr lang="ar-EG" b="1" dirty="0"/>
              <a:t>تحليل توزيع الوقت حسب الوظيفة</a:t>
            </a:r>
            <a:endParaRPr lang="en-US" b="1" dirty="0"/>
          </a:p>
        </p:txBody>
      </p:sp>
    </p:spTree>
    <p:extLst>
      <p:ext uri="{BB962C8B-B14F-4D97-AF65-F5344CB8AC3E}">
        <p14:creationId xmlns:p14="http://schemas.microsoft.com/office/powerpoint/2010/main" val="1365880661"/>
      </p:ext>
    </p:extLst>
  </p:cSld>
  <p:clrMapOvr>
    <a:masterClrMapping/>
  </p:clrMapOvr>
  <mc:AlternateContent xmlns:mc="http://schemas.openxmlformats.org/markup-compatibility/2006" xmlns:p14="http://schemas.microsoft.com/office/powerpoint/2010/main">
    <mc:Choice Requires="p14">
      <p:transition p14:dur="10" advTm="81657"/>
    </mc:Choice>
    <mc:Fallback xmlns="">
      <p:transition advTm="81657"/>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152"/>
    </mc:Choice>
    <mc:Fallback xmlns="">
      <p:transition spd="slow" advTm="1515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purl.org/dc/elements/1.1/"/>
    <ds:schemaRef ds:uri="688354b5-287c-4cda-825e-1d7935aea40e"/>
    <ds:schemaRef ds:uri="http://purl.org/dc/dcmitype/"/>
    <ds:schemaRef ds:uri="http://schemas.microsoft.com/office/2006/metadata/properties"/>
    <ds:schemaRef ds:uri="http://purl.org/dc/terms/"/>
    <ds:schemaRef ds:uri="http://schemas.microsoft.com/office/infopath/2007/PartnerControls"/>
    <ds:schemaRef ds:uri="aca13214-df29-4e3c-a050-857c0bf7bd8e"/>
    <ds:schemaRef ds:uri="http://www.w3.org/XML/1998/namespace"/>
  </ds:schemaRefs>
</ds:datastoreItem>
</file>

<file path=customXml/itemProps3.xml><?xml version="1.0" encoding="utf-8"?>
<ds:datastoreItem xmlns:ds="http://schemas.openxmlformats.org/officeDocument/2006/customXml" ds:itemID="{2D5D1AEF-3557-4C5B-BCE4-5EA8650D738D}"/>
</file>

<file path=docProps/app.xml><?xml version="1.0" encoding="utf-8"?>
<Properties xmlns="http://schemas.openxmlformats.org/officeDocument/2006/extended-properties" xmlns:vt="http://schemas.openxmlformats.org/officeDocument/2006/docPropsVTypes">
  <TotalTime>0</TotalTime>
  <Words>7471</Words>
  <Application>Microsoft Office PowerPoint</Application>
  <PresentationFormat>Widescreen</PresentationFormat>
  <Paragraphs>474</Paragraphs>
  <Slides>46</Slides>
  <Notes>20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46</vt:i4>
      </vt:variant>
    </vt:vector>
  </HeadingPairs>
  <TitlesOfParts>
    <vt:vector size="58" baseType="lpstr">
      <vt:lpstr>Aharoni</vt:lpstr>
      <vt:lpstr>Alexandria</vt:lpstr>
      <vt:lpstr>Arial</vt:lpstr>
      <vt:lpstr>Arial</vt:lpstr>
      <vt:lpstr>BwGlennSans-Medium</vt:lpstr>
      <vt:lpstr>Calibri</vt:lpstr>
      <vt:lpstr>Calibri Light</vt:lpstr>
      <vt:lpstr>Noto Sans</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162</cp:revision>
  <dcterms:created xsi:type="dcterms:W3CDTF">2023-04-29T09:08:00Z</dcterms:created>
  <dcterms:modified xsi:type="dcterms:W3CDTF">2026-05-07T22:30:24Z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