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7"/>
  </p:notesMasterIdLst>
  <p:handoutMasterIdLst>
    <p:handoutMasterId r:id="rId48"/>
  </p:handoutMasterIdLst>
  <p:sldIdLst>
    <p:sldId id="480" r:id="rId7"/>
    <p:sldId id="556" r:id="rId8"/>
    <p:sldId id="557" r:id="rId9"/>
    <p:sldId id="609" r:id="rId10"/>
    <p:sldId id="610" r:id="rId11"/>
    <p:sldId id="612" r:id="rId12"/>
    <p:sldId id="611" r:id="rId13"/>
    <p:sldId id="613" r:id="rId14"/>
    <p:sldId id="614" r:id="rId15"/>
    <p:sldId id="615" r:id="rId16"/>
    <p:sldId id="616" r:id="rId17"/>
    <p:sldId id="617" r:id="rId18"/>
    <p:sldId id="618" r:id="rId19"/>
    <p:sldId id="619" r:id="rId20"/>
    <p:sldId id="620" r:id="rId21"/>
    <p:sldId id="622" r:id="rId22"/>
    <p:sldId id="624" r:id="rId23"/>
    <p:sldId id="625" r:id="rId24"/>
    <p:sldId id="626" r:id="rId25"/>
    <p:sldId id="627" r:id="rId26"/>
    <p:sldId id="628" r:id="rId27"/>
    <p:sldId id="630" r:id="rId28"/>
    <p:sldId id="629" r:id="rId29"/>
    <p:sldId id="631" r:id="rId30"/>
    <p:sldId id="632" r:id="rId31"/>
    <p:sldId id="633" r:id="rId32"/>
    <p:sldId id="634" r:id="rId33"/>
    <p:sldId id="635" r:id="rId34"/>
    <p:sldId id="636" r:id="rId35"/>
    <p:sldId id="637" r:id="rId36"/>
    <p:sldId id="638" r:id="rId37"/>
    <p:sldId id="639" r:id="rId38"/>
    <p:sldId id="641" r:id="rId39"/>
    <p:sldId id="640" r:id="rId40"/>
    <p:sldId id="559" r:id="rId41"/>
    <p:sldId id="357" r:id="rId42"/>
    <p:sldId id="642" r:id="rId43"/>
    <p:sldId id="644" r:id="rId44"/>
    <p:sldId id="645" r:id="rId45"/>
    <p:sldId id="643" r:id="rId4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2" autoAdjust="0"/>
    <p:restoredTop sz="88437" autoAdjust="0"/>
  </p:normalViewPr>
  <p:slideViewPr>
    <p:cSldViewPr snapToGrid="0">
      <p:cViewPr varScale="1">
        <p:scale>
          <a:sx n="90" d="100"/>
          <a:sy n="90" d="100"/>
        </p:scale>
        <p:origin x="440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2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1/22/26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1/22/26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1662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4479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7347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1956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7275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6332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396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4597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8132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3977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3709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5284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592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7944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5982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7729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2000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4943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2460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6684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6481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5908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58229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57217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7728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03854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64483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24647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8645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82658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18056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J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E9C73-6CDE-45E2-97F8-E3C5308FA232}" type="slidenum">
              <a:rPr lang="en-US" noProof="0" smtClean="0"/>
              <a:t>37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6986435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J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E9C73-6CDE-45E2-97F8-E3C5308FA232}" type="slidenum">
              <a:rPr lang="en-US" noProof="0" smtClean="0"/>
              <a:t>38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1945932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J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E9C73-6CDE-45E2-97F8-E3C5308FA232}" type="slidenum">
              <a:rPr lang="en-US" noProof="0" smtClean="0"/>
              <a:t>39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0559186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J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E9C73-6CDE-45E2-97F8-E3C5308FA232}" type="slidenum">
              <a:rPr lang="en-US" noProof="0" smtClean="0"/>
              <a:t>40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73132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7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3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9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8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4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2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9" y="387606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1282" y="2395665"/>
            <a:ext cx="531986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Classification: Advanced Methods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24575" y="-609602"/>
            <a:ext cx="7577137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2336579"/>
            <a:ext cx="12191999" cy="8382525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671930" y="1348869"/>
            <a:ext cx="6520069" cy="107634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#08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Classification: Advanced Methods</a:t>
            </a:r>
          </a:p>
          <a:p>
            <a:pPr algn="ctr"/>
            <a:br>
              <a:rPr lang="en-US" sz="3200" b="1" dirty="0">
                <a:solidFill>
                  <a:srgbClr val="84492B"/>
                </a:solidFill>
                <a:cs typeface="Andalus" panose="02020603050405020304" pitchFamily="18" charset="-78"/>
              </a:rPr>
            </a:br>
            <a:endParaRPr lang="en-US" sz="3200" b="1" dirty="0">
              <a:solidFill>
                <a:srgbClr val="84492B"/>
              </a:solidFill>
              <a:cs typeface="Andalus" panose="02020603050405020304" pitchFamily="18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412D04FD-BD5C-242F-2D6B-29F9E4EBD0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Classification: Advanced Methods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936517" y="1760557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8479740"/>
              </p:ext>
            </p:extLst>
          </p:nvPr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9647D7E2-5D07-3A9E-37DB-7739DF689404}"/>
              </a:ext>
            </a:extLst>
          </p:cNvPr>
          <p:cNvSpPr txBox="1">
            <a:spLocks noChangeArrowheads="1"/>
          </p:cNvSpPr>
          <p:nvPr/>
        </p:nvSpPr>
        <p:spPr>
          <a:xfrm>
            <a:off x="732914" y="1779716"/>
            <a:ext cx="7932784" cy="413132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800" dirty="0"/>
              <a:t>Classification: A Mathematical Mapping</a:t>
            </a:r>
            <a:endParaRPr lang="en-US" altLang="en-JO" dirty="0"/>
          </a:p>
          <a:p>
            <a:pPr>
              <a:lnSpc>
                <a:spcPct val="110000"/>
              </a:lnSpc>
            </a:pPr>
            <a:r>
              <a:rPr lang="en-US" altLang="en-JO" dirty="0"/>
              <a:t>Support Vector Machines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Lazy Learners (or Learning from Your Neighbors)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Other Classification Methods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Additional Topics Regarding Classification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Classification: A Mathematical Mapping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5360102"/>
              </p:ext>
            </p:extLst>
          </p:nvPr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BA0BDEF-5212-645C-38D2-A062DDF3CDE7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286451"/>
            <a:ext cx="9248920" cy="510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dirty="0">
                <a:solidFill>
                  <a:schemeClr val="hlink"/>
                </a:solidFill>
                <a:latin typeface="Calibri" panose="020F0502020204030204" pitchFamily="34" charset="0"/>
              </a:rPr>
              <a:t>Classification:</a:t>
            </a:r>
            <a:r>
              <a:rPr lang="en-US" altLang="en-JO" sz="2400" dirty="0">
                <a:latin typeface="Calibri" panose="020F0502020204030204" pitchFamily="34" charset="0"/>
              </a:rPr>
              <a:t> predicts categorical class labels</a:t>
            </a:r>
          </a:p>
          <a:p>
            <a:pPr lvl="1"/>
            <a:r>
              <a:rPr lang="en-US" altLang="en-JO" dirty="0">
                <a:latin typeface="Calibri" panose="020F0502020204030204" pitchFamily="34" charset="0"/>
              </a:rPr>
              <a:t>E.g., Personal homepage classification</a:t>
            </a:r>
          </a:p>
          <a:p>
            <a:pPr lvl="2"/>
            <a:r>
              <a:rPr lang="en-US" altLang="en-JO" dirty="0">
                <a:latin typeface="Calibri" panose="020F0502020204030204" pitchFamily="34" charset="0"/>
                <a:ea typeface="HYGungSo-Bold" pitchFamily="18" charset="-127"/>
              </a:rPr>
              <a:t>x</a:t>
            </a:r>
            <a:r>
              <a:rPr lang="en-US" altLang="en-JO" baseline="-25000" dirty="0">
                <a:latin typeface="Calibri" panose="020F0502020204030204" pitchFamily="34" charset="0"/>
                <a:ea typeface="HYGungSo-Bold" pitchFamily="18" charset="-127"/>
              </a:rPr>
              <a:t>i</a:t>
            </a:r>
            <a:r>
              <a:rPr lang="en-US" altLang="en-JO" dirty="0">
                <a:latin typeface="Calibri" panose="020F0502020204030204" pitchFamily="34" charset="0"/>
              </a:rPr>
              <a:t> = (x</a:t>
            </a:r>
            <a:r>
              <a:rPr lang="en-US" altLang="en-JO" baseline="-25000" dirty="0">
                <a:latin typeface="Calibri" panose="020F0502020204030204" pitchFamily="34" charset="0"/>
              </a:rPr>
              <a:t>1</a:t>
            </a:r>
            <a:r>
              <a:rPr lang="en-US" altLang="en-JO" dirty="0">
                <a:latin typeface="Calibri" panose="020F0502020204030204" pitchFamily="34" charset="0"/>
              </a:rPr>
              <a:t>, x</a:t>
            </a:r>
            <a:r>
              <a:rPr lang="en-US" altLang="en-JO" baseline="-25000" dirty="0">
                <a:latin typeface="Calibri" panose="020F0502020204030204" pitchFamily="34" charset="0"/>
              </a:rPr>
              <a:t>2</a:t>
            </a:r>
            <a:r>
              <a:rPr lang="en-US" altLang="en-JO" dirty="0">
                <a:latin typeface="Calibri" panose="020F0502020204030204" pitchFamily="34" charset="0"/>
              </a:rPr>
              <a:t>, x</a:t>
            </a:r>
            <a:r>
              <a:rPr lang="en-US" altLang="en-JO" baseline="-25000" dirty="0">
                <a:latin typeface="Calibri" panose="020F0502020204030204" pitchFamily="34" charset="0"/>
              </a:rPr>
              <a:t>3</a:t>
            </a:r>
            <a:r>
              <a:rPr lang="en-US" altLang="en-JO" dirty="0">
                <a:latin typeface="Calibri" panose="020F0502020204030204" pitchFamily="34" charset="0"/>
              </a:rPr>
              <a:t>, …), </a:t>
            </a:r>
            <a:r>
              <a:rPr lang="en-US" altLang="en-JO" dirty="0" err="1">
                <a:latin typeface="Calibri" panose="020F0502020204030204" pitchFamily="34" charset="0"/>
              </a:rPr>
              <a:t>y</a:t>
            </a:r>
            <a:r>
              <a:rPr lang="en-US" altLang="en-JO" baseline="-25000" dirty="0" err="1">
                <a:latin typeface="Calibri" panose="020F0502020204030204" pitchFamily="34" charset="0"/>
              </a:rPr>
              <a:t>i</a:t>
            </a:r>
            <a:r>
              <a:rPr lang="en-US" altLang="en-JO" dirty="0">
                <a:latin typeface="Calibri" panose="020F0502020204030204" pitchFamily="34" charset="0"/>
              </a:rPr>
              <a:t> = +1 or –1</a:t>
            </a:r>
          </a:p>
          <a:p>
            <a:pPr lvl="2"/>
            <a:r>
              <a:rPr lang="en-US" altLang="en-JO" dirty="0">
                <a:latin typeface="Calibri" panose="020F0502020204030204" pitchFamily="34" charset="0"/>
              </a:rPr>
              <a:t>x</a:t>
            </a:r>
            <a:r>
              <a:rPr lang="en-US" altLang="en-JO" baseline="-25000" dirty="0">
                <a:latin typeface="Calibri" panose="020F0502020204030204" pitchFamily="34" charset="0"/>
              </a:rPr>
              <a:t>1</a:t>
            </a:r>
            <a:r>
              <a:rPr lang="en-US" altLang="en-JO" dirty="0">
                <a:latin typeface="Calibri" panose="020F0502020204030204" pitchFamily="34" charset="0"/>
              </a:rPr>
              <a:t> : # of word “homepage”</a:t>
            </a:r>
          </a:p>
          <a:p>
            <a:pPr lvl="2"/>
            <a:r>
              <a:rPr lang="en-US" altLang="en-JO" dirty="0">
                <a:latin typeface="Calibri" panose="020F0502020204030204" pitchFamily="34" charset="0"/>
              </a:rPr>
              <a:t>x</a:t>
            </a:r>
            <a:r>
              <a:rPr lang="en-US" altLang="en-JO" baseline="-25000" dirty="0">
                <a:latin typeface="Calibri" panose="020F0502020204030204" pitchFamily="34" charset="0"/>
              </a:rPr>
              <a:t>2</a:t>
            </a:r>
            <a:r>
              <a:rPr lang="en-US" altLang="en-JO" dirty="0">
                <a:latin typeface="Calibri" panose="020F0502020204030204" pitchFamily="34" charset="0"/>
              </a:rPr>
              <a:t> : # of word “welcome”</a:t>
            </a:r>
          </a:p>
          <a:p>
            <a:r>
              <a:rPr lang="en-US" altLang="en-JO" sz="2400" dirty="0">
                <a:latin typeface="Calibri" panose="020F0502020204030204" pitchFamily="34" charset="0"/>
              </a:rPr>
              <a:t>Mathematically, </a:t>
            </a:r>
            <a:r>
              <a:rPr lang="en-US" altLang="en-JO" sz="2400" dirty="0">
                <a:latin typeface="Calibri" panose="020F0502020204030204" pitchFamily="34" charset="0"/>
                <a:ea typeface="HYGungSo-Bold" pitchFamily="18" charset="-127"/>
              </a:rPr>
              <a:t>x</a:t>
            </a:r>
            <a:r>
              <a:rPr lang="en-US" altLang="en-JO" sz="2400" dirty="0">
                <a:latin typeface="Calibri" panose="020F0502020204030204" pitchFamily="34" charset="0"/>
                <a:sym typeface="Symbol" pitchFamily="2" charset="2"/>
              </a:rPr>
              <a:t>  </a:t>
            </a:r>
            <a:r>
              <a:rPr lang="en-US" altLang="en-JO" sz="2400" dirty="0">
                <a:latin typeface="Calibri" panose="020F0502020204030204" pitchFamily="34" charset="0"/>
              </a:rPr>
              <a:t>X = </a:t>
            </a:r>
            <a:r>
              <a:rPr lang="en-US" altLang="en-JO" sz="2400" dirty="0">
                <a:latin typeface="Calibri" panose="020F0502020204030204" pitchFamily="34" charset="0"/>
                <a:sym typeface="Symbol" pitchFamily="2" charset="2"/>
              </a:rPr>
              <a:t></a:t>
            </a:r>
            <a:r>
              <a:rPr lang="en-US" altLang="en-JO" sz="2400" baseline="30000" dirty="0">
                <a:latin typeface="Calibri" panose="020F0502020204030204" pitchFamily="34" charset="0"/>
                <a:sym typeface="Symbol" pitchFamily="2" charset="2"/>
              </a:rPr>
              <a:t>n</a:t>
            </a:r>
            <a:r>
              <a:rPr lang="en-US" altLang="en-JO" sz="2400" dirty="0">
                <a:latin typeface="Calibri" panose="020F0502020204030204" pitchFamily="34" charset="0"/>
                <a:sym typeface="Symbol" pitchFamily="2" charset="2"/>
              </a:rPr>
              <a:t>, y  Y = {+1, </a:t>
            </a:r>
            <a:r>
              <a:rPr lang="en-US" altLang="en-JO" sz="2400" dirty="0">
                <a:latin typeface="Calibri" panose="020F0502020204030204" pitchFamily="34" charset="0"/>
              </a:rPr>
              <a:t>–</a:t>
            </a:r>
            <a:r>
              <a:rPr lang="en-US" altLang="en-JO" sz="2400" dirty="0">
                <a:latin typeface="Calibri" panose="020F0502020204030204" pitchFamily="34" charset="0"/>
                <a:sym typeface="Symbol" pitchFamily="2" charset="2"/>
              </a:rPr>
              <a:t>1}, </a:t>
            </a:r>
          </a:p>
          <a:p>
            <a:pPr lvl="1"/>
            <a:r>
              <a:rPr lang="en-US" altLang="en-JO" dirty="0">
                <a:latin typeface="Calibri" panose="020F0502020204030204" pitchFamily="34" charset="0"/>
                <a:sym typeface="Symbol" pitchFamily="2" charset="2"/>
              </a:rPr>
              <a:t>We want to derive a function f: </a:t>
            </a:r>
            <a:r>
              <a:rPr lang="en-US" altLang="en-JO" dirty="0">
                <a:latin typeface="Calibri" panose="020F0502020204030204" pitchFamily="34" charset="0"/>
              </a:rPr>
              <a:t>X </a:t>
            </a:r>
            <a:r>
              <a:rPr lang="en-US" altLang="en-JO" dirty="0">
                <a:latin typeface="Calibri" panose="020F0502020204030204" pitchFamily="34" charset="0"/>
                <a:sym typeface="Wingdings" pitchFamily="2" charset="2"/>
              </a:rPr>
              <a:t></a:t>
            </a:r>
            <a:r>
              <a:rPr lang="en-US" altLang="en-JO" dirty="0">
                <a:latin typeface="Calibri" panose="020F0502020204030204" pitchFamily="34" charset="0"/>
              </a:rPr>
              <a:t> Y</a:t>
            </a:r>
            <a:r>
              <a:rPr lang="en-US" altLang="en-JO" dirty="0">
                <a:latin typeface="Calibri" panose="020F0502020204030204" pitchFamily="34" charset="0"/>
                <a:sym typeface="Symbol" pitchFamily="2" charset="2"/>
              </a:rPr>
              <a:t> </a:t>
            </a:r>
          </a:p>
          <a:p>
            <a:r>
              <a:rPr lang="en-US" altLang="en-JO" sz="2400" dirty="0">
                <a:latin typeface="Calibri" panose="020F0502020204030204" pitchFamily="34" charset="0"/>
              </a:rPr>
              <a:t>Linear Classification</a:t>
            </a:r>
          </a:p>
          <a:p>
            <a:pPr lvl="1"/>
            <a:r>
              <a:rPr lang="en-US" altLang="en-JO" dirty="0">
                <a:latin typeface="Calibri" panose="020F0502020204030204" pitchFamily="34" charset="0"/>
              </a:rPr>
              <a:t>Binary Classification problem</a:t>
            </a:r>
          </a:p>
          <a:p>
            <a:pPr lvl="1"/>
            <a:r>
              <a:rPr lang="en-US" altLang="en-JO" dirty="0">
                <a:latin typeface="Calibri" panose="020F0502020204030204" pitchFamily="34" charset="0"/>
              </a:rPr>
              <a:t>Data above the red line belongs to class ‘x’</a:t>
            </a:r>
          </a:p>
          <a:p>
            <a:pPr lvl="1"/>
            <a:r>
              <a:rPr lang="en-US" altLang="en-JO" dirty="0">
                <a:latin typeface="Calibri" panose="020F0502020204030204" pitchFamily="34" charset="0"/>
              </a:rPr>
              <a:t>Data below red line belongs to class ‘o’</a:t>
            </a:r>
          </a:p>
          <a:p>
            <a:pPr lvl="1"/>
            <a:r>
              <a:rPr lang="en-US" altLang="en-JO" dirty="0">
                <a:latin typeface="Calibri" panose="020F0502020204030204" pitchFamily="34" charset="0"/>
              </a:rPr>
              <a:t>Examples: SVM, Perceptron, Probabilistic Classifiers</a:t>
            </a:r>
          </a:p>
        </p:txBody>
      </p:sp>
      <p:grpSp>
        <p:nvGrpSpPr>
          <p:cNvPr id="16" name="Group 5">
            <a:extLst>
              <a:ext uri="{FF2B5EF4-FFF2-40B4-BE49-F238E27FC236}">
                <a16:creationId xmlns:a16="http://schemas.microsoft.com/office/drawing/2014/main" id="{DF27FF4F-076D-EC92-34DB-727743F58DA5}"/>
              </a:ext>
            </a:extLst>
          </p:cNvPr>
          <p:cNvGrpSpPr>
            <a:grpSpLocks/>
          </p:cNvGrpSpPr>
          <p:nvPr/>
        </p:nvGrpSpPr>
        <p:grpSpPr bwMode="auto">
          <a:xfrm>
            <a:off x="8662182" y="1875549"/>
            <a:ext cx="2971800" cy="2773017"/>
            <a:chOff x="432" y="1584"/>
            <a:chExt cx="2448" cy="2232"/>
          </a:xfrm>
          <a:solidFill>
            <a:srgbClr val="FFFF00"/>
          </a:solidFill>
        </p:grpSpPr>
        <p:sp>
          <p:nvSpPr>
            <p:cNvPr id="17" name="Rectangle 4">
              <a:extLst>
                <a:ext uri="{FF2B5EF4-FFF2-40B4-BE49-F238E27FC236}">
                  <a16:creationId xmlns:a16="http://schemas.microsoft.com/office/drawing/2014/main" id="{430F22B8-B9BA-4832-5B97-67ABC2B53D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1584"/>
              <a:ext cx="2448" cy="2208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endParaRPr lang="en-JO" altLang="en-JO" sz="2400"/>
            </a:p>
          </p:txBody>
        </p:sp>
        <p:sp>
          <p:nvSpPr>
            <p:cNvPr id="18" name="Line 5">
              <a:extLst>
                <a:ext uri="{FF2B5EF4-FFF2-40B4-BE49-F238E27FC236}">
                  <a16:creationId xmlns:a16="http://schemas.microsoft.com/office/drawing/2014/main" id="{BE8B5187-CF43-BBDD-25B6-37EAE54837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2" y="2016"/>
              <a:ext cx="2448" cy="1536"/>
            </a:xfrm>
            <a:prstGeom prst="line">
              <a:avLst/>
            </a:prstGeom>
            <a:grpFill/>
            <a:ln w="28575">
              <a:solidFill>
                <a:schemeClr val="hlink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19" name="Text Box 6">
              <a:extLst>
                <a:ext uri="{FF2B5EF4-FFF2-40B4-BE49-F238E27FC236}">
                  <a16:creationId xmlns:a16="http://schemas.microsoft.com/office/drawing/2014/main" id="{E090004A-206A-1131-DBE9-A0464417BE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5" y="2517"/>
              <a:ext cx="276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x</a:t>
              </a:r>
            </a:p>
          </p:txBody>
        </p:sp>
        <p:sp>
          <p:nvSpPr>
            <p:cNvPr id="20" name="Text Box 7">
              <a:extLst>
                <a:ext uri="{FF2B5EF4-FFF2-40B4-BE49-F238E27FC236}">
                  <a16:creationId xmlns:a16="http://schemas.microsoft.com/office/drawing/2014/main" id="{FABB182F-889A-9D08-8C53-5ACBA1C2D0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6" y="1859"/>
              <a:ext cx="276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x</a:t>
              </a:r>
            </a:p>
          </p:txBody>
        </p:sp>
        <p:sp>
          <p:nvSpPr>
            <p:cNvPr id="21" name="Text Box 8">
              <a:extLst>
                <a:ext uri="{FF2B5EF4-FFF2-40B4-BE49-F238E27FC236}">
                  <a16:creationId xmlns:a16="http://schemas.microsoft.com/office/drawing/2014/main" id="{E76742CA-D956-F53B-A974-DABBEA98B6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4" y="2064"/>
              <a:ext cx="276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x</a:t>
              </a: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CC6FD00F-E1FD-BF98-B45D-F8C9590ACC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04" y="2397"/>
              <a:ext cx="276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 dirty="0"/>
                <a:t>x</a:t>
              </a:r>
            </a:p>
          </p:txBody>
        </p:sp>
        <p:sp>
          <p:nvSpPr>
            <p:cNvPr id="23" name="Text Box 10">
              <a:extLst>
                <a:ext uri="{FF2B5EF4-FFF2-40B4-BE49-F238E27FC236}">
                  <a16:creationId xmlns:a16="http://schemas.microsoft.com/office/drawing/2014/main" id="{289CD1E7-F2B1-D9FC-4AD0-8F463D254C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28" y="2112"/>
              <a:ext cx="276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x</a:t>
              </a:r>
            </a:p>
          </p:txBody>
        </p:sp>
        <p:sp>
          <p:nvSpPr>
            <p:cNvPr id="24" name="Text Box 11">
              <a:extLst>
                <a:ext uri="{FF2B5EF4-FFF2-40B4-BE49-F238E27FC236}">
                  <a16:creationId xmlns:a16="http://schemas.microsoft.com/office/drawing/2014/main" id="{2A980542-2B3F-9143-3889-FA66C5DC25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" y="2112"/>
              <a:ext cx="276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x</a:t>
              </a:r>
            </a:p>
          </p:txBody>
        </p:sp>
        <p:sp>
          <p:nvSpPr>
            <p:cNvPr id="26" name="Text Box 12">
              <a:extLst>
                <a:ext uri="{FF2B5EF4-FFF2-40B4-BE49-F238E27FC236}">
                  <a16:creationId xmlns:a16="http://schemas.microsoft.com/office/drawing/2014/main" id="{CE5AF3F6-CAED-3CA3-33EF-331514E426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2" y="2593"/>
              <a:ext cx="276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x</a:t>
              </a:r>
            </a:p>
          </p:txBody>
        </p:sp>
        <p:sp>
          <p:nvSpPr>
            <p:cNvPr id="27" name="Text Box 13">
              <a:extLst>
                <a:ext uri="{FF2B5EF4-FFF2-40B4-BE49-F238E27FC236}">
                  <a16:creationId xmlns:a16="http://schemas.microsoft.com/office/drawing/2014/main" id="{0B3694BD-C56A-EBEA-AA4F-A076E5A9F1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89" y="1826"/>
              <a:ext cx="276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x</a:t>
              </a:r>
            </a:p>
          </p:txBody>
        </p:sp>
        <p:sp>
          <p:nvSpPr>
            <p:cNvPr id="28" name="Text Box 14">
              <a:extLst>
                <a:ext uri="{FF2B5EF4-FFF2-40B4-BE49-F238E27FC236}">
                  <a16:creationId xmlns:a16="http://schemas.microsoft.com/office/drawing/2014/main" id="{BF1F7B04-9760-43DD-C5B7-75AABF3BDF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0" y="2352"/>
              <a:ext cx="276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x</a:t>
              </a:r>
            </a:p>
          </p:txBody>
        </p:sp>
        <p:sp>
          <p:nvSpPr>
            <p:cNvPr id="29" name="Text Box 15">
              <a:extLst>
                <a:ext uri="{FF2B5EF4-FFF2-40B4-BE49-F238E27FC236}">
                  <a16:creationId xmlns:a16="http://schemas.microsoft.com/office/drawing/2014/main" id="{DC1D35AE-DE3D-2024-5D17-332998E5EB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4" y="2875"/>
              <a:ext cx="276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 dirty="0"/>
                <a:t>x</a:t>
              </a:r>
            </a:p>
          </p:txBody>
        </p:sp>
        <p:sp>
          <p:nvSpPr>
            <p:cNvPr id="30" name="Text Box 16">
              <a:extLst>
                <a:ext uri="{FF2B5EF4-FFF2-40B4-BE49-F238E27FC236}">
                  <a16:creationId xmlns:a16="http://schemas.microsoft.com/office/drawing/2014/main" id="{737FF505-83BE-B4A3-E811-BD7AAB83BC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56" y="2969"/>
              <a:ext cx="288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 dirty="0"/>
                <a:t>o</a:t>
              </a:r>
            </a:p>
          </p:txBody>
        </p:sp>
        <p:sp>
          <p:nvSpPr>
            <p:cNvPr id="31" name="Text Box 17">
              <a:extLst>
                <a:ext uri="{FF2B5EF4-FFF2-40B4-BE49-F238E27FC236}">
                  <a16:creationId xmlns:a16="http://schemas.microsoft.com/office/drawing/2014/main" id="{126BB85A-1418-6BB6-D44A-3303E45BF1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57" y="3153"/>
              <a:ext cx="288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 dirty="0"/>
                <a:t>o</a:t>
              </a:r>
            </a:p>
          </p:txBody>
        </p:sp>
        <p:sp>
          <p:nvSpPr>
            <p:cNvPr id="32" name="Text Box 18">
              <a:extLst>
                <a:ext uri="{FF2B5EF4-FFF2-40B4-BE49-F238E27FC236}">
                  <a16:creationId xmlns:a16="http://schemas.microsoft.com/office/drawing/2014/main" id="{85358079-294D-0897-1B33-12279CE0E8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57" y="2930"/>
              <a:ext cx="287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 dirty="0"/>
                <a:t>o</a:t>
              </a:r>
            </a:p>
          </p:txBody>
        </p:sp>
        <p:sp>
          <p:nvSpPr>
            <p:cNvPr id="33" name="Text Box 19">
              <a:extLst>
                <a:ext uri="{FF2B5EF4-FFF2-40B4-BE49-F238E27FC236}">
                  <a16:creationId xmlns:a16="http://schemas.microsoft.com/office/drawing/2014/main" id="{769D970C-AD56-FFB6-B299-6AA8C29D0B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8" y="3073"/>
              <a:ext cx="288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o</a:t>
              </a:r>
            </a:p>
          </p:txBody>
        </p:sp>
        <p:sp>
          <p:nvSpPr>
            <p:cNvPr id="34" name="Text Box 20">
              <a:extLst>
                <a:ext uri="{FF2B5EF4-FFF2-40B4-BE49-F238E27FC236}">
                  <a16:creationId xmlns:a16="http://schemas.microsoft.com/office/drawing/2014/main" id="{46807382-B148-7735-1A6D-C4B9DB127A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57" y="3448"/>
              <a:ext cx="287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 dirty="0"/>
                <a:t>o</a:t>
              </a:r>
            </a:p>
          </p:txBody>
        </p:sp>
        <p:sp>
          <p:nvSpPr>
            <p:cNvPr id="35" name="Text Box 21">
              <a:extLst>
                <a:ext uri="{FF2B5EF4-FFF2-40B4-BE49-F238E27FC236}">
                  <a16:creationId xmlns:a16="http://schemas.microsoft.com/office/drawing/2014/main" id="{4C953AB6-8AA3-F568-D0DA-6F6437A73F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76" y="3216"/>
              <a:ext cx="288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o</a:t>
              </a:r>
            </a:p>
          </p:txBody>
        </p:sp>
        <p:sp>
          <p:nvSpPr>
            <p:cNvPr id="36" name="Text Box 22">
              <a:extLst>
                <a:ext uri="{FF2B5EF4-FFF2-40B4-BE49-F238E27FC236}">
                  <a16:creationId xmlns:a16="http://schemas.microsoft.com/office/drawing/2014/main" id="{B328316A-EB5A-1947-C719-71FAA03BC1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0" y="2441"/>
              <a:ext cx="287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 dirty="0"/>
                <a:t>o</a:t>
              </a:r>
            </a:p>
          </p:txBody>
        </p:sp>
        <p:sp>
          <p:nvSpPr>
            <p:cNvPr id="37" name="Text Box 23">
              <a:extLst>
                <a:ext uri="{FF2B5EF4-FFF2-40B4-BE49-F238E27FC236}">
                  <a16:creationId xmlns:a16="http://schemas.microsoft.com/office/drawing/2014/main" id="{BF28A625-48AC-EF4C-0CF4-3D94C4F82C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84" y="2880"/>
              <a:ext cx="287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 dirty="0"/>
                <a:t>o</a:t>
              </a:r>
            </a:p>
          </p:txBody>
        </p:sp>
        <p:sp>
          <p:nvSpPr>
            <p:cNvPr id="38" name="Text Box 24">
              <a:extLst>
                <a:ext uri="{FF2B5EF4-FFF2-40B4-BE49-F238E27FC236}">
                  <a16:creationId xmlns:a16="http://schemas.microsoft.com/office/drawing/2014/main" id="{0F942520-7A97-C4E5-B5EF-E1E3168E22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0" y="3360"/>
              <a:ext cx="288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 dirty="0"/>
                <a:t>o</a:t>
              </a:r>
            </a:p>
          </p:txBody>
        </p:sp>
        <p:sp>
          <p:nvSpPr>
            <p:cNvPr id="39" name="Text Box 25">
              <a:extLst>
                <a:ext uri="{FF2B5EF4-FFF2-40B4-BE49-F238E27FC236}">
                  <a16:creationId xmlns:a16="http://schemas.microsoft.com/office/drawing/2014/main" id="{B829D783-DE89-F9E4-1477-2ACF6F0ADA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2" y="3360"/>
              <a:ext cx="288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o</a:t>
              </a:r>
            </a:p>
          </p:txBody>
        </p:sp>
        <p:sp>
          <p:nvSpPr>
            <p:cNvPr id="40" name="Text Box 26">
              <a:extLst>
                <a:ext uri="{FF2B5EF4-FFF2-40B4-BE49-F238E27FC236}">
                  <a16:creationId xmlns:a16="http://schemas.microsoft.com/office/drawing/2014/main" id="{38F3AE5B-3DD5-4B31-4AEF-8E06DE742F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68" y="2976"/>
              <a:ext cx="288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o</a:t>
              </a:r>
            </a:p>
          </p:txBody>
        </p:sp>
        <p:sp>
          <p:nvSpPr>
            <p:cNvPr id="41" name="Text Box 27">
              <a:extLst>
                <a:ext uri="{FF2B5EF4-FFF2-40B4-BE49-F238E27FC236}">
                  <a16:creationId xmlns:a16="http://schemas.microsoft.com/office/drawing/2014/main" id="{AC9F6D84-5ED0-2EEB-0BCB-4BEA6261FF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24" y="2737"/>
              <a:ext cx="288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o</a:t>
              </a:r>
            </a:p>
          </p:txBody>
        </p:sp>
        <p:sp>
          <p:nvSpPr>
            <p:cNvPr id="42" name="Text Box 28">
              <a:extLst>
                <a:ext uri="{FF2B5EF4-FFF2-40B4-BE49-F238E27FC236}">
                  <a16:creationId xmlns:a16="http://schemas.microsoft.com/office/drawing/2014/main" id="{1CEF02A7-1049-A604-90B4-B648047F73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6" y="3407"/>
              <a:ext cx="288" cy="3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o</a:t>
              </a:r>
            </a:p>
          </p:txBody>
        </p:sp>
        <p:sp>
          <p:nvSpPr>
            <p:cNvPr id="43" name="Line 29">
              <a:extLst>
                <a:ext uri="{FF2B5EF4-FFF2-40B4-BE49-F238E27FC236}">
                  <a16:creationId xmlns:a16="http://schemas.microsoft.com/office/drawing/2014/main" id="{A786498C-7254-A6FA-45C9-C32DD0CE00B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680" y="2448"/>
              <a:ext cx="144" cy="192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44" name="Line 30">
              <a:extLst>
                <a:ext uri="{FF2B5EF4-FFF2-40B4-BE49-F238E27FC236}">
                  <a16:creationId xmlns:a16="http://schemas.microsoft.com/office/drawing/2014/main" id="{67F6D5C3-386F-B907-7F5A-9852839F6A7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80" y="2784"/>
              <a:ext cx="144" cy="192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/>
            <a:lstStyle/>
            <a:p>
              <a:endParaRPr lang="en-JO"/>
            </a:p>
          </p:txBody>
        </p:sp>
      </p:grp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Discriminative Classifiers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5AE827A5-06E6-097E-E6FA-8BC269552FF0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315563"/>
            <a:ext cx="9180177" cy="4675429"/>
          </a:xfrm>
          <a:prstGeom prst="rect">
            <a:avLst/>
          </a:prstGeom>
          <a:noFill/>
        </p:spPr>
        <p:txBody>
          <a:bodyPr vert="horz" lIns="92075" tIns="46038" rIns="92075" bIns="46038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dirty="0"/>
              <a:t>Advantages</a:t>
            </a:r>
          </a:p>
          <a:p>
            <a:pPr lvl="1"/>
            <a:r>
              <a:rPr lang="en-US" altLang="en-JO" dirty="0"/>
              <a:t>Prediction accuracy is generally high </a:t>
            </a:r>
          </a:p>
          <a:p>
            <a:pPr lvl="2"/>
            <a:r>
              <a:rPr lang="en-US" altLang="en-JO" dirty="0">
                <a:solidFill>
                  <a:srgbClr val="0070C0"/>
                </a:solidFill>
              </a:rPr>
              <a:t>As compared to Bayesian methods – in general</a:t>
            </a:r>
          </a:p>
          <a:p>
            <a:pPr lvl="1"/>
            <a:r>
              <a:rPr lang="en-US" altLang="en-JO" dirty="0"/>
              <a:t>Robust, works when training examples contain errors</a:t>
            </a:r>
          </a:p>
          <a:p>
            <a:pPr lvl="1"/>
            <a:r>
              <a:rPr lang="en-US" altLang="en-JO" dirty="0"/>
              <a:t>Fast evaluation of the learned target function</a:t>
            </a:r>
          </a:p>
          <a:p>
            <a:pPr lvl="2"/>
            <a:r>
              <a:rPr lang="en-US" altLang="en-JO" dirty="0">
                <a:solidFill>
                  <a:srgbClr val="0070C0"/>
                </a:solidFill>
              </a:rPr>
              <a:t>Bayesian networks are normally slow </a:t>
            </a:r>
          </a:p>
          <a:p>
            <a:r>
              <a:rPr lang="en-US" altLang="en-JO" sz="2400" dirty="0"/>
              <a:t>Criticism</a:t>
            </a:r>
          </a:p>
          <a:p>
            <a:pPr lvl="1"/>
            <a:r>
              <a:rPr lang="en-US" altLang="en-JO" dirty="0"/>
              <a:t>Long training time</a:t>
            </a:r>
          </a:p>
          <a:p>
            <a:pPr lvl="1"/>
            <a:r>
              <a:rPr lang="en-US" altLang="en-JO" dirty="0"/>
              <a:t>Difficult to understand the learned function (weights)</a:t>
            </a:r>
          </a:p>
          <a:p>
            <a:pPr lvl="2"/>
            <a:r>
              <a:rPr lang="en-US" altLang="en-JO" dirty="0">
                <a:solidFill>
                  <a:srgbClr val="0070C0"/>
                </a:solidFill>
              </a:rPr>
              <a:t>Bayesian networks can be used easily for pattern discovery</a:t>
            </a:r>
          </a:p>
          <a:p>
            <a:pPr lvl="1"/>
            <a:r>
              <a:rPr lang="en-US" altLang="en-JO" dirty="0"/>
              <a:t>Not easy to incorporate domain knowledge</a:t>
            </a:r>
          </a:p>
          <a:p>
            <a:pPr lvl="2"/>
            <a:r>
              <a:rPr lang="en-US" altLang="en-JO" dirty="0">
                <a:solidFill>
                  <a:srgbClr val="0070C0"/>
                </a:solidFill>
              </a:rPr>
              <a:t>Easy in the form of priors on the data or distributions</a:t>
            </a:r>
          </a:p>
        </p:txBody>
      </p:sp>
    </p:spTree>
    <p:extLst>
      <p:ext uri="{BB962C8B-B14F-4D97-AF65-F5344CB8AC3E}">
        <p14:creationId xmlns:p14="http://schemas.microsoft.com/office/powerpoint/2010/main" val="398271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Classification: Advanced Methods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4924837" y="2303868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9647D7E2-5D07-3A9E-37DB-7739DF689404}"/>
              </a:ext>
            </a:extLst>
          </p:cNvPr>
          <p:cNvSpPr txBox="1">
            <a:spLocks noChangeArrowheads="1"/>
          </p:cNvSpPr>
          <p:nvPr/>
        </p:nvSpPr>
        <p:spPr>
          <a:xfrm>
            <a:off x="732913" y="1779716"/>
            <a:ext cx="8056361" cy="413132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800" dirty="0"/>
              <a:t>Classification: A Mathematical Mapping</a:t>
            </a:r>
            <a:endParaRPr lang="en-US" altLang="en-JO" dirty="0"/>
          </a:p>
          <a:p>
            <a:pPr>
              <a:lnSpc>
                <a:spcPct val="110000"/>
              </a:lnSpc>
            </a:pPr>
            <a:r>
              <a:rPr lang="en-US" altLang="en-JO" dirty="0"/>
              <a:t>Support Vector Machines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Lazy Learners (or Learning from Your Neighbors)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Other Classification Methods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Additional Topics Regarding Classification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386695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SVM—Support Vector Machines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9AA858EF-831F-07FD-A26A-4BB4FC66D090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267058"/>
            <a:ext cx="9263801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/>
              <a:t>A relatively new classification method for both </a:t>
            </a:r>
            <a:r>
              <a:rPr lang="en-US" altLang="en-JO" sz="2400" u="sng"/>
              <a:t>linear and nonlinear</a:t>
            </a:r>
            <a:r>
              <a:rPr lang="en-US" altLang="en-JO" sz="2400"/>
              <a:t> data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It uses a </a:t>
            </a:r>
            <a:r>
              <a:rPr lang="en-US" altLang="en-JO" sz="2400" u="sng"/>
              <a:t>nonlinear mapping</a:t>
            </a:r>
            <a:r>
              <a:rPr lang="en-US" altLang="en-JO" sz="2400"/>
              <a:t> to transform the original training data into a higher dimension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With the new dimension, it searches for the linear optimal separating </a:t>
            </a:r>
            <a:r>
              <a:rPr lang="en-US" altLang="en-JO" sz="2400" b="1"/>
              <a:t>hyperplane</a:t>
            </a:r>
            <a:r>
              <a:rPr lang="en-US" altLang="en-JO" sz="2400"/>
              <a:t> (i.e., “decision boundary”)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With an appropriate nonlinear mapping to a sufficiently high dimension, data from two classes can always be separated by a hyperplane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SVM finds this hyperplane using </a:t>
            </a:r>
            <a:r>
              <a:rPr lang="en-US" altLang="en-JO" sz="2400" b="1"/>
              <a:t>support vectors</a:t>
            </a:r>
            <a:r>
              <a:rPr lang="en-US" altLang="en-JO" sz="2400"/>
              <a:t> (“essential” training tuples) and </a:t>
            </a:r>
            <a:r>
              <a:rPr lang="en-US" altLang="en-JO" sz="2400" b="1"/>
              <a:t>margins</a:t>
            </a:r>
            <a:r>
              <a:rPr lang="en-US" altLang="en-JO" sz="2400"/>
              <a:t> (defined by the support vectors)</a:t>
            </a:r>
            <a:endParaRPr lang="en-US" altLang="en-JO" sz="2400" dirty="0"/>
          </a:p>
        </p:txBody>
      </p:sp>
    </p:spTree>
    <p:extLst>
      <p:ext uri="{BB962C8B-B14F-4D97-AF65-F5344CB8AC3E}">
        <p14:creationId xmlns:p14="http://schemas.microsoft.com/office/powerpoint/2010/main" val="378617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SVM—History and Applications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5B042EA-AF8F-9281-8170-80B900B1A874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228849"/>
            <a:ext cx="924892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JO" sz="2400" dirty="0" err="1"/>
              <a:t>Vapnik</a:t>
            </a:r>
            <a:r>
              <a:rPr lang="en-US" altLang="en-JO" sz="2400" dirty="0"/>
              <a:t> and colleagues (1992)—groundwork from </a:t>
            </a:r>
            <a:r>
              <a:rPr lang="en-US" altLang="en-JO" sz="2400" dirty="0" err="1"/>
              <a:t>Vapnik</a:t>
            </a:r>
            <a:r>
              <a:rPr lang="en-US" altLang="en-JO" sz="2400" dirty="0"/>
              <a:t> &amp; </a:t>
            </a:r>
            <a:r>
              <a:rPr lang="en-US" altLang="en-JO" sz="2400" dirty="0" err="1"/>
              <a:t>Chervonenkis</a:t>
            </a:r>
            <a:r>
              <a:rPr lang="en-US" altLang="en-JO" sz="2400" dirty="0"/>
              <a:t>’ statistical learning theory in 1960s</a:t>
            </a:r>
          </a:p>
          <a:p>
            <a:pPr>
              <a:lnSpc>
                <a:spcPct val="130000"/>
              </a:lnSpc>
            </a:pPr>
            <a:r>
              <a:rPr lang="en-US" altLang="en-JO" sz="2400" b="1" u="sng" dirty="0"/>
              <a:t>Features</a:t>
            </a:r>
            <a:r>
              <a:rPr lang="en-US" altLang="en-JO" sz="2400" dirty="0"/>
              <a:t>: training can be slow but accuracy is high owing to their ability to model complex nonlinear decision boundaries (margin maximization</a:t>
            </a:r>
            <a:r>
              <a:rPr lang="en-US" altLang="en-JO" sz="2000" dirty="0"/>
              <a:t>)</a:t>
            </a:r>
          </a:p>
          <a:p>
            <a:pPr>
              <a:lnSpc>
                <a:spcPct val="130000"/>
              </a:lnSpc>
            </a:pPr>
            <a:r>
              <a:rPr lang="en-US" altLang="en-JO" sz="2400" b="1" u="sng" dirty="0"/>
              <a:t>Used for</a:t>
            </a:r>
            <a:r>
              <a:rPr lang="en-US" altLang="en-JO" sz="2400" dirty="0"/>
              <a:t>: classification and numeric prediction</a:t>
            </a:r>
          </a:p>
          <a:p>
            <a:pPr>
              <a:lnSpc>
                <a:spcPct val="130000"/>
              </a:lnSpc>
            </a:pPr>
            <a:r>
              <a:rPr lang="en-US" altLang="en-JO" sz="2400" b="1" u="sng" dirty="0"/>
              <a:t>Applications</a:t>
            </a:r>
            <a:r>
              <a:rPr lang="en-US" altLang="en-JO" sz="2400" dirty="0"/>
              <a:t>: </a:t>
            </a:r>
          </a:p>
          <a:p>
            <a:pPr lvl="1">
              <a:lnSpc>
                <a:spcPct val="130000"/>
              </a:lnSpc>
            </a:pPr>
            <a:r>
              <a:rPr lang="en-US" altLang="en-JO" dirty="0"/>
              <a:t>handwritten digit recognition, object recognition, speaker identification, benchmarking time-series prediction tests </a:t>
            </a:r>
          </a:p>
        </p:txBody>
      </p:sp>
    </p:spTree>
    <p:extLst>
      <p:ext uri="{BB962C8B-B14F-4D97-AF65-F5344CB8AC3E}">
        <p14:creationId xmlns:p14="http://schemas.microsoft.com/office/powerpoint/2010/main" val="381696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SVM—General Philosophy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pSp>
        <p:nvGrpSpPr>
          <p:cNvPr id="2" name="Group 1027">
            <a:extLst>
              <a:ext uri="{FF2B5EF4-FFF2-40B4-BE49-F238E27FC236}">
                <a16:creationId xmlns:a16="http://schemas.microsoft.com/office/drawing/2014/main" id="{72CA5333-C6CA-8AA0-711B-CDE54B2317FA}"/>
              </a:ext>
            </a:extLst>
          </p:cNvPr>
          <p:cNvGrpSpPr>
            <a:grpSpLocks/>
          </p:cNvGrpSpPr>
          <p:nvPr/>
        </p:nvGrpSpPr>
        <p:grpSpPr bwMode="auto">
          <a:xfrm>
            <a:off x="2885128" y="1707821"/>
            <a:ext cx="4114800" cy="2667000"/>
            <a:chOff x="337" y="1296"/>
            <a:chExt cx="2592" cy="1680"/>
          </a:xfrm>
        </p:grpSpPr>
        <p:sp>
          <p:nvSpPr>
            <p:cNvPr id="16" name="Oval 1028">
              <a:extLst>
                <a:ext uri="{FF2B5EF4-FFF2-40B4-BE49-F238E27FC236}">
                  <a16:creationId xmlns:a16="http://schemas.microsoft.com/office/drawing/2014/main" id="{4D192234-077F-E937-F63B-15140FB0C6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0" y="2622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7" name="Oval 1029">
              <a:extLst>
                <a:ext uri="{FF2B5EF4-FFF2-40B4-BE49-F238E27FC236}">
                  <a16:creationId xmlns:a16="http://schemas.microsoft.com/office/drawing/2014/main" id="{2593C87E-A729-B850-17FE-2953D51CFA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3" y="2313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8" name="Oval 1030">
              <a:extLst>
                <a:ext uri="{FF2B5EF4-FFF2-40B4-BE49-F238E27FC236}">
                  <a16:creationId xmlns:a16="http://schemas.microsoft.com/office/drawing/2014/main" id="{59AB2405-7085-57EF-C25B-46794445D0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" y="2445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9" name="Oval 1031">
              <a:extLst>
                <a:ext uri="{FF2B5EF4-FFF2-40B4-BE49-F238E27FC236}">
                  <a16:creationId xmlns:a16="http://schemas.microsoft.com/office/drawing/2014/main" id="{B2C0C6FF-6389-E253-AC0B-283867915D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1" y="2224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20" name="Oval 1032">
              <a:extLst>
                <a:ext uri="{FF2B5EF4-FFF2-40B4-BE49-F238E27FC236}">
                  <a16:creationId xmlns:a16="http://schemas.microsoft.com/office/drawing/2014/main" id="{9FE01F7B-D80B-7CD2-4F33-65EC559F39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5" y="2534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21" name="Oval 1033">
              <a:extLst>
                <a:ext uri="{FF2B5EF4-FFF2-40B4-BE49-F238E27FC236}">
                  <a16:creationId xmlns:a16="http://schemas.microsoft.com/office/drawing/2014/main" id="{D21006ED-F804-793F-D074-517F6F2E16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" y="2048"/>
              <a:ext cx="52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22" name="Oval 1034">
              <a:extLst>
                <a:ext uri="{FF2B5EF4-FFF2-40B4-BE49-F238E27FC236}">
                  <a16:creationId xmlns:a16="http://schemas.microsoft.com/office/drawing/2014/main" id="{7B56ABB1-0DB2-DCE5-39D0-B312A0494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2" y="2269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23" name="Oval 1035">
              <a:extLst>
                <a:ext uri="{FF2B5EF4-FFF2-40B4-BE49-F238E27FC236}">
                  <a16:creationId xmlns:a16="http://schemas.microsoft.com/office/drawing/2014/main" id="{D9015E54-C03E-892E-2A61-4E8008B4AC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8" y="2003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24" name="Oval 1036">
              <a:extLst>
                <a:ext uri="{FF2B5EF4-FFF2-40B4-BE49-F238E27FC236}">
                  <a16:creationId xmlns:a16="http://schemas.microsoft.com/office/drawing/2014/main" id="{26A035FA-95DE-1E1B-AB03-115BD53068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4" y="2180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26" name="Oval 1037">
              <a:extLst>
                <a:ext uri="{FF2B5EF4-FFF2-40B4-BE49-F238E27FC236}">
                  <a16:creationId xmlns:a16="http://schemas.microsoft.com/office/drawing/2014/main" id="{A0B4665B-49BD-13E0-1CD1-93B4781CE4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3" y="2445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27" name="Oval 1038">
              <a:extLst>
                <a:ext uri="{FF2B5EF4-FFF2-40B4-BE49-F238E27FC236}">
                  <a16:creationId xmlns:a16="http://schemas.microsoft.com/office/drawing/2014/main" id="{B46885E4-3110-338F-2605-7B4D695554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1" y="2711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28" name="Oval 1039">
              <a:extLst>
                <a:ext uri="{FF2B5EF4-FFF2-40B4-BE49-F238E27FC236}">
                  <a16:creationId xmlns:a16="http://schemas.microsoft.com/office/drawing/2014/main" id="{BB16F37B-3E62-A900-EB90-972D413F42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9" y="2578"/>
              <a:ext cx="52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29" name="Oval 1040">
              <a:extLst>
                <a:ext uri="{FF2B5EF4-FFF2-40B4-BE49-F238E27FC236}">
                  <a16:creationId xmlns:a16="http://schemas.microsoft.com/office/drawing/2014/main" id="{2C51456E-3DC5-66F0-622C-1783B1B63A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5" y="1738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grpSp>
          <p:nvGrpSpPr>
            <p:cNvPr id="30" name="Group 1041">
              <a:extLst>
                <a:ext uri="{FF2B5EF4-FFF2-40B4-BE49-F238E27FC236}">
                  <a16:creationId xmlns:a16="http://schemas.microsoft.com/office/drawing/2014/main" id="{B4D4BA35-63CF-2CB5-E0B1-1D1FF5B3C2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2" y="1473"/>
              <a:ext cx="741" cy="1061"/>
              <a:chOff x="1712" y="1473"/>
              <a:chExt cx="741" cy="1061"/>
            </a:xfrm>
          </p:grpSpPr>
          <p:sp>
            <p:nvSpPr>
              <p:cNvPr id="35" name="Rectangle 1042">
                <a:extLst>
                  <a:ext uri="{FF2B5EF4-FFF2-40B4-BE49-F238E27FC236}">
                    <a16:creationId xmlns:a16="http://schemas.microsoft.com/office/drawing/2014/main" id="{4F6C77DC-EC0F-5566-E8CA-6E67A8A865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71" y="1959"/>
                <a:ext cx="53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36" name="Rectangle 1043">
                <a:extLst>
                  <a:ext uri="{FF2B5EF4-FFF2-40B4-BE49-F238E27FC236}">
                    <a16:creationId xmlns:a16="http://schemas.microsoft.com/office/drawing/2014/main" id="{EBFC3DEB-2E71-58B8-5F7D-041556237D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12" y="1605"/>
                <a:ext cx="53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37" name="Rectangle 1044">
                <a:extLst>
                  <a:ext uri="{FF2B5EF4-FFF2-40B4-BE49-F238E27FC236}">
                    <a16:creationId xmlns:a16="http://schemas.microsoft.com/office/drawing/2014/main" id="{1595A946-69C8-D7A1-DCAB-C06103E754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24" y="1473"/>
                <a:ext cx="53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38" name="Rectangle 1045">
                <a:extLst>
                  <a:ext uri="{FF2B5EF4-FFF2-40B4-BE49-F238E27FC236}">
                    <a16:creationId xmlns:a16="http://schemas.microsoft.com/office/drawing/2014/main" id="{125A3DE0-AD31-A5A8-3A89-AC29C1E9E5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03" y="2224"/>
                <a:ext cx="53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39" name="Rectangle 1046">
                <a:extLst>
                  <a:ext uri="{FF2B5EF4-FFF2-40B4-BE49-F238E27FC236}">
                    <a16:creationId xmlns:a16="http://schemas.microsoft.com/office/drawing/2014/main" id="{7A477FD8-46D2-39E2-A6C1-01A77EA1D3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77" y="1694"/>
                <a:ext cx="53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40" name="Rectangle 1047">
                <a:extLst>
                  <a:ext uri="{FF2B5EF4-FFF2-40B4-BE49-F238E27FC236}">
                    <a16:creationId xmlns:a16="http://schemas.microsoft.com/office/drawing/2014/main" id="{D2A1C80F-79F9-26F2-9F3C-863D30E31C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83" y="1915"/>
                <a:ext cx="53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41" name="Rectangle 1048">
                <a:extLst>
                  <a:ext uri="{FF2B5EF4-FFF2-40B4-BE49-F238E27FC236}">
                    <a16:creationId xmlns:a16="http://schemas.microsoft.com/office/drawing/2014/main" id="{6052BC37-1491-A405-33A5-6936FB7C27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56" y="1473"/>
                <a:ext cx="53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42" name="Rectangle 1049">
                <a:extLst>
                  <a:ext uri="{FF2B5EF4-FFF2-40B4-BE49-F238E27FC236}">
                    <a16:creationId xmlns:a16="http://schemas.microsoft.com/office/drawing/2014/main" id="{7669EC19-3D6D-D215-FB0A-04D60E8100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15" y="1561"/>
                <a:ext cx="53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43" name="Rectangle 1050">
                <a:extLst>
                  <a:ext uri="{FF2B5EF4-FFF2-40B4-BE49-F238E27FC236}">
                    <a16:creationId xmlns:a16="http://schemas.microsoft.com/office/drawing/2014/main" id="{C9C25C63-8C96-42AB-7739-763BF389E3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2" y="2048"/>
                <a:ext cx="53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44" name="Rectangle 1051">
                <a:extLst>
                  <a:ext uri="{FF2B5EF4-FFF2-40B4-BE49-F238E27FC236}">
                    <a16:creationId xmlns:a16="http://schemas.microsoft.com/office/drawing/2014/main" id="{74F5B918-F526-6DBA-A238-9A6BB76D87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41" y="1827"/>
                <a:ext cx="53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45" name="Rectangle 1052">
                <a:extLst>
                  <a:ext uri="{FF2B5EF4-FFF2-40B4-BE49-F238E27FC236}">
                    <a16:creationId xmlns:a16="http://schemas.microsoft.com/office/drawing/2014/main" id="{A8381F54-9938-7944-190A-68BFC5AFA8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15" y="2401"/>
                <a:ext cx="53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46" name="Rectangle 1053">
                <a:extLst>
                  <a:ext uri="{FF2B5EF4-FFF2-40B4-BE49-F238E27FC236}">
                    <a16:creationId xmlns:a16="http://schemas.microsoft.com/office/drawing/2014/main" id="{9F36A731-48B8-F7C3-CE0F-B98D1979F3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74" y="1959"/>
                <a:ext cx="52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47" name="Rectangle 1054">
                <a:extLst>
                  <a:ext uri="{FF2B5EF4-FFF2-40B4-BE49-F238E27FC236}">
                    <a16:creationId xmlns:a16="http://schemas.microsoft.com/office/drawing/2014/main" id="{A57837B1-C97D-9B9D-5B72-CF29D579F1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74" y="2269"/>
                <a:ext cx="52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48" name="Rectangle 1055">
                <a:extLst>
                  <a:ext uri="{FF2B5EF4-FFF2-40B4-BE49-F238E27FC236}">
                    <a16:creationId xmlns:a16="http://schemas.microsoft.com/office/drawing/2014/main" id="{2D300E55-79AF-E680-8F27-28481E6E35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0" y="2445"/>
                <a:ext cx="53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</p:grpSp>
        <p:sp>
          <p:nvSpPr>
            <p:cNvPr id="31" name="Rectangle 1056">
              <a:extLst>
                <a:ext uri="{FF2B5EF4-FFF2-40B4-BE49-F238E27FC236}">
                  <a16:creationId xmlns:a16="http://schemas.microsoft.com/office/drawing/2014/main" id="{8D6B4870-582B-0700-ADC9-DFB0469943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" y="1296"/>
              <a:ext cx="2592" cy="16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32" name="Line 1057">
              <a:extLst>
                <a:ext uri="{FF2B5EF4-FFF2-40B4-BE49-F238E27FC236}">
                  <a16:creationId xmlns:a16="http://schemas.microsoft.com/office/drawing/2014/main" id="{79A26CCB-4339-BC85-9D1B-6C9CF36689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86" y="1384"/>
              <a:ext cx="79" cy="15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33" name="Line 1058">
              <a:extLst>
                <a:ext uri="{FF2B5EF4-FFF2-40B4-BE49-F238E27FC236}">
                  <a16:creationId xmlns:a16="http://schemas.microsoft.com/office/drawing/2014/main" id="{F9FDFFD0-4F66-D8DC-97ED-23F26B112B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5" y="1428"/>
              <a:ext cx="79" cy="15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34" name="Line 1059">
              <a:extLst>
                <a:ext uri="{FF2B5EF4-FFF2-40B4-BE49-F238E27FC236}">
                  <a16:creationId xmlns:a16="http://schemas.microsoft.com/office/drawing/2014/main" id="{4FA23470-4491-FF41-A23D-FDEE9DDF94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54" y="1428"/>
              <a:ext cx="79" cy="15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</p:grpSp>
      <p:grpSp>
        <p:nvGrpSpPr>
          <p:cNvPr id="49" name="Group 1060">
            <a:extLst>
              <a:ext uri="{FF2B5EF4-FFF2-40B4-BE49-F238E27FC236}">
                <a16:creationId xmlns:a16="http://schemas.microsoft.com/office/drawing/2014/main" id="{5834F476-702F-F954-F90B-E737A91E9FE2}"/>
              </a:ext>
            </a:extLst>
          </p:cNvPr>
          <p:cNvGrpSpPr>
            <a:grpSpLocks/>
          </p:cNvGrpSpPr>
          <p:nvPr/>
        </p:nvGrpSpPr>
        <p:grpSpPr bwMode="auto">
          <a:xfrm>
            <a:off x="6998340" y="1707821"/>
            <a:ext cx="4113213" cy="2667000"/>
            <a:chOff x="2929" y="1296"/>
            <a:chExt cx="2591" cy="1680"/>
          </a:xfrm>
        </p:grpSpPr>
        <p:sp>
          <p:nvSpPr>
            <p:cNvPr id="50" name="Oval 1061">
              <a:extLst>
                <a:ext uri="{FF2B5EF4-FFF2-40B4-BE49-F238E27FC236}">
                  <a16:creationId xmlns:a16="http://schemas.microsoft.com/office/drawing/2014/main" id="{AD21C919-9E43-05D5-0110-04C02EFA59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2" y="2622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51" name="Oval 1062">
              <a:extLst>
                <a:ext uri="{FF2B5EF4-FFF2-40B4-BE49-F238E27FC236}">
                  <a16:creationId xmlns:a16="http://schemas.microsoft.com/office/drawing/2014/main" id="{69F4226A-E5D8-5483-C4E4-DA93827186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5" y="2313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52" name="Oval 1063">
              <a:extLst>
                <a:ext uri="{FF2B5EF4-FFF2-40B4-BE49-F238E27FC236}">
                  <a16:creationId xmlns:a16="http://schemas.microsoft.com/office/drawing/2014/main" id="{04D23AD0-7BD0-B39B-D8E6-043552750D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4" y="2445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53" name="Oval 1064">
              <a:extLst>
                <a:ext uri="{FF2B5EF4-FFF2-40B4-BE49-F238E27FC236}">
                  <a16:creationId xmlns:a16="http://schemas.microsoft.com/office/drawing/2014/main" id="{ACC4F87C-610F-5043-DBC5-1544246B8B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3" y="2224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54" name="Oval 1065">
              <a:extLst>
                <a:ext uri="{FF2B5EF4-FFF2-40B4-BE49-F238E27FC236}">
                  <a16:creationId xmlns:a16="http://schemas.microsoft.com/office/drawing/2014/main" id="{DDF717F4-577E-0498-53F2-4E73480B6B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7" y="2534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55" name="Oval 1066">
              <a:extLst>
                <a:ext uri="{FF2B5EF4-FFF2-40B4-BE49-F238E27FC236}">
                  <a16:creationId xmlns:a16="http://schemas.microsoft.com/office/drawing/2014/main" id="{FE2A339D-0645-9014-83C5-DE3D37392D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31" y="2048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56" name="Oval 1067">
              <a:extLst>
                <a:ext uri="{FF2B5EF4-FFF2-40B4-BE49-F238E27FC236}">
                  <a16:creationId xmlns:a16="http://schemas.microsoft.com/office/drawing/2014/main" id="{919E400A-C5C2-E97D-1C81-AA1385F244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4" y="2269"/>
              <a:ext cx="52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57" name="Oval 1068">
              <a:extLst>
                <a:ext uri="{FF2B5EF4-FFF2-40B4-BE49-F238E27FC236}">
                  <a16:creationId xmlns:a16="http://schemas.microsoft.com/office/drawing/2014/main" id="{D11E1AD2-F1BA-B1A1-453F-EB742CD620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0" y="2003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58" name="Oval 1069">
              <a:extLst>
                <a:ext uri="{FF2B5EF4-FFF2-40B4-BE49-F238E27FC236}">
                  <a16:creationId xmlns:a16="http://schemas.microsoft.com/office/drawing/2014/main" id="{661A878E-CD7C-337E-B581-41B66F9A58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6" y="2180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59" name="Oval 1070">
              <a:extLst>
                <a:ext uri="{FF2B5EF4-FFF2-40B4-BE49-F238E27FC236}">
                  <a16:creationId xmlns:a16="http://schemas.microsoft.com/office/drawing/2014/main" id="{1044F3F8-86E9-DAF4-6520-AECEF3D667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5" y="2445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60" name="Oval 1071">
              <a:extLst>
                <a:ext uri="{FF2B5EF4-FFF2-40B4-BE49-F238E27FC236}">
                  <a16:creationId xmlns:a16="http://schemas.microsoft.com/office/drawing/2014/main" id="{572B179D-7585-7915-F57B-622DCA9683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3" y="2711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61" name="Oval 1072">
              <a:extLst>
                <a:ext uri="{FF2B5EF4-FFF2-40B4-BE49-F238E27FC236}">
                  <a16:creationId xmlns:a16="http://schemas.microsoft.com/office/drawing/2014/main" id="{EAB7F26D-182E-6715-F35A-E38E996FCF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0" y="2578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62" name="Oval 1073">
              <a:extLst>
                <a:ext uri="{FF2B5EF4-FFF2-40B4-BE49-F238E27FC236}">
                  <a16:creationId xmlns:a16="http://schemas.microsoft.com/office/drawing/2014/main" id="{FC918142-98BE-0A86-7EEF-D6F339D7AC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1738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63" name="Rectangle 1074">
              <a:extLst>
                <a:ext uri="{FF2B5EF4-FFF2-40B4-BE49-F238E27FC236}">
                  <a16:creationId xmlns:a16="http://schemas.microsoft.com/office/drawing/2014/main" id="{7CF8AD5E-023B-F22A-9E45-9DA7ED0ECE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62" y="1959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64" name="Rectangle 1075">
              <a:extLst>
                <a:ext uri="{FF2B5EF4-FFF2-40B4-BE49-F238E27FC236}">
                  <a16:creationId xmlns:a16="http://schemas.microsoft.com/office/drawing/2014/main" id="{01416BC4-EC84-C58D-A63E-F6D17D7D86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4" y="1605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65" name="Rectangle 1076">
              <a:extLst>
                <a:ext uri="{FF2B5EF4-FFF2-40B4-BE49-F238E27FC236}">
                  <a16:creationId xmlns:a16="http://schemas.microsoft.com/office/drawing/2014/main" id="{B0AB9269-9CA7-4465-6C90-4886ADF90D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5" y="1473"/>
              <a:ext cx="53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66" name="Rectangle 1077">
              <a:extLst>
                <a:ext uri="{FF2B5EF4-FFF2-40B4-BE49-F238E27FC236}">
                  <a16:creationId xmlns:a16="http://schemas.microsoft.com/office/drawing/2014/main" id="{89FF9285-1E42-5067-55D6-1E3D01B4BD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5" y="2224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67" name="Rectangle 1078">
              <a:extLst>
                <a:ext uri="{FF2B5EF4-FFF2-40B4-BE49-F238E27FC236}">
                  <a16:creationId xmlns:a16="http://schemas.microsoft.com/office/drawing/2014/main" id="{BD78F00A-5B50-96C3-7B5B-C10556BB5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8" y="1694"/>
              <a:ext cx="53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68" name="Rectangle 1079">
              <a:extLst>
                <a:ext uri="{FF2B5EF4-FFF2-40B4-BE49-F238E27FC236}">
                  <a16:creationId xmlns:a16="http://schemas.microsoft.com/office/drawing/2014/main" id="{B61407A6-AF96-F7E5-8FC3-91B48C667A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4" y="1915"/>
              <a:ext cx="53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69" name="Rectangle 1080">
              <a:extLst>
                <a:ext uri="{FF2B5EF4-FFF2-40B4-BE49-F238E27FC236}">
                  <a16:creationId xmlns:a16="http://schemas.microsoft.com/office/drawing/2014/main" id="{B3080782-27E5-7ADF-35D8-7A188DECD9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8" y="1473"/>
              <a:ext cx="52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70" name="Rectangle 1081">
              <a:extLst>
                <a:ext uri="{FF2B5EF4-FFF2-40B4-BE49-F238E27FC236}">
                  <a16:creationId xmlns:a16="http://schemas.microsoft.com/office/drawing/2014/main" id="{D0BB7574-40FB-1EA4-D794-E22081DE6D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6" y="1561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71" name="Rectangle 1082">
              <a:extLst>
                <a:ext uri="{FF2B5EF4-FFF2-40B4-BE49-F238E27FC236}">
                  <a16:creationId xmlns:a16="http://schemas.microsoft.com/office/drawing/2014/main" id="{7B302E5D-F081-3972-0432-877069F89F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3" y="2048"/>
              <a:ext cx="53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72" name="Rectangle 1083">
              <a:extLst>
                <a:ext uri="{FF2B5EF4-FFF2-40B4-BE49-F238E27FC236}">
                  <a16:creationId xmlns:a16="http://schemas.microsoft.com/office/drawing/2014/main" id="{891388FA-0B46-2AEA-8574-7A3D96C97E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3" y="1827"/>
              <a:ext cx="52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73" name="Rectangle 1084">
              <a:extLst>
                <a:ext uri="{FF2B5EF4-FFF2-40B4-BE49-F238E27FC236}">
                  <a16:creationId xmlns:a16="http://schemas.microsoft.com/office/drawing/2014/main" id="{26FAE538-74B3-B20A-C7CB-FA07508F6F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6" y="2401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74" name="Rectangle 1085">
              <a:extLst>
                <a:ext uri="{FF2B5EF4-FFF2-40B4-BE49-F238E27FC236}">
                  <a16:creationId xmlns:a16="http://schemas.microsoft.com/office/drawing/2014/main" id="{C0C40954-2CF6-8FBB-2D8C-E8A5EC4AF5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5" y="1959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75" name="Rectangle 1086">
              <a:extLst>
                <a:ext uri="{FF2B5EF4-FFF2-40B4-BE49-F238E27FC236}">
                  <a16:creationId xmlns:a16="http://schemas.microsoft.com/office/drawing/2014/main" id="{4464329D-68BD-4AE5-D2EF-0131F10761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5" y="2269"/>
              <a:ext cx="53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76" name="Rectangle 1087">
              <a:extLst>
                <a:ext uri="{FF2B5EF4-FFF2-40B4-BE49-F238E27FC236}">
                  <a16:creationId xmlns:a16="http://schemas.microsoft.com/office/drawing/2014/main" id="{007CF414-194F-00A8-9CF7-BC9CB010F7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1" y="2445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77" name="Rectangle 1088">
              <a:extLst>
                <a:ext uri="{FF2B5EF4-FFF2-40B4-BE49-F238E27FC236}">
                  <a16:creationId xmlns:a16="http://schemas.microsoft.com/office/drawing/2014/main" id="{DE55F9C9-B8D7-BE6C-11FE-68337CC0F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9" y="1296"/>
              <a:ext cx="2591" cy="16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78" name="Line 1089">
              <a:extLst>
                <a:ext uri="{FF2B5EF4-FFF2-40B4-BE49-F238E27FC236}">
                  <a16:creationId xmlns:a16="http://schemas.microsoft.com/office/drawing/2014/main" id="{F33F37AA-C944-1F0C-527C-C1F5C97E72A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52" y="1392"/>
              <a:ext cx="576" cy="14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79" name="Line 1090">
              <a:extLst>
                <a:ext uri="{FF2B5EF4-FFF2-40B4-BE49-F238E27FC236}">
                  <a16:creationId xmlns:a16="http://schemas.microsoft.com/office/drawing/2014/main" id="{B05B6CA4-99A9-0526-6737-F5B71C2E33D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6" y="1344"/>
              <a:ext cx="576" cy="14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80" name="Line 1091">
              <a:extLst>
                <a:ext uri="{FF2B5EF4-FFF2-40B4-BE49-F238E27FC236}">
                  <a16:creationId xmlns:a16="http://schemas.microsoft.com/office/drawing/2014/main" id="{2F978D60-39E2-27BF-7219-9DF79049B8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88" y="1392"/>
              <a:ext cx="576" cy="14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</p:grpSp>
      <p:grpSp>
        <p:nvGrpSpPr>
          <p:cNvPr id="81" name="Group 1092">
            <a:extLst>
              <a:ext uri="{FF2B5EF4-FFF2-40B4-BE49-F238E27FC236}">
                <a16:creationId xmlns:a16="http://schemas.microsoft.com/office/drawing/2014/main" id="{3FDE81FC-3D4C-1E8D-C9CD-7D31A0D6E18D}"/>
              </a:ext>
            </a:extLst>
          </p:cNvPr>
          <p:cNvGrpSpPr>
            <a:grpSpLocks/>
          </p:cNvGrpSpPr>
          <p:nvPr/>
        </p:nvGrpSpPr>
        <p:grpSpPr bwMode="auto">
          <a:xfrm>
            <a:off x="5839465" y="2317421"/>
            <a:ext cx="3749675" cy="3386138"/>
            <a:chOff x="2198" y="1680"/>
            <a:chExt cx="2362" cy="2133"/>
          </a:xfrm>
        </p:grpSpPr>
        <p:sp>
          <p:nvSpPr>
            <p:cNvPr id="82" name="Text Box 1093">
              <a:extLst>
                <a:ext uri="{FF2B5EF4-FFF2-40B4-BE49-F238E27FC236}">
                  <a16:creationId xmlns:a16="http://schemas.microsoft.com/office/drawing/2014/main" id="{A4284F97-A379-55F2-ADFE-EA18CBF170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98" y="3525"/>
              <a:ext cx="146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>
                  <a:solidFill>
                    <a:schemeClr val="hlink"/>
                  </a:solidFill>
                </a:rPr>
                <a:t>Support Vectors</a:t>
              </a:r>
            </a:p>
          </p:txBody>
        </p:sp>
        <p:sp>
          <p:nvSpPr>
            <p:cNvPr id="83" name="Line 1094">
              <a:extLst>
                <a:ext uri="{FF2B5EF4-FFF2-40B4-BE49-F238E27FC236}">
                  <a16:creationId xmlns:a16="http://schemas.microsoft.com/office/drawing/2014/main" id="{A9467F2B-AAEA-BF9F-2411-4B454B0B31F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28" y="1680"/>
              <a:ext cx="1392" cy="17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84" name="Line 1095">
              <a:extLst>
                <a:ext uri="{FF2B5EF4-FFF2-40B4-BE49-F238E27FC236}">
                  <a16:creationId xmlns:a16="http://schemas.microsoft.com/office/drawing/2014/main" id="{6A8CF72A-E6C2-3DB3-5B78-0F8A2F7246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28" y="2016"/>
              <a:ext cx="1536" cy="14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85" name="Line 1096">
              <a:extLst>
                <a:ext uri="{FF2B5EF4-FFF2-40B4-BE49-F238E27FC236}">
                  <a16:creationId xmlns:a16="http://schemas.microsoft.com/office/drawing/2014/main" id="{FF955681-EEFA-E1F9-6D0A-7E92A363661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76" y="2304"/>
              <a:ext cx="1584" cy="11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86" name="Line 1097">
              <a:extLst>
                <a:ext uri="{FF2B5EF4-FFF2-40B4-BE49-F238E27FC236}">
                  <a16:creationId xmlns:a16="http://schemas.microsoft.com/office/drawing/2014/main" id="{129EF762-78FF-BE6C-F773-5F5C4B42825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76" y="2640"/>
              <a:ext cx="960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87" name="Line 1098">
              <a:extLst>
                <a:ext uri="{FF2B5EF4-FFF2-40B4-BE49-F238E27FC236}">
                  <a16:creationId xmlns:a16="http://schemas.microsoft.com/office/drawing/2014/main" id="{CC69BE8E-A41D-EA77-3A00-EB90F32010C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76" y="1824"/>
              <a:ext cx="624" cy="16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</p:grpSp>
      <p:grpSp>
        <p:nvGrpSpPr>
          <p:cNvPr id="88" name="Group 1099">
            <a:extLst>
              <a:ext uri="{FF2B5EF4-FFF2-40B4-BE49-F238E27FC236}">
                <a16:creationId xmlns:a16="http://schemas.microsoft.com/office/drawing/2014/main" id="{6CD32DE1-4757-A353-7D60-E2BD49C6A509}"/>
              </a:ext>
            </a:extLst>
          </p:cNvPr>
          <p:cNvGrpSpPr>
            <a:grpSpLocks/>
          </p:cNvGrpSpPr>
          <p:nvPr/>
        </p:nvGrpSpPr>
        <p:grpSpPr bwMode="auto">
          <a:xfrm>
            <a:off x="3416940" y="3003221"/>
            <a:ext cx="1917700" cy="2133600"/>
            <a:chOff x="682" y="2112"/>
            <a:chExt cx="1208" cy="1344"/>
          </a:xfrm>
        </p:grpSpPr>
        <p:sp>
          <p:nvSpPr>
            <p:cNvPr id="89" name="Text Box 1100">
              <a:extLst>
                <a:ext uri="{FF2B5EF4-FFF2-40B4-BE49-F238E27FC236}">
                  <a16:creationId xmlns:a16="http://schemas.microsoft.com/office/drawing/2014/main" id="{53C5B370-28E3-3420-2D01-90266D78E5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2" y="3168"/>
              <a:ext cx="12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Small Margin</a:t>
              </a:r>
            </a:p>
          </p:txBody>
        </p:sp>
        <p:sp>
          <p:nvSpPr>
            <p:cNvPr id="90" name="Line 1101">
              <a:extLst>
                <a:ext uri="{FF2B5EF4-FFF2-40B4-BE49-F238E27FC236}">
                  <a16:creationId xmlns:a16="http://schemas.microsoft.com/office/drawing/2014/main" id="{1D55F2DC-F4FD-2565-1A8B-C9133DECC0A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440" y="2112"/>
              <a:ext cx="288" cy="48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miter lim="800000"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91" name="Line 1102">
              <a:extLst>
                <a:ext uri="{FF2B5EF4-FFF2-40B4-BE49-F238E27FC236}">
                  <a16:creationId xmlns:a16="http://schemas.microsoft.com/office/drawing/2014/main" id="{C8AC3C98-CED4-4E08-F2C7-D16B4C687D9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4" y="2160"/>
              <a:ext cx="240" cy="1056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</p:grpSp>
      <p:grpSp>
        <p:nvGrpSpPr>
          <p:cNvPr id="92" name="Group 1103">
            <a:extLst>
              <a:ext uri="{FF2B5EF4-FFF2-40B4-BE49-F238E27FC236}">
                <a16:creationId xmlns:a16="http://schemas.microsoft.com/office/drawing/2014/main" id="{2AF2BDD5-2236-F724-D2F9-03C2427011F3}"/>
              </a:ext>
            </a:extLst>
          </p:cNvPr>
          <p:cNvGrpSpPr>
            <a:grpSpLocks/>
          </p:cNvGrpSpPr>
          <p:nvPr/>
        </p:nvGrpSpPr>
        <p:grpSpPr bwMode="auto">
          <a:xfrm>
            <a:off x="7700015" y="2317421"/>
            <a:ext cx="1943100" cy="2819400"/>
            <a:chOff x="3370" y="1680"/>
            <a:chExt cx="1224" cy="1776"/>
          </a:xfrm>
        </p:grpSpPr>
        <p:sp>
          <p:nvSpPr>
            <p:cNvPr id="93" name="Text Box 1104">
              <a:extLst>
                <a:ext uri="{FF2B5EF4-FFF2-40B4-BE49-F238E27FC236}">
                  <a16:creationId xmlns:a16="http://schemas.microsoft.com/office/drawing/2014/main" id="{82C6F17C-5D34-9649-6032-A527AFC9EA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70" y="3168"/>
              <a:ext cx="12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2400"/>
                <a:t>Large Margin</a:t>
              </a:r>
            </a:p>
          </p:txBody>
        </p:sp>
        <p:sp>
          <p:nvSpPr>
            <p:cNvPr id="94" name="Line 1105">
              <a:extLst>
                <a:ext uri="{FF2B5EF4-FFF2-40B4-BE49-F238E27FC236}">
                  <a16:creationId xmlns:a16="http://schemas.microsoft.com/office/drawing/2014/main" id="{582A0936-2ACE-E960-AC37-AFD930E25B4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44" y="1680"/>
              <a:ext cx="528" cy="24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miter lim="800000"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95" name="Line 1106">
              <a:extLst>
                <a:ext uri="{FF2B5EF4-FFF2-40B4-BE49-F238E27FC236}">
                  <a16:creationId xmlns:a16="http://schemas.microsoft.com/office/drawing/2014/main" id="{C3B9D18F-1959-7ACD-8850-56CAED964DF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32" y="1728"/>
              <a:ext cx="96" cy="1488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</p:grpSp>
    </p:spTree>
    <p:extLst>
      <p:ext uri="{BB962C8B-B14F-4D97-AF65-F5344CB8AC3E}">
        <p14:creationId xmlns:p14="http://schemas.microsoft.com/office/powerpoint/2010/main" val="286068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SVM—Margins and Support Vectors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E378A76B-366F-84EC-343F-5A7273758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6704" y="1179230"/>
            <a:ext cx="7448550" cy="501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419E84FC-63A0-C5C5-7D8B-5D377B1A9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8704" y="3120742"/>
            <a:ext cx="3886200" cy="293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476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SVM—When Data Is Linearly Separable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pSp>
        <p:nvGrpSpPr>
          <p:cNvPr id="82" name="Group 3">
            <a:extLst>
              <a:ext uri="{FF2B5EF4-FFF2-40B4-BE49-F238E27FC236}">
                <a16:creationId xmlns:a16="http://schemas.microsoft.com/office/drawing/2014/main" id="{01305B36-7508-7567-2405-6A2C086E5483}"/>
              </a:ext>
            </a:extLst>
          </p:cNvPr>
          <p:cNvGrpSpPr>
            <a:grpSpLocks/>
          </p:cNvGrpSpPr>
          <p:nvPr/>
        </p:nvGrpSpPr>
        <p:grpSpPr bwMode="auto">
          <a:xfrm>
            <a:off x="2939742" y="1329005"/>
            <a:ext cx="4114800" cy="2667000"/>
            <a:chOff x="337" y="1296"/>
            <a:chExt cx="2592" cy="1680"/>
          </a:xfrm>
        </p:grpSpPr>
        <p:sp>
          <p:nvSpPr>
            <p:cNvPr id="83" name="Oval 4">
              <a:extLst>
                <a:ext uri="{FF2B5EF4-FFF2-40B4-BE49-F238E27FC236}">
                  <a16:creationId xmlns:a16="http://schemas.microsoft.com/office/drawing/2014/main" id="{D65E59AA-2C56-0A3F-D182-0B8F03A193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0" y="2622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84" name="Oval 5">
              <a:extLst>
                <a:ext uri="{FF2B5EF4-FFF2-40B4-BE49-F238E27FC236}">
                  <a16:creationId xmlns:a16="http://schemas.microsoft.com/office/drawing/2014/main" id="{32EA9923-0BD1-D4D3-33B5-2D79E66A9D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3" y="2313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85" name="Oval 6">
              <a:extLst>
                <a:ext uri="{FF2B5EF4-FFF2-40B4-BE49-F238E27FC236}">
                  <a16:creationId xmlns:a16="http://schemas.microsoft.com/office/drawing/2014/main" id="{DCFDEA4F-3F4A-42F0-1971-CBB1AAEAA0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" y="2445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86" name="Oval 7">
              <a:extLst>
                <a:ext uri="{FF2B5EF4-FFF2-40B4-BE49-F238E27FC236}">
                  <a16:creationId xmlns:a16="http://schemas.microsoft.com/office/drawing/2014/main" id="{D998EAA0-8D47-F7ED-03EB-42F8BE1F04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1" y="2224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87" name="Oval 8">
              <a:extLst>
                <a:ext uri="{FF2B5EF4-FFF2-40B4-BE49-F238E27FC236}">
                  <a16:creationId xmlns:a16="http://schemas.microsoft.com/office/drawing/2014/main" id="{F80E3BFA-916E-6DDA-A4E8-DB168513C4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5" y="2534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88" name="Oval 9">
              <a:extLst>
                <a:ext uri="{FF2B5EF4-FFF2-40B4-BE49-F238E27FC236}">
                  <a16:creationId xmlns:a16="http://schemas.microsoft.com/office/drawing/2014/main" id="{2C0FBEF9-C4D3-A5F4-3D0C-0CCD2A8DD9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" y="2048"/>
              <a:ext cx="52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89" name="Oval 10">
              <a:extLst>
                <a:ext uri="{FF2B5EF4-FFF2-40B4-BE49-F238E27FC236}">
                  <a16:creationId xmlns:a16="http://schemas.microsoft.com/office/drawing/2014/main" id="{618825DD-8DF4-82E1-34AC-90AD8342E4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2" y="2269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90" name="Oval 11">
              <a:extLst>
                <a:ext uri="{FF2B5EF4-FFF2-40B4-BE49-F238E27FC236}">
                  <a16:creationId xmlns:a16="http://schemas.microsoft.com/office/drawing/2014/main" id="{896EB023-4781-3BF8-5A68-9A1805CD4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8" y="2003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91" name="Oval 12">
              <a:extLst>
                <a:ext uri="{FF2B5EF4-FFF2-40B4-BE49-F238E27FC236}">
                  <a16:creationId xmlns:a16="http://schemas.microsoft.com/office/drawing/2014/main" id="{B5E47DBD-73D6-5724-FFBF-78E4A5AC72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4" y="2180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92" name="Oval 13">
              <a:extLst>
                <a:ext uri="{FF2B5EF4-FFF2-40B4-BE49-F238E27FC236}">
                  <a16:creationId xmlns:a16="http://schemas.microsoft.com/office/drawing/2014/main" id="{9CC8CC24-ED72-B3CE-C7E1-5E42048ED2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3" y="2445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93" name="Oval 14">
              <a:extLst>
                <a:ext uri="{FF2B5EF4-FFF2-40B4-BE49-F238E27FC236}">
                  <a16:creationId xmlns:a16="http://schemas.microsoft.com/office/drawing/2014/main" id="{280A6D98-EA26-0EFA-1C2B-C1D2D3A811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1" y="2711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94" name="Oval 15">
              <a:extLst>
                <a:ext uri="{FF2B5EF4-FFF2-40B4-BE49-F238E27FC236}">
                  <a16:creationId xmlns:a16="http://schemas.microsoft.com/office/drawing/2014/main" id="{1B4B3F7F-55DF-3FAB-CC26-733AB109E4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9" y="2578"/>
              <a:ext cx="52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95" name="Oval 16">
              <a:extLst>
                <a:ext uri="{FF2B5EF4-FFF2-40B4-BE49-F238E27FC236}">
                  <a16:creationId xmlns:a16="http://schemas.microsoft.com/office/drawing/2014/main" id="{CD93B2C0-4F70-595D-3E86-EF8422FB48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5" y="1738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grpSp>
          <p:nvGrpSpPr>
            <p:cNvPr id="96" name="Group 17">
              <a:extLst>
                <a:ext uri="{FF2B5EF4-FFF2-40B4-BE49-F238E27FC236}">
                  <a16:creationId xmlns:a16="http://schemas.microsoft.com/office/drawing/2014/main" id="{E9574F90-1EFC-4F19-5F32-B8AA6DF90A1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2" y="1473"/>
              <a:ext cx="741" cy="1061"/>
              <a:chOff x="1712" y="1473"/>
              <a:chExt cx="741" cy="1061"/>
            </a:xfrm>
          </p:grpSpPr>
          <p:sp>
            <p:nvSpPr>
              <p:cNvPr id="101" name="Rectangle 18">
                <a:extLst>
                  <a:ext uri="{FF2B5EF4-FFF2-40B4-BE49-F238E27FC236}">
                    <a16:creationId xmlns:a16="http://schemas.microsoft.com/office/drawing/2014/main" id="{E59C0300-44ED-4981-E4E9-7215816EB8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71" y="1959"/>
                <a:ext cx="53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102" name="Rectangle 19">
                <a:extLst>
                  <a:ext uri="{FF2B5EF4-FFF2-40B4-BE49-F238E27FC236}">
                    <a16:creationId xmlns:a16="http://schemas.microsoft.com/office/drawing/2014/main" id="{5C081279-2328-D6A9-CA05-BA2CA78C20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12" y="1605"/>
                <a:ext cx="53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103" name="Rectangle 20">
                <a:extLst>
                  <a:ext uri="{FF2B5EF4-FFF2-40B4-BE49-F238E27FC236}">
                    <a16:creationId xmlns:a16="http://schemas.microsoft.com/office/drawing/2014/main" id="{EE7BFDC1-EC46-1532-D8FD-043A514083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24" y="1473"/>
                <a:ext cx="53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104" name="Rectangle 21">
                <a:extLst>
                  <a:ext uri="{FF2B5EF4-FFF2-40B4-BE49-F238E27FC236}">
                    <a16:creationId xmlns:a16="http://schemas.microsoft.com/office/drawing/2014/main" id="{FD6D4C05-E593-1AA0-9BA4-CA0FE9FD9E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03" y="2224"/>
                <a:ext cx="53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105" name="Rectangle 22">
                <a:extLst>
                  <a:ext uri="{FF2B5EF4-FFF2-40B4-BE49-F238E27FC236}">
                    <a16:creationId xmlns:a16="http://schemas.microsoft.com/office/drawing/2014/main" id="{CEAEA529-603A-4EDF-D3E9-A3F52E6DFF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77" y="1694"/>
                <a:ext cx="53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106" name="Rectangle 23">
                <a:extLst>
                  <a:ext uri="{FF2B5EF4-FFF2-40B4-BE49-F238E27FC236}">
                    <a16:creationId xmlns:a16="http://schemas.microsoft.com/office/drawing/2014/main" id="{2ED21263-9CC5-1D0B-CF50-BC4CCD869D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83" y="1915"/>
                <a:ext cx="53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107" name="Rectangle 24">
                <a:extLst>
                  <a:ext uri="{FF2B5EF4-FFF2-40B4-BE49-F238E27FC236}">
                    <a16:creationId xmlns:a16="http://schemas.microsoft.com/office/drawing/2014/main" id="{38B73859-B8DA-7D58-6E2C-97BD8021D9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56" y="1473"/>
                <a:ext cx="53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108" name="Rectangle 25">
                <a:extLst>
                  <a:ext uri="{FF2B5EF4-FFF2-40B4-BE49-F238E27FC236}">
                    <a16:creationId xmlns:a16="http://schemas.microsoft.com/office/drawing/2014/main" id="{21D1CABC-7364-26D8-62DE-9EF8C16D32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15" y="1561"/>
                <a:ext cx="53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109" name="Rectangle 26">
                <a:extLst>
                  <a:ext uri="{FF2B5EF4-FFF2-40B4-BE49-F238E27FC236}">
                    <a16:creationId xmlns:a16="http://schemas.microsoft.com/office/drawing/2014/main" id="{45128C61-A31B-7B62-4C09-0947C5C5D2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2" y="2048"/>
                <a:ext cx="53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110" name="Rectangle 27">
                <a:extLst>
                  <a:ext uri="{FF2B5EF4-FFF2-40B4-BE49-F238E27FC236}">
                    <a16:creationId xmlns:a16="http://schemas.microsoft.com/office/drawing/2014/main" id="{9B6F699F-DD26-58F6-A06C-3EDEBC2F9C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41" y="1827"/>
                <a:ext cx="53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111" name="Rectangle 28">
                <a:extLst>
                  <a:ext uri="{FF2B5EF4-FFF2-40B4-BE49-F238E27FC236}">
                    <a16:creationId xmlns:a16="http://schemas.microsoft.com/office/drawing/2014/main" id="{7B2C8496-6F70-5740-F95B-5E4D7EA92B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15" y="2401"/>
                <a:ext cx="53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112" name="Rectangle 29">
                <a:extLst>
                  <a:ext uri="{FF2B5EF4-FFF2-40B4-BE49-F238E27FC236}">
                    <a16:creationId xmlns:a16="http://schemas.microsoft.com/office/drawing/2014/main" id="{F8DAF0E9-E09F-48BA-BA92-CD51B8A12A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74" y="1959"/>
                <a:ext cx="52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113" name="Rectangle 30">
                <a:extLst>
                  <a:ext uri="{FF2B5EF4-FFF2-40B4-BE49-F238E27FC236}">
                    <a16:creationId xmlns:a16="http://schemas.microsoft.com/office/drawing/2014/main" id="{3107818D-D497-AA82-B978-B5DB9342F8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74" y="2269"/>
                <a:ext cx="52" cy="88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  <p:sp>
            <p:nvSpPr>
              <p:cNvPr id="114" name="Rectangle 31">
                <a:extLst>
                  <a:ext uri="{FF2B5EF4-FFF2-40B4-BE49-F238E27FC236}">
                    <a16:creationId xmlns:a16="http://schemas.microsoft.com/office/drawing/2014/main" id="{95130BA8-D7CE-C11E-E197-2385DAFE9E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0" y="2445"/>
                <a:ext cx="53" cy="8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/>
                <a:endParaRPr lang="en-JO" altLang="en-JO"/>
              </a:p>
            </p:txBody>
          </p:sp>
        </p:grpSp>
        <p:sp>
          <p:nvSpPr>
            <p:cNvPr id="97" name="Rectangle 32">
              <a:extLst>
                <a:ext uri="{FF2B5EF4-FFF2-40B4-BE49-F238E27FC236}">
                  <a16:creationId xmlns:a16="http://schemas.microsoft.com/office/drawing/2014/main" id="{E01AC830-2706-A543-734C-6F3EAFAE2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" y="1296"/>
              <a:ext cx="2592" cy="16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98" name="Line 33">
              <a:extLst>
                <a:ext uri="{FF2B5EF4-FFF2-40B4-BE49-F238E27FC236}">
                  <a16:creationId xmlns:a16="http://schemas.microsoft.com/office/drawing/2014/main" id="{82FDE59A-2B86-3C69-A0BF-C5AF2F33A3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86" y="1384"/>
              <a:ext cx="79" cy="15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99" name="Line 34">
              <a:extLst>
                <a:ext uri="{FF2B5EF4-FFF2-40B4-BE49-F238E27FC236}">
                  <a16:creationId xmlns:a16="http://schemas.microsoft.com/office/drawing/2014/main" id="{20D1B2EA-42F4-0CD8-0A69-B230D0F03AF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5" y="1428"/>
              <a:ext cx="79" cy="15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100" name="Line 35">
              <a:extLst>
                <a:ext uri="{FF2B5EF4-FFF2-40B4-BE49-F238E27FC236}">
                  <a16:creationId xmlns:a16="http://schemas.microsoft.com/office/drawing/2014/main" id="{B1AF81DB-D373-0607-C31E-36B337CB74F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54" y="1428"/>
              <a:ext cx="79" cy="15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</p:grpSp>
      <p:grpSp>
        <p:nvGrpSpPr>
          <p:cNvPr id="115" name="Group 36">
            <a:extLst>
              <a:ext uri="{FF2B5EF4-FFF2-40B4-BE49-F238E27FC236}">
                <a16:creationId xmlns:a16="http://schemas.microsoft.com/office/drawing/2014/main" id="{9BFAA870-1F81-665C-8E23-09B22A6878C0}"/>
              </a:ext>
            </a:extLst>
          </p:cNvPr>
          <p:cNvGrpSpPr>
            <a:grpSpLocks/>
          </p:cNvGrpSpPr>
          <p:nvPr/>
        </p:nvGrpSpPr>
        <p:grpSpPr bwMode="auto">
          <a:xfrm>
            <a:off x="7052954" y="1329005"/>
            <a:ext cx="4113213" cy="2667000"/>
            <a:chOff x="2929" y="1296"/>
            <a:chExt cx="2591" cy="1680"/>
          </a:xfrm>
        </p:grpSpPr>
        <p:sp>
          <p:nvSpPr>
            <p:cNvPr id="116" name="Oval 37">
              <a:extLst>
                <a:ext uri="{FF2B5EF4-FFF2-40B4-BE49-F238E27FC236}">
                  <a16:creationId xmlns:a16="http://schemas.microsoft.com/office/drawing/2014/main" id="{E991C381-8F5E-4ABC-3F94-A4A3CD67B8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2" y="2622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17" name="Oval 38">
              <a:extLst>
                <a:ext uri="{FF2B5EF4-FFF2-40B4-BE49-F238E27FC236}">
                  <a16:creationId xmlns:a16="http://schemas.microsoft.com/office/drawing/2014/main" id="{741E79D6-B93C-1F0F-8C3A-357DE95FD1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5" y="2313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18" name="Oval 39">
              <a:extLst>
                <a:ext uri="{FF2B5EF4-FFF2-40B4-BE49-F238E27FC236}">
                  <a16:creationId xmlns:a16="http://schemas.microsoft.com/office/drawing/2014/main" id="{503B8BC6-A530-1F4A-22C8-50FA1554C0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4" y="2445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19" name="Oval 40">
              <a:extLst>
                <a:ext uri="{FF2B5EF4-FFF2-40B4-BE49-F238E27FC236}">
                  <a16:creationId xmlns:a16="http://schemas.microsoft.com/office/drawing/2014/main" id="{D28D447A-7822-D5F5-F214-0A6F1F7A42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3" y="2224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20" name="Oval 41">
              <a:extLst>
                <a:ext uri="{FF2B5EF4-FFF2-40B4-BE49-F238E27FC236}">
                  <a16:creationId xmlns:a16="http://schemas.microsoft.com/office/drawing/2014/main" id="{E4E6B80E-ACE7-49CE-FC9E-AC4C514C9B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7" y="2534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21" name="Oval 42">
              <a:extLst>
                <a:ext uri="{FF2B5EF4-FFF2-40B4-BE49-F238E27FC236}">
                  <a16:creationId xmlns:a16="http://schemas.microsoft.com/office/drawing/2014/main" id="{9BE2D680-DE10-8F90-E689-2430FB047C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31" y="2048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22" name="Oval 43">
              <a:extLst>
                <a:ext uri="{FF2B5EF4-FFF2-40B4-BE49-F238E27FC236}">
                  <a16:creationId xmlns:a16="http://schemas.microsoft.com/office/drawing/2014/main" id="{886FD726-485D-4262-D213-0D7D06A865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4" y="2269"/>
              <a:ext cx="52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23" name="Oval 44">
              <a:extLst>
                <a:ext uri="{FF2B5EF4-FFF2-40B4-BE49-F238E27FC236}">
                  <a16:creationId xmlns:a16="http://schemas.microsoft.com/office/drawing/2014/main" id="{4527C4E5-3C62-9A66-8ECB-7E90A7772D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0" y="2003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24" name="Oval 45">
              <a:extLst>
                <a:ext uri="{FF2B5EF4-FFF2-40B4-BE49-F238E27FC236}">
                  <a16:creationId xmlns:a16="http://schemas.microsoft.com/office/drawing/2014/main" id="{1BADBFCF-B322-54FD-B796-9B45FFDA15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6" y="2180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25" name="Oval 46">
              <a:extLst>
                <a:ext uri="{FF2B5EF4-FFF2-40B4-BE49-F238E27FC236}">
                  <a16:creationId xmlns:a16="http://schemas.microsoft.com/office/drawing/2014/main" id="{E694C61A-B2DF-ABE8-F3D3-B9582C7C8E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5" y="2445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26" name="Oval 47">
              <a:extLst>
                <a:ext uri="{FF2B5EF4-FFF2-40B4-BE49-F238E27FC236}">
                  <a16:creationId xmlns:a16="http://schemas.microsoft.com/office/drawing/2014/main" id="{0E2BA562-F7B7-7228-E617-F947138AFD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3" y="2711"/>
              <a:ext cx="53" cy="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27" name="Oval 48">
              <a:extLst>
                <a:ext uri="{FF2B5EF4-FFF2-40B4-BE49-F238E27FC236}">
                  <a16:creationId xmlns:a16="http://schemas.microsoft.com/office/drawing/2014/main" id="{9C57634C-DA3D-AF44-744B-43F75449D9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0" y="2578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28" name="Oval 49">
              <a:extLst>
                <a:ext uri="{FF2B5EF4-FFF2-40B4-BE49-F238E27FC236}">
                  <a16:creationId xmlns:a16="http://schemas.microsoft.com/office/drawing/2014/main" id="{6DE4D0C0-37D9-D288-988D-611B9C879F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1738"/>
              <a:ext cx="53" cy="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29" name="Rectangle 50">
              <a:extLst>
                <a:ext uri="{FF2B5EF4-FFF2-40B4-BE49-F238E27FC236}">
                  <a16:creationId xmlns:a16="http://schemas.microsoft.com/office/drawing/2014/main" id="{60EB4B9E-6F3D-AF9B-CD68-BCA2EB77F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62" y="1959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30" name="Rectangle 51">
              <a:extLst>
                <a:ext uri="{FF2B5EF4-FFF2-40B4-BE49-F238E27FC236}">
                  <a16:creationId xmlns:a16="http://schemas.microsoft.com/office/drawing/2014/main" id="{9DF6B2C6-D3F6-3753-EBC0-9319FDAA2F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4" y="1605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31" name="Rectangle 52">
              <a:extLst>
                <a:ext uri="{FF2B5EF4-FFF2-40B4-BE49-F238E27FC236}">
                  <a16:creationId xmlns:a16="http://schemas.microsoft.com/office/drawing/2014/main" id="{EC62AB09-FED5-463A-660E-97CB73A96B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5" y="1473"/>
              <a:ext cx="53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32" name="Rectangle 53">
              <a:extLst>
                <a:ext uri="{FF2B5EF4-FFF2-40B4-BE49-F238E27FC236}">
                  <a16:creationId xmlns:a16="http://schemas.microsoft.com/office/drawing/2014/main" id="{E760D619-A1CE-7F2F-8005-8D4155FB9A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5" y="2224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33" name="Rectangle 54">
              <a:extLst>
                <a:ext uri="{FF2B5EF4-FFF2-40B4-BE49-F238E27FC236}">
                  <a16:creationId xmlns:a16="http://schemas.microsoft.com/office/drawing/2014/main" id="{3A6C927E-5F68-4B4E-C4DF-4E905C3A5B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8" y="1694"/>
              <a:ext cx="53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34" name="Rectangle 55">
              <a:extLst>
                <a:ext uri="{FF2B5EF4-FFF2-40B4-BE49-F238E27FC236}">
                  <a16:creationId xmlns:a16="http://schemas.microsoft.com/office/drawing/2014/main" id="{BCF9018E-0B60-A868-DE8D-9300BC9B67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4" y="1915"/>
              <a:ext cx="53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35" name="Rectangle 56">
              <a:extLst>
                <a:ext uri="{FF2B5EF4-FFF2-40B4-BE49-F238E27FC236}">
                  <a16:creationId xmlns:a16="http://schemas.microsoft.com/office/drawing/2014/main" id="{D81340BD-5BA0-00E8-6401-B155481F5A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8" y="1473"/>
              <a:ext cx="52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36" name="Rectangle 57">
              <a:extLst>
                <a:ext uri="{FF2B5EF4-FFF2-40B4-BE49-F238E27FC236}">
                  <a16:creationId xmlns:a16="http://schemas.microsoft.com/office/drawing/2014/main" id="{E0D7E949-8725-E403-A216-E0D4700658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6" y="1561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37" name="Rectangle 58">
              <a:extLst>
                <a:ext uri="{FF2B5EF4-FFF2-40B4-BE49-F238E27FC236}">
                  <a16:creationId xmlns:a16="http://schemas.microsoft.com/office/drawing/2014/main" id="{934351B5-F750-C3F8-B334-D55068B0DC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3" y="2048"/>
              <a:ext cx="53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38" name="Rectangle 59">
              <a:extLst>
                <a:ext uri="{FF2B5EF4-FFF2-40B4-BE49-F238E27FC236}">
                  <a16:creationId xmlns:a16="http://schemas.microsoft.com/office/drawing/2014/main" id="{36F4F01D-BE2D-1EFA-B235-D43CFE8BA5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3" y="1827"/>
              <a:ext cx="52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39" name="Rectangle 60">
              <a:extLst>
                <a:ext uri="{FF2B5EF4-FFF2-40B4-BE49-F238E27FC236}">
                  <a16:creationId xmlns:a16="http://schemas.microsoft.com/office/drawing/2014/main" id="{E20433D4-DC0E-E994-6846-5DD2B784A9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6" y="2401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40" name="Rectangle 61">
              <a:extLst>
                <a:ext uri="{FF2B5EF4-FFF2-40B4-BE49-F238E27FC236}">
                  <a16:creationId xmlns:a16="http://schemas.microsoft.com/office/drawing/2014/main" id="{D93349D6-96BC-A678-C1A0-9EEA2FA97D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5" y="1959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41" name="Rectangle 62">
              <a:extLst>
                <a:ext uri="{FF2B5EF4-FFF2-40B4-BE49-F238E27FC236}">
                  <a16:creationId xmlns:a16="http://schemas.microsoft.com/office/drawing/2014/main" id="{0B0AE08D-0D49-146F-C4FE-45134835C3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5" y="2269"/>
              <a:ext cx="53" cy="88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42" name="Rectangle 63">
              <a:extLst>
                <a:ext uri="{FF2B5EF4-FFF2-40B4-BE49-F238E27FC236}">
                  <a16:creationId xmlns:a16="http://schemas.microsoft.com/office/drawing/2014/main" id="{E4AC46FF-B3DF-F6E9-C041-0BA90D2AC3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1" y="2445"/>
              <a:ext cx="53" cy="89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43" name="Rectangle 64">
              <a:extLst>
                <a:ext uri="{FF2B5EF4-FFF2-40B4-BE49-F238E27FC236}">
                  <a16:creationId xmlns:a16="http://schemas.microsoft.com/office/drawing/2014/main" id="{BCD39B2D-CD6D-B1A1-15E6-4E0AD129CA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9" y="1296"/>
              <a:ext cx="2591" cy="16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144" name="Line 65">
              <a:extLst>
                <a:ext uri="{FF2B5EF4-FFF2-40B4-BE49-F238E27FC236}">
                  <a16:creationId xmlns:a16="http://schemas.microsoft.com/office/drawing/2014/main" id="{E9577F69-C9AB-2776-D378-66DA5378E5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52" y="1392"/>
              <a:ext cx="576" cy="14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145" name="Line 66">
              <a:extLst>
                <a:ext uri="{FF2B5EF4-FFF2-40B4-BE49-F238E27FC236}">
                  <a16:creationId xmlns:a16="http://schemas.microsoft.com/office/drawing/2014/main" id="{81E01AEE-843B-2DC7-E1A6-D4B7DC4F98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6" y="1344"/>
              <a:ext cx="576" cy="14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146" name="Line 67">
              <a:extLst>
                <a:ext uri="{FF2B5EF4-FFF2-40B4-BE49-F238E27FC236}">
                  <a16:creationId xmlns:a16="http://schemas.microsoft.com/office/drawing/2014/main" id="{261B3647-962A-B071-F234-E6CAF29055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88" y="1392"/>
              <a:ext cx="576" cy="14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</p:grpSp>
      <p:sp>
        <p:nvSpPr>
          <p:cNvPr id="147" name="Text Box 71">
            <a:extLst>
              <a:ext uri="{FF2B5EF4-FFF2-40B4-BE49-F238E27FC236}">
                <a16:creationId xmlns:a16="http://schemas.microsoft.com/office/drawing/2014/main" id="{8E3D1B5A-9763-7599-B654-20D74806B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1954" y="4072205"/>
            <a:ext cx="8305800" cy="2025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JO" dirty="0"/>
              <a:t>Let data D be (</a:t>
            </a:r>
            <a:r>
              <a:rPr lang="en-US" altLang="en-JO" b="1" dirty="0"/>
              <a:t>X</a:t>
            </a:r>
            <a:r>
              <a:rPr lang="en-US" altLang="en-JO" baseline="-25000" dirty="0"/>
              <a:t>1</a:t>
            </a:r>
            <a:r>
              <a:rPr lang="en-US" altLang="en-JO" dirty="0"/>
              <a:t>, y</a:t>
            </a:r>
            <a:r>
              <a:rPr lang="en-US" altLang="en-JO" baseline="-25000" dirty="0"/>
              <a:t>1</a:t>
            </a:r>
            <a:r>
              <a:rPr lang="en-US" altLang="en-JO" dirty="0"/>
              <a:t>), …, (</a:t>
            </a:r>
            <a:r>
              <a:rPr lang="en-US" altLang="en-JO" b="1" dirty="0"/>
              <a:t>X</a:t>
            </a:r>
            <a:r>
              <a:rPr lang="en-US" altLang="en-JO" baseline="-25000" dirty="0"/>
              <a:t>|D|</a:t>
            </a:r>
            <a:r>
              <a:rPr lang="en-US" altLang="en-JO" dirty="0"/>
              <a:t>, </a:t>
            </a:r>
            <a:r>
              <a:rPr lang="en-US" altLang="en-JO" dirty="0" err="1"/>
              <a:t>y</a:t>
            </a:r>
            <a:r>
              <a:rPr lang="en-US" altLang="en-JO" baseline="-25000" dirty="0" err="1"/>
              <a:t>|D</a:t>
            </a:r>
            <a:r>
              <a:rPr lang="en-US" altLang="en-JO" baseline="-25000" dirty="0"/>
              <a:t>|</a:t>
            </a:r>
            <a:r>
              <a:rPr lang="en-US" altLang="en-JO" dirty="0"/>
              <a:t>), where </a:t>
            </a:r>
            <a:r>
              <a:rPr lang="en-US" altLang="en-JO" b="1" dirty="0"/>
              <a:t>X</a:t>
            </a:r>
            <a:r>
              <a:rPr lang="en-US" altLang="en-JO" baseline="-25000" dirty="0"/>
              <a:t>i</a:t>
            </a:r>
            <a:r>
              <a:rPr lang="en-US" altLang="en-JO" dirty="0"/>
              <a:t> is the set of training tuples associated with the class labels </a:t>
            </a:r>
            <a:r>
              <a:rPr lang="en-US" altLang="en-JO" dirty="0" err="1"/>
              <a:t>y</a:t>
            </a:r>
            <a:r>
              <a:rPr lang="en-US" altLang="en-JO" baseline="-25000" dirty="0" err="1"/>
              <a:t>i</a:t>
            </a:r>
            <a:endParaRPr lang="en-US" altLang="en-JO" baseline="-25000" dirty="0"/>
          </a:p>
          <a:p>
            <a:pPr eaLnBrk="1" hangingPunct="1">
              <a:spcBef>
                <a:spcPct val="50000"/>
              </a:spcBef>
            </a:pPr>
            <a:r>
              <a:rPr lang="en-US" altLang="en-JO" dirty="0"/>
              <a:t>There are infinite lines (</a:t>
            </a:r>
            <a:r>
              <a:rPr lang="en-US" altLang="en-JO" u="sng" dirty="0"/>
              <a:t>hyperplanes</a:t>
            </a:r>
            <a:r>
              <a:rPr lang="en-US" altLang="en-JO" dirty="0"/>
              <a:t>) separating the two classes but we want to </a:t>
            </a:r>
            <a:r>
              <a:rPr lang="en-US" altLang="en-JO" u="sng" dirty="0"/>
              <a:t>find the best one</a:t>
            </a:r>
            <a:r>
              <a:rPr lang="en-US" altLang="en-JO" dirty="0"/>
              <a:t> (the one that minimizes classification error on unseen data)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JO" i="1" dirty="0"/>
              <a:t>SVM searches for the hyperplane with the largest margin</a:t>
            </a:r>
            <a:r>
              <a:rPr lang="en-US" altLang="en-JO" dirty="0"/>
              <a:t>, i.e., </a:t>
            </a:r>
            <a:r>
              <a:rPr lang="en-US" altLang="en-JO" b="1" dirty="0"/>
              <a:t>maximum marginal hyperplane</a:t>
            </a:r>
            <a:r>
              <a:rPr lang="en-US" altLang="en-JO" dirty="0"/>
              <a:t> (MMH)</a:t>
            </a:r>
          </a:p>
        </p:txBody>
      </p:sp>
    </p:spTree>
    <p:extLst>
      <p:ext uri="{BB962C8B-B14F-4D97-AF65-F5344CB8AC3E}">
        <p14:creationId xmlns:p14="http://schemas.microsoft.com/office/powerpoint/2010/main" val="329689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SVM—Linearly Separable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62C9D5B0-6AA7-CBE5-A0FD-294E3406EB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1904" y="1225655"/>
            <a:ext cx="9263801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000" dirty="0"/>
              <a:t>A separating hyperplane can be written as</a:t>
            </a:r>
          </a:p>
          <a:p>
            <a:pPr lvl="2"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None/>
            </a:pPr>
            <a:r>
              <a:rPr lang="en-US" altLang="en-JO" sz="2000" b="1" dirty="0"/>
              <a:t>W</a:t>
            </a:r>
            <a:r>
              <a:rPr lang="en-US" altLang="en-JO" sz="2000" dirty="0"/>
              <a:t> ● </a:t>
            </a:r>
            <a:r>
              <a:rPr lang="en-US" altLang="en-JO" sz="2000" b="1" dirty="0"/>
              <a:t>X</a:t>
            </a:r>
            <a:r>
              <a:rPr lang="en-US" altLang="en-JO" sz="2000" dirty="0"/>
              <a:t> + b = 0</a:t>
            </a:r>
          </a:p>
          <a:p>
            <a:pPr lvl="1" eaLnBrk="1" hangingPunct="1">
              <a:lnSpc>
                <a:spcPct val="11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None/>
            </a:pPr>
            <a:r>
              <a:rPr lang="en-US" altLang="en-JO" sz="2000" dirty="0"/>
              <a:t>where </a:t>
            </a:r>
            <a:r>
              <a:rPr lang="en-US" altLang="en-JO" sz="2000" b="1" dirty="0"/>
              <a:t>W</a:t>
            </a:r>
            <a:r>
              <a:rPr lang="en-US" altLang="en-JO" sz="2000" dirty="0"/>
              <a:t>={w</a:t>
            </a:r>
            <a:r>
              <a:rPr lang="en-US" altLang="en-JO" sz="2000" baseline="-25000" dirty="0"/>
              <a:t>1</a:t>
            </a:r>
            <a:r>
              <a:rPr lang="en-US" altLang="en-JO" sz="2000" dirty="0"/>
              <a:t>, w</a:t>
            </a:r>
            <a:r>
              <a:rPr lang="en-US" altLang="en-JO" sz="2000" baseline="-25000" dirty="0"/>
              <a:t>2</a:t>
            </a:r>
            <a:r>
              <a:rPr lang="en-US" altLang="en-JO" sz="2000" dirty="0"/>
              <a:t>, …, </a:t>
            </a:r>
            <a:r>
              <a:rPr lang="en-US" altLang="en-JO" sz="2000" dirty="0" err="1"/>
              <a:t>w</a:t>
            </a:r>
            <a:r>
              <a:rPr lang="en-US" altLang="en-JO" sz="2000" baseline="-25000" dirty="0" err="1"/>
              <a:t>n</a:t>
            </a:r>
            <a:r>
              <a:rPr lang="en-US" altLang="en-JO" sz="2000" dirty="0"/>
              <a:t>} is a weight vector and b a scalar (bias)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000" dirty="0"/>
              <a:t>For 2-D it can be written as</a:t>
            </a:r>
          </a:p>
          <a:p>
            <a:pPr lvl="2"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None/>
            </a:pPr>
            <a:r>
              <a:rPr lang="en-US" altLang="en-JO" sz="2000" dirty="0"/>
              <a:t>w</a:t>
            </a:r>
            <a:r>
              <a:rPr lang="en-US" altLang="en-JO" sz="2000" baseline="-25000" dirty="0"/>
              <a:t>0</a:t>
            </a:r>
            <a:r>
              <a:rPr lang="en-US" altLang="en-JO" sz="2000" dirty="0"/>
              <a:t> + w</a:t>
            </a:r>
            <a:r>
              <a:rPr lang="en-US" altLang="en-JO" sz="2000" baseline="-25000" dirty="0"/>
              <a:t>1</a:t>
            </a:r>
            <a:r>
              <a:rPr lang="en-US" altLang="en-JO" sz="2000" dirty="0"/>
              <a:t> x</a:t>
            </a:r>
            <a:r>
              <a:rPr lang="en-US" altLang="en-JO" sz="2000" baseline="-25000" dirty="0"/>
              <a:t>1</a:t>
            </a:r>
            <a:r>
              <a:rPr lang="en-US" altLang="en-JO" sz="2000" dirty="0"/>
              <a:t> + w</a:t>
            </a:r>
            <a:r>
              <a:rPr lang="en-US" altLang="en-JO" sz="2000" baseline="-25000" dirty="0"/>
              <a:t>2</a:t>
            </a:r>
            <a:r>
              <a:rPr lang="en-US" altLang="en-JO" sz="2000" dirty="0"/>
              <a:t> x</a:t>
            </a:r>
            <a:r>
              <a:rPr lang="en-US" altLang="en-JO" sz="2000" baseline="-25000" dirty="0"/>
              <a:t>2</a:t>
            </a:r>
            <a:r>
              <a:rPr lang="en-US" altLang="en-JO" sz="2000" dirty="0"/>
              <a:t> = 0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000" dirty="0"/>
              <a:t>The hyperplane defining the sides of the margin: </a:t>
            </a:r>
          </a:p>
          <a:p>
            <a:pPr lvl="2"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None/>
            </a:pPr>
            <a:r>
              <a:rPr lang="en-US" altLang="en-JO" sz="2000" dirty="0"/>
              <a:t>H</a:t>
            </a:r>
            <a:r>
              <a:rPr lang="en-US" altLang="en-JO" sz="2000" baseline="-25000" dirty="0"/>
              <a:t>1</a:t>
            </a:r>
            <a:r>
              <a:rPr lang="en-US" altLang="en-JO" sz="2000" dirty="0"/>
              <a:t>: w</a:t>
            </a:r>
            <a:r>
              <a:rPr lang="en-US" altLang="en-JO" sz="2000" baseline="-25000" dirty="0"/>
              <a:t>0</a:t>
            </a:r>
            <a:r>
              <a:rPr lang="en-US" altLang="en-JO" sz="2000" dirty="0"/>
              <a:t> + w</a:t>
            </a:r>
            <a:r>
              <a:rPr lang="en-US" altLang="en-JO" sz="2000" baseline="-25000" dirty="0"/>
              <a:t>1</a:t>
            </a:r>
            <a:r>
              <a:rPr lang="en-US" altLang="en-JO" sz="2000" dirty="0"/>
              <a:t> x</a:t>
            </a:r>
            <a:r>
              <a:rPr lang="en-US" altLang="en-JO" sz="2000" baseline="-25000" dirty="0"/>
              <a:t>1</a:t>
            </a:r>
            <a:r>
              <a:rPr lang="en-US" altLang="en-JO" sz="2000" dirty="0"/>
              <a:t> + w</a:t>
            </a:r>
            <a:r>
              <a:rPr lang="en-US" altLang="en-JO" sz="2000" baseline="-25000" dirty="0"/>
              <a:t>2</a:t>
            </a:r>
            <a:r>
              <a:rPr lang="en-US" altLang="en-JO" sz="2000" dirty="0"/>
              <a:t> x</a:t>
            </a:r>
            <a:r>
              <a:rPr lang="en-US" altLang="en-JO" sz="2000" baseline="-25000" dirty="0"/>
              <a:t>2</a:t>
            </a:r>
            <a:r>
              <a:rPr lang="en-US" altLang="en-JO" sz="2000" dirty="0"/>
              <a:t> ≥ 1    for </a:t>
            </a:r>
            <a:r>
              <a:rPr lang="en-US" altLang="en-JO" sz="2000" dirty="0" err="1"/>
              <a:t>y</a:t>
            </a:r>
            <a:r>
              <a:rPr lang="en-US" altLang="en-JO" sz="2000" baseline="-25000" dirty="0" err="1"/>
              <a:t>i</a:t>
            </a:r>
            <a:r>
              <a:rPr lang="en-US" altLang="en-JO" sz="2000" baseline="-25000" dirty="0"/>
              <a:t> </a:t>
            </a:r>
            <a:r>
              <a:rPr lang="en-US" altLang="en-JO" sz="2000" dirty="0"/>
              <a:t>= +1, and</a:t>
            </a:r>
          </a:p>
          <a:p>
            <a:pPr lvl="2"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None/>
            </a:pPr>
            <a:r>
              <a:rPr lang="en-US" altLang="en-JO" sz="2000" dirty="0"/>
              <a:t>H</a:t>
            </a:r>
            <a:r>
              <a:rPr lang="en-US" altLang="en-JO" sz="2000" baseline="-25000" dirty="0"/>
              <a:t>2</a:t>
            </a:r>
            <a:r>
              <a:rPr lang="en-US" altLang="en-JO" sz="2000" dirty="0"/>
              <a:t>: w</a:t>
            </a:r>
            <a:r>
              <a:rPr lang="en-US" altLang="en-JO" sz="2000" baseline="-25000" dirty="0"/>
              <a:t>0</a:t>
            </a:r>
            <a:r>
              <a:rPr lang="en-US" altLang="en-JO" sz="2000" dirty="0"/>
              <a:t> + w</a:t>
            </a:r>
            <a:r>
              <a:rPr lang="en-US" altLang="en-JO" sz="2000" baseline="-25000" dirty="0"/>
              <a:t>1</a:t>
            </a:r>
            <a:r>
              <a:rPr lang="en-US" altLang="en-JO" sz="2000" dirty="0"/>
              <a:t> x</a:t>
            </a:r>
            <a:r>
              <a:rPr lang="en-US" altLang="en-JO" sz="2000" baseline="-25000" dirty="0"/>
              <a:t>1</a:t>
            </a:r>
            <a:r>
              <a:rPr lang="en-US" altLang="en-JO" sz="2000" dirty="0"/>
              <a:t> + w</a:t>
            </a:r>
            <a:r>
              <a:rPr lang="en-US" altLang="en-JO" sz="2000" baseline="-25000" dirty="0"/>
              <a:t>2</a:t>
            </a:r>
            <a:r>
              <a:rPr lang="en-US" altLang="en-JO" sz="2000" dirty="0"/>
              <a:t> x</a:t>
            </a:r>
            <a:r>
              <a:rPr lang="en-US" altLang="en-JO" sz="2000" baseline="-25000" dirty="0"/>
              <a:t>2</a:t>
            </a:r>
            <a:r>
              <a:rPr lang="en-US" altLang="en-JO" sz="2000" dirty="0"/>
              <a:t> ≤ – 1 for </a:t>
            </a:r>
            <a:r>
              <a:rPr lang="en-US" altLang="en-JO" sz="2000" dirty="0" err="1"/>
              <a:t>y</a:t>
            </a:r>
            <a:r>
              <a:rPr lang="en-US" altLang="en-JO" sz="2000" baseline="-25000" dirty="0" err="1"/>
              <a:t>i</a:t>
            </a:r>
            <a:r>
              <a:rPr lang="en-US" altLang="en-JO" sz="2000" baseline="-25000" dirty="0"/>
              <a:t> </a:t>
            </a:r>
            <a:r>
              <a:rPr lang="en-US" altLang="en-JO" sz="2000" dirty="0"/>
              <a:t>= –1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000" dirty="0"/>
              <a:t>Any training tuples that fall on hyperplanes H</a:t>
            </a:r>
            <a:r>
              <a:rPr lang="en-US" altLang="en-JO" sz="2000" baseline="-25000" dirty="0"/>
              <a:t>1</a:t>
            </a:r>
            <a:r>
              <a:rPr lang="en-US" altLang="en-JO" sz="2000" dirty="0"/>
              <a:t> or H</a:t>
            </a:r>
            <a:r>
              <a:rPr lang="en-US" altLang="en-JO" sz="2000" baseline="-25000" dirty="0"/>
              <a:t>2</a:t>
            </a:r>
            <a:r>
              <a:rPr lang="en-US" altLang="en-JO" sz="2000" dirty="0"/>
              <a:t> (i.e., the </a:t>
            </a:r>
            <a:br>
              <a:rPr lang="en-US" altLang="en-JO" sz="2000" dirty="0"/>
            </a:br>
            <a:r>
              <a:rPr lang="en-US" altLang="en-JO" sz="2000" dirty="0"/>
              <a:t>sides defining the margin) are </a:t>
            </a:r>
            <a:r>
              <a:rPr lang="en-US" altLang="en-JO" sz="2000" b="1" dirty="0"/>
              <a:t>support vectors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000" dirty="0"/>
              <a:t>This becomes a </a:t>
            </a:r>
            <a:r>
              <a:rPr lang="en-US" altLang="en-JO" sz="2000" b="1" dirty="0"/>
              <a:t>constrained (convex) quadratic optimization</a:t>
            </a:r>
            <a:r>
              <a:rPr lang="en-US" altLang="en-JO" sz="2000" dirty="0"/>
              <a:t> problem: Quadratic objective function and linear constraints </a:t>
            </a:r>
            <a:r>
              <a:rPr lang="en-US" altLang="en-JO" sz="2000" dirty="0">
                <a:sym typeface="Wingdings" pitchFamily="2" charset="2"/>
              </a:rPr>
              <a:t></a:t>
            </a:r>
            <a:r>
              <a:rPr lang="en-US" altLang="en-JO" sz="2000" dirty="0"/>
              <a:t> </a:t>
            </a:r>
            <a:r>
              <a:rPr lang="en-US" altLang="en-JO" sz="2000" i="1" dirty="0"/>
              <a:t>Quadratic Programming (QP) </a:t>
            </a:r>
            <a:r>
              <a:rPr lang="en-US" altLang="en-JO" sz="2000" dirty="0">
                <a:sym typeface="Wingdings" pitchFamily="2" charset="2"/>
              </a:rPr>
              <a:t></a:t>
            </a:r>
            <a:r>
              <a:rPr lang="en-US" altLang="en-JO" sz="2000" dirty="0"/>
              <a:t> </a:t>
            </a:r>
            <a:r>
              <a:rPr lang="en-US" altLang="en-JO" sz="2000" dirty="0" err="1"/>
              <a:t>Lagrangian</a:t>
            </a:r>
            <a:r>
              <a:rPr lang="en-US" altLang="en-JO" sz="2000" dirty="0"/>
              <a:t> multipliers</a:t>
            </a:r>
          </a:p>
        </p:txBody>
      </p:sp>
    </p:spTree>
    <p:extLst>
      <p:ext uri="{BB962C8B-B14F-4D97-AF65-F5344CB8AC3E}">
        <p14:creationId xmlns:p14="http://schemas.microsoft.com/office/powerpoint/2010/main" val="413162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12105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Why Is SVM Effective on High Dimensional Data?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7365C7B5-B65F-DC0E-E1C9-A2D3077AC5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1904" y="1136988"/>
            <a:ext cx="9180177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000" dirty="0"/>
              <a:t>The </a:t>
            </a:r>
            <a:r>
              <a:rPr lang="en-US" altLang="en-JO" sz="2000" b="1" dirty="0"/>
              <a:t>complexity</a:t>
            </a:r>
            <a:r>
              <a:rPr lang="en-US" altLang="en-JO" sz="2000" dirty="0"/>
              <a:t> of trained classifier is characterized by the </a:t>
            </a:r>
            <a:r>
              <a:rPr lang="en-US" altLang="en-JO" sz="2000" u="sng" dirty="0"/>
              <a:t># of support vectors</a:t>
            </a:r>
            <a:r>
              <a:rPr lang="en-US" altLang="en-JO" sz="2000" dirty="0"/>
              <a:t> rather than the dimensionality of the data</a:t>
            </a:r>
          </a:p>
          <a:p>
            <a:pPr eaLnBrk="1" hangingPunct="1">
              <a:lnSpc>
                <a:spcPct val="14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000" dirty="0"/>
              <a:t>The </a:t>
            </a:r>
            <a:r>
              <a:rPr lang="en-US" altLang="en-JO" sz="2000" b="1" dirty="0"/>
              <a:t>support vectors</a:t>
            </a:r>
            <a:r>
              <a:rPr lang="en-US" altLang="en-JO" sz="2000" dirty="0"/>
              <a:t> are the </a:t>
            </a:r>
            <a:r>
              <a:rPr lang="en-US" altLang="en-JO" sz="2000" u="sng" dirty="0"/>
              <a:t>essential or critical training examples</a:t>
            </a:r>
            <a:r>
              <a:rPr lang="en-US" altLang="en-JO" sz="2000" dirty="0"/>
              <a:t> —they lie closest to the decision boundary (MMH)</a:t>
            </a:r>
          </a:p>
          <a:p>
            <a:pPr eaLnBrk="1" hangingPunct="1">
              <a:lnSpc>
                <a:spcPct val="14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000" dirty="0"/>
              <a:t>If all other training examples are removed and the training is repeated, the same separating hyperplane would be found</a:t>
            </a:r>
          </a:p>
          <a:p>
            <a:pPr eaLnBrk="1" hangingPunct="1">
              <a:lnSpc>
                <a:spcPct val="14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000" dirty="0"/>
              <a:t>The number of support vectors found can be used to compute an </a:t>
            </a:r>
            <a:r>
              <a:rPr lang="en-US" altLang="en-JO" sz="2000" u="sng" dirty="0"/>
              <a:t>(upper) bound on the expected error rate</a:t>
            </a:r>
            <a:r>
              <a:rPr lang="en-US" altLang="en-JO" sz="2000" dirty="0"/>
              <a:t> of the SVM classifier, which is independent of the data dimensionality</a:t>
            </a:r>
          </a:p>
          <a:p>
            <a:pPr eaLnBrk="1" hangingPunct="1">
              <a:lnSpc>
                <a:spcPct val="14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000" dirty="0"/>
              <a:t>Thus, an SVM with a small number of support vectors can have good generalization, even when the dimensionality of the data is high</a:t>
            </a:r>
          </a:p>
        </p:txBody>
      </p:sp>
    </p:spTree>
    <p:extLst>
      <p:ext uri="{BB962C8B-B14F-4D97-AF65-F5344CB8AC3E}">
        <p14:creationId xmlns:p14="http://schemas.microsoft.com/office/powerpoint/2010/main" val="44404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SVM—Linearly Inseparable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76949C48-AAFA-D516-07BA-79E0C05A0F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6080" y="1354460"/>
            <a:ext cx="9156001" cy="4906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400" dirty="0"/>
              <a:t>Transform the original input data into a higher dimensional space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en-JO" sz="2400" dirty="0"/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en-JO" sz="2400" dirty="0"/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en-JO" sz="2400" dirty="0"/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en-JO" sz="2400" dirty="0"/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en-JO" sz="2400" dirty="0"/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en-JO" sz="2400" dirty="0"/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en-JO" sz="2400" dirty="0"/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400" dirty="0"/>
              <a:t>Search for a linear separating hyperplane in the new space</a:t>
            </a:r>
          </a:p>
        </p:txBody>
      </p:sp>
      <p:pic>
        <p:nvPicPr>
          <p:cNvPr id="16" name="Picture 11">
            <a:extLst>
              <a:ext uri="{FF2B5EF4-FFF2-40B4-BE49-F238E27FC236}">
                <a16:creationId xmlns:a16="http://schemas.microsoft.com/office/drawing/2014/main" id="{DC24D683-B5A2-3C10-B5E6-F4F7578E1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081" y="2421260"/>
            <a:ext cx="88392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802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SVM:  Different Kernel functions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58C8DC84-359B-D561-EDC7-44E0AE218A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4981" y="1303107"/>
            <a:ext cx="9145843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400" dirty="0"/>
              <a:t>Instead of computing the dot product on the transformed data, it is math. equivalent to applying a kernel function K(</a:t>
            </a:r>
            <a:r>
              <a:rPr lang="en-US" altLang="en-JO" sz="2400" b="1" dirty="0"/>
              <a:t>X</a:t>
            </a:r>
            <a:r>
              <a:rPr lang="en-US" altLang="en-JO" sz="2400" b="1" baseline="-25000" dirty="0"/>
              <a:t>i</a:t>
            </a:r>
            <a:r>
              <a:rPr lang="en-US" altLang="en-JO" sz="2400" dirty="0"/>
              <a:t>, </a:t>
            </a:r>
            <a:r>
              <a:rPr lang="en-US" altLang="en-JO" sz="2400" b="1" dirty="0" err="1"/>
              <a:t>X</a:t>
            </a:r>
            <a:r>
              <a:rPr lang="en-US" altLang="en-JO" sz="2400" b="1" baseline="-25000" dirty="0" err="1"/>
              <a:t>j</a:t>
            </a:r>
            <a:r>
              <a:rPr lang="en-US" altLang="en-JO" sz="2400" dirty="0"/>
              <a:t>) to the original data, i.e., K(</a:t>
            </a:r>
            <a:r>
              <a:rPr lang="en-US" altLang="en-JO" sz="2400" b="1" dirty="0"/>
              <a:t>X</a:t>
            </a:r>
            <a:r>
              <a:rPr lang="en-US" altLang="en-JO" sz="2400" b="1" baseline="-25000" dirty="0"/>
              <a:t>i</a:t>
            </a:r>
            <a:r>
              <a:rPr lang="en-US" altLang="en-JO" sz="2400" dirty="0"/>
              <a:t>, </a:t>
            </a:r>
            <a:r>
              <a:rPr lang="en-US" altLang="en-JO" sz="2400" b="1" dirty="0" err="1"/>
              <a:t>X</a:t>
            </a:r>
            <a:r>
              <a:rPr lang="en-US" altLang="en-JO" sz="2400" b="1" baseline="-25000" dirty="0" err="1"/>
              <a:t>j</a:t>
            </a:r>
            <a:r>
              <a:rPr lang="en-US" altLang="en-JO" sz="2400" dirty="0"/>
              <a:t>) = </a:t>
            </a:r>
            <a:r>
              <a:rPr lang="el-GR" altLang="en-JO" sz="2400" dirty="0"/>
              <a:t>Φ</a:t>
            </a:r>
            <a:r>
              <a:rPr lang="en-US" altLang="en-JO" sz="2400" dirty="0"/>
              <a:t>(</a:t>
            </a:r>
            <a:r>
              <a:rPr lang="en-US" altLang="en-JO" sz="2400" b="1" dirty="0"/>
              <a:t>X</a:t>
            </a:r>
            <a:r>
              <a:rPr lang="en-US" altLang="en-JO" sz="2400" b="1" baseline="-25000" dirty="0"/>
              <a:t>i</a:t>
            </a:r>
            <a:r>
              <a:rPr lang="en-US" altLang="en-JO" sz="2400" dirty="0"/>
              <a:t>) </a:t>
            </a:r>
            <a:r>
              <a:rPr lang="el-GR" altLang="en-JO" sz="2400" dirty="0"/>
              <a:t>Φ</a:t>
            </a:r>
            <a:r>
              <a:rPr lang="en-US" altLang="en-JO" sz="2400" dirty="0"/>
              <a:t>(</a:t>
            </a:r>
            <a:r>
              <a:rPr lang="en-US" altLang="en-JO" sz="2400" b="1" dirty="0" err="1"/>
              <a:t>X</a:t>
            </a:r>
            <a:r>
              <a:rPr lang="en-US" altLang="en-JO" sz="2400" b="1" baseline="-25000" dirty="0" err="1"/>
              <a:t>j</a:t>
            </a:r>
            <a:r>
              <a:rPr lang="en-US" altLang="en-JO" sz="2400" dirty="0"/>
              <a:t>) </a:t>
            </a:r>
            <a:endParaRPr lang="el-GR" altLang="en-JO" sz="2400" dirty="0"/>
          </a:p>
          <a:p>
            <a:pPr eaLnBrk="1" hangingPunct="1"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400" dirty="0"/>
              <a:t>Typical Kernel Functions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en-JO" sz="2400" dirty="0"/>
          </a:p>
          <a:p>
            <a:pPr eaLnBrk="1" hangingPunct="1"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en-JO" sz="2400" dirty="0"/>
          </a:p>
          <a:p>
            <a:pPr eaLnBrk="1" hangingPunct="1"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en-JO" sz="2400" dirty="0"/>
          </a:p>
          <a:p>
            <a:pPr eaLnBrk="1" hangingPunct="1"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en-US" altLang="en-JO" sz="2400" dirty="0"/>
          </a:p>
          <a:p>
            <a:pPr eaLnBrk="1" hangingPunct="1"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400" dirty="0"/>
              <a:t>SVM can also be used for classifying multiple (&gt; 2) classes and for regression analysis (with additional parameters)</a:t>
            </a:r>
          </a:p>
        </p:txBody>
      </p:sp>
      <p:pic>
        <p:nvPicPr>
          <p:cNvPr id="19" name="Picture 7">
            <a:extLst>
              <a:ext uri="{FF2B5EF4-FFF2-40B4-BE49-F238E27FC236}">
                <a16:creationId xmlns:a16="http://schemas.microsoft.com/office/drawing/2014/main" id="{2000609A-28C4-66F1-CA9F-1432CF3EF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982" y="3471632"/>
            <a:ext cx="909955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993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399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SVM vs. Neural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2BA5E41-F1EB-A2D3-1154-88E2D4F3EA0F}"/>
              </a:ext>
            </a:extLst>
          </p:cNvPr>
          <p:cNvSpPr txBox="1">
            <a:spLocks noChangeArrowheads="1"/>
          </p:cNvSpPr>
          <p:nvPr/>
        </p:nvSpPr>
        <p:spPr>
          <a:xfrm>
            <a:off x="2723866" y="1307867"/>
            <a:ext cx="41910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b="1"/>
              <a:t>SVM</a:t>
            </a:r>
            <a:r>
              <a:rPr lang="en-US" altLang="en-JO" sz="2400"/>
              <a:t>	</a:t>
            </a:r>
          </a:p>
          <a:p>
            <a:pPr lvl="1">
              <a:lnSpc>
                <a:spcPct val="120000"/>
              </a:lnSpc>
            </a:pPr>
            <a:r>
              <a:rPr lang="en-US" altLang="en-JO"/>
              <a:t>Deterministic algorithm</a:t>
            </a:r>
          </a:p>
          <a:p>
            <a:pPr lvl="1">
              <a:lnSpc>
                <a:spcPct val="120000"/>
              </a:lnSpc>
            </a:pPr>
            <a:r>
              <a:rPr lang="en-US" altLang="en-JO"/>
              <a:t>Nice generalization properties</a:t>
            </a:r>
          </a:p>
          <a:p>
            <a:pPr lvl="1">
              <a:lnSpc>
                <a:spcPct val="120000"/>
              </a:lnSpc>
            </a:pPr>
            <a:r>
              <a:rPr lang="en-US" altLang="en-JO"/>
              <a:t>Hard to learn – learned in batch mode using quadratic programming techniques</a:t>
            </a:r>
          </a:p>
          <a:p>
            <a:pPr lvl="1">
              <a:lnSpc>
                <a:spcPct val="120000"/>
              </a:lnSpc>
            </a:pPr>
            <a:r>
              <a:rPr lang="en-US" altLang="en-JO"/>
              <a:t>Using kernels can learn very complex functions</a:t>
            </a:r>
            <a:endParaRPr lang="en-US" altLang="en-JO" dirty="0"/>
          </a:p>
        </p:txBody>
      </p:sp>
      <p:sp>
        <p:nvSpPr>
          <p:cNvPr id="16" name="Rectangle 4">
            <a:extLst>
              <a:ext uri="{FF2B5EF4-FFF2-40B4-BE49-F238E27FC236}">
                <a16:creationId xmlns:a16="http://schemas.microsoft.com/office/drawing/2014/main" id="{DB83FA2E-81B2-421A-0961-99099E303978}"/>
              </a:ext>
            </a:extLst>
          </p:cNvPr>
          <p:cNvSpPr txBox="1">
            <a:spLocks noChangeArrowheads="1"/>
          </p:cNvSpPr>
          <p:nvPr/>
        </p:nvSpPr>
        <p:spPr>
          <a:xfrm>
            <a:off x="6991066" y="1384067"/>
            <a:ext cx="4343400" cy="4800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b="1"/>
              <a:t>Neural Network</a:t>
            </a:r>
          </a:p>
          <a:p>
            <a:pPr lvl="1">
              <a:lnSpc>
                <a:spcPct val="110000"/>
              </a:lnSpc>
            </a:pPr>
            <a:r>
              <a:rPr lang="en-US" altLang="en-JO"/>
              <a:t>Nondeterministic algorithm</a:t>
            </a:r>
          </a:p>
          <a:p>
            <a:pPr lvl="1">
              <a:lnSpc>
                <a:spcPct val="110000"/>
              </a:lnSpc>
            </a:pPr>
            <a:r>
              <a:rPr lang="en-US" altLang="en-JO"/>
              <a:t>Generalizes well but doesn’t have strong mathematical foundation</a:t>
            </a:r>
          </a:p>
          <a:p>
            <a:pPr lvl="1">
              <a:lnSpc>
                <a:spcPct val="110000"/>
              </a:lnSpc>
            </a:pPr>
            <a:r>
              <a:rPr lang="en-US" altLang="en-JO"/>
              <a:t>Can easily be learned in incremental fashion</a:t>
            </a:r>
          </a:p>
          <a:p>
            <a:pPr lvl="1">
              <a:lnSpc>
                <a:spcPct val="110000"/>
              </a:lnSpc>
            </a:pPr>
            <a:r>
              <a:rPr lang="en-US" altLang="en-JO"/>
              <a:t>To learn complex functions—use multilayer perceptron (nontrivial)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422724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Classification: Advanced Methods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8128290" y="2786035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9647D7E2-5D07-3A9E-37DB-7739DF689404}"/>
              </a:ext>
            </a:extLst>
          </p:cNvPr>
          <p:cNvSpPr txBox="1">
            <a:spLocks noChangeArrowheads="1"/>
          </p:cNvSpPr>
          <p:nvPr/>
        </p:nvSpPr>
        <p:spPr>
          <a:xfrm>
            <a:off x="732913" y="1779716"/>
            <a:ext cx="7468552" cy="413132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800" dirty="0"/>
              <a:t>Classification: A Mathematical Mapping</a:t>
            </a:r>
            <a:endParaRPr lang="en-US" altLang="en-JO" dirty="0"/>
          </a:p>
          <a:p>
            <a:pPr>
              <a:lnSpc>
                <a:spcPct val="110000"/>
              </a:lnSpc>
            </a:pPr>
            <a:r>
              <a:rPr lang="en-US" altLang="en-JO" dirty="0"/>
              <a:t>Support Vector Machines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Lazy Learners (or Learning from Your Neighbors)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Other Classification Methods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Additional Topics Regarding Classification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419282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399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Lazy vs. Eager Learning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3CB0561-6209-9BC3-93F7-682F0379361D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202751"/>
            <a:ext cx="9180177" cy="518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u="sng"/>
              <a:t>Lazy vs. eager learning</a:t>
            </a:r>
          </a:p>
          <a:p>
            <a:pPr lvl="1"/>
            <a:r>
              <a:rPr lang="en-US" altLang="en-JO" b="1"/>
              <a:t>Lazy learning</a:t>
            </a:r>
            <a:r>
              <a:rPr lang="en-US" altLang="en-JO"/>
              <a:t> (e.g., instance-based learning): Simply stores training data (or only minor processing) and waits until it is given a test tuple</a:t>
            </a:r>
          </a:p>
          <a:p>
            <a:pPr lvl="1"/>
            <a:r>
              <a:rPr lang="en-US" altLang="en-JO" b="1"/>
              <a:t>Eager learning</a:t>
            </a:r>
            <a:r>
              <a:rPr lang="en-US" altLang="en-JO"/>
              <a:t> (the above discussed methods): Given a set of training tuples, constructs a classification model before receiving new (e.g., test) data to classify</a:t>
            </a:r>
          </a:p>
          <a:p>
            <a:r>
              <a:rPr lang="en-US" altLang="en-JO" sz="2400"/>
              <a:t>Lazy: less time in training but more time in predicting</a:t>
            </a:r>
          </a:p>
          <a:p>
            <a:r>
              <a:rPr lang="en-US" altLang="en-JO" sz="2400"/>
              <a:t>Accuracy</a:t>
            </a:r>
          </a:p>
          <a:p>
            <a:pPr lvl="1"/>
            <a:r>
              <a:rPr lang="en-US" altLang="en-JO"/>
              <a:t>Lazy method effectively uses a richer hypothesis space since it uses many local linear functions to form an implicit global approximation to the target function</a:t>
            </a:r>
          </a:p>
          <a:p>
            <a:pPr lvl="1"/>
            <a:r>
              <a:rPr lang="en-US" altLang="en-JO"/>
              <a:t>Eager: must commit to a single hypothesis that covers the entire instance space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19012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399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Lazy Learner: Instance-Based Methods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55F48456-8EA6-F4ED-5B70-D859D5B89A93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237047"/>
            <a:ext cx="9180177" cy="4263421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/>
              <a:t>Instance-based learning: </a:t>
            </a:r>
          </a:p>
          <a:p>
            <a:pPr lvl="1"/>
            <a:r>
              <a:rPr lang="en-US" altLang="en-JO"/>
              <a:t>Store training examples and delay the processing (“lazy evaluation”) until a new instance must be classified</a:t>
            </a:r>
          </a:p>
          <a:p>
            <a:r>
              <a:rPr lang="en-US" altLang="en-JO" sz="2400"/>
              <a:t>Typical approaches</a:t>
            </a:r>
            <a:endParaRPr lang="en-US" altLang="en-JO" sz="2400" u="sng"/>
          </a:p>
          <a:p>
            <a:pPr lvl="1"/>
            <a:r>
              <a:rPr lang="en-US" altLang="en-JO" i="1" u="sng"/>
              <a:t>k</a:t>
            </a:r>
            <a:r>
              <a:rPr lang="en-US" altLang="en-JO" u="sng"/>
              <a:t>-nearest neighbor approach</a:t>
            </a:r>
            <a:endParaRPr lang="en-US" altLang="en-JO"/>
          </a:p>
          <a:p>
            <a:pPr lvl="2"/>
            <a:r>
              <a:rPr lang="en-US" altLang="en-JO"/>
              <a:t>Instances represented as points in a Euclidean space.</a:t>
            </a:r>
          </a:p>
          <a:p>
            <a:pPr lvl="1"/>
            <a:r>
              <a:rPr lang="en-US" altLang="en-JO" u="sng"/>
              <a:t>Locally weighted regression</a:t>
            </a:r>
            <a:endParaRPr lang="en-US" altLang="en-JO"/>
          </a:p>
          <a:p>
            <a:pPr lvl="2"/>
            <a:r>
              <a:rPr lang="en-US" altLang="en-JO"/>
              <a:t>Constructs local approximation</a:t>
            </a:r>
          </a:p>
          <a:p>
            <a:pPr lvl="1"/>
            <a:r>
              <a:rPr lang="en-US" altLang="en-JO" u="sng"/>
              <a:t>Case-based reasoning</a:t>
            </a:r>
            <a:endParaRPr lang="en-US" altLang="en-JO"/>
          </a:p>
          <a:p>
            <a:pPr lvl="2"/>
            <a:r>
              <a:rPr lang="en-US" altLang="en-JO"/>
              <a:t>Uses symbolic representations and knowledge-based inference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101773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399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k-Nearest Neighbor Algorithm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0" name="Rectangle 3">
            <a:extLst>
              <a:ext uri="{FF2B5EF4-FFF2-40B4-BE49-F238E27FC236}">
                <a16:creationId xmlns:a16="http://schemas.microsoft.com/office/drawing/2014/main" id="{43C967A3-10CD-437B-47A4-690C67349D59}"/>
              </a:ext>
            </a:extLst>
          </p:cNvPr>
          <p:cNvSpPr txBox="1">
            <a:spLocks noChangeArrowheads="1"/>
          </p:cNvSpPr>
          <p:nvPr/>
        </p:nvSpPr>
        <p:spPr>
          <a:xfrm>
            <a:off x="2565696" y="1121261"/>
            <a:ext cx="9246385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dirty="0"/>
              <a:t>All instances correspond to points in the n-D space</a:t>
            </a:r>
          </a:p>
          <a:p>
            <a:r>
              <a:rPr lang="en-US" altLang="en-JO" sz="2400" dirty="0"/>
              <a:t>The nearest neighbor are defined in terms of Euclidean distance, </a:t>
            </a:r>
            <a:r>
              <a:rPr lang="en-US" altLang="en-JO" sz="2400" dirty="0" err="1"/>
              <a:t>dist</a:t>
            </a:r>
            <a:r>
              <a:rPr lang="en-US" altLang="en-JO" sz="2400" dirty="0"/>
              <a:t>(</a:t>
            </a:r>
            <a:r>
              <a:rPr lang="en-US" altLang="en-JO" sz="2400" b="1" dirty="0"/>
              <a:t>X</a:t>
            </a:r>
            <a:r>
              <a:rPr lang="en-US" altLang="en-JO" sz="2400" b="1" baseline="-25000" dirty="0"/>
              <a:t>1</a:t>
            </a:r>
            <a:r>
              <a:rPr lang="en-US" altLang="en-JO" sz="2400" dirty="0"/>
              <a:t>, </a:t>
            </a:r>
            <a:r>
              <a:rPr lang="en-US" altLang="en-JO" sz="2400" b="1" dirty="0"/>
              <a:t>X</a:t>
            </a:r>
            <a:r>
              <a:rPr lang="en-US" altLang="en-JO" sz="2400" b="1" baseline="-25000" dirty="0"/>
              <a:t>2</a:t>
            </a:r>
            <a:r>
              <a:rPr lang="en-US" altLang="en-JO" sz="2400" dirty="0"/>
              <a:t>)</a:t>
            </a:r>
          </a:p>
          <a:p>
            <a:r>
              <a:rPr lang="en-US" altLang="en-JO" sz="2400" dirty="0"/>
              <a:t>Target function could be discrete- or real- valued</a:t>
            </a:r>
          </a:p>
          <a:p>
            <a:r>
              <a:rPr lang="en-US" altLang="en-JO" sz="2400" dirty="0"/>
              <a:t>For discrete-valued, </a:t>
            </a:r>
            <a:r>
              <a:rPr lang="en-US" altLang="en-JO" sz="2400" i="1" dirty="0"/>
              <a:t>k</a:t>
            </a:r>
            <a:r>
              <a:rPr lang="en-US" altLang="en-JO" sz="2400" dirty="0"/>
              <a:t>-NN returns the most common value among the </a:t>
            </a:r>
            <a:r>
              <a:rPr lang="en-US" altLang="en-JO" sz="2400" i="1" dirty="0"/>
              <a:t>k</a:t>
            </a:r>
            <a:r>
              <a:rPr lang="en-US" altLang="en-JO" sz="2400" dirty="0"/>
              <a:t> training examples nearest to</a:t>
            </a:r>
            <a:r>
              <a:rPr lang="en-US" altLang="en-JO" sz="2000" dirty="0"/>
              <a:t> </a:t>
            </a:r>
            <a:r>
              <a:rPr lang="en-US" altLang="en-JO" sz="2400" i="1" dirty="0" err="1"/>
              <a:t>x</a:t>
            </a:r>
            <a:r>
              <a:rPr lang="en-US" altLang="en-JO" sz="1800" i="1" baseline="-25000" dirty="0" err="1"/>
              <a:t>q</a:t>
            </a:r>
            <a:endParaRPr lang="en-US" altLang="en-JO" sz="2400" dirty="0"/>
          </a:p>
          <a:p>
            <a:r>
              <a:rPr lang="en-US" altLang="en-JO" sz="2400" dirty="0" err="1"/>
              <a:t>Vonoroi</a:t>
            </a:r>
            <a:r>
              <a:rPr lang="en-US" altLang="en-JO" sz="2400" dirty="0"/>
              <a:t> diagram: the decision surface induced by 1-NN for a typical set of training examples</a:t>
            </a:r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C0E34318-29F5-3DF6-473A-70EA7CD18B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1897" y="4397861"/>
            <a:ext cx="3581400" cy="19050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endParaRPr lang="en-JO" altLang="en-JO" b="1">
              <a:solidFill>
                <a:srgbClr val="FFFF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" name="Rectangle 5">
            <a:extLst>
              <a:ext uri="{FF2B5EF4-FFF2-40B4-BE49-F238E27FC236}">
                <a16:creationId xmlns:a16="http://schemas.microsoft.com/office/drawing/2014/main" id="{D4049D0B-549E-B723-9597-C6C7912364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8097" y="4397861"/>
            <a:ext cx="3429000" cy="19050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endParaRPr lang="en-JO" altLang="en-JO">
              <a:latin typeface="Times New Roman" panose="02020603050405020304" pitchFamily="18" charset="0"/>
            </a:endParaRPr>
          </a:p>
        </p:txBody>
      </p:sp>
      <p:sp>
        <p:nvSpPr>
          <p:cNvPr id="23" name="Oval 6">
            <a:extLst>
              <a:ext uri="{FF2B5EF4-FFF2-40B4-BE49-F238E27FC236}">
                <a16:creationId xmlns:a16="http://schemas.microsoft.com/office/drawing/2014/main" id="{ADA0680E-A7D2-7870-76F2-C345280A37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697" y="4702661"/>
            <a:ext cx="1371600" cy="1447800"/>
          </a:xfrm>
          <a:prstGeom prst="ellipse">
            <a:avLst/>
          </a:prstGeom>
          <a:solidFill>
            <a:srgbClr val="FF6699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>
                <a:latin typeface="Times New Roman" panose="02020603050405020304" pitchFamily="18" charset="0"/>
              </a:rPr>
              <a:t>  . </a:t>
            </a:r>
          </a:p>
        </p:txBody>
      </p:sp>
      <p:sp>
        <p:nvSpPr>
          <p:cNvPr id="24" name="Text Box 7">
            <a:extLst>
              <a:ext uri="{FF2B5EF4-FFF2-40B4-BE49-F238E27FC236}">
                <a16:creationId xmlns:a16="http://schemas.microsoft.com/office/drawing/2014/main" id="{5AA5DB05-D85B-8CBA-8745-2724249109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7297" y="4931261"/>
            <a:ext cx="298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>
                <a:latin typeface="Times New Roman" panose="02020603050405020304" pitchFamily="18" charset="0"/>
              </a:rPr>
              <a:t>_</a:t>
            </a:r>
          </a:p>
        </p:txBody>
      </p:sp>
      <p:sp>
        <p:nvSpPr>
          <p:cNvPr id="26" name="Text Box 8">
            <a:extLst>
              <a:ext uri="{FF2B5EF4-FFF2-40B4-BE49-F238E27FC236}">
                <a16:creationId xmlns:a16="http://schemas.microsoft.com/office/drawing/2014/main" id="{3015A6A3-3973-6034-A8EB-20E06AFCD2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0697" y="5159861"/>
            <a:ext cx="3127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>
                <a:solidFill>
                  <a:srgbClr val="001010"/>
                </a:solidFill>
                <a:latin typeface="Times New Roman" panose="02020603050405020304" pitchFamily="18" charset="0"/>
              </a:rPr>
              <a:t>+</a:t>
            </a:r>
            <a:endParaRPr lang="en-US" altLang="en-JO">
              <a:latin typeface="Times New Roman" panose="02020603050405020304" pitchFamily="18" charset="0"/>
            </a:endParaRPr>
          </a:p>
        </p:txBody>
      </p:sp>
      <p:sp>
        <p:nvSpPr>
          <p:cNvPr id="27" name="Text Box 9">
            <a:extLst>
              <a:ext uri="{FF2B5EF4-FFF2-40B4-BE49-F238E27FC236}">
                <a16:creationId xmlns:a16="http://schemas.microsoft.com/office/drawing/2014/main" id="{9B6CD622-06CA-1324-68CF-A95720E5A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4897" y="5388461"/>
            <a:ext cx="298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>
                <a:latin typeface="Times New Roman" panose="02020603050405020304" pitchFamily="18" charset="0"/>
              </a:rPr>
              <a:t>_</a:t>
            </a:r>
          </a:p>
        </p:txBody>
      </p:sp>
      <p:sp>
        <p:nvSpPr>
          <p:cNvPr id="28" name="Text Box 10">
            <a:extLst>
              <a:ext uri="{FF2B5EF4-FFF2-40B4-BE49-F238E27FC236}">
                <a16:creationId xmlns:a16="http://schemas.microsoft.com/office/drawing/2014/main" id="{A3F3E908-4DB9-DE60-DC74-C7A7666F74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4497" y="5464661"/>
            <a:ext cx="3683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b="1" i="1">
                <a:solidFill>
                  <a:srgbClr val="001010"/>
                </a:solidFill>
                <a:latin typeface="Times New Roman" panose="02020603050405020304" pitchFamily="18" charset="0"/>
              </a:rPr>
              <a:t>x</a:t>
            </a:r>
            <a:r>
              <a:rPr lang="en-US" altLang="en-JO" sz="1600" b="1" i="1" baseline="-25000">
                <a:solidFill>
                  <a:srgbClr val="001010"/>
                </a:solidFill>
                <a:latin typeface="Times New Roman" panose="02020603050405020304" pitchFamily="18" charset="0"/>
              </a:rPr>
              <a:t>q</a:t>
            </a:r>
            <a:endParaRPr lang="en-US" altLang="en-JO" baseline="-25000">
              <a:latin typeface="Times New Roman" panose="02020603050405020304" pitchFamily="18" charset="0"/>
            </a:endParaRPr>
          </a:p>
        </p:txBody>
      </p:sp>
      <p:sp>
        <p:nvSpPr>
          <p:cNvPr id="29" name="Text Box 11">
            <a:extLst>
              <a:ext uri="{FF2B5EF4-FFF2-40B4-BE49-F238E27FC236}">
                <a16:creationId xmlns:a16="http://schemas.microsoft.com/office/drawing/2014/main" id="{3DB98C18-5103-D717-D904-1C5E342EED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2097" y="5921861"/>
            <a:ext cx="296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>
                <a:solidFill>
                  <a:srgbClr val="001010"/>
                </a:solidFill>
                <a:latin typeface="Times New Roman" panose="02020603050405020304" pitchFamily="18" charset="0"/>
              </a:rPr>
              <a:t>+</a:t>
            </a:r>
            <a:endParaRPr lang="en-US" altLang="en-JO">
              <a:latin typeface="Times New Roman" panose="02020603050405020304" pitchFamily="18" charset="0"/>
            </a:endParaRPr>
          </a:p>
        </p:txBody>
      </p:sp>
      <p:sp>
        <p:nvSpPr>
          <p:cNvPr id="30" name="Text Box 12">
            <a:extLst>
              <a:ext uri="{FF2B5EF4-FFF2-40B4-BE49-F238E27FC236}">
                <a16:creationId xmlns:a16="http://schemas.microsoft.com/office/drawing/2014/main" id="{078F9AAE-9C20-9325-9102-53F1BE0B7B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6897" y="4778861"/>
            <a:ext cx="298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>
                <a:solidFill>
                  <a:srgbClr val="001010"/>
                </a:solidFill>
                <a:latin typeface="Times New Roman" panose="02020603050405020304" pitchFamily="18" charset="0"/>
              </a:rPr>
              <a:t>_</a:t>
            </a:r>
            <a:endParaRPr lang="en-US" altLang="en-JO">
              <a:latin typeface="Times New Roman" panose="02020603050405020304" pitchFamily="18" charset="0"/>
            </a:endParaRPr>
          </a:p>
        </p:txBody>
      </p:sp>
      <p:sp>
        <p:nvSpPr>
          <p:cNvPr id="31" name="Text Box 13">
            <a:extLst>
              <a:ext uri="{FF2B5EF4-FFF2-40B4-BE49-F238E27FC236}">
                <a16:creationId xmlns:a16="http://schemas.microsoft.com/office/drawing/2014/main" id="{32EA8105-F7CD-FE29-9ED0-80767B7BEC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8222" y="4816961"/>
            <a:ext cx="298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>
                <a:solidFill>
                  <a:srgbClr val="001010"/>
                </a:solidFill>
                <a:latin typeface="Times New Roman" panose="02020603050405020304" pitchFamily="18" charset="0"/>
              </a:rPr>
              <a:t>_</a:t>
            </a:r>
            <a:endParaRPr lang="en-US" altLang="en-JO">
              <a:latin typeface="Times New Roman" panose="02020603050405020304" pitchFamily="18" charset="0"/>
            </a:endParaRPr>
          </a:p>
        </p:txBody>
      </p:sp>
      <p:sp>
        <p:nvSpPr>
          <p:cNvPr id="32" name="Text Box 14">
            <a:extLst>
              <a:ext uri="{FF2B5EF4-FFF2-40B4-BE49-F238E27FC236}">
                <a16:creationId xmlns:a16="http://schemas.microsoft.com/office/drawing/2014/main" id="{22EC168A-54DB-1680-2E07-828DCEB107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1822" y="5045561"/>
            <a:ext cx="3127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>
                <a:solidFill>
                  <a:srgbClr val="001010"/>
                </a:solidFill>
                <a:latin typeface="Times New Roman" panose="02020603050405020304" pitchFamily="18" charset="0"/>
              </a:rPr>
              <a:t>+</a:t>
            </a:r>
            <a:endParaRPr lang="en-US" altLang="en-JO">
              <a:latin typeface="Times New Roman" panose="02020603050405020304" pitchFamily="18" charset="0"/>
            </a:endParaRPr>
          </a:p>
        </p:txBody>
      </p:sp>
      <p:sp>
        <p:nvSpPr>
          <p:cNvPr id="33" name="Text Box 15">
            <a:extLst>
              <a:ext uri="{FF2B5EF4-FFF2-40B4-BE49-F238E27FC236}">
                <a16:creationId xmlns:a16="http://schemas.microsoft.com/office/drawing/2014/main" id="{C1D6DDB3-25AC-0576-1F04-AB54DF8E75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0422" y="5807561"/>
            <a:ext cx="298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>
                <a:latin typeface="Times New Roman" panose="02020603050405020304" pitchFamily="18" charset="0"/>
              </a:rPr>
              <a:t>_</a:t>
            </a:r>
          </a:p>
        </p:txBody>
      </p:sp>
      <p:sp>
        <p:nvSpPr>
          <p:cNvPr id="34" name="Text Box 16">
            <a:extLst>
              <a:ext uri="{FF2B5EF4-FFF2-40B4-BE49-F238E27FC236}">
                <a16:creationId xmlns:a16="http://schemas.microsoft.com/office/drawing/2014/main" id="{AFBCF808-4E13-F14B-9E8B-E6A8F510C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2497" y="4550261"/>
            <a:ext cx="298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>
                <a:solidFill>
                  <a:srgbClr val="001010"/>
                </a:solidFill>
                <a:latin typeface="Times New Roman" panose="02020603050405020304" pitchFamily="18" charset="0"/>
              </a:rPr>
              <a:t>_</a:t>
            </a:r>
            <a:endParaRPr lang="en-US" altLang="en-JO">
              <a:latin typeface="Times New Roman" panose="02020603050405020304" pitchFamily="18" charset="0"/>
            </a:endParaRPr>
          </a:p>
        </p:txBody>
      </p:sp>
      <p:sp>
        <p:nvSpPr>
          <p:cNvPr id="35" name="Text Box 17">
            <a:extLst>
              <a:ext uri="{FF2B5EF4-FFF2-40B4-BE49-F238E27FC236}">
                <a16:creationId xmlns:a16="http://schemas.microsoft.com/office/drawing/2014/main" id="{27503C1B-A879-909C-9812-63C69213D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4422" y="5426561"/>
            <a:ext cx="3127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>
                <a:solidFill>
                  <a:srgbClr val="001010"/>
                </a:solidFill>
                <a:latin typeface="Times New Roman" panose="02020603050405020304" pitchFamily="18" charset="0"/>
              </a:rPr>
              <a:t>+</a:t>
            </a:r>
            <a:endParaRPr lang="en-US" altLang="en-JO">
              <a:latin typeface="Times New Roman" panose="02020603050405020304" pitchFamily="18" charset="0"/>
            </a:endParaRPr>
          </a:p>
        </p:txBody>
      </p:sp>
      <p:sp>
        <p:nvSpPr>
          <p:cNvPr id="36" name="Text Box 18">
            <a:extLst>
              <a:ext uri="{FF2B5EF4-FFF2-40B4-BE49-F238E27FC236}">
                <a16:creationId xmlns:a16="http://schemas.microsoft.com/office/drawing/2014/main" id="{121B6418-2CB4-2FCD-FDEC-772D82434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7297" y="4432786"/>
            <a:ext cx="311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40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en-JO">
              <a:latin typeface="Times New Roman" panose="02020603050405020304" pitchFamily="18" charset="0"/>
            </a:endParaRPr>
          </a:p>
        </p:txBody>
      </p:sp>
      <p:sp>
        <p:nvSpPr>
          <p:cNvPr id="37" name="Line 19">
            <a:extLst>
              <a:ext uri="{FF2B5EF4-FFF2-40B4-BE49-F238E27FC236}">
                <a16:creationId xmlns:a16="http://schemas.microsoft.com/office/drawing/2014/main" id="{5649C7DD-AF89-A816-D446-E81CB83D027E}"/>
              </a:ext>
            </a:extLst>
          </p:cNvPr>
          <p:cNvSpPr>
            <a:spLocks noChangeShapeType="1"/>
          </p:cNvSpPr>
          <p:nvPr/>
        </p:nvSpPr>
        <p:spPr bwMode="auto">
          <a:xfrm>
            <a:off x="7137697" y="4855061"/>
            <a:ext cx="609600" cy="6096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8" name="Line 20">
            <a:extLst>
              <a:ext uri="{FF2B5EF4-FFF2-40B4-BE49-F238E27FC236}">
                <a16:creationId xmlns:a16="http://schemas.microsoft.com/office/drawing/2014/main" id="{7B9FCE25-76FA-7F27-5B33-0AE7955560E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47297" y="5083661"/>
            <a:ext cx="1295400" cy="3810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9" name="Line 21">
            <a:extLst>
              <a:ext uri="{FF2B5EF4-FFF2-40B4-BE49-F238E27FC236}">
                <a16:creationId xmlns:a16="http://schemas.microsoft.com/office/drawing/2014/main" id="{C2F847FA-2323-53CC-C20E-8D87143A56BB}"/>
              </a:ext>
            </a:extLst>
          </p:cNvPr>
          <p:cNvSpPr>
            <a:spLocks noChangeShapeType="1"/>
          </p:cNvSpPr>
          <p:nvPr/>
        </p:nvSpPr>
        <p:spPr bwMode="auto">
          <a:xfrm>
            <a:off x="7747297" y="5464661"/>
            <a:ext cx="0" cy="3810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0" name="Line 22">
            <a:extLst>
              <a:ext uri="{FF2B5EF4-FFF2-40B4-BE49-F238E27FC236}">
                <a16:creationId xmlns:a16="http://schemas.microsoft.com/office/drawing/2014/main" id="{410D6E6B-1C2D-D07A-4F28-691A2C7E873A}"/>
              </a:ext>
            </a:extLst>
          </p:cNvPr>
          <p:cNvSpPr>
            <a:spLocks noChangeShapeType="1"/>
          </p:cNvSpPr>
          <p:nvPr/>
        </p:nvSpPr>
        <p:spPr bwMode="auto">
          <a:xfrm>
            <a:off x="7747297" y="5845661"/>
            <a:ext cx="1447800" cy="3048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1" name="Line 23">
            <a:extLst>
              <a:ext uri="{FF2B5EF4-FFF2-40B4-BE49-F238E27FC236}">
                <a16:creationId xmlns:a16="http://schemas.microsoft.com/office/drawing/2014/main" id="{17BC492B-B547-0056-776A-2687AAD5040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909097" y="5845661"/>
            <a:ext cx="838200" cy="2286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2" name="Line 24">
            <a:extLst>
              <a:ext uri="{FF2B5EF4-FFF2-40B4-BE49-F238E27FC236}">
                <a16:creationId xmlns:a16="http://schemas.microsoft.com/office/drawing/2014/main" id="{77CCD852-291A-E740-BC85-C424937227A6}"/>
              </a:ext>
            </a:extLst>
          </p:cNvPr>
          <p:cNvSpPr>
            <a:spLocks noChangeShapeType="1"/>
          </p:cNvSpPr>
          <p:nvPr/>
        </p:nvSpPr>
        <p:spPr bwMode="auto">
          <a:xfrm>
            <a:off x="8737897" y="5159861"/>
            <a:ext cx="228600" cy="9144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3" name="Rectangle 25">
            <a:extLst>
              <a:ext uri="{FF2B5EF4-FFF2-40B4-BE49-F238E27FC236}">
                <a16:creationId xmlns:a16="http://schemas.microsoft.com/office/drawing/2014/main" id="{FA9D32DC-CA26-C8FD-1A38-28A019F722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497" y="5194786"/>
            <a:ext cx="311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40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en-JO">
              <a:latin typeface="Times New Roman" panose="02020603050405020304" pitchFamily="18" charset="0"/>
            </a:endParaRPr>
          </a:p>
        </p:txBody>
      </p:sp>
      <p:sp>
        <p:nvSpPr>
          <p:cNvPr id="44" name="Text Box 26">
            <a:extLst>
              <a:ext uri="{FF2B5EF4-FFF2-40B4-BE49-F238E27FC236}">
                <a16:creationId xmlns:a16="http://schemas.microsoft.com/office/drawing/2014/main" id="{CCDC9B8D-499F-1976-637A-46BB495CE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31422" y="5753586"/>
            <a:ext cx="311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40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en-JO">
              <a:latin typeface="Times New Roman" panose="02020603050405020304" pitchFamily="18" charset="0"/>
            </a:endParaRPr>
          </a:p>
        </p:txBody>
      </p:sp>
      <p:sp>
        <p:nvSpPr>
          <p:cNvPr id="45" name="Text Box 27">
            <a:extLst>
              <a:ext uri="{FF2B5EF4-FFF2-40B4-BE49-F238E27FC236}">
                <a16:creationId xmlns:a16="http://schemas.microsoft.com/office/drawing/2014/main" id="{28B0E07A-E5E7-A234-0FCD-840419150A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5147" y="5007461"/>
            <a:ext cx="311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40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en-JO">
              <a:latin typeface="Times New Roman" panose="02020603050405020304" pitchFamily="18" charset="0"/>
            </a:endParaRPr>
          </a:p>
        </p:txBody>
      </p:sp>
      <p:sp>
        <p:nvSpPr>
          <p:cNvPr id="46" name="Text Box 28">
            <a:extLst>
              <a:ext uri="{FF2B5EF4-FFF2-40B4-BE49-F238E27FC236}">
                <a16:creationId xmlns:a16="http://schemas.microsoft.com/office/drawing/2014/main" id="{E071A1DD-0743-B91B-29D2-CCD786A35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71297" y="5067786"/>
            <a:ext cx="311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40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en-JO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62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399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Discussion on the k-NN Algorithm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7DCFFA9D-4BE0-615C-AE7D-FE63C206592C}"/>
              </a:ext>
            </a:extLst>
          </p:cNvPr>
          <p:cNvSpPr txBox="1">
            <a:spLocks noChangeArrowheads="1"/>
          </p:cNvSpPr>
          <p:nvPr/>
        </p:nvSpPr>
        <p:spPr>
          <a:xfrm>
            <a:off x="2566482" y="1206228"/>
            <a:ext cx="9245599" cy="50292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b="1" i="1" dirty="0"/>
              <a:t>k</a:t>
            </a:r>
            <a:r>
              <a:rPr lang="en-US" altLang="en-JO" sz="2400" b="1" dirty="0"/>
              <a:t>-NN</a:t>
            </a:r>
            <a:r>
              <a:rPr lang="en-US" altLang="en-JO" sz="2400" dirty="0"/>
              <a:t> for </a:t>
            </a:r>
            <a:r>
              <a:rPr lang="en-US" altLang="en-JO" sz="2400" u="sng" dirty="0"/>
              <a:t>real-valued prediction</a:t>
            </a:r>
            <a:r>
              <a:rPr lang="en-US" altLang="en-JO" sz="2400" dirty="0"/>
              <a:t> for a given unknown tuple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Returns the mean values of the</a:t>
            </a:r>
            <a:r>
              <a:rPr lang="en-US" altLang="en-JO" i="1" dirty="0"/>
              <a:t> k</a:t>
            </a:r>
            <a:r>
              <a:rPr lang="en-US" altLang="en-JO" dirty="0"/>
              <a:t> nearest neighbors</a:t>
            </a:r>
          </a:p>
          <a:p>
            <a:pPr>
              <a:lnSpc>
                <a:spcPct val="110000"/>
              </a:lnSpc>
            </a:pPr>
            <a:r>
              <a:rPr lang="en-US" altLang="en-JO" sz="2400" u="sng" dirty="0"/>
              <a:t>Distance-weighted</a:t>
            </a:r>
            <a:r>
              <a:rPr lang="en-US" altLang="en-JO" sz="2400" dirty="0"/>
              <a:t> nearest neighbor algorithm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Weight the contribution of each of the </a:t>
            </a:r>
            <a:r>
              <a:rPr lang="en-US" altLang="en-JO" i="1" dirty="0"/>
              <a:t>k</a:t>
            </a:r>
            <a:r>
              <a:rPr lang="en-US" altLang="en-JO" dirty="0"/>
              <a:t> neighbors according to their distance to the query </a:t>
            </a:r>
            <a:r>
              <a:rPr lang="en-US" altLang="en-JO" i="1" dirty="0" err="1"/>
              <a:t>x</a:t>
            </a:r>
            <a:r>
              <a:rPr lang="en-US" altLang="en-JO" i="1" baseline="-25000" dirty="0" err="1"/>
              <a:t>q</a:t>
            </a:r>
            <a:endParaRPr lang="en-US" altLang="en-JO" dirty="0"/>
          </a:p>
          <a:p>
            <a:pPr lvl="2">
              <a:lnSpc>
                <a:spcPct val="110000"/>
              </a:lnSpc>
            </a:pPr>
            <a:r>
              <a:rPr lang="en-US" altLang="en-JO" dirty="0"/>
              <a:t>Give greater weight to closer neighbors</a:t>
            </a:r>
          </a:p>
          <a:p>
            <a:pPr>
              <a:lnSpc>
                <a:spcPct val="110000"/>
              </a:lnSpc>
            </a:pPr>
            <a:r>
              <a:rPr lang="en-US" altLang="en-JO" sz="2400" u="sng" dirty="0"/>
              <a:t>Robust</a:t>
            </a:r>
            <a:r>
              <a:rPr lang="en-US" altLang="en-JO" sz="2400" dirty="0"/>
              <a:t> to noisy data by averaging </a:t>
            </a:r>
            <a:r>
              <a:rPr lang="en-US" altLang="en-JO" sz="2400" i="1" dirty="0"/>
              <a:t>k</a:t>
            </a:r>
            <a:r>
              <a:rPr lang="en-US" altLang="en-JO" sz="2400" dirty="0"/>
              <a:t>-nearest neighbors</a:t>
            </a:r>
          </a:p>
          <a:p>
            <a:pPr>
              <a:lnSpc>
                <a:spcPct val="110000"/>
              </a:lnSpc>
            </a:pPr>
            <a:r>
              <a:rPr lang="en-US" altLang="en-JO" sz="2400" u="sng" dirty="0"/>
              <a:t>Curse of dimensionality</a:t>
            </a:r>
            <a:r>
              <a:rPr lang="en-US" altLang="en-JO" sz="2400" dirty="0"/>
              <a:t>: distance between neighbors could be dominated by irrelevant attributes   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To overcome it, axes stretch or elimination of the least relevant attributes</a:t>
            </a:r>
          </a:p>
        </p:txBody>
      </p:sp>
    </p:spTree>
    <p:extLst>
      <p:ext uri="{BB962C8B-B14F-4D97-AF65-F5344CB8AC3E}">
        <p14:creationId xmlns:p14="http://schemas.microsoft.com/office/powerpoint/2010/main" val="304704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Classification: Advanced Methods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385089" y="3489338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9647D7E2-5D07-3A9E-37DB-7739DF689404}"/>
              </a:ext>
            </a:extLst>
          </p:cNvPr>
          <p:cNvSpPr txBox="1">
            <a:spLocks noChangeArrowheads="1"/>
          </p:cNvSpPr>
          <p:nvPr/>
        </p:nvSpPr>
        <p:spPr>
          <a:xfrm>
            <a:off x="732913" y="1779716"/>
            <a:ext cx="7468552" cy="413132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800" dirty="0"/>
              <a:t>Classification: A Mathematical Mapping</a:t>
            </a:r>
            <a:endParaRPr lang="en-US" altLang="en-JO" dirty="0"/>
          </a:p>
          <a:p>
            <a:pPr>
              <a:lnSpc>
                <a:spcPct val="110000"/>
              </a:lnSpc>
            </a:pPr>
            <a:r>
              <a:rPr lang="en-US" altLang="en-JO" dirty="0"/>
              <a:t>Support Vector Machines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Lazy Learners (or Learning from Your Neighbors)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Other Classification Methods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Additional Topics Regarding Classification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22279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Genetic Algorithms (GA)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7383B0D8-56B9-17B6-9BCA-581185C55FF3}"/>
              </a:ext>
            </a:extLst>
          </p:cNvPr>
          <p:cNvSpPr txBox="1">
            <a:spLocks noChangeArrowheads="1"/>
          </p:cNvSpPr>
          <p:nvPr/>
        </p:nvSpPr>
        <p:spPr>
          <a:xfrm>
            <a:off x="2591990" y="1176495"/>
            <a:ext cx="9290431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JO" sz="2100" dirty="0"/>
              <a:t>Genetic Algorithm: based on an analogy to biological evolution</a:t>
            </a:r>
          </a:p>
          <a:p>
            <a:pPr>
              <a:lnSpc>
                <a:spcPct val="100000"/>
              </a:lnSpc>
            </a:pPr>
            <a:r>
              <a:rPr lang="en-US" altLang="en-JO" sz="2100" dirty="0"/>
              <a:t>An initial </a:t>
            </a:r>
            <a:r>
              <a:rPr lang="en-US" altLang="en-JO" sz="2100" b="1" dirty="0"/>
              <a:t>population</a:t>
            </a:r>
            <a:r>
              <a:rPr lang="en-US" altLang="en-JO" sz="2100" dirty="0"/>
              <a:t> is created consisting of randomly generated rules</a:t>
            </a:r>
          </a:p>
          <a:p>
            <a:pPr lvl="1">
              <a:lnSpc>
                <a:spcPct val="100000"/>
              </a:lnSpc>
            </a:pPr>
            <a:r>
              <a:rPr lang="en-US" altLang="en-JO" sz="2100" dirty="0"/>
              <a:t>Each rule is represented by a string of bits</a:t>
            </a:r>
          </a:p>
          <a:p>
            <a:pPr lvl="1">
              <a:lnSpc>
                <a:spcPct val="100000"/>
              </a:lnSpc>
            </a:pPr>
            <a:r>
              <a:rPr lang="en-US" altLang="en-JO" sz="2100" dirty="0"/>
              <a:t>E.g., if A</a:t>
            </a:r>
            <a:r>
              <a:rPr lang="en-US" altLang="en-JO" sz="2100" baseline="-25000" dirty="0"/>
              <a:t>1</a:t>
            </a:r>
            <a:r>
              <a:rPr lang="en-US" altLang="en-JO" sz="2100" dirty="0"/>
              <a:t> and ¬A</a:t>
            </a:r>
            <a:r>
              <a:rPr lang="en-US" altLang="en-JO" sz="2100" baseline="-25000" dirty="0"/>
              <a:t>2</a:t>
            </a:r>
            <a:r>
              <a:rPr lang="en-US" altLang="en-JO" sz="2100" dirty="0"/>
              <a:t> then C</a:t>
            </a:r>
            <a:r>
              <a:rPr lang="en-US" altLang="en-JO" sz="2100" baseline="-25000" dirty="0"/>
              <a:t>2</a:t>
            </a:r>
            <a:r>
              <a:rPr lang="en-US" altLang="en-JO" sz="2100" dirty="0"/>
              <a:t> can be encoded as 100 </a:t>
            </a:r>
          </a:p>
          <a:p>
            <a:pPr lvl="1">
              <a:lnSpc>
                <a:spcPct val="100000"/>
              </a:lnSpc>
            </a:pPr>
            <a:r>
              <a:rPr lang="en-US" altLang="en-JO" sz="2100" dirty="0"/>
              <a:t>If an attribute has k &gt; 2 values, k bits can be used </a:t>
            </a:r>
          </a:p>
          <a:p>
            <a:pPr>
              <a:lnSpc>
                <a:spcPct val="100000"/>
              </a:lnSpc>
            </a:pPr>
            <a:r>
              <a:rPr lang="en-US" altLang="en-JO" sz="2100" dirty="0"/>
              <a:t>Based on the notion of survival of the </a:t>
            </a:r>
            <a:r>
              <a:rPr lang="en-US" altLang="en-JO" sz="2100" b="1" dirty="0"/>
              <a:t>fittest</a:t>
            </a:r>
            <a:r>
              <a:rPr lang="en-US" altLang="en-JO" sz="2100" dirty="0"/>
              <a:t>, a new population is formed to consist of the fittest rules and their offspring</a:t>
            </a:r>
          </a:p>
          <a:p>
            <a:pPr>
              <a:lnSpc>
                <a:spcPct val="100000"/>
              </a:lnSpc>
            </a:pPr>
            <a:r>
              <a:rPr lang="en-US" altLang="en-JO" sz="2100" dirty="0"/>
              <a:t>The </a:t>
            </a:r>
            <a:r>
              <a:rPr lang="en-US" altLang="en-JO" sz="2100" i="1" dirty="0"/>
              <a:t>fitness of a rule</a:t>
            </a:r>
            <a:r>
              <a:rPr lang="en-US" altLang="en-JO" sz="2100" dirty="0"/>
              <a:t> is represented by its classification accuracy on a set of training examples</a:t>
            </a:r>
          </a:p>
          <a:p>
            <a:pPr>
              <a:lnSpc>
                <a:spcPct val="100000"/>
              </a:lnSpc>
            </a:pPr>
            <a:r>
              <a:rPr lang="en-US" altLang="en-JO" sz="2100" dirty="0"/>
              <a:t>Offspring are generated by </a:t>
            </a:r>
            <a:r>
              <a:rPr lang="en-US" altLang="en-JO" sz="2100" i="1" dirty="0"/>
              <a:t>crossover</a:t>
            </a:r>
            <a:r>
              <a:rPr lang="en-US" altLang="en-JO" sz="2100" dirty="0"/>
              <a:t> and </a:t>
            </a:r>
            <a:r>
              <a:rPr lang="en-US" altLang="en-JO" sz="2100" i="1" dirty="0"/>
              <a:t>mutation</a:t>
            </a:r>
          </a:p>
          <a:p>
            <a:pPr>
              <a:lnSpc>
                <a:spcPct val="100000"/>
              </a:lnSpc>
            </a:pPr>
            <a:r>
              <a:rPr lang="en-US" altLang="en-JO" sz="2100" dirty="0"/>
              <a:t>The process continues until a population P evolves </a:t>
            </a:r>
            <a:r>
              <a:rPr lang="en-US" altLang="en-JO" sz="2100" i="1" dirty="0"/>
              <a:t>when each rule in P satisfies a prespecified threshold</a:t>
            </a:r>
          </a:p>
          <a:p>
            <a:pPr>
              <a:lnSpc>
                <a:spcPct val="100000"/>
              </a:lnSpc>
            </a:pPr>
            <a:r>
              <a:rPr lang="en-US" altLang="en-JO" sz="2100" dirty="0"/>
              <a:t>Slow but easily parallelizable</a:t>
            </a:r>
          </a:p>
        </p:txBody>
      </p:sp>
    </p:spTree>
    <p:extLst>
      <p:ext uri="{BB962C8B-B14F-4D97-AF65-F5344CB8AC3E}">
        <p14:creationId xmlns:p14="http://schemas.microsoft.com/office/powerpoint/2010/main" val="156373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Rough Set Approach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24" descr="rough">
            <a:extLst>
              <a:ext uri="{FF2B5EF4-FFF2-40B4-BE49-F238E27FC236}">
                <a16:creationId xmlns:a16="http://schemas.microsoft.com/office/drawing/2014/main" id="{4734E04D-F5AF-A24F-B29C-CD0A08E2C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625" y="4212276"/>
            <a:ext cx="65532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3">
            <a:extLst>
              <a:ext uri="{FF2B5EF4-FFF2-40B4-BE49-F238E27FC236}">
                <a16:creationId xmlns:a16="http://schemas.microsoft.com/office/drawing/2014/main" id="{68B64AE9-8DC8-E615-C83C-7A432725F8B6}"/>
              </a:ext>
            </a:extLst>
          </p:cNvPr>
          <p:cNvSpPr txBox="1">
            <a:spLocks noChangeArrowheads="1"/>
          </p:cNvSpPr>
          <p:nvPr/>
        </p:nvSpPr>
        <p:spPr>
          <a:xfrm>
            <a:off x="2608059" y="1156863"/>
            <a:ext cx="8382000" cy="4724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000" dirty="0"/>
              <a:t>Rough sets are used to </a:t>
            </a:r>
            <a:r>
              <a:rPr lang="en-US" altLang="en-JO" sz="2000" b="1" dirty="0"/>
              <a:t>approximately or “roughly” define equivalent classes </a:t>
            </a:r>
          </a:p>
          <a:p>
            <a:pPr>
              <a:lnSpc>
                <a:spcPct val="120000"/>
              </a:lnSpc>
            </a:pPr>
            <a:r>
              <a:rPr lang="en-US" altLang="en-JO" sz="2000" dirty="0"/>
              <a:t>A rough set for a given class C is approximated by two sets: a </a:t>
            </a:r>
            <a:r>
              <a:rPr lang="en-US" altLang="en-JO" sz="2000" dirty="0">
                <a:solidFill>
                  <a:schemeClr val="hlink"/>
                </a:solidFill>
              </a:rPr>
              <a:t>lower approximation</a:t>
            </a:r>
            <a:r>
              <a:rPr lang="en-US" altLang="en-JO" sz="2000" dirty="0"/>
              <a:t> (certain to be in C) and an </a:t>
            </a:r>
            <a:r>
              <a:rPr lang="en-US" altLang="en-JO" sz="2000" dirty="0">
                <a:solidFill>
                  <a:schemeClr val="hlink"/>
                </a:solidFill>
              </a:rPr>
              <a:t>upper approximation</a:t>
            </a:r>
            <a:r>
              <a:rPr lang="en-US" altLang="en-JO" sz="2000" dirty="0"/>
              <a:t> (cannot be described as not belonging to C) </a:t>
            </a:r>
          </a:p>
          <a:p>
            <a:pPr>
              <a:lnSpc>
                <a:spcPct val="120000"/>
              </a:lnSpc>
            </a:pPr>
            <a:r>
              <a:rPr lang="en-US" altLang="en-JO" sz="2000" dirty="0"/>
              <a:t>Finding the minimal subsets (</a:t>
            </a:r>
            <a:r>
              <a:rPr lang="en-US" altLang="en-JO" sz="2000" b="1" dirty="0" err="1"/>
              <a:t>reducts</a:t>
            </a:r>
            <a:r>
              <a:rPr lang="en-US" altLang="en-JO" sz="2000" dirty="0"/>
              <a:t>) of attributes for feature reduction is NP-hard but a </a:t>
            </a:r>
            <a:r>
              <a:rPr lang="en-US" altLang="en-JO" sz="2000" b="1" dirty="0"/>
              <a:t>discernibility matrix</a:t>
            </a:r>
            <a:r>
              <a:rPr lang="en-US" altLang="en-JO" sz="2000" dirty="0"/>
              <a:t> (which stores the differences between attribute values for each pair of data tuples) is used to reduce the computation intensity </a:t>
            </a:r>
          </a:p>
        </p:txBody>
      </p:sp>
    </p:spTree>
    <p:extLst>
      <p:ext uri="{BB962C8B-B14F-4D97-AF65-F5344CB8AC3E}">
        <p14:creationId xmlns:p14="http://schemas.microsoft.com/office/powerpoint/2010/main" val="88655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Fuzzy Set Approaches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0450FD8-0769-4320-F773-11DC554A1367}"/>
              </a:ext>
            </a:extLst>
          </p:cNvPr>
          <p:cNvSpPr txBox="1">
            <a:spLocks noChangeArrowheads="1"/>
          </p:cNvSpPr>
          <p:nvPr/>
        </p:nvSpPr>
        <p:spPr>
          <a:xfrm>
            <a:off x="2545689" y="1219200"/>
            <a:ext cx="9335135" cy="4419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000"/>
              <a:t>Fuzzy logic uses truth values between 0.0 and 1.0 to represent the degree of membership (such as in a </a:t>
            </a:r>
            <a:r>
              <a:rPr lang="en-US" altLang="en-JO" sz="2000" i="1"/>
              <a:t>fuzzy membership graph</a:t>
            </a:r>
            <a:r>
              <a:rPr lang="en-US" altLang="en-JO" sz="2000"/>
              <a:t>)</a:t>
            </a:r>
          </a:p>
          <a:p>
            <a:pPr>
              <a:lnSpc>
                <a:spcPct val="110000"/>
              </a:lnSpc>
            </a:pPr>
            <a:r>
              <a:rPr lang="en-US" altLang="en-JO" sz="2000"/>
              <a:t>Attribute values are converted to fuzzy values.  Ex.:</a:t>
            </a:r>
          </a:p>
          <a:p>
            <a:pPr lvl="1">
              <a:lnSpc>
                <a:spcPct val="110000"/>
              </a:lnSpc>
            </a:pPr>
            <a:r>
              <a:rPr lang="en-US" altLang="en-JO" sz="2000"/>
              <a:t>Income,</a:t>
            </a:r>
            <a:r>
              <a:rPr lang="en-US" altLang="en-JO" sz="2000" i="1"/>
              <a:t> x</a:t>
            </a:r>
            <a:r>
              <a:rPr lang="en-US" altLang="en-JO" sz="2000"/>
              <a:t>, is assigned a </a:t>
            </a:r>
            <a:r>
              <a:rPr lang="en-US" altLang="en-JO" sz="2000">
                <a:solidFill>
                  <a:schemeClr val="hlink"/>
                </a:solidFill>
              </a:rPr>
              <a:t>fuzzy membership value</a:t>
            </a:r>
            <a:r>
              <a:rPr lang="en-US" altLang="en-JO" sz="2000"/>
              <a:t> to each of the discrete categories {low, medium, high}, e.g. $49K belongs to “medium income” with fuzzy value 0.15 but belongs to “high income” with fuzzy value 0.96</a:t>
            </a:r>
          </a:p>
          <a:p>
            <a:pPr lvl="1">
              <a:lnSpc>
                <a:spcPct val="110000"/>
              </a:lnSpc>
            </a:pPr>
            <a:r>
              <a:rPr lang="en-US" altLang="en-JO" sz="2000"/>
              <a:t>Fuzzy membership values do not have to sum to 1.</a:t>
            </a:r>
          </a:p>
          <a:p>
            <a:pPr>
              <a:lnSpc>
                <a:spcPct val="110000"/>
              </a:lnSpc>
            </a:pPr>
            <a:r>
              <a:rPr lang="en-US" altLang="en-JO" sz="2000"/>
              <a:t>Each applicable rule contributes a vote for membership in the categories</a:t>
            </a:r>
          </a:p>
          <a:p>
            <a:pPr>
              <a:lnSpc>
                <a:spcPct val="110000"/>
              </a:lnSpc>
            </a:pPr>
            <a:r>
              <a:rPr lang="en-US" altLang="en-JO" sz="2000"/>
              <a:t>Typically, the truth values for each predicted category are summed, and these sums are combined</a:t>
            </a:r>
            <a:endParaRPr lang="en-US" altLang="en-JO" sz="2000" dirty="0"/>
          </a:p>
        </p:txBody>
      </p:sp>
      <p:pic>
        <p:nvPicPr>
          <p:cNvPr id="17" name="Picture 4" descr="fuzzy">
            <a:extLst>
              <a:ext uri="{FF2B5EF4-FFF2-40B4-BE49-F238E27FC236}">
                <a16:creationId xmlns:a16="http://schemas.microsoft.com/office/drawing/2014/main" id="{4E66A5FA-348D-FFA0-E323-41BBC55848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97" y="4808053"/>
            <a:ext cx="5314950" cy="1519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677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Classification: Advanced Methods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7082898" y="4032887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9647D7E2-5D07-3A9E-37DB-7739DF689404}"/>
              </a:ext>
            </a:extLst>
          </p:cNvPr>
          <p:cNvSpPr txBox="1">
            <a:spLocks noChangeArrowheads="1"/>
          </p:cNvSpPr>
          <p:nvPr/>
        </p:nvSpPr>
        <p:spPr>
          <a:xfrm>
            <a:off x="732912" y="1779716"/>
            <a:ext cx="7595161" cy="413132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800" dirty="0"/>
              <a:t>Classification: A Mathematical Mapping</a:t>
            </a:r>
            <a:endParaRPr lang="en-US" altLang="en-JO" dirty="0"/>
          </a:p>
          <a:p>
            <a:pPr>
              <a:lnSpc>
                <a:spcPct val="110000"/>
              </a:lnSpc>
            </a:pPr>
            <a:r>
              <a:rPr lang="en-US" altLang="en-JO" dirty="0"/>
              <a:t>Support Vector Machines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Lazy Learners (or Learning from Your Neighbors)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Other Classification Methods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Additional Topics Regarding Classification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117987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Multiclass Classification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54B6FA2-5A0E-6D60-4703-5A80FA53D37B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084499"/>
            <a:ext cx="9180177" cy="5257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100" dirty="0"/>
              <a:t>Classification involving more than two classes (i.e., &gt; 2 Classes) </a:t>
            </a:r>
          </a:p>
          <a:p>
            <a:pPr>
              <a:lnSpc>
                <a:spcPct val="110000"/>
              </a:lnSpc>
            </a:pPr>
            <a:r>
              <a:rPr lang="en-US" altLang="en-JO" sz="2100" dirty="0"/>
              <a:t>Method 1. </a:t>
            </a:r>
            <a:r>
              <a:rPr lang="en-US" altLang="en-JO" sz="2100" b="1" dirty="0"/>
              <a:t>One-vs.-all</a:t>
            </a:r>
            <a:r>
              <a:rPr lang="en-US" altLang="en-JO" sz="2100" dirty="0"/>
              <a:t> (OVA): Learn a classifier one at a time </a:t>
            </a:r>
          </a:p>
          <a:p>
            <a:pPr lvl="1">
              <a:lnSpc>
                <a:spcPct val="110000"/>
              </a:lnSpc>
            </a:pPr>
            <a:r>
              <a:rPr lang="en-US" altLang="en-JO" sz="2100" dirty="0"/>
              <a:t>Given m classes, train m classifiers: one for each class</a:t>
            </a:r>
          </a:p>
          <a:p>
            <a:pPr lvl="1">
              <a:lnSpc>
                <a:spcPct val="110000"/>
              </a:lnSpc>
            </a:pPr>
            <a:r>
              <a:rPr lang="en-US" altLang="en-JO" sz="2100" dirty="0"/>
              <a:t>Classifier j: treat tuples in class j as </a:t>
            </a:r>
            <a:r>
              <a:rPr lang="en-US" altLang="en-JO" sz="2100" i="1" dirty="0"/>
              <a:t>positive</a:t>
            </a:r>
            <a:r>
              <a:rPr lang="en-US" altLang="en-JO" sz="2100" dirty="0"/>
              <a:t> &amp; all others as </a:t>
            </a:r>
            <a:r>
              <a:rPr lang="en-US" altLang="en-JO" sz="2100" i="1" dirty="0"/>
              <a:t>negative</a:t>
            </a:r>
          </a:p>
          <a:p>
            <a:pPr lvl="1">
              <a:lnSpc>
                <a:spcPct val="110000"/>
              </a:lnSpc>
            </a:pPr>
            <a:r>
              <a:rPr lang="en-US" altLang="en-JO" sz="2100" dirty="0"/>
              <a:t>To classify a tuple </a:t>
            </a:r>
            <a:r>
              <a:rPr lang="en-US" altLang="en-JO" sz="2100" b="1" dirty="0"/>
              <a:t>X</a:t>
            </a:r>
            <a:r>
              <a:rPr lang="en-US" altLang="en-JO" sz="2100" dirty="0"/>
              <a:t>, the set of classifiers vote as an ensemble </a:t>
            </a:r>
          </a:p>
          <a:p>
            <a:pPr>
              <a:lnSpc>
                <a:spcPct val="110000"/>
              </a:lnSpc>
            </a:pPr>
            <a:r>
              <a:rPr lang="en-US" altLang="en-JO" sz="2100" dirty="0"/>
              <a:t>Method 2. </a:t>
            </a:r>
            <a:r>
              <a:rPr lang="en-US" altLang="en-JO" sz="2100" b="1" dirty="0"/>
              <a:t>All-vs.-all</a:t>
            </a:r>
            <a:r>
              <a:rPr lang="en-US" altLang="en-JO" sz="2100" dirty="0"/>
              <a:t> (AVA): Learn a classifier for each pair of classes</a:t>
            </a:r>
          </a:p>
          <a:p>
            <a:pPr lvl="1">
              <a:lnSpc>
                <a:spcPct val="110000"/>
              </a:lnSpc>
            </a:pPr>
            <a:r>
              <a:rPr lang="en-US" altLang="en-JO" sz="2100" dirty="0"/>
              <a:t>Given m classes, construct m(m-1)/2 binary classifiers</a:t>
            </a:r>
          </a:p>
          <a:p>
            <a:pPr lvl="1">
              <a:lnSpc>
                <a:spcPct val="110000"/>
              </a:lnSpc>
            </a:pPr>
            <a:r>
              <a:rPr lang="en-US" altLang="en-JO" sz="2100" dirty="0"/>
              <a:t>A classifier is trained using tuples of the two classes</a:t>
            </a:r>
          </a:p>
          <a:p>
            <a:pPr lvl="1">
              <a:lnSpc>
                <a:spcPct val="110000"/>
              </a:lnSpc>
            </a:pPr>
            <a:r>
              <a:rPr lang="en-US" altLang="en-JO" sz="2100" dirty="0"/>
              <a:t>To classify a tuple </a:t>
            </a:r>
            <a:r>
              <a:rPr lang="en-US" altLang="en-JO" sz="2100" b="1" dirty="0"/>
              <a:t>X</a:t>
            </a:r>
            <a:r>
              <a:rPr lang="en-US" altLang="en-JO" sz="2100" dirty="0"/>
              <a:t>, each classifier votes.  X is assigned to the class with maximal vote</a:t>
            </a:r>
          </a:p>
          <a:p>
            <a:pPr>
              <a:lnSpc>
                <a:spcPct val="110000"/>
              </a:lnSpc>
            </a:pPr>
            <a:r>
              <a:rPr lang="en-US" altLang="en-JO" sz="2100" dirty="0"/>
              <a:t>Comparison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altLang="en-JO" sz="2100" dirty="0"/>
              <a:t>All-vs.-all tends to be superior to one-vs.-all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altLang="en-JO" sz="2100" dirty="0"/>
              <a:t>Problem: Binary classifier is sensitive to errors, and errors affect vote count</a:t>
            </a:r>
          </a:p>
        </p:txBody>
      </p:sp>
    </p:spTree>
    <p:extLst>
      <p:ext uri="{BB962C8B-B14F-4D97-AF65-F5344CB8AC3E}">
        <p14:creationId xmlns:p14="http://schemas.microsoft.com/office/powerpoint/2010/main" val="164501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12103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Error-Correcting Codes for Multiclass Classification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0CA8B80D-21B8-0AAD-8AFC-E4CA9C5094CC}"/>
              </a:ext>
            </a:extLst>
          </p:cNvPr>
          <p:cNvSpPr txBox="1">
            <a:spLocks noChangeArrowheads="1"/>
          </p:cNvSpPr>
          <p:nvPr/>
        </p:nvSpPr>
        <p:spPr>
          <a:xfrm>
            <a:off x="2439195" y="1168103"/>
            <a:ext cx="6248400" cy="1828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000"/>
              <a:t>Originally designed to correct errors during data transmission for communication tasks by exploring data redundancy</a:t>
            </a:r>
          </a:p>
          <a:p>
            <a:r>
              <a:rPr lang="en-US" altLang="en-JO" sz="2000"/>
              <a:t>Example</a:t>
            </a:r>
          </a:p>
          <a:p>
            <a:pPr lvl="1"/>
            <a:r>
              <a:rPr lang="en-US" altLang="en-JO" sz="2000"/>
              <a:t>A 7-bit codeword associated with classes 1-4</a:t>
            </a:r>
          </a:p>
          <a:p>
            <a:endParaRPr lang="en-US" altLang="en-JO" sz="2000" dirty="0"/>
          </a:p>
        </p:txBody>
      </p:sp>
      <p:graphicFrame>
        <p:nvGraphicFramePr>
          <p:cNvPr id="16" name="Group 184">
            <a:extLst>
              <a:ext uri="{FF2B5EF4-FFF2-40B4-BE49-F238E27FC236}">
                <a16:creationId xmlns:a16="http://schemas.microsoft.com/office/drawing/2014/main" id="{ADDB1C16-7900-E3C5-8E17-B6504D54C41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0907908"/>
              </p:ext>
            </p:extLst>
          </p:nvPr>
        </p:nvGraphicFramePr>
        <p:xfrm>
          <a:off x="8772003" y="1252511"/>
          <a:ext cx="2590800" cy="1554270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5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5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4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603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88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43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143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3521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Class</a:t>
                      </a:r>
                    </a:p>
                  </a:txBody>
                  <a:tcPr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Error-Corr. Codeword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</a:t>
                      </a:r>
                      <a:r>
                        <a:rPr kumimoji="0" lang="en-US" sz="1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</a:t>
                      </a:r>
                      <a:r>
                        <a:rPr kumimoji="0" lang="en-US" sz="1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</a:p>
                  </a:txBody>
                  <a:tcPr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</a:t>
                      </a:r>
                      <a:r>
                        <a:rPr kumimoji="0" lang="en-US" sz="1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</a:p>
                  </a:txBody>
                  <a:tcPr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</a:t>
                      </a:r>
                      <a:r>
                        <a:rPr kumimoji="0" lang="en-US" sz="1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</a:t>
                      </a:r>
                    </a:p>
                  </a:txBody>
                  <a:tcPr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" name="Rectangle 185">
            <a:extLst>
              <a:ext uri="{FF2B5EF4-FFF2-40B4-BE49-F238E27FC236}">
                <a16:creationId xmlns:a16="http://schemas.microsoft.com/office/drawing/2014/main" id="{56C2B1A2-9B44-268A-8059-1F37500CE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9195" y="2920703"/>
            <a:ext cx="86868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lvl="1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 altLang="en-JO" sz="2000" dirty="0"/>
              <a:t>Given a unknown tuple</a:t>
            </a:r>
            <a:r>
              <a:rPr lang="en-US" altLang="en-JO" sz="2000" b="1" dirty="0"/>
              <a:t> X</a:t>
            </a:r>
            <a:r>
              <a:rPr lang="en-US" altLang="en-JO" sz="2000" dirty="0"/>
              <a:t>, the 7-trained classifiers output: 0001010</a:t>
            </a:r>
          </a:p>
          <a:p>
            <a:pPr lvl="1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 altLang="en-JO" sz="2000" dirty="0"/>
              <a:t>Hamming distance: # of different bits between two codewords</a:t>
            </a:r>
          </a:p>
          <a:p>
            <a:pPr lvl="1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 altLang="en-JO" sz="2000" dirty="0"/>
              <a:t>H(</a:t>
            </a:r>
            <a:r>
              <a:rPr lang="en-US" altLang="en-JO" sz="2000" b="1" dirty="0"/>
              <a:t>X</a:t>
            </a:r>
            <a:r>
              <a:rPr lang="en-US" altLang="en-JO" sz="2000" dirty="0"/>
              <a:t>, C</a:t>
            </a:r>
            <a:r>
              <a:rPr lang="en-US" altLang="en-JO" sz="2000" baseline="-25000" dirty="0"/>
              <a:t>1</a:t>
            </a:r>
            <a:r>
              <a:rPr lang="en-US" altLang="en-JO" sz="2000" dirty="0"/>
              <a:t>) = 5, by checking # of bits between [1111111] &amp; [0001010]</a:t>
            </a:r>
          </a:p>
          <a:p>
            <a:pPr lvl="1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 altLang="en-JO" sz="2000" dirty="0"/>
              <a:t>H(</a:t>
            </a:r>
            <a:r>
              <a:rPr lang="en-US" altLang="en-JO" sz="2000" b="1" dirty="0"/>
              <a:t>X</a:t>
            </a:r>
            <a:r>
              <a:rPr lang="en-US" altLang="en-JO" sz="2000" dirty="0"/>
              <a:t>, C</a:t>
            </a:r>
            <a:r>
              <a:rPr lang="en-US" altLang="en-JO" sz="2000" baseline="-25000" dirty="0"/>
              <a:t>2</a:t>
            </a:r>
            <a:r>
              <a:rPr lang="en-US" altLang="en-JO" sz="2000" dirty="0"/>
              <a:t>) = 3, H(</a:t>
            </a:r>
            <a:r>
              <a:rPr lang="en-US" altLang="en-JO" sz="2000" b="1" dirty="0"/>
              <a:t>X</a:t>
            </a:r>
            <a:r>
              <a:rPr lang="en-US" altLang="en-JO" sz="2000" dirty="0"/>
              <a:t>, C</a:t>
            </a:r>
            <a:r>
              <a:rPr lang="en-US" altLang="en-JO" sz="2000" baseline="-25000" dirty="0"/>
              <a:t>3</a:t>
            </a:r>
            <a:r>
              <a:rPr lang="en-US" altLang="en-JO" sz="2000" dirty="0"/>
              <a:t>) = 3, H(</a:t>
            </a:r>
            <a:r>
              <a:rPr lang="en-US" altLang="en-JO" sz="2000" b="1" dirty="0"/>
              <a:t>X</a:t>
            </a:r>
            <a:r>
              <a:rPr lang="en-US" altLang="en-JO" sz="2000" dirty="0"/>
              <a:t>, C</a:t>
            </a:r>
            <a:r>
              <a:rPr lang="en-US" altLang="en-JO" sz="2000" baseline="-25000" dirty="0"/>
              <a:t>4</a:t>
            </a:r>
            <a:r>
              <a:rPr lang="en-US" altLang="en-JO" sz="2000" dirty="0"/>
              <a:t>) = 1, thus C</a:t>
            </a:r>
            <a:r>
              <a:rPr lang="en-US" altLang="en-JO" sz="2000" baseline="-25000" dirty="0"/>
              <a:t>4</a:t>
            </a:r>
            <a:r>
              <a:rPr lang="en-US" altLang="en-JO" sz="2000" dirty="0"/>
              <a:t> as the label for </a:t>
            </a:r>
            <a:r>
              <a:rPr lang="en-US" altLang="en-JO" sz="2000" b="1" dirty="0"/>
              <a:t>X</a:t>
            </a:r>
            <a:r>
              <a:rPr lang="en-US" altLang="en-JO" sz="2000" dirty="0"/>
              <a:t> 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000" dirty="0"/>
              <a:t>Error-correcting codes can correct up to (h-1)/h 1-bit error, where h is the minimum Hamming distance between any two codewords 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000" dirty="0"/>
              <a:t>If we use 1-bit per class, it is equiv. to one-vs.-all approach, the code are insufficient to self-correct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sz="2000" dirty="0"/>
              <a:t>When selecting error-correcting codes, there should be good row-wise and col.-wise separation between the codewords </a:t>
            </a:r>
          </a:p>
        </p:txBody>
      </p:sp>
    </p:spTree>
    <p:extLst>
      <p:ext uri="{BB962C8B-B14F-4D97-AF65-F5344CB8AC3E}">
        <p14:creationId xmlns:p14="http://schemas.microsoft.com/office/powerpoint/2010/main" val="217129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992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Semi-Supervised Classification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E6AA59B-A946-5117-353A-973F85AFF23F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231103"/>
            <a:ext cx="9180177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200" b="1" dirty="0"/>
              <a:t>Semi-supervised</a:t>
            </a:r>
            <a:r>
              <a:rPr lang="en-US" altLang="en-JO" sz="2200" dirty="0"/>
              <a:t>: Uses labeled and unlabeled data to build a classifier</a:t>
            </a:r>
          </a:p>
          <a:p>
            <a:r>
              <a:rPr lang="en-US" altLang="en-JO" sz="2200" dirty="0"/>
              <a:t>Self-training: </a:t>
            </a:r>
          </a:p>
          <a:p>
            <a:pPr lvl="1"/>
            <a:r>
              <a:rPr lang="en-US" altLang="en-JO" sz="2200" dirty="0"/>
              <a:t>Build a classifier using the labeled data</a:t>
            </a:r>
          </a:p>
          <a:p>
            <a:pPr lvl="1"/>
            <a:r>
              <a:rPr lang="en-US" altLang="en-JO" sz="2200" dirty="0"/>
              <a:t>Use it to label the unlabeled data, and those with the most confident label prediction are added to the set of labeled data</a:t>
            </a:r>
          </a:p>
          <a:p>
            <a:pPr lvl="1"/>
            <a:r>
              <a:rPr lang="en-US" altLang="en-JO" sz="2200" dirty="0"/>
              <a:t>Repeat the above process</a:t>
            </a:r>
          </a:p>
          <a:p>
            <a:pPr lvl="1"/>
            <a:r>
              <a:rPr lang="en-US" altLang="en-JO" sz="2200" dirty="0"/>
              <a:t>Adv: easy to understand; </a:t>
            </a:r>
            <a:r>
              <a:rPr lang="en-US" altLang="en-JO" sz="2200" dirty="0" err="1"/>
              <a:t>disadv</a:t>
            </a:r>
            <a:r>
              <a:rPr lang="en-US" altLang="en-JO" sz="2200" dirty="0"/>
              <a:t>: may reinforce errors</a:t>
            </a:r>
          </a:p>
          <a:p>
            <a:r>
              <a:rPr lang="en-US" altLang="en-JO" sz="2200" dirty="0"/>
              <a:t>Co-training: Use two or more classifiers to teach each other</a:t>
            </a:r>
          </a:p>
          <a:p>
            <a:pPr lvl="1"/>
            <a:r>
              <a:rPr lang="en-US" altLang="en-JO" sz="2200" dirty="0"/>
              <a:t>Each learner uses a mutually independent set of features of each tuple to train a good classifier, say f</a:t>
            </a:r>
            <a:r>
              <a:rPr lang="en-US" altLang="en-JO" sz="2200" baseline="-25000" dirty="0"/>
              <a:t>1</a:t>
            </a:r>
          </a:p>
          <a:p>
            <a:pPr lvl="1"/>
            <a:r>
              <a:rPr lang="en-US" altLang="en-JO" sz="2200" dirty="0"/>
              <a:t>Then f</a:t>
            </a:r>
            <a:r>
              <a:rPr lang="en-US" altLang="en-JO" sz="2200" baseline="-25000" dirty="0"/>
              <a:t>1</a:t>
            </a:r>
            <a:r>
              <a:rPr lang="en-US" altLang="en-JO" sz="2200" dirty="0"/>
              <a:t> and f</a:t>
            </a:r>
            <a:r>
              <a:rPr lang="en-US" altLang="en-JO" sz="2200" baseline="-25000" dirty="0"/>
              <a:t>2</a:t>
            </a:r>
            <a:r>
              <a:rPr lang="en-US" altLang="en-JO" sz="2200" dirty="0"/>
              <a:t> are used to predict the class label for unlabeled data X</a:t>
            </a:r>
          </a:p>
          <a:p>
            <a:pPr lvl="1"/>
            <a:r>
              <a:rPr lang="en-US" altLang="en-JO" sz="2200" dirty="0"/>
              <a:t>Teach each other: The tuple having the most confident prediction from f</a:t>
            </a:r>
            <a:r>
              <a:rPr lang="en-US" altLang="en-JO" sz="2200" baseline="-25000" dirty="0"/>
              <a:t>1</a:t>
            </a:r>
            <a:r>
              <a:rPr lang="en-US" altLang="en-JO" sz="2200" dirty="0"/>
              <a:t> is added to the set of labeled data for f</a:t>
            </a:r>
            <a:r>
              <a:rPr lang="en-US" altLang="en-JO" sz="2200" baseline="-25000" dirty="0"/>
              <a:t>2</a:t>
            </a:r>
            <a:r>
              <a:rPr lang="en-US" altLang="en-JO" sz="2200" dirty="0"/>
              <a:t>, &amp; vice versa </a:t>
            </a:r>
          </a:p>
          <a:p>
            <a:r>
              <a:rPr lang="en-US" altLang="en-JO" sz="2200" dirty="0"/>
              <a:t>Other methods, e.g., joint probability distribution of features and labels</a:t>
            </a:r>
          </a:p>
        </p:txBody>
      </p:sp>
    </p:spTree>
    <p:extLst>
      <p:ext uri="{BB962C8B-B14F-4D97-AF65-F5344CB8AC3E}">
        <p14:creationId xmlns:p14="http://schemas.microsoft.com/office/powerpoint/2010/main" val="414299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5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Active Learning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82A26EEE-AF67-9DD3-856C-34EAA0651A5A}"/>
              </a:ext>
            </a:extLst>
          </p:cNvPr>
          <p:cNvSpPr txBox="1">
            <a:spLocks noChangeArrowheads="1"/>
          </p:cNvSpPr>
          <p:nvPr/>
        </p:nvSpPr>
        <p:spPr>
          <a:xfrm>
            <a:off x="2569413" y="1201621"/>
            <a:ext cx="9311411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000" dirty="0"/>
              <a:t>Class labels are expensive to obtain</a:t>
            </a:r>
          </a:p>
          <a:p>
            <a:r>
              <a:rPr lang="en-US" altLang="en-JO" sz="2000" dirty="0"/>
              <a:t>Active learner: query human (oracle) for labels</a:t>
            </a:r>
          </a:p>
          <a:p>
            <a:r>
              <a:rPr lang="en-US" altLang="en-JO" sz="2000" dirty="0"/>
              <a:t>Pool-based approach: Uses a pool of unlabeled data</a:t>
            </a:r>
          </a:p>
          <a:p>
            <a:pPr lvl="1"/>
            <a:r>
              <a:rPr lang="en-US" altLang="en-JO" sz="2000" dirty="0"/>
              <a:t>L: a small subset of D is labeled, U: a pool of unlabeled data in D</a:t>
            </a:r>
          </a:p>
          <a:p>
            <a:pPr lvl="1"/>
            <a:r>
              <a:rPr lang="en-US" altLang="en-JO" sz="2000" dirty="0"/>
              <a:t>Use a query function to carefully select one or more tuples from U and request labels from an oracle (a human annotator)</a:t>
            </a:r>
          </a:p>
          <a:p>
            <a:pPr lvl="1"/>
            <a:r>
              <a:rPr lang="en-US" altLang="en-JO" sz="2000" dirty="0"/>
              <a:t>The newly labeled samples are added to L, and learn a model</a:t>
            </a:r>
          </a:p>
          <a:p>
            <a:pPr lvl="1"/>
            <a:r>
              <a:rPr lang="en-US" altLang="en-JO" sz="2000" dirty="0"/>
              <a:t>Goal: Achieve high accuracy using as few labeled data as possible</a:t>
            </a:r>
          </a:p>
          <a:p>
            <a:r>
              <a:rPr lang="en-US" altLang="en-JO" sz="2000" dirty="0"/>
              <a:t>Evaluated using </a:t>
            </a:r>
            <a:r>
              <a:rPr lang="en-US" altLang="en-JO" sz="2000" i="1" dirty="0"/>
              <a:t>learning curves</a:t>
            </a:r>
            <a:r>
              <a:rPr lang="en-US" altLang="en-JO" sz="2000" dirty="0"/>
              <a:t>: Accuracy as a function of the number of instances queried (# of tuples to be queried should be small)</a:t>
            </a:r>
          </a:p>
          <a:p>
            <a:r>
              <a:rPr lang="en-US" altLang="en-JO" sz="2000" dirty="0"/>
              <a:t>Research issue: How to choose the data tuples to be queried?</a:t>
            </a:r>
          </a:p>
          <a:p>
            <a:pPr lvl="1"/>
            <a:r>
              <a:rPr lang="en-US" altLang="en-JO" sz="2000" dirty="0"/>
              <a:t>Uncertainty sampling: choose the least certain ones</a:t>
            </a:r>
          </a:p>
          <a:p>
            <a:pPr lvl="1"/>
            <a:r>
              <a:rPr lang="en-US" altLang="en-JO" sz="2000" dirty="0"/>
              <a:t>Reduce </a:t>
            </a:r>
            <a:r>
              <a:rPr lang="en-US" altLang="en-JO" sz="2000" i="1" dirty="0"/>
              <a:t>version space</a:t>
            </a:r>
            <a:r>
              <a:rPr lang="en-US" altLang="en-JO" sz="2000" dirty="0"/>
              <a:t>, the subset of hypotheses consistent w. the training data</a:t>
            </a:r>
          </a:p>
          <a:p>
            <a:pPr lvl="1"/>
            <a:r>
              <a:rPr lang="en-US" altLang="en-JO" sz="2000" dirty="0"/>
              <a:t>Reduce expected entropy over U: Find the greatest reduction in the total number of incorrect predictions</a:t>
            </a:r>
          </a:p>
        </p:txBody>
      </p:sp>
      <p:graphicFrame>
        <p:nvGraphicFramePr>
          <p:cNvPr id="16" name="Object 3">
            <a:extLst>
              <a:ext uri="{FF2B5EF4-FFF2-40B4-BE49-F238E27FC236}">
                <a16:creationId xmlns:a16="http://schemas.microsoft.com/office/drawing/2014/main" id="{6E99F3EA-B59E-82AF-8977-3821C896354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5244335"/>
              </p:ext>
            </p:extLst>
          </p:nvPr>
        </p:nvGraphicFramePr>
        <p:xfrm>
          <a:off x="8405235" y="1186957"/>
          <a:ext cx="3429000" cy="1205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martDraw" r:id="rId9" imgW="32232600" imgH="18948400" progId="SmartDraw.2">
                  <p:embed/>
                </p:oleObj>
              </mc:Choice>
              <mc:Fallback>
                <p:oleObj name="SmartDraw" r:id="rId9" imgW="32232600" imgH="18948400" progId="SmartDraw.2">
                  <p:embed/>
                  <p:pic>
                    <p:nvPicPr>
                      <p:cNvPr id="62466" name="Object 3">
                        <a:extLst>
                          <a:ext uri="{FF2B5EF4-FFF2-40B4-BE49-F238E27FC236}">
                            <a16:creationId xmlns:a16="http://schemas.microsoft.com/office/drawing/2014/main" id="{AE546F32-DC26-D5EF-777E-641DA6277D5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05235" y="1186957"/>
                        <a:ext cx="3429000" cy="12056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0425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5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Transfer Learning: Conceptual Framework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66BDE4CD-867B-3F38-5751-D32C6E178532}"/>
              </a:ext>
            </a:extLst>
          </p:cNvPr>
          <p:cNvSpPr txBox="1">
            <a:spLocks noChangeArrowheads="1"/>
          </p:cNvSpPr>
          <p:nvPr/>
        </p:nvSpPr>
        <p:spPr>
          <a:xfrm>
            <a:off x="2522778" y="1140833"/>
            <a:ext cx="9289303" cy="1981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000" dirty="0"/>
              <a:t>Transfer learning: Extract knowledge from one or more source tasks and apply the knowledge to a target task</a:t>
            </a:r>
          </a:p>
          <a:p>
            <a:pPr>
              <a:lnSpc>
                <a:spcPct val="110000"/>
              </a:lnSpc>
            </a:pPr>
            <a:r>
              <a:rPr lang="en-US" altLang="en-JO" sz="2000" dirty="0"/>
              <a:t>Traditional learning: Build a new classifier for each new task</a:t>
            </a:r>
          </a:p>
          <a:p>
            <a:pPr>
              <a:lnSpc>
                <a:spcPct val="110000"/>
              </a:lnSpc>
            </a:pPr>
            <a:r>
              <a:rPr lang="en-US" altLang="en-JO" sz="2000" dirty="0"/>
              <a:t>Transfer learning: Build new classifier by applying existing knowledge learned from source tasks</a:t>
            </a:r>
          </a:p>
        </p:txBody>
      </p:sp>
      <p:graphicFrame>
        <p:nvGraphicFramePr>
          <p:cNvPr id="17" name="Object 5">
            <a:extLst>
              <a:ext uri="{FF2B5EF4-FFF2-40B4-BE49-F238E27FC236}">
                <a16:creationId xmlns:a16="http://schemas.microsoft.com/office/drawing/2014/main" id="{67C2D812-20D7-4A58-4935-D424F06E9FB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6129742"/>
              </p:ext>
            </p:extLst>
          </p:nvPr>
        </p:nvGraphicFramePr>
        <p:xfrm>
          <a:off x="2217979" y="3290308"/>
          <a:ext cx="4576763" cy="280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martDraw" r:id="rId9" imgW="24434800" imgH="14960600" progId="SmartDraw.2">
                  <p:embed/>
                </p:oleObj>
              </mc:Choice>
              <mc:Fallback>
                <p:oleObj name="SmartDraw" r:id="rId9" imgW="24434800" imgH="14960600" progId="SmartDraw.2">
                  <p:embed/>
                  <p:pic>
                    <p:nvPicPr>
                      <p:cNvPr id="63492" name="Object 5">
                        <a:extLst>
                          <a:ext uri="{FF2B5EF4-FFF2-40B4-BE49-F238E27FC236}">
                            <a16:creationId xmlns:a16="http://schemas.microsoft.com/office/drawing/2014/main" id="{6CD4A3B3-2E13-8A84-6810-7EEEFEFF3AC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7979" y="3290308"/>
                        <a:ext cx="4576763" cy="2803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cap="flat" cmpd="sng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 Box 9">
            <a:extLst>
              <a:ext uri="{FF2B5EF4-FFF2-40B4-BE49-F238E27FC236}">
                <a16:creationId xmlns:a16="http://schemas.microsoft.com/office/drawing/2014/main" id="{A5C0950A-8CDB-F7C2-424A-A1A032C566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5179" y="6031921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JO" b="1"/>
              <a:t>Traditional Learning Framework</a:t>
            </a: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7B1B640D-5669-CBC7-D1AA-B2B935A3A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9579" y="6031921"/>
            <a:ext cx="3657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JO" b="1"/>
              <a:t>Transfer Learning Framework</a:t>
            </a:r>
          </a:p>
        </p:txBody>
      </p:sp>
      <p:graphicFrame>
        <p:nvGraphicFramePr>
          <p:cNvPr id="20" name="Object 11">
            <a:extLst>
              <a:ext uri="{FF2B5EF4-FFF2-40B4-BE49-F238E27FC236}">
                <a16:creationId xmlns:a16="http://schemas.microsoft.com/office/drawing/2014/main" id="{7C349C85-A2B7-7A21-EAC7-DBDE0D7FAF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2210854"/>
              </p:ext>
            </p:extLst>
          </p:nvPr>
        </p:nvGraphicFramePr>
        <p:xfrm>
          <a:off x="6637579" y="3385558"/>
          <a:ext cx="4762500" cy="2708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martDraw" r:id="rId11" imgW="24434800" imgH="13893800" progId="SmartDraw.2">
                  <p:embed/>
                </p:oleObj>
              </mc:Choice>
              <mc:Fallback>
                <p:oleObj name="SmartDraw" r:id="rId11" imgW="24434800" imgH="13893800" progId="SmartDraw.2">
                  <p:embed/>
                  <p:pic>
                    <p:nvPicPr>
                      <p:cNvPr id="63496" name="Object 11">
                        <a:extLst>
                          <a:ext uri="{FF2B5EF4-FFF2-40B4-BE49-F238E27FC236}">
                            <a16:creationId xmlns:a16="http://schemas.microsoft.com/office/drawing/2014/main" id="{97744714-56A9-85BF-7F9D-D2CF7DB8285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7579" y="3385558"/>
                        <a:ext cx="4762500" cy="2708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962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5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Transfer Learning: Methods and Applications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4EEC5DC4-5179-B096-2CE6-2F50D84828B3}"/>
              </a:ext>
            </a:extLst>
          </p:cNvPr>
          <p:cNvSpPr txBox="1">
            <a:spLocks noChangeArrowheads="1"/>
          </p:cNvSpPr>
          <p:nvPr/>
        </p:nvSpPr>
        <p:spPr>
          <a:xfrm>
            <a:off x="2609566" y="1217032"/>
            <a:ext cx="9202516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000" b="1" dirty="0"/>
              <a:t>Applications</a:t>
            </a:r>
            <a:r>
              <a:rPr lang="en-US" altLang="en-JO" sz="2000" dirty="0"/>
              <a:t>: Especially useful when data is outdated or distribution changes, e.g., Web document classification, e-mail spam filtering</a:t>
            </a:r>
          </a:p>
          <a:p>
            <a:r>
              <a:rPr lang="en-US" altLang="en-JO" sz="2000" i="1" dirty="0"/>
              <a:t>Instance-based transfer learning</a:t>
            </a:r>
            <a:r>
              <a:rPr lang="en-US" altLang="en-JO" sz="2000" dirty="0"/>
              <a:t>:  Reweight some of the data from source tasks and use it to learn the target task</a:t>
            </a:r>
          </a:p>
          <a:p>
            <a:r>
              <a:rPr lang="en-US" altLang="en-JO" sz="2000" b="1" dirty="0" err="1"/>
              <a:t>TrAdaBoost</a:t>
            </a:r>
            <a:r>
              <a:rPr lang="en-US" altLang="en-JO" sz="2000" b="1" dirty="0"/>
              <a:t> (Transfer AdaBoost)</a:t>
            </a:r>
          </a:p>
          <a:p>
            <a:pPr lvl="1"/>
            <a:r>
              <a:rPr lang="en-US" altLang="en-JO" sz="2000" dirty="0"/>
              <a:t>Assume source and target data each described by the same set of attributes (features) &amp; class labels, but rather diff. distributions</a:t>
            </a:r>
          </a:p>
          <a:p>
            <a:pPr lvl="1"/>
            <a:r>
              <a:rPr lang="en-US" altLang="en-JO" sz="2000" dirty="0"/>
              <a:t>Require only labeling a small amount of target data</a:t>
            </a:r>
          </a:p>
          <a:p>
            <a:pPr lvl="1"/>
            <a:r>
              <a:rPr lang="en-US" altLang="en-JO" sz="2000" dirty="0"/>
              <a:t>Use source data in training: When a source tuple is misclassified, reduce the weight of such </a:t>
            </a:r>
            <a:r>
              <a:rPr lang="en-US" altLang="en-JO" sz="2000" dirty="0" err="1"/>
              <a:t>tupels</a:t>
            </a:r>
            <a:r>
              <a:rPr lang="en-US" altLang="en-JO" sz="2000" dirty="0"/>
              <a:t> so that they will have less effect on the subsequent classifier</a:t>
            </a:r>
          </a:p>
          <a:p>
            <a:r>
              <a:rPr lang="en-US" altLang="en-JO" sz="2000" b="1" dirty="0"/>
              <a:t>Research issues</a:t>
            </a:r>
          </a:p>
          <a:p>
            <a:pPr lvl="1"/>
            <a:r>
              <a:rPr lang="en-US" altLang="en-JO" sz="2000" dirty="0"/>
              <a:t>Negative transfer: When it performs worse than no transfer at all</a:t>
            </a:r>
          </a:p>
          <a:p>
            <a:pPr lvl="1"/>
            <a:r>
              <a:rPr lang="en-US" altLang="en-JO" sz="2000" dirty="0"/>
              <a:t>Heterogeneous transfer learning: Transfer knowledge from different feature space or multiple source domains</a:t>
            </a:r>
          </a:p>
          <a:p>
            <a:pPr lvl="1"/>
            <a:r>
              <a:rPr lang="en-US" altLang="en-JO" sz="2000" dirty="0"/>
              <a:t>Large-scale transfer learning</a:t>
            </a:r>
          </a:p>
        </p:txBody>
      </p:sp>
    </p:spTree>
    <p:extLst>
      <p:ext uri="{BB962C8B-B14F-4D97-AF65-F5344CB8AC3E}">
        <p14:creationId xmlns:p14="http://schemas.microsoft.com/office/powerpoint/2010/main" val="370829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Classification: Advanced Methods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2622526" y="476663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9647D7E2-5D07-3A9E-37DB-7739DF689404}"/>
              </a:ext>
            </a:extLst>
          </p:cNvPr>
          <p:cNvSpPr txBox="1">
            <a:spLocks noChangeArrowheads="1"/>
          </p:cNvSpPr>
          <p:nvPr/>
        </p:nvSpPr>
        <p:spPr>
          <a:xfrm>
            <a:off x="732912" y="1779716"/>
            <a:ext cx="7482620" cy="413132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800" dirty="0"/>
              <a:t>Classification: A Mathematical Mapping</a:t>
            </a:r>
            <a:endParaRPr lang="en-US" altLang="en-JO" dirty="0"/>
          </a:p>
          <a:p>
            <a:pPr>
              <a:lnSpc>
                <a:spcPct val="110000"/>
              </a:lnSpc>
            </a:pPr>
            <a:r>
              <a:rPr lang="en-US" altLang="en-JO" dirty="0"/>
              <a:t>Support Vector Machines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Lazy Learners (or Learning from Your Neighbors)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Other Classification Methods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Additional Topics Regarding Classification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287286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585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6E8B238C-66A0-AC9B-6A91-F022CA310554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266522"/>
            <a:ext cx="876300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b="1" dirty="0"/>
              <a:t>Effective and advanced classification methods  </a:t>
            </a:r>
            <a:endParaRPr lang="en-US" altLang="en-JO" sz="2400" dirty="0"/>
          </a:p>
          <a:p>
            <a:pPr lvl="1">
              <a:lnSpc>
                <a:spcPct val="120000"/>
              </a:lnSpc>
            </a:pPr>
            <a:r>
              <a:rPr lang="en-US" altLang="en-JO" dirty="0"/>
              <a:t>Support Vector Machine (SVM)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Other classification methods: lazy learners (KNN, case-based reasoning), genetic algorithms, rough set and fuzzy set approaches</a:t>
            </a:r>
          </a:p>
          <a:p>
            <a:pPr>
              <a:lnSpc>
                <a:spcPct val="120000"/>
              </a:lnSpc>
            </a:pPr>
            <a:r>
              <a:rPr lang="en-US" altLang="en-JO" sz="2400" b="1" dirty="0"/>
              <a:t>Additional Topics on Classification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Multiclass classification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Semi-supervised classification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Active learning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Transfer learning</a:t>
            </a:r>
          </a:p>
        </p:txBody>
      </p:sp>
    </p:spTree>
    <p:extLst>
      <p:ext uri="{BB962C8B-B14F-4D97-AF65-F5344CB8AC3E}">
        <p14:creationId xmlns:p14="http://schemas.microsoft.com/office/powerpoint/2010/main" val="146911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09" name="Rectangle 16408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11" name="Rectangle 16410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55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474785" y="2074363"/>
            <a:ext cx="3123179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Classification </a:t>
            </a:r>
          </a:p>
        </p:txBody>
      </p:sp>
      <p:pic>
        <p:nvPicPr>
          <p:cNvPr id="5" name="Picture 4" descr="A logo of a yellow orange with black glasses&#10;&#10;Description automatically generated">
            <a:extLst>
              <a:ext uri="{FF2B5EF4-FFF2-40B4-BE49-F238E27FC236}">
                <a16:creationId xmlns:a16="http://schemas.microsoft.com/office/drawing/2014/main" id="{F3FC5923-9B3C-37C4-BE92-7DE0E73DD1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8843" y="1712818"/>
            <a:ext cx="7188199" cy="3432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8715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E00BC2-2A62-5A54-6F3D-A4065A725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335" y="2074363"/>
            <a:ext cx="2907099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Iris Classification – Example 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57D5FD-D124-E479-493F-25668B61FC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0975" y="1678647"/>
            <a:ext cx="7772400" cy="3500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6979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E00BC2-2A62-5A54-6F3D-A4065A725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335" y="2074363"/>
            <a:ext cx="2907099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Iris Classification – Example 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CD436C-7044-9DDD-7591-65D80F875A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0299" y="266565"/>
            <a:ext cx="8146366" cy="6477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8318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E00BC2-2A62-5A54-6F3D-A4065A725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335" y="2074363"/>
            <a:ext cx="2907099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Iris Classification – Example 3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2D10CBF-4022-2CFA-5458-CE57932B4A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47179" y="627950"/>
            <a:ext cx="8159486" cy="560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4404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E00BC2-2A62-5A54-6F3D-A4065A725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63" y="2074363"/>
            <a:ext cx="2984471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Iris Classification – Example 4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0B8544A-E73E-3592-47D7-269813E61D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699193" y="209257"/>
            <a:ext cx="7852727" cy="643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234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E1D06E8-AE1E-4F21-B3E0-EE889A87789C}"/>
</file>

<file path=customXml/itemProps3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7756</TotalTime>
  <Words>3163</Words>
  <Application>Microsoft Macintosh PowerPoint</Application>
  <PresentationFormat>Widescreen</PresentationFormat>
  <Paragraphs>530</Paragraphs>
  <Slides>40</Slides>
  <Notes>39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56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Tahoma</vt:lpstr>
      <vt:lpstr>Tajawal Medium</vt:lpstr>
      <vt:lpstr>Times New Roman</vt:lpstr>
      <vt:lpstr>Wingdings</vt:lpstr>
      <vt:lpstr>2_Office Theme</vt:lpstr>
      <vt:lpstr>3_Office Theme</vt:lpstr>
      <vt:lpstr>4_Office Theme</vt:lpstr>
      <vt:lpstr>Clip</vt:lpstr>
      <vt:lpstr>SmartDraw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Classification </vt:lpstr>
      <vt:lpstr>Iris Classification – Example 1</vt:lpstr>
      <vt:lpstr>Iris Classification – Example 2</vt:lpstr>
      <vt:lpstr>Iris Classification – Example 3</vt:lpstr>
      <vt:lpstr>Iris Classification – Example 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1463</cp:revision>
  <dcterms:created xsi:type="dcterms:W3CDTF">2020-09-29T10:23:33Z</dcterms:created>
  <dcterms:modified xsi:type="dcterms:W3CDTF">2026-01-22T16:43:54Z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