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9" r:id="rId3"/>
    <p:sldId id="261" r:id="rId4"/>
    <p:sldId id="262" r:id="rId5"/>
    <p:sldId id="263" r:id="rId6"/>
    <p:sldId id="286" r:id="rId7"/>
    <p:sldId id="642" r:id="rId8"/>
    <p:sldId id="655" r:id="rId9"/>
    <p:sldId id="621" r:id="rId10"/>
    <p:sldId id="622" r:id="rId11"/>
    <p:sldId id="644" r:id="rId12"/>
    <p:sldId id="669" r:id="rId13"/>
    <p:sldId id="623" r:id="rId14"/>
    <p:sldId id="645" r:id="rId15"/>
    <p:sldId id="646" r:id="rId16"/>
    <p:sldId id="659" r:id="rId17"/>
    <p:sldId id="652" r:id="rId18"/>
    <p:sldId id="626" r:id="rId19"/>
    <p:sldId id="660" r:id="rId20"/>
    <p:sldId id="665" r:id="rId21"/>
    <p:sldId id="661" r:id="rId22"/>
    <p:sldId id="617" r:id="rId23"/>
    <p:sldId id="671" r:id="rId24"/>
    <p:sldId id="672" r:id="rId25"/>
    <p:sldId id="673" r:id="rId26"/>
    <p:sldId id="631" r:id="rId27"/>
    <p:sldId id="632" r:id="rId28"/>
    <p:sldId id="633" r:id="rId29"/>
    <p:sldId id="649" r:id="rId30"/>
    <p:sldId id="634" r:id="rId31"/>
    <p:sldId id="636" r:id="rId32"/>
    <p:sldId id="637" r:id="rId33"/>
    <p:sldId id="674" r:id="rId34"/>
    <p:sldId id="648" r:id="rId35"/>
    <p:sldId id="656" r:id="rId36"/>
    <p:sldId id="257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F04A5-C172-40F4-9370-93F109B13D34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1E7E1C-80ED-4494-AEEF-3CE1BC3B9C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808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>
            <a:extLst>
              <a:ext uri="{FF2B5EF4-FFF2-40B4-BE49-F238E27FC236}">
                <a16:creationId xmlns:a16="http://schemas.microsoft.com/office/drawing/2014/main" id="{8762219D-1F32-3A24-4E7D-57C09998E1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>
            <a:extLst>
              <a:ext uri="{FF2B5EF4-FFF2-40B4-BE49-F238E27FC236}">
                <a16:creationId xmlns:a16="http://schemas.microsoft.com/office/drawing/2014/main" id="{3CAC7385-9E07-5243-FB16-7C1EEE21EE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6868" name="Slide Number Placeholder 3">
            <a:extLst>
              <a:ext uri="{FF2B5EF4-FFF2-40B4-BE49-F238E27FC236}">
                <a16:creationId xmlns:a16="http://schemas.microsoft.com/office/drawing/2014/main" id="{C1FE8422-6E31-16FB-83CB-E38E1D2F59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BD2971E-0E61-4271-9CF5-8E5DAD85BFE4}" type="slidenum">
              <a:rPr lang="en-US" altLang="en-US" sz="1200">
                <a:latin typeface="Arial" panose="020B0604020202020204" pitchFamily="34" charset="0"/>
              </a:rPr>
              <a:pPr/>
              <a:t>11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B5E65F92-3B9F-4680-AD55-E6982792762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CF8A7DA1-885B-13F4-F658-8D875A29C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C12DDBA4-3B7B-3D54-5606-5BAF5FA63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3B9CA1-A222-405E-9801-2C3E6C9D3A37}" type="slidenum">
              <a:rPr lang="en-US" altLang="en-US" sz="1200">
                <a:latin typeface="Arial" panose="020B0604020202020204" pitchFamily="34" charset="0"/>
              </a:rPr>
              <a:pPr/>
              <a:t>12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>
            <a:extLst>
              <a:ext uri="{FF2B5EF4-FFF2-40B4-BE49-F238E27FC236}">
                <a16:creationId xmlns:a16="http://schemas.microsoft.com/office/drawing/2014/main" id="{9D1F1DB9-D928-0089-3DBC-4B22E0AD7ED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>
            <a:extLst>
              <a:ext uri="{FF2B5EF4-FFF2-40B4-BE49-F238E27FC236}">
                <a16:creationId xmlns:a16="http://schemas.microsoft.com/office/drawing/2014/main" id="{B7855815-94D3-5DCB-1DD8-76C728819E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Some languages provide an explicit mechanism for marking a variable as a constant and will generate a syntax error if you</a:t>
            </a:r>
          </a:p>
          <a:p>
            <a:r>
              <a:rPr lang="en-US" altLang="en-US"/>
              <a:t>attempt to assign a new value to the variable. Python leaves it to the programmer to make sure that constants are not changed.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E613960D-8487-7A52-7F80-10EB267FBA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0973615-88EC-46D5-B9CE-71C2526430FF}" type="slidenum">
              <a:rPr lang="en-US" altLang="en-US" sz="1200">
                <a:latin typeface="Arial" panose="020B0604020202020204" pitchFamily="34" charset="0"/>
              </a:rPr>
              <a:pPr/>
              <a:t>17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5D2290C0-1ACE-40EC-9429-619377885C5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1ED1C5B3-6E3E-869D-9DD7-499A8FF14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Most interesting programs ask program user to provide input values, then programs produce outputs that depend on user input.</a:t>
            </a:r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A61D3869-DE52-D139-0876-23B0C3E2E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9F46783-9677-4588-A5BE-F910A5ACA78D}" type="slidenum">
              <a:rPr lang="en-US" altLang="en-US" sz="1200">
                <a:latin typeface="Arial" panose="020B0604020202020204" pitchFamily="34" charset="0"/>
              </a:rPr>
              <a:pPr/>
              <a:t>18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>
            <a:extLst>
              <a:ext uri="{FF2B5EF4-FFF2-40B4-BE49-F238E27FC236}">
                <a16:creationId xmlns:a16="http://schemas.microsoft.com/office/drawing/2014/main" id="{0053B1B4-17F0-5FC8-6509-AD5BC662414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>
            <a:extLst>
              <a:ext uri="{FF2B5EF4-FFF2-40B4-BE49-F238E27FC236}">
                <a16:creationId xmlns:a16="http://schemas.microsoft.com/office/drawing/2014/main" id="{30D89484-255B-A91C-019C-8EF1EED57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i="1"/>
              <a:t>userInput</a:t>
            </a:r>
            <a:r>
              <a:rPr lang="en-US" altLang="en-US"/>
              <a:t> is a </a:t>
            </a:r>
            <a:r>
              <a:rPr lang="en-US" altLang="en-US" i="1"/>
              <a:t>temporary variable</a:t>
            </a:r>
            <a:r>
              <a:rPr lang="en-US" altLang="en-US"/>
              <a:t> that is used to store the string representation of the integer value. After the input string is converted to an integer value and stored in bottles, </a:t>
            </a:r>
            <a:r>
              <a:rPr lang="en-US" altLang="en-US" i="1"/>
              <a:t>userInput</a:t>
            </a:r>
            <a:r>
              <a:rPr lang="en-US" altLang="en-US"/>
              <a:t> is no longer needed.</a:t>
            </a:r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A432A6DF-9DD0-9911-0923-4B8825B64D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7F3558D-DB30-4D83-9A6F-31997D882AAA}" type="slidenum">
              <a:rPr lang="en-US" altLang="en-US" sz="1200">
                <a:latin typeface="Arial" panose="020B0604020202020204" pitchFamily="34" charset="0"/>
              </a:rPr>
              <a:pPr/>
              <a:t>19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>
            <a:extLst>
              <a:ext uri="{FF2B5EF4-FFF2-40B4-BE49-F238E27FC236}">
                <a16:creationId xmlns:a16="http://schemas.microsoft.com/office/drawing/2014/main" id="{A2968C28-568A-A847-6A99-517B81E721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>
            <a:extLst>
              <a:ext uri="{FF2B5EF4-FFF2-40B4-BE49-F238E27FC236}">
                <a16:creationId xmlns:a16="http://schemas.microsoft.com/office/drawing/2014/main" id="{D7AA8134-BEEF-039D-955F-78824C9DB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i="1"/>
              <a:t>userInput</a:t>
            </a:r>
            <a:r>
              <a:rPr lang="en-US" altLang="en-US"/>
              <a:t> is a </a:t>
            </a:r>
            <a:r>
              <a:rPr lang="en-US" altLang="en-US" i="1"/>
              <a:t>temporary variable</a:t>
            </a:r>
            <a:r>
              <a:rPr lang="en-US" altLang="en-US"/>
              <a:t> that is used to store the string representation of the integer value. After the input string is converted to an integer value and stored in bottles, </a:t>
            </a:r>
            <a:r>
              <a:rPr lang="en-US" altLang="en-US" i="1"/>
              <a:t>userInput</a:t>
            </a:r>
            <a:r>
              <a:rPr lang="en-US" altLang="en-US"/>
              <a:t> is no longer needed.</a:t>
            </a:r>
          </a:p>
        </p:txBody>
      </p:sp>
      <p:sp>
        <p:nvSpPr>
          <p:cNvPr id="56324" name="Slide Number Placeholder 3">
            <a:extLst>
              <a:ext uri="{FF2B5EF4-FFF2-40B4-BE49-F238E27FC236}">
                <a16:creationId xmlns:a16="http://schemas.microsoft.com/office/drawing/2014/main" id="{16EF3A1A-EA09-3D93-A23E-BC051AE4B2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73EAB34-74EE-4B67-9E8C-331DA7BD1593}" type="slidenum">
              <a:rPr lang="en-US" altLang="en-US" sz="1200">
                <a:latin typeface="Arial" panose="020B0604020202020204" pitchFamily="34" charset="0"/>
              </a:rPr>
              <a:pPr/>
              <a:t>20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>
            <a:extLst>
              <a:ext uri="{FF2B5EF4-FFF2-40B4-BE49-F238E27FC236}">
                <a16:creationId xmlns:a16="http://schemas.microsoft.com/office/drawing/2014/main" id="{67759489-BE27-9375-E2BF-4827FF7A42F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>
            <a:extLst>
              <a:ext uri="{FF2B5EF4-FFF2-40B4-BE49-F238E27FC236}">
                <a16:creationId xmlns:a16="http://schemas.microsoft.com/office/drawing/2014/main" id="{C285317C-E4A9-D2D3-744E-ACAA6044C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58372" name="Slide Number Placeholder 3">
            <a:extLst>
              <a:ext uri="{FF2B5EF4-FFF2-40B4-BE49-F238E27FC236}">
                <a16:creationId xmlns:a16="http://schemas.microsoft.com/office/drawing/2014/main" id="{A4B62402-03C3-737C-9692-9DD4BF43F8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E62F014-73F9-42E7-AB74-48EF0FEAD1EE}" type="slidenum">
              <a:rPr lang="en-US" altLang="en-US" sz="1200">
                <a:latin typeface="Arial" panose="020B0604020202020204" pitchFamily="34" charset="0"/>
              </a:rPr>
              <a:pPr/>
              <a:t>21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D735A9C2-E61D-8A4D-A0F5-436409C2C2E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AD6D3A47-9DC5-3B99-651B-A942F54C2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/>
              <a:t>https://www.tutorialspoint.com/python/operators_precedence_example.htm</a:t>
            </a:r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4DD0BE32-506E-5937-1662-2743FA3CA6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F361F1C-DA1C-418C-B99E-E7F5EC0619F0}" type="slidenum">
              <a:rPr lang="en-US" altLang="en-US" sz="1200">
                <a:latin typeface="Arial" panose="020B0604020202020204" pitchFamily="34" charset="0"/>
              </a:rPr>
              <a:pPr/>
              <a:t>25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1C573466-4F16-CD38-0C5D-44F38300D3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98E20120-C398-70FB-2768-1F2505D48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2772" name="Slide Number Placeholder 3">
            <a:extLst>
              <a:ext uri="{FF2B5EF4-FFF2-40B4-BE49-F238E27FC236}">
                <a16:creationId xmlns:a16="http://schemas.microsoft.com/office/drawing/2014/main" id="{EC8F1E13-5D88-210D-D544-1DF673E327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5A31002-F860-4F30-A88A-D7E85C412EA0}" type="slidenum">
              <a:rPr lang="en-US" altLang="en-US" sz="1200">
                <a:latin typeface="Arial" panose="020B0604020202020204" pitchFamily="34" charset="0"/>
              </a:rPr>
              <a:pPr/>
              <a:t>28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8C62F113-DFE9-18B7-0DAC-FDB67AA76C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56590582-AF91-70BD-B7B7-957A71845E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DBA41114-0EFC-0DC9-585D-CF06429DDE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5FF9FC6D-A52D-461C-8B59-082FF52D6184}" type="slidenum">
              <a:rPr lang="en-US" altLang="en-US" sz="1200">
                <a:latin typeface="Arial" panose="020B0604020202020204" pitchFamily="34" charset="0"/>
              </a:rPr>
              <a:pPr/>
              <a:t>29</a:t>
            </a:fld>
            <a:endParaRPr lang="en-US" altLang="en-US" sz="120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111010-030E-4936-9DBF-F1FB27CF4C2A}" type="slidenum">
              <a:rPr lang="en-US" altLang="en-US" smtClean="0"/>
              <a:pPr/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8472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111010-030E-4936-9DBF-F1FB27CF4C2A}" type="slidenum">
              <a:rPr lang="en-US" altLang="en-US" smtClean="0"/>
              <a:pPr/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0317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4/6/2023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9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16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0.png"/><Relationship Id="rId7" Type="http://schemas.openxmlformats.org/officeDocument/2006/relationships/image" Target="../media/image8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image" Target="../media/image22.png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9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9.emf"/><Relationship Id="rId4" Type="http://schemas.openxmlformats.org/officeDocument/2006/relationships/image" Target="../media/image28.png"/><Relationship Id="rId9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2.png"/><Relationship Id="rId7" Type="http://schemas.openxmlformats.org/officeDocument/2006/relationships/image" Target="../media/image7.e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9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52641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33" y="370115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41884" y="3340034"/>
            <a:ext cx="52661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 Programming Language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8ED6A0-3680-E1C2-B078-AD6741011B11}"/>
              </a:ext>
            </a:extLst>
          </p:cNvPr>
          <p:cNvSpPr txBox="1"/>
          <p:nvPr/>
        </p:nvSpPr>
        <p:spPr>
          <a:xfrm>
            <a:off x="-18453" y="789447"/>
            <a:ext cx="68062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Information Systems </a:t>
            </a:r>
            <a:r>
              <a:rPr lang="en-US" sz="2800" i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IT111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Eng. Eman Hamdy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Programming?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534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Just like we humans can understand a few languages (Arabic, English, etc.), so is the case with computers.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Computers understand instructions that are written in a specific syntactical form called a programming language.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Simply, programming is a way to tell computers to do a specific task.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of the popular Programming languages are Python, C, C++, Java,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What is Python?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is a popular programming language. It was created by Guido van Rossum, and released in 1991.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is used for: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web development (server-side),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software development,</a:t>
            </a:r>
          </a:p>
          <a:p>
            <a:pPr marL="800100" lvl="1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system scripting.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052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13700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083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Why Python?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918085"/>
            <a:ext cx="9666288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Python works on different platforms (Windows, Mac, Linux, Raspberry Pi, </a:t>
            </a:r>
            <a:r>
              <a:rPr lang="en-US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etc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a simple syntax similar to the English language.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has syntax that allows developers to write programs with fewer lines than some other programming languages.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8916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9"/>
            <a:ext cx="83659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</a:rPr>
              <a:t>Python Syntax compared to other programming languages</a:t>
            </a:r>
            <a:endParaRPr lang="en-US" sz="20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14366" y="1610200"/>
            <a:ext cx="1052449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was designed for readability and has some similarities to the English language with influence from mathematics.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uses new lines to complete a command, as opposed to other programming languages which often use semicolons or parentheses.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Python relies on indentation, using whitespace, to define scope; such as the scope of loops, functions and classes. Other programming languages often use curly-brackets for this purpose.</a:t>
            </a:r>
          </a:p>
        </p:txBody>
      </p:sp>
    </p:spTree>
    <p:extLst>
      <p:ext uri="{BB962C8B-B14F-4D97-AF65-F5344CB8AC3E}">
        <p14:creationId xmlns:p14="http://schemas.microsoft.com/office/powerpoint/2010/main" val="3532397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50596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7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559888"/>
            <a:ext cx="7092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Segoe UI" panose="020B0502040204020203" pitchFamily="34" charset="0"/>
              </a:rPr>
              <a:t>High-Level Languages Python Success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E28F795C-E296-4BE0-4C2F-D3A643D54DEE}"/>
              </a:ext>
            </a:extLst>
          </p:cNvPr>
          <p:cNvSpPr txBox="1">
            <a:spLocks/>
          </p:cNvSpPr>
          <p:nvPr/>
        </p:nvSpPr>
        <p:spPr>
          <a:xfrm>
            <a:off x="2354098" y="1470991"/>
            <a:ext cx="9144000" cy="41979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From IEEE spectrum </a:t>
            </a:r>
            <a:r>
              <a:rPr lang="en-US" altLang="en-US" sz="2400" b="1" dirty="0"/>
              <a:t>2017</a:t>
            </a:r>
            <a:r>
              <a:rPr lang="en-US" altLang="en-US" sz="2400" dirty="0"/>
              <a:t>: programming languages ranking</a:t>
            </a:r>
          </a:p>
        </p:txBody>
      </p:sp>
      <p:pic>
        <p:nvPicPr>
          <p:cNvPr id="11" name="Picture 5">
            <a:extLst>
              <a:ext uri="{FF2B5EF4-FFF2-40B4-BE49-F238E27FC236}">
                <a16:creationId xmlns:a16="http://schemas.microsoft.com/office/drawing/2014/main" id="{7CC76F4F-7A9E-2B49-C563-8C4D1F5808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897" y="1863974"/>
            <a:ext cx="6662034" cy="3933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284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1">
            <a:extLst>
              <a:ext uri="{FF2B5EF4-FFF2-40B4-BE49-F238E27FC236}">
                <a16:creationId xmlns:a16="http://schemas.microsoft.com/office/drawing/2014/main" id="{F79FFB22-0020-7F71-89A5-8D277DEBC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0083" y="1371600"/>
            <a:ext cx="9144000" cy="5486400"/>
          </a:xfrm>
        </p:spPr>
        <p:txBody>
          <a:bodyPr/>
          <a:lstStyle/>
          <a:p>
            <a:r>
              <a:rPr lang="en-US" altLang="en-US" sz="2400" dirty="0"/>
              <a:t>In a Python program, </a:t>
            </a:r>
            <a:r>
              <a:rPr lang="en-US" altLang="en-US" sz="2400" b="1" dirty="0"/>
              <a:t>variables</a:t>
            </a:r>
            <a:r>
              <a:rPr lang="en-US" altLang="en-US" sz="2400" dirty="0"/>
              <a:t> are used to </a:t>
            </a:r>
            <a:r>
              <a:rPr lang="en-US" altLang="en-US" sz="2400" b="1" dirty="0"/>
              <a:t>store values.</a:t>
            </a:r>
          </a:p>
          <a:p>
            <a:r>
              <a:rPr lang="en-US" altLang="en-US" sz="2400" dirty="0"/>
              <a:t>A </a:t>
            </a:r>
            <a:r>
              <a:rPr lang="en-US" altLang="en-US" sz="2400" b="1" dirty="0"/>
              <a:t>variable is a </a:t>
            </a:r>
            <a:r>
              <a:rPr lang="en-US" altLang="en-US" sz="2400" b="1" dirty="0">
                <a:solidFill>
                  <a:srgbClr val="C00000"/>
                </a:solidFill>
              </a:rPr>
              <a:t>storage location in a computer program</a:t>
            </a:r>
            <a:r>
              <a:rPr lang="en-US" altLang="en-US" sz="2400" b="1" dirty="0"/>
              <a:t>. Each variable has a </a:t>
            </a:r>
            <a:r>
              <a:rPr lang="en-US" altLang="en-US" sz="2400" b="1" dirty="0">
                <a:solidFill>
                  <a:srgbClr val="C00000"/>
                </a:solidFill>
              </a:rPr>
              <a:t>name</a:t>
            </a:r>
            <a:r>
              <a:rPr lang="en-US" altLang="en-US" sz="2400" b="1" dirty="0"/>
              <a:t> and </a:t>
            </a:r>
            <a:r>
              <a:rPr lang="en-US" altLang="en-US" sz="2400" dirty="0"/>
              <a:t>holds a </a:t>
            </a:r>
            <a:r>
              <a:rPr lang="en-US" altLang="en-US" sz="2400" b="1" dirty="0">
                <a:solidFill>
                  <a:srgbClr val="C00000"/>
                </a:solidFill>
              </a:rPr>
              <a:t>value </a:t>
            </a:r>
          </a:p>
          <a:p>
            <a:r>
              <a:rPr lang="en-US" altLang="en-US" sz="2400" dirty="0"/>
              <a:t>A variable is similar to a parking space in a parking garage. The parking space has an identifier (as “J 053”), and it can hold a vehicle.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7931268-432E-F2F8-4515-775ADAECB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Variables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D775BB3D-810E-D5BC-F70A-AE9C7EEA0BF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63142B6-2FB2-48B9-A913-18EDA9C9AD49}" type="slidenum">
              <a:rPr lang="en-US" altLang="en-US" sz="1000"/>
              <a:pPr/>
              <a:t>7</a:t>
            </a:fld>
            <a:endParaRPr lang="en-US" altLang="en-US" sz="1000"/>
          </a:p>
        </p:txBody>
      </p:sp>
      <p:pic>
        <p:nvPicPr>
          <p:cNvPr id="29701" name="Picture 5">
            <a:extLst>
              <a:ext uri="{FF2B5EF4-FFF2-40B4-BE49-F238E27FC236}">
                <a16:creationId xmlns:a16="http://schemas.microsoft.com/office/drawing/2014/main" id="{65D2491A-0278-1223-FC99-62D0A03DB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965" y="3484266"/>
            <a:ext cx="6729809" cy="2383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CFF6EAC-C706-1FF1-44BF-3ADCB89FF5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D4F81C-6590-AD15-096B-E2350BE5E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CCE607-7C12-00B0-B18C-5AD5A89540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F5A5EB-E667-0222-83F1-EA2E2E38CC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A393556-AB18-1F28-5DE6-E4A76A8AC7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2265" y="0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B5AA1F-246B-683E-066A-D65547C0BE69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B547B3-9DD4-2A7E-8CC5-D02C352CBC15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>
            <a:extLst>
              <a:ext uri="{FF2B5EF4-FFF2-40B4-BE49-F238E27FC236}">
                <a16:creationId xmlns:a16="http://schemas.microsoft.com/office/drawing/2014/main" id="{B900C36B-C603-C8F8-81ED-D44CBAEB5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8657"/>
            <a:ext cx="11062252" cy="4061007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C00000"/>
                </a:solidFill>
              </a:rPr>
              <a:t>Variable Names</a:t>
            </a:r>
          </a:p>
          <a:p>
            <a:r>
              <a:rPr lang="en-US" altLang="en-US" sz="2400" dirty="0"/>
              <a:t>A variable is defined when you give it a name that explains its purpose.</a:t>
            </a:r>
          </a:p>
          <a:p>
            <a:r>
              <a:rPr lang="en-US" altLang="en-US" sz="2400" dirty="0"/>
              <a:t>Variable Name must follow a few simple rules:</a:t>
            </a:r>
          </a:p>
          <a:p>
            <a:pPr lvl="1"/>
            <a:r>
              <a:rPr lang="en-US" altLang="en-US" sz="2000" dirty="0"/>
              <a:t>Names must start with a letter or the underscore (_) character, and the remaining characters must be letters, numbers, or underscores</a:t>
            </a:r>
          </a:p>
          <a:p>
            <a:pPr lvl="1"/>
            <a:r>
              <a:rPr lang="en-US" altLang="en-US" sz="2000" dirty="0"/>
              <a:t>Cannot use other symbols such as ? or %.</a:t>
            </a:r>
          </a:p>
          <a:p>
            <a:pPr lvl="1"/>
            <a:r>
              <a:rPr lang="en-US" altLang="en-US" sz="2000" dirty="0"/>
              <a:t>Spaces are not permitted inside names either.</a:t>
            </a:r>
          </a:p>
          <a:p>
            <a:r>
              <a:rPr lang="en-US" altLang="en-US" sz="2400" dirty="0"/>
              <a:t>Names are </a:t>
            </a:r>
            <a:r>
              <a:rPr lang="en-US" altLang="en-US" sz="2400" b="1" dirty="0"/>
              <a:t>case sensitive, that is, </a:t>
            </a:r>
            <a:r>
              <a:rPr lang="en-US" altLang="en-US" sz="2400" b="1" dirty="0" err="1">
                <a:solidFill>
                  <a:srgbClr val="D12629"/>
                </a:solidFill>
              </a:rPr>
              <a:t>canVolume</a:t>
            </a:r>
            <a:r>
              <a:rPr lang="en-US" altLang="en-US" sz="2400" b="1" dirty="0"/>
              <a:t> and </a:t>
            </a:r>
            <a:r>
              <a:rPr lang="en-US" altLang="en-US" sz="2400" b="1" dirty="0" err="1">
                <a:solidFill>
                  <a:srgbClr val="00B050"/>
                </a:solidFill>
              </a:rPr>
              <a:t>canvolume</a:t>
            </a:r>
            <a:r>
              <a:rPr lang="en-US" altLang="en-US" sz="2400" b="1" dirty="0"/>
              <a:t> are different </a:t>
            </a:r>
            <a:r>
              <a:rPr lang="en-US" altLang="en-US" sz="2400" dirty="0"/>
              <a:t>names.</a:t>
            </a:r>
          </a:p>
          <a:p>
            <a:r>
              <a:rPr lang="en-US" altLang="en-US" sz="2400" dirty="0"/>
              <a:t>You cannot use </a:t>
            </a:r>
            <a:r>
              <a:rPr lang="en-US" altLang="en-US" sz="2400" b="1" dirty="0"/>
              <a:t>reserved words such as if or class as names; these words are </a:t>
            </a:r>
            <a:r>
              <a:rPr lang="en-US" altLang="en-US" sz="2400" dirty="0"/>
              <a:t>reserved exclusively for their special Python meanings</a:t>
            </a:r>
          </a:p>
          <a:p>
            <a:pPr lvl="1"/>
            <a:endParaRPr lang="en-US" altLang="en-US" sz="2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3C201EF-3328-1CF0-5F74-D0F55C019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Variables</a:t>
            </a:r>
          </a:p>
        </p:txBody>
      </p:sp>
      <p:sp>
        <p:nvSpPr>
          <p:cNvPr id="30724" name="Slide Number Placeholder 3">
            <a:extLst>
              <a:ext uri="{FF2B5EF4-FFF2-40B4-BE49-F238E27FC236}">
                <a16:creationId xmlns:a16="http://schemas.microsoft.com/office/drawing/2014/main" id="{FFB855D6-C7F0-6635-4A92-3408082C7D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7FAC8CF-1D96-4423-8F63-337633EFAC1E}" type="slidenum">
              <a:rPr lang="en-US" altLang="en-US" sz="1000"/>
              <a:pPr/>
              <a:t>8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24CB74A-ED55-0F02-7E30-4D830FD103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DC9EFE-CCAA-990F-4402-ABE3BAA77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7147EF-B30E-4E3C-B602-A620DBF9A5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AA2F076-D7C5-4966-F74B-8AA6F363C0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548241D-EFEA-221E-DD33-DFDC918D5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2507CD-7CD0-4766-BF9E-1411A30F1668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C5A077-3D6D-F3E3-3A80-F965CF788C3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>
            <a:extLst>
              <a:ext uri="{FF2B5EF4-FFF2-40B4-BE49-F238E27FC236}">
                <a16:creationId xmlns:a16="http://schemas.microsoft.com/office/drawing/2014/main" id="{F79033B0-C65B-A9E6-578B-5081DE9089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2093569"/>
            <a:ext cx="9144000" cy="2892287"/>
          </a:xfrm>
        </p:spPr>
        <p:txBody>
          <a:bodyPr/>
          <a:lstStyle/>
          <a:p>
            <a:r>
              <a:rPr lang="en-US" altLang="en-US" sz="2400" dirty="0"/>
              <a:t>The left-hand side of an assignment statement consists of a variable. </a:t>
            </a:r>
          </a:p>
          <a:p>
            <a:r>
              <a:rPr lang="en-US" altLang="en-US" sz="2400" dirty="0"/>
              <a:t>The right-hand side is an expression that has a value. That value is stored in the variable.</a:t>
            </a:r>
          </a:p>
          <a:p>
            <a:r>
              <a:rPr lang="en-US" altLang="en-US" sz="2400" dirty="0"/>
              <a:t>Example:    </a:t>
            </a:r>
            <a:r>
              <a:rPr lang="en-US" altLang="en-US" sz="2400" b="1" i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i="1" dirty="0">
                <a:solidFill>
                  <a:srgbClr val="002060"/>
                </a:solidFill>
              </a:rPr>
              <a:t> = 6 </a:t>
            </a:r>
            <a:r>
              <a:rPr lang="en-US" altLang="en-US" sz="2400" b="1" dirty="0">
                <a:solidFill>
                  <a:srgbClr val="002060"/>
                </a:solidFill>
              </a:rPr>
              <a:t>             </a:t>
            </a:r>
            <a:r>
              <a:rPr lang="en-US" altLang="en-US" sz="2400" dirty="0"/>
              <a:t>here a variable name </a:t>
            </a:r>
            <a:r>
              <a:rPr lang="en-US" altLang="en-US" sz="2400" i="1" dirty="0" err="1"/>
              <a:t>canPerPack</a:t>
            </a:r>
            <a:r>
              <a:rPr lang="en-US" altLang="en-US" sz="2400" dirty="0"/>
              <a:t>  will be equal to 6 after running this assignment statement</a:t>
            </a:r>
          </a:p>
          <a:p>
            <a:r>
              <a:rPr lang="en-US" altLang="en-US" sz="2400" b="1" dirty="0"/>
              <a:t>The first time a variable is assigned a value, the variable is created and initialized with that value.</a:t>
            </a:r>
            <a:r>
              <a:rPr lang="en-US" altLang="en-US" sz="2400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6368BEB-C847-4379-4ACF-4D2935839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52A8B121-042C-638A-E947-B507CD20FA3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DBE2D0CB-D496-42EC-A038-CB5E67E027CA}" type="slidenum">
              <a:rPr lang="en-US" altLang="en-US" sz="1000"/>
              <a:pPr/>
              <a:t>9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538B986-A67B-487A-AA55-4327646800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5DF52BE-C673-73F3-5FC8-7AAB6624EA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F9F6FD-CE9B-2F43-9EC9-DCB018316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06B8F2-B9CB-0DB5-1660-53B6BF171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83406F-B594-2D8A-5AA0-7916631D85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341C86-A068-A3D6-8D0D-B28413AEED4E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8A70FC-555C-229F-6795-76A08AFB6D6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Content Placeholder 1">
            <a:extLst>
              <a:ext uri="{FF2B5EF4-FFF2-40B4-BE49-F238E27FC236}">
                <a16:creationId xmlns:a16="http://schemas.microsoft.com/office/drawing/2014/main" id="{41649EBC-5869-B9F3-B427-90D586BF1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1107" y="1583698"/>
            <a:ext cx="10321567" cy="5327310"/>
          </a:xfrm>
        </p:spPr>
        <p:txBody>
          <a:bodyPr/>
          <a:lstStyle/>
          <a:p>
            <a:r>
              <a:rPr lang="en-US" altLang="en-US" sz="2400" dirty="0"/>
              <a:t>After a variable has been defined, it can be used in other statements. E.g.,         </a:t>
            </a:r>
            <a:r>
              <a:rPr lang="en-US" altLang="en-US" sz="2400" b="1" dirty="0">
                <a:solidFill>
                  <a:srgbClr val="002060"/>
                </a:solidFill>
              </a:rPr>
              <a:t>print(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)</a:t>
            </a:r>
          </a:p>
          <a:p>
            <a:r>
              <a:rPr lang="en-US" altLang="en-US" sz="2400" dirty="0"/>
              <a:t>It will print the value stored in the variable </a:t>
            </a:r>
            <a:r>
              <a:rPr lang="en-US" altLang="en-US" sz="2400" dirty="0" err="1"/>
              <a:t>cansPerPack</a:t>
            </a:r>
            <a:endParaRPr lang="en-US" altLang="en-US" sz="2400" dirty="0"/>
          </a:p>
          <a:p>
            <a:r>
              <a:rPr lang="en-US" altLang="en-US" sz="2400" dirty="0"/>
              <a:t>If an existing variable is </a:t>
            </a:r>
            <a:r>
              <a:rPr lang="en-US" altLang="en-US" sz="2400" dirty="0">
                <a:solidFill>
                  <a:srgbClr val="C00000"/>
                </a:solidFill>
              </a:rPr>
              <a:t>assigned a new value</a:t>
            </a:r>
            <a:r>
              <a:rPr lang="en-US" altLang="en-US" sz="2400" dirty="0"/>
              <a:t>, that value </a:t>
            </a:r>
            <a:r>
              <a:rPr lang="en-US" altLang="en-US" sz="2400" b="1" dirty="0"/>
              <a:t>replaces</a:t>
            </a:r>
            <a:r>
              <a:rPr lang="en-US" altLang="en-US" sz="2400" dirty="0"/>
              <a:t> the previous contents of the variable.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                                     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= 8</a:t>
            </a:r>
            <a:endParaRPr lang="en-US" altLang="en-US" sz="2400" dirty="0"/>
          </a:p>
        </p:txBody>
      </p:sp>
      <p:sp>
        <p:nvSpPr>
          <p:cNvPr id="34819" name="Slide Number Placeholder 3">
            <a:extLst>
              <a:ext uri="{FF2B5EF4-FFF2-40B4-BE49-F238E27FC236}">
                <a16:creationId xmlns:a16="http://schemas.microsoft.com/office/drawing/2014/main" id="{9CC5E311-D647-B6EF-4660-02384DF367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4DA44138-15A0-422A-842B-D82273E60A5A}" type="slidenum">
              <a:rPr lang="en-US" altLang="en-US" sz="1000"/>
              <a:pPr/>
              <a:t>10</a:t>
            </a:fld>
            <a:endParaRPr lang="en-US" altLang="en-US" sz="1000"/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4033BC2D-43C2-B45F-325B-CA3B4F0C6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364" y="4207774"/>
            <a:ext cx="3100388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>
            <a:extLst>
              <a:ext uri="{FF2B5EF4-FFF2-40B4-BE49-F238E27FC236}">
                <a16:creationId xmlns:a16="http://schemas.microsoft.com/office/drawing/2014/main" id="{41F28812-F7B5-7B17-D8D5-DF85D77266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728" y="4125366"/>
            <a:ext cx="6248400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9E7BFA02-FB8F-DB5B-D87C-961418A5B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EC10D48-6AEA-D084-EECE-7131303B51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A884C2-313B-AAF1-2F94-CD3885BE07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2BE0CF-471B-402C-F6F5-806E7BBD2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892D7A-499B-B89E-0E39-B4A3D05D4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96643B2-4DBA-4E98-3B4A-4D1556BD30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239BF0-9E02-76FA-0ABF-13B2BC50DEB7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EFFB9B-02BE-90D1-0C31-0499019BCD9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1">
            <a:extLst>
              <a:ext uri="{FF2B5EF4-FFF2-40B4-BE49-F238E27FC236}">
                <a16:creationId xmlns:a16="http://schemas.microsoft.com/office/drawing/2014/main" id="{E8BE1B1B-E462-F04E-CCC8-B6737B853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237" y="1855022"/>
            <a:ext cx="5942102" cy="342518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Consider this example:</a:t>
            </a:r>
          </a:p>
          <a:p>
            <a:pPr>
              <a:lnSpc>
                <a:spcPct val="150000"/>
              </a:lnSpc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  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= </a:t>
            </a:r>
            <a:r>
              <a:rPr lang="en-US" altLang="en-US" sz="2400" b="1" dirty="0" err="1">
                <a:solidFill>
                  <a:srgbClr val="002060"/>
                </a:solidFill>
              </a:rPr>
              <a:t>cansPerPack</a:t>
            </a:r>
            <a:r>
              <a:rPr lang="en-US" altLang="en-US" sz="2400" b="1" dirty="0">
                <a:solidFill>
                  <a:srgbClr val="002060"/>
                </a:solidFill>
              </a:rPr>
              <a:t> + 2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This statement means to look up the value stored in the variable </a:t>
            </a:r>
            <a:r>
              <a:rPr lang="en-US" altLang="en-US" sz="2400" i="1" dirty="0" err="1"/>
              <a:t>cansPerPack</a:t>
            </a:r>
            <a:r>
              <a:rPr lang="en-US" altLang="en-US" sz="2400" dirty="0"/>
              <a:t>, add 2 to it, and place the result back into </a:t>
            </a:r>
            <a:r>
              <a:rPr lang="en-US" altLang="en-US" sz="2400" i="1" dirty="0" err="1"/>
              <a:t>cansPerPack</a:t>
            </a:r>
            <a:r>
              <a:rPr lang="en-US" altLang="en-US" sz="2400" dirty="0"/>
              <a:t>. </a:t>
            </a:r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26F0522D-72C3-F0E3-2924-B9D16B85FB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47350A-C195-4D3D-B8AF-0605FD3403DD}" type="slidenum">
              <a:rPr lang="en-US" altLang="en-US" sz="1000"/>
              <a:pPr/>
              <a:t>11</a:t>
            </a:fld>
            <a:endParaRPr lang="en-US" altLang="en-US" sz="1000"/>
          </a:p>
        </p:txBody>
      </p:sp>
      <p:pic>
        <p:nvPicPr>
          <p:cNvPr id="35844" name="Picture 2">
            <a:extLst>
              <a:ext uri="{FF2B5EF4-FFF2-40B4-BE49-F238E27FC236}">
                <a16:creationId xmlns:a16="http://schemas.microsoft.com/office/drawing/2014/main" id="{C0B27282-241E-6B48-A721-622ACA6D62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1"/>
          <a:stretch/>
        </p:blipFill>
        <p:spPr bwMode="auto">
          <a:xfrm>
            <a:off x="6639339" y="2033351"/>
            <a:ext cx="5112956" cy="351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57726E0E-0505-4048-1503-8454FEC19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A5F818-CAAF-4915-9074-43CF8AC08B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2A485B9-7C33-A131-8ABC-B6F4B673EF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71778C-A707-126F-4BF1-3A3BF303CE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5C3E6C-6CD7-C0E2-A7B7-39028CBC54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F4EA36-CE75-CD2E-BFB7-FE6F135EEB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03B7D0-A447-2C52-5A7D-61CF855E7B6D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AC017C-822D-F235-3F93-E087F8E3C324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1">
            <a:extLst>
              <a:ext uri="{FF2B5EF4-FFF2-40B4-BE49-F238E27FC236}">
                <a16:creationId xmlns:a16="http://schemas.microsoft.com/office/drawing/2014/main" id="{D5856A2B-E0CF-B2E5-65EA-0F1E66C40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18778"/>
            <a:ext cx="9144000" cy="5139222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Assignment Statement for multiple variables:</a:t>
            </a:r>
          </a:p>
          <a:p>
            <a:pPr>
              <a:spcBef>
                <a:spcPct val="0"/>
              </a:spcBef>
              <a:buFontTx/>
              <a:buNone/>
            </a:pPr>
            <a:endParaRPr lang="it-IT" altLang="en-US" sz="2400" dirty="0"/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a, b, c = 5, 3.2, "Hello“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a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5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b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3.2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&gt;&gt;&gt; c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it-IT" altLang="en-US" sz="2400" dirty="0"/>
              <a:t>'Hello'</a:t>
            </a:r>
          </a:p>
          <a:p>
            <a:pPr>
              <a:spcBef>
                <a:spcPct val="0"/>
              </a:spcBef>
              <a:buFontTx/>
              <a:buNone/>
            </a:pPr>
            <a:endParaRPr lang="ar-EG" altLang="en-US" sz="2400" dirty="0"/>
          </a:p>
          <a:p>
            <a:endParaRPr lang="en-US" altLang="en-US" sz="2400" dirty="0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49871FD5-6D0B-A1CB-8EBF-E21C0BB6D45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D0004DE-629A-465E-B3C5-B53E86C858EF}" type="slidenum">
              <a:rPr lang="en-US" altLang="en-US" sz="1000"/>
              <a:pPr/>
              <a:t>12</a:t>
            </a:fld>
            <a:endParaRPr lang="en-US" altLang="en-US" sz="1000"/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F67F02FC-0DEC-9FA0-D5EE-E24039D41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274638"/>
            <a:ext cx="8686800" cy="1143000"/>
          </a:xfrm>
        </p:spPr>
        <p:txBody>
          <a:bodyPr/>
          <a:lstStyle/>
          <a:p>
            <a:pPr>
              <a:defRPr/>
            </a:pPr>
            <a:r>
              <a:rPr lang="en-US" sz="3200" dirty="0"/>
              <a:t>Assignment statements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1AE5B0-06D5-1B0A-7B77-DF9F5507CE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4C8D41-4986-4244-17BF-024EFCD2C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0DFD56-4C55-178B-53B4-DE31C8C781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EC62E4-328B-E4E3-F5D5-D27B0BB4F8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61ECC3-0945-3E61-1E03-1B47F26C0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442C84B-5043-9BD5-0532-F268F6A50FB3}"/>
              </a:ext>
            </a:extLst>
          </p:cNvPr>
          <p:cNvSpPr txBox="1"/>
          <p:nvPr/>
        </p:nvSpPr>
        <p:spPr>
          <a:xfrm>
            <a:off x="2658899" y="545977"/>
            <a:ext cx="6630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Variables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CD88CD-7679-8792-4739-E5A4C39C3AE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1">
            <a:extLst>
              <a:ext uri="{FF2B5EF4-FFF2-40B4-BE49-F238E27FC236}">
                <a16:creationId xmlns:a16="http://schemas.microsoft.com/office/drawing/2014/main" id="{C9876CB8-5353-9979-6F80-4FC0A58ED1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2952" y="2042343"/>
            <a:ext cx="10058401" cy="2888974"/>
          </a:xfrm>
        </p:spPr>
        <p:txBody>
          <a:bodyPr/>
          <a:lstStyle/>
          <a:p>
            <a:r>
              <a:rPr lang="en-US" altLang="en-US" sz="2400" dirty="0"/>
              <a:t>Computers manipulate data values that represent information, and these values can be of different types.</a:t>
            </a:r>
          </a:p>
          <a:p>
            <a:endParaRPr lang="en-US" altLang="en-US" sz="1000" dirty="0"/>
          </a:p>
          <a:p>
            <a:r>
              <a:rPr lang="en-US" altLang="en-US" sz="2400" dirty="0"/>
              <a:t>Each value in a Python program is of a specific type. 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  <a:p>
            <a:r>
              <a:rPr lang="en-US" altLang="en-US" sz="2400" dirty="0"/>
              <a:t>The </a:t>
            </a:r>
            <a:r>
              <a:rPr lang="en-US" altLang="en-US" sz="2400" b="1" dirty="0"/>
              <a:t>data type of a value determines how:</a:t>
            </a:r>
          </a:p>
          <a:p>
            <a:pPr lvl="1"/>
            <a:r>
              <a:rPr lang="en-US" altLang="en-US" sz="2000" b="1" dirty="0"/>
              <a:t>The data is represented in the computer </a:t>
            </a:r>
          </a:p>
          <a:p>
            <a:pPr lvl="1"/>
            <a:r>
              <a:rPr lang="en-US" altLang="en-US" sz="2000" b="1" dirty="0"/>
              <a:t>What </a:t>
            </a:r>
            <a:r>
              <a:rPr lang="en-US" altLang="en-US" sz="2000" dirty="0"/>
              <a:t>operations can be performed on that data. </a:t>
            </a:r>
          </a:p>
          <a:p>
            <a:pPr lvl="1">
              <a:buFont typeface="Wingdings" pitchFamily="2" charset="2"/>
              <a:buNone/>
            </a:pPr>
            <a:endParaRPr lang="en-US" altLang="en-US" sz="1000" dirty="0"/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A5F72EAD-8BC8-F6B3-4DC6-D545E6C8FA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E903D75-10B1-480D-A737-CE73A461ECF0}" type="slidenum">
              <a:rPr lang="en-US" altLang="en-US" sz="1000"/>
              <a:pPr/>
              <a:t>13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B371A9-6BD9-8C36-3F19-6D466EB060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C29D05-B521-42BD-719E-89FA6D6779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82EFF4-0675-1EEE-E58F-EA531ADC51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E5CA18-ECDB-A323-5BDE-DE85FF667A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13468C-8964-F37A-C5AF-0418B6F0F2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44575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459932-E3EE-1A9F-A3AD-C6A80203F84F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5BE77E-83E0-C695-AF51-377F4EB25151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1">
            <a:extLst>
              <a:ext uri="{FF2B5EF4-FFF2-40B4-BE49-F238E27FC236}">
                <a16:creationId xmlns:a16="http://schemas.microsoft.com/office/drawing/2014/main" id="{0206FA19-122C-262C-3B20-614B66E143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461" y="1583698"/>
            <a:ext cx="10787214" cy="4352294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Integer Data Type    </a:t>
            </a:r>
            <a:r>
              <a:rPr lang="en-US" altLang="en-US" sz="2400" dirty="0"/>
              <a:t>(wrote as </a:t>
            </a:r>
            <a:r>
              <a:rPr lang="en-US" altLang="en-US" sz="2400" b="1" dirty="0"/>
              <a:t>int 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Represents an </a:t>
            </a:r>
            <a:r>
              <a:rPr lang="en-US" altLang="en-US" sz="2400" b="1" dirty="0"/>
              <a:t>integral value </a:t>
            </a:r>
            <a:r>
              <a:rPr lang="en-US" altLang="en-US" sz="2400" dirty="0"/>
              <a:t>without a fractional part. </a:t>
            </a:r>
          </a:p>
          <a:p>
            <a:r>
              <a:rPr lang="en-US" altLang="en-US" sz="2400" dirty="0"/>
              <a:t>For example, there must be an integer number of cans in any pack of cans—you cannot have a fraction of a can.</a:t>
            </a:r>
            <a:endParaRPr lang="en-US" altLang="en-US" sz="1000" i="1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Floating Data Type   </a:t>
            </a:r>
            <a:r>
              <a:rPr lang="en-US" altLang="en-US" sz="2400" dirty="0"/>
              <a:t>(wrote as </a:t>
            </a:r>
            <a:r>
              <a:rPr lang="en-US" altLang="en-US" sz="2400" b="1" dirty="0"/>
              <a:t>float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Represents a</a:t>
            </a:r>
            <a:r>
              <a:rPr lang="en-US" altLang="en-US" sz="2400" i="1" dirty="0"/>
              <a:t> </a:t>
            </a:r>
            <a:r>
              <a:rPr lang="en-US" altLang="en-US" sz="2400" b="1" dirty="0"/>
              <a:t>fractional part</a:t>
            </a:r>
            <a:r>
              <a:rPr lang="en-US" altLang="en-US" sz="2400" dirty="0"/>
              <a:t> is required.</a:t>
            </a:r>
          </a:p>
          <a:p>
            <a:r>
              <a:rPr lang="en-US" altLang="en-US" sz="2400" dirty="0"/>
              <a:t>For example, number </a:t>
            </a:r>
            <a:r>
              <a:rPr lang="en-US" altLang="en-US" sz="2400" i="1" dirty="0"/>
              <a:t>0.355 is a floating number.</a:t>
            </a:r>
            <a:endParaRPr lang="en-US" altLang="en-US" sz="10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String Data Type</a:t>
            </a:r>
            <a:r>
              <a:rPr lang="en-US" altLang="en-US" sz="2400" dirty="0"/>
              <a:t>      (wrote as </a:t>
            </a:r>
            <a:r>
              <a:rPr lang="en-US" altLang="en-US" sz="2400" b="1" dirty="0"/>
              <a:t>str</a:t>
            </a:r>
            <a:r>
              <a:rPr lang="en-US" altLang="en-US" sz="2400" dirty="0"/>
              <a:t> in Python)</a:t>
            </a:r>
          </a:p>
          <a:p>
            <a:r>
              <a:rPr lang="en-US" altLang="en-US" sz="2400" dirty="0"/>
              <a:t>A sequence of characters enclosed in quotation marks “</a:t>
            </a:r>
            <a:r>
              <a:rPr lang="en-US" altLang="en-US" sz="2400" b="1" dirty="0"/>
              <a:t>Hello, World!</a:t>
            </a:r>
            <a:r>
              <a:rPr lang="en-US" altLang="en-US" sz="2400" dirty="0"/>
              <a:t>” is called a </a:t>
            </a:r>
            <a:r>
              <a:rPr lang="en-US" altLang="en-US" sz="2400" b="1" dirty="0">
                <a:solidFill>
                  <a:srgbClr val="002060"/>
                </a:solidFill>
              </a:rPr>
              <a:t>string</a:t>
            </a:r>
            <a:r>
              <a:rPr lang="en-US" altLang="en-US" sz="2400" b="1" dirty="0"/>
              <a:t>. </a:t>
            </a:r>
            <a:r>
              <a:rPr lang="en-US" altLang="en-US" sz="2400" dirty="0"/>
              <a:t>The message has to be enclosed by</a:t>
            </a:r>
            <a:r>
              <a:rPr lang="en-US" altLang="en-US" sz="2400" b="1" dirty="0"/>
              <a:t> </a:t>
            </a:r>
            <a:r>
              <a:rPr lang="en-US" altLang="en-US" sz="2400" dirty="0"/>
              <a:t>either by single (‘…‘) or double (“…”)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970B57EA-8D35-EC8E-089F-E229AA7C9E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8B9CBF0-B0C6-49FE-AFBE-D208E9EE371E}" type="slidenum">
              <a:rPr lang="en-US" altLang="en-US" sz="1000"/>
              <a:pPr/>
              <a:t>14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27DE2E-EA9D-C2F0-B8CB-C6A15960E4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1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28EEA6-3BE9-AAAA-CD35-241372BE8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5234A1-2B08-7B0E-2554-F8DBF96DB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A22E9F-51B0-467F-A8F6-07D788079C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E782ED-9328-3DAD-A3C6-9A72EBB77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"/>
            <a:ext cx="9533101" cy="16102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F474087-805E-7DE7-CC2C-FE2F3511F1AF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81E175-7584-A6EC-63FC-1F15E43BFB93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Slide Number Placeholder 3">
            <a:extLst>
              <a:ext uri="{FF2B5EF4-FFF2-40B4-BE49-F238E27FC236}">
                <a16:creationId xmlns:a16="http://schemas.microsoft.com/office/drawing/2014/main" id="{3BC21CF6-1142-E48F-AF2E-52048EB870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C27BBE0-D3EC-4821-A805-51782287EC32}" type="slidenum">
              <a:rPr lang="en-US" altLang="en-US" sz="1000"/>
              <a:pPr/>
              <a:t>15</a:t>
            </a:fld>
            <a:endParaRPr lang="en-US" altLang="en-US" sz="1000"/>
          </a:p>
        </p:txBody>
      </p:sp>
      <p:pic>
        <p:nvPicPr>
          <p:cNvPr id="43012" name="Picture 2">
            <a:extLst>
              <a:ext uri="{FF2B5EF4-FFF2-40B4-BE49-F238E27FC236}">
                <a16:creationId xmlns:a16="http://schemas.microsoft.com/office/drawing/2014/main" id="{A71CF23E-6E52-A56A-CEA8-E8936454B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618" y="1499927"/>
            <a:ext cx="6414052" cy="411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225D376-C13E-1ED1-8AB1-9466443920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1FFECB-BF6F-57AC-D204-38110221E1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0B2544-AFCF-CBD8-D186-C83AFE7F58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6D467E-118A-2D7B-D869-1682F4B099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9191F27-1A43-CC1E-5D63-9ED1C508C4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AD5C175-19F7-C3A0-9015-C5C07D638767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6143E4-9D37-1099-4229-44EDA2E4B5D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1">
            <a:extLst>
              <a:ext uri="{FF2B5EF4-FFF2-40B4-BE49-F238E27FC236}">
                <a16:creationId xmlns:a16="http://schemas.microsoft.com/office/drawing/2014/main" id="{ADA40700-AA15-0D43-C746-7362497B2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4165" y="2163417"/>
            <a:ext cx="9144000" cy="2531166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print("Hello")     </a:t>
            </a:r>
            <a:r>
              <a:rPr lang="en-US" altLang="en-US" dirty="0"/>
              <a:t># would print this message </a:t>
            </a:r>
            <a:r>
              <a:rPr lang="en-US" altLang="en-US" i="1" dirty="0"/>
              <a:t>Hello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dirty="0"/>
              <a:t>A </a:t>
            </a:r>
            <a:r>
              <a:rPr lang="en-US" altLang="en-US" b="1" dirty="0">
                <a:solidFill>
                  <a:srgbClr val="002060"/>
                </a:solidFill>
              </a:rPr>
              <a:t>string</a:t>
            </a:r>
            <a:r>
              <a:rPr lang="en-US" altLang="en-US" dirty="0"/>
              <a:t> can be stored in a variable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greeting = “Hello”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print(greeting) </a:t>
            </a:r>
            <a:r>
              <a:rPr lang="en-US" altLang="en-US" dirty="0"/>
              <a:t>  # would print this message </a:t>
            </a:r>
            <a:r>
              <a:rPr lang="en-US" altLang="en-US" i="1" dirty="0"/>
              <a:t>Hello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1000" dirty="0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9D2B567B-77A9-52C5-1FA8-F6A230F03A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379157D4-3362-4F7A-BA63-8C460CDC2F68}" type="slidenum">
              <a:rPr lang="en-US" altLang="en-US" sz="1000"/>
              <a:pPr/>
              <a:t>16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2A4D5A0-690D-9E5A-770F-D1C5451B5D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CD70E2-DB51-A0A1-7C53-DD208E720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53AFD7-B5BF-FEF3-6728-308141C4E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0A885A-7089-4CC4-6108-5255B9C37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B98496-2AC4-9CF3-276E-4692D51947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854AB1E-A1FE-576C-F264-307315184D6E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Data Types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46DBEE-9183-1C72-2E95-56DB9D1B0441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Content Placeholder 4">
            <a:extLst>
              <a:ext uri="{FF2B5EF4-FFF2-40B4-BE49-F238E27FC236}">
                <a16:creationId xmlns:a16="http://schemas.microsoft.com/office/drawing/2014/main" id="{077CB7FE-4C06-DEB1-9002-482D267F2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2952" y="1779102"/>
            <a:ext cx="10437069" cy="4572000"/>
          </a:xfrm>
        </p:spPr>
        <p:txBody>
          <a:bodyPr/>
          <a:lstStyle/>
          <a:p>
            <a:r>
              <a:rPr lang="en-US" altLang="en-US" sz="2400" dirty="0"/>
              <a:t>whose value </a:t>
            </a:r>
            <a:r>
              <a:rPr lang="en-US" altLang="en-US" sz="2400" b="1" dirty="0"/>
              <a:t>should not be changed after it has been assigned an initial value</a:t>
            </a:r>
            <a:r>
              <a:rPr lang="en-US" altLang="en-US" sz="2400" dirty="0"/>
              <a:t>.</a:t>
            </a:r>
          </a:p>
          <a:p>
            <a:endParaRPr lang="en-US" altLang="en-US" sz="1000" dirty="0"/>
          </a:p>
          <a:p>
            <a:r>
              <a:rPr lang="en-US" altLang="en-US" sz="2400" dirty="0"/>
              <a:t>Python leaves it to the programmer to make sure that constants are not changed</a:t>
            </a:r>
          </a:p>
          <a:p>
            <a:endParaRPr lang="en-US" altLang="en-US" sz="1000" dirty="0"/>
          </a:p>
          <a:p>
            <a:r>
              <a:rPr lang="en-US" altLang="en-US" sz="2400" dirty="0"/>
              <a:t>it is common practice to specify a constant variable with the use of all capital letters for its name.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BOTTLE_VOLUME = 2.0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>
                <a:solidFill>
                  <a:srgbClr val="002060"/>
                </a:solidFill>
              </a:rPr>
              <a:t>MAX_SIZE = 100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AEB5CC3-C713-2637-36B3-D97C8196C2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2F08A131-1B99-4F45-A5F6-2738118F7261}" type="slidenum">
              <a:rPr lang="en-US" altLang="en-US" sz="1000"/>
              <a:pPr/>
              <a:t>17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7E54D3-D397-17E1-A487-80986E8D4A4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70BA3DB-27AB-B76A-7CD6-F10DFF6684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35992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3E33AA-AE3D-0195-3FDE-753F2B5B17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F5EEFA-371D-023A-E8BF-1AE3719E2D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FE4408-82AF-911C-1F63-948F555FC7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D770146-C54C-DF53-BAF4-BCC97B84AA85}"/>
              </a:ext>
            </a:extLst>
          </p:cNvPr>
          <p:cNvSpPr txBox="1"/>
          <p:nvPr/>
        </p:nvSpPr>
        <p:spPr>
          <a:xfrm>
            <a:off x="2658899" y="506898"/>
            <a:ext cx="4476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Constants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608FB7-75FE-7441-DD91-B54B7167A88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Content Placeholder 1">
            <a:extLst>
              <a:ext uri="{FF2B5EF4-FFF2-40B4-BE49-F238E27FC236}">
                <a16:creationId xmlns:a16="http://schemas.microsoft.com/office/drawing/2014/main" id="{97FF5015-7121-769B-DAF8-A8963E0EB6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6934" y="1661150"/>
            <a:ext cx="10566770" cy="3806687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Input</a:t>
            </a:r>
          </a:p>
          <a:p>
            <a:r>
              <a:rPr lang="en-US" altLang="en-US" sz="2400" dirty="0"/>
              <a:t>When a program asks for user input, it should first print a message that tells user which input is expected. Such a message is called a </a:t>
            </a:r>
            <a:r>
              <a:rPr lang="en-US" altLang="en-US" sz="2400" b="1" dirty="0"/>
              <a:t>prompt. </a:t>
            </a:r>
          </a:p>
          <a:p>
            <a:r>
              <a:rPr lang="en-US" altLang="en-US" sz="2400" dirty="0"/>
              <a:t>input function can only obtain string of text from user.</a:t>
            </a:r>
            <a:endParaRPr lang="en-US" altLang="en-US" sz="2400" b="1" dirty="0"/>
          </a:p>
          <a:p>
            <a:r>
              <a:rPr lang="en-US" altLang="en-US" sz="2400" b="1" dirty="0"/>
              <a:t>In Python, displaying </a:t>
            </a:r>
            <a:r>
              <a:rPr lang="en-US" altLang="en-US" sz="2400" dirty="0"/>
              <a:t>a prompt and reading the keyboard input is combined in one operation. For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   first = input</a:t>
            </a:r>
            <a:r>
              <a:rPr lang="en-US" altLang="en-US" sz="2400" dirty="0"/>
              <a:t>("Enter your first name: ")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400" b="1" dirty="0"/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ED958C1E-E98C-0E07-8344-96343E3523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8944BA6-E7A2-4361-A2C6-95FD7C5B65A8}" type="slidenum">
              <a:rPr lang="en-US" altLang="en-US" sz="1000"/>
              <a:pPr/>
              <a:t>18</a:t>
            </a:fld>
            <a:endParaRPr lang="en-US" altLang="en-US" sz="1000"/>
          </a:p>
        </p:txBody>
      </p:sp>
      <p:pic>
        <p:nvPicPr>
          <p:cNvPr id="51205" name="Picture 5">
            <a:extLst>
              <a:ext uri="{FF2B5EF4-FFF2-40B4-BE49-F238E27FC236}">
                <a16:creationId xmlns:a16="http://schemas.microsoft.com/office/drawing/2014/main" id="{78AF1AF4-9E9A-3EA3-630E-CC6337B4C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35" y="5102086"/>
            <a:ext cx="3048000" cy="284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Picture 5">
            <a:extLst>
              <a:ext uri="{FF2B5EF4-FFF2-40B4-BE49-F238E27FC236}">
                <a16:creationId xmlns:a16="http://schemas.microsoft.com/office/drawing/2014/main" id="{F66FD812-9EE5-FF4B-CC3E-55ED74A4E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035" y="4220816"/>
            <a:ext cx="2514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1B1225-E113-4BD5-5ED5-FF184D5EA9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B5D4CE-8B36-DF5F-0161-C99406DD41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CB3BCC-1DED-E569-5BA4-B5C961F51D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2130A7-8C5F-FBE8-6E04-7C1AF9150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E78A3E8-DA24-3934-6E46-9C32CA06ED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26502"/>
            <a:ext cx="9533101" cy="16102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F0AC23A-43B7-4089-FEA9-84D33236F34F}"/>
              </a:ext>
            </a:extLst>
          </p:cNvPr>
          <p:cNvSpPr txBox="1"/>
          <p:nvPr/>
        </p:nvSpPr>
        <p:spPr>
          <a:xfrm>
            <a:off x="2623930" y="530088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B87F4F-BC09-E901-B4C1-64BCA63E8F9B}"/>
              </a:ext>
            </a:extLst>
          </p:cNvPr>
          <p:cNvSpPr txBox="1"/>
          <p:nvPr/>
        </p:nvSpPr>
        <p:spPr>
          <a:xfrm>
            <a:off x="277626" y="249976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ontent Placeholder 1">
            <a:extLst>
              <a:ext uri="{FF2B5EF4-FFF2-40B4-BE49-F238E27FC236}">
                <a16:creationId xmlns:a16="http://schemas.microsoft.com/office/drawing/2014/main" id="{C2A80346-E62C-12B2-5BB8-019C0D761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1452" y="1732857"/>
            <a:ext cx="10884586" cy="2468217"/>
          </a:xfrm>
        </p:spPr>
        <p:txBody>
          <a:bodyPr/>
          <a:lstStyle/>
          <a:p>
            <a:r>
              <a:rPr lang="en-US" altLang="en-US" sz="2400" dirty="0"/>
              <a:t>To read an integer value, first use the input function to obtain the data as a string, </a:t>
            </a:r>
            <a:r>
              <a:rPr lang="en-US" altLang="en-US" sz="2400" i="1" dirty="0"/>
              <a:t>then convert it to an integer using the int function</a:t>
            </a:r>
            <a:r>
              <a:rPr lang="en-US" altLang="en-US" sz="2400" dirty="0"/>
              <a:t>. For example: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 err="1"/>
              <a:t>userInput</a:t>
            </a:r>
            <a:r>
              <a:rPr lang="en-US" altLang="en-US" sz="2400" b="1" dirty="0"/>
              <a:t> = input</a:t>
            </a:r>
            <a:r>
              <a:rPr lang="en-US" altLang="en-US" sz="2400" dirty="0"/>
              <a:t>("Please enter the number of bottles: ")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bottles = int</a:t>
            </a:r>
            <a:r>
              <a:rPr lang="en-US" altLang="en-US" sz="2400" dirty="0"/>
              <a:t>(</a:t>
            </a:r>
            <a:r>
              <a:rPr lang="en-US" altLang="en-US" sz="2400" dirty="0" err="1"/>
              <a:t>userInput</a:t>
            </a:r>
            <a:r>
              <a:rPr lang="en-US" altLang="en-US" sz="2400" dirty="0"/>
              <a:t>)</a:t>
            </a:r>
          </a:p>
          <a:p>
            <a:endParaRPr lang="en-US" altLang="en-US" sz="2400" dirty="0"/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447B776C-39B6-25B1-B710-F47FDDE64AE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xfrm>
            <a:off x="851452" y="6210576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E7B5765-979E-4D83-9547-3543E26DE4AF}" type="slidenum">
              <a:rPr lang="en-US" altLang="en-US" sz="1000"/>
              <a:pPr/>
              <a:t>19</a:t>
            </a:fld>
            <a:endParaRPr lang="en-US" altLang="en-US" sz="1000"/>
          </a:p>
        </p:txBody>
      </p:sp>
      <p:pic>
        <p:nvPicPr>
          <p:cNvPr id="53253" name="Picture 2">
            <a:extLst>
              <a:ext uri="{FF2B5EF4-FFF2-40B4-BE49-F238E27FC236}">
                <a16:creationId xmlns:a16="http://schemas.microsoft.com/office/drawing/2014/main" id="{FA072D74-0748-8DF9-2DFF-3EDC792DC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550" y="2922220"/>
            <a:ext cx="5867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10FE28-F678-A886-79F5-AE29C94B31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F344C03-F1CE-03BE-67BE-4B8DAA5028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56A863-AA93-0F9D-E99B-786E886D1A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6B9D59-68A4-4B5E-EC16-1113B493C97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14D5DD-8090-C361-0582-BDA560BB50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141"/>
            <a:ext cx="9533101" cy="16102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4920BFC-D18F-2BF7-7426-1370D07BB51A}"/>
              </a:ext>
            </a:extLst>
          </p:cNvPr>
          <p:cNvSpPr txBox="1"/>
          <p:nvPr/>
        </p:nvSpPr>
        <p:spPr>
          <a:xfrm>
            <a:off x="2531165" y="533192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B09651-59CB-D613-CD24-59F0132A459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Content Placeholder 1">
            <a:extLst>
              <a:ext uri="{FF2B5EF4-FFF2-40B4-BE49-F238E27FC236}">
                <a16:creationId xmlns:a16="http://schemas.microsoft.com/office/drawing/2014/main" id="{6ED57A89-7570-6B4A-86F5-3081F22FCB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4165" y="1787072"/>
            <a:ext cx="9144000" cy="3955818"/>
          </a:xfrm>
        </p:spPr>
        <p:txBody>
          <a:bodyPr/>
          <a:lstStyle/>
          <a:p>
            <a:r>
              <a:rPr lang="en-US" altLang="en-US" sz="2400" dirty="0"/>
              <a:t>To read a floating-point value from the user, the same approach is used, except </a:t>
            </a:r>
            <a:r>
              <a:rPr lang="en-US" altLang="en-US" sz="2400" i="1" dirty="0"/>
              <a:t>the input string has to be converted to a float</a:t>
            </a:r>
            <a:r>
              <a:rPr lang="en-US" altLang="en-US" sz="2400" dirty="0"/>
              <a:t>.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8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 err="1"/>
              <a:t>userInput</a:t>
            </a:r>
            <a:r>
              <a:rPr lang="en-US" altLang="en-US" sz="2400" b="1" dirty="0"/>
              <a:t> = input</a:t>
            </a:r>
            <a:r>
              <a:rPr lang="en-US" altLang="en-US" sz="2400" dirty="0"/>
              <a:t>("Enter price per bottle: ")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b="1" dirty="0"/>
              <a:t>price = float</a:t>
            </a:r>
            <a:r>
              <a:rPr lang="en-US" altLang="en-US" sz="2400" dirty="0"/>
              <a:t>(</a:t>
            </a:r>
            <a:r>
              <a:rPr lang="en-US" altLang="en-US" sz="2400" dirty="0" err="1"/>
              <a:t>userInput</a:t>
            </a:r>
            <a:r>
              <a:rPr lang="en-US" altLang="en-US" sz="2400" dirty="0"/>
              <a:t>)</a:t>
            </a:r>
          </a:p>
          <a:p>
            <a:endParaRPr lang="en-US" altLang="en-US" sz="2400" dirty="0"/>
          </a:p>
          <a:p>
            <a:r>
              <a:rPr lang="en-US" altLang="en-US" sz="2400" dirty="0">
                <a:solidFill>
                  <a:srgbClr val="FF0000"/>
                </a:solidFill>
              </a:rPr>
              <a:t>The previous examples could be written as 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bottles = </a:t>
            </a:r>
            <a:r>
              <a:rPr lang="en-US" altLang="en-US" sz="2400" b="1" dirty="0"/>
              <a:t>int(</a:t>
            </a:r>
            <a:r>
              <a:rPr lang="en-US" altLang="en-US" sz="2400" dirty="0"/>
              <a:t> </a:t>
            </a:r>
            <a:r>
              <a:rPr lang="en-US" altLang="en-US" sz="2400" b="1" dirty="0">
                <a:solidFill>
                  <a:srgbClr val="C00000"/>
                </a:solidFill>
              </a:rPr>
              <a:t>input(</a:t>
            </a:r>
            <a:r>
              <a:rPr lang="en-US" altLang="en-US" sz="2400" dirty="0"/>
              <a:t>"Please enter the number of bottles: "</a:t>
            </a:r>
            <a:r>
              <a:rPr lang="en-US" altLang="en-US" sz="2400" b="1" dirty="0">
                <a:solidFill>
                  <a:srgbClr val="C00000"/>
                </a:solidFill>
              </a:rPr>
              <a:t>)</a:t>
            </a:r>
            <a:r>
              <a:rPr lang="en-US" altLang="en-US" sz="2400" dirty="0"/>
              <a:t> </a:t>
            </a:r>
            <a:r>
              <a:rPr lang="en-US" altLang="en-US" sz="2400" b="1" dirty="0"/>
              <a:t>)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price</a:t>
            </a:r>
            <a:r>
              <a:rPr lang="en-US" altLang="en-US" sz="2400" b="1" dirty="0"/>
              <a:t>   = float( </a:t>
            </a:r>
            <a:r>
              <a:rPr lang="en-US" altLang="en-US" sz="2400" b="1" dirty="0">
                <a:solidFill>
                  <a:srgbClr val="C00000"/>
                </a:solidFill>
              </a:rPr>
              <a:t>input(</a:t>
            </a:r>
            <a:r>
              <a:rPr lang="en-US" altLang="en-US" sz="2400" dirty="0"/>
              <a:t>"Enter price per bottle: "</a:t>
            </a:r>
            <a:r>
              <a:rPr lang="en-US" altLang="en-US" sz="2400" b="1" dirty="0">
                <a:solidFill>
                  <a:srgbClr val="C00000"/>
                </a:solidFill>
              </a:rPr>
              <a:t>)</a:t>
            </a:r>
            <a:r>
              <a:rPr lang="en-US" altLang="en-US" sz="2400" dirty="0"/>
              <a:t> </a:t>
            </a:r>
            <a:r>
              <a:rPr lang="en-US" altLang="en-US" sz="2400" b="1" dirty="0"/>
              <a:t>)</a:t>
            </a:r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135C93A4-240E-5EB7-7282-851491933E2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522C8D7-F566-4C40-BF28-B9ADAE366B38}" type="slidenum">
              <a:rPr lang="en-US" altLang="en-US" sz="1000"/>
              <a:pPr/>
              <a:t>20</a:t>
            </a:fld>
            <a:endParaRPr lang="en-US" altLang="en-US" sz="100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AE675E6-AAC6-7C05-BEC0-086D1DEF0E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3AC8B6-2E71-E8F7-E6F2-D95A3BB1B5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FDFEF2-7215-C3B3-AC31-641AF7EBB2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E420B0A-1ACB-011D-0EA2-BAB4C7BB87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6A59BCE-A217-B510-9A50-A602AD5626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1D5D21D-E4BB-079D-95EE-57A13BA547FE}"/>
              </a:ext>
            </a:extLst>
          </p:cNvPr>
          <p:cNvSpPr txBox="1"/>
          <p:nvPr/>
        </p:nvSpPr>
        <p:spPr>
          <a:xfrm>
            <a:off x="2658899" y="571396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9D1F54-0695-E013-63E1-A5D015B6644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ontent Placeholder 1">
            <a:extLst>
              <a:ext uri="{FF2B5EF4-FFF2-40B4-BE49-F238E27FC236}">
                <a16:creationId xmlns:a16="http://schemas.microsoft.com/office/drawing/2014/main" id="{A5941CAF-6A91-35A0-E475-5639B7A1D5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4513" y="2047815"/>
            <a:ext cx="9144000" cy="3370896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Output</a:t>
            </a:r>
          </a:p>
          <a:p>
            <a:r>
              <a:rPr lang="en-US" altLang="en-US" sz="2400" dirty="0"/>
              <a:t>Is used to display messages and results to the user.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dirty="0"/>
              <a:t>   </a:t>
            </a:r>
            <a:r>
              <a:rPr lang="en-GB" altLang="en-US" sz="2400" b="1" dirty="0"/>
              <a:t>print(</a:t>
            </a:r>
            <a:r>
              <a:rPr lang="en-GB" altLang="en-US" sz="2400" dirty="0"/>
              <a:t>"Hello, world“</a:t>
            </a:r>
            <a:r>
              <a:rPr lang="en-GB" altLang="en-US" sz="2400" b="1" dirty="0"/>
              <a:t>)</a:t>
            </a:r>
            <a:r>
              <a:rPr lang="en-GB" altLang="en-US" sz="2400" dirty="0"/>
              <a:t>     # display   Hello, world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b="1" dirty="0"/>
              <a:t>   print(</a:t>
            </a:r>
            <a:r>
              <a:rPr lang="en-GB" altLang="en-US" sz="2400" dirty="0"/>
              <a:t>2+3</a:t>
            </a:r>
            <a:r>
              <a:rPr lang="en-GB" altLang="en-US" sz="2400" b="1" dirty="0"/>
              <a:t>)                   </a:t>
            </a:r>
            <a:r>
              <a:rPr lang="en-GB" altLang="en-US" sz="2400" dirty="0"/>
              <a:t># display  </a:t>
            </a:r>
            <a:r>
              <a:rPr lang="en-GB" altLang="en-US" sz="2400" b="1" dirty="0"/>
              <a:t> </a:t>
            </a:r>
            <a:r>
              <a:rPr lang="en-GB" altLang="en-US" sz="2400" dirty="0"/>
              <a:t>5</a:t>
            </a:r>
          </a:p>
          <a:p>
            <a:pPr>
              <a:spcBef>
                <a:spcPts val="700"/>
              </a:spcBef>
              <a:buNone/>
            </a:pPr>
            <a:r>
              <a:rPr lang="en-GB" altLang="en-US" sz="2400" dirty="0"/>
              <a:t>   </a:t>
            </a:r>
            <a:r>
              <a:rPr lang="en-GB" altLang="en-US" sz="2400" b="1" dirty="0"/>
              <a:t>print(</a:t>
            </a:r>
            <a:r>
              <a:rPr lang="en-GB" altLang="en-US" sz="2400" dirty="0"/>
              <a:t>"2+3=", 2+3</a:t>
            </a:r>
            <a:r>
              <a:rPr lang="en-GB" altLang="en-US" sz="2400" b="1" dirty="0"/>
              <a:t>)    </a:t>
            </a:r>
            <a:r>
              <a:rPr lang="en-GB" altLang="en-US" sz="2400" dirty="0"/>
              <a:t>  #display     2+3= 5</a:t>
            </a:r>
          </a:p>
          <a:p>
            <a:pPr>
              <a:spcBef>
                <a:spcPts val="700"/>
              </a:spcBef>
              <a:buNone/>
            </a:pPr>
            <a:endParaRPr lang="en-US" altLang="en-US" sz="1000" dirty="0"/>
          </a:p>
        </p:txBody>
      </p:sp>
      <p:sp>
        <p:nvSpPr>
          <p:cNvPr id="57348" name="Slide Number Placeholder 3">
            <a:extLst>
              <a:ext uri="{FF2B5EF4-FFF2-40B4-BE49-F238E27FC236}">
                <a16:creationId xmlns:a16="http://schemas.microsoft.com/office/drawing/2014/main" id="{20CD62E5-0F4A-99D1-A0CB-A25A891CC5D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F4A6F564-FEF7-4F9D-8B6A-333D83096A98}" type="slidenum">
              <a:rPr lang="en-US" altLang="en-US" sz="1000"/>
              <a:pPr/>
              <a:t>21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F563D0A-3E63-B047-80C3-2AB609A866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074940-6D58-F2C1-9945-722A27FCD7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F48FB2-5230-53FB-1873-09AE1A66D3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6D6F04-1971-B3BC-FF0A-9082D56EAE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58B0094-BE6E-D6B2-D5D6-754342AAED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BC047A-A145-BDD9-D10F-EA7DB71FA0AA}"/>
              </a:ext>
            </a:extLst>
          </p:cNvPr>
          <p:cNvSpPr txBox="1"/>
          <p:nvPr/>
        </p:nvSpPr>
        <p:spPr>
          <a:xfrm>
            <a:off x="2623930" y="543340"/>
            <a:ext cx="6453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Input and Output Variables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F9681E-AE4C-7BFF-1D4D-E423752B1E29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85FA877-C269-5C45-DDA0-96BFF413B7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4338" name="Content Placeholder 1">
            <a:extLst>
              <a:ext uri="{FF2B5EF4-FFF2-40B4-BE49-F238E27FC236}">
                <a16:creationId xmlns:a16="http://schemas.microsoft.com/office/drawing/2014/main" id="{0F55BA3D-CE05-D56B-E4E6-6F2C9CC884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797050"/>
            <a:ext cx="9144000" cy="4559300"/>
          </a:xfrm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r>
              <a:rPr lang="en-US" altLang="en-US" b="1" dirty="0">
                <a:solidFill>
                  <a:srgbClr val="002060"/>
                </a:solidFill>
              </a:rPr>
              <a:t>Basic Arithmetic Operators</a:t>
            </a:r>
          </a:p>
          <a:p>
            <a:r>
              <a:rPr lang="en-US" altLang="en-US" dirty="0"/>
              <a:t>Addition              +	      (5 + 2 = 7)</a:t>
            </a:r>
          </a:p>
          <a:p>
            <a:r>
              <a:rPr lang="en-US" altLang="en-US" dirty="0"/>
              <a:t>Subtraction          -	      (5 - 2 = 3)</a:t>
            </a:r>
          </a:p>
          <a:p>
            <a:r>
              <a:rPr lang="en-US" altLang="en-US" dirty="0"/>
              <a:t>Multiplication       *	      (5 * 2 = 10)</a:t>
            </a:r>
          </a:p>
          <a:p>
            <a:r>
              <a:rPr lang="en-US" altLang="en-US" dirty="0"/>
              <a:t>Float Division       /	      (5 / 2 = 2.5)</a:t>
            </a:r>
          </a:p>
          <a:p>
            <a:r>
              <a:rPr lang="en-US" altLang="en-US" dirty="0"/>
              <a:t>Integer Division   //      (5 // 2 = 2)  (floor division)</a:t>
            </a:r>
          </a:p>
          <a:p>
            <a:r>
              <a:rPr lang="en-US" altLang="en-US" dirty="0"/>
              <a:t>Power                  **      (5 ** 2 = 25)</a:t>
            </a:r>
          </a:p>
          <a:p>
            <a:r>
              <a:rPr lang="en-US" altLang="en-US" dirty="0"/>
              <a:t>Reminder             %       (5 % 2 = 1)</a:t>
            </a:r>
          </a:p>
          <a:p>
            <a:endParaRPr lang="en-US" alt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4D7F1E-2530-79EE-586D-81BCE885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0725" y="264828"/>
            <a:ext cx="7651963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Arithmetic operators</a:t>
            </a: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97828D4-9D6A-956B-DA2E-57B6D9EC848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236FCF9-E8D2-43A0-BE1B-C6BE384D799C}" type="slidenum">
              <a:rPr lang="en-US" altLang="en-US" sz="1000"/>
              <a:pPr/>
              <a:t>22</a:t>
            </a:fld>
            <a:endParaRPr lang="en-US" altLang="en-US" sz="10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2B4520-24EF-E81C-A0B7-B823D79D780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2B31B1-CDDF-0497-E024-C6A394719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4E5C65-7360-03EE-5496-BD08E1F35F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2918B6-4734-28DB-0418-23F3F189B3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28466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EBE36F-65DB-FDF1-F899-28848205E17C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3F4A6B69-2943-D27A-9C9F-9BC7D46183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3309F74F-C251-46E5-972C-960275821033}" type="slidenum">
              <a:rPr lang="en-US" altLang="en-US" sz="1000"/>
              <a:pPr/>
              <a:t>23</a:t>
            </a:fld>
            <a:endParaRPr lang="en-US" altLang="en-US" sz="1000"/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id="{926F508B-F901-9E39-4299-ADABA6B56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057" y="1407828"/>
            <a:ext cx="24384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">
            <a:extLst>
              <a:ext uri="{FF2B5EF4-FFF2-40B4-BE49-F238E27FC236}">
                <a16:creationId xmlns:a16="http://schemas.microsoft.com/office/drawing/2014/main" id="{F460AE06-0A5B-FA1C-4174-231ADA239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457" y="1636428"/>
            <a:ext cx="3276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77625FC-B52E-B546-AF19-D8E1785BD3DE}"/>
              </a:ext>
            </a:extLst>
          </p:cNvPr>
          <p:cNvCxnSpPr/>
          <p:nvPr/>
        </p:nvCxnSpPr>
        <p:spPr>
          <a:xfrm>
            <a:off x="6033857" y="2017428"/>
            <a:ext cx="609600" cy="1588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8" name="Picture 3">
            <a:extLst>
              <a:ext uri="{FF2B5EF4-FFF2-40B4-BE49-F238E27FC236}">
                <a16:creationId xmlns:a16="http://schemas.microsoft.com/office/drawing/2014/main" id="{98FC2C03-B5A6-C5B0-898A-9EA6F992B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58" y="2627028"/>
            <a:ext cx="86518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B05F4B-B4DC-0BE4-B739-573B3186E55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262454-35C7-9C57-FEC7-62CFE0CE52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A2F1BB-2610-8B75-5533-7191BD4ECA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4AA0717-CCCD-141C-6A86-47E8EEDCC9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F12E84-26B3-C78E-E76A-8EDD6E1143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08055B17-ED2A-D4D7-88EE-D56FAF8F2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0725" y="264828"/>
            <a:ext cx="7651963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Basic  </a:t>
            </a: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Arithmetic operators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5D07889-E8A8-4FB4-3DA9-7EF7C8803D90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Slide Number Placeholder 3">
            <a:extLst>
              <a:ext uri="{FF2B5EF4-FFF2-40B4-BE49-F238E27FC236}">
                <a16:creationId xmlns:a16="http://schemas.microsoft.com/office/drawing/2014/main" id="{B13A4CE3-E696-457A-E562-59F1161929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82368ED-FF74-41B0-8854-604BCB4EAB22}" type="slidenum">
              <a:rPr lang="en-US" altLang="en-US" sz="1000"/>
              <a:pPr/>
              <a:t>24</a:t>
            </a:fld>
            <a:endParaRPr lang="en-US" altLang="en-US" sz="100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E8E6157-008F-D612-1736-7B4328CE7A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67454"/>
              </p:ext>
            </p:extLst>
          </p:nvPr>
        </p:nvGraphicFramePr>
        <p:xfrm>
          <a:off x="2318551" y="1674308"/>
          <a:ext cx="8229600" cy="1854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Operator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Description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(  )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Parenthesis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**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Exponentiation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* , /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Multiplication, Float Division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r>
                        <a:rPr lang="en-US" sz="1800" dirty="0"/>
                        <a:t>+, -   </a:t>
                      </a: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Sign positive,</a:t>
                      </a:r>
                      <a:r>
                        <a:rPr lang="en-US" sz="1800" baseline="0" dirty="0"/>
                        <a:t> sign negative</a:t>
                      </a:r>
                      <a:endParaRPr lang="en-US" sz="1800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905DF52F-3941-821C-FB68-AB0369EA64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840ED7-179A-2F3F-0DDF-908762B33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BB012E4-132F-4BD5-FC93-E77D21866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249412E-866B-900E-0720-4683B5DDB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0F1CE7-6C12-8093-3AF4-5EDA8D3037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C4B3F6FE-9B0F-3ECA-E0BB-BAC1AF9262AB}"/>
              </a:ext>
            </a:extLst>
          </p:cNvPr>
          <p:cNvSpPr txBox="1">
            <a:spLocks/>
          </p:cNvSpPr>
          <p:nvPr/>
        </p:nvSpPr>
        <p:spPr>
          <a:xfrm>
            <a:off x="2530725" y="264828"/>
            <a:ext cx="76519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Operators' precedence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FD47B72-0CD2-6914-DCA7-E9C5785B2E38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lide Number Placeholder 3">
            <a:extLst>
              <a:ext uri="{FF2B5EF4-FFF2-40B4-BE49-F238E27FC236}">
                <a16:creationId xmlns:a16="http://schemas.microsoft.com/office/drawing/2014/main" id="{AC1F37EA-9A36-EA0D-B257-786421142F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A442A501-9C6A-4C2D-9211-03D8C6149932}" type="slidenum">
              <a:rPr lang="en-US" altLang="en-US" sz="1000"/>
              <a:pPr/>
              <a:t>25</a:t>
            </a:fld>
            <a:endParaRPr lang="en-US" altLang="en-US" sz="1000"/>
          </a:p>
        </p:txBody>
      </p:sp>
      <p:pic>
        <p:nvPicPr>
          <p:cNvPr id="22532" name="Picture 6">
            <a:extLst>
              <a:ext uri="{FF2B5EF4-FFF2-40B4-BE49-F238E27FC236}">
                <a16:creationId xmlns:a16="http://schemas.microsoft.com/office/drawing/2014/main" id="{6F2FD212-7968-E545-C6CB-807AD83C9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107" y="1379034"/>
            <a:ext cx="4953000" cy="467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7">
            <a:extLst>
              <a:ext uri="{FF2B5EF4-FFF2-40B4-BE49-F238E27FC236}">
                <a16:creationId xmlns:a16="http://schemas.microsoft.com/office/drawing/2014/main" id="{22788F73-4082-8299-4386-0A5758D01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809" y="1443164"/>
            <a:ext cx="5756162" cy="1292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1ECBC1D-68C2-4FB5-4045-C531CABF17D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C58056-1022-4F85-8935-1E51C16E79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7B84EB-BA91-FB1C-4BC1-1821C297AA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C2D5AA-0AAC-F3F6-6E72-D7129A15DE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6B9A0C-1F05-E141-FDC8-22E2876F50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1496630C-70BF-ADA2-4D34-C7CF77CA6BFA}"/>
              </a:ext>
            </a:extLst>
          </p:cNvPr>
          <p:cNvSpPr txBox="1">
            <a:spLocks/>
          </p:cNvSpPr>
          <p:nvPr/>
        </p:nvSpPr>
        <p:spPr>
          <a:xfrm>
            <a:off x="2530725" y="264828"/>
            <a:ext cx="76519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Operators' precedence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51CAF3-3343-35BE-6646-D872A86C3A5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3A690CA-3822-6B7C-0689-D075CED7E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29698" name="Content Placeholder 1">
            <a:extLst>
              <a:ext uri="{FF2B5EF4-FFF2-40B4-BE49-F238E27FC236}">
                <a16:creationId xmlns:a16="http://schemas.microsoft.com/office/drawing/2014/main" id="{3A5CA263-4A8B-4014-37FA-66EF98F05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80" y="1646497"/>
            <a:ext cx="10954019" cy="4655849"/>
          </a:xfrm>
        </p:spPr>
        <p:txBody>
          <a:bodyPr>
            <a:normAutofit/>
          </a:bodyPr>
          <a:lstStyle/>
          <a:p>
            <a:r>
              <a:rPr lang="en-US" altLang="en-US" sz="2400" dirty="0"/>
              <a:t>A </a:t>
            </a:r>
            <a:r>
              <a:rPr lang="en-US" altLang="en-US" sz="2400" b="1" dirty="0"/>
              <a:t>string is a sequence of characters. For example, </a:t>
            </a:r>
            <a:r>
              <a:rPr lang="en-US" altLang="en-US" sz="2400" dirty="0"/>
              <a:t>the string "Hello" is a sequence of five characters.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print(“Hello”)     	   String is “Hello”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900" dirty="0"/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greeting = “Hello”  String is “Hello”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print(greeting)  will print “Hello”</a:t>
            </a:r>
          </a:p>
          <a:p>
            <a:r>
              <a:rPr lang="en-US" altLang="en-US" sz="2400" dirty="0"/>
              <a:t>We use double quotation marks </a:t>
            </a:r>
            <a:r>
              <a:rPr lang="en-US" altLang="en-US" sz="2400" b="1" dirty="0"/>
              <a:t>“ ”</a:t>
            </a:r>
            <a:r>
              <a:rPr lang="en-US" altLang="en-US" sz="2400" dirty="0"/>
              <a:t> around strings because this is a common convention in many other programming languages. However, interactive Python interpreter displays strings with single quotation mark </a:t>
            </a:r>
            <a:r>
              <a:rPr lang="en-US" altLang="en-US" sz="2400" b="1" dirty="0"/>
              <a:t>‘ ‘</a:t>
            </a:r>
            <a:endParaRPr lang="en-US" altLang="en-US" sz="2400" dirty="0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CC9F3699-726C-B831-8C1A-2D78FC0026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7986CE0-EACB-493A-AB9C-4CD8FA4A1C75}" type="slidenum">
              <a:rPr lang="en-US" altLang="en-US" sz="1000"/>
              <a:pPr/>
              <a:t>26</a:t>
            </a:fld>
            <a:endParaRPr lang="en-US" altLang="en-US" sz="1000"/>
          </a:p>
        </p:txBody>
      </p:sp>
      <p:pic>
        <p:nvPicPr>
          <p:cNvPr id="29700" name="Picture 5">
            <a:extLst>
              <a:ext uri="{FF2B5EF4-FFF2-40B4-BE49-F238E27FC236}">
                <a16:creationId xmlns:a16="http://schemas.microsoft.com/office/drawing/2014/main" id="{6E9117B5-A91A-3E80-C9C1-84D180678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909" y="5190927"/>
            <a:ext cx="6477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id="{61A39ADB-CFBA-B185-0AD8-CF837839C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12BE13-F194-904A-15BB-AA8C3613D3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D05A43-8744-F8A7-C54F-6CE075F1DA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24F968-7093-91D3-EAA1-8955EE9C94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3441F6-C748-853F-26E8-969ED19D53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F0DCFB8-0449-3753-AEBF-364E3E6191A2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1">
            <a:extLst>
              <a:ext uri="{FF2B5EF4-FFF2-40B4-BE49-F238E27FC236}">
                <a16:creationId xmlns:a16="http://schemas.microsoft.com/office/drawing/2014/main" id="{5B7884B9-E384-6A82-145C-384D34B61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506204"/>
            <a:ext cx="9144000" cy="1622003"/>
          </a:xfrm>
        </p:spPr>
        <p:txBody>
          <a:bodyPr/>
          <a:lstStyle/>
          <a:p>
            <a:r>
              <a:rPr lang="en-US" altLang="en-US" sz="2400" dirty="0"/>
              <a:t>A </a:t>
            </a:r>
            <a:r>
              <a:rPr lang="en-US" altLang="en-US" sz="2400" b="1" dirty="0"/>
              <a:t>string literal denotes a particular string (such as "Hello“)</a:t>
            </a:r>
            <a:r>
              <a:rPr lang="en-US" altLang="en-US" sz="2400" dirty="0"/>
              <a:t>. In Python, </a:t>
            </a:r>
          </a:p>
          <a:p>
            <a:r>
              <a:rPr lang="en-US" altLang="en-US" sz="2400" dirty="0"/>
              <a:t>String literals are specified by enclosing a sequence of characters within a matching pair of either single or double quotes.</a:t>
            </a:r>
          </a:p>
        </p:txBody>
      </p:sp>
      <p:sp>
        <p:nvSpPr>
          <p:cNvPr id="30723" name="Slide Number Placeholder 3">
            <a:extLst>
              <a:ext uri="{FF2B5EF4-FFF2-40B4-BE49-F238E27FC236}">
                <a16:creationId xmlns:a16="http://schemas.microsoft.com/office/drawing/2014/main" id="{514C1FA9-C114-0D75-9C3C-E1ACBEA5A4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7919D97B-4B30-4137-88D1-62E0685ABEAB}" type="slidenum">
              <a:rPr lang="en-US" altLang="en-US" sz="1000"/>
              <a:pPr/>
              <a:t>27</a:t>
            </a:fld>
            <a:endParaRPr lang="en-US" altLang="en-US" sz="1000"/>
          </a:p>
        </p:txBody>
      </p:sp>
      <p:pic>
        <p:nvPicPr>
          <p:cNvPr id="30724" name="Picture 6">
            <a:extLst>
              <a:ext uri="{FF2B5EF4-FFF2-40B4-BE49-F238E27FC236}">
                <a16:creationId xmlns:a16="http://schemas.microsoft.com/office/drawing/2014/main" id="{4D7C7C5B-B44D-79AB-642F-72B98AAF61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840" y="2875178"/>
            <a:ext cx="64008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7">
            <a:extLst>
              <a:ext uri="{FF2B5EF4-FFF2-40B4-BE49-F238E27FC236}">
                <a16:creationId xmlns:a16="http://schemas.microsoft.com/office/drawing/2014/main" id="{0DC9FF61-4A23-1395-8A6B-7A6536293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040" y="4094378"/>
            <a:ext cx="63246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A5379B-58CB-799D-B700-582CC4D2FB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9DC3B8A-95B4-125D-0AFC-82AE72CA20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90EDAC-4C19-3124-1C03-B40E63D479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B33E001-810F-D4D5-70B2-8290839C99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A53C7C-F85E-DC1A-98C7-328461517C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E49FBADB-6F8D-0530-3082-3EFC17540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488F2-16BA-B6D5-F326-5990D9E9AE6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1">
            <a:extLst>
              <a:ext uri="{FF2B5EF4-FFF2-40B4-BE49-F238E27FC236}">
                <a16:creationId xmlns:a16="http://schemas.microsoft.com/office/drawing/2014/main" id="{0F77F4E3-4DE1-B314-0B3B-058A0FB79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9" y="1574108"/>
            <a:ext cx="10238913" cy="4597153"/>
          </a:xfrm>
        </p:spPr>
        <p:txBody>
          <a:bodyPr>
            <a:normAutofit/>
          </a:bodyPr>
          <a:lstStyle/>
          <a:p>
            <a:r>
              <a:rPr lang="en-US" altLang="en-US" sz="2000" b="1" dirty="0"/>
              <a:t>Length, concatenation and repetition: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000" dirty="0"/>
              <a:t>Number of characters in a string is called the </a:t>
            </a:r>
            <a:r>
              <a:rPr lang="en-US" altLang="en-US" sz="2000" i="1" dirty="0"/>
              <a:t>length of the string. For example,  </a:t>
            </a:r>
            <a:r>
              <a:rPr lang="en-US" altLang="en-US" sz="2000" dirty="0"/>
              <a:t>the length of "Harry" is 5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000" dirty="0"/>
          </a:p>
          <a:p>
            <a:r>
              <a:rPr lang="en-US" altLang="en-US" sz="2000" dirty="0"/>
              <a:t>In Python, use </a:t>
            </a:r>
            <a:r>
              <a:rPr lang="en-US" altLang="en-US" sz="2000" b="1" dirty="0">
                <a:solidFill>
                  <a:srgbClr val="002060"/>
                </a:solidFill>
              </a:rPr>
              <a:t>+ operator</a:t>
            </a:r>
            <a:r>
              <a:rPr lang="en-US" altLang="en-US" sz="2000" dirty="0"/>
              <a:t> to </a:t>
            </a:r>
            <a:r>
              <a:rPr lang="en-US" altLang="en-US" sz="2000" b="1" dirty="0"/>
              <a:t>concatenate</a:t>
            </a:r>
            <a:r>
              <a:rPr lang="en-US" altLang="en-US" sz="2000" dirty="0"/>
              <a:t> two strings. For example,</a:t>
            </a:r>
          </a:p>
          <a:p>
            <a:endParaRPr lang="en-US" altLang="en-US" sz="2000" dirty="0"/>
          </a:p>
          <a:p>
            <a:endParaRPr lang="en-US" altLang="en-US" sz="2000" dirty="0"/>
          </a:p>
          <a:p>
            <a:r>
              <a:rPr lang="en-US" altLang="en-US" sz="2000" dirty="0"/>
              <a:t>You can produce a string that is the result of </a:t>
            </a:r>
            <a:r>
              <a:rPr lang="en-US" altLang="en-US" sz="2000" b="1" dirty="0"/>
              <a:t>repeating a string multiple times</a:t>
            </a:r>
            <a:r>
              <a:rPr lang="en-US" altLang="en-US" sz="2000" dirty="0"/>
              <a:t>. </a:t>
            </a:r>
          </a:p>
          <a:p>
            <a:pPr lvl="1"/>
            <a:r>
              <a:rPr lang="en-US" altLang="en-US" sz="1800" dirty="0"/>
              <a:t>For example, suppose you need to print a dashed line. Instead of specifying a literal string with 10 dashes, you can use the * operator to create a string that is comprised of the string "-" repeated 10 times. For example</a:t>
            </a:r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3780DFF4-2507-EA2D-3B5A-F7A12CAB07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28232AD-B92A-4AD5-BE84-FBAD21A6B4AC}" type="slidenum">
              <a:rPr lang="en-US" altLang="en-US" sz="1000"/>
              <a:pPr/>
              <a:t>28</a:t>
            </a:fld>
            <a:endParaRPr lang="en-US" altLang="en-US" sz="1000"/>
          </a:p>
        </p:txBody>
      </p:sp>
      <p:pic>
        <p:nvPicPr>
          <p:cNvPr id="31748" name="Picture 5">
            <a:extLst>
              <a:ext uri="{FF2B5EF4-FFF2-40B4-BE49-F238E27FC236}">
                <a16:creationId xmlns:a16="http://schemas.microsoft.com/office/drawing/2014/main" id="{122F4656-2811-B515-FCEA-9EBEC792D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701" y="2387130"/>
            <a:ext cx="5105400" cy="38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>
            <a:extLst>
              <a:ext uri="{FF2B5EF4-FFF2-40B4-BE49-F238E27FC236}">
                <a16:creationId xmlns:a16="http://schemas.microsoft.com/office/drawing/2014/main" id="{E7461EEF-5116-8A77-3A8C-612C43A6E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042" y="3309345"/>
            <a:ext cx="2209800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>
            <a:extLst>
              <a:ext uri="{FF2B5EF4-FFF2-40B4-BE49-F238E27FC236}">
                <a16:creationId xmlns:a16="http://schemas.microsoft.com/office/drawing/2014/main" id="{5D7DA8C3-3B11-730C-9438-FF81677E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260" y="3362782"/>
            <a:ext cx="3048000" cy="776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8976343-0F09-E1DB-4449-D8520055BAD6}"/>
              </a:ext>
            </a:extLst>
          </p:cNvPr>
          <p:cNvCxnSpPr/>
          <p:nvPr/>
        </p:nvCxnSpPr>
        <p:spPr>
          <a:xfrm>
            <a:off x="7182957" y="3726622"/>
            <a:ext cx="609600" cy="1588"/>
          </a:xfrm>
          <a:prstGeom prst="straightConnector1">
            <a:avLst/>
          </a:prstGeom>
          <a:ln w="57150">
            <a:solidFill>
              <a:srgbClr val="00206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2" name="Picture 6">
            <a:extLst>
              <a:ext uri="{FF2B5EF4-FFF2-40B4-BE49-F238E27FC236}">
                <a16:creationId xmlns:a16="http://schemas.microsoft.com/office/drawing/2014/main" id="{7322C469-9C31-E5D7-76AF-3179E4EB46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729" y="5215992"/>
            <a:ext cx="3478213" cy="81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1492FC-A542-86D7-ACD7-8AAA94BB1F8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92EE29-F61F-F0A4-AFBD-0F141E9B71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A28E25-9C72-D18E-3061-781CCC25BB6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87C115D-4A30-D26C-38AD-461B9881500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C3EDEE-D339-0298-02A9-FCBA8DFD10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13709"/>
            <a:ext cx="9533101" cy="1610200"/>
          </a:xfrm>
          <a:prstGeom prst="rect">
            <a:avLst/>
          </a:prstGeom>
        </p:spPr>
      </p:pic>
      <p:sp>
        <p:nvSpPr>
          <p:cNvPr id="16" name="Title 2">
            <a:extLst>
              <a:ext uri="{FF2B5EF4-FFF2-40B4-BE49-F238E27FC236}">
                <a16:creationId xmlns:a16="http://schemas.microsoft.com/office/drawing/2014/main" id="{C2934BB9-DD99-D305-E628-1B6B8DE1C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79C5BC-E725-7157-748C-903ACAF51A6E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1">
            <a:extLst>
              <a:ext uri="{FF2B5EF4-FFF2-40B4-BE49-F238E27FC236}">
                <a16:creationId xmlns:a16="http://schemas.microsoft.com/office/drawing/2014/main" id="{259C54C0-7940-F0D6-AC15-E6665DE0C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314" y="1610557"/>
            <a:ext cx="11398928" cy="4861264"/>
          </a:xfrm>
        </p:spPr>
        <p:txBody>
          <a:bodyPr>
            <a:normAutofit/>
          </a:bodyPr>
          <a:lstStyle/>
          <a:p>
            <a:r>
              <a:rPr lang="en-US" altLang="en-US" sz="2200" b="1" dirty="0"/>
              <a:t>Length, concatenation and repetition: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What if you’d like the first and last name </a:t>
            </a:r>
            <a:r>
              <a:rPr lang="en-US" altLang="en-US" sz="2200" b="1" dirty="0">
                <a:latin typeface="Arial" panose="020B0604020202020204" pitchFamily="34" charset="0"/>
              </a:rPr>
              <a:t>separated by a space? 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i="1" dirty="0">
                <a:latin typeface="Arial" panose="020B0604020202020204" pitchFamily="34" charset="0"/>
              </a:rPr>
              <a:t>name = </a:t>
            </a:r>
            <a:r>
              <a:rPr lang="en-US" altLang="en-US" sz="2200" i="1" dirty="0" err="1">
                <a:latin typeface="Arial" panose="020B0604020202020204" pitchFamily="34" charset="0"/>
              </a:rPr>
              <a:t>firstName</a:t>
            </a:r>
            <a:r>
              <a:rPr lang="en-US" altLang="en-US" sz="2200" i="1" dirty="0">
                <a:latin typeface="Arial" panose="020B0604020202020204" pitchFamily="34" charset="0"/>
              </a:rPr>
              <a:t> </a:t>
            </a:r>
            <a:r>
              <a:rPr lang="en-US" altLang="en-US" sz="2200" b="1" i="1" dirty="0">
                <a:latin typeface="Arial" panose="020B0604020202020204" pitchFamily="34" charset="0"/>
              </a:rPr>
              <a:t>+ " " + </a:t>
            </a:r>
            <a:r>
              <a:rPr lang="en-US" altLang="en-US" sz="2200" i="1" dirty="0" err="1">
                <a:latin typeface="Arial" panose="020B0604020202020204" pitchFamily="34" charset="0"/>
              </a:rPr>
              <a:t>lastName</a:t>
            </a:r>
            <a:endParaRPr lang="en-US" altLang="en-US" sz="2200" i="1" dirty="0">
              <a:latin typeface="Arial" panose="020B0604020202020204" pitchFamily="34" charset="0"/>
            </a:endParaRP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This statement concatenates three strings: first Name, the string literal " ", and </a:t>
            </a:r>
            <a:r>
              <a:rPr lang="en-US" altLang="en-US" sz="2200" dirty="0" err="1">
                <a:latin typeface="Arial" panose="020B0604020202020204" pitchFamily="34" charset="0"/>
              </a:rPr>
              <a:t>lastName</a:t>
            </a:r>
            <a:r>
              <a:rPr lang="en-US" altLang="en-US" sz="2200" dirty="0">
                <a:latin typeface="Arial" panose="020B0604020202020204" pitchFamily="34" charset="0"/>
              </a:rPr>
              <a:t>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200" dirty="0">
                <a:latin typeface="Arial" panose="020B0604020202020204" pitchFamily="34" charset="0"/>
              </a:rPr>
              <a:t>The result is    </a:t>
            </a:r>
            <a:r>
              <a:rPr lang="en-US" altLang="en-US" sz="2200" b="1" i="1" dirty="0">
                <a:latin typeface="Arial" panose="020B0604020202020204" pitchFamily="34" charset="0"/>
              </a:rPr>
              <a:t>Harry Morgan</a:t>
            </a:r>
          </a:p>
          <a:p>
            <a:r>
              <a:rPr lang="en-US" altLang="en-US" sz="2200" i="1" dirty="0">
                <a:latin typeface="Arial" panose="020B0604020202020204" pitchFamily="34" charset="0"/>
              </a:rPr>
              <a:t> </a:t>
            </a:r>
            <a:r>
              <a:rPr lang="en-US" altLang="en-US" sz="2200" dirty="0"/>
              <a:t>A string of any length can be repeated using the * operator. For example, the statements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i="1" dirty="0"/>
              <a:t>message = "Echo..."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i="1" dirty="0"/>
              <a:t>print(message * 5)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200" u="sng" dirty="0">
                <a:solidFill>
                  <a:srgbClr val="FF0000"/>
                </a:solidFill>
              </a:rPr>
              <a:t>The result is 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es-ES" altLang="en-US" sz="2200" b="1" i="1" dirty="0"/>
              <a:t>                      Echo...Echo...Echo...Echo...Echo...</a:t>
            </a:r>
            <a:endParaRPr lang="en-US" altLang="en-US" sz="2200" b="1" i="1" dirty="0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E46C4195-6703-1832-423A-A684E1F453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6B16DE6-17BC-4E68-BAA0-4918860E0F3A}" type="slidenum">
              <a:rPr lang="en-US" altLang="en-US" sz="1000"/>
              <a:pPr/>
              <a:t>29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CAE04C-EBD9-C40F-9F1B-09E370FC15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AE157C-ABF1-80B5-F7F5-C694EC5C5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359BB8-F82E-3F3E-DA21-CCD8C4075E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19DFC6E-06C3-5933-0DE1-0CF6005F4E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B3FAAD-9260-8AFC-912B-4F25FA5749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84CCF144-80CB-84D5-9AF2-87240CCC2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1EF1F76-D070-B093-3543-64C2314B4B94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1">
            <a:extLst>
              <a:ext uri="{FF2B5EF4-FFF2-40B4-BE49-F238E27FC236}">
                <a16:creationId xmlns:a16="http://schemas.microsoft.com/office/drawing/2014/main" id="{694129A3-7994-9637-C47A-C7CA75693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64690" y="1447800"/>
            <a:ext cx="9144000" cy="5181600"/>
          </a:xfrm>
        </p:spPr>
        <p:txBody>
          <a:bodyPr/>
          <a:lstStyle/>
          <a:p>
            <a:r>
              <a:rPr lang="en-US" altLang="en-US" sz="2400" b="1" dirty="0"/>
              <a:t>Access Characters within Strings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Strings are sequences of </a:t>
            </a:r>
            <a:r>
              <a:rPr lang="en-US" altLang="en-US" sz="2400" b="1" dirty="0"/>
              <a:t>Unicode characters. You can access the individual characters of a string based on their position within the string</a:t>
            </a:r>
            <a:r>
              <a:rPr lang="en-US" altLang="en-US" sz="2400" dirty="0"/>
              <a:t>. This position is called the </a:t>
            </a:r>
            <a:r>
              <a:rPr lang="en-US" altLang="en-US" sz="2400" b="1" i="1" dirty="0">
                <a:solidFill>
                  <a:srgbClr val="002060"/>
                </a:solidFill>
              </a:rPr>
              <a:t>index</a:t>
            </a:r>
            <a:r>
              <a:rPr lang="en-US" altLang="en-US" sz="2400" i="1" dirty="0"/>
              <a:t> of the character.</a:t>
            </a:r>
          </a:p>
          <a:p>
            <a:pPr>
              <a:buFont typeface="Wingdings 3" panose="05040102010807070707" pitchFamily="18" charset="2"/>
              <a:buNone/>
            </a:pPr>
            <a:r>
              <a:rPr lang="en-US" altLang="en-US" sz="2400" dirty="0"/>
              <a:t>For example: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400" dirty="0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F856A05E-5D64-29E3-5AA1-B50690E6B4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007ADFA1-E325-46B5-A1DA-23537E6F2CBC}" type="slidenum">
              <a:rPr lang="en-US" altLang="en-US" sz="1000"/>
              <a:pPr/>
              <a:t>30</a:t>
            </a:fld>
            <a:endParaRPr lang="en-US" altLang="en-US" sz="1000"/>
          </a:p>
        </p:txBody>
      </p:sp>
      <p:pic>
        <p:nvPicPr>
          <p:cNvPr id="35844" name="Picture 5">
            <a:extLst>
              <a:ext uri="{FF2B5EF4-FFF2-40B4-BE49-F238E27FC236}">
                <a16:creationId xmlns:a16="http://schemas.microsoft.com/office/drawing/2014/main" id="{F9E85848-ECAC-7C87-1C7B-84447C326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113" y="4297902"/>
            <a:ext cx="4995863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>
            <a:extLst>
              <a:ext uri="{FF2B5EF4-FFF2-40B4-BE49-F238E27FC236}">
                <a16:creationId xmlns:a16="http://schemas.microsoft.com/office/drawing/2014/main" id="{19A9F087-BDB6-5A12-6816-29B06DA3E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7077" y="1422944"/>
            <a:ext cx="1600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5">
            <a:extLst>
              <a:ext uri="{FF2B5EF4-FFF2-40B4-BE49-F238E27FC236}">
                <a16:creationId xmlns:a16="http://schemas.microsoft.com/office/drawing/2014/main" id="{95625C63-0140-BAB0-A7CD-24BC01B75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358" y="3066555"/>
            <a:ext cx="28575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5">
            <a:extLst>
              <a:ext uri="{FF2B5EF4-FFF2-40B4-BE49-F238E27FC236}">
                <a16:creationId xmlns:a16="http://schemas.microsoft.com/office/drawing/2014/main" id="{ABB24E82-F981-E17D-9FDE-9F89F8674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926" y="2979367"/>
            <a:ext cx="25146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959655-FCC0-D10F-EC9E-4D0B4B5F319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030DD3-B908-2482-540B-9B6ADD8568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6A4DC31-2A1C-5A71-56B0-CE772237B6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ACE369-23D6-7B81-73A6-63255C6E2C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4B7D48D-42A3-2FCB-010D-ABE1B7E4B3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sp>
        <p:nvSpPr>
          <p:cNvPr id="15" name="Title 2">
            <a:extLst>
              <a:ext uri="{FF2B5EF4-FFF2-40B4-BE49-F238E27FC236}">
                <a16:creationId xmlns:a16="http://schemas.microsoft.com/office/drawing/2014/main" id="{1E91942E-6624-D86D-ECF5-30AB4EFF8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13700"/>
            <a:ext cx="1940354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Strings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33C28D8-B972-558C-A314-D102314D75C2}"/>
              </a:ext>
            </a:extLst>
          </p:cNvPr>
          <p:cNvSpPr txBox="1"/>
          <p:nvPr/>
        </p:nvSpPr>
        <p:spPr>
          <a:xfrm>
            <a:off x="277626" y="245602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Content Placeholder 1">
            <a:extLst>
              <a:ext uri="{FF2B5EF4-FFF2-40B4-BE49-F238E27FC236}">
                <a16:creationId xmlns:a16="http://schemas.microsoft.com/office/drawing/2014/main" id="{5A433ECB-FE88-AA99-390A-2362A0871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5220" y="1741745"/>
            <a:ext cx="10395040" cy="382257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Python contains a standard library that can be used to create powerful programs. 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A </a:t>
            </a:r>
            <a:r>
              <a:rPr lang="en-US" altLang="en-US" sz="2400" b="1" dirty="0"/>
              <a:t>library is a collection of code that </a:t>
            </a:r>
            <a:r>
              <a:rPr lang="en-US" altLang="en-US" sz="2400" dirty="0"/>
              <a:t>has been written and translated by someone else, ready for you to use in your program.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A </a:t>
            </a:r>
            <a:r>
              <a:rPr lang="en-US" altLang="en-US" sz="2400" b="1" dirty="0"/>
              <a:t>standard library is a library that is considered part of the language and must </a:t>
            </a:r>
            <a:r>
              <a:rPr lang="en-US" altLang="en-US" sz="2400" dirty="0"/>
              <a:t>be included with any Python system.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Python’s standard library is organized into </a:t>
            </a:r>
            <a:r>
              <a:rPr lang="en-US" altLang="en-US" sz="2400" b="1" dirty="0"/>
              <a:t>modules. Related functions and data </a:t>
            </a:r>
            <a:r>
              <a:rPr lang="en-US" altLang="en-US" sz="2400" dirty="0"/>
              <a:t>types are grouped into the same module.</a:t>
            </a: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DAF0217C-6793-EC73-6D80-109E1A76B0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E8C5A743-F70D-4062-939F-5D93E3E64D3B}" type="slidenum">
              <a:rPr lang="en-US" altLang="en-US" sz="1000"/>
              <a:pPr/>
              <a:t>31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DE2CDE-1A90-8E1B-2E08-DA71A8336A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35199D-74B6-EA89-E3EC-8FC7BAFB1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1FB530-592C-7660-003D-EFF860497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950C43-AA92-DF83-F3B2-CFB4003574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8C16808-1366-5F17-6E4A-3081102F5C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EFAA641F-B290-E844-BAD6-53D11FBD42B6}"/>
              </a:ext>
            </a:extLst>
          </p:cNvPr>
          <p:cNvSpPr txBox="1">
            <a:spLocks/>
          </p:cNvSpPr>
          <p:nvPr/>
        </p:nvSpPr>
        <p:spPr>
          <a:xfrm>
            <a:off x="2826195" y="504822"/>
            <a:ext cx="353909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99042B-5C42-6AD9-AA17-CEED27F3515F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1">
            <a:extLst>
              <a:ext uri="{FF2B5EF4-FFF2-40B4-BE49-F238E27FC236}">
                <a16:creationId xmlns:a16="http://schemas.microsoft.com/office/drawing/2014/main" id="{1F7412A8-2155-2E4D-2319-D2C2BAD26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847" y="1735598"/>
            <a:ext cx="10972800" cy="4876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sz="2400" dirty="0"/>
              <a:t>Python’s math module includes a number of mathematical </a:t>
            </a:r>
            <a:r>
              <a:rPr lang="en-US" altLang="en-US" sz="2400" b="1" dirty="0"/>
              <a:t>functions</a:t>
            </a:r>
            <a:r>
              <a:rPr lang="en-US" altLang="en-US" sz="2400" dirty="0"/>
              <a:t>. To use any function from this module, you must first </a:t>
            </a:r>
            <a:r>
              <a:rPr lang="en-US" altLang="en-US" sz="2400" b="1" dirty="0"/>
              <a:t>import the function</a:t>
            </a:r>
            <a:r>
              <a:rPr lang="en-US" alt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To include all functions defined in math, write </a:t>
            </a:r>
            <a:r>
              <a:rPr lang="en-US" altLang="en-US" sz="2400" b="1" dirty="0">
                <a:solidFill>
                  <a:srgbClr val="002060"/>
                </a:solidFill>
              </a:rPr>
              <a:t>import math</a:t>
            </a:r>
            <a:r>
              <a:rPr lang="en-US" altLang="en-US" sz="2400" dirty="0"/>
              <a:t> at the top of the python code.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Or, to include certain function inside math (as </a:t>
            </a:r>
            <a:r>
              <a:rPr lang="en-US" altLang="en-US" sz="2400" b="1" dirty="0"/>
              <a:t>sqrt</a:t>
            </a:r>
            <a:r>
              <a:rPr lang="en-US" altLang="en-US" sz="2400" dirty="0"/>
              <a:t>), write	</a:t>
            </a:r>
            <a:r>
              <a:rPr lang="en-US" altLang="en-US" sz="2400" b="1" dirty="0"/>
              <a:t>from math import sqrt</a:t>
            </a:r>
          </a:p>
          <a:p>
            <a:pPr>
              <a:lnSpc>
                <a:spcPct val="150000"/>
              </a:lnSpc>
            </a:pPr>
            <a:r>
              <a:rPr lang="en-US" altLang="en-US" sz="2400" dirty="0"/>
              <a:t>To </a:t>
            </a:r>
            <a:r>
              <a:rPr lang="en-US" altLang="en-US" sz="2400" b="1" dirty="0"/>
              <a:t>call</a:t>
            </a:r>
            <a:r>
              <a:rPr lang="en-US" altLang="en-US" sz="2400" dirty="0"/>
              <a:t> sqrt function, write	</a:t>
            </a:r>
            <a:r>
              <a:rPr lang="en-US" altLang="en-US" sz="2400" b="1" dirty="0"/>
              <a:t>y = sqrt(x)</a:t>
            </a:r>
          </a:p>
          <a:p>
            <a:pPr>
              <a:lnSpc>
                <a:spcPct val="150000"/>
              </a:lnSpc>
            </a:pPr>
            <a:endParaRPr lang="en-US" altLang="en-US" sz="2400" dirty="0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7FB8820D-52FA-84CE-EAE2-6B035F3B9F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85E5F3A2-CF64-4091-92A1-83BAFF24DB6E}" type="slidenum">
              <a:rPr lang="en-US" altLang="en-US" sz="1000"/>
              <a:pPr/>
              <a:t>32</a:t>
            </a:fld>
            <a:endParaRPr lang="en-US" altLang="en-US" sz="10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99562A6-7163-24A0-D941-AA951CB50C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300589-678B-FA7F-6B8E-D0C6017A1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8D9BC9-EBB0-0E0F-1842-A01CF9013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E98194-B354-9C06-9AA1-CCFD5D6D2B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F27BDB-AC3E-DFFC-0102-1A1C4F253A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8E5D527-498D-A3EC-4019-0ADB09DC31DF}"/>
              </a:ext>
            </a:extLst>
          </p:cNvPr>
          <p:cNvSpPr txBox="1"/>
          <p:nvPr/>
        </p:nvSpPr>
        <p:spPr>
          <a:xfrm>
            <a:off x="277626" y="245602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FF01729C-FD93-AB5E-C35C-4D6538D3DF71}"/>
              </a:ext>
            </a:extLst>
          </p:cNvPr>
          <p:cNvSpPr txBox="1">
            <a:spLocks/>
          </p:cNvSpPr>
          <p:nvPr/>
        </p:nvSpPr>
        <p:spPr>
          <a:xfrm>
            <a:off x="2826195" y="504822"/>
            <a:ext cx="3539093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Slide Number Placeholder 3">
            <a:extLst>
              <a:ext uri="{FF2B5EF4-FFF2-40B4-BE49-F238E27FC236}">
                <a16:creationId xmlns:a16="http://schemas.microsoft.com/office/drawing/2014/main" id="{B6F8C17B-77EC-9CA3-F2F3-4005DF2431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1DE2A58D-462E-4687-98AD-2A08CD5175FA}" type="slidenum">
              <a:rPr lang="en-US" altLang="en-US" sz="1000"/>
              <a:pPr/>
              <a:t>33</a:t>
            </a:fld>
            <a:endParaRPr lang="en-US" altLang="en-US" sz="1000"/>
          </a:p>
        </p:txBody>
      </p:sp>
      <p:pic>
        <p:nvPicPr>
          <p:cNvPr id="47108" name="Picture 3">
            <a:extLst>
              <a:ext uri="{FF2B5EF4-FFF2-40B4-BE49-F238E27FC236}">
                <a16:creationId xmlns:a16="http://schemas.microsoft.com/office/drawing/2014/main" id="{91CBAB6E-229A-3359-F012-F1143BF0E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196" y="1328973"/>
            <a:ext cx="6760718" cy="4688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D14312-9874-0496-0CAF-7A17869562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4C1A5C-4CDC-0EFD-DA3C-D943C42903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B769CC-D375-0C8D-A746-7491E07DBE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71840F-076F-4BD7-C653-C39BC655AC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5832C0-00D2-CCA9-E83E-B04266E7EA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0475D870-2486-2B10-8324-EE5666480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2757858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872495-C196-BABA-40B0-39DA44AEB58A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Slide Number Placeholder 3">
            <a:extLst>
              <a:ext uri="{FF2B5EF4-FFF2-40B4-BE49-F238E27FC236}">
                <a16:creationId xmlns:a16="http://schemas.microsoft.com/office/drawing/2014/main" id="{D47EB5FC-E60C-7FE1-298D-FF205721B69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628C77C8-5B6B-4942-A586-231A96BD762B}" type="slidenum">
              <a:rPr lang="en-US" altLang="en-US" sz="1000"/>
              <a:pPr/>
              <a:t>34</a:t>
            </a:fld>
            <a:endParaRPr lang="en-US" altLang="en-US" sz="1000"/>
          </a:p>
        </p:txBody>
      </p:sp>
      <p:pic>
        <p:nvPicPr>
          <p:cNvPr id="48132" name="Picture 2">
            <a:extLst>
              <a:ext uri="{FF2B5EF4-FFF2-40B4-BE49-F238E27FC236}">
                <a16:creationId xmlns:a16="http://schemas.microsoft.com/office/drawing/2014/main" id="{5760BABE-57D9-44F1-D21B-3A7938245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927" y="1548413"/>
            <a:ext cx="878046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6BE083-15FE-B480-191C-29EC78E1F3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E2A7A1-AE97-B657-565B-9E2BA20C2A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61B265-D725-E4A9-BE7F-641E53D5B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14E1C5-1EF9-A727-0751-5F031DDC84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041C3A-4320-476C-2194-ED2FB257E5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3DC29C22-49DE-C284-BF04-5993CE8FE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96" y="504822"/>
            <a:ext cx="2820002" cy="762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6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896786-C105-2770-B052-136F297ACB36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BAD0E41-80F7-31AF-EFE2-2C87D8CD5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165" y="1346818"/>
            <a:ext cx="10073196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200" dirty="0"/>
              <a:t>Math Library </a:t>
            </a:r>
          </a:p>
        </p:txBody>
      </p:sp>
      <p:sp>
        <p:nvSpPr>
          <p:cNvPr id="51203" name="Slide Number Placeholder 3">
            <a:extLst>
              <a:ext uri="{FF2B5EF4-FFF2-40B4-BE49-F238E27FC236}">
                <a16:creationId xmlns:a16="http://schemas.microsoft.com/office/drawing/2014/main" id="{D61FC0DF-AB7F-09D1-0A86-DB95E77BD9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Brush Script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Brush Script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Brush Script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Brush Script" pitchFamily="34" charset="0"/>
              </a:defRPr>
            </a:lvl9pPr>
          </a:lstStyle>
          <a:p>
            <a:fld id="{B4B3D241-DCBF-411F-9028-15E238DEE216}" type="slidenum">
              <a:rPr lang="en-US" altLang="en-US" sz="1000"/>
              <a:pPr/>
              <a:t>35</a:t>
            </a:fld>
            <a:endParaRPr lang="en-US" alt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EFE062-D446-55AD-C3D6-CD1425AB29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495727"/>
            <a:ext cx="1222425" cy="10962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958777C-BF57-FB1D-54F2-65856D434B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337344"/>
            <a:ext cx="238650" cy="270953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D57701-CB7D-B284-B106-9886F9AAD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337344"/>
            <a:ext cx="238650" cy="27095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62A301-0364-98CB-A84D-1C5E4B7A9A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1111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3E1B6F-10F2-A182-B6FB-694515CCFE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2251" y="6081766"/>
            <a:ext cx="9902229" cy="204838"/>
          </a:xfrm>
          <a:prstGeom prst="rect">
            <a:avLst/>
          </a:prstGeom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47E5FB50-8F6E-7A2D-9349-AEDBFB611AE8}"/>
              </a:ext>
            </a:extLst>
          </p:cNvPr>
          <p:cNvSpPr txBox="1">
            <a:spLocks/>
          </p:cNvSpPr>
          <p:nvPr/>
        </p:nvSpPr>
        <p:spPr>
          <a:xfrm>
            <a:off x="2826196" y="504822"/>
            <a:ext cx="2820002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Math Library</a:t>
            </a:r>
            <a:endParaRPr lang="en-US" sz="36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EB712C-1BCB-8162-9FF9-C01C857813FD}"/>
              </a:ext>
            </a:extLst>
          </p:cNvPr>
          <p:cNvSpPr txBox="1"/>
          <p:nvPr/>
        </p:nvSpPr>
        <p:spPr>
          <a:xfrm>
            <a:off x="277626" y="236724"/>
            <a:ext cx="1473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Python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ADED6F75-C5B8-0B71-F3C8-670157067EE1}"/>
              </a:ext>
            </a:extLst>
          </p:cNvPr>
          <p:cNvSpPr txBox="1"/>
          <p:nvPr/>
        </p:nvSpPr>
        <p:spPr>
          <a:xfrm>
            <a:off x="2705896" y="3747853"/>
            <a:ext cx="7450159" cy="898323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latin typeface="Corbel"/>
                <a:cs typeface="Corbel"/>
              </a:rPr>
              <a:t>y=math.sqrt(x+1)*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math.sqrt(x+2)*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math.sqrt(x+3)</a:t>
            </a:r>
            <a:endParaRPr sz="2400" dirty="0">
              <a:latin typeface="Corbel"/>
              <a:cs typeface="Corbel"/>
            </a:endParaRPr>
          </a:p>
          <a:p>
            <a:pPr marL="12700">
              <a:lnSpc>
                <a:spcPct val="100000"/>
              </a:lnSpc>
              <a:spcBef>
                <a:spcPts val="1070"/>
              </a:spcBef>
            </a:pPr>
            <a:r>
              <a:rPr sz="2400" spc="-10" dirty="0">
                <a:latin typeface="Corbel"/>
                <a:cs typeface="Corbel"/>
              </a:rPr>
              <a:t>print("y=",y)</a:t>
            </a:r>
            <a:endParaRPr sz="2400" dirty="0">
              <a:latin typeface="Corbel"/>
              <a:cs typeface="Corbel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8758CDE9-60DF-C1E3-EBE6-2FD34FD5DA0F}"/>
              </a:ext>
            </a:extLst>
          </p:cNvPr>
          <p:cNvSpPr txBox="1"/>
          <p:nvPr/>
        </p:nvSpPr>
        <p:spPr>
          <a:xfrm>
            <a:off x="4487453" y="2459202"/>
            <a:ext cx="19138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98245" algn="l"/>
              </a:tabLst>
            </a:pP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</a:t>
            </a:r>
            <a:r>
              <a:rPr sz="2400" spc="80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2 ∗	𝑥</a:t>
            </a:r>
            <a:r>
              <a:rPr sz="2400" spc="2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+</a:t>
            </a:r>
            <a:r>
              <a:rPr sz="2400" spc="-5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3</a:t>
            </a:r>
            <a:endParaRPr sz="2400" dirty="0">
              <a:latin typeface="Cambria Math"/>
              <a:cs typeface="Cambria Math"/>
            </a:endParaRPr>
          </a:p>
        </p:txBody>
      </p:sp>
      <p:sp>
        <p:nvSpPr>
          <p:cNvPr id="12" name="object 7">
            <a:extLst>
              <a:ext uri="{FF2B5EF4-FFF2-40B4-BE49-F238E27FC236}">
                <a16:creationId xmlns:a16="http://schemas.microsoft.com/office/drawing/2014/main" id="{117C54FC-7BBB-26A1-C702-14F4A51C52B7}"/>
              </a:ext>
            </a:extLst>
          </p:cNvPr>
          <p:cNvSpPr txBox="1"/>
          <p:nvPr/>
        </p:nvSpPr>
        <p:spPr>
          <a:xfrm>
            <a:off x="2705896" y="2320518"/>
            <a:ext cx="1611630" cy="154241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just">
              <a:lnSpc>
                <a:spcPct val="138300"/>
              </a:lnSpc>
              <a:spcBef>
                <a:spcPts val="85"/>
              </a:spcBef>
            </a:pPr>
            <a:r>
              <a:rPr sz="2400" spc="-5" dirty="0">
                <a:latin typeface="Corbel"/>
                <a:cs typeface="Corbel"/>
              </a:rPr>
              <a:t>Y=</a:t>
            </a:r>
            <a:r>
              <a:rPr sz="2400" dirty="0">
                <a:latin typeface="Corbel"/>
                <a:cs typeface="Corbel"/>
              </a:rPr>
              <a:t> </a:t>
            </a:r>
            <a:r>
              <a:rPr sz="2400" dirty="0">
                <a:solidFill>
                  <a:srgbClr val="A6B727"/>
                </a:solidFill>
                <a:latin typeface="Cambria Math"/>
                <a:cs typeface="Cambria Math"/>
              </a:rPr>
              <a:t>𝑥 + 1 ∗ </a:t>
            </a:r>
            <a:r>
              <a:rPr sz="2400" spc="5" dirty="0">
                <a:solidFill>
                  <a:srgbClr val="A6B727"/>
                </a:solidFill>
                <a:latin typeface="Cambria Math"/>
                <a:cs typeface="Cambria Math"/>
              </a:rPr>
              <a:t> </a:t>
            </a:r>
            <a:r>
              <a:rPr sz="2400" dirty="0">
                <a:latin typeface="Corbel"/>
                <a:cs typeface="Corbel"/>
              </a:rPr>
              <a:t>import</a:t>
            </a:r>
            <a:r>
              <a:rPr sz="2400" spc="-9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math </a:t>
            </a:r>
            <a:r>
              <a:rPr sz="2400" spc="-465" dirty="0">
                <a:latin typeface="Corbel"/>
                <a:cs typeface="Corbel"/>
              </a:rPr>
              <a:t> </a:t>
            </a:r>
            <a:r>
              <a:rPr sz="2400" spc="-5" dirty="0">
                <a:latin typeface="Corbel"/>
                <a:cs typeface="Corbel"/>
              </a:rPr>
              <a:t>x=10</a:t>
            </a:r>
            <a:endParaRPr sz="2400" dirty="0">
              <a:latin typeface="Corbel"/>
              <a:cs typeface="Corbe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242496" y="4902622"/>
            <a:ext cx="26805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  <a:endParaRPr lang="en-US" sz="36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7582</TotalTime>
  <Words>2124</Words>
  <Application>Microsoft Office PowerPoint</Application>
  <PresentationFormat>Widescreen</PresentationFormat>
  <Paragraphs>280</Paragraphs>
  <Slides>36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8" baseType="lpstr">
      <vt:lpstr>Arial</vt:lpstr>
      <vt:lpstr>Brush Script</vt:lpstr>
      <vt:lpstr>Calibri</vt:lpstr>
      <vt:lpstr>Calibri Light</vt:lpstr>
      <vt:lpstr>Cambria Math</vt:lpstr>
      <vt:lpstr>Corbel</vt:lpstr>
      <vt:lpstr>Segoe UI</vt:lpstr>
      <vt:lpstr>Tajawal ExtraBold</vt:lpstr>
      <vt:lpstr>Tajawal Medium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Variables</vt:lpstr>
      <vt:lpstr>Variables</vt:lpstr>
      <vt:lpstr>Assignment statements</vt:lpstr>
      <vt:lpstr>Assignment statements</vt:lpstr>
      <vt:lpstr>Assignment statements</vt:lpstr>
      <vt:lpstr>Assignment statements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Arithmetic operators</vt:lpstr>
      <vt:lpstr>Basic  Arithmetic operators</vt:lpstr>
      <vt:lpstr>PowerPoint Presentation</vt:lpstr>
      <vt:lpstr>PowerPoint Presentation</vt:lpstr>
      <vt:lpstr>Strings</vt:lpstr>
      <vt:lpstr>Strings</vt:lpstr>
      <vt:lpstr>Strings</vt:lpstr>
      <vt:lpstr>Strings</vt:lpstr>
      <vt:lpstr>Strings</vt:lpstr>
      <vt:lpstr>PowerPoint Presentation</vt:lpstr>
      <vt:lpstr>PowerPoint Presentation</vt:lpstr>
      <vt:lpstr>Math Library</vt:lpstr>
      <vt:lpstr>Math Library</vt:lpstr>
      <vt:lpstr>Math Library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Eman Hamdy</cp:lastModifiedBy>
  <cp:revision>32</cp:revision>
  <dcterms:created xsi:type="dcterms:W3CDTF">2021-08-03T13:03:26Z</dcterms:created>
  <dcterms:modified xsi:type="dcterms:W3CDTF">2023-04-06T14:37:47Z</dcterms:modified>
</cp:coreProperties>
</file>