
<file path=[Content_Types].xml><?xml version="1.0" encoding="utf-8"?>
<Types xmlns="http://schemas.openxmlformats.org/package/2006/content-types">
  <Default Extension="jpeg" ContentType="image/jpeg"/>
  <Default Extension="jp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3.xml" ContentType="application/vnd.openxmlformats-officedocument.presentationml.notesSlide+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4.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5.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3.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 id="2147483671" r:id="rId3"/>
  </p:sldMasterIdLst>
  <p:notesMasterIdLst>
    <p:notesMasterId r:id="rId54"/>
  </p:notesMasterIdLst>
  <p:sldIdLst>
    <p:sldId id="540" r:id="rId4"/>
    <p:sldId id="303" r:id="rId5"/>
    <p:sldId id="271" r:id="rId6"/>
    <p:sldId id="559" r:id="rId7"/>
    <p:sldId id="484" r:id="rId8"/>
    <p:sldId id="531" r:id="rId9"/>
    <p:sldId id="515" r:id="rId10"/>
    <p:sldId id="281" r:id="rId11"/>
    <p:sldId id="481" r:id="rId12"/>
    <p:sldId id="486" r:id="rId13"/>
    <p:sldId id="487" r:id="rId14"/>
    <p:sldId id="530" r:id="rId15"/>
    <p:sldId id="485" r:id="rId16"/>
    <p:sldId id="494" r:id="rId17"/>
    <p:sldId id="497" r:id="rId18"/>
    <p:sldId id="495" r:id="rId19"/>
    <p:sldId id="536" r:id="rId20"/>
    <p:sldId id="537" r:id="rId21"/>
    <p:sldId id="538" r:id="rId22"/>
    <p:sldId id="499" r:id="rId23"/>
    <p:sldId id="498" r:id="rId24"/>
    <p:sldId id="502" r:id="rId25"/>
    <p:sldId id="500" r:id="rId26"/>
    <p:sldId id="539" r:id="rId27"/>
    <p:sldId id="541" r:id="rId28"/>
    <p:sldId id="506" r:id="rId29"/>
    <p:sldId id="504" r:id="rId30"/>
    <p:sldId id="505" r:id="rId31"/>
    <p:sldId id="549" r:id="rId32"/>
    <p:sldId id="550" r:id="rId33"/>
    <p:sldId id="551" r:id="rId34"/>
    <p:sldId id="508" r:id="rId35"/>
    <p:sldId id="507" r:id="rId36"/>
    <p:sldId id="510" r:id="rId37"/>
    <p:sldId id="509" r:id="rId38"/>
    <p:sldId id="532" r:id="rId39"/>
    <p:sldId id="554" r:id="rId40"/>
    <p:sldId id="555" r:id="rId41"/>
    <p:sldId id="556" r:id="rId42"/>
    <p:sldId id="557" r:id="rId43"/>
    <p:sldId id="558" r:id="rId44"/>
    <p:sldId id="256" r:id="rId45"/>
    <p:sldId id="560" r:id="rId46"/>
    <p:sldId id="561" r:id="rId47"/>
    <p:sldId id="661" r:id="rId48"/>
    <p:sldId id="521" r:id="rId49"/>
    <p:sldId id="662" r:id="rId50"/>
    <p:sldId id="663" r:id="rId51"/>
    <p:sldId id="664" r:id="rId52"/>
    <p:sldId id="660"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0"/>
            <p14:sldId id="303"/>
            <p14:sldId id="271"/>
            <p14:sldId id="559"/>
            <p14:sldId id="484"/>
            <p14:sldId id="531"/>
            <p14:sldId id="515"/>
            <p14:sldId id="281"/>
            <p14:sldId id="481"/>
            <p14:sldId id="486"/>
            <p14:sldId id="487"/>
            <p14:sldId id="530"/>
            <p14:sldId id="485"/>
            <p14:sldId id="494"/>
            <p14:sldId id="497"/>
            <p14:sldId id="495"/>
            <p14:sldId id="536"/>
            <p14:sldId id="537"/>
            <p14:sldId id="538"/>
            <p14:sldId id="499"/>
            <p14:sldId id="498"/>
            <p14:sldId id="502"/>
            <p14:sldId id="500"/>
            <p14:sldId id="539"/>
            <p14:sldId id="541"/>
            <p14:sldId id="506"/>
            <p14:sldId id="504"/>
            <p14:sldId id="505"/>
            <p14:sldId id="549"/>
            <p14:sldId id="550"/>
            <p14:sldId id="551"/>
            <p14:sldId id="508"/>
            <p14:sldId id="507"/>
            <p14:sldId id="510"/>
            <p14:sldId id="509"/>
            <p14:sldId id="532"/>
            <p14:sldId id="554"/>
            <p14:sldId id="555"/>
            <p14:sldId id="556"/>
            <p14:sldId id="557"/>
            <p14:sldId id="558"/>
            <p14:sldId id="256"/>
            <p14:sldId id="560"/>
            <p14:sldId id="561"/>
            <p14:sldId id="661"/>
            <p14:sldId id="521"/>
            <p14:sldId id="662"/>
            <p14:sldId id="663"/>
            <p14:sldId id="664"/>
            <p14:sldId id="66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669BBC"/>
    <a:srgbClr val="2D3956"/>
    <a:srgbClr val="8E5A6D"/>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08" autoAdjust="0"/>
    <p:restoredTop sz="68109" autoAdjust="0"/>
  </p:normalViewPr>
  <p:slideViewPr>
    <p:cSldViewPr snapToGrid="0">
      <p:cViewPr varScale="1">
        <p:scale>
          <a:sx n="65" d="100"/>
          <a:sy n="65" d="100"/>
        </p:scale>
        <p:origin x="2568"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customXml" Target="../customXml/item3.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customXml" Target="../customXml/item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customXml" Target="../customXml/item2.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ctr" rtl="1">
              <a:buFont typeface="Arial" panose="020B0604020202020204" pitchFamily="34" charset="0"/>
              <a:buNone/>
            </a:pPr>
            <a:r>
              <a:rPr lang="ar-EG" b="1" dirty="0"/>
              <a:t>10. "أعظم إنجاز ليس في عدم السقوط أبدا ، ولكن في النهوض مرة أخرى بعد سقوطك." - فينس لومباردي ، مدرب كرة القدم والمدير التنفيذي لاتحاد كرة القدم الأميركي</a:t>
            </a:r>
            <a:endParaRPr lang="en-US" b="1" dirty="0"/>
          </a:p>
          <a:p>
            <a:pPr marL="0" indent="0" algn="ctr" rtl="1">
              <a:buFont typeface="Arial" panose="020B0604020202020204" pitchFamily="34" charset="0"/>
              <a:buNone/>
            </a:pPr>
            <a:endParaRPr lang="en-US" b="1" dirty="0"/>
          </a:p>
          <a:p>
            <a:pPr marL="0" indent="0" algn="ctr" rtl="1">
              <a:buFont typeface="Arial" panose="020B0604020202020204" pitchFamily="34" charset="0"/>
              <a:buNone/>
            </a:pPr>
            <a:r>
              <a:rPr lang="ar-EG" b="1" dirty="0"/>
              <a:t> 11. "كان علي أن أكسب رزقي وفرصتي الخاصة. لكنني نجحت في ذلك! لا تجلس وتنتظر الفرص. انهض واصنعها." - السيدة سي جيه ووكر ، رائدة أعمال ومحسنة وناشطة اجتماعية</a:t>
            </a:r>
            <a:endParaRPr lang="en-US" b="1" dirty="0"/>
          </a:p>
          <a:p>
            <a:pPr marL="0" indent="0" algn="ctr" rtl="1">
              <a:buFont typeface="Arial" panose="020B0604020202020204" pitchFamily="34" charset="0"/>
              <a:buNone/>
            </a:pPr>
            <a:endParaRPr lang="en-US" b="1" dirty="0"/>
          </a:p>
          <a:p>
            <a:pPr marL="0" indent="0" algn="ctr" rtl="1">
              <a:buFont typeface="Arial" panose="020B0604020202020204" pitchFamily="34" charset="0"/>
              <a:buNone/>
            </a:pPr>
            <a:r>
              <a:rPr lang="ar-EG" b="1" dirty="0"/>
              <a:t> 12. "أي شخص يتوقف عن التعلم هو كبير في السن ، سواء في سن 20 أو 80. أي شخص يستمر في التعلم يبقى شابا. أعظم شيء في الحياة هو أن تحافظ على عقلك شابا." - هنري فورد</a:t>
            </a:r>
            <a:endParaRPr lang="en-US" b="1" dirty="0"/>
          </a:p>
          <a:p>
            <a:pPr marL="0" indent="0" algn="ctr" rtl="1">
              <a:buFont typeface="Arial" panose="020B0604020202020204" pitchFamily="34" charset="0"/>
              <a:buNone/>
            </a:pPr>
            <a:endParaRPr lang="en-US" b="1" dirty="0"/>
          </a:p>
          <a:p>
            <a:pPr marL="0" indent="0" algn="ctr" rtl="1">
              <a:buFont typeface="Arial" panose="020B0604020202020204" pitchFamily="34" charset="0"/>
              <a:buNone/>
            </a:pPr>
            <a:r>
              <a:rPr lang="ar-EG" b="1" dirty="0"/>
              <a:t>"تعلمت دائما أن أتعامل مع أشياء لم أفعلها من قبل. النمو والراحة لا يتعايشا." - فيرجينيا روميتي</a:t>
            </a:r>
            <a:endParaRPr lang="en-US" b="1" dirty="0"/>
          </a:p>
          <a:p>
            <a:pPr marL="0" indent="0" algn="ctr" rtl="1">
              <a:buFont typeface="Arial" panose="020B0604020202020204" pitchFamily="34" charset="0"/>
              <a:buNone/>
            </a:pP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r>
              <a:rPr lang="ar-EG" b="1" i="0" dirty="0">
                <a:solidFill>
                  <a:srgbClr val="000000"/>
                </a:solidFill>
                <a:effectLst/>
                <a:latin typeface="Segoe UI Web (Arabic)"/>
              </a:rPr>
              <a:t>أهداف التعلم</a:t>
            </a:r>
            <a:r>
              <a:rPr lang="en-US" b="1" i="0" dirty="0">
                <a:solidFill>
                  <a:srgbClr val="000000"/>
                </a:solidFill>
                <a:effectLst/>
                <a:latin typeface="Segoe UI Web (Arabic)"/>
              </a:rPr>
              <a:t>:</a:t>
            </a:r>
          </a:p>
          <a:p>
            <a:pPr marL="0" indent="0" algn="r" rtl="1">
              <a:buFont typeface="+mj-lt"/>
              <a:buNone/>
            </a:pPr>
            <a:endParaRPr lang="en-US" b="1" i="0" dirty="0">
              <a:solidFill>
                <a:srgbClr val="000000"/>
              </a:solidFill>
              <a:effectLst/>
              <a:latin typeface="Segoe UI Web (Arabic)"/>
            </a:endParaRPr>
          </a:p>
          <a:p>
            <a:pPr marL="228600" indent="-228600" algn="r" rtl="1">
              <a:buFont typeface="+mj-lt"/>
              <a:buAutoNum type="arabicPeriod"/>
            </a:pPr>
            <a:r>
              <a:rPr lang="ar-EG" b="0" i="0" dirty="0">
                <a:solidFill>
                  <a:srgbClr val="000000"/>
                </a:solidFill>
                <a:effectLst/>
                <a:latin typeface="Segoe UI Web (Arabic)"/>
              </a:rPr>
              <a:t>ناقش </a:t>
            </a:r>
            <a:r>
              <a:rPr lang="en-US" b="0" i="0" dirty="0">
                <a:solidFill>
                  <a:srgbClr val="000000"/>
                </a:solidFill>
                <a:effectLst/>
                <a:latin typeface="Segoe UI Web (Arabic)"/>
              </a:rPr>
              <a:t>Lean Canvas </a:t>
            </a:r>
            <a:r>
              <a:rPr lang="ar-EG" b="0" i="0" dirty="0">
                <a:solidFill>
                  <a:srgbClr val="000000"/>
                </a:solidFill>
                <a:effectLst/>
                <a:latin typeface="Segoe UI Web (Arabic)"/>
              </a:rPr>
              <a:t>: أصولها ، والاختلاف عن خطة العمل ، والاختلاف عن نموذج لوحة الأعمال ، والكتل الخاصة بها.</a:t>
            </a:r>
            <a:endParaRPr lang="en-US" b="0" i="0" dirty="0">
              <a:solidFill>
                <a:srgbClr val="000000"/>
              </a:solidFill>
              <a:effectLst/>
              <a:latin typeface="Segoe UI Web (Arabic)"/>
            </a:endParaRPr>
          </a:p>
          <a:p>
            <a:pPr marL="228600" indent="-228600" algn="r" rtl="1">
              <a:buFont typeface="+mj-lt"/>
              <a:buAutoNum type="arabicPeriod"/>
            </a:pPr>
            <a:endParaRPr lang="en-US" b="0" i="0" dirty="0">
              <a:solidFill>
                <a:srgbClr val="000000"/>
              </a:solidFill>
              <a:effectLst/>
              <a:latin typeface="Segoe UI Web (Arabic)"/>
            </a:endParaRPr>
          </a:p>
          <a:p>
            <a:pPr marL="228600" indent="-228600" algn="r" rtl="1">
              <a:buFont typeface="+mj-lt"/>
              <a:buAutoNum type="arabicPeriod"/>
            </a:pPr>
            <a:r>
              <a:rPr lang="ar-EG" b="0" i="0" dirty="0">
                <a:solidFill>
                  <a:srgbClr val="000000"/>
                </a:solidFill>
                <a:effectLst/>
                <a:latin typeface="Segoe UI Web (Arabic)"/>
              </a:rPr>
              <a:t> كيفية إجراء نموذج </a:t>
            </a: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Lean Canvas </a:t>
            </a:r>
          </a:p>
          <a:p>
            <a:pPr marL="228600" indent="-228600" algn="r" rtl="1">
              <a:buFont typeface="+mj-lt"/>
              <a:buAutoNum type="arabicPeriod"/>
            </a:pPr>
            <a:endParaRPr lang="en-US" b="0" i="0" dirty="0">
              <a:solidFill>
                <a:srgbClr val="000000"/>
              </a:solidFill>
              <a:effectLst/>
              <a:latin typeface="Segoe UI Web (Arabic)"/>
            </a:endParaRPr>
          </a:p>
          <a:p>
            <a:pPr marL="228600" indent="-228600" algn="r" rtl="1">
              <a:buFont typeface="+mj-lt"/>
              <a:buAutoNum type="arabicPeriod"/>
            </a:pPr>
            <a:r>
              <a:rPr lang="ar-EG" b="0" i="0" dirty="0">
                <a:solidFill>
                  <a:srgbClr val="000000"/>
                </a:solidFill>
                <a:effectLst/>
                <a:latin typeface="Segoe UI Web (Arabic)"/>
              </a:rPr>
              <a:t>استكشف بعض دراسات الحالة لتعميق المفاهيم.</a:t>
            </a:r>
            <a:endParaRPr lang="en-US" b="1" i="0" dirty="0">
              <a:solidFill>
                <a:srgbClr val="000000"/>
              </a:solidFill>
              <a:effectLst/>
              <a:latin typeface="Segoe UI Web (Arabic)"/>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sz="1200" b="1" i="0" dirty="0">
                <a:solidFill>
                  <a:srgbClr val="000000"/>
                </a:solidFill>
                <a:effectLst/>
                <a:latin typeface="?"/>
              </a:rPr>
              <a:t>Lean Canvas</a:t>
            </a:r>
          </a:p>
          <a:p>
            <a:pPr algn="r" rtl="1"/>
            <a:r>
              <a:rPr lang="ar-EG" dirty="0"/>
              <a:t>تم إنشاء هذه الطريقة في عام </a:t>
            </a:r>
            <a:r>
              <a:rPr lang="ar-EG" b="1" u="sng" dirty="0"/>
              <a:t>2009</a:t>
            </a:r>
            <a:r>
              <a:rPr lang="ar-EG" dirty="0"/>
              <a:t> بشكل أساسي للعمل </a:t>
            </a:r>
            <a:r>
              <a:rPr lang="ar-EG" b="1" u="sng" dirty="0"/>
              <a:t>مع الشركات الناشئة </a:t>
            </a:r>
            <a:r>
              <a:rPr lang="en-US" b="1" u="sng" dirty="0"/>
              <a:t>SaaS. </a:t>
            </a:r>
            <a:r>
              <a:rPr lang="ar-EG" dirty="0"/>
              <a:t>في الوقت الحاضر ، تقوم العديد من الجامعات والمؤسسات التعليمية في جميع أنحاء العالم بتدريس هذا النهج كجزء من برنامج مسرعات الشركات الناشئة المعروفة. تمارس </a:t>
            </a:r>
            <a:r>
              <a:rPr lang="en-US" dirty="0"/>
              <a:t>Lean Canvas </a:t>
            </a:r>
            <a:r>
              <a:rPr lang="ar-EG" dirty="0"/>
              <a:t>أيضا في العديد من الشركات الكبيرة. اعترف مؤلف هذا النهج ، آش موريا بأنه لم يكن يتوقع مثل هذه الشعبية. </a:t>
            </a:r>
            <a:endParaRPr lang="en-US" dirty="0"/>
          </a:p>
          <a:p>
            <a:pPr algn="r" rtl="1"/>
            <a:endParaRPr lang="ar-EG" dirty="0"/>
          </a:p>
          <a:p>
            <a:pPr algn="r" rtl="1"/>
            <a:r>
              <a:rPr lang="en-US" b="1" dirty="0"/>
              <a:t>Lean Canvas </a:t>
            </a:r>
            <a:r>
              <a:rPr lang="ar-EG" dirty="0"/>
              <a:t>هو</a:t>
            </a:r>
            <a:r>
              <a:rPr lang="en-US" dirty="0"/>
              <a:t>:</a:t>
            </a:r>
          </a:p>
          <a:p>
            <a:pPr marL="171450" indent="-171450" algn="r" rtl="1">
              <a:buFont typeface="Arial" panose="020B0604020202020204" pitchFamily="34" charset="0"/>
              <a:buChar char="•"/>
            </a:pPr>
            <a:r>
              <a:rPr lang="ar-EG" dirty="0"/>
              <a:t> </a:t>
            </a:r>
            <a:r>
              <a:rPr lang="ar-EG" u="sng" dirty="0"/>
              <a:t>نهج فعال لتطوير خطة عمل من صفحة واحدة لتفكيك فكرة عملك إلى افتراضات رئيسية لتحليل أفضل</a:t>
            </a:r>
            <a:r>
              <a:rPr lang="ar-EG" dirty="0"/>
              <a:t>.</a:t>
            </a:r>
          </a:p>
          <a:p>
            <a:pPr marL="171450" indent="-171450" algn="r" rtl="1">
              <a:buFont typeface="Arial" panose="020B0604020202020204" pitchFamily="34" charset="0"/>
              <a:buChar char="•"/>
            </a:pPr>
            <a:r>
              <a:rPr lang="ar-EG" dirty="0"/>
              <a:t>إنها وثيقة استراتيجية </a:t>
            </a:r>
            <a:r>
              <a:rPr lang="ar-EG" u="sng" dirty="0"/>
              <a:t>تساعد المديرين على تجميع فرضيات نموذج عمل معين لإطلاق أي شركة ناشئة. </a:t>
            </a:r>
          </a:p>
          <a:p>
            <a:pPr marL="171450" indent="-171450" algn="r" rtl="1">
              <a:buFont typeface="Arial" panose="020B0604020202020204" pitchFamily="34" charset="0"/>
              <a:buChar char="•"/>
            </a:pPr>
            <a:r>
              <a:rPr lang="ar-EG" dirty="0"/>
              <a:t>سيوفر لك </a:t>
            </a:r>
            <a:r>
              <a:rPr lang="ar-EG" u="sng" dirty="0"/>
              <a:t>خطة عمل قابلة للتنفيذ وتركز على رواد الأعمال</a:t>
            </a:r>
            <a:r>
              <a:rPr lang="ar-EG" dirty="0"/>
              <a:t>. </a:t>
            </a:r>
          </a:p>
          <a:p>
            <a:pPr marL="171450" indent="-171450" algn="r" rtl="1">
              <a:buFont typeface="Arial" panose="020B0604020202020204" pitchFamily="34" charset="0"/>
              <a:buChar char="•"/>
            </a:pPr>
            <a:r>
              <a:rPr lang="ar-EG" dirty="0"/>
              <a:t>تم تصميم الوثيقة </a:t>
            </a:r>
            <a:r>
              <a:rPr lang="ar-EG" u="sng" dirty="0"/>
              <a:t>لتركز على المشكلات والحلول والمقاييس الرئيسية والمزايا التنافسية</a:t>
            </a:r>
            <a:r>
              <a:rPr lang="ar-EG" dirty="0"/>
              <a:t>.</a:t>
            </a:r>
            <a:endParaRPr lang="en-US" dirty="0"/>
          </a:p>
          <a:p>
            <a:pPr algn="r" rtl="1"/>
            <a:endParaRPr lang="ar-EG" dirty="0"/>
          </a:p>
          <a:p>
            <a:pPr algn="r" rtl="1"/>
            <a:r>
              <a:rPr lang="ar-EG" dirty="0"/>
              <a:t>تشبه </a:t>
            </a:r>
            <a:r>
              <a:rPr lang="en-US" dirty="0"/>
              <a:t>Lean Canvas </a:t>
            </a:r>
            <a:r>
              <a:rPr lang="ar-EG" dirty="0"/>
              <a:t>إلى حد بعيد هيكل </a:t>
            </a:r>
            <a:r>
              <a:rPr lang="en-US" dirty="0"/>
              <a:t>Business Model Canvas ، </a:t>
            </a:r>
            <a:r>
              <a:rPr lang="ar-EG" dirty="0"/>
              <a:t>ولكن لديها بعض الاختلافات الأساسية. </a:t>
            </a:r>
            <a:endParaRPr lang="en-US" dirty="0"/>
          </a:p>
          <a:p>
            <a:pPr algn="r" rtl="1"/>
            <a:endParaRPr lang="ar-EG" dirty="0"/>
          </a:p>
          <a:p>
            <a:pPr algn="r" rtl="1"/>
            <a:r>
              <a:rPr lang="ar-EG" b="1" u="sng" dirty="0"/>
              <a:t>المزايا الرئيسية ل </a:t>
            </a:r>
            <a:r>
              <a:rPr lang="en-US" b="1" u="sng" dirty="0"/>
              <a:t>Lean Canvas </a:t>
            </a:r>
            <a:r>
              <a:rPr lang="ar-EG" b="1" u="sng" dirty="0"/>
              <a:t>مقارنة بخطة العمل هي:</a:t>
            </a:r>
          </a:p>
          <a:p>
            <a:pPr algn="r" rtl="1"/>
            <a:r>
              <a:rPr lang="ar-EG" dirty="0"/>
              <a:t>    - تستغرق خطة العمل وقتا طويلا لكتابتها (وفي الواقع لن يقرأها الجميع)</a:t>
            </a:r>
          </a:p>
          <a:p>
            <a:pPr algn="r" rtl="1"/>
            <a:r>
              <a:rPr lang="ar-EG" dirty="0"/>
              <a:t>    - تم تصميم </a:t>
            </a:r>
            <a:r>
              <a:rPr lang="en-US" dirty="0"/>
              <a:t>Lean Canvas </a:t>
            </a:r>
            <a:r>
              <a:rPr lang="ar-EG" dirty="0"/>
              <a:t>للمساعدة في إنشاء تصور سريع لأي فكرة ، لمشاركتها والحصول على تعليقات.</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46419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en-US" b="1" dirty="0"/>
              <a:t>Lean Canvas </a:t>
            </a:r>
            <a:r>
              <a:rPr lang="ar-EG" b="1" dirty="0"/>
              <a:t>مقابل خطة العمل</a:t>
            </a:r>
            <a:endParaRPr lang="en-US" b="1" dirty="0"/>
          </a:p>
          <a:p>
            <a:pPr algn="r" rtl="1"/>
            <a:endParaRPr lang="en-US" b="1" dirty="0"/>
          </a:p>
          <a:p>
            <a:pPr marL="171450" indent="-171450" algn="r" rtl="1">
              <a:buFont typeface="Arial" panose="020B0604020202020204" pitchFamily="34" charset="0"/>
              <a:buChar char="•"/>
            </a:pPr>
            <a:r>
              <a:rPr lang="ar-EG" b="1" dirty="0"/>
              <a:t>نهج نموذج اللوحة </a:t>
            </a:r>
            <a:r>
              <a:rPr lang="en-US" b="1" dirty="0"/>
              <a:t>Lean Canvas </a:t>
            </a:r>
            <a:r>
              <a:rPr lang="ar-EG" b="1" dirty="0"/>
              <a:t>: </a:t>
            </a:r>
            <a:r>
              <a:rPr lang="ar-EG" u="sng" dirty="0"/>
              <a:t>مرئي وديناميكي وموجه نحو العمل والتركيز على الأنشطة الرئيسية</a:t>
            </a:r>
            <a:r>
              <a:rPr lang="ar-EG" dirty="0"/>
              <a:t>. بناء على فكرة وابتكار ومرفق رواد أعمال وما إلى ذلك.</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تنقل </a:t>
            </a:r>
            <a:r>
              <a:rPr lang="ar-EG" b="1" dirty="0"/>
              <a:t>خطة العمل الهيكل التنظيمي </a:t>
            </a:r>
            <a:r>
              <a:rPr lang="ar-EG" dirty="0"/>
              <a:t>لعملك ، بما في ذلك ألقاب المديرين أو المسؤولين وواجباتهم الفردية. كما أنه يعمل</a:t>
            </a:r>
            <a:r>
              <a:rPr lang="ar-EG" u="sng" dirty="0"/>
              <a:t> كأداة إدارية يمكن الرجوع إليها بانتظام لضمان أن الأعمال تسير على المسار الصحيح لتحقيق الأهداف أو أهداف المبيعات أو المعالم التشغيلية.</a:t>
            </a:r>
            <a:endParaRPr lang="en-US" u="sng" dirty="0"/>
          </a:p>
          <a:p>
            <a:pPr algn="r"/>
            <a:endParaRPr lang="ar-EG" dirty="0"/>
          </a:p>
          <a:p>
            <a:pPr algn="r"/>
            <a:r>
              <a:rPr lang="ar-EG" dirty="0"/>
              <a:t>«يجب أن </a:t>
            </a:r>
            <a:r>
              <a:rPr lang="ar-EG" u="sng" dirty="0"/>
              <a:t>تتماشى العمليات والقرارات التجارية اليومية مع أهداف واستراتيجيات الشركة طويلة الأجل </a:t>
            </a:r>
            <a:r>
              <a:rPr lang="ar-EG" dirty="0"/>
              <a:t>، والتي تم تفصيلها </a:t>
            </a:r>
            <a:r>
              <a:rPr lang="ar-EG" b="0" dirty="0"/>
              <a:t>في</a:t>
            </a:r>
            <a:r>
              <a:rPr lang="ar-EG" b="1" dirty="0"/>
              <a:t> خطة العمل</a:t>
            </a:r>
            <a:r>
              <a:rPr lang="ar-EG" dirty="0"/>
              <a:t>»</a:t>
            </a:r>
          </a:p>
          <a:p>
            <a:pPr algn="r"/>
            <a:r>
              <a:rPr lang="ar-EG" u="sng" dirty="0"/>
              <a:t>ليس فقط للاستخدام من قبل أطراف ثالثة ، ولكن للاستخدام الداخلي!</a:t>
            </a:r>
            <a:endParaRPr lang="en-US" u="sng" dirty="0"/>
          </a:p>
          <a:p>
            <a:pPr algn="r"/>
            <a:endParaRPr lang="en-US" u="sn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677596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نموذج العمل </a:t>
            </a:r>
            <a:r>
              <a:rPr lang="en-US" b="1" dirty="0"/>
              <a:t>Canvas </a:t>
            </a:r>
            <a:r>
              <a:rPr lang="ar-EG" b="1" dirty="0"/>
              <a:t>مقابل نموذج الأعمال الخالي من الهدر</a:t>
            </a:r>
          </a:p>
          <a:p>
            <a:pPr algn="r" rtl="1"/>
            <a:r>
              <a:rPr lang="ar-EG" b="1" dirty="0"/>
              <a:t>نموذج العمل</a:t>
            </a:r>
            <a:r>
              <a:rPr lang="en-US" b="1" dirty="0"/>
              <a:t>Business Model Canvas </a:t>
            </a:r>
            <a:r>
              <a:rPr lang="ar-EG" b="1" dirty="0"/>
              <a:t> : بواسطة </a:t>
            </a:r>
            <a:r>
              <a:rPr lang="en-US" b="1" dirty="0"/>
              <a:t>OSTERWALDER</a:t>
            </a:r>
          </a:p>
          <a:p>
            <a:pPr algn="r" rtl="1"/>
            <a:r>
              <a:rPr lang="en-US" dirty="0"/>
              <a:t>  - </a:t>
            </a:r>
            <a:r>
              <a:rPr lang="ar-EG" dirty="0"/>
              <a:t>يحدد العديد من الوصفات التي تشكل اللبنات الأساسية للأنشطة</a:t>
            </a:r>
          </a:p>
          <a:p>
            <a:pPr algn="r" rtl="1"/>
            <a:r>
              <a:rPr lang="ar-EG" dirty="0"/>
              <a:t>  - نموذج الإدارة الاستراتيجية وبدء التشغيل الهزيل لتطوير نماذج أعمال جديدة أو توثيق القائمة. </a:t>
            </a:r>
            <a:br>
              <a:rPr lang="ar-EG" dirty="0"/>
            </a:br>
            <a:r>
              <a:rPr lang="ar-EG" dirty="0"/>
              <a:t>  - مخطط مرئي يحتوي على عناصر تصف عرض القيمة للشركة أو المنتج والبنية التحتية والعملاء والموارد المالية.</a:t>
            </a:r>
          </a:p>
          <a:p>
            <a:pPr algn="r" rtl="1"/>
            <a:endParaRPr lang="en-US" dirty="0"/>
          </a:p>
          <a:p>
            <a:pPr algn="r" rtl="1"/>
            <a:r>
              <a:rPr lang="en-US" b="1" dirty="0"/>
              <a:t>Lean Canvas </a:t>
            </a:r>
            <a:r>
              <a:rPr lang="ar-EG" b="1" dirty="0"/>
              <a:t>: (لماذا الإجابة هنا ...)</a:t>
            </a:r>
            <a:br>
              <a:rPr lang="ar-EG" dirty="0"/>
            </a:br>
            <a:r>
              <a:rPr lang="ar-EG" dirty="0"/>
              <a:t>  - يحدد نهجا أكثر تركيزا على المشكلات ويستهدف بشكل رئيسي رواد الأعمال والشركات الناشئة</a:t>
            </a:r>
          </a:p>
          <a:p>
            <a:pPr algn="r" rtl="1"/>
            <a:r>
              <a:rPr lang="ar-EG" dirty="0"/>
              <a:t>  - تكييف نموذج الأعمال الذي أنشأه </a:t>
            </a:r>
            <a:r>
              <a:rPr lang="en-US" b="1" u="sng" dirty="0"/>
              <a:t>Ash Maurya </a:t>
            </a:r>
            <a:r>
              <a:rPr lang="ar-EG" dirty="0"/>
              <a:t>بروح </a:t>
            </a:r>
            <a:r>
              <a:rPr lang="en-US" dirty="0"/>
              <a:t>Lean Startup </a:t>
            </a:r>
            <a:r>
              <a:rPr lang="ar-EG" dirty="0"/>
              <a:t>بدء تشغيل سريع وموجز وفعال). </a:t>
            </a:r>
            <a:br>
              <a:rPr lang="ar-EG" dirty="0"/>
            </a:br>
            <a:r>
              <a:rPr lang="ar-EG" dirty="0"/>
              <a:t>  - تعد </a:t>
            </a:r>
            <a:r>
              <a:rPr lang="en-US" dirty="0"/>
              <a:t>Lean Canvas </a:t>
            </a:r>
            <a:r>
              <a:rPr lang="ar-EG" dirty="0"/>
              <a:t>بخطة عمل قابلة للتنفيذ وتركز على رواد الأعمال. </a:t>
            </a:r>
            <a:br>
              <a:rPr lang="ar-EG" dirty="0"/>
            </a:br>
            <a:r>
              <a:rPr lang="ar-EG" dirty="0"/>
              <a:t>  - يركز على المشكلات والحلول والمقاييس الرئيسية والمزايا التنافسية.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919119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r" rtl="1">
              <a:lnSpc>
                <a:spcPts val="1500"/>
              </a:lnSpc>
              <a:spcBef>
                <a:spcPts val="0"/>
              </a:spcBef>
              <a:spcAft>
                <a:spcPts val="1000"/>
              </a:spcAft>
            </a:pPr>
            <a:r>
              <a:rPr lang="tr-TR" sz="1200" b="1" i="0" dirty="0">
                <a:effectLst>
                  <a:outerShdw blurRad="38100" dist="38100" dir="2700000" algn="tl">
                    <a:srgbClr val="000000">
                      <a:alpha val="43137"/>
                    </a:srgbClr>
                  </a:outerShdw>
                </a:effectLst>
              </a:rPr>
              <a:t>Lean Canvas</a:t>
            </a:r>
            <a:endParaRPr lang="tr-TR" sz="1200" b="1" i="0" dirty="0">
              <a:effectLst>
                <a:outerShdw blurRad="38100" dist="38100" dir="2700000" algn="tl">
                  <a:srgbClr val="000000">
                    <a:alpha val="43137"/>
                  </a:srgbClr>
                </a:outerShdw>
              </a:effectLst>
              <a:latin typeface="+mn-lt"/>
              <a:ea typeface="Calibri"/>
              <a:cs typeface="Times New Roman"/>
            </a:endParaRPr>
          </a:p>
          <a:p>
            <a:pPr marL="171450" indent="-171450" algn="r" rtl="1">
              <a:buFont typeface="Arial" panose="020B0604020202020204" pitchFamily="34" charset="0"/>
              <a:buChar char="•"/>
            </a:pPr>
            <a:r>
              <a:rPr lang="ar-EG" dirty="0"/>
              <a:t>الشركات الناشئة فقط</a:t>
            </a:r>
          </a:p>
          <a:p>
            <a:pPr marL="171450" indent="-171450" algn="r" rtl="1">
              <a:buFont typeface="Arial" panose="020B0604020202020204" pitchFamily="34" charset="0"/>
              <a:buChar char="•"/>
            </a:pPr>
            <a:r>
              <a:rPr lang="ar-EG" dirty="0"/>
              <a:t>رواد الأعمال فقط</a:t>
            </a:r>
          </a:p>
          <a:p>
            <a:pPr marL="171450" indent="-171450" algn="r" rtl="1">
              <a:buFont typeface="Arial" panose="020B0604020202020204" pitchFamily="34" charset="0"/>
              <a:buChar char="•"/>
            </a:pPr>
            <a:r>
              <a:rPr lang="ar-EG" dirty="0"/>
              <a:t>لا يركز كثيرا على شرائح العملاء لأن الشركات الناشئة ليس لديها منتجات معروفة أو مختبرة لبيعها</a:t>
            </a:r>
          </a:p>
          <a:p>
            <a:pPr marL="171450" indent="-171450" algn="r" rtl="1">
              <a:buFont typeface="Arial" panose="020B0604020202020204" pitchFamily="34" charset="0"/>
              <a:buChar char="•"/>
            </a:pPr>
            <a:r>
              <a:rPr lang="ar-EG" dirty="0"/>
              <a:t>يبدأ بالمشكلة ، والحل المقترح ، والقنوات لتحقيق الحل ، والتكاليف المتضمنة وتدفقات الإيرادات المتوقعة</a:t>
            </a:r>
          </a:p>
          <a:p>
            <a:pPr marL="171450" indent="-171450" algn="r" rtl="1">
              <a:buFont typeface="Arial" panose="020B0604020202020204" pitchFamily="34" charset="0"/>
              <a:buChar char="•"/>
            </a:pPr>
            <a:r>
              <a:rPr lang="ar-EG" dirty="0"/>
              <a:t>يقيم ما إذا كان العمل يتمتع بميزة غير عادلة على البقية وكيفية الاستفادة منه من أجل ترسيخ أفضل</a:t>
            </a:r>
          </a:p>
          <a:p>
            <a:pPr marL="171450" indent="-171450" algn="r" rtl="1">
              <a:buFont typeface="Arial" panose="020B0604020202020204" pitchFamily="34" charset="0"/>
              <a:buChar char="•"/>
            </a:pPr>
            <a:r>
              <a:rPr lang="ar-EG" dirty="0"/>
              <a:t>إنه نهج بسيط موجه نحو حل المشكلات يمكن رائد الأعمال من التطوير خطوة بخطوة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9043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قالب </a:t>
            </a:r>
            <a:r>
              <a:rPr lang="en-US" dirty="0"/>
              <a:t>Lean Canvas </a:t>
            </a:r>
            <a:r>
              <a:rPr lang="ar-EG" dirty="0"/>
              <a:t>عبارة عن خطة عمل بسيطة من صفحة واحدة تساعد على تفكيك أفكارهم إلى افتراضات رئيسية </a:t>
            </a:r>
            <a:r>
              <a:rPr lang="ar-EG" u="sng" dirty="0"/>
              <a:t>باستخدام </a:t>
            </a:r>
            <a:r>
              <a:rPr lang="ar-EG" b="1" u="sng" dirty="0"/>
              <a:t>9 كتل </a:t>
            </a:r>
            <a:r>
              <a:rPr lang="ar-EG" u="sng" dirty="0"/>
              <a:t>/ خلايا خاصة</a:t>
            </a:r>
            <a:r>
              <a:rPr lang="ar-EG" dirty="0"/>
              <a:t>.</a:t>
            </a:r>
          </a:p>
          <a:p>
            <a:pPr algn="r"/>
            <a:r>
              <a:rPr lang="ar-EG" dirty="0"/>
              <a:t>فيما يلي شرح موجز لكل كتلة </a:t>
            </a:r>
            <a:r>
              <a:rPr lang="en-US" dirty="0"/>
              <a:t>Lean Canvas:</a:t>
            </a:r>
          </a:p>
          <a:p>
            <a:pPr algn="r" rtl="1"/>
            <a:r>
              <a:rPr lang="en-US" b="1" dirty="0"/>
              <a:t>1) </a:t>
            </a:r>
            <a:r>
              <a:rPr lang="ar-EG" b="1" dirty="0"/>
              <a:t>المشكلة</a:t>
            </a:r>
          </a:p>
          <a:p>
            <a:pPr algn="r"/>
            <a:r>
              <a:rPr lang="ar-EG" dirty="0"/>
              <a:t>جميع شرائح العملاء لديها مجموعات منفصلة من المشكلات التي يحتاجون إلى حلها. تم تصميم هذه الكتلة بشكل مناسب لهذه المشاكل. هنا يمكن وضع مشكلة واحدة أو اثنتين أو ثلاث أو أكثر. من الأفضل سرد </a:t>
            </a:r>
            <a:r>
              <a:rPr lang="ar-EG" u="sng" dirty="0"/>
              <a:t>ما يصل </a:t>
            </a:r>
            <a:r>
              <a:rPr lang="ar-EG" b="1" u="sng" dirty="0"/>
              <a:t>إلى 3 مشاكل </a:t>
            </a:r>
            <a:r>
              <a:rPr lang="ar-EG" u="sng" dirty="0"/>
              <a:t>ذات أولوية أعلى</a:t>
            </a:r>
            <a:r>
              <a:rPr lang="ar-EG" dirty="0"/>
              <a:t>.</a:t>
            </a:r>
          </a:p>
          <a:p>
            <a:pPr algn="r"/>
            <a:r>
              <a:rPr lang="ar-EG" dirty="0"/>
              <a:t>حدد ألمك الحقيقي. حاول فهم احتياجات العملاء والتحديات الرئيسية. يمكنك تجربة مقابلات المستخدم أو الاختبارات أو الاستطلاعات أو الاستبيانات لفهم مشاكلك بشكل أفضل.</a:t>
            </a:r>
          </a:p>
          <a:p>
            <a:pPr algn="r"/>
            <a:endParaRPr lang="ar-EG" dirty="0"/>
          </a:p>
          <a:p>
            <a:pPr algn="r"/>
            <a:r>
              <a:rPr lang="ar-EG" b="1" dirty="0"/>
              <a:t>2) الحل</a:t>
            </a:r>
          </a:p>
          <a:p>
            <a:pPr algn="r"/>
            <a:r>
              <a:rPr lang="ar-EG" dirty="0"/>
              <a:t>عندما تتعرف على المشكلة ، فإن الشيء التالي هو إيجاد حل لها.</a:t>
            </a:r>
          </a:p>
          <a:p>
            <a:pPr algn="r"/>
            <a:r>
              <a:rPr lang="ar-EG" dirty="0"/>
              <a:t>قم بإجراء مقابلات مع عملائك وطرح الأسئلة عليهم والحصول على تعليقات. يتم التحقق من صحة أي بدء تشغيل </a:t>
            </a:r>
            <a:r>
              <a:rPr lang="en-US" dirty="0"/>
              <a:t>Lean </a:t>
            </a:r>
            <a:r>
              <a:rPr lang="ar-EG" dirty="0"/>
              <a:t>من خلال دورة مستمرة بناء - قياس - تعلم. </a:t>
            </a:r>
          </a:p>
          <a:p>
            <a:pPr algn="r"/>
            <a:r>
              <a:rPr lang="ar-EG" dirty="0"/>
              <a:t>كيف يمكن لمنتجك حل المشاكل؟ حدد الميزات الرئيسية التي يقدمها منتجك أو خدمتك لحل مشاكل العملاء. فكر في نقاط القوة والعيوب في كل ميزة.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26759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3) المقاييس الرئيسية</a:t>
            </a:r>
          </a:p>
          <a:p>
            <a:pPr marL="171450" indent="-171450" algn="r" rtl="1">
              <a:buFont typeface="Arial" panose="020B0604020202020204" pitchFamily="34" charset="0"/>
              <a:buChar char="•"/>
            </a:pPr>
            <a:r>
              <a:rPr lang="ar-EG" dirty="0"/>
              <a:t>تسمح المقاييس الرئيسية بتقييم نجاح العمليات التجارية. يحتاج أي عمل إلى مقاييس محددة لمراقبة الأداء. </a:t>
            </a:r>
          </a:p>
          <a:p>
            <a:pPr marL="171450" indent="-171450" algn="r" rtl="1">
              <a:buFont typeface="Arial" panose="020B0604020202020204" pitchFamily="34" charset="0"/>
              <a:buChar char="•"/>
            </a:pPr>
            <a:r>
              <a:rPr lang="ar-EG" dirty="0"/>
              <a:t>املأ قسم </a:t>
            </a:r>
            <a:r>
              <a:rPr lang="en-US" dirty="0"/>
              <a:t>Lean Canvas </a:t>
            </a:r>
            <a:r>
              <a:rPr lang="ar-EG" dirty="0"/>
              <a:t>هذا بالمقاييس الأنسب لك. </a:t>
            </a:r>
          </a:p>
          <a:p>
            <a:pPr marL="171450" indent="-171450" algn="r" rtl="1">
              <a:buFont typeface="Arial" panose="020B0604020202020204" pitchFamily="34" charset="0"/>
              <a:buChar char="•"/>
            </a:pPr>
            <a:r>
              <a:rPr lang="ar-EG" dirty="0"/>
              <a:t>فكرة جيدة هي تصور مسار التحويل من أعلى إلى أسفل. أحد أفضل النماذج للمساعدة في ذلك هو </a:t>
            </a:r>
            <a:r>
              <a:rPr lang="en-US" b="1" dirty="0"/>
              <a:t>AARRR</a:t>
            </a:r>
            <a:r>
              <a:rPr lang="en-US" dirty="0"/>
              <a:t> (</a:t>
            </a:r>
            <a:r>
              <a:rPr lang="ar-EG" dirty="0"/>
              <a:t>مقاييس القراصنة).</a:t>
            </a:r>
          </a:p>
          <a:p>
            <a:pPr algn="r" rtl="1"/>
            <a:endParaRPr lang="ar-EG" dirty="0"/>
          </a:p>
          <a:p>
            <a:pPr algn="r" rtl="1"/>
            <a:r>
              <a:rPr lang="ar-EG" b="1" dirty="0"/>
              <a:t>4) شرائح العملاء (</a:t>
            </a:r>
            <a:r>
              <a:rPr lang="en-US" b="1" dirty="0"/>
              <a:t>CS)</a:t>
            </a:r>
          </a:p>
          <a:p>
            <a:pPr marL="171450" indent="-171450" algn="r" rtl="1">
              <a:buFont typeface="Arial" panose="020B0604020202020204" pitchFamily="34" charset="0"/>
              <a:buChar char="•"/>
            </a:pPr>
            <a:r>
              <a:rPr lang="ar-EG" dirty="0"/>
              <a:t>شرائح العملاء هي واحدة من أهم الكتل. يصف مجتمع العملاء أو الشركات التي تهدف إلى بيع منتجك.</a:t>
            </a:r>
          </a:p>
          <a:p>
            <a:pPr marL="171450" indent="-171450" algn="r" rtl="1">
              <a:buFont typeface="Arial" panose="020B0604020202020204" pitchFamily="34" charset="0"/>
              <a:buChar char="•"/>
            </a:pPr>
            <a:r>
              <a:rPr lang="ar-EG" dirty="0"/>
              <a:t>يمكن تقسيم العملاء إلى مجموعات بناء على احتياجاتهم وسلوكياتهم وسماتهم الأخرى. </a:t>
            </a:r>
          </a:p>
          <a:p>
            <a:pPr marL="171450" indent="-171450" algn="r" rtl="1">
              <a:buFont typeface="Arial" panose="020B0604020202020204" pitchFamily="34" charset="0"/>
              <a:buChar char="•"/>
            </a:pPr>
            <a:r>
              <a:rPr lang="ar-EG" dirty="0"/>
              <a:t>يمكن تعريفها من خلال التركيبة السكانية (العمر ، الجنس ، العرق ، المهنة ، إلخ) أو العوامل النفسية (السلوك والاهتمامات والدوافع).</a:t>
            </a:r>
          </a:p>
          <a:p>
            <a:pPr algn="r" rtl="1"/>
            <a:endParaRPr lang="ar-EG" dirty="0"/>
          </a:p>
          <a:p>
            <a:pPr algn="r" rtl="1"/>
            <a:r>
              <a:rPr lang="ar-EG" b="1" dirty="0"/>
              <a:t>5) عرض القيمة الفريد (</a:t>
            </a:r>
            <a:r>
              <a:rPr lang="en-US" b="1" dirty="0"/>
              <a:t>UVP)</a:t>
            </a:r>
          </a:p>
          <a:p>
            <a:pPr algn="r" rtl="1"/>
            <a:r>
              <a:rPr lang="en-US" dirty="0"/>
              <a:t>UVP </a:t>
            </a:r>
            <a:r>
              <a:rPr lang="ar-EG" dirty="0"/>
              <a:t>هو وعد بالقيمة التي يجب تحقيقها. يتعلق الأمر بسبب اختلافك ولماذا يجب على </a:t>
            </a:r>
            <a:r>
              <a:rPr lang="en-US" dirty="0"/>
              <a:t>CS </a:t>
            </a:r>
            <a:r>
              <a:rPr lang="ar-EG" dirty="0"/>
              <a:t>الخاص بك شراء أو استثمار الوقت فيك.</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27040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6) القنوات</a:t>
            </a:r>
          </a:p>
          <a:p>
            <a:pPr algn="r" rtl="1"/>
            <a:r>
              <a:rPr lang="ar-EG" dirty="0"/>
              <a:t>القنوات هي الطرق للوصول إلى شرائح عملائك.</a:t>
            </a:r>
          </a:p>
          <a:p>
            <a:pPr algn="r" rtl="1"/>
            <a:r>
              <a:rPr lang="ar-EG" dirty="0"/>
              <a:t>فكر في القنوات التي ستمنحك وصولا كافيا إلى </a:t>
            </a:r>
            <a:r>
              <a:rPr lang="en-US" dirty="0"/>
              <a:t>CS </a:t>
            </a:r>
            <a:r>
              <a:rPr lang="ar-EG" dirty="0"/>
              <a:t>الخاص بك والتعلم الكافي: وسائل التواصل الاجتماعي ، والبريد الإلكتروني ، والإعلانات ، والمدونات ، والتلفزيون والراديو ، والمعارض التجارية ، والندوات عبر الإنترنت ، وما إلى ذلك. </a:t>
            </a:r>
          </a:p>
          <a:p>
            <a:pPr algn="r" rtl="1"/>
            <a:r>
              <a:rPr lang="ar-EG" dirty="0"/>
              <a:t>لا تستخدمها جميعا ، فقط حيث توجد </a:t>
            </a:r>
            <a:r>
              <a:rPr lang="en-US" dirty="0"/>
              <a:t>CS </a:t>
            </a:r>
            <a:r>
              <a:rPr lang="ar-EG" dirty="0"/>
              <a:t>الخاصة بك.</a:t>
            </a:r>
          </a:p>
          <a:p>
            <a:pPr algn="r" rtl="1"/>
            <a:endParaRPr lang="ar-EG" dirty="0"/>
          </a:p>
          <a:p>
            <a:pPr algn="r" rtl="1"/>
            <a:r>
              <a:rPr lang="ar-EG" b="1" dirty="0"/>
              <a:t>7) تدفقات الإيرادات</a:t>
            </a:r>
          </a:p>
          <a:p>
            <a:pPr algn="r" rtl="1"/>
            <a:r>
              <a:rPr lang="ar-EG" dirty="0"/>
              <a:t>غالبا ما لا يولي الناس اهتماما كافيا لهيكل التكلفة والإيرادات. ومع ذلك ، فهذه أيضا هي النقاط الرئيسية التي تستحق القيام بها. </a:t>
            </a:r>
          </a:p>
          <a:p>
            <a:pPr algn="r" rtl="1"/>
            <a:r>
              <a:rPr lang="ar-EG" dirty="0"/>
              <a:t>تعتمد طريقة تسعير عملك على نوع النموذج.</a:t>
            </a:r>
          </a:p>
          <a:p>
            <a:pPr algn="r" rtl="1"/>
            <a:endParaRPr lang="ar-EG" dirty="0"/>
          </a:p>
          <a:p>
            <a:pPr algn="r" rtl="1"/>
            <a:r>
              <a:rPr lang="ar-EG" b="1" dirty="0"/>
              <a:t>8) هيكل التكلفة</a:t>
            </a:r>
          </a:p>
          <a:p>
            <a:pPr marL="171450" indent="-171450" algn="r" rtl="1">
              <a:buFont typeface="Arial" panose="020B0604020202020204" pitchFamily="34" charset="0"/>
              <a:buChar char="•"/>
            </a:pPr>
            <a:r>
              <a:rPr lang="ar-EG" dirty="0"/>
              <a:t>في هذا المربع ، يجب سرد جميع التكاليف التشغيلية لنقل المنتج / الخدمة إلى السوق.</a:t>
            </a:r>
          </a:p>
          <a:p>
            <a:pPr marL="171450" indent="-171450" algn="r" rtl="1">
              <a:buFont typeface="Arial" panose="020B0604020202020204" pitchFamily="34" charset="0"/>
              <a:buChar char="•"/>
            </a:pPr>
            <a:r>
              <a:rPr lang="ar-EG" dirty="0"/>
              <a:t>ضع في اعتبارك جميع تكاليف ممارسة الأعمال التجارية وتأكد من أن قيمة عمر العميل تتجاوز تكلفة الاستحواذ.</a:t>
            </a:r>
          </a:p>
          <a:p>
            <a:pPr algn="r" rtl="1"/>
            <a:endParaRPr lang="ar-EG" dirty="0"/>
          </a:p>
          <a:p>
            <a:pPr algn="r" rtl="1"/>
            <a:r>
              <a:rPr lang="ar-EG" b="1" dirty="0"/>
              <a:t>9) ميزة غير عادلة (الميزة التنافسية)</a:t>
            </a:r>
          </a:p>
          <a:p>
            <a:pPr marL="171450" indent="-171450" algn="r" rtl="1">
              <a:buFont typeface="Arial" panose="020B0604020202020204" pitchFamily="34" charset="0"/>
              <a:buChar char="•"/>
            </a:pPr>
            <a:r>
              <a:rPr lang="ar-EG" dirty="0"/>
              <a:t>فكر في ما يجعلك متميزا وما الذي يجعلك في صدارة منافسيك.</a:t>
            </a:r>
          </a:p>
          <a:p>
            <a:pPr marL="171450" indent="-171450" algn="r" rtl="1">
              <a:buFont typeface="Arial" panose="020B0604020202020204" pitchFamily="34" charset="0"/>
              <a:buChar char="•"/>
            </a:pPr>
            <a:r>
              <a:rPr lang="ar-EG" dirty="0"/>
              <a:t>على سبيل المثال ، فريق رائع ، وبيانات داخلية ، وسلطة شخصية ، والحصول على موافقات الخبراء ، والسمعة ، وما إلى ذلك.</a:t>
            </a:r>
          </a:p>
          <a:p>
            <a:pPr marL="171450" indent="-171450" algn="r" rtl="1">
              <a:buFont typeface="Arial" panose="020B0604020202020204" pitchFamily="34" charset="0"/>
              <a:buChar char="•"/>
            </a:pPr>
            <a:r>
              <a:rPr lang="ar-EG" dirty="0"/>
              <a:t>فقط فكر في شيء لديك لا يمكن لأحد شراؤه.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46581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عرض القيمة الفريد</a:t>
            </a:r>
          </a:p>
          <a:p>
            <a:pPr algn="just" rtl="1"/>
            <a:r>
              <a:rPr lang="ar-EG" dirty="0"/>
              <a:t>المركز الميت في </a:t>
            </a:r>
            <a:r>
              <a:rPr lang="en-US" dirty="0"/>
              <a:t>Lean Canvas </a:t>
            </a:r>
            <a:r>
              <a:rPr lang="ar-EG" dirty="0"/>
              <a:t>هو صندوق لعرض القيمة الفريد (</a:t>
            </a:r>
            <a:r>
              <a:rPr lang="en-US" dirty="0"/>
              <a:t>UVP). </a:t>
            </a:r>
            <a:r>
              <a:rPr lang="ar-EG" dirty="0"/>
              <a:t>هذا هو أحد أهم المربعات على اللوحة وأيضا الأصعب في الحصول عليها بشكل صحيح.</a:t>
            </a:r>
          </a:p>
          <a:p>
            <a:pPr algn="just" rtl="1"/>
            <a:r>
              <a:rPr lang="ar-EG" dirty="0"/>
              <a:t>"عرض القيمة الفريد: رسالة واحدة وواضحة مقنعة توضح سبب اختلافك وتستحق الشراء."- ستيف بلانك</a:t>
            </a:r>
          </a:p>
          <a:p>
            <a:pPr algn="just" rtl="1"/>
            <a:endParaRPr lang="ar-EG" dirty="0"/>
          </a:p>
          <a:p>
            <a:pPr algn="just" rtl="1"/>
            <a:r>
              <a:rPr lang="ar-EG" b="1" dirty="0"/>
              <a:t>الخطوات الأربع :</a:t>
            </a:r>
          </a:p>
          <a:p>
            <a:pPr marL="171450" indent="-171450" algn="just" rtl="1">
              <a:buFont typeface="Arial" panose="020B0604020202020204" pitchFamily="34" charset="0"/>
              <a:buChar char="•"/>
            </a:pPr>
            <a:r>
              <a:rPr lang="ar-EG" dirty="0"/>
              <a:t>من الصعب الحصول على </a:t>
            </a:r>
            <a:r>
              <a:rPr lang="en-US" dirty="0"/>
              <a:t>UVP </a:t>
            </a:r>
            <a:r>
              <a:rPr lang="ar-EG" dirty="0"/>
              <a:t>بشكل صحيح لأنه يتعين عليك تقطير جوهر منتجك في بضع كلمات يمكن أن تتناسب مع عنوان صفحتك المقصودة.</a:t>
            </a:r>
          </a:p>
          <a:p>
            <a:pPr marL="171450" indent="-171450" algn="just" rtl="1">
              <a:buFont typeface="Arial" panose="020B0604020202020204" pitchFamily="34" charset="0"/>
              <a:buChar char="•"/>
            </a:pPr>
            <a:r>
              <a:rPr lang="ar-EG" dirty="0"/>
              <a:t> بالإضافة إلى ذلك ، يجب أن يكون </a:t>
            </a:r>
            <a:r>
              <a:rPr lang="en-US" dirty="0"/>
              <a:t>UVP </a:t>
            </a:r>
            <a:r>
              <a:rPr lang="ar-EG" dirty="0"/>
              <a:t>الخاص بك مختلفا ويجب أن يكون هذا الاختلاف مهما.</a:t>
            </a:r>
          </a:p>
          <a:p>
            <a:pPr marL="171450" indent="-171450" algn="just" rtl="1">
              <a:buFont typeface="Arial" panose="020B0604020202020204" pitchFamily="34" charset="0"/>
              <a:buChar char="•"/>
            </a:pPr>
            <a:r>
              <a:rPr lang="ar-EG" dirty="0"/>
              <a:t>يقضي الزوار لأول مرة 8 ثوان في المتوسط على الصفحة المقصودة.</a:t>
            </a:r>
          </a:p>
          <a:p>
            <a:pPr marL="171450" indent="-171450" algn="just" rtl="1">
              <a:buFont typeface="Arial" panose="020B0604020202020204" pitchFamily="34" charset="0"/>
              <a:buChar char="•"/>
            </a:pPr>
            <a:r>
              <a:rPr lang="ar-EG" dirty="0"/>
              <a:t> </a:t>
            </a:r>
            <a:r>
              <a:rPr lang="en-US" dirty="0"/>
              <a:t>UVP </a:t>
            </a:r>
            <a:r>
              <a:rPr lang="ar-EG" dirty="0"/>
              <a:t>الخاص بك هو أول تفاعل لهم مع منتجك - اصنع </a:t>
            </a:r>
            <a:r>
              <a:rPr lang="en-US" dirty="0"/>
              <a:t>UVP </a:t>
            </a:r>
            <a:r>
              <a:rPr lang="ar-EG" dirty="0"/>
              <a:t>جيدا وقد يبقون ويشاهدون بقية موقعك. خلاف ذلك ، سوف يغادرون ببساطة.</a:t>
            </a:r>
          </a:p>
          <a:p>
            <a:pPr algn="just" rtl="1"/>
            <a:r>
              <a:rPr lang="ar-EG" dirty="0"/>
              <a:t>والخبر السار هو أنك لست مضطرا للحصول على هذا الكمال على الفور. مثل كل شيء على اللوحة ، تبدأ بأفضل تخمين ثم تكرر من هناك.</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103110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كيفية صياغة عرض قيمة فريد</a:t>
            </a:r>
          </a:p>
          <a:p>
            <a:pPr marL="171450" indent="-171450" algn="just" rtl="1">
              <a:buFont typeface="Arial" panose="020B0604020202020204" pitchFamily="34" charset="0"/>
              <a:buChar char="•"/>
            </a:pPr>
            <a:r>
              <a:rPr lang="ar-EG" b="1" dirty="0"/>
              <a:t>كن مختلفا ، ولكن تأكد من أن الاختلاف بينكما مهم</a:t>
            </a:r>
          </a:p>
          <a:p>
            <a:pPr algn="just" rtl="1"/>
            <a:r>
              <a:rPr lang="ar-EG" dirty="0"/>
              <a:t>مفتاح فتح ما هو مختلف في منتجك هو اشتقاق </a:t>
            </a:r>
            <a:r>
              <a:rPr lang="en-US" dirty="0"/>
              <a:t>UVP </a:t>
            </a:r>
            <a:r>
              <a:rPr lang="ar-EG" dirty="0"/>
              <a:t>الخاص بك مباشرة من المشكلة # 1 التي تحلها. إذا كانت هذه المشكلة تستحق الحل بالفعل ، فأنت أكثر من منتصف الطريق بالفعل.</a:t>
            </a:r>
          </a:p>
          <a:p>
            <a:pPr marL="171450" indent="-171450" algn="just" rtl="1">
              <a:buFont typeface="Arial" panose="020B0604020202020204" pitchFamily="34" charset="0"/>
              <a:buChar char="•"/>
            </a:pPr>
            <a:r>
              <a:rPr lang="ar-EG" b="1" dirty="0"/>
              <a:t>استهداف المتبنين الأوائل</a:t>
            </a:r>
          </a:p>
          <a:p>
            <a:pPr algn="just" rtl="1"/>
            <a:r>
              <a:rPr lang="ar-EG" dirty="0"/>
              <a:t>يحاول الكثير من المسوقين استهداف "الوسط" على أمل الوصول إلى العملاء العاديين وفي هذه العملية تخفيف رسالتهم. منتجك ليس جاهزا للعملاء العاديين بعد. يجب أن تكون وظيفتك الوحيدة هي العثور على المتبنين الأوائل واستهدافهم الأمر الذي يتطلب رسائل جريئة وواضحة ومحددة.</a:t>
            </a:r>
          </a:p>
          <a:p>
            <a:pPr marL="171450" indent="-171450" algn="just" rtl="1">
              <a:buFont typeface="Arial" panose="020B0604020202020204" pitchFamily="34" charset="0"/>
              <a:buChar char="•"/>
            </a:pPr>
            <a:r>
              <a:rPr lang="ar-EG" b="1" dirty="0"/>
              <a:t>التركيز على مزايا القصة النهائية</a:t>
            </a:r>
          </a:p>
          <a:p>
            <a:pPr algn="just" rtl="1"/>
            <a:r>
              <a:rPr lang="ar-EG" dirty="0"/>
              <a:t>ربما تكون قد سمعت عن أهمية إبراز الفوائد على الميزات. لكن المزايا لا تزال تتطلب من عملائك ترجمتها إلى نظرتهم للعالم. تدخل الأشعة فوق البنفسجية الجيدة في رأس عملائك وتركز على الفوائد التي يجنيها عملاؤك بعد استخدام منتجك.</a:t>
            </a:r>
          </a:p>
          <a:p>
            <a:pPr algn="just" rtl="1"/>
            <a:r>
              <a:rPr lang="ar-EG" dirty="0"/>
              <a:t>على سبيل المثال ، إذا كنت تقوم ببناء خدمة بناء السيرة الذاتية:</a:t>
            </a:r>
          </a:p>
          <a:p>
            <a:pPr algn="just" rtl="1"/>
            <a:r>
              <a:rPr lang="ar-EG" dirty="0"/>
              <a:t>- قد تكون الميزة "قوالب مصممة بشكل احترافي"</a:t>
            </a:r>
          </a:p>
          <a:p>
            <a:pPr algn="just" rtl="1"/>
            <a:r>
              <a:rPr lang="ar-EG" dirty="0"/>
              <a:t>- ستكون الفائدة هي "سيرة ذاتية لافتة للنظر تبرز"</a:t>
            </a:r>
          </a:p>
          <a:p>
            <a:pPr algn="just" rtl="1"/>
            <a:r>
              <a:rPr lang="ar-EG" dirty="0"/>
              <a:t>- لكن فائدة القصة النهائية ستكون "الحصول على وظيفة أحلامك".</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72157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اختر كلماتك بعناية وامتلكها</a:t>
            </a:r>
          </a:p>
          <a:p>
            <a:pPr algn="just" rtl="1"/>
            <a:r>
              <a:rPr lang="ar-EG" dirty="0"/>
              <a:t>الكلمات هي المفتاح لأي حملة تسويقية وعلامة تجارية رائعة. انظر إلى كيفية استخدام أفضل العلامات التجارية للسيارات الفاخرة لكلمة واحدة لتعريف نفسها:</a:t>
            </a:r>
          </a:p>
          <a:p>
            <a:pPr algn="just" rtl="1"/>
            <a:r>
              <a:rPr lang="ar-EG" dirty="0"/>
              <a:t>أداء: بي ام دبليو التصميم: أودي برستيج: مرسيدس</a:t>
            </a:r>
          </a:p>
          <a:p>
            <a:pPr algn="just" rtl="1"/>
            <a:r>
              <a:rPr lang="ar-EG" dirty="0"/>
              <a:t>يؤدي اختيار بعض الكلمات "الرئيسية" التي تستخدمها باستمرار أيضا إلى ترتيب تحسين محركات البحث لديك.</a:t>
            </a:r>
          </a:p>
          <a:p>
            <a:pPr marL="171450" indent="-171450" algn="just" rtl="1">
              <a:buFont typeface="Arial" panose="020B0604020202020204" pitchFamily="34" charset="0"/>
              <a:buChar char="•"/>
            </a:pPr>
            <a:r>
              <a:rPr lang="ar-EG" b="1" dirty="0"/>
              <a:t>الجواب: ماذا ومن ولماذا</a:t>
            </a:r>
          </a:p>
          <a:p>
            <a:pPr algn="just" rtl="1"/>
            <a:r>
              <a:rPr lang="ar-EG" dirty="0"/>
              <a:t>يحتاج </a:t>
            </a:r>
            <a:r>
              <a:rPr lang="en-US" dirty="0"/>
              <a:t>UVP </a:t>
            </a:r>
            <a:r>
              <a:rPr lang="ar-EG" dirty="0"/>
              <a:t>الجيد إلى الإجابة بوضوح على أول سؤالين - ما هو منتجك ومن هو العميل. يصعب أحيانا احتواء "لماذا" في نفس العبارة وسأستخدم عنوانا فرعيا في كثير من الأحيان لذلك.</a:t>
            </a:r>
          </a:p>
          <a:p>
            <a:pPr algn="just" rtl="1"/>
            <a:r>
              <a:rPr lang="ar-EG" dirty="0"/>
              <a:t>فيما يلي أمثلة على الأشعة فوق البنفسجية التي استخدمتها في المنتجات:</a:t>
            </a:r>
          </a:p>
          <a:p>
            <a:pPr algn="just" rtl="1"/>
            <a:r>
              <a:rPr lang="en-US" dirty="0" err="1"/>
              <a:t>CloudFire</a:t>
            </a:r>
            <a:r>
              <a:rPr lang="en-US" dirty="0"/>
              <a:t> - </a:t>
            </a:r>
            <a:r>
              <a:rPr lang="ar-EG" dirty="0"/>
              <a:t>مشاركة الصور والفيديو للآباء المشغولين.</a:t>
            </a:r>
          </a:p>
          <a:p>
            <a:pPr algn="just" rtl="1"/>
            <a:r>
              <a:rPr lang="ar-EG" dirty="0"/>
              <a:t>عد إلى الأشياء الأكثر أهمية في حياتك.</a:t>
            </a:r>
          </a:p>
          <a:p>
            <a:pPr algn="just" rtl="1"/>
            <a:r>
              <a:rPr lang="en-US" dirty="0" err="1"/>
              <a:t>USERcycle</a:t>
            </a:r>
            <a:r>
              <a:rPr lang="en-US" dirty="0"/>
              <a:t> - </a:t>
            </a:r>
            <a:r>
              <a:rPr lang="ar-EG" dirty="0"/>
              <a:t>برنامج تسويق دورة الحياة.</a:t>
            </a:r>
          </a:p>
          <a:p>
            <a:pPr algn="just" rtl="1"/>
            <a:r>
              <a:rPr lang="ar-EG" dirty="0"/>
              <a:t>حول المستخدمين إلى عملاء متحمسين.</a:t>
            </a:r>
          </a:p>
          <a:p>
            <a:pPr marL="171450" indent="-171450" algn="just" rtl="1">
              <a:buFont typeface="Arial" panose="020B0604020202020204" pitchFamily="34" charset="0"/>
              <a:buChar char="•"/>
            </a:pPr>
            <a:r>
              <a:rPr lang="ar-EG" b="1" dirty="0"/>
              <a:t>دراسة ال</a:t>
            </a:r>
            <a:r>
              <a:rPr lang="en-US" b="1" dirty="0"/>
              <a:t>good UVPs</a:t>
            </a:r>
            <a:r>
              <a:rPr lang="ar-EG" b="1" dirty="0"/>
              <a:t> الأخرى</a:t>
            </a:r>
          </a:p>
          <a:p>
            <a:pPr algn="just" rtl="1"/>
            <a:r>
              <a:rPr lang="ar-EG" dirty="0"/>
              <a:t>أفضل طريقة لصنع </a:t>
            </a:r>
            <a:r>
              <a:rPr lang="en-US" dirty="0"/>
              <a:t>UVP </a:t>
            </a:r>
            <a:r>
              <a:rPr lang="ar-EG" dirty="0"/>
              <a:t>جيد هي دراسة </a:t>
            </a:r>
            <a:r>
              <a:rPr lang="en-US" dirty="0"/>
              <a:t>UVPs </a:t>
            </a:r>
            <a:r>
              <a:rPr lang="ar-EG" dirty="0"/>
              <a:t>للعلامات التجارية التي تعجبك. قم بزيارة صفحاتهم المقصودة وقم بتفكيك كيف ولماذا تعمل رسائلهم.</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118294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إنشاء عرض تقديمي عالي المفهوم</a:t>
            </a:r>
          </a:p>
          <a:p>
            <a:pPr algn="just" rtl="1"/>
            <a:r>
              <a:rPr lang="ar-EG" dirty="0"/>
              <a:t>تمرين مفيد آخر هو إنشاء عرض تقديمي عالي المفهوم تم تعميمه بواسطة </a:t>
            </a:r>
            <a:r>
              <a:rPr lang="en-US" dirty="0"/>
              <a:t>Venture Hacks </a:t>
            </a:r>
            <a:r>
              <a:rPr lang="ar-EG" dirty="0"/>
              <a:t>في كتابهم الإلكتروني "</a:t>
            </a:r>
            <a:r>
              <a:rPr lang="en-US" dirty="0"/>
              <a:t>Pitching Hacks". </a:t>
            </a:r>
          </a:p>
          <a:p>
            <a:pPr algn="just" rtl="1"/>
            <a:r>
              <a:rPr lang="ar-EG" dirty="0"/>
              <a:t>عادة ما يعتمد العرض التقديمي عالي المفهوم على مفاهيم أخرى مألوفة لنقل فكرة بسرعة وجعلها قابلة للنشر بسهولة. </a:t>
            </a:r>
          </a:p>
          <a:p>
            <a:pPr algn="just" rtl="1"/>
            <a:r>
              <a:rPr lang="ar-EG" dirty="0"/>
              <a:t>على عكس </a:t>
            </a:r>
            <a:r>
              <a:rPr lang="en-US" dirty="0"/>
              <a:t>UVP ، </a:t>
            </a:r>
            <a:r>
              <a:rPr lang="ar-EG" dirty="0"/>
              <a:t>من الأفضل استخدام الملعب عالي المفهوم جنبا إلى جنب مع شيء آخر يحدد السياق الصحيح مثل درجة المصعد.</a:t>
            </a:r>
          </a:p>
          <a:p>
            <a:pPr algn="just" rtl="1"/>
            <a:r>
              <a:rPr lang="ar-EG" dirty="0"/>
              <a:t>امثله:</a:t>
            </a:r>
          </a:p>
          <a:p>
            <a:pPr algn="just" rtl="1"/>
            <a:r>
              <a:rPr lang="ar-EG" dirty="0"/>
              <a:t>- </a:t>
            </a:r>
            <a:r>
              <a:rPr lang="en-US" dirty="0"/>
              <a:t>YouTube: "Flickr </a:t>
            </a:r>
            <a:r>
              <a:rPr lang="ar-EG" dirty="0"/>
              <a:t>للفيديو"</a:t>
            </a:r>
          </a:p>
          <a:p>
            <a:pPr algn="just" rtl="1"/>
            <a:r>
              <a:rPr lang="ar-EG" dirty="0"/>
              <a:t>- الأجانب (فيلم): "الفكين في الفضاء"</a:t>
            </a:r>
          </a:p>
          <a:p>
            <a:pPr algn="just" rtl="1"/>
            <a:r>
              <a:rPr lang="ar-EG" dirty="0"/>
              <a:t>- </a:t>
            </a:r>
            <a:r>
              <a:rPr lang="en-US" dirty="0" err="1"/>
              <a:t>Dogster</a:t>
            </a:r>
            <a:r>
              <a:rPr lang="en-US" dirty="0"/>
              <a:t>: "</a:t>
            </a:r>
            <a:r>
              <a:rPr lang="ar-EG" dirty="0"/>
              <a:t>صديق للكلاب"</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151259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الحل</a:t>
            </a:r>
          </a:p>
          <a:p>
            <a:pPr marL="171450" indent="-171450" algn="just" rtl="1">
              <a:buFont typeface="Arial" panose="020B0604020202020204" pitchFamily="34" charset="0"/>
              <a:buChar char="•"/>
            </a:pPr>
            <a:r>
              <a:rPr lang="ar-EG" dirty="0"/>
              <a:t>أنت الآن جاهز للتعامل مع إمكانيات الحلول.</a:t>
            </a:r>
          </a:p>
          <a:p>
            <a:pPr marL="171450" indent="-171450" algn="just" rtl="1">
              <a:buFont typeface="Arial" panose="020B0604020202020204" pitchFamily="34" charset="0"/>
              <a:buChar char="•"/>
            </a:pPr>
            <a:r>
              <a:rPr lang="ar-EG" dirty="0"/>
              <a:t>نظرا لأن كل ما لديك هو فرضيات لم يتم اختبارها ، فأنا لا أوصي بالابتعاد عن تحديد الحل بالكامل حتى الآن. بدلا من ذلك ، قم ببساطة برسم أهم الميزات أو القدرات بجوار كل مشكلة.</a:t>
            </a:r>
          </a:p>
          <a:p>
            <a:pPr marL="171450" indent="-171450" algn="just" rtl="1">
              <a:buFont typeface="Arial" panose="020B0604020202020204" pitchFamily="34" charset="0"/>
              <a:buChar char="•"/>
            </a:pPr>
            <a:r>
              <a:rPr lang="ar-EG" dirty="0"/>
              <a:t>ربط حل لمشكلتك في وقت متأخر قدر الإمكان.</a:t>
            </a: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55056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القنوات</a:t>
            </a:r>
          </a:p>
          <a:p>
            <a:pPr marL="171450" indent="-171450" algn="just" rtl="1">
              <a:buFont typeface="Arial" panose="020B0604020202020204" pitchFamily="34" charset="0"/>
              <a:buChar char="•"/>
            </a:pPr>
            <a:r>
              <a:rPr lang="ar-EG" dirty="0"/>
              <a:t>أن اتباع عملية "</a:t>
            </a:r>
            <a:r>
              <a:rPr lang="ar-EG" b="1" dirty="0"/>
              <a:t>اكتشاف / مقابلة العملاء</a:t>
            </a:r>
            <a:r>
              <a:rPr lang="ar-EG" dirty="0"/>
              <a:t>" يجبرك على بناء مسار للعملاء مبكرا.</a:t>
            </a:r>
          </a:p>
          <a:p>
            <a:pPr marL="171450" indent="-171450" algn="just" rtl="1">
              <a:buFont typeface="Arial" panose="020B0604020202020204" pitchFamily="34" charset="0"/>
              <a:buChar char="•"/>
            </a:pPr>
            <a:r>
              <a:rPr lang="ar-EG" dirty="0"/>
              <a:t> لسوء الحظ ، ما لم تكن تعمل في مجال المبيعات المباشرة ، فقد لا يتجاوز هذا المسار ملاءمة المشكلة / الحل.</a:t>
            </a:r>
          </a:p>
          <a:p>
            <a:pPr marL="171450" indent="-171450" algn="just" rtl="1">
              <a:buFont typeface="Arial" panose="020B0604020202020204" pitchFamily="34" charset="0"/>
              <a:buChar char="•"/>
            </a:pPr>
            <a:r>
              <a:rPr lang="ar-EG" dirty="0"/>
              <a:t>بالإضافة إلى تحديد المنتج المناسب للبناء ، من المهم بنفس القدر البدء في العثور على مسار مهم لعملائك وبناءه واختباره من اليوم الأول.</a:t>
            </a:r>
          </a:p>
          <a:p>
            <a:pPr marL="171450" indent="-171450" algn="just" rtl="1">
              <a:buFont typeface="Arial" panose="020B0604020202020204" pitchFamily="34" charset="0"/>
              <a:buChar char="•"/>
            </a:pPr>
            <a:r>
              <a:rPr lang="ar-EG" dirty="0"/>
              <a:t>على الرغم من وجود عدد كبير من خيارات القنوات المتاحة ، فقد تكون بعض القنوات غير قابلة للتطبيق تماما على شركتك الناشئة ، بينما قد يكون البعض الآخر أكثر قابلية للتطبيق خلال المراحل اللاحقة من بدء التشغيل.</a:t>
            </a:r>
          </a:p>
          <a:p>
            <a:pPr marL="171450" indent="-171450" algn="just" rtl="1">
              <a:buFont typeface="Arial" panose="020B0604020202020204" pitchFamily="34" charset="0"/>
              <a:buChar char="•"/>
            </a:pPr>
            <a:endParaRPr lang="ar-EG" dirty="0"/>
          </a:p>
          <a:p>
            <a:pPr algn="just" rtl="1"/>
            <a:r>
              <a:rPr lang="ar-EG" b="1" u="sng" dirty="0"/>
              <a:t>عادة ما أبحث عن الخصائص التالية في قنواتي المبكرة:</a:t>
            </a:r>
          </a:p>
          <a:p>
            <a:pPr algn="just" rtl="1"/>
            <a:r>
              <a:rPr lang="en-US" b="1" dirty="0" err="1"/>
              <a:t>FREE'er</a:t>
            </a:r>
            <a:r>
              <a:rPr lang="en-US" b="1" dirty="0"/>
              <a:t> </a:t>
            </a:r>
            <a:r>
              <a:rPr lang="ar-EG" b="1" dirty="0"/>
              <a:t>مقابل </a:t>
            </a:r>
            <a:r>
              <a:rPr lang="en-US" b="1" dirty="0"/>
              <a:t>PAID</a:t>
            </a:r>
          </a:p>
          <a:p>
            <a:pPr marL="171450" indent="-171450" algn="just" rtl="1">
              <a:buFont typeface="Arial" panose="020B0604020202020204" pitchFamily="34" charset="0"/>
              <a:buChar char="•"/>
            </a:pPr>
            <a:r>
              <a:rPr lang="ar-EG" dirty="0"/>
              <a:t> </a:t>
            </a:r>
            <a:r>
              <a:rPr lang="ar-EG" b="1" u="sng" dirty="0"/>
              <a:t>لا يوجد شيء اسمه قناة مجانية</a:t>
            </a:r>
            <a:r>
              <a:rPr lang="ar-EG" dirty="0"/>
              <a:t>. القنوات التي نربطها عادة بأنها مجانية مثل تحسين محركات البحث ووسائل التواصل الاجتماعي والمدونات ، لها تكلفة رأس مال بشري غير صفرية مرتبطة بها. يعد حساب عائد الاستثمار الخاص بهم أمرا معقدا لأنه على عكس القناة المدفوعة التي يتم استخدامها بعد الدفع مقابل ذلك ، تستمر هذه القنوات في العمل من أجلك بمرور الوقت.</a:t>
            </a:r>
          </a:p>
          <a:p>
            <a:pPr marL="171450" indent="-171450" algn="just" rtl="1">
              <a:buFont typeface="Arial" panose="020B0604020202020204" pitchFamily="34" charset="0"/>
              <a:buChar char="•"/>
            </a:pPr>
            <a:r>
              <a:rPr lang="ar-EG" b="1" dirty="0"/>
              <a:t>القناة المدفوعة </a:t>
            </a:r>
            <a:r>
              <a:rPr lang="ar-EG" dirty="0"/>
              <a:t>التي يتم الاستشهاد بها بشكل شائع هي التسويق عبر محركات البحث. كتب إريك ريس عن كيفية اختبار منتجه المبكر على 5 دولارات في اليوم باستخدام </a:t>
            </a:r>
            <a:r>
              <a:rPr lang="en-US" dirty="0"/>
              <a:t>Google </a:t>
            </a:r>
            <a:r>
              <a:rPr lang="en-US" dirty="0" err="1"/>
              <a:t>Adwords</a:t>
            </a:r>
            <a:r>
              <a:rPr lang="en-US" dirty="0"/>
              <a:t> - </a:t>
            </a:r>
            <a:r>
              <a:rPr lang="ar-EG" dirty="0"/>
              <a:t>مما أدى إلى 100 نقرة بتكلفة نقرة تبلغ 5 سنتات. إذا كان بإمكانك سحب هذا</a:t>
            </a:r>
          </a:p>
          <a:p>
            <a:pPr marL="171450" indent="-171450" algn="just" rtl="1">
              <a:buFont typeface="Arial" panose="020B0604020202020204" pitchFamily="34" charset="0"/>
              <a:buChar char="•"/>
            </a:pPr>
            <a:r>
              <a:rPr lang="ar-EG" dirty="0"/>
              <a:t>اليوم ، استخدمه بكل الوسائل ، ولكن للأسف لقد ولت تلك الأيام منذ فترة طويلة بالنسبة لمعظم المنتجات. أصبحت المنافسة على الكلمات الرئيسية شرسة للغاية الآن لدرجة أنك تحتاج إما إلى الإنفاق أو التغلب على منافسيك. كلا هذين النشاطين أكثر ملاءمة بعد ملاءمة المنتج / السوق عندما يتحول تركيزك إلى التحسين مقابل التعلم.</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716746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الوارد مقابل الصادر</a:t>
            </a:r>
          </a:p>
          <a:p>
            <a:pPr algn="just" rtl="1"/>
            <a:endParaRPr lang="ar-EG" b="1" dirty="0"/>
          </a:p>
          <a:p>
            <a:pPr marL="171450" indent="-171450" algn="just" rtl="1">
              <a:buFont typeface="Arial" panose="020B0604020202020204" pitchFamily="34" charset="0"/>
              <a:buChar char="•"/>
            </a:pPr>
            <a:r>
              <a:rPr lang="ar-EG" dirty="0"/>
              <a:t>تستخدم </a:t>
            </a:r>
            <a:r>
              <a:rPr lang="ar-EG" b="1" dirty="0"/>
              <a:t>القنوات الواردة </a:t>
            </a:r>
            <a:r>
              <a:rPr lang="ar-EG" dirty="0"/>
              <a:t>"سحب الرسائل" للسماح للعملاء بالعثور عليك بشكل طبيعي بينما تعتمد </a:t>
            </a:r>
            <a:r>
              <a:rPr lang="ar-EG" b="1" dirty="0"/>
              <a:t>القنوات الصادرة </a:t>
            </a:r>
            <a:r>
              <a:rPr lang="ar-EG" dirty="0"/>
              <a:t>على "الرسائل الفورية" للوصول إلى العملاء.</a:t>
            </a:r>
          </a:p>
          <a:p>
            <a:pPr algn="just" rtl="1"/>
            <a:endParaRPr lang="ar-EG" dirty="0"/>
          </a:p>
          <a:p>
            <a:pPr algn="just" rtl="1"/>
            <a:r>
              <a:rPr lang="ar-EG" dirty="0"/>
              <a:t>- أمثلة على </a:t>
            </a:r>
            <a:r>
              <a:rPr lang="ar-EG" b="1" dirty="0"/>
              <a:t>القنوات الواردة</a:t>
            </a:r>
            <a:r>
              <a:rPr lang="ar-EG" dirty="0"/>
              <a:t>: </a:t>
            </a:r>
            <a:r>
              <a:rPr lang="ar-EG" u="sng" dirty="0"/>
              <a:t>المدونات ، وتحسين محركات البحث ، والكتب الإلكترونية ، والمستندات التقنية ، والندوات عبر الإنترنت</a:t>
            </a:r>
            <a:r>
              <a:rPr lang="ar-EG" dirty="0"/>
              <a:t>. </a:t>
            </a:r>
          </a:p>
          <a:p>
            <a:pPr marL="171450" indent="-171450" algn="just" rtl="1">
              <a:buFontTx/>
              <a:buChar char="-"/>
            </a:pPr>
            <a:r>
              <a:rPr lang="ar-EG" dirty="0"/>
              <a:t>أمثلة على </a:t>
            </a:r>
            <a:r>
              <a:rPr lang="ar-EG" b="1" dirty="0"/>
              <a:t>القنوات الصادرة</a:t>
            </a:r>
            <a:r>
              <a:rPr lang="ar-EG" dirty="0"/>
              <a:t>: </a:t>
            </a:r>
            <a:r>
              <a:rPr lang="ar-EG" u="sng" dirty="0"/>
              <a:t>التسويق عبر محرك البحث ، والإعلانات المطبوعة / التلفزيونية ، والمعارض التجارية ، والمكالمات الباردة</a:t>
            </a:r>
            <a:r>
              <a:rPr lang="ar-EG" dirty="0"/>
              <a:t>.</a:t>
            </a:r>
          </a:p>
          <a:p>
            <a:pPr marL="171450" indent="-171450" algn="just" rtl="1">
              <a:buFontTx/>
              <a:buChar char="-"/>
            </a:pPr>
            <a:endParaRPr lang="ar-EG" dirty="0"/>
          </a:p>
          <a:p>
            <a:pPr marL="171450" indent="-171450" algn="just" rtl="1">
              <a:buFont typeface="Arial" panose="020B0604020202020204" pitchFamily="34" charset="0"/>
              <a:buChar char="•"/>
            </a:pPr>
            <a:r>
              <a:rPr lang="ar-EG" dirty="0"/>
              <a:t>عندما لا يكون لديك عرض قيمة تم اختباره بعد ، فمن الصعب تبرير إنفاق دولارات التسويق أو الجهد على الرسائل الصادرة. الحصول على "</a:t>
            </a:r>
            <a:r>
              <a:rPr lang="en-US" dirty="0" err="1"/>
              <a:t>techcrunch</a:t>
            </a:r>
            <a:r>
              <a:rPr lang="en-US" dirty="0"/>
              <a:t>" </a:t>
            </a:r>
            <a:r>
              <a:rPr lang="ar-EG" dirty="0"/>
              <a:t>أو البحث عن أشكال أخرى من العلاقات العامة قبل ذلك هو شكل من أشكال الهدر. قد يكون الوقت قد حان الآن لبدء بناء طرق للمؤثرين ولكنك لست مستعدا "للتغطية".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725415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بناء القناة المبكرة المثالية</a:t>
            </a:r>
          </a:p>
          <a:p>
            <a:pPr algn="just" rtl="1"/>
            <a:endParaRPr lang="ar-EG" b="1" dirty="0"/>
          </a:p>
          <a:p>
            <a:pPr marL="171450" indent="-171450" algn="just" rtl="1">
              <a:buFont typeface="Arial" panose="020B0604020202020204" pitchFamily="34" charset="0"/>
              <a:buChar char="•"/>
            </a:pPr>
            <a:r>
              <a:rPr lang="ar-EG" dirty="0"/>
              <a:t>القناة المبكرة التي أوصي ببنائها والتي تقدم جميع النقاط المذكورة أعلاه هي تسويق المحتوى.</a:t>
            </a:r>
          </a:p>
          <a:p>
            <a:pPr marL="171450" indent="-171450" algn="just" rtl="1">
              <a:buFont typeface="Arial" panose="020B0604020202020204" pitchFamily="34" charset="0"/>
              <a:buChar char="•"/>
            </a:pPr>
            <a:r>
              <a:rPr lang="ar-EG" b="1" u="sng" dirty="0"/>
              <a:t>يستخدم تسويق المحتوى مزيجا من المحتوى وتحسين محركات البحث (</a:t>
            </a:r>
            <a:r>
              <a:rPr lang="en-US" b="1" u="sng" dirty="0"/>
              <a:t>SEO) </a:t>
            </a:r>
            <a:r>
              <a:rPr lang="ar-EG" b="1" u="sng" dirty="0"/>
              <a:t>ووسائل التواصل الاجتماعي للعمل</a:t>
            </a:r>
            <a:r>
              <a:rPr lang="ar-EG" dirty="0"/>
              <a:t>. </a:t>
            </a:r>
          </a:p>
          <a:p>
            <a:pPr marL="171450" indent="-171450" algn="just" rtl="1">
              <a:buFont typeface="Arial" panose="020B0604020202020204" pitchFamily="34" charset="0"/>
              <a:buChar char="•"/>
            </a:pPr>
            <a:r>
              <a:rPr lang="ar-EG" dirty="0"/>
              <a:t>بدلا من صياغة "الرسالة الصادرة المثالية" ، يمكنك بدلا من ذلك اختبار جوانب مختلفة من مشكلتك / حلك بشكل تدريجي باستخدام القنوات الواردة مثل المدونات والأوراق البيضاء والندوات عبر الإنترنت. </a:t>
            </a:r>
          </a:p>
          <a:p>
            <a:pPr marL="171450" indent="-171450" algn="just" rtl="1">
              <a:buFont typeface="Arial" panose="020B0604020202020204" pitchFamily="34" charset="0"/>
              <a:buChar char="•"/>
            </a:pPr>
            <a:r>
              <a:rPr lang="ar-EG" dirty="0"/>
              <a:t>يعمل تحسين محركات البحث ووسائل التواصل الاجتماعي على زيادة تعزيز وصول المحتوى الخاص بك.</a:t>
            </a:r>
          </a:p>
          <a:p>
            <a:pPr marL="171450" indent="-171450" algn="just" rtl="1">
              <a:buFont typeface="Arial" panose="020B0604020202020204" pitchFamily="34" charset="0"/>
              <a:buChar char="•"/>
            </a:pPr>
            <a:r>
              <a:rPr lang="ar-EG" b="1" u="sng" dirty="0"/>
              <a:t>تسويق المحتوى ليس مجانيا ، ويستغرق وقتا للبناء ، ويكلف الوقت.</a:t>
            </a:r>
          </a:p>
          <a:p>
            <a:pPr marL="171450" indent="-171450" algn="just" rtl="1">
              <a:buFont typeface="Arial" panose="020B0604020202020204" pitchFamily="34" charset="0"/>
              <a:buChar char="•"/>
            </a:pPr>
            <a:r>
              <a:rPr lang="ar-EG" dirty="0"/>
              <a:t>ولكن عندما يبدأ العمل ، يتحول "تسويق المحتوى" من نفقات إلى أصل. يمكن أن تصبح "ميزتك غير العادلة".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655256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95515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تدفقات الإيرادات وهيكل التكلفة</a:t>
            </a:r>
          </a:p>
          <a:p>
            <a:pPr marL="171450" indent="-171450" algn="just" rtl="1">
              <a:buFont typeface="Arial" panose="020B0604020202020204" pitchFamily="34" charset="0"/>
              <a:buChar char="•"/>
            </a:pPr>
            <a:r>
              <a:rPr lang="ar-EG" dirty="0"/>
              <a:t>تختار الكثير من الشركات الناشئة تأجيل "</a:t>
            </a:r>
            <a:r>
              <a:rPr lang="ar-EG" b="1" dirty="0"/>
              <a:t>سؤال التسعير</a:t>
            </a:r>
            <a:r>
              <a:rPr lang="ar-EG" dirty="0"/>
              <a:t>" لأنهم لا يعتقدون أن منتجهم جاهز. الشيء الذي أسمعه كثيرا هو أن الحد الأدنى من المنتج القابل للتطبيق هو بحكم تعريفه ضئيل بشكل محرج. كيف يمكنك فرض رسوم مقابل ذلك؟</a:t>
            </a:r>
          </a:p>
          <a:p>
            <a:pPr marL="171450" indent="-171450" algn="just" rtl="1">
              <a:buFont typeface="Arial" panose="020B0604020202020204" pitchFamily="34" charset="0"/>
              <a:buChar char="•"/>
            </a:pPr>
            <a:r>
              <a:rPr lang="ar-EG" dirty="0"/>
              <a:t>أولا ، الحد الأدنى من المنتج القابل للتطبيق ليس مرادفا لمنتج نصف مخبوز أو عربات التي تجرها الدواب. يجب أن يعالج </a:t>
            </a:r>
            <a:r>
              <a:rPr lang="en-US" dirty="0"/>
              <a:t>MVP </a:t>
            </a:r>
            <a:r>
              <a:rPr lang="ar-EG" dirty="0"/>
              <a:t>الخاص بك أهم المشكلات التي حددها العملاء على أنها مهمة بالنسبة لهم. وفقا لهذا التعريف ، يجب أن تقدم قيمة كافية لتبرير الشحن.</a:t>
            </a:r>
          </a:p>
          <a:p>
            <a:pPr marL="171450" indent="-171450" algn="just" rtl="1">
              <a:buFont typeface="Arial" panose="020B0604020202020204" pitchFamily="34" charset="0"/>
              <a:buChar char="•"/>
            </a:pPr>
            <a:r>
              <a:rPr lang="ar-EG" dirty="0"/>
              <a:t>ولكن ، هناك خط آخر من التفكير يتم الاستشهاد به بشكل متكرر لتأجيل التسعير - لتسريع التعلم الأولي. تقول الحجة أن التسعير يخلق احتكاكا غير ضروري يجب تجنبه في وقت مبكر.</a:t>
            </a:r>
          </a:p>
          <a:p>
            <a:pPr marL="171450" indent="-171450" algn="just" rtl="1">
              <a:buFont typeface="Arial" panose="020B0604020202020204" pitchFamily="34" charset="0"/>
              <a:buChar char="•"/>
            </a:pPr>
            <a:r>
              <a:rPr lang="ar-EG" dirty="0"/>
              <a:t>في حين أن هذه الإستراتيجية قد تنجح (خاصة إذا كنت ممولا بالفعل) ، إلا أنني أجد أنها تؤخر اختبار أحد الأجزاء الأكثر خطورة وأهمية في نموذج عملك. علاوة على ذلك ، وجدت أنك لست بحاجة إلى الكثير من المستخدمين لدعم التعلم. أنت بحاجة فقط إلى عدد قليل من العملاء الجيدين.</a:t>
            </a:r>
          </a:p>
          <a:p>
            <a:pPr marL="171450" indent="-171450" algn="just" rtl="1">
              <a:buFont typeface="Arial" panose="020B0604020202020204" pitchFamily="34" charset="0"/>
              <a:buChar char="•"/>
            </a:pPr>
            <a:r>
              <a:rPr lang="ar-EG" dirty="0"/>
              <a:t>أعتقد أنه إذا كنت تنوي فرض رسوم على منتجك ، فمن الأفضل أن تكون صريحا حيال ذلك. إنه يحدد التوقعات الصحيحة ، ويرفع من التزام العملاء ، ويبدأ في توليد التدفق النقدي ، ويتيح لك البدء في معالجة أحد الأجزاء الأكثر خطورة في نموذج عملك مبكرا.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133067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ماذا عن </a:t>
            </a:r>
            <a:r>
              <a:rPr lang="en-US" dirty="0"/>
              <a:t>Freemium؟</a:t>
            </a:r>
          </a:p>
          <a:p>
            <a:pPr algn="just" rtl="1"/>
            <a:r>
              <a:rPr lang="en-US" b="1" dirty="0"/>
              <a:t>Freemium</a:t>
            </a:r>
            <a:r>
              <a:rPr lang="en-US" dirty="0"/>
              <a:t> </a:t>
            </a:r>
            <a:r>
              <a:rPr lang="ar-EG" dirty="0"/>
              <a:t>هو </a:t>
            </a:r>
            <a:r>
              <a:rPr lang="ar-EG" u="sng" dirty="0"/>
              <a:t>نموذج شائع تستخدمه العديد من تطبيقات الويب</a:t>
            </a:r>
            <a:r>
              <a:rPr lang="ar-EG" dirty="0"/>
              <a:t>. تم تعميمه لأول مرة من قبل فريد ويلسون على مدونته حيث وصفه بأنه:</a:t>
            </a:r>
          </a:p>
          <a:p>
            <a:pPr algn="just" rtl="1"/>
            <a:r>
              <a:rPr lang="ar-EG" dirty="0"/>
              <a:t>"</a:t>
            </a:r>
            <a:r>
              <a:rPr lang="ar-EG" u="sng" dirty="0"/>
              <a:t>امنح خدمتك مجانا ، وربما مدعوما بالإعلانات ولكن ربما لا </a:t>
            </a:r>
            <a:r>
              <a:rPr lang="ar-EG" dirty="0"/>
              <a:t>، اكتسب الكثير من العملاء بكفاءة عالية من خلال الكلام الشفهي ، وشبكات الإحالة ، والتسويق العضوي عبر البحث ، وما إلى ذلك ، ثم قدم خدمات ذات قيمة مضافة متميزة أو نسخة محسنة من خدمتك لقاعدة عملائك."- فريد ويلسون</a:t>
            </a:r>
          </a:p>
          <a:p>
            <a:pPr algn="just" rtl="1"/>
            <a:r>
              <a:rPr lang="ar-EG" dirty="0"/>
              <a:t>مدونة </a:t>
            </a:r>
            <a:r>
              <a:rPr lang="en-US" dirty="0"/>
              <a:t>AVC</a:t>
            </a:r>
          </a:p>
          <a:p>
            <a:pPr algn="just" rtl="1"/>
            <a:r>
              <a:rPr lang="ar-EG" dirty="0"/>
              <a:t>على السطح ، يبدو </a:t>
            </a:r>
            <a:r>
              <a:rPr lang="en-US" dirty="0"/>
              <a:t>Freemium </a:t>
            </a:r>
            <a:r>
              <a:rPr lang="ar-EG" dirty="0"/>
              <a:t>أفضل ما في العالمين: </a:t>
            </a:r>
            <a:r>
              <a:rPr lang="ar-EG" b="1" u="sng" dirty="0"/>
              <a:t>اجعل المستخدمين يجربون خدمتك دون الحاجة إلى القلق بشأن السعر </a:t>
            </a:r>
            <a:r>
              <a:rPr lang="ar-EG" b="1" dirty="0"/>
              <a:t>، </a:t>
            </a:r>
            <a:r>
              <a:rPr lang="ar-EG" b="1" u="sng" dirty="0"/>
              <a:t>ثم قم ببيعهم في الخطة المميزة الصحيحة لاحقا. لكن الواقع مختلف تماما.</a:t>
            </a:r>
          </a:p>
          <a:p>
            <a:pPr marL="171450" indent="-171450" algn="just" rtl="1">
              <a:buFont typeface="Arial" panose="020B0604020202020204" pitchFamily="34" charset="0"/>
              <a:buChar char="•"/>
            </a:pPr>
            <a:r>
              <a:rPr lang="ar-EG" dirty="0"/>
              <a:t>أولا ، أعتقد أنه ما لم تكن تستمد قيمة نقدية من المستخدمين المجانيين ، فإن نموذج </a:t>
            </a:r>
            <a:r>
              <a:rPr lang="en-US" dirty="0"/>
              <a:t>Freemium </a:t>
            </a:r>
            <a:r>
              <a:rPr lang="ar-EG" dirty="0"/>
              <a:t>أقل من نموذج عمل وأكثر من تكتيك تسويقي لملء خط الأنابيب الخاص بك بآفاق محتملة.</a:t>
            </a:r>
          </a:p>
          <a:p>
            <a:pPr marL="171450" indent="-171450" algn="just" rtl="1">
              <a:buFont typeface="Arial" panose="020B0604020202020204" pitchFamily="34" charset="0"/>
              <a:buChar char="•"/>
            </a:pPr>
            <a:r>
              <a:rPr lang="ar-EG" dirty="0"/>
              <a:t>ثانيا ، أعتقد أن التسعير هو أحد أكثر الأجزاء خطورة (وأكثرها أهمية) في نموذج الأعمال ويجب اختباره مبكرا. يؤخر </a:t>
            </a:r>
            <a:r>
              <a:rPr lang="en-US" dirty="0"/>
              <a:t>Freemium </a:t>
            </a:r>
            <a:r>
              <a:rPr lang="ar-EG" dirty="0"/>
              <a:t>هذا التعلم.</a:t>
            </a:r>
          </a:p>
          <a:p>
            <a:pPr algn="just" rtl="1"/>
            <a:r>
              <a:rPr lang="ar-EG" dirty="0"/>
              <a:t>بينما أوافق على أن </a:t>
            </a:r>
            <a:r>
              <a:rPr lang="en-US" dirty="0"/>
              <a:t>Freemium </a:t>
            </a:r>
            <a:r>
              <a:rPr lang="ar-EG" dirty="0"/>
              <a:t>يمكن أن يكون نموذجا فعالا للغاية ، إلا أنني لا أدعو إلى البدء به.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425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ما هي الخطة المجانية الجيدة؟</a:t>
            </a:r>
          </a:p>
          <a:p>
            <a:pPr algn="just" rtl="1"/>
            <a:r>
              <a:rPr lang="ar-EG" dirty="0"/>
              <a:t>يجب </a:t>
            </a:r>
            <a:r>
              <a:rPr lang="ar-EG" u="sng" dirty="0"/>
              <a:t>أن تتصرف </a:t>
            </a:r>
            <a:r>
              <a:rPr lang="ar-EG" b="1" dirty="0"/>
              <a:t>الخطة المجانية الجيدة </a:t>
            </a:r>
            <a:r>
              <a:rPr lang="ar-EG" u="sng" dirty="0"/>
              <a:t>بشكل مثالي بشكل مشابه للنسخة التجريبية المجانية</a:t>
            </a:r>
            <a:r>
              <a:rPr lang="ar-EG" dirty="0"/>
              <a:t>. الفرق هو أنه في حين أن </a:t>
            </a:r>
            <a:r>
              <a:rPr lang="ar-EG" b="1" u="sng" dirty="0"/>
              <a:t>الإصدار التجريبي المجاني يعتمد على الوقت </a:t>
            </a:r>
            <a:r>
              <a:rPr lang="ar-EG" dirty="0"/>
              <a:t>، فإن </a:t>
            </a:r>
            <a:r>
              <a:rPr lang="en-US" b="1" u="sng" dirty="0"/>
              <a:t>Freemium </a:t>
            </a:r>
            <a:r>
              <a:rPr lang="ar-EG" b="1" u="sng" dirty="0"/>
              <a:t>يعتمد على الاستخدام</a:t>
            </a:r>
            <a:r>
              <a:rPr lang="ar-EG" dirty="0"/>
              <a:t>. </a:t>
            </a:r>
          </a:p>
          <a:p>
            <a:pPr algn="just" rtl="1"/>
            <a:r>
              <a:rPr lang="ar-EG" dirty="0"/>
              <a:t>إذا كنت تفهم نمط استخدام منتجك ، فيجب أن تكون قادرا على تصميم الخطة المجانية بحيث يتفوق عليها المستخدم بشكل طبيعي في مرحلة ما </a:t>
            </a:r>
            <a:r>
              <a:rPr lang="en-US" dirty="0"/>
              <a:t>X </a:t>
            </a:r>
            <a:r>
              <a:rPr lang="ar-EG" dirty="0"/>
              <a:t>في المستقبل التي يمكنك التنبؤ بها بشكل معقول.</a:t>
            </a:r>
          </a:p>
          <a:p>
            <a:pPr algn="just" rtl="1"/>
            <a:r>
              <a:rPr lang="ar-EG" dirty="0"/>
              <a:t>عند هذه النقطة ، يتمثل الاختلاف بين </a:t>
            </a:r>
            <a:r>
              <a:rPr lang="en-US" dirty="0"/>
              <a:t>Freemium </a:t>
            </a:r>
            <a:r>
              <a:rPr lang="ar-EG" dirty="0"/>
              <a:t>و </a:t>
            </a:r>
            <a:r>
              <a:rPr lang="en-US" dirty="0"/>
              <a:t>Free Trial </a:t>
            </a:r>
            <a:r>
              <a:rPr lang="ar-EG" dirty="0"/>
              <a:t>في تصور تقديم شيء مجاني وهو فرق كبير بما يكفي لضمان استخدام </a:t>
            </a:r>
            <a:r>
              <a:rPr lang="en-US" dirty="0"/>
              <a:t>Freemium </a:t>
            </a:r>
            <a:r>
              <a:rPr lang="ar-EG" dirty="0"/>
              <a:t>لأنواع معينة من المنتجات.</a:t>
            </a:r>
          </a:p>
          <a:p>
            <a:pPr algn="just" rtl="1"/>
            <a:r>
              <a:rPr lang="ar-EG" dirty="0"/>
              <a:t>متى تستخدم </a:t>
            </a:r>
            <a:r>
              <a:rPr lang="en-US" dirty="0"/>
              <a:t>Freemium </a:t>
            </a:r>
            <a:r>
              <a:rPr lang="ar-EG" dirty="0"/>
              <a:t>مقابل الإصدارات التجريبية المجانية؟</a:t>
            </a:r>
          </a:p>
          <a:p>
            <a:pPr algn="just" rtl="1"/>
            <a:r>
              <a:rPr lang="ar-EG" dirty="0"/>
              <a:t>بمجرد بناء المنتج المناسب ، يمكن أن </a:t>
            </a:r>
            <a:r>
              <a:rPr lang="ar-EG" b="1" u="sng" dirty="0"/>
              <a:t>تكون </a:t>
            </a:r>
            <a:r>
              <a:rPr lang="en-US" b="1" u="sng" dirty="0"/>
              <a:t>Freemium </a:t>
            </a:r>
            <a:r>
              <a:rPr lang="ar-EG" b="1" u="sng" dirty="0"/>
              <a:t>استراتيجية قوية لاكتساب المستخدم للمنتجات التي تواجه المستهلكين </a:t>
            </a:r>
            <a:r>
              <a:rPr lang="ar-EG" dirty="0"/>
              <a:t>والتي تميل بشكل طبيعي إلى أن تكون مدفوعة بشكل "مجاني".</a:t>
            </a:r>
          </a:p>
          <a:p>
            <a:pPr algn="just" rtl="1"/>
            <a:r>
              <a:rPr lang="ar-EG" dirty="0"/>
              <a:t>من ناحية أخرى ، أصبحت الشركات تتوقع تجارب قائمة على الوقت وقد لا يكون هناك ما يبرر التعقيد الإضافي لتتبع المستخدمين المجانيين وحملهم هنا.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353151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دراسة حالة: </a:t>
            </a:r>
            <a:r>
              <a:rPr lang="en-US" b="1" dirty="0"/>
              <a:t>Lean Canvas - </a:t>
            </a:r>
            <a:r>
              <a:rPr lang="ar-EG" b="1" dirty="0"/>
              <a:t>تدفقات الإيرادات وتدفقات إيرادات هيكل التكلفة</a:t>
            </a:r>
          </a:p>
          <a:p>
            <a:pPr algn="just" rtl="1"/>
            <a:r>
              <a:rPr lang="ar-EG" dirty="0"/>
              <a:t>سيتم تحديد تسعير </a:t>
            </a:r>
            <a:r>
              <a:rPr lang="en-US" dirty="0"/>
              <a:t>Lean Canvas </a:t>
            </a:r>
            <a:r>
              <a:rPr lang="ar-EG" dirty="0"/>
              <a:t>إلى حد كبير من خلال من سيكون العميل في النهاية - المؤسسون الممولون ، والمؤسسين الممولون ، والشركات الكبرى ، والمستثمرون ، وما إلى ذلك.</a:t>
            </a:r>
          </a:p>
          <a:p>
            <a:pPr algn="just" rtl="1"/>
            <a:r>
              <a:rPr lang="ar-EG" dirty="0"/>
              <a:t>بالنسبة لمؤسسي الشركات الناشئة ، فإنهم يميلون إلى أن يكونوا حساسين تماما للسعر وبالنظر إلى حقيقة أن بدائلهم الحالية كلها مجانية ، قررت أن أبدأ بما يلي:</a:t>
            </a:r>
          </a:p>
          <a:p>
            <a:pPr algn="just" rtl="1"/>
            <a:r>
              <a:rPr lang="ar-EG" dirty="0"/>
              <a:t>"خطة تجريبية مجانية مدتها 30 يوما بسعر 14 دولارا شهريا تتيح لهم إنشاء لوحة قماشية واحدة ودعوة ما يصل إلى 3 متعاونين."</a:t>
            </a:r>
          </a:p>
          <a:p>
            <a:pPr algn="just" rtl="1"/>
            <a:r>
              <a:rPr lang="ar-EG" dirty="0"/>
              <a:t>هيكل التكلفة</a:t>
            </a:r>
          </a:p>
          <a:p>
            <a:pPr algn="just" rtl="1"/>
            <a:r>
              <a:rPr lang="ar-EG" dirty="0"/>
              <a:t>في منشور مدونتي على </a:t>
            </a:r>
            <a:r>
              <a:rPr lang="en-US" dirty="0"/>
              <a:t>Lean Canvas ، </a:t>
            </a:r>
            <a:r>
              <a:rPr lang="ar-EG" dirty="0"/>
              <a:t>قمت بإجراء مكالمة عامة للمساعدة في بناء هذه الأداة وحصلت على عشرات الردود من المطورين حول العالم. لقد اخترت 3 أشخاص من هذه القائمة وأقوم حاليا ببناء </a:t>
            </a:r>
            <a:r>
              <a:rPr lang="en-US" dirty="0"/>
              <a:t>Lean Canvas </a:t>
            </a:r>
            <a:r>
              <a:rPr lang="ar-EG" dirty="0"/>
              <a:t>معهم - لوكاس فيتل (النمسا) ، وروس هيل (سانتا باربرا) ، وأندرو إليوت (سانتا باربرا). إنهم جميعا رواد أعمال متمرسون في حد ذاتهم ولديهم شغف ب </a:t>
            </a:r>
            <a:r>
              <a:rPr lang="en-US" dirty="0"/>
              <a:t>Lean Startups.</a:t>
            </a:r>
          </a:p>
          <a:p>
            <a:pPr algn="just" rtl="1"/>
            <a:r>
              <a:rPr lang="ar-EG" dirty="0"/>
              <a:t>لقد توصلنا إلى اتفاق لإنفاق جهد كاف لبناء الحد الأدنى من المنتج القابل للتطبيق على مدار أسبوعين وتقييم كيفية المضي قدما بعد ذلك. اتفقنا على عدم الدفع لأنفسنا حتى يكون للخدمة تدفق نقدي إيجابي.</a:t>
            </a:r>
          </a:p>
          <a:p>
            <a:pPr algn="just" rtl="1"/>
            <a:r>
              <a:rPr lang="ar-EG" dirty="0"/>
              <a:t>ومع ذلك ، ما زلت أستخدم التحليل التالي لمعرفة تكلفة الفرصة البديلة لبناء واختبار </a:t>
            </a:r>
            <a:r>
              <a:rPr lang="en-US" dirty="0"/>
              <a:t>MVP </a:t>
            </a:r>
            <a:r>
              <a:rPr lang="ar-EG" dirty="0"/>
              <a:t>والأهم من ذلك تحديد نقطة التعادل الخاصة بي.</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321854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التكاليف</a:t>
            </a:r>
          </a:p>
          <a:p>
            <a:pPr algn="just" rtl="1"/>
            <a:endParaRPr lang="ar-EG" b="1" dirty="0"/>
          </a:p>
          <a:p>
            <a:pPr marL="171450" indent="-171450" algn="just" rtl="1">
              <a:buFont typeface="Arial" panose="020B0604020202020204" pitchFamily="34" charset="0"/>
              <a:buChar char="•"/>
            </a:pPr>
            <a:r>
              <a:rPr lang="ar-EG" b="1" i="0" dirty="0"/>
              <a:t>تناسب المشكلة / الحل:</a:t>
            </a:r>
          </a:p>
          <a:p>
            <a:pPr algn="just" rtl="1"/>
            <a:r>
              <a:rPr lang="ar-EG" dirty="0"/>
              <a:t>2 محاورين * (50 مقابلة * 30 دقيقة لكل مقابلة) = 50 ساعة</a:t>
            </a:r>
          </a:p>
          <a:p>
            <a:pPr algn="just" rtl="1"/>
            <a:r>
              <a:rPr lang="ar-EG" dirty="0"/>
              <a:t>الجهد المبذول للاستعداد للمقابلات (نماذج بالأحجام الطبيعية ، البرامج النصية ، إلخ) = 40 ساعة</a:t>
            </a:r>
          </a:p>
          <a:p>
            <a:pPr algn="just" rtl="1"/>
            <a:endParaRPr lang="ar-EG" dirty="0"/>
          </a:p>
          <a:p>
            <a:pPr marL="171450" indent="-171450" algn="just" rtl="1">
              <a:buFont typeface="Arial" panose="020B0604020202020204" pitchFamily="34" charset="0"/>
              <a:buChar char="•"/>
            </a:pPr>
            <a:r>
              <a:rPr lang="ar-EG" b="1" dirty="0"/>
              <a:t>بناء </a:t>
            </a:r>
            <a:r>
              <a:rPr lang="en-US" b="1" dirty="0"/>
              <a:t>MVP:</a:t>
            </a:r>
          </a:p>
          <a:p>
            <a:pPr algn="just" rtl="1"/>
            <a:r>
              <a:rPr lang="en-US" dirty="0"/>
              <a:t>2 </a:t>
            </a:r>
            <a:r>
              <a:rPr lang="ar-EG" dirty="0"/>
              <a:t>مطورين * أسبوعان * 20 ساعة في الأسبوع = 80 ساعة</a:t>
            </a:r>
          </a:p>
          <a:p>
            <a:pPr algn="just" rtl="1"/>
            <a:r>
              <a:rPr lang="ar-EG" dirty="0"/>
              <a:t>تكلفة الإطلاق = 170 ساعة * 65 دولارا في الساعة = 11 ألف دولار</a:t>
            </a:r>
          </a:p>
          <a:p>
            <a:pPr algn="just" rtl="1"/>
            <a:r>
              <a:rPr lang="ar-EG" dirty="0"/>
              <a:t>تكاليف الأشخاص المستمرة = 4 أشخاص * 10 ساعات في الأسبوع * 65 دولارا في الساعة = 10,400 دولار شهريا </a:t>
            </a:r>
          </a:p>
          <a:p>
            <a:pPr algn="just" rtl="1"/>
            <a:r>
              <a:rPr lang="ar-EG" dirty="0"/>
              <a:t>تبلغ تكلفة الاستضافة حاليا 0 دولار (شكرا لك </a:t>
            </a:r>
            <a:r>
              <a:rPr lang="en-US" dirty="0" err="1"/>
              <a:t>heroku</a:t>
            </a:r>
            <a:r>
              <a:rPr lang="en-US" dirty="0"/>
              <a:t>)</a:t>
            </a:r>
          </a:p>
          <a:p>
            <a:pPr algn="just" rtl="1"/>
            <a:endParaRPr lang="ar-EG" b="1" dirty="0"/>
          </a:p>
          <a:p>
            <a:pPr algn="just" rtl="1"/>
            <a:r>
              <a:rPr lang="ar-EG" b="1" dirty="0"/>
              <a:t>العائد:</a:t>
            </a:r>
          </a:p>
          <a:p>
            <a:pPr algn="just" rtl="1"/>
            <a:r>
              <a:rPr lang="ar-EG" b="1" dirty="0"/>
              <a:t>نقطة التعادل @ 14 دولارا شهريا = 10,400 ألف دولار / 14 دولارا شهريا = 743 عميلا يدفعون</a:t>
            </a:r>
          </a:p>
          <a:p>
            <a:pPr algn="just" rtl="1"/>
            <a:r>
              <a:rPr lang="ar-EG" b="1" dirty="0"/>
              <a:t>نقطة التعادل @ 24 دولارا شهريا = 10,400 ألف دولار / 24 دولارا شهريا = 434 عميلا يدفعون</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479079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المقاييس الرئيسية</a:t>
            </a:r>
          </a:p>
          <a:p>
            <a:pPr algn="just" rtl="1"/>
            <a:r>
              <a:rPr lang="ar-EG" dirty="0"/>
              <a:t>"ابحث عن </a:t>
            </a:r>
            <a:r>
              <a:rPr lang="ar-EG" b="1" u="sng" dirty="0"/>
              <a:t>الرقم الرئيسي الذي يخبرك بأداء عملك في الوقت </a:t>
            </a:r>
            <a:r>
              <a:rPr lang="ar-EG" b="1" u="none" dirty="0"/>
              <a:t>الفعلي </a:t>
            </a:r>
            <a:r>
              <a:rPr lang="ar-EG" u="none" dirty="0"/>
              <a:t>، قبل أن تحصل على تقرير المبيعات</a:t>
            </a:r>
            <a:r>
              <a:rPr lang="ar-EG" dirty="0"/>
              <a:t>."- نورم برودسكي وبو بيرلينجهام</a:t>
            </a:r>
          </a:p>
          <a:p>
            <a:pPr algn="just" rtl="1"/>
            <a:endParaRPr lang="ar-EG" dirty="0"/>
          </a:p>
          <a:p>
            <a:pPr marL="171450" indent="-171450" algn="just" rtl="1">
              <a:buFont typeface="Arial" panose="020B0604020202020204" pitchFamily="34" charset="0"/>
              <a:buChar char="•"/>
            </a:pPr>
            <a:r>
              <a:rPr lang="ar-EG" dirty="0"/>
              <a:t>الشركات الناشئة فوضوية بطبيعتها ، ولكن لحسن الحظ ، لا يوجد سوى عدد قليل من المقاييس الرئيسية التي تقود بدء تشغيل الويب.</a:t>
            </a:r>
          </a:p>
          <a:p>
            <a:pPr marL="171450" indent="-171450" algn="just" rtl="1">
              <a:buFont typeface="Arial" panose="020B0604020202020204" pitchFamily="34" charset="0"/>
              <a:buChar char="•"/>
            </a:pPr>
            <a:r>
              <a:rPr lang="ar-EG" dirty="0"/>
              <a:t> سنغطي خمسة مقاييس رئيسية لبدء التشغيل (مقاييس القراصنة ل </a:t>
            </a:r>
            <a:r>
              <a:rPr lang="en-US" dirty="0"/>
              <a:t>Dave McClure) </a:t>
            </a:r>
            <a:r>
              <a:rPr lang="ar-EG" dirty="0"/>
              <a:t>بعد ذلك بقليل ، ولكن في الوقت الحالي ، قم بتوثيق نشاط أو نشاطين رئيسيين تعتقد أنهما سيدفعان استخدام منتجك.</a:t>
            </a:r>
          </a:p>
          <a:p>
            <a:pPr marL="171450" indent="-171450" algn="just" rtl="1">
              <a:buFont typeface="Arial" panose="020B0604020202020204" pitchFamily="34" charset="0"/>
              <a:buChar char="•"/>
            </a:pPr>
            <a:r>
              <a:rPr lang="ar-EG" dirty="0"/>
              <a:t>على سبيل المثال ، إذا كنت منصة تدوين ، فستكون كتابة منشور مدونة هو النشاط الرئيسي.</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171717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الميزة التنافسية (ميزة غير عادلة)</a:t>
            </a:r>
          </a:p>
          <a:p>
            <a:pPr marL="171450" indent="-171450" algn="just" rtl="1">
              <a:buFont typeface="Arial" panose="020B0604020202020204" pitchFamily="34" charset="0"/>
              <a:buChar char="•"/>
            </a:pPr>
            <a:r>
              <a:rPr lang="ar-EG" dirty="0"/>
              <a:t>عادة ما </a:t>
            </a:r>
            <a:r>
              <a:rPr lang="ar-EG" u="sng" dirty="0"/>
              <a:t>يكون هذا هو أصعب قسم في الملء ولهذا السبب أتركه للأخير</a:t>
            </a:r>
            <a:r>
              <a:rPr lang="ar-EG" dirty="0"/>
              <a:t>.</a:t>
            </a:r>
          </a:p>
          <a:p>
            <a:pPr marL="171450" indent="-171450" algn="just" rtl="1">
              <a:buFont typeface="Arial" panose="020B0604020202020204" pitchFamily="34" charset="0"/>
              <a:buChar char="•"/>
            </a:pPr>
            <a:r>
              <a:rPr lang="ar-EG" dirty="0"/>
              <a:t>يسرد معظم المؤسسين الأشياء على أنها مزايا تنافسية ليست كذلك حقا. منظور مثير للاهتمام ، عبر جيسون كوهين ، يجب مراعاته هو أنه سيتم نسخ أي شيء يستحق النسخ. لذا تخيل أن شريكك المؤسس يسرق شفرة المصدر الخاصة بك ، ويقيم متجرا في كوستاريكا ، ويخفض الأسعار. هل لا يزال لديك عمل تجاري؟</a:t>
            </a:r>
          </a:p>
          <a:p>
            <a:pPr marL="171450" indent="-171450" algn="just" rtl="1">
              <a:buFont typeface="Arial" panose="020B0604020202020204" pitchFamily="34" charset="0"/>
              <a:buChar char="•"/>
            </a:pPr>
            <a:r>
              <a:rPr lang="ar-EG" dirty="0"/>
              <a:t>يجب أن تكون قادرا على بناء عمل تجاري ناجح على الرغم من ذلك الذي يؤدي إلى التعريف التالي:</a:t>
            </a:r>
          </a:p>
          <a:p>
            <a:pPr marL="171450" indent="-171450" algn="just" rtl="1">
              <a:buFont typeface="Arial" panose="020B0604020202020204" pitchFamily="34" charset="0"/>
              <a:buChar char="•"/>
            </a:pPr>
            <a:r>
              <a:rPr lang="ar-EG" dirty="0"/>
              <a:t>"</a:t>
            </a:r>
            <a:r>
              <a:rPr lang="ar-EG" b="1" dirty="0"/>
              <a:t>الميزة غير العادلة الحقيقية هي شيء لا يمكن نسخه أو شراؤه بسهولة</a:t>
            </a:r>
            <a:r>
              <a:rPr lang="ar-EG" dirty="0"/>
              <a:t>." -جايسون كوهين</a:t>
            </a:r>
          </a:p>
          <a:p>
            <a:pPr marL="171450" indent="-171450" algn="just" rtl="1">
              <a:buFont typeface="Arial" panose="020B0604020202020204" pitchFamily="34" charset="0"/>
              <a:buChar char="•"/>
            </a:pPr>
            <a:r>
              <a:rPr lang="ar-EG" dirty="0"/>
              <a:t>قد تضطر في البداية إلى ترك هذا الصندوق فارغا ولكنه موجود هنا لتجعلك تفكر حقا في كيفية جعل نفسك مختلفا وجعل الفرق الخاص بك مهما. بعض الأمثلة على المزايا غير العادلة - المعلومات الداخلية ، وتأييد "الخبراء" الصحيح ، والسلطة الشخصية.</a:t>
            </a: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42165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Case Study: Facebook</a:t>
            </a:r>
          </a:p>
          <a:p>
            <a:r>
              <a:rPr lang="en-US" dirty="0"/>
              <a:t>- Problem: Limited online communication options for Harvard students.</a:t>
            </a:r>
          </a:p>
          <a:p>
            <a:r>
              <a:rPr lang="en-US" dirty="0"/>
              <a:t>- Solution: A social network for students to connect and share.</a:t>
            </a:r>
          </a:p>
          <a:p>
            <a:r>
              <a:rPr lang="en-US" dirty="0"/>
              <a:t>- Key Metrics: Daily Active Users (DAU) and Monthly Active Users (MAU).</a:t>
            </a:r>
          </a:p>
          <a:p>
            <a:r>
              <a:rPr lang="en-US" dirty="0"/>
              <a:t>- Customer Segments: College students.</a:t>
            </a:r>
          </a:p>
          <a:p>
            <a:r>
              <a:rPr lang="en-US" dirty="0"/>
              <a:t>- UVP: A social network tailored for college students.</a:t>
            </a:r>
          </a:p>
          <a:p>
            <a:r>
              <a:rPr lang="en-US" dirty="0"/>
              <a:t>- Channels: Referrals, word-of-mouth.</a:t>
            </a:r>
          </a:p>
          <a:p>
            <a:r>
              <a:rPr lang="en-US" dirty="0"/>
              <a:t>- Revenue Streams: Advertising revenue.</a:t>
            </a:r>
          </a:p>
          <a:p>
            <a:r>
              <a:rPr lang="en-US" dirty="0"/>
              <a:t>- Cost Structure: Development, hosting, payroll.</a:t>
            </a:r>
          </a:p>
          <a:p>
            <a:r>
              <a:rPr lang="en-US" dirty="0"/>
              <a:t>- Unfair Advantage: Built-in network effect and user engagement.</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384707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Case Study: Airbnb</a:t>
            </a:r>
          </a:p>
          <a:p>
            <a:r>
              <a:rPr lang="en-US" dirty="0"/>
              <a:t>- Problem: Difficulty finding affordable accommodations and authentic local experiences.</a:t>
            </a:r>
          </a:p>
          <a:p>
            <a:r>
              <a:rPr lang="en-US" dirty="0"/>
              <a:t>- Solution: An online platform for renting local apartments.</a:t>
            </a:r>
          </a:p>
          <a:p>
            <a:r>
              <a:rPr lang="en-US" dirty="0"/>
              <a:t>- Key Metrics: Number of views-to-bookings per host, Net Promoter Score (NPS).</a:t>
            </a:r>
          </a:p>
          <a:p>
            <a:r>
              <a:rPr lang="en-US" dirty="0"/>
              <a:t>- Customer Segments: Travelers and homeowners.</a:t>
            </a:r>
          </a:p>
          <a:p>
            <a:r>
              <a:rPr lang="en-US" dirty="0"/>
              <a:t>- UVP: Authentic local experiences and extra income for homeowners.</a:t>
            </a:r>
          </a:p>
          <a:p>
            <a:r>
              <a:rPr lang="en-US" dirty="0"/>
              <a:t>- Channels: Referrals, recommendations, advertising.</a:t>
            </a:r>
          </a:p>
          <a:p>
            <a:r>
              <a:rPr lang="en-US" dirty="0"/>
              <a:t>- Revenue Streams: Fees for travelers.</a:t>
            </a:r>
          </a:p>
          <a:p>
            <a:r>
              <a:rPr lang="en-US" dirty="0"/>
              <a:t>- Cost Structure: Development, marketing, insurance, and hosting.</a:t>
            </a:r>
          </a:p>
          <a:p>
            <a:r>
              <a:rPr lang="en-US" dirty="0"/>
              <a:t>- Unfair Advantage: Trust-building through bi-directional rating systems.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201397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Case Study: Amazon</a:t>
            </a:r>
          </a:p>
          <a:p>
            <a:r>
              <a:rPr lang="en-US" dirty="0"/>
              <a:t>- Problem: Lack of online bookstores and difficulty finding books in offline stores.</a:t>
            </a:r>
          </a:p>
          <a:p>
            <a:r>
              <a:rPr lang="en-US" dirty="0"/>
              <a:t>- Solution: An online bookstore with millions of titles.</a:t>
            </a:r>
          </a:p>
          <a:p>
            <a:r>
              <a:rPr lang="en-US" dirty="0"/>
              <a:t>- Key Metrics: Website traffic, conversion rates.</a:t>
            </a:r>
          </a:p>
          <a:p>
            <a:r>
              <a:rPr lang="en-US" dirty="0"/>
              <a:t>- Customer Segments: Book readers.</a:t>
            </a:r>
          </a:p>
          <a:p>
            <a:r>
              <a:rPr lang="en-US" dirty="0"/>
              <a:t>- UVP: The world's largest bookstore.</a:t>
            </a:r>
          </a:p>
          <a:p>
            <a:r>
              <a:rPr lang="en-US" dirty="0"/>
              <a:t>- Channels: Affiliates, resellers.</a:t>
            </a:r>
          </a:p>
          <a:p>
            <a:r>
              <a:rPr lang="en-US" dirty="0"/>
              <a:t>- Revenue Streams: Direct sales.</a:t>
            </a:r>
          </a:p>
          <a:p>
            <a:r>
              <a:rPr lang="en-US" dirty="0"/>
              <a:t>- Cost Structure: Development, operational costs.</a:t>
            </a:r>
          </a:p>
          <a:p>
            <a:r>
              <a:rPr lang="en-US" dirty="0"/>
              <a:t>- Unfair Advantage: Extensive inventory and low prices.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647801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Case Study: Google</a:t>
            </a:r>
          </a:p>
          <a:p>
            <a:endParaRPr lang="en-US" dirty="0"/>
          </a:p>
          <a:p>
            <a:r>
              <a:rPr lang="en-US" dirty="0"/>
              <a:t>Problem: Existing search engines provided irrelevant search results, making it difficult for users to find what they were looking for.</a:t>
            </a:r>
          </a:p>
          <a:p>
            <a:r>
              <a:rPr lang="en-US" dirty="0"/>
              <a:t>Solution: Google developed the PageRank technology, which ranks web pages based on their relevance and importance, providing more accurate search results.</a:t>
            </a:r>
          </a:p>
          <a:p>
            <a:r>
              <a:rPr lang="en-US" dirty="0"/>
              <a:t>Key Metrics: Number of search requests, percentage of users who end their search on the first page.</a:t>
            </a:r>
          </a:p>
          <a:p>
            <a:r>
              <a:rPr lang="en-US" dirty="0"/>
              <a:t>Unique Value Proposition: Fast and relevant web search, ensuring users find the information they need quickly.</a:t>
            </a:r>
          </a:p>
          <a:p>
            <a:r>
              <a:rPr lang="en-US" dirty="0"/>
              <a:t>Customer Segments: All web users.</a:t>
            </a:r>
          </a:p>
          <a:p>
            <a:r>
              <a:rPr lang="en-US" dirty="0"/>
              <a:t>Early Adopters: Stanford students and early internet users.</a:t>
            </a:r>
          </a:p>
          <a:p>
            <a:r>
              <a:rPr lang="en-US" dirty="0"/>
              <a:t>Channels: Word of mouth, user referrals, and PR.</a:t>
            </a:r>
          </a:p>
          <a:p>
            <a:r>
              <a:rPr lang="en-US" dirty="0"/>
              <a:t>Revenue Streams: Advertising revenue.</a:t>
            </a:r>
          </a:p>
          <a:p>
            <a:r>
              <a:rPr lang="en-US" dirty="0"/>
              <a:t>Cost Structure: Hosting, development, and investment.</a:t>
            </a:r>
          </a:p>
          <a:p>
            <a:r>
              <a:rPr lang="en-US" dirty="0"/>
              <a:t>Unfair Advantage: Innovative PageRank technology, which was difficult to replicate, and strong brand recognition.</a:t>
            </a:r>
          </a:p>
          <a:p>
            <a:endParaRPr lang="en-US" dirty="0"/>
          </a:p>
          <a:p>
            <a:r>
              <a:rPr lang="en-US" dirty="0"/>
              <a:t>Google's success is attributed to its superior search technology, which provided more accurate and relevant results than competitors. This innovation quickly gained user trust and adoption, leading to widespread use. The company's focus on user satisfaction and continuous improvement solidified its position as the leading search engine.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967131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Case Study: Uber</a:t>
            </a:r>
          </a:p>
          <a:p>
            <a:endParaRPr lang="en-US" dirty="0"/>
          </a:p>
          <a:p>
            <a:r>
              <a:rPr lang="en-US" dirty="0"/>
              <a:t>Problem: Difficulty in finding reliable rides and inconvenient payment methods with traditional taxis.</a:t>
            </a:r>
          </a:p>
          <a:p>
            <a:r>
              <a:rPr lang="en-US" dirty="0"/>
              <a:t>Solution: Uber’s mobile app connects riders with nearby drivers, offering convenient, cashless rides.</a:t>
            </a:r>
          </a:p>
          <a:p>
            <a:r>
              <a:rPr lang="en-US" dirty="0"/>
              <a:t>Key Metrics: App downloads, account activations, ride frequency, and user retention.</a:t>
            </a:r>
          </a:p>
          <a:p>
            <a:r>
              <a:rPr lang="en-US" dirty="0"/>
              <a:t>Unique Value Proposition: Safe, reliable, and convenient rides with a user-friendly app.</a:t>
            </a:r>
          </a:p>
          <a:p>
            <a:r>
              <a:rPr lang="en-US" dirty="0"/>
              <a:t>Customer Segments: Urban dwellers, business travelers, and late-night users.</a:t>
            </a:r>
          </a:p>
          <a:p>
            <a:r>
              <a:rPr lang="en-US" dirty="0"/>
              <a:t>Early Adopters: Tech-savvy urban residents and disgruntled taxi users.</a:t>
            </a:r>
          </a:p>
          <a:p>
            <a:r>
              <a:rPr lang="en-US" dirty="0"/>
              <a:t>Channels: Mobile app stores, social media, online advertising, and strategic partnerships.</a:t>
            </a:r>
          </a:p>
          <a:p>
            <a:r>
              <a:rPr lang="en-US" dirty="0"/>
              <a:t>Revenue Streams: Commission on rides and surge pricing.</a:t>
            </a:r>
          </a:p>
          <a:p>
            <a:r>
              <a:rPr lang="en-US" dirty="0"/>
              <a:t>Cost Structure: Marketing, driver acquisition, and app development.</a:t>
            </a:r>
          </a:p>
          <a:p>
            <a:r>
              <a:rPr lang="en-US" dirty="0"/>
              <a:t>Unfair Advantage: First-mover status, network effects, and strong brand recognition.</a:t>
            </a:r>
          </a:p>
          <a:p>
            <a:endParaRPr lang="en-US" dirty="0"/>
          </a:p>
          <a:p>
            <a:r>
              <a:rPr lang="en-US" dirty="0"/>
              <a:t>Uber’s success stems from addressing key pain points in transportation, leveraging technology for convenience, and building a scalable business model with a strong brand presence.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6060591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7298464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ملخص أهداف المحاضرة</a:t>
            </a:r>
            <a:endParaRPr lang="en-US" b="1" dirty="0"/>
          </a:p>
          <a:p>
            <a:pPr algn="r" rtl="1"/>
            <a:endParaRPr lang="en-US" dirty="0"/>
          </a:p>
          <a:p>
            <a:pPr algn="r" rtl="1"/>
            <a:r>
              <a:rPr lang="en-US" dirty="0"/>
              <a:t> (1</a:t>
            </a:r>
            <a:r>
              <a:rPr lang="ar-EG" dirty="0"/>
              <a:t>تم إنشاء </a:t>
            </a:r>
            <a:r>
              <a:rPr lang="en-US" dirty="0"/>
              <a:t>Lean Canvas </a:t>
            </a:r>
            <a:r>
              <a:rPr lang="ar-EG" dirty="0"/>
              <a:t>في عام 2009 بواسطة </a:t>
            </a:r>
            <a:r>
              <a:rPr lang="en-US" dirty="0"/>
              <a:t>Ash Maurya ، </a:t>
            </a:r>
            <a:r>
              <a:rPr lang="ar-EG" dirty="0"/>
              <a:t>في المقام الأول للشركات الناشئة </a:t>
            </a:r>
            <a:r>
              <a:rPr lang="en-US" dirty="0"/>
              <a:t>SaaS. </a:t>
            </a:r>
            <a:r>
              <a:rPr lang="ar-EG" dirty="0"/>
              <a:t>ومنذ ذلك الحين اكتسب شعبية واسعة النطاق في الجامعات والمؤسسات التعليمية والشركات الكبرى في جميع أنحاء العالم.</a:t>
            </a:r>
          </a:p>
          <a:p>
            <a:pPr algn="r" rtl="1"/>
            <a:r>
              <a:rPr lang="ar-EG" dirty="0"/>
              <a:t>- خطة العمل: وثيقة مفصلة تحدد الهيكل التنظيمي والإدارة والعمليات والتوقعات المالية للشركة. إنه شامل وطويل في كثير من الأحيان ، ويخدم أصحاب المصلحة الداخليين والخارجيين.</a:t>
            </a:r>
          </a:p>
          <a:p>
            <a:pPr algn="r" rtl="1"/>
            <a:r>
              <a:rPr lang="ar-EG" dirty="0"/>
              <a:t>- </a:t>
            </a:r>
            <a:r>
              <a:rPr lang="en-US" dirty="0"/>
              <a:t>Lean Canvas: </a:t>
            </a:r>
            <a:r>
              <a:rPr lang="ar-EG" dirty="0"/>
              <a:t>مستند مرئي وديناميكي من صفحة واحدة يركز على الافتراضات الرئيسية والرؤى القابلة للتنفيذ. إنه مصمم للتصور السريع والتغذية الراجعة والتكرار.</a:t>
            </a:r>
          </a:p>
          <a:p>
            <a:pPr algn="r" rtl="1"/>
            <a:r>
              <a:rPr lang="ar-EG" dirty="0"/>
              <a:t>- لوحة نموذج الأعمال: تم تطويره بواسطة </a:t>
            </a:r>
            <a:r>
              <a:rPr lang="en-US" dirty="0"/>
              <a:t>Alexander Osterwalder ، </a:t>
            </a:r>
            <a:r>
              <a:rPr lang="ar-EG" dirty="0"/>
              <a:t>وهو يحدد اللبنات الأساسية لكل من نماذج الأعمال الجديدة والحالية ، مع التركيز على شرائح العملاء وعروض القيمة وتدفقات الإيرادات.</a:t>
            </a:r>
          </a:p>
          <a:p>
            <a:pPr algn="r" rtl="1"/>
            <a:r>
              <a:rPr lang="ar-EG" dirty="0"/>
              <a:t>- </a:t>
            </a:r>
            <a:r>
              <a:rPr lang="en-US" dirty="0"/>
              <a:t>Lean Canvas: </a:t>
            </a:r>
            <a:r>
              <a:rPr lang="ar-EG" dirty="0"/>
              <a:t>تكيف يركز على الشركات الناشئة ، مع التركيز على المشكلات والحلول والمقاييس الرئيسية والمزايا التنافسية. إنه أكثر تركيزا على المشكلات وموجها نحو رواد الأعمال.</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0D550-2B45-A69B-FC4F-3006241F4E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C8E70D-44D4-BFCF-CBF1-D680EB12E8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D429C5-90BC-8519-2E1C-E2E0649501B6}"/>
              </a:ext>
            </a:extLst>
          </p:cNvPr>
          <p:cNvSpPr>
            <a:spLocks noGrp="1"/>
          </p:cNvSpPr>
          <p:nvPr>
            <p:ph type="body" idx="1"/>
          </p:nvPr>
        </p:nvSpPr>
        <p:spPr/>
        <p:txBody>
          <a:bodyPr/>
          <a:lstStyle/>
          <a:p>
            <a:pPr algn="r" rtl="1"/>
            <a:r>
              <a:rPr lang="ar-EG" dirty="0"/>
              <a:t>1)</a:t>
            </a:r>
          </a:p>
          <a:p>
            <a:pPr algn="r" rtl="1"/>
            <a:r>
              <a:rPr lang="ar-EG" dirty="0"/>
              <a:t>كتل </a:t>
            </a:r>
            <a:r>
              <a:rPr lang="en-US" dirty="0"/>
              <a:t>Lean Canvas</a:t>
            </a:r>
            <a:r>
              <a:rPr lang="ar-EG" dirty="0"/>
              <a:t>:</a:t>
            </a:r>
          </a:p>
          <a:p>
            <a:pPr algn="r" rtl="1"/>
            <a:r>
              <a:rPr lang="ar-EG" dirty="0"/>
              <a:t>1. المشكلة: يحدد المشكلات الرئيسية التي تواجهها شرائح العملاء.</a:t>
            </a:r>
          </a:p>
          <a:p>
            <a:pPr algn="r" rtl="1"/>
            <a:r>
              <a:rPr lang="ar-EG" dirty="0"/>
              <a:t>2. الحل: يقترح حلولا للمشاكل المحددة.</a:t>
            </a:r>
          </a:p>
          <a:p>
            <a:pPr algn="r" rtl="1"/>
            <a:r>
              <a:rPr lang="ar-EG" dirty="0"/>
              <a:t>3. المقاييس الرئيسية: يحدد المقاييس لقياس نجاح الأعمال.</a:t>
            </a:r>
          </a:p>
          <a:p>
            <a:pPr algn="r" rtl="1"/>
            <a:r>
              <a:rPr lang="ar-EG" dirty="0"/>
              <a:t>4. شرائح العملاء: تصف العملاء المستهدفين.</a:t>
            </a:r>
          </a:p>
          <a:p>
            <a:pPr algn="r" rtl="1"/>
            <a:r>
              <a:rPr lang="ar-EG" dirty="0"/>
              <a:t>5. عرض القيمة الفريد (</a:t>
            </a:r>
            <a:r>
              <a:rPr lang="en-US" dirty="0"/>
              <a:t>UVP): </a:t>
            </a:r>
            <a:r>
              <a:rPr lang="ar-EG" dirty="0"/>
              <a:t>يوضح سبب اختلاف المنتج ويستحق الشراء.</a:t>
            </a:r>
          </a:p>
          <a:p>
            <a:pPr algn="r" rtl="1"/>
            <a:r>
              <a:rPr lang="ar-EG" dirty="0"/>
              <a:t>6. القنوات: توضح كيفية الوصول إلى شرائح العملاء.</a:t>
            </a:r>
          </a:p>
          <a:p>
            <a:pPr algn="r" rtl="1"/>
            <a:r>
              <a:rPr lang="ar-EG" dirty="0"/>
              <a:t>7. تدفقات الإيرادات: يسرد كيف ستحقق الشركة إيرادات.</a:t>
            </a:r>
          </a:p>
          <a:p>
            <a:pPr algn="r" rtl="1"/>
            <a:r>
              <a:rPr lang="ar-EG" dirty="0"/>
              <a:t>8. هيكل التكلفة: يحدد التكاليف التشغيلية.</a:t>
            </a:r>
          </a:p>
          <a:p>
            <a:pPr algn="r" rtl="1"/>
            <a:r>
              <a:rPr lang="ar-EG" dirty="0"/>
              <a:t>9. ميزة غير عادلة: يسلط الضوء على ما يميز العمل عن المنافسين.</a:t>
            </a:r>
            <a:endParaRPr lang="en-US" dirty="0"/>
          </a:p>
        </p:txBody>
      </p:sp>
      <p:sp>
        <p:nvSpPr>
          <p:cNvPr id="4" name="Slide Number Placeholder 3">
            <a:extLst>
              <a:ext uri="{FF2B5EF4-FFF2-40B4-BE49-F238E27FC236}">
                <a16:creationId xmlns:a16="http://schemas.microsoft.com/office/drawing/2014/main" id="{51CC547D-2100-402E-9EF0-115D5E1F3DD2}"/>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143029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2) كيفية إجراء نموذج </a:t>
            </a:r>
            <a:r>
              <a:rPr lang="en-US" b="1" dirty="0"/>
              <a:t>Lean Canvas Model</a:t>
            </a:r>
          </a:p>
          <a:p>
            <a:pPr algn="r" rtl="1"/>
            <a:r>
              <a:rPr lang="ar-EG" dirty="0"/>
              <a:t>1. تحديد المشاكل: ضع قائمة بأهم المشكلات التي يواجهها عملاؤك المستهدفون.</a:t>
            </a:r>
          </a:p>
          <a:p>
            <a:pPr algn="r" rtl="1"/>
            <a:r>
              <a:rPr lang="ar-EG" dirty="0"/>
              <a:t>2. اقتراح الحلول: تطوير الحلول التي تعالج هذه المشاكل.</a:t>
            </a:r>
          </a:p>
          <a:p>
            <a:pPr algn="r" rtl="1"/>
            <a:r>
              <a:rPr lang="ar-EG" dirty="0"/>
              <a:t>3. تحديد المقاييس الرئيسية: اختر المقاييس التي ستساعدك على قياس النجاح.</a:t>
            </a:r>
          </a:p>
          <a:p>
            <a:pPr algn="r" rtl="1"/>
            <a:r>
              <a:rPr lang="ar-EG" dirty="0"/>
              <a:t>4. تقسيم العملاء: تحديد ووصف شرائح العملاء الخاصة بك.</a:t>
            </a:r>
          </a:p>
          <a:p>
            <a:pPr algn="r" rtl="1"/>
            <a:r>
              <a:rPr lang="ar-EG" dirty="0"/>
              <a:t>5. </a:t>
            </a:r>
            <a:r>
              <a:rPr lang="en-US" dirty="0"/>
              <a:t>Craft UVP: </a:t>
            </a:r>
            <a:r>
              <a:rPr lang="ar-EG" dirty="0"/>
              <a:t>قم بإنشاء عرض قيمة فريد يميز منتجك.</a:t>
            </a:r>
          </a:p>
          <a:p>
            <a:pPr algn="r" rtl="1"/>
            <a:r>
              <a:rPr lang="ar-EG" dirty="0"/>
              <a:t>6. حدد القنوات: حدد أفضل القنوات للوصول إلى عملائك.</a:t>
            </a:r>
          </a:p>
          <a:p>
            <a:pPr algn="r" rtl="1"/>
            <a:r>
              <a:rPr lang="ar-EG" dirty="0"/>
              <a:t>7. تحديد تدفقات الإيرادات: تحديد مصادر الإيرادات المحتملة.</a:t>
            </a:r>
          </a:p>
          <a:p>
            <a:pPr algn="r" rtl="1"/>
            <a:r>
              <a:rPr lang="ar-EG" dirty="0"/>
              <a:t>8. قائمة التكاليف: تقدير التكاليف المرتبطة بعملك.</a:t>
            </a:r>
          </a:p>
          <a:p>
            <a:pPr algn="r" rtl="1"/>
            <a:r>
              <a:rPr lang="ar-EG" dirty="0"/>
              <a:t>9. تحديد الميزة غير العادلة: قم بتسليط الضوء على ما يمنحك ميزة تنافسية.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791370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C61D3-0741-21A5-C6CC-3550BD4608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11FC29-EB78-FA16-90AA-CD78979319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EC53C7-928C-3D1D-3E34-D8FA3A52DD35}"/>
              </a:ext>
            </a:extLst>
          </p:cNvPr>
          <p:cNvSpPr>
            <a:spLocks noGrp="1"/>
          </p:cNvSpPr>
          <p:nvPr>
            <p:ph type="body" idx="1"/>
          </p:nvPr>
        </p:nvSpPr>
        <p:spPr/>
        <p:txBody>
          <a:bodyPr/>
          <a:lstStyle/>
          <a:p>
            <a:pPr algn="r" rtl="1"/>
            <a:r>
              <a:rPr lang="ar-EG" b="1" dirty="0"/>
              <a:t>3) استكشاف بعض دراسات الحالة لتعميق المفاهيم</a:t>
            </a:r>
          </a:p>
          <a:p>
            <a:pPr algn="r" rtl="1"/>
            <a:endParaRPr lang="en-US" b="1" dirty="0"/>
          </a:p>
          <a:p>
            <a:pPr algn="r" rtl="1"/>
            <a:r>
              <a:rPr lang="ar-EG" b="1" dirty="0"/>
              <a:t>دراسة حالة: </a:t>
            </a:r>
            <a:r>
              <a:rPr lang="en-US" b="1" dirty="0"/>
              <a:t>Facebook</a:t>
            </a:r>
          </a:p>
          <a:p>
            <a:pPr algn="r" rtl="1"/>
            <a:r>
              <a:rPr lang="en-US" dirty="0"/>
              <a:t>- </a:t>
            </a:r>
            <a:r>
              <a:rPr lang="ar-EG" dirty="0"/>
              <a:t>المشكلة: خيارات الاتصال عبر الإنترنت محدودة لطلاب جامعة هارفارد.</a:t>
            </a:r>
          </a:p>
          <a:p>
            <a:pPr algn="r" rtl="1"/>
            <a:r>
              <a:rPr lang="ar-EG" dirty="0"/>
              <a:t>- الحل: شبكة اجتماعية للطلاب للتواصل والمشاركة.</a:t>
            </a:r>
          </a:p>
          <a:p>
            <a:pPr algn="r" rtl="1"/>
            <a:r>
              <a:rPr lang="ar-EG" dirty="0"/>
              <a:t>- المقاييس الرئيسية: المستخدمون النشطون يوميا (</a:t>
            </a:r>
            <a:r>
              <a:rPr lang="en-US" dirty="0"/>
              <a:t>DAU) </a:t>
            </a:r>
            <a:r>
              <a:rPr lang="ar-EG" dirty="0"/>
              <a:t>والمستخدمون النشطون شهريا (</a:t>
            </a:r>
            <a:r>
              <a:rPr lang="en-US" dirty="0"/>
              <a:t>MAU).</a:t>
            </a:r>
          </a:p>
          <a:p>
            <a:pPr algn="r" rtl="1"/>
            <a:r>
              <a:rPr lang="en-US" dirty="0"/>
              <a:t>- </a:t>
            </a:r>
            <a:r>
              <a:rPr lang="ar-EG" dirty="0"/>
              <a:t>شرائح العملاء: طلاب الكلية.</a:t>
            </a:r>
          </a:p>
          <a:p>
            <a:pPr algn="r" rtl="1"/>
            <a:r>
              <a:rPr lang="ar-EG" dirty="0"/>
              <a:t>- </a:t>
            </a:r>
            <a:r>
              <a:rPr lang="en-US" dirty="0"/>
              <a:t>UVP: </a:t>
            </a:r>
            <a:r>
              <a:rPr lang="ar-EG" dirty="0"/>
              <a:t>شبكة اجتماعية مصممة خصيصا لطلاب الجامعات.</a:t>
            </a:r>
          </a:p>
          <a:p>
            <a:pPr algn="r" rtl="1"/>
            <a:r>
              <a:rPr lang="ar-EG" dirty="0"/>
              <a:t>- القنوات: الإحالات ، الكلام الشفهي.</a:t>
            </a:r>
          </a:p>
          <a:p>
            <a:pPr algn="r" rtl="1"/>
            <a:r>
              <a:rPr lang="ar-EG" dirty="0"/>
              <a:t>- تدفقات الإيرادات: إيرادات الإعلانات.</a:t>
            </a:r>
          </a:p>
          <a:p>
            <a:pPr algn="r" rtl="1"/>
            <a:r>
              <a:rPr lang="ar-EG" dirty="0"/>
              <a:t>- هيكل التكلفة: التطوير والاستضافة وكشوف المرتبات.</a:t>
            </a:r>
          </a:p>
          <a:p>
            <a:pPr algn="r" rtl="1"/>
            <a:r>
              <a:rPr lang="ar-EG" dirty="0"/>
              <a:t>- ميزة غير عادلة: تأثير الشبكة المدمج ومشاركة المستخدم.</a:t>
            </a:r>
            <a:endParaRPr lang="en-US" dirty="0"/>
          </a:p>
        </p:txBody>
      </p:sp>
      <p:sp>
        <p:nvSpPr>
          <p:cNvPr id="4" name="Slide Number Placeholder 3">
            <a:extLst>
              <a:ext uri="{FF2B5EF4-FFF2-40B4-BE49-F238E27FC236}">
                <a16:creationId xmlns:a16="http://schemas.microsoft.com/office/drawing/2014/main" id="{80DF2B47-B578-8C73-B26F-74FBFA0A676E}"/>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866240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2B7BE-8503-648D-D038-EF620DEED2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FDE728-3CD2-84DD-0552-8EBEAD2528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70A99C-BA3D-A7A0-E12D-B449C59449AC}"/>
              </a:ext>
            </a:extLst>
          </p:cNvPr>
          <p:cNvSpPr>
            <a:spLocks noGrp="1"/>
          </p:cNvSpPr>
          <p:nvPr>
            <p:ph type="body" idx="1"/>
          </p:nvPr>
        </p:nvSpPr>
        <p:spPr/>
        <p:txBody>
          <a:bodyPr/>
          <a:lstStyle/>
          <a:p>
            <a:pPr algn="r" rtl="1"/>
            <a:r>
              <a:rPr lang="ar-EG" b="1" dirty="0"/>
              <a:t>دراسة حالة: </a:t>
            </a:r>
            <a:r>
              <a:rPr lang="en-US" b="1" dirty="0"/>
              <a:t>Airbnb</a:t>
            </a:r>
          </a:p>
          <a:p>
            <a:pPr algn="r" rtl="1"/>
            <a:endParaRPr lang="en-US" b="1" dirty="0"/>
          </a:p>
          <a:p>
            <a:pPr algn="r" rtl="1"/>
            <a:r>
              <a:rPr lang="en-US" dirty="0"/>
              <a:t>- </a:t>
            </a:r>
            <a:r>
              <a:rPr lang="ar-EG" dirty="0"/>
              <a:t>المشكلة: صعوبة العثور على أماكن إقامة ميسورة التكلفة وتجارب محلية أصيلة.</a:t>
            </a:r>
          </a:p>
          <a:p>
            <a:pPr algn="r" rtl="1"/>
            <a:r>
              <a:rPr lang="ar-EG" dirty="0"/>
              <a:t>- الحل: منصة إلكترونية لتأجير الشقق المحلية.</a:t>
            </a:r>
          </a:p>
          <a:p>
            <a:pPr algn="r" rtl="1"/>
            <a:r>
              <a:rPr lang="ar-EG" dirty="0"/>
              <a:t>- المقاييس الرئيسية: عدد مرات المشاهدة إلى الحجوزات لكل مضيف ، صافي نقاط المروج (</a:t>
            </a:r>
            <a:r>
              <a:rPr lang="en-US" dirty="0"/>
              <a:t>NPS).</a:t>
            </a:r>
          </a:p>
          <a:p>
            <a:pPr algn="r" rtl="1"/>
            <a:r>
              <a:rPr lang="en-US" dirty="0"/>
              <a:t>- </a:t>
            </a:r>
            <a:r>
              <a:rPr lang="ar-EG" dirty="0"/>
              <a:t>شرائح العملاء: المسافرون وأصحاب المنازل.</a:t>
            </a:r>
          </a:p>
          <a:p>
            <a:pPr algn="r" rtl="1"/>
            <a:r>
              <a:rPr lang="ar-EG" dirty="0"/>
              <a:t>- </a:t>
            </a:r>
            <a:r>
              <a:rPr lang="en-US" dirty="0"/>
              <a:t>UVP: </a:t>
            </a:r>
            <a:r>
              <a:rPr lang="ar-EG" dirty="0"/>
              <a:t>تجارب محلية أصيلة ودخل إضافي لأصحاب المنازل.</a:t>
            </a:r>
          </a:p>
          <a:p>
            <a:pPr algn="r" rtl="1"/>
            <a:r>
              <a:rPr lang="ar-EG" dirty="0"/>
              <a:t>- القنوات: الإحالات والتوصيات والإعلانات.</a:t>
            </a:r>
          </a:p>
          <a:p>
            <a:pPr algn="r" rtl="1"/>
            <a:r>
              <a:rPr lang="ar-EG" dirty="0"/>
              <a:t>- تدفقات الإيرادات: رسوم المسافرين.</a:t>
            </a:r>
          </a:p>
          <a:p>
            <a:pPr algn="r" rtl="1"/>
            <a:r>
              <a:rPr lang="ar-EG" dirty="0"/>
              <a:t>- هيكل التكلفة: التطوير والتسويق والتأمين والاستضافة.</a:t>
            </a:r>
          </a:p>
          <a:p>
            <a:pPr algn="r" rtl="1"/>
            <a:r>
              <a:rPr lang="ar-EG" dirty="0"/>
              <a:t>- ميزة غير عادلة: بناء الثقة من خلال أنظمة التصنيف ثنائية الاتجاه.</a:t>
            </a:r>
            <a:endParaRPr lang="en-US" dirty="0"/>
          </a:p>
        </p:txBody>
      </p:sp>
      <p:sp>
        <p:nvSpPr>
          <p:cNvPr id="4" name="Slide Number Placeholder 3">
            <a:extLst>
              <a:ext uri="{FF2B5EF4-FFF2-40B4-BE49-F238E27FC236}">
                <a16:creationId xmlns:a16="http://schemas.microsoft.com/office/drawing/2014/main" id="{9ABDEFC9-E08A-ADB4-A19B-2AED3B99A099}"/>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696748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EF43F-C768-39E6-A05A-00CFB78383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2A6122-2A81-B503-6C6E-8858A4C89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B56F4C-01C3-EBD7-1CF7-3C8034F42693}"/>
              </a:ext>
            </a:extLst>
          </p:cNvPr>
          <p:cNvSpPr>
            <a:spLocks noGrp="1"/>
          </p:cNvSpPr>
          <p:nvPr>
            <p:ph type="body" idx="1"/>
          </p:nvPr>
        </p:nvSpPr>
        <p:spPr/>
        <p:txBody>
          <a:bodyPr/>
          <a:lstStyle/>
          <a:p>
            <a:pPr algn="r" rtl="1"/>
            <a:r>
              <a:rPr lang="ar-EG" b="1" dirty="0"/>
              <a:t>دراسة حالة: أمازون</a:t>
            </a:r>
            <a:endParaRPr lang="en-US" b="1" dirty="0"/>
          </a:p>
          <a:p>
            <a:pPr algn="r" rtl="1"/>
            <a:endParaRPr lang="ar-EG" b="1" dirty="0"/>
          </a:p>
          <a:p>
            <a:pPr algn="r" rtl="1"/>
            <a:r>
              <a:rPr lang="ar-EG" dirty="0"/>
              <a:t>- المشكلة: عدم وجود مكتبات عبر الإنترنت وصعوبة العثور على الكتب في المتاجر غير المتصلة بالإنترنت.</a:t>
            </a:r>
          </a:p>
          <a:p>
            <a:pPr algn="r" rtl="1"/>
            <a:r>
              <a:rPr lang="ar-EG" dirty="0"/>
              <a:t>- الحل: مكتبة على الإنترنت بها ملايين العناوين.</a:t>
            </a:r>
          </a:p>
          <a:p>
            <a:pPr algn="r" rtl="1"/>
            <a:r>
              <a:rPr lang="ar-EG" dirty="0"/>
              <a:t>- المقاييس الرئيسية: زيارات الموقع الإلكتروني ومعدلات التحويل.</a:t>
            </a:r>
          </a:p>
          <a:p>
            <a:pPr algn="r" rtl="1"/>
            <a:r>
              <a:rPr lang="ar-EG" dirty="0"/>
              <a:t>- شرائح العملاء: قارئات الكتب.</a:t>
            </a:r>
          </a:p>
          <a:p>
            <a:pPr algn="r" rtl="1"/>
            <a:r>
              <a:rPr lang="ar-EG" dirty="0"/>
              <a:t>- </a:t>
            </a:r>
            <a:r>
              <a:rPr lang="en-US" dirty="0"/>
              <a:t>UVP: </a:t>
            </a:r>
            <a:r>
              <a:rPr lang="ar-EG" dirty="0"/>
              <a:t>أكبر مكتبة في العالم.</a:t>
            </a:r>
          </a:p>
          <a:p>
            <a:pPr algn="r" rtl="1"/>
            <a:r>
              <a:rPr lang="ar-EG" dirty="0"/>
              <a:t>- القنوات: الشركات التابعة والموزعين.</a:t>
            </a:r>
          </a:p>
          <a:p>
            <a:pPr algn="r" rtl="1"/>
            <a:r>
              <a:rPr lang="ar-EG" dirty="0"/>
              <a:t>- تدفقات الإيرادات: المبيعات المباشرة.</a:t>
            </a:r>
          </a:p>
          <a:p>
            <a:pPr algn="r" rtl="1"/>
            <a:r>
              <a:rPr lang="ar-EG" dirty="0"/>
              <a:t>- هيكل التكلفة: التطوير والتكاليف التشغيلية.</a:t>
            </a:r>
          </a:p>
          <a:p>
            <a:pPr algn="r" rtl="1"/>
            <a:r>
              <a:rPr lang="ar-EG" dirty="0"/>
              <a:t>- ميزة غير عادلة: مخزون واسع النطاق وأسعار منخفضة.</a:t>
            </a:r>
            <a:endParaRPr lang="en-US" dirty="0"/>
          </a:p>
        </p:txBody>
      </p:sp>
      <p:sp>
        <p:nvSpPr>
          <p:cNvPr id="4" name="Slide Number Placeholder 3">
            <a:extLst>
              <a:ext uri="{FF2B5EF4-FFF2-40B4-BE49-F238E27FC236}">
                <a16:creationId xmlns:a16="http://schemas.microsoft.com/office/drawing/2014/main" id="{0DAAE8BD-0AB2-BAB2-00B8-5FA884C0C9FB}"/>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02055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06077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68695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ean Canvas">
    <p:spTree>
      <p:nvGrpSpPr>
        <p:cNvPr id="1" name=""/>
        <p:cNvGrpSpPr/>
        <p:nvPr/>
      </p:nvGrpSpPr>
      <p:grpSpPr>
        <a:xfrm>
          <a:off x="0" y="0"/>
          <a:ext cx="0" cy="0"/>
          <a:chOff x="0" y="0"/>
          <a:chExt cx="0" cy="0"/>
        </a:xfrm>
      </p:grpSpPr>
      <p:sp>
        <p:nvSpPr>
          <p:cNvPr id="9" name="Text Placeholder 8"/>
          <p:cNvSpPr>
            <a:spLocks noGrp="1"/>
          </p:cNvSpPr>
          <p:nvPr>
            <p:ph type="body" sz="quarter" idx="10"/>
          </p:nvPr>
        </p:nvSpPr>
        <p:spPr>
          <a:xfrm>
            <a:off x="380830"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0" name="Text Placeholder 8"/>
          <p:cNvSpPr>
            <a:spLocks noGrp="1"/>
          </p:cNvSpPr>
          <p:nvPr>
            <p:ph type="body" sz="quarter" idx="11"/>
          </p:nvPr>
        </p:nvSpPr>
        <p:spPr>
          <a:xfrm>
            <a:off x="2689643"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1" name="Text Placeholder 8"/>
          <p:cNvSpPr>
            <a:spLocks noGrp="1"/>
          </p:cNvSpPr>
          <p:nvPr>
            <p:ph type="body" sz="quarter" idx="12"/>
          </p:nvPr>
        </p:nvSpPr>
        <p:spPr>
          <a:xfrm>
            <a:off x="5006387"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2" name="Text Placeholder 8"/>
          <p:cNvSpPr>
            <a:spLocks noGrp="1"/>
          </p:cNvSpPr>
          <p:nvPr>
            <p:ph type="body" sz="quarter" idx="13"/>
          </p:nvPr>
        </p:nvSpPr>
        <p:spPr>
          <a:xfrm>
            <a:off x="7321263" y="1056067"/>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3" name="Text Placeholder 8"/>
          <p:cNvSpPr>
            <a:spLocks noGrp="1"/>
          </p:cNvSpPr>
          <p:nvPr>
            <p:ph type="body" sz="quarter" idx="14"/>
          </p:nvPr>
        </p:nvSpPr>
        <p:spPr>
          <a:xfrm>
            <a:off x="9644069" y="1056067"/>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4" name="Text Placeholder 8"/>
          <p:cNvSpPr>
            <a:spLocks noGrp="1"/>
          </p:cNvSpPr>
          <p:nvPr>
            <p:ph type="body" sz="quarter" idx="15"/>
          </p:nvPr>
        </p:nvSpPr>
        <p:spPr>
          <a:xfrm>
            <a:off x="380830" y="2965800"/>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5" name="Text Placeholder 8"/>
          <p:cNvSpPr>
            <a:spLocks noGrp="1"/>
          </p:cNvSpPr>
          <p:nvPr>
            <p:ph type="body" sz="quarter" idx="16"/>
          </p:nvPr>
        </p:nvSpPr>
        <p:spPr>
          <a:xfrm>
            <a:off x="2703636" y="2965800"/>
            <a:ext cx="2159170" cy="1530000"/>
          </a:xfrm>
          <a:prstGeom prst="rect">
            <a:avLst/>
          </a:prstGeom>
          <a:solidFill>
            <a:srgbClr val="FFFFFF"/>
          </a:solidFill>
        </p:spPr>
        <p:txBody>
          <a:bodyPr vert="horz"/>
          <a:lstStyle>
            <a:lvl1pPr marL="0" indent="0">
              <a:buNone/>
              <a:defRPr sz="900" baseline="0"/>
            </a:lvl1pPr>
          </a:lstStyle>
          <a:p>
            <a:pPr lvl="0"/>
            <a:r>
              <a:rPr lang="en-GB"/>
              <a:t>Click to edit Master text styles</a:t>
            </a:r>
          </a:p>
        </p:txBody>
      </p:sp>
      <p:sp>
        <p:nvSpPr>
          <p:cNvPr id="16" name="Text Placeholder 8"/>
          <p:cNvSpPr>
            <a:spLocks noGrp="1"/>
          </p:cNvSpPr>
          <p:nvPr>
            <p:ph type="body" sz="quarter" idx="17"/>
          </p:nvPr>
        </p:nvSpPr>
        <p:spPr>
          <a:xfrm>
            <a:off x="5012449" y="2965800"/>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7" name="Text Placeholder 8"/>
          <p:cNvSpPr>
            <a:spLocks noGrp="1"/>
          </p:cNvSpPr>
          <p:nvPr>
            <p:ph type="body" sz="quarter" idx="18"/>
          </p:nvPr>
        </p:nvSpPr>
        <p:spPr>
          <a:xfrm>
            <a:off x="7325635" y="2965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8" name="Text Placeholder 8"/>
          <p:cNvSpPr>
            <a:spLocks noGrp="1"/>
          </p:cNvSpPr>
          <p:nvPr>
            <p:ph type="body" sz="quarter" idx="19"/>
          </p:nvPr>
        </p:nvSpPr>
        <p:spPr>
          <a:xfrm>
            <a:off x="9644069" y="2965563"/>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9" name="Text Placeholder 8"/>
          <p:cNvSpPr>
            <a:spLocks noGrp="1"/>
          </p:cNvSpPr>
          <p:nvPr>
            <p:ph type="body" sz="quarter" idx="20"/>
          </p:nvPr>
        </p:nvSpPr>
        <p:spPr>
          <a:xfrm>
            <a:off x="380830" y="4876800"/>
            <a:ext cx="5613570" cy="1447800"/>
          </a:xfrm>
          <a:prstGeom prst="rect">
            <a:avLst/>
          </a:prstGeom>
          <a:solidFill>
            <a:srgbClr val="FFFFFF"/>
          </a:solidFill>
        </p:spPr>
        <p:txBody>
          <a:bodyPr vert="horz"/>
          <a:lstStyle>
            <a:lvl1pPr marL="0" indent="0">
              <a:buNone/>
              <a:defRPr sz="900" baseline="0"/>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0" name="Text Placeholder 8"/>
          <p:cNvSpPr>
            <a:spLocks noGrp="1"/>
          </p:cNvSpPr>
          <p:nvPr>
            <p:ph type="body" sz="quarter" idx="21"/>
          </p:nvPr>
        </p:nvSpPr>
        <p:spPr>
          <a:xfrm>
            <a:off x="6223200" y="4876800"/>
            <a:ext cx="5580041" cy="1447800"/>
          </a:xfrm>
          <a:prstGeom prst="rect">
            <a:avLst/>
          </a:prstGeom>
          <a:solidFill>
            <a:srgbClr val="FFFFFF"/>
          </a:solidFill>
        </p:spPr>
        <p:txBody>
          <a:bodyPr vert="horz"/>
          <a:lstStyle>
            <a:lvl1pPr marL="0" indent="0">
              <a:buNone/>
              <a:defRPr sz="900"/>
            </a:lvl1pPr>
          </a:lstStyle>
          <a:p>
            <a:pPr lvl="0"/>
            <a:r>
              <a:rPr lang="en-GB"/>
              <a:t>Click to edit Master text styles</a:t>
            </a:r>
          </a:p>
          <a:p>
            <a:pPr lvl="1"/>
            <a:r>
              <a:rPr lang="en-GB"/>
              <a:t>Second level</a:t>
            </a:r>
          </a:p>
          <a:p>
            <a:pPr lvl="2"/>
            <a:r>
              <a:rPr lang="en-GB"/>
              <a:t>Third level</a:t>
            </a:r>
          </a:p>
          <a:p>
            <a:pPr lvl="3"/>
            <a:r>
              <a:rPr lang="en-GB"/>
              <a:t>Fourth level</a:t>
            </a:r>
          </a:p>
        </p:txBody>
      </p:sp>
      <p:sp>
        <p:nvSpPr>
          <p:cNvPr id="22" name="Text Placeholder 8"/>
          <p:cNvSpPr>
            <a:spLocks noGrp="1"/>
          </p:cNvSpPr>
          <p:nvPr>
            <p:ph type="body" sz="quarter" idx="22"/>
          </p:nvPr>
        </p:nvSpPr>
        <p:spPr>
          <a:xfrm>
            <a:off x="4876800" y="381000"/>
            <a:ext cx="1727200" cy="228600"/>
          </a:xfrm>
          <a:prstGeom prst="rect">
            <a:avLst/>
          </a:prstGeom>
          <a:solidFill>
            <a:srgbClr val="FFFFFF"/>
          </a:solidFill>
          <a:ln>
            <a:noFill/>
          </a:ln>
        </p:spPr>
        <p:txBody>
          <a:bodyPr vert="horz"/>
          <a:lstStyle>
            <a:lvl1pPr marL="0" indent="0">
              <a:buNone/>
              <a:defRPr sz="900" baseline="0"/>
            </a:lvl1pPr>
          </a:lstStyle>
          <a:p>
            <a:pPr lvl="0"/>
            <a:r>
              <a:rPr lang="en-GB"/>
              <a:t>Click to edit Master text styles</a:t>
            </a:r>
          </a:p>
        </p:txBody>
      </p:sp>
      <p:sp>
        <p:nvSpPr>
          <p:cNvPr id="23" name="Text Placeholder 8"/>
          <p:cNvSpPr>
            <a:spLocks noGrp="1"/>
          </p:cNvSpPr>
          <p:nvPr>
            <p:ph type="body" sz="quarter" idx="23"/>
          </p:nvPr>
        </p:nvSpPr>
        <p:spPr>
          <a:xfrm>
            <a:off x="6997170" y="381000"/>
            <a:ext cx="17272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
        <p:nvSpPr>
          <p:cNvPr id="24" name="Text Placeholder 8"/>
          <p:cNvSpPr>
            <a:spLocks noGrp="1"/>
          </p:cNvSpPr>
          <p:nvPr>
            <p:ph type="body" sz="quarter" idx="24"/>
          </p:nvPr>
        </p:nvSpPr>
        <p:spPr>
          <a:xfrm>
            <a:off x="9550400" y="381000"/>
            <a:ext cx="14224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
        <p:nvSpPr>
          <p:cNvPr id="25" name="Text Placeholder 8"/>
          <p:cNvSpPr>
            <a:spLocks noGrp="1"/>
          </p:cNvSpPr>
          <p:nvPr>
            <p:ph type="body" sz="quarter" idx="25"/>
          </p:nvPr>
        </p:nvSpPr>
        <p:spPr>
          <a:xfrm>
            <a:off x="11379200" y="381000"/>
            <a:ext cx="5080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Tree>
    <p:extLst>
      <p:ext uri="{BB962C8B-B14F-4D97-AF65-F5344CB8AC3E}">
        <p14:creationId xmlns:p14="http://schemas.microsoft.com/office/powerpoint/2010/main" val="3050545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ean Canvas">
    <p:spTree>
      <p:nvGrpSpPr>
        <p:cNvPr id="1" name=""/>
        <p:cNvGrpSpPr/>
        <p:nvPr/>
      </p:nvGrpSpPr>
      <p:grpSpPr>
        <a:xfrm>
          <a:off x="0" y="0"/>
          <a:ext cx="0" cy="0"/>
          <a:chOff x="0" y="0"/>
          <a:chExt cx="0" cy="0"/>
        </a:xfrm>
      </p:grpSpPr>
      <p:sp>
        <p:nvSpPr>
          <p:cNvPr id="9" name="Text Placeholder 8"/>
          <p:cNvSpPr>
            <a:spLocks noGrp="1"/>
          </p:cNvSpPr>
          <p:nvPr>
            <p:ph type="body" sz="quarter" idx="10"/>
          </p:nvPr>
        </p:nvSpPr>
        <p:spPr>
          <a:xfrm>
            <a:off x="380830"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0" name="Text Placeholder 8"/>
          <p:cNvSpPr>
            <a:spLocks noGrp="1"/>
          </p:cNvSpPr>
          <p:nvPr>
            <p:ph type="body" sz="quarter" idx="11"/>
          </p:nvPr>
        </p:nvSpPr>
        <p:spPr>
          <a:xfrm>
            <a:off x="2689643"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1" name="Text Placeholder 8"/>
          <p:cNvSpPr>
            <a:spLocks noGrp="1"/>
          </p:cNvSpPr>
          <p:nvPr>
            <p:ph type="body" sz="quarter" idx="12"/>
          </p:nvPr>
        </p:nvSpPr>
        <p:spPr>
          <a:xfrm>
            <a:off x="5006387"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2" name="Text Placeholder 8"/>
          <p:cNvSpPr>
            <a:spLocks noGrp="1"/>
          </p:cNvSpPr>
          <p:nvPr>
            <p:ph type="body" sz="quarter" idx="13"/>
          </p:nvPr>
        </p:nvSpPr>
        <p:spPr>
          <a:xfrm>
            <a:off x="7321263" y="1056067"/>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3" name="Text Placeholder 8"/>
          <p:cNvSpPr>
            <a:spLocks noGrp="1"/>
          </p:cNvSpPr>
          <p:nvPr>
            <p:ph type="body" sz="quarter" idx="14"/>
          </p:nvPr>
        </p:nvSpPr>
        <p:spPr>
          <a:xfrm>
            <a:off x="9644069" y="1056067"/>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4" name="Text Placeholder 8"/>
          <p:cNvSpPr>
            <a:spLocks noGrp="1"/>
          </p:cNvSpPr>
          <p:nvPr>
            <p:ph type="body" sz="quarter" idx="15"/>
          </p:nvPr>
        </p:nvSpPr>
        <p:spPr>
          <a:xfrm>
            <a:off x="380830" y="2965800"/>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5" name="Text Placeholder 8"/>
          <p:cNvSpPr>
            <a:spLocks noGrp="1"/>
          </p:cNvSpPr>
          <p:nvPr>
            <p:ph type="body" sz="quarter" idx="16"/>
          </p:nvPr>
        </p:nvSpPr>
        <p:spPr>
          <a:xfrm>
            <a:off x="2703636" y="2965800"/>
            <a:ext cx="2159170" cy="1530000"/>
          </a:xfrm>
          <a:prstGeom prst="rect">
            <a:avLst/>
          </a:prstGeom>
          <a:solidFill>
            <a:srgbClr val="FFFFFF"/>
          </a:solidFill>
        </p:spPr>
        <p:txBody>
          <a:bodyPr vert="horz"/>
          <a:lstStyle>
            <a:lvl1pPr marL="0" indent="0">
              <a:buNone/>
              <a:defRPr sz="900" baseline="0"/>
            </a:lvl1pPr>
          </a:lstStyle>
          <a:p>
            <a:pPr lvl="0"/>
            <a:r>
              <a:rPr lang="en-GB"/>
              <a:t>Click to edit Master text styles</a:t>
            </a:r>
          </a:p>
        </p:txBody>
      </p:sp>
      <p:sp>
        <p:nvSpPr>
          <p:cNvPr id="16" name="Text Placeholder 8"/>
          <p:cNvSpPr>
            <a:spLocks noGrp="1"/>
          </p:cNvSpPr>
          <p:nvPr>
            <p:ph type="body" sz="quarter" idx="17"/>
          </p:nvPr>
        </p:nvSpPr>
        <p:spPr>
          <a:xfrm>
            <a:off x="5012449" y="2965800"/>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7" name="Text Placeholder 8"/>
          <p:cNvSpPr>
            <a:spLocks noGrp="1"/>
          </p:cNvSpPr>
          <p:nvPr>
            <p:ph type="body" sz="quarter" idx="18"/>
          </p:nvPr>
        </p:nvSpPr>
        <p:spPr>
          <a:xfrm>
            <a:off x="7325635" y="2965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8" name="Text Placeholder 8"/>
          <p:cNvSpPr>
            <a:spLocks noGrp="1"/>
          </p:cNvSpPr>
          <p:nvPr>
            <p:ph type="body" sz="quarter" idx="19"/>
          </p:nvPr>
        </p:nvSpPr>
        <p:spPr>
          <a:xfrm>
            <a:off x="9644069" y="2965563"/>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9" name="Text Placeholder 8"/>
          <p:cNvSpPr>
            <a:spLocks noGrp="1"/>
          </p:cNvSpPr>
          <p:nvPr>
            <p:ph type="body" sz="quarter" idx="20"/>
          </p:nvPr>
        </p:nvSpPr>
        <p:spPr>
          <a:xfrm>
            <a:off x="380830" y="4876800"/>
            <a:ext cx="5613570" cy="1447800"/>
          </a:xfrm>
          <a:prstGeom prst="rect">
            <a:avLst/>
          </a:prstGeom>
          <a:solidFill>
            <a:srgbClr val="FFFFFF"/>
          </a:solidFill>
        </p:spPr>
        <p:txBody>
          <a:bodyPr vert="horz"/>
          <a:lstStyle>
            <a:lvl1pPr marL="0" indent="0">
              <a:buNone/>
              <a:defRPr sz="900" baseline="0"/>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0" name="Text Placeholder 8"/>
          <p:cNvSpPr>
            <a:spLocks noGrp="1"/>
          </p:cNvSpPr>
          <p:nvPr>
            <p:ph type="body" sz="quarter" idx="21"/>
          </p:nvPr>
        </p:nvSpPr>
        <p:spPr>
          <a:xfrm>
            <a:off x="6223200" y="4876800"/>
            <a:ext cx="5580041" cy="1447800"/>
          </a:xfrm>
          <a:prstGeom prst="rect">
            <a:avLst/>
          </a:prstGeom>
          <a:solidFill>
            <a:srgbClr val="FFFFFF"/>
          </a:solidFill>
        </p:spPr>
        <p:txBody>
          <a:bodyPr vert="horz"/>
          <a:lstStyle>
            <a:lvl1pPr marL="0" indent="0">
              <a:buNone/>
              <a:defRPr sz="900"/>
            </a:lvl1pPr>
          </a:lstStyle>
          <a:p>
            <a:pPr lvl="0"/>
            <a:r>
              <a:rPr lang="en-GB"/>
              <a:t>Click to edit Master text styles</a:t>
            </a:r>
          </a:p>
          <a:p>
            <a:pPr lvl="1"/>
            <a:r>
              <a:rPr lang="en-GB"/>
              <a:t>Second level</a:t>
            </a:r>
          </a:p>
          <a:p>
            <a:pPr lvl="2"/>
            <a:r>
              <a:rPr lang="en-GB"/>
              <a:t>Third level</a:t>
            </a:r>
          </a:p>
          <a:p>
            <a:pPr lvl="3"/>
            <a:r>
              <a:rPr lang="en-GB"/>
              <a:t>Fourth level</a:t>
            </a:r>
          </a:p>
        </p:txBody>
      </p:sp>
      <p:sp>
        <p:nvSpPr>
          <p:cNvPr id="22" name="Text Placeholder 8"/>
          <p:cNvSpPr>
            <a:spLocks noGrp="1"/>
          </p:cNvSpPr>
          <p:nvPr>
            <p:ph type="body" sz="quarter" idx="22"/>
          </p:nvPr>
        </p:nvSpPr>
        <p:spPr>
          <a:xfrm>
            <a:off x="4876800" y="381000"/>
            <a:ext cx="1727200" cy="228600"/>
          </a:xfrm>
          <a:prstGeom prst="rect">
            <a:avLst/>
          </a:prstGeom>
          <a:solidFill>
            <a:srgbClr val="FFFFFF"/>
          </a:solidFill>
          <a:ln>
            <a:noFill/>
          </a:ln>
        </p:spPr>
        <p:txBody>
          <a:bodyPr vert="horz"/>
          <a:lstStyle>
            <a:lvl1pPr marL="0" indent="0">
              <a:buNone/>
              <a:defRPr sz="900" baseline="0"/>
            </a:lvl1pPr>
          </a:lstStyle>
          <a:p>
            <a:pPr lvl="0"/>
            <a:r>
              <a:rPr lang="en-GB"/>
              <a:t>Click to edit Master text styles</a:t>
            </a:r>
          </a:p>
        </p:txBody>
      </p:sp>
      <p:sp>
        <p:nvSpPr>
          <p:cNvPr id="23" name="Text Placeholder 8"/>
          <p:cNvSpPr>
            <a:spLocks noGrp="1"/>
          </p:cNvSpPr>
          <p:nvPr>
            <p:ph type="body" sz="quarter" idx="23"/>
          </p:nvPr>
        </p:nvSpPr>
        <p:spPr>
          <a:xfrm>
            <a:off x="6997170" y="381000"/>
            <a:ext cx="17272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
        <p:nvSpPr>
          <p:cNvPr id="24" name="Text Placeholder 8"/>
          <p:cNvSpPr>
            <a:spLocks noGrp="1"/>
          </p:cNvSpPr>
          <p:nvPr>
            <p:ph type="body" sz="quarter" idx="24"/>
          </p:nvPr>
        </p:nvSpPr>
        <p:spPr>
          <a:xfrm>
            <a:off x="9550400" y="381000"/>
            <a:ext cx="14224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
        <p:nvSpPr>
          <p:cNvPr id="25" name="Text Placeholder 8"/>
          <p:cNvSpPr>
            <a:spLocks noGrp="1"/>
          </p:cNvSpPr>
          <p:nvPr>
            <p:ph type="body" sz="quarter" idx="25"/>
          </p:nvPr>
        </p:nvSpPr>
        <p:spPr>
          <a:xfrm>
            <a:off x="11379200" y="381000"/>
            <a:ext cx="5080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Tree>
    <p:extLst>
      <p:ext uri="{BB962C8B-B14F-4D97-AF65-F5344CB8AC3E}">
        <p14:creationId xmlns:p14="http://schemas.microsoft.com/office/powerpoint/2010/main" val="4215698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theme" Target="../theme/theme3.xml"/><Relationship Id="rId1" Type="http://schemas.openxmlformats.org/officeDocument/2006/relationships/slideLayout" Target="../slideLayouts/slideLayout18.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73" r:id="rId15"/>
    <p:sldLayoutId id="214748367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728A5C15-B9B5-F18D-6A9D-FCD79040FBE7}"/>
              </a:ext>
            </a:extLst>
          </p:cNvPr>
          <p:cNvSpPr/>
          <p:nvPr userDrawn="1"/>
        </p:nvSpPr>
        <p:spPr>
          <a:xfrm>
            <a:off x="300893" y="762000"/>
            <a:ext cx="11578492" cy="5638800"/>
          </a:xfrm>
          <a:prstGeom prst="rect">
            <a:avLst/>
          </a:prstGeom>
          <a:solidFill>
            <a:srgbClr val="FFFFFF"/>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1027" name="TextBox 6">
            <a:extLst>
              <a:ext uri="{FF2B5EF4-FFF2-40B4-BE49-F238E27FC236}">
                <a16:creationId xmlns:a16="http://schemas.microsoft.com/office/drawing/2014/main" id="{9DAE33B5-D3D6-4047-B2C3-9B3AF90BDB02}"/>
              </a:ext>
            </a:extLst>
          </p:cNvPr>
          <p:cNvSpPr txBox="1">
            <a:spLocks noChangeArrowheads="1"/>
          </p:cNvSpPr>
          <p:nvPr userDrawn="1"/>
        </p:nvSpPr>
        <p:spPr bwMode="auto">
          <a:xfrm>
            <a:off x="304800" y="304800"/>
            <a:ext cx="2540000" cy="3381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600" b="1">
                <a:latin typeface="Arial" charset="0"/>
                <a:cs typeface="Arial" charset="0"/>
              </a:rPr>
              <a:t>The Lean Canvas</a:t>
            </a:r>
          </a:p>
        </p:txBody>
      </p:sp>
      <p:sp>
        <p:nvSpPr>
          <p:cNvPr id="1028" name="TextBox 7">
            <a:extLst>
              <a:ext uri="{FF2B5EF4-FFF2-40B4-BE49-F238E27FC236}">
                <a16:creationId xmlns:a16="http://schemas.microsoft.com/office/drawing/2014/main" id="{DA8213D8-61DE-5D10-0AD0-3FEF13B1A15A}"/>
              </a:ext>
            </a:extLst>
          </p:cNvPr>
          <p:cNvSpPr txBox="1">
            <a:spLocks noChangeArrowheads="1"/>
          </p:cNvSpPr>
          <p:nvPr userDrawn="1"/>
        </p:nvSpPr>
        <p:spPr bwMode="auto">
          <a:xfrm>
            <a:off x="4751754" y="184151"/>
            <a:ext cx="1727200" cy="200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700" i="1">
                <a:latin typeface="Arial" charset="0"/>
                <a:cs typeface="Arial" charset="0"/>
              </a:rPr>
              <a:t>Designed for:</a:t>
            </a:r>
          </a:p>
        </p:txBody>
      </p:sp>
      <p:sp>
        <p:nvSpPr>
          <p:cNvPr id="1029" name="TextBox 8">
            <a:extLst>
              <a:ext uri="{FF2B5EF4-FFF2-40B4-BE49-F238E27FC236}">
                <a16:creationId xmlns:a16="http://schemas.microsoft.com/office/drawing/2014/main" id="{8D32B8EF-755C-287E-AE4C-7A26FA61D623}"/>
              </a:ext>
            </a:extLst>
          </p:cNvPr>
          <p:cNvSpPr txBox="1">
            <a:spLocks noChangeArrowheads="1"/>
          </p:cNvSpPr>
          <p:nvPr userDrawn="1"/>
        </p:nvSpPr>
        <p:spPr bwMode="auto">
          <a:xfrm>
            <a:off x="6875585" y="180976"/>
            <a:ext cx="1727200" cy="200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700" i="1">
                <a:latin typeface="Arial" charset="0"/>
                <a:cs typeface="Arial" charset="0"/>
              </a:rPr>
              <a:t>Designed by:</a:t>
            </a:r>
          </a:p>
        </p:txBody>
      </p:sp>
      <p:sp>
        <p:nvSpPr>
          <p:cNvPr id="1030" name="TextBox 9">
            <a:extLst>
              <a:ext uri="{FF2B5EF4-FFF2-40B4-BE49-F238E27FC236}">
                <a16:creationId xmlns:a16="http://schemas.microsoft.com/office/drawing/2014/main" id="{E70231A2-F59F-C6FA-0B23-2602409EA400}"/>
              </a:ext>
            </a:extLst>
          </p:cNvPr>
          <p:cNvSpPr txBox="1">
            <a:spLocks noChangeArrowheads="1"/>
          </p:cNvSpPr>
          <p:nvPr userDrawn="1"/>
        </p:nvSpPr>
        <p:spPr bwMode="auto">
          <a:xfrm>
            <a:off x="9433169" y="180975"/>
            <a:ext cx="1494693" cy="203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700" i="1">
                <a:latin typeface="Arial" charset="0"/>
                <a:cs typeface="Arial" charset="0"/>
              </a:rPr>
              <a:t>Date:</a:t>
            </a:r>
          </a:p>
        </p:txBody>
      </p:sp>
      <p:sp>
        <p:nvSpPr>
          <p:cNvPr id="1031" name="TextBox 10">
            <a:extLst>
              <a:ext uri="{FF2B5EF4-FFF2-40B4-BE49-F238E27FC236}">
                <a16:creationId xmlns:a16="http://schemas.microsoft.com/office/drawing/2014/main" id="{BCB11153-C3F4-8656-FAC7-24C53F452988}"/>
              </a:ext>
            </a:extLst>
          </p:cNvPr>
          <p:cNvSpPr txBox="1">
            <a:spLocks noChangeArrowheads="1"/>
          </p:cNvSpPr>
          <p:nvPr userDrawn="1"/>
        </p:nvSpPr>
        <p:spPr bwMode="auto">
          <a:xfrm>
            <a:off x="11252201" y="180976"/>
            <a:ext cx="763953" cy="200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700" i="1">
                <a:latin typeface="Arial" charset="0"/>
                <a:cs typeface="Arial" charset="0"/>
              </a:rPr>
              <a:t>Version:</a:t>
            </a:r>
          </a:p>
        </p:txBody>
      </p:sp>
      <p:sp>
        <p:nvSpPr>
          <p:cNvPr id="1032" name="TextBox 11">
            <a:extLst>
              <a:ext uri="{FF2B5EF4-FFF2-40B4-BE49-F238E27FC236}">
                <a16:creationId xmlns:a16="http://schemas.microsoft.com/office/drawing/2014/main" id="{4D66E3EA-615B-5C9C-58CE-FD56CBAACC3D}"/>
              </a:ext>
            </a:extLst>
          </p:cNvPr>
          <p:cNvSpPr txBox="1">
            <a:spLocks noChangeArrowheads="1"/>
          </p:cNvSpPr>
          <p:nvPr userDrawn="1"/>
        </p:nvSpPr>
        <p:spPr bwMode="auto">
          <a:xfrm>
            <a:off x="300893" y="788988"/>
            <a:ext cx="2153138"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Problem</a:t>
            </a:r>
          </a:p>
        </p:txBody>
      </p:sp>
      <p:sp>
        <p:nvSpPr>
          <p:cNvPr id="1033" name="TextBox 12">
            <a:extLst>
              <a:ext uri="{FF2B5EF4-FFF2-40B4-BE49-F238E27FC236}">
                <a16:creationId xmlns:a16="http://schemas.microsoft.com/office/drawing/2014/main" id="{3504FB7E-222A-2762-AC98-329B2632CAA6}"/>
              </a:ext>
            </a:extLst>
          </p:cNvPr>
          <p:cNvSpPr txBox="1">
            <a:spLocks noChangeArrowheads="1"/>
          </p:cNvSpPr>
          <p:nvPr userDrawn="1"/>
        </p:nvSpPr>
        <p:spPr bwMode="auto">
          <a:xfrm>
            <a:off x="300893" y="2649538"/>
            <a:ext cx="2153138"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Existing Alternatives</a:t>
            </a:r>
          </a:p>
        </p:txBody>
      </p:sp>
      <p:sp>
        <p:nvSpPr>
          <p:cNvPr id="1034" name="TextBox 13">
            <a:extLst>
              <a:ext uri="{FF2B5EF4-FFF2-40B4-BE49-F238E27FC236}">
                <a16:creationId xmlns:a16="http://schemas.microsoft.com/office/drawing/2014/main" id="{5C6CDAAE-C1F4-82A1-BB06-D75403B10B7D}"/>
              </a:ext>
            </a:extLst>
          </p:cNvPr>
          <p:cNvSpPr txBox="1">
            <a:spLocks noChangeArrowheads="1"/>
          </p:cNvSpPr>
          <p:nvPr userDrawn="1"/>
        </p:nvSpPr>
        <p:spPr bwMode="auto">
          <a:xfrm>
            <a:off x="300893" y="4572001"/>
            <a:ext cx="2153138" cy="246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Cost Structure</a:t>
            </a:r>
          </a:p>
        </p:txBody>
      </p:sp>
      <p:sp>
        <p:nvSpPr>
          <p:cNvPr id="1035" name="TextBox 14">
            <a:extLst>
              <a:ext uri="{FF2B5EF4-FFF2-40B4-BE49-F238E27FC236}">
                <a16:creationId xmlns:a16="http://schemas.microsoft.com/office/drawing/2014/main" id="{AD70C538-789B-C256-A999-99B75AB0156F}"/>
              </a:ext>
            </a:extLst>
          </p:cNvPr>
          <p:cNvSpPr txBox="1">
            <a:spLocks noChangeArrowheads="1"/>
          </p:cNvSpPr>
          <p:nvPr userDrawn="1"/>
        </p:nvSpPr>
        <p:spPr bwMode="auto">
          <a:xfrm>
            <a:off x="2614247" y="788988"/>
            <a:ext cx="2155093"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Solution</a:t>
            </a:r>
          </a:p>
        </p:txBody>
      </p:sp>
      <p:sp>
        <p:nvSpPr>
          <p:cNvPr id="1036" name="TextBox 15">
            <a:extLst>
              <a:ext uri="{FF2B5EF4-FFF2-40B4-BE49-F238E27FC236}">
                <a16:creationId xmlns:a16="http://schemas.microsoft.com/office/drawing/2014/main" id="{BEEA14AE-8F42-BA4D-14BE-44DC3F9A2823}"/>
              </a:ext>
            </a:extLst>
          </p:cNvPr>
          <p:cNvSpPr txBox="1">
            <a:spLocks noChangeArrowheads="1"/>
          </p:cNvSpPr>
          <p:nvPr userDrawn="1"/>
        </p:nvSpPr>
        <p:spPr bwMode="auto">
          <a:xfrm>
            <a:off x="2614247" y="2649538"/>
            <a:ext cx="2155093"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Key Metrics</a:t>
            </a:r>
          </a:p>
        </p:txBody>
      </p:sp>
      <p:sp>
        <p:nvSpPr>
          <p:cNvPr id="1037" name="TextBox 16">
            <a:extLst>
              <a:ext uri="{FF2B5EF4-FFF2-40B4-BE49-F238E27FC236}">
                <a16:creationId xmlns:a16="http://schemas.microsoft.com/office/drawing/2014/main" id="{623DDE21-CD3A-1A78-2D1D-51F31DC8EB9A}"/>
              </a:ext>
            </a:extLst>
          </p:cNvPr>
          <p:cNvSpPr txBox="1">
            <a:spLocks noChangeArrowheads="1"/>
          </p:cNvSpPr>
          <p:nvPr userDrawn="1"/>
        </p:nvSpPr>
        <p:spPr bwMode="auto">
          <a:xfrm>
            <a:off x="4954955" y="788988"/>
            <a:ext cx="2153138"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Unique Value Prop.</a:t>
            </a:r>
          </a:p>
        </p:txBody>
      </p:sp>
      <p:sp>
        <p:nvSpPr>
          <p:cNvPr id="1038" name="TextBox 17">
            <a:extLst>
              <a:ext uri="{FF2B5EF4-FFF2-40B4-BE49-F238E27FC236}">
                <a16:creationId xmlns:a16="http://schemas.microsoft.com/office/drawing/2014/main" id="{4A3CC06D-4A21-E5C0-D9D0-17766753F571}"/>
              </a:ext>
            </a:extLst>
          </p:cNvPr>
          <p:cNvSpPr txBox="1">
            <a:spLocks noChangeArrowheads="1"/>
          </p:cNvSpPr>
          <p:nvPr userDrawn="1"/>
        </p:nvSpPr>
        <p:spPr bwMode="auto">
          <a:xfrm>
            <a:off x="4954955" y="2649538"/>
            <a:ext cx="2153138"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High-Level Concept</a:t>
            </a:r>
          </a:p>
        </p:txBody>
      </p:sp>
      <p:sp>
        <p:nvSpPr>
          <p:cNvPr id="1039" name="TextBox 18">
            <a:extLst>
              <a:ext uri="{FF2B5EF4-FFF2-40B4-BE49-F238E27FC236}">
                <a16:creationId xmlns:a16="http://schemas.microsoft.com/office/drawing/2014/main" id="{316232C8-028A-9D2D-C3FF-A47376E6AAAC}"/>
              </a:ext>
            </a:extLst>
          </p:cNvPr>
          <p:cNvSpPr txBox="1">
            <a:spLocks noChangeArrowheads="1"/>
          </p:cNvSpPr>
          <p:nvPr userDrawn="1"/>
        </p:nvSpPr>
        <p:spPr bwMode="auto">
          <a:xfrm>
            <a:off x="7285894" y="782638"/>
            <a:ext cx="2153138"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Unfair Advantage</a:t>
            </a:r>
          </a:p>
        </p:txBody>
      </p:sp>
      <p:sp>
        <p:nvSpPr>
          <p:cNvPr id="1040" name="TextBox 19">
            <a:extLst>
              <a:ext uri="{FF2B5EF4-FFF2-40B4-BE49-F238E27FC236}">
                <a16:creationId xmlns:a16="http://schemas.microsoft.com/office/drawing/2014/main" id="{2BC30A8A-896D-6ECA-9B49-86B23D4266E7}"/>
              </a:ext>
            </a:extLst>
          </p:cNvPr>
          <p:cNvSpPr txBox="1">
            <a:spLocks noChangeArrowheads="1"/>
          </p:cNvSpPr>
          <p:nvPr userDrawn="1"/>
        </p:nvSpPr>
        <p:spPr bwMode="auto">
          <a:xfrm>
            <a:off x="7285894" y="2643188"/>
            <a:ext cx="2153138" cy="247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Channels</a:t>
            </a:r>
          </a:p>
        </p:txBody>
      </p:sp>
      <p:sp>
        <p:nvSpPr>
          <p:cNvPr id="1041" name="TextBox 20">
            <a:extLst>
              <a:ext uri="{FF2B5EF4-FFF2-40B4-BE49-F238E27FC236}">
                <a16:creationId xmlns:a16="http://schemas.microsoft.com/office/drawing/2014/main" id="{D3144690-EA9D-1629-162E-9E527685EF96}"/>
              </a:ext>
            </a:extLst>
          </p:cNvPr>
          <p:cNvSpPr txBox="1">
            <a:spLocks noChangeArrowheads="1"/>
          </p:cNvSpPr>
          <p:nvPr userDrawn="1"/>
        </p:nvSpPr>
        <p:spPr bwMode="auto">
          <a:xfrm>
            <a:off x="9622694" y="788988"/>
            <a:ext cx="2153138"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Customer Segments</a:t>
            </a:r>
          </a:p>
        </p:txBody>
      </p:sp>
      <p:sp>
        <p:nvSpPr>
          <p:cNvPr id="1042" name="TextBox 21">
            <a:extLst>
              <a:ext uri="{FF2B5EF4-FFF2-40B4-BE49-F238E27FC236}">
                <a16:creationId xmlns:a16="http://schemas.microsoft.com/office/drawing/2014/main" id="{33F7E689-621B-C1A8-2CE6-8DBD3E3FEF7F}"/>
              </a:ext>
            </a:extLst>
          </p:cNvPr>
          <p:cNvSpPr txBox="1">
            <a:spLocks noChangeArrowheads="1"/>
          </p:cNvSpPr>
          <p:nvPr userDrawn="1"/>
        </p:nvSpPr>
        <p:spPr bwMode="auto">
          <a:xfrm>
            <a:off x="9622694" y="2649538"/>
            <a:ext cx="2153138"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Early Adopters</a:t>
            </a:r>
          </a:p>
        </p:txBody>
      </p:sp>
      <p:sp>
        <p:nvSpPr>
          <p:cNvPr id="1043" name="TextBox 22">
            <a:extLst>
              <a:ext uri="{FF2B5EF4-FFF2-40B4-BE49-F238E27FC236}">
                <a16:creationId xmlns:a16="http://schemas.microsoft.com/office/drawing/2014/main" id="{FD0D99D3-3F72-4821-ABD3-AD085FBE3D01}"/>
              </a:ext>
            </a:extLst>
          </p:cNvPr>
          <p:cNvSpPr txBox="1">
            <a:spLocks noChangeArrowheads="1"/>
          </p:cNvSpPr>
          <p:nvPr userDrawn="1"/>
        </p:nvSpPr>
        <p:spPr bwMode="auto">
          <a:xfrm>
            <a:off x="6121401" y="4572001"/>
            <a:ext cx="2153138" cy="246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Revenue Streams</a:t>
            </a:r>
          </a:p>
        </p:txBody>
      </p:sp>
      <p:sp>
        <p:nvSpPr>
          <p:cNvPr id="25" name="Rectangle 24">
            <a:extLst>
              <a:ext uri="{FF2B5EF4-FFF2-40B4-BE49-F238E27FC236}">
                <a16:creationId xmlns:a16="http://schemas.microsoft.com/office/drawing/2014/main" id="{EEF36CB7-12E6-4B70-0BD3-36585E09D3FC}"/>
              </a:ext>
            </a:extLst>
          </p:cNvPr>
          <p:cNvSpPr/>
          <p:nvPr userDrawn="1"/>
        </p:nvSpPr>
        <p:spPr>
          <a:xfrm>
            <a:off x="300892" y="762000"/>
            <a:ext cx="2313354"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26" name="Rectangle 25">
            <a:extLst>
              <a:ext uri="{FF2B5EF4-FFF2-40B4-BE49-F238E27FC236}">
                <a16:creationId xmlns:a16="http://schemas.microsoft.com/office/drawing/2014/main" id="{EC4AC46B-C447-0E91-923F-669E6A5C6D9C}"/>
              </a:ext>
            </a:extLst>
          </p:cNvPr>
          <p:cNvSpPr/>
          <p:nvPr userDrawn="1"/>
        </p:nvSpPr>
        <p:spPr>
          <a:xfrm>
            <a:off x="2614246" y="760414"/>
            <a:ext cx="2315308" cy="1882775"/>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27" name="Rectangle 26">
            <a:extLst>
              <a:ext uri="{FF2B5EF4-FFF2-40B4-BE49-F238E27FC236}">
                <a16:creationId xmlns:a16="http://schemas.microsoft.com/office/drawing/2014/main" id="{B261CBD7-FF9F-B149-44F8-09A51BB0D99F}"/>
              </a:ext>
            </a:extLst>
          </p:cNvPr>
          <p:cNvSpPr/>
          <p:nvPr userDrawn="1"/>
        </p:nvSpPr>
        <p:spPr>
          <a:xfrm>
            <a:off x="2614246" y="2643188"/>
            <a:ext cx="2315308" cy="192881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28" name="Rectangle 27">
            <a:extLst>
              <a:ext uri="{FF2B5EF4-FFF2-40B4-BE49-F238E27FC236}">
                <a16:creationId xmlns:a16="http://schemas.microsoft.com/office/drawing/2014/main" id="{D80454C9-2348-63EB-E5BD-E7E214B0B1F0}"/>
              </a:ext>
            </a:extLst>
          </p:cNvPr>
          <p:cNvSpPr/>
          <p:nvPr userDrawn="1"/>
        </p:nvSpPr>
        <p:spPr>
          <a:xfrm>
            <a:off x="4929554" y="762000"/>
            <a:ext cx="2313354"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29" name="Rectangle 28">
            <a:extLst>
              <a:ext uri="{FF2B5EF4-FFF2-40B4-BE49-F238E27FC236}">
                <a16:creationId xmlns:a16="http://schemas.microsoft.com/office/drawing/2014/main" id="{245D5FD1-EB7D-333B-6D2F-430A87330748}"/>
              </a:ext>
            </a:extLst>
          </p:cNvPr>
          <p:cNvSpPr/>
          <p:nvPr userDrawn="1"/>
        </p:nvSpPr>
        <p:spPr>
          <a:xfrm>
            <a:off x="7242908" y="762001"/>
            <a:ext cx="2313354" cy="1882775"/>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30" name="Rectangle 29">
            <a:extLst>
              <a:ext uri="{FF2B5EF4-FFF2-40B4-BE49-F238E27FC236}">
                <a16:creationId xmlns:a16="http://schemas.microsoft.com/office/drawing/2014/main" id="{13A7270E-2944-46F5-124A-DF0286565BB0}"/>
              </a:ext>
            </a:extLst>
          </p:cNvPr>
          <p:cNvSpPr/>
          <p:nvPr userDrawn="1"/>
        </p:nvSpPr>
        <p:spPr>
          <a:xfrm>
            <a:off x="7242908" y="2643188"/>
            <a:ext cx="2313354" cy="192881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31" name="Rectangle 30">
            <a:extLst>
              <a:ext uri="{FF2B5EF4-FFF2-40B4-BE49-F238E27FC236}">
                <a16:creationId xmlns:a16="http://schemas.microsoft.com/office/drawing/2014/main" id="{026A7C34-9CBB-A41D-6813-CE1EF9132F67}"/>
              </a:ext>
            </a:extLst>
          </p:cNvPr>
          <p:cNvSpPr/>
          <p:nvPr userDrawn="1"/>
        </p:nvSpPr>
        <p:spPr>
          <a:xfrm>
            <a:off x="9564078" y="762000"/>
            <a:ext cx="2315307"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32" name="Rectangle 31">
            <a:extLst>
              <a:ext uri="{FF2B5EF4-FFF2-40B4-BE49-F238E27FC236}">
                <a16:creationId xmlns:a16="http://schemas.microsoft.com/office/drawing/2014/main" id="{B1FA9FB7-3CC7-5340-9C8A-C09D972E72F6}"/>
              </a:ext>
            </a:extLst>
          </p:cNvPr>
          <p:cNvSpPr/>
          <p:nvPr userDrawn="1"/>
        </p:nvSpPr>
        <p:spPr>
          <a:xfrm>
            <a:off x="300892" y="4579938"/>
            <a:ext cx="5800970" cy="182086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33" name="Rectangle 32">
            <a:extLst>
              <a:ext uri="{FF2B5EF4-FFF2-40B4-BE49-F238E27FC236}">
                <a16:creationId xmlns:a16="http://schemas.microsoft.com/office/drawing/2014/main" id="{04B98998-E03F-6447-6487-FE196E36C0FD}"/>
              </a:ext>
            </a:extLst>
          </p:cNvPr>
          <p:cNvSpPr/>
          <p:nvPr userDrawn="1"/>
        </p:nvSpPr>
        <p:spPr>
          <a:xfrm>
            <a:off x="6101862" y="4579938"/>
            <a:ext cx="5775569" cy="182086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pic>
        <p:nvPicPr>
          <p:cNvPr id="1053" name="Picture 37" descr="channels.png">
            <a:extLst>
              <a:ext uri="{FF2B5EF4-FFF2-40B4-BE49-F238E27FC236}">
                <a16:creationId xmlns:a16="http://schemas.microsoft.com/office/drawing/2014/main" id="{D5E0016B-B08D-004C-921F-F7561392341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17001"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 name="Picture 38" descr="cost-structure.png">
            <a:extLst>
              <a:ext uri="{FF2B5EF4-FFF2-40B4-BE49-F238E27FC236}">
                <a16:creationId xmlns:a16="http://schemas.microsoft.com/office/drawing/2014/main" id="{802B90AF-2573-5EEB-6116-D74BC6FAE7B2}"/>
              </a:ext>
            </a:extLst>
          </p:cNvPr>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668109" y="457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5" name="Picture 39" descr="customer-segments.png">
            <a:extLst>
              <a:ext uri="{FF2B5EF4-FFF2-40B4-BE49-F238E27FC236}">
                <a16:creationId xmlns:a16="http://schemas.microsoft.com/office/drawing/2014/main" id="{DA2B8921-C652-2C7D-A077-62F35D8FFF6B}"/>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1390924"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6" name="Picture 40" descr="early-adopters.png">
            <a:extLst>
              <a:ext uri="{FF2B5EF4-FFF2-40B4-BE49-F238E27FC236}">
                <a16:creationId xmlns:a16="http://schemas.microsoft.com/office/drawing/2014/main" id="{8E0C0AB4-2B32-C2D8-A0ED-8D47DB5C93FF}"/>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11390924" y="2606675"/>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7" name="Picture 41" descr="existing-alternatives.png">
            <a:extLst>
              <a:ext uri="{FF2B5EF4-FFF2-40B4-BE49-F238E27FC236}">
                <a16:creationId xmlns:a16="http://schemas.microsoft.com/office/drawing/2014/main" id="{0BC115C7-6E31-E5A8-351E-C1186AE8F11C}"/>
              </a:ext>
            </a:extLst>
          </p:cNvPr>
          <p:cNvPicPr>
            <a:picLocks noChangeAspect="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2157046" y="2625726"/>
            <a:ext cx="35364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8" name="Picture 42" descr="high-level-concept.png">
            <a:extLst>
              <a:ext uri="{FF2B5EF4-FFF2-40B4-BE49-F238E27FC236}">
                <a16:creationId xmlns:a16="http://schemas.microsoft.com/office/drawing/2014/main" id="{F0770FDA-0112-6C64-5971-6F2DC07D9654}"/>
              </a:ext>
            </a:extLst>
          </p:cNvPr>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6809155"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9" name="Picture 44" descr="key-metrics.png">
            <a:extLst>
              <a:ext uri="{FF2B5EF4-FFF2-40B4-BE49-F238E27FC236}">
                <a16:creationId xmlns:a16="http://schemas.microsoft.com/office/drawing/2014/main" id="{32F3026C-799E-4296-8759-30D0A5A15800}"/>
              </a:ext>
            </a:extLst>
          </p:cNvPr>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4495801"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0" name="Picture 45" descr="problem.png">
            <a:extLst>
              <a:ext uri="{FF2B5EF4-FFF2-40B4-BE49-F238E27FC236}">
                <a16:creationId xmlns:a16="http://schemas.microsoft.com/office/drawing/2014/main" id="{76B97706-F446-E86C-F5B5-8B599292841A}"/>
              </a:ext>
            </a:extLst>
          </p:cNvPr>
          <p:cNvPicPr>
            <a:picLocks noChangeAspect="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2157046" y="762000"/>
            <a:ext cx="353647"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 name="Picture 46" descr="revenue-streams.png">
            <a:extLst>
              <a:ext uri="{FF2B5EF4-FFF2-40B4-BE49-F238E27FC236}">
                <a16:creationId xmlns:a16="http://schemas.microsoft.com/office/drawing/2014/main" id="{EF30A3A3-D3F7-74CD-3E1B-981FC5A8839C}"/>
              </a:ext>
            </a:extLst>
          </p:cNvPr>
          <p:cNvPicPr>
            <a:picLocks noChangeAspect="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11390924" y="457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 name="Picture 47" descr="solution.png">
            <a:extLst>
              <a:ext uri="{FF2B5EF4-FFF2-40B4-BE49-F238E27FC236}">
                <a16:creationId xmlns:a16="http://schemas.microsoft.com/office/drawing/2014/main" id="{C666014D-216D-286B-A6E2-9D32146EB740}"/>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495801" y="76835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3" name="Picture 48" descr="unfair-advantage.png">
            <a:extLst>
              <a:ext uri="{FF2B5EF4-FFF2-40B4-BE49-F238E27FC236}">
                <a16:creationId xmlns:a16="http://schemas.microsoft.com/office/drawing/2014/main" id="{1401D831-55B1-B4C7-5692-7EF968AE9486}"/>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9017001"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4" name="Picture 49" descr="unique-value-proposition.png">
            <a:extLst>
              <a:ext uri="{FF2B5EF4-FFF2-40B4-BE49-F238E27FC236}">
                <a16:creationId xmlns:a16="http://schemas.microsoft.com/office/drawing/2014/main" id="{B7446820-9682-6309-052D-A48278228C7D}"/>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6809155"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0433787"/>
      </p:ext>
    </p:extLst>
  </p:cSld>
  <p:clrMap bg1="lt1" tx1="dk1" bg2="lt2" tx2="dk2" accent1="accent1" accent2="accent2" accent3="accent3" accent4="accent4" accent5="accent5" accent6="accent6" hlink="hlink" folHlink="folHlink"/>
  <p:sldLayoutIdLst>
    <p:sldLayoutId id="2147483670" r:id="rId1"/>
  </p:sldLayoutIdLst>
  <p:txStyles>
    <p:titleStyle>
      <a:lvl1pPr algn="ctr" defTabSz="457200" rtl="0" eaLnBrk="0" fontAlgn="base" hangingPunct="0">
        <a:spcBef>
          <a:spcPct val="0"/>
        </a:spcBef>
        <a:spcAft>
          <a:spcPct val="0"/>
        </a:spcAft>
        <a:defRPr sz="4400" kern="1200">
          <a:solidFill>
            <a:schemeClr val="tx1"/>
          </a:solidFill>
          <a:latin typeface="Arial"/>
          <a:ea typeface="MS PGothic" panose="020B0600070205080204" pitchFamily="34" charset="-128"/>
          <a:cs typeface="Arial"/>
        </a:defRPr>
      </a:lvl1pPr>
      <a:lvl2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defRPr>
      </a:lvl2pPr>
      <a:lvl3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defRPr>
      </a:lvl3pPr>
      <a:lvl4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defRPr>
      </a:lvl4pPr>
      <a:lvl5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defRPr>
      </a:lvl5pPr>
      <a:lvl6pPr marL="457200" algn="ctr" defTabSz="457200" rtl="0" fontAlgn="base">
        <a:spcBef>
          <a:spcPct val="0"/>
        </a:spcBef>
        <a:spcAft>
          <a:spcPct val="0"/>
        </a:spcAft>
        <a:defRPr sz="4400">
          <a:solidFill>
            <a:schemeClr val="tx1"/>
          </a:solidFill>
          <a:latin typeface="Arial" charset="0"/>
          <a:ea typeface="ＭＳ Ｐゴシック" charset="0"/>
        </a:defRPr>
      </a:lvl6pPr>
      <a:lvl7pPr marL="914400" algn="ctr" defTabSz="457200" rtl="0" fontAlgn="base">
        <a:spcBef>
          <a:spcPct val="0"/>
        </a:spcBef>
        <a:spcAft>
          <a:spcPct val="0"/>
        </a:spcAft>
        <a:defRPr sz="4400">
          <a:solidFill>
            <a:schemeClr val="tx1"/>
          </a:solidFill>
          <a:latin typeface="Arial" charset="0"/>
          <a:ea typeface="ＭＳ Ｐゴシック" charset="0"/>
        </a:defRPr>
      </a:lvl7pPr>
      <a:lvl8pPr marL="1371600" algn="ctr" defTabSz="457200" rtl="0" fontAlgn="base">
        <a:spcBef>
          <a:spcPct val="0"/>
        </a:spcBef>
        <a:spcAft>
          <a:spcPct val="0"/>
        </a:spcAft>
        <a:defRPr sz="4400">
          <a:solidFill>
            <a:schemeClr val="tx1"/>
          </a:solidFill>
          <a:latin typeface="Arial" charset="0"/>
          <a:ea typeface="ＭＳ Ｐゴシック" charset="0"/>
        </a:defRPr>
      </a:lvl8pPr>
      <a:lvl9pPr marL="1828800" algn="ctr" defTabSz="457200" rtl="0" fontAlgn="base">
        <a:spcBef>
          <a:spcPct val="0"/>
        </a:spcBef>
        <a:spcAft>
          <a:spcPct val="0"/>
        </a:spcAft>
        <a:defRPr sz="4400">
          <a:solidFill>
            <a:schemeClr val="tx1"/>
          </a:solidFill>
          <a:latin typeface="Arial" charset="0"/>
          <a:ea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Arial"/>
          <a:ea typeface="MS PGothic" panose="020B0600070205080204" pitchFamily="34" charset="-128"/>
          <a:cs typeface="Arial"/>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Arial"/>
          <a:ea typeface="MS PGothic" panose="020B0600070205080204" pitchFamily="34" charset="-128"/>
          <a:cs typeface="Arial"/>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Arial"/>
          <a:ea typeface="MS PGothic" panose="020B0600070205080204" pitchFamily="34" charset="-128"/>
          <a:cs typeface="Arial"/>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a:ea typeface="MS PGothic" panose="020B0600070205080204" pitchFamily="34" charset="-128"/>
          <a:cs typeface="Arial"/>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a:ea typeface="MS PGothic" panose="020B0600070205080204" pitchFamily="34"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908226C-C696-218F-FBE2-5046FAEBE3E9}"/>
              </a:ext>
            </a:extLst>
          </p:cNvPr>
          <p:cNvSpPr/>
          <p:nvPr userDrawn="1"/>
        </p:nvSpPr>
        <p:spPr>
          <a:xfrm>
            <a:off x="300893" y="762000"/>
            <a:ext cx="11578492" cy="5638800"/>
          </a:xfrm>
          <a:prstGeom prst="rect">
            <a:avLst/>
          </a:prstGeom>
          <a:solidFill>
            <a:srgbClr val="FFFFFF"/>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1027" name="TextBox 6">
            <a:extLst>
              <a:ext uri="{FF2B5EF4-FFF2-40B4-BE49-F238E27FC236}">
                <a16:creationId xmlns:a16="http://schemas.microsoft.com/office/drawing/2014/main" id="{1BFB5A89-D16F-A6C7-79C6-9F5254D3C444}"/>
              </a:ext>
            </a:extLst>
          </p:cNvPr>
          <p:cNvSpPr txBox="1">
            <a:spLocks noChangeArrowheads="1"/>
          </p:cNvSpPr>
          <p:nvPr userDrawn="1"/>
        </p:nvSpPr>
        <p:spPr bwMode="auto">
          <a:xfrm>
            <a:off x="304800" y="304800"/>
            <a:ext cx="2540000" cy="338138"/>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600" b="1">
                <a:latin typeface="Arial" charset="0"/>
                <a:cs typeface="Arial" charset="0"/>
              </a:rPr>
              <a:t>The Lean Canvas</a:t>
            </a:r>
          </a:p>
        </p:txBody>
      </p:sp>
      <p:sp>
        <p:nvSpPr>
          <p:cNvPr id="1028" name="TextBox 7">
            <a:extLst>
              <a:ext uri="{FF2B5EF4-FFF2-40B4-BE49-F238E27FC236}">
                <a16:creationId xmlns:a16="http://schemas.microsoft.com/office/drawing/2014/main" id="{D05A3949-204F-58F9-48E4-D5984157A49F}"/>
              </a:ext>
            </a:extLst>
          </p:cNvPr>
          <p:cNvSpPr txBox="1">
            <a:spLocks noChangeArrowheads="1"/>
          </p:cNvSpPr>
          <p:nvPr userDrawn="1"/>
        </p:nvSpPr>
        <p:spPr bwMode="auto">
          <a:xfrm>
            <a:off x="4751754" y="184151"/>
            <a:ext cx="1727200" cy="200025"/>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700" i="1">
                <a:latin typeface="Arial" charset="0"/>
                <a:cs typeface="Arial" charset="0"/>
              </a:rPr>
              <a:t>Designed for:</a:t>
            </a:r>
          </a:p>
        </p:txBody>
      </p:sp>
      <p:sp>
        <p:nvSpPr>
          <p:cNvPr id="1029" name="TextBox 8">
            <a:extLst>
              <a:ext uri="{FF2B5EF4-FFF2-40B4-BE49-F238E27FC236}">
                <a16:creationId xmlns:a16="http://schemas.microsoft.com/office/drawing/2014/main" id="{E2EDEDA3-E53F-2276-99F3-2FB2AF3C5CFF}"/>
              </a:ext>
            </a:extLst>
          </p:cNvPr>
          <p:cNvSpPr txBox="1">
            <a:spLocks noChangeArrowheads="1"/>
          </p:cNvSpPr>
          <p:nvPr userDrawn="1"/>
        </p:nvSpPr>
        <p:spPr bwMode="auto">
          <a:xfrm>
            <a:off x="6875585" y="180976"/>
            <a:ext cx="1727200" cy="200025"/>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700" i="1">
                <a:latin typeface="Arial" charset="0"/>
                <a:cs typeface="Arial" charset="0"/>
              </a:rPr>
              <a:t>Designed by:</a:t>
            </a:r>
          </a:p>
        </p:txBody>
      </p:sp>
      <p:sp>
        <p:nvSpPr>
          <p:cNvPr id="1030" name="TextBox 9">
            <a:extLst>
              <a:ext uri="{FF2B5EF4-FFF2-40B4-BE49-F238E27FC236}">
                <a16:creationId xmlns:a16="http://schemas.microsoft.com/office/drawing/2014/main" id="{E094ED1C-A12E-5197-18B6-5D9EEBC45ADF}"/>
              </a:ext>
            </a:extLst>
          </p:cNvPr>
          <p:cNvSpPr txBox="1">
            <a:spLocks noChangeArrowheads="1"/>
          </p:cNvSpPr>
          <p:nvPr userDrawn="1"/>
        </p:nvSpPr>
        <p:spPr bwMode="auto">
          <a:xfrm>
            <a:off x="9433169" y="180975"/>
            <a:ext cx="1494693" cy="203200"/>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700" i="1">
                <a:latin typeface="Arial" charset="0"/>
                <a:cs typeface="Arial" charset="0"/>
              </a:rPr>
              <a:t>Date:</a:t>
            </a:r>
          </a:p>
        </p:txBody>
      </p:sp>
      <p:sp>
        <p:nvSpPr>
          <p:cNvPr id="1031" name="TextBox 10">
            <a:extLst>
              <a:ext uri="{FF2B5EF4-FFF2-40B4-BE49-F238E27FC236}">
                <a16:creationId xmlns:a16="http://schemas.microsoft.com/office/drawing/2014/main" id="{640C4E4B-9E68-C610-FC4D-40BBC9CEDC52}"/>
              </a:ext>
            </a:extLst>
          </p:cNvPr>
          <p:cNvSpPr txBox="1">
            <a:spLocks noChangeArrowheads="1"/>
          </p:cNvSpPr>
          <p:nvPr userDrawn="1"/>
        </p:nvSpPr>
        <p:spPr bwMode="auto">
          <a:xfrm>
            <a:off x="11252201" y="180976"/>
            <a:ext cx="763953" cy="200025"/>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700" i="1">
                <a:latin typeface="Arial" charset="0"/>
                <a:cs typeface="Arial" charset="0"/>
              </a:rPr>
              <a:t>Version:</a:t>
            </a:r>
          </a:p>
        </p:txBody>
      </p:sp>
      <p:sp>
        <p:nvSpPr>
          <p:cNvPr id="1032" name="TextBox 11">
            <a:extLst>
              <a:ext uri="{FF2B5EF4-FFF2-40B4-BE49-F238E27FC236}">
                <a16:creationId xmlns:a16="http://schemas.microsoft.com/office/drawing/2014/main" id="{25D1E722-18DC-1829-69EA-8DE2FE025F33}"/>
              </a:ext>
            </a:extLst>
          </p:cNvPr>
          <p:cNvSpPr txBox="1">
            <a:spLocks noChangeArrowheads="1"/>
          </p:cNvSpPr>
          <p:nvPr userDrawn="1"/>
        </p:nvSpPr>
        <p:spPr bwMode="auto">
          <a:xfrm>
            <a:off x="300893" y="78898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Problem</a:t>
            </a:r>
          </a:p>
        </p:txBody>
      </p:sp>
      <p:sp>
        <p:nvSpPr>
          <p:cNvPr id="1033" name="TextBox 12">
            <a:extLst>
              <a:ext uri="{FF2B5EF4-FFF2-40B4-BE49-F238E27FC236}">
                <a16:creationId xmlns:a16="http://schemas.microsoft.com/office/drawing/2014/main" id="{FF11279B-346A-83B8-BDD0-5E44E761C022}"/>
              </a:ext>
            </a:extLst>
          </p:cNvPr>
          <p:cNvSpPr txBox="1">
            <a:spLocks noChangeArrowheads="1"/>
          </p:cNvSpPr>
          <p:nvPr userDrawn="1"/>
        </p:nvSpPr>
        <p:spPr bwMode="auto">
          <a:xfrm>
            <a:off x="300893" y="264953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Existing Alternatives</a:t>
            </a:r>
          </a:p>
        </p:txBody>
      </p:sp>
      <p:sp>
        <p:nvSpPr>
          <p:cNvPr id="1034" name="TextBox 13">
            <a:extLst>
              <a:ext uri="{FF2B5EF4-FFF2-40B4-BE49-F238E27FC236}">
                <a16:creationId xmlns:a16="http://schemas.microsoft.com/office/drawing/2014/main" id="{AF5DB274-0A1B-7555-41B4-D942BDF2DC5C}"/>
              </a:ext>
            </a:extLst>
          </p:cNvPr>
          <p:cNvSpPr txBox="1">
            <a:spLocks noChangeArrowheads="1"/>
          </p:cNvSpPr>
          <p:nvPr userDrawn="1"/>
        </p:nvSpPr>
        <p:spPr bwMode="auto">
          <a:xfrm>
            <a:off x="300893" y="4572001"/>
            <a:ext cx="2153138" cy="246063"/>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Cost Structure</a:t>
            </a:r>
          </a:p>
        </p:txBody>
      </p:sp>
      <p:sp>
        <p:nvSpPr>
          <p:cNvPr id="1035" name="TextBox 14">
            <a:extLst>
              <a:ext uri="{FF2B5EF4-FFF2-40B4-BE49-F238E27FC236}">
                <a16:creationId xmlns:a16="http://schemas.microsoft.com/office/drawing/2014/main" id="{F01069F1-86B2-B719-EE24-A89EA900DF1C}"/>
              </a:ext>
            </a:extLst>
          </p:cNvPr>
          <p:cNvSpPr txBox="1">
            <a:spLocks noChangeArrowheads="1"/>
          </p:cNvSpPr>
          <p:nvPr userDrawn="1"/>
        </p:nvSpPr>
        <p:spPr bwMode="auto">
          <a:xfrm>
            <a:off x="2614247" y="788988"/>
            <a:ext cx="2155093"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Solution</a:t>
            </a:r>
          </a:p>
        </p:txBody>
      </p:sp>
      <p:sp>
        <p:nvSpPr>
          <p:cNvPr id="1036" name="TextBox 15">
            <a:extLst>
              <a:ext uri="{FF2B5EF4-FFF2-40B4-BE49-F238E27FC236}">
                <a16:creationId xmlns:a16="http://schemas.microsoft.com/office/drawing/2014/main" id="{C1D18D8A-D6E7-7981-63C0-FCC5B68F7285}"/>
              </a:ext>
            </a:extLst>
          </p:cNvPr>
          <p:cNvSpPr txBox="1">
            <a:spLocks noChangeArrowheads="1"/>
          </p:cNvSpPr>
          <p:nvPr userDrawn="1"/>
        </p:nvSpPr>
        <p:spPr bwMode="auto">
          <a:xfrm>
            <a:off x="2614247" y="2649538"/>
            <a:ext cx="2155093"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Key Metrics</a:t>
            </a:r>
          </a:p>
        </p:txBody>
      </p:sp>
      <p:sp>
        <p:nvSpPr>
          <p:cNvPr id="1037" name="TextBox 16">
            <a:extLst>
              <a:ext uri="{FF2B5EF4-FFF2-40B4-BE49-F238E27FC236}">
                <a16:creationId xmlns:a16="http://schemas.microsoft.com/office/drawing/2014/main" id="{B241F102-0C47-797F-15AE-A362B93EE8E2}"/>
              </a:ext>
            </a:extLst>
          </p:cNvPr>
          <p:cNvSpPr txBox="1">
            <a:spLocks noChangeArrowheads="1"/>
          </p:cNvSpPr>
          <p:nvPr userDrawn="1"/>
        </p:nvSpPr>
        <p:spPr bwMode="auto">
          <a:xfrm>
            <a:off x="4954955" y="78898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Unique Value Prop.</a:t>
            </a:r>
          </a:p>
        </p:txBody>
      </p:sp>
      <p:sp>
        <p:nvSpPr>
          <p:cNvPr id="1038" name="TextBox 17">
            <a:extLst>
              <a:ext uri="{FF2B5EF4-FFF2-40B4-BE49-F238E27FC236}">
                <a16:creationId xmlns:a16="http://schemas.microsoft.com/office/drawing/2014/main" id="{BB29AF2D-C69D-F7E8-46D4-76BC53B42036}"/>
              </a:ext>
            </a:extLst>
          </p:cNvPr>
          <p:cNvSpPr txBox="1">
            <a:spLocks noChangeArrowheads="1"/>
          </p:cNvSpPr>
          <p:nvPr userDrawn="1"/>
        </p:nvSpPr>
        <p:spPr bwMode="auto">
          <a:xfrm>
            <a:off x="4954955" y="264953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High-Level Concept</a:t>
            </a:r>
          </a:p>
        </p:txBody>
      </p:sp>
      <p:sp>
        <p:nvSpPr>
          <p:cNvPr id="1039" name="TextBox 18">
            <a:extLst>
              <a:ext uri="{FF2B5EF4-FFF2-40B4-BE49-F238E27FC236}">
                <a16:creationId xmlns:a16="http://schemas.microsoft.com/office/drawing/2014/main" id="{54D1C394-B495-6CAC-B38F-F1042A45BC0C}"/>
              </a:ext>
            </a:extLst>
          </p:cNvPr>
          <p:cNvSpPr txBox="1">
            <a:spLocks noChangeArrowheads="1"/>
          </p:cNvSpPr>
          <p:nvPr userDrawn="1"/>
        </p:nvSpPr>
        <p:spPr bwMode="auto">
          <a:xfrm>
            <a:off x="7285894" y="78263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Unfair Advantage</a:t>
            </a:r>
          </a:p>
        </p:txBody>
      </p:sp>
      <p:sp>
        <p:nvSpPr>
          <p:cNvPr id="1040" name="TextBox 19">
            <a:extLst>
              <a:ext uri="{FF2B5EF4-FFF2-40B4-BE49-F238E27FC236}">
                <a16:creationId xmlns:a16="http://schemas.microsoft.com/office/drawing/2014/main" id="{5C7896A5-CA41-4FA6-D423-CE817DDEE300}"/>
              </a:ext>
            </a:extLst>
          </p:cNvPr>
          <p:cNvSpPr txBox="1">
            <a:spLocks noChangeArrowheads="1"/>
          </p:cNvSpPr>
          <p:nvPr userDrawn="1"/>
        </p:nvSpPr>
        <p:spPr bwMode="auto">
          <a:xfrm>
            <a:off x="7285894" y="2643188"/>
            <a:ext cx="2153138" cy="247650"/>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Channels</a:t>
            </a:r>
          </a:p>
        </p:txBody>
      </p:sp>
      <p:sp>
        <p:nvSpPr>
          <p:cNvPr id="1041" name="TextBox 20">
            <a:extLst>
              <a:ext uri="{FF2B5EF4-FFF2-40B4-BE49-F238E27FC236}">
                <a16:creationId xmlns:a16="http://schemas.microsoft.com/office/drawing/2014/main" id="{8721AD41-865D-E9F0-C360-04E9CB37A66D}"/>
              </a:ext>
            </a:extLst>
          </p:cNvPr>
          <p:cNvSpPr txBox="1">
            <a:spLocks noChangeArrowheads="1"/>
          </p:cNvSpPr>
          <p:nvPr userDrawn="1"/>
        </p:nvSpPr>
        <p:spPr bwMode="auto">
          <a:xfrm>
            <a:off x="9622694" y="78898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Customer Segments</a:t>
            </a:r>
          </a:p>
        </p:txBody>
      </p:sp>
      <p:sp>
        <p:nvSpPr>
          <p:cNvPr id="1042" name="TextBox 21">
            <a:extLst>
              <a:ext uri="{FF2B5EF4-FFF2-40B4-BE49-F238E27FC236}">
                <a16:creationId xmlns:a16="http://schemas.microsoft.com/office/drawing/2014/main" id="{A97A46C4-E613-6510-DE59-57C8945404D5}"/>
              </a:ext>
            </a:extLst>
          </p:cNvPr>
          <p:cNvSpPr txBox="1">
            <a:spLocks noChangeArrowheads="1"/>
          </p:cNvSpPr>
          <p:nvPr userDrawn="1"/>
        </p:nvSpPr>
        <p:spPr bwMode="auto">
          <a:xfrm>
            <a:off x="9622694" y="264953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Early Adopters</a:t>
            </a:r>
          </a:p>
        </p:txBody>
      </p:sp>
      <p:sp>
        <p:nvSpPr>
          <p:cNvPr id="1043" name="TextBox 22">
            <a:extLst>
              <a:ext uri="{FF2B5EF4-FFF2-40B4-BE49-F238E27FC236}">
                <a16:creationId xmlns:a16="http://schemas.microsoft.com/office/drawing/2014/main" id="{5E5A4E78-90EF-6816-3D69-2AEA3B97BB45}"/>
              </a:ext>
            </a:extLst>
          </p:cNvPr>
          <p:cNvSpPr txBox="1">
            <a:spLocks noChangeArrowheads="1"/>
          </p:cNvSpPr>
          <p:nvPr userDrawn="1"/>
        </p:nvSpPr>
        <p:spPr bwMode="auto">
          <a:xfrm>
            <a:off x="6121401" y="4572001"/>
            <a:ext cx="2153138" cy="246063"/>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Revenue Streams</a:t>
            </a:r>
          </a:p>
        </p:txBody>
      </p:sp>
      <p:sp>
        <p:nvSpPr>
          <p:cNvPr id="25" name="Rectangle 24">
            <a:extLst>
              <a:ext uri="{FF2B5EF4-FFF2-40B4-BE49-F238E27FC236}">
                <a16:creationId xmlns:a16="http://schemas.microsoft.com/office/drawing/2014/main" id="{58BBD469-BEB6-42AE-FC54-E0EDE07D3D4A}"/>
              </a:ext>
            </a:extLst>
          </p:cNvPr>
          <p:cNvSpPr/>
          <p:nvPr userDrawn="1"/>
        </p:nvSpPr>
        <p:spPr>
          <a:xfrm>
            <a:off x="300892" y="762000"/>
            <a:ext cx="2313354"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26" name="Rectangle 25">
            <a:extLst>
              <a:ext uri="{FF2B5EF4-FFF2-40B4-BE49-F238E27FC236}">
                <a16:creationId xmlns:a16="http://schemas.microsoft.com/office/drawing/2014/main" id="{28DA55AD-A1B7-CF05-EEE0-333755A9CFA4}"/>
              </a:ext>
            </a:extLst>
          </p:cNvPr>
          <p:cNvSpPr/>
          <p:nvPr userDrawn="1"/>
        </p:nvSpPr>
        <p:spPr>
          <a:xfrm>
            <a:off x="2614246" y="760414"/>
            <a:ext cx="2315308" cy="1882775"/>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27" name="Rectangle 26">
            <a:extLst>
              <a:ext uri="{FF2B5EF4-FFF2-40B4-BE49-F238E27FC236}">
                <a16:creationId xmlns:a16="http://schemas.microsoft.com/office/drawing/2014/main" id="{B33D7815-0BA6-5DFC-AA0A-2C4BE6AD114A}"/>
              </a:ext>
            </a:extLst>
          </p:cNvPr>
          <p:cNvSpPr/>
          <p:nvPr userDrawn="1"/>
        </p:nvSpPr>
        <p:spPr>
          <a:xfrm>
            <a:off x="2614246" y="2643188"/>
            <a:ext cx="2315308" cy="192881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28" name="Rectangle 27">
            <a:extLst>
              <a:ext uri="{FF2B5EF4-FFF2-40B4-BE49-F238E27FC236}">
                <a16:creationId xmlns:a16="http://schemas.microsoft.com/office/drawing/2014/main" id="{1A79D7A4-94E5-29AB-ED1A-E092CB7A219F}"/>
              </a:ext>
            </a:extLst>
          </p:cNvPr>
          <p:cNvSpPr/>
          <p:nvPr userDrawn="1"/>
        </p:nvSpPr>
        <p:spPr>
          <a:xfrm>
            <a:off x="4929554" y="762000"/>
            <a:ext cx="2313354"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29" name="Rectangle 28">
            <a:extLst>
              <a:ext uri="{FF2B5EF4-FFF2-40B4-BE49-F238E27FC236}">
                <a16:creationId xmlns:a16="http://schemas.microsoft.com/office/drawing/2014/main" id="{04DECE12-B9E2-28F1-9639-327E222C93C6}"/>
              </a:ext>
            </a:extLst>
          </p:cNvPr>
          <p:cNvSpPr/>
          <p:nvPr userDrawn="1"/>
        </p:nvSpPr>
        <p:spPr>
          <a:xfrm>
            <a:off x="7242908" y="762001"/>
            <a:ext cx="2313354" cy="1882775"/>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30" name="Rectangle 29">
            <a:extLst>
              <a:ext uri="{FF2B5EF4-FFF2-40B4-BE49-F238E27FC236}">
                <a16:creationId xmlns:a16="http://schemas.microsoft.com/office/drawing/2014/main" id="{BA869E1A-34FA-7C4D-1478-7FE0EE40E264}"/>
              </a:ext>
            </a:extLst>
          </p:cNvPr>
          <p:cNvSpPr/>
          <p:nvPr userDrawn="1"/>
        </p:nvSpPr>
        <p:spPr>
          <a:xfrm>
            <a:off x="7242908" y="2643188"/>
            <a:ext cx="2313354" cy="192881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31" name="Rectangle 30">
            <a:extLst>
              <a:ext uri="{FF2B5EF4-FFF2-40B4-BE49-F238E27FC236}">
                <a16:creationId xmlns:a16="http://schemas.microsoft.com/office/drawing/2014/main" id="{6F7FDB9A-CC12-9D38-886C-3B49187B542A}"/>
              </a:ext>
            </a:extLst>
          </p:cNvPr>
          <p:cNvSpPr/>
          <p:nvPr userDrawn="1"/>
        </p:nvSpPr>
        <p:spPr>
          <a:xfrm>
            <a:off x="9564078" y="762000"/>
            <a:ext cx="2315307"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32" name="Rectangle 31">
            <a:extLst>
              <a:ext uri="{FF2B5EF4-FFF2-40B4-BE49-F238E27FC236}">
                <a16:creationId xmlns:a16="http://schemas.microsoft.com/office/drawing/2014/main" id="{4F2B5709-0B73-A412-CB45-701954013867}"/>
              </a:ext>
            </a:extLst>
          </p:cNvPr>
          <p:cNvSpPr/>
          <p:nvPr userDrawn="1"/>
        </p:nvSpPr>
        <p:spPr>
          <a:xfrm>
            <a:off x="300892" y="4579938"/>
            <a:ext cx="5800970" cy="182086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33" name="Rectangle 32">
            <a:extLst>
              <a:ext uri="{FF2B5EF4-FFF2-40B4-BE49-F238E27FC236}">
                <a16:creationId xmlns:a16="http://schemas.microsoft.com/office/drawing/2014/main" id="{C719494A-4B64-881B-9B14-688F312AAB02}"/>
              </a:ext>
            </a:extLst>
          </p:cNvPr>
          <p:cNvSpPr/>
          <p:nvPr userDrawn="1"/>
        </p:nvSpPr>
        <p:spPr>
          <a:xfrm>
            <a:off x="6101862" y="4579938"/>
            <a:ext cx="5775569" cy="182086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pic>
        <p:nvPicPr>
          <p:cNvPr id="1053" name="Picture 37" descr="channels.png">
            <a:extLst>
              <a:ext uri="{FF2B5EF4-FFF2-40B4-BE49-F238E27FC236}">
                <a16:creationId xmlns:a16="http://schemas.microsoft.com/office/drawing/2014/main" id="{65C22BC5-D75F-230F-A921-F651680586A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017001"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 name="Picture 38" descr="cost-structure.png">
            <a:extLst>
              <a:ext uri="{FF2B5EF4-FFF2-40B4-BE49-F238E27FC236}">
                <a16:creationId xmlns:a16="http://schemas.microsoft.com/office/drawing/2014/main" id="{C881E328-BA5D-DEC6-70B6-E1012727BA9A}"/>
              </a:ext>
            </a:extLst>
          </p:cNvPr>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668109" y="457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5" name="Picture 39" descr="customer-segments.png">
            <a:extLst>
              <a:ext uri="{FF2B5EF4-FFF2-40B4-BE49-F238E27FC236}">
                <a16:creationId xmlns:a16="http://schemas.microsoft.com/office/drawing/2014/main" id="{A3EF67D8-075B-81F0-3ED5-56CE79734E2B}"/>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1390924"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6" name="Picture 40" descr="early-adopters.png">
            <a:extLst>
              <a:ext uri="{FF2B5EF4-FFF2-40B4-BE49-F238E27FC236}">
                <a16:creationId xmlns:a16="http://schemas.microsoft.com/office/drawing/2014/main" id="{1A8677BB-E4BD-1311-FEE7-A70B299305BD}"/>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11390924" y="2606675"/>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7" name="Picture 41" descr="existing-alternatives.png">
            <a:extLst>
              <a:ext uri="{FF2B5EF4-FFF2-40B4-BE49-F238E27FC236}">
                <a16:creationId xmlns:a16="http://schemas.microsoft.com/office/drawing/2014/main" id="{7D2E605C-16FA-AFB3-B120-C3E2473144B7}"/>
              </a:ext>
            </a:extLst>
          </p:cNvPr>
          <p:cNvPicPr>
            <a:picLocks noChangeAspect="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2157046" y="2625726"/>
            <a:ext cx="35364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8" name="Picture 42" descr="high-level-concept.png">
            <a:extLst>
              <a:ext uri="{FF2B5EF4-FFF2-40B4-BE49-F238E27FC236}">
                <a16:creationId xmlns:a16="http://schemas.microsoft.com/office/drawing/2014/main" id="{BF796622-D123-13CC-8CE9-5BA4529460C0}"/>
              </a:ext>
            </a:extLst>
          </p:cNvPr>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6809155"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9" name="Picture 44" descr="key-metrics.png">
            <a:extLst>
              <a:ext uri="{FF2B5EF4-FFF2-40B4-BE49-F238E27FC236}">
                <a16:creationId xmlns:a16="http://schemas.microsoft.com/office/drawing/2014/main" id="{98D6B1A8-2EB1-5D8C-089A-BA4F9C185BD6}"/>
              </a:ext>
            </a:extLst>
          </p:cNvPr>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4495801"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0" name="Picture 45" descr="problem.png">
            <a:extLst>
              <a:ext uri="{FF2B5EF4-FFF2-40B4-BE49-F238E27FC236}">
                <a16:creationId xmlns:a16="http://schemas.microsoft.com/office/drawing/2014/main" id="{02AE93EF-2898-2B72-EBAF-42E321146A44}"/>
              </a:ext>
            </a:extLst>
          </p:cNvPr>
          <p:cNvPicPr>
            <a:picLocks noChangeAspect="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2157046" y="762000"/>
            <a:ext cx="353647"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 name="Picture 46" descr="revenue-streams.png">
            <a:extLst>
              <a:ext uri="{FF2B5EF4-FFF2-40B4-BE49-F238E27FC236}">
                <a16:creationId xmlns:a16="http://schemas.microsoft.com/office/drawing/2014/main" id="{8F208819-5B26-64C1-3ACB-EB2BBC1554CD}"/>
              </a:ext>
            </a:extLst>
          </p:cNvPr>
          <p:cNvPicPr>
            <a:picLocks noChangeAspect="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11390924" y="457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 name="Picture 47" descr="solution.png">
            <a:extLst>
              <a:ext uri="{FF2B5EF4-FFF2-40B4-BE49-F238E27FC236}">
                <a16:creationId xmlns:a16="http://schemas.microsoft.com/office/drawing/2014/main" id="{259637C6-2128-1034-E2DA-787AA3B7E24F}"/>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495801" y="76835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3" name="Picture 48" descr="unfair-advantage.png">
            <a:extLst>
              <a:ext uri="{FF2B5EF4-FFF2-40B4-BE49-F238E27FC236}">
                <a16:creationId xmlns:a16="http://schemas.microsoft.com/office/drawing/2014/main" id="{04C9C713-648F-6C4F-6B4C-0AED7C611979}"/>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9017001"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4" name="Picture 49" descr="unique-value-proposition.png">
            <a:extLst>
              <a:ext uri="{FF2B5EF4-FFF2-40B4-BE49-F238E27FC236}">
                <a16:creationId xmlns:a16="http://schemas.microsoft.com/office/drawing/2014/main" id="{9AEF4043-493C-0B90-78C9-053031652E0C}"/>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6809155"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7178735"/>
      </p:ext>
    </p:extLst>
  </p:cSld>
  <p:clrMap bg1="lt1" tx1="dk1" bg2="lt2" tx2="dk2" accent1="accent1" accent2="accent2" accent3="accent3" accent4="accent4" accent5="accent5" accent6="accent6" hlink="hlink" folHlink="folHlink"/>
  <p:sldLayoutIdLst>
    <p:sldLayoutId id="2147483672" r:id="rId1"/>
  </p:sldLayoutIdLst>
  <p:txStyles>
    <p:titleStyle>
      <a:lvl1pPr algn="ctr" defTabSz="457200" rtl="0" eaLnBrk="0" fontAlgn="base" hangingPunct="0">
        <a:spcBef>
          <a:spcPct val="0"/>
        </a:spcBef>
        <a:spcAft>
          <a:spcPct val="0"/>
        </a:spcAft>
        <a:defRPr sz="4400" kern="1200">
          <a:solidFill>
            <a:schemeClr val="tx1"/>
          </a:solidFill>
          <a:latin typeface="Arial"/>
          <a:ea typeface="MS PGothic" panose="020B0600070205080204" pitchFamily="34" charset="-128"/>
          <a:cs typeface="Arial"/>
        </a:defRPr>
      </a:lvl1pPr>
      <a:lvl2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cs typeface="Arial" panose="020B0604020202020204" pitchFamily="34" charset="0"/>
        </a:defRPr>
      </a:lvl2pPr>
      <a:lvl3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cs typeface="Arial" panose="020B0604020202020204" pitchFamily="34" charset="0"/>
        </a:defRPr>
      </a:lvl3pPr>
      <a:lvl4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cs typeface="Arial" panose="020B0604020202020204" pitchFamily="34" charset="0"/>
        </a:defRPr>
      </a:lvl4pPr>
      <a:lvl5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cs typeface="Arial" panose="020B0604020202020204" pitchFamily="34" charset="0"/>
        </a:defRPr>
      </a:lvl5pPr>
      <a:lvl6pPr marL="457200" algn="ctr" defTabSz="457200" rtl="0" fontAlgn="base">
        <a:spcBef>
          <a:spcPct val="0"/>
        </a:spcBef>
        <a:spcAft>
          <a:spcPct val="0"/>
        </a:spcAft>
        <a:defRPr sz="4400">
          <a:solidFill>
            <a:schemeClr val="tx1"/>
          </a:solidFill>
          <a:latin typeface="Arial" charset="0"/>
          <a:ea typeface="ＭＳ Ｐゴシック" charset="0"/>
        </a:defRPr>
      </a:lvl6pPr>
      <a:lvl7pPr marL="914400" algn="ctr" defTabSz="457200" rtl="0" fontAlgn="base">
        <a:spcBef>
          <a:spcPct val="0"/>
        </a:spcBef>
        <a:spcAft>
          <a:spcPct val="0"/>
        </a:spcAft>
        <a:defRPr sz="4400">
          <a:solidFill>
            <a:schemeClr val="tx1"/>
          </a:solidFill>
          <a:latin typeface="Arial" charset="0"/>
          <a:ea typeface="ＭＳ Ｐゴシック" charset="0"/>
        </a:defRPr>
      </a:lvl7pPr>
      <a:lvl8pPr marL="1371600" algn="ctr" defTabSz="457200" rtl="0" fontAlgn="base">
        <a:spcBef>
          <a:spcPct val="0"/>
        </a:spcBef>
        <a:spcAft>
          <a:spcPct val="0"/>
        </a:spcAft>
        <a:defRPr sz="4400">
          <a:solidFill>
            <a:schemeClr val="tx1"/>
          </a:solidFill>
          <a:latin typeface="Arial" charset="0"/>
          <a:ea typeface="ＭＳ Ｐゴシック" charset="0"/>
        </a:defRPr>
      </a:lvl8pPr>
      <a:lvl9pPr marL="1828800" algn="ctr" defTabSz="457200" rtl="0" fontAlgn="base">
        <a:spcBef>
          <a:spcPct val="0"/>
        </a:spcBef>
        <a:spcAft>
          <a:spcPct val="0"/>
        </a:spcAft>
        <a:defRPr sz="4400">
          <a:solidFill>
            <a:schemeClr val="tx1"/>
          </a:solidFill>
          <a:latin typeface="Arial" charset="0"/>
          <a:ea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Arial"/>
          <a:ea typeface="MS PGothic" panose="020B0600070205080204" pitchFamily="34" charset="-128"/>
          <a:cs typeface="Arial"/>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Arial"/>
          <a:ea typeface="MS PGothic" panose="020B0600070205080204" pitchFamily="34" charset="-128"/>
          <a:cs typeface="Arial"/>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Arial"/>
          <a:ea typeface="MS PGothic" panose="020B0600070205080204" pitchFamily="34" charset="-128"/>
          <a:cs typeface="Arial"/>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a:ea typeface="MS PGothic" panose="020B0600070205080204" pitchFamily="34" charset="-128"/>
          <a:cs typeface="Arial"/>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a:ea typeface="MS PGothic" panose="020B0600070205080204" pitchFamily="34"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12.xml"/><Relationship Id="rId7" Type="http://schemas.openxmlformats.org/officeDocument/2006/relationships/image" Target="../media/image15.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4.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15.xml"/><Relationship Id="rId7" Type="http://schemas.openxmlformats.org/officeDocument/2006/relationships/image" Target="../media/image19.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22.jpeg"/><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blog.leanstack.com/why-lean-canvas-vs-business-model-canvas-af62c0f250f0"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5.jpeg"/><Relationship Id="rId4" Type="http://schemas.openxmlformats.org/officeDocument/2006/relationships/image" Target="../media/image24.jpg"/></Relationships>
</file>

<file path=ppt/slides/_rels/slide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http://www.businessmodelgeneration.com/canvas" TargetMode="External"/><Relationship Id="rId2" Type="http://schemas.openxmlformats.org/officeDocument/2006/relationships/notesSlide" Target="../notesSlides/notesSlide28.xml"/><Relationship Id="rId1" Type="http://schemas.openxmlformats.org/officeDocument/2006/relationships/slideLayout" Target="../slideLayouts/slideLayout18.xml"/><Relationship Id="rId5" Type="http://schemas.openxmlformats.org/officeDocument/2006/relationships/hyperlink" Target="https://creativecommons.org/licenses/by-sa/3.0/" TargetMode="External"/><Relationship Id="rId4" Type="http://schemas.openxmlformats.org/officeDocument/2006/relationships/hyperlink" Target="https://neoschronos.com/"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www.businessmodelgeneration.com/canvas" TargetMode="External"/><Relationship Id="rId2" Type="http://schemas.openxmlformats.org/officeDocument/2006/relationships/notesSlide" Target="../notesSlides/notesSlide29.xml"/><Relationship Id="rId1" Type="http://schemas.openxmlformats.org/officeDocument/2006/relationships/slideLayout" Target="../slideLayouts/slideLayout18.xml"/><Relationship Id="rId5" Type="http://schemas.openxmlformats.org/officeDocument/2006/relationships/hyperlink" Target="https://creativecommons.org/licenses/by-sa/3.0/" TargetMode="External"/><Relationship Id="rId4" Type="http://schemas.openxmlformats.org/officeDocument/2006/relationships/hyperlink" Target="https://neoschronos.com/"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www.businessmodelgeneration.com/canvas" TargetMode="External"/><Relationship Id="rId2" Type="http://schemas.openxmlformats.org/officeDocument/2006/relationships/notesSlide" Target="../notesSlides/notesSlide30.xml"/><Relationship Id="rId1" Type="http://schemas.openxmlformats.org/officeDocument/2006/relationships/slideLayout" Target="../slideLayouts/slideLayout18.xml"/><Relationship Id="rId5" Type="http://schemas.openxmlformats.org/officeDocument/2006/relationships/hyperlink" Target="https://creativecommons.org/licenses/by-sa/3.0/" TargetMode="External"/><Relationship Id="rId4" Type="http://schemas.openxmlformats.org/officeDocument/2006/relationships/hyperlink" Target="https://neoschronos.com/"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www.businessmodelgeneration.com/canvas" TargetMode="External"/><Relationship Id="rId2" Type="http://schemas.openxmlformats.org/officeDocument/2006/relationships/notesSlide" Target="../notesSlides/notesSlide31.xml"/><Relationship Id="rId1" Type="http://schemas.openxmlformats.org/officeDocument/2006/relationships/slideLayout" Target="../slideLayouts/slideLayout18.xml"/><Relationship Id="rId5" Type="http://schemas.openxmlformats.org/officeDocument/2006/relationships/hyperlink" Target="https://creativecommons.org/licenses/by-sa/3.0/" TargetMode="External"/><Relationship Id="rId4" Type="http://schemas.openxmlformats.org/officeDocument/2006/relationships/hyperlink" Target="https://neoschronos.com/"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www.businessmodelgeneration.com/canvas" TargetMode="External"/><Relationship Id="rId2" Type="http://schemas.openxmlformats.org/officeDocument/2006/relationships/notesSlide" Target="../notesSlides/notesSlide32.xml"/><Relationship Id="rId1" Type="http://schemas.openxmlformats.org/officeDocument/2006/relationships/slideLayout" Target="../slideLayouts/slideLayout18.xml"/><Relationship Id="rId5" Type="http://schemas.openxmlformats.org/officeDocument/2006/relationships/hyperlink" Target="https://creativecommons.org/licenses/by-sa/3.0/" TargetMode="External"/><Relationship Id="rId4" Type="http://schemas.openxmlformats.org/officeDocument/2006/relationships/hyperlink" Target="https://neoschronos.com/"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50.xml.rels><?xml version="1.0" encoding="UTF-8" standalone="yes"?>
<Relationships xmlns="http://schemas.openxmlformats.org/package/2006/relationships"><Relationship Id="rId8" Type="http://schemas.openxmlformats.org/officeDocument/2006/relationships/image" Target="../media/image39.svg"/><Relationship Id="rId3" Type="http://schemas.microsoft.com/office/2007/relationships/media" Target="../media/media3.mp3"/><Relationship Id="rId7" Type="http://schemas.openxmlformats.org/officeDocument/2006/relationships/image" Target="../media/image38.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7.jpeg"/><Relationship Id="rId5" Type="http://schemas.openxmlformats.org/officeDocument/2006/relationships/slideLayout" Target="../slideLayouts/slideLayout14.xml"/><Relationship Id="rId10" Type="http://schemas.openxmlformats.org/officeDocument/2006/relationships/image" Target="../media/image16.png"/><Relationship Id="rId4" Type="http://schemas.openxmlformats.org/officeDocument/2006/relationships/audio" Target="../media/media3.mp3"/><Relationship Id="rId9"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04</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6"/>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50">
        <p14:flash/>
        <p:sndAc>
          <p:stSnd>
            <p:snd r:embed="rId5" name="whoosh.wav"/>
          </p:stSnd>
        </p:sndAc>
      </p:transition>
    </mc:Choice>
    <mc:Fallback>
      <p:transition>
        <p:fade/>
        <p:sndAc>
          <p:stSnd>
            <p:snd r:embed="rId5"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1" presetClass="mediacall" presetSubtype="0" fill="hold" nodeType="withEffect">
                                  <p:stCondLst>
                                    <p:cond delay="0"/>
                                  </p:stCondLst>
                                  <p:childTnLst>
                                    <p:cmd type="call" cmd="playFrom(0.0)">
                                      <p:cBhvr>
                                        <p:cTn id="11" dur="4937" fill="hold"/>
                                        <p:tgtEl>
                                          <p:spTgt spid="2"/>
                                        </p:tgtEl>
                                      </p:cBhvr>
                                    </p:cmd>
                                  </p:childTnLst>
                                </p:cTn>
                              </p:par>
                              <p:par>
                                <p:cTn id="12" presetID="21" presetClass="entr" presetSubtype="1"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heel(1)">
                                      <p:cBhvr>
                                        <p:cTn id="14" dur="2000"/>
                                        <p:tgtEl>
                                          <p:spTgt spid="34"/>
                                        </p:tgtEl>
                                      </p:cBhvr>
                                    </p:animEffect>
                                  </p:childTnLst>
                                </p:cTn>
                              </p:par>
                            </p:childTnLst>
                          </p:cTn>
                        </p:par>
                        <p:par>
                          <p:cTn id="15" fill="hold">
                            <p:stCondLst>
                              <p:cond delay="4937"/>
                            </p:stCondLst>
                            <p:childTnLst>
                              <p:par>
                                <p:cTn id="16" presetID="6" presetClass="entr" presetSubtype="1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circle(in)">
                                      <p:cBhvr>
                                        <p:cTn id="18" dur="2000"/>
                                        <p:tgtEl>
                                          <p:spTgt spid="30"/>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heel(1)">
                                      <p:cBhvr>
                                        <p:cTn id="21"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repeatCount="2000" fill="hold" display="0">
                  <p:stCondLst>
                    <p:cond delay="indefinite"/>
                  </p:stCondLst>
                  <p:endCondLst>
                    <p:cond evt="onStopAudio" delay="0">
                      <p:tgtEl>
                        <p:sldTgt/>
                      </p:tgtEl>
                    </p:cond>
                  </p:endCondLst>
                </p:cTn>
                <p:tgtEl>
                  <p:spTgt spid="2"/>
                </p:tgtEl>
              </p:cMediaNode>
            </p:audio>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479068"/>
            <a:ext cx="6216073" cy="707886"/>
          </a:xfrm>
          <a:prstGeom prst="rect">
            <a:avLst/>
          </a:prstGeom>
          <a:noFill/>
        </p:spPr>
        <p:txBody>
          <a:bodyPr wrap="square" rtlCol="0">
            <a:spAutoFit/>
          </a:bodyPr>
          <a:lstStyle/>
          <a:p>
            <a:pPr algn="ctr"/>
            <a:r>
              <a:rPr lang="en-US" sz="4000" b="1">
                <a:solidFill>
                  <a:srgbClr val="00B0F0"/>
                </a:solidFill>
                <a:latin typeface="Alexandria" charset="0"/>
                <a:cs typeface="Alexandria" charset="0"/>
              </a:rPr>
              <a:t>Business Model Design </a:t>
            </a:r>
            <a:endParaRPr lang="en-US" sz="40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04</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80"/>
            <a:ext cx="4889640" cy="173274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46007" y="912401"/>
            <a:ext cx="9865828" cy="3237367"/>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7330" y="617697"/>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6027682" y="4095397"/>
            <a:ext cx="6164318" cy="2862322"/>
          </a:xfrm>
          <a:prstGeom prst="rect">
            <a:avLst/>
          </a:prstGeom>
          <a:noFill/>
        </p:spPr>
        <p:txBody>
          <a:bodyPr wrap="square">
            <a:spAutoFit/>
          </a:bodyPr>
          <a:lstStyle/>
          <a:p>
            <a:pPr algn="just">
              <a:spcAft>
                <a:spcPts val="1200"/>
              </a:spcAft>
            </a:pPr>
            <a:r>
              <a:rPr lang="en-US" sz="1600" b="1" dirty="0">
                <a:solidFill>
                  <a:srgbClr val="162430"/>
                </a:solidFill>
                <a:latin typeface="Times New Roman" panose="02020603050405020304" pitchFamily="18" charset="0"/>
                <a:cs typeface="Times New Roman" panose="02020603050405020304" pitchFamily="18" charset="0"/>
              </a:rPr>
              <a:t>10. "The greatest accomplishment is not in never falling, but in rising again after you fall." </a:t>
            </a:r>
            <a:r>
              <a:rPr lang="en-US" sz="1600" b="1" dirty="0">
                <a:solidFill>
                  <a:srgbClr val="0070C0"/>
                </a:solidFill>
                <a:latin typeface="Times New Roman" panose="02020603050405020304" pitchFamily="18" charset="0"/>
                <a:cs typeface="Times New Roman" panose="02020603050405020304" pitchFamily="18" charset="0"/>
              </a:rPr>
              <a:t>- Vince Lombardi, football coach and NFL executive</a:t>
            </a:r>
          </a:p>
          <a:p>
            <a:pPr algn="just">
              <a:spcAft>
                <a:spcPts val="1200"/>
              </a:spcAft>
            </a:pPr>
            <a:r>
              <a:rPr lang="en-US" sz="1600" b="1" dirty="0">
                <a:solidFill>
                  <a:srgbClr val="162430"/>
                </a:solidFill>
                <a:latin typeface="Times New Roman" panose="02020603050405020304" pitchFamily="18" charset="0"/>
                <a:cs typeface="Times New Roman" panose="02020603050405020304" pitchFamily="18" charset="0"/>
              </a:rPr>
              <a:t>11. "I had to make my own living and my own opportunity. But I made it! Don't sit down and wait for the opportunities to come. Get up and make them." </a:t>
            </a:r>
            <a:r>
              <a:rPr lang="en-US" sz="1600" b="1" dirty="0">
                <a:solidFill>
                  <a:srgbClr val="0070C0"/>
                </a:solidFill>
                <a:latin typeface="Times New Roman" panose="02020603050405020304" pitchFamily="18" charset="0"/>
                <a:cs typeface="Times New Roman" panose="02020603050405020304" pitchFamily="18" charset="0"/>
              </a:rPr>
              <a:t>- Madam C.J. Walker, entrepreneur, philanthropist, and social activist</a:t>
            </a:r>
          </a:p>
          <a:p>
            <a:pPr algn="just">
              <a:spcAft>
                <a:spcPts val="1200"/>
              </a:spcAft>
            </a:pPr>
            <a:r>
              <a:rPr lang="en-US" sz="1600" b="1" dirty="0">
                <a:solidFill>
                  <a:srgbClr val="162430"/>
                </a:solidFill>
                <a:latin typeface="Times New Roman" panose="02020603050405020304" pitchFamily="18" charset="0"/>
                <a:cs typeface="Times New Roman" panose="02020603050405020304" pitchFamily="18" charset="0"/>
              </a:rPr>
              <a:t>12. "Anyone who stops learning is old, whether at 20 or 80. Anyone who keeps learning stays young. The greatest thing in life is to keep your mind young." </a:t>
            </a:r>
            <a:r>
              <a:rPr lang="en-US" sz="1600" b="1" dirty="0">
                <a:solidFill>
                  <a:srgbClr val="0070C0"/>
                </a:solidFill>
                <a:latin typeface="Times New Roman" panose="02020603050405020304" pitchFamily="18" charset="0"/>
                <a:cs typeface="Times New Roman" panose="02020603050405020304" pitchFamily="18" charset="0"/>
              </a:rPr>
              <a:t>- Henry Ford</a:t>
            </a:r>
          </a:p>
        </p:txBody>
      </p:sp>
      <p:pic>
        <p:nvPicPr>
          <p:cNvPr id="1026" name="Picture 2" descr="I learned to always take on things I'd never done before. Growth and comfort do not coexist. - Virginia Rometty">
            <a:extLst>
              <a:ext uri="{FF2B5EF4-FFF2-40B4-BE49-F238E27FC236}">
                <a16:creationId xmlns:a16="http://schemas.microsoft.com/office/drawing/2014/main" id="{5ACAE997-4A09-D383-BD74-53424DB30B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6006" y="3442703"/>
            <a:ext cx="4881675" cy="34081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67171"/>
            <a:ext cx="8702666"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Discuss the Lean Canvas: Its Origins, difference from Business plan, difference from Business Canvas Model (BMC), and Its Blocks.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How to conduct a Lean Canvas Model.</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Explore some case studies to deepen the concepts.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091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955626"/>
            <a:ext cx="10694108" cy="48728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5296" y="1013690"/>
            <a:ext cx="10475296" cy="4893647"/>
          </a:xfrm>
          <a:prstGeom prst="rect">
            <a:avLst/>
          </a:prstGeom>
          <a:noFill/>
        </p:spPr>
        <p:txBody>
          <a:bodyPr wrap="square" rtlCol="0">
            <a:spAutoFit/>
          </a:bodyPr>
          <a:lstStyle/>
          <a:p>
            <a:pPr algn="ctr"/>
            <a:r>
              <a:rPr lang="en-US" sz="2400" b="1" i="0" dirty="0">
                <a:solidFill>
                  <a:srgbClr val="000000"/>
                </a:solidFill>
                <a:effectLst/>
                <a:latin typeface="?"/>
              </a:rPr>
              <a:t>Lean Canvas</a:t>
            </a:r>
          </a:p>
          <a:p>
            <a:pPr algn="just"/>
            <a:r>
              <a:rPr lang="en-US" sz="1800" b="0" i="0" dirty="0">
                <a:solidFill>
                  <a:srgbClr val="1A1A1A"/>
                </a:solidFill>
                <a:effectLst/>
                <a:latin typeface="?"/>
              </a:rPr>
              <a:t>This method was created </a:t>
            </a:r>
            <a:r>
              <a:rPr lang="en-US" sz="1800" b="1" i="0" u="sng" dirty="0">
                <a:solidFill>
                  <a:srgbClr val="FF0000"/>
                </a:solidFill>
                <a:effectLst/>
                <a:latin typeface="?"/>
              </a:rPr>
              <a:t>in 2009 </a:t>
            </a:r>
            <a:r>
              <a:rPr lang="en-US" sz="1800" b="0" i="0" dirty="0">
                <a:solidFill>
                  <a:srgbClr val="1A1A1A"/>
                </a:solidFill>
                <a:effectLst/>
                <a:latin typeface="?"/>
              </a:rPr>
              <a:t>primarily to work with </a:t>
            </a:r>
            <a:r>
              <a:rPr lang="en-US" sz="1800" b="1" i="0" u="sng" dirty="0">
                <a:solidFill>
                  <a:srgbClr val="FF0000"/>
                </a:solidFill>
                <a:effectLst/>
                <a:latin typeface="?"/>
              </a:rPr>
              <a:t>SaaS startups</a:t>
            </a:r>
            <a:r>
              <a:rPr lang="en-US" sz="1800" b="0" i="0" dirty="0">
                <a:solidFill>
                  <a:srgbClr val="1A1A1A"/>
                </a:solidFill>
                <a:effectLst/>
                <a:latin typeface="?"/>
              </a:rPr>
              <a:t>. Nowadays many universities and educational institutions all over the world teach this approach as a part of the program of well-known startup accelerators. Lean Canvas is also practiced in many large companies. The author of this approach</a:t>
            </a:r>
            <a:r>
              <a:rPr lang="en-US" sz="1800" b="1" i="0" dirty="0">
                <a:solidFill>
                  <a:srgbClr val="FF0000"/>
                </a:solidFill>
                <a:effectLst/>
                <a:latin typeface="?"/>
              </a:rPr>
              <a:t>, Ash Maurya </a:t>
            </a:r>
            <a:r>
              <a:rPr lang="en-US" sz="1800" b="0" i="0" dirty="0">
                <a:solidFill>
                  <a:srgbClr val="1A1A1A"/>
                </a:solidFill>
                <a:effectLst/>
                <a:latin typeface="?"/>
              </a:rPr>
              <a:t>has admitted that he did not expect such popularity. </a:t>
            </a:r>
          </a:p>
          <a:p>
            <a:pPr algn="just"/>
            <a:endParaRPr lang="en-US" sz="1800" b="1" i="0" dirty="0">
              <a:solidFill>
                <a:srgbClr val="000000"/>
              </a:solidFill>
              <a:effectLst/>
              <a:latin typeface="?"/>
            </a:endParaRPr>
          </a:p>
          <a:p>
            <a:pPr marL="285750" indent="-285750" algn="just">
              <a:buFont typeface="Arial" panose="020B0604020202020204" pitchFamily="34" charset="0"/>
              <a:buChar char="•"/>
            </a:pPr>
            <a:r>
              <a:rPr lang="en-US" sz="1800" b="1" i="0" dirty="0">
                <a:solidFill>
                  <a:srgbClr val="000000"/>
                </a:solidFill>
                <a:effectLst/>
                <a:latin typeface="?"/>
              </a:rPr>
              <a:t>Lean Canvas </a:t>
            </a:r>
            <a:r>
              <a:rPr lang="en-US" sz="1800" b="0" i="0" dirty="0">
                <a:solidFill>
                  <a:srgbClr val="FF0000"/>
                </a:solidFill>
                <a:effectLst/>
                <a:latin typeface="?"/>
              </a:rPr>
              <a:t>is an efficient approach to developing </a:t>
            </a:r>
            <a:r>
              <a:rPr lang="en-US" sz="1800" b="0" i="0" u="sng" dirty="0">
                <a:solidFill>
                  <a:srgbClr val="FF0000"/>
                </a:solidFill>
                <a:effectLst/>
                <a:latin typeface="?"/>
              </a:rPr>
              <a:t>a one-page business plan </a:t>
            </a:r>
            <a:r>
              <a:rPr lang="en-US" sz="1800" b="0" i="0" dirty="0">
                <a:solidFill>
                  <a:srgbClr val="FF0000"/>
                </a:solidFill>
                <a:effectLst/>
                <a:latin typeface="?"/>
              </a:rPr>
              <a:t>for deconstructing your business idea into key assumptions for better analysis</a:t>
            </a:r>
            <a:r>
              <a:rPr lang="en-US" sz="1800" b="0" i="0" dirty="0">
                <a:solidFill>
                  <a:srgbClr val="000000"/>
                </a:solidFill>
                <a:effectLst/>
                <a:latin typeface="?"/>
              </a:rPr>
              <a:t>.</a:t>
            </a:r>
          </a:p>
          <a:p>
            <a:pPr marL="285750" indent="-285750" algn="just">
              <a:buFont typeface="Arial" panose="020B0604020202020204" pitchFamily="34" charset="0"/>
              <a:buChar char="•"/>
            </a:pPr>
            <a:r>
              <a:rPr lang="en-US" sz="1800" b="0" i="0" dirty="0">
                <a:solidFill>
                  <a:srgbClr val="000000"/>
                </a:solidFill>
                <a:effectLst/>
                <a:latin typeface="?"/>
              </a:rPr>
              <a:t>It is </a:t>
            </a:r>
            <a:r>
              <a:rPr lang="en-US" sz="1800" b="0" i="0" dirty="0">
                <a:solidFill>
                  <a:srgbClr val="FF0000"/>
                </a:solidFill>
                <a:effectLst/>
                <a:latin typeface="?"/>
              </a:rPr>
              <a:t>a strategic document that helps managers to assemble hypotheses of a particular business model for launching any start up</a:t>
            </a:r>
            <a:r>
              <a:rPr lang="en-US" sz="1800" b="0" i="0" dirty="0">
                <a:solidFill>
                  <a:srgbClr val="000000"/>
                </a:solidFill>
                <a:effectLst/>
                <a:latin typeface="?"/>
              </a:rPr>
              <a:t>. </a:t>
            </a:r>
          </a:p>
          <a:p>
            <a:pPr marL="285750" indent="-285750" algn="just">
              <a:buFont typeface="Arial" panose="020B0604020202020204" pitchFamily="34" charset="0"/>
              <a:buChar char="•"/>
            </a:pPr>
            <a:r>
              <a:rPr lang="en-US" sz="1800" b="1" i="0" dirty="0">
                <a:solidFill>
                  <a:srgbClr val="FF0000"/>
                </a:solidFill>
                <a:effectLst/>
                <a:latin typeface="?"/>
              </a:rPr>
              <a:t>It will provide you with an actionable and entrepreneur-focused business plan. </a:t>
            </a:r>
          </a:p>
          <a:p>
            <a:pPr marL="285750" indent="-285750" algn="just">
              <a:buFont typeface="Arial" panose="020B0604020202020204" pitchFamily="34" charset="0"/>
              <a:buChar char="•"/>
            </a:pPr>
            <a:r>
              <a:rPr lang="en-US" sz="1800" b="0" i="0" dirty="0">
                <a:solidFill>
                  <a:srgbClr val="1A1A1A"/>
                </a:solidFill>
                <a:effectLst/>
                <a:latin typeface="?"/>
              </a:rPr>
              <a:t>The document is designed to be focused on problems and solutions, key metrics, competitive advantages and other important issues that will be described below in this article.</a:t>
            </a:r>
          </a:p>
          <a:p>
            <a:pPr marL="285750" indent="-285750" algn="just">
              <a:buFont typeface="Arial" panose="020B0604020202020204" pitchFamily="34" charset="0"/>
              <a:buChar char="•"/>
            </a:pPr>
            <a:r>
              <a:rPr lang="en-US" sz="1800" b="0" i="0" dirty="0">
                <a:solidFill>
                  <a:srgbClr val="1A1A1A"/>
                </a:solidFill>
                <a:effectLst/>
                <a:latin typeface="?"/>
              </a:rPr>
              <a:t>Lean Canvas is quite similar to the Business Model Canvas structure, but it has some essential differences. </a:t>
            </a:r>
          </a:p>
          <a:p>
            <a:pPr marL="285750" indent="-285750" algn="just">
              <a:buFont typeface="Arial" panose="020B0604020202020204" pitchFamily="34" charset="0"/>
              <a:buChar char="•"/>
            </a:pPr>
            <a:r>
              <a:rPr lang="en-US" sz="1800" i="0" u="sng" dirty="0">
                <a:solidFill>
                  <a:srgbClr val="1A1A1A"/>
                </a:solidFill>
                <a:effectLst/>
                <a:latin typeface="?"/>
              </a:rPr>
              <a:t>The key advantages of Lean Canvas in comparison with a business plan are:</a:t>
            </a:r>
          </a:p>
          <a:p>
            <a:pPr algn="just"/>
            <a:r>
              <a:rPr lang="en-US" sz="1800" b="0" i="0" dirty="0">
                <a:solidFill>
                  <a:srgbClr val="1A1A1A"/>
                </a:solidFill>
                <a:effectLst/>
                <a:latin typeface="?"/>
              </a:rPr>
              <a:t>    - </a:t>
            </a:r>
            <a:r>
              <a:rPr lang="en-US" sz="1800" b="1" i="0" dirty="0">
                <a:solidFill>
                  <a:srgbClr val="FF0000"/>
                </a:solidFill>
                <a:effectLst/>
                <a:latin typeface="?"/>
              </a:rPr>
              <a:t>Business plan </a:t>
            </a:r>
            <a:r>
              <a:rPr lang="en-US" sz="1800" b="0" i="0" dirty="0">
                <a:solidFill>
                  <a:srgbClr val="FF0000"/>
                </a:solidFill>
                <a:effectLst/>
                <a:latin typeface="?"/>
              </a:rPr>
              <a:t>takes too long to write </a:t>
            </a:r>
            <a:r>
              <a:rPr lang="en-US" sz="1800" b="0" i="0" dirty="0">
                <a:solidFill>
                  <a:srgbClr val="1A1A1A"/>
                </a:solidFill>
                <a:effectLst/>
                <a:latin typeface="?"/>
              </a:rPr>
              <a:t>(and actually not everyone will read it)</a:t>
            </a:r>
          </a:p>
          <a:p>
            <a:pPr algn="just"/>
            <a:r>
              <a:rPr lang="en-US" sz="1800" b="0" i="0" dirty="0">
                <a:solidFill>
                  <a:srgbClr val="1A1A1A"/>
                </a:solidFill>
                <a:effectLst/>
                <a:latin typeface="?"/>
              </a:rPr>
              <a:t>    - </a:t>
            </a:r>
            <a:r>
              <a:rPr lang="en-US" sz="1800" b="1" i="0" dirty="0">
                <a:solidFill>
                  <a:srgbClr val="FF0000"/>
                </a:solidFill>
                <a:effectLst/>
                <a:latin typeface="?"/>
              </a:rPr>
              <a:t>Lean Canvas </a:t>
            </a:r>
            <a:r>
              <a:rPr lang="en-US" sz="1800" b="0" i="0" dirty="0">
                <a:solidFill>
                  <a:srgbClr val="1A1A1A"/>
                </a:solidFill>
                <a:effectLst/>
                <a:latin typeface="?"/>
              </a:rPr>
              <a:t>is designed to </a:t>
            </a:r>
            <a:r>
              <a:rPr lang="en-US" sz="1800" b="0" i="0" u="sng" dirty="0">
                <a:solidFill>
                  <a:srgbClr val="FF0000"/>
                </a:solidFill>
                <a:effectLst/>
                <a:latin typeface="?"/>
              </a:rPr>
              <a:t>help creating a quick visualization </a:t>
            </a:r>
            <a:r>
              <a:rPr lang="en-US" sz="1800" b="0" i="0" dirty="0">
                <a:solidFill>
                  <a:srgbClr val="1A1A1A"/>
                </a:solidFill>
                <a:effectLst/>
                <a:latin typeface="?"/>
              </a:rPr>
              <a:t>of any idea, to share it and get a feedback.</a:t>
            </a:r>
          </a:p>
        </p:txBody>
      </p:sp>
      <p:pic>
        <p:nvPicPr>
          <p:cNvPr id="2" name="Graphic 21">
            <a:extLst>
              <a:ext uri="{FF2B5EF4-FFF2-40B4-BE49-F238E27FC236}">
                <a16:creationId xmlns:a16="http://schemas.microsoft.com/office/drawing/2014/main" id="{AAD26D14-49E3-E17D-3D88-ABA1497289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65066572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43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539978"/>
          </a:xfrm>
          <a:prstGeom prst="rect">
            <a:avLst/>
          </a:prstGeom>
          <a:noFill/>
        </p:spPr>
        <p:txBody>
          <a:bodyPr wrap="square" rtlCol="0">
            <a:spAutoFit/>
          </a:bodyPr>
          <a:lstStyle/>
          <a:p>
            <a:pPr algn="ctr"/>
            <a:r>
              <a:rPr lang="en-US" sz="2400" b="1" dirty="0"/>
              <a:t>Lean </a:t>
            </a:r>
            <a:r>
              <a:rPr lang="tr-TR" sz="2400" b="1" dirty="0"/>
              <a:t>Canvas </a:t>
            </a:r>
            <a:r>
              <a:rPr lang="en-US" sz="2400" b="1" i="1" dirty="0">
                <a:solidFill>
                  <a:srgbClr val="FF0000"/>
                </a:solidFill>
              </a:rPr>
              <a:t>vs</a:t>
            </a:r>
            <a:r>
              <a:rPr lang="tr-TR" sz="2400" b="1" dirty="0"/>
              <a:t> Business Plan</a:t>
            </a:r>
            <a:endParaRPr lang="en-US" sz="2400" b="1" dirty="0"/>
          </a:p>
          <a:p>
            <a:pPr algn="ctr"/>
            <a:endParaRPr lang="en-US" dirty="0">
              <a:solidFill>
                <a:srgbClr val="2D3956"/>
              </a:solidFill>
              <a:latin typeface="Tajawal ExtraBold" panose="00000800000000000000" pitchFamily="2" charset="-78"/>
              <a:cs typeface="Tajawal ExtraBold" panose="00000800000000000000" pitchFamily="2" charset="-78"/>
            </a:endParaRPr>
          </a:p>
          <a:p>
            <a:r>
              <a:rPr lang="tr-TR" sz="1800" b="1" i="1" dirty="0"/>
              <a:t>Canvas Model Approach : </a:t>
            </a:r>
            <a:r>
              <a:rPr lang="tr-TR" sz="1800" i="1" dirty="0"/>
              <a:t>Visual, Dynamic, Action oriented and Focus on Key Activities. Based on an idea, innovation, entrepreneur facility etc.</a:t>
            </a:r>
            <a:endParaRPr lang="en-US" sz="1800" i="1" dirty="0"/>
          </a:p>
          <a:p>
            <a:endParaRPr lang="en-US" sz="1800" i="1" dirty="0"/>
          </a:p>
          <a:p>
            <a:endParaRPr lang="en-US" i="1" dirty="0"/>
          </a:p>
          <a:p>
            <a:pPr algn="just"/>
            <a:r>
              <a:rPr lang="en-US" sz="1800" dirty="0"/>
              <a:t>A </a:t>
            </a:r>
            <a:r>
              <a:rPr lang="tr-TR" sz="2400" b="1" dirty="0"/>
              <a:t>B</a:t>
            </a:r>
            <a:r>
              <a:rPr lang="en-US" sz="2400" b="1" dirty="0" err="1"/>
              <a:t>usiness</a:t>
            </a:r>
            <a:r>
              <a:rPr lang="en-US" sz="2400" b="1" dirty="0"/>
              <a:t> </a:t>
            </a:r>
            <a:r>
              <a:rPr lang="tr-TR" sz="2400" b="1" dirty="0"/>
              <a:t>P</a:t>
            </a:r>
            <a:r>
              <a:rPr lang="en-US" sz="2400" b="1" dirty="0" err="1"/>
              <a:t>lan</a:t>
            </a:r>
            <a:r>
              <a:rPr lang="en-US" sz="2400" dirty="0"/>
              <a:t> </a:t>
            </a:r>
            <a:r>
              <a:rPr lang="en-US" sz="1800" dirty="0">
                <a:solidFill>
                  <a:srgbClr val="FF0000"/>
                </a:solidFill>
              </a:rPr>
              <a:t>conveys the </a:t>
            </a:r>
            <a:r>
              <a:rPr lang="en-US" sz="1800" b="1" dirty="0">
                <a:solidFill>
                  <a:srgbClr val="FF0000"/>
                </a:solidFill>
              </a:rPr>
              <a:t>organizational structure</a:t>
            </a:r>
            <a:r>
              <a:rPr lang="en-US" sz="1800" dirty="0">
                <a:solidFill>
                  <a:srgbClr val="FF0000"/>
                </a:solidFill>
              </a:rPr>
              <a:t> of your </a:t>
            </a:r>
            <a:r>
              <a:rPr lang="en-US" sz="1800" b="1" dirty="0">
                <a:solidFill>
                  <a:srgbClr val="FF0000"/>
                </a:solidFill>
              </a:rPr>
              <a:t>business</a:t>
            </a:r>
            <a:r>
              <a:rPr lang="en-US" sz="1800" dirty="0">
                <a:solidFill>
                  <a:srgbClr val="FF0000"/>
                </a:solidFill>
              </a:rPr>
              <a:t>, including titles of directors or officers and their individual duties</a:t>
            </a:r>
            <a:r>
              <a:rPr lang="en-US" sz="1800" dirty="0"/>
              <a:t>. It also </a:t>
            </a:r>
            <a:r>
              <a:rPr lang="en-US" sz="1800" dirty="0">
                <a:solidFill>
                  <a:srgbClr val="FF0000"/>
                </a:solidFill>
              </a:rPr>
              <a:t>acts as a management tool that can be referred to regularly to ensure the </a:t>
            </a:r>
            <a:r>
              <a:rPr lang="en-US" sz="1800" b="1" dirty="0">
                <a:solidFill>
                  <a:srgbClr val="FF0000"/>
                </a:solidFill>
              </a:rPr>
              <a:t>business</a:t>
            </a:r>
            <a:r>
              <a:rPr lang="en-US" sz="1800" dirty="0">
                <a:solidFill>
                  <a:srgbClr val="FF0000"/>
                </a:solidFill>
              </a:rPr>
              <a:t> is on course with meeting goals,</a:t>
            </a:r>
            <a:r>
              <a:rPr lang="en-US" sz="1800" dirty="0"/>
              <a:t> sales targets or operational milestones.</a:t>
            </a:r>
            <a:endParaRPr lang="tr-TR" sz="2000" dirty="0"/>
          </a:p>
          <a:p>
            <a:pPr algn="just"/>
            <a:endParaRPr lang="tr-TR" sz="2000" b="1" i="1" dirty="0"/>
          </a:p>
          <a:p>
            <a:pPr algn="just"/>
            <a:r>
              <a:rPr lang="tr-TR" sz="2000" b="1" i="1" dirty="0"/>
              <a:t>«D</a:t>
            </a:r>
            <a:r>
              <a:rPr lang="en-US" sz="2000" b="1" i="1" dirty="0" err="1"/>
              <a:t>aily</a:t>
            </a:r>
            <a:r>
              <a:rPr lang="tr-TR" sz="2000" b="1" i="1" dirty="0"/>
              <a:t> </a:t>
            </a:r>
            <a:r>
              <a:rPr lang="en-US" sz="2000" b="1" i="1" dirty="0"/>
              <a:t>business operations and decisions should be aligned to long term </a:t>
            </a:r>
            <a:r>
              <a:rPr lang="en-US" sz="2000" b="1" i="1" u="sng" dirty="0">
                <a:solidFill>
                  <a:srgbClr val="FF0000"/>
                </a:solidFill>
              </a:rPr>
              <a:t>company objectives and strategies</a:t>
            </a:r>
            <a:r>
              <a:rPr lang="en-US" sz="2000" b="1" i="1" dirty="0"/>
              <a:t>, which are detailed in the </a:t>
            </a:r>
            <a:r>
              <a:rPr lang="en-US" sz="2000" b="1" i="1" dirty="0">
                <a:solidFill>
                  <a:srgbClr val="FF0000"/>
                </a:solidFill>
              </a:rPr>
              <a:t>business plan</a:t>
            </a:r>
            <a:r>
              <a:rPr lang="tr-TR" sz="2000" b="1" i="1" dirty="0"/>
              <a:t>»</a:t>
            </a:r>
          </a:p>
          <a:p>
            <a:pPr algn="just"/>
            <a:endParaRPr lang="tr-TR" sz="2000" b="1" i="1" dirty="0"/>
          </a:p>
          <a:p>
            <a:pPr algn="ctr"/>
            <a:r>
              <a:rPr lang="tr-TR" sz="2000" b="1" i="1" dirty="0">
                <a:solidFill>
                  <a:srgbClr val="C00000"/>
                </a:solidFill>
              </a:rPr>
              <a:t>N</a:t>
            </a:r>
            <a:r>
              <a:rPr lang="en-US" sz="2000" b="1" i="1" dirty="0" err="1">
                <a:solidFill>
                  <a:srgbClr val="C00000"/>
                </a:solidFill>
              </a:rPr>
              <a:t>ot</a:t>
            </a:r>
            <a:r>
              <a:rPr lang="en-US" sz="2000" b="1" i="1" dirty="0">
                <a:solidFill>
                  <a:srgbClr val="C00000"/>
                </a:solidFill>
              </a:rPr>
              <a:t> only for use by third-parties, but </a:t>
            </a:r>
            <a:r>
              <a:rPr lang="en-US" sz="2800" b="1" i="1" u="sng" dirty="0">
                <a:solidFill>
                  <a:srgbClr val="C00000"/>
                </a:solidFill>
              </a:rPr>
              <a:t>for internal use</a:t>
            </a:r>
            <a:r>
              <a:rPr lang="tr-TR" sz="2000" i="1" dirty="0">
                <a:solidFill>
                  <a:srgbClr val="C00000"/>
                </a:solidFill>
              </a:rPr>
              <a:t>!</a:t>
            </a:r>
          </a:p>
          <a:p>
            <a:endParaRPr lang="en-US" sz="1800" i="1" dirty="0"/>
          </a:p>
          <a:p>
            <a:endParaRPr lang="en-US" i="1" dirty="0"/>
          </a:p>
          <a:p>
            <a:endParaRPr lang="tr-TR" sz="1800" i="1" dirty="0"/>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9DC5036A-5DFB-C8A0-CADF-EC4BED639A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304325094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77834"/>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821" y="1128077"/>
            <a:ext cx="11218671" cy="47319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9508" y="1231904"/>
            <a:ext cx="9771017" cy="4524315"/>
          </a:xfrm>
          <a:prstGeom prst="rect">
            <a:avLst/>
          </a:prstGeom>
          <a:noFill/>
        </p:spPr>
        <p:txBody>
          <a:bodyPr wrap="square" rtlCol="0">
            <a:spAutoFit/>
          </a:bodyPr>
          <a:lstStyle/>
          <a:p>
            <a:pPr algn="ctr"/>
            <a:r>
              <a:rPr lang="en-US" sz="2400" b="1" dirty="0"/>
              <a:t> Business Model Canvas </a:t>
            </a:r>
            <a:r>
              <a:rPr lang="en-US" sz="2400" b="1" i="1" dirty="0">
                <a:solidFill>
                  <a:srgbClr val="FF0000"/>
                </a:solidFill>
              </a:rPr>
              <a:t>vs </a:t>
            </a:r>
            <a:r>
              <a:rPr lang="en-US" sz="2400" b="1" dirty="0"/>
              <a:t>Lean Business Model</a:t>
            </a:r>
          </a:p>
          <a:p>
            <a:r>
              <a:rPr lang="en-US" sz="2400" b="1" dirty="0"/>
              <a:t>Business Model Canvas</a:t>
            </a:r>
            <a:r>
              <a:rPr lang="tr-TR" sz="2400" b="1" dirty="0"/>
              <a:t> :</a:t>
            </a:r>
            <a:r>
              <a:rPr lang="en-US" sz="2000" b="1" dirty="0"/>
              <a:t> </a:t>
            </a:r>
            <a:r>
              <a:rPr lang="en-US" sz="2000" b="1" i="1" dirty="0">
                <a:solidFill>
                  <a:srgbClr val="FF0000"/>
                </a:solidFill>
              </a:rPr>
              <a:t>by OSTERWALDER</a:t>
            </a:r>
            <a:endParaRPr lang="tr-TR" sz="2000" b="1" i="1" dirty="0">
              <a:solidFill>
                <a:srgbClr val="FF0000"/>
              </a:solidFill>
            </a:endParaRPr>
          </a:p>
          <a:p>
            <a:r>
              <a:rPr lang="tr-TR" sz="1800" dirty="0"/>
              <a:t>  - </a:t>
            </a:r>
            <a:r>
              <a:rPr lang="tr-TR" sz="1800" dirty="0">
                <a:solidFill>
                  <a:srgbClr val="C00000"/>
                </a:solidFill>
              </a:rPr>
              <a:t>O</a:t>
            </a:r>
            <a:r>
              <a:rPr lang="en-US" sz="1800" dirty="0" err="1">
                <a:solidFill>
                  <a:srgbClr val="C00000"/>
                </a:solidFill>
              </a:rPr>
              <a:t>utlines</a:t>
            </a:r>
            <a:r>
              <a:rPr lang="en-US" sz="1800" dirty="0">
                <a:solidFill>
                  <a:srgbClr val="C00000"/>
                </a:solidFill>
              </a:rPr>
              <a:t> several prescriptions which form the </a:t>
            </a:r>
            <a:r>
              <a:rPr lang="en-US" sz="1800" i="1" dirty="0">
                <a:solidFill>
                  <a:srgbClr val="C00000"/>
                </a:solidFill>
              </a:rPr>
              <a:t>building blocks for the activities</a:t>
            </a:r>
            <a:endParaRPr lang="tr-TR" sz="1800" i="1" dirty="0">
              <a:solidFill>
                <a:srgbClr val="C00000"/>
              </a:solidFill>
            </a:endParaRPr>
          </a:p>
          <a:p>
            <a:r>
              <a:rPr lang="tr-TR" sz="1800" dirty="0"/>
              <a:t>  - A</a:t>
            </a:r>
            <a:r>
              <a:rPr lang="en-US" sz="1800" dirty="0"/>
              <a:t> </a:t>
            </a:r>
            <a:r>
              <a:rPr lang="en-US" sz="1800" b="1" dirty="0"/>
              <a:t>strategic management and lean startup template </a:t>
            </a:r>
            <a:r>
              <a:rPr lang="en-US" sz="1800" dirty="0"/>
              <a:t>for </a:t>
            </a:r>
            <a:r>
              <a:rPr lang="en-US" sz="1800" i="1" dirty="0"/>
              <a:t>developing new</a:t>
            </a:r>
            <a:r>
              <a:rPr lang="en-US" sz="1800" dirty="0"/>
              <a:t> or </a:t>
            </a:r>
            <a:r>
              <a:rPr lang="en-US" sz="1800" i="1" dirty="0"/>
              <a:t>documenting</a:t>
            </a:r>
            <a:r>
              <a:rPr lang="tr-TR" sz="1800" i="1" dirty="0"/>
              <a:t> </a:t>
            </a:r>
            <a:r>
              <a:rPr lang="en-US" sz="1800" i="1" dirty="0"/>
              <a:t>existing</a:t>
            </a:r>
            <a:r>
              <a:rPr lang="en-US" sz="1800" dirty="0"/>
              <a:t> business models. </a:t>
            </a:r>
            <a:br>
              <a:rPr lang="tr-TR" sz="1800" dirty="0"/>
            </a:br>
            <a:r>
              <a:rPr lang="tr-TR" sz="1800" dirty="0"/>
              <a:t>  - A</a:t>
            </a:r>
            <a:r>
              <a:rPr lang="en-US" sz="1800" dirty="0"/>
              <a:t> </a:t>
            </a:r>
            <a:r>
              <a:rPr lang="en-US" sz="1800" b="1" dirty="0"/>
              <a:t>visual chart</a:t>
            </a:r>
            <a:r>
              <a:rPr lang="en-US" sz="1800" dirty="0"/>
              <a:t> with elements describing a </a:t>
            </a:r>
            <a:r>
              <a:rPr lang="en-US" sz="1800" b="1" dirty="0"/>
              <a:t>firm's or product's value proposition, infrastructure, customers, and finances</a:t>
            </a:r>
            <a:r>
              <a:rPr lang="en-US" sz="1800" dirty="0"/>
              <a:t>.</a:t>
            </a:r>
          </a:p>
          <a:p>
            <a:endParaRPr lang="en-US" dirty="0"/>
          </a:p>
          <a:p>
            <a:r>
              <a:rPr lang="en-US" sz="2400" b="1" dirty="0"/>
              <a:t>Lean Canvas</a:t>
            </a:r>
            <a:r>
              <a:rPr lang="tr-TR" sz="2400" b="1" dirty="0"/>
              <a:t> :</a:t>
            </a:r>
            <a:r>
              <a:rPr lang="en-US" sz="2400" b="1" dirty="0"/>
              <a:t> </a:t>
            </a:r>
            <a:r>
              <a:rPr lang="tr-TR" b="1" dirty="0"/>
              <a:t>(why </a:t>
            </a:r>
            <a:r>
              <a:rPr lang="tr-TR" b="1" dirty="0">
                <a:sym typeface="Wingdings" panose="05000000000000000000" pitchFamily="2" charset="2"/>
              </a:rPr>
              <a:t> </a:t>
            </a:r>
            <a:r>
              <a:rPr lang="tr-TR" b="1" dirty="0">
                <a:solidFill>
                  <a:srgbClr val="FF0000"/>
                </a:solidFill>
                <a:effectLst>
                  <a:outerShdw blurRad="38100" dist="38100" dir="2700000" algn="tl">
                    <a:srgbClr val="000000">
                      <a:alpha val="43137"/>
                    </a:srgbClr>
                  </a:outerShdw>
                </a:effectLst>
                <a:sym typeface="Wingdings" panose="05000000000000000000" pitchFamily="2" charset="2"/>
                <a:hlinkClick r:id="rId3"/>
              </a:rPr>
              <a:t>Answer is here...</a:t>
            </a:r>
            <a:r>
              <a:rPr lang="tr-TR" b="1" dirty="0">
                <a:sym typeface="Wingdings" panose="05000000000000000000" pitchFamily="2" charset="2"/>
              </a:rPr>
              <a:t>)</a:t>
            </a:r>
            <a:br>
              <a:rPr lang="tr-TR" dirty="0"/>
            </a:br>
            <a:r>
              <a:rPr lang="tr-TR" dirty="0"/>
              <a:t>  </a:t>
            </a:r>
            <a:r>
              <a:rPr lang="tr-TR" sz="1800" dirty="0"/>
              <a:t>- </a:t>
            </a:r>
            <a:r>
              <a:rPr lang="tr-TR" sz="1800" dirty="0">
                <a:solidFill>
                  <a:srgbClr val="FF0000"/>
                </a:solidFill>
              </a:rPr>
              <a:t>O</a:t>
            </a:r>
            <a:r>
              <a:rPr lang="en-US" sz="1800" dirty="0" err="1">
                <a:solidFill>
                  <a:srgbClr val="FF0000"/>
                </a:solidFill>
              </a:rPr>
              <a:t>utlines</a:t>
            </a:r>
            <a:r>
              <a:rPr lang="en-US" sz="1800" dirty="0">
                <a:solidFill>
                  <a:srgbClr val="FF0000"/>
                </a:solidFill>
              </a:rPr>
              <a:t> a more </a:t>
            </a:r>
            <a:r>
              <a:rPr lang="en-US" sz="1800" b="1" i="1" dirty="0">
                <a:solidFill>
                  <a:srgbClr val="FF0000"/>
                </a:solidFill>
              </a:rPr>
              <a:t>problem focused approach </a:t>
            </a:r>
            <a:r>
              <a:rPr lang="en-US" sz="1800" dirty="0">
                <a:solidFill>
                  <a:srgbClr val="FF0000"/>
                </a:solidFill>
              </a:rPr>
              <a:t>and it majorly targets </a:t>
            </a:r>
            <a:r>
              <a:rPr lang="en-US" sz="1800" b="1" i="1" dirty="0">
                <a:solidFill>
                  <a:srgbClr val="FF0000"/>
                </a:solidFill>
              </a:rPr>
              <a:t>entrepreneurs and startup businesses</a:t>
            </a:r>
            <a:endParaRPr lang="tr-TR" sz="1800" b="1" i="1" dirty="0">
              <a:solidFill>
                <a:srgbClr val="FF0000"/>
              </a:solidFill>
            </a:endParaRPr>
          </a:p>
          <a:p>
            <a:r>
              <a:rPr lang="tr-TR" sz="1800" dirty="0"/>
              <a:t>  - A</a:t>
            </a:r>
            <a:r>
              <a:rPr lang="en-US" sz="1800" dirty="0" err="1"/>
              <a:t>daptation</a:t>
            </a:r>
            <a:r>
              <a:rPr lang="en-US" sz="1800" dirty="0"/>
              <a:t> of Business Model Canvas</a:t>
            </a:r>
            <a:r>
              <a:rPr lang="tr-TR" sz="1800" dirty="0"/>
              <a:t> </a:t>
            </a:r>
            <a:r>
              <a:rPr lang="en-US" sz="1800" dirty="0"/>
              <a:t>which </a:t>
            </a:r>
            <a:r>
              <a:rPr lang="en-US" sz="2000" b="1" dirty="0">
                <a:solidFill>
                  <a:srgbClr val="C00000"/>
                </a:solidFill>
              </a:rPr>
              <a:t>Ash Maurya </a:t>
            </a:r>
            <a:r>
              <a:rPr lang="en-US" sz="1800" dirty="0"/>
              <a:t>created in the</a:t>
            </a:r>
            <a:r>
              <a:rPr lang="tr-TR" sz="1800" dirty="0"/>
              <a:t> </a:t>
            </a:r>
            <a:r>
              <a:rPr lang="en-US" sz="1800" dirty="0"/>
              <a:t>Lean Startup spirit </a:t>
            </a:r>
            <a:r>
              <a:rPr lang="tr-TR" sz="1800" dirty="0"/>
              <a:t> </a:t>
            </a:r>
            <a:r>
              <a:rPr lang="en-US" sz="1800" dirty="0"/>
              <a:t>(</a:t>
            </a:r>
            <a:r>
              <a:rPr lang="en-US" sz="1800" i="1" dirty="0"/>
              <a:t>Fast, Concise and Effective startup</a:t>
            </a:r>
            <a:r>
              <a:rPr lang="en-US" sz="1800" dirty="0"/>
              <a:t>).</a:t>
            </a:r>
            <a:r>
              <a:rPr lang="tr-TR" sz="1800" dirty="0"/>
              <a:t> </a:t>
            </a:r>
            <a:br>
              <a:rPr lang="tr-TR" sz="1800" dirty="0"/>
            </a:br>
            <a:r>
              <a:rPr lang="tr-TR" sz="1800" dirty="0"/>
              <a:t>  - </a:t>
            </a:r>
            <a:r>
              <a:rPr lang="en-US" sz="1800" dirty="0"/>
              <a:t>Lean Canvas </a:t>
            </a:r>
            <a:r>
              <a:rPr lang="en-US" sz="1800" u="sng" dirty="0">
                <a:solidFill>
                  <a:srgbClr val="FF0000"/>
                </a:solidFill>
              </a:rPr>
              <a:t>promises an </a:t>
            </a:r>
            <a:r>
              <a:rPr lang="en-US" sz="1800" i="1" u="sng" dirty="0">
                <a:solidFill>
                  <a:srgbClr val="FF0000"/>
                </a:solidFill>
              </a:rPr>
              <a:t>actionable</a:t>
            </a:r>
            <a:r>
              <a:rPr lang="en-US" sz="1800" u="sng" dirty="0">
                <a:solidFill>
                  <a:srgbClr val="FF0000"/>
                </a:solidFill>
              </a:rPr>
              <a:t> and </a:t>
            </a:r>
            <a:r>
              <a:rPr lang="en-US" sz="1800" i="1" u="sng" dirty="0">
                <a:solidFill>
                  <a:srgbClr val="FF0000"/>
                </a:solidFill>
              </a:rPr>
              <a:t>entrepreneur-focused</a:t>
            </a:r>
            <a:r>
              <a:rPr lang="en-US" sz="1800" u="sng" dirty="0">
                <a:solidFill>
                  <a:srgbClr val="FF0000"/>
                </a:solidFill>
              </a:rPr>
              <a:t> business plan</a:t>
            </a:r>
            <a:r>
              <a:rPr lang="en-US" sz="1800" dirty="0"/>
              <a:t>. </a:t>
            </a:r>
            <a:br>
              <a:rPr lang="tr-TR" sz="1800" dirty="0"/>
            </a:br>
            <a:r>
              <a:rPr lang="tr-TR" sz="1800" dirty="0"/>
              <a:t>  - F</a:t>
            </a:r>
            <a:r>
              <a:rPr lang="en-US" sz="1800" dirty="0" err="1"/>
              <a:t>ocuses</a:t>
            </a:r>
            <a:r>
              <a:rPr lang="en-US" sz="1800" dirty="0"/>
              <a:t> on </a:t>
            </a:r>
            <a:r>
              <a:rPr lang="en-US" sz="1800" b="1" dirty="0"/>
              <a:t>problems, solutions, key metrics and competitive advantages</a:t>
            </a:r>
            <a:r>
              <a:rPr lang="en-US" sz="1800" dirty="0"/>
              <a:t>.</a:t>
            </a:r>
            <a:endParaRPr lang="tr-TR" sz="1800" dirty="0"/>
          </a:p>
        </p:txBody>
      </p:sp>
      <p:pic>
        <p:nvPicPr>
          <p:cNvPr id="2" name="Picture 1">
            <a:extLst>
              <a:ext uri="{FF2B5EF4-FFF2-40B4-BE49-F238E27FC236}">
                <a16:creationId xmlns:a16="http://schemas.microsoft.com/office/drawing/2014/main" id="{A07DE10B-EDEB-3395-EA8E-7EFBB6B9E7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9979" y="1393738"/>
            <a:ext cx="1541633" cy="1880986"/>
          </a:xfrm>
          <a:prstGeom prst="rect">
            <a:avLst/>
          </a:prstGeom>
          <a:ln>
            <a:noFill/>
          </a:ln>
          <a:effectLst>
            <a:softEdge rad="112500"/>
          </a:effectLst>
        </p:spPr>
      </p:pic>
      <p:pic>
        <p:nvPicPr>
          <p:cNvPr id="3" name="Picture 2">
            <a:extLst>
              <a:ext uri="{FF2B5EF4-FFF2-40B4-BE49-F238E27FC236}">
                <a16:creationId xmlns:a16="http://schemas.microsoft.com/office/drawing/2014/main" id="{FDD24F9C-942E-4957-398D-FA85ECD366E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02625" y="3680950"/>
            <a:ext cx="1541633" cy="1872208"/>
          </a:xfrm>
          <a:prstGeom prst="rect">
            <a:avLst/>
          </a:prstGeom>
          <a:ln>
            <a:noFill/>
          </a:ln>
          <a:effectLst>
            <a:softEdge rad="112500"/>
          </a:effectLst>
        </p:spPr>
      </p:pic>
      <p:pic>
        <p:nvPicPr>
          <p:cNvPr id="4" name="Graphic 21">
            <a:extLst>
              <a:ext uri="{FF2B5EF4-FFF2-40B4-BE49-F238E27FC236}">
                <a16:creationId xmlns:a16="http://schemas.microsoft.com/office/drawing/2014/main" id="{ECB002FD-0C4F-3CEA-A900-7117CE7D674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4633" y="115702"/>
            <a:ext cx="2305141" cy="899111"/>
          </a:xfrm>
          <a:prstGeom prst="rect">
            <a:avLst/>
          </a:prstGeom>
        </p:spPr>
      </p:pic>
    </p:spTree>
    <p:extLst>
      <p:ext uri="{BB962C8B-B14F-4D97-AF65-F5344CB8AC3E}">
        <p14:creationId xmlns:p14="http://schemas.microsoft.com/office/powerpoint/2010/main" val="183088727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C225DCB-99B5-4A1B-ADFD-0BB905DC9F51}" type="slidenum">
              <a:rPr lang="tr-TR" smtClean="0"/>
              <a:pPr/>
              <a:t>8</a:t>
            </a:fld>
            <a:endParaRPr lang="tr-TR"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6827" y="3501338"/>
            <a:ext cx="8828561" cy="2942481"/>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6827" y="260649"/>
            <a:ext cx="8703669" cy="3133725"/>
          </a:xfrm>
          <a:prstGeom prst="rect">
            <a:avLst/>
          </a:prstGeom>
        </p:spPr>
      </p:pic>
      <p:sp>
        <p:nvSpPr>
          <p:cNvPr id="9" name="TextBox 8"/>
          <p:cNvSpPr txBox="1"/>
          <p:nvPr/>
        </p:nvSpPr>
        <p:spPr>
          <a:xfrm rot="16200000">
            <a:off x="-76861" y="1637845"/>
            <a:ext cx="3645027" cy="369332"/>
          </a:xfrm>
          <a:prstGeom prst="rect">
            <a:avLst/>
          </a:prstGeom>
          <a:noFill/>
        </p:spPr>
        <p:txBody>
          <a:bodyPr wrap="square" rtlCol="0">
            <a:spAutoFit/>
          </a:bodyPr>
          <a:lstStyle/>
          <a:p>
            <a:r>
              <a:rPr lang="tr-TR" sz="1700" dirty="0"/>
              <a:t>OSTERWALDER</a:t>
            </a:r>
            <a:r>
              <a:rPr lang="tr-TR" dirty="0"/>
              <a:t> </a:t>
            </a:r>
            <a:r>
              <a:rPr lang="tr-TR" sz="1400" i="1" dirty="0"/>
              <a:t>(</a:t>
            </a:r>
            <a:r>
              <a:rPr lang="tr-TR" sz="1400" b="1" i="1" dirty="0">
                <a:highlight>
                  <a:srgbClr val="FFFF00"/>
                </a:highlight>
              </a:rPr>
              <a:t>Business Model Canvas</a:t>
            </a:r>
            <a:r>
              <a:rPr lang="tr-TR" sz="1400" i="1" dirty="0"/>
              <a:t>)</a:t>
            </a:r>
            <a:endParaRPr lang="tr-TR" i="1" dirty="0"/>
          </a:p>
        </p:txBody>
      </p:sp>
      <p:sp>
        <p:nvSpPr>
          <p:cNvPr id="11" name="TextBox 10"/>
          <p:cNvSpPr txBox="1"/>
          <p:nvPr/>
        </p:nvSpPr>
        <p:spPr>
          <a:xfrm rot="16200000">
            <a:off x="330992" y="4746972"/>
            <a:ext cx="2942481" cy="369332"/>
          </a:xfrm>
          <a:prstGeom prst="rect">
            <a:avLst/>
          </a:prstGeom>
          <a:noFill/>
        </p:spPr>
        <p:txBody>
          <a:bodyPr wrap="square" rtlCol="0">
            <a:spAutoFit/>
          </a:bodyPr>
          <a:lstStyle/>
          <a:p>
            <a:r>
              <a:rPr lang="tr-TR" sz="1700" dirty="0"/>
              <a:t>MAURYA</a:t>
            </a:r>
            <a:r>
              <a:rPr lang="tr-TR" dirty="0"/>
              <a:t> </a:t>
            </a:r>
            <a:r>
              <a:rPr lang="tr-TR" sz="1400" i="1" dirty="0"/>
              <a:t>(</a:t>
            </a:r>
            <a:r>
              <a:rPr lang="tr-TR" sz="1400" b="1" i="1" dirty="0">
                <a:highlight>
                  <a:srgbClr val="00FF00"/>
                </a:highlight>
              </a:rPr>
              <a:t>Lean Business Model</a:t>
            </a:r>
            <a:r>
              <a:rPr lang="tr-TR" sz="1400" i="1" dirty="0"/>
              <a:t>)</a:t>
            </a:r>
            <a:endParaRPr lang="tr-TR" i="1" dirty="0"/>
          </a:p>
        </p:txBody>
      </p:sp>
      <p:sp>
        <p:nvSpPr>
          <p:cNvPr id="12" name="TextBox 11"/>
          <p:cNvSpPr txBox="1"/>
          <p:nvPr/>
        </p:nvSpPr>
        <p:spPr>
          <a:xfrm>
            <a:off x="5015880" y="5181046"/>
            <a:ext cx="497252" cy="830997"/>
          </a:xfrm>
          <a:prstGeom prst="rect">
            <a:avLst/>
          </a:prstGeom>
          <a:noFill/>
        </p:spPr>
        <p:txBody>
          <a:bodyPr wrap="none" rtlCol="0">
            <a:spAutoFit/>
          </a:bodyPr>
          <a:lstStyle/>
          <a:p>
            <a:r>
              <a:rPr lang="tr-TR" sz="4800" dirty="0">
                <a:solidFill>
                  <a:srgbClr val="FF0000"/>
                </a:solidFill>
              </a:rPr>
              <a:t>7</a:t>
            </a:r>
            <a:endParaRPr lang="tr-TR" dirty="0">
              <a:solidFill>
                <a:srgbClr val="FF0000"/>
              </a:solidFill>
            </a:endParaRPr>
          </a:p>
        </p:txBody>
      </p:sp>
      <p:sp>
        <p:nvSpPr>
          <p:cNvPr id="13" name="TextBox 12"/>
          <p:cNvSpPr txBox="1"/>
          <p:nvPr/>
        </p:nvSpPr>
        <p:spPr>
          <a:xfrm>
            <a:off x="4007768" y="3645025"/>
            <a:ext cx="497252" cy="830997"/>
          </a:xfrm>
          <a:prstGeom prst="rect">
            <a:avLst/>
          </a:prstGeom>
          <a:noFill/>
        </p:spPr>
        <p:txBody>
          <a:bodyPr wrap="none" rtlCol="0">
            <a:spAutoFit/>
          </a:bodyPr>
          <a:lstStyle/>
          <a:p>
            <a:r>
              <a:rPr lang="tr-TR" sz="4800" dirty="0">
                <a:solidFill>
                  <a:srgbClr val="FF0000"/>
                </a:solidFill>
              </a:rPr>
              <a:t>2</a:t>
            </a:r>
            <a:endParaRPr lang="tr-TR" dirty="0">
              <a:solidFill>
                <a:srgbClr val="FF0000"/>
              </a:solidFill>
            </a:endParaRPr>
          </a:p>
        </p:txBody>
      </p:sp>
      <p:sp>
        <p:nvSpPr>
          <p:cNvPr id="14" name="TextBox 13"/>
          <p:cNvSpPr txBox="1"/>
          <p:nvPr/>
        </p:nvSpPr>
        <p:spPr>
          <a:xfrm>
            <a:off x="6312024" y="4368173"/>
            <a:ext cx="497252" cy="830997"/>
          </a:xfrm>
          <a:prstGeom prst="rect">
            <a:avLst/>
          </a:prstGeom>
          <a:noFill/>
        </p:spPr>
        <p:txBody>
          <a:bodyPr wrap="none" rtlCol="0">
            <a:spAutoFit/>
          </a:bodyPr>
          <a:lstStyle/>
          <a:p>
            <a:r>
              <a:rPr lang="tr-TR" sz="4800" dirty="0">
                <a:solidFill>
                  <a:srgbClr val="FF0000"/>
                </a:solidFill>
              </a:rPr>
              <a:t>3</a:t>
            </a:r>
            <a:endParaRPr lang="tr-TR" dirty="0">
              <a:solidFill>
                <a:srgbClr val="FF0000"/>
              </a:solidFill>
            </a:endParaRPr>
          </a:p>
        </p:txBody>
      </p:sp>
      <p:sp>
        <p:nvSpPr>
          <p:cNvPr id="15" name="TextBox 14"/>
          <p:cNvSpPr txBox="1"/>
          <p:nvPr/>
        </p:nvSpPr>
        <p:spPr>
          <a:xfrm>
            <a:off x="9299424" y="4162487"/>
            <a:ext cx="513282" cy="830997"/>
          </a:xfrm>
          <a:prstGeom prst="rect">
            <a:avLst/>
          </a:prstGeom>
          <a:noFill/>
        </p:spPr>
        <p:txBody>
          <a:bodyPr wrap="none" rtlCol="0">
            <a:spAutoFit/>
          </a:bodyPr>
          <a:lstStyle/>
          <a:p>
            <a:r>
              <a:rPr lang="tr-TR" sz="4800" dirty="0">
                <a:solidFill>
                  <a:srgbClr val="FF0000"/>
                </a:solidFill>
              </a:rPr>
              <a:t>4</a:t>
            </a:r>
            <a:endParaRPr lang="tr-TR" dirty="0">
              <a:solidFill>
                <a:srgbClr val="FF0000"/>
              </a:solidFill>
            </a:endParaRPr>
          </a:p>
        </p:txBody>
      </p:sp>
      <p:sp>
        <p:nvSpPr>
          <p:cNvPr id="16" name="TextBox 15"/>
          <p:cNvSpPr txBox="1"/>
          <p:nvPr/>
        </p:nvSpPr>
        <p:spPr>
          <a:xfrm>
            <a:off x="7824192" y="4437113"/>
            <a:ext cx="497252" cy="830997"/>
          </a:xfrm>
          <a:prstGeom prst="rect">
            <a:avLst/>
          </a:prstGeom>
          <a:noFill/>
        </p:spPr>
        <p:txBody>
          <a:bodyPr wrap="none" rtlCol="0">
            <a:spAutoFit/>
          </a:bodyPr>
          <a:lstStyle/>
          <a:p>
            <a:r>
              <a:rPr lang="tr-TR" sz="4800" dirty="0">
                <a:solidFill>
                  <a:srgbClr val="FF0000"/>
                </a:solidFill>
              </a:rPr>
              <a:t>5</a:t>
            </a:r>
            <a:endParaRPr lang="tr-TR" dirty="0">
              <a:solidFill>
                <a:srgbClr val="FF0000"/>
              </a:solidFill>
            </a:endParaRPr>
          </a:p>
        </p:txBody>
      </p:sp>
      <p:sp>
        <p:nvSpPr>
          <p:cNvPr id="17" name="TextBox 16"/>
          <p:cNvSpPr txBox="1"/>
          <p:nvPr/>
        </p:nvSpPr>
        <p:spPr>
          <a:xfrm>
            <a:off x="9288022" y="5199170"/>
            <a:ext cx="497252" cy="830997"/>
          </a:xfrm>
          <a:prstGeom prst="rect">
            <a:avLst/>
          </a:prstGeom>
          <a:noFill/>
        </p:spPr>
        <p:txBody>
          <a:bodyPr wrap="none" rtlCol="0">
            <a:spAutoFit/>
          </a:bodyPr>
          <a:lstStyle/>
          <a:p>
            <a:r>
              <a:rPr lang="tr-TR" sz="4800" dirty="0">
                <a:solidFill>
                  <a:srgbClr val="FF0000"/>
                </a:solidFill>
              </a:rPr>
              <a:t>6</a:t>
            </a:r>
            <a:endParaRPr lang="tr-TR" dirty="0">
              <a:solidFill>
                <a:srgbClr val="FF0000"/>
              </a:solidFill>
            </a:endParaRPr>
          </a:p>
        </p:txBody>
      </p:sp>
      <p:sp>
        <p:nvSpPr>
          <p:cNvPr id="18" name="TextBox 17"/>
          <p:cNvSpPr txBox="1"/>
          <p:nvPr/>
        </p:nvSpPr>
        <p:spPr>
          <a:xfrm>
            <a:off x="2240148" y="3861049"/>
            <a:ext cx="497252" cy="830997"/>
          </a:xfrm>
          <a:prstGeom prst="rect">
            <a:avLst/>
          </a:prstGeom>
          <a:noFill/>
        </p:spPr>
        <p:txBody>
          <a:bodyPr wrap="none" rtlCol="0">
            <a:spAutoFit/>
          </a:bodyPr>
          <a:lstStyle/>
          <a:p>
            <a:r>
              <a:rPr lang="tr-TR" sz="4800" dirty="0">
                <a:solidFill>
                  <a:srgbClr val="FF0000"/>
                </a:solidFill>
              </a:rPr>
              <a:t>1</a:t>
            </a:r>
            <a:endParaRPr lang="tr-TR" dirty="0">
              <a:solidFill>
                <a:srgbClr val="FF0000"/>
              </a:solidFill>
            </a:endParaRPr>
          </a:p>
        </p:txBody>
      </p:sp>
      <p:sp>
        <p:nvSpPr>
          <p:cNvPr id="19" name="TextBox 18"/>
          <p:cNvSpPr txBox="1"/>
          <p:nvPr/>
        </p:nvSpPr>
        <p:spPr>
          <a:xfrm>
            <a:off x="4593058" y="4577986"/>
            <a:ext cx="497252" cy="830997"/>
          </a:xfrm>
          <a:prstGeom prst="rect">
            <a:avLst/>
          </a:prstGeom>
          <a:noFill/>
        </p:spPr>
        <p:txBody>
          <a:bodyPr wrap="none" rtlCol="0">
            <a:spAutoFit/>
          </a:bodyPr>
          <a:lstStyle/>
          <a:p>
            <a:r>
              <a:rPr lang="tr-TR" sz="4800" dirty="0">
                <a:solidFill>
                  <a:srgbClr val="FF0000"/>
                </a:solidFill>
              </a:rPr>
              <a:t>8</a:t>
            </a:r>
            <a:endParaRPr lang="tr-TR" dirty="0">
              <a:solidFill>
                <a:srgbClr val="FF0000"/>
              </a:solidFill>
            </a:endParaRPr>
          </a:p>
        </p:txBody>
      </p:sp>
      <p:sp>
        <p:nvSpPr>
          <p:cNvPr id="20" name="TextBox 19"/>
          <p:cNvSpPr txBox="1"/>
          <p:nvPr/>
        </p:nvSpPr>
        <p:spPr>
          <a:xfrm>
            <a:off x="8295364" y="3606115"/>
            <a:ext cx="497252" cy="830997"/>
          </a:xfrm>
          <a:prstGeom prst="rect">
            <a:avLst/>
          </a:prstGeom>
          <a:noFill/>
        </p:spPr>
        <p:txBody>
          <a:bodyPr wrap="none" rtlCol="0">
            <a:spAutoFit/>
          </a:bodyPr>
          <a:lstStyle/>
          <a:p>
            <a:r>
              <a:rPr lang="tr-TR" sz="4800" dirty="0">
                <a:solidFill>
                  <a:srgbClr val="FF0000"/>
                </a:solidFill>
              </a:rPr>
              <a:t>9</a:t>
            </a:r>
            <a:endParaRPr lang="tr-TR" dirty="0">
              <a:solidFill>
                <a:srgbClr val="FF0000"/>
              </a:solidFill>
            </a:endParaRPr>
          </a:p>
        </p:txBody>
      </p:sp>
    </p:spTree>
    <p:extLst>
      <p:ext uri="{BB962C8B-B14F-4D97-AF65-F5344CB8AC3E}">
        <p14:creationId xmlns:p14="http://schemas.microsoft.com/office/powerpoint/2010/main" val="32648079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836428"/>
            <a:ext cx="4128422" cy="56037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06551"/>
            <a:ext cx="10817052" cy="49523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graphicFrame>
        <p:nvGraphicFramePr>
          <p:cNvPr id="2" name="Table 1">
            <a:extLst>
              <a:ext uri="{FF2B5EF4-FFF2-40B4-BE49-F238E27FC236}">
                <a16:creationId xmlns:a16="http://schemas.microsoft.com/office/drawing/2014/main" id="{8E50F937-5504-547E-C481-CF6CAE66C9C5}"/>
              </a:ext>
            </a:extLst>
          </p:cNvPr>
          <p:cNvGraphicFramePr>
            <a:graphicFrameLocks noGrp="1"/>
          </p:cNvGraphicFramePr>
          <p:nvPr>
            <p:extLst>
              <p:ext uri="{D42A27DB-BD31-4B8C-83A1-F6EECF244321}">
                <p14:modId xmlns:p14="http://schemas.microsoft.com/office/powerpoint/2010/main" val="3855327663"/>
              </p:ext>
            </p:extLst>
          </p:nvPr>
        </p:nvGraphicFramePr>
        <p:xfrm>
          <a:off x="593054" y="1088275"/>
          <a:ext cx="10579531" cy="4690118"/>
        </p:xfrm>
        <a:graphic>
          <a:graphicData uri="http://schemas.openxmlformats.org/drawingml/2006/table">
            <a:tbl>
              <a:tblPr firstRow="1" firstCol="1" bandRow="1">
                <a:tableStyleId>{5C22544A-7EE6-4342-B048-85BDC9FD1C3A}</a:tableStyleId>
              </a:tblPr>
              <a:tblGrid>
                <a:gridCol w="1821067">
                  <a:extLst>
                    <a:ext uri="{9D8B030D-6E8A-4147-A177-3AD203B41FA5}">
                      <a16:colId xmlns:a16="http://schemas.microsoft.com/office/drawing/2014/main" val="20000"/>
                    </a:ext>
                  </a:extLst>
                </a:gridCol>
                <a:gridCol w="3781482">
                  <a:extLst>
                    <a:ext uri="{9D8B030D-6E8A-4147-A177-3AD203B41FA5}">
                      <a16:colId xmlns:a16="http://schemas.microsoft.com/office/drawing/2014/main" val="20001"/>
                    </a:ext>
                  </a:extLst>
                </a:gridCol>
                <a:gridCol w="4976982">
                  <a:extLst>
                    <a:ext uri="{9D8B030D-6E8A-4147-A177-3AD203B41FA5}">
                      <a16:colId xmlns:a16="http://schemas.microsoft.com/office/drawing/2014/main" val="20002"/>
                    </a:ext>
                  </a:extLst>
                </a:gridCol>
              </a:tblGrid>
              <a:tr h="322937">
                <a:tc>
                  <a:txBody>
                    <a:bodyPr/>
                    <a:lstStyle/>
                    <a:p>
                      <a:pPr marL="0" marR="0">
                        <a:lnSpc>
                          <a:spcPts val="1500"/>
                        </a:lnSpc>
                        <a:spcBef>
                          <a:spcPts val="0"/>
                        </a:spcBef>
                        <a:spcAft>
                          <a:spcPts val="1000"/>
                        </a:spcAft>
                      </a:pPr>
                      <a:r>
                        <a:rPr lang="tr-TR" sz="1800" dirty="0">
                          <a:effectLst>
                            <a:outerShdw blurRad="38100" dist="38100" dir="2700000" algn="tl">
                              <a:srgbClr val="000000">
                                <a:alpha val="43137"/>
                              </a:srgbClr>
                            </a:outerShdw>
                          </a:effectLst>
                        </a:rPr>
                        <a:t>Element</a:t>
                      </a:r>
                      <a:endParaRPr lang="tr-TR" sz="1800" dirty="0">
                        <a:effectLst>
                          <a:outerShdw blurRad="38100" dist="38100" dir="2700000" algn="tl">
                            <a:srgbClr val="000000">
                              <a:alpha val="43137"/>
                            </a:srgbClr>
                          </a:outerShdw>
                        </a:effectLst>
                        <a:latin typeface="Calibri"/>
                        <a:ea typeface="Calibri"/>
                        <a:cs typeface="Times New Roman"/>
                      </a:endParaRPr>
                    </a:p>
                  </a:txBody>
                  <a:tcPr marL="113031" marR="113031" marT="52748" marB="52748"/>
                </a:tc>
                <a:tc>
                  <a:txBody>
                    <a:bodyPr/>
                    <a:lstStyle/>
                    <a:p>
                      <a:pPr marL="0" marR="0">
                        <a:lnSpc>
                          <a:spcPts val="1500"/>
                        </a:lnSpc>
                        <a:spcBef>
                          <a:spcPts val="0"/>
                        </a:spcBef>
                        <a:spcAft>
                          <a:spcPts val="1000"/>
                        </a:spcAft>
                      </a:pPr>
                      <a:r>
                        <a:rPr lang="tr-TR" sz="1800" dirty="0">
                          <a:effectLst>
                            <a:outerShdw blurRad="38100" dist="38100" dir="2700000" algn="tl">
                              <a:srgbClr val="000000">
                                <a:alpha val="43137"/>
                              </a:srgbClr>
                            </a:outerShdw>
                          </a:effectLst>
                        </a:rPr>
                        <a:t>Business Model Canvas</a:t>
                      </a:r>
                      <a:endParaRPr lang="tr-TR" sz="1800" dirty="0">
                        <a:effectLst>
                          <a:outerShdw blurRad="38100" dist="38100" dir="2700000" algn="tl">
                            <a:srgbClr val="000000">
                              <a:alpha val="43137"/>
                            </a:srgbClr>
                          </a:outerShdw>
                        </a:effectLst>
                        <a:latin typeface="Calibri"/>
                        <a:ea typeface="Calibri"/>
                        <a:cs typeface="Times New Roman"/>
                      </a:endParaRPr>
                    </a:p>
                  </a:txBody>
                  <a:tcPr marL="113031" marR="113031" marT="52748" marB="52748"/>
                </a:tc>
                <a:tc>
                  <a:txBody>
                    <a:bodyPr/>
                    <a:lstStyle/>
                    <a:p>
                      <a:pPr marL="0" marR="0">
                        <a:lnSpc>
                          <a:spcPts val="1500"/>
                        </a:lnSpc>
                        <a:spcBef>
                          <a:spcPts val="0"/>
                        </a:spcBef>
                        <a:spcAft>
                          <a:spcPts val="1000"/>
                        </a:spcAft>
                      </a:pPr>
                      <a:r>
                        <a:rPr lang="tr-TR" sz="1800" dirty="0">
                          <a:effectLst>
                            <a:outerShdw blurRad="38100" dist="38100" dir="2700000" algn="tl">
                              <a:srgbClr val="000000">
                                <a:alpha val="43137"/>
                              </a:srgbClr>
                            </a:outerShdw>
                          </a:effectLst>
                        </a:rPr>
                        <a:t>Lean Canvas</a:t>
                      </a:r>
                      <a:endParaRPr lang="tr-TR" sz="1800" dirty="0">
                        <a:effectLst>
                          <a:outerShdw blurRad="38100" dist="38100" dir="2700000" algn="tl">
                            <a:srgbClr val="000000">
                              <a:alpha val="43137"/>
                            </a:srgbClr>
                          </a:outerShdw>
                        </a:effectLst>
                        <a:latin typeface="Calibri"/>
                        <a:ea typeface="Calibri"/>
                        <a:cs typeface="Times New Roman"/>
                      </a:endParaRPr>
                    </a:p>
                  </a:txBody>
                  <a:tcPr marL="113031" marR="113031" marT="52748" marB="52748"/>
                </a:tc>
                <a:extLst>
                  <a:ext uri="{0D108BD9-81ED-4DB2-BD59-A6C34878D82A}">
                    <a16:rowId xmlns:a16="http://schemas.microsoft.com/office/drawing/2014/main" val="10000"/>
                  </a:ext>
                </a:extLst>
              </a:tr>
              <a:tr h="322937">
                <a:tc>
                  <a:txBody>
                    <a:bodyPr/>
                    <a:lstStyle/>
                    <a:p>
                      <a:pPr marL="0" marR="0">
                        <a:lnSpc>
                          <a:spcPts val="1500"/>
                        </a:lnSpc>
                        <a:spcBef>
                          <a:spcPts val="0"/>
                        </a:spcBef>
                        <a:spcAft>
                          <a:spcPts val="1000"/>
                        </a:spcAft>
                      </a:pPr>
                      <a:r>
                        <a:rPr lang="tr-TR" sz="1800" dirty="0">
                          <a:effectLst/>
                        </a:rPr>
                        <a:t>Target</a:t>
                      </a:r>
                      <a:endParaRPr lang="tr-TR" sz="18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b="1" i="1" dirty="0">
                          <a:effectLst/>
                        </a:rPr>
                        <a:t>New and existing businesses</a:t>
                      </a:r>
                      <a:endParaRPr lang="tr-TR" sz="1400" b="1" i="1"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800" b="1" dirty="0">
                          <a:solidFill>
                            <a:srgbClr val="FF0000"/>
                          </a:solidFill>
                          <a:effectLst/>
                        </a:rPr>
                        <a:t>Startup businesses </a:t>
                      </a:r>
                      <a:r>
                        <a:rPr lang="tr-TR" sz="1400" dirty="0">
                          <a:effectLst/>
                        </a:rPr>
                        <a:t>purely</a:t>
                      </a:r>
                      <a:endParaRPr lang="tr-TR" sz="1400" dirty="0">
                        <a:effectLst/>
                        <a:latin typeface="Calibri"/>
                        <a:ea typeface="Calibri"/>
                        <a:cs typeface="Times New Roman"/>
                      </a:endParaRPr>
                    </a:p>
                  </a:txBody>
                  <a:tcPr marL="113031" marR="113031" marT="52748" marB="52748"/>
                </a:tc>
                <a:extLst>
                  <a:ext uri="{0D108BD9-81ED-4DB2-BD59-A6C34878D82A}">
                    <a16:rowId xmlns:a16="http://schemas.microsoft.com/office/drawing/2014/main" val="10001"/>
                  </a:ext>
                </a:extLst>
              </a:tr>
              <a:tr h="764675">
                <a:tc>
                  <a:txBody>
                    <a:bodyPr/>
                    <a:lstStyle/>
                    <a:p>
                      <a:pPr marL="0" marR="0">
                        <a:lnSpc>
                          <a:spcPts val="1500"/>
                        </a:lnSpc>
                        <a:spcBef>
                          <a:spcPts val="0"/>
                        </a:spcBef>
                        <a:spcAft>
                          <a:spcPts val="1000"/>
                        </a:spcAft>
                      </a:pPr>
                      <a:r>
                        <a:rPr lang="tr-TR" sz="1800">
                          <a:effectLst/>
                        </a:rPr>
                        <a:t>Focus</a:t>
                      </a:r>
                      <a:endParaRPr lang="tr-TR" sz="180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b="1" i="1" dirty="0">
                          <a:effectLst/>
                        </a:rPr>
                        <a:t>Customers, Investors, Entrepreneurs, Consultants, Advisors</a:t>
                      </a:r>
                      <a:endParaRPr lang="tr-TR" sz="1400" b="1" i="1"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br>
                        <a:rPr lang="tr-TR" sz="1800" b="1" dirty="0">
                          <a:solidFill>
                            <a:srgbClr val="FF0000"/>
                          </a:solidFill>
                          <a:effectLst/>
                        </a:rPr>
                      </a:br>
                      <a:r>
                        <a:rPr lang="tr-TR" sz="1800" b="1" dirty="0">
                          <a:solidFill>
                            <a:srgbClr val="FF0000"/>
                          </a:solidFill>
                          <a:effectLst/>
                        </a:rPr>
                        <a:t>Entrepreneurs </a:t>
                      </a:r>
                      <a:r>
                        <a:rPr lang="tr-TR" sz="1400" dirty="0">
                          <a:effectLst/>
                        </a:rPr>
                        <a:t>purely</a:t>
                      </a:r>
                      <a:endParaRPr lang="tr-TR" sz="12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2"/>
                  </a:ext>
                </a:extLst>
              </a:tr>
              <a:tr h="764675">
                <a:tc>
                  <a:txBody>
                    <a:bodyPr/>
                    <a:lstStyle/>
                    <a:p>
                      <a:pPr marL="0" marR="0">
                        <a:lnSpc>
                          <a:spcPts val="1500"/>
                        </a:lnSpc>
                        <a:spcBef>
                          <a:spcPts val="0"/>
                        </a:spcBef>
                        <a:spcAft>
                          <a:spcPts val="1000"/>
                        </a:spcAft>
                      </a:pPr>
                      <a:r>
                        <a:rPr lang="tr-TR" sz="1800">
                          <a:effectLst/>
                        </a:rPr>
                        <a:t>Customers</a:t>
                      </a:r>
                      <a:endParaRPr lang="tr-TR" sz="180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Lays emphasis on </a:t>
                      </a:r>
                      <a:r>
                        <a:rPr lang="tr-TR" sz="1400" b="1" i="1" dirty="0">
                          <a:effectLst/>
                        </a:rPr>
                        <a:t>customer segments, channels and customer relationships for all businesses</a:t>
                      </a:r>
                      <a:endParaRPr lang="tr-TR" sz="1400" b="1" i="1"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Does not lay much emphasis on customer segments </a:t>
                      </a:r>
                      <a:r>
                        <a:rPr lang="tr-TR" sz="1800" b="1" dirty="0">
                          <a:solidFill>
                            <a:srgbClr val="FF0000"/>
                          </a:solidFill>
                          <a:effectLst/>
                        </a:rPr>
                        <a:t>because startups have no</a:t>
                      </a:r>
                      <a:r>
                        <a:rPr lang="en-US" sz="1800" b="1" dirty="0">
                          <a:solidFill>
                            <a:srgbClr val="FF0000"/>
                          </a:solidFill>
                          <a:effectLst/>
                        </a:rPr>
                        <a:t> </a:t>
                      </a:r>
                      <a:r>
                        <a:rPr lang="tr-TR" sz="1800" b="1" dirty="0">
                          <a:solidFill>
                            <a:srgbClr val="FF0000"/>
                          </a:solidFill>
                          <a:effectLst/>
                        </a:rPr>
                        <a:t>known or tested products to sell</a:t>
                      </a:r>
                      <a:endParaRPr lang="tr-TR" sz="18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3"/>
                  </a:ext>
                </a:extLst>
              </a:tr>
              <a:tr h="985544">
                <a:tc>
                  <a:txBody>
                    <a:bodyPr/>
                    <a:lstStyle/>
                    <a:p>
                      <a:pPr marL="0" marR="0">
                        <a:lnSpc>
                          <a:spcPts val="1500"/>
                        </a:lnSpc>
                        <a:spcBef>
                          <a:spcPts val="0"/>
                        </a:spcBef>
                        <a:spcAft>
                          <a:spcPts val="1000"/>
                        </a:spcAft>
                      </a:pPr>
                      <a:r>
                        <a:rPr lang="tr-TR" sz="1800" dirty="0">
                          <a:effectLst/>
                        </a:rPr>
                        <a:t>Approach</a:t>
                      </a:r>
                      <a:endParaRPr lang="tr-TR" sz="18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a:t>
                      </a:r>
                      <a:r>
                        <a:rPr lang="tr-TR" sz="1400" b="1" dirty="0">
                          <a:effectLst/>
                        </a:rPr>
                        <a:t>lays down the infrastructure</a:t>
                      </a:r>
                      <a:r>
                        <a:rPr lang="tr-TR" sz="1400" dirty="0">
                          <a:effectLst/>
                        </a:rPr>
                        <a:t>, lists the nature and sources of financing and the anticipated revenue streams of the business</a:t>
                      </a:r>
                      <a:endParaRPr lang="tr-TR" sz="14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begins with the </a:t>
                      </a:r>
                      <a:r>
                        <a:rPr lang="tr-TR" sz="1800" b="1" dirty="0">
                          <a:solidFill>
                            <a:srgbClr val="FF0000"/>
                          </a:solidFill>
                          <a:effectLst/>
                        </a:rPr>
                        <a:t>problem, a proposed solution, the channels to achieving the</a:t>
                      </a:r>
                      <a:r>
                        <a:rPr lang="en-US" sz="1800" b="1" dirty="0">
                          <a:solidFill>
                            <a:srgbClr val="FF0000"/>
                          </a:solidFill>
                          <a:effectLst/>
                        </a:rPr>
                        <a:t> </a:t>
                      </a:r>
                      <a:r>
                        <a:rPr lang="tr-TR" sz="1800" b="1" dirty="0">
                          <a:solidFill>
                            <a:srgbClr val="FF0000"/>
                          </a:solidFill>
                          <a:effectLst/>
                        </a:rPr>
                        <a:t>solution, costs involved and the anticipated revenue streams</a:t>
                      </a:r>
                      <a:endParaRPr lang="tr-TR" sz="18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4"/>
                  </a:ext>
                </a:extLst>
              </a:tr>
              <a:tr h="764675">
                <a:tc>
                  <a:txBody>
                    <a:bodyPr/>
                    <a:lstStyle/>
                    <a:p>
                      <a:pPr marL="0" marR="0">
                        <a:lnSpc>
                          <a:spcPts val="1500"/>
                        </a:lnSpc>
                        <a:spcBef>
                          <a:spcPts val="0"/>
                        </a:spcBef>
                        <a:spcAft>
                          <a:spcPts val="1000"/>
                        </a:spcAft>
                      </a:pPr>
                      <a:r>
                        <a:rPr lang="tr-TR" sz="1800">
                          <a:effectLst/>
                        </a:rPr>
                        <a:t>Competition</a:t>
                      </a:r>
                      <a:endParaRPr lang="tr-TR" sz="180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a:t>
                      </a:r>
                      <a:r>
                        <a:rPr lang="tr-TR" sz="1400" b="1" i="1" dirty="0">
                          <a:effectLst/>
                        </a:rPr>
                        <a:t>focuses on value proposition </a:t>
                      </a:r>
                      <a:r>
                        <a:rPr lang="tr-TR" sz="1400" dirty="0">
                          <a:effectLst/>
                        </a:rPr>
                        <a:t>in quantitative and qualitative terms as way to stay smart in the market</a:t>
                      </a:r>
                      <a:endParaRPr lang="tr-TR" sz="14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assesses </a:t>
                      </a:r>
                      <a:r>
                        <a:rPr lang="tr-TR" sz="1800" b="1" dirty="0">
                          <a:solidFill>
                            <a:srgbClr val="FF0000"/>
                          </a:solidFill>
                          <a:effectLst/>
                        </a:rPr>
                        <a:t>whether the business has an unfair advantage over the rest and how to capitalize on it for better grounding</a:t>
                      </a:r>
                      <a:endParaRPr lang="tr-TR" sz="18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5"/>
                  </a:ext>
                </a:extLst>
              </a:tr>
              <a:tr h="764675">
                <a:tc>
                  <a:txBody>
                    <a:bodyPr/>
                    <a:lstStyle/>
                    <a:p>
                      <a:pPr marL="0" marR="0">
                        <a:lnSpc>
                          <a:spcPts val="1500"/>
                        </a:lnSpc>
                        <a:spcBef>
                          <a:spcPts val="0"/>
                        </a:spcBef>
                        <a:spcAft>
                          <a:spcPts val="1000"/>
                        </a:spcAft>
                      </a:pPr>
                      <a:r>
                        <a:rPr lang="tr-TR" sz="1800" dirty="0">
                          <a:effectLst/>
                        </a:rPr>
                        <a:t>Application</a:t>
                      </a:r>
                      <a:endParaRPr lang="tr-TR" sz="18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fosters </a:t>
                      </a:r>
                      <a:r>
                        <a:rPr lang="tr-TR" sz="1400" b="1" i="1" dirty="0">
                          <a:effectLst/>
                        </a:rPr>
                        <a:t>creativity, discussion and constructive analysis</a:t>
                      </a:r>
                      <a:endParaRPr lang="tr-TR" sz="1400" b="1" i="1"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is a </a:t>
                      </a:r>
                      <a:r>
                        <a:rPr lang="tr-TR" sz="1800" b="1" dirty="0">
                          <a:solidFill>
                            <a:srgbClr val="FF0000"/>
                          </a:solidFill>
                          <a:effectLst/>
                        </a:rPr>
                        <a:t>simple problem-solution oriented approach which enables the entrepreneur to develop step-by-step</a:t>
                      </a:r>
                      <a:endParaRPr lang="tr-TR" sz="14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6"/>
                  </a:ext>
                </a:extLst>
              </a:tr>
            </a:tbl>
          </a:graphicData>
        </a:graphic>
      </p:graphicFrame>
      <p:pic>
        <p:nvPicPr>
          <p:cNvPr id="3" name="Graphic 21">
            <a:extLst>
              <a:ext uri="{FF2B5EF4-FFF2-40B4-BE49-F238E27FC236}">
                <a16:creationId xmlns:a16="http://schemas.microsoft.com/office/drawing/2014/main" id="{3E7E885A-38B0-EE6C-9EA2-8533DB6F8D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22025347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53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335333"/>
            <a:ext cx="9893651" cy="4862870"/>
          </a:xfrm>
          <a:prstGeom prst="rect">
            <a:avLst/>
          </a:prstGeom>
          <a:noFill/>
        </p:spPr>
        <p:txBody>
          <a:bodyPr wrap="square" rtlCol="0">
            <a:spAutoFit/>
          </a:bodyPr>
          <a:lstStyle/>
          <a:p>
            <a:pPr algn="just"/>
            <a:r>
              <a:rPr lang="en-US" sz="1800" b="1" i="0" dirty="0">
                <a:solidFill>
                  <a:srgbClr val="1A1A1A"/>
                </a:solidFill>
                <a:effectLst/>
                <a:latin typeface="?"/>
              </a:rPr>
              <a:t>Lean Canvas template </a:t>
            </a:r>
            <a:r>
              <a:rPr lang="en-US" sz="1800" b="0" i="0" dirty="0">
                <a:solidFill>
                  <a:srgbClr val="1A1A1A"/>
                </a:solidFill>
                <a:effectLst/>
                <a:latin typeface="?"/>
              </a:rPr>
              <a:t>is a simple one-page business plan that helps deconstruct their ideas into the key assumptions </a:t>
            </a:r>
            <a:r>
              <a:rPr lang="en-US" sz="1800" b="0" i="0" u="sng" dirty="0">
                <a:solidFill>
                  <a:srgbClr val="FF0000"/>
                </a:solidFill>
                <a:effectLst/>
                <a:latin typeface="?"/>
              </a:rPr>
              <a:t>using </a:t>
            </a:r>
            <a:r>
              <a:rPr lang="en-US" sz="1800" b="1" i="0" u="sng" dirty="0">
                <a:solidFill>
                  <a:srgbClr val="FF0000"/>
                </a:solidFill>
                <a:effectLst/>
                <a:latin typeface="?"/>
              </a:rPr>
              <a:t>9</a:t>
            </a:r>
            <a:r>
              <a:rPr lang="en-US" sz="1800" b="0" i="0" u="sng" dirty="0">
                <a:solidFill>
                  <a:srgbClr val="FF0000"/>
                </a:solidFill>
                <a:effectLst/>
                <a:latin typeface="?"/>
              </a:rPr>
              <a:t> special blocks</a:t>
            </a:r>
            <a:r>
              <a:rPr lang="en-US" sz="1800" b="0" i="0" dirty="0">
                <a:solidFill>
                  <a:srgbClr val="1A1A1A"/>
                </a:solidFill>
                <a:effectLst/>
                <a:latin typeface="?"/>
              </a:rPr>
              <a:t>/ cells.</a:t>
            </a:r>
          </a:p>
          <a:p>
            <a:pPr algn="just"/>
            <a:r>
              <a:rPr lang="en-US" sz="1800" b="0" i="0" u="sng" dirty="0">
                <a:solidFill>
                  <a:srgbClr val="1A1A1A"/>
                </a:solidFill>
                <a:effectLst/>
                <a:latin typeface="?"/>
              </a:rPr>
              <a:t>Here is a short explanation of each Lean Canvas block:</a:t>
            </a:r>
          </a:p>
          <a:p>
            <a:pPr algn="just"/>
            <a:r>
              <a:rPr lang="en-US" sz="2000" b="1" i="0" dirty="0">
                <a:solidFill>
                  <a:srgbClr val="FF0000"/>
                </a:solidFill>
                <a:effectLst/>
                <a:latin typeface="?"/>
              </a:rPr>
              <a:t>1</a:t>
            </a:r>
            <a:r>
              <a:rPr lang="en-US" sz="2000" b="1" dirty="0">
                <a:solidFill>
                  <a:srgbClr val="FF0000"/>
                </a:solidFill>
                <a:latin typeface="?"/>
              </a:rPr>
              <a:t>) </a:t>
            </a:r>
            <a:r>
              <a:rPr lang="en-US" sz="2000" b="1" i="0" dirty="0">
                <a:solidFill>
                  <a:srgbClr val="FF0000"/>
                </a:solidFill>
                <a:effectLst/>
                <a:latin typeface="?"/>
              </a:rPr>
              <a:t>Problem</a:t>
            </a:r>
          </a:p>
          <a:p>
            <a:pPr marL="285750" indent="-285750" algn="just">
              <a:buFont typeface="Arial" panose="020B0604020202020204" pitchFamily="34" charset="0"/>
              <a:buChar char="•"/>
            </a:pPr>
            <a:r>
              <a:rPr lang="en-US" sz="1800" b="0" i="0" dirty="0">
                <a:solidFill>
                  <a:srgbClr val="FF0000"/>
                </a:solidFill>
                <a:effectLst/>
                <a:latin typeface="?"/>
              </a:rPr>
              <a:t>All customer segments have separate sets of problems that they need to solve</a:t>
            </a:r>
            <a:r>
              <a:rPr lang="en-US" sz="1800" b="0" i="0" dirty="0">
                <a:solidFill>
                  <a:srgbClr val="1A1A1A"/>
                </a:solidFill>
                <a:effectLst/>
                <a:latin typeface="?"/>
              </a:rPr>
              <a:t>. This block is designed right for these problems. Here one, two, three or more problems can be placed. </a:t>
            </a:r>
            <a:r>
              <a:rPr lang="en-US" sz="1800" b="0" i="0" u="sng" dirty="0">
                <a:solidFill>
                  <a:srgbClr val="FF0000"/>
                </a:solidFill>
                <a:effectLst/>
                <a:latin typeface="?"/>
              </a:rPr>
              <a:t>It's better to list up to 3 problems with higher priority.</a:t>
            </a:r>
          </a:p>
          <a:p>
            <a:pPr marL="285750" indent="-285750" algn="just">
              <a:buFont typeface="Arial" panose="020B0604020202020204" pitchFamily="34" charset="0"/>
              <a:buChar char="•"/>
            </a:pPr>
            <a:r>
              <a:rPr lang="en-US" sz="1800" b="0" i="0" dirty="0">
                <a:solidFill>
                  <a:srgbClr val="1A1A1A"/>
                </a:solidFill>
                <a:effectLst/>
                <a:latin typeface="?"/>
              </a:rPr>
              <a:t>Identify your real pain. Try to understand the key customers needs and challenges. You may try user interviews, tests, surveys or questionnaires to understand your problems better.</a:t>
            </a:r>
          </a:p>
          <a:p>
            <a:pPr algn="just"/>
            <a:r>
              <a:rPr lang="en-US" sz="2000" b="1" i="0" dirty="0">
                <a:solidFill>
                  <a:srgbClr val="FF0000"/>
                </a:solidFill>
                <a:effectLst/>
                <a:latin typeface="?"/>
              </a:rPr>
              <a:t>2) Solution</a:t>
            </a:r>
          </a:p>
          <a:p>
            <a:pPr marL="285750" indent="-285750" algn="just">
              <a:buFont typeface="Arial" panose="020B0604020202020204" pitchFamily="34" charset="0"/>
              <a:buChar char="•"/>
            </a:pPr>
            <a:r>
              <a:rPr lang="en-US" sz="1800" b="0" i="0" dirty="0">
                <a:solidFill>
                  <a:srgbClr val="1A1A1A"/>
                </a:solidFill>
                <a:effectLst/>
                <a:latin typeface="?"/>
              </a:rPr>
              <a:t>When you recognized the problem, the next thing is to find a solution for it.</a:t>
            </a:r>
          </a:p>
          <a:p>
            <a:pPr marL="285750" indent="-285750" algn="just">
              <a:buFont typeface="Arial" panose="020B0604020202020204" pitchFamily="34" charset="0"/>
              <a:buChar char="•"/>
            </a:pPr>
            <a:r>
              <a:rPr lang="en-US" sz="1800" b="0" i="0" dirty="0">
                <a:solidFill>
                  <a:srgbClr val="FF0000"/>
                </a:solidFill>
                <a:effectLst/>
                <a:latin typeface="?"/>
              </a:rPr>
              <a:t>Interview your customers, ask them questions and get feedback. Any Lean Startup is validated learning through a continual cycle </a:t>
            </a:r>
            <a:r>
              <a:rPr lang="en-US" sz="1800" b="1" i="0" dirty="0">
                <a:solidFill>
                  <a:srgbClr val="FF0000"/>
                </a:solidFill>
                <a:effectLst/>
                <a:latin typeface="?"/>
              </a:rPr>
              <a:t>Build </a:t>
            </a:r>
            <a:r>
              <a:rPr lang="en-US" sz="1800" b="0" i="0" dirty="0">
                <a:solidFill>
                  <a:srgbClr val="FF0000"/>
                </a:solidFill>
                <a:effectLst/>
                <a:latin typeface="?"/>
              </a:rPr>
              <a:t>— </a:t>
            </a:r>
            <a:r>
              <a:rPr lang="en-US" sz="1800" b="1" i="0" dirty="0">
                <a:solidFill>
                  <a:srgbClr val="FF0000"/>
                </a:solidFill>
                <a:effectLst/>
                <a:latin typeface="?"/>
              </a:rPr>
              <a:t>Measur</a:t>
            </a:r>
            <a:r>
              <a:rPr lang="en-US" sz="1800" b="0" i="0" dirty="0">
                <a:solidFill>
                  <a:srgbClr val="FF0000"/>
                </a:solidFill>
                <a:effectLst/>
                <a:latin typeface="?"/>
              </a:rPr>
              <a:t>e —</a:t>
            </a:r>
            <a:r>
              <a:rPr lang="en-US" sz="1800" b="1" i="0" dirty="0">
                <a:solidFill>
                  <a:srgbClr val="FF0000"/>
                </a:solidFill>
                <a:effectLst/>
                <a:latin typeface="?"/>
              </a:rPr>
              <a:t> Learn</a:t>
            </a:r>
            <a:r>
              <a:rPr lang="en-US" sz="1800" b="0" i="0" dirty="0">
                <a:solidFill>
                  <a:srgbClr val="1A1A1A"/>
                </a:solidFill>
                <a:effectLst/>
                <a:latin typeface="?"/>
              </a:rPr>
              <a:t>.</a:t>
            </a:r>
            <a:r>
              <a:rPr lang="en-US" dirty="0"/>
              <a:t> </a:t>
            </a:r>
          </a:p>
          <a:p>
            <a:pPr marL="285750" indent="-285750" algn="just">
              <a:buFont typeface="Arial" panose="020B0604020202020204" pitchFamily="34" charset="0"/>
              <a:buChar char="•"/>
            </a:pPr>
            <a:r>
              <a:rPr lang="en-US" dirty="0"/>
              <a:t>How can your product solve the problems? Define the main features your product or service offers to solve customers’ problems. Think about the strengths and flaws of each feature.</a:t>
            </a:r>
          </a:p>
          <a:p>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11724E84-1056-7D79-020D-0345D0FCFE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25380497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8679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65568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2912" y="1291710"/>
            <a:ext cx="10505345" cy="4893647"/>
          </a:xfrm>
          <a:prstGeom prst="rect">
            <a:avLst/>
          </a:prstGeom>
          <a:noFill/>
        </p:spPr>
        <p:txBody>
          <a:bodyPr wrap="square" rtlCol="0">
            <a:spAutoFit/>
          </a:bodyPr>
          <a:lstStyle/>
          <a:p>
            <a:pPr algn="just"/>
            <a:r>
              <a:rPr lang="en-US" sz="2000" b="1" i="0" dirty="0">
                <a:solidFill>
                  <a:srgbClr val="FF0000"/>
                </a:solidFill>
                <a:effectLst/>
              </a:rPr>
              <a:t>3) Key Metrics</a:t>
            </a:r>
          </a:p>
          <a:p>
            <a:pPr marL="285750" indent="-285750" algn="just">
              <a:buFont typeface="Arial" panose="020B0604020202020204" pitchFamily="34" charset="0"/>
              <a:buChar char="•"/>
            </a:pPr>
            <a:r>
              <a:rPr lang="en-US" b="0" i="0" dirty="0">
                <a:solidFill>
                  <a:srgbClr val="1A1A1A"/>
                </a:solidFill>
                <a:effectLst/>
              </a:rPr>
              <a:t>Key Metrics </a:t>
            </a:r>
            <a:r>
              <a:rPr lang="en-US" b="0" i="0" u="sng" dirty="0">
                <a:solidFill>
                  <a:srgbClr val="FF0000"/>
                </a:solidFill>
                <a:effectLst/>
              </a:rPr>
              <a:t>allow evaluating the success of business processes</a:t>
            </a:r>
            <a:r>
              <a:rPr lang="en-US" b="0" i="0" dirty="0">
                <a:solidFill>
                  <a:srgbClr val="1A1A1A"/>
                </a:solidFill>
                <a:effectLst/>
              </a:rPr>
              <a:t>. Any business needs specific metrics </a:t>
            </a:r>
            <a:r>
              <a:rPr lang="en-US" b="0" i="0" u="sng" dirty="0">
                <a:solidFill>
                  <a:srgbClr val="FF0000"/>
                </a:solidFill>
                <a:effectLst/>
              </a:rPr>
              <a:t>for monitoring performance</a:t>
            </a:r>
            <a:r>
              <a:rPr lang="en-US" b="0" i="0" dirty="0">
                <a:solidFill>
                  <a:srgbClr val="1A1A1A"/>
                </a:solidFill>
                <a:effectLst/>
              </a:rPr>
              <a:t>. </a:t>
            </a:r>
          </a:p>
          <a:p>
            <a:pPr marL="285750" indent="-285750" algn="just">
              <a:buFont typeface="Arial" panose="020B0604020202020204" pitchFamily="34" charset="0"/>
              <a:buChar char="•"/>
            </a:pPr>
            <a:r>
              <a:rPr lang="en-US" b="0" i="0" dirty="0">
                <a:solidFill>
                  <a:srgbClr val="1A1A1A"/>
                </a:solidFill>
                <a:effectLst/>
              </a:rPr>
              <a:t>Fill in this Lean Canvas section with the most appropriate metrics for you. </a:t>
            </a:r>
          </a:p>
          <a:p>
            <a:pPr marL="285750" indent="-285750" algn="just">
              <a:buFont typeface="Arial" panose="020B0604020202020204" pitchFamily="34" charset="0"/>
              <a:buChar char="•"/>
            </a:pPr>
            <a:r>
              <a:rPr lang="en-US" b="0" i="0" dirty="0">
                <a:solidFill>
                  <a:srgbClr val="1A1A1A"/>
                </a:solidFill>
                <a:effectLst/>
              </a:rPr>
              <a:t>A good idea is to visualize a funnel top down. One of the best model to help with this is </a:t>
            </a:r>
            <a:r>
              <a:rPr lang="en-US" b="0" i="0" dirty="0">
                <a:solidFill>
                  <a:srgbClr val="0387CE"/>
                </a:solidFill>
                <a:effectLst/>
              </a:rPr>
              <a:t>AARRR (Pirate Metrics)</a:t>
            </a:r>
            <a:r>
              <a:rPr lang="en-US" b="0" i="0" dirty="0">
                <a:solidFill>
                  <a:srgbClr val="1A1A1A"/>
                </a:solidFill>
                <a:effectLst/>
              </a:rPr>
              <a:t>.</a:t>
            </a:r>
          </a:p>
          <a:p>
            <a:pPr algn="just"/>
            <a:r>
              <a:rPr lang="en-US" sz="2000" b="1" dirty="0">
                <a:solidFill>
                  <a:srgbClr val="FF0000"/>
                </a:solidFill>
              </a:rPr>
              <a:t>4) Customer Segments (CS)</a:t>
            </a:r>
          </a:p>
          <a:p>
            <a:pPr marL="285750" indent="-285750" algn="just">
              <a:buFont typeface="Arial" panose="020B0604020202020204" pitchFamily="34" charset="0"/>
              <a:buChar char="•"/>
            </a:pPr>
            <a:r>
              <a:rPr lang="en-US" b="0" i="0" dirty="0">
                <a:solidFill>
                  <a:srgbClr val="1A1A1A"/>
                </a:solidFill>
                <a:effectLst/>
              </a:rPr>
              <a:t>Customer segments </a:t>
            </a:r>
            <a:r>
              <a:rPr lang="en-US" b="0" i="0" u="sng" dirty="0">
                <a:solidFill>
                  <a:srgbClr val="FF0000"/>
                </a:solidFill>
                <a:effectLst/>
              </a:rPr>
              <a:t>are one of the most important blocks</a:t>
            </a:r>
            <a:r>
              <a:rPr lang="en-US" b="0" i="0" dirty="0">
                <a:solidFill>
                  <a:srgbClr val="1A1A1A"/>
                </a:solidFill>
                <a:effectLst/>
              </a:rPr>
              <a:t>. </a:t>
            </a:r>
            <a:r>
              <a:rPr lang="en-US" b="0" i="0" dirty="0">
                <a:solidFill>
                  <a:srgbClr val="FF0000"/>
                </a:solidFill>
                <a:effectLst/>
              </a:rPr>
              <a:t>It describes the community of customers or businesses that you are aiming to sell your product.</a:t>
            </a:r>
          </a:p>
          <a:p>
            <a:pPr marL="285750" indent="-285750" algn="just">
              <a:buFont typeface="Arial" panose="020B0604020202020204" pitchFamily="34" charset="0"/>
              <a:buChar char="•"/>
            </a:pPr>
            <a:r>
              <a:rPr lang="en-US" b="0" i="0" dirty="0">
                <a:solidFill>
                  <a:srgbClr val="FF0000"/>
                </a:solidFill>
                <a:effectLst/>
              </a:rPr>
              <a:t>Customers can be segmented into the groups </a:t>
            </a:r>
            <a:r>
              <a:rPr lang="en-US" b="1" i="1" dirty="0">
                <a:solidFill>
                  <a:srgbClr val="FF0000"/>
                </a:solidFill>
                <a:effectLst/>
              </a:rPr>
              <a:t>based on </a:t>
            </a:r>
            <a:r>
              <a:rPr lang="en-US" b="0" i="0" u="sng" dirty="0">
                <a:solidFill>
                  <a:srgbClr val="FF0000"/>
                </a:solidFill>
                <a:effectLst/>
              </a:rPr>
              <a:t>their needs, behaviors and other traits.</a:t>
            </a:r>
            <a:r>
              <a:rPr lang="en-US" b="0" i="0" u="sng" dirty="0">
                <a:solidFill>
                  <a:srgbClr val="1A1A1A"/>
                </a:solidFill>
                <a:effectLst/>
              </a:rPr>
              <a:t> </a:t>
            </a:r>
          </a:p>
          <a:p>
            <a:pPr marL="285750" indent="-285750" algn="just">
              <a:buFont typeface="Arial" panose="020B0604020202020204" pitchFamily="34" charset="0"/>
              <a:buChar char="•"/>
            </a:pPr>
            <a:r>
              <a:rPr lang="en-US" b="0" i="0" dirty="0">
                <a:solidFill>
                  <a:srgbClr val="1A1A1A"/>
                </a:solidFill>
                <a:effectLst/>
              </a:rPr>
              <a:t>They can be defined by </a:t>
            </a:r>
            <a:r>
              <a:rPr lang="en-US" b="1" i="0" dirty="0">
                <a:solidFill>
                  <a:srgbClr val="1A1A1A"/>
                </a:solidFill>
                <a:effectLst/>
              </a:rPr>
              <a:t>demographics</a:t>
            </a:r>
            <a:r>
              <a:rPr lang="en-US" b="0" i="0" dirty="0">
                <a:solidFill>
                  <a:srgbClr val="1A1A1A"/>
                </a:solidFill>
                <a:effectLst/>
              </a:rPr>
              <a:t> </a:t>
            </a:r>
            <a:r>
              <a:rPr lang="en-US" b="0" i="1" dirty="0">
                <a:solidFill>
                  <a:srgbClr val="1A1A1A"/>
                </a:solidFill>
                <a:effectLst/>
              </a:rPr>
              <a:t>(age, gender, ethnicity, profession, </a:t>
            </a:r>
            <a:r>
              <a:rPr lang="en-US" b="0" i="1" dirty="0" err="1">
                <a:solidFill>
                  <a:srgbClr val="1A1A1A"/>
                </a:solidFill>
                <a:effectLst/>
              </a:rPr>
              <a:t>etc</a:t>
            </a:r>
            <a:r>
              <a:rPr lang="en-US" b="0" i="1" dirty="0">
                <a:solidFill>
                  <a:srgbClr val="1A1A1A"/>
                </a:solidFill>
                <a:effectLst/>
              </a:rPr>
              <a:t>) </a:t>
            </a:r>
            <a:r>
              <a:rPr lang="en-US" b="0" i="0" dirty="0">
                <a:solidFill>
                  <a:srgbClr val="1A1A1A"/>
                </a:solidFill>
                <a:effectLst/>
              </a:rPr>
              <a:t>or </a:t>
            </a:r>
            <a:r>
              <a:rPr lang="en-US" b="1" i="0" dirty="0">
                <a:solidFill>
                  <a:srgbClr val="1A1A1A"/>
                </a:solidFill>
                <a:effectLst/>
              </a:rPr>
              <a:t>psychographic factors </a:t>
            </a:r>
            <a:r>
              <a:rPr lang="en-US" b="0" i="1" dirty="0">
                <a:solidFill>
                  <a:srgbClr val="1A1A1A"/>
                </a:solidFill>
                <a:effectLst/>
              </a:rPr>
              <a:t>(behavior, interests, and motivations)</a:t>
            </a:r>
            <a:r>
              <a:rPr lang="en-US" b="0" i="0" dirty="0">
                <a:solidFill>
                  <a:srgbClr val="1A1A1A"/>
                </a:solidFill>
                <a:effectLst/>
              </a:rPr>
              <a:t>.</a:t>
            </a:r>
          </a:p>
          <a:p>
            <a:pPr algn="just"/>
            <a:r>
              <a:rPr lang="en-US" sz="2000" b="1" dirty="0">
                <a:solidFill>
                  <a:srgbClr val="FF0000"/>
                </a:solidFill>
              </a:rPr>
              <a:t>5) Unique Value Proposition (</a:t>
            </a:r>
            <a:r>
              <a:rPr lang="en-US" sz="2000" b="0" i="0" dirty="0">
                <a:solidFill>
                  <a:srgbClr val="FF0000"/>
                </a:solidFill>
                <a:effectLst/>
              </a:rPr>
              <a:t>UVP)</a:t>
            </a:r>
            <a:endParaRPr lang="en-US" sz="2000" b="1" dirty="0">
              <a:solidFill>
                <a:srgbClr val="FF0000"/>
              </a:solidFill>
            </a:endParaRPr>
          </a:p>
          <a:p>
            <a:pPr marL="285750" indent="-285750" algn="just">
              <a:buFont typeface="Arial" panose="020B0604020202020204" pitchFamily="34" charset="0"/>
              <a:buChar char="•"/>
            </a:pPr>
            <a:r>
              <a:rPr lang="en-US" b="1" i="0" dirty="0">
                <a:effectLst/>
              </a:rPr>
              <a:t>UVP</a:t>
            </a:r>
            <a:r>
              <a:rPr lang="en-US" b="1" i="0" dirty="0">
                <a:solidFill>
                  <a:srgbClr val="FF0000"/>
                </a:solidFill>
                <a:effectLst/>
              </a:rPr>
              <a:t> is </a:t>
            </a:r>
            <a:r>
              <a:rPr lang="en-US" b="1" i="0" u="sng" dirty="0">
                <a:solidFill>
                  <a:srgbClr val="FF0000"/>
                </a:solidFill>
                <a:effectLst/>
              </a:rPr>
              <a:t>a promise of value that should be delivered</a:t>
            </a:r>
            <a:r>
              <a:rPr lang="en-US" b="0" i="0" dirty="0">
                <a:solidFill>
                  <a:srgbClr val="1A1A1A"/>
                </a:solidFill>
                <a:effectLst/>
              </a:rPr>
              <a:t>. </a:t>
            </a:r>
            <a:r>
              <a:rPr lang="en-US" b="1" i="0" dirty="0">
                <a:solidFill>
                  <a:srgbClr val="FF0000"/>
                </a:solidFill>
                <a:effectLst/>
              </a:rPr>
              <a:t>It's about why you are different and why your CS should buy or invest time in you. </a:t>
            </a:r>
          </a:p>
          <a:p>
            <a:pPr algn="just"/>
            <a:br>
              <a:rPr lang="en-US" dirty="0"/>
            </a:br>
            <a:endParaRPr lang="en-US"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AAD7DE76-1BF7-BEC6-34BC-1E6D465BDE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260747721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94661"/>
            <a:ext cx="4128422" cy="55531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35009"/>
            <a:ext cx="10655688" cy="49244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957869"/>
            <a:ext cx="10505345" cy="4924425"/>
          </a:xfrm>
          <a:prstGeom prst="rect">
            <a:avLst/>
          </a:prstGeom>
          <a:noFill/>
        </p:spPr>
        <p:txBody>
          <a:bodyPr wrap="square" rtlCol="0">
            <a:spAutoFit/>
          </a:bodyPr>
          <a:lstStyle/>
          <a:p>
            <a:pPr algn="just"/>
            <a:r>
              <a:rPr lang="en-US" sz="2000" b="1" dirty="0">
                <a:solidFill>
                  <a:srgbClr val="FF0000"/>
                </a:solidFill>
              </a:rPr>
              <a:t>6) Channels</a:t>
            </a:r>
          </a:p>
          <a:p>
            <a:pPr marL="285750" indent="-285750" algn="just">
              <a:buFont typeface="Arial" panose="020B0604020202020204" pitchFamily="34" charset="0"/>
              <a:buChar char="•"/>
            </a:pPr>
            <a:r>
              <a:rPr lang="en-US" b="0" i="0" dirty="0">
                <a:solidFill>
                  <a:srgbClr val="1A1A1A"/>
                </a:solidFill>
                <a:effectLst/>
              </a:rPr>
              <a:t>Channels are </a:t>
            </a:r>
            <a:r>
              <a:rPr lang="en-US" b="0" i="0" u="sng" dirty="0">
                <a:solidFill>
                  <a:srgbClr val="FF0000"/>
                </a:solidFill>
                <a:effectLst/>
              </a:rPr>
              <a:t>the ways to reach your customers' segments</a:t>
            </a:r>
            <a:r>
              <a:rPr lang="en-US" b="0" i="0" dirty="0">
                <a:solidFill>
                  <a:srgbClr val="1A1A1A"/>
                </a:solidFill>
                <a:effectLst/>
              </a:rPr>
              <a:t>.</a:t>
            </a:r>
          </a:p>
          <a:p>
            <a:pPr marL="285750" indent="-285750" algn="just">
              <a:buFont typeface="Arial" panose="020B0604020202020204" pitchFamily="34" charset="0"/>
              <a:buChar char="•"/>
            </a:pPr>
            <a:r>
              <a:rPr lang="en-US" b="0" i="0" dirty="0">
                <a:solidFill>
                  <a:srgbClr val="1A1A1A"/>
                </a:solidFill>
                <a:effectLst/>
              </a:rPr>
              <a:t>Think about the channels that will give you enough access to your CS and enough learning: </a:t>
            </a:r>
            <a:r>
              <a:rPr lang="en-US" b="0" i="0" dirty="0">
                <a:solidFill>
                  <a:srgbClr val="FF0000"/>
                </a:solidFill>
                <a:effectLst/>
              </a:rPr>
              <a:t>social media, emailing, ads, blogs, TV and radio, trade shows, webinars etc</a:t>
            </a:r>
            <a:r>
              <a:rPr lang="en-US" b="0" i="0" dirty="0">
                <a:solidFill>
                  <a:srgbClr val="1A1A1A"/>
                </a:solidFill>
                <a:effectLst/>
              </a:rPr>
              <a:t>. </a:t>
            </a:r>
          </a:p>
          <a:p>
            <a:pPr marL="285750" indent="-285750" algn="just">
              <a:buFont typeface="Arial" panose="020B0604020202020204" pitchFamily="34" charset="0"/>
              <a:buChar char="•"/>
            </a:pPr>
            <a:r>
              <a:rPr lang="en-US" b="0" i="0" dirty="0">
                <a:solidFill>
                  <a:srgbClr val="1A1A1A"/>
                </a:solidFill>
                <a:effectLst/>
              </a:rPr>
              <a:t>Do not use all of them, just where your CS is.</a:t>
            </a:r>
          </a:p>
          <a:p>
            <a:pPr algn="just"/>
            <a:r>
              <a:rPr lang="en-US" sz="2000" b="1" dirty="0">
                <a:solidFill>
                  <a:srgbClr val="FF0000"/>
                </a:solidFill>
              </a:rPr>
              <a:t>7) Revenue Streams</a:t>
            </a:r>
          </a:p>
          <a:p>
            <a:pPr marL="285750" indent="-285750" algn="just">
              <a:buFont typeface="Arial" panose="020B0604020202020204" pitchFamily="34" charset="0"/>
              <a:buChar char="•"/>
            </a:pPr>
            <a:r>
              <a:rPr lang="en-US" b="0" i="0" u="sng" dirty="0">
                <a:solidFill>
                  <a:srgbClr val="FF0000"/>
                </a:solidFill>
                <a:effectLst/>
              </a:rPr>
              <a:t>People often pay not enough attention to the cost structure and revenue</a:t>
            </a:r>
            <a:r>
              <a:rPr lang="en-US" b="0" i="0" dirty="0">
                <a:solidFill>
                  <a:srgbClr val="1A1A1A"/>
                </a:solidFill>
                <a:effectLst/>
              </a:rPr>
              <a:t>. However, these are also the key points that are worth doing. </a:t>
            </a:r>
          </a:p>
          <a:p>
            <a:pPr marL="285750" indent="-285750" algn="just">
              <a:buFont typeface="Arial" panose="020B0604020202020204" pitchFamily="34" charset="0"/>
              <a:buChar char="•"/>
            </a:pPr>
            <a:r>
              <a:rPr lang="en-US" b="0" i="0" dirty="0">
                <a:solidFill>
                  <a:srgbClr val="1A1A1A"/>
                </a:solidFill>
                <a:effectLst/>
              </a:rPr>
              <a:t>How you price your business will depend on the type of a model.</a:t>
            </a:r>
          </a:p>
          <a:p>
            <a:pPr algn="just"/>
            <a:r>
              <a:rPr lang="en-US" sz="2000" b="1" dirty="0">
                <a:solidFill>
                  <a:srgbClr val="FF0000"/>
                </a:solidFill>
              </a:rPr>
              <a:t>8) Cost Structure</a:t>
            </a:r>
          </a:p>
          <a:p>
            <a:pPr marL="285750" indent="-285750" algn="just">
              <a:buFont typeface="Arial" panose="020B0604020202020204" pitchFamily="34" charset="0"/>
              <a:buChar char="•"/>
            </a:pPr>
            <a:r>
              <a:rPr lang="en-US" b="0" i="0" dirty="0">
                <a:solidFill>
                  <a:srgbClr val="1A1A1A"/>
                </a:solidFill>
                <a:effectLst/>
              </a:rPr>
              <a:t>In this box, </a:t>
            </a:r>
            <a:r>
              <a:rPr lang="en-US" b="0" i="0" u="sng" dirty="0">
                <a:solidFill>
                  <a:srgbClr val="FF0000"/>
                </a:solidFill>
                <a:effectLst/>
              </a:rPr>
              <a:t>all the operational costs for taking the product/ service to market should be listed</a:t>
            </a:r>
            <a:r>
              <a:rPr lang="en-US" b="0" i="0" dirty="0">
                <a:solidFill>
                  <a:srgbClr val="1A1A1A"/>
                </a:solidFill>
                <a:effectLst/>
              </a:rPr>
              <a:t>.</a:t>
            </a:r>
          </a:p>
          <a:p>
            <a:pPr marL="285750" indent="-285750" algn="just">
              <a:buFont typeface="Arial" panose="020B0604020202020204" pitchFamily="34" charset="0"/>
              <a:buChar char="•"/>
            </a:pPr>
            <a:r>
              <a:rPr lang="en-US" b="0" i="0" dirty="0">
                <a:solidFill>
                  <a:srgbClr val="1A1A1A"/>
                </a:solidFill>
                <a:effectLst/>
              </a:rPr>
              <a:t>Consider all your costs of doing business and </a:t>
            </a:r>
            <a:r>
              <a:rPr lang="en-US" b="0" i="0" u="sng" dirty="0">
                <a:solidFill>
                  <a:srgbClr val="FF0000"/>
                </a:solidFill>
                <a:effectLst/>
              </a:rPr>
              <a:t>make sure your customer lifetime value exceeds your acquisition cost</a:t>
            </a:r>
            <a:r>
              <a:rPr lang="en-US" b="0" i="0" dirty="0">
                <a:solidFill>
                  <a:srgbClr val="1A1A1A"/>
                </a:solidFill>
                <a:effectLst/>
              </a:rPr>
              <a:t>.</a:t>
            </a:r>
          </a:p>
          <a:p>
            <a:pPr algn="just"/>
            <a:r>
              <a:rPr lang="en-US" sz="2000" b="1" i="0" dirty="0">
                <a:solidFill>
                  <a:srgbClr val="FF0000"/>
                </a:solidFill>
                <a:effectLst/>
              </a:rPr>
              <a:t>9) Unfair Advantage</a:t>
            </a:r>
          </a:p>
          <a:p>
            <a:pPr marL="285750" indent="-285750" algn="just">
              <a:buFont typeface="Arial" panose="020B0604020202020204" pitchFamily="34" charset="0"/>
              <a:buChar char="•"/>
            </a:pPr>
            <a:r>
              <a:rPr lang="en-US" b="0" i="0" dirty="0">
                <a:solidFill>
                  <a:srgbClr val="1A1A1A"/>
                </a:solidFill>
                <a:effectLst/>
              </a:rPr>
              <a:t>Think about </a:t>
            </a:r>
            <a:r>
              <a:rPr lang="en-US" b="0" i="0" dirty="0">
                <a:solidFill>
                  <a:srgbClr val="FF0000"/>
                </a:solidFill>
                <a:effectLst/>
              </a:rPr>
              <a:t>what makes you stand out and what puts you ahead of your competitors</a:t>
            </a:r>
            <a:r>
              <a:rPr lang="en-US" b="0" i="0" dirty="0">
                <a:solidFill>
                  <a:srgbClr val="1A1A1A"/>
                </a:solidFill>
                <a:effectLst/>
              </a:rPr>
              <a:t>.</a:t>
            </a:r>
          </a:p>
          <a:p>
            <a:pPr marL="285750" indent="-285750" algn="just">
              <a:buFont typeface="Arial" panose="020B0604020202020204" pitchFamily="34" charset="0"/>
              <a:buChar char="•"/>
            </a:pPr>
            <a:r>
              <a:rPr lang="en-US" dirty="0">
                <a:solidFill>
                  <a:srgbClr val="1A1A1A"/>
                </a:solidFill>
              </a:rPr>
              <a:t>F</a:t>
            </a:r>
            <a:r>
              <a:rPr lang="en-US" b="0" i="0" dirty="0">
                <a:solidFill>
                  <a:srgbClr val="1A1A1A"/>
                </a:solidFill>
                <a:effectLst/>
              </a:rPr>
              <a:t>or example, </a:t>
            </a:r>
            <a:r>
              <a:rPr lang="en-US" b="0" i="0" u="sng" dirty="0">
                <a:solidFill>
                  <a:srgbClr val="1A1A1A"/>
                </a:solidFill>
                <a:effectLst/>
              </a:rPr>
              <a:t>a great team</a:t>
            </a:r>
            <a:r>
              <a:rPr lang="en-US" b="0" i="0" dirty="0">
                <a:solidFill>
                  <a:srgbClr val="1A1A1A"/>
                </a:solidFill>
                <a:effectLst/>
              </a:rPr>
              <a:t>, </a:t>
            </a:r>
            <a:r>
              <a:rPr lang="en-US" b="0" i="0" u="sng" dirty="0">
                <a:solidFill>
                  <a:srgbClr val="1A1A1A"/>
                </a:solidFill>
                <a:effectLst/>
              </a:rPr>
              <a:t>insider data</a:t>
            </a:r>
            <a:r>
              <a:rPr lang="en-US" b="0" i="0" dirty="0">
                <a:solidFill>
                  <a:srgbClr val="1A1A1A"/>
                </a:solidFill>
                <a:effectLst/>
              </a:rPr>
              <a:t>, </a:t>
            </a:r>
            <a:r>
              <a:rPr lang="en-US" b="0" i="0" u="sng" dirty="0">
                <a:solidFill>
                  <a:srgbClr val="1A1A1A"/>
                </a:solidFill>
                <a:effectLst/>
              </a:rPr>
              <a:t>personal authority</a:t>
            </a:r>
            <a:r>
              <a:rPr lang="en-US" b="0" i="0" dirty="0">
                <a:solidFill>
                  <a:srgbClr val="1A1A1A"/>
                </a:solidFill>
                <a:effectLst/>
              </a:rPr>
              <a:t>, </a:t>
            </a:r>
            <a:r>
              <a:rPr lang="en-US" b="0" i="0" u="sng" dirty="0">
                <a:solidFill>
                  <a:srgbClr val="1A1A1A"/>
                </a:solidFill>
                <a:effectLst/>
              </a:rPr>
              <a:t>getting expert endorsements</a:t>
            </a:r>
            <a:r>
              <a:rPr lang="en-US" b="0" i="0" dirty="0">
                <a:solidFill>
                  <a:srgbClr val="1A1A1A"/>
                </a:solidFill>
                <a:effectLst/>
              </a:rPr>
              <a:t>, </a:t>
            </a:r>
            <a:r>
              <a:rPr lang="en-US" b="0" i="0" u="sng" dirty="0">
                <a:solidFill>
                  <a:srgbClr val="1A1A1A"/>
                </a:solidFill>
                <a:effectLst/>
              </a:rPr>
              <a:t>reputation,</a:t>
            </a:r>
            <a:r>
              <a:rPr lang="en-US" b="0" i="0" dirty="0">
                <a:solidFill>
                  <a:srgbClr val="1A1A1A"/>
                </a:solidFill>
                <a:effectLst/>
              </a:rPr>
              <a:t> etc.</a:t>
            </a:r>
          </a:p>
          <a:p>
            <a:pPr marL="285750" indent="-285750" algn="just">
              <a:buFont typeface="Arial" panose="020B0604020202020204" pitchFamily="34" charset="0"/>
              <a:buChar char="•"/>
            </a:pPr>
            <a:r>
              <a:rPr lang="en-US" b="0" i="0" dirty="0">
                <a:solidFill>
                  <a:srgbClr val="1A1A1A"/>
                </a:solidFill>
                <a:effectLst/>
              </a:rPr>
              <a:t>Just think about something you have that no one can buy.</a:t>
            </a:r>
            <a:endParaRPr lang="en-US"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315CB8CE-D88D-F7C8-D537-7FAAF4C12E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409716773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966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r>
              <a:rPr lang="en-US" sz="1800" b="1" i="0">
                <a:solidFill>
                  <a:srgbClr val="1A1A1A"/>
                </a:solidFill>
                <a:effectLst/>
                <a:latin typeface="?"/>
              </a:rPr>
              <a:t>What is Lean Canvas Template?</a:t>
            </a:r>
            <a:r>
              <a:rPr lang="en-US"/>
              <a:t> </a:t>
            </a:r>
            <a:br>
              <a:rPr lang="en-US"/>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 name="Picture 3">
            <a:extLst>
              <a:ext uri="{FF2B5EF4-FFF2-40B4-BE49-F238E27FC236}">
                <a16:creationId xmlns:a16="http://schemas.microsoft.com/office/drawing/2014/main" id="{0504D727-EF2C-D8C3-91FD-EC1D58896F64}"/>
              </a:ext>
            </a:extLst>
          </p:cNvPr>
          <p:cNvPicPr>
            <a:picLocks noChangeAspect="1"/>
          </p:cNvPicPr>
          <p:nvPr/>
        </p:nvPicPr>
        <p:blipFill>
          <a:blip r:embed="rId2"/>
          <a:stretch>
            <a:fillRect/>
          </a:stretch>
        </p:blipFill>
        <p:spPr>
          <a:xfrm>
            <a:off x="631125" y="1841245"/>
            <a:ext cx="9627783" cy="3830758"/>
          </a:xfrm>
          <a:prstGeom prst="rect">
            <a:avLst/>
          </a:prstGeom>
        </p:spPr>
      </p:pic>
      <p:pic>
        <p:nvPicPr>
          <p:cNvPr id="2" name="Graphic 21">
            <a:extLst>
              <a:ext uri="{FF2B5EF4-FFF2-40B4-BE49-F238E27FC236}">
                <a16:creationId xmlns:a16="http://schemas.microsoft.com/office/drawing/2014/main" id="{0E01A8CF-24BF-48B5-EFDD-0D0E1DA2E8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94770254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282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F78102EA-3921-94D9-9904-4D2857421534}"/>
              </a:ext>
            </a:extLst>
          </p:cNvPr>
          <p:cNvPicPr>
            <a:picLocks noChangeAspect="1"/>
          </p:cNvPicPr>
          <p:nvPr/>
        </p:nvPicPr>
        <p:blipFill>
          <a:blip r:embed="rId2"/>
          <a:stretch>
            <a:fillRect/>
          </a:stretch>
        </p:blipFill>
        <p:spPr>
          <a:xfrm>
            <a:off x="1337022" y="1612545"/>
            <a:ext cx="8767482" cy="3850042"/>
          </a:xfrm>
          <a:prstGeom prst="rect">
            <a:avLst/>
          </a:prstGeom>
        </p:spPr>
      </p:pic>
      <p:pic>
        <p:nvPicPr>
          <p:cNvPr id="2" name="Graphic 21">
            <a:extLst>
              <a:ext uri="{FF2B5EF4-FFF2-40B4-BE49-F238E27FC236}">
                <a16:creationId xmlns:a16="http://schemas.microsoft.com/office/drawing/2014/main" id="{E2901DD6-70EC-0588-63B0-809DDCE358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51546046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0832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CABA7B75-2346-1D21-BDA2-145363097511}"/>
              </a:ext>
            </a:extLst>
          </p:cNvPr>
          <p:cNvPicPr>
            <a:picLocks noChangeAspect="1"/>
          </p:cNvPicPr>
          <p:nvPr/>
        </p:nvPicPr>
        <p:blipFill>
          <a:blip r:embed="rId2"/>
          <a:stretch>
            <a:fillRect/>
          </a:stretch>
        </p:blipFill>
        <p:spPr>
          <a:xfrm>
            <a:off x="1700028" y="1390649"/>
            <a:ext cx="7905014" cy="4410796"/>
          </a:xfrm>
          <a:prstGeom prst="rect">
            <a:avLst/>
          </a:prstGeom>
        </p:spPr>
      </p:pic>
      <p:pic>
        <p:nvPicPr>
          <p:cNvPr id="2" name="Graphic 21">
            <a:extLst>
              <a:ext uri="{FF2B5EF4-FFF2-40B4-BE49-F238E27FC236}">
                <a16:creationId xmlns:a16="http://schemas.microsoft.com/office/drawing/2014/main" id="{565F4B30-2553-E631-1722-32BDFF7CB5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256253419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895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8159" y="1330911"/>
            <a:ext cx="9893651" cy="4524315"/>
          </a:xfrm>
          <a:prstGeom prst="rect">
            <a:avLst/>
          </a:prstGeom>
          <a:noFill/>
        </p:spPr>
        <p:txBody>
          <a:bodyPr wrap="square" rtlCol="0">
            <a:spAutoFit/>
          </a:bodyPr>
          <a:lstStyle/>
          <a:p>
            <a:r>
              <a:rPr lang="en-US" sz="1800" b="1" i="1" dirty="0">
                <a:solidFill>
                  <a:srgbClr val="000000"/>
                </a:solidFill>
                <a:effectLst/>
              </a:rPr>
              <a:t>Unique Value Proposition</a:t>
            </a:r>
          </a:p>
          <a:p>
            <a:r>
              <a:rPr lang="en-US" sz="1800" b="0" i="0" dirty="0">
                <a:solidFill>
                  <a:srgbClr val="000000"/>
                </a:solidFill>
                <a:effectLst/>
              </a:rPr>
              <a:t>Dead-center in the Lean Canvas is a box for your Unique Value Proposition (UVP). This is one of the most important boxes on the canvas and also the hardest to get right.</a:t>
            </a:r>
          </a:p>
          <a:p>
            <a:r>
              <a:rPr lang="en-US" sz="1800" b="0" i="1" dirty="0">
                <a:solidFill>
                  <a:srgbClr val="606060"/>
                </a:solidFill>
                <a:effectLst/>
              </a:rPr>
              <a:t>“</a:t>
            </a:r>
            <a:r>
              <a:rPr lang="en-US" sz="1800" b="0" i="1" dirty="0">
                <a:solidFill>
                  <a:srgbClr val="FF0000"/>
                </a:solidFill>
                <a:effectLst/>
              </a:rPr>
              <a:t>Unique Value Proposition</a:t>
            </a:r>
            <a:r>
              <a:rPr lang="en-US" sz="1800" b="0" i="1" dirty="0">
                <a:solidFill>
                  <a:srgbClr val="606060"/>
                </a:solidFill>
                <a:effectLst/>
              </a:rPr>
              <a:t>: A single, clear compelling message that states why you are different and worth buying.”</a:t>
            </a:r>
          </a:p>
          <a:p>
            <a:r>
              <a:rPr lang="en-US" sz="1800" b="0" i="0" dirty="0">
                <a:solidFill>
                  <a:srgbClr val="606060"/>
                </a:solidFill>
                <a:effectLst/>
              </a:rPr>
              <a:t>- Steve Blank</a:t>
            </a:r>
          </a:p>
          <a:p>
            <a:r>
              <a:rPr lang="en-US" sz="1800" b="0" i="0" dirty="0">
                <a:solidFill>
                  <a:srgbClr val="606060"/>
                </a:solidFill>
                <a:effectLst/>
              </a:rPr>
              <a:t>The Four Steps to the Epiphany</a:t>
            </a:r>
          </a:p>
          <a:p>
            <a:r>
              <a:rPr lang="en-US" sz="1800" b="0" i="0" dirty="0">
                <a:solidFill>
                  <a:srgbClr val="000000"/>
                </a:solidFill>
                <a:effectLst/>
              </a:rPr>
              <a:t>The </a:t>
            </a:r>
            <a:r>
              <a:rPr lang="en-US" sz="1800" b="0" i="0" u="sng" dirty="0">
                <a:solidFill>
                  <a:srgbClr val="FF0000"/>
                </a:solidFill>
                <a:effectLst/>
              </a:rPr>
              <a:t>UVP is hard to get right because you have to distill the essence of your product in a few words that can fit in the headline of your landing page</a:t>
            </a:r>
            <a:r>
              <a:rPr lang="en-US" sz="1800" b="0" i="0" dirty="0">
                <a:solidFill>
                  <a:srgbClr val="000000"/>
                </a:solidFill>
                <a:effectLst/>
              </a:rPr>
              <a:t>. Additionally, your UVP also needs to be different and that difference needs to matter.</a:t>
            </a:r>
          </a:p>
          <a:p>
            <a:r>
              <a:rPr lang="en-US" sz="1800" b="0" i="0" dirty="0">
                <a:solidFill>
                  <a:srgbClr val="000000"/>
                </a:solidFill>
                <a:effectLst/>
              </a:rPr>
              <a:t>First-time visitors spend 8 seconds on average on a landing page. Your UVP is their first interaction with your product - craft a good UVP and they might stay and view the rest of your site. Otherwise, they’ll simply leave.</a:t>
            </a:r>
          </a:p>
          <a:p>
            <a:r>
              <a:rPr lang="en-US" sz="1800" b="0" i="0" u="sng" dirty="0">
                <a:solidFill>
                  <a:srgbClr val="000000"/>
                </a:solidFill>
                <a:effectLst/>
              </a:rPr>
              <a:t>The good news is you don’t have to get this perfect right away. Like everything on the canvas, you start with a best guess and then iterate from there.</a:t>
            </a:r>
          </a:p>
          <a:p>
            <a:endParaRPr lang="en-US" sz="1800" b="0" i="0" dirty="0">
              <a:solidFill>
                <a:srgbClr val="000000"/>
              </a:solidFill>
              <a:effectLst/>
            </a:endParaRPr>
          </a:p>
        </p:txBody>
      </p:sp>
      <p:pic>
        <p:nvPicPr>
          <p:cNvPr id="2" name="Graphic 21">
            <a:extLst>
              <a:ext uri="{FF2B5EF4-FFF2-40B4-BE49-F238E27FC236}">
                <a16:creationId xmlns:a16="http://schemas.microsoft.com/office/drawing/2014/main" id="{6CF63F1D-771B-2CC6-1931-5758CF6779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334933509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30103"/>
            <a:ext cx="4128422" cy="51750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1958" y="899111"/>
            <a:ext cx="11707045" cy="467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14756" y="835957"/>
            <a:ext cx="11631384" cy="4801314"/>
          </a:xfrm>
          <a:prstGeom prst="rect">
            <a:avLst/>
          </a:prstGeom>
          <a:noFill/>
        </p:spPr>
        <p:txBody>
          <a:bodyPr wrap="square" rtlCol="0">
            <a:spAutoFit/>
          </a:bodyPr>
          <a:lstStyle/>
          <a:p>
            <a:r>
              <a:rPr lang="en-US" sz="1800" b="1" i="0" dirty="0">
                <a:solidFill>
                  <a:srgbClr val="000000"/>
                </a:solidFill>
                <a:effectLst/>
              </a:rPr>
              <a:t>How to Craft a Unique Value Proposition</a:t>
            </a:r>
          </a:p>
          <a:p>
            <a:endParaRPr lang="en-US" sz="1800" b="1" i="0" dirty="0">
              <a:solidFill>
                <a:srgbClr val="000000"/>
              </a:solidFill>
              <a:effectLst/>
            </a:endParaRPr>
          </a:p>
          <a:p>
            <a:pPr marL="285750" indent="-285750">
              <a:buFont typeface="Arial" panose="020B0604020202020204" pitchFamily="34" charset="0"/>
              <a:buChar char="•"/>
            </a:pPr>
            <a:r>
              <a:rPr lang="en-US" sz="1800" b="1" i="0" dirty="0">
                <a:solidFill>
                  <a:srgbClr val="000000"/>
                </a:solidFill>
                <a:effectLst/>
              </a:rPr>
              <a:t>Be different, but make sure your difference matters</a:t>
            </a:r>
          </a:p>
          <a:p>
            <a:r>
              <a:rPr lang="en-US" sz="1800" b="0" i="0" dirty="0">
                <a:solidFill>
                  <a:srgbClr val="000000"/>
                </a:solidFill>
                <a:effectLst/>
              </a:rPr>
              <a:t>The key to unlocking what’s different about your product is deriving your UVP directly from the #1 problem you are solving. If that problem is indeed worth solving, you’re more than halfway there already.</a:t>
            </a:r>
          </a:p>
          <a:p>
            <a:pPr marL="285750" indent="-285750">
              <a:buFont typeface="Arial" panose="020B0604020202020204" pitchFamily="34" charset="0"/>
              <a:buChar char="•"/>
            </a:pPr>
            <a:r>
              <a:rPr lang="en-US" sz="1800" b="1" i="0" dirty="0">
                <a:solidFill>
                  <a:srgbClr val="000000"/>
                </a:solidFill>
                <a:effectLst/>
              </a:rPr>
              <a:t>Target early adopters</a:t>
            </a:r>
          </a:p>
          <a:p>
            <a:r>
              <a:rPr lang="en-US" sz="1800" b="0" i="0" dirty="0">
                <a:solidFill>
                  <a:srgbClr val="000000"/>
                </a:solidFill>
                <a:effectLst/>
              </a:rPr>
              <a:t>Too many marketers try to target the “middle” in the hopes of reaching mainstream customers and in the process water down their message. Your product is </a:t>
            </a:r>
            <a:r>
              <a:rPr lang="en-US" sz="1800" b="1" i="0" dirty="0">
                <a:solidFill>
                  <a:srgbClr val="000000"/>
                </a:solidFill>
                <a:effectLst/>
              </a:rPr>
              <a:t>not </a:t>
            </a:r>
            <a:r>
              <a:rPr lang="en-US" sz="1800" b="0" i="0" dirty="0">
                <a:solidFill>
                  <a:srgbClr val="000000"/>
                </a:solidFill>
                <a:effectLst/>
              </a:rPr>
              <a:t>ready for mainstream customers yet. Your sole job should be finding and targeting early adopters which requires bold, clear, and specific messaging.</a:t>
            </a:r>
          </a:p>
          <a:p>
            <a:pPr marL="285750" indent="-285750">
              <a:buFont typeface="Arial" panose="020B0604020202020204" pitchFamily="34" charset="0"/>
              <a:buChar char="•"/>
            </a:pPr>
            <a:r>
              <a:rPr lang="en-US" sz="1800" b="1" i="0" dirty="0">
                <a:solidFill>
                  <a:srgbClr val="000000"/>
                </a:solidFill>
                <a:effectLst/>
              </a:rPr>
              <a:t>Focus on finished story benefits</a:t>
            </a:r>
          </a:p>
          <a:p>
            <a:r>
              <a:rPr lang="en-US" sz="1800" b="0" i="0" dirty="0">
                <a:solidFill>
                  <a:srgbClr val="000000"/>
                </a:solidFill>
                <a:effectLst/>
              </a:rPr>
              <a:t>You’ve probably heard about the importance of highlighting benefits over features. But benefits still require your customers to translate them to their worldview. A good UVP gets inside the head of your customers and focusses on the benefits your customers derive </a:t>
            </a:r>
            <a:r>
              <a:rPr lang="en-US" sz="1800" b="1" i="0" dirty="0">
                <a:solidFill>
                  <a:srgbClr val="000000"/>
                </a:solidFill>
                <a:effectLst/>
              </a:rPr>
              <a:t>after </a:t>
            </a:r>
            <a:r>
              <a:rPr lang="en-US" sz="1800" b="0" i="0" dirty="0">
                <a:solidFill>
                  <a:srgbClr val="000000"/>
                </a:solidFill>
                <a:effectLst/>
              </a:rPr>
              <a:t>using your product.</a:t>
            </a:r>
          </a:p>
          <a:p>
            <a:r>
              <a:rPr lang="en-US" sz="1800" b="0" i="0" dirty="0">
                <a:solidFill>
                  <a:srgbClr val="000000"/>
                </a:solidFill>
                <a:effectLst/>
              </a:rPr>
              <a:t>So for instance if you are building a résumé-building service:</a:t>
            </a:r>
          </a:p>
          <a:p>
            <a:r>
              <a:rPr lang="en-US" sz="1800" b="0" i="0" dirty="0">
                <a:solidFill>
                  <a:srgbClr val="000000"/>
                </a:solidFill>
                <a:effectLst/>
              </a:rPr>
              <a:t>- a feature might be “</a:t>
            </a:r>
            <a:r>
              <a:rPr lang="en-US" sz="1800" b="0" i="1" dirty="0">
                <a:solidFill>
                  <a:srgbClr val="000000"/>
                </a:solidFill>
                <a:effectLst/>
              </a:rPr>
              <a:t>professionally designed templates</a:t>
            </a:r>
            <a:r>
              <a:rPr lang="en-US" sz="1800" b="0" i="0" dirty="0">
                <a:solidFill>
                  <a:srgbClr val="000000"/>
                </a:solidFill>
                <a:effectLst/>
              </a:rPr>
              <a:t>”</a:t>
            </a:r>
          </a:p>
          <a:p>
            <a:r>
              <a:rPr lang="en-US" sz="1800" b="0" i="0" dirty="0">
                <a:solidFill>
                  <a:srgbClr val="000000"/>
                </a:solidFill>
                <a:effectLst/>
              </a:rPr>
              <a:t>- the benefit would be an “</a:t>
            </a:r>
            <a:r>
              <a:rPr lang="en-US" sz="1800" b="0" i="1" dirty="0">
                <a:solidFill>
                  <a:srgbClr val="000000"/>
                </a:solidFill>
                <a:effectLst/>
              </a:rPr>
              <a:t>eye-catching </a:t>
            </a:r>
            <a:r>
              <a:rPr lang="en-US" sz="1800" b="0" i="0" dirty="0">
                <a:solidFill>
                  <a:srgbClr val="000000"/>
                </a:solidFill>
                <a:effectLst/>
              </a:rPr>
              <a:t>résumé </a:t>
            </a:r>
            <a:r>
              <a:rPr lang="en-US" sz="1800" b="0" i="1" dirty="0">
                <a:solidFill>
                  <a:srgbClr val="000000"/>
                </a:solidFill>
                <a:effectLst/>
              </a:rPr>
              <a:t>that stands out</a:t>
            </a:r>
            <a:r>
              <a:rPr lang="en-US" sz="1800" b="0" i="0" dirty="0">
                <a:solidFill>
                  <a:srgbClr val="000000"/>
                </a:solidFill>
                <a:effectLst/>
              </a:rPr>
              <a:t>”</a:t>
            </a:r>
          </a:p>
          <a:p>
            <a:r>
              <a:rPr lang="en-US" sz="1800" b="0" i="0" dirty="0">
                <a:solidFill>
                  <a:srgbClr val="000000"/>
                </a:solidFill>
                <a:effectLst/>
              </a:rPr>
              <a:t>- but the finished story benefit would be “</a:t>
            </a:r>
            <a:r>
              <a:rPr lang="en-US" sz="1800" b="0" i="1" dirty="0">
                <a:solidFill>
                  <a:srgbClr val="000000"/>
                </a:solidFill>
                <a:effectLst/>
              </a:rPr>
              <a:t>landing your dream job</a:t>
            </a:r>
            <a:r>
              <a:rPr lang="en-US" sz="1800" b="0" i="0" dirty="0">
                <a:solidFill>
                  <a:srgbClr val="000000"/>
                </a:solidFill>
                <a:effectLst/>
              </a:rPr>
              <a:t>”.</a:t>
            </a:r>
            <a:endParaRPr lang="en-US" b="1" dirty="0">
              <a:solidFill>
                <a:srgbClr val="000000"/>
              </a:solidFill>
            </a:endParaRPr>
          </a:p>
        </p:txBody>
      </p:sp>
      <p:pic>
        <p:nvPicPr>
          <p:cNvPr id="2" name="Graphic 21">
            <a:extLst>
              <a:ext uri="{FF2B5EF4-FFF2-40B4-BE49-F238E27FC236}">
                <a16:creationId xmlns:a16="http://schemas.microsoft.com/office/drawing/2014/main" id="{54822363-4DB1-F1F5-E56B-59328FCCC3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52630969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1330911"/>
            <a:ext cx="11035232"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8158" y="1330911"/>
            <a:ext cx="10865683" cy="4524315"/>
          </a:xfrm>
          <a:prstGeom prst="rect">
            <a:avLst/>
          </a:prstGeom>
          <a:noFill/>
        </p:spPr>
        <p:txBody>
          <a:bodyPr wrap="square" rtlCol="0">
            <a:spAutoFit/>
          </a:bodyPr>
          <a:lstStyle/>
          <a:p>
            <a:pPr marL="285750" indent="-285750">
              <a:buFont typeface="Arial" panose="020B0604020202020204" pitchFamily="34" charset="0"/>
              <a:buChar char="•"/>
            </a:pPr>
            <a:r>
              <a:rPr lang="en-US" sz="1800" b="1" i="0" dirty="0">
                <a:solidFill>
                  <a:srgbClr val="000000"/>
                </a:solidFill>
                <a:effectLst/>
              </a:rPr>
              <a:t>Pick your words carefully and own them</a:t>
            </a:r>
          </a:p>
          <a:p>
            <a:r>
              <a:rPr lang="en-US" sz="1800" b="0" i="0" dirty="0">
                <a:solidFill>
                  <a:srgbClr val="000000"/>
                </a:solidFill>
                <a:effectLst/>
              </a:rPr>
              <a:t>Words are key to any great marketing and branding campaign. Look at how the top luxury car brands have used a single word to define themselves:</a:t>
            </a:r>
          </a:p>
          <a:p>
            <a:r>
              <a:rPr lang="en-US" sz="1800" b="0" i="1" dirty="0">
                <a:solidFill>
                  <a:srgbClr val="000000"/>
                </a:solidFill>
                <a:effectLst/>
              </a:rPr>
              <a:t>Performance</a:t>
            </a:r>
            <a:r>
              <a:rPr lang="en-US" sz="1800" b="0" i="0" dirty="0">
                <a:solidFill>
                  <a:srgbClr val="000000"/>
                </a:solidFill>
                <a:effectLst/>
              </a:rPr>
              <a:t>: BMW </a:t>
            </a:r>
            <a:r>
              <a:rPr lang="en-US" sz="1800" b="0" i="1" dirty="0">
                <a:solidFill>
                  <a:srgbClr val="000000"/>
                </a:solidFill>
                <a:effectLst/>
              </a:rPr>
              <a:t>Design</a:t>
            </a:r>
            <a:r>
              <a:rPr lang="en-US" sz="1800" b="0" i="0" dirty="0">
                <a:solidFill>
                  <a:srgbClr val="000000"/>
                </a:solidFill>
                <a:effectLst/>
              </a:rPr>
              <a:t>: Audi </a:t>
            </a:r>
            <a:r>
              <a:rPr lang="en-US" sz="1800" b="0" i="1" dirty="0">
                <a:solidFill>
                  <a:srgbClr val="000000"/>
                </a:solidFill>
                <a:effectLst/>
              </a:rPr>
              <a:t>Prestige</a:t>
            </a:r>
            <a:r>
              <a:rPr lang="en-US" sz="1800" b="0" i="0" dirty="0">
                <a:solidFill>
                  <a:srgbClr val="000000"/>
                </a:solidFill>
                <a:effectLst/>
              </a:rPr>
              <a:t>: Mercedes</a:t>
            </a:r>
          </a:p>
          <a:p>
            <a:r>
              <a:rPr lang="en-US" sz="1800" b="0" i="0" dirty="0">
                <a:solidFill>
                  <a:srgbClr val="000000"/>
                </a:solidFill>
                <a:effectLst/>
              </a:rPr>
              <a:t>Picking a few “key” words that you consistently use also drives your SEO ranking.</a:t>
            </a:r>
          </a:p>
          <a:p>
            <a:pPr marL="285750" indent="-285750">
              <a:buFont typeface="Arial" panose="020B0604020202020204" pitchFamily="34" charset="0"/>
              <a:buChar char="•"/>
            </a:pPr>
            <a:r>
              <a:rPr lang="en-US" sz="1800" b="1" i="0" dirty="0">
                <a:solidFill>
                  <a:srgbClr val="000000"/>
                </a:solidFill>
                <a:effectLst/>
              </a:rPr>
              <a:t>Answer: What, Who, and Why</a:t>
            </a:r>
          </a:p>
          <a:p>
            <a:r>
              <a:rPr lang="en-US" sz="1800" b="0" i="0" dirty="0">
                <a:solidFill>
                  <a:srgbClr val="000000"/>
                </a:solidFill>
                <a:effectLst/>
              </a:rPr>
              <a:t>A good UVP needs to clearly answer the first 2 questions - what is your product and who is the customer. The “Why” is sometimes hard to fit in the same statement and I’ll frequently use a sub-heading for that.</a:t>
            </a:r>
          </a:p>
          <a:p>
            <a:r>
              <a:rPr lang="en-US" sz="1800" b="0" i="0" dirty="0">
                <a:solidFill>
                  <a:srgbClr val="000000"/>
                </a:solidFill>
                <a:effectLst/>
              </a:rPr>
              <a:t>Here are example UVPs I have used in products:</a:t>
            </a:r>
          </a:p>
          <a:p>
            <a:r>
              <a:rPr lang="en-US" sz="1800" b="1" i="0" dirty="0" err="1">
                <a:solidFill>
                  <a:srgbClr val="000000"/>
                </a:solidFill>
                <a:effectLst/>
              </a:rPr>
              <a:t>CloudFire</a:t>
            </a:r>
            <a:r>
              <a:rPr lang="en-US" sz="1800" b="1" i="0" dirty="0">
                <a:solidFill>
                  <a:srgbClr val="000000"/>
                </a:solidFill>
                <a:effectLst/>
              </a:rPr>
              <a:t> - Photo and Video Sharing for Busy Parents.</a:t>
            </a:r>
          </a:p>
          <a:p>
            <a:r>
              <a:rPr lang="en-US" sz="1800" b="0" i="0" dirty="0">
                <a:solidFill>
                  <a:srgbClr val="000000"/>
                </a:solidFill>
                <a:effectLst/>
              </a:rPr>
              <a:t>Get back to the more important things in your life.</a:t>
            </a:r>
          </a:p>
          <a:p>
            <a:r>
              <a:rPr lang="en-US" sz="1800" b="1" i="0" dirty="0" err="1">
                <a:solidFill>
                  <a:srgbClr val="000000"/>
                </a:solidFill>
                <a:effectLst/>
              </a:rPr>
              <a:t>USERcycle</a:t>
            </a:r>
            <a:r>
              <a:rPr lang="en-US" sz="1800" b="1" i="0" dirty="0">
                <a:solidFill>
                  <a:srgbClr val="000000"/>
                </a:solidFill>
                <a:effectLst/>
              </a:rPr>
              <a:t> - Lifecycle Marketing Software.</a:t>
            </a:r>
          </a:p>
          <a:p>
            <a:r>
              <a:rPr lang="en-US" sz="1800" b="0" i="0" dirty="0">
                <a:solidFill>
                  <a:srgbClr val="000000"/>
                </a:solidFill>
                <a:effectLst/>
              </a:rPr>
              <a:t>Turn your users into passionate customers.</a:t>
            </a:r>
          </a:p>
          <a:p>
            <a:pPr marL="285750" indent="-285750">
              <a:buFont typeface="Arial" panose="020B0604020202020204" pitchFamily="34" charset="0"/>
              <a:buChar char="•"/>
            </a:pPr>
            <a:r>
              <a:rPr lang="en-US" sz="1800" b="1" i="0" dirty="0">
                <a:solidFill>
                  <a:srgbClr val="000000"/>
                </a:solidFill>
                <a:effectLst/>
              </a:rPr>
              <a:t>Study other good UVPs</a:t>
            </a:r>
          </a:p>
          <a:p>
            <a:r>
              <a:rPr lang="en-US" sz="1800" b="0" i="0" dirty="0">
                <a:solidFill>
                  <a:srgbClr val="000000"/>
                </a:solidFill>
                <a:effectLst/>
              </a:rPr>
              <a:t>The best way to craft a good UVP is to study the UVPs of the brands you admire. Visit their landing pages and deconstruct how and why their messaging works.</a:t>
            </a:r>
          </a:p>
        </p:txBody>
      </p:sp>
      <p:pic>
        <p:nvPicPr>
          <p:cNvPr id="2" name="Graphic 21">
            <a:extLst>
              <a:ext uri="{FF2B5EF4-FFF2-40B4-BE49-F238E27FC236}">
                <a16:creationId xmlns:a16="http://schemas.microsoft.com/office/drawing/2014/main" id="{09F140D7-F611-04C9-AED0-9EEE9BDE06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330329048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21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1330911"/>
            <a:ext cx="11035232"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8158" y="1330911"/>
            <a:ext cx="10865683" cy="3416320"/>
          </a:xfrm>
          <a:prstGeom prst="rect">
            <a:avLst/>
          </a:prstGeom>
          <a:noFill/>
        </p:spPr>
        <p:txBody>
          <a:bodyPr wrap="square" rtlCol="0">
            <a:spAutoFit/>
          </a:bodyPr>
          <a:lstStyle/>
          <a:p>
            <a:pPr marL="285750" indent="-285750">
              <a:buFont typeface="Arial" panose="020B0604020202020204" pitchFamily="34" charset="0"/>
              <a:buChar char="•"/>
            </a:pPr>
            <a:r>
              <a:rPr lang="en-US" sz="1800" b="1" i="0" dirty="0">
                <a:solidFill>
                  <a:srgbClr val="000000"/>
                </a:solidFill>
                <a:effectLst/>
              </a:rPr>
              <a:t>Create a high-concept pitch</a:t>
            </a:r>
          </a:p>
          <a:p>
            <a:r>
              <a:rPr lang="en-US" sz="1800" b="0" i="0" dirty="0">
                <a:solidFill>
                  <a:srgbClr val="000000"/>
                </a:solidFill>
                <a:effectLst/>
              </a:rPr>
              <a:t>Another useful exercise is to create a high-concept pitch popularized by Venture Hacks in their e-book “Pitching Hacks”. </a:t>
            </a:r>
          </a:p>
          <a:p>
            <a:pPr algn="just"/>
            <a:r>
              <a:rPr lang="en-US" sz="1800" b="0" i="0" dirty="0">
                <a:solidFill>
                  <a:srgbClr val="000000"/>
                </a:solidFill>
                <a:effectLst/>
              </a:rPr>
              <a:t>A </a:t>
            </a:r>
            <a:r>
              <a:rPr lang="en-US" sz="1800" b="1" i="0" dirty="0">
                <a:solidFill>
                  <a:srgbClr val="000000"/>
                </a:solidFill>
                <a:effectLst/>
              </a:rPr>
              <a:t>high-concept pitch </a:t>
            </a:r>
            <a:r>
              <a:rPr lang="en-US" sz="1800" b="0" i="0" dirty="0">
                <a:solidFill>
                  <a:srgbClr val="000000"/>
                </a:solidFill>
                <a:effectLst/>
              </a:rPr>
              <a:t>usually </a:t>
            </a:r>
            <a:r>
              <a:rPr lang="en-US" sz="1800" b="0" i="0" dirty="0">
                <a:solidFill>
                  <a:srgbClr val="FF0000"/>
                </a:solidFill>
                <a:effectLst/>
              </a:rPr>
              <a:t>builds on other familiar concepts to quickly get an idea across and make it easily spreadable</a:t>
            </a:r>
            <a:r>
              <a:rPr lang="en-US" sz="1800" b="0" i="0" dirty="0">
                <a:solidFill>
                  <a:srgbClr val="000000"/>
                </a:solidFill>
                <a:effectLst/>
              </a:rPr>
              <a:t>. </a:t>
            </a:r>
          </a:p>
          <a:p>
            <a:pPr algn="just"/>
            <a:r>
              <a:rPr lang="en-US" sz="1800" b="0" i="0" dirty="0">
                <a:solidFill>
                  <a:srgbClr val="FF0000"/>
                </a:solidFill>
                <a:effectLst/>
              </a:rPr>
              <a:t>Unlike a UVP, a </a:t>
            </a:r>
            <a:r>
              <a:rPr lang="en-US" sz="1800" b="1" i="0" dirty="0">
                <a:solidFill>
                  <a:srgbClr val="FF0000"/>
                </a:solidFill>
                <a:effectLst/>
              </a:rPr>
              <a:t>high-concept pitch is best used in conjunction with something else that sets the right context such as an elevator pitch.</a:t>
            </a:r>
          </a:p>
          <a:p>
            <a:endParaRPr lang="en-US" sz="1800" b="0" i="0" dirty="0">
              <a:solidFill>
                <a:srgbClr val="000000"/>
              </a:solidFill>
              <a:effectLst/>
            </a:endParaRPr>
          </a:p>
          <a:p>
            <a:r>
              <a:rPr lang="en-US" sz="1800" b="0" i="0" dirty="0">
                <a:solidFill>
                  <a:srgbClr val="000000"/>
                </a:solidFill>
                <a:effectLst/>
              </a:rPr>
              <a:t>Examples:</a:t>
            </a:r>
          </a:p>
          <a:p>
            <a:r>
              <a:rPr lang="en-US" sz="1800" b="0" i="0" dirty="0">
                <a:solidFill>
                  <a:srgbClr val="000000"/>
                </a:solidFill>
                <a:effectLst/>
              </a:rPr>
              <a:t>- YouTube: “Flickr for video”</a:t>
            </a:r>
          </a:p>
          <a:p>
            <a:r>
              <a:rPr lang="en-US" sz="1800" b="0" i="0" dirty="0">
                <a:solidFill>
                  <a:srgbClr val="000000"/>
                </a:solidFill>
                <a:effectLst/>
              </a:rPr>
              <a:t>- Aliens (movie): “Jaws in space”</a:t>
            </a:r>
          </a:p>
          <a:p>
            <a:r>
              <a:rPr lang="en-US" sz="1800" b="0" i="0" dirty="0">
                <a:solidFill>
                  <a:srgbClr val="000000"/>
                </a:solidFill>
                <a:effectLst/>
              </a:rPr>
              <a:t>- </a:t>
            </a:r>
            <a:r>
              <a:rPr lang="en-US" sz="1800" b="0" i="0" dirty="0" err="1">
                <a:solidFill>
                  <a:srgbClr val="000000"/>
                </a:solidFill>
                <a:effectLst/>
              </a:rPr>
              <a:t>Dogster</a:t>
            </a:r>
            <a:r>
              <a:rPr lang="en-US" sz="1800" b="0" i="0" dirty="0">
                <a:solidFill>
                  <a:srgbClr val="000000"/>
                </a:solidFill>
                <a:effectLst/>
              </a:rPr>
              <a:t>: “Friendster for dogs”</a:t>
            </a:r>
          </a:p>
        </p:txBody>
      </p:sp>
      <p:pic>
        <p:nvPicPr>
          <p:cNvPr id="2" name="Graphic 21">
            <a:extLst>
              <a:ext uri="{FF2B5EF4-FFF2-40B4-BE49-F238E27FC236}">
                <a16:creationId xmlns:a16="http://schemas.microsoft.com/office/drawing/2014/main" id="{DD06F8DC-A02D-F264-FE7B-BB897BE302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72072281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358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1"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A79A4236-45E3-0BAC-30DD-090B44C2B862}"/>
              </a:ext>
            </a:extLst>
          </p:cNvPr>
          <p:cNvPicPr>
            <a:picLocks noChangeAspect="1"/>
          </p:cNvPicPr>
          <p:nvPr/>
        </p:nvPicPr>
        <p:blipFill>
          <a:blip r:embed="rId2"/>
          <a:stretch>
            <a:fillRect/>
          </a:stretch>
        </p:blipFill>
        <p:spPr>
          <a:xfrm>
            <a:off x="1413862" y="1409700"/>
            <a:ext cx="7634888" cy="4038600"/>
          </a:xfrm>
          <a:prstGeom prst="rect">
            <a:avLst/>
          </a:prstGeom>
        </p:spPr>
      </p:pic>
      <p:pic>
        <p:nvPicPr>
          <p:cNvPr id="2" name="Graphic 21">
            <a:extLst>
              <a:ext uri="{FF2B5EF4-FFF2-40B4-BE49-F238E27FC236}">
                <a16:creationId xmlns:a16="http://schemas.microsoft.com/office/drawing/2014/main" id="{2061FE76-AA0F-729E-A716-0AAF87AE1D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4079264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8173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60397"/>
            <a:ext cx="10263802" cy="47990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104593"/>
            <a:ext cx="10162903" cy="4801314"/>
          </a:xfrm>
          <a:prstGeom prst="rect">
            <a:avLst/>
          </a:prstGeom>
          <a:noFill/>
        </p:spPr>
        <p:txBody>
          <a:bodyPr wrap="square" rtlCol="0">
            <a:spAutoFit/>
          </a:bodyPr>
          <a:lstStyle/>
          <a:p>
            <a:r>
              <a:rPr lang="en-US" sz="1800" b="1" i="1" dirty="0">
                <a:solidFill>
                  <a:srgbClr val="000000"/>
                </a:solidFill>
                <a:effectLst/>
                <a:latin typeface="TimesNewRomanPS-BoldItalicMT"/>
              </a:rPr>
              <a:t>Solution</a:t>
            </a:r>
          </a:p>
          <a:p>
            <a:r>
              <a:rPr lang="en-US" sz="1800" b="0" i="0" dirty="0">
                <a:solidFill>
                  <a:srgbClr val="000000"/>
                </a:solidFill>
                <a:effectLst/>
                <a:latin typeface="Georgia" panose="02040502050405020303" pitchFamily="18" charset="0"/>
              </a:rPr>
              <a:t>You are now ready to tackle solution possibilities.</a:t>
            </a:r>
          </a:p>
          <a:p>
            <a:r>
              <a:rPr lang="en-US" sz="1800" b="0" i="0" dirty="0">
                <a:solidFill>
                  <a:srgbClr val="000000"/>
                </a:solidFill>
                <a:effectLst/>
                <a:latin typeface="Georgia" panose="02040502050405020303" pitchFamily="18" charset="0"/>
              </a:rPr>
              <a:t>As all you have are untested hypotheses, I don’t recommend getting carried away with fully defining a solution just yet. Rather simply sketch out the top features or capabilities next to each problem.</a:t>
            </a:r>
          </a:p>
          <a:p>
            <a:r>
              <a:rPr lang="en-US" sz="1800" b="0" i="1" dirty="0">
                <a:solidFill>
                  <a:srgbClr val="606060"/>
                </a:solidFill>
                <a:effectLst/>
                <a:latin typeface="Georgia-Italic"/>
              </a:rPr>
              <a:t>Bind a solution to your problem as late as possible.</a:t>
            </a:r>
          </a:p>
          <a:p>
            <a:endParaRPr lang="en-US" sz="1800" b="0" i="1" dirty="0">
              <a:solidFill>
                <a:srgbClr val="606060"/>
              </a:solidFill>
              <a:effectLst/>
              <a:latin typeface="Georgia-Italic"/>
            </a:endParaRPr>
          </a:p>
          <a:p>
            <a:r>
              <a:rPr lang="en-US" sz="1800" b="1" i="0" dirty="0">
                <a:solidFill>
                  <a:srgbClr val="000000"/>
                </a:solidFill>
                <a:effectLst/>
                <a:latin typeface="TimesNewRomanPS-BoldMT"/>
              </a:rPr>
              <a:t>Case Study: Lean Canvas - Solution</a:t>
            </a:r>
          </a:p>
          <a:p>
            <a:r>
              <a:rPr lang="en-US" sz="1800" b="0" i="0" dirty="0">
                <a:solidFill>
                  <a:srgbClr val="444444"/>
                </a:solidFill>
                <a:effectLst/>
                <a:latin typeface="TimesNewRomanPSMT"/>
              </a:rPr>
              <a:t>For each of the problems outlined earlier, here is a feature or capability that solves the problem:</a:t>
            </a:r>
          </a:p>
          <a:p>
            <a:r>
              <a:rPr lang="en-US" sz="1800" b="1" i="0" dirty="0">
                <a:solidFill>
                  <a:srgbClr val="444444"/>
                </a:solidFill>
                <a:effectLst/>
                <a:latin typeface="TimesNewRomanPS-BoldMT"/>
              </a:rPr>
              <a:t>Problem: </a:t>
            </a:r>
            <a:r>
              <a:rPr lang="en-US" sz="1800" b="0" i="0" dirty="0">
                <a:solidFill>
                  <a:srgbClr val="444444"/>
                </a:solidFill>
                <a:effectLst/>
                <a:latin typeface="TimesNewRomanPSMT"/>
              </a:rPr>
              <a:t>Business Models need to be more portable</a:t>
            </a:r>
          </a:p>
          <a:p>
            <a:r>
              <a:rPr lang="en-US" sz="1800" b="1" i="0" dirty="0">
                <a:solidFill>
                  <a:srgbClr val="444444"/>
                </a:solidFill>
                <a:effectLst/>
                <a:latin typeface="TimesNewRomanPS-BoldMT"/>
              </a:rPr>
              <a:t>Solution: </a:t>
            </a:r>
            <a:r>
              <a:rPr lang="en-US" sz="1800" b="0" i="0" dirty="0">
                <a:solidFill>
                  <a:srgbClr val="444444"/>
                </a:solidFill>
                <a:effectLst/>
                <a:latin typeface="TimesNewRomanPSMT"/>
              </a:rPr>
              <a:t>Use the Lean Canvas format for capturing hypotheses on 1 page </a:t>
            </a:r>
          </a:p>
          <a:p>
            <a:endParaRPr lang="en-US" dirty="0">
              <a:solidFill>
                <a:srgbClr val="444444"/>
              </a:solidFill>
              <a:latin typeface="TimesNewRomanPSMT"/>
            </a:endParaRPr>
          </a:p>
          <a:p>
            <a:r>
              <a:rPr lang="en-US" sz="1800" b="1" i="0" dirty="0">
                <a:solidFill>
                  <a:srgbClr val="444444"/>
                </a:solidFill>
                <a:effectLst/>
                <a:latin typeface="TimesNewRomanPS-BoldMT"/>
              </a:rPr>
              <a:t>Problem: </a:t>
            </a:r>
            <a:r>
              <a:rPr lang="en-US" sz="1800" b="0" i="0" dirty="0">
                <a:solidFill>
                  <a:srgbClr val="444444"/>
                </a:solidFill>
                <a:effectLst/>
                <a:latin typeface="TimesNewRomanPSMT"/>
              </a:rPr>
              <a:t>Measuring progress is hard work</a:t>
            </a:r>
          </a:p>
          <a:p>
            <a:r>
              <a:rPr lang="en-US" sz="1800" b="1" i="0" dirty="0">
                <a:solidFill>
                  <a:srgbClr val="444444"/>
                </a:solidFill>
                <a:effectLst/>
                <a:latin typeface="TimesNewRomanPS-BoldMT"/>
              </a:rPr>
              <a:t>Solution: </a:t>
            </a:r>
            <a:r>
              <a:rPr lang="en-US" sz="1800" b="0" i="0" dirty="0">
                <a:solidFill>
                  <a:srgbClr val="444444"/>
                </a:solidFill>
                <a:effectLst/>
                <a:latin typeface="TimesNewRomanPSMT"/>
              </a:rPr>
              <a:t>Provide a simple way to “dashboard” experiments</a:t>
            </a:r>
          </a:p>
          <a:p>
            <a:endParaRPr lang="en-US" sz="1800" b="1" i="0" dirty="0">
              <a:solidFill>
                <a:srgbClr val="444444"/>
              </a:solidFill>
              <a:effectLst/>
              <a:latin typeface="TimesNewRomanPS-BoldMT"/>
            </a:endParaRPr>
          </a:p>
          <a:p>
            <a:r>
              <a:rPr lang="en-US" sz="1800" b="1" i="0" dirty="0">
                <a:solidFill>
                  <a:srgbClr val="444444"/>
                </a:solidFill>
                <a:effectLst/>
                <a:latin typeface="TimesNewRomanPS-BoldMT"/>
              </a:rPr>
              <a:t>Problem: </a:t>
            </a:r>
            <a:r>
              <a:rPr lang="en-US" sz="1800" b="0" i="0" dirty="0">
                <a:solidFill>
                  <a:srgbClr val="444444"/>
                </a:solidFill>
                <a:effectLst/>
                <a:latin typeface="TimesNewRomanPSMT"/>
              </a:rPr>
              <a:t>Communicating learning is critical</a:t>
            </a:r>
          </a:p>
          <a:p>
            <a:r>
              <a:rPr lang="en-US" sz="1800" b="1" i="0" dirty="0">
                <a:solidFill>
                  <a:srgbClr val="444444"/>
                </a:solidFill>
                <a:effectLst/>
                <a:latin typeface="TimesNewRomanPS-BoldMT"/>
              </a:rPr>
              <a:t>Solution: </a:t>
            </a:r>
            <a:r>
              <a:rPr lang="en-US" sz="1800" b="0" i="0" dirty="0">
                <a:solidFill>
                  <a:srgbClr val="444444"/>
                </a:solidFill>
                <a:effectLst/>
                <a:latin typeface="TimesNewRomanPSMT"/>
              </a:rPr>
              <a:t>Need a sharing feature to facilitate sharing lessons learned</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2FFF38A3-B861-4CEF-6647-68D098729D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372720683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3061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2F80100A-9E2A-F519-B722-B1F6EC99015F}"/>
              </a:ext>
            </a:extLst>
          </p:cNvPr>
          <p:cNvPicPr>
            <a:picLocks noChangeAspect="1"/>
          </p:cNvPicPr>
          <p:nvPr/>
        </p:nvPicPr>
        <p:blipFill>
          <a:blip r:embed="rId2"/>
          <a:stretch>
            <a:fillRect/>
          </a:stretch>
        </p:blipFill>
        <p:spPr>
          <a:xfrm>
            <a:off x="1137237" y="1395412"/>
            <a:ext cx="9028739" cy="4067175"/>
          </a:xfrm>
          <a:prstGeom prst="rect">
            <a:avLst/>
          </a:prstGeom>
        </p:spPr>
      </p:pic>
      <p:pic>
        <p:nvPicPr>
          <p:cNvPr id="2" name="Graphic 21">
            <a:extLst>
              <a:ext uri="{FF2B5EF4-FFF2-40B4-BE49-F238E27FC236}">
                <a16:creationId xmlns:a16="http://schemas.microsoft.com/office/drawing/2014/main" id="{2C14C1C0-600C-996C-6DDA-449F477C01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424018805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61646"/>
            <a:ext cx="4128422" cy="53414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9561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982622"/>
            <a:ext cx="11094720" cy="4893647"/>
          </a:xfrm>
          <a:prstGeom prst="rect">
            <a:avLst/>
          </a:prstGeom>
          <a:noFill/>
        </p:spPr>
        <p:txBody>
          <a:bodyPr wrap="square" rtlCol="0">
            <a:spAutoFit/>
          </a:bodyPr>
          <a:lstStyle/>
          <a:p>
            <a:pPr algn="just"/>
            <a:r>
              <a:rPr lang="en-US" sz="2400" b="1" i="1" dirty="0">
                <a:solidFill>
                  <a:srgbClr val="000000"/>
                </a:solidFill>
                <a:effectLst/>
              </a:rPr>
              <a:t>Channels</a:t>
            </a:r>
          </a:p>
          <a:p>
            <a:pPr algn="just"/>
            <a:r>
              <a:rPr lang="en-US" sz="1800" b="0" i="0" dirty="0">
                <a:solidFill>
                  <a:srgbClr val="000000"/>
                </a:solidFill>
                <a:effectLst/>
              </a:rPr>
              <a:t>The good news is that following a “Customer Discovery/Interview” process forces you to build a path to customers early. Unfortunately, unless you are in a direct sales business, that path may not scale beyond Problem/Solution Fit.</a:t>
            </a:r>
          </a:p>
          <a:p>
            <a:pPr algn="just"/>
            <a:r>
              <a:rPr lang="en-US" sz="1800" b="0" i="0" dirty="0">
                <a:solidFill>
                  <a:srgbClr val="000000"/>
                </a:solidFill>
                <a:effectLst/>
              </a:rPr>
              <a:t>In addition to defining the right product to build, it’s just as critical to start finding, building and testing a significant path to your customers from day one.</a:t>
            </a:r>
          </a:p>
          <a:p>
            <a:pPr algn="just"/>
            <a:r>
              <a:rPr lang="en-US" sz="1800" b="0" i="0" dirty="0">
                <a:solidFill>
                  <a:srgbClr val="000000"/>
                </a:solidFill>
                <a:effectLst/>
              </a:rPr>
              <a:t>While there are a plethora of channel options available, some channels may be outright inapplicable to your startup, while others may be more viable during later stages of your startup.</a:t>
            </a:r>
          </a:p>
          <a:p>
            <a:pPr algn="just"/>
            <a:r>
              <a:rPr lang="en-US" sz="1800" b="0" i="0" u="sng" dirty="0">
                <a:solidFill>
                  <a:srgbClr val="000000"/>
                </a:solidFill>
                <a:effectLst/>
              </a:rPr>
              <a:t>I typically look for the following characteristics in my early channels:</a:t>
            </a:r>
          </a:p>
          <a:p>
            <a:pPr algn="just"/>
            <a:r>
              <a:rPr lang="en-US" sz="1800" b="1" i="0" dirty="0" err="1">
                <a:solidFill>
                  <a:srgbClr val="000000"/>
                </a:solidFill>
                <a:effectLst/>
              </a:rPr>
              <a:t>FREE’er</a:t>
            </a:r>
            <a:r>
              <a:rPr lang="en-US" sz="1800" b="1" i="0" dirty="0">
                <a:solidFill>
                  <a:srgbClr val="000000"/>
                </a:solidFill>
                <a:effectLst/>
              </a:rPr>
              <a:t> versus PAID</a:t>
            </a:r>
          </a:p>
          <a:p>
            <a:pPr algn="just"/>
            <a:r>
              <a:rPr lang="en-US" sz="1800" b="0" i="0" dirty="0">
                <a:solidFill>
                  <a:srgbClr val="000000"/>
                </a:solidFill>
                <a:effectLst/>
              </a:rPr>
              <a:t>First of all there is no such thing as a free channel. </a:t>
            </a:r>
            <a:r>
              <a:rPr lang="en-US" sz="1800" b="1" i="0" dirty="0">
                <a:solidFill>
                  <a:srgbClr val="FF0000"/>
                </a:solidFill>
                <a:effectLst/>
              </a:rPr>
              <a:t>Channels we normally associate as being free like SEO, social media, and blogging, have a nonzero human capital cost associated with them</a:t>
            </a:r>
            <a:r>
              <a:rPr lang="en-US" sz="1800" b="0" i="0" dirty="0">
                <a:solidFill>
                  <a:srgbClr val="000000"/>
                </a:solidFill>
                <a:effectLst/>
              </a:rPr>
              <a:t>. Calculating their ROI is complicated because unlike a paid channel which is used up after you pay for it, these channels keep working for you over time.</a:t>
            </a:r>
          </a:p>
          <a:p>
            <a:pPr algn="just"/>
            <a:r>
              <a:rPr lang="en-US" sz="1800" b="0" i="0" dirty="0">
                <a:solidFill>
                  <a:srgbClr val="000000"/>
                </a:solidFill>
                <a:effectLst/>
              </a:rPr>
              <a:t>A commonly cited paid channel is search engine marketing. Eric </a:t>
            </a:r>
            <a:r>
              <a:rPr lang="en-US" sz="1800" b="0" i="0" dirty="0" err="1">
                <a:solidFill>
                  <a:srgbClr val="000000"/>
                </a:solidFill>
                <a:effectLst/>
              </a:rPr>
              <a:t>Ries</a:t>
            </a:r>
            <a:r>
              <a:rPr lang="en-US" sz="1800" b="0" i="0" dirty="0">
                <a:solidFill>
                  <a:srgbClr val="000000"/>
                </a:solidFill>
                <a:effectLst/>
              </a:rPr>
              <a:t> has written about how he tested his early product on $5 a day using Google </a:t>
            </a:r>
            <a:r>
              <a:rPr lang="en-US" sz="1800" b="0" i="0" dirty="0" err="1">
                <a:solidFill>
                  <a:srgbClr val="000000"/>
                </a:solidFill>
                <a:effectLst/>
              </a:rPr>
              <a:t>Adwords</a:t>
            </a:r>
            <a:r>
              <a:rPr lang="en-US" sz="1800" b="0" i="0" dirty="0">
                <a:solidFill>
                  <a:srgbClr val="000000"/>
                </a:solidFill>
                <a:effectLst/>
              </a:rPr>
              <a:t> - driving 100 clicks at a CPC of 5 cents. If you can pull this off</a:t>
            </a:r>
          </a:p>
          <a:p>
            <a:pPr algn="just"/>
            <a:r>
              <a:rPr lang="en-US" sz="1800" b="0" i="0" dirty="0">
                <a:solidFill>
                  <a:srgbClr val="000000"/>
                </a:solidFill>
                <a:effectLst/>
              </a:rPr>
              <a:t>today, by all means use it, but unfortunately those days are long gone for most products. Keyword competition is so fierce now that you need to either out-spend or out-wit your competition. Both of these activities are better suited after product/market fit when your focus shifts to optimization versus learning.</a:t>
            </a:r>
          </a:p>
        </p:txBody>
      </p:sp>
      <p:pic>
        <p:nvPicPr>
          <p:cNvPr id="2" name="Graphic 21">
            <a:extLst>
              <a:ext uri="{FF2B5EF4-FFF2-40B4-BE49-F238E27FC236}">
                <a16:creationId xmlns:a16="http://schemas.microsoft.com/office/drawing/2014/main" id="{5E041B20-EF85-165C-AE46-79C6C6BF01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9802740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707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58653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9049" y="1299394"/>
            <a:ext cx="9903940" cy="3416320"/>
          </a:xfrm>
          <a:prstGeom prst="rect">
            <a:avLst/>
          </a:prstGeom>
          <a:noFill/>
        </p:spPr>
        <p:txBody>
          <a:bodyPr wrap="square" rtlCol="0">
            <a:spAutoFit/>
          </a:bodyPr>
          <a:lstStyle/>
          <a:p>
            <a:pPr algn="just"/>
            <a:r>
              <a:rPr lang="en-US" sz="1800" b="1" i="0" dirty="0">
                <a:solidFill>
                  <a:srgbClr val="000000"/>
                </a:solidFill>
                <a:effectLst/>
              </a:rPr>
              <a:t>Inbound versus Outbound</a:t>
            </a:r>
          </a:p>
          <a:p>
            <a:pPr algn="just"/>
            <a:endParaRPr lang="en-US" sz="1800" b="1" i="0" dirty="0">
              <a:solidFill>
                <a:srgbClr val="000000"/>
              </a:solidFill>
              <a:effectLst/>
            </a:endParaRPr>
          </a:p>
          <a:p>
            <a:pPr algn="just"/>
            <a:r>
              <a:rPr lang="en-US" sz="1800" b="1" i="0" dirty="0">
                <a:solidFill>
                  <a:srgbClr val="FF0000"/>
                </a:solidFill>
                <a:effectLst/>
              </a:rPr>
              <a:t>Inbound channels </a:t>
            </a:r>
            <a:r>
              <a:rPr lang="en-US" sz="1800" b="0" i="0" u="sng" dirty="0">
                <a:solidFill>
                  <a:srgbClr val="FF0000"/>
                </a:solidFill>
                <a:effectLst/>
              </a:rPr>
              <a:t>use “pull messaging” to let customers find you organically</a:t>
            </a:r>
            <a:r>
              <a:rPr lang="en-US" sz="1800" b="0" i="0" dirty="0">
                <a:solidFill>
                  <a:srgbClr val="000000"/>
                </a:solidFill>
                <a:effectLst/>
              </a:rPr>
              <a:t> while </a:t>
            </a:r>
            <a:r>
              <a:rPr lang="en-US" sz="1800" b="1" i="0" dirty="0">
                <a:solidFill>
                  <a:srgbClr val="FF0000"/>
                </a:solidFill>
                <a:effectLst/>
              </a:rPr>
              <a:t>outbound channels </a:t>
            </a:r>
            <a:r>
              <a:rPr lang="en-US" sz="1800" b="0" i="0" u="sng" dirty="0">
                <a:solidFill>
                  <a:srgbClr val="FF0000"/>
                </a:solidFill>
                <a:effectLst/>
              </a:rPr>
              <a:t>rely on “push messaging” for reaching customers.</a:t>
            </a:r>
          </a:p>
          <a:p>
            <a:pPr algn="just"/>
            <a:endParaRPr lang="en-US" sz="1800" b="0" i="0" u="sng" dirty="0">
              <a:solidFill>
                <a:srgbClr val="FF0000"/>
              </a:solidFill>
              <a:effectLst/>
            </a:endParaRPr>
          </a:p>
          <a:p>
            <a:pPr algn="just"/>
            <a:r>
              <a:rPr lang="en-US" sz="1800" b="0" i="0" dirty="0">
                <a:solidFill>
                  <a:srgbClr val="000000"/>
                </a:solidFill>
                <a:effectLst/>
              </a:rPr>
              <a:t>- </a:t>
            </a:r>
            <a:r>
              <a:rPr lang="en-US" sz="1800" b="1" i="0" dirty="0">
                <a:solidFill>
                  <a:srgbClr val="000000"/>
                </a:solidFill>
                <a:effectLst/>
              </a:rPr>
              <a:t>Example inbound channels</a:t>
            </a:r>
            <a:r>
              <a:rPr lang="en-US" sz="1800" b="0" i="0" dirty="0">
                <a:solidFill>
                  <a:srgbClr val="000000"/>
                </a:solidFill>
                <a:effectLst/>
              </a:rPr>
              <a:t>: </a:t>
            </a:r>
            <a:r>
              <a:rPr lang="en-US" sz="1800" b="1" i="0" dirty="0">
                <a:solidFill>
                  <a:srgbClr val="FF0000"/>
                </a:solidFill>
                <a:effectLst/>
              </a:rPr>
              <a:t>Blogs, SEO</a:t>
            </a:r>
            <a:r>
              <a:rPr lang="en-US" sz="1800" b="0" i="0" dirty="0">
                <a:solidFill>
                  <a:srgbClr val="000000"/>
                </a:solidFill>
                <a:effectLst/>
              </a:rPr>
              <a:t>, E-books, white papers, webinars. </a:t>
            </a:r>
          </a:p>
          <a:p>
            <a:pPr algn="just"/>
            <a:r>
              <a:rPr lang="en-US" dirty="0">
                <a:solidFill>
                  <a:srgbClr val="000000"/>
                </a:solidFill>
              </a:rPr>
              <a:t>- </a:t>
            </a:r>
            <a:r>
              <a:rPr lang="en-US" sz="1800" b="1" i="0" dirty="0">
                <a:solidFill>
                  <a:srgbClr val="000000"/>
                </a:solidFill>
                <a:effectLst/>
              </a:rPr>
              <a:t>Example outbound channels</a:t>
            </a:r>
            <a:r>
              <a:rPr lang="en-US" sz="1800" b="0" i="0" dirty="0">
                <a:solidFill>
                  <a:srgbClr val="000000"/>
                </a:solidFill>
                <a:effectLst/>
              </a:rPr>
              <a:t>: SEM, </a:t>
            </a:r>
            <a:r>
              <a:rPr lang="en-US" sz="1800" b="1" i="0" dirty="0">
                <a:solidFill>
                  <a:srgbClr val="FF0000"/>
                </a:solidFill>
                <a:effectLst/>
              </a:rPr>
              <a:t>print/TV ads</a:t>
            </a:r>
            <a:r>
              <a:rPr lang="en-US" sz="1800" b="0" i="0" dirty="0">
                <a:solidFill>
                  <a:srgbClr val="000000"/>
                </a:solidFill>
                <a:effectLst/>
              </a:rPr>
              <a:t>, trade shows, cold calling.</a:t>
            </a:r>
          </a:p>
          <a:p>
            <a:pPr algn="just"/>
            <a:endParaRPr lang="en-US" sz="1800" b="0" i="0" dirty="0">
              <a:solidFill>
                <a:srgbClr val="000000"/>
              </a:solidFill>
              <a:effectLst/>
            </a:endParaRPr>
          </a:p>
          <a:p>
            <a:pPr algn="just"/>
            <a:r>
              <a:rPr lang="en-US" sz="1800" b="0" i="0" dirty="0">
                <a:solidFill>
                  <a:srgbClr val="000000"/>
                </a:solidFill>
                <a:effectLst/>
              </a:rPr>
              <a:t>When you don’t yet have a tested value proposition, it’s hard to justify spending marketing dollars or effort on outbound messaging. Getting “</a:t>
            </a:r>
            <a:r>
              <a:rPr lang="en-US" sz="1800" b="0" i="0" dirty="0" err="1">
                <a:solidFill>
                  <a:srgbClr val="000000"/>
                </a:solidFill>
                <a:effectLst/>
              </a:rPr>
              <a:t>techcrunched</a:t>
            </a:r>
            <a:r>
              <a:rPr lang="en-US" sz="1800" b="0" i="0" dirty="0">
                <a:solidFill>
                  <a:srgbClr val="000000"/>
                </a:solidFill>
                <a:effectLst/>
              </a:rPr>
              <a:t>” or seeking other forms of PR before then is a form of waste. Now might be the time to start building inroads to influencers but you are not ready to “get covered”.</a:t>
            </a:r>
          </a:p>
        </p:txBody>
      </p:sp>
      <p:pic>
        <p:nvPicPr>
          <p:cNvPr id="2" name="Graphic 21">
            <a:extLst>
              <a:ext uri="{FF2B5EF4-FFF2-40B4-BE49-F238E27FC236}">
                <a16:creationId xmlns:a16="http://schemas.microsoft.com/office/drawing/2014/main" id="{1B8971C4-A06B-1DB0-B089-758C59A687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333809010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3345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58653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85191"/>
            <a:ext cx="10485632" cy="3970318"/>
          </a:xfrm>
          <a:prstGeom prst="rect">
            <a:avLst/>
          </a:prstGeom>
          <a:noFill/>
        </p:spPr>
        <p:txBody>
          <a:bodyPr wrap="square" rtlCol="0">
            <a:spAutoFit/>
          </a:bodyPr>
          <a:lstStyle/>
          <a:p>
            <a:pPr algn="just"/>
            <a:r>
              <a:rPr lang="en-US" sz="1800" b="1" i="0" dirty="0">
                <a:solidFill>
                  <a:srgbClr val="000000"/>
                </a:solidFill>
                <a:effectLst/>
              </a:rPr>
              <a:t>Building the ideal early channel</a:t>
            </a:r>
          </a:p>
          <a:p>
            <a:pPr marL="285750" indent="-285750" algn="just">
              <a:buFont typeface="Arial" panose="020B0604020202020204" pitchFamily="34" charset="0"/>
              <a:buChar char="•"/>
            </a:pPr>
            <a:r>
              <a:rPr lang="en-US" sz="1800" b="0" i="0" dirty="0">
                <a:solidFill>
                  <a:srgbClr val="FF0000"/>
                </a:solidFill>
                <a:effectLst/>
              </a:rPr>
              <a:t>An early channel I recommend building that delivers on all the points above is </a:t>
            </a:r>
            <a:r>
              <a:rPr lang="en-US" sz="1800" b="1" i="0" dirty="0">
                <a:solidFill>
                  <a:srgbClr val="FF0000"/>
                </a:solidFill>
                <a:effectLst/>
              </a:rPr>
              <a:t>Content Marketing</a:t>
            </a:r>
            <a:r>
              <a:rPr lang="en-US" sz="1800" b="0" i="0" dirty="0">
                <a:solidFill>
                  <a:srgbClr val="FF0000"/>
                </a:solidFill>
                <a:effectLst/>
              </a:rPr>
              <a:t>.</a:t>
            </a:r>
          </a:p>
          <a:p>
            <a:pPr marL="285750" indent="-285750" algn="just">
              <a:buFont typeface="Arial" panose="020B0604020202020204" pitchFamily="34" charset="0"/>
              <a:buChar char="•"/>
            </a:pPr>
            <a:r>
              <a:rPr lang="en-US" sz="1800" b="0" i="0" dirty="0">
                <a:solidFill>
                  <a:srgbClr val="000000"/>
                </a:solidFill>
                <a:effectLst/>
              </a:rPr>
              <a:t>Content Marketing </a:t>
            </a:r>
            <a:r>
              <a:rPr lang="en-US" sz="1800" b="0" i="0" u="sng" dirty="0">
                <a:solidFill>
                  <a:srgbClr val="FF0000"/>
                </a:solidFill>
                <a:effectLst/>
              </a:rPr>
              <a:t>uses a combination of Content, </a:t>
            </a:r>
            <a:r>
              <a:rPr lang="en-US" sz="1800" b="1" i="0" u="sng" dirty="0">
                <a:solidFill>
                  <a:srgbClr val="FF0000"/>
                </a:solidFill>
                <a:effectLst/>
              </a:rPr>
              <a:t>Search Engine Optimization (SEO</a:t>
            </a:r>
            <a:r>
              <a:rPr lang="en-US" sz="1800" b="0" i="0" u="sng" dirty="0">
                <a:solidFill>
                  <a:srgbClr val="FF0000"/>
                </a:solidFill>
                <a:effectLst/>
              </a:rPr>
              <a:t>), and Social Media to work</a:t>
            </a:r>
            <a:r>
              <a:rPr lang="en-US" sz="1800" b="0" i="0" dirty="0">
                <a:solidFill>
                  <a:srgbClr val="000000"/>
                </a:solidFill>
                <a:effectLst/>
              </a:rPr>
              <a:t>. </a:t>
            </a:r>
          </a:p>
          <a:p>
            <a:pPr marL="285750" indent="-285750" algn="just">
              <a:buFont typeface="Arial" panose="020B0604020202020204" pitchFamily="34" charset="0"/>
              <a:buChar char="•"/>
            </a:pPr>
            <a:r>
              <a:rPr lang="en-US" sz="1800" b="0" i="0" dirty="0">
                <a:solidFill>
                  <a:srgbClr val="000000"/>
                </a:solidFill>
                <a:effectLst/>
              </a:rPr>
              <a:t>Rather than crafting the “perfect outbound message”, you instead incrementally test various aspects of your Problem/Solution using inbound channels like blogs, white papers, and webinars. </a:t>
            </a:r>
          </a:p>
          <a:p>
            <a:pPr algn="just"/>
            <a:endParaRPr lang="en-US" sz="1800" b="0" i="0" dirty="0">
              <a:solidFill>
                <a:srgbClr val="000000"/>
              </a:solidFill>
              <a:effectLst/>
            </a:endParaRPr>
          </a:p>
          <a:p>
            <a:pPr marL="285750" indent="-285750" algn="just">
              <a:buFont typeface="Arial" panose="020B0604020202020204" pitchFamily="34" charset="0"/>
              <a:buChar char="•"/>
            </a:pPr>
            <a:r>
              <a:rPr lang="en-US" sz="1800" b="1" i="0" dirty="0">
                <a:solidFill>
                  <a:srgbClr val="FF0000"/>
                </a:solidFill>
                <a:effectLst/>
              </a:rPr>
              <a:t>SEO and Social Media serve to further enhance the reach of your content.</a:t>
            </a:r>
          </a:p>
          <a:p>
            <a:pPr algn="just"/>
            <a:endParaRPr lang="en-US" sz="1800" b="1" i="0" dirty="0">
              <a:solidFill>
                <a:srgbClr val="FF0000"/>
              </a:solidFill>
              <a:effectLst/>
            </a:endParaRPr>
          </a:p>
          <a:p>
            <a:pPr marL="285750" indent="-285750" algn="just">
              <a:buFont typeface="Arial" panose="020B0604020202020204" pitchFamily="34" charset="0"/>
              <a:buChar char="•"/>
            </a:pPr>
            <a:r>
              <a:rPr lang="en-US" sz="1800" b="1" i="1" u="sng" dirty="0">
                <a:solidFill>
                  <a:srgbClr val="FF0000"/>
                </a:solidFill>
                <a:effectLst/>
              </a:rPr>
              <a:t>Content Marketing isn’t free, takes time to build, and does cost time.</a:t>
            </a:r>
          </a:p>
          <a:p>
            <a:pPr algn="just"/>
            <a:endParaRPr lang="en-US" sz="1800" i="1" u="sng" dirty="0">
              <a:solidFill>
                <a:srgbClr val="FF0000"/>
              </a:solidFill>
              <a:effectLst/>
            </a:endParaRPr>
          </a:p>
          <a:p>
            <a:pPr marL="285750" indent="-285750" algn="just">
              <a:buFont typeface="Arial" panose="020B0604020202020204" pitchFamily="34" charset="0"/>
              <a:buChar char="•"/>
            </a:pPr>
            <a:r>
              <a:rPr lang="en-US" sz="1800" b="0" i="0" dirty="0">
                <a:solidFill>
                  <a:srgbClr val="FF0000"/>
                </a:solidFill>
                <a:effectLst/>
              </a:rPr>
              <a:t>But when it starts to work, “Content Marketing” </a:t>
            </a:r>
            <a:r>
              <a:rPr lang="en-US" sz="1800" b="1" i="0" u="sng" dirty="0">
                <a:solidFill>
                  <a:srgbClr val="000000"/>
                </a:solidFill>
                <a:effectLst/>
              </a:rPr>
              <a:t>turns from an expense into an asset</a:t>
            </a:r>
            <a:r>
              <a:rPr lang="en-US" sz="1800" b="0" i="0" dirty="0">
                <a:solidFill>
                  <a:srgbClr val="000000"/>
                </a:solidFill>
                <a:effectLst/>
              </a:rPr>
              <a:t>. </a:t>
            </a:r>
            <a:r>
              <a:rPr lang="en-US" sz="1800" b="0" i="0" dirty="0">
                <a:solidFill>
                  <a:srgbClr val="FF0000"/>
                </a:solidFill>
                <a:effectLst/>
              </a:rPr>
              <a:t>It could even become your “Unfair Advantage”.</a:t>
            </a:r>
          </a:p>
          <a:p>
            <a:pPr algn="just"/>
            <a:endParaRPr lang="en-US" sz="1800" b="0" i="0" dirty="0">
              <a:solidFill>
                <a:srgbClr val="FF0000"/>
              </a:solidFill>
              <a:effectLst/>
            </a:endParaRPr>
          </a:p>
        </p:txBody>
      </p:sp>
      <p:pic>
        <p:nvPicPr>
          <p:cNvPr id="2" name="Graphic 21">
            <a:extLst>
              <a:ext uri="{FF2B5EF4-FFF2-40B4-BE49-F238E27FC236}">
                <a16:creationId xmlns:a16="http://schemas.microsoft.com/office/drawing/2014/main" id="{AE545BF4-C878-8E02-5DBF-505F86EC16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87103824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462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6978"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64ED1471-1B59-03F3-C6E4-5CB719C30550}"/>
              </a:ext>
            </a:extLst>
          </p:cNvPr>
          <p:cNvPicPr>
            <a:picLocks noChangeAspect="1"/>
          </p:cNvPicPr>
          <p:nvPr/>
        </p:nvPicPr>
        <p:blipFill>
          <a:blip r:embed="rId3"/>
          <a:stretch>
            <a:fillRect/>
          </a:stretch>
        </p:blipFill>
        <p:spPr>
          <a:xfrm>
            <a:off x="1175658" y="1419225"/>
            <a:ext cx="8990318" cy="4213172"/>
          </a:xfrm>
          <a:prstGeom prst="rect">
            <a:avLst/>
          </a:prstGeom>
        </p:spPr>
      </p:pic>
      <p:pic>
        <p:nvPicPr>
          <p:cNvPr id="2" name="Graphic 21">
            <a:extLst>
              <a:ext uri="{FF2B5EF4-FFF2-40B4-BE49-F238E27FC236}">
                <a16:creationId xmlns:a16="http://schemas.microsoft.com/office/drawing/2014/main" id="{10BE80DF-6992-19FA-8133-9353F3E42CC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244932238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966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14762"/>
            <a:ext cx="9893651" cy="4339650"/>
          </a:xfrm>
          <a:prstGeom prst="rect">
            <a:avLst/>
          </a:prstGeom>
          <a:noFill/>
        </p:spPr>
        <p:txBody>
          <a:bodyPr wrap="square" rtlCol="0">
            <a:spAutoFit/>
          </a:bodyPr>
          <a:lstStyle/>
          <a:p>
            <a:pPr algn="just"/>
            <a:r>
              <a:rPr lang="en-US" sz="2400" b="1" i="1" dirty="0">
                <a:solidFill>
                  <a:srgbClr val="000000"/>
                </a:solidFill>
                <a:effectLst/>
              </a:rPr>
              <a:t>Revenue Streams and Cost Structure</a:t>
            </a:r>
          </a:p>
          <a:p>
            <a:pPr algn="just"/>
            <a:r>
              <a:rPr lang="en-US" sz="1800" b="0" i="0" dirty="0">
                <a:solidFill>
                  <a:srgbClr val="000000"/>
                </a:solidFill>
                <a:effectLst/>
              </a:rPr>
              <a:t>A lot of startups choose to defer the “</a:t>
            </a:r>
            <a:r>
              <a:rPr lang="en-US" sz="1800" b="1" i="0" dirty="0">
                <a:solidFill>
                  <a:srgbClr val="FF0000"/>
                </a:solidFill>
                <a:effectLst/>
              </a:rPr>
              <a:t>pricing question</a:t>
            </a:r>
            <a:r>
              <a:rPr lang="en-US" sz="1800" b="0" i="0" dirty="0">
                <a:solidFill>
                  <a:srgbClr val="000000"/>
                </a:solidFill>
                <a:effectLst/>
              </a:rPr>
              <a:t>” because they don’t think their product is ready. Something I hear a lot is that a minimum viable product is by definition embarrassingly minimal. How can you possibly charge for it?</a:t>
            </a:r>
          </a:p>
          <a:p>
            <a:pPr algn="just"/>
            <a:r>
              <a:rPr lang="en-US" sz="1800" b="0" i="0" dirty="0">
                <a:solidFill>
                  <a:srgbClr val="000000"/>
                </a:solidFill>
                <a:effectLst/>
              </a:rPr>
              <a:t>First, a minimum viable product is not synonymous with a half-baked or buggy product. Your MVP should address the top problems customers have identified as important to them. By that definition, it should deliver enough value to justify charging.</a:t>
            </a:r>
          </a:p>
          <a:p>
            <a:pPr algn="just"/>
            <a:r>
              <a:rPr lang="en-US" sz="1800" b="0" i="0" dirty="0">
                <a:solidFill>
                  <a:srgbClr val="000000"/>
                </a:solidFill>
                <a:effectLst/>
              </a:rPr>
              <a:t>But, there is another line of reasoning frequently cited for deferring pricing - to accelerate initial learning. The argument goes that pricing creates unnecessary friction that should be avoided early on.</a:t>
            </a:r>
          </a:p>
          <a:p>
            <a:pPr algn="just"/>
            <a:r>
              <a:rPr lang="en-US" sz="1800" b="0" i="0" dirty="0">
                <a:solidFill>
                  <a:srgbClr val="000000"/>
                </a:solidFill>
                <a:effectLst/>
              </a:rPr>
              <a:t>While this strategy may work (especially if you are already funded), I find that it delays testing one of the riskier and critical parts of your business model. Furthermore, I have found that you don’t need a lot of users to support learning. You need just a few good customers.</a:t>
            </a:r>
          </a:p>
          <a:p>
            <a:pPr algn="just"/>
            <a:r>
              <a:rPr lang="en-US" sz="1800" b="0" i="0" dirty="0">
                <a:solidFill>
                  <a:srgbClr val="000000"/>
                </a:solidFill>
                <a:effectLst/>
              </a:rPr>
              <a:t>I believe that if you intend to charge for your product, it’s better to be upfront about it. It sets the right expectations, raises customer commitment, starts generating cash flow, and lets you start tackling one of the riskier parts of your business model early.</a:t>
            </a:r>
          </a:p>
        </p:txBody>
      </p:sp>
      <p:pic>
        <p:nvPicPr>
          <p:cNvPr id="2" name="Graphic 21">
            <a:extLst>
              <a:ext uri="{FF2B5EF4-FFF2-40B4-BE49-F238E27FC236}">
                <a16:creationId xmlns:a16="http://schemas.microsoft.com/office/drawing/2014/main" id="{9163AD9A-EE22-4328-E669-00DDB0090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44440721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39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4524315"/>
          </a:xfrm>
          <a:prstGeom prst="rect">
            <a:avLst/>
          </a:prstGeom>
          <a:noFill/>
        </p:spPr>
        <p:txBody>
          <a:bodyPr wrap="square" rtlCol="0">
            <a:spAutoFit/>
          </a:bodyPr>
          <a:lstStyle/>
          <a:p>
            <a:pPr algn="just"/>
            <a:r>
              <a:rPr lang="en-US" sz="1800" b="1" i="0" dirty="0">
                <a:solidFill>
                  <a:srgbClr val="000000"/>
                </a:solidFill>
                <a:effectLst/>
              </a:rPr>
              <a:t>What about Freemium?</a:t>
            </a:r>
          </a:p>
          <a:p>
            <a:pPr algn="just"/>
            <a:r>
              <a:rPr lang="en-US" sz="1800" b="1" i="0" dirty="0">
                <a:solidFill>
                  <a:srgbClr val="000000"/>
                </a:solidFill>
                <a:effectLst/>
              </a:rPr>
              <a:t>Freemium</a:t>
            </a:r>
            <a:r>
              <a:rPr lang="en-US" sz="1800" b="0" i="0" dirty="0">
                <a:solidFill>
                  <a:srgbClr val="000000"/>
                </a:solidFill>
                <a:effectLst/>
              </a:rPr>
              <a:t> is </a:t>
            </a:r>
            <a:r>
              <a:rPr lang="en-US" sz="1800" b="0" i="0" dirty="0">
                <a:solidFill>
                  <a:srgbClr val="FF0000"/>
                </a:solidFill>
                <a:effectLst/>
              </a:rPr>
              <a:t>a popular model used by numerous web applications</a:t>
            </a:r>
            <a:r>
              <a:rPr lang="en-US" sz="1800" b="0" i="0" dirty="0">
                <a:solidFill>
                  <a:srgbClr val="000000"/>
                </a:solidFill>
                <a:effectLst/>
              </a:rPr>
              <a:t>. It was first popularized by Fred Wilson on his blog where he described it as:</a:t>
            </a:r>
          </a:p>
          <a:p>
            <a:pPr algn="just"/>
            <a:r>
              <a:rPr lang="en-US" sz="1800" b="0" i="1" dirty="0">
                <a:solidFill>
                  <a:srgbClr val="606060"/>
                </a:solidFill>
                <a:effectLst/>
              </a:rPr>
              <a:t>"</a:t>
            </a:r>
            <a:r>
              <a:rPr lang="en-US" sz="1800" b="0" i="1" dirty="0">
                <a:solidFill>
                  <a:srgbClr val="FF0000"/>
                </a:solidFill>
                <a:effectLst/>
              </a:rPr>
              <a:t>Give your service away for free, possibly ad supported </a:t>
            </a:r>
            <a:r>
              <a:rPr lang="en-US" sz="1800" b="0" i="1" dirty="0">
                <a:solidFill>
                  <a:srgbClr val="606060"/>
                </a:solidFill>
                <a:effectLst/>
              </a:rPr>
              <a:t>but maybe not, </a:t>
            </a:r>
            <a:r>
              <a:rPr lang="en-US" sz="1800" b="0" i="1" dirty="0">
                <a:solidFill>
                  <a:srgbClr val="FF0000"/>
                </a:solidFill>
                <a:effectLst/>
              </a:rPr>
              <a:t>acquire a lot of customers very efficiently through word of mouth</a:t>
            </a:r>
            <a:r>
              <a:rPr lang="en-US" sz="1800" b="0" i="1" dirty="0">
                <a:solidFill>
                  <a:srgbClr val="606060"/>
                </a:solidFill>
                <a:effectLst/>
              </a:rPr>
              <a:t>, referral networks, organic search marketing, etc., </a:t>
            </a:r>
            <a:r>
              <a:rPr lang="en-US" sz="1800" b="0" i="1" dirty="0">
                <a:solidFill>
                  <a:srgbClr val="FF0000"/>
                </a:solidFill>
                <a:effectLst/>
              </a:rPr>
              <a:t>then offer premium priced value added services or an enhanced version of your service </a:t>
            </a:r>
            <a:r>
              <a:rPr lang="en-US" sz="1800" b="0" i="1" dirty="0">
                <a:solidFill>
                  <a:srgbClr val="606060"/>
                </a:solidFill>
                <a:effectLst/>
              </a:rPr>
              <a:t>to your customer base."</a:t>
            </a:r>
          </a:p>
          <a:p>
            <a:pPr algn="just"/>
            <a:r>
              <a:rPr lang="en-US" sz="1800" b="0" i="0" dirty="0">
                <a:solidFill>
                  <a:srgbClr val="606060"/>
                </a:solidFill>
                <a:effectLst/>
              </a:rPr>
              <a:t>- Fred Wilson</a:t>
            </a:r>
          </a:p>
          <a:p>
            <a:pPr algn="just"/>
            <a:r>
              <a:rPr lang="en-US" sz="1800" b="0" i="0" dirty="0">
                <a:solidFill>
                  <a:srgbClr val="606060"/>
                </a:solidFill>
                <a:effectLst/>
              </a:rPr>
              <a:t>AVC Blog</a:t>
            </a:r>
          </a:p>
          <a:p>
            <a:pPr algn="just"/>
            <a:r>
              <a:rPr lang="en-US" sz="1800" b="0" i="0" dirty="0">
                <a:solidFill>
                  <a:srgbClr val="000000"/>
                </a:solidFill>
                <a:effectLst/>
              </a:rPr>
              <a:t>On the surface, Freemium seems like the best of both worlds: Get users to try your service without having to worry about price, then up-sell them into the right premium plan later. But the reality is quite different.</a:t>
            </a:r>
          </a:p>
          <a:p>
            <a:pPr algn="just"/>
            <a:r>
              <a:rPr lang="en-US" sz="1800" b="0" i="0" dirty="0">
                <a:solidFill>
                  <a:srgbClr val="000000"/>
                </a:solidFill>
                <a:effectLst/>
              </a:rPr>
              <a:t>First, I believe that unless you are deriving monetary value from free users, the Freemium model is less of a business model and more of a marketing tactic to fill your pipeline with potential prospects.</a:t>
            </a:r>
          </a:p>
          <a:p>
            <a:pPr algn="just"/>
            <a:r>
              <a:rPr lang="en-US" sz="1800" b="0" i="0" dirty="0">
                <a:solidFill>
                  <a:srgbClr val="000000"/>
                </a:solidFill>
                <a:effectLst/>
              </a:rPr>
              <a:t>Second, I believe pricing is one of the riskiest (and most critical) parts of the business model and should be tested early. Freemium delays this learning.</a:t>
            </a:r>
          </a:p>
          <a:p>
            <a:pPr algn="just"/>
            <a:r>
              <a:rPr lang="en-US" sz="1800" b="0" i="0" dirty="0">
                <a:solidFill>
                  <a:srgbClr val="000000"/>
                </a:solidFill>
                <a:effectLst/>
              </a:rPr>
              <a:t>While I agree Freemium can be a highly effective model, I don’t advocate starting with it.</a:t>
            </a:r>
          </a:p>
        </p:txBody>
      </p:sp>
      <p:pic>
        <p:nvPicPr>
          <p:cNvPr id="2" name="Graphic 21">
            <a:extLst>
              <a:ext uri="{FF2B5EF4-FFF2-40B4-BE49-F238E27FC236}">
                <a16:creationId xmlns:a16="http://schemas.microsoft.com/office/drawing/2014/main" id="{BF18595B-81CF-6088-BE5A-5A09E28F47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334835066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75823"/>
            <a:ext cx="4128422" cy="548321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45" y="952845"/>
            <a:ext cx="11349317"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0736" y="1005085"/>
            <a:ext cx="11292997" cy="4247317"/>
          </a:xfrm>
          <a:prstGeom prst="rect">
            <a:avLst/>
          </a:prstGeom>
          <a:noFill/>
        </p:spPr>
        <p:txBody>
          <a:bodyPr wrap="square" rtlCol="0">
            <a:spAutoFit/>
          </a:bodyPr>
          <a:lstStyle/>
          <a:p>
            <a:pPr algn="just"/>
            <a:r>
              <a:rPr lang="en-US" sz="1800" b="1" i="0" dirty="0">
                <a:solidFill>
                  <a:srgbClr val="000000"/>
                </a:solidFill>
                <a:effectLst/>
              </a:rPr>
              <a:t>What is a good Free plan?</a:t>
            </a:r>
          </a:p>
          <a:p>
            <a:pPr algn="just"/>
            <a:r>
              <a:rPr lang="en-US" sz="1800" b="0" i="0" dirty="0">
                <a:solidFill>
                  <a:srgbClr val="000000"/>
                </a:solidFill>
                <a:effectLst/>
              </a:rPr>
              <a:t>A good Free plan </a:t>
            </a:r>
            <a:r>
              <a:rPr lang="en-US" sz="1800" b="0" i="0" u="sng" dirty="0">
                <a:solidFill>
                  <a:srgbClr val="FF0000"/>
                </a:solidFill>
                <a:effectLst/>
              </a:rPr>
              <a:t>should ideally behave similarly to a Free Trial</a:t>
            </a:r>
            <a:r>
              <a:rPr lang="en-US" sz="1800" b="0" i="0" dirty="0">
                <a:solidFill>
                  <a:srgbClr val="000000"/>
                </a:solidFill>
                <a:effectLst/>
              </a:rPr>
              <a:t>. </a:t>
            </a:r>
            <a:r>
              <a:rPr lang="en-US" sz="1800" b="1" i="0" dirty="0">
                <a:solidFill>
                  <a:srgbClr val="000000"/>
                </a:solidFill>
                <a:effectLst/>
              </a:rPr>
              <a:t>The difference </a:t>
            </a:r>
            <a:r>
              <a:rPr lang="en-US" sz="1800" b="0" i="0" dirty="0">
                <a:solidFill>
                  <a:srgbClr val="000000"/>
                </a:solidFill>
                <a:effectLst/>
              </a:rPr>
              <a:t>is that while a </a:t>
            </a:r>
            <a:r>
              <a:rPr lang="en-US" sz="1800" b="1" i="0" u="sng" dirty="0">
                <a:solidFill>
                  <a:srgbClr val="FF0000"/>
                </a:solidFill>
                <a:effectLst/>
              </a:rPr>
              <a:t>Free Trial is time-based</a:t>
            </a:r>
            <a:r>
              <a:rPr lang="en-US" sz="1800" b="0" i="0" dirty="0">
                <a:solidFill>
                  <a:srgbClr val="000000"/>
                </a:solidFill>
                <a:effectLst/>
              </a:rPr>
              <a:t>, </a:t>
            </a:r>
            <a:r>
              <a:rPr lang="en-US" sz="1800" b="1" i="0" u="sng" dirty="0">
                <a:solidFill>
                  <a:srgbClr val="FF0000"/>
                </a:solidFill>
                <a:effectLst/>
              </a:rPr>
              <a:t>Freemium is usage-based</a:t>
            </a:r>
            <a:r>
              <a:rPr lang="en-US" sz="1800" b="0" i="0" dirty="0">
                <a:solidFill>
                  <a:srgbClr val="000000"/>
                </a:solidFill>
                <a:effectLst/>
              </a:rPr>
              <a:t>. </a:t>
            </a:r>
          </a:p>
          <a:p>
            <a:pPr algn="just"/>
            <a:r>
              <a:rPr lang="en-US" sz="1800" b="0" i="0" dirty="0">
                <a:solidFill>
                  <a:srgbClr val="000000"/>
                </a:solidFill>
                <a:effectLst/>
              </a:rPr>
              <a:t>If you understand the usage pattern of your product, you should be able to design the Free plan so that a user naturally outgrows it at some point X in the future that you can reasonably predict.</a:t>
            </a:r>
          </a:p>
          <a:p>
            <a:pPr algn="just"/>
            <a:r>
              <a:rPr lang="en-US" sz="1800" b="0" i="0" dirty="0">
                <a:solidFill>
                  <a:srgbClr val="000000"/>
                </a:solidFill>
                <a:effectLst/>
              </a:rPr>
              <a:t>At that point the difference between Freemium and Free Trial is the perception of offering something FREE which is a big enough difference to warrant the use of Freemium for certain types of products.</a:t>
            </a:r>
          </a:p>
          <a:p>
            <a:pPr algn="just"/>
            <a:endParaRPr lang="en-US" sz="1800" b="0" i="0" dirty="0">
              <a:solidFill>
                <a:srgbClr val="000000"/>
              </a:solidFill>
              <a:effectLst/>
            </a:endParaRPr>
          </a:p>
          <a:p>
            <a:pPr algn="just"/>
            <a:r>
              <a:rPr lang="en-US" sz="1800" b="1" i="0" dirty="0">
                <a:solidFill>
                  <a:srgbClr val="000000"/>
                </a:solidFill>
                <a:effectLst/>
              </a:rPr>
              <a:t>When to use Freemium versus Free Trials?</a:t>
            </a:r>
          </a:p>
          <a:p>
            <a:pPr algn="just"/>
            <a:r>
              <a:rPr lang="en-US" sz="1800" b="0" i="0" dirty="0">
                <a:solidFill>
                  <a:srgbClr val="000000"/>
                </a:solidFill>
                <a:effectLst/>
              </a:rPr>
              <a:t>Once you’ve built the right product, </a:t>
            </a:r>
            <a:r>
              <a:rPr lang="en-US" sz="1800" b="0" i="0" u="sng" dirty="0">
                <a:solidFill>
                  <a:srgbClr val="FF0000"/>
                </a:solidFill>
                <a:effectLst/>
              </a:rPr>
              <a:t>Freemium can be a powerful user acquisition strategy </a:t>
            </a:r>
            <a:r>
              <a:rPr lang="en-US" sz="1800" b="0" i="0" dirty="0">
                <a:solidFill>
                  <a:srgbClr val="000000"/>
                </a:solidFill>
                <a:effectLst/>
              </a:rPr>
              <a:t>for consumer facing products that naturally tend to be more “FREE” driven.</a:t>
            </a:r>
          </a:p>
          <a:p>
            <a:pPr algn="just"/>
            <a:r>
              <a:rPr lang="en-US" sz="1800" b="0" i="0" dirty="0">
                <a:solidFill>
                  <a:srgbClr val="000000"/>
                </a:solidFill>
                <a:effectLst/>
              </a:rPr>
              <a:t>Businesses, on the other hand have come to expect time-based trials and the added complexity of tracking and carrying free users may not be warranted here.</a:t>
            </a:r>
          </a:p>
          <a:p>
            <a:pPr algn="just"/>
            <a:endParaRPr lang="en-US" sz="1800" b="0" i="0" dirty="0">
              <a:solidFill>
                <a:srgbClr val="000000"/>
              </a:solidFill>
              <a:effectLst/>
            </a:endParaRPr>
          </a:p>
          <a:p>
            <a:pPr algn="just"/>
            <a:endParaRPr lang="en-US"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18F24160-0DD4-3EE2-17DA-6DFC77139E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99224896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15927"/>
            <a:ext cx="4128422" cy="51892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1958" y="899111"/>
            <a:ext cx="11160926" cy="47911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59621" y="1045969"/>
            <a:ext cx="11063263" cy="4524315"/>
          </a:xfrm>
          <a:prstGeom prst="rect">
            <a:avLst/>
          </a:prstGeom>
          <a:noFill/>
        </p:spPr>
        <p:txBody>
          <a:bodyPr wrap="square" rtlCol="0">
            <a:spAutoFit/>
          </a:bodyPr>
          <a:lstStyle/>
          <a:p>
            <a:pPr algn="just"/>
            <a:r>
              <a:rPr lang="en-US" sz="1800" b="1" i="0" dirty="0">
                <a:solidFill>
                  <a:srgbClr val="000000"/>
                </a:solidFill>
                <a:effectLst/>
              </a:rPr>
              <a:t>Case Study: Lean Canvas - Revenue Streams and Cost Structure </a:t>
            </a:r>
            <a:r>
              <a:rPr lang="en-US" sz="1800" b="1" i="1" dirty="0">
                <a:solidFill>
                  <a:srgbClr val="606060"/>
                </a:solidFill>
                <a:effectLst/>
              </a:rPr>
              <a:t>Revenue Streams</a:t>
            </a:r>
          </a:p>
          <a:p>
            <a:pPr algn="just"/>
            <a:r>
              <a:rPr lang="en-US" sz="1800" b="0" i="0" dirty="0">
                <a:solidFill>
                  <a:srgbClr val="444444"/>
                </a:solidFill>
                <a:effectLst/>
              </a:rPr>
              <a:t>Lean Canvas pricing will be largely determined by who will ultimately be the customer - bootstrapped founders, funded founders, larger companies, investors, etc.</a:t>
            </a:r>
          </a:p>
          <a:p>
            <a:pPr algn="just"/>
            <a:r>
              <a:rPr lang="en-US" sz="1800" b="0" i="0" dirty="0">
                <a:solidFill>
                  <a:srgbClr val="444444"/>
                </a:solidFill>
                <a:effectLst/>
              </a:rPr>
              <a:t>For the case of startup founders, they tend to be quite price sensitive and given the fact that their existing alternatives are all free, I decide to start with the following:</a:t>
            </a:r>
          </a:p>
          <a:p>
            <a:pPr algn="just"/>
            <a:r>
              <a:rPr lang="en-US" sz="1800" b="0" i="0" dirty="0">
                <a:solidFill>
                  <a:srgbClr val="444444"/>
                </a:solidFill>
                <a:effectLst/>
              </a:rPr>
              <a:t>“A 30-day Free Trial plan priced at $14/</a:t>
            </a:r>
            <a:r>
              <a:rPr lang="en-US" sz="1800" b="0" i="0" dirty="0" err="1">
                <a:solidFill>
                  <a:srgbClr val="444444"/>
                </a:solidFill>
                <a:effectLst/>
              </a:rPr>
              <a:t>mo</a:t>
            </a:r>
            <a:r>
              <a:rPr lang="en-US" sz="1800" b="0" i="0" dirty="0">
                <a:solidFill>
                  <a:srgbClr val="444444"/>
                </a:solidFill>
                <a:effectLst/>
              </a:rPr>
              <a:t> that lets them create 1 canvas and invite up to 3 collaborators.”</a:t>
            </a:r>
          </a:p>
          <a:p>
            <a:pPr algn="just"/>
            <a:endParaRPr lang="en-US" sz="1800" b="0" i="0" dirty="0">
              <a:solidFill>
                <a:srgbClr val="444444"/>
              </a:solidFill>
              <a:effectLst/>
            </a:endParaRPr>
          </a:p>
          <a:p>
            <a:pPr algn="just"/>
            <a:r>
              <a:rPr lang="en-US" sz="1800" b="1" i="1" dirty="0">
                <a:solidFill>
                  <a:srgbClr val="606060"/>
                </a:solidFill>
                <a:effectLst/>
              </a:rPr>
              <a:t>Cost Structure</a:t>
            </a:r>
          </a:p>
          <a:p>
            <a:pPr algn="just"/>
            <a:r>
              <a:rPr lang="en-US" sz="1800" b="0" i="0" dirty="0">
                <a:solidFill>
                  <a:srgbClr val="444444"/>
                </a:solidFill>
                <a:effectLst/>
              </a:rPr>
              <a:t>In my blog post on Lean Canvas, I made a public call for help building out this tool and got a dozen responses from developers around the world. I selected 3 people from this list and am currently building Lean Canvas with them - Lukas </a:t>
            </a:r>
            <a:r>
              <a:rPr lang="en-US" sz="1800" b="0" i="0" dirty="0" err="1">
                <a:solidFill>
                  <a:srgbClr val="444444"/>
                </a:solidFill>
                <a:effectLst/>
              </a:rPr>
              <a:t>Fittl</a:t>
            </a:r>
            <a:r>
              <a:rPr lang="en-US" sz="1800" b="0" i="0" dirty="0">
                <a:solidFill>
                  <a:srgbClr val="444444"/>
                </a:solidFill>
                <a:effectLst/>
              </a:rPr>
              <a:t> (Austria), Ross Hale (Santa Barbara), and Andrew Elliott (Santa Barbara). They are all seasoned entrepreneurs in their own right and have a passion for Lean Startups.</a:t>
            </a:r>
          </a:p>
          <a:p>
            <a:pPr algn="just"/>
            <a:r>
              <a:rPr lang="en-US" sz="1800" b="0" i="0" dirty="0">
                <a:solidFill>
                  <a:srgbClr val="444444"/>
                </a:solidFill>
                <a:effectLst/>
              </a:rPr>
              <a:t>We came to an agreement to spend just enough effort to get the Minimum Viable Product built over 2 weeks and evaluate how we move forward after that. We agreed not to pay ourselves till the service had positive cash flow.</a:t>
            </a:r>
          </a:p>
          <a:p>
            <a:pPr algn="just"/>
            <a:r>
              <a:rPr lang="en-US" sz="1800" b="0" i="0" dirty="0">
                <a:solidFill>
                  <a:srgbClr val="444444"/>
                </a:solidFill>
                <a:effectLst/>
              </a:rPr>
              <a:t>That said, I still used the following analysis to figure out the opportunity cost for building and testing the MVP and more importantly determine my break-even point.</a:t>
            </a:r>
          </a:p>
        </p:txBody>
      </p:sp>
      <p:pic>
        <p:nvPicPr>
          <p:cNvPr id="4" name="Graphic 21">
            <a:extLst>
              <a:ext uri="{FF2B5EF4-FFF2-40B4-BE49-F238E27FC236}">
                <a16:creationId xmlns:a16="http://schemas.microsoft.com/office/drawing/2014/main" id="{148855A4-BC4D-73BE-B5AD-DD22716CB4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86167739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808074"/>
            <a:ext cx="4128422" cy="53060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45" y="952845"/>
            <a:ext cx="11349317"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946" y="952845"/>
            <a:ext cx="11249424" cy="4154984"/>
          </a:xfrm>
          <a:prstGeom prst="rect">
            <a:avLst/>
          </a:prstGeom>
          <a:noFill/>
        </p:spPr>
        <p:txBody>
          <a:bodyPr wrap="square" rtlCol="0">
            <a:spAutoFit/>
          </a:bodyPr>
          <a:lstStyle/>
          <a:p>
            <a:pPr algn="just"/>
            <a:r>
              <a:rPr lang="en-US" sz="2400" b="1" i="0" dirty="0">
                <a:solidFill>
                  <a:srgbClr val="444444"/>
                </a:solidFill>
                <a:effectLst/>
              </a:rPr>
              <a:t>Costs</a:t>
            </a:r>
          </a:p>
          <a:p>
            <a:pPr algn="just"/>
            <a:r>
              <a:rPr lang="en-US" sz="1800" b="1" i="1" dirty="0">
                <a:solidFill>
                  <a:srgbClr val="444444"/>
                </a:solidFill>
                <a:effectLst/>
              </a:rPr>
              <a:t>Problem/Solution Fit:</a:t>
            </a:r>
          </a:p>
          <a:p>
            <a:pPr algn="just"/>
            <a:r>
              <a:rPr lang="en-US" sz="1800" b="0" i="0" dirty="0">
                <a:solidFill>
                  <a:srgbClr val="444444"/>
                </a:solidFill>
                <a:effectLst/>
              </a:rPr>
              <a:t>2 interviewers * (50 interviews * 30 min per interview) = 50 hours</a:t>
            </a:r>
          </a:p>
          <a:p>
            <a:pPr algn="just"/>
            <a:r>
              <a:rPr lang="en-US" sz="1800" b="0" i="0" dirty="0">
                <a:solidFill>
                  <a:srgbClr val="444444"/>
                </a:solidFill>
                <a:effectLst/>
              </a:rPr>
              <a:t>Effort to get ready for interviews (mockups, scripts, etc.) = 40 hours</a:t>
            </a:r>
          </a:p>
          <a:p>
            <a:pPr algn="just"/>
            <a:r>
              <a:rPr lang="en-US" sz="1800" b="1" i="1" dirty="0">
                <a:solidFill>
                  <a:srgbClr val="444444"/>
                </a:solidFill>
                <a:effectLst/>
              </a:rPr>
              <a:t>Build MVP:</a:t>
            </a:r>
          </a:p>
          <a:p>
            <a:pPr algn="just"/>
            <a:r>
              <a:rPr lang="en-US" sz="1800" b="0" i="0" dirty="0">
                <a:solidFill>
                  <a:srgbClr val="444444"/>
                </a:solidFill>
                <a:effectLst/>
              </a:rPr>
              <a:t>2 developers * 2 weeks * 20 hours per week = 80 hours</a:t>
            </a:r>
          </a:p>
          <a:p>
            <a:pPr algn="just"/>
            <a:r>
              <a:rPr lang="en-US" sz="1800" b="0" i="0" dirty="0">
                <a:solidFill>
                  <a:srgbClr val="444444"/>
                </a:solidFill>
                <a:effectLst/>
              </a:rPr>
              <a:t>Cost to launch = 170 hours * $65/</a:t>
            </a:r>
            <a:r>
              <a:rPr lang="en-US" sz="1800" b="0" i="0" dirty="0" err="1">
                <a:solidFill>
                  <a:srgbClr val="444444"/>
                </a:solidFill>
                <a:effectLst/>
              </a:rPr>
              <a:t>hr</a:t>
            </a:r>
            <a:r>
              <a:rPr lang="en-US" sz="1800" b="0" i="0" dirty="0">
                <a:solidFill>
                  <a:srgbClr val="444444"/>
                </a:solidFill>
                <a:effectLst/>
              </a:rPr>
              <a:t> = $11K</a:t>
            </a:r>
          </a:p>
          <a:p>
            <a:pPr algn="just"/>
            <a:r>
              <a:rPr lang="en-US" sz="1800" b="0" i="0" dirty="0">
                <a:solidFill>
                  <a:srgbClr val="444444"/>
                </a:solidFill>
                <a:effectLst/>
              </a:rPr>
              <a:t>Ongoing People costs = 4 ppl * 10 hours per week * $65/</a:t>
            </a:r>
            <a:r>
              <a:rPr lang="en-US" sz="1800" b="0" i="0" dirty="0" err="1">
                <a:solidFill>
                  <a:srgbClr val="444444"/>
                </a:solidFill>
                <a:effectLst/>
              </a:rPr>
              <a:t>hr</a:t>
            </a:r>
            <a:r>
              <a:rPr lang="en-US" sz="1800" b="0" i="0" dirty="0">
                <a:solidFill>
                  <a:srgbClr val="444444"/>
                </a:solidFill>
                <a:effectLst/>
              </a:rPr>
              <a:t> = $10,400/</a:t>
            </a:r>
            <a:r>
              <a:rPr lang="en-US" sz="1800" b="0" i="0" dirty="0" err="1">
                <a:solidFill>
                  <a:srgbClr val="444444"/>
                </a:solidFill>
                <a:effectLst/>
              </a:rPr>
              <a:t>mo</a:t>
            </a:r>
            <a:r>
              <a:rPr lang="en-US" sz="1800" b="0" i="0" dirty="0">
                <a:solidFill>
                  <a:srgbClr val="444444"/>
                </a:solidFill>
                <a:effectLst/>
              </a:rPr>
              <a:t> </a:t>
            </a:r>
          </a:p>
          <a:p>
            <a:pPr algn="just"/>
            <a:r>
              <a:rPr lang="en-US" sz="1800" b="0" i="0" dirty="0">
                <a:solidFill>
                  <a:srgbClr val="444444"/>
                </a:solidFill>
                <a:effectLst/>
              </a:rPr>
              <a:t>Hosting costs currently $0 (thank you </a:t>
            </a:r>
            <a:r>
              <a:rPr lang="en-US" sz="1800" b="0" i="0" dirty="0" err="1">
                <a:solidFill>
                  <a:srgbClr val="444444"/>
                </a:solidFill>
                <a:effectLst/>
              </a:rPr>
              <a:t>heroku</a:t>
            </a:r>
            <a:r>
              <a:rPr lang="en-US" sz="1800" b="0" i="0" dirty="0">
                <a:solidFill>
                  <a:srgbClr val="444444"/>
                </a:solidFill>
                <a:effectLst/>
              </a:rPr>
              <a:t>)</a:t>
            </a:r>
          </a:p>
          <a:p>
            <a:pPr algn="just"/>
            <a:endParaRPr lang="en-US" dirty="0">
              <a:solidFill>
                <a:srgbClr val="444444"/>
              </a:solidFill>
            </a:endParaRPr>
          </a:p>
          <a:p>
            <a:pPr algn="just"/>
            <a:endParaRPr lang="en-US" sz="1800" b="0" i="0" dirty="0">
              <a:solidFill>
                <a:srgbClr val="444444"/>
              </a:solidFill>
              <a:effectLst/>
            </a:endParaRPr>
          </a:p>
          <a:p>
            <a:pPr algn="just"/>
            <a:r>
              <a:rPr lang="en-US" sz="2400" b="1" i="0" dirty="0">
                <a:solidFill>
                  <a:srgbClr val="444444"/>
                </a:solidFill>
                <a:effectLst/>
              </a:rPr>
              <a:t>Revenue</a:t>
            </a:r>
          </a:p>
          <a:p>
            <a:pPr algn="just"/>
            <a:r>
              <a:rPr lang="en-US" sz="1800" b="0" i="0" dirty="0">
                <a:solidFill>
                  <a:srgbClr val="444444"/>
                </a:solidFill>
                <a:effectLst/>
              </a:rPr>
              <a:t>Break-even point @$14/mo = $10,400K / $14/</a:t>
            </a:r>
            <a:r>
              <a:rPr lang="en-US" sz="1800" b="0" i="0" dirty="0" err="1">
                <a:solidFill>
                  <a:srgbClr val="444444"/>
                </a:solidFill>
                <a:effectLst/>
              </a:rPr>
              <a:t>mo</a:t>
            </a:r>
            <a:r>
              <a:rPr lang="en-US" sz="1800" b="0" i="0" dirty="0">
                <a:solidFill>
                  <a:srgbClr val="444444"/>
                </a:solidFill>
                <a:effectLst/>
              </a:rPr>
              <a:t> = 743 paying customers</a:t>
            </a:r>
          </a:p>
          <a:p>
            <a:pPr algn="just"/>
            <a:r>
              <a:rPr lang="en-US" sz="1800" b="0" i="0" dirty="0">
                <a:solidFill>
                  <a:srgbClr val="444444"/>
                </a:solidFill>
                <a:effectLst/>
              </a:rPr>
              <a:t>Break-even point @$24/mo = $10,400K / $24/month = 434 paying customers</a:t>
            </a:r>
            <a:endParaRPr lang="en-US"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0A046920-EDA9-F6B7-63CF-08A5A64032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67838194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5401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7A5253EE-1F56-8596-6D91-B07E3679ADFF}"/>
              </a:ext>
            </a:extLst>
          </p:cNvPr>
          <p:cNvPicPr>
            <a:picLocks noChangeAspect="1"/>
          </p:cNvPicPr>
          <p:nvPr/>
        </p:nvPicPr>
        <p:blipFill>
          <a:blip r:embed="rId2"/>
          <a:stretch>
            <a:fillRect/>
          </a:stretch>
        </p:blipFill>
        <p:spPr>
          <a:xfrm>
            <a:off x="1274323" y="1395412"/>
            <a:ext cx="8929992" cy="4392545"/>
          </a:xfrm>
          <a:prstGeom prst="rect">
            <a:avLst/>
          </a:prstGeom>
        </p:spPr>
      </p:pic>
      <p:pic>
        <p:nvPicPr>
          <p:cNvPr id="2" name="Graphic 21">
            <a:extLst>
              <a:ext uri="{FF2B5EF4-FFF2-40B4-BE49-F238E27FC236}">
                <a16:creationId xmlns:a16="http://schemas.microsoft.com/office/drawing/2014/main" id="{E24BDABE-BD71-F80B-276B-C1CA6044CC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351040292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r>
              <a:rPr lang="en-US" sz="1800" b="1" i="1" dirty="0">
                <a:solidFill>
                  <a:srgbClr val="000000"/>
                </a:solidFill>
                <a:effectLst/>
                <a:latin typeface="TimesNewRomanPS-BoldItalicMT"/>
              </a:rPr>
              <a:t>Key Metrics</a:t>
            </a:r>
          </a:p>
          <a:p>
            <a:r>
              <a:rPr lang="en-US" sz="1800" b="0" i="1" dirty="0">
                <a:solidFill>
                  <a:srgbClr val="606060"/>
                </a:solidFill>
                <a:effectLst/>
                <a:latin typeface="Georgia-Italic"/>
              </a:rPr>
              <a:t>“Find the key number that tells you how your business is doing in real time, before you get the sales report.”</a:t>
            </a:r>
          </a:p>
          <a:p>
            <a:r>
              <a:rPr lang="en-US" sz="1800" b="0" i="1" dirty="0">
                <a:solidFill>
                  <a:srgbClr val="606060"/>
                </a:solidFill>
                <a:effectLst/>
                <a:latin typeface="Georgia-Italic"/>
              </a:rPr>
              <a:t>- Norm Brodsky and Bo </a:t>
            </a:r>
            <a:r>
              <a:rPr lang="en-US" sz="1800" b="0" i="1" dirty="0" err="1">
                <a:solidFill>
                  <a:srgbClr val="606060"/>
                </a:solidFill>
                <a:effectLst/>
                <a:latin typeface="Georgia-Italic"/>
              </a:rPr>
              <a:t>Burlingham</a:t>
            </a:r>
            <a:endParaRPr lang="en-US" sz="1800" b="0" i="1" dirty="0">
              <a:solidFill>
                <a:srgbClr val="606060"/>
              </a:solidFill>
              <a:effectLst/>
              <a:latin typeface="Georgia-Italic"/>
            </a:endParaRPr>
          </a:p>
          <a:p>
            <a:r>
              <a:rPr lang="en-US" sz="1800" b="0" i="1" dirty="0">
                <a:solidFill>
                  <a:srgbClr val="606060"/>
                </a:solidFill>
                <a:effectLst/>
                <a:latin typeface="Georgia-Italic"/>
              </a:rPr>
              <a:t>The Knack</a:t>
            </a:r>
          </a:p>
          <a:p>
            <a:r>
              <a:rPr lang="en-US" sz="1800" b="0" i="0" dirty="0">
                <a:solidFill>
                  <a:srgbClr val="000000"/>
                </a:solidFill>
                <a:effectLst/>
                <a:latin typeface="Georgia" panose="02040502050405020303" pitchFamily="18" charset="0"/>
              </a:rPr>
              <a:t>Startups are inherently chaotic, but fortunately, there are only a handful of key metrics that drive a web startup. We’ll cover five key startup metrics (Dave McClure’s Pirate Metrics) a little later but for right now document the one or two key activities you think will drive usage of your product.</a:t>
            </a:r>
          </a:p>
          <a:p>
            <a:r>
              <a:rPr lang="en-US" sz="1800" b="0" i="0" dirty="0">
                <a:solidFill>
                  <a:srgbClr val="000000"/>
                </a:solidFill>
                <a:effectLst/>
                <a:latin typeface="Georgia" panose="02040502050405020303" pitchFamily="18" charset="0"/>
              </a:rPr>
              <a:t>So for example, if you are a blogging platform writing a blog post would be the key activity.</a:t>
            </a:r>
          </a:p>
          <a:p>
            <a:endParaRPr lang="en-US" sz="1800" b="0" i="0" dirty="0">
              <a:solidFill>
                <a:srgbClr val="000000"/>
              </a:solidFill>
              <a:effectLst/>
              <a:latin typeface="Georgia" panose="02040502050405020303" pitchFamily="18" charset="0"/>
            </a:endParaRPr>
          </a:p>
          <a:p>
            <a:r>
              <a:rPr lang="en-US" sz="1800" b="1" i="0" dirty="0">
                <a:solidFill>
                  <a:srgbClr val="000000"/>
                </a:solidFill>
                <a:effectLst/>
                <a:latin typeface="TimesNewRomanPS-BoldMT"/>
              </a:rPr>
              <a:t>Case Study: Lean Canvas</a:t>
            </a:r>
          </a:p>
          <a:p>
            <a:r>
              <a:rPr lang="en-US" sz="1800" b="1" i="0" dirty="0">
                <a:solidFill>
                  <a:srgbClr val="444444"/>
                </a:solidFill>
                <a:effectLst/>
                <a:latin typeface="TimesNewRomanPS-BoldMT"/>
              </a:rPr>
              <a:t>Creating a lean canvas </a:t>
            </a:r>
            <a:r>
              <a:rPr lang="en-US" sz="1800" b="0" i="0" dirty="0">
                <a:solidFill>
                  <a:srgbClr val="444444"/>
                </a:solidFill>
                <a:effectLst/>
                <a:latin typeface="TimesNewRomanPSMT"/>
              </a:rPr>
              <a:t>is the first key activity users would complete but using the tool to </a:t>
            </a:r>
            <a:r>
              <a:rPr lang="en-US" sz="1800" b="1" i="0" dirty="0">
                <a:solidFill>
                  <a:srgbClr val="444444"/>
                </a:solidFill>
                <a:effectLst/>
                <a:latin typeface="TimesNewRomanPS-BoldMT"/>
              </a:rPr>
              <a:t>track running experiments </a:t>
            </a:r>
            <a:r>
              <a:rPr lang="en-US" sz="1800" b="0" i="0" dirty="0">
                <a:solidFill>
                  <a:srgbClr val="444444"/>
                </a:solidFill>
                <a:effectLst/>
                <a:latin typeface="TimesNewRomanPSMT"/>
              </a:rPr>
              <a:t>is the ongoing key activity that will drive use of the tool.</a:t>
            </a:r>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97B4C3D3-C27F-1FBD-0826-839564C47E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289030587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998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64D3CF6F-658B-3D67-8FFD-4689540E6D21}"/>
              </a:ext>
            </a:extLst>
          </p:cNvPr>
          <p:cNvPicPr>
            <a:picLocks noChangeAspect="1"/>
          </p:cNvPicPr>
          <p:nvPr/>
        </p:nvPicPr>
        <p:blipFill>
          <a:blip r:embed="rId2"/>
          <a:stretch>
            <a:fillRect/>
          </a:stretch>
        </p:blipFill>
        <p:spPr>
          <a:xfrm>
            <a:off x="972767" y="1400175"/>
            <a:ext cx="9046722" cy="4290506"/>
          </a:xfrm>
          <a:prstGeom prst="rect">
            <a:avLst/>
          </a:prstGeom>
        </p:spPr>
      </p:pic>
      <p:pic>
        <p:nvPicPr>
          <p:cNvPr id="2" name="Graphic 21">
            <a:extLst>
              <a:ext uri="{FF2B5EF4-FFF2-40B4-BE49-F238E27FC236}">
                <a16:creationId xmlns:a16="http://schemas.microsoft.com/office/drawing/2014/main" id="{ECD8EE6D-C063-2367-2C62-0DC0DCE105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73538768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815163"/>
            <a:ext cx="4128422" cy="53800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37345"/>
            <a:ext cx="11024521" cy="48220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040568"/>
            <a:ext cx="10792994" cy="4801314"/>
          </a:xfrm>
          <a:prstGeom prst="rect">
            <a:avLst/>
          </a:prstGeom>
          <a:noFill/>
        </p:spPr>
        <p:txBody>
          <a:bodyPr wrap="square" rtlCol="0">
            <a:spAutoFit/>
          </a:bodyPr>
          <a:lstStyle/>
          <a:p>
            <a:pPr algn="just"/>
            <a:r>
              <a:rPr lang="en-US" sz="1800" b="1" i="1" dirty="0">
                <a:solidFill>
                  <a:srgbClr val="000000"/>
                </a:solidFill>
                <a:effectLst/>
              </a:rPr>
              <a:t>Unfair Advantage</a:t>
            </a:r>
          </a:p>
          <a:p>
            <a:pPr algn="just"/>
            <a:r>
              <a:rPr lang="en-US" sz="1800" b="0" i="0" dirty="0">
                <a:solidFill>
                  <a:srgbClr val="000000"/>
                </a:solidFill>
                <a:effectLst/>
              </a:rPr>
              <a:t>This is usually the hardest section to fill which is why I leave it for last.</a:t>
            </a:r>
          </a:p>
          <a:p>
            <a:pPr algn="just"/>
            <a:r>
              <a:rPr lang="en-US" sz="1800" b="0" i="0" dirty="0">
                <a:solidFill>
                  <a:srgbClr val="111111"/>
                </a:solidFill>
                <a:effectLst/>
              </a:rPr>
              <a:t>Most founders list things as competitive advantages that really aren’t. An interesting perspective, via Jason Cohen, to keep in mind is that anything worth copying will be copied. So imagine your co-founder steals your source code, sets up shop in Costa Rica, and slashes prices. Do you still have a business?</a:t>
            </a:r>
          </a:p>
          <a:p>
            <a:pPr algn="just"/>
            <a:r>
              <a:rPr lang="en-US" sz="1800" b="0" i="0" dirty="0">
                <a:solidFill>
                  <a:srgbClr val="111111"/>
                </a:solidFill>
                <a:effectLst/>
              </a:rPr>
              <a:t>You have to be able to build a successful business in spite of that which leads to the following definition:</a:t>
            </a:r>
          </a:p>
          <a:p>
            <a:pPr algn="just"/>
            <a:r>
              <a:rPr lang="en-US" sz="1800" b="1" i="1" dirty="0">
                <a:solidFill>
                  <a:srgbClr val="FF0000"/>
                </a:solidFill>
                <a:effectLst/>
              </a:rPr>
              <a:t>“A real unfair advantage is something that cannot be easily copied or bought.” </a:t>
            </a:r>
            <a:r>
              <a:rPr lang="en-US" sz="1800" b="1" i="0" dirty="0">
                <a:solidFill>
                  <a:srgbClr val="FF0000"/>
                </a:solidFill>
                <a:effectLst/>
              </a:rPr>
              <a:t>-</a:t>
            </a:r>
            <a:r>
              <a:rPr lang="ar-EG" sz="1800" b="1" i="0" dirty="0">
                <a:solidFill>
                  <a:srgbClr val="FF0000"/>
                </a:solidFill>
                <a:effectLst/>
              </a:rPr>
              <a:t> </a:t>
            </a:r>
            <a:r>
              <a:rPr lang="en-US" sz="1800" b="0" i="0" dirty="0">
                <a:solidFill>
                  <a:srgbClr val="606060"/>
                </a:solidFill>
                <a:effectLst/>
              </a:rPr>
              <a:t>Jason Cohen</a:t>
            </a:r>
          </a:p>
          <a:p>
            <a:pPr algn="just"/>
            <a:endParaRPr lang="ar-EG" sz="1800" b="0" i="0" dirty="0">
              <a:solidFill>
                <a:srgbClr val="606060"/>
              </a:solidFill>
              <a:effectLst/>
            </a:endParaRPr>
          </a:p>
          <a:p>
            <a:pPr algn="just"/>
            <a:r>
              <a:rPr lang="en-US" sz="1800" b="0" i="0" dirty="0">
                <a:solidFill>
                  <a:srgbClr val="606060"/>
                </a:solidFill>
                <a:effectLst/>
              </a:rPr>
              <a:t>A Smart Bear</a:t>
            </a:r>
          </a:p>
          <a:p>
            <a:pPr algn="just"/>
            <a:r>
              <a:rPr lang="en-US" sz="1800" b="0" i="0" dirty="0">
                <a:solidFill>
                  <a:srgbClr val="000000"/>
                </a:solidFill>
                <a:effectLst/>
              </a:rPr>
              <a:t>You may initially have to leave this box blank but it’s here to have you really think about how you can make yourself different and make your difference matter. Some examples of unfair advantages - insider information, the right “expert” endorsements, personal authority.</a:t>
            </a:r>
          </a:p>
          <a:p>
            <a:pPr algn="just"/>
            <a:endParaRPr lang="en-US" sz="1800" b="0" i="0" dirty="0">
              <a:solidFill>
                <a:srgbClr val="000000"/>
              </a:solidFill>
              <a:effectLst/>
            </a:endParaRPr>
          </a:p>
          <a:p>
            <a:pPr algn="just"/>
            <a:r>
              <a:rPr lang="en-US" sz="1800" b="1" i="0" dirty="0">
                <a:solidFill>
                  <a:srgbClr val="000000"/>
                </a:solidFill>
                <a:effectLst/>
              </a:rPr>
              <a:t>Case Study: Lean Canvas</a:t>
            </a:r>
          </a:p>
          <a:p>
            <a:pPr algn="just"/>
            <a:r>
              <a:rPr lang="en-US" sz="1800" b="0" i="0" dirty="0">
                <a:solidFill>
                  <a:srgbClr val="444444"/>
                </a:solidFill>
                <a:effectLst/>
              </a:rPr>
              <a:t>In the course of writing my blog and book, I have been able to attract a growing and active audience of readers and “experts” interested in Lean Startups which has taken me over a year to build. Only time will tell if this “reputation” and channel proves to be an unfair advantage.</a:t>
            </a:r>
            <a:endParaRPr lang="en-US"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2D1C455C-78C8-E24E-0268-3D05A6463C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82952683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3054" y="1229477"/>
            <a:ext cx="9893651" cy="40520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EBD2342-74A3-5B6F-033A-AE0E283A95CF}"/>
              </a:ext>
            </a:extLst>
          </p:cNvPr>
          <p:cNvSpPr txBox="1"/>
          <p:nvPr/>
        </p:nvSpPr>
        <p:spPr>
          <a:xfrm>
            <a:off x="2606575" y="2541508"/>
            <a:ext cx="5509843" cy="1323439"/>
          </a:xfrm>
          <a:prstGeom prst="rect">
            <a:avLst/>
          </a:prstGeom>
          <a:noFill/>
        </p:spPr>
        <p:txBody>
          <a:bodyPr wrap="none" rtlCol="0">
            <a:spAutoFit/>
          </a:bodyPr>
          <a:lstStyle/>
          <a:p>
            <a:pPr algn="ctr"/>
            <a:r>
              <a:rPr lang="en-US" sz="8000" b="1" dirty="0"/>
              <a:t>Case Studies</a:t>
            </a:r>
          </a:p>
        </p:txBody>
      </p:sp>
      <p:pic>
        <p:nvPicPr>
          <p:cNvPr id="3" name="Graphic 21">
            <a:extLst>
              <a:ext uri="{FF2B5EF4-FFF2-40B4-BE49-F238E27FC236}">
                <a16:creationId xmlns:a16="http://schemas.microsoft.com/office/drawing/2014/main" id="{6C397256-88DF-674F-8957-3006ACEA22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5277" y="295"/>
            <a:ext cx="2305141" cy="899111"/>
          </a:xfrm>
          <a:prstGeom prst="rect">
            <a:avLst/>
          </a:prstGeom>
        </p:spPr>
      </p:pic>
    </p:spTree>
    <p:extLst>
      <p:ext uri="{BB962C8B-B14F-4D97-AF65-F5344CB8AC3E}">
        <p14:creationId xmlns:p14="http://schemas.microsoft.com/office/powerpoint/2010/main" val="196389879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F64C069C-2EF7-B361-4359-27F5375CF96C}"/>
              </a:ext>
            </a:extLst>
          </p:cNvPr>
          <p:cNvSpPr>
            <a:spLocks noGrp="1"/>
          </p:cNvSpPr>
          <p:nvPr>
            <p:ph type="body" sz="quarter" idx="10"/>
          </p:nvPr>
        </p:nvSpPr>
        <p:spPr bwMode="auto">
          <a:xfrm>
            <a:off x="418636" y="1057835"/>
            <a:ext cx="1964641"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r>
              <a:rPr lang="th-TH" altLang="en-US" dirty="0">
                <a:latin typeface="Arial" panose="020B0604020202020204" pitchFamily="34" charset="0"/>
                <a:cs typeface="Arial" panose="020B0604020202020204" pitchFamily="34" charset="0"/>
              </a:rPr>
              <a:t>• </a:t>
            </a:r>
            <a:r>
              <a:rPr lang="en-GB" altLang="en-US" sz="1000" dirty="0">
                <a:latin typeface="Arial" panose="020B0604020202020204" pitchFamily="34" charset="0"/>
                <a:cs typeface="Arial" panose="020B0604020202020204" pitchFamily="34" charset="0"/>
              </a:rPr>
              <a:t>Harvard University’s online network is very limited in functionality and not fun</a:t>
            </a:r>
            <a:endParaRPr lang="en-US" altLang="en-US" sz="1000" dirty="0">
              <a:latin typeface="Arial" panose="020B0604020202020204" pitchFamily="34" charset="0"/>
              <a:cs typeface="Arial" panose="020B0604020202020204" pitchFamily="34" charset="0"/>
            </a:endParaRPr>
          </a:p>
          <a:p>
            <a:pPr algn="just" eaLnBrk="1" hangingPunct="1"/>
            <a:r>
              <a:rPr lang="en-GB" altLang="en-US" dirty="0">
                <a:latin typeface="Arial" panose="020B0604020202020204" pitchFamily="34" charset="0"/>
                <a:cs typeface="Arial" panose="020B0604020202020204" pitchFamily="34" charset="0"/>
              </a:rPr>
              <a:t>•</a:t>
            </a:r>
            <a:r>
              <a:rPr lang="th-TH" altLang="en-US" dirty="0">
                <a:latin typeface="Arial" panose="020B0604020202020204" pitchFamily="34" charset="0"/>
                <a:cs typeface="Arial" panose="020B0604020202020204" pitchFamily="34" charset="0"/>
              </a:rPr>
              <a:t> </a:t>
            </a:r>
            <a:r>
              <a:rPr lang="en-GB" altLang="en-US" sz="1000" dirty="0">
                <a:latin typeface="Arial" panose="020B0604020202020204" pitchFamily="34" charset="0"/>
                <a:cs typeface="Arial" panose="020B0604020202020204" pitchFamily="34" charset="0"/>
              </a:rPr>
              <a:t>Students want a solution to communicate online</a:t>
            </a:r>
          </a:p>
        </p:txBody>
      </p:sp>
      <p:sp>
        <p:nvSpPr>
          <p:cNvPr id="2051" name="Text Placeholder 53">
            <a:extLst>
              <a:ext uri="{FF2B5EF4-FFF2-40B4-BE49-F238E27FC236}">
                <a16:creationId xmlns:a16="http://schemas.microsoft.com/office/drawing/2014/main" id="{B8E86BFC-B39A-FF35-6F48-162CDD5DBBE3}"/>
              </a:ext>
            </a:extLst>
          </p:cNvPr>
          <p:cNvSpPr>
            <a:spLocks noGrp="1"/>
          </p:cNvSpPr>
          <p:nvPr>
            <p:ph type="body" sz="quarter" idx="11"/>
          </p:nvPr>
        </p:nvSpPr>
        <p:spPr bwMode="auto">
          <a:xfrm>
            <a:off x="2691214" y="1055688"/>
            <a:ext cx="2075339"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r>
              <a:rPr lang="en-GB" altLang="en-US" sz="1000" dirty="0">
                <a:latin typeface="Arial" panose="020B0604020202020204" pitchFamily="34" charset="0"/>
                <a:cs typeface="Arial" panose="020B0604020202020204" pitchFamily="34" charset="0"/>
              </a:rPr>
              <a:t>Online communication for Harvard students with the possibility to connect with Friends (</a:t>
            </a:r>
            <a:r>
              <a:rPr lang="en-GB" altLang="en-US" sz="1000" dirty="0" err="1">
                <a:latin typeface="Arial" panose="020B0604020202020204" pitchFamily="34" charset="0"/>
                <a:cs typeface="Arial" panose="020B0604020202020204" pitchFamily="34" charset="0"/>
              </a:rPr>
              <a:t>share,photos,interests</a:t>
            </a:r>
            <a:r>
              <a:rPr lang="en-GB" altLang="en-US" sz="1000" dirty="0">
                <a:latin typeface="Arial" panose="020B0604020202020204" pitchFamily="34" charset="0"/>
                <a:cs typeface="Arial" panose="020B0604020202020204" pitchFamily="34" charset="0"/>
              </a:rPr>
              <a:t>), chat and other stuff.</a:t>
            </a:r>
          </a:p>
        </p:txBody>
      </p:sp>
      <p:sp>
        <p:nvSpPr>
          <p:cNvPr id="2053" name="Text Placeholder 55">
            <a:extLst>
              <a:ext uri="{FF2B5EF4-FFF2-40B4-BE49-F238E27FC236}">
                <a16:creationId xmlns:a16="http://schemas.microsoft.com/office/drawing/2014/main" id="{D0B9A6EE-1F4E-BEAA-7846-92445321B6EF}"/>
              </a:ext>
            </a:extLst>
          </p:cNvPr>
          <p:cNvSpPr>
            <a:spLocks noGrp="1"/>
          </p:cNvSpPr>
          <p:nvPr>
            <p:ph type="body" sz="quarter" idx="13"/>
          </p:nvPr>
        </p:nvSpPr>
        <p:spPr bwMode="auto">
          <a:xfrm>
            <a:off x="7339581" y="1055688"/>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Person to person interaction</a:t>
            </a:r>
            <a:endParaRPr lang="th-TH" altLang="en-US" dirty="0">
              <a:latin typeface="Arial" panose="020B0604020202020204" pitchFamily="34" charset="0"/>
              <a:cs typeface="Arial" panose="020B0604020202020204" pitchFamily="34" charset="0"/>
            </a:endParaRPr>
          </a:p>
          <a:p>
            <a:pPr algn="just"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Friends’ activities push other friends to use the network</a:t>
            </a:r>
            <a:endParaRPr lang="th-TH" altLang="en-US" dirty="0">
              <a:latin typeface="Arial" panose="020B0604020202020204" pitchFamily="34" charset="0"/>
              <a:cs typeface="Arial" panose="020B0604020202020204" pitchFamily="34" charset="0"/>
            </a:endParaRPr>
          </a:p>
          <a:p>
            <a:pPr algn="just" eaLnBrk="1" hangingPunct="1"/>
            <a:r>
              <a:rPr lang="en-GB" altLang="en-US" dirty="0">
                <a:latin typeface="Arial" panose="020B0604020202020204" pitchFamily="34" charset="0"/>
                <a:cs typeface="Arial" panose="020B0604020202020204" pitchFamily="34" charset="0"/>
              </a:rPr>
              <a:t>•</a:t>
            </a:r>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Invention of a new website type – social network with social features</a:t>
            </a:r>
          </a:p>
        </p:txBody>
      </p:sp>
      <p:sp>
        <p:nvSpPr>
          <p:cNvPr id="2054" name="Text Placeholder 56">
            <a:extLst>
              <a:ext uri="{FF2B5EF4-FFF2-40B4-BE49-F238E27FC236}">
                <a16:creationId xmlns:a16="http://schemas.microsoft.com/office/drawing/2014/main" id="{BBF513B9-ADA4-E6BF-F25A-0736455DA881}"/>
              </a:ext>
            </a:extLst>
          </p:cNvPr>
          <p:cNvSpPr>
            <a:spLocks noGrp="1"/>
          </p:cNvSpPr>
          <p:nvPr>
            <p:ph type="body" sz="quarter" idx="14"/>
          </p:nvPr>
        </p:nvSpPr>
        <p:spPr bwMode="auto">
          <a:xfrm>
            <a:off x="9652246" y="1004888"/>
            <a:ext cx="1754187" cy="1530349"/>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College students</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Students of other colleges and universities</a:t>
            </a:r>
          </a:p>
        </p:txBody>
      </p:sp>
      <p:sp>
        <p:nvSpPr>
          <p:cNvPr id="2055" name="Text Placeholder 57">
            <a:extLst>
              <a:ext uri="{FF2B5EF4-FFF2-40B4-BE49-F238E27FC236}">
                <a16:creationId xmlns:a16="http://schemas.microsoft.com/office/drawing/2014/main" id="{430A402F-1F80-54A6-8712-59993A60C145}"/>
              </a:ext>
            </a:extLst>
          </p:cNvPr>
          <p:cNvSpPr>
            <a:spLocks noGrp="1"/>
          </p:cNvSpPr>
          <p:nvPr>
            <p:ph type="body" sz="quarter" idx="15"/>
          </p:nvPr>
        </p:nvSpPr>
        <p:spPr bwMode="auto">
          <a:xfrm>
            <a:off x="418635" y="295116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MySpace</a:t>
            </a:r>
            <a:endParaRPr lang="th-TH"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a:t>
            </a:r>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His</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Friendster</a:t>
            </a:r>
          </a:p>
        </p:txBody>
      </p:sp>
      <p:sp>
        <p:nvSpPr>
          <p:cNvPr id="2056" name="Text Placeholder 58">
            <a:extLst>
              <a:ext uri="{FF2B5EF4-FFF2-40B4-BE49-F238E27FC236}">
                <a16:creationId xmlns:a16="http://schemas.microsoft.com/office/drawing/2014/main" id="{F0DE1838-D2BF-6DC7-C146-6595DCCD4916}"/>
              </a:ext>
            </a:extLst>
          </p:cNvPr>
          <p:cNvSpPr>
            <a:spLocks noGrp="1"/>
          </p:cNvSpPr>
          <p:nvPr>
            <p:ph type="body" sz="quarter" idx="16"/>
          </p:nvPr>
        </p:nvSpPr>
        <p:spPr bwMode="auto">
          <a:xfrm>
            <a:off x="2794000" y="2934597"/>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DAU/MAU</a:t>
            </a:r>
          </a:p>
          <a:p>
            <a:pPr eaLnBrk="1" hangingPunct="1"/>
            <a:endParaRPr lang="th-TH"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North star </a:t>
            </a:r>
            <a:r>
              <a:rPr lang="en-GB" altLang="en-US" dirty="0" err="1">
                <a:latin typeface="Arial" panose="020B0604020202020204" pitchFamily="34" charset="0"/>
                <a:cs typeface="Arial" panose="020B0604020202020204" pitchFamily="34" charset="0"/>
              </a:rPr>
              <a:t>netric</a:t>
            </a:r>
            <a:endParaRPr lang="en-GB" altLang="en-US" dirty="0">
              <a:latin typeface="Arial" panose="020B0604020202020204" pitchFamily="34" charset="0"/>
              <a:cs typeface="Arial" panose="020B0604020202020204" pitchFamily="34" charset="0"/>
            </a:endParaRPr>
          </a:p>
        </p:txBody>
      </p:sp>
      <p:sp>
        <p:nvSpPr>
          <p:cNvPr id="2057" name="Text Placeholder 59">
            <a:extLst>
              <a:ext uri="{FF2B5EF4-FFF2-40B4-BE49-F238E27FC236}">
                <a16:creationId xmlns:a16="http://schemas.microsoft.com/office/drawing/2014/main" id="{DC97C323-DB21-706F-2F53-AAF86A5EDC04}"/>
              </a:ext>
            </a:extLst>
          </p:cNvPr>
          <p:cNvSpPr>
            <a:spLocks noGrp="1"/>
          </p:cNvSpPr>
          <p:nvPr>
            <p:ph type="body" sz="quarter" idx="17"/>
          </p:nvPr>
        </p:nvSpPr>
        <p:spPr bwMode="auto">
          <a:xfrm>
            <a:off x="5095127" y="2946176"/>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Frienster for college students</a:t>
            </a:r>
          </a:p>
        </p:txBody>
      </p:sp>
      <p:sp>
        <p:nvSpPr>
          <p:cNvPr id="2058" name="Text Placeholder 60">
            <a:extLst>
              <a:ext uri="{FF2B5EF4-FFF2-40B4-BE49-F238E27FC236}">
                <a16:creationId xmlns:a16="http://schemas.microsoft.com/office/drawing/2014/main" id="{A459B249-2210-4550-1D2A-EC72CCBD7885}"/>
              </a:ext>
            </a:extLst>
          </p:cNvPr>
          <p:cNvSpPr>
            <a:spLocks noGrp="1"/>
          </p:cNvSpPr>
          <p:nvPr>
            <p:ph type="body" sz="quarter" idx="18"/>
          </p:nvPr>
        </p:nvSpPr>
        <p:spPr bwMode="auto">
          <a:xfrm>
            <a:off x="7523417" y="290036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Referral among </a:t>
            </a:r>
            <a:r>
              <a:rPr lang="en-GB" altLang="en-US" dirty="0" err="1">
                <a:latin typeface="Arial" panose="020B0604020202020204" pitchFamily="34" charset="0"/>
                <a:cs typeface="Arial" panose="020B0604020202020204" pitchFamily="34" charset="0"/>
              </a:rPr>
              <a:t>Havard</a:t>
            </a:r>
            <a:r>
              <a:rPr lang="en-GB" altLang="en-US" dirty="0">
                <a:latin typeface="Arial" panose="020B0604020202020204" pitchFamily="34" charset="0"/>
                <a:cs typeface="Arial" panose="020B0604020202020204" pitchFamily="34" charset="0"/>
              </a:rPr>
              <a:t> students society</a:t>
            </a:r>
            <a:endParaRPr lang="th-TH"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a:t>
            </a:r>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Cross-Friends students in other colleges</a:t>
            </a:r>
          </a:p>
        </p:txBody>
      </p:sp>
      <p:sp>
        <p:nvSpPr>
          <p:cNvPr id="2059" name="Text Placeholder 61">
            <a:extLst>
              <a:ext uri="{FF2B5EF4-FFF2-40B4-BE49-F238E27FC236}">
                <a16:creationId xmlns:a16="http://schemas.microsoft.com/office/drawing/2014/main" id="{D8C34C68-CA08-BF78-ABD0-01999856A487}"/>
              </a:ext>
            </a:extLst>
          </p:cNvPr>
          <p:cNvSpPr>
            <a:spLocks noGrp="1"/>
          </p:cNvSpPr>
          <p:nvPr>
            <p:ph type="body" sz="quarter" idx="19"/>
          </p:nvPr>
        </p:nvSpPr>
        <p:spPr bwMode="auto">
          <a:xfrm>
            <a:off x="9625012" y="2951162"/>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Harvard university students</a:t>
            </a:r>
          </a:p>
        </p:txBody>
      </p:sp>
      <p:sp>
        <p:nvSpPr>
          <p:cNvPr id="2060" name="Text Placeholder 62">
            <a:extLst>
              <a:ext uri="{FF2B5EF4-FFF2-40B4-BE49-F238E27FC236}">
                <a16:creationId xmlns:a16="http://schemas.microsoft.com/office/drawing/2014/main" id="{820D6CFB-D334-EB97-853B-38EA9BB5EC82}"/>
              </a:ext>
            </a:extLst>
          </p:cNvPr>
          <p:cNvSpPr>
            <a:spLocks noGrp="1"/>
          </p:cNvSpPr>
          <p:nvPr>
            <p:ph type="body" sz="quarter" idx="20"/>
          </p:nvPr>
        </p:nvSpPr>
        <p:spPr bwMode="auto">
          <a:xfrm>
            <a:off x="1390651" y="4835524"/>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Hosting</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Development</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Payroll</a:t>
            </a:r>
          </a:p>
        </p:txBody>
      </p:sp>
      <p:sp>
        <p:nvSpPr>
          <p:cNvPr id="2061" name="Text Placeholder 63">
            <a:extLst>
              <a:ext uri="{FF2B5EF4-FFF2-40B4-BE49-F238E27FC236}">
                <a16:creationId xmlns:a16="http://schemas.microsoft.com/office/drawing/2014/main" id="{8443FBDE-7E1C-280D-DEFA-2F420DF87B53}"/>
              </a:ext>
            </a:extLst>
          </p:cNvPr>
          <p:cNvSpPr>
            <a:spLocks noGrp="1"/>
          </p:cNvSpPr>
          <p:nvPr>
            <p:ph type="body" sz="quarter" idx="21"/>
          </p:nvPr>
        </p:nvSpPr>
        <p:spPr bwMode="auto">
          <a:xfrm>
            <a:off x="6199188" y="4876800"/>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Investment</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Advertising revenue</a:t>
            </a:r>
          </a:p>
        </p:txBody>
      </p:sp>
      <p:sp>
        <p:nvSpPr>
          <p:cNvPr id="2062" name="Text Placeholder 64">
            <a:extLst>
              <a:ext uri="{FF2B5EF4-FFF2-40B4-BE49-F238E27FC236}">
                <a16:creationId xmlns:a16="http://schemas.microsoft.com/office/drawing/2014/main" id="{47148FD0-A58A-5EF9-4DF7-E208B1126142}"/>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CCDCD340-388D-14F2-290E-B16DB3CEBE1B}"/>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2399F659-2E55-E5D9-40B0-AC8918062D97}"/>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B1AA1F3C-B21D-6846-45E7-A6793D67BB20}"/>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dirty="0">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C8DF161A-9288-6679-3F72-605D8D82C867}"/>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defTabSz="457200" fontAlgn="base">
              <a:spcBef>
                <a:spcPct val="0"/>
              </a:spcBef>
              <a:spcAft>
                <a:spcPct val="0"/>
              </a:spcAft>
            </a:pPr>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3"/>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solidFill>
                  <a:srgbClr val="444444"/>
                </a:solidFill>
                <a:latin typeface="Arial" panose="020B0604020202020204" pitchFamily="34" charset="0"/>
                <a:cs typeface="Arial" panose="020B0604020202020204" pitchFamily="34" charset="0"/>
              </a:rPr>
              <a:t>(</a:t>
            </a:r>
            <a:r>
              <a:rPr lang="en-GB" altLang="en-US" sz="700">
                <a:solidFill>
                  <a:srgbClr val="444444"/>
                </a:solidFill>
                <a:latin typeface="Arial" panose="020B0604020202020204" pitchFamily="34" charset="0"/>
                <a:cs typeface="Arial" panose="020B0604020202020204" pitchFamily="34" charset="0"/>
                <a:hlinkClick r:id="rId4"/>
              </a:rPr>
              <a:t>https://neoschronos.com</a:t>
            </a:r>
            <a:r>
              <a:rPr lang="en-GB" altLang="en-US" sz="700">
                <a:solidFill>
                  <a:srgbClr val="444444"/>
                </a:solidFill>
                <a:latin typeface="Arial" panose="020B0604020202020204" pitchFamily="34" charset="0"/>
                <a:cs typeface="Arial" panose="020B0604020202020204" pitchFamily="34" charset="0"/>
              </a:rPr>
              <a:t>). License: </a:t>
            </a:r>
            <a:r>
              <a:rPr lang="mr-IN" altLang="en-US" sz="700">
                <a:solidFill>
                  <a:srgbClr val="444444"/>
                </a:solidFill>
                <a:latin typeface="Arial" panose="020B0604020202020204" pitchFamily="34" charset="0"/>
                <a:cs typeface="Arial" panose="020B0604020202020204" pitchFamily="34" charset="0"/>
                <a:hlinkClick r:id="rId5"/>
              </a:rPr>
              <a:t>CC BY-SA 3.0</a:t>
            </a:r>
            <a:endParaRPr lang="mr-IN" altLang="en-US" sz="700">
              <a:solidFill>
                <a:srgbClr val="444444"/>
              </a:solidFill>
              <a:latin typeface="Arial" panose="020B0604020202020204" pitchFamily="34" charset="0"/>
              <a:cs typeface="Arial" panose="020B0604020202020204" pitchFamily="34" charset="0"/>
            </a:endParaRPr>
          </a:p>
          <a:p>
            <a:pPr defTabSz="457200" fontAlgn="base">
              <a:spcBef>
                <a:spcPct val="0"/>
              </a:spcBef>
              <a:spcAft>
                <a:spcPct val="0"/>
              </a:spcAft>
            </a:pPr>
            <a:endParaRPr lang="en-GB" altLang="en-US" sz="700">
              <a:solidFill>
                <a:srgbClr val="444444"/>
              </a:solidFill>
              <a:latin typeface="Arial" panose="020B0604020202020204" pitchFamily="34" charset="0"/>
              <a:cs typeface="Arial" panose="020B0604020202020204" pitchFamily="34" charset="0"/>
            </a:endParaRPr>
          </a:p>
        </p:txBody>
      </p:sp>
      <p:sp>
        <p:nvSpPr>
          <p:cNvPr id="3" name="ตัวแทนข้อความ 2">
            <a:extLst>
              <a:ext uri="{FF2B5EF4-FFF2-40B4-BE49-F238E27FC236}">
                <a16:creationId xmlns:a16="http://schemas.microsoft.com/office/drawing/2014/main" id="{0C535888-375A-F59D-E501-C1EBE3D342D2}"/>
              </a:ext>
            </a:extLst>
          </p:cNvPr>
          <p:cNvSpPr>
            <a:spLocks noGrp="1"/>
          </p:cNvSpPr>
          <p:nvPr>
            <p:ph type="body" sz="quarter" idx="12"/>
          </p:nvPr>
        </p:nvSpPr>
        <p:spPr>
          <a:xfrm>
            <a:off x="5118606" y="1101581"/>
            <a:ext cx="1754326" cy="1530000"/>
          </a:xfrm>
        </p:spPr>
        <p:txBody>
          <a:bodyPr/>
          <a:lstStyle/>
          <a:p>
            <a:r>
              <a:rPr lang="en-US" dirty="0"/>
              <a:t>Harvard</a:t>
            </a:r>
            <a:endParaRPr lang="th-TH" dirty="0"/>
          </a:p>
          <a:p>
            <a:r>
              <a:rPr lang="en-US" dirty="0"/>
              <a:t>Student-oriented communication platform</a:t>
            </a:r>
            <a:endParaRPr lang="th-TH" dirty="0"/>
          </a:p>
        </p:txBody>
      </p:sp>
      <p:sp>
        <p:nvSpPr>
          <p:cNvPr id="2" name="TextBox 1">
            <a:extLst>
              <a:ext uri="{FF2B5EF4-FFF2-40B4-BE49-F238E27FC236}">
                <a16:creationId xmlns:a16="http://schemas.microsoft.com/office/drawing/2014/main" id="{60BE6C8D-79F4-EF1F-9BEC-FC2678D4E1C2}"/>
              </a:ext>
            </a:extLst>
          </p:cNvPr>
          <p:cNvSpPr txBox="1"/>
          <p:nvPr/>
        </p:nvSpPr>
        <p:spPr>
          <a:xfrm>
            <a:off x="2475113" y="293874"/>
            <a:ext cx="1422400" cy="461665"/>
          </a:xfrm>
          <a:prstGeom prst="rect">
            <a:avLst/>
          </a:prstGeom>
          <a:noFill/>
        </p:spPr>
        <p:txBody>
          <a:bodyPr wrap="square" rtlCol="0">
            <a:spAutoFit/>
          </a:bodyPr>
          <a:lstStyle/>
          <a:p>
            <a:r>
              <a:rPr lang="en-US" sz="2400" b="1" dirty="0">
                <a:solidFill>
                  <a:srgbClr val="4472C4"/>
                </a:solidFill>
              </a:rPr>
              <a:t>Facebook</a:t>
            </a:r>
          </a:p>
        </p:txBody>
      </p:sp>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10161550-44EA-83E1-80B3-0272FDBBAF6E}"/>
              </a:ext>
            </a:extLst>
          </p:cNvPr>
          <p:cNvSpPr>
            <a:spLocks noGrp="1"/>
          </p:cNvSpPr>
          <p:nvPr>
            <p:ph type="body" sz="quarter" idx="10"/>
          </p:nvPr>
        </p:nvSpPr>
        <p:spPr bwMode="auto">
          <a:xfrm>
            <a:off x="437358" y="1045135"/>
            <a:ext cx="1898990"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algn="just"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Hard to find cheap//affordable accommodation options when travelling</a:t>
            </a:r>
          </a:p>
          <a:p>
            <a:pPr marL="171450" indent="-171450" algn="just"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Staying in hotels travellers cannot get authentic experiences of a location</a:t>
            </a:r>
          </a:p>
          <a:p>
            <a:pPr marL="171450" indent="-171450" algn="just"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It’s  not easy for a homeowner to monetize vacant areas on a day-by-day basic</a:t>
            </a:r>
          </a:p>
        </p:txBody>
      </p:sp>
      <p:sp>
        <p:nvSpPr>
          <p:cNvPr id="2051" name="Text Placeholder 53">
            <a:extLst>
              <a:ext uri="{FF2B5EF4-FFF2-40B4-BE49-F238E27FC236}">
                <a16:creationId xmlns:a16="http://schemas.microsoft.com/office/drawing/2014/main" id="{5BD12918-31DA-CC41-4E79-2A2DD54FFC11}"/>
              </a:ext>
            </a:extLst>
          </p:cNvPr>
          <p:cNvSpPr>
            <a:spLocks noGrp="1"/>
          </p:cNvSpPr>
          <p:nvPr>
            <p:ph type="body" sz="quarter" idx="11"/>
          </p:nvPr>
        </p:nvSpPr>
        <p:spPr bwMode="auto">
          <a:xfrm>
            <a:off x="2670383" y="1036108"/>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r>
              <a:rPr lang="en-GB" altLang="en-US" dirty="0">
                <a:latin typeface="Arial" panose="020B0604020202020204" pitchFamily="34" charset="0"/>
                <a:cs typeface="Arial" panose="020B0604020202020204" pitchFamily="34" charset="0"/>
              </a:rPr>
              <a:t>An online service where </a:t>
            </a:r>
            <a:r>
              <a:rPr lang="en-GB" altLang="en-US" dirty="0" err="1">
                <a:latin typeface="Arial" panose="020B0604020202020204" pitchFamily="34" charset="0"/>
                <a:cs typeface="Arial" panose="020B0604020202020204" pitchFamily="34" charset="0"/>
              </a:rPr>
              <a:t>travelers</a:t>
            </a:r>
            <a:r>
              <a:rPr lang="en-GB" altLang="en-US" dirty="0">
                <a:latin typeface="Arial" panose="020B0604020202020204" pitchFamily="34" charset="0"/>
                <a:cs typeface="Arial" panose="020B0604020202020204" pitchFamily="34" charset="0"/>
              </a:rPr>
              <a:t> can rent an affordable local apartment, and homeowners can earn extra money by renting out vacant areas on a day-by-day basic</a:t>
            </a:r>
          </a:p>
        </p:txBody>
      </p:sp>
      <p:sp>
        <p:nvSpPr>
          <p:cNvPr id="2052" name="Text Placeholder 54">
            <a:extLst>
              <a:ext uri="{FF2B5EF4-FFF2-40B4-BE49-F238E27FC236}">
                <a16:creationId xmlns:a16="http://schemas.microsoft.com/office/drawing/2014/main" id="{BF8520C1-89F5-56E0-0FA0-E62D822B9363}"/>
              </a:ext>
            </a:extLst>
          </p:cNvPr>
          <p:cNvSpPr>
            <a:spLocks noGrp="1"/>
          </p:cNvSpPr>
          <p:nvPr>
            <p:ph type="body" sz="quarter" idx="12"/>
          </p:nvPr>
        </p:nvSpPr>
        <p:spPr bwMode="auto">
          <a:xfrm>
            <a:off x="5103586" y="99060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Travelers can get authentic experience of local area</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Extra monetization of vacant areas for homeowners</a:t>
            </a:r>
          </a:p>
        </p:txBody>
      </p:sp>
      <p:sp>
        <p:nvSpPr>
          <p:cNvPr id="2053" name="Text Placeholder 55">
            <a:extLst>
              <a:ext uri="{FF2B5EF4-FFF2-40B4-BE49-F238E27FC236}">
                <a16:creationId xmlns:a16="http://schemas.microsoft.com/office/drawing/2014/main" id="{9F2F4A2B-C903-DE3D-04AE-3E6C112FF431}"/>
              </a:ext>
            </a:extLst>
          </p:cNvPr>
          <p:cNvSpPr>
            <a:spLocks noGrp="1"/>
          </p:cNvSpPr>
          <p:nvPr>
            <p:ph type="body" sz="quarter" idx="13"/>
          </p:nvPr>
        </p:nvSpPr>
        <p:spPr bwMode="auto">
          <a:xfrm>
            <a:off x="7501339" y="1066427"/>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Travelers can get authentic experience of local area</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Trust building: bi-directional rating system of hosts and visitors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Insurance by default for hosts</a:t>
            </a:r>
          </a:p>
        </p:txBody>
      </p:sp>
      <p:sp>
        <p:nvSpPr>
          <p:cNvPr id="2054" name="Text Placeholder 56">
            <a:extLst>
              <a:ext uri="{FF2B5EF4-FFF2-40B4-BE49-F238E27FC236}">
                <a16:creationId xmlns:a16="http://schemas.microsoft.com/office/drawing/2014/main" id="{7CACD3F9-CE02-2453-5319-36B4FB580233}"/>
              </a:ext>
            </a:extLst>
          </p:cNvPr>
          <p:cNvSpPr>
            <a:spLocks noGrp="1"/>
          </p:cNvSpPr>
          <p:nvPr>
            <p:ph type="body" sz="quarter" idx="14"/>
          </p:nvPr>
        </p:nvSpPr>
        <p:spPr bwMode="auto">
          <a:xfrm>
            <a:off x="9625012" y="1007942"/>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Travellers Looking for an adequate accommodation experience for a low price</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People having some accommodation options to become a host</a:t>
            </a:r>
          </a:p>
        </p:txBody>
      </p:sp>
      <p:sp>
        <p:nvSpPr>
          <p:cNvPr id="2055" name="Text Placeholder 57">
            <a:extLst>
              <a:ext uri="{FF2B5EF4-FFF2-40B4-BE49-F238E27FC236}">
                <a16:creationId xmlns:a16="http://schemas.microsoft.com/office/drawing/2014/main" id="{6C92363C-D698-5A93-DD72-1A9F9E7C39F2}"/>
              </a:ext>
            </a:extLst>
          </p:cNvPr>
          <p:cNvSpPr>
            <a:spLocks noGrp="1"/>
          </p:cNvSpPr>
          <p:nvPr>
            <p:ph type="body" sz="quarter" idx="15"/>
          </p:nvPr>
        </p:nvSpPr>
        <p:spPr bwMode="auto">
          <a:xfrm>
            <a:off x="437357" y="294053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Booking.com</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Hotels.com</a:t>
            </a:r>
          </a:p>
        </p:txBody>
      </p:sp>
      <p:sp>
        <p:nvSpPr>
          <p:cNvPr id="2056" name="Text Placeholder 58">
            <a:extLst>
              <a:ext uri="{FF2B5EF4-FFF2-40B4-BE49-F238E27FC236}">
                <a16:creationId xmlns:a16="http://schemas.microsoft.com/office/drawing/2014/main" id="{E64FDBB6-AEDD-A210-0AC1-57BBAD3D7E0C}"/>
              </a:ext>
            </a:extLst>
          </p:cNvPr>
          <p:cNvSpPr>
            <a:spLocks noGrp="1"/>
          </p:cNvSpPr>
          <p:nvPr>
            <p:ph type="body" sz="quarter" idx="16"/>
          </p:nvPr>
        </p:nvSpPr>
        <p:spPr bwMode="auto">
          <a:xfrm>
            <a:off x="2684318" y="294053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view-to-bookings per host</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hosts applied</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NPS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DAU/MAU</a:t>
            </a:r>
          </a:p>
        </p:txBody>
      </p:sp>
      <p:sp>
        <p:nvSpPr>
          <p:cNvPr id="2057" name="Text Placeholder 59">
            <a:extLst>
              <a:ext uri="{FF2B5EF4-FFF2-40B4-BE49-F238E27FC236}">
                <a16:creationId xmlns:a16="http://schemas.microsoft.com/office/drawing/2014/main" id="{A555A6C4-CD98-6BB7-702A-78171AC44E8B}"/>
              </a:ext>
            </a:extLst>
          </p:cNvPr>
          <p:cNvSpPr>
            <a:spLocks noGrp="1"/>
          </p:cNvSpPr>
          <p:nvPr>
            <p:ph type="body" sz="quarter" idx="17"/>
          </p:nvPr>
        </p:nvSpPr>
        <p:spPr bwMode="auto">
          <a:xfrm>
            <a:off x="5097462" y="2965450"/>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Everyone can become a host</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Sharing economy</a:t>
            </a:r>
          </a:p>
        </p:txBody>
      </p:sp>
      <p:sp>
        <p:nvSpPr>
          <p:cNvPr id="2058" name="Text Placeholder 60">
            <a:extLst>
              <a:ext uri="{FF2B5EF4-FFF2-40B4-BE49-F238E27FC236}">
                <a16:creationId xmlns:a16="http://schemas.microsoft.com/office/drawing/2014/main" id="{6638398B-2F23-07A2-6549-42F7B12B5631}"/>
              </a:ext>
            </a:extLst>
          </p:cNvPr>
          <p:cNvSpPr>
            <a:spLocks noGrp="1"/>
          </p:cNvSpPr>
          <p:nvPr>
            <p:ph type="body" sz="quarter" idx="18"/>
          </p:nvPr>
        </p:nvSpPr>
        <p:spPr bwMode="auto">
          <a:xfrm>
            <a:off x="7378050" y="2970679"/>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Referrals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Recommendations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Advertising</a:t>
            </a:r>
            <a:r>
              <a:rPr lang="th-TH" altLang="en-US" dirty="0">
                <a:latin typeface="Arial" panose="020B0604020202020204" pitchFamily="34" charset="0"/>
                <a:cs typeface="Arial" panose="020B0604020202020204" pitchFamily="34" charset="0"/>
              </a:rPr>
              <a:t>(</a:t>
            </a:r>
            <a:r>
              <a:rPr lang="en-US" altLang="en-US" dirty="0">
                <a:latin typeface="Arial" panose="020B0604020202020204" pitchFamily="34" charset="0"/>
                <a:cs typeface="Arial" panose="020B0604020202020204" pitchFamily="34" charset="0"/>
              </a:rPr>
              <a:t>both online an offline</a:t>
            </a:r>
            <a:r>
              <a:rPr lang="th-TH" altLang="en-US" dirty="0">
                <a:latin typeface="Arial" panose="020B0604020202020204" pitchFamily="34" charset="0"/>
                <a:cs typeface="Arial" panose="020B0604020202020204" pitchFamily="34" charset="0"/>
              </a:rPr>
              <a:t>)</a:t>
            </a:r>
            <a:endParaRPr lang="en-GB" altLang="en-US" dirty="0">
              <a:latin typeface="Arial" panose="020B0604020202020204" pitchFamily="34" charset="0"/>
              <a:cs typeface="Arial" panose="020B0604020202020204" pitchFamily="34" charset="0"/>
            </a:endParaRPr>
          </a:p>
        </p:txBody>
      </p:sp>
      <p:sp>
        <p:nvSpPr>
          <p:cNvPr id="2059" name="Text Placeholder 61">
            <a:extLst>
              <a:ext uri="{FF2B5EF4-FFF2-40B4-BE49-F238E27FC236}">
                <a16:creationId xmlns:a16="http://schemas.microsoft.com/office/drawing/2014/main" id="{858E22A6-3E1F-3A9C-E936-D4F9AE46AAF1}"/>
              </a:ext>
            </a:extLst>
          </p:cNvPr>
          <p:cNvSpPr>
            <a:spLocks noGrp="1"/>
          </p:cNvSpPr>
          <p:nvPr>
            <p:ph type="body" sz="quarter" idx="19"/>
          </p:nvPr>
        </p:nvSpPr>
        <p:spPr bwMode="auto">
          <a:xfrm>
            <a:off x="9625012" y="2955311"/>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People ready to share their residence and earn money as hosts</a:t>
            </a:r>
          </a:p>
        </p:txBody>
      </p:sp>
      <p:sp>
        <p:nvSpPr>
          <p:cNvPr id="2060" name="Text Placeholder 62">
            <a:extLst>
              <a:ext uri="{FF2B5EF4-FFF2-40B4-BE49-F238E27FC236}">
                <a16:creationId xmlns:a16="http://schemas.microsoft.com/office/drawing/2014/main" id="{65816F52-0D9E-5720-98B3-BF0DCD9F6F67}"/>
              </a:ext>
            </a:extLst>
          </p:cNvPr>
          <p:cNvSpPr>
            <a:spLocks noGrp="1"/>
          </p:cNvSpPr>
          <p:nvPr>
            <p:ph type="body" sz="quarter" idx="20"/>
          </p:nvPr>
        </p:nvSpPr>
        <p:spPr bwMode="auto">
          <a:xfrm>
            <a:off x="1452564" y="4876800"/>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Development</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Marketing</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Insurance</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Hosting</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Payroll</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Photography</a:t>
            </a:r>
          </a:p>
        </p:txBody>
      </p:sp>
      <p:sp>
        <p:nvSpPr>
          <p:cNvPr id="2061" name="Text Placeholder 63">
            <a:extLst>
              <a:ext uri="{FF2B5EF4-FFF2-40B4-BE49-F238E27FC236}">
                <a16:creationId xmlns:a16="http://schemas.microsoft.com/office/drawing/2014/main" id="{57546F41-340A-23CE-176F-286D5A27E279}"/>
              </a:ext>
            </a:extLst>
          </p:cNvPr>
          <p:cNvSpPr>
            <a:spLocks noGrp="1"/>
          </p:cNvSpPr>
          <p:nvPr>
            <p:ph type="body" sz="quarter" idx="21"/>
          </p:nvPr>
        </p:nvSpPr>
        <p:spPr bwMode="auto">
          <a:xfrm>
            <a:off x="6205536" y="4869702"/>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Fees for travellers</a:t>
            </a:r>
          </a:p>
        </p:txBody>
      </p:sp>
      <p:sp>
        <p:nvSpPr>
          <p:cNvPr id="2062" name="Text Placeholder 64">
            <a:extLst>
              <a:ext uri="{FF2B5EF4-FFF2-40B4-BE49-F238E27FC236}">
                <a16:creationId xmlns:a16="http://schemas.microsoft.com/office/drawing/2014/main" id="{33380172-7780-66A8-2D73-1E3F5DE313A9}"/>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BC7E07C8-797F-2F8A-5CD9-B62D38B51E7C}"/>
              </a:ext>
            </a:extLst>
          </p:cNvPr>
          <p:cNvSpPr>
            <a:spLocks noGrp="1"/>
          </p:cNvSpPr>
          <p:nvPr>
            <p:ph type="body" sz="quarter" idx="23"/>
          </p:nvPr>
        </p:nvSpPr>
        <p:spPr bwMode="auto">
          <a:xfrm>
            <a:off x="7048500"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689E2FB2-ADB4-7AAB-C1B8-82C11E5740C5}"/>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003CE62D-5023-7A0B-029B-47949333CED4}"/>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258BF0AC-CF38-41DA-0265-798B80CA55EF}"/>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3"/>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latin typeface="Arial" panose="020B0604020202020204" pitchFamily="34" charset="0"/>
                <a:cs typeface="Arial" panose="020B0604020202020204" pitchFamily="34" charset="0"/>
              </a:rPr>
              <a:t>(</a:t>
            </a:r>
            <a:r>
              <a:rPr lang="en-GB" altLang="en-US" sz="700">
                <a:latin typeface="Arial" panose="020B0604020202020204" pitchFamily="34" charset="0"/>
                <a:cs typeface="Arial" panose="020B0604020202020204" pitchFamily="34" charset="0"/>
                <a:hlinkClick r:id="rId4"/>
              </a:rPr>
              <a:t>https://neoschronos.com</a:t>
            </a:r>
            <a:r>
              <a:rPr lang="en-GB" altLang="en-US" sz="700">
                <a:latin typeface="Arial" panose="020B0604020202020204" pitchFamily="34" charset="0"/>
                <a:cs typeface="Arial" panose="020B0604020202020204" pitchFamily="34" charset="0"/>
              </a:rPr>
              <a:t>). License: </a:t>
            </a:r>
            <a:r>
              <a:rPr lang="mr-IN" altLang="en-US" sz="700">
                <a:latin typeface="Arial" panose="020B0604020202020204" pitchFamily="34" charset="0"/>
                <a:cs typeface="Arial" panose="020B0604020202020204" pitchFamily="34" charset="0"/>
                <a:hlinkClick r:id="rId5"/>
              </a:rPr>
              <a:t>CC BY-SA 3.0</a:t>
            </a:r>
            <a:endParaRPr lang="mr-IN" altLang="en-US" sz="700">
              <a:latin typeface="Arial" panose="020B0604020202020204" pitchFamily="34" charset="0"/>
              <a:cs typeface="Arial" panose="020B0604020202020204" pitchFamily="34" charset="0"/>
            </a:endParaRPr>
          </a:p>
          <a:p>
            <a:pPr eaLnBrk="1" hangingPunct="1"/>
            <a:endParaRPr lang="en-GB" altLang="en-US" sz="7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EA1949C-7C54-36BB-40BB-CF924C0DE7EF}"/>
              </a:ext>
            </a:extLst>
          </p:cNvPr>
          <p:cNvSpPr txBox="1"/>
          <p:nvPr/>
        </p:nvSpPr>
        <p:spPr>
          <a:xfrm>
            <a:off x="2191545" y="310634"/>
            <a:ext cx="1403350" cy="461665"/>
          </a:xfrm>
          <a:prstGeom prst="rect">
            <a:avLst/>
          </a:prstGeom>
          <a:noFill/>
        </p:spPr>
        <p:txBody>
          <a:bodyPr wrap="square" rtlCol="0">
            <a:spAutoFit/>
          </a:bodyPr>
          <a:lstStyle/>
          <a:p>
            <a:r>
              <a:rPr lang="en-US" sz="2400" b="1" dirty="0">
                <a:solidFill>
                  <a:schemeClr val="accent6"/>
                </a:solidFill>
              </a:rPr>
              <a:t>Airbnb</a:t>
            </a:r>
          </a:p>
        </p:txBody>
      </p:sp>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B082F18F-912B-4D66-9F41-4D72048A2F80}"/>
              </a:ext>
            </a:extLst>
          </p:cNvPr>
          <p:cNvSpPr>
            <a:spLocks noGrp="1"/>
          </p:cNvSpPr>
          <p:nvPr>
            <p:ph type="body" sz="quarter" idx="10"/>
          </p:nvPr>
        </p:nvSpPr>
        <p:spPr bwMode="auto">
          <a:xfrm>
            <a:off x="437358" y="1054100"/>
            <a:ext cx="199455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defRPr/>
            </a:pPr>
            <a:r>
              <a:rPr lang="en-GB" altLang="en-US" sz="1100" dirty="0">
                <a:latin typeface="Arial" panose="020B0604020202020204" pitchFamily="34" charset="0"/>
                <a:cs typeface="Arial" panose="020B0604020202020204" pitchFamily="34" charset="0"/>
              </a:rPr>
              <a:t>Lack of online bookstores</a:t>
            </a:r>
          </a:p>
          <a:p>
            <a:pPr marL="171450" indent="-171450" eaLnBrk="1" hangingPunct="1">
              <a:buFont typeface="Arial" panose="020B0604020202020204" pitchFamily="34" charset="0"/>
              <a:buChar char="•"/>
              <a:defRPr/>
            </a:pPr>
            <a:r>
              <a:rPr lang="en-GB" altLang="en-US" sz="1100" dirty="0">
                <a:latin typeface="Arial" panose="020B0604020202020204" pitchFamily="34" charset="0"/>
                <a:cs typeface="Arial" panose="020B0604020202020204" pitchFamily="34" charset="0"/>
              </a:rPr>
              <a:t>Hard to select book in offline stores (no resting recommendations, hard to find a book, etc.)</a:t>
            </a:r>
          </a:p>
          <a:p>
            <a:pPr eaLnBrk="1" hangingPunct="1">
              <a:defRPr/>
            </a:pPr>
            <a:endParaRPr lang="en-GB" altLang="en-US" sz="1100" dirty="0">
              <a:latin typeface="Arial" panose="020B0604020202020204" pitchFamily="34" charset="0"/>
              <a:cs typeface="Arial" panose="020B0604020202020204" pitchFamily="34" charset="0"/>
            </a:endParaRPr>
          </a:p>
        </p:txBody>
      </p:sp>
      <p:sp>
        <p:nvSpPr>
          <p:cNvPr id="2051" name="Text Placeholder 53">
            <a:extLst>
              <a:ext uri="{FF2B5EF4-FFF2-40B4-BE49-F238E27FC236}">
                <a16:creationId xmlns:a16="http://schemas.microsoft.com/office/drawing/2014/main" id="{86B6424F-6EEB-3A81-D72E-981D1BBE2B39}"/>
              </a:ext>
            </a:extLst>
          </p:cNvPr>
          <p:cNvSpPr>
            <a:spLocks noGrp="1"/>
          </p:cNvSpPr>
          <p:nvPr>
            <p:ph type="body" sz="quarter" idx="11"/>
          </p:nvPr>
        </p:nvSpPr>
        <p:spPr bwMode="auto">
          <a:xfrm>
            <a:off x="2698898" y="1051645"/>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Build an online bookstore with millions of titles </a:t>
            </a:r>
          </a:p>
        </p:txBody>
      </p:sp>
      <p:sp>
        <p:nvSpPr>
          <p:cNvPr id="2052" name="Text Placeholder 54">
            <a:extLst>
              <a:ext uri="{FF2B5EF4-FFF2-40B4-BE49-F238E27FC236}">
                <a16:creationId xmlns:a16="http://schemas.microsoft.com/office/drawing/2014/main" id="{73EE21AC-DFB6-31AC-F385-9F52E476DAC7}"/>
              </a:ext>
            </a:extLst>
          </p:cNvPr>
          <p:cNvSpPr>
            <a:spLocks noGrp="1"/>
          </p:cNvSpPr>
          <p:nvPr>
            <p:ph type="body" sz="quarter" idx="12"/>
          </p:nvPr>
        </p:nvSpPr>
        <p:spPr bwMode="auto">
          <a:xfrm>
            <a:off x="5023842" y="1066372"/>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Buy books using a PC from home/office (without vising several local stores to find a particular book)</a:t>
            </a:r>
          </a:p>
        </p:txBody>
      </p:sp>
      <p:sp>
        <p:nvSpPr>
          <p:cNvPr id="2053" name="Text Placeholder 55">
            <a:extLst>
              <a:ext uri="{FF2B5EF4-FFF2-40B4-BE49-F238E27FC236}">
                <a16:creationId xmlns:a16="http://schemas.microsoft.com/office/drawing/2014/main" id="{F869953E-64CD-1747-70E5-6EAD576D8857}"/>
              </a:ext>
            </a:extLst>
          </p:cNvPr>
          <p:cNvSpPr>
            <a:spLocks noGrp="1"/>
          </p:cNvSpPr>
          <p:nvPr>
            <p:ph type="body" sz="quarter" idx="13"/>
          </p:nvPr>
        </p:nvSpPr>
        <p:spPr bwMode="auto">
          <a:xfrm>
            <a:off x="7285382" y="1050577"/>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Lower price (less employment and other costs)</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No competition for online booksellers</a:t>
            </a:r>
          </a:p>
        </p:txBody>
      </p:sp>
      <p:sp>
        <p:nvSpPr>
          <p:cNvPr id="2054" name="Text Placeholder 56">
            <a:extLst>
              <a:ext uri="{FF2B5EF4-FFF2-40B4-BE49-F238E27FC236}">
                <a16:creationId xmlns:a16="http://schemas.microsoft.com/office/drawing/2014/main" id="{F9793127-E1D7-BBBF-66D4-9D0658408E05}"/>
              </a:ext>
            </a:extLst>
          </p:cNvPr>
          <p:cNvSpPr>
            <a:spLocks noGrp="1"/>
          </p:cNvSpPr>
          <p:nvPr>
            <p:ph type="body" sz="quarter" idx="14"/>
          </p:nvPr>
        </p:nvSpPr>
        <p:spPr bwMode="auto">
          <a:xfrm>
            <a:off x="9625012" y="1041401"/>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US" altLang="en-US" sz="1100" dirty="0">
                <a:latin typeface="Arial" panose="020B0604020202020204" pitchFamily="34" charset="0"/>
                <a:cs typeface="Arial" panose="020B0604020202020204" pitchFamily="34" charset="0"/>
              </a:rPr>
              <a:t>Book readers</a:t>
            </a:r>
            <a:endParaRPr lang="en-GB" altLang="en-US" sz="1100" dirty="0">
              <a:latin typeface="Arial" panose="020B0604020202020204" pitchFamily="34" charset="0"/>
              <a:cs typeface="Arial" panose="020B0604020202020204" pitchFamily="34" charset="0"/>
            </a:endParaRPr>
          </a:p>
        </p:txBody>
      </p:sp>
      <p:sp>
        <p:nvSpPr>
          <p:cNvPr id="2055" name="Text Placeholder 57">
            <a:extLst>
              <a:ext uri="{FF2B5EF4-FFF2-40B4-BE49-F238E27FC236}">
                <a16:creationId xmlns:a16="http://schemas.microsoft.com/office/drawing/2014/main" id="{13152600-808C-771E-4184-9C4DE3C88A37}"/>
              </a:ext>
            </a:extLst>
          </p:cNvPr>
          <p:cNvSpPr>
            <a:spLocks noGrp="1"/>
          </p:cNvSpPr>
          <p:nvPr>
            <p:ph type="body" sz="quarter" idx="15"/>
          </p:nvPr>
        </p:nvSpPr>
        <p:spPr bwMode="auto">
          <a:xfrm>
            <a:off x="437357" y="287324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err="1">
                <a:latin typeface="Arial" panose="020B0604020202020204" pitchFamily="34" charset="0"/>
                <a:cs typeface="Arial" panose="020B0604020202020204" pitchFamily="34" charset="0"/>
              </a:rPr>
              <a:t>Interloc</a:t>
            </a:r>
            <a:r>
              <a:rPr lang="en-GB" altLang="en-US" sz="1100" dirty="0">
                <a:latin typeface="Arial" panose="020B0604020202020204" pitchFamily="34" charset="0"/>
                <a:cs typeface="Arial" panose="020B0604020202020204" pitchFamily="34" charset="0"/>
              </a:rPr>
              <a:t> (future Alibris)</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Local booksellers</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Barnes and Noble</a:t>
            </a:r>
          </a:p>
        </p:txBody>
      </p:sp>
      <p:sp>
        <p:nvSpPr>
          <p:cNvPr id="2056" name="Text Placeholder 58">
            <a:extLst>
              <a:ext uri="{FF2B5EF4-FFF2-40B4-BE49-F238E27FC236}">
                <a16:creationId xmlns:a16="http://schemas.microsoft.com/office/drawing/2014/main" id="{30E5C5C2-5339-F3A3-45AA-DED9AA9E28F8}"/>
              </a:ext>
            </a:extLst>
          </p:cNvPr>
          <p:cNvSpPr>
            <a:spLocks noGrp="1"/>
          </p:cNvSpPr>
          <p:nvPr>
            <p:ph type="body" sz="quarter" idx="16"/>
          </p:nvPr>
        </p:nvSpPr>
        <p:spPr bwMode="auto">
          <a:xfrm>
            <a:off x="2826147" y="2964863"/>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Website traffic</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CAC</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ROI (sales conversion rate, revenue per visitor, percentage of shopping </a:t>
            </a:r>
            <a:r>
              <a:rPr lang="en-GB" altLang="en-US" dirty="0">
                <a:latin typeface="Arial" panose="020B0604020202020204" pitchFamily="34" charset="0"/>
                <a:cs typeface="Arial" panose="020B0604020202020204" pitchFamily="34" charset="0"/>
              </a:rPr>
              <a:t>cart abandoned rate, etc.)</a:t>
            </a:r>
          </a:p>
        </p:txBody>
      </p:sp>
      <p:sp>
        <p:nvSpPr>
          <p:cNvPr id="2057" name="Text Placeholder 59">
            <a:extLst>
              <a:ext uri="{FF2B5EF4-FFF2-40B4-BE49-F238E27FC236}">
                <a16:creationId xmlns:a16="http://schemas.microsoft.com/office/drawing/2014/main" id="{A2A7EC01-8170-A333-3BD1-356C22078208}"/>
              </a:ext>
            </a:extLst>
          </p:cNvPr>
          <p:cNvSpPr>
            <a:spLocks noGrp="1"/>
          </p:cNvSpPr>
          <p:nvPr>
            <p:ph type="body" sz="quarter" idx="17"/>
          </p:nvPr>
        </p:nvSpPr>
        <p:spPr bwMode="auto">
          <a:xfrm>
            <a:off x="5023842" y="2900362"/>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Earth’s biggest bookstore (company’s original tagline</a:t>
            </a:r>
            <a:r>
              <a:rPr lang="en-GB" altLang="en-US" dirty="0">
                <a:latin typeface="Arial" panose="020B0604020202020204" pitchFamily="34" charset="0"/>
                <a:cs typeface="Arial" panose="020B0604020202020204" pitchFamily="34" charset="0"/>
              </a:rPr>
              <a:t>)</a:t>
            </a:r>
          </a:p>
        </p:txBody>
      </p:sp>
      <p:sp>
        <p:nvSpPr>
          <p:cNvPr id="2058" name="Text Placeholder 60">
            <a:extLst>
              <a:ext uri="{FF2B5EF4-FFF2-40B4-BE49-F238E27FC236}">
                <a16:creationId xmlns:a16="http://schemas.microsoft.com/office/drawing/2014/main" id="{CC47C02B-4436-D57C-3831-5332350151CD}"/>
              </a:ext>
            </a:extLst>
          </p:cNvPr>
          <p:cNvSpPr>
            <a:spLocks noGrp="1"/>
          </p:cNvSpPr>
          <p:nvPr>
            <p:ph type="body" sz="quarter" idx="18"/>
          </p:nvPr>
        </p:nvSpPr>
        <p:spPr bwMode="auto">
          <a:xfrm>
            <a:off x="7398853" y="294928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Affiliates</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Resellers</a:t>
            </a:r>
          </a:p>
        </p:txBody>
      </p:sp>
      <p:sp>
        <p:nvSpPr>
          <p:cNvPr id="2059" name="Text Placeholder 61">
            <a:extLst>
              <a:ext uri="{FF2B5EF4-FFF2-40B4-BE49-F238E27FC236}">
                <a16:creationId xmlns:a16="http://schemas.microsoft.com/office/drawing/2014/main" id="{2359D1CE-5A96-29B0-23C8-606ADE378D6D}"/>
              </a:ext>
            </a:extLst>
          </p:cNvPr>
          <p:cNvSpPr>
            <a:spLocks noGrp="1"/>
          </p:cNvSpPr>
          <p:nvPr>
            <p:ph type="body" sz="quarter" idx="19"/>
          </p:nvPr>
        </p:nvSpPr>
        <p:spPr bwMode="auto">
          <a:xfrm>
            <a:off x="9674531" y="2949282"/>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Customers Searching for rare </a:t>
            </a:r>
            <a:r>
              <a:rPr lang="en-GB" altLang="en-US" dirty="0">
                <a:latin typeface="Arial" panose="020B0604020202020204" pitchFamily="34" charset="0"/>
                <a:cs typeface="Arial" panose="020B0604020202020204" pitchFamily="34" charset="0"/>
              </a:rPr>
              <a:t>and specialized books</a:t>
            </a:r>
          </a:p>
        </p:txBody>
      </p:sp>
      <p:sp>
        <p:nvSpPr>
          <p:cNvPr id="2060" name="Text Placeholder 62">
            <a:extLst>
              <a:ext uri="{FF2B5EF4-FFF2-40B4-BE49-F238E27FC236}">
                <a16:creationId xmlns:a16="http://schemas.microsoft.com/office/drawing/2014/main" id="{2AF152F8-2B73-ECEA-A82A-DC815573BA9D}"/>
              </a:ext>
            </a:extLst>
          </p:cNvPr>
          <p:cNvSpPr>
            <a:spLocks noGrp="1"/>
          </p:cNvSpPr>
          <p:nvPr>
            <p:ph type="body" sz="quarter" idx="20"/>
          </p:nvPr>
        </p:nvSpPr>
        <p:spPr bwMode="auto">
          <a:xfrm>
            <a:off x="1452564" y="4876800"/>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Hosting</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Website Development</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Operational costs  (rent cost, storage, Facilities, Delivery)</a:t>
            </a:r>
          </a:p>
          <a:p>
            <a:pPr marL="171450" indent="-171450" eaLnBrk="1" hangingPunct="1">
              <a:buFont typeface="Arial" panose="020B0604020202020204" pitchFamily="34" charset="0"/>
              <a:buChar char="•"/>
            </a:pPr>
            <a:endParaRPr lang="en-GB" altLang="en-US" sz="1100" dirty="0">
              <a:latin typeface="Arial" panose="020B0604020202020204" pitchFamily="34" charset="0"/>
              <a:cs typeface="Arial" panose="020B0604020202020204" pitchFamily="34" charset="0"/>
            </a:endParaRPr>
          </a:p>
        </p:txBody>
      </p:sp>
      <p:sp>
        <p:nvSpPr>
          <p:cNvPr id="2061" name="Text Placeholder 63">
            <a:extLst>
              <a:ext uri="{FF2B5EF4-FFF2-40B4-BE49-F238E27FC236}">
                <a16:creationId xmlns:a16="http://schemas.microsoft.com/office/drawing/2014/main" id="{A27A226A-DB17-1101-E8AA-19F166EFD0A7}"/>
              </a:ext>
            </a:extLst>
          </p:cNvPr>
          <p:cNvSpPr>
            <a:spLocks noGrp="1"/>
          </p:cNvSpPr>
          <p:nvPr>
            <p:ph type="body" sz="quarter" idx="21"/>
          </p:nvPr>
        </p:nvSpPr>
        <p:spPr bwMode="auto">
          <a:xfrm>
            <a:off x="6199188" y="4876800"/>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Direct sales</a:t>
            </a:r>
          </a:p>
        </p:txBody>
      </p:sp>
      <p:sp>
        <p:nvSpPr>
          <p:cNvPr id="2062" name="Text Placeholder 64">
            <a:extLst>
              <a:ext uri="{FF2B5EF4-FFF2-40B4-BE49-F238E27FC236}">
                <a16:creationId xmlns:a16="http://schemas.microsoft.com/office/drawing/2014/main" id="{76D0BD91-4AE4-59EE-E865-39021FDE7C16}"/>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E375DDBD-6599-FB0C-D666-B0B5AEE08F9D}"/>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C4713C12-D230-8BBC-2BE7-325EFE2E9040}"/>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B88710F7-7A98-C65C-31D0-B069689E7F1D}"/>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6DB760CA-12AD-CEBD-394B-532E6DBF9217}"/>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anose="020F0502020204030204" pitchFamily="34" charset="0"/>
                <a:ea typeface="MS PGothic" panose="020B0600070205080204" pitchFamily="34" charset="-128"/>
              </a:defRPr>
            </a:lvl1pPr>
            <a:lvl2pPr marL="742950" indent="-285750">
              <a:defRPr sz="2800">
                <a:solidFill>
                  <a:schemeClr val="tx1"/>
                </a:solidFill>
                <a:latin typeface="Calibri" panose="020F0502020204030204" pitchFamily="34" charset="0"/>
                <a:ea typeface="MS PGothic" panose="020B0600070205080204" pitchFamily="34" charset="-128"/>
              </a:defRPr>
            </a:lvl2pPr>
            <a:lvl3pPr marL="1143000" indent="-228600">
              <a:defRPr sz="2800">
                <a:solidFill>
                  <a:schemeClr val="tx1"/>
                </a:solidFill>
                <a:latin typeface="Calibri" panose="020F0502020204030204" pitchFamily="34" charset="0"/>
                <a:ea typeface="MS PGothic" panose="020B0600070205080204" pitchFamily="34" charset="-128"/>
              </a:defRPr>
            </a:lvl3pPr>
            <a:lvl4pPr marL="1600200" indent="-228600">
              <a:defRPr sz="2800">
                <a:solidFill>
                  <a:schemeClr val="tx1"/>
                </a:solidFill>
                <a:latin typeface="Calibri" panose="020F0502020204030204" pitchFamily="34" charset="0"/>
                <a:ea typeface="MS PGothic" panose="020B0600070205080204" pitchFamily="34" charset="-128"/>
              </a:defRPr>
            </a:lvl4pPr>
            <a:lvl5pPr marL="2057400" indent="-228600">
              <a:defRPr sz="28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9pPr>
          </a:lstStyle>
          <a:p>
            <a:pPr eaLnBrk="1" hangingPunct="1"/>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3"/>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latin typeface="Arial" panose="020B0604020202020204" pitchFamily="34" charset="0"/>
                <a:cs typeface="Arial" panose="020B0604020202020204" pitchFamily="34" charset="0"/>
              </a:rPr>
              <a:t>(</a:t>
            </a:r>
            <a:r>
              <a:rPr lang="en-GB" altLang="en-US" sz="700">
                <a:latin typeface="Arial" panose="020B0604020202020204" pitchFamily="34" charset="0"/>
                <a:cs typeface="Arial" panose="020B0604020202020204" pitchFamily="34" charset="0"/>
                <a:hlinkClick r:id="rId4"/>
              </a:rPr>
              <a:t>https://neoschronos.com</a:t>
            </a:r>
            <a:r>
              <a:rPr lang="en-GB" altLang="en-US" sz="700">
                <a:latin typeface="Arial" panose="020B0604020202020204" pitchFamily="34" charset="0"/>
                <a:cs typeface="Arial" panose="020B0604020202020204" pitchFamily="34" charset="0"/>
              </a:rPr>
              <a:t>). License: </a:t>
            </a:r>
            <a:r>
              <a:rPr lang="mr-IN" altLang="en-US" sz="700">
                <a:latin typeface="Arial" panose="020B0604020202020204" pitchFamily="34" charset="0"/>
                <a:cs typeface="Arial" panose="020B0604020202020204" pitchFamily="34" charset="0"/>
                <a:hlinkClick r:id="rId5"/>
              </a:rPr>
              <a:t>CC BY-SA 3.0</a:t>
            </a:r>
            <a:endParaRPr lang="mr-IN" altLang="en-US" sz="700">
              <a:latin typeface="Arial" panose="020B0604020202020204" pitchFamily="34" charset="0"/>
              <a:cs typeface="Arial" panose="020B0604020202020204" pitchFamily="34" charset="0"/>
            </a:endParaRPr>
          </a:p>
          <a:p>
            <a:pPr eaLnBrk="1" hangingPunct="1"/>
            <a:endParaRPr lang="en-GB" altLang="en-US" sz="7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9CFDC90-8880-B686-FB1C-AB3731DE8695}"/>
              </a:ext>
            </a:extLst>
          </p:cNvPr>
          <p:cNvSpPr txBox="1"/>
          <p:nvPr/>
        </p:nvSpPr>
        <p:spPr>
          <a:xfrm>
            <a:off x="2177028" y="305832"/>
            <a:ext cx="1422400" cy="461665"/>
          </a:xfrm>
          <a:prstGeom prst="rect">
            <a:avLst/>
          </a:prstGeom>
          <a:noFill/>
        </p:spPr>
        <p:txBody>
          <a:bodyPr wrap="square" rtlCol="0">
            <a:spAutoFit/>
          </a:bodyPr>
          <a:lstStyle/>
          <a:p>
            <a:r>
              <a:rPr lang="en-US" sz="2400" b="1" dirty="0">
                <a:solidFill>
                  <a:schemeClr val="accent1"/>
                </a:solidFill>
              </a:rPr>
              <a:t>Amazon</a:t>
            </a:r>
          </a:p>
        </p:txBody>
      </p:sp>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0D08FE04-F4A9-4591-A052-52FA3E555173}"/>
              </a:ext>
            </a:extLst>
          </p:cNvPr>
          <p:cNvSpPr>
            <a:spLocks noGrp="1"/>
          </p:cNvSpPr>
          <p:nvPr>
            <p:ph type="body" sz="quarter" idx="10"/>
          </p:nvPr>
        </p:nvSpPr>
        <p:spPr bwMode="auto">
          <a:xfrm>
            <a:off x="369116" y="1035032"/>
            <a:ext cx="1754187" cy="1530350"/>
          </a:xfrm>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Hard to find what you are searching for.</a:t>
            </a:r>
          </a:p>
          <a:p>
            <a:pPr marL="171450" indent="-171450" eaLnBrk="1" hangingPunct="1">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Irrelevant search results of existing search engines</a:t>
            </a:r>
          </a:p>
          <a:p>
            <a:pPr eaLnBrk="1" hangingPunct="1">
              <a:defRPr/>
            </a:pPr>
            <a:endParaRPr lang="en-GB" altLang="en-US" dirty="0">
              <a:latin typeface="Arial" panose="020B0604020202020204" pitchFamily="34" charset="0"/>
              <a:cs typeface="Arial" panose="020B0604020202020204" pitchFamily="34" charset="0"/>
            </a:endParaRPr>
          </a:p>
        </p:txBody>
      </p:sp>
      <p:sp>
        <p:nvSpPr>
          <p:cNvPr id="2051" name="Text Placeholder 53">
            <a:extLst>
              <a:ext uri="{FF2B5EF4-FFF2-40B4-BE49-F238E27FC236}">
                <a16:creationId xmlns:a16="http://schemas.microsoft.com/office/drawing/2014/main" id="{9767B847-D26C-1545-C7FE-49DCA17CA433}"/>
              </a:ext>
            </a:extLst>
          </p:cNvPr>
          <p:cNvSpPr>
            <a:spLocks noGrp="1"/>
          </p:cNvSpPr>
          <p:nvPr>
            <p:ph type="body" sz="quarter" idx="11"/>
          </p:nvPr>
        </p:nvSpPr>
        <p:spPr bwMode="auto">
          <a:xfrm>
            <a:off x="2690687" y="103503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Develop a tech that would allow users to search a find relevant content.</a:t>
            </a:r>
          </a:p>
        </p:txBody>
      </p:sp>
      <p:sp>
        <p:nvSpPr>
          <p:cNvPr id="2052" name="Text Placeholder 54">
            <a:extLst>
              <a:ext uri="{FF2B5EF4-FFF2-40B4-BE49-F238E27FC236}">
                <a16:creationId xmlns:a16="http://schemas.microsoft.com/office/drawing/2014/main" id="{BCC05DB5-EC05-A7AD-FAAF-527C28904118}"/>
              </a:ext>
            </a:extLst>
          </p:cNvPr>
          <p:cNvSpPr>
            <a:spLocks noGrp="1"/>
          </p:cNvSpPr>
          <p:nvPr>
            <p:ph type="body" sz="quarter" idx="12"/>
          </p:nvPr>
        </p:nvSpPr>
        <p:spPr bwMode="auto">
          <a:xfrm>
            <a:off x="4971064" y="1042075"/>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Single, clear and compelling message that states why you are different and worth buying</a:t>
            </a:r>
          </a:p>
        </p:txBody>
      </p:sp>
      <p:sp>
        <p:nvSpPr>
          <p:cNvPr id="2053" name="Text Placeholder 55">
            <a:extLst>
              <a:ext uri="{FF2B5EF4-FFF2-40B4-BE49-F238E27FC236}">
                <a16:creationId xmlns:a16="http://schemas.microsoft.com/office/drawing/2014/main" id="{58084FE7-9C34-BA33-128D-86D7C0618B2F}"/>
              </a:ext>
            </a:extLst>
          </p:cNvPr>
          <p:cNvSpPr>
            <a:spLocks noGrp="1"/>
          </p:cNvSpPr>
          <p:nvPr>
            <p:ph type="body" sz="quarter" idx="13"/>
          </p:nvPr>
        </p:nvSpPr>
        <p:spPr bwMode="auto">
          <a:xfrm>
            <a:off x="7224713" y="1055688"/>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Innovation. Google PageRank tech </a:t>
            </a:r>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combined citation – ranking system</a:t>
            </a:r>
            <a:r>
              <a:rPr lang="th-TH" altLang="en-US" dirty="0">
                <a:latin typeface="Arial" panose="020B0604020202020204" pitchFamily="34" charset="0"/>
                <a:cs typeface="Arial" panose="020B0604020202020204" pitchFamily="34" charset="0"/>
              </a:rPr>
              <a:t> )</a:t>
            </a:r>
            <a:endParaRPr lang="en-GB" altLang="en-US" dirty="0">
              <a:latin typeface="Arial" panose="020B0604020202020204" pitchFamily="34" charset="0"/>
              <a:cs typeface="Arial" panose="020B0604020202020204" pitchFamily="34" charset="0"/>
            </a:endParaRPr>
          </a:p>
        </p:txBody>
      </p:sp>
      <p:sp>
        <p:nvSpPr>
          <p:cNvPr id="2054" name="Text Placeholder 56">
            <a:extLst>
              <a:ext uri="{FF2B5EF4-FFF2-40B4-BE49-F238E27FC236}">
                <a16:creationId xmlns:a16="http://schemas.microsoft.com/office/drawing/2014/main" id="{22DB4058-1EA6-978B-DF8F-6869B49BFE5E}"/>
              </a:ext>
            </a:extLst>
          </p:cNvPr>
          <p:cNvSpPr>
            <a:spLocks noGrp="1"/>
          </p:cNvSpPr>
          <p:nvPr>
            <p:ph type="body" sz="quarter" idx="14"/>
          </p:nvPr>
        </p:nvSpPr>
        <p:spPr bwMode="auto">
          <a:xfrm>
            <a:off x="9739620" y="1013045"/>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All web users</a:t>
            </a:r>
          </a:p>
        </p:txBody>
      </p:sp>
      <p:sp>
        <p:nvSpPr>
          <p:cNvPr id="2055" name="Text Placeholder 57">
            <a:extLst>
              <a:ext uri="{FF2B5EF4-FFF2-40B4-BE49-F238E27FC236}">
                <a16:creationId xmlns:a16="http://schemas.microsoft.com/office/drawing/2014/main" id="{90E4BB14-B548-DD73-FD7A-CCBF79181CB1}"/>
              </a:ext>
            </a:extLst>
          </p:cNvPr>
          <p:cNvSpPr>
            <a:spLocks noGrp="1"/>
          </p:cNvSpPr>
          <p:nvPr>
            <p:ph type="body" sz="quarter" idx="15"/>
          </p:nvPr>
        </p:nvSpPr>
        <p:spPr bwMode="auto">
          <a:xfrm>
            <a:off x="438272" y="287324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Excite</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Yahoo</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AltaVista</a:t>
            </a:r>
          </a:p>
          <a:p>
            <a:pPr marL="171450" indent="-171450" eaLnBrk="1" hangingPunct="1">
              <a:buFont typeface="Arial" panose="020B0604020202020204" pitchFamily="34" charset="0"/>
              <a:buChar char="•"/>
            </a:pPr>
            <a:endParaRPr lang="en-GB" altLang="en-US">
              <a:latin typeface="Arial" panose="020B0604020202020204" pitchFamily="34" charset="0"/>
              <a:cs typeface="Arial" panose="020B0604020202020204" pitchFamily="34" charset="0"/>
            </a:endParaRPr>
          </a:p>
        </p:txBody>
      </p:sp>
      <p:sp>
        <p:nvSpPr>
          <p:cNvPr id="2056" name="Text Placeholder 58">
            <a:extLst>
              <a:ext uri="{FF2B5EF4-FFF2-40B4-BE49-F238E27FC236}">
                <a16:creationId xmlns:a16="http://schemas.microsoft.com/office/drawing/2014/main" id="{80346281-E44E-66A8-6B74-29CA001D8C0D}"/>
              </a:ext>
            </a:extLst>
          </p:cNvPr>
          <p:cNvSpPr>
            <a:spLocks noGrp="1"/>
          </p:cNvSpPr>
          <p:nvPr>
            <p:ph type="body" sz="quarter" idx="16"/>
          </p:nvPr>
        </p:nvSpPr>
        <p:spPr bwMode="auto">
          <a:xfrm>
            <a:off x="2690687" y="2976527"/>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search </a:t>
            </a:r>
            <a:r>
              <a:rPr lang="en-GB" altLang="en-US" dirty="0" err="1">
                <a:latin typeface="Arial" panose="020B0604020202020204" pitchFamily="34" charset="0"/>
                <a:cs typeface="Arial" panose="020B0604020202020204" pitchFamily="34" charset="0"/>
              </a:rPr>
              <a:t>req</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uests</a:t>
            </a:r>
            <a:endParaRPr lang="en-GB" altLang="en-US" dirty="0">
              <a:latin typeface="Arial" panose="020B0604020202020204" pitchFamily="34" charset="0"/>
              <a:cs typeface="Arial" panose="020B0604020202020204" pitchFamily="34" charset="0"/>
            </a:endParaRP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Percentage of users who end their search on the first page.</a:t>
            </a:r>
          </a:p>
        </p:txBody>
      </p:sp>
      <p:sp>
        <p:nvSpPr>
          <p:cNvPr id="2057" name="Text Placeholder 59">
            <a:extLst>
              <a:ext uri="{FF2B5EF4-FFF2-40B4-BE49-F238E27FC236}">
                <a16:creationId xmlns:a16="http://schemas.microsoft.com/office/drawing/2014/main" id="{E583DE15-D53A-0742-950B-A1B04F7790CA}"/>
              </a:ext>
            </a:extLst>
          </p:cNvPr>
          <p:cNvSpPr>
            <a:spLocks noGrp="1"/>
          </p:cNvSpPr>
          <p:nvPr>
            <p:ph type="body" sz="quarter" idx="17"/>
          </p:nvPr>
        </p:nvSpPr>
        <p:spPr bwMode="auto">
          <a:xfrm>
            <a:off x="5015154" y="2940051"/>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dirty="0">
                <a:latin typeface="Arial" panose="020B0604020202020204" pitchFamily="34" charset="0"/>
                <a:cs typeface="Arial" panose="020B0604020202020204" pitchFamily="34" charset="0"/>
              </a:rPr>
              <a:t>Fast web search based on the relevancy of web pages</a:t>
            </a:r>
            <a:endParaRPr lang="en-GB" altLang="en-US" dirty="0">
              <a:latin typeface="Arial" panose="020B0604020202020204" pitchFamily="34" charset="0"/>
              <a:cs typeface="Arial" panose="020B0604020202020204" pitchFamily="34" charset="0"/>
            </a:endParaRPr>
          </a:p>
        </p:txBody>
      </p:sp>
      <p:sp>
        <p:nvSpPr>
          <p:cNvPr id="2058" name="Text Placeholder 60">
            <a:extLst>
              <a:ext uri="{FF2B5EF4-FFF2-40B4-BE49-F238E27FC236}">
                <a16:creationId xmlns:a16="http://schemas.microsoft.com/office/drawing/2014/main" id="{D5BE2218-3CA3-77DD-FFEA-4641DAFFF43E}"/>
              </a:ext>
            </a:extLst>
          </p:cNvPr>
          <p:cNvSpPr>
            <a:spLocks noGrp="1"/>
          </p:cNvSpPr>
          <p:nvPr>
            <p:ph type="body" sz="quarter" idx="18"/>
          </p:nvPr>
        </p:nvSpPr>
        <p:spPr bwMode="auto">
          <a:xfrm>
            <a:off x="7354094" y="2903168"/>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User references</a:t>
            </a:r>
          </a:p>
        </p:txBody>
      </p:sp>
      <p:sp>
        <p:nvSpPr>
          <p:cNvPr id="2059" name="Text Placeholder 61">
            <a:extLst>
              <a:ext uri="{FF2B5EF4-FFF2-40B4-BE49-F238E27FC236}">
                <a16:creationId xmlns:a16="http://schemas.microsoft.com/office/drawing/2014/main" id="{9B335119-BADF-5ED4-7C36-8870DA1B99A5}"/>
              </a:ext>
            </a:extLst>
          </p:cNvPr>
          <p:cNvSpPr>
            <a:spLocks noGrp="1"/>
          </p:cNvSpPr>
          <p:nvPr>
            <p:ph type="body" sz="quarter" idx="19"/>
          </p:nvPr>
        </p:nvSpPr>
        <p:spPr bwMode="auto">
          <a:xfrm>
            <a:off x="9670274" y="2935173"/>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Stanford students</a:t>
            </a:r>
          </a:p>
        </p:txBody>
      </p:sp>
      <p:sp>
        <p:nvSpPr>
          <p:cNvPr id="2060" name="Text Placeholder 62">
            <a:extLst>
              <a:ext uri="{FF2B5EF4-FFF2-40B4-BE49-F238E27FC236}">
                <a16:creationId xmlns:a16="http://schemas.microsoft.com/office/drawing/2014/main" id="{79001777-3804-4AF7-1303-A83FC88BD590}"/>
              </a:ext>
            </a:extLst>
          </p:cNvPr>
          <p:cNvSpPr>
            <a:spLocks noGrp="1"/>
          </p:cNvSpPr>
          <p:nvPr>
            <p:ph type="body" sz="quarter" idx="20"/>
          </p:nvPr>
        </p:nvSpPr>
        <p:spPr bwMode="auto">
          <a:xfrm>
            <a:off x="1452564" y="4876800"/>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Hosting</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Development</a:t>
            </a:r>
          </a:p>
        </p:txBody>
      </p:sp>
      <p:sp>
        <p:nvSpPr>
          <p:cNvPr id="2061" name="Text Placeholder 63">
            <a:extLst>
              <a:ext uri="{FF2B5EF4-FFF2-40B4-BE49-F238E27FC236}">
                <a16:creationId xmlns:a16="http://schemas.microsoft.com/office/drawing/2014/main" id="{223147F5-CCA6-13AE-9215-3D6808C02632}"/>
              </a:ext>
            </a:extLst>
          </p:cNvPr>
          <p:cNvSpPr>
            <a:spLocks noGrp="1"/>
          </p:cNvSpPr>
          <p:nvPr>
            <p:ph type="body" sz="quarter" idx="21"/>
          </p:nvPr>
        </p:nvSpPr>
        <p:spPr bwMode="auto">
          <a:xfrm>
            <a:off x="6199188" y="4876800"/>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Advertising revenue</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Investment</a:t>
            </a:r>
          </a:p>
        </p:txBody>
      </p:sp>
      <p:sp>
        <p:nvSpPr>
          <p:cNvPr id="2062" name="Text Placeholder 64">
            <a:extLst>
              <a:ext uri="{FF2B5EF4-FFF2-40B4-BE49-F238E27FC236}">
                <a16:creationId xmlns:a16="http://schemas.microsoft.com/office/drawing/2014/main" id="{E42DFBC4-E210-673A-C5F1-BE8A49450EEC}"/>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88994714-A1CE-E259-D454-EE89B1759E7D}"/>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3A0882B6-9BDF-1807-986C-6D8710DECEFC}"/>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883B6F54-AB21-ED33-0834-99E57805D0F6}"/>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47916E4B-3327-B4F3-8806-EE649D5275C2}"/>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anose="020F0502020204030204" pitchFamily="34" charset="0"/>
                <a:ea typeface="MS PGothic" panose="020B0600070205080204" pitchFamily="34" charset="-128"/>
              </a:defRPr>
            </a:lvl1pPr>
            <a:lvl2pPr marL="742950" indent="-285750">
              <a:defRPr sz="2800">
                <a:solidFill>
                  <a:schemeClr val="tx1"/>
                </a:solidFill>
                <a:latin typeface="Calibri" panose="020F0502020204030204" pitchFamily="34" charset="0"/>
                <a:ea typeface="MS PGothic" panose="020B0600070205080204" pitchFamily="34" charset="-128"/>
              </a:defRPr>
            </a:lvl2pPr>
            <a:lvl3pPr marL="1143000" indent="-228600">
              <a:defRPr sz="2800">
                <a:solidFill>
                  <a:schemeClr val="tx1"/>
                </a:solidFill>
                <a:latin typeface="Calibri" panose="020F0502020204030204" pitchFamily="34" charset="0"/>
                <a:ea typeface="MS PGothic" panose="020B0600070205080204" pitchFamily="34" charset="-128"/>
              </a:defRPr>
            </a:lvl3pPr>
            <a:lvl4pPr marL="1600200" indent="-228600">
              <a:defRPr sz="2800">
                <a:solidFill>
                  <a:schemeClr val="tx1"/>
                </a:solidFill>
                <a:latin typeface="Calibri" panose="020F0502020204030204" pitchFamily="34" charset="0"/>
                <a:ea typeface="MS PGothic" panose="020B0600070205080204" pitchFamily="34" charset="-128"/>
              </a:defRPr>
            </a:lvl4pPr>
            <a:lvl5pPr marL="2057400" indent="-228600">
              <a:defRPr sz="28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9pPr>
          </a:lstStyle>
          <a:p>
            <a:pPr eaLnBrk="1" hangingPunct="1"/>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3"/>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latin typeface="Arial" panose="020B0604020202020204" pitchFamily="34" charset="0"/>
                <a:cs typeface="Arial" panose="020B0604020202020204" pitchFamily="34" charset="0"/>
              </a:rPr>
              <a:t>(</a:t>
            </a:r>
            <a:r>
              <a:rPr lang="en-GB" altLang="en-US" sz="700">
                <a:latin typeface="Arial" panose="020B0604020202020204" pitchFamily="34" charset="0"/>
                <a:cs typeface="Arial" panose="020B0604020202020204" pitchFamily="34" charset="0"/>
                <a:hlinkClick r:id="rId4"/>
              </a:rPr>
              <a:t>https://neoschronos.com</a:t>
            </a:r>
            <a:r>
              <a:rPr lang="en-GB" altLang="en-US" sz="700">
                <a:latin typeface="Arial" panose="020B0604020202020204" pitchFamily="34" charset="0"/>
                <a:cs typeface="Arial" panose="020B0604020202020204" pitchFamily="34" charset="0"/>
              </a:rPr>
              <a:t>). License: </a:t>
            </a:r>
            <a:r>
              <a:rPr lang="mr-IN" altLang="en-US" sz="700">
                <a:latin typeface="Arial" panose="020B0604020202020204" pitchFamily="34" charset="0"/>
                <a:cs typeface="Arial" panose="020B0604020202020204" pitchFamily="34" charset="0"/>
                <a:hlinkClick r:id="rId5"/>
              </a:rPr>
              <a:t>CC BY-SA 3.0</a:t>
            </a:r>
            <a:endParaRPr lang="mr-IN" altLang="en-US" sz="700">
              <a:latin typeface="Arial" panose="020B0604020202020204" pitchFamily="34" charset="0"/>
              <a:cs typeface="Arial" panose="020B0604020202020204" pitchFamily="34" charset="0"/>
            </a:endParaRPr>
          </a:p>
          <a:p>
            <a:pPr eaLnBrk="1" hangingPunct="1"/>
            <a:endParaRPr lang="en-GB" altLang="en-US" sz="7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87E9A43-607F-FF89-8446-FA3AD59657BE}"/>
              </a:ext>
            </a:extLst>
          </p:cNvPr>
          <p:cNvSpPr txBox="1"/>
          <p:nvPr/>
        </p:nvSpPr>
        <p:spPr>
          <a:xfrm>
            <a:off x="2276864" y="265632"/>
            <a:ext cx="1290917" cy="461665"/>
          </a:xfrm>
          <a:prstGeom prst="rect">
            <a:avLst/>
          </a:prstGeom>
          <a:noFill/>
        </p:spPr>
        <p:txBody>
          <a:bodyPr wrap="square" rtlCol="0">
            <a:spAutoFit/>
          </a:bodyPr>
          <a:lstStyle/>
          <a:p>
            <a:r>
              <a:rPr lang="en-US" sz="2400" b="1" dirty="0">
                <a:solidFill>
                  <a:schemeClr val="accent3"/>
                </a:solidFill>
              </a:rPr>
              <a:t>Google</a:t>
            </a:r>
          </a:p>
        </p:txBody>
      </p:sp>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34F88311-5498-4B04-38A7-6BC62505F9F6}"/>
              </a:ext>
            </a:extLst>
          </p:cNvPr>
          <p:cNvSpPr>
            <a:spLocks noGrp="1"/>
          </p:cNvSpPr>
          <p:nvPr>
            <p:ph type="body" sz="quarter" idx="10"/>
          </p:nvPr>
        </p:nvSpPr>
        <p:spPr bwMode="auto">
          <a:xfrm>
            <a:off x="384484" y="104919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Expensive Taxi Service</a:t>
            </a:r>
          </a:p>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Availability of cards</a:t>
            </a:r>
          </a:p>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Lack of Driver Profile</a:t>
            </a:r>
          </a:p>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Know who you drive</a:t>
            </a:r>
          </a:p>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Part – time job opportunity</a:t>
            </a:r>
            <a:endParaRPr lang="en-GB" altLang="en-US" dirty="0">
              <a:latin typeface="Arial" panose="020B0604020202020204" pitchFamily="34" charset="0"/>
              <a:cs typeface="Arial" panose="020B0604020202020204" pitchFamily="34" charset="0"/>
            </a:endParaRPr>
          </a:p>
        </p:txBody>
      </p:sp>
      <p:sp>
        <p:nvSpPr>
          <p:cNvPr id="2051" name="Text Placeholder 53">
            <a:extLst>
              <a:ext uri="{FF2B5EF4-FFF2-40B4-BE49-F238E27FC236}">
                <a16:creationId xmlns:a16="http://schemas.microsoft.com/office/drawing/2014/main" id="{98893818-62DF-1502-525D-E04776A43161}"/>
              </a:ext>
            </a:extLst>
          </p:cNvPr>
          <p:cNvSpPr>
            <a:spLocks noGrp="1"/>
          </p:cNvSpPr>
          <p:nvPr>
            <p:ph type="body" sz="quarter" idx="11"/>
          </p:nvPr>
        </p:nvSpPr>
        <p:spPr bwMode="auto">
          <a:xfrm>
            <a:off x="2797329" y="104259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Cheaper Ride</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Wide Car Network</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Driver / Passengers Ratings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Flexible Work Schedule</a:t>
            </a:r>
          </a:p>
        </p:txBody>
      </p:sp>
      <p:sp>
        <p:nvSpPr>
          <p:cNvPr id="2052" name="Text Placeholder 54">
            <a:extLst>
              <a:ext uri="{FF2B5EF4-FFF2-40B4-BE49-F238E27FC236}">
                <a16:creationId xmlns:a16="http://schemas.microsoft.com/office/drawing/2014/main" id="{7B2EB050-B2D2-2697-F904-316529E73E8F}"/>
              </a:ext>
            </a:extLst>
          </p:cNvPr>
          <p:cNvSpPr>
            <a:spLocks noGrp="1"/>
          </p:cNvSpPr>
          <p:nvPr>
            <p:ph type="body" sz="quarter" idx="12"/>
          </p:nvPr>
        </p:nvSpPr>
        <p:spPr bwMode="auto">
          <a:xfrm>
            <a:off x="5210175" y="106680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All Services in One App , which Allows you to find a Safe Ride 24/7/365</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Work on your Own Schedule and Revenue, Navigate the Route Through the App. </a:t>
            </a:r>
          </a:p>
        </p:txBody>
      </p:sp>
      <p:sp>
        <p:nvSpPr>
          <p:cNvPr id="2053" name="Text Placeholder 55">
            <a:extLst>
              <a:ext uri="{FF2B5EF4-FFF2-40B4-BE49-F238E27FC236}">
                <a16:creationId xmlns:a16="http://schemas.microsoft.com/office/drawing/2014/main" id="{8AED7D22-5C74-EEAA-5EC5-4C8A96549EA1}"/>
              </a:ext>
            </a:extLst>
          </p:cNvPr>
          <p:cNvSpPr>
            <a:spLocks noGrp="1"/>
          </p:cNvSpPr>
          <p:nvPr>
            <p:ph type="body" sz="quarter" idx="13"/>
          </p:nvPr>
        </p:nvSpPr>
        <p:spPr bwMode="auto">
          <a:xfrm>
            <a:off x="7355681" y="1073203"/>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Low Prices Rides at the Push of a Button</a:t>
            </a:r>
          </a:p>
        </p:txBody>
      </p:sp>
      <p:sp>
        <p:nvSpPr>
          <p:cNvPr id="2054" name="Text Placeholder 56">
            <a:extLst>
              <a:ext uri="{FF2B5EF4-FFF2-40B4-BE49-F238E27FC236}">
                <a16:creationId xmlns:a16="http://schemas.microsoft.com/office/drawing/2014/main" id="{A448E90C-AD21-021A-7A07-B842E844CC9F}"/>
              </a:ext>
            </a:extLst>
          </p:cNvPr>
          <p:cNvSpPr>
            <a:spLocks noGrp="1"/>
          </p:cNvSpPr>
          <p:nvPr>
            <p:ph type="body" sz="quarter" idx="14"/>
          </p:nvPr>
        </p:nvSpPr>
        <p:spPr bwMode="auto">
          <a:xfrm>
            <a:off x="9625012" y="1069775"/>
            <a:ext cx="1754188" cy="1335328"/>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Passengers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Drivers</a:t>
            </a:r>
          </a:p>
        </p:txBody>
      </p:sp>
      <p:sp>
        <p:nvSpPr>
          <p:cNvPr id="2055" name="Text Placeholder 57">
            <a:extLst>
              <a:ext uri="{FF2B5EF4-FFF2-40B4-BE49-F238E27FC236}">
                <a16:creationId xmlns:a16="http://schemas.microsoft.com/office/drawing/2014/main" id="{64C269A9-B65D-5E42-1B54-A4E95D795143}"/>
              </a:ext>
            </a:extLst>
          </p:cNvPr>
          <p:cNvSpPr>
            <a:spLocks noGrp="1"/>
          </p:cNvSpPr>
          <p:nvPr>
            <p:ph type="body" sz="quarter" idx="15"/>
          </p:nvPr>
        </p:nvSpPr>
        <p:spPr bwMode="auto">
          <a:xfrm>
            <a:off x="436393" y="2880926"/>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Public Transport</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Classic Taxi Service</a:t>
            </a:r>
          </a:p>
        </p:txBody>
      </p:sp>
      <p:sp>
        <p:nvSpPr>
          <p:cNvPr id="2056" name="Text Placeholder 58">
            <a:extLst>
              <a:ext uri="{FF2B5EF4-FFF2-40B4-BE49-F238E27FC236}">
                <a16:creationId xmlns:a16="http://schemas.microsoft.com/office/drawing/2014/main" id="{573DEB09-E33F-A7BC-175C-700B603661D5}"/>
              </a:ext>
            </a:extLst>
          </p:cNvPr>
          <p:cNvSpPr>
            <a:spLocks noGrp="1"/>
          </p:cNvSpPr>
          <p:nvPr>
            <p:ph type="body" sz="quarter" idx="16"/>
          </p:nvPr>
        </p:nvSpPr>
        <p:spPr bwMode="auto">
          <a:xfrm>
            <a:off x="2855913" y="2951311"/>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Users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Rides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Income</a:t>
            </a:r>
          </a:p>
        </p:txBody>
      </p:sp>
      <p:sp>
        <p:nvSpPr>
          <p:cNvPr id="2057" name="Text Placeholder 59">
            <a:extLst>
              <a:ext uri="{FF2B5EF4-FFF2-40B4-BE49-F238E27FC236}">
                <a16:creationId xmlns:a16="http://schemas.microsoft.com/office/drawing/2014/main" id="{EAC53DC6-A0BA-206E-69D6-F7E8FA80D183}"/>
              </a:ext>
            </a:extLst>
          </p:cNvPr>
          <p:cNvSpPr>
            <a:spLocks noGrp="1"/>
          </p:cNvSpPr>
          <p:nvPr>
            <p:ph type="body" sz="quarter" idx="17"/>
          </p:nvPr>
        </p:nvSpPr>
        <p:spPr bwMode="auto">
          <a:xfrm>
            <a:off x="5241932" y="2954832"/>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Uber is like a Taxi but Cheaper, safer and More Flexible</a:t>
            </a:r>
          </a:p>
        </p:txBody>
      </p:sp>
      <p:sp>
        <p:nvSpPr>
          <p:cNvPr id="2058" name="Text Placeholder 60">
            <a:extLst>
              <a:ext uri="{FF2B5EF4-FFF2-40B4-BE49-F238E27FC236}">
                <a16:creationId xmlns:a16="http://schemas.microsoft.com/office/drawing/2014/main" id="{AE0C4F0D-03FB-394C-D9DC-942230E02FF0}"/>
              </a:ext>
            </a:extLst>
          </p:cNvPr>
          <p:cNvSpPr>
            <a:spLocks noGrp="1"/>
          </p:cNvSpPr>
          <p:nvPr>
            <p:ph type="body" sz="quarter" idx="18"/>
          </p:nvPr>
        </p:nvSpPr>
        <p:spPr bwMode="auto">
          <a:xfrm>
            <a:off x="7354094" y="2997201"/>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Word of Mouth</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PR</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User Referrals</a:t>
            </a:r>
          </a:p>
        </p:txBody>
      </p:sp>
      <p:sp>
        <p:nvSpPr>
          <p:cNvPr id="2059" name="Text Placeholder 61">
            <a:extLst>
              <a:ext uri="{FF2B5EF4-FFF2-40B4-BE49-F238E27FC236}">
                <a16:creationId xmlns:a16="http://schemas.microsoft.com/office/drawing/2014/main" id="{469763CE-D542-FA16-CD3E-4FF42635BAE1}"/>
              </a:ext>
            </a:extLst>
          </p:cNvPr>
          <p:cNvSpPr>
            <a:spLocks noGrp="1"/>
          </p:cNvSpPr>
          <p:nvPr>
            <p:ph type="body" sz="quarter" idx="19"/>
          </p:nvPr>
        </p:nvSpPr>
        <p:spPr bwMode="auto">
          <a:xfrm>
            <a:off x="9716567" y="2940051"/>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Public Transport</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Classic Taxi Service</a:t>
            </a:r>
          </a:p>
        </p:txBody>
      </p:sp>
      <p:sp>
        <p:nvSpPr>
          <p:cNvPr id="2060" name="Text Placeholder 62">
            <a:extLst>
              <a:ext uri="{FF2B5EF4-FFF2-40B4-BE49-F238E27FC236}">
                <a16:creationId xmlns:a16="http://schemas.microsoft.com/office/drawing/2014/main" id="{A62DF36C-0035-5A14-A48C-0C099B678E1B}"/>
              </a:ext>
            </a:extLst>
          </p:cNvPr>
          <p:cNvSpPr>
            <a:spLocks noGrp="1"/>
          </p:cNvSpPr>
          <p:nvPr>
            <p:ph type="body" sz="quarter" idx="20"/>
          </p:nvPr>
        </p:nvSpPr>
        <p:spPr bwMode="auto">
          <a:xfrm>
            <a:off x="1452564" y="4876800"/>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Product development</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Marketing Expenses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Salaries</a:t>
            </a:r>
          </a:p>
        </p:txBody>
      </p:sp>
      <p:sp>
        <p:nvSpPr>
          <p:cNvPr id="2061" name="Text Placeholder 63">
            <a:extLst>
              <a:ext uri="{FF2B5EF4-FFF2-40B4-BE49-F238E27FC236}">
                <a16:creationId xmlns:a16="http://schemas.microsoft.com/office/drawing/2014/main" id="{607BD5C0-5B73-E5C7-D171-6D11463BD014}"/>
              </a:ext>
            </a:extLst>
          </p:cNvPr>
          <p:cNvSpPr>
            <a:spLocks noGrp="1"/>
          </p:cNvSpPr>
          <p:nvPr>
            <p:ph type="body" sz="quarter" idx="21"/>
          </p:nvPr>
        </p:nvSpPr>
        <p:spPr bwMode="auto">
          <a:xfrm>
            <a:off x="6199188" y="4876800"/>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25% of the Pay for Each Ride</a:t>
            </a:r>
          </a:p>
        </p:txBody>
      </p:sp>
      <p:sp>
        <p:nvSpPr>
          <p:cNvPr id="2062" name="Text Placeholder 64">
            <a:extLst>
              <a:ext uri="{FF2B5EF4-FFF2-40B4-BE49-F238E27FC236}">
                <a16:creationId xmlns:a16="http://schemas.microsoft.com/office/drawing/2014/main" id="{4F612572-B660-0D4F-09F0-C81484FC1AF4}"/>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60048A68-D8C3-5655-0476-0F7B71386C42}"/>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66EC98DB-2595-6D0B-A23D-F50227C849F7}"/>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A20CB9AE-FBE4-C5FE-4888-EDE9FA44FA87}"/>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2B3DC444-81C3-9AD9-6DED-43209EF7FBD6}"/>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3"/>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latin typeface="Arial" panose="020B0604020202020204" pitchFamily="34" charset="0"/>
                <a:cs typeface="Arial" panose="020B0604020202020204" pitchFamily="34" charset="0"/>
              </a:rPr>
              <a:t>(</a:t>
            </a:r>
            <a:r>
              <a:rPr lang="en-GB" altLang="en-US" sz="700">
                <a:latin typeface="Arial" panose="020B0604020202020204" pitchFamily="34" charset="0"/>
                <a:cs typeface="Arial" panose="020B0604020202020204" pitchFamily="34" charset="0"/>
                <a:hlinkClick r:id="rId4"/>
              </a:rPr>
              <a:t>https://neoschronos.com</a:t>
            </a:r>
            <a:r>
              <a:rPr lang="en-GB" altLang="en-US" sz="700">
                <a:latin typeface="Arial" panose="020B0604020202020204" pitchFamily="34" charset="0"/>
                <a:cs typeface="Arial" panose="020B0604020202020204" pitchFamily="34" charset="0"/>
              </a:rPr>
              <a:t>). License: </a:t>
            </a:r>
            <a:r>
              <a:rPr lang="mr-IN" altLang="en-US" sz="700">
                <a:latin typeface="Arial" panose="020B0604020202020204" pitchFamily="34" charset="0"/>
                <a:cs typeface="Arial" panose="020B0604020202020204" pitchFamily="34" charset="0"/>
                <a:hlinkClick r:id="rId5"/>
              </a:rPr>
              <a:t>CC BY-SA 3.0</a:t>
            </a:r>
            <a:endParaRPr lang="mr-IN" altLang="en-US" sz="700">
              <a:latin typeface="Arial" panose="020B0604020202020204" pitchFamily="34" charset="0"/>
              <a:cs typeface="Arial" panose="020B0604020202020204" pitchFamily="34" charset="0"/>
            </a:endParaRPr>
          </a:p>
          <a:p>
            <a:pPr eaLnBrk="1" hangingPunct="1"/>
            <a:endParaRPr lang="en-GB" altLang="en-US" sz="70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EBD125DD-F8AD-3765-EB92-BB27A915D59C}"/>
              </a:ext>
            </a:extLst>
          </p:cNvPr>
          <p:cNvSpPr txBox="1"/>
          <p:nvPr/>
        </p:nvSpPr>
        <p:spPr>
          <a:xfrm>
            <a:off x="2355497" y="310634"/>
            <a:ext cx="883664" cy="461665"/>
          </a:xfrm>
          <a:prstGeom prst="rect">
            <a:avLst/>
          </a:prstGeom>
          <a:noFill/>
        </p:spPr>
        <p:txBody>
          <a:bodyPr wrap="square" rtlCol="0">
            <a:spAutoFit/>
          </a:bodyPr>
          <a:lstStyle/>
          <a:p>
            <a:r>
              <a:rPr lang="en-US" sz="2400" b="1" dirty="0">
                <a:solidFill>
                  <a:schemeClr val="accent2">
                    <a:lumMod val="75000"/>
                  </a:schemeClr>
                </a:solidFill>
              </a:rPr>
              <a:t>Uber</a:t>
            </a:r>
          </a:p>
        </p:txBody>
      </p:sp>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Text Placeholder 52">
            <a:extLst>
              <a:ext uri="{FF2B5EF4-FFF2-40B4-BE49-F238E27FC236}">
                <a16:creationId xmlns:a16="http://schemas.microsoft.com/office/drawing/2014/main" id="{7036B111-31A9-0F89-F8D4-4EA108EEC802}"/>
              </a:ext>
            </a:extLst>
          </p:cNvPr>
          <p:cNvSpPr>
            <a:spLocks noGrp="1"/>
          </p:cNvSpPr>
          <p:nvPr>
            <p:ph type="body" sz="quarter" idx="10"/>
          </p:nvPr>
        </p:nvSpPr>
        <p:spPr bwMode="auto">
          <a:xfrm>
            <a:off x="399852" y="106680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Top 3 problems</a:t>
            </a:r>
          </a:p>
        </p:txBody>
      </p:sp>
      <p:sp>
        <p:nvSpPr>
          <p:cNvPr id="2050" name="Text Placeholder 53">
            <a:extLst>
              <a:ext uri="{FF2B5EF4-FFF2-40B4-BE49-F238E27FC236}">
                <a16:creationId xmlns:a16="http://schemas.microsoft.com/office/drawing/2014/main" id="{179488B7-1269-FBCA-48BE-BFDB93891EC4}"/>
              </a:ext>
            </a:extLst>
          </p:cNvPr>
          <p:cNvSpPr>
            <a:spLocks noGrp="1"/>
          </p:cNvSpPr>
          <p:nvPr>
            <p:ph type="body" sz="quarter" idx="11"/>
          </p:nvPr>
        </p:nvSpPr>
        <p:spPr bwMode="auto">
          <a:xfrm>
            <a:off x="2737318" y="1054407"/>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Top 3 features</a:t>
            </a:r>
          </a:p>
        </p:txBody>
      </p:sp>
      <p:sp>
        <p:nvSpPr>
          <p:cNvPr id="2051" name="Text Placeholder 54">
            <a:extLst>
              <a:ext uri="{FF2B5EF4-FFF2-40B4-BE49-F238E27FC236}">
                <a16:creationId xmlns:a16="http://schemas.microsoft.com/office/drawing/2014/main" id="{FED8FFF8-90DF-848C-D118-9F62107F9A52}"/>
              </a:ext>
            </a:extLst>
          </p:cNvPr>
          <p:cNvSpPr>
            <a:spLocks noGrp="1"/>
          </p:cNvSpPr>
          <p:nvPr>
            <p:ph type="body" sz="quarter" idx="12"/>
          </p:nvPr>
        </p:nvSpPr>
        <p:spPr bwMode="auto">
          <a:xfrm>
            <a:off x="4981014" y="1053126"/>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Single, clear and compelling message that states why you are different and worth buying</a:t>
            </a:r>
          </a:p>
        </p:txBody>
      </p:sp>
      <p:sp>
        <p:nvSpPr>
          <p:cNvPr id="2052" name="Text Placeholder 55">
            <a:extLst>
              <a:ext uri="{FF2B5EF4-FFF2-40B4-BE49-F238E27FC236}">
                <a16:creationId xmlns:a16="http://schemas.microsoft.com/office/drawing/2014/main" id="{1E97237F-12D1-3ED2-C8F0-E70BD46DB009}"/>
              </a:ext>
            </a:extLst>
          </p:cNvPr>
          <p:cNvSpPr>
            <a:spLocks noGrp="1"/>
          </p:cNvSpPr>
          <p:nvPr>
            <p:ph type="body" sz="quarter" idx="13"/>
          </p:nvPr>
        </p:nvSpPr>
        <p:spPr bwMode="auto">
          <a:xfrm>
            <a:off x="7354094" y="1051845"/>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Can</a:t>
            </a:r>
            <a:r>
              <a:rPr lang="en-GB" altLang="en-GB" dirty="0">
                <a:latin typeface="Arial" panose="020B0604020202020204" pitchFamily="34" charset="0"/>
              </a:rPr>
              <a:t>’</a:t>
            </a:r>
            <a:r>
              <a:rPr lang="en-GB" altLang="en-US" dirty="0">
                <a:latin typeface="Arial" panose="020B0604020202020204" pitchFamily="34" charset="0"/>
              </a:rPr>
              <a:t>t be easily copied or bought</a:t>
            </a:r>
          </a:p>
        </p:txBody>
      </p:sp>
      <p:sp>
        <p:nvSpPr>
          <p:cNvPr id="2053" name="Text Placeholder 56">
            <a:extLst>
              <a:ext uri="{FF2B5EF4-FFF2-40B4-BE49-F238E27FC236}">
                <a16:creationId xmlns:a16="http://schemas.microsoft.com/office/drawing/2014/main" id="{8702DF8B-70D8-7916-FF13-7BFB93ECD9C6}"/>
              </a:ext>
            </a:extLst>
          </p:cNvPr>
          <p:cNvSpPr>
            <a:spLocks noGrp="1"/>
          </p:cNvSpPr>
          <p:nvPr>
            <p:ph type="body" sz="quarter" idx="14"/>
          </p:nvPr>
        </p:nvSpPr>
        <p:spPr bwMode="auto">
          <a:xfrm>
            <a:off x="9743281" y="102235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Target Customers</a:t>
            </a:r>
          </a:p>
        </p:txBody>
      </p:sp>
      <p:sp>
        <p:nvSpPr>
          <p:cNvPr id="2054" name="Text Placeholder 57">
            <a:extLst>
              <a:ext uri="{FF2B5EF4-FFF2-40B4-BE49-F238E27FC236}">
                <a16:creationId xmlns:a16="http://schemas.microsoft.com/office/drawing/2014/main" id="{818BA834-0581-41B3-FE23-B980FDBA901F}"/>
              </a:ext>
            </a:extLst>
          </p:cNvPr>
          <p:cNvSpPr>
            <a:spLocks noGrp="1"/>
          </p:cNvSpPr>
          <p:nvPr>
            <p:ph type="body" sz="quarter" idx="15"/>
          </p:nvPr>
        </p:nvSpPr>
        <p:spPr bwMode="auto">
          <a:xfrm>
            <a:off x="399852" y="291166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how these problems are solved today.</a:t>
            </a:r>
          </a:p>
        </p:txBody>
      </p:sp>
      <p:sp>
        <p:nvSpPr>
          <p:cNvPr id="2055" name="Text Placeholder 58">
            <a:extLst>
              <a:ext uri="{FF2B5EF4-FFF2-40B4-BE49-F238E27FC236}">
                <a16:creationId xmlns:a16="http://schemas.microsoft.com/office/drawing/2014/main" id="{37214F87-EB14-C7CF-CC02-8BDF1B0F45F9}"/>
              </a:ext>
            </a:extLst>
          </p:cNvPr>
          <p:cNvSpPr>
            <a:spLocks noGrp="1"/>
          </p:cNvSpPr>
          <p:nvPr>
            <p:ph type="body" sz="quarter" idx="16"/>
          </p:nvPr>
        </p:nvSpPr>
        <p:spPr bwMode="auto">
          <a:xfrm>
            <a:off x="2807395" y="2953177"/>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Key activities you measure</a:t>
            </a:r>
          </a:p>
        </p:txBody>
      </p:sp>
      <p:sp>
        <p:nvSpPr>
          <p:cNvPr id="2056" name="Text Placeholder 59">
            <a:extLst>
              <a:ext uri="{FF2B5EF4-FFF2-40B4-BE49-F238E27FC236}">
                <a16:creationId xmlns:a16="http://schemas.microsoft.com/office/drawing/2014/main" id="{A2044288-6982-0E2A-200F-097DB94B8056}"/>
              </a:ext>
            </a:extLst>
          </p:cNvPr>
          <p:cNvSpPr>
            <a:spLocks noGrp="1"/>
          </p:cNvSpPr>
          <p:nvPr>
            <p:ph type="body" sz="quarter" idx="17"/>
          </p:nvPr>
        </p:nvSpPr>
        <p:spPr bwMode="auto">
          <a:xfrm>
            <a:off x="5208588" y="2965450"/>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your X for Y analogy</a:t>
            </a:r>
          </a:p>
          <a:p>
            <a:pPr eaLnBrk="1" hangingPunct="1"/>
            <a:r>
              <a:rPr lang="en-GB" altLang="en-US" dirty="0">
                <a:latin typeface="Arial" panose="020B0604020202020204" pitchFamily="34" charset="0"/>
              </a:rPr>
              <a:t>(e.g. YouTube = Flickr for videos)</a:t>
            </a:r>
          </a:p>
        </p:txBody>
      </p:sp>
      <p:sp>
        <p:nvSpPr>
          <p:cNvPr id="2057" name="Text Placeholder 60">
            <a:extLst>
              <a:ext uri="{FF2B5EF4-FFF2-40B4-BE49-F238E27FC236}">
                <a16:creationId xmlns:a16="http://schemas.microsoft.com/office/drawing/2014/main" id="{D3BE40E4-EEA9-B846-2C21-790E3B532EFF}"/>
              </a:ext>
            </a:extLst>
          </p:cNvPr>
          <p:cNvSpPr>
            <a:spLocks noGrp="1"/>
          </p:cNvSpPr>
          <p:nvPr>
            <p:ph type="body" sz="quarter" idx="18"/>
          </p:nvPr>
        </p:nvSpPr>
        <p:spPr bwMode="auto">
          <a:xfrm>
            <a:off x="7529513" y="296545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Path to customers</a:t>
            </a:r>
          </a:p>
        </p:txBody>
      </p:sp>
      <p:sp>
        <p:nvSpPr>
          <p:cNvPr id="2058" name="Text Placeholder 61">
            <a:extLst>
              <a:ext uri="{FF2B5EF4-FFF2-40B4-BE49-F238E27FC236}">
                <a16:creationId xmlns:a16="http://schemas.microsoft.com/office/drawing/2014/main" id="{D4345D46-FC2F-EC04-FCCE-B59DB9BE7F1E}"/>
              </a:ext>
            </a:extLst>
          </p:cNvPr>
          <p:cNvSpPr>
            <a:spLocks noGrp="1"/>
          </p:cNvSpPr>
          <p:nvPr>
            <p:ph type="body" sz="quarter" idx="19"/>
          </p:nvPr>
        </p:nvSpPr>
        <p:spPr bwMode="auto">
          <a:xfrm>
            <a:off x="9625012" y="296545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the characteristics of your ideal customers.</a:t>
            </a:r>
          </a:p>
        </p:txBody>
      </p:sp>
      <p:sp>
        <p:nvSpPr>
          <p:cNvPr id="2059" name="Text Placeholder 62">
            <a:extLst>
              <a:ext uri="{FF2B5EF4-FFF2-40B4-BE49-F238E27FC236}">
                <a16:creationId xmlns:a16="http://schemas.microsoft.com/office/drawing/2014/main" id="{E85B4FB0-7694-2B82-BF45-8B46F2EEE83E}"/>
              </a:ext>
            </a:extLst>
          </p:cNvPr>
          <p:cNvSpPr>
            <a:spLocks noGrp="1"/>
          </p:cNvSpPr>
          <p:nvPr>
            <p:ph type="body" sz="quarter" idx="20"/>
          </p:nvPr>
        </p:nvSpPr>
        <p:spPr bwMode="auto">
          <a:xfrm>
            <a:off x="926307" y="4798039"/>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your fixed and variable costs.</a:t>
            </a:r>
          </a:p>
          <a:p>
            <a:pPr eaLnBrk="1" hangingPunct="1"/>
            <a:r>
              <a:rPr lang="en-GB" altLang="en-US" dirty="0">
                <a:latin typeface="Arial" panose="020B0604020202020204" pitchFamily="34" charset="0"/>
              </a:rPr>
              <a:t>Customer acquisition costs</a:t>
            </a:r>
          </a:p>
          <a:p>
            <a:pPr eaLnBrk="1" hangingPunct="1"/>
            <a:r>
              <a:rPr lang="en-GB" altLang="en-US" dirty="0">
                <a:latin typeface="Arial" panose="020B0604020202020204" pitchFamily="34" charset="0"/>
              </a:rPr>
              <a:t>Distribution costs</a:t>
            </a:r>
          </a:p>
          <a:p>
            <a:pPr eaLnBrk="1" hangingPunct="1"/>
            <a:r>
              <a:rPr lang="en-GB" altLang="en-US" dirty="0">
                <a:latin typeface="Arial" panose="020B0604020202020204" pitchFamily="34" charset="0"/>
              </a:rPr>
              <a:t>Hosting</a:t>
            </a:r>
          </a:p>
          <a:p>
            <a:pPr eaLnBrk="1" hangingPunct="1"/>
            <a:r>
              <a:rPr lang="en-GB" altLang="en-US" dirty="0">
                <a:latin typeface="Arial" panose="020B0604020202020204" pitchFamily="34" charset="0"/>
              </a:rPr>
              <a:t>People</a:t>
            </a:r>
          </a:p>
          <a:p>
            <a:pPr eaLnBrk="1" hangingPunct="1"/>
            <a:r>
              <a:rPr lang="en-GB" altLang="en-US" dirty="0">
                <a:latin typeface="Arial" panose="020B0604020202020204" pitchFamily="34" charset="0"/>
              </a:rPr>
              <a:t>Etc.</a:t>
            </a:r>
          </a:p>
        </p:txBody>
      </p:sp>
      <p:sp>
        <p:nvSpPr>
          <p:cNvPr id="2060" name="Text Placeholder 63">
            <a:extLst>
              <a:ext uri="{FF2B5EF4-FFF2-40B4-BE49-F238E27FC236}">
                <a16:creationId xmlns:a16="http://schemas.microsoft.com/office/drawing/2014/main" id="{3876F563-AE99-21E4-484E-B36EB5208938}"/>
              </a:ext>
            </a:extLst>
          </p:cNvPr>
          <p:cNvSpPr>
            <a:spLocks noGrp="1"/>
          </p:cNvSpPr>
          <p:nvPr>
            <p:ph type="body" sz="quarter" idx="21"/>
          </p:nvPr>
        </p:nvSpPr>
        <p:spPr bwMode="auto">
          <a:xfrm>
            <a:off x="6086475" y="4798039"/>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your sources of revenue.</a:t>
            </a:r>
          </a:p>
          <a:p>
            <a:pPr eaLnBrk="1" hangingPunct="1"/>
            <a:r>
              <a:rPr lang="en-GB" altLang="en-US" dirty="0">
                <a:latin typeface="Arial" panose="020B0604020202020204" pitchFamily="34" charset="0"/>
              </a:rPr>
              <a:t>Revenue Model</a:t>
            </a:r>
          </a:p>
          <a:p>
            <a:pPr eaLnBrk="1" hangingPunct="1"/>
            <a:r>
              <a:rPr lang="en-GB" altLang="en-US" dirty="0">
                <a:latin typeface="Arial" panose="020B0604020202020204" pitchFamily="34" charset="0"/>
              </a:rPr>
              <a:t>Life Time Value</a:t>
            </a:r>
          </a:p>
          <a:p>
            <a:pPr eaLnBrk="1" hangingPunct="1"/>
            <a:r>
              <a:rPr lang="en-GB" altLang="en-US" dirty="0">
                <a:latin typeface="Arial" panose="020B0604020202020204" pitchFamily="34" charset="0"/>
              </a:rPr>
              <a:t>Revenue</a:t>
            </a:r>
          </a:p>
          <a:p>
            <a:pPr eaLnBrk="1" hangingPunct="1"/>
            <a:r>
              <a:rPr lang="en-GB" altLang="en-US" dirty="0">
                <a:latin typeface="Arial" panose="020B0604020202020204" pitchFamily="34" charset="0"/>
              </a:rPr>
              <a:t>Gross Margin</a:t>
            </a:r>
          </a:p>
        </p:txBody>
      </p:sp>
      <p:sp>
        <p:nvSpPr>
          <p:cNvPr id="2061" name="Text Placeholder 64">
            <a:extLst>
              <a:ext uri="{FF2B5EF4-FFF2-40B4-BE49-F238E27FC236}">
                <a16:creationId xmlns:a16="http://schemas.microsoft.com/office/drawing/2014/main" id="{0C300EF6-1F5B-6B08-9C44-17FD2F2E2402}"/>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rPr>
              <a:t>Startup Name</a:t>
            </a:r>
          </a:p>
        </p:txBody>
      </p:sp>
      <p:sp>
        <p:nvSpPr>
          <p:cNvPr id="2062" name="Text Placeholder 65">
            <a:extLst>
              <a:ext uri="{FF2B5EF4-FFF2-40B4-BE49-F238E27FC236}">
                <a16:creationId xmlns:a16="http://schemas.microsoft.com/office/drawing/2014/main" id="{1A37EBD7-19AD-64D6-8BC9-8CA3C1781827}"/>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rPr>
              <a:t>Name1, Name2, </a:t>
            </a:r>
            <a:r>
              <a:rPr lang="mr-IN" altLang="en-US">
                <a:latin typeface="Arial" panose="020B0604020202020204" pitchFamily="34" charset="0"/>
              </a:rPr>
              <a:t>…</a:t>
            </a:r>
            <a:endParaRPr lang="en-GB" altLang="en-US">
              <a:latin typeface="Arial" panose="020B0604020202020204" pitchFamily="34" charset="0"/>
            </a:endParaRPr>
          </a:p>
        </p:txBody>
      </p:sp>
      <p:sp>
        <p:nvSpPr>
          <p:cNvPr id="2063" name="Text Placeholder 66">
            <a:extLst>
              <a:ext uri="{FF2B5EF4-FFF2-40B4-BE49-F238E27FC236}">
                <a16:creationId xmlns:a16="http://schemas.microsoft.com/office/drawing/2014/main" id="{21E47970-8212-22D9-2A33-4F3CE69E50EE}"/>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rPr>
              <a:t>DD/MM/YYYY</a:t>
            </a:r>
          </a:p>
        </p:txBody>
      </p:sp>
      <p:sp>
        <p:nvSpPr>
          <p:cNvPr id="2064" name="Text Placeholder 67">
            <a:extLst>
              <a:ext uri="{FF2B5EF4-FFF2-40B4-BE49-F238E27FC236}">
                <a16:creationId xmlns:a16="http://schemas.microsoft.com/office/drawing/2014/main" id="{C8AE549C-2307-C941-2321-5C94E4D29541}"/>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rPr>
              <a:t>X.Y</a:t>
            </a:r>
          </a:p>
        </p:txBody>
      </p:sp>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67779"/>
            <a:ext cx="3458776" cy="49097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7422" y="1330910"/>
            <a:ext cx="9104506"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0858" y="1860634"/>
            <a:ext cx="8677633" cy="3200876"/>
          </a:xfrm>
          <a:prstGeom prst="rect">
            <a:avLst/>
          </a:prstGeom>
          <a:noFill/>
        </p:spPr>
        <p:txBody>
          <a:bodyPr wrap="square" rtlCol="0">
            <a:spAutoFit/>
          </a:bodyPr>
          <a:lstStyle/>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18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Lean Canvas and Its 9 Blocks</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Difference between Lean Canvas and Business plan</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Difference Lean Canvas and Business Canvas Model</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How to conduct a Lean Canvas Model.</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Case studies</a:t>
            </a:r>
          </a:p>
          <a:p>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8F5F7D10-7DE3-9DEA-844F-981BD490B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9840677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150823" y="2451742"/>
            <a:ext cx="8937317" cy="4247317"/>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Tx/>
              <a:buAutoNum type="arabicParenR"/>
              <a:tabLst/>
              <a:defRPr/>
            </a:pPr>
            <a:r>
              <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rPr>
              <a:t>The Lean Canvas was created in 2009 by Ash Maurya, primarily for SaaS startups. It has since gained widespread popularity in universities, educational institutions, and large companies worldwide.</a:t>
            </a:r>
          </a:p>
          <a:p>
            <a:pPr marL="342900" marR="0" lvl="0" indent="-342900" algn="just" defTabSz="914400" rtl="0" eaLnBrk="1" fontAlgn="auto" latinLnBrk="0" hangingPunct="1">
              <a:lnSpc>
                <a:spcPct val="100000"/>
              </a:lnSpc>
              <a:spcBef>
                <a:spcPts val="0"/>
              </a:spcBef>
              <a:spcAft>
                <a:spcPts val="0"/>
              </a:spcAft>
              <a:buClrTx/>
              <a:buSzTx/>
              <a:buFontTx/>
              <a:buAutoNum type="arabicParenR"/>
              <a:tabLst/>
              <a:defRPr/>
            </a:pPr>
            <a:endPar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0000"/>
                </a:solidFill>
                <a:effectLst/>
                <a:uLnTx/>
                <a:uFillTx/>
                <a:latin typeface="Calibri" panose="020F0502020204030204"/>
                <a:ea typeface="+mn-ea"/>
                <a:cs typeface="+mn-cs"/>
              </a:rPr>
              <a:t>- Business Plan: </a:t>
            </a:r>
            <a:r>
              <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rPr>
              <a:t>A detailed document outlining the organizational structure, management, operations, and financial projections of a business. It is comprehensive and often lengthy, serving both internal and external stakeholders.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0000"/>
                </a:solidFill>
                <a:effectLst/>
                <a:uLnTx/>
                <a:uFillTx/>
                <a:latin typeface="Calibri" panose="020F0502020204030204"/>
                <a:ea typeface="+mn-ea"/>
                <a:cs typeface="+mn-cs"/>
              </a:rPr>
              <a:t>- Lean Canvas: </a:t>
            </a:r>
            <a:r>
              <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rPr>
              <a:t>A one-page, visual, and dynamic document focused on key assumptions and actionable insights. It is designed for quick visualization, feedback, and iteration.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0000"/>
                </a:solidFill>
                <a:effectLst/>
                <a:uLnTx/>
                <a:uFillTx/>
                <a:latin typeface="Calibri" panose="020F0502020204030204"/>
                <a:ea typeface="+mn-ea"/>
                <a:cs typeface="+mn-cs"/>
              </a:rPr>
              <a:t>- Business Model Canvas: </a:t>
            </a:r>
            <a:r>
              <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rPr>
              <a:t>Developed by Alexander Osterwalder, it outlines the building blocks for both new and existing business models, emphasizing customer segments, value propositions, and revenue streams.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0000"/>
                </a:solidFill>
                <a:effectLst/>
                <a:uLnTx/>
                <a:uFillTx/>
                <a:latin typeface="Calibri" panose="020F0502020204030204"/>
                <a:ea typeface="+mn-ea"/>
                <a:cs typeface="+mn-cs"/>
              </a:rPr>
              <a:t>- Lean Canvas: </a:t>
            </a:r>
            <a:r>
              <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rPr>
              <a:t>An adaptation focusing on startups, emphasizing problems, solutions, key metrics, and competitive advantages. It is more problem-focused and entrepreneur-oriented.</a:t>
            </a:r>
          </a:p>
        </p:txBody>
      </p:sp>
      <p:sp>
        <p:nvSpPr>
          <p:cNvPr id="3" name="Rectangle 2">
            <a:extLst>
              <a:ext uri="{FF2B5EF4-FFF2-40B4-BE49-F238E27FC236}">
                <a16:creationId xmlns:a16="http://schemas.microsoft.com/office/drawing/2014/main" id="{6D23356B-16AC-415A-2BFC-5582F3B4FFA3}"/>
              </a:ext>
            </a:extLst>
          </p:cNvPr>
          <p:cNvSpPr/>
          <p:nvPr/>
        </p:nvSpPr>
        <p:spPr>
          <a:xfrm>
            <a:off x="3557394" y="12845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3">
            <a:extLst>
              <a:ext uri="{FF2B5EF4-FFF2-40B4-BE49-F238E27FC236}">
                <a16:creationId xmlns:a16="http://schemas.microsoft.com/office/drawing/2014/main" id="{B5B28861-2467-76EC-CEB7-270FC3FF3517}"/>
              </a:ext>
            </a:extLst>
          </p:cNvPr>
          <p:cNvSpPr txBox="1"/>
          <p:nvPr/>
        </p:nvSpPr>
        <p:spPr>
          <a:xfrm>
            <a:off x="4910931" y="1476041"/>
            <a:ext cx="48611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pic>
        <p:nvPicPr>
          <p:cNvPr id="7" name="Graphic 21">
            <a:extLst>
              <a:ext uri="{FF2B5EF4-FFF2-40B4-BE49-F238E27FC236}">
                <a16:creationId xmlns:a16="http://schemas.microsoft.com/office/drawing/2014/main" id="{304A439A-3EC9-4BA2-91DE-9A7E66B495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AFDBD572-F3E4-1177-D4AF-CB2F1A37368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297441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01DF1-E721-A544-FFAB-E1516DC1AC9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DAE6B44-007C-9B43-A725-2F318F5381C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55683498-2EDB-C338-12C3-852F55B33B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2BC9CBE-3226-B262-B7CE-579CC24F496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32AE79D-2C0D-732F-B4D8-764B9BD02A6F}"/>
              </a:ext>
            </a:extLst>
          </p:cNvPr>
          <p:cNvSpPr txBox="1"/>
          <p:nvPr/>
        </p:nvSpPr>
        <p:spPr>
          <a:xfrm>
            <a:off x="3385474" y="2451742"/>
            <a:ext cx="8806526" cy="412420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0000"/>
                </a:solidFill>
                <a:effectLst/>
                <a:uLnTx/>
                <a:uFillTx/>
                <a:latin typeface="Calibri" panose="020F0502020204030204"/>
                <a:ea typeface="+mn-ea"/>
                <a:cs typeface="+mn-cs"/>
              </a:rPr>
              <a:t>1)</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Calibri" panose="020F0502020204030204"/>
                <a:ea typeface="+mn-ea"/>
                <a:cs typeface="+mn-cs"/>
              </a:rPr>
              <a:t>Blocks of Lean Canvas: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1.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Problem: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Identifies the key problems faced by customer segments.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2.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Solution: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Proposes solutions to the identified problems.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3.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Key Metrics: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Defines metrics to measure the success of the business.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4.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Customer Segments</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 Describes the target customers.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5.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Unique Value Proposition (UVP):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States why the product is different and worth buying.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6.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Channels: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Outlines how to reach the customer segments.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7.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Revenue Streams: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Lists how the business will generate revenue.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8.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Cost Structure: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Identifies the operational costs.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9. </a:t>
            </a:r>
            <a:r>
              <a:rPr kumimoji="0" lang="en-US" sz="2000" b="1" i="0" u="none" strike="noStrike" kern="1200" cap="none" spc="0" normalizeH="0" baseline="0" noProof="0" dirty="0">
                <a:ln>
                  <a:noFill/>
                </a:ln>
                <a:solidFill>
                  <a:srgbClr val="000000"/>
                </a:solidFill>
                <a:effectLst/>
                <a:uLnTx/>
                <a:uFillTx/>
                <a:latin typeface="Calibri" panose="020F0502020204030204"/>
                <a:ea typeface="+mn-ea"/>
                <a:cs typeface="+mn-cs"/>
              </a:rPr>
              <a:t>Unfair Advantage: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Highlights what makes the business stand out from competitors.</a:t>
            </a:r>
          </a:p>
        </p:txBody>
      </p:sp>
      <p:sp>
        <p:nvSpPr>
          <p:cNvPr id="3" name="Rectangle 2">
            <a:extLst>
              <a:ext uri="{FF2B5EF4-FFF2-40B4-BE49-F238E27FC236}">
                <a16:creationId xmlns:a16="http://schemas.microsoft.com/office/drawing/2014/main" id="{E4CBF43A-58D3-E844-7979-B56EAC7D10D2}"/>
              </a:ext>
            </a:extLst>
          </p:cNvPr>
          <p:cNvSpPr/>
          <p:nvPr/>
        </p:nvSpPr>
        <p:spPr>
          <a:xfrm>
            <a:off x="3557394" y="12845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3">
            <a:extLst>
              <a:ext uri="{FF2B5EF4-FFF2-40B4-BE49-F238E27FC236}">
                <a16:creationId xmlns:a16="http://schemas.microsoft.com/office/drawing/2014/main" id="{EA663FF0-AE60-E40B-AC39-43A05D2220F6}"/>
              </a:ext>
            </a:extLst>
          </p:cNvPr>
          <p:cNvSpPr txBox="1"/>
          <p:nvPr/>
        </p:nvSpPr>
        <p:spPr>
          <a:xfrm>
            <a:off x="4910931" y="1476041"/>
            <a:ext cx="48611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pic>
        <p:nvPicPr>
          <p:cNvPr id="7" name="Graphic 21">
            <a:extLst>
              <a:ext uri="{FF2B5EF4-FFF2-40B4-BE49-F238E27FC236}">
                <a16:creationId xmlns:a16="http://schemas.microsoft.com/office/drawing/2014/main" id="{FA21B30C-D59A-642F-E354-42EEF2A319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7BE426D-2DE9-E11E-B0A1-15387AE263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344097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611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604864" y="2386377"/>
            <a:ext cx="9587136" cy="446276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000000"/>
                </a:solidFill>
                <a:latin typeface="Calibri" panose="020F0502020204030204"/>
              </a:rPr>
              <a:t>         2) How to Conduct a Lean Canvas Model</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dirty="0">
              <a:solidFill>
                <a:srgbClr val="000000"/>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1. </a:t>
            </a:r>
            <a:r>
              <a:rPr lang="en-US" sz="2400" b="1" dirty="0">
                <a:solidFill>
                  <a:srgbClr val="000000"/>
                </a:solidFill>
                <a:latin typeface="Calibri" panose="020F0502020204030204"/>
              </a:rPr>
              <a:t>Identify Problems: </a:t>
            </a:r>
            <a:r>
              <a:rPr lang="en-US" sz="2400" dirty="0">
                <a:solidFill>
                  <a:srgbClr val="000000"/>
                </a:solidFill>
                <a:latin typeface="Calibri" panose="020F0502020204030204"/>
              </a:rPr>
              <a:t>List the top problems your target customers face.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2. </a:t>
            </a:r>
            <a:r>
              <a:rPr lang="en-US" sz="2400" b="1" dirty="0">
                <a:solidFill>
                  <a:srgbClr val="000000"/>
                </a:solidFill>
                <a:latin typeface="Calibri" panose="020F0502020204030204"/>
              </a:rPr>
              <a:t>Propose Solutions: </a:t>
            </a:r>
            <a:r>
              <a:rPr lang="en-US" sz="2400" dirty="0">
                <a:solidFill>
                  <a:srgbClr val="000000"/>
                </a:solidFill>
                <a:latin typeface="Calibri" panose="020F0502020204030204"/>
              </a:rPr>
              <a:t>Develop solutions that address these problems.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3. </a:t>
            </a:r>
            <a:r>
              <a:rPr lang="en-US" sz="2400" b="1" dirty="0">
                <a:solidFill>
                  <a:srgbClr val="000000"/>
                </a:solidFill>
                <a:latin typeface="Calibri" panose="020F0502020204030204"/>
              </a:rPr>
              <a:t>Define Key Metrics: </a:t>
            </a:r>
            <a:r>
              <a:rPr lang="en-US" sz="2400" dirty="0">
                <a:solidFill>
                  <a:srgbClr val="000000"/>
                </a:solidFill>
                <a:latin typeface="Calibri" panose="020F0502020204030204"/>
              </a:rPr>
              <a:t>Choose metrics that will help you measure success.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4. </a:t>
            </a:r>
            <a:r>
              <a:rPr lang="en-US" sz="2400" b="1" dirty="0">
                <a:solidFill>
                  <a:srgbClr val="000000"/>
                </a:solidFill>
                <a:latin typeface="Calibri" panose="020F0502020204030204"/>
              </a:rPr>
              <a:t>Segment Customers: </a:t>
            </a:r>
            <a:r>
              <a:rPr lang="en-US" sz="2400" dirty="0">
                <a:solidFill>
                  <a:srgbClr val="000000"/>
                </a:solidFill>
                <a:latin typeface="Calibri" panose="020F0502020204030204"/>
              </a:rPr>
              <a:t>Identify and describe your customer segments.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5</a:t>
            </a:r>
            <a:r>
              <a:rPr lang="en-US" sz="2400" b="1" dirty="0">
                <a:solidFill>
                  <a:srgbClr val="000000"/>
                </a:solidFill>
                <a:latin typeface="Calibri" panose="020F0502020204030204"/>
              </a:rPr>
              <a:t>. Craft UVP: </a:t>
            </a:r>
            <a:r>
              <a:rPr lang="en-US" sz="2400" dirty="0">
                <a:solidFill>
                  <a:srgbClr val="000000"/>
                </a:solidFill>
                <a:latin typeface="Calibri" panose="020F0502020204030204"/>
              </a:rPr>
              <a:t>Create a unique value proposition that differentiates your product.</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6. </a:t>
            </a:r>
            <a:r>
              <a:rPr lang="en-US" sz="2400" b="1" dirty="0">
                <a:solidFill>
                  <a:srgbClr val="000000"/>
                </a:solidFill>
                <a:latin typeface="Calibri" panose="020F0502020204030204"/>
              </a:rPr>
              <a:t>Select Channels: </a:t>
            </a:r>
            <a:r>
              <a:rPr lang="en-US" sz="2400" dirty="0">
                <a:solidFill>
                  <a:srgbClr val="000000"/>
                </a:solidFill>
                <a:latin typeface="Calibri" panose="020F0502020204030204"/>
              </a:rPr>
              <a:t>Determine the best channels to reach your customers.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7. </a:t>
            </a:r>
            <a:r>
              <a:rPr lang="en-US" sz="2400" b="1" dirty="0">
                <a:solidFill>
                  <a:srgbClr val="000000"/>
                </a:solidFill>
                <a:latin typeface="Calibri" panose="020F0502020204030204"/>
              </a:rPr>
              <a:t>Outline Revenue Streams: </a:t>
            </a:r>
            <a:r>
              <a:rPr lang="en-US" sz="2400" dirty="0">
                <a:solidFill>
                  <a:srgbClr val="000000"/>
                </a:solidFill>
                <a:latin typeface="Calibri" panose="020F0502020204030204"/>
              </a:rPr>
              <a:t>Identify potential sources of revenue.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8. </a:t>
            </a:r>
            <a:r>
              <a:rPr lang="en-US" sz="2400" b="1" dirty="0">
                <a:solidFill>
                  <a:srgbClr val="000000"/>
                </a:solidFill>
                <a:latin typeface="Calibri" panose="020F0502020204030204"/>
              </a:rPr>
              <a:t>List Costs: </a:t>
            </a:r>
            <a:r>
              <a:rPr lang="en-US" sz="2400" dirty="0">
                <a:solidFill>
                  <a:srgbClr val="000000"/>
                </a:solidFill>
                <a:latin typeface="Calibri" panose="020F0502020204030204"/>
              </a:rPr>
              <a:t>Estimate the costs associated with your business.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0000"/>
                </a:solidFill>
                <a:latin typeface="Calibri" panose="020F0502020204030204"/>
              </a:rPr>
              <a:t>9. </a:t>
            </a:r>
            <a:r>
              <a:rPr lang="en-US" sz="2400" b="1" dirty="0">
                <a:solidFill>
                  <a:srgbClr val="000000"/>
                </a:solidFill>
                <a:latin typeface="Calibri" panose="020F0502020204030204"/>
              </a:rPr>
              <a:t>Identify Unfair Advantage: </a:t>
            </a:r>
            <a:r>
              <a:rPr lang="en-US" sz="2400" dirty="0">
                <a:solidFill>
                  <a:srgbClr val="000000"/>
                </a:solidFill>
                <a:latin typeface="Calibri" panose="020F0502020204030204"/>
              </a:rPr>
              <a:t>Highlight what gives you a competitive edge.</a:t>
            </a:r>
          </a:p>
        </p:txBody>
      </p:sp>
      <p:sp>
        <p:nvSpPr>
          <p:cNvPr id="3" name="Rectangle 2">
            <a:extLst>
              <a:ext uri="{FF2B5EF4-FFF2-40B4-BE49-F238E27FC236}">
                <a16:creationId xmlns:a16="http://schemas.microsoft.com/office/drawing/2014/main" id="{A043FB57-4CC5-B95B-CC79-CB7A8043BF28}"/>
              </a:ext>
            </a:extLst>
          </p:cNvPr>
          <p:cNvSpPr/>
          <p:nvPr/>
        </p:nvSpPr>
        <p:spPr>
          <a:xfrm>
            <a:off x="3498658" y="1380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68B98BA-7ED3-813C-160F-F3CB2B93CD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2479D6DC-1863-F6B7-F1C2-3ECDE7FEAA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1056143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62FE1-48C0-8293-74B9-D6F1E6C1FA0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E1E00A9-0C66-46AA-F879-B56760C0D34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8D3E416C-DD51-DA4D-4759-B2D8E730E26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27057B5-BD45-60FF-05CC-ECF1134E449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6DB49BB-715F-92DF-3FC9-AB45B6FDBB96}"/>
              </a:ext>
            </a:extLst>
          </p:cNvPr>
          <p:cNvSpPr txBox="1"/>
          <p:nvPr/>
        </p:nvSpPr>
        <p:spPr>
          <a:xfrm>
            <a:off x="4689258" y="1412953"/>
            <a:ext cx="48611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sp>
        <p:nvSpPr>
          <p:cNvPr id="31" name="TextBox 30">
            <a:extLst>
              <a:ext uri="{FF2B5EF4-FFF2-40B4-BE49-F238E27FC236}">
                <a16:creationId xmlns:a16="http://schemas.microsoft.com/office/drawing/2014/main" id="{799848E7-3CEB-F2E0-6D29-DE255DCC257F}"/>
              </a:ext>
            </a:extLst>
          </p:cNvPr>
          <p:cNvSpPr txBox="1"/>
          <p:nvPr/>
        </p:nvSpPr>
        <p:spPr>
          <a:xfrm>
            <a:off x="3329677" y="2495028"/>
            <a:ext cx="8674088" cy="446276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000000"/>
                </a:solidFill>
                <a:latin typeface="Calibri" panose="020F0502020204030204"/>
              </a:rPr>
              <a:t>3) Explore Some Case Studies to Deepen the Concepts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000000"/>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000000"/>
                </a:solidFill>
                <a:latin typeface="Calibri" panose="020F0502020204030204"/>
              </a:rPr>
              <a:t>Case Study: Facebook</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Problem: Limited online communication options for Harvard students.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Solution: A social network for students to connect and share.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Key Metrics: Daily Active Users (DAU) and Monthly Active Users (MAU).</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Customer Segments: College students.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UVP: A social network tailored for college students.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Channels: Referrals, word-of-mouth.</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Revenue Streams: Advertising revenue.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Cost Structure: Development, hosting, payroll.</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Unfair Advantage: Built-in network effect and user engagement.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dirty="0">
              <a:solidFill>
                <a:srgbClr val="000000"/>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dirty="0">
              <a:solidFill>
                <a:srgbClr val="000000"/>
              </a:solidFill>
              <a:latin typeface="Calibri" panose="020F0502020204030204"/>
            </a:endParaRPr>
          </a:p>
        </p:txBody>
      </p:sp>
      <p:sp>
        <p:nvSpPr>
          <p:cNvPr id="3" name="Rectangle 2">
            <a:extLst>
              <a:ext uri="{FF2B5EF4-FFF2-40B4-BE49-F238E27FC236}">
                <a16:creationId xmlns:a16="http://schemas.microsoft.com/office/drawing/2014/main" id="{DB38F98A-B629-1838-83E9-CACDB6D02FF8}"/>
              </a:ext>
            </a:extLst>
          </p:cNvPr>
          <p:cNvSpPr/>
          <p:nvPr/>
        </p:nvSpPr>
        <p:spPr>
          <a:xfrm>
            <a:off x="3498658" y="1380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B9AD59E0-81E8-A276-9A2F-0CFFFEC24F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59A97262-D5D6-5863-62F7-B89475893E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397354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66987-E102-0B91-EC01-3D3AC735100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2419B51-FEF8-83C9-1967-99C4BF13B98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BBCABB9B-7FAD-73DB-7A17-B324B0AB3A9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46A8D21-2E0A-5FF1-4BD8-4CBDF922C8C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6D317F8-E5CD-FFB8-5F56-B6AD76C715BF}"/>
              </a:ext>
            </a:extLst>
          </p:cNvPr>
          <p:cNvSpPr txBox="1"/>
          <p:nvPr/>
        </p:nvSpPr>
        <p:spPr>
          <a:xfrm>
            <a:off x="4689258" y="1412953"/>
            <a:ext cx="48611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sp>
        <p:nvSpPr>
          <p:cNvPr id="31" name="TextBox 30">
            <a:extLst>
              <a:ext uri="{FF2B5EF4-FFF2-40B4-BE49-F238E27FC236}">
                <a16:creationId xmlns:a16="http://schemas.microsoft.com/office/drawing/2014/main" id="{992D3711-F6BA-3FEC-42F2-0BEACA632153}"/>
              </a:ext>
            </a:extLst>
          </p:cNvPr>
          <p:cNvSpPr txBox="1"/>
          <p:nvPr/>
        </p:nvSpPr>
        <p:spPr>
          <a:xfrm>
            <a:off x="3385474" y="2495028"/>
            <a:ext cx="8702666"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000000"/>
                </a:solidFill>
                <a:latin typeface="Calibri" panose="020F0502020204030204"/>
              </a:rPr>
              <a:t>Case Study: Airbnb</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Problem: Difficulty finding affordable accommodations and authentic local experiences.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Solution: An online platform for renting local apartments.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Key Metrics: Number of views-to-bookings per host, Net Promoter Score (NPS).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Customer Segments: Travelers and homeowners.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UVP: Authentic local experiences and extra income for homeowners.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Channels: Referrals, recommendations, advertising.</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Revenue Streams: Fees for travelers.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Cost Structure: Development, marketing, insurance, and hosting.</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Unfair Advantage: Trust-building through bi-directional rating systems.</a:t>
            </a:r>
          </a:p>
        </p:txBody>
      </p:sp>
      <p:sp>
        <p:nvSpPr>
          <p:cNvPr id="3" name="Rectangle 2">
            <a:extLst>
              <a:ext uri="{FF2B5EF4-FFF2-40B4-BE49-F238E27FC236}">
                <a16:creationId xmlns:a16="http://schemas.microsoft.com/office/drawing/2014/main" id="{50B5F579-B570-C155-F4BF-787BA9392ABB}"/>
              </a:ext>
            </a:extLst>
          </p:cNvPr>
          <p:cNvSpPr/>
          <p:nvPr/>
        </p:nvSpPr>
        <p:spPr>
          <a:xfrm>
            <a:off x="3498658" y="1380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D1359EF-6A8F-316E-77C2-AF51438C21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53CD9410-04FF-24EA-3AAC-149E53F4CD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93207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F2D04-1070-633E-80C8-7558E44684D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9525EF5-4840-93BB-F3CB-0BAD85140E30}"/>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05C458F3-9807-B7E7-FE6F-E320F4E6A5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A23B02E-C931-6C62-47C5-CC2E4D8C3F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F4CC940-E66C-4EC4-9A58-61BFECFB875E}"/>
              </a:ext>
            </a:extLst>
          </p:cNvPr>
          <p:cNvSpPr txBox="1"/>
          <p:nvPr/>
        </p:nvSpPr>
        <p:spPr>
          <a:xfrm>
            <a:off x="4689258" y="1412953"/>
            <a:ext cx="48611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sp>
        <p:nvSpPr>
          <p:cNvPr id="31" name="TextBox 30">
            <a:extLst>
              <a:ext uri="{FF2B5EF4-FFF2-40B4-BE49-F238E27FC236}">
                <a16:creationId xmlns:a16="http://schemas.microsoft.com/office/drawing/2014/main" id="{B4F0E745-D40B-4AD5-E404-19BA44C2F2D6}"/>
              </a:ext>
            </a:extLst>
          </p:cNvPr>
          <p:cNvSpPr txBox="1"/>
          <p:nvPr/>
        </p:nvSpPr>
        <p:spPr>
          <a:xfrm>
            <a:off x="3385474" y="2495028"/>
            <a:ext cx="8702666" cy="323165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000000"/>
                </a:solidFill>
                <a:latin typeface="Calibri" panose="020F0502020204030204"/>
              </a:rPr>
              <a:t>Case Study: Amazon</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Problem: Lack of online bookstores and difficulty finding books in offline stores.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Solution: An online bookstore with millions of titles.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Key Metrics: Website traffic, conversion rates.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Customer Segments: Book readers.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UVP: The world's largest bookstore.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Channels: Affiliates, resellers.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Revenue Streams: Direct sales.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Cost Structure: Development, operational costs.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Calibri" panose="020F0502020204030204"/>
              </a:rPr>
              <a:t>- Unfair Advantage: Extensive inventory and low prices.</a:t>
            </a:r>
          </a:p>
        </p:txBody>
      </p:sp>
      <p:sp>
        <p:nvSpPr>
          <p:cNvPr id="3" name="Rectangle 2">
            <a:extLst>
              <a:ext uri="{FF2B5EF4-FFF2-40B4-BE49-F238E27FC236}">
                <a16:creationId xmlns:a16="http://schemas.microsoft.com/office/drawing/2014/main" id="{6E905620-F545-1BF8-0683-2C62A0A03A66}"/>
              </a:ext>
            </a:extLst>
          </p:cNvPr>
          <p:cNvSpPr/>
          <p:nvPr/>
        </p:nvSpPr>
        <p:spPr>
          <a:xfrm>
            <a:off x="3498658" y="1380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9E82F49A-9053-D50E-62FC-2C0337EE3D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1F2FE553-663F-6831-669D-9F6F477E6C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632594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5791200" y="3124200"/>
            <a:ext cx="609600" cy="609600"/>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r>
              <a:rPr lang="en-US" sz="3600" b="1" dirty="0">
                <a:solidFill>
                  <a:srgbClr val="00AEEF"/>
                </a:solidFill>
                <a:latin typeface="Times New Roman" panose="02020603050405020304" pitchFamily="18" charset="0"/>
                <a:cs typeface="Times New Roman" panose="02020603050405020304" pitchFamily="18" charset="0"/>
              </a:rPr>
              <a:t>See you next lecture 05</a:t>
            </a:r>
          </a:p>
        </p:txBody>
      </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667" fill="hold"/>
                                        <p:tgtEl>
                                          <p:spTgt spid="5"/>
                                        </p:tgtEl>
                                      </p:cBhvr>
                                    </p:cmd>
                                  </p:childTnLst>
                                </p:cTn>
                              </p:par>
                              <p:par>
                                <p:cTn id="7" presetID="3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par>
                                <p:cTn id="13" presetID="45"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3"/>
                </p:tgtEl>
              </p:cMediaNode>
            </p:audio>
            <p:audio>
              <p:cMediaNode vol="80000">
                <p:cTn id="19" fill="hold" display="0">
                  <p:stCondLst>
                    <p:cond delay="indefinite"/>
                  </p:stCondLst>
                  <p:endCondLst>
                    <p:cond evt="onStopAudio" delay="0">
                      <p:tgtEl>
                        <p:sldTgt/>
                      </p:tgtEl>
                    </p:cond>
                  </p:endCondLst>
                </p:cTn>
                <p:tgtEl>
                  <p:spTgt spid="5"/>
                </p:tgtEl>
              </p:cMediaNode>
            </p:audio>
          </p:childTnLst>
        </p:cTn>
      </p:par>
    </p:tnLst>
    <p:bldLst>
      <p:bldP spid="10"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Neos Chronos">
      <a:dk1>
        <a:srgbClr val="444444"/>
      </a:dk1>
      <a:lt1>
        <a:sysClr val="window" lastClr="FFFFFF"/>
      </a:lt1>
      <a:dk2>
        <a:srgbClr val="222222"/>
      </a:dk2>
      <a:lt2>
        <a:srgbClr val="F3F3F3"/>
      </a:lt2>
      <a:accent1>
        <a:srgbClr val="669933"/>
      </a:accent1>
      <a:accent2>
        <a:srgbClr val="38BEEA"/>
      </a:accent2>
      <a:accent3>
        <a:srgbClr val="EA38C0"/>
      </a:accent3>
      <a:accent4>
        <a:srgbClr val="EABB38"/>
      </a:accent4>
      <a:accent5>
        <a:srgbClr val="788C92"/>
      </a:accent5>
      <a:accent6>
        <a:srgbClr val="EA6238"/>
      </a:accent6>
      <a:hlink>
        <a:srgbClr val="787828"/>
      </a:hlink>
      <a:folHlink>
        <a:srgbClr val="9AA2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2_Office Theme">
  <a:themeElements>
    <a:clrScheme name="Neos Chronos">
      <a:dk1>
        <a:srgbClr val="444444"/>
      </a:dk1>
      <a:lt1>
        <a:sysClr val="window" lastClr="FFFFFF"/>
      </a:lt1>
      <a:dk2>
        <a:srgbClr val="222222"/>
      </a:dk2>
      <a:lt2>
        <a:srgbClr val="F3F3F3"/>
      </a:lt2>
      <a:accent1>
        <a:srgbClr val="669933"/>
      </a:accent1>
      <a:accent2>
        <a:srgbClr val="38BEEA"/>
      </a:accent2>
      <a:accent3>
        <a:srgbClr val="EA38C0"/>
      </a:accent3>
      <a:accent4>
        <a:srgbClr val="EABB38"/>
      </a:accent4>
      <a:accent5>
        <a:srgbClr val="788C92"/>
      </a:accent5>
      <a:accent6>
        <a:srgbClr val="EA6238"/>
      </a:accent6>
      <a:hlink>
        <a:srgbClr val="787828"/>
      </a:hlink>
      <a:folHlink>
        <a:srgbClr val="9AA2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1CA57E0-B90B-40FB-8197-90AF8EB0CB3D}"/>
</file>

<file path=customXml/itemProps2.xml><?xml version="1.0" encoding="utf-8"?>
<ds:datastoreItem xmlns:ds="http://schemas.openxmlformats.org/officeDocument/2006/customXml" ds:itemID="{A4E05471-2B93-4E1C-9CB5-1A7D61419C50}"/>
</file>

<file path=customXml/itemProps3.xml><?xml version="1.0" encoding="utf-8"?>
<ds:datastoreItem xmlns:ds="http://schemas.openxmlformats.org/officeDocument/2006/customXml" ds:itemID="{75FFCC7D-F4F0-48DB-AFD6-0DE0036D3C3A}"/>
</file>

<file path=docProps/app.xml><?xml version="1.0" encoding="utf-8"?>
<Properties xmlns="http://schemas.openxmlformats.org/officeDocument/2006/extended-properties" xmlns:vt="http://schemas.openxmlformats.org/officeDocument/2006/docPropsVTypes">
  <TotalTime>2059</TotalTime>
  <Words>11016</Words>
  <Application>Microsoft Office PowerPoint</Application>
  <PresentationFormat>Widescreen</PresentationFormat>
  <Paragraphs>882</Paragraphs>
  <Slides>50</Slides>
  <Notes>39</Notes>
  <HiddenSlides>0</HiddenSlides>
  <MMClips>4</MMClips>
  <ScaleCrop>false</ScaleCrop>
  <HeadingPairs>
    <vt:vector size="6" baseType="variant">
      <vt:variant>
        <vt:lpstr>Fonts Used</vt:lpstr>
      </vt:variant>
      <vt:variant>
        <vt:i4>15</vt:i4>
      </vt:variant>
      <vt:variant>
        <vt:lpstr>Theme</vt:lpstr>
      </vt:variant>
      <vt:variant>
        <vt:i4>3</vt:i4>
      </vt:variant>
      <vt:variant>
        <vt:lpstr>Slide Titles</vt:lpstr>
      </vt:variant>
      <vt:variant>
        <vt:i4>50</vt:i4>
      </vt:variant>
    </vt:vector>
  </HeadingPairs>
  <TitlesOfParts>
    <vt:vector size="68" baseType="lpstr">
      <vt:lpstr>?</vt:lpstr>
      <vt:lpstr>Alexandria</vt:lpstr>
      <vt:lpstr>Arial</vt:lpstr>
      <vt:lpstr>Calibri</vt:lpstr>
      <vt:lpstr>Calibri Light</vt:lpstr>
      <vt:lpstr>Georgia</vt:lpstr>
      <vt:lpstr>Georgia-Italic</vt:lpstr>
      <vt:lpstr>Roboto Light</vt:lpstr>
      <vt:lpstr>Segoe UI Web (Arabic)</vt:lpstr>
      <vt:lpstr>Tajawal ExtraBold</vt:lpstr>
      <vt:lpstr>Times New Roman</vt:lpstr>
      <vt:lpstr>TimesNewRomanPS-BoldItalicMT</vt:lpstr>
      <vt:lpstr>TimesNewRomanPS-BoldMT</vt:lpstr>
      <vt:lpstr>TimesNewRomanPSMT</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cp:lastModifiedBy>
  <cp:revision>283</cp:revision>
  <dcterms:created xsi:type="dcterms:W3CDTF">2023-04-29T09:08:23Z</dcterms:created>
  <dcterms:modified xsi:type="dcterms:W3CDTF">2025-06-30T10:04:19Z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y fmtid="{D5CDD505-2E9C-101B-9397-08002B2CF9AE}" pid="9" name="ContentTypeId">
    <vt:lpwstr>0x0101006A254F5D6A14094B8840E79896A2F150</vt:lpwstr>
  </property>
</Properties>
</file>