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7" r:id="rId2"/>
    <p:sldId id="632" r:id="rId3"/>
    <p:sldId id="636" r:id="rId4"/>
    <p:sldId id="637" r:id="rId5"/>
    <p:sldId id="638" r:id="rId6"/>
    <p:sldId id="627" r:id="rId7"/>
    <p:sldId id="628" r:id="rId8"/>
    <p:sldId id="629" r:id="rId9"/>
    <p:sldId id="630" r:id="rId10"/>
    <p:sldId id="631" r:id="rId11"/>
    <p:sldId id="30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C01"/>
    <a:srgbClr val="0A1F61"/>
    <a:srgbClr val="EADBD7"/>
    <a:srgbClr val="FFDDFF"/>
    <a:srgbClr val="CCCCFF"/>
    <a:srgbClr val="EE8200"/>
    <a:srgbClr val="00C4AD"/>
    <a:srgbClr val="FF9518"/>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a:t>
            </a:fld>
            <a:endParaRPr lang="en-US"/>
          </a:p>
        </p:txBody>
      </p:sp>
    </p:spTree>
    <p:extLst>
      <p:ext uri="{BB962C8B-B14F-4D97-AF65-F5344CB8AC3E}">
        <p14:creationId xmlns:p14="http://schemas.microsoft.com/office/powerpoint/2010/main" val="3932910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937339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11/30/2023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11.emf"/><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11.emf"/><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58853"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W9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63"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64"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66" name="Freeform: Shape 65">
            <a:extLst>
              <a:ext uri="{FF2B5EF4-FFF2-40B4-BE49-F238E27FC236}">
                <a16:creationId xmlns:a16="http://schemas.microsoft.com/office/drawing/2014/main" id="{A9456821-26B9-4181-B181-305FB820D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9641" y="2134209"/>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useBgFill="1">
        <p:nvSpPr>
          <p:cNvPr id="68" name="Freeform: Shape 67">
            <a:extLst>
              <a:ext uri="{FF2B5EF4-FFF2-40B4-BE49-F238E27FC236}">
                <a16:creationId xmlns:a16="http://schemas.microsoft.com/office/drawing/2014/main" id="{0035D6FE-7FA2-4D67-8767-6F7E98AB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0608" y="421767"/>
            <a:ext cx="2847251" cy="2523756"/>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247" y="1028015"/>
            <a:ext cx="1703972" cy="1311259"/>
          </a:xfrm>
          <a:prstGeom prst="rect">
            <a:avLst/>
          </a:prstGeom>
        </p:spPr>
      </p:pic>
      <p:sp useBgFill="1">
        <p:nvSpPr>
          <p:cNvPr id="70" name="Freeform: Shape 69">
            <a:extLst>
              <a:ext uri="{FF2B5EF4-FFF2-40B4-BE49-F238E27FC236}">
                <a16:creationId xmlns:a16="http://schemas.microsoft.com/office/drawing/2014/main" id="{0381C401-8AFE-4396-B195-C21EA1C7F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854" y="4490695"/>
            <a:ext cx="2071275" cy="1835943"/>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4" name="TextBox 3">
            <a:extLst>
              <a:ext uri="{FF2B5EF4-FFF2-40B4-BE49-F238E27FC236}">
                <a16:creationId xmlns:a16="http://schemas.microsoft.com/office/drawing/2014/main" id="{5A0C380C-09F6-32ED-00D5-37BE9AF69EDA}"/>
              </a:ext>
            </a:extLst>
          </p:cNvPr>
          <p:cNvSpPr txBox="1"/>
          <p:nvPr/>
        </p:nvSpPr>
        <p:spPr>
          <a:xfrm>
            <a:off x="5259039" y="5018982"/>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130" y="3295016"/>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W9 Lecture</a:t>
            </a:r>
          </a:p>
        </p:txBody>
      </p:sp>
    </p:spTree>
    <p:extLst>
      <p:ext uri="{BB962C8B-B14F-4D97-AF65-F5344CB8AC3E}">
        <p14:creationId xmlns:p14="http://schemas.microsoft.com/office/powerpoint/2010/main" val="240044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34529" y="1414689"/>
            <a:ext cx="4024543" cy="4247317"/>
          </a:xfrm>
          <a:prstGeom prst="rect">
            <a:avLst/>
          </a:prstGeom>
          <a:noFill/>
        </p:spPr>
        <p:txBody>
          <a:bodyPr wrap="square">
            <a:spAutoFit/>
          </a:bodyPr>
          <a:lstStyle/>
          <a:p>
            <a:r>
              <a:rPr lang="en-US" b="1" dirty="0">
                <a:solidFill>
                  <a:schemeClr val="bg1"/>
                </a:solidFill>
              </a:rPr>
              <a:t>https://www.vuca-world.org/vuca-world-2/solutions/</a:t>
            </a:r>
          </a:p>
          <a:p>
            <a:endParaRPr lang="en-US" b="1" dirty="0">
              <a:solidFill>
                <a:schemeClr val="bg1"/>
              </a:solidFill>
            </a:endParaRPr>
          </a:p>
          <a:p>
            <a:r>
              <a:rPr lang="en-US" b="1" dirty="0">
                <a:solidFill>
                  <a:schemeClr val="bg1"/>
                </a:solidFill>
              </a:rPr>
              <a:t>https://itsvuca.com/</a:t>
            </a:r>
          </a:p>
          <a:p>
            <a:endParaRPr lang="en-US" b="1" dirty="0">
              <a:solidFill>
                <a:schemeClr val="bg1"/>
              </a:solidFill>
            </a:endParaRPr>
          </a:p>
          <a:p>
            <a:r>
              <a:rPr lang="en-US" b="1" dirty="0">
                <a:solidFill>
                  <a:schemeClr val="bg1"/>
                </a:solidFill>
              </a:rPr>
              <a:t>https://itsvuca.com/see-the-film/</a:t>
            </a:r>
          </a:p>
          <a:p>
            <a:endParaRPr lang="en-US" b="1" dirty="0">
              <a:solidFill>
                <a:schemeClr val="bg1"/>
              </a:solidFill>
            </a:endParaRPr>
          </a:p>
          <a:p>
            <a:r>
              <a:rPr lang="en-US" b="1" dirty="0">
                <a:solidFill>
                  <a:schemeClr val="bg1"/>
                </a:solidFill>
              </a:rPr>
              <a:t>https://www.amazon.com/ITS-VUCA-Secret-Living-Century/dp/B09QGTQ9YR</a:t>
            </a:r>
          </a:p>
          <a:p>
            <a:endParaRPr lang="en-US" b="1" dirty="0">
              <a:solidFill>
                <a:schemeClr val="bg1"/>
              </a:solidFill>
            </a:endParaRPr>
          </a:p>
          <a:p>
            <a:r>
              <a:rPr lang="en-US" b="1" dirty="0">
                <a:solidFill>
                  <a:schemeClr val="bg1"/>
                </a:solidFill>
              </a:rPr>
              <a:t>https://www.microsoft.com/en-us/p/its-vuca-the-secret-to-living-in-the-21st-century/8d6kgwxn6d4c?activetab=pivot%3aoverviewtab</a:t>
            </a:r>
          </a:p>
        </p:txBody>
      </p:sp>
      <p:sp>
        <p:nvSpPr>
          <p:cNvPr id="8" name="TextBox 7">
            <a:extLst>
              <a:ext uri="{FF2B5EF4-FFF2-40B4-BE49-F238E27FC236}">
                <a16:creationId xmlns:a16="http://schemas.microsoft.com/office/drawing/2014/main" id="{1D1CB5D8-4411-10F0-76B9-E19792047D76}"/>
              </a:ext>
            </a:extLst>
          </p:cNvPr>
          <p:cNvSpPr txBox="1"/>
          <p:nvPr/>
        </p:nvSpPr>
        <p:spPr>
          <a:xfrm>
            <a:off x="5145508" y="617516"/>
            <a:ext cx="1404552"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VUCA</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60801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50609" y="1628445"/>
            <a:ext cx="4024543" cy="3970318"/>
          </a:xfrm>
          <a:prstGeom prst="rect">
            <a:avLst/>
          </a:prstGeom>
          <a:noFill/>
        </p:spPr>
        <p:txBody>
          <a:bodyPr wrap="square">
            <a:spAutoFit/>
          </a:bodyPr>
          <a:lstStyle/>
          <a:p>
            <a:r>
              <a:rPr lang="en-US" b="1" dirty="0">
                <a:solidFill>
                  <a:srgbClr val="FF8C01"/>
                </a:solidFill>
              </a:rPr>
              <a:t>Discover digital literacy courses and resources</a:t>
            </a:r>
            <a:endParaRPr lang="en-US" b="1" dirty="0">
              <a:solidFill>
                <a:schemeClr val="bg1"/>
              </a:solidFill>
            </a:endParaRPr>
          </a:p>
          <a:p>
            <a:r>
              <a:rPr lang="en-US" b="1" dirty="0">
                <a:solidFill>
                  <a:schemeClr val="bg1"/>
                </a:solidFill>
              </a:rPr>
              <a:t>https://www.microsoft.com/en-us/digital-literacy</a:t>
            </a:r>
          </a:p>
          <a:p>
            <a:endParaRPr lang="en-US" b="1" dirty="0">
              <a:solidFill>
                <a:schemeClr val="bg1"/>
              </a:solidFill>
            </a:endParaRPr>
          </a:p>
          <a:p>
            <a:endParaRPr lang="en-US" b="1" dirty="0">
              <a:solidFill>
                <a:schemeClr val="bg1"/>
              </a:solidFill>
            </a:endParaRPr>
          </a:p>
          <a:p>
            <a:r>
              <a:rPr lang="en-US" b="1" dirty="0">
                <a:solidFill>
                  <a:srgbClr val="FF8C01"/>
                </a:solidFill>
              </a:rPr>
              <a:t>An Introduction to Core Skills for Leaders </a:t>
            </a:r>
          </a:p>
          <a:p>
            <a:r>
              <a:rPr lang="en-US" b="1" dirty="0">
                <a:solidFill>
                  <a:schemeClr val="bg1"/>
                </a:solidFill>
              </a:rPr>
              <a:t>https://britishcounciluk.eu-west.catalog.canvaslms.com/courses/new-an-introduction-to-core-skills-for-leaders</a:t>
            </a:r>
          </a:p>
          <a:p>
            <a:endParaRPr lang="en-US" b="1" dirty="0">
              <a:solidFill>
                <a:schemeClr val="bg1"/>
              </a:solidFill>
            </a:endParaRPr>
          </a:p>
          <a:p>
            <a:endParaRPr lang="en-US" b="1" dirty="0">
              <a:solidFill>
                <a:schemeClr val="bg1"/>
              </a:solidFill>
            </a:endParaRPr>
          </a:p>
        </p:txBody>
      </p:sp>
      <p:sp>
        <p:nvSpPr>
          <p:cNvPr id="8" name="TextBox 7">
            <a:extLst>
              <a:ext uri="{FF2B5EF4-FFF2-40B4-BE49-F238E27FC236}">
                <a16:creationId xmlns:a16="http://schemas.microsoft.com/office/drawing/2014/main" id="{1D1CB5D8-4411-10F0-76B9-E19792047D76}"/>
              </a:ext>
            </a:extLst>
          </p:cNvPr>
          <p:cNvSpPr txBox="1"/>
          <p:nvPr/>
        </p:nvSpPr>
        <p:spPr>
          <a:xfrm>
            <a:off x="4421113" y="581890"/>
            <a:ext cx="2896114"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Free Courses</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05531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50610" y="2325131"/>
            <a:ext cx="3953750" cy="4247317"/>
          </a:xfrm>
          <a:prstGeom prst="rect">
            <a:avLst/>
          </a:prstGeom>
          <a:noFill/>
        </p:spPr>
        <p:txBody>
          <a:bodyPr wrap="square">
            <a:spAutoFit/>
          </a:bodyPr>
          <a:lstStyle/>
          <a:p>
            <a:endParaRPr lang="en-US" b="1" dirty="0">
              <a:solidFill>
                <a:schemeClr val="bg1"/>
              </a:solidFill>
            </a:endParaRPr>
          </a:p>
          <a:p>
            <a:r>
              <a:rPr lang="en-US" b="1" dirty="0">
                <a:solidFill>
                  <a:schemeClr val="bg1"/>
                </a:solidFill>
              </a:rPr>
              <a:t>https://www.invid-project.eu/</a:t>
            </a:r>
            <a:endParaRPr lang="ar-EG" b="1" dirty="0">
              <a:solidFill>
                <a:schemeClr val="bg1"/>
              </a:solidFill>
            </a:endParaRPr>
          </a:p>
          <a:p>
            <a:endParaRPr lang="ar-EG" b="1">
              <a:solidFill>
                <a:schemeClr val="bg1"/>
              </a:solidFill>
            </a:endParaRPr>
          </a:p>
          <a:p>
            <a:r>
              <a:rPr lang="en-US" b="1">
                <a:solidFill>
                  <a:schemeClr val="bg1"/>
                </a:solidFill>
              </a:rPr>
              <a:t>https://sa7.arabfcn.net/ar-how-to-use-invid/</a:t>
            </a:r>
          </a:p>
          <a:p>
            <a:endParaRPr lang="en-US" b="1" dirty="0">
              <a:solidFill>
                <a:schemeClr val="bg1"/>
              </a:solidFill>
            </a:endParaRPr>
          </a:p>
          <a:p>
            <a:endParaRPr lang="en-US" b="1" dirty="0">
              <a:solidFill>
                <a:schemeClr val="bg1"/>
              </a:solidFill>
            </a:endParaRPr>
          </a:p>
          <a:p>
            <a:r>
              <a:rPr lang="en-US" b="1" dirty="0">
                <a:solidFill>
                  <a:schemeClr val="bg1"/>
                </a:solidFill>
              </a:rPr>
              <a:t>https://toolbox.google.com/factcheck/explorer</a:t>
            </a:r>
          </a:p>
          <a:p>
            <a:endParaRPr lang="en-US" b="1" dirty="0">
              <a:solidFill>
                <a:schemeClr val="bg1"/>
              </a:solidFill>
            </a:endParaRPr>
          </a:p>
          <a:p>
            <a:r>
              <a:rPr lang="en-US" b="1" dirty="0">
                <a:solidFill>
                  <a:schemeClr val="bg1"/>
                </a:solidFill>
              </a:rPr>
              <a:t>https://akhbarmeter.org/</a:t>
            </a:r>
          </a:p>
          <a:p>
            <a:endParaRPr lang="en-US" b="1" dirty="0">
              <a:solidFill>
                <a:schemeClr val="bg1"/>
              </a:solidFill>
            </a:endParaRPr>
          </a:p>
          <a:p>
            <a:r>
              <a:rPr lang="en-US" b="1" dirty="0">
                <a:solidFill>
                  <a:schemeClr val="bg1"/>
                </a:solidFill>
              </a:rPr>
              <a:t>https://fatabyyano.net/</a:t>
            </a:r>
          </a:p>
          <a:p>
            <a:endParaRPr lang="en-US" b="1" dirty="0">
              <a:solidFill>
                <a:schemeClr val="bg1"/>
              </a:solidFill>
            </a:endParaRPr>
          </a:p>
          <a:p>
            <a:endParaRPr lang="en-US" b="1" dirty="0">
              <a:solidFill>
                <a:schemeClr val="bg1"/>
              </a:solidFill>
            </a:endParaRPr>
          </a:p>
        </p:txBody>
      </p:sp>
      <p:sp>
        <p:nvSpPr>
          <p:cNvPr id="8" name="TextBox 7">
            <a:extLst>
              <a:ext uri="{FF2B5EF4-FFF2-40B4-BE49-F238E27FC236}">
                <a16:creationId xmlns:a16="http://schemas.microsoft.com/office/drawing/2014/main" id="{1D1CB5D8-4411-10F0-76B9-E19792047D76}"/>
              </a:ext>
            </a:extLst>
          </p:cNvPr>
          <p:cNvSpPr txBox="1"/>
          <p:nvPr/>
        </p:nvSpPr>
        <p:spPr>
          <a:xfrm>
            <a:off x="3816647" y="1156966"/>
            <a:ext cx="4287712"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Fact Checking Tools</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50437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99737" y="1498737"/>
            <a:ext cx="7132793" cy="1631216"/>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Task-Oriented Attitudes </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and Behaviors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8516" y="3399478"/>
            <a:ext cx="7650665" cy="3295251"/>
          </a:xfrm>
          <a:prstGeom prst="rect">
            <a:avLst/>
          </a:prstGeom>
        </p:spPr>
      </p:pic>
    </p:spTree>
    <p:extLst>
      <p:ext uri="{BB962C8B-B14F-4D97-AF65-F5344CB8AC3E}">
        <p14:creationId xmlns:p14="http://schemas.microsoft.com/office/powerpoint/2010/main" val="31081354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44926" y="1218555"/>
            <a:ext cx="10427749" cy="4420890"/>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Task-Oriented Attitudes and Behaviors</a:t>
            </a:r>
          </a:p>
          <a:p>
            <a:pPr algn="just">
              <a:lnSpc>
                <a:spcPct val="200000"/>
              </a:lnSpc>
            </a:pPr>
            <a:r>
              <a:rPr lang="en-US" sz="2400" b="1" dirty="0">
                <a:solidFill>
                  <a:srgbClr val="0A1F61"/>
                </a:solidFill>
                <a:cs typeface="Tajawal ExtraBold" panose="00000800000000000000" pitchFamily="2" charset="-78"/>
              </a:rPr>
              <a:t>Indicate whether you mostly agree or mostly disagree with the following statements. Relate the statements to any work situation, including sports, community activities, and school activities, in which you have been responsible for the work of others. If a work situation doesn't come to mind, imagine how you would act or think.</a:t>
            </a: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53252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420543"/>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1. I keep close tabs on productivity figures, and interpret them to the group.</a:t>
            </a:r>
          </a:p>
          <a:p>
            <a:pPr algn="just"/>
            <a:r>
              <a:rPr lang="en-US" sz="2800" b="1" dirty="0">
                <a:solidFill>
                  <a:srgbClr val="0A1F61"/>
                </a:solidFill>
                <a:cs typeface="Tajawal ExtraBold" panose="00000800000000000000" pitchFamily="2" charset="-78"/>
              </a:rPr>
              <a:t>2. I send frequent E-mail messages to group members, giving them information about work procedures. </a:t>
            </a:r>
          </a:p>
          <a:p>
            <a:pPr algn="just"/>
            <a:r>
              <a:rPr lang="en-US" sz="2800" b="1" dirty="0">
                <a:solidFill>
                  <a:srgbClr val="0A1F61"/>
                </a:solidFill>
                <a:cs typeface="Tajawal ExtraBold" panose="00000800000000000000" pitchFamily="2" charset="-78"/>
              </a:rPr>
              <a:t>3. I clearly specify the quality goals our group needs to achieve. </a:t>
            </a:r>
          </a:p>
          <a:p>
            <a:pPr algn="just"/>
            <a:r>
              <a:rPr lang="en-US" sz="2800" b="1" dirty="0">
                <a:solidFill>
                  <a:srgbClr val="0A1F61"/>
                </a:solidFill>
                <a:cs typeface="Tajawal ExtraBold" panose="00000800000000000000" pitchFamily="2" charset="-78"/>
              </a:rPr>
              <a:t>4. I maintain clear-cut standards of performance. </a:t>
            </a:r>
          </a:p>
          <a:p>
            <a:pPr algn="just"/>
            <a:r>
              <a:rPr lang="en-US" sz="2800" b="1" dirty="0">
                <a:solidFill>
                  <a:srgbClr val="0A1F61"/>
                </a:solidFill>
                <a:cs typeface="Tajawal ExtraBold" panose="00000800000000000000" pitchFamily="2" charset="-78"/>
              </a:rPr>
              <a:t>5. When I conduct a meeting, the participants can count on a clear-cut agenda.</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12148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411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704301" y="1209788"/>
            <a:ext cx="10427749" cy="513986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6. I feel good about my work week only if our team has met or exceeded its productivity goals. </a:t>
            </a:r>
          </a:p>
          <a:p>
            <a:pPr algn="just"/>
            <a:r>
              <a:rPr lang="en-US" sz="2800" b="1" dirty="0">
                <a:solidFill>
                  <a:srgbClr val="0A1F61"/>
                </a:solidFill>
                <a:cs typeface="Tajawal ExtraBold" panose="00000800000000000000" pitchFamily="2" charset="-78"/>
              </a:rPr>
              <a:t>7. People shouldn't be spending time with computers in the office unless the computers are increasing productivity. </a:t>
            </a:r>
          </a:p>
          <a:p>
            <a:pPr algn="just"/>
            <a:r>
              <a:rPr lang="en-US" sz="2800" b="1" dirty="0">
                <a:solidFill>
                  <a:srgbClr val="0A1F61"/>
                </a:solidFill>
                <a:cs typeface="Tajawal ExtraBold" panose="00000800000000000000" pitchFamily="2" charset="-78"/>
              </a:rPr>
              <a:t>8. I freely criticize work that doesn't meet standards. </a:t>
            </a:r>
          </a:p>
          <a:p>
            <a:pPr algn="just"/>
            <a:r>
              <a:rPr lang="en-US" sz="2800" b="1" dirty="0">
                <a:solidFill>
                  <a:srgbClr val="0A1F61"/>
                </a:solidFill>
                <a:cs typeface="Tajawal ExtraBold" panose="00000800000000000000" pitchFamily="2" charset="-78"/>
              </a:rPr>
              <a:t>9. I spend at least 20% of my work week either planning myself or helping team members with</a:t>
            </a:r>
          </a:p>
          <a:p>
            <a:pPr algn="just"/>
            <a:r>
              <a:rPr lang="en-US" sz="2800" b="1" dirty="0">
                <a:solidFill>
                  <a:srgbClr val="0A1F61"/>
                </a:solidFill>
                <a:cs typeface="Tajawal ExtraBold" panose="00000800000000000000" pitchFamily="2" charset="-78"/>
              </a:rPr>
              <a:t>their planning. </a:t>
            </a:r>
          </a:p>
          <a:p>
            <a:pPr algn="just"/>
            <a:r>
              <a:rPr lang="en-US" sz="2800" b="1" dirty="0">
                <a:solidFill>
                  <a:srgbClr val="0A1F61"/>
                </a:solidFill>
                <a:cs typeface="Tajawal ExtraBold" panose="00000800000000000000" pitchFamily="2" charset="-78"/>
              </a:rPr>
              <a:t>10. I spend a good deal of time solving technical or business problems myself, or helping group members do the same.</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43981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411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262952" y="1610200"/>
            <a:ext cx="10427749" cy="2554545"/>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If you responded "mostly agree" to eight, nine, or ten of the previous statements, you have a strong task orientation. If you responded "mostly disagree" to four or more of the statements, you have below-average task-oriented behaviors and attitudes.</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24115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5777</TotalTime>
  <Words>522</Words>
  <Application>Microsoft Office PowerPoint</Application>
  <PresentationFormat>Widescreen</PresentationFormat>
  <Paragraphs>77</Paragraphs>
  <Slides>11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146</cp:revision>
  <dcterms:created xsi:type="dcterms:W3CDTF">2021-08-03T13:03:26Z</dcterms:created>
  <dcterms:modified xsi:type="dcterms:W3CDTF">2023-11-30T19:48:41Z</dcterms:modified>
</cp:coreProperties>
</file>