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276" r:id="rId3"/>
    <p:sldId id="535" r:id="rId4"/>
    <p:sldId id="271" r:id="rId5"/>
    <p:sldId id="514" r:id="rId6"/>
    <p:sldId id="482" r:id="rId7"/>
    <p:sldId id="256" r:id="rId8"/>
    <p:sldId id="508" r:id="rId9"/>
    <p:sldId id="509" r:id="rId10"/>
    <p:sldId id="510" r:id="rId11"/>
    <p:sldId id="511" r:id="rId12"/>
    <p:sldId id="536" r:id="rId13"/>
    <p:sldId id="513" r:id="rId14"/>
    <p:sldId id="485" r:id="rId15"/>
    <p:sldId id="562" r:id="rId16"/>
    <p:sldId id="564" r:id="rId17"/>
    <p:sldId id="568" r:id="rId18"/>
    <p:sldId id="551" r:id="rId19"/>
    <p:sldId id="549" r:id="rId20"/>
    <p:sldId id="552" r:id="rId21"/>
    <p:sldId id="558" r:id="rId22"/>
    <p:sldId id="567" r:id="rId23"/>
    <p:sldId id="537" r:id="rId24"/>
    <p:sldId id="483" r:id="rId25"/>
    <p:sldId id="542" r:id="rId26"/>
    <p:sldId id="543" r:id="rId27"/>
    <p:sldId id="544" r:id="rId28"/>
    <p:sldId id="545" r:id="rId29"/>
    <p:sldId id="565" r:id="rId30"/>
    <p:sldId id="566" r:id="rId31"/>
    <p:sldId id="569" r:id="rId32"/>
    <p:sldId id="570" r:id="rId33"/>
    <p:sldId id="572" r:id="rId34"/>
    <p:sldId id="488" r:id="rId35"/>
    <p:sldId id="571" r:id="rId36"/>
    <p:sldId id="547" r:id="rId37"/>
    <p:sldId id="516" r:id="rId38"/>
    <p:sldId id="518" r:id="rId39"/>
    <p:sldId id="554" r:id="rId40"/>
    <p:sldId id="555" r:id="rId41"/>
    <p:sldId id="556" r:id="rId42"/>
    <p:sldId id="489" r:id="rId43"/>
    <p:sldId id="573" r:id="rId44"/>
    <p:sldId id="490" r:id="rId45"/>
    <p:sldId id="349" r:id="rId46"/>
    <p:sldId id="30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35"/>
            <p14:sldId id="271"/>
            <p14:sldId id="514"/>
            <p14:sldId id="482"/>
            <p14:sldId id="256"/>
            <p14:sldId id="508"/>
            <p14:sldId id="509"/>
            <p14:sldId id="510"/>
            <p14:sldId id="511"/>
            <p14:sldId id="536"/>
            <p14:sldId id="513"/>
            <p14:sldId id="485"/>
            <p14:sldId id="562"/>
            <p14:sldId id="564"/>
            <p14:sldId id="568"/>
            <p14:sldId id="551"/>
            <p14:sldId id="549"/>
            <p14:sldId id="552"/>
            <p14:sldId id="558"/>
            <p14:sldId id="567"/>
            <p14:sldId id="537"/>
            <p14:sldId id="483"/>
            <p14:sldId id="542"/>
            <p14:sldId id="543"/>
            <p14:sldId id="544"/>
            <p14:sldId id="545"/>
            <p14:sldId id="565"/>
            <p14:sldId id="566"/>
            <p14:sldId id="569"/>
            <p14:sldId id="570"/>
            <p14:sldId id="572"/>
            <p14:sldId id="488"/>
            <p14:sldId id="571"/>
            <p14:sldId id="547"/>
            <p14:sldId id="516"/>
            <p14:sldId id="518"/>
            <p14:sldId id="554"/>
            <p14:sldId id="555"/>
            <p14:sldId id="556"/>
            <p14:sldId id="489"/>
            <p14:sldId id="573"/>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1" autoAdjust="0"/>
    <p:restoredTop sz="93738" autoAdjust="0"/>
  </p:normalViewPr>
  <p:slideViewPr>
    <p:cSldViewPr snapToGrid="0">
      <p:cViewPr varScale="1">
        <p:scale>
          <a:sx n="79" d="100"/>
          <a:sy n="79" d="100"/>
        </p:scale>
        <p:origin x="845"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921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_rels/slide4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0.png"/><Relationship Id="rId5" Type="http://schemas.openxmlformats.org/officeDocument/2006/relationships/image" Target="../media/image37.sv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العاشرة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698431"/>
            <a:ext cx="7517576" cy="2492990"/>
          </a:xfrm>
          <a:prstGeom prst="rect">
            <a:avLst/>
          </a:prstGeom>
          <a:noFill/>
        </p:spPr>
        <p:txBody>
          <a:bodyPr wrap="square" rtlCol="0">
            <a:spAutoFit/>
          </a:bodyPr>
          <a:lstStyle/>
          <a:p>
            <a:pPr algn="ctr"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الضبط والتنظيم الذاتي في الفضاء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إشكالية الضبط والتنظيم الذاتي للإعلام.</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لوائح القيم ومجالس الصحافة.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مواثيق الشرف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الفضاء الإلكتروني.</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394327"/>
            <a:ext cx="3902032"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تذكره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The Three Most Important Things | The Whisper of God">
            <a:extLst>
              <a:ext uri="{FF2B5EF4-FFF2-40B4-BE49-F238E27FC236}">
                <a16:creationId xmlns:a16="http://schemas.microsoft.com/office/drawing/2014/main" id="{376C9FE8-6107-7C2D-7B03-E2200ED49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5839" y="2895670"/>
            <a:ext cx="2221396" cy="2382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747053" y="2166471"/>
            <a:ext cx="7305258" cy="3416320"/>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الإشكالية الأخلاقية للإعلام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بأخلاقيات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هل توجد أخلاقيات خاصة بالنشر الصحفي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القضايا الأخلاقية التي فرضتها بيئة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39129"/>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Free Vector | Giant check list">
            <a:extLst>
              <a:ext uri="{FF2B5EF4-FFF2-40B4-BE49-F238E27FC236}">
                <a16:creationId xmlns:a16="http://schemas.microsoft.com/office/drawing/2014/main" id="{38F36758-CE2A-8BEB-2927-A9C59565D5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827" b="9131"/>
          <a:stretch/>
        </p:blipFill>
        <p:spPr bwMode="auto">
          <a:xfrm>
            <a:off x="1444753" y="3027122"/>
            <a:ext cx="2004391" cy="184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44217" y="4913435"/>
            <a:ext cx="5154903" cy="630942"/>
          </a:xfrm>
          <a:prstGeom prst="rect">
            <a:avLst/>
          </a:prstGeom>
          <a:noFill/>
        </p:spPr>
        <p:txBody>
          <a:bodyPr wrap="square" rtlCol="0">
            <a:spAutoFit/>
          </a:bodyPr>
          <a:lstStyle/>
          <a:p>
            <a:pPr algn="ctr"/>
            <a:r>
              <a:rPr lang="ar-EG" sz="3500" b="1" dirty="0">
                <a:solidFill>
                  <a:schemeClr val="bg1"/>
                </a:solidFill>
                <a:latin typeface="Sakkal Majalla" panose="02000000000000000000" pitchFamily="2" charset="-78"/>
                <a:cs typeface="Sakkal Majalla" panose="02000000000000000000" pitchFamily="2" charset="-78"/>
              </a:rPr>
              <a:t>ما المقصود بأخلاقيات الإعلام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5249" y="2160072"/>
            <a:ext cx="5441290" cy="304698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أدى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 التكنولوجي الكبير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العقدين الأخيرين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تحولات كبيرة ومستمرة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عالم الصحافة والإعلام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بكل مناحيها،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الشكل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المضمون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الاتصال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يمثل الإعلام الجديد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وشبكات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التواصل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أكثرها تأثيرًا في هذا السياق.</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E-marketing through social networks - اكتب">
            <a:extLst>
              <a:ext uri="{FF2B5EF4-FFF2-40B4-BE49-F238E27FC236}">
                <a16:creationId xmlns:a16="http://schemas.microsoft.com/office/drawing/2014/main" id="{FC569E21-C977-8D1D-A0B2-F6DA32D288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2198" y="2693504"/>
            <a:ext cx="2177479" cy="2087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8992" y="2247236"/>
            <a:ext cx="5640073"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عصر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والذي يُطلق عليه البعض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إعلام الآن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نظرًا لحالة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التغير السريع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يشهده هذا المنتج العصري، ونظرًا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للتأثيرات الاجتماعية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السياسية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الاقتصادية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يحدثها، فإن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الكثير من مفاهيم الإعلام التقليدي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 الصحافة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المعروفة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قد تغيرت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Analysis of B-2-C Social Media Communication in Germany - Research leap">
            <a:extLst>
              <a:ext uri="{FF2B5EF4-FFF2-40B4-BE49-F238E27FC236}">
                <a16:creationId xmlns:a16="http://schemas.microsoft.com/office/drawing/2014/main" id="{3E6D0FA7-4B1B-05A0-A0DD-DB77D8DE7D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464" y="2763922"/>
            <a:ext cx="2236305" cy="17484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59230" y="2363616"/>
            <a:ext cx="5470264"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اتساع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رقعة مستخدمي تكنولوجيا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أصبح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استخدام 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أداة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والإعلاميين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وجزءًا لا يتجزأ عن عملهم الصحفي.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Digital Journalism well received in India | School of Journalism &amp; Mass  Communication">
            <a:extLst>
              <a:ext uri="{FF2B5EF4-FFF2-40B4-BE49-F238E27FC236}">
                <a16:creationId xmlns:a16="http://schemas.microsoft.com/office/drawing/2014/main" id="{FD492C7D-C253-6C6A-BFE7-3951662058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8333" y="2941982"/>
            <a:ext cx="2288838" cy="1685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0002" y="1646678"/>
            <a:ext cx="5599925" cy="409342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كان الإعلام الرقمي نعمة كبيرة لممارسة العمل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أضافه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ميزات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كونه أصبح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منصات يومية للنشر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ومصدرًا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للحصول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الأخبار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القصص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وفتح</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للتفاعل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والتعرف على آرائهم إزاء الأحداث؛ فإنه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الجانب الآخر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يشهد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الكثير من المشاكل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الناتجة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ممارسات بعض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Woman Journalist News Tv Vector Illustration Royalty Free SVG, Cliparts,  Vectors, And Stock Illustration. Image 63195701.">
            <a:extLst>
              <a:ext uri="{FF2B5EF4-FFF2-40B4-BE49-F238E27FC236}">
                <a16:creationId xmlns:a16="http://schemas.microsoft.com/office/drawing/2014/main" id="{4D533449-92BE-3476-5AE5-9E8B98EE7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9726" y="2673625"/>
            <a:ext cx="2044148" cy="18188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243" y="1921627"/>
            <a:ext cx="581406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يفرض</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تحديًا كبيرًا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القائمين بالاتصال من صحفيين وإعلاميين،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ويثير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مجموعة من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الأسئلة المهمة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حول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تعامل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خصوصًا حول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لتوفير المعلومات وحول قضايا حساسة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كالموضوعية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والشفافية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والضمير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30,600+ Journalist Illustrations, Royalty-Free Vector Graphics &amp; Clip Art -  iStock | Press, Media, Newspaper reporter">
            <a:extLst>
              <a:ext uri="{FF2B5EF4-FFF2-40B4-BE49-F238E27FC236}">
                <a16:creationId xmlns:a16="http://schemas.microsoft.com/office/drawing/2014/main" id="{F2E633A1-5D64-03F3-3429-68D4FD774E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1852" y="2862470"/>
            <a:ext cx="2202346" cy="19260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1573" y="1992719"/>
            <a:ext cx="542676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يعتبر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ستيفن وورد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أخلاقيات الإعـلام الجديد أو الإعلام الرقمي تعالج المشاكل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الممارسات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لوسائل الإعلام الرقمية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ويشمل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أسئلة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حول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الكيفية التي ينبغي استخدام الصحافة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خلالها لتقديم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المحتوى الإعلامي للمواطنين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بيئة «الإعلام الجديد».</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Dissemination White Transparent, Exquisite Online News Media Dissemination  Page, Exquisite, Online, Journalism PNG Image For Free Download">
            <a:extLst>
              <a:ext uri="{FF2B5EF4-FFF2-40B4-BE49-F238E27FC236}">
                <a16:creationId xmlns:a16="http://schemas.microsoft.com/office/drawing/2014/main" id="{2DF64494-7B10-7799-BF7D-D1845243A2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5732" y="2584174"/>
            <a:ext cx="2435086" cy="2209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245" y="2208693"/>
            <a:ext cx="5260004"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ويجد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وورد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الجهة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يتوجب عليها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وضع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محددات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واضحة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لأخلاقيات الإعلام الجديد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نظرًا ل</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اختلاط الممارسين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صحفيين محترفين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ينتمون لمؤسسات إعلامية وبين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صحفيين هواة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(الصحفي المواطن)، وهذا التحدي يتفق عليه الكثير من المنظرين.</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30,600+ Journalist Illustrations, Royalty-Free Vector Graphics &amp; Clip Art -  iStock | Press, Media, Newspaper reporter">
            <a:extLst>
              <a:ext uri="{FF2B5EF4-FFF2-40B4-BE49-F238E27FC236}">
                <a16:creationId xmlns:a16="http://schemas.microsoft.com/office/drawing/2014/main" id="{52AEF5AA-6091-9926-FA89-564FF63E59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9753" y="2822713"/>
            <a:ext cx="2271920" cy="196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8138" y="1785419"/>
            <a:ext cx="565503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إيمان </a:t>
            </a:r>
            <a:r>
              <a:rPr lang="ar-EG" sz="3000" dirty="0" err="1">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عليوان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فتُعرف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 المهنية في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الإعلامي في تعامله مع مادته الإعلامية على 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سواء أكانت من أجل نشرها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موقع مؤسسته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الإعلامية من موقعه المهني، أم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صفحته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الفيسبوك أو في حسابه على تويتر أو انستغرام أو أي من مواقع التواصل الاجتماعي الأخرى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موقعه الاجتماعي كقائد رأي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Social media Digital marketing Digital media Business, research transparent  background PNG clipart | HiClipart">
            <a:extLst>
              <a:ext uri="{FF2B5EF4-FFF2-40B4-BE49-F238E27FC236}">
                <a16:creationId xmlns:a16="http://schemas.microsoft.com/office/drawing/2014/main" id="{453D505E-23FC-D482-8B3D-EDB8B5D97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725" y="2738997"/>
            <a:ext cx="2293927" cy="1878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2555" y="1722617"/>
            <a:ext cx="559992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حين يعتبر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شريف اللبان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(الواجبات) للعاملين في البيئة التقليدية للإعلام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تنطبق على الممارسات المهنية الإعلامية في بيئة 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لكنها تواجه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التطبيق بسبب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 المتسارع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ليس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الوسيلة الإعلامية الحديثة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فقط، بل على طبيعة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القائم بالاتصال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الجمهور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أيضًا.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30,600+ Journalist Illustrations, Royalty-Free Vector Graphics &amp; Clip Art -  iStock | Press, Media, Newspaper reporter">
            <a:extLst>
              <a:ext uri="{FF2B5EF4-FFF2-40B4-BE49-F238E27FC236}">
                <a16:creationId xmlns:a16="http://schemas.microsoft.com/office/drawing/2014/main" id="{1D5B24BF-D28F-B095-224A-C4D41089A8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1165" y="2693504"/>
            <a:ext cx="1947241" cy="17517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83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31318"/>
            <a:ext cx="8343515"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فإذا اعتبر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 المحترف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منصات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منصات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للممارسة المهنية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المتابعة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التعليق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الحصول على الأخبار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وأن الصحفي (خصوصًا الذي يتبع مؤسسة إعلامية) يعلن هويته بشكل واضح وينشر للعموم ما يكتب وما يدون،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فيمكن عندئذ</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تعريف الأخلاقيات المهنية الإعلامية المرتبطة بالإعلام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بأنها مجموعة من القيم والضوابط التي يلتزم بها الصحفي في التعامل مع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الدقة في 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التحقق قبل 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التوازن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الحياد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حفظ البوابة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2159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هل توجد أخلاقيات خاصة بالنشر الصحفي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380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131" y="2028626"/>
            <a:ext cx="5804452"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يذهب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كثير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الصحفيين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والمهتمين إلى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خصائص النشر الرقمي تستدعي إعداد مواثيق أخلاقية خاصة بها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وهم يطالبون بذلك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وكأن الأخلاقيات ليست في الأصل مبادئ قبل أن يتم تكييفها وفق صنف كل وسيلة إعلامية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Journalism Concept Vector Illustration Flat Style Vector Live Report  Concept Stock Vector by ©nikvector20@gmaail.com 175341488">
            <a:extLst>
              <a:ext uri="{FF2B5EF4-FFF2-40B4-BE49-F238E27FC236}">
                <a16:creationId xmlns:a16="http://schemas.microsoft.com/office/drawing/2014/main" id="{0DEFAE33-4EAE-5475-F3D9-506CCAE341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0130" y="2802838"/>
            <a:ext cx="2076554" cy="18284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19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2247285"/>
            <a:ext cx="5560560" cy="2954655"/>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هذا التصور على الأغلب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خاطئ</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لأننا على سبيل المثال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إذا تفحصنا مبدأ البحث عن الحقيقة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لوجدناه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قناعة قارة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يجب أن تكون واحدة في كل الوسائل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أيًا كان صنفها أو التقنية التي تتأسس عليها. وينطبق الأمر هذا على كل المبادئ التي تقوم عليها الأخلاقيات.</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Download Reporter Journalist News Royalty-Free Stock Illustration Image -  Pixabay">
            <a:extLst>
              <a:ext uri="{FF2B5EF4-FFF2-40B4-BE49-F238E27FC236}">
                <a16:creationId xmlns:a16="http://schemas.microsoft.com/office/drawing/2014/main" id="{B83E1D14-8168-295F-BC99-C49C131B08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461" y="2862470"/>
            <a:ext cx="2156791" cy="18154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377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2731" y="2280674"/>
            <a:ext cx="5574336"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يتسرع كثير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المهتمين والمهنيين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بالقول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 للصحافة الرقمية أخلاقياتها الخاصة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وحقيقة الأمر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هناك فقط تكييف للمعايير الأخلاقية في الحالات التي تستدعيها التقنية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Illustration of Journalist Writing News Graphic by enway · Creative Fabrica">
            <a:extLst>
              <a:ext uri="{FF2B5EF4-FFF2-40B4-BE49-F238E27FC236}">
                <a16:creationId xmlns:a16="http://schemas.microsoft.com/office/drawing/2014/main" id="{F4538B47-91CD-9AEE-648F-387578F856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5249" y="2648185"/>
            <a:ext cx="2172528" cy="20219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54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05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2937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37024" y="2170618"/>
            <a:ext cx="82397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مقال نُشر في فبراير 2018</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موقع الاتحاد الدولي للصحافة الفرنكوفونية</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Francophone Presse la de </a:t>
            </a:r>
            <a:r>
              <a:rPr lang="en-US"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Internationale</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Union’L</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UPF،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عنوان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 أخلاقيات صحفية على الإنترنت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نص على أن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المذكورة في المواثيق الأخلاقية الموجودة حاليًا تظل صالحة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يمكن الحديث</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في أحسن الأحوال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إلا عن تكييف يسير لها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حين تستدعي التقنية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ذلك.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70485"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01655"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1" y="603767"/>
            <a:ext cx="9092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4403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68713" y="2164299"/>
            <a:ext cx="8249929"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بريطانيا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اكتفى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الميثاق الجديد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العملي لسنة 2016 </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2016 ,The New Code of Practice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بالنص في مقدمته على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بنود الميثاق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تنسحب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الصحافة الرقمية.</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ألمانيا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فلم تُجرى تغييرات خاصة على قانون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فقط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تمت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إضافة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الضبط الأخلاقي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لمضامين الصحافة الرقمية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سنة 2008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ضمن اختصاصات مجلس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067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439" y="2035363"/>
            <a:ext cx="5541511"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ميثاق أخلاقيات الصحافة البلجيكي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لسنة 2013 فهو ينص بشكل صريح على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الصحفيين يحترمون أخلاقيات مهنتهم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صنف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الوسيلة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يشتغلون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في 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الاستعمال المهني لشبكات التواصل 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المواقع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المدونات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كمصادر الأخبار أو كأداة لنشرها“.</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Modern Flat Concept Of Journalism, Press , News Reporter Stock Vector |  Royalty-Free | FreeImages">
            <a:extLst>
              <a:ext uri="{FF2B5EF4-FFF2-40B4-BE49-F238E27FC236}">
                <a16:creationId xmlns:a16="http://schemas.microsoft.com/office/drawing/2014/main" id="{E7006B80-062F-23E9-D30C-589EFEB4AE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287" y="2763079"/>
            <a:ext cx="2090290" cy="1947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429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452533"/>
            <a:ext cx="5679829"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 يُعدل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سويسرا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إعلان واجبات وحقوق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وإنما نص مجلس الصحافة السويسري سنة 2000 على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الأخلاقية المُتبناة في الإعلان (الميثاق)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تنسحب كذلك على الإنترنت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Journalism and journalist Stock Vector by ©stockgiu 247680690">
            <a:extLst>
              <a:ext uri="{FF2B5EF4-FFF2-40B4-BE49-F238E27FC236}">
                <a16:creationId xmlns:a16="http://schemas.microsoft.com/office/drawing/2014/main" id="{5C800E3F-E478-A323-E8F0-8B8562C6D5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525"/>
          <a:stretch/>
        </p:blipFill>
        <p:spPr bwMode="auto">
          <a:xfrm>
            <a:off x="7829143" y="2641611"/>
            <a:ext cx="2209379" cy="2109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02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64494" y="1919283"/>
            <a:ext cx="5798713"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ويُستنتج</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استقراء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المعطيات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أخلاقيات الصحافة لا تفرق في بنودها العامة بين أصناف الوسائل الإعلامية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(مكتوبة، سمعية، سمعية بصرية، رقمية)،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وإنما نجد تباينات هي نتاج واقع تكنولوجي جديد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بات يفرض تكييفًا متعلقًا بالتفاصيل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(ذات الطبيعة التقنية في الغالب)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الأصل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TV Journalist or News Reporter Street Interview, Flat Vector Illustration  Stock Vector - Illustration of journalist, journalism: 194006144">
            <a:extLst>
              <a:ext uri="{FF2B5EF4-FFF2-40B4-BE49-F238E27FC236}">
                <a16:creationId xmlns:a16="http://schemas.microsoft.com/office/drawing/2014/main" id="{C40A859F-2576-DA0B-B91A-2FE433F9C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5005" y="2733261"/>
            <a:ext cx="2062198" cy="1904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32460" y="4939748"/>
            <a:ext cx="4750617"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مدونات السلوك في الإعلام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9" y="2177772"/>
            <a:ext cx="6136186"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البيئة الجديدة للإعلام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والتغيرات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أحدثتها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ثورة التكنولوجيا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معظم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والإعلاميين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يشاركون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أو بآخر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الأمر الذي يتطلب وضع خط فاصل بين ما هو 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 هو شخصي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لضمان المهنية المطلوبة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العمل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Journalist Background Images, HD Pictures and Wallpaper For Free Download |  Pngtree">
            <a:extLst>
              <a:ext uri="{FF2B5EF4-FFF2-40B4-BE49-F238E27FC236}">
                <a16:creationId xmlns:a16="http://schemas.microsoft.com/office/drawing/2014/main" id="{6EFBE2C0-32FC-1522-F5BF-3BC17CCC5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6232" y="2771699"/>
            <a:ext cx="2051681" cy="18544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4594" y="2399957"/>
            <a:ext cx="5431351"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يطرح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إسماعيل عزام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عبر مقال منشور في شبكة الصحفيين الدولية </a:t>
            </a:r>
            <a:r>
              <a:rPr lang="ar-EG" sz="36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سؤالًا جوهريًا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هل الصحفي ملزم باحترام أخلاقيات المهنة على حسابه بمواقع التواصل الاجتماعي؟</a:t>
            </a:r>
            <a:endParaRPr lang="en-US" sz="36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Professional Journalism Background With Space Stock Photo, Picture and  Royalty Free Image. Image 97563418.">
            <a:extLst>
              <a:ext uri="{FF2B5EF4-FFF2-40B4-BE49-F238E27FC236}">
                <a16:creationId xmlns:a16="http://schemas.microsoft.com/office/drawing/2014/main" id="{116A3DB6-4C92-050A-7298-4DF377B56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6098" y="2615572"/>
            <a:ext cx="2521226" cy="21667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451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128676"/>
            <a:ext cx="8423571"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في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سياق ا</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إجابة على هذا السؤال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يجادل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الباحثون</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في مجال أخ</a:t>
            </a:r>
            <a:r>
              <a:rPr lang="ar-EG" sz="3200"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لاقيات</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عل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ام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أن مواثيق الشرف الصحفية</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مدونات السلوك ا</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أخ</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اقية</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وُضعت قبل ظهور ا</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ام ال</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رقمي</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التي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تتناول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مجموعة من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القيم</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والمبادئ</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كالحيادية والنزاهة وال</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a:t>
            </a:r>
            <a:r>
              <a:rPr lang="ar-SA" sz="3200"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ستق</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اليـة والمصداقية والدقة والموضوعية وغيرها</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لمساعدتهم على التصرف بمسؤولية تجاه المهنة وتجاه المجتمع؛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هذه المبادئ قد تكون غير كافية</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وحدها</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في سياق ا</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لإعلام الرقمي</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4128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5854" y="2168684"/>
            <a:ext cx="829297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تحتاج</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تحديث</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مواجهة التكنولوجيا السريعة التغير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فثورة وسائل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شهدت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تحولات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أثرت بشكل أساسي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طبيعة العمل الصحفي وأخلاقياته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فهي الآن وسيلة للنشر في أيدي المواطنين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وسيلة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تفاعلية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وفورية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وتعتمد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السرعة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أيضًا عددًا كبيرًا من القنوات مثل: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الإلكترونية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والمدونات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والتصوير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المواطن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ووسائل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91911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2122" y="1715842"/>
            <a:ext cx="5541511"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كله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يتطلب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مدونات سلوك 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ترسخ المبادئ والقيم الإعلامية التقليدية وتدعم الممارسات الجديدة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وبالتالي نحن في حاجة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مدونات سلوك حول أخلاقيات التعامل مع وسائل الإعلام الجديدة،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حاجة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مبادئ توجيهية تنطبق على الصحفيين المحترفين بشكل أساسي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الهواة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ممن يطلق عليهم "المواطن الصحفي".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5DE7F19-B6CC-EB87-C531-04BCB270F18E}"/>
              </a:ext>
            </a:extLst>
          </p:cNvPr>
          <p:cNvPicPr>
            <a:picLocks noChangeAspect="1"/>
          </p:cNvPicPr>
          <p:nvPr/>
        </p:nvPicPr>
        <p:blipFill>
          <a:blip r:embed="rId3"/>
          <a:stretch>
            <a:fillRect/>
          </a:stretch>
        </p:blipFill>
        <p:spPr>
          <a:xfrm>
            <a:off x="1902279" y="2808102"/>
            <a:ext cx="2054497" cy="1702157"/>
          </a:xfrm>
          <a:prstGeom prst="rect">
            <a:avLst/>
          </a:prstGeom>
        </p:spPr>
      </p:pic>
    </p:spTree>
    <p:extLst>
      <p:ext uri="{BB962C8B-B14F-4D97-AF65-F5344CB8AC3E}">
        <p14:creationId xmlns:p14="http://schemas.microsoft.com/office/powerpoint/2010/main" val="3213735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127" y="2199020"/>
            <a:ext cx="8407720"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بعض المؤسسات الإعلامية في الغرب بدأت بوضع قواعدها الخاصة بهذا الشأن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الراديو الوطني العام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والمعروف اختصارًا </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NPR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مظلة لأكثر من 900 محطة راديو منتشرة في الولايات المتحدة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تأسس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عام ١٩٧٠ في واشنطن العاصمة،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اعتبر أن شبكات التواصل الاجتماعي تمثل مصدرًا مهمًا للأخبار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لكن ثمة تحديات 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 مألوفة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تتعلق بالمعلومة وصدقيتها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كيفية التعاطي معها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1305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8" y="2527008"/>
            <a:ext cx="5803669" cy="2308324"/>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فالمدونة في هذا الراديو تشير إلى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الصحفي في </a:t>
            </a:r>
            <a:r>
              <a:rPr lang="en-US"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NPR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يتصرف كما في الظروف العادية للعمل الصحفي مع المصادر التي توفرها شبكات التواصل الاجتماعي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Journalist Background Images, 110+ Free Banner Background Photos Download -  Lovepik">
            <a:extLst>
              <a:ext uri="{FF2B5EF4-FFF2-40B4-BE49-F238E27FC236}">
                <a16:creationId xmlns:a16="http://schemas.microsoft.com/office/drawing/2014/main" id="{F0EFCC4A-D7AC-E161-69DA-E101B20B92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1791" y="2822716"/>
            <a:ext cx="2196549" cy="19090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500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4313" y="2527007"/>
            <a:ext cx="5878594" cy="206210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ولهذا فقد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وضعت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NPR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مدونة خاصة بها ضمن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كتيب الأخلاقيات </a:t>
            </a:r>
            <a:r>
              <a:rPr lang="en-US"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(Ethics Handbook</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جزء خاص بتعامل صحفييها مع شبكات التواصل الاجتماعي ويعتبر مدونة سلوك متكاملة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Breaking News Reporter Background Vector Illustration Stock Vector (Royalty  Free) 2049926618 | Shutterstock">
            <a:extLst>
              <a:ext uri="{FF2B5EF4-FFF2-40B4-BE49-F238E27FC236}">
                <a16:creationId xmlns:a16="http://schemas.microsoft.com/office/drawing/2014/main" id="{66CEF421-04C5-8497-C78B-4D8206974C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683413"/>
            <a:ext cx="2074999" cy="1868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510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7" y="2367977"/>
            <a:ext cx="5803669"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وتعتبر هذه المدونة نموذجًا جيدًا للدراسة والتعميم على المؤسسات الأخرى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وتؤكد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حاجة المؤسسات الإعلامية إلى إعادة النظر ب</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وجود أخلاقيات لإعلام اليوم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إعلام اللحظة، وليس الأمس.</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Professional Journalism Background Vector Illustration. Journalist  Workplace, Mass Media And Press, Online Blogging, Newsletter. Laptop,  Camera, Smartphone, Tablet, Voice Recorder, Notebook. Royalty Free SVG,  Cliparts, Vectors, and Stock Illustration ...">
            <a:extLst>
              <a:ext uri="{FF2B5EF4-FFF2-40B4-BE49-F238E27FC236}">
                <a16:creationId xmlns:a16="http://schemas.microsoft.com/office/drawing/2014/main" id="{0CB34007-DFEB-5ED3-66DD-55EA36E1C2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2922105"/>
            <a:ext cx="2017643" cy="18105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16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أهم القضايا الأخلاقية التي فرضتها بيئة الإعلام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8933" y="1791513"/>
            <a:ext cx="5803669"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يتفق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معظم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الباحثين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أخلاقيات مهنة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ثمة إشكاليات أخلاقية جديدة ظهرت في بيئة الإعلام الجديد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يستوجب الوقوف عند هذه الإشكاليات، فبالإضافة إلى القضايا الأخلاقية ومدونات السلوك في الإعلام التقليدي، التي تحتاج إلى تطوير وبعضها يحتاج إلى إعـادة صياغة،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فيما يلي بعض القضايا الأخلاقية التي طرأت على استخدام الصحفيين لوسائل الإعلام الرقمية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The principles of ethical design (and how to use them) - 99designs">
            <a:extLst>
              <a:ext uri="{FF2B5EF4-FFF2-40B4-BE49-F238E27FC236}">
                <a16:creationId xmlns:a16="http://schemas.microsoft.com/office/drawing/2014/main" id="{77E4AECC-C2CA-2AB9-23B0-7BBC964AED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9349" y="2872409"/>
            <a:ext cx="2101369" cy="18593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216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782976"/>
            <a:ext cx="565001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 والمؤسسة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تحتاج المؤسسات الإعلامية سياسة واضحة حول استخدام شبكات التواصل للعاملين فيها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تُحدد فيها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حدود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المسموح</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والممنوع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يتداول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عبر صفحته الخاصة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التواصل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والتمييز بين الشخصي والمهني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أي مدى يمكن للصحفي أن يتناول المواد الصحفية على صفحته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Safe and Sound - Social Media Ethics in a Changing World">
            <a:extLst>
              <a:ext uri="{FF2B5EF4-FFF2-40B4-BE49-F238E27FC236}">
                <a16:creationId xmlns:a16="http://schemas.microsoft.com/office/drawing/2014/main" id="{E597B019-B75F-35D5-DE7A-CD0F9E5CB5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9298" y="2882348"/>
            <a:ext cx="2163417" cy="18154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833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1912" y="2140197"/>
            <a:ext cx="5615608"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بعض المؤسسات الإعلامية المعروفة تتيح للصحفيين العاملين فيها تداول الآراء السياسية باعتبارها آراء شخصية ولهم الحرية في تداولها، غير أن هذا الموضوع سيبقى محل اختلاف مع معظم المؤسسات الإعلامية المعروفة بالتزامها القواعد المهنية.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Ethics Vectors &amp; Illustrations for Free Download | Freepik">
            <a:extLst>
              <a:ext uri="{FF2B5EF4-FFF2-40B4-BE49-F238E27FC236}">
                <a16:creationId xmlns:a16="http://schemas.microsoft.com/office/drawing/2014/main" id="{7FBC82FC-BD92-23DA-C052-604CCDFB6B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5024" y="2812774"/>
            <a:ext cx="2111359" cy="1869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822" y="1850887"/>
            <a:ext cx="8313699"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والمعروف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بمجرد ارتباط الصحفي بالعمل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فتلك مرحلة تستدعي منه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الفصل الكامل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رأيه الشخصي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عمله كصحفي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بكل ما يحمله هذا من مسؤوليات.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فالصحفي لمجرد انتسابه للمؤسسة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يمثل تلك المؤسسة بطريقة أو بأخرى</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من الضروري الفصل بين ما هو شخصي كالتعبير عن الهوايات وبين الجانب المهني في حياة الصحفي الذي لا يستطيع فيه الصحفي التعبير عن آراءه الخاصة،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لأن ذلك ببساطة يتنافى مع أبسط القواعد المهنية للصحافة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0874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9593" y="1710989"/>
            <a:ext cx="8398564" cy="3970318"/>
          </a:xfrm>
          <a:prstGeom prst="rect">
            <a:avLst/>
          </a:prstGeom>
          <a:noFill/>
        </p:spPr>
        <p:txBody>
          <a:bodyPr wrap="square" rtlCol="0">
            <a:spAutoFit/>
          </a:bodyPr>
          <a:lstStyle/>
          <a:p>
            <a:pPr lvl="1"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28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 والمعلومة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أضحت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مصدرًا مهمًا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للمعلومة الخبرية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انتشار هذه الشبكات وارتفاع أعداد مستخدميها إلى الملايين واعتماد الكثير من الجهات الرسمية والشخصيات والسياسيين والنشطاء على تلك الصفحات باعتبارها منصة رسمية لبث الأخبار والبيانات والتعليقات على الأحداث. </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يوضح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ستيوارت هيوز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محرر الشؤون الدولية في هيئة الإذاعة البريطانية أنه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بإمكان الصحفيين الآن استخدام مواقع التواصل الاجتماعي لاكتشاف موضوعات جديدة أو الوصول إلى مساهمين فيها أو للترويج لتلك الموضوعات أو موضوعات البث على وسائل الإعلام التقليدية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03731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32852" y="2506881"/>
            <a:ext cx="5619802"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وتشير مدونة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أسوشيتدبرس الأسترالية </a:t>
            </a:r>
            <a:r>
              <a:rPr lang="en-US"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AAP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إمكانية استخدام محتوى شبكات التواصل الاجتماعي في القصص الإخبارية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بشرط أن تكون تلك المواد منشورة للعموم وب</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 الفحص الجيد لصحة وصدقية المعلومة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Premium Vector | Ethical dilemma concept illustration">
            <a:extLst>
              <a:ext uri="{FF2B5EF4-FFF2-40B4-BE49-F238E27FC236}">
                <a16:creationId xmlns:a16="http://schemas.microsoft.com/office/drawing/2014/main" id="{9187EBBF-4382-E732-5387-04A5DB3E06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691" y="2683565"/>
            <a:ext cx="2083490" cy="18533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3" y="2237452"/>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الميسور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الآن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الوصول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مباشرة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مادة غنية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ومجموعة متنوعة من الأصوات من حول العالم،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 لم يعد المراسلون والمحررون بحاجة إلى أن يكونوا في غرفة الأخبار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يتطلعون إلى ما تبثه وكالات الأنباء أو في موقع الحدث</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إن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مواقع التواصل الاجتماعي أضافت بعدًا جديدًا لجهد جمع الأخبار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Privacy and digital ethics after the pandemic | Nature Electronics">
            <a:extLst>
              <a:ext uri="{FF2B5EF4-FFF2-40B4-BE49-F238E27FC236}">
                <a16:creationId xmlns:a16="http://schemas.microsoft.com/office/drawing/2014/main" id="{5399A777-9C16-628E-B657-5B18380D0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8811" y="2862470"/>
            <a:ext cx="2100442" cy="187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6" y="1783729"/>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النشر والتعامل العادل مع المصدر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كل ما ينشر على شبكات التواصل 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يصلح لأن يكون مادة 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يُعتمد عليها في التقارير الإخبارية،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فهي بالأساس وسيلة للتواصل بين الأصدقاء والأقارب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يجب توخي المقصد الحقيقي من نشر هذا المحتوى سواء أكان نصوصًا أم صورًا أم غير ذلك</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Social media platforms to follow 'code of ethics' in all future elections:  EC, ET BrandEquity">
            <a:extLst>
              <a:ext uri="{FF2B5EF4-FFF2-40B4-BE49-F238E27FC236}">
                <a16:creationId xmlns:a16="http://schemas.microsoft.com/office/drawing/2014/main" id="{2716951C-9918-B87C-60DF-0A22D4A10D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852531"/>
            <a:ext cx="2392894" cy="18900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697358" y="2623668"/>
            <a:ext cx="7305258" cy="2492990"/>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الإشكالية الأخلاقية للإعلام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بأخلاقيات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هل توجد أخلاقيات خاصة بالنشر الصحفي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القضايا الأخلاقية التي فرضتها بيئة الإعلام الرقمي.</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39129"/>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Free Vector | Giant check list">
            <a:extLst>
              <a:ext uri="{FF2B5EF4-FFF2-40B4-BE49-F238E27FC236}">
                <a16:creationId xmlns:a16="http://schemas.microsoft.com/office/drawing/2014/main" id="{D2443F0A-D139-6703-6A2E-B7340F87FE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827" b="9131"/>
          <a:stretch/>
        </p:blipFill>
        <p:spPr bwMode="auto">
          <a:xfrm>
            <a:off x="1444753" y="3027122"/>
            <a:ext cx="2004391" cy="184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73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العاشرة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10671</TotalTime>
  <Words>2199</Words>
  <Application>Microsoft Office PowerPoint</Application>
  <PresentationFormat>Widescreen</PresentationFormat>
  <Paragraphs>142</Paragraphs>
  <Slides>46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44</cp:revision>
  <dcterms:created xsi:type="dcterms:W3CDTF">2023-04-29T09:08:23Z</dcterms:created>
  <dcterms:modified xsi:type="dcterms:W3CDTF">2025-04-16T20:43:32Z</dcterms:modified>
</cp:coreProperties>
</file>