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3.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heme/themeOverride1.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5" r:id="rId1"/>
    <p:sldMasterId id="2147483683" r:id="rId2"/>
    <p:sldMasterId id="2147483701" r:id="rId3"/>
    <p:sldMasterId id="2147483718" r:id="rId4"/>
  </p:sldMasterIdLst>
  <p:notesMasterIdLst>
    <p:notesMasterId r:id="rId41"/>
  </p:notesMasterIdLst>
  <p:sldIdLst>
    <p:sldId id="480" r:id="rId5"/>
    <p:sldId id="303" r:id="rId6"/>
    <p:sldId id="575" r:id="rId7"/>
    <p:sldId id="564" r:id="rId8"/>
    <p:sldId id="576" r:id="rId9"/>
    <p:sldId id="276" r:id="rId10"/>
    <p:sldId id="514" r:id="rId11"/>
    <p:sldId id="589" r:id="rId12"/>
    <p:sldId id="592" r:id="rId13"/>
    <p:sldId id="554" r:id="rId14"/>
    <p:sldId id="591" r:id="rId15"/>
    <p:sldId id="504" r:id="rId16"/>
    <p:sldId id="568" r:id="rId17"/>
    <p:sldId id="505" r:id="rId18"/>
    <p:sldId id="515" r:id="rId19"/>
    <p:sldId id="506" r:id="rId20"/>
    <p:sldId id="582" r:id="rId21"/>
    <p:sldId id="507" r:id="rId22"/>
    <p:sldId id="583" r:id="rId23"/>
    <p:sldId id="508" r:id="rId24"/>
    <p:sldId id="584" r:id="rId25"/>
    <p:sldId id="580" r:id="rId26"/>
    <p:sldId id="585" r:id="rId27"/>
    <p:sldId id="510" r:id="rId28"/>
    <p:sldId id="586" r:id="rId29"/>
    <p:sldId id="511" r:id="rId30"/>
    <p:sldId id="587" r:id="rId31"/>
    <p:sldId id="526" r:id="rId32"/>
    <p:sldId id="588" r:id="rId33"/>
    <p:sldId id="527" r:id="rId34"/>
    <p:sldId id="530" r:id="rId35"/>
    <p:sldId id="528" r:id="rId36"/>
    <p:sldId id="550" r:id="rId37"/>
    <p:sldId id="529" r:id="rId38"/>
    <p:sldId id="543" r:id="rId39"/>
    <p:sldId id="5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5"/>
            <p14:sldId id="564"/>
            <p14:sldId id="576"/>
            <p14:sldId id="276"/>
            <p14:sldId id="514"/>
            <p14:sldId id="589"/>
            <p14:sldId id="592"/>
            <p14:sldId id="554"/>
            <p14:sldId id="591"/>
            <p14:sldId id="504"/>
            <p14:sldId id="568"/>
            <p14:sldId id="505"/>
            <p14:sldId id="515"/>
            <p14:sldId id="506"/>
            <p14:sldId id="582"/>
            <p14:sldId id="507"/>
            <p14:sldId id="583"/>
            <p14:sldId id="508"/>
            <p14:sldId id="584"/>
            <p14:sldId id="580"/>
            <p14:sldId id="585"/>
            <p14:sldId id="510"/>
            <p14:sldId id="586"/>
            <p14:sldId id="511"/>
            <p14:sldId id="587"/>
            <p14:sldId id="526"/>
            <p14:sldId id="588"/>
            <p14:sldId id="527"/>
            <p14:sldId id="530"/>
            <p14:sldId id="528"/>
            <p14:sldId id="550"/>
            <p14:sldId id="529"/>
            <p14:sldId id="543"/>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E0B1"/>
    <a:srgbClr val="259F6C"/>
    <a:srgbClr val="C1C103"/>
    <a:srgbClr val="21C5FF"/>
    <a:srgbClr val="203EF5"/>
    <a:srgbClr val="203EF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787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980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8569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78010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4106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4627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0102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8940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229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430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0648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2709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854340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2312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07433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45683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41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7298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1024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240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4587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6322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8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78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54245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64794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135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935756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066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18424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898818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65741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921526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23277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442425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21564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07871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68029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900567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45750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852722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683522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5268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835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3409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8983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346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22210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2918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60435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582954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1675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4540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481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72241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339874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208119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397146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91418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562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8853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966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1726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7" name="Rectangle 6"/>
          <p:cNvSpPr/>
          <p:nvPr/>
        </p:nvSpPr>
        <p:spPr>
          <a:xfrm>
            <a:off x="1" y="3886200"/>
            <a:ext cx="12192000" cy="2971800"/>
          </a:xfrm>
          <a:prstGeom prst="rect">
            <a:avLst/>
          </a:prstGeom>
          <a:gradFill flip="none" rotWithShape="1">
            <a:gsLst>
              <a:gs pos="100000">
                <a:schemeClr val="bg1">
                  <a:lumMod val="65000"/>
                  <a:alpha val="53000"/>
                </a:schemeClr>
              </a:gs>
              <a:gs pos="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9" rIns="91436"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914401" y="4875580"/>
            <a:ext cx="10363200" cy="610820"/>
          </a:xfrm>
        </p:spPr>
        <p:txBody>
          <a:bodyPr/>
          <a:lstStyle>
            <a:lvl1pPr algn="ctr">
              <a:defRPr lang="en-US" sz="4000" kern="1200" smtClean="0">
                <a:solidFill>
                  <a:schemeClr val="tx1">
                    <a:lumMod val="75000"/>
                    <a:lumOff val="25000"/>
                  </a:schemeClr>
                </a:solidFill>
                <a:latin typeface="+mj-lt"/>
                <a:ea typeface="+mj-ea"/>
                <a:cs typeface="+mj-cs"/>
              </a:defRPr>
            </a:lvl1pPr>
          </a:lstStyle>
          <a:p>
            <a:r>
              <a:rPr lang="en-US" dirty="0"/>
              <a:t>Click to edit Master title style</a:t>
            </a:r>
          </a:p>
        </p:txBody>
      </p:sp>
      <p:sp>
        <p:nvSpPr>
          <p:cNvPr id="3" name="Subtitle 2"/>
          <p:cNvSpPr>
            <a:spLocks noGrp="1"/>
          </p:cNvSpPr>
          <p:nvPr>
            <p:ph type="subTitle" idx="1"/>
          </p:nvPr>
        </p:nvSpPr>
        <p:spPr>
          <a:xfrm>
            <a:off x="1828800" y="5483960"/>
            <a:ext cx="8534401" cy="764440"/>
          </a:xfrm>
        </p:spPr>
        <p:txBody>
          <a:bodyPr>
            <a:normAutofit/>
          </a:bodyPr>
          <a:lstStyle>
            <a:lvl1pPr marL="0" indent="0" algn="ctr">
              <a:buNone/>
              <a:defRPr lang="en-US" sz="2400" kern="1200" smtClean="0">
                <a:solidFill>
                  <a:schemeClr val="tx1">
                    <a:lumMod val="65000"/>
                    <a:lumOff val="35000"/>
                  </a:schemeClr>
                </a:solidFill>
                <a:latin typeface="+mj-lt"/>
                <a:ea typeface="+mj-ea"/>
                <a:cs typeface="+mj-cs"/>
              </a:defRPr>
            </a:lvl1pPr>
            <a:lvl2pPr marL="609468" indent="0" algn="ctr">
              <a:buNone/>
              <a:defRPr>
                <a:solidFill>
                  <a:schemeClr val="tx1">
                    <a:tint val="75000"/>
                  </a:schemeClr>
                </a:solidFill>
              </a:defRPr>
            </a:lvl2pPr>
            <a:lvl3pPr marL="1218936" indent="0" algn="ctr">
              <a:buNone/>
              <a:defRPr>
                <a:solidFill>
                  <a:schemeClr val="tx1">
                    <a:tint val="75000"/>
                  </a:schemeClr>
                </a:solidFill>
              </a:defRPr>
            </a:lvl3pPr>
            <a:lvl4pPr marL="1828404" indent="0" algn="ctr">
              <a:buNone/>
              <a:defRPr>
                <a:solidFill>
                  <a:schemeClr val="tx1">
                    <a:tint val="75000"/>
                  </a:schemeClr>
                </a:solidFill>
              </a:defRPr>
            </a:lvl4pPr>
            <a:lvl5pPr marL="2437872" indent="0" algn="ctr">
              <a:buNone/>
              <a:defRPr>
                <a:solidFill>
                  <a:schemeClr val="tx1">
                    <a:tint val="75000"/>
                  </a:schemeClr>
                </a:solidFill>
              </a:defRPr>
            </a:lvl5pPr>
            <a:lvl6pPr marL="3047340" indent="0" algn="ctr">
              <a:buNone/>
              <a:defRPr>
                <a:solidFill>
                  <a:schemeClr val="tx1">
                    <a:tint val="75000"/>
                  </a:schemeClr>
                </a:solidFill>
              </a:defRPr>
            </a:lvl6pPr>
            <a:lvl7pPr marL="3656808" indent="0" algn="ctr">
              <a:buNone/>
              <a:defRPr>
                <a:solidFill>
                  <a:schemeClr val="tx1">
                    <a:tint val="75000"/>
                  </a:schemeClr>
                </a:solidFill>
              </a:defRPr>
            </a:lvl7pPr>
            <a:lvl8pPr marL="4266275" indent="0" algn="ctr">
              <a:buNone/>
              <a:defRPr>
                <a:solidFill>
                  <a:schemeClr val="tx1">
                    <a:tint val="75000"/>
                  </a:schemeClr>
                </a:solidFill>
              </a:defRPr>
            </a:lvl8pPr>
            <a:lvl9pPr marL="4875744"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3166886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629539" y="1752600"/>
            <a:ext cx="4834582" cy="28956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1959971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1"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404270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26939020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27961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53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700">
                <a:solidFill>
                  <a:schemeClr val="tx1">
                    <a:tint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31457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2"/>
            <a:ext cx="5384800" cy="4525963"/>
          </a:xfrm>
        </p:spPr>
        <p:txBody>
          <a:bodyPr/>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0963381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4"/>
            <a:ext cx="5386917"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4"/>
            <a:ext cx="5389033" cy="639763"/>
          </a:xfrm>
        </p:spPr>
        <p:txBody>
          <a:bodyPr anchor="b"/>
          <a:lstStyle>
            <a:lvl1pPr marL="0" indent="0">
              <a:buNone/>
              <a:defRPr sz="32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655142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defRPr sz="3600"/>
            </a:lvl1p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647996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1"/>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724113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1"/>
            <a:ext cx="7315200" cy="566739"/>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a:lstStyle>
            <a:lvl1pPr marL="0" indent="0">
              <a:buNone/>
              <a:defRPr sz="43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endParaRPr lang="en-US"/>
          </a:p>
        </p:txBody>
      </p:sp>
      <p:sp>
        <p:nvSpPr>
          <p:cNvPr id="4" name="Text Placeholder 3"/>
          <p:cNvSpPr>
            <a:spLocks noGrp="1"/>
          </p:cNvSpPr>
          <p:nvPr>
            <p:ph type="body" sz="half" idx="2"/>
          </p:nvPr>
        </p:nvSpPr>
        <p:spPr>
          <a:xfrm>
            <a:off x="2389718" y="5367339"/>
            <a:ext cx="7315200" cy="804863"/>
          </a:xfrm>
        </p:spPr>
        <p:txBody>
          <a:bodyPr/>
          <a:lstStyle>
            <a:lvl1pPr marL="0" indent="0">
              <a:buNone/>
              <a:defRPr sz="19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979550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9044996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025532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cSld name="slidemodel2">
    <p:bg>
      <p:bgPr>
        <a:gradFill flip="none" rotWithShape="1">
          <a:gsLst>
            <a:gs pos="55000">
              <a:srgbClr val="1181AE"/>
            </a:gs>
            <a:gs pos="0">
              <a:srgbClr val="1181AE"/>
            </a:gs>
            <a:gs pos="100000">
              <a:srgbClr val="095474"/>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218672" y="2870634"/>
            <a:ext cx="5932223" cy="711081"/>
          </a:xfrm>
        </p:spPr>
        <p:txBody>
          <a:bodyPr>
            <a:normAutofit/>
          </a:bodyPr>
          <a:lstStyle>
            <a:lvl1pPr algn="ctr">
              <a:defRPr sz="3600" b="0">
                <a:solidFill>
                  <a:schemeClr val="bg1"/>
                </a:solidFill>
                <a:effectLst>
                  <a:outerShdw blurRad="38100" dist="38100" dir="2700000" algn="tl">
                    <a:srgbClr val="000000">
                      <a:alpha val="43137"/>
                    </a:srgbClr>
                  </a:outerShdw>
                </a:effectLst>
                <a:latin typeface="+mj-lt"/>
                <a:ea typeface="Open Sans" pitchFamily="34" charset="0"/>
                <a:cs typeface="Open Sans" pitchFamily="34" charset="0"/>
              </a:defRPr>
            </a:lvl1pPr>
          </a:lstStyle>
          <a:p>
            <a:r>
              <a:rPr lang="en-US"/>
              <a:t>SlideModel.com</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5404F2-BE9A-4460-8815-8F64518355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E69268-9C8B-4EBF-A9EE-DC5DC2D48DC3}"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90214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image" Target="../media/image1.png"/><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18" Type="http://schemas.openxmlformats.org/officeDocument/2006/relationships/image" Target="../media/image2.png"/><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17" Type="http://schemas.openxmlformats.org/officeDocument/2006/relationships/theme" Target="../theme/theme3.xml"/><Relationship Id="rId2" Type="http://schemas.openxmlformats.org/officeDocument/2006/relationships/slideLayout" Target="../slideLayouts/slideLayout39.xml"/><Relationship Id="rId16" Type="http://schemas.openxmlformats.org/officeDocument/2006/relationships/slideLayout" Target="../slideLayouts/slideLayout53.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4.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45603266"/>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80" r:id="rId14"/>
    <p:sldLayoutId id="2147483681" r:id="rId15"/>
    <p:sldLayoutId id="2147483682" r:id="rId16"/>
    <p:sldLayoutId id="2147483660" r:id="rId17"/>
    <p:sldLayoutId id="2147483661" r:id="rId18"/>
    <p:sldLayoutId id="2147483663" r:id="rId19"/>
    <p:sldLayoutId id="2147483664"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87972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51518164"/>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40"/>
            <a:ext cx="10972801" cy="711081"/>
          </a:xfrm>
          <a:prstGeom prst="rect">
            <a:avLst/>
          </a:prstGeom>
        </p:spPr>
        <p:txBody>
          <a:bodyPr vert="horz" lIns="121899" tIns="60949" rIns="121899" bIns="60949" rtlCol="0" anchor="ctr">
            <a:normAutofit/>
          </a:bodyPr>
          <a:lstStyle/>
          <a:p>
            <a:r>
              <a:rPr lang="en-US"/>
              <a:t>Click to edit Master title style</a:t>
            </a:r>
          </a:p>
        </p:txBody>
      </p:sp>
      <p:sp>
        <p:nvSpPr>
          <p:cNvPr id="3" name="Text Placeholder 2"/>
          <p:cNvSpPr>
            <a:spLocks noGrp="1"/>
          </p:cNvSpPr>
          <p:nvPr>
            <p:ph type="body" idx="1"/>
          </p:nvPr>
        </p:nvSpPr>
        <p:spPr>
          <a:xfrm>
            <a:off x="609600" y="1138426"/>
            <a:ext cx="10972801" cy="4987739"/>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2"/>
            <a:ext cx="2844800" cy="365125"/>
          </a:xfrm>
          <a:prstGeom prst="rect">
            <a:avLst/>
          </a:prstGeom>
        </p:spPr>
        <p:txBody>
          <a:bodyPr vert="horz" lIns="121899" tIns="60949" rIns="121899" bIns="60949" rtlCol="0" anchor="ctr"/>
          <a:lstStyle>
            <a:lvl1pPr algn="l">
              <a:defRPr sz="16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D9E0C34-94BD-41A1-853A-3D4D9615125F}" type="datetimeFigureOut">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5/18/2024</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1" y="6356352"/>
            <a:ext cx="3860800" cy="365125"/>
          </a:xfrm>
          <a:prstGeom prst="rect">
            <a:avLst/>
          </a:prstGeom>
        </p:spPr>
        <p:txBody>
          <a:bodyPr vert="horz" lIns="121899" tIns="60949" rIns="121899" bIns="60949" rtlCol="0" anchor="ctr"/>
          <a:lstStyle>
            <a:lvl1pPr algn="ctr">
              <a:defRPr sz="16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1" y="6356352"/>
            <a:ext cx="2844800" cy="365125"/>
          </a:xfrm>
          <a:prstGeom prst="rect">
            <a:avLst/>
          </a:prstGeom>
        </p:spPr>
        <p:txBody>
          <a:bodyPr vert="horz" lIns="121899" tIns="60949" rIns="121899" bIns="60949" rtlCol="0" anchor="ctr"/>
          <a:lstStyle>
            <a:lvl1pPr algn="r">
              <a:defRPr sz="16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060AA71-BC96-4BFB-BFFF-F965583F538E}" type="slidenum">
              <a:rPr kumimoji="0" lang="en-US"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37951688"/>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Lst>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457120" indent="-457120" algn="l" defTabSz="1218987" rtl="0" eaLnBrk="1" latinLnBrk="0" hangingPunct="1">
        <a:spcBef>
          <a:spcPct val="20000"/>
        </a:spcBef>
        <a:buFont typeface="Arial" pitchFamily="34" charset="0"/>
        <a:buChar char="•"/>
        <a:defRPr sz="3600" kern="1200">
          <a:solidFill>
            <a:schemeClr val="tx1"/>
          </a:solidFill>
          <a:latin typeface="+mj-lt"/>
          <a:ea typeface="+mn-ea"/>
          <a:cs typeface="+mn-cs"/>
        </a:defRPr>
      </a:lvl1pPr>
      <a:lvl2pPr marL="990427" indent="-380933" algn="l" defTabSz="1218987" rtl="0" eaLnBrk="1" latinLnBrk="0" hangingPunct="1">
        <a:spcBef>
          <a:spcPct val="20000"/>
        </a:spcBef>
        <a:buFont typeface="Arial" pitchFamily="34" charset="0"/>
        <a:buChar char="–"/>
        <a:defRPr sz="3200" kern="1200">
          <a:solidFill>
            <a:schemeClr val="tx1"/>
          </a:solidFill>
          <a:latin typeface="+mj-lt"/>
          <a:ea typeface="+mn-ea"/>
          <a:cs typeface="+mn-cs"/>
        </a:defRPr>
      </a:lvl2pPr>
      <a:lvl3pPr marL="1523733" indent="-304747" algn="l" defTabSz="1218987" rtl="0" eaLnBrk="1" latinLnBrk="0" hangingPunct="1">
        <a:spcBef>
          <a:spcPct val="20000"/>
        </a:spcBef>
        <a:buFont typeface="Arial" pitchFamily="34" charset="0"/>
        <a:buChar char="•"/>
        <a:defRPr sz="2400" kern="1200">
          <a:solidFill>
            <a:schemeClr val="tx1"/>
          </a:solidFill>
          <a:latin typeface="+mj-lt"/>
          <a:ea typeface="+mn-ea"/>
          <a:cs typeface="+mn-cs"/>
        </a:defRPr>
      </a:lvl3pPr>
      <a:lvl4pPr marL="2133227"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720" indent="-304747" algn="l" defTabSz="1218987"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221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07"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200"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693" indent="-304747" algn="l" defTabSz="121898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58.xml"/><Relationship Id="rId1" Type="http://schemas.openxmlformats.org/officeDocument/2006/relationships/themeOverride" Target="../theme/themeOverride1.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50.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7.svg"/><Relationship Id="rId2" Type="http://schemas.openxmlformats.org/officeDocument/2006/relationships/image" Target="../media/image31.jpeg"/><Relationship Id="rId1" Type="http://schemas.openxmlformats.org/officeDocument/2006/relationships/slideLayout" Target="../slideLayouts/slideLayout36.xml"/><Relationship Id="rId6" Type="http://schemas.openxmlformats.org/officeDocument/2006/relationships/image" Target="../media/image6.png"/><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8" y="3794396"/>
            <a:ext cx="5797042" cy="338554"/>
          </a:xfrm>
          <a:prstGeom prst="rect">
            <a:avLst/>
          </a:prstGeom>
          <a:noFill/>
        </p:spPr>
        <p:txBody>
          <a:bodyPr wrap="square" rtlCol="0">
            <a:spAutoFit/>
          </a:bodyPr>
          <a:lstStyle/>
          <a:p>
            <a:r>
              <a:rPr lang="ar-EG" sz="1600" b="1" dirty="0">
                <a:latin typeface="Alexandria" pitchFamily="2" charset="-78"/>
                <a:cs typeface="Alexandria" pitchFamily="2" charset="-78"/>
              </a:rPr>
              <a:t>إعداد د/ميرهان محسن </a:t>
            </a:r>
            <a:endParaRPr lang="en-US" sz="1600" b="1" dirty="0">
              <a:latin typeface="Alexandria" pitchFamily="2" charset="-78"/>
              <a:cs typeface="Alexandria" pitchFamily="2" charset="-78"/>
            </a:endParaRPr>
          </a:p>
        </p:txBody>
      </p:sp>
      <p:sp>
        <p:nvSpPr>
          <p:cNvPr id="31" name="TextBox 30"/>
          <p:cNvSpPr txBox="1"/>
          <p:nvPr/>
        </p:nvSpPr>
        <p:spPr>
          <a:xfrm>
            <a:off x="475302" y="2497454"/>
            <a:ext cx="5620698" cy="584775"/>
          </a:xfrm>
          <a:prstGeom prst="rect">
            <a:avLst/>
          </a:prstGeom>
          <a:noFill/>
        </p:spPr>
        <p:txBody>
          <a:bodyPr wrap="square" rtlCol="0">
            <a:spAutoFit/>
          </a:bodyPr>
          <a:lstStyle/>
          <a:p>
            <a:pPr algn="ctr"/>
            <a:r>
              <a:rPr lang="ar-BH" sz="3200" b="1" dirty="0">
                <a:latin typeface="Alexandria" pitchFamily="2" charset="-78"/>
                <a:cs typeface="Alexandria" pitchFamily="2" charset="-78"/>
              </a:rPr>
              <a:t>نظريات العلاقات العامة </a:t>
            </a:r>
            <a:endParaRPr lang="en-US" sz="3200" b="1" dirty="0">
              <a:latin typeface="Alexandria" pitchFamily="2" charset="-78"/>
              <a:cs typeface="Alexandria" pitchFamily="2" charset="-78"/>
            </a:endParaRPr>
          </a:p>
        </p:txBody>
      </p:sp>
      <p:sp>
        <p:nvSpPr>
          <p:cNvPr id="34" name="Rectangle: Rounded Corners 33"/>
          <p:cNvSpPr/>
          <p:nvPr/>
        </p:nvSpPr>
        <p:spPr>
          <a:xfrm>
            <a:off x="475302" y="563869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pitchFamily="2" charset="-78"/>
                <a:cs typeface="Alexandria" pitchFamily="2" charset="-78"/>
              </a:rPr>
              <a:t>Lecture 0</a:t>
            </a:r>
          </a:p>
        </p:txBody>
      </p:sp>
      <p:sp>
        <p:nvSpPr>
          <p:cNvPr id="46" name="TextBox 45"/>
          <p:cNvSpPr txBox="1"/>
          <p:nvPr/>
        </p:nvSpPr>
        <p:spPr>
          <a:xfrm>
            <a:off x="538246" y="6167863"/>
            <a:ext cx="1128835" cy="400110"/>
          </a:xfrm>
          <a:prstGeom prst="rect">
            <a:avLst/>
          </a:prstGeom>
          <a:noFill/>
        </p:spPr>
        <p:txBody>
          <a:bodyPr wrap="none" rtlCol="0">
            <a:spAutoFit/>
          </a:bodyPr>
          <a:lstStyle/>
          <a:p>
            <a:r>
              <a:rPr lang="en-US" sz="2000" b="1" dirty="0">
                <a:latin typeface="Alexandria" pitchFamily="2" charset="-78"/>
                <a:cs typeface="Alexandria" pitchFamily="2" charset="-78"/>
              </a:rPr>
              <a:t>PRL </a:t>
            </a:r>
            <a:r>
              <a:rPr lang="ar-BH" sz="2000" b="1" dirty="0">
                <a:latin typeface="Alexandria" pitchFamily="2" charset="-78"/>
                <a:cs typeface="Alexandria" pitchFamily="2" charset="-78"/>
              </a:rPr>
              <a:t>611</a:t>
            </a:r>
            <a:endParaRPr lang="en-US" sz="2000" b="1"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707886"/>
          </a:xfrm>
          <a:prstGeom prst="rect">
            <a:avLst/>
          </a:prstGeom>
          <a:noFill/>
        </p:spPr>
        <p:txBody>
          <a:bodyPr wrap="square" rtlCol="0">
            <a:spAutoFit/>
          </a:bodyPr>
          <a:lstStyle/>
          <a:p>
            <a:pPr algn="ctr"/>
            <a:r>
              <a:rPr lang="ar-BH" sz="2000" b="1" i="1" u="sng" dirty="0">
                <a:latin typeface="Alexandria" pitchFamily="2" charset="-78"/>
                <a:cs typeface="Alexandria" pitchFamily="2" charset="-78"/>
              </a:rPr>
              <a:t>لمحه تعريفية عن مقرر نظريات العلاقات العامة</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Times New Roman" panose="02020603050405020304" pitchFamily="18" charset="0"/>
                <a:cs typeface="Times New Roman" panose="02020603050405020304" pitchFamily="18" charset="0"/>
              </a:rPr>
              <a:t>Lecture </a:t>
            </a:r>
            <a:r>
              <a:rPr lang="ar-BH" b="1" dirty="0">
                <a:solidFill>
                  <a:schemeClr val="tx1"/>
                </a:solidFill>
                <a:latin typeface="Times New Roman" panose="02020603050405020304" pitchFamily="18" charset="0"/>
                <a:cs typeface="Times New Roman" panose="02020603050405020304" pitchFamily="18" charset="0"/>
              </a:rPr>
              <a:t>0</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r>
              <a:rPr lang="en-US" sz="2000" dirty="0">
                <a:latin typeface="Alexandria" pitchFamily="2" charset="-78"/>
                <a:cs typeface="Alexandria" pitchFamily="2" charset="-78"/>
              </a:rPr>
              <a:t>PRL </a:t>
            </a:r>
            <a:r>
              <a:rPr lang="ar-BH" sz="2000" dirty="0">
                <a:latin typeface="Alexandria" pitchFamily="2" charset="-78"/>
                <a:cs typeface="Alexandria" pitchFamily="2" charset="-78"/>
              </a:rPr>
              <a:t>611</a:t>
            </a:r>
            <a:endParaRPr lang="en-US" sz="2000" dirty="0">
              <a:latin typeface="Alexandria" pitchFamily="2" charset="-78"/>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ar-EG" dirty="0">
                <a:solidFill>
                  <a:srgbClr val="00B0F0"/>
                </a:solidFill>
                <a:latin typeface="Alexandria" pitchFamily="2" charset="-78"/>
                <a:cs typeface="Alexandria" pitchFamily="2" charset="-78"/>
              </a:rPr>
              <a:t>إ</a:t>
            </a:r>
            <a:r>
              <a:rPr lang="ar-EG" b="1" dirty="0">
                <a:solidFill>
                  <a:srgbClr val="00B0F0"/>
                </a:solidFill>
                <a:latin typeface="Alexandria" pitchFamily="2" charset="-78"/>
                <a:cs typeface="Alexandria" pitchFamily="2" charset="-78"/>
              </a:rPr>
              <a:t>عداد / د.ميرهان محسن</a:t>
            </a:r>
            <a:r>
              <a:rPr lang="ar-EG" dirty="0">
                <a:solidFill>
                  <a:srgbClr val="00B0F0"/>
                </a:solidFill>
                <a:latin typeface="Alexandria" pitchFamily="2" charset="-78"/>
                <a:cs typeface="Alexandria" pitchFamily="2" charset="-78"/>
              </a:rPr>
              <a:t> </a:t>
            </a:r>
            <a:endParaRPr lang="en-US"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83734" y="2635679"/>
            <a:ext cx="57082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تعريف بالمحاضر والمقرر الدراسي</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BH"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0</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p:cNvSpPr txBox="1"/>
          <p:nvPr/>
        </p:nvSpPr>
        <p:spPr>
          <a:xfrm>
            <a:off x="6370224" y="4802552"/>
            <a:ext cx="110318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PRL </a:t>
            </a:r>
            <a:r>
              <a:rPr kumimoji="0" lang="ar-BH"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611</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p:cNvSpPr txBox="1"/>
          <p:nvPr/>
        </p:nvSpPr>
        <p:spPr>
          <a:xfrm>
            <a:off x="459185" y="5830966"/>
            <a:ext cx="48864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1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 / د.ميرهان محسن</a:t>
            </a:r>
            <a:r>
              <a:rPr kumimoji="0" lang="ar-EG"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endPar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86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17027" y="2530972"/>
            <a:ext cx="10357945" cy="152798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يهدف هذا المساق إلى توضيح ماهي نظريات العلاقات العامة والفارق بين النظرية والنموذج والمدخل والإطار النظري ،إضافة إلى إبراز  الفارق بين نظريات العلاقات العامة المختلفة والمتنوعة ومجالاتها المتنوعة ، وتطبيقات نظريات العلاقات العامة في المواقف المختلفة من قبل الممارسين ، وخاصة آلية توظيف تلك النظريات في عصر الذكاء الإصطناعي.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E7FDB4E-2399-3385-4D48-DC2FFD29AC60}"/>
              </a:ext>
            </a:extLst>
          </p:cNvPr>
          <p:cNvSpPr txBox="1"/>
          <p:nvPr/>
        </p:nvSpPr>
        <p:spPr>
          <a:xfrm>
            <a:off x="3047999" y="807134"/>
            <a:ext cx="6096000" cy="400110"/>
          </a:xfrm>
          <a:prstGeom prst="rect">
            <a:avLst/>
          </a:prstGeom>
          <a:noFill/>
        </p:spPr>
        <p:txBody>
          <a:bodyPr wrap="square">
            <a:spAutoFit/>
          </a:bodyPr>
          <a:lstStyle/>
          <a:p>
            <a:r>
              <a:rPr lang="ar-BH" sz="2000" b="1" u="sng" dirty="0">
                <a:latin typeface="Alexandria" pitchFamily="2" charset="-78"/>
                <a:cs typeface="Alexandria" pitchFamily="2" charset="-78"/>
              </a:rPr>
              <a:t>وصف الماده </a:t>
            </a:r>
          </a:p>
        </p:txBody>
      </p:sp>
    </p:spTree>
    <p:extLst>
      <p:ext uri="{BB962C8B-B14F-4D97-AF65-F5344CB8AC3E}">
        <p14:creationId xmlns:p14="http://schemas.microsoft.com/office/powerpoint/2010/main" val="1523962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689640" y="1082540"/>
            <a:ext cx="76161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أهداف تدريس المادة ونتاجات تعليمها </a:t>
            </a:r>
          </a:p>
        </p:txBody>
      </p:sp>
      <p:sp>
        <p:nvSpPr>
          <p:cNvPr id="48" name="TextBox 47"/>
          <p:cNvSpPr txBox="1"/>
          <p:nvPr/>
        </p:nvSpPr>
        <p:spPr>
          <a:xfrm>
            <a:off x="1097282" y="2308485"/>
            <a:ext cx="9997436" cy="3046347"/>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rPr>
              <a:t>يتوقع من الطالب بعد الانتهاء من دراسة هذا المساق أن يكون قادراً على تحقيق الأهداف التالية: </a:t>
            </a:r>
            <a:endParaRPr kumimoji="0" lang="en-US" sz="1600" b="1"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يتعرف على مفهوم نماذج ونظريات العلاقات العامة .</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يتعرف على أسس وسمات وخصائص نماذج ونظريات العلاقات العامة .</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يدرك كيفية توظيف النماذج والنظريات المختلفة في العلاقات العامة .</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يدرك معايير إختيار  النموذج أو النظرية الأمثل لطبيعه كل منظمة . </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342900" marR="0" lvl="0" indent="-342900" algn="r" defTabSz="914400" rtl="1" eaLnBrk="1" fontAlgn="auto" latinLnBrk="0" hangingPunct="1">
              <a:lnSpc>
                <a:spcPct val="150000"/>
              </a:lnSpc>
              <a:spcBef>
                <a:spcPts val="0"/>
              </a:spcBef>
              <a:spcAft>
                <a:spcPts val="80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يميز بين مفاهيم نماذج ونظريات في العلاقات العامة . يميز  بين أسس وسمات وخصائص نماذج ونظريات العلاقات العامة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3016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89640" y="1082540"/>
            <a:ext cx="8359110" cy="523220"/>
          </a:xfrm>
          <a:prstGeom prst="rect">
            <a:avLst/>
          </a:prstGeom>
          <a:noFill/>
        </p:spPr>
        <p:txBody>
          <a:bodyPr wrap="square" rtlCol="0">
            <a:spAutoFit/>
          </a:bodyPr>
          <a:lstStyle/>
          <a:p>
            <a:pPr algn="ctr"/>
            <a:r>
              <a:rPr lang="ar-BH" sz="2800" b="1" u="sng" dirty="0">
                <a:latin typeface="Alexandria" pitchFamily="2" charset="-78"/>
                <a:cs typeface="Alexandria" pitchFamily="2" charset="-78"/>
              </a:rPr>
              <a:t>تابع -</a:t>
            </a:r>
            <a:r>
              <a:rPr lang="ar-EG" sz="2800" b="1" u="sng" dirty="0">
                <a:latin typeface="Alexandria" pitchFamily="2" charset="-78"/>
                <a:cs typeface="Alexandria" pitchFamily="2" charset="-78"/>
              </a:rPr>
              <a:t>أهداف تدريس المادة ونتاجات تعليمها </a:t>
            </a:r>
          </a:p>
        </p:txBody>
      </p:sp>
      <p:sp>
        <p:nvSpPr>
          <p:cNvPr id="48" name="TextBox 47"/>
          <p:cNvSpPr txBox="1"/>
          <p:nvPr/>
        </p:nvSpPr>
        <p:spPr>
          <a:xfrm>
            <a:off x="1097282" y="2308485"/>
            <a:ext cx="9997436" cy="2307683"/>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800"/>
              </a:spcAft>
              <a:buClrTx/>
              <a:buSzTx/>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يقارن بين النماذج والنظريات المختلفة . </a:t>
            </a:r>
          </a:p>
          <a:p>
            <a:pPr marR="0" lvl="0" algn="r" defTabSz="914400" rtl="1" eaLnBrk="1" fontAlgn="auto" latinLnBrk="0" hangingPunct="1">
              <a:lnSpc>
                <a:spcPct val="150000"/>
              </a:lnSpc>
              <a:spcBef>
                <a:spcPts val="0"/>
              </a:spcBef>
              <a:spcAft>
                <a:spcPts val="800"/>
              </a:spcAft>
              <a:buClrTx/>
              <a:buSzTx/>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يطبق نماذج ونظريات العلاقات العامة  .</a:t>
            </a:r>
          </a:p>
          <a:p>
            <a:pPr marR="0" lvl="0" algn="r" defTabSz="914400" rtl="1" eaLnBrk="1" fontAlgn="auto" latinLnBrk="0" hangingPunct="1">
              <a:lnSpc>
                <a:spcPct val="150000"/>
              </a:lnSpc>
              <a:spcBef>
                <a:spcPts val="0"/>
              </a:spcBef>
              <a:spcAft>
                <a:spcPts val="800"/>
              </a:spcAft>
              <a:buClrTx/>
              <a:buSzTx/>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يستفيد من النماذج والنظريات في الواقع العملي للعلاقات العامة.</a:t>
            </a:r>
          </a:p>
          <a:p>
            <a:pPr marR="0" lvl="0" algn="r" defTabSz="914400" rtl="1" eaLnBrk="1" fontAlgn="auto" latinLnBrk="0" hangingPunct="1">
              <a:lnSpc>
                <a:spcPct val="150000"/>
              </a:lnSpc>
              <a:spcBef>
                <a:spcPts val="0"/>
              </a:spcBef>
              <a:spcAft>
                <a:spcPts val="800"/>
              </a:spcAft>
              <a:buClrTx/>
              <a:buSzTx/>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يراعي تنوع الجماهير وإختلافاتهم عند إختيار نماذج ونظريات العلاقات العامة.</a:t>
            </a:r>
          </a:p>
          <a:p>
            <a:pPr marR="0" lvl="0" algn="r" defTabSz="914400" rtl="1" eaLnBrk="1" fontAlgn="auto" latinLnBrk="0" hangingPunct="1">
              <a:lnSpc>
                <a:spcPct val="150000"/>
              </a:lnSpc>
              <a:spcBef>
                <a:spcPts val="0"/>
              </a:spcBef>
              <a:spcAft>
                <a:spcPts val="800"/>
              </a:spcAft>
              <a:buClrTx/>
              <a:buSzTx/>
              <a:tabLst/>
              <a:defRPr/>
            </a:pPr>
            <a:r>
              <a:rPr lang="ar-BH" sz="1600" dirty="0">
                <a:solidFill>
                  <a:prstClr val="black"/>
                </a:solidFill>
                <a:latin typeface="Alexandria" pitchFamily="2" charset="-78"/>
                <a:ea typeface="Calibri" panose="020F0502020204030204" pitchFamily="34" charset="0"/>
                <a:cs typeface="Alexandria" pitchFamily="2" charset="-78"/>
              </a:rPr>
              <a:t>10</a:t>
            </a:r>
            <a:r>
              <a:rPr kumimoji="0" lang="ar-SA"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يختار بين النماذج والنظريات المختلفة للعلاقات العامة,</a:t>
            </a:r>
            <a:endPar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90600" y="2264697"/>
            <a:ext cx="10121347"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لاشك أن النظريات العلمية تعد أساس أي عمل بحثي ، ولاشك أن هذا المقرر يسعى لتعميق إستخدام الدراسين للنظريات العلمية ، خاصة أن باحثين مثل كارل بوتان وفينسنت هازلتون ، أقرا أن هناك عدد قليل من باحثي العلاقات العامة يعتمد على النظريات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rPr>
              <a:t>وغالبا ما يمثل الإطار النظري صعوبة لدى بعض الباحثين ،ولابد أن تظهر مهارة الباحث في إختيار الإطار النظري الملائم لدعم العمل البحثي، حيث يقدم ويصف النظرية أو النموذج الذي يشرح سبب وجود مشكلة البحث محل الدراسة ليوفر إرشادات ومسارات في إجراء البحث وتفسير العلاقة بين المتغيرات</a:t>
            </a:r>
            <a:endParaRPr kumimoji="0" lang="en-US" sz="160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en-US" sz="1600" dirty="0">
              <a:solidFill>
                <a:srgbClr val="2D3956"/>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762000" y="616652"/>
            <a:ext cx="9077739"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lvl="0">
              <a:defRPr/>
            </a:pPr>
            <a:r>
              <a:rPr lang="ar-EG" sz="20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مقدمة</a:t>
            </a:r>
            <a:endParaRPr kumimoji="0" lang="en-US" sz="2000" b="0"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53667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1947714"/>
            <a:ext cx="10214140"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وتكمن أهمية إستخدام إطار نظري في أن النظريات تلخص وتنظم قدراً كبيراً من المعلومات وتربط الحقائق الفردية وتعطيها معنى ، ما يعني أن الدراسة التي تستخدم نظرية أو نموذج لن تتوصل لنتائج منفصلة معزولة عن بعضها البعض ، لكن مندمجة تساهم في تفسير الظواهر.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ولاشك ان هناك نظريات ونماذج من الممكن تطبيقها في أكثر من مجال فالموضوع البحثيي الواحد من الممكن أن يتم من خلاله توظيف اكثر من نظرية أو نموذج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رغم تعدد النماذج والنظريات  البحثية لابد من وجود حاجة ماسه للباحثين العرب في إبتكار وإنتاج نظريات ونماذج تتناسب وطبيعة بيئاتهم ومجتمعاتهم.</a:t>
            </a:r>
            <a:endParaRPr kumimoji="0" lang="en-US"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تعتبر نظريات العلاقات العامة ضرورية لفهم وتوجيه ممارسة العلاقات العامة. فهي توفر الأطر والمفاهيم التي تساعد المهنيين في هذا المجال على تطوير استراتيجيات تواصل فعالة، وبناء علاقات مع أصحاب المصلحة، وإدارة السمعة. </a:t>
            </a: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5107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1947714"/>
            <a:ext cx="10214140"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ان استعمال الاساليب والنظريات العلمية الحديثة في عمل العلاقات العامة من شأنه ان يجعل عمل ادارات العلاقات العامة نافعاً ومؤثراً نافعاً للمؤسسة ومؤثراً في جمهورها ومحيطها الخارجي وكلما اتسع نشاط المؤسسة وكبر حجمها وامتدت الرقعة الجغرافية التي تنتشر عليها تشكيلات المؤسسة وفروعها كلما كبرت وكثرت التحديات والتهديدات التي تواجه المؤسسة ونشاطها وبذلك تكون الحاجة ماسة الى وجود ادارات متخصصة بالعلاقات العامة تستعمل الاساليب والنظريات العلمية الحديثة في دراسة البيئة المحيطة بالمؤسسة والقيام بأعمال المراقبة وجمع المعلومات عن الجمهور والبيئة المحيطة بالمؤسسة وكذلك تفسير تلك المعلومات وتصنيفها وتبويبها وتقديم المشورة الى ادارة المؤسسة لكي تستفد منها عند صناعة او اتخاذ القرارات ومعالجة المشكلات وكذلك الاستفادة من الفرص المتاحة في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6954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47714"/>
            <a:ext cx="1044107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en-US" sz="1600" dirty="0">
                <a:solidFill>
                  <a:srgbClr val="2D3956"/>
                </a:solidFill>
                <a:latin typeface="Alexandria" pitchFamily="2" charset="-78"/>
                <a:cs typeface="Alexandria" pitchFamily="2" charset="-78"/>
              </a:rPr>
              <a:t> </a:t>
            </a:r>
            <a:r>
              <a:rPr lang="ar-BH" sz="1600" b="1" dirty="0">
                <a:solidFill>
                  <a:srgbClr val="2D3956"/>
                </a:solidFill>
                <a:latin typeface="Alexandria" pitchFamily="2" charset="-78"/>
                <a:cs typeface="Alexandria" pitchFamily="2" charset="-78"/>
              </a:rPr>
              <a:t>إرشادات للممارسة المهنية </a:t>
            </a:r>
            <a:r>
              <a:rPr lang="ar-BH" sz="1600" dirty="0">
                <a:solidFill>
                  <a:srgbClr val="2D3956"/>
                </a:solidFill>
                <a:latin typeface="Alexandria" pitchFamily="2" charset="-78"/>
                <a:cs typeface="Alexandria" pitchFamily="2" charset="-78"/>
              </a:rPr>
              <a:t>: توفر نظريات العلاقات العامة للممارسين مجموعة من </a:t>
            </a:r>
            <a:r>
              <a:rPr lang="ar-BH" sz="1600">
                <a:solidFill>
                  <a:srgbClr val="2D3956"/>
                </a:solidFill>
                <a:latin typeface="Alexandria" pitchFamily="2" charset="-78"/>
                <a:cs typeface="Alexandria" pitchFamily="2" charset="-78"/>
              </a:rPr>
              <a:t>المبادئ التوجيهية </a:t>
            </a:r>
            <a:r>
              <a:rPr lang="ar-BH" sz="1600" dirty="0">
                <a:solidFill>
                  <a:srgbClr val="2D3956"/>
                </a:solidFill>
                <a:latin typeface="Alexandria" pitchFamily="2" charset="-78"/>
                <a:cs typeface="Alexandria" pitchFamily="2" charset="-78"/>
              </a:rPr>
              <a:t>التي يسترشدون بها في عملية صنع القرار والتخطيط الاستراتيجي.</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dirty="0">
                <a:solidFill>
                  <a:srgbClr val="2D3956"/>
                </a:solidFill>
                <a:latin typeface="Alexandria" pitchFamily="2" charset="-78"/>
                <a:cs typeface="Alexandria" pitchFamily="2" charset="-78"/>
              </a:rPr>
              <a:t> </a:t>
            </a:r>
            <a:r>
              <a:rPr lang="ar-BH" sz="1600" b="1" dirty="0">
                <a:solidFill>
                  <a:srgbClr val="2D3956"/>
                </a:solidFill>
                <a:latin typeface="Alexandria" pitchFamily="2" charset="-78"/>
                <a:cs typeface="Alexandria" pitchFamily="2" charset="-78"/>
              </a:rPr>
              <a:t>تساعد النظريات المهنيين على فهم الديناميكيات والعمليات الأساسية للعلاقات العامة</a:t>
            </a:r>
            <a:r>
              <a:rPr lang="ar-BH" sz="1600" dirty="0">
                <a:solidFill>
                  <a:srgbClr val="2D3956"/>
                </a:solidFill>
                <a:latin typeface="Alexandria" pitchFamily="2" charset="-78"/>
                <a:cs typeface="Alexandria" pitchFamily="2" charset="-78"/>
              </a:rPr>
              <a:t>، مما يمكنهم من تطوير حملات ومبادرات تواصل فعالة.فهم أصحاب المصلحة: تتمحور العلاقات العامة بشكل أساسي حول بناء العلاقات مع مختلف أصحاب المصلحة والحفاظ عليها، مثل وسائل الإعلام والموظفين والعملاء والمستثمرين والجمهور العام.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b="1" dirty="0">
                <a:solidFill>
                  <a:srgbClr val="2D3956"/>
                </a:solidFill>
                <a:latin typeface="Alexandria" pitchFamily="2" charset="-78"/>
                <a:cs typeface="Alexandria" pitchFamily="2" charset="-78"/>
              </a:rPr>
              <a:t>تساعد النظريات الممارسين على فهم احتياجات وتوقعات وسلوكيات أصحاب المصلحة </a:t>
            </a:r>
            <a:r>
              <a:rPr lang="ar-BH" sz="1600" dirty="0">
                <a:solidFill>
                  <a:srgbClr val="2D3956"/>
                </a:solidFill>
                <a:latin typeface="Alexandria" pitchFamily="2" charset="-78"/>
                <a:cs typeface="Alexandria" pitchFamily="2" charset="-78"/>
              </a:rPr>
              <a:t>هؤلاء، مما يسمح لهم بتكييف جهودهم الاتصالية وفقًا لذلك.التواصل الاستراتيجي</a:t>
            </a:r>
          </a:p>
          <a:p>
            <a:pPr marL="0" marR="0" lvl="0" indent="0" algn="just" defTabSz="914400" rtl="1" eaLnBrk="1" fontAlgn="auto" latinLnBrk="0" hangingPunct="1">
              <a:lnSpc>
                <a:spcPct val="150000"/>
              </a:lnSpc>
              <a:spcBef>
                <a:spcPts val="0"/>
              </a:spcBef>
              <a:spcAft>
                <a:spcPts val="0"/>
              </a:spcAft>
              <a:buClrTx/>
              <a:buSzTx/>
              <a:buFontTx/>
              <a:buNone/>
              <a:tabLst/>
              <a:defRPr/>
            </a:pPr>
            <a:r>
              <a:rPr lang="ar-BH" sz="1600" b="1" dirty="0">
                <a:solidFill>
                  <a:srgbClr val="2D3956"/>
                </a:solidFill>
                <a:latin typeface="Alexandria" pitchFamily="2" charset="-78"/>
                <a:cs typeface="Alexandria" pitchFamily="2" charset="-78"/>
              </a:rPr>
              <a:t> تؤكد نظريات العلاقات العامة على أهمية التخطيط الاستراتيجي للتواصل</a:t>
            </a:r>
            <a:r>
              <a:rPr lang="ar-BH" sz="1600" dirty="0">
                <a:solidFill>
                  <a:srgbClr val="2D3956"/>
                </a:solidFill>
                <a:latin typeface="Alexandria" pitchFamily="2" charset="-78"/>
                <a:cs typeface="Alexandria" pitchFamily="2" charset="-78"/>
              </a:rPr>
              <a:t>. فهي توفر أطر عمل لإجراء البحوث، وتحديد الأهداف،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srgbClr val="2D3956"/>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6DD07D6-A2C8-220D-9035-11AC7C364B09}"/>
              </a:ext>
            </a:extLst>
          </p:cNvPr>
          <p:cNvSpPr txBox="1"/>
          <p:nvPr/>
        </p:nvSpPr>
        <p:spPr>
          <a:xfrm>
            <a:off x="1217885" y="571581"/>
            <a:ext cx="7153604" cy="46102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BH" sz="1800" b="1" u="sng" dirty="0">
                <a:solidFill>
                  <a:srgbClr val="2D3956"/>
                </a:solidFill>
                <a:latin typeface="Alexandria" pitchFamily="2" charset="-78"/>
                <a:cs typeface="Alexandria" pitchFamily="2" charset="-78"/>
              </a:rPr>
              <a:t>الأسباب التي تفسر أهمية نظريات العلاقات العامة</a:t>
            </a:r>
            <a:r>
              <a:rPr lang="ar-BH" sz="1800" dirty="0">
                <a:solidFill>
                  <a:srgbClr val="2D3956"/>
                </a:solidFill>
                <a:latin typeface="Alexandria" pitchFamily="2" charset="-78"/>
                <a:cs typeface="Alexandria" pitchFamily="2" charset="-78"/>
              </a:rPr>
              <a:t>:</a:t>
            </a:r>
          </a:p>
        </p:txBody>
      </p:sp>
    </p:spTree>
    <p:extLst>
      <p:ext uri="{BB962C8B-B14F-4D97-AF65-F5344CB8AC3E}">
        <p14:creationId xmlns:p14="http://schemas.microsoft.com/office/powerpoint/2010/main" val="236336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8930" y="2060963"/>
            <a:ext cx="10214140" cy="411330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وترشد النظريات المهنيين </a:t>
            </a: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في اتخاذ القرارات الأخلاقية، والتغلب على تضارب المصالح المحتمل، والحفاظ على ثقة أصحاب المصلحة.التطوير المهني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BH"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تساهم نظريات العلاقات العامة في التطوير المهني للممارسين</a:t>
            </a: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فهي توفر أساساً نظرياً يساعد المهنيين على تحليل وتقييم عملهم وعمل الآخرين بشكل نقدي.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تشجع النظريات على التعلم والتحسين المستمر</a:t>
            </a: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مما يمكّن الممارسين من مواكبة الاتجاهات الناشئة وأفضل الممارسات.بشكل عام،</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 </a:t>
            </a:r>
            <a:r>
              <a:rPr kumimoji="0" lang="ar-BH"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تُعد نظريات العلاقات العامة بمثابة مورد قيّم للمهنيين </a:t>
            </a:r>
            <a:r>
              <a:rPr kumimoji="0" lang="ar-BH" sz="1600" b="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في هذا المجال، حيث تقدم الأطر والمفاهيم والتوجيهات لتعزيز فعالية العلاقات العامة وممارستها الأخلاقية.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rPr>
              <a:t>توفر فهماً أعمق للتخصص وتساعد الممارسين على التعامل مع تعقيدات التواصل في عالم سريع التغير</a:t>
            </a:r>
            <a:endParaRPr kumimoji="0" lang="en-US" sz="1600" b="1"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2415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effectLst/>
                <a:uLnTx/>
                <a:uFillTx/>
                <a:latin typeface="Alexandria" pitchFamily="2" charset="-78"/>
                <a:cs typeface="Alexandria" pitchFamily="2" charset="-78"/>
              </a:rPr>
              <a:t>الأسبوع الثاني</a:t>
            </a:r>
            <a:endParaRPr kumimoji="0" lang="ar-EG" sz="2000" b="1" i="0" u="none" strike="noStrike" kern="1200" cap="none" spc="0" normalizeH="0" baseline="0" noProof="0" dirty="0">
              <a:ln>
                <a:noFill/>
              </a:ln>
              <a:effectLst/>
              <a:uLnTx/>
              <a:uFillTx/>
              <a:latin typeface="Alexandria" pitchFamily="2" charset="-78"/>
              <a:cs typeface="Alexandria"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B0F0"/>
                </a:solidFill>
                <a:effectLst/>
                <a:uLnTx/>
                <a:uFillTx/>
                <a:latin typeface="Alexandria" pitchFamily="2" charset="-78"/>
                <a:cs typeface="Alexandria" pitchFamily="2" charset="-78"/>
              </a:rPr>
              <a:t>إ</a:t>
            </a:r>
            <a:r>
              <a:rPr kumimoji="0" lang="ar-EG" sz="1600" b="1" i="0" u="none" strike="noStrike" kern="1200" cap="none" spc="0" normalizeH="0" baseline="0" noProof="0" dirty="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207547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400" b="1" i="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1CB0DA6-C8D4-2285-AA08-CDA5CBCAA4A5}"/>
              </a:ext>
            </a:extLst>
          </p:cNvPr>
          <p:cNvPicPr>
            <a:picLocks noChangeAspect="1"/>
          </p:cNvPicPr>
          <p:nvPr/>
        </p:nvPicPr>
        <p:blipFill>
          <a:blip r:embed="rId3"/>
          <a:stretch>
            <a:fillRect/>
          </a:stretch>
        </p:blipFill>
        <p:spPr>
          <a:xfrm>
            <a:off x="2825331" y="1542609"/>
            <a:ext cx="5042319" cy="3554276"/>
          </a:xfrm>
          <a:prstGeom prst="rect">
            <a:avLst/>
          </a:prstGeom>
        </p:spPr>
      </p:pic>
      <p:sp>
        <p:nvSpPr>
          <p:cNvPr id="5" name="TextBox 4">
            <a:extLst>
              <a:ext uri="{FF2B5EF4-FFF2-40B4-BE49-F238E27FC236}">
                <a16:creationId xmlns:a16="http://schemas.microsoft.com/office/drawing/2014/main" id="{C5F4892E-2B71-AD57-4EB0-8DB81B484543}"/>
              </a:ext>
            </a:extLst>
          </p:cNvPr>
          <p:cNvSpPr txBox="1"/>
          <p:nvPr/>
        </p:nvSpPr>
        <p:spPr>
          <a:xfrm>
            <a:off x="952500" y="698975"/>
            <a:ext cx="7924800" cy="707886"/>
          </a:xfrm>
          <a:prstGeom prst="rect">
            <a:avLst/>
          </a:prstGeom>
          <a:noFill/>
        </p:spPr>
        <p:txBody>
          <a:bodyPr wrap="square">
            <a:spAutoFit/>
          </a:bodyPr>
          <a:lstStyle/>
          <a:p>
            <a:pPr algn="ctr"/>
            <a:r>
              <a:rPr lang="ar-BH" sz="2000" dirty="0">
                <a:latin typeface="Alexandria" pitchFamily="2" charset="-78"/>
                <a:cs typeface="Alexandria" pitchFamily="2" charset="-78"/>
              </a:rPr>
              <a:t>ا</a:t>
            </a:r>
            <a:r>
              <a:rPr lang="ar-BH" sz="2000" b="1" u="sng" dirty="0">
                <a:latin typeface="Alexandria" pitchFamily="2" charset="-78"/>
                <a:cs typeface="Alexandria" pitchFamily="2" charset="-78"/>
              </a:rPr>
              <a:t>لنماذج  والنظريات الاولى الخاصة بممارسة العلاقات العامة </a:t>
            </a:r>
          </a:p>
          <a:p>
            <a:pPr algn="ctr"/>
            <a:r>
              <a:rPr lang="ar-BH" sz="2000" b="1" u="sng" dirty="0">
                <a:latin typeface="Alexandria" pitchFamily="2" charset="-78"/>
                <a:cs typeface="Alexandria" pitchFamily="2" charset="-78"/>
              </a:rPr>
              <a:t>الفارق بين النظرية والنموذج والمدخل والإطار </a:t>
            </a:r>
          </a:p>
        </p:txBody>
      </p:sp>
      <p:pic>
        <p:nvPicPr>
          <p:cNvPr id="10" name="Picture 9">
            <a:extLst>
              <a:ext uri="{FF2B5EF4-FFF2-40B4-BE49-F238E27FC236}">
                <a16:creationId xmlns:a16="http://schemas.microsoft.com/office/drawing/2014/main" id="{6937D249-9C2B-4F04-0561-50B4680B41BA}"/>
              </a:ext>
            </a:extLst>
          </p:cNvPr>
          <p:cNvPicPr>
            <a:picLocks noChangeAspect="1"/>
          </p:cNvPicPr>
          <p:nvPr/>
        </p:nvPicPr>
        <p:blipFill>
          <a:blip r:embed="rId4"/>
          <a:stretch>
            <a:fillRect/>
          </a:stretch>
        </p:blipFill>
        <p:spPr>
          <a:xfrm>
            <a:off x="7740493" y="2265853"/>
            <a:ext cx="1524132" cy="1524132"/>
          </a:xfrm>
          <a:prstGeom prst="rect">
            <a:avLst/>
          </a:prstGeom>
        </p:spPr>
      </p:pic>
      <p:pic>
        <p:nvPicPr>
          <p:cNvPr id="12" name="Picture 11">
            <a:extLst>
              <a:ext uri="{FF2B5EF4-FFF2-40B4-BE49-F238E27FC236}">
                <a16:creationId xmlns:a16="http://schemas.microsoft.com/office/drawing/2014/main" id="{AB845920-DEC5-EAF1-7456-3BAEEC5EB6C4}"/>
              </a:ext>
            </a:extLst>
          </p:cNvPr>
          <p:cNvPicPr>
            <a:picLocks noChangeAspect="1"/>
          </p:cNvPicPr>
          <p:nvPr/>
        </p:nvPicPr>
        <p:blipFill>
          <a:blip r:embed="rId5"/>
          <a:stretch>
            <a:fillRect/>
          </a:stretch>
        </p:blipFill>
        <p:spPr>
          <a:xfrm>
            <a:off x="7191647" y="4068619"/>
            <a:ext cx="1524132" cy="1524132"/>
          </a:xfrm>
          <a:prstGeom prst="rect">
            <a:avLst/>
          </a:prstGeom>
        </p:spPr>
      </p:pic>
      <p:pic>
        <p:nvPicPr>
          <p:cNvPr id="14" name="Picture 13">
            <a:extLst>
              <a:ext uri="{FF2B5EF4-FFF2-40B4-BE49-F238E27FC236}">
                <a16:creationId xmlns:a16="http://schemas.microsoft.com/office/drawing/2014/main" id="{89167C31-8024-59E6-68D9-E3C6E4CEB97F}"/>
              </a:ext>
            </a:extLst>
          </p:cNvPr>
          <p:cNvPicPr>
            <a:picLocks noChangeAspect="1"/>
          </p:cNvPicPr>
          <p:nvPr/>
        </p:nvPicPr>
        <p:blipFill>
          <a:blip r:embed="rId6"/>
          <a:stretch>
            <a:fillRect/>
          </a:stretch>
        </p:blipFill>
        <p:spPr>
          <a:xfrm>
            <a:off x="5032606" y="4968554"/>
            <a:ext cx="1524132" cy="1524132"/>
          </a:xfrm>
          <a:prstGeom prst="rect">
            <a:avLst/>
          </a:prstGeom>
        </p:spPr>
      </p:pic>
      <p:pic>
        <p:nvPicPr>
          <p:cNvPr id="16" name="Picture 15">
            <a:extLst>
              <a:ext uri="{FF2B5EF4-FFF2-40B4-BE49-F238E27FC236}">
                <a16:creationId xmlns:a16="http://schemas.microsoft.com/office/drawing/2014/main" id="{0C3B8EFF-0A10-63B7-FD71-B6E9C8CF6301}"/>
              </a:ext>
            </a:extLst>
          </p:cNvPr>
          <p:cNvPicPr>
            <a:picLocks noChangeAspect="1"/>
          </p:cNvPicPr>
          <p:nvPr/>
        </p:nvPicPr>
        <p:blipFill>
          <a:blip r:embed="rId7"/>
          <a:stretch>
            <a:fillRect/>
          </a:stretch>
        </p:blipFill>
        <p:spPr>
          <a:xfrm>
            <a:off x="2239262" y="4477705"/>
            <a:ext cx="1524132" cy="1524132"/>
          </a:xfrm>
          <a:prstGeom prst="rect">
            <a:avLst/>
          </a:prstGeom>
        </p:spPr>
      </p:pic>
    </p:spTree>
    <p:extLst>
      <p:ext uri="{BB962C8B-B14F-4D97-AF65-F5344CB8AC3E}">
        <p14:creationId xmlns:p14="http://schemas.microsoft.com/office/powerpoint/2010/main" val="2487790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الاسبوع الثالث....</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Lecture</a:t>
            </a: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BH"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2</a:t>
            </a:r>
            <a:endParaRPr kumimoji="0" lang="en-US" sz="16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cs typeface="Alexandria" pitchFamily="2" charset="-78"/>
              </a:rPr>
              <a:t>د.ميرهان محسن </a:t>
            </a:r>
            <a:endParaRPr kumimoji="0" lang="en-US" sz="16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Alexandria" pitchFamily="2" charset="-78"/>
                <a:cs typeface="Alexandria" pitchFamily="2" charset="-78"/>
              </a:rPr>
              <a:t>إ</a:t>
            </a:r>
            <a:r>
              <a:rPr kumimoji="0" lang="ar-EG" b="1" i="0" u="none" strike="noStrike" kern="1200" cap="none" spc="0" normalizeH="0" baseline="0" noProof="0" dirty="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Alexandria" pitchFamily="2" charset="-78"/>
                <a:cs typeface="Alexandria" pitchFamily="2" charset="-78"/>
              </a:rPr>
              <a:t> </a:t>
            </a:r>
            <a:endParaRPr kumimoji="0" lang="en-US" sz="2400" b="0"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461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1A442EE-D5BD-AB4F-66BF-FD5BB78F4D48}"/>
              </a:ext>
            </a:extLst>
          </p:cNvPr>
          <p:cNvPicPr>
            <a:picLocks noChangeAspect="1"/>
          </p:cNvPicPr>
          <p:nvPr/>
        </p:nvPicPr>
        <p:blipFill>
          <a:blip r:embed="rId4"/>
          <a:stretch>
            <a:fillRect/>
          </a:stretch>
        </p:blipFill>
        <p:spPr>
          <a:xfrm>
            <a:off x="617280" y="1345306"/>
            <a:ext cx="10812720" cy="4947325"/>
          </a:xfrm>
          <a:prstGeom prst="rect">
            <a:avLst/>
          </a:prstGeom>
        </p:spPr>
      </p:pic>
    </p:spTree>
    <p:extLst>
      <p:ext uri="{BB962C8B-B14F-4D97-AF65-F5344CB8AC3E}">
        <p14:creationId xmlns:p14="http://schemas.microsoft.com/office/powerpoint/2010/main" val="74330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الرابع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71009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D99EBD72-CD98-BAEA-68B7-2A74453A113A}"/>
              </a:ext>
            </a:extLst>
          </p:cNvPr>
          <p:cNvPicPr>
            <a:picLocks noChangeAspect="1"/>
          </p:cNvPicPr>
          <p:nvPr/>
        </p:nvPicPr>
        <p:blipFill rotWithShape="1">
          <a:blip r:embed="rId3"/>
          <a:srcRect t="17151"/>
          <a:stretch/>
        </p:blipFill>
        <p:spPr>
          <a:xfrm>
            <a:off x="617280" y="1597577"/>
            <a:ext cx="10812720" cy="4458329"/>
          </a:xfrm>
          <a:prstGeom prst="rect">
            <a:avLst/>
          </a:prstGeom>
        </p:spPr>
      </p:pic>
      <p:pic>
        <p:nvPicPr>
          <p:cNvPr id="6" name="Picture 5">
            <a:extLst>
              <a:ext uri="{FF2B5EF4-FFF2-40B4-BE49-F238E27FC236}">
                <a16:creationId xmlns:a16="http://schemas.microsoft.com/office/drawing/2014/main" id="{1B8A41D4-0876-7A01-8151-09DD9B704621}"/>
              </a:ext>
            </a:extLst>
          </p:cNvPr>
          <p:cNvPicPr>
            <a:picLocks noChangeAspect="1"/>
          </p:cNvPicPr>
          <p:nvPr/>
        </p:nvPicPr>
        <p:blipFill>
          <a:blip r:embed="rId4"/>
          <a:stretch>
            <a:fillRect/>
          </a:stretch>
        </p:blipFill>
        <p:spPr>
          <a:xfrm>
            <a:off x="617280" y="668071"/>
            <a:ext cx="9675191" cy="530398"/>
          </a:xfrm>
          <a:prstGeom prst="rect">
            <a:avLst/>
          </a:prstGeom>
        </p:spPr>
      </p:pic>
    </p:spTree>
    <p:extLst>
      <p:ext uri="{BB962C8B-B14F-4D97-AF65-F5344CB8AC3E}">
        <p14:creationId xmlns:p14="http://schemas.microsoft.com/office/powerpoint/2010/main" val="796280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الخامس....</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39845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4D6F100-0D07-B8C3-21BC-C29AEE597EB6}"/>
              </a:ext>
            </a:extLst>
          </p:cNvPr>
          <p:cNvPicPr>
            <a:picLocks noChangeAspect="1"/>
          </p:cNvPicPr>
          <p:nvPr/>
        </p:nvPicPr>
        <p:blipFill rotWithShape="1">
          <a:blip r:embed="rId3"/>
          <a:srcRect t="18892"/>
          <a:stretch/>
        </p:blipFill>
        <p:spPr>
          <a:xfrm>
            <a:off x="617280" y="1753561"/>
            <a:ext cx="10812720" cy="4302346"/>
          </a:xfrm>
          <a:prstGeom prst="rect">
            <a:avLst/>
          </a:prstGeom>
        </p:spPr>
      </p:pic>
      <p:pic>
        <p:nvPicPr>
          <p:cNvPr id="5" name="Picture 4">
            <a:extLst>
              <a:ext uri="{FF2B5EF4-FFF2-40B4-BE49-F238E27FC236}">
                <a16:creationId xmlns:a16="http://schemas.microsoft.com/office/drawing/2014/main" id="{523CD69F-7C65-EB39-EA01-53960B23B919}"/>
              </a:ext>
            </a:extLst>
          </p:cNvPr>
          <p:cNvPicPr>
            <a:picLocks noChangeAspect="1"/>
          </p:cNvPicPr>
          <p:nvPr/>
        </p:nvPicPr>
        <p:blipFill>
          <a:blip r:embed="rId4"/>
          <a:stretch>
            <a:fillRect/>
          </a:stretch>
        </p:blipFill>
        <p:spPr>
          <a:xfrm>
            <a:off x="1258404" y="677217"/>
            <a:ext cx="9675191" cy="524301"/>
          </a:xfrm>
          <a:prstGeom prst="rect">
            <a:avLst/>
          </a:prstGeom>
        </p:spPr>
      </p:pic>
    </p:spTree>
    <p:extLst>
      <p:ext uri="{BB962C8B-B14F-4D97-AF65-F5344CB8AC3E}">
        <p14:creationId xmlns:p14="http://schemas.microsoft.com/office/powerpoint/2010/main" val="2122367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089584" y="357092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السادس....</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5</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21210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685BB13-A0EF-8F1D-7545-368C55DE963B}"/>
              </a:ext>
            </a:extLst>
          </p:cNvPr>
          <p:cNvPicPr>
            <a:picLocks noChangeAspect="1"/>
          </p:cNvPicPr>
          <p:nvPr/>
        </p:nvPicPr>
        <p:blipFill rotWithShape="1">
          <a:blip r:embed="rId3"/>
          <a:srcRect t="16114"/>
          <a:stretch/>
        </p:blipFill>
        <p:spPr>
          <a:xfrm>
            <a:off x="617280" y="1685496"/>
            <a:ext cx="10812720" cy="4370412"/>
          </a:xfrm>
          <a:prstGeom prst="rect">
            <a:avLst/>
          </a:prstGeom>
        </p:spPr>
      </p:pic>
      <p:pic>
        <p:nvPicPr>
          <p:cNvPr id="6" name="Picture 5">
            <a:extLst>
              <a:ext uri="{FF2B5EF4-FFF2-40B4-BE49-F238E27FC236}">
                <a16:creationId xmlns:a16="http://schemas.microsoft.com/office/drawing/2014/main" id="{97C799EF-C9C6-C9E6-565D-69DB0CFBD2FB}"/>
              </a:ext>
            </a:extLst>
          </p:cNvPr>
          <p:cNvPicPr>
            <a:picLocks noChangeAspect="1"/>
          </p:cNvPicPr>
          <p:nvPr/>
        </p:nvPicPr>
        <p:blipFill>
          <a:blip r:embed="rId4"/>
          <a:stretch>
            <a:fillRect/>
          </a:stretch>
        </p:blipFill>
        <p:spPr>
          <a:xfrm>
            <a:off x="382104" y="728949"/>
            <a:ext cx="9675191" cy="524301"/>
          </a:xfrm>
          <a:prstGeom prst="rect">
            <a:avLst/>
          </a:prstGeom>
        </p:spPr>
      </p:pic>
    </p:spTree>
    <p:extLst>
      <p:ext uri="{BB962C8B-B14F-4D97-AF65-F5344CB8AC3E}">
        <p14:creationId xmlns:p14="http://schemas.microsoft.com/office/powerpoint/2010/main" val="478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السابع....</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endParaRPr kumimoji="0" lang="en-US" sz="2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30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D38F1B5-DACD-2894-A076-D3019B410123}"/>
              </a:ext>
            </a:extLst>
          </p:cNvPr>
          <p:cNvPicPr>
            <a:picLocks noChangeAspect="1"/>
          </p:cNvPicPr>
          <p:nvPr/>
        </p:nvPicPr>
        <p:blipFill rotWithShape="1">
          <a:blip r:embed="rId3"/>
          <a:srcRect l="8068" t="15938"/>
          <a:stretch/>
        </p:blipFill>
        <p:spPr>
          <a:xfrm>
            <a:off x="617280" y="1623802"/>
            <a:ext cx="10812720" cy="4432106"/>
          </a:xfrm>
          <a:prstGeom prst="rect">
            <a:avLst/>
          </a:prstGeom>
        </p:spPr>
      </p:pic>
      <p:pic>
        <p:nvPicPr>
          <p:cNvPr id="5" name="Picture 4">
            <a:extLst>
              <a:ext uri="{FF2B5EF4-FFF2-40B4-BE49-F238E27FC236}">
                <a16:creationId xmlns:a16="http://schemas.microsoft.com/office/drawing/2014/main" id="{3E7FE13E-DE2C-D7E5-E626-9279D8314546}"/>
              </a:ext>
            </a:extLst>
          </p:cNvPr>
          <p:cNvPicPr>
            <a:picLocks noChangeAspect="1"/>
          </p:cNvPicPr>
          <p:nvPr/>
        </p:nvPicPr>
        <p:blipFill>
          <a:blip r:embed="rId4"/>
          <a:stretch>
            <a:fillRect/>
          </a:stretch>
        </p:blipFill>
        <p:spPr>
          <a:xfrm>
            <a:off x="882360" y="759311"/>
            <a:ext cx="9675191" cy="524301"/>
          </a:xfrm>
          <a:prstGeom prst="rect">
            <a:avLst/>
          </a:prstGeom>
        </p:spPr>
      </p:pic>
    </p:spTree>
    <p:extLst>
      <p:ext uri="{BB962C8B-B14F-4D97-AF65-F5344CB8AC3E}">
        <p14:creationId xmlns:p14="http://schemas.microsoft.com/office/powerpoint/2010/main" val="2771805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الثامن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Lecture</a:t>
            </a:r>
            <a:r>
              <a:rPr kumimoji="0" lang="ar-BH"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7</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endParaRPr kumimoji="0" lang="en-US"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876357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BB52AF97-3032-59C6-37A8-E934BB6F839F}"/>
              </a:ext>
            </a:extLst>
          </p:cNvPr>
          <p:cNvPicPr>
            <a:picLocks noChangeAspect="1"/>
          </p:cNvPicPr>
          <p:nvPr/>
        </p:nvPicPr>
        <p:blipFill>
          <a:blip r:embed="rId3"/>
          <a:stretch>
            <a:fillRect/>
          </a:stretch>
        </p:blipFill>
        <p:spPr>
          <a:xfrm>
            <a:off x="617280" y="1685495"/>
            <a:ext cx="10812720" cy="4370411"/>
          </a:xfrm>
          <a:prstGeom prst="rect">
            <a:avLst/>
          </a:prstGeom>
        </p:spPr>
      </p:pic>
      <p:pic>
        <p:nvPicPr>
          <p:cNvPr id="6" name="Picture 5">
            <a:extLst>
              <a:ext uri="{FF2B5EF4-FFF2-40B4-BE49-F238E27FC236}">
                <a16:creationId xmlns:a16="http://schemas.microsoft.com/office/drawing/2014/main" id="{02CE8625-4375-F1A1-B7FC-299AF0666FC6}"/>
              </a:ext>
            </a:extLst>
          </p:cNvPr>
          <p:cNvPicPr>
            <a:picLocks noChangeAspect="1"/>
          </p:cNvPicPr>
          <p:nvPr/>
        </p:nvPicPr>
        <p:blipFill>
          <a:blip r:embed="rId4"/>
          <a:stretch>
            <a:fillRect/>
          </a:stretch>
        </p:blipFill>
        <p:spPr>
          <a:xfrm>
            <a:off x="2153920" y="637501"/>
            <a:ext cx="5864860" cy="877900"/>
          </a:xfrm>
          <a:prstGeom prst="rect">
            <a:avLst/>
          </a:prstGeom>
        </p:spPr>
      </p:pic>
    </p:spTree>
    <p:extLst>
      <p:ext uri="{BB962C8B-B14F-4D97-AF65-F5344CB8AC3E}">
        <p14:creationId xmlns:p14="http://schemas.microsoft.com/office/powerpoint/2010/main" val="658343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التاسع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28650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9A9C1419-3306-2A12-6DA7-10E708C5C4A4}"/>
              </a:ext>
            </a:extLst>
          </p:cNvPr>
          <p:cNvPicPr>
            <a:picLocks noChangeAspect="1"/>
          </p:cNvPicPr>
          <p:nvPr/>
        </p:nvPicPr>
        <p:blipFill rotWithShape="1">
          <a:blip r:embed="rId3"/>
          <a:srcRect t="17116"/>
          <a:stretch/>
        </p:blipFill>
        <p:spPr>
          <a:xfrm>
            <a:off x="617280" y="1685495"/>
            <a:ext cx="10812720" cy="4370412"/>
          </a:xfrm>
          <a:prstGeom prst="rect">
            <a:avLst/>
          </a:prstGeom>
        </p:spPr>
      </p:pic>
      <p:pic>
        <p:nvPicPr>
          <p:cNvPr id="6" name="Picture 5">
            <a:extLst>
              <a:ext uri="{FF2B5EF4-FFF2-40B4-BE49-F238E27FC236}">
                <a16:creationId xmlns:a16="http://schemas.microsoft.com/office/drawing/2014/main" id="{5A49D9F0-5135-C37C-EA1A-68466DACD71D}"/>
              </a:ext>
            </a:extLst>
          </p:cNvPr>
          <p:cNvPicPr>
            <a:picLocks noChangeAspect="1"/>
          </p:cNvPicPr>
          <p:nvPr/>
        </p:nvPicPr>
        <p:blipFill>
          <a:blip r:embed="rId4"/>
          <a:stretch>
            <a:fillRect/>
          </a:stretch>
        </p:blipFill>
        <p:spPr>
          <a:xfrm>
            <a:off x="2500628" y="637501"/>
            <a:ext cx="5895343" cy="877900"/>
          </a:xfrm>
          <a:prstGeom prst="rect">
            <a:avLst/>
          </a:prstGeom>
        </p:spPr>
      </p:pic>
    </p:spTree>
    <p:extLst>
      <p:ext uri="{BB962C8B-B14F-4D97-AF65-F5344CB8AC3E}">
        <p14:creationId xmlns:p14="http://schemas.microsoft.com/office/powerpoint/2010/main" val="1834810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العاشر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9</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592535" y="6263206"/>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22316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1"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pitchFamily="2" charset="-78"/>
              <a:ea typeface="+mn-ea"/>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208ADA6-287E-69BB-DF84-503E2804376E}"/>
              </a:ext>
            </a:extLst>
          </p:cNvPr>
          <p:cNvPicPr>
            <a:picLocks noChangeAspect="1"/>
          </p:cNvPicPr>
          <p:nvPr/>
        </p:nvPicPr>
        <p:blipFill rotWithShape="1">
          <a:blip r:embed="rId3"/>
          <a:srcRect t="21504"/>
          <a:stretch/>
        </p:blipFill>
        <p:spPr>
          <a:xfrm>
            <a:off x="617280" y="1582031"/>
            <a:ext cx="10812720" cy="4473876"/>
          </a:xfrm>
          <a:prstGeom prst="rect">
            <a:avLst/>
          </a:prstGeom>
        </p:spPr>
      </p:pic>
      <p:pic>
        <p:nvPicPr>
          <p:cNvPr id="5" name="Picture 4">
            <a:extLst>
              <a:ext uri="{FF2B5EF4-FFF2-40B4-BE49-F238E27FC236}">
                <a16:creationId xmlns:a16="http://schemas.microsoft.com/office/drawing/2014/main" id="{459F3EAD-DBD4-B912-BFFF-11D6F880D0DB}"/>
              </a:ext>
            </a:extLst>
          </p:cNvPr>
          <p:cNvPicPr>
            <a:picLocks noChangeAspect="1"/>
          </p:cNvPicPr>
          <p:nvPr/>
        </p:nvPicPr>
        <p:blipFill>
          <a:blip r:embed="rId4"/>
          <a:stretch>
            <a:fillRect/>
          </a:stretch>
        </p:blipFill>
        <p:spPr>
          <a:xfrm>
            <a:off x="845319" y="753247"/>
            <a:ext cx="8419306" cy="542591"/>
          </a:xfrm>
          <a:prstGeom prst="rect">
            <a:avLst/>
          </a:prstGeom>
        </p:spPr>
      </p:pic>
    </p:spTree>
    <p:extLst>
      <p:ext uri="{BB962C8B-B14F-4D97-AF65-F5344CB8AC3E}">
        <p14:creationId xmlns:p14="http://schemas.microsoft.com/office/powerpoint/2010/main" val="3942684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الاسبوع الحادي عشر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10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إ</a:t>
            </a:r>
            <a:r>
              <a:rPr kumimoji="0" lang="ar-EG" sz="2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9456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81000">
              <a:srgbClr val="EEEEEE"/>
            </a:gs>
            <a:gs pos="0">
              <a:schemeClr val="bg1"/>
            </a:gs>
            <a:gs pos="100000">
              <a:schemeClr val="bg1">
                <a:lumMod val="85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1" name="Oval 30">
            <a:extLst>
              <a:ext uri="{FF2B5EF4-FFF2-40B4-BE49-F238E27FC236}">
                <a16:creationId xmlns:a16="http://schemas.microsoft.com/office/drawing/2014/main" id="{E7A86569-CA2E-4BFA-99B2-8670B974E7A9}"/>
              </a:ext>
            </a:extLst>
          </p:cNvPr>
          <p:cNvSpPr/>
          <p:nvPr/>
        </p:nvSpPr>
        <p:spPr>
          <a:xfrm flipV="1">
            <a:off x="4339221" y="5244428"/>
            <a:ext cx="3611590" cy="629096"/>
          </a:xfrm>
          <a:prstGeom prst="ellipse">
            <a:avLst/>
          </a:prstGeom>
          <a:gradFill flip="none" rotWithShape="1">
            <a:gsLst>
              <a:gs pos="0">
                <a:schemeClr val="tx1">
                  <a:lumMod val="95000"/>
                  <a:lumOff val="5000"/>
                  <a:alpha val="31000"/>
                </a:scheme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9" name="Group 8"/>
          <p:cNvGrpSpPr/>
          <p:nvPr/>
        </p:nvGrpSpPr>
        <p:grpSpPr>
          <a:xfrm>
            <a:off x="4267959" y="1551515"/>
            <a:ext cx="3557530" cy="3991014"/>
            <a:chOff x="6412735" y="1465243"/>
            <a:chExt cx="3557530" cy="3991014"/>
          </a:xfrm>
          <a:solidFill>
            <a:srgbClr val="FEE0B1"/>
          </a:solidFill>
        </p:grpSpPr>
        <p:sp>
          <p:nvSpPr>
            <p:cNvPr id="4" name="Hexagon 3"/>
            <p:cNvSpPr/>
            <p:nvPr/>
          </p:nvSpPr>
          <p:spPr>
            <a:xfrm rot="5400000">
              <a:off x="6195993" y="1681985"/>
              <a:ext cx="3991014" cy="3557530"/>
            </a:xfrm>
            <a:prstGeom prst="hexagon">
              <a:avLst/>
            </a:prstGeom>
            <a:grp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p:cNvGrpSpPr/>
            <p:nvPr/>
          </p:nvGrpSpPr>
          <p:grpSpPr>
            <a:xfrm>
              <a:off x="6800850" y="1885950"/>
              <a:ext cx="2781300" cy="3149600"/>
              <a:chOff x="6800850" y="1885950"/>
              <a:chExt cx="2781300" cy="3149600"/>
            </a:xfrm>
            <a:grpFill/>
          </p:grpSpPr>
          <p:sp>
            <p:nvSpPr>
              <p:cNvPr id="5" name="Hexagon 4"/>
              <p:cNvSpPr/>
              <p:nvPr/>
            </p:nvSpPr>
            <p:spPr>
              <a:xfrm rot="5400000">
                <a:off x="6616700" y="2070100"/>
                <a:ext cx="3149600" cy="2781300"/>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Diamond 5"/>
              <p:cNvSpPr/>
              <p:nvPr/>
            </p:nvSpPr>
            <p:spPr>
              <a:xfrm>
                <a:off x="6800850" y="1885950"/>
                <a:ext cx="2781300" cy="1395412"/>
              </a:xfrm>
              <a:prstGeom prst="diamon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Parallelogram 6"/>
              <p:cNvSpPr/>
              <p:nvPr/>
            </p:nvSpPr>
            <p:spPr>
              <a:xfrm rot="5400000">
                <a:off x="6270228" y="3114278"/>
                <a:ext cx="2451894" cy="1390650"/>
              </a:xfrm>
              <a:prstGeom prst="parallelogram">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25" name="Group 24"/>
          <p:cNvGrpSpPr/>
          <p:nvPr/>
        </p:nvGrpSpPr>
        <p:grpSpPr>
          <a:xfrm>
            <a:off x="7950028" y="1521860"/>
            <a:ext cx="3650708" cy="982640"/>
            <a:chOff x="8353226" y="974073"/>
            <a:chExt cx="3172247" cy="982640"/>
          </a:xfrm>
          <a:solidFill>
            <a:srgbClr val="00B0F0"/>
          </a:solidFill>
        </p:grpSpPr>
        <p:sp>
          <p:nvSpPr>
            <p:cNvPr id="13" name="Hexagon 12"/>
            <p:cNvSpPr/>
            <p:nvPr/>
          </p:nvSpPr>
          <p:spPr>
            <a:xfrm rot="5400000">
              <a:off x="8283990" y="1043309"/>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1</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8" name="Rectangle 17"/>
            <p:cNvSpPr/>
            <p:nvPr/>
          </p:nvSpPr>
          <p:spPr>
            <a:xfrm>
              <a:off x="9393030" y="1003728"/>
              <a:ext cx="2132443" cy="400110"/>
            </a:xfrm>
            <a:prstGeom prst="rect">
              <a:avLst/>
            </a:prstGeom>
            <a:grp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rPr>
                <a:t>نظرية الإسناد </a:t>
              </a:r>
              <a:r>
                <a:rPr kumimoji="0" lang="en-US" sz="1800" b="0" i="0" u="none" strike="noStrike" kern="0" cap="none" spc="0" normalizeH="0" baseline="0" noProof="0" dirty="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6" name="Group 25"/>
          <p:cNvGrpSpPr/>
          <p:nvPr/>
        </p:nvGrpSpPr>
        <p:grpSpPr>
          <a:xfrm>
            <a:off x="7916854" y="3086084"/>
            <a:ext cx="3655894" cy="982640"/>
            <a:chOff x="8353226" y="2937680"/>
            <a:chExt cx="3172247" cy="982640"/>
          </a:xfrm>
          <a:solidFill>
            <a:srgbClr val="00B0F0"/>
          </a:solidFill>
        </p:grpSpPr>
        <p:sp>
          <p:nvSpPr>
            <p:cNvPr id="14" name="Hexagon 13"/>
            <p:cNvSpPr/>
            <p:nvPr/>
          </p:nvSpPr>
          <p:spPr>
            <a:xfrm rot="5400000">
              <a:off x="8283990" y="3006916"/>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9" name="Rectangle 18"/>
            <p:cNvSpPr/>
            <p:nvPr/>
          </p:nvSpPr>
          <p:spPr>
            <a:xfrm>
              <a:off x="9393030" y="2967335"/>
              <a:ext cx="2132443" cy="707886"/>
            </a:xfrm>
            <a:prstGeom prst="rect">
              <a:avLst/>
            </a:prstGeom>
            <a:grp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rPr>
                <a:t>نظرية إتصالات الازمة الموقفية </a:t>
              </a:r>
              <a:endParaRPr kumimoji="0" lang="en-US" sz="2000" b="1" i="0" u="none" strike="noStrike" kern="120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endParaRPr>
            </a:p>
          </p:txBody>
        </p:sp>
      </p:grpSp>
      <p:grpSp>
        <p:nvGrpSpPr>
          <p:cNvPr id="27" name="Group 26"/>
          <p:cNvGrpSpPr/>
          <p:nvPr/>
        </p:nvGrpSpPr>
        <p:grpSpPr>
          <a:xfrm>
            <a:off x="7950029" y="4548541"/>
            <a:ext cx="4038823" cy="982640"/>
            <a:chOff x="8353226" y="4901287"/>
            <a:chExt cx="3172247" cy="982640"/>
          </a:xfrm>
          <a:solidFill>
            <a:srgbClr val="00B0F0"/>
          </a:solidFill>
        </p:grpSpPr>
        <p:sp>
          <p:nvSpPr>
            <p:cNvPr id="15" name="Hexagon 14"/>
            <p:cNvSpPr/>
            <p:nvPr/>
          </p:nvSpPr>
          <p:spPr>
            <a:xfrm rot="5400000">
              <a:off x="8283990" y="4970523"/>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3</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0" name="Rectangle 19"/>
            <p:cNvSpPr/>
            <p:nvPr/>
          </p:nvSpPr>
          <p:spPr>
            <a:xfrm>
              <a:off x="9393030" y="4930942"/>
              <a:ext cx="2132443" cy="400110"/>
            </a:xfrm>
            <a:prstGeom prst="rect">
              <a:avLst/>
            </a:prstGeom>
            <a:grp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rPr>
                <a:t>نظرية الإبتكار </a:t>
              </a:r>
              <a:endParaRPr kumimoji="0" lang="en-US" sz="2000" b="1" i="0" u="none" strike="noStrike" kern="120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endParaRPr>
            </a:p>
          </p:txBody>
        </p:sp>
      </p:grpSp>
      <p:grpSp>
        <p:nvGrpSpPr>
          <p:cNvPr id="30" name="Group 29"/>
          <p:cNvGrpSpPr/>
          <p:nvPr/>
        </p:nvGrpSpPr>
        <p:grpSpPr>
          <a:xfrm>
            <a:off x="44965" y="1568145"/>
            <a:ext cx="4286194" cy="982640"/>
            <a:chOff x="223520" y="974074"/>
            <a:chExt cx="3615255" cy="982640"/>
          </a:xfrm>
          <a:solidFill>
            <a:srgbClr val="00B0F0"/>
          </a:solidFill>
        </p:grpSpPr>
        <p:sp>
          <p:nvSpPr>
            <p:cNvPr id="10" name="Hexagon 9"/>
            <p:cNvSpPr/>
            <p:nvPr/>
          </p:nvSpPr>
          <p:spPr>
            <a:xfrm rot="5400000">
              <a:off x="2925372" y="1043310"/>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4</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1" name="Rectangle 20"/>
            <p:cNvSpPr/>
            <p:nvPr/>
          </p:nvSpPr>
          <p:spPr>
            <a:xfrm>
              <a:off x="223520" y="1003728"/>
              <a:ext cx="2575451" cy="400110"/>
            </a:xfrm>
            <a:prstGeom prst="rect">
              <a:avLst/>
            </a:prstGeom>
            <a:grp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0" cap="none" spc="0" normalizeH="0" baseline="0" noProof="0" dirty="0">
                  <a:ln>
                    <a:noFill/>
                  </a:ln>
                  <a:solidFill>
                    <a:prstClr val="black">
                      <a:lumMod val="75000"/>
                      <a:lumOff val="25000"/>
                    </a:prstClr>
                  </a:solidFill>
                  <a:effectLst>
                    <a:outerShdw blurRad="38100" dist="38100" dir="2700000" algn="tl">
                      <a:srgbClr val="000000">
                        <a:alpha val="43137"/>
                      </a:srgbClr>
                    </a:outerShdw>
                  </a:effectLst>
                  <a:uLnTx/>
                  <a:uFillTx/>
                  <a:latin typeface="Alexandria" pitchFamily="2" charset="-78"/>
                  <a:ea typeface="+mn-ea"/>
                  <a:cs typeface="Alexandria" pitchFamily="2" charset="-78"/>
                </a:rPr>
                <a:t>نظرية إستعادة الصورة </a:t>
              </a:r>
              <a:r>
                <a:rPr kumimoji="0" lang="en-US" sz="1800" b="0" i="0" u="none" strike="noStrike" kern="0" cap="none" spc="0" normalizeH="0" baseline="0" noProof="0" dirty="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grpSp>
        <p:nvGrpSpPr>
          <p:cNvPr id="28" name="Group 27"/>
          <p:cNvGrpSpPr/>
          <p:nvPr/>
        </p:nvGrpSpPr>
        <p:grpSpPr>
          <a:xfrm>
            <a:off x="99783" y="3103846"/>
            <a:ext cx="4168176" cy="982642"/>
            <a:chOff x="-166944" y="2937679"/>
            <a:chExt cx="4005719" cy="982642"/>
          </a:xfrm>
          <a:solidFill>
            <a:srgbClr val="00B0F0"/>
          </a:solidFill>
        </p:grpSpPr>
        <p:sp>
          <p:nvSpPr>
            <p:cNvPr id="11" name="Hexagon 10"/>
            <p:cNvSpPr/>
            <p:nvPr/>
          </p:nvSpPr>
          <p:spPr>
            <a:xfrm rot="5400000">
              <a:off x="2925372" y="3006917"/>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5</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2" name="Rectangle 21"/>
            <p:cNvSpPr/>
            <p:nvPr/>
          </p:nvSpPr>
          <p:spPr>
            <a:xfrm>
              <a:off x="-166944" y="2937679"/>
              <a:ext cx="2965916" cy="707886"/>
            </a:xfrm>
            <a:prstGeom prst="rect">
              <a:avLst/>
            </a:prstGeom>
            <a:grp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rPr>
                <a:t>نظرية الفوضى وتأثير الفراشة </a:t>
              </a:r>
              <a:endParaRPr kumimoji="0" lang="en-US" sz="2000" b="1" i="0" u="none" strike="noStrike" kern="1200" cap="none" spc="0" normalizeH="0" baseline="0" noProof="0" dirty="0">
                <a:ln>
                  <a:noFill/>
                </a:ln>
                <a:solidFill>
                  <a:prstClr val="black">
                    <a:lumMod val="75000"/>
                    <a:lumOff val="25000"/>
                  </a:prstClr>
                </a:solidFill>
                <a:effectLst/>
                <a:uLnTx/>
                <a:uFillTx/>
                <a:latin typeface="Alexandria" pitchFamily="2" charset="-78"/>
                <a:ea typeface="+mn-ea"/>
                <a:cs typeface="Alexandria" pitchFamily="2" charset="-78"/>
              </a:endParaRPr>
            </a:p>
          </p:txBody>
        </p:sp>
      </p:grpSp>
      <p:grpSp>
        <p:nvGrpSpPr>
          <p:cNvPr id="29" name="Group 28"/>
          <p:cNvGrpSpPr/>
          <p:nvPr/>
        </p:nvGrpSpPr>
        <p:grpSpPr>
          <a:xfrm>
            <a:off x="44965" y="4666376"/>
            <a:ext cx="4131628" cy="982640"/>
            <a:chOff x="666528" y="4901288"/>
            <a:chExt cx="3172247" cy="982640"/>
          </a:xfrm>
          <a:solidFill>
            <a:srgbClr val="00B0F0"/>
          </a:solidFill>
        </p:grpSpPr>
        <p:sp>
          <p:nvSpPr>
            <p:cNvPr id="12" name="Hexagon 11"/>
            <p:cNvSpPr/>
            <p:nvPr/>
          </p:nvSpPr>
          <p:spPr>
            <a:xfrm rot="5400000">
              <a:off x="2925372" y="4970524"/>
              <a:ext cx="982640" cy="844167"/>
            </a:xfrm>
            <a:prstGeom prst="hexagon">
              <a:avLst/>
            </a:prstGeom>
            <a:grpFill/>
            <a:ln w="3175">
              <a:noFill/>
              <a:prstDash val="sysDash"/>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6</a:t>
              </a:r>
              <a:endParaRPr kumimoji="0" lang="en-US" sz="2800" b="1" i="0" u="none" strike="noStrike" kern="120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23" name="Rectangle 22"/>
            <p:cNvSpPr/>
            <p:nvPr/>
          </p:nvSpPr>
          <p:spPr>
            <a:xfrm>
              <a:off x="666528" y="4930942"/>
              <a:ext cx="2132443" cy="707886"/>
            </a:xfrm>
            <a:prstGeom prst="rect">
              <a:avLst/>
            </a:prstGeom>
            <a:grp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prstClr val="black">
                      <a:lumMod val="75000"/>
                      <a:lumOff val="25000"/>
                    </a:prstClr>
                  </a:solidFill>
                  <a:uLnTx/>
                  <a:uFillTx/>
                  <a:latin typeface="Alexandria" pitchFamily="2" charset="-78"/>
                  <a:ea typeface="+mn-ea"/>
                  <a:cs typeface="Alexandria" pitchFamily="2" charset="-78"/>
                </a:rPr>
                <a:t>نموذج الكشف عن الأحداث الحرجه </a:t>
              </a:r>
              <a:r>
                <a:rPr kumimoji="0" lang="en-US" sz="1800" b="0" i="0" u="none" strike="noStrike" kern="0" cap="none" spc="0" normalizeH="0" baseline="0" noProof="0" dirty="0">
                  <a:ln>
                    <a:noFill/>
                  </a:ln>
                  <a:solidFill>
                    <a:prstClr val="black">
                      <a:lumMod val="75000"/>
                      <a:lumOff val="25000"/>
                    </a:prstClr>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a:ln>
                  <a:noFill/>
                </a:ln>
                <a:solidFill>
                  <a:prstClr val="black">
                    <a:lumMod val="75000"/>
                    <a:lumOff val="25000"/>
                  </a:prstClr>
                </a:solidFill>
                <a:effectLst/>
                <a:uLnTx/>
                <a:uFillTx/>
                <a:latin typeface="Calibri" panose="020F0502020204030204"/>
                <a:ea typeface="+mn-ea"/>
                <a:cs typeface="+mn-cs"/>
              </a:endParaRPr>
            </a:p>
          </p:txBody>
        </p:sp>
      </p:grpSp>
      <p:sp>
        <p:nvSpPr>
          <p:cNvPr id="2" name="Rectangle 1"/>
          <p:cNvSpPr/>
          <p:nvPr/>
        </p:nvSpPr>
        <p:spPr>
          <a:xfrm>
            <a:off x="4564708" y="2687226"/>
            <a:ext cx="2781300" cy="1815882"/>
          </a:xfrm>
          <a:prstGeom prst="rect">
            <a:avLst/>
          </a:prstGeom>
        </p:spPr>
        <p:txBody>
          <a:bodyPr wrap="square">
            <a:spAutoFit/>
          </a:bodyPr>
          <a:lstStyle/>
          <a:p>
            <a:pPr marL="22860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sng"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rPr>
              <a:t>نماذج ونظريات إدارة إتصالات الأزمة </a:t>
            </a:r>
            <a:endParaRPr kumimoji="0" lang="en-US" sz="2800" b="0" i="0" u="sng"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214068275"/>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الاسبوع الثاني عشر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د.ميرهان محسن </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Alexandria" pitchFamily="2" charset="-78"/>
                <a:cs typeface="Alexandria" pitchFamily="2" charset="-78"/>
              </a:rPr>
              <a:t>إ</a:t>
            </a:r>
            <a:r>
              <a:rPr kumimoji="0" lang="ar-EG"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736199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5721" y="3219006"/>
            <a:ext cx="7670785" cy="50193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pitchFamily="2" charset="-78"/>
                <a:cs typeface="Alexandria" pitchFamily="2" charset="-78"/>
              </a:rPr>
              <a:t>جلسه نقاشية مفتوحة </a:t>
            </a:r>
            <a:endPar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6492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75284" y="3628071"/>
            <a:ext cx="790554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الاسبوع الثالث عشر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66956" y="52727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a:t>
            </a:r>
            <a:r>
              <a:rPr kumimoji="0" lang="ar-BH"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B0F0"/>
                </a:solidFill>
                <a:effectLst/>
                <a:uLnTx/>
                <a:uFillTx/>
                <a:latin typeface="Alexandria" pitchFamily="2" charset="-78"/>
                <a:cs typeface="Alexandria" pitchFamily="2" charset="-78"/>
              </a:rPr>
              <a:t>د.ميرهان محسن </a:t>
            </a:r>
            <a:endParaRPr kumimoji="0" lang="en-US" sz="28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إ</a:t>
            </a:r>
            <a:r>
              <a:rPr kumimoji="0" lang="ar-EG"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عداد</a:t>
            </a:r>
            <a:r>
              <a:rPr kumimoji="0" lang="ar-EG"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51767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08765" y="3418859"/>
            <a:ext cx="10229749" cy="800219"/>
          </a:xfrm>
          <a:prstGeom prst="rect">
            <a:avLst/>
          </a:prstGeom>
          <a:noFill/>
        </p:spPr>
        <p:txBody>
          <a:bodyPr wrap="square" rtlCol="0">
            <a:spAutoFit/>
          </a:bodyPr>
          <a:lstStyle/>
          <a:p>
            <a:pPr lvl="0" algn="ctr" rtl="1">
              <a:lnSpc>
                <a:spcPct val="150000"/>
              </a:lnSpc>
              <a:defRPr/>
            </a:pPr>
            <a:r>
              <a:rPr lang="en-US" sz="1600" dirty="0">
                <a:solidFill>
                  <a:prstClr val="black"/>
                </a:solidFill>
                <a:latin typeface="Alexandria Light" pitchFamily="2" charset="-78"/>
                <a:cs typeface="Alexandria Light" pitchFamily="2" charset="-78"/>
              </a:rPr>
              <a:t>,</a:t>
            </a:r>
            <a:r>
              <a:rPr lang="ar-BH" sz="2000" b="1" dirty="0">
                <a:solidFill>
                  <a:prstClr val="black"/>
                </a:solidFill>
                <a:latin typeface="Alexandria" pitchFamily="2" charset="-78"/>
                <a:cs typeface="Alexandria" pitchFamily="2" charset="-78"/>
              </a:rPr>
              <a:t>الإختبارات النهائية </a:t>
            </a:r>
            <a:endParaRPr lang="ar-EG" sz="2000" b="1"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18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077866691"/>
      </p:ext>
    </p:extLst>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1229</TotalTime>
  <Words>1151</Words>
  <Application>Microsoft Office PowerPoint</Application>
  <PresentationFormat>Widescreen</PresentationFormat>
  <Paragraphs>160</Paragraphs>
  <Slides>36</Slides>
  <Notes>16</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36</vt:i4>
      </vt:variant>
    </vt:vector>
  </HeadingPairs>
  <TitlesOfParts>
    <vt:vector size="46" baseType="lpstr">
      <vt:lpstr>Alexandria</vt:lpstr>
      <vt:lpstr>Alexandria Light</vt:lpstr>
      <vt:lpstr>Arial</vt:lpstr>
      <vt:lpstr>Calibri</vt:lpstr>
      <vt:lpstr>Calibri Light</vt:lpstr>
      <vt:lpstr>Times New Roman</vt:lpstr>
      <vt:lpstr>1</vt:lpstr>
      <vt:lpstr>Office Theme</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Merhan Mohsan Mohammed</cp:lastModifiedBy>
  <cp:revision>86</cp:revision>
  <dcterms:created xsi:type="dcterms:W3CDTF">2023-04-29T09:08:00Z</dcterms:created>
  <dcterms:modified xsi:type="dcterms:W3CDTF">2024-05-18T05:03:54Z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