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5"/>
  </p:notesMasterIdLst>
  <p:sldIdLst>
    <p:sldId id="480" r:id="rId5"/>
    <p:sldId id="303" r:id="rId6"/>
    <p:sldId id="276" r:id="rId7"/>
    <p:sldId id="256" r:id="rId8"/>
    <p:sldId id="496" r:id="rId9"/>
    <p:sldId id="497" r:id="rId10"/>
    <p:sldId id="498" r:id="rId11"/>
    <p:sldId id="499" r:id="rId12"/>
    <p:sldId id="555" r:id="rId13"/>
    <p:sldId id="500" r:id="rId14"/>
    <p:sldId id="556" r:id="rId15"/>
    <p:sldId id="501" r:id="rId16"/>
    <p:sldId id="544" r:id="rId17"/>
    <p:sldId id="557" r:id="rId18"/>
    <p:sldId id="545" r:id="rId19"/>
    <p:sldId id="558" r:id="rId20"/>
    <p:sldId id="502" r:id="rId21"/>
    <p:sldId id="559" r:id="rId22"/>
    <p:sldId id="504" r:id="rId23"/>
    <p:sldId id="505" r:id="rId24"/>
    <p:sldId id="546" r:id="rId25"/>
    <p:sldId id="506" r:id="rId26"/>
    <p:sldId id="547" r:id="rId27"/>
    <p:sldId id="548" r:id="rId28"/>
    <p:sldId id="507" r:id="rId29"/>
    <p:sldId id="508" r:id="rId30"/>
    <p:sldId id="509" r:id="rId31"/>
    <p:sldId id="515" r:id="rId32"/>
    <p:sldId id="550" r:id="rId33"/>
    <p:sldId id="551" r:id="rId34"/>
    <p:sldId id="516" r:id="rId35"/>
    <p:sldId id="517" r:id="rId36"/>
    <p:sldId id="552" r:id="rId37"/>
    <p:sldId id="519" r:id="rId38"/>
    <p:sldId id="520" r:id="rId39"/>
    <p:sldId id="524" r:id="rId40"/>
    <p:sldId id="521" r:id="rId41"/>
    <p:sldId id="522" r:id="rId42"/>
    <p:sldId id="532" r:id="rId43"/>
    <p:sldId id="530" r:id="rId44"/>
    <p:sldId id="533" r:id="rId45"/>
    <p:sldId id="534" r:id="rId46"/>
    <p:sldId id="553" r:id="rId47"/>
    <p:sldId id="554" r:id="rId48"/>
    <p:sldId id="535" r:id="rId49"/>
    <p:sldId id="537" r:id="rId50"/>
    <p:sldId id="538" r:id="rId51"/>
    <p:sldId id="529" r:id="rId52"/>
    <p:sldId id="560" r:id="rId53"/>
    <p:sldId id="561" r:id="rId54"/>
    <p:sldId id="562" r:id="rId55"/>
    <p:sldId id="563" r:id="rId56"/>
    <p:sldId id="564" r:id="rId57"/>
    <p:sldId id="565" r:id="rId58"/>
    <p:sldId id="566" r:id="rId59"/>
    <p:sldId id="567" r:id="rId60"/>
    <p:sldId id="568" r:id="rId61"/>
    <p:sldId id="569" r:id="rId62"/>
    <p:sldId id="570" r:id="rId63"/>
    <p:sldId id="349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96"/>
            <p14:sldId id="497"/>
            <p14:sldId id="498"/>
            <p14:sldId id="499"/>
            <p14:sldId id="555"/>
            <p14:sldId id="500"/>
            <p14:sldId id="556"/>
            <p14:sldId id="501"/>
            <p14:sldId id="544"/>
            <p14:sldId id="557"/>
            <p14:sldId id="545"/>
            <p14:sldId id="558"/>
            <p14:sldId id="502"/>
            <p14:sldId id="559"/>
            <p14:sldId id="504"/>
            <p14:sldId id="505"/>
            <p14:sldId id="546"/>
            <p14:sldId id="506"/>
            <p14:sldId id="547"/>
            <p14:sldId id="548"/>
            <p14:sldId id="507"/>
            <p14:sldId id="508"/>
            <p14:sldId id="509"/>
            <p14:sldId id="515"/>
            <p14:sldId id="550"/>
            <p14:sldId id="551"/>
            <p14:sldId id="516"/>
            <p14:sldId id="517"/>
            <p14:sldId id="552"/>
            <p14:sldId id="519"/>
            <p14:sldId id="520"/>
            <p14:sldId id="524"/>
            <p14:sldId id="521"/>
            <p14:sldId id="522"/>
            <p14:sldId id="532"/>
            <p14:sldId id="530"/>
            <p14:sldId id="533"/>
            <p14:sldId id="534"/>
            <p14:sldId id="553"/>
            <p14:sldId id="554"/>
            <p14:sldId id="535"/>
            <p14:sldId id="537"/>
            <p14:sldId id="538"/>
            <p14:sldId id="52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171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459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816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1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31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2886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3250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410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6874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0150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5383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76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834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856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2350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132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1797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656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9514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821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1CF0B-2991-41EA-8DC0-4701A0F12116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D3BCE-C235-483E-BDD2-07D429B1ED1B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737F8-F66A-441F-ABE4-5C0765AD02AA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4EA0E-A331-4CFE-ACF5-5FCF5A5CA5FC}" type="datetime1">
              <a:rPr lang="en-US" smtClean="0"/>
              <a:t>3/29/2025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8740A-7EED-432D-9940-08C49E5B17AC}" type="datetime1">
              <a:rPr lang="en-US" smtClean="0"/>
              <a:t>3/29/2025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CF82D-0A5E-4303-974B-7CF1F2483F2D}" type="datetime1">
              <a:rPr lang="en-US" smtClean="0"/>
              <a:t>3/29/2025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EB480-2984-4106-90A8-96C859A590B5}" type="datetime1">
              <a:rPr lang="en-US" smtClean="0"/>
              <a:t>3/29/2025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8A28A-D3F2-4E10-9CA7-5D812CC99646}" type="datetime1">
              <a:rPr lang="en-US" smtClean="0"/>
              <a:t>3/29/2025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63D7-3A2F-42B8-AEFC-01C0DD825AF5}" type="datetime1">
              <a:rPr lang="en-US" smtClean="0"/>
              <a:t>3/29/2025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F0212-1CAE-4470-8285-810CE4965A31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8E51A-9BD3-4650-8804-97B6ED4F30FB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89752-92F0-4B6C-BB10-EC56DBB9F711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cispace.com/" TargetMode="Externa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smtClean="0">
                <a:latin typeface="Alexandria" charset="0"/>
                <a:cs typeface="Alexandria" charset="0"/>
              </a:rPr>
              <a:t>Fayez Ali </a:t>
            </a:r>
            <a:r>
              <a:rPr lang="en-US" sz="2000" dirty="0" err="1" smtClean="0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0" y="5963973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SY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lexandria" charset="0"/>
                <a:cs typeface="Alexandria" charset="0"/>
              </a:rPr>
              <a:t>REC 001</a:t>
            </a: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017247" y="3131832"/>
            <a:ext cx="58699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الذكاء </a:t>
            </a:r>
            <a:r>
              <a:rPr lang="ar-SY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الاصطناعي واستخداماته في البحث والنشر </a:t>
            </a:r>
            <a:r>
              <a:rPr lang="ar-SY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الاكاديمي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SY" sz="28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REC 001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Research Essentials Completed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Fayez Ali </a:t>
            </a:r>
            <a:r>
              <a:rPr lang="en-US" sz="2800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Y" sz="2800" b="1" dirty="0" smtClean="0">
                <a:latin typeface="Alexandria" charset="0"/>
                <a:cs typeface="Alexandria" charset="0"/>
              </a:rPr>
              <a:t>مخطط العرض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091058"/>
            <a:ext cx="1054100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ما هو الذكاء الاصطناعي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ما هو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 GPT</a:t>
            </a:r>
          </a:p>
          <a:p>
            <a:pPr marL="285750" lvl="0" indent="-28575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كيف نستخدم الذكاء الاصطناعي في البحث والنشر الأكاديمي.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lvl="0" indent="-285750" algn="just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الاعتبارات الأخلاقية لاستخدام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 GPT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في البحث والنشر الأكاديمي.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1"/>
            <a:ext cx="10597854" cy="44779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11442" y="1468530"/>
            <a:ext cx="1013059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اختصارًا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 AI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هو العلم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الذي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يجعل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الآلات قادرة على اتخاذ قرارات والتصرف بذكاء من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خلال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محاكاة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البشر وطريقتهم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ب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التفكير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،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نعرف أن الآلات هي مجرد عتاد قابل للبرمجة ولكن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في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عصر الذكاء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الاصطناعي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أصبحت قابلة للتعلم أيضًا بطريقة تمكنها من إصدار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أحكام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وقرارات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مشابهة للبشر من خلال اتباع طريقة معينة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في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البرمجة تسمى تعلم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الآلة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Machine Learning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وه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 </a:t>
            </a:r>
            <a:endParaRPr lang="ar-SY" sz="1600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مصطلح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مرافق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للذكاء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الاصطناعي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يُمكِّن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الآلات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من التعلم من أكوام من البيانات بتطبيق خوارزميات ونماذج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وأنماط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مسبقة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البناء عليها نعطيها لها مع البيانات لتستنتج بذلك منها المعلومات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دون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أن </a:t>
            </a:r>
            <a:r>
              <a:rPr lang="ar-SA" sz="1600" dirty="0">
                <a:latin typeface="Alexandria" pitchFamily="2" charset="-78"/>
                <a:cs typeface="Alexandria" pitchFamily="2" charset="-78"/>
              </a:rPr>
              <a:t>تتم برمجتها وتعليمها بشكل صريح وبذلك تتعلم الآلات وتصبح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أكثر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600" dirty="0" smtClean="0">
                <a:latin typeface="Alexandria" pitchFamily="2" charset="-78"/>
                <a:cs typeface="Alexandria" pitchFamily="2" charset="-78"/>
              </a:rPr>
              <a:t>ذكاءً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7832" y="675941"/>
            <a:ext cx="6517822" cy="501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مفهوم 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الذكاء الاصطناعي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Artificial Intelligence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597854" cy="4619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56340" y="800297"/>
            <a:ext cx="62484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التقنيات و الفروع المستخدمة في الذكاء الصناعي</a:t>
            </a:r>
            <a:endParaRPr lang="en-US" sz="20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5976" y="1468530"/>
            <a:ext cx="98021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• </a:t>
            </a: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التعلم الآلي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Machine Learning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وهي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تقنية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تمكن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الأنظمة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من تحسين أدائها من خلال تحليل البيانات والتعرف على الأنماط. كلما تعرضت هذه الأنظمة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لمزيد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من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البيانات ، أصبحت أفضل في اتخاذ التنبؤات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والقرارات.</a:t>
            </a:r>
            <a:endParaRPr lang="ar-SY" sz="1600" dirty="0">
              <a:latin typeface="Alexandria" pitchFamily="2" charset="-78"/>
              <a:cs typeface="Alexandria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• </a:t>
            </a: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الشبكات العصبية 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Neural Networks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تعد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الشبكات العصبية ، المستوحاة من الدماغ البشري ،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مكونا رئيسيا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في الذكاء الاصطناعي. وهي تتكون من عقد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مترابطة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تمكن الآلات من التعرف على الأنماط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ومعالجة المعلومات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واتخاذ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القرارات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بطريقة مشابهة لعمليات التفكير البشري .</a:t>
            </a:r>
          </a:p>
          <a:p>
            <a:pPr algn="just" rtl="1">
              <a:lnSpc>
                <a:spcPct val="150000"/>
              </a:lnSpc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• </a:t>
            </a: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رؤية الحاسوب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Computer Vision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قدرة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الأنظمة على فهم وتحليل الصور والفيديو، مما يسمح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لها بالتعرف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على الكائنات والأشياء .</a:t>
            </a:r>
          </a:p>
          <a:p>
            <a:pPr algn="just" rtl="1">
              <a:lnSpc>
                <a:spcPct val="150000"/>
              </a:lnSpc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• </a:t>
            </a: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روبوتات ذكية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Smart Robotics 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توظيف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التكنولوجيا لتمكين الروبوتات من التفاعل مع بيئتها وأداء المهام</a:t>
            </a:r>
          </a:p>
          <a:p>
            <a:pPr algn="just" rtl="1">
              <a:lnSpc>
                <a:spcPct val="150000"/>
              </a:lnSpc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المتقدمة .</a:t>
            </a:r>
          </a:p>
          <a:p>
            <a:pPr algn="just" rtl="1">
              <a:lnSpc>
                <a:spcPct val="150000"/>
              </a:lnSpc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• </a:t>
            </a:r>
            <a:r>
              <a:rPr lang="ar-SY" sz="1600" b="1" dirty="0">
                <a:latin typeface="Alexandria" pitchFamily="2" charset="-78"/>
                <a:cs typeface="Alexandria" pitchFamily="2" charset="-78"/>
              </a:rPr>
              <a:t>نظم المحادثة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Conversational Systems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تقنيات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تمكن الأنظمة من فهم والرد على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الحوارات البشرية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.</a:t>
            </a:r>
            <a:endParaRPr lang="ar-SY" sz="1600" dirty="0" smtClean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995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7725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56619" y="800296"/>
            <a:ext cx="62715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000" b="1" dirty="0">
                <a:latin typeface="Alexandria" pitchFamily="2" charset="-78"/>
                <a:cs typeface="Alexandria" pitchFamily="2" charset="-78"/>
              </a:rPr>
              <a:t>التقنيات و الفروع المستخدمة في الذكاء الصناعي</a:t>
            </a:r>
            <a:endParaRPr lang="en-US" sz="3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75976" y="1468530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sz="1600" b="1" dirty="0">
                <a:latin typeface="Alexandria" pitchFamily="2" charset="-78"/>
                <a:cs typeface="Alexandria" pitchFamily="2" charset="-78"/>
              </a:rPr>
              <a:t>الرعاية الصحية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Health </a:t>
            </a:r>
            <a:r>
              <a:rPr lang="en-US" sz="1600" b="1" dirty="0">
                <a:latin typeface="Alexandria" pitchFamily="2" charset="-78"/>
                <a:cs typeface="Alexandria" pitchFamily="2" charset="-78"/>
              </a:rPr>
              <a:t>Care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من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خلال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تطبيقات مثل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تحليل الصور الطبية والتشخيص التنبئي وخطط العلاج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التشخيصية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. تعمل الخوارزميات الذكية على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تحسين سرعة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ودقة التشخيصات الطبية 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المالية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Finance 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في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القطاع المالي ، يتم استخدام الذكاء الاصطناعي للكشف عن الاحتيال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والتداول الخوارزمي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وخدمة العملاء. يقوم بتحليل كميات هائلة من البيانات لتحديد الاتجاهات وإدارة المخاطر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وتحسين استراتيجيات الاستثمار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التعليم </a:t>
            </a:r>
            <a:r>
              <a:rPr lang="en-US" sz="1600" b="1" dirty="0" smtClean="0">
                <a:latin typeface="Alexandria" pitchFamily="2" charset="-78"/>
                <a:cs typeface="Alexandria" pitchFamily="2" charset="-78"/>
              </a:rPr>
              <a:t>Education 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يعمل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الذكاء الاصطناعي على تحويل التعليم من خلال تجارب التعلم الشخصية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وأنظمة التدريس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الذكية والدرجات الآلية. يتكيف مع الاحتياجات الفردية للطلاب ، ويوفر محتوى تعليميا مخصصا .</a:t>
            </a:r>
            <a:endParaRPr kumimoji="1" lang="ar-SY" altLang="ja-JP" sz="1600" kern="0" dirty="0" smtClean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71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4"/>
          <p:cNvSpPr/>
          <p:nvPr/>
        </p:nvSpPr>
        <p:spPr>
          <a:xfrm>
            <a:off x="1181061" y="1285191"/>
            <a:ext cx="10108261" cy="45997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31788" y="918963"/>
            <a:ext cx="51581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0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ما هو </a:t>
            </a:r>
            <a:r>
              <a:rPr kumimoji="1" lang="en-US" sz="20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ChatGPT</a:t>
            </a:r>
            <a:endParaRPr kumimoji="1" lang="en-US" sz="20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75975" y="1468530"/>
            <a:ext cx="910925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عبارة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عن بوت محادثة يعمل بالذكاء الاصطناعي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AI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يستخدم معالجة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اللغة الطبيعية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NLP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لإنشاء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حوار محادثة يشبه الإنسان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يمكن لنموذج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اللغة الرد على الأسئلة وإنشاء محتوى مكتوب متنوع، بما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ذلك المقالات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ومنشورات وسائل التواصل الاجتماعي والمقالات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 </a:t>
            </a:r>
            <a:r>
              <a:rPr lang="ar-SY" sz="1600" dirty="0" err="1" smtClean="0">
                <a:latin typeface="Alexandria" pitchFamily="2" charset="-78"/>
                <a:cs typeface="Alexandria" pitchFamily="2" charset="-78"/>
              </a:rPr>
              <a:t>الأكواد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ورسائل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البريد الإلكتروني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يشبه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خدمات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الدردشة الآلية الموجودة على مواقع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خدمة العملاء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، حيث يمكن للأشخاص طرح الأسئلة عليه أو طلب توضيح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لردود 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يرمز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GPT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إلى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"المحول التوليدي المُدرب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مسبقًا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Generative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Pre trained Transformer "،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والذي يشير إلى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كيفية معالجة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للطلبات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وصياغة الاستجابات. </a:t>
            </a:r>
            <a:endParaRPr lang="ar-SY" sz="1600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يتم تدريب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على التعلم المعزز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Reinforcement learning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من خلال ردود الفعل البشرية ونماذج المكافآت التي تصنف أفضل الاستجابات.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 تساعد هذه التعليقات على تعزيز 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 من خلال التعلم الآلي لتحسين الاستجابات المستقبلية.</a:t>
            </a:r>
            <a:endParaRPr lang="ja-JP" alt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5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920692" cy="5261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9" y="729958"/>
            <a:ext cx="4464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استخدامات </a:t>
            </a:r>
            <a:r>
              <a:rPr kumimoji="1" lang="en-US" sz="22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ChatGPT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550" y="3421280"/>
            <a:ext cx="30900" cy="154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950" y="3573680"/>
            <a:ext cx="30900" cy="1544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350" y="3726080"/>
            <a:ext cx="30900" cy="1544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675975" y="1468530"/>
            <a:ext cx="9109255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برمجة برامج الكمبيوتر والتحقق من وجود أخطاء </a:t>
            </a:r>
            <a:r>
              <a:rPr lang="ar-SA" sz="1700" dirty="0" smtClean="0">
                <a:latin typeface="Alexandria" pitchFamily="2" charset="-78"/>
                <a:cs typeface="Alexandria" pitchFamily="2" charset="-78"/>
              </a:rPr>
              <a:t>التعليمات</a:t>
            </a:r>
            <a:r>
              <a:rPr lang="ar-SY" sz="17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sz="1700" dirty="0" smtClean="0">
                <a:latin typeface="Alexandria" pitchFamily="2" charset="-78"/>
                <a:cs typeface="Alexandria" pitchFamily="2" charset="-78"/>
              </a:rPr>
              <a:t>البرمجية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تأليف الموسيقى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مسودة رسائل البريد الإلكتروني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تلخيص المقالات أو </a:t>
            </a:r>
            <a:r>
              <a:rPr lang="ar-SA" sz="1700" dirty="0" err="1">
                <a:latin typeface="Alexandria" pitchFamily="2" charset="-78"/>
                <a:cs typeface="Alexandria" pitchFamily="2" charset="-78"/>
              </a:rPr>
              <a:t>البودكاست</a:t>
            </a:r>
            <a:r>
              <a:rPr lang="ar-SA" sz="1700" dirty="0">
                <a:latin typeface="Alexandria" pitchFamily="2" charset="-78"/>
                <a:cs typeface="Alexandria" pitchFamily="2" charset="-78"/>
              </a:rPr>
              <a:t> أو العروض التقديمية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 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سيناريو منشورات وسائل التواصل الاجتماعي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 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إنشاء عناوين للمقالات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حل مسائل الرياضيات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اكتشاف الكلمات الرئيسية لتحسين محرك البحث</a:t>
            </a:r>
            <a:r>
              <a:rPr lang="en-US" sz="1700" dirty="0">
                <a:latin typeface="Alexandria" pitchFamily="2" charset="-78"/>
                <a:cs typeface="Alexandria" pitchFamily="2" charset="-78"/>
              </a:rPr>
              <a:t> 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1700" dirty="0">
                <a:latin typeface="Alexandria" pitchFamily="2" charset="-78"/>
                <a:cs typeface="Alexandria" pitchFamily="2" charset="-78"/>
              </a:rPr>
              <a:t>إنشاء مقالات ومنشورات مدونة واختبارات لمواقع الويب</a:t>
            </a:r>
            <a:r>
              <a:rPr lang="en-US" sz="1700" dirty="0" smtClean="0">
                <a:latin typeface="Alexandria" pitchFamily="2" charset="-78"/>
                <a:cs typeface="Alexandria" pitchFamily="2" charset="-78"/>
              </a:rPr>
              <a:t>..</a:t>
            </a:r>
            <a:endParaRPr lang="en-US" sz="17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36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920692" cy="4529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9" y="729958"/>
            <a:ext cx="4464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استخدامات </a:t>
            </a:r>
            <a:r>
              <a:rPr kumimoji="1" lang="en-US" sz="2200" b="1" kern="0" dirty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ChatGPT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550" y="3421280"/>
            <a:ext cx="30900" cy="154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950" y="3573680"/>
            <a:ext cx="30900" cy="154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350" y="3726080"/>
            <a:ext cx="30900" cy="154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75975" y="1468530"/>
            <a:ext cx="91092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صياغة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أوصاف المنتج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لعب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الألعاب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المساعدة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البحث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عن الوظائف، بما ذلك كتابة السيرة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الذاتية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والرسائل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التعريفية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وصف المواضيع المعقدة بشكل أكثر بساطة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 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كتابة نصوص الفيديو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أسواق البحث عن ا لمنتجات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توليد الفن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339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1"/>
            <a:ext cx="10084815" cy="43067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5572" y="729958"/>
            <a:ext cx="7643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كيف نستخدم الذكاء الاصطناعي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 في البحث والنشر الأكاديمي</a:t>
            </a:r>
            <a:endParaRPr kumimoji="1" lang="en-US" sz="20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75975" y="1468530"/>
            <a:ext cx="91092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يتم تدريب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قاعدة بيانات نصية كبيرة تشمل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الكتب والمقالات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والمواقع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الإلكترونية.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وبالتالي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فهو يتمتع بمعرفة واسعة باللغة الإنجليزية ويمكنه مساعدة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الباحثين 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تحسين جودة كتاباتهم ومنشوراتهم الأكاديمية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أن يصبح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أداة واعدة وقوية لمهام مثل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إنشاء المسودة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تلقائيًا، وملخص المقالة، وترجمة اللغة.</a:t>
            </a:r>
          </a:p>
          <a:p>
            <a:pPr marL="285750" indent="-285750" algn="just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يؤدي استخدام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إلى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تسريع عملية الكتابة الأكاديمية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والعلمية للمؤلفين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وخاصة للطلاب والباحثين بداية حياتهم المهنية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52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1181061" y="1285190"/>
            <a:ext cx="10084815" cy="4881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5572" y="729958"/>
            <a:ext cx="7525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2000" b="1" dirty="0">
                <a:latin typeface="Alexandria" pitchFamily="2" charset="-78"/>
                <a:cs typeface="Alexandria" pitchFamily="2" charset="-78"/>
              </a:rPr>
              <a:t>كيف نستخدم الذكاء الاصطناعي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 في البحث والنشر الأكاديمي</a:t>
            </a:r>
            <a:endParaRPr kumimoji="1" lang="en-US" sz="20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75975" y="1468530"/>
            <a:ext cx="91092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إحدى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المزايا الرئيسية ل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هي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أنه يمكنه تحليل كميات كبيرة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البيانات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بسرعة. على سبيل المثال، يمكن للباحثين تحليل آلاف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الأوراق البحثية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باستخدام النماذج أقل من نصف الوقت الذي تستغرقه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القراءة يدويًا.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يتيح ذلك للباحثين توفير قدر كبير من الوقت والتركيز على جوانب أخرى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البحث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تقديم اقتراحات لتحسين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كتابتك ونشرك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بسرعة وفرص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نجاحك. تغطي تطبيقات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جميع جوانب الكتابة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والنشر الأكاديمي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371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785445" y="1285190"/>
            <a:ext cx="10328031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6867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تطبيقا </a:t>
            </a:r>
            <a:r>
              <a:rPr lang="ar-SY" sz="2000" b="1" dirty="0">
                <a:latin typeface="Alexandria" pitchFamily="2" charset="-78"/>
                <a:cs typeface="Alexandria" pitchFamily="2" charset="-78"/>
              </a:rPr>
              <a:t>ت </a:t>
            </a:r>
            <a:r>
              <a:rPr lang="en-US" sz="2000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 في الكتابة والنشر الأكاديمي</a:t>
            </a:r>
            <a:endParaRPr kumimoji="1" lang="en-US" sz="20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1994" b="2954"/>
          <a:stretch/>
        </p:blipFill>
        <p:spPr>
          <a:xfrm>
            <a:off x="3048000" y="1313407"/>
            <a:ext cx="6258754" cy="554459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81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410309" y="1285190"/>
            <a:ext cx="10703168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672" y="789642"/>
            <a:ext cx="6607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ar-SY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مفهوم البحث</a:t>
            </a:r>
            <a:endParaRPr kumimoji="1" lang="en-US" sz="22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550" y="3421280"/>
            <a:ext cx="30900" cy="154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536545" y="1496204"/>
            <a:ext cx="530143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يشير مفهوم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البحث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Research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concept 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إلى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فهم الباحث لماهية البحث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.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•</a:t>
            </a:r>
            <a:endParaRPr lang="en-US" sz="1700" b="1" dirty="0">
              <a:solidFill>
                <a:srgbClr val="2F5497"/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بدءًا من أسئلة البحث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research questions 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وحتى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تصميم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البحث 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research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design </a:t>
            </a:r>
            <a:r>
              <a:rPr lang="en-US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،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ومن مراجعة الأدبيات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literature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review 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إلى التحليل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الوصفي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meta analysis </a:t>
            </a:r>
            <a:r>
              <a:rPr lang="en-US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،</a:t>
            </a:r>
            <a:endParaRPr lang="ar-SY" dirty="0" smtClean="0"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ل</a:t>
            </a:r>
            <a:r>
              <a:rPr lang="en-US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وغيره من </a:t>
            </a:r>
            <a:r>
              <a:rPr lang="ar-SY" dirty="0" err="1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بوتات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 المحادثة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التي تعمل بالذكاء الاصطناعي أن تساعد جميع مراحل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مفهوم البحث </a:t>
            </a:r>
            <a:r>
              <a:rPr lang="ar-SY" dirty="0" err="1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ومنهجيته</a:t>
            </a:r>
            <a:endParaRPr lang="ar-SY" dirty="0"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985" y="1552874"/>
            <a:ext cx="4895501" cy="443761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3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785445" y="1285191"/>
            <a:ext cx="10328031" cy="4529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672" y="789642"/>
            <a:ext cx="6607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ar-SY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مفهوم البحث</a:t>
            </a:r>
            <a:endParaRPr kumimoji="1" lang="en-US" sz="22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550" y="3421280"/>
            <a:ext cx="30900" cy="1544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60937" y="1285190"/>
            <a:ext cx="97770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ل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مساعدة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الباحثين توليد أفكار لأسئلة البحث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من خلال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تقديم اقتراحات بناءً على مدخلات المستخدم.</a:t>
            </a:r>
          </a:p>
          <a:p>
            <a:pPr algn="just" rtl="1">
              <a:lnSpc>
                <a:spcPct val="200000"/>
              </a:lnSpc>
            </a:pP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•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سبيل المثال، عندما يدخل الباحثون موضوعًا مثل "استخدام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المواد النانوية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لإنتاج الطاقة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الخضراء</a:t>
            </a:r>
            <a:r>
              <a:rPr lang="en-US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energy </a:t>
            </a:r>
            <a:r>
              <a:rPr lang="en-US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production</a:t>
            </a:r>
            <a:r>
              <a:rPr lang="en-US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“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1700" b="1" dirty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The use of nanomaterials for 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green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"، </a:t>
            </a:r>
            <a:endParaRPr lang="ar-SY" dirty="0" smtClean="0"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  <a:p>
            <a:pPr algn="just" rtl="1">
              <a:lnSpc>
                <a:spcPct val="200000"/>
              </a:lnSpc>
            </a:pP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يقوم</a:t>
            </a:r>
            <a:r>
              <a:rPr lang="en-US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700" b="1" dirty="0" smtClean="0">
                <a:solidFill>
                  <a:srgbClr val="2F5497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بإنشاء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قائمة بأسئلة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البحث المحتملة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المتعلقة بهذا الموضوع.</a:t>
            </a:r>
          </a:p>
          <a:p>
            <a:pPr algn="just" rtl="1">
              <a:lnSpc>
                <a:spcPct val="200000"/>
              </a:lnSpc>
            </a:pP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هذه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الميزة مفيدة بشكل خاص للباحثين الجدد هذا المجال أو </a:t>
            </a:r>
            <a:r>
              <a:rPr lang="ar-SY" dirty="0" smtClean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الذين يكافحون </a:t>
            </a:r>
            <a:r>
              <a:rPr lang="ar-SY" dirty="0"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من أجل تطوير أسئلة البحث 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9868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785446" y="1285190"/>
            <a:ext cx="10550770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672" y="789642"/>
            <a:ext cx="66076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توليد الفرضيات </a:t>
            </a:r>
            <a:r>
              <a:rPr kumimoji="1" lang="en-US" sz="2200" b="1" kern="0" dirty="0" smtClean="0">
                <a:solidFill>
                  <a:schemeClr val="bg2">
                    <a:lumMod val="10000"/>
                  </a:schemeClr>
                </a:solidFill>
                <a:latin typeface="Alexandria" pitchFamily="2" charset="-78"/>
                <a:cs typeface="Alexandria" pitchFamily="2" charset="-78"/>
              </a:rPr>
              <a:t>Hypotheses generation </a:t>
            </a:r>
            <a:endParaRPr kumimoji="1" lang="en-US" sz="22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60937" y="1285190"/>
            <a:ext cx="10029094" cy="5550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يعد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استخدامًا محتملاً لتوليد فرضيات للمقالات البحثية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لتوليد أسئلة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وافتراضات بحثية محتملة بناءً على الأدبيات والبيانات الموجودة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على سبيل المثال، يمكن للمؤلفين والباحثين أن يطلبوا من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اقتراح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سؤال أو فرضية بحثية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تتعلق بموضوع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ما ثم تقييمها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وتحسينها باستخدام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معارفهم وخبراتهم. 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يساعد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استخدام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الباحثين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استكشاف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فرضيات جديدة من خلال إنشاء محادثات تفسيرية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معقولة .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تطبيق آخر محتمل 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لإنشاء فرضيات للمقالات البحثية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هو استخدامه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كأداة تغذية راجعة لاختبار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فرضياتك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وتحسينها.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سبيل المثال، يمكن 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اختبار فرضيتك، أو تقديم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حجج مضادة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أو تفسيرات بديلة، أو اقتراح طرق لاختبار فرضيتك أو تزييفها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ar-SY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97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2899611" y="1285190"/>
            <a:ext cx="6472990" cy="5572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37073" y="451291"/>
            <a:ext cx="7716436" cy="876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استجابة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: 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يعطي فرضيات واستكشاف فكرة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حول استخدام </a:t>
            </a:r>
            <a:r>
              <a:rPr lang="ar-SY" b="1" dirty="0" err="1">
                <a:latin typeface="Alexandria" pitchFamily="2" charset="-78"/>
                <a:cs typeface="Alexandria" pitchFamily="2" charset="-78"/>
              </a:rPr>
              <a:t>الشيتوزان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في التئام 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الجروح .</a:t>
            </a:r>
            <a:endParaRPr kumimoji="1" lang="en-US" sz="2200" b="1" kern="0" dirty="0">
              <a:solidFill>
                <a:schemeClr val="bg2">
                  <a:lumMod val="10000"/>
                </a:scheme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33012" t="9579" r="13041" b="11263"/>
          <a:stretch/>
        </p:blipFill>
        <p:spPr>
          <a:xfrm>
            <a:off x="3164306" y="1285190"/>
            <a:ext cx="6075946" cy="557208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090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297064" cy="5197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26178" y="729958"/>
            <a:ext cx="5242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مراجعة الأدبيات  </a:t>
            </a:r>
            <a:r>
              <a:rPr lang="en-US" sz="2200" b="1" kern="0" dirty="0" smtClean="0">
                <a:latin typeface="Alexandria" pitchFamily="2" charset="-78"/>
                <a:cs typeface="Alexandria" pitchFamily="2" charset="-78"/>
              </a:rPr>
              <a:t>Literature Review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5047" y="1477695"/>
            <a:ext cx="1002909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يساعد الباحثين على </a:t>
            </a:r>
            <a:r>
              <a:rPr lang="ar-SY" dirty="0" err="1">
                <a:latin typeface="Alexandria" pitchFamily="2" charset="-78"/>
                <a:cs typeface="Alexandria" pitchFamily="2" charset="-78"/>
              </a:rPr>
              <a:t>أتمتة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البحث عن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المنشورات ذات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الصلة، واستخراج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المعلومات الأساسية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وتوليف النتائج من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دراسات متعددة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يوفر 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ملخصًا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للبحث الحالي حول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هذا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الموضوع ونظرة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عامة 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أي فجوات الأدبيات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يمكن للباحثين أيضًا أن يطلبوا من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تصفية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الأدبيات حسب معايير مثل التاريخ أو المؤلف أو المجلة أو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الكلمات الرئيسية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 يمكن لهذه القدرة أن توفر على الباحثين الكثير من الوقت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والجهد وتسمح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لهم بالتركيز على تفسير نتائج البحث وتطبيقها 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يساعد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الباحثين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تحديد الأدبيات ذات الصلة من خلال تحليل مدخلات المستخدم وإنشاء قائمة بالمقالات ذات الصلة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58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1181062" y="1285190"/>
            <a:ext cx="10297064" cy="42129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6178" y="729958"/>
            <a:ext cx="52424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مراجعة الأدبيات  </a:t>
            </a:r>
            <a:r>
              <a:rPr lang="en-US" sz="2200" b="1" kern="0" dirty="0" smtClean="0">
                <a:latin typeface="Alexandria" pitchFamily="2" charset="-78"/>
                <a:cs typeface="Alexandria" pitchFamily="2" charset="-78"/>
              </a:rPr>
              <a:t>Literature Review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5047" y="1477695"/>
            <a:ext cx="100290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يقوم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بتحليل المدخلات وإنشاء قائمة بالمقالات المتعلقة بأسئلة البحث وموضوعاته. يمكن لهذه الميزة توفير قدر كبير من الوقت للباحثين مقارنة بالبحث اليدوي عن الأدبيات.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خلال تحليل المقالات والأدبيات، يمكن ل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تحديد المجالات التي تحتاج إلى ثغرات موضوع معين أو إجراء بحث إضافي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أو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مزيد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البحث.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أن تكون هذه الوظيفة مفيدة بشكل خاص للباحثين الجدد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هذا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المجال أو الذين يبحثون عن ثغرات البحث مجال معين 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591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534911">
              <a:defRPr/>
            </a:pPr>
            <a:r>
              <a:rPr lang="ar-SY" sz="2200" b="1" kern="0" dirty="0">
                <a:ln/>
                <a:latin typeface="Alexandria" pitchFamily="2" charset="-78"/>
                <a:cs typeface="Alexandria" pitchFamily="2" charset="-78"/>
              </a:rPr>
              <a:t>مناهج البحث العلمي</a:t>
            </a:r>
            <a:endParaRPr lang="en-US" sz="2200" b="1" kern="0" dirty="0">
              <a:ln/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0346" y="1315144"/>
            <a:ext cx="4944001" cy="965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31958" t="9720" r="16375" b="34561"/>
          <a:stretch/>
        </p:blipFill>
        <p:spPr>
          <a:xfrm>
            <a:off x="1181062" y="2141620"/>
            <a:ext cx="7086600" cy="4608096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08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1"/>
            <a:ext cx="9815185" cy="44005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 smtClean="0">
                <a:latin typeface="Alexandria" pitchFamily="2" charset="-78"/>
                <a:cs typeface="Alexandria" pitchFamily="2" charset="-78"/>
              </a:rPr>
              <a:t>التحليل الوصفي </a:t>
            </a:r>
            <a:r>
              <a:rPr lang="en-US" sz="2400" b="1" kern="0" dirty="0" smtClean="0">
                <a:latin typeface="Alexandria" pitchFamily="2" charset="-78"/>
                <a:cs typeface="Alexandria" pitchFamily="2" charset="-78"/>
              </a:rPr>
              <a:t>Meta Analysis</a:t>
            </a:r>
            <a:endParaRPr lang="en-US" sz="24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7108" y="1419097"/>
            <a:ext cx="907366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ChatGPT 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اجراء اختبارات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إحصائية مثل حساب أحجام التأثير وإجراء التحليلات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غير المتجانسة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وبالتالي توفير وقت كبير للباحثين مقارنة بالتحليلات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اليدوية.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أيضًا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أن يساعد الباحثين على تحديد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التحيزات المحتملة للمنشورات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خلال تحليل المقالات وتحديد أي مصادر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محتملة للتحيزات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مثل التقارير الانتقائية والنشر.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تعتبر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وظيفة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مفيدة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بشكل خاص للباحثين الذين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يجرون التحليل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الوصفي حول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مواضيع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مثيرة للجدل أو المناطق التي تكون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فيها التحيزات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المنشورة شائعة .</a:t>
            </a:r>
            <a:endParaRPr lang="ar-SY" b="1" dirty="0">
              <a:latin typeface="Alexandria" pitchFamily="2" charset="-78"/>
              <a:ea typeface="Roboto" pitchFamily="2" charset="0"/>
              <a:cs typeface="Alexandria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25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888958" y="1419096"/>
            <a:ext cx="7543800" cy="54389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 smtClean="0">
                <a:latin typeface="Alexandria" pitchFamily="2" charset="-78"/>
                <a:cs typeface="Alexandria" pitchFamily="2" charset="-78"/>
              </a:rPr>
              <a:t>مثال لإجراء تحليل وصفي</a:t>
            </a:r>
            <a:endParaRPr lang="en-US" sz="24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2397" t="18982" r="9182" b="6343"/>
          <a:stretch/>
        </p:blipFill>
        <p:spPr>
          <a:xfrm>
            <a:off x="2285999" y="1471155"/>
            <a:ext cx="6575017" cy="5252631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1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830179" y="1285190"/>
            <a:ext cx="10768263" cy="48811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89081" y="709983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buNone/>
            </a:pPr>
            <a:r>
              <a:rPr lang="ar-SY" sz="2200" b="1" dirty="0" smtClean="0">
                <a:ln/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التلخيص </a:t>
            </a:r>
            <a:r>
              <a:rPr lang="en-US" sz="2200" b="1" dirty="0">
                <a:ln/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Summarization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1315047" y="1477695"/>
            <a:ext cx="1002909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استخدام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كأداة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تلخيصيه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لاستخراج النقاط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الأساسية والمعلومات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الأساسية من المستندات الطويلة والمعقدة وكتطبيق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محتمل لتأليف المقالات مثل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الأوراق البحثية والرسائل العلمية وبراءات الاختراع.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يساعد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نموذج الذكاء الاصطناعي أيضًا الباحثين وأعضاء هيئة التدريس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تحديد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الفجوات المنطقية أو التناقضات وتوليد تعليقات بناءة للمؤلفين.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تطبيق آخر محتمل 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ملخصات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المقالات، مثل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الأوراق البحثية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والأطروحات وبراءات الاختراع، هو استخدامه كأداة مقارنة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لمقارنة ملخصات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المستندات المختلفة. 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يستطيع 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تحديد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أوجه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التشابه والاختلاف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بين المستندات وأي اختلافات أو تناقضات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للطلاب والباحثين أيضًا أن يطلبوا من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تقييم جودة المستندات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وأهميتها وتقديم توصيات أو اقتراحات بناءً على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المستندات الموجزة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79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626178" y="1285190"/>
            <a:ext cx="6572300" cy="5488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buNone/>
            </a:pPr>
            <a:r>
              <a:rPr lang="ar-SY" sz="2000" b="1" dirty="0">
                <a:ln/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التلخيص </a:t>
            </a:r>
            <a:r>
              <a:rPr lang="en-US" sz="2000" b="1" dirty="0">
                <a:ln/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Summarization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31959" t="13369" r="8830" b="4666"/>
          <a:stretch/>
        </p:blipFill>
        <p:spPr>
          <a:xfrm>
            <a:off x="3010454" y="1313407"/>
            <a:ext cx="6007549" cy="519764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4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830178" y="1285190"/>
            <a:ext cx="10523621" cy="51506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buNone/>
            </a:pPr>
            <a:r>
              <a:rPr lang="ar-SY" sz="2000" b="1" dirty="0" smtClean="0">
                <a:ln/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استخراج الفكرة</a:t>
            </a:r>
            <a:endParaRPr lang="en-US" sz="2000" b="1" dirty="0">
              <a:ln/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55032" y="1419097"/>
            <a:ext cx="97474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خلال إدخال ورقة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بحثية 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يمكن للباحثين التعرف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بسرعة وسهولة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الأفكار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والابتكارات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الرئيسية التي تمت مناقشتها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الورقة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يستطيع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تحديد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الأفكار والابتكارات التي لا تكون مرئية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للعين البشرية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الفور من خلال التعرف على الأنماط والروابط بين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المفاهيم المختلفة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التي قد لا يدركها حتى القارئ البشري الأكثر اجتهادًا. قد يؤدي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هذا إلى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رؤى واكتشافات جديدة لم تكن ممكنة بدون مساعدة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هناك بعض القيود على استخدام م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في البحث. على سبيل المثال، تعتبر جود ة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جيدة بقدر جودة البيانات التي تم تدريبها عليها. إذا لم يتم تدريب النموذج على نوع معين من الأوراق البحثية، فلن يتمكن من استخلاص الأفكار والابتكارات من تلك الورقة بدقة.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0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69339" y="1285191"/>
            <a:ext cx="9345750" cy="54140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5226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>
              <a:buNone/>
            </a:pPr>
            <a:r>
              <a:rPr lang="ar-SY" sz="2400" b="1" dirty="0">
                <a:ln/>
                <a:solidFill>
                  <a:srgbClr val="000000"/>
                </a:solidFill>
                <a:latin typeface="Alexandria" pitchFamily="2" charset="-78"/>
                <a:cs typeface="Alexandria" pitchFamily="2" charset="-78"/>
              </a:rPr>
              <a:t>استخراج الفكرة</a:t>
            </a:r>
            <a:endParaRPr lang="en-US" sz="2400" b="1" dirty="0">
              <a:ln/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31958" t="19824" r="13480" b="34983"/>
          <a:stretch/>
        </p:blipFill>
        <p:spPr>
          <a:xfrm>
            <a:off x="1528010" y="1488216"/>
            <a:ext cx="8349916" cy="40703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8110" y="5340134"/>
            <a:ext cx="8179816" cy="135911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50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668215" y="1285190"/>
            <a:ext cx="10562493" cy="53149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54216" y="729958"/>
            <a:ext cx="54160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400" b="1" kern="0" dirty="0" smtClean="0">
                <a:latin typeface="Alexandria" pitchFamily="2" charset="-78"/>
                <a:cs typeface="Alexandria" pitchFamily="2" charset="-78"/>
              </a:rPr>
              <a:t>تصميم البحث </a:t>
            </a:r>
            <a:r>
              <a:rPr lang="en-US" sz="2400" b="1" kern="0" dirty="0" smtClean="0">
                <a:latin typeface="Alexandria" pitchFamily="2" charset="-78"/>
                <a:cs typeface="Alexandria" pitchFamily="2" charset="-78"/>
              </a:rPr>
              <a:t>   Research  Design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8216" y="1348759"/>
            <a:ext cx="1056249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يعد تصميم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Research design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البحث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جانبًا مهمًا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أي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مشروع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بحثي ويتطلب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منهجًا منظمًا لتصميم البحث. 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تساعد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تطبيقات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في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تصميم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البحث المؤلفين على اختيار أفضل طرق البحث وتحديد أنسب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طرق البحث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بناءً على أسئلة البحث والبيانات المتاحة.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يعد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مفيدًا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أيضًا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تطوير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أدوات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البحث فهو 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يساعد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الباحثين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تحديد أدوات البحث الأكثر ملاءمة، مثل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الدراسات الاستقصائية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وبروتوكولات المقابلة، من خلال تحليل أسئلة البحث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والبيانات المتاحة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يعد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استخدام نماذج الذكاء الاصطناعي مثل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تصميم البحث مفيدًا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بشكل خاص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للباحثين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الذين يقومون بتطوير أدوات البحث لأول مرة.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بشكل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عام، يعد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أداة مهمة للباحثين الذين يرغبون تبسيط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سير عملهم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وتحسين جودة أبحاثهم. إن قدرتها على إثارة أسئلة البحث،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ودعم مراجعات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الأدبيات، وتحديد الفجوات الأدبيات، وتوليف المعلومات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، وإجراء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تصميمات البحث يمكن أن توفر وقت الباحثين وتحسين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جودة وثائقهم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البحثية.</a:t>
            </a:r>
            <a:endParaRPr lang="ar-SY" altLang="ja-JP" dirty="0"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48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5572" y="729958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Y" sz="2000" b="1" kern="0" dirty="0">
                <a:latin typeface="Alexandria" pitchFamily="2" charset="-78"/>
                <a:cs typeface="Alexandria" pitchFamily="2" charset="-78"/>
              </a:rPr>
              <a:t>تصميم البحث </a:t>
            </a:r>
            <a:r>
              <a:rPr lang="en-US" sz="2000" b="1" kern="0" dirty="0">
                <a:latin typeface="Alexandria" pitchFamily="2" charset="-78"/>
                <a:cs typeface="Alexandria" pitchFamily="2" charset="-78"/>
              </a:rPr>
              <a:t>   Research  Design</a:t>
            </a:r>
            <a:endParaRPr lang="en-US" sz="20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6" name="Rectangle: Rounded Corners 24"/>
          <p:cNvSpPr/>
          <p:nvPr/>
        </p:nvSpPr>
        <p:spPr>
          <a:xfrm>
            <a:off x="1207476" y="1583219"/>
            <a:ext cx="8651631" cy="50989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4407" y="1653288"/>
            <a:ext cx="6365401" cy="1026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4407" y="2861163"/>
            <a:ext cx="6210901" cy="359752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13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 smtClean="0">
                <a:latin typeface="Alexandria" pitchFamily="2" charset="-78"/>
                <a:cs typeface="Alexandria" pitchFamily="2" charset="-78"/>
              </a:rPr>
              <a:t>الكتابة الأكاديمية والعلمية</a:t>
            </a:r>
            <a:endParaRPr lang="en-US" sz="24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7695" y="1419097"/>
            <a:ext cx="86549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يحتاج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الباحثون إلى توصيل نتائجهم بشكل فعال من خلال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الأوراق البحثية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والوثائق العلمية والعروض التقديمية والتقارير.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مكن ل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 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المساعدة في كتابة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هذه المواد وضمان الوضوح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والإيجاز والتوافق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مع معايير الكتابة العلمية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استخدام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لإنشاء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محتوى أجزاء مختلفة من المقالة،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مثل المقدمة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ومراجعة الأدبيات والأساليب والنتائج والمناقشة والاستنتاج،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كأداة للكتابة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en-US" sz="1600" dirty="0">
              <a:ln/>
              <a:solidFill>
                <a:srgbClr val="00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91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564102" y="1285190"/>
            <a:ext cx="8109284" cy="54404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65470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Y" altLang="en-US" sz="20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استخدام </a:t>
            </a:r>
            <a:r>
              <a:rPr lang="en-US" altLang="en-US" sz="20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Chat GPT</a:t>
            </a:r>
            <a:r>
              <a:rPr lang="ar-SY" altLang="en-US" sz="20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 في الكتابة الأكاديمية والعلمية</a:t>
            </a:r>
            <a:endParaRPr lang="ar-SY" altLang="en-US" sz="2000" b="1" kern="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980" y="1339208"/>
            <a:ext cx="7850145" cy="530222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8053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1"/>
            <a:ext cx="9803461" cy="45411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091353" y="803028"/>
            <a:ext cx="43375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200" b="1" dirty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مساعد للكتابة الأكاديمية </a:t>
            </a:r>
            <a:endParaRPr kumimoji="1" lang="ar-SY" altLang="en-US" sz="2200" b="1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95046" y="1419097"/>
            <a:ext cx="928467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استخدام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كمساعد للكتابة الأكاديمية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academic writing assistant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لإنشاء مسودات عالية الجودة للأوراق البحثية والمقالات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والأطروحات والمهام الأكاديمية الأخرى.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إنشاء محتوى إبداعي للأوراق الأكاديمية، مثل الملخصات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والنظرات العامة والمقدمات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والاستنتاجات والعناوين والملخصات والكلمات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الرئيسية وما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إلى ذلك.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سبيل المثال، إذا طلب المؤلفون من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الكتابة عن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موضوع معين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فسيحاول كتابة فقرات أو أقسام تتوافق مع أسلوب ونبرة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الكتابة الأكاديمية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•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أيضًا استخدام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لتقديم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المشورة بشأن الكتابة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الأكاديمية من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خلال توفير إرشادات خطوة بخطوة حول كيفية تنظيم الأوراق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الأكاديمية وتطوير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الحجج والاستشهاد بالمصادر بشكل صحيح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ar-SY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8771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626178" y="1285190"/>
            <a:ext cx="7201770" cy="54730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5330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kumimoji="1" lang="ar-SY" sz="2000" b="1" dirty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مساعد للكتابة الأكاديمية </a:t>
            </a:r>
            <a:endParaRPr kumimoji="1" lang="ar-SY" altLang="en-US" sz="2000" b="1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3362" t="14772" r="15497" b="23193"/>
          <a:stretch/>
        </p:blipFill>
        <p:spPr>
          <a:xfrm>
            <a:off x="2813538" y="1285191"/>
            <a:ext cx="7014410" cy="531795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70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5177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3538" y="729958"/>
            <a:ext cx="56388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defTabSz="713232"/>
            <a:r>
              <a:rPr lang="ar-SY" sz="2200" b="1" dirty="0" smtClean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ترجمة اللغة</a:t>
            </a:r>
            <a:endParaRPr lang="ar-SY" sz="2200" b="1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36430" y="1419097"/>
            <a:ext cx="879230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ترجمة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النص من أي لغة إلى أي لغة حيث يتم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تدريبه ببيانات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كافية لنماذج التعلم. على سبيل المثال، يمكن للمستخدمين أن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يطلبوا من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ترجمة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الجمل من الإنجليزية إلى الإسبانية، ومن الصينية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إلى العربية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ومن الهندية إلى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الفرنسية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أن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يأخذ الاعتبار سياق النص ونبرة النص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عند الترجمة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بدلاً من مجرد ترجمة كلمة بكلمة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ومع ذلك، فإن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أيضًا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لديها بعض نقاط الضعف التي تحد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موثوقيتها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وفائدتها للترجمة اللغوية، مثل الترجمة غير الصحيحة أو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غير المناسبة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والحساسية لعبارات الإدخال، والإفراط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اللفظ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والإفراط في استخدام عبارات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معينة.</a:t>
            </a:r>
            <a:endParaRPr lang="ar-SA" sz="1600" dirty="0">
              <a:solidFill>
                <a:srgbClr val="DDDDDD">
                  <a:lumMod val="10000"/>
                </a:srgbClr>
              </a:solidFill>
              <a:latin typeface="Alexandria" pitchFamily="2" charset="-78"/>
              <a:ea typeface="Roboto" pitchFamily="2" charset="0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2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52599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85572" y="729958"/>
            <a:ext cx="56581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 defTabSz="713232"/>
            <a:r>
              <a:rPr lang="ar-SY" sz="2200" b="1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ترجمة اللغة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398" y="1339207"/>
            <a:ext cx="8431799" cy="24627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6338" y="3959304"/>
            <a:ext cx="8436260" cy="231134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26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5997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77551" y="703561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Y" altLang="en-US" sz="2000" b="1" dirty="0">
                <a:solidFill>
                  <a:sysClr val="windowText" lastClr="000000"/>
                </a:solidFill>
                <a:latin typeface="Alexandria" pitchFamily="2" charset="-78"/>
                <a:ea typeface="ＭＳ Ｐゴシック" panose="020B0600070205080204" pitchFamily="34" charset="-128"/>
                <a:cs typeface="Alexandria" pitchFamily="2" charset="-78"/>
              </a:rPr>
              <a:t>إعادة الصياغة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18492" y="1419097"/>
            <a:ext cx="88157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إعادة الصياغة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Paraphrasing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عملية إعادة صياغة أفكار أو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أفكار شخص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آخر بكلماتك الخاصة مع الحفاظ على المعنى الأصلي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أن يساعد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تجنب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</a:t>
            </a:r>
            <a:r>
              <a:rPr lang="ar-SY" b="1" dirty="0">
                <a:latin typeface="Alexandria" pitchFamily="2" charset="-78"/>
                <a:cs typeface="Alexandria" pitchFamily="2" charset="-78"/>
              </a:rPr>
              <a:t>لانتحال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وتحسين إمكانية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القراءة وزيادة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تنوع كتابة الأدبيات. 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 إعادة صياغة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للنصوص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أي نوع أو نمط أو نغمة، بشرط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توفر بيانات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كافية للتعرف على النموذج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أن يأخذ الاعتبار سياق النص والغرض منه بدلاً من مجرد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تغيير الكلمات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أو الجمل. على سبيل المثال، إذا طلب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المستخدمون من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إعادة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صياغة نص أو فقرة، فستحاول نماذج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العثور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المرادفات أو إعادة هيكلة الجمل أو إضافة تعديلات للحفاظ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معنى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النص الأصلي ونغمته</a:t>
            </a:r>
            <a:endParaRPr kumimoji="1" lang="ar-SY" altLang="ja-JP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23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339969" y="1285191"/>
            <a:ext cx="11794617" cy="45294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إيجابيات أسلوب تحليل المحتوى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954" y="1557379"/>
            <a:ext cx="5793221" cy="41444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35" y="2017244"/>
            <a:ext cx="5851965" cy="15326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9175" y="3511053"/>
            <a:ext cx="5810045" cy="216326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519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24"/>
          <p:cNvSpPr/>
          <p:nvPr/>
        </p:nvSpPr>
        <p:spPr>
          <a:xfrm>
            <a:off x="1094874" y="1285190"/>
            <a:ext cx="9901372" cy="50101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تفسير البيانات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71600" y="1544967"/>
            <a:ext cx="924950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يعد تفسير البيانات العلمية وتصورها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Interpretation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and visualization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of scientific data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أمرًا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مهمًا لفهم نتائج البحث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وتوصيلها بشكل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فعال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يساعد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تفسير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مجموعات البيانات المعقدة من خلال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تحديد الاتجاهات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والأنماط والقيم المتطرفة.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بالإضافة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إلى ذلك، يمكنه اقتراح اختبارات إحصائية مناسبة وإنشاء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تصورات للبيانات مثل الرسوم البيانية والمخططات لمساعدة الباحثين على توصيل نتائجهم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بطريقة أفضل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ل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تقديم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مثال أو مرجع أو رسم تخطيطي لدعم التحليل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يمكنه تنفيذ مهام معالجة البيانات المختلفة، مثل تنظيف البيانات أو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تصفيتها أو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فرزها أو تجميعها أو تلخيصها أو تصورها أو تحليلها. على سبيل المثال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، سيحاول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تنظيف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البيانات عن طريق إزالة التكرارات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أو الانحرافات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أو تحليل البيانات من خلال إيجاد الارتباطات والاتجاهات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، وسيوفر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نتائج دقيقة.</a:t>
            </a:r>
            <a:endParaRPr lang="ar-SY" sz="1600" b="1" dirty="0">
              <a:latin typeface="Alexandria" pitchFamily="2" charset="-78"/>
              <a:ea typeface="Roboto" pitchFamily="2" charset="0"/>
              <a:cs typeface="Alexandria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29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53179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تفسير البيانات</a:t>
            </a:r>
            <a:endParaRPr lang="en-US" sz="24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7310" t="17859" r="20760" b="20807"/>
          <a:stretch/>
        </p:blipFill>
        <p:spPr>
          <a:xfrm>
            <a:off x="2626178" y="1345351"/>
            <a:ext cx="7122694" cy="52578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58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0688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5724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Y" altLang="en-US" sz="20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انشاء العنوان والكلمات المفتاحية</a:t>
            </a:r>
            <a:endParaRPr lang="ar-SY" altLang="en-US" sz="2000" b="1" kern="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277" y="1419097"/>
            <a:ext cx="841732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إنشاء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العنوان والكلمات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المفتاحية للأوراق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البحثية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علم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النفس أو علم الاجتماع أو علم الكمبيوتر أو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علم الحياة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أو أي موضوع آخر والسعي لتقديم نتيجة دقيقة وجذابة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سبيل المثال، إذا طلب المؤلفون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إنشاء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عنوان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وكلمات مفتاحية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لورقة بحثية لاستكشافها أو مقارنتها أو تقييمها، فسيحاول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استخدام كلمة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تعكس سؤال الدراسة </a:t>
            </a:r>
            <a:r>
              <a:rPr lang="ar-SY" dirty="0" err="1">
                <a:latin typeface="Alexandria" pitchFamily="2" charset="-78"/>
                <a:cs typeface="Alexandria" pitchFamily="2" charset="-78"/>
              </a:rPr>
              <a:t>ومنهجيتها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kumimoji="1"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97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2485572" y="1155870"/>
            <a:ext cx="7440481" cy="57021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eaLnBrk="0" hangingPunct="0">
              <a:defRPr/>
            </a:pPr>
            <a:r>
              <a:rPr lang="ar-SY" altLang="en-US" sz="2000" b="1" kern="0" dirty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انشاء العنوان والكلمات المفتاحية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8713" t="9299" r="17866" b="16736"/>
          <a:stretch/>
        </p:blipFill>
        <p:spPr>
          <a:xfrm>
            <a:off x="3002581" y="1237063"/>
            <a:ext cx="6439925" cy="557280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66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6570" cy="4459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200" b="1" kern="0" dirty="0" smtClean="0">
                <a:latin typeface="Alexandria" pitchFamily="2" charset="-78"/>
                <a:cs typeface="Alexandria" pitchFamily="2" charset="-78"/>
              </a:rPr>
              <a:t>إدارة المراجع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45277" y="1419097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يتم تدريب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استخدام المصادر أو التنسيقات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العشوائية لإنشاء المراجع </a:t>
            </a:r>
            <a:r>
              <a:rPr lang="ar-SY" dirty="0" err="1">
                <a:latin typeface="Alexandria" pitchFamily="2" charset="-78"/>
                <a:cs typeface="Alexandria" pitchFamily="2" charset="-78"/>
              </a:rPr>
              <a:t>والاستشهادات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لذلك يأخذ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الاعتبار سياق الأوراق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البحثية والغرض منها عند إنشاء المراجع.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سبيل المثال، إذا طلب المؤلفون من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إنشاء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مراجع </a:t>
            </a:r>
            <a:r>
              <a:rPr lang="ar-SY" dirty="0" err="1" smtClean="0">
                <a:latin typeface="Alexandria" pitchFamily="2" charset="-78"/>
                <a:cs typeface="Alexandria" pitchFamily="2" charset="-78"/>
              </a:rPr>
              <a:t>واستشهادات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للأوراق البحثية التي تتبع أدلة أسلوب محددة، مثل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APA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أو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MLA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أو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Chicago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فسوف يحاول استخدام المصادر والتنسيقات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التي تتوافق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مع قواعد وعادات أدلة الأسلوب.</a:t>
            </a:r>
            <a:endParaRPr kumimoji="1"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89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686230" cy="50335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>
                <a:latin typeface="Alexandria" pitchFamily="2" charset="-78"/>
                <a:cs typeface="Alexandria" pitchFamily="2" charset="-78"/>
              </a:rPr>
              <a:t>إدارة المراجع</a:t>
            </a:r>
            <a:endParaRPr lang="en-US" sz="24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7571" t="44947" r="21727" b="13592"/>
          <a:stretch/>
        </p:blipFill>
        <p:spPr>
          <a:xfrm>
            <a:off x="1430424" y="1339208"/>
            <a:ext cx="9351870" cy="477965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6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958324" y="1419097"/>
            <a:ext cx="10114112" cy="4225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dirty="0" smtClean="0">
                <a:latin typeface="Alexandria" pitchFamily="2" charset="-78"/>
                <a:cs typeface="Alexandria" pitchFamily="2" charset="-78"/>
              </a:rPr>
              <a:t>التحرير والتدقيق اللغوي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1200" y="1583218"/>
            <a:ext cx="5146429" cy="3905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تركز استراتيجيا ت </a:t>
            </a:r>
            <a:r>
              <a:rPr lang="en-US" sz="1600" b="1" dirty="0">
                <a:latin typeface="Alexandria" pitchFamily="2" charset="-78"/>
                <a:cs typeface="Alexandria" pitchFamily="2" charset="-78"/>
              </a:rPr>
              <a:t>editing strategies </a:t>
            </a:r>
            <a:r>
              <a:rPr lang="ar-SY" sz="1600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التحرير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على ضمان أن يكون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النص الخاص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بك أكثر قابلية للقراءة من خلال تقييم الوضوح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والاقتباسات.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بينما تركز استراتيجيات التحرير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Proofreading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strategies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على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التخلص من الأخطاء النحوية وعلامات الترقيم والإملاء والتنسيق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sz="1600" dirty="0">
                <a:latin typeface="Alexandria" pitchFamily="2" charset="-78"/>
                <a:cs typeface="Alexandria" pitchFamily="2" charset="-78"/>
              </a:rPr>
              <a:t>تشير إلى أن استخدام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 يمكن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أن يكون فعالاً تحسين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عنوان وملخص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وخاتمة مخطوطتك وتكييفها مع معايير المجلة وتكييف نطاقها </a:t>
            </a:r>
            <a:r>
              <a:rPr lang="ar-SY" sz="1600" dirty="0" smtClean="0">
                <a:latin typeface="Alexandria" pitchFamily="2" charset="-78"/>
                <a:cs typeface="Alexandria" pitchFamily="2" charset="-78"/>
              </a:rPr>
              <a:t>أو جمهورها </a:t>
            </a:r>
            <a:r>
              <a:rPr lang="ar-SY" sz="1600" dirty="0">
                <a:latin typeface="Alexandria" pitchFamily="2" charset="-78"/>
                <a:cs typeface="Alexandria" pitchFamily="2" charset="-78"/>
              </a:rPr>
              <a:t>بشكل أفضل.</a:t>
            </a:r>
            <a:endParaRPr kumimoji="1" lang="ar-SY" altLang="ja-JP" sz="1600" dirty="0">
              <a:solidFill>
                <a:sysClr val="windowText" lastClr="000000"/>
              </a:solidFill>
              <a:latin typeface="Alexandria" pitchFamily="2" charset="-78"/>
              <a:ea typeface="ＭＳ Ｐゴシック" panose="020B0600070205080204" pitchFamily="34" charset="-128"/>
              <a:cs typeface="Alexandria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5576" r="5831" b="18514"/>
          <a:stretch/>
        </p:blipFill>
        <p:spPr>
          <a:xfrm>
            <a:off x="1036008" y="1583217"/>
            <a:ext cx="4755192" cy="374156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57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10114112" cy="49866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dirty="0">
                <a:latin typeface="Alexandria" pitchFamily="2" charset="-78"/>
                <a:cs typeface="Alexandria" pitchFamily="2" charset="-78"/>
              </a:rPr>
              <a:t>التحرير والتدقيق اللغوي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7749" t="39473" r="19707" b="16316"/>
          <a:stretch/>
        </p:blipFill>
        <p:spPr>
          <a:xfrm>
            <a:off x="2237873" y="1374962"/>
            <a:ext cx="8792484" cy="462376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021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10114112" cy="4225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dirty="0" smtClean="0">
                <a:latin typeface="Alexandria" pitchFamily="2" charset="-78"/>
                <a:cs typeface="Alexandria" pitchFamily="2" charset="-78"/>
              </a:rPr>
              <a:t>المدقق الاملائي</a:t>
            </a:r>
            <a:endParaRPr lang="en-US" sz="22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4000" y="1419097"/>
            <a:ext cx="92495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الأخطاء الإملائية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Spelling errors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لها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تأثير كبير على جودة الكتابة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وقد يكون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الصعب فهمها. على الرغم من أن بعض أدوات المدقق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الإملائي تُستخدم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غالبًا لاكتشاف الأخطاء الإملائية وتصحيحها، إلا أنها ليست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دقيقة دائمًا.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لاستخدام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كمدقق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إملائي، يمكن للمؤلفين إدخال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النص الخاص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بهم وسيقوم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بتحليله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بحثًا عن الأخطاء الإملائية.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سبيل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المثال، إذا أراد المستخدمون التأكد من كتابة بريدهم الإلكتروني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بشكل صحيح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فيمكن للمستخدم إدخال النص الخاص بهم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،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وسيقدم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اقتراحاته لتحسين التهجئة.</a:t>
            </a:r>
            <a:endParaRPr lang="en-US" alt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6054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550985" y="1285191"/>
            <a:ext cx="10996246" cy="52093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400" b="1" kern="0" dirty="0" smtClean="0">
                <a:latin typeface="Alexandria" pitchFamily="2" charset="-78"/>
                <a:cs typeface="Alexandria" pitchFamily="2" charset="-78"/>
              </a:rPr>
              <a:t>مدقق الاقتباس</a:t>
            </a:r>
            <a:endParaRPr lang="en-US" sz="2400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44063" y="1419097"/>
            <a:ext cx="104804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تعتبر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الاستشهادات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)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الاقتباسات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(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الصحيحة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عنصرًا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مهما في الكتابة الأكاديمية.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ومع ذلك، قد يكون من الصعب تتبع جميع المصادر والتأكد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نقلها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بشكل صحيح إذا لم يستخدم المؤلفون برامج إدارة المراجع.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 للمستخدم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إدخال النص ومصدره، ويقوم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بتحليله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للتحقق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دقة الاقتباس والحصول على اقتراحات لتحسين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دقة الاقتباس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لا يتضمن تطبيق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كمدقق </a:t>
            </a:r>
            <a:r>
              <a:rPr lang="ar-SY" dirty="0" err="1">
                <a:latin typeface="Alexandria" pitchFamily="2" charset="-78"/>
                <a:cs typeface="Alexandria" pitchFamily="2" charset="-78"/>
              </a:rPr>
              <a:t>استشهادات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تحديد أخطاء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الاقتباسات ولكنه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يقدم تعليقات واقتراحات بشأن المراجع </a:t>
            </a:r>
            <a:r>
              <a:rPr lang="ar-SY" dirty="0" err="1">
                <a:latin typeface="Alexandria" pitchFamily="2" charset="-78"/>
                <a:cs typeface="Alexandria" pitchFamily="2" charset="-78"/>
              </a:rPr>
              <a:t>والاستشهادات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 على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سبيل المثال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إذا طلب المؤلفون من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مراجعة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المراجع </a:t>
            </a:r>
            <a:r>
              <a:rPr lang="ar-SY" dirty="0" err="1" smtClean="0">
                <a:latin typeface="Alexandria" pitchFamily="2" charset="-78"/>
                <a:cs typeface="Alexandria" pitchFamily="2" charset="-78"/>
              </a:rPr>
              <a:t>والاستشهادات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أو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التدقيق الإملائي أو النحوي، فسيحاول الإشارة إلى أي خطأ أو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منطقة تحسين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وتقديم بدائل أو تصحيحات.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84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50335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 eaLnBrk="0" hangingPunct="0"/>
            <a:r>
              <a:rPr lang="ar-SY" altLang="en-US" sz="2200" b="1" kern="0" dirty="0" smtClean="0">
                <a:solidFill>
                  <a:srgbClr val="DDDDDD">
                    <a:lumMod val="10000"/>
                  </a:srgbClr>
                </a:solidFill>
                <a:latin typeface="Alexandria" pitchFamily="2" charset="-78"/>
                <a:cs typeface="Alexandria" pitchFamily="2" charset="-78"/>
              </a:rPr>
              <a:t>النشر الأكاديمي</a:t>
            </a:r>
            <a:endParaRPr lang="ar-SY" altLang="en-US" sz="2200" b="1" kern="0" dirty="0">
              <a:solidFill>
                <a:srgbClr val="DDDDDD">
                  <a:lumMod val="10000"/>
                </a:srgbClr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50784" y="1520322"/>
            <a:ext cx="8417320" cy="876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لدى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العديد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تطبيقات النشر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العلمي والأكاديمي بدءًا من الباحث عن المجلات وحتى مدقق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الامتثال الفني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technical compliance checker</a:t>
            </a:r>
            <a:endParaRPr kumimoji="1" lang="ja-JP" altLang="en-US" sz="1600" kern="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1179" y="2472122"/>
            <a:ext cx="7805516" cy="3782231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52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0"/>
            <a:ext cx="9345750" cy="4362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7820" y="598902"/>
            <a:ext cx="4952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2000" b="1" dirty="0" smtClean="0">
                <a:latin typeface="Alexandria" pitchFamily="2" charset="-78"/>
                <a:cs typeface="Alexandria" pitchFamily="2" charset="-78"/>
              </a:rPr>
              <a:t>أفضل أدوات الذكاء الاصطناعي في البحث والكتابة الاكاديمية</a:t>
            </a:r>
            <a:endParaRPr lang="en-US" sz="20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9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567071"/>
            <a:ext cx="8820615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يتم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إصدار المئات من تطبيقات الذكاء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الاصطناعي. لكن القليل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منها مخصص للأغراض الأكاديمية.</a:t>
            </a:r>
          </a:p>
          <a:p>
            <a:pPr marL="285750" indent="-285750" algn="just" rtl="1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سنورد بعض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التطبيقات المدعمة بالذكاء الاصطناعي والتي ستعزز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مهارتنا في الكتابة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والقراءة الأكاديمية</a:t>
            </a:r>
            <a:endParaRPr lang="ar-SY" sz="1600" b="1" dirty="0">
              <a:solidFill>
                <a:prstClr val="black"/>
              </a:solidFill>
              <a:latin typeface="Alexandria" pitchFamily="2" charset="-78"/>
              <a:ea typeface="Times New Roman" panose="02020603050405020304" pitchFamily="18" charset="0"/>
              <a:cs typeface="Alexandria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37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90928" y="729958"/>
            <a:ext cx="4952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atin typeface="Alexandria" pitchFamily="2" charset="-78"/>
                <a:cs typeface="Alexandria" pitchFamily="2" charset="-78"/>
              </a:rPr>
              <a:t>SciSpace</a:t>
            </a:r>
            <a:endParaRPr lang="en-US" sz="2800" b="1" kern="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مربع نص 59">
            <a:extLst>
              <a:ext uri="{FF2B5EF4-FFF2-40B4-BE49-F238E27FC236}">
                <a16:creationId xmlns:a16="http://schemas.microsoft.com/office/drawing/2014/main" id="{2876C3E3-2DE1-4E2B-899C-E0A683BED9B3}"/>
              </a:ext>
            </a:extLst>
          </p:cNvPr>
          <p:cNvSpPr txBox="1"/>
          <p:nvPr/>
        </p:nvSpPr>
        <p:spPr>
          <a:xfrm>
            <a:off x="3756906" y="2167847"/>
            <a:ext cx="4421606" cy="400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  <a:defRPr/>
            </a:pPr>
            <a:r>
              <a:rPr lang="ar-SY" dirty="0">
                <a:ln w="0"/>
                <a:solidFill>
                  <a:srgbClr val="050707"/>
                </a:solidFill>
                <a:effectLst>
                  <a:outerShdw blurRad="38100" dist="19050" dir="2700000" algn="tl" rotWithShape="0">
                    <a:srgbClr val="23387D">
                      <a:alpha val="4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Simplified Arabic" panose="02020603050405020304" pitchFamily="18" charset="-78"/>
              </a:rPr>
              <a:t> </a:t>
            </a:r>
            <a:endParaRPr lang="en-US" sz="1350" dirty="0">
              <a:ln w="0"/>
              <a:solidFill>
                <a:srgbClr val="050707"/>
              </a:solidFill>
              <a:effectLst>
                <a:outerShdw blurRad="38100" dist="19050" dir="2700000" algn="tl" rotWithShape="0">
                  <a:srgbClr val="23387D">
                    <a:alpha val="4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567071"/>
            <a:ext cx="88206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هي أداة مدعومة بالذكاء الاصطناعي مصممة لتعزيز فهم أوراق البحث العلمي، وتقدم تفسيرات مبسطة للنصوص الأكاديمية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ل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SciSpace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شرح المحتوى الأكاديمي المعقد وتوضيحه بلغة بسيطة، مما يسهل فهمًا أعمق للأوراق البحثية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.</a:t>
            </a: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متوفرة كإضافة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لمتصفح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Chrome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، أنها تمكن المستخدمين من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إجراء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ساعات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من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البحث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في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دقائق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تعد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SciSpace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، المصممة خصيصًا للباحثين والكتاب، بمثابة مورد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قيم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لأولئك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الذين يتنقلون الأدبيات العلمية المعقدة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.•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A" dirty="0">
                <a:latin typeface="Alexandria" pitchFamily="2" charset="-78"/>
                <a:cs typeface="Alexandria" pitchFamily="2" charset="-78"/>
              </a:rPr>
              <a:t>رابط الاداة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u="sng" dirty="0" smtClean="0">
                <a:latin typeface="Alexandria" pitchFamily="2" charset="-78"/>
                <a:cs typeface="Alexandria" pitchFamily="2" charset="-78"/>
                <a:hlinkClick r:id="rId4"/>
              </a:rPr>
              <a:t>https</a:t>
            </a:r>
            <a:r>
              <a:rPr lang="en-US" u="sng" dirty="0">
                <a:latin typeface="Alexandria" pitchFamily="2" charset="-78"/>
                <a:cs typeface="Alexandria" pitchFamily="2" charset="-78"/>
                <a:hlinkClick r:id="rId4"/>
              </a:rPr>
              <a:t>://</a:t>
            </a:r>
            <a:r>
              <a:rPr lang="en-US" u="sng" dirty="0" smtClean="0">
                <a:latin typeface="Alexandria" pitchFamily="2" charset="-78"/>
                <a:cs typeface="Alexandria" pitchFamily="2" charset="-78"/>
                <a:hlinkClick r:id="rId4"/>
              </a:rPr>
              <a:t>scispace.com/</a:t>
            </a:r>
            <a:r>
              <a:rPr lang="en-US" u="sng" dirty="0" smtClean="0">
                <a:latin typeface="Alexandria" pitchFamily="2" charset="-78"/>
                <a:cs typeface="Alexandria" pitchFamily="2" charset="-78"/>
              </a:rPr>
              <a:t> 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83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1181062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25741" y="708277"/>
            <a:ext cx="4952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dirty="0" err="1">
                <a:latin typeface="Alexandria" pitchFamily="2" charset="-78"/>
                <a:cs typeface="Alexandria" pitchFamily="2" charset="-78"/>
              </a:rPr>
              <a:t>Schoarlcy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مربع نص 59">
            <a:extLst>
              <a:ext uri="{FF2B5EF4-FFF2-40B4-BE49-F238E27FC236}">
                <a16:creationId xmlns:a16="http://schemas.microsoft.com/office/drawing/2014/main" id="{2876C3E3-2DE1-4E2B-899C-E0A683BED9B3}"/>
              </a:ext>
            </a:extLst>
          </p:cNvPr>
          <p:cNvSpPr txBox="1"/>
          <p:nvPr/>
        </p:nvSpPr>
        <p:spPr>
          <a:xfrm>
            <a:off x="3756906" y="2167847"/>
            <a:ext cx="4421606" cy="400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  <a:defRPr/>
            </a:pPr>
            <a:r>
              <a:rPr lang="ar-SY" dirty="0">
                <a:ln w="0"/>
                <a:solidFill>
                  <a:srgbClr val="050707"/>
                </a:solidFill>
                <a:effectLst>
                  <a:outerShdw blurRad="38100" dist="19050" dir="2700000" algn="tl" rotWithShape="0">
                    <a:srgbClr val="23387D">
                      <a:alpha val="4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Simplified Arabic" panose="02020603050405020304" pitchFamily="18" charset="-78"/>
              </a:rPr>
              <a:t> </a:t>
            </a:r>
            <a:endParaRPr lang="en-US" sz="1350" dirty="0">
              <a:ln w="0"/>
              <a:solidFill>
                <a:srgbClr val="050707"/>
              </a:solidFill>
              <a:effectLst>
                <a:outerShdw blurRad="38100" dist="19050" dir="2700000" algn="tl" rotWithShape="0">
                  <a:srgbClr val="23387D">
                    <a:alpha val="4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567071"/>
            <a:ext cx="88206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مساعد قراءة شخصي يقوم بإنشاء ملخصات للأوراق البحثية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بمصطلحات غير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مألوفة مرتبطة تشعبيًا بإدخالات ويكيبيديا.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كأداة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تلخيص للمقالات، يقوم </a:t>
            </a:r>
            <a:r>
              <a:rPr lang="en-US" b="1" dirty="0" err="1">
                <a:latin typeface="Alexandria" pitchFamily="2" charset="-78"/>
                <a:cs typeface="Alexandria" pitchFamily="2" charset="-78"/>
              </a:rPr>
              <a:t>Scholarcy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بإنشاء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بطاقة تعليمية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ملخصة لأي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مقالة أو تقرير أو مستند بتنسيق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Word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أو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PDF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فهو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ينشئ روابط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لفتح إصدارات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الوصول للمصادر المذكورة، ويمكن تهيئته لاستخراج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الأشكال والجداول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والصور.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تساعدك  </a:t>
            </a:r>
            <a:r>
              <a:rPr lang="en-US" b="1" dirty="0" err="1" smtClean="0">
                <a:latin typeface="Alexandria" pitchFamily="2" charset="-78"/>
                <a:cs typeface="Alexandria" pitchFamily="2" charset="-78"/>
              </a:rPr>
              <a:t>Scholarcy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قراءة المقالة بسرعة ومتابعة الحجج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واستخلاص النقاط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الرئيسية دقائق.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https://www.scholarcy.com/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31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25741" y="708277"/>
            <a:ext cx="4952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smtClean="0">
                <a:latin typeface="Alexandria" pitchFamily="2" charset="-78"/>
                <a:cs typeface="Alexandria" pitchFamily="2" charset="-78"/>
              </a:rPr>
              <a:t>Jenni </a:t>
            </a:r>
            <a:r>
              <a:rPr lang="en-US" sz="2800" b="1" dirty="0">
                <a:latin typeface="Alexandria" pitchFamily="2" charset="-78"/>
                <a:cs typeface="Alexandria" pitchFamily="2" charset="-78"/>
              </a:rPr>
              <a:t>AI</a:t>
            </a:r>
          </a:p>
        </p:txBody>
      </p:sp>
      <p:sp>
        <p:nvSpPr>
          <p:cNvPr id="6" name="مربع نص 59">
            <a:extLst>
              <a:ext uri="{FF2B5EF4-FFF2-40B4-BE49-F238E27FC236}">
                <a16:creationId xmlns:a16="http://schemas.microsoft.com/office/drawing/2014/main" id="{2876C3E3-2DE1-4E2B-899C-E0A683BED9B3}"/>
              </a:ext>
            </a:extLst>
          </p:cNvPr>
          <p:cNvSpPr txBox="1"/>
          <p:nvPr/>
        </p:nvSpPr>
        <p:spPr>
          <a:xfrm>
            <a:off x="3756906" y="2167847"/>
            <a:ext cx="4421606" cy="400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lnSpc>
                <a:spcPct val="115000"/>
              </a:lnSpc>
              <a:spcAft>
                <a:spcPts val="750"/>
              </a:spcAft>
              <a:defRPr/>
            </a:pPr>
            <a:r>
              <a:rPr lang="ar-SY" dirty="0">
                <a:ln w="0"/>
                <a:solidFill>
                  <a:srgbClr val="050707"/>
                </a:solidFill>
                <a:effectLst>
                  <a:outerShdw blurRad="38100" dist="19050" dir="2700000" algn="tl" rotWithShape="0">
                    <a:srgbClr val="23387D">
                      <a:alpha val="40000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Simplified Arabic" panose="02020603050405020304" pitchFamily="18" charset="-78"/>
              </a:rPr>
              <a:t> </a:t>
            </a:r>
            <a:endParaRPr lang="en-US" sz="1350" dirty="0">
              <a:ln w="0"/>
              <a:solidFill>
                <a:srgbClr val="050707"/>
              </a:solidFill>
              <a:effectLst>
                <a:outerShdw blurRad="38100" dist="19050" dir="2700000" algn="tl" rotWithShape="0">
                  <a:srgbClr val="23387D">
                    <a:alpha val="40000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 Jenni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عبارة عن مساعد كتابة يعمل بالذكاء الاصطناعي يساعد الكتاب على إنشاء محتوى أسرع بعشر مرات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يحتوي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على ميزات قوية مثل الإكمال التلقائي بالذكاء الاصطناعي، والمحتوى الخالي من الانتحال، </a:t>
            </a:r>
            <a:r>
              <a:rPr lang="ar-SA" dirty="0" err="1" smtClean="0">
                <a:latin typeface="Alexandria" pitchFamily="2" charset="-78"/>
                <a:cs typeface="Alexandria" pitchFamily="2" charset="-78"/>
              </a:rPr>
              <a:t>والاستشهادات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في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النص، وإعادة الصياغة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استخدامه لكتابة منشورات المدونة والمقالات ورسائل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البريد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A" dirty="0" smtClean="0">
                <a:latin typeface="Alexandria" pitchFamily="2" charset="-78"/>
                <a:cs typeface="Alexandria" pitchFamily="2" charset="-78"/>
              </a:rPr>
              <a:t>الإلكتروني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والبيانات الشخصية والقصص والخطب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A" dirty="0" smtClean="0">
                <a:latin typeface="Alexandria" pitchFamily="2" charset="-78"/>
                <a:cs typeface="Alexandria" pitchFamily="2" charset="-78"/>
              </a:rPr>
              <a:t>إنه </a:t>
            </a:r>
            <a:r>
              <a:rPr lang="ar-SA" dirty="0">
                <a:latin typeface="Alexandria" pitchFamily="2" charset="-78"/>
                <a:cs typeface="Alexandria" pitchFamily="2" charset="-78"/>
              </a:rPr>
              <a:t>متوفر على سطح المكتب ويحتوي على مدقق الانتحال المدمج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.•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latin typeface="Alexandria" pitchFamily="2" charset="-78"/>
                <a:cs typeface="Alexandria" pitchFamily="2" charset="-78"/>
              </a:rPr>
              <a:t>رابط الاداة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https://jenni.ai/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63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 err="1">
                <a:latin typeface="Alexandria" pitchFamily="2" charset="-78"/>
                <a:cs typeface="Alexandria" pitchFamily="2" charset="-78"/>
              </a:rPr>
              <a:t>ChatPDF</a:t>
            </a:r>
            <a:endParaRPr lang="en-US" sz="3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8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تعتبر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ChatPDF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التي تقدمها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Monica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أداة ذكاء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اصطناعي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تمكن المستخدمين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فهم ملفات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PDF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والتعامل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معها بشكل فعال. </a:t>
            </a:r>
            <a:endParaRPr lang="ar-SY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تصميم الدردشة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باستخدام </a:t>
            </a:r>
            <a:r>
              <a:rPr lang="en-US" dirty="0" err="1" smtClean="0">
                <a:latin typeface="Alexandria" pitchFamily="2" charset="-78"/>
                <a:cs typeface="Alexandria" pitchFamily="2" charset="-78"/>
              </a:rPr>
              <a:t>ChatPDF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لتلخيص المستندات والإجابة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الأسئلة على الفور وتعزيز فهم البحث باستخدام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الذكاء الاصطناعي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يستخرج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برنامج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ChatPDF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المجاني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عبر الإنترنت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المدعوم من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النقاط الرئيسية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ويقدم ملخصات، وترجمات،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والتعرف الضوئي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الحروف، والمزيد من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ملفات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PDF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التي تم تحميلها،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باستخدام أدوات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الذكاء الاصطناعي المتقدمة 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 ://www.chatpdf.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37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345750" cy="34978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 err="1">
                <a:latin typeface="Alexandria" pitchFamily="2" charset="-78"/>
                <a:cs typeface="Alexandria" pitchFamily="2" charset="-78"/>
              </a:rPr>
              <a:t>Paperpal</a:t>
            </a:r>
            <a:endParaRPr lang="en-US" sz="3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err="1" smtClean="0">
                <a:latin typeface="Alexandria" pitchFamily="2" charset="-78"/>
                <a:cs typeface="Alexandria" pitchFamily="2" charset="-78"/>
              </a:rPr>
              <a:t>Paperpal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أداة كتابة أكاديمية عبر الإنترنت ومدقق نحوي مدعوم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بالذكاء الاصطناعي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تم تصميمها لمساعدة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الباحثين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تحسين مقالاتهم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واكتشاف الأخطاء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اللغوية وتقديم اقتراحات فورية متعمقة للتحسين.</a:t>
            </a:r>
          </a:p>
          <a:p>
            <a:pPr marL="285750" indent="-285750" algn="r" rtl="1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https://paperpal.com/</a:t>
            </a:r>
            <a:endParaRPr lang="en-US" dirty="0">
              <a:solidFill>
                <a:srgbClr val="0070C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00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atin typeface="Alexandria" pitchFamily="2" charset="-78"/>
                <a:cs typeface="Alexandria" pitchFamily="2" charset="-78"/>
              </a:rPr>
              <a:t>ResearchRabbit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 err="1" smtClean="0">
                <a:latin typeface="Alexandria" pitchFamily="2" charset="-78"/>
                <a:cs typeface="Alexandria" pitchFamily="2" charset="-78"/>
              </a:rPr>
              <a:t>ResearchRabbit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أداة مجانية عبر الإنترنت تساعد الباحثين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العثور 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الأوراق العلمية ذات الصلة.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يمكنك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البدء بواحدة أو أكثر من الأوراق البحثية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(تسمى الأوراق الأولية)،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وسيجد التطبيق المزيد من الأوراق ذات الصلة بالموضوع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الذي تهمك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يعمل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Research Rabbit AI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تبسيط عملية إدارة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الاستشهادات والمراجع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 ويمكنه إنشاء </a:t>
            </a:r>
            <a:r>
              <a:rPr lang="ar-SY" dirty="0" err="1">
                <a:latin typeface="Alexandria" pitchFamily="2" charset="-78"/>
                <a:cs typeface="Alexandria" pitchFamily="2" charset="-78"/>
              </a:rPr>
              <a:t>استشهادات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 تلقائيًا بتنسيقات مختلفة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APA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،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و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MLA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وما إلى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ذلك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وتنظيم المراجع، مما يضمن الدقة والاتساق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جميع أنحاء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العمل البحثي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</a:t>
            </a:r>
            <a:r>
              <a:rPr lang="ar-SY" b="1" dirty="0">
                <a:solidFill>
                  <a:srgbClr val="0070C0"/>
                </a:solidFill>
              </a:rPr>
              <a:t>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</a:t>
            </a:r>
            <a:r>
              <a:rPr lang="ar-SY" b="1" dirty="0">
                <a:solidFill>
                  <a:srgbClr val="0070C0"/>
                </a:solidFill>
              </a:rPr>
              <a:t>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https://researchrabbitapp.com/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62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latin typeface="Alexandria" pitchFamily="2" charset="-78"/>
                <a:cs typeface="Alexandria" pitchFamily="2" charset="-78"/>
              </a:rPr>
              <a:t>Trinka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err="1" smtClean="0">
                <a:latin typeface="Alexandria" pitchFamily="2" charset="-78"/>
                <a:cs typeface="Alexandria" pitchFamily="2" charset="-78"/>
              </a:rPr>
              <a:t>Trinka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هو مدقق قواعد اللغة الإنجليزية مدعوم بالذكاء الاصطناعي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ومساعد كتابة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لتحسين اللغة مصمم للكتابة الأكاديمية والتقنية.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إنشا ء </a:t>
            </a:r>
            <a:r>
              <a:rPr lang="en-US" dirty="0" err="1" smtClean="0">
                <a:latin typeface="Alexandria" pitchFamily="2" charset="-78"/>
                <a:cs typeface="Alexandria" pitchFamily="2" charset="-78"/>
              </a:rPr>
              <a:t>Trinka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يد لغويين وعلماء ومحبي اللغة، وهو يكتشف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الآلاف من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أخطاء الكتابة المعقدة ويصححها لذلك لا يتعين عليك القيام بذلك. 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يقوم </a:t>
            </a:r>
            <a:r>
              <a:rPr lang="en-US" dirty="0" err="1" smtClean="0">
                <a:latin typeface="Alexandria" pitchFamily="2" charset="-78"/>
                <a:cs typeface="Alexandria" pitchFamily="2" charset="-78"/>
              </a:rPr>
              <a:t>Trinka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بتصحيح الأخطاء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الإملائية السياقية، والأخطاء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النحوية المتقدمة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وتعزيز استخدام المفردات، وتقديم اقتراحات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الكتابة.</a:t>
            </a:r>
            <a:endParaRPr lang="ar-SY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يتجاوز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Trinka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القواعد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النحوية لمساعدة المهنيين والأكاديميين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ضمان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كتابة احترافية وموجزة وجذابة. من خلال التصحيح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الخاص بالموضوع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يفهم 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Trinka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الفروق الدقيقة في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التعبير عن كل موضوع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وتضمن أن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الكتابة مناسبة للموضوع.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https://www.trinka.ai/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52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 err="1">
                <a:latin typeface="Alexandria" pitchFamily="2" charset="-78"/>
                <a:cs typeface="Alexandria" pitchFamily="2" charset="-78"/>
              </a:rPr>
              <a:t>Litmaps</a:t>
            </a:r>
            <a:endParaRPr lang="en-US" sz="3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err="1" smtClean="0">
                <a:latin typeface="Alexandria" pitchFamily="2" charset="-78"/>
                <a:cs typeface="Alexandria" pitchFamily="2" charset="-78"/>
              </a:rPr>
              <a:t>Litmaps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هي أداة تساعد الباحثين والأكاديميين مراجعة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الأدبيات.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فهو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ينشئ خريطة للمقالات الأكثر صلة التي تتعلق بالورقة الأولية، مما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يسمح للمستخدمين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بالعثور بسهولة على المقالات والأبحاث التي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يحتاجونها لإكمال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مراجعة الأدبيات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.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تظهر أحدث المقالات على اليمين، وتظهر المقالات الأكثر اقتباسًا الأعلى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، وتعرض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السطور الاستشهادات بينهما.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للمستخدمين النقر على النقاط لاستكشاف المقالات،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وإضافة مصطلحات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جديدة لتوسيع بحثهم، والسماح ل </a:t>
            </a:r>
            <a:r>
              <a:rPr lang="en-US" b="1" dirty="0" err="1">
                <a:latin typeface="Alexandria" pitchFamily="2" charset="-78"/>
                <a:cs typeface="Alexandria" pitchFamily="2" charset="-78"/>
              </a:rPr>
              <a:t>Litmaps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بالعثور على المقالات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التي لم يعرفوا أنهم بحاجة إلى معرفتها.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https://www.litmaps.com/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02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latin typeface="Alexandria" pitchFamily="2" charset="-78"/>
                <a:cs typeface="Alexandria" pitchFamily="2" charset="-78"/>
              </a:rPr>
              <a:t>Elicit</a:t>
            </a: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 Elicit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هو تطبيق بحثي يعمل بالذكاء الاصطناعي يستخدم نماذج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اللغة للمساعدة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</a:t>
            </a:r>
            <a:r>
              <a:rPr lang="ar-SY" dirty="0" err="1" smtClean="0">
                <a:latin typeface="Alexandria" pitchFamily="2" charset="-78"/>
                <a:cs typeface="Alexandria" pitchFamily="2" charset="-78"/>
              </a:rPr>
              <a:t>أتمتة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سير عمل البحث، مثل أجزاء من مراجعة الأدبيات.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يمكنه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العثور على المقالات/الأبحاث ذات الصلة، وتلخيص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الواجبات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السريعة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الورقة الخاصة بسؤالك، واستخراج المعلومات الأساسية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من الأوراق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Elicit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هي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أداة ذكاء اصطناعي للعثور على "المقالات الاساسية"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لاستخراج الكلمات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الرئيسية/عناوين المواضيع. عندما تقوم بإدخال سؤال، فإنه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يعرض أسئلة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بديلة يمكن أن تؤدي إلى المزيد من المقالات "الأساسية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".</a:t>
            </a:r>
          </a:p>
          <a:p>
            <a:pPr marL="285750" indent="-285750" algn="r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https://elicit.org/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27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345750" cy="45723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latin typeface="Alexandria" pitchFamily="2" charset="-78"/>
                <a:cs typeface="Alexandria" pitchFamily="2" charset="-78"/>
              </a:rPr>
              <a:t>Consensus</a:t>
            </a: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71600" y="1414672"/>
            <a:ext cx="8820615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Consensus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هو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أداة مدعومة بالذكاء الاصطناعي مصممة لمساعدة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الطلاب والباحثين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تلخيص الأوراق العلمية وفهمها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بسرعة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وتقديم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ملخصات موجزة وتسليط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الضوء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النقاط المهمة.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تأتي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بيانات المقالات من قاعدة بيانات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Semantic Scholar 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التي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تقوم بفهرسة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أكثر من 200 مليون بحث أكاديمي من مختلف التخصصات،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والتي يتم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الحصول عليها من شراكات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الناشرين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يمكن أن يساعد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Consensus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الطلاب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والباحثين الحصول على فهم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سريع لما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تقوله الأدبيات حول أسئلة بحثهم وتبسيط عملية مراجعة الأدبيات.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https://consensus.app/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88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1181062" y="1285191"/>
            <a:ext cx="9873800" cy="49045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 smtClean="0">
                <a:latin typeface="Alexandria" pitchFamily="2" charset="-78"/>
                <a:cs typeface="Alexandria" pitchFamily="2" charset="-78"/>
              </a:rPr>
              <a:t>Claude </a:t>
            </a:r>
            <a:r>
              <a:rPr lang="en-US" sz="3200" b="1" dirty="0">
                <a:latin typeface="Alexandria" pitchFamily="2" charset="-78"/>
                <a:cs typeface="Alexandria" pitchFamily="2" charset="-78"/>
              </a:rPr>
              <a:t>AI</a:t>
            </a: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383323" y="1414672"/>
            <a:ext cx="9319846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يعد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Claude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AI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أداة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قوية لتحليل الأوراق الأكاديمية. يمكنه معالجة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كميات كبيرة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من البيانات بسرعة وإنشاء رؤى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جزء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صغير من الوقت الذي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تستغرقه عادةً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قراءة الورقة وتحليلها يدويًا.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باستخدام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Claude AI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يمكن للباحثين والمسوقين والمنظمات:</a:t>
            </a: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مسح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آلاف الأوراق الأكاديمية بسرعة وكفاءة</a:t>
            </a: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استخراج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الأفكار الرئيسية من البيانات .</a:t>
            </a: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إنشاء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ملخصات للموضوعات المعقدة .</a:t>
            </a: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تحديد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الأنماط والاتجاهات البيانات.</a:t>
            </a: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الإجابة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على الأسئلة المعقدة حول البيانات.</a:t>
            </a:r>
          </a:p>
          <a:p>
            <a:pPr marL="742950" lvl="1" indent="-285750" algn="r" rt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إنشاء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تصورات للبيانات للحصول على فهم أفضل للبيانات.</a:t>
            </a:r>
          </a:p>
          <a:p>
            <a:pPr marL="285750" indent="-285750" algn="r" rt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ar-SY" b="1" dirty="0" smtClean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رابط </a:t>
            </a:r>
            <a:r>
              <a:rPr lang="ar-SY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الاداة : </a:t>
            </a:r>
            <a:r>
              <a:rPr lang="en-US" b="1" dirty="0">
                <a:solidFill>
                  <a:srgbClr val="0070C0"/>
                </a:solidFill>
                <a:latin typeface="Alexandria" pitchFamily="2" charset="-78"/>
                <a:cs typeface="Alexandria" pitchFamily="2" charset="-78"/>
              </a:rPr>
              <a:t>https://claude.ai/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60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/>
          <p:nvPr/>
        </p:nvSpPr>
        <p:spPr>
          <a:xfrm>
            <a:off x="761999" y="1285190"/>
            <a:ext cx="10456985" cy="51954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25741" y="708277"/>
            <a:ext cx="49527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r-SY" sz="3200" b="1" dirty="0" smtClean="0">
                <a:latin typeface="Alexandria" pitchFamily="2" charset="-78"/>
                <a:cs typeface="Alexandria" pitchFamily="2" charset="-78"/>
              </a:rPr>
              <a:t>خلاصة</a:t>
            </a:r>
            <a:endParaRPr lang="en-US" sz="3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مربع نص 1">
            <a:extLst>
              <a:ext uri="{FF2B5EF4-FFF2-40B4-BE49-F238E27FC236}">
                <a16:creationId xmlns:a16="http://schemas.microsoft.com/office/drawing/2014/main" id="{D5D07F09-531F-419C-921B-2F16CC099EDC}"/>
              </a:ext>
            </a:extLst>
          </p:cNvPr>
          <p:cNvSpPr txBox="1"/>
          <p:nvPr/>
        </p:nvSpPr>
        <p:spPr>
          <a:xfrm>
            <a:off x="1019908" y="1414672"/>
            <a:ext cx="99528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تطبيقات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وغيرها من أدوات الذكاء الاصطناعي في الأوساط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الأكاديمية والبحث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العلمي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واسعة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وتتطور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باستمرار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و يمكن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أن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تحدث ثورة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عملية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الكتابة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والنشر العلمي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 smtClean="0">
                <a:latin typeface="Alexandria" pitchFamily="2" charset="-78"/>
                <a:cs typeface="Alexandria" pitchFamily="2" charset="-78"/>
              </a:rPr>
              <a:t>يعتمد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على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نموذجي اللغة المتقدمين واسع النطاق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GPT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3.5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 و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GPT 4 ،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ويستخدم على نطاق واسع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في الكتابة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الأكاديمية، بما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ذلك توليد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الفرضيات، ومراجعة الأدبيات، والتحليل الوصفي، والتلخيص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، واستخلاص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الأفكار، وتصميم البحث، الكتابة الأكاديمية والعلمية،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ترجمة اللغات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تحويل النصوص غير الرسمية إلى الأكاديمية، إعادة الصياغة،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تفسير البيانات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، إنشاء العناوين والكلمات الرئيسية، إدارة المراجع، التحرير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والتدقيق اللغوي.</a:t>
            </a:r>
          </a:p>
          <a:p>
            <a:pPr marL="285750" indent="-285750" algn="just" rtl="1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ar-SY" dirty="0">
                <a:latin typeface="Alexandria" pitchFamily="2" charset="-78"/>
                <a:cs typeface="Alexandria" pitchFamily="2" charset="-78"/>
              </a:rPr>
              <a:t>من أجل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دمج</a:t>
            </a:r>
            <a:r>
              <a:rPr lang="en-US" b="1" dirty="0" smtClean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b="1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بشكل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فعال عملية النشر الأكاديمي، يجب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على الباحثين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والناشرين استخدام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ChatGPT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كأداة، وليس بديلاً للتفكير </a:t>
            </a:r>
            <a:r>
              <a:rPr lang="ar-SY" dirty="0" smtClean="0">
                <a:latin typeface="Alexandria" pitchFamily="2" charset="-78"/>
                <a:cs typeface="Alexandria" pitchFamily="2" charset="-78"/>
              </a:rPr>
              <a:t>النقدي والحكم </a:t>
            </a:r>
            <a:r>
              <a:rPr lang="ar-SY" dirty="0">
                <a:latin typeface="Alexandria" pitchFamily="2" charset="-78"/>
                <a:cs typeface="Alexandria" pitchFamily="2" charset="-78"/>
              </a:rPr>
              <a:t>العلمي.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0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688354b5-287c-4cda-825e-1d7935aea40e"/>
    <ds:schemaRef ds:uri="aca13214-df29-4e3c-a050-857c0bf7bd8e"/>
  </ds:schemaRefs>
</ds:datastoreItem>
</file>

<file path=customXml/itemProps2.xml><?xml version="1.0" encoding="utf-8"?>
<ds:datastoreItem xmlns:ds="http://schemas.openxmlformats.org/officeDocument/2006/customXml" ds:itemID="{3C969B23-40F9-4A36-9E59-4EF43102E78A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1722</TotalTime>
  <Words>3746</Words>
  <Application>Microsoft Office PowerPoint</Application>
  <PresentationFormat>Widescreen</PresentationFormat>
  <Paragraphs>318</Paragraphs>
  <Slides>60</Slides>
  <Notes>22</Notes>
  <HiddenSlides>1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72" baseType="lpstr">
      <vt:lpstr>ＭＳ Ｐゴシック</vt:lpstr>
      <vt:lpstr>游ゴシック</vt:lpstr>
      <vt:lpstr>Alexandria</vt:lpstr>
      <vt:lpstr>Arial</vt:lpstr>
      <vt:lpstr>Calibri</vt:lpstr>
      <vt:lpstr>Calibri Light</vt:lpstr>
      <vt:lpstr>Roboto</vt:lpstr>
      <vt:lpstr>Roboto Light</vt:lpstr>
      <vt:lpstr>Simplified Arabic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188</cp:revision>
  <dcterms:created xsi:type="dcterms:W3CDTF">2023-04-29T09:08:00Z</dcterms:created>
  <dcterms:modified xsi:type="dcterms:W3CDTF">2025-03-29T11:14:49Z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