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4"/>
    <p:sldMasterId id="2147483682" r:id="rId5"/>
    <p:sldMasterId id="2147483717" r:id="rId6"/>
  </p:sldMasterIdLst>
  <p:notesMasterIdLst>
    <p:notesMasterId r:id="rId41"/>
  </p:notesMasterIdLst>
  <p:sldIdLst>
    <p:sldId id="256" r:id="rId7"/>
    <p:sldId id="257" r:id="rId8"/>
    <p:sldId id="779" r:id="rId9"/>
    <p:sldId id="837" r:id="rId10"/>
    <p:sldId id="357" r:id="rId11"/>
    <p:sldId id="358" r:id="rId12"/>
    <p:sldId id="359" r:id="rId13"/>
    <p:sldId id="360" r:id="rId14"/>
    <p:sldId id="836" r:id="rId15"/>
    <p:sldId id="361" r:id="rId16"/>
    <p:sldId id="830" r:id="rId17"/>
    <p:sldId id="810" r:id="rId18"/>
    <p:sldId id="829" r:id="rId19"/>
    <p:sldId id="301" r:id="rId20"/>
    <p:sldId id="780" r:id="rId21"/>
    <p:sldId id="843" r:id="rId22"/>
    <p:sldId id="846" r:id="rId23"/>
    <p:sldId id="845" r:id="rId24"/>
    <p:sldId id="842" r:id="rId25"/>
    <p:sldId id="838" r:id="rId26"/>
    <p:sldId id="858" r:id="rId27"/>
    <p:sldId id="844" r:id="rId28"/>
    <p:sldId id="847" r:id="rId29"/>
    <p:sldId id="851" r:id="rId30"/>
    <p:sldId id="854" r:id="rId31"/>
    <p:sldId id="852" r:id="rId32"/>
    <p:sldId id="857" r:id="rId33"/>
    <p:sldId id="850" r:id="rId34"/>
    <p:sldId id="849" r:id="rId35"/>
    <p:sldId id="848" r:id="rId36"/>
    <p:sldId id="853" r:id="rId37"/>
    <p:sldId id="855" r:id="rId38"/>
    <p:sldId id="787" r:id="rId39"/>
    <p:sldId id="292" r:id="rId4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snapToGrid="0">
      <p:cViewPr varScale="1">
        <p:scale>
          <a:sx n="82" d="100"/>
          <a:sy n="82" d="100"/>
        </p:scale>
        <p:origin x="677"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0" Type="http://schemas.openxmlformats.org/officeDocument/2006/relationships/slide" Target="slides/slide14.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6449485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8" name="Google Shape;10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A245E6C1-B004-C7A7-E3B9-4C5D827D6601}"/>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57CCE76D-E839-BE1B-4071-BFD447D7ECE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49A8DF53-531C-0BA5-BA72-9220294A6E5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03288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C47D4596-DE25-5167-A99C-967A91296508}"/>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29067311-933C-087F-0FCE-7F8F6D61B2B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3E4E03E8-811A-3E3F-D30D-EC9F304FCAC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70369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F78F5-37AD-6FF2-5B1F-9E336D9294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358937-57F1-FE29-A93B-6802D5BCA9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C5ED51-A2E1-FF46-B812-4B1B5E0223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EA1AB3-E49C-7315-B694-2D612FE60A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BBC4508-A1FE-47BA-98BE-1F783E9118A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411235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5E688-7658-1B76-B24C-1670C1E668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F43BBD-66E4-B0A5-D3E4-E82B6C60A2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2B81C6-514B-DC98-A8FF-7E0AC6BE2D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6B5686-6F5C-577D-D52D-FD5355F55D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BBC4508-A1FE-47BA-98BE-1F783E9118A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578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06BC7-CC71-156E-45C3-8F13C6F2F9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0F0DD0-4144-C4B2-735C-9C51EE167D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EC5A66-D4A5-8BE5-6249-39A3FE5F26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452906-32AA-4A4B-8014-DE3905F131D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BBC4508-A1FE-47BA-98BE-1F783E9118A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331386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5646D-9991-94D3-1013-9F8F83D55C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FC352F-162C-DE26-0B21-C26B1FFE7D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FD58E8-AFC6-E2CE-431C-EA664C86FC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B0A7FD-03FB-7B6A-2ACE-3C82E957D7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BBC4508-A1FE-47BA-98BE-1F783E9118A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8442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1A0E5-925B-0A63-C136-E0EB34B6BF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389DFE-5E94-52E6-5E1B-105682396A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1C0D14-06A6-0F67-7177-0A407B9576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1B70A0-A97C-EF0A-A7BA-889D6276ABC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BBC4508-A1FE-47BA-98BE-1F783E9118A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78947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D2872-6E6C-8B1B-5A0C-2D6A6A0261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6076C4-D4BC-2E69-19CC-59238F5ADC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3236D7-E970-67F8-237F-E9E148DA91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F7040C-DFCC-89B3-C0D5-8A1FD3413D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BBC4508-A1FE-47BA-98BE-1F783E9118A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256970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557B5-F1A4-965A-5A1D-4F3D76024E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F58175-C8D4-7D3B-85FE-CDE6462A86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E6A9F2-7ED7-E995-C3B4-04898691ED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523A03-1788-23E3-C7A3-2592B773C7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BBC4508-A1FE-47BA-98BE-1F783E9118A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172080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C5E94533-EAB1-C113-F98F-01C5B3BFC865}"/>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6C99BA68-B3B7-9226-00F5-A37E7238CFC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6CC0868B-331C-A78B-1FBD-CCA8739C8AD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270884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9879C25B-C1D0-8C37-A45B-C67A48EE0E40}"/>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22DEABCB-F725-8C6C-5B12-00B9D1AB0B2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0F0DED41-BB48-6924-17B4-D7E87380CE4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471080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3EF6D593-70D2-EC1F-6391-0739EF097BC3}"/>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B2366F79-C695-17C1-B868-25D458115C0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A39E324B-A881-59CC-5468-DA6718AF38B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092764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2B82EE48-A659-7CD1-23DE-6B75212425D8}"/>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E1080687-21F0-0EB7-5FA5-D70776A9044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7F55E131-97CC-0219-FF96-963CA674D6C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364538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B1AA49C3-343E-27B3-C58F-B0ED899C9B9F}"/>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D8B3DC5B-CD03-6409-F36A-34A6155351B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8E5EBC7F-F96A-294E-0A13-2C453AD570D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62261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5CDD88E2-F788-1BA9-88E1-D3D217B580F8}"/>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F555D0FE-DAA1-0F01-FCE9-F006B2F3740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5E070DB4-4910-BD7B-0B82-994705141CA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012791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5B8B0A9F-8FAD-A599-0565-1FF5DDDFA09F}"/>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1F898FC3-24D4-079A-2DDF-121D835B8D3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3E76F888-4366-4799-B4FC-60CC0F491B5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313233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88132240-E104-B756-686E-5A88414027D6}"/>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A3E72865-EB14-4C83-9703-E49903A9B7C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A7C6320F-B746-7B85-20FA-0A01A749168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846511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0B830F73-4C7C-2E35-F752-32402CD51CE1}"/>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34EB72A3-2E86-6484-A06E-4EDC40D16B1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46B6C7F2-A2D9-CE27-3734-ED5DCABDAF4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28723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7843A99B-DEA1-48E5-AA0C-39EA2967D088}"/>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1719670E-A352-AC1D-ED8F-0972444E9E60}"/>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32458FC1-38E2-F7F9-F4E7-B8C60F94EEE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916423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F1DD3EC5-C3EB-4B0F-44B0-D3C5783201BC}"/>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870125C1-47C2-E5C1-3A64-2B3CEB2673F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1621534F-D261-7693-D105-39C0B7A6050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465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7ED7C4D4-C9B0-847F-F8A8-E59577E17C78}"/>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D1BCE711-992A-98F2-014F-EB2131577E40}"/>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4BAAB9EF-3A2B-A23C-1918-E64350B4B33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349231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D255BB48-8F44-0F18-4E88-FE1C59B5DB3B}"/>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2F377067-A5B3-3FD3-0F05-1DA3622475A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A0E138EA-2B1E-7C2E-987D-0A7D47E8FDE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187210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775F5C6B-AD51-D105-3E76-AEB54A1E64B4}"/>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099D4457-9699-A8B6-F089-4E6EDBDAC5B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1D4469F0-EB32-7494-7205-DB94F2FB3A1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164533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24254858-99D9-61FE-3E34-DC3036CDCA39}"/>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6205F55A-1335-3D09-60BA-DBCCBA9549B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BCD97043-8621-E91F-06C3-7D9833BFF16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193414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72D220C3-808B-247C-53A8-1DF05D3FAB1A}"/>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7B25E205-42F3-7AA4-BD0E-71ACAC6F344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01F13705-D23C-1005-3667-D6434CEC4A7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682786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4F7CA611-D35E-B14C-1DEA-4D1254BE8A31}"/>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61599847-8C68-73FD-C1F3-6470CE139EE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2C9B1901-1421-F0F4-D54A-F92D02EE903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348097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88AB155D-0701-78F6-986B-8DFFCE0D3D02}"/>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87EB5883-8514-78AE-DB86-0722894E21E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C00298A0-769A-C5AB-6132-60E575F66CC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644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223F30CD-2690-B287-F7AE-04C8EAD347AF}"/>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F520A0FD-25E2-FB68-727D-D5AE47C5E63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C47A17F7-8437-6E03-6DF0-934E39A29B2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579982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DE647325-8EB1-9C45-4F30-6675E5598C24}"/>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1EDBF91C-07FB-6832-7FFB-CED4B5D2A3F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4D4E6B55-DE6D-B89C-AD99-8DD53138E08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844559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414BDD94-6E59-396E-D634-BD8A043EF5C0}"/>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BC27FD91-A2F8-55F4-CEFE-4E9600AF0CC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BFE152CA-19BA-3E2D-BC05-FB3B8E14F56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755604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4" name="Google Shape;654;p3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5" name="Google Shape;655;p3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34</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8627"/>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8627"/>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3452649" y="-3"/>
            <a:ext cx="8739351" cy="6858000"/>
          </a:xfrm>
          <a:prstGeom prst="rect">
            <a:avLst/>
          </a:prstGeom>
          <a:solidFill>
            <a:srgbClr val="D8D8D8">
              <a:alpha val="48627"/>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1" name="Google Shape;3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4"/>
        <p:cNvGrpSpPr/>
        <p:nvPr/>
      </p:nvGrpSpPr>
      <p:grpSpPr>
        <a:xfrm>
          <a:off x="0" y="0"/>
          <a:ext cx="0" cy="0"/>
          <a:chOff x="0" y="0"/>
          <a:chExt cx="0" cy="0"/>
        </a:xfrm>
      </p:grpSpPr>
      <p:sp>
        <p:nvSpPr>
          <p:cNvPr id="35" name="Google Shape;35;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7"/>
        <p:cNvGrpSpPr/>
        <p:nvPr/>
      </p:nvGrpSpPr>
      <p:grpSpPr>
        <a:xfrm>
          <a:off x="0" y="0"/>
          <a:ext cx="0" cy="0"/>
          <a:chOff x="0" y="0"/>
          <a:chExt cx="0" cy="0"/>
        </a:xfrm>
      </p:grpSpPr>
      <p:sp>
        <p:nvSpPr>
          <p:cNvPr id="48" name="Google Shape;48;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0" name="Google Shape;50;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1" name="Google Shape;51;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6"/>
        <p:cNvGrpSpPr/>
        <p:nvPr/>
      </p:nvGrpSpPr>
      <p:grpSpPr>
        <a:xfrm>
          <a:off x="0" y="0"/>
          <a:ext cx="0" cy="0"/>
          <a:chOff x="0" y="0"/>
          <a:chExt cx="0" cy="0"/>
        </a:xfrm>
      </p:grpSpPr>
      <p:sp>
        <p:nvSpPr>
          <p:cNvPr id="57" name="Google Shape;57;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1"/>
        <p:cNvGrpSpPr/>
        <p:nvPr/>
      </p:nvGrpSpPr>
      <p:grpSpPr>
        <a:xfrm>
          <a:off x="0" y="0"/>
          <a:ext cx="0" cy="0"/>
          <a:chOff x="0" y="0"/>
          <a:chExt cx="0" cy="0"/>
        </a:xfrm>
      </p:grpSpPr>
      <p:sp>
        <p:nvSpPr>
          <p:cNvPr id="62" name="Google Shape;6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68" name="Google Shape;68;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a:spLocks noGrp="1"/>
          </p:cNvSpPr>
          <p:nvPr>
            <p:ph type="pic" idx="2"/>
          </p:nvPr>
        </p:nvSpPr>
        <p:spPr>
          <a:xfrm>
            <a:off x="5183188" y="987425"/>
            <a:ext cx="6172200" cy="4873625"/>
          </a:xfrm>
          <a:prstGeom prst="rect">
            <a:avLst/>
          </a:prstGeom>
          <a:noFill/>
          <a:ln>
            <a:noFill/>
          </a:ln>
        </p:spPr>
      </p:sp>
      <p:sp>
        <p:nvSpPr>
          <p:cNvPr id="75" name="Google Shape;75;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6" name="Google Shape;7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79"/>
        <p:cNvGrpSpPr/>
        <p:nvPr/>
      </p:nvGrpSpPr>
      <p:grpSpPr>
        <a:xfrm>
          <a:off x="0" y="0"/>
          <a:ext cx="0" cy="0"/>
          <a:chOff x="0" y="0"/>
          <a:chExt cx="0" cy="0"/>
        </a:xfrm>
      </p:grpSpPr>
      <p:sp>
        <p:nvSpPr>
          <p:cNvPr id="80" name="Google Shape;8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2" name="Google Shape;8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5"/>
        <p:cNvGrpSpPr/>
        <p:nvPr/>
      </p:nvGrpSpPr>
      <p:grpSpPr>
        <a:xfrm>
          <a:off x="0" y="0"/>
          <a:ext cx="0" cy="0"/>
          <a:chOff x="0" y="0"/>
          <a:chExt cx="0" cy="0"/>
        </a:xfrm>
      </p:grpSpPr>
      <p:sp>
        <p:nvSpPr>
          <p:cNvPr id="86" name="Google Shape;86;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8" name="Google Shape;8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1"/>
        <p:cNvGrpSpPr/>
        <p:nvPr/>
      </p:nvGrpSpPr>
      <p:grpSpPr>
        <a:xfrm>
          <a:off x="0" y="0"/>
          <a:ext cx="0" cy="0"/>
          <a:chOff x="0" y="0"/>
          <a:chExt cx="0" cy="0"/>
        </a:xfrm>
      </p:grpSpPr>
      <p:sp>
        <p:nvSpPr>
          <p:cNvPr id="92" name="Google Shape;92;p16"/>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500"/>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A77F-E8F9-10A2-3EBA-4BD3A09AC6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AAD82A0-EF77-C670-ABBA-728F3785CC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BD06299-FA3A-3998-B354-8C607432E039}"/>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5" name="Footer Placeholder 4">
            <a:extLst>
              <a:ext uri="{FF2B5EF4-FFF2-40B4-BE49-F238E27FC236}">
                <a16:creationId xmlns:a16="http://schemas.microsoft.com/office/drawing/2014/main" id="{48B63789-E2B4-B8A6-D942-3394528260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E45BAC-52E1-297C-4878-F83CAF00B5D6}"/>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14035948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8627"/>
            </a:srgbClr>
          </a:solidFill>
          <a:ln>
            <a:noFill/>
          </a:ln>
        </p:spPr>
      </p:sp>
    </p:spTree>
    <p:extLst>
      <p:ext uri="{BB962C8B-B14F-4D97-AF65-F5344CB8AC3E}">
        <p14:creationId xmlns:p14="http://schemas.microsoft.com/office/powerpoint/2010/main" val="212779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8627"/>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6554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3452649" y="-3"/>
            <a:ext cx="8739351" cy="6858000"/>
          </a:xfrm>
          <a:prstGeom prst="rect">
            <a:avLst/>
          </a:prstGeom>
          <a:solidFill>
            <a:srgbClr val="D8D8D8">
              <a:alpha val="48627"/>
            </a:srgbClr>
          </a:solidFill>
          <a:ln>
            <a:noFill/>
          </a:ln>
        </p:spPr>
      </p:sp>
    </p:spTree>
    <p:extLst>
      <p:ext uri="{BB962C8B-B14F-4D97-AF65-F5344CB8AC3E}">
        <p14:creationId xmlns:p14="http://schemas.microsoft.com/office/powerpoint/2010/main" val="201023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شريحة عنوان" type="title">
  <p:cSld name="شريحة عنوان">
    <p:spTree>
      <p:nvGrpSpPr>
        <p:cNvPr id="1" name="Shape 22"/>
        <p:cNvGrpSpPr/>
        <p:nvPr/>
      </p:nvGrpSpPr>
      <p:grpSpPr>
        <a:xfrm>
          <a:off x="0" y="0"/>
          <a:ext cx="0" cy="0"/>
          <a:chOff x="0" y="0"/>
          <a:chExt cx="0" cy="0"/>
        </a:xfrm>
      </p:grpSpPr>
      <p:sp>
        <p:nvSpPr>
          <p:cNvPr id="23" name="Google Shape;23;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5" name="Google Shape;25;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001584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عنوان ومحتوى" type="obj">
  <p:cSld name="عنوان ومحتوى">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1" name="Google Shape;3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566538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عنوان المقطع" type="secHead">
  <p:cSld name="عنوان المقطع">
    <p:spTree>
      <p:nvGrpSpPr>
        <p:cNvPr id="1" name="Shape 34"/>
        <p:cNvGrpSpPr/>
        <p:nvPr/>
      </p:nvGrpSpPr>
      <p:grpSpPr>
        <a:xfrm>
          <a:off x="0" y="0"/>
          <a:ext cx="0" cy="0"/>
          <a:chOff x="0" y="0"/>
          <a:chExt cx="0" cy="0"/>
        </a:xfrm>
      </p:grpSpPr>
      <p:sp>
        <p:nvSpPr>
          <p:cNvPr id="35" name="Google Shape;35;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1812885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محتويين" type="twoObj">
  <p:cSld name="محتويين">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007511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مقارنة" type="twoTxTwoObj">
  <p:cSld name="مقارنة">
    <p:spTree>
      <p:nvGrpSpPr>
        <p:cNvPr id="1" name="Shape 47"/>
        <p:cNvGrpSpPr/>
        <p:nvPr/>
      </p:nvGrpSpPr>
      <p:grpSpPr>
        <a:xfrm>
          <a:off x="0" y="0"/>
          <a:ext cx="0" cy="0"/>
          <a:chOff x="0" y="0"/>
          <a:chExt cx="0" cy="0"/>
        </a:xfrm>
      </p:grpSpPr>
      <p:sp>
        <p:nvSpPr>
          <p:cNvPr id="48" name="Google Shape;48;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0" name="Google Shape;50;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1" name="Google Shape;51;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364118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عنوان فقط" type="titleOnly">
  <p:cSld name="عنوان فقط">
    <p:spTree>
      <p:nvGrpSpPr>
        <p:cNvPr id="1" name="Shape 56"/>
        <p:cNvGrpSpPr/>
        <p:nvPr/>
      </p:nvGrpSpPr>
      <p:grpSpPr>
        <a:xfrm>
          <a:off x="0" y="0"/>
          <a:ext cx="0" cy="0"/>
          <a:chOff x="0" y="0"/>
          <a:chExt cx="0" cy="0"/>
        </a:xfrm>
      </p:grpSpPr>
      <p:sp>
        <p:nvSpPr>
          <p:cNvPr id="57" name="Google Shape;57;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882208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فارغ" type="blank">
  <p:cSld name="فارغ">
    <p:spTree>
      <p:nvGrpSpPr>
        <p:cNvPr id="1" name="Shape 61"/>
        <p:cNvGrpSpPr/>
        <p:nvPr/>
      </p:nvGrpSpPr>
      <p:grpSpPr>
        <a:xfrm>
          <a:off x="0" y="0"/>
          <a:ext cx="0" cy="0"/>
          <a:chOff x="0" y="0"/>
          <a:chExt cx="0" cy="0"/>
        </a:xfrm>
      </p:grpSpPr>
      <p:sp>
        <p:nvSpPr>
          <p:cNvPr id="62" name="Google Shape;6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899779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محتوى ذو تسمية توضيحية">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68" name="Google Shape;68;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274242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صورة ذو تسمية توضيحية">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a:spLocks noGrp="1"/>
          </p:cNvSpPr>
          <p:nvPr>
            <p:ph type="pic" idx="2"/>
          </p:nvPr>
        </p:nvSpPr>
        <p:spPr>
          <a:xfrm>
            <a:off x="5183188" y="987425"/>
            <a:ext cx="6172200" cy="4873625"/>
          </a:xfrm>
          <a:prstGeom prst="rect">
            <a:avLst/>
          </a:prstGeom>
          <a:noFill/>
          <a:ln>
            <a:noFill/>
          </a:ln>
        </p:spPr>
      </p:sp>
      <p:sp>
        <p:nvSpPr>
          <p:cNvPr id="75" name="Google Shape;75;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6" name="Google Shape;7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410896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عنوان ونص عمودي" type="vertTx">
  <p:cSld name="عنوان ونص عمودي">
    <p:spTree>
      <p:nvGrpSpPr>
        <p:cNvPr id="1" name="Shape 79"/>
        <p:cNvGrpSpPr/>
        <p:nvPr/>
      </p:nvGrpSpPr>
      <p:grpSpPr>
        <a:xfrm>
          <a:off x="0" y="0"/>
          <a:ext cx="0" cy="0"/>
          <a:chOff x="0" y="0"/>
          <a:chExt cx="0" cy="0"/>
        </a:xfrm>
      </p:grpSpPr>
      <p:sp>
        <p:nvSpPr>
          <p:cNvPr id="80" name="Google Shape;8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2" name="Google Shape;8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608666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عنوان ونص عموديان">
    <p:spTree>
      <p:nvGrpSpPr>
        <p:cNvPr id="1" name="Shape 85"/>
        <p:cNvGrpSpPr/>
        <p:nvPr/>
      </p:nvGrpSpPr>
      <p:grpSpPr>
        <a:xfrm>
          <a:off x="0" y="0"/>
          <a:ext cx="0" cy="0"/>
          <a:chOff x="0" y="0"/>
          <a:chExt cx="0" cy="0"/>
        </a:xfrm>
      </p:grpSpPr>
      <p:sp>
        <p:nvSpPr>
          <p:cNvPr id="86" name="Google Shape;86;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8" name="Google Shape;8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358613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1"/>
        <p:cNvGrpSpPr/>
        <p:nvPr/>
      </p:nvGrpSpPr>
      <p:grpSpPr>
        <a:xfrm>
          <a:off x="0" y="0"/>
          <a:ext cx="0" cy="0"/>
          <a:chOff x="0" y="0"/>
          <a:chExt cx="0" cy="0"/>
        </a:xfrm>
      </p:grpSpPr>
      <p:sp>
        <p:nvSpPr>
          <p:cNvPr id="92" name="Google Shape;92;p16"/>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0763686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868691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500"/>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712754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349355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04767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1499505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21610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A77F-E8F9-10A2-3EBA-4BD3A09AC6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AAD82A0-EF77-C670-ABBA-728F3785CC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BD06299-FA3A-3998-B354-8C607432E039}"/>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5" name="Footer Placeholder 4">
            <a:extLst>
              <a:ext uri="{FF2B5EF4-FFF2-40B4-BE49-F238E27FC236}">
                <a16:creationId xmlns:a16="http://schemas.microsoft.com/office/drawing/2014/main" id="{48B63789-E2B4-B8A6-D942-3394528260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E45BAC-52E1-297C-4878-F83CAF00B5D6}"/>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33148279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EA4C4-76F8-65E9-FF74-8435266B004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A4A570D-E0C0-D7C6-568E-7C29FCFE40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A3A7EB-5B1D-A1FE-2BAE-3680DD983B96}"/>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5" name="Footer Placeholder 4">
            <a:extLst>
              <a:ext uri="{FF2B5EF4-FFF2-40B4-BE49-F238E27FC236}">
                <a16:creationId xmlns:a16="http://schemas.microsoft.com/office/drawing/2014/main" id="{F3AB7E57-50B6-0129-ED17-8E1739DECB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B61EE8-12BA-571D-21EB-806AED9D25C6}"/>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6274953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CD645-DA18-A230-EBC3-BF6C66E71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1AEEA8-EE8C-056D-F9C9-481874293D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B83BAB-1DB5-4BE1-84DB-2CE45CE7C38E}"/>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5" name="Footer Placeholder 4">
            <a:extLst>
              <a:ext uri="{FF2B5EF4-FFF2-40B4-BE49-F238E27FC236}">
                <a16:creationId xmlns:a16="http://schemas.microsoft.com/office/drawing/2014/main" id="{857C21F0-A7E0-022B-E6EE-3B013F5278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5BCCFE-39F4-50AC-49BE-D0A9D06A5008}"/>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37184681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7EAAB-787B-5265-7800-BAFE2B064C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8E2CD12-E471-125A-7DFB-B0320516D8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EE48A8A-23C6-7144-C720-383BC8791FA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D3C3D37-1BE4-1A8C-C604-8358FA2447E0}"/>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6" name="Footer Placeholder 5">
            <a:extLst>
              <a:ext uri="{FF2B5EF4-FFF2-40B4-BE49-F238E27FC236}">
                <a16:creationId xmlns:a16="http://schemas.microsoft.com/office/drawing/2014/main" id="{AF41DC0F-C833-41D8-2BA8-245210B616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650542-0A72-470B-AE4B-AA831B9FE26D}"/>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6806007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A7329-1D77-0BE4-C013-F58FFD1199C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8B7587C-8A42-5ECE-7BBA-BD832B3EA6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AFB4E4E-FB18-E53A-148A-7C002055C1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12F4110-AE27-6AB7-65D7-4AB14D821D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B154DC-F3D7-BC9C-8561-9331CC38DA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C96A1CD-0B44-F582-01B7-7537757DDB94}"/>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8" name="Footer Placeholder 7">
            <a:extLst>
              <a:ext uri="{FF2B5EF4-FFF2-40B4-BE49-F238E27FC236}">
                <a16:creationId xmlns:a16="http://schemas.microsoft.com/office/drawing/2014/main" id="{6D5166FE-E074-115C-0606-06B9E7B8B5D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81A9969-FA98-FE73-7BF2-299B8121E101}"/>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354719766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8C314-4CF2-4D43-13C8-0099C7E05D2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D84407B-43EE-31F9-3B9F-42B92B6D88F7}"/>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4" name="Footer Placeholder 3">
            <a:extLst>
              <a:ext uri="{FF2B5EF4-FFF2-40B4-BE49-F238E27FC236}">
                <a16:creationId xmlns:a16="http://schemas.microsoft.com/office/drawing/2014/main" id="{331808F6-4427-5D2D-B45F-310B7A41CDE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0D69D3C-66FD-1943-1C62-6391A4E9B989}"/>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35964177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EB2F7D-E27C-954E-4C2E-2ACBF9C07EE5}"/>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3" name="Footer Placeholder 2">
            <a:extLst>
              <a:ext uri="{FF2B5EF4-FFF2-40B4-BE49-F238E27FC236}">
                <a16:creationId xmlns:a16="http://schemas.microsoft.com/office/drawing/2014/main" id="{EDB02375-32DD-39CD-6F6F-4B8DC964C39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0FF9875-4881-F0C1-6AB3-EFE7EE2E63B0}"/>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193967100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823F6-2F48-5C55-687A-58C033F746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4BB9402-A1EB-A396-10E9-81A179ECE3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14E36A-2492-CF58-1F42-498F895907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2555F7-852D-B60C-B98A-9AF3721B4671}"/>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6" name="Footer Placeholder 5">
            <a:extLst>
              <a:ext uri="{FF2B5EF4-FFF2-40B4-BE49-F238E27FC236}">
                <a16:creationId xmlns:a16="http://schemas.microsoft.com/office/drawing/2014/main" id="{6C14AFC8-8572-A4E8-AE48-2957D8B99B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171F44-E8D6-B14E-A9D9-DE8D498DBAE3}"/>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22506650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BE0E8-CDCC-3CCA-7F6D-06698488C4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3DA8C7A-8215-4BEC-C260-2105C57A6C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8EBEB4A-0E7B-7B7D-116B-A9808CB873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716DA9-0E6B-058C-98DC-64317996BFDF}"/>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6" name="Footer Placeholder 5">
            <a:extLst>
              <a:ext uri="{FF2B5EF4-FFF2-40B4-BE49-F238E27FC236}">
                <a16:creationId xmlns:a16="http://schemas.microsoft.com/office/drawing/2014/main" id="{3950E10B-5A26-DEE2-FC23-5DE88F8C41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413103-5D5B-920E-D1F5-36856933B746}"/>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20267707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C8A91-6758-5624-F04D-49C1E8134FC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777856-69C0-585E-471A-53F49D0BCE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BD0490-B362-94E7-5919-25DFA6EE3333}"/>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5" name="Footer Placeholder 4">
            <a:extLst>
              <a:ext uri="{FF2B5EF4-FFF2-40B4-BE49-F238E27FC236}">
                <a16:creationId xmlns:a16="http://schemas.microsoft.com/office/drawing/2014/main" id="{16AB06EF-FF3B-6128-47A4-A0BDAB4C51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DA9BE-5FE7-5CAC-95EE-83687B4EF0C2}"/>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34748543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380C5E-291E-9FBF-BD10-7CB4E76057C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023CA3-1E34-7B71-7F10-CBE74E4928D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1EE02B-6C12-DC53-7D21-229E80C8EF2B}"/>
              </a:ext>
            </a:extLst>
          </p:cNvPr>
          <p:cNvSpPr>
            <a:spLocks noGrp="1"/>
          </p:cNvSpPr>
          <p:nvPr>
            <p:ph type="dt" sz="half" idx="10"/>
          </p:nvPr>
        </p:nvSpPr>
        <p:spPr/>
        <p:txBody>
          <a:bodyPr/>
          <a:lstStyle/>
          <a:p>
            <a:fld id="{A3A9961D-73C8-4B84-849F-82F94E95BE0D}" type="datetimeFigureOut">
              <a:rPr lang="en-US" smtClean="0"/>
              <a:t>12/7/2025</a:t>
            </a:fld>
            <a:endParaRPr lang="en-US"/>
          </a:p>
        </p:txBody>
      </p:sp>
      <p:sp>
        <p:nvSpPr>
          <p:cNvPr id="5" name="Footer Placeholder 4">
            <a:extLst>
              <a:ext uri="{FF2B5EF4-FFF2-40B4-BE49-F238E27FC236}">
                <a16:creationId xmlns:a16="http://schemas.microsoft.com/office/drawing/2014/main" id="{4DB63E5B-50BD-817A-478B-C8919A6874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992CE1-0E74-C685-1E2B-E7437F3004D0}"/>
              </a:ext>
            </a:extLst>
          </p:cNvPr>
          <p:cNvSpPr>
            <a:spLocks noGrp="1"/>
          </p:cNvSpPr>
          <p:nvPr>
            <p:ph type="sldNum" sz="quarter" idx="12"/>
          </p:nvPr>
        </p:nvSpPr>
        <p:spPr/>
        <p:txBody>
          <a:bodyPr/>
          <a:lstStyle/>
          <a:p>
            <a:fld id="{FDF90862-124B-49AD-A867-6B5A8D0039B4}" type="slidenum">
              <a:rPr lang="en-US" smtClean="0"/>
              <a:t>‹#›</a:t>
            </a:fld>
            <a:endParaRPr lang="en-US"/>
          </a:p>
        </p:txBody>
      </p:sp>
    </p:spTree>
    <p:extLst>
      <p:ext uri="{BB962C8B-B14F-4D97-AF65-F5344CB8AC3E}">
        <p14:creationId xmlns:p14="http://schemas.microsoft.com/office/powerpoint/2010/main" val="1748788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21" Type="http://schemas.openxmlformats.org/officeDocument/2006/relationships/slideLayout" Target="../slideLayouts/slideLayout42.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slideLayout" Target="../slideLayouts/slideLayout41.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24" Type="http://schemas.openxmlformats.org/officeDocument/2006/relationships/image" Target="../media/image3.png"/><Relationship Id="rId5" Type="http://schemas.openxmlformats.org/officeDocument/2006/relationships/slideLayout" Target="../slideLayouts/slideLayout26.xml"/><Relationship Id="rId15" Type="http://schemas.openxmlformats.org/officeDocument/2006/relationships/slideLayout" Target="../slideLayouts/slideLayout36.xml"/><Relationship Id="rId23" Type="http://schemas.openxmlformats.org/officeDocument/2006/relationships/image" Target="../media/image1.png"/><Relationship Id="rId10" Type="http://schemas.openxmlformats.org/officeDocument/2006/relationships/slideLayout" Target="../slideLayouts/slideLayout31.xml"/><Relationship Id="rId19" Type="http://schemas.openxmlformats.org/officeDocument/2006/relationships/slideLayout" Target="../slideLayouts/slideLayout40.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3.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8" name="Google Shape;118;p23"/>
          <p:cNvPicPr preferRelativeResize="0"/>
          <p:nvPr userDrawn="1"/>
        </p:nvPicPr>
        <p:blipFill rotWithShape="1">
          <a:blip r:embed="rId24">
            <a:alphaModFix/>
          </a:blip>
          <a:srcRect t="27877" b="25427"/>
          <a:stretch/>
        </p:blipFill>
        <p:spPr>
          <a:xfrm>
            <a:off x="9095397" y="0"/>
            <a:ext cx="2954655" cy="137962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716"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2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8" name="Graphic 21"/>
          <p:cNvPicPr>
            <a:picLocks noChangeAspect="1"/>
          </p:cNvPicPr>
          <p:nvPr userDrawn="1"/>
        </p:nvPicPr>
        <p:blipFill rotWithShape="1">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88721" y="0"/>
            <a:ext cx="2954655" cy="1379622"/>
          </a:xfrm>
          <a:prstGeom prst="rect">
            <a:avLst/>
          </a:prstGeom>
        </p:spPr>
      </p:pic>
    </p:spTree>
    <p:extLst>
      <p:ext uri="{BB962C8B-B14F-4D97-AF65-F5344CB8AC3E}">
        <p14:creationId xmlns:p14="http://schemas.microsoft.com/office/powerpoint/2010/main" val="448848880"/>
      </p:ext>
    </p:extLst>
  </p:cSld>
  <p:clrMap bg1="lt1" tx1="dk1" bg2="dk2" tx2="lt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 id="2147483702" r:id="rId20"/>
    <p:sldLayoutId id="2147483703"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1DBF75-6601-32F2-5BCE-BC35E66034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236047A-37DA-EEAA-4437-FDBEFFE64B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17D96D-5196-173A-3533-15ADF1C9B6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A9961D-73C8-4B84-849F-82F94E95BE0D}" type="datetimeFigureOut">
              <a:rPr lang="en-US" smtClean="0"/>
              <a:t>12/7/2025</a:t>
            </a:fld>
            <a:endParaRPr lang="en-US"/>
          </a:p>
        </p:txBody>
      </p:sp>
      <p:sp>
        <p:nvSpPr>
          <p:cNvPr id="5" name="Footer Placeholder 4">
            <a:extLst>
              <a:ext uri="{FF2B5EF4-FFF2-40B4-BE49-F238E27FC236}">
                <a16:creationId xmlns:a16="http://schemas.microsoft.com/office/drawing/2014/main" id="{02B67735-8370-9E72-72BE-F10509E34A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9D46E42-ED05-E1B0-0115-ED60CC222B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F90862-124B-49AD-A867-6B5A8D0039B4}" type="slidenum">
              <a:rPr lang="en-US" smtClean="0"/>
              <a:t>‹#›</a:t>
            </a:fld>
            <a:endParaRPr lang="en-US"/>
          </a:p>
        </p:txBody>
      </p:sp>
    </p:spTree>
    <p:extLst>
      <p:ext uri="{BB962C8B-B14F-4D97-AF65-F5344CB8AC3E}">
        <p14:creationId xmlns:p14="http://schemas.microsoft.com/office/powerpoint/2010/main" val="3235017138"/>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3.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3.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3.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3.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3.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43.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3.xml"/><Relationship Id="rId1" Type="http://schemas.openxmlformats.org/officeDocument/2006/relationships/slideLayout" Target="../slideLayouts/slideLayout3.xml"/><Relationship Id="rId4"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3"/>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1" name="Google Shape;111;p23"/>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8627"/>
            </a:srgbClr>
          </a:solidFill>
          <a:ln>
            <a:noFill/>
          </a:ln>
        </p:spPr>
      </p:pic>
      <p:sp>
        <p:nvSpPr>
          <p:cNvPr id="112" name="Google Shape;112;p23"/>
          <p:cNvSpPr txBox="1"/>
          <p:nvPr/>
        </p:nvSpPr>
        <p:spPr>
          <a:xfrm>
            <a:off x="7065143" y="2371122"/>
            <a:ext cx="4984909" cy="14465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dirty="0">
                <a:solidFill>
                  <a:srgbClr val="FF0000"/>
                </a:solidFill>
                <a:latin typeface="Times New Roman"/>
                <a:ea typeface="Times New Roman"/>
                <a:cs typeface="Times New Roman"/>
                <a:sym typeface="Times New Roman"/>
              </a:rPr>
              <a:t>IELTS Preparation </a:t>
            </a:r>
          </a:p>
          <a:p>
            <a:pPr marL="0" marR="0" lvl="0" indent="0" algn="l" rtl="0">
              <a:lnSpc>
                <a:spcPct val="100000"/>
              </a:lnSpc>
              <a:spcBef>
                <a:spcPts val="0"/>
              </a:spcBef>
              <a:spcAft>
                <a:spcPts val="0"/>
              </a:spcAft>
              <a:buClr>
                <a:schemeClr val="dk1"/>
              </a:buClr>
              <a:buSzPts val="4400"/>
              <a:buFont typeface="Arial"/>
              <a:buNone/>
            </a:pPr>
            <a:r>
              <a:rPr lang="en-US" sz="4400" b="1" i="0" u="none" strike="noStrike" cap="none" dirty="0">
                <a:solidFill>
                  <a:srgbClr val="FF0000"/>
                </a:solidFill>
                <a:latin typeface="Times New Roman"/>
                <a:ea typeface="Times New Roman"/>
                <a:cs typeface="Times New Roman"/>
                <a:sym typeface="Times New Roman"/>
              </a:rPr>
              <a:t>Mini-Course</a:t>
            </a:r>
            <a:endParaRPr sz="1400" b="0" i="0" u="none" strike="noStrike" cap="none" dirty="0">
              <a:solidFill>
                <a:srgbClr val="FF0000"/>
              </a:solidFill>
              <a:latin typeface="Arial"/>
              <a:ea typeface="Arial"/>
              <a:cs typeface="Arial"/>
              <a:sym typeface="Arial"/>
            </a:endParaRPr>
          </a:p>
        </p:txBody>
      </p:sp>
      <p:sp>
        <p:nvSpPr>
          <p:cNvPr id="113" name="Google Shape;113;p2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Lecture 6</a:t>
            </a:r>
          </a:p>
        </p:txBody>
      </p:sp>
      <p:sp>
        <p:nvSpPr>
          <p:cNvPr id="115" name="Google Shape;115;p23"/>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rgbClr val="00B0F0"/>
                </a:solidFill>
                <a:latin typeface="Times New Roman"/>
                <a:ea typeface="Times New Roman"/>
                <a:cs typeface="Times New Roman"/>
                <a:sym typeface="Times New Roman"/>
              </a:rPr>
              <a:t>Ahmed Soliman</a:t>
            </a:r>
            <a:endParaRPr sz="1400" b="0" i="0" u="none" strike="noStrike" cap="none">
              <a:solidFill>
                <a:srgbClr val="000000"/>
              </a:solidFill>
              <a:latin typeface="Arial"/>
              <a:ea typeface="Arial"/>
              <a:cs typeface="Arial"/>
              <a:sym typeface="Arial"/>
            </a:endParaRPr>
          </a:p>
        </p:txBody>
      </p:sp>
      <p:sp>
        <p:nvSpPr>
          <p:cNvPr id="116" name="Google Shape;116;p23"/>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 name="Google Shape;118;p23"/>
          <p:cNvPicPr preferRelativeResize="0"/>
          <p:nvPr/>
        </p:nvPicPr>
        <p:blipFill rotWithShape="1">
          <a:blip r:embed="rId4">
            <a:alphaModFix/>
          </a:blip>
          <a:srcRect t="27877" b="25427"/>
          <a:stretch/>
        </p:blipFill>
        <p:spPr>
          <a:xfrm>
            <a:off x="9095397" y="0"/>
            <a:ext cx="2954655" cy="137962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9297"/>
    </mc:Choice>
    <mc:Fallback xmlns="">
      <p:transition spd="slow" advTm="92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4"/>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5" name="Google Shape;125;p24"/>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5000"/>
              </a:lnSpc>
              <a:spcBef>
                <a:spcPts val="0"/>
              </a:spcBef>
              <a:spcAft>
                <a:spcPts val="1000"/>
              </a:spcAft>
              <a:buClr>
                <a:srgbClr val="000000"/>
              </a:buClr>
              <a:buSzPts val="1100"/>
              <a:buFont typeface="Arial"/>
              <a:buNone/>
              <a:tabLst/>
              <a:defRPr/>
            </a:pPr>
            <a:endParaRPr kumimoji="0" sz="31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7" name="Google Shape;127;p2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28" name="Google Shape;128;p24"/>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29" name="Google Shape;129;p24"/>
          <p:cNvSpPr txBox="1"/>
          <p:nvPr/>
        </p:nvSpPr>
        <p:spPr>
          <a:xfrm>
            <a:off x="762125" y="2524652"/>
            <a:ext cx="9862800" cy="1938952"/>
          </a:xfrm>
          <a:prstGeom prst="rect">
            <a:avLst/>
          </a:prstGeom>
          <a:noFill/>
          <a:ln>
            <a:noFill/>
          </a:ln>
        </p:spPr>
        <p:txBody>
          <a:bodyPr spcFirstLastPara="1" wrap="square" lIns="91425" tIns="45700" rIns="91425" bIns="45700" anchor="ctr" anchorCtr="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4000" b="1" dirty="0">
                <a:solidFill>
                  <a:srgbClr val="FF0000"/>
                </a:solidFill>
              </a:rPr>
              <a:t>Mastering the IELTS Writing Test</a:t>
            </a:r>
          </a:p>
          <a:p>
            <a:pPr lvl="0" algn="ctr">
              <a:lnSpc>
                <a:spcPct val="150000"/>
              </a:lnSpc>
              <a:defRPr/>
            </a:pPr>
            <a:r>
              <a:rPr lang="en-US" sz="4000" dirty="0"/>
              <a:t>Task 2 (Academic)</a:t>
            </a:r>
            <a:endParaRPr kumimoji="0" lang="en-US" sz="4000" b="1" i="0" u="none" strike="noStrike" kern="0" cap="none" spc="0" normalizeH="0" baseline="0" noProof="0" dirty="0">
              <a:ln>
                <a:noFill/>
              </a:ln>
              <a:solidFill>
                <a:srgbClr val="FF0000"/>
              </a:solidFill>
              <a:effectLst/>
              <a:uLnTx/>
              <a:uFillTx/>
              <a:latin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A80F1794-3C69-9A77-B7E9-41FE90AC7F33}"/>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8A21BE21-0744-B01B-43A7-DDB254D2E73B}"/>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112F6F6F-E4EB-9233-802D-50CC6B62C058}"/>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2538FCDE-3E9C-B4EE-DCFF-95EBF5D03BD5}"/>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096F4F48-31F5-0440-44C9-D98C2EC2868F}"/>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62D5DB6D-D565-68F3-7E98-D6F7BCE93FD2}"/>
              </a:ext>
            </a:extLst>
          </p:cNvPr>
          <p:cNvSpPr txBox="1"/>
          <p:nvPr/>
        </p:nvSpPr>
        <p:spPr>
          <a:xfrm>
            <a:off x="617276" y="1401139"/>
            <a:ext cx="10812600" cy="4016454"/>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000" b="1" i="0" u="none" strike="noStrike" kern="0" cap="none" spc="0" normalizeH="0" baseline="0" noProof="0" dirty="0">
                <a:ln>
                  <a:noFill/>
                </a:ln>
                <a:solidFill>
                  <a:srgbClr val="FF0000"/>
                </a:solidFill>
                <a:effectLst/>
                <a:uLnTx/>
                <a:uFillTx/>
                <a:latin typeface="Arial"/>
                <a:cs typeface="Arial"/>
                <a:sym typeface="Arial"/>
              </a:rPr>
              <a:t>🎯 Objectives</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chemeClr val="accent1"/>
                </a:solidFill>
                <a:effectLst/>
                <a:uLnTx/>
                <a:uFillTx/>
                <a:latin typeface="Arial"/>
                <a:cs typeface="Arial"/>
                <a:sym typeface="Arial"/>
              </a:rPr>
              <a:t>By the end of the lesson, students will be able to:</a:t>
            </a:r>
          </a:p>
          <a:p>
            <a:pPr>
              <a:lnSpc>
                <a:spcPct val="150000"/>
              </a:lnSpc>
              <a:buFont typeface="+mj-lt"/>
              <a:buAutoNum type="arabicPeriod"/>
            </a:pPr>
            <a:r>
              <a:rPr kumimoji="0" lang="en-US" sz="2200" b="0" i="0" u="none" strike="noStrike" kern="0" cap="none" spc="0" normalizeH="0" baseline="0" noProof="0" dirty="0">
                <a:ln>
                  <a:noFill/>
                </a:ln>
                <a:solidFill>
                  <a:srgbClr val="000000"/>
                </a:solidFill>
                <a:effectLst/>
                <a:uLnTx/>
                <a:uFillTx/>
                <a:latin typeface="Arial"/>
                <a:cs typeface="Arial"/>
                <a:sym typeface="Arial"/>
              </a:rPr>
              <a:t> </a:t>
            </a:r>
            <a:r>
              <a:rPr lang="en-US" sz="2200" dirty="0"/>
              <a:t>Understand the </a:t>
            </a:r>
            <a:r>
              <a:rPr lang="en-US" sz="2200" b="1" dirty="0"/>
              <a:t>requirements</a:t>
            </a:r>
            <a:r>
              <a:rPr lang="en-US" sz="2200" dirty="0"/>
              <a:t> of Writing Task 2.</a:t>
            </a:r>
          </a:p>
          <a:p>
            <a:pPr>
              <a:lnSpc>
                <a:spcPct val="150000"/>
              </a:lnSpc>
              <a:buFont typeface="+mj-lt"/>
              <a:buAutoNum type="arabicPeriod"/>
            </a:pPr>
            <a:r>
              <a:rPr lang="en-US" sz="2200" dirty="0"/>
              <a:t> Identify the </a:t>
            </a:r>
            <a:r>
              <a:rPr lang="en-US" sz="2200" b="1" dirty="0"/>
              <a:t>five main question types </a:t>
            </a:r>
            <a:r>
              <a:rPr lang="en-US" sz="2200" dirty="0"/>
              <a:t>and their structures.</a:t>
            </a:r>
          </a:p>
          <a:p>
            <a:pPr>
              <a:lnSpc>
                <a:spcPct val="150000"/>
              </a:lnSpc>
              <a:buFont typeface="+mj-lt"/>
              <a:buAutoNum type="arabicPeriod"/>
            </a:pPr>
            <a:r>
              <a:rPr lang="en-US" sz="2200" dirty="0"/>
              <a:t> Organize an essay into </a:t>
            </a:r>
            <a:r>
              <a:rPr lang="en-US" sz="2200" b="1" dirty="0"/>
              <a:t>Introduction – Body 1 – Body 2 – Conclusion</a:t>
            </a:r>
            <a:r>
              <a:rPr lang="en-US" sz="2200" dirty="0"/>
              <a:t>.</a:t>
            </a:r>
          </a:p>
          <a:p>
            <a:pPr>
              <a:lnSpc>
                <a:spcPct val="150000"/>
              </a:lnSpc>
              <a:buFont typeface="+mj-lt"/>
              <a:buAutoNum type="arabicPeriod"/>
            </a:pPr>
            <a:r>
              <a:rPr lang="en-US" sz="2200" dirty="0"/>
              <a:t> Write a clear </a:t>
            </a:r>
            <a:r>
              <a:rPr lang="en-US" sz="2200" b="1" dirty="0"/>
              <a:t>thesis statement </a:t>
            </a:r>
            <a:r>
              <a:rPr lang="en-US" sz="2200" dirty="0"/>
              <a:t>and </a:t>
            </a:r>
            <a:r>
              <a:rPr lang="en-US" sz="2200" b="1" dirty="0"/>
              <a:t>topic sentences.</a:t>
            </a:r>
          </a:p>
          <a:p>
            <a:pPr>
              <a:lnSpc>
                <a:spcPct val="150000"/>
              </a:lnSpc>
              <a:buFont typeface="+mj-lt"/>
              <a:buAutoNum type="arabicPeriod"/>
            </a:pPr>
            <a:r>
              <a:rPr lang="en-US" sz="2200" dirty="0"/>
              <a:t> Use </a:t>
            </a:r>
            <a:r>
              <a:rPr lang="en-US" sz="2200" b="1" dirty="0"/>
              <a:t>linking devices </a:t>
            </a:r>
            <a:r>
              <a:rPr lang="en-US" sz="2200" dirty="0"/>
              <a:t>to improve coherence.</a:t>
            </a:r>
          </a:p>
        </p:txBody>
      </p:sp>
    </p:spTree>
    <p:extLst>
      <p:ext uri="{BB962C8B-B14F-4D97-AF65-F5344CB8AC3E}">
        <p14:creationId xmlns:p14="http://schemas.microsoft.com/office/powerpoint/2010/main" val="2413477029"/>
      </p:ext>
    </p:extLst>
  </p:cSld>
  <p:clrMapOvr>
    <a:masterClrMapping/>
  </p:clrMapOvr>
  <mc:AlternateContent xmlns:mc="http://schemas.openxmlformats.org/markup-compatibility/2006" xmlns:p14="http://schemas.microsoft.com/office/powerpoint/2010/main">
    <mc:Choice Requires="p14">
      <p:transition spd="slow" p14:dur="2000" advTm="282030"/>
    </mc:Choice>
    <mc:Fallback xmlns="">
      <p:transition spd="slow" advTm="28203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A5152BCB-55B9-7F2F-6376-C39D563A7377}"/>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8551F6FD-9693-14FB-B5A1-AD7A1EAA797E}"/>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2BAE1C3F-05B1-36A5-764F-5F90C73E53E1}"/>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2A8283A2-B3E8-0145-9EFD-45972E4BE1A2}"/>
              </a:ext>
            </a:extLst>
          </p:cNvPr>
          <p:cNvSpPr txBox="1"/>
          <p:nvPr/>
        </p:nvSpPr>
        <p:spPr>
          <a:xfrm>
            <a:off x="2552741" y="3192142"/>
            <a:ext cx="6568751" cy="699230"/>
          </a:xfrm>
          <a:prstGeom prst="rect">
            <a:avLst/>
          </a:prstGeom>
          <a:noFill/>
        </p:spPr>
        <p:txBody>
          <a:bodyPr wrap="square" rtlCol="0">
            <a:spAutoFit/>
          </a:bodyPr>
          <a:lstStyle/>
          <a:p>
            <a:pPr algn="ctr">
              <a:lnSpc>
                <a:spcPct val="150000"/>
              </a:lnSpc>
            </a:pPr>
            <a:r>
              <a:rPr lang="en-US" sz="3000" b="1" dirty="0">
                <a:solidFill>
                  <a:srgbClr val="FF0000"/>
                </a:solidFill>
              </a:rPr>
              <a:t>Task 1 Revision</a:t>
            </a:r>
          </a:p>
        </p:txBody>
      </p:sp>
    </p:spTree>
    <p:extLst>
      <p:ext uri="{BB962C8B-B14F-4D97-AF65-F5344CB8AC3E}">
        <p14:creationId xmlns:p14="http://schemas.microsoft.com/office/powerpoint/2010/main" val="3485690967"/>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22B17-D3A4-13F9-1217-98DCE245A680}"/>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638E6DCB-362E-C163-0318-5DED80A37349}"/>
              </a:ext>
            </a:extLst>
          </p:cNvPr>
          <p:cNvPicPr>
            <a:picLocks noChangeAspect="1"/>
          </p:cNvPicPr>
          <p:nvPr/>
        </p:nvPicPr>
        <p:blipFill>
          <a:blip r:embed="rId3"/>
          <a:stretch>
            <a:fillRect/>
          </a:stretch>
        </p:blipFill>
        <p:spPr>
          <a:xfrm>
            <a:off x="3602052" y="1893381"/>
            <a:ext cx="4187342" cy="3071237"/>
          </a:xfrm>
          <a:prstGeom prst="rect">
            <a:avLst/>
          </a:prstGeom>
        </p:spPr>
      </p:pic>
      <p:sp>
        <p:nvSpPr>
          <p:cNvPr id="9" name="TextBox 8">
            <a:extLst>
              <a:ext uri="{FF2B5EF4-FFF2-40B4-BE49-F238E27FC236}">
                <a16:creationId xmlns:a16="http://schemas.microsoft.com/office/drawing/2014/main" id="{DE59400F-2B6C-ACDE-6333-7958E1236484}"/>
              </a:ext>
            </a:extLst>
          </p:cNvPr>
          <p:cNvSpPr txBox="1"/>
          <p:nvPr/>
        </p:nvSpPr>
        <p:spPr>
          <a:xfrm>
            <a:off x="4561913" y="5359026"/>
            <a:ext cx="180753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Pie chart</a:t>
            </a:r>
          </a:p>
        </p:txBody>
      </p:sp>
      <p:pic>
        <p:nvPicPr>
          <p:cNvPr id="2" name="Google Shape;118;p23">
            <a:extLst>
              <a:ext uri="{FF2B5EF4-FFF2-40B4-BE49-F238E27FC236}">
                <a16:creationId xmlns:a16="http://schemas.microsoft.com/office/drawing/2014/main" id="{E68D893C-AEEF-7F51-D3B5-33293F469ADC}"/>
              </a:ext>
            </a:extLst>
          </p:cNvPr>
          <p:cNvPicPr preferRelativeResize="0"/>
          <p:nvPr/>
        </p:nvPicPr>
        <p:blipFill rotWithShape="1">
          <a:blip r:embed="rId4">
            <a:alphaModFix/>
          </a:blip>
          <a:srcRect t="27877" b="25427"/>
          <a:stretch/>
        </p:blipFill>
        <p:spPr>
          <a:xfrm>
            <a:off x="9591869" y="149895"/>
            <a:ext cx="2392869" cy="838950"/>
          </a:xfrm>
          <a:prstGeom prst="rect">
            <a:avLst/>
          </a:prstGeom>
          <a:noFill/>
          <a:ln>
            <a:noFill/>
          </a:ln>
        </p:spPr>
      </p:pic>
      <p:sp>
        <p:nvSpPr>
          <p:cNvPr id="10" name="TextBox 9">
            <a:extLst>
              <a:ext uri="{FF2B5EF4-FFF2-40B4-BE49-F238E27FC236}">
                <a16:creationId xmlns:a16="http://schemas.microsoft.com/office/drawing/2014/main" id="{0681466D-80FB-5D93-D4F9-F993933A8F62}"/>
              </a:ext>
            </a:extLst>
          </p:cNvPr>
          <p:cNvSpPr txBox="1"/>
          <p:nvPr/>
        </p:nvSpPr>
        <p:spPr>
          <a:xfrm>
            <a:off x="1055009" y="671805"/>
            <a:ext cx="4208107" cy="461665"/>
          </a:xfrm>
          <a:prstGeom prst="rect">
            <a:avLst/>
          </a:prstGeom>
          <a:noFill/>
        </p:spPr>
        <p:txBody>
          <a:bodyPr wrap="square" rtlCol="0">
            <a:spAutoFit/>
          </a:bodyPr>
          <a:lstStyle/>
          <a:p>
            <a:r>
              <a:rPr lang="en-US" sz="2400" b="1" dirty="0">
                <a:solidFill>
                  <a:srgbClr val="FF0000"/>
                </a:solidFill>
              </a:rPr>
              <a:t>Types of diagrams </a:t>
            </a:r>
          </a:p>
        </p:txBody>
      </p:sp>
    </p:spTree>
    <p:extLst>
      <p:ext uri="{BB962C8B-B14F-4D97-AF65-F5344CB8AC3E}">
        <p14:creationId xmlns:p14="http://schemas.microsoft.com/office/powerpoint/2010/main" val="30723405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702A6-5929-82A9-8EC5-6532C582686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38F64EE-861E-C890-B54C-6F6EB257FE95}"/>
              </a:ext>
            </a:extLst>
          </p:cNvPr>
          <p:cNvPicPr>
            <a:picLocks noChangeAspect="1"/>
          </p:cNvPicPr>
          <p:nvPr/>
        </p:nvPicPr>
        <p:blipFill>
          <a:blip r:embed="rId3"/>
          <a:stretch>
            <a:fillRect/>
          </a:stretch>
        </p:blipFill>
        <p:spPr>
          <a:xfrm>
            <a:off x="2598034" y="1161336"/>
            <a:ext cx="4561366" cy="4364887"/>
          </a:xfrm>
          <a:prstGeom prst="rect">
            <a:avLst/>
          </a:prstGeom>
        </p:spPr>
      </p:pic>
      <p:sp>
        <p:nvSpPr>
          <p:cNvPr id="9" name="TextBox 8">
            <a:extLst>
              <a:ext uri="{FF2B5EF4-FFF2-40B4-BE49-F238E27FC236}">
                <a16:creationId xmlns:a16="http://schemas.microsoft.com/office/drawing/2014/main" id="{90EA6917-4D20-665C-AC23-6F7F6471DCD6}"/>
              </a:ext>
            </a:extLst>
          </p:cNvPr>
          <p:cNvSpPr txBox="1"/>
          <p:nvPr/>
        </p:nvSpPr>
        <p:spPr>
          <a:xfrm>
            <a:off x="4288463" y="5627763"/>
            <a:ext cx="180753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bar chart</a:t>
            </a:r>
          </a:p>
        </p:txBody>
      </p:sp>
      <p:pic>
        <p:nvPicPr>
          <p:cNvPr id="2" name="Google Shape;118;p23">
            <a:extLst>
              <a:ext uri="{FF2B5EF4-FFF2-40B4-BE49-F238E27FC236}">
                <a16:creationId xmlns:a16="http://schemas.microsoft.com/office/drawing/2014/main" id="{3B104705-E318-384E-8B30-248A1658D7D4}"/>
              </a:ext>
            </a:extLst>
          </p:cNvPr>
          <p:cNvPicPr preferRelativeResize="0"/>
          <p:nvPr/>
        </p:nvPicPr>
        <p:blipFill rotWithShape="1">
          <a:blip r:embed="rId4">
            <a:alphaModFix/>
          </a:blip>
          <a:srcRect t="27877" b="25427"/>
          <a:stretch/>
        </p:blipFill>
        <p:spPr>
          <a:xfrm>
            <a:off x="9657080" y="66963"/>
            <a:ext cx="2426064" cy="1026367"/>
          </a:xfrm>
          <a:prstGeom prst="rect">
            <a:avLst/>
          </a:prstGeom>
          <a:noFill/>
          <a:ln>
            <a:noFill/>
          </a:ln>
        </p:spPr>
      </p:pic>
    </p:spTree>
    <p:extLst>
      <p:ext uri="{BB962C8B-B14F-4D97-AF65-F5344CB8AC3E}">
        <p14:creationId xmlns:p14="http://schemas.microsoft.com/office/powerpoint/2010/main" val="16476703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410B7-B453-1FC7-8150-9CDA55801C42}"/>
            </a:ext>
          </a:extLst>
        </p:cNvPr>
        <p:cNvGrpSpPr/>
        <p:nvPr/>
      </p:nvGrpSpPr>
      <p:grpSpPr>
        <a:xfrm>
          <a:off x="0" y="0"/>
          <a:ext cx="0" cy="0"/>
          <a:chOff x="0" y="0"/>
          <a:chExt cx="0" cy="0"/>
        </a:xfrm>
      </p:grpSpPr>
      <p:pic>
        <p:nvPicPr>
          <p:cNvPr id="14" name="Picture 13">
            <a:extLst>
              <a:ext uri="{FF2B5EF4-FFF2-40B4-BE49-F238E27FC236}">
                <a16:creationId xmlns:a16="http://schemas.microsoft.com/office/drawing/2014/main" id="{7BAA9DE6-29E1-D8E3-4F2A-7BD6BD68D579}"/>
              </a:ext>
            </a:extLst>
          </p:cNvPr>
          <p:cNvPicPr>
            <a:picLocks noChangeAspect="1"/>
          </p:cNvPicPr>
          <p:nvPr/>
        </p:nvPicPr>
        <p:blipFill>
          <a:blip r:embed="rId3"/>
          <a:stretch>
            <a:fillRect/>
          </a:stretch>
        </p:blipFill>
        <p:spPr>
          <a:xfrm>
            <a:off x="2910934" y="998279"/>
            <a:ext cx="5486400" cy="4550735"/>
          </a:xfrm>
          <a:prstGeom prst="rect">
            <a:avLst/>
          </a:prstGeom>
        </p:spPr>
      </p:pic>
      <p:sp>
        <p:nvSpPr>
          <p:cNvPr id="16" name="TextBox 15">
            <a:extLst>
              <a:ext uri="{FF2B5EF4-FFF2-40B4-BE49-F238E27FC236}">
                <a16:creationId xmlns:a16="http://schemas.microsoft.com/office/drawing/2014/main" id="{242F3E4A-1E7B-C9C5-2298-524373EBEDB4}"/>
              </a:ext>
            </a:extLst>
          </p:cNvPr>
          <p:cNvSpPr txBox="1"/>
          <p:nvPr/>
        </p:nvSpPr>
        <p:spPr>
          <a:xfrm>
            <a:off x="4132721" y="5714879"/>
            <a:ext cx="282554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Line chart</a:t>
            </a:r>
          </a:p>
        </p:txBody>
      </p:sp>
      <p:pic>
        <p:nvPicPr>
          <p:cNvPr id="2" name="Google Shape;118;p23">
            <a:extLst>
              <a:ext uri="{FF2B5EF4-FFF2-40B4-BE49-F238E27FC236}">
                <a16:creationId xmlns:a16="http://schemas.microsoft.com/office/drawing/2014/main" id="{F1FE64ED-F8F3-CF31-61B7-1B47ADE9835F}"/>
              </a:ext>
            </a:extLst>
          </p:cNvPr>
          <p:cNvPicPr preferRelativeResize="0"/>
          <p:nvPr/>
        </p:nvPicPr>
        <p:blipFill rotWithShape="1">
          <a:blip r:embed="rId4">
            <a:alphaModFix/>
          </a:blip>
          <a:srcRect t="27877" b="25427"/>
          <a:stretch/>
        </p:blipFill>
        <p:spPr>
          <a:xfrm>
            <a:off x="9909110" y="0"/>
            <a:ext cx="2282890" cy="946961"/>
          </a:xfrm>
          <a:prstGeom prst="rect">
            <a:avLst/>
          </a:prstGeom>
          <a:noFill/>
          <a:ln>
            <a:noFill/>
          </a:ln>
        </p:spPr>
      </p:pic>
    </p:spTree>
    <p:extLst>
      <p:ext uri="{BB962C8B-B14F-4D97-AF65-F5344CB8AC3E}">
        <p14:creationId xmlns:p14="http://schemas.microsoft.com/office/powerpoint/2010/main" val="23747941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FA29A-15B1-F80F-FE3A-F5C55C8C0D54}"/>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9C2414B6-6B6C-239F-3507-E7371FBBF318}"/>
              </a:ext>
            </a:extLst>
          </p:cNvPr>
          <p:cNvPicPr>
            <a:picLocks noChangeAspect="1"/>
          </p:cNvPicPr>
          <p:nvPr/>
        </p:nvPicPr>
        <p:blipFill>
          <a:blip r:embed="rId3"/>
          <a:stretch>
            <a:fillRect/>
          </a:stretch>
        </p:blipFill>
        <p:spPr>
          <a:xfrm>
            <a:off x="3518759" y="1159281"/>
            <a:ext cx="5564161" cy="4539438"/>
          </a:xfrm>
          <a:prstGeom prst="rect">
            <a:avLst/>
          </a:prstGeom>
        </p:spPr>
      </p:pic>
      <p:sp>
        <p:nvSpPr>
          <p:cNvPr id="7" name="TextBox 6">
            <a:extLst>
              <a:ext uri="{FF2B5EF4-FFF2-40B4-BE49-F238E27FC236}">
                <a16:creationId xmlns:a16="http://schemas.microsoft.com/office/drawing/2014/main" id="{5D842B5F-EC61-E462-0434-D988C660B6DC}"/>
              </a:ext>
            </a:extLst>
          </p:cNvPr>
          <p:cNvSpPr txBox="1"/>
          <p:nvPr/>
        </p:nvSpPr>
        <p:spPr>
          <a:xfrm>
            <a:off x="5977127" y="5888181"/>
            <a:ext cx="180753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Table</a:t>
            </a:r>
          </a:p>
        </p:txBody>
      </p:sp>
      <p:pic>
        <p:nvPicPr>
          <p:cNvPr id="8" name="Google Shape;118;p23">
            <a:extLst>
              <a:ext uri="{FF2B5EF4-FFF2-40B4-BE49-F238E27FC236}">
                <a16:creationId xmlns:a16="http://schemas.microsoft.com/office/drawing/2014/main" id="{304CAAED-585B-1762-7A17-677B28DF5D39}"/>
              </a:ext>
            </a:extLst>
          </p:cNvPr>
          <p:cNvPicPr preferRelativeResize="0"/>
          <p:nvPr/>
        </p:nvPicPr>
        <p:blipFill rotWithShape="1">
          <a:blip r:embed="rId4">
            <a:alphaModFix/>
          </a:blip>
          <a:srcRect t="27877" b="25427"/>
          <a:stretch/>
        </p:blipFill>
        <p:spPr>
          <a:xfrm>
            <a:off x="9914033" y="78568"/>
            <a:ext cx="2277967" cy="872534"/>
          </a:xfrm>
          <a:prstGeom prst="rect">
            <a:avLst/>
          </a:prstGeom>
          <a:noFill/>
          <a:ln>
            <a:noFill/>
          </a:ln>
        </p:spPr>
      </p:pic>
    </p:spTree>
    <p:extLst>
      <p:ext uri="{BB962C8B-B14F-4D97-AF65-F5344CB8AC3E}">
        <p14:creationId xmlns:p14="http://schemas.microsoft.com/office/powerpoint/2010/main" val="25433515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2D427-E9E5-1313-07DB-ED6B2479DA2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E7A9FA89-19D4-40E1-0944-21591E1C6B45}"/>
              </a:ext>
            </a:extLst>
          </p:cNvPr>
          <p:cNvSpPr txBox="1"/>
          <p:nvPr/>
        </p:nvSpPr>
        <p:spPr>
          <a:xfrm>
            <a:off x="8400576" y="5608262"/>
            <a:ext cx="302691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Multiple Charts</a:t>
            </a:r>
          </a:p>
        </p:txBody>
      </p:sp>
      <p:pic>
        <p:nvPicPr>
          <p:cNvPr id="8" name="Google Shape;118;p23">
            <a:extLst>
              <a:ext uri="{FF2B5EF4-FFF2-40B4-BE49-F238E27FC236}">
                <a16:creationId xmlns:a16="http://schemas.microsoft.com/office/drawing/2014/main" id="{E70C0542-570A-1882-1BF0-E278823B1906}"/>
              </a:ext>
            </a:extLst>
          </p:cNvPr>
          <p:cNvPicPr preferRelativeResize="0"/>
          <p:nvPr/>
        </p:nvPicPr>
        <p:blipFill rotWithShape="1">
          <a:blip r:embed="rId3">
            <a:alphaModFix/>
          </a:blip>
          <a:srcRect t="27877" b="25427"/>
          <a:stretch/>
        </p:blipFill>
        <p:spPr>
          <a:xfrm>
            <a:off x="9914033" y="78568"/>
            <a:ext cx="2277967" cy="872534"/>
          </a:xfrm>
          <a:prstGeom prst="rect">
            <a:avLst/>
          </a:prstGeom>
          <a:noFill/>
          <a:ln>
            <a:noFill/>
          </a:ln>
        </p:spPr>
      </p:pic>
      <p:pic>
        <p:nvPicPr>
          <p:cNvPr id="4" name="Picture 3">
            <a:extLst>
              <a:ext uri="{FF2B5EF4-FFF2-40B4-BE49-F238E27FC236}">
                <a16:creationId xmlns:a16="http://schemas.microsoft.com/office/drawing/2014/main" id="{874AF416-BA17-D926-BE92-45E6A37CE892}"/>
              </a:ext>
            </a:extLst>
          </p:cNvPr>
          <p:cNvPicPr>
            <a:picLocks noChangeAspect="1"/>
          </p:cNvPicPr>
          <p:nvPr/>
        </p:nvPicPr>
        <p:blipFill>
          <a:blip r:embed="rId4"/>
          <a:srcRect l="32914" t="36190" r="29132" b="8436"/>
          <a:stretch>
            <a:fillRect/>
          </a:stretch>
        </p:blipFill>
        <p:spPr>
          <a:xfrm>
            <a:off x="764511" y="951102"/>
            <a:ext cx="7539734" cy="5316580"/>
          </a:xfrm>
          <a:prstGeom prst="rect">
            <a:avLst/>
          </a:prstGeom>
        </p:spPr>
      </p:pic>
    </p:spTree>
    <p:extLst>
      <p:ext uri="{BB962C8B-B14F-4D97-AF65-F5344CB8AC3E}">
        <p14:creationId xmlns:p14="http://schemas.microsoft.com/office/powerpoint/2010/main" val="3176189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121E3-8707-5D4A-AD9A-3F5E1F9180A1}"/>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CD28F569-1036-F9D4-BB69-A9A6E2F43C54}"/>
              </a:ext>
            </a:extLst>
          </p:cNvPr>
          <p:cNvPicPr>
            <a:picLocks noChangeAspect="1"/>
          </p:cNvPicPr>
          <p:nvPr/>
        </p:nvPicPr>
        <p:blipFill>
          <a:blip r:embed="rId3"/>
          <a:stretch>
            <a:fillRect/>
          </a:stretch>
        </p:blipFill>
        <p:spPr>
          <a:xfrm>
            <a:off x="2640563" y="687860"/>
            <a:ext cx="6158204" cy="4826531"/>
          </a:xfrm>
          <a:prstGeom prst="rect">
            <a:avLst/>
          </a:prstGeom>
        </p:spPr>
      </p:pic>
      <p:sp>
        <p:nvSpPr>
          <p:cNvPr id="7" name="TextBox 6">
            <a:extLst>
              <a:ext uri="{FF2B5EF4-FFF2-40B4-BE49-F238E27FC236}">
                <a16:creationId xmlns:a16="http://schemas.microsoft.com/office/drawing/2014/main" id="{E81C471E-0467-74D0-570E-23FF330A1A5D}"/>
              </a:ext>
            </a:extLst>
          </p:cNvPr>
          <p:cNvSpPr txBox="1"/>
          <p:nvPr/>
        </p:nvSpPr>
        <p:spPr>
          <a:xfrm>
            <a:off x="5020631" y="5803106"/>
            <a:ext cx="180753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Map</a:t>
            </a:r>
          </a:p>
        </p:txBody>
      </p:sp>
      <p:pic>
        <p:nvPicPr>
          <p:cNvPr id="8" name="Google Shape;118;p23">
            <a:extLst>
              <a:ext uri="{FF2B5EF4-FFF2-40B4-BE49-F238E27FC236}">
                <a16:creationId xmlns:a16="http://schemas.microsoft.com/office/drawing/2014/main" id="{C040725C-7CF6-86DB-62DF-11F843312B1C}"/>
              </a:ext>
            </a:extLst>
          </p:cNvPr>
          <p:cNvPicPr preferRelativeResize="0"/>
          <p:nvPr/>
        </p:nvPicPr>
        <p:blipFill rotWithShape="1">
          <a:blip r:embed="rId4">
            <a:alphaModFix/>
          </a:blip>
          <a:srcRect t="27877" b="25427"/>
          <a:stretch/>
        </p:blipFill>
        <p:spPr>
          <a:xfrm>
            <a:off x="9795303" y="0"/>
            <a:ext cx="2469353" cy="849086"/>
          </a:xfrm>
          <a:prstGeom prst="rect">
            <a:avLst/>
          </a:prstGeom>
          <a:noFill/>
          <a:ln>
            <a:noFill/>
          </a:ln>
        </p:spPr>
      </p:pic>
    </p:spTree>
    <p:extLst>
      <p:ext uri="{BB962C8B-B14F-4D97-AF65-F5344CB8AC3E}">
        <p14:creationId xmlns:p14="http://schemas.microsoft.com/office/powerpoint/2010/main" val="22051325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1EA4F-341E-4757-9AF0-FE6B3C2A65A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B8C31A9-6517-0EFA-1A13-9CA6DFF076EA}"/>
              </a:ext>
            </a:extLst>
          </p:cNvPr>
          <p:cNvSpPr txBox="1"/>
          <p:nvPr/>
        </p:nvSpPr>
        <p:spPr>
          <a:xfrm>
            <a:off x="8986141" y="5749184"/>
            <a:ext cx="180753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Process</a:t>
            </a:r>
          </a:p>
        </p:txBody>
      </p:sp>
      <p:pic>
        <p:nvPicPr>
          <p:cNvPr id="8" name="Google Shape;118;p23">
            <a:extLst>
              <a:ext uri="{FF2B5EF4-FFF2-40B4-BE49-F238E27FC236}">
                <a16:creationId xmlns:a16="http://schemas.microsoft.com/office/drawing/2014/main" id="{CB8B088E-7275-3667-B779-4EC03DB4563C}"/>
              </a:ext>
            </a:extLst>
          </p:cNvPr>
          <p:cNvPicPr preferRelativeResize="0"/>
          <p:nvPr/>
        </p:nvPicPr>
        <p:blipFill rotWithShape="1">
          <a:blip r:embed="rId3">
            <a:alphaModFix/>
          </a:blip>
          <a:srcRect t="27877" b="25427"/>
          <a:stretch/>
        </p:blipFill>
        <p:spPr>
          <a:xfrm>
            <a:off x="9795303" y="0"/>
            <a:ext cx="2469353" cy="849086"/>
          </a:xfrm>
          <a:prstGeom prst="rect">
            <a:avLst/>
          </a:prstGeom>
          <a:noFill/>
          <a:ln>
            <a:noFill/>
          </a:ln>
        </p:spPr>
      </p:pic>
      <p:pic>
        <p:nvPicPr>
          <p:cNvPr id="6" name="Picture 5">
            <a:extLst>
              <a:ext uri="{FF2B5EF4-FFF2-40B4-BE49-F238E27FC236}">
                <a16:creationId xmlns:a16="http://schemas.microsoft.com/office/drawing/2014/main" id="{DF95F472-E690-4012-0CD0-C96942F92240}"/>
              </a:ext>
            </a:extLst>
          </p:cNvPr>
          <p:cNvPicPr>
            <a:picLocks noChangeAspect="1"/>
          </p:cNvPicPr>
          <p:nvPr/>
        </p:nvPicPr>
        <p:blipFill>
          <a:blip r:embed="rId4"/>
          <a:srcRect l="28164" t="13470" r="28214" b="4489"/>
          <a:stretch>
            <a:fillRect/>
          </a:stretch>
        </p:blipFill>
        <p:spPr>
          <a:xfrm>
            <a:off x="1063149" y="417545"/>
            <a:ext cx="7680395" cy="6022910"/>
          </a:xfrm>
          <a:prstGeom prst="rect">
            <a:avLst/>
          </a:prstGeom>
        </p:spPr>
      </p:pic>
    </p:spTree>
    <p:extLst>
      <p:ext uri="{BB962C8B-B14F-4D97-AF65-F5344CB8AC3E}">
        <p14:creationId xmlns:p14="http://schemas.microsoft.com/office/powerpoint/2010/main" val="2444052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9CEC40D0-4293-4A87-1B76-4EEDB530029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5014863D-3716-6628-4E27-87CFFB840923}"/>
              </a:ext>
            </a:extLst>
          </p:cNvPr>
          <p:cNvSpPr/>
          <p:nvPr/>
        </p:nvSpPr>
        <p:spPr>
          <a:xfrm>
            <a:off x="139959" y="1231800"/>
            <a:ext cx="11289916"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25" name="Google Shape;125;p24">
            <a:extLst>
              <a:ext uri="{FF2B5EF4-FFF2-40B4-BE49-F238E27FC236}">
                <a16:creationId xmlns:a16="http://schemas.microsoft.com/office/drawing/2014/main" id="{F116625A-B659-9581-AAE9-86F8DCFF0403}"/>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5000"/>
              </a:lnSpc>
              <a:spcBef>
                <a:spcPts val="0"/>
              </a:spcBef>
              <a:spcAft>
                <a:spcPts val="1000"/>
              </a:spcAft>
              <a:buClr>
                <a:srgbClr val="000000"/>
              </a:buClr>
              <a:buSzPts val="1100"/>
              <a:buFont typeface="Arial"/>
              <a:buNone/>
              <a:tabLst/>
              <a:defRPr/>
            </a:pPr>
            <a:endParaRPr kumimoji="0" sz="31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8" name="Google Shape;128;p24">
            <a:extLst>
              <a:ext uri="{FF2B5EF4-FFF2-40B4-BE49-F238E27FC236}">
                <a16:creationId xmlns:a16="http://schemas.microsoft.com/office/drawing/2014/main" id="{543DE601-F2FF-62CC-8479-C0BD5E25EE80}"/>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2D6BB167-A8B0-39DC-E412-8E70063B2511}"/>
              </a:ext>
            </a:extLst>
          </p:cNvPr>
          <p:cNvSpPr txBox="1"/>
          <p:nvPr/>
        </p:nvSpPr>
        <p:spPr>
          <a:xfrm>
            <a:off x="317241" y="1303775"/>
            <a:ext cx="8444203" cy="5262979"/>
          </a:xfrm>
          <a:prstGeom prst="rect">
            <a:avLst/>
          </a:prstGeom>
          <a:noFill/>
        </p:spPr>
        <p:txBody>
          <a:bodyPr wrap="square" rtlCol="0">
            <a:spAutoFit/>
          </a:bodyPr>
          <a:lstStyle/>
          <a:p>
            <a:pPr>
              <a:buNone/>
            </a:pPr>
            <a:r>
              <a:rPr lang="en-US" sz="1600" b="1" dirty="0">
                <a:solidFill>
                  <a:schemeClr val="accent1"/>
                </a:solidFill>
              </a:rPr>
              <a:t>1. Introduction</a:t>
            </a:r>
          </a:p>
          <a:p>
            <a:pPr>
              <a:buNone/>
            </a:pPr>
            <a:r>
              <a:rPr lang="en-US" sz="1600" dirty="0"/>
              <a:t>Rewrite the question using synonyms.</a:t>
            </a:r>
          </a:p>
          <a:p>
            <a:pPr>
              <a:buNone/>
            </a:pPr>
            <a:r>
              <a:rPr lang="en-US" sz="1600" b="1" dirty="0"/>
              <a:t>Template:</a:t>
            </a:r>
            <a:br>
              <a:rPr lang="en-US" sz="1600" dirty="0"/>
            </a:br>
            <a:r>
              <a:rPr lang="en-US" sz="1600" i="1" dirty="0"/>
              <a:t>The chart illustrates…</a:t>
            </a:r>
            <a:br>
              <a:rPr lang="en-US" sz="1600" dirty="0"/>
            </a:br>
            <a:r>
              <a:rPr lang="en-US" sz="1600" i="1" dirty="0"/>
              <a:t>The table compares…</a:t>
            </a:r>
            <a:br>
              <a:rPr lang="en-US" sz="1600" dirty="0"/>
            </a:br>
            <a:r>
              <a:rPr lang="en-US" sz="1600" i="1" dirty="0"/>
              <a:t>The graph provides information about…</a:t>
            </a:r>
            <a:endParaRPr lang="en-US" sz="1600" dirty="0"/>
          </a:p>
          <a:p>
            <a:pPr>
              <a:buNone/>
            </a:pPr>
            <a:endParaRPr lang="en-US" sz="1600" dirty="0"/>
          </a:p>
          <a:p>
            <a:pPr>
              <a:buNone/>
            </a:pPr>
            <a:r>
              <a:rPr lang="en-US" sz="1600" b="1" dirty="0">
                <a:solidFill>
                  <a:schemeClr val="accent1"/>
                </a:solidFill>
              </a:rPr>
              <a:t>2. Overview (MOST IMPORTANT)</a:t>
            </a:r>
          </a:p>
          <a:p>
            <a:pPr>
              <a:buNone/>
            </a:pPr>
            <a:r>
              <a:rPr lang="en-US" sz="1600" dirty="0"/>
              <a:t>Write 1–2 sentences summarizing the </a:t>
            </a:r>
            <a:r>
              <a:rPr lang="en-US" sz="1600" b="1" dirty="0"/>
              <a:t>main trends</a:t>
            </a:r>
            <a:r>
              <a:rPr lang="en-US" sz="1600" dirty="0"/>
              <a:t>.</a:t>
            </a:r>
          </a:p>
          <a:p>
            <a:pPr>
              <a:buNone/>
            </a:pPr>
            <a:r>
              <a:rPr lang="en-US" sz="1600" b="1" dirty="0"/>
              <a:t>Templates:</a:t>
            </a:r>
            <a:endParaRPr lang="en-US" sz="1600" dirty="0"/>
          </a:p>
          <a:p>
            <a:pPr>
              <a:buFont typeface="Arial" panose="020B0604020202020204" pitchFamily="34" charset="0"/>
              <a:buChar char="•"/>
            </a:pPr>
            <a:r>
              <a:rPr lang="en-US" sz="1600" i="1" dirty="0"/>
              <a:t>Overall, it is clear that…</a:t>
            </a:r>
            <a:endParaRPr lang="en-US" sz="1600" dirty="0"/>
          </a:p>
          <a:p>
            <a:pPr>
              <a:buFont typeface="Arial" panose="020B0604020202020204" pitchFamily="34" charset="0"/>
              <a:buChar char="•"/>
            </a:pPr>
            <a:r>
              <a:rPr lang="en-US" sz="1600" i="1" dirty="0"/>
              <a:t>It can be seen that…</a:t>
            </a:r>
            <a:endParaRPr lang="en-US" sz="1600" dirty="0"/>
          </a:p>
          <a:p>
            <a:pPr>
              <a:buFont typeface="Arial" panose="020B0604020202020204" pitchFamily="34" charset="0"/>
              <a:buChar char="•"/>
            </a:pPr>
            <a:r>
              <a:rPr lang="en-US" sz="1600" i="1" dirty="0"/>
              <a:t>In general,…</a:t>
            </a:r>
            <a:br>
              <a:rPr lang="en-US" sz="1600" dirty="0"/>
            </a:br>
            <a:endParaRPr lang="en-US" sz="1600" dirty="0"/>
          </a:p>
          <a:p>
            <a:pPr>
              <a:buNone/>
            </a:pPr>
            <a:r>
              <a:rPr lang="en-US" sz="1600" b="1" dirty="0">
                <a:solidFill>
                  <a:schemeClr val="accent1"/>
                </a:solidFill>
              </a:rPr>
              <a:t>3. Body Paragraph 1 &amp; 2 (Details / Analysis)</a:t>
            </a:r>
          </a:p>
          <a:p>
            <a:pPr>
              <a:buNone/>
            </a:pPr>
            <a:r>
              <a:rPr lang="en-US" sz="1600" dirty="0"/>
              <a:t>Group data logically:</a:t>
            </a:r>
          </a:p>
          <a:p>
            <a:pPr>
              <a:buFont typeface="Arial" panose="020B0604020202020204" pitchFamily="34" charset="0"/>
              <a:buChar char="•"/>
            </a:pPr>
            <a:r>
              <a:rPr lang="en-US" sz="1600" dirty="0"/>
              <a:t>highest vs lowest</a:t>
            </a:r>
          </a:p>
          <a:p>
            <a:pPr>
              <a:buFont typeface="Arial" panose="020B0604020202020204" pitchFamily="34" charset="0"/>
              <a:buChar char="•"/>
            </a:pPr>
            <a:r>
              <a:rPr lang="en-US" sz="1600" dirty="0"/>
              <a:t>similarities</a:t>
            </a:r>
          </a:p>
          <a:p>
            <a:pPr>
              <a:buFont typeface="Arial" panose="020B0604020202020204" pitchFamily="34" charset="0"/>
              <a:buChar char="•"/>
            </a:pPr>
            <a:r>
              <a:rPr lang="en-US" sz="1600" dirty="0"/>
              <a:t>time periods</a:t>
            </a:r>
          </a:p>
          <a:p>
            <a:pPr>
              <a:buFont typeface="Arial" panose="020B0604020202020204" pitchFamily="34" charset="0"/>
              <a:buChar char="•"/>
            </a:pPr>
            <a:r>
              <a:rPr lang="en-US" sz="1600" dirty="0"/>
              <a:t>categories</a:t>
            </a:r>
          </a:p>
          <a:p>
            <a:pPr>
              <a:buNone/>
            </a:pPr>
            <a:r>
              <a:rPr lang="en-US" sz="1600" dirty="0"/>
              <a:t>Use </a:t>
            </a:r>
            <a:r>
              <a:rPr lang="en-US" sz="1600" b="1" dirty="0"/>
              <a:t>comparisons</a:t>
            </a:r>
            <a:r>
              <a:rPr lang="en-US" sz="1600" dirty="0"/>
              <a:t> and </a:t>
            </a:r>
            <a:r>
              <a:rPr lang="en-US" sz="1600" b="1" dirty="0"/>
              <a:t>trend language</a:t>
            </a:r>
            <a:r>
              <a:rPr lang="en-US" sz="1600" dirty="0"/>
              <a:t>.</a:t>
            </a:r>
          </a:p>
        </p:txBody>
      </p:sp>
      <p:sp>
        <p:nvSpPr>
          <p:cNvPr id="3" name="TextBox 2">
            <a:extLst>
              <a:ext uri="{FF2B5EF4-FFF2-40B4-BE49-F238E27FC236}">
                <a16:creationId xmlns:a16="http://schemas.microsoft.com/office/drawing/2014/main" id="{D8E09C6B-0A82-6633-25CF-C21C58C44FFF}"/>
              </a:ext>
            </a:extLst>
          </p:cNvPr>
          <p:cNvSpPr txBox="1"/>
          <p:nvPr/>
        </p:nvSpPr>
        <p:spPr>
          <a:xfrm>
            <a:off x="416993" y="693418"/>
            <a:ext cx="5498615" cy="461665"/>
          </a:xfrm>
          <a:prstGeom prst="rect">
            <a:avLst/>
          </a:prstGeom>
          <a:noFill/>
        </p:spPr>
        <p:txBody>
          <a:bodyPr wrap="square" rtlCol="0">
            <a:spAutoFit/>
          </a:bodyPr>
          <a:lstStyle/>
          <a:p>
            <a:r>
              <a:rPr lang="en-US" sz="2400" b="1" dirty="0">
                <a:solidFill>
                  <a:srgbClr val="FF0000"/>
                </a:solidFill>
              </a:rPr>
              <a:t>Structure of a Band 7+ Answer</a:t>
            </a:r>
          </a:p>
        </p:txBody>
      </p:sp>
    </p:spTree>
    <p:extLst>
      <p:ext uri="{BB962C8B-B14F-4D97-AF65-F5344CB8AC3E}">
        <p14:creationId xmlns:p14="http://schemas.microsoft.com/office/powerpoint/2010/main" val="30757616"/>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0818D-51AC-293A-6048-5B976ACD9313}"/>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9467FAA-F1B3-328B-C25B-1848229067D0}"/>
              </a:ext>
            </a:extLst>
          </p:cNvPr>
          <p:cNvSpPr txBox="1"/>
          <p:nvPr/>
        </p:nvSpPr>
        <p:spPr>
          <a:xfrm>
            <a:off x="1879892" y="954313"/>
            <a:ext cx="62128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Match the word/ words to the right line:</a:t>
            </a:r>
          </a:p>
        </p:txBody>
      </p:sp>
      <p:cxnSp>
        <p:nvCxnSpPr>
          <p:cNvPr id="10" name="Straight Arrow Connector 9">
            <a:extLst>
              <a:ext uri="{FF2B5EF4-FFF2-40B4-BE49-F238E27FC236}">
                <a16:creationId xmlns:a16="http://schemas.microsoft.com/office/drawing/2014/main" id="{E4B21DD8-D2C7-B6B9-F453-16C43B9D7365}"/>
              </a:ext>
            </a:extLst>
          </p:cNvPr>
          <p:cNvCxnSpPr/>
          <p:nvPr/>
        </p:nvCxnSpPr>
        <p:spPr>
          <a:xfrm flipV="1">
            <a:off x="2105526" y="2081456"/>
            <a:ext cx="1876927" cy="156410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F3F2CC51-A2BF-88E4-8CE7-76A76D3A4F7E}"/>
              </a:ext>
            </a:extLst>
          </p:cNvPr>
          <p:cNvCxnSpPr/>
          <p:nvPr/>
        </p:nvCxnSpPr>
        <p:spPr>
          <a:xfrm>
            <a:off x="4049075" y="3158436"/>
            <a:ext cx="1515979" cy="1359569"/>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E0E5CB6-FC31-BA4D-33D3-BA76D08B30CB}"/>
              </a:ext>
            </a:extLst>
          </p:cNvPr>
          <p:cNvCxnSpPr/>
          <p:nvPr/>
        </p:nvCxnSpPr>
        <p:spPr>
          <a:xfrm>
            <a:off x="6003758" y="3068046"/>
            <a:ext cx="1852863"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FED80C1-5FEA-6D28-A250-F4DB22ECCC32}"/>
              </a:ext>
            </a:extLst>
          </p:cNvPr>
          <p:cNvCxnSpPr>
            <a:cxnSpLocks/>
          </p:cNvCxnSpPr>
          <p:nvPr/>
        </p:nvCxnSpPr>
        <p:spPr>
          <a:xfrm flipV="1">
            <a:off x="10142621" y="4740435"/>
            <a:ext cx="733926" cy="22860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E1DA030-7E3E-5038-2F7F-DCED4A6B6DF2}"/>
              </a:ext>
            </a:extLst>
          </p:cNvPr>
          <p:cNvCxnSpPr>
            <a:cxnSpLocks/>
          </p:cNvCxnSpPr>
          <p:nvPr/>
        </p:nvCxnSpPr>
        <p:spPr>
          <a:xfrm>
            <a:off x="9408695" y="4518005"/>
            <a:ext cx="733926" cy="45103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4002A39-59C3-5F1C-BEE9-88F692334AB0}"/>
              </a:ext>
            </a:extLst>
          </p:cNvPr>
          <p:cNvCxnSpPr>
            <a:cxnSpLocks/>
          </p:cNvCxnSpPr>
          <p:nvPr/>
        </p:nvCxnSpPr>
        <p:spPr>
          <a:xfrm flipV="1">
            <a:off x="8783053" y="4518005"/>
            <a:ext cx="625642" cy="45103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CFFCE64-2E5D-06EE-9621-89BBA25149A9}"/>
              </a:ext>
            </a:extLst>
          </p:cNvPr>
          <p:cNvCxnSpPr>
            <a:cxnSpLocks/>
          </p:cNvCxnSpPr>
          <p:nvPr/>
        </p:nvCxnSpPr>
        <p:spPr>
          <a:xfrm>
            <a:off x="7892716" y="4445816"/>
            <a:ext cx="890337" cy="523219"/>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99E86AB-131B-2BBB-7A87-42536E572DDB}"/>
              </a:ext>
            </a:extLst>
          </p:cNvPr>
          <p:cNvCxnSpPr>
            <a:cxnSpLocks/>
          </p:cNvCxnSpPr>
          <p:nvPr/>
        </p:nvCxnSpPr>
        <p:spPr>
          <a:xfrm flipV="1">
            <a:off x="6930189" y="4445969"/>
            <a:ext cx="1010653" cy="294466"/>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57" name="Oval 56">
            <a:extLst>
              <a:ext uri="{FF2B5EF4-FFF2-40B4-BE49-F238E27FC236}">
                <a16:creationId xmlns:a16="http://schemas.microsoft.com/office/drawing/2014/main" id="{54661F63-923E-7945-4E43-6B1BDBA183B6}"/>
              </a:ext>
            </a:extLst>
          </p:cNvPr>
          <p:cNvSpPr/>
          <p:nvPr/>
        </p:nvSpPr>
        <p:spPr>
          <a:xfrm>
            <a:off x="2038904" y="2674692"/>
            <a:ext cx="673768" cy="27672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rPr>
              <a:t>1</a:t>
            </a:r>
          </a:p>
        </p:txBody>
      </p:sp>
      <p:sp>
        <p:nvSpPr>
          <p:cNvPr id="58" name="Oval 57">
            <a:extLst>
              <a:ext uri="{FF2B5EF4-FFF2-40B4-BE49-F238E27FC236}">
                <a16:creationId xmlns:a16="http://schemas.microsoft.com/office/drawing/2014/main" id="{554386FA-D182-C904-B729-E2163FFB6529}"/>
              </a:ext>
            </a:extLst>
          </p:cNvPr>
          <p:cNvSpPr/>
          <p:nvPr/>
        </p:nvSpPr>
        <p:spPr>
          <a:xfrm>
            <a:off x="6703146" y="4169167"/>
            <a:ext cx="673768" cy="27672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rPr>
              <a:t>4</a:t>
            </a:r>
          </a:p>
        </p:txBody>
      </p:sp>
      <p:sp>
        <p:nvSpPr>
          <p:cNvPr id="59" name="Oval 58">
            <a:extLst>
              <a:ext uri="{FF2B5EF4-FFF2-40B4-BE49-F238E27FC236}">
                <a16:creationId xmlns:a16="http://schemas.microsoft.com/office/drawing/2014/main" id="{7E27D8EE-85F4-6752-AC32-25690AA0B956}"/>
              </a:ext>
            </a:extLst>
          </p:cNvPr>
          <p:cNvSpPr/>
          <p:nvPr/>
        </p:nvSpPr>
        <p:spPr>
          <a:xfrm>
            <a:off x="3643893" y="3456251"/>
            <a:ext cx="673768" cy="27672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rPr>
              <a:t>2</a:t>
            </a:r>
          </a:p>
        </p:txBody>
      </p:sp>
      <p:sp>
        <p:nvSpPr>
          <p:cNvPr id="60" name="Oval 59">
            <a:extLst>
              <a:ext uri="{FF2B5EF4-FFF2-40B4-BE49-F238E27FC236}">
                <a16:creationId xmlns:a16="http://schemas.microsoft.com/office/drawing/2014/main" id="{376D3FC2-A11C-69EE-DA9E-6C369691CA4F}"/>
              </a:ext>
            </a:extLst>
          </p:cNvPr>
          <p:cNvSpPr/>
          <p:nvPr/>
        </p:nvSpPr>
        <p:spPr>
          <a:xfrm>
            <a:off x="5759116" y="2550366"/>
            <a:ext cx="673768" cy="27672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rPr>
              <a:t>3</a:t>
            </a:r>
          </a:p>
        </p:txBody>
      </p:sp>
      <p:pic>
        <p:nvPicPr>
          <p:cNvPr id="62" name="Picture 61">
            <a:extLst>
              <a:ext uri="{FF2B5EF4-FFF2-40B4-BE49-F238E27FC236}">
                <a16:creationId xmlns:a16="http://schemas.microsoft.com/office/drawing/2014/main" id="{392D7CEC-DC7D-DFF6-3310-39648DF8C1D8}"/>
              </a:ext>
            </a:extLst>
          </p:cNvPr>
          <p:cNvPicPr>
            <a:picLocks noChangeAspect="1"/>
          </p:cNvPicPr>
          <p:nvPr/>
        </p:nvPicPr>
        <p:blipFill>
          <a:blip r:embed="rId2"/>
          <a:stretch>
            <a:fillRect/>
          </a:stretch>
        </p:blipFill>
        <p:spPr>
          <a:xfrm>
            <a:off x="1991225" y="5688866"/>
            <a:ext cx="9877927" cy="708588"/>
          </a:xfrm>
          <a:prstGeom prst="rect">
            <a:avLst/>
          </a:prstGeom>
        </p:spPr>
      </p:pic>
      <p:sp>
        <p:nvSpPr>
          <p:cNvPr id="2" name="TextBox 1">
            <a:extLst>
              <a:ext uri="{FF2B5EF4-FFF2-40B4-BE49-F238E27FC236}">
                <a16:creationId xmlns:a16="http://schemas.microsoft.com/office/drawing/2014/main" id="{B8740476-85A6-2AC0-3654-986CB6B31142}"/>
              </a:ext>
            </a:extLst>
          </p:cNvPr>
          <p:cNvSpPr txBox="1"/>
          <p:nvPr/>
        </p:nvSpPr>
        <p:spPr>
          <a:xfrm>
            <a:off x="2105526" y="4169167"/>
            <a:ext cx="1417119" cy="156966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increased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rose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grew</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D14EEB09-88AE-2253-0673-B88CBFB2F51D}"/>
              </a:ext>
            </a:extLst>
          </p:cNvPr>
          <p:cNvSpPr txBox="1"/>
          <p:nvPr/>
        </p:nvSpPr>
        <p:spPr>
          <a:xfrm>
            <a:off x="4715733" y="4593202"/>
            <a:ext cx="151971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decreased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fell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dropped</a:t>
            </a:r>
          </a:p>
        </p:txBody>
      </p:sp>
      <p:sp>
        <p:nvSpPr>
          <p:cNvPr id="8" name="TextBox 7">
            <a:extLst>
              <a:ext uri="{FF2B5EF4-FFF2-40B4-BE49-F238E27FC236}">
                <a16:creationId xmlns:a16="http://schemas.microsoft.com/office/drawing/2014/main" id="{63F76CE0-9F4E-EE4E-B7D8-B3B763B1F4C6}"/>
              </a:ext>
            </a:extLst>
          </p:cNvPr>
          <p:cNvSpPr txBox="1"/>
          <p:nvPr/>
        </p:nvSpPr>
        <p:spPr>
          <a:xfrm>
            <a:off x="6258490" y="3156843"/>
            <a:ext cx="2383473"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remained steady</a:t>
            </a:r>
          </a:p>
        </p:txBody>
      </p:sp>
      <p:sp>
        <p:nvSpPr>
          <p:cNvPr id="9" name="TextBox 8">
            <a:extLst>
              <a:ext uri="{FF2B5EF4-FFF2-40B4-BE49-F238E27FC236}">
                <a16:creationId xmlns:a16="http://schemas.microsoft.com/office/drawing/2014/main" id="{D84D35A3-1537-5868-7345-8704D4600B0F}"/>
              </a:ext>
            </a:extLst>
          </p:cNvPr>
          <p:cNvSpPr txBox="1"/>
          <p:nvPr/>
        </p:nvSpPr>
        <p:spPr>
          <a:xfrm>
            <a:off x="8994316" y="4969035"/>
            <a:ext cx="154055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fluctuated</a:t>
            </a:r>
          </a:p>
        </p:txBody>
      </p:sp>
    </p:spTree>
    <p:extLst>
      <p:ext uri="{BB962C8B-B14F-4D97-AF65-F5344CB8AC3E}">
        <p14:creationId xmlns:p14="http://schemas.microsoft.com/office/powerpoint/2010/main" val="7223987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BACB4D25-5BF0-DDAD-96F7-27C1EE411DFE}"/>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D1761B44-111F-4572-DE95-20B6C34AD086}"/>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EC8273EC-7A9F-075A-8E81-67F0BA122F54}"/>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C3E2C208-A338-692C-F4D0-5A4D53CFB286}"/>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497B7F8F-DB8B-A526-493E-31D9E82A123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DEF86D18-FCFB-C896-3F9C-7B6188B145B3}"/>
              </a:ext>
            </a:extLst>
          </p:cNvPr>
          <p:cNvSpPr txBox="1"/>
          <p:nvPr/>
        </p:nvSpPr>
        <p:spPr>
          <a:xfrm>
            <a:off x="762125" y="1373147"/>
            <a:ext cx="10490593" cy="2031295"/>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0000"/>
                </a:solidFill>
                <a:effectLst/>
                <a:uLnTx/>
                <a:uFillTx/>
                <a:latin typeface="Arial"/>
                <a:cs typeface="Arial"/>
                <a:sym typeface="Arial"/>
              </a:rPr>
              <a:t>Lead-in</a:t>
            </a:r>
          </a:p>
          <a:p>
            <a:pPr marL="342900" marR="0" lvl="0" indent="-34290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en-US" sz="2400" b="0" i="1" u="none" strike="noStrike" kern="0" cap="none" spc="0" normalizeH="0" baseline="0" noProof="0" dirty="0">
                <a:ln>
                  <a:noFill/>
                </a:ln>
                <a:solidFill>
                  <a:srgbClr val="000000"/>
                </a:solidFill>
                <a:effectLst/>
                <a:uLnTx/>
                <a:uFillTx/>
                <a:latin typeface="Arial"/>
                <a:cs typeface="Arial"/>
                <a:sym typeface="Arial"/>
              </a:rPr>
              <a:t>What do you find difficult in Writing Task 2?</a:t>
            </a:r>
          </a:p>
          <a:p>
            <a:pPr marL="342900" marR="0" lvl="0" indent="-34290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en-US" sz="2400" b="0" i="1" u="none" strike="noStrike" kern="0" cap="none" spc="0" normalizeH="0" baseline="0" noProof="0" dirty="0">
                <a:ln>
                  <a:noFill/>
                </a:ln>
                <a:solidFill>
                  <a:srgbClr val="000000"/>
                </a:solidFill>
                <a:effectLst/>
                <a:uLnTx/>
                <a:uFillTx/>
                <a:latin typeface="Arial"/>
                <a:cs typeface="Arial"/>
                <a:sym typeface="Arial"/>
              </a:rPr>
              <a:t>What do you think the examiners look for?</a:t>
            </a:r>
          </a:p>
        </p:txBody>
      </p:sp>
    </p:spTree>
    <p:extLst>
      <p:ext uri="{BB962C8B-B14F-4D97-AF65-F5344CB8AC3E}">
        <p14:creationId xmlns:p14="http://schemas.microsoft.com/office/powerpoint/2010/main" val="2564069949"/>
      </p:ext>
    </p:extLst>
  </p:cSld>
  <p:clrMapOvr>
    <a:masterClrMapping/>
  </p:clrMapOvr>
  <mc:AlternateContent xmlns:mc="http://schemas.openxmlformats.org/markup-compatibility/2006" xmlns:p14="http://schemas.microsoft.com/office/powerpoint/2010/main">
    <mc:Choice Requires="p14">
      <p:transition spd="slow" p14:dur="2000" advTm="282030"/>
    </mc:Choice>
    <mc:Fallback xmlns="">
      <p:transition spd="slow" advTm="2820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CC412CDC-4DE5-F61F-A0F8-5DF77D90C385}"/>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1CBF6C9D-AAA5-7495-B85B-8F37D52F2E65}"/>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04C24333-587E-B21C-D457-0397A2D56DA2}"/>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5B07A64C-9D8E-3A47-1E94-2CF17B094E38}"/>
              </a:ext>
            </a:extLst>
          </p:cNvPr>
          <p:cNvSpPr txBox="1"/>
          <p:nvPr/>
        </p:nvSpPr>
        <p:spPr>
          <a:xfrm>
            <a:off x="765775" y="677821"/>
            <a:ext cx="4702800" cy="553968"/>
          </a:xfrm>
          <a:prstGeom prst="rect">
            <a:avLst/>
          </a:prstGeom>
          <a:noFill/>
          <a:ln>
            <a:noFill/>
          </a:ln>
        </p:spPr>
        <p:txBody>
          <a:bodyPr spcFirstLastPara="1" wrap="square" lIns="91425" tIns="91425" rIns="91425" bIns="91425" anchor="t" anchorCtr="0">
            <a:spAutoFit/>
          </a:bodyPr>
          <a:lstStyle/>
          <a:p>
            <a:pPr lvl="0">
              <a:buSzPts val="2300"/>
            </a:pPr>
            <a:r>
              <a:rPr lang="en-US" sz="2400" b="1" dirty="0">
                <a:solidFill>
                  <a:srgbClr val="FF0000"/>
                </a:solidFill>
              </a:rPr>
              <a:t>Task 2 Requirements</a:t>
            </a:r>
          </a:p>
        </p:txBody>
      </p:sp>
      <p:sp>
        <p:nvSpPr>
          <p:cNvPr id="3" name="TextBox 2">
            <a:extLst>
              <a:ext uri="{FF2B5EF4-FFF2-40B4-BE49-F238E27FC236}">
                <a16:creationId xmlns:a16="http://schemas.microsoft.com/office/drawing/2014/main" id="{67EB851F-37C2-4216-17BE-DC42C047A46D}"/>
              </a:ext>
            </a:extLst>
          </p:cNvPr>
          <p:cNvSpPr txBox="1"/>
          <p:nvPr/>
        </p:nvSpPr>
        <p:spPr>
          <a:xfrm>
            <a:off x="1153149" y="1797327"/>
            <a:ext cx="6568751" cy="1420261"/>
          </a:xfrm>
          <a:prstGeom prst="rect">
            <a:avLst/>
          </a:prstGeom>
          <a:noFill/>
        </p:spPr>
        <p:txBody>
          <a:bodyPr wrap="square" rtlCol="0">
            <a:spAutoFit/>
          </a:bodyPr>
          <a:lstStyle/>
          <a:p>
            <a:pPr>
              <a:lnSpc>
                <a:spcPct val="150000"/>
              </a:lnSpc>
            </a:pPr>
            <a:r>
              <a:rPr lang="en-US" sz="2000" b="1" dirty="0"/>
              <a:t>✔ Length: Minimum 250 words</a:t>
            </a:r>
          </a:p>
          <a:p>
            <a:pPr>
              <a:lnSpc>
                <a:spcPct val="150000"/>
              </a:lnSpc>
            </a:pPr>
            <a:r>
              <a:rPr lang="en-US" sz="2000" b="1" dirty="0"/>
              <a:t>✔ Time: 40 minutes</a:t>
            </a:r>
          </a:p>
          <a:p>
            <a:pPr>
              <a:lnSpc>
                <a:spcPct val="150000"/>
              </a:lnSpc>
            </a:pPr>
            <a:r>
              <a:rPr lang="en-US" sz="2000" b="1" dirty="0"/>
              <a:t>✔ Style: Formal academic writing</a:t>
            </a:r>
          </a:p>
        </p:txBody>
      </p:sp>
    </p:spTree>
    <p:extLst>
      <p:ext uri="{BB962C8B-B14F-4D97-AF65-F5344CB8AC3E}">
        <p14:creationId xmlns:p14="http://schemas.microsoft.com/office/powerpoint/2010/main" val="3130209718"/>
      </p:ext>
    </p:extLst>
  </p:cSld>
  <p:clrMapOvr>
    <a:masterClrMapping/>
  </p:clrMapOvr>
  <mc:AlternateContent xmlns:mc="http://schemas.openxmlformats.org/markup-compatibility/2006" xmlns:p14="http://schemas.microsoft.com/office/powerpoint/2010/main">
    <mc:Choice Requires="p14">
      <p:transition spd="slow" p14:dur="2000" advTm="282030"/>
    </mc:Choice>
    <mc:Fallback xmlns="">
      <p:transition spd="slow" advTm="2820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8E4DCDBA-5856-AD34-75CF-650C7508B833}"/>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BA38E28F-BD30-B8B9-DAF5-67B1ECFAA1ED}"/>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D3EBD51A-CA46-DF1A-89EC-D7F0FBC53431}"/>
              </a:ext>
            </a:extLst>
          </p:cNvPr>
          <p:cNvSpPr txBox="1"/>
          <p:nvPr/>
        </p:nvSpPr>
        <p:spPr>
          <a:xfrm>
            <a:off x="1461060" y="2011672"/>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
        <p:nvSpPr>
          <p:cNvPr id="2" name="Google Shape;172;p27">
            <a:extLst>
              <a:ext uri="{FF2B5EF4-FFF2-40B4-BE49-F238E27FC236}">
                <a16:creationId xmlns:a16="http://schemas.microsoft.com/office/drawing/2014/main" id="{0C475089-B124-58EA-00C7-FC3A242FD992}"/>
              </a:ext>
            </a:extLst>
          </p:cNvPr>
          <p:cNvSpPr txBox="1"/>
          <p:nvPr/>
        </p:nvSpPr>
        <p:spPr>
          <a:xfrm>
            <a:off x="1669444" y="2080096"/>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
        <p:nvSpPr>
          <p:cNvPr id="3" name="Google Shape;172;p27">
            <a:extLst>
              <a:ext uri="{FF2B5EF4-FFF2-40B4-BE49-F238E27FC236}">
                <a16:creationId xmlns:a16="http://schemas.microsoft.com/office/drawing/2014/main" id="{AF0DFBE8-90D3-5A21-552A-7D66EBA9EE75}"/>
              </a:ext>
            </a:extLst>
          </p:cNvPr>
          <p:cNvSpPr txBox="1"/>
          <p:nvPr/>
        </p:nvSpPr>
        <p:spPr>
          <a:xfrm>
            <a:off x="842128" y="1536755"/>
            <a:ext cx="10485235" cy="4339609"/>
          </a:xfrm>
          <a:prstGeom prst="rect">
            <a:avLst/>
          </a:prstGeom>
          <a:noFill/>
          <a:ln>
            <a:noFill/>
          </a:ln>
        </p:spPr>
        <p:txBody>
          <a:bodyPr spcFirstLastPara="1" wrap="square" lIns="91425" tIns="45700" rIns="91425" bIns="45700" anchor="t" anchorCtr="0">
            <a:spAutoFit/>
          </a:bodyPr>
          <a:lstStyle/>
          <a:p>
            <a:r>
              <a:rPr lang="en-US" sz="2800" b="1" dirty="0">
                <a:solidFill>
                  <a:schemeClr val="accent1"/>
                </a:solidFill>
              </a:rPr>
              <a:t>A. Introduction </a:t>
            </a:r>
          </a:p>
          <a:p>
            <a:pPr marL="457200" indent="-457200">
              <a:buFont typeface="Arial" panose="020B0604020202020204" pitchFamily="34" charset="0"/>
              <a:buChar char="•"/>
            </a:pPr>
            <a:r>
              <a:rPr lang="en-US" sz="2800" dirty="0"/>
              <a:t>Paraphrase the question</a:t>
            </a:r>
          </a:p>
          <a:p>
            <a:pPr marL="457200" indent="-457200">
              <a:buFont typeface="Arial" panose="020B0604020202020204" pitchFamily="34" charset="0"/>
              <a:buChar char="•"/>
            </a:pPr>
            <a:r>
              <a:rPr lang="en-US" sz="2800" dirty="0"/>
              <a:t>Give your thesis statement</a:t>
            </a:r>
          </a:p>
          <a:p>
            <a:pPr marL="457200" indent="-457200">
              <a:buFont typeface="Arial" panose="020B0604020202020204" pitchFamily="34" charset="0"/>
              <a:buChar char="•"/>
            </a:pPr>
            <a:r>
              <a:rPr lang="en-US" sz="2800" dirty="0"/>
              <a:t>Optional: outline sentence</a:t>
            </a:r>
          </a:p>
          <a:p>
            <a:endParaRPr lang="en-US" sz="2800" dirty="0"/>
          </a:p>
          <a:p>
            <a:endParaRPr lang="en-US" sz="2800" dirty="0"/>
          </a:p>
          <a:p>
            <a:r>
              <a:rPr lang="en-US" sz="2000" b="1" dirty="0"/>
              <a:t>Example:</a:t>
            </a:r>
          </a:p>
          <a:p>
            <a:r>
              <a:rPr lang="en-US" sz="2000" i="1" dirty="0"/>
              <a:t>Many people argue that students should take a gap year before university. This essay agrees that a gap year can be beneficial because it helps students gain experience and develop maturity.</a:t>
            </a:r>
            <a:endParaRPr lang="en-US" sz="2000" dirty="0"/>
          </a:p>
          <a:p>
            <a:endParaRPr lang="en-US" sz="2800" dirty="0"/>
          </a:p>
        </p:txBody>
      </p:sp>
      <p:sp>
        <p:nvSpPr>
          <p:cNvPr id="5" name="Google Shape;172;p27">
            <a:extLst>
              <a:ext uri="{FF2B5EF4-FFF2-40B4-BE49-F238E27FC236}">
                <a16:creationId xmlns:a16="http://schemas.microsoft.com/office/drawing/2014/main" id="{2623E479-85B5-DCD1-6E3D-DA63CBC4C925}"/>
              </a:ext>
            </a:extLst>
          </p:cNvPr>
          <p:cNvSpPr txBox="1"/>
          <p:nvPr/>
        </p:nvSpPr>
        <p:spPr>
          <a:xfrm>
            <a:off x="910554" y="685781"/>
            <a:ext cx="3120270" cy="523180"/>
          </a:xfrm>
          <a:prstGeom prst="rect">
            <a:avLst/>
          </a:prstGeom>
          <a:noFill/>
          <a:ln>
            <a:noFill/>
          </a:ln>
        </p:spPr>
        <p:txBody>
          <a:bodyPr spcFirstLastPara="1" wrap="square" lIns="91425" tIns="45700" rIns="91425" bIns="45700" anchor="t" anchorCtr="0">
            <a:spAutoFit/>
          </a:bodyPr>
          <a:lstStyle/>
          <a:p>
            <a:pPr lvl="0">
              <a:buSzPts val="2800"/>
            </a:pPr>
            <a:r>
              <a:rPr lang="en-US" sz="2800" b="1" dirty="0">
                <a:solidFill>
                  <a:srgbClr val="FF0000"/>
                </a:solidFill>
              </a:rPr>
              <a:t>Essay Structure</a:t>
            </a:r>
            <a:endParaRPr sz="2800" b="1" i="0" u="none" strike="noStrike" cap="none"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050823501"/>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CA1F34D9-55F4-75B5-8E82-C1A5958F621A}"/>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B1D36FEE-F8B4-57E1-D47A-83559D862DFB}"/>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A7B56B48-C12A-BA0A-7EE8-6BAA13B0BBEF}"/>
              </a:ext>
            </a:extLst>
          </p:cNvPr>
          <p:cNvSpPr txBox="1"/>
          <p:nvPr/>
        </p:nvSpPr>
        <p:spPr>
          <a:xfrm>
            <a:off x="845238" y="1644643"/>
            <a:ext cx="7309717" cy="2246729"/>
          </a:xfrm>
          <a:prstGeom prst="rect">
            <a:avLst/>
          </a:prstGeom>
          <a:noFill/>
          <a:ln>
            <a:noFill/>
          </a:ln>
        </p:spPr>
        <p:txBody>
          <a:bodyPr spcFirstLastPara="1" wrap="square" lIns="91425" tIns="45700" rIns="91425" bIns="45700" anchor="t" anchorCtr="0">
            <a:spAutoFit/>
          </a:bodyPr>
          <a:lstStyle/>
          <a:p>
            <a:r>
              <a:rPr lang="en-US" sz="2800" b="1" dirty="0">
                <a:solidFill>
                  <a:schemeClr val="accent1"/>
                </a:solidFill>
              </a:rPr>
              <a:t>B. Body Paragraph 1 </a:t>
            </a:r>
          </a:p>
          <a:p>
            <a:pPr marL="457200" indent="-457200">
              <a:buFont typeface="Arial" panose="020B0604020202020204" pitchFamily="34" charset="0"/>
              <a:buChar char="•"/>
            </a:pPr>
            <a:r>
              <a:rPr lang="en-US" sz="2800" dirty="0"/>
              <a:t>Topic sentence</a:t>
            </a:r>
          </a:p>
          <a:p>
            <a:pPr marL="457200" indent="-457200">
              <a:buFont typeface="Arial" panose="020B0604020202020204" pitchFamily="34" charset="0"/>
              <a:buChar char="•"/>
            </a:pPr>
            <a:r>
              <a:rPr lang="en-US" sz="2800" dirty="0"/>
              <a:t>Explanation</a:t>
            </a:r>
          </a:p>
          <a:p>
            <a:pPr marL="457200" indent="-457200">
              <a:buFont typeface="Arial" panose="020B0604020202020204" pitchFamily="34" charset="0"/>
              <a:buChar char="•"/>
            </a:pPr>
            <a:r>
              <a:rPr lang="en-US" sz="2800" dirty="0"/>
              <a:t>Example</a:t>
            </a:r>
          </a:p>
          <a:p>
            <a:pPr marL="457200" indent="-457200">
              <a:buFont typeface="Arial" panose="020B0604020202020204" pitchFamily="34" charset="0"/>
              <a:buChar char="•"/>
            </a:pPr>
            <a:r>
              <a:rPr lang="en-US" sz="2800" dirty="0"/>
              <a:t>Mini-conclusion</a:t>
            </a:r>
          </a:p>
        </p:txBody>
      </p:sp>
    </p:spTree>
    <p:extLst>
      <p:ext uri="{BB962C8B-B14F-4D97-AF65-F5344CB8AC3E}">
        <p14:creationId xmlns:p14="http://schemas.microsoft.com/office/powerpoint/2010/main" val="4227997082"/>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7EDE9D1C-0434-8ED4-893A-6205448D7107}"/>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814A0FD6-E84C-340D-E340-CDE92B9B9591}"/>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2602557B-34B6-B30A-1BA9-31EECDE7CD04}"/>
              </a:ext>
            </a:extLst>
          </p:cNvPr>
          <p:cNvSpPr txBox="1"/>
          <p:nvPr/>
        </p:nvSpPr>
        <p:spPr>
          <a:xfrm>
            <a:off x="891893" y="1638447"/>
            <a:ext cx="5788826" cy="954067"/>
          </a:xfrm>
          <a:prstGeom prst="rect">
            <a:avLst/>
          </a:prstGeom>
          <a:noFill/>
          <a:ln>
            <a:noFill/>
          </a:ln>
        </p:spPr>
        <p:txBody>
          <a:bodyPr spcFirstLastPara="1" wrap="square" lIns="91425" tIns="45700" rIns="91425" bIns="45700" anchor="t" anchorCtr="0">
            <a:spAutoFit/>
          </a:bodyPr>
          <a:lstStyle/>
          <a:p>
            <a:r>
              <a:rPr lang="en-US" sz="2800" b="1" dirty="0">
                <a:solidFill>
                  <a:schemeClr val="accent1"/>
                </a:solidFill>
              </a:rPr>
              <a:t>C. Body Paragraph 2</a:t>
            </a:r>
          </a:p>
          <a:p>
            <a:r>
              <a:rPr lang="en-US" sz="2800" dirty="0"/>
              <a:t>Same structure as Body 1.</a:t>
            </a:r>
          </a:p>
        </p:txBody>
      </p:sp>
    </p:spTree>
    <p:extLst>
      <p:ext uri="{BB962C8B-B14F-4D97-AF65-F5344CB8AC3E}">
        <p14:creationId xmlns:p14="http://schemas.microsoft.com/office/powerpoint/2010/main" val="3265831817"/>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0D0F19D6-935C-0DB9-4007-ED9B0CFC348C}"/>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8B53F004-88AB-61E6-F8A3-E629E901C19B}"/>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FFA88768-9576-6C33-3CD8-5E135391776C}"/>
              </a:ext>
            </a:extLst>
          </p:cNvPr>
          <p:cNvSpPr txBox="1"/>
          <p:nvPr/>
        </p:nvSpPr>
        <p:spPr>
          <a:xfrm>
            <a:off x="854570" y="1685101"/>
            <a:ext cx="9418434" cy="1815841"/>
          </a:xfrm>
          <a:prstGeom prst="rect">
            <a:avLst/>
          </a:prstGeom>
          <a:noFill/>
          <a:ln>
            <a:noFill/>
          </a:ln>
        </p:spPr>
        <p:txBody>
          <a:bodyPr spcFirstLastPara="1" wrap="square" lIns="91425" tIns="45700" rIns="91425" bIns="45700" anchor="t" anchorCtr="0">
            <a:spAutoFit/>
          </a:bodyPr>
          <a:lstStyle/>
          <a:p>
            <a:r>
              <a:rPr lang="en-US" sz="2800" b="1" dirty="0">
                <a:solidFill>
                  <a:schemeClr val="accent1"/>
                </a:solidFill>
              </a:rPr>
              <a:t>D. Conclusion </a:t>
            </a:r>
          </a:p>
          <a:p>
            <a:r>
              <a:rPr lang="en-US" sz="2800" dirty="0"/>
              <a:t>Restate main idea</a:t>
            </a:r>
          </a:p>
          <a:p>
            <a:r>
              <a:rPr lang="en-US" sz="2800" dirty="0"/>
              <a:t>No new information</a:t>
            </a:r>
          </a:p>
          <a:p>
            <a:pPr marL="0" marR="0" lvl="0" indent="0" algn="ctr"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55122911"/>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90E76605-D5CB-4238-EACD-B4A90293E5D9}"/>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948EEB9A-1A4F-5B49-4D0B-CAAFA7672BAE}"/>
              </a:ext>
            </a:extLst>
          </p:cNvPr>
          <p:cNvSpPr/>
          <p:nvPr/>
        </p:nvSpPr>
        <p:spPr>
          <a:xfrm>
            <a:off x="681135" y="1156996"/>
            <a:ext cx="10748740" cy="545840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172" name="Google Shape;172;p27">
            <a:extLst>
              <a:ext uri="{FF2B5EF4-FFF2-40B4-BE49-F238E27FC236}">
                <a16:creationId xmlns:a16="http://schemas.microsoft.com/office/drawing/2014/main" id="{EF995ECF-FCF1-4F17-4A96-18BE93E65D85}"/>
              </a:ext>
            </a:extLst>
          </p:cNvPr>
          <p:cNvSpPr txBox="1"/>
          <p:nvPr/>
        </p:nvSpPr>
        <p:spPr>
          <a:xfrm>
            <a:off x="1461060" y="2011672"/>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pic>
        <p:nvPicPr>
          <p:cNvPr id="4" name="Picture 3">
            <a:extLst>
              <a:ext uri="{FF2B5EF4-FFF2-40B4-BE49-F238E27FC236}">
                <a16:creationId xmlns:a16="http://schemas.microsoft.com/office/drawing/2014/main" id="{E0C8954A-FACA-5909-5E5A-07EBEB944DBC}"/>
              </a:ext>
            </a:extLst>
          </p:cNvPr>
          <p:cNvPicPr>
            <a:picLocks noChangeAspect="1"/>
          </p:cNvPicPr>
          <p:nvPr/>
        </p:nvPicPr>
        <p:blipFill>
          <a:blip r:embed="rId3"/>
          <a:srcRect l="28623" t="20544" r="29591" b="11702"/>
          <a:stretch>
            <a:fillRect/>
          </a:stretch>
        </p:blipFill>
        <p:spPr>
          <a:xfrm>
            <a:off x="762125" y="1082351"/>
            <a:ext cx="8129948" cy="5533053"/>
          </a:xfrm>
          <a:prstGeom prst="rect">
            <a:avLst/>
          </a:prstGeom>
        </p:spPr>
      </p:pic>
      <p:sp>
        <p:nvSpPr>
          <p:cNvPr id="2" name="TextBox 1">
            <a:extLst>
              <a:ext uri="{FF2B5EF4-FFF2-40B4-BE49-F238E27FC236}">
                <a16:creationId xmlns:a16="http://schemas.microsoft.com/office/drawing/2014/main" id="{E495DCCC-E6C8-1896-78E7-B85A3A4C1666}"/>
              </a:ext>
            </a:extLst>
          </p:cNvPr>
          <p:cNvSpPr txBox="1"/>
          <p:nvPr/>
        </p:nvSpPr>
        <p:spPr>
          <a:xfrm>
            <a:off x="873232" y="552585"/>
            <a:ext cx="1730009" cy="492443"/>
          </a:xfrm>
          <a:prstGeom prst="rect">
            <a:avLst/>
          </a:prstGeom>
          <a:noFill/>
        </p:spPr>
        <p:txBody>
          <a:bodyPr wrap="square" rtlCol="0">
            <a:spAutoFit/>
          </a:bodyPr>
          <a:lstStyle/>
          <a:p>
            <a:r>
              <a:rPr lang="en-US" sz="2600" b="1" dirty="0">
                <a:solidFill>
                  <a:srgbClr val="FF0000"/>
                </a:solidFill>
              </a:rPr>
              <a:t>Types</a:t>
            </a:r>
          </a:p>
        </p:txBody>
      </p:sp>
    </p:spTree>
    <p:extLst>
      <p:ext uri="{BB962C8B-B14F-4D97-AF65-F5344CB8AC3E}">
        <p14:creationId xmlns:p14="http://schemas.microsoft.com/office/powerpoint/2010/main" val="2184621119"/>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2F922B32-E2EA-748F-7938-A874DE4DF04B}"/>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3B10E257-E6CD-32DB-3AE8-589480651E8A}"/>
              </a:ext>
            </a:extLst>
          </p:cNvPr>
          <p:cNvSpPr/>
          <p:nvPr/>
        </p:nvSpPr>
        <p:spPr>
          <a:xfrm>
            <a:off x="681135" y="1184988"/>
            <a:ext cx="10748740" cy="527281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2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172" name="Google Shape;172;p27">
            <a:extLst>
              <a:ext uri="{FF2B5EF4-FFF2-40B4-BE49-F238E27FC236}">
                <a16:creationId xmlns:a16="http://schemas.microsoft.com/office/drawing/2014/main" id="{DE9DCB45-64C7-683F-9BE8-0D66F259A8E2}"/>
              </a:ext>
            </a:extLst>
          </p:cNvPr>
          <p:cNvSpPr txBox="1"/>
          <p:nvPr/>
        </p:nvSpPr>
        <p:spPr>
          <a:xfrm>
            <a:off x="681135" y="1184988"/>
            <a:ext cx="10748740" cy="535527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800" b="0" i="0" u="none" strike="noStrike" kern="0" cap="none" spc="0" normalizeH="0" baseline="0" noProof="0" dirty="0">
                <a:ln>
                  <a:noFill/>
                </a:ln>
                <a:solidFill>
                  <a:srgbClr val="C00000"/>
                </a:solidFill>
                <a:effectLst/>
                <a:uLnTx/>
                <a:uFillTx/>
                <a:latin typeface="Arial"/>
                <a:cs typeface="Arial"/>
                <a:sym typeface="Arial"/>
              </a:rPr>
              <a:t>Some people believe that celebrities have a positive effect on society, while others think that their effect is harmful and negative. Discuss both views and give your opinion.</a:t>
            </a: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800" b="0" i="0" u="none" strike="noStrike" kern="0" cap="none" spc="0" normalizeH="0" baseline="0" noProof="0" dirty="0">
                <a:ln>
                  <a:noFill/>
                </a:ln>
                <a:solidFill>
                  <a:srgbClr val="4472C4"/>
                </a:solidFill>
                <a:effectLst/>
                <a:uLnTx/>
                <a:uFillTx/>
                <a:latin typeface="Arial"/>
                <a:cs typeface="Arial"/>
                <a:sym typeface="Arial"/>
              </a:rPr>
              <a:t>Introduction: (R) Rephrase – (O) Opinion</a:t>
            </a: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800" b="0" i="0" u="none" strike="noStrike" kern="0" cap="none" spc="0" normalizeH="0" baseline="0" noProof="0" dirty="0">
                <a:ln>
                  <a:noFill/>
                </a:ln>
                <a:solidFill>
                  <a:srgbClr val="4472C4"/>
                </a:solidFill>
                <a:effectLst/>
                <a:uLnTx/>
                <a:uFillTx/>
                <a:latin typeface="Arial"/>
                <a:cs typeface="Arial"/>
                <a:sym typeface="Arial"/>
              </a:rPr>
              <a:t>(R) </a:t>
            </a:r>
            <a:r>
              <a:rPr kumimoji="0" lang="en-US" sz="1800" b="0" i="0" u="none" strike="noStrike" kern="0" cap="none" spc="0" normalizeH="0" baseline="0" noProof="0" dirty="0">
                <a:ln>
                  <a:noFill/>
                </a:ln>
                <a:solidFill>
                  <a:srgbClr val="000000"/>
                </a:solidFill>
                <a:effectLst/>
                <a:uLnTx/>
                <a:uFillTx/>
                <a:latin typeface="Arial"/>
                <a:cs typeface="Arial"/>
                <a:sym typeface="Arial"/>
              </a:rPr>
              <a:t>At present, whilst opponents hold the view that some influencers (entertainers) have detrimental (negative) effects on the community, proponents have a diverse perspective (points of view). </a:t>
            </a:r>
            <a:r>
              <a:rPr kumimoji="0" lang="en-US" sz="1800" b="0" i="0" u="none" strike="noStrike" kern="0" cap="none" spc="0" normalizeH="0" baseline="0" noProof="0" dirty="0">
                <a:ln>
                  <a:noFill/>
                </a:ln>
                <a:solidFill>
                  <a:srgbClr val="4472C4"/>
                </a:solidFill>
                <a:effectLst/>
                <a:uLnTx/>
                <a:uFillTx/>
                <a:latin typeface="Arial"/>
                <a:cs typeface="Arial"/>
                <a:sym typeface="Arial"/>
              </a:rPr>
              <a:t>(O) </a:t>
            </a:r>
            <a:r>
              <a:rPr kumimoji="0" lang="en-US" sz="1800" b="0" i="0" u="none" strike="noStrike" kern="0" cap="none" spc="0" normalizeH="0" baseline="0" noProof="0" dirty="0">
                <a:ln>
                  <a:noFill/>
                </a:ln>
                <a:solidFill>
                  <a:srgbClr val="000000"/>
                </a:solidFill>
                <a:effectLst/>
                <a:uLnTx/>
                <a:uFillTx/>
                <a:latin typeface="Arial"/>
                <a:cs typeface="Arial"/>
                <a:sym typeface="Arial"/>
              </a:rPr>
              <a:t>However, I am a staunch believer that some entertainers positively affect the youth because their deeds (doings/actions) are inspiring and appropriate.</a:t>
            </a: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800" b="0" i="0" u="none" strike="noStrike" kern="0" cap="none" spc="0" normalizeH="0" baseline="0" noProof="0" dirty="0">
                <a:ln>
                  <a:noFill/>
                </a:ln>
                <a:solidFill>
                  <a:srgbClr val="4472C4"/>
                </a:solidFill>
                <a:effectLst/>
                <a:uLnTx/>
                <a:uFillTx/>
                <a:latin typeface="Arial"/>
                <a:cs typeface="Arial"/>
                <a:sym typeface="Arial"/>
              </a:rPr>
              <a:t>(T) </a:t>
            </a:r>
            <a:r>
              <a:rPr kumimoji="0" lang="en-US" sz="1800" b="0" i="0" u="none" strike="noStrike" kern="0" cap="none" spc="0" normalizeH="0" baseline="0" noProof="0" dirty="0">
                <a:ln>
                  <a:noFill/>
                </a:ln>
                <a:solidFill>
                  <a:srgbClr val="000000"/>
                </a:solidFill>
                <a:effectLst/>
                <a:uLnTx/>
                <a:uFillTx/>
                <a:latin typeface="Arial"/>
                <a:cs typeface="Arial"/>
                <a:sym typeface="Arial"/>
              </a:rPr>
              <a:t>On the one hand, a category of individuals believes that singers, actors, or football players have detrimental effects on the community and they do not have a prominent (salient/major) role in society compared to other vocations. </a:t>
            </a:r>
            <a:r>
              <a:rPr kumimoji="0" lang="en-US" sz="1800" b="0" i="0" u="none" strike="noStrike" kern="0" cap="none" spc="0" normalizeH="0" baseline="0" noProof="0" dirty="0">
                <a:ln>
                  <a:noFill/>
                </a:ln>
                <a:solidFill>
                  <a:srgbClr val="4472C4"/>
                </a:solidFill>
                <a:effectLst/>
                <a:uLnTx/>
                <a:uFillTx/>
                <a:latin typeface="Arial"/>
                <a:cs typeface="Arial"/>
                <a:sym typeface="Arial"/>
              </a:rPr>
              <a:t>(E) </a:t>
            </a:r>
            <a:r>
              <a:rPr kumimoji="0" lang="en-US" sz="1800" b="0" i="0" u="none" strike="noStrike" kern="0" cap="none" spc="0" normalizeH="0" baseline="0" noProof="0" dirty="0">
                <a:ln>
                  <a:noFill/>
                </a:ln>
                <a:solidFill>
                  <a:srgbClr val="000000"/>
                </a:solidFill>
                <a:effectLst/>
                <a:uLnTx/>
                <a:uFillTx/>
                <a:latin typeface="Arial"/>
                <a:cs typeface="Arial"/>
                <a:sym typeface="Arial"/>
              </a:rPr>
              <a:t>In other words, if teachers who educate (prepare/groom) a myriad of (a plethora of) generations or doctors who put at least ten years of their lives in hectic study and saving people's lives are followed and imitated (mimicked) by juveniles (adolescents), they will help their society more than famous figures who spread violence, erroneous (wrong) thoughts and immoral behaviors. </a:t>
            </a:r>
            <a:r>
              <a:rPr kumimoji="0" lang="en-US" sz="1800" b="0" i="0" u="none" strike="noStrike" kern="0" cap="none" spc="0" normalizeH="0" baseline="0" noProof="0" dirty="0">
                <a:ln>
                  <a:noFill/>
                </a:ln>
                <a:solidFill>
                  <a:srgbClr val="4472C4"/>
                </a:solidFill>
                <a:effectLst/>
                <a:uLnTx/>
                <a:uFillTx/>
                <a:latin typeface="Arial"/>
                <a:cs typeface="Arial"/>
                <a:sym typeface="Arial"/>
              </a:rPr>
              <a:t>(X) </a:t>
            </a:r>
            <a:r>
              <a:rPr kumimoji="0" lang="en-US" sz="1800" b="0" i="0" u="none" strike="noStrike" kern="0" cap="none" spc="0" normalizeH="0" baseline="0" noProof="0" dirty="0">
                <a:ln>
                  <a:noFill/>
                </a:ln>
                <a:solidFill>
                  <a:srgbClr val="000000"/>
                </a:solidFill>
                <a:effectLst/>
                <a:uLnTx/>
                <a:uFillTx/>
                <a:latin typeface="Arial"/>
                <a:cs typeface="Arial"/>
                <a:sym typeface="Arial"/>
              </a:rPr>
              <a:t>For instance, the superstar "Mohamed Ramadan" receives millions of pounds for presenting violent content that diffuses (spread) atrocities (awfulness/crimes), promotes smoking, or even encourages drinking alcoholic beverages (intoxicating drinks). </a:t>
            </a:r>
            <a:r>
              <a:rPr kumimoji="0" lang="en-US" sz="1800" b="0" i="0" u="none" strike="noStrike" kern="0" cap="none" spc="0" normalizeH="0" baseline="0" noProof="0" dirty="0">
                <a:ln>
                  <a:noFill/>
                </a:ln>
                <a:solidFill>
                  <a:srgbClr val="4472C4"/>
                </a:solidFill>
                <a:effectLst/>
                <a:uLnTx/>
                <a:uFillTx/>
                <a:latin typeface="Arial"/>
                <a:cs typeface="Arial"/>
                <a:sym typeface="Arial"/>
              </a:rPr>
              <a:t>(S) </a:t>
            </a:r>
            <a:r>
              <a:rPr kumimoji="0" lang="en-US" sz="1800" b="0" i="0" u="none" strike="noStrike" kern="0" cap="none" spc="0" normalizeH="0" baseline="0" noProof="0" dirty="0">
                <a:ln>
                  <a:noFill/>
                </a:ln>
                <a:solidFill>
                  <a:srgbClr val="000000"/>
                </a:solidFill>
                <a:effectLst/>
                <a:uLnTx/>
                <a:uFillTx/>
                <a:latin typeface="Arial"/>
                <a:cs typeface="Arial"/>
                <a:sym typeface="Arial"/>
              </a:rPr>
              <a:t>Thus, what can be said is that these enormous earnings received by errant (misbehaving) entertainers provoke (affect) workers in other hard-working professions. </a:t>
            </a:r>
            <a:endParaRPr kumimoji="0" lang="en-US"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100265073"/>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8C2C627C-C9AE-29F2-2D37-E7D806EE2FB6}"/>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BB41A062-5633-E073-00CA-43C3C3FB0BA1}"/>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2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172" name="Google Shape;172;p27">
            <a:extLst>
              <a:ext uri="{FF2B5EF4-FFF2-40B4-BE49-F238E27FC236}">
                <a16:creationId xmlns:a16="http://schemas.microsoft.com/office/drawing/2014/main" id="{2AADBC40-9113-315A-0357-0CE5D5F979D3}"/>
              </a:ext>
            </a:extLst>
          </p:cNvPr>
          <p:cNvSpPr txBox="1"/>
          <p:nvPr/>
        </p:nvSpPr>
        <p:spPr>
          <a:xfrm>
            <a:off x="828439" y="1399591"/>
            <a:ext cx="10454132" cy="3970277"/>
          </a:xfrm>
          <a:prstGeom prst="rect">
            <a:avLst/>
          </a:prstGeom>
          <a:noFill/>
          <a:ln>
            <a:noFill/>
          </a:ln>
        </p:spPr>
        <p:txBody>
          <a:bodyPr spcFirstLastPara="1" wrap="square" lIns="91425" tIns="45700" rIns="91425" bIns="45700" anchor="t" anchorCtr="0">
            <a:spAutoFit/>
          </a:bodyPr>
          <a:lstStyle/>
          <a:p>
            <a:pPr marL="0" marR="0" lvl="0" indent="0" algn="just"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800" b="0" i="0" u="none" strike="noStrike" kern="0" cap="none" spc="0" normalizeH="0" baseline="0" noProof="0" dirty="0">
                <a:ln>
                  <a:noFill/>
                </a:ln>
                <a:solidFill>
                  <a:srgbClr val="4472C4"/>
                </a:solidFill>
                <a:effectLst/>
                <a:uLnTx/>
                <a:uFillTx/>
                <a:latin typeface="Arial"/>
                <a:cs typeface="Arial"/>
                <a:sym typeface="Arial"/>
              </a:rPr>
              <a:t>(T</a:t>
            </a:r>
            <a:r>
              <a:rPr kumimoji="0" lang="en-US" sz="1800" b="0" i="0" u="none" strike="noStrike" kern="0" cap="none" spc="0" normalizeH="0" baseline="0" noProof="0" dirty="0">
                <a:ln>
                  <a:noFill/>
                </a:ln>
                <a:solidFill>
                  <a:srgbClr val="000000"/>
                </a:solidFill>
                <a:effectLst/>
                <a:uLnTx/>
                <a:uFillTx/>
                <a:latin typeface="Arial"/>
                <a:cs typeface="Arial"/>
                <a:sym typeface="Arial"/>
              </a:rPr>
              <a:t>) On the other hand, some celebrities are worthy of being praised because they have an indispensable (essential/important) role. </a:t>
            </a:r>
            <a:r>
              <a:rPr kumimoji="0" lang="en-US" sz="1800" b="0" i="0" u="none" strike="noStrike" kern="0" cap="none" spc="0" normalizeH="0" baseline="0" noProof="0" dirty="0">
                <a:ln>
                  <a:noFill/>
                </a:ln>
                <a:solidFill>
                  <a:srgbClr val="4472C4"/>
                </a:solidFill>
                <a:effectLst/>
                <a:uLnTx/>
                <a:uFillTx/>
                <a:latin typeface="Arial"/>
                <a:cs typeface="Arial"/>
                <a:sym typeface="Arial"/>
              </a:rPr>
              <a:t>(E) </a:t>
            </a:r>
            <a:r>
              <a:rPr kumimoji="0" lang="en-US" sz="1800" b="0" i="0" u="none" strike="noStrike" kern="0" cap="none" spc="0" normalizeH="0" baseline="0" noProof="0" dirty="0">
                <a:ln>
                  <a:noFill/>
                </a:ln>
                <a:solidFill>
                  <a:srgbClr val="000000"/>
                </a:solidFill>
                <a:effectLst/>
                <a:uLnTx/>
                <a:uFillTx/>
                <a:latin typeface="Arial"/>
                <a:cs typeface="Arial"/>
                <a:sym typeface="Arial"/>
              </a:rPr>
              <a:t>To illustrate, when some glamorous characters generously contribute to philanthropic (humanitarian) associations by making monetary (financial) donations towards health facilities and launch awareness campaigns, they constructively influence adolescents. </a:t>
            </a:r>
            <a:r>
              <a:rPr kumimoji="0" lang="en-US" sz="1800" b="0" i="0" u="none" strike="noStrike" kern="0" cap="none" spc="0" normalizeH="0" baseline="0" noProof="0" dirty="0">
                <a:ln>
                  <a:noFill/>
                </a:ln>
                <a:solidFill>
                  <a:srgbClr val="4472C4"/>
                </a:solidFill>
                <a:effectLst/>
                <a:uLnTx/>
                <a:uFillTx/>
                <a:latin typeface="Arial"/>
                <a:cs typeface="Arial"/>
                <a:sym typeface="Arial"/>
              </a:rPr>
              <a:t>(X) </a:t>
            </a:r>
            <a:r>
              <a:rPr kumimoji="0" lang="en-US" sz="1800" b="0" i="0" u="none" strike="noStrike" kern="0" cap="none" spc="0" normalizeH="0" baseline="0" noProof="0" dirty="0">
                <a:ln>
                  <a:noFill/>
                </a:ln>
                <a:solidFill>
                  <a:srgbClr val="000000"/>
                </a:solidFill>
                <a:effectLst/>
                <a:uLnTx/>
                <a:uFillTx/>
                <a:latin typeface="Arial"/>
                <a:cs typeface="Arial"/>
                <a:sym typeface="Arial"/>
              </a:rPr>
              <a:t>This can be exemplified by the Egyptian footballer "Mohamed Salah" who encouraged a plethora of young people to combat (fight/battle) addiction by the anti-drug campaign that he initiated. </a:t>
            </a:r>
            <a:r>
              <a:rPr kumimoji="0" lang="en-US" sz="1800" b="0" i="0" u="none" strike="noStrike" kern="0" cap="none" spc="0" normalizeH="0" baseline="0" noProof="0" dirty="0">
                <a:ln>
                  <a:noFill/>
                </a:ln>
                <a:solidFill>
                  <a:srgbClr val="4472C4"/>
                </a:solidFill>
                <a:effectLst/>
                <a:uLnTx/>
                <a:uFillTx/>
                <a:latin typeface="Arial"/>
                <a:cs typeface="Arial"/>
                <a:sym typeface="Arial"/>
              </a:rPr>
              <a:t>(S) </a:t>
            </a:r>
            <a:r>
              <a:rPr kumimoji="0" lang="en-US" sz="1800" b="0" i="0" u="none" strike="noStrike" kern="0" cap="none" spc="0" normalizeH="0" baseline="0" noProof="0" dirty="0">
                <a:ln>
                  <a:noFill/>
                </a:ln>
                <a:solidFill>
                  <a:srgbClr val="000000"/>
                </a:solidFill>
                <a:effectLst/>
                <a:uLnTx/>
                <a:uFillTx/>
                <a:latin typeface="Arial"/>
                <a:cs typeface="Arial"/>
                <a:sym typeface="Arial"/>
              </a:rPr>
              <a:t>Therefore, not only do these luminaries deserve massive funds, but also, they should be honored by appreciation awards as it becomes lucid (clear) that some megastars can rebuild morals in the world. </a:t>
            </a:r>
          </a:p>
          <a:p>
            <a:pPr marL="0" marR="0" lvl="0" indent="0" algn="just"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800" b="0" i="0" u="none" strike="noStrike" kern="0" cap="none" spc="0" normalizeH="0" baseline="0" noProof="0" dirty="0">
                <a:ln>
                  <a:noFill/>
                </a:ln>
                <a:solidFill>
                  <a:srgbClr val="4472C4"/>
                </a:solidFill>
                <a:effectLst/>
                <a:uLnTx/>
                <a:uFillTx/>
                <a:latin typeface="Arial"/>
                <a:cs typeface="Arial"/>
                <a:sym typeface="Arial"/>
              </a:rPr>
              <a:t>(S) </a:t>
            </a:r>
            <a:r>
              <a:rPr kumimoji="0" lang="en-US" sz="1800" b="0" i="0" u="none" strike="noStrike" kern="0" cap="none" spc="0" normalizeH="0" baseline="0" noProof="0" dirty="0">
                <a:ln>
                  <a:noFill/>
                </a:ln>
                <a:solidFill>
                  <a:srgbClr val="000000"/>
                </a:solidFill>
                <a:effectLst/>
                <a:uLnTx/>
                <a:uFillTx/>
                <a:latin typeface="Arial"/>
                <a:cs typeface="Arial"/>
                <a:sym typeface="Arial"/>
              </a:rPr>
              <a:t>In conclusion, by highlighting the above-mentioned points, it can be reiterated that some influencers inspire and admonish (advise) the youth and caution them against crooked (wicked) practices/activities. </a:t>
            </a:r>
            <a:r>
              <a:rPr kumimoji="0" lang="en-US" sz="1800" b="0" i="0" u="none" strike="noStrike" kern="0" cap="none" spc="0" normalizeH="0" baseline="0" noProof="0" dirty="0">
                <a:ln>
                  <a:noFill/>
                </a:ln>
                <a:solidFill>
                  <a:srgbClr val="4472C4"/>
                </a:solidFill>
                <a:effectLst/>
                <a:uLnTx/>
                <a:uFillTx/>
                <a:latin typeface="Arial"/>
                <a:cs typeface="Arial"/>
                <a:sym typeface="Arial"/>
              </a:rPr>
              <a:t>(O) </a:t>
            </a:r>
            <a:r>
              <a:rPr kumimoji="0" lang="en-US" sz="1800" b="0" i="0" u="none" strike="noStrike" kern="0" cap="none" spc="0" normalizeH="0" baseline="0" noProof="0" dirty="0">
                <a:ln>
                  <a:noFill/>
                </a:ln>
                <a:solidFill>
                  <a:srgbClr val="000000"/>
                </a:solidFill>
                <a:effectLst/>
                <a:uLnTx/>
                <a:uFillTx/>
                <a:latin typeface="Arial"/>
                <a:cs typeface="Arial"/>
                <a:sym typeface="Arial"/>
              </a:rPr>
              <a:t>Certainly, the exemplary (excellent) public figures who are of high reputation are worthy of being well paid. </a:t>
            </a:r>
            <a:endParaRPr kumimoji="0" lang="en-US"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652559569"/>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7A0EB2EF-92AA-8A2C-8E8F-8A032EF78BD3}"/>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3C247FAB-8CCC-ACF3-25F6-4506818DB757}"/>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9CF6DD4B-F83C-9D7A-77E7-246426747FA3}"/>
              </a:ext>
            </a:extLst>
          </p:cNvPr>
          <p:cNvSpPr txBox="1"/>
          <p:nvPr/>
        </p:nvSpPr>
        <p:spPr>
          <a:xfrm>
            <a:off x="891893" y="1535810"/>
            <a:ext cx="9670360" cy="3139281"/>
          </a:xfrm>
          <a:prstGeom prst="rect">
            <a:avLst/>
          </a:prstGeom>
          <a:noFill/>
          <a:ln>
            <a:noFill/>
          </a:ln>
        </p:spPr>
        <p:txBody>
          <a:bodyPr spcFirstLastPara="1" wrap="square" lIns="91425" tIns="45700" rIns="91425" bIns="45700" anchor="t" anchorCtr="0">
            <a:spAutoFit/>
          </a:bodyPr>
          <a:lstStyle/>
          <a:p>
            <a:pPr>
              <a:buNone/>
            </a:pPr>
            <a:r>
              <a:rPr lang="en-US" sz="3000" b="1" dirty="0">
                <a:solidFill>
                  <a:schemeClr val="accent1"/>
                </a:solidFill>
              </a:rPr>
              <a:t>A. Linking Words</a:t>
            </a:r>
          </a:p>
          <a:p>
            <a:pPr>
              <a:lnSpc>
                <a:spcPct val="150000"/>
              </a:lnSpc>
              <a:buFont typeface="Arial" panose="020B0604020202020204" pitchFamily="34" charset="0"/>
              <a:buChar char="•"/>
            </a:pPr>
            <a:r>
              <a:rPr lang="en-US" sz="2800" b="1" dirty="0"/>
              <a:t>Adding:</a:t>
            </a:r>
            <a:r>
              <a:rPr lang="en-US" sz="2800" dirty="0"/>
              <a:t> moreover, in addition, furthermore</a:t>
            </a:r>
          </a:p>
          <a:p>
            <a:pPr>
              <a:lnSpc>
                <a:spcPct val="150000"/>
              </a:lnSpc>
              <a:buFont typeface="Arial" panose="020B0604020202020204" pitchFamily="34" charset="0"/>
              <a:buChar char="•"/>
            </a:pPr>
            <a:r>
              <a:rPr lang="en-US" sz="2800" b="1" dirty="0"/>
              <a:t>Contrasting:</a:t>
            </a:r>
            <a:r>
              <a:rPr lang="en-US" sz="2800" dirty="0"/>
              <a:t> however, on the other hand, although</a:t>
            </a:r>
          </a:p>
          <a:p>
            <a:pPr>
              <a:lnSpc>
                <a:spcPct val="150000"/>
              </a:lnSpc>
              <a:buFont typeface="Arial" panose="020B0604020202020204" pitchFamily="34" charset="0"/>
              <a:buChar char="•"/>
            </a:pPr>
            <a:r>
              <a:rPr lang="en-US" sz="2800" b="1" dirty="0"/>
              <a:t>Results:</a:t>
            </a:r>
            <a:r>
              <a:rPr lang="en-US" sz="2800" dirty="0"/>
              <a:t> therefore, as a result</a:t>
            </a:r>
          </a:p>
          <a:p>
            <a:pPr>
              <a:lnSpc>
                <a:spcPct val="150000"/>
              </a:lnSpc>
              <a:buFont typeface="Arial" panose="020B0604020202020204" pitchFamily="34" charset="0"/>
              <a:buChar char="•"/>
            </a:pPr>
            <a:r>
              <a:rPr lang="en-US" sz="2800" b="1" dirty="0"/>
              <a:t>Examples:</a:t>
            </a:r>
            <a:r>
              <a:rPr lang="en-US" sz="2800" dirty="0"/>
              <a:t> for instance, for example</a:t>
            </a:r>
          </a:p>
        </p:txBody>
      </p:sp>
      <p:sp>
        <p:nvSpPr>
          <p:cNvPr id="2" name="Google Shape;172;p27">
            <a:extLst>
              <a:ext uri="{FF2B5EF4-FFF2-40B4-BE49-F238E27FC236}">
                <a16:creationId xmlns:a16="http://schemas.microsoft.com/office/drawing/2014/main" id="{A2DDAF8C-5ACA-0CE3-3F78-8AFA4F759086}"/>
              </a:ext>
            </a:extLst>
          </p:cNvPr>
          <p:cNvSpPr txBox="1"/>
          <p:nvPr/>
        </p:nvSpPr>
        <p:spPr>
          <a:xfrm>
            <a:off x="764374" y="719993"/>
            <a:ext cx="5711070" cy="523180"/>
          </a:xfrm>
          <a:prstGeom prst="rect">
            <a:avLst/>
          </a:prstGeom>
          <a:noFill/>
          <a:ln>
            <a:noFill/>
          </a:ln>
        </p:spPr>
        <p:txBody>
          <a:bodyPr spcFirstLastPara="1" wrap="square" lIns="91425" tIns="45700" rIns="91425" bIns="45700" anchor="t" anchorCtr="0">
            <a:spAutoFit/>
          </a:bodyPr>
          <a:lstStyle/>
          <a:p>
            <a:pPr lvl="0">
              <a:buSzPts val="2800"/>
            </a:pPr>
            <a:r>
              <a:rPr lang="en-US" sz="2800" b="1" dirty="0">
                <a:solidFill>
                  <a:srgbClr val="FF0000"/>
                </a:solidFill>
              </a:rPr>
              <a:t>Useful Academic Language</a:t>
            </a:r>
            <a:endParaRPr sz="2800" b="1" i="0" u="none" strike="noStrike" cap="none"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013711845"/>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CDB4F732-66FA-8B49-25DF-F793B0089B17}"/>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92E09098-E62D-D8B1-8170-C7AC85D93D25}"/>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B3036BE3-E54E-8916-430E-49ECADFF4F60}"/>
              </a:ext>
            </a:extLst>
          </p:cNvPr>
          <p:cNvSpPr txBox="1"/>
          <p:nvPr/>
        </p:nvSpPr>
        <p:spPr>
          <a:xfrm>
            <a:off x="873231" y="1601125"/>
            <a:ext cx="10435471" cy="1123344"/>
          </a:xfrm>
          <a:prstGeom prst="rect">
            <a:avLst/>
          </a:prstGeom>
          <a:noFill/>
          <a:ln>
            <a:noFill/>
          </a:ln>
        </p:spPr>
        <p:txBody>
          <a:bodyPr spcFirstLastPara="1" wrap="square" lIns="91425" tIns="45700" rIns="91425" bIns="45700" anchor="t" anchorCtr="0">
            <a:spAutoFit/>
          </a:bodyPr>
          <a:lstStyle/>
          <a:p>
            <a:r>
              <a:rPr lang="en-US" sz="2800" b="1" dirty="0">
                <a:solidFill>
                  <a:schemeClr val="accent1"/>
                </a:solidFill>
              </a:rPr>
              <a:t>B. Academic Vocabulary</a:t>
            </a:r>
          </a:p>
          <a:p>
            <a:pPr marL="457200" indent="-457200">
              <a:lnSpc>
                <a:spcPct val="150000"/>
              </a:lnSpc>
              <a:buFont typeface="Arial" panose="020B0604020202020204" pitchFamily="34" charset="0"/>
              <a:buChar char="•"/>
            </a:pPr>
            <a:r>
              <a:rPr lang="en-US" sz="2600" b="1" dirty="0"/>
              <a:t>significant</a:t>
            </a:r>
            <a:r>
              <a:rPr lang="en-US" sz="2600" dirty="0"/>
              <a:t>, </a:t>
            </a:r>
            <a:r>
              <a:rPr lang="en-US" sz="2600" b="1" dirty="0"/>
              <a:t>controversial</a:t>
            </a:r>
            <a:r>
              <a:rPr lang="en-US" sz="2600" dirty="0"/>
              <a:t>, </a:t>
            </a:r>
            <a:r>
              <a:rPr lang="en-US" sz="2600" b="1" dirty="0"/>
              <a:t>generate</a:t>
            </a:r>
            <a:r>
              <a:rPr lang="en-US" sz="2600" dirty="0"/>
              <a:t>, </a:t>
            </a:r>
            <a:r>
              <a:rPr lang="en-US" sz="2600" b="1" dirty="0"/>
              <a:t>impact</a:t>
            </a:r>
            <a:r>
              <a:rPr lang="en-US" sz="2600" dirty="0"/>
              <a:t>, </a:t>
            </a:r>
            <a:r>
              <a:rPr lang="en-US" sz="2600" b="1" dirty="0"/>
              <a:t>trend</a:t>
            </a:r>
            <a:r>
              <a:rPr lang="en-US" sz="2600" dirty="0"/>
              <a:t>, </a:t>
            </a:r>
            <a:r>
              <a:rPr lang="en-US" sz="2600" b="1" dirty="0"/>
              <a:t>maintain</a:t>
            </a:r>
            <a:endParaRPr lang="en-US" sz="2600" dirty="0"/>
          </a:p>
        </p:txBody>
      </p:sp>
    </p:spTree>
    <p:extLst>
      <p:ext uri="{BB962C8B-B14F-4D97-AF65-F5344CB8AC3E}">
        <p14:creationId xmlns:p14="http://schemas.microsoft.com/office/powerpoint/2010/main" val="412398279"/>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98687E9A-BFFF-B555-B113-9EC58E442EBF}"/>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4D788AB5-FF3C-04C1-222A-41C83C111F80}"/>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172" name="Google Shape;172;p27">
            <a:extLst>
              <a:ext uri="{FF2B5EF4-FFF2-40B4-BE49-F238E27FC236}">
                <a16:creationId xmlns:a16="http://schemas.microsoft.com/office/drawing/2014/main" id="{31CCEBE5-89D4-C800-5BD1-BFC271EAB18A}"/>
              </a:ext>
            </a:extLst>
          </p:cNvPr>
          <p:cNvSpPr txBox="1"/>
          <p:nvPr/>
        </p:nvSpPr>
        <p:spPr>
          <a:xfrm>
            <a:off x="873232" y="1613159"/>
            <a:ext cx="9446426" cy="181584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Arial"/>
                <a:cs typeface="Arial"/>
                <a:sym typeface="Arial"/>
              </a:rPr>
              <a:t>Essay Prompt: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1" u="none" strike="noStrike" kern="0" cap="none" spc="0" normalizeH="0" baseline="0" noProof="0" dirty="0">
                <a:ln>
                  <a:noFill/>
                </a:ln>
                <a:solidFill>
                  <a:srgbClr val="000000"/>
                </a:solidFill>
                <a:effectLst/>
                <a:uLnTx/>
                <a:uFillTx/>
                <a:latin typeface="Arial"/>
                <a:cs typeface="Arial"/>
                <a:sym typeface="Arial"/>
              </a:rPr>
              <a:t>"Some people think that children should learn financial management at school. To what extent do you agree or disagree?"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EEFA0A14-2475-24C6-611B-9BB8ED7BF9E5}"/>
              </a:ext>
            </a:extLst>
          </p:cNvPr>
          <p:cNvSpPr txBox="1"/>
          <p:nvPr/>
        </p:nvSpPr>
        <p:spPr>
          <a:xfrm>
            <a:off x="873232" y="684253"/>
            <a:ext cx="1730009" cy="492443"/>
          </a:xfrm>
          <a:prstGeom prst="rect">
            <a:avLst/>
          </a:prstGeom>
          <a:noFill/>
        </p:spPr>
        <p:txBody>
          <a:bodyPr wrap="square" rtlCol="0">
            <a:spAutoFit/>
          </a:bodyPr>
          <a:lstStyle/>
          <a:p>
            <a:r>
              <a:rPr lang="en-US" sz="2600" b="1" dirty="0">
                <a:solidFill>
                  <a:srgbClr val="FF0000"/>
                </a:solidFill>
              </a:rPr>
              <a:t>Practice</a:t>
            </a:r>
          </a:p>
        </p:txBody>
      </p:sp>
    </p:spTree>
    <p:extLst>
      <p:ext uri="{BB962C8B-B14F-4D97-AF65-F5344CB8AC3E}">
        <p14:creationId xmlns:p14="http://schemas.microsoft.com/office/powerpoint/2010/main" val="3254448298"/>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72B51DE4-6FAF-9ACA-623A-37FC2A588E79}"/>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05EA61CA-E3D3-731C-83AA-356AC163CCDA}"/>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172" name="Google Shape;172;p27">
            <a:extLst>
              <a:ext uri="{FF2B5EF4-FFF2-40B4-BE49-F238E27FC236}">
                <a16:creationId xmlns:a16="http://schemas.microsoft.com/office/drawing/2014/main" id="{28922650-032A-FCF2-8308-FB350FC8C9AD}"/>
              </a:ext>
            </a:extLst>
          </p:cNvPr>
          <p:cNvSpPr txBox="1"/>
          <p:nvPr/>
        </p:nvSpPr>
        <p:spPr>
          <a:xfrm>
            <a:off x="985198" y="1629117"/>
            <a:ext cx="8849267" cy="52318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Task A: Identify Essay Type</a:t>
            </a:r>
            <a:endParaRPr kumimoji="0"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2" name="Google Shape;172;p27">
            <a:extLst>
              <a:ext uri="{FF2B5EF4-FFF2-40B4-BE49-F238E27FC236}">
                <a16:creationId xmlns:a16="http://schemas.microsoft.com/office/drawing/2014/main" id="{A38A9310-1B78-28AD-E0B8-107F32037EB3}"/>
              </a:ext>
            </a:extLst>
          </p:cNvPr>
          <p:cNvSpPr txBox="1"/>
          <p:nvPr/>
        </p:nvSpPr>
        <p:spPr>
          <a:xfrm>
            <a:off x="1100276" y="2686586"/>
            <a:ext cx="5132574" cy="52318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 Opinion (Agree/Disagree)</a:t>
            </a:r>
          </a:p>
        </p:txBody>
      </p:sp>
    </p:spTree>
    <p:extLst>
      <p:ext uri="{BB962C8B-B14F-4D97-AF65-F5344CB8AC3E}">
        <p14:creationId xmlns:p14="http://schemas.microsoft.com/office/powerpoint/2010/main" val="379909458"/>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1F502F20-51E3-8554-4229-9262980E75FF}"/>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99FE63F6-2432-3937-69C2-DC0F6B69F1D6}"/>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8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172" name="Google Shape;172;p27">
            <a:extLst>
              <a:ext uri="{FF2B5EF4-FFF2-40B4-BE49-F238E27FC236}">
                <a16:creationId xmlns:a16="http://schemas.microsoft.com/office/drawing/2014/main" id="{8213F29B-CB72-58D4-9733-6148B926748E}"/>
              </a:ext>
            </a:extLst>
          </p:cNvPr>
          <p:cNvSpPr txBox="1"/>
          <p:nvPr/>
        </p:nvSpPr>
        <p:spPr>
          <a:xfrm>
            <a:off x="877014" y="1738741"/>
            <a:ext cx="7916205" cy="52318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Task B: Students Write a Thesis Statement</a:t>
            </a:r>
            <a:endParaRPr kumimoji="0"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
        <p:nvSpPr>
          <p:cNvPr id="2" name="Google Shape;172;p27">
            <a:extLst>
              <a:ext uri="{FF2B5EF4-FFF2-40B4-BE49-F238E27FC236}">
                <a16:creationId xmlns:a16="http://schemas.microsoft.com/office/drawing/2014/main" id="{C90006D5-B986-DB44-FA7E-4C9982D6A101}"/>
              </a:ext>
            </a:extLst>
          </p:cNvPr>
          <p:cNvSpPr txBox="1"/>
          <p:nvPr/>
        </p:nvSpPr>
        <p:spPr>
          <a:xfrm>
            <a:off x="917509" y="2974906"/>
            <a:ext cx="10356981" cy="138495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I strongly believe that financial education should be taught at school because it helps students make better financial decisions in adulthood.</a:t>
            </a:r>
            <a:endParaRPr kumimoji="0" sz="2800" b="0"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p:txBody>
      </p:sp>
    </p:spTree>
    <p:extLst>
      <p:ext uri="{BB962C8B-B14F-4D97-AF65-F5344CB8AC3E}">
        <p14:creationId xmlns:p14="http://schemas.microsoft.com/office/powerpoint/2010/main" val="1961098479"/>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08F559C5-2CFA-78DD-30E4-CC1F940C4157}"/>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56BAACA7-70C3-1F0F-7D81-4A1D80398846}"/>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CDEEEE06-5E16-5923-4068-D2A7C03D8632}"/>
              </a:ext>
            </a:extLst>
          </p:cNvPr>
          <p:cNvSpPr txBox="1"/>
          <p:nvPr/>
        </p:nvSpPr>
        <p:spPr>
          <a:xfrm>
            <a:off x="873232" y="1520889"/>
            <a:ext cx="9931618" cy="1815841"/>
          </a:xfrm>
          <a:prstGeom prst="rect">
            <a:avLst/>
          </a:prstGeom>
          <a:noFill/>
          <a:ln>
            <a:noFill/>
          </a:ln>
        </p:spPr>
        <p:txBody>
          <a:bodyPr spcFirstLastPara="1" wrap="square" lIns="91425" tIns="45700" rIns="91425" bIns="45700" anchor="t" anchorCtr="0">
            <a:spAutoFit/>
          </a:bodyPr>
          <a:lstStyle/>
          <a:p>
            <a:pPr marL="0" marR="0" lvl="0" indent="0" rtl="0">
              <a:lnSpc>
                <a:spcPct val="100000"/>
              </a:lnSpc>
              <a:spcBef>
                <a:spcPts val="0"/>
              </a:spcBef>
              <a:spcAft>
                <a:spcPts val="0"/>
              </a:spcAft>
              <a:buClr>
                <a:srgbClr val="000000"/>
              </a:buClr>
              <a:buSzPts val="2800"/>
              <a:buFont typeface="Arial"/>
              <a:buNone/>
            </a:pPr>
            <a:r>
              <a:rPr lang="en-US" sz="2800" b="1" dirty="0"/>
              <a:t>Prompt:</a:t>
            </a:r>
            <a:br>
              <a:rPr lang="en-US" sz="2800" dirty="0"/>
            </a:br>
            <a:r>
              <a:rPr lang="en-US" sz="2800" i="1" dirty="0"/>
              <a:t>Some people believe that social networking sites have a negative impact on individuals and society. To what extent do you agree or disagree?</a:t>
            </a:r>
            <a:endParaRPr sz="2800" b="0" i="0" u="none" strike="noStrike" cap="none" dirty="0">
              <a:solidFill>
                <a:schemeClr val="lt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FD0EA470-55B8-D2F1-CBC2-F80F292734CF}"/>
              </a:ext>
            </a:extLst>
          </p:cNvPr>
          <p:cNvSpPr txBox="1"/>
          <p:nvPr/>
        </p:nvSpPr>
        <p:spPr>
          <a:xfrm>
            <a:off x="873232" y="684253"/>
            <a:ext cx="1730009" cy="492443"/>
          </a:xfrm>
          <a:prstGeom prst="rect">
            <a:avLst/>
          </a:prstGeom>
          <a:noFill/>
        </p:spPr>
        <p:txBody>
          <a:bodyPr wrap="square" rtlCol="0">
            <a:spAutoFit/>
          </a:bodyPr>
          <a:lstStyle/>
          <a:p>
            <a:r>
              <a:rPr lang="en-US" sz="2600" b="1" dirty="0">
                <a:solidFill>
                  <a:srgbClr val="FF0000"/>
                </a:solidFill>
              </a:rPr>
              <a:t>Practice</a:t>
            </a:r>
          </a:p>
        </p:txBody>
      </p:sp>
    </p:spTree>
    <p:extLst>
      <p:ext uri="{BB962C8B-B14F-4D97-AF65-F5344CB8AC3E}">
        <p14:creationId xmlns:p14="http://schemas.microsoft.com/office/powerpoint/2010/main" val="2382756512"/>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1ED37A7D-3CB5-8704-DA16-7E9B9F4EF6E5}"/>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562673CF-B86F-CC09-D016-F7AF949ED18A}"/>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1504221F-0AE4-7540-1180-D290B7A074D0}"/>
              </a:ext>
            </a:extLst>
          </p:cNvPr>
          <p:cNvSpPr txBox="1"/>
          <p:nvPr/>
        </p:nvSpPr>
        <p:spPr>
          <a:xfrm>
            <a:off x="839754" y="1532676"/>
            <a:ext cx="10235681" cy="1877397"/>
          </a:xfrm>
          <a:prstGeom prst="rect">
            <a:avLst/>
          </a:prstGeom>
          <a:noFill/>
          <a:ln>
            <a:noFill/>
          </a:ln>
        </p:spPr>
        <p:txBody>
          <a:bodyPr spcFirstLastPara="1" wrap="square" lIns="91425" tIns="45700" rIns="91425" bIns="45700" anchor="t" anchorCtr="0">
            <a:spAutoFit/>
          </a:bodyPr>
          <a:lstStyle/>
          <a:p>
            <a:pPr lvl="0" algn="just">
              <a:buSzPts val="2800"/>
            </a:pPr>
            <a:r>
              <a:rPr lang="en-US" sz="2200" b="1" dirty="0">
                <a:solidFill>
                  <a:srgbClr val="C00000"/>
                </a:solidFill>
              </a:rPr>
              <a:t>Introduction</a:t>
            </a:r>
            <a:r>
              <a:rPr lang="en-US" sz="2800" b="1" dirty="0">
                <a:solidFill>
                  <a:srgbClr val="C00000"/>
                </a:solidFill>
              </a:rPr>
              <a:t> </a:t>
            </a:r>
          </a:p>
          <a:p>
            <a:pPr lvl="0" algn="just">
              <a:buSzPts val="2800"/>
            </a:pPr>
            <a:r>
              <a:rPr lang="en-US" sz="2200" dirty="0"/>
              <a:t>Social networking platforms have become an essential part of modern life, yet many people argue that they have harmful effects on both individuals and society. I strongly agree with this view because these platforms can damage mental health and weaken real-life relationships.</a:t>
            </a:r>
            <a:endParaRPr sz="2200" b="0" i="0" u="none" strike="noStrike" cap="none"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804515777"/>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454AF977-38BE-663E-9506-41C9FBAAAF7B}"/>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4E2430D7-B08A-01DD-2C26-840D2C7E6418}"/>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FA877A29-0B29-20F2-5172-833EEF4C0412}"/>
              </a:ext>
            </a:extLst>
          </p:cNvPr>
          <p:cNvSpPr txBox="1"/>
          <p:nvPr/>
        </p:nvSpPr>
        <p:spPr>
          <a:xfrm>
            <a:off x="803682" y="1452180"/>
            <a:ext cx="10584635" cy="4708941"/>
          </a:xfrm>
          <a:prstGeom prst="rect">
            <a:avLst/>
          </a:prstGeom>
          <a:noFill/>
          <a:ln>
            <a:noFill/>
          </a:ln>
        </p:spPr>
        <p:txBody>
          <a:bodyPr spcFirstLastPara="1" wrap="square" lIns="91425" tIns="45700" rIns="91425" bIns="45700" anchor="t" anchorCtr="0">
            <a:spAutoFit/>
          </a:bodyPr>
          <a:lstStyle/>
          <a:p>
            <a:r>
              <a:rPr lang="en-US" sz="2000" b="1" dirty="0">
                <a:solidFill>
                  <a:srgbClr val="C00000"/>
                </a:solidFill>
              </a:rPr>
              <a:t>Body Paragraph 1</a:t>
            </a:r>
            <a:br>
              <a:rPr lang="en-US" sz="2000" dirty="0"/>
            </a:br>
            <a:r>
              <a:rPr lang="en-US" sz="2000" b="1" dirty="0">
                <a:solidFill>
                  <a:schemeClr val="accent1"/>
                </a:solidFill>
              </a:rPr>
              <a:t>Topic Sentence:</a:t>
            </a:r>
            <a:br>
              <a:rPr lang="en-US" sz="2000" dirty="0"/>
            </a:br>
            <a:r>
              <a:rPr lang="en-US" sz="2000" dirty="0"/>
              <a:t>One major negative effect of social networking sites is their impact on mental well-being.</a:t>
            </a:r>
          </a:p>
          <a:p>
            <a:r>
              <a:rPr lang="en-US" sz="2000" b="1" dirty="0">
                <a:solidFill>
                  <a:schemeClr val="accent1"/>
                </a:solidFill>
              </a:rPr>
              <a:t>Explanation:</a:t>
            </a:r>
            <a:br>
              <a:rPr lang="en-US" sz="2000" dirty="0"/>
            </a:br>
            <a:r>
              <a:rPr lang="en-US" sz="2000" dirty="0"/>
              <a:t>Because these platforms encourage constant comparison with others, users often feel inadequate, stressed, or dissatisfied with their own lives. The pressure to maintain a perfect online image increases anxiety, especially among young people who are more sensitive to social approval.</a:t>
            </a:r>
          </a:p>
          <a:p>
            <a:r>
              <a:rPr lang="en-US" sz="2000" b="1" dirty="0">
                <a:solidFill>
                  <a:schemeClr val="accent1"/>
                </a:solidFill>
              </a:rPr>
              <a:t>Example:</a:t>
            </a:r>
            <a:br>
              <a:rPr lang="en-US" sz="2000" dirty="0"/>
            </a:br>
            <a:r>
              <a:rPr lang="en-US" sz="2000" dirty="0"/>
              <a:t>For instance, a recent study by the University of Michigan found that heavy Instagram users reported significantly higher levels of depression due to comparing themselves with influencers.</a:t>
            </a:r>
          </a:p>
          <a:p>
            <a:r>
              <a:rPr lang="en-US" sz="2000" b="1" dirty="0">
                <a:solidFill>
                  <a:schemeClr val="accent1"/>
                </a:solidFill>
              </a:rPr>
              <a:t>Mini-Conclusion:</a:t>
            </a:r>
            <a:br>
              <a:rPr lang="en-US" sz="2000" dirty="0"/>
            </a:br>
            <a:r>
              <a:rPr lang="en-US" sz="2000" dirty="0"/>
              <a:t>Therefore, the psychological harm caused by social media can seriously affect individuals’ self-esteem and emotional stability.</a:t>
            </a:r>
          </a:p>
        </p:txBody>
      </p:sp>
    </p:spTree>
    <p:extLst>
      <p:ext uri="{BB962C8B-B14F-4D97-AF65-F5344CB8AC3E}">
        <p14:creationId xmlns:p14="http://schemas.microsoft.com/office/powerpoint/2010/main" val="3223346686"/>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830D3E1F-3702-2DBF-7977-EFFFA3CDA166}"/>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4A3D3FED-7229-9565-E0F2-666B2FC790F0}"/>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86BE4F15-0B93-0AB2-3D44-F770C10FE07B}"/>
              </a:ext>
            </a:extLst>
          </p:cNvPr>
          <p:cNvSpPr txBox="1"/>
          <p:nvPr/>
        </p:nvSpPr>
        <p:spPr>
          <a:xfrm>
            <a:off x="762125" y="1383013"/>
            <a:ext cx="10593230" cy="5016718"/>
          </a:xfrm>
          <a:prstGeom prst="rect">
            <a:avLst/>
          </a:prstGeom>
          <a:noFill/>
          <a:ln>
            <a:noFill/>
          </a:ln>
        </p:spPr>
        <p:txBody>
          <a:bodyPr spcFirstLastPara="1" wrap="square" lIns="91425" tIns="45700" rIns="91425" bIns="45700" anchor="t" anchorCtr="0">
            <a:spAutoFit/>
          </a:bodyPr>
          <a:lstStyle/>
          <a:p>
            <a:r>
              <a:rPr lang="en-US" sz="2000" b="1" dirty="0">
                <a:solidFill>
                  <a:srgbClr val="C00000"/>
                </a:solidFill>
              </a:rPr>
              <a:t>Body Paragraph 2</a:t>
            </a:r>
            <a:br>
              <a:rPr lang="en-US" sz="2000" dirty="0"/>
            </a:br>
            <a:r>
              <a:rPr lang="en-US" sz="2000" b="1" dirty="0">
                <a:solidFill>
                  <a:schemeClr val="accent1"/>
                </a:solidFill>
              </a:rPr>
              <a:t>Topic Sentence:</a:t>
            </a:r>
            <a:br>
              <a:rPr lang="en-US" sz="2000" dirty="0"/>
            </a:br>
            <a:r>
              <a:rPr lang="en-US" sz="2000" dirty="0"/>
              <a:t>In addition to harming individuals, social networking sites can also weaken social bonds within communities.</a:t>
            </a:r>
          </a:p>
          <a:p>
            <a:r>
              <a:rPr lang="en-US" sz="2000" b="1" dirty="0">
                <a:solidFill>
                  <a:schemeClr val="accent1"/>
                </a:solidFill>
              </a:rPr>
              <a:t>Explanation:</a:t>
            </a:r>
            <a:br>
              <a:rPr lang="en-US" sz="2000" dirty="0"/>
            </a:br>
            <a:r>
              <a:rPr lang="en-US" sz="2000" dirty="0"/>
              <a:t>People often spend hours interacting online instead of engaging in meaningful face-to-face conversations. This reduces the quality of real relationships and leads to shallow online connections that do not provide emotional support. Over time, this shift can create a society where people feel more isolated despite being constantly connected.</a:t>
            </a:r>
          </a:p>
          <a:p>
            <a:r>
              <a:rPr lang="en-US" sz="2000" b="1" dirty="0">
                <a:solidFill>
                  <a:schemeClr val="accent1"/>
                </a:solidFill>
              </a:rPr>
              <a:t>Example:</a:t>
            </a:r>
            <a:br>
              <a:rPr lang="en-US" sz="2000" dirty="0"/>
            </a:br>
            <a:r>
              <a:rPr lang="en-US" sz="2000" dirty="0"/>
              <a:t>For example, research from the UK’s National Centre for Social Research showed that families who spent more than three hours a day on social media reported less communication at home and lower levels of life satisfaction.</a:t>
            </a:r>
          </a:p>
          <a:p>
            <a:r>
              <a:rPr lang="en-US" sz="2000" b="1" dirty="0">
                <a:solidFill>
                  <a:schemeClr val="accent1"/>
                </a:solidFill>
              </a:rPr>
              <a:t>Mini-Conclusion:</a:t>
            </a:r>
            <a:br>
              <a:rPr lang="en-US" sz="2000" dirty="0"/>
            </a:br>
            <a:r>
              <a:rPr lang="en-US" sz="2000" dirty="0"/>
              <a:t>Thus, the overuse of social media can damage community relationships and increase feelings of loneliness.</a:t>
            </a:r>
          </a:p>
        </p:txBody>
      </p:sp>
    </p:spTree>
    <p:extLst>
      <p:ext uri="{BB962C8B-B14F-4D97-AF65-F5344CB8AC3E}">
        <p14:creationId xmlns:p14="http://schemas.microsoft.com/office/powerpoint/2010/main" val="1756676836"/>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AD72B1F5-A34B-74B1-7710-4AB524072329}"/>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1CC52A5D-BCC2-9B3E-ACF4-CFA46F7B3CAB}"/>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76451C12-EA96-9C2B-CD28-B0AE06356954}"/>
              </a:ext>
            </a:extLst>
          </p:cNvPr>
          <p:cNvSpPr txBox="1"/>
          <p:nvPr/>
        </p:nvSpPr>
        <p:spPr>
          <a:xfrm>
            <a:off x="762125" y="1539551"/>
            <a:ext cx="10496939" cy="1631175"/>
          </a:xfrm>
          <a:prstGeom prst="rect">
            <a:avLst/>
          </a:prstGeom>
          <a:noFill/>
          <a:ln>
            <a:noFill/>
          </a:ln>
        </p:spPr>
        <p:txBody>
          <a:bodyPr spcFirstLastPara="1" wrap="square" lIns="91425" tIns="45700" rIns="91425" bIns="45700" anchor="t" anchorCtr="0">
            <a:spAutoFit/>
          </a:bodyPr>
          <a:lstStyle/>
          <a:p>
            <a:pPr algn="just">
              <a:buNone/>
            </a:pPr>
            <a:r>
              <a:rPr lang="en-US" sz="2000" b="1" dirty="0">
                <a:solidFill>
                  <a:srgbClr val="C00000"/>
                </a:solidFill>
              </a:rPr>
              <a:t>Conclusion</a:t>
            </a:r>
          </a:p>
          <a:p>
            <a:pPr algn="just">
              <a:buNone/>
            </a:pPr>
            <a:r>
              <a:rPr lang="en-US" sz="2000" dirty="0"/>
              <a:t>In conclusion, I firmly agree that social networking sites have a negative impact on both individuals and society. They contribute to mental health problems and reduce the quality of real-life interactions. It is important for people to manage their social media use to protect their well-being and strengthen their relationships.</a:t>
            </a:r>
          </a:p>
        </p:txBody>
      </p:sp>
    </p:spTree>
    <p:extLst>
      <p:ext uri="{BB962C8B-B14F-4D97-AF65-F5344CB8AC3E}">
        <p14:creationId xmlns:p14="http://schemas.microsoft.com/office/powerpoint/2010/main" val="3377618420"/>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28FEFDD0-B1E3-8029-0EF4-3488FF4805BC}"/>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7CB00988-0874-AFE9-8F5D-35EF7862B419}"/>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8988C9AD-A161-1419-7AD6-47108CD4D25A}"/>
              </a:ext>
            </a:extLst>
          </p:cNvPr>
          <p:cNvSpPr txBox="1"/>
          <p:nvPr/>
        </p:nvSpPr>
        <p:spPr>
          <a:xfrm>
            <a:off x="547520" y="658458"/>
            <a:ext cx="8288569" cy="492402"/>
          </a:xfrm>
          <a:prstGeom prst="rect">
            <a:avLst/>
          </a:prstGeom>
          <a:noFill/>
          <a:ln>
            <a:noFill/>
          </a:ln>
        </p:spPr>
        <p:txBody>
          <a:bodyPr spcFirstLastPara="1" wrap="square" lIns="91425" tIns="45700" rIns="91425" bIns="45700" anchor="t" anchorCtr="0">
            <a:spAutoFit/>
          </a:bodyPr>
          <a:lstStyle/>
          <a:p>
            <a:pPr lvl="0">
              <a:buClrTx/>
              <a:defRPr/>
            </a:pPr>
            <a:r>
              <a:rPr lang="en-US" sz="2600" b="1" kern="1200" dirty="0">
                <a:solidFill>
                  <a:srgbClr val="FF0000"/>
                </a:solidFill>
                <a:latin typeface="Century Gothic" panose="020F0302020204030204"/>
              </a:rPr>
              <a:t>Assessment Criteria (Band Descriptors Summary)</a:t>
            </a:r>
          </a:p>
        </p:txBody>
      </p:sp>
      <p:sp>
        <p:nvSpPr>
          <p:cNvPr id="172" name="Google Shape;172;p27">
            <a:extLst>
              <a:ext uri="{FF2B5EF4-FFF2-40B4-BE49-F238E27FC236}">
                <a16:creationId xmlns:a16="http://schemas.microsoft.com/office/drawing/2014/main" id="{572D7E04-5A21-175F-C361-3BD38FFBA43F}"/>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070B4C60-6904-3DC8-7355-CE1A854AEA6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A268300F-32B6-2FFD-31D2-0BC76FDD9F91}"/>
              </a:ext>
            </a:extLst>
          </p:cNvPr>
          <p:cNvSpPr txBox="1"/>
          <p:nvPr/>
        </p:nvSpPr>
        <p:spPr>
          <a:xfrm>
            <a:off x="762125" y="1328741"/>
            <a:ext cx="10490593" cy="2154406"/>
          </a:xfrm>
          <a:prstGeom prst="rect">
            <a:avLst/>
          </a:prstGeom>
          <a:noFill/>
          <a:ln>
            <a:noFill/>
          </a:ln>
        </p:spPr>
        <p:txBody>
          <a:bodyPr spcFirstLastPara="1" wrap="square" lIns="91425" tIns="91425" rIns="91425" bIns="91425" anchor="t" anchorCtr="0">
            <a:spAutoFit/>
          </a:bodyPr>
          <a:lstStyle/>
          <a:p>
            <a:pPr>
              <a:buFont typeface="+mj-lt"/>
              <a:buAutoNum type="arabicPeriod"/>
            </a:pPr>
            <a:r>
              <a:rPr lang="en-US" sz="3200" dirty="0"/>
              <a:t>Task Response</a:t>
            </a:r>
          </a:p>
          <a:p>
            <a:pPr>
              <a:buFont typeface="+mj-lt"/>
              <a:buAutoNum type="arabicPeriod"/>
            </a:pPr>
            <a:r>
              <a:rPr lang="en-US" sz="3200" dirty="0"/>
              <a:t>Coherence and Cohesion</a:t>
            </a:r>
          </a:p>
          <a:p>
            <a:pPr>
              <a:buFont typeface="+mj-lt"/>
              <a:buAutoNum type="arabicPeriod"/>
            </a:pPr>
            <a:r>
              <a:rPr lang="en-US" sz="3200" dirty="0"/>
              <a:t>Lexical Resource</a:t>
            </a:r>
          </a:p>
          <a:p>
            <a:pPr>
              <a:buFont typeface="+mj-lt"/>
              <a:buAutoNum type="arabicPeriod"/>
            </a:pPr>
            <a:r>
              <a:rPr lang="en-US" sz="3200" dirty="0"/>
              <a:t>Grammatical Range and Accuracy</a:t>
            </a:r>
          </a:p>
        </p:txBody>
      </p:sp>
    </p:spTree>
    <p:extLst>
      <p:ext uri="{BB962C8B-B14F-4D97-AF65-F5344CB8AC3E}">
        <p14:creationId xmlns:p14="http://schemas.microsoft.com/office/powerpoint/2010/main" val="3180130334"/>
      </p:ext>
    </p:extLst>
  </p:cSld>
  <p:clrMapOvr>
    <a:masterClrMapping/>
  </p:clrMapOvr>
  <mc:AlternateContent xmlns:mc="http://schemas.openxmlformats.org/markup-compatibility/2006" xmlns:p14="http://schemas.microsoft.com/office/powerpoint/2010/main">
    <mc:Choice Requires="p14">
      <p:transition spd="slow" p14:dur="2000" advTm="282030"/>
    </mc:Choice>
    <mc:Fallback xmlns="">
      <p:transition spd="slow" advTm="2820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pic>
        <p:nvPicPr>
          <p:cNvPr id="657" name="Google Shape;657;p59"/>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659" name="Google Shape;659;p59"/>
          <p:cNvSpPr txBox="1"/>
          <p:nvPr/>
        </p:nvSpPr>
        <p:spPr>
          <a:xfrm>
            <a:off x="534381" y="5945200"/>
            <a:ext cx="45246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Times New Roman"/>
                <a:ea typeface="Times New Roman"/>
                <a:cs typeface="Times New Roman"/>
                <a:sym typeface="Times New Roman"/>
              </a:rPr>
              <a:t>Thank You</a:t>
            </a:r>
            <a:endParaRPr sz="1400" b="0" i="0" u="none" strike="noStrike" cap="none">
              <a:solidFill>
                <a:schemeClr val="dk1"/>
              </a:solidFill>
              <a:latin typeface="Arial"/>
              <a:ea typeface="Arial"/>
              <a:cs typeface="Arial"/>
              <a:sym typeface="Arial"/>
            </a:endParaRPr>
          </a:p>
        </p:txBody>
      </p:sp>
      <p:sp>
        <p:nvSpPr>
          <p:cNvPr id="660" name="Google Shape;660;p59"/>
          <p:cNvSpPr/>
          <p:nvPr/>
        </p:nvSpPr>
        <p:spPr>
          <a:xfrm>
            <a:off x="1340017" y="1410088"/>
            <a:ext cx="9652637" cy="4308315"/>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1" name="Google Shape;661;p59"/>
          <p:cNvSpPr/>
          <p:nvPr/>
        </p:nvSpPr>
        <p:spPr>
          <a:xfrm>
            <a:off x="1468709" y="1526062"/>
            <a:ext cx="9473700" cy="4142400"/>
          </a:xfrm>
          <a:prstGeom prst="rect">
            <a:avLst/>
          </a:prstGeom>
          <a:blipFill rotWithShape="1">
            <a:blip r:embed="rId4">
              <a:alphaModFix/>
            </a:blip>
            <a:tile tx="0" ty="-381000" sx="99000" sy="98002"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23863"/>
    </mc:Choice>
    <mc:Fallback xmlns="">
      <p:transition spd="slow" advTm="23863"/>
    </mc:Fallback>
  </mc:AlternateContent>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DE3784-5867-4F8E-B2C1-7B06E2ADE6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0ADF439-FFF0-40EA-82F7-58455F7B8162}">
  <ds:schemaRefs>
    <ds:schemaRef ds:uri="http://schemas.microsoft.com/sharepoint/v3/contenttype/forms"/>
  </ds:schemaRefs>
</ds:datastoreItem>
</file>

<file path=customXml/itemProps3.xml><?xml version="1.0" encoding="utf-8"?>
<ds:datastoreItem xmlns:ds="http://schemas.openxmlformats.org/officeDocument/2006/customXml" ds:itemID="{86F6CA7E-F5EE-4565-BB91-CC6321F6B587}">
  <ds:schemaRefs>
    <ds:schemaRef ds:uri="http://schemas.microsoft.com/office/2006/metadata/properties"/>
    <ds:schemaRef ds:uri="http://purl.org/dc/dcmitype/"/>
    <ds:schemaRef ds:uri="http://purl.org/dc/terms/"/>
    <ds:schemaRef ds:uri="d13aca44-ef33-4cf4-9980-7f0b00e6eeb9"/>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49100919-8a76-4266-be0c-7dc583902cb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3018</TotalTime>
  <Words>1412</Words>
  <Application>Microsoft Office PowerPoint</Application>
  <PresentationFormat>Widescreen</PresentationFormat>
  <Paragraphs>133</Paragraphs>
  <Slides>34</Slides>
  <Notes>33</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34</vt:i4>
      </vt:variant>
    </vt:vector>
  </HeadingPairs>
  <TitlesOfParts>
    <vt:vector size="43" baseType="lpstr">
      <vt:lpstr>Aptos</vt:lpstr>
      <vt:lpstr>Arial</vt:lpstr>
      <vt:lpstr>Calibri</vt:lpstr>
      <vt:lpstr>Calibri Light</vt:lpstr>
      <vt:lpstr>Century Gothic</vt:lpstr>
      <vt:lpstr>Times New Roman</vt:lpstr>
      <vt:lpstr>2024</vt:lpstr>
      <vt:lpstr>1_2024</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Ahmed Soliman</cp:lastModifiedBy>
  <cp:revision>71</cp:revision>
  <dcterms:modified xsi:type="dcterms:W3CDTF">2025-12-07T18:26:44Z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