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webextensions/taskpanes.xml" ContentType="application/vnd.ms-office.webextensiontaskpanes+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587" r:id="rId3"/>
    <p:sldId id="313" r:id="rId4"/>
    <p:sldId id="276" r:id="rId5"/>
    <p:sldId id="494" r:id="rId6"/>
    <p:sldId id="588" r:id="rId7"/>
    <p:sldId id="306" r:id="rId8"/>
    <p:sldId id="566" r:id="rId9"/>
    <p:sldId id="593" r:id="rId10"/>
    <p:sldId id="562" r:id="rId11"/>
    <p:sldId id="590" r:id="rId12"/>
    <p:sldId id="573" r:id="rId13"/>
    <p:sldId id="594" r:id="rId14"/>
    <p:sldId id="595" r:id="rId15"/>
    <p:sldId id="591" r:id="rId16"/>
    <p:sldId id="597" r:id="rId17"/>
    <p:sldId id="564" r:id="rId18"/>
    <p:sldId id="565" r:id="rId19"/>
    <p:sldId id="596" r:id="rId20"/>
    <p:sldId id="598" r:id="rId21"/>
    <p:sldId id="581" r:id="rId22"/>
    <p:sldId id="599" r:id="rId23"/>
    <p:sldId id="600" r:id="rId24"/>
    <p:sldId id="582" r:id="rId25"/>
    <p:sldId id="601" r:id="rId26"/>
    <p:sldId id="602" r:id="rId27"/>
    <p:sldId id="583" r:id="rId28"/>
    <p:sldId id="603" r:id="rId29"/>
    <p:sldId id="604" r:id="rId30"/>
    <p:sldId id="606" r:id="rId31"/>
    <p:sldId id="608" r:id="rId32"/>
    <p:sldId id="609" r:id="rId33"/>
    <p:sldId id="567" r:id="rId34"/>
    <p:sldId id="585" r:id="rId35"/>
    <p:sldId id="575" r:id="rId36"/>
    <p:sldId id="610" r:id="rId37"/>
    <p:sldId id="605" r:id="rId38"/>
    <p:sldId id="611" r:id="rId39"/>
    <p:sldId id="607" r:id="rId40"/>
    <p:sldId id="615" r:id="rId41"/>
    <p:sldId id="612" r:id="rId42"/>
    <p:sldId id="613" r:id="rId43"/>
    <p:sldId id="586" r:id="rId44"/>
    <p:sldId id="523" r:id="rId45"/>
    <p:sldId id="55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7"/>
            <p14:sldId id="313"/>
            <p14:sldId id="276"/>
            <p14:sldId id="494"/>
            <p14:sldId id="588"/>
            <p14:sldId id="306"/>
            <p14:sldId id="566"/>
            <p14:sldId id="593"/>
            <p14:sldId id="562"/>
            <p14:sldId id="590"/>
            <p14:sldId id="573"/>
            <p14:sldId id="594"/>
            <p14:sldId id="595"/>
            <p14:sldId id="591"/>
            <p14:sldId id="597"/>
            <p14:sldId id="564"/>
            <p14:sldId id="565"/>
            <p14:sldId id="596"/>
            <p14:sldId id="598"/>
            <p14:sldId id="581"/>
            <p14:sldId id="599"/>
            <p14:sldId id="600"/>
            <p14:sldId id="582"/>
            <p14:sldId id="601"/>
            <p14:sldId id="602"/>
            <p14:sldId id="583"/>
            <p14:sldId id="603"/>
            <p14:sldId id="604"/>
            <p14:sldId id="606"/>
            <p14:sldId id="608"/>
            <p14:sldId id="609"/>
            <p14:sldId id="567"/>
            <p14:sldId id="585"/>
            <p14:sldId id="575"/>
            <p14:sldId id="610"/>
            <p14:sldId id="605"/>
            <p14:sldId id="611"/>
            <p14:sldId id="607"/>
            <p14:sldId id="615"/>
            <p14:sldId id="612"/>
            <p14:sldId id="613"/>
            <p14:sldId id="586"/>
            <p14:sldId id="523"/>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108" y="4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sv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sv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34.sv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8" Type="http://schemas.openxmlformats.org/officeDocument/2006/relationships/image" Target="../media/image52.sv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17" Type="http://schemas.openxmlformats.org/officeDocument/2006/relationships/image" Target="../media/image61.svg"/><Relationship Id="rId2" Type="http://schemas.openxmlformats.org/officeDocument/2006/relationships/image" Target="../media/image5.png"/><Relationship Id="rId16" Type="http://schemas.openxmlformats.org/officeDocument/2006/relationships/image" Target="../media/image60.png"/><Relationship Id="rId1" Type="http://schemas.openxmlformats.org/officeDocument/2006/relationships/slideLayout" Target="../slideLayouts/slideLayout15.xml"/><Relationship Id="rId6" Type="http://schemas.openxmlformats.org/officeDocument/2006/relationships/image" Target="../media/image50.png"/><Relationship Id="rId11" Type="http://schemas.openxmlformats.org/officeDocument/2006/relationships/image" Target="../media/image55.svg"/><Relationship Id="rId5" Type="http://schemas.openxmlformats.org/officeDocument/2006/relationships/image" Target="../media/image49.sv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 Id="rId14" Type="http://schemas.openxmlformats.org/officeDocument/2006/relationships/image" Target="../media/image58.svg"/></Relationships>
</file>

<file path=ppt/slides/_rels/slide1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65.png"/></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image" Target="../media/image67.png"/><Relationship Id="rId7" Type="http://schemas.openxmlformats.org/officeDocument/2006/relationships/image" Target="../media/image71.png"/><Relationship Id="rId12" Type="http://schemas.openxmlformats.org/officeDocument/2006/relationships/image" Target="../media/image76.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0.svg"/><Relationship Id="rId11" Type="http://schemas.openxmlformats.org/officeDocument/2006/relationships/image" Target="../media/image75.png"/><Relationship Id="rId5" Type="http://schemas.openxmlformats.org/officeDocument/2006/relationships/image" Target="../media/image69.png"/><Relationship Id="rId10" Type="http://schemas.openxmlformats.org/officeDocument/2006/relationships/image" Target="../media/image74.svg"/><Relationship Id="rId4" Type="http://schemas.openxmlformats.org/officeDocument/2006/relationships/image" Target="../media/image68.svg"/><Relationship Id="rId9" Type="http://schemas.openxmlformats.org/officeDocument/2006/relationships/image" Target="../media/image73.png"/></Relationships>
</file>

<file path=ppt/slides/_rels/slide2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81.png"/><Relationship Id="rId4" Type="http://schemas.openxmlformats.org/officeDocument/2006/relationships/image" Target="../media/image80.png"/></Relationships>
</file>

<file path=ppt/slides/_rels/slide3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8" Type="http://schemas.openxmlformats.org/officeDocument/2006/relationships/image" Target="../media/image92.svg"/><Relationship Id="rId13" Type="http://schemas.openxmlformats.org/officeDocument/2006/relationships/image" Target="../media/image97.png"/><Relationship Id="rId3" Type="http://schemas.openxmlformats.org/officeDocument/2006/relationships/image" Target="../media/image87.png"/><Relationship Id="rId7" Type="http://schemas.openxmlformats.org/officeDocument/2006/relationships/image" Target="../media/image91.png"/><Relationship Id="rId12" Type="http://schemas.openxmlformats.org/officeDocument/2006/relationships/image" Target="../media/image96.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90.svg"/><Relationship Id="rId11" Type="http://schemas.openxmlformats.org/officeDocument/2006/relationships/image" Target="../media/image95.png"/><Relationship Id="rId5" Type="http://schemas.openxmlformats.org/officeDocument/2006/relationships/image" Target="../media/image89.png"/><Relationship Id="rId10" Type="http://schemas.openxmlformats.org/officeDocument/2006/relationships/image" Target="../media/image94.svg"/><Relationship Id="rId4" Type="http://schemas.openxmlformats.org/officeDocument/2006/relationships/image" Target="../media/image88.svg"/><Relationship Id="rId9" Type="http://schemas.openxmlformats.org/officeDocument/2006/relationships/image" Target="../media/image93.png"/><Relationship Id="rId14" Type="http://schemas.openxmlformats.org/officeDocument/2006/relationships/image" Target="../media/image98.svg"/></Relationships>
</file>

<file path=ppt/slides/_rels/slide38.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102.png"/><Relationship Id="rId4" Type="http://schemas.openxmlformats.org/officeDocument/2006/relationships/image" Target="../media/image101.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03.png"/><Relationship Id="rId7" Type="http://schemas.openxmlformats.org/officeDocument/2006/relationships/image" Target="../media/image107.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4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jpeg"/><Relationship Id="rId1" Type="http://schemas.openxmlformats.org/officeDocument/2006/relationships/slideLayout" Target="../slideLayouts/slideLayout16.xml"/><Relationship Id="rId5" Type="http://schemas.openxmlformats.org/officeDocument/2006/relationships/image" Target="../media/image112.png"/><Relationship Id="rId4" Type="http://schemas.openxmlformats.org/officeDocument/2006/relationships/image" Target="../media/image1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05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249334"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848455"/>
          </a:xfrm>
          <a:prstGeom prst="rect">
            <a:avLst/>
          </a:prstGeom>
          <a:noFill/>
        </p:spPr>
        <p:txBody>
          <a:bodyPr wrap="square" rtlCol="0">
            <a:spAutoFit/>
          </a:bodyPr>
          <a:lstStyle/>
          <a:p>
            <a:pPr algn="ctr" rtl="1">
              <a:lnSpc>
                <a:spcPct val="200000"/>
              </a:lnSpc>
            </a:pPr>
            <a:r>
              <a:rPr lang="ar-EG" sz="2000" b="1">
                <a:solidFill>
                  <a:srgbClr val="00B0F0"/>
                </a:solidFill>
                <a:latin typeface="Alexandria" pitchFamily="2" charset="-78"/>
                <a:cs typeface="Alexandria" pitchFamily="2" charset="-78"/>
              </a:rPr>
              <a:t>المحاضرة الخامسة</a:t>
            </a:r>
            <a:endParaRPr lang="en-US" sz="2000" b="1">
              <a:solidFill>
                <a:srgbClr val="00B0F0"/>
              </a:solidFill>
              <a:latin typeface="Alexandria" pitchFamily="2" charset="-78"/>
              <a:cs typeface="Alexandria" pitchFamily="2" charset="-78"/>
            </a:endParaRPr>
          </a:p>
          <a:p>
            <a:pPr algn="ctr" rtl="1">
              <a:lnSpc>
                <a:spcPct val="200000"/>
              </a:lnSpc>
            </a:pPr>
            <a:r>
              <a:rPr lang="ar-EG" sz="2000" b="1">
                <a:solidFill>
                  <a:srgbClr val="00B0F0"/>
                </a:solidFill>
                <a:latin typeface="Alexandria" pitchFamily="2" charset="-78"/>
                <a:cs typeface="Alexandria" pitchFamily="2" charset="-78"/>
              </a:rPr>
              <a:t>مناهج البحث وأساليب المفاضلة بينها</a:t>
            </a:r>
            <a:endParaRPr lang="en-US" sz="2000" b="1">
              <a:solidFill>
                <a:srgbClr val="00B0F0"/>
              </a:solidFill>
              <a:latin typeface="Alexandria" pitchFamily="2" charset="-78"/>
              <a:cs typeface="Alexandria" pitchFamily="2" charset="-78"/>
            </a:endParaRPr>
          </a:p>
          <a:p>
            <a:pPr algn="ctr" rtl="1">
              <a:lnSpc>
                <a:spcPct val="200000"/>
              </a:lnSpc>
            </a:pPr>
            <a:endParaRPr lang="ar-EG"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a:t>
            </a:r>
            <a:r>
              <a:rPr lang="ar-EG" sz="4800" b="1">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0</a:t>
            </a:r>
            <a:r>
              <a:rPr lang="en-US" sz="4400" b="1">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4" name="Group 3">
            <a:extLst>
              <a:ext uri="{FF2B5EF4-FFF2-40B4-BE49-F238E27FC236}">
                <a16:creationId xmlns:a16="http://schemas.microsoft.com/office/drawing/2014/main" id="{EEF1EC53-B3FA-E411-B163-E05231B8D4F3}"/>
              </a:ext>
            </a:extLst>
          </p:cNvPr>
          <p:cNvGrpSpPr/>
          <p:nvPr/>
        </p:nvGrpSpPr>
        <p:grpSpPr>
          <a:xfrm>
            <a:off x="2843561" y="1506364"/>
            <a:ext cx="9037264" cy="4491877"/>
            <a:chOff x="793790" y="1375767"/>
            <a:chExt cx="13042821" cy="5329238"/>
          </a:xfrm>
        </p:grpSpPr>
        <p:sp>
          <p:nvSpPr>
            <p:cNvPr id="31" name="Text 0">
              <a:extLst>
                <a:ext uri="{FF2B5EF4-FFF2-40B4-BE49-F238E27FC236}">
                  <a16:creationId xmlns:a16="http://schemas.microsoft.com/office/drawing/2014/main" id="{75AF1EFA-BFD4-29B6-2FA8-2062EC122114}"/>
                </a:ext>
              </a:extLst>
            </p:cNvPr>
            <p:cNvSpPr/>
            <p:nvPr/>
          </p:nvSpPr>
          <p:spPr>
            <a:xfrm>
              <a:off x="8874800" y="1375767"/>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محتويات المحاضرة</a:t>
              </a:r>
              <a:endParaRPr lang="en-US" sz="3900" dirty="0"/>
            </a:p>
          </p:txBody>
        </p:sp>
        <p:sp>
          <p:nvSpPr>
            <p:cNvPr id="38" name="Text 1">
              <a:extLst>
                <a:ext uri="{FF2B5EF4-FFF2-40B4-BE49-F238E27FC236}">
                  <a16:creationId xmlns:a16="http://schemas.microsoft.com/office/drawing/2014/main" id="{972D45CA-F3C1-C655-9A52-A1842C6F6458}"/>
                </a:ext>
              </a:extLst>
            </p:cNvPr>
            <p:cNvSpPr/>
            <p:nvPr/>
          </p:nvSpPr>
          <p:spPr>
            <a:xfrm>
              <a:off x="13638252" y="2392680"/>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45" name="Image 0" descr="preencoded.png">
              <a:extLst>
                <a:ext uri="{FF2B5EF4-FFF2-40B4-BE49-F238E27FC236}">
                  <a16:creationId xmlns:a16="http://schemas.microsoft.com/office/drawing/2014/main" id="{14ED97E7-D7FF-32DC-D71E-34FC6A18430A}"/>
                </a:ext>
              </a:extLst>
            </p:cNvPr>
            <p:cNvPicPr>
              <a:picLocks noChangeAspect="1"/>
            </p:cNvPicPr>
            <p:nvPr/>
          </p:nvPicPr>
          <p:blipFill>
            <a:blip r:embed="rId5"/>
            <a:stretch>
              <a:fillRect/>
            </a:stretch>
          </p:blipFill>
          <p:spPr>
            <a:xfrm>
              <a:off x="7414379" y="2707005"/>
              <a:ext cx="6422231" cy="22860"/>
            </a:xfrm>
            <a:prstGeom prst="rect">
              <a:avLst/>
            </a:prstGeom>
          </p:spPr>
        </p:pic>
        <p:sp>
          <p:nvSpPr>
            <p:cNvPr id="52" name="Text 2">
              <a:extLst>
                <a:ext uri="{FF2B5EF4-FFF2-40B4-BE49-F238E27FC236}">
                  <a16:creationId xmlns:a16="http://schemas.microsoft.com/office/drawing/2014/main" id="{AC16434D-E029-69FC-0A97-99E68F3A08A4}"/>
                </a:ext>
              </a:extLst>
            </p:cNvPr>
            <p:cNvSpPr/>
            <p:nvPr/>
          </p:nvSpPr>
          <p:spPr>
            <a:xfrm>
              <a:off x="11355705" y="28519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منهج البحث</a:t>
              </a:r>
              <a:endParaRPr lang="en-US" sz="1950" dirty="0"/>
            </a:p>
          </p:txBody>
        </p:sp>
        <p:sp>
          <p:nvSpPr>
            <p:cNvPr id="63" name="Text 3">
              <a:extLst>
                <a:ext uri="{FF2B5EF4-FFF2-40B4-BE49-F238E27FC236}">
                  <a16:creationId xmlns:a16="http://schemas.microsoft.com/office/drawing/2014/main" id="{8CC60068-F12E-08F3-64BC-9E85FE5A5E86}"/>
                </a:ext>
              </a:extLst>
            </p:cNvPr>
            <p:cNvSpPr/>
            <p:nvPr/>
          </p:nvSpPr>
          <p:spPr>
            <a:xfrm>
              <a:off x="7414379" y="3281124"/>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التعريفات الأساسية والمصطلحات الرئيسية</a:t>
              </a:r>
              <a:endParaRPr lang="en-US" sz="1550" dirty="0"/>
            </a:p>
          </p:txBody>
        </p:sp>
        <p:sp>
          <p:nvSpPr>
            <p:cNvPr id="64" name="Text 4">
              <a:extLst>
                <a:ext uri="{FF2B5EF4-FFF2-40B4-BE49-F238E27FC236}">
                  <a16:creationId xmlns:a16="http://schemas.microsoft.com/office/drawing/2014/main" id="{A562DEEF-FD89-5012-B73D-66B926A99302}"/>
                </a:ext>
              </a:extLst>
            </p:cNvPr>
            <p:cNvSpPr/>
            <p:nvPr/>
          </p:nvSpPr>
          <p:spPr>
            <a:xfrm>
              <a:off x="7017663" y="2392680"/>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67" name="Image 1" descr="preencoded.png">
              <a:extLst>
                <a:ext uri="{FF2B5EF4-FFF2-40B4-BE49-F238E27FC236}">
                  <a16:creationId xmlns:a16="http://schemas.microsoft.com/office/drawing/2014/main" id="{38E124C9-FE42-E534-7FB3-91F7113520B4}"/>
                </a:ext>
              </a:extLst>
            </p:cNvPr>
            <p:cNvPicPr>
              <a:picLocks noChangeAspect="1"/>
            </p:cNvPicPr>
            <p:nvPr/>
          </p:nvPicPr>
          <p:blipFill>
            <a:blip r:embed="rId5"/>
            <a:stretch>
              <a:fillRect/>
            </a:stretch>
          </p:blipFill>
          <p:spPr>
            <a:xfrm>
              <a:off x="793790" y="2707005"/>
              <a:ext cx="6422231" cy="22860"/>
            </a:xfrm>
            <a:prstGeom prst="rect">
              <a:avLst/>
            </a:prstGeom>
          </p:spPr>
        </p:pic>
        <p:sp>
          <p:nvSpPr>
            <p:cNvPr id="68" name="Text 5">
              <a:extLst>
                <a:ext uri="{FF2B5EF4-FFF2-40B4-BE49-F238E27FC236}">
                  <a16:creationId xmlns:a16="http://schemas.microsoft.com/office/drawing/2014/main" id="{FAC70D44-8685-D981-8066-4826343D53AB}"/>
                </a:ext>
              </a:extLst>
            </p:cNvPr>
            <p:cNvSpPr/>
            <p:nvPr/>
          </p:nvSpPr>
          <p:spPr>
            <a:xfrm>
              <a:off x="4123611" y="2851904"/>
              <a:ext cx="309241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الفرق بين المنهج والمنهجية</a:t>
              </a:r>
              <a:endParaRPr lang="en-US" sz="1950" dirty="0"/>
            </a:p>
          </p:txBody>
        </p:sp>
        <p:sp>
          <p:nvSpPr>
            <p:cNvPr id="69" name="Text 6">
              <a:extLst>
                <a:ext uri="{FF2B5EF4-FFF2-40B4-BE49-F238E27FC236}">
                  <a16:creationId xmlns:a16="http://schemas.microsoft.com/office/drawing/2014/main" id="{30119CAF-7DD4-BB09-4F11-401D0F385893}"/>
                </a:ext>
              </a:extLst>
            </p:cNvPr>
            <p:cNvSpPr/>
            <p:nvPr/>
          </p:nvSpPr>
          <p:spPr>
            <a:xfrm>
              <a:off x="793790" y="3281124"/>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توضيح الاختلافات الجوهرية بين المفهومين</a:t>
              </a:r>
              <a:endParaRPr lang="en-US" sz="1550" dirty="0"/>
            </a:p>
          </p:txBody>
        </p:sp>
        <p:sp>
          <p:nvSpPr>
            <p:cNvPr id="70" name="Text 7">
              <a:extLst>
                <a:ext uri="{FF2B5EF4-FFF2-40B4-BE49-F238E27FC236}">
                  <a16:creationId xmlns:a16="http://schemas.microsoft.com/office/drawing/2014/main" id="{BE98A2DC-857D-0033-1A3F-3D4C13DE1309}"/>
                </a:ext>
              </a:extLst>
            </p:cNvPr>
            <p:cNvSpPr/>
            <p:nvPr/>
          </p:nvSpPr>
          <p:spPr>
            <a:xfrm>
              <a:off x="13638252" y="3945850"/>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71" name="Image 2" descr="preencoded.png">
              <a:extLst>
                <a:ext uri="{FF2B5EF4-FFF2-40B4-BE49-F238E27FC236}">
                  <a16:creationId xmlns:a16="http://schemas.microsoft.com/office/drawing/2014/main" id="{F6E74C4F-B47E-8936-B4B3-F94AB9A8762A}"/>
                </a:ext>
              </a:extLst>
            </p:cNvPr>
            <p:cNvPicPr>
              <a:picLocks noChangeAspect="1"/>
            </p:cNvPicPr>
            <p:nvPr/>
          </p:nvPicPr>
          <p:blipFill>
            <a:blip r:embed="rId5"/>
            <a:stretch>
              <a:fillRect/>
            </a:stretch>
          </p:blipFill>
          <p:spPr>
            <a:xfrm>
              <a:off x="7414379" y="4240292"/>
              <a:ext cx="6422231" cy="22860"/>
            </a:xfrm>
            <a:prstGeom prst="rect">
              <a:avLst/>
            </a:prstGeom>
          </p:spPr>
        </p:pic>
        <p:sp>
          <p:nvSpPr>
            <p:cNvPr id="72" name="Text 8">
              <a:extLst>
                <a:ext uri="{FF2B5EF4-FFF2-40B4-BE49-F238E27FC236}">
                  <a16:creationId xmlns:a16="http://schemas.microsoft.com/office/drawing/2014/main" id="{C88F4E7A-5D8E-EABF-333F-AA455AB676CB}"/>
                </a:ext>
              </a:extLst>
            </p:cNvPr>
            <p:cNvSpPr/>
            <p:nvPr/>
          </p:nvSpPr>
          <p:spPr>
            <a:xfrm>
              <a:off x="10499884" y="4405074"/>
              <a:ext cx="3336727"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أنواع البحوث وفقاً لنوع البيانات</a:t>
              </a:r>
              <a:endParaRPr lang="en-US" sz="1950" dirty="0"/>
            </a:p>
          </p:txBody>
        </p:sp>
        <p:sp>
          <p:nvSpPr>
            <p:cNvPr id="73" name="Text 9">
              <a:extLst>
                <a:ext uri="{FF2B5EF4-FFF2-40B4-BE49-F238E27FC236}">
                  <a16:creationId xmlns:a16="http://schemas.microsoft.com/office/drawing/2014/main" id="{2ABA34C9-4BEC-C4B7-26B8-1467A10BA8CF}"/>
                </a:ext>
              </a:extLst>
            </p:cNvPr>
            <p:cNvSpPr/>
            <p:nvPr/>
          </p:nvSpPr>
          <p:spPr>
            <a:xfrm>
              <a:off x="7414379" y="483429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البحوث الكمية والنوعية والمختلطة</a:t>
              </a:r>
              <a:endParaRPr lang="en-US" sz="1550" dirty="0"/>
            </a:p>
          </p:txBody>
        </p:sp>
        <p:sp>
          <p:nvSpPr>
            <p:cNvPr id="74" name="Text 10">
              <a:extLst>
                <a:ext uri="{FF2B5EF4-FFF2-40B4-BE49-F238E27FC236}">
                  <a16:creationId xmlns:a16="http://schemas.microsoft.com/office/drawing/2014/main" id="{53A9FDA3-249F-ABB8-8D4C-6AEB2C69719C}"/>
                </a:ext>
              </a:extLst>
            </p:cNvPr>
            <p:cNvSpPr/>
            <p:nvPr/>
          </p:nvSpPr>
          <p:spPr>
            <a:xfrm>
              <a:off x="7017663" y="3945850"/>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75" name="Image 3" descr="preencoded.png">
              <a:extLst>
                <a:ext uri="{FF2B5EF4-FFF2-40B4-BE49-F238E27FC236}">
                  <a16:creationId xmlns:a16="http://schemas.microsoft.com/office/drawing/2014/main" id="{4EC194B2-FB28-FAC3-7E14-FABEA9BDAD03}"/>
                </a:ext>
              </a:extLst>
            </p:cNvPr>
            <p:cNvPicPr>
              <a:picLocks noChangeAspect="1"/>
            </p:cNvPicPr>
            <p:nvPr/>
          </p:nvPicPr>
          <p:blipFill>
            <a:blip r:embed="rId5"/>
            <a:stretch>
              <a:fillRect/>
            </a:stretch>
          </p:blipFill>
          <p:spPr>
            <a:xfrm>
              <a:off x="793790" y="4240292"/>
              <a:ext cx="6422231" cy="22860"/>
            </a:xfrm>
            <a:prstGeom prst="rect">
              <a:avLst/>
            </a:prstGeom>
          </p:spPr>
        </p:pic>
        <p:sp>
          <p:nvSpPr>
            <p:cNvPr id="76" name="Text 11">
              <a:extLst>
                <a:ext uri="{FF2B5EF4-FFF2-40B4-BE49-F238E27FC236}">
                  <a16:creationId xmlns:a16="http://schemas.microsoft.com/office/drawing/2014/main" id="{701E91B1-37AA-AC51-C5FD-721F7C861E36}"/>
                </a:ext>
              </a:extLst>
            </p:cNvPr>
            <p:cNvSpPr/>
            <p:nvPr/>
          </p:nvSpPr>
          <p:spPr>
            <a:xfrm>
              <a:off x="4473059" y="4405074"/>
              <a:ext cx="274296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أنواع البحوث وفقاً للهدف</a:t>
              </a:r>
              <a:endParaRPr lang="en-US" sz="1950" dirty="0"/>
            </a:p>
          </p:txBody>
        </p:sp>
        <p:sp>
          <p:nvSpPr>
            <p:cNvPr id="77" name="Text 12">
              <a:extLst>
                <a:ext uri="{FF2B5EF4-FFF2-40B4-BE49-F238E27FC236}">
                  <a16:creationId xmlns:a16="http://schemas.microsoft.com/office/drawing/2014/main" id="{B9F6DC9D-8B42-47C7-0AA5-60A0805B0D3D}"/>
                </a:ext>
              </a:extLst>
            </p:cNvPr>
            <p:cNvSpPr/>
            <p:nvPr/>
          </p:nvSpPr>
          <p:spPr>
            <a:xfrm>
              <a:off x="793790" y="483429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الوصفية والتجريبية والتاريخية والاستكشافية والعلاقية</a:t>
              </a:r>
              <a:endParaRPr lang="en-US" sz="1550" dirty="0"/>
            </a:p>
          </p:txBody>
        </p:sp>
        <p:sp>
          <p:nvSpPr>
            <p:cNvPr id="78" name="Text 13">
              <a:extLst>
                <a:ext uri="{FF2B5EF4-FFF2-40B4-BE49-F238E27FC236}">
                  <a16:creationId xmlns:a16="http://schemas.microsoft.com/office/drawing/2014/main" id="{FADCC054-A369-6D51-BE7F-F9CE54F0B2DA}"/>
                </a:ext>
              </a:extLst>
            </p:cNvPr>
            <p:cNvSpPr/>
            <p:nvPr/>
          </p:nvSpPr>
          <p:spPr>
            <a:xfrm>
              <a:off x="13638252" y="549902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05</a:t>
              </a:r>
              <a:endParaRPr lang="en-US" sz="1550" dirty="0"/>
            </a:p>
          </p:txBody>
        </p:sp>
        <p:pic>
          <p:nvPicPr>
            <p:cNvPr id="79" name="Image 4" descr="preencoded.png">
              <a:extLst>
                <a:ext uri="{FF2B5EF4-FFF2-40B4-BE49-F238E27FC236}">
                  <a16:creationId xmlns:a16="http://schemas.microsoft.com/office/drawing/2014/main" id="{7D24E346-F7BE-4517-82EF-7C71D61D5734}"/>
                </a:ext>
              </a:extLst>
            </p:cNvPr>
            <p:cNvPicPr>
              <a:picLocks noChangeAspect="1"/>
            </p:cNvPicPr>
            <p:nvPr/>
          </p:nvPicPr>
          <p:blipFill>
            <a:blip r:embed="rId5"/>
            <a:stretch>
              <a:fillRect/>
            </a:stretch>
          </p:blipFill>
          <p:spPr>
            <a:xfrm>
              <a:off x="7414379" y="5773698"/>
              <a:ext cx="6422231" cy="22860"/>
            </a:xfrm>
            <a:prstGeom prst="rect">
              <a:avLst/>
            </a:prstGeom>
          </p:spPr>
        </p:pic>
        <p:sp>
          <p:nvSpPr>
            <p:cNvPr id="80" name="Text 14">
              <a:extLst>
                <a:ext uri="{FF2B5EF4-FFF2-40B4-BE49-F238E27FC236}">
                  <a16:creationId xmlns:a16="http://schemas.microsoft.com/office/drawing/2014/main" id="{47865562-4624-F836-A414-8136C8E2D08D}"/>
                </a:ext>
              </a:extLst>
            </p:cNvPr>
            <p:cNvSpPr/>
            <p:nvPr/>
          </p:nvSpPr>
          <p:spPr>
            <a:xfrm>
              <a:off x="10270688" y="5958245"/>
              <a:ext cx="356592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أنواع البحوث وفقاً للمعيار الزمني</a:t>
              </a:r>
              <a:endParaRPr lang="en-US" sz="1950" dirty="0"/>
            </a:p>
          </p:txBody>
        </p:sp>
        <p:sp>
          <p:nvSpPr>
            <p:cNvPr id="81" name="Text 15">
              <a:extLst>
                <a:ext uri="{FF2B5EF4-FFF2-40B4-BE49-F238E27FC236}">
                  <a16:creationId xmlns:a16="http://schemas.microsoft.com/office/drawing/2014/main" id="{D8663649-2E87-D42F-4BEE-80B5CA33B3A5}"/>
                </a:ext>
              </a:extLst>
            </p:cNvPr>
            <p:cNvSpPr/>
            <p:nvPr/>
          </p:nvSpPr>
          <p:spPr>
            <a:xfrm>
              <a:off x="7414379" y="638746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البحوث الطويلة والعرضية</a:t>
              </a:r>
              <a:endParaRPr lang="en-US" sz="1550" dirty="0"/>
            </a:p>
          </p:txBody>
        </p:sp>
        <p:sp>
          <p:nvSpPr>
            <p:cNvPr id="82" name="Text 16">
              <a:extLst>
                <a:ext uri="{FF2B5EF4-FFF2-40B4-BE49-F238E27FC236}">
                  <a16:creationId xmlns:a16="http://schemas.microsoft.com/office/drawing/2014/main" id="{016B3741-CDBE-6130-3FD2-CFF451F71D5D}"/>
                </a:ext>
              </a:extLst>
            </p:cNvPr>
            <p:cNvSpPr/>
            <p:nvPr/>
          </p:nvSpPr>
          <p:spPr>
            <a:xfrm>
              <a:off x="7017663" y="549902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06</a:t>
              </a:r>
              <a:endParaRPr lang="en-US" sz="1550" dirty="0"/>
            </a:p>
          </p:txBody>
        </p:sp>
        <p:pic>
          <p:nvPicPr>
            <p:cNvPr id="83" name="Image 5" descr="preencoded.png">
              <a:extLst>
                <a:ext uri="{FF2B5EF4-FFF2-40B4-BE49-F238E27FC236}">
                  <a16:creationId xmlns:a16="http://schemas.microsoft.com/office/drawing/2014/main" id="{BFE91DB8-4B3F-CD91-B82E-05AB4BC8B80D}"/>
                </a:ext>
              </a:extLst>
            </p:cNvPr>
            <p:cNvPicPr>
              <a:picLocks noChangeAspect="1"/>
            </p:cNvPicPr>
            <p:nvPr/>
          </p:nvPicPr>
          <p:blipFill>
            <a:blip r:embed="rId5"/>
            <a:stretch>
              <a:fillRect/>
            </a:stretch>
          </p:blipFill>
          <p:spPr>
            <a:xfrm>
              <a:off x="793790" y="5773698"/>
              <a:ext cx="6422231" cy="22860"/>
            </a:xfrm>
            <a:prstGeom prst="rect">
              <a:avLst/>
            </a:prstGeom>
          </p:spPr>
        </p:pic>
        <p:sp>
          <p:nvSpPr>
            <p:cNvPr id="84" name="Text 17">
              <a:extLst>
                <a:ext uri="{FF2B5EF4-FFF2-40B4-BE49-F238E27FC236}">
                  <a16:creationId xmlns:a16="http://schemas.microsoft.com/office/drawing/2014/main" id="{4BB320B1-16C2-55BE-446E-DAFE5EFE2594}"/>
                </a:ext>
              </a:extLst>
            </p:cNvPr>
            <p:cNvSpPr/>
            <p:nvPr/>
          </p:nvSpPr>
          <p:spPr>
            <a:xfrm>
              <a:off x="3952399" y="5958245"/>
              <a:ext cx="326362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أشهر مناهج البحث في الإعلام</a:t>
              </a:r>
              <a:endParaRPr lang="en-US" sz="1950" dirty="0"/>
            </a:p>
          </p:txBody>
        </p:sp>
        <p:sp>
          <p:nvSpPr>
            <p:cNvPr id="85" name="Text 18">
              <a:extLst>
                <a:ext uri="{FF2B5EF4-FFF2-40B4-BE49-F238E27FC236}">
                  <a16:creationId xmlns:a16="http://schemas.microsoft.com/office/drawing/2014/main" id="{8E6E7EC3-8BE2-1113-CB8C-E46404AD92AC}"/>
                </a:ext>
              </a:extLst>
            </p:cNvPr>
            <p:cNvSpPr/>
            <p:nvPr/>
          </p:nvSpPr>
          <p:spPr>
            <a:xfrm>
              <a:off x="793790" y="638746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المناهج الأكثر استخداماً في الدراسات الإعلامية</a:t>
              </a:r>
              <a:endParaRPr lang="en-US" sz="1550" dirty="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6101" y="1718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545230" y="880375"/>
            <a:ext cx="390203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مقدمة</a:t>
            </a:r>
            <a:endParaRPr lang="en-US"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0D83734-6E48-2B29-9623-EC315178A561}"/>
              </a:ext>
            </a:extLst>
          </p:cNvPr>
          <p:cNvPicPr>
            <a:picLocks noChangeAspect="1"/>
          </p:cNvPicPr>
          <p:nvPr/>
        </p:nvPicPr>
        <p:blipFill>
          <a:blip r:embed="rId3"/>
          <a:stretch>
            <a:fillRect/>
          </a:stretch>
        </p:blipFill>
        <p:spPr>
          <a:xfrm>
            <a:off x="833179" y="2030584"/>
            <a:ext cx="10380922" cy="14233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oup 7">
            <a:extLst>
              <a:ext uri="{FF2B5EF4-FFF2-40B4-BE49-F238E27FC236}">
                <a16:creationId xmlns:a16="http://schemas.microsoft.com/office/drawing/2014/main" id="{90D25B72-F21F-7898-1A06-E08A2FF885F9}"/>
              </a:ext>
            </a:extLst>
          </p:cNvPr>
          <p:cNvGrpSpPr/>
          <p:nvPr/>
        </p:nvGrpSpPr>
        <p:grpSpPr>
          <a:xfrm>
            <a:off x="942307" y="3610634"/>
            <a:ext cx="10271793" cy="2271392"/>
            <a:chOff x="793790" y="4844177"/>
            <a:chExt cx="13042821" cy="1939885"/>
          </a:xfrm>
        </p:grpSpPr>
        <p:sp>
          <p:nvSpPr>
            <p:cNvPr id="11" name="Text 1">
              <a:extLst>
                <a:ext uri="{FF2B5EF4-FFF2-40B4-BE49-F238E27FC236}">
                  <a16:creationId xmlns:a16="http://schemas.microsoft.com/office/drawing/2014/main" id="{F0C0B435-5F5F-745F-2146-8DAE40DF424B}"/>
                </a:ext>
              </a:extLst>
            </p:cNvPr>
            <p:cNvSpPr/>
            <p:nvPr/>
          </p:nvSpPr>
          <p:spPr>
            <a:xfrm>
              <a:off x="793790" y="4844177"/>
              <a:ext cx="130428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منهج البحث العلمي يمثل الخطوة الأساسية التي تحدد جودة وموثوقية الدراسة العلمية، فهو الإطار الذي يحدد كيفية جمع وتحليل البيانات، واستنتاج النتائج. إن اختيار منهج البحث الصحيح يعكس فهماً عميقاً لطبيعة المشكلة البحثية والأهداف المراد تحقيقها، وبالتالي، يؤثر بشكل كبير على جودة البحث وقابليته للتطبيق والتكرار.</a:t>
              </a:r>
              <a:endParaRPr lang="en-US" sz="1600" dirty="0"/>
            </a:p>
          </p:txBody>
        </p:sp>
        <p:sp>
          <p:nvSpPr>
            <p:cNvPr id="12" name="Text 2">
              <a:extLst>
                <a:ext uri="{FF2B5EF4-FFF2-40B4-BE49-F238E27FC236}">
                  <a16:creationId xmlns:a16="http://schemas.microsoft.com/office/drawing/2014/main" id="{FAE6D794-811F-5F33-BDB7-C22BE187B057}"/>
                </a:ext>
              </a:extLst>
            </p:cNvPr>
            <p:cNvSpPr/>
            <p:nvPr/>
          </p:nvSpPr>
          <p:spPr>
            <a:xfrm>
              <a:off x="793790" y="6243280"/>
              <a:ext cx="12745164" cy="317540"/>
            </a:xfrm>
            <a:prstGeom prst="rect">
              <a:avLst/>
            </a:prstGeom>
            <a:noFill/>
            <a:ln/>
          </p:spPr>
          <p:txBody>
            <a:bodyPr wrap="none" lIns="0" tIns="0" rIns="0" bIns="0" rtlCol="0" anchor="t"/>
            <a:lstStyle/>
            <a:p>
              <a:pPr marL="0" indent="0" algn="ctr" rtl="1">
                <a:lnSpc>
                  <a:spcPts val="2500"/>
                </a:lnSpc>
                <a:buNone/>
              </a:pPr>
              <a:r>
                <a:rPr lang="en-US" b="1" dirty="0">
                  <a:solidFill>
                    <a:srgbClr val="FF0000"/>
                  </a:solidFill>
                  <a:latin typeface="Alexandria" pitchFamily="34" charset="0"/>
                  <a:ea typeface="Alexandria" pitchFamily="34" charset="-122"/>
                  <a:cs typeface="Alexandria" pitchFamily="34" charset="-120"/>
                </a:rPr>
                <a:t>اختيار المنهج المناسب هو حجر الأساس لأي بحث علمي ناجح</a:t>
              </a:r>
              <a:endParaRPr lang="en-US" b="1" dirty="0">
                <a:solidFill>
                  <a:srgbClr val="FF0000"/>
                </a:solidFill>
              </a:endParaRPr>
            </a:p>
          </p:txBody>
        </p:sp>
        <p:sp>
          <p:nvSpPr>
            <p:cNvPr id="13" name="Shape 3">
              <a:extLst>
                <a:ext uri="{FF2B5EF4-FFF2-40B4-BE49-F238E27FC236}">
                  <a16:creationId xmlns:a16="http://schemas.microsoft.com/office/drawing/2014/main" id="{165A8F39-B55E-EB39-0A15-864A26FD4325}"/>
                </a:ext>
              </a:extLst>
            </p:cNvPr>
            <p:cNvSpPr/>
            <p:nvPr/>
          </p:nvSpPr>
          <p:spPr>
            <a:xfrm>
              <a:off x="13813750" y="6020038"/>
              <a:ext cx="22860" cy="764024"/>
            </a:xfrm>
            <a:prstGeom prst="rect">
              <a:avLst/>
            </a:prstGeom>
            <a:solidFill>
              <a:srgbClr val="403CCF"/>
            </a:solidFill>
            <a:ln/>
          </p:spPr>
          <p:txBody>
            <a:bodyPr/>
            <a:lstStyle/>
            <a:p>
              <a:endParaRPr lang="en-US"/>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منهج البحث العلمي</a:t>
            </a:r>
            <a:endParaRPr lang="en-US" sz="2000" b="1" dirty="0">
              <a:latin typeface="Alexandria" pitchFamily="2" charset="-78"/>
              <a:cs typeface="Alexandria" pitchFamily="2" charset="-78"/>
            </a:endParaRPr>
          </a:p>
        </p:txBody>
      </p:sp>
      <p:sp>
        <p:nvSpPr>
          <p:cNvPr id="5" name="Rectangle 4"/>
          <p:cNvSpPr/>
          <p:nvPr/>
        </p:nvSpPr>
        <p:spPr>
          <a:xfrm>
            <a:off x="785712" y="420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70530" y="5786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70847" y="821282"/>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2C539FB-D2F3-01AE-E752-3635AE30D8E2}"/>
              </a:ext>
            </a:extLst>
          </p:cNvPr>
          <p:cNvGrpSpPr/>
          <p:nvPr/>
        </p:nvGrpSpPr>
        <p:grpSpPr>
          <a:xfrm>
            <a:off x="8263054" y="1711205"/>
            <a:ext cx="2829175" cy="4318992"/>
            <a:chOff x="793790" y="2423993"/>
            <a:chExt cx="2169200" cy="4318992"/>
          </a:xfrm>
        </p:grpSpPr>
        <p:sp>
          <p:nvSpPr>
            <p:cNvPr id="8" name="Text 1"/>
            <p:cNvSpPr/>
            <p:nvPr/>
          </p:nvSpPr>
          <p:spPr>
            <a:xfrm>
              <a:off x="793790" y="2423993"/>
              <a:ext cx="2169200" cy="310158"/>
            </a:xfrm>
            <a:prstGeom prst="rect">
              <a:avLst/>
            </a:prstGeom>
            <a:noFill/>
            <a:ln/>
          </p:spPr>
          <p:txBody>
            <a:bodyPr wrap="none" lIns="0" tIns="0" rIns="0" bIns="0" rtlCol="0" anchor="t"/>
            <a:lstStyle/>
            <a:p>
              <a:pPr marL="0" indent="0" algn="ct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التعريف الأول</a:t>
              </a:r>
              <a:endParaRPr lang="en-US" sz="1950" dirty="0"/>
            </a:p>
          </p:txBody>
        </p:sp>
        <p:sp>
          <p:nvSpPr>
            <p:cNvPr id="9" name="Text 2"/>
            <p:cNvSpPr/>
            <p:nvPr/>
          </p:nvSpPr>
          <p:spPr>
            <a:xfrm>
              <a:off x="793790" y="2932509"/>
              <a:ext cx="2169200" cy="3810476"/>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مجموعة من الأدوات والطرق والتقنيات الخاصة، والتي يتم استخدامها في فحص المعارف والظواهر المكتشفة، أو هو استكمال لبعض النظريات والمعلومات، ويعتمد ذلك على تجميع بعض التأكيدات، ويجب أن تكون قابلة للقياس والاستنتاج.</a:t>
              </a:r>
              <a:endParaRPr lang="en-US" sz="1600" dirty="0"/>
            </a:p>
          </p:txBody>
        </p:sp>
      </p:grpSp>
      <p:grpSp>
        <p:nvGrpSpPr>
          <p:cNvPr id="11" name="Group 10">
            <a:extLst>
              <a:ext uri="{FF2B5EF4-FFF2-40B4-BE49-F238E27FC236}">
                <a16:creationId xmlns:a16="http://schemas.microsoft.com/office/drawing/2014/main" id="{6F985A7C-2773-93AC-BBDE-41CCF1FD2770}"/>
              </a:ext>
            </a:extLst>
          </p:cNvPr>
          <p:cNvGrpSpPr/>
          <p:nvPr/>
        </p:nvGrpSpPr>
        <p:grpSpPr>
          <a:xfrm>
            <a:off x="4802361" y="1776857"/>
            <a:ext cx="2169200" cy="3366373"/>
            <a:chOff x="3454718" y="2423993"/>
            <a:chExt cx="2169200" cy="3366373"/>
          </a:xfrm>
        </p:grpSpPr>
        <p:sp>
          <p:nvSpPr>
            <p:cNvPr id="12" name="Text 3">
              <a:extLst>
                <a:ext uri="{FF2B5EF4-FFF2-40B4-BE49-F238E27FC236}">
                  <a16:creationId xmlns:a16="http://schemas.microsoft.com/office/drawing/2014/main" id="{77B08C95-55A9-5991-27AD-F9988B495671}"/>
                </a:ext>
              </a:extLst>
            </p:cNvPr>
            <p:cNvSpPr/>
            <p:nvPr/>
          </p:nvSpPr>
          <p:spPr>
            <a:xfrm>
              <a:off x="3454718" y="2423993"/>
              <a:ext cx="2169200" cy="310158"/>
            </a:xfrm>
            <a:prstGeom prst="rect">
              <a:avLst/>
            </a:prstGeom>
            <a:noFill/>
            <a:ln/>
          </p:spPr>
          <p:txBody>
            <a:bodyPr wrap="none" lIns="0" tIns="0" rIns="0" bIns="0" rtlCol="0" anchor="t"/>
            <a:lstStyle/>
            <a:p>
              <a:pPr marL="0" indent="0" algn="ct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التعريف الثاني</a:t>
              </a:r>
              <a:endParaRPr lang="en-US" sz="1950" dirty="0"/>
            </a:p>
          </p:txBody>
        </p:sp>
        <p:sp>
          <p:nvSpPr>
            <p:cNvPr id="13" name="Text 4">
              <a:extLst>
                <a:ext uri="{FF2B5EF4-FFF2-40B4-BE49-F238E27FC236}">
                  <a16:creationId xmlns:a16="http://schemas.microsoft.com/office/drawing/2014/main" id="{105D4D1C-5E7D-1A38-6F01-8ADC7DF3FBC1}"/>
                </a:ext>
              </a:extLst>
            </p:cNvPr>
            <p:cNvSpPr/>
            <p:nvPr/>
          </p:nvSpPr>
          <p:spPr>
            <a:xfrm>
              <a:off x="3454718" y="2932509"/>
              <a:ext cx="2169200" cy="2857857"/>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أحد الأنظمة السلوكية التي تهدف إلى نمو الإدراك البشري، وتنمية القدرة على الاستفادة من جميع المعلومات المتاحة، بما يؤدي في النهاية إلى تكوين حياة حضارية متميزة للفرد والمجتمع.</a:t>
              </a:r>
              <a:endParaRPr lang="en-US" sz="1600" dirty="0"/>
            </a:p>
          </p:txBody>
        </p:sp>
      </p:grpSp>
      <p:grpSp>
        <p:nvGrpSpPr>
          <p:cNvPr id="14" name="Group 13">
            <a:extLst>
              <a:ext uri="{FF2B5EF4-FFF2-40B4-BE49-F238E27FC236}">
                <a16:creationId xmlns:a16="http://schemas.microsoft.com/office/drawing/2014/main" id="{13F7E148-FAC0-E678-0057-8EDBA4430A96}"/>
              </a:ext>
            </a:extLst>
          </p:cNvPr>
          <p:cNvGrpSpPr/>
          <p:nvPr/>
        </p:nvGrpSpPr>
        <p:grpSpPr>
          <a:xfrm>
            <a:off x="970530" y="1787381"/>
            <a:ext cx="2249567" cy="3910892"/>
            <a:chOff x="6115645" y="2423993"/>
            <a:chExt cx="2249567" cy="3366373"/>
          </a:xfrm>
        </p:grpSpPr>
        <p:sp>
          <p:nvSpPr>
            <p:cNvPr id="15" name="Text 5">
              <a:extLst>
                <a:ext uri="{FF2B5EF4-FFF2-40B4-BE49-F238E27FC236}">
                  <a16:creationId xmlns:a16="http://schemas.microsoft.com/office/drawing/2014/main" id="{147A6770-4DDC-9C3F-4CF3-DC99E86424AD}"/>
                </a:ext>
              </a:extLst>
            </p:cNvPr>
            <p:cNvSpPr/>
            <p:nvPr/>
          </p:nvSpPr>
          <p:spPr>
            <a:xfrm>
              <a:off x="6115645" y="2423993"/>
              <a:ext cx="2249567" cy="310158"/>
            </a:xfrm>
            <a:prstGeom prst="rect">
              <a:avLst/>
            </a:prstGeom>
            <a:noFill/>
            <a:ln/>
          </p:spPr>
          <p:txBody>
            <a:bodyPr wrap="none" lIns="0" tIns="0" rIns="0" bIns="0" rtlCol="0" anchor="t"/>
            <a:lstStyle/>
            <a:p>
              <a:pPr marL="0" indent="0" algn="ct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التعريف الثالث</a:t>
              </a:r>
              <a:endParaRPr lang="en-US" sz="1950" dirty="0"/>
            </a:p>
          </p:txBody>
        </p:sp>
        <p:sp>
          <p:nvSpPr>
            <p:cNvPr id="16" name="Text 6">
              <a:extLst>
                <a:ext uri="{FF2B5EF4-FFF2-40B4-BE49-F238E27FC236}">
                  <a16:creationId xmlns:a16="http://schemas.microsoft.com/office/drawing/2014/main" id="{4928C056-4F99-91F1-6FC5-9B294F3BD56F}"/>
                </a:ext>
              </a:extLst>
            </p:cNvPr>
            <p:cNvSpPr/>
            <p:nvPr/>
          </p:nvSpPr>
          <p:spPr>
            <a:xfrm>
              <a:off x="6115645" y="2932509"/>
              <a:ext cx="2249567" cy="2857857"/>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السلوك الإنساني المنظم الذي يهدف إلى استقصاء فرضية أو معلومة أو توضيح لظاهرة أو موقف معين، والعمل على فهم الآليات والأسباب الخاصة بها، وفي النهاية الاستنتاج، وإيجاد الحل الأمثل لمعالجة المشكلة.</a:t>
              </a:r>
              <a:endParaRPr lang="en-US" sz="1600" dirty="0"/>
            </a:p>
          </p:txBody>
        </p:sp>
      </p:grpSp>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F1C5E-D6AE-C9F1-A066-E9FEF47E364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7E50582-B38B-5DDA-A1C0-6A4C8DC68BD7}"/>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4FC19C-F7D9-57A9-EE89-C208165822E2}"/>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8890537-D8D3-9B2E-93DF-70DFF22DD7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4C46C2-2DFB-5CE4-8325-F33808555A1D}"/>
              </a:ext>
            </a:extLst>
          </p:cNvPr>
          <p:cNvSpPr txBox="1"/>
          <p:nvPr/>
        </p:nvSpPr>
        <p:spPr>
          <a:xfrm>
            <a:off x="3235158" y="218018"/>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الفرق بين المنهج والمنهجية</a:t>
            </a:r>
          </a:p>
        </p:txBody>
      </p:sp>
      <p:pic>
        <p:nvPicPr>
          <p:cNvPr id="4" name="Picture 3">
            <a:extLst>
              <a:ext uri="{FF2B5EF4-FFF2-40B4-BE49-F238E27FC236}">
                <a16:creationId xmlns:a16="http://schemas.microsoft.com/office/drawing/2014/main" id="{996FA653-B472-8F47-BAEE-0A99610267EF}"/>
              </a:ext>
            </a:extLst>
          </p:cNvPr>
          <p:cNvPicPr>
            <a:picLocks noChangeAspect="1"/>
          </p:cNvPicPr>
          <p:nvPr/>
        </p:nvPicPr>
        <p:blipFill>
          <a:blip r:embed="rId3"/>
          <a:stretch>
            <a:fillRect/>
          </a:stretch>
        </p:blipFill>
        <p:spPr>
          <a:xfrm>
            <a:off x="296525" y="1085590"/>
            <a:ext cx="3286636" cy="54903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Group 5">
            <a:extLst>
              <a:ext uri="{FF2B5EF4-FFF2-40B4-BE49-F238E27FC236}">
                <a16:creationId xmlns:a16="http://schemas.microsoft.com/office/drawing/2014/main" id="{97BB0388-524A-82D1-9ECF-33075196744F}"/>
              </a:ext>
            </a:extLst>
          </p:cNvPr>
          <p:cNvGrpSpPr/>
          <p:nvPr/>
        </p:nvGrpSpPr>
        <p:grpSpPr>
          <a:xfrm>
            <a:off x="3699255" y="1155869"/>
            <a:ext cx="8312314" cy="5334142"/>
            <a:chOff x="6280190" y="1527810"/>
            <a:chExt cx="7556421" cy="6091713"/>
          </a:xfrm>
        </p:grpSpPr>
        <p:sp>
          <p:nvSpPr>
            <p:cNvPr id="7" name="Shape 1">
              <a:extLst>
                <a:ext uri="{FF2B5EF4-FFF2-40B4-BE49-F238E27FC236}">
                  <a16:creationId xmlns:a16="http://schemas.microsoft.com/office/drawing/2014/main" id="{73DE6726-F295-0613-62C3-FE372C147F91}"/>
                </a:ext>
              </a:extLst>
            </p:cNvPr>
            <p:cNvSpPr/>
            <p:nvPr/>
          </p:nvSpPr>
          <p:spPr>
            <a:xfrm>
              <a:off x="6280190" y="1527810"/>
              <a:ext cx="7556421" cy="2254687"/>
            </a:xfrm>
            <a:prstGeom prst="roundRect">
              <a:avLst>
                <a:gd name="adj" fmla="val 1320"/>
              </a:avLst>
            </a:prstGeom>
            <a:solidFill>
              <a:srgbClr val="EAE8F3"/>
            </a:solidFill>
            <a:ln/>
          </p:spPr>
          <p:txBody>
            <a:bodyPr/>
            <a:lstStyle/>
            <a:p>
              <a:endParaRPr lang="en-US"/>
            </a:p>
          </p:txBody>
        </p:sp>
        <p:pic>
          <p:nvPicPr>
            <p:cNvPr id="8" name="Image 1" descr="preencoded.png">
              <a:extLst>
                <a:ext uri="{FF2B5EF4-FFF2-40B4-BE49-F238E27FC236}">
                  <a16:creationId xmlns:a16="http://schemas.microsoft.com/office/drawing/2014/main" id="{44040AF3-0C37-7E35-0EBC-3BE67566A389}"/>
                </a:ext>
              </a:extLst>
            </p:cNvPr>
            <p:cNvPicPr>
              <a:picLocks noChangeAspect="1"/>
            </p:cNvPicPr>
            <p:nvPr/>
          </p:nvPicPr>
          <p:blipFill>
            <a:blip r:embed="rId4"/>
            <a:stretch>
              <a:fillRect/>
            </a:stretch>
          </p:blipFill>
          <p:spPr>
            <a:xfrm>
              <a:off x="13042940" y="1726168"/>
              <a:ext cx="595313" cy="5953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 2" descr="preencoded.png">
              <a:extLst>
                <a:ext uri="{FF2B5EF4-FFF2-40B4-BE49-F238E27FC236}">
                  <a16:creationId xmlns:a16="http://schemas.microsoft.com/office/drawing/2014/main" id="{38A4A8A2-1597-65E7-58D3-392394DE398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06651" y="1889760"/>
              <a:ext cx="267891" cy="267891"/>
            </a:xfrm>
            <a:prstGeom prst="roundRect">
              <a:avLst>
                <a:gd name="adj" fmla="val 8594"/>
              </a:avLst>
            </a:prstGeom>
            <a:effectLst>
              <a:reflection blurRad="12700" stA="38000" endPos="28000" dist="5000" dir="5400000" sy="-100000" algn="bl" rotWithShape="0"/>
            </a:effectLst>
          </p:spPr>
        </p:pic>
        <p:sp>
          <p:nvSpPr>
            <p:cNvPr id="10" name="Text 2">
              <a:extLst>
                <a:ext uri="{FF2B5EF4-FFF2-40B4-BE49-F238E27FC236}">
                  <a16:creationId xmlns:a16="http://schemas.microsoft.com/office/drawing/2014/main" id="{78A569EF-C25C-85BD-923D-0F6413C48198}"/>
                </a:ext>
              </a:extLst>
            </p:cNvPr>
            <p:cNvSpPr/>
            <p:nvPr/>
          </p:nvSpPr>
          <p:spPr>
            <a:xfrm>
              <a:off x="11157347" y="25198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المنهج</a:t>
              </a:r>
              <a:endParaRPr lang="en-US" sz="1950" dirty="0"/>
            </a:p>
          </p:txBody>
        </p:sp>
        <p:sp>
          <p:nvSpPr>
            <p:cNvPr id="11" name="Text 3">
              <a:extLst>
                <a:ext uri="{FF2B5EF4-FFF2-40B4-BE49-F238E27FC236}">
                  <a16:creationId xmlns:a16="http://schemas.microsoft.com/office/drawing/2014/main" id="{4CFB87D5-C3CC-F8B7-A948-D3EEA04C1F57}"/>
                </a:ext>
              </a:extLst>
            </p:cNvPr>
            <p:cNvSpPr/>
            <p:nvPr/>
          </p:nvSpPr>
          <p:spPr>
            <a:xfrm>
              <a:off x="6478548" y="2949059"/>
              <a:ext cx="715970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هو أداة بحثية محددة يستخدمها الباحث لجمع البيانات والإجابة على التساؤلات البحثية. مثل المقابلات أو المسح أو الدراسة الاستقصائية.</a:t>
              </a:r>
              <a:endParaRPr lang="en-US" sz="1550" dirty="0"/>
            </a:p>
          </p:txBody>
        </p:sp>
        <p:sp>
          <p:nvSpPr>
            <p:cNvPr id="12" name="Shape 4">
              <a:extLst>
                <a:ext uri="{FF2B5EF4-FFF2-40B4-BE49-F238E27FC236}">
                  <a16:creationId xmlns:a16="http://schemas.microsoft.com/office/drawing/2014/main" id="{907A5335-8DA7-A5C8-2301-0A82F39D7F42}"/>
                </a:ext>
              </a:extLst>
            </p:cNvPr>
            <p:cNvSpPr/>
            <p:nvPr/>
          </p:nvSpPr>
          <p:spPr>
            <a:xfrm>
              <a:off x="6280190" y="3980855"/>
              <a:ext cx="7556421" cy="2254687"/>
            </a:xfrm>
            <a:prstGeom prst="roundRect">
              <a:avLst>
                <a:gd name="adj" fmla="val 1320"/>
              </a:avLst>
            </a:prstGeom>
            <a:solidFill>
              <a:srgbClr val="EAE8F3"/>
            </a:solidFill>
            <a:ln/>
          </p:spPr>
          <p:txBody>
            <a:bodyPr/>
            <a:lstStyle/>
            <a:p>
              <a:endParaRPr lang="en-US"/>
            </a:p>
          </p:txBody>
        </p:sp>
        <p:pic>
          <p:nvPicPr>
            <p:cNvPr id="13" name="Image 3" descr="preencoded.png">
              <a:extLst>
                <a:ext uri="{FF2B5EF4-FFF2-40B4-BE49-F238E27FC236}">
                  <a16:creationId xmlns:a16="http://schemas.microsoft.com/office/drawing/2014/main" id="{0751FDE7-386A-8DB3-BBF8-1B61A558BBF5}"/>
                </a:ext>
              </a:extLst>
            </p:cNvPr>
            <p:cNvPicPr>
              <a:picLocks noChangeAspect="1"/>
            </p:cNvPicPr>
            <p:nvPr/>
          </p:nvPicPr>
          <p:blipFill>
            <a:blip r:embed="rId7"/>
            <a:stretch>
              <a:fillRect/>
            </a:stretch>
          </p:blipFill>
          <p:spPr>
            <a:xfrm>
              <a:off x="13042940" y="4179213"/>
              <a:ext cx="595313" cy="5953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 4" descr="preencoded.png">
              <a:extLst>
                <a:ext uri="{FF2B5EF4-FFF2-40B4-BE49-F238E27FC236}">
                  <a16:creationId xmlns:a16="http://schemas.microsoft.com/office/drawing/2014/main" id="{0081BC01-34FC-BB8C-1DF8-C2762160EE8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206651" y="4342805"/>
              <a:ext cx="267891" cy="267891"/>
            </a:xfrm>
            <a:prstGeom prst="roundRect">
              <a:avLst>
                <a:gd name="adj" fmla="val 8594"/>
              </a:avLst>
            </a:prstGeom>
            <a:effectLst>
              <a:reflection blurRad="12700" stA="38000" endPos="28000" dist="5000" dir="5400000" sy="-100000" algn="bl" rotWithShape="0"/>
            </a:effectLst>
          </p:spPr>
        </p:pic>
        <p:sp>
          <p:nvSpPr>
            <p:cNvPr id="15" name="Text 5">
              <a:extLst>
                <a:ext uri="{FF2B5EF4-FFF2-40B4-BE49-F238E27FC236}">
                  <a16:creationId xmlns:a16="http://schemas.microsoft.com/office/drawing/2014/main" id="{155194BC-3367-C073-96A0-A44ED9890C92}"/>
                </a:ext>
              </a:extLst>
            </p:cNvPr>
            <p:cNvSpPr/>
            <p:nvPr/>
          </p:nvSpPr>
          <p:spPr>
            <a:xfrm>
              <a:off x="11157347" y="497288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المنهجية</a:t>
              </a:r>
              <a:endParaRPr lang="en-US" sz="1950" dirty="0"/>
            </a:p>
          </p:txBody>
        </p:sp>
        <p:sp>
          <p:nvSpPr>
            <p:cNvPr id="16" name="Text 6">
              <a:extLst>
                <a:ext uri="{FF2B5EF4-FFF2-40B4-BE49-F238E27FC236}">
                  <a16:creationId xmlns:a16="http://schemas.microsoft.com/office/drawing/2014/main" id="{6C12DF5F-F3A1-DDA3-1326-0F05A5512543}"/>
                </a:ext>
              </a:extLst>
            </p:cNvPr>
            <p:cNvSpPr/>
            <p:nvPr/>
          </p:nvSpPr>
          <p:spPr>
            <a:xfrm>
              <a:off x="6478548" y="5402104"/>
              <a:ext cx="715970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هي التبرير الذي قدمه الباحث لاستخدامه منهجاً بحثياً بعينه. وهي الأساس المنطقي لمنهج البحث، والعدسة التي يتم التحليل من خلالها.</a:t>
              </a:r>
              <a:endParaRPr lang="en-US" sz="1550" dirty="0"/>
            </a:p>
          </p:txBody>
        </p:sp>
        <p:sp>
          <p:nvSpPr>
            <p:cNvPr id="17" name="Shape 7">
              <a:extLst>
                <a:ext uri="{FF2B5EF4-FFF2-40B4-BE49-F238E27FC236}">
                  <a16:creationId xmlns:a16="http://schemas.microsoft.com/office/drawing/2014/main" id="{31350DE1-3B1C-741A-78A3-BEA8233FCF71}"/>
                </a:ext>
              </a:extLst>
            </p:cNvPr>
            <p:cNvSpPr/>
            <p:nvPr/>
          </p:nvSpPr>
          <p:spPr>
            <a:xfrm>
              <a:off x="6280190" y="6458783"/>
              <a:ext cx="7556421" cy="1160740"/>
            </a:xfrm>
            <a:prstGeom prst="roundRect">
              <a:avLst>
                <a:gd name="adj" fmla="val 2565"/>
              </a:avLst>
            </a:prstGeom>
            <a:solidFill>
              <a:srgbClr val="C3C2F0"/>
            </a:solidFill>
            <a:ln/>
          </p:spPr>
          <p:txBody>
            <a:bodyPr/>
            <a:lstStyle/>
            <a:p>
              <a:endParaRPr lang="en-US"/>
            </a:p>
          </p:txBody>
        </p:sp>
        <p:pic>
          <p:nvPicPr>
            <p:cNvPr id="18" name="Image 5" descr="preencoded.png">
              <a:extLst>
                <a:ext uri="{FF2B5EF4-FFF2-40B4-BE49-F238E27FC236}">
                  <a16:creationId xmlns:a16="http://schemas.microsoft.com/office/drawing/2014/main" id="{22C8C447-9CC1-7D57-B109-795B961CA924}"/>
                </a:ext>
              </a:extLst>
            </p:cNvPr>
            <p:cNvPicPr>
              <a:picLocks noChangeAspect="1"/>
            </p:cNvPicPr>
            <p:nvPr/>
          </p:nvPicPr>
          <p:blipFill>
            <a:blip r:embed="rId10"/>
            <a:stretch>
              <a:fillRect/>
            </a:stretch>
          </p:blipFill>
          <p:spPr>
            <a:xfrm>
              <a:off x="6478548" y="6754058"/>
              <a:ext cx="248007" cy="198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 name="Text 8">
              <a:extLst>
                <a:ext uri="{FF2B5EF4-FFF2-40B4-BE49-F238E27FC236}">
                  <a16:creationId xmlns:a16="http://schemas.microsoft.com/office/drawing/2014/main" id="{D9A63C3B-727E-9B59-DB78-76BDFF5699DC}"/>
                </a:ext>
              </a:extLst>
            </p:cNvPr>
            <p:cNvSpPr/>
            <p:nvPr/>
          </p:nvSpPr>
          <p:spPr>
            <a:xfrm>
              <a:off x="6924913" y="6706672"/>
              <a:ext cx="67133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المنهج والمنهجية مصطلحان متشابكان بشكل وثيق، لكنهما يؤديان أدواراً مختلفة في عملية البحث</a:t>
              </a:r>
              <a:endParaRPr lang="en-US" sz="1550" dirty="0"/>
            </a:p>
          </p:txBody>
        </p:sp>
      </p:grpSp>
    </p:spTree>
    <p:extLst>
      <p:ext uri="{BB962C8B-B14F-4D97-AF65-F5344CB8AC3E}">
        <p14:creationId xmlns:p14="http://schemas.microsoft.com/office/powerpoint/2010/main" val="3592881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1C1C101-E74D-94CA-F85E-4C0C1443FE5E}"/>
              </a:ext>
            </a:extLst>
          </p:cNvPr>
          <p:cNvPicPr>
            <a:picLocks noChangeAspect="1"/>
          </p:cNvPicPr>
          <p:nvPr/>
        </p:nvPicPr>
        <p:blipFill>
          <a:blip r:embed="rId3"/>
          <a:srcRect t="24737"/>
          <a:stretch>
            <a:fillRect/>
          </a:stretch>
        </p:blipFill>
        <p:spPr>
          <a:xfrm>
            <a:off x="0" y="1873317"/>
            <a:ext cx="3968710" cy="448378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grpSp>
        <p:nvGrpSpPr>
          <p:cNvPr id="9" name="Group 8">
            <a:extLst>
              <a:ext uri="{FF2B5EF4-FFF2-40B4-BE49-F238E27FC236}">
                <a16:creationId xmlns:a16="http://schemas.microsoft.com/office/drawing/2014/main" id="{8BBCE12B-8D30-208B-6911-E39B43B30AE6}"/>
              </a:ext>
            </a:extLst>
          </p:cNvPr>
          <p:cNvGrpSpPr/>
          <p:nvPr/>
        </p:nvGrpSpPr>
        <p:grpSpPr>
          <a:xfrm>
            <a:off x="3968710" y="730545"/>
            <a:ext cx="7963095" cy="5947922"/>
            <a:chOff x="6243042" y="520184"/>
            <a:chExt cx="7653576" cy="7194709"/>
          </a:xfrm>
        </p:grpSpPr>
        <p:sp>
          <p:nvSpPr>
            <p:cNvPr id="11" name="Text 0">
              <a:extLst>
                <a:ext uri="{FF2B5EF4-FFF2-40B4-BE49-F238E27FC236}">
                  <a16:creationId xmlns:a16="http://schemas.microsoft.com/office/drawing/2014/main" id="{746E2608-9076-93B1-7EAE-5A0599F99879}"/>
                </a:ext>
              </a:extLst>
            </p:cNvPr>
            <p:cNvSpPr/>
            <p:nvPr/>
          </p:nvSpPr>
          <p:spPr>
            <a:xfrm>
              <a:off x="6772394" y="520184"/>
              <a:ext cx="7101364" cy="591145"/>
            </a:xfrm>
            <a:prstGeom prst="rect">
              <a:avLst/>
            </a:prstGeom>
            <a:noFill/>
            <a:ln/>
          </p:spPr>
          <p:txBody>
            <a:bodyPr wrap="none" lIns="0" tIns="0" rIns="0" bIns="0" rtlCol="0" anchor="t"/>
            <a:lstStyle/>
            <a:p>
              <a:pPr marL="0" indent="0" algn="r" rtl="1">
                <a:lnSpc>
                  <a:spcPts val="4650"/>
                </a:lnSpc>
                <a:buNone/>
              </a:pPr>
              <a:r>
                <a:rPr lang="en-US" sz="3700" dirty="0">
                  <a:solidFill>
                    <a:srgbClr val="403CCF"/>
                  </a:solidFill>
                  <a:latin typeface="Alexandria" pitchFamily="34" charset="0"/>
                  <a:ea typeface="Alexandria" pitchFamily="34" charset="-122"/>
                  <a:cs typeface="Alexandria" pitchFamily="34" charset="-120"/>
                </a:rPr>
                <a:t>أهمية اختيار منهج البحث المناسب</a:t>
              </a:r>
              <a:endParaRPr lang="en-US" sz="3700" dirty="0"/>
            </a:p>
          </p:txBody>
        </p:sp>
        <p:sp>
          <p:nvSpPr>
            <p:cNvPr id="12" name="Shape 1">
              <a:extLst>
                <a:ext uri="{FF2B5EF4-FFF2-40B4-BE49-F238E27FC236}">
                  <a16:creationId xmlns:a16="http://schemas.microsoft.com/office/drawing/2014/main" id="{4D91DBA5-4401-DA16-2E4F-42F86A85D0EB}"/>
                </a:ext>
              </a:extLst>
            </p:cNvPr>
            <p:cNvSpPr/>
            <p:nvPr/>
          </p:nvSpPr>
          <p:spPr>
            <a:xfrm>
              <a:off x="6243042" y="1395055"/>
              <a:ext cx="7630716" cy="1438156"/>
            </a:xfrm>
            <a:prstGeom prst="roundRect">
              <a:avLst>
                <a:gd name="adj" fmla="val 7630"/>
              </a:avLst>
            </a:prstGeom>
            <a:solidFill>
              <a:srgbClr val="FBFAFF"/>
            </a:solidFill>
            <a:ln w="22860">
              <a:solidFill>
                <a:srgbClr val="D0CED9"/>
              </a:solidFill>
              <a:prstDash val="solid"/>
            </a:ln>
          </p:spPr>
          <p:txBody>
            <a:bodyPr/>
            <a:lstStyle/>
            <a:p>
              <a:endParaRPr lang="en-US"/>
            </a:p>
          </p:txBody>
        </p:sp>
        <p:pic>
          <p:nvPicPr>
            <p:cNvPr id="13" name="Image 1" descr="preencoded.png">
              <a:extLst>
                <a:ext uri="{FF2B5EF4-FFF2-40B4-BE49-F238E27FC236}">
                  <a16:creationId xmlns:a16="http://schemas.microsoft.com/office/drawing/2014/main" id="{B3822E2A-9877-BCB8-9C6B-5B99407145CB}"/>
                </a:ext>
              </a:extLst>
            </p:cNvPr>
            <p:cNvPicPr>
              <a:picLocks noChangeAspect="1"/>
            </p:cNvPicPr>
            <p:nvPr/>
          </p:nvPicPr>
          <p:blipFill>
            <a:blip r:embed="rId4"/>
            <a:stretch>
              <a:fillRect/>
            </a:stretch>
          </p:blipFill>
          <p:spPr>
            <a:xfrm>
              <a:off x="13805178" y="1395055"/>
              <a:ext cx="91440" cy="1438156"/>
            </a:xfrm>
            <a:prstGeom prst="rect">
              <a:avLst/>
            </a:prstGeom>
          </p:spPr>
        </p:pic>
        <p:sp>
          <p:nvSpPr>
            <p:cNvPr id="14" name="Text 2">
              <a:extLst>
                <a:ext uri="{FF2B5EF4-FFF2-40B4-BE49-F238E27FC236}">
                  <a16:creationId xmlns:a16="http://schemas.microsoft.com/office/drawing/2014/main" id="{ADA10175-9A51-1883-388D-1B011F649B52}"/>
                </a:ext>
              </a:extLst>
            </p:cNvPr>
            <p:cNvSpPr/>
            <p:nvPr/>
          </p:nvSpPr>
          <p:spPr>
            <a:xfrm>
              <a:off x="10869335" y="1606987"/>
              <a:ext cx="2723912" cy="295513"/>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ضمان الدقة والموضوعية</a:t>
              </a:r>
              <a:endParaRPr lang="en-US" sz="1850" dirty="0"/>
            </a:p>
          </p:txBody>
        </p:sp>
        <p:sp>
          <p:nvSpPr>
            <p:cNvPr id="15" name="Text 3">
              <a:extLst>
                <a:ext uri="{FF2B5EF4-FFF2-40B4-BE49-F238E27FC236}">
                  <a16:creationId xmlns:a16="http://schemas.microsoft.com/office/drawing/2014/main" id="{A4BF49DC-81D0-253A-4AAE-AE5C491BFC74}"/>
                </a:ext>
              </a:extLst>
            </p:cNvPr>
            <p:cNvSpPr/>
            <p:nvPr/>
          </p:nvSpPr>
          <p:spPr>
            <a:xfrm>
              <a:off x="6454973" y="2015966"/>
              <a:ext cx="7138273" cy="605314"/>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باختيار منهج البحث الملائم، يمكن للباحثين تجنب الانحياز وضمان أن البيانات تم جمعها وتحليلها بطريقة دقيقة وموضوعية.</a:t>
              </a:r>
              <a:endParaRPr lang="en-US" sz="1450" dirty="0"/>
            </a:p>
          </p:txBody>
        </p:sp>
        <p:sp>
          <p:nvSpPr>
            <p:cNvPr id="16" name="Shape 4">
              <a:extLst>
                <a:ext uri="{FF2B5EF4-FFF2-40B4-BE49-F238E27FC236}">
                  <a16:creationId xmlns:a16="http://schemas.microsoft.com/office/drawing/2014/main" id="{94B8EF3D-30EC-8B63-7595-215A65BA710C}"/>
                </a:ext>
              </a:extLst>
            </p:cNvPr>
            <p:cNvSpPr/>
            <p:nvPr/>
          </p:nvSpPr>
          <p:spPr>
            <a:xfrm>
              <a:off x="6243042" y="3022283"/>
              <a:ext cx="7630716" cy="1438156"/>
            </a:xfrm>
            <a:prstGeom prst="roundRect">
              <a:avLst>
                <a:gd name="adj" fmla="val 7630"/>
              </a:avLst>
            </a:prstGeom>
            <a:solidFill>
              <a:srgbClr val="FBFAFF"/>
            </a:solidFill>
            <a:ln w="22860">
              <a:solidFill>
                <a:srgbClr val="D0CED9"/>
              </a:solidFill>
              <a:prstDash val="solid"/>
            </a:ln>
          </p:spPr>
          <p:txBody>
            <a:bodyPr/>
            <a:lstStyle/>
            <a:p>
              <a:endParaRPr lang="en-US"/>
            </a:p>
          </p:txBody>
        </p:sp>
        <p:pic>
          <p:nvPicPr>
            <p:cNvPr id="20" name="Image 2" descr="preencoded.png">
              <a:extLst>
                <a:ext uri="{FF2B5EF4-FFF2-40B4-BE49-F238E27FC236}">
                  <a16:creationId xmlns:a16="http://schemas.microsoft.com/office/drawing/2014/main" id="{1860AB59-018E-64B7-9160-CDA350BD6928}"/>
                </a:ext>
              </a:extLst>
            </p:cNvPr>
            <p:cNvPicPr>
              <a:picLocks noChangeAspect="1"/>
            </p:cNvPicPr>
            <p:nvPr/>
          </p:nvPicPr>
          <p:blipFill>
            <a:blip r:embed="rId4"/>
            <a:stretch>
              <a:fillRect/>
            </a:stretch>
          </p:blipFill>
          <p:spPr>
            <a:xfrm>
              <a:off x="13805178" y="3022283"/>
              <a:ext cx="91440" cy="1438156"/>
            </a:xfrm>
            <a:prstGeom prst="rect">
              <a:avLst/>
            </a:prstGeom>
          </p:spPr>
        </p:pic>
        <p:sp>
          <p:nvSpPr>
            <p:cNvPr id="21" name="Text 5">
              <a:extLst>
                <a:ext uri="{FF2B5EF4-FFF2-40B4-BE49-F238E27FC236}">
                  <a16:creationId xmlns:a16="http://schemas.microsoft.com/office/drawing/2014/main" id="{472CC2BA-F9BB-74D6-A2B9-BE6EE8510A92}"/>
                </a:ext>
              </a:extLst>
            </p:cNvPr>
            <p:cNvSpPr/>
            <p:nvPr/>
          </p:nvSpPr>
          <p:spPr>
            <a:xfrm>
              <a:off x="11130558" y="3234214"/>
              <a:ext cx="2462689" cy="295513"/>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تحديد الأدوات والتقنيات</a:t>
              </a:r>
              <a:endParaRPr lang="en-US" sz="1850" dirty="0"/>
            </a:p>
          </p:txBody>
        </p:sp>
        <p:sp>
          <p:nvSpPr>
            <p:cNvPr id="22" name="Text 6">
              <a:extLst>
                <a:ext uri="{FF2B5EF4-FFF2-40B4-BE49-F238E27FC236}">
                  <a16:creationId xmlns:a16="http://schemas.microsoft.com/office/drawing/2014/main" id="{73AA9B86-6047-7290-1F17-55C6463D9EFD}"/>
                </a:ext>
              </a:extLst>
            </p:cNvPr>
            <p:cNvSpPr/>
            <p:nvPr/>
          </p:nvSpPr>
          <p:spPr>
            <a:xfrm>
              <a:off x="6454973" y="3643193"/>
              <a:ext cx="7138273" cy="605314"/>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من خلال اختيار منهج البحث، يصبح من الممكن تحديد الأدوات والتقنيات الأنسب لجمع وتحليل البيانات، مما يسهل عملية البحث ويزيد من كفاءته.</a:t>
              </a:r>
              <a:endParaRPr lang="en-US" sz="1450" dirty="0"/>
            </a:p>
          </p:txBody>
        </p:sp>
        <p:sp>
          <p:nvSpPr>
            <p:cNvPr id="24" name="Shape 7">
              <a:extLst>
                <a:ext uri="{FF2B5EF4-FFF2-40B4-BE49-F238E27FC236}">
                  <a16:creationId xmlns:a16="http://schemas.microsoft.com/office/drawing/2014/main" id="{4C6F91C2-F69F-7FEC-1F02-853F90AD6D21}"/>
                </a:ext>
              </a:extLst>
            </p:cNvPr>
            <p:cNvSpPr/>
            <p:nvPr/>
          </p:nvSpPr>
          <p:spPr>
            <a:xfrm>
              <a:off x="6243042" y="4649510"/>
              <a:ext cx="7630716" cy="1438156"/>
            </a:xfrm>
            <a:prstGeom prst="roundRect">
              <a:avLst>
                <a:gd name="adj" fmla="val 7630"/>
              </a:avLst>
            </a:prstGeom>
            <a:solidFill>
              <a:srgbClr val="FBFAFF"/>
            </a:solidFill>
            <a:ln w="22860">
              <a:solidFill>
                <a:srgbClr val="D0CED9"/>
              </a:solidFill>
              <a:prstDash val="solid"/>
            </a:ln>
          </p:spPr>
          <p:txBody>
            <a:bodyPr/>
            <a:lstStyle/>
            <a:p>
              <a:endParaRPr lang="en-US"/>
            </a:p>
          </p:txBody>
        </p:sp>
        <p:pic>
          <p:nvPicPr>
            <p:cNvPr id="25" name="Image 3" descr="preencoded.png">
              <a:extLst>
                <a:ext uri="{FF2B5EF4-FFF2-40B4-BE49-F238E27FC236}">
                  <a16:creationId xmlns:a16="http://schemas.microsoft.com/office/drawing/2014/main" id="{DD1F54F0-D0FC-DD44-07FE-5817B312B351}"/>
                </a:ext>
              </a:extLst>
            </p:cNvPr>
            <p:cNvPicPr>
              <a:picLocks noChangeAspect="1"/>
            </p:cNvPicPr>
            <p:nvPr/>
          </p:nvPicPr>
          <p:blipFill>
            <a:blip r:embed="rId4"/>
            <a:stretch>
              <a:fillRect/>
            </a:stretch>
          </p:blipFill>
          <p:spPr>
            <a:xfrm>
              <a:off x="13805178" y="4649510"/>
              <a:ext cx="91440" cy="1438156"/>
            </a:xfrm>
            <a:prstGeom prst="rect">
              <a:avLst/>
            </a:prstGeom>
          </p:spPr>
        </p:pic>
        <p:sp>
          <p:nvSpPr>
            <p:cNvPr id="26" name="Text 8">
              <a:extLst>
                <a:ext uri="{FF2B5EF4-FFF2-40B4-BE49-F238E27FC236}">
                  <a16:creationId xmlns:a16="http://schemas.microsoft.com/office/drawing/2014/main" id="{4FB6CAE8-9999-8741-7DE5-515D62287136}"/>
                </a:ext>
              </a:extLst>
            </p:cNvPr>
            <p:cNvSpPr/>
            <p:nvPr/>
          </p:nvSpPr>
          <p:spPr>
            <a:xfrm>
              <a:off x="11202353" y="4861441"/>
              <a:ext cx="2390894" cy="295513"/>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تحديد المنطلق النظري</a:t>
              </a:r>
              <a:endParaRPr lang="en-US" sz="1850" dirty="0"/>
            </a:p>
          </p:txBody>
        </p:sp>
        <p:sp>
          <p:nvSpPr>
            <p:cNvPr id="27" name="Text 9">
              <a:extLst>
                <a:ext uri="{FF2B5EF4-FFF2-40B4-BE49-F238E27FC236}">
                  <a16:creationId xmlns:a16="http://schemas.microsoft.com/office/drawing/2014/main" id="{5206416C-9FDD-BC02-23EA-6A26B472BA6C}"/>
                </a:ext>
              </a:extLst>
            </p:cNvPr>
            <p:cNvSpPr/>
            <p:nvPr/>
          </p:nvSpPr>
          <p:spPr>
            <a:xfrm>
              <a:off x="6454973" y="5270421"/>
              <a:ext cx="7138273" cy="605314"/>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يساعد اختيار منهج البحث في تحديد المنظور النظري الذي سيستند إليه البحث، وهو أمر حاسم لفهم الظواهر المدروسة بشكل أعمق.</a:t>
              </a:r>
              <a:endParaRPr lang="en-US" sz="1450" dirty="0"/>
            </a:p>
          </p:txBody>
        </p:sp>
        <p:sp>
          <p:nvSpPr>
            <p:cNvPr id="28" name="Shape 10">
              <a:extLst>
                <a:ext uri="{FF2B5EF4-FFF2-40B4-BE49-F238E27FC236}">
                  <a16:creationId xmlns:a16="http://schemas.microsoft.com/office/drawing/2014/main" id="{5CC40B77-E5D6-7E38-1B19-ADA94205B698}"/>
                </a:ext>
              </a:extLst>
            </p:cNvPr>
            <p:cNvSpPr/>
            <p:nvPr/>
          </p:nvSpPr>
          <p:spPr>
            <a:xfrm>
              <a:off x="6243042" y="6276737"/>
              <a:ext cx="7630716" cy="1438156"/>
            </a:xfrm>
            <a:prstGeom prst="roundRect">
              <a:avLst>
                <a:gd name="adj" fmla="val 7630"/>
              </a:avLst>
            </a:prstGeom>
            <a:solidFill>
              <a:srgbClr val="FBFAFF"/>
            </a:solidFill>
            <a:ln w="22860">
              <a:solidFill>
                <a:srgbClr val="D0CED9"/>
              </a:solidFill>
              <a:prstDash val="solid"/>
            </a:ln>
          </p:spPr>
          <p:txBody>
            <a:bodyPr/>
            <a:lstStyle/>
            <a:p>
              <a:endParaRPr lang="en-US"/>
            </a:p>
          </p:txBody>
        </p:sp>
        <p:pic>
          <p:nvPicPr>
            <p:cNvPr id="30" name="Image 4" descr="preencoded.png">
              <a:extLst>
                <a:ext uri="{FF2B5EF4-FFF2-40B4-BE49-F238E27FC236}">
                  <a16:creationId xmlns:a16="http://schemas.microsoft.com/office/drawing/2014/main" id="{4D261F40-F4D9-A307-6AC7-04CD5D30ADB8}"/>
                </a:ext>
              </a:extLst>
            </p:cNvPr>
            <p:cNvPicPr>
              <a:picLocks noChangeAspect="1"/>
            </p:cNvPicPr>
            <p:nvPr/>
          </p:nvPicPr>
          <p:blipFill>
            <a:blip r:embed="rId4"/>
            <a:stretch>
              <a:fillRect/>
            </a:stretch>
          </p:blipFill>
          <p:spPr>
            <a:xfrm>
              <a:off x="13805178" y="6276737"/>
              <a:ext cx="91440" cy="1438156"/>
            </a:xfrm>
            <a:prstGeom prst="rect">
              <a:avLst/>
            </a:prstGeom>
          </p:spPr>
        </p:pic>
        <p:sp>
          <p:nvSpPr>
            <p:cNvPr id="31" name="Text 11">
              <a:extLst>
                <a:ext uri="{FF2B5EF4-FFF2-40B4-BE49-F238E27FC236}">
                  <a16:creationId xmlns:a16="http://schemas.microsoft.com/office/drawing/2014/main" id="{443CC643-BE58-1749-9AD1-C5EC20997EED}"/>
                </a:ext>
              </a:extLst>
            </p:cNvPr>
            <p:cNvSpPr/>
            <p:nvPr/>
          </p:nvSpPr>
          <p:spPr>
            <a:xfrm>
              <a:off x="11146393" y="6488668"/>
              <a:ext cx="2446853" cy="295513"/>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تعزيز الثقة والمصداقية</a:t>
              </a:r>
              <a:endParaRPr lang="en-US" sz="1850" dirty="0"/>
            </a:p>
          </p:txBody>
        </p:sp>
        <p:sp>
          <p:nvSpPr>
            <p:cNvPr id="32" name="Text 12">
              <a:extLst>
                <a:ext uri="{FF2B5EF4-FFF2-40B4-BE49-F238E27FC236}">
                  <a16:creationId xmlns:a16="http://schemas.microsoft.com/office/drawing/2014/main" id="{5C779217-597A-C10F-6744-66B0342EEDD4}"/>
                </a:ext>
              </a:extLst>
            </p:cNvPr>
            <p:cNvSpPr/>
            <p:nvPr/>
          </p:nvSpPr>
          <p:spPr>
            <a:xfrm>
              <a:off x="6454973" y="6897648"/>
              <a:ext cx="7138273" cy="605314"/>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عندما يتم اختيار منهج البحث بشكل صحيح، يزيد ذلك من مصداقية الدراسة ويجعل النتائج أكثر قابلية للتكرار والتحقق.</a:t>
              </a:r>
              <a:endParaRPr lang="en-US" sz="1450" dirty="0"/>
            </a:p>
          </p:txBody>
        </p:sp>
      </p:gr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2918555" y="212331"/>
            <a:ext cx="6354889"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الضوابط التي يجب مراعاتها عند اختيار منج البحث </a:t>
            </a:r>
          </a:p>
        </p:txBody>
      </p:sp>
      <p:pic>
        <p:nvPicPr>
          <p:cNvPr id="4" name="Picture 3">
            <a:extLst>
              <a:ext uri="{FF2B5EF4-FFF2-40B4-BE49-F238E27FC236}">
                <a16:creationId xmlns:a16="http://schemas.microsoft.com/office/drawing/2014/main" id="{C9F0F8F3-497E-8218-8D6F-198AB6D49810}"/>
              </a:ext>
            </a:extLst>
          </p:cNvPr>
          <p:cNvPicPr>
            <a:picLocks noChangeAspect="1"/>
          </p:cNvPicPr>
          <p:nvPr/>
        </p:nvPicPr>
        <p:blipFill>
          <a:blip r:embed="rId3"/>
          <a:stretch>
            <a:fillRect/>
          </a:stretch>
        </p:blipFill>
        <p:spPr>
          <a:xfrm>
            <a:off x="458164" y="1155869"/>
            <a:ext cx="11548824" cy="1958488"/>
          </a:xfrm>
          <a:prstGeom prst="rect">
            <a:avLst/>
          </a:prstGeom>
        </p:spPr>
      </p:pic>
      <p:grpSp>
        <p:nvGrpSpPr>
          <p:cNvPr id="6" name="Group 5">
            <a:extLst>
              <a:ext uri="{FF2B5EF4-FFF2-40B4-BE49-F238E27FC236}">
                <a16:creationId xmlns:a16="http://schemas.microsoft.com/office/drawing/2014/main" id="{AA0A1161-049A-8E8E-8B89-B08592D35C1F}"/>
              </a:ext>
            </a:extLst>
          </p:cNvPr>
          <p:cNvGrpSpPr/>
          <p:nvPr/>
        </p:nvGrpSpPr>
        <p:grpSpPr>
          <a:xfrm>
            <a:off x="458164" y="3405443"/>
            <a:ext cx="11517490" cy="2939601"/>
            <a:chOff x="793790" y="4659868"/>
            <a:chExt cx="13042821" cy="2308384"/>
          </a:xfrm>
        </p:grpSpPr>
        <p:sp>
          <p:nvSpPr>
            <p:cNvPr id="7" name="Shape 1">
              <a:extLst>
                <a:ext uri="{FF2B5EF4-FFF2-40B4-BE49-F238E27FC236}">
                  <a16:creationId xmlns:a16="http://schemas.microsoft.com/office/drawing/2014/main" id="{2A774990-389C-D718-4CD3-4940C94AAA0D}"/>
                </a:ext>
              </a:extLst>
            </p:cNvPr>
            <p:cNvSpPr/>
            <p:nvPr/>
          </p:nvSpPr>
          <p:spPr>
            <a:xfrm>
              <a:off x="13390126" y="4659868"/>
              <a:ext cx="446484" cy="446484"/>
            </a:xfrm>
            <a:prstGeom prst="roundRect">
              <a:avLst>
                <a:gd name="adj" fmla="val 6668"/>
              </a:avLst>
            </a:prstGeom>
            <a:solidFill>
              <a:srgbClr val="EAE8F3"/>
            </a:solidFill>
            <a:ln/>
          </p:spPr>
          <p:txBody>
            <a:bodyPr/>
            <a:lstStyle/>
            <a:p>
              <a:endParaRPr lang="en-US"/>
            </a:p>
          </p:txBody>
        </p:sp>
        <p:sp>
          <p:nvSpPr>
            <p:cNvPr id="8" name="Text 2">
              <a:extLst>
                <a:ext uri="{FF2B5EF4-FFF2-40B4-BE49-F238E27FC236}">
                  <a16:creationId xmlns:a16="http://schemas.microsoft.com/office/drawing/2014/main" id="{EDB4067D-B8DF-3BF0-D03B-BD37BD0A4BAE}"/>
                </a:ext>
              </a:extLst>
            </p:cNvPr>
            <p:cNvSpPr/>
            <p:nvPr/>
          </p:nvSpPr>
          <p:spPr>
            <a:xfrm>
              <a:off x="9674185" y="4728091"/>
              <a:ext cx="3517583" cy="310158"/>
            </a:xfrm>
            <a:prstGeom prst="rect">
              <a:avLst/>
            </a:prstGeom>
            <a:noFill/>
            <a:ln/>
          </p:spPr>
          <p:txBody>
            <a:bodyPr wrap="none" lIns="0" tIns="0" rIns="0" bIns="0" rtlCol="0" anchor="t"/>
            <a:lstStyle/>
            <a:p>
              <a:pPr marL="0" indent="0" algn="r" rtl="1">
                <a:lnSpc>
                  <a:spcPts val="2400"/>
                </a:lnSpc>
                <a:buNone/>
              </a:pPr>
              <a:r>
                <a:rPr lang="en-US" sz="1600" b="1" dirty="0">
                  <a:solidFill>
                    <a:srgbClr val="49495A"/>
                  </a:solidFill>
                  <a:latin typeface="Alexandria" pitchFamily="34" charset="0"/>
                  <a:ea typeface="Alexandria" pitchFamily="34" charset="-122"/>
                  <a:cs typeface="Alexandria" pitchFamily="34" charset="-120"/>
                </a:rPr>
                <a:t>ملاءمة المنهج للمشكلة البحثية</a:t>
              </a:r>
              <a:endParaRPr lang="en-US" sz="1600" b="1" dirty="0"/>
            </a:p>
          </p:txBody>
        </p:sp>
        <p:sp>
          <p:nvSpPr>
            <p:cNvPr id="9" name="Text 3">
              <a:extLst>
                <a:ext uri="{FF2B5EF4-FFF2-40B4-BE49-F238E27FC236}">
                  <a16:creationId xmlns:a16="http://schemas.microsoft.com/office/drawing/2014/main" id="{7D1B953B-16A1-8CA9-8ED1-3837490EEABC}"/>
                </a:ext>
              </a:extLst>
            </p:cNvPr>
            <p:cNvSpPr/>
            <p:nvPr/>
          </p:nvSpPr>
          <p:spPr>
            <a:xfrm>
              <a:off x="9654421" y="5157311"/>
              <a:ext cx="3537347"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يكون المنهج مناسباً لطبيعة المشكلة المدروسة والأهداف المراد تحقيقها.</a:t>
              </a:r>
              <a:endParaRPr lang="en-US" sz="1550" dirty="0"/>
            </a:p>
          </p:txBody>
        </p:sp>
        <p:sp>
          <p:nvSpPr>
            <p:cNvPr id="10" name="Shape 4">
              <a:extLst>
                <a:ext uri="{FF2B5EF4-FFF2-40B4-BE49-F238E27FC236}">
                  <a16:creationId xmlns:a16="http://schemas.microsoft.com/office/drawing/2014/main" id="{532BADC8-358E-7012-CB4C-B05768E71C9D}"/>
                </a:ext>
              </a:extLst>
            </p:cNvPr>
            <p:cNvSpPr/>
            <p:nvPr/>
          </p:nvSpPr>
          <p:spPr>
            <a:xfrm>
              <a:off x="8959929" y="4659868"/>
              <a:ext cx="446484" cy="446484"/>
            </a:xfrm>
            <a:prstGeom prst="roundRect">
              <a:avLst>
                <a:gd name="adj" fmla="val 6668"/>
              </a:avLst>
            </a:prstGeom>
            <a:solidFill>
              <a:srgbClr val="EAE8F3"/>
            </a:solidFill>
            <a:ln/>
          </p:spPr>
          <p:txBody>
            <a:bodyPr/>
            <a:lstStyle/>
            <a:p>
              <a:endParaRPr lang="en-US"/>
            </a:p>
          </p:txBody>
        </p:sp>
        <p:sp>
          <p:nvSpPr>
            <p:cNvPr id="11" name="Text 5">
              <a:extLst>
                <a:ext uri="{FF2B5EF4-FFF2-40B4-BE49-F238E27FC236}">
                  <a16:creationId xmlns:a16="http://schemas.microsoft.com/office/drawing/2014/main" id="{4A0A54E9-C213-05D1-CA92-C6D451C4AD8C}"/>
                </a:ext>
              </a:extLst>
            </p:cNvPr>
            <p:cNvSpPr/>
            <p:nvPr/>
          </p:nvSpPr>
          <p:spPr>
            <a:xfrm>
              <a:off x="5732145" y="4728091"/>
              <a:ext cx="3029426" cy="310158"/>
            </a:xfrm>
            <a:prstGeom prst="rect">
              <a:avLst/>
            </a:prstGeom>
            <a:noFill/>
            <a:ln/>
          </p:spPr>
          <p:txBody>
            <a:bodyPr wrap="none" lIns="0" tIns="0" rIns="0" bIns="0" rtlCol="0" anchor="t"/>
            <a:lstStyle/>
            <a:p>
              <a:pPr marL="0" indent="0" algn="r" rtl="1">
                <a:lnSpc>
                  <a:spcPts val="2400"/>
                </a:lnSpc>
                <a:buNone/>
              </a:pPr>
              <a:r>
                <a:rPr lang="en-US" sz="1600" b="1" dirty="0">
                  <a:solidFill>
                    <a:srgbClr val="49495A"/>
                  </a:solidFill>
                  <a:latin typeface="Alexandria" pitchFamily="34" charset="0"/>
                  <a:ea typeface="Alexandria" pitchFamily="34" charset="-122"/>
                  <a:cs typeface="Alexandria" pitchFamily="34" charset="-120"/>
                </a:rPr>
                <a:t>القدرة على التطبيق العملي</a:t>
              </a:r>
              <a:endParaRPr lang="en-US" sz="1600" b="1" dirty="0"/>
            </a:p>
          </p:txBody>
        </p:sp>
        <p:sp>
          <p:nvSpPr>
            <p:cNvPr id="12" name="Text 6">
              <a:extLst>
                <a:ext uri="{FF2B5EF4-FFF2-40B4-BE49-F238E27FC236}">
                  <a16:creationId xmlns:a16="http://schemas.microsoft.com/office/drawing/2014/main" id="{D7AC0F26-0ED7-D4EE-D77C-849F57C2B221}"/>
                </a:ext>
              </a:extLst>
            </p:cNvPr>
            <p:cNvSpPr/>
            <p:nvPr/>
          </p:nvSpPr>
          <p:spPr>
            <a:xfrm>
              <a:off x="5224105" y="5157311"/>
              <a:ext cx="353746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يكون منهج البحث قابلاً للتطبيق في الميدان العملي، مع مراعاة القيود والتحديات المحتملة.</a:t>
              </a:r>
              <a:endParaRPr lang="en-US" sz="1550" dirty="0"/>
            </a:p>
          </p:txBody>
        </p:sp>
        <p:sp>
          <p:nvSpPr>
            <p:cNvPr id="13" name="Shape 7">
              <a:extLst>
                <a:ext uri="{FF2B5EF4-FFF2-40B4-BE49-F238E27FC236}">
                  <a16:creationId xmlns:a16="http://schemas.microsoft.com/office/drawing/2014/main" id="{04C7EB56-95A4-EA72-0D1C-69187DFFDC67}"/>
                </a:ext>
              </a:extLst>
            </p:cNvPr>
            <p:cNvSpPr/>
            <p:nvPr/>
          </p:nvSpPr>
          <p:spPr>
            <a:xfrm>
              <a:off x="4529614" y="4659868"/>
              <a:ext cx="446484" cy="446484"/>
            </a:xfrm>
            <a:prstGeom prst="roundRect">
              <a:avLst>
                <a:gd name="adj" fmla="val 6668"/>
              </a:avLst>
            </a:prstGeom>
            <a:solidFill>
              <a:srgbClr val="EAE8F3"/>
            </a:solidFill>
            <a:ln/>
          </p:spPr>
          <p:txBody>
            <a:bodyPr/>
            <a:lstStyle/>
            <a:p>
              <a:endParaRPr lang="en-US"/>
            </a:p>
          </p:txBody>
        </p:sp>
        <p:sp>
          <p:nvSpPr>
            <p:cNvPr id="14" name="Text 8">
              <a:extLst>
                <a:ext uri="{FF2B5EF4-FFF2-40B4-BE49-F238E27FC236}">
                  <a16:creationId xmlns:a16="http://schemas.microsoft.com/office/drawing/2014/main" id="{0FF1B231-EC2E-A54B-8CEA-C59370DED3B1}"/>
                </a:ext>
              </a:extLst>
            </p:cNvPr>
            <p:cNvSpPr/>
            <p:nvPr/>
          </p:nvSpPr>
          <p:spPr>
            <a:xfrm>
              <a:off x="1850350" y="4728091"/>
              <a:ext cx="2480905" cy="310158"/>
            </a:xfrm>
            <a:prstGeom prst="rect">
              <a:avLst/>
            </a:prstGeom>
            <a:noFill/>
            <a:ln/>
          </p:spPr>
          <p:txBody>
            <a:bodyPr wrap="none" lIns="0" tIns="0" rIns="0" bIns="0" rtlCol="0" anchor="t"/>
            <a:lstStyle/>
            <a:p>
              <a:pPr marL="0" indent="0" algn="r" rtl="1">
                <a:lnSpc>
                  <a:spcPts val="2400"/>
                </a:lnSpc>
                <a:buNone/>
              </a:pPr>
              <a:r>
                <a:rPr lang="en-US" sz="1600" b="1" dirty="0">
                  <a:solidFill>
                    <a:srgbClr val="49495A"/>
                  </a:solidFill>
                  <a:latin typeface="Alexandria" pitchFamily="34" charset="0"/>
                  <a:ea typeface="Alexandria" pitchFamily="34" charset="-122"/>
                  <a:cs typeface="Alexandria" pitchFamily="34" charset="-120"/>
                </a:rPr>
                <a:t>الدقة والصدق العلمي</a:t>
              </a:r>
              <a:endParaRPr lang="en-US" sz="1600" b="1" dirty="0"/>
            </a:p>
          </p:txBody>
        </p:sp>
        <p:sp>
          <p:nvSpPr>
            <p:cNvPr id="15" name="Text 9">
              <a:extLst>
                <a:ext uri="{FF2B5EF4-FFF2-40B4-BE49-F238E27FC236}">
                  <a16:creationId xmlns:a16="http://schemas.microsoft.com/office/drawing/2014/main" id="{0DE2F9EE-AE5A-D3A8-1FF3-C15117852068}"/>
                </a:ext>
              </a:extLst>
            </p:cNvPr>
            <p:cNvSpPr/>
            <p:nvPr/>
          </p:nvSpPr>
          <p:spPr>
            <a:xfrm>
              <a:off x="793790" y="5157311"/>
              <a:ext cx="353746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يكون منهج البحث قادراً على تحقيق نتائج دقيقة وصادقة، مع مراعاة العوامل التي قد تؤثر على جودة البحث.</a:t>
              </a:r>
              <a:endParaRPr lang="en-US" sz="1550" dirty="0"/>
            </a:p>
          </p:txBody>
        </p:sp>
        <p:sp>
          <p:nvSpPr>
            <p:cNvPr id="16" name="Text 10">
              <a:extLst>
                <a:ext uri="{FF2B5EF4-FFF2-40B4-BE49-F238E27FC236}">
                  <a16:creationId xmlns:a16="http://schemas.microsoft.com/office/drawing/2014/main" id="{CC715F8F-FCD8-F352-7086-0C71C3BE4CA7}"/>
                </a:ext>
              </a:extLst>
            </p:cNvPr>
            <p:cNvSpPr/>
            <p:nvPr/>
          </p:nvSpPr>
          <p:spPr>
            <a:xfrm>
              <a:off x="793790" y="6333173"/>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بهذه الطريقة، يُعد اختيار منهج البحث المناسب للدراسة خطوة حاسمة في تحقيق النجاح والجودة في البحث العلمي، وتقديم إسهام فعال في مجال العلم والمعرفة.</a:t>
              </a:r>
              <a:endParaRPr lang="en-US" sz="1550" dirty="0"/>
            </a:p>
          </p:txBody>
        </p:sp>
      </p:grpSp>
    </p:spTree>
    <p:extLst>
      <p:ext uri="{BB962C8B-B14F-4D97-AF65-F5344CB8AC3E}">
        <p14:creationId xmlns:p14="http://schemas.microsoft.com/office/powerpoint/2010/main" val="2787853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6C2B8-1C34-BF9B-86FE-BC61675E34A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E20A46C-3BF9-0AC1-C5E5-AF2275961724}"/>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A1ED54C-E544-F00C-4D2B-A1E8B599D568}"/>
              </a:ext>
            </a:extLst>
          </p:cNvPr>
          <p:cNvSpPr/>
          <p:nvPr/>
        </p:nvSpPr>
        <p:spPr>
          <a:xfrm>
            <a:off x="180431"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47CCB0F-06D1-D9DF-45C9-6E56D69F17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F5010DB-2854-E3AF-03FE-A423B37DE90B}"/>
              </a:ext>
            </a:extLst>
          </p:cNvPr>
          <p:cNvSpPr txBox="1"/>
          <p:nvPr/>
        </p:nvSpPr>
        <p:spPr>
          <a:xfrm>
            <a:off x="2945229" y="240320"/>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أنواع المناهج البحثية</a:t>
            </a:r>
          </a:p>
        </p:txBody>
      </p:sp>
      <p:pic>
        <p:nvPicPr>
          <p:cNvPr id="4" name="Picture 3">
            <a:extLst>
              <a:ext uri="{FF2B5EF4-FFF2-40B4-BE49-F238E27FC236}">
                <a16:creationId xmlns:a16="http://schemas.microsoft.com/office/drawing/2014/main" id="{3E11419F-9D0C-A8C0-B0C0-7D430D81F10F}"/>
              </a:ext>
            </a:extLst>
          </p:cNvPr>
          <p:cNvPicPr>
            <a:picLocks noChangeAspect="1"/>
          </p:cNvPicPr>
          <p:nvPr/>
        </p:nvPicPr>
        <p:blipFill>
          <a:blip r:embed="rId3"/>
          <a:stretch>
            <a:fillRect/>
          </a:stretch>
        </p:blipFill>
        <p:spPr>
          <a:xfrm>
            <a:off x="5351850" y="2998569"/>
            <a:ext cx="1571779" cy="235766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Text 0">
            <a:extLst>
              <a:ext uri="{FF2B5EF4-FFF2-40B4-BE49-F238E27FC236}">
                <a16:creationId xmlns:a16="http://schemas.microsoft.com/office/drawing/2014/main" id="{5E3691DF-E366-1CD4-E0F5-BF0B17F6B751}"/>
              </a:ext>
            </a:extLst>
          </p:cNvPr>
          <p:cNvSpPr/>
          <p:nvPr/>
        </p:nvSpPr>
        <p:spPr>
          <a:xfrm>
            <a:off x="6231314" y="1234646"/>
            <a:ext cx="5516047"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البحوث وفقاً لنوع البيانات</a:t>
            </a:r>
            <a:endParaRPr lang="en-US" sz="2400" b="1" dirty="0"/>
          </a:p>
        </p:txBody>
      </p:sp>
      <p:grpSp>
        <p:nvGrpSpPr>
          <p:cNvPr id="7" name="Group 6">
            <a:extLst>
              <a:ext uri="{FF2B5EF4-FFF2-40B4-BE49-F238E27FC236}">
                <a16:creationId xmlns:a16="http://schemas.microsoft.com/office/drawing/2014/main" id="{92655167-2941-62A7-89CA-DFC11148A787}"/>
              </a:ext>
            </a:extLst>
          </p:cNvPr>
          <p:cNvGrpSpPr/>
          <p:nvPr/>
        </p:nvGrpSpPr>
        <p:grpSpPr>
          <a:xfrm>
            <a:off x="832542" y="2003780"/>
            <a:ext cx="10686668" cy="4377648"/>
            <a:chOff x="793790" y="2340769"/>
            <a:chExt cx="13042820" cy="4564975"/>
          </a:xfrm>
        </p:grpSpPr>
        <p:sp>
          <p:nvSpPr>
            <p:cNvPr id="8" name="Text 1">
              <a:extLst>
                <a:ext uri="{FF2B5EF4-FFF2-40B4-BE49-F238E27FC236}">
                  <a16:creationId xmlns:a16="http://schemas.microsoft.com/office/drawing/2014/main" id="{CC67312E-44D0-3067-7B6D-DD7053AA5793}"/>
                </a:ext>
              </a:extLst>
            </p:cNvPr>
            <p:cNvSpPr/>
            <p:nvPr/>
          </p:nvSpPr>
          <p:spPr>
            <a:xfrm>
              <a:off x="9994463" y="4091107"/>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الكمية</a:t>
              </a:r>
              <a:endParaRPr lang="en-US" sz="1950" dirty="0"/>
            </a:p>
          </p:txBody>
        </p:sp>
        <p:sp>
          <p:nvSpPr>
            <p:cNvPr id="9" name="Text 2">
              <a:extLst>
                <a:ext uri="{FF2B5EF4-FFF2-40B4-BE49-F238E27FC236}">
                  <a16:creationId xmlns:a16="http://schemas.microsoft.com/office/drawing/2014/main" id="{48C2D917-485D-B7F8-1BC5-E4B84716E783}"/>
                </a:ext>
              </a:extLst>
            </p:cNvPr>
            <p:cNvSpPr/>
            <p:nvPr/>
          </p:nvSpPr>
          <p:spPr>
            <a:xfrm>
              <a:off x="9994463" y="4520327"/>
              <a:ext cx="3842147" cy="635079"/>
            </a:xfrm>
            <a:prstGeom prst="rect">
              <a:avLst/>
            </a:prstGeom>
            <a:noFill/>
            <a:ln/>
          </p:spPr>
          <p:txBody>
            <a:bodyPr wrap="square" lIns="0" tIns="0" rIns="0" bIns="0" rtlCol="0" anchor="t"/>
            <a:lstStyle/>
            <a:p>
              <a:pPr marL="0" indent="0" algn="just">
                <a:lnSpc>
                  <a:spcPts val="2500"/>
                </a:lnSpc>
                <a:buNone/>
              </a:pPr>
              <a:r>
                <a:rPr lang="en-US" sz="1550" dirty="0">
                  <a:solidFill>
                    <a:srgbClr val="49495A"/>
                  </a:solidFill>
                  <a:latin typeface="Alexandria" pitchFamily="34" charset="0"/>
                  <a:ea typeface="Alexandria" pitchFamily="34" charset="-122"/>
                  <a:cs typeface="Alexandria" pitchFamily="34" charset="-120"/>
                </a:rPr>
                <a:t>تعتمد على القياس الرقمي والإحصائيات والاستبيانات للحصول على النتائج</a:t>
              </a:r>
              <a:endParaRPr lang="en-US" sz="1550" dirty="0"/>
            </a:p>
          </p:txBody>
        </p:sp>
        <p:pic>
          <p:nvPicPr>
            <p:cNvPr id="10" name="Image 0" descr="preencoded.png">
              <a:extLst>
                <a:ext uri="{FF2B5EF4-FFF2-40B4-BE49-F238E27FC236}">
                  <a16:creationId xmlns:a16="http://schemas.microsoft.com/office/drawing/2014/main" id="{412385E2-1D83-09C2-5038-935A055F203D}"/>
                </a:ext>
              </a:extLst>
            </p:cNvPr>
            <p:cNvPicPr>
              <a:picLocks noChangeAspect="1"/>
            </p:cNvPicPr>
            <p:nvPr/>
          </p:nvPicPr>
          <p:blipFill>
            <a:blip r:embed="rId4"/>
            <a:stretch>
              <a:fillRect/>
            </a:stretch>
          </p:blipFill>
          <p:spPr>
            <a:xfrm>
              <a:off x="5032653" y="2340769"/>
              <a:ext cx="4564975" cy="4564975"/>
            </a:xfrm>
            <a:prstGeom prst="rect">
              <a:avLst/>
            </a:prstGeom>
          </p:spPr>
        </p:pic>
        <p:pic>
          <p:nvPicPr>
            <p:cNvPr id="11" name="Image 1" descr="preencoded.png">
              <a:extLst>
                <a:ext uri="{FF2B5EF4-FFF2-40B4-BE49-F238E27FC236}">
                  <a16:creationId xmlns:a16="http://schemas.microsoft.com/office/drawing/2014/main" id="{0E91DC04-6A1F-BDDA-CF9C-B4C2C2E20C6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64250" y="4474666"/>
              <a:ext cx="296942" cy="296942"/>
            </a:xfrm>
            <a:prstGeom prst="rect">
              <a:avLst/>
            </a:prstGeom>
          </p:spPr>
        </p:pic>
        <p:sp>
          <p:nvSpPr>
            <p:cNvPr id="12" name="Text 3">
              <a:extLst>
                <a:ext uri="{FF2B5EF4-FFF2-40B4-BE49-F238E27FC236}">
                  <a16:creationId xmlns:a16="http://schemas.microsoft.com/office/drawing/2014/main" id="{02786B69-E6C1-A98A-8D25-A97033B61633}"/>
                </a:ext>
              </a:extLst>
            </p:cNvPr>
            <p:cNvSpPr/>
            <p:nvPr/>
          </p:nvSpPr>
          <p:spPr>
            <a:xfrm>
              <a:off x="2254091" y="287535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النوعية</a:t>
              </a:r>
              <a:endParaRPr lang="en-US" sz="1950" dirty="0"/>
            </a:p>
          </p:txBody>
        </p:sp>
        <p:sp>
          <p:nvSpPr>
            <p:cNvPr id="13" name="Text 4">
              <a:extLst>
                <a:ext uri="{FF2B5EF4-FFF2-40B4-BE49-F238E27FC236}">
                  <a16:creationId xmlns:a16="http://schemas.microsoft.com/office/drawing/2014/main" id="{68C40DB7-A7E8-EEDB-78CF-030FE174E23D}"/>
                </a:ext>
              </a:extLst>
            </p:cNvPr>
            <p:cNvSpPr/>
            <p:nvPr/>
          </p:nvSpPr>
          <p:spPr>
            <a:xfrm>
              <a:off x="793790" y="3304580"/>
              <a:ext cx="3941207"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تستكشف المواقف والسلوكيات والخبرات باستخدام المقابلات والمجموعات البؤرية</a:t>
              </a:r>
              <a:endParaRPr lang="en-US" sz="1550" dirty="0"/>
            </a:p>
          </p:txBody>
        </p:sp>
        <p:pic>
          <p:nvPicPr>
            <p:cNvPr id="14" name="Image 2" descr="preencoded.png">
              <a:extLst>
                <a:ext uri="{FF2B5EF4-FFF2-40B4-BE49-F238E27FC236}">
                  <a16:creationId xmlns:a16="http://schemas.microsoft.com/office/drawing/2014/main" id="{334FA61D-8047-BFCA-A970-C4D3E9FA9C3A}"/>
                </a:ext>
              </a:extLst>
            </p:cNvPr>
            <p:cNvPicPr>
              <a:picLocks noChangeAspect="1"/>
            </p:cNvPicPr>
            <p:nvPr/>
          </p:nvPicPr>
          <p:blipFill>
            <a:blip r:embed="rId7"/>
            <a:stretch>
              <a:fillRect/>
            </a:stretch>
          </p:blipFill>
          <p:spPr>
            <a:xfrm>
              <a:off x="5032653" y="2340769"/>
              <a:ext cx="4564975" cy="4564975"/>
            </a:xfrm>
            <a:prstGeom prst="rect">
              <a:avLst/>
            </a:prstGeom>
          </p:spPr>
        </p:pic>
        <p:pic>
          <p:nvPicPr>
            <p:cNvPr id="15" name="Image 3" descr="preencoded.png">
              <a:extLst>
                <a:ext uri="{FF2B5EF4-FFF2-40B4-BE49-F238E27FC236}">
                  <a16:creationId xmlns:a16="http://schemas.microsoft.com/office/drawing/2014/main" id="{7F3400C1-6BDF-B367-3725-3D9DB9016F7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67641" y="3091041"/>
              <a:ext cx="296942" cy="296942"/>
            </a:xfrm>
            <a:prstGeom prst="rect">
              <a:avLst/>
            </a:prstGeom>
          </p:spPr>
        </p:pic>
        <p:sp>
          <p:nvSpPr>
            <p:cNvPr id="16" name="Text 5">
              <a:extLst>
                <a:ext uri="{FF2B5EF4-FFF2-40B4-BE49-F238E27FC236}">
                  <a16:creationId xmlns:a16="http://schemas.microsoft.com/office/drawing/2014/main" id="{5E1387D5-B937-B838-CCC3-D205BEFCE59F}"/>
                </a:ext>
              </a:extLst>
            </p:cNvPr>
            <p:cNvSpPr/>
            <p:nvPr/>
          </p:nvSpPr>
          <p:spPr>
            <a:xfrm>
              <a:off x="2254091" y="530673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المختلطة</a:t>
              </a:r>
              <a:endParaRPr lang="en-US" sz="1950" dirty="0"/>
            </a:p>
          </p:txBody>
        </p:sp>
        <p:sp>
          <p:nvSpPr>
            <p:cNvPr id="17" name="Text 6">
              <a:extLst>
                <a:ext uri="{FF2B5EF4-FFF2-40B4-BE49-F238E27FC236}">
                  <a16:creationId xmlns:a16="http://schemas.microsoft.com/office/drawing/2014/main" id="{3763E89D-386C-4494-9DCC-F58BBC2CF371}"/>
                </a:ext>
              </a:extLst>
            </p:cNvPr>
            <p:cNvSpPr/>
            <p:nvPr/>
          </p:nvSpPr>
          <p:spPr>
            <a:xfrm>
              <a:off x="793790" y="5735955"/>
              <a:ext cx="3941207"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تدمج الطرق الكمية والنوعية معاً في تحليل واحد شامل</a:t>
              </a:r>
              <a:endParaRPr lang="en-US" sz="1550" dirty="0"/>
            </a:p>
          </p:txBody>
        </p:sp>
        <p:pic>
          <p:nvPicPr>
            <p:cNvPr id="18" name="Image 4" descr="preencoded.png">
              <a:extLst>
                <a:ext uri="{FF2B5EF4-FFF2-40B4-BE49-F238E27FC236}">
                  <a16:creationId xmlns:a16="http://schemas.microsoft.com/office/drawing/2014/main" id="{0B643F4A-109E-E091-2260-20AEB69ED9FB}"/>
                </a:ext>
              </a:extLst>
            </p:cNvPr>
            <p:cNvPicPr>
              <a:picLocks noChangeAspect="1"/>
            </p:cNvPicPr>
            <p:nvPr/>
          </p:nvPicPr>
          <p:blipFill>
            <a:blip r:embed="rId10"/>
            <a:stretch>
              <a:fillRect/>
            </a:stretch>
          </p:blipFill>
          <p:spPr>
            <a:xfrm>
              <a:off x="5032653" y="2340769"/>
              <a:ext cx="4564975" cy="4564975"/>
            </a:xfrm>
            <a:prstGeom prst="rect">
              <a:avLst/>
            </a:prstGeom>
          </p:spPr>
        </p:pic>
        <p:pic>
          <p:nvPicPr>
            <p:cNvPr id="19" name="Image 5" descr="preencoded.png">
              <a:extLst>
                <a:ext uri="{FF2B5EF4-FFF2-40B4-BE49-F238E27FC236}">
                  <a16:creationId xmlns:a16="http://schemas.microsoft.com/office/drawing/2014/main" id="{82BC7707-FF36-91CD-F719-8DB6EFD5F63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367641" y="5858292"/>
              <a:ext cx="296942" cy="296942"/>
            </a:xfrm>
            <a:prstGeom prst="rect">
              <a:avLst/>
            </a:prstGeom>
          </p:spPr>
        </p:pic>
      </p:grpSp>
    </p:spTree>
    <p:extLst>
      <p:ext uri="{BB962C8B-B14F-4D97-AF65-F5344CB8AC3E}">
        <p14:creationId xmlns:p14="http://schemas.microsoft.com/office/powerpoint/2010/main" val="1458803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977115" y="1860182"/>
            <a:ext cx="7279247" cy="4021037"/>
          </a:xfrm>
          <a:prstGeom prst="rect">
            <a:avLst/>
          </a:prstGeom>
          <a:noFill/>
        </p:spPr>
        <p:txBody>
          <a:bodyPr wrap="square" rtlCol="0">
            <a:spAutoFit/>
          </a:bodyPr>
          <a:lstStyle/>
          <a:p>
            <a:pPr algn="just" rtl="1">
              <a:lnSpc>
                <a:spcPct val="200000"/>
              </a:lnSpc>
            </a:pPr>
            <a:r>
              <a:rPr lang="ar-EG" dirty="0">
                <a:solidFill>
                  <a:schemeClr val="accent2">
                    <a:lumMod val="50000"/>
                  </a:schemeClr>
                </a:solidFill>
                <a:latin typeface="Alexandria" pitchFamily="2" charset="-78"/>
                <a:cs typeface="Alexandria" pitchFamily="2" charset="-78"/>
              </a:rPr>
              <a:t>البحوث النوعية  </a:t>
            </a:r>
            <a:r>
              <a:rPr lang="en-US" dirty="0">
                <a:solidFill>
                  <a:schemeClr val="accent2">
                    <a:lumMod val="50000"/>
                  </a:schemeClr>
                </a:solidFill>
                <a:latin typeface="Alexandria" pitchFamily="2" charset="-78"/>
                <a:cs typeface="Alexandria" pitchFamily="2" charset="-78"/>
              </a:rPr>
              <a:t>Qualitative Research</a:t>
            </a:r>
          </a:p>
          <a:p>
            <a:pPr algn="just" rtl="1">
              <a:lnSpc>
                <a:spcPct val="200000"/>
              </a:lnSpc>
            </a:pPr>
            <a:r>
              <a:rPr lang="ar-EG" sz="1600" dirty="0">
                <a:latin typeface="Alexandria" pitchFamily="2" charset="-78"/>
                <a:cs typeface="Alexandria" pitchFamily="2" charset="-78"/>
              </a:rPr>
              <a:t>يعرف البحث النوعي بأنه البحث الذي يقوم باستكشاف المواقف، والسلوكيات، والخبرات باستخدام عدة طرق كالمقابلات، والمجموعات، ويهدف هذا البحث إلى دراسة عمق الظاهرة، حيث يعود بالأشخاص إلى الماضي، ولا يهتم بالنتائج بل يركز على الظاهرة نفسها، كما يُعرف بأنها لعملية التفاعلية بين الباحث وعينة الدراسة، حيث تقدم عينة الدراسة معلومات للباحث تساعده على الوصول إلى النتائج الجيدة، وللبحث النوعي مجموعةً من الخصائص كوصف الظاهرة وصفاً دقيقاً.</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569AA2F-9168-CFA8-3C4F-4597A5B9C507}"/>
              </a:ext>
            </a:extLst>
          </p:cNvPr>
          <p:cNvPicPr>
            <a:picLocks noChangeAspect="1"/>
          </p:cNvPicPr>
          <p:nvPr/>
        </p:nvPicPr>
        <p:blipFill>
          <a:blip r:embed="rId3"/>
          <a:stretch>
            <a:fillRect/>
          </a:stretch>
        </p:blipFill>
        <p:spPr>
          <a:xfrm>
            <a:off x="611138" y="2490228"/>
            <a:ext cx="2946101" cy="2946101"/>
          </a:xfrm>
          <a:prstGeom prst="rect">
            <a:avLst/>
          </a:prstGeom>
        </p:spPr>
      </p:pic>
    </p:spTree>
    <p:extLst>
      <p:ext uri="{BB962C8B-B14F-4D97-AF65-F5344CB8AC3E}">
        <p14:creationId xmlns:p14="http://schemas.microsoft.com/office/powerpoint/2010/main" val="1263697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2E811-20C1-F607-BEF4-55B7001D5E3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B2DEB15-3827-481A-F977-FA8816151A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8F8A6A-825C-571E-075C-D202F052F9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AC0366DC-DE84-B48B-C873-CC9D29A155F5}"/>
              </a:ext>
            </a:extLst>
          </p:cNvPr>
          <p:cNvSpPr/>
          <p:nvPr/>
        </p:nvSpPr>
        <p:spPr>
          <a:xfrm>
            <a:off x="3490787" y="617697"/>
            <a:ext cx="4961811" cy="620078"/>
          </a:xfrm>
          <a:prstGeom prst="rect">
            <a:avLst/>
          </a:prstGeom>
          <a:noFill/>
          <a:ln/>
        </p:spPr>
        <p:txBody>
          <a:bodyPr wrap="none" lIns="0" tIns="0" rIns="0" bIns="0" rtlCol="0" anchor="t"/>
          <a:lstStyle/>
          <a:p>
            <a:pPr marL="0" indent="0" algn="ctr" rtl="1">
              <a:lnSpc>
                <a:spcPts val="4850"/>
              </a:lnSpc>
              <a:buNone/>
            </a:pPr>
            <a:r>
              <a:rPr lang="en-US" sz="3200" b="1" dirty="0">
                <a:solidFill>
                  <a:srgbClr val="403CCF"/>
                </a:solidFill>
                <a:latin typeface="Alexandria" pitchFamily="34" charset="0"/>
                <a:ea typeface="Alexandria" pitchFamily="34" charset="-122"/>
                <a:cs typeface="Alexandria" pitchFamily="34" charset="-120"/>
              </a:rPr>
              <a:t>أهمية البحوث النوعية</a:t>
            </a:r>
            <a:endParaRPr lang="en-US" sz="3200" b="1" dirty="0"/>
          </a:p>
        </p:txBody>
      </p:sp>
      <p:sp>
        <p:nvSpPr>
          <p:cNvPr id="3" name="TextBox 2">
            <a:extLst>
              <a:ext uri="{FF2B5EF4-FFF2-40B4-BE49-F238E27FC236}">
                <a16:creationId xmlns:a16="http://schemas.microsoft.com/office/drawing/2014/main" id="{7F4514BD-3B1E-05D4-6691-2C29897E3346}"/>
              </a:ext>
            </a:extLst>
          </p:cNvPr>
          <p:cNvSpPr txBox="1"/>
          <p:nvPr/>
        </p:nvSpPr>
        <p:spPr>
          <a:xfrm>
            <a:off x="180431" y="1308853"/>
            <a:ext cx="11738334" cy="1004827"/>
          </a:xfrm>
          <a:prstGeom prst="rect">
            <a:avLst/>
          </a:prstGeom>
          <a:noFill/>
        </p:spPr>
        <p:txBody>
          <a:bodyPr wrap="square" rtlCol="0">
            <a:spAutoFit/>
          </a:bodyPr>
          <a:lstStyle/>
          <a:p>
            <a:pPr algn="just" rtl="1">
              <a:lnSpc>
                <a:spcPct val="200000"/>
              </a:lnSpc>
            </a:pPr>
            <a:r>
              <a:rPr lang="ar-EG" sz="1600">
                <a:latin typeface="Alexandria" pitchFamily="2" charset="-78"/>
                <a:cs typeface="Alexandria" pitchFamily="2" charset="-78"/>
              </a:rPr>
              <a:t>البحوث </a:t>
            </a:r>
            <a:r>
              <a:rPr lang="ar-EG" sz="1600" dirty="0">
                <a:latin typeface="Alexandria" pitchFamily="2" charset="-78"/>
                <a:cs typeface="Alexandria" pitchFamily="2" charset="-78"/>
              </a:rPr>
              <a:t>النوعية تُعتبر جزءاً حيوياً من البحث العلمي، حيث تساهم في فهم الظواهر الاجتماعية والنفسية والثقافية بطرق متعددة وعميقة. وتتميز البحوث النوعية بعدة أهميات </a:t>
            </a:r>
            <a:r>
              <a:rPr lang="ar-EG" sz="1600">
                <a:latin typeface="Alexandria" pitchFamily="2" charset="-78"/>
                <a:cs typeface="Alexandria" pitchFamily="2" charset="-78"/>
              </a:rPr>
              <a:t>ملحوظة:</a:t>
            </a:r>
            <a:endParaRPr lang="ar-EG" sz="1600" dirty="0">
              <a:latin typeface="Alexandria" pitchFamily="2" charset="-78"/>
              <a:cs typeface="Alexandria" pitchFamily="2" charset="-78"/>
            </a:endParaRPr>
          </a:p>
        </p:txBody>
      </p:sp>
      <p:grpSp>
        <p:nvGrpSpPr>
          <p:cNvPr id="4" name="Group 3">
            <a:extLst>
              <a:ext uri="{FF2B5EF4-FFF2-40B4-BE49-F238E27FC236}">
                <a16:creationId xmlns:a16="http://schemas.microsoft.com/office/drawing/2014/main" id="{533FC274-B059-3B50-1E4B-7FD5435D4A3C}"/>
              </a:ext>
            </a:extLst>
          </p:cNvPr>
          <p:cNvGrpSpPr/>
          <p:nvPr/>
        </p:nvGrpSpPr>
        <p:grpSpPr>
          <a:xfrm>
            <a:off x="579864" y="2609385"/>
            <a:ext cx="11338901" cy="2263698"/>
            <a:chOff x="793790" y="2607707"/>
            <a:chExt cx="13042820" cy="1817132"/>
          </a:xfrm>
        </p:grpSpPr>
        <p:pic>
          <p:nvPicPr>
            <p:cNvPr id="5" name="Image 0" descr="preencoded.png">
              <a:extLst>
                <a:ext uri="{FF2B5EF4-FFF2-40B4-BE49-F238E27FC236}">
                  <a16:creationId xmlns:a16="http://schemas.microsoft.com/office/drawing/2014/main" id="{B615D7EE-CF63-8FDF-99D5-148FDD0234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40477" y="2607707"/>
              <a:ext cx="496133" cy="496133"/>
            </a:xfrm>
            <a:prstGeom prst="rect">
              <a:avLst/>
            </a:prstGeom>
          </p:spPr>
        </p:pic>
        <p:sp>
          <p:nvSpPr>
            <p:cNvPr id="6" name="Text 1">
              <a:extLst>
                <a:ext uri="{FF2B5EF4-FFF2-40B4-BE49-F238E27FC236}">
                  <a16:creationId xmlns:a16="http://schemas.microsoft.com/office/drawing/2014/main" id="{4D59F5C5-A577-0B06-E5B1-E1463B736BD5}"/>
                </a:ext>
              </a:extLst>
            </p:cNvPr>
            <p:cNvSpPr/>
            <p:nvPr/>
          </p:nvSpPr>
          <p:spPr>
            <a:xfrm>
              <a:off x="10042010" y="2725460"/>
              <a:ext cx="3050460" cy="275520"/>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السياق والتفاصيل</a:t>
              </a:r>
              <a:endParaRPr lang="en-US" sz="1950" dirty="0"/>
            </a:p>
          </p:txBody>
        </p:sp>
        <p:sp>
          <p:nvSpPr>
            <p:cNvPr id="7" name="Text 2">
              <a:extLst>
                <a:ext uri="{FF2B5EF4-FFF2-40B4-BE49-F238E27FC236}">
                  <a16:creationId xmlns:a16="http://schemas.microsoft.com/office/drawing/2014/main" id="{C3109ACC-0743-9B7D-E508-323523305562}"/>
                </a:ext>
              </a:extLst>
            </p:cNvPr>
            <p:cNvSpPr/>
            <p:nvPr/>
          </p:nvSpPr>
          <p:spPr>
            <a:xfrm>
              <a:off x="9654304" y="3154680"/>
              <a:ext cx="3438168" cy="127015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تسمح البحوث النوعية بفهم الظواهر من خلال التركيز على التفاصيل العميقة والسياق الثقافي والاجتماعي الذي تحدث فيه هذه الظواهر.</a:t>
              </a:r>
              <a:endParaRPr lang="en-US" sz="1550" dirty="0"/>
            </a:p>
          </p:txBody>
        </p:sp>
        <p:pic>
          <p:nvPicPr>
            <p:cNvPr id="9" name="Image 1" descr="preencoded.png">
              <a:extLst>
                <a:ext uri="{FF2B5EF4-FFF2-40B4-BE49-F238E27FC236}">
                  <a16:creationId xmlns:a16="http://schemas.microsoft.com/office/drawing/2014/main" id="{4AC40A8A-18F4-23B2-314A-CCC7F1C42C6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0280" y="2607707"/>
              <a:ext cx="496133" cy="496133"/>
            </a:xfrm>
            <a:prstGeom prst="rect">
              <a:avLst/>
            </a:prstGeom>
          </p:spPr>
        </p:pic>
        <p:sp>
          <p:nvSpPr>
            <p:cNvPr id="10" name="Text 3">
              <a:extLst>
                <a:ext uri="{FF2B5EF4-FFF2-40B4-BE49-F238E27FC236}">
                  <a16:creationId xmlns:a16="http://schemas.microsoft.com/office/drawing/2014/main" id="{D87624B3-F46E-6782-6756-1121BD020816}"/>
                </a:ext>
              </a:extLst>
            </p:cNvPr>
            <p:cNvSpPr/>
            <p:nvPr/>
          </p:nvSpPr>
          <p:spPr>
            <a:xfrm>
              <a:off x="6181368" y="2725460"/>
              <a:ext cx="2480905" cy="310158"/>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التجارب الشخصية</a:t>
              </a:r>
              <a:endParaRPr lang="en-US" sz="1950" dirty="0"/>
            </a:p>
          </p:txBody>
        </p:sp>
        <p:sp>
          <p:nvSpPr>
            <p:cNvPr id="11" name="Text 4">
              <a:extLst>
                <a:ext uri="{FF2B5EF4-FFF2-40B4-BE49-F238E27FC236}">
                  <a16:creationId xmlns:a16="http://schemas.microsoft.com/office/drawing/2014/main" id="{B5F4370D-E6C1-A78D-4596-ED8B110D576F}"/>
                </a:ext>
              </a:extLst>
            </p:cNvPr>
            <p:cNvSpPr/>
            <p:nvPr/>
          </p:nvSpPr>
          <p:spPr>
            <a:xfrm>
              <a:off x="5224105" y="3154680"/>
              <a:ext cx="3438168" cy="127015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تمكن الباحثين من استكشاف التجارب والمعتقدات الشخصية للأفراد وكيفية تأثيرها على سلوكهم وتفاعلهم مع الظواهر المدروسة.</a:t>
              </a:r>
              <a:endParaRPr lang="en-US" sz="1550" dirty="0"/>
            </a:p>
          </p:txBody>
        </p:sp>
        <p:pic>
          <p:nvPicPr>
            <p:cNvPr id="12" name="Image 2" descr="preencoded.png">
              <a:extLst>
                <a:ext uri="{FF2B5EF4-FFF2-40B4-BE49-F238E27FC236}">
                  <a16:creationId xmlns:a16="http://schemas.microsoft.com/office/drawing/2014/main" id="{04D8AA05-34C9-A8DB-06AD-E2E538A0FA3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79965" y="2607707"/>
              <a:ext cx="496133" cy="496133"/>
            </a:xfrm>
            <a:prstGeom prst="rect">
              <a:avLst/>
            </a:prstGeom>
          </p:spPr>
        </p:pic>
        <p:sp>
          <p:nvSpPr>
            <p:cNvPr id="13" name="Text 5">
              <a:extLst>
                <a:ext uri="{FF2B5EF4-FFF2-40B4-BE49-F238E27FC236}">
                  <a16:creationId xmlns:a16="http://schemas.microsoft.com/office/drawing/2014/main" id="{4A507359-1523-18C6-777C-F44D5F03BF9F}"/>
                </a:ext>
              </a:extLst>
            </p:cNvPr>
            <p:cNvSpPr/>
            <p:nvPr/>
          </p:nvSpPr>
          <p:spPr>
            <a:xfrm>
              <a:off x="1751052" y="2725460"/>
              <a:ext cx="2480905" cy="310158"/>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التغيرات الثقافية</a:t>
              </a:r>
              <a:endParaRPr lang="en-US" sz="1950" dirty="0"/>
            </a:p>
          </p:txBody>
        </p:sp>
        <p:sp>
          <p:nvSpPr>
            <p:cNvPr id="14" name="Text 6">
              <a:extLst>
                <a:ext uri="{FF2B5EF4-FFF2-40B4-BE49-F238E27FC236}">
                  <a16:creationId xmlns:a16="http://schemas.microsoft.com/office/drawing/2014/main" id="{46295AAB-179C-3489-6D35-AA1BD3DC6AFB}"/>
                </a:ext>
              </a:extLst>
            </p:cNvPr>
            <p:cNvSpPr/>
            <p:nvPr/>
          </p:nvSpPr>
          <p:spPr>
            <a:xfrm>
              <a:off x="793790" y="3154680"/>
              <a:ext cx="3438168" cy="127015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للبحوث النوعية تتبع وفهم التغيرات التي تحدث في المجتمعات والثقافات عبر الزمن، وتحليل تأثيرات هذه التغيرات.</a:t>
              </a:r>
              <a:endParaRPr lang="en-US" sz="1550" dirty="0"/>
            </a:p>
          </p:txBody>
        </p:sp>
      </p:grpSp>
      <p:grpSp>
        <p:nvGrpSpPr>
          <p:cNvPr id="15" name="Group 14">
            <a:extLst>
              <a:ext uri="{FF2B5EF4-FFF2-40B4-BE49-F238E27FC236}">
                <a16:creationId xmlns:a16="http://schemas.microsoft.com/office/drawing/2014/main" id="{97976981-6180-1DC1-A2A2-D8BC9BB072FB}"/>
              </a:ext>
            </a:extLst>
          </p:cNvPr>
          <p:cNvGrpSpPr/>
          <p:nvPr/>
        </p:nvGrpSpPr>
        <p:grpSpPr>
          <a:xfrm>
            <a:off x="434897" y="5247227"/>
            <a:ext cx="11483868" cy="1486942"/>
            <a:chOff x="793789" y="4821674"/>
            <a:chExt cx="8612624" cy="1817132"/>
          </a:xfrm>
        </p:grpSpPr>
        <p:pic>
          <p:nvPicPr>
            <p:cNvPr id="16" name="Image 3" descr="preencoded.png">
              <a:extLst>
                <a:ext uri="{FF2B5EF4-FFF2-40B4-BE49-F238E27FC236}">
                  <a16:creationId xmlns:a16="http://schemas.microsoft.com/office/drawing/2014/main" id="{324BA406-8B8C-ED45-56B4-C053CB1575E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910280" y="4821674"/>
              <a:ext cx="496133" cy="496133"/>
            </a:xfrm>
            <a:prstGeom prst="rect">
              <a:avLst/>
            </a:prstGeom>
          </p:spPr>
        </p:pic>
        <p:sp>
          <p:nvSpPr>
            <p:cNvPr id="17" name="Text 7">
              <a:extLst>
                <a:ext uri="{FF2B5EF4-FFF2-40B4-BE49-F238E27FC236}">
                  <a16:creationId xmlns:a16="http://schemas.microsoft.com/office/drawing/2014/main" id="{475332B3-98BD-0242-CBF9-5421BEB4B188}"/>
                </a:ext>
              </a:extLst>
            </p:cNvPr>
            <p:cNvSpPr/>
            <p:nvPr/>
          </p:nvSpPr>
          <p:spPr>
            <a:xfrm>
              <a:off x="6181368" y="4939427"/>
              <a:ext cx="2480905" cy="310158"/>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توجيه السياسات</a:t>
              </a:r>
              <a:endParaRPr lang="en-US" sz="1950" dirty="0"/>
            </a:p>
          </p:txBody>
        </p:sp>
        <p:sp>
          <p:nvSpPr>
            <p:cNvPr id="18" name="Text 8">
              <a:extLst>
                <a:ext uri="{FF2B5EF4-FFF2-40B4-BE49-F238E27FC236}">
                  <a16:creationId xmlns:a16="http://schemas.microsoft.com/office/drawing/2014/main" id="{6E7E4CB8-B612-87EC-8CB7-90215A10198B}"/>
                </a:ext>
              </a:extLst>
            </p:cNvPr>
            <p:cNvSpPr/>
            <p:nvPr/>
          </p:nvSpPr>
          <p:spPr>
            <a:xfrm>
              <a:off x="5224104" y="5368647"/>
              <a:ext cx="3799020" cy="122795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 خلال فهم عميق لتجارب الأفراد وآرائهم، يمكن توجيه السياسات الاجتماعية وتصميم التدخلات الفعالة.</a:t>
              </a:r>
              <a:endParaRPr lang="en-US" sz="1550" dirty="0"/>
            </a:p>
          </p:txBody>
        </p:sp>
        <p:pic>
          <p:nvPicPr>
            <p:cNvPr id="19" name="Image 4" descr="preencoded.png">
              <a:extLst>
                <a:ext uri="{FF2B5EF4-FFF2-40B4-BE49-F238E27FC236}">
                  <a16:creationId xmlns:a16="http://schemas.microsoft.com/office/drawing/2014/main" id="{330769ED-DAAE-5282-A4FB-BC0144D85E7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479965" y="4821674"/>
              <a:ext cx="496133" cy="496133"/>
            </a:xfrm>
            <a:prstGeom prst="rect">
              <a:avLst/>
            </a:prstGeom>
          </p:spPr>
        </p:pic>
        <p:sp>
          <p:nvSpPr>
            <p:cNvPr id="20" name="Text 9">
              <a:extLst>
                <a:ext uri="{FF2B5EF4-FFF2-40B4-BE49-F238E27FC236}">
                  <a16:creationId xmlns:a16="http://schemas.microsoft.com/office/drawing/2014/main" id="{D8AEFC30-B48F-8DA2-6882-B3DEBDABA9AD}"/>
                </a:ext>
              </a:extLst>
            </p:cNvPr>
            <p:cNvSpPr/>
            <p:nvPr/>
          </p:nvSpPr>
          <p:spPr>
            <a:xfrm>
              <a:off x="1751052" y="4939427"/>
              <a:ext cx="2480905" cy="310158"/>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تطوير النظريات</a:t>
              </a:r>
              <a:endParaRPr lang="en-US" sz="1950" dirty="0"/>
            </a:p>
          </p:txBody>
        </p:sp>
        <p:sp>
          <p:nvSpPr>
            <p:cNvPr id="21" name="Text 10">
              <a:extLst>
                <a:ext uri="{FF2B5EF4-FFF2-40B4-BE49-F238E27FC236}">
                  <a16:creationId xmlns:a16="http://schemas.microsoft.com/office/drawing/2014/main" id="{031AEDA0-D403-ED11-D7E7-B42B85C53A1C}"/>
                </a:ext>
              </a:extLst>
            </p:cNvPr>
            <p:cNvSpPr/>
            <p:nvPr/>
          </p:nvSpPr>
          <p:spPr>
            <a:xfrm>
              <a:off x="793789" y="5368647"/>
              <a:ext cx="3562700" cy="127015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تمكن البحوث النوعية الباحثين من تطوير نظريات ومفاهيم جديدة تفسر الظواهر الاجتماعية بطرق مبتكرة وعميقة.</a:t>
              </a:r>
              <a:endParaRPr lang="en-US" sz="1550" dirty="0"/>
            </a:p>
          </p:txBody>
        </p:sp>
      </p:grpSp>
    </p:spTree>
    <p:extLst>
      <p:ext uri="{BB962C8B-B14F-4D97-AF65-F5344CB8AC3E}">
        <p14:creationId xmlns:p14="http://schemas.microsoft.com/office/powerpoint/2010/main" val="21762266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31789"/>
            <a:ext cx="10812720"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329742"/>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889915"/>
            <a:ext cx="10541000" cy="3051541"/>
          </a:xfrm>
          <a:prstGeom prst="rect">
            <a:avLst/>
          </a:prstGeom>
          <a:noFill/>
        </p:spPr>
        <p:txBody>
          <a:bodyPr wrap="square" rtlCol="0">
            <a:spAutoFit/>
          </a:bodyPr>
          <a:lstStyle/>
          <a:p>
            <a:pPr algn="just" rtl="1">
              <a:lnSpc>
                <a:spcPct val="150000"/>
              </a:lnSpc>
            </a:pPr>
            <a:r>
              <a:rPr lang="ar-EG" dirty="0">
                <a:solidFill>
                  <a:schemeClr val="accent2">
                    <a:lumMod val="50000"/>
                  </a:schemeClr>
                </a:solidFill>
                <a:latin typeface="Alexandria" pitchFamily="2" charset="-78"/>
                <a:cs typeface="Alexandria" pitchFamily="2" charset="-78"/>
              </a:rPr>
              <a:t>البحوث الكمية </a:t>
            </a:r>
            <a:r>
              <a:rPr lang="en-US" dirty="0">
                <a:solidFill>
                  <a:schemeClr val="accent2">
                    <a:lumMod val="50000"/>
                  </a:schemeClr>
                </a:solidFill>
                <a:latin typeface="Alexandria" pitchFamily="2" charset="-78"/>
                <a:cs typeface="Alexandria" pitchFamily="2" charset="-78"/>
              </a:rPr>
              <a:t>Quantitative Research</a:t>
            </a:r>
          </a:p>
          <a:p>
            <a:pPr algn="just" rtl="1">
              <a:lnSpc>
                <a:spcPct val="150000"/>
              </a:lnSpc>
            </a:pPr>
            <a:r>
              <a:rPr lang="ar-EG" sz="1600" dirty="0">
                <a:latin typeface="Alexandria" pitchFamily="2" charset="-78"/>
                <a:cs typeface="Alexandria" pitchFamily="2" charset="-78"/>
              </a:rPr>
              <a:t>يعتمد البحث الكمي على القيام بالبحث بشكل عملي من خلال استخدام الإحصاءات، والاستبيانات للحصول على النتيجة المطلوبة، إذ يهتم بجمع النتائج، والبيانات، ويعرف المنهج الكمي بأنه بحث يستدل من خلاله الباحث على الظاهرة الاجتماعية من خلال اتباع عدد من الأساليب الإحصائية، وعن طريق هذا المنهج يمكن الربط بين الملاحظة التجريبية والبحث الكمي، وذلك من خلال القياس، ولكي يتأكد الباحث من صحة المقاييس التي يستخدمها فعليه استخدام مقاييس الصدق والثبات، كما أن استخدام المنهج الكمي يتطلب منه تعريف المفاهيم التي سوف يستخدمها في بحثه العلمي، بهدف اختيار الفرضيات التي تحدد من بداية البحث، ثم البدء بمرحلة جمع البيانات وترتيبها، وتحليلها تحليلاً إحصائياً للوصول إلى النتائج المرجوة.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E657765-9BF1-B945-C0C8-7BB4861FF13D}"/>
              </a:ext>
            </a:extLst>
          </p:cNvPr>
          <p:cNvPicPr>
            <a:picLocks noChangeAspect="1"/>
          </p:cNvPicPr>
          <p:nvPr/>
        </p:nvPicPr>
        <p:blipFill>
          <a:blip r:embed="rId3"/>
          <a:stretch>
            <a:fillRect/>
          </a:stretch>
        </p:blipFill>
        <p:spPr>
          <a:xfrm>
            <a:off x="2618635" y="1446186"/>
            <a:ext cx="8631057" cy="11571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98334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213C5-2A55-D3A6-C88D-B7A2664CB64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23810F8-36C1-D9E5-8459-72813BD70B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8AB6C4-DFBD-0A77-D8CD-2503E185E9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35B6410-DC72-5578-E2D8-86BEDD5DFC98}"/>
              </a:ext>
            </a:extLst>
          </p:cNvPr>
          <p:cNvGrpSpPr/>
          <p:nvPr/>
        </p:nvGrpSpPr>
        <p:grpSpPr>
          <a:xfrm>
            <a:off x="347546" y="826305"/>
            <a:ext cx="11496907" cy="5710793"/>
            <a:chOff x="793909" y="1569839"/>
            <a:chExt cx="13042702" cy="5089922"/>
          </a:xfrm>
        </p:grpSpPr>
        <p:sp>
          <p:nvSpPr>
            <p:cNvPr id="3" name="Text 0">
              <a:extLst>
                <a:ext uri="{FF2B5EF4-FFF2-40B4-BE49-F238E27FC236}">
                  <a16:creationId xmlns:a16="http://schemas.microsoft.com/office/drawing/2014/main" id="{0C2E32C1-A252-304C-BA75-6164A6122F63}"/>
                </a:ext>
              </a:extLst>
            </p:cNvPr>
            <p:cNvSpPr/>
            <p:nvPr/>
          </p:nvSpPr>
          <p:spPr>
            <a:xfrm>
              <a:off x="8874800" y="1569839"/>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أهمية البحوث الكمية</a:t>
              </a:r>
              <a:endParaRPr lang="en-US" sz="3900" dirty="0"/>
            </a:p>
          </p:txBody>
        </p:sp>
        <p:sp>
          <p:nvSpPr>
            <p:cNvPr id="4" name="Shape 1">
              <a:extLst>
                <a:ext uri="{FF2B5EF4-FFF2-40B4-BE49-F238E27FC236}">
                  <a16:creationId xmlns:a16="http://schemas.microsoft.com/office/drawing/2014/main" id="{AC1AD870-C39E-C1D5-5496-D0A9FF4C21B7}"/>
                </a:ext>
              </a:extLst>
            </p:cNvPr>
            <p:cNvSpPr/>
            <p:nvPr/>
          </p:nvSpPr>
          <p:spPr>
            <a:xfrm>
              <a:off x="9621322" y="2586752"/>
              <a:ext cx="4215289" cy="2096095"/>
            </a:xfrm>
            <a:prstGeom prst="roundRect">
              <a:avLst>
                <a:gd name="adj" fmla="val 1420"/>
              </a:avLst>
            </a:prstGeom>
            <a:solidFill>
              <a:srgbClr val="EAE8F3"/>
            </a:solidFill>
            <a:ln/>
          </p:spPr>
          <p:txBody>
            <a:bodyPr/>
            <a:lstStyle/>
            <a:p>
              <a:endParaRPr lang="en-US"/>
            </a:p>
          </p:txBody>
        </p:sp>
        <p:sp>
          <p:nvSpPr>
            <p:cNvPr id="5" name="Text 2">
              <a:extLst>
                <a:ext uri="{FF2B5EF4-FFF2-40B4-BE49-F238E27FC236}">
                  <a16:creationId xmlns:a16="http://schemas.microsoft.com/office/drawing/2014/main" id="{35864FC2-185C-8AEE-52E7-2367159E8460}"/>
                </a:ext>
              </a:extLst>
            </p:cNvPr>
            <p:cNvSpPr/>
            <p:nvPr/>
          </p:nvSpPr>
          <p:spPr>
            <a:xfrm>
              <a:off x="11157347" y="27851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القياس الدقيق</a:t>
              </a:r>
              <a:endParaRPr lang="en-US" sz="1950" dirty="0"/>
            </a:p>
          </p:txBody>
        </p:sp>
        <p:sp>
          <p:nvSpPr>
            <p:cNvPr id="6" name="Text 3">
              <a:extLst>
                <a:ext uri="{FF2B5EF4-FFF2-40B4-BE49-F238E27FC236}">
                  <a16:creationId xmlns:a16="http://schemas.microsoft.com/office/drawing/2014/main" id="{12AF5515-0746-8728-6FAB-2EE29CFC2A96}"/>
                </a:ext>
              </a:extLst>
            </p:cNvPr>
            <p:cNvSpPr/>
            <p:nvPr/>
          </p:nvSpPr>
          <p:spPr>
            <a:xfrm>
              <a:off x="9819680" y="3214330"/>
              <a:ext cx="3818573"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تتيح البحوث الكمية قياس الظواهر والمتغيرات بطريقة محددة وكمية، مما يسمح بتحليل العلاقات والتأثيرات بين المتغيرات بطريقة دقيقة.</a:t>
              </a:r>
              <a:endParaRPr lang="en-US" sz="1550" dirty="0"/>
            </a:p>
          </p:txBody>
        </p:sp>
        <p:sp>
          <p:nvSpPr>
            <p:cNvPr id="7" name="Shape 4">
              <a:extLst>
                <a:ext uri="{FF2B5EF4-FFF2-40B4-BE49-F238E27FC236}">
                  <a16:creationId xmlns:a16="http://schemas.microsoft.com/office/drawing/2014/main" id="{3E8E0E47-1BDF-0EF5-9CFA-25256E20D716}"/>
                </a:ext>
              </a:extLst>
            </p:cNvPr>
            <p:cNvSpPr/>
            <p:nvPr/>
          </p:nvSpPr>
          <p:spPr>
            <a:xfrm>
              <a:off x="5207556" y="2586752"/>
              <a:ext cx="4215408" cy="2096095"/>
            </a:xfrm>
            <a:prstGeom prst="roundRect">
              <a:avLst>
                <a:gd name="adj" fmla="val 1420"/>
              </a:avLst>
            </a:prstGeom>
            <a:solidFill>
              <a:srgbClr val="EAE8F3"/>
            </a:solidFill>
            <a:ln/>
          </p:spPr>
          <p:txBody>
            <a:bodyPr/>
            <a:lstStyle/>
            <a:p>
              <a:endParaRPr lang="en-US"/>
            </a:p>
          </p:txBody>
        </p:sp>
        <p:sp>
          <p:nvSpPr>
            <p:cNvPr id="9" name="Text 5">
              <a:extLst>
                <a:ext uri="{FF2B5EF4-FFF2-40B4-BE49-F238E27FC236}">
                  <a16:creationId xmlns:a16="http://schemas.microsoft.com/office/drawing/2014/main" id="{76B026BE-1089-3A1A-4EAD-7A94716C0D08}"/>
                </a:ext>
              </a:extLst>
            </p:cNvPr>
            <p:cNvSpPr/>
            <p:nvPr/>
          </p:nvSpPr>
          <p:spPr>
            <a:xfrm>
              <a:off x="6743700" y="27851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التحليل الإحصائي</a:t>
              </a:r>
              <a:endParaRPr lang="en-US" sz="1950" dirty="0"/>
            </a:p>
          </p:txBody>
        </p:sp>
        <p:sp>
          <p:nvSpPr>
            <p:cNvPr id="10" name="Text 6">
              <a:extLst>
                <a:ext uri="{FF2B5EF4-FFF2-40B4-BE49-F238E27FC236}">
                  <a16:creationId xmlns:a16="http://schemas.microsoft.com/office/drawing/2014/main" id="{0C99EC31-3AF5-DE14-DC2F-F95C255C37BC}"/>
                </a:ext>
              </a:extLst>
            </p:cNvPr>
            <p:cNvSpPr/>
            <p:nvPr/>
          </p:nvSpPr>
          <p:spPr>
            <a:xfrm>
              <a:off x="5405914" y="3214330"/>
              <a:ext cx="3818692"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للبحوث الكمية استخدام الأساليب الإحصائية لتحليل البيانات واستخراج النتائج الكمية، مما يساعد في فهم العلاقات بين المتغيرات.</a:t>
              </a:r>
              <a:endParaRPr lang="en-US" sz="1550" dirty="0"/>
            </a:p>
          </p:txBody>
        </p:sp>
        <p:sp>
          <p:nvSpPr>
            <p:cNvPr id="11" name="Shape 7">
              <a:extLst>
                <a:ext uri="{FF2B5EF4-FFF2-40B4-BE49-F238E27FC236}">
                  <a16:creationId xmlns:a16="http://schemas.microsoft.com/office/drawing/2014/main" id="{BFA5F0E0-C9EA-F3E8-5FCC-7885D1A5612B}"/>
                </a:ext>
              </a:extLst>
            </p:cNvPr>
            <p:cNvSpPr/>
            <p:nvPr/>
          </p:nvSpPr>
          <p:spPr>
            <a:xfrm>
              <a:off x="793909" y="2586752"/>
              <a:ext cx="4215289" cy="2096095"/>
            </a:xfrm>
            <a:prstGeom prst="roundRect">
              <a:avLst>
                <a:gd name="adj" fmla="val 1420"/>
              </a:avLst>
            </a:prstGeom>
            <a:solidFill>
              <a:srgbClr val="EAE8F3"/>
            </a:solidFill>
            <a:ln/>
          </p:spPr>
          <p:txBody>
            <a:bodyPr/>
            <a:lstStyle/>
            <a:p>
              <a:endParaRPr lang="en-US"/>
            </a:p>
          </p:txBody>
        </p:sp>
        <p:sp>
          <p:nvSpPr>
            <p:cNvPr id="12" name="Text 8">
              <a:extLst>
                <a:ext uri="{FF2B5EF4-FFF2-40B4-BE49-F238E27FC236}">
                  <a16:creationId xmlns:a16="http://schemas.microsoft.com/office/drawing/2014/main" id="{7B603A60-AABB-2B1B-506D-6A68C49376A8}"/>
                </a:ext>
              </a:extLst>
            </p:cNvPr>
            <p:cNvSpPr/>
            <p:nvPr/>
          </p:nvSpPr>
          <p:spPr>
            <a:xfrm>
              <a:off x="2329934" y="27851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تعميم النتائج</a:t>
              </a:r>
              <a:endParaRPr lang="en-US" sz="1950" dirty="0"/>
            </a:p>
          </p:txBody>
        </p:sp>
        <p:sp>
          <p:nvSpPr>
            <p:cNvPr id="13" name="Text 9">
              <a:extLst>
                <a:ext uri="{FF2B5EF4-FFF2-40B4-BE49-F238E27FC236}">
                  <a16:creationId xmlns:a16="http://schemas.microsoft.com/office/drawing/2014/main" id="{C616CFDF-082F-4FA0-064D-B8620B42FC56}"/>
                </a:ext>
              </a:extLst>
            </p:cNvPr>
            <p:cNvSpPr/>
            <p:nvPr/>
          </p:nvSpPr>
          <p:spPr>
            <a:xfrm>
              <a:off x="992267" y="3214330"/>
              <a:ext cx="3818573"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نظراً لطبيعتها الكمية، يمكن للبحوث الكمية إنتاج نتائج يمكن تعميمها على عينة أو مجتمع أوسع، مما يساهم في إضافة قيمة عامة للمعرفة العلمية.</a:t>
              </a:r>
              <a:endParaRPr lang="en-US" sz="1550" dirty="0"/>
            </a:p>
          </p:txBody>
        </p:sp>
        <p:sp>
          <p:nvSpPr>
            <p:cNvPr id="14" name="Shape 10">
              <a:extLst>
                <a:ext uri="{FF2B5EF4-FFF2-40B4-BE49-F238E27FC236}">
                  <a16:creationId xmlns:a16="http://schemas.microsoft.com/office/drawing/2014/main" id="{14702367-231B-72F7-E854-0657AEAE7B7D}"/>
                </a:ext>
              </a:extLst>
            </p:cNvPr>
            <p:cNvSpPr/>
            <p:nvPr/>
          </p:nvSpPr>
          <p:spPr>
            <a:xfrm>
              <a:off x="7414498" y="4881205"/>
              <a:ext cx="6422112" cy="1778556"/>
            </a:xfrm>
            <a:prstGeom prst="roundRect">
              <a:avLst>
                <a:gd name="adj" fmla="val 1674"/>
              </a:avLst>
            </a:prstGeom>
            <a:solidFill>
              <a:srgbClr val="EAE8F3"/>
            </a:solidFill>
            <a:ln/>
          </p:spPr>
          <p:txBody>
            <a:bodyPr/>
            <a:lstStyle/>
            <a:p>
              <a:endParaRPr lang="en-US"/>
            </a:p>
          </p:txBody>
        </p:sp>
        <p:sp>
          <p:nvSpPr>
            <p:cNvPr id="15" name="Text 11">
              <a:extLst>
                <a:ext uri="{FF2B5EF4-FFF2-40B4-BE49-F238E27FC236}">
                  <a16:creationId xmlns:a16="http://schemas.microsoft.com/office/drawing/2014/main" id="{9DCD367B-8D3B-6793-221E-AE618C3CFAD2}"/>
                </a:ext>
              </a:extLst>
            </p:cNvPr>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الدقة والموثوقية</a:t>
              </a:r>
              <a:endParaRPr lang="en-US" sz="1950" dirty="0"/>
            </a:p>
          </p:txBody>
        </p:sp>
        <p:sp>
          <p:nvSpPr>
            <p:cNvPr id="16" name="Text 12">
              <a:extLst>
                <a:ext uri="{FF2B5EF4-FFF2-40B4-BE49-F238E27FC236}">
                  <a16:creationId xmlns:a16="http://schemas.microsoft.com/office/drawing/2014/main" id="{779FBCE1-044E-5996-A811-6BD3073449A0}"/>
                </a:ext>
              </a:extLst>
            </p:cNvPr>
            <p:cNvSpPr/>
            <p:nvPr/>
          </p:nvSpPr>
          <p:spPr>
            <a:xfrm>
              <a:off x="7612856" y="5508784"/>
              <a:ext cx="6025396"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بفضل استخدام الأساليب الإحصائية وتكرار القياسات، تساهم البحوث الكمية في زيادة دقة النتائج وموثوقيتها.</a:t>
              </a:r>
              <a:endParaRPr lang="en-US" sz="1550" dirty="0"/>
            </a:p>
          </p:txBody>
        </p:sp>
        <p:sp>
          <p:nvSpPr>
            <p:cNvPr id="17" name="Shape 13">
              <a:extLst>
                <a:ext uri="{FF2B5EF4-FFF2-40B4-BE49-F238E27FC236}">
                  <a16:creationId xmlns:a16="http://schemas.microsoft.com/office/drawing/2014/main" id="{C8E799CB-8937-7426-C7D0-624BF74A86DE}"/>
                </a:ext>
              </a:extLst>
            </p:cNvPr>
            <p:cNvSpPr/>
            <p:nvPr/>
          </p:nvSpPr>
          <p:spPr>
            <a:xfrm>
              <a:off x="793909" y="4881205"/>
              <a:ext cx="6422231" cy="1778556"/>
            </a:xfrm>
            <a:prstGeom prst="roundRect">
              <a:avLst>
                <a:gd name="adj" fmla="val 1674"/>
              </a:avLst>
            </a:prstGeom>
            <a:solidFill>
              <a:srgbClr val="EAE8F3"/>
            </a:solidFill>
            <a:ln/>
          </p:spPr>
          <p:txBody>
            <a:bodyPr/>
            <a:lstStyle/>
            <a:p>
              <a:endParaRPr lang="en-US"/>
            </a:p>
          </p:txBody>
        </p:sp>
        <p:sp>
          <p:nvSpPr>
            <p:cNvPr id="18" name="Text 14">
              <a:extLst>
                <a:ext uri="{FF2B5EF4-FFF2-40B4-BE49-F238E27FC236}">
                  <a16:creationId xmlns:a16="http://schemas.microsoft.com/office/drawing/2014/main" id="{FC3F3E0E-1C26-A69F-89BB-BF3B25402F65}"/>
                </a:ext>
              </a:extLst>
            </p:cNvPr>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اتخاذ القرارات</a:t>
              </a:r>
              <a:endParaRPr lang="en-US" sz="1950" dirty="0"/>
            </a:p>
          </p:txBody>
        </p:sp>
        <p:sp>
          <p:nvSpPr>
            <p:cNvPr id="19" name="Text 15">
              <a:extLst>
                <a:ext uri="{FF2B5EF4-FFF2-40B4-BE49-F238E27FC236}">
                  <a16:creationId xmlns:a16="http://schemas.microsoft.com/office/drawing/2014/main" id="{AAB77CED-44CA-5BE1-E23A-B6C55AF56B50}"/>
                </a:ext>
              </a:extLst>
            </p:cNvPr>
            <p:cNvSpPr/>
            <p:nvPr/>
          </p:nvSpPr>
          <p:spPr>
            <a:xfrm>
              <a:off x="992267" y="5508784"/>
              <a:ext cx="602551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توفر البحوث الكمية بيانات ملموسة ومقنعة يمكن استخدامها في اتخاذ القرارات الفعالة في مجالات مختلفة كالسياسة العامة، والصحة، والتعليم.</a:t>
              </a:r>
              <a:endParaRPr lang="en-US" sz="1550" dirty="0"/>
            </a:p>
          </p:txBody>
        </p:sp>
      </p:grpSp>
    </p:spTree>
    <p:extLst>
      <p:ext uri="{BB962C8B-B14F-4D97-AF65-F5344CB8AC3E}">
        <p14:creationId xmlns:p14="http://schemas.microsoft.com/office/powerpoint/2010/main" val="168577749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96468" y="1926691"/>
            <a:ext cx="6106531" cy="3790205"/>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البحوث </a:t>
            </a:r>
            <a:r>
              <a:rPr lang="ar-EG" b="1">
                <a:solidFill>
                  <a:schemeClr val="accent2">
                    <a:lumMod val="50000"/>
                  </a:schemeClr>
                </a:solidFill>
                <a:latin typeface="Alexandria" pitchFamily="2" charset="-78"/>
                <a:cs typeface="Alexandria" pitchFamily="2" charset="-78"/>
              </a:rPr>
              <a:t>المختلطة </a:t>
            </a:r>
            <a:r>
              <a:rPr lang="en-US" b="1">
                <a:solidFill>
                  <a:schemeClr val="accent2">
                    <a:lumMod val="50000"/>
                  </a:schemeClr>
                </a:solidFill>
                <a:latin typeface="Alexandria" pitchFamily="2" charset="-78"/>
                <a:cs typeface="Alexandria" pitchFamily="2" charset="-78"/>
              </a:rPr>
              <a:t>Mixed Methods Research</a:t>
            </a:r>
            <a:endParaRPr lang="en-US" b="1" dirty="0">
              <a:solidFill>
                <a:schemeClr val="accent2">
                  <a:lumMod val="50000"/>
                </a:schemeClr>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تشير إلى استخدام مزيج من الطرق الكمية والنوعية في إجراء البحث، حيث يتم دمج البيانات الكمية والنوعية معًا في تحليل الدراسة. وتُعتبر البحوث المختلطة منهجًا بحثيًا متطورًا يمكن أن يساهم في تعميق فهم الظواهر المعقدة وتوفير رؤى شاملة ومتكاملة حول الموضوع المدروس. </a:t>
            </a:r>
          </a:p>
          <a:p>
            <a:pPr algn="just" rtl="1">
              <a:lnSpc>
                <a:spcPct val="150000"/>
              </a:lnSpc>
            </a:pPr>
            <a:r>
              <a:rPr lang="ar-EG" sz="1600" dirty="0">
                <a:latin typeface="Alexandria" pitchFamily="2" charset="-78"/>
                <a:cs typeface="Alexandria" pitchFamily="2" charset="-78"/>
              </a:rPr>
              <a:t>بشكل عام، يُعتبر استخدام البحوث المختلطة مهمًا جداً في مجالات متنوعة كالعلوم الاجتماعية، والطب، وعلم النفس، حيث يمكن أن تساهم في تحسين جودة البحوث وفهم الظواهر بشكل شامل وعميق.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833045-53BE-4B9F-1E76-6C12D7112B40}"/>
              </a:ext>
            </a:extLst>
          </p:cNvPr>
          <p:cNvPicPr>
            <a:picLocks noChangeAspect="1"/>
          </p:cNvPicPr>
          <p:nvPr/>
        </p:nvPicPr>
        <p:blipFill>
          <a:blip r:embed="rId3"/>
          <a:stretch>
            <a:fillRect/>
          </a:stretch>
        </p:blipFill>
        <p:spPr>
          <a:xfrm>
            <a:off x="942308" y="2120119"/>
            <a:ext cx="3827545" cy="382754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261479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9B6BF-3395-744E-104D-E67EAC8949F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D968362-B798-8E6D-1A0E-8AD06C6228A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4C8F0E-2D3B-1317-528E-9D62A7672F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C992EFB2-D59B-BCDC-DE84-A5F3426CF0D4}"/>
              </a:ext>
            </a:extLst>
          </p:cNvPr>
          <p:cNvGrpSpPr/>
          <p:nvPr/>
        </p:nvGrpSpPr>
        <p:grpSpPr>
          <a:xfrm>
            <a:off x="171193" y="714791"/>
            <a:ext cx="11831137" cy="5944991"/>
            <a:chOff x="783589" y="1351478"/>
            <a:chExt cx="13063222" cy="6566831"/>
          </a:xfrm>
        </p:grpSpPr>
        <p:sp>
          <p:nvSpPr>
            <p:cNvPr id="3" name="Text 0">
              <a:extLst>
                <a:ext uri="{FF2B5EF4-FFF2-40B4-BE49-F238E27FC236}">
                  <a16:creationId xmlns:a16="http://schemas.microsoft.com/office/drawing/2014/main" id="{B09E896D-F312-DD40-E53B-5E2F5AB8136E}"/>
                </a:ext>
              </a:extLst>
            </p:cNvPr>
            <p:cNvSpPr/>
            <p:nvPr/>
          </p:nvSpPr>
          <p:spPr>
            <a:xfrm>
              <a:off x="8497133" y="1351478"/>
              <a:ext cx="5339477"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أهمية البحوث المختلطة</a:t>
              </a:r>
              <a:endParaRPr lang="en-US" sz="3900" dirty="0"/>
            </a:p>
          </p:txBody>
        </p:sp>
        <p:pic>
          <p:nvPicPr>
            <p:cNvPr id="4" name="Image 0" descr="preencoded.png">
              <a:extLst>
                <a:ext uri="{FF2B5EF4-FFF2-40B4-BE49-F238E27FC236}">
                  <a16:creationId xmlns:a16="http://schemas.microsoft.com/office/drawing/2014/main" id="{AA2BEE29-9CC4-575F-6D82-9EC13CCE9A5E}"/>
                </a:ext>
              </a:extLst>
            </p:cNvPr>
            <p:cNvPicPr>
              <a:picLocks noChangeAspect="1"/>
            </p:cNvPicPr>
            <p:nvPr/>
          </p:nvPicPr>
          <p:blipFill>
            <a:blip r:embed="rId3"/>
            <a:stretch>
              <a:fillRect/>
            </a:stretch>
          </p:blipFill>
          <p:spPr>
            <a:xfrm>
              <a:off x="7315200" y="2368391"/>
              <a:ext cx="6521410" cy="793790"/>
            </a:xfrm>
            <a:prstGeom prst="rect">
              <a:avLst/>
            </a:prstGeom>
          </p:spPr>
        </p:pic>
        <p:sp>
          <p:nvSpPr>
            <p:cNvPr id="5" name="Text 1">
              <a:extLst>
                <a:ext uri="{FF2B5EF4-FFF2-40B4-BE49-F238E27FC236}">
                  <a16:creationId xmlns:a16="http://schemas.microsoft.com/office/drawing/2014/main" id="{887A0287-58F7-5353-9464-6FBCD3B14F39}"/>
                </a:ext>
              </a:extLst>
            </p:cNvPr>
            <p:cNvSpPr/>
            <p:nvPr/>
          </p:nvSpPr>
          <p:spPr>
            <a:xfrm>
              <a:off x="11157347"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الفهم الشامل</a:t>
              </a:r>
              <a:endParaRPr lang="en-US" sz="1950" dirty="0"/>
            </a:p>
          </p:txBody>
        </p:sp>
        <p:sp>
          <p:nvSpPr>
            <p:cNvPr id="6" name="Text 2">
              <a:extLst>
                <a:ext uri="{FF2B5EF4-FFF2-40B4-BE49-F238E27FC236}">
                  <a16:creationId xmlns:a16="http://schemas.microsoft.com/office/drawing/2014/main" id="{5B5AEF9B-FAE2-CCC7-5939-506B2366FE04}"/>
                </a:ext>
              </a:extLst>
            </p:cNvPr>
            <p:cNvSpPr/>
            <p:nvPr/>
          </p:nvSpPr>
          <p:spPr>
            <a:xfrm>
              <a:off x="7513558" y="3789759"/>
              <a:ext cx="612469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بدمج البيانات الكمية والنوعية، يمكن فهم الظواهر بشكل أعمق وأكثر شمولاً، مما يسمح بتقديم رؤى متنوعة ومتكاملة.</a:t>
              </a:r>
              <a:endParaRPr lang="en-US" sz="1550" dirty="0"/>
            </a:p>
          </p:txBody>
        </p:sp>
        <p:pic>
          <p:nvPicPr>
            <p:cNvPr id="7" name="Image 1" descr="preencoded.png">
              <a:extLst>
                <a:ext uri="{FF2B5EF4-FFF2-40B4-BE49-F238E27FC236}">
                  <a16:creationId xmlns:a16="http://schemas.microsoft.com/office/drawing/2014/main" id="{FD7A6D96-E364-59F0-E779-0465CEBFE37C}"/>
                </a:ext>
              </a:extLst>
            </p:cNvPr>
            <p:cNvPicPr>
              <a:picLocks noChangeAspect="1"/>
            </p:cNvPicPr>
            <p:nvPr/>
          </p:nvPicPr>
          <p:blipFill>
            <a:blip r:embed="rId4"/>
            <a:stretch>
              <a:fillRect/>
            </a:stretch>
          </p:blipFill>
          <p:spPr>
            <a:xfrm>
              <a:off x="793790" y="2368391"/>
              <a:ext cx="6521410" cy="793790"/>
            </a:xfrm>
            <a:prstGeom prst="rect">
              <a:avLst/>
            </a:prstGeom>
          </p:spPr>
        </p:pic>
        <p:sp>
          <p:nvSpPr>
            <p:cNvPr id="9" name="Text 3">
              <a:extLst>
                <a:ext uri="{FF2B5EF4-FFF2-40B4-BE49-F238E27FC236}">
                  <a16:creationId xmlns:a16="http://schemas.microsoft.com/office/drawing/2014/main" id="{2336B694-6952-8DDA-B357-0C1D1032F3FC}"/>
                </a:ext>
              </a:extLst>
            </p:cNvPr>
            <p:cNvSpPr/>
            <p:nvPr/>
          </p:nvSpPr>
          <p:spPr>
            <a:xfrm>
              <a:off x="4635937"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توسيع النطاق</a:t>
              </a:r>
              <a:endParaRPr lang="en-US" sz="1950" dirty="0"/>
            </a:p>
          </p:txBody>
        </p:sp>
        <p:sp>
          <p:nvSpPr>
            <p:cNvPr id="10" name="Text 4">
              <a:extLst>
                <a:ext uri="{FF2B5EF4-FFF2-40B4-BE49-F238E27FC236}">
                  <a16:creationId xmlns:a16="http://schemas.microsoft.com/office/drawing/2014/main" id="{B26EFD3E-1665-CD35-493B-BD50988A49EB}"/>
                </a:ext>
              </a:extLst>
            </p:cNvPr>
            <p:cNvSpPr/>
            <p:nvPr/>
          </p:nvSpPr>
          <p:spPr>
            <a:xfrm>
              <a:off x="992148" y="3789759"/>
              <a:ext cx="612469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للبحوث المختلطة استخدام مزيج من الطرق لتحقيق أهداف البحث المتعددة، مما يسمح بتغطية جوانب متعددة من الموضوع.</a:t>
              </a:r>
              <a:endParaRPr lang="en-US" sz="1550" dirty="0"/>
            </a:p>
          </p:txBody>
        </p:sp>
        <p:pic>
          <p:nvPicPr>
            <p:cNvPr id="11" name="Image 2" descr="preencoded.png">
              <a:extLst>
                <a:ext uri="{FF2B5EF4-FFF2-40B4-BE49-F238E27FC236}">
                  <a16:creationId xmlns:a16="http://schemas.microsoft.com/office/drawing/2014/main" id="{D98FBAA5-F672-497A-6C82-141C9EC9E174}"/>
                </a:ext>
              </a:extLst>
            </p:cNvPr>
            <p:cNvPicPr>
              <a:picLocks noChangeAspect="1"/>
            </p:cNvPicPr>
            <p:nvPr/>
          </p:nvPicPr>
          <p:blipFill>
            <a:blip r:embed="rId5"/>
            <a:stretch>
              <a:fillRect/>
            </a:stretch>
          </p:blipFill>
          <p:spPr>
            <a:xfrm>
              <a:off x="7315200" y="4623197"/>
              <a:ext cx="6521410" cy="793790"/>
            </a:xfrm>
            <a:prstGeom prst="rect">
              <a:avLst/>
            </a:prstGeom>
          </p:spPr>
        </p:pic>
        <p:sp>
          <p:nvSpPr>
            <p:cNvPr id="12" name="Text 5">
              <a:extLst>
                <a:ext uri="{FF2B5EF4-FFF2-40B4-BE49-F238E27FC236}">
                  <a16:creationId xmlns:a16="http://schemas.microsoft.com/office/drawing/2014/main" id="{0F93EDB6-A430-BD45-330E-2623B07C3D9A}"/>
                </a:ext>
              </a:extLst>
            </p:cNvPr>
            <p:cNvSpPr/>
            <p:nvPr/>
          </p:nvSpPr>
          <p:spPr>
            <a:xfrm>
              <a:off x="11157347" y="56153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زيادة الموثوقية</a:t>
              </a:r>
              <a:endParaRPr lang="en-US" sz="1950" dirty="0"/>
            </a:p>
          </p:txBody>
        </p:sp>
        <p:sp>
          <p:nvSpPr>
            <p:cNvPr id="13" name="Text 6">
              <a:extLst>
                <a:ext uri="{FF2B5EF4-FFF2-40B4-BE49-F238E27FC236}">
                  <a16:creationId xmlns:a16="http://schemas.microsoft.com/office/drawing/2014/main" id="{049AD1E7-F6D0-BEA3-6301-134D1AE46504}"/>
                </a:ext>
              </a:extLst>
            </p:cNvPr>
            <p:cNvSpPr/>
            <p:nvPr/>
          </p:nvSpPr>
          <p:spPr>
            <a:xfrm>
              <a:off x="7513558" y="6044565"/>
              <a:ext cx="612469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بدمج البيانات من مصادر متعددة، يمكن تحسين موثوقية النتائج وصدقها من خلال التحقق المتبادل بين النتائج المكتسبة.</a:t>
              </a:r>
              <a:endParaRPr lang="en-US" sz="1550" dirty="0"/>
            </a:p>
          </p:txBody>
        </p:sp>
        <p:pic>
          <p:nvPicPr>
            <p:cNvPr id="14" name="Image 3" descr="preencoded.png">
              <a:extLst>
                <a:ext uri="{FF2B5EF4-FFF2-40B4-BE49-F238E27FC236}">
                  <a16:creationId xmlns:a16="http://schemas.microsoft.com/office/drawing/2014/main" id="{3A5D6E36-F24B-034C-C5D0-60E2CDB791FE}"/>
                </a:ext>
              </a:extLst>
            </p:cNvPr>
            <p:cNvPicPr>
              <a:picLocks noChangeAspect="1"/>
            </p:cNvPicPr>
            <p:nvPr/>
          </p:nvPicPr>
          <p:blipFill>
            <a:blip r:embed="rId6"/>
            <a:stretch>
              <a:fillRect/>
            </a:stretch>
          </p:blipFill>
          <p:spPr>
            <a:xfrm>
              <a:off x="793790" y="4623197"/>
              <a:ext cx="6521410" cy="793790"/>
            </a:xfrm>
            <a:prstGeom prst="rect">
              <a:avLst/>
            </a:prstGeom>
          </p:spPr>
        </p:pic>
        <p:sp>
          <p:nvSpPr>
            <p:cNvPr id="15" name="Text 7">
              <a:extLst>
                <a:ext uri="{FF2B5EF4-FFF2-40B4-BE49-F238E27FC236}">
                  <a16:creationId xmlns:a16="http://schemas.microsoft.com/office/drawing/2014/main" id="{949A3AC5-2D4E-41BF-AF90-32F24894385C}"/>
                </a:ext>
              </a:extLst>
            </p:cNvPr>
            <p:cNvSpPr/>
            <p:nvPr/>
          </p:nvSpPr>
          <p:spPr>
            <a:xfrm>
              <a:off x="4635937" y="56153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التطبيق العملي</a:t>
              </a:r>
              <a:endParaRPr lang="en-US" sz="1950" dirty="0"/>
            </a:p>
          </p:txBody>
        </p:sp>
        <p:sp>
          <p:nvSpPr>
            <p:cNvPr id="16" name="Text 8">
              <a:extLst>
                <a:ext uri="{FF2B5EF4-FFF2-40B4-BE49-F238E27FC236}">
                  <a16:creationId xmlns:a16="http://schemas.microsoft.com/office/drawing/2014/main" id="{1EB309FE-6209-ED84-8194-BA1C183C2A22}"/>
                </a:ext>
              </a:extLst>
            </p:cNvPr>
            <p:cNvSpPr/>
            <p:nvPr/>
          </p:nvSpPr>
          <p:spPr>
            <a:xfrm>
              <a:off x="992148" y="6044565"/>
              <a:ext cx="612469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بفهم الظواهر من جوانب متعددة، يمكن توجيه السياسات وتطوير التدخلات العملية بشكل أفضل وأكثر فعالية.</a:t>
              </a:r>
              <a:endParaRPr lang="en-US" sz="1550" dirty="0"/>
            </a:p>
          </p:txBody>
        </p:sp>
        <p:sp>
          <p:nvSpPr>
            <p:cNvPr id="17" name="TextBox 16">
              <a:extLst>
                <a:ext uri="{FF2B5EF4-FFF2-40B4-BE49-F238E27FC236}">
                  <a16:creationId xmlns:a16="http://schemas.microsoft.com/office/drawing/2014/main" id="{65B7A0EB-31E5-BBE1-9816-11B543087E3A}"/>
                </a:ext>
              </a:extLst>
            </p:cNvPr>
            <p:cNvSpPr txBox="1"/>
            <p:nvPr/>
          </p:nvSpPr>
          <p:spPr>
            <a:xfrm>
              <a:off x="783589" y="7077852"/>
              <a:ext cx="13063222" cy="840457"/>
            </a:xfrm>
            <a:prstGeom prst="rect">
              <a:avLst/>
            </a:prstGeom>
            <a:noFill/>
          </p:spPr>
          <p:txBody>
            <a:bodyPr wrap="square">
              <a:spAutoFit/>
            </a:bodyPr>
            <a:lstStyle/>
            <a:p>
              <a:pPr algn="r" rtl="1">
                <a:lnSpc>
                  <a:spcPts val="2400"/>
                </a:lnSpc>
              </a:pPr>
              <a:r>
                <a:rPr lang="ar-EG" sz="1950">
                  <a:solidFill>
                    <a:srgbClr val="49495A"/>
                  </a:solidFill>
                  <a:latin typeface="Alexandria" pitchFamily="34" charset="0"/>
                  <a:cs typeface="Alexandria" pitchFamily="34" charset="-120"/>
                </a:rPr>
                <a:t>توجيه السياسات والتدخلات العملية: </a:t>
              </a:r>
            </a:p>
            <a:p>
              <a:pPr algn="just" rtl="1">
                <a:lnSpc>
                  <a:spcPts val="2500"/>
                </a:lnSpc>
              </a:pPr>
              <a:r>
                <a:rPr lang="ar-EG" sz="1550">
                  <a:solidFill>
                    <a:srgbClr val="49495A"/>
                  </a:solidFill>
                  <a:latin typeface="Alexandria" pitchFamily="34" charset="0"/>
                  <a:cs typeface="Alexandria" pitchFamily="34" charset="-120"/>
                </a:rPr>
                <a:t>بفهم الظواهر من جوانب متعددة، يمكن للبحوث المختلطة توجيه السياسات وتطوير التدخلات العملية بشكل أفضل وأكثر فعالية.</a:t>
              </a:r>
              <a:endParaRPr lang="ar-EG" sz="1550" dirty="0">
                <a:solidFill>
                  <a:srgbClr val="49495A"/>
                </a:solidFill>
                <a:latin typeface="Alexandria" pitchFamily="34" charset="0"/>
                <a:cs typeface="Alexandria" pitchFamily="34" charset="-120"/>
              </a:endParaRPr>
            </a:p>
          </p:txBody>
        </p:sp>
      </p:grpSp>
    </p:spTree>
    <p:extLst>
      <p:ext uri="{BB962C8B-B14F-4D97-AF65-F5344CB8AC3E}">
        <p14:creationId xmlns:p14="http://schemas.microsoft.com/office/powerpoint/2010/main" val="243294117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أوجه الاتفاق والاختلاف بين البحث الكمي والنوعي</a:t>
            </a:r>
            <a:endParaRPr lang="en-US" sz="2000" b="1" dirty="0">
              <a:latin typeface="Alexandria" pitchFamily="2" charset="-78"/>
              <a:cs typeface="Alexandria" pitchFamily="2" charset="-78"/>
            </a:endParaRPr>
          </a:p>
        </p:txBody>
      </p:sp>
      <p:sp>
        <p:nvSpPr>
          <p:cNvPr id="5" name="Rectangle 4"/>
          <p:cNvSpPr/>
          <p:nvPr/>
        </p:nvSpPr>
        <p:spPr>
          <a:xfrm>
            <a:off x="601697" y="144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00188" y="4509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820811" y="5501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C9D445E3-3F1B-2395-A298-7A2627D3A12D}"/>
              </a:ext>
            </a:extLst>
          </p:cNvPr>
          <p:cNvGraphicFramePr>
            <a:graphicFrameLocks noGrp="1"/>
          </p:cNvGraphicFramePr>
          <p:nvPr>
            <p:extLst>
              <p:ext uri="{D42A27DB-BD31-4B8C-83A1-F6EECF244321}">
                <p14:modId xmlns:p14="http://schemas.microsoft.com/office/powerpoint/2010/main" val="2465817157"/>
              </p:ext>
            </p:extLst>
          </p:nvPr>
        </p:nvGraphicFramePr>
        <p:xfrm>
          <a:off x="601699" y="1651797"/>
          <a:ext cx="10984419" cy="4425615"/>
        </p:xfrm>
        <a:graphic>
          <a:graphicData uri="http://schemas.openxmlformats.org/drawingml/2006/table">
            <a:tbl>
              <a:tblPr rtl="1" firstRow="1" firstCol="1" bandRow="1"/>
              <a:tblGrid>
                <a:gridCol w="2196460">
                  <a:extLst>
                    <a:ext uri="{9D8B030D-6E8A-4147-A177-3AD203B41FA5}">
                      <a16:colId xmlns:a16="http://schemas.microsoft.com/office/drawing/2014/main" val="551621064"/>
                    </a:ext>
                  </a:extLst>
                </a:gridCol>
                <a:gridCol w="4218776">
                  <a:extLst>
                    <a:ext uri="{9D8B030D-6E8A-4147-A177-3AD203B41FA5}">
                      <a16:colId xmlns:a16="http://schemas.microsoft.com/office/drawing/2014/main" val="2348463805"/>
                    </a:ext>
                  </a:extLst>
                </a:gridCol>
                <a:gridCol w="4569183">
                  <a:extLst>
                    <a:ext uri="{9D8B030D-6E8A-4147-A177-3AD203B41FA5}">
                      <a16:colId xmlns:a16="http://schemas.microsoft.com/office/drawing/2014/main" val="2764804650"/>
                    </a:ext>
                  </a:extLst>
                </a:gridCol>
              </a:tblGrid>
              <a:tr h="541798">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أوجه الاتفاق والاختلاف</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b="1" dirty="0">
                          <a:solidFill>
                            <a:srgbClr val="FFFFFF"/>
                          </a:solidFill>
                          <a:effectLst/>
                          <a:latin typeface="Calibri" panose="020F0502020204030204" pitchFamily="34" charset="0"/>
                          <a:ea typeface="Calibri" panose="020F0502020204030204" pitchFamily="34" charset="0"/>
                          <a:cs typeface="Alexandria" pitchFamily="2" charset="-78"/>
                        </a:rPr>
                        <a:t>البحث الكمي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البحث النوعي</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extLst>
                  <a:ext uri="{0D108BD9-81ED-4DB2-BD59-A6C34878D82A}">
                    <a16:rowId xmlns:a16="http://schemas.microsoft.com/office/drawing/2014/main" val="3000231154"/>
                  </a:ext>
                </a:extLst>
              </a:tr>
              <a:tr h="541798">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منطلقات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يفترض موضوعية الباحث واستخدامه لأدوات تتمتع بالصدق والثبات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يفترض أن الحقيقة ليست منفردة وتتكون من خلال منظور الباحث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1060513542"/>
                  </a:ext>
                </a:extLst>
              </a:tr>
              <a:tr h="664802">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هدف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الإجابة على أسئلة الدراسة أو تفنيد فرضياتها للتوصل إلى علاقات بين المتغيرات والظواهر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فهم الظاهرة من منظور الباحث ومن خلال معايشة الموقف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3964122292"/>
                  </a:ext>
                </a:extLst>
              </a:tr>
              <a:tr h="541798">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تصميم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يلتزم الباحث بخطة وتصميم محدد</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تتصف الخطة والتصميم بدرجة من المرونة حسب مجريات البحث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3434921856"/>
                  </a:ext>
                </a:extLst>
              </a:tr>
              <a:tr h="262330">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العينات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احتمالية عشوائية وممثلة للجميع غالبا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محدودة العدد، ولكنها غزيرة بالمعلومات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1562293058"/>
                  </a:ext>
                </a:extLst>
              </a:tr>
              <a:tr h="541798">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أدوات البحث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الاستبانة والمقابلة والملاحظة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المقابلة المعمقة المفتوحة والملاحظات المشاركة والوثائق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780536074"/>
                  </a:ext>
                </a:extLst>
              </a:tr>
              <a:tr h="541798">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دور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أكثر موضوعية لمحدودية دور الباحث في جمع البيانات وتحليلها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للباحث دور تفاعلي ومرونة عالية في التأثير على مجريات البحث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3073262031"/>
                  </a:ext>
                </a:extLst>
              </a:tr>
              <a:tr h="789493">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تحليل البيانات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يعتمد الباحث الطرق الإحصائية في تحليل البيانات والتوصل إلى نتائج وقرارات وتوصيات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يستخدم الباحث طرق التحليل والاستقراء الكلية للتوصل إلى النتائج والقرارات والتوصيات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1244024885"/>
                  </a:ext>
                </a:extLst>
              </a:tr>
            </a:tbl>
          </a:graphicData>
        </a:graphic>
      </p:graphicFrame>
    </p:spTree>
    <p:extLst>
      <p:ext uri="{BB962C8B-B14F-4D97-AF65-F5344CB8AC3E}">
        <p14:creationId xmlns:p14="http://schemas.microsoft.com/office/powerpoint/2010/main" val="532565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261" y="1765328"/>
            <a:ext cx="11169559"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العلمية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E4BF4285-7C78-EBF4-B31B-284F3D62F1FE}"/>
              </a:ext>
            </a:extLst>
          </p:cNvPr>
          <p:cNvGrpSpPr/>
          <p:nvPr/>
        </p:nvGrpSpPr>
        <p:grpSpPr>
          <a:xfrm>
            <a:off x="1839951" y="1927712"/>
            <a:ext cx="9357322" cy="4172006"/>
            <a:chOff x="2154912" y="2070378"/>
            <a:chExt cx="9923621" cy="4564975"/>
          </a:xfrm>
        </p:grpSpPr>
        <p:sp>
          <p:nvSpPr>
            <p:cNvPr id="9" name="Text 1">
              <a:extLst>
                <a:ext uri="{FF2B5EF4-FFF2-40B4-BE49-F238E27FC236}">
                  <a16:creationId xmlns:a16="http://schemas.microsoft.com/office/drawing/2014/main" id="{CA6419FA-92BE-82C5-0D7B-5DECBB31FCE3}"/>
                </a:ext>
              </a:extLst>
            </p:cNvPr>
            <p:cNvSpPr/>
            <p:nvPr/>
          </p:nvSpPr>
          <p:spPr>
            <a:xfrm>
              <a:off x="9597628" y="298203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الوصفية</a:t>
              </a:r>
              <a:endParaRPr lang="en-US" sz="1950" dirty="0"/>
            </a:p>
          </p:txBody>
        </p:sp>
        <p:pic>
          <p:nvPicPr>
            <p:cNvPr id="11" name="Image 0" descr="preencoded.png">
              <a:extLst>
                <a:ext uri="{FF2B5EF4-FFF2-40B4-BE49-F238E27FC236}">
                  <a16:creationId xmlns:a16="http://schemas.microsoft.com/office/drawing/2014/main" id="{0A89D349-BC0A-1EF7-8E96-1006C739B5C9}"/>
                </a:ext>
              </a:extLst>
            </p:cNvPr>
            <p:cNvPicPr>
              <a:picLocks noChangeAspect="1"/>
            </p:cNvPicPr>
            <p:nvPr/>
          </p:nvPicPr>
          <p:blipFill>
            <a:blip r:embed="rId3"/>
            <a:stretch>
              <a:fillRect/>
            </a:stretch>
          </p:blipFill>
          <p:spPr>
            <a:xfrm>
              <a:off x="5032653" y="2070378"/>
              <a:ext cx="4564975" cy="4564975"/>
            </a:xfrm>
            <a:prstGeom prst="rect">
              <a:avLst/>
            </a:prstGeom>
          </p:spPr>
        </p:pic>
        <p:pic>
          <p:nvPicPr>
            <p:cNvPr id="12" name="Image 1" descr="preencoded.png">
              <a:extLst>
                <a:ext uri="{FF2B5EF4-FFF2-40B4-BE49-F238E27FC236}">
                  <a16:creationId xmlns:a16="http://schemas.microsoft.com/office/drawing/2014/main" id="{0351B22C-484B-9152-A67D-3907C4408F8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26432" y="3522285"/>
              <a:ext cx="279083" cy="279083"/>
            </a:xfrm>
            <a:prstGeom prst="rect">
              <a:avLst/>
            </a:prstGeom>
          </p:spPr>
        </p:pic>
        <p:sp>
          <p:nvSpPr>
            <p:cNvPr id="13" name="Text 2">
              <a:extLst>
                <a:ext uri="{FF2B5EF4-FFF2-40B4-BE49-F238E27FC236}">
                  <a16:creationId xmlns:a16="http://schemas.microsoft.com/office/drawing/2014/main" id="{67AECC37-DC2F-AD8A-A933-0245EA85F1D0}"/>
                </a:ext>
              </a:extLst>
            </p:cNvPr>
            <p:cNvSpPr/>
            <p:nvPr/>
          </p:nvSpPr>
          <p:spPr>
            <a:xfrm>
              <a:off x="2551748" y="257687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التجريبية</a:t>
              </a:r>
              <a:endParaRPr lang="en-US" sz="1950" dirty="0"/>
            </a:p>
          </p:txBody>
        </p:sp>
        <p:pic>
          <p:nvPicPr>
            <p:cNvPr id="14" name="Image 2" descr="preencoded.png">
              <a:extLst>
                <a:ext uri="{FF2B5EF4-FFF2-40B4-BE49-F238E27FC236}">
                  <a16:creationId xmlns:a16="http://schemas.microsoft.com/office/drawing/2014/main" id="{B08DE7CC-84EE-D2A8-14D9-9F5C43232945}"/>
                </a:ext>
              </a:extLst>
            </p:cNvPr>
            <p:cNvPicPr>
              <a:picLocks noChangeAspect="1"/>
            </p:cNvPicPr>
            <p:nvPr/>
          </p:nvPicPr>
          <p:blipFill>
            <a:blip r:embed="rId6"/>
            <a:stretch>
              <a:fillRect/>
            </a:stretch>
          </p:blipFill>
          <p:spPr>
            <a:xfrm>
              <a:off x="5032653" y="2070378"/>
              <a:ext cx="4564975" cy="4564975"/>
            </a:xfrm>
            <a:prstGeom prst="rect">
              <a:avLst/>
            </a:prstGeom>
          </p:spPr>
        </p:pic>
        <p:pic>
          <p:nvPicPr>
            <p:cNvPr id="15" name="Image 3" descr="preencoded.png">
              <a:extLst>
                <a:ext uri="{FF2B5EF4-FFF2-40B4-BE49-F238E27FC236}">
                  <a16:creationId xmlns:a16="http://schemas.microsoft.com/office/drawing/2014/main" id="{2BF36086-9B26-D96D-3FA3-6AF35FB949E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12220" y="3095208"/>
              <a:ext cx="279083" cy="279083"/>
            </a:xfrm>
            <a:prstGeom prst="rect">
              <a:avLst/>
            </a:prstGeom>
          </p:spPr>
        </p:pic>
        <p:sp>
          <p:nvSpPr>
            <p:cNvPr id="16" name="Text 3">
              <a:extLst>
                <a:ext uri="{FF2B5EF4-FFF2-40B4-BE49-F238E27FC236}">
                  <a16:creationId xmlns:a16="http://schemas.microsoft.com/office/drawing/2014/main" id="{9FD7DB4F-ED8B-8B7A-60D9-B3EF3A70047F}"/>
                </a:ext>
              </a:extLst>
            </p:cNvPr>
            <p:cNvSpPr/>
            <p:nvPr/>
          </p:nvSpPr>
          <p:spPr>
            <a:xfrm>
              <a:off x="2154912" y="41976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التاريخية</a:t>
              </a:r>
              <a:endParaRPr lang="en-US" sz="1950" dirty="0"/>
            </a:p>
          </p:txBody>
        </p:sp>
        <p:pic>
          <p:nvPicPr>
            <p:cNvPr id="17" name="Image 4" descr="preencoded.png">
              <a:extLst>
                <a:ext uri="{FF2B5EF4-FFF2-40B4-BE49-F238E27FC236}">
                  <a16:creationId xmlns:a16="http://schemas.microsoft.com/office/drawing/2014/main" id="{311383E8-4590-571B-3B0A-55F03CD786A0}"/>
                </a:ext>
              </a:extLst>
            </p:cNvPr>
            <p:cNvPicPr>
              <a:picLocks noChangeAspect="1"/>
            </p:cNvPicPr>
            <p:nvPr/>
          </p:nvPicPr>
          <p:blipFill>
            <a:blip r:embed="rId9"/>
            <a:stretch>
              <a:fillRect/>
            </a:stretch>
          </p:blipFill>
          <p:spPr>
            <a:xfrm>
              <a:off x="5032653" y="2070378"/>
              <a:ext cx="4564975" cy="4564975"/>
            </a:xfrm>
            <a:prstGeom prst="rect">
              <a:avLst/>
            </a:prstGeom>
          </p:spPr>
        </p:pic>
        <p:pic>
          <p:nvPicPr>
            <p:cNvPr id="18" name="Image 5" descr="preencoded.png">
              <a:extLst>
                <a:ext uri="{FF2B5EF4-FFF2-40B4-BE49-F238E27FC236}">
                  <a16:creationId xmlns:a16="http://schemas.microsoft.com/office/drawing/2014/main" id="{9D96851A-F94D-FAFA-C815-A1035928ECB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999976" y="4213205"/>
              <a:ext cx="279083" cy="279083"/>
            </a:xfrm>
            <a:prstGeom prst="rect">
              <a:avLst/>
            </a:prstGeom>
          </p:spPr>
        </p:pic>
        <p:sp>
          <p:nvSpPr>
            <p:cNvPr id="19" name="Text 4">
              <a:extLst>
                <a:ext uri="{FF2B5EF4-FFF2-40B4-BE49-F238E27FC236}">
                  <a16:creationId xmlns:a16="http://schemas.microsoft.com/office/drawing/2014/main" id="{DEEB27E1-155B-A19C-E9C9-2D347064208A}"/>
                </a:ext>
              </a:extLst>
            </p:cNvPr>
            <p:cNvSpPr/>
            <p:nvPr/>
          </p:nvSpPr>
          <p:spPr>
            <a:xfrm>
              <a:off x="2551748" y="581858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الاستكشافية</a:t>
              </a:r>
              <a:endParaRPr lang="en-US" sz="1950" dirty="0"/>
            </a:p>
          </p:txBody>
        </p:sp>
        <p:pic>
          <p:nvPicPr>
            <p:cNvPr id="20" name="Image 6" descr="preencoded.png">
              <a:extLst>
                <a:ext uri="{FF2B5EF4-FFF2-40B4-BE49-F238E27FC236}">
                  <a16:creationId xmlns:a16="http://schemas.microsoft.com/office/drawing/2014/main" id="{03B8457E-E0E7-43FA-F07A-A3CF35A1BF4C}"/>
                </a:ext>
              </a:extLst>
            </p:cNvPr>
            <p:cNvPicPr>
              <a:picLocks noChangeAspect="1"/>
            </p:cNvPicPr>
            <p:nvPr/>
          </p:nvPicPr>
          <p:blipFill>
            <a:blip r:embed="rId12"/>
            <a:stretch>
              <a:fillRect/>
            </a:stretch>
          </p:blipFill>
          <p:spPr>
            <a:xfrm>
              <a:off x="5032653" y="2070378"/>
              <a:ext cx="4564975" cy="4564975"/>
            </a:xfrm>
            <a:prstGeom prst="rect">
              <a:avLst/>
            </a:prstGeom>
          </p:spPr>
        </p:pic>
        <p:pic>
          <p:nvPicPr>
            <p:cNvPr id="21" name="Image 7" descr="preencoded.png">
              <a:extLst>
                <a:ext uri="{FF2B5EF4-FFF2-40B4-BE49-F238E27FC236}">
                  <a16:creationId xmlns:a16="http://schemas.microsoft.com/office/drawing/2014/main" id="{89E1205E-1BF7-BCA8-3106-E2E0D2BC2B8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812220" y="5331202"/>
              <a:ext cx="279083" cy="279083"/>
            </a:xfrm>
            <a:prstGeom prst="rect">
              <a:avLst/>
            </a:prstGeom>
          </p:spPr>
        </p:pic>
        <p:sp>
          <p:nvSpPr>
            <p:cNvPr id="22" name="Text 5">
              <a:extLst>
                <a:ext uri="{FF2B5EF4-FFF2-40B4-BE49-F238E27FC236}">
                  <a16:creationId xmlns:a16="http://schemas.microsoft.com/office/drawing/2014/main" id="{CDC0CB4E-FA23-7C3F-DFCF-CE73C9606FCA}"/>
                </a:ext>
              </a:extLst>
            </p:cNvPr>
            <p:cNvSpPr/>
            <p:nvPr/>
          </p:nvSpPr>
          <p:spPr>
            <a:xfrm>
              <a:off x="9597628" y="5413296"/>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العلاقية</a:t>
              </a:r>
              <a:endParaRPr lang="en-US" sz="1950" dirty="0"/>
            </a:p>
          </p:txBody>
        </p:sp>
        <p:pic>
          <p:nvPicPr>
            <p:cNvPr id="23" name="Image 8" descr="preencoded.png">
              <a:extLst>
                <a:ext uri="{FF2B5EF4-FFF2-40B4-BE49-F238E27FC236}">
                  <a16:creationId xmlns:a16="http://schemas.microsoft.com/office/drawing/2014/main" id="{E1E010A8-D21E-919C-7A49-F98413CBBE3E}"/>
                </a:ext>
              </a:extLst>
            </p:cNvPr>
            <p:cNvPicPr>
              <a:picLocks noChangeAspect="1"/>
            </p:cNvPicPr>
            <p:nvPr/>
          </p:nvPicPr>
          <p:blipFill>
            <a:blip r:embed="rId15"/>
            <a:stretch>
              <a:fillRect/>
            </a:stretch>
          </p:blipFill>
          <p:spPr>
            <a:xfrm>
              <a:off x="5032653" y="2070378"/>
              <a:ext cx="4564975" cy="4564975"/>
            </a:xfrm>
            <a:prstGeom prst="rect">
              <a:avLst/>
            </a:prstGeom>
          </p:spPr>
        </p:pic>
        <p:pic>
          <p:nvPicPr>
            <p:cNvPr id="24" name="Image 9" descr="preencoded.png">
              <a:extLst>
                <a:ext uri="{FF2B5EF4-FFF2-40B4-BE49-F238E27FC236}">
                  <a16:creationId xmlns:a16="http://schemas.microsoft.com/office/drawing/2014/main" id="{8702F652-6226-2F49-1B56-9EB8E6BB470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126432" y="4904125"/>
              <a:ext cx="279083" cy="279083"/>
            </a:xfrm>
            <a:prstGeom prst="rect">
              <a:avLst/>
            </a:prstGeom>
          </p:spPr>
        </p:pic>
      </p:grpSp>
    </p:spTree>
    <p:extLst>
      <p:ext uri="{BB962C8B-B14F-4D97-AF65-F5344CB8AC3E}">
        <p14:creationId xmlns:p14="http://schemas.microsoft.com/office/powerpoint/2010/main" val="4176994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239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247547" y="1923866"/>
            <a:ext cx="7086197" cy="4159537"/>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1-البحوث الوصفية</a:t>
            </a:r>
          </a:p>
          <a:p>
            <a:pPr algn="just" rtl="1">
              <a:lnSpc>
                <a:spcPct val="150000"/>
              </a:lnSpc>
            </a:pPr>
            <a:r>
              <a:rPr lang="ar-EG" sz="1600" dirty="0">
                <a:latin typeface="Alexandria" pitchFamily="2" charset="-78"/>
                <a:cs typeface="Alexandria" pitchFamily="2" charset="-78"/>
              </a:rPr>
              <a:t>تعتبر البحوث الوصفية أحد أنواع البحوث العلمية التي تقوم بشرح الظاهرة أو المشكلة الخاصة بالبحث العلمي، ويتم ذلك من خلال فريق من الباحثين يعمل على  تجميع كافة الخصائص والمعلومات الخاصة بمشكلة الدراسة، ولا يتم إجراء أي تغيير عليها، ويكتفي الباحث فقط بوصف البيانات والتوصل إلى النتائج.</a:t>
            </a:r>
          </a:p>
          <a:p>
            <a:pPr algn="just" rtl="1">
              <a:lnSpc>
                <a:spcPct val="150000"/>
              </a:lnSpc>
            </a:pPr>
            <a:r>
              <a:rPr lang="ar-EG" sz="1600" dirty="0">
                <a:latin typeface="Alexandria" pitchFamily="2" charset="-78"/>
                <a:cs typeface="Alexandria" pitchFamily="2" charset="-78"/>
              </a:rPr>
              <a:t>تتفق البحوث الوصفية في أن البحث يفترض معرفة مسبقة بالمشكلة المطلوب دراستها بعكس الحال في البحوث الكشفية التي تجري لبلورة المشكلة أو الفرض.</a:t>
            </a:r>
          </a:p>
          <a:p>
            <a:pPr algn="just" rtl="1">
              <a:lnSpc>
                <a:spcPct val="150000"/>
              </a:lnSpc>
            </a:pPr>
            <a:r>
              <a:rPr lang="ar-EG" sz="1600" dirty="0">
                <a:latin typeface="Alexandria" pitchFamily="2" charset="-78"/>
                <a:cs typeface="Alexandria" pitchFamily="2" charset="-78"/>
              </a:rPr>
              <a:t>في البحوث الوصفية يكون الباحث قادرا على أن يحدد بوضوح ما الذي يريد قياسه والطرق التي يقيس </a:t>
            </a:r>
            <a:r>
              <a:rPr lang="ar-EG" sz="1600">
                <a:latin typeface="Alexandria" pitchFamily="2" charset="-78"/>
                <a:cs typeface="Alexandria" pitchFamily="2" charset="-78"/>
              </a:rPr>
              <a:t>بها. وفيها الباحث </a:t>
            </a:r>
            <a:r>
              <a:rPr lang="ar-EG" sz="1600" dirty="0">
                <a:latin typeface="Alexandria" pitchFamily="2" charset="-78"/>
                <a:cs typeface="Alexandria" pitchFamily="2" charset="-78"/>
              </a:rPr>
              <a:t>يكون قادر على تحديد مجتمع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01AA06D-622E-620A-87FF-446F9A1C1309}"/>
              </a:ext>
            </a:extLst>
          </p:cNvPr>
          <p:cNvPicPr>
            <a:picLocks noChangeAspect="1"/>
          </p:cNvPicPr>
          <p:nvPr/>
        </p:nvPicPr>
        <p:blipFill>
          <a:blip r:embed="rId3"/>
          <a:stretch>
            <a:fillRect/>
          </a:stretch>
        </p:blipFill>
        <p:spPr>
          <a:xfrm>
            <a:off x="762000" y="2410934"/>
            <a:ext cx="3340827" cy="334082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115392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6967A-5C2B-059F-0878-47C9E8CC57A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386F763-21D0-5D69-B7EE-04890F28537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F540E-9F22-F2A2-0C58-0347B66EE0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F862DDCB-99E5-ACAA-4CE6-3E0F5B4B85ED}"/>
              </a:ext>
            </a:extLst>
          </p:cNvPr>
          <p:cNvGrpSpPr/>
          <p:nvPr/>
        </p:nvGrpSpPr>
        <p:grpSpPr>
          <a:xfrm>
            <a:off x="180432" y="814039"/>
            <a:ext cx="11740222" cy="5749400"/>
            <a:chOff x="793909" y="1517213"/>
            <a:chExt cx="13042702" cy="5046226"/>
          </a:xfrm>
        </p:grpSpPr>
        <p:sp>
          <p:nvSpPr>
            <p:cNvPr id="3" name="Text 0">
              <a:extLst>
                <a:ext uri="{FF2B5EF4-FFF2-40B4-BE49-F238E27FC236}">
                  <a16:creationId xmlns:a16="http://schemas.microsoft.com/office/drawing/2014/main" id="{1E924EEC-A870-54F3-7B3F-E827D00FC0CD}"/>
                </a:ext>
              </a:extLst>
            </p:cNvPr>
            <p:cNvSpPr/>
            <p:nvPr/>
          </p:nvSpPr>
          <p:spPr>
            <a:xfrm>
              <a:off x="8725376" y="1517213"/>
              <a:ext cx="5111234"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أقسام البحوث الوصفية</a:t>
              </a:r>
              <a:endParaRPr lang="en-US" sz="2800" b="1" dirty="0"/>
            </a:p>
          </p:txBody>
        </p:sp>
        <p:sp>
          <p:nvSpPr>
            <p:cNvPr id="4" name="Text 1">
              <a:extLst>
                <a:ext uri="{FF2B5EF4-FFF2-40B4-BE49-F238E27FC236}">
                  <a16:creationId xmlns:a16="http://schemas.microsoft.com/office/drawing/2014/main" id="{EDEEA151-4A1A-11D9-11F7-0A67ADC0E912}"/>
                </a:ext>
              </a:extLst>
            </p:cNvPr>
            <p:cNvSpPr/>
            <p:nvPr/>
          </p:nvSpPr>
          <p:spPr>
            <a:xfrm>
              <a:off x="13638252" y="253412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5" name="Image 0" descr="preencoded.png">
              <a:extLst>
                <a:ext uri="{FF2B5EF4-FFF2-40B4-BE49-F238E27FC236}">
                  <a16:creationId xmlns:a16="http://schemas.microsoft.com/office/drawing/2014/main" id="{C0D31C3F-4196-3ABC-93A8-9A6BC3A50FAF}"/>
                </a:ext>
              </a:extLst>
            </p:cNvPr>
            <p:cNvPicPr>
              <a:picLocks noChangeAspect="1"/>
            </p:cNvPicPr>
            <p:nvPr/>
          </p:nvPicPr>
          <p:blipFill>
            <a:blip r:embed="rId3"/>
            <a:stretch>
              <a:fillRect/>
            </a:stretch>
          </p:blipFill>
          <p:spPr>
            <a:xfrm>
              <a:off x="9621322" y="2848451"/>
              <a:ext cx="4215289" cy="22860"/>
            </a:xfrm>
            <a:prstGeom prst="rect">
              <a:avLst/>
            </a:prstGeom>
          </p:spPr>
        </p:pic>
        <p:sp>
          <p:nvSpPr>
            <p:cNvPr id="6" name="Text 2">
              <a:extLst>
                <a:ext uri="{FF2B5EF4-FFF2-40B4-BE49-F238E27FC236}">
                  <a16:creationId xmlns:a16="http://schemas.microsoft.com/office/drawing/2014/main" id="{4F5815D0-662F-88C9-D4C9-4D47C43DC2C7}"/>
                </a:ext>
              </a:extLst>
            </p:cNvPr>
            <p:cNvSpPr/>
            <p:nvPr/>
          </p:nvSpPr>
          <p:spPr>
            <a:xfrm>
              <a:off x="11106269" y="2993350"/>
              <a:ext cx="273034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وصف خصائص الجماعات</a:t>
              </a:r>
              <a:endParaRPr lang="en-US" sz="1950" dirty="0"/>
            </a:p>
          </p:txBody>
        </p:sp>
        <p:sp>
          <p:nvSpPr>
            <p:cNvPr id="7" name="Text 3">
              <a:extLst>
                <a:ext uri="{FF2B5EF4-FFF2-40B4-BE49-F238E27FC236}">
                  <a16:creationId xmlns:a16="http://schemas.microsoft.com/office/drawing/2014/main" id="{D5FD233C-BEC7-BC64-68FD-3E1F810C5085}"/>
                </a:ext>
              </a:extLst>
            </p:cNvPr>
            <p:cNvSpPr/>
            <p:nvPr/>
          </p:nvSpPr>
          <p:spPr>
            <a:xfrm>
              <a:off x="9621322" y="3422571"/>
              <a:ext cx="4215289"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بحوث تستهدف وصف خصائص بعض الجماعات بصفة عامة، سواء من الناحية الديموغرافية أو الاجتماعية أو </a:t>
              </a:r>
              <a:r>
                <a:rPr lang="en-US" sz="1550">
                  <a:solidFill>
                    <a:srgbClr val="49495A"/>
                  </a:solidFill>
                  <a:latin typeface="Alexandria" pitchFamily="34" charset="0"/>
                  <a:ea typeface="Alexandria" pitchFamily="34" charset="-122"/>
                  <a:cs typeface="Alexandria" pitchFamily="34" charset="-120"/>
                </a:rPr>
                <a:t>المهنية </a:t>
              </a:r>
              <a:r>
                <a:rPr lang="ar-EG" sz="1550">
                  <a:solidFill>
                    <a:srgbClr val="49495A"/>
                  </a:solidFill>
                  <a:latin typeface="Alexandria" pitchFamily="34" charset="0"/>
                  <a:ea typeface="Alexandria" pitchFamily="34" charset="-122"/>
                  <a:cs typeface="Alexandria" pitchFamily="34" charset="-120"/>
                </a:rPr>
                <a:t>(</a:t>
              </a:r>
              <a:r>
                <a:rPr lang="en-US" sz="1550">
                  <a:solidFill>
                    <a:srgbClr val="49495A"/>
                  </a:solidFill>
                  <a:latin typeface="Alexandria" pitchFamily="34" charset="0"/>
                  <a:ea typeface="Alexandria" pitchFamily="34" charset="-122"/>
                  <a:cs typeface="Alexandria" pitchFamily="34" charset="-120"/>
                </a:rPr>
                <a:t>بحوث </a:t>
              </a:r>
              <a:r>
                <a:rPr lang="en-US" sz="1550" dirty="0">
                  <a:solidFill>
                    <a:srgbClr val="49495A"/>
                  </a:solidFill>
                  <a:latin typeface="Alexandria" pitchFamily="34" charset="0"/>
                  <a:ea typeface="Alexandria" pitchFamily="34" charset="-122"/>
                  <a:cs typeface="Alexandria" pitchFamily="34" charset="-120"/>
                </a:rPr>
                <a:t>القائم بالاتصال </a:t>
              </a:r>
              <a:r>
                <a:rPr lang="en-US" sz="1550">
                  <a:solidFill>
                    <a:srgbClr val="49495A"/>
                  </a:solidFill>
                  <a:latin typeface="Alexandria" pitchFamily="34" charset="0"/>
                  <a:ea typeface="Alexandria" pitchFamily="34" charset="-122"/>
                  <a:cs typeface="Alexandria" pitchFamily="34" charset="-120"/>
                </a:rPr>
                <a:t>والجمهور المحلي</a:t>
              </a:r>
              <a:r>
                <a:rPr lang="ar-EG" sz="1550">
                  <a:solidFill>
                    <a:srgbClr val="49495A"/>
                  </a:solidFill>
                  <a:latin typeface="Alexandria" pitchFamily="34" charset="0"/>
                  <a:ea typeface="Alexandria" pitchFamily="34" charset="-122"/>
                  <a:cs typeface="Alexandria" pitchFamily="34" charset="-120"/>
                </a:rPr>
                <a:t>)</a:t>
              </a:r>
              <a:endParaRPr lang="en-US" sz="1550" dirty="0"/>
            </a:p>
          </p:txBody>
        </p:sp>
        <p:sp>
          <p:nvSpPr>
            <p:cNvPr id="9" name="Text 4">
              <a:extLst>
                <a:ext uri="{FF2B5EF4-FFF2-40B4-BE49-F238E27FC236}">
                  <a16:creationId xmlns:a16="http://schemas.microsoft.com/office/drawing/2014/main" id="{47419B94-E795-28EA-6006-232A6CAEF620}"/>
                </a:ext>
              </a:extLst>
            </p:cNvPr>
            <p:cNvSpPr/>
            <p:nvPr/>
          </p:nvSpPr>
          <p:spPr>
            <a:xfrm>
              <a:off x="9224605" y="253412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10" name="Image 1" descr="preencoded.png">
              <a:extLst>
                <a:ext uri="{FF2B5EF4-FFF2-40B4-BE49-F238E27FC236}">
                  <a16:creationId xmlns:a16="http://schemas.microsoft.com/office/drawing/2014/main" id="{60D84320-2950-2D4C-80E9-6A0EECC1928C}"/>
                </a:ext>
              </a:extLst>
            </p:cNvPr>
            <p:cNvPicPr>
              <a:picLocks noChangeAspect="1"/>
            </p:cNvPicPr>
            <p:nvPr/>
          </p:nvPicPr>
          <p:blipFill>
            <a:blip r:embed="rId3"/>
            <a:stretch>
              <a:fillRect/>
            </a:stretch>
          </p:blipFill>
          <p:spPr>
            <a:xfrm>
              <a:off x="5207556" y="2868335"/>
              <a:ext cx="4215408" cy="22860"/>
            </a:xfrm>
            <a:prstGeom prst="rect">
              <a:avLst/>
            </a:prstGeom>
          </p:spPr>
        </p:pic>
        <p:sp>
          <p:nvSpPr>
            <p:cNvPr id="11" name="Text 5">
              <a:extLst>
                <a:ext uri="{FF2B5EF4-FFF2-40B4-BE49-F238E27FC236}">
                  <a16:creationId xmlns:a16="http://schemas.microsoft.com/office/drawing/2014/main" id="{DFE48CF2-F7BC-9454-168F-2323A615C808}"/>
                </a:ext>
              </a:extLst>
            </p:cNvPr>
            <p:cNvSpPr/>
            <p:nvPr/>
          </p:nvSpPr>
          <p:spPr>
            <a:xfrm>
              <a:off x="5573078" y="2993350"/>
              <a:ext cx="384988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التعرف على نوع معين من الجمهور</a:t>
              </a:r>
              <a:endParaRPr lang="en-US" sz="1950" dirty="0"/>
            </a:p>
          </p:txBody>
        </p:sp>
        <p:sp>
          <p:nvSpPr>
            <p:cNvPr id="12" name="Text 6">
              <a:extLst>
                <a:ext uri="{FF2B5EF4-FFF2-40B4-BE49-F238E27FC236}">
                  <a16:creationId xmlns:a16="http://schemas.microsoft.com/office/drawing/2014/main" id="{D03E0E27-9EF9-4496-10E4-D8C2721EE1AB}"/>
                </a:ext>
              </a:extLst>
            </p:cNvPr>
            <p:cNvSpPr/>
            <p:nvPr/>
          </p:nvSpPr>
          <p:spPr>
            <a:xfrm>
              <a:off x="5207556" y="3422571"/>
              <a:ext cx="4215408"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بحوث تستهدف التعرف على نوع معين من الجمهور والذي يعتنق آراء معينة أو نتيجة لاتجاهات معينة أو يتصرف تصرفات معينة</a:t>
              </a:r>
              <a:endParaRPr lang="en-US" sz="1550" dirty="0"/>
            </a:p>
          </p:txBody>
        </p:sp>
        <p:sp>
          <p:nvSpPr>
            <p:cNvPr id="13" name="Text 7">
              <a:extLst>
                <a:ext uri="{FF2B5EF4-FFF2-40B4-BE49-F238E27FC236}">
                  <a16:creationId xmlns:a16="http://schemas.microsoft.com/office/drawing/2014/main" id="{100A4E51-0D54-7130-9006-288CB1784D7F}"/>
                </a:ext>
              </a:extLst>
            </p:cNvPr>
            <p:cNvSpPr/>
            <p:nvPr/>
          </p:nvSpPr>
          <p:spPr>
            <a:xfrm>
              <a:off x="4810839" y="253412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14" name="Image 2" descr="preencoded.png">
              <a:extLst>
                <a:ext uri="{FF2B5EF4-FFF2-40B4-BE49-F238E27FC236}">
                  <a16:creationId xmlns:a16="http://schemas.microsoft.com/office/drawing/2014/main" id="{0F373FD5-B68B-3477-8108-F149A1D34B5F}"/>
                </a:ext>
              </a:extLst>
            </p:cNvPr>
            <p:cNvPicPr>
              <a:picLocks noChangeAspect="1"/>
            </p:cNvPicPr>
            <p:nvPr/>
          </p:nvPicPr>
          <p:blipFill>
            <a:blip r:embed="rId3"/>
            <a:stretch>
              <a:fillRect/>
            </a:stretch>
          </p:blipFill>
          <p:spPr>
            <a:xfrm>
              <a:off x="793909" y="2868335"/>
              <a:ext cx="4215289" cy="22860"/>
            </a:xfrm>
            <a:prstGeom prst="rect">
              <a:avLst/>
            </a:prstGeom>
          </p:spPr>
        </p:pic>
        <p:sp>
          <p:nvSpPr>
            <p:cNvPr id="15" name="Text 8">
              <a:extLst>
                <a:ext uri="{FF2B5EF4-FFF2-40B4-BE49-F238E27FC236}">
                  <a16:creationId xmlns:a16="http://schemas.microsoft.com/office/drawing/2014/main" id="{D171E289-D0BA-CC68-A297-05A73C1D47F5}"/>
                </a:ext>
              </a:extLst>
            </p:cNvPr>
            <p:cNvSpPr/>
            <p:nvPr/>
          </p:nvSpPr>
          <p:spPr>
            <a:xfrm>
              <a:off x="2189798" y="2993350"/>
              <a:ext cx="281940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الأوصاف الدقيقة للظواهر</a:t>
              </a:r>
              <a:endParaRPr lang="en-US" sz="1950" dirty="0"/>
            </a:p>
          </p:txBody>
        </p:sp>
        <p:sp>
          <p:nvSpPr>
            <p:cNvPr id="16" name="Text 9">
              <a:extLst>
                <a:ext uri="{FF2B5EF4-FFF2-40B4-BE49-F238E27FC236}">
                  <a16:creationId xmlns:a16="http://schemas.microsoft.com/office/drawing/2014/main" id="{2FBE30A4-EEF8-8705-60AF-FECB28A1AD22}"/>
                </a:ext>
              </a:extLst>
            </p:cNvPr>
            <p:cNvSpPr/>
            <p:nvPr/>
          </p:nvSpPr>
          <p:spPr>
            <a:xfrm>
              <a:off x="793909" y="3422571"/>
              <a:ext cx="4215289"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بحوث تستهدف التعرف على الأوصاف الدقيقة لظاهرة أو مجموعة من الظواهر التي يقوم الباحث بدراستها</a:t>
              </a:r>
              <a:endParaRPr lang="en-US" sz="1550" dirty="0"/>
            </a:p>
          </p:txBody>
        </p:sp>
        <p:sp>
          <p:nvSpPr>
            <p:cNvPr id="17" name="Text 10">
              <a:extLst>
                <a:ext uri="{FF2B5EF4-FFF2-40B4-BE49-F238E27FC236}">
                  <a16:creationId xmlns:a16="http://schemas.microsoft.com/office/drawing/2014/main" id="{21C0A66C-A333-3941-6916-26B3BF7D8167}"/>
                </a:ext>
              </a:extLst>
            </p:cNvPr>
            <p:cNvSpPr/>
            <p:nvPr/>
          </p:nvSpPr>
          <p:spPr>
            <a:xfrm>
              <a:off x="13638252" y="503991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18" name="Image 3" descr="preencoded.png">
              <a:extLst>
                <a:ext uri="{FF2B5EF4-FFF2-40B4-BE49-F238E27FC236}">
                  <a16:creationId xmlns:a16="http://schemas.microsoft.com/office/drawing/2014/main" id="{68104C57-BD28-B65C-670E-2307606F3BFA}"/>
                </a:ext>
              </a:extLst>
            </p:cNvPr>
            <p:cNvPicPr>
              <a:picLocks noChangeAspect="1"/>
            </p:cNvPicPr>
            <p:nvPr/>
          </p:nvPicPr>
          <p:blipFill>
            <a:blip r:embed="rId4"/>
            <a:stretch>
              <a:fillRect/>
            </a:stretch>
          </p:blipFill>
          <p:spPr>
            <a:xfrm>
              <a:off x="7414498" y="5334476"/>
              <a:ext cx="6422112" cy="22860"/>
            </a:xfrm>
            <a:prstGeom prst="rect">
              <a:avLst/>
            </a:prstGeom>
          </p:spPr>
        </p:pic>
        <p:sp>
          <p:nvSpPr>
            <p:cNvPr id="19" name="Text 11">
              <a:extLst>
                <a:ext uri="{FF2B5EF4-FFF2-40B4-BE49-F238E27FC236}">
                  <a16:creationId xmlns:a16="http://schemas.microsoft.com/office/drawing/2014/main" id="{1D66FF67-B194-07F0-E77F-BDD75B4B6A0F}"/>
                </a:ext>
              </a:extLst>
            </p:cNvPr>
            <p:cNvSpPr/>
            <p:nvPr/>
          </p:nvSpPr>
          <p:spPr>
            <a:xfrm>
              <a:off x="11355705" y="549914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التنبؤ بالأحداث</a:t>
              </a:r>
              <a:endParaRPr lang="en-US" sz="1950" dirty="0"/>
            </a:p>
          </p:txBody>
        </p:sp>
        <p:sp>
          <p:nvSpPr>
            <p:cNvPr id="20" name="Text 12">
              <a:extLst>
                <a:ext uri="{FF2B5EF4-FFF2-40B4-BE49-F238E27FC236}">
                  <a16:creationId xmlns:a16="http://schemas.microsoft.com/office/drawing/2014/main" id="{129276D5-733C-A33F-492E-83EF14A2ABD2}"/>
                </a:ext>
              </a:extLst>
            </p:cNvPr>
            <p:cNvSpPr/>
            <p:nvPr/>
          </p:nvSpPr>
          <p:spPr>
            <a:xfrm>
              <a:off x="7414498" y="5928360"/>
              <a:ext cx="6422112"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بحوث تستهدف التنبؤ بأحداث أو </a:t>
              </a:r>
              <a:r>
                <a:rPr lang="en-US" sz="1550">
                  <a:solidFill>
                    <a:srgbClr val="49495A"/>
                  </a:solidFill>
                  <a:latin typeface="Alexandria" pitchFamily="34" charset="0"/>
                  <a:ea typeface="Alexandria" pitchFamily="34" charset="-122"/>
                  <a:cs typeface="Alexandria" pitchFamily="34" charset="-120"/>
                </a:rPr>
                <a:t>اتجاهات معينة</a:t>
              </a:r>
              <a:r>
                <a:rPr lang="ar-EG" sz="1550">
                  <a:solidFill>
                    <a:srgbClr val="49495A"/>
                  </a:solidFill>
                  <a:latin typeface="Alexandria" pitchFamily="34" charset="0"/>
                  <a:ea typeface="Alexandria" pitchFamily="34" charset="-122"/>
                  <a:cs typeface="Alexandria" pitchFamily="34" charset="-120"/>
                </a:rPr>
                <a:t>.</a:t>
              </a:r>
              <a:endParaRPr lang="en-US" sz="1550" dirty="0"/>
            </a:p>
          </p:txBody>
        </p:sp>
        <p:sp>
          <p:nvSpPr>
            <p:cNvPr id="21" name="Text 13">
              <a:extLst>
                <a:ext uri="{FF2B5EF4-FFF2-40B4-BE49-F238E27FC236}">
                  <a16:creationId xmlns:a16="http://schemas.microsoft.com/office/drawing/2014/main" id="{7974E329-0427-38A4-4B06-1266A9F693AA}"/>
                </a:ext>
              </a:extLst>
            </p:cNvPr>
            <p:cNvSpPr/>
            <p:nvPr/>
          </p:nvSpPr>
          <p:spPr>
            <a:xfrm>
              <a:off x="7017782" y="503991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05</a:t>
              </a:r>
              <a:endParaRPr lang="en-US" sz="1550" dirty="0"/>
            </a:p>
          </p:txBody>
        </p:sp>
        <p:pic>
          <p:nvPicPr>
            <p:cNvPr id="22" name="Image 4" descr="preencoded.png">
              <a:extLst>
                <a:ext uri="{FF2B5EF4-FFF2-40B4-BE49-F238E27FC236}">
                  <a16:creationId xmlns:a16="http://schemas.microsoft.com/office/drawing/2014/main" id="{CEE6C3AC-7D5B-10C8-3C8E-669551FE1335}"/>
                </a:ext>
              </a:extLst>
            </p:cNvPr>
            <p:cNvPicPr>
              <a:picLocks noChangeAspect="1"/>
            </p:cNvPicPr>
            <p:nvPr/>
          </p:nvPicPr>
          <p:blipFill>
            <a:blip r:embed="rId4"/>
            <a:stretch>
              <a:fillRect/>
            </a:stretch>
          </p:blipFill>
          <p:spPr>
            <a:xfrm>
              <a:off x="793909" y="5334476"/>
              <a:ext cx="6422231" cy="22860"/>
            </a:xfrm>
            <a:prstGeom prst="rect">
              <a:avLst/>
            </a:prstGeom>
          </p:spPr>
        </p:pic>
        <p:sp>
          <p:nvSpPr>
            <p:cNvPr id="23" name="Text 14">
              <a:extLst>
                <a:ext uri="{FF2B5EF4-FFF2-40B4-BE49-F238E27FC236}">
                  <a16:creationId xmlns:a16="http://schemas.microsoft.com/office/drawing/2014/main" id="{C6698309-2604-F909-DB3F-88821B238A7D}"/>
                </a:ext>
              </a:extLst>
            </p:cNvPr>
            <p:cNvSpPr/>
            <p:nvPr/>
          </p:nvSpPr>
          <p:spPr>
            <a:xfrm>
              <a:off x="4735235" y="549914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اختبار العلاقات</a:t>
              </a:r>
              <a:endParaRPr lang="en-US" sz="1950" dirty="0"/>
            </a:p>
          </p:txBody>
        </p:sp>
        <p:sp>
          <p:nvSpPr>
            <p:cNvPr id="24" name="Text 15">
              <a:extLst>
                <a:ext uri="{FF2B5EF4-FFF2-40B4-BE49-F238E27FC236}">
                  <a16:creationId xmlns:a16="http://schemas.microsoft.com/office/drawing/2014/main" id="{A4C3161D-68FC-C083-005D-4E0B86484671}"/>
                </a:ext>
              </a:extLst>
            </p:cNvPr>
            <p:cNvSpPr/>
            <p:nvPr/>
          </p:nvSpPr>
          <p:spPr>
            <a:xfrm>
              <a:off x="793909" y="5928360"/>
              <a:ext cx="642223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بحوث تستهدف اختبار أو اكتشاف العلاقات بين المتغيرات المختلفة الواردة في التفكير الأساسي للبحث</a:t>
              </a:r>
              <a:endParaRPr lang="en-US" sz="1550" dirty="0"/>
            </a:p>
          </p:txBody>
        </p:sp>
      </p:grpSp>
    </p:spTree>
    <p:extLst>
      <p:ext uri="{BB962C8B-B14F-4D97-AF65-F5344CB8AC3E}">
        <p14:creationId xmlns:p14="http://schemas.microsoft.com/office/powerpoint/2010/main" val="14952524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222CB-25D6-4F5A-607E-D619CE1B83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1DE3AA8-D992-F2B8-EB5B-2BB46656D2D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1A92700-5557-077F-B8AB-DCE504CEF3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FFB06840-9FD5-7470-38D3-12DEC7A58130}"/>
              </a:ext>
            </a:extLst>
          </p:cNvPr>
          <p:cNvGrpSpPr/>
          <p:nvPr/>
        </p:nvGrpSpPr>
        <p:grpSpPr>
          <a:xfrm>
            <a:off x="602166" y="791737"/>
            <a:ext cx="11251580" cy="4257537"/>
            <a:chOff x="793790" y="765334"/>
            <a:chExt cx="13042820" cy="6698933"/>
          </a:xfrm>
        </p:grpSpPr>
        <p:sp>
          <p:nvSpPr>
            <p:cNvPr id="3" name="Text 0">
              <a:extLst>
                <a:ext uri="{FF2B5EF4-FFF2-40B4-BE49-F238E27FC236}">
                  <a16:creationId xmlns:a16="http://schemas.microsoft.com/office/drawing/2014/main" id="{F348FC75-28FE-662B-16DD-27089AD3510F}"/>
                </a:ext>
              </a:extLst>
            </p:cNvPr>
            <p:cNvSpPr/>
            <p:nvPr/>
          </p:nvSpPr>
          <p:spPr>
            <a:xfrm>
              <a:off x="8516064" y="765334"/>
              <a:ext cx="5320546"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تصميم البحوث الوصفية</a:t>
              </a:r>
              <a:endParaRPr lang="en-US" sz="2800" b="1" dirty="0"/>
            </a:p>
          </p:txBody>
        </p:sp>
        <p:sp>
          <p:nvSpPr>
            <p:cNvPr id="4" name="Shape 1">
              <a:extLst>
                <a:ext uri="{FF2B5EF4-FFF2-40B4-BE49-F238E27FC236}">
                  <a16:creationId xmlns:a16="http://schemas.microsoft.com/office/drawing/2014/main" id="{45EF46CA-26C3-93F6-B37A-D2599BFEB179}"/>
                </a:ext>
              </a:extLst>
            </p:cNvPr>
            <p:cNvSpPr/>
            <p:nvPr/>
          </p:nvSpPr>
          <p:spPr>
            <a:xfrm>
              <a:off x="7414379" y="2079903"/>
              <a:ext cx="6422231" cy="1464112"/>
            </a:xfrm>
            <a:prstGeom prst="roundRect">
              <a:avLst>
                <a:gd name="adj" fmla="val 7495"/>
              </a:avLst>
            </a:prstGeom>
            <a:solidFill>
              <a:srgbClr val="FBFAFF"/>
            </a:solidFill>
            <a:ln/>
          </p:spPr>
          <p:txBody>
            <a:bodyPr/>
            <a:lstStyle/>
            <a:p>
              <a:endParaRPr lang="en-US"/>
            </a:p>
          </p:txBody>
        </p:sp>
        <p:pic>
          <p:nvPicPr>
            <p:cNvPr id="5" name="Image 0" descr="preencoded.png">
              <a:extLst>
                <a:ext uri="{FF2B5EF4-FFF2-40B4-BE49-F238E27FC236}">
                  <a16:creationId xmlns:a16="http://schemas.microsoft.com/office/drawing/2014/main" id="{22677DF2-33B5-F1EA-A7D8-E20E10BE0767}"/>
                </a:ext>
              </a:extLst>
            </p:cNvPr>
            <p:cNvPicPr>
              <a:picLocks noChangeAspect="1"/>
            </p:cNvPicPr>
            <p:nvPr/>
          </p:nvPicPr>
          <p:blipFill>
            <a:blip r:embed="rId3"/>
            <a:stretch>
              <a:fillRect/>
            </a:stretch>
          </p:blipFill>
          <p:spPr>
            <a:xfrm>
              <a:off x="7414379" y="2057043"/>
              <a:ext cx="6422231" cy="91440"/>
            </a:xfrm>
            <a:prstGeom prst="rect">
              <a:avLst/>
            </a:prstGeom>
          </p:spPr>
        </p:pic>
        <p:pic>
          <p:nvPicPr>
            <p:cNvPr id="6" name="Image 1" descr="preencoded.png">
              <a:extLst>
                <a:ext uri="{FF2B5EF4-FFF2-40B4-BE49-F238E27FC236}">
                  <a16:creationId xmlns:a16="http://schemas.microsoft.com/office/drawing/2014/main" id="{B5CFBEB8-132D-FF11-6A90-10FC4976609E}"/>
                </a:ext>
              </a:extLst>
            </p:cNvPr>
            <p:cNvPicPr>
              <a:picLocks noChangeAspect="1"/>
            </p:cNvPicPr>
            <p:nvPr/>
          </p:nvPicPr>
          <p:blipFill>
            <a:blip r:embed="rId4"/>
            <a:stretch>
              <a:fillRect/>
            </a:stretch>
          </p:blipFill>
          <p:spPr>
            <a:xfrm>
              <a:off x="10327838" y="1782247"/>
              <a:ext cx="595313" cy="595313"/>
            </a:xfrm>
            <a:prstGeom prst="rect">
              <a:avLst/>
            </a:prstGeom>
          </p:spPr>
        </p:pic>
        <p:sp>
          <p:nvSpPr>
            <p:cNvPr id="7" name="Text 2">
              <a:extLst>
                <a:ext uri="{FF2B5EF4-FFF2-40B4-BE49-F238E27FC236}">
                  <a16:creationId xmlns:a16="http://schemas.microsoft.com/office/drawing/2014/main" id="{8F26C214-D170-705E-CFEC-722209CBC520}"/>
                </a:ext>
              </a:extLst>
            </p:cNvPr>
            <p:cNvSpPr/>
            <p:nvPr/>
          </p:nvSpPr>
          <p:spPr>
            <a:xfrm>
              <a:off x="10506432" y="1931075"/>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9" name="Text 3">
              <a:extLst>
                <a:ext uri="{FF2B5EF4-FFF2-40B4-BE49-F238E27FC236}">
                  <a16:creationId xmlns:a16="http://schemas.microsoft.com/office/drawing/2014/main" id="{BA3E93C1-D056-B27A-BAEC-E1A4543624CC}"/>
                </a:ext>
              </a:extLst>
            </p:cNvPr>
            <p:cNvSpPr/>
            <p:nvPr/>
          </p:nvSpPr>
          <p:spPr>
            <a:xfrm>
              <a:off x="11134487" y="257603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الوصف الدقيق</a:t>
              </a:r>
              <a:endParaRPr lang="en-US" sz="1950" dirty="0"/>
            </a:p>
          </p:txBody>
        </p:sp>
        <p:sp>
          <p:nvSpPr>
            <p:cNvPr id="10" name="Text 4">
              <a:extLst>
                <a:ext uri="{FF2B5EF4-FFF2-40B4-BE49-F238E27FC236}">
                  <a16:creationId xmlns:a16="http://schemas.microsoft.com/office/drawing/2014/main" id="{F0944443-66B6-41A6-C96A-467C47741F8A}"/>
                </a:ext>
              </a:extLst>
            </p:cNvPr>
            <p:cNvSpPr/>
            <p:nvPr/>
          </p:nvSpPr>
          <p:spPr>
            <a:xfrm>
              <a:off x="7635597" y="3005257"/>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وصف الظاهرة بشكل دقيق ومفصل</a:t>
              </a:r>
              <a:endParaRPr lang="en-US" sz="1550" dirty="0"/>
            </a:p>
          </p:txBody>
        </p:sp>
        <p:sp>
          <p:nvSpPr>
            <p:cNvPr id="11" name="Shape 5">
              <a:extLst>
                <a:ext uri="{FF2B5EF4-FFF2-40B4-BE49-F238E27FC236}">
                  <a16:creationId xmlns:a16="http://schemas.microsoft.com/office/drawing/2014/main" id="{FDEE0FF4-69F6-A12A-49D5-1CA926F6D528}"/>
                </a:ext>
              </a:extLst>
            </p:cNvPr>
            <p:cNvSpPr/>
            <p:nvPr/>
          </p:nvSpPr>
          <p:spPr>
            <a:xfrm>
              <a:off x="793790" y="2079903"/>
              <a:ext cx="6422231" cy="1464112"/>
            </a:xfrm>
            <a:prstGeom prst="roundRect">
              <a:avLst>
                <a:gd name="adj" fmla="val 7495"/>
              </a:avLst>
            </a:prstGeom>
            <a:solidFill>
              <a:srgbClr val="FBFAFF"/>
            </a:solidFill>
            <a:ln/>
          </p:spPr>
          <p:txBody>
            <a:bodyPr/>
            <a:lstStyle/>
            <a:p>
              <a:endParaRPr lang="en-US"/>
            </a:p>
          </p:txBody>
        </p:sp>
        <p:pic>
          <p:nvPicPr>
            <p:cNvPr id="12" name="Image 2" descr="preencoded.png">
              <a:extLst>
                <a:ext uri="{FF2B5EF4-FFF2-40B4-BE49-F238E27FC236}">
                  <a16:creationId xmlns:a16="http://schemas.microsoft.com/office/drawing/2014/main" id="{A456BB27-7923-0BA4-BD25-8C3EE1A6BE92}"/>
                </a:ext>
              </a:extLst>
            </p:cNvPr>
            <p:cNvPicPr>
              <a:picLocks noChangeAspect="1"/>
            </p:cNvPicPr>
            <p:nvPr/>
          </p:nvPicPr>
          <p:blipFill>
            <a:blip r:embed="rId3"/>
            <a:stretch>
              <a:fillRect/>
            </a:stretch>
          </p:blipFill>
          <p:spPr>
            <a:xfrm>
              <a:off x="793790" y="2057043"/>
              <a:ext cx="6422231" cy="91440"/>
            </a:xfrm>
            <a:prstGeom prst="rect">
              <a:avLst/>
            </a:prstGeom>
          </p:spPr>
        </p:pic>
        <p:pic>
          <p:nvPicPr>
            <p:cNvPr id="13" name="Image 3" descr="preencoded.png">
              <a:extLst>
                <a:ext uri="{FF2B5EF4-FFF2-40B4-BE49-F238E27FC236}">
                  <a16:creationId xmlns:a16="http://schemas.microsoft.com/office/drawing/2014/main" id="{5614D065-B4E2-6B4E-8204-EEFF3F851245}"/>
                </a:ext>
              </a:extLst>
            </p:cNvPr>
            <p:cNvPicPr>
              <a:picLocks noChangeAspect="1"/>
            </p:cNvPicPr>
            <p:nvPr/>
          </p:nvPicPr>
          <p:blipFill>
            <a:blip r:embed="rId4"/>
            <a:stretch>
              <a:fillRect/>
            </a:stretch>
          </p:blipFill>
          <p:spPr>
            <a:xfrm>
              <a:off x="3707249" y="1782247"/>
              <a:ext cx="595313" cy="595313"/>
            </a:xfrm>
            <a:prstGeom prst="rect">
              <a:avLst/>
            </a:prstGeom>
          </p:spPr>
        </p:pic>
        <p:sp>
          <p:nvSpPr>
            <p:cNvPr id="14" name="Text 6">
              <a:extLst>
                <a:ext uri="{FF2B5EF4-FFF2-40B4-BE49-F238E27FC236}">
                  <a16:creationId xmlns:a16="http://schemas.microsoft.com/office/drawing/2014/main" id="{7EB63C69-9B6C-14F3-6CC7-301BACBD758A}"/>
                </a:ext>
              </a:extLst>
            </p:cNvPr>
            <p:cNvSpPr/>
            <p:nvPr/>
          </p:nvSpPr>
          <p:spPr>
            <a:xfrm>
              <a:off x="3885843" y="1931075"/>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5" name="Text 7">
              <a:extLst>
                <a:ext uri="{FF2B5EF4-FFF2-40B4-BE49-F238E27FC236}">
                  <a16:creationId xmlns:a16="http://schemas.microsoft.com/office/drawing/2014/main" id="{DF2FA797-3733-6856-3FAB-6D8EBBAFEAEF}"/>
                </a:ext>
              </a:extLst>
            </p:cNvPr>
            <p:cNvSpPr/>
            <p:nvPr/>
          </p:nvSpPr>
          <p:spPr>
            <a:xfrm>
              <a:off x="4513898" y="257603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جمع البيانات الضرورية</a:t>
              </a:r>
              <a:endParaRPr lang="en-US" sz="1950" dirty="0"/>
            </a:p>
          </p:txBody>
        </p:sp>
        <p:sp>
          <p:nvSpPr>
            <p:cNvPr id="16" name="Text 8">
              <a:extLst>
                <a:ext uri="{FF2B5EF4-FFF2-40B4-BE49-F238E27FC236}">
                  <a16:creationId xmlns:a16="http://schemas.microsoft.com/office/drawing/2014/main" id="{3C271449-FB42-5EC4-6D46-ED4B6819104B}"/>
                </a:ext>
              </a:extLst>
            </p:cNvPr>
            <p:cNvSpPr/>
            <p:nvPr/>
          </p:nvSpPr>
          <p:spPr>
            <a:xfrm>
              <a:off x="1015008" y="3005257"/>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التأكد من جمع البيانات الضرورية فقط</a:t>
              </a:r>
              <a:endParaRPr lang="en-US" sz="1550" dirty="0"/>
            </a:p>
          </p:txBody>
        </p:sp>
        <p:sp>
          <p:nvSpPr>
            <p:cNvPr id="17" name="Shape 9">
              <a:extLst>
                <a:ext uri="{FF2B5EF4-FFF2-40B4-BE49-F238E27FC236}">
                  <a16:creationId xmlns:a16="http://schemas.microsoft.com/office/drawing/2014/main" id="{71C7B986-C70B-13E5-3C94-E0209B01A397}"/>
                </a:ext>
              </a:extLst>
            </p:cNvPr>
            <p:cNvSpPr/>
            <p:nvPr/>
          </p:nvSpPr>
          <p:spPr>
            <a:xfrm>
              <a:off x="7414379" y="4040029"/>
              <a:ext cx="6422231" cy="1464112"/>
            </a:xfrm>
            <a:prstGeom prst="roundRect">
              <a:avLst>
                <a:gd name="adj" fmla="val 7495"/>
              </a:avLst>
            </a:prstGeom>
            <a:solidFill>
              <a:srgbClr val="FBFAFF"/>
            </a:solidFill>
            <a:ln/>
          </p:spPr>
          <p:txBody>
            <a:bodyPr/>
            <a:lstStyle/>
            <a:p>
              <a:endParaRPr lang="en-US"/>
            </a:p>
          </p:txBody>
        </p:sp>
        <p:pic>
          <p:nvPicPr>
            <p:cNvPr id="18" name="Image 4" descr="preencoded.png">
              <a:extLst>
                <a:ext uri="{FF2B5EF4-FFF2-40B4-BE49-F238E27FC236}">
                  <a16:creationId xmlns:a16="http://schemas.microsoft.com/office/drawing/2014/main" id="{DE5F2354-7D5C-3430-CBC7-3F1416389E27}"/>
                </a:ext>
              </a:extLst>
            </p:cNvPr>
            <p:cNvPicPr>
              <a:picLocks noChangeAspect="1"/>
            </p:cNvPicPr>
            <p:nvPr/>
          </p:nvPicPr>
          <p:blipFill>
            <a:blip r:embed="rId3"/>
            <a:stretch>
              <a:fillRect/>
            </a:stretch>
          </p:blipFill>
          <p:spPr>
            <a:xfrm>
              <a:off x="7414379" y="4017169"/>
              <a:ext cx="6422231" cy="91440"/>
            </a:xfrm>
            <a:prstGeom prst="rect">
              <a:avLst/>
            </a:prstGeom>
          </p:spPr>
        </p:pic>
        <p:pic>
          <p:nvPicPr>
            <p:cNvPr id="19" name="Image 5" descr="preencoded.png">
              <a:extLst>
                <a:ext uri="{FF2B5EF4-FFF2-40B4-BE49-F238E27FC236}">
                  <a16:creationId xmlns:a16="http://schemas.microsoft.com/office/drawing/2014/main" id="{95A70AB5-3FC6-2016-AADB-A7ADD1D68F0E}"/>
                </a:ext>
              </a:extLst>
            </p:cNvPr>
            <p:cNvPicPr>
              <a:picLocks noChangeAspect="1"/>
            </p:cNvPicPr>
            <p:nvPr/>
          </p:nvPicPr>
          <p:blipFill>
            <a:blip r:embed="rId4"/>
            <a:stretch>
              <a:fillRect/>
            </a:stretch>
          </p:blipFill>
          <p:spPr>
            <a:xfrm>
              <a:off x="10327838" y="3742373"/>
              <a:ext cx="595313" cy="595313"/>
            </a:xfrm>
            <a:prstGeom prst="rect">
              <a:avLst/>
            </a:prstGeom>
          </p:spPr>
        </p:pic>
        <p:sp>
          <p:nvSpPr>
            <p:cNvPr id="20" name="Text 10">
              <a:extLst>
                <a:ext uri="{FF2B5EF4-FFF2-40B4-BE49-F238E27FC236}">
                  <a16:creationId xmlns:a16="http://schemas.microsoft.com/office/drawing/2014/main" id="{C15B16E5-E85E-6234-8DDF-BDBD1A307180}"/>
                </a:ext>
              </a:extLst>
            </p:cNvPr>
            <p:cNvSpPr/>
            <p:nvPr/>
          </p:nvSpPr>
          <p:spPr>
            <a:xfrm>
              <a:off x="10506432" y="3891201"/>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3</a:t>
              </a:r>
              <a:endParaRPr lang="en-US" sz="1850" dirty="0"/>
            </a:p>
          </p:txBody>
        </p:sp>
        <p:sp>
          <p:nvSpPr>
            <p:cNvPr id="21" name="Text 11">
              <a:extLst>
                <a:ext uri="{FF2B5EF4-FFF2-40B4-BE49-F238E27FC236}">
                  <a16:creationId xmlns:a16="http://schemas.microsoft.com/office/drawing/2014/main" id="{3C43B8A3-CFB2-47AC-EB8A-B5273696AF5C}"/>
                </a:ext>
              </a:extLst>
            </p:cNvPr>
            <p:cNvSpPr/>
            <p:nvPr/>
          </p:nvSpPr>
          <p:spPr>
            <a:xfrm>
              <a:off x="11134487" y="453616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تفادي التحيز</a:t>
              </a:r>
              <a:endParaRPr lang="en-US" sz="1950" dirty="0"/>
            </a:p>
          </p:txBody>
        </p:sp>
        <p:sp>
          <p:nvSpPr>
            <p:cNvPr id="22" name="Text 12">
              <a:extLst>
                <a:ext uri="{FF2B5EF4-FFF2-40B4-BE49-F238E27FC236}">
                  <a16:creationId xmlns:a16="http://schemas.microsoft.com/office/drawing/2014/main" id="{82CE5B06-D6BB-3587-342A-FB7B9D7601E9}"/>
                </a:ext>
              </a:extLst>
            </p:cNvPr>
            <p:cNvSpPr/>
            <p:nvPr/>
          </p:nvSpPr>
          <p:spPr>
            <a:xfrm>
              <a:off x="7635597" y="4965383"/>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تفادي حدوث أي تحيز في جمع البيانات</a:t>
              </a:r>
              <a:endParaRPr lang="en-US" sz="1550" dirty="0"/>
            </a:p>
          </p:txBody>
        </p:sp>
        <p:sp>
          <p:nvSpPr>
            <p:cNvPr id="23" name="Shape 13">
              <a:extLst>
                <a:ext uri="{FF2B5EF4-FFF2-40B4-BE49-F238E27FC236}">
                  <a16:creationId xmlns:a16="http://schemas.microsoft.com/office/drawing/2014/main" id="{0E3C53AD-5B74-AA2B-C2B5-C61651FBAA54}"/>
                </a:ext>
              </a:extLst>
            </p:cNvPr>
            <p:cNvSpPr/>
            <p:nvPr/>
          </p:nvSpPr>
          <p:spPr>
            <a:xfrm>
              <a:off x="793790" y="4040029"/>
              <a:ext cx="6422231" cy="1464112"/>
            </a:xfrm>
            <a:prstGeom prst="roundRect">
              <a:avLst>
                <a:gd name="adj" fmla="val 7495"/>
              </a:avLst>
            </a:prstGeom>
            <a:solidFill>
              <a:srgbClr val="FBFAFF"/>
            </a:solidFill>
            <a:ln/>
          </p:spPr>
          <p:txBody>
            <a:bodyPr/>
            <a:lstStyle/>
            <a:p>
              <a:endParaRPr lang="en-US"/>
            </a:p>
          </p:txBody>
        </p:sp>
        <p:pic>
          <p:nvPicPr>
            <p:cNvPr id="24" name="Image 6" descr="preencoded.png">
              <a:extLst>
                <a:ext uri="{FF2B5EF4-FFF2-40B4-BE49-F238E27FC236}">
                  <a16:creationId xmlns:a16="http://schemas.microsoft.com/office/drawing/2014/main" id="{D8D1B3FA-081A-903C-7C53-C733C27D459F}"/>
                </a:ext>
              </a:extLst>
            </p:cNvPr>
            <p:cNvPicPr>
              <a:picLocks noChangeAspect="1"/>
            </p:cNvPicPr>
            <p:nvPr/>
          </p:nvPicPr>
          <p:blipFill>
            <a:blip r:embed="rId3"/>
            <a:stretch>
              <a:fillRect/>
            </a:stretch>
          </p:blipFill>
          <p:spPr>
            <a:xfrm>
              <a:off x="793790" y="4017169"/>
              <a:ext cx="6422231" cy="91440"/>
            </a:xfrm>
            <a:prstGeom prst="rect">
              <a:avLst/>
            </a:prstGeom>
          </p:spPr>
        </p:pic>
        <p:pic>
          <p:nvPicPr>
            <p:cNvPr id="25" name="Image 7" descr="preencoded.png">
              <a:extLst>
                <a:ext uri="{FF2B5EF4-FFF2-40B4-BE49-F238E27FC236}">
                  <a16:creationId xmlns:a16="http://schemas.microsoft.com/office/drawing/2014/main" id="{CB539C9F-C0AD-BA1E-A837-A962BB48319F}"/>
                </a:ext>
              </a:extLst>
            </p:cNvPr>
            <p:cNvPicPr>
              <a:picLocks noChangeAspect="1"/>
            </p:cNvPicPr>
            <p:nvPr/>
          </p:nvPicPr>
          <p:blipFill>
            <a:blip r:embed="rId4"/>
            <a:stretch>
              <a:fillRect/>
            </a:stretch>
          </p:blipFill>
          <p:spPr>
            <a:xfrm>
              <a:off x="3707249" y="3742373"/>
              <a:ext cx="595313" cy="595313"/>
            </a:xfrm>
            <a:prstGeom prst="rect">
              <a:avLst/>
            </a:prstGeom>
          </p:spPr>
        </p:pic>
        <p:sp>
          <p:nvSpPr>
            <p:cNvPr id="26" name="Text 14">
              <a:extLst>
                <a:ext uri="{FF2B5EF4-FFF2-40B4-BE49-F238E27FC236}">
                  <a16:creationId xmlns:a16="http://schemas.microsoft.com/office/drawing/2014/main" id="{0FFF1860-07C3-CD74-37C8-377C6EFDE1D5}"/>
                </a:ext>
              </a:extLst>
            </p:cNvPr>
            <p:cNvSpPr/>
            <p:nvPr/>
          </p:nvSpPr>
          <p:spPr>
            <a:xfrm>
              <a:off x="3885843" y="3891201"/>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4</a:t>
              </a:r>
              <a:endParaRPr lang="en-US" sz="1850" dirty="0"/>
            </a:p>
          </p:txBody>
        </p:sp>
        <p:sp>
          <p:nvSpPr>
            <p:cNvPr id="27" name="Text 15">
              <a:extLst>
                <a:ext uri="{FF2B5EF4-FFF2-40B4-BE49-F238E27FC236}">
                  <a16:creationId xmlns:a16="http://schemas.microsoft.com/office/drawing/2014/main" id="{936D0752-74DB-545F-EFC8-E3EA9C322EFB}"/>
                </a:ext>
              </a:extLst>
            </p:cNvPr>
            <p:cNvSpPr/>
            <p:nvPr/>
          </p:nvSpPr>
          <p:spPr>
            <a:xfrm>
              <a:off x="4164449" y="4536162"/>
              <a:ext cx="283035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تجنب البيانات غير الضرورية</a:t>
              </a:r>
              <a:endParaRPr lang="en-US" sz="1950" dirty="0"/>
            </a:p>
          </p:txBody>
        </p:sp>
        <p:sp>
          <p:nvSpPr>
            <p:cNvPr id="28" name="Text 16">
              <a:extLst>
                <a:ext uri="{FF2B5EF4-FFF2-40B4-BE49-F238E27FC236}">
                  <a16:creationId xmlns:a16="http://schemas.microsoft.com/office/drawing/2014/main" id="{DF3D5B2C-D177-231E-F427-2CA6223A9301}"/>
                </a:ext>
              </a:extLst>
            </p:cNvPr>
            <p:cNvSpPr/>
            <p:nvPr/>
          </p:nvSpPr>
          <p:spPr>
            <a:xfrm>
              <a:off x="1015008" y="4965383"/>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جمع البيانات غير الضرورية</a:t>
              </a:r>
              <a:endParaRPr lang="en-US" sz="1550" dirty="0"/>
            </a:p>
          </p:txBody>
        </p:sp>
        <p:sp>
          <p:nvSpPr>
            <p:cNvPr id="30" name="Shape 17">
              <a:extLst>
                <a:ext uri="{FF2B5EF4-FFF2-40B4-BE49-F238E27FC236}">
                  <a16:creationId xmlns:a16="http://schemas.microsoft.com/office/drawing/2014/main" id="{7E45B7AC-BD71-D7F5-DB31-82B02DBF1044}"/>
                </a:ext>
              </a:extLst>
            </p:cNvPr>
            <p:cNvSpPr/>
            <p:nvPr/>
          </p:nvSpPr>
          <p:spPr>
            <a:xfrm>
              <a:off x="7414379" y="6000155"/>
              <a:ext cx="6422231" cy="1464112"/>
            </a:xfrm>
            <a:prstGeom prst="roundRect">
              <a:avLst>
                <a:gd name="adj" fmla="val 7495"/>
              </a:avLst>
            </a:prstGeom>
            <a:solidFill>
              <a:srgbClr val="FBFAFF"/>
            </a:solidFill>
            <a:ln/>
          </p:spPr>
          <p:txBody>
            <a:bodyPr/>
            <a:lstStyle/>
            <a:p>
              <a:endParaRPr lang="en-US"/>
            </a:p>
          </p:txBody>
        </p:sp>
        <p:pic>
          <p:nvPicPr>
            <p:cNvPr id="31" name="Image 8" descr="preencoded.png">
              <a:extLst>
                <a:ext uri="{FF2B5EF4-FFF2-40B4-BE49-F238E27FC236}">
                  <a16:creationId xmlns:a16="http://schemas.microsoft.com/office/drawing/2014/main" id="{8E975956-8BE5-AFDB-3B08-6CD7E939F9AA}"/>
                </a:ext>
              </a:extLst>
            </p:cNvPr>
            <p:cNvPicPr>
              <a:picLocks noChangeAspect="1"/>
            </p:cNvPicPr>
            <p:nvPr/>
          </p:nvPicPr>
          <p:blipFill>
            <a:blip r:embed="rId3"/>
            <a:stretch>
              <a:fillRect/>
            </a:stretch>
          </p:blipFill>
          <p:spPr>
            <a:xfrm>
              <a:off x="7414379" y="5977295"/>
              <a:ext cx="6422231" cy="91440"/>
            </a:xfrm>
            <a:prstGeom prst="rect">
              <a:avLst/>
            </a:prstGeom>
          </p:spPr>
        </p:pic>
        <p:pic>
          <p:nvPicPr>
            <p:cNvPr id="32" name="Image 9" descr="preencoded.png">
              <a:extLst>
                <a:ext uri="{FF2B5EF4-FFF2-40B4-BE49-F238E27FC236}">
                  <a16:creationId xmlns:a16="http://schemas.microsoft.com/office/drawing/2014/main" id="{CA57C440-7E11-B619-AE02-BBD104F9A716}"/>
                </a:ext>
              </a:extLst>
            </p:cNvPr>
            <p:cNvPicPr>
              <a:picLocks noChangeAspect="1"/>
            </p:cNvPicPr>
            <p:nvPr/>
          </p:nvPicPr>
          <p:blipFill>
            <a:blip r:embed="rId4"/>
            <a:stretch>
              <a:fillRect/>
            </a:stretch>
          </p:blipFill>
          <p:spPr>
            <a:xfrm>
              <a:off x="10327838" y="5702498"/>
              <a:ext cx="595313" cy="595313"/>
            </a:xfrm>
            <a:prstGeom prst="rect">
              <a:avLst/>
            </a:prstGeom>
          </p:spPr>
        </p:pic>
        <p:sp>
          <p:nvSpPr>
            <p:cNvPr id="33" name="Text 18">
              <a:extLst>
                <a:ext uri="{FF2B5EF4-FFF2-40B4-BE49-F238E27FC236}">
                  <a16:creationId xmlns:a16="http://schemas.microsoft.com/office/drawing/2014/main" id="{22A45FBF-F3F7-A6EF-22BA-88EAA4F3A662}"/>
                </a:ext>
              </a:extLst>
            </p:cNvPr>
            <p:cNvSpPr/>
            <p:nvPr/>
          </p:nvSpPr>
          <p:spPr>
            <a:xfrm>
              <a:off x="10506432" y="5851327"/>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5</a:t>
              </a:r>
              <a:endParaRPr lang="en-US" sz="1850" dirty="0"/>
            </a:p>
          </p:txBody>
        </p:sp>
        <p:sp>
          <p:nvSpPr>
            <p:cNvPr id="34" name="Text 19">
              <a:extLst>
                <a:ext uri="{FF2B5EF4-FFF2-40B4-BE49-F238E27FC236}">
                  <a16:creationId xmlns:a16="http://schemas.microsoft.com/office/drawing/2014/main" id="{3D84B7A7-683F-C2B4-E0AA-521C88532CF9}"/>
                </a:ext>
              </a:extLst>
            </p:cNvPr>
            <p:cNvSpPr/>
            <p:nvPr/>
          </p:nvSpPr>
          <p:spPr>
            <a:xfrm>
              <a:off x="11134487" y="649628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الأساليب المتنوعة</a:t>
              </a:r>
              <a:endParaRPr lang="en-US" sz="1950" dirty="0"/>
            </a:p>
          </p:txBody>
        </p:sp>
        <p:sp>
          <p:nvSpPr>
            <p:cNvPr id="35" name="Text 20">
              <a:extLst>
                <a:ext uri="{FF2B5EF4-FFF2-40B4-BE49-F238E27FC236}">
                  <a16:creationId xmlns:a16="http://schemas.microsoft.com/office/drawing/2014/main" id="{A10F0E10-A9B1-1FB7-322F-61CB1114297C}"/>
                </a:ext>
              </a:extLst>
            </p:cNvPr>
            <p:cNvSpPr/>
            <p:nvPr/>
          </p:nvSpPr>
          <p:spPr>
            <a:xfrm>
              <a:off x="7635597" y="6925508"/>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الأساليب الوصفية جنباً إلى جنب مع الأساليب الكمية</a:t>
              </a:r>
              <a:endParaRPr lang="en-US" sz="1550" dirty="0"/>
            </a:p>
          </p:txBody>
        </p:sp>
        <p:sp>
          <p:nvSpPr>
            <p:cNvPr id="36" name="Shape 21">
              <a:extLst>
                <a:ext uri="{FF2B5EF4-FFF2-40B4-BE49-F238E27FC236}">
                  <a16:creationId xmlns:a16="http://schemas.microsoft.com/office/drawing/2014/main" id="{58FFA38E-2D5B-9203-AABB-DA6653820DEA}"/>
                </a:ext>
              </a:extLst>
            </p:cNvPr>
            <p:cNvSpPr/>
            <p:nvPr/>
          </p:nvSpPr>
          <p:spPr>
            <a:xfrm>
              <a:off x="793790" y="6000155"/>
              <a:ext cx="6422231" cy="1464112"/>
            </a:xfrm>
            <a:prstGeom prst="roundRect">
              <a:avLst>
                <a:gd name="adj" fmla="val 7495"/>
              </a:avLst>
            </a:prstGeom>
            <a:solidFill>
              <a:srgbClr val="FBFAFF"/>
            </a:solidFill>
            <a:ln/>
          </p:spPr>
          <p:txBody>
            <a:bodyPr/>
            <a:lstStyle/>
            <a:p>
              <a:endParaRPr lang="en-US"/>
            </a:p>
          </p:txBody>
        </p:sp>
        <p:pic>
          <p:nvPicPr>
            <p:cNvPr id="37" name="Image 10" descr="preencoded.png">
              <a:extLst>
                <a:ext uri="{FF2B5EF4-FFF2-40B4-BE49-F238E27FC236}">
                  <a16:creationId xmlns:a16="http://schemas.microsoft.com/office/drawing/2014/main" id="{132D4124-BB7B-5F3C-64AB-6E65AEF0876E}"/>
                </a:ext>
              </a:extLst>
            </p:cNvPr>
            <p:cNvPicPr>
              <a:picLocks noChangeAspect="1"/>
            </p:cNvPicPr>
            <p:nvPr/>
          </p:nvPicPr>
          <p:blipFill>
            <a:blip r:embed="rId3"/>
            <a:stretch>
              <a:fillRect/>
            </a:stretch>
          </p:blipFill>
          <p:spPr>
            <a:xfrm>
              <a:off x="793790" y="5977295"/>
              <a:ext cx="6422231" cy="91440"/>
            </a:xfrm>
            <a:prstGeom prst="rect">
              <a:avLst/>
            </a:prstGeom>
          </p:spPr>
        </p:pic>
        <p:pic>
          <p:nvPicPr>
            <p:cNvPr id="38" name="Image 11" descr="preencoded.png">
              <a:extLst>
                <a:ext uri="{FF2B5EF4-FFF2-40B4-BE49-F238E27FC236}">
                  <a16:creationId xmlns:a16="http://schemas.microsoft.com/office/drawing/2014/main" id="{9512DA17-E410-E5B9-C835-AFE7D4A93027}"/>
                </a:ext>
              </a:extLst>
            </p:cNvPr>
            <p:cNvPicPr>
              <a:picLocks noChangeAspect="1"/>
            </p:cNvPicPr>
            <p:nvPr/>
          </p:nvPicPr>
          <p:blipFill>
            <a:blip r:embed="rId4"/>
            <a:stretch>
              <a:fillRect/>
            </a:stretch>
          </p:blipFill>
          <p:spPr>
            <a:xfrm>
              <a:off x="3707249" y="5702498"/>
              <a:ext cx="595313" cy="595313"/>
            </a:xfrm>
            <a:prstGeom prst="rect">
              <a:avLst/>
            </a:prstGeom>
          </p:spPr>
        </p:pic>
        <p:sp>
          <p:nvSpPr>
            <p:cNvPr id="39" name="Text 22">
              <a:extLst>
                <a:ext uri="{FF2B5EF4-FFF2-40B4-BE49-F238E27FC236}">
                  <a16:creationId xmlns:a16="http://schemas.microsoft.com/office/drawing/2014/main" id="{3FAD99BC-549E-82AC-5DEA-B4AE61313E37}"/>
                </a:ext>
              </a:extLst>
            </p:cNvPr>
            <p:cNvSpPr/>
            <p:nvPr/>
          </p:nvSpPr>
          <p:spPr>
            <a:xfrm>
              <a:off x="3885843" y="5851327"/>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6</a:t>
              </a:r>
              <a:endParaRPr lang="en-US" sz="1850" dirty="0"/>
            </a:p>
          </p:txBody>
        </p:sp>
        <p:sp>
          <p:nvSpPr>
            <p:cNvPr id="40" name="Text 23">
              <a:extLst>
                <a:ext uri="{FF2B5EF4-FFF2-40B4-BE49-F238E27FC236}">
                  <a16:creationId xmlns:a16="http://schemas.microsoft.com/office/drawing/2014/main" id="{D6C78530-0C7A-1B26-CFDB-55971C9B55AD}"/>
                </a:ext>
              </a:extLst>
            </p:cNvPr>
            <p:cNvSpPr/>
            <p:nvPr/>
          </p:nvSpPr>
          <p:spPr>
            <a:xfrm>
              <a:off x="4513898" y="649628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التصميم الشكلي</a:t>
              </a:r>
              <a:endParaRPr lang="en-US" sz="1950" dirty="0"/>
            </a:p>
          </p:txBody>
        </p:sp>
        <p:sp>
          <p:nvSpPr>
            <p:cNvPr id="41" name="Text 24">
              <a:extLst>
                <a:ext uri="{FF2B5EF4-FFF2-40B4-BE49-F238E27FC236}">
                  <a16:creationId xmlns:a16="http://schemas.microsoft.com/office/drawing/2014/main" id="{6B9C433E-A082-B179-7C98-2B42FB1D9505}"/>
                </a:ext>
              </a:extLst>
            </p:cNvPr>
            <p:cNvSpPr/>
            <p:nvPr/>
          </p:nvSpPr>
          <p:spPr>
            <a:xfrm>
              <a:off x="1015008" y="6925508"/>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الاهتمام بالتصميم الشكلي أو الهيكلي لهذا النوع من البحوث</a:t>
              </a:r>
              <a:endParaRPr lang="en-US" sz="1550" dirty="0"/>
            </a:p>
          </p:txBody>
        </p:sp>
      </p:grpSp>
      <p:sp>
        <p:nvSpPr>
          <p:cNvPr id="43" name="TextBox 42">
            <a:extLst>
              <a:ext uri="{FF2B5EF4-FFF2-40B4-BE49-F238E27FC236}">
                <a16:creationId xmlns:a16="http://schemas.microsoft.com/office/drawing/2014/main" id="{EDE84B28-FC78-233E-84DA-7C94F5AC765E}"/>
              </a:ext>
            </a:extLst>
          </p:cNvPr>
          <p:cNvSpPr txBox="1"/>
          <p:nvPr/>
        </p:nvSpPr>
        <p:spPr>
          <a:xfrm>
            <a:off x="586031" y="5593800"/>
            <a:ext cx="5540231" cy="103098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lnSpc>
                <a:spcPts val="2500"/>
              </a:lnSpc>
            </a:pPr>
            <a:r>
              <a:rPr lang="ar-EG" sz="1550">
                <a:solidFill>
                  <a:srgbClr val="49495A"/>
                </a:solidFill>
                <a:latin typeface="Alexandria" pitchFamily="34" charset="0"/>
                <a:cs typeface="Alexandria" pitchFamily="34" charset="-120"/>
              </a:rPr>
              <a:t>تتجه اغلب البحوث الوصفية لاستخدام الأساليب الكمية في التعبير عن البيانات والنتائج الخاصة بها بالاستناد الى وحدات قياس.</a:t>
            </a:r>
          </a:p>
        </p:txBody>
      </p:sp>
      <p:pic>
        <p:nvPicPr>
          <p:cNvPr id="44" name="Image 8" descr="preencoded.png">
            <a:extLst>
              <a:ext uri="{FF2B5EF4-FFF2-40B4-BE49-F238E27FC236}">
                <a16:creationId xmlns:a16="http://schemas.microsoft.com/office/drawing/2014/main" id="{0EEED5BA-8E94-6174-93F2-EFF567F4A8D1}"/>
              </a:ext>
            </a:extLst>
          </p:cNvPr>
          <p:cNvPicPr>
            <a:picLocks noChangeAspect="1"/>
          </p:cNvPicPr>
          <p:nvPr/>
        </p:nvPicPr>
        <p:blipFill>
          <a:blip r:embed="rId3"/>
          <a:stretch>
            <a:fillRect/>
          </a:stretch>
        </p:blipFill>
        <p:spPr>
          <a:xfrm>
            <a:off x="1116973" y="5297156"/>
            <a:ext cx="10393081" cy="112347"/>
          </a:xfrm>
          <a:prstGeom prst="rect">
            <a:avLst/>
          </a:prstGeom>
        </p:spPr>
      </p:pic>
      <p:sp>
        <p:nvSpPr>
          <p:cNvPr id="45" name="TextBox 44">
            <a:extLst>
              <a:ext uri="{FF2B5EF4-FFF2-40B4-BE49-F238E27FC236}">
                <a16:creationId xmlns:a16="http://schemas.microsoft.com/office/drawing/2014/main" id="{37277F04-06F2-6745-4304-318CDFC29450}"/>
              </a:ext>
            </a:extLst>
          </p:cNvPr>
          <p:cNvSpPr txBox="1"/>
          <p:nvPr/>
        </p:nvSpPr>
        <p:spPr>
          <a:xfrm>
            <a:off x="6313515" y="5692246"/>
            <a:ext cx="5540231" cy="70250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lnSpc>
                <a:spcPts val="2500"/>
              </a:lnSpc>
            </a:pPr>
            <a:r>
              <a:rPr lang="ar-EG" sz="1550">
                <a:solidFill>
                  <a:srgbClr val="49495A"/>
                </a:solidFill>
                <a:latin typeface="Alexandria" pitchFamily="34" charset="0"/>
                <a:cs typeface="Alexandria" pitchFamily="34" charset="-120"/>
              </a:rPr>
              <a:t>الاعتماد على الطرق الإحصائية في تبويب البيانات وجدولتها وتحليلها واستخراج المؤشرات.</a:t>
            </a:r>
          </a:p>
        </p:txBody>
      </p:sp>
    </p:spTree>
    <p:extLst>
      <p:ext uri="{BB962C8B-B14F-4D97-AF65-F5344CB8AC3E}">
        <p14:creationId xmlns:p14="http://schemas.microsoft.com/office/powerpoint/2010/main" val="198372316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81995" y="1869773"/>
            <a:ext cx="6867697" cy="3420873"/>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2-البحوث التجريبية</a:t>
            </a:r>
          </a:p>
          <a:p>
            <a:pPr algn="just" rtl="1">
              <a:lnSpc>
                <a:spcPct val="150000"/>
              </a:lnSpc>
            </a:pPr>
            <a:r>
              <a:rPr lang="ar-EG" sz="1600" dirty="0">
                <a:latin typeface="Alexandria" pitchFamily="2" charset="-78"/>
                <a:cs typeface="Alexandria" pitchFamily="2" charset="-78"/>
              </a:rPr>
              <a:t>البحوث التجريبية من أنواع البحوث العلمية التي تستخدم لإجراء اختبار الفرضيات الخاصة بالبحث العلمي، من خلالها يقوم الباحث بإجراء دراسة دقيقة للمشكلات وتوضيح العلاقة بين كافة البيانات، وتوضح هذه البحوث أنواع المتغيرات، هل المتغير مستقل أم متغير تابع.</a:t>
            </a:r>
          </a:p>
          <a:p>
            <a:pPr algn="just" rtl="1">
              <a:lnSpc>
                <a:spcPct val="150000"/>
              </a:lnSpc>
            </a:pPr>
            <a:r>
              <a:rPr lang="ar-EG" sz="1600" dirty="0">
                <a:latin typeface="Alexandria" pitchFamily="2" charset="-78"/>
                <a:cs typeface="Alexandria" pitchFamily="2" charset="-78"/>
              </a:rPr>
              <a:t>وهي نوع من البحوث العلمية تستخدم لفهم العلاقة السببية بين متغيرات محددة من خلال إجراء تجارب وتطبيق إجراءات محددة. </a:t>
            </a:r>
            <a:r>
              <a:rPr lang="ar-EG" sz="1600">
                <a:latin typeface="Alexandria" pitchFamily="2" charset="-78"/>
                <a:cs typeface="Alexandria" pitchFamily="2" charset="-78"/>
              </a:rPr>
              <a:t>يتم تصميم هذا النوع من البحوث لتحديد ما إذا كان هناك تأثير لتغيير في متغير معين على متغير آخر، أو لتقييم فعالية تدخل معين.</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86179AA-0826-6263-7BE7-219B7F052806}"/>
              </a:ext>
            </a:extLst>
          </p:cNvPr>
          <p:cNvPicPr>
            <a:picLocks noChangeAspect="1"/>
          </p:cNvPicPr>
          <p:nvPr/>
        </p:nvPicPr>
        <p:blipFill>
          <a:blip r:embed="rId3"/>
          <a:stretch>
            <a:fillRect/>
          </a:stretch>
        </p:blipFill>
        <p:spPr>
          <a:xfrm>
            <a:off x="761999" y="2205617"/>
            <a:ext cx="3192483" cy="36764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4464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4C0A0-5893-3623-7811-E6BB7E0FDB8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331F1F8-A4E6-8E46-781D-256822CBD9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467998A-9B64-5BB0-8869-13EE6A56A6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1FB6712D-AAF6-9F26-8081-1264F3F02E37}"/>
              </a:ext>
            </a:extLst>
          </p:cNvPr>
          <p:cNvGrpSpPr/>
          <p:nvPr/>
        </p:nvGrpSpPr>
        <p:grpSpPr>
          <a:xfrm>
            <a:off x="579863" y="815155"/>
            <a:ext cx="11173522" cy="5685778"/>
            <a:chOff x="793909" y="1728549"/>
            <a:chExt cx="13042702" cy="4772383"/>
          </a:xfrm>
        </p:grpSpPr>
        <p:sp>
          <p:nvSpPr>
            <p:cNvPr id="3" name="Text 0">
              <a:extLst>
                <a:ext uri="{FF2B5EF4-FFF2-40B4-BE49-F238E27FC236}">
                  <a16:creationId xmlns:a16="http://schemas.microsoft.com/office/drawing/2014/main" id="{7C2DD8B8-577A-062A-40FF-1B0926F110FA}"/>
                </a:ext>
              </a:extLst>
            </p:cNvPr>
            <p:cNvSpPr/>
            <p:nvPr/>
          </p:nvSpPr>
          <p:spPr>
            <a:xfrm>
              <a:off x="8772525" y="1728549"/>
              <a:ext cx="5064085" cy="620078"/>
            </a:xfrm>
            <a:prstGeom prst="rect">
              <a:avLst/>
            </a:prstGeom>
            <a:noFill/>
            <a:ln/>
          </p:spPr>
          <p:txBody>
            <a:bodyPr wrap="non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أهمية البحوث التجريبية</a:t>
              </a:r>
              <a:endParaRPr lang="en-US" sz="2000" b="1" dirty="0"/>
            </a:p>
          </p:txBody>
        </p:sp>
        <p:sp>
          <p:nvSpPr>
            <p:cNvPr id="4" name="Shape 1">
              <a:extLst>
                <a:ext uri="{FF2B5EF4-FFF2-40B4-BE49-F238E27FC236}">
                  <a16:creationId xmlns:a16="http://schemas.microsoft.com/office/drawing/2014/main" id="{303C3848-DCFE-64D6-2A72-AE665DF6D89E}"/>
                </a:ext>
              </a:extLst>
            </p:cNvPr>
            <p:cNvSpPr/>
            <p:nvPr/>
          </p:nvSpPr>
          <p:spPr>
            <a:xfrm>
              <a:off x="9621322" y="2745462"/>
              <a:ext cx="4215289" cy="2096095"/>
            </a:xfrm>
            <a:prstGeom prst="roundRect">
              <a:avLst>
                <a:gd name="adj" fmla="val 22725"/>
              </a:avLst>
            </a:prstGeom>
            <a:solidFill>
              <a:srgbClr val="EAE8F3"/>
            </a:solidFill>
            <a:ln/>
          </p:spPr>
          <p:txBody>
            <a:bodyPr/>
            <a:lstStyle/>
            <a:p>
              <a:endParaRPr lang="en-US"/>
            </a:p>
          </p:txBody>
        </p:sp>
        <p:sp>
          <p:nvSpPr>
            <p:cNvPr id="5" name="Text 2">
              <a:extLst>
                <a:ext uri="{FF2B5EF4-FFF2-40B4-BE49-F238E27FC236}">
                  <a16:creationId xmlns:a16="http://schemas.microsoft.com/office/drawing/2014/main" id="{4DED027F-BA2C-89BB-3747-85FE51E60F2D}"/>
                </a:ext>
              </a:extLst>
            </p:cNvPr>
            <p:cNvSpPr/>
            <p:nvPr/>
          </p:nvSpPr>
          <p:spPr>
            <a:xfrm>
              <a:off x="11157347" y="294382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تحديد العلاقة السببية</a:t>
              </a:r>
              <a:endParaRPr lang="en-US" sz="1950" dirty="0"/>
            </a:p>
          </p:txBody>
        </p:sp>
        <p:sp>
          <p:nvSpPr>
            <p:cNvPr id="6" name="Text 3">
              <a:extLst>
                <a:ext uri="{FF2B5EF4-FFF2-40B4-BE49-F238E27FC236}">
                  <a16:creationId xmlns:a16="http://schemas.microsoft.com/office/drawing/2014/main" id="{4AE06EB9-7AA1-6068-E646-976A5F2850A8}"/>
                </a:ext>
              </a:extLst>
            </p:cNvPr>
            <p:cNvSpPr/>
            <p:nvPr/>
          </p:nvSpPr>
          <p:spPr>
            <a:xfrm>
              <a:off x="9819680" y="3373041"/>
              <a:ext cx="3818573"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تسمح البحوث التجريبية بتحديد العلاقة السببية بين المتغيرات، حيث يمكن للباحثين التحكم في المتغير المستقل وقياس تأثيره على المتغير المعتمد.</a:t>
              </a:r>
              <a:endParaRPr lang="en-US" sz="1550" dirty="0"/>
            </a:p>
          </p:txBody>
        </p:sp>
        <p:sp>
          <p:nvSpPr>
            <p:cNvPr id="7" name="Shape 4">
              <a:extLst>
                <a:ext uri="{FF2B5EF4-FFF2-40B4-BE49-F238E27FC236}">
                  <a16:creationId xmlns:a16="http://schemas.microsoft.com/office/drawing/2014/main" id="{689F36A9-4851-DB50-82FD-8977946144D0}"/>
                </a:ext>
              </a:extLst>
            </p:cNvPr>
            <p:cNvSpPr/>
            <p:nvPr/>
          </p:nvSpPr>
          <p:spPr>
            <a:xfrm>
              <a:off x="5207556" y="2745462"/>
              <a:ext cx="4215408" cy="2096095"/>
            </a:xfrm>
            <a:prstGeom prst="roundRect">
              <a:avLst>
                <a:gd name="adj" fmla="val 22725"/>
              </a:avLst>
            </a:prstGeom>
            <a:solidFill>
              <a:srgbClr val="EAE8F3"/>
            </a:solidFill>
            <a:ln/>
          </p:spPr>
          <p:txBody>
            <a:bodyPr/>
            <a:lstStyle/>
            <a:p>
              <a:endParaRPr lang="en-US"/>
            </a:p>
          </p:txBody>
        </p:sp>
        <p:sp>
          <p:nvSpPr>
            <p:cNvPr id="9" name="Text 5">
              <a:extLst>
                <a:ext uri="{FF2B5EF4-FFF2-40B4-BE49-F238E27FC236}">
                  <a16:creationId xmlns:a16="http://schemas.microsoft.com/office/drawing/2014/main" id="{543BD3FD-DFE6-20ED-C4F8-E3FDC99AAC07}"/>
                </a:ext>
              </a:extLst>
            </p:cNvPr>
            <p:cNvSpPr/>
            <p:nvPr/>
          </p:nvSpPr>
          <p:spPr>
            <a:xfrm>
              <a:off x="5989320" y="2943820"/>
              <a:ext cx="323528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التحكم في المتغيرات الخارجية</a:t>
              </a:r>
              <a:endParaRPr lang="en-US" sz="1950" dirty="0"/>
            </a:p>
          </p:txBody>
        </p:sp>
        <p:sp>
          <p:nvSpPr>
            <p:cNvPr id="10" name="Text 6">
              <a:extLst>
                <a:ext uri="{FF2B5EF4-FFF2-40B4-BE49-F238E27FC236}">
                  <a16:creationId xmlns:a16="http://schemas.microsoft.com/office/drawing/2014/main" id="{43B3C03A-CFD7-7CCE-679E-32F9EC3AD41E}"/>
                </a:ext>
              </a:extLst>
            </p:cNvPr>
            <p:cNvSpPr/>
            <p:nvPr/>
          </p:nvSpPr>
          <p:spPr>
            <a:xfrm>
              <a:off x="5405914" y="3373041"/>
              <a:ext cx="3818692"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للبحوث التجريبية التحكم في الظروف والعوامل الخارجية التي قد تؤثر على النتائج، مما يزيد من صحة الاستنتاجات.</a:t>
              </a:r>
              <a:endParaRPr lang="en-US" sz="1550" dirty="0"/>
            </a:p>
          </p:txBody>
        </p:sp>
        <p:sp>
          <p:nvSpPr>
            <p:cNvPr id="11" name="Shape 7">
              <a:extLst>
                <a:ext uri="{FF2B5EF4-FFF2-40B4-BE49-F238E27FC236}">
                  <a16:creationId xmlns:a16="http://schemas.microsoft.com/office/drawing/2014/main" id="{4DD586BC-679C-E130-8C3F-251B8654DD32}"/>
                </a:ext>
              </a:extLst>
            </p:cNvPr>
            <p:cNvSpPr/>
            <p:nvPr/>
          </p:nvSpPr>
          <p:spPr>
            <a:xfrm>
              <a:off x="793909" y="2745462"/>
              <a:ext cx="4215289" cy="2096095"/>
            </a:xfrm>
            <a:prstGeom prst="roundRect">
              <a:avLst>
                <a:gd name="adj" fmla="val 22725"/>
              </a:avLst>
            </a:prstGeom>
            <a:solidFill>
              <a:srgbClr val="EAE8F3"/>
            </a:solidFill>
            <a:ln/>
          </p:spPr>
          <p:txBody>
            <a:bodyPr/>
            <a:lstStyle/>
            <a:p>
              <a:endParaRPr lang="en-US"/>
            </a:p>
          </p:txBody>
        </p:sp>
        <p:sp>
          <p:nvSpPr>
            <p:cNvPr id="12" name="Text 8">
              <a:extLst>
                <a:ext uri="{FF2B5EF4-FFF2-40B4-BE49-F238E27FC236}">
                  <a16:creationId xmlns:a16="http://schemas.microsoft.com/office/drawing/2014/main" id="{320300E1-B0EC-67AE-28E8-B9B39F68D25F}"/>
                </a:ext>
              </a:extLst>
            </p:cNvPr>
            <p:cNvSpPr/>
            <p:nvPr/>
          </p:nvSpPr>
          <p:spPr>
            <a:xfrm>
              <a:off x="2329934" y="294382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توفير دليل قوي</a:t>
              </a:r>
              <a:endParaRPr lang="en-US" sz="1950" dirty="0"/>
            </a:p>
          </p:txBody>
        </p:sp>
        <p:sp>
          <p:nvSpPr>
            <p:cNvPr id="13" name="Text 9">
              <a:extLst>
                <a:ext uri="{FF2B5EF4-FFF2-40B4-BE49-F238E27FC236}">
                  <a16:creationId xmlns:a16="http://schemas.microsoft.com/office/drawing/2014/main" id="{99045EB1-9F0F-C244-40FA-FF7011676191}"/>
                </a:ext>
              </a:extLst>
            </p:cNvPr>
            <p:cNvSpPr/>
            <p:nvPr/>
          </p:nvSpPr>
          <p:spPr>
            <a:xfrm>
              <a:off x="992267" y="3373041"/>
              <a:ext cx="3818573"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نتائج البحوث التجريبية غالباً ما تُعتبر دليلاً قوياً عند اتخاذ القرارات أو وضع السياسات، نظراً لقدرتها على تحديد العلاقة السببية بشكل دقيق.</a:t>
              </a:r>
              <a:endParaRPr lang="en-US" sz="1550" dirty="0"/>
            </a:p>
          </p:txBody>
        </p:sp>
        <p:sp>
          <p:nvSpPr>
            <p:cNvPr id="14" name="Shape 10">
              <a:extLst>
                <a:ext uri="{FF2B5EF4-FFF2-40B4-BE49-F238E27FC236}">
                  <a16:creationId xmlns:a16="http://schemas.microsoft.com/office/drawing/2014/main" id="{9B5301EB-B4FB-3553-3B37-C7DF055E04A5}"/>
                </a:ext>
              </a:extLst>
            </p:cNvPr>
            <p:cNvSpPr/>
            <p:nvPr/>
          </p:nvSpPr>
          <p:spPr>
            <a:xfrm>
              <a:off x="7414498" y="5039916"/>
              <a:ext cx="6422112" cy="1461016"/>
            </a:xfrm>
            <a:prstGeom prst="roundRect">
              <a:avLst>
                <a:gd name="adj" fmla="val 32603"/>
              </a:avLst>
            </a:prstGeom>
            <a:solidFill>
              <a:srgbClr val="EAE8F3"/>
            </a:solidFill>
            <a:ln/>
          </p:spPr>
          <p:txBody>
            <a:bodyPr/>
            <a:lstStyle/>
            <a:p>
              <a:endParaRPr lang="en-US"/>
            </a:p>
          </p:txBody>
        </p:sp>
        <p:sp>
          <p:nvSpPr>
            <p:cNvPr id="15" name="Text 11">
              <a:extLst>
                <a:ext uri="{FF2B5EF4-FFF2-40B4-BE49-F238E27FC236}">
                  <a16:creationId xmlns:a16="http://schemas.microsoft.com/office/drawing/2014/main" id="{B5C21647-80A8-B0A7-432E-298B912A27D3}"/>
                </a:ext>
              </a:extLst>
            </p:cNvPr>
            <p:cNvSpPr/>
            <p:nvPr/>
          </p:nvSpPr>
          <p:spPr>
            <a:xfrm>
              <a:off x="11157347" y="523827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تكرار النتائج</a:t>
              </a:r>
              <a:endParaRPr lang="en-US" sz="1950" dirty="0"/>
            </a:p>
          </p:txBody>
        </p:sp>
        <p:sp>
          <p:nvSpPr>
            <p:cNvPr id="16" name="Text 12">
              <a:extLst>
                <a:ext uri="{FF2B5EF4-FFF2-40B4-BE49-F238E27FC236}">
                  <a16:creationId xmlns:a16="http://schemas.microsoft.com/office/drawing/2014/main" id="{2EAA3C3B-4346-FDD6-5E3A-CE035A1D0C06}"/>
                </a:ext>
              </a:extLst>
            </p:cNvPr>
            <p:cNvSpPr/>
            <p:nvPr/>
          </p:nvSpPr>
          <p:spPr>
            <a:xfrm>
              <a:off x="7612856" y="5667494"/>
              <a:ext cx="602539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تكرار البحوث التجريبية بسهولة، مما يزيد من موثوقية النتائج ويساهم في التأكد من صحتها.</a:t>
              </a:r>
              <a:endParaRPr lang="en-US" sz="1550" dirty="0"/>
            </a:p>
          </p:txBody>
        </p:sp>
        <p:sp>
          <p:nvSpPr>
            <p:cNvPr id="17" name="Shape 13">
              <a:extLst>
                <a:ext uri="{FF2B5EF4-FFF2-40B4-BE49-F238E27FC236}">
                  <a16:creationId xmlns:a16="http://schemas.microsoft.com/office/drawing/2014/main" id="{668828EA-8382-67A8-F3F0-CD519ED98855}"/>
                </a:ext>
              </a:extLst>
            </p:cNvPr>
            <p:cNvSpPr/>
            <p:nvPr/>
          </p:nvSpPr>
          <p:spPr>
            <a:xfrm>
              <a:off x="793909" y="5039916"/>
              <a:ext cx="6422231" cy="1461016"/>
            </a:xfrm>
            <a:prstGeom prst="roundRect">
              <a:avLst>
                <a:gd name="adj" fmla="val 32603"/>
              </a:avLst>
            </a:prstGeom>
            <a:solidFill>
              <a:srgbClr val="EAE8F3"/>
            </a:solidFill>
            <a:ln/>
          </p:spPr>
          <p:txBody>
            <a:bodyPr/>
            <a:lstStyle/>
            <a:p>
              <a:endParaRPr lang="en-US"/>
            </a:p>
          </p:txBody>
        </p:sp>
        <p:sp>
          <p:nvSpPr>
            <p:cNvPr id="18" name="Text 14">
              <a:extLst>
                <a:ext uri="{FF2B5EF4-FFF2-40B4-BE49-F238E27FC236}">
                  <a16:creationId xmlns:a16="http://schemas.microsoft.com/office/drawing/2014/main" id="{D87AF249-AECB-099F-29F4-365BADCCF7A7}"/>
                </a:ext>
              </a:extLst>
            </p:cNvPr>
            <p:cNvSpPr/>
            <p:nvPr/>
          </p:nvSpPr>
          <p:spPr>
            <a:xfrm>
              <a:off x="4536877" y="523827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توجيه العمل العلمي</a:t>
              </a:r>
              <a:endParaRPr lang="en-US" sz="1950" dirty="0"/>
            </a:p>
          </p:txBody>
        </p:sp>
        <p:sp>
          <p:nvSpPr>
            <p:cNvPr id="19" name="Text 15">
              <a:extLst>
                <a:ext uri="{FF2B5EF4-FFF2-40B4-BE49-F238E27FC236}">
                  <a16:creationId xmlns:a16="http://schemas.microsoft.com/office/drawing/2014/main" id="{94BED506-B7B4-85C5-7743-FDCF7FC8ED49}"/>
                </a:ext>
              </a:extLst>
            </p:cNvPr>
            <p:cNvSpPr/>
            <p:nvPr/>
          </p:nvSpPr>
          <p:spPr>
            <a:xfrm>
              <a:off x="992267" y="5667494"/>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توفر البحوث التجريبية إطاراً للعمل العلمي المستقبلي، حيث يمكن للباحثين استنتاج الفروض والنظريات الجديدة استناداً إلى النتائج الحالية.</a:t>
              </a:r>
              <a:endParaRPr lang="en-US" sz="1550" dirty="0"/>
            </a:p>
          </p:txBody>
        </p:sp>
      </p:grpSp>
    </p:spTree>
    <p:extLst>
      <p:ext uri="{BB962C8B-B14F-4D97-AF65-F5344CB8AC3E}">
        <p14:creationId xmlns:p14="http://schemas.microsoft.com/office/powerpoint/2010/main" val="408386881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60DD1-1864-8B6D-DBA3-6C08EFE97AD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7D4EAFE-7739-1156-028D-877A3D13BBC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0262D37-5623-842D-7F24-B71D0CAF15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CFE377B-3D55-55D3-2092-286DDD5AD1F4}"/>
              </a:ext>
            </a:extLst>
          </p:cNvPr>
          <p:cNvGrpSpPr/>
          <p:nvPr/>
        </p:nvGrpSpPr>
        <p:grpSpPr>
          <a:xfrm>
            <a:off x="334537" y="500899"/>
            <a:ext cx="11552663" cy="4282973"/>
            <a:chOff x="737830" y="507206"/>
            <a:chExt cx="13154740" cy="7216855"/>
          </a:xfrm>
        </p:grpSpPr>
        <p:sp>
          <p:nvSpPr>
            <p:cNvPr id="3" name="Text 0">
              <a:extLst>
                <a:ext uri="{FF2B5EF4-FFF2-40B4-BE49-F238E27FC236}">
                  <a16:creationId xmlns:a16="http://schemas.microsoft.com/office/drawing/2014/main" id="{FD414127-B456-1991-51C4-E4D58416DE35}"/>
                </a:ext>
              </a:extLst>
            </p:cNvPr>
            <p:cNvSpPr/>
            <p:nvPr/>
          </p:nvSpPr>
          <p:spPr>
            <a:xfrm>
              <a:off x="9076492" y="507206"/>
              <a:ext cx="4816078" cy="576382"/>
            </a:xfrm>
            <a:prstGeom prst="rect">
              <a:avLst/>
            </a:prstGeom>
            <a:noFill/>
            <a:ln/>
          </p:spPr>
          <p:txBody>
            <a:bodyPr wrap="none" lIns="0" tIns="0" rIns="0" bIns="0" rtlCol="0" anchor="t"/>
            <a:lstStyle/>
            <a:p>
              <a:pPr marL="0" indent="0" algn="r" rtl="1">
                <a:lnSpc>
                  <a:spcPts val="4500"/>
                </a:lnSpc>
                <a:buNone/>
              </a:pPr>
              <a:r>
                <a:rPr lang="en-US" sz="2400" b="1" dirty="0">
                  <a:solidFill>
                    <a:srgbClr val="403CCF"/>
                  </a:solidFill>
                  <a:latin typeface="Alexandria" pitchFamily="34" charset="0"/>
                  <a:ea typeface="Alexandria" pitchFamily="34" charset="-122"/>
                  <a:cs typeface="Alexandria" pitchFamily="34" charset="-120"/>
                </a:rPr>
                <a:t>ضوابط البحوث التجريبية</a:t>
              </a:r>
              <a:endParaRPr lang="en-US" sz="2400" b="1" dirty="0"/>
            </a:p>
          </p:txBody>
        </p:sp>
        <p:sp>
          <p:nvSpPr>
            <p:cNvPr id="4" name="Shape 1">
              <a:extLst>
                <a:ext uri="{FF2B5EF4-FFF2-40B4-BE49-F238E27FC236}">
                  <a16:creationId xmlns:a16="http://schemas.microsoft.com/office/drawing/2014/main" id="{73D1CA93-4973-22EE-3154-9669BB4935DD}"/>
                </a:ext>
              </a:extLst>
            </p:cNvPr>
            <p:cNvSpPr/>
            <p:nvPr/>
          </p:nvSpPr>
          <p:spPr>
            <a:xfrm>
              <a:off x="13523714" y="1729145"/>
              <a:ext cx="184428" cy="829985"/>
            </a:xfrm>
            <a:prstGeom prst="roundRect">
              <a:avLst>
                <a:gd name="adj" fmla="val 15003"/>
              </a:avLst>
            </a:prstGeom>
            <a:solidFill>
              <a:srgbClr val="EAE8F3"/>
            </a:solidFill>
            <a:ln/>
          </p:spPr>
          <p:txBody>
            <a:bodyPr/>
            <a:lstStyle/>
            <a:p>
              <a:endParaRPr lang="en-US"/>
            </a:p>
          </p:txBody>
        </p:sp>
        <p:sp>
          <p:nvSpPr>
            <p:cNvPr id="5" name="Shape 2">
              <a:extLst>
                <a:ext uri="{FF2B5EF4-FFF2-40B4-BE49-F238E27FC236}">
                  <a16:creationId xmlns:a16="http://schemas.microsoft.com/office/drawing/2014/main" id="{9463826F-DBE3-5385-D197-00C3A6EE5165}"/>
                </a:ext>
              </a:extLst>
            </p:cNvPr>
            <p:cNvSpPr/>
            <p:nvPr/>
          </p:nvSpPr>
          <p:spPr>
            <a:xfrm>
              <a:off x="13339167" y="1608058"/>
              <a:ext cx="553403" cy="553403"/>
            </a:xfrm>
            <a:prstGeom prst="roundRect">
              <a:avLst>
                <a:gd name="adj" fmla="val 82616"/>
              </a:avLst>
            </a:prstGeom>
            <a:solidFill>
              <a:srgbClr val="EAE8F3"/>
            </a:solidFill>
            <a:ln/>
          </p:spPr>
          <p:txBody>
            <a:bodyPr/>
            <a:lstStyle/>
            <a:p>
              <a:endParaRPr lang="en-US"/>
            </a:p>
          </p:txBody>
        </p:sp>
        <p:pic>
          <p:nvPicPr>
            <p:cNvPr id="6" name="Image 0" descr="preencoded.png">
              <a:extLst>
                <a:ext uri="{FF2B5EF4-FFF2-40B4-BE49-F238E27FC236}">
                  <a16:creationId xmlns:a16="http://schemas.microsoft.com/office/drawing/2014/main" id="{954A9E90-9005-39D5-3CDA-93834086F7D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477518" y="1746409"/>
              <a:ext cx="276701" cy="276701"/>
            </a:xfrm>
            <a:prstGeom prst="rect">
              <a:avLst/>
            </a:prstGeom>
          </p:spPr>
        </p:pic>
        <p:sp>
          <p:nvSpPr>
            <p:cNvPr id="7" name="Text 3">
              <a:extLst>
                <a:ext uri="{FF2B5EF4-FFF2-40B4-BE49-F238E27FC236}">
                  <a16:creationId xmlns:a16="http://schemas.microsoft.com/office/drawing/2014/main" id="{5097CF1D-A95E-6D0F-92A8-C321122F5DEB}"/>
                </a:ext>
              </a:extLst>
            </p:cNvPr>
            <p:cNvSpPr/>
            <p:nvPr/>
          </p:nvSpPr>
          <p:spPr>
            <a:xfrm>
              <a:off x="10848975" y="1636871"/>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تصميم الدراسة</a:t>
              </a:r>
              <a:endParaRPr lang="en-US" sz="1800" dirty="0"/>
            </a:p>
          </p:txBody>
        </p:sp>
        <p:sp>
          <p:nvSpPr>
            <p:cNvPr id="9" name="Text 4">
              <a:extLst>
                <a:ext uri="{FF2B5EF4-FFF2-40B4-BE49-F238E27FC236}">
                  <a16:creationId xmlns:a16="http://schemas.microsoft.com/office/drawing/2014/main" id="{1769C2BD-40BD-D3D7-75CB-169CF475ADBE}"/>
                </a:ext>
              </a:extLst>
            </p:cNvPr>
            <p:cNvSpPr/>
            <p:nvPr/>
          </p:nvSpPr>
          <p:spPr>
            <a:xfrm>
              <a:off x="737830" y="2035731"/>
              <a:ext cx="12416909"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يجب وضع تصميم دراسة محكم يحدد العلاقة بين المتغيرات المستقلة والمتغيرات المعتمدة بشكل واضح ودقيق.</a:t>
              </a:r>
              <a:endParaRPr lang="en-US" sz="1450" dirty="0"/>
            </a:p>
          </p:txBody>
        </p:sp>
        <p:sp>
          <p:nvSpPr>
            <p:cNvPr id="10" name="Shape 5">
              <a:extLst>
                <a:ext uri="{FF2B5EF4-FFF2-40B4-BE49-F238E27FC236}">
                  <a16:creationId xmlns:a16="http://schemas.microsoft.com/office/drawing/2014/main" id="{B9D77D00-5926-102D-FF68-FE35C27006EA}"/>
                </a:ext>
              </a:extLst>
            </p:cNvPr>
            <p:cNvSpPr/>
            <p:nvPr/>
          </p:nvSpPr>
          <p:spPr>
            <a:xfrm>
              <a:off x="13247013" y="3020378"/>
              <a:ext cx="184428" cy="829985"/>
            </a:xfrm>
            <a:prstGeom prst="roundRect">
              <a:avLst>
                <a:gd name="adj" fmla="val 15003"/>
              </a:avLst>
            </a:prstGeom>
            <a:solidFill>
              <a:srgbClr val="EAE8F3"/>
            </a:solidFill>
            <a:ln/>
          </p:spPr>
          <p:txBody>
            <a:bodyPr/>
            <a:lstStyle/>
            <a:p>
              <a:endParaRPr lang="en-US"/>
            </a:p>
          </p:txBody>
        </p:sp>
        <p:sp>
          <p:nvSpPr>
            <p:cNvPr id="11" name="Shape 6">
              <a:extLst>
                <a:ext uri="{FF2B5EF4-FFF2-40B4-BE49-F238E27FC236}">
                  <a16:creationId xmlns:a16="http://schemas.microsoft.com/office/drawing/2014/main" id="{733CDA7D-89F3-CEF8-C788-FBB4D30CD375}"/>
                </a:ext>
              </a:extLst>
            </p:cNvPr>
            <p:cNvSpPr/>
            <p:nvPr/>
          </p:nvSpPr>
          <p:spPr>
            <a:xfrm>
              <a:off x="13062466" y="2899291"/>
              <a:ext cx="553403" cy="553403"/>
            </a:xfrm>
            <a:prstGeom prst="roundRect">
              <a:avLst>
                <a:gd name="adj" fmla="val 82616"/>
              </a:avLst>
            </a:prstGeom>
            <a:solidFill>
              <a:srgbClr val="EAE8F3"/>
            </a:solidFill>
            <a:ln/>
          </p:spPr>
          <p:txBody>
            <a:bodyPr/>
            <a:lstStyle/>
            <a:p>
              <a:endParaRPr lang="en-US"/>
            </a:p>
          </p:txBody>
        </p:sp>
        <p:pic>
          <p:nvPicPr>
            <p:cNvPr id="12" name="Image 1" descr="preencoded.png">
              <a:extLst>
                <a:ext uri="{FF2B5EF4-FFF2-40B4-BE49-F238E27FC236}">
                  <a16:creationId xmlns:a16="http://schemas.microsoft.com/office/drawing/2014/main" id="{7841E525-BAB5-9A91-5FAB-7E0A132B9ED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00817" y="3037642"/>
              <a:ext cx="276701" cy="276701"/>
            </a:xfrm>
            <a:prstGeom prst="rect">
              <a:avLst/>
            </a:prstGeom>
          </p:spPr>
        </p:pic>
        <p:sp>
          <p:nvSpPr>
            <p:cNvPr id="13" name="Text 7">
              <a:extLst>
                <a:ext uri="{FF2B5EF4-FFF2-40B4-BE49-F238E27FC236}">
                  <a16:creationId xmlns:a16="http://schemas.microsoft.com/office/drawing/2014/main" id="{F0196A15-AE7F-10AD-C9BE-B2576C64D22C}"/>
                </a:ext>
              </a:extLst>
            </p:cNvPr>
            <p:cNvSpPr/>
            <p:nvPr/>
          </p:nvSpPr>
          <p:spPr>
            <a:xfrm>
              <a:off x="10572274" y="2928104"/>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التحكم في المتغيرات</a:t>
              </a:r>
              <a:endParaRPr lang="en-US" sz="1800" dirty="0"/>
            </a:p>
          </p:txBody>
        </p:sp>
        <p:sp>
          <p:nvSpPr>
            <p:cNvPr id="14" name="Text 8">
              <a:extLst>
                <a:ext uri="{FF2B5EF4-FFF2-40B4-BE49-F238E27FC236}">
                  <a16:creationId xmlns:a16="http://schemas.microsoft.com/office/drawing/2014/main" id="{9F925717-7C26-33AC-DFCB-89989BCCD5B7}"/>
                </a:ext>
              </a:extLst>
            </p:cNvPr>
            <p:cNvSpPr/>
            <p:nvPr/>
          </p:nvSpPr>
          <p:spPr>
            <a:xfrm>
              <a:off x="737830" y="3326963"/>
              <a:ext cx="12140208"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يجب التحكم في العوامل الخارجية التي قد تؤثر على النتائج للتأكد من أن أية تغيرات في المتغير المستقل تُفسر بشكل دقيق.</a:t>
              </a:r>
              <a:endParaRPr lang="en-US" sz="1450" dirty="0"/>
            </a:p>
          </p:txBody>
        </p:sp>
        <p:sp>
          <p:nvSpPr>
            <p:cNvPr id="15" name="Shape 9">
              <a:extLst>
                <a:ext uri="{FF2B5EF4-FFF2-40B4-BE49-F238E27FC236}">
                  <a16:creationId xmlns:a16="http://schemas.microsoft.com/office/drawing/2014/main" id="{A2F57F35-AB13-989B-BB98-9F8A71A80533}"/>
                </a:ext>
              </a:extLst>
            </p:cNvPr>
            <p:cNvSpPr/>
            <p:nvPr/>
          </p:nvSpPr>
          <p:spPr>
            <a:xfrm>
              <a:off x="12970312" y="4311610"/>
              <a:ext cx="184428" cy="829985"/>
            </a:xfrm>
            <a:prstGeom prst="roundRect">
              <a:avLst>
                <a:gd name="adj" fmla="val 15003"/>
              </a:avLst>
            </a:prstGeom>
            <a:solidFill>
              <a:srgbClr val="EAE8F3"/>
            </a:solidFill>
            <a:ln/>
          </p:spPr>
          <p:txBody>
            <a:bodyPr/>
            <a:lstStyle/>
            <a:p>
              <a:endParaRPr lang="en-US"/>
            </a:p>
          </p:txBody>
        </p:sp>
        <p:sp>
          <p:nvSpPr>
            <p:cNvPr id="16" name="Shape 10">
              <a:extLst>
                <a:ext uri="{FF2B5EF4-FFF2-40B4-BE49-F238E27FC236}">
                  <a16:creationId xmlns:a16="http://schemas.microsoft.com/office/drawing/2014/main" id="{E8972184-4CB5-EAEE-A477-2C3906BE3F9F}"/>
                </a:ext>
              </a:extLst>
            </p:cNvPr>
            <p:cNvSpPr/>
            <p:nvPr/>
          </p:nvSpPr>
          <p:spPr>
            <a:xfrm>
              <a:off x="12785765" y="4190524"/>
              <a:ext cx="553403" cy="553403"/>
            </a:xfrm>
            <a:prstGeom prst="roundRect">
              <a:avLst>
                <a:gd name="adj" fmla="val 82616"/>
              </a:avLst>
            </a:prstGeom>
            <a:solidFill>
              <a:srgbClr val="EAE8F3"/>
            </a:solidFill>
            <a:ln/>
          </p:spPr>
          <p:txBody>
            <a:bodyPr/>
            <a:lstStyle/>
            <a:p>
              <a:endParaRPr lang="en-US"/>
            </a:p>
          </p:txBody>
        </p:sp>
        <p:pic>
          <p:nvPicPr>
            <p:cNvPr id="17" name="Image 2" descr="preencoded.png">
              <a:extLst>
                <a:ext uri="{FF2B5EF4-FFF2-40B4-BE49-F238E27FC236}">
                  <a16:creationId xmlns:a16="http://schemas.microsoft.com/office/drawing/2014/main" id="{E399F002-17E9-71B3-9C5A-A531C61C5B7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924115" y="4328874"/>
              <a:ext cx="276701" cy="276701"/>
            </a:xfrm>
            <a:prstGeom prst="rect">
              <a:avLst/>
            </a:prstGeom>
          </p:spPr>
        </p:pic>
        <p:sp>
          <p:nvSpPr>
            <p:cNvPr id="18" name="Text 11">
              <a:extLst>
                <a:ext uri="{FF2B5EF4-FFF2-40B4-BE49-F238E27FC236}">
                  <a16:creationId xmlns:a16="http://schemas.microsoft.com/office/drawing/2014/main" id="{8AC73D8A-B6C8-7621-6F99-12C8B0665AE3}"/>
                </a:ext>
              </a:extLst>
            </p:cNvPr>
            <p:cNvSpPr/>
            <p:nvPr/>
          </p:nvSpPr>
          <p:spPr>
            <a:xfrm>
              <a:off x="10295573" y="4219337"/>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عشوائية الاختيار</a:t>
              </a:r>
              <a:endParaRPr lang="en-US" sz="1800" dirty="0"/>
            </a:p>
          </p:txBody>
        </p:sp>
        <p:sp>
          <p:nvSpPr>
            <p:cNvPr id="19" name="Text 12">
              <a:extLst>
                <a:ext uri="{FF2B5EF4-FFF2-40B4-BE49-F238E27FC236}">
                  <a16:creationId xmlns:a16="http://schemas.microsoft.com/office/drawing/2014/main" id="{5F909CCA-B1A5-8982-C9C4-77A7AC51B21A}"/>
                </a:ext>
              </a:extLst>
            </p:cNvPr>
            <p:cNvSpPr/>
            <p:nvPr/>
          </p:nvSpPr>
          <p:spPr>
            <a:xfrm>
              <a:off x="737830" y="4618196"/>
              <a:ext cx="11863507"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ينبغي اختيار المشاركين في الدراسة بطريقة عشوائية لضمان تمثيلية عينة متنوعة وتجنب الانحياز في الاختيار.</a:t>
              </a:r>
              <a:endParaRPr lang="en-US" sz="1450" dirty="0"/>
            </a:p>
          </p:txBody>
        </p:sp>
        <p:sp>
          <p:nvSpPr>
            <p:cNvPr id="20" name="Shape 13">
              <a:extLst>
                <a:ext uri="{FF2B5EF4-FFF2-40B4-BE49-F238E27FC236}">
                  <a16:creationId xmlns:a16="http://schemas.microsoft.com/office/drawing/2014/main" id="{24B435EC-28BE-82F5-51AD-2CC100CB48C7}"/>
                </a:ext>
              </a:extLst>
            </p:cNvPr>
            <p:cNvSpPr/>
            <p:nvPr/>
          </p:nvSpPr>
          <p:spPr>
            <a:xfrm>
              <a:off x="12693610" y="5602843"/>
              <a:ext cx="184428" cy="829985"/>
            </a:xfrm>
            <a:prstGeom prst="roundRect">
              <a:avLst>
                <a:gd name="adj" fmla="val 15003"/>
              </a:avLst>
            </a:prstGeom>
            <a:solidFill>
              <a:srgbClr val="EAE8F3"/>
            </a:solidFill>
            <a:ln/>
          </p:spPr>
          <p:txBody>
            <a:bodyPr/>
            <a:lstStyle/>
            <a:p>
              <a:endParaRPr lang="en-US"/>
            </a:p>
          </p:txBody>
        </p:sp>
        <p:sp>
          <p:nvSpPr>
            <p:cNvPr id="21" name="Shape 14">
              <a:extLst>
                <a:ext uri="{FF2B5EF4-FFF2-40B4-BE49-F238E27FC236}">
                  <a16:creationId xmlns:a16="http://schemas.microsoft.com/office/drawing/2014/main" id="{8D29CF23-4B39-6F47-2370-5B7262586922}"/>
                </a:ext>
              </a:extLst>
            </p:cNvPr>
            <p:cNvSpPr/>
            <p:nvPr/>
          </p:nvSpPr>
          <p:spPr>
            <a:xfrm>
              <a:off x="12509063" y="5481757"/>
              <a:ext cx="553403" cy="553403"/>
            </a:xfrm>
            <a:prstGeom prst="roundRect">
              <a:avLst>
                <a:gd name="adj" fmla="val 82616"/>
              </a:avLst>
            </a:prstGeom>
            <a:solidFill>
              <a:srgbClr val="EAE8F3"/>
            </a:solidFill>
            <a:ln/>
          </p:spPr>
          <p:txBody>
            <a:bodyPr/>
            <a:lstStyle/>
            <a:p>
              <a:endParaRPr lang="en-US"/>
            </a:p>
          </p:txBody>
        </p:sp>
        <p:pic>
          <p:nvPicPr>
            <p:cNvPr id="22" name="Image 3" descr="preencoded.png">
              <a:extLst>
                <a:ext uri="{FF2B5EF4-FFF2-40B4-BE49-F238E27FC236}">
                  <a16:creationId xmlns:a16="http://schemas.microsoft.com/office/drawing/2014/main" id="{2B69DFE5-A065-D084-FB85-1F4FD4AB009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647414" y="5620107"/>
              <a:ext cx="276701" cy="276701"/>
            </a:xfrm>
            <a:prstGeom prst="rect">
              <a:avLst/>
            </a:prstGeom>
          </p:spPr>
        </p:pic>
        <p:sp>
          <p:nvSpPr>
            <p:cNvPr id="23" name="Text 15">
              <a:extLst>
                <a:ext uri="{FF2B5EF4-FFF2-40B4-BE49-F238E27FC236}">
                  <a16:creationId xmlns:a16="http://schemas.microsoft.com/office/drawing/2014/main" id="{9165B090-A8CE-EFCC-F999-DAE21F8EBE23}"/>
                </a:ext>
              </a:extLst>
            </p:cNvPr>
            <p:cNvSpPr/>
            <p:nvPr/>
          </p:nvSpPr>
          <p:spPr>
            <a:xfrm>
              <a:off x="10018871" y="5510570"/>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تكرار القياسات</a:t>
              </a:r>
              <a:endParaRPr lang="en-US" sz="1800" dirty="0"/>
            </a:p>
          </p:txBody>
        </p:sp>
        <p:sp>
          <p:nvSpPr>
            <p:cNvPr id="24" name="Text 16">
              <a:extLst>
                <a:ext uri="{FF2B5EF4-FFF2-40B4-BE49-F238E27FC236}">
                  <a16:creationId xmlns:a16="http://schemas.microsoft.com/office/drawing/2014/main" id="{CC466A54-BF2F-DEB2-D7BD-47E675C551D1}"/>
                </a:ext>
              </a:extLst>
            </p:cNvPr>
            <p:cNvSpPr/>
            <p:nvPr/>
          </p:nvSpPr>
          <p:spPr>
            <a:xfrm>
              <a:off x="737830" y="5909429"/>
              <a:ext cx="11586805"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يجب تكرار القياسات لضمان موثوقية النتائج وتقليل الانحرافات العشوائية.</a:t>
              </a:r>
              <a:endParaRPr lang="en-US" sz="1450" dirty="0"/>
            </a:p>
          </p:txBody>
        </p:sp>
        <p:sp>
          <p:nvSpPr>
            <p:cNvPr id="25" name="Shape 17">
              <a:extLst>
                <a:ext uri="{FF2B5EF4-FFF2-40B4-BE49-F238E27FC236}">
                  <a16:creationId xmlns:a16="http://schemas.microsoft.com/office/drawing/2014/main" id="{D370A9FE-70B3-A795-27F2-0057DA6D67C4}"/>
                </a:ext>
              </a:extLst>
            </p:cNvPr>
            <p:cNvSpPr/>
            <p:nvPr/>
          </p:nvSpPr>
          <p:spPr>
            <a:xfrm>
              <a:off x="12970312" y="6894076"/>
              <a:ext cx="184428" cy="829985"/>
            </a:xfrm>
            <a:prstGeom prst="roundRect">
              <a:avLst>
                <a:gd name="adj" fmla="val 15003"/>
              </a:avLst>
            </a:prstGeom>
            <a:solidFill>
              <a:srgbClr val="EAE8F3"/>
            </a:solidFill>
            <a:ln/>
          </p:spPr>
          <p:txBody>
            <a:bodyPr/>
            <a:lstStyle/>
            <a:p>
              <a:endParaRPr lang="en-US"/>
            </a:p>
          </p:txBody>
        </p:sp>
        <p:sp>
          <p:nvSpPr>
            <p:cNvPr id="26" name="Shape 18">
              <a:extLst>
                <a:ext uri="{FF2B5EF4-FFF2-40B4-BE49-F238E27FC236}">
                  <a16:creationId xmlns:a16="http://schemas.microsoft.com/office/drawing/2014/main" id="{3290733B-7118-DCCB-C13C-15A03A76F9B8}"/>
                </a:ext>
              </a:extLst>
            </p:cNvPr>
            <p:cNvSpPr/>
            <p:nvPr/>
          </p:nvSpPr>
          <p:spPr>
            <a:xfrm>
              <a:off x="12785765" y="6772989"/>
              <a:ext cx="553403" cy="553403"/>
            </a:xfrm>
            <a:prstGeom prst="roundRect">
              <a:avLst>
                <a:gd name="adj" fmla="val 82616"/>
              </a:avLst>
            </a:prstGeom>
            <a:solidFill>
              <a:srgbClr val="EAE8F3"/>
            </a:solidFill>
            <a:ln/>
          </p:spPr>
          <p:txBody>
            <a:bodyPr/>
            <a:lstStyle/>
            <a:p>
              <a:endParaRPr lang="en-US"/>
            </a:p>
          </p:txBody>
        </p:sp>
        <p:pic>
          <p:nvPicPr>
            <p:cNvPr id="27" name="Image 4" descr="preencoded.png">
              <a:extLst>
                <a:ext uri="{FF2B5EF4-FFF2-40B4-BE49-F238E27FC236}">
                  <a16:creationId xmlns:a16="http://schemas.microsoft.com/office/drawing/2014/main" id="{729E4731-FEF9-C6C4-411E-F69F0339C97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2924115" y="6911340"/>
              <a:ext cx="276701" cy="276701"/>
            </a:xfrm>
            <a:prstGeom prst="rect">
              <a:avLst/>
            </a:prstGeom>
          </p:spPr>
        </p:pic>
        <p:sp>
          <p:nvSpPr>
            <p:cNvPr id="28" name="Text 19">
              <a:extLst>
                <a:ext uri="{FF2B5EF4-FFF2-40B4-BE49-F238E27FC236}">
                  <a16:creationId xmlns:a16="http://schemas.microsoft.com/office/drawing/2014/main" id="{36D0C48B-BC7F-AC76-8E1D-C4A246E0141B}"/>
                </a:ext>
              </a:extLst>
            </p:cNvPr>
            <p:cNvSpPr/>
            <p:nvPr/>
          </p:nvSpPr>
          <p:spPr>
            <a:xfrm>
              <a:off x="10295573" y="6801803"/>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التوثيق الدقيق</a:t>
              </a:r>
              <a:endParaRPr lang="en-US" sz="1800" dirty="0"/>
            </a:p>
          </p:txBody>
        </p:sp>
        <p:sp>
          <p:nvSpPr>
            <p:cNvPr id="30" name="Text 20">
              <a:extLst>
                <a:ext uri="{FF2B5EF4-FFF2-40B4-BE49-F238E27FC236}">
                  <a16:creationId xmlns:a16="http://schemas.microsoft.com/office/drawing/2014/main" id="{82E51BA3-8E09-7568-7568-0B7D932E0E1C}"/>
                </a:ext>
              </a:extLst>
            </p:cNvPr>
            <p:cNvSpPr/>
            <p:nvPr/>
          </p:nvSpPr>
          <p:spPr>
            <a:xfrm>
              <a:off x="737830" y="7200662"/>
              <a:ext cx="11863507"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يجب توثيق جميع خطوات العملية التجريبية بدقة، بما في ذلك الإجراءات التجريبية والتغييرات المطبقة والملاحظات.</a:t>
              </a:r>
              <a:endParaRPr lang="en-US" sz="1450" dirty="0"/>
            </a:p>
          </p:txBody>
        </p:sp>
      </p:grpSp>
      <p:sp>
        <p:nvSpPr>
          <p:cNvPr id="31" name="TextBox 30">
            <a:extLst>
              <a:ext uri="{FF2B5EF4-FFF2-40B4-BE49-F238E27FC236}">
                <a16:creationId xmlns:a16="http://schemas.microsoft.com/office/drawing/2014/main" id="{9DB824C7-21D4-1A00-51F4-60F9DB700EA6}"/>
              </a:ext>
            </a:extLst>
          </p:cNvPr>
          <p:cNvSpPr txBox="1"/>
          <p:nvPr/>
        </p:nvSpPr>
        <p:spPr>
          <a:xfrm>
            <a:off x="334537" y="4780278"/>
            <a:ext cx="11552663" cy="194354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b="1">
                <a:solidFill>
                  <a:srgbClr val="49495A"/>
                </a:solidFill>
                <a:latin typeface="Alexandria" pitchFamily="34" charset="0"/>
                <a:cs typeface="Alexandria" pitchFamily="34" charset="-120"/>
              </a:rPr>
              <a:t>التحليل </a:t>
            </a:r>
            <a:r>
              <a:rPr lang="ar-EG" sz="1600" b="1" dirty="0">
                <a:solidFill>
                  <a:srgbClr val="49495A"/>
                </a:solidFill>
                <a:latin typeface="Alexandria" pitchFamily="34" charset="0"/>
                <a:cs typeface="Alexandria" pitchFamily="34" charset="-120"/>
              </a:rPr>
              <a:t>الإحصائي: </a:t>
            </a:r>
            <a:r>
              <a:rPr lang="ar-EG" sz="1450" dirty="0">
                <a:solidFill>
                  <a:srgbClr val="49495A"/>
                </a:solidFill>
                <a:latin typeface="Alexandria" pitchFamily="34" charset="0"/>
                <a:cs typeface="Alexandria" pitchFamily="34" charset="-120"/>
              </a:rPr>
              <a:t>يجب استخدام الأساليب الإحصائية المناسبة لتحليل البيانات بدقة، وتقديم النتائج بطريقة تُظهر العلاقات والاتجاهات بوضوح.</a:t>
            </a:r>
          </a:p>
          <a:p>
            <a:pPr marL="285750" indent="-285750" algn="just" rtl="1">
              <a:lnSpc>
                <a:spcPct val="200000"/>
              </a:lnSpc>
              <a:buFont typeface="Wingdings" panose="05000000000000000000" pitchFamily="2" charset="2"/>
              <a:buChar char="v"/>
            </a:pPr>
            <a:r>
              <a:rPr lang="ar-EG" sz="1600" b="1" dirty="0">
                <a:solidFill>
                  <a:srgbClr val="49495A"/>
                </a:solidFill>
                <a:latin typeface="Alexandria" pitchFamily="34" charset="0"/>
                <a:cs typeface="Alexandria" pitchFamily="34" charset="-120"/>
              </a:rPr>
              <a:t>تقديم النتائج بشكل واضح ودقيق</a:t>
            </a:r>
            <a:r>
              <a:rPr lang="ar-EG" sz="1450" dirty="0">
                <a:solidFill>
                  <a:srgbClr val="49495A"/>
                </a:solidFill>
                <a:latin typeface="Alexandria" pitchFamily="34" charset="0"/>
                <a:cs typeface="Alexandria" pitchFamily="34" charset="-120"/>
              </a:rPr>
              <a:t>: يجب تقديم النتائج بشكل واضح ودقيق، وتحليلها بموضوعية دون تحيز أو تلوين.</a:t>
            </a:r>
          </a:p>
          <a:p>
            <a:pPr marL="285750" indent="-285750" algn="just" rtl="1">
              <a:lnSpc>
                <a:spcPct val="200000"/>
              </a:lnSpc>
              <a:buFont typeface="Wingdings" panose="05000000000000000000" pitchFamily="2" charset="2"/>
              <a:buChar char="v"/>
            </a:pPr>
            <a:r>
              <a:rPr lang="ar-EG" sz="1600" b="1" dirty="0">
                <a:solidFill>
                  <a:srgbClr val="49495A"/>
                </a:solidFill>
                <a:latin typeface="Alexandria" pitchFamily="34" charset="0"/>
                <a:cs typeface="Alexandria" pitchFamily="34" charset="-120"/>
              </a:rPr>
              <a:t>تقديم النتائج والاستنتاجات بدقة: </a:t>
            </a:r>
            <a:r>
              <a:rPr lang="ar-EG" sz="1450" dirty="0">
                <a:solidFill>
                  <a:srgbClr val="49495A"/>
                </a:solidFill>
                <a:latin typeface="Alexandria" pitchFamily="34" charset="0"/>
                <a:cs typeface="Alexandria" pitchFamily="34" charset="-120"/>
              </a:rPr>
              <a:t>يجب تقديم النتائج والاستنتاجات بدقة ووضوح، وتوضيح الحدود والقيود والتباينات في النتائج.</a:t>
            </a:r>
          </a:p>
        </p:txBody>
      </p:sp>
    </p:spTree>
    <p:extLst>
      <p:ext uri="{BB962C8B-B14F-4D97-AF65-F5344CB8AC3E}">
        <p14:creationId xmlns:p14="http://schemas.microsoft.com/office/powerpoint/2010/main" val="146137314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50058" y="2095405"/>
            <a:ext cx="6599633" cy="254371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3-البحوث التاريخية</a:t>
            </a:r>
          </a:p>
          <a:p>
            <a:pPr algn="just" rtl="1">
              <a:lnSpc>
                <a:spcPct val="200000"/>
              </a:lnSpc>
            </a:pPr>
            <a:r>
              <a:rPr lang="ar-EG" sz="1600" dirty="0">
                <a:latin typeface="Alexandria" pitchFamily="2" charset="-78"/>
                <a:cs typeface="Alexandria" pitchFamily="2" charset="-78"/>
              </a:rPr>
              <a:t>تعتبر البحوث التاريخية من أهم أنواع البحوث العلمية، وتستخدم لإجراء دراسة عن مجموعة من الظواهر التي حدثت في الماضي، يبدأ الباحث في صياغة مجموعة من الفرضيات، وبعد ذلك يبدأ الباحث بجمع البيانات ومن ثم يتم تحليل كافة هذه البيانات للحصول على مجموعة من النتائج.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7745D6F-F5CA-3033-74F6-F4873144FAF1}"/>
              </a:ext>
            </a:extLst>
          </p:cNvPr>
          <p:cNvPicPr>
            <a:picLocks noChangeAspect="1"/>
          </p:cNvPicPr>
          <p:nvPr/>
        </p:nvPicPr>
        <p:blipFill>
          <a:blip r:embed="rId3"/>
          <a:stretch>
            <a:fillRect/>
          </a:stretch>
        </p:blipFill>
        <p:spPr>
          <a:xfrm>
            <a:off x="762000" y="2357211"/>
            <a:ext cx="3215615" cy="3215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90728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3F6E1-C490-ECD9-B2F3-8B77359C2B8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CEF7A86-4E7C-5FE6-7F87-D1C5A283B3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CAF66A7-67F5-6863-5E40-B7C3F8128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0B2EB51A-D824-D49C-D0C6-93921400658B}"/>
              </a:ext>
            </a:extLst>
          </p:cNvPr>
          <p:cNvGrpSpPr/>
          <p:nvPr/>
        </p:nvGrpSpPr>
        <p:grpSpPr>
          <a:xfrm>
            <a:off x="602166" y="643414"/>
            <a:ext cx="11084312" cy="5713685"/>
            <a:chOff x="793790" y="643414"/>
            <a:chExt cx="13042820" cy="6942773"/>
          </a:xfrm>
        </p:grpSpPr>
        <p:sp>
          <p:nvSpPr>
            <p:cNvPr id="3" name="Text 0">
              <a:extLst>
                <a:ext uri="{FF2B5EF4-FFF2-40B4-BE49-F238E27FC236}">
                  <a16:creationId xmlns:a16="http://schemas.microsoft.com/office/drawing/2014/main" id="{7CC3FA83-E9C1-2269-A7F9-EFA297903E13}"/>
                </a:ext>
              </a:extLst>
            </p:cNvPr>
            <p:cNvSpPr/>
            <p:nvPr/>
          </p:nvSpPr>
          <p:spPr>
            <a:xfrm>
              <a:off x="8846939" y="643414"/>
              <a:ext cx="498967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أهمية البحوث التاريخية</a:t>
              </a:r>
              <a:endParaRPr lang="en-US" sz="2800" b="1" dirty="0"/>
            </a:p>
          </p:txBody>
        </p:sp>
        <p:sp>
          <p:nvSpPr>
            <p:cNvPr id="4" name="Shape 1">
              <a:extLst>
                <a:ext uri="{FF2B5EF4-FFF2-40B4-BE49-F238E27FC236}">
                  <a16:creationId xmlns:a16="http://schemas.microsoft.com/office/drawing/2014/main" id="{63A8727B-E674-894D-727F-FA91A9E69FA3}"/>
                </a:ext>
              </a:extLst>
            </p:cNvPr>
            <p:cNvSpPr/>
            <p:nvPr/>
          </p:nvSpPr>
          <p:spPr>
            <a:xfrm>
              <a:off x="7303770" y="1660327"/>
              <a:ext cx="22860" cy="5925860"/>
            </a:xfrm>
            <a:prstGeom prst="roundRect">
              <a:avLst>
                <a:gd name="adj" fmla="val 130232"/>
              </a:avLst>
            </a:prstGeom>
            <a:solidFill>
              <a:srgbClr val="D0CED9"/>
            </a:solidFill>
            <a:ln/>
          </p:spPr>
          <p:txBody>
            <a:bodyPr/>
            <a:lstStyle/>
            <a:p>
              <a:endParaRPr lang="en-US"/>
            </a:p>
          </p:txBody>
        </p:sp>
        <p:sp>
          <p:nvSpPr>
            <p:cNvPr id="5" name="Shape 2">
              <a:extLst>
                <a:ext uri="{FF2B5EF4-FFF2-40B4-BE49-F238E27FC236}">
                  <a16:creationId xmlns:a16="http://schemas.microsoft.com/office/drawing/2014/main" id="{C5EEAAB6-D020-EAD0-48E3-ED5DFEE63C55}"/>
                </a:ext>
              </a:extLst>
            </p:cNvPr>
            <p:cNvSpPr/>
            <p:nvPr/>
          </p:nvSpPr>
          <p:spPr>
            <a:xfrm>
              <a:off x="7515582" y="1872139"/>
              <a:ext cx="595313" cy="22860"/>
            </a:xfrm>
            <a:prstGeom prst="roundRect">
              <a:avLst>
                <a:gd name="adj" fmla="val 130232"/>
              </a:avLst>
            </a:prstGeom>
            <a:solidFill>
              <a:srgbClr val="D0CED9"/>
            </a:solidFill>
            <a:ln/>
          </p:spPr>
          <p:txBody>
            <a:bodyPr/>
            <a:lstStyle/>
            <a:p>
              <a:endParaRPr lang="en-US"/>
            </a:p>
          </p:txBody>
        </p:sp>
        <p:sp>
          <p:nvSpPr>
            <p:cNvPr id="6" name="Shape 3">
              <a:extLst>
                <a:ext uri="{FF2B5EF4-FFF2-40B4-BE49-F238E27FC236}">
                  <a16:creationId xmlns:a16="http://schemas.microsoft.com/office/drawing/2014/main" id="{176676A9-383B-9550-20CB-EB620E60D2A9}"/>
                </a:ext>
              </a:extLst>
            </p:cNvPr>
            <p:cNvSpPr/>
            <p:nvPr/>
          </p:nvSpPr>
          <p:spPr>
            <a:xfrm>
              <a:off x="7091958" y="1660327"/>
              <a:ext cx="446484" cy="446484"/>
            </a:xfrm>
            <a:prstGeom prst="roundRect">
              <a:avLst>
                <a:gd name="adj" fmla="val 6668"/>
              </a:avLst>
            </a:prstGeom>
            <a:solidFill>
              <a:srgbClr val="EAE8F3"/>
            </a:solidFill>
            <a:ln/>
          </p:spPr>
          <p:txBody>
            <a:bodyPr/>
            <a:lstStyle/>
            <a:p>
              <a:endParaRPr lang="en-US"/>
            </a:p>
          </p:txBody>
        </p:sp>
        <p:sp>
          <p:nvSpPr>
            <p:cNvPr id="7" name="Text 4">
              <a:extLst>
                <a:ext uri="{FF2B5EF4-FFF2-40B4-BE49-F238E27FC236}">
                  <a16:creationId xmlns:a16="http://schemas.microsoft.com/office/drawing/2014/main" id="{7E98ACA1-7562-C18D-5710-592512ECC7CF}"/>
                </a:ext>
              </a:extLst>
            </p:cNvPr>
            <p:cNvSpPr/>
            <p:nvPr/>
          </p:nvSpPr>
          <p:spPr>
            <a:xfrm>
              <a:off x="7166372" y="1697534"/>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9" name="Text 5">
              <a:extLst>
                <a:ext uri="{FF2B5EF4-FFF2-40B4-BE49-F238E27FC236}">
                  <a16:creationId xmlns:a16="http://schemas.microsoft.com/office/drawing/2014/main" id="{FE347E76-3DD6-787D-394B-FE43C0E23EB0}"/>
                </a:ext>
              </a:extLst>
            </p:cNvPr>
            <p:cNvSpPr/>
            <p:nvPr/>
          </p:nvSpPr>
          <p:spPr>
            <a:xfrm>
              <a:off x="8307467" y="172854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التطور الاجتماعي</a:t>
              </a:r>
              <a:endParaRPr lang="en-US" sz="1950" dirty="0"/>
            </a:p>
          </p:txBody>
        </p:sp>
        <p:sp>
          <p:nvSpPr>
            <p:cNvPr id="10" name="Text 6">
              <a:extLst>
                <a:ext uri="{FF2B5EF4-FFF2-40B4-BE49-F238E27FC236}">
                  <a16:creationId xmlns:a16="http://schemas.microsoft.com/office/drawing/2014/main" id="{41D5B032-2D90-800B-9B1C-82B97BAE839F}"/>
                </a:ext>
              </a:extLst>
            </p:cNvPr>
            <p:cNvSpPr/>
            <p:nvPr/>
          </p:nvSpPr>
          <p:spPr>
            <a:xfrm>
              <a:off x="8307467" y="2157770"/>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تساعد في فهم كيفية تطور المجتمعات والثقافات عبر الزمن، وكيفية تأثير الأحداث التاريخية على هذا التطور.</a:t>
              </a:r>
              <a:endParaRPr lang="en-US" sz="1550" dirty="0"/>
            </a:p>
          </p:txBody>
        </p:sp>
        <p:sp>
          <p:nvSpPr>
            <p:cNvPr id="11" name="Shape 7">
              <a:extLst>
                <a:ext uri="{FF2B5EF4-FFF2-40B4-BE49-F238E27FC236}">
                  <a16:creationId xmlns:a16="http://schemas.microsoft.com/office/drawing/2014/main" id="{0F6FB552-6C6B-A18D-234A-95800C057B41}"/>
                </a:ext>
              </a:extLst>
            </p:cNvPr>
            <p:cNvSpPr/>
            <p:nvPr/>
          </p:nvSpPr>
          <p:spPr>
            <a:xfrm>
              <a:off x="6519505" y="3062764"/>
              <a:ext cx="595313" cy="22860"/>
            </a:xfrm>
            <a:prstGeom prst="roundRect">
              <a:avLst>
                <a:gd name="adj" fmla="val 130232"/>
              </a:avLst>
            </a:prstGeom>
            <a:solidFill>
              <a:srgbClr val="D0CED9"/>
            </a:solidFill>
            <a:ln/>
          </p:spPr>
          <p:txBody>
            <a:bodyPr/>
            <a:lstStyle/>
            <a:p>
              <a:endParaRPr lang="en-US"/>
            </a:p>
          </p:txBody>
        </p:sp>
        <p:sp>
          <p:nvSpPr>
            <p:cNvPr id="12" name="Shape 8">
              <a:extLst>
                <a:ext uri="{FF2B5EF4-FFF2-40B4-BE49-F238E27FC236}">
                  <a16:creationId xmlns:a16="http://schemas.microsoft.com/office/drawing/2014/main" id="{5834DD61-9164-EF31-DB82-FAA42E3AA342}"/>
                </a:ext>
              </a:extLst>
            </p:cNvPr>
            <p:cNvSpPr/>
            <p:nvPr/>
          </p:nvSpPr>
          <p:spPr>
            <a:xfrm>
              <a:off x="7091958" y="2850952"/>
              <a:ext cx="446484" cy="446484"/>
            </a:xfrm>
            <a:prstGeom prst="roundRect">
              <a:avLst>
                <a:gd name="adj" fmla="val 6668"/>
              </a:avLst>
            </a:prstGeom>
            <a:solidFill>
              <a:srgbClr val="EAE8F3"/>
            </a:solidFill>
            <a:ln/>
          </p:spPr>
          <p:txBody>
            <a:bodyPr/>
            <a:lstStyle/>
            <a:p>
              <a:endParaRPr lang="en-US"/>
            </a:p>
          </p:txBody>
        </p:sp>
        <p:sp>
          <p:nvSpPr>
            <p:cNvPr id="13" name="Text 9">
              <a:extLst>
                <a:ext uri="{FF2B5EF4-FFF2-40B4-BE49-F238E27FC236}">
                  <a16:creationId xmlns:a16="http://schemas.microsoft.com/office/drawing/2014/main" id="{757EFAAB-28F6-453D-A9EA-7A929E6A1A7F}"/>
                </a:ext>
              </a:extLst>
            </p:cNvPr>
            <p:cNvSpPr/>
            <p:nvPr/>
          </p:nvSpPr>
          <p:spPr>
            <a:xfrm>
              <a:off x="7166372" y="2888159"/>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4" name="Text 10">
              <a:extLst>
                <a:ext uri="{FF2B5EF4-FFF2-40B4-BE49-F238E27FC236}">
                  <a16:creationId xmlns:a16="http://schemas.microsoft.com/office/drawing/2014/main" id="{AEE2952B-6C7C-CA06-F792-91B6B8889891}"/>
                </a:ext>
              </a:extLst>
            </p:cNvPr>
            <p:cNvSpPr/>
            <p:nvPr/>
          </p:nvSpPr>
          <p:spPr>
            <a:xfrm>
              <a:off x="3842028" y="291917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توثيق الذاكرة الجماعية</a:t>
              </a:r>
              <a:endParaRPr lang="en-US" sz="1950" dirty="0"/>
            </a:p>
          </p:txBody>
        </p:sp>
        <p:sp>
          <p:nvSpPr>
            <p:cNvPr id="15" name="Text 11">
              <a:extLst>
                <a:ext uri="{FF2B5EF4-FFF2-40B4-BE49-F238E27FC236}">
                  <a16:creationId xmlns:a16="http://schemas.microsoft.com/office/drawing/2014/main" id="{CD18F8AA-EE16-8236-3786-24626ECDBCB1}"/>
                </a:ext>
              </a:extLst>
            </p:cNvPr>
            <p:cNvSpPr/>
            <p:nvPr/>
          </p:nvSpPr>
          <p:spPr>
            <a:xfrm>
              <a:off x="793790" y="3348395"/>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تقدم وثائق وروايات توثق تجارب المجتمعات والأفراد عبر العصور، مما يساعد في الحفاظ على الذاكرة الجماعية.</a:t>
              </a:r>
              <a:endParaRPr lang="en-US" sz="1550" dirty="0"/>
            </a:p>
          </p:txBody>
        </p:sp>
        <p:sp>
          <p:nvSpPr>
            <p:cNvPr id="16" name="Shape 12">
              <a:extLst>
                <a:ext uri="{FF2B5EF4-FFF2-40B4-BE49-F238E27FC236}">
                  <a16:creationId xmlns:a16="http://schemas.microsoft.com/office/drawing/2014/main" id="{388E6C0E-0561-0D15-1F97-B35A254592AD}"/>
                </a:ext>
              </a:extLst>
            </p:cNvPr>
            <p:cNvSpPr/>
            <p:nvPr/>
          </p:nvSpPr>
          <p:spPr>
            <a:xfrm>
              <a:off x="7515582" y="4089083"/>
              <a:ext cx="595313" cy="22860"/>
            </a:xfrm>
            <a:prstGeom prst="roundRect">
              <a:avLst>
                <a:gd name="adj" fmla="val 130232"/>
              </a:avLst>
            </a:prstGeom>
            <a:solidFill>
              <a:srgbClr val="D0CED9"/>
            </a:solidFill>
            <a:ln/>
          </p:spPr>
          <p:txBody>
            <a:bodyPr/>
            <a:lstStyle/>
            <a:p>
              <a:endParaRPr lang="en-US"/>
            </a:p>
          </p:txBody>
        </p:sp>
        <p:sp>
          <p:nvSpPr>
            <p:cNvPr id="17" name="Shape 13">
              <a:extLst>
                <a:ext uri="{FF2B5EF4-FFF2-40B4-BE49-F238E27FC236}">
                  <a16:creationId xmlns:a16="http://schemas.microsoft.com/office/drawing/2014/main" id="{2E7A7B29-68F2-F2ED-651D-631364E01DCE}"/>
                </a:ext>
              </a:extLst>
            </p:cNvPr>
            <p:cNvSpPr/>
            <p:nvPr/>
          </p:nvSpPr>
          <p:spPr>
            <a:xfrm>
              <a:off x="7091958" y="3877270"/>
              <a:ext cx="446484" cy="446484"/>
            </a:xfrm>
            <a:prstGeom prst="roundRect">
              <a:avLst>
                <a:gd name="adj" fmla="val 6668"/>
              </a:avLst>
            </a:prstGeom>
            <a:solidFill>
              <a:srgbClr val="EAE8F3"/>
            </a:solidFill>
            <a:ln/>
          </p:spPr>
          <p:txBody>
            <a:bodyPr/>
            <a:lstStyle/>
            <a:p>
              <a:endParaRPr lang="en-US"/>
            </a:p>
          </p:txBody>
        </p:sp>
        <p:sp>
          <p:nvSpPr>
            <p:cNvPr id="18" name="Text 14">
              <a:extLst>
                <a:ext uri="{FF2B5EF4-FFF2-40B4-BE49-F238E27FC236}">
                  <a16:creationId xmlns:a16="http://schemas.microsoft.com/office/drawing/2014/main" id="{CA9B7B0E-391F-1BBB-1554-B9BB1DB84B32}"/>
                </a:ext>
              </a:extLst>
            </p:cNvPr>
            <p:cNvSpPr/>
            <p:nvPr/>
          </p:nvSpPr>
          <p:spPr>
            <a:xfrm>
              <a:off x="7166372" y="3914477"/>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9" name="Text 15">
              <a:extLst>
                <a:ext uri="{FF2B5EF4-FFF2-40B4-BE49-F238E27FC236}">
                  <a16:creationId xmlns:a16="http://schemas.microsoft.com/office/drawing/2014/main" id="{54F41536-09DA-EE42-510D-4FB92276A53B}"/>
                </a:ext>
              </a:extLst>
            </p:cNvPr>
            <p:cNvSpPr/>
            <p:nvPr/>
          </p:nvSpPr>
          <p:spPr>
            <a:xfrm>
              <a:off x="8307467" y="3945493"/>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تفسير الأحداث الحالية</a:t>
              </a:r>
              <a:endParaRPr lang="en-US" sz="1950" dirty="0"/>
            </a:p>
          </p:txBody>
        </p:sp>
        <p:sp>
          <p:nvSpPr>
            <p:cNvPr id="20" name="Text 16">
              <a:extLst>
                <a:ext uri="{FF2B5EF4-FFF2-40B4-BE49-F238E27FC236}">
                  <a16:creationId xmlns:a16="http://schemas.microsoft.com/office/drawing/2014/main" id="{BE73B859-F7F6-01AD-70CE-651F06FA3B83}"/>
                </a:ext>
              </a:extLst>
            </p:cNvPr>
            <p:cNvSpPr/>
            <p:nvPr/>
          </p:nvSpPr>
          <p:spPr>
            <a:xfrm>
              <a:off x="8307467" y="4374713"/>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من خلال دراسة الأحداث التاريخية، يمكن فهم جذور وأسباب القضايا والتحديات الحالية التي تواجه المجتمعات.</a:t>
              </a:r>
              <a:endParaRPr lang="en-US" sz="1550" dirty="0"/>
            </a:p>
          </p:txBody>
        </p:sp>
        <p:sp>
          <p:nvSpPr>
            <p:cNvPr id="21" name="Shape 17">
              <a:extLst>
                <a:ext uri="{FF2B5EF4-FFF2-40B4-BE49-F238E27FC236}">
                  <a16:creationId xmlns:a16="http://schemas.microsoft.com/office/drawing/2014/main" id="{F98C8DA4-D2DD-268B-14C4-B3BD80E2F057}"/>
                </a:ext>
              </a:extLst>
            </p:cNvPr>
            <p:cNvSpPr/>
            <p:nvPr/>
          </p:nvSpPr>
          <p:spPr>
            <a:xfrm>
              <a:off x="6519505" y="5115520"/>
              <a:ext cx="595313" cy="22860"/>
            </a:xfrm>
            <a:prstGeom prst="roundRect">
              <a:avLst>
                <a:gd name="adj" fmla="val 130232"/>
              </a:avLst>
            </a:prstGeom>
            <a:solidFill>
              <a:srgbClr val="D0CED9"/>
            </a:solidFill>
            <a:ln/>
          </p:spPr>
          <p:txBody>
            <a:bodyPr/>
            <a:lstStyle/>
            <a:p>
              <a:endParaRPr lang="en-US"/>
            </a:p>
          </p:txBody>
        </p:sp>
        <p:sp>
          <p:nvSpPr>
            <p:cNvPr id="22" name="Shape 18">
              <a:extLst>
                <a:ext uri="{FF2B5EF4-FFF2-40B4-BE49-F238E27FC236}">
                  <a16:creationId xmlns:a16="http://schemas.microsoft.com/office/drawing/2014/main" id="{F7BC4A96-62E2-C1F0-77C5-56936DDBD59E}"/>
                </a:ext>
              </a:extLst>
            </p:cNvPr>
            <p:cNvSpPr/>
            <p:nvPr/>
          </p:nvSpPr>
          <p:spPr>
            <a:xfrm>
              <a:off x="7091958" y="4903708"/>
              <a:ext cx="446484" cy="446484"/>
            </a:xfrm>
            <a:prstGeom prst="roundRect">
              <a:avLst>
                <a:gd name="adj" fmla="val 6668"/>
              </a:avLst>
            </a:prstGeom>
            <a:solidFill>
              <a:srgbClr val="EAE8F3"/>
            </a:solidFill>
            <a:ln/>
          </p:spPr>
          <p:txBody>
            <a:bodyPr/>
            <a:lstStyle/>
            <a:p>
              <a:endParaRPr lang="en-US"/>
            </a:p>
          </p:txBody>
        </p:sp>
        <p:sp>
          <p:nvSpPr>
            <p:cNvPr id="23" name="Text 19">
              <a:extLst>
                <a:ext uri="{FF2B5EF4-FFF2-40B4-BE49-F238E27FC236}">
                  <a16:creationId xmlns:a16="http://schemas.microsoft.com/office/drawing/2014/main" id="{EA7C596C-468A-F316-56B4-DC3DE74D7B7B}"/>
                </a:ext>
              </a:extLst>
            </p:cNvPr>
            <p:cNvSpPr/>
            <p:nvPr/>
          </p:nvSpPr>
          <p:spPr>
            <a:xfrm>
              <a:off x="7166372" y="4940915"/>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4</a:t>
              </a:r>
              <a:endParaRPr lang="en-US" sz="2300" dirty="0"/>
            </a:p>
          </p:txBody>
        </p:sp>
        <p:sp>
          <p:nvSpPr>
            <p:cNvPr id="24" name="Text 20">
              <a:extLst>
                <a:ext uri="{FF2B5EF4-FFF2-40B4-BE49-F238E27FC236}">
                  <a16:creationId xmlns:a16="http://schemas.microsoft.com/office/drawing/2014/main" id="{45CD5464-8BB6-19D7-50A6-253EA61CB1EA}"/>
                </a:ext>
              </a:extLst>
            </p:cNvPr>
            <p:cNvSpPr/>
            <p:nvPr/>
          </p:nvSpPr>
          <p:spPr>
            <a:xfrm>
              <a:off x="3842028" y="497193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السياق التاريخي</a:t>
              </a:r>
              <a:endParaRPr lang="en-US" sz="1950" dirty="0"/>
            </a:p>
          </p:txBody>
        </p:sp>
        <p:sp>
          <p:nvSpPr>
            <p:cNvPr id="25" name="Text 21">
              <a:extLst>
                <a:ext uri="{FF2B5EF4-FFF2-40B4-BE49-F238E27FC236}">
                  <a16:creationId xmlns:a16="http://schemas.microsoft.com/office/drawing/2014/main" id="{AACB1601-A71C-EF8D-5E2A-B84F04071537}"/>
                </a:ext>
              </a:extLst>
            </p:cNvPr>
            <p:cNvSpPr/>
            <p:nvPr/>
          </p:nvSpPr>
          <p:spPr>
            <a:xfrm>
              <a:off x="793790" y="5401151"/>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توفر السياق التاريخي اللازم لفهم الظواهر الاجتماعية والسياسية والاقتصادية في زمنها.</a:t>
              </a:r>
              <a:endParaRPr lang="en-US" sz="1550" dirty="0"/>
            </a:p>
          </p:txBody>
        </p:sp>
        <p:sp>
          <p:nvSpPr>
            <p:cNvPr id="26" name="Shape 22">
              <a:extLst>
                <a:ext uri="{FF2B5EF4-FFF2-40B4-BE49-F238E27FC236}">
                  <a16:creationId xmlns:a16="http://schemas.microsoft.com/office/drawing/2014/main" id="{55CF2C1D-F7AF-390F-831D-6F51F7EFF355}"/>
                </a:ext>
              </a:extLst>
            </p:cNvPr>
            <p:cNvSpPr/>
            <p:nvPr/>
          </p:nvSpPr>
          <p:spPr>
            <a:xfrm>
              <a:off x="7515582" y="6141958"/>
              <a:ext cx="595313" cy="22860"/>
            </a:xfrm>
            <a:prstGeom prst="roundRect">
              <a:avLst>
                <a:gd name="adj" fmla="val 130232"/>
              </a:avLst>
            </a:prstGeom>
            <a:solidFill>
              <a:srgbClr val="D0CED9"/>
            </a:solidFill>
            <a:ln/>
          </p:spPr>
          <p:txBody>
            <a:bodyPr/>
            <a:lstStyle/>
            <a:p>
              <a:endParaRPr lang="en-US"/>
            </a:p>
          </p:txBody>
        </p:sp>
        <p:sp>
          <p:nvSpPr>
            <p:cNvPr id="27" name="Shape 23">
              <a:extLst>
                <a:ext uri="{FF2B5EF4-FFF2-40B4-BE49-F238E27FC236}">
                  <a16:creationId xmlns:a16="http://schemas.microsoft.com/office/drawing/2014/main" id="{FB4A649E-0E32-7809-A4D4-CC397220463D}"/>
                </a:ext>
              </a:extLst>
            </p:cNvPr>
            <p:cNvSpPr/>
            <p:nvPr/>
          </p:nvSpPr>
          <p:spPr>
            <a:xfrm>
              <a:off x="7091958" y="5930146"/>
              <a:ext cx="446484" cy="446484"/>
            </a:xfrm>
            <a:prstGeom prst="roundRect">
              <a:avLst>
                <a:gd name="adj" fmla="val 6668"/>
              </a:avLst>
            </a:prstGeom>
            <a:solidFill>
              <a:srgbClr val="EAE8F3"/>
            </a:solidFill>
            <a:ln/>
          </p:spPr>
          <p:txBody>
            <a:bodyPr/>
            <a:lstStyle/>
            <a:p>
              <a:endParaRPr lang="en-US"/>
            </a:p>
          </p:txBody>
        </p:sp>
        <p:sp>
          <p:nvSpPr>
            <p:cNvPr id="28" name="Text 24">
              <a:extLst>
                <a:ext uri="{FF2B5EF4-FFF2-40B4-BE49-F238E27FC236}">
                  <a16:creationId xmlns:a16="http://schemas.microsoft.com/office/drawing/2014/main" id="{8BC03886-053C-84E3-CBED-29949BC38C7F}"/>
                </a:ext>
              </a:extLst>
            </p:cNvPr>
            <p:cNvSpPr/>
            <p:nvPr/>
          </p:nvSpPr>
          <p:spPr>
            <a:xfrm>
              <a:off x="7166372" y="59673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5</a:t>
              </a:r>
              <a:endParaRPr lang="en-US" sz="2300" dirty="0"/>
            </a:p>
          </p:txBody>
        </p:sp>
        <p:sp>
          <p:nvSpPr>
            <p:cNvPr id="30" name="Text 25">
              <a:extLst>
                <a:ext uri="{FF2B5EF4-FFF2-40B4-BE49-F238E27FC236}">
                  <a16:creationId xmlns:a16="http://schemas.microsoft.com/office/drawing/2014/main" id="{A4CD3D1A-0011-4621-9F02-C5282DFAA5D1}"/>
                </a:ext>
              </a:extLst>
            </p:cNvPr>
            <p:cNvSpPr/>
            <p:nvPr/>
          </p:nvSpPr>
          <p:spPr>
            <a:xfrm>
              <a:off x="8307467" y="599836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تقديم الدروس والعبر</a:t>
              </a:r>
              <a:endParaRPr lang="en-US" sz="1950" dirty="0"/>
            </a:p>
          </p:txBody>
        </p:sp>
        <p:sp>
          <p:nvSpPr>
            <p:cNvPr id="31" name="Text 26">
              <a:extLst>
                <a:ext uri="{FF2B5EF4-FFF2-40B4-BE49-F238E27FC236}">
                  <a16:creationId xmlns:a16="http://schemas.microsoft.com/office/drawing/2014/main" id="{D851BC8F-AF99-45F5-9894-0AAED71AF1AC}"/>
                </a:ext>
              </a:extLst>
            </p:cNvPr>
            <p:cNvSpPr/>
            <p:nvPr/>
          </p:nvSpPr>
          <p:spPr>
            <a:xfrm>
              <a:off x="8307467" y="6427589"/>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أن تسلط الضوء على الدروس التي يمكن أن نستفيدها من التاريخ، وتقديم التحليلات والتوجيهات للمستقبل.</a:t>
              </a:r>
              <a:endParaRPr lang="en-US" sz="1550" dirty="0"/>
            </a:p>
          </p:txBody>
        </p:sp>
      </p:grpSp>
    </p:spTree>
    <p:extLst>
      <p:ext uri="{BB962C8B-B14F-4D97-AF65-F5344CB8AC3E}">
        <p14:creationId xmlns:p14="http://schemas.microsoft.com/office/powerpoint/2010/main" val="324930486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E637A-9C7E-5590-1B14-517EAD49406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F84C69B-ACF6-765C-0C6B-6CF3F6AACD8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8" name="Graphic 21">
            <a:extLst>
              <a:ext uri="{FF2B5EF4-FFF2-40B4-BE49-F238E27FC236}">
                <a16:creationId xmlns:a16="http://schemas.microsoft.com/office/drawing/2014/main" id="{D816110C-BFDF-9298-FD4A-2F6A5AD37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F4B1ECC8-3F48-2B11-4D9F-258E1BDE34DB}"/>
              </a:ext>
            </a:extLst>
          </p:cNvPr>
          <p:cNvGrpSpPr/>
          <p:nvPr/>
        </p:nvGrpSpPr>
        <p:grpSpPr>
          <a:xfrm>
            <a:off x="180431" y="546620"/>
            <a:ext cx="11751374" cy="5051292"/>
            <a:chOff x="793790" y="989052"/>
            <a:chExt cx="13042820" cy="6477947"/>
          </a:xfrm>
        </p:grpSpPr>
        <p:sp>
          <p:nvSpPr>
            <p:cNvPr id="3" name="Text 0">
              <a:extLst>
                <a:ext uri="{FF2B5EF4-FFF2-40B4-BE49-F238E27FC236}">
                  <a16:creationId xmlns:a16="http://schemas.microsoft.com/office/drawing/2014/main" id="{521BD3B1-9287-54A7-0EDE-CD6C5E12854D}"/>
                </a:ext>
              </a:extLst>
            </p:cNvPr>
            <p:cNvSpPr/>
            <p:nvPr/>
          </p:nvSpPr>
          <p:spPr>
            <a:xfrm>
              <a:off x="8729305" y="989052"/>
              <a:ext cx="5107305" cy="620078"/>
            </a:xfrm>
            <a:prstGeom prst="rect">
              <a:avLst/>
            </a:prstGeom>
            <a:noFill/>
            <a:ln/>
          </p:spPr>
          <p:txBody>
            <a:bodyPr wrap="non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ضوابط البحوث التاريخية</a:t>
              </a:r>
              <a:endParaRPr lang="en-US" sz="2000" b="1" dirty="0"/>
            </a:p>
          </p:txBody>
        </p:sp>
        <p:sp>
          <p:nvSpPr>
            <p:cNvPr id="4" name="Shape 1">
              <a:extLst>
                <a:ext uri="{FF2B5EF4-FFF2-40B4-BE49-F238E27FC236}">
                  <a16:creationId xmlns:a16="http://schemas.microsoft.com/office/drawing/2014/main" id="{BF557CDD-A6FA-5094-BB2B-94CE6B8998C3}"/>
                </a:ext>
              </a:extLst>
            </p:cNvPr>
            <p:cNvSpPr/>
            <p:nvPr/>
          </p:nvSpPr>
          <p:spPr>
            <a:xfrm>
              <a:off x="7414379" y="2005965"/>
              <a:ext cx="6422231" cy="1824276"/>
            </a:xfrm>
            <a:prstGeom prst="roundRect">
              <a:avLst>
                <a:gd name="adj" fmla="val 1632"/>
              </a:avLst>
            </a:prstGeom>
            <a:solidFill>
              <a:srgbClr val="FBFAFF"/>
            </a:solidFill>
            <a:ln w="22860">
              <a:solidFill>
                <a:srgbClr val="D0CED9"/>
              </a:solidFill>
              <a:prstDash val="solid"/>
            </a:ln>
          </p:spPr>
          <p:txBody>
            <a:bodyPr/>
            <a:lstStyle/>
            <a:p>
              <a:endParaRPr lang="en-US" sz="1400"/>
            </a:p>
          </p:txBody>
        </p:sp>
        <p:sp>
          <p:nvSpPr>
            <p:cNvPr id="5" name="Text 2">
              <a:extLst>
                <a:ext uri="{FF2B5EF4-FFF2-40B4-BE49-F238E27FC236}">
                  <a16:creationId xmlns:a16="http://schemas.microsoft.com/office/drawing/2014/main" id="{08715FAD-2E27-93E8-526B-C43996DBE4F1}"/>
                </a:ext>
              </a:extLst>
            </p:cNvPr>
            <p:cNvSpPr/>
            <p:nvPr/>
          </p:nvSpPr>
          <p:spPr>
            <a:xfrm>
              <a:off x="10960179" y="2227183"/>
              <a:ext cx="2655213" cy="310158"/>
            </a:xfrm>
            <a:prstGeom prst="rect">
              <a:avLst/>
            </a:prstGeom>
            <a:noFill/>
            <a:ln/>
          </p:spPr>
          <p:txBody>
            <a:bodyPr wrap="none" lIns="0" tIns="0" rIns="0" bIns="0" rtlCol="0" anchor="t"/>
            <a:lstStyle/>
            <a:p>
              <a:pPr marL="0" indent="0" algn="r" rtl="1">
                <a:lnSpc>
                  <a:spcPts val="2400"/>
                </a:lnSpc>
                <a:buNone/>
              </a:pPr>
              <a:r>
                <a:rPr lang="en-US" sz="1400" dirty="0">
                  <a:solidFill>
                    <a:srgbClr val="49495A"/>
                  </a:solidFill>
                  <a:latin typeface="Alexandria" pitchFamily="34" charset="0"/>
                  <a:ea typeface="Alexandria" pitchFamily="34" charset="-122"/>
                  <a:cs typeface="Alexandria" pitchFamily="34" charset="-120"/>
                </a:rPr>
                <a:t>استخدام مصادر موثوقة</a:t>
              </a:r>
              <a:endParaRPr lang="en-US" sz="1400" dirty="0"/>
            </a:p>
          </p:txBody>
        </p:sp>
        <p:sp>
          <p:nvSpPr>
            <p:cNvPr id="6" name="Text 3">
              <a:extLst>
                <a:ext uri="{FF2B5EF4-FFF2-40B4-BE49-F238E27FC236}">
                  <a16:creationId xmlns:a16="http://schemas.microsoft.com/office/drawing/2014/main" id="{C0B90185-4D9E-507F-0EAD-28676A85BE3E}"/>
                </a:ext>
              </a:extLst>
            </p:cNvPr>
            <p:cNvSpPr/>
            <p:nvPr/>
          </p:nvSpPr>
          <p:spPr>
            <a:xfrm>
              <a:off x="7635597" y="2656403"/>
              <a:ext cx="5979795" cy="635079"/>
            </a:xfrm>
            <a:prstGeom prst="rect">
              <a:avLst/>
            </a:prstGeom>
            <a:noFill/>
            <a:ln/>
          </p:spPr>
          <p:txBody>
            <a:bodyPr wrap="square" lIns="0" tIns="0" rIns="0" bIns="0" rtlCol="0" anchor="t"/>
            <a:lstStyle/>
            <a:p>
              <a:pPr marL="0" indent="0" algn="just" rtl="1">
                <a:lnSpc>
                  <a:spcPts val="2500"/>
                </a:lnSpc>
                <a:buNone/>
              </a:pPr>
              <a:r>
                <a:rPr lang="en-US" sz="1400" dirty="0">
                  <a:solidFill>
                    <a:srgbClr val="49495A"/>
                  </a:solidFill>
                  <a:latin typeface="Alexandria" pitchFamily="34" charset="0"/>
                  <a:ea typeface="Alexandria" pitchFamily="34" charset="-122"/>
                  <a:cs typeface="Alexandria" pitchFamily="34" charset="-120"/>
                </a:rPr>
                <a:t>يجب استخدام مصادر تاريخية موثوقة ومعترف بها، مثل الوثائق الأصلية، والمقالات العلمية المراجعة، والدراسات التاريخية المعتمدة.</a:t>
              </a:r>
              <a:endParaRPr lang="en-US" sz="1400" dirty="0"/>
            </a:p>
          </p:txBody>
        </p:sp>
        <p:sp>
          <p:nvSpPr>
            <p:cNvPr id="7" name="Shape 4">
              <a:extLst>
                <a:ext uri="{FF2B5EF4-FFF2-40B4-BE49-F238E27FC236}">
                  <a16:creationId xmlns:a16="http://schemas.microsoft.com/office/drawing/2014/main" id="{463DEEDC-6F9B-4886-5912-227D93941334}"/>
                </a:ext>
              </a:extLst>
            </p:cNvPr>
            <p:cNvSpPr/>
            <p:nvPr/>
          </p:nvSpPr>
          <p:spPr>
            <a:xfrm>
              <a:off x="793790" y="2005965"/>
              <a:ext cx="6422231" cy="1824276"/>
            </a:xfrm>
            <a:prstGeom prst="roundRect">
              <a:avLst>
                <a:gd name="adj" fmla="val 1632"/>
              </a:avLst>
            </a:prstGeom>
            <a:solidFill>
              <a:srgbClr val="FBFAFF"/>
            </a:solidFill>
            <a:ln w="22860">
              <a:solidFill>
                <a:srgbClr val="D0CED9"/>
              </a:solidFill>
              <a:prstDash val="solid"/>
            </a:ln>
          </p:spPr>
          <p:txBody>
            <a:bodyPr/>
            <a:lstStyle/>
            <a:p>
              <a:endParaRPr lang="en-US" sz="1400"/>
            </a:p>
          </p:txBody>
        </p:sp>
        <p:sp>
          <p:nvSpPr>
            <p:cNvPr id="9" name="Text 5">
              <a:extLst>
                <a:ext uri="{FF2B5EF4-FFF2-40B4-BE49-F238E27FC236}">
                  <a16:creationId xmlns:a16="http://schemas.microsoft.com/office/drawing/2014/main" id="{89216332-9C76-4F08-E2F0-6754BB9C4D10}"/>
                </a:ext>
              </a:extLst>
            </p:cNvPr>
            <p:cNvSpPr/>
            <p:nvPr/>
          </p:nvSpPr>
          <p:spPr>
            <a:xfrm>
              <a:off x="3841313" y="2227183"/>
              <a:ext cx="3153489" cy="310158"/>
            </a:xfrm>
            <a:prstGeom prst="rect">
              <a:avLst/>
            </a:prstGeom>
            <a:noFill/>
            <a:ln/>
          </p:spPr>
          <p:txBody>
            <a:bodyPr wrap="none" lIns="0" tIns="0" rIns="0" bIns="0" rtlCol="0" anchor="t"/>
            <a:lstStyle/>
            <a:p>
              <a:pPr marL="0" indent="0" algn="r" rtl="1">
                <a:lnSpc>
                  <a:spcPts val="2400"/>
                </a:lnSpc>
                <a:buNone/>
              </a:pPr>
              <a:r>
                <a:rPr lang="en-US" sz="1400" dirty="0">
                  <a:solidFill>
                    <a:srgbClr val="49495A"/>
                  </a:solidFill>
                  <a:latin typeface="Alexandria" pitchFamily="34" charset="0"/>
                  <a:ea typeface="Alexandria" pitchFamily="34" charset="-122"/>
                  <a:cs typeface="Alexandria" pitchFamily="34" charset="-120"/>
                </a:rPr>
                <a:t>التحقق من صحة المعلومات</a:t>
              </a:r>
              <a:endParaRPr lang="en-US" sz="1400" dirty="0"/>
            </a:p>
          </p:txBody>
        </p:sp>
        <p:sp>
          <p:nvSpPr>
            <p:cNvPr id="10" name="Text 6">
              <a:extLst>
                <a:ext uri="{FF2B5EF4-FFF2-40B4-BE49-F238E27FC236}">
                  <a16:creationId xmlns:a16="http://schemas.microsoft.com/office/drawing/2014/main" id="{50FC1C07-F7EA-FAD8-67BE-E9A8348F0D0A}"/>
                </a:ext>
              </a:extLst>
            </p:cNvPr>
            <p:cNvSpPr/>
            <p:nvPr/>
          </p:nvSpPr>
          <p:spPr>
            <a:xfrm>
              <a:off x="1015008" y="2656403"/>
              <a:ext cx="5979795" cy="952619"/>
            </a:xfrm>
            <a:prstGeom prst="rect">
              <a:avLst/>
            </a:prstGeom>
            <a:noFill/>
            <a:ln/>
          </p:spPr>
          <p:txBody>
            <a:bodyPr wrap="square" lIns="0" tIns="0" rIns="0" bIns="0" rtlCol="0" anchor="t"/>
            <a:lstStyle/>
            <a:p>
              <a:pPr marL="0" indent="0" algn="just" rtl="1">
                <a:lnSpc>
                  <a:spcPts val="2500"/>
                </a:lnSpc>
                <a:buNone/>
              </a:pPr>
              <a:r>
                <a:rPr lang="en-US" sz="1400" dirty="0">
                  <a:solidFill>
                    <a:srgbClr val="49495A"/>
                  </a:solidFill>
                  <a:latin typeface="Alexandria" pitchFamily="34" charset="0"/>
                  <a:ea typeface="Alexandria" pitchFamily="34" charset="-122"/>
                  <a:cs typeface="Alexandria" pitchFamily="34" charset="-120"/>
                </a:rPr>
                <a:t>يجب التحقق من صحة المعلومات والبيانات المستخدمة في البحث، والتأكد من مصداقيتها وموثوقيتها من خلال مقارنتها مع مصادر أخرى.</a:t>
              </a:r>
              <a:endParaRPr lang="en-US" sz="1400" dirty="0"/>
            </a:p>
          </p:txBody>
        </p:sp>
        <p:sp>
          <p:nvSpPr>
            <p:cNvPr id="11" name="Shape 7">
              <a:extLst>
                <a:ext uri="{FF2B5EF4-FFF2-40B4-BE49-F238E27FC236}">
                  <a16:creationId xmlns:a16="http://schemas.microsoft.com/office/drawing/2014/main" id="{6D3F9CF1-DBCD-B0FE-D6B8-BA05A2ADA57F}"/>
                </a:ext>
              </a:extLst>
            </p:cNvPr>
            <p:cNvSpPr/>
            <p:nvPr/>
          </p:nvSpPr>
          <p:spPr>
            <a:xfrm>
              <a:off x="7414379" y="4028599"/>
              <a:ext cx="6422231" cy="1506736"/>
            </a:xfrm>
            <a:prstGeom prst="roundRect">
              <a:avLst>
                <a:gd name="adj" fmla="val 1976"/>
              </a:avLst>
            </a:prstGeom>
            <a:solidFill>
              <a:srgbClr val="FBFAFF"/>
            </a:solidFill>
            <a:ln w="22860">
              <a:solidFill>
                <a:srgbClr val="D0CED9"/>
              </a:solidFill>
              <a:prstDash val="solid"/>
            </a:ln>
          </p:spPr>
          <p:txBody>
            <a:bodyPr/>
            <a:lstStyle/>
            <a:p>
              <a:endParaRPr lang="en-US" sz="1400"/>
            </a:p>
          </p:txBody>
        </p:sp>
        <p:sp>
          <p:nvSpPr>
            <p:cNvPr id="12" name="Text 8">
              <a:extLst>
                <a:ext uri="{FF2B5EF4-FFF2-40B4-BE49-F238E27FC236}">
                  <a16:creationId xmlns:a16="http://schemas.microsoft.com/office/drawing/2014/main" id="{EEEDA55C-BC00-B553-8FC1-0D51DEDB48E7}"/>
                </a:ext>
              </a:extLst>
            </p:cNvPr>
            <p:cNvSpPr/>
            <p:nvPr/>
          </p:nvSpPr>
          <p:spPr>
            <a:xfrm>
              <a:off x="11134487" y="4249817"/>
              <a:ext cx="2480905" cy="310158"/>
            </a:xfrm>
            <a:prstGeom prst="rect">
              <a:avLst/>
            </a:prstGeom>
            <a:noFill/>
            <a:ln/>
          </p:spPr>
          <p:txBody>
            <a:bodyPr wrap="none" lIns="0" tIns="0" rIns="0" bIns="0" rtlCol="0" anchor="t"/>
            <a:lstStyle/>
            <a:p>
              <a:pPr marL="0" indent="0" algn="r" rtl="1">
                <a:lnSpc>
                  <a:spcPts val="2400"/>
                </a:lnSpc>
                <a:buNone/>
              </a:pPr>
              <a:r>
                <a:rPr lang="en-US" sz="1400" dirty="0">
                  <a:solidFill>
                    <a:srgbClr val="49495A"/>
                  </a:solidFill>
                  <a:latin typeface="Alexandria" pitchFamily="34" charset="0"/>
                  <a:ea typeface="Alexandria" pitchFamily="34" charset="-122"/>
                  <a:cs typeface="Alexandria" pitchFamily="34" charset="-120"/>
                </a:rPr>
                <a:t>التحليل النقدي</a:t>
              </a:r>
              <a:endParaRPr lang="en-US" sz="1400" dirty="0"/>
            </a:p>
          </p:txBody>
        </p:sp>
        <p:sp>
          <p:nvSpPr>
            <p:cNvPr id="13" name="Text 9">
              <a:extLst>
                <a:ext uri="{FF2B5EF4-FFF2-40B4-BE49-F238E27FC236}">
                  <a16:creationId xmlns:a16="http://schemas.microsoft.com/office/drawing/2014/main" id="{299A924C-2230-4F0E-1EF0-DF4940D5958E}"/>
                </a:ext>
              </a:extLst>
            </p:cNvPr>
            <p:cNvSpPr/>
            <p:nvPr/>
          </p:nvSpPr>
          <p:spPr>
            <a:xfrm>
              <a:off x="7635597" y="4679037"/>
              <a:ext cx="5979795" cy="635079"/>
            </a:xfrm>
            <a:prstGeom prst="rect">
              <a:avLst/>
            </a:prstGeom>
            <a:noFill/>
            <a:ln/>
          </p:spPr>
          <p:txBody>
            <a:bodyPr wrap="square" lIns="0" tIns="0" rIns="0" bIns="0" rtlCol="0" anchor="t"/>
            <a:lstStyle/>
            <a:p>
              <a:pPr marL="0" indent="0" algn="just" rtl="1">
                <a:lnSpc>
                  <a:spcPts val="2500"/>
                </a:lnSpc>
                <a:buNone/>
              </a:pPr>
              <a:r>
                <a:rPr lang="en-US" sz="1400" dirty="0">
                  <a:solidFill>
                    <a:srgbClr val="49495A"/>
                  </a:solidFill>
                  <a:latin typeface="Alexandria" pitchFamily="34" charset="0"/>
                  <a:ea typeface="Alexandria" pitchFamily="34" charset="-122"/>
                  <a:cs typeface="Alexandria" pitchFamily="34" charset="-120"/>
                </a:rPr>
                <a:t>يجب أن يكون التحليل النقدي جزءاً أساسياً من البحث التاريخي، حيث يتعين على الباحث تقييم المصادر والبيانات بشكل نقدي.</a:t>
              </a:r>
              <a:endParaRPr lang="en-US" sz="1400" dirty="0"/>
            </a:p>
          </p:txBody>
        </p:sp>
        <p:sp>
          <p:nvSpPr>
            <p:cNvPr id="14" name="Shape 10">
              <a:extLst>
                <a:ext uri="{FF2B5EF4-FFF2-40B4-BE49-F238E27FC236}">
                  <a16:creationId xmlns:a16="http://schemas.microsoft.com/office/drawing/2014/main" id="{CD9D5444-B65D-C391-FB13-94004A2B43E2}"/>
                </a:ext>
              </a:extLst>
            </p:cNvPr>
            <p:cNvSpPr/>
            <p:nvPr/>
          </p:nvSpPr>
          <p:spPr>
            <a:xfrm>
              <a:off x="793790" y="4028599"/>
              <a:ext cx="6422231" cy="1506736"/>
            </a:xfrm>
            <a:prstGeom prst="roundRect">
              <a:avLst>
                <a:gd name="adj" fmla="val 1976"/>
              </a:avLst>
            </a:prstGeom>
            <a:solidFill>
              <a:srgbClr val="FBFAFF"/>
            </a:solidFill>
            <a:ln w="22860">
              <a:solidFill>
                <a:srgbClr val="D0CED9"/>
              </a:solidFill>
              <a:prstDash val="solid"/>
            </a:ln>
          </p:spPr>
          <p:txBody>
            <a:bodyPr/>
            <a:lstStyle/>
            <a:p>
              <a:endParaRPr lang="en-US" sz="1400"/>
            </a:p>
          </p:txBody>
        </p:sp>
        <p:sp>
          <p:nvSpPr>
            <p:cNvPr id="15" name="Text 11">
              <a:extLst>
                <a:ext uri="{FF2B5EF4-FFF2-40B4-BE49-F238E27FC236}">
                  <a16:creationId xmlns:a16="http://schemas.microsoft.com/office/drawing/2014/main" id="{6C6E4A37-8F4B-10FF-1FD2-027452A1C633}"/>
                </a:ext>
              </a:extLst>
            </p:cNvPr>
            <p:cNvSpPr/>
            <p:nvPr/>
          </p:nvSpPr>
          <p:spPr>
            <a:xfrm>
              <a:off x="4513898" y="4249817"/>
              <a:ext cx="2480905" cy="310158"/>
            </a:xfrm>
            <a:prstGeom prst="rect">
              <a:avLst/>
            </a:prstGeom>
            <a:noFill/>
            <a:ln/>
          </p:spPr>
          <p:txBody>
            <a:bodyPr wrap="none" lIns="0" tIns="0" rIns="0" bIns="0" rtlCol="0" anchor="t"/>
            <a:lstStyle/>
            <a:p>
              <a:pPr marL="0" indent="0" algn="r" rtl="1">
                <a:lnSpc>
                  <a:spcPts val="2400"/>
                </a:lnSpc>
                <a:buNone/>
              </a:pPr>
              <a:r>
                <a:rPr lang="en-US" sz="1400" dirty="0">
                  <a:solidFill>
                    <a:srgbClr val="49495A"/>
                  </a:solidFill>
                  <a:latin typeface="Alexandria" pitchFamily="34" charset="0"/>
                  <a:ea typeface="Alexandria" pitchFamily="34" charset="-122"/>
                  <a:cs typeface="Alexandria" pitchFamily="34" charset="-120"/>
                </a:rPr>
                <a:t>احترام السياق التاريخي</a:t>
              </a:r>
              <a:endParaRPr lang="en-US" sz="1400" dirty="0"/>
            </a:p>
          </p:txBody>
        </p:sp>
        <p:sp>
          <p:nvSpPr>
            <p:cNvPr id="16" name="Text 12">
              <a:extLst>
                <a:ext uri="{FF2B5EF4-FFF2-40B4-BE49-F238E27FC236}">
                  <a16:creationId xmlns:a16="http://schemas.microsoft.com/office/drawing/2014/main" id="{69664825-C8E2-33ED-E279-10BF88BACC74}"/>
                </a:ext>
              </a:extLst>
            </p:cNvPr>
            <p:cNvSpPr/>
            <p:nvPr/>
          </p:nvSpPr>
          <p:spPr>
            <a:xfrm>
              <a:off x="1015008" y="4679037"/>
              <a:ext cx="5979795" cy="635079"/>
            </a:xfrm>
            <a:prstGeom prst="rect">
              <a:avLst/>
            </a:prstGeom>
            <a:noFill/>
            <a:ln/>
          </p:spPr>
          <p:txBody>
            <a:bodyPr wrap="square" lIns="0" tIns="0" rIns="0" bIns="0" rtlCol="0" anchor="t"/>
            <a:lstStyle/>
            <a:p>
              <a:pPr marL="0" indent="0" algn="just" rtl="1">
                <a:lnSpc>
                  <a:spcPts val="2500"/>
                </a:lnSpc>
                <a:buNone/>
              </a:pPr>
              <a:r>
                <a:rPr lang="en-US" sz="1400" dirty="0">
                  <a:solidFill>
                    <a:srgbClr val="49495A"/>
                  </a:solidFill>
                  <a:latin typeface="Alexandria" pitchFamily="34" charset="0"/>
                  <a:ea typeface="Alexandria" pitchFamily="34" charset="-122"/>
                  <a:cs typeface="Alexandria" pitchFamily="34" charset="-120"/>
                </a:rPr>
                <a:t>يجب أن يتم فهم الأحداث والظواهر في سياقها التاريخي والثقافي، وعدم تقديرها بناءً على المعايير الحالية أو القيم الثقافية الحالية.</a:t>
              </a:r>
              <a:endParaRPr lang="en-US" sz="1400" dirty="0"/>
            </a:p>
          </p:txBody>
        </p:sp>
        <p:sp>
          <p:nvSpPr>
            <p:cNvPr id="17" name="Shape 13">
              <a:extLst>
                <a:ext uri="{FF2B5EF4-FFF2-40B4-BE49-F238E27FC236}">
                  <a16:creationId xmlns:a16="http://schemas.microsoft.com/office/drawing/2014/main" id="{B94C2B9A-DADA-8821-7153-11239AD7F1AE}"/>
                </a:ext>
              </a:extLst>
            </p:cNvPr>
            <p:cNvSpPr/>
            <p:nvPr/>
          </p:nvSpPr>
          <p:spPr>
            <a:xfrm>
              <a:off x="7414379" y="5733690"/>
              <a:ext cx="6422231" cy="1733309"/>
            </a:xfrm>
            <a:prstGeom prst="roundRect">
              <a:avLst>
                <a:gd name="adj" fmla="val 1976"/>
              </a:avLst>
            </a:prstGeom>
            <a:solidFill>
              <a:srgbClr val="FBFAFF"/>
            </a:solidFill>
            <a:ln w="22860">
              <a:solidFill>
                <a:srgbClr val="D0CED9"/>
              </a:solidFill>
              <a:prstDash val="solid"/>
            </a:ln>
          </p:spPr>
          <p:txBody>
            <a:bodyPr/>
            <a:lstStyle/>
            <a:p>
              <a:endParaRPr lang="en-US" sz="1400"/>
            </a:p>
          </p:txBody>
        </p:sp>
        <p:sp>
          <p:nvSpPr>
            <p:cNvPr id="18" name="Text 14">
              <a:extLst>
                <a:ext uri="{FF2B5EF4-FFF2-40B4-BE49-F238E27FC236}">
                  <a16:creationId xmlns:a16="http://schemas.microsoft.com/office/drawing/2014/main" id="{CE6BF27F-C59B-B9A3-FB3B-B9F16C1F8C18}"/>
                </a:ext>
              </a:extLst>
            </p:cNvPr>
            <p:cNvSpPr/>
            <p:nvPr/>
          </p:nvSpPr>
          <p:spPr>
            <a:xfrm>
              <a:off x="11134487" y="5954911"/>
              <a:ext cx="2480905" cy="310158"/>
            </a:xfrm>
            <a:prstGeom prst="rect">
              <a:avLst/>
            </a:prstGeom>
            <a:noFill/>
            <a:ln/>
          </p:spPr>
          <p:txBody>
            <a:bodyPr wrap="none" lIns="0" tIns="0" rIns="0" bIns="0" rtlCol="0" anchor="t"/>
            <a:lstStyle/>
            <a:p>
              <a:pPr marL="0" indent="0" algn="r" rtl="1">
                <a:lnSpc>
                  <a:spcPts val="2400"/>
                </a:lnSpc>
                <a:buNone/>
              </a:pPr>
              <a:r>
                <a:rPr lang="en-US" sz="1400" dirty="0">
                  <a:solidFill>
                    <a:srgbClr val="49495A"/>
                  </a:solidFill>
                  <a:latin typeface="Alexandria" pitchFamily="34" charset="0"/>
                  <a:ea typeface="Alexandria" pitchFamily="34" charset="-122"/>
                  <a:cs typeface="Alexandria" pitchFamily="34" charset="-120"/>
                </a:rPr>
                <a:t>توثيق المصادر</a:t>
              </a:r>
              <a:endParaRPr lang="en-US" sz="1400" dirty="0"/>
            </a:p>
          </p:txBody>
        </p:sp>
        <p:sp>
          <p:nvSpPr>
            <p:cNvPr id="19" name="Text 15">
              <a:extLst>
                <a:ext uri="{FF2B5EF4-FFF2-40B4-BE49-F238E27FC236}">
                  <a16:creationId xmlns:a16="http://schemas.microsoft.com/office/drawing/2014/main" id="{95222996-01EF-7E32-4E87-3BD5F8EF0B33}"/>
                </a:ext>
              </a:extLst>
            </p:cNvPr>
            <p:cNvSpPr/>
            <p:nvPr/>
          </p:nvSpPr>
          <p:spPr>
            <a:xfrm>
              <a:off x="7635597" y="6384133"/>
              <a:ext cx="5979795" cy="635079"/>
            </a:xfrm>
            <a:prstGeom prst="rect">
              <a:avLst/>
            </a:prstGeom>
            <a:noFill/>
            <a:ln/>
          </p:spPr>
          <p:txBody>
            <a:bodyPr wrap="square" lIns="0" tIns="0" rIns="0" bIns="0" rtlCol="0" anchor="t"/>
            <a:lstStyle/>
            <a:p>
              <a:pPr marL="0" indent="0" algn="just" rtl="1">
                <a:lnSpc>
                  <a:spcPts val="2500"/>
                </a:lnSpc>
                <a:buNone/>
              </a:pPr>
              <a:r>
                <a:rPr lang="en-US" sz="1400" dirty="0">
                  <a:solidFill>
                    <a:srgbClr val="49495A"/>
                  </a:solidFill>
                  <a:latin typeface="Alexandria" pitchFamily="34" charset="0"/>
                  <a:ea typeface="Alexandria" pitchFamily="34" charset="-122"/>
                  <a:cs typeface="Alexandria" pitchFamily="34" charset="-120"/>
                </a:rPr>
                <a:t>يجب توثيق جميع المصادر المستخدمة في البحث والاقتباس منها بشكل صحيح ومعتمد، وفقاً لأسلوب الاقتباس المعتمد في التاريخ.</a:t>
              </a:r>
              <a:endParaRPr lang="en-US" sz="1400" dirty="0"/>
            </a:p>
          </p:txBody>
        </p:sp>
        <p:sp>
          <p:nvSpPr>
            <p:cNvPr id="20" name="Shape 16">
              <a:extLst>
                <a:ext uri="{FF2B5EF4-FFF2-40B4-BE49-F238E27FC236}">
                  <a16:creationId xmlns:a16="http://schemas.microsoft.com/office/drawing/2014/main" id="{BCF05926-3AB2-8BCC-D08B-1305BE84B043}"/>
                </a:ext>
              </a:extLst>
            </p:cNvPr>
            <p:cNvSpPr/>
            <p:nvPr/>
          </p:nvSpPr>
          <p:spPr>
            <a:xfrm>
              <a:off x="793790" y="5733691"/>
              <a:ext cx="6422231" cy="1733308"/>
            </a:xfrm>
            <a:prstGeom prst="roundRect">
              <a:avLst>
                <a:gd name="adj" fmla="val 1976"/>
              </a:avLst>
            </a:prstGeom>
            <a:solidFill>
              <a:srgbClr val="FBFAFF"/>
            </a:solidFill>
            <a:ln w="22860">
              <a:solidFill>
                <a:srgbClr val="D0CED9"/>
              </a:solidFill>
              <a:prstDash val="solid"/>
            </a:ln>
          </p:spPr>
          <p:txBody>
            <a:bodyPr/>
            <a:lstStyle/>
            <a:p>
              <a:endParaRPr lang="en-US" sz="1400"/>
            </a:p>
          </p:txBody>
        </p:sp>
        <p:sp>
          <p:nvSpPr>
            <p:cNvPr id="21" name="Text 17">
              <a:extLst>
                <a:ext uri="{FF2B5EF4-FFF2-40B4-BE49-F238E27FC236}">
                  <a16:creationId xmlns:a16="http://schemas.microsoft.com/office/drawing/2014/main" id="{C277C890-0880-71E4-9D83-471C0191EC7D}"/>
                </a:ext>
              </a:extLst>
            </p:cNvPr>
            <p:cNvSpPr/>
            <p:nvPr/>
          </p:nvSpPr>
          <p:spPr>
            <a:xfrm>
              <a:off x="4404122" y="5954911"/>
              <a:ext cx="2590681" cy="310158"/>
            </a:xfrm>
            <a:prstGeom prst="rect">
              <a:avLst/>
            </a:prstGeom>
            <a:noFill/>
            <a:ln/>
          </p:spPr>
          <p:txBody>
            <a:bodyPr wrap="none" lIns="0" tIns="0" rIns="0" bIns="0" rtlCol="0" anchor="t"/>
            <a:lstStyle/>
            <a:p>
              <a:pPr marL="0" indent="0" algn="r" rtl="1">
                <a:lnSpc>
                  <a:spcPts val="2400"/>
                </a:lnSpc>
                <a:buNone/>
              </a:pPr>
              <a:r>
                <a:rPr lang="en-US" sz="1400" dirty="0">
                  <a:solidFill>
                    <a:srgbClr val="49495A"/>
                  </a:solidFill>
                  <a:latin typeface="Alexandria" pitchFamily="34" charset="0"/>
                  <a:ea typeface="Alexandria" pitchFamily="34" charset="-122"/>
                  <a:cs typeface="Alexandria" pitchFamily="34" charset="-120"/>
                </a:rPr>
                <a:t>احترام الحقوق الأخلاقية</a:t>
              </a:r>
              <a:endParaRPr lang="en-US" sz="1400" dirty="0"/>
            </a:p>
          </p:txBody>
        </p:sp>
        <p:sp>
          <p:nvSpPr>
            <p:cNvPr id="22" name="Text 18">
              <a:extLst>
                <a:ext uri="{FF2B5EF4-FFF2-40B4-BE49-F238E27FC236}">
                  <a16:creationId xmlns:a16="http://schemas.microsoft.com/office/drawing/2014/main" id="{478ABC4A-E44A-1C2E-B5EC-AF43ED017855}"/>
                </a:ext>
              </a:extLst>
            </p:cNvPr>
            <p:cNvSpPr/>
            <p:nvPr/>
          </p:nvSpPr>
          <p:spPr>
            <a:xfrm>
              <a:off x="1015008" y="6384131"/>
              <a:ext cx="5979795" cy="635079"/>
            </a:xfrm>
            <a:prstGeom prst="rect">
              <a:avLst/>
            </a:prstGeom>
            <a:noFill/>
            <a:ln/>
          </p:spPr>
          <p:txBody>
            <a:bodyPr wrap="square" lIns="0" tIns="0" rIns="0" bIns="0" rtlCol="0" anchor="t"/>
            <a:lstStyle/>
            <a:p>
              <a:pPr marL="0" indent="0" algn="just" rtl="1">
                <a:lnSpc>
                  <a:spcPts val="2500"/>
                </a:lnSpc>
                <a:buNone/>
              </a:pPr>
              <a:r>
                <a:rPr lang="en-US" sz="1400" dirty="0">
                  <a:solidFill>
                    <a:srgbClr val="49495A"/>
                  </a:solidFill>
                  <a:latin typeface="Alexandria" pitchFamily="34" charset="0"/>
                  <a:ea typeface="Alexandria" pitchFamily="34" charset="-122"/>
                  <a:cs typeface="Alexandria" pitchFamily="34" charset="-120"/>
                </a:rPr>
                <a:t>يجب احترام حقوق المؤلفين والحفاظ على حقوق الملكية الفكرية، وعدم القيام بالنسخ أو الاقتباس غير المشروع.</a:t>
              </a:r>
              <a:endParaRPr lang="en-US" sz="1400" dirty="0"/>
            </a:p>
          </p:txBody>
        </p:sp>
      </p:grpSp>
      <p:sp>
        <p:nvSpPr>
          <p:cNvPr id="24" name="TextBox 23">
            <a:extLst>
              <a:ext uri="{FF2B5EF4-FFF2-40B4-BE49-F238E27FC236}">
                <a16:creationId xmlns:a16="http://schemas.microsoft.com/office/drawing/2014/main" id="{7A930C58-3DA4-51AE-63A0-37B5E4CF838E}"/>
              </a:ext>
            </a:extLst>
          </p:cNvPr>
          <p:cNvSpPr txBox="1"/>
          <p:nvPr/>
        </p:nvSpPr>
        <p:spPr>
          <a:xfrm>
            <a:off x="6096000" y="5690754"/>
            <a:ext cx="5835805" cy="101829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lnSpc>
                <a:spcPts val="2500"/>
              </a:lnSpc>
            </a:pPr>
            <a:r>
              <a:rPr lang="ar-EG" sz="1400">
                <a:solidFill>
                  <a:srgbClr val="49495A"/>
                </a:solidFill>
                <a:latin typeface="Alexandria" pitchFamily="34" charset="0"/>
                <a:cs typeface="Alexandria" pitchFamily="34" charset="-120"/>
              </a:rPr>
              <a:t>التأكد من التحليل الأصولي: </a:t>
            </a:r>
          </a:p>
          <a:p>
            <a:pPr algn="just" rtl="1">
              <a:lnSpc>
                <a:spcPts val="2500"/>
              </a:lnSpc>
            </a:pPr>
            <a:r>
              <a:rPr lang="ar-EG" sz="1400">
                <a:solidFill>
                  <a:srgbClr val="49495A"/>
                </a:solidFill>
                <a:latin typeface="Alexandria" pitchFamily="34" charset="0"/>
                <a:cs typeface="Alexandria" pitchFamily="34" charset="-120"/>
              </a:rPr>
              <a:t>يجب أن يتم التأكد من أن التحليلات والاستنتاجات التي تم اشتقاقها من البيانات التاريخية مدعومة بشكل جيد وتستند إلى أسس تاريخية قوية.</a:t>
            </a:r>
            <a:endParaRPr lang="ar-EG" sz="1400" dirty="0">
              <a:solidFill>
                <a:srgbClr val="49495A"/>
              </a:solidFill>
              <a:latin typeface="Alexandria" pitchFamily="34" charset="0"/>
              <a:cs typeface="Alexandria" pitchFamily="34" charset="-120"/>
            </a:endParaRPr>
          </a:p>
        </p:txBody>
      </p:sp>
      <p:sp>
        <p:nvSpPr>
          <p:cNvPr id="26" name="TextBox 25">
            <a:extLst>
              <a:ext uri="{FF2B5EF4-FFF2-40B4-BE49-F238E27FC236}">
                <a16:creationId xmlns:a16="http://schemas.microsoft.com/office/drawing/2014/main" id="{D3D20ABA-4973-B600-38DE-075166B50CFF}"/>
              </a:ext>
            </a:extLst>
          </p:cNvPr>
          <p:cNvSpPr txBox="1"/>
          <p:nvPr/>
        </p:nvSpPr>
        <p:spPr>
          <a:xfrm>
            <a:off x="180431" y="5690753"/>
            <a:ext cx="5681899" cy="101829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lnSpc>
                <a:spcPts val="2500"/>
              </a:lnSpc>
            </a:pPr>
            <a:r>
              <a:rPr lang="ar-EG" sz="1400">
                <a:solidFill>
                  <a:srgbClr val="49495A"/>
                </a:solidFill>
                <a:latin typeface="Alexandria" pitchFamily="34" charset="0"/>
                <a:cs typeface="Alexandria" pitchFamily="34" charset="-120"/>
              </a:rPr>
              <a:t>التوازن في التفسيرات والانتقادات: </a:t>
            </a:r>
          </a:p>
          <a:p>
            <a:pPr algn="just" rtl="1">
              <a:lnSpc>
                <a:spcPts val="2500"/>
              </a:lnSpc>
            </a:pPr>
            <a:r>
              <a:rPr lang="ar-EG" sz="1400">
                <a:solidFill>
                  <a:srgbClr val="49495A"/>
                </a:solidFill>
                <a:latin typeface="Alexandria" pitchFamily="34" charset="0"/>
                <a:cs typeface="Alexandria" pitchFamily="34" charset="-120"/>
              </a:rPr>
              <a:t>يجب توفير توازن في التفسيرات والانتقادات، وعرض وجهات النظر المتعددة بدقة وعدالة دون تحيز أو تشويه.</a:t>
            </a:r>
            <a:endParaRPr lang="ar-EG" sz="1400" dirty="0">
              <a:solidFill>
                <a:srgbClr val="49495A"/>
              </a:solidFill>
              <a:latin typeface="Alexandria" pitchFamily="34" charset="0"/>
              <a:cs typeface="Alexandria" pitchFamily="34" charset="-120"/>
            </a:endParaRPr>
          </a:p>
        </p:txBody>
      </p:sp>
    </p:spTree>
    <p:extLst>
      <p:ext uri="{BB962C8B-B14F-4D97-AF65-F5344CB8AC3E}">
        <p14:creationId xmlns:p14="http://schemas.microsoft.com/office/powerpoint/2010/main" val="304584227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941998" y="2101396"/>
            <a:ext cx="7361002" cy="352859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4-البحوث الاستكشافية</a:t>
            </a:r>
          </a:p>
          <a:p>
            <a:pPr algn="just" rtl="1">
              <a:lnSpc>
                <a:spcPct val="200000"/>
              </a:lnSpc>
            </a:pPr>
            <a:r>
              <a:rPr lang="ar-EG" sz="1600" dirty="0">
                <a:latin typeface="Alexandria" pitchFamily="2" charset="-78"/>
                <a:cs typeface="Alexandria" pitchFamily="2" charset="-78"/>
              </a:rPr>
              <a:t>والتي يسعى الباحث من خلالها إلى استكشاف ظاهرة ما، لم تتم دراستها بالقدر الكافي.</a:t>
            </a:r>
          </a:p>
          <a:p>
            <a:pPr algn="just" rtl="1">
              <a:lnSpc>
                <a:spcPct val="200000"/>
              </a:lnSpc>
            </a:pPr>
            <a:r>
              <a:rPr lang="ar-EG" sz="1600" dirty="0">
                <a:latin typeface="Alexandria" pitchFamily="2" charset="-78"/>
                <a:cs typeface="Alexandria" pitchFamily="2" charset="-78"/>
              </a:rPr>
              <a:t>هي البحوث التي تركز على اكتشاف الظاهرة أو الوصول إلى استبصار بشأنها، ويهدف هذا النوع من البحوث إلى اكتشاف ظاهرة عينية أو مجموعة من الظاهرات وإلقاء المزيد من الضوء عليها. بهدف تكوين أو تحديد مشكلة معينة أو تحديد مشكلة بدقة قبل البدء في دراستها.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4FEBA33-1228-62A1-E943-250C7911F2CB}"/>
              </a:ext>
            </a:extLst>
          </p:cNvPr>
          <p:cNvPicPr>
            <a:picLocks noChangeAspect="1"/>
          </p:cNvPicPr>
          <p:nvPr/>
        </p:nvPicPr>
        <p:blipFill>
          <a:blip r:embed="rId3"/>
          <a:stretch>
            <a:fillRect/>
          </a:stretch>
        </p:blipFill>
        <p:spPr>
          <a:xfrm>
            <a:off x="1030842" y="2476279"/>
            <a:ext cx="2314257" cy="347138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83277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22D1E-66BF-AFE3-5F32-5435775A007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27B91BC-7BF8-EA91-F4DA-223590EFA34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4C4C35-6F50-9980-8A76-49D3A5B5A1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0F4E89E5-FC4F-2588-FD39-4723E9AEC234}"/>
              </a:ext>
            </a:extLst>
          </p:cNvPr>
          <p:cNvGrpSpPr/>
          <p:nvPr/>
        </p:nvGrpSpPr>
        <p:grpSpPr>
          <a:xfrm>
            <a:off x="180431" y="774995"/>
            <a:ext cx="11742235" cy="4655649"/>
            <a:chOff x="645200" y="593646"/>
            <a:chExt cx="13340000" cy="7165760"/>
          </a:xfrm>
        </p:grpSpPr>
        <p:sp>
          <p:nvSpPr>
            <p:cNvPr id="3" name="Text 0">
              <a:extLst>
                <a:ext uri="{FF2B5EF4-FFF2-40B4-BE49-F238E27FC236}">
                  <a16:creationId xmlns:a16="http://schemas.microsoft.com/office/drawing/2014/main" id="{968A5ED9-27F3-45D7-E3A8-A1B87EC0B7A6}"/>
                </a:ext>
              </a:extLst>
            </p:cNvPr>
            <p:cNvSpPr/>
            <p:nvPr/>
          </p:nvSpPr>
          <p:spPr>
            <a:xfrm>
              <a:off x="8907542" y="593646"/>
              <a:ext cx="5054798" cy="521851"/>
            </a:xfrm>
            <a:prstGeom prst="rect">
              <a:avLst/>
            </a:prstGeom>
            <a:noFill/>
            <a:ln/>
          </p:spPr>
          <p:txBody>
            <a:bodyPr wrap="none" lIns="0" tIns="0" rIns="0" bIns="0" rtlCol="0" anchor="t"/>
            <a:lstStyle/>
            <a:p>
              <a:pPr marL="0" indent="0" algn="r" rtl="1">
                <a:lnSpc>
                  <a:spcPts val="4100"/>
                </a:lnSpc>
                <a:buNone/>
              </a:pPr>
              <a:r>
                <a:rPr lang="en-US" sz="2800" b="1" dirty="0">
                  <a:solidFill>
                    <a:srgbClr val="403CCF"/>
                  </a:solidFill>
                  <a:latin typeface="Alexandria" pitchFamily="34" charset="0"/>
                  <a:ea typeface="Alexandria" pitchFamily="34" charset="-122"/>
                  <a:cs typeface="Alexandria" pitchFamily="34" charset="-120"/>
                </a:rPr>
                <a:t>أهمية البحوث الاستكشافية</a:t>
              </a:r>
              <a:endParaRPr lang="en-US" sz="2800" b="1" dirty="0"/>
            </a:p>
          </p:txBody>
        </p:sp>
        <p:sp>
          <p:nvSpPr>
            <p:cNvPr id="4" name="Shape 1">
              <a:extLst>
                <a:ext uri="{FF2B5EF4-FFF2-40B4-BE49-F238E27FC236}">
                  <a16:creationId xmlns:a16="http://schemas.microsoft.com/office/drawing/2014/main" id="{64B99966-6077-771F-DB61-631B8E480029}"/>
                </a:ext>
              </a:extLst>
            </p:cNvPr>
            <p:cNvSpPr/>
            <p:nvPr/>
          </p:nvSpPr>
          <p:spPr>
            <a:xfrm>
              <a:off x="7303770" y="1449467"/>
              <a:ext cx="22860" cy="6186368"/>
            </a:xfrm>
            <a:prstGeom prst="roundRect">
              <a:avLst>
                <a:gd name="adj" fmla="val 109595"/>
              </a:avLst>
            </a:prstGeom>
            <a:solidFill>
              <a:srgbClr val="D0CED9"/>
            </a:solidFill>
            <a:ln/>
          </p:spPr>
          <p:txBody>
            <a:bodyPr/>
            <a:lstStyle/>
            <a:p>
              <a:endParaRPr lang="en-US"/>
            </a:p>
          </p:txBody>
        </p:sp>
        <p:sp>
          <p:nvSpPr>
            <p:cNvPr id="5" name="Shape 2">
              <a:extLst>
                <a:ext uri="{FF2B5EF4-FFF2-40B4-BE49-F238E27FC236}">
                  <a16:creationId xmlns:a16="http://schemas.microsoft.com/office/drawing/2014/main" id="{FD2B77C0-4303-0E28-E340-310EC8A4BFCD}"/>
                </a:ext>
              </a:extLst>
            </p:cNvPr>
            <p:cNvSpPr/>
            <p:nvPr/>
          </p:nvSpPr>
          <p:spPr>
            <a:xfrm>
              <a:off x="7338061" y="1449465"/>
              <a:ext cx="6647139" cy="1927022"/>
            </a:xfrm>
            <a:prstGeom prst="rect">
              <a:avLst/>
            </a:prstGeom>
            <a:solidFill>
              <a:srgbClr val="EAE8F3"/>
            </a:solidFill>
            <a:ln/>
          </p:spPr>
          <p:txBody>
            <a:bodyPr/>
            <a:lstStyle/>
            <a:p>
              <a:endParaRPr lang="en-US"/>
            </a:p>
          </p:txBody>
        </p:sp>
        <p:sp>
          <p:nvSpPr>
            <p:cNvPr id="6" name="Text 3">
              <a:extLst>
                <a:ext uri="{FF2B5EF4-FFF2-40B4-BE49-F238E27FC236}">
                  <a16:creationId xmlns:a16="http://schemas.microsoft.com/office/drawing/2014/main" id="{4B037351-6EB4-811F-07AA-B9E1E6331084}"/>
                </a:ext>
              </a:extLst>
            </p:cNvPr>
            <p:cNvSpPr/>
            <p:nvPr/>
          </p:nvSpPr>
          <p:spPr>
            <a:xfrm>
              <a:off x="11730512" y="1537466"/>
              <a:ext cx="2087761" cy="260985"/>
            </a:xfrm>
            <a:prstGeom prst="rect">
              <a:avLst/>
            </a:prstGeom>
            <a:noFill/>
            <a:ln/>
          </p:spPr>
          <p:txBody>
            <a:bodyPr wrap="none" lIns="0" tIns="0" rIns="0" bIns="0" rtlCol="0" anchor="t"/>
            <a:lstStyle/>
            <a:p>
              <a:pPr marL="0" indent="0" algn="l" rtl="1">
                <a:lnSpc>
                  <a:spcPts val="2050"/>
                </a:lnSpc>
                <a:buNone/>
              </a:pPr>
              <a:r>
                <a:rPr lang="en-US" sz="1600" dirty="0">
                  <a:solidFill>
                    <a:srgbClr val="49495A"/>
                  </a:solidFill>
                  <a:latin typeface="Alexandria" pitchFamily="34" charset="0"/>
                  <a:ea typeface="Alexandria" pitchFamily="34" charset="-122"/>
                  <a:cs typeface="Alexandria" pitchFamily="34" charset="-120"/>
                </a:rPr>
                <a:t>تقدم العلوم الحديثة</a:t>
              </a:r>
              <a:endParaRPr lang="en-US" sz="1600" dirty="0"/>
            </a:p>
          </p:txBody>
        </p:sp>
        <p:sp>
          <p:nvSpPr>
            <p:cNvPr id="7" name="Text 4">
              <a:extLst>
                <a:ext uri="{FF2B5EF4-FFF2-40B4-BE49-F238E27FC236}">
                  <a16:creationId xmlns:a16="http://schemas.microsoft.com/office/drawing/2014/main" id="{76D77539-FAE1-4AFC-1AD9-7FF595630861}"/>
                </a:ext>
              </a:extLst>
            </p:cNvPr>
            <p:cNvSpPr/>
            <p:nvPr/>
          </p:nvSpPr>
          <p:spPr>
            <a:xfrm>
              <a:off x="7504986" y="1977509"/>
              <a:ext cx="6313289" cy="801529"/>
            </a:xfrm>
            <a:prstGeom prst="rect">
              <a:avLst/>
            </a:prstGeom>
            <a:noFill/>
            <a:ln/>
          </p:spPr>
          <p:txBody>
            <a:bodyPr wrap="square" lIns="0" tIns="0" rIns="0" bIns="0" rtlCol="0" anchor="t"/>
            <a:lstStyle/>
            <a:p>
              <a:pPr marL="0" indent="0" algn="just" rtl="1">
                <a:lnSpc>
                  <a:spcPts val="2100"/>
                </a:lnSpc>
                <a:buNone/>
              </a:pPr>
              <a:r>
                <a:rPr lang="en-US" sz="1300" dirty="0">
                  <a:solidFill>
                    <a:srgbClr val="49495A"/>
                  </a:solidFill>
                  <a:latin typeface="Alexandria" pitchFamily="34" charset="0"/>
                  <a:ea typeface="Alexandria" pitchFamily="34" charset="-122"/>
                  <a:cs typeface="Alexandria" pitchFamily="34" charset="-120"/>
                </a:rPr>
                <a:t>يعتبر علم الإعلام من العلوم الحديثة إذا ما قورن بالعلوم الطبيعية ولكي تتقدم العلوم لابد أن تلتمس خطاها في البداية حتى تصل إلى بلورة نظرية وصقل أدواتها وهو ما تسمح به البحوث الاستكشافية.</a:t>
              </a:r>
              <a:endParaRPr lang="en-US" sz="1300" dirty="0"/>
            </a:p>
          </p:txBody>
        </p:sp>
        <p:sp>
          <p:nvSpPr>
            <p:cNvPr id="9" name="Shape 5">
              <a:extLst>
                <a:ext uri="{FF2B5EF4-FFF2-40B4-BE49-F238E27FC236}">
                  <a16:creationId xmlns:a16="http://schemas.microsoft.com/office/drawing/2014/main" id="{A8AA03BD-94B1-573F-1DC4-4A31AA1C2688}"/>
                </a:ext>
              </a:extLst>
            </p:cNvPr>
            <p:cNvSpPr/>
            <p:nvPr/>
          </p:nvSpPr>
          <p:spPr>
            <a:xfrm>
              <a:off x="645200" y="3279934"/>
              <a:ext cx="6647139" cy="1819138"/>
            </a:xfrm>
            <a:prstGeom prst="roundRect">
              <a:avLst>
                <a:gd name="adj" fmla="val 2038"/>
              </a:avLst>
            </a:prstGeom>
            <a:solidFill>
              <a:srgbClr val="EAE8F3"/>
            </a:solidFill>
            <a:ln/>
          </p:spPr>
          <p:txBody>
            <a:bodyPr/>
            <a:lstStyle/>
            <a:p>
              <a:endParaRPr lang="en-US"/>
            </a:p>
          </p:txBody>
        </p:sp>
        <p:sp>
          <p:nvSpPr>
            <p:cNvPr id="10" name="Text 6">
              <a:extLst>
                <a:ext uri="{FF2B5EF4-FFF2-40B4-BE49-F238E27FC236}">
                  <a16:creationId xmlns:a16="http://schemas.microsoft.com/office/drawing/2014/main" id="{E3C0CD7E-20CD-E608-D643-3890BF463220}"/>
                </a:ext>
              </a:extLst>
            </p:cNvPr>
            <p:cNvSpPr/>
            <p:nvPr/>
          </p:nvSpPr>
          <p:spPr>
            <a:xfrm>
              <a:off x="5037653" y="3446859"/>
              <a:ext cx="2087761" cy="260985"/>
            </a:xfrm>
            <a:prstGeom prst="rect">
              <a:avLst/>
            </a:prstGeom>
            <a:noFill/>
            <a:ln/>
          </p:spPr>
          <p:txBody>
            <a:bodyPr wrap="none" lIns="0" tIns="0" rIns="0" bIns="0" rtlCol="0" anchor="t"/>
            <a:lstStyle/>
            <a:p>
              <a:pPr marL="0" indent="0" algn="r" rtl="1">
                <a:lnSpc>
                  <a:spcPts val="2050"/>
                </a:lnSpc>
                <a:buNone/>
              </a:pPr>
              <a:r>
                <a:rPr lang="en-US" sz="1600" dirty="0">
                  <a:solidFill>
                    <a:srgbClr val="49495A"/>
                  </a:solidFill>
                  <a:latin typeface="Alexandria" pitchFamily="34" charset="0"/>
                  <a:ea typeface="Alexandria" pitchFamily="34" charset="-122"/>
                  <a:cs typeface="Alexandria" pitchFamily="34" charset="-120"/>
                </a:rPr>
                <a:t>اشتقاق المعايير</a:t>
              </a:r>
              <a:endParaRPr lang="en-US" sz="1600" dirty="0"/>
            </a:p>
          </p:txBody>
        </p:sp>
        <p:sp>
          <p:nvSpPr>
            <p:cNvPr id="11" name="Text 7">
              <a:extLst>
                <a:ext uri="{FF2B5EF4-FFF2-40B4-BE49-F238E27FC236}">
                  <a16:creationId xmlns:a16="http://schemas.microsoft.com/office/drawing/2014/main" id="{FC058E7E-82CF-2F7A-6AD2-90F048CD899A}"/>
                </a:ext>
              </a:extLst>
            </p:cNvPr>
            <p:cNvSpPr/>
            <p:nvPr/>
          </p:nvSpPr>
          <p:spPr>
            <a:xfrm>
              <a:off x="812125" y="3807976"/>
              <a:ext cx="6313289" cy="534352"/>
            </a:xfrm>
            <a:prstGeom prst="rect">
              <a:avLst/>
            </a:prstGeom>
            <a:noFill/>
            <a:ln/>
          </p:spPr>
          <p:txBody>
            <a:bodyPr wrap="squar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تسمح الدراسات الاستكشافية في مجال الإعلام بإمكانية اشتقاق مجموعة من المعايير التي تفيد في التعرف على أهم ميادين المشكلات التي ينبغي أن توجه إليها البحوث.</a:t>
              </a:r>
              <a:endParaRPr lang="en-US" sz="1300" dirty="0"/>
            </a:p>
          </p:txBody>
        </p:sp>
        <p:sp>
          <p:nvSpPr>
            <p:cNvPr id="12" name="Shape 8">
              <a:extLst>
                <a:ext uri="{FF2B5EF4-FFF2-40B4-BE49-F238E27FC236}">
                  <a16:creationId xmlns:a16="http://schemas.microsoft.com/office/drawing/2014/main" id="{8BF26B66-9359-BB25-DD8A-B6FDA7A0DA9F}"/>
                </a:ext>
              </a:extLst>
            </p:cNvPr>
            <p:cNvSpPr/>
            <p:nvPr/>
          </p:nvSpPr>
          <p:spPr>
            <a:xfrm>
              <a:off x="7338061" y="4843224"/>
              <a:ext cx="6647139" cy="1563291"/>
            </a:xfrm>
            <a:prstGeom prst="rect">
              <a:avLst/>
            </a:prstGeom>
            <a:solidFill>
              <a:srgbClr val="EAE8F3"/>
            </a:solidFill>
            <a:ln/>
          </p:spPr>
          <p:txBody>
            <a:bodyPr/>
            <a:lstStyle/>
            <a:p>
              <a:endParaRPr lang="en-US"/>
            </a:p>
          </p:txBody>
        </p:sp>
        <p:sp>
          <p:nvSpPr>
            <p:cNvPr id="13" name="Text 9">
              <a:extLst>
                <a:ext uri="{FF2B5EF4-FFF2-40B4-BE49-F238E27FC236}">
                  <a16:creationId xmlns:a16="http://schemas.microsoft.com/office/drawing/2014/main" id="{82105914-49D8-4D49-25DE-EDE3BC78EF6A}"/>
                </a:ext>
              </a:extLst>
            </p:cNvPr>
            <p:cNvSpPr/>
            <p:nvPr/>
          </p:nvSpPr>
          <p:spPr>
            <a:xfrm>
              <a:off x="11730514" y="4976753"/>
              <a:ext cx="2087761" cy="260985"/>
            </a:xfrm>
            <a:prstGeom prst="rect">
              <a:avLst/>
            </a:prstGeom>
            <a:noFill/>
            <a:ln/>
          </p:spPr>
          <p:txBody>
            <a:bodyPr wrap="none" lIns="0" tIns="0" rIns="0" bIns="0" rtlCol="0" anchor="t"/>
            <a:lstStyle/>
            <a:p>
              <a:pPr marL="0" indent="0" algn="just" rtl="1">
                <a:lnSpc>
                  <a:spcPts val="2050"/>
                </a:lnSpc>
                <a:buNone/>
              </a:pPr>
              <a:r>
                <a:rPr lang="en-US" sz="1600" dirty="0">
                  <a:solidFill>
                    <a:srgbClr val="49495A"/>
                  </a:solidFill>
                  <a:latin typeface="Alexandria" pitchFamily="34" charset="0"/>
                  <a:ea typeface="Alexandria" pitchFamily="34" charset="-122"/>
                  <a:cs typeface="Alexandria" pitchFamily="34" charset="-120"/>
                </a:rPr>
                <a:t>تفسير الظواهر</a:t>
              </a:r>
              <a:endParaRPr lang="en-US" sz="1600" dirty="0"/>
            </a:p>
          </p:txBody>
        </p:sp>
        <p:sp>
          <p:nvSpPr>
            <p:cNvPr id="14" name="Text 10">
              <a:extLst>
                <a:ext uri="{FF2B5EF4-FFF2-40B4-BE49-F238E27FC236}">
                  <a16:creationId xmlns:a16="http://schemas.microsoft.com/office/drawing/2014/main" id="{B8B42D8B-176C-BA77-79E9-DA1345262513}"/>
                </a:ext>
              </a:extLst>
            </p:cNvPr>
            <p:cNvSpPr/>
            <p:nvPr/>
          </p:nvSpPr>
          <p:spPr>
            <a:xfrm>
              <a:off x="7504986" y="5371267"/>
              <a:ext cx="6313289" cy="534352"/>
            </a:xfrm>
            <a:prstGeom prst="rect">
              <a:avLst/>
            </a:prstGeom>
            <a:noFill/>
            <a:ln/>
          </p:spPr>
          <p:txBody>
            <a:bodyPr wrap="square" lIns="0" tIns="0" rIns="0" bIns="0" rtlCol="0" anchor="t"/>
            <a:lstStyle/>
            <a:p>
              <a:pPr marL="0" indent="0" algn="just" rtl="1">
                <a:lnSpc>
                  <a:spcPts val="2100"/>
                </a:lnSpc>
                <a:buNone/>
              </a:pPr>
              <a:r>
                <a:rPr lang="en-US" sz="1300" dirty="0">
                  <a:solidFill>
                    <a:srgbClr val="49495A"/>
                  </a:solidFill>
                  <a:latin typeface="Alexandria" pitchFamily="34" charset="0"/>
                  <a:ea typeface="Alexandria" pitchFamily="34" charset="-122"/>
                  <a:cs typeface="Alexandria" pitchFamily="34" charset="-120"/>
                </a:rPr>
                <a:t>يمكن الاعتماد عليها في تفسير الظواهر وتحديد المشكلات التي تواجه مجالات الإعلام المختلفة.</a:t>
              </a:r>
              <a:endParaRPr lang="en-US" sz="1300" dirty="0"/>
            </a:p>
          </p:txBody>
        </p:sp>
        <p:sp>
          <p:nvSpPr>
            <p:cNvPr id="15" name="Shape 11">
              <a:extLst>
                <a:ext uri="{FF2B5EF4-FFF2-40B4-BE49-F238E27FC236}">
                  <a16:creationId xmlns:a16="http://schemas.microsoft.com/office/drawing/2014/main" id="{16F49769-7E61-5EF5-D444-36CA7185533C}"/>
                </a:ext>
              </a:extLst>
            </p:cNvPr>
            <p:cNvSpPr/>
            <p:nvPr/>
          </p:nvSpPr>
          <p:spPr>
            <a:xfrm>
              <a:off x="645200" y="6406514"/>
              <a:ext cx="6647139" cy="1352892"/>
            </a:xfrm>
            <a:prstGeom prst="roundRect">
              <a:avLst>
                <a:gd name="adj" fmla="val 2038"/>
              </a:avLst>
            </a:prstGeom>
            <a:solidFill>
              <a:srgbClr val="EAE8F3"/>
            </a:solidFill>
            <a:ln/>
          </p:spPr>
          <p:txBody>
            <a:bodyPr/>
            <a:lstStyle/>
            <a:p>
              <a:endParaRPr lang="en-US"/>
            </a:p>
          </p:txBody>
        </p:sp>
        <p:sp>
          <p:nvSpPr>
            <p:cNvPr id="16" name="Text 12">
              <a:extLst>
                <a:ext uri="{FF2B5EF4-FFF2-40B4-BE49-F238E27FC236}">
                  <a16:creationId xmlns:a16="http://schemas.microsoft.com/office/drawing/2014/main" id="{FECE90E9-C9D7-45CA-CAE4-2972E427DF60}"/>
                </a:ext>
              </a:extLst>
            </p:cNvPr>
            <p:cNvSpPr/>
            <p:nvPr/>
          </p:nvSpPr>
          <p:spPr>
            <a:xfrm>
              <a:off x="5037653" y="6573441"/>
              <a:ext cx="2087761" cy="260985"/>
            </a:xfrm>
            <a:prstGeom prst="rect">
              <a:avLst/>
            </a:prstGeom>
            <a:noFill/>
            <a:ln/>
          </p:spPr>
          <p:txBody>
            <a:bodyPr wrap="none" lIns="0" tIns="0" rIns="0" bIns="0" rtlCol="0" anchor="t"/>
            <a:lstStyle/>
            <a:p>
              <a:pPr marL="0" indent="0" algn="r" rtl="1">
                <a:lnSpc>
                  <a:spcPts val="2050"/>
                </a:lnSpc>
                <a:buNone/>
              </a:pPr>
              <a:r>
                <a:rPr lang="en-US" sz="1600" dirty="0">
                  <a:solidFill>
                    <a:srgbClr val="49495A"/>
                  </a:solidFill>
                  <a:latin typeface="Alexandria" pitchFamily="34" charset="0"/>
                  <a:ea typeface="Alexandria" pitchFamily="34" charset="-122"/>
                  <a:cs typeface="Alexandria" pitchFamily="34" charset="-120"/>
                </a:rPr>
                <a:t>معالجة قلة البحوث</a:t>
              </a:r>
              <a:endParaRPr lang="en-US" sz="1600" dirty="0"/>
            </a:p>
          </p:txBody>
        </p:sp>
        <p:sp>
          <p:nvSpPr>
            <p:cNvPr id="17" name="Text 13">
              <a:extLst>
                <a:ext uri="{FF2B5EF4-FFF2-40B4-BE49-F238E27FC236}">
                  <a16:creationId xmlns:a16="http://schemas.microsoft.com/office/drawing/2014/main" id="{2645EBD0-C6C3-EC2F-B30A-5FC45E3798B4}"/>
                </a:ext>
              </a:extLst>
            </p:cNvPr>
            <p:cNvSpPr/>
            <p:nvPr/>
          </p:nvSpPr>
          <p:spPr>
            <a:xfrm>
              <a:off x="812125" y="6934557"/>
              <a:ext cx="6313289" cy="534352"/>
            </a:xfrm>
            <a:prstGeom prst="rect">
              <a:avLst/>
            </a:prstGeom>
            <a:noFill/>
            <a:ln/>
          </p:spPr>
          <p:txBody>
            <a:bodyPr wrap="squar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قلة عدد البحوث التي أجريت في مجال الإعلام، فضلاً عن تغطيتها للمجالات الإعلامية المختلفة.</a:t>
              </a:r>
              <a:endParaRPr lang="en-US" sz="1300" dirty="0"/>
            </a:p>
          </p:txBody>
        </p:sp>
      </p:grpSp>
      <p:sp>
        <p:nvSpPr>
          <p:cNvPr id="18" name="Shape 11">
            <a:extLst>
              <a:ext uri="{FF2B5EF4-FFF2-40B4-BE49-F238E27FC236}">
                <a16:creationId xmlns:a16="http://schemas.microsoft.com/office/drawing/2014/main" id="{DCD45555-890C-0EDD-DBFB-A2CC16542CB8}"/>
              </a:ext>
            </a:extLst>
          </p:cNvPr>
          <p:cNvSpPr/>
          <p:nvPr/>
        </p:nvSpPr>
        <p:spPr>
          <a:xfrm>
            <a:off x="6087014" y="5350359"/>
            <a:ext cx="5850995" cy="878983"/>
          </a:xfrm>
          <a:prstGeom prst="roundRect">
            <a:avLst>
              <a:gd name="adj" fmla="val 2038"/>
            </a:avLst>
          </a:prstGeom>
          <a:solidFill>
            <a:srgbClr val="EAE8F3"/>
          </a:solidFill>
          <a:ln/>
        </p:spPr>
        <p:txBody>
          <a:bodyPr/>
          <a:lstStyle/>
          <a:p>
            <a:pPr algn="just" rtl="1">
              <a:lnSpc>
                <a:spcPts val="2100"/>
              </a:lnSpc>
            </a:pPr>
            <a:r>
              <a:rPr lang="ar-EG" sz="1300">
                <a:solidFill>
                  <a:srgbClr val="49495A"/>
                </a:solidFill>
                <a:latin typeface="Alexandria" pitchFamily="34" charset="0"/>
                <a:cs typeface="Alexandria" pitchFamily="34" charset="-120"/>
              </a:rPr>
              <a:t>تسهم الدراسات الاستكشافية في القاء الضوء على درجة التداخل النسبي بين الدراسات الإعلامية والدراسات الأخرى، مما يفتح المجال أمام الباحثين لدراسة الجوانب المتعددة للمشكلة البحثية.</a:t>
            </a:r>
          </a:p>
        </p:txBody>
      </p:sp>
    </p:spTree>
    <p:extLst>
      <p:ext uri="{BB962C8B-B14F-4D97-AF65-F5344CB8AC3E}">
        <p14:creationId xmlns:p14="http://schemas.microsoft.com/office/powerpoint/2010/main" val="315044887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9E28F-952E-9D0A-552E-E9BAC29959A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9306086-FDC6-A76D-B198-AFF05E7AE6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040A6D-3108-0592-62AD-F68F89542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492317F6-73B5-BD12-57A4-96D2A6C6376D}"/>
              </a:ext>
            </a:extLst>
          </p:cNvPr>
          <p:cNvGrpSpPr/>
          <p:nvPr/>
        </p:nvGrpSpPr>
        <p:grpSpPr>
          <a:xfrm>
            <a:off x="1483113" y="569131"/>
            <a:ext cx="10437542" cy="4483485"/>
            <a:chOff x="737830" y="507206"/>
            <a:chExt cx="13154740" cy="7216974"/>
          </a:xfrm>
        </p:grpSpPr>
        <p:sp>
          <p:nvSpPr>
            <p:cNvPr id="3" name="Text 0">
              <a:extLst>
                <a:ext uri="{FF2B5EF4-FFF2-40B4-BE49-F238E27FC236}">
                  <a16:creationId xmlns:a16="http://schemas.microsoft.com/office/drawing/2014/main" id="{5E08ABC6-DF08-27F3-5790-97C16D9729B1}"/>
                </a:ext>
              </a:extLst>
            </p:cNvPr>
            <p:cNvSpPr/>
            <p:nvPr/>
          </p:nvSpPr>
          <p:spPr>
            <a:xfrm>
              <a:off x="8181856" y="507206"/>
              <a:ext cx="5710714" cy="576382"/>
            </a:xfrm>
            <a:prstGeom prst="rect">
              <a:avLst/>
            </a:prstGeom>
            <a:noFill/>
            <a:ln/>
          </p:spPr>
          <p:txBody>
            <a:bodyPr wrap="none" lIns="0" tIns="0" rIns="0" bIns="0" rtlCol="0" anchor="t"/>
            <a:lstStyle/>
            <a:p>
              <a:pPr marL="0" indent="0" algn="r" rtl="1">
                <a:lnSpc>
                  <a:spcPts val="4500"/>
                </a:lnSpc>
                <a:buNone/>
              </a:pPr>
              <a:r>
                <a:rPr lang="en-US" sz="2400" b="1" dirty="0">
                  <a:solidFill>
                    <a:srgbClr val="403CCF"/>
                  </a:solidFill>
                  <a:latin typeface="Alexandria" pitchFamily="34" charset="0"/>
                  <a:ea typeface="Alexandria" pitchFamily="34" charset="-122"/>
                  <a:cs typeface="Alexandria" pitchFamily="34" charset="-120"/>
                </a:rPr>
                <a:t>وظائف البحوث الاستكشافية</a:t>
              </a:r>
              <a:endParaRPr lang="en-US" sz="2400" b="1" dirty="0"/>
            </a:p>
          </p:txBody>
        </p:sp>
        <p:sp>
          <p:nvSpPr>
            <p:cNvPr id="4" name="Shape 1">
              <a:extLst>
                <a:ext uri="{FF2B5EF4-FFF2-40B4-BE49-F238E27FC236}">
                  <a16:creationId xmlns:a16="http://schemas.microsoft.com/office/drawing/2014/main" id="{C3B2E135-C28A-DA47-264A-7B7C517AF001}"/>
                </a:ext>
              </a:extLst>
            </p:cNvPr>
            <p:cNvSpPr/>
            <p:nvPr/>
          </p:nvSpPr>
          <p:spPr>
            <a:xfrm>
              <a:off x="13154739" y="1452443"/>
              <a:ext cx="737830" cy="1106805"/>
            </a:xfrm>
            <a:prstGeom prst="roundRect">
              <a:avLst>
                <a:gd name="adj" fmla="val 360022"/>
              </a:avLst>
            </a:prstGeom>
            <a:solidFill>
              <a:srgbClr val="EAE8F3"/>
            </a:solidFill>
            <a:ln/>
          </p:spPr>
          <p:txBody>
            <a:bodyPr/>
            <a:lstStyle/>
            <a:p>
              <a:endParaRPr lang="en-US"/>
            </a:p>
          </p:txBody>
        </p:sp>
        <p:sp>
          <p:nvSpPr>
            <p:cNvPr id="5" name="Text 2">
              <a:extLst>
                <a:ext uri="{FF2B5EF4-FFF2-40B4-BE49-F238E27FC236}">
                  <a16:creationId xmlns:a16="http://schemas.microsoft.com/office/drawing/2014/main" id="{00953376-3C13-6508-62EB-EC32A1BB83DB}"/>
                </a:ext>
              </a:extLst>
            </p:cNvPr>
            <p:cNvSpPr/>
            <p:nvPr/>
          </p:nvSpPr>
          <p:spPr>
            <a:xfrm>
              <a:off x="13385363" y="1832848"/>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6" name="Text 3">
              <a:extLst>
                <a:ext uri="{FF2B5EF4-FFF2-40B4-BE49-F238E27FC236}">
                  <a16:creationId xmlns:a16="http://schemas.microsoft.com/office/drawing/2014/main" id="{0E272019-3291-D007-3BB8-5E4E3EC9CB91}"/>
                </a:ext>
              </a:extLst>
            </p:cNvPr>
            <p:cNvSpPr/>
            <p:nvPr/>
          </p:nvSpPr>
          <p:spPr>
            <a:xfrm>
              <a:off x="10369629" y="1636871"/>
              <a:ext cx="2600682"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زيادة التعرف على الظاهرة</a:t>
              </a:r>
              <a:endParaRPr lang="en-US" sz="1800" dirty="0"/>
            </a:p>
          </p:txBody>
        </p:sp>
        <p:sp>
          <p:nvSpPr>
            <p:cNvPr id="7" name="Text 4">
              <a:extLst>
                <a:ext uri="{FF2B5EF4-FFF2-40B4-BE49-F238E27FC236}">
                  <a16:creationId xmlns:a16="http://schemas.microsoft.com/office/drawing/2014/main" id="{0ED9CA37-BEE5-6E90-EA51-02D8B8909E64}"/>
                </a:ext>
              </a:extLst>
            </p:cNvPr>
            <p:cNvSpPr/>
            <p:nvPr/>
          </p:nvSpPr>
          <p:spPr>
            <a:xfrm>
              <a:off x="737830" y="2035731"/>
              <a:ext cx="12232481"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زيادة تعرف الباحث على الظاهرة أو الظواهر التي يرغب في دراستها في المستقبل دراسة متعمقة أو تعريفه بالمجال الذي تجري فيه الدراسة.</a:t>
              </a:r>
              <a:endParaRPr lang="en-US" sz="1450" dirty="0"/>
            </a:p>
          </p:txBody>
        </p:sp>
        <p:sp>
          <p:nvSpPr>
            <p:cNvPr id="9" name="Shape 5">
              <a:extLst>
                <a:ext uri="{FF2B5EF4-FFF2-40B4-BE49-F238E27FC236}">
                  <a16:creationId xmlns:a16="http://schemas.microsoft.com/office/drawing/2014/main" id="{85B16EC3-0F9F-D685-429F-E12AF0EE16F3}"/>
                </a:ext>
              </a:extLst>
            </p:cNvPr>
            <p:cNvSpPr/>
            <p:nvPr/>
          </p:nvSpPr>
          <p:spPr>
            <a:xfrm>
              <a:off x="13154739" y="2743676"/>
              <a:ext cx="737830" cy="1106805"/>
            </a:xfrm>
            <a:prstGeom prst="roundRect">
              <a:avLst>
                <a:gd name="adj" fmla="val 360022"/>
              </a:avLst>
            </a:prstGeom>
            <a:solidFill>
              <a:srgbClr val="EAE8F3"/>
            </a:solidFill>
            <a:ln/>
          </p:spPr>
          <p:txBody>
            <a:bodyPr/>
            <a:lstStyle/>
            <a:p>
              <a:endParaRPr lang="en-US"/>
            </a:p>
          </p:txBody>
        </p:sp>
        <p:sp>
          <p:nvSpPr>
            <p:cNvPr id="10" name="Text 6">
              <a:extLst>
                <a:ext uri="{FF2B5EF4-FFF2-40B4-BE49-F238E27FC236}">
                  <a16:creationId xmlns:a16="http://schemas.microsoft.com/office/drawing/2014/main" id="{2FC03D31-9DC8-9B6E-CEA5-02AE60558892}"/>
                </a:ext>
              </a:extLst>
            </p:cNvPr>
            <p:cNvSpPr/>
            <p:nvPr/>
          </p:nvSpPr>
          <p:spPr>
            <a:xfrm>
              <a:off x="13385363" y="3124081"/>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1" name="Text 7">
              <a:extLst>
                <a:ext uri="{FF2B5EF4-FFF2-40B4-BE49-F238E27FC236}">
                  <a16:creationId xmlns:a16="http://schemas.microsoft.com/office/drawing/2014/main" id="{00C3167A-510E-0708-6C1C-0FCFC693AB47}"/>
                </a:ext>
              </a:extLst>
            </p:cNvPr>
            <p:cNvSpPr/>
            <p:nvPr/>
          </p:nvSpPr>
          <p:spPr>
            <a:xfrm>
              <a:off x="10664547" y="2928104"/>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زيادة الإدراك</a:t>
              </a:r>
              <a:endParaRPr lang="en-US" sz="1800" dirty="0"/>
            </a:p>
          </p:txBody>
        </p:sp>
        <p:sp>
          <p:nvSpPr>
            <p:cNvPr id="12" name="Text 8">
              <a:extLst>
                <a:ext uri="{FF2B5EF4-FFF2-40B4-BE49-F238E27FC236}">
                  <a16:creationId xmlns:a16="http://schemas.microsoft.com/office/drawing/2014/main" id="{8FDFB5F4-48F7-327A-30CC-F67E954494BA}"/>
                </a:ext>
              </a:extLst>
            </p:cNvPr>
            <p:cNvSpPr/>
            <p:nvPr/>
          </p:nvSpPr>
          <p:spPr>
            <a:xfrm>
              <a:off x="737830" y="3326963"/>
              <a:ext cx="12232481"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زيادة درجة إدراك الباحث للمشكلة التي يتصدى لدراستها وأهم المتغيرات المؤثرة فيها، واكتشاف العلاقات بين المتغيرات.</a:t>
              </a:r>
              <a:endParaRPr lang="en-US" sz="1450" dirty="0"/>
            </a:p>
          </p:txBody>
        </p:sp>
        <p:sp>
          <p:nvSpPr>
            <p:cNvPr id="13" name="Shape 9">
              <a:extLst>
                <a:ext uri="{FF2B5EF4-FFF2-40B4-BE49-F238E27FC236}">
                  <a16:creationId xmlns:a16="http://schemas.microsoft.com/office/drawing/2014/main" id="{508B6BE1-D6E2-18CC-17C9-2D38CE788D79}"/>
                </a:ext>
              </a:extLst>
            </p:cNvPr>
            <p:cNvSpPr/>
            <p:nvPr/>
          </p:nvSpPr>
          <p:spPr>
            <a:xfrm>
              <a:off x="13154739" y="4034909"/>
              <a:ext cx="737830" cy="1106805"/>
            </a:xfrm>
            <a:prstGeom prst="roundRect">
              <a:avLst>
                <a:gd name="adj" fmla="val 360022"/>
              </a:avLst>
            </a:prstGeom>
            <a:solidFill>
              <a:srgbClr val="EAE8F3"/>
            </a:solidFill>
            <a:ln/>
          </p:spPr>
          <p:txBody>
            <a:bodyPr/>
            <a:lstStyle/>
            <a:p>
              <a:endParaRPr lang="en-US"/>
            </a:p>
          </p:txBody>
        </p:sp>
        <p:sp>
          <p:nvSpPr>
            <p:cNvPr id="14" name="Text 10">
              <a:extLst>
                <a:ext uri="{FF2B5EF4-FFF2-40B4-BE49-F238E27FC236}">
                  <a16:creationId xmlns:a16="http://schemas.microsoft.com/office/drawing/2014/main" id="{D1F52503-BB6D-2330-69BF-FE531315E47B}"/>
                </a:ext>
              </a:extLst>
            </p:cNvPr>
            <p:cNvSpPr/>
            <p:nvPr/>
          </p:nvSpPr>
          <p:spPr>
            <a:xfrm>
              <a:off x="13385363" y="4415314"/>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5" name="Text 11">
              <a:extLst>
                <a:ext uri="{FF2B5EF4-FFF2-40B4-BE49-F238E27FC236}">
                  <a16:creationId xmlns:a16="http://schemas.microsoft.com/office/drawing/2014/main" id="{51BEB859-A61F-F04A-5B32-9BD25B7D05F6}"/>
                </a:ext>
              </a:extLst>
            </p:cNvPr>
            <p:cNvSpPr/>
            <p:nvPr/>
          </p:nvSpPr>
          <p:spPr>
            <a:xfrm>
              <a:off x="10664547" y="4219337"/>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تحديد المشكلة</a:t>
              </a:r>
              <a:endParaRPr lang="en-US" sz="1800" dirty="0"/>
            </a:p>
          </p:txBody>
        </p:sp>
        <p:sp>
          <p:nvSpPr>
            <p:cNvPr id="16" name="Text 12">
              <a:extLst>
                <a:ext uri="{FF2B5EF4-FFF2-40B4-BE49-F238E27FC236}">
                  <a16:creationId xmlns:a16="http://schemas.microsoft.com/office/drawing/2014/main" id="{60C6B980-C264-5661-D530-5B814E57AE71}"/>
                </a:ext>
              </a:extLst>
            </p:cNvPr>
            <p:cNvSpPr/>
            <p:nvPr/>
          </p:nvSpPr>
          <p:spPr>
            <a:xfrm>
              <a:off x="737830" y="4618196"/>
              <a:ext cx="12232481"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تحديد مشكلة البحث وصياغتها صياغة علمية دقيقة تعين الباحث على التخطيط لدراستها دراسة علمية عميقة متكاملة.</a:t>
              </a:r>
              <a:endParaRPr lang="en-US" sz="1450" dirty="0"/>
            </a:p>
          </p:txBody>
        </p:sp>
        <p:sp>
          <p:nvSpPr>
            <p:cNvPr id="17" name="Shape 13">
              <a:extLst>
                <a:ext uri="{FF2B5EF4-FFF2-40B4-BE49-F238E27FC236}">
                  <a16:creationId xmlns:a16="http://schemas.microsoft.com/office/drawing/2014/main" id="{9E4129CF-9F10-BE11-8E43-F4B9E15691E9}"/>
                </a:ext>
              </a:extLst>
            </p:cNvPr>
            <p:cNvSpPr/>
            <p:nvPr/>
          </p:nvSpPr>
          <p:spPr>
            <a:xfrm>
              <a:off x="13154739" y="5326142"/>
              <a:ext cx="737830" cy="1106805"/>
            </a:xfrm>
            <a:prstGeom prst="roundRect">
              <a:avLst>
                <a:gd name="adj" fmla="val 360022"/>
              </a:avLst>
            </a:prstGeom>
            <a:solidFill>
              <a:srgbClr val="EAE8F3"/>
            </a:solidFill>
            <a:ln/>
          </p:spPr>
          <p:txBody>
            <a:bodyPr/>
            <a:lstStyle/>
            <a:p>
              <a:endParaRPr lang="en-US"/>
            </a:p>
          </p:txBody>
        </p:sp>
        <p:sp>
          <p:nvSpPr>
            <p:cNvPr id="18" name="Text 14">
              <a:extLst>
                <a:ext uri="{FF2B5EF4-FFF2-40B4-BE49-F238E27FC236}">
                  <a16:creationId xmlns:a16="http://schemas.microsoft.com/office/drawing/2014/main" id="{32E5C93B-D34D-B885-A18A-E60874B9B0C7}"/>
                </a:ext>
              </a:extLst>
            </p:cNvPr>
            <p:cNvSpPr/>
            <p:nvPr/>
          </p:nvSpPr>
          <p:spPr>
            <a:xfrm>
              <a:off x="13385363" y="5706547"/>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4</a:t>
              </a:r>
              <a:endParaRPr lang="en-US" sz="2150" dirty="0"/>
            </a:p>
          </p:txBody>
        </p:sp>
        <p:sp>
          <p:nvSpPr>
            <p:cNvPr id="19" name="Text 15">
              <a:extLst>
                <a:ext uri="{FF2B5EF4-FFF2-40B4-BE49-F238E27FC236}">
                  <a16:creationId xmlns:a16="http://schemas.microsoft.com/office/drawing/2014/main" id="{4ADAC299-5909-2C10-34F8-378DE46F7F9B}"/>
                </a:ext>
              </a:extLst>
            </p:cNvPr>
            <p:cNvSpPr/>
            <p:nvPr/>
          </p:nvSpPr>
          <p:spPr>
            <a:xfrm>
              <a:off x="10664547" y="5510570"/>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التعرف على الفروض</a:t>
              </a:r>
              <a:endParaRPr lang="en-US" sz="1800" dirty="0"/>
            </a:p>
          </p:txBody>
        </p:sp>
        <p:sp>
          <p:nvSpPr>
            <p:cNvPr id="20" name="Text 16">
              <a:extLst>
                <a:ext uri="{FF2B5EF4-FFF2-40B4-BE49-F238E27FC236}">
                  <a16:creationId xmlns:a16="http://schemas.microsoft.com/office/drawing/2014/main" id="{492A326E-1AEC-315C-8F21-CBD417D4AA4A}"/>
                </a:ext>
              </a:extLst>
            </p:cNvPr>
            <p:cNvSpPr/>
            <p:nvPr/>
          </p:nvSpPr>
          <p:spPr>
            <a:xfrm>
              <a:off x="737830" y="5909429"/>
              <a:ext cx="12232481"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التعرف على الفروض والاحتمالات التي يمكن إخضاعها للبحث العلمي الدقيق ومحاولة التثبت من صحتها أو خطئها في البحوث التالية.</a:t>
              </a:r>
              <a:endParaRPr lang="en-US" sz="1450" dirty="0"/>
            </a:p>
          </p:txBody>
        </p:sp>
        <p:sp>
          <p:nvSpPr>
            <p:cNvPr id="21" name="Shape 17">
              <a:extLst>
                <a:ext uri="{FF2B5EF4-FFF2-40B4-BE49-F238E27FC236}">
                  <a16:creationId xmlns:a16="http://schemas.microsoft.com/office/drawing/2014/main" id="{54C78B72-6BF5-6661-EFB8-C049DF90E096}"/>
                </a:ext>
              </a:extLst>
            </p:cNvPr>
            <p:cNvSpPr/>
            <p:nvPr/>
          </p:nvSpPr>
          <p:spPr>
            <a:xfrm>
              <a:off x="13154739" y="6617375"/>
              <a:ext cx="737830" cy="1106805"/>
            </a:xfrm>
            <a:prstGeom prst="roundRect">
              <a:avLst>
                <a:gd name="adj" fmla="val 360022"/>
              </a:avLst>
            </a:prstGeom>
            <a:solidFill>
              <a:srgbClr val="EAE8F3"/>
            </a:solidFill>
            <a:ln/>
          </p:spPr>
          <p:txBody>
            <a:bodyPr/>
            <a:lstStyle/>
            <a:p>
              <a:endParaRPr lang="en-US"/>
            </a:p>
          </p:txBody>
        </p:sp>
        <p:sp>
          <p:nvSpPr>
            <p:cNvPr id="22" name="Text 18">
              <a:extLst>
                <a:ext uri="{FF2B5EF4-FFF2-40B4-BE49-F238E27FC236}">
                  <a16:creationId xmlns:a16="http://schemas.microsoft.com/office/drawing/2014/main" id="{EF6B5E20-C8E2-289B-4036-CD4621C0E7A6}"/>
                </a:ext>
              </a:extLst>
            </p:cNvPr>
            <p:cNvSpPr/>
            <p:nvPr/>
          </p:nvSpPr>
          <p:spPr>
            <a:xfrm>
              <a:off x="13385363" y="6997779"/>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5</a:t>
              </a:r>
              <a:endParaRPr lang="en-US" sz="2150" dirty="0"/>
            </a:p>
          </p:txBody>
        </p:sp>
        <p:sp>
          <p:nvSpPr>
            <p:cNvPr id="23" name="Text 19">
              <a:extLst>
                <a:ext uri="{FF2B5EF4-FFF2-40B4-BE49-F238E27FC236}">
                  <a16:creationId xmlns:a16="http://schemas.microsoft.com/office/drawing/2014/main" id="{E868BAD9-ABA5-0C89-5F16-AF99A736EE75}"/>
                </a:ext>
              </a:extLst>
            </p:cNvPr>
            <p:cNvSpPr/>
            <p:nvPr/>
          </p:nvSpPr>
          <p:spPr>
            <a:xfrm>
              <a:off x="10664547" y="6801803"/>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سبر أغوار النظريات</a:t>
              </a:r>
              <a:endParaRPr lang="en-US" sz="1800" dirty="0"/>
            </a:p>
          </p:txBody>
        </p:sp>
        <p:sp>
          <p:nvSpPr>
            <p:cNvPr id="24" name="Text 20">
              <a:extLst>
                <a:ext uri="{FF2B5EF4-FFF2-40B4-BE49-F238E27FC236}">
                  <a16:creationId xmlns:a16="http://schemas.microsoft.com/office/drawing/2014/main" id="{B52FD04A-5574-C02B-DD60-A6117676B755}"/>
                </a:ext>
              </a:extLst>
            </p:cNvPr>
            <p:cNvSpPr/>
            <p:nvPr/>
          </p:nvSpPr>
          <p:spPr>
            <a:xfrm>
              <a:off x="737830" y="7200662"/>
              <a:ext cx="12232481"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تسمح البحوث الاستكشافية بسبر أغوار النظريات سواء الفضفاضة أو الضيقة والوصول لنظريات أكثر دقة وقابلة للتعميم.</a:t>
              </a:r>
              <a:endParaRPr lang="en-US" sz="1450" dirty="0"/>
            </a:p>
          </p:txBody>
        </p:sp>
      </p:grpSp>
      <p:sp>
        <p:nvSpPr>
          <p:cNvPr id="25" name="TextBox 24">
            <a:extLst>
              <a:ext uri="{FF2B5EF4-FFF2-40B4-BE49-F238E27FC236}">
                <a16:creationId xmlns:a16="http://schemas.microsoft.com/office/drawing/2014/main" id="{2A9CF07D-29BA-540B-419B-E07643D73E27}"/>
              </a:ext>
            </a:extLst>
          </p:cNvPr>
          <p:cNvSpPr txBox="1"/>
          <p:nvPr/>
        </p:nvSpPr>
        <p:spPr>
          <a:xfrm>
            <a:off x="1227416" y="5423707"/>
            <a:ext cx="10095666" cy="654410"/>
          </a:xfrm>
          <a:prstGeom prst="rect">
            <a:avLst/>
          </a:prstGeom>
          <a:noFill/>
        </p:spPr>
        <p:txBody>
          <a:bodyPr wrap="square">
            <a:spAutoFit/>
          </a:bodyPr>
          <a:lstStyle/>
          <a:p>
            <a:pPr algn="r" rtl="1">
              <a:lnSpc>
                <a:spcPts val="2300"/>
              </a:lnSpc>
            </a:pPr>
            <a:r>
              <a:rPr lang="ar-EG" sz="1450">
                <a:solidFill>
                  <a:srgbClr val="49495A"/>
                </a:solidFill>
                <a:latin typeface="Alexandria" pitchFamily="34" charset="0"/>
                <a:cs typeface="Alexandria" pitchFamily="34" charset="-120"/>
              </a:rPr>
              <a:t>توضيح المفاهيم المتعلقة بالمشكلة أو الظاهرة موضع الدراسة. إلى جانب تجميع المعلومات الخاصة بالإمكانيات العملية لإجراء البحوث وتنفيذها. وصولا إلى تحديد أولويات البحث بالنسبة للبحوث المستقبلية.</a:t>
            </a:r>
            <a:endParaRPr lang="ar-EG" sz="1450" dirty="0">
              <a:solidFill>
                <a:srgbClr val="49495A"/>
              </a:solidFill>
              <a:latin typeface="Alexandria" pitchFamily="34" charset="0"/>
              <a:cs typeface="Alexandria" pitchFamily="34" charset="-120"/>
            </a:endParaRPr>
          </a:p>
        </p:txBody>
      </p:sp>
      <p:sp>
        <p:nvSpPr>
          <p:cNvPr id="26" name="Shape 17">
            <a:extLst>
              <a:ext uri="{FF2B5EF4-FFF2-40B4-BE49-F238E27FC236}">
                <a16:creationId xmlns:a16="http://schemas.microsoft.com/office/drawing/2014/main" id="{C28AB13D-489A-3427-1467-2BE74F638840}"/>
              </a:ext>
            </a:extLst>
          </p:cNvPr>
          <p:cNvSpPr/>
          <p:nvPr/>
        </p:nvSpPr>
        <p:spPr>
          <a:xfrm>
            <a:off x="11375361" y="5390524"/>
            <a:ext cx="585426" cy="687593"/>
          </a:xfrm>
          <a:prstGeom prst="roundRect">
            <a:avLst>
              <a:gd name="adj" fmla="val 360022"/>
            </a:avLst>
          </a:prstGeom>
          <a:solidFill>
            <a:srgbClr val="EAE8F3"/>
          </a:solidFill>
          <a:ln/>
        </p:spPr>
        <p:txBody>
          <a:bodyPr/>
          <a:lstStyle/>
          <a:p>
            <a:endParaRPr lang="en-US"/>
          </a:p>
        </p:txBody>
      </p:sp>
      <p:sp>
        <p:nvSpPr>
          <p:cNvPr id="27" name="Text 18">
            <a:extLst>
              <a:ext uri="{FF2B5EF4-FFF2-40B4-BE49-F238E27FC236}">
                <a16:creationId xmlns:a16="http://schemas.microsoft.com/office/drawing/2014/main" id="{489CB6BF-46A0-D077-C62B-75FD1F4CF585}"/>
              </a:ext>
            </a:extLst>
          </p:cNvPr>
          <p:cNvSpPr/>
          <p:nvPr/>
        </p:nvSpPr>
        <p:spPr>
          <a:xfrm>
            <a:off x="11375361" y="5622936"/>
            <a:ext cx="362401" cy="535193"/>
          </a:xfrm>
          <a:prstGeom prst="rect">
            <a:avLst/>
          </a:prstGeom>
          <a:noFill/>
          <a:ln/>
        </p:spPr>
        <p:txBody>
          <a:bodyPr wrap="none" lIns="0" tIns="0" rIns="0" bIns="0" rtlCol="0" anchor="t"/>
          <a:lstStyle/>
          <a:p>
            <a:pPr marL="0" indent="0" algn="r" rtl="1">
              <a:lnSpc>
                <a:spcPts val="2150"/>
              </a:lnSpc>
              <a:buNone/>
            </a:pPr>
            <a:r>
              <a:rPr lang="ar-EG" sz="2150">
                <a:solidFill>
                  <a:srgbClr val="49495A"/>
                </a:solidFill>
                <a:latin typeface="Alexandria" pitchFamily="34" charset="0"/>
                <a:ea typeface="Alexandria" pitchFamily="34" charset="-122"/>
                <a:cs typeface="Alexandria" pitchFamily="34" charset="-120"/>
              </a:rPr>
              <a:t>6</a:t>
            </a:r>
            <a:endParaRPr lang="en-US" sz="2150" dirty="0"/>
          </a:p>
        </p:txBody>
      </p:sp>
    </p:spTree>
    <p:extLst>
      <p:ext uri="{BB962C8B-B14F-4D97-AF65-F5344CB8AC3E}">
        <p14:creationId xmlns:p14="http://schemas.microsoft.com/office/powerpoint/2010/main" val="195187483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D7D3B99-2F37-605F-179F-A4059839DD28}"/>
              </a:ext>
            </a:extLst>
          </p:cNvPr>
          <p:cNvPicPr>
            <a:picLocks noChangeAspect="1"/>
          </p:cNvPicPr>
          <p:nvPr/>
        </p:nvPicPr>
        <p:blipFill>
          <a:blip r:embed="rId3"/>
          <a:stretch>
            <a:fillRect/>
          </a:stretch>
        </p:blipFill>
        <p:spPr>
          <a:xfrm>
            <a:off x="697575" y="2288803"/>
            <a:ext cx="2439916" cy="36598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oup 7">
            <a:extLst>
              <a:ext uri="{FF2B5EF4-FFF2-40B4-BE49-F238E27FC236}">
                <a16:creationId xmlns:a16="http://schemas.microsoft.com/office/drawing/2014/main" id="{D9492350-84B7-60C3-6708-57F8E8BEE8BE}"/>
              </a:ext>
            </a:extLst>
          </p:cNvPr>
          <p:cNvGrpSpPr/>
          <p:nvPr/>
        </p:nvGrpSpPr>
        <p:grpSpPr>
          <a:xfrm>
            <a:off x="3143720" y="1720355"/>
            <a:ext cx="8105971" cy="4145186"/>
            <a:chOff x="6183987" y="1375053"/>
            <a:chExt cx="7748826" cy="5575578"/>
          </a:xfrm>
        </p:grpSpPr>
        <p:sp>
          <p:nvSpPr>
            <p:cNvPr id="9" name="Text 0">
              <a:extLst>
                <a:ext uri="{FF2B5EF4-FFF2-40B4-BE49-F238E27FC236}">
                  <a16:creationId xmlns:a16="http://schemas.microsoft.com/office/drawing/2014/main" id="{06FB49C0-CCDE-347E-1CE7-48A0A4CE8418}"/>
                </a:ext>
              </a:extLst>
            </p:cNvPr>
            <p:cNvSpPr/>
            <p:nvPr/>
          </p:nvSpPr>
          <p:spPr>
            <a:xfrm>
              <a:off x="7267218" y="1375053"/>
              <a:ext cx="6569393"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متطلبات البحوث الاستكشافية</a:t>
              </a:r>
              <a:endParaRPr lang="en-US" sz="2800" b="1" dirty="0"/>
            </a:p>
          </p:txBody>
        </p:sp>
        <p:sp>
          <p:nvSpPr>
            <p:cNvPr id="11" name="Shape 1">
              <a:extLst>
                <a:ext uri="{FF2B5EF4-FFF2-40B4-BE49-F238E27FC236}">
                  <a16:creationId xmlns:a16="http://schemas.microsoft.com/office/drawing/2014/main" id="{84AA8627-8FE6-63AE-CD48-5838D3251D86}"/>
                </a:ext>
              </a:extLst>
            </p:cNvPr>
            <p:cNvSpPr/>
            <p:nvPr/>
          </p:nvSpPr>
          <p:spPr>
            <a:xfrm>
              <a:off x="10157579" y="2292787"/>
              <a:ext cx="3679031" cy="2657951"/>
            </a:xfrm>
            <a:prstGeom prst="roundRect">
              <a:avLst>
                <a:gd name="adj" fmla="val 1120"/>
              </a:avLst>
            </a:prstGeom>
            <a:solidFill>
              <a:srgbClr val="FBFAFF"/>
            </a:solidFill>
            <a:ln w="22860">
              <a:solidFill>
                <a:srgbClr val="D0CED9"/>
              </a:solidFill>
              <a:prstDash val="solid"/>
            </a:ln>
          </p:spPr>
          <p:txBody>
            <a:bodyPr/>
            <a:lstStyle/>
            <a:p>
              <a:endParaRPr lang="en-US"/>
            </a:p>
          </p:txBody>
        </p:sp>
        <p:pic>
          <p:nvPicPr>
            <p:cNvPr id="12" name="Image 1" descr="preencoded.png">
              <a:extLst>
                <a:ext uri="{FF2B5EF4-FFF2-40B4-BE49-F238E27FC236}">
                  <a16:creationId xmlns:a16="http://schemas.microsoft.com/office/drawing/2014/main" id="{4E8423EF-5591-D12C-AE35-E625F0C371EB}"/>
                </a:ext>
              </a:extLst>
            </p:cNvPr>
            <p:cNvPicPr>
              <a:picLocks noChangeAspect="1"/>
            </p:cNvPicPr>
            <p:nvPr/>
          </p:nvPicPr>
          <p:blipFill>
            <a:blip r:embed="rId4"/>
            <a:stretch>
              <a:fillRect/>
            </a:stretch>
          </p:blipFill>
          <p:spPr>
            <a:xfrm>
              <a:off x="10061377" y="2196584"/>
              <a:ext cx="238125" cy="238125"/>
            </a:xfrm>
            <a:prstGeom prst="rect">
              <a:avLst/>
            </a:prstGeom>
          </p:spPr>
        </p:pic>
        <p:pic>
          <p:nvPicPr>
            <p:cNvPr id="13" name="Image 2" descr="preencoded.png">
              <a:extLst>
                <a:ext uri="{FF2B5EF4-FFF2-40B4-BE49-F238E27FC236}">
                  <a16:creationId xmlns:a16="http://schemas.microsoft.com/office/drawing/2014/main" id="{E5A43B92-0135-900D-4C9F-3753ABFE1B44}"/>
                </a:ext>
              </a:extLst>
            </p:cNvPr>
            <p:cNvPicPr>
              <a:picLocks noChangeAspect="1"/>
            </p:cNvPicPr>
            <p:nvPr/>
          </p:nvPicPr>
          <p:blipFill>
            <a:blip r:embed="rId5"/>
            <a:stretch>
              <a:fillRect/>
            </a:stretch>
          </p:blipFill>
          <p:spPr>
            <a:xfrm>
              <a:off x="13694688" y="4808815"/>
              <a:ext cx="238125" cy="238125"/>
            </a:xfrm>
            <a:prstGeom prst="rect">
              <a:avLst/>
            </a:prstGeom>
          </p:spPr>
        </p:pic>
        <p:sp>
          <p:nvSpPr>
            <p:cNvPr id="14" name="Text 2">
              <a:extLst>
                <a:ext uri="{FF2B5EF4-FFF2-40B4-BE49-F238E27FC236}">
                  <a16:creationId xmlns:a16="http://schemas.microsoft.com/office/drawing/2014/main" id="{F6BF91E1-ABAF-7F04-B7F8-D23435167664}"/>
                </a:ext>
              </a:extLst>
            </p:cNvPr>
            <p:cNvSpPr/>
            <p:nvPr/>
          </p:nvSpPr>
          <p:spPr>
            <a:xfrm>
              <a:off x="11035189" y="261330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مسح التراث العلمي</a:t>
              </a:r>
              <a:endParaRPr lang="en-US" sz="1950" dirty="0"/>
            </a:p>
          </p:txBody>
        </p:sp>
        <p:sp>
          <p:nvSpPr>
            <p:cNvPr id="15" name="Text 3">
              <a:extLst>
                <a:ext uri="{FF2B5EF4-FFF2-40B4-BE49-F238E27FC236}">
                  <a16:creationId xmlns:a16="http://schemas.microsoft.com/office/drawing/2014/main" id="{49C676F7-2021-CE80-6DF5-4FEF3258D75F}"/>
                </a:ext>
              </a:extLst>
            </p:cNvPr>
            <p:cNvSpPr/>
            <p:nvPr/>
          </p:nvSpPr>
          <p:spPr>
            <a:xfrm>
              <a:off x="10478095" y="3042523"/>
              <a:ext cx="3037999" cy="158769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مسح التراث العلمي في الموضوع الذي يقوم بدراسته عن طريق الاطلاع على البحوث السابقة التي أجريت في مجال بحثه وفي المجالات التي لها صلة بالمشكلة.</a:t>
              </a:r>
              <a:endParaRPr lang="en-US" sz="1550" dirty="0"/>
            </a:p>
          </p:txBody>
        </p:sp>
        <p:sp>
          <p:nvSpPr>
            <p:cNvPr id="16" name="Shape 4">
              <a:extLst>
                <a:ext uri="{FF2B5EF4-FFF2-40B4-BE49-F238E27FC236}">
                  <a16:creationId xmlns:a16="http://schemas.microsoft.com/office/drawing/2014/main" id="{D390FCFA-E56F-E7C5-74F6-0212853F483C}"/>
                </a:ext>
              </a:extLst>
            </p:cNvPr>
            <p:cNvSpPr/>
            <p:nvPr/>
          </p:nvSpPr>
          <p:spPr>
            <a:xfrm>
              <a:off x="6280190" y="2292787"/>
              <a:ext cx="3679031" cy="2657951"/>
            </a:xfrm>
            <a:prstGeom prst="roundRect">
              <a:avLst>
                <a:gd name="adj" fmla="val 1120"/>
              </a:avLst>
            </a:prstGeom>
            <a:solidFill>
              <a:srgbClr val="FBFAFF"/>
            </a:solidFill>
            <a:ln w="22860">
              <a:solidFill>
                <a:srgbClr val="D0CED9"/>
              </a:solidFill>
              <a:prstDash val="solid"/>
            </a:ln>
          </p:spPr>
          <p:txBody>
            <a:bodyPr/>
            <a:lstStyle/>
            <a:p>
              <a:endParaRPr lang="en-US"/>
            </a:p>
          </p:txBody>
        </p:sp>
        <p:pic>
          <p:nvPicPr>
            <p:cNvPr id="17" name="Image 3" descr="preencoded.png">
              <a:extLst>
                <a:ext uri="{FF2B5EF4-FFF2-40B4-BE49-F238E27FC236}">
                  <a16:creationId xmlns:a16="http://schemas.microsoft.com/office/drawing/2014/main" id="{81575605-510D-376E-6F14-FCCE38C2AE75}"/>
                </a:ext>
              </a:extLst>
            </p:cNvPr>
            <p:cNvPicPr>
              <a:picLocks noChangeAspect="1"/>
            </p:cNvPicPr>
            <p:nvPr/>
          </p:nvPicPr>
          <p:blipFill>
            <a:blip r:embed="rId4"/>
            <a:stretch>
              <a:fillRect/>
            </a:stretch>
          </p:blipFill>
          <p:spPr>
            <a:xfrm>
              <a:off x="6183987" y="2196584"/>
              <a:ext cx="238125" cy="238125"/>
            </a:xfrm>
            <a:prstGeom prst="rect">
              <a:avLst/>
            </a:prstGeom>
          </p:spPr>
        </p:pic>
        <p:pic>
          <p:nvPicPr>
            <p:cNvPr id="18" name="Image 4" descr="preencoded.png">
              <a:extLst>
                <a:ext uri="{FF2B5EF4-FFF2-40B4-BE49-F238E27FC236}">
                  <a16:creationId xmlns:a16="http://schemas.microsoft.com/office/drawing/2014/main" id="{0892339B-5A6B-7D99-49BE-EF3521716038}"/>
                </a:ext>
              </a:extLst>
            </p:cNvPr>
            <p:cNvPicPr>
              <a:picLocks noChangeAspect="1"/>
            </p:cNvPicPr>
            <p:nvPr/>
          </p:nvPicPr>
          <p:blipFill>
            <a:blip r:embed="rId5"/>
            <a:stretch>
              <a:fillRect/>
            </a:stretch>
          </p:blipFill>
          <p:spPr>
            <a:xfrm>
              <a:off x="9817298" y="4808815"/>
              <a:ext cx="238125" cy="238125"/>
            </a:xfrm>
            <a:prstGeom prst="rect">
              <a:avLst/>
            </a:prstGeom>
          </p:spPr>
        </p:pic>
        <p:sp>
          <p:nvSpPr>
            <p:cNvPr id="19" name="Text 5">
              <a:extLst>
                <a:ext uri="{FF2B5EF4-FFF2-40B4-BE49-F238E27FC236}">
                  <a16:creationId xmlns:a16="http://schemas.microsoft.com/office/drawing/2014/main" id="{C622FD60-4DB2-1764-FE36-4E0BFB7212D1}"/>
                </a:ext>
              </a:extLst>
            </p:cNvPr>
            <p:cNvSpPr/>
            <p:nvPr/>
          </p:nvSpPr>
          <p:spPr>
            <a:xfrm>
              <a:off x="7157799" y="261330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الحالات المثيرة</a:t>
              </a:r>
              <a:endParaRPr lang="en-US" sz="1950" dirty="0"/>
            </a:p>
          </p:txBody>
        </p:sp>
        <p:sp>
          <p:nvSpPr>
            <p:cNvPr id="20" name="Text 6">
              <a:extLst>
                <a:ext uri="{FF2B5EF4-FFF2-40B4-BE49-F238E27FC236}">
                  <a16:creationId xmlns:a16="http://schemas.microsoft.com/office/drawing/2014/main" id="{89556A69-211C-C1E6-0151-03E394B5F3BE}"/>
                </a:ext>
              </a:extLst>
            </p:cNvPr>
            <p:cNvSpPr/>
            <p:nvPr/>
          </p:nvSpPr>
          <p:spPr>
            <a:xfrm>
              <a:off x="6600706" y="3042523"/>
              <a:ext cx="3037999"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تحليل بعض الحالات المثيرة للاستبصار بهدف اكتشاف بعض المعالم أو الفروض.</a:t>
              </a:r>
              <a:endParaRPr lang="en-US" sz="1550" dirty="0"/>
            </a:p>
          </p:txBody>
        </p:sp>
        <p:sp>
          <p:nvSpPr>
            <p:cNvPr id="21" name="Shape 7">
              <a:extLst>
                <a:ext uri="{FF2B5EF4-FFF2-40B4-BE49-F238E27FC236}">
                  <a16:creationId xmlns:a16="http://schemas.microsoft.com/office/drawing/2014/main" id="{786E7A06-2680-A740-ED53-D9DBBD5A8B6C}"/>
                </a:ext>
              </a:extLst>
            </p:cNvPr>
            <p:cNvSpPr/>
            <p:nvPr/>
          </p:nvSpPr>
          <p:spPr>
            <a:xfrm>
              <a:off x="6280190" y="5149096"/>
              <a:ext cx="7556421" cy="1705332"/>
            </a:xfrm>
            <a:prstGeom prst="roundRect">
              <a:avLst>
                <a:gd name="adj" fmla="val 1746"/>
              </a:avLst>
            </a:prstGeom>
            <a:solidFill>
              <a:srgbClr val="FBFAFF"/>
            </a:solidFill>
            <a:ln w="22860">
              <a:solidFill>
                <a:srgbClr val="D0CED9"/>
              </a:solidFill>
              <a:prstDash val="solid"/>
            </a:ln>
          </p:spPr>
          <p:txBody>
            <a:bodyPr/>
            <a:lstStyle/>
            <a:p>
              <a:endParaRPr lang="en-US"/>
            </a:p>
          </p:txBody>
        </p:sp>
        <p:pic>
          <p:nvPicPr>
            <p:cNvPr id="22" name="Image 5" descr="preencoded.png">
              <a:extLst>
                <a:ext uri="{FF2B5EF4-FFF2-40B4-BE49-F238E27FC236}">
                  <a16:creationId xmlns:a16="http://schemas.microsoft.com/office/drawing/2014/main" id="{9555894B-0484-FA52-878C-5BC08A2D1364}"/>
                </a:ext>
              </a:extLst>
            </p:cNvPr>
            <p:cNvPicPr>
              <a:picLocks noChangeAspect="1"/>
            </p:cNvPicPr>
            <p:nvPr/>
          </p:nvPicPr>
          <p:blipFill>
            <a:blip r:embed="rId4"/>
            <a:stretch>
              <a:fillRect/>
            </a:stretch>
          </p:blipFill>
          <p:spPr>
            <a:xfrm>
              <a:off x="6183987" y="5052893"/>
              <a:ext cx="238125" cy="238125"/>
            </a:xfrm>
            <a:prstGeom prst="rect">
              <a:avLst/>
            </a:prstGeom>
          </p:spPr>
        </p:pic>
        <p:pic>
          <p:nvPicPr>
            <p:cNvPr id="23" name="Image 6" descr="preencoded.png">
              <a:extLst>
                <a:ext uri="{FF2B5EF4-FFF2-40B4-BE49-F238E27FC236}">
                  <a16:creationId xmlns:a16="http://schemas.microsoft.com/office/drawing/2014/main" id="{607F3B6C-2E35-73A3-6517-473AC31396E9}"/>
                </a:ext>
              </a:extLst>
            </p:cNvPr>
            <p:cNvPicPr>
              <a:picLocks noChangeAspect="1"/>
            </p:cNvPicPr>
            <p:nvPr/>
          </p:nvPicPr>
          <p:blipFill>
            <a:blip r:embed="rId5"/>
            <a:stretch>
              <a:fillRect/>
            </a:stretch>
          </p:blipFill>
          <p:spPr>
            <a:xfrm>
              <a:off x="13694688" y="6712506"/>
              <a:ext cx="238125" cy="238125"/>
            </a:xfrm>
            <a:prstGeom prst="rect">
              <a:avLst/>
            </a:prstGeom>
          </p:spPr>
        </p:pic>
        <p:sp>
          <p:nvSpPr>
            <p:cNvPr id="24" name="Text 8">
              <a:extLst>
                <a:ext uri="{FF2B5EF4-FFF2-40B4-BE49-F238E27FC236}">
                  <a16:creationId xmlns:a16="http://schemas.microsoft.com/office/drawing/2014/main" id="{4474B470-5D68-B11C-9BED-5B4DBBF0D341}"/>
                </a:ext>
              </a:extLst>
            </p:cNvPr>
            <p:cNvSpPr/>
            <p:nvPr/>
          </p:nvSpPr>
          <p:spPr>
            <a:xfrm>
              <a:off x="11035189" y="546961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الرجوع إلى ذوي الخبرة</a:t>
              </a:r>
              <a:endParaRPr lang="en-US" sz="1950" dirty="0"/>
            </a:p>
          </p:txBody>
        </p:sp>
        <p:sp>
          <p:nvSpPr>
            <p:cNvPr id="26" name="Text 9">
              <a:extLst>
                <a:ext uri="{FF2B5EF4-FFF2-40B4-BE49-F238E27FC236}">
                  <a16:creationId xmlns:a16="http://schemas.microsoft.com/office/drawing/2014/main" id="{E2B7F6FF-8A68-C2F5-8FBB-CDF73D615D29}"/>
                </a:ext>
              </a:extLst>
            </p:cNvPr>
            <p:cNvSpPr/>
            <p:nvPr/>
          </p:nvSpPr>
          <p:spPr>
            <a:xfrm>
              <a:off x="6600706" y="5898833"/>
              <a:ext cx="6915388"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الرجوع إلى الباحثين السابقين وذوي الخبرة العلمية في الموضوعات التي يتصدى لها للاستفادة من خبراتهم.</a:t>
              </a:r>
              <a:endParaRPr lang="en-US" sz="1550" dirty="0"/>
            </a:p>
          </p:txBody>
        </p:sp>
      </p:grpSp>
    </p:spTree>
    <p:extLst>
      <p:ext uri="{BB962C8B-B14F-4D97-AF65-F5344CB8AC3E}">
        <p14:creationId xmlns:p14="http://schemas.microsoft.com/office/powerpoint/2010/main" val="2236952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746579" y="2101396"/>
            <a:ext cx="7556421" cy="2051267"/>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5-البحوث العلاقية</a:t>
            </a:r>
          </a:p>
          <a:p>
            <a:pPr algn="just" rtl="1">
              <a:lnSpc>
                <a:spcPct val="200000"/>
              </a:lnSpc>
            </a:pPr>
            <a:r>
              <a:rPr lang="ar-EG" sz="1600" dirty="0">
                <a:latin typeface="Alexandria" pitchFamily="2" charset="-78"/>
                <a:cs typeface="Alexandria" pitchFamily="2" charset="-78"/>
              </a:rPr>
              <a:t>والتي تستهدف التعرف على العلاقة بين المتغيرات البحثية، وتحديد طبيعة هذه العلاقات وقوتها واتجاهها. وتستخدم هذه الأبحاث في مجالات مختلفة مثل العلوم الاجتماعية والنفسية، والطبية والتربوية وغيره.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FB2CFB0-A880-36AE-B1B4-368884B9EBA6}"/>
              </a:ext>
            </a:extLst>
          </p:cNvPr>
          <p:cNvPicPr>
            <a:picLocks noChangeAspect="1"/>
          </p:cNvPicPr>
          <p:nvPr/>
        </p:nvPicPr>
        <p:blipFill>
          <a:blip r:embed="rId3"/>
          <a:stretch>
            <a:fillRect/>
          </a:stretch>
        </p:blipFill>
        <p:spPr>
          <a:xfrm>
            <a:off x="913863" y="2120899"/>
            <a:ext cx="2396173" cy="3594259"/>
          </a:xfrm>
          <a:prstGeom prst="rect">
            <a:avLst/>
          </a:prstGeom>
          <a:ln w="127000" cap="sq">
            <a:solidFill>
              <a:srgbClr val="000000"/>
            </a:solidFill>
            <a:miter lim="800000"/>
          </a:ln>
          <a:effectLst>
            <a:outerShdw blurRad="57150" dist="50800" dir="2700000" algn="tl" rotWithShape="0">
              <a:srgbClr val="000000">
                <a:alpha val="40000"/>
              </a:srgbClr>
            </a:outerShdw>
          </a:effectLst>
        </p:spPr>
      </p:pic>
      <p:grpSp>
        <p:nvGrpSpPr>
          <p:cNvPr id="8" name="Group 7">
            <a:extLst>
              <a:ext uri="{FF2B5EF4-FFF2-40B4-BE49-F238E27FC236}">
                <a16:creationId xmlns:a16="http://schemas.microsoft.com/office/drawing/2014/main" id="{D07566D5-C5DA-2F2E-E1F1-7BF013BA81EA}"/>
              </a:ext>
            </a:extLst>
          </p:cNvPr>
          <p:cNvGrpSpPr/>
          <p:nvPr/>
        </p:nvGrpSpPr>
        <p:grpSpPr>
          <a:xfrm>
            <a:off x="3591807" y="4770136"/>
            <a:ext cx="7556421" cy="1160740"/>
            <a:chOff x="793790" y="4806910"/>
            <a:chExt cx="7556421" cy="1160740"/>
          </a:xfrm>
        </p:grpSpPr>
        <p:sp>
          <p:nvSpPr>
            <p:cNvPr id="9" name="Shape 3">
              <a:extLst>
                <a:ext uri="{FF2B5EF4-FFF2-40B4-BE49-F238E27FC236}">
                  <a16:creationId xmlns:a16="http://schemas.microsoft.com/office/drawing/2014/main" id="{AFBED029-DE5C-6E8A-5958-6F1009EB749E}"/>
                </a:ext>
              </a:extLst>
            </p:cNvPr>
            <p:cNvSpPr/>
            <p:nvPr/>
          </p:nvSpPr>
          <p:spPr>
            <a:xfrm>
              <a:off x="793790" y="4806910"/>
              <a:ext cx="7556421" cy="1160740"/>
            </a:xfrm>
            <a:prstGeom prst="roundRect">
              <a:avLst>
                <a:gd name="adj" fmla="val 2565"/>
              </a:avLst>
            </a:prstGeom>
            <a:solidFill>
              <a:srgbClr val="C3C2F0"/>
            </a:solidFill>
            <a:ln/>
          </p:spPr>
          <p:txBody>
            <a:bodyPr/>
            <a:lstStyle/>
            <a:p>
              <a:endParaRPr lang="en-US"/>
            </a:p>
          </p:txBody>
        </p:sp>
        <p:pic>
          <p:nvPicPr>
            <p:cNvPr id="11" name="Image 1" descr="preencoded.png">
              <a:extLst>
                <a:ext uri="{FF2B5EF4-FFF2-40B4-BE49-F238E27FC236}">
                  <a16:creationId xmlns:a16="http://schemas.microsoft.com/office/drawing/2014/main" id="{B6902021-1780-0D16-6CD7-F9A72C51EAF0}"/>
                </a:ext>
              </a:extLst>
            </p:cNvPr>
            <p:cNvPicPr>
              <a:picLocks noChangeAspect="1"/>
            </p:cNvPicPr>
            <p:nvPr/>
          </p:nvPicPr>
          <p:blipFill>
            <a:blip r:embed="rId4"/>
            <a:stretch>
              <a:fillRect/>
            </a:stretch>
          </p:blipFill>
          <p:spPr>
            <a:xfrm>
              <a:off x="992148" y="5102185"/>
              <a:ext cx="248007" cy="198358"/>
            </a:xfrm>
            <a:prstGeom prst="rect">
              <a:avLst/>
            </a:prstGeom>
          </p:spPr>
        </p:pic>
        <p:sp>
          <p:nvSpPr>
            <p:cNvPr id="12" name="Text 4">
              <a:extLst>
                <a:ext uri="{FF2B5EF4-FFF2-40B4-BE49-F238E27FC236}">
                  <a16:creationId xmlns:a16="http://schemas.microsoft.com/office/drawing/2014/main" id="{723851C0-2BE7-4194-F0F6-C70B4E9B160E}"/>
                </a:ext>
              </a:extLst>
            </p:cNvPr>
            <p:cNvSpPr/>
            <p:nvPr/>
          </p:nvSpPr>
          <p:spPr>
            <a:xfrm>
              <a:off x="1438513" y="5054798"/>
              <a:ext cx="67133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البحوث العلاقية تساعد في فهم كيفية ارتباط المتغيرات ببعضها البعض وتأثيرها المتبادل</a:t>
              </a:r>
              <a:endParaRPr lang="en-US" sz="1550" dirty="0"/>
            </a:p>
          </p:txBody>
        </p:sp>
      </p:grpSp>
    </p:spTree>
    <p:extLst>
      <p:ext uri="{BB962C8B-B14F-4D97-AF65-F5344CB8AC3E}">
        <p14:creationId xmlns:p14="http://schemas.microsoft.com/office/powerpoint/2010/main" val="1295657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العلمية وفقًا للمعيار الزمني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736E424D-D7CF-A893-1F9A-55FF69F4A528}"/>
              </a:ext>
            </a:extLst>
          </p:cNvPr>
          <p:cNvGrpSpPr/>
          <p:nvPr/>
        </p:nvGrpSpPr>
        <p:grpSpPr>
          <a:xfrm>
            <a:off x="762000" y="1950818"/>
            <a:ext cx="10446639" cy="3839766"/>
            <a:chOff x="793790" y="2194917"/>
            <a:chExt cx="7556421" cy="3839766"/>
          </a:xfrm>
        </p:grpSpPr>
        <p:sp>
          <p:nvSpPr>
            <p:cNvPr id="9" name="Text 0">
              <a:extLst>
                <a:ext uri="{FF2B5EF4-FFF2-40B4-BE49-F238E27FC236}">
                  <a16:creationId xmlns:a16="http://schemas.microsoft.com/office/drawing/2014/main" id="{EE581A74-1D86-1EBE-DBFD-55A300BCB493}"/>
                </a:ext>
              </a:extLst>
            </p:cNvPr>
            <p:cNvSpPr/>
            <p:nvPr/>
          </p:nvSpPr>
          <p:spPr>
            <a:xfrm>
              <a:off x="2375654" y="2194917"/>
              <a:ext cx="5974556"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البحوث وفقاً للمعيار الزمني</a:t>
              </a:r>
              <a:endParaRPr lang="en-US" sz="2800" b="1" dirty="0"/>
            </a:p>
          </p:txBody>
        </p:sp>
        <p:sp>
          <p:nvSpPr>
            <p:cNvPr id="11" name="Shape 1">
              <a:extLst>
                <a:ext uri="{FF2B5EF4-FFF2-40B4-BE49-F238E27FC236}">
                  <a16:creationId xmlns:a16="http://schemas.microsoft.com/office/drawing/2014/main" id="{80CF4FE0-1120-BA38-A933-DCB6E67AACFC}"/>
                </a:ext>
              </a:extLst>
            </p:cNvPr>
            <p:cNvSpPr/>
            <p:nvPr/>
          </p:nvSpPr>
          <p:spPr>
            <a:xfrm>
              <a:off x="793790" y="3112651"/>
              <a:ext cx="7556421" cy="2922032"/>
            </a:xfrm>
            <a:prstGeom prst="roundRect">
              <a:avLst>
                <a:gd name="adj" fmla="val 1019"/>
              </a:avLst>
            </a:prstGeom>
            <a:solidFill>
              <a:srgbClr val="EAE8F3"/>
            </a:solidFill>
            <a:ln/>
          </p:spPr>
          <p:txBody>
            <a:bodyPr/>
            <a:lstStyle/>
            <a:p>
              <a:endParaRPr lang="en-US"/>
            </a:p>
          </p:txBody>
        </p:sp>
        <p:sp>
          <p:nvSpPr>
            <p:cNvPr id="12" name="Shape 2">
              <a:extLst>
                <a:ext uri="{FF2B5EF4-FFF2-40B4-BE49-F238E27FC236}">
                  <a16:creationId xmlns:a16="http://schemas.microsoft.com/office/drawing/2014/main" id="{844B3F32-B4AF-1354-72A0-FBD9F67D84E1}"/>
                </a:ext>
              </a:extLst>
            </p:cNvPr>
            <p:cNvSpPr/>
            <p:nvPr/>
          </p:nvSpPr>
          <p:spPr>
            <a:xfrm>
              <a:off x="793790" y="3112651"/>
              <a:ext cx="7556421" cy="1461016"/>
            </a:xfrm>
            <a:prstGeom prst="roundRect">
              <a:avLst>
                <a:gd name="adj" fmla="val 2038"/>
              </a:avLst>
            </a:prstGeom>
            <a:solidFill>
              <a:srgbClr val="EAE8F3"/>
            </a:solidFill>
            <a:ln/>
          </p:spPr>
          <p:txBody>
            <a:bodyPr/>
            <a:lstStyle/>
            <a:p>
              <a:endParaRPr lang="en-US"/>
            </a:p>
          </p:txBody>
        </p:sp>
        <p:sp>
          <p:nvSpPr>
            <p:cNvPr id="13" name="Text 3">
              <a:extLst>
                <a:ext uri="{FF2B5EF4-FFF2-40B4-BE49-F238E27FC236}">
                  <a16:creationId xmlns:a16="http://schemas.microsoft.com/office/drawing/2014/main" id="{08B37A61-51EC-1302-0135-0912025A9BDE}"/>
                </a:ext>
              </a:extLst>
            </p:cNvPr>
            <p:cNvSpPr/>
            <p:nvPr/>
          </p:nvSpPr>
          <p:spPr>
            <a:xfrm>
              <a:off x="5670947" y="331100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الطويلة</a:t>
              </a:r>
              <a:endParaRPr lang="en-US" sz="1950" dirty="0"/>
            </a:p>
          </p:txBody>
        </p:sp>
        <p:sp>
          <p:nvSpPr>
            <p:cNvPr id="14" name="Text 4">
              <a:extLst>
                <a:ext uri="{FF2B5EF4-FFF2-40B4-BE49-F238E27FC236}">
                  <a16:creationId xmlns:a16="http://schemas.microsoft.com/office/drawing/2014/main" id="{6E08164B-E25B-1999-D1DD-8D2D4B12C94E}"/>
                </a:ext>
              </a:extLst>
            </p:cNvPr>
            <p:cNvSpPr/>
            <p:nvPr/>
          </p:nvSpPr>
          <p:spPr>
            <a:xfrm>
              <a:off x="992148" y="3740229"/>
              <a:ext cx="715970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دراسات تستمر لفترة طويلة من الزمن، وقد تستمر لعدة سنوات. تركز على فهم وتحليل مواضيع معقدة وشاملة.</a:t>
              </a:r>
              <a:endParaRPr lang="en-US" sz="1550" dirty="0"/>
            </a:p>
          </p:txBody>
        </p:sp>
        <p:sp>
          <p:nvSpPr>
            <p:cNvPr id="15" name="Shape 5">
              <a:extLst>
                <a:ext uri="{FF2B5EF4-FFF2-40B4-BE49-F238E27FC236}">
                  <a16:creationId xmlns:a16="http://schemas.microsoft.com/office/drawing/2014/main" id="{F61C1BEE-C557-C48C-C20B-615097696C1E}"/>
                </a:ext>
              </a:extLst>
            </p:cNvPr>
            <p:cNvSpPr/>
            <p:nvPr/>
          </p:nvSpPr>
          <p:spPr>
            <a:xfrm>
              <a:off x="793790" y="4573667"/>
              <a:ext cx="7556421" cy="1461016"/>
            </a:xfrm>
            <a:prstGeom prst="rect">
              <a:avLst/>
            </a:prstGeom>
            <a:solidFill>
              <a:srgbClr val="EAE8F3"/>
            </a:solidFill>
            <a:ln/>
          </p:spPr>
          <p:txBody>
            <a:bodyPr/>
            <a:lstStyle/>
            <a:p>
              <a:endParaRPr lang="en-US"/>
            </a:p>
          </p:txBody>
        </p:sp>
        <p:sp>
          <p:nvSpPr>
            <p:cNvPr id="16" name="Shape 6">
              <a:extLst>
                <a:ext uri="{FF2B5EF4-FFF2-40B4-BE49-F238E27FC236}">
                  <a16:creationId xmlns:a16="http://schemas.microsoft.com/office/drawing/2014/main" id="{D86FE287-01CA-762E-3A9E-F87DC79EEB67}"/>
                </a:ext>
              </a:extLst>
            </p:cNvPr>
            <p:cNvSpPr/>
            <p:nvPr/>
          </p:nvSpPr>
          <p:spPr>
            <a:xfrm>
              <a:off x="793790" y="4573667"/>
              <a:ext cx="7556421" cy="22860"/>
            </a:xfrm>
            <a:prstGeom prst="roundRect">
              <a:avLst>
                <a:gd name="adj" fmla="val 130232"/>
              </a:avLst>
            </a:prstGeom>
            <a:solidFill>
              <a:srgbClr val="D0CED9"/>
            </a:solidFill>
            <a:ln/>
          </p:spPr>
          <p:txBody>
            <a:bodyPr/>
            <a:lstStyle/>
            <a:p>
              <a:endParaRPr lang="en-US"/>
            </a:p>
          </p:txBody>
        </p:sp>
        <p:sp>
          <p:nvSpPr>
            <p:cNvPr id="17" name="Text 7">
              <a:extLst>
                <a:ext uri="{FF2B5EF4-FFF2-40B4-BE49-F238E27FC236}">
                  <a16:creationId xmlns:a16="http://schemas.microsoft.com/office/drawing/2014/main" id="{B67CA83E-2274-F52A-E423-2C8FFBBF19D3}"/>
                </a:ext>
              </a:extLst>
            </p:cNvPr>
            <p:cNvSpPr/>
            <p:nvPr/>
          </p:nvSpPr>
          <p:spPr>
            <a:xfrm>
              <a:off x="5670947" y="477202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البحوث العرضية</a:t>
              </a:r>
              <a:endParaRPr lang="en-US" sz="1950" dirty="0"/>
            </a:p>
          </p:txBody>
        </p:sp>
        <p:sp>
          <p:nvSpPr>
            <p:cNvPr id="18" name="Text 8">
              <a:extLst>
                <a:ext uri="{FF2B5EF4-FFF2-40B4-BE49-F238E27FC236}">
                  <a16:creationId xmlns:a16="http://schemas.microsoft.com/office/drawing/2014/main" id="{A781B783-67B8-0848-87EF-F5DE7EE5F50E}"/>
                </a:ext>
              </a:extLst>
            </p:cNvPr>
            <p:cNvSpPr/>
            <p:nvPr/>
          </p:nvSpPr>
          <p:spPr>
            <a:xfrm>
              <a:off x="992148" y="5201245"/>
              <a:ext cx="715970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دراسات محدودة الفترة الزمنية ومختصرة، وغالباً ما تُنفذ في فترة زمنية قصيرة. تركز على تحليل موضوع محدد بشكل سريع.</a:t>
              </a:r>
              <a:endParaRPr lang="en-US" sz="1550" dirty="0"/>
            </a:p>
          </p:txBody>
        </p:sp>
      </p:grpSp>
    </p:spTree>
    <p:extLst>
      <p:ext uri="{BB962C8B-B14F-4D97-AF65-F5344CB8AC3E}">
        <p14:creationId xmlns:p14="http://schemas.microsoft.com/office/powerpoint/2010/main" val="408186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للمعيار الزمني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960078" y="1854648"/>
            <a:ext cx="8316267" cy="4159537"/>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1-البحوث الطويلة</a:t>
            </a:r>
          </a:p>
          <a:p>
            <a:pPr algn="just" rtl="1">
              <a:lnSpc>
                <a:spcPct val="150000"/>
              </a:lnSpc>
            </a:pPr>
            <a:r>
              <a:rPr lang="ar-EG" sz="1600" dirty="0">
                <a:latin typeface="Alexandria" pitchFamily="2" charset="-78"/>
                <a:cs typeface="Alexandria" pitchFamily="2" charset="-78"/>
              </a:rPr>
              <a:t>تعتبر البحوث الطويلة كذلك من أنواع البحوث العلمية، ويقوم الباحث بإجراء دراسة تبين التغير الذي يحدث في ظاهرة معينة وذلك خلال مدة من الزمن.</a:t>
            </a:r>
          </a:p>
          <a:p>
            <a:pPr marL="285750" indent="-285750" algn="just" rtl="1">
              <a:lnSpc>
                <a:spcPct val="150000"/>
              </a:lnSpc>
              <a:buFont typeface="Wingdings" panose="05000000000000000000" pitchFamily="2" charset="2"/>
              <a:buChar char="v"/>
            </a:pPr>
            <a:r>
              <a:rPr lang="ar-EG" sz="1600" dirty="0">
                <a:latin typeface="Alexandria" pitchFamily="2" charset="-78"/>
                <a:cs typeface="Alexandria" pitchFamily="2" charset="-78"/>
              </a:rPr>
              <a:t>تُعرف البحوث الطويلة بأنها دراسات تستمر لفترة طويلة من الزمن، وقد تستمر لعدة سنوات.</a:t>
            </a:r>
          </a:p>
          <a:p>
            <a:pPr marL="285750" indent="-285750" algn="just" rtl="1">
              <a:lnSpc>
                <a:spcPct val="150000"/>
              </a:lnSpc>
              <a:buFont typeface="Wingdings" panose="05000000000000000000" pitchFamily="2" charset="2"/>
              <a:buChar char="v"/>
            </a:pPr>
            <a:r>
              <a:rPr lang="ar-EG" sz="1600">
                <a:latin typeface="Alexandria" pitchFamily="2" charset="-78"/>
                <a:cs typeface="Alexandria" pitchFamily="2" charset="-78"/>
              </a:rPr>
              <a:t>تُركز </a:t>
            </a:r>
            <a:r>
              <a:rPr lang="ar-EG" sz="1600" dirty="0">
                <a:latin typeface="Alexandria" pitchFamily="2" charset="-78"/>
                <a:cs typeface="Alexandria" pitchFamily="2" charset="-78"/>
              </a:rPr>
              <a:t>البحوث الطويلة على فهم وتحليل مواضيع معقدة وشاملة، وتعمل على إضافة إلى المعرفة العلمية بشكل عميق.</a:t>
            </a:r>
          </a:p>
          <a:p>
            <a:pPr marL="285750" indent="-285750" algn="just" rtl="1">
              <a:lnSpc>
                <a:spcPct val="150000"/>
              </a:lnSpc>
              <a:buFont typeface="Wingdings" panose="05000000000000000000" pitchFamily="2" charset="2"/>
              <a:buChar char="v"/>
            </a:pPr>
            <a:r>
              <a:rPr lang="ar-EG" sz="1600">
                <a:latin typeface="Alexandria" pitchFamily="2" charset="-78"/>
                <a:cs typeface="Alexandria" pitchFamily="2" charset="-78"/>
              </a:rPr>
              <a:t>يُستخدم </a:t>
            </a:r>
            <a:r>
              <a:rPr lang="ar-EG" sz="1600" dirty="0">
                <a:latin typeface="Alexandria" pitchFamily="2" charset="-78"/>
                <a:cs typeface="Alexandria" pitchFamily="2" charset="-78"/>
              </a:rPr>
              <a:t>في البحوث الطويلة عادة منهجيات متعددة وتصميمات بحثية معقدة، مثل الدراسات الطويلة المدى أو البحوث التاريخية.</a:t>
            </a:r>
          </a:p>
          <a:p>
            <a:pPr marL="285750" indent="-285750" algn="just" rtl="1">
              <a:lnSpc>
                <a:spcPct val="150000"/>
              </a:lnSpc>
              <a:buFont typeface="Wingdings" panose="05000000000000000000" pitchFamily="2" charset="2"/>
              <a:buChar char="v"/>
            </a:pPr>
            <a:r>
              <a:rPr lang="ar-EG" sz="1600">
                <a:latin typeface="Alexandria" pitchFamily="2" charset="-78"/>
                <a:cs typeface="Alexandria" pitchFamily="2" charset="-78"/>
              </a:rPr>
              <a:t>تُقدم </a:t>
            </a:r>
            <a:r>
              <a:rPr lang="ar-EG" sz="1600" dirty="0">
                <a:latin typeface="Alexandria" pitchFamily="2" charset="-78"/>
                <a:cs typeface="Alexandria" pitchFamily="2" charset="-78"/>
              </a:rPr>
              <a:t>البحوث الطويلة نتائج وتحليلات مفصلة وعميقة، وغالبًا ما تساهم في توجيه السياسات والممارسات العملية.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31DCF2F-89F2-D887-F9DF-07677BE6FC09}"/>
              </a:ext>
            </a:extLst>
          </p:cNvPr>
          <p:cNvPicPr>
            <a:picLocks noChangeAspect="1"/>
          </p:cNvPicPr>
          <p:nvPr/>
        </p:nvPicPr>
        <p:blipFill>
          <a:blip r:embed="rId3"/>
          <a:stretch>
            <a:fillRect/>
          </a:stretch>
        </p:blipFill>
        <p:spPr>
          <a:xfrm>
            <a:off x="3967" y="2842109"/>
            <a:ext cx="2667825" cy="26678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63404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5327" y="1685495"/>
            <a:ext cx="1184259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للمعيار الزمني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F06C7E0-CC90-611B-81D2-BE482BD53386}"/>
              </a:ext>
            </a:extLst>
          </p:cNvPr>
          <p:cNvGrpSpPr/>
          <p:nvPr/>
        </p:nvGrpSpPr>
        <p:grpSpPr>
          <a:xfrm>
            <a:off x="379141" y="1720355"/>
            <a:ext cx="11501683" cy="4435118"/>
            <a:chOff x="793790" y="1807845"/>
            <a:chExt cx="13042820" cy="4613791"/>
          </a:xfrm>
        </p:grpSpPr>
        <p:sp>
          <p:nvSpPr>
            <p:cNvPr id="8" name="Text 0">
              <a:extLst>
                <a:ext uri="{FF2B5EF4-FFF2-40B4-BE49-F238E27FC236}">
                  <a16:creationId xmlns:a16="http://schemas.microsoft.com/office/drawing/2014/main" id="{289095F9-AF10-E1D4-9431-F2D1D3D29B31}"/>
                </a:ext>
              </a:extLst>
            </p:cNvPr>
            <p:cNvSpPr/>
            <p:nvPr/>
          </p:nvSpPr>
          <p:spPr>
            <a:xfrm>
              <a:off x="5586293" y="1807845"/>
              <a:ext cx="825031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البحوث العرضية: الخصائص والمميزات</a:t>
              </a:r>
              <a:endParaRPr lang="en-US" sz="2800" b="1" dirty="0"/>
            </a:p>
          </p:txBody>
        </p:sp>
        <p:pic>
          <p:nvPicPr>
            <p:cNvPr id="9" name="Image 0" descr="preencoded.png">
              <a:extLst>
                <a:ext uri="{FF2B5EF4-FFF2-40B4-BE49-F238E27FC236}">
                  <a16:creationId xmlns:a16="http://schemas.microsoft.com/office/drawing/2014/main" id="{944FD2F9-EC5E-FE1C-084D-0D65050BC809}"/>
                </a:ext>
              </a:extLst>
            </p:cNvPr>
            <p:cNvPicPr>
              <a:picLocks noChangeAspect="1"/>
            </p:cNvPicPr>
            <p:nvPr/>
          </p:nvPicPr>
          <p:blipFill>
            <a:blip r:embed="rId3"/>
            <a:stretch>
              <a:fillRect/>
            </a:stretch>
          </p:blipFill>
          <p:spPr>
            <a:xfrm>
              <a:off x="7414379" y="2824758"/>
              <a:ext cx="6422231" cy="1699260"/>
            </a:xfrm>
            <a:prstGeom prst="rect">
              <a:avLst/>
            </a:prstGeom>
          </p:spPr>
        </p:pic>
        <p:sp>
          <p:nvSpPr>
            <p:cNvPr id="11" name="Text 1">
              <a:extLst>
                <a:ext uri="{FF2B5EF4-FFF2-40B4-BE49-F238E27FC236}">
                  <a16:creationId xmlns:a16="http://schemas.microsoft.com/office/drawing/2014/main" id="{7561063B-3C3C-5959-07CF-797540760EC0}"/>
                </a:ext>
              </a:extLst>
            </p:cNvPr>
            <p:cNvSpPr/>
            <p:nvPr/>
          </p:nvSpPr>
          <p:spPr>
            <a:xfrm>
              <a:off x="11157347" y="302311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الفترة الزمنية</a:t>
              </a:r>
              <a:endParaRPr lang="en-US" sz="1950" dirty="0"/>
            </a:p>
          </p:txBody>
        </p:sp>
        <p:sp>
          <p:nvSpPr>
            <p:cNvPr id="12" name="Text 2">
              <a:extLst>
                <a:ext uri="{FF2B5EF4-FFF2-40B4-BE49-F238E27FC236}">
                  <a16:creationId xmlns:a16="http://schemas.microsoft.com/office/drawing/2014/main" id="{CBC28A82-E142-0480-F90D-D5A0F185A4DC}"/>
                </a:ext>
              </a:extLst>
            </p:cNvPr>
            <p:cNvSpPr/>
            <p:nvPr/>
          </p:nvSpPr>
          <p:spPr>
            <a:xfrm>
              <a:off x="7612737" y="3452336"/>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تُعرف البحوث العرضية بأنها دراسات محدودة الفترة الزمنية ومختصرة، وغالباً ما تُنفذ في فترة زمنية قصيرة.</a:t>
              </a:r>
              <a:endParaRPr lang="en-US" sz="1550" dirty="0"/>
            </a:p>
          </p:txBody>
        </p:sp>
        <p:pic>
          <p:nvPicPr>
            <p:cNvPr id="13" name="Image 1" descr="preencoded.png">
              <a:extLst>
                <a:ext uri="{FF2B5EF4-FFF2-40B4-BE49-F238E27FC236}">
                  <a16:creationId xmlns:a16="http://schemas.microsoft.com/office/drawing/2014/main" id="{CE6BDC3B-FCDA-A5BD-2246-90E119D936D3}"/>
                </a:ext>
              </a:extLst>
            </p:cNvPr>
            <p:cNvPicPr>
              <a:picLocks noChangeAspect="1"/>
            </p:cNvPicPr>
            <p:nvPr/>
          </p:nvPicPr>
          <p:blipFill>
            <a:blip r:embed="rId3"/>
            <a:stretch>
              <a:fillRect/>
            </a:stretch>
          </p:blipFill>
          <p:spPr>
            <a:xfrm>
              <a:off x="793790" y="2824758"/>
              <a:ext cx="6422231" cy="1699260"/>
            </a:xfrm>
            <a:prstGeom prst="rect">
              <a:avLst/>
            </a:prstGeom>
          </p:spPr>
        </p:pic>
        <p:sp>
          <p:nvSpPr>
            <p:cNvPr id="14" name="Text 3">
              <a:extLst>
                <a:ext uri="{FF2B5EF4-FFF2-40B4-BE49-F238E27FC236}">
                  <a16:creationId xmlns:a16="http://schemas.microsoft.com/office/drawing/2014/main" id="{C474DE64-0465-D374-9DCD-43576F6AEFD9}"/>
                </a:ext>
              </a:extLst>
            </p:cNvPr>
            <p:cNvSpPr/>
            <p:nvPr/>
          </p:nvSpPr>
          <p:spPr>
            <a:xfrm>
              <a:off x="4536758" y="302311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التركيز</a:t>
              </a:r>
              <a:endParaRPr lang="en-US" sz="1950" dirty="0"/>
            </a:p>
          </p:txBody>
        </p:sp>
        <p:sp>
          <p:nvSpPr>
            <p:cNvPr id="15" name="Text 4">
              <a:extLst>
                <a:ext uri="{FF2B5EF4-FFF2-40B4-BE49-F238E27FC236}">
                  <a16:creationId xmlns:a16="http://schemas.microsoft.com/office/drawing/2014/main" id="{A56CB1DA-0E66-C2DC-776B-3850B987AEEC}"/>
                </a:ext>
              </a:extLst>
            </p:cNvPr>
            <p:cNvSpPr/>
            <p:nvPr/>
          </p:nvSpPr>
          <p:spPr>
            <a:xfrm>
              <a:off x="992148" y="3452336"/>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تُركز البحوث العرضية على تحليل موضوع محدد بشكل سريع ومختصر، وتقديم نتائج وتوصيات عملية بشكل سريع.</a:t>
              </a:r>
              <a:endParaRPr lang="en-US" sz="1550" dirty="0"/>
            </a:p>
          </p:txBody>
        </p:sp>
        <p:pic>
          <p:nvPicPr>
            <p:cNvPr id="16" name="Image 2" descr="preencoded.png">
              <a:extLst>
                <a:ext uri="{FF2B5EF4-FFF2-40B4-BE49-F238E27FC236}">
                  <a16:creationId xmlns:a16="http://schemas.microsoft.com/office/drawing/2014/main" id="{F36D5BCD-9904-1BD7-3683-31AF9216A3C4}"/>
                </a:ext>
              </a:extLst>
            </p:cNvPr>
            <p:cNvPicPr>
              <a:picLocks noChangeAspect="1"/>
            </p:cNvPicPr>
            <p:nvPr/>
          </p:nvPicPr>
          <p:blipFill>
            <a:blip r:embed="rId3"/>
            <a:stretch>
              <a:fillRect/>
            </a:stretch>
          </p:blipFill>
          <p:spPr>
            <a:xfrm>
              <a:off x="7414379" y="4722376"/>
              <a:ext cx="6422231" cy="1699260"/>
            </a:xfrm>
            <a:prstGeom prst="rect">
              <a:avLst/>
            </a:prstGeom>
          </p:spPr>
        </p:pic>
        <p:sp>
          <p:nvSpPr>
            <p:cNvPr id="17" name="Text 5">
              <a:extLst>
                <a:ext uri="{FF2B5EF4-FFF2-40B4-BE49-F238E27FC236}">
                  <a16:creationId xmlns:a16="http://schemas.microsoft.com/office/drawing/2014/main" id="{37A5574E-2736-048A-3111-F9C64D458575}"/>
                </a:ext>
              </a:extLst>
            </p:cNvPr>
            <p:cNvSpPr/>
            <p:nvPr/>
          </p:nvSpPr>
          <p:spPr>
            <a:xfrm>
              <a:off x="11157347"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المنهجيات</a:t>
              </a:r>
              <a:endParaRPr lang="en-US" sz="1950" dirty="0"/>
            </a:p>
          </p:txBody>
        </p:sp>
        <p:sp>
          <p:nvSpPr>
            <p:cNvPr id="18" name="Text 6">
              <a:extLst>
                <a:ext uri="{FF2B5EF4-FFF2-40B4-BE49-F238E27FC236}">
                  <a16:creationId xmlns:a16="http://schemas.microsoft.com/office/drawing/2014/main" id="{15F65788-94D4-FECD-2D6B-E77F51A93C16}"/>
                </a:ext>
              </a:extLst>
            </p:cNvPr>
            <p:cNvSpPr/>
            <p:nvPr/>
          </p:nvSpPr>
          <p:spPr>
            <a:xfrm>
              <a:off x="7612737"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أن تعتمد البحوث العرضية على منهجيات أقل تعقيداً مثل الاستبيانات أو الدراسات المقارنة السريعة.</a:t>
              </a:r>
              <a:endParaRPr lang="en-US" sz="1550" dirty="0"/>
            </a:p>
          </p:txBody>
        </p:sp>
        <p:pic>
          <p:nvPicPr>
            <p:cNvPr id="19" name="Image 3" descr="preencoded.png">
              <a:extLst>
                <a:ext uri="{FF2B5EF4-FFF2-40B4-BE49-F238E27FC236}">
                  <a16:creationId xmlns:a16="http://schemas.microsoft.com/office/drawing/2014/main" id="{C6094EFE-A0DA-3C80-1F34-1093D338C8E9}"/>
                </a:ext>
              </a:extLst>
            </p:cNvPr>
            <p:cNvPicPr>
              <a:picLocks noChangeAspect="1"/>
            </p:cNvPicPr>
            <p:nvPr/>
          </p:nvPicPr>
          <p:blipFill>
            <a:blip r:embed="rId3"/>
            <a:stretch>
              <a:fillRect/>
            </a:stretch>
          </p:blipFill>
          <p:spPr>
            <a:xfrm>
              <a:off x="793790" y="4722376"/>
              <a:ext cx="6422231" cy="1699260"/>
            </a:xfrm>
            <a:prstGeom prst="rect">
              <a:avLst/>
            </a:prstGeom>
          </p:spPr>
        </p:pic>
        <p:sp>
          <p:nvSpPr>
            <p:cNvPr id="20" name="Text 7">
              <a:extLst>
                <a:ext uri="{FF2B5EF4-FFF2-40B4-BE49-F238E27FC236}">
                  <a16:creationId xmlns:a16="http://schemas.microsoft.com/office/drawing/2014/main" id="{225A1EE7-1C76-DA2F-28EC-F24BEE7A4195}"/>
                </a:ext>
              </a:extLst>
            </p:cNvPr>
            <p:cNvSpPr/>
            <p:nvPr/>
          </p:nvSpPr>
          <p:spPr>
            <a:xfrm>
              <a:off x="4536758"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النتائج</a:t>
              </a:r>
              <a:endParaRPr lang="en-US" sz="1950" dirty="0"/>
            </a:p>
          </p:txBody>
        </p:sp>
        <p:sp>
          <p:nvSpPr>
            <p:cNvPr id="21" name="Text 8">
              <a:extLst>
                <a:ext uri="{FF2B5EF4-FFF2-40B4-BE49-F238E27FC236}">
                  <a16:creationId xmlns:a16="http://schemas.microsoft.com/office/drawing/2014/main" id="{B8A0B8A9-F0E6-E467-45A9-0BD95629B44D}"/>
                </a:ext>
              </a:extLst>
            </p:cNvPr>
            <p:cNvSpPr/>
            <p:nvPr/>
          </p:nvSpPr>
          <p:spPr>
            <a:xfrm>
              <a:off x="992148"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تُقدم البحوث العرضية نتائج مختصرة ومبسطة، وتهدف غالباً إلى تقديم توصيات عملية أو رؤى مبسطة للمشكلة المدروسة.</a:t>
              </a:r>
              <a:endParaRPr lang="en-US" sz="1550" dirty="0"/>
            </a:p>
          </p:txBody>
        </p:sp>
      </p:grpSp>
    </p:spTree>
    <p:extLst>
      <p:ext uri="{BB962C8B-B14F-4D97-AF65-F5344CB8AC3E}">
        <p14:creationId xmlns:p14="http://schemas.microsoft.com/office/powerpoint/2010/main" val="4008597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1333001" y="2830088"/>
            <a:ext cx="4113898" cy="830997"/>
          </a:xfrm>
          <a:prstGeom prst="rect">
            <a:avLst/>
          </a:prstGeom>
          <a:noFill/>
        </p:spPr>
        <p:txBody>
          <a:bodyPr wrap="square" rtlCol="0">
            <a:spAutoFit/>
          </a:bodyPr>
          <a:lstStyle/>
          <a:p>
            <a:pPr algn="ctr"/>
            <a:r>
              <a:rPr lang="ar-EG" sz="2400" b="1">
                <a:solidFill>
                  <a:srgbClr val="00B0F0"/>
                </a:solidFill>
                <a:latin typeface="Alexandria" charset="0"/>
                <a:cs typeface="Alexandria" charset="0"/>
              </a:rPr>
              <a:t>أشهر مناهج البحث في الإعلام</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05</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Placeholder 6" descr="A desk with laptops and devices on it&#10;&#10;AI-generated content may be incorrect.">
            <a:extLst>
              <a:ext uri="{FF2B5EF4-FFF2-40B4-BE49-F238E27FC236}">
                <a16:creationId xmlns:a16="http://schemas.microsoft.com/office/drawing/2014/main" id="{8FE9B48F-1D7B-608B-5704-ECDB1168A3A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36020" y="1779151"/>
            <a:ext cx="7413672" cy="4021037"/>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منهج المسح</a:t>
            </a:r>
          </a:p>
          <a:p>
            <a:pPr algn="just" rtl="1">
              <a:lnSpc>
                <a:spcPct val="200000"/>
              </a:lnSpc>
            </a:pPr>
            <a:r>
              <a:rPr lang="ar-EG" sz="1600" dirty="0">
                <a:latin typeface="Alexandria" pitchFamily="2" charset="-78"/>
                <a:cs typeface="Alexandria" pitchFamily="2" charset="-78"/>
              </a:rPr>
              <a:t>منهج المسح هو جهدا علميا منظما للحصول على بيانات ومعلومات عن ظاهره لفترة زمنية كافية للدراسة بهدف تكوين القاعدة الأساسية من البيانات والمعلومات المطلوبة في مجال تخصص معين.</a:t>
            </a:r>
          </a:p>
          <a:p>
            <a:pPr algn="just" rtl="1">
              <a:lnSpc>
                <a:spcPct val="200000"/>
              </a:lnSpc>
            </a:pPr>
            <a:r>
              <a:rPr lang="ar-EG" sz="1600" dirty="0">
                <a:latin typeface="Alexandria" pitchFamily="2" charset="-78"/>
                <a:cs typeface="Alexandria" pitchFamily="2" charset="-78"/>
              </a:rPr>
              <a:t>هو تحديد كفاءه الاوضاع القائمة عن طريق مقارنه المعلومات التي تم الحصول عليها بمستويات أو معايير.</a:t>
            </a:r>
          </a:p>
          <a:p>
            <a:pPr algn="just" rtl="1">
              <a:lnSpc>
                <a:spcPct val="200000"/>
              </a:lnSpc>
            </a:pPr>
            <a:r>
              <a:rPr lang="ar-EG" sz="1600" dirty="0">
                <a:latin typeface="Alexandria" pitchFamily="2" charset="-78"/>
                <a:cs typeface="Alexandria" pitchFamily="2" charset="-78"/>
              </a:rPr>
              <a:t>هي الممارسات التي اتٌبعت لمواجهه مشكلات معينه أو استخدام هذه البيانات الشاملة في رسم السياسات ووضع الخطط على اساس من الاستبصار </a:t>
            </a:r>
            <a:r>
              <a:rPr lang="ar-EG" sz="1600">
                <a:latin typeface="Alexandria" pitchFamily="2" charset="-78"/>
                <a:cs typeface="Alexandria" pitchFamily="2" charset="-78"/>
              </a:rPr>
              <a:t>الكامل.</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E72E401-EDB3-2539-806E-7F5C33297561}"/>
              </a:ext>
            </a:extLst>
          </p:cNvPr>
          <p:cNvPicPr>
            <a:picLocks noChangeAspect="1"/>
          </p:cNvPicPr>
          <p:nvPr/>
        </p:nvPicPr>
        <p:blipFill>
          <a:blip r:embed="rId3"/>
          <a:stretch>
            <a:fillRect/>
          </a:stretch>
        </p:blipFill>
        <p:spPr>
          <a:xfrm>
            <a:off x="705334" y="2596014"/>
            <a:ext cx="2965274" cy="29652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2759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9AA19-7C3C-8EE2-17C3-0AC137FCD31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0E5D39C-16E8-1E2D-C213-D8145112E9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3FE068-9036-61D8-BB55-95A5236F55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D703EC70-88AF-C85F-1304-17352AFC5C1A}"/>
              </a:ext>
            </a:extLst>
          </p:cNvPr>
          <p:cNvGrpSpPr/>
          <p:nvPr/>
        </p:nvGrpSpPr>
        <p:grpSpPr>
          <a:xfrm>
            <a:off x="512957" y="523759"/>
            <a:ext cx="11498612" cy="6128150"/>
            <a:chOff x="705326" y="431602"/>
            <a:chExt cx="13298091" cy="7366278"/>
          </a:xfrm>
        </p:grpSpPr>
        <p:sp>
          <p:nvSpPr>
            <p:cNvPr id="3" name="Text 0">
              <a:extLst>
                <a:ext uri="{FF2B5EF4-FFF2-40B4-BE49-F238E27FC236}">
                  <a16:creationId xmlns:a16="http://schemas.microsoft.com/office/drawing/2014/main" id="{B0C0782A-BCE1-4EFA-BE65-1DD24835EDE0}"/>
                </a:ext>
              </a:extLst>
            </p:cNvPr>
            <p:cNvSpPr/>
            <p:nvPr/>
          </p:nvSpPr>
          <p:spPr>
            <a:xfrm>
              <a:off x="5048726" y="431602"/>
              <a:ext cx="8954691" cy="489942"/>
            </a:xfrm>
            <a:prstGeom prst="rect">
              <a:avLst/>
            </a:prstGeom>
            <a:noFill/>
            <a:ln/>
          </p:spPr>
          <p:txBody>
            <a:bodyPr wrap="none" lIns="0" tIns="0" rIns="0" bIns="0" rtlCol="0" anchor="t"/>
            <a:lstStyle/>
            <a:p>
              <a:pPr marL="0" indent="0" algn="r" rtl="1">
                <a:lnSpc>
                  <a:spcPts val="3850"/>
                </a:lnSpc>
                <a:buNone/>
              </a:pPr>
              <a:r>
                <a:rPr lang="en-US" sz="2400" b="1" dirty="0">
                  <a:solidFill>
                    <a:srgbClr val="403CCF"/>
                  </a:solidFill>
                  <a:latin typeface="Alexandria" pitchFamily="34" charset="0"/>
                  <a:ea typeface="Alexandria" pitchFamily="34" charset="-122"/>
                  <a:cs typeface="Alexandria" pitchFamily="34" charset="-120"/>
                </a:rPr>
                <a:t>لماذا يُستخدم منهج المسح بكثرة في بحوث الإعلام؟</a:t>
              </a:r>
              <a:endParaRPr lang="en-US" sz="2400" b="1" dirty="0"/>
            </a:p>
          </p:txBody>
        </p:sp>
        <p:sp>
          <p:nvSpPr>
            <p:cNvPr id="4" name="Shape 1">
              <a:extLst>
                <a:ext uri="{FF2B5EF4-FFF2-40B4-BE49-F238E27FC236}">
                  <a16:creationId xmlns:a16="http://schemas.microsoft.com/office/drawing/2014/main" id="{B72A4901-D725-0AD9-7D18-357027D6D2C0}"/>
                </a:ext>
              </a:extLst>
            </p:cNvPr>
            <p:cNvSpPr/>
            <p:nvPr/>
          </p:nvSpPr>
          <p:spPr>
            <a:xfrm>
              <a:off x="12888754" y="1235035"/>
              <a:ext cx="1114663" cy="903089"/>
            </a:xfrm>
            <a:prstGeom prst="roundRect">
              <a:avLst>
                <a:gd name="adj" fmla="val 2604"/>
              </a:avLst>
            </a:prstGeom>
            <a:solidFill>
              <a:srgbClr val="EAE8F3"/>
            </a:solidFill>
            <a:ln/>
          </p:spPr>
          <p:txBody>
            <a:bodyPr/>
            <a:lstStyle/>
            <a:p>
              <a:endParaRPr lang="en-US"/>
            </a:p>
          </p:txBody>
        </p:sp>
        <p:pic>
          <p:nvPicPr>
            <p:cNvPr id="5" name="Image 0" descr="preencoded.png">
              <a:extLst>
                <a:ext uri="{FF2B5EF4-FFF2-40B4-BE49-F238E27FC236}">
                  <a16:creationId xmlns:a16="http://schemas.microsoft.com/office/drawing/2014/main" id="{420A9B1C-FDE2-4268-269A-721C8EED26A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35953" y="1576268"/>
              <a:ext cx="220385" cy="220385"/>
            </a:xfrm>
            <a:prstGeom prst="rect">
              <a:avLst/>
            </a:prstGeom>
          </p:spPr>
        </p:pic>
        <p:sp>
          <p:nvSpPr>
            <p:cNvPr id="6" name="Text 2">
              <a:extLst>
                <a:ext uri="{FF2B5EF4-FFF2-40B4-BE49-F238E27FC236}">
                  <a16:creationId xmlns:a16="http://schemas.microsoft.com/office/drawing/2014/main" id="{9EDE9D30-E3FB-426E-DA9C-EE30722440E4}"/>
                </a:ext>
              </a:extLst>
            </p:cNvPr>
            <p:cNvSpPr/>
            <p:nvPr/>
          </p:nvSpPr>
          <p:spPr>
            <a:xfrm>
              <a:off x="10772656" y="1391722"/>
              <a:ext cx="1959412" cy="244912"/>
            </a:xfrm>
            <a:prstGeom prst="rect">
              <a:avLst/>
            </a:prstGeom>
            <a:noFill/>
            <a:ln/>
          </p:spPr>
          <p:txBody>
            <a:bodyPr wrap="none" lIns="0" tIns="0" rIns="0" bIns="0" rtlCol="0" anchor="t"/>
            <a:lstStyle/>
            <a:p>
              <a:pPr marL="0" indent="0" algn="r" rtl="1">
                <a:lnSpc>
                  <a:spcPts val="1900"/>
                </a:lnSpc>
                <a:buNone/>
              </a:pPr>
              <a:r>
                <a:rPr lang="en-US" sz="1500" dirty="0">
                  <a:solidFill>
                    <a:srgbClr val="49495A"/>
                  </a:solidFill>
                  <a:latin typeface="Alexandria" pitchFamily="34" charset="0"/>
                  <a:ea typeface="Alexandria" pitchFamily="34" charset="-122"/>
                  <a:cs typeface="Alexandria" pitchFamily="34" charset="-120"/>
                </a:rPr>
                <a:t>النقص في البيانات</a:t>
              </a:r>
              <a:endParaRPr lang="en-US" sz="1500" dirty="0"/>
            </a:p>
          </p:txBody>
        </p:sp>
        <p:sp>
          <p:nvSpPr>
            <p:cNvPr id="7" name="Text 3">
              <a:extLst>
                <a:ext uri="{FF2B5EF4-FFF2-40B4-BE49-F238E27FC236}">
                  <a16:creationId xmlns:a16="http://schemas.microsoft.com/office/drawing/2014/main" id="{24EABC43-CD66-42D4-D7B0-9F3C756DC957}"/>
                </a:ext>
              </a:extLst>
            </p:cNvPr>
            <p:cNvSpPr/>
            <p:nvPr/>
          </p:nvSpPr>
          <p:spPr>
            <a:xfrm>
              <a:off x="5568077" y="1730573"/>
              <a:ext cx="7163991" cy="250865"/>
            </a:xfrm>
            <a:prstGeom prst="rect">
              <a:avLst/>
            </a:prstGeom>
            <a:noFill/>
            <a:ln/>
          </p:spPr>
          <p:txBody>
            <a:bodyPr wrap="none" lIns="0" tIns="0" rIns="0" bIns="0" rtlCol="0" anchor="t"/>
            <a:lstStyle/>
            <a:p>
              <a:pPr marL="0" indent="0" algn="r" rtl="1">
                <a:lnSpc>
                  <a:spcPts val="1950"/>
                </a:lnSpc>
                <a:buNone/>
              </a:pPr>
              <a:r>
                <a:rPr lang="en-US" sz="1400" dirty="0">
                  <a:solidFill>
                    <a:srgbClr val="49495A"/>
                  </a:solidFill>
                  <a:latin typeface="Alexandria" pitchFamily="34" charset="0"/>
                  <a:ea typeface="Alexandria" pitchFamily="34" charset="-122"/>
                  <a:cs typeface="Alexandria" pitchFamily="34" charset="-120"/>
                </a:rPr>
                <a:t>النقص الواضح في البيانات والمعلومات التفصيلية الشاملة عن العوامل والمتغيرات والمكونات الأساسية</a:t>
              </a:r>
              <a:endParaRPr lang="en-US" sz="1400" dirty="0"/>
            </a:p>
          </p:txBody>
        </p:sp>
        <p:sp>
          <p:nvSpPr>
            <p:cNvPr id="9" name="Shape 4">
              <a:extLst>
                <a:ext uri="{FF2B5EF4-FFF2-40B4-BE49-F238E27FC236}">
                  <a16:creationId xmlns:a16="http://schemas.microsoft.com/office/drawing/2014/main" id="{5441AB22-8086-1238-79D9-A67B161D4B51}"/>
                </a:ext>
              </a:extLst>
            </p:cNvPr>
            <p:cNvSpPr/>
            <p:nvPr/>
          </p:nvSpPr>
          <p:spPr>
            <a:xfrm>
              <a:off x="705326" y="2128599"/>
              <a:ext cx="12105084" cy="11430"/>
            </a:xfrm>
            <a:prstGeom prst="roundRect">
              <a:avLst>
                <a:gd name="adj" fmla="val 205722"/>
              </a:avLst>
            </a:prstGeom>
            <a:solidFill>
              <a:srgbClr val="D0CED9"/>
            </a:solidFill>
            <a:ln/>
          </p:spPr>
          <p:txBody>
            <a:bodyPr/>
            <a:lstStyle/>
            <a:p>
              <a:endParaRPr lang="en-US"/>
            </a:p>
          </p:txBody>
        </p:sp>
        <p:sp>
          <p:nvSpPr>
            <p:cNvPr id="10" name="Shape 5">
              <a:extLst>
                <a:ext uri="{FF2B5EF4-FFF2-40B4-BE49-F238E27FC236}">
                  <a16:creationId xmlns:a16="http://schemas.microsoft.com/office/drawing/2014/main" id="{EC46E811-FD60-1B45-E3A7-A7C95996CFE4}"/>
                </a:ext>
              </a:extLst>
            </p:cNvPr>
            <p:cNvSpPr/>
            <p:nvPr/>
          </p:nvSpPr>
          <p:spPr>
            <a:xfrm>
              <a:off x="11774091" y="2216468"/>
              <a:ext cx="2229326" cy="903089"/>
            </a:xfrm>
            <a:prstGeom prst="roundRect">
              <a:avLst>
                <a:gd name="adj" fmla="val 2604"/>
              </a:avLst>
            </a:prstGeom>
            <a:solidFill>
              <a:srgbClr val="EAE8F3"/>
            </a:solidFill>
            <a:ln/>
          </p:spPr>
          <p:txBody>
            <a:bodyPr/>
            <a:lstStyle/>
            <a:p>
              <a:endParaRPr lang="en-US"/>
            </a:p>
          </p:txBody>
        </p:sp>
        <p:pic>
          <p:nvPicPr>
            <p:cNvPr id="11" name="Image 1" descr="preencoded.png">
              <a:extLst>
                <a:ext uri="{FF2B5EF4-FFF2-40B4-BE49-F238E27FC236}">
                  <a16:creationId xmlns:a16="http://schemas.microsoft.com/office/drawing/2014/main" id="{5C769518-0AC6-CEF6-BDAF-3CBF7BCA39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778621" y="2557701"/>
              <a:ext cx="220385" cy="220385"/>
            </a:xfrm>
            <a:prstGeom prst="rect">
              <a:avLst/>
            </a:prstGeom>
          </p:spPr>
        </p:pic>
        <p:sp>
          <p:nvSpPr>
            <p:cNvPr id="12" name="Text 6">
              <a:extLst>
                <a:ext uri="{FF2B5EF4-FFF2-40B4-BE49-F238E27FC236}">
                  <a16:creationId xmlns:a16="http://schemas.microsoft.com/office/drawing/2014/main" id="{764353CB-AE2B-A9ED-3BA0-9BE733BCED65}"/>
                </a:ext>
              </a:extLst>
            </p:cNvPr>
            <p:cNvSpPr/>
            <p:nvPr/>
          </p:nvSpPr>
          <p:spPr>
            <a:xfrm>
              <a:off x="9657993" y="2373154"/>
              <a:ext cx="1959412" cy="244912"/>
            </a:xfrm>
            <a:prstGeom prst="rect">
              <a:avLst/>
            </a:prstGeom>
            <a:noFill/>
            <a:ln/>
          </p:spPr>
          <p:txBody>
            <a:bodyPr wrap="none" lIns="0" tIns="0" rIns="0" bIns="0" rtlCol="0" anchor="t"/>
            <a:lstStyle/>
            <a:p>
              <a:pPr marL="0" indent="0" algn="r" rtl="1">
                <a:lnSpc>
                  <a:spcPts val="1900"/>
                </a:lnSpc>
                <a:buNone/>
              </a:pPr>
              <a:r>
                <a:rPr lang="en-US" sz="1500" dirty="0">
                  <a:solidFill>
                    <a:srgbClr val="49495A"/>
                  </a:solidFill>
                  <a:latin typeface="Alexandria" pitchFamily="34" charset="0"/>
                  <a:ea typeface="Alexandria" pitchFamily="34" charset="-122"/>
                  <a:cs typeface="Alexandria" pitchFamily="34" charset="-120"/>
                </a:rPr>
                <a:t>التغيرات السريعة</a:t>
              </a:r>
              <a:endParaRPr lang="en-US" sz="1500" dirty="0"/>
            </a:p>
          </p:txBody>
        </p:sp>
        <p:sp>
          <p:nvSpPr>
            <p:cNvPr id="13" name="Text 7">
              <a:extLst>
                <a:ext uri="{FF2B5EF4-FFF2-40B4-BE49-F238E27FC236}">
                  <a16:creationId xmlns:a16="http://schemas.microsoft.com/office/drawing/2014/main" id="{AD85BC63-E108-481D-4CCB-1E284E392D43}"/>
                </a:ext>
              </a:extLst>
            </p:cNvPr>
            <p:cNvSpPr/>
            <p:nvPr/>
          </p:nvSpPr>
          <p:spPr>
            <a:xfrm>
              <a:off x="4484370" y="2712006"/>
              <a:ext cx="7133034" cy="250865"/>
            </a:xfrm>
            <a:prstGeom prst="rect">
              <a:avLst/>
            </a:prstGeom>
            <a:noFill/>
            <a:ln/>
          </p:spPr>
          <p:txBody>
            <a:bodyPr wrap="none" lIns="0" tIns="0" rIns="0" bIns="0" rtlCol="0" anchor="t"/>
            <a:lstStyle/>
            <a:p>
              <a:pPr marL="0" indent="0" algn="r" rtl="1">
                <a:lnSpc>
                  <a:spcPts val="1950"/>
                </a:lnSpc>
                <a:buNone/>
              </a:pPr>
              <a:r>
                <a:rPr lang="en-US" sz="1400" dirty="0">
                  <a:solidFill>
                    <a:srgbClr val="49495A"/>
                  </a:solidFill>
                  <a:latin typeface="Alexandria" pitchFamily="34" charset="0"/>
                  <a:ea typeface="Alexandria" pitchFamily="34" charset="-122"/>
                  <a:cs typeface="Alexandria" pitchFamily="34" charset="-120"/>
                </a:rPr>
                <a:t>أهمية إجراء مثل هذه الدراسات الوصفية مستمرة نظراً للتغيرات السريعة التي تحدث في المجال الإعلامي</a:t>
              </a:r>
              <a:endParaRPr lang="en-US" sz="1400" dirty="0"/>
            </a:p>
          </p:txBody>
        </p:sp>
        <p:sp>
          <p:nvSpPr>
            <p:cNvPr id="14" name="Shape 8">
              <a:extLst>
                <a:ext uri="{FF2B5EF4-FFF2-40B4-BE49-F238E27FC236}">
                  <a16:creationId xmlns:a16="http://schemas.microsoft.com/office/drawing/2014/main" id="{5C522F99-36D9-FC41-B643-5631EBBD5DB5}"/>
                </a:ext>
              </a:extLst>
            </p:cNvPr>
            <p:cNvSpPr/>
            <p:nvPr/>
          </p:nvSpPr>
          <p:spPr>
            <a:xfrm>
              <a:off x="705326" y="3110032"/>
              <a:ext cx="10990421" cy="11430"/>
            </a:xfrm>
            <a:prstGeom prst="roundRect">
              <a:avLst>
                <a:gd name="adj" fmla="val 205722"/>
              </a:avLst>
            </a:prstGeom>
            <a:solidFill>
              <a:srgbClr val="D0CED9"/>
            </a:solidFill>
            <a:ln/>
          </p:spPr>
          <p:txBody>
            <a:bodyPr/>
            <a:lstStyle/>
            <a:p>
              <a:endParaRPr lang="en-US"/>
            </a:p>
          </p:txBody>
        </p:sp>
        <p:sp>
          <p:nvSpPr>
            <p:cNvPr id="15" name="Shape 9">
              <a:extLst>
                <a:ext uri="{FF2B5EF4-FFF2-40B4-BE49-F238E27FC236}">
                  <a16:creationId xmlns:a16="http://schemas.microsoft.com/office/drawing/2014/main" id="{24B5A300-0DEF-2F76-0280-FA0919E9A117}"/>
                </a:ext>
              </a:extLst>
            </p:cNvPr>
            <p:cNvSpPr/>
            <p:nvPr/>
          </p:nvSpPr>
          <p:spPr>
            <a:xfrm>
              <a:off x="10659308" y="3197900"/>
              <a:ext cx="3344108" cy="903089"/>
            </a:xfrm>
            <a:prstGeom prst="roundRect">
              <a:avLst>
                <a:gd name="adj" fmla="val 2604"/>
              </a:avLst>
            </a:prstGeom>
            <a:solidFill>
              <a:srgbClr val="EAE8F3"/>
            </a:solidFill>
            <a:ln/>
          </p:spPr>
          <p:txBody>
            <a:bodyPr/>
            <a:lstStyle/>
            <a:p>
              <a:endParaRPr lang="en-US"/>
            </a:p>
          </p:txBody>
        </p:sp>
        <p:pic>
          <p:nvPicPr>
            <p:cNvPr id="16" name="Image 2" descr="preencoded.png">
              <a:extLst>
                <a:ext uri="{FF2B5EF4-FFF2-40B4-BE49-F238E27FC236}">
                  <a16:creationId xmlns:a16="http://schemas.microsoft.com/office/drawing/2014/main" id="{4695D1F1-CE1C-7D57-5DAF-19DC78BA9FA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221170" y="3539133"/>
              <a:ext cx="220385" cy="220385"/>
            </a:xfrm>
            <a:prstGeom prst="rect">
              <a:avLst/>
            </a:prstGeom>
          </p:spPr>
        </p:pic>
        <p:sp>
          <p:nvSpPr>
            <p:cNvPr id="17" name="Text 10">
              <a:extLst>
                <a:ext uri="{FF2B5EF4-FFF2-40B4-BE49-F238E27FC236}">
                  <a16:creationId xmlns:a16="http://schemas.microsoft.com/office/drawing/2014/main" id="{109DDDF4-658F-2F9C-1545-30B5C29E229C}"/>
                </a:ext>
              </a:extLst>
            </p:cNvPr>
            <p:cNvSpPr/>
            <p:nvPr/>
          </p:nvSpPr>
          <p:spPr>
            <a:xfrm>
              <a:off x="8543211" y="3354586"/>
              <a:ext cx="1959412" cy="244912"/>
            </a:xfrm>
            <a:prstGeom prst="rect">
              <a:avLst/>
            </a:prstGeom>
            <a:noFill/>
            <a:ln/>
          </p:spPr>
          <p:txBody>
            <a:bodyPr wrap="none" lIns="0" tIns="0" rIns="0" bIns="0" rtlCol="0" anchor="t"/>
            <a:lstStyle/>
            <a:p>
              <a:pPr marL="0" indent="0" algn="r" rtl="1">
                <a:lnSpc>
                  <a:spcPts val="1900"/>
                </a:lnSpc>
                <a:buNone/>
              </a:pPr>
              <a:r>
                <a:rPr lang="en-US" sz="1500" dirty="0">
                  <a:solidFill>
                    <a:srgbClr val="49495A"/>
                  </a:solidFill>
                  <a:latin typeface="Alexandria" pitchFamily="34" charset="0"/>
                  <a:ea typeface="Alexandria" pitchFamily="34" charset="-122"/>
                  <a:cs typeface="Alexandria" pitchFamily="34" charset="-120"/>
                </a:rPr>
                <a:t>الحداثة النسبية</a:t>
              </a:r>
              <a:endParaRPr lang="en-US" sz="1500" dirty="0"/>
            </a:p>
          </p:txBody>
        </p:sp>
        <p:sp>
          <p:nvSpPr>
            <p:cNvPr id="18" name="Text 11">
              <a:extLst>
                <a:ext uri="{FF2B5EF4-FFF2-40B4-BE49-F238E27FC236}">
                  <a16:creationId xmlns:a16="http://schemas.microsoft.com/office/drawing/2014/main" id="{B957B82A-EE78-03C2-F5FD-E91B4C29B24C}"/>
                </a:ext>
              </a:extLst>
            </p:cNvPr>
            <p:cNvSpPr/>
            <p:nvPr/>
          </p:nvSpPr>
          <p:spPr>
            <a:xfrm>
              <a:off x="3490317" y="3693438"/>
              <a:ext cx="7012305" cy="250865"/>
            </a:xfrm>
            <a:prstGeom prst="rect">
              <a:avLst/>
            </a:prstGeom>
            <a:noFill/>
            <a:ln/>
          </p:spPr>
          <p:txBody>
            <a:bodyPr wrap="none" lIns="0" tIns="0" rIns="0" bIns="0" rtlCol="0" anchor="t"/>
            <a:lstStyle/>
            <a:p>
              <a:pPr marL="0" indent="0" algn="r" rtl="1">
                <a:lnSpc>
                  <a:spcPts val="1950"/>
                </a:lnSpc>
                <a:buNone/>
              </a:pPr>
              <a:r>
                <a:rPr lang="en-US" sz="1400" dirty="0">
                  <a:solidFill>
                    <a:srgbClr val="49495A"/>
                  </a:solidFill>
                  <a:latin typeface="Alexandria" pitchFamily="34" charset="0"/>
                  <a:ea typeface="Alexandria" pitchFamily="34" charset="-122"/>
                  <a:cs typeface="Alexandria" pitchFamily="34" charset="-120"/>
                </a:rPr>
                <a:t>الحداثة النسبية للدراسات الإعلامية مما يتطلب ضرورة التركيز في المرحلة الحالية على الدراسات الوصفية</a:t>
              </a:r>
              <a:endParaRPr lang="en-US" sz="1400" dirty="0"/>
            </a:p>
          </p:txBody>
        </p:sp>
        <p:sp>
          <p:nvSpPr>
            <p:cNvPr id="19" name="Shape 12">
              <a:extLst>
                <a:ext uri="{FF2B5EF4-FFF2-40B4-BE49-F238E27FC236}">
                  <a16:creationId xmlns:a16="http://schemas.microsoft.com/office/drawing/2014/main" id="{D7351134-655C-7F95-5AD1-47D4642BE21F}"/>
                </a:ext>
              </a:extLst>
            </p:cNvPr>
            <p:cNvSpPr/>
            <p:nvPr/>
          </p:nvSpPr>
          <p:spPr>
            <a:xfrm>
              <a:off x="705326" y="4091464"/>
              <a:ext cx="9875639" cy="11430"/>
            </a:xfrm>
            <a:prstGeom prst="roundRect">
              <a:avLst>
                <a:gd name="adj" fmla="val 205722"/>
              </a:avLst>
            </a:prstGeom>
            <a:solidFill>
              <a:srgbClr val="D0CED9"/>
            </a:solidFill>
            <a:ln/>
          </p:spPr>
          <p:txBody>
            <a:bodyPr/>
            <a:lstStyle/>
            <a:p>
              <a:endParaRPr lang="en-US"/>
            </a:p>
          </p:txBody>
        </p:sp>
        <p:sp>
          <p:nvSpPr>
            <p:cNvPr id="20" name="Shape 13">
              <a:extLst>
                <a:ext uri="{FF2B5EF4-FFF2-40B4-BE49-F238E27FC236}">
                  <a16:creationId xmlns:a16="http://schemas.microsoft.com/office/drawing/2014/main" id="{BE1C08B8-9656-46CB-407A-082819BC8F22}"/>
                </a:ext>
              </a:extLst>
            </p:cNvPr>
            <p:cNvSpPr/>
            <p:nvPr/>
          </p:nvSpPr>
          <p:spPr>
            <a:xfrm>
              <a:off x="9544645" y="4179332"/>
              <a:ext cx="4458772" cy="1153954"/>
            </a:xfrm>
            <a:prstGeom prst="roundRect">
              <a:avLst>
                <a:gd name="adj" fmla="val 2038"/>
              </a:avLst>
            </a:prstGeom>
            <a:solidFill>
              <a:srgbClr val="EAE8F3"/>
            </a:solidFill>
            <a:ln/>
          </p:spPr>
          <p:txBody>
            <a:bodyPr/>
            <a:lstStyle/>
            <a:p>
              <a:endParaRPr lang="en-US"/>
            </a:p>
          </p:txBody>
        </p:sp>
        <p:pic>
          <p:nvPicPr>
            <p:cNvPr id="21" name="Image 3" descr="preencoded.png">
              <a:extLst>
                <a:ext uri="{FF2B5EF4-FFF2-40B4-BE49-F238E27FC236}">
                  <a16:creationId xmlns:a16="http://schemas.microsoft.com/office/drawing/2014/main" id="{BF307BB0-02ED-3ACD-C558-5EC81B9874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663839" y="4646057"/>
              <a:ext cx="220385" cy="220385"/>
            </a:xfrm>
            <a:prstGeom prst="rect">
              <a:avLst/>
            </a:prstGeom>
          </p:spPr>
        </p:pic>
        <p:sp>
          <p:nvSpPr>
            <p:cNvPr id="22" name="Text 14">
              <a:extLst>
                <a:ext uri="{FF2B5EF4-FFF2-40B4-BE49-F238E27FC236}">
                  <a16:creationId xmlns:a16="http://schemas.microsoft.com/office/drawing/2014/main" id="{07CA1AF4-757B-E385-301B-CB6AED8A2799}"/>
                </a:ext>
              </a:extLst>
            </p:cNvPr>
            <p:cNvSpPr/>
            <p:nvPr/>
          </p:nvSpPr>
          <p:spPr>
            <a:xfrm>
              <a:off x="7428548" y="4336018"/>
              <a:ext cx="1959412" cy="244912"/>
            </a:xfrm>
            <a:prstGeom prst="rect">
              <a:avLst/>
            </a:prstGeom>
            <a:noFill/>
            <a:ln/>
          </p:spPr>
          <p:txBody>
            <a:bodyPr wrap="none" lIns="0" tIns="0" rIns="0" bIns="0" rtlCol="0" anchor="t"/>
            <a:lstStyle/>
            <a:p>
              <a:pPr marL="0" indent="0" algn="r" rtl="1">
                <a:lnSpc>
                  <a:spcPts val="1900"/>
                </a:lnSpc>
                <a:buNone/>
              </a:pPr>
              <a:r>
                <a:rPr lang="en-US" sz="1500" dirty="0">
                  <a:solidFill>
                    <a:srgbClr val="49495A"/>
                  </a:solidFill>
                  <a:latin typeface="Alexandria" pitchFamily="34" charset="0"/>
                  <a:ea typeface="Alexandria" pitchFamily="34" charset="-122"/>
                  <a:cs typeface="Alexandria" pitchFamily="34" charset="-120"/>
                </a:rPr>
                <a:t>تعدد الجماهير</a:t>
              </a:r>
              <a:endParaRPr lang="en-US" sz="1500" dirty="0"/>
            </a:p>
          </p:txBody>
        </p:sp>
        <p:sp>
          <p:nvSpPr>
            <p:cNvPr id="23" name="Text 15">
              <a:extLst>
                <a:ext uri="{FF2B5EF4-FFF2-40B4-BE49-F238E27FC236}">
                  <a16:creationId xmlns:a16="http://schemas.microsoft.com/office/drawing/2014/main" id="{5811BB5B-A4DF-FF45-D95A-03320523C71F}"/>
                </a:ext>
              </a:extLst>
            </p:cNvPr>
            <p:cNvSpPr/>
            <p:nvPr/>
          </p:nvSpPr>
          <p:spPr>
            <a:xfrm>
              <a:off x="783669" y="4674870"/>
              <a:ext cx="8604290" cy="501729"/>
            </a:xfrm>
            <a:prstGeom prst="rect">
              <a:avLst/>
            </a:prstGeom>
            <a:noFill/>
            <a:ln/>
          </p:spPr>
          <p:txBody>
            <a:bodyPr wrap="square" lIns="0" tIns="0" rIns="0" bIns="0" rtlCol="0" anchor="t"/>
            <a:lstStyle/>
            <a:p>
              <a:pPr marL="0" indent="0" algn="just" rtl="1">
                <a:lnSpc>
                  <a:spcPts val="1950"/>
                </a:lnSpc>
                <a:buNone/>
              </a:pPr>
              <a:r>
                <a:rPr lang="en-US" sz="1400" dirty="0">
                  <a:solidFill>
                    <a:srgbClr val="49495A"/>
                  </a:solidFill>
                  <a:latin typeface="Alexandria" pitchFamily="34" charset="0"/>
                  <a:ea typeface="Alexandria" pitchFamily="34" charset="-122"/>
                  <a:cs typeface="Alexandria" pitchFamily="34" charset="-120"/>
                </a:rPr>
                <a:t>تعدد الجماهير المستهدف الوصول إليها يقضي ضرورة دراستها دراسة وصفية كاملة مع الأخذ في الاعتبار بتعدد الأهداف الإعلامية</a:t>
              </a:r>
              <a:endParaRPr lang="en-US" sz="1400" dirty="0"/>
            </a:p>
          </p:txBody>
        </p:sp>
        <p:sp>
          <p:nvSpPr>
            <p:cNvPr id="24" name="Shape 16">
              <a:extLst>
                <a:ext uri="{FF2B5EF4-FFF2-40B4-BE49-F238E27FC236}">
                  <a16:creationId xmlns:a16="http://schemas.microsoft.com/office/drawing/2014/main" id="{5587107F-D823-D246-635F-71DF0653298E}"/>
                </a:ext>
              </a:extLst>
            </p:cNvPr>
            <p:cNvSpPr/>
            <p:nvPr/>
          </p:nvSpPr>
          <p:spPr>
            <a:xfrm>
              <a:off x="705326" y="5323761"/>
              <a:ext cx="8760976" cy="11430"/>
            </a:xfrm>
            <a:prstGeom prst="roundRect">
              <a:avLst>
                <a:gd name="adj" fmla="val 205722"/>
              </a:avLst>
            </a:prstGeom>
            <a:solidFill>
              <a:srgbClr val="D0CED9"/>
            </a:solidFill>
            <a:ln/>
          </p:spPr>
          <p:txBody>
            <a:bodyPr/>
            <a:lstStyle/>
            <a:p>
              <a:endParaRPr lang="en-US"/>
            </a:p>
          </p:txBody>
        </p:sp>
        <p:sp>
          <p:nvSpPr>
            <p:cNvPr id="25" name="Shape 17">
              <a:extLst>
                <a:ext uri="{FF2B5EF4-FFF2-40B4-BE49-F238E27FC236}">
                  <a16:creationId xmlns:a16="http://schemas.microsoft.com/office/drawing/2014/main" id="{BF303290-C49E-9244-E7F2-AE8DBC1AAC8B}"/>
                </a:ext>
              </a:extLst>
            </p:cNvPr>
            <p:cNvSpPr/>
            <p:nvPr/>
          </p:nvSpPr>
          <p:spPr>
            <a:xfrm>
              <a:off x="8429982" y="5411629"/>
              <a:ext cx="5573435" cy="1153954"/>
            </a:xfrm>
            <a:prstGeom prst="roundRect">
              <a:avLst>
                <a:gd name="adj" fmla="val 2038"/>
              </a:avLst>
            </a:prstGeom>
            <a:solidFill>
              <a:srgbClr val="EAE8F3"/>
            </a:solidFill>
            <a:ln/>
          </p:spPr>
          <p:txBody>
            <a:bodyPr/>
            <a:lstStyle/>
            <a:p>
              <a:endParaRPr lang="en-US"/>
            </a:p>
          </p:txBody>
        </p:sp>
        <p:pic>
          <p:nvPicPr>
            <p:cNvPr id="26" name="Image 4" descr="preencoded.png">
              <a:extLst>
                <a:ext uri="{FF2B5EF4-FFF2-40B4-BE49-F238E27FC236}">
                  <a16:creationId xmlns:a16="http://schemas.microsoft.com/office/drawing/2014/main" id="{DD072556-CF08-E200-5D76-4968A70293B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106507" y="5878354"/>
              <a:ext cx="220385" cy="220385"/>
            </a:xfrm>
            <a:prstGeom prst="rect">
              <a:avLst/>
            </a:prstGeom>
          </p:spPr>
        </p:pic>
        <p:sp>
          <p:nvSpPr>
            <p:cNvPr id="27" name="Text 18">
              <a:extLst>
                <a:ext uri="{FF2B5EF4-FFF2-40B4-BE49-F238E27FC236}">
                  <a16:creationId xmlns:a16="http://schemas.microsoft.com/office/drawing/2014/main" id="{C5C02A37-817F-2B69-B0B3-954426558AAB}"/>
                </a:ext>
              </a:extLst>
            </p:cNvPr>
            <p:cNvSpPr/>
            <p:nvPr/>
          </p:nvSpPr>
          <p:spPr>
            <a:xfrm>
              <a:off x="6313884" y="5568315"/>
              <a:ext cx="1959412" cy="244912"/>
            </a:xfrm>
            <a:prstGeom prst="rect">
              <a:avLst/>
            </a:prstGeom>
            <a:noFill/>
            <a:ln/>
          </p:spPr>
          <p:txBody>
            <a:bodyPr wrap="none" lIns="0" tIns="0" rIns="0" bIns="0" rtlCol="0" anchor="t"/>
            <a:lstStyle/>
            <a:p>
              <a:pPr marL="0" indent="0" algn="r" rtl="1">
                <a:lnSpc>
                  <a:spcPts val="1900"/>
                </a:lnSpc>
                <a:buNone/>
              </a:pPr>
              <a:r>
                <a:rPr lang="en-US" sz="1500" dirty="0">
                  <a:solidFill>
                    <a:srgbClr val="49495A"/>
                  </a:solidFill>
                  <a:latin typeface="Alexandria" pitchFamily="34" charset="0"/>
                  <a:ea typeface="Alexandria" pitchFamily="34" charset="-122"/>
                  <a:cs typeface="Alexandria" pitchFamily="34" charset="-120"/>
                </a:rPr>
                <a:t>النطاق الجغرافي</a:t>
              </a:r>
              <a:endParaRPr lang="en-US" sz="1500" dirty="0"/>
            </a:p>
          </p:txBody>
        </p:sp>
        <p:sp>
          <p:nvSpPr>
            <p:cNvPr id="28" name="Text 19">
              <a:extLst>
                <a:ext uri="{FF2B5EF4-FFF2-40B4-BE49-F238E27FC236}">
                  <a16:creationId xmlns:a16="http://schemas.microsoft.com/office/drawing/2014/main" id="{F1F659F3-D64B-8148-7CB0-A3554F94EB6B}"/>
                </a:ext>
              </a:extLst>
            </p:cNvPr>
            <p:cNvSpPr/>
            <p:nvPr/>
          </p:nvSpPr>
          <p:spPr>
            <a:xfrm>
              <a:off x="783669" y="5907167"/>
              <a:ext cx="7489627" cy="501729"/>
            </a:xfrm>
            <a:prstGeom prst="rect">
              <a:avLst/>
            </a:prstGeom>
            <a:noFill/>
            <a:ln/>
          </p:spPr>
          <p:txBody>
            <a:bodyPr wrap="square" lIns="0" tIns="0" rIns="0" bIns="0" rtlCol="0" anchor="t"/>
            <a:lstStyle/>
            <a:p>
              <a:pPr marL="0" indent="0" algn="just" rtl="1">
                <a:lnSpc>
                  <a:spcPts val="1950"/>
                </a:lnSpc>
                <a:buNone/>
              </a:pPr>
              <a:r>
                <a:rPr lang="en-US" sz="1400" dirty="0">
                  <a:solidFill>
                    <a:srgbClr val="49495A"/>
                  </a:solidFill>
                  <a:latin typeface="Alexandria" pitchFamily="34" charset="0"/>
                  <a:ea typeface="Alexandria" pitchFamily="34" charset="-122"/>
                  <a:cs typeface="Alexandria" pitchFamily="34" charset="-120"/>
                </a:rPr>
                <a:t>اتساع النطاقات الجغرافية وعدم اقتصارها على الحدود القومية بحسب وإنما تمتد لتشمل نطاقات دولية وعالمية</a:t>
              </a:r>
              <a:endParaRPr lang="en-US" sz="1400" dirty="0"/>
            </a:p>
          </p:txBody>
        </p:sp>
        <p:sp>
          <p:nvSpPr>
            <p:cNvPr id="30" name="Shape 20">
              <a:extLst>
                <a:ext uri="{FF2B5EF4-FFF2-40B4-BE49-F238E27FC236}">
                  <a16:creationId xmlns:a16="http://schemas.microsoft.com/office/drawing/2014/main" id="{99BCCCC8-C051-6BFF-5E74-C64244A35EE0}"/>
                </a:ext>
              </a:extLst>
            </p:cNvPr>
            <p:cNvSpPr/>
            <p:nvPr/>
          </p:nvSpPr>
          <p:spPr>
            <a:xfrm>
              <a:off x="705326" y="6556057"/>
              <a:ext cx="7646313" cy="11430"/>
            </a:xfrm>
            <a:prstGeom prst="roundRect">
              <a:avLst>
                <a:gd name="adj" fmla="val 205722"/>
              </a:avLst>
            </a:prstGeom>
            <a:solidFill>
              <a:srgbClr val="D0CED9"/>
            </a:solidFill>
            <a:ln/>
          </p:spPr>
          <p:txBody>
            <a:bodyPr/>
            <a:lstStyle/>
            <a:p>
              <a:endParaRPr lang="en-US"/>
            </a:p>
          </p:txBody>
        </p:sp>
        <p:sp>
          <p:nvSpPr>
            <p:cNvPr id="31" name="Shape 21">
              <a:extLst>
                <a:ext uri="{FF2B5EF4-FFF2-40B4-BE49-F238E27FC236}">
                  <a16:creationId xmlns:a16="http://schemas.microsoft.com/office/drawing/2014/main" id="{BC89AF8A-F347-B330-F489-CFF7F643D40B}"/>
                </a:ext>
              </a:extLst>
            </p:cNvPr>
            <p:cNvSpPr/>
            <p:nvPr/>
          </p:nvSpPr>
          <p:spPr>
            <a:xfrm>
              <a:off x="7315200" y="6643926"/>
              <a:ext cx="6688217" cy="1153954"/>
            </a:xfrm>
            <a:prstGeom prst="roundRect">
              <a:avLst>
                <a:gd name="adj" fmla="val 2038"/>
              </a:avLst>
            </a:prstGeom>
            <a:solidFill>
              <a:srgbClr val="EAE8F3"/>
            </a:solidFill>
            <a:ln/>
          </p:spPr>
          <p:txBody>
            <a:bodyPr/>
            <a:lstStyle/>
            <a:p>
              <a:endParaRPr lang="en-US"/>
            </a:p>
          </p:txBody>
        </p:sp>
        <p:pic>
          <p:nvPicPr>
            <p:cNvPr id="32" name="Image 5" descr="preencoded.png">
              <a:extLst>
                <a:ext uri="{FF2B5EF4-FFF2-40B4-BE49-F238E27FC236}">
                  <a16:creationId xmlns:a16="http://schemas.microsoft.com/office/drawing/2014/main" id="{E4D395FC-565C-C496-C697-1D41D0F3084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549176" y="7110651"/>
              <a:ext cx="220385" cy="220385"/>
            </a:xfrm>
            <a:prstGeom prst="rect">
              <a:avLst/>
            </a:prstGeom>
          </p:spPr>
        </p:pic>
        <p:sp>
          <p:nvSpPr>
            <p:cNvPr id="33" name="Text 22">
              <a:extLst>
                <a:ext uri="{FF2B5EF4-FFF2-40B4-BE49-F238E27FC236}">
                  <a16:creationId xmlns:a16="http://schemas.microsoft.com/office/drawing/2014/main" id="{4755D506-BBFE-7488-38B3-470CFFD45BAA}"/>
                </a:ext>
              </a:extLst>
            </p:cNvPr>
            <p:cNvSpPr/>
            <p:nvPr/>
          </p:nvSpPr>
          <p:spPr>
            <a:xfrm>
              <a:off x="5199102" y="6800612"/>
              <a:ext cx="1959412" cy="244912"/>
            </a:xfrm>
            <a:prstGeom prst="rect">
              <a:avLst/>
            </a:prstGeom>
            <a:noFill/>
            <a:ln/>
          </p:spPr>
          <p:txBody>
            <a:bodyPr wrap="none" lIns="0" tIns="0" rIns="0" bIns="0" rtlCol="0" anchor="t"/>
            <a:lstStyle/>
            <a:p>
              <a:pPr marL="0" indent="0" algn="r" rtl="1">
                <a:lnSpc>
                  <a:spcPts val="1900"/>
                </a:lnSpc>
                <a:buNone/>
              </a:pPr>
              <a:r>
                <a:rPr lang="en-US" sz="1500" dirty="0">
                  <a:solidFill>
                    <a:srgbClr val="49495A"/>
                  </a:solidFill>
                  <a:latin typeface="Alexandria" pitchFamily="34" charset="0"/>
                  <a:ea typeface="Alexandria" pitchFamily="34" charset="-122"/>
                  <a:cs typeface="Alexandria" pitchFamily="34" charset="-120"/>
                </a:rPr>
                <a:t>الظروف السياسية</a:t>
              </a:r>
              <a:endParaRPr lang="en-US" sz="1500" dirty="0"/>
            </a:p>
          </p:txBody>
        </p:sp>
        <p:sp>
          <p:nvSpPr>
            <p:cNvPr id="34" name="Text 23">
              <a:extLst>
                <a:ext uri="{FF2B5EF4-FFF2-40B4-BE49-F238E27FC236}">
                  <a16:creationId xmlns:a16="http://schemas.microsoft.com/office/drawing/2014/main" id="{CA52301A-3434-9775-4458-F52AC3C967AD}"/>
                </a:ext>
              </a:extLst>
            </p:cNvPr>
            <p:cNvSpPr/>
            <p:nvPr/>
          </p:nvSpPr>
          <p:spPr>
            <a:xfrm>
              <a:off x="783669" y="7139464"/>
              <a:ext cx="6374844" cy="501729"/>
            </a:xfrm>
            <a:prstGeom prst="rect">
              <a:avLst/>
            </a:prstGeom>
            <a:noFill/>
            <a:ln/>
          </p:spPr>
          <p:txBody>
            <a:bodyPr wrap="square" lIns="0" tIns="0" rIns="0" bIns="0" rtlCol="0" anchor="t"/>
            <a:lstStyle/>
            <a:p>
              <a:pPr marL="0" indent="0" algn="just" rtl="1">
                <a:lnSpc>
                  <a:spcPts val="1950"/>
                </a:lnSpc>
                <a:buNone/>
              </a:pPr>
              <a:r>
                <a:rPr lang="en-US" sz="1400" dirty="0">
                  <a:solidFill>
                    <a:srgbClr val="49495A"/>
                  </a:solidFill>
                  <a:latin typeface="Alexandria" pitchFamily="34" charset="0"/>
                  <a:ea typeface="Alexandria" pitchFamily="34" charset="-122"/>
                  <a:cs typeface="Alexandria" pitchFamily="34" charset="-120"/>
                </a:rPr>
                <a:t>تأثر الإعلام بظروف السياسية المتغيرة يقضي ضرورة التعرف المستمر على هذه السياسات والمواقف ومدى تأثيرها</a:t>
              </a:r>
              <a:endParaRPr lang="en-US" sz="1400" dirty="0"/>
            </a:p>
          </p:txBody>
        </p:sp>
      </p:grpSp>
    </p:spTree>
    <p:extLst>
      <p:ext uri="{BB962C8B-B14F-4D97-AF65-F5344CB8AC3E}">
        <p14:creationId xmlns:p14="http://schemas.microsoft.com/office/powerpoint/2010/main" val="38083748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91776" y="2279908"/>
            <a:ext cx="7321406" cy="230646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منهج الدراسات السببية المقارنة</a:t>
            </a:r>
          </a:p>
          <a:p>
            <a:pPr algn="just" rtl="1">
              <a:lnSpc>
                <a:spcPct val="200000"/>
              </a:lnSpc>
            </a:pPr>
            <a:r>
              <a:rPr lang="ar-EG" sz="1400" dirty="0">
                <a:latin typeface="Alexandria" pitchFamily="2" charset="-78"/>
                <a:cs typeface="Alexandria" pitchFamily="2" charset="-78"/>
              </a:rPr>
              <a:t>يشير إلى استراتيجية بحثية تُستخدم لتحديد العوامل السببية للظواهر المعقدة عبر مقارنة عدة حالات أو أمثلة مختلفة. هذا المنهج يقع ضمن نطاق البحوث الكيفية والكمية ويهدف إلى فهم كيفية تأثير متغيرات محددة (أو مجموعة من المتغيرات) في نتائج معينة عبر مقارنة حالات مختلفة تشترك في بعض الخصائص ولكنها تختلف في خصائص </a:t>
            </a:r>
            <a:r>
              <a:rPr lang="ar-EG" sz="1400">
                <a:latin typeface="Alexandria" pitchFamily="2" charset="-78"/>
                <a:cs typeface="Alexandria" pitchFamily="2" charset="-78"/>
              </a:rPr>
              <a:t>أخرى.</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57BC312-0AFD-F6D9-33E3-2F68C59EB89D}"/>
              </a:ext>
            </a:extLst>
          </p:cNvPr>
          <p:cNvPicPr>
            <a:picLocks noChangeAspect="1"/>
          </p:cNvPicPr>
          <p:nvPr/>
        </p:nvPicPr>
        <p:blipFill>
          <a:blip r:embed="rId3"/>
          <a:stretch>
            <a:fillRect/>
          </a:stretch>
        </p:blipFill>
        <p:spPr>
          <a:xfrm>
            <a:off x="776111" y="2241488"/>
            <a:ext cx="2449551" cy="36743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36452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D6ECE-5070-84DE-9852-4D63BDCDF93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4CAB2CE-B3EA-BE27-C63C-5308041F368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C03457-575A-2B96-AD99-20E6BC81F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718EF63A-FEE5-B4CB-2A04-76BFD76FE1CC}"/>
              </a:ext>
            </a:extLst>
          </p:cNvPr>
          <p:cNvGrpSpPr/>
          <p:nvPr/>
        </p:nvGrpSpPr>
        <p:grpSpPr>
          <a:xfrm>
            <a:off x="613317" y="1025913"/>
            <a:ext cx="11173522" cy="4744690"/>
            <a:chOff x="793909" y="2062163"/>
            <a:chExt cx="13042702" cy="3708439"/>
          </a:xfrm>
        </p:grpSpPr>
        <p:sp>
          <p:nvSpPr>
            <p:cNvPr id="3" name="Text 0">
              <a:extLst>
                <a:ext uri="{FF2B5EF4-FFF2-40B4-BE49-F238E27FC236}">
                  <a16:creationId xmlns:a16="http://schemas.microsoft.com/office/drawing/2014/main" id="{E5C82835-9B89-2C5A-F669-EEE4E476BC41}"/>
                </a:ext>
              </a:extLst>
            </p:cNvPr>
            <p:cNvSpPr/>
            <p:nvPr/>
          </p:nvSpPr>
          <p:spPr>
            <a:xfrm>
              <a:off x="4963716" y="2062163"/>
              <a:ext cx="8872895"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أساسيات منهج الدراسات السببية المقارنة</a:t>
              </a:r>
              <a:endParaRPr lang="en-US" sz="2800" b="1" dirty="0"/>
            </a:p>
          </p:txBody>
        </p:sp>
        <p:pic>
          <p:nvPicPr>
            <p:cNvPr id="4" name="Image 0" descr="preencoded.png">
              <a:extLst>
                <a:ext uri="{FF2B5EF4-FFF2-40B4-BE49-F238E27FC236}">
                  <a16:creationId xmlns:a16="http://schemas.microsoft.com/office/drawing/2014/main" id="{89A171F7-7DB0-3E02-C384-38E4E4785E0F}"/>
                </a:ext>
              </a:extLst>
            </p:cNvPr>
            <p:cNvPicPr>
              <a:picLocks noChangeAspect="1"/>
            </p:cNvPicPr>
            <p:nvPr/>
          </p:nvPicPr>
          <p:blipFill>
            <a:blip r:embed="rId3"/>
            <a:stretch>
              <a:fillRect/>
            </a:stretch>
          </p:blipFill>
          <p:spPr>
            <a:xfrm>
              <a:off x="9489043" y="3079075"/>
              <a:ext cx="4347567" cy="793790"/>
            </a:xfrm>
            <a:prstGeom prst="rect">
              <a:avLst/>
            </a:prstGeom>
          </p:spPr>
        </p:pic>
        <p:sp>
          <p:nvSpPr>
            <p:cNvPr id="5" name="Text 1">
              <a:extLst>
                <a:ext uri="{FF2B5EF4-FFF2-40B4-BE49-F238E27FC236}">
                  <a16:creationId xmlns:a16="http://schemas.microsoft.com/office/drawing/2014/main" id="{858EEF8B-D2FA-6E76-47A6-60A7BC74D3AB}"/>
                </a:ext>
              </a:extLst>
            </p:cNvPr>
            <p:cNvSpPr/>
            <p:nvPr/>
          </p:nvSpPr>
          <p:spPr>
            <a:xfrm>
              <a:off x="11157347" y="407122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المقارنة</a:t>
              </a:r>
              <a:endParaRPr lang="en-US" sz="1950" dirty="0"/>
            </a:p>
          </p:txBody>
        </p:sp>
        <p:sp>
          <p:nvSpPr>
            <p:cNvPr id="6" name="Text 2">
              <a:extLst>
                <a:ext uri="{FF2B5EF4-FFF2-40B4-BE49-F238E27FC236}">
                  <a16:creationId xmlns:a16="http://schemas.microsoft.com/office/drawing/2014/main" id="{4B3E306E-9A98-604F-128B-37F316C5A7EF}"/>
                </a:ext>
              </a:extLst>
            </p:cNvPr>
            <p:cNvSpPr/>
            <p:nvPr/>
          </p:nvSpPr>
          <p:spPr>
            <a:xfrm>
              <a:off x="9687401" y="4500443"/>
              <a:ext cx="3950851"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المقارنة بين الحالات المختارة بعناية جوهر هذا المنهج. الحالات يمكن أن تكون دول، مجتمعات، منظمات، أنظمة سياسية، أو أي وحدات أخرى قابلة للمقارنة.</a:t>
              </a:r>
              <a:endParaRPr lang="en-US" sz="1550" dirty="0"/>
            </a:p>
          </p:txBody>
        </p:sp>
        <p:pic>
          <p:nvPicPr>
            <p:cNvPr id="7" name="Image 1" descr="preencoded.png">
              <a:extLst>
                <a:ext uri="{FF2B5EF4-FFF2-40B4-BE49-F238E27FC236}">
                  <a16:creationId xmlns:a16="http://schemas.microsoft.com/office/drawing/2014/main" id="{9DC6CE79-0F55-89AE-C90D-2584DBD66862}"/>
                </a:ext>
              </a:extLst>
            </p:cNvPr>
            <p:cNvPicPr>
              <a:picLocks noChangeAspect="1"/>
            </p:cNvPicPr>
            <p:nvPr/>
          </p:nvPicPr>
          <p:blipFill>
            <a:blip r:embed="rId4"/>
            <a:stretch>
              <a:fillRect/>
            </a:stretch>
          </p:blipFill>
          <p:spPr>
            <a:xfrm>
              <a:off x="5141476" y="3079075"/>
              <a:ext cx="4347567" cy="793790"/>
            </a:xfrm>
            <a:prstGeom prst="rect">
              <a:avLst/>
            </a:prstGeom>
          </p:spPr>
        </p:pic>
        <p:sp>
          <p:nvSpPr>
            <p:cNvPr id="9" name="Text 3">
              <a:extLst>
                <a:ext uri="{FF2B5EF4-FFF2-40B4-BE49-F238E27FC236}">
                  <a16:creationId xmlns:a16="http://schemas.microsoft.com/office/drawing/2014/main" id="{EEBA0769-3D45-E33E-ADFD-4EC757251A6E}"/>
                </a:ext>
              </a:extLst>
            </p:cNvPr>
            <p:cNvSpPr/>
            <p:nvPr/>
          </p:nvSpPr>
          <p:spPr>
            <a:xfrm>
              <a:off x="6809780" y="407122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تحديد المتغيرات</a:t>
              </a:r>
              <a:endParaRPr lang="en-US" sz="1950" dirty="0"/>
            </a:p>
          </p:txBody>
        </p:sp>
        <p:sp>
          <p:nvSpPr>
            <p:cNvPr id="10" name="Text 4">
              <a:extLst>
                <a:ext uri="{FF2B5EF4-FFF2-40B4-BE49-F238E27FC236}">
                  <a16:creationId xmlns:a16="http://schemas.microsoft.com/office/drawing/2014/main" id="{779D3229-2D75-E381-FDCB-4BA681FEF2C7}"/>
                </a:ext>
              </a:extLst>
            </p:cNvPr>
            <p:cNvSpPr/>
            <p:nvPr/>
          </p:nvSpPr>
          <p:spPr>
            <a:xfrm>
              <a:off x="5339834" y="4500443"/>
              <a:ext cx="395085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يتم اختيار المتغيرات بعناية لضمان أنها ذات صلة بالسؤال البحثي ويمكن أن تساعد في توضيح العلاقات السببية.</a:t>
              </a:r>
              <a:endParaRPr lang="en-US" sz="1550" dirty="0"/>
            </a:p>
          </p:txBody>
        </p:sp>
        <p:pic>
          <p:nvPicPr>
            <p:cNvPr id="11" name="Image 2" descr="preencoded.png">
              <a:extLst>
                <a:ext uri="{FF2B5EF4-FFF2-40B4-BE49-F238E27FC236}">
                  <a16:creationId xmlns:a16="http://schemas.microsoft.com/office/drawing/2014/main" id="{ED984210-3702-63D6-569B-04D577840DC4}"/>
                </a:ext>
              </a:extLst>
            </p:cNvPr>
            <p:cNvPicPr>
              <a:picLocks noChangeAspect="1"/>
            </p:cNvPicPr>
            <p:nvPr/>
          </p:nvPicPr>
          <p:blipFill>
            <a:blip r:embed="rId5"/>
            <a:stretch>
              <a:fillRect/>
            </a:stretch>
          </p:blipFill>
          <p:spPr>
            <a:xfrm>
              <a:off x="793909" y="3079075"/>
              <a:ext cx="4347567" cy="793790"/>
            </a:xfrm>
            <a:prstGeom prst="rect">
              <a:avLst/>
            </a:prstGeom>
          </p:spPr>
        </p:pic>
        <p:sp>
          <p:nvSpPr>
            <p:cNvPr id="12" name="Text 5">
              <a:extLst>
                <a:ext uri="{FF2B5EF4-FFF2-40B4-BE49-F238E27FC236}">
                  <a16:creationId xmlns:a16="http://schemas.microsoft.com/office/drawing/2014/main" id="{4558040E-9D35-5EDA-3282-20CB1A79712D}"/>
                </a:ext>
              </a:extLst>
            </p:cNvPr>
            <p:cNvSpPr/>
            <p:nvPr/>
          </p:nvSpPr>
          <p:spPr>
            <a:xfrm>
              <a:off x="2462212" y="407122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العوامل السببية</a:t>
              </a:r>
              <a:endParaRPr lang="en-US" sz="1950" dirty="0"/>
            </a:p>
          </p:txBody>
        </p:sp>
        <p:sp>
          <p:nvSpPr>
            <p:cNvPr id="13" name="Text 6">
              <a:extLst>
                <a:ext uri="{FF2B5EF4-FFF2-40B4-BE49-F238E27FC236}">
                  <a16:creationId xmlns:a16="http://schemas.microsoft.com/office/drawing/2014/main" id="{A32AFA96-FE20-60D3-F31B-DD2EE0BCCA1B}"/>
                </a:ext>
              </a:extLst>
            </p:cNvPr>
            <p:cNvSpPr/>
            <p:nvPr/>
          </p:nvSpPr>
          <p:spPr>
            <a:xfrm>
              <a:off x="992267" y="4500443"/>
              <a:ext cx="3950851"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يسعى الباحثون لتحديد العوامل السببية التي تفسر النتائج المختلفة بين الحالات. هذا يتطلب التحليل الدقيق للبيانات والنظر في متغيرات متعددة.</a:t>
              </a:r>
              <a:endParaRPr lang="en-US" sz="1550" dirty="0"/>
            </a:p>
          </p:txBody>
        </p:sp>
      </p:grpSp>
    </p:spTree>
    <p:extLst>
      <p:ext uri="{BB962C8B-B14F-4D97-AF65-F5344CB8AC3E}">
        <p14:creationId xmlns:p14="http://schemas.microsoft.com/office/powerpoint/2010/main" val="279773794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651641"/>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المنهج التجريبي وشبه التجريبي</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400" b="1" dirty="0">
                <a:solidFill>
                  <a:srgbClr val="FF0000"/>
                </a:solidFill>
                <a:latin typeface="Alexandria" pitchFamily="2" charset="-78"/>
                <a:cs typeface="Alexandria" pitchFamily="2" charset="-78"/>
              </a:rPr>
              <a:t>المنهج التجريبي </a:t>
            </a:r>
            <a:r>
              <a:rPr lang="ar-EG" sz="1400" dirty="0">
                <a:latin typeface="Alexandria" pitchFamily="2" charset="-78"/>
                <a:cs typeface="Alexandria" pitchFamily="2" charset="-78"/>
              </a:rPr>
              <a:t>هو أحد أكثر الأساليب دقة لاختبار الفرضيات حول العلاقات السببية. في هذا المنهج، يقوم الباحث بتغيير متغير واحد (المتغير المستقل) ومراقبة تأثير هذا التغيير على متغير آخر (المتغير التابع) في بيئة مضبوطة. هذا النوع من الدراسات يتضمن عادة تقسيم المشاركين إلى مجموعتين: المجموعة التجريبية، التي يتم تطبيق التدخل أو التغيير عليها، والمجموعة الضابطة، التي لا يتم تطبيق التدخل عليها. الفرق بين النتائج في كلا المجموعتين يساعد في تحديد العلاقات السببية.</a:t>
            </a:r>
          </a:p>
          <a:p>
            <a:pPr marL="285750" indent="-285750" algn="just" rtl="1">
              <a:lnSpc>
                <a:spcPct val="150000"/>
              </a:lnSpc>
              <a:buFont typeface="Arial" panose="020B0604020202020204" pitchFamily="34" charset="0"/>
              <a:buChar char="•"/>
            </a:pPr>
            <a:r>
              <a:rPr lang="ar-EG" sz="1400" b="1" dirty="0">
                <a:solidFill>
                  <a:srgbClr val="FF0000"/>
                </a:solidFill>
                <a:latin typeface="Alexandria" pitchFamily="2" charset="-78"/>
                <a:cs typeface="Alexandria" pitchFamily="2" charset="-78"/>
              </a:rPr>
              <a:t>المنهج شبه التجريبي </a:t>
            </a:r>
            <a:r>
              <a:rPr lang="ar-EG" sz="1400" dirty="0">
                <a:latin typeface="Alexandria" pitchFamily="2" charset="-78"/>
                <a:cs typeface="Alexandria" pitchFamily="2" charset="-78"/>
              </a:rPr>
              <a:t>يشبه المنهج التجريبي لكن دون القدرة الكاملة على التحكم في جميع المتغيرات أو توزيع المشاركين بشكل عشوائي في المجموعات. في هذا النوع من البحوث، يلاحظ الباحث العلاقات بين المتغيرات ولكن لا يمكنه ضمان أن التغييرات في المتغير المستقل هي السبب المباشر للتغييرات في المتغير التابع بسبب وجود متغيرات مؤثرة أخرى قد لا يتم التحكم فيها. الدراسات شبه التجريبية مفيدة في الحالات التي يكون فيها تنفيذ تجربة مضبوطة بالكامل غير أخلاقي أو غير عملي.</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298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A052-1E7D-D1EE-2E58-8D16A51BA5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1AB15B7-CE98-CEFF-61F4-4C9669E35D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DB0745-8550-8376-8CD2-9335168974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78DCF31A-C067-B8F1-8298-363D8E78AD8A}"/>
              </a:ext>
            </a:extLst>
          </p:cNvPr>
          <p:cNvGrpSpPr/>
          <p:nvPr/>
        </p:nvGrpSpPr>
        <p:grpSpPr>
          <a:xfrm>
            <a:off x="669073" y="878694"/>
            <a:ext cx="10825782" cy="5766319"/>
            <a:chOff x="793790" y="1469708"/>
            <a:chExt cx="13042821" cy="5290185"/>
          </a:xfrm>
        </p:grpSpPr>
        <p:sp>
          <p:nvSpPr>
            <p:cNvPr id="3" name="Text 0">
              <a:extLst>
                <a:ext uri="{FF2B5EF4-FFF2-40B4-BE49-F238E27FC236}">
                  <a16:creationId xmlns:a16="http://schemas.microsoft.com/office/drawing/2014/main" id="{01829DD3-2389-BB9E-1FEE-672E2B9DA70E}"/>
                </a:ext>
              </a:extLst>
            </p:cNvPr>
            <p:cNvSpPr/>
            <p:nvPr/>
          </p:nvSpPr>
          <p:spPr>
            <a:xfrm>
              <a:off x="5924669" y="1469708"/>
              <a:ext cx="791194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معايير اختيار المنهج البحثي المناسب</a:t>
              </a:r>
              <a:endParaRPr lang="en-US" sz="2800" b="1" dirty="0"/>
            </a:p>
          </p:txBody>
        </p:sp>
        <p:pic>
          <p:nvPicPr>
            <p:cNvPr id="4" name="Image 0" descr="preencoded.png">
              <a:extLst>
                <a:ext uri="{FF2B5EF4-FFF2-40B4-BE49-F238E27FC236}">
                  <a16:creationId xmlns:a16="http://schemas.microsoft.com/office/drawing/2014/main" id="{68668ECE-4082-694E-0CA1-611F50971F7C}"/>
                </a:ext>
              </a:extLst>
            </p:cNvPr>
            <p:cNvPicPr>
              <a:picLocks noChangeAspect="1"/>
            </p:cNvPicPr>
            <p:nvPr/>
          </p:nvPicPr>
          <p:blipFill>
            <a:blip r:embed="rId3"/>
            <a:stretch>
              <a:fillRect/>
            </a:stretch>
          </p:blipFill>
          <p:spPr>
            <a:xfrm>
              <a:off x="9930408" y="2486620"/>
              <a:ext cx="1291233" cy="706874"/>
            </a:xfrm>
            <a:prstGeom prst="rect">
              <a:avLst/>
            </a:prstGeom>
          </p:spPr>
        </p:pic>
        <p:sp>
          <p:nvSpPr>
            <p:cNvPr id="5" name="Text 1">
              <a:extLst>
                <a:ext uri="{FF2B5EF4-FFF2-40B4-BE49-F238E27FC236}">
                  <a16:creationId xmlns:a16="http://schemas.microsoft.com/office/drawing/2014/main" id="{2D9E3239-492A-646E-1B1F-DD14B7CB4AB5}"/>
                </a:ext>
              </a:extLst>
            </p:cNvPr>
            <p:cNvSpPr/>
            <p:nvPr/>
          </p:nvSpPr>
          <p:spPr>
            <a:xfrm>
              <a:off x="10436543" y="2741771"/>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6" name="Text 2">
              <a:extLst>
                <a:ext uri="{FF2B5EF4-FFF2-40B4-BE49-F238E27FC236}">
                  <a16:creationId xmlns:a16="http://schemas.microsoft.com/office/drawing/2014/main" id="{9DF44774-0E32-0D22-1D4B-58C67E67BC53}"/>
                </a:ext>
              </a:extLst>
            </p:cNvPr>
            <p:cNvSpPr/>
            <p:nvPr/>
          </p:nvSpPr>
          <p:spPr>
            <a:xfrm>
              <a:off x="7154228" y="2684978"/>
              <a:ext cx="257782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طبيعة المشكلة البحثية</a:t>
              </a:r>
              <a:endParaRPr lang="en-US" sz="1950" dirty="0"/>
            </a:p>
          </p:txBody>
        </p:sp>
        <p:sp>
          <p:nvSpPr>
            <p:cNvPr id="7" name="Shape 3">
              <a:extLst>
                <a:ext uri="{FF2B5EF4-FFF2-40B4-BE49-F238E27FC236}">
                  <a16:creationId xmlns:a16="http://schemas.microsoft.com/office/drawing/2014/main" id="{4BA9D754-EF9F-AB97-B92C-367C081F1341}"/>
                </a:ext>
              </a:extLst>
            </p:cNvPr>
            <p:cNvSpPr/>
            <p:nvPr/>
          </p:nvSpPr>
          <p:spPr>
            <a:xfrm>
              <a:off x="843320" y="3208734"/>
              <a:ext cx="9037558" cy="11430"/>
            </a:xfrm>
            <a:prstGeom prst="roundRect">
              <a:avLst>
                <a:gd name="adj" fmla="val 260465"/>
              </a:avLst>
            </a:prstGeom>
            <a:solidFill>
              <a:srgbClr val="D0CED9"/>
            </a:solidFill>
            <a:ln/>
          </p:spPr>
          <p:txBody>
            <a:bodyPr/>
            <a:lstStyle/>
            <a:p>
              <a:endParaRPr lang="en-US"/>
            </a:p>
          </p:txBody>
        </p:sp>
        <p:pic>
          <p:nvPicPr>
            <p:cNvPr id="9" name="Image 1" descr="preencoded.png">
              <a:extLst>
                <a:ext uri="{FF2B5EF4-FFF2-40B4-BE49-F238E27FC236}">
                  <a16:creationId xmlns:a16="http://schemas.microsoft.com/office/drawing/2014/main" id="{328AF12B-16FA-B67E-607F-1360F7F37341}"/>
                </a:ext>
              </a:extLst>
            </p:cNvPr>
            <p:cNvPicPr>
              <a:picLocks noChangeAspect="1"/>
            </p:cNvPicPr>
            <p:nvPr/>
          </p:nvPicPr>
          <p:blipFill>
            <a:blip r:embed="rId4"/>
            <a:stretch>
              <a:fillRect/>
            </a:stretch>
          </p:blipFill>
          <p:spPr>
            <a:xfrm>
              <a:off x="9284732" y="3243024"/>
              <a:ext cx="2582466" cy="706874"/>
            </a:xfrm>
            <a:prstGeom prst="rect">
              <a:avLst/>
            </a:prstGeom>
          </p:spPr>
        </p:pic>
        <p:sp>
          <p:nvSpPr>
            <p:cNvPr id="10" name="Text 4">
              <a:extLst>
                <a:ext uri="{FF2B5EF4-FFF2-40B4-BE49-F238E27FC236}">
                  <a16:creationId xmlns:a16="http://schemas.microsoft.com/office/drawing/2014/main" id="{1757526F-0470-0FA8-B9D7-0B12655494F5}"/>
                </a:ext>
              </a:extLst>
            </p:cNvPr>
            <p:cNvSpPr/>
            <p:nvPr/>
          </p:nvSpPr>
          <p:spPr>
            <a:xfrm>
              <a:off x="10436423" y="3421975"/>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1" name="Text 5">
              <a:extLst>
                <a:ext uri="{FF2B5EF4-FFF2-40B4-BE49-F238E27FC236}">
                  <a16:creationId xmlns:a16="http://schemas.microsoft.com/office/drawing/2014/main" id="{22165D39-955C-D10B-2D3A-0F9B14D58C2E}"/>
                </a:ext>
              </a:extLst>
            </p:cNvPr>
            <p:cNvSpPr/>
            <p:nvPr/>
          </p:nvSpPr>
          <p:spPr>
            <a:xfrm>
              <a:off x="6543318" y="3441382"/>
              <a:ext cx="254305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الأهداف المراد تحقيقها</a:t>
              </a:r>
              <a:endParaRPr lang="en-US" sz="1950" dirty="0"/>
            </a:p>
          </p:txBody>
        </p:sp>
        <p:sp>
          <p:nvSpPr>
            <p:cNvPr id="12" name="Shape 6">
              <a:extLst>
                <a:ext uri="{FF2B5EF4-FFF2-40B4-BE49-F238E27FC236}">
                  <a16:creationId xmlns:a16="http://schemas.microsoft.com/office/drawing/2014/main" id="{82690AC6-C18F-BF02-F5D7-567FFA8823D6}"/>
                </a:ext>
              </a:extLst>
            </p:cNvPr>
            <p:cNvSpPr/>
            <p:nvPr/>
          </p:nvSpPr>
          <p:spPr>
            <a:xfrm>
              <a:off x="843320" y="3965138"/>
              <a:ext cx="8391882" cy="11430"/>
            </a:xfrm>
            <a:prstGeom prst="roundRect">
              <a:avLst>
                <a:gd name="adj" fmla="val 260465"/>
              </a:avLst>
            </a:prstGeom>
            <a:solidFill>
              <a:srgbClr val="D0CED9"/>
            </a:solidFill>
            <a:ln/>
          </p:spPr>
          <p:txBody>
            <a:bodyPr/>
            <a:lstStyle/>
            <a:p>
              <a:endParaRPr lang="en-US"/>
            </a:p>
          </p:txBody>
        </p:sp>
        <p:pic>
          <p:nvPicPr>
            <p:cNvPr id="13" name="Image 2" descr="preencoded.png">
              <a:extLst>
                <a:ext uri="{FF2B5EF4-FFF2-40B4-BE49-F238E27FC236}">
                  <a16:creationId xmlns:a16="http://schemas.microsoft.com/office/drawing/2014/main" id="{63B5C5AB-856C-48C6-0DA1-3DCD5914FEF1}"/>
                </a:ext>
              </a:extLst>
            </p:cNvPr>
            <p:cNvPicPr>
              <a:picLocks noChangeAspect="1"/>
            </p:cNvPicPr>
            <p:nvPr/>
          </p:nvPicPr>
          <p:blipFill>
            <a:blip r:embed="rId5"/>
            <a:stretch>
              <a:fillRect/>
            </a:stretch>
          </p:blipFill>
          <p:spPr>
            <a:xfrm>
              <a:off x="8639175" y="3999428"/>
              <a:ext cx="3873698" cy="706874"/>
            </a:xfrm>
            <a:prstGeom prst="rect">
              <a:avLst/>
            </a:prstGeom>
          </p:spPr>
        </p:pic>
        <p:sp>
          <p:nvSpPr>
            <p:cNvPr id="14" name="Text 7">
              <a:extLst>
                <a:ext uri="{FF2B5EF4-FFF2-40B4-BE49-F238E27FC236}">
                  <a16:creationId xmlns:a16="http://schemas.microsoft.com/office/drawing/2014/main" id="{9CA766A5-504C-075A-24CE-887D66F473B5}"/>
                </a:ext>
              </a:extLst>
            </p:cNvPr>
            <p:cNvSpPr/>
            <p:nvPr/>
          </p:nvSpPr>
          <p:spPr>
            <a:xfrm>
              <a:off x="10436543" y="4178379"/>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5" name="Text 8">
              <a:extLst>
                <a:ext uri="{FF2B5EF4-FFF2-40B4-BE49-F238E27FC236}">
                  <a16:creationId xmlns:a16="http://schemas.microsoft.com/office/drawing/2014/main" id="{D4A108DE-D4F5-6AE6-44C4-94402C18A5E7}"/>
                </a:ext>
              </a:extLst>
            </p:cNvPr>
            <p:cNvSpPr/>
            <p:nvPr/>
          </p:nvSpPr>
          <p:spPr>
            <a:xfrm>
              <a:off x="6112431" y="4197787"/>
              <a:ext cx="232838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نوع البيانات المطلوبة</a:t>
              </a:r>
              <a:endParaRPr lang="en-US" sz="1950" dirty="0"/>
            </a:p>
          </p:txBody>
        </p:sp>
        <p:sp>
          <p:nvSpPr>
            <p:cNvPr id="16" name="Shape 9">
              <a:extLst>
                <a:ext uri="{FF2B5EF4-FFF2-40B4-BE49-F238E27FC236}">
                  <a16:creationId xmlns:a16="http://schemas.microsoft.com/office/drawing/2014/main" id="{A0748B9D-671B-3301-D4AF-FDC9710CB02B}"/>
                </a:ext>
              </a:extLst>
            </p:cNvPr>
            <p:cNvSpPr/>
            <p:nvPr/>
          </p:nvSpPr>
          <p:spPr>
            <a:xfrm>
              <a:off x="843320" y="4721542"/>
              <a:ext cx="7746325" cy="11430"/>
            </a:xfrm>
            <a:prstGeom prst="roundRect">
              <a:avLst>
                <a:gd name="adj" fmla="val 260465"/>
              </a:avLst>
            </a:prstGeom>
            <a:solidFill>
              <a:srgbClr val="D0CED9"/>
            </a:solidFill>
            <a:ln/>
          </p:spPr>
          <p:txBody>
            <a:bodyPr/>
            <a:lstStyle/>
            <a:p>
              <a:endParaRPr lang="en-US"/>
            </a:p>
          </p:txBody>
        </p:sp>
        <p:pic>
          <p:nvPicPr>
            <p:cNvPr id="17" name="Image 3" descr="preencoded.png">
              <a:extLst>
                <a:ext uri="{FF2B5EF4-FFF2-40B4-BE49-F238E27FC236}">
                  <a16:creationId xmlns:a16="http://schemas.microsoft.com/office/drawing/2014/main" id="{31CF5127-DA79-4556-090F-457627AFD8F1}"/>
                </a:ext>
              </a:extLst>
            </p:cNvPr>
            <p:cNvPicPr>
              <a:picLocks noChangeAspect="1"/>
            </p:cNvPicPr>
            <p:nvPr/>
          </p:nvPicPr>
          <p:blipFill>
            <a:blip r:embed="rId6"/>
            <a:stretch>
              <a:fillRect/>
            </a:stretch>
          </p:blipFill>
          <p:spPr>
            <a:xfrm>
              <a:off x="7993499" y="4755833"/>
              <a:ext cx="5164931" cy="706874"/>
            </a:xfrm>
            <a:prstGeom prst="rect">
              <a:avLst/>
            </a:prstGeom>
          </p:spPr>
        </p:pic>
        <p:sp>
          <p:nvSpPr>
            <p:cNvPr id="18" name="Text 10">
              <a:extLst>
                <a:ext uri="{FF2B5EF4-FFF2-40B4-BE49-F238E27FC236}">
                  <a16:creationId xmlns:a16="http://schemas.microsoft.com/office/drawing/2014/main" id="{E804DDA4-7122-512B-DFEB-CC254254BE0C}"/>
                </a:ext>
              </a:extLst>
            </p:cNvPr>
            <p:cNvSpPr/>
            <p:nvPr/>
          </p:nvSpPr>
          <p:spPr>
            <a:xfrm>
              <a:off x="10436543" y="4934783"/>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4</a:t>
              </a:r>
              <a:endParaRPr lang="en-US" sz="2150" dirty="0"/>
            </a:p>
          </p:txBody>
        </p:sp>
        <p:sp>
          <p:nvSpPr>
            <p:cNvPr id="19" name="Text 11">
              <a:extLst>
                <a:ext uri="{FF2B5EF4-FFF2-40B4-BE49-F238E27FC236}">
                  <a16:creationId xmlns:a16="http://schemas.microsoft.com/office/drawing/2014/main" id="{716DC2A0-605D-C144-6F1C-44058A12908D}"/>
                </a:ext>
              </a:extLst>
            </p:cNvPr>
            <p:cNvSpPr/>
            <p:nvPr/>
          </p:nvSpPr>
          <p:spPr>
            <a:xfrm>
              <a:off x="5267920" y="4954191"/>
              <a:ext cx="252722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الموارد المتاحة والوقت</a:t>
              </a:r>
              <a:endParaRPr lang="en-US" sz="1950" dirty="0"/>
            </a:p>
          </p:txBody>
        </p:sp>
        <p:sp>
          <p:nvSpPr>
            <p:cNvPr id="20" name="Shape 12">
              <a:extLst>
                <a:ext uri="{FF2B5EF4-FFF2-40B4-BE49-F238E27FC236}">
                  <a16:creationId xmlns:a16="http://schemas.microsoft.com/office/drawing/2014/main" id="{316EC639-6D01-9C28-DA26-AAE985336A9D}"/>
                </a:ext>
              </a:extLst>
            </p:cNvPr>
            <p:cNvSpPr/>
            <p:nvPr/>
          </p:nvSpPr>
          <p:spPr>
            <a:xfrm>
              <a:off x="843320" y="5477947"/>
              <a:ext cx="7100649" cy="11430"/>
            </a:xfrm>
            <a:prstGeom prst="roundRect">
              <a:avLst>
                <a:gd name="adj" fmla="val 260465"/>
              </a:avLst>
            </a:prstGeom>
            <a:solidFill>
              <a:srgbClr val="D0CED9"/>
            </a:solidFill>
            <a:ln/>
          </p:spPr>
          <p:txBody>
            <a:bodyPr/>
            <a:lstStyle/>
            <a:p>
              <a:endParaRPr lang="en-US"/>
            </a:p>
          </p:txBody>
        </p:sp>
        <p:pic>
          <p:nvPicPr>
            <p:cNvPr id="21" name="Image 4" descr="preencoded.png">
              <a:extLst>
                <a:ext uri="{FF2B5EF4-FFF2-40B4-BE49-F238E27FC236}">
                  <a16:creationId xmlns:a16="http://schemas.microsoft.com/office/drawing/2014/main" id="{505CF574-79BA-0567-10CC-3B4D7D7F30F8}"/>
                </a:ext>
              </a:extLst>
            </p:cNvPr>
            <p:cNvPicPr>
              <a:picLocks noChangeAspect="1"/>
            </p:cNvPicPr>
            <p:nvPr/>
          </p:nvPicPr>
          <p:blipFill>
            <a:blip r:embed="rId7"/>
            <a:stretch>
              <a:fillRect/>
            </a:stretch>
          </p:blipFill>
          <p:spPr>
            <a:xfrm>
              <a:off x="7347942" y="5512237"/>
              <a:ext cx="6456164" cy="706874"/>
            </a:xfrm>
            <a:prstGeom prst="rect">
              <a:avLst/>
            </a:prstGeom>
          </p:spPr>
        </p:pic>
        <p:sp>
          <p:nvSpPr>
            <p:cNvPr id="22" name="Text 13">
              <a:extLst>
                <a:ext uri="{FF2B5EF4-FFF2-40B4-BE49-F238E27FC236}">
                  <a16:creationId xmlns:a16="http://schemas.microsoft.com/office/drawing/2014/main" id="{92F0C295-E719-A778-9B0F-E128D3020DDD}"/>
                </a:ext>
              </a:extLst>
            </p:cNvPr>
            <p:cNvSpPr/>
            <p:nvPr/>
          </p:nvSpPr>
          <p:spPr>
            <a:xfrm>
              <a:off x="10436543" y="5691188"/>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5</a:t>
              </a:r>
              <a:endParaRPr lang="en-US" sz="2150" dirty="0"/>
            </a:p>
          </p:txBody>
        </p:sp>
        <p:sp>
          <p:nvSpPr>
            <p:cNvPr id="23" name="Text 14">
              <a:extLst>
                <a:ext uri="{FF2B5EF4-FFF2-40B4-BE49-F238E27FC236}">
                  <a16:creationId xmlns:a16="http://schemas.microsoft.com/office/drawing/2014/main" id="{B7E0723B-CC21-1F3E-750E-3AAEB30BF721}"/>
                </a:ext>
              </a:extLst>
            </p:cNvPr>
            <p:cNvSpPr/>
            <p:nvPr/>
          </p:nvSpPr>
          <p:spPr>
            <a:xfrm>
              <a:off x="4917519" y="5710595"/>
              <a:ext cx="22320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خبرة الباحث ومهاراته</a:t>
              </a:r>
              <a:endParaRPr lang="en-US" sz="1950" dirty="0"/>
            </a:p>
          </p:txBody>
        </p:sp>
        <p:sp>
          <p:nvSpPr>
            <p:cNvPr id="24" name="Text 15">
              <a:extLst>
                <a:ext uri="{FF2B5EF4-FFF2-40B4-BE49-F238E27FC236}">
                  <a16:creationId xmlns:a16="http://schemas.microsoft.com/office/drawing/2014/main" id="{1EA25547-30DC-622C-CE23-BE3EEE19DC55}"/>
                </a:ext>
              </a:extLst>
            </p:cNvPr>
            <p:cNvSpPr/>
            <p:nvPr/>
          </p:nvSpPr>
          <p:spPr>
            <a:xfrm>
              <a:off x="793790" y="6442353"/>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على الباحث أن يأخذ في الاعتبار جميع هذه المعايير عند اختيار المنهج البحثي الأنسب لدراسته</a:t>
              </a:r>
              <a:endParaRPr lang="en-US" sz="1550" dirty="0"/>
            </a:p>
          </p:txBody>
        </p:sp>
      </p:grpSp>
    </p:spTree>
    <p:extLst>
      <p:ext uri="{BB962C8B-B14F-4D97-AF65-F5344CB8AC3E}">
        <p14:creationId xmlns:p14="http://schemas.microsoft.com/office/powerpoint/2010/main" val="94166670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6D462-6C56-B78B-00D9-7B3CE85721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7091E10-FA89-4210-52F9-7CDE83E716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F9D93F-F8E1-F05C-A9D9-85D32B29FF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61EC7E4E-1464-0FC7-8F49-D688391DC6B7}"/>
              </a:ext>
            </a:extLst>
          </p:cNvPr>
          <p:cNvGrpSpPr/>
          <p:nvPr/>
        </p:nvGrpSpPr>
        <p:grpSpPr>
          <a:xfrm>
            <a:off x="371749" y="892098"/>
            <a:ext cx="11526602" cy="5642517"/>
            <a:chOff x="793790" y="643414"/>
            <a:chExt cx="13682151" cy="6942773"/>
          </a:xfrm>
        </p:grpSpPr>
        <p:sp>
          <p:nvSpPr>
            <p:cNvPr id="3" name="Text 0">
              <a:extLst>
                <a:ext uri="{FF2B5EF4-FFF2-40B4-BE49-F238E27FC236}">
                  <a16:creationId xmlns:a16="http://schemas.microsoft.com/office/drawing/2014/main" id="{6DA0D257-7C34-4984-E3FD-1E031710A4AA}"/>
                </a:ext>
              </a:extLst>
            </p:cNvPr>
            <p:cNvSpPr/>
            <p:nvPr/>
          </p:nvSpPr>
          <p:spPr>
            <a:xfrm>
              <a:off x="6605349" y="643414"/>
              <a:ext cx="723126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التحديات في اختيار المنهج البحثي</a:t>
              </a:r>
              <a:endParaRPr lang="en-US" sz="2800" b="1" dirty="0"/>
            </a:p>
          </p:txBody>
        </p:sp>
        <p:sp>
          <p:nvSpPr>
            <p:cNvPr id="4" name="Shape 1">
              <a:extLst>
                <a:ext uri="{FF2B5EF4-FFF2-40B4-BE49-F238E27FC236}">
                  <a16:creationId xmlns:a16="http://schemas.microsoft.com/office/drawing/2014/main" id="{4F9D571D-2F58-4284-2F7C-9C3589B7EC6B}"/>
                </a:ext>
              </a:extLst>
            </p:cNvPr>
            <p:cNvSpPr/>
            <p:nvPr/>
          </p:nvSpPr>
          <p:spPr>
            <a:xfrm>
              <a:off x="7303770" y="1660327"/>
              <a:ext cx="22860" cy="5925860"/>
            </a:xfrm>
            <a:prstGeom prst="roundRect">
              <a:avLst>
                <a:gd name="adj" fmla="val 130232"/>
              </a:avLst>
            </a:prstGeom>
            <a:solidFill>
              <a:srgbClr val="D0CED9"/>
            </a:solidFill>
            <a:ln/>
          </p:spPr>
          <p:txBody>
            <a:bodyPr/>
            <a:lstStyle/>
            <a:p>
              <a:endParaRPr lang="en-US"/>
            </a:p>
          </p:txBody>
        </p:sp>
        <p:sp>
          <p:nvSpPr>
            <p:cNvPr id="5" name="Shape 2">
              <a:extLst>
                <a:ext uri="{FF2B5EF4-FFF2-40B4-BE49-F238E27FC236}">
                  <a16:creationId xmlns:a16="http://schemas.microsoft.com/office/drawing/2014/main" id="{2EC52982-83D8-006E-D794-3A6F173C3868}"/>
                </a:ext>
              </a:extLst>
            </p:cNvPr>
            <p:cNvSpPr/>
            <p:nvPr/>
          </p:nvSpPr>
          <p:spPr>
            <a:xfrm>
              <a:off x="7292340" y="1872139"/>
              <a:ext cx="396835" cy="22860"/>
            </a:xfrm>
            <a:prstGeom prst="roundRect">
              <a:avLst>
                <a:gd name="adj" fmla="val 130232"/>
              </a:avLst>
            </a:prstGeom>
            <a:solidFill>
              <a:srgbClr val="D0CED9"/>
            </a:solidFill>
            <a:ln/>
          </p:spPr>
          <p:txBody>
            <a:bodyPr/>
            <a:lstStyle/>
            <a:p>
              <a:endParaRPr lang="en-US"/>
            </a:p>
          </p:txBody>
        </p:sp>
        <p:pic>
          <p:nvPicPr>
            <p:cNvPr id="6" name="Image 0" descr="preencoded.png">
              <a:extLst>
                <a:ext uri="{FF2B5EF4-FFF2-40B4-BE49-F238E27FC236}">
                  <a16:creationId xmlns:a16="http://schemas.microsoft.com/office/drawing/2014/main" id="{F5CBC085-4E2B-8737-CD7A-B7EDBCC81135}"/>
                </a:ext>
              </a:extLst>
            </p:cNvPr>
            <p:cNvPicPr>
              <a:picLocks noChangeAspect="1"/>
            </p:cNvPicPr>
            <p:nvPr/>
          </p:nvPicPr>
          <p:blipFill>
            <a:blip r:embed="rId3"/>
            <a:stretch>
              <a:fillRect/>
            </a:stretch>
          </p:blipFill>
          <p:spPr>
            <a:xfrm>
              <a:off x="7240786" y="1809155"/>
              <a:ext cx="148828" cy="148828"/>
            </a:xfrm>
            <a:prstGeom prst="rect">
              <a:avLst/>
            </a:prstGeom>
          </p:spPr>
        </p:pic>
        <p:sp>
          <p:nvSpPr>
            <p:cNvPr id="7" name="Text 3">
              <a:extLst>
                <a:ext uri="{FF2B5EF4-FFF2-40B4-BE49-F238E27FC236}">
                  <a16:creationId xmlns:a16="http://schemas.microsoft.com/office/drawing/2014/main" id="{5FAD8B01-FB8D-3DFF-75CA-4A87D9B8A588}"/>
                </a:ext>
              </a:extLst>
            </p:cNvPr>
            <p:cNvSpPr/>
            <p:nvPr/>
          </p:nvSpPr>
          <p:spPr>
            <a:xfrm>
              <a:off x="11355705" y="1654076"/>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محدودية الموارد</a:t>
              </a:r>
              <a:endParaRPr lang="en-US" sz="1950" dirty="0"/>
            </a:p>
          </p:txBody>
        </p:sp>
        <p:sp>
          <p:nvSpPr>
            <p:cNvPr id="9" name="Text 4">
              <a:extLst>
                <a:ext uri="{FF2B5EF4-FFF2-40B4-BE49-F238E27FC236}">
                  <a16:creationId xmlns:a16="http://schemas.microsoft.com/office/drawing/2014/main" id="{8EA9528C-6477-3D9B-AC69-FA7C2F3AA37F}"/>
                </a:ext>
              </a:extLst>
            </p:cNvPr>
            <p:cNvSpPr/>
            <p:nvPr/>
          </p:nvSpPr>
          <p:spPr>
            <a:xfrm>
              <a:off x="8108990" y="2157770"/>
              <a:ext cx="57276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قد تحد الموارد المالية والبشرية المتاحة من قدرة الباحث على استخدام بعض المناهج البحثية المعقدة أو المكلفة.</a:t>
              </a:r>
              <a:endParaRPr lang="en-US" sz="1550" dirty="0"/>
            </a:p>
          </p:txBody>
        </p:sp>
        <p:sp>
          <p:nvSpPr>
            <p:cNvPr id="10" name="Shape 5">
              <a:extLst>
                <a:ext uri="{FF2B5EF4-FFF2-40B4-BE49-F238E27FC236}">
                  <a16:creationId xmlns:a16="http://schemas.microsoft.com/office/drawing/2014/main" id="{9B4DA69D-96F6-CEB3-4F44-838A7BB7E8AD}"/>
                </a:ext>
              </a:extLst>
            </p:cNvPr>
            <p:cNvSpPr/>
            <p:nvPr/>
          </p:nvSpPr>
          <p:spPr>
            <a:xfrm>
              <a:off x="6941225" y="3062764"/>
              <a:ext cx="396835" cy="22860"/>
            </a:xfrm>
            <a:prstGeom prst="roundRect">
              <a:avLst>
                <a:gd name="adj" fmla="val 130232"/>
              </a:avLst>
            </a:prstGeom>
            <a:solidFill>
              <a:srgbClr val="D0CED9"/>
            </a:solidFill>
            <a:ln/>
          </p:spPr>
          <p:txBody>
            <a:bodyPr/>
            <a:lstStyle/>
            <a:p>
              <a:endParaRPr lang="en-US"/>
            </a:p>
          </p:txBody>
        </p:sp>
        <p:pic>
          <p:nvPicPr>
            <p:cNvPr id="11" name="Image 1" descr="preencoded.png">
              <a:extLst>
                <a:ext uri="{FF2B5EF4-FFF2-40B4-BE49-F238E27FC236}">
                  <a16:creationId xmlns:a16="http://schemas.microsoft.com/office/drawing/2014/main" id="{515C2C98-0DB8-2E42-157E-888294FD99C1}"/>
                </a:ext>
              </a:extLst>
            </p:cNvPr>
            <p:cNvPicPr>
              <a:picLocks noChangeAspect="1"/>
            </p:cNvPicPr>
            <p:nvPr/>
          </p:nvPicPr>
          <p:blipFill>
            <a:blip r:embed="rId3"/>
            <a:stretch>
              <a:fillRect/>
            </a:stretch>
          </p:blipFill>
          <p:spPr>
            <a:xfrm>
              <a:off x="7240786" y="2999780"/>
              <a:ext cx="148828" cy="148828"/>
            </a:xfrm>
            <a:prstGeom prst="rect">
              <a:avLst/>
            </a:prstGeom>
          </p:spPr>
        </p:pic>
        <p:sp>
          <p:nvSpPr>
            <p:cNvPr id="12" name="Text 6">
              <a:extLst>
                <a:ext uri="{FF2B5EF4-FFF2-40B4-BE49-F238E27FC236}">
                  <a16:creationId xmlns:a16="http://schemas.microsoft.com/office/drawing/2014/main" id="{8A1338C9-C93E-A7ED-5281-69681252A1CE}"/>
                </a:ext>
              </a:extLst>
            </p:cNvPr>
            <p:cNvSpPr/>
            <p:nvPr/>
          </p:nvSpPr>
          <p:spPr>
            <a:xfrm>
              <a:off x="4040505" y="291917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القيود الزمنية</a:t>
              </a:r>
              <a:endParaRPr lang="en-US" sz="1950" dirty="0"/>
            </a:p>
          </p:txBody>
        </p:sp>
        <p:sp>
          <p:nvSpPr>
            <p:cNvPr id="13" name="Text 7">
              <a:extLst>
                <a:ext uri="{FF2B5EF4-FFF2-40B4-BE49-F238E27FC236}">
                  <a16:creationId xmlns:a16="http://schemas.microsoft.com/office/drawing/2014/main" id="{2497A64E-5694-46EC-2438-E9125056EAB4}"/>
                </a:ext>
              </a:extLst>
            </p:cNvPr>
            <p:cNvSpPr/>
            <p:nvPr/>
          </p:nvSpPr>
          <p:spPr>
            <a:xfrm>
              <a:off x="793790" y="3348395"/>
              <a:ext cx="57276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بعض المناهج البحثية، خاصة البحوث الطويلة، تتطلب وقتاً طويلاً قد لا يكون متاحاً للباحث.</a:t>
              </a:r>
              <a:endParaRPr lang="en-US" sz="1550" dirty="0"/>
            </a:p>
          </p:txBody>
        </p:sp>
        <p:sp>
          <p:nvSpPr>
            <p:cNvPr id="14" name="Shape 8">
              <a:extLst>
                <a:ext uri="{FF2B5EF4-FFF2-40B4-BE49-F238E27FC236}">
                  <a16:creationId xmlns:a16="http://schemas.microsoft.com/office/drawing/2014/main" id="{BC08A35D-9A49-504E-AFB7-8D5860C4368C}"/>
                </a:ext>
              </a:extLst>
            </p:cNvPr>
            <p:cNvSpPr/>
            <p:nvPr/>
          </p:nvSpPr>
          <p:spPr>
            <a:xfrm>
              <a:off x="7292340" y="4089083"/>
              <a:ext cx="396835" cy="22860"/>
            </a:xfrm>
            <a:prstGeom prst="roundRect">
              <a:avLst>
                <a:gd name="adj" fmla="val 130232"/>
              </a:avLst>
            </a:prstGeom>
            <a:solidFill>
              <a:srgbClr val="D0CED9"/>
            </a:solidFill>
            <a:ln/>
          </p:spPr>
          <p:txBody>
            <a:bodyPr/>
            <a:lstStyle/>
            <a:p>
              <a:endParaRPr lang="en-US"/>
            </a:p>
          </p:txBody>
        </p:sp>
        <p:pic>
          <p:nvPicPr>
            <p:cNvPr id="15" name="Image 2" descr="preencoded.png">
              <a:extLst>
                <a:ext uri="{FF2B5EF4-FFF2-40B4-BE49-F238E27FC236}">
                  <a16:creationId xmlns:a16="http://schemas.microsoft.com/office/drawing/2014/main" id="{CA34F904-F15F-7971-DEAD-1D7A9D65BBAD}"/>
                </a:ext>
              </a:extLst>
            </p:cNvPr>
            <p:cNvPicPr>
              <a:picLocks noChangeAspect="1"/>
            </p:cNvPicPr>
            <p:nvPr/>
          </p:nvPicPr>
          <p:blipFill>
            <a:blip r:embed="rId3"/>
            <a:stretch>
              <a:fillRect/>
            </a:stretch>
          </p:blipFill>
          <p:spPr>
            <a:xfrm>
              <a:off x="7240786" y="4026098"/>
              <a:ext cx="148828" cy="148828"/>
            </a:xfrm>
            <a:prstGeom prst="rect">
              <a:avLst/>
            </a:prstGeom>
          </p:spPr>
        </p:pic>
        <p:sp>
          <p:nvSpPr>
            <p:cNvPr id="16" name="Text 9">
              <a:extLst>
                <a:ext uri="{FF2B5EF4-FFF2-40B4-BE49-F238E27FC236}">
                  <a16:creationId xmlns:a16="http://schemas.microsoft.com/office/drawing/2014/main" id="{67460F0D-4633-E208-6BC9-79E80ECE50B0}"/>
                </a:ext>
              </a:extLst>
            </p:cNvPr>
            <p:cNvSpPr/>
            <p:nvPr/>
          </p:nvSpPr>
          <p:spPr>
            <a:xfrm>
              <a:off x="10445616" y="3726213"/>
              <a:ext cx="2612112"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صعوبة الوصول للبيانات</a:t>
              </a:r>
              <a:endParaRPr lang="en-US" sz="1950" dirty="0"/>
            </a:p>
          </p:txBody>
        </p:sp>
        <p:sp>
          <p:nvSpPr>
            <p:cNvPr id="17" name="Text 10">
              <a:extLst>
                <a:ext uri="{FF2B5EF4-FFF2-40B4-BE49-F238E27FC236}">
                  <a16:creationId xmlns:a16="http://schemas.microsoft.com/office/drawing/2014/main" id="{180EEE1B-4DD0-3095-4800-B5F209CAC3AE}"/>
                </a:ext>
              </a:extLst>
            </p:cNvPr>
            <p:cNvSpPr/>
            <p:nvPr/>
          </p:nvSpPr>
          <p:spPr>
            <a:xfrm>
              <a:off x="8108990" y="4374713"/>
              <a:ext cx="57276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بعض الحالات، قد يكون من الصعب الوصول إلى البيانات أو العينات المطلوبة لتطبيق منهج بحثي معين.</a:t>
              </a:r>
              <a:endParaRPr lang="en-US" sz="1550" dirty="0"/>
            </a:p>
          </p:txBody>
        </p:sp>
        <p:sp>
          <p:nvSpPr>
            <p:cNvPr id="18" name="Shape 11">
              <a:extLst>
                <a:ext uri="{FF2B5EF4-FFF2-40B4-BE49-F238E27FC236}">
                  <a16:creationId xmlns:a16="http://schemas.microsoft.com/office/drawing/2014/main" id="{D6D48928-5E26-6570-C033-A0E9B7B25170}"/>
                </a:ext>
              </a:extLst>
            </p:cNvPr>
            <p:cNvSpPr/>
            <p:nvPr/>
          </p:nvSpPr>
          <p:spPr>
            <a:xfrm>
              <a:off x="6941225" y="5115520"/>
              <a:ext cx="396835" cy="22860"/>
            </a:xfrm>
            <a:prstGeom prst="roundRect">
              <a:avLst>
                <a:gd name="adj" fmla="val 130232"/>
              </a:avLst>
            </a:prstGeom>
            <a:solidFill>
              <a:srgbClr val="D0CED9"/>
            </a:solidFill>
            <a:ln/>
          </p:spPr>
          <p:txBody>
            <a:bodyPr/>
            <a:lstStyle/>
            <a:p>
              <a:endParaRPr lang="en-US"/>
            </a:p>
          </p:txBody>
        </p:sp>
        <p:pic>
          <p:nvPicPr>
            <p:cNvPr id="19" name="Image 3" descr="preencoded.png">
              <a:extLst>
                <a:ext uri="{FF2B5EF4-FFF2-40B4-BE49-F238E27FC236}">
                  <a16:creationId xmlns:a16="http://schemas.microsoft.com/office/drawing/2014/main" id="{FBA19F14-B53A-5426-FB9B-EF9EA925F336}"/>
                </a:ext>
              </a:extLst>
            </p:cNvPr>
            <p:cNvPicPr>
              <a:picLocks noChangeAspect="1"/>
            </p:cNvPicPr>
            <p:nvPr/>
          </p:nvPicPr>
          <p:blipFill>
            <a:blip r:embed="rId3"/>
            <a:stretch>
              <a:fillRect/>
            </a:stretch>
          </p:blipFill>
          <p:spPr>
            <a:xfrm>
              <a:off x="7240786" y="5052536"/>
              <a:ext cx="148828" cy="148828"/>
            </a:xfrm>
            <a:prstGeom prst="rect">
              <a:avLst/>
            </a:prstGeom>
          </p:spPr>
        </p:pic>
        <p:sp>
          <p:nvSpPr>
            <p:cNvPr id="20" name="Text 12">
              <a:extLst>
                <a:ext uri="{FF2B5EF4-FFF2-40B4-BE49-F238E27FC236}">
                  <a16:creationId xmlns:a16="http://schemas.microsoft.com/office/drawing/2014/main" id="{573FDBC3-CD50-E394-44AD-C87DB9625E5F}"/>
                </a:ext>
              </a:extLst>
            </p:cNvPr>
            <p:cNvSpPr/>
            <p:nvPr/>
          </p:nvSpPr>
          <p:spPr>
            <a:xfrm>
              <a:off x="4040505" y="497193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الاعتبارات الأخلاقية</a:t>
              </a:r>
              <a:endParaRPr lang="en-US" sz="1950" dirty="0"/>
            </a:p>
          </p:txBody>
        </p:sp>
        <p:sp>
          <p:nvSpPr>
            <p:cNvPr id="21" name="Text 13">
              <a:extLst>
                <a:ext uri="{FF2B5EF4-FFF2-40B4-BE49-F238E27FC236}">
                  <a16:creationId xmlns:a16="http://schemas.microsoft.com/office/drawing/2014/main" id="{D26165CF-57BB-88AC-D7AC-855E9B8DDE37}"/>
                </a:ext>
              </a:extLst>
            </p:cNvPr>
            <p:cNvSpPr/>
            <p:nvPr/>
          </p:nvSpPr>
          <p:spPr>
            <a:xfrm>
              <a:off x="793790" y="5401151"/>
              <a:ext cx="57276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بعض المناهج البحثية، خاصة التجريبية، قد تثير قضايا أخلاقية تحد من إمكانية تطبيقها.</a:t>
              </a:r>
              <a:endParaRPr lang="en-US" sz="1550" dirty="0"/>
            </a:p>
          </p:txBody>
        </p:sp>
        <p:sp>
          <p:nvSpPr>
            <p:cNvPr id="22" name="Shape 14">
              <a:extLst>
                <a:ext uri="{FF2B5EF4-FFF2-40B4-BE49-F238E27FC236}">
                  <a16:creationId xmlns:a16="http://schemas.microsoft.com/office/drawing/2014/main" id="{EED80B3A-FE2B-5B77-4508-5355CF5156D9}"/>
                </a:ext>
              </a:extLst>
            </p:cNvPr>
            <p:cNvSpPr/>
            <p:nvPr/>
          </p:nvSpPr>
          <p:spPr>
            <a:xfrm>
              <a:off x="7292340" y="6141958"/>
              <a:ext cx="396835" cy="22860"/>
            </a:xfrm>
            <a:prstGeom prst="roundRect">
              <a:avLst>
                <a:gd name="adj" fmla="val 130232"/>
              </a:avLst>
            </a:prstGeom>
            <a:solidFill>
              <a:srgbClr val="D0CED9"/>
            </a:solidFill>
            <a:ln/>
          </p:spPr>
          <p:txBody>
            <a:bodyPr/>
            <a:lstStyle/>
            <a:p>
              <a:endParaRPr lang="en-US"/>
            </a:p>
          </p:txBody>
        </p:sp>
        <p:pic>
          <p:nvPicPr>
            <p:cNvPr id="23" name="Image 4" descr="preencoded.png">
              <a:extLst>
                <a:ext uri="{FF2B5EF4-FFF2-40B4-BE49-F238E27FC236}">
                  <a16:creationId xmlns:a16="http://schemas.microsoft.com/office/drawing/2014/main" id="{A221E673-107B-E594-77F6-BE219EE849CF}"/>
                </a:ext>
              </a:extLst>
            </p:cNvPr>
            <p:cNvPicPr>
              <a:picLocks noChangeAspect="1"/>
            </p:cNvPicPr>
            <p:nvPr/>
          </p:nvPicPr>
          <p:blipFill>
            <a:blip r:embed="rId3"/>
            <a:stretch>
              <a:fillRect/>
            </a:stretch>
          </p:blipFill>
          <p:spPr>
            <a:xfrm>
              <a:off x="7240786" y="6078974"/>
              <a:ext cx="148828" cy="148828"/>
            </a:xfrm>
            <a:prstGeom prst="rect">
              <a:avLst/>
            </a:prstGeom>
          </p:spPr>
        </p:pic>
        <p:sp>
          <p:nvSpPr>
            <p:cNvPr id="24" name="Text 15">
              <a:extLst>
                <a:ext uri="{FF2B5EF4-FFF2-40B4-BE49-F238E27FC236}">
                  <a16:creationId xmlns:a16="http://schemas.microsoft.com/office/drawing/2014/main" id="{48A2BDB0-245C-5422-3EEC-817B22799CB1}"/>
                </a:ext>
              </a:extLst>
            </p:cNvPr>
            <p:cNvSpPr/>
            <p:nvPr/>
          </p:nvSpPr>
          <p:spPr>
            <a:xfrm>
              <a:off x="11995036" y="5881150"/>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نقص الخبرة</a:t>
              </a:r>
              <a:endParaRPr lang="en-US" sz="1950" dirty="0"/>
            </a:p>
          </p:txBody>
        </p:sp>
        <p:sp>
          <p:nvSpPr>
            <p:cNvPr id="25" name="Text 16">
              <a:extLst>
                <a:ext uri="{FF2B5EF4-FFF2-40B4-BE49-F238E27FC236}">
                  <a16:creationId xmlns:a16="http://schemas.microsoft.com/office/drawing/2014/main" id="{70674981-F128-BCFA-224F-434B643FFC5A}"/>
                </a:ext>
              </a:extLst>
            </p:cNvPr>
            <p:cNvSpPr/>
            <p:nvPr/>
          </p:nvSpPr>
          <p:spPr>
            <a:xfrm>
              <a:off x="8108990" y="6427589"/>
              <a:ext cx="57276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قد يفتقر الباحث إلى الخبرة أو المهارات اللازمة لتطبيق بعض المناهج البحثية المتقدمة.</a:t>
              </a:r>
              <a:endParaRPr lang="en-US" sz="1550" dirty="0"/>
            </a:p>
          </p:txBody>
        </p:sp>
      </p:grpSp>
    </p:spTree>
    <p:extLst>
      <p:ext uri="{BB962C8B-B14F-4D97-AF65-F5344CB8AC3E}">
        <p14:creationId xmlns:p14="http://schemas.microsoft.com/office/powerpoint/2010/main" val="387665830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D6659-2766-80D9-EB34-6CB5ED1230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9380DD-F96E-68D7-DB02-B09F6B250737}"/>
              </a:ext>
            </a:extLst>
          </p:cNvPr>
          <p:cNvSpPr/>
          <p:nvPr/>
        </p:nvSpPr>
        <p:spPr>
          <a:xfrm>
            <a:off x="2485572" y="6838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BEC87C-F098-7C4A-A3C1-AEB33233F874}"/>
              </a:ext>
            </a:extLst>
          </p:cNvPr>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F721339-8297-7AD1-5A6C-4E7956DB688D}"/>
              </a:ext>
            </a:extLst>
          </p:cNvPr>
          <p:cNvSpPr/>
          <p:nvPr/>
        </p:nvSpPr>
        <p:spPr>
          <a:xfrm>
            <a:off x="360563" y="1009557"/>
            <a:ext cx="11340790" cy="5405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219920-6460-23CD-28A8-34AA25940B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BF93D2-5472-E13F-F8F2-08D5B53825BB}"/>
              </a:ext>
            </a:extLst>
          </p:cNvPr>
          <p:cNvSpPr txBox="1"/>
          <p:nvPr/>
        </p:nvSpPr>
        <p:spPr>
          <a:xfrm>
            <a:off x="5384188" y="8061"/>
            <a:ext cx="1293542" cy="601383"/>
          </a:xfrm>
          <a:prstGeom prst="rect">
            <a:avLst/>
          </a:prstGeom>
          <a:noFill/>
        </p:spPr>
        <p:txBody>
          <a:bodyPr wrap="square">
            <a:spAutoFit/>
          </a:bodyPr>
          <a:lstStyle/>
          <a:p>
            <a:pPr marL="0" indent="0" algn="r" rtl="1">
              <a:lnSpc>
                <a:spcPts val="4700"/>
              </a:lnSpc>
              <a:buNone/>
            </a:pPr>
            <a:r>
              <a:rPr lang="ar-EG" b="1">
                <a:latin typeface="Alexandria" pitchFamily="2" charset="-78"/>
                <a:ea typeface="Instrument Sans Semi Bold" pitchFamily="34" charset="-122"/>
                <a:cs typeface="Alexandria" pitchFamily="2" charset="-78"/>
              </a:rPr>
              <a:t>خاتمة</a:t>
            </a:r>
          </a:p>
        </p:txBody>
      </p:sp>
      <p:grpSp>
        <p:nvGrpSpPr>
          <p:cNvPr id="2" name="Group 1">
            <a:extLst>
              <a:ext uri="{FF2B5EF4-FFF2-40B4-BE49-F238E27FC236}">
                <a16:creationId xmlns:a16="http://schemas.microsoft.com/office/drawing/2014/main" id="{AC8679F1-237B-3755-17F8-A1599914F479}"/>
              </a:ext>
            </a:extLst>
          </p:cNvPr>
          <p:cNvGrpSpPr/>
          <p:nvPr/>
        </p:nvGrpSpPr>
        <p:grpSpPr>
          <a:xfrm>
            <a:off x="617041" y="1213782"/>
            <a:ext cx="11009839" cy="5536708"/>
            <a:chOff x="6222325" y="827424"/>
            <a:chExt cx="7672149" cy="5555398"/>
          </a:xfrm>
        </p:grpSpPr>
        <p:sp>
          <p:nvSpPr>
            <p:cNvPr id="4" name="Text 1">
              <a:extLst>
                <a:ext uri="{FF2B5EF4-FFF2-40B4-BE49-F238E27FC236}">
                  <a16:creationId xmlns:a16="http://schemas.microsoft.com/office/drawing/2014/main" id="{5E994047-C686-F1C0-CF9D-3A028D9C2541}"/>
                </a:ext>
              </a:extLst>
            </p:cNvPr>
            <p:cNvSpPr/>
            <p:nvPr/>
          </p:nvSpPr>
          <p:spPr>
            <a:xfrm>
              <a:off x="6222325" y="827424"/>
              <a:ext cx="7672149" cy="809190"/>
            </a:xfrm>
            <a:prstGeom prst="rect">
              <a:avLst/>
            </a:prstGeom>
            <a:noFill/>
            <a:ln/>
          </p:spPr>
          <p:txBody>
            <a:bodyPr wrap="square" lIns="0" tIns="0" rIns="0" bIns="0" rtlCol="0" anchor="t"/>
            <a:lstStyle/>
            <a:p>
              <a:pPr marL="0" indent="0" algn="just" rtl="1">
                <a:lnSpc>
                  <a:spcPts val="2300"/>
                </a:lnSpc>
                <a:buNone/>
              </a:pPr>
              <a:r>
                <a:rPr lang="en-US" sz="1600" dirty="0">
                  <a:solidFill>
                    <a:srgbClr val="5B5F71"/>
                  </a:solidFill>
                  <a:latin typeface="Alexandria" pitchFamily="2" charset="-78"/>
                  <a:ea typeface="Instrument Sans Medium" pitchFamily="34" charset="-122"/>
                  <a:cs typeface="Alexandria" pitchFamily="2" charset="-78"/>
                </a:rPr>
                <a:t>في ختام هذه المحاضرة، نؤكد على أن </a:t>
              </a:r>
              <a:r>
                <a:rPr lang="en-US" sz="1600">
                  <a:solidFill>
                    <a:srgbClr val="5B5F71"/>
                  </a:solidFill>
                  <a:latin typeface="Alexandria" pitchFamily="2" charset="-78"/>
                  <a:ea typeface="Instrument Sans Medium" pitchFamily="34" charset="-122"/>
                  <a:cs typeface="Alexandria" pitchFamily="2" charset="-78"/>
                </a:rPr>
                <a:t>اختيار ال</a:t>
              </a:r>
              <a:r>
                <a:rPr lang="ar-EG" sz="1600">
                  <a:solidFill>
                    <a:srgbClr val="5B5F71"/>
                  </a:solidFill>
                  <a:latin typeface="Alexandria" pitchFamily="2" charset="-78"/>
                  <a:ea typeface="Instrument Sans Medium" pitchFamily="34" charset="-122"/>
                  <a:cs typeface="Alexandria" pitchFamily="2" charset="-78"/>
                </a:rPr>
                <a:t>منهج البحثي عملية شديدة الأهمية </a:t>
              </a:r>
              <a:r>
                <a:rPr lang="en-US" sz="1600">
                  <a:solidFill>
                    <a:srgbClr val="5B5F71"/>
                  </a:solidFill>
                  <a:latin typeface="Alexandria" pitchFamily="2" charset="-78"/>
                  <a:ea typeface="Instrument Sans Medium" pitchFamily="34" charset="-122"/>
                  <a:cs typeface="Alexandria" pitchFamily="2" charset="-78"/>
                </a:rPr>
                <a:t> </a:t>
              </a:r>
              <a:r>
                <a:rPr lang="ar-EG" sz="1600">
                  <a:solidFill>
                    <a:srgbClr val="5B5F71"/>
                  </a:solidFill>
                  <a:latin typeface="Alexandria" pitchFamily="2" charset="-78"/>
                  <a:ea typeface="Instrument Sans Medium" pitchFamily="34" charset="-122"/>
                  <a:cs typeface="Alexandria" pitchFamily="2" charset="-78"/>
                </a:rPr>
                <a:t>ومن الضروري أن تتأنى في اختيار المنهج البحثي المناسب، وكذلك من الضروري أن تفرق بين نوع الدراسة ومنهج الدراسة.</a:t>
              </a:r>
              <a:endParaRPr lang="en-US" sz="1600" dirty="0">
                <a:latin typeface="Alexandria" pitchFamily="2" charset="-78"/>
                <a:cs typeface="Alexandria" pitchFamily="2" charset="-78"/>
              </a:endParaRPr>
            </a:p>
          </p:txBody>
        </p:sp>
        <p:sp>
          <p:nvSpPr>
            <p:cNvPr id="8" name="Text 4">
              <a:extLst>
                <a:ext uri="{FF2B5EF4-FFF2-40B4-BE49-F238E27FC236}">
                  <a16:creationId xmlns:a16="http://schemas.microsoft.com/office/drawing/2014/main" id="{E366DC00-F256-9867-3760-07CD569A5619}"/>
                </a:ext>
              </a:extLst>
            </p:cNvPr>
            <p:cNvSpPr/>
            <p:nvPr/>
          </p:nvSpPr>
          <p:spPr>
            <a:xfrm>
              <a:off x="6413897" y="3036094"/>
              <a:ext cx="7289006" cy="294323"/>
            </a:xfrm>
            <a:prstGeom prst="rect">
              <a:avLst/>
            </a:prstGeom>
            <a:noFill/>
            <a:ln/>
          </p:spPr>
          <p:txBody>
            <a:bodyPr wrap="none" lIns="0" tIns="0" rIns="0" bIns="0" rtlCol="0" anchor="t"/>
            <a:lstStyle/>
            <a:p>
              <a:pPr marL="342900" indent="-342900" algn="just" rtl="1">
                <a:lnSpc>
                  <a:spcPts val="2300"/>
                </a:lnSpc>
                <a:buSzPct val="100000"/>
                <a:buChar char="•"/>
              </a:pPr>
              <a:endParaRPr lang="en-US" dirty="0">
                <a:latin typeface="Alexandria" pitchFamily="2" charset="-78"/>
                <a:cs typeface="Alexandria" pitchFamily="2" charset="-78"/>
              </a:endParaRPr>
            </a:p>
          </p:txBody>
        </p:sp>
        <p:sp>
          <p:nvSpPr>
            <p:cNvPr id="10" name="Text 6">
              <a:extLst>
                <a:ext uri="{FF2B5EF4-FFF2-40B4-BE49-F238E27FC236}">
                  <a16:creationId xmlns:a16="http://schemas.microsoft.com/office/drawing/2014/main" id="{6D41608B-08C2-644C-A58A-F306D0A1159A}"/>
                </a:ext>
              </a:extLst>
            </p:cNvPr>
            <p:cNvSpPr/>
            <p:nvPr/>
          </p:nvSpPr>
          <p:spPr>
            <a:xfrm>
              <a:off x="6413897" y="3753326"/>
              <a:ext cx="7289006" cy="294323"/>
            </a:xfrm>
            <a:prstGeom prst="rect">
              <a:avLst/>
            </a:prstGeom>
            <a:noFill/>
            <a:ln/>
          </p:spPr>
          <p:txBody>
            <a:bodyPr wrap="none" lIns="0" tIns="0" rIns="0" bIns="0" rtlCol="0" anchor="t"/>
            <a:lstStyle/>
            <a:p>
              <a:pPr marL="342900" indent="-342900" algn="just" rtl="1">
                <a:lnSpc>
                  <a:spcPts val="2300"/>
                </a:lnSpc>
                <a:buSzPct val="100000"/>
                <a:buChar char="•"/>
              </a:pPr>
              <a:endParaRPr lang="en-US" dirty="0">
                <a:latin typeface="Alexandria" pitchFamily="2" charset="-78"/>
                <a:cs typeface="Alexandria" pitchFamily="2" charset="-78"/>
              </a:endParaRPr>
            </a:p>
          </p:txBody>
        </p:sp>
        <p:sp>
          <p:nvSpPr>
            <p:cNvPr id="11" name="Text 7">
              <a:extLst>
                <a:ext uri="{FF2B5EF4-FFF2-40B4-BE49-F238E27FC236}">
                  <a16:creationId xmlns:a16="http://schemas.microsoft.com/office/drawing/2014/main" id="{AE289E76-B609-7DAD-2F6A-4284DAE02A1E}"/>
                </a:ext>
              </a:extLst>
            </p:cNvPr>
            <p:cNvSpPr/>
            <p:nvPr/>
          </p:nvSpPr>
          <p:spPr>
            <a:xfrm>
              <a:off x="6413897" y="4111943"/>
              <a:ext cx="7289006" cy="294323"/>
            </a:xfrm>
            <a:prstGeom prst="rect">
              <a:avLst/>
            </a:prstGeom>
            <a:noFill/>
            <a:ln/>
          </p:spPr>
          <p:txBody>
            <a:bodyPr wrap="none" lIns="0" tIns="0" rIns="0" bIns="0" rtlCol="0" anchor="t"/>
            <a:lstStyle/>
            <a:p>
              <a:pPr marL="342900" indent="-342900" algn="just" rtl="1">
                <a:lnSpc>
                  <a:spcPts val="2300"/>
                </a:lnSpc>
                <a:buSzPct val="100000"/>
                <a:buChar char="•"/>
              </a:pPr>
              <a:endParaRPr lang="en-US" dirty="0">
                <a:latin typeface="Alexandria" pitchFamily="2" charset="-78"/>
                <a:cs typeface="Alexandria" pitchFamily="2" charset="-78"/>
              </a:endParaRPr>
            </a:p>
          </p:txBody>
        </p:sp>
        <p:sp>
          <p:nvSpPr>
            <p:cNvPr id="12" name="Text 12">
              <a:extLst>
                <a:ext uri="{FF2B5EF4-FFF2-40B4-BE49-F238E27FC236}">
                  <a16:creationId xmlns:a16="http://schemas.microsoft.com/office/drawing/2014/main" id="{742AC2B5-2304-A700-F875-C4ED4EF4D54C}"/>
                </a:ext>
              </a:extLst>
            </p:cNvPr>
            <p:cNvSpPr/>
            <p:nvPr/>
          </p:nvSpPr>
          <p:spPr>
            <a:xfrm>
              <a:off x="6413897" y="6088499"/>
              <a:ext cx="7289006" cy="294323"/>
            </a:xfrm>
            <a:prstGeom prst="rect">
              <a:avLst/>
            </a:prstGeom>
            <a:noFill/>
            <a:ln/>
          </p:spPr>
          <p:txBody>
            <a:bodyPr wrap="none" lIns="0" tIns="0" rIns="0" bIns="0" rtlCol="0" anchor="t"/>
            <a:lstStyle/>
            <a:p>
              <a:pPr marL="342900" indent="-342900" algn="just" rtl="1">
                <a:lnSpc>
                  <a:spcPts val="2300"/>
                </a:lnSpc>
                <a:buSzPct val="100000"/>
                <a:buChar char="•"/>
              </a:pPr>
              <a:endParaRPr lang="en-US" dirty="0">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50672C6E-0232-D919-024D-73FE969166A7}"/>
              </a:ext>
            </a:extLst>
          </p:cNvPr>
          <p:cNvGrpSpPr/>
          <p:nvPr/>
        </p:nvGrpSpPr>
        <p:grpSpPr>
          <a:xfrm>
            <a:off x="617041" y="1760207"/>
            <a:ext cx="10907747" cy="4413929"/>
            <a:chOff x="737830" y="507206"/>
            <a:chExt cx="13154740" cy="7225308"/>
          </a:xfrm>
        </p:grpSpPr>
        <p:sp>
          <p:nvSpPr>
            <p:cNvPr id="15" name="Text 0">
              <a:extLst>
                <a:ext uri="{FF2B5EF4-FFF2-40B4-BE49-F238E27FC236}">
                  <a16:creationId xmlns:a16="http://schemas.microsoft.com/office/drawing/2014/main" id="{1576D805-697C-C01B-696D-1B117C9A8B72}"/>
                </a:ext>
              </a:extLst>
            </p:cNvPr>
            <p:cNvSpPr/>
            <p:nvPr/>
          </p:nvSpPr>
          <p:spPr>
            <a:xfrm>
              <a:off x="9280922" y="507206"/>
              <a:ext cx="4611648" cy="576382"/>
            </a:xfrm>
            <a:prstGeom prst="rect">
              <a:avLst/>
            </a:prstGeom>
            <a:noFill/>
            <a:ln/>
          </p:spPr>
          <p:txBody>
            <a:bodyPr wrap="none" lIns="0" tIns="0" rIns="0" bIns="0" rtlCol="0" anchor="t"/>
            <a:lstStyle/>
            <a:p>
              <a:pPr marL="0" indent="0" algn="r" rtl="1">
                <a:lnSpc>
                  <a:spcPts val="4500"/>
                </a:lnSpc>
                <a:buNone/>
              </a:pPr>
              <a:r>
                <a:rPr lang="en-US" sz="2400" b="1" dirty="0">
                  <a:solidFill>
                    <a:srgbClr val="403CCF"/>
                  </a:solidFill>
                  <a:latin typeface="Alexandria" pitchFamily="34" charset="0"/>
                  <a:ea typeface="Alexandria" pitchFamily="34" charset="-122"/>
                  <a:cs typeface="Alexandria" pitchFamily="34" charset="-120"/>
                </a:rPr>
                <a:t>نصائح عملية للباحثين</a:t>
              </a:r>
              <a:endParaRPr lang="en-US" sz="2400" b="1" dirty="0"/>
            </a:p>
          </p:txBody>
        </p:sp>
        <p:sp>
          <p:nvSpPr>
            <p:cNvPr id="16" name="Shape 1">
              <a:extLst>
                <a:ext uri="{FF2B5EF4-FFF2-40B4-BE49-F238E27FC236}">
                  <a16:creationId xmlns:a16="http://schemas.microsoft.com/office/drawing/2014/main" id="{BA54CDC7-9BC0-B3E3-044C-DE8BBA3ADADE}"/>
                </a:ext>
              </a:extLst>
            </p:cNvPr>
            <p:cNvSpPr/>
            <p:nvPr/>
          </p:nvSpPr>
          <p:spPr>
            <a:xfrm>
              <a:off x="737830" y="14524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a:p>
          </p:txBody>
        </p:sp>
        <p:sp>
          <p:nvSpPr>
            <p:cNvPr id="17" name="Shape 2">
              <a:extLst>
                <a:ext uri="{FF2B5EF4-FFF2-40B4-BE49-F238E27FC236}">
                  <a16:creationId xmlns:a16="http://schemas.microsoft.com/office/drawing/2014/main" id="{6107545D-15B4-3F1B-2229-60C05EC25691}"/>
                </a:ext>
              </a:extLst>
            </p:cNvPr>
            <p:cNvSpPr/>
            <p:nvPr/>
          </p:nvSpPr>
          <p:spPr>
            <a:xfrm>
              <a:off x="13131879" y="1475303"/>
              <a:ext cx="737830" cy="1062752"/>
            </a:xfrm>
            <a:prstGeom prst="roundRect">
              <a:avLst>
                <a:gd name="adj" fmla="val 32"/>
              </a:avLst>
            </a:prstGeom>
            <a:solidFill>
              <a:srgbClr val="EAE8F3"/>
            </a:solidFill>
            <a:ln/>
          </p:spPr>
          <p:txBody>
            <a:bodyPr/>
            <a:lstStyle/>
            <a:p>
              <a:endParaRPr lang="en-US"/>
            </a:p>
          </p:txBody>
        </p:sp>
        <p:sp>
          <p:nvSpPr>
            <p:cNvPr id="19" name="Text 3">
              <a:extLst>
                <a:ext uri="{FF2B5EF4-FFF2-40B4-BE49-F238E27FC236}">
                  <a16:creationId xmlns:a16="http://schemas.microsoft.com/office/drawing/2014/main" id="{4CEAA48E-844A-0493-9E5B-6E4472715783}"/>
                </a:ext>
              </a:extLst>
            </p:cNvPr>
            <p:cNvSpPr/>
            <p:nvPr/>
          </p:nvSpPr>
          <p:spPr>
            <a:xfrm>
              <a:off x="13362503" y="1833682"/>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20" name="Text 4">
              <a:extLst>
                <a:ext uri="{FF2B5EF4-FFF2-40B4-BE49-F238E27FC236}">
                  <a16:creationId xmlns:a16="http://schemas.microsoft.com/office/drawing/2014/main" id="{DF6A697B-550E-B0C4-6CDF-31F0D40DF56C}"/>
                </a:ext>
              </a:extLst>
            </p:cNvPr>
            <p:cNvSpPr/>
            <p:nvPr/>
          </p:nvSpPr>
          <p:spPr>
            <a:xfrm>
              <a:off x="10114955" y="1659731"/>
              <a:ext cx="2832497"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ابدأ بمراجعة شاملة للأدبيات</a:t>
              </a:r>
              <a:endParaRPr lang="en-US" sz="1800" dirty="0"/>
            </a:p>
          </p:txBody>
        </p:sp>
        <p:sp>
          <p:nvSpPr>
            <p:cNvPr id="21" name="Text 5">
              <a:extLst>
                <a:ext uri="{FF2B5EF4-FFF2-40B4-BE49-F238E27FC236}">
                  <a16:creationId xmlns:a16="http://schemas.microsoft.com/office/drawing/2014/main" id="{EEBABC59-C291-9B5A-4E08-9FE49487B1E6}"/>
                </a:ext>
              </a:extLst>
            </p:cNvPr>
            <p:cNvSpPr/>
            <p:nvPr/>
          </p:nvSpPr>
          <p:spPr>
            <a:xfrm>
              <a:off x="945118" y="2058591"/>
              <a:ext cx="12002333"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قبل اختيار المنهج، تأكد من مراجعة الدراسات السابقة لفهم المناهج المستخدمة ونتائجها</a:t>
              </a:r>
              <a:endParaRPr lang="en-US" sz="1450" dirty="0"/>
            </a:p>
          </p:txBody>
        </p:sp>
        <p:sp>
          <p:nvSpPr>
            <p:cNvPr id="22" name="Shape 6">
              <a:extLst>
                <a:ext uri="{FF2B5EF4-FFF2-40B4-BE49-F238E27FC236}">
                  <a16:creationId xmlns:a16="http://schemas.microsoft.com/office/drawing/2014/main" id="{FB230C4A-FCCD-EA5C-F554-87AC0FA7754F}"/>
                </a:ext>
              </a:extLst>
            </p:cNvPr>
            <p:cNvSpPr/>
            <p:nvPr/>
          </p:nvSpPr>
          <p:spPr>
            <a:xfrm>
              <a:off x="737830" y="27453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a:p>
          </p:txBody>
        </p:sp>
        <p:sp>
          <p:nvSpPr>
            <p:cNvPr id="24" name="Shape 7">
              <a:extLst>
                <a:ext uri="{FF2B5EF4-FFF2-40B4-BE49-F238E27FC236}">
                  <a16:creationId xmlns:a16="http://schemas.microsoft.com/office/drawing/2014/main" id="{24375024-3297-DFB6-3F4D-4720E0A851B6}"/>
                </a:ext>
              </a:extLst>
            </p:cNvPr>
            <p:cNvSpPr/>
            <p:nvPr/>
          </p:nvSpPr>
          <p:spPr>
            <a:xfrm>
              <a:off x="13131879" y="2768203"/>
              <a:ext cx="737830" cy="1062752"/>
            </a:xfrm>
            <a:prstGeom prst="roundRect">
              <a:avLst>
                <a:gd name="adj" fmla="val 32"/>
              </a:avLst>
            </a:prstGeom>
            <a:solidFill>
              <a:srgbClr val="EAE8F3"/>
            </a:solidFill>
            <a:ln/>
          </p:spPr>
          <p:txBody>
            <a:bodyPr/>
            <a:lstStyle/>
            <a:p>
              <a:endParaRPr lang="en-US"/>
            </a:p>
          </p:txBody>
        </p:sp>
        <p:sp>
          <p:nvSpPr>
            <p:cNvPr id="26" name="Text 8">
              <a:extLst>
                <a:ext uri="{FF2B5EF4-FFF2-40B4-BE49-F238E27FC236}">
                  <a16:creationId xmlns:a16="http://schemas.microsoft.com/office/drawing/2014/main" id="{D8C8D92C-8EBD-224F-17E6-C14520A6D556}"/>
                </a:ext>
              </a:extLst>
            </p:cNvPr>
            <p:cNvSpPr/>
            <p:nvPr/>
          </p:nvSpPr>
          <p:spPr>
            <a:xfrm>
              <a:off x="13362503" y="3126581"/>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27" name="Text 9">
              <a:extLst>
                <a:ext uri="{FF2B5EF4-FFF2-40B4-BE49-F238E27FC236}">
                  <a16:creationId xmlns:a16="http://schemas.microsoft.com/office/drawing/2014/main" id="{B262A444-6ED7-D3FC-0925-80338170730B}"/>
                </a:ext>
              </a:extLst>
            </p:cNvPr>
            <p:cNvSpPr/>
            <p:nvPr/>
          </p:nvSpPr>
          <p:spPr>
            <a:xfrm>
              <a:off x="10641687" y="2952631"/>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استشر الخبراء</a:t>
              </a:r>
              <a:endParaRPr lang="en-US" sz="1800" dirty="0"/>
            </a:p>
          </p:txBody>
        </p:sp>
        <p:sp>
          <p:nvSpPr>
            <p:cNvPr id="28" name="Text 10">
              <a:extLst>
                <a:ext uri="{FF2B5EF4-FFF2-40B4-BE49-F238E27FC236}">
                  <a16:creationId xmlns:a16="http://schemas.microsoft.com/office/drawing/2014/main" id="{C8FC5465-7356-2E0A-BFCD-20F4DA2F59CE}"/>
                </a:ext>
              </a:extLst>
            </p:cNvPr>
            <p:cNvSpPr/>
            <p:nvPr/>
          </p:nvSpPr>
          <p:spPr>
            <a:xfrm>
              <a:off x="945118" y="3351490"/>
              <a:ext cx="12002333"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لا تتردد في استشارة الباحثين ذوي الخبرة والمشرفين الأكاديميين حول اختيار المنهج المناسب</a:t>
              </a:r>
              <a:endParaRPr lang="en-US" sz="1450" dirty="0"/>
            </a:p>
          </p:txBody>
        </p:sp>
        <p:sp>
          <p:nvSpPr>
            <p:cNvPr id="29" name="Shape 11">
              <a:extLst>
                <a:ext uri="{FF2B5EF4-FFF2-40B4-BE49-F238E27FC236}">
                  <a16:creationId xmlns:a16="http://schemas.microsoft.com/office/drawing/2014/main" id="{40DAE460-DB7E-4DD7-C74B-BBEA5B2BC529}"/>
                </a:ext>
              </a:extLst>
            </p:cNvPr>
            <p:cNvSpPr/>
            <p:nvPr/>
          </p:nvSpPr>
          <p:spPr>
            <a:xfrm>
              <a:off x="737830" y="40382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a:p>
          </p:txBody>
        </p:sp>
        <p:sp>
          <p:nvSpPr>
            <p:cNvPr id="30" name="Shape 12">
              <a:extLst>
                <a:ext uri="{FF2B5EF4-FFF2-40B4-BE49-F238E27FC236}">
                  <a16:creationId xmlns:a16="http://schemas.microsoft.com/office/drawing/2014/main" id="{DE692BEC-0388-F0C6-3DF8-F98CD3B11A69}"/>
                </a:ext>
              </a:extLst>
            </p:cNvPr>
            <p:cNvSpPr/>
            <p:nvPr/>
          </p:nvSpPr>
          <p:spPr>
            <a:xfrm>
              <a:off x="13131879" y="4061103"/>
              <a:ext cx="737830" cy="1062752"/>
            </a:xfrm>
            <a:prstGeom prst="roundRect">
              <a:avLst>
                <a:gd name="adj" fmla="val 32"/>
              </a:avLst>
            </a:prstGeom>
            <a:solidFill>
              <a:srgbClr val="EAE8F3"/>
            </a:solidFill>
            <a:ln/>
          </p:spPr>
          <p:txBody>
            <a:bodyPr/>
            <a:lstStyle/>
            <a:p>
              <a:endParaRPr lang="en-US"/>
            </a:p>
          </p:txBody>
        </p:sp>
        <p:sp>
          <p:nvSpPr>
            <p:cNvPr id="31" name="Text 13">
              <a:extLst>
                <a:ext uri="{FF2B5EF4-FFF2-40B4-BE49-F238E27FC236}">
                  <a16:creationId xmlns:a16="http://schemas.microsoft.com/office/drawing/2014/main" id="{4179812B-B51A-407A-CC2C-96E1A0AABE5C}"/>
                </a:ext>
              </a:extLst>
            </p:cNvPr>
            <p:cNvSpPr/>
            <p:nvPr/>
          </p:nvSpPr>
          <p:spPr>
            <a:xfrm>
              <a:off x="13362503" y="4419481"/>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32" name="Text 14">
              <a:extLst>
                <a:ext uri="{FF2B5EF4-FFF2-40B4-BE49-F238E27FC236}">
                  <a16:creationId xmlns:a16="http://schemas.microsoft.com/office/drawing/2014/main" id="{EC5A9C78-6EE7-0E02-8E4E-A9EB9D7AE0A0}"/>
                </a:ext>
              </a:extLst>
            </p:cNvPr>
            <p:cNvSpPr/>
            <p:nvPr/>
          </p:nvSpPr>
          <p:spPr>
            <a:xfrm>
              <a:off x="10641687" y="4245531"/>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كن مرناً</a:t>
              </a:r>
              <a:endParaRPr lang="en-US" sz="1800" dirty="0"/>
            </a:p>
          </p:txBody>
        </p:sp>
        <p:sp>
          <p:nvSpPr>
            <p:cNvPr id="33" name="Text 15">
              <a:extLst>
                <a:ext uri="{FF2B5EF4-FFF2-40B4-BE49-F238E27FC236}">
                  <a16:creationId xmlns:a16="http://schemas.microsoft.com/office/drawing/2014/main" id="{4E3A29A3-5470-DD90-6386-D0B68BF3E0B7}"/>
                </a:ext>
              </a:extLst>
            </p:cNvPr>
            <p:cNvSpPr/>
            <p:nvPr/>
          </p:nvSpPr>
          <p:spPr>
            <a:xfrm>
              <a:off x="945118" y="4644390"/>
              <a:ext cx="12002333"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قد تحتاج إلى تعديل منهجك البحثي أثناء الدراسة بناءً على النتائج الأولية أو التحديات التي تواجهها</a:t>
              </a:r>
              <a:endParaRPr lang="en-US" sz="1450" dirty="0"/>
            </a:p>
          </p:txBody>
        </p:sp>
        <p:sp>
          <p:nvSpPr>
            <p:cNvPr id="34" name="Shape 16">
              <a:extLst>
                <a:ext uri="{FF2B5EF4-FFF2-40B4-BE49-F238E27FC236}">
                  <a16:creationId xmlns:a16="http://schemas.microsoft.com/office/drawing/2014/main" id="{AF7EB583-C996-4176-A503-E2EDC2B28931}"/>
                </a:ext>
              </a:extLst>
            </p:cNvPr>
            <p:cNvSpPr/>
            <p:nvPr/>
          </p:nvSpPr>
          <p:spPr>
            <a:xfrm>
              <a:off x="737830" y="53311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a:p>
          </p:txBody>
        </p:sp>
        <p:sp>
          <p:nvSpPr>
            <p:cNvPr id="35" name="Shape 17">
              <a:extLst>
                <a:ext uri="{FF2B5EF4-FFF2-40B4-BE49-F238E27FC236}">
                  <a16:creationId xmlns:a16="http://schemas.microsoft.com/office/drawing/2014/main" id="{0F472BD6-754E-8993-F511-07083B0798E8}"/>
                </a:ext>
              </a:extLst>
            </p:cNvPr>
            <p:cNvSpPr/>
            <p:nvPr/>
          </p:nvSpPr>
          <p:spPr>
            <a:xfrm>
              <a:off x="13131879" y="5354002"/>
              <a:ext cx="737830" cy="1062752"/>
            </a:xfrm>
            <a:prstGeom prst="roundRect">
              <a:avLst>
                <a:gd name="adj" fmla="val 32"/>
              </a:avLst>
            </a:prstGeom>
            <a:solidFill>
              <a:srgbClr val="EAE8F3"/>
            </a:solidFill>
            <a:ln/>
          </p:spPr>
          <p:txBody>
            <a:bodyPr/>
            <a:lstStyle/>
            <a:p>
              <a:endParaRPr lang="en-US"/>
            </a:p>
          </p:txBody>
        </p:sp>
        <p:sp>
          <p:nvSpPr>
            <p:cNvPr id="36" name="Text 18">
              <a:extLst>
                <a:ext uri="{FF2B5EF4-FFF2-40B4-BE49-F238E27FC236}">
                  <a16:creationId xmlns:a16="http://schemas.microsoft.com/office/drawing/2014/main" id="{21CADD80-5113-EAFB-F33A-DF9DAEB9AD8C}"/>
                </a:ext>
              </a:extLst>
            </p:cNvPr>
            <p:cNvSpPr/>
            <p:nvPr/>
          </p:nvSpPr>
          <p:spPr>
            <a:xfrm>
              <a:off x="13362503" y="5712381"/>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4</a:t>
              </a:r>
              <a:endParaRPr lang="en-US" sz="2150" dirty="0"/>
            </a:p>
          </p:txBody>
        </p:sp>
        <p:sp>
          <p:nvSpPr>
            <p:cNvPr id="37" name="Text 19">
              <a:extLst>
                <a:ext uri="{FF2B5EF4-FFF2-40B4-BE49-F238E27FC236}">
                  <a16:creationId xmlns:a16="http://schemas.microsoft.com/office/drawing/2014/main" id="{08B221BB-6B3D-3241-B9F5-1695784AB76E}"/>
                </a:ext>
              </a:extLst>
            </p:cNvPr>
            <p:cNvSpPr/>
            <p:nvPr/>
          </p:nvSpPr>
          <p:spPr>
            <a:xfrm>
              <a:off x="10641687" y="5538430"/>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وثق كل شيء</a:t>
              </a:r>
              <a:endParaRPr lang="en-US" sz="1800" dirty="0"/>
            </a:p>
          </p:txBody>
        </p:sp>
        <p:sp>
          <p:nvSpPr>
            <p:cNvPr id="38" name="Text 20">
              <a:extLst>
                <a:ext uri="{FF2B5EF4-FFF2-40B4-BE49-F238E27FC236}">
                  <a16:creationId xmlns:a16="http://schemas.microsoft.com/office/drawing/2014/main" id="{F9B6ED98-712E-0E15-2F58-DEE9DF4C9F6D}"/>
                </a:ext>
              </a:extLst>
            </p:cNvPr>
            <p:cNvSpPr/>
            <p:nvPr/>
          </p:nvSpPr>
          <p:spPr>
            <a:xfrm>
              <a:off x="945118" y="5937290"/>
              <a:ext cx="12002333"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احرص على توثيق جميع خطوات البحث والقرارات المنهجية بدقة</a:t>
              </a:r>
              <a:endParaRPr lang="en-US" sz="1450" dirty="0"/>
            </a:p>
          </p:txBody>
        </p:sp>
        <p:sp>
          <p:nvSpPr>
            <p:cNvPr id="39" name="Shape 21">
              <a:extLst>
                <a:ext uri="{FF2B5EF4-FFF2-40B4-BE49-F238E27FC236}">
                  <a16:creationId xmlns:a16="http://schemas.microsoft.com/office/drawing/2014/main" id="{A763609E-56D4-B136-BE01-1AA0C3161810}"/>
                </a:ext>
              </a:extLst>
            </p:cNvPr>
            <p:cNvSpPr/>
            <p:nvPr/>
          </p:nvSpPr>
          <p:spPr>
            <a:xfrm>
              <a:off x="737830" y="6624042"/>
              <a:ext cx="13154739" cy="1108472"/>
            </a:xfrm>
            <a:prstGeom prst="roundRect">
              <a:avLst>
                <a:gd name="adj" fmla="val 2496"/>
              </a:avLst>
            </a:prstGeom>
            <a:solidFill>
              <a:srgbClr val="FBFAFF"/>
            </a:solidFill>
            <a:ln w="22860">
              <a:solidFill>
                <a:srgbClr val="D0CED9"/>
              </a:solidFill>
              <a:prstDash val="solid"/>
            </a:ln>
          </p:spPr>
          <p:txBody>
            <a:bodyPr/>
            <a:lstStyle/>
            <a:p>
              <a:endParaRPr lang="en-US"/>
            </a:p>
          </p:txBody>
        </p:sp>
        <p:sp>
          <p:nvSpPr>
            <p:cNvPr id="40" name="Shape 22">
              <a:extLst>
                <a:ext uri="{FF2B5EF4-FFF2-40B4-BE49-F238E27FC236}">
                  <a16:creationId xmlns:a16="http://schemas.microsoft.com/office/drawing/2014/main" id="{349564B4-F391-133A-5EB3-F76FB2243397}"/>
                </a:ext>
              </a:extLst>
            </p:cNvPr>
            <p:cNvSpPr/>
            <p:nvPr/>
          </p:nvSpPr>
          <p:spPr>
            <a:xfrm>
              <a:off x="13131879" y="6646902"/>
              <a:ext cx="737830" cy="1062752"/>
            </a:xfrm>
            <a:prstGeom prst="roundRect">
              <a:avLst>
                <a:gd name="adj" fmla="val 32"/>
              </a:avLst>
            </a:prstGeom>
            <a:solidFill>
              <a:srgbClr val="EAE8F3"/>
            </a:solidFill>
            <a:ln/>
          </p:spPr>
          <p:txBody>
            <a:bodyPr/>
            <a:lstStyle/>
            <a:p>
              <a:endParaRPr lang="en-US"/>
            </a:p>
          </p:txBody>
        </p:sp>
        <p:sp>
          <p:nvSpPr>
            <p:cNvPr id="41" name="Text 23">
              <a:extLst>
                <a:ext uri="{FF2B5EF4-FFF2-40B4-BE49-F238E27FC236}">
                  <a16:creationId xmlns:a16="http://schemas.microsoft.com/office/drawing/2014/main" id="{935EEF43-5B7B-04DE-E36C-92B63CB39B78}"/>
                </a:ext>
              </a:extLst>
            </p:cNvPr>
            <p:cNvSpPr/>
            <p:nvPr/>
          </p:nvSpPr>
          <p:spPr>
            <a:xfrm>
              <a:off x="13362503" y="7005280"/>
              <a:ext cx="276701" cy="345877"/>
            </a:xfrm>
            <a:prstGeom prst="rect">
              <a:avLst/>
            </a:prstGeom>
            <a:noFill/>
            <a:ln/>
          </p:spPr>
          <p:txBody>
            <a:bodyPr wrap="none" lIns="0" tIns="0" rIns="0" bIns="0" rtlCol="0" anchor="t"/>
            <a:lstStyle/>
            <a:p>
              <a:pPr marL="0" indent="0" algn="r" rtl="1">
                <a:lnSpc>
                  <a:spcPts val="2150"/>
                </a:lnSpc>
                <a:buNone/>
              </a:pPr>
              <a:r>
                <a:rPr lang="en-US" sz="2150" dirty="0">
                  <a:solidFill>
                    <a:srgbClr val="49495A"/>
                  </a:solidFill>
                  <a:latin typeface="Alexandria" pitchFamily="34" charset="0"/>
                  <a:ea typeface="Alexandria" pitchFamily="34" charset="-122"/>
                  <a:cs typeface="Alexandria" pitchFamily="34" charset="-120"/>
                </a:rPr>
                <a:t>5</a:t>
              </a:r>
              <a:endParaRPr lang="en-US" sz="2150" dirty="0"/>
            </a:p>
          </p:txBody>
        </p:sp>
        <p:sp>
          <p:nvSpPr>
            <p:cNvPr id="42" name="Text 24">
              <a:extLst>
                <a:ext uri="{FF2B5EF4-FFF2-40B4-BE49-F238E27FC236}">
                  <a16:creationId xmlns:a16="http://schemas.microsoft.com/office/drawing/2014/main" id="{47338171-624C-7F48-EAE0-D61B06537715}"/>
                </a:ext>
              </a:extLst>
            </p:cNvPr>
            <p:cNvSpPr/>
            <p:nvPr/>
          </p:nvSpPr>
          <p:spPr>
            <a:xfrm>
              <a:off x="10641687" y="6831330"/>
              <a:ext cx="2305764" cy="288250"/>
            </a:xfrm>
            <a:prstGeom prst="rect">
              <a:avLst/>
            </a:prstGeom>
            <a:noFill/>
            <a:ln/>
          </p:spPr>
          <p:txBody>
            <a:bodyPr wrap="none" lIns="0" tIns="0" rIns="0" bIns="0" rtlCol="0" anchor="t"/>
            <a:lstStyle/>
            <a:p>
              <a:pPr marL="0" indent="0" algn="r" rtl="1">
                <a:lnSpc>
                  <a:spcPts val="2250"/>
                </a:lnSpc>
                <a:buNone/>
              </a:pPr>
              <a:r>
                <a:rPr lang="en-US" sz="1800" dirty="0">
                  <a:solidFill>
                    <a:srgbClr val="49495A"/>
                  </a:solidFill>
                  <a:latin typeface="Alexandria" pitchFamily="34" charset="0"/>
                  <a:ea typeface="Alexandria" pitchFamily="34" charset="-122"/>
                  <a:cs typeface="Alexandria" pitchFamily="34" charset="-120"/>
                </a:rPr>
                <a:t>اهتم بالجودة</a:t>
              </a:r>
              <a:endParaRPr lang="en-US" sz="1800" dirty="0"/>
            </a:p>
          </p:txBody>
        </p:sp>
        <p:sp>
          <p:nvSpPr>
            <p:cNvPr id="43" name="Text 25">
              <a:extLst>
                <a:ext uri="{FF2B5EF4-FFF2-40B4-BE49-F238E27FC236}">
                  <a16:creationId xmlns:a16="http://schemas.microsoft.com/office/drawing/2014/main" id="{ECF29CEE-CE99-C6CA-BAE8-BE8748DBA936}"/>
                </a:ext>
              </a:extLst>
            </p:cNvPr>
            <p:cNvSpPr/>
            <p:nvPr/>
          </p:nvSpPr>
          <p:spPr>
            <a:xfrm>
              <a:off x="945118" y="7230189"/>
              <a:ext cx="12002333" cy="295037"/>
            </a:xfrm>
            <a:prstGeom prst="rect">
              <a:avLst/>
            </a:prstGeom>
            <a:noFill/>
            <a:ln/>
          </p:spPr>
          <p:txBody>
            <a:bodyPr wrap="none" lIns="0" tIns="0" rIns="0" bIns="0" rtlCol="0" anchor="t"/>
            <a:lstStyle/>
            <a:p>
              <a:pPr marL="0" indent="0" algn="r" rtl="1">
                <a:lnSpc>
                  <a:spcPts val="2300"/>
                </a:lnSpc>
                <a:buNone/>
              </a:pPr>
              <a:r>
                <a:rPr lang="en-US" sz="1450" dirty="0">
                  <a:solidFill>
                    <a:srgbClr val="49495A"/>
                  </a:solidFill>
                  <a:latin typeface="Alexandria" pitchFamily="34" charset="0"/>
                  <a:ea typeface="Alexandria" pitchFamily="34" charset="-122"/>
                  <a:cs typeface="Alexandria" pitchFamily="34" charset="-120"/>
                </a:rPr>
                <a:t>الجودة أهم من الكمية - من الأفضل إجراء دراسة صغيرة عالية الجودة من دراسة كبيرة ضعيفة المنهجية</a:t>
              </a:r>
              <a:endParaRPr lang="en-US" sz="1450" dirty="0"/>
            </a:p>
          </p:txBody>
        </p:sp>
      </p:grpSp>
    </p:spTree>
    <p:extLst>
      <p:ext uri="{BB962C8B-B14F-4D97-AF65-F5344CB8AC3E}">
        <p14:creationId xmlns:p14="http://schemas.microsoft.com/office/powerpoint/2010/main" val="10432118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DB9EDA-6774-41FC-B3FA-940F896E5FDD}"/>
</file>

<file path=customXml/itemProps2.xml><?xml version="1.0" encoding="utf-8"?>
<ds:datastoreItem xmlns:ds="http://schemas.openxmlformats.org/officeDocument/2006/customXml" ds:itemID="{6AEBED8B-FD3E-405E-A6F4-9EE60D7C1413}"/>
</file>

<file path=customXml/itemProps3.xml><?xml version="1.0" encoding="utf-8"?>
<ds:datastoreItem xmlns:ds="http://schemas.openxmlformats.org/officeDocument/2006/customXml" ds:itemID="{D44EBF37-5737-4108-97F8-276CF21B05BC}"/>
</file>

<file path=docProps/app.xml><?xml version="1.0" encoding="utf-8"?>
<Properties xmlns="http://schemas.openxmlformats.org/officeDocument/2006/extended-properties" xmlns:vt="http://schemas.openxmlformats.org/officeDocument/2006/docPropsVTypes">
  <Template/>
  <TotalTime>980</TotalTime>
  <Words>4307</Words>
  <Application>Microsoft Office PowerPoint</Application>
  <PresentationFormat>Widescreen</PresentationFormat>
  <Paragraphs>475</Paragraphs>
  <Slides>46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Alexandria Light</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48</cp:revision>
  <dcterms:created xsi:type="dcterms:W3CDTF">2023-04-29T09:08:00Z</dcterms:created>
  <dcterms:modified xsi:type="dcterms:W3CDTF">2025-11-05T14:23:45Z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