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495" r:id="rId5"/>
    <p:sldId id="303" r:id="rId6"/>
    <p:sldId id="546" r:id="rId7"/>
    <p:sldId id="560" r:id="rId8"/>
    <p:sldId id="515" r:id="rId9"/>
    <p:sldId id="537" r:id="rId10"/>
    <p:sldId id="524" r:id="rId11"/>
    <p:sldId id="541" r:id="rId12"/>
    <p:sldId id="523" r:id="rId13"/>
    <p:sldId id="521" r:id="rId14"/>
    <p:sldId id="528" r:id="rId15"/>
    <p:sldId id="591" r:id="rId16"/>
    <p:sldId id="518" r:id="rId17"/>
    <p:sldId id="561" r:id="rId18"/>
    <p:sldId id="542" r:id="rId19"/>
    <p:sldId id="562" r:id="rId20"/>
    <p:sldId id="543" r:id="rId21"/>
    <p:sldId id="564" r:id="rId22"/>
    <p:sldId id="499" r:id="rId23"/>
    <p:sldId id="530" r:id="rId24"/>
    <p:sldId id="565" r:id="rId25"/>
    <p:sldId id="563" r:id="rId26"/>
    <p:sldId id="527" r:id="rId27"/>
    <p:sldId id="533" r:id="rId28"/>
    <p:sldId id="534" r:id="rId29"/>
    <p:sldId id="547" r:id="rId30"/>
    <p:sldId id="567" r:id="rId31"/>
    <p:sldId id="568" r:id="rId32"/>
    <p:sldId id="569" r:id="rId33"/>
    <p:sldId id="570" r:id="rId34"/>
    <p:sldId id="571" r:id="rId35"/>
    <p:sldId id="572" r:id="rId36"/>
    <p:sldId id="573" r:id="rId37"/>
    <p:sldId id="575" r:id="rId38"/>
    <p:sldId id="574" r:id="rId39"/>
    <p:sldId id="576" r:id="rId40"/>
    <p:sldId id="577" r:id="rId41"/>
    <p:sldId id="578" r:id="rId42"/>
    <p:sldId id="579" r:id="rId43"/>
    <p:sldId id="580" r:id="rId44"/>
    <p:sldId id="581" r:id="rId45"/>
    <p:sldId id="582" r:id="rId46"/>
    <p:sldId id="583" r:id="rId47"/>
    <p:sldId id="584" r:id="rId48"/>
    <p:sldId id="585" r:id="rId49"/>
    <p:sldId id="586" r:id="rId50"/>
    <p:sldId id="587" r:id="rId51"/>
    <p:sldId id="588" r:id="rId52"/>
    <p:sldId id="589" r:id="rId53"/>
    <p:sldId id="548" r:id="rId54"/>
    <p:sldId id="566"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5"/>
            <p14:sldId id="303"/>
            <p14:sldId id="546"/>
            <p14:sldId id="560"/>
            <p14:sldId id="515"/>
            <p14:sldId id="537"/>
            <p14:sldId id="524"/>
            <p14:sldId id="541"/>
            <p14:sldId id="523"/>
            <p14:sldId id="521"/>
            <p14:sldId id="528"/>
            <p14:sldId id="591"/>
            <p14:sldId id="518"/>
            <p14:sldId id="561"/>
            <p14:sldId id="542"/>
            <p14:sldId id="562"/>
            <p14:sldId id="543"/>
            <p14:sldId id="564"/>
            <p14:sldId id="499"/>
            <p14:sldId id="530"/>
            <p14:sldId id="565"/>
            <p14:sldId id="563"/>
            <p14:sldId id="527"/>
            <p14:sldId id="533"/>
            <p14:sldId id="534"/>
            <p14:sldId id="547"/>
            <p14:sldId id="567"/>
            <p14:sldId id="568"/>
            <p14:sldId id="569"/>
            <p14:sldId id="570"/>
            <p14:sldId id="571"/>
            <p14:sldId id="572"/>
            <p14:sldId id="573"/>
            <p14:sldId id="575"/>
            <p14:sldId id="574"/>
            <p14:sldId id="576"/>
            <p14:sldId id="577"/>
            <p14:sldId id="578"/>
            <p14:sldId id="579"/>
            <p14:sldId id="580"/>
            <p14:sldId id="581"/>
            <p14:sldId id="582"/>
            <p14:sldId id="583"/>
            <p14:sldId id="584"/>
            <p14:sldId id="585"/>
            <p14:sldId id="586"/>
            <p14:sldId id="587"/>
            <p14:sldId id="588"/>
            <p14:sldId id="589"/>
            <p14:sldId id="548"/>
            <p14:sldId id="56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852F4A"/>
    <a:srgbClr val="FFFFFF"/>
    <a:srgbClr val="2D3956"/>
    <a:srgbClr val="8E5A6D"/>
    <a:srgbClr val="FAC748"/>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839778-FEB7-46F1-ACC7-0BDAADEAC213}" v="15" dt="2024-01-26T13:58:46.3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738" autoAdjust="0"/>
  </p:normalViewPr>
  <p:slideViewPr>
    <p:cSldViewPr snapToGrid="0">
      <p:cViewPr varScale="1">
        <p:scale>
          <a:sx n="68" d="100"/>
          <a:sy n="68" d="100"/>
        </p:scale>
        <p:origin x="6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665029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99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7.sv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604340" y="2392974"/>
            <a:ext cx="5347939" cy="523220"/>
          </a:xfrm>
          <a:prstGeom prst="rect">
            <a:avLst/>
          </a:prstGeom>
        </p:spPr>
        <p:style>
          <a:lnRef idx="2">
            <a:schemeClr val="dk1"/>
          </a:lnRef>
          <a:fillRef idx="1">
            <a:schemeClr val="lt1"/>
          </a:fillRef>
          <a:effectRef idx="0">
            <a:schemeClr val="dk1"/>
          </a:effectRef>
          <a:fontRef idx="minor">
            <a:schemeClr val="dk1"/>
          </a:fontRef>
        </p:style>
        <p:txBody>
          <a:bodyPr wrap="none" rtlCol="0" anchor="ctr">
            <a:spAutoFit/>
          </a:bodyPr>
          <a:lstStyle/>
          <a:p>
            <a:r>
              <a:rPr lang="ar-EG" sz="2800" b="1" dirty="0">
                <a:solidFill>
                  <a:srgbClr val="00B0F0"/>
                </a:solidFill>
                <a:latin typeface="Alexandria" pitchFamily="2" charset="-78"/>
                <a:cs typeface="Alexandria" pitchFamily="2" charset="-78"/>
              </a:rPr>
              <a:t>الكتابة العلمية والنشر العلمي</a:t>
            </a:r>
            <a:endParaRPr lang="en-US" sz="2800" b="1" dirty="0">
              <a:solidFill>
                <a:srgbClr val="00B0F0"/>
              </a:solidFill>
              <a:latin typeface="Alexandria" pitchFamily="2" charset="-78"/>
              <a:cs typeface="Alexandria" pitchFamily="2" charset="-78"/>
            </a:endParaRPr>
          </a:p>
        </p:txBody>
      </p:sp>
      <p:sp>
        <p:nvSpPr>
          <p:cNvPr id="34" name="Rectangle: Rounded Corners 33"/>
          <p:cNvSpPr/>
          <p:nvPr/>
        </p:nvSpPr>
        <p:spPr>
          <a:xfrm>
            <a:off x="8874564" y="5473140"/>
            <a:ext cx="3516608" cy="76944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pitchFamily="2" charset="-78"/>
                <a:cs typeface="Alexandria" pitchFamily="2" charset="-78"/>
              </a:rPr>
              <a:t>المحاضرة الرابعة</a:t>
            </a:r>
            <a:endParaRPr lang="en-US" sz="2400" b="1" dirty="0">
              <a:solidFill>
                <a:schemeClr val="bg1"/>
              </a:solidFill>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6840" y="82019"/>
            <a:ext cx="2954655" cy="1379622"/>
          </a:xfrm>
          <a:prstGeom prst="rect">
            <a:avLst/>
          </a:prstGeom>
        </p:spPr>
      </p:pic>
      <p:sp>
        <p:nvSpPr>
          <p:cNvPr id="2" name="Oval 1">
            <a:extLst>
              <a:ext uri="{FF2B5EF4-FFF2-40B4-BE49-F238E27FC236}">
                <a16:creationId xmlns:a16="http://schemas.microsoft.com/office/drawing/2014/main" id="{C2EBB5C5-1CE5-3472-6862-DF1980C4B1DD}"/>
              </a:ext>
            </a:extLst>
          </p:cNvPr>
          <p:cNvSpPr/>
          <p:nvPr/>
        </p:nvSpPr>
        <p:spPr>
          <a:xfrm>
            <a:off x="-171449" y="-152399"/>
            <a:ext cx="6515100" cy="70104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Oval 2">
            <a:extLst>
              <a:ext uri="{FF2B5EF4-FFF2-40B4-BE49-F238E27FC236}">
                <a16:creationId xmlns:a16="http://schemas.microsoft.com/office/drawing/2014/main" id="{A238284D-D820-AB88-9BC1-D1F15432EA7F}"/>
              </a:ext>
            </a:extLst>
          </p:cNvPr>
          <p:cNvSpPr/>
          <p:nvPr/>
        </p:nvSpPr>
        <p:spPr>
          <a:xfrm>
            <a:off x="1" y="82019"/>
            <a:ext cx="6096000" cy="6775982"/>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6F7CFEB-4089-6A08-4946-6CDD437AD8AD}"/>
              </a:ext>
            </a:extLst>
          </p:cNvPr>
          <p:cNvSpPr txBox="1"/>
          <p:nvPr/>
        </p:nvSpPr>
        <p:spPr>
          <a:xfrm>
            <a:off x="7355641" y="4106976"/>
            <a:ext cx="3901971" cy="892552"/>
          </a:xfrm>
          <a:prstGeom prst="rect">
            <a:avLst/>
          </a:prstGeom>
        </p:spPr>
        <p:style>
          <a:lnRef idx="2">
            <a:schemeClr val="dk1"/>
          </a:lnRef>
          <a:fillRef idx="1">
            <a:schemeClr val="lt1"/>
          </a:fillRef>
          <a:effectRef idx="0">
            <a:schemeClr val="dk1"/>
          </a:effectRef>
          <a:fontRef idx="minor">
            <a:schemeClr val="dk1"/>
          </a:fontRef>
        </p:style>
        <p:txBody>
          <a:bodyPr wrap="square" rtlCol="1" anchor="ctr">
            <a:spAutoFit/>
          </a:bodyPr>
          <a:lstStyle/>
          <a:p>
            <a:pPr algn="ctr" rtl="1"/>
            <a:r>
              <a:rPr lang="ar-EG" sz="2000" b="1" dirty="0">
                <a:solidFill>
                  <a:srgbClr val="00B0F0"/>
                </a:solidFill>
                <a:latin typeface="Alexandria" pitchFamily="2" charset="-78"/>
                <a:cs typeface="Alexandria" pitchFamily="2" charset="-78"/>
              </a:rPr>
              <a:t>إعداد/</a:t>
            </a:r>
          </a:p>
          <a:p>
            <a:pPr algn="ctr" rtl="1"/>
            <a:r>
              <a:rPr lang="ar-EG" sz="1000" b="1" dirty="0">
                <a:solidFill>
                  <a:srgbClr val="00B0F0"/>
                </a:solidFill>
                <a:latin typeface="Alexandria" pitchFamily="2" charset="-78"/>
                <a:cs typeface="Alexandria" pitchFamily="2" charset="-78"/>
              </a:rPr>
              <a:t> </a:t>
            </a:r>
            <a:endParaRPr lang="ar-EG" sz="2000" b="1" dirty="0">
              <a:solidFill>
                <a:srgbClr val="00B0F0"/>
              </a:solidFill>
              <a:latin typeface="Alexandria" pitchFamily="2" charset="-78"/>
              <a:cs typeface="Alexandria" pitchFamily="2" charset="-78"/>
            </a:endParaRPr>
          </a:p>
          <a:p>
            <a:pPr algn="ctr" rtl="1"/>
            <a:r>
              <a:rPr lang="ar-EG" sz="2000" b="1" dirty="0">
                <a:latin typeface="Alexandria" pitchFamily="2" charset="-78"/>
                <a:cs typeface="Alexandria" pitchFamily="2" charset="-78"/>
              </a:rPr>
              <a:t>د. فاطمة الزهراء مصطفي</a:t>
            </a:r>
          </a:p>
        </p:txBody>
      </p:sp>
    </p:spTree>
    <p:extLst>
      <p:ext uri="{BB962C8B-B14F-4D97-AF65-F5344CB8AC3E}">
        <p14:creationId xmlns:p14="http://schemas.microsoft.com/office/powerpoint/2010/main" val="2300055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103860" y="135311"/>
            <a:ext cx="8659664" cy="5300798"/>
          </a:xfrm>
        </p:spPr>
      </p:pic>
      <p:sp>
        <p:nvSpPr>
          <p:cNvPr id="9" name="TextBox 8"/>
          <p:cNvSpPr txBox="1"/>
          <p:nvPr/>
        </p:nvSpPr>
        <p:spPr>
          <a:xfrm>
            <a:off x="6440447" y="2785710"/>
            <a:ext cx="5554726" cy="584775"/>
          </a:xfrm>
          <a:prstGeom prst="rect">
            <a:avLst/>
          </a:prstGeom>
          <a:noFill/>
        </p:spPr>
        <p:txBody>
          <a:bodyPr wrap="none" rtlCol="0">
            <a:spAutoFit/>
          </a:bodyPr>
          <a:lstStyle/>
          <a:p>
            <a:pPr algn="r" rtl="1"/>
            <a:r>
              <a:rPr lang="ar-EG" sz="3200" b="1" dirty="0">
                <a:solidFill>
                  <a:srgbClr val="00B0F0"/>
                </a:solidFill>
                <a:latin typeface="Alexandria" pitchFamily="2" charset="-78"/>
                <a:cs typeface="Alexandria" pitchFamily="2" charset="-78"/>
              </a:rPr>
              <a:t>الكتابة العلمية والنشر العلمي</a:t>
            </a:r>
            <a:endParaRPr lang="en-US" sz="3200" b="1" dirty="0">
              <a:solidFill>
                <a:srgbClr val="00B0F0"/>
              </a:solidFill>
              <a:latin typeface="Alexandria" pitchFamily="2" charset="-78"/>
              <a:cs typeface="Alexandria" pitchFamily="2" charset="-78"/>
            </a:endParaRPr>
          </a:p>
        </p:txBody>
      </p:sp>
      <p:sp>
        <p:nvSpPr>
          <p:cNvPr id="10" name="Rectangle: Rounded Corners 9"/>
          <p:cNvSpPr/>
          <p:nvPr/>
        </p:nvSpPr>
        <p:spPr>
          <a:xfrm>
            <a:off x="3477718" y="4921456"/>
            <a:ext cx="731545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b="1" dirty="0">
                <a:solidFill>
                  <a:srgbClr val="000000"/>
                </a:solidFill>
                <a:latin typeface="Alexandria" pitchFamily="2" charset="-78"/>
                <a:cs typeface="Alexandria" pitchFamily="2" charset="-78"/>
              </a:rPr>
              <a:t>المحاضرة الرابعة: كتابة الرسالة العلمية (الجزء الثالث) المصادر والمراجع</a:t>
            </a:r>
            <a:endParaRPr lang="en-US" b="1" dirty="0">
              <a:solidFill>
                <a:srgbClr val="000000"/>
              </a:solidFill>
              <a:latin typeface="Alexandria" pitchFamily="2" charset="-78"/>
              <a:cs typeface="Alexandria" pitchFamily="2" charset="-78"/>
            </a:endParaRPr>
          </a:p>
        </p:txBody>
      </p:sp>
      <p:sp>
        <p:nvSpPr>
          <p:cNvPr id="12" name="TextBox 11"/>
          <p:cNvSpPr txBox="1"/>
          <p:nvPr/>
        </p:nvSpPr>
        <p:spPr>
          <a:xfrm>
            <a:off x="440135" y="62256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Fatma </a:t>
            </a:r>
            <a:r>
              <a:rPr lang="en-US" sz="2800" b="1" dirty="0" err="1">
                <a:solidFill>
                  <a:srgbClr val="00B0F0"/>
                </a:solidFill>
                <a:latin typeface="Times New Roman" panose="02020603050405020304" pitchFamily="18" charset="0"/>
                <a:cs typeface="Times New Roman" panose="02020603050405020304" pitchFamily="18" charset="0"/>
              </a:rPr>
              <a:t>ElZahraa</a:t>
            </a:r>
            <a:r>
              <a:rPr lang="en-US" sz="2800" b="1" dirty="0">
                <a:solidFill>
                  <a:srgbClr val="00B0F0"/>
                </a:solidFill>
                <a:latin typeface="Times New Roman" panose="02020603050405020304" pitchFamily="18" charset="0"/>
                <a:cs typeface="Times New Roman" panose="02020603050405020304" pitchFamily="18" charset="0"/>
              </a:rPr>
              <a:t> Mostafa</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A19F8F4E-2C57-6161-53B9-09E1C70DA765}"/>
              </a:ext>
            </a:extLst>
          </p:cNvPr>
          <p:cNvSpPr txBox="1"/>
          <p:nvPr/>
        </p:nvSpPr>
        <p:spPr>
          <a:xfrm>
            <a:off x="7585851" y="3791615"/>
            <a:ext cx="2875071"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ar-EG" sz="2400" b="1" dirty="0">
                <a:latin typeface="Alexandria" pitchFamily="2" charset="-78"/>
                <a:cs typeface="Alexandria" pitchFamily="2" charset="-78"/>
              </a:rPr>
              <a:t>مهارات بحثية (3)</a:t>
            </a:r>
            <a:endParaRPr lang="en-US" sz="2400" b="1" dirty="0">
              <a:latin typeface="Alexandria" pitchFamily="2" charset="-78"/>
              <a:cs typeface="Alexandria" pitchFamily="2" charset="-78"/>
            </a:endParaRPr>
          </a:p>
          <a:p>
            <a:pPr algn="ctr"/>
            <a:r>
              <a:rPr lang="en-US" sz="2400" b="1" dirty="0">
                <a:solidFill>
                  <a:srgbClr val="00B0F0"/>
                </a:solidFill>
                <a:latin typeface="Alexandria" pitchFamily="2" charset="-78"/>
                <a:cs typeface="Alexandria" pitchFamily="2" charset="-78"/>
              </a:rPr>
              <a:t>Rsc777-3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3A01DC3-8B7A-746C-5A20-E813F421B938}"/>
              </a:ext>
            </a:extLst>
          </p:cNvPr>
          <p:cNvSpPr txBox="1"/>
          <p:nvPr/>
        </p:nvSpPr>
        <p:spPr>
          <a:xfrm>
            <a:off x="4218159" y="2988811"/>
            <a:ext cx="4672982"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rtl="1"/>
            <a:r>
              <a:rPr lang="ar-EG" sz="3600" b="1" dirty="0">
                <a:solidFill>
                  <a:srgbClr val="00B0F0"/>
                </a:solidFill>
                <a:latin typeface="Alexandria" pitchFamily="2" charset="-78"/>
                <a:cs typeface="Alexandria" pitchFamily="2" charset="-78"/>
              </a:rPr>
              <a:t>المصادر والمراجع</a:t>
            </a:r>
          </a:p>
        </p:txBody>
      </p:sp>
    </p:spTree>
    <p:extLst>
      <p:ext uri="{BB962C8B-B14F-4D97-AF65-F5344CB8AC3E}">
        <p14:creationId xmlns:p14="http://schemas.microsoft.com/office/powerpoint/2010/main" val="24151467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Speech Bubble: Oval 2">
            <a:extLst>
              <a:ext uri="{FF2B5EF4-FFF2-40B4-BE49-F238E27FC236}">
                <a16:creationId xmlns:a16="http://schemas.microsoft.com/office/drawing/2014/main" id="{8291BC23-C1A3-B7B2-2ED0-21674772ED14}"/>
              </a:ext>
            </a:extLst>
          </p:cNvPr>
          <p:cNvSpPr/>
          <p:nvPr/>
        </p:nvSpPr>
        <p:spPr>
          <a:xfrm>
            <a:off x="4262204" y="905690"/>
            <a:ext cx="7450111" cy="1797193"/>
          </a:xfrm>
          <a:prstGeom prst="wedgeEllipseCallout">
            <a:avLst>
              <a:gd name="adj1" fmla="val -32704"/>
              <a:gd name="adj2" fmla="val 65599"/>
            </a:avLst>
          </a:prstGeom>
        </p:spPr>
        <p:style>
          <a:lnRef idx="2">
            <a:schemeClr val="accent1"/>
          </a:lnRef>
          <a:fillRef idx="1">
            <a:schemeClr val="lt1"/>
          </a:fillRef>
          <a:effectRef idx="0">
            <a:schemeClr val="accent1"/>
          </a:effectRef>
          <a:fontRef idx="minor">
            <a:schemeClr val="dk1"/>
          </a:fontRef>
        </p:style>
        <p:txBody>
          <a:bodyPr rtlCol="1" anchor="ctr"/>
          <a:lstStyle/>
          <a:p>
            <a:pPr algn="ctr" rtl="1"/>
            <a:r>
              <a:rPr lang="ar-EG" sz="2800" dirty="0">
                <a:solidFill>
                  <a:srgbClr val="00B0F0"/>
                </a:solidFill>
                <a:latin typeface="Alexandria" pitchFamily="2" charset="-78"/>
                <a:cs typeface="Alexandria" pitchFamily="2" charset="-78"/>
              </a:rPr>
              <a:t>ما المقصود بالمصادر والمراجع؟</a:t>
            </a:r>
          </a:p>
          <a:p>
            <a:pPr algn="ctr" rtl="1"/>
            <a:r>
              <a:rPr lang="ar-EG" sz="2800" dirty="0">
                <a:solidFill>
                  <a:srgbClr val="00B0F0"/>
                </a:solidFill>
                <a:latin typeface="Alexandria" pitchFamily="2" charset="-78"/>
                <a:cs typeface="Alexandria" pitchFamily="2" charset="-78"/>
              </a:rPr>
              <a:t>وما الفرق بينهما ؟</a:t>
            </a:r>
          </a:p>
        </p:txBody>
      </p:sp>
      <p:sp>
        <p:nvSpPr>
          <p:cNvPr id="7" name="Rectangle: Rounded Corners 6">
            <a:extLst>
              <a:ext uri="{FF2B5EF4-FFF2-40B4-BE49-F238E27FC236}">
                <a16:creationId xmlns:a16="http://schemas.microsoft.com/office/drawing/2014/main" id="{20AA7667-73D1-7C7A-D2D4-60148340A2F8}"/>
              </a:ext>
            </a:extLst>
          </p:cNvPr>
          <p:cNvSpPr/>
          <p:nvPr/>
        </p:nvSpPr>
        <p:spPr>
          <a:xfrm>
            <a:off x="574623" y="3132944"/>
            <a:ext cx="11137692" cy="3224155"/>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just" rtl="1">
              <a:lnSpc>
                <a:spcPct val="200000"/>
              </a:lnSpc>
            </a:pPr>
            <a:r>
              <a:rPr lang="ar-EG" b="0" i="0" u="sng" dirty="0">
                <a:solidFill>
                  <a:schemeClr val="tx1"/>
                </a:solidFill>
                <a:effectLst/>
                <a:latin typeface="Alexandria" pitchFamily="2" charset="-78"/>
                <a:cs typeface="Alexandria" pitchFamily="2" charset="-78"/>
              </a:rPr>
              <a:t>المصادر</a:t>
            </a:r>
            <a:r>
              <a:rPr lang="ar-EG" b="0" i="0" dirty="0">
                <a:solidFill>
                  <a:schemeClr val="tx1"/>
                </a:solidFill>
                <a:effectLst/>
                <a:latin typeface="Alexandria" pitchFamily="2" charset="-78"/>
                <a:cs typeface="Alexandria" pitchFamily="2" charset="-78"/>
              </a:rPr>
              <a:t>: عبارة عن أُمَّهات الكتب التي لم يسبق أحد مُدوِّنيها في ذلك، وهي متكاملة وتحتوي على جميع العناصر حول موضوع معين،</a:t>
            </a:r>
          </a:p>
          <a:p>
            <a:pPr algn="just" rtl="1">
              <a:lnSpc>
                <a:spcPct val="200000"/>
              </a:lnSpc>
            </a:pPr>
            <a:r>
              <a:rPr lang="ar-EG" b="0" i="0" u="sng" dirty="0">
                <a:solidFill>
                  <a:schemeClr val="tx1"/>
                </a:solidFill>
                <a:effectLst/>
                <a:latin typeface="Alexandria" pitchFamily="2" charset="-78"/>
                <a:cs typeface="Alexandria" pitchFamily="2" charset="-78"/>
              </a:rPr>
              <a:t>المراجع:</a:t>
            </a:r>
            <a:r>
              <a:rPr lang="ar-EG" b="0" i="0" dirty="0">
                <a:solidFill>
                  <a:schemeClr val="tx1"/>
                </a:solidFill>
                <a:effectLst/>
                <a:latin typeface="Alexandria" pitchFamily="2" charset="-78"/>
                <a:cs typeface="Alexandria" pitchFamily="2" charset="-78"/>
              </a:rPr>
              <a:t> فهي تتمثل في الشروح التي يقدمها الدارسون فيما يتعلق بالموضوعات التي تحملها المصادر، ومن ثَمَّ فإنَّ كتب التراث تُعدُّ مصادر، أمَّا المؤلفات الحديثة فتُصنَّفُ على أنَّها مراجع، لاعتمادها على كتب التراث القديمة.</a:t>
            </a:r>
            <a:endParaRPr lang="ar-EG" sz="1800" b="1" i="0" u="none" strike="noStrike" baseline="0"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2692688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DF05ADE-4185-F019-2FDD-B7EC45FEC613}"/>
              </a:ext>
            </a:extLst>
          </p:cNvPr>
          <p:cNvSpPr txBox="1"/>
          <p:nvPr/>
        </p:nvSpPr>
        <p:spPr>
          <a:xfrm>
            <a:off x="569626" y="1349623"/>
            <a:ext cx="11337012" cy="4442883"/>
          </a:xfrm>
          <a:prstGeom prst="rect">
            <a:avLst/>
          </a:prstGeom>
          <a:noFill/>
        </p:spPr>
        <p:txBody>
          <a:bodyPr wrap="square">
            <a:spAutoFit/>
          </a:bodyPr>
          <a:lstStyle/>
          <a:p>
            <a:pPr algn="just" rtl="1">
              <a:lnSpc>
                <a:spcPct val="200000"/>
              </a:lnSpc>
            </a:pPr>
            <a:r>
              <a:rPr lang="ar-EG" b="1" u="sng" dirty="0">
                <a:solidFill>
                  <a:srgbClr val="00B0F0"/>
                </a:solidFill>
                <a:latin typeface="Alexandria" pitchFamily="2" charset="-78"/>
                <a:cs typeface="Alexandria" pitchFamily="2" charset="-78"/>
              </a:rPr>
              <a:t>مفهوم </a:t>
            </a:r>
            <a:r>
              <a:rPr lang="ar-EG" b="1" i="0" u="sng" dirty="0">
                <a:solidFill>
                  <a:srgbClr val="00B0F0"/>
                </a:solidFill>
                <a:effectLst/>
                <a:latin typeface="Alexandria" pitchFamily="2" charset="-78"/>
                <a:cs typeface="Alexandria" pitchFamily="2" charset="-78"/>
              </a:rPr>
              <a:t>المصادر في البحث العلمي:</a:t>
            </a:r>
            <a:endParaRPr lang="ar-EG" b="0" i="0" u="sng" dirty="0">
              <a:solidFill>
                <a:srgbClr val="00B0F0"/>
              </a:solidFill>
              <a:effectLst/>
              <a:latin typeface="Alexandria" pitchFamily="2" charset="-78"/>
              <a:cs typeface="Alexandria" pitchFamily="2" charset="-78"/>
            </a:endParaRPr>
          </a:p>
          <a:p>
            <a:pPr algn="just" rtl="1">
              <a:lnSpc>
                <a:spcPct val="200000"/>
              </a:lnSpc>
            </a:pPr>
            <a:r>
              <a:rPr lang="ar-EG" b="0" i="0" dirty="0">
                <a:solidFill>
                  <a:srgbClr val="000000"/>
                </a:solidFill>
                <a:effectLst/>
                <a:latin typeface="Alexandria" pitchFamily="2" charset="-78"/>
                <a:cs typeface="Alexandria" pitchFamily="2" charset="-78"/>
              </a:rPr>
              <a:t>- المصدر مصطلح أكبر وأكثر شمولية من المرجع، فالمصادر </a:t>
            </a:r>
            <a:r>
              <a:rPr lang="ar-EG" dirty="0">
                <a:solidFill>
                  <a:srgbClr val="000000"/>
                </a:solidFill>
                <a:latin typeface="Alexandria" pitchFamily="2" charset="-78"/>
                <a:cs typeface="Alexandria" pitchFamily="2" charset="-78"/>
              </a:rPr>
              <a:t>تمثل المنبع الذى تعتمد عليه</a:t>
            </a:r>
            <a:r>
              <a:rPr lang="ar-EG" b="0" i="0" dirty="0">
                <a:solidFill>
                  <a:srgbClr val="000000"/>
                </a:solidFill>
                <a:effectLst/>
                <a:latin typeface="Alexandria" pitchFamily="2" charset="-78"/>
                <a:cs typeface="Alexandria" pitchFamily="2" charset="-78"/>
              </a:rPr>
              <a:t> المراجع، ويتضمن أساساً أدبياً كبيراً يمكن الرجوع إليه لبحث فكرة ما بشكل شامل. </a:t>
            </a:r>
          </a:p>
          <a:p>
            <a:pPr algn="just" rtl="1">
              <a:lnSpc>
                <a:spcPct val="200000"/>
              </a:lnSpc>
            </a:pPr>
            <a:r>
              <a:rPr lang="ar-EG" b="0" i="0" dirty="0">
                <a:solidFill>
                  <a:srgbClr val="000000"/>
                </a:solidFill>
                <a:effectLst/>
                <a:latin typeface="Alexandria" pitchFamily="2" charset="-78"/>
                <a:cs typeface="Alexandria" pitchFamily="2" charset="-78"/>
              </a:rPr>
              <a:t>- وهو بمثابة الإناء الذي يحتوي على معلومات بشكل عام أياً كان تصنيفها. </a:t>
            </a:r>
          </a:p>
          <a:p>
            <a:pPr algn="just" rtl="1">
              <a:lnSpc>
                <a:spcPct val="200000"/>
              </a:lnSpc>
            </a:pPr>
            <a:r>
              <a:rPr lang="ar-EG" dirty="0">
                <a:solidFill>
                  <a:srgbClr val="000000"/>
                </a:solidFill>
                <a:latin typeface="Alexandria" pitchFamily="2" charset="-78"/>
                <a:cs typeface="Alexandria" pitchFamily="2" charset="-78"/>
              </a:rPr>
              <a:t>- </a:t>
            </a:r>
            <a:r>
              <a:rPr lang="ar-EG" b="0" i="0" dirty="0">
                <a:solidFill>
                  <a:srgbClr val="000000"/>
                </a:solidFill>
                <a:effectLst/>
                <a:latin typeface="Alexandria" pitchFamily="2" charset="-78"/>
                <a:cs typeface="Alexandria" pitchFamily="2" charset="-78"/>
              </a:rPr>
              <a:t>والمصدر في الغالب فكرة أصيلة ينتجها مؤلف واحد في كتاب على (سبيل المثال) وتنسب إليه كل محتوياته. ومن ضمنها:</a:t>
            </a:r>
            <a:endParaRPr lang="ar-EG" b="0" i="0" dirty="0">
              <a:solidFill>
                <a:srgbClr val="333333"/>
              </a:solidFill>
              <a:effectLst/>
              <a:latin typeface="Alexandria" pitchFamily="2" charset="-78"/>
              <a:cs typeface="Alexandria" pitchFamily="2" charset="-78"/>
            </a:endParaRPr>
          </a:p>
          <a:p>
            <a:pPr algn="just" rtl="1">
              <a:lnSpc>
                <a:spcPct val="200000"/>
              </a:lnSpc>
            </a:pPr>
            <a:r>
              <a:rPr lang="ar-EG" b="0" i="0" dirty="0">
                <a:solidFill>
                  <a:srgbClr val="000000"/>
                </a:solidFill>
                <a:effectLst/>
                <a:latin typeface="Alexandria" pitchFamily="2" charset="-78"/>
                <a:cs typeface="Alexandria" pitchFamily="2" charset="-78"/>
              </a:rPr>
              <a:t>- الشخص الذي صدر عنه المعلومة ويعتبر هو الأصل في الموضوع.</a:t>
            </a:r>
            <a:endParaRPr lang="ar-EG" b="0" i="0" dirty="0">
              <a:solidFill>
                <a:srgbClr val="333333"/>
              </a:solidFill>
              <a:effectLst/>
              <a:latin typeface="Alexandria" pitchFamily="2" charset="-78"/>
              <a:cs typeface="Alexandria" pitchFamily="2" charset="-78"/>
            </a:endParaRPr>
          </a:p>
          <a:p>
            <a:pPr algn="just" rtl="1">
              <a:lnSpc>
                <a:spcPct val="200000"/>
              </a:lnSpc>
            </a:pPr>
            <a:r>
              <a:rPr lang="ar-EG" b="0" i="0" dirty="0">
                <a:solidFill>
                  <a:srgbClr val="000000"/>
                </a:solidFill>
                <a:effectLst/>
                <a:latin typeface="Alexandria" pitchFamily="2" charset="-78"/>
                <a:cs typeface="Alexandria" pitchFamily="2" charset="-78"/>
              </a:rPr>
              <a:t>- أي كتاب متكامل فكرياً ولم يعتمد على كتب سابقة مثل الكتب السماوية.</a:t>
            </a:r>
            <a:endParaRPr lang="ar-EG" b="0" i="0" dirty="0">
              <a:solidFill>
                <a:srgbClr val="333333"/>
              </a:solidFill>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51B36234-E969-410A-BF23-01BC6106A6B2}"/>
              </a:ext>
            </a:extLst>
          </p:cNvPr>
          <p:cNvSpPr txBox="1"/>
          <p:nvPr/>
        </p:nvSpPr>
        <p:spPr>
          <a:xfrm>
            <a:off x="9473784" y="755759"/>
            <a:ext cx="253778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 </a:t>
            </a:r>
          </a:p>
        </p:txBody>
      </p:sp>
    </p:spTree>
    <p:extLst>
      <p:ext uri="{BB962C8B-B14F-4D97-AF65-F5344CB8AC3E}">
        <p14:creationId xmlns:p14="http://schemas.microsoft.com/office/powerpoint/2010/main" val="2203201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A5884261-9795-AC78-C829-0546887CA1A0}"/>
              </a:ext>
            </a:extLst>
          </p:cNvPr>
          <p:cNvSpPr>
            <a:spLocks noChangeArrowheads="1"/>
          </p:cNvSpPr>
          <p:nvPr/>
        </p:nvSpPr>
        <p:spPr bwMode="auto">
          <a:xfrm>
            <a:off x="734518" y="1639661"/>
            <a:ext cx="11122702" cy="2868036"/>
          </a:xfrm>
          <a:prstGeom prst="rect">
            <a:avLst/>
          </a:prstGeom>
          <a:noFill/>
          <a:ln>
            <a:noFill/>
          </a:ln>
          <a:effectLst/>
        </p:spPr>
        <p:txBody>
          <a:bodyPr vert="horz" wrap="square" lIns="91440" tIns="88872" rIns="91440" bIns="88872"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1" eaLnBrk="0" fontAlgn="base" latinLnBrk="0" hangingPunct="0">
              <a:lnSpc>
                <a:spcPct val="200000"/>
              </a:lnSpc>
              <a:spcBef>
                <a:spcPct val="0"/>
              </a:spcBef>
              <a:spcAft>
                <a:spcPct val="0"/>
              </a:spcAft>
              <a:buClrTx/>
              <a:buSzTx/>
              <a:buFontTx/>
              <a:buNone/>
              <a:tabLst/>
            </a:pPr>
            <a:r>
              <a:rPr kumimoji="0" lang="ar-SA" altLang="ar-EG" b="1" i="0" u="sng" strike="noStrike" cap="none" normalizeH="0" baseline="0" dirty="0">
                <a:ln>
                  <a:noFill/>
                </a:ln>
                <a:solidFill>
                  <a:srgbClr val="00B0F0"/>
                </a:solidFill>
                <a:effectLst/>
                <a:latin typeface="Alexandria" pitchFamily="2" charset="-78"/>
                <a:cs typeface="Alexandria" pitchFamily="2" charset="-78"/>
              </a:rPr>
              <a:t>أهمية المصادر في البحث العلمي:</a:t>
            </a:r>
            <a:endParaRPr kumimoji="0" lang="ar-EG" altLang="ar-EG" b="0" i="0" u="sng" strike="noStrike" cap="none" normalizeH="0" baseline="0" dirty="0">
              <a:ln>
                <a:noFill/>
              </a:ln>
              <a:solidFill>
                <a:srgbClr val="00B0F0"/>
              </a:solidFill>
              <a:effectLst/>
              <a:latin typeface="Alexandria" pitchFamily="2" charset="-78"/>
              <a:cs typeface="Alexandria" pitchFamily="2" charset="-78"/>
            </a:endParaRPr>
          </a:p>
          <a:p>
            <a:pPr marL="0" marR="0" lvl="0" indent="0" algn="just" defTabSz="914400" rtl="1" eaLnBrk="0" fontAlgn="base" latinLnBrk="0" hangingPunct="0">
              <a:lnSpc>
                <a:spcPct val="200000"/>
              </a:lnSpc>
              <a:spcBef>
                <a:spcPct val="0"/>
              </a:spcBef>
              <a:spcAft>
                <a:spcPct val="0"/>
              </a:spcAft>
              <a:buClrTx/>
              <a:buSzTx/>
              <a:buFontTx/>
              <a:buNone/>
              <a:tabLst/>
            </a:pPr>
            <a:r>
              <a:rPr kumimoji="0" lang="ar-SA" altLang="ar-EG" b="0" i="0" u="none" strike="noStrike" cap="none" normalizeH="0" baseline="0" dirty="0">
                <a:ln>
                  <a:noFill/>
                </a:ln>
                <a:solidFill>
                  <a:srgbClr val="000000"/>
                </a:solidFill>
                <a:effectLst/>
                <a:latin typeface="Alexandria" pitchFamily="2" charset="-78"/>
                <a:cs typeface="Alexandria" pitchFamily="2" charset="-78"/>
              </a:rPr>
              <a:t>مصادر البحث العلمي لها أهمية كبيرة وتظهر هذه الأهمية في الآتي</a:t>
            </a:r>
            <a:r>
              <a:rPr kumimoji="0" lang="ar-EG" altLang="ar-EG" b="0" i="0" u="none" strike="noStrike" cap="none" normalizeH="0" baseline="0" dirty="0">
                <a:ln>
                  <a:noFill/>
                </a:ln>
                <a:solidFill>
                  <a:srgbClr val="000000"/>
                </a:solidFill>
                <a:effectLst/>
                <a:latin typeface="Alexandria" pitchFamily="2" charset="-78"/>
                <a:cs typeface="Alexandria" pitchFamily="2" charset="-78"/>
              </a:rPr>
              <a:t>:</a:t>
            </a:r>
          </a:p>
          <a:p>
            <a:pPr marL="0" marR="0" lvl="0" indent="0" algn="just" defTabSz="914400" rtl="1" eaLnBrk="0" fontAlgn="base" latinLnBrk="0" hangingPunct="0">
              <a:lnSpc>
                <a:spcPct val="200000"/>
              </a:lnSpc>
              <a:spcBef>
                <a:spcPct val="0"/>
              </a:spcBef>
              <a:spcAft>
                <a:spcPct val="0"/>
              </a:spcAft>
              <a:buClrTx/>
              <a:buSzTx/>
              <a:buFontTx/>
              <a:buNone/>
              <a:tabLst/>
            </a:pPr>
            <a:r>
              <a:rPr lang="ar-SA" altLang="ar-EG" dirty="0">
                <a:solidFill>
                  <a:srgbClr val="000000"/>
                </a:solidFill>
                <a:latin typeface="Alexandria" pitchFamily="2" charset="-78"/>
                <a:cs typeface="Alexandria" pitchFamily="2" charset="-78"/>
              </a:rPr>
              <a:t>1) </a:t>
            </a:r>
            <a:r>
              <a:rPr kumimoji="0" lang="ar-SA" altLang="ar-EG" b="0" i="0" u="none" strike="noStrike" cap="none" normalizeH="0" baseline="0" dirty="0">
                <a:ln>
                  <a:noFill/>
                </a:ln>
                <a:solidFill>
                  <a:srgbClr val="000000"/>
                </a:solidFill>
                <a:effectLst/>
                <a:latin typeface="Alexandria" pitchFamily="2" charset="-78"/>
                <a:cs typeface="Alexandria" pitchFamily="2" charset="-78"/>
              </a:rPr>
              <a:t>يتم الاستعانة بالمصادر في البحث العلمي لكتابة بحث علمي سليم ومميز</a:t>
            </a:r>
            <a:r>
              <a:rPr kumimoji="0" lang="ar-EG" altLang="ar-EG" b="0" i="0" u="none" strike="noStrike" cap="none" normalizeH="0" baseline="0" dirty="0">
                <a:ln>
                  <a:noFill/>
                </a:ln>
                <a:solidFill>
                  <a:srgbClr val="000000"/>
                </a:solidFill>
                <a:effectLst/>
                <a:latin typeface="Alexandria" pitchFamily="2" charset="-78"/>
                <a:cs typeface="Alexandria" pitchFamily="2" charset="-78"/>
              </a:rPr>
              <a:t>.</a:t>
            </a:r>
          </a:p>
          <a:p>
            <a:pPr marL="0" marR="0" lvl="0" indent="0" algn="just" defTabSz="914400" rtl="1" eaLnBrk="0" fontAlgn="base" latinLnBrk="0" hangingPunct="0">
              <a:lnSpc>
                <a:spcPct val="200000"/>
              </a:lnSpc>
              <a:spcBef>
                <a:spcPct val="0"/>
              </a:spcBef>
              <a:spcAft>
                <a:spcPct val="0"/>
              </a:spcAft>
              <a:buClrTx/>
              <a:buSzTx/>
              <a:buFontTx/>
              <a:buNone/>
              <a:tabLst/>
            </a:pPr>
            <a:r>
              <a:rPr lang="ar-SA" altLang="ar-EG" dirty="0">
                <a:solidFill>
                  <a:srgbClr val="000000"/>
                </a:solidFill>
                <a:latin typeface="Alexandria" pitchFamily="2" charset="-78"/>
                <a:cs typeface="Alexandria" pitchFamily="2" charset="-78"/>
              </a:rPr>
              <a:t>2) </a:t>
            </a:r>
            <a:r>
              <a:rPr kumimoji="0" lang="ar-SA" altLang="ar-EG" b="0" i="0" u="none" strike="noStrike" cap="none" normalizeH="0" baseline="0" dirty="0">
                <a:ln>
                  <a:noFill/>
                </a:ln>
                <a:solidFill>
                  <a:srgbClr val="000000"/>
                </a:solidFill>
                <a:effectLst/>
                <a:latin typeface="Alexandria" pitchFamily="2" charset="-78"/>
                <a:cs typeface="Alexandria" pitchFamily="2" charset="-78"/>
              </a:rPr>
              <a:t>من خلال المصادر يكتسب الباحث ثقة القارئ، ويجعله يطلع على بحوث علمية أخرى</a:t>
            </a:r>
            <a:r>
              <a:rPr kumimoji="0" lang="ar-EG" altLang="ar-EG" b="0" i="0" u="none" strike="noStrike" cap="none" normalizeH="0" baseline="0" dirty="0">
                <a:ln>
                  <a:noFill/>
                </a:ln>
                <a:solidFill>
                  <a:srgbClr val="000000"/>
                </a:solidFill>
                <a:effectLst/>
                <a:latin typeface="Alexandria" pitchFamily="2" charset="-78"/>
                <a:cs typeface="Alexandria" pitchFamily="2" charset="-78"/>
              </a:rPr>
              <a:t>.</a:t>
            </a:r>
          </a:p>
          <a:p>
            <a:pPr marL="0" marR="0" lvl="0" indent="0" algn="just" defTabSz="914400" rtl="1" eaLnBrk="0" fontAlgn="base" latinLnBrk="0" hangingPunct="0">
              <a:lnSpc>
                <a:spcPct val="200000"/>
              </a:lnSpc>
              <a:spcBef>
                <a:spcPct val="0"/>
              </a:spcBef>
              <a:spcAft>
                <a:spcPct val="0"/>
              </a:spcAft>
              <a:buClrTx/>
              <a:buSzTx/>
              <a:buFontTx/>
              <a:buNone/>
              <a:tabLst/>
            </a:pPr>
            <a:r>
              <a:rPr lang="ar-SA" altLang="ar-EG" dirty="0">
                <a:solidFill>
                  <a:srgbClr val="000000"/>
                </a:solidFill>
                <a:latin typeface="Alexandria" pitchFamily="2" charset="-78"/>
                <a:cs typeface="Alexandria" pitchFamily="2" charset="-78"/>
              </a:rPr>
              <a:t>3) </a:t>
            </a:r>
            <a:r>
              <a:rPr kumimoji="0" lang="ar-SA" altLang="ar-EG" b="0" i="0" u="none" strike="noStrike" cap="none" normalizeH="0" baseline="0" dirty="0">
                <a:ln>
                  <a:noFill/>
                </a:ln>
                <a:solidFill>
                  <a:srgbClr val="000000"/>
                </a:solidFill>
                <a:effectLst/>
                <a:latin typeface="Alexandria" pitchFamily="2" charset="-78"/>
                <a:cs typeface="Alexandria" pitchFamily="2" charset="-78"/>
              </a:rPr>
              <a:t>تستخدم لتوثيق كافة المعلومات التي تم استخدامها في البحث العلمي</a:t>
            </a:r>
            <a:r>
              <a:rPr lang="ar-SA" altLang="ar-EG" dirty="0">
                <a:solidFill>
                  <a:srgbClr val="000000"/>
                </a:solidFill>
                <a:latin typeface="Alexandria" pitchFamily="2" charset="-78"/>
                <a:cs typeface="Alexandria" pitchFamily="2" charset="-78"/>
              </a:rPr>
              <a:t> ونسبتها إلي أصحابها.</a:t>
            </a:r>
            <a:endParaRPr kumimoji="0" lang="ar-EG" altLang="ar-EG" b="0" i="0" u="none" strike="noStrike" cap="none" normalizeH="0" baseline="0" dirty="0">
              <a:ln>
                <a:noFill/>
              </a:ln>
              <a:solidFill>
                <a:srgbClr val="000000"/>
              </a:solidFill>
              <a:effectLst/>
              <a:latin typeface="Alexandria" pitchFamily="2" charset="-78"/>
              <a:cs typeface="Alexandria" pitchFamily="2" charset="-78"/>
            </a:endParaRPr>
          </a:p>
        </p:txBody>
      </p:sp>
      <p:sp>
        <p:nvSpPr>
          <p:cNvPr id="3" name="TextBox 2">
            <a:extLst>
              <a:ext uri="{FF2B5EF4-FFF2-40B4-BE49-F238E27FC236}">
                <a16:creationId xmlns:a16="http://schemas.microsoft.com/office/drawing/2014/main" id="{2FD7FF7A-DE7A-9C7C-F606-1070935F08BF}"/>
              </a:ext>
            </a:extLst>
          </p:cNvPr>
          <p:cNvSpPr txBox="1"/>
          <p:nvPr/>
        </p:nvSpPr>
        <p:spPr>
          <a:xfrm>
            <a:off x="9473784" y="755759"/>
            <a:ext cx="253778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 </a:t>
            </a:r>
          </a:p>
        </p:txBody>
      </p:sp>
    </p:spTree>
    <p:extLst>
      <p:ext uri="{BB962C8B-B14F-4D97-AF65-F5344CB8AC3E}">
        <p14:creationId xmlns:p14="http://schemas.microsoft.com/office/powerpoint/2010/main" val="37985986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A06BEFD-96B1-3AE5-C905-F3DB3CABEA95}"/>
              </a:ext>
            </a:extLst>
          </p:cNvPr>
          <p:cNvSpPr txBox="1"/>
          <p:nvPr/>
        </p:nvSpPr>
        <p:spPr>
          <a:xfrm>
            <a:off x="274470" y="1305497"/>
            <a:ext cx="11583099" cy="4442883"/>
          </a:xfrm>
          <a:prstGeom prst="rect">
            <a:avLst/>
          </a:prstGeom>
          <a:noFill/>
        </p:spPr>
        <p:txBody>
          <a:bodyPr wrap="square">
            <a:spAutoFit/>
          </a:bodyPr>
          <a:lstStyle/>
          <a:p>
            <a:pPr algn="just" rtl="1">
              <a:lnSpc>
                <a:spcPct val="200000"/>
              </a:lnSpc>
            </a:pPr>
            <a:r>
              <a:rPr lang="ar-EG" b="1" i="0" u="sng" dirty="0">
                <a:solidFill>
                  <a:srgbClr val="00B0F0"/>
                </a:solidFill>
                <a:effectLst/>
                <a:latin typeface="Alexandria" pitchFamily="2" charset="-78"/>
                <a:cs typeface="Alexandria" pitchFamily="2" charset="-78"/>
              </a:rPr>
              <a:t>أنواع المصادر في البحث العلمي:</a:t>
            </a:r>
            <a:endParaRPr lang="ar-EG" b="0" i="0" u="sng" dirty="0">
              <a:solidFill>
                <a:srgbClr val="00B0F0"/>
              </a:solidFill>
              <a:effectLst/>
              <a:latin typeface="Alexandria" pitchFamily="2" charset="-78"/>
              <a:cs typeface="Alexandria" pitchFamily="2" charset="-78"/>
            </a:endParaRPr>
          </a:p>
          <a:p>
            <a:pPr algn="just" rtl="1">
              <a:lnSpc>
                <a:spcPct val="200000"/>
              </a:lnSpc>
            </a:pPr>
            <a:r>
              <a:rPr lang="ar-EG" b="0" i="0" dirty="0">
                <a:solidFill>
                  <a:srgbClr val="000000"/>
                </a:solidFill>
                <a:effectLst/>
                <a:latin typeface="Alexandria" pitchFamily="2" charset="-78"/>
                <a:cs typeface="Alexandria" pitchFamily="2" charset="-78"/>
              </a:rPr>
              <a:t>يوجد أنواع كثيرة من مصادر المعلومات في البحث العلمي، وأهم هذه الأنواع ما يلي:</a:t>
            </a:r>
            <a:endParaRPr lang="ar-EG" b="0" i="0" dirty="0">
              <a:solidFill>
                <a:srgbClr val="333333"/>
              </a:solidFill>
              <a:effectLst/>
              <a:latin typeface="Alexandria" pitchFamily="2" charset="-78"/>
              <a:cs typeface="Alexandria" pitchFamily="2" charset="-78"/>
            </a:endParaRPr>
          </a:p>
          <a:p>
            <a:pPr algn="just" rtl="1">
              <a:lnSpc>
                <a:spcPct val="200000"/>
              </a:lnSpc>
            </a:pPr>
            <a:r>
              <a:rPr lang="ar-EG" b="1" i="0" u="sng" dirty="0">
                <a:solidFill>
                  <a:srgbClr val="000000"/>
                </a:solidFill>
                <a:effectLst/>
                <a:latin typeface="Alexandria" pitchFamily="2" charset="-78"/>
                <a:cs typeface="Alexandria" pitchFamily="2" charset="-78"/>
              </a:rPr>
              <a:t>مصادر جمع المعلومات غير المباشرة:</a:t>
            </a:r>
            <a:endParaRPr lang="ar-EG" b="0" i="0" u="sng" dirty="0">
              <a:solidFill>
                <a:srgbClr val="333333"/>
              </a:solidFill>
              <a:effectLst/>
              <a:latin typeface="Alexandria" pitchFamily="2" charset="-78"/>
              <a:cs typeface="Alexandria" pitchFamily="2" charset="-78"/>
            </a:endParaRPr>
          </a:p>
          <a:p>
            <a:pPr algn="just" rtl="1">
              <a:lnSpc>
                <a:spcPct val="200000"/>
              </a:lnSpc>
            </a:pPr>
            <a:r>
              <a:rPr lang="ar-EG" dirty="0">
                <a:solidFill>
                  <a:srgbClr val="000000"/>
                </a:solidFill>
                <a:latin typeface="Alexandria" pitchFamily="2" charset="-78"/>
                <a:cs typeface="Alexandria" pitchFamily="2" charset="-78"/>
              </a:rPr>
              <a:t>1) </a:t>
            </a:r>
            <a:r>
              <a:rPr lang="ar-EG" b="0" i="0" dirty="0">
                <a:solidFill>
                  <a:srgbClr val="000000"/>
                </a:solidFill>
                <a:effectLst/>
                <a:latin typeface="Alexandria" pitchFamily="2" charset="-78"/>
                <a:cs typeface="Alexandria" pitchFamily="2" charset="-78"/>
              </a:rPr>
              <a:t>البحث باستخدام الحاسب.</a:t>
            </a:r>
            <a:endParaRPr lang="ar-EG" b="0" i="0" dirty="0">
              <a:solidFill>
                <a:srgbClr val="333333"/>
              </a:solidFill>
              <a:effectLst/>
              <a:latin typeface="Alexandria" pitchFamily="2" charset="-78"/>
              <a:cs typeface="Alexandria" pitchFamily="2" charset="-78"/>
            </a:endParaRPr>
          </a:p>
          <a:p>
            <a:pPr algn="just" rtl="1">
              <a:lnSpc>
                <a:spcPct val="200000"/>
              </a:lnSpc>
            </a:pPr>
            <a:r>
              <a:rPr lang="ar-EG" dirty="0">
                <a:solidFill>
                  <a:srgbClr val="000000"/>
                </a:solidFill>
                <a:latin typeface="Alexandria" pitchFamily="2" charset="-78"/>
                <a:cs typeface="Alexandria" pitchFamily="2" charset="-78"/>
              </a:rPr>
              <a:t>2) </a:t>
            </a:r>
            <a:r>
              <a:rPr lang="ar-EG" b="0" i="0" dirty="0">
                <a:solidFill>
                  <a:srgbClr val="000000"/>
                </a:solidFill>
                <a:effectLst/>
                <a:latin typeface="Alexandria" pitchFamily="2" charset="-78"/>
                <a:cs typeface="Alexandria" pitchFamily="2" charset="-78"/>
              </a:rPr>
              <a:t>الفهارس والأدلة والملخصات العلمية.</a:t>
            </a:r>
            <a:endParaRPr lang="ar-EG" b="0" i="0" dirty="0">
              <a:solidFill>
                <a:srgbClr val="333333"/>
              </a:solidFill>
              <a:effectLst/>
              <a:latin typeface="Alexandria" pitchFamily="2" charset="-78"/>
              <a:cs typeface="Alexandria" pitchFamily="2" charset="-78"/>
            </a:endParaRPr>
          </a:p>
          <a:p>
            <a:pPr algn="just" rtl="1">
              <a:lnSpc>
                <a:spcPct val="200000"/>
              </a:lnSpc>
            </a:pPr>
            <a:r>
              <a:rPr lang="ar-EG" dirty="0">
                <a:solidFill>
                  <a:srgbClr val="000000"/>
                </a:solidFill>
                <a:latin typeface="Alexandria" pitchFamily="2" charset="-78"/>
                <a:cs typeface="Alexandria" pitchFamily="2" charset="-78"/>
              </a:rPr>
              <a:t>3) </a:t>
            </a:r>
            <a:r>
              <a:rPr lang="ar-EG" b="0" i="0" dirty="0">
                <a:solidFill>
                  <a:srgbClr val="000000"/>
                </a:solidFill>
                <a:effectLst/>
                <a:latin typeface="Alexandria" pitchFamily="2" charset="-78"/>
                <a:cs typeface="Alexandria" pitchFamily="2" charset="-78"/>
              </a:rPr>
              <a:t>الفهرس الشامل لرسائل الدكتوراه.</a:t>
            </a:r>
            <a:endParaRPr lang="ar-EG" b="0" i="0" dirty="0">
              <a:solidFill>
                <a:srgbClr val="333333"/>
              </a:solidFill>
              <a:effectLst/>
              <a:latin typeface="Alexandria" pitchFamily="2" charset="-78"/>
              <a:cs typeface="Alexandria" pitchFamily="2" charset="-78"/>
            </a:endParaRPr>
          </a:p>
          <a:p>
            <a:pPr algn="just" rtl="1">
              <a:lnSpc>
                <a:spcPct val="200000"/>
              </a:lnSpc>
            </a:pPr>
            <a:r>
              <a:rPr lang="ar-EG" dirty="0">
                <a:solidFill>
                  <a:srgbClr val="000000"/>
                </a:solidFill>
                <a:latin typeface="Alexandria" pitchFamily="2" charset="-78"/>
                <a:cs typeface="Alexandria" pitchFamily="2" charset="-78"/>
              </a:rPr>
              <a:t>4) </a:t>
            </a:r>
            <a:r>
              <a:rPr lang="ar-EG" b="0" i="0" dirty="0">
                <a:solidFill>
                  <a:srgbClr val="000000"/>
                </a:solidFill>
                <a:effectLst/>
                <a:latin typeface="Alexandria" pitchFamily="2" charset="-78"/>
                <a:cs typeface="Alexandria" pitchFamily="2" charset="-78"/>
              </a:rPr>
              <a:t>ملخصات رسائل الدكتوراه.</a:t>
            </a:r>
            <a:endParaRPr lang="ar-EG" b="0" i="0" dirty="0">
              <a:solidFill>
                <a:srgbClr val="333333"/>
              </a:solidFill>
              <a:effectLst/>
              <a:latin typeface="Alexandria" pitchFamily="2" charset="-78"/>
              <a:cs typeface="Alexandria" pitchFamily="2" charset="-78"/>
            </a:endParaRPr>
          </a:p>
          <a:p>
            <a:pPr algn="just" rtl="1">
              <a:lnSpc>
                <a:spcPct val="200000"/>
              </a:lnSpc>
            </a:pPr>
            <a:endParaRPr lang="ar-EG" b="0" i="0" dirty="0">
              <a:solidFill>
                <a:srgbClr val="333333"/>
              </a:solidFill>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46B9C0-2661-19FC-346F-E8A8F648905C}"/>
              </a:ext>
            </a:extLst>
          </p:cNvPr>
          <p:cNvSpPr txBox="1"/>
          <p:nvPr/>
        </p:nvSpPr>
        <p:spPr>
          <a:xfrm>
            <a:off x="9473784" y="755759"/>
            <a:ext cx="253778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 </a:t>
            </a:r>
          </a:p>
        </p:txBody>
      </p:sp>
    </p:spTree>
    <p:extLst>
      <p:ext uri="{BB962C8B-B14F-4D97-AF65-F5344CB8AC3E}">
        <p14:creationId xmlns:p14="http://schemas.microsoft.com/office/powerpoint/2010/main" val="5180061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5E5098D-3016-E2D1-5935-9E15D7C067C7}"/>
              </a:ext>
            </a:extLst>
          </p:cNvPr>
          <p:cNvSpPr txBox="1"/>
          <p:nvPr/>
        </p:nvSpPr>
        <p:spPr>
          <a:xfrm>
            <a:off x="779490" y="1271073"/>
            <a:ext cx="11032760" cy="3887987"/>
          </a:xfrm>
          <a:prstGeom prst="rect">
            <a:avLst/>
          </a:prstGeom>
          <a:noFill/>
        </p:spPr>
        <p:txBody>
          <a:bodyPr wrap="square">
            <a:spAutoFit/>
          </a:bodyPr>
          <a:lstStyle/>
          <a:p>
            <a:pPr algn="just" rtl="1">
              <a:lnSpc>
                <a:spcPct val="200000"/>
              </a:lnSpc>
            </a:pPr>
            <a:r>
              <a:rPr lang="ar-EG" b="1" i="0" u="sng" dirty="0">
                <a:solidFill>
                  <a:srgbClr val="00B0F0"/>
                </a:solidFill>
                <a:effectLst/>
                <a:latin typeface="Alexandria" pitchFamily="2" charset="-78"/>
                <a:cs typeface="Alexandria" pitchFamily="2" charset="-78"/>
              </a:rPr>
              <a:t>أنواع المصادر في البحث العلمي</a:t>
            </a:r>
            <a:endParaRPr lang="ar-EG" b="1" i="0" dirty="0">
              <a:solidFill>
                <a:srgbClr val="000000"/>
              </a:solidFill>
              <a:effectLst/>
              <a:latin typeface="Alexandria" pitchFamily="2" charset="-78"/>
              <a:cs typeface="Alexandria" pitchFamily="2" charset="-78"/>
            </a:endParaRPr>
          </a:p>
          <a:p>
            <a:pPr algn="just" rtl="1">
              <a:lnSpc>
                <a:spcPct val="200000"/>
              </a:lnSpc>
            </a:pPr>
            <a:r>
              <a:rPr lang="ar-EG" b="1" i="0" dirty="0">
                <a:solidFill>
                  <a:srgbClr val="000000"/>
                </a:solidFill>
                <a:effectLst/>
                <a:latin typeface="Alexandria" pitchFamily="2" charset="-78"/>
                <a:cs typeface="Alexandria" pitchFamily="2" charset="-78"/>
              </a:rPr>
              <a:t>مصادر جمع البيانات المباشرة:</a:t>
            </a:r>
            <a:endParaRPr lang="ar-EG" b="0" i="0" dirty="0">
              <a:solidFill>
                <a:srgbClr val="333333"/>
              </a:solidFill>
              <a:effectLst/>
              <a:latin typeface="Alexandria" pitchFamily="2" charset="-78"/>
              <a:cs typeface="Alexandria" pitchFamily="2" charset="-78"/>
            </a:endParaRPr>
          </a:p>
          <a:p>
            <a:pPr algn="just" rtl="1">
              <a:lnSpc>
                <a:spcPct val="200000"/>
              </a:lnSpc>
            </a:pPr>
            <a:r>
              <a:rPr lang="ar-EG" dirty="0">
                <a:solidFill>
                  <a:srgbClr val="000000"/>
                </a:solidFill>
                <a:latin typeface="Alexandria" pitchFamily="2" charset="-78"/>
                <a:cs typeface="Alexandria" pitchFamily="2" charset="-78"/>
              </a:rPr>
              <a:t>1) </a:t>
            </a:r>
            <a:r>
              <a:rPr lang="ar-EG" b="0" i="0" dirty="0">
                <a:solidFill>
                  <a:srgbClr val="000000"/>
                </a:solidFill>
                <a:effectLst/>
                <a:latin typeface="Alexandria" pitchFamily="2" charset="-78"/>
                <a:cs typeface="Alexandria" pitchFamily="2" charset="-78"/>
              </a:rPr>
              <a:t>الاستبيان</a:t>
            </a:r>
            <a:endParaRPr lang="ar-EG" b="0" i="0" dirty="0">
              <a:solidFill>
                <a:srgbClr val="333333"/>
              </a:solidFill>
              <a:effectLst/>
              <a:latin typeface="Alexandria" pitchFamily="2" charset="-78"/>
              <a:cs typeface="Alexandria" pitchFamily="2" charset="-78"/>
            </a:endParaRPr>
          </a:p>
          <a:p>
            <a:pPr algn="just" rtl="1">
              <a:lnSpc>
                <a:spcPct val="200000"/>
              </a:lnSpc>
            </a:pPr>
            <a:r>
              <a:rPr lang="ar-EG" dirty="0">
                <a:solidFill>
                  <a:srgbClr val="000000"/>
                </a:solidFill>
                <a:latin typeface="Alexandria" pitchFamily="2" charset="-78"/>
                <a:cs typeface="Alexandria" pitchFamily="2" charset="-78"/>
              </a:rPr>
              <a:t>2) </a:t>
            </a:r>
            <a:r>
              <a:rPr lang="ar-EG" b="0" i="0" dirty="0">
                <a:solidFill>
                  <a:srgbClr val="000000"/>
                </a:solidFill>
                <a:effectLst/>
                <a:latin typeface="Alexandria" pitchFamily="2" charset="-78"/>
                <a:cs typeface="Alexandria" pitchFamily="2" charset="-78"/>
              </a:rPr>
              <a:t>المقابلة</a:t>
            </a:r>
            <a:endParaRPr lang="ar-EG" b="0" i="0" dirty="0">
              <a:solidFill>
                <a:srgbClr val="333333"/>
              </a:solidFill>
              <a:effectLst/>
              <a:latin typeface="Alexandria" pitchFamily="2" charset="-78"/>
              <a:cs typeface="Alexandria" pitchFamily="2" charset="-78"/>
            </a:endParaRPr>
          </a:p>
          <a:p>
            <a:pPr algn="just" rtl="1">
              <a:lnSpc>
                <a:spcPct val="200000"/>
              </a:lnSpc>
            </a:pPr>
            <a:r>
              <a:rPr lang="ar-EG" dirty="0">
                <a:solidFill>
                  <a:srgbClr val="000000"/>
                </a:solidFill>
                <a:latin typeface="Alexandria" pitchFamily="2" charset="-78"/>
                <a:cs typeface="Alexandria" pitchFamily="2" charset="-78"/>
              </a:rPr>
              <a:t>3) </a:t>
            </a:r>
            <a:r>
              <a:rPr lang="ar-EG" b="0" i="0" dirty="0">
                <a:solidFill>
                  <a:srgbClr val="000000"/>
                </a:solidFill>
                <a:effectLst/>
                <a:latin typeface="Alexandria" pitchFamily="2" charset="-78"/>
                <a:cs typeface="Alexandria" pitchFamily="2" charset="-78"/>
              </a:rPr>
              <a:t>الملاحظة</a:t>
            </a:r>
            <a:endParaRPr lang="ar-EG" b="0" i="0" dirty="0">
              <a:solidFill>
                <a:srgbClr val="333333"/>
              </a:solidFill>
              <a:effectLst/>
              <a:latin typeface="Alexandria" pitchFamily="2" charset="-78"/>
              <a:cs typeface="Alexandria" pitchFamily="2" charset="-78"/>
            </a:endParaRPr>
          </a:p>
          <a:p>
            <a:pPr algn="just" rtl="1">
              <a:lnSpc>
                <a:spcPct val="200000"/>
              </a:lnSpc>
            </a:pPr>
            <a:r>
              <a:rPr lang="ar-EG" dirty="0">
                <a:solidFill>
                  <a:srgbClr val="000000"/>
                </a:solidFill>
                <a:latin typeface="Alexandria" pitchFamily="2" charset="-78"/>
                <a:cs typeface="Alexandria" pitchFamily="2" charset="-78"/>
              </a:rPr>
              <a:t>4) </a:t>
            </a:r>
            <a:r>
              <a:rPr lang="ar-EG" b="0" i="0" dirty="0">
                <a:solidFill>
                  <a:srgbClr val="000000"/>
                </a:solidFill>
                <a:effectLst/>
                <a:latin typeface="Alexandria" pitchFamily="2" charset="-78"/>
                <a:cs typeface="Alexandria" pitchFamily="2" charset="-78"/>
              </a:rPr>
              <a:t>الاختبارات</a:t>
            </a:r>
            <a:endParaRPr lang="ar-EG" b="0" i="0" dirty="0">
              <a:solidFill>
                <a:srgbClr val="333333"/>
              </a:solidFill>
              <a:effectLst/>
              <a:latin typeface="Alexandria" pitchFamily="2" charset="-78"/>
              <a:cs typeface="Alexandria" pitchFamily="2" charset="-78"/>
            </a:endParaRPr>
          </a:p>
          <a:p>
            <a:pPr algn="just">
              <a:lnSpc>
                <a:spcPct val="200000"/>
              </a:lnSpc>
            </a:pPr>
            <a:r>
              <a:rPr lang="ar-EG" b="0" i="0" dirty="0">
                <a:solidFill>
                  <a:srgbClr val="333333"/>
                </a:solidFill>
                <a:effectLst/>
                <a:latin typeface="Alexandria" pitchFamily="2" charset="-78"/>
                <a:cs typeface="Alexandria" pitchFamily="2" charset="-78"/>
              </a:rPr>
              <a:t> </a:t>
            </a:r>
            <a:endParaRPr lang="ar-EG" dirty="0"/>
          </a:p>
        </p:txBody>
      </p:sp>
      <p:sp>
        <p:nvSpPr>
          <p:cNvPr id="3" name="TextBox 2">
            <a:extLst>
              <a:ext uri="{FF2B5EF4-FFF2-40B4-BE49-F238E27FC236}">
                <a16:creationId xmlns:a16="http://schemas.microsoft.com/office/drawing/2014/main" id="{8F5B91EA-4B14-B9B6-65AC-ED50C4E9860E}"/>
              </a:ext>
            </a:extLst>
          </p:cNvPr>
          <p:cNvSpPr txBox="1"/>
          <p:nvPr/>
        </p:nvSpPr>
        <p:spPr>
          <a:xfrm>
            <a:off x="9473784" y="755759"/>
            <a:ext cx="253778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 </a:t>
            </a:r>
          </a:p>
        </p:txBody>
      </p:sp>
    </p:spTree>
    <p:extLst>
      <p:ext uri="{BB962C8B-B14F-4D97-AF65-F5344CB8AC3E}">
        <p14:creationId xmlns:p14="http://schemas.microsoft.com/office/powerpoint/2010/main" val="25380569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6E881A19-78C6-D455-2EF6-DD2AD235EDD5}"/>
              </a:ext>
            </a:extLst>
          </p:cNvPr>
          <p:cNvSpPr>
            <a:spLocks noChangeArrowheads="1"/>
          </p:cNvSpPr>
          <p:nvPr/>
        </p:nvSpPr>
        <p:spPr bwMode="auto">
          <a:xfrm>
            <a:off x="539645" y="1004114"/>
            <a:ext cx="11486914" cy="5299471"/>
          </a:xfrm>
          <a:prstGeom prst="rect">
            <a:avLst/>
          </a:prstGeom>
          <a:noFill/>
          <a:ln>
            <a:noFill/>
          </a:ln>
          <a:effectLst/>
        </p:spPr>
        <p:txBody>
          <a:bodyPr vert="horz" wrap="square" lIns="91440" tIns="88872" rIns="91440" bIns="88872"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1" eaLnBrk="0" fontAlgn="base" latinLnBrk="0" hangingPunct="0">
              <a:lnSpc>
                <a:spcPct val="200000"/>
              </a:lnSpc>
              <a:spcBef>
                <a:spcPct val="0"/>
              </a:spcBef>
              <a:spcAft>
                <a:spcPct val="0"/>
              </a:spcAft>
              <a:buClrTx/>
              <a:buSzTx/>
              <a:buFontTx/>
              <a:buNone/>
              <a:tabLst/>
            </a:pPr>
            <a:r>
              <a:rPr lang="ar-SA" altLang="ar-EG" b="1" u="sng" dirty="0">
                <a:solidFill>
                  <a:srgbClr val="00B0F0"/>
                </a:solidFill>
                <a:latin typeface="Alexandria" pitchFamily="2" charset="-78"/>
                <a:cs typeface="Alexandria" pitchFamily="2" charset="-78"/>
              </a:rPr>
              <a:t>مفهوم </a:t>
            </a:r>
            <a:r>
              <a:rPr kumimoji="0" lang="ar-SA" altLang="ar-EG" b="1" i="0" u="sng" strike="noStrike" cap="none" normalizeH="0" baseline="0" dirty="0">
                <a:ln>
                  <a:noFill/>
                </a:ln>
                <a:solidFill>
                  <a:srgbClr val="00B0F0"/>
                </a:solidFill>
                <a:effectLst/>
                <a:latin typeface="Alexandria" pitchFamily="2" charset="-78"/>
                <a:cs typeface="Alexandria" pitchFamily="2" charset="-78"/>
              </a:rPr>
              <a:t>المراجع في البحث العلمي:</a:t>
            </a:r>
            <a:endParaRPr kumimoji="0" lang="ar-EG" altLang="ar-EG" b="0" i="0" u="sng" strike="noStrike" cap="none" normalizeH="0" baseline="0" dirty="0">
              <a:ln>
                <a:noFill/>
              </a:ln>
              <a:solidFill>
                <a:srgbClr val="00B0F0"/>
              </a:solidFill>
              <a:effectLst/>
              <a:latin typeface="Alexandria" pitchFamily="2" charset="-78"/>
              <a:cs typeface="Alexandria" pitchFamily="2" charset="-78"/>
            </a:endParaRPr>
          </a:p>
          <a:p>
            <a:pPr marL="0" marR="0" lvl="0" indent="0" algn="just" defTabSz="914400" rtl="1" eaLnBrk="0" fontAlgn="base" latinLnBrk="0" hangingPunct="0">
              <a:lnSpc>
                <a:spcPct val="200000"/>
              </a:lnSpc>
              <a:spcBef>
                <a:spcPct val="0"/>
              </a:spcBef>
              <a:spcAft>
                <a:spcPct val="0"/>
              </a:spcAft>
              <a:buClrTx/>
              <a:buSzTx/>
              <a:buFontTx/>
              <a:buNone/>
              <a:tabLst/>
            </a:pPr>
            <a:r>
              <a:rPr kumimoji="0" lang="ar-SA" altLang="ar-EG" b="0" i="0" u="none" strike="noStrike" cap="none" normalizeH="0" baseline="0" dirty="0">
                <a:ln>
                  <a:noFill/>
                </a:ln>
                <a:solidFill>
                  <a:srgbClr val="000000"/>
                </a:solidFill>
                <a:effectLst/>
                <a:latin typeface="Alexandria" pitchFamily="2" charset="-78"/>
                <a:cs typeface="Alexandria" pitchFamily="2" charset="-78"/>
              </a:rPr>
              <a:t>- المراجع هي مجموعة كبيرة من الدراسات أو الوثائق التي يعتمد عليها  الباحث ليوفر مقدارًا كبيرًا من المادة العلمية، ويبني الباحث على هذه المراجع البحث العلمي الخاص به.</a:t>
            </a:r>
            <a:endParaRPr kumimoji="0" lang="ar-EG" altLang="ar-EG" b="0" i="0" u="none" strike="noStrike" cap="none" normalizeH="0" baseline="0" dirty="0">
              <a:ln>
                <a:noFill/>
              </a:ln>
              <a:solidFill>
                <a:schemeClr val="tx1"/>
              </a:solidFill>
              <a:effectLst/>
              <a:latin typeface="Alexandria" pitchFamily="2" charset="-78"/>
              <a:cs typeface="Alexandria" pitchFamily="2" charset="-78"/>
            </a:endParaRPr>
          </a:p>
          <a:p>
            <a:pPr marL="0" marR="0" lvl="0" indent="0" algn="just" defTabSz="914400" rtl="1" eaLnBrk="0" fontAlgn="base" latinLnBrk="0" hangingPunct="0">
              <a:lnSpc>
                <a:spcPct val="200000"/>
              </a:lnSpc>
              <a:spcBef>
                <a:spcPct val="0"/>
              </a:spcBef>
              <a:spcAft>
                <a:spcPct val="0"/>
              </a:spcAft>
              <a:buClrTx/>
              <a:buSzTx/>
              <a:buFontTx/>
              <a:buNone/>
              <a:tabLst/>
            </a:pPr>
            <a:r>
              <a:rPr kumimoji="0" lang="ar-SA" altLang="ar-EG" b="0" i="0" u="none" strike="noStrike" cap="none" normalizeH="0" baseline="0" dirty="0">
                <a:ln>
                  <a:noFill/>
                </a:ln>
                <a:solidFill>
                  <a:srgbClr val="000000"/>
                </a:solidFill>
                <a:effectLst/>
                <a:latin typeface="Alexandria" pitchFamily="2" charset="-78"/>
                <a:cs typeface="Alexandria" pitchFamily="2" charset="-78"/>
              </a:rPr>
              <a:t>-</a:t>
            </a:r>
            <a:r>
              <a:rPr lang="ar-SA" altLang="ar-EG" dirty="0">
                <a:solidFill>
                  <a:srgbClr val="000000"/>
                </a:solidFill>
                <a:latin typeface="Alexandria" pitchFamily="2" charset="-78"/>
                <a:cs typeface="Alexandria" pitchFamily="2" charset="-78"/>
              </a:rPr>
              <a:t> تعد </a:t>
            </a:r>
            <a:r>
              <a:rPr kumimoji="0" lang="ar-SA" altLang="ar-EG" b="0" i="0" u="none" strike="noStrike" cap="none" normalizeH="0" baseline="0" dirty="0">
                <a:ln>
                  <a:noFill/>
                </a:ln>
                <a:solidFill>
                  <a:srgbClr val="000000"/>
                </a:solidFill>
                <a:effectLst/>
                <a:latin typeface="Alexandria" pitchFamily="2" charset="-78"/>
                <a:cs typeface="Alexandria" pitchFamily="2" charset="-78"/>
              </a:rPr>
              <a:t>المراجع كذلك هي الكتب والدوريات العلمية التي تتميز بطبيعة خاصة قد يجعلها غير مترابطة تسلسلياً، ولكنها كمرجع للباحث في نقطة معينة مثل مفهوم أو أهمية لمصطلح ما. ويوجد نوع</a:t>
            </a:r>
            <a:r>
              <a:rPr lang="ar-SA" altLang="ar-EG" dirty="0">
                <a:solidFill>
                  <a:srgbClr val="000000"/>
                </a:solidFill>
                <a:latin typeface="Alexandria" pitchFamily="2" charset="-78"/>
                <a:cs typeface="Alexandria" pitchFamily="2" charset="-78"/>
              </a:rPr>
              <a:t>ان</a:t>
            </a:r>
            <a:r>
              <a:rPr kumimoji="0" lang="ar-SA" altLang="ar-EG" b="0" i="0" u="none" strike="noStrike" cap="none" normalizeH="0" baseline="0" dirty="0">
                <a:ln>
                  <a:noFill/>
                </a:ln>
                <a:solidFill>
                  <a:srgbClr val="000000"/>
                </a:solidFill>
                <a:effectLst/>
                <a:latin typeface="Alexandria" pitchFamily="2" charset="-78"/>
                <a:cs typeface="Alexandria" pitchFamily="2" charset="-78"/>
              </a:rPr>
              <a:t> أساسيان للمراجع</a:t>
            </a:r>
            <a:r>
              <a:rPr kumimoji="0" lang="ar-EG" altLang="ar-EG" b="0" i="0" u="none" strike="noStrike" cap="none" normalizeH="0" baseline="0" dirty="0">
                <a:ln>
                  <a:noFill/>
                </a:ln>
                <a:solidFill>
                  <a:srgbClr val="000000"/>
                </a:solidFill>
                <a:effectLst/>
                <a:latin typeface="Alexandria" pitchFamily="2" charset="-78"/>
                <a:cs typeface="Alexandria" pitchFamily="2" charset="-78"/>
              </a:rPr>
              <a:t>:</a:t>
            </a:r>
            <a:endParaRPr kumimoji="0" lang="ar-EG" altLang="ar-EG" b="0" i="0" u="none" strike="noStrike" cap="none" normalizeH="0" baseline="0" dirty="0">
              <a:ln>
                <a:noFill/>
              </a:ln>
              <a:solidFill>
                <a:schemeClr val="tx1"/>
              </a:solidFill>
              <a:effectLst/>
              <a:latin typeface="Alexandria" pitchFamily="2" charset="-78"/>
              <a:cs typeface="Alexandria" pitchFamily="2" charset="-78"/>
            </a:endParaRPr>
          </a:p>
          <a:p>
            <a:pPr marL="0" marR="0" lvl="0" indent="0" algn="just" defTabSz="914400" rtl="1" eaLnBrk="0" fontAlgn="base" latinLnBrk="0" hangingPunct="0">
              <a:lnSpc>
                <a:spcPct val="200000"/>
              </a:lnSpc>
              <a:spcBef>
                <a:spcPct val="0"/>
              </a:spcBef>
              <a:spcAft>
                <a:spcPct val="0"/>
              </a:spcAft>
              <a:buClrTx/>
              <a:buSzTx/>
              <a:buFontTx/>
              <a:buNone/>
              <a:tabLst/>
            </a:pPr>
            <a:endParaRPr kumimoji="0" lang="ar-EG" altLang="ar-EG" sz="7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just" defTabSz="914400" rtl="1" eaLnBrk="0" fontAlgn="base" latinLnBrk="0" hangingPunct="0">
              <a:lnSpc>
                <a:spcPct val="200000"/>
              </a:lnSpc>
              <a:spcBef>
                <a:spcPct val="0"/>
              </a:spcBef>
              <a:spcAft>
                <a:spcPct val="0"/>
              </a:spcAft>
              <a:buClrTx/>
              <a:buSzTx/>
              <a:buFontTx/>
              <a:buNone/>
              <a:tabLst/>
            </a:pPr>
            <a:r>
              <a:rPr kumimoji="0" lang="ar-EG" altLang="ar-EG" b="0" i="0" u="none" strike="noStrike" cap="none" normalizeH="0" baseline="0" dirty="0">
                <a:ln>
                  <a:noFill/>
                </a:ln>
                <a:solidFill>
                  <a:srgbClr val="000000"/>
                </a:solidFill>
                <a:effectLst/>
                <a:latin typeface="Alexandria" pitchFamily="2" charset="-78"/>
                <a:cs typeface="Alexandria" pitchFamily="2" charset="-78"/>
              </a:rPr>
              <a:t>- </a:t>
            </a:r>
            <a:r>
              <a:rPr kumimoji="0" lang="ar-SA" altLang="ar-EG" b="0" i="0" u="sng" strike="noStrike" cap="none" normalizeH="0" baseline="0" dirty="0">
                <a:ln>
                  <a:noFill/>
                </a:ln>
                <a:solidFill>
                  <a:srgbClr val="000000"/>
                </a:solidFill>
                <a:effectLst/>
                <a:latin typeface="Alexandria" pitchFamily="2" charset="-78"/>
                <a:cs typeface="Alexandria" pitchFamily="2" charset="-78"/>
              </a:rPr>
              <a:t>مراجع مباشرة</a:t>
            </a:r>
            <a:r>
              <a:rPr kumimoji="0" lang="ar-SA" altLang="ar-EG" b="0" i="0" u="none" strike="noStrike" cap="none" normalizeH="0" baseline="0" dirty="0">
                <a:ln>
                  <a:noFill/>
                </a:ln>
                <a:solidFill>
                  <a:srgbClr val="000000"/>
                </a:solidFill>
                <a:effectLst/>
                <a:latin typeface="Alexandria" pitchFamily="2" charset="-78"/>
                <a:cs typeface="Alexandria" pitchFamily="2" charset="-78"/>
              </a:rPr>
              <a:t>: وهو نوع من المراجع يوفر للباحث معلومة عن المشكلة بشكل مباشر مثل القواميس أو الموسوعات</a:t>
            </a:r>
            <a:r>
              <a:rPr kumimoji="0" lang="ar-EG" altLang="ar-EG" b="0" i="0" u="none" strike="noStrike" cap="none" normalizeH="0" baseline="0" dirty="0">
                <a:ln>
                  <a:noFill/>
                </a:ln>
                <a:solidFill>
                  <a:srgbClr val="000000"/>
                </a:solidFill>
                <a:effectLst/>
                <a:latin typeface="Alexandria" pitchFamily="2" charset="-78"/>
                <a:cs typeface="Alexandria" pitchFamily="2" charset="-78"/>
              </a:rPr>
              <a:t>.</a:t>
            </a:r>
          </a:p>
          <a:p>
            <a:pPr lvl="0" algn="just" rtl="1">
              <a:lnSpc>
                <a:spcPct val="200000"/>
              </a:lnSpc>
            </a:pPr>
            <a:r>
              <a:rPr lang="ar-EG" dirty="0">
                <a:latin typeface="Alexandria" pitchFamily="2" charset="-78"/>
                <a:cs typeface="Alexandria" pitchFamily="2" charset="-78"/>
              </a:rPr>
              <a:t>- </a:t>
            </a:r>
            <a:r>
              <a:rPr lang="ar-EG" u="sng" dirty="0">
                <a:latin typeface="Alexandria" pitchFamily="2" charset="-78"/>
                <a:cs typeface="Alexandria" pitchFamily="2" charset="-78"/>
              </a:rPr>
              <a:t>مراجع غير مباشرة</a:t>
            </a:r>
            <a:r>
              <a:rPr lang="ar-EG" dirty="0">
                <a:latin typeface="Alexandria" pitchFamily="2" charset="-78"/>
                <a:cs typeface="Alexandria" pitchFamily="2" charset="-78"/>
              </a:rPr>
              <a:t>: وهو نوع من المراجع يعطي للباحث توجيهات عن أماكن توافر البيانات والمعلومات المطلوبة عن المشكلة مثل الببليوجرافيات.</a:t>
            </a:r>
            <a:endParaRPr kumimoji="0" lang="ar-EG" altLang="ar-EG" b="0" i="0" u="none" strike="noStrike" cap="none" normalizeH="0" baseline="0" dirty="0">
              <a:ln>
                <a:noFill/>
              </a:ln>
              <a:solidFill>
                <a:schemeClr val="tx1"/>
              </a:solidFill>
              <a:effectLst/>
              <a:latin typeface="Alexandria" pitchFamily="2" charset="-78"/>
              <a:cs typeface="Alexandria" pitchFamily="2" charset="-78"/>
            </a:endParaRPr>
          </a:p>
        </p:txBody>
      </p:sp>
      <p:sp>
        <p:nvSpPr>
          <p:cNvPr id="3" name="TextBox 2">
            <a:extLst>
              <a:ext uri="{FF2B5EF4-FFF2-40B4-BE49-F238E27FC236}">
                <a16:creationId xmlns:a16="http://schemas.microsoft.com/office/drawing/2014/main" id="{23117846-5D3B-904A-60EC-04DCAEA3AFD9}"/>
              </a:ext>
            </a:extLst>
          </p:cNvPr>
          <p:cNvSpPr txBox="1"/>
          <p:nvPr/>
        </p:nvSpPr>
        <p:spPr>
          <a:xfrm>
            <a:off x="9473784" y="755759"/>
            <a:ext cx="253778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 </a:t>
            </a:r>
          </a:p>
        </p:txBody>
      </p:sp>
    </p:spTree>
    <p:extLst>
      <p:ext uri="{BB962C8B-B14F-4D97-AF65-F5344CB8AC3E}">
        <p14:creationId xmlns:p14="http://schemas.microsoft.com/office/powerpoint/2010/main" val="40563960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8208F8F4-BFFA-0C02-6F80-EA17DE3833B0}"/>
              </a:ext>
            </a:extLst>
          </p:cNvPr>
          <p:cNvSpPr>
            <a:spLocks noChangeArrowheads="1"/>
          </p:cNvSpPr>
          <p:nvPr/>
        </p:nvSpPr>
        <p:spPr bwMode="auto">
          <a:xfrm>
            <a:off x="689548" y="1270493"/>
            <a:ext cx="11292041" cy="3422034"/>
          </a:xfrm>
          <a:prstGeom prst="rect">
            <a:avLst/>
          </a:prstGeom>
          <a:noFill/>
          <a:ln>
            <a:noFill/>
          </a:ln>
          <a:effectLst/>
        </p:spPr>
        <p:txBody>
          <a:bodyPr vert="horz" wrap="square" lIns="91440" tIns="88872" rIns="91440" bIns="88872"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1" eaLnBrk="0" fontAlgn="base" latinLnBrk="0" hangingPunct="0">
              <a:lnSpc>
                <a:spcPct val="200000"/>
              </a:lnSpc>
              <a:spcBef>
                <a:spcPct val="0"/>
              </a:spcBef>
              <a:spcAft>
                <a:spcPct val="0"/>
              </a:spcAft>
              <a:buClrTx/>
              <a:buSzTx/>
              <a:buFontTx/>
              <a:buNone/>
              <a:tabLst/>
            </a:pPr>
            <a:r>
              <a:rPr kumimoji="0" lang="ar-SA" altLang="ar-EG" b="1" i="0" u="sng" strike="noStrike" cap="none" normalizeH="0" baseline="0" dirty="0">
                <a:ln>
                  <a:noFill/>
                </a:ln>
                <a:solidFill>
                  <a:srgbClr val="00B0F0"/>
                </a:solidFill>
                <a:effectLst/>
                <a:latin typeface="Alexandria" pitchFamily="2" charset="-78"/>
                <a:cs typeface="Alexandria" pitchFamily="2" charset="-78"/>
              </a:rPr>
              <a:t>أهمية المراجع في البحث العلمي:</a:t>
            </a:r>
            <a:endParaRPr kumimoji="0" lang="ar-EG" altLang="ar-EG" b="0" i="0" u="sng" strike="noStrike" cap="none" normalizeH="0" baseline="0" dirty="0">
              <a:ln>
                <a:noFill/>
              </a:ln>
              <a:solidFill>
                <a:srgbClr val="00B0F0"/>
              </a:solidFill>
              <a:effectLst/>
              <a:latin typeface="Alexandria" pitchFamily="2" charset="-78"/>
              <a:cs typeface="Alexandria" pitchFamily="2" charset="-78"/>
            </a:endParaRPr>
          </a:p>
          <a:p>
            <a:pPr marL="0" marR="0" lvl="0" indent="0" algn="just" defTabSz="914400" rtl="1" eaLnBrk="0" fontAlgn="base" latinLnBrk="0" hangingPunct="0">
              <a:lnSpc>
                <a:spcPct val="200000"/>
              </a:lnSpc>
              <a:spcBef>
                <a:spcPct val="0"/>
              </a:spcBef>
              <a:spcAft>
                <a:spcPct val="0"/>
              </a:spcAft>
              <a:buClrTx/>
              <a:buSzTx/>
              <a:buFontTx/>
              <a:buNone/>
              <a:tabLst/>
            </a:pPr>
            <a:r>
              <a:rPr kumimoji="0" lang="ar-SA" altLang="ar-EG" b="0" i="0" u="none" strike="noStrike" cap="none" normalizeH="0" baseline="0" dirty="0">
                <a:ln>
                  <a:noFill/>
                </a:ln>
                <a:solidFill>
                  <a:srgbClr val="000000"/>
                </a:solidFill>
                <a:effectLst/>
                <a:latin typeface="Alexandria" pitchFamily="2" charset="-78"/>
                <a:cs typeface="Alexandria" pitchFamily="2" charset="-78"/>
              </a:rPr>
              <a:t>تظهر أهمية المراجع في البحث العلمي في الآتي</a:t>
            </a:r>
            <a:r>
              <a:rPr kumimoji="0" lang="ar-EG" altLang="ar-EG" b="0" i="0" u="none" strike="noStrike" cap="none" normalizeH="0" baseline="0" dirty="0">
                <a:ln>
                  <a:noFill/>
                </a:ln>
                <a:solidFill>
                  <a:srgbClr val="000000"/>
                </a:solidFill>
                <a:effectLst/>
                <a:latin typeface="Alexandria" pitchFamily="2" charset="-78"/>
                <a:cs typeface="Alexandria" pitchFamily="2" charset="-78"/>
              </a:rPr>
              <a:t>:</a:t>
            </a:r>
            <a:endParaRPr kumimoji="0" lang="ar-EG" altLang="ar-EG" b="0" i="0" u="none" strike="noStrike" cap="none" normalizeH="0" baseline="0" dirty="0">
              <a:ln>
                <a:noFill/>
              </a:ln>
              <a:solidFill>
                <a:schemeClr val="tx1"/>
              </a:solidFill>
              <a:effectLst/>
              <a:latin typeface="Alexandria" pitchFamily="2" charset="-78"/>
              <a:cs typeface="Alexandria" pitchFamily="2" charset="-78"/>
            </a:endParaRPr>
          </a:p>
          <a:p>
            <a:pPr marL="0" marR="0" lvl="0" indent="0" algn="just" defTabSz="914400" rtl="1" eaLnBrk="0" fontAlgn="base" latinLnBrk="0" hangingPunct="0">
              <a:lnSpc>
                <a:spcPct val="200000"/>
              </a:lnSpc>
              <a:spcBef>
                <a:spcPct val="0"/>
              </a:spcBef>
              <a:spcAft>
                <a:spcPct val="0"/>
              </a:spcAft>
              <a:buClrTx/>
              <a:buSzTx/>
              <a:buFontTx/>
              <a:buNone/>
              <a:tabLst/>
            </a:pPr>
            <a:r>
              <a:rPr lang="ar-SA" altLang="ar-EG" dirty="0">
                <a:solidFill>
                  <a:srgbClr val="000000"/>
                </a:solidFill>
                <a:latin typeface="Alexandria" pitchFamily="2" charset="-78"/>
                <a:cs typeface="Alexandria" pitchFamily="2" charset="-78"/>
              </a:rPr>
              <a:t>1) </a:t>
            </a:r>
            <a:r>
              <a:rPr kumimoji="0" lang="ar-SA" altLang="ar-EG" b="0" i="0" u="none" strike="noStrike" cap="none" normalizeH="0" baseline="0" dirty="0">
                <a:ln>
                  <a:noFill/>
                </a:ln>
                <a:solidFill>
                  <a:srgbClr val="000000"/>
                </a:solidFill>
                <a:effectLst/>
                <a:latin typeface="Alexandria" pitchFamily="2" charset="-78"/>
                <a:cs typeface="Alexandria" pitchFamily="2" charset="-78"/>
              </a:rPr>
              <a:t>تعتبر بمثابة مجموعة من الوثائق التي تحتوي على المعلومات اللازمة للبحث</a:t>
            </a:r>
            <a:r>
              <a:rPr kumimoji="0" lang="ar-EG" altLang="ar-EG" b="0" i="0" u="none" strike="noStrike" cap="none" normalizeH="0" baseline="0" dirty="0">
                <a:ln>
                  <a:noFill/>
                </a:ln>
                <a:solidFill>
                  <a:srgbClr val="000000"/>
                </a:solidFill>
                <a:effectLst/>
                <a:latin typeface="Alexandria" pitchFamily="2" charset="-78"/>
                <a:cs typeface="Alexandria" pitchFamily="2" charset="-78"/>
              </a:rPr>
              <a:t>.</a:t>
            </a:r>
            <a:endParaRPr kumimoji="0" lang="ar-EG" altLang="ar-EG" b="0" i="0" u="none" strike="noStrike" cap="none" normalizeH="0" baseline="0" dirty="0">
              <a:ln>
                <a:noFill/>
              </a:ln>
              <a:solidFill>
                <a:schemeClr val="tx1"/>
              </a:solidFill>
              <a:effectLst/>
              <a:latin typeface="Alexandria" pitchFamily="2" charset="-78"/>
              <a:cs typeface="Alexandria" pitchFamily="2" charset="-78"/>
            </a:endParaRPr>
          </a:p>
          <a:p>
            <a:pPr marL="0" marR="0" lvl="0" indent="0" algn="just" defTabSz="914400" rtl="1" eaLnBrk="0" fontAlgn="base" latinLnBrk="0" hangingPunct="0">
              <a:lnSpc>
                <a:spcPct val="200000"/>
              </a:lnSpc>
              <a:spcBef>
                <a:spcPct val="0"/>
              </a:spcBef>
              <a:spcAft>
                <a:spcPct val="0"/>
              </a:spcAft>
              <a:buClrTx/>
              <a:buSzTx/>
              <a:buFontTx/>
              <a:buNone/>
              <a:tabLst/>
            </a:pPr>
            <a:r>
              <a:rPr lang="ar-SA" altLang="ar-EG" dirty="0">
                <a:solidFill>
                  <a:srgbClr val="000000"/>
                </a:solidFill>
                <a:latin typeface="Alexandria" pitchFamily="2" charset="-78"/>
                <a:cs typeface="Alexandria" pitchFamily="2" charset="-78"/>
              </a:rPr>
              <a:t>2) </a:t>
            </a:r>
            <a:r>
              <a:rPr kumimoji="0" lang="ar-SA" altLang="ar-EG" b="0" i="0" u="none" strike="noStrike" cap="none" normalizeH="0" baseline="0" dirty="0">
                <a:ln>
                  <a:noFill/>
                </a:ln>
                <a:solidFill>
                  <a:srgbClr val="000000"/>
                </a:solidFill>
                <a:effectLst/>
                <a:latin typeface="Alexandria" pitchFamily="2" charset="-78"/>
                <a:cs typeface="Alexandria" pitchFamily="2" charset="-78"/>
              </a:rPr>
              <a:t>تعتبر أسلوبًا دقيقًا للحصول على البيانات الدقيقة والمفيدة</a:t>
            </a:r>
            <a:r>
              <a:rPr kumimoji="0" lang="ar-EG" altLang="ar-EG" b="0" i="0" u="none" strike="noStrike" cap="none" normalizeH="0" baseline="0" dirty="0">
                <a:ln>
                  <a:noFill/>
                </a:ln>
                <a:solidFill>
                  <a:srgbClr val="000000"/>
                </a:solidFill>
                <a:effectLst/>
                <a:latin typeface="Alexandria" pitchFamily="2" charset="-78"/>
                <a:cs typeface="Alexandria" pitchFamily="2" charset="-78"/>
              </a:rPr>
              <a:t>.</a:t>
            </a:r>
            <a:endParaRPr kumimoji="0" lang="ar-EG" altLang="ar-EG" b="0" i="0" u="none" strike="noStrike" cap="none" normalizeH="0" baseline="0" dirty="0">
              <a:ln>
                <a:noFill/>
              </a:ln>
              <a:solidFill>
                <a:schemeClr val="tx1"/>
              </a:solidFill>
              <a:effectLst/>
              <a:latin typeface="Alexandria" pitchFamily="2" charset="-78"/>
              <a:cs typeface="Alexandria" pitchFamily="2" charset="-78"/>
            </a:endParaRPr>
          </a:p>
          <a:p>
            <a:pPr marL="0" marR="0" lvl="0" indent="0" algn="just" defTabSz="914400" rtl="1" eaLnBrk="0" fontAlgn="base" latinLnBrk="0" hangingPunct="0">
              <a:lnSpc>
                <a:spcPct val="200000"/>
              </a:lnSpc>
              <a:spcBef>
                <a:spcPct val="0"/>
              </a:spcBef>
              <a:spcAft>
                <a:spcPct val="0"/>
              </a:spcAft>
              <a:buClrTx/>
              <a:buSzTx/>
              <a:buFontTx/>
              <a:buNone/>
              <a:tabLst/>
            </a:pPr>
            <a:r>
              <a:rPr lang="ar-SA" altLang="ar-EG" dirty="0">
                <a:solidFill>
                  <a:srgbClr val="000000"/>
                </a:solidFill>
                <a:latin typeface="Alexandria" pitchFamily="2" charset="-78"/>
                <a:cs typeface="Alexandria" pitchFamily="2" charset="-78"/>
              </a:rPr>
              <a:t>3) </a:t>
            </a:r>
            <a:r>
              <a:rPr kumimoji="0" lang="ar-SA" altLang="ar-EG" b="0" i="0" u="none" strike="noStrike" cap="none" normalizeH="0" baseline="0" dirty="0">
                <a:ln>
                  <a:noFill/>
                </a:ln>
                <a:solidFill>
                  <a:srgbClr val="000000"/>
                </a:solidFill>
                <a:effectLst/>
                <a:latin typeface="Alexandria" pitchFamily="2" charset="-78"/>
                <a:cs typeface="Alexandria" pitchFamily="2" charset="-78"/>
              </a:rPr>
              <a:t>المساهمة في إنجاز البحث العلمي من خلال أسلوب علمي صحيح</a:t>
            </a:r>
            <a:r>
              <a:rPr kumimoji="0" lang="ar-EG" altLang="ar-EG" b="0" i="0" u="none" strike="noStrike" cap="none" normalizeH="0" baseline="0" dirty="0">
                <a:ln>
                  <a:noFill/>
                </a:ln>
                <a:solidFill>
                  <a:srgbClr val="000000"/>
                </a:solidFill>
                <a:effectLst/>
                <a:latin typeface="Alexandria" pitchFamily="2" charset="-78"/>
                <a:cs typeface="Alexandria" pitchFamily="2" charset="-78"/>
              </a:rPr>
              <a:t>.</a:t>
            </a:r>
            <a:endParaRPr kumimoji="0" lang="ar-EG" altLang="ar-EG" b="0" i="0" u="none" strike="noStrike" cap="none" normalizeH="0" baseline="0" dirty="0">
              <a:ln>
                <a:noFill/>
              </a:ln>
              <a:solidFill>
                <a:schemeClr val="tx1"/>
              </a:solidFill>
              <a:effectLst/>
              <a:latin typeface="Alexandria" pitchFamily="2" charset="-78"/>
              <a:cs typeface="Alexandria" pitchFamily="2" charset="-78"/>
            </a:endParaRPr>
          </a:p>
          <a:p>
            <a:pPr marL="0" marR="0" lvl="0" indent="0" algn="just" defTabSz="914400" rtl="1" eaLnBrk="0" fontAlgn="base" latinLnBrk="0" hangingPunct="0">
              <a:lnSpc>
                <a:spcPct val="200000"/>
              </a:lnSpc>
              <a:spcBef>
                <a:spcPct val="0"/>
              </a:spcBef>
              <a:spcAft>
                <a:spcPct val="0"/>
              </a:spcAft>
              <a:buClrTx/>
              <a:buSzTx/>
              <a:buFontTx/>
              <a:buNone/>
              <a:tabLst/>
            </a:pPr>
            <a:r>
              <a:rPr lang="ar-SA" altLang="ar-EG" dirty="0">
                <a:solidFill>
                  <a:srgbClr val="000000"/>
                </a:solidFill>
                <a:latin typeface="Alexandria" pitchFamily="2" charset="-78"/>
                <a:cs typeface="Alexandria" pitchFamily="2" charset="-78"/>
              </a:rPr>
              <a:t>4) </a:t>
            </a:r>
            <a:r>
              <a:rPr kumimoji="0" lang="ar-SA" altLang="ar-EG" b="0" i="0" u="none" strike="noStrike" cap="none" normalizeH="0" baseline="0" dirty="0">
                <a:ln>
                  <a:noFill/>
                </a:ln>
                <a:solidFill>
                  <a:srgbClr val="000000"/>
                </a:solidFill>
                <a:effectLst/>
                <a:latin typeface="Alexandria" pitchFamily="2" charset="-78"/>
                <a:cs typeface="Alexandria" pitchFamily="2" charset="-78"/>
              </a:rPr>
              <a:t>أسلوب يستخدم للإجابة على مجموعة كبيرة من الاستفسارات التي يحتاجها الباحث</a:t>
            </a:r>
            <a:r>
              <a:rPr kumimoji="0" lang="ar-EG" altLang="ar-EG" b="0" i="0" u="none" strike="noStrike" cap="none" normalizeH="0" baseline="0" dirty="0">
                <a:ln>
                  <a:noFill/>
                </a:ln>
                <a:solidFill>
                  <a:srgbClr val="000000"/>
                </a:solidFill>
                <a:effectLst/>
                <a:latin typeface="Alexandria" pitchFamily="2" charset="-78"/>
                <a:cs typeface="Alexandria" pitchFamily="2" charset="-78"/>
              </a:rPr>
              <a:t>.</a:t>
            </a:r>
            <a:endParaRPr kumimoji="0" lang="ar-EG" altLang="ar-EG" b="0" i="0" u="none" strike="noStrike" cap="none" normalizeH="0" baseline="0" dirty="0">
              <a:ln>
                <a:noFill/>
              </a:ln>
              <a:solidFill>
                <a:schemeClr val="tx1"/>
              </a:solidFill>
              <a:effectLst/>
              <a:latin typeface="Alexandria" pitchFamily="2" charset="-78"/>
              <a:cs typeface="Alexandria" pitchFamily="2" charset="-78"/>
            </a:endParaRPr>
          </a:p>
        </p:txBody>
      </p:sp>
      <p:sp>
        <p:nvSpPr>
          <p:cNvPr id="3" name="TextBox 2">
            <a:extLst>
              <a:ext uri="{FF2B5EF4-FFF2-40B4-BE49-F238E27FC236}">
                <a16:creationId xmlns:a16="http://schemas.microsoft.com/office/drawing/2014/main" id="{B6D9B6AD-C427-A3AE-05A0-E9D60C8D3E47}"/>
              </a:ext>
            </a:extLst>
          </p:cNvPr>
          <p:cNvSpPr txBox="1"/>
          <p:nvPr/>
        </p:nvSpPr>
        <p:spPr>
          <a:xfrm>
            <a:off x="9473784" y="755759"/>
            <a:ext cx="253778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 </a:t>
            </a:r>
          </a:p>
        </p:txBody>
      </p:sp>
    </p:spTree>
    <p:extLst>
      <p:ext uri="{BB962C8B-B14F-4D97-AF65-F5344CB8AC3E}">
        <p14:creationId xmlns:p14="http://schemas.microsoft.com/office/powerpoint/2010/main" val="28303653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1EC166F-62CE-7087-72A4-F6097B649B78}"/>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6A6E116-81E4-8DBC-FDBA-FAEFBA8C195B}"/>
              </a:ext>
            </a:extLst>
          </p:cNvPr>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D0F00A1-0F4A-DCAB-3803-2E907901D5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114FE75-F204-5EE4-97EE-7D2F5A9473DC}"/>
              </a:ext>
            </a:extLst>
          </p:cNvPr>
          <p:cNvSpPr txBox="1"/>
          <p:nvPr/>
        </p:nvSpPr>
        <p:spPr>
          <a:xfrm>
            <a:off x="644577" y="1018091"/>
            <a:ext cx="11253865" cy="4996881"/>
          </a:xfrm>
          <a:prstGeom prst="rect">
            <a:avLst/>
          </a:prstGeom>
          <a:noFill/>
        </p:spPr>
        <p:txBody>
          <a:bodyPr wrap="square">
            <a:spAutoFit/>
          </a:bodyPr>
          <a:lstStyle/>
          <a:p>
            <a:pPr algn="just" rtl="1">
              <a:lnSpc>
                <a:spcPct val="200000"/>
              </a:lnSpc>
            </a:pPr>
            <a:r>
              <a:rPr lang="ar-EG" b="1" i="0" u="sng" dirty="0">
                <a:solidFill>
                  <a:srgbClr val="00B0F0"/>
                </a:solidFill>
                <a:effectLst/>
                <a:latin typeface="Alexandria" pitchFamily="2" charset="-78"/>
                <a:cs typeface="Alexandria" pitchFamily="2" charset="-78"/>
              </a:rPr>
              <a:t> أنواع المراجع في البحث العلمي:</a:t>
            </a:r>
            <a:endParaRPr lang="ar-EG" b="0" i="0" u="sng" dirty="0">
              <a:solidFill>
                <a:srgbClr val="00B0F0"/>
              </a:solidFill>
              <a:effectLst/>
              <a:latin typeface="Alexandria" pitchFamily="2" charset="-78"/>
              <a:cs typeface="Alexandria" pitchFamily="2" charset="-78"/>
            </a:endParaRPr>
          </a:p>
          <a:p>
            <a:pPr algn="just" rtl="1">
              <a:lnSpc>
                <a:spcPct val="200000"/>
              </a:lnSpc>
            </a:pPr>
            <a:r>
              <a:rPr lang="ar-EG" b="0" i="0" dirty="0">
                <a:solidFill>
                  <a:srgbClr val="000000"/>
                </a:solidFill>
                <a:effectLst/>
                <a:latin typeface="Alexandria" pitchFamily="2" charset="-78"/>
                <a:cs typeface="Alexandria" pitchFamily="2" charset="-78"/>
              </a:rPr>
              <a:t>من أهم أنواع المراجع التي يمكنك أن تحصل منها على المعلومات ما يلي:</a:t>
            </a:r>
            <a:endParaRPr lang="ar-EG" b="0" i="0" dirty="0">
              <a:solidFill>
                <a:srgbClr val="333333"/>
              </a:solidFill>
              <a:effectLst/>
              <a:latin typeface="Alexandria" pitchFamily="2" charset="-78"/>
              <a:cs typeface="Alexandria" pitchFamily="2" charset="-78"/>
            </a:endParaRPr>
          </a:p>
          <a:p>
            <a:pPr algn="just" rtl="1">
              <a:lnSpc>
                <a:spcPct val="200000"/>
              </a:lnSpc>
            </a:pPr>
            <a:r>
              <a:rPr lang="ar-EG" b="0" i="0" dirty="0">
                <a:solidFill>
                  <a:srgbClr val="000000"/>
                </a:solidFill>
                <a:effectLst/>
                <a:latin typeface="Alexandria" pitchFamily="2" charset="-78"/>
                <a:cs typeface="Alexandria" pitchFamily="2" charset="-78"/>
              </a:rPr>
              <a:t>1) الكتب</a:t>
            </a:r>
            <a:endParaRPr lang="ar-EG" b="0" i="0" dirty="0">
              <a:solidFill>
                <a:srgbClr val="333333"/>
              </a:solidFill>
              <a:effectLst/>
              <a:latin typeface="Alexandria" pitchFamily="2" charset="-78"/>
              <a:cs typeface="Alexandria" pitchFamily="2" charset="-78"/>
            </a:endParaRPr>
          </a:p>
          <a:p>
            <a:pPr algn="just" rtl="1">
              <a:lnSpc>
                <a:spcPct val="200000"/>
              </a:lnSpc>
            </a:pPr>
            <a:r>
              <a:rPr lang="ar-EG" dirty="0">
                <a:solidFill>
                  <a:srgbClr val="000000"/>
                </a:solidFill>
                <a:latin typeface="Alexandria" pitchFamily="2" charset="-78"/>
                <a:cs typeface="Alexandria" pitchFamily="2" charset="-78"/>
              </a:rPr>
              <a:t>2) </a:t>
            </a:r>
            <a:r>
              <a:rPr lang="ar-EG" b="0" i="0" dirty="0">
                <a:solidFill>
                  <a:srgbClr val="000000"/>
                </a:solidFill>
                <a:effectLst/>
                <a:latin typeface="Alexandria" pitchFamily="2" charset="-78"/>
                <a:cs typeface="Alexandria" pitchFamily="2" charset="-78"/>
              </a:rPr>
              <a:t>الدوريات العلمية</a:t>
            </a:r>
            <a:endParaRPr lang="ar-EG" b="0" i="0" dirty="0">
              <a:solidFill>
                <a:srgbClr val="333333"/>
              </a:solidFill>
              <a:effectLst/>
              <a:latin typeface="Alexandria" pitchFamily="2" charset="-78"/>
              <a:cs typeface="Alexandria" pitchFamily="2" charset="-78"/>
            </a:endParaRPr>
          </a:p>
          <a:p>
            <a:pPr algn="just" rtl="1">
              <a:lnSpc>
                <a:spcPct val="200000"/>
              </a:lnSpc>
            </a:pPr>
            <a:r>
              <a:rPr lang="ar-EG" dirty="0">
                <a:solidFill>
                  <a:srgbClr val="000000"/>
                </a:solidFill>
                <a:latin typeface="Alexandria" pitchFamily="2" charset="-78"/>
                <a:cs typeface="Alexandria" pitchFamily="2" charset="-78"/>
              </a:rPr>
              <a:t>3) </a:t>
            </a:r>
            <a:r>
              <a:rPr lang="ar-EG" b="0" i="0" dirty="0">
                <a:solidFill>
                  <a:srgbClr val="000000"/>
                </a:solidFill>
                <a:effectLst/>
                <a:latin typeface="Alexandria" pitchFamily="2" charset="-78"/>
                <a:cs typeface="Alexandria" pitchFamily="2" charset="-78"/>
              </a:rPr>
              <a:t>الموسوعات</a:t>
            </a:r>
            <a:endParaRPr lang="ar-EG" b="0" i="0" dirty="0">
              <a:solidFill>
                <a:srgbClr val="333333"/>
              </a:solidFill>
              <a:effectLst/>
              <a:latin typeface="Alexandria" pitchFamily="2" charset="-78"/>
              <a:cs typeface="Alexandria" pitchFamily="2" charset="-78"/>
            </a:endParaRPr>
          </a:p>
          <a:p>
            <a:pPr algn="just" rtl="1">
              <a:lnSpc>
                <a:spcPct val="200000"/>
              </a:lnSpc>
            </a:pPr>
            <a:r>
              <a:rPr lang="ar-EG" dirty="0">
                <a:solidFill>
                  <a:srgbClr val="000000"/>
                </a:solidFill>
                <a:latin typeface="Alexandria" pitchFamily="2" charset="-78"/>
                <a:cs typeface="Alexandria" pitchFamily="2" charset="-78"/>
              </a:rPr>
              <a:t>4) </a:t>
            </a:r>
            <a:r>
              <a:rPr lang="ar-EG" b="0" i="0" dirty="0">
                <a:solidFill>
                  <a:srgbClr val="000000"/>
                </a:solidFill>
                <a:effectLst/>
                <a:latin typeface="Alexandria" pitchFamily="2" charset="-78"/>
                <a:cs typeface="Alexandria" pitchFamily="2" charset="-78"/>
              </a:rPr>
              <a:t>المجلدات</a:t>
            </a:r>
            <a:endParaRPr lang="ar-EG" b="0" i="0" dirty="0">
              <a:solidFill>
                <a:srgbClr val="333333"/>
              </a:solidFill>
              <a:effectLst/>
              <a:latin typeface="Alexandria" pitchFamily="2" charset="-78"/>
              <a:cs typeface="Alexandria" pitchFamily="2" charset="-78"/>
            </a:endParaRPr>
          </a:p>
          <a:p>
            <a:pPr algn="just" rtl="1">
              <a:lnSpc>
                <a:spcPct val="200000"/>
              </a:lnSpc>
            </a:pPr>
            <a:r>
              <a:rPr lang="ar-EG" dirty="0">
                <a:solidFill>
                  <a:srgbClr val="000000"/>
                </a:solidFill>
                <a:latin typeface="Alexandria" pitchFamily="2" charset="-78"/>
                <a:cs typeface="Alexandria" pitchFamily="2" charset="-78"/>
              </a:rPr>
              <a:t>5) </a:t>
            </a:r>
            <a:r>
              <a:rPr lang="ar-EG" b="0" i="0" dirty="0">
                <a:solidFill>
                  <a:srgbClr val="000000"/>
                </a:solidFill>
                <a:effectLst/>
                <a:latin typeface="Alexandria" pitchFamily="2" charset="-78"/>
                <a:cs typeface="Alexandria" pitchFamily="2" charset="-78"/>
              </a:rPr>
              <a:t>المقالات العلمية</a:t>
            </a:r>
            <a:endParaRPr lang="ar-EG" b="0" i="0" dirty="0">
              <a:solidFill>
                <a:srgbClr val="333333"/>
              </a:solidFill>
              <a:effectLst/>
              <a:latin typeface="Alexandria" pitchFamily="2" charset="-78"/>
              <a:cs typeface="Alexandria" pitchFamily="2" charset="-78"/>
            </a:endParaRPr>
          </a:p>
          <a:p>
            <a:pPr algn="just" rtl="1">
              <a:lnSpc>
                <a:spcPct val="200000"/>
              </a:lnSpc>
            </a:pPr>
            <a:r>
              <a:rPr lang="ar-EG" dirty="0">
                <a:solidFill>
                  <a:srgbClr val="000000"/>
                </a:solidFill>
                <a:latin typeface="Alexandria" pitchFamily="2" charset="-78"/>
                <a:cs typeface="Alexandria" pitchFamily="2" charset="-78"/>
              </a:rPr>
              <a:t>6) </a:t>
            </a:r>
            <a:r>
              <a:rPr lang="ar-EG" b="0" i="0" dirty="0">
                <a:solidFill>
                  <a:srgbClr val="000000"/>
                </a:solidFill>
                <a:effectLst/>
                <a:latin typeface="Alexandria" pitchFamily="2" charset="-78"/>
                <a:cs typeface="Alexandria" pitchFamily="2" charset="-78"/>
              </a:rPr>
              <a:t>الرسائل المخطوطة</a:t>
            </a:r>
            <a:endParaRPr lang="ar-EG" b="0" i="0" dirty="0">
              <a:solidFill>
                <a:srgbClr val="333333"/>
              </a:solidFill>
              <a:effectLst/>
              <a:latin typeface="Alexandria" pitchFamily="2" charset="-78"/>
              <a:cs typeface="Alexandria" pitchFamily="2" charset="-78"/>
            </a:endParaRPr>
          </a:p>
          <a:p>
            <a:pPr algn="just" rtl="1">
              <a:lnSpc>
                <a:spcPct val="200000"/>
              </a:lnSpc>
            </a:pPr>
            <a:r>
              <a:rPr lang="ar-EG" dirty="0">
                <a:solidFill>
                  <a:srgbClr val="000000"/>
                </a:solidFill>
                <a:latin typeface="Alexandria" pitchFamily="2" charset="-78"/>
                <a:cs typeface="Alexandria" pitchFamily="2" charset="-78"/>
              </a:rPr>
              <a:t>7) </a:t>
            </a:r>
            <a:r>
              <a:rPr lang="ar-EG" b="0" i="0" dirty="0">
                <a:solidFill>
                  <a:srgbClr val="000000"/>
                </a:solidFill>
                <a:effectLst/>
                <a:latin typeface="Alexandria" pitchFamily="2" charset="-78"/>
                <a:cs typeface="Alexandria" pitchFamily="2" charset="-78"/>
              </a:rPr>
              <a:t>مواقع الإنترنت العلمية</a:t>
            </a:r>
            <a:endParaRPr lang="ar-EG" b="0" i="0" dirty="0">
              <a:solidFill>
                <a:srgbClr val="333333"/>
              </a:solidFill>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EBD48887-0134-EDB7-EE62-BD7B902AEA00}"/>
              </a:ext>
            </a:extLst>
          </p:cNvPr>
          <p:cNvSpPr txBox="1"/>
          <p:nvPr/>
        </p:nvSpPr>
        <p:spPr>
          <a:xfrm>
            <a:off x="9473784" y="755759"/>
            <a:ext cx="253778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 </a:t>
            </a:r>
          </a:p>
        </p:txBody>
      </p:sp>
    </p:spTree>
    <p:extLst>
      <p:ext uri="{BB962C8B-B14F-4D97-AF65-F5344CB8AC3E}">
        <p14:creationId xmlns:p14="http://schemas.microsoft.com/office/powerpoint/2010/main" val="10934976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2ABB1-3624-2909-B17E-60DA4CC3B9A4}"/>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CE7FB8AE-488B-156F-C5DB-3A38D7C31B72}"/>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EBC9EB8-2D3B-DEBF-F33A-0A4F9890EC56}"/>
              </a:ext>
            </a:extLst>
          </p:cNvPr>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3DCAD55-52F3-2515-9B64-2CC90FA867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625B84A-BB18-EFC3-ADF5-1751C3D792CA}"/>
              </a:ext>
            </a:extLst>
          </p:cNvPr>
          <p:cNvSpPr txBox="1"/>
          <p:nvPr/>
        </p:nvSpPr>
        <p:spPr>
          <a:xfrm>
            <a:off x="9473784" y="755759"/>
            <a:ext cx="253778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 </a:t>
            </a:r>
          </a:p>
        </p:txBody>
      </p:sp>
      <p:sp>
        <p:nvSpPr>
          <p:cNvPr id="7" name="Speech Bubble: Rectangle with Corners Rounded 6">
            <a:extLst>
              <a:ext uri="{FF2B5EF4-FFF2-40B4-BE49-F238E27FC236}">
                <a16:creationId xmlns:a16="http://schemas.microsoft.com/office/drawing/2014/main" id="{C0654B1C-DC2A-6C35-C6F6-A8999182108D}"/>
              </a:ext>
            </a:extLst>
          </p:cNvPr>
          <p:cNvSpPr/>
          <p:nvPr/>
        </p:nvSpPr>
        <p:spPr>
          <a:xfrm>
            <a:off x="2194560" y="2574387"/>
            <a:ext cx="8609428" cy="2855742"/>
          </a:xfrm>
          <a:prstGeom prst="wedgeRoundRectCallout">
            <a:avLst>
              <a:gd name="adj1" fmla="val -34885"/>
              <a:gd name="adj2" fmla="val 60037"/>
              <a:gd name="adj3" fmla="val 16667"/>
            </a:avLst>
          </a:prstGeom>
        </p:spPr>
        <p:style>
          <a:lnRef idx="2">
            <a:schemeClr val="accent1"/>
          </a:lnRef>
          <a:fillRef idx="1">
            <a:schemeClr val="lt1"/>
          </a:fillRef>
          <a:effectRef idx="0">
            <a:schemeClr val="accent1"/>
          </a:effectRef>
          <a:fontRef idx="minor">
            <a:schemeClr val="dk1"/>
          </a:fontRef>
        </p:style>
        <p:txBody>
          <a:bodyPr rtlCol="1" anchor="ctr"/>
          <a:lstStyle/>
          <a:p>
            <a:pPr algn="ctr">
              <a:lnSpc>
                <a:spcPct val="200000"/>
              </a:lnSpc>
            </a:pPr>
            <a:r>
              <a:rPr lang="ar-SA" sz="2400" dirty="0">
                <a:latin typeface="Alexandria" pitchFamily="2" charset="-78"/>
                <a:cs typeface="Alexandria" pitchFamily="2" charset="-78"/>
              </a:rPr>
              <a:t>بعد أن انتهينا عن الحديث عن المراجع والمصادر بشكل عام </a:t>
            </a:r>
          </a:p>
          <a:p>
            <a:pPr algn="ctr">
              <a:lnSpc>
                <a:spcPct val="200000"/>
              </a:lnSpc>
            </a:pPr>
            <a:r>
              <a:rPr lang="ar-SA" sz="2400" dirty="0">
                <a:latin typeface="Alexandria" pitchFamily="2" charset="-78"/>
                <a:cs typeface="Alexandria" pitchFamily="2" charset="-78"/>
              </a:rPr>
              <a:t>اذكر الفرق بينهما ؟</a:t>
            </a:r>
            <a:endParaRPr lang="ar-EG" sz="2400" dirty="0">
              <a:latin typeface="Alexandria" pitchFamily="2" charset="-78"/>
              <a:cs typeface="Alexandria" pitchFamily="2" charset="-78"/>
            </a:endParaRPr>
          </a:p>
        </p:txBody>
      </p:sp>
    </p:spTree>
    <p:extLst>
      <p:ext uri="{BB962C8B-B14F-4D97-AF65-F5344CB8AC3E}">
        <p14:creationId xmlns:p14="http://schemas.microsoft.com/office/powerpoint/2010/main" val="37566787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FBEDA50-726E-7AA7-4A17-44EA615735E6}"/>
              </a:ext>
            </a:extLst>
          </p:cNvPr>
          <p:cNvSpPr txBox="1"/>
          <p:nvPr/>
        </p:nvSpPr>
        <p:spPr>
          <a:xfrm>
            <a:off x="202327" y="1258044"/>
            <a:ext cx="11577485" cy="4996881"/>
          </a:xfrm>
          <a:prstGeom prst="rect">
            <a:avLst/>
          </a:prstGeom>
          <a:noFill/>
        </p:spPr>
        <p:txBody>
          <a:bodyPr wrap="square">
            <a:spAutoFit/>
          </a:bodyPr>
          <a:lstStyle/>
          <a:p>
            <a:pPr algn="just" rtl="1">
              <a:lnSpc>
                <a:spcPct val="200000"/>
              </a:lnSpc>
            </a:pPr>
            <a:r>
              <a:rPr lang="ar-EG" i="0" u="sng" strike="noStrike" baseline="0" dirty="0">
                <a:solidFill>
                  <a:srgbClr val="00B0F0"/>
                </a:solidFill>
                <a:latin typeface="Alexandria" pitchFamily="2" charset="-78"/>
                <a:cs typeface="Alexandria" pitchFamily="2" charset="-78"/>
              </a:rPr>
              <a:t>ماذا يحتاج الباحث من المرجع ؟ </a:t>
            </a:r>
          </a:p>
          <a:p>
            <a:pPr algn="just" rtl="1">
              <a:lnSpc>
                <a:spcPct val="200000"/>
              </a:lnSpc>
            </a:pPr>
            <a:r>
              <a:rPr lang="ar-EG" i="0" u="none" strike="noStrike" baseline="0" dirty="0">
                <a:latin typeface="Alexandria" pitchFamily="2" charset="-78"/>
                <a:cs typeface="Alexandria" pitchFamily="2" charset="-78"/>
              </a:rPr>
              <a:t>-</a:t>
            </a:r>
            <a:r>
              <a:rPr lang="af-ZA" i="0" u="none" strike="noStrike" baseline="0" dirty="0">
                <a:latin typeface="Alexandria" pitchFamily="2" charset="-78"/>
                <a:cs typeface="Alexandria" pitchFamily="2" charset="-78"/>
              </a:rPr>
              <a:t> </a:t>
            </a:r>
            <a:r>
              <a:rPr lang="ar-EG" i="0" u="sng" strike="noStrike" baseline="0" dirty="0">
                <a:latin typeface="Alexandria" pitchFamily="2" charset="-78"/>
                <a:cs typeface="Alexandria" pitchFamily="2" charset="-78"/>
              </a:rPr>
              <a:t>التنصيص </a:t>
            </a:r>
            <a:r>
              <a:rPr lang="en-US" i="0" u="sng" strike="noStrike" baseline="0" dirty="0">
                <a:latin typeface="Alexandria" pitchFamily="2" charset="-78"/>
                <a:cs typeface="Alexandria" pitchFamily="2" charset="-78"/>
              </a:rPr>
              <a:t> :</a:t>
            </a:r>
            <a:r>
              <a:rPr lang="af-ZA" i="0" u="sng" strike="noStrike" baseline="0" dirty="0">
                <a:latin typeface="Alexandria" pitchFamily="2" charset="-78"/>
                <a:cs typeface="Alexandria" pitchFamily="2" charset="-78"/>
              </a:rPr>
              <a:t>quote </a:t>
            </a:r>
            <a:r>
              <a:rPr lang="ar-EG" i="0" u="none" strike="noStrike" baseline="0" dirty="0">
                <a:latin typeface="Alexandria" pitchFamily="2" charset="-78"/>
                <a:cs typeface="Alexandria" pitchFamily="2" charset="-78"/>
              </a:rPr>
              <a:t>أي ما يقوم الباحث بنقله من المرجع كما هو بنفس كلماته ونفس الصياغة وعادة يوضع بين قوسين صغيرين،</a:t>
            </a:r>
          </a:p>
          <a:p>
            <a:pPr algn="just" rtl="1">
              <a:lnSpc>
                <a:spcPct val="200000"/>
              </a:lnSpc>
            </a:pPr>
            <a:r>
              <a:rPr lang="ar-EG" dirty="0">
                <a:latin typeface="Alexandria" pitchFamily="2" charset="-78"/>
                <a:cs typeface="Alexandria" pitchFamily="2" charset="-78"/>
              </a:rPr>
              <a:t>- </a:t>
            </a:r>
            <a:r>
              <a:rPr lang="ar-EG" i="0" u="none" strike="noStrike" baseline="0" dirty="0">
                <a:latin typeface="Alexandria" pitchFamily="2" charset="-78"/>
                <a:cs typeface="Alexandria" pitchFamily="2" charset="-78"/>
              </a:rPr>
              <a:t>وإذا زاد عن سطرين ينبغي وضعه في فقرة مستقلة بحيث تكون للداخل بمقدار 5 مسافات</a:t>
            </a:r>
            <a:endParaRPr lang="ar-EG" dirty="0">
              <a:latin typeface="Alexandria" pitchFamily="2" charset="-78"/>
              <a:cs typeface="Alexandria" pitchFamily="2" charset="-78"/>
            </a:endParaRPr>
          </a:p>
          <a:p>
            <a:pPr algn="just" rtl="1">
              <a:lnSpc>
                <a:spcPct val="200000"/>
              </a:lnSpc>
            </a:pPr>
            <a:r>
              <a:rPr lang="ar-EG" i="0" u="none" strike="noStrike" baseline="0" dirty="0">
                <a:latin typeface="Alexandria" pitchFamily="2" charset="-78"/>
                <a:cs typeface="Alexandria" pitchFamily="2" charset="-78"/>
              </a:rPr>
              <a:t>- </a:t>
            </a:r>
            <a:r>
              <a:rPr lang="ar-EG" i="0" u="sng" strike="noStrike" baseline="0" dirty="0">
                <a:latin typeface="Alexandria" pitchFamily="2" charset="-78"/>
                <a:cs typeface="Alexandria" pitchFamily="2" charset="-78"/>
              </a:rPr>
              <a:t>النقل</a:t>
            </a:r>
            <a:r>
              <a:rPr lang="en-US" i="0" u="sng" strike="noStrike" baseline="0" dirty="0">
                <a:latin typeface="Alexandria" pitchFamily="2" charset="-78"/>
                <a:cs typeface="Alexandria" pitchFamily="2" charset="-78"/>
              </a:rPr>
              <a:t> :</a:t>
            </a:r>
            <a:r>
              <a:rPr lang="af-ZA" i="0" u="sng" strike="noStrike" baseline="0" dirty="0">
                <a:latin typeface="Alexandria" pitchFamily="2" charset="-78"/>
                <a:cs typeface="Alexandria" pitchFamily="2" charset="-78"/>
              </a:rPr>
              <a:t>copy </a:t>
            </a:r>
            <a:r>
              <a:rPr lang="ar-EG" i="0" u="none" strike="noStrike" baseline="0" dirty="0">
                <a:latin typeface="Alexandria" pitchFamily="2" charset="-78"/>
                <a:cs typeface="Alexandria" pitchFamily="2" charset="-78"/>
              </a:rPr>
              <a:t>أي ما يقوم به الباحث من نقل للأشكال والرسومات التوضيحية او الاشكال البيانية او الصور المتخصصة من المرجع الي بحثه وعادة لا يوضع بين قوسين صغيرين.</a:t>
            </a:r>
          </a:p>
          <a:p>
            <a:pPr algn="just" rtl="1">
              <a:lnSpc>
                <a:spcPct val="200000"/>
              </a:lnSpc>
            </a:pPr>
            <a:r>
              <a:rPr lang="ar-EG" i="0" u="none" strike="noStrike" baseline="0" dirty="0">
                <a:latin typeface="Alexandria" pitchFamily="2" charset="-78"/>
                <a:cs typeface="Alexandria" pitchFamily="2" charset="-78"/>
              </a:rPr>
              <a:t>- </a:t>
            </a:r>
            <a:r>
              <a:rPr lang="ar-EG" i="0" u="sng" strike="noStrike" baseline="0" dirty="0">
                <a:latin typeface="Alexandria" pitchFamily="2" charset="-78"/>
                <a:cs typeface="Alexandria" pitchFamily="2" charset="-78"/>
              </a:rPr>
              <a:t>الاقتباس</a:t>
            </a:r>
            <a:r>
              <a:rPr lang="af-ZA" i="0" u="sng" strike="noStrike" baseline="0" dirty="0">
                <a:latin typeface="Alexandria" pitchFamily="2" charset="-78"/>
                <a:cs typeface="Alexandria" pitchFamily="2" charset="-78"/>
              </a:rPr>
              <a:t>paraphrase </a:t>
            </a:r>
            <a:r>
              <a:rPr lang="ar-EG" i="0" u="none" strike="noStrike" baseline="0" dirty="0">
                <a:latin typeface="Alexandria" pitchFamily="2" charset="-78"/>
                <a:cs typeface="Alexandria" pitchFamily="2" charset="-78"/>
              </a:rPr>
              <a:t>: وهو ما يقوم به الباحث من إعادة صياغة لما هو مكتوب بالمرجع وإعادة صياغته بلغته وكلماته محافظا على نفس المعني الذي قصده المرجع العلمي دون تعديل فيه او إضافة او نقصان عليه.</a:t>
            </a:r>
            <a:endParaRPr lang="ar-EG" dirty="0">
              <a:latin typeface="Alexandria" pitchFamily="2" charset="-78"/>
              <a:cs typeface="Alexandria" pitchFamily="2" charset="-78"/>
            </a:endParaRPr>
          </a:p>
          <a:p>
            <a:pPr algn="just" rtl="1">
              <a:lnSpc>
                <a:spcPct val="200000"/>
              </a:lnSpc>
            </a:pPr>
            <a:r>
              <a:rPr lang="ar-EG" i="0" u="none" strike="noStrike" baseline="0" dirty="0">
                <a:latin typeface="Alexandria" pitchFamily="2" charset="-78"/>
                <a:cs typeface="Alexandria" pitchFamily="2" charset="-78"/>
              </a:rPr>
              <a:t>-</a:t>
            </a:r>
            <a:r>
              <a:rPr lang="af-ZA" i="0" u="none" strike="noStrike" baseline="0" dirty="0">
                <a:latin typeface="Alexandria" pitchFamily="2" charset="-78"/>
                <a:cs typeface="Alexandria" pitchFamily="2" charset="-78"/>
              </a:rPr>
              <a:t> </a:t>
            </a:r>
            <a:r>
              <a:rPr lang="ar-EG" i="0" u="sng" strike="noStrike" baseline="0" dirty="0">
                <a:latin typeface="Alexandria" pitchFamily="2" charset="-78"/>
                <a:cs typeface="Alexandria" pitchFamily="2" charset="-78"/>
              </a:rPr>
              <a:t>التلخيص </a:t>
            </a:r>
            <a:r>
              <a:rPr lang="af-ZA" i="0" u="sng" strike="noStrike" baseline="0" dirty="0">
                <a:latin typeface="Alexandria" pitchFamily="2" charset="-78"/>
                <a:cs typeface="Alexandria" pitchFamily="2" charset="-78"/>
              </a:rPr>
              <a:t>summarizing </a:t>
            </a:r>
            <a:r>
              <a:rPr lang="ar-EG" i="0" u="none" strike="noStrike" baseline="0" dirty="0">
                <a:latin typeface="Alexandria" pitchFamily="2" charset="-78"/>
                <a:cs typeface="Alexandria" pitchFamily="2" charset="-78"/>
              </a:rPr>
              <a:t>: وهو تلخيص فكره </a:t>
            </a:r>
            <a:r>
              <a:rPr lang="ar-EG" dirty="0">
                <a:latin typeface="Alexandria" pitchFamily="2" charset="-78"/>
                <a:cs typeface="Alexandria" pitchFamily="2" charset="-78"/>
              </a:rPr>
              <a:t>أ</a:t>
            </a:r>
            <a:r>
              <a:rPr lang="ar-EG" i="0" u="none" strike="noStrike" baseline="0" dirty="0">
                <a:latin typeface="Alexandria" pitchFamily="2" charset="-78"/>
                <a:cs typeface="Alexandria" pitchFamily="2" charset="-78"/>
              </a:rPr>
              <a:t>و رأي </a:t>
            </a:r>
            <a:r>
              <a:rPr lang="ar-EG" dirty="0">
                <a:latin typeface="Alexandria" pitchFamily="2" charset="-78"/>
                <a:cs typeface="Alexandria" pitchFamily="2" charset="-78"/>
              </a:rPr>
              <a:t>أ</a:t>
            </a:r>
            <a:r>
              <a:rPr lang="ar-EG" i="0" u="none" strike="noStrike" baseline="0" dirty="0">
                <a:latin typeface="Alexandria" pitchFamily="2" charset="-78"/>
                <a:cs typeface="Alexandria" pitchFamily="2" charset="-78"/>
              </a:rPr>
              <a:t>و عوامل تؤثر في متغير .</a:t>
            </a:r>
            <a:endParaRPr lang="ar-EG"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6BB7B000-C010-CC03-387E-F3315CD7F47E}"/>
              </a:ext>
            </a:extLst>
          </p:cNvPr>
          <p:cNvSpPr txBox="1"/>
          <p:nvPr/>
        </p:nvSpPr>
        <p:spPr>
          <a:xfrm>
            <a:off x="9621227" y="837625"/>
            <a:ext cx="226351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a:t>
            </a:r>
          </a:p>
        </p:txBody>
      </p:sp>
    </p:spTree>
    <p:extLst>
      <p:ext uri="{BB962C8B-B14F-4D97-AF65-F5344CB8AC3E}">
        <p14:creationId xmlns:p14="http://schemas.microsoft.com/office/powerpoint/2010/main" val="1140519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Speech Bubble: Oval 2">
            <a:extLst>
              <a:ext uri="{FF2B5EF4-FFF2-40B4-BE49-F238E27FC236}">
                <a16:creationId xmlns:a16="http://schemas.microsoft.com/office/drawing/2014/main" id="{8291BC23-C1A3-B7B2-2ED0-21674772ED14}"/>
              </a:ext>
            </a:extLst>
          </p:cNvPr>
          <p:cNvSpPr/>
          <p:nvPr/>
        </p:nvSpPr>
        <p:spPr>
          <a:xfrm>
            <a:off x="1903752" y="1888761"/>
            <a:ext cx="9688644" cy="2762844"/>
          </a:xfrm>
          <a:prstGeom prst="wedgeEllipseCallout">
            <a:avLst>
              <a:gd name="adj1" fmla="val -32704"/>
              <a:gd name="adj2" fmla="val 65599"/>
            </a:avLst>
          </a:prstGeom>
        </p:spPr>
        <p:style>
          <a:lnRef idx="2">
            <a:schemeClr val="accent1"/>
          </a:lnRef>
          <a:fillRef idx="1">
            <a:schemeClr val="lt1"/>
          </a:fillRef>
          <a:effectRef idx="0">
            <a:schemeClr val="accent1"/>
          </a:effectRef>
          <a:fontRef idx="minor">
            <a:schemeClr val="dk1"/>
          </a:fontRef>
        </p:style>
        <p:txBody>
          <a:bodyPr rtlCol="1" anchor="ctr"/>
          <a:lstStyle/>
          <a:p>
            <a:pPr algn="ctr" rtl="1">
              <a:lnSpc>
                <a:spcPct val="200000"/>
              </a:lnSpc>
            </a:pPr>
            <a:r>
              <a:rPr lang="ar-EG" sz="2800" b="1" i="0" dirty="0">
                <a:solidFill>
                  <a:srgbClr val="00B0F0"/>
                </a:solidFill>
                <a:effectLst/>
                <a:latin typeface="Alexandria" pitchFamily="2" charset="-78"/>
                <a:cs typeface="Alexandria" pitchFamily="2" charset="-78"/>
              </a:rPr>
              <a:t>ما هي أسس كتابة المصادر والمراجع في البحث العلمي؟</a:t>
            </a:r>
            <a:endParaRPr lang="ar-EG" sz="2800" b="0" i="0" dirty="0">
              <a:solidFill>
                <a:srgbClr val="00B0F0"/>
              </a:solidFill>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7F0CE89D-7A04-3172-F81D-08EE346E1DC4}"/>
              </a:ext>
            </a:extLst>
          </p:cNvPr>
          <p:cNvSpPr txBox="1"/>
          <p:nvPr/>
        </p:nvSpPr>
        <p:spPr>
          <a:xfrm>
            <a:off x="9473784" y="755759"/>
            <a:ext cx="253778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 </a:t>
            </a:r>
          </a:p>
        </p:txBody>
      </p:sp>
    </p:spTree>
    <p:extLst>
      <p:ext uri="{BB962C8B-B14F-4D97-AF65-F5344CB8AC3E}">
        <p14:creationId xmlns:p14="http://schemas.microsoft.com/office/powerpoint/2010/main" val="2712844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0E43F4A-FF31-AC58-6987-E5F88CD614E1}"/>
              </a:ext>
            </a:extLst>
          </p:cNvPr>
          <p:cNvSpPr txBox="1"/>
          <p:nvPr/>
        </p:nvSpPr>
        <p:spPr>
          <a:xfrm>
            <a:off x="449705" y="1062071"/>
            <a:ext cx="11561864" cy="5550879"/>
          </a:xfrm>
          <a:prstGeom prst="rect">
            <a:avLst/>
          </a:prstGeom>
          <a:noFill/>
        </p:spPr>
        <p:txBody>
          <a:bodyPr wrap="square">
            <a:spAutoFit/>
          </a:bodyPr>
          <a:lstStyle/>
          <a:p>
            <a:pPr algn="just" rtl="1">
              <a:lnSpc>
                <a:spcPct val="200000"/>
              </a:lnSpc>
            </a:pPr>
            <a:r>
              <a:rPr lang="ar-EG" i="0" u="sng" dirty="0">
                <a:solidFill>
                  <a:srgbClr val="00B0F0"/>
                </a:solidFill>
                <a:effectLst/>
                <a:latin typeface="Alexandria" pitchFamily="2" charset="-78"/>
                <a:cs typeface="Alexandria" pitchFamily="2" charset="-78"/>
              </a:rPr>
              <a:t>أسس كتابة المصادر والمراجع في البحث العلمي:</a:t>
            </a:r>
          </a:p>
          <a:p>
            <a:pPr algn="just" rtl="1">
              <a:lnSpc>
                <a:spcPct val="200000"/>
              </a:lnSpc>
            </a:pPr>
            <a:r>
              <a:rPr lang="ar-EG" i="0" dirty="0">
                <a:effectLst/>
                <a:latin typeface="Alexandria" pitchFamily="2" charset="-78"/>
                <a:cs typeface="Alexandria" pitchFamily="2" charset="-78"/>
              </a:rPr>
              <a:t>1) </a:t>
            </a:r>
            <a:r>
              <a:rPr lang="ar-EG" i="0" u="sng" dirty="0">
                <a:effectLst/>
                <a:latin typeface="Alexandria" pitchFamily="2" charset="-78"/>
                <a:cs typeface="Alexandria" pitchFamily="2" charset="-78"/>
              </a:rPr>
              <a:t>توحيد نمط المصادر والمراجع وانسجامها: </a:t>
            </a:r>
            <a:r>
              <a:rPr lang="ar-EG" i="0" dirty="0">
                <a:effectLst/>
                <a:latin typeface="Alexandria" pitchFamily="2" charset="-78"/>
                <a:cs typeface="Alexandria" pitchFamily="2" charset="-78"/>
              </a:rPr>
              <a:t>يعد من أهم الأمور التي يجب أن يسعى الباحث للقيام بها أثناء ترتيبه للمصادر والمراجع في بحثه العلمي، حيث يجب أن يختار المصادر والمراجع المنسجمة مع بعضها البعض، ويسهل هذا الأمر من مهمته في البحث العلمي.</a:t>
            </a:r>
          </a:p>
          <a:p>
            <a:pPr algn="just" rtl="1">
              <a:lnSpc>
                <a:spcPct val="200000"/>
              </a:lnSpc>
            </a:pPr>
            <a:r>
              <a:rPr lang="ar-EG" i="0" dirty="0">
                <a:effectLst/>
                <a:latin typeface="Alexandria" pitchFamily="2" charset="-78"/>
                <a:cs typeface="Alexandria" pitchFamily="2" charset="-78"/>
              </a:rPr>
              <a:t>2) </a:t>
            </a:r>
            <a:r>
              <a:rPr lang="ar-EG" i="0" u="sng" dirty="0">
                <a:effectLst/>
                <a:latin typeface="Alexandria" pitchFamily="2" charset="-78"/>
                <a:cs typeface="Alexandria" pitchFamily="2" charset="-78"/>
              </a:rPr>
              <a:t>التزام الباحث بنمط المصادر والمراجع الذي يشير إليه دليل الجامعة</a:t>
            </a:r>
            <a:r>
              <a:rPr lang="ar-EG" i="0" dirty="0">
                <a:effectLst/>
                <a:latin typeface="Alexandria" pitchFamily="2" charset="-78"/>
                <a:cs typeface="Alexandria" pitchFamily="2" charset="-78"/>
              </a:rPr>
              <a:t>: بحيث يتطلع الباحث على النموذج الذي تضعه الجامعة لترتيب المصادر والمراجع في البحث العلمي. (حيث أن لكل جامعة نموذجا خاصا بها لترتيب المصادر والمراجع وعلى الطالب الالتزام به.</a:t>
            </a:r>
          </a:p>
          <a:p>
            <a:pPr algn="just" rtl="1">
              <a:lnSpc>
                <a:spcPct val="200000"/>
              </a:lnSpc>
            </a:pPr>
            <a:r>
              <a:rPr lang="ar-EG" i="0" dirty="0">
                <a:effectLst/>
                <a:latin typeface="Alexandria" pitchFamily="2" charset="-78"/>
                <a:cs typeface="Alexandria" pitchFamily="2" charset="-78"/>
              </a:rPr>
              <a:t>3</a:t>
            </a:r>
            <a:r>
              <a:rPr lang="ar-EG" i="0" u="sng" dirty="0">
                <a:effectLst/>
                <a:latin typeface="Alexandria" pitchFamily="2" charset="-78"/>
                <a:cs typeface="Alexandria" pitchFamily="2" charset="-78"/>
              </a:rPr>
              <a:t>) الفصل بين المصادر العربية والمصادر الأجنبية</a:t>
            </a:r>
            <a:r>
              <a:rPr lang="ar-EG" i="0" dirty="0">
                <a:effectLst/>
                <a:latin typeface="Alexandria" pitchFamily="2" charset="-78"/>
                <a:cs typeface="Alexandria" pitchFamily="2" charset="-78"/>
              </a:rPr>
              <a:t>: لا يجوز أن يقوم الباحث بترتيب المصادر العربية والأجنبية بشكل مختلط في بحثه العلمي، لذلك يجب أن يقوم بالفصل بين هذه المصادر، حيث يجب على الباحث أن يقوم بإنشاء قائمة للمصادر والمراجع العربية، وقائمة للمصادر والمراجع الأجنبية.</a:t>
            </a:r>
          </a:p>
        </p:txBody>
      </p:sp>
      <p:sp>
        <p:nvSpPr>
          <p:cNvPr id="6" name="TextBox 5">
            <a:extLst>
              <a:ext uri="{FF2B5EF4-FFF2-40B4-BE49-F238E27FC236}">
                <a16:creationId xmlns:a16="http://schemas.microsoft.com/office/drawing/2014/main" id="{3CC6EBED-529F-FAEC-BE4B-CC1136C771CC}"/>
              </a:ext>
            </a:extLst>
          </p:cNvPr>
          <p:cNvSpPr txBox="1"/>
          <p:nvPr/>
        </p:nvSpPr>
        <p:spPr>
          <a:xfrm>
            <a:off x="9748054" y="755759"/>
            <a:ext cx="226351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a:t>
            </a:r>
          </a:p>
        </p:txBody>
      </p:sp>
    </p:spTree>
    <p:extLst>
      <p:ext uri="{BB962C8B-B14F-4D97-AF65-F5344CB8AC3E}">
        <p14:creationId xmlns:p14="http://schemas.microsoft.com/office/powerpoint/2010/main" val="17786546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Speech Bubble: Oval 2">
            <a:extLst>
              <a:ext uri="{FF2B5EF4-FFF2-40B4-BE49-F238E27FC236}">
                <a16:creationId xmlns:a16="http://schemas.microsoft.com/office/drawing/2014/main" id="{8291BC23-C1A3-B7B2-2ED0-21674772ED14}"/>
              </a:ext>
            </a:extLst>
          </p:cNvPr>
          <p:cNvSpPr/>
          <p:nvPr/>
        </p:nvSpPr>
        <p:spPr>
          <a:xfrm>
            <a:off x="1903752" y="1888761"/>
            <a:ext cx="9688644" cy="2762844"/>
          </a:xfrm>
          <a:prstGeom prst="wedgeEllipseCallout">
            <a:avLst>
              <a:gd name="adj1" fmla="val -32704"/>
              <a:gd name="adj2" fmla="val 65599"/>
            </a:avLst>
          </a:prstGeom>
        </p:spPr>
        <p:style>
          <a:lnRef idx="2">
            <a:schemeClr val="accent1"/>
          </a:lnRef>
          <a:fillRef idx="1">
            <a:schemeClr val="lt1"/>
          </a:fillRef>
          <a:effectRef idx="0">
            <a:schemeClr val="accent1"/>
          </a:effectRef>
          <a:fontRef idx="minor">
            <a:schemeClr val="dk1"/>
          </a:fontRef>
        </p:style>
        <p:txBody>
          <a:bodyPr rtlCol="1" anchor="ctr"/>
          <a:lstStyle/>
          <a:p>
            <a:pPr algn="ctr" rtl="1">
              <a:lnSpc>
                <a:spcPct val="200000"/>
              </a:lnSpc>
            </a:pPr>
            <a:r>
              <a:rPr lang="ar-EG" sz="2800" b="1" i="0" dirty="0">
                <a:solidFill>
                  <a:srgbClr val="00B0F0"/>
                </a:solidFill>
                <a:effectLst/>
                <a:latin typeface="Alexandria" pitchFamily="2" charset="-78"/>
                <a:cs typeface="Alexandria" pitchFamily="2" charset="-78"/>
              </a:rPr>
              <a:t>ما هي طرق ترتيب المصادر والمراجع  في البحث العلمي</a:t>
            </a:r>
            <a:r>
              <a:rPr lang="ar-EG" sz="2800" dirty="0">
                <a:solidFill>
                  <a:srgbClr val="00B0F0"/>
                </a:solidFill>
                <a:latin typeface="Alexandria" pitchFamily="2" charset="-78"/>
                <a:cs typeface="Alexandria" pitchFamily="2" charset="-78"/>
              </a:rPr>
              <a:t>؟</a:t>
            </a:r>
            <a:endParaRPr lang="ar-EG" sz="2800" b="0" i="0" dirty="0">
              <a:solidFill>
                <a:srgbClr val="00B0F0"/>
              </a:solidFill>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7F0CE89D-7A04-3172-F81D-08EE346E1DC4}"/>
              </a:ext>
            </a:extLst>
          </p:cNvPr>
          <p:cNvSpPr txBox="1"/>
          <p:nvPr/>
        </p:nvSpPr>
        <p:spPr>
          <a:xfrm>
            <a:off x="9748054" y="755759"/>
            <a:ext cx="226351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a:t>
            </a:r>
          </a:p>
        </p:txBody>
      </p:sp>
    </p:spTree>
    <p:extLst>
      <p:ext uri="{BB962C8B-B14F-4D97-AF65-F5344CB8AC3E}">
        <p14:creationId xmlns:p14="http://schemas.microsoft.com/office/powerpoint/2010/main" val="33128011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21F961F-DFA2-D70D-9EDD-97C39855CA4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01CD947B-9E75-EE8A-93B7-564D84644AD9}"/>
              </a:ext>
            </a:extLst>
          </p:cNvPr>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6C3C994A-AD34-3C89-2642-B57E0563B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7092AB7-BB38-5245-4A10-A98CCC0907FE}"/>
              </a:ext>
            </a:extLst>
          </p:cNvPr>
          <p:cNvSpPr txBox="1"/>
          <p:nvPr/>
        </p:nvSpPr>
        <p:spPr>
          <a:xfrm>
            <a:off x="9748054" y="755759"/>
            <a:ext cx="226351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a:t>
            </a:r>
          </a:p>
        </p:txBody>
      </p:sp>
      <p:sp>
        <p:nvSpPr>
          <p:cNvPr id="4" name="TextBox 3">
            <a:extLst>
              <a:ext uri="{FF2B5EF4-FFF2-40B4-BE49-F238E27FC236}">
                <a16:creationId xmlns:a16="http://schemas.microsoft.com/office/drawing/2014/main" id="{51DCA967-D903-466B-BE0F-26B95241C980}"/>
              </a:ext>
            </a:extLst>
          </p:cNvPr>
          <p:cNvSpPr txBox="1"/>
          <p:nvPr/>
        </p:nvSpPr>
        <p:spPr>
          <a:xfrm>
            <a:off x="374754" y="1574047"/>
            <a:ext cx="11463727" cy="3334887"/>
          </a:xfrm>
          <a:prstGeom prst="rect">
            <a:avLst/>
          </a:prstGeom>
          <a:noFill/>
        </p:spPr>
        <p:txBody>
          <a:bodyPr wrap="square">
            <a:spAutoFit/>
          </a:bodyPr>
          <a:lstStyle/>
          <a:p>
            <a:pPr algn="just" rtl="1">
              <a:lnSpc>
                <a:spcPct val="200000"/>
              </a:lnSpc>
            </a:pPr>
            <a:r>
              <a:rPr lang="ar-EG" i="0" u="sng" dirty="0">
                <a:solidFill>
                  <a:srgbClr val="00B0F0"/>
                </a:solidFill>
                <a:effectLst/>
                <a:latin typeface="Alexandria" pitchFamily="2" charset="-78"/>
                <a:cs typeface="Alexandria" pitchFamily="2" charset="-78"/>
              </a:rPr>
              <a:t>طريقة كتابة المصادر في البحث العلمي:</a:t>
            </a:r>
          </a:p>
          <a:p>
            <a:pPr algn="just" rtl="1">
              <a:lnSpc>
                <a:spcPct val="200000"/>
              </a:lnSpc>
            </a:pPr>
            <a:r>
              <a:rPr lang="ar-EG" b="0" i="0" u="sng" dirty="0">
                <a:effectLst/>
                <a:latin typeface="Alexandria" pitchFamily="2" charset="-78"/>
                <a:cs typeface="Alexandria" pitchFamily="2" charset="-78"/>
              </a:rPr>
              <a:t>أهم الأساليب التي يتم استخدامها في كتابة المصادر :</a:t>
            </a:r>
          </a:p>
          <a:p>
            <a:pPr algn="just" rtl="1">
              <a:lnSpc>
                <a:spcPct val="200000"/>
              </a:lnSpc>
            </a:pPr>
            <a:r>
              <a:rPr lang="ar-EG" dirty="0">
                <a:latin typeface="Alexandria" pitchFamily="2" charset="-78"/>
                <a:cs typeface="Alexandria" pitchFamily="2" charset="-78"/>
              </a:rPr>
              <a:t>1) </a:t>
            </a:r>
            <a:r>
              <a:rPr lang="ar-EG" b="0" i="0" dirty="0">
                <a:effectLst/>
                <a:latin typeface="Alexandria" pitchFamily="2" charset="-78"/>
                <a:cs typeface="Alexandria" pitchFamily="2" charset="-78"/>
              </a:rPr>
              <a:t>طريقة التوثيق من خلال نظام </a:t>
            </a:r>
            <a:r>
              <a:rPr lang="af-ZA" b="0" i="0" dirty="0">
                <a:effectLst/>
                <a:latin typeface="Alexandria" pitchFamily="2" charset="-78"/>
                <a:cs typeface="Alexandria" pitchFamily="2" charset="-78"/>
              </a:rPr>
              <a:t>APA</a:t>
            </a:r>
          </a:p>
          <a:p>
            <a:pPr algn="just" rtl="1">
              <a:lnSpc>
                <a:spcPct val="200000"/>
              </a:lnSpc>
            </a:pPr>
            <a:r>
              <a:rPr lang="ar-EG" b="0" i="0" dirty="0">
                <a:effectLst/>
                <a:latin typeface="Alexandria" pitchFamily="2" charset="-78"/>
                <a:cs typeface="Alexandria" pitchFamily="2" charset="-78"/>
              </a:rPr>
              <a:t>2) طريقة التوثيق من خلال أسلوب </a:t>
            </a:r>
            <a:r>
              <a:rPr lang="af-ZA" b="0" i="0" dirty="0">
                <a:effectLst/>
                <a:latin typeface="Alexandria" pitchFamily="2" charset="-78"/>
                <a:cs typeface="Alexandria" pitchFamily="2" charset="-78"/>
              </a:rPr>
              <a:t>MLA.</a:t>
            </a:r>
          </a:p>
          <a:p>
            <a:pPr algn="just" rtl="1">
              <a:lnSpc>
                <a:spcPct val="200000"/>
              </a:lnSpc>
            </a:pPr>
            <a:r>
              <a:rPr lang="ar-EG" b="0" i="0" dirty="0">
                <a:effectLst/>
                <a:latin typeface="Alexandria" pitchFamily="2" charset="-78"/>
                <a:cs typeface="Alexandria" pitchFamily="2" charset="-78"/>
              </a:rPr>
              <a:t>3) التوثيق من خلال نظام شيكاغو.</a:t>
            </a:r>
          </a:p>
          <a:p>
            <a:pPr algn="just" rtl="1">
              <a:lnSpc>
                <a:spcPct val="200000"/>
              </a:lnSpc>
            </a:pPr>
            <a:r>
              <a:rPr lang="ar-EG" dirty="0">
                <a:latin typeface="Alexandria" pitchFamily="2" charset="-78"/>
                <a:cs typeface="Alexandria" pitchFamily="2" charset="-78"/>
              </a:rPr>
              <a:t>4) طريقة التوثيق بأسلوب</a:t>
            </a:r>
            <a:r>
              <a:rPr lang="en-US" dirty="0">
                <a:latin typeface="Alexandria" pitchFamily="2" charset="-78"/>
                <a:cs typeface="Alexandria" pitchFamily="2" charset="-78"/>
              </a:rPr>
              <a:t>ACS</a:t>
            </a:r>
            <a:endParaRPr lang="ar-EG" b="0" i="0" dirty="0">
              <a:effectLst/>
              <a:latin typeface="Alexandria" pitchFamily="2" charset="-78"/>
              <a:cs typeface="Alexandria" pitchFamily="2" charset="-78"/>
            </a:endParaRPr>
          </a:p>
        </p:txBody>
      </p:sp>
    </p:spTree>
    <p:extLst>
      <p:ext uri="{BB962C8B-B14F-4D97-AF65-F5344CB8AC3E}">
        <p14:creationId xmlns:p14="http://schemas.microsoft.com/office/powerpoint/2010/main" val="4458708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21F961F-DFA2-D70D-9EDD-97C39855CA4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01CD947B-9E75-EE8A-93B7-564D84644AD9}"/>
              </a:ext>
            </a:extLst>
          </p:cNvPr>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6C3C994A-AD34-3C89-2642-B57E0563B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7092AB7-BB38-5245-4A10-A98CCC0907FE}"/>
              </a:ext>
            </a:extLst>
          </p:cNvPr>
          <p:cNvSpPr txBox="1"/>
          <p:nvPr/>
        </p:nvSpPr>
        <p:spPr>
          <a:xfrm>
            <a:off x="9748054" y="755759"/>
            <a:ext cx="226351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a:t>
            </a:r>
          </a:p>
        </p:txBody>
      </p:sp>
      <p:sp>
        <p:nvSpPr>
          <p:cNvPr id="5" name="TextBox 4">
            <a:extLst>
              <a:ext uri="{FF2B5EF4-FFF2-40B4-BE49-F238E27FC236}">
                <a16:creationId xmlns:a16="http://schemas.microsoft.com/office/drawing/2014/main" id="{B701D07D-D6CC-D484-B069-059035B3119E}"/>
              </a:ext>
            </a:extLst>
          </p:cNvPr>
          <p:cNvSpPr txBox="1"/>
          <p:nvPr/>
        </p:nvSpPr>
        <p:spPr>
          <a:xfrm>
            <a:off x="614597" y="1320732"/>
            <a:ext cx="11261145" cy="4442883"/>
          </a:xfrm>
          <a:prstGeom prst="rect">
            <a:avLst/>
          </a:prstGeom>
          <a:noFill/>
        </p:spPr>
        <p:txBody>
          <a:bodyPr wrap="square">
            <a:spAutoFit/>
          </a:bodyPr>
          <a:lstStyle/>
          <a:p>
            <a:pPr algn="just" rtl="1">
              <a:lnSpc>
                <a:spcPct val="200000"/>
              </a:lnSpc>
            </a:pPr>
            <a:r>
              <a:rPr lang="ar-EG" i="0" u="sng" dirty="0">
                <a:solidFill>
                  <a:srgbClr val="00B0F0"/>
                </a:solidFill>
                <a:effectLst/>
                <a:latin typeface="Alexandria" pitchFamily="2" charset="-78"/>
                <a:cs typeface="Alexandria" pitchFamily="2" charset="-78"/>
              </a:rPr>
              <a:t>طرق تدوين المراجع والمصادر في البحث العلمي</a:t>
            </a:r>
            <a:r>
              <a:rPr lang="ar-EG" u="sng" dirty="0">
                <a:solidFill>
                  <a:srgbClr val="00B0F0"/>
                </a:solidFill>
                <a:latin typeface="Alexandria" pitchFamily="2" charset="-78"/>
                <a:cs typeface="Alexandria" pitchFamily="2" charset="-78"/>
              </a:rPr>
              <a:t>:</a:t>
            </a:r>
            <a:endParaRPr lang="ar-EG" i="0" u="sng" dirty="0">
              <a:solidFill>
                <a:srgbClr val="00B0F0"/>
              </a:solidFill>
              <a:effectLst/>
              <a:latin typeface="Alexandria" pitchFamily="2" charset="-78"/>
              <a:cs typeface="Alexandria" pitchFamily="2" charset="-78"/>
            </a:endParaRPr>
          </a:p>
          <a:p>
            <a:pPr algn="just" rtl="1">
              <a:lnSpc>
                <a:spcPct val="200000"/>
              </a:lnSpc>
            </a:pPr>
            <a:r>
              <a:rPr lang="ar-EG" dirty="0">
                <a:latin typeface="Alexandria" pitchFamily="2" charset="-78"/>
                <a:cs typeface="Alexandria" pitchFamily="2" charset="-78"/>
              </a:rPr>
              <a:t>1) </a:t>
            </a:r>
            <a:r>
              <a:rPr lang="ar-EG" b="1" i="0" u="sng" dirty="0">
                <a:effectLst/>
                <a:latin typeface="Alexandria" pitchFamily="2" charset="-78"/>
                <a:cs typeface="Alexandria" pitchFamily="2" charset="-78"/>
              </a:rPr>
              <a:t>طريقة تدوين المصادر والمراجع العلمية </a:t>
            </a:r>
            <a:r>
              <a:rPr lang="en-US" b="1" i="0" u="sng" dirty="0">
                <a:effectLst/>
                <a:latin typeface="Alexandria" pitchFamily="2" charset="-78"/>
                <a:cs typeface="Alexandria" pitchFamily="2" charset="-78"/>
              </a:rPr>
              <a:t>: </a:t>
            </a:r>
            <a:r>
              <a:rPr lang="af-ZA" b="1" i="0" u="sng" dirty="0">
                <a:effectLst/>
                <a:latin typeface="Alexandria" pitchFamily="2" charset="-78"/>
                <a:cs typeface="Alexandria" pitchFamily="2" charset="-78"/>
              </a:rPr>
              <a:t>APA </a:t>
            </a:r>
            <a:r>
              <a:rPr lang="ar-EG" b="1" i="0" u="sng" dirty="0">
                <a:effectLst/>
                <a:latin typeface="Alexandria" pitchFamily="2" charset="-78"/>
                <a:cs typeface="Alexandria" pitchFamily="2" charset="-78"/>
              </a:rPr>
              <a:t> </a:t>
            </a:r>
            <a:r>
              <a:rPr lang="ar-EG" i="0" dirty="0">
                <a:effectLst/>
                <a:latin typeface="Alexandria" pitchFamily="2" charset="-78"/>
                <a:cs typeface="Alexandria" pitchFamily="2" charset="-78"/>
              </a:rPr>
              <a:t>وتعتبر هذه الطريقة من أكثر الطرق استخداما في كتابة المراجع والمصادر العلمية وخاصة في مجال البحث العلوم الإنسانية والاجتماعية وهو اختصار لجمعية علم النفس الأمريكية.</a:t>
            </a:r>
          </a:p>
          <a:p>
            <a:pPr algn="just" rtl="1">
              <a:lnSpc>
                <a:spcPct val="200000"/>
              </a:lnSpc>
            </a:pPr>
            <a:r>
              <a:rPr lang="ar-EG" dirty="0">
                <a:latin typeface="Alexandria" pitchFamily="2" charset="-78"/>
                <a:cs typeface="Alexandria" pitchFamily="2" charset="-78"/>
              </a:rPr>
              <a:t>2) </a:t>
            </a:r>
            <a:r>
              <a:rPr lang="ar-EG" i="0" u="sng" dirty="0">
                <a:effectLst/>
                <a:latin typeface="Alexandria" pitchFamily="2" charset="-78"/>
                <a:cs typeface="Alexandria" pitchFamily="2" charset="-78"/>
              </a:rPr>
              <a:t>طريقة تدوين المصادر والمراجع العلمية </a:t>
            </a:r>
            <a:r>
              <a:rPr lang="af-ZA" i="0" u="sng" dirty="0">
                <a:effectLst/>
                <a:latin typeface="Alexandria" pitchFamily="2" charset="-78"/>
                <a:cs typeface="Alexandria" pitchFamily="2" charset="-78"/>
              </a:rPr>
              <a:t>ASA </a:t>
            </a:r>
            <a:r>
              <a:rPr lang="ar-EG" i="0" u="sng" dirty="0">
                <a:effectLst/>
                <a:latin typeface="Alexandria" pitchFamily="2" charset="-78"/>
                <a:cs typeface="Alexandria" pitchFamily="2" charset="-78"/>
              </a:rPr>
              <a:t>: </a:t>
            </a:r>
            <a:r>
              <a:rPr lang="ar-EG" i="0" dirty="0">
                <a:effectLst/>
                <a:latin typeface="Alexandria" pitchFamily="2" charset="-78"/>
                <a:cs typeface="Alexandria" pitchFamily="2" charset="-78"/>
              </a:rPr>
              <a:t>وتستخدم هذه الطريقة في العلوم الإنسانية أيضاً وهي اختصار الجمعية الاجتماعية الأمريكية.</a:t>
            </a:r>
          </a:p>
          <a:p>
            <a:pPr algn="just" rtl="1">
              <a:lnSpc>
                <a:spcPct val="200000"/>
              </a:lnSpc>
            </a:pPr>
            <a:r>
              <a:rPr lang="ar-EG" dirty="0">
                <a:latin typeface="Alexandria" pitchFamily="2" charset="-78"/>
                <a:cs typeface="Alexandria" pitchFamily="2" charset="-78"/>
              </a:rPr>
              <a:t>3) </a:t>
            </a:r>
            <a:r>
              <a:rPr lang="ar-EG" i="0" u="sng" dirty="0">
                <a:effectLst/>
                <a:latin typeface="Alexandria" pitchFamily="2" charset="-78"/>
                <a:cs typeface="Alexandria" pitchFamily="2" charset="-78"/>
              </a:rPr>
              <a:t>طريقة تدوين المصادر والمراجع العلمية </a:t>
            </a:r>
            <a:r>
              <a:rPr lang="en-US" i="0" u="sng" dirty="0">
                <a:effectLst/>
                <a:latin typeface="Alexandria" pitchFamily="2" charset="-78"/>
                <a:cs typeface="Alexandria" pitchFamily="2" charset="-78"/>
              </a:rPr>
              <a:t>: </a:t>
            </a:r>
            <a:r>
              <a:rPr lang="af-ZA" i="0" u="sng" dirty="0">
                <a:effectLst/>
                <a:latin typeface="Alexandria" pitchFamily="2" charset="-78"/>
                <a:cs typeface="Alexandria" pitchFamily="2" charset="-78"/>
              </a:rPr>
              <a:t>AMA </a:t>
            </a:r>
            <a:r>
              <a:rPr lang="ar-EG" i="0" u="sng" dirty="0">
                <a:effectLst/>
                <a:latin typeface="Alexandria" pitchFamily="2" charset="-78"/>
                <a:cs typeface="Alexandria" pitchFamily="2" charset="-78"/>
              </a:rPr>
              <a:t> </a:t>
            </a:r>
            <a:r>
              <a:rPr lang="ar-EG" i="0" dirty="0">
                <a:effectLst/>
                <a:latin typeface="Alexandria" pitchFamily="2" charset="-78"/>
                <a:cs typeface="Alexandria" pitchFamily="2" charset="-78"/>
              </a:rPr>
              <a:t>وتستخدم هذه الطريقة في البحث العلمي المختص بالعلوم الطبية وتعرف بالجمعية الطبية الأمريكية.</a:t>
            </a:r>
          </a:p>
        </p:txBody>
      </p:sp>
    </p:spTree>
    <p:extLst>
      <p:ext uri="{BB962C8B-B14F-4D97-AF65-F5344CB8AC3E}">
        <p14:creationId xmlns:p14="http://schemas.microsoft.com/office/powerpoint/2010/main" val="3987327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900CEAF-A46C-FB32-61FB-3B71E77DA804}"/>
              </a:ext>
            </a:extLst>
          </p:cNvPr>
          <p:cNvSpPr txBox="1"/>
          <p:nvPr/>
        </p:nvSpPr>
        <p:spPr>
          <a:xfrm>
            <a:off x="554636" y="1557099"/>
            <a:ext cx="11287594" cy="2780889"/>
          </a:xfrm>
          <a:prstGeom prst="rect">
            <a:avLst/>
          </a:prstGeom>
          <a:noFill/>
        </p:spPr>
        <p:txBody>
          <a:bodyPr wrap="square">
            <a:spAutoFit/>
          </a:bodyPr>
          <a:lstStyle/>
          <a:p>
            <a:pPr algn="just" rtl="1">
              <a:lnSpc>
                <a:spcPct val="200000"/>
              </a:lnSpc>
            </a:pPr>
            <a:r>
              <a:rPr lang="ar-EG" i="0" u="sng" dirty="0">
                <a:solidFill>
                  <a:srgbClr val="00B0F0"/>
                </a:solidFill>
                <a:effectLst/>
                <a:latin typeface="Alexandria" pitchFamily="2" charset="-78"/>
                <a:cs typeface="Alexandria" pitchFamily="2" charset="-78"/>
              </a:rPr>
              <a:t>طرق تدوين المراجع والمصادر في البحث العلمي</a:t>
            </a:r>
            <a:r>
              <a:rPr lang="ar-EG" u="sng" dirty="0">
                <a:solidFill>
                  <a:srgbClr val="00B0F0"/>
                </a:solidFill>
                <a:latin typeface="Alexandria" pitchFamily="2" charset="-78"/>
                <a:cs typeface="Alexandria" pitchFamily="2" charset="-78"/>
              </a:rPr>
              <a:t>:</a:t>
            </a:r>
            <a:endParaRPr lang="ar-EG" i="0" u="sng" dirty="0">
              <a:solidFill>
                <a:srgbClr val="00B0F0"/>
              </a:solidFill>
              <a:effectLst/>
              <a:latin typeface="Alexandria" pitchFamily="2" charset="-78"/>
              <a:cs typeface="Alexandria" pitchFamily="2" charset="-78"/>
            </a:endParaRPr>
          </a:p>
          <a:p>
            <a:pPr algn="just" rtl="1">
              <a:lnSpc>
                <a:spcPct val="200000"/>
              </a:lnSpc>
            </a:pPr>
            <a:r>
              <a:rPr lang="ar-EG" dirty="0">
                <a:latin typeface="Alexandria" pitchFamily="2" charset="-78"/>
                <a:cs typeface="Alexandria" pitchFamily="2" charset="-78"/>
              </a:rPr>
              <a:t>4) </a:t>
            </a:r>
            <a:r>
              <a:rPr lang="ar-EG" i="0" u="sng" dirty="0">
                <a:effectLst/>
                <a:latin typeface="Alexandria" pitchFamily="2" charset="-78"/>
                <a:cs typeface="Alexandria" pitchFamily="2" charset="-78"/>
              </a:rPr>
              <a:t>طريقة تدوين المصادر والمراجع العلمية </a:t>
            </a:r>
            <a:r>
              <a:rPr lang="en-US" i="0" u="sng" dirty="0">
                <a:effectLst/>
                <a:latin typeface="Alexandria" pitchFamily="2" charset="-78"/>
                <a:cs typeface="Alexandria" pitchFamily="2" charset="-78"/>
              </a:rPr>
              <a:t>:</a:t>
            </a:r>
            <a:r>
              <a:rPr lang="af-ZA" i="0" u="sng" dirty="0">
                <a:effectLst/>
                <a:latin typeface="Alexandria" pitchFamily="2" charset="-78"/>
                <a:cs typeface="Alexandria" pitchFamily="2" charset="-78"/>
              </a:rPr>
              <a:t>Vancouver </a:t>
            </a:r>
            <a:r>
              <a:rPr lang="ar-EG" i="0" dirty="0">
                <a:effectLst/>
                <a:latin typeface="Alexandria" pitchFamily="2" charset="-78"/>
                <a:cs typeface="Alexandria" pitchFamily="2" charset="-78"/>
              </a:rPr>
              <a:t> وتستخدم هذه الطريقة في البحث العلمي في مجال العلوم الكيمائية والطبية.</a:t>
            </a:r>
          </a:p>
          <a:p>
            <a:pPr algn="just" rtl="1">
              <a:lnSpc>
                <a:spcPct val="200000"/>
              </a:lnSpc>
            </a:pPr>
            <a:r>
              <a:rPr lang="ar-EG" dirty="0">
                <a:latin typeface="Alexandria" pitchFamily="2" charset="-78"/>
                <a:cs typeface="Alexandria" pitchFamily="2" charset="-78"/>
              </a:rPr>
              <a:t>5) </a:t>
            </a:r>
            <a:r>
              <a:rPr lang="ar-EG" i="0" u="sng" dirty="0">
                <a:effectLst/>
                <a:latin typeface="Alexandria" pitchFamily="2" charset="-78"/>
                <a:cs typeface="Alexandria" pitchFamily="2" charset="-78"/>
              </a:rPr>
              <a:t>طريقة تدوين المراجع والمصادر العلمية</a:t>
            </a:r>
            <a:r>
              <a:rPr lang="en-US" i="0" u="sng" dirty="0">
                <a:effectLst/>
                <a:latin typeface="Alexandria" pitchFamily="2" charset="-78"/>
                <a:cs typeface="Alexandria" pitchFamily="2" charset="-78"/>
              </a:rPr>
              <a:t>:</a:t>
            </a:r>
            <a:r>
              <a:rPr lang="en-US" u="sng" dirty="0">
                <a:latin typeface="Alexandria" pitchFamily="2" charset="-78"/>
                <a:cs typeface="Alexandria" pitchFamily="2" charset="-78"/>
              </a:rPr>
              <a:t> </a:t>
            </a:r>
            <a:r>
              <a:rPr lang="af-ZA" i="0" u="sng" dirty="0">
                <a:effectLst/>
                <a:latin typeface="Alexandria" pitchFamily="2" charset="-78"/>
                <a:cs typeface="Alexandria" pitchFamily="2" charset="-78"/>
              </a:rPr>
              <a:t>APSA </a:t>
            </a:r>
            <a:r>
              <a:rPr lang="ar-EG" i="0" dirty="0">
                <a:effectLst/>
                <a:latin typeface="Alexandria" pitchFamily="2" charset="-78"/>
                <a:cs typeface="Alexandria" pitchFamily="2" charset="-78"/>
              </a:rPr>
              <a:t> وتستخدم هذه الطريقة في البحث العلمي في المجال السياسي وهي اختصار جمعية العلوم السياسية الأمريكية.</a:t>
            </a:r>
          </a:p>
        </p:txBody>
      </p:sp>
      <p:sp>
        <p:nvSpPr>
          <p:cNvPr id="6" name="TextBox 5">
            <a:extLst>
              <a:ext uri="{FF2B5EF4-FFF2-40B4-BE49-F238E27FC236}">
                <a16:creationId xmlns:a16="http://schemas.microsoft.com/office/drawing/2014/main" id="{EB37613B-D0F5-FE0D-A20C-8E9A46D5D3F4}"/>
              </a:ext>
            </a:extLst>
          </p:cNvPr>
          <p:cNvSpPr txBox="1"/>
          <p:nvPr/>
        </p:nvSpPr>
        <p:spPr>
          <a:xfrm>
            <a:off x="9748054" y="755759"/>
            <a:ext cx="226351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a:t>
            </a:r>
          </a:p>
        </p:txBody>
      </p:sp>
    </p:spTree>
    <p:extLst>
      <p:ext uri="{BB962C8B-B14F-4D97-AF65-F5344CB8AC3E}">
        <p14:creationId xmlns:p14="http://schemas.microsoft.com/office/powerpoint/2010/main" val="4077737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1EC166F-62CE-7087-72A4-F6097B649B78}"/>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6A6E116-81E4-8DBC-FDBA-FAEFBA8C195B}"/>
              </a:ext>
            </a:extLst>
          </p:cNvPr>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D0F00A1-0F4A-DCAB-3803-2E907901D5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C7447D6-F52F-53C0-435D-EBBA34D3FEC7}"/>
              </a:ext>
            </a:extLst>
          </p:cNvPr>
          <p:cNvSpPr txBox="1"/>
          <p:nvPr/>
        </p:nvSpPr>
        <p:spPr>
          <a:xfrm>
            <a:off x="749508" y="1586728"/>
            <a:ext cx="11292041" cy="3888885"/>
          </a:xfrm>
          <a:prstGeom prst="rect">
            <a:avLst/>
          </a:prstGeom>
          <a:noFill/>
        </p:spPr>
        <p:txBody>
          <a:bodyPr wrap="square">
            <a:spAutoFit/>
          </a:bodyPr>
          <a:lstStyle/>
          <a:p>
            <a:pPr algn="just" rtl="1">
              <a:lnSpc>
                <a:spcPct val="200000"/>
              </a:lnSpc>
            </a:pPr>
            <a:r>
              <a:rPr lang="ar-EG" u="sng" dirty="0">
                <a:solidFill>
                  <a:srgbClr val="00B0F0"/>
                </a:solidFill>
                <a:latin typeface="Alexandria" pitchFamily="2" charset="-78"/>
                <a:cs typeface="Alexandria" pitchFamily="2" charset="-78"/>
              </a:rPr>
              <a:t>طريقة كتابة المراجع في البحث العلمي:</a:t>
            </a:r>
          </a:p>
          <a:p>
            <a:pPr algn="just" rtl="1">
              <a:lnSpc>
                <a:spcPct val="200000"/>
              </a:lnSpc>
            </a:pPr>
            <a:r>
              <a:rPr lang="ar-EG" dirty="0">
                <a:latin typeface="Alexandria" pitchFamily="2" charset="-78"/>
                <a:cs typeface="Alexandria" pitchFamily="2" charset="-78"/>
              </a:rPr>
              <a:t>- يقوم الباحث بكتابة المرجع الذي استعان به للحصول على المعلومات من خلال الترتيب الآتي: اسم المؤلف - اسم المرجع - مكان النشر - دار النشر - سنة النشر – الجزء - الصفحة.</a:t>
            </a:r>
          </a:p>
          <a:p>
            <a:pPr algn="just" rtl="1">
              <a:lnSpc>
                <a:spcPct val="200000"/>
              </a:lnSpc>
            </a:pPr>
            <a:r>
              <a:rPr lang="ar-EG" dirty="0">
                <a:latin typeface="Alexandria" pitchFamily="2" charset="-78"/>
                <a:cs typeface="Alexandria" pitchFamily="2" charset="-78"/>
              </a:rPr>
              <a:t>- في حالة كان المرجع كتابًا مترجمًا يتم كتابة المرجع من خلال الترتيب الآتي ( اسم المؤلف - اسم المرجع - اسم المترجم - مكان النشر - دار النشر - سنة النشر – الجزء - الصفحة ).</a:t>
            </a:r>
          </a:p>
          <a:p>
            <a:pPr algn="just" rtl="1">
              <a:lnSpc>
                <a:spcPct val="200000"/>
              </a:lnSpc>
            </a:pPr>
            <a:r>
              <a:rPr lang="ar-EG" dirty="0">
                <a:latin typeface="Alexandria" pitchFamily="2" charset="-78"/>
                <a:cs typeface="Alexandria" pitchFamily="2" charset="-78"/>
              </a:rPr>
              <a:t>- إذا كان المرجع عبارة عن دورية، في هذه الحالة سيتم ترتيب المرجع بطريقة بسيطة وهي كالتالي ( اسم المؤلف - عنوان المقالة - عنوان الدورية - رقم العدد الخاص بالمجلد - تاريخ الصدور - الصفحة ).</a:t>
            </a:r>
          </a:p>
        </p:txBody>
      </p:sp>
      <p:sp>
        <p:nvSpPr>
          <p:cNvPr id="8" name="TextBox 7">
            <a:extLst>
              <a:ext uri="{FF2B5EF4-FFF2-40B4-BE49-F238E27FC236}">
                <a16:creationId xmlns:a16="http://schemas.microsoft.com/office/drawing/2014/main" id="{2F17FDCD-8CC2-07E1-70DE-F7413603CBDC}"/>
              </a:ext>
            </a:extLst>
          </p:cNvPr>
          <p:cNvSpPr txBox="1"/>
          <p:nvPr/>
        </p:nvSpPr>
        <p:spPr>
          <a:xfrm>
            <a:off x="9748054" y="755759"/>
            <a:ext cx="226351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a:t>
            </a:r>
          </a:p>
        </p:txBody>
      </p:sp>
    </p:spTree>
    <p:extLst>
      <p:ext uri="{BB962C8B-B14F-4D97-AF65-F5344CB8AC3E}">
        <p14:creationId xmlns:p14="http://schemas.microsoft.com/office/powerpoint/2010/main" val="7163918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1EC166F-62CE-7087-72A4-F6097B649B78}"/>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6A6E116-81E4-8DBC-FDBA-FAEFBA8C195B}"/>
              </a:ext>
            </a:extLst>
          </p:cNvPr>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D0F00A1-0F4A-DCAB-3803-2E907901D5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2F17FDCD-8CC2-07E1-70DE-F7413603CBDC}"/>
              </a:ext>
            </a:extLst>
          </p:cNvPr>
          <p:cNvSpPr txBox="1"/>
          <p:nvPr/>
        </p:nvSpPr>
        <p:spPr>
          <a:xfrm>
            <a:off x="9748054" y="755759"/>
            <a:ext cx="226351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a:t>
            </a:r>
          </a:p>
        </p:txBody>
      </p:sp>
      <p:sp>
        <p:nvSpPr>
          <p:cNvPr id="3" name="TextBox 2">
            <a:extLst>
              <a:ext uri="{FF2B5EF4-FFF2-40B4-BE49-F238E27FC236}">
                <a16:creationId xmlns:a16="http://schemas.microsoft.com/office/drawing/2014/main" id="{7851DC6A-5D9B-E619-2394-026BF0B593E9}"/>
              </a:ext>
            </a:extLst>
          </p:cNvPr>
          <p:cNvSpPr txBox="1"/>
          <p:nvPr/>
        </p:nvSpPr>
        <p:spPr>
          <a:xfrm>
            <a:off x="323557" y="1260360"/>
            <a:ext cx="11458711" cy="4996881"/>
          </a:xfrm>
          <a:prstGeom prst="rect">
            <a:avLst/>
          </a:prstGeom>
          <a:noFill/>
        </p:spPr>
        <p:txBody>
          <a:bodyPr wrap="square">
            <a:spAutoFit/>
          </a:bodyPr>
          <a:lstStyle/>
          <a:p>
            <a:pPr algn="just" rtl="1">
              <a:lnSpc>
                <a:spcPct val="200000"/>
              </a:lnSpc>
            </a:pPr>
            <a:r>
              <a:rPr lang="ar-EG" b="1" i="0" u="sng" dirty="0">
                <a:solidFill>
                  <a:srgbClr val="00B0F0"/>
                </a:solidFill>
                <a:effectLst/>
                <a:latin typeface="Alexandria" pitchFamily="2" charset="-78"/>
                <a:cs typeface="Alexandria" pitchFamily="2" charset="-78"/>
              </a:rPr>
              <a:t> ترتيب قائمة المصادر والمراجع في البحث العلمي</a:t>
            </a:r>
            <a:r>
              <a:rPr lang="ar-EG" b="1" u="sng" dirty="0">
                <a:solidFill>
                  <a:srgbClr val="00B0F0"/>
                </a:solidFill>
                <a:latin typeface="Alexandria" pitchFamily="2" charset="-78"/>
                <a:cs typeface="Alexandria" pitchFamily="2" charset="-78"/>
              </a:rPr>
              <a:t>:</a:t>
            </a:r>
            <a:endParaRPr lang="ar-EG" b="0" i="0" dirty="0">
              <a:solidFill>
                <a:srgbClr val="00B0F0"/>
              </a:solidFill>
              <a:effectLst/>
              <a:latin typeface="Alexandria" pitchFamily="2" charset="-78"/>
              <a:cs typeface="Alexandria" pitchFamily="2" charset="-78"/>
            </a:endParaRPr>
          </a:p>
          <a:p>
            <a:pPr marL="342900" indent="-342900" algn="just" rtl="1">
              <a:lnSpc>
                <a:spcPct val="200000"/>
              </a:lnSpc>
              <a:buAutoNum type="arabicParenR"/>
            </a:pPr>
            <a:r>
              <a:rPr lang="ar-EG" b="0" i="0" dirty="0">
                <a:effectLst/>
                <a:latin typeface="Alexandria" pitchFamily="2" charset="-78"/>
                <a:cs typeface="Alexandria" pitchFamily="2" charset="-78"/>
              </a:rPr>
              <a:t>يتم توثيق كافة الكتب من خلال كتابة الآتي ( المؤلف، (التاريخ)، العنوان، مكان النشر: الناشر)</a:t>
            </a:r>
            <a:endParaRPr lang="ar-EG" dirty="0">
              <a:latin typeface="Alexandria" pitchFamily="2" charset="-78"/>
              <a:cs typeface="Alexandria" pitchFamily="2" charset="-78"/>
            </a:endParaRPr>
          </a:p>
          <a:p>
            <a:pPr marL="342900" indent="-342900" algn="just" rtl="1">
              <a:lnSpc>
                <a:spcPct val="200000"/>
              </a:lnSpc>
              <a:buAutoNum type="arabicParenR"/>
            </a:pPr>
            <a:r>
              <a:rPr lang="ar-EG" b="0" i="0" dirty="0">
                <a:effectLst/>
                <a:latin typeface="Alexandria" pitchFamily="2" charset="-78"/>
                <a:cs typeface="Alexandria" pitchFamily="2" charset="-78"/>
              </a:rPr>
              <a:t>يتم عمل توثيق للصحف والمجلات من خلال عمل خط مائل ، ويتم الترتيب من خلال الآتي: المؤلف، (التاريخ)، العنوان، اسم المجلة أو الصحيفة رقم المجلّد (رقم الموضوع)، رقم الصفحة، مكان النشر.</a:t>
            </a:r>
            <a:endParaRPr lang="ar-EG" dirty="0">
              <a:latin typeface="Alexandria" pitchFamily="2" charset="-78"/>
              <a:cs typeface="Alexandria" pitchFamily="2" charset="-78"/>
            </a:endParaRPr>
          </a:p>
          <a:p>
            <a:pPr marL="342900" indent="-342900" algn="just" rtl="1">
              <a:lnSpc>
                <a:spcPct val="200000"/>
              </a:lnSpc>
              <a:buAutoNum type="arabicParenR"/>
            </a:pPr>
            <a:r>
              <a:rPr lang="ar-EG" b="0" i="0" dirty="0">
                <a:effectLst/>
                <a:latin typeface="Alexandria" pitchFamily="2" charset="-78"/>
                <a:cs typeface="Alexandria" pitchFamily="2" charset="-78"/>
              </a:rPr>
              <a:t>إذا كان الباحث يقوم بتوثيق المجلات، فيجب أن يقوم بوضع أرقام الصفحات التي استوعبت البحث داخل العدد</a:t>
            </a:r>
            <a:r>
              <a:rPr lang="ar-EG" dirty="0">
                <a:latin typeface="Alexandria" pitchFamily="2" charset="-78"/>
                <a:cs typeface="Alexandria" pitchFamily="2" charset="-78"/>
              </a:rPr>
              <a:t>.</a:t>
            </a:r>
          </a:p>
          <a:p>
            <a:pPr marL="342900" indent="-342900" algn="just" rtl="1">
              <a:lnSpc>
                <a:spcPct val="200000"/>
              </a:lnSpc>
              <a:buAutoNum type="arabicParenR"/>
            </a:pPr>
            <a:r>
              <a:rPr lang="ar-EG" b="0" i="0" dirty="0">
                <a:effectLst/>
                <a:latin typeface="Alexandria" pitchFamily="2" charset="-78"/>
                <a:cs typeface="Alexandria" pitchFamily="2" charset="-78"/>
              </a:rPr>
              <a:t>إذا أراد الباحث توثيق المقابلات، فإنه سيلتزم بالترتيب الآتي: صاحب المقابلة (التاريخ)، الوظيفة، مكان العمل، وقت المقابلة، مكان المقابلة.</a:t>
            </a:r>
          </a:p>
          <a:p>
            <a:pPr marL="342900" indent="-342900" algn="just" rtl="1">
              <a:lnSpc>
                <a:spcPct val="200000"/>
              </a:lnSpc>
              <a:buAutoNum type="arabicParenR"/>
            </a:pPr>
            <a:r>
              <a:rPr lang="ar-EG" dirty="0">
                <a:latin typeface="Alexandria" pitchFamily="2" charset="-78"/>
                <a:cs typeface="Alexandria" pitchFamily="2" charset="-78"/>
              </a:rPr>
              <a:t>عند توثيق مقال مأخوذ من المواقع الالكترونية ، يضيف الباحث إلي التوثيق الوارد أعلاه إضافة رابط المقال مع توقيت الاقتباس من المقال (التاريخ والساعة).</a:t>
            </a:r>
            <a:endParaRPr lang="ar-EG" b="0" i="0" dirty="0">
              <a:effectLst/>
              <a:latin typeface="Alexandria" pitchFamily="2" charset="-78"/>
              <a:cs typeface="Alexandria" pitchFamily="2" charset="-78"/>
            </a:endParaRPr>
          </a:p>
        </p:txBody>
      </p:sp>
    </p:spTree>
    <p:extLst>
      <p:ext uri="{BB962C8B-B14F-4D97-AF65-F5344CB8AC3E}">
        <p14:creationId xmlns:p14="http://schemas.microsoft.com/office/powerpoint/2010/main" val="19756377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Speech Bubble: Oval 2">
            <a:extLst>
              <a:ext uri="{FF2B5EF4-FFF2-40B4-BE49-F238E27FC236}">
                <a16:creationId xmlns:a16="http://schemas.microsoft.com/office/drawing/2014/main" id="{8291BC23-C1A3-B7B2-2ED0-21674772ED14}"/>
              </a:ext>
            </a:extLst>
          </p:cNvPr>
          <p:cNvSpPr/>
          <p:nvPr/>
        </p:nvSpPr>
        <p:spPr>
          <a:xfrm>
            <a:off x="1633929" y="1909825"/>
            <a:ext cx="9688644" cy="3330873"/>
          </a:xfrm>
          <a:prstGeom prst="wedgeEllipseCallout">
            <a:avLst>
              <a:gd name="adj1" fmla="val -38893"/>
              <a:gd name="adj2" fmla="val 63799"/>
            </a:avLst>
          </a:prstGeom>
        </p:spPr>
        <p:style>
          <a:lnRef idx="2">
            <a:schemeClr val="accent1"/>
          </a:lnRef>
          <a:fillRef idx="1">
            <a:schemeClr val="lt1"/>
          </a:fillRef>
          <a:effectRef idx="0">
            <a:schemeClr val="accent1"/>
          </a:effectRef>
          <a:fontRef idx="minor">
            <a:schemeClr val="dk1"/>
          </a:fontRef>
        </p:style>
        <p:txBody>
          <a:bodyPr rtlCol="1" anchor="ctr"/>
          <a:lstStyle/>
          <a:p>
            <a:pPr algn="ctr" rtl="1">
              <a:lnSpc>
                <a:spcPct val="200000"/>
              </a:lnSpc>
            </a:pPr>
            <a:r>
              <a:rPr lang="ar-EG" sz="2800" b="1" i="0" dirty="0">
                <a:solidFill>
                  <a:srgbClr val="00B0F0"/>
                </a:solidFill>
                <a:effectLst/>
                <a:latin typeface="Alexandria" pitchFamily="2" charset="-78"/>
                <a:cs typeface="Alexandria" pitchFamily="2" charset="-78"/>
              </a:rPr>
              <a:t>كيف يمكن توثيق المصادر والمراجع في البحث العلمي؟</a:t>
            </a:r>
            <a:endParaRPr lang="ar-EG" sz="2800" b="0" i="0" dirty="0">
              <a:solidFill>
                <a:srgbClr val="00B0F0"/>
              </a:solidFill>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7F0CE89D-7A04-3172-F81D-08EE346E1DC4}"/>
              </a:ext>
            </a:extLst>
          </p:cNvPr>
          <p:cNvSpPr txBox="1"/>
          <p:nvPr/>
        </p:nvSpPr>
        <p:spPr>
          <a:xfrm>
            <a:off x="9748054" y="755759"/>
            <a:ext cx="226351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a:t>
            </a:r>
          </a:p>
        </p:txBody>
      </p:sp>
    </p:spTree>
    <p:extLst>
      <p:ext uri="{BB962C8B-B14F-4D97-AF65-F5344CB8AC3E}">
        <p14:creationId xmlns:p14="http://schemas.microsoft.com/office/powerpoint/2010/main" val="20128112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0"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C87F4BA-F073-1394-C1F2-716D383E946B}"/>
              </a:ext>
            </a:extLst>
          </p:cNvPr>
          <p:cNvSpPr txBox="1"/>
          <p:nvPr/>
        </p:nvSpPr>
        <p:spPr>
          <a:xfrm>
            <a:off x="1913207" y="1782395"/>
            <a:ext cx="8440614" cy="2862322"/>
          </a:xfrm>
          <a:prstGeom prst="rect">
            <a:avLst/>
          </a:prstGeom>
          <a:noFill/>
        </p:spPr>
        <p:txBody>
          <a:bodyPr wrap="square">
            <a:spAutoFit/>
          </a:bodyPr>
          <a:lstStyle/>
          <a:p>
            <a:pPr marL="99060" algn="ctr" rtl="1">
              <a:spcBef>
                <a:spcPts val="250"/>
              </a:spcBef>
              <a:spcAft>
                <a:spcPts val="0"/>
              </a:spcAft>
            </a:pPr>
            <a:r>
              <a:rPr lang="ar-SA" sz="2800" b="1" u="sng" spc="-5" dirty="0">
                <a:solidFill>
                  <a:srgbClr val="00B0F0"/>
                </a:solidFill>
                <a:effectLst/>
                <a:latin typeface="Alexandria" pitchFamily="2" charset="-78"/>
                <a:ea typeface="Tahoma" panose="020B0604030504040204" pitchFamily="34" charset="0"/>
                <a:cs typeface="Alexandria" pitchFamily="2" charset="-78"/>
              </a:rPr>
              <a:t>التو</a:t>
            </a:r>
            <a:r>
              <a:rPr lang="ar-SA" sz="2800" b="1" u="sng" dirty="0">
                <a:solidFill>
                  <a:srgbClr val="00B0F0"/>
                </a:solidFill>
                <a:effectLst/>
                <a:latin typeface="Alexandria" pitchFamily="2" charset="-78"/>
                <a:ea typeface="Tahoma" panose="020B0604030504040204" pitchFamily="34" charset="0"/>
                <a:cs typeface="Alexandria" pitchFamily="2" charset="-78"/>
              </a:rPr>
              <a:t>ثي</a:t>
            </a:r>
            <a:r>
              <a:rPr lang="ar-SA" sz="2800" b="1" u="sng" spc="5" dirty="0">
                <a:solidFill>
                  <a:srgbClr val="00B0F0"/>
                </a:solidFill>
                <a:effectLst/>
                <a:latin typeface="Alexandria" pitchFamily="2" charset="-78"/>
                <a:ea typeface="Tahoma" panose="020B0604030504040204" pitchFamily="34" charset="0"/>
                <a:cs typeface="Alexandria" pitchFamily="2" charset="-78"/>
              </a:rPr>
              <a:t>ق</a:t>
            </a:r>
            <a:r>
              <a:rPr lang="ar-SA" sz="2800" b="1" u="sng" spc="-130" dirty="0">
                <a:solidFill>
                  <a:srgbClr val="00B0F0"/>
                </a:solidFill>
                <a:effectLst/>
                <a:latin typeface="Alexandria" pitchFamily="2" charset="-78"/>
                <a:ea typeface="Tahoma" panose="020B0604030504040204" pitchFamily="34" charset="0"/>
                <a:cs typeface="Alexandria" pitchFamily="2" charset="-78"/>
              </a:rPr>
              <a:t> </a:t>
            </a:r>
            <a:r>
              <a:rPr lang="ar-SA" sz="2800" b="1" u="sng" dirty="0">
                <a:solidFill>
                  <a:srgbClr val="00B0F0"/>
                </a:solidFill>
                <a:effectLst/>
                <a:latin typeface="Alexandria" pitchFamily="2" charset="-78"/>
                <a:ea typeface="Tahoma" panose="020B0604030504040204" pitchFamily="34" charset="0"/>
                <a:cs typeface="Alexandria" pitchFamily="2" charset="-78"/>
              </a:rPr>
              <a:t>ا</a:t>
            </a:r>
            <a:r>
              <a:rPr lang="ar-SA" sz="2800" b="1" u="sng" spc="-5" dirty="0">
                <a:solidFill>
                  <a:srgbClr val="00B0F0"/>
                </a:solidFill>
                <a:effectLst/>
                <a:latin typeface="Alexandria" pitchFamily="2" charset="-78"/>
                <a:ea typeface="Tahoma" panose="020B0604030504040204" pitchFamily="34" charset="0"/>
                <a:cs typeface="Alexandria" pitchFamily="2" charset="-78"/>
              </a:rPr>
              <a:t>لعل</a:t>
            </a:r>
            <a:r>
              <a:rPr lang="ar-SA" sz="2800" b="1" u="sng" spc="5" dirty="0">
                <a:solidFill>
                  <a:srgbClr val="00B0F0"/>
                </a:solidFill>
                <a:effectLst/>
                <a:latin typeface="Alexandria" pitchFamily="2" charset="-78"/>
                <a:ea typeface="Tahoma" panose="020B0604030504040204" pitchFamily="34" charset="0"/>
                <a:cs typeface="Alexandria" pitchFamily="2" charset="-78"/>
              </a:rPr>
              <a:t>م</a:t>
            </a:r>
            <a:r>
              <a:rPr lang="ar-SA" sz="2800" b="1" u="sng" dirty="0">
                <a:solidFill>
                  <a:srgbClr val="00B0F0"/>
                </a:solidFill>
                <a:effectLst/>
                <a:latin typeface="Alexandria" pitchFamily="2" charset="-78"/>
                <a:ea typeface="Tahoma" panose="020B0604030504040204" pitchFamily="34" charset="0"/>
                <a:cs typeface="Alexandria" pitchFamily="2" charset="-78"/>
              </a:rPr>
              <a:t>ي</a:t>
            </a:r>
            <a:r>
              <a:rPr lang="ar-SA" sz="2800" b="1" u="sng" spc="-270" dirty="0">
                <a:solidFill>
                  <a:srgbClr val="00B0F0"/>
                </a:solidFill>
                <a:effectLst/>
                <a:latin typeface="Alexandria" pitchFamily="2" charset="-78"/>
                <a:ea typeface="Tahoma" panose="020B0604030504040204" pitchFamily="34" charset="0"/>
                <a:cs typeface="Alexandria" pitchFamily="2" charset="-78"/>
              </a:rPr>
              <a:t> </a:t>
            </a:r>
            <a:r>
              <a:rPr lang="ar-SA" sz="2800" b="1" u="sng" dirty="0">
                <a:solidFill>
                  <a:srgbClr val="00B0F0"/>
                </a:solidFill>
                <a:effectLst/>
                <a:latin typeface="Alexandria" pitchFamily="2" charset="-78"/>
                <a:ea typeface="Tahoma" panose="020B0604030504040204" pitchFamily="34" charset="0"/>
                <a:cs typeface="Alexandria" pitchFamily="2" charset="-78"/>
              </a:rPr>
              <a:t>ل</a:t>
            </a:r>
            <a:r>
              <a:rPr lang="ar-SA" sz="2800" b="1" u="sng" spc="-5" dirty="0">
                <a:solidFill>
                  <a:srgbClr val="00B0F0"/>
                </a:solidFill>
                <a:effectLst/>
                <a:latin typeface="Alexandria" pitchFamily="2" charset="-78"/>
                <a:ea typeface="Tahoma" panose="020B0604030504040204" pitchFamily="34" charset="0"/>
                <a:cs typeface="Alexandria" pitchFamily="2" charset="-78"/>
              </a:rPr>
              <a:t>لد</a:t>
            </a:r>
            <a:r>
              <a:rPr lang="ar-SA" sz="2800" b="1" u="sng" spc="5" dirty="0">
                <a:solidFill>
                  <a:srgbClr val="00B0F0"/>
                </a:solidFill>
                <a:effectLst/>
                <a:latin typeface="Alexandria" pitchFamily="2" charset="-78"/>
                <a:ea typeface="Tahoma" panose="020B0604030504040204" pitchFamily="34" charset="0"/>
                <a:cs typeface="Alexandria" pitchFamily="2" charset="-78"/>
              </a:rPr>
              <a:t>ر</a:t>
            </a:r>
            <a:r>
              <a:rPr lang="ar-SA" sz="2800" b="1" u="sng" spc="-5" dirty="0">
                <a:solidFill>
                  <a:srgbClr val="00B0F0"/>
                </a:solidFill>
                <a:effectLst/>
                <a:latin typeface="Alexandria" pitchFamily="2" charset="-78"/>
                <a:ea typeface="Tahoma" panose="020B0604030504040204" pitchFamily="34" charset="0"/>
                <a:cs typeface="Alexandria" pitchFamily="2" charset="-78"/>
              </a:rPr>
              <a:t>اسات</a:t>
            </a:r>
            <a:r>
              <a:rPr lang="ar-SA" sz="2800" b="1" u="sng" spc="-270" dirty="0">
                <a:solidFill>
                  <a:srgbClr val="00B0F0"/>
                </a:solidFill>
                <a:effectLst/>
                <a:latin typeface="Alexandria" pitchFamily="2" charset="-78"/>
                <a:ea typeface="Tahoma" panose="020B0604030504040204" pitchFamily="34" charset="0"/>
                <a:cs typeface="Alexandria" pitchFamily="2" charset="-78"/>
              </a:rPr>
              <a:t> </a:t>
            </a:r>
            <a:r>
              <a:rPr lang="ar-SA" sz="2800" b="1" u="sng" dirty="0">
                <a:solidFill>
                  <a:srgbClr val="00B0F0"/>
                </a:solidFill>
                <a:effectLst/>
                <a:latin typeface="Alexandria" pitchFamily="2" charset="-78"/>
                <a:ea typeface="Tahoma" panose="020B0604030504040204" pitchFamily="34" charset="0"/>
                <a:cs typeface="Alexandria" pitchFamily="2" charset="-78"/>
              </a:rPr>
              <a:t>والبحوث</a:t>
            </a:r>
            <a:r>
              <a:rPr lang="ar-SA" sz="2800" b="1" u="sng" spc="-275" dirty="0">
                <a:solidFill>
                  <a:srgbClr val="00B0F0"/>
                </a:solidFill>
                <a:effectLst/>
                <a:latin typeface="Alexandria" pitchFamily="2" charset="-78"/>
                <a:ea typeface="Tahoma" panose="020B0604030504040204" pitchFamily="34" charset="0"/>
                <a:cs typeface="Alexandria" pitchFamily="2" charset="-78"/>
              </a:rPr>
              <a:t> </a:t>
            </a:r>
            <a:r>
              <a:rPr lang="ar-SA" sz="2800" b="1" u="sng" dirty="0">
                <a:solidFill>
                  <a:srgbClr val="00B0F0"/>
                </a:solidFill>
                <a:effectLst/>
                <a:latin typeface="Alexandria" pitchFamily="2" charset="-78"/>
                <a:ea typeface="Tahoma" panose="020B0604030504040204" pitchFamily="34" charset="0"/>
                <a:cs typeface="Alexandria" pitchFamily="2" charset="-78"/>
              </a:rPr>
              <a:t>التربو</a:t>
            </a:r>
            <a:r>
              <a:rPr lang="ar-SA" sz="2800" b="1" u="sng" spc="-5" dirty="0">
                <a:solidFill>
                  <a:srgbClr val="00B0F0"/>
                </a:solidFill>
                <a:effectLst/>
                <a:latin typeface="Alexandria" pitchFamily="2" charset="-78"/>
                <a:ea typeface="Tahoma" panose="020B0604030504040204" pitchFamily="34" charset="0"/>
                <a:cs typeface="Alexandria" pitchFamily="2" charset="-78"/>
              </a:rPr>
              <a:t>ية</a:t>
            </a:r>
            <a:endParaRPr lang="en-US" sz="2800" u="sng" dirty="0">
              <a:solidFill>
                <a:srgbClr val="00B0F0"/>
              </a:solidFill>
              <a:effectLst/>
              <a:latin typeface="Alexandria" pitchFamily="2" charset="-78"/>
              <a:ea typeface="Tahoma" panose="020B0604030504040204" pitchFamily="34" charset="0"/>
              <a:cs typeface="Alexandria" pitchFamily="2" charset="-78"/>
            </a:endParaRPr>
          </a:p>
          <a:p>
            <a:pPr marL="147320" algn="ctr" rtl="1">
              <a:spcBef>
                <a:spcPts val="1515"/>
              </a:spcBef>
              <a:spcAft>
                <a:spcPts val="0"/>
              </a:spcAft>
            </a:pPr>
            <a:r>
              <a:rPr lang="ar-SA" sz="2800" b="1" u="sng" dirty="0">
                <a:solidFill>
                  <a:srgbClr val="00B0F0"/>
                </a:solidFill>
                <a:effectLst/>
                <a:latin typeface="Alexandria" pitchFamily="2" charset="-78"/>
                <a:ea typeface="Tahoma" panose="020B0604030504040204" pitchFamily="34" charset="0"/>
                <a:cs typeface="Alexandria" pitchFamily="2" charset="-78"/>
              </a:rPr>
              <a:t>وف</a:t>
            </a:r>
            <a:r>
              <a:rPr lang="ar-SA" sz="2800" b="1" u="sng" spc="-5" dirty="0">
                <a:solidFill>
                  <a:srgbClr val="00B0F0"/>
                </a:solidFill>
                <a:effectLst/>
                <a:latin typeface="Alexandria" pitchFamily="2" charset="-78"/>
                <a:ea typeface="Tahoma" panose="020B0604030504040204" pitchFamily="34" charset="0"/>
                <a:cs typeface="Alexandria" pitchFamily="2" charset="-78"/>
              </a:rPr>
              <a:t>ق</a:t>
            </a:r>
            <a:r>
              <a:rPr lang="ar-SA" sz="2800" b="1" u="sng" spc="-275" dirty="0">
                <a:solidFill>
                  <a:srgbClr val="00B0F0"/>
                </a:solidFill>
                <a:effectLst/>
                <a:latin typeface="Alexandria" pitchFamily="2" charset="-78"/>
                <a:ea typeface="Tahoma" panose="020B0604030504040204" pitchFamily="34" charset="0"/>
                <a:cs typeface="Alexandria" pitchFamily="2" charset="-78"/>
              </a:rPr>
              <a:t> </a:t>
            </a:r>
            <a:r>
              <a:rPr lang="ar-SA" sz="2800" b="1" u="sng" dirty="0">
                <a:solidFill>
                  <a:srgbClr val="00B0F0"/>
                </a:solidFill>
                <a:effectLst/>
                <a:latin typeface="Alexandria" pitchFamily="2" charset="-78"/>
                <a:ea typeface="Tahoma" panose="020B0604030504040204" pitchFamily="34" charset="0"/>
                <a:cs typeface="Alexandria" pitchFamily="2" charset="-78"/>
              </a:rPr>
              <a:t>د</a:t>
            </a:r>
            <a:r>
              <a:rPr lang="ar-SA" sz="2800" b="1" u="sng" spc="-5" dirty="0">
                <a:solidFill>
                  <a:srgbClr val="00B0F0"/>
                </a:solidFill>
                <a:effectLst/>
                <a:latin typeface="Alexandria" pitchFamily="2" charset="-78"/>
                <a:ea typeface="Tahoma" panose="020B0604030504040204" pitchFamily="34" charset="0"/>
                <a:cs typeface="Alexandria" pitchFamily="2" charset="-78"/>
              </a:rPr>
              <a:t>ل</a:t>
            </a:r>
            <a:r>
              <a:rPr lang="ar-SA" sz="2800" b="1" u="sng" spc="5" dirty="0">
                <a:solidFill>
                  <a:srgbClr val="00B0F0"/>
                </a:solidFill>
                <a:effectLst/>
                <a:latin typeface="Alexandria" pitchFamily="2" charset="-78"/>
                <a:ea typeface="Tahoma" panose="020B0604030504040204" pitchFamily="34" charset="0"/>
                <a:cs typeface="Alexandria" pitchFamily="2" charset="-78"/>
              </a:rPr>
              <a:t>ي</a:t>
            </a:r>
            <a:r>
              <a:rPr lang="ar-SA" sz="2800" b="1" u="sng" dirty="0">
                <a:solidFill>
                  <a:srgbClr val="00B0F0"/>
                </a:solidFill>
                <a:effectLst/>
                <a:latin typeface="Alexandria" pitchFamily="2" charset="-78"/>
                <a:ea typeface="Tahoma" panose="020B0604030504040204" pitchFamily="34" charset="0"/>
                <a:cs typeface="Alexandria" pitchFamily="2" charset="-78"/>
              </a:rPr>
              <a:t>ل</a:t>
            </a:r>
            <a:r>
              <a:rPr lang="ar-SA" sz="2800" b="1" u="sng" spc="-270" dirty="0">
                <a:solidFill>
                  <a:srgbClr val="00B0F0"/>
                </a:solidFill>
                <a:effectLst/>
                <a:latin typeface="Alexandria" pitchFamily="2" charset="-78"/>
                <a:ea typeface="Tahoma" panose="020B0604030504040204" pitchFamily="34" charset="0"/>
                <a:cs typeface="Alexandria" pitchFamily="2" charset="-78"/>
              </a:rPr>
              <a:t> </a:t>
            </a:r>
            <a:r>
              <a:rPr lang="ar-SA" sz="2800" b="1" u="sng" spc="-270" dirty="0">
                <a:solidFill>
                  <a:srgbClr val="00B0F0"/>
                </a:solidFill>
                <a:latin typeface="Alexandria" pitchFamily="2" charset="-78"/>
                <a:ea typeface="Tahoma" panose="020B0604030504040204" pitchFamily="34" charset="0"/>
                <a:cs typeface="Alexandria" pitchFamily="2" charset="-78"/>
              </a:rPr>
              <a:t>جمعية</a:t>
            </a:r>
            <a:r>
              <a:rPr lang="ar-SA" sz="2800" b="1" u="sng" spc="-275" dirty="0">
                <a:solidFill>
                  <a:srgbClr val="00B0F0"/>
                </a:solidFill>
                <a:effectLst/>
                <a:latin typeface="Alexandria" pitchFamily="2" charset="-78"/>
                <a:ea typeface="Tahoma" panose="020B0604030504040204" pitchFamily="34" charset="0"/>
                <a:cs typeface="Alexandria" pitchFamily="2" charset="-78"/>
              </a:rPr>
              <a:t> </a:t>
            </a:r>
            <a:r>
              <a:rPr lang="ar-SA" sz="2800" b="1" u="sng" dirty="0">
                <a:solidFill>
                  <a:srgbClr val="00B0F0"/>
                </a:solidFill>
                <a:effectLst/>
                <a:latin typeface="Alexandria" pitchFamily="2" charset="-78"/>
                <a:ea typeface="Tahoma" panose="020B0604030504040204" pitchFamily="34" charset="0"/>
                <a:cs typeface="Alexandria" pitchFamily="2" charset="-78"/>
              </a:rPr>
              <a:t>ع</a:t>
            </a:r>
            <a:r>
              <a:rPr lang="ar-SA" sz="2800" b="1" u="sng" spc="5" dirty="0">
                <a:solidFill>
                  <a:srgbClr val="00B0F0"/>
                </a:solidFill>
                <a:effectLst/>
                <a:latin typeface="Alexandria" pitchFamily="2" charset="-78"/>
                <a:ea typeface="Tahoma" panose="020B0604030504040204" pitchFamily="34" charset="0"/>
                <a:cs typeface="Alexandria" pitchFamily="2" charset="-78"/>
              </a:rPr>
              <a:t>ل</a:t>
            </a:r>
            <a:r>
              <a:rPr lang="ar-SA" sz="2800" b="1" u="sng" spc="-5" dirty="0">
                <a:solidFill>
                  <a:srgbClr val="00B0F0"/>
                </a:solidFill>
                <a:effectLst/>
                <a:latin typeface="Alexandria" pitchFamily="2" charset="-78"/>
                <a:ea typeface="Tahoma" panose="020B0604030504040204" pitchFamily="34" charset="0"/>
                <a:cs typeface="Alexandria" pitchFamily="2" charset="-78"/>
              </a:rPr>
              <a:t>م</a:t>
            </a:r>
            <a:r>
              <a:rPr lang="ar-SA" sz="2800" b="1" u="sng" spc="-275" dirty="0">
                <a:solidFill>
                  <a:srgbClr val="00B0F0"/>
                </a:solidFill>
                <a:effectLst/>
                <a:latin typeface="Alexandria" pitchFamily="2" charset="-78"/>
                <a:ea typeface="Tahoma" panose="020B0604030504040204" pitchFamily="34" charset="0"/>
                <a:cs typeface="Alexandria" pitchFamily="2" charset="-78"/>
              </a:rPr>
              <a:t> </a:t>
            </a:r>
            <a:r>
              <a:rPr lang="ar-SA" sz="2800" b="1" u="sng" dirty="0">
                <a:solidFill>
                  <a:srgbClr val="00B0F0"/>
                </a:solidFill>
                <a:effectLst/>
                <a:latin typeface="Alexandria" pitchFamily="2" charset="-78"/>
                <a:ea typeface="Tahoma" panose="020B0604030504040204" pitchFamily="34" charset="0"/>
                <a:cs typeface="Alexandria" pitchFamily="2" charset="-78"/>
              </a:rPr>
              <a:t>النفس</a:t>
            </a:r>
            <a:r>
              <a:rPr lang="ar-SA" sz="2800" b="1" u="sng" spc="-250" dirty="0">
                <a:solidFill>
                  <a:srgbClr val="00B0F0"/>
                </a:solidFill>
                <a:effectLst/>
                <a:latin typeface="Alexandria" pitchFamily="2" charset="-78"/>
                <a:ea typeface="Tahoma" panose="020B0604030504040204" pitchFamily="34" charset="0"/>
                <a:cs typeface="Alexandria" pitchFamily="2" charset="-78"/>
              </a:rPr>
              <a:t> </a:t>
            </a:r>
            <a:r>
              <a:rPr lang="ar-SA" sz="2800" b="1" u="sng" dirty="0">
                <a:solidFill>
                  <a:srgbClr val="00B0F0"/>
                </a:solidFill>
                <a:effectLst/>
                <a:latin typeface="Alexandria" pitchFamily="2" charset="-78"/>
                <a:ea typeface="Tahoma" panose="020B0604030504040204" pitchFamily="34" charset="0"/>
                <a:cs typeface="Alexandria" pitchFamily="2" charset="-78"/>
              </a:rPr>
              <a:t>ا</a:t>
            </a:r>
            <a:r>
              <a:rPr lang="ar-SA" sz="2800" b="1" u="sng" spc="-5" dirty="0">
                <a:solidFill>
                  <a:srgbClr val="00B0F0"/>
                </a:solidFill>
                <a:latin typeface="Alexandria" pitchFamily="2" charset="-78"/>
                <a:ea typeface="Tahoma" panose="020B0604030504040204" pitchFamily="34" charset="0"/>
                <a:cs typeface="Alexandria" pitchFamily="2" charset="-78"/>
              </a:rPr>
              <a:t>لأ</a:t>
            </a:r>
            <a:r>
              <a:rPr lang="ar-SA" sz="2800" b="1" u="sng" spc="-5" dirty="0">
                <a:solidFill>
                  <a:srgbClr val="00B0F0"/>
                </a:solidFill>
                <a:effectLst/>
                <a:latin typeface="Alexandria" pitchFamily="2" charset="-78"/>
                <a:ea typeface="Tahoma" panose="020B0604030504040204" pitchFamily="34" charset="0"/>
                <a:cs typeface="Alexandria" pitchFamily="2" charset="-78"/>
              </a:rPr>
              <a:t>مريكية</a:t>
            </a:r>
            <a:r>
              <a:rPr lang="ar-SA" sz="2800" b="1" u="sng" spc="-140" dirty="0">
                <a:solidFill>
                  <a:srgbClr val="00B0F0"/>
                </a:solidFill>
                <a:effectLst/>
                <a:latin typeface="Alexandria" pitchFamily="2" charset="-78"/>
                <a:ea typeface="Tahoma" panose="020B0604030504040204" pitchFamily="34" charset="0"/>
                <a:cs typeface="Alexandria" pitchFamily="2" charset="-78"/>
              </a:rPr>
              <a:t> </a:t>
            </a:r>
            <a:r>
              <a:rPr lang="en-US" sz="2800" b="1" u="sng" dirty="0">
                <a:solidFill>
                  <a:srgbClr val="00B0F0"/>
                </a:solidFill>
                <a:effectLst/>
                <a:latin typeface="Alexandria" pitchFamily="2" charset="-78"/>
                <a:ea typeface="Tahoma" panose="020B0604030504040204" pitchFamily="34" charset="0"/>
                <a:cs typeface="Alexandria" pitchFamily="2" charset="-78"/>
              </a:rPr>
              <a:t>A</a:t>
            </a:r>
            <a:r>
              <a:rPr lang="en-US" sz="2800" b="1" u="sng" spc="-10" dirty="0">
                <a:solidFill>
                  <a:srgbClr val="00B0F0"/>
                </a:solidFill>
                <a:effectLst/>
                <a:latin typeface="Alexandria" pitchFamily="2" charset="-78"/>
                <a:ea typeface="Tahoma" panose="020B0604030504040204" pitchFamily="34" charset="0"/>
                <a:cs typeface="Alexandria" pitchFamily="2" charset="-78"/>
              </a:rPr>
              <a:t>P</a:t>
            </a:r>
            <a:r>
              <a:rPr lang="en-US" sz="2800" b="1" u="sng" dirty="0">
                <a:solidFill>
                  <a:srgbClr val="00B0F0"/>
                </a:solidFill>
                <a:effectLst/>
                <a:latin typeface="Alexandria" pitchFamily="2" charset="-78"/>
                <a:ea typeface="Tahoma" panose="020B0604030504040204" pitchFamily="34" charset="0"/>
                <a:cs typeface="Alexandria" pitchFamily="2" charset="-78"/>
              </a:rPr>
              <a:t>A</a:t>
            </a:r>
            <a:endParaRPr lang="en-US" sz="2800" u="sng" dirty="0">
              <a:solidFill>
                <a:srgbClr val="00B0F0"/>
              </a:solidFill>
              <a:effectLst/>
              <a:latin typeface="Alexandria" pitchFamily="2" charset="-78"/>
              <a:ea typeface="Tahoma" panose="020B0604030504040204" pitchFamily="34" charset="0"/>
              <a:cs typeface="Alexandria" pitchFamily="2" charset="-78"/>
            </a:endParaRPr>
          </a:p>
          <a:p>
            <a:pPr marL="98425" algn="ctr" rtl="1">
              <a:spcBef>
                <a:spcPts val="1125"/>
              </a:spcBef>
              <a:spcAft>
                <a:spcPts val="0"/>
              </a:spcAft>
            </a:pPr>
            <a:r>
              <a:rPr lang="ar-SA" sz="2800" b="1" u="sng" dirty="0">
                <a:solidFill>
                  <a:srgbClr val="00B0F0"/>
                </a:solidFill>
                <a:effectLst/>
                <a:latin typeface="Alexandria" pitchFamily="2" charset="-78"/>
                <a:ea typeface="Tahoma" panose="020B0604030504040204" pitchFamily="34" charset="0"/>
                <a:cs typeface="Alexandria" pitchFamily="2" charset="-78"/>
              </a:rPr>
              <a:t>(الإصدار السادس</a:t>
            </a:r>
            <a:r>
              <a:rPr lang="en-US" sz="2800" b="1" u="sng" dirty="0">
                <a:solidFill>
                  <a:srgbClr val="00B0F0"/>
                </a:solidFill>
                <a:effectLst/>
                <a:latin typeface="Alexandria" pitchFamily="2" charset="-78"/>
                <a:ea typeface="Tahoma" panose="020B0604030504040204" pitchFamily="34" charset="0"/>
                <a:cs typeface="Alexandria" pitchFamily="2" charset="-78"/>
              </a:rPr>
              <a:t>(</a:t>
            </a:r>
            <a:endParaRPr lang="ar-SA" sz="2800" b="1" u="sng" dirty="0">
              <a:solidFill>
                <a:srgbClr val="00B0F0"/>
              </a:solidFill>
              <a:effectLst/>
              <a:latin typeface="Alexandria" pitchFamily="2" charset="-78"/>
              <a:ea typeface="Tahoma" panose="020B0604030504040204" pitchFamily="34" charset="0"/>
              <a:cs typeface="Alexandria" pitchFamily="2" charset="-78"/>
            </a:endParaRPr>
          </a:p>
          <a:p>
            <a:pPr marL="98425" algn="ctr" rtl="1">
              <a:spcBef>
                <a:spcPts val="1125"/>
              </a:spcBef>
            </a:pPr>
            <a:r>
              <a:rPr lang="en-US" sz="2800" b="1" u="sng" dirty="0">
                <a:solidFill>
                  <a:srgbClr val="00B0F0"/>
                </a:solidFill>
                <a:effectLst/>
                <a:uFill>
                  <a:solidFill>
                    <a:srgbClr val="000000"/>
                  </a:solidFill>
                </a:uFill>
                <a:latin typeface="Alexandria" pitchFamily="2" charset="-78"/>
                <a:ea typeface="Arial" panose="020B0604020202020204" pitchFamily="34" charset="0"/>
                <a:cs typeface="Alexandria" pitchFamily="2" charset="-78"/>
              </a:rPr>
              <a:t>American</a:t>
            </a:r>
            <a:r>
              <a:rPr lang="en-US" sz="2800" b="1" u="sng" spc="-25" dirty="0">
                <a:solidFill>
                  <a:srgbClr val="00B0F0"/>
                </a:solidFill>
                <a:effectLst/>
                <a:uFill>
                  <a:solidFill>
                    <a:srgbClr val="000000"/>
                  </a:solidFill>
                </a:uFill>
                <a:latin typeface="Alexandria" pitchFamily="2" charset="-78"/>
                <a:ea typeface="Arial" panose="020B0604020202020204" pitchFamily="34" charset="0"/>
                <a:cs typeface="Alexandria" pitchFamily="2" charset="-78"/>
              </a:rPr>
              <a:t> </a:t>
            </a:r>
            <a:r>
              <a:rPr lang="en-US" sz="2800" b="1" u="sng" dirty="0">
                <a:solidFill>
                  <a:srgbClr val="00B0F0"/>
                </a:solidFill>
                <a:effectLst/>
                <a:uFill>
                  <a:solidFill>
                    <a:srgbClr val="000000"/>
                  </a:solidFill>
                </a:uFill>
                <a:latin typeface="Alexandria" pitchFamily="2" charset="-78"/>
                <a:ea typeface="Arial" panose="020B0604020202020204" pitchFamily="34" charset="0"/>
                <a:cs typeface="Alexandria" pitchFamily="2" charset="-78"/>
              </a:rPr>
              <a:t>Psychological</a:t>
            </a:r>
            <a:r>
              <a:rPr lang="en-US" sz="2800" b="1" u="sng" spc="-20" dirty="0">
                <a:solidFill>
                  <a:srgbClr val="00B0F0"/>
                </a:solidFill>
                <a:effectLst/>
                <a:uFill>
                  <a:solidFill>
                    <a:srgbClr val="000000"/>
                  </a:solidFill>
                </a:uFill>
                <a:latin typeface="Alexandria" pitchFamily="2" charset="-78"/>
                <a:ea typeface="Arial" panose="020B0604020202020204" pitchFamily="34" charset="0"/>
                <a:cs typeface="Alexandria" pitchFamily="2" charset="-78"/>
              </a:rPr>
              <a:t> </a:t>
            </a:r>
            <a:r>
              <a:rPr lang="en-US" sz="2800" b="1" u="sng" dirty="0">
                <a:solidFill>
                  <a:srgbClr val="00B0F0"/>
                </a:solidFill>
                <a:effectLst/>
                <a:uFill>
                  <a:solidFill>
                    <a:srgbClr val="000000"/>
                  </a:solidFill>
                </a:uFill>
                <a:latin typeface="Alexandria" pitchFamily="2" charset="-78"/>
                <a:ea typeface="Arial" panose="020B0604020202020204" pitchFamily="34" charset="0"/>
                <a:cs typeface="Alexandria" pitchFamily="2" charset="-78"/>
              </a:rPr>
              <a:t>Association</a:t>
            </a:r>
            <a:r>
              <a:rPr lang="en-US" sz="2800" b="1" u="sng" spc="-30" dirty="0">
                <a:solidFill>
                  <a:srgbClr val="00B0F0"/>
                </a:solidFill>
                <a:effectLst/>
                <a:uFill>
                  <a:solidFill>
                    <a:srgbClr val="000000"/>
                  </a:solidFill>
                </a:uFill>
                <a:latin typeface="Alexandria" pitchFamily="2" charset="-78"/>
                <a:ea typeface="Arial" panose="020B0604020202020204" pitchFamily="34" charset="0"/>
                <a:cs typeface="Alexandria" pitchFamily="2" charset="-78"/>
              </a:rPr>
              <a:t> </a:t>
            </a:r>
            <a:r>
              <a:rPr lang="en-US" sz="2800" b="1" u="sng" dirty="0">
                <a:solidFill>
                  <a:srgbClr val="00B0F0"/>
                </a:solidFill>
                <a:effectLst/>
                <a:uFill>
                  <a:solidFill>
                    <a:srgbClr val="000000"/>
                  </a:solidFill>
                </a:uFill>
                <a:latin typeface="Alexandria" pitchFamily="2" charset="-78"/>
                <a:ea typeface="Arial" panose="020B0604020202020204" pitchFamily="34" charset="0"/>
                <a:cs typeface="Alexandria" pitchFamily="2" charset="-78"/>
              </a:rPr>
              <a:t>(APA-6)</a:t>
            </a:r>
            <a:r>
              <a:rPr lang="en-US" sz="2800" b="1" u="sng" spc="-10" dirty="0">
                <a:solidFill>
                  <a:srgbClr val="00B0F0"/>
                </a:solidFill>
                <a:effectLst/>
                <a:uFill>
                  <a:solidFill>
                    <a:srgbClr val="000000"/>
                  </a:solidFill>
                </a:uFill>
                <a:latin typeface="Alexandria" pitchFamily="2" charset="-78"/>
                <a:ea typeface="Arial" panose="020B0604020202020204" pitchFamily="34" charset="0"/>
                <a:cs typeface="Alexandria" pitchFamily="2" charset="-78"/>
              </a:rPr>
              <a:t> </a:t>
            </a:r>
            <a:endParaRPr lang="en-US" sz="2800" b="1" u="sng" dirty="0">
              <a:solidFill>
                <a:srgbClr val="00B0F0"/>
              </a:solidFill>
              <a:effectLst/>
              <a:uFill>
                <a:solidFill>
                  <a:srgbClr val="000000"/>
                </a:solidFill>
              </a:uFill>
              <a:latin typeface="Alexandria" pitchFamily="2" charset="-78"/>
              <a:ea typeface="Arial" panose="020B0604020202020204" pitchFamily="34" charset="0"/>
              <a:cs typeface="Alexandria" pitchFamily="2" charset="-78"/>
            </a:endParaRPr>
          </a:p>
          <a:p>
            <a:pPr marL="98425" algn="ctr" rtl="1">
              <a:spcBef>
                <a:spcPts val="1125"/>
              </a:spcBef>
              <a:spcAft>
                <a:spcPts val="0"/>
              </a:spcAft>
            </a:pPr>
            <a:endParaRPr lang="en-US" sz="2800" u="sng" dirty="0">
              <a:solidFill>
                <a:srgbClr val="00B0F0"/>
              </a:solidFill>
              <a:effectLst/>
              <a:latin typeface="Alexandria" pitchFamily="2" charset="-78"/>
              <a:ea typeface="Tahoma" panose="020B0604030504040204" pitchFamily="34" charset="0"/>
              <a:cs typeface="Alexandria" pitchFamily="2" charset="-78"/>
            </a:endParaRPr>
          </a:p>
        </p:txBody>
      </p:sp>
    </p:spTree>
    <p:extLst>
      <p:ext uri="{BB962C8B-B14F-4D97-AF65-F5344CB8AC3E}">
        <p14:creationId xmlns:p14="http://schemas.microsoft.com/office/powerpoint/2010/main" val="34936060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918464E-9229-3147-1077-EF2233CCE7E9}"/>
              </a:ext>
            </a:extLst>
          </p:cNvPr>
          <p:cNvSpPr txBox="1"/>
          <p:nvPr/>
        </p:nvSpPr>
        <p:spPr>
          <a:xfrm>
            <a:off x="584279" y="3952558"/>
            <a:ext cx="11328815" cy="2226892"/>
          </a:xfrm>
          <a:prstGeom prst="rect">
            <a:avLst/>
          </a:prstGeom>
          <a:noFill/>
        </p:spPr>
        <p:txBody>
          <a:bodyPr wrap="square">
            <a:spAutoFit/>
          </a:bodyPr>
          <a:lstStyle/>
          <a:p>
            <a:pPr algn="just" rtl="1">
              <a:lnSpc>
                <a:spcPct val="200000"/>
              </a:lnSpc>
            </a:pPr>
            <a:r>
              <a:rPr lang="ar-EG" b="0" i="0" dirty="0">
                <a:solidFill>
                  <a:srgbClr val="000000"/>
                </a:solidFill>
                <a:effectLst/>
                <a:latin typeface="Alexandria" pitchFamily="2" charset="-78"/>
                <a:cs typeface="Alexandria" pitchFamily="2" charset="-78"/>
              </a:rPr>
              <a:t>- نظام الـ </a:t>
            </a:r>
            <a:r>
              <a:rPr lang="af-ZA" b="0" i="0" dirty="0">
                <a:solidFill>
                  <a:srgbClr val="000000"/>
                </a:solidFill>
                <a:effectLst/>
                <a:latin typeface="Alexandria" pitchFamily="2" charset="-78"/>
                <a:cs typeface="Alexandria" pitchFamily="2" charset="-78"/>
              </a:rPr>
              <a:t>AP</a:t>
            </a:r>
            <a:r>
              <a:rPr lang="en-US" b="0" i="0" dirty="0">
                <a:solidFill>
                  <a:srgbClr val="000000"/>
                </a:solidFill>
                <a:effectLst/>
                <a:latin typeface="Alexandria" pitchFamily="2" charset="-78"/>
                <a:cs typeface="Alexandria" pitchFamily="2" charset="-78"/>
              </a:rPr>
              <a:t>A</a:t>
            </a:r>
            <a:r>
              <a:rPr lang="af-ZA" b="0" i="0" dirty="0">
                <a:solidFill>
                  <a:srgbClr val="000000"/>
                </a:solidFill>
                <a:effectLst/>
                <a:latin typeface="Alexandria" pitchFamily="2" charset="-78"/>
                <a:cs typeface="Alexandria" pitchFamily="2" charset="-78"/>
              </a:rPr>
              <a:t> </a:t>
            </a:r>
            <a:r>
              <a:rPr lang="ar-EG" b="0" i="0" dirty="0">
                <a:solidFill>
                  <a:srgbClr val="000000"/>
                </a:solidFill>
                <a:effectLst/>
                <a:latin typeface="Alexandria" pitchFamily="2" charset="-78"/>
                <a:cs typeface="Alexandria" pitchFamily="2" charset="-78"/>
              </a:rPr>
              <a:t>هو اختصار لنظام توثيق صادر عن جمعية علم النفس الأمريكية (</a:t>
            </a:r>
            <a:r>
              <a:rPr lang="af-ZA" b="0" i="0" dirty="0">
                <a:solidFill>
                  <a:srgbClr val="000000"/>
                </a:solidFill>
                <a:effectLst/>
                <a:latin typeface="Alexandria" pitchFamily="2" charset="-78"/>
                <a:cs typeface="Alexandria" pitchFamily="2" charset="-78"/>
              </a:rPr>
              <a:t>American Psychological Association). </a:t>
            </a:r>
            <a:r>
              <a:rPr lang="ar-EG" b="0" i="0" dirty="0">
                <a:solidFill>
                  <a:srgbClr val="000000"/>
                </a:solidFill>
                <a:effectLst/>
                <a:latin typeface="Alexandria" pitchFamily="2" charset="-78"/>
                <a:cs typeface="Alexandria" pitchFamily="2" charset="-78"/>
              </a:rPr>
              <a:t>يعود تاريخ هذا النظام إلى سنة 1929.</a:t>
            </a:r>
          </a:p>
          <a:p>
            <a:pPr algn="just" rtl="1">
              <a:lnSpc>
                <a:spcPct val="200000"/>
              </a:lnSpc>
            </a:pPr>
            <a:r>
              <a:rPr lang="ar-EG" dirty="0">
                <a:solidFill>
                  <a:srgbClr val="000000"/>
                </a:solidFill>
                <a:latin typeface="Alexandria" pitchFamily="2" charset="-78"/>
                <a:cs typeface="Alexandria" pitchFamily="2" charset="-78"/>
              </a:rPr>
              <a:t>- </a:t>
            </a:r>
            <a:r>
              <a:rPr lang="ar-EG" b="0" i="0" dirty="0">
                <a:solidFill>
                  <a:srgbClr val="000000"/>
                </a:solidFill>
                <a:effectLst/>
                <a:latin typeface="Alexandria" pitchFamily="2" charset="-78"/>
                <a:cs typeface="Alexandria" pitchFamily="2" charset="-78"/>
              </a:rPr>
              <a:t>قررت مجموعة من علماء النفس وعلماء الأنثروبولوجيا ومدراء الأعمال البحث عن مجموعة من الإجراءات أو القواعد البسيطة التي تحدّد وتوضّح مختلف عناصر الكتابة العلمية. وتسهّل عملية القراءة والفهم.</a:t>
            </a:r>
          </a:p>
        </p:txBody>
      </p:sp>
      <p:sp>
        <p:nvSpPr>
          <p:cNvPr id="9" name="TextBox 8">
            <a:extLst>
              <a:ext uri="{FF2B5EF4-FFF2-40B4-BE49-F238E27FC236}">
                <a16:creationId xmlns:a16="http://schemas.microsoft.com/office/drawing/2014/main" id="{87D50554-00EF-5CF7-A896-FA9370B3BDCB}"/>
              </a:ext>
            </a:extLst>
          </p:cNvPr>
          <p:cNvSpPr txBox="1"/>
          <p:nvPr/>
        </p:nvSpPr>
        <p:spPr>
          <a:xfrm>
            <a:off x="10128738" y="3361844"/>
            <a:ext cx="1784356" cy="617348"/>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sz="2000" b="1" i="0" u="sng" dirty="0">
                <a:solidFill>
                  <a:srgbClr val="00B0F0"/>
                </a:solidFill>
                <a:effectLst/>
                <a:latin typeface="Alexandria" pitchFamily="2" charset="-78"/>
                <a:cs typeface="Alexandria" pitchFamily="2" charset="-78"/>
              </a:rPr>
              <a:t>نظام الـ </a:t>
            </a:r>
            <a:r>
              <a:rPr lang="af-ZA" sz="2000" b="1" i="0" u="sng" dirty="0">
                <a:solidFill>
                  <a:srgbClr val="00B0F0"/>
                </a:solidFill>
                <a:effectLst/>
                <a:latin typeface="Alexandria" pitchFamily="2" charset="-78"/>
                <a:cs typeface="Alexandria" pitchFamily="2" charset="-78"/>
              </a:rPr>
              <a:t>APA</a:t>
            </a:r>
          </a:p>
        </p:txBody>
      </p:sp>
      <p:sp>
        <p:nvSpPr>
          <p:cNvPr id="4" name="TextBox 3">
            <a:extLst>
              <a:ext uri="{FF2B5EF4-FFF2-40B4-BE49-F238E27FC236}">
                <a16:creationId xmlns:a16="http://schemas.microsoft.com/office/drawing/2014/main" id="{EC4EE73D-1834-DEAA-F47C-B7B0F42CB584}"/>
              </a:ext>
            </a:extLst>
          </p:cNvPr>
          <p:cNvSpPr txBox="1"/>
          <p:nvPr/>
        </p:nvSpPr>
        <p:spPr>
          <a:xfrm>
            <a:off x="584280" y="1590359"/>
            <a:ext cx="11443474" cy="1672894"/>
          </a:xfrm>
          <a:prstGeom prst="rect">
            <a:avLst/>
          </a:prstGeom>
          <a:noFill/>
        </p:spPr>
        <p:txBody>
          <a:bodyPr wrap="square">
            <a:spAutoFit/>
          </a:bodyPr>
          <a:lstStyle/>
          <a:p>
            <a:pPr algn="just" rtl="1">
              <a:lnSpc>
                <a:spcPct val="200000"/>
              </a:lnSpc>
            </a:pPr>
            <a:r>
              <a:rPr lang="ar-EG" sz="1800" b="0" i="0" u="none" strike="noStrike" baseline="0" dirty="0">
                <a:latin typeface="Alexandria" pitchFamily="2" charset="-78"/>
                <a:cs typeface="Alexandria" pitchFamily="2" charset="-78"/>
              </a:rPr>
              <a:t>يقصد بالتوثيق إثبات مصدر المعلومات وإرجاعها إلى أصحابها توخيا للأمانة العلمية، واعترافا بجهد الآخرين وحقوقهم العلمية، كما يقصد به أيضا العملية التي تقوم من خلالها بنسبة النص المقتبس، أو الشاهد إلى صاحبه، أي إلى المرجع أو المصدر الذي نقلنا منه</a:t>
            </a:r>
            <a:endParaRPr lang="ar-EG"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7EDEC7D0-033F-CC1B-C814-6077C7D81C6C}"/>
              </a:ext>
            </a:extLst>
          </p:cNvPr>
          <p:cNvSpPr txBox="1"/>
          <p:nvPr/>
        </p:nvSpPr>
        <p:spPr>
          <a:xfrm>
            <a:off x="9818557" y="989351"/>
            <a:ext cx="2154497"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dirty="0">
                <a:solidFill>
                  <a:srgbClr val="00B0F0"/>
                </a:solidFill>
                <a:latin typeface="Alexandria" pitchFamily="2" charset="-78"/>
                <a:cs typeface="Alexandria" pitchFamily="2" charset="-78"/>
              </a:rPr>
              <a:t>مفهوم التوثيق:</a:t>
            </a:r>
          </a:p>
        </p:txBody>
      </p:sp>
    </p:spTree>
    <p:extLst>
      <p:ext uri="{BB962C8B-B14F-4D97-AF65-F5344CB8AC3E}">
        <p14:creationId xmlns:p14="http://schemas.microsoft.com/office/powerpoint/2010/main" val="21814662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9B12B51-E99A-FD50-20B7-7A1760DB4889}"/>
              </a:ext>
            </a:extLst>
          </p:cNvPr>
          <p:cNvPicPr>
            <a:picLocks noChangeAspect="1"/>
          </p:cNvPicPr>
          <p:nvPr/>
        </p:nvPicPr>
        <p:blipFill rotWithShape="1">
          <a:blip r:embed="rId3">
            <a:extLst>
              <a:ext uri="{BEBA8EAE-BF5A-486C-A8C5-ECC9F3942E4B}">
                <a14:imgProps xmlns:a14="http://schemas.microsoft.com/office/drawing/2010/main">
                  <a14:imgLayer r:embed="rId4">
                    <a14:imgEffect>
                      <a14:saturation sat="200000"/>
                    </a14:imgEffect>
                  </a14:imgLayer>
                </a14:imgProps>
              </a:ext>
            </a:extLst>
          </a:blip>
          <a:srcRect l="21552" t="16854" r="26524" b="26769"/>
          <a:stretch/>
        </p:blipFill>
        <p:spPr>
          <a:xfrm>
            <a:off x="1455094" y="1080598"/>
            <a:ext cx="9565822" cy="54137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TextBox 5">
            <a:extLst>
              <a:ext uri="{FF2B5EF4-FFF2-40B4-BE49-F238E27FC236}">
                <a16:creationId xmlns:a16="http://schemas.microsoft.com/office/drawing/2014/main" id="{E5AF6EC8-D690-5BA4-495B-3C41FA11CB81}"/>
              </a:ext>
            </a:extLst>
          </p:cNvPr>
          <p:cNvSpPr txBox="1"/>
          <p:nvPr/>
        </p:nvSpPr>
        <p:spPr>
          <a:xfrm>
            <a:off x="10128738" y="873420"/>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Tree>
    <p:extLst>
      <p:ext uri="{BB962C8B-B14F-4D97-AF65-F5344CB8AC3E}">
        <p14:creationId xmlns:p14="http://schemas.microsoft.com/office/powerpoint/2010/main" val="5570647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75048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6" name="TextBox 5">
            <a:extLst>
              <a:ext uri="{FF2B5EF4-FFF2-40B4-BE49-F238E27FC236}">
                <a16:creationId xmlns:a16="http://schemas.microsoft.com/office/drawing/2014/main" id="{ED24A347-DDEF-D597-35C9-089CCEA2BDA0}"/>
              </a:ext>
            </a:extLst>
          </p:cNvPr>
          <p:cNvSpPr txBox="1"/>
          <p:nvPr/>
        </p:nvSpPr>
        <p:spPr>
          <a:xfrm>
            <a:off x="190150" y="1666565"/>
            <a:ext cx="11871660" cy="4442883"/>
          </a:xfrm>
          <a:prstGeom prst="rect">
            <a:avLst/>
          </a:prstGeom>
          <a:noFill/>
        </p:spPr>
        <p:txBody>
          <a:bodyPr wrap="square">
            <a:spAutoFit/>
          </a:bodyPr>
          <a:lstStyle/>
          <a:p>
            <a:pPr algn="just" rtl="1">
              <a:lnSpc>
                <a:spcPct val="200000"/>
              </a:lnSpc>
            </a:pPr>
            <a:r>
              <a:rPr lang="ar-EG" u="sng" dirty="0">
                <a:solidFill>
                  <a:srgbClr val="00B0F0"/>
                </a:solidFill>
                <a:latin typeface="Alexandria" pitchFamily="2" charset="-78"/>
                <a:cs typeface="Alexandria" pitchFamily="2" charset="-78"/>
              </a:rPr>
              <a:t>أولًا الاقتباس المباشر من النصوص </a:t>
            </a:r>
            <a:r>
              <a:rPr lang="af-ZA" u="sng" dirty="0">
                <a:solidFill>
                  <a:srgbClr val="00B0F0"/>
                </a:solidFill>
                <a:latin typeface="Alexandria" pitchFamily="2" charset="-78"/>
                <a:cs typeface="Alexandria" pitchFamily="2" charset="-78"/>
              </a:rPr>
              <a:t>Quotations :</a:t>
            </a:r>
          </a:p>
          <a:p>
            <a:pPr algn="just" rtl="1">
              <a:lnSpc>
                <a:spcPct val="200000"/>
              </a:lnSpc>
            </a:pPr>
            <a:r>
              <a:rPr lang="ar-EG" dirty="0">
                <a:latin typeface="Alexandria" pitchFamily="2" charset="-78"/>
                <a:cs typeface="Alexandria" pitchFamily="2" charset="-78"/>
              </a:rPr>
              <a:t>وهو يشير إلى استنساخ المادة المقتبسة مباشرة من المراجع والمصادر العلمية المختلفة، ويتم توثيق المراجع</a:t>
            </a:r>
          </a:p>
          <a:p>
            <a:pPr algn="just" rtl="1">
              <a:lnSpc>
                <a:spcPct val="200000"/>
              </a:lnSpc>
            </a:pPr>
            <a:r>
              <a:rPr lang="ar-EG" dirty="0">
                <a:latin typeface="Alexandria" pitchFamily="2" charset="-78"/>
                <a:cs typeface="Alexandria" pitchFamily="2" charset="-78"/>
              </a:rPr>
              <a:t>داخل النص من خلال ذكر المؤلف والسنة والصفحات المحددة في النص، كما يلي:</a:t>
            </a:r>
          </a:p>
          <a:p>
            <a:pPr algn="just">
              <a:lnSpc>
                <a:spcPct val="200000"/>
              </a:lnSpc>
            </a:pPr>
            <a:r>
              <a:rPr lang="af-ZA" dirty="0">
                <a:latin typeface="Alexandria" pitchFamily="2" charset="-78"/>
                <a:cs typeface="Alexandria" pitchFamily="2" charset="-78"/>
              </a:rPr>
              <a:t>(Author's last name+ comma + year+ comma+ p. + page number)</a:t>
            </a:r>
          </a:p>
          <a:p>
            <a:pPr algn="just" rtl="1">
              <a:lnSpc>
                <a:spcPct val="200000"/>
              </a:lnSpc>
            </a:pPr>
            <a:r>
              <a:rPr lang="ar-SA" dirty="0">
                <a:latin typeface="Alexandria" pitchFamily="2" charset="-78"/>
                <a:cs typeface="Alexandria" pitchFamily="2" charset="-78"/>
              </a:rPr>
              <a:t>   ( </a:t>
            </a:r>
            <a:r>
              <a:rPr lang="ar-EG" dirty="0">
                <a:latin typeface="Alexandria" pitchFamily="2" charset="-78"/>
                <a:cs typeface="Alexandria" pitchFamily="2" charset="-78"/>
              </a:rPr>
              <a:t>اللقب، السنة، ص + رقم الصفحة).</a:t>
            </a:r>
          </a:p>
          <a:p>
            <a:pPr algn="just" rtl="1">
              <a:lnSpc>
                <a:spcPct val="200000"/>
              </a:lnSpc>
            </a:pPr>
            <a:r>
              <a:rPr lang="ar-EG" dirty="0">
                <a:solidFill>
                  <a:srgbClr val="FF0000"/>
                </a:solidFill>
                <a:latin typeface="Alexandria" pitchFamily="2" charset="-78"/>
                <a:cs typeface="Alexandria" pitchFamily="2" charset="-78"/>
              </a:rPr>
              <a:t>- عند توثيق صفحة واحدة: (فرج، 1999 ، ص 24 ) </a:t>
            </a:r>
            <a:r>
              <a:rPr lang="af-ZA" dirty="0">
                <a:solidFill>
                  <a:srgbClr val="FF0000"/>
                </a:solidFill>
                <a:latin typeface="Alexandria" pitchFamily="2" charset="-78"/>
                <a:cs typeface="Alexandria" pitchFamily="2" charset="-78"/>
              </a:rPr>
              <a:t>Jason, 1994, p.23 )</a:t>
            </a:r>
            <a:r>
              <a:rPr lang="ar-EG" dirty="0">
                <a:solidFill>
                  <a:srgbClr val="FF0000"/>
                </a:solidFill>
                <a:latin typeface="Alexandria" pitchFamily="2" charset="-78"/>
                <a:cs typeface="Alexandria" pitchFamily="2" charset="-78"/>
              </a:rPr>
              <a:t>)</a:t>
            </a:r>
            <a:endParaRPr lang="af-ZA" dirty="0">
              <a:solidFill>
                <a:srgbClr val="FF0000"/>
              </a:solidFill>
              <a:latin typeface="Alexandria" pitchFamily="2" charset="-78"/>
              <a:cs typeface="Alexandria" pitchFamily="2" charset="-78"/>
            </a:endParaRPr>
          </a:p>
          <a:p>
            <a:pPr algn="just" rtl="1">
              <a:lnSpc>
                <a:spcPct val="200000"/>
              </a:lnSpc>
            </a:pPr>
            <a:r>
              <a:rPr lang="ar-EG" dirty="0">
                <a:solidFill>
                  <a:srgbClr val="FF0000"/>
                </a:solidFill>
                <a:latin typeface="Alexandria" pitchFamily="2" charset="-78"/>
                <a:cs typeface="Alexandria" pitchFamily="2" charset="-78"/>
              </a:rPr>
              <a:t>- عند توثيق صفحات متتابعة: (فرج، 1999 ، ص </a:t>
            </a:r>
            <a:r>
              <a:rPr lang="ar-EG" dirty="0" err="1">
                <a:solidFill>
                  <a:srgbClr val="FF0000"/>
                </a:solidFill>
                <a:latin typeface="Alexandria" pitchFamily="2" charset="-78"/>
                <a:cs typeface="Alexandria" pitchFamily="2" charset="-78"/>
              </a:rPr>
              <a:t>ص</a:t>
            </a:r>
            <a:r>
              <a:rPr lang="ar-EG" dirty="0">
                <a:solidFill>
                  <a:srgbClr val="FF0000"/>
                </a:solidFill>
                <a:latin typeface="Alexandria" pitchFamily="2" charset="-78"/>
                <a:cs typeface="Alexandria" pitchFamily="2" charset="-78"/>
              </a:rPr>
              <a:t> 24 - 28 ) </a:t>
            </a:r>
            <a:r>
              <a:rPr lang="af-ZA" dirty="0">
                <a:solidFill>
                  <a:srgbClr val="FF0000"/>
                </a:solidFill>
                <a:latin typeface="Alexandria" pitchFamily="2" charset="-78"/>
                <a:cs typeface="Alexandria" pitchFamily="2" charset="-78"/>
              </a:rPr>
              <a:t>Jason, 1994, pp. 18-23)</a:t>
            </a:r>
            <a:r>
              <a:rPr lang="ar-EG" dirty="0">
                <a:solidFill>
                  <a:srgbClr val="FF0000"/>
                </a:solidFill>
                <a:latin typeface="Alexandria" pitchFamily="2" charset="-78"/>
                <a:cs typeface="Alexandria" pitchFamily="2" charset="-78"/>
              </a:rPr>
              <a:t>)</a:t>
            </a:r>
            <a:endParaRPr lang="af-ZA" dirty="0">
              <a:solidFill>
                <a:srgbClr val="FF0000"/>
              </a:solidFill>
              <a:latin typeface="Alexandria" pitchFamily="2" charset="-78"/>
              <a:cs typeface="Alexandria" pitchFamily="2" charset="-78"/>
            </a:endParaRPr>
          </a:p>
          <a:p>
            <a:pPr algn="just" rtl="1">
              <a:lnSpc>
                <a:spcPct val="200000"/>
              </a:lnSpc>
            </a:pPr>
            <a:r>
              <a:rPr lang="ar-EG" dirty="0">
                <a:solidFill>
                  <a:srgbClr val="FF0000"/>
                </a:solidFill>
                <a:latin typeface="Alexandria" pitchFamily="2" charset="-78"/>
                <a:cs typeface="Alexandria" pitchFamily="2" charset="-78"/>
              </a:rPr>
              <a:t>- عند توثيق صفحات غير متتابعة: (فرج، 1999 ، ص </a:t>
            </a:r>
            <a:r>
              <a:rPr lang="ar-EG" dirty="0" err="1">
                <a:solidFill>
                  <a:srgbClr val="FF0000"/>
                </a:solidFill>
                <a:latin typeface="Alexandria" pitchFamily="2" charset="-78"/>
                <a:cs typeface="Alexandria" pitchFamily="2" charset="-78"/>
              </a:rPr>
              <a:t>ص</a:t>
            </a:r>
            <a:r>
              <a:rPr lang="ar-EG" dirty="0">
                <a:solidFill>
                  <a:srgbClr val="FF0000"/>
                </a:solidFill>
                <a:latin typeface="Alexandria" pitchFamily="2" charset="-78"/>
                <a:cs typeface="Alexandria" pitchFamily="2" charset="-78"/>
              </a:rPr>
              <a:t> 22 ، 24 ، 38 ) </a:t>
            </a:r>
            <a:r>
              <a:rPr lang="af-ZA" dirty="0">
                <a:solidFill>
                  <a:srgbClr val="FF0000"/>
                </a:solidFill>
                <a:latin typeface="Alexandria" pitchFamily="2" charset="-78"/>
                <a:cs typeface="Alexandria" pitchFamily="2" charset="-78"/>
              </a:rPr>
              <a:t>Jason, 1994, pp. 23, 28 )</a:t>
            </a:r>
            <a:r>
              <a:rPr lang="ar-EG" dirty="0">
                <a:solidFill>
                  <a:srgbClr val="FF0000"/>
                </a:solidFill>
                <a:latin typeface="Alexandria" pitchFamily="2" charset="-78"/>
                <a:cs typeface="Alexandria" pitchFamily="2" charset="-78"/>
              </a:rPr>
              <a:t>)</a:t>
            </a:r>
            <a:endParaRPr lang="af-ZA"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108002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7" name="TextBox 6">
            <a:extLst>
              <a:ext uri="{FF2B5EF4-FFF2-40B4-BE49-F238E27FC236}">
                <a16:creationId xmlns:a16="http://schemas.microsoft.com/office/drawing/2014/main" id="{3711FE38-F3B3-EB7E-BAD7-2DBD87CAB85B}"/>
              </a:ext>
            </a:extLst>
          </p:cNvPr>
          <p:cNvSpPr txBox="1"/>
          <p:nvPr/>
        </p:nvSpPr>
        <p:spPr>
          <a:xfrm>
            <a:off x="344774" y="1253311"/>
            <a:ext cx="11651279" cy="5550879"/>
          </a:xfrm>
          <a:prstGeom prst="rect">
            <a:avLst/>
          </a:prstGeom>
          <a:noFill/>
        </p:spPr>
        <p:txBody>
          <a:bodyPr wrap="square">
            <a:spAutoFit/>
          </a:bodyPr>
          <a:lstStyle/>
          <a:p>
            <a:pPr algn="just" rtl="1">
              <a:lnSpc>
                <a:spcPct val="200000"/>
              </a:lnSpc>
            </a:pPr>
            <a:r>
              <a:rPr lang="ar-EG" u="sng" dirty="0">
                <a:latin typeface="Alexandria" pitchFamily="2" charset="-78"/>
                <a:cs typeface="Alexandria" pitchFamily="2" charset="-78"/>
              </a:rPr>
              <a:t> الاقتباس النصي الذي يحتوي على أقل من ( 40 ) كلمة.</a:t>
            </a:r>
          </a:p>
          <a:p>
            <a:pPr algn="just" rtl="1">
              <a:lnSpc>
                <a:spcPct val="200000"/>
              </a:lnSpc>
            </a:pPr>
            <a:r>
              <a:rPr lang="ar-EG" sz="1800" b="0" i="0" u="none" strike="noStrike" baseline="0" dirty="0">
                <a:solidFill>
                  <a:srgbClr val="000000"/>
                </a:solidFill>
                <a:latin typeface="Alexandria" pitchFamily="2" charset="-78"/>
                <a:cs typeface="Alexandria" pitchFamily="2" charset="-78"/>
              </a:rPr>
              <a:t>في هذه الحالة يتم وضع النص المقتبس بين علامتي تنصيص "...... ".</a:t>
            </a:r>
          </a:p>
          <a:p>
            <a:pPr algn="just" rtl="1">
              <a:lnSpc>
                <a:spcPct val="200000"/>
              </a:lnSpc>
            </a:pPr>
            <a:r>
              <a:rPr lang="ar-EG" sz="1800" b="0" i="0" u="none" strike="noStrike" baseline="0" dirty="0">
                <a:solidFill>
                  <a:srgbClr val="000000"/>
                </a:solidFill>
                <a:latin typeface="Alexandria" pitchFamily="2" charset="-78"/>
                <a:cs typeface="Alexandria" pitchFamily="2" charset="-78"/>
              </a:rPr>
              <a:t>- إذا ظهر الاقتباس في منتصف الفقرة، انهي الجملة بعلامات التنصيص، ثم وثق المرجع بعدها مباشرة، واستكمل باقي الفقرة بعد ذلك:</a:t>
            </a:r>
          </a:p>
          <a:p>
            <a:pPr algn="just">
              <a:lnSpc>
                <a:spcPct val="200000"/>
              </a:lnSpc>
            </a:pPr>
            <a:r>
              <a:rPr lang="en-US" sz="1800" b="0" i="0" u="none" strike="noStrike" baseline="0" dirty="0">
                <a:solidFill>
                  <a:schemeClr val="accent1">
                    <a:lumMod val="75000"/>
                  </a:schemeClr>
                </a:solidFill>
                <a:latin typeface="Alexandria" pitchFamily="2" charset="-78"/>
                <a:cs typeface="Alexandria" pitchFamily="2" charset="-78"/>
              </a:rPr>
              <a:t>Interpreting these results, Robbins et al. (2003) suggested that the "therapists in dropout cases may have inadvertently validated parental negativity about the adolescent without adequately responding to the adolescent's needs or concern s " (p.541), contributing to an overall climate of negativity...</a:t>
            </a:r>
          </a:p>
          <a:p>
            <a:pPr algn="just" rtl="1">
              <a:lnSpc>
                <a:spcPct val="200000"/>
              </a:lnSpc>
            </a:pPr>
            <a:r>
              <a:rPr lang="ar-EG" sz="1800" b="0" i="0" u="none" strike="noStrike" baseline="0" dirty="0">
                <a:solidFill>
                  <a:srgbClr val="FF0000"/>
                </a:solidFill>
                <a:latin typeface="Alexandria" pitchFamily="2" charset="-78"/>
                <a:cs typeface="Alexandria" pitchFamily="2" charset="-78"/>
              </a:rPr>
              <a:t>ومن ثم يشير الزغبي(2006 ) إلى تعريف الصحة النفسية بأنها " حالة من التوازن والتكامل بين القوى الداخلية والقوى الخارجية " (ص 22 )، وهي حالة من الاستقرار الانفعالي ....</a:t>
            </a:r>
          </a:p>
        </p:txBody>
      </p:sp>
    </p:spTree>
    <p:extLst>
      <p:ext uri="{BB962C8B-B14F-4D97-AF65-F5344CB8AC3E}">
        <p14:creationId xmlns:p14="http://schemas.microsoft.com/office/powerpoint/2010/main" val="18179700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6" name="TextBox 5">
            <a:extLst>
              <a:ext uri="{FF2B5EF4-FFF2-40B4-BE49-F238E27FC236}">
                <a16:creationId xmlns:a16="http://schemas.microsoft.com/office/drawing/2014/main" id="{C5D5444B-6A12-42AA-51E8-0B6E80546E27}"/>
              </a:ext>
            </a:extLst>
          </p:cNvPr>
          <p:cNvSpPr txBox="1"/>
          <p:nvPr/>
        </p:nvSpPr>
        <p:spPr>
          <a:xfrm>
            <a:off x="257606" y="1676029"/>
            <a:ext cx="11676788" cy="3888885"/>
          </a:xfrm>
          <a:prstGeom prst="rect">
            <a:avLst/>
          </a:prstGeom>
          <a:noFill/>
        </p:spPr>
        <p:txBody>
          <a:bodyPr wrap="square">
            <a:spAutoFit/>
          </a:bodyPr>
          <a:lstStyle/>
          <a:p>
            <a:pPr algn="just" rtl="1">
              <a:lnSpc>
                <a:spcPct val="200000"/>
              </a:lnSpc>
            </a:pPr>
            <a:r>
              <a:rPr lang="ar-EG" sz="1800" b="0" i="0" u="none" strike="noStrike" baseline="0" dirty="0">
                <a:solidFill>
                  <a:srgbClr val="000000"/>
                </a:solidFill>
                <a:latin typeface="Alexandria" pitchFamily="2" charset="-78"/>
                <a:cs typeface="Alexandria" pitchFamily="2" charset="-78"/>
              </a:rPr>
              <a:t>- إذا ظهر الاقتباس في نهاية الفقرة، أغلق المقطع المقتبس بعلامات التنصيص، واستشهد بالمصدر بين قوسين بعد علامات الاقتباس مباشرة، وانهي الفقرة بعلامة الترقيم المناسبة:</a:t>
            </a:r>
          </a:p>
          <a:p>
            <a:pPr marL="360000" algn="just">
              <a:lnSpc>
                <a:spcPct val="200000"/>
              </a:lnSpc>
            </a:pPr>
            <a:r>
              <a:rPr lang="en-US" sz="1800" b="0" i="0" u="none" strike="noStrike" baseline="0" dirty="0">
                <a:solidFill>
                  <a:schemeClr val="accent1">
                    <a:lumMod val="75000"/>
                  </a:schemeClr>
                </a:solidFill>
                <a:latin typeface="Alexandria" pitchFamily="2" charset="-78"/>
                <a:cs typeface="Alexandria" pitchFamily="2" charset="-78"/>
              </a:rPr>
              <a:t>Confusing this issue is the overlapping nature of roles in palliative care, whereby "medical needs are met by those in the medical disciplines; non-medical needs may be addressed by anyone on the team " (</a:t>
            </a:r>
            <a:r>
              <a:rPr lang="en-US" sz="1800" b="0" i="0" u="none" strike="noStrike" baseline="0" dirty="0" err="1">
                <a:solidFill>
                  <a:schemeClr val="accent1">
                    <a:lumMod val="75000"/>
                  </a:schemeClr>
                </a:solidFill>
                <a:latin typeface="Alexandria" pitchFamily="2" charset="-78"/>
                <a:cs typeface="Alexandria" pitchFamily="2" charset="-78"/>
              </a:rPr>
              <a:t>Csikai</a:t>
            </a:r>
            <a:r>
              <a:rPr lang="en-US" sz="1800" b="0" i="0" u="none" strike="noStrike" baseline="0" dirty="0">
                <a:solidFill>
                  <a:schemeClr val="accent1">
                    <a:lumMod val="75000"/>
                  </a:schemeClr>
                </a:solidFill>
                <a:latin typeface="Alexandria" pitchFamily="2" charset="-78"/>
                <a:cs typeface="Alexandria" pitchFamily="2" charset="-78"/>
              </a:rPr>
              <a:t> &amp; </a:t>
            </a:r>
            <a:r>
              <a:rPr lang="en-US" sz="1800" b="0" i="0" u="none" strike="noStrike" baseline="0" dirty="0" err="1">
                <a:solidFill>
                  <a:schemeClr val="accent1">
                    <a:lumMod val="75000"/>
                  </a:schemeClr>
                </a:solidFill>
                <a:latin typeface="Alexandria" pitchFamily="2" charset="-78"/>
                <a:cs typeface="Alexandria" pitchFamily="2" charset="-78"/>
              </a:rPr>
              <a:t>Chaitin</a:t>
            </a:r>
            <a:r>
              <a:rPr lang="en-US" sz="1800" b="0" i="0" u="none" strike="noStrike" baseline="0" dirty="0">
                <a:solidFill>
                  <a:schemeClr val="accent1">
                    <a:lumMod val="75000"/>
                  </a:schemeClr>
                </a:solidFill>
                <a:latin typeface="Alexandria" pitchFamily="2" charset="-78"/>
                <a:cs typeface="Alexandria" pitchFamily="2" charset="-78"/>
              </a:rPr>
              <a:t> , 2006, p . 1 1 2).</a:t>
            </a:r>
          </a:p>
          <a:p>
            <a:pPr marL="360000" algn="just" rtl="1">
              <a:lnSpc>
                <a:spcPct val="200000"/>
              </a:lnSpc>
            </a:pPr>
            <a:r>
              <a:rPr lang="ar-EG" sz="1800" b="0" i="0" u="none" strike="noStrike" baseline="0" dirty="0">
                <a:solidFill>
                  <a:srgbClr val="FF0000"/>
                </a:solidFill>
                <a:latin typeface="Alexandria" pitchFamily="2" charset="-78"/>
                <a:cs typeface="Alexandria" pitchFamily="2" charset="-78"/>
              </a:rPr>
              <a:t>وبناء على ذلك فالتوافق النفسي هو " عملية ديناميكية مستمرة تتناول السلوك والبيئة الطبيعية والاجتماعية بالتغيير والتعديل حتى يحدث التوازن بين الفرد وبيئته" (زهران، 1987 ، ص 27)</a:t>
            </a:r>
            <a:endParaRPr lang="ar-EG"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2185846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7" name="TextBox 6">
            <a:extLst>
              <a:ext uri="{FF2B5EF4-FFF2-40B4-BE49-F238E27FC236}">
                <a16:creationId xmlns:a16="http://schemas.microsoft.com/office/drawing/2014/main" id="{297B0F11-A92B-5524-BAF1-04AFAD17C5A0}"/>
              </a:ext>
            </a:extLst>
          </p:cNvPr>
          <p:cNvSpPr txBox="1"/>
          <p:nvPr/>
        </p:nvSpPr>
        <p:spPr>
          <a:xfrm>
            <a:off x="404734" y="1524215"/>
            <a:ext cx="11591319" cy="3888885"/>
          </a:xfrm>
          <a:prstGeom prst="rect">
            <a:avLst/>
          </a:prstGeom>
          <a:noFill/>
        </p:spPr>
        <p:txBody>
          <a:bodyPr wrap="square">
            <a:spAutoFit/>
          </a:bodyPr>
          <a:lstStyle/>
          <a:p>
            <a:pPr algn="r" rtl="1">
              <a:lnSpc>
                <a:spcPct val="200000"/>
              </a:lnSpc>
            </a:pPr>
            <a:r>
              <a:rPr lang="ar-EG" sz="1800" i="0" u="sng" strike="noStrike" baseline="0" dirty="0">
                <a:latin typeface="Alexandria" pitchFamily="2" charset="-78"/>
                <a:cs typeface="Alexandria" pitchFamily="2" charset="-78"/>
              </a:rPr>
              <a:t> </a:t>
            </a:r>
            <a:r>
              <a:rPr lang="ar-EG" u="sng" dirty="0">
                <a:latin typeface="Alexandria" pitchFamily="2" charset="-78"/>
                <a:cs typeface="Alexandria" pitchFamily="2" charset="-78"/>
              </a:rPr>
              <a:t>الا</a:t>
            </a:r>
            <a:r>
              <a:rPr lang="ar-EG" sz="1800" i="0" u="sng" strike="noStrike" baseline="0" dirty="0">
                <a:latin typeface="Alexandria" pitchFamily="2" charset="-78"/>
                <a:cs typeface="Alexandria" pitchFamily="2" charset="-78"/>
              </a:rPr>
              <a:t>قتباس النصي الذي يحتوي على (40 ) كلمة أو أكثر:</a:t>
            </a:r>
          </a:p>
          <a:p>
            <a:pPr algn="r"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يتم عرض الاقتباس في قالب نصي حر قائمًاً بذاته من السطور المطبوعة، مع حذف علامات الاقتباس.</a:t>
            </a:r>
          </a:p>
          <a:p>
            <a:pPr algn="r" rtl="1">
              <a:lnSpc>
                <a:spcPct val="200000"/>
              </a:lnSpc>
            </a:pPr>
            <a:r>
              <a:rPr lang="ar-EG" sz="1800" b="0" i="0" u="none" strike="noStrike" baseline="0" dirty="0">
                <a:latin typeface="Alexandria" pitchFamily="2" charset="-78"/>
                <a:cs typeface="Alexandria" pitchFamily="2" charset="-78"/>
              </a:rPr>
              <a:t>- ابدأ هذا الاقتباس النصي بسطر جديد، وأدخل بدايته مسافة (2 / 1 بوصة) (1.3 سم أو 5 فراغات) من الهامش الأيسر -في اللغة الإنجليزية- ) في نفس الموقع كبداية لفقرة جديدة.</a:t>
            </a:r>
          </a:p>
          <a:p>
            <a:pPr algn="r" rtl="1">
              <a:lnSpc>
                <a:spcPct val="200000"/>
              </a:lnSpc>
            </a:pPr>
            <a:r>
              <a:rPr lang="ar-EG" sz="1800" b="0" i="0" u="none" strike="noStrike" baseline="0" dirty="0">
                <a:solidFill>
                  <a:srgbClr val="000000"/>
                </a:solidFill>
                <a:latin typeface="Alexandria" pitchFamily="2" charset="-78"/>
                <a:cs typeface="Alexandria" pitchFamily="2" charset="-78"/>
              </a:rPr>
              <a:t>- وإذا كانت هناك فقرات إضافية ضمن الاقتباس، أدخل السطر الأول لكل فقرة (نصف بوصة) من بداية هامش الاقتباس.</a:t>
            </a:r>
          </a:p>
          <a:p>
            <a:pPr algn="r" rtl="1">
              <a:lnSpc>
                <a:spcPct val="200000"/>
              </a:lnSpc>
            </a:pPr>
            <a:r>
              <a:rPr lang="ar-EG" sz="1800" b="0" i="0" u="none" strike="noStrike" baseline="0" dirty="0">
                <a:solidFill>
                  <a:srgbClr val="000000"/>
                </a:solidFill>
                <a:latin typeface="Alexandria" pitchFamily="2" charset="-78"/>
                <a:cs typeface="Alexandria" pitchFamily="2" charset="-78"/>
              </a:rPr>
              <a:t>- تكتب كافة أسطر الاقتباس بمسافات ثنائية</a:t>
            </a:r>
          </a:p>
        </p:txBody>
      </p:sp>
    </p:spTree>
    <p:extLst>
      <p:ext uri="{BB962C8B-B14F-4D97-AF65-F5344CB8AC3E}">
        <p14:creationId xmlns:p14="http://schemas.microsoft.com/office/powerpoint/2010/main" val="14754226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7" name="TextBox 6">
            <a:extLst>
              <a:ext uri="{FF2B5EF4-FFF2-40B4-BE49-F238E27FC236}">
                <a16:creationId xmlns:a16="http://schemas.microsoft.com/office/drawing/2014/main" id="{2883B8AC-5823-4099-01E6-E3D7687BF4F6}"/>
              </a:ext>
            </a:extLst>
          </p:cNvPr>
          <p:cNvSpPr txBox="1"/>
          <p:nvPr/>
        </p:nvSpPr>
        <p:spPr>
          <a:xfrm>
            <a:off x="573548" y="1433555"/>
            <a:ext cx="11422505" cy="4442883"/>
          </a:xfrm>
          <a:prstGeom prst="rect">
            <a:avLst/>
          </a:prstGeom>
          <a:noFill/>
        </p:spPr>
        <p:txBody>
          <a:bodyPr wrap="square">
            <a:spAutoFit/>
          </a:bodyPr>
          <a:lstStyle/>
          <a:p>
            <a:pPr algn="r" rtl="1">
              <a:lnSpc>
                <a:spcPct val="200000"/>
              </a:lnSpc>
            </a:pPr>
            <a:r>
              <a:rPr lang="ar-EG" sz="1800" b="0" i="0" u="none" strike="noStrike" baseline="0" dirty="0">
                <a:solidFill>
                  <a:srgbClr val="000000"/>
                </a:solidFill>
                <a:latin typeface="Alexandria" pitchFamily="2" charset="-78"/>
                <a:cs typeface="Alexandria" pitchFamily="2" charset="-78"/>
              </a:rPr>
              <a:t>- في نهاية الاقتباس، اذكر المصدر المقتبس والصفحة أو رقم الفقرة بين قوسين بعد علامة الترقيم النهائية.</a:t>
            </a:r>
          </a:p>
          <a:p>
            <a:pPr algn="just">
              <a:lnSpc>
                <a:spcPct val="200000"/>
              </a:lnSpc>
            </a:pPr>
            <a:r>
              <a:rPr lang="en-US" sz="1800" b="0" i="0" u="none" strike="noStrike" baseline="0" dirty="0">
                <a:latin typeface="Alexandria" pitchFamily="2" charset="-78"/>
                <a:cs typeface="Alexandria" pitchFamily="2" charset="-78"/>
              </a:rPr>
              <a:t>Others have contradicted this view:</a:t>
            </a:r>
          </a:p>
          <a:p>
            <a:pPr marL="360000" algn="just">
              <a:lnSpc>
                <a:spcPct val="200000"/>
              </a:lnSpc>
            </a:pPr>
            <a:r>
              <a:rPr lang="en-US" sz="1800" b="0" i="0" u="none" strike="noStrike" baseline="0" dirty="0">
                <a:solidFill>
                  <a:schemeClr val="accent1">
                    <a:lumMod val="75000"/>
                  </a:schemeClr>
                </a:solidFill>
                <a:latin typeface="Alexandria" pitchFamily="2" charset="-78"/>
                <a:cs typeface="Alexandria" pitchFamily="2" charset="-78"/>
              </a:rPr>
              <a:t>Co-presence does not ensure intimate interaction among all group members. Consider large-scale social gatherings in which hundreds or thousands of people gather in a location to perform a ritual or celebrate an event.</a:t>
            </a:r>
          </a:p>
          <a:p>
            <a:pPr marL="360000" algn="just">
              <a:lnSpc>
                <a:spcPct val="200000"/>
              </a:lnSpc>
            </a:pPr>
            <a:r>
              <a:rPr lang="en-US" sz="1800" b="0" i="0" u="none" strike="noStrike" baseline="0" dirty="0">
                <a:solidFill>
                  <a:schemeClr val="accent1">
                    <a:lumMod val="75000"/>
                  </a:schemeClr>
                </a:solidFill>
                <a:latin typeface="Alexandria" pitchFamily="2" charset="-78"/>
                <a:cs typeface="Alexandria" pitchFamily="2" charset="-78"/>
              </a:rPr>
              <a:t>        In these in stances, participants are able to see the visible manifestation of the group, the physical gathering, yet their ability to make direct, inti mate connections with those around them is limited by the sheer magnitude of the assembly. (Purcell, 1 997, pp. 1 1 1 -1 1 2)</a:t>
            </a:r>
            <a:endParaRPr lang="ar-EG" u="sng" dirty="0">
              <a:solidFill>
                <a:schemeClr val="accent1">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40809928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6" name="TextBox 5">
            <a:extLst>
              <a:ext uri="{FF2B5EF4-FFF2-40B4-BE49-F238E27FC236}">
                <a16:creationId xmlns:a16="http://schemas.microsoft.com/office/drawing/2014/main" id="{95BA7D6E-D53C-C3F1-76B5-4D1E62EEC4F4}"/>
              </a:ext>
            </a:extLst>
          </p:cNvPr>
          <p:cNvSpPr txBox="1"/>
          <p:nvPr/>
        </p:nvSpPr>
        <p:spPr>
          <a:xfrm>
            <a:off x="436098" y="1209179"/>
            <a:ext cx="11559954" cy="5550879"/>
          </a:xfrm>
          <a:prstGeom prst="rect">
            <a:avLst/>
          </a:prstGeom>
          <a:noFill/>
        </p:spPr>
        <p:txBody>
          <a:bodyPr wrap="square">
            <a:spAutoFit/>
          </a:bodyPr>
          <a:lstStyle/>
          <a:p>
            <a:pPr algn="just" rtl="1">
              <a:lnSpc>
                <a:spcPct val="200000"/>
              </a:lnSpc>
            </a:pPr>
            <a:r>
              <a:rPr lang="ar-EG" i="0" u="sng" strike="noStrike" baseline="0" dirty="0">
                <a:latin typeface="Alexandria" pitchFamily="2" charset="-78"/>
                <a:cs typeface="Alexandria" pitchFamily="2" charset="-78"/>
              </a:rPr>
              <a:t>الاقتباس المباشر من مادة علمية على مواقع الإنترنت دون وجود صفحات:</a:t>
            </a:r>
          </a:p>
          <a:p>
            <a:pPr algn="just" rtl="1">
              <a:lnSpc>
                <a:spcPct val="200000"/>
              </a:lnSpc>
            </a:pPr>
            <a:r>
              <a:rPr lang="ar-EG" i="0" u="none" strike="noStrike" baseline="0" dirty="0">
                <a:solidFill>
                  <a:srgbClr val="000000"/>
                </a:solidFill>
                <a:latin typeface="Alexandria" pitchFamily="2" charset="-78"/>
                <a:cs typeface="Alexandria" pitchFamily="2" charset="-78"/>
              </a:rPr>
              <a:t>اتاحت </a:t>
            </a:r>
            <a:r>
              <a:rPr lang="af-ZA" i="0" u="none" strike="noStrike" baseline="0" dirty="0">
                <a:solidFill>
                  <a:srgbClr val="000000"/>
                </a:solidFill>
                <a:latin typeface="Alexandria" pitchFamily="2" charset="-78"/>
                <a:cs typeface="Alexandria" pitchFamily="2" charset="-78"/>
              </a:rPr>
              <a:t>APA </a:t>
            </a:r>
            <a:r>
              <a:rPr lang="ar-EG" i="0" u="none" strike="noStrike" baseline="0" dirty="0">
                <a:solidFill>
                  <a:srgbClr val="000000"/>
                </a:solidFill>
                <a:latin typeface="Alexandria" pitchFamily="2" charset="-78"/>
                <a:cs typeface="Alexandria" pitchFamily="2" charset="-78"/>
              </a:rPr>
              <a:t>الاقتباس من مرجع موجود بالإنترنت الا أنه عادة لا يوجد ارقام لصفحات المرجع فيه، وهنا قد يستعيض الباحث عن رقم الصفحة برقم الفقرة مع اختصار كلمة فقرة </a:t>
            </a:r>
            <a:r>
              <a:rPr lang="af-ZA" i="0" u="none" strike="noStrike" baseline="0" dirty="0">
                <a:solidFill>
                  <a:srgbClr val="000000"/>
                </a:solidFill>
                <a:latin typeface="Alexandria" pitchFamily="2" charset="-78"/>
                <a:cs typeface="Alexandria" pitchFamily="2" charset="-78"/>
              </a:rPr>
              <a:t>paragraph </a:t>
            </a:r>
            <a:r>
              <a:rPr lang="ar-EG" i="0" u="none" strike="noStrike" baseline="0" dirty="0">
                <a:solidFill>
                  <a:srgbClr val="000000"/>
                </a:solidFill>
                <a:latin typeface="Alexandria" pitchFamily="2" charset="-78"/>
                <a:cs typeface="Alexandria" pitchFamily="2" charset="-78"/>
              </a:rPr>
              <a:t>إلى </a:t>
            </a:r>
            <a:r>
              <a:rPr lang="af-ZA" i="0" u="none" strike="noStrike" baseline="0" dirty="0">
                <a:solidFill>
                  <a:srgbClr val="000000"/>
                </a:solidFill>
                <a:latin typeface="Alexandria" pitchFamily="2" charset="-78"/>
                <a:cs typeface="Alexandria" pitchFamily="2" charset="-78"/>
              </a:rPr>
              <a:t>para.</a:t>
            </a:r>
          </a:p>
          <a:p>
            <a:pPr algn="just">
              <a:lnSpc>
                <a:spcPct val="200000"/>
              </a:lnSpc>
            </a:pPr>
            <a:r>
              <a:rPr lang="en-US" i="0" u="none" strike="noStrike" baseline="0" dirty="0">
                <a:solidFill>
                  <a:srgbClr val="002060"/>
                </a:solidFill>
                <a:latin typeface="Alexandria" pitchFamily="2" charset="-78"/>
                <a:cs typeface="Alexandria" pitchFamily="2" charset="-78"/>
              </a:rPr>
              <a:t>Basu and Jones (2007) went so far as to suggest the need for a new " intellectual framework in which to consider the nature and form of regulation </a:t>
            </a:r>
            <a:r>
              <a:rPr lang="en-US" i="0" u="none" strike="noStrike" baseline="0" dirty="0" err="1">
                <a:solidFill>
                  <a:srgbClr val="002060"/>
                </a:solidFill>
                <a:latin typeface="Alexandria" pitchFamily="2" charset="-78"/>
                <a:cs typeface="Alexandria" pitchFamily="2" charset="-78"/>
              </a:rPr>
              <a:t>i</a:t>
            </a:r>
            <a:r>
              <a:rPr lang="en-US" i="0" u="none" strike="noStrike" baseline="0" dirty="0">
                <a:solidFill>
                  <a:srgbClr val="002060"/>
                </a:solidFill>
                <a:latin typeface="Alexandria" pitchFamily="2" charset="-78"/>
                <a:cs typeface="Alexandria" pitchFamily="2" charset="-78"/>
              </a:rPr>
              <a:t> n cyberspace " (para. 4).</a:t>
            </a:r>
          </a:p>
          <a:p>
            <a:pPr algn="just" rtl="1">
              <a:lnSpc>
                <a:spcPct val="200000"/>
              </a:lnSpc>
            </a:pPr>
            <a:r>
              <a:rPr lang="ar-EG" i="0" u="none" strike="noStrike" baseline="0" dirty="0">
                <a:solidFill>
                  <a:srgbClr val="FF0000"/>
                </a:solidFill>
                <a:latin typeface="Alexandria" pitchFamily="2" charset="-78"/>
                <a:cs typeface="Alexandria" pitchFamily="2" charset="-78"/>
              </a:rPr>
              <a:t>وقد أشار المرشدي ( 2014 ) إلى أن "التنبؤ بالسلوك الإنساني أمر بالغ الصعوبة، وذلك لتعدد العوامل والدوافع التي تنشطه وتوجهه وتعديله" (فقرة 5).</a:t>
            </a:r>
          </a:p>
          <a:p>
            <a:pPr algn="just" rtl="1">
              <a:lnSpc>
                <a:spcPct val="200000"/>
              </a:lnSpc>
            </a:pPr>
            <a:r>
              <a:rPr lang="ar-EG" i="0" u="none" strike="noStrike" baseline="0" dirty="0">
                <a:solidFill>
                  <a:srgbClr val="000000"/>
                </a:solidFill>
                <a:latin typeface="Alexandria" pitchFamily="2" charset="-78"/>
                <a:cs typeface="Alexandria" pitchFamily="2" charset="-78"/>
              </a:rPr>
              <a:t>ملحوظة: يجب أن يكون الاقتباس المباشر الدقة في كلمات الإملاء وعلامات الترقيم للمصدر الأصلي، حتى لو كان المصدر الأصلي غير صحيح ... وفى حالة وجود خطأ إملائي أو علاقات ترقيم أو قواعد غير صحيحة، توضح كلمة ] </a:t>
            </a:r>
            <a:r>
              <a:rPr lang="af-ZA" i="0" u="none" strike="noStrike" baseline="0" dirty="0">
                <a:solidFill>
                  <a:srgbClr val="000000"/>
                </a:solidFill>
                <a:latin typeface="Alexandria" pitchFamily="2" charset="-78"/>
                <a:cs typeface="Alexandria" pitchFamily="2" charset="-78"/>
              </a:rPr>
              <a:t>sic ]</a:t>
            </a:r>
          </a:p>
          <a:p>
            <a:pPr algn="just" rtl="1">
              <a:lnSpc>
                <a:spcPct val="200000"/>
              </a:lnSpc>
            </a:pPr>
            <a:r>
              <a:rPr lang="ar-EG" i="0" u="none" strike="noStrike" baseline="0" dirty="0">
                <a:solidFill>
                  <a:srgbClr val="000000"/>
                </a:solidFill>
                <a:latin typeface="Alexandria" pitchFamily="2" charset="-78"/>
                <a:cs typeface="Alexandria" pitchFamily="2" charset="-78"/>
              </a:rPr>
              <a:t>بين قوسين بعد الخطأ مباشرة في الاقتباس.</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35911899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6" name="TextBox 5">
            <a:extLst>
              <a:ext uri="{FF2B5EF4-FFF2-40B4-BE49-F238E27FC236}">
                <a16:creationId xmlns:a16="http://schemas.microsoft.com/office/drawing/2014/main" id="{59338625-DEF5-62A5-4FCD-C0E244868B1F}"/>
              </a:ext>
            </a:extLst>
          </p:cNvPr>
          <p:cNvSpPr txBox="1"/>
          <p:nvPr/>
        </p:nvSpPr>
        <p:spPr>
          <a:xfrm>
            <a:off x="4931764" y="1539203"/>
            <a:ext cx="7064289" cy="369332"/>
          </a:xfrm>
          <a:prstGeom prst="rect">
            <a:avLst/>
          </a:prstGeom>
          <a:noFill/>
        </p:spPr>
        <p:txBody>
          <a:bodyPr wrap="square">
            <a:spAutoFit/>
          </a:bodyPr>
          <a:lstStyle/>
          <a:p>
            <a:pPr algn="r" rtl="1"/>
            <a:r>
              <a:rPr lang="ar-EG" sz="1800" i="0" u="sng" strike="noStrike" baseline="0" dirty="0">
                <a:solidFill>
                  <a:srgbClr val="00B0F0"/>
                </a:solidFill>
                <a:latin typeface="Alexandria" pitchFamily="2" charset="-78"/>
                <a:cs typeface="Alexandria" pitchFamily="2" charset="-78"/>
              </a:rPr>
              <a:t>توثيق المراجع داخل النص: الاقتباس وإعادة الصياغة </a:t>
            </a:r>
            <a:r>
              <a:rPr lang="af-ZA" sz="1800" i="0" u="sng" strike="noStrike" baseline="0" dirty="0">
                <a:solidFill>
                  <a:srgbClr val="00B0F0"/>
                </a:solidFill>
                <a:latin typeface="Alexandria" pitchFamily="2" charset="-78"/>
                <a:cs typeface="Alexandria" pitchFamily="2" charset="-78"/>
              </a:rPr>
              <a:t>Paraphrase</a:t>
            </a:r>
            <a:r>
              <a:rPr lang="ar-SA" sz="1800" i="0" u="sng" strike="noStrike" baseline="0" dirty="0">
                <a:solidFill>
                  <a:srgbClr val="00B0F0"/>
                </a:solidFill>
                <a:latin typeface="Alexandria" pitchFamily="2" charset="-78"/>
                <a:cs typeface="Alexandria" pitchFamily="2" charset="-78"/>
              </a:rPr>
              <a:t>:</a:t>
            </a:r>
            <a:endParaRPr lang="ar-EG" u="sng" dirty="0">
              <a:solidFill>
                <a:srgbClr val="00B0F0"/>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1C3753D6-E7B9-A2AE-C5EF-61840E57AE8D}"/>
              </a:ext>
            </a:extLst>
          </p:cNvPr>
          <p:cNvSpPr txBox="1"/>
          <p:nvPr/>
        </p:nvSpPr>
        <p:spPr>
          <a:xfrm>
            <a:off x="399737" y="1803605"/>
            <a:ext cx="11482465" cy="3888885"/>
          </a:xfrm>
          <a:prstGeom prst="rect">
            <a:avLst/>
          </a:prstGeom>
          <a:noFill/>
        </p:spPr>
        <p:txBody>
          <a:bodyPr wrap="square">
            <a:spAutoFit/>
          </a:bodyPr>
          <a:lstStyle/>
          <a:p>
            <a:pPr algn="just" rtl="1">
              <a:lnSpc>
                <a:spcPct val="200000"/>
              </a:lnSpc>
            </a:pPr>
            <a:r>
              <a:rPr lang="ar-EG" i="0" u="sng" strike="noStrike" baseline="0" dirty="0">
                <a:latin typeface="Alexandria" pitchFamily="2" charset="-78"/>
                <a:cs typeface="Alexandria" pitchFamily="2" charset="-78"/>
              </a:rPr>
              <a:t>1-توثيق مرجع لمؤلف واحد:</a:t>
            </a:r>
          </a:p>
          <a:p>
            <a:pPr algn="just" rtl="1">
              <a:lnSpc>
                <a:spcPct val="200000"/>
              </a:lnSpc>
            </a:pPr>
            <a:r>
              <a:rPr lang="ar-EG" b="1" i="0" u="sng" strike="noStrike" baseline="0" dirty="0">
                <a:latin typeface="Alexandria" pitchFamily="2" charset="-78"/>
                <a:cs typeface="Alexandria" pitchFamily="2" charset="-78"/>
              </a:rPr>
              <a:t>التوثيق أول الفقرة: </a:t>
            </a:r>
          </a:p>
          <a:p>
            <a:pPr algn="just" rtl="1">
              <a:lnSpc>
                <a:spcPct val="200000"/>
              </a:lnSpc>
            </a:pPr>
            <a:r>
              <a:rPr lang="ar-EG" dirty="0">
                <a:latin typeface="Alexandria" pitchFamily="2" charset="-78"/>
                <a:cs typeface="Alexandria" pitchFamily="2" charset="-78"/>
              </a:rPr>
              <a:t>(</a:t>
            </a:r>
            <a:r>
              <a:rPr lang="ar-EG" b="0" i="0" u="none" strike="noStrike" baseline="0" dirty="0">
                <a:latin typeface="Alexandria" pitchFamily="2" charset="-78"/>
                <a:cs typeface="Alexandria" pitchFamily="2" charset="-78"/>
              </a:rPr>
              <a:t>يكتب اللقب يليه السنة بين قوسين؛ عندما يكون الاسم جزء من سرد النص):</a:t>
            </a:r>
          </a:p>
          <a:p>
            <a:pPr algn="just">
              <a:lnSpc>
                <a:spcPct val="200000"/>
              </a:lnSpc>
            </a:pPr>
            <a:r>
              <a:rPr lang="en-US" b="0" i="0" u="none" strike="noStrike" baseline="0" dirty="0">
                <a:solidFill>
                  <a:schemeClr val="accent1">
                    <a:lumMod val="75000"/>
                  </a:schemeClr>
                </a:solidFill>
                <a:latin typeface="Alexandria" pitchFamily="2" charset="-78"/>
                <a:cs typeface="Alexandria" pitchFamily="2" charset="-78"/>
              </a:rPr>
              <a:t>Kessler (2003) found that among epidemiological samples...........</a:t>
            </a:r>
          </a:p>
          <a:p>
            <a:pPr algn="just" rtl="1">
              <a:lnSpc>
                <a:spcPct val="200000"/>
              </a:lnSpc>
            </a:pPr>
            <a:r>
              <a:rPr lang="ar-EG" b="0" i="0" u="none" strike="noStrike" baseline="0" dirty="0">
                <a:solidFill>
                  <a:srgbClr val="FF0000"/>
                </a:solidFill>
                <a:latin typeface="Alexandria" pitchFamily="2" charset="-78"/>
                <a:cs typeface="Alexandria" pitchFamily="2" charset="-78"/>
              </a:rPr>
              <a:t>أشار أبو حطب ( 1992 ) إلى أن مهارات الذكاء الاجتماعي تساعد الفرد على أن يكون حساسً المشاعر الآخرين ....</a:t>
            </a:r>
          </a:p>
          <a:p>
            <a:pPr algn="just" rtl="1">
              <a:lnSpc>
                <a:spcPct val="200000"/>
              </a:lnSpc>
            </a:pPr>
            <a:r>
              <a:rPr lang="ar-EG" b="0" i="0" u="none" strike="noStrike" baseline="0" dirty="0">
                <a:solidFill>
                  <a:srgbClr val="FF0000"/>
                </a:solidFill>
                <a:latin typeface="Alexandria" pitchFamily="2" charset="-78"/>
                <a:cs typeface="Alexandria" pitchFamily="2" charset="-78"/>
              </a:rPr>
              <a:t>أشارت دراسة </a:t>
            </a:r>
            <a:r>
              <a:rPr lang="ar-EG" b="0" i="0" u="none" strike="noStrike" baseline="0" dirty="0" err="1">
                <a:solidFill>
                  <a:srgbClr val="FF0000"/>
                </a:solidFill>
                <a:latin typeface="Alexandria" pitchFamily="2" charset="-78"/>
                <a:cs typeface="Alexandria" pitchFamily="2" charset="-78"/>
              </a:rPr>
              <a:t>كسلر</a:t>
            </a:r>
            <a:r>
              <a:rPr lang="ar-EG" b="0" i="0" u="none" strike="noStrike" baseline="0" dirty="0">
                <a:solidFill>
                  <a:srgbClr val="FF0000"/>
                </a:solidFill>
                <a:latin typeface="Alexandria" pitchFamily="2" charset="-78"/>
                <a:cs typeface="Alexandria" pitchFamily="2" charset="-78"/>
              </a:rPr>
              <a:t> </a:t>
            </a:r>
            <a:r>
              <a:rPr lang="af-ZA" b="0" i="0" u="none" strike="noStrike" baseline="0" dirty="0">
                <a:solidFill>
                  <a:srgbClr val="FF0000"/>
                </a:solidFill>
                <a:latin typeface="Alexandria" pitchFamily="2" charset="-78"/>
                <a:cs typeface="Alexandria" pitchFamily="2" charset="-78"/>
              </a:rPr>
              <a:t>Kessler (2003) </a:t>
            </a:r>
            <a:r>
              <a:rPr lang="ar-EG" b="0" i="0" u="none" strike="noStrike" baseline="0" dirty="0">
                <a:solidFill>
                  <a:srgbClr val="FF0000"/>
                </a:solidFill>
                <a:latin typeface="Alexandria" pitchFamily="2" charset="-78"/>
                <a:cs typeface="Alexandria" pitchFamily="2" charset="-78"/>
              </a:rPr>
              <a:t> إلى أن الذكاء الطبيعي من مكونات </a:t>
            </a:r>
            <a:r>
              <a:rPr lang="ar-EG" b="0" i="0" u="none" strike="noStrike" baseline="0" dirty="0" err="1">
                <a:solidFill>
                  <a:srgbClr val="FF0000"/>
                </a:solidFill>
                <a:latin typeface="Alexandria" pitchFamily="2" charset="-78"/>
                <a:cs typeface="Alexandria" pitchFamily="2" charset="-78"/>
              </a:rPr>
              <a:t>الذكاءات</a:t>
            </a:r>
            <a:r>
              <a:rPr lang="ar-EG" b="0" i="0" u="none" strike="noStrike" baseline="0" dirty="0">
                <a:solidFill>
                  <a:srgbClr val="FF0000"/>
                </a:solidFill>
                <a:latin typeface="Alexandria" pitchFamily="2" charset="-78"/>
                <a:cs typeface="Alexandria" pitchFamily="2" charset="-78"/>
              </a:rPr>
              <a:t> المتعددة ...</a:t>
            </a:r>
          </a:p>
          <a:p>
            <a:pPr algn="just" rtl="1">
              <a:lnSpc>
                <a:spcPct val="200000"/>
              </a:lnSpc>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3117233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6" name="TextBox 5">
            <a:extLst>
              <a:ext uri="{FF2B5EF4-FFF2-40B4-BE49-F238E27FC236}">
                <a16:creationId xmlns:a16="http://schemas.microsoft.com/office/drawing/2014/main" id="{407CA295-6D18-6D82-8A5A-5BBAEA5F2B24}"/>
              </a:ext>
            </a:extLst>
          </p:cNvPr>
          <p:cNvSpPr txBox="1"/>
          <p:nvPr/>
        </p:nvSpPr>
        <p:spPr>
          <a:xfrm>
            <a:off x="449705" y="1324248"/>
            <a:ext cx="11576328" cy="5550879"/>
          </a:xfrm>
          <a:prstGeom prst="rect">
            <a:avLst/>
          </a:prstGeom>
          <a:noFill/>
        </p:spPr>
        <p:txBody>
          <a:bodyPr wrap="square">
            <a:spAutoFit/>
          </a:bodyPr>
          <a:lstStyle/>
          <a:p>
            <a:pPr algn="r" rtl="1">
              <a:lnSpc>
                <a:spcPct val="200000"/>
              </a:lnSpc>
            </a:pPr>
            <a:r>
              <a:rPr lang="ar-EG" b="1" i="0" u="sng" strike="noStrike" baseline="0" dirty="0">
                <a:latin typeface="Alexandria" pitchFamily="2" charset="-78"/>
                <a:cs typeface="Alexandria" pitchFamily="2" charset="-78"/>
              </a:rPr>
              <a:t>التوثيق آخر الفقرة: </a:t>
            </a:r>
          </a:p>
          <a:p>
            <a:pPr algn="r" rtl="1">
              <a:lnSpc>
                <a:spcPct val="200000"/>
              </a:lnSpc>
            </a:pPr>
            <a:r>
              <a:rPr lang="ar-EG" b="0" i="0" u="none" strike="noStrike" baseline="0" dirty="0">
                <a:latin typeface="Alexandria" pitchFamily="2" charset="-78"/>
                <a:cs typeface="Alexandria" pitchFamily="2" charset="-78"/>
              </a:rPr>
              <a:t>(يكتب الاسم والسنة داخل القوسين (--) ثم انهي الفقرة "ب").</a:t>
            </a:r>
          </a:p>
          <a:p>
            <a:pPr rtl="1">
              <a:lnSpc>
                <a:spcPct val="200000"/>
              </a:lnSpc>
            </a:pPr>
            <a:r>
              <a:rPr lang="en-US" b="0" i="0" u="none" strike="noStrike" baseline="0" dirty="0">
                <a:solidFill>
                  <a:schemeClr val="accent1">
                    <a:lumMod val="75000"/>
                  </a:schemeClr>
                </a:solidFill>
                <a:latin typeface="Alexandria" pitchFamily="2" charset="-78"/>
                <a:cs typeface="Alexandria" pitchFamily="2" charset="-78"/>
              </a:rPr>
              <a:t>Early onset results in a more persistent and severe course (Kessler, 2003).</a:t>
            </a:r>
          </a:p>
          <a:p>
            <a:pPr algn="r" rtl="1">
              <a:lnSpc>
                <a:spcPct val="200000"/>
              </a:lnSpc>
            </a:pPr>
            <a:r>
              <a:rPr lang="ar-EG" b="0" i="0" u="none" strike="noStrike" baseline="0" dirty="0">
                <a:solidFill>
                  <a:srgbClr val="FF0000"/>
                </a:solidFill>
                <a:latin typeface="Alexandria" pitchFamily="2" charset="-78"/>
                <a:cs typeface="Alexandria" pitchFamily="2" charset="-78"/>
              </a:rPr>
              <a:t>يرتبط الذكاء الاجتماعي من الناحية الاجتماعية ببعض العوامل التي هي نتيجة التفاعل الاجتماعي في البيئات المختلفة (صالح، 1992 </a:t>
            </a:r>
            <a:r>
              <a:rPr lang="ar-EG" dirty="0">
                <a:solidFill>
                  <a:srgbClr val="FF0000"/>
                </a:solidFill>
                <a:latin typeface="Alexandria" pitchFamily="2" charset="-78"/>
                <a:cs typeface="Alexandria" pitchFamily="2" charset="-78"/>
              </a:rPr>
              <a:t>).</a:t>
            </a:r>
          </a:p>
          <a:p>
            <a:pPr algn="r" rtl="1">
              <a:lnSpc>
                <a:spcPct val="200000"/>
              </a:lnSpc>
            </a:pPr>
            <a:r>
              <a:rPr lang="ar-EG" sz="1800" b="1" i="0" u="sng" strike="noStrike" baseline="0" dirty="0">
                <a:latin typeface="Alexandria" pitchFamily="2" charset="-78"/>
                <a:cs typeface="Alexandria" pitchFamily="2" charset="-78"/>
              </a:rPr>
              <a:t>طريقة أخري للتوثيق</a:t>
            </a:r>
            <a:r>
              <a:rPr lang="ar-EG" sz="1800" b="0" i="0" u="sng" strike="noStrike" baseline="0" dirty="0">
                <a:latin typeface="Alexandria" pitchFamily="2" charset="-78"/>
                <a:cs typeface="Alexandria" pitchFamily="2" charset="-78"/>
              </a:rPr>
              <a:t>:</a:t>
            </a:r>
          </a:p>
          <a:p>
            <a:pPr algn="r" rtl="1">
              <a:lnSpc>
                <a:spcPct val="200000"/>
              </a:lnSpc>
            </a:pPr>
            <a:r>
              <a:rPr lang="ar-EG" sz="1800" b="0" i="0" u="none" strike="noStrike" baseline="0" dirty="0">
                <a:latin typeface="Alexandria" pitchFamily="2" charset="-78"/>
                <a:cs typeface="Alexandria" pitchFamily="2" charset="-78"/>
              </a:rPr>
              <a:t> في حالة كون السنة والاسم جزء من السرد بالنص، يتم الفصل بينهما بفاصلة كما يلي:</a:t>
            </a:r>
          </a:p>
          <a:p>
            <a:pPr rtl="1">
              <a:lnSpc>
                <a:spcPct val="200000"/>
              </a:lnSpc>
            </a:pPr>
            <a:r>
              <a:rPr lang="en-US" sz="1800" b="0" i="0" u="none" strike="noStrike" baseline="0" dirty="0">
                <a:solidFill>
                  <a:schemeClr val="accent1">
                    <a:lumMod val="75000"/>
                  </a:schemeClr>
                </a:solidFill>
                <a:latin typeface="Alexandria" pitchFamily="2" charset="-78"/>
                <a:cs typeface="Alexandria" pitchFamily="2" charset="-78"/>
              </a:rPr>
              <a:t>In 2003, Kessler's study of epidemiological samples showed that...</a:t>
            </a:r>
          </a:p>
          <a:p>
            <a:pPr algn="r" rtl="1">
              <a:lnSpc>
                <a:spcPct val="200000"/>
              </a:lnSpc>
            </a:pPr>
            <a:r>
              <a:rPr lang="ar-EG" sz="1800" b="0" i="0" u="none" strike="noStrike" baseline="0" dirty="0">
                <a:solidFill>
                  <a:srgbClr val="FF0000"/>
                </a:solidFill>
                <a:latin typeface="Alexandria" pitchFamily="2" charset="-78"/>
                <a:cs typeface="Alexandria" pitchFamily="2" charset="-78"/>
              </a:rPr>
              <a:t>في عام 1981 ، أكدت دراسة أبو حطب أن لمشاعر مهارات الذكاء الاجتماعي تساعد الفرد على أن يكون حساسا الآخرين...</a:t>
            </a:r>
            <a:endParaRPr lang="ar-EG"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39329305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7" name="TextBox 6">
            <a:extLst>
              <a:ext uri="{FF2B5EF4-FFF2-40B4-BE49-F238E27FC236}">
                <a16:creationId xmlns:a16="http://schemas.microsoft.com/office/drawing/2014/main" id="{1E4BD43C-A3B8-7905-4011-8DA6CFC5DF36}"/>
              </a:ext>
            </a:extLst>
          </p:cNvPr>
          <p:cNvSpPr txBox="1"/>
          <p:nvPr/>
        </p:nvSpPr>
        <p:spPr>
          <a:xfrm>
            <a:off x="180431" y="1850092"/>
            <a:ext cx="11815622" cy="3334887"/>
          </a:xfrm>
          <a:prstGeom prst="rect">
            <a:avLst/>
          </a:prstGeom>
          <a:noFill/>
        </p:spPr>
        <p:txBody>
          <a:bodyPr wrap="square">
            <a:spAutoFit/>
          </a:bodyPr>
          <a:lstStyle/>
          <a:p>
            <a:pPr algn="r" rtl="1">
              <a:lnSpc>
                <a:spcPct val="200000"/>
              </a:lnSpc>
            </a:pPr>
            <a:r>
              <a:rPr lang="ar-EG" b="0" i="0" u="none" strike="noStrike" baseline="0" dirty="0">
                <a:latin typeface="Alexandria" pitchFamily="2" charset="-78"/>
                <a:cs typeface="Alexandria" pitchFamily="2" charset="-78"/>
              </a:rPr>
              <a:t>عندما يكون اسم المؤلف والسنة جزء من النص (كما في أولا) لا تحتاج إلى إدراج سنة النشر مرة أخري في نفس الفقرة الواحدة عند الاستشهاد بنفس المرجع:</a:t>
            </a:r>
          </a:p>
          <a:p>
            <a:pPr algn="l">
              <a:lnSpc>
                <a:spcPct val="200000"/>
              </a:lnSpc>
            </a:pPr>
            <a:r>
              <a:rPr lang="en-US" b="0" i="0" u="none" strike="noStrike" baseline="0" dirty="0">
                <a:solidFill>
                  <a:schemeClr val="accent1">
                    <a:lumMod val="75000"/>
                  </a:schemeClr>
                </a:solidFill>
                <a:latin typeface="Alexandria" pitchFamily="2" charset="-78"/>
                <a:cs typeface="Alexandria" pitchFamily="2" charset="-78"/>
              </a:rPr>
              <a:t>Among epidemiological samples, Kessler (2003) found that early onset social anxiety disorder results in a more potent and severe course, Kessler also found . . . .</a:t>
            </a:r>
          </a:p>
          <a:p>
            <a:pPr algn="r" rtl="1">
              <a:lnSpc>
                <a:spcPct val="200000"/>
              </a:lnSpc>
            </a:pPr>
            <a:r>
              <a:rPr lang="ar-EG" b="0" i="0" u="none" strike="noStrike" baseline="0" dirty="0">
                <a:solidFill>
                  <a:srgbClr val="FF0000"/>
                </a:solidFill>
                <a:latin typeface="Alexandria" pitchFamily="2" charset="-78"/>
                <a:cs typeface="Alexandria" pitchFamily="2" charset="-78"/>
              </a:rPr>
              <a:t>أشار أبو حطب ( 1992 ) إلى أن مهارات الذكاء الاجتماعي تساعد الفرد على أن يكون حساسً ا لمشاعر الآخرين، كما أكد أبو حطب على أهمية الذكاء الاجتماعي في كونه ....</a:t>
            </a:r>
            <a:endParaRPr lang="ar-EG"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1246000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11" name="TextBox 10">
            <a:extLst>
              <a:ext uri="{FF2B5EF4-FFF2-40B4-BE49-F238E27FC236}">
                <a16:creationId xmlns:a16="http://schemas.microsoft.com/office/drawing/2014/main" id="{50935825-5328-912A-E2AC-1C2ABAA637D7}"/>
              </a:ext>
            </a:extLst>
          </p:cNvPr>
          <p:cNvSpPr txBox="1"/>
          <p:nvPr/>
        </p:nvSpPr>
        <p:spPr>
          <a:xfrm>
            <a:off x="344773" y="1219319"/>
            <a:ext cx="11542427" cy="5058436"/>
          </a:xfrm>
          <a:prstGeom prst="rect">
            <a:avLst/>
          </a:prstGeom>
          <a:noFill/>
        </p:spPr>
        <p:txBody>
          <a:bodyPr wrap="square">
            <a:spAutoFit/>
          </a:bodyPr>
          <a:lstStyle/>
          <a:p>
            <a:pPr algn="just" rtl="1">
              <a:lnSpc>
                <a:spcPct val="200000"/>
              </a:lnSpc>
            </a:pPr>
            <a:r>
              <a:rPr lang="ar-EG" u="sng" dirty="0">
                <a:latin typeface="Alexandria" pitchFamily="2" charset="-78"/>
                <a:cs typeface="Alexandria" pitchFamily="2" charset="-78"/>
              </a:rPr>
              <a:t>توثيق مرجع لأكثر من مؤلف (أقل من ستة مؤلفين):</a:t>
            </a:r>
          </a:p>
          <a:p>
            <a:pPr algn="just" rtl="1">
              <a:lnSpc>
                <a:spcPct val="200000"/>
              </a:lnSpc>
            </a:pPr>
            <a:r>
              <a:rPr lang="ar-EG" dirty="0">
                <a:latin typeface="Alexandria" pitchFamily="2" charset="-78"/>
                <a:cs typeface="Alexandria" pitchFamily="2" charset="-78"/>
              </a:rPr>
              <a:t>- عندما يكون للعمل مؤلفان اثنان، دائما وثق كلا الاسمين في كل مرة يُذكر فيها المرجع في النص.</a:t>
            </a:r>
          </a:p>
          <a:p>
            <a:pPr algn="just" rtl="1">
              <a:lnSpc>
                <a:spcPct val="200000"/>
              </a:lnSpc>
            </a:pPr>
            <a:r>
              <a:rPr lang="ar-EG" dirty="0">
                <a:latin typeface="Alexandria" pitchFamily="2" charset="-78"/>
                <a:cs typeface="Alexandria" pitchFamily="2" charset="-78"/>
              </a:rPr>
              <a:t>- عندما يكون العمل ثلاثة أو أربعة أو خمسة مؤلفين، وثق جميع المؤلفين في المرة الأولي التي يُذكر فيها المرجع،</a:t>
            </a:r>
          </a:p>
          <a:p>
            <a:pPr algn="just" rtl="1">
              <a:lnSpc>
                <a:spcPct val="200000"/>
              </a:lnSpc>
            </a:pPr>
            <a:r>
              <a:rPr lang="ar-EG" dirty="0">
                <a:latin typeface="Alexandria" pitchFamily="2" charset="-78"/>
                <a:cs typeface="Alexandria" pitchFamily="2" charset="-78"/>
              </a:rPr>
              <a:t>أما التوثيقات اللاحقة ضمن فقط الاسم الأخير للمؤلف الأول متبوعًا ب وآخرون </a:t>
            </a:r>
            <a:r>
              <a:rPr lang="en-US" dirty="0">
                <a:latin typeface="Alexandria" pitchFamily="2" charset="-78"/>
                <a:cs typeface="Alexandria" pitchFamily="2" charset="-78"/>
              </a:rPr>
              <a:t> ( </a:t>
            </a:r>
            <a:r>
              <a:rPr lang="af-ZA" dirty="0">
                <a:latin typeface="Alexandria" pitchFamily="2" charset="-78"/>
                <a:cs typeface="Alexandria" pitchFamily="2" charset="-78"/>
              </a:rPr>
              <a:t>et al. </a:t>
            </a:r>
            <a:r>
              <a:rPr lang="en-US" dirty="0">
                <a:latin typeface="Alexandria" pitchFamily="2" charset="-78"/>
                <a:cs typeface="Alexandria" pitchFamily="2" charset="-78"/>
              </a:rPr>
              <a:t>)</a:t>
            </a:r>
            <a:r>
              <a:rPr lang="af-ZA" dirty="0">
                <a:latin typeface="Alexandria" pitchFamily="2" charset="-78"/>
                <a:cs typeface="Alexandria" pitchFamily="2" charset="-78"/>
              </a:rPr>
              <a:t> </a:t>
            </a:r>
            <a:r>
              <a:rPr lang="ar-EG" dirty="0">
                <a:latin typeface="Alexandria" pitchFamily="2" charset="-78"/>
                <a:cs typeface="Alexandria" pitchFamily="2" charset="-78"/>
              </a:rPr>
              <a:t>ونقطه بعد</a:t>
            </a:r>
            <a:r>
              <a:rPr lang="af-ZA" dirty="0">
                <a:latin typeface="Alexandria" pitchFamily="2" charset="-78"/>
                <a:cs typeface="Alexandria" pitchFamily="2" charset="-78"/>
              </a:rPr>
              <a:t>al</a:t>
            </a:r>
            <a:r>
              <a:rPr lang="en-US" dirty="0">
                <a:latin typeface="Alexandria" pitchFamily="2" charset="-78"/>
                <a:cs typeface="Alexandria" pitchFamily="2" charset="-78"/>
              </a:rPr>
              <a:t>)</a:t>
            </a:r>
            <a:r>
              <a:rPr lang="af-ZA" dirty="0">
                <a:latin typeface="Alexandria" pitchFamily="2" charset="-78"/>
                <a:cs typeface="Alexandria" pitchFamily="2" charset="-78"/>
              </a:rPr>
              <a:t> </a:t>
            </a:r>
            <a:r>
              <a:rPr lang="ar-EG" dirty="0">
                <a:latin typeface="Alexandria" pitchFamily="2" charset="-78"/>
                <a:cs typeface="Alexandria" pitchFamily="2" charset="-78"/>
              </a:rPr>
              <a:t>) والسنة إذا كان توثيق أول توثيق داخل الفقرة:</a:t>
            </a:r>
          </a:p>
          <a:p>
            <a:pPr algn="just" rtl="1">
              <a:lnSpc>
                <a:spcPct val="200000"/>
              </a:lnSpc>
            </a:pPr>
            <a:endParaRPr lang="ar-EG" sz="1100" dirty="0">
              <a:latin typeface="Alexandria" pitchFamily="2" charset="-78"/>
              <a:cs typeface="Alexandria" pitchFamily="2" charset="-78"/>
            </a:endParaRPr>
          </a:p>
          <a:p>
            <a:pPr algn="just" rtl="1"/>
            <a:r>
              <a:rPr lang="ar-EG" sz="1800" b="0" i="0" u="sng" strike="noStrike" baseline="0" dirty="0">
                <a:solidFill>
                  <a:srgbClr val="000000"/>
                </a:solidFill>
                <a:latin typeface="Alexandria" pitchFamily="2" charset="-78"/>
                <a:cs typeface="Alexandria" pitchFamily="2" charset="-78"/>
              </a:rPr>
              <a:t>عند أول توثيق للمرجع:</a:t>
            </a:r>
          </a:p>
          <a:p>
            <a:pPr algn="just"/>
            <a:r>
              <a:rPr lang="en-US" sz="1800" b="0" i="0" u="none" strike="noStrike" baseline="0" dirty="0">
                <a:solidFill>
                  <a:srgbClr val="002060"/>
                </a:solidFill>
                <a:latin typeface="Alexandria" pitchFamily="2" charset="-78"/>
                <a:cs typeface="Alexandria" pitchFamily="2" charset="-78"/>
              </a:rPr>
              <a:t>  </a:t>
            </a:r>
            <a:r>
              <a:rPr lang="en-US" sz="1800" b="0" i="0" u="none" strike="noStrike" baseline="0" dirty="0" err="1">
                <a:solidFill>
                  <a:srgbClr val="002060"/>
                </a:solidFill>
                <a:latin typeface="Alexandria" pitchFamily="2" charset="-78"/>
                <a:cs typeface="Alexandria" pitchFamily="2" charset="-78"/>
              </a:rPr>
              <a:t>Kisangau</a:t>
            </a:r>
            <a:r>
              <a:rPr lang="en-US" sz="1800" b="0" i="0" u="none" strike="noStrike" baseline="0" dirty="0">
                <a:solidFill>
                  <a:srgbClr val="002060"/>
                </a:solidFill>
                <a:latin typeface="Alexandria" pitchFamily="2" charset="-78"/>
                <a:cs typeface="Alexandria" pitchFamily="2" charset="-78"/>
              </a:rPr>
              <a:t>, </a:t>
            </a:r>
            <a:r>
              <a:rPr lang="en-US" sz="1800" b="0" i="0" u="none" strike="noStrike" baseline="0" dirty="0" err="1">
                <a:solidFill>
                  <a:srgbClr val="002060"/>
                </a:solidFill>
                <a:latin typeface="Alexandria" pitchFamily="2" charset="-78"/>
                <a:cs typeface="Alexandria" pitchFamily="2" charset="-78"/>
              </a:rPr>
              <a:t>Lyaruu</a:t>
            </a:r>
            <a:r>
              <a:rPr lang="en-US" sz="1800" b="0" i="0" u="none" strike="noStrike" baseline="0" dirty="0">
                <a:solidFill>
                  <a:srgbClr val="002060"/>
                </a:solidFill>
                <a:latin typeface="Alexandria" pitchFamily="2" charset="-78"/>
                <a:cs typeface="Alexandria" pitchFamily="2" charset="-78"/>
              </a:rPr>
              <a:t>, Hosea, and Joseph (2007) found ...........</a:t>
            </a:r>
          </a:p>
          <a:p>
            <a:pPr algn="just"/>
            <a:endParaRPr lang="en-US" dirty="0">
              <a:solidFill>
                <a:srgbClr val="002060"/>
              </a:solidFill>
              <a:latin typeface="Alexandria" pitchFamily="2" charset="-78"/>
              <a:cs typeface="Alexandria" pitchFamily="2" charset="-78"/>
            </a:endParaRPr>
          </a:p>
          <a:p>
            <a:pPr algn="just" rtl="1">
              <a:lnSpc>
                <a:spcPct val="200000"/>
              </a:lnSpc>
            </a:pPr>
            <a:r>
              <a:rPr lang="ar-EG" sz="1800" b="0" i="0" u="sng" strike="noStrike" baseline="0" dirty="0">
                <a:solidFill>
                  <a:srgbClr val="000000"/>
                </a:solidFill>
                <a:latin typeface="Alexandria" pitchFamily="2" charset="-78"/>
                <a:cs typeface="Alexandria" pitchFamily="2" charset="-78"/>
              </a:rPr>
              <a:t>عند التوثيق في المرات التالية بعد أول مرة في النص يكتب المؤلف الأول وآخرون:</a:t>
            </a:r>
          </a:p>
          <a:p>
            <a:pPr algn="just" rtl="1">
              <a:lnSpc>
                <a:spcPct val="200000"/>
              </a:lnSpc>
            </a:pPr>
            <a:r>
              <a:rPr lang="ar-EG" sz="1800" b="0" i="0" u="none" strike="noStrike" baseline="0" dirty="0">
                <a:solidFill>
                  <a:srgbClr val="FF0000"/>
                </a:solidFill>
                <a:latin typeface="Alexandria" pitchFamily="2" charset="-78"/>
                <a:cs typeface="Alexandria" pitchFamily="2" charset="-78"/>
              </a:rPr>
              <a:t>أكدت دراسة أبو حطب وآخرون ( 2014 ) أن .........                                              </a:t>
            </a:r>
            <a:r>
              <a:rPr lang="af-ZA" sz="1800" b="0" i="0" u="none" strike="noStrike" baseline="0" dirty="0">
                <a:solidFill>
                  <a:srgbClr val="002060"/>
                </a:solidFill>
                <a:latin typeface="Alexandria" pitchFamily="2" charset="-78"/>
                <a:cs typeface="Alexandria" pitchFamily="2" charset="-78"/>
              </a:rPr>
              <a:t>Kisangau et al. (2007) found…………….</a:t>
            </a:r>
            <a:r>
              <a:rPr lang="ar-EG" sz="1800" b="0" i="0" u="none" strike="noStrike" baseline="0" dirty="0">
                <a:solidFill>
                  <a:srgbClr val="002060"/>
                </a:solidFill>
                <a:latin typeface="Alexandria" pitchFamily="2" charset="-78"/>
                <a:cs typeface="Alexandria" pitchFamily="2" charset="-78"/>
              </a:rPr>
              <a:t> </a:t>
            </a:r>
          </a:p>
        </p:txBody>
      </p:sp>
    </p:spTree>
    <p:extLst>
      <p:ext uri="{BB962C8B-B14F-4D97-AF65-F5344CB8AC3E}">
        <p14:creationId xmlns:p14="http://schemas.microsoft.com/office/powerpoint/2010/main" val="16291166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6" name="TextBox 5">
            <a:extLst>
              <a:ext uri="{FF2B5EF4-FFF2-40B4-BE49-F238E27FC236}">
                <a16:creationId xmlns:a16="http://schemas.microsoft.com/office/drawing/2014/main" id="{F495FD71-18EA-39FF-6C9D-23082C2F03BB}"/>
              </a:ext>
            </a:extLst>
          </p:cNvPr>
          <p:cNvSpPr txBox="1"/>
          <p:nvPr/>
        </p:nvSpPr>
        <p:spPr>
          <a:xfrm>
            <a:off x="569626" y="1711112"/>
            <a:ext cx="11426427" cy="1118896"/>
          </a:xfrm>
          <a:prstGeom prst="rect">
            <a:avLst/>
          </a:prstGeom>
          <a:noFill/>
        </p:spPr>
        <p:txBody>
          <a:bodyPr wrap="square">
            <a:spAutoFit/>
          </a:bodyPr>
          <a:lstStyle/>
          <a:p>
            <a:pPr algn="r" rtl="1">
              <a:lnSpc>
                <a:spcPct val="200000"/>
              </a:lnSpc>
            </a:pPr>
            <a:r>
              <a:rPr lang="ar-EG" b="0" i="0" u="none" strike="noStrike" baseline="0" dirty="0">
                <a:solidFill>
                  <a:srgbClr val="000000"/>
                </a:solidFill>
                <a:latin typeface="Alexandria" pitchFamily="2" charset="-78"/>
                <a:cs typeface="Alexandria" pitchFamily="2" charset="-78"/>
              </a:rPr>
              <a:t>تحذف السنة بعد أول توثيق في نفس الفقرة (النص) في حالة تكرار نفس المرجع:</a:t>
            </a:r>
          </a:p>
          <a:p>
            <a:pPr algn="r" rtl="1">
              <a:lnSpc>
                <a:spcPct val="200000"/>
              </a:lnSpc>
            </a:pPr>
            <a:r>
              <a:rPr lang="ar-EG" b="0" i="0" u="none" strike="noStrike" baseline="0" dirty="0">
                <a:latin typeface="Alexandria" pitchFamily="2" charset="-78"/>
                <a:cs typeface="Alexandria" pitchFamily="2" charset="-78"/>
              </a:rPr>
              <a:t>   أبو حطب، وآخرون ...........................                                                                                      </a:t>
            </a:r>
            <a:r>
              <a:rPr lang="ar-EG" b="0" i="0" u="none" strike="noStrike" baseline="0" dirty="0">
                <a:solidFill>
                  <a:schemeClr val="accent1">
                    <a:lumMod val="75000"/>
                  </a:schemeClr>
                </a:solidFill>
                <a:latin typeface="Alexandria" pitchFamily="2" charset="-78"/>
                <a:cs typeface="Alexandria" pitchFamily="2" charset="-78"/>
              </a:rPr>
              <a:t>.................. </a:t>
            </a:r>
            <a:r>
              <a:rPr lang="af-ZA" b="0" i="0" u="none" strike="noStrike" baseline="0" dirty="0">
                <a:solidFill>
                  <a:schemeClr val="accent1">
                    <a:lumMod val="75000"/>
                  </a:schemeClr>
                </a:solidFill>
                <a:latin typeface="Alexandria" pitchFamily="2" charset="-78"/>
                <a:cs typeface="Alexandria" pitchFamily="2" charset="-78"/>
              </a:rPr>
              <a:t>Kisangau et al.</a:t>
            </a:r>
            <a:endParaRPr lang="ar-EG" dirty="0">
              <a:solidFill>
                <a:schemeClr val="accent1">
                  <a:lumMod val="75000"/>
                </a:schemeClr>
              </a:solidFill>
              <a:latin typeface="Alexandria" pitchFamily="2" charset="-78"/>
              <a:cs typeface="Alexandria" pitchFamily="2" charset="-78"/>
            </a:endParaRPr>
          </a:p>
        </p:txBody>
      </p:sp>
      <p:sp>
        <p:nvSpPr>
          <p:cNvPr id="8" name="TextBox 7">
            <a:extLst>
              <a:ext uri="{FF2B5EF4-FFF2-40B4-BE49-F238E27FC236}">
                <a16:creationId xmlns:a16="http://schemas.microsoft.com/office/drawing/2014/main" id="{DC4A1892-B07F-94D3-55E1-159ACF4793EA}"/>
              </a:ext>
            </a:extLst>
          </p:cNvPr>
          <p:cNvSpPr txBox="1"/>
          <p:nvPr/>
        </p:nvSpPr>
        <p:spPr>
          <a:xfrm>
            <a:off x="569626" y="3066512"/>
            <a:ext cx="11426427" cy="2780889"/>
          </a:xfrm>
          <a:prstGeom prst="rect">
            <a:avLst/>
          </a:prstGeom>
          <a:noFill/>
        </p:spPr>
        <p:txBody>
          <a:bodyPr wrap="square">
            <a:spAutoFit/>
          </a:bodyPr>
          <a:lstStyle/>
          <a:p>
            <a:pPr algn="r" rtl="1">
              <a:lnSpc>
                <a:spcPct val="200000"/>
              </a:lnSpc>
            </a:pPr>
            <a:r>
              <a:rPr lang="ar-EG" dirty="0">
                <a:latin typeface="Alexandria" pitchFamily="2" charset="-78"/>
                <a:cs typeface="Alexandria" pitchFamily="2" charset="-78"/>
              </a:rPr>
              <a:t>- في حالة وجود مرجعين لكل منهما أكثر من ثلاثة مؤلفين وفى نفس العام، مع وجود مؤلفين أو أكثر مشتركين في المرجعين؛ يجب ذكر المؤلفين المشتركين أولً ثم اسم المؤلف المختلف (حسب ترتيبهم بالدراسة) ثم وآخرون:</a:t>
            </a:r>
          </a:p>
          <a:p>
            <a:pPr algn="l">
              <a:lnSpc>
                <a:spcPct val="200000"/>
              </a:lnSpc>
            </a:pPr>
            <a:r>
              <a:rPr lang="af-ZA" dirty="0">
                <a:solidFill>
                  <a:schemeClr val="accent1">
                    <a:lumMod val="75000"/>
                  </a:schemeClr>
                </a:solidFill>
                <a:latin typeface="Alexandria" pitchFamily="2" charset="-78"/>
                <a:cs typeface="Alexandria" pitchFamily="2" charset="-78"/>
              </a:rPr>
              <a:t>Ireys, Chernoff, DeVet, et al. (2001) and Ireys, Chernoff, Stein, et al . (2001)</a:t>
            </a:r>
          </a:p>
          <a:p>
            <a:pPr algn="r" rtl="1">
              <a:lnSpc>
                <a:spcPct val="200000"/>
              </a:lnSpc>
            </a:pPr>
            <a:r>
              <a:rPr lang="ar-EG" dirty="0">
                <a:solidFill>
                  <a:srgbClr val="FF0000"/>
                </a:solidFill>
                <a:latin typeface="Alexandria" pitchFamily="2" charset="-78"/>
                <a:cs typeface="Alexandria" pitchFamily="2" charset="-78"/>
              </a:rPr>
              <a:t>أبو حطب، صادق، زهران، وآخرون ( 2001 )، وأبو حطب، صادق، منصور، وآخرون ( 2001 ......... )</a:t>
            </a:r>
          </a:p>
          <a:p>
            <a:pPr algn="r" rtl="1">
              <a:lnSpc>
                <a:spcPct val="200000"/>
              </a:lnSpc>
            </a:pPr>
            <a:r>
              <a:rPr lang="ar-EG" dirty="0">
                <a:latin typeface="Alexandria" pitchFamily="2" charset="-78"/>
                <a:cs typeface="Alexandria" pitchFamily="2" charset="-78"/>
              </a:rPr>
              <a:t> ملحوظة: يتم تطبيق قاعدة توثيق أكثر من مؤلف واحد (سواء أقل من ستة مؤلفين أو أكثر).</a:t>
            </a:r>
          </a:p>
        </p:txBody>
      </p:sp>
    </p:spTree>
    <p:extLst>
      <p:ext uri="{BB962C8B-B14F-4D97-AF65-F5344CB8AC3E}">
        <p14:creationId xmlns:p14="http://schemas.microsoft.com/office/powerpoint/2010/main" val="18206497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6" name="TextBox 5">
            <a:extLst>
              <a:ext uri="{FF2B5EF4-FFF2-40B4-BE49-F238E27FC236}">
                <a16:creationId xmlns:a16="http://schemas.microsoft.com/office/drawing/2014/main" id="{3BD06E18-BD28-88DD-76FA-890C5366DBDC}"/>
              </a:ext>
            </a:extLst>
          </p:cNvPr>
          <p:cNvSpPr txBox="1"/>
          <p:nvPr/>
        </p:nvSpPr>
        <p:spPr>
          <a:xfrm>
            <a:off x="225401" y="1484557"/>
            <a:ext cx="11661798" cy="3334887"/>
          </a:xfrm>
          <a:prstGeom prst="rect">
            <a:avLst/>
          </a:prstGeom>
          <a:noFill/>
        </p:spPr>
        <p:txBody>
          <a:bodyPr wrap="square">
            <a:spAutoFit/>
          </a:bodyPr>
          <a:lstStyle/>
          <a:p>
            <a:pPr algn="just" rtl="1">
              <a:lnSpc>
                <a:spcPct val="200000"/>
              </a:lnSpc>
            </a:pPr>
            <a:r>
              <a:rPr lang="ar-EG" dirty="0">
                <a:latin typeface="Alexandria" pitchFamily="2" charset="-78"/>
                <a:cs typeface="Alexandria" pitchFamily="2" charset="-78"/>
              </a:rPr>
              <a:t>- قبل نهاية المؤلف الأخير يجب وضع حرف (و) أو </a:t>
            </a:r>
            <a:r>
              <a:rPr lang="af-ZA" dirty="0">
                <a:latin typeface="Alexandria" pitchFamily="2" charset="-78"/>
                <a:cs typeface="Alexandria" pitchFamily="2" charset="-78"/>
              </a:rPr>
              <a:t>AND</a:t>
            </a:r>
            <a:r>
              <a:rPr lang="en-US" dirty="0">
                <a:latin typeface="Alexandria" pitchFamily="2" charset="-78"/>
                <a:cs typeface="Alexandria" pitchFamily="2" charset="-78"/>
              </a:rPr>
              <a:t>)</a:t>
            </a:r>
            <a:r>
              <a:rPr lang="af-ZA" dirty="0">
                <a:latin typeface="Alexandria" pitchFamily="2" charset="-78"/>
                <a:cs typeface="Alexandria" pitchFamily="2" charset="-78"/>
              </a:rPr>
              <a:t> </a:t>
            </a:r>
            <a:r>
              <a:rPr lang="ar-EG" dirty="0">
                <a:latin typeface="Alexandria" pitchFamily="2" charset="-78"/>
                <a:cs typeface="Alexandria" pitchFamily="2" charset="-78"/>
              </a:rPr>
              <a:t>)وذلك خلال سرد الأسماء خلال النص. ويوضع الرمز  (&amp;)في حالة وضع المرجع بين قوسين في نهاية الفقرة:</a:t>
            </a:r>
          </a:p>
          <a:p>
            <a:pPr algn="just">
              <a:lnSpc>
                <a:spcPct val="200000"/>
              </a:lnSpc>
            </a:pPr>
            <a:r>
              <a:rPr lang="ar-EG" dirty="0">
                <a:solidFill>
                  <a:schemeClr val="accent1">
                    <a:lumMod val="75000"/>
                  </a:schemeClr>
                </a:solidFill>
                <a:latin typeface="Alexandria" pitchFamily="2" charset="-78"/>
                <a:cs typeface="Alexandria" pitchFamily="2" charset="-78"/>
              </a:rPr>
              <a:t>     </a:t>
            </a:r>
            <a:r>
              <a:rPr lang="af-ZA" dirty="0">
                <a:solidFill>
                  <a:schemeClr val="accent1">
                    <a:lumMod val="75000"/>
                  </a:schemeClr>
                </a:solidFill>
                <a:latin typeface="Alexandria" pitchFamily="2" charset="-78"/>
                <a:cs typeface="Alexandria" pitchFamily="2" charset="-78"/>
              </a:rPr>
              <a:t>As Kurtines and Szapocznik (2003) demonstrated ...</a:t>
            </a:r>
          </a:p>
          <a:p>
            <a:pPr algn="just">
              <a:lnSpc>
                <a:spcPct val="200000"/>
              </a:lnSpc>
            </a:pPr>
            <a:r>
              <a:rPr lang="ar-EG" dirty="0">
                <a:solidFill>
                  <a:schemeClr val="accent1">
                    <a:lumMod val="75000"/>
                  </a:schemeClr>
                </a:solidFill>
                <a:latin typeface="Alexandria" pitchFamily="2" charset="-78"/>
                <a:cs typeface="Alexandria" pitchFamily="2" charset="-78"/>
              </a:rPr>
              <a:t>     </a:t>
            </a:r>
            <a:r>
              <a:rPr lang="af-ZA" dirty="0">
                <a:solidFill>
                  <a:schemeClr val="accent1">
                    <a:lumMod val="75000"/>
                  </a:schemeClr>
                </a:solidFill>
                <a:latin typeface="Alexandria" pitchFamily="2" charset="-78"/>
                <a:cs typeface="Alexandria" pitchFamily="2" charset="-78"/>
              </a:rPr>
              <a:t>......as has been shown (Jreskog &amp; Sorbom, 2007).</a:t>
            </a:r>
          </a:p>
          <a:p>
            <a:pPr algn="just" rtl="1">
              <a:lnSpc>
                <a:spcPct val="200000"/>
              </a:lnSpc>
            </a:pPr>
            <a:r>
              <a:rPr lang="ar-EG" dirty="0">
                <a:solidFill>
                  <a:srgbClr val="FF0000"/>
                </a:solidFill>
                <a:latin typeface="Alexandria" pitchFamily="2" charset="-78"/>
                <a:cs typeface="Alexandria" pitchFamily="2" charset="-78"/>
              </a:rPr>
              <a:t> كدراسة أبو حطب، صادق، وزهران ( 2001 ) التي أشارت إلى ...</a:t>
            </a:r>
          </a:p>
          <a:p>
            <a:pPr algn="just" rtl="1">
              <a:lnSpc>
                <a:spcPct val="200000"/>
              </a:lnSpc>
            </a:pPr>
            <a:r>
              <a:rPr lang="ar-EG" dirty="0">
                <a:solidFill>
                  <a:srgbClr val="FF0000"/>
                </a:solidFill>
                <a:latin typeface="Alexandria" pitchFamily="2" charset="-78"/>
                <a:cs typeface="Alexandria" pitchFamily="2" charset="-78"/>
              </a:rPr>
              <a:t>... وهو ما أكدته الدراسات والبحوث (أبو حطب، صادق، وزهران، 2001).</a:t>
            </a:r>
          </a:p>
        </p:txBody>
      </p:sp>
    </p:spTree>
    <p:extLst>
      <p:ext uri="{BB962C8B-B14F-4D97-AF65-F5344CB8AC3E}">
        <p14:creationId xmlns:p14="http://schemas.microsoft.com/office/powerpoint/2010/main" val="32253244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6" name="TextBox 5">
            <a:extLst>
              <a:ext uri="{FF2B5EF4-FFF2-40B4-BE49-F238E27FC236}">
                <a16:creationId xmlns:a16="http://schemas.microsoft.com/office/drawing/2014/main" id="{C912211B-63E6-FE37-8306-741451E549CE}"/>
              </a:ext>
            </a:extLst>
          </p:cNvPr>
          <p:cNvSpPr txBox="1"/>
          <p:nvPr/>
        </p:nvSpPr>
        <p:spPr>
          <a:xfrm>
            <a:off x="299803" y="1698078"/>
            <a:ext cx="11696250" cy="3888885"/>
          </a:xfrm>
          <a:prstGeom prst="rect">
            <a:avLst/>
          </a:prstGeom>
          <a:noFill/>
        </p:spPr>
        <p:txBody>
          <a:bodyPr wrap="square">
            <a:spAutoFit/>
          </a:bodyPr>
          <a:lstStyle/>
          <a:p>
            <a:pPr algn="just" rtl="1">
              <a:lnSpc>
                <a:spcPct val="200000"/>
              </a:lnSpc>
            </a:pPr>
            <a:r>
              <a:rPr lang="ar-EG" dirty="0">
                <a:latin typeface="Alexandria" pitchFamily="2" charset="-78"/>
                <a:cs typeface="Alexandria" pitchFamily="2" charset="-78"/>
              </a:rPr>
              <a:t>- في حالة وجود ستة مؤلفين أو أكثر، يكتب لقب المؤلف الأول فقط ثم وآخرون( </a:t>
            </a:r>
            <a:r>
              <a:rPr lang="af-ZA" dirty="0">
                <a:latin typeface="Alexandria" pitchFamily="2" charset="-78"/>
                <a:cs typeface="Alexandria" pitchFamily="2" charset="-78"/>
              </a:rPr>
              <a:t>et al. </a:t>
            </a:r>
            <a:r>
              <a:rPr lang="ar-EG" dirty="0">
                <a:latin typeface="Alexandria" pitchFamily="2" charset="-78"/>
                <a:cs typeface="Alexandria" pitchFamily="2" charset="-78"/>
              </a:rPr>
              <a:t> )في حالة التوثيق بالنص</a:t>
            </a:r>
          </a:p>
          <a:p>
            <a:pPr algn="r" rtl="1">
              <a:lnSpc>
                <a:spcPct val="200000"/>
              </a:lnSpc>
            </a:pPr>
            <a:r>
              <a:rPr lang="ar-EG" dirty="0">
                <a:latin typeface="Alexandria" pitchFamily="2" charset="-78"/>
                <a:cs typeface="Alexandria" pitchFamily="2" charset="-78"/>
              </a:rPr>
              <a:t>(أول مرة أو لاحقا):</a:t>
            </a:r>
          </a:p>
          <a:p>
            <a:pPr algn="r" rtl="1">
              <a:lnSpc>
                <a:spcPct val="200000"/>
              </a:lnSpc>
            </a:pPr>
            <a:r>
              <a:rPr lang="ar-EG" dirty="0">
                <a:solidFill>
                  <a:srgbClr val="FF0000"/>
                </a:solidFill>
                <a:latin typeface="Alexandria" pitchFamily="2" charset="-78"/>
                <a:cs typeface="Alexandria" pitchFamily="2" charset="-78"/>
              </a:rPr>
              <a:t>وقد أشار أبو حطب وآخرون ( 1999 ) إلى أن ....................                                                 </a:t>
            </a:r>
            <a:r>
              <a:rPr lang="af-ZA" dirty="0">
                <a:solidFill>
                  <a:schemeClr val="accent1">
                    <a:lumMod val="75000"/>
                  </a:schemeClr>
                </a:solidFill>
                <a:latin typeface="Alexandria" pitchFamily="2" charset="-78"/>
                <a:cs typeface="Alexandria" pitchFamily="2" charset="-78"/>
              </a:rPr>
              <a:t>Kosslyn et al. (1996)……………..</a:t>
            </a:r>
            <a:endParaRPr lang="ar-EG" dirty="0">
              <a:solidFill>
                <a:schemeClr val="accent1">
                  <a:lumMod val="75000"/>
                </a:schemeClr>
              </a:solidFill>
              <a:latin typeface="Alexandria" pitchFamily="2" charset="-78"/>
              <a:cs typeface="Alexandria" pitchFamily="2" charset="-78"/>
            </a:endParaRPr>
          </a:p>
          <a:p>
            <a:pPr algn="just" rtl="1">
              <a:lnSpc>
                <a:spcPct val="200000"/>
              </a:lnSpc>
            </a:pPr>
            <a:r>
              <a:rPr lang="ar-EG" sz="1800" b="0" i="0" u="none" strike="noStrike" baseline="0" dirty="0">
                <a:solidFill>
                  <a:srgbClr val="000000"/>
                </a:solidFill>
                <a:latin typeface="Alexandria" pitchFamily="2" charset="-78"/>
                <a:cs typeface="Alexandria" pitchFamily="2" charset="-78"/>
              </a:rPr>
              <a:t>- </a:t>
            </a:r>
            <a:r>
              <a:rPr lang="ar-EG" sz="1800" b="1" i="0" u="none" strike="noStrike" baseline="0" dirty="0">
                <a:solidFill>
                  <a:srgbClr val="000000"/>
                </a:solidFill>
                <a:latin typeface="Alexandria" pitchFamily="2" charset="-78"/>
                <a:cs typeface="Alexandria" pitchFamily="2" charset="-78"/>
              </a:rPr>
              <a:t>في حالة وجود مرجعين لهما ستة مؤلفين أو أكثر وفى نفس العام، مع وجود مؤلفين أو أكثر مشتركين في المرجعين؛ يجب ذكر المؤلفين المشتركين أولًا ثم اسم المؤلف المختلف (حسب ترتيبهم بالدراسة) ثم وآخرون:</a:t>
            </a:r>
          </a:p>
          <a:p>
            <a:pPr rtl="1">
              <a:lnSpc>
                <a:spcPct val="200000"/>
              </a:lnSpc>
            </a:pPr>
            <a:r>
              <a:rPr lang="af-ZA" sz="1800" b="0" i="0" u="none" strike="noStrike" baseline="0" dirty="0">
                <a:solidFill>
                  <a:srgbClr val="002060"/>
                </a:solidFill>
                <a:latin typeface="Alexandria" pitchFamily="2" charset="-78"/>
                <a:cs typeface="Alexandria" pitchFamily="2" charset="-78"/>
              </a:rPr>
              <a:t>Kosslyn, Koenig, Barrett, Cave, Tang, and Gabrieli (1996).</a:t>
            </a:r>
          </a:p>
          <a:p>
            <a:pPr rtl="1">
              <a:lnSpc>
                <a:spcPct val="200000"/>
              </a:lnSpc>
            </a:pPr>
            <a:r>
              <a:rPr lang="af-ZA" sz="1800" b="0" i="0" u="none" strike="noStrike" baseline="0" dirty="0">
                <a:solidFill>
                  <a:srgbClr val="002060"/>
                </a:solidFill>
                <a:latin typeface="Alexandria" pitchFamily="2" charset="-78"/>
                <a:cs typeface="Alexandria" pitchFamily="2" charset="-78"/>
              </a:rPr>
              <a:t>Kosslyn, Koenig, Gabrieli, Tang, Marsolek, and Daly (1996).</a:t>
            </a:r>
            <a:endParaRPr lang="ar-EG" sz="1800" b="0" i="0" u="none" strike="noStrike" baseline="0" dirty="0">
              <a:solidFill>
                <a:srgbClr val="002060"/>
              </a:solidFill>
              <a:latin typeface="Alexandria" pitchFamily="2" charset="-78"/>
              <a:cs typeface="Alexandria" pitchFamily="2" charset="-78"/>
            </a:endParaRPr>
          </a:p>
        </p:txBody>
      </p:sp>
    </p:spTree>
    <p:extLst>
      <p:ext uri="{BB962C8B-B14F-4D97-AF65-F5344CB8AC3E}">
        <p14:creationId xmlns:p14="http://schemas.microsoft.com/office/powerpoint/2010/main" val="13894837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4" name="TextBox 3">
            <a:extLst>
              <a:ext uri="{FF2B5EF4-FFF2-40B4-BE49-F238E27FC236}">
                <a16:creationId xmlns:a16="http://schemas.microsoft.com/office/drawing/2014/main" id="{FB5C0EAC-81C7-2ED3-4E9B-20F213136FAD}"/>
              </a:ext>
            </a:extLst>
          </p:cNvPr>
          <p:cNvSpPr txBox="1"/>
          <p:nvPr/>
        </p:nvSpPr>
        <p:spPr>
          <a:xfrm>
            <a:off x="464695" y="1643896"/>
            <a:ext cx="11347555" cy="2226892"/>
          </a:xfrm>
          <a:prstGeom prst="rect">
            <a:avLst/>
          </a:prstGeom>
          <a:noFill/>
        </p:spPr>
        <p:txBody>
          <a:bodyPr wrap="square">
            <a:spAutoFit/>
          </a:bodyPr>
          <a:lstStyle/>
          <a:p>
            <a:pPr algn="just" rtl="1">
              <a:lnSpc>
                <a:spcPct val="200000"/>
              </a:lnSpc>
            </a:pPr>
            <a:r>
              <a:rPr lang="ar-EG" b="0" i="0" u="none" strike="noStrike" baseline="0" dirty="0">
                <a:solidFill>
                  <a:srgbClr val="000000"/>
                </a:solidFill>
                <a:latin typeface="Alexandria" pitchFamily="2" charset="-78"/>
                <a:cs typeface="Alexandria" pitchFamily="2" charset="-78"/>
              </a:rPr>
              <a:t>ملحوظة: يتم توثيق قائمة المراجع السابقة كما يلي (بالنص):</a:t>
            </a:r>
          </a:p>
          <a:p>
            <a:pPr algn="just">
              <a:lnSpc>
                <a:spcPct val="200000"/>
              </a:lnSpc>
            </a:pPr>
            <a:r>
              <a:rPr lang="af-ZA" b="0" i="0" u="none" strike="noStrike" baseline="0" dirty="0">
                <a:solidFill>
                  <a:srgbClr val="002060"/>
                </a:solidFill>
                <a:latin typeface="Alexandria" pitchFamily="2" charset="-78"/>
                <a:cs typeface="Alexandria" pitchFamily="2" charset="-78"/>
              </a:rPr>
              <a:t>Kosslyn, Koenig, Barrett, et al. (1996) and Kosslyn, Koenig, Gabrieli, et al. (1 996) …………….…</a:t>
            </a:r>
          </a:p>
          <a:p>
            <a:pPr algn="just" rtl="1">
              <a:lnSpc>
                <a:spcPct val="200000"/>
              </a:lnSpc>
            </a:pPr>
            <a:r>
              <a:rPr lang="ar-EG" b="0" i="0" u="none" strike="noStrike" baseline="0" dirty="0">
                <a:solidFill>
                  <a:srgbClr val="FF0000"/>
                </a:solidFill>
                <a:latin typeface="Alexandria" pitchFamily="2" charset="-78"/>
                <a:cs typeface="Alexandria" pitchFamily="2" charset="-78"/>
              </a:rPr>
              <a:t>وقد أوضحت دراسة أبو حطب، صادق، زهران، منصور، وآخرون ( 2000 )، ودراسة أبو حطب، صادق، زهران، الشربيني، وآخرون ( 2000 ) أن ...</a:t>
            </a:r>
          </a:p>
        </p:txBody>
      </p:sp>
    </p:spTree>
    <p:extLst>
      <p:ext uri="{BB962C8B-B14F-4D97-AF65-F5344CB8AC3E}">
        <p14:creationId xmlns:p14="http://schemas.microsoft.com/office/powerpoint/2010/main" val="15535632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7" name="TextBox 6">
            <a:extLst>
              <a:ext uri="{FF2B5EF4-FFF2-40B4-BE49-F238E27FC236}">
                <a16:creationId xmlns:a16="http://schemas.microsoft.com/office/drawing/2014/main" id="{39960214-510E-0626-55FB-4524B8808C47}"/>
              </a:ext>
            </a:extLst>
          </p:cNvPr>
          <p:cNvSpPr txBox="1"/>
          <p:nvPr/>
        </p:nvSpPr>
        <p:spPr>
          <a:xfrm>
            <a:off x="509666" y="1414188"/>
            <a:ext cx="11471397" cy="4996881"/>
          </a:xfrm>
          <a:prstGeom prst="rect">
            <a:avLst/>
          </a:prstGeom>
          <a:noFill/>
        </p:spPr>
        <p:txBody>
          <a:bodyPr wrap="square">
            <a:spAutoFit/>
          </a:bodyPr>
          <a:lstStyle/>
          <a:p>
            <a:pPr algn="just" rtl="1">
              <a:lnSpc>
                <a:spcPct val="200000"/>
              </a:lnSpc>
            </a:pPr>
            <a:r>
              <a:rPr lang="ar-EG" sz="1800" b="1" i="0" u="none" strike="noStrike" baseline="0" dirty="0">
                <a:solidFill>
                  <a:srgbClr val="000000"/>
                </a:solidFill>
                <a:latin typeface="Alexandria" pitchFamily="2" charset="-78"/>
                <a:cs typeface="Alexandria" pitchFamily="2" charset="-78"/>
              </a:rPr>
              <a:t>في حالة مجموعة التأليف (جامعة-مؤسسة-دار نشر-شركة .......)، يذكر الاسم الأول كاملا عندما يذكر لأول مرة مع اختصار الاسم داخل القوسين مع سنة النشر في حالة كون مجموعة التأليف معروفة ولها اختصار، وفى المرات اللاحقة </a:t>
            </a:r>
            <a:r>
              <a:rPr lang="ar-EG" b="1" dirty="0">
                <a:solidFill>
                  <a:srgbClr val="000000"/>
                </a:solidFill>
                <a:latin typeface="Alexandria" pitchFamily="2" charset="-78"/>
                <a:cs typeface="Alexandria" pitchFamily="2" charset="-78"/>
              </a:rPr>
              <a:t>ي</a:t>
            </a:r>
            <a:r>
              <a:rPr lang="ar-EG" sz="1800" b="1" i="0" u="none" strike="noStrike" baseline="0" dirty="0">
                <a:solidFill>
                  <a:srgbClr val="000000"/>
                </a:solidFill>
                <a:latin typeface="Alexandria" pitchFamily="2" charset="-78"/>
                <a:cs typeface="Alexandria" pitchFamily="2" charset="-78"/>
              </a:rPr>
              <a:t>ُكتب الاختصار فقط (في حالة سهولة اختصاره، أو كون المؤسسة ،أو الشركة، أو الجامعة معروفة) وفى حالة كون المؤسسة أو الشركة أو مجموعة التأليف غير معروفة ويصعب اختصارها يكتب الاسم كاملا في كل مرة داخل النص:</a:t>
            </a:r>
          </a:p>
          <a:p>
            <a:pPr algn="just" rtl="1">
              <a:lnSpc>
                <a:spcPct val="200000"/>
              </a:lnSpc>
            </a:pPr>
            <a:r>
              <a:rPr lang="ar-EG" sz="1800" b="1" i="0" u="none" strike="noStrike" baseline="0" dirty="0">
                <a:latin typeface="Alexandria" pitchFamily="2" charset="-78"/>
                <a:cs typeface="Alexandria" pitchFamily="2" charset="-78"/>
              </a:rPr>
              <a:t>1) </a:t>
            </a:r>
            <a:r>
              <a:rPr lang="ar-EG" sz="1800" b="0" i="0" u="none" strike="noStrike" baseline="0" dirty="0">
                <a:latin typeface="Alexandria" pitchFamily="2" charset="-78"/>
                <a:cs typeface="Alexandria" pitchFamily="2" charset="-78"/>
              </a:rPr>
              <a:t>في بداية النص لمجموعة التأليف ( التي يسهل اختصارها) أول مرة ومرات لاحقة:</a:t>
            </a:r>
          </a:p>
          <a:p>
            <a:pPr algn="just">
              <a:lnSpc>
                <a:spcPct val="200000"/>
              </a:lnSpc>
            </a:pPr>
            <a:r>
              <a:rPr lang="en-US" sz="1800" b="0" i="0" u="none" strike="noStrike" baseline="0" dirty="0">
                <a:solidFill>
                  <a:srgbClr val="002060"/>
                </a:solidFill>
                <a:latin typeface="Alexandria" pitchFamily="2" charset="-78"/>
                <a:cs typeface="Alexandria" pitchFamily="2" charset="-78"/>
              </a:rPr>
              <a:t>In National Institute of Mental Health (NIMH, 2003) despite electroconvulsive therapy’s (ECT) strong efficacy and safety…</a:t>
            </a:r>
          </a:p>
          <a:p>
            <a:pPr algn="just">
              <a:lnSpc>
                <a:spcPct val="200000"/>
              </a:lnSpc>
            </a:pPr>
            <a:r>
              <a:rPr lang="en-US" sz="1800" b="0" i="0" u="none" strike="noStrike" baseline="0" dirty="0">
                <a:solidFill>
                  <a:srgbClr val="002060"/>
                </a:solidFill>
                <a:latin typeface="Alexandria" pitchFamily="2" charset="-78"/>
                <a:cs typeface="Alexandria" pitchFamily="2" charset="-78"/>
              </a:rPr>
              <a:t>In NIMH (2003) despite electroconvulsive therapy’s (ECT) strong efficacy …</a:t>
            </a:r>
          </a:p>
        </p:txBody>
      </p:sp>
    </p:spTree>
    <p:extLst>
      <p:ext uri="{BB962C8B-B14F-4D97-AF65-F5344CB8AC3E}">
        <p14:creationId xmlns:p14="http://schemas.microsoft.com/office/powerpoint/2010/main" val="19611273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7" name="TextBox 6">
            <a:extLst>
              <a:ext uri="{FF2B5EF4-FFF2-40B4-BE49-F238E27FC236}">
                <a16:creationId xmlns:a16="http://schemas.microsoft.com/office/drawing/2014/main" id="{4483E58C-CAB2-B6E4-9F77-7321B3907DBF}"/>
              </a:ext>
            </a:extLst>
          </p:cNvPr>
          <p:cNvSpPr txBox="1"/>
          <p:nvPr/>
        </p:nvSpPr>
        <p:spPr>
          <a:xfrm>
            <a:off x="494675" y="1614764"/>
            <a:ext cx="11501378" cy="3888885"/>
          </a:xfrm>
          <a:prstGeom prst="rect">
            <a:avLst/>
          </a:prstGeom>
          <a:noFill/>
        </p:spPr>
        <p:txBody>
          <a:bodyPr wrap="square">
            <a:spAutoFit/>
          </a:bodyPr>
          <a:lstStyle/>
          <a:p>
            <a:pPr algn="just" rtl="1">
              <a:lnSpc>
                <a:spcPct val="200000"/>
              </a:lnSpc>
            </a:pPr>
            <a:r>
              <a:rPr lang="ar-EG" sz="1800" b="0" i="0" u="none" strike="noStrike" baseline="0" dirty="0">
                <a:latin typeface="Alexandria" pitchFamily="2" charset="-78"/>
                <a:cs typeface="Alexandria" pitchFamily="2" charset="-78"/>
              </a:rPr>
              <a:t>وأشارت رابطة الاخصائيين النفسيين المصرية (رانم، 2009 ) أن اختبار بينيه من أهم اختبارات الذكاء ...</a:t>
            </a:r>
          </a:p>
          <a:p>
            <a:pPr algn="just" rtl="1">
              <a:lnSpc>
                <a:spcPct val="200000"/>
              </a:lnSpc>
            </a:pPr>
            <a:r>
              <a:rPr lang="ar-EG" sz="1800" b="0" i="0" u="none" strike="noStrike" baseline="0" dirty="0">
                <a:latin typeface="Alexandria" pitchFamily="2" charset="-78"/>
                <a:cs typeface="Alexandria" pitchFamily="2" charset="-78"/>
              </a:rPr>
              <a:t>وقد أكدت رانم ( 2009 ) أن اختبار بينيه من أهم اختبارات الذكاء ...</a:t>
            </a:r>
          </a:p>
          <a:p>
            <a:pPr algn="r" rtl="1">
              <a:lnSpc>
                <a:spcPct val="200000"/>
              </a:lnSpc>
            </a:pPr>
            <a:r>
              <a:rPr lang="ar-EG" dirty="0">
                <a:latin typeface="Alexandria" pitchFamily="2" charset="-78"/>
                <a:cs typeface="Alexandria" pitchFamily="2" charset="-78"/>
              </a:rPr>
              <a:t>2) </a:t>
            </a:r>
            <a:r>
              <a:rPr lang="ar-EG" sz="1800" b="0" i="0" u="none" strike="noStrike" baseline="0" dirty="0">
                <a:latin typeface="Alexandria" pitchFamily="2" charset="-78"/>
                <a:cs typeface="Alexandria" pitchFamily="2" charset="-78"/>
              </a:rPr>
              <a:t>في نهاية النص لمجموعة التأليف ( التي يسهل اختصارها ) أول مرة ومرات لاحقة:</a:t>
            </a:r>
          </a:p>
          <a:p>
            <a:pPr algn="l">
              <a:lnSpc>
                <a:spcPct val="200000"/>
              </a:lnSpc>
            </a:pPr>
            <a:r>
              <a:rPr lang="en-US" sz="1800" b="0" i="0" u="none" strike="noStrike" baseline="0" dirty="0">
                <a:solidFill>
                  <a:schemeClr val="accent1">
                    <a:lumMod val="75000"/>
                  </a:schemeClr>
                </a:solidFill>
                <a:latin typeface="Alexandria" pitchFamily="2" charset="-78"/>
                <a:cs typeface="Alexandria" pitchFamily="2" charset="-78"/>
              </a:rPr>
              <a:t>Alcohol and drugs can affect brain health (National Institute of Mental Health [ NIMH ], 2003).</a:t>
            </a:r>
          </a:p>
          <a:p>
            <a:pPr algn="l">
              <a:lnSpc>
                <a:spcPct val="200000"/>
              </a:lnSpc>
            </a:pPr>
            <a:r>
              <a:rPr lang="en-US" sz="1800" b="0" i="0" u="none" strike="noStrike" baseline="0" dirty="0">
                <a:solidFill>
                  <a:schemeClr val="accent1">
                    <a:lumMod val="75000"/>
                  </a:schemeClr>
                </a:solidFill>
                <a:latin typeface="Alexandria" pitchFamily="2" charset="-78"/>
                <a:cs typeface="Alexandria" pitchFamily="2" charset="-78"/>
              </a:rPr>
              <a:t>Alcohol and drugs can affect brain health (NIMH, 2003).</a:t>
            </a:r>
          </a:p>
          <a:p>
            <a:pPr algn="r" rtl="1">
              <a:lnSpc>
                <a:spcPct val="200000"/>
              </a:lnSpc>
            </a:pPr>
            <a:r>
              <a:rPr lang="ar-EG" sz="1800" b="0" i="0" u="none" strike="noStrike" baseline="0" dirty="0">
                <a:solidFill>
                  <a:srgbClr val="FF0000"/>
                </a:solidFill>
                <a:latin typeface="Alexandria" pitchFamily="2" charset="-78"/>
                <a:cs typeface="Alexandria" pitchFamily="2" charset="-78"/>
              </a:rPr>
              <a:t>ومن هنا يعتبر اختبار بينيه من أهم اختبارات الذكاء (رابط الاخصائيين النفسيين </a:t>
            </a:r>
            <a:r>
              <a:rPr lang="ar-EG" b="0" i="0" u="none" strike="noStrike" baseline="0" dirty="0">
                <a:solidFill>
                  <a:srgbClr val="FF0000"/>
                </a:solidFill>
                <a:latin typeface="Alexandria" pitchFamily="2" charset="-78"/>
                <a:cs typeface="Alexandria" pitchFamily="2" charset="-78"/>
              </a:rPr>
              <a:t>المصرية </a:t>
            </a:r>
            <a:r>
              <a:rPr lang="en-US" sz="1800" b="0" i="0" u="none" strike="noStrike" baseline="0" dirty="0">
                <a:solidFill>
                  <a:srgbClr val="FF0000"/>
                </a:solidFill>
                <a:latin typeface="Alexandria" pitchFamily="2" charset="-78"/>
                <a:cs typeface="Alexandria" pitchFamily="2" charset="-78"/>
              </a:rPr>
              <a:t>] </a:t>
            </a:r>
            <a:r>
              <a:rPr lang="ar-EG" b="0" i="0" u="none" strike="noStrike" baseline="0" dirty="0">
                <a:solidFill>
                  <a:srgbClr val="FF0000"/>
                </a:solidFill>
                <a:latin typeface="Alexandria" pitchFamily="2" charset="-78"/>
                <a:cs typeface="Alexandria" pitchFamily="2" charset="-78"/>
              </a:rPr>
              <a:t>رانم</a:t>
            </a:r>
            <a:r>
              <a:rPr lang="en-US" sz="1800" b="0" i="0" u="none" strike="noStrike" baseline="0" dirty="0">
                <a:solidFill>
                  <a:srgbClr val="FF0000"/>
                </a:solidFill>
                <a:latin typeface="Alexandria" pitchFamily="2" charset="-78"/>
                <a:cs typeface="Alexandria" pitchFamily="2" charset="-78"/>
              </a:rPr>
              <a:t>[</a:t>
            </a:r>
            <a:r>
              <a:rPr lang="ar-EG" sz="1800" b="0" i="0" u="none" strike="noStrike" baseline="0" dirty="0">
                <a:solidFill>
                  <a:srgbClr val="FF0000"/>
                </a:solidFill>
                <a:latin typeface="Alexandria" pitchFamily="2" charset="-78"/>
                <a:cs typeface="Alexandria" pitchFamily="2" charset="-78"/>
              </a:rPr>
              <a:t>، 2009).</a:t>
            </a:r>
          </a:p>
          <a:p>
            <a:pPr algn="r" rtl="1">
              <a:lnSpc>
                <a:spcPct val="200000"/>
              </a:lnSpc>
            </a:pPr>
            <a:r>
              <a:rPr lang="ar-EG" sz="1800" b="0" i="0" u="none" strike="noStrike" baseline="0" dirty="0">
                <a:solidFill>
                  <a:srgbClr val="FF0000"/>
                </a:solidFill>
                <a:latin typeface="Alexandria" pitchFamily="2" charset="-78"/>
                <a:cs typeface="Alexandria" pitchFamily="2" charset="-78"/>
              </a:rPr>
              <a:t>... ومن هنا يعتبر اختبار بينيه من أهم اختبارات الذكاء ( رانم، 2009).</a:t>
            </a:r>
            <a:endParaRPr lang="ar-EG"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6676013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6" name="TextBox 5">
            <a:extLst>
              <a:ext uri="{FF2B5EF4-FFF2-40B4-BE49-F238E27FC236}">
                <a16:creationId xmlns:a16="http://schemas.microsoft.com/office/drawing/2014/main" id="{974B3128-6B60-76E9-A0C4-09758DBE3ADA}"/>
              </a:ext>
            </a:extLst>
          </p:cNvPr>
          <p:cNvSpPr txBox="1"/>
          <p:nvPr/>
        </p:nvSpPr>
        <p:spPr>
          <a:xfrm>
            <a:off x="24901" y="1426617"/>
            <a:ext cx="11971152" cy="4442883"/>
          </a:xfrm>
          <a:prstGeom prst="rect">
            <a:avLst/>
          </a:prstGeom>
          <a:noFill/>
        </p:spPr>
        <p:txBody>
          <a:bodyPr wrap="square">
            <a:spAutoFit/>
          </a:bodyPr>
          <a:lstStyle/>
          <a:p>
            <a:pPr algn="just" rtl="1">
              <a:lnSpc>
                <a:spcPct val="200000"/>
              </a:lnSpc>
            </a:pPr>
            <a:r>
              <a:rPr lang="ar-EG" b="0" i="0" u="none" strike="noStrike" baseline="0" dirty="0">
                <a:solidFill>
                  <a:srgbClr val="000000"/>
                </a:solidFill>
                <a:latin typeface="Alexandria" pitchFamily="2" charset="-78"/>
                <a:cs typeface="Alexandria" pitchFamily="2" charset="-78"/>
              </a:rPr>
              <a:t>- </a:t>
            </a:r>
            <a:r>
              <a:rPr lang="ar-EG" b="1" i="0" u="none" strike="noStrike" baseline="0" dirty="0">
                <a:solidFill>
                  <a:srgbClr val="000000"/>
                </a:solidFill>
                <a:latin typeface="Alexandria" pitchFamily="2" charset="-78"/>
                <a:cs typeface="Alexandria" pitchFamily="2" charset="-78"/>
              </a:rPr>
              <a:t>في حالة وجود مؤلفين متشابهين (أو أكثر) في اللقب، بمرجعين أو أكثر، حتى في حالة اختلاف سنة النشر، يتم كتابة الحروف الأولي ثم اللقب ثم اللقب</a:t>
            </a:r>
            <a:r>
              <a:rPr lang="ar-EG" b="1" dirty="0">
                <a:solidFill>
                  <a:srgbClr val="000000"/>
                </a:solidFill>
                <a:latin typeface="Alexandria" pitchFamily="2" charset="-78"/>
                <a:cs typeface="Alexandria" pitchFamily="2" charset="-78"/>
              </a:rPr>
              <a:t> </a:t>
            </a:r>
            <a:r>
              <a:rPr lang="ar-EG" b="1" i="0" u="none" strike="noStrike" baseline="0" dirty="0">
                <a:solidFill>
                  <a:srgbClr val="000000"/>
                </a:solidFill>
                <a:latin typeface="Alexandria" pitchFamily="2" charset="-78"/>
                <a:cs typeface="Alexandria" pitchFamily="2" charset="-78"/>
              </a:rPr>
              <a:t>للمؤلف الأساسي أولً للمؤلفين الآخرين:</a:t>
            </a:r>
          </a:p>
          <a:p>
            <a:pPr algn="just" rtl="1">
              <a:lnSpc>
                <a:spcPct val="200000"/>
              </a:lnSpc>
            </a:pPr>
            <a:r>
              <a:rPr lang="ar-EG" b="1" i="0" u="none" strike="noStrike" baseline="0" dirty="0">
                <a:solidFill>
                  <a:srgbClr val="000000"/>
                </a:solidFill>
                <a:latin typeface="Alexandria" pitchFamily="2" charset="-78"/>
                <a:cs typeface="Alexandria" pitchFamily="2" charset="-78"/>
              </a:rPr>
              <a:t>مثال: </a:t>
            </a:r>
            <a:r>
              <a:rPr lang="ar-EG" b="0" i="0" u="none" strike="noStrike" baseline="0" dirty="0">
                <a:solidFill>
                  <a:srgbClr val="000000"/>
                </a:solidFill>
                <a:latin typeface="Alexandria" pitchFamily="2" charset="-78"/>
                <a:cs typeface="Alexandria" pitchFamily="2" charset="-78"/>
              </a:rPr>
              <a:t>لتوثيق المراجع التالية في المتن (النص):</a:t>
            </a:r>
          </a:p>
          <a:p>
            <a:pPr algn="just">
              <a:lnSpc>
                <a:spcPct val="200000"/>
              </a:lnSpc>
            </a:pPr>
            <a:r>
              <a:rPr lang="en-US" b="0" i="0" u="none" strike="noStrike" baseline="0" dirty="0">
                <a:solidFill>
                  <a:schemeClr val="accent1">
                    <a:lumMod val="75000"/>
                  </a:schemeClr>
                </a:solidFill>
                <a:latin typeface="Alexandria" pitchFamily="2" charset="-78"/>
                <a:cs typeface="Alexandria" pitchFamily="2" charset="-78"/>
              </a:rPr>
              <a:t>Light, I. (2006). Deflecting immigration: Networks, markets, and regulation in Los Angeles. New York, NY: Russell Sage Foundation.</a:t>
            </a:r>
          </a:p>
          <a:p>
            <a:pPr algn="just">
              <a:lnSpc>
                <a:spcPct val="200000"/>
              </a:lnSpc>
            </a:pPr>
            <a:r>
              <a:rPr lang="en-US" b="0" i="0" u="none" strike="noStrike" baseline="0" dirty="0">
                <a:solidFill>
                  <a:schemeClr val="accent1">
                    <a:lumMod val="75000"/>
                  </a:schemeClr>
                </a:solidFill>
                <a:latin typeface="Alexandria" pitchFamily="2" charset="-78"/>
                <a:cs typeface="Alexandria" pitchFamily="2" charset="-78"/>
              </a:rPr>
              <a:t>Light, M. A., &amp; Light, I. H. (2008). The geographic expansion of Mexican immigration in the United States and its implications for local law enforcement. Law Enforcement Executive Forum Journal, 8, 73-82 .</a:t>
            </a:r>
          </a:p>
          <a:p>
            <a:pPr algn="just" rtl="1">
              <a:lnSpc>
                <a:spcPct val="200000"/>
              </a:lnSpc>
            </a:pPr>
            <a:r>
              <a:rPr lang="ar-EG" b="0" i="0" u="none" strike="noStrike" baseline="0" dirty="0">
                <a:solidFill>
                  <a:srgbClr val="FF0000"/>
                </a:solidFill>
                <a:latin typeface="Alexandria" pitchFamily="2" charset="-78"/>
                <a:cs typeface="Alexandria" pitchFamily="2" charset="-78"/>
              </a:rPr>
              <a:t>القحطاني، عبد الله؛ والقحطاني، مصعب (1430 ه) الذكاء الاجتماعي. الرياض: مكتبة جرير.</a:t>
            </a:r>
            <a:endParaRPr lang="ar-EG"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4673995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6" name="TextBox 5">
            <a:extLst>
              <a:ext uri="{FF2B5EF4-FFF2-40B4-BE49-F238E27FC236}">
                <a16:creationId xmlns:a16="http://schemas.microsoft.com/office/drawing/2014/main" id="{FBC3277F-4763-6982-2FCD-04F17016D69B}"/>
              </a:ext>
            </a:extLst>
          </p:cNvPr>
          <p:cNvSpPr txBox="1"/>
          <p:nvPr/>
        </p:nvSpPr>
        <p:spPr>
          <a:xfrm>
            <a:off x="614598" y="1870787"/>
            <a:ext cx="11272602" cy="2780889"/>
          </a:xfrm>
          <a:prstGeom prst="rect">
            <a:avLst/>
          </a:prstGeom>
          <a:noFill/>
        </p:spPr>
        <p:txBody>
          <a:bodyPr wrap="square">
            <a:spAutoFit/>
          </a:bodyPr>
          <a:lstStyle/>
          <a:p>
            <a:pPr algn="r" rtl="1">
              <a:lnSpc>
                <a:spcPct val="200000"/>
              </a:lnSpc>
            </a:pPr>
            <a:r>
              <a:rPr lang="ar-EG" b="0" i="0" u="none" strike="noStrike" baseline="0" dirty="0">
                <a:solidFill>
                  <a:srgbClr val="000000"/>
                </a:solidFill>
                <a:latin typeface="Alexandria" pitchFamily="2" charset="-78"/>
                <a:cs typeface="Alexandria" pitchFamily="2" charset="-78"/>
              </a:rPr>
              <a:t>يتم التوثيق بالنص كما يلي:</a:t>
            </a:r>
          </a:p>
          <a:p>
            <a:pPr algn="l">
              <a:lnSpc>
                <a:spcPct val="200000"/>
              </a:lnSpc>
            </a:pPr>
            <a:r>
              <a:rPr lang="en-US" b="0" i="0" u="none" strike="noStrike" baseline="0" dirty="0">
                <a:solidFill>
                  <a:srgbClr val="002060"/>
                </a:solidFill>
                <a:latin typeface="Alexandria" pitchFamily="2" charset="-78"/>
                <a:cs typeface="Alexandria" pitchFamily="2" charset="-78"/>
              </a:rPr>
              <a:t>Among studies, we review M. A. Light and Light (2008) and I. Light (2006) ...</a:t>
            </a:r>
          </a:p>
          <a:p>
            <a:pPr algn="r" rtl="1">
              <a:lnSpc>
                <a:spcPct val="200000"/>
              </a:lnSpc>
            </a:pPr>
            <a:r>
              <a:rPr lang="ar-EG" b="0" i="0" u="none" strike="noStrike" baseline="0" dirty="0">
                <a:solidFill>
                  <a:srgbClr val="FF0000"/>
                </a:solidFill>
                <a:latin typeface="Alexandria" pitchFamily="2" charset="-78"/>
                <a:cs typeface="Alexandria" pitchFamily="2" charset="-78"/>
              </a:rPr>
              <a:t>القحطاني، نايف ( 1432 ه). الذكاء الوجداني. الرياض: مكتبة الرشد.</a:t>
            </a:r>
          </a:p>
          <a:p>
            <a:pPr algn="r" rtl="1">
              <a:lnSpc>
                <a:spcPct val="200000"/>
              </a:lnSpc>
            </a:pPr>
            <a:r>
              <a:rPr lang="ar-EG" b="0" i="0" u="none" strike="noStrike" baseline="0" dirty="0">
                <a:solidFill>
                  <a:srgbClr val="000000"/>
                </a:solidFill>
                <a:latin typeface="Alexandria" pitchFamily="2" charset="-78"/>
                <a:cs typeface="Alexandria" pitchFamily="2" charset="-78"/>
              </a:rPr>
              <a:t>يتم التوثيق بالنص كما يلي:</a:t>
            </a:r>
          </a:p>
          <a:p>
            <a:pPr algn="r" rtl="1">
              <a:lnSpc>
                <a:spcPct val="200000"/>
              </a:lnSpc>
            </a:pPr>
            <a:r>
              <a:rPr lang="ar-EG" b="0" i="0" u="none" strike="noStrike" baseline="0" dirty="0">
                <a:latin typeface="Alexandria" pitchFamily="2" charset="-78"/>
                <a:cs typeface="Alexandria" pitchFamily="2" charset="-78"/>
              </a:rPr>
              <a:t> </a:t>
            </a:r>
            <a:r>
              <a:rPr lang="ar-EG" b="0" i="0" u="none" strike="noStrike" baseline="0" dirty="0">
                <a:solidFill>
                  <a:srgbClr val="FF0000"/>
                </a:solidFill>
                <a:latin typeface="Alexandria" pitchFamily="2" charset="-78"/>
                <a:cs typeface="Alexandria" pitchFamily="2" charset="-78"/>
              </a:rPr>
              <a:t>واتفق عبد الله القحطاني والقحطاني ( 1430 ) ونايف القحطاني ( 2143 ) على أن ......</a:t>
            </a:r>
            <a:endParaRPr lang="ar-EG"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663451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6" name="TextBox 5">
            <a:extLst>
              <a:ext uri="{FF2B5EF4-FFF2-40B4-BE49-F238E27FC236}">
                <a16:creationId xmlns:a16="http://schemas.microsoft.com/office/drawing/2014/main" id="{89BF13C9-8BBA-153F-A4F6-8E196601DCB0}"/>
              </a:ext>
            </a:extLst>
          </p:cNvPr>
          <p:cNvSpPr txBox="1"/>
          <p:nvPr/>
        </p:nvSpPr>
        <p:spPr>
          <a:xfrm>
            <a:off x="359764" y="1474148"/>
            <a:ext cx="11636289" cy="4996881"/>
          </a:xfrm>
          <a:prstGeom prst="rect">
            <a:avLst/>
          </a:prstGeom>
          <a:noFill/>
        </p:spPr>
        <p:txBody>
          <a:bodyPr wrap="square">
            <a:spAutoFit/>
          </a:bodyPr>
          <a:lstStyle/>
          <a:p>
            <a:pPr algn="just" rtl="1">
              <a:lnSpc>
                <a:spcPct val="200000"/>
              </a:lnSpc>
            </a:pPr>
            <a:r>
              <a:rPr lang="ar-EG" dirty="0">
                <a:latin typeface="Alexandria" pitchFamily="2" charset="-78"/>
                <a:cs typeface="Alexandria" pitchFamily="2" charset="-78"/>
              </a:rPr>
              <a:t>التوثيق في حالة عدم وجود مؤلف (أو المؤلف مجهول وغير معروف):</a:t>
            </a:r>
          </a:p>
          <a:p>
            <a:pPr algn="just" rtl="1">
              <a:lnSpc>
                <a:spcPct val="200000"/>
              </a:lnSpc>
            </a:pPr>
            <a:r>
              <a:rPr lang="ar-EG" dirty="0">
                <a:latin typeface="Alexandria" pitchFamily="2" charset="-78"/>
                <a:cs typeface="Alexandria" pitchFamily="2" charset="-78"/>
              </a:rPr>
              <a:t>يتم الاستشهاد في النص بكلمات قليلة من المرجع )عادة من العنوان( أولا ثم سنة النشر، مع استخدام علامات الاقتباس المزدوجة حول عنوان المقال، أو الفصل أو الصفحة على شبكة الإنترنت ويكون العنوان مائلا في حالة الدورية، أو الكتاب، أو منشور ، أو تقرير:</a:t>
            </a:r>
          </a:p>
          <a:p>
            <a:pPr algn="just" rtl="1">
              <a:lnSpc>
                <a:spcPct val="200000"/>
              </a:lnSpc>
            </a:pPr>
            <a:r>
              <a:rPr lang="ar-EG" u="sng" dirty="0">
                <a:latin typeface="Alexandria" pitchFamily="2" charset="-78"/>
                <a:cs typeface="Alexandria" pitchFamily="2" charset="-78"/>
              </a:rPr>
              <a:t>في حالة عدم وجود مؤلف:</a:t>
            </a:r>
          </a:p>
          <a:p>
            <a:pPr algn="just">
              <a:lnSpc>
                <a:spcPct val="200000"/>
              </a:lnSpc>
            </a:pPr>
            <a:r>
              <a:rPr lang="af-ZA" dirty="0">
                <a:solidFill>
                  <a:schemeClr val="accent1">
                    <a:lumMod val="75000"/>
                  </a:schemeClr>
                </a:solidFill>
                <a:latin typeface="Alexandria" pitchFamily="2" charset="-78"/>
                <a:cs typeface="Alexandria" pitchFamily="2" charset="-78"/>
              </a:rPr>
              <a:t>On free care (" Study Finds ", 2007).</a:t>
            </a:r>
          </a:p>
          <a:p>
            <a:pPr algn="just">
              <a:lnSpc>
                <a:spcPct val="200000"/>
              </a:lnSpc>
            </a:pPr>
            <a:r>
              <a:rPr lang="af-ZA" dirty="0">
                <a:solidFill>
                  <a:schemeClr val="accent1">
                    <a:lumMod val="75000"/>
                  </a:schemeClr>
                </a:solidFill>
                <a:latin typeface="Alexandria" pitchFamily="2" charset="-78"/>
                <a:cs typeface="Alexandria" pitchFamily="2" charset="-78"/>
              </a:rPr>
              <a:t>The book College Bound Seniors (2008) ......</a:t>
            </a:r>
          </a:p>
          <a:p>
            <a:pPr algn="just" rtl="1">
              <a:lnSpc>
                <a:spcPct val="200000"/>
              </a:lnSpc>
            </a:pPr>
            <a:r>
              <a:rPr lang="ar-EG" dirty="0">
                <a:solidFill>
                  <a:srgbClr val="FF0000"/>
                </a:solidFill>
                <a:latin typeface="Alexandria" pitchFamily="2" charset="-78"/>
                <a:cs typeface="Alexandria" pitchFamily="2" charset="-78"/>
              </a:rPr>
              <a:t>وهو ما أكدت نتائج الدراسات والبحوث (" تفهم الموضوع"، 1945).</a:t>
            </a:r>
          </a:p>
          <a:p>
            <a:pPr algn="just" rtl="1">
              <a:lnSpc>
                <a:spcPct val="200000"/>
              </a:lnSpc>
            </a:pPr>
            <a:r>
              <a:rPr lang="ar-EG" dirty="0">
                <a:solidFill>
                  <a:srgbClr val="FF0000"/>
                </a:solidFill>
                <a:latin typeface="Alexandria" pitchFamily="2" charset="-78"/>
                <a:cs typeface="Alexandria" pitchFamily="2" charset="-78"/>
              </a:rPr>
              <a:t>ويشير كتاب تفهم الموضوع (1945) إلى أن ....</a:t>
            </a:r>
          </a:p>
        </p:txBody>
      </p:sp>
    </p:spTree>
    <p:extLst>
      <p:ext uri="{BB962C8B-B14F-4D97-AF65-F5344CB8AC3E}">
        <p14:creationId xmlns:p14="http://schemas.microsoft.com/office/powerpoint/2010/main" val="29824574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6" name="TextBox 5">
            <a:extLst>
              <a:ext uri="{FF2B5EF4-FFF2-40B4-BE49-F238E27FC236}">
                <a16:creationId xmlns:a16="http://schemas.microsoft.com/office/drawing/2014/main" id="{A14D8EDF-9B9B-9C63-7583-9FBF9BE3E6E6}"/>
              </a:ext>
            </a:extLst>
          </p:cNvPr>
          <p:cNvSpPr txBox="1"/>
          <p:nvPr/>
        </p:nvSpPr>
        <p:spPr>
          <a:xfrm>
            <a:off x="629587" y="1518286"/>
            <a:ext cx="11152682" cy="2226892"/>
          </a:xfrm>
          <a:prstGeom prst="rect">
            <a:avLst/>
          </a:prstGeom>
          <a:noFill/>
        </p:spPr>
        <p:txBody>
          <a:bodyPr wrap="square">
            <a:spAutoFit/>
          </a:bodyPr>
          <a:lstStyle/>
          <a:p>
            <a:pPr algn="r" rtl="1">
              <a:lnSpc>
                <a:spcPct val="200000"/>
              </a:lnSpc>
            </a:pPr>
            <a:r>
              <a:rPr lang="ar-EG" dirty="0">
                <a:latin typeface="Alexandria" pitchFamily="2" charset="-78"/>
                <a:cs typeface="Alexandria" pitchFamily="2" charset="-78"/>
              </a:rPr>
              <a:t>في حالة كون المؤلف مجهولا، يتم التوثيق بالنص بكتابة " غير معروف"</a:t>
            </a:r>
            <a:r>
              <a:rPr lang="af-ZA" dirty="0">
                <a:latin typeface="Alexandria" pitchFamily="2" charset="-78"/>
                <a:cs typeface="Alexandria" pitchFamily="2" charset="-78"/>
              </a:rPr>
              <a:t>Anonymous </a:t>
            </a:r>
            <a:r>
              <a:rPr lang="ar-EG" dirty="0">
                <a:latin typeface="Alexandria" pitchFamily="2" charset="-78"/>
                <a:cs typeface="Alexandria" pitchFamily="2" charset="-78"/>
              </a:rPr>
              <a:t>ثم فاصلة وسنة النشر في نهاية الفقرة:</a:t>
            </a:r>
          </a:p>
          <a:p>
            <a:pPr algn="r" rtl="1">
              <a:lnSpc>
                <a:spcPct val="200000"/>
              </a:lnSpc>
            </a:pPr>
            <a:r>
              <a:rPr lang="ar-EG" dirty="0">
                <a:solidFill>
                  <a:srgbClr val="FF0000"/>
                </a:solidFill>
                <a:latin typeface="Alexandria" pitchFamily="2" charset="-78"/>
                <a:cs typeface="Alexandria" pitchFamily="2" charset="-78"/>
              </a:rPr>
              <a:t>ويعتبر اختبار تفهم الموضوع من الاختبارات </a:t>
            </a:r>
            <a:r>
              <a:rPr lang="ar-EG" dirty="0" err="1">
                <a:solidFill>
                  <a:srgbClr val="FF0000"/>
                </a:solidFill>
                <a:latin typeface="Alexandria" pitchFamily="2" charset="-78"/>
                <a:cs typeface="Alexandria" pitchFamily="2" charset="-78"/>
              </a:rPr>
              <a:t>الإسقاطية</a:t>
            </a:r>
            <a:r>
              <a:rPr lang="ar-EG" dirty="0">
                <a:solidFill>
                  <a:srgbClr val="FF0000"/>
                </a:solidFill>
                <a:latin typeface="Alexandria" pitchFamily="2" charset="-78"/>
                <a:cs typeface="Alexandria" pitchFamily="2" charset="-78"/>
              </a:rPr>
              <a:t> الهامة (غير معروف، 1968 ).</a:t>
            </a:r>
          </a:p>
          <a:p>
            <a:pPr rtl="1">
              <a:lnSpc>
                <a:spcPct val="200000"/>
              </a:lnSpc>
            </a:pPr>
            <a:r>
              <a:rPr lang="af-ZA" dirty="0">
                <a:solidFill>
                  <a:schemeClr val="accent1">
                    <a:lumMod val="75000"/>
                  </a:schemeClr>
                </a:solidFill>
                <a:latin typeface="Alexandria" pitchFamily="2" charset="-78"/>
                <a:cs typeface="Alexandria" pitchFamily="2" charset="-78"/>
              </a:rPr>
              <a:t>Anxiety disorders are common with 25% of children (Anonymous, 1998).</a:t>
            </a:r>
            <a:endParaRPr lang="ar-EG" dirty="0">
              <a:solidFill>
                <a:schemeClr val="accent1">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293406577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7" name="TextBox 6">
            <a:extLst>
              <a:ext uri="{FF2B5EF4-FFF2-40B4-BE49-F238E27FC236}">
                <a16:creationId xmlns:a16="http://schemas.microsoft.com/office/drawing/2014/main" id="{33189497-A161-4505-9BD8-62E56107FFA4}"/>
              </a:ext>
            </a:extLst>
          </p:cNvPr>
          <p:cNvSpPr txBox="1"/>
          <p:nvPr/>
        </p:nvSpPr>
        <p:spPr>
          <a:xfrm>
            <a:off x="180431" y="1566028"/>
            <a:ext cx="11641811" cy="3888885"/>
          </a:xfrm>
          <a:prstGeom prst="rect">
            <a:avLst/>
          </a:prstGeom>
          <a:noFill/>
        </p:spPr>
        <p:txBody>
          <a:bodyPr wrap="square">
            <a:spAutoFit/>
          </a:bodyPr>
          <a:lstStyle/>
          <a:p>
            <a:pPr algn="just" rtl="1">
              <a:lnSpc>
                <a:spcPct val="200000"/>
              </a:lnSpc>
            </a:pPr>
            <a:r>
              <a:rPr lang="ar-EG" b="1" i="0" u="none" strike="noStrike" baseline="0" dirty="0">
                <a:solidFill>
                  <a:srgbClr val="000000"/>
                </a:solidFill>
                <a:latin typeface="Alexandria" pitchFamily="2" charset="-78"/>
                <a:cs typeface="Alexandria" pitchFamily="2" charset="-78"/>
              </a:rPr>
              <a:t>في حالة وجود أكثر من مرجع لنفس المؤلف في سنوات مختلفة تكتب في نفس القوسين (الترتيب حسب السنة):</a:t>
            </a:r>
          </a:p>
          <a:p>
            <a:pPr algn="just">
              <a:lnSpc>
                <a:spcPct val="200000"/>
              </a:lnSpc>
            </a:pPr>
            <a:r>
              <a:rPr lang="en-US" b="0" i="0" u="none" strike="noStrike" baseline="0" dirty="0">
                <a:solidFill>
                  <a:srgbClr val="002060"/>
                </a:solidFill>
                <a:latin typeface="Alexandria" pitchFamily="2" charset="-78"/>
                <a:cs typeface="Alexandria" pitchFamily="2" charset="-78"/>
              </a:rPr>
              <a:t>Past research (</a:t>
            </a:r>
            <a:r>
              <a:rPr lang="en-US" b="0" i="0" u="none" strike="noStrike" baseline="0" dirty="0" err="1">
                <a:solidFill>
                  <a:srgbClr val="002060"/>
                </a:solidFill>
                <a:latin typeface="Alexandria" pitchFamily="2" charset="-78"/>
                <a:cs typeface="Alexandria" pitchFamily="2" charset="-78"/>
              </a:rPr>
              <a:t>Gogel</a:t>
            </a:r>
            <a:r>
              <a:rPr lang="en-US" b="0" i="0" u="none" strike="noStrike" baseline="0" dirty="0">
                <a:solidFill>
                  <a:srgbClr val="002060"/>
                </a:solidFill>
                <a:latin typeface="Alexandria" pitchFamily="2" charset="-78"/>
                <a:cs typeface="Alexandria" pitchFamily="2" charset="-78"/>
              </a:rPr>
              <a:t>, 1990, 2006, in press).</a:t>
            </a:r>
          </a:p>
          <a:p>
            <a:pPr algn="just" rtl="1">
              <a:lnSpc>
                <a:spcPct val="200000"/>
              </a:lnSpc>
            </a:pPr>
            <a:r>
              <a:rPr lang="ar-EG" b="0" i="0" u="none" strike="noStrike" baseline="0" dirty="0">
                <a:solidFill>
                  <a:srgbClr val="FF0000"/>
                </a:solidFill>
                <a:latin typeface="Alexandria" pitchFamily="2" charset="-78"/>
                <a:cs typeface="Alexandria" pitchFamily="2" charset="-78"/>
              </a:rPr>
              <a:t>وهو ما أشارت إليه نتائج الدراسات السابقة (زهران، 1998 ، 2001 ).</a:t>
            </a:r>
          </a:p>
          <a:p>
            <a:pPr algn="just" rtl="1">
              <a:lnSpc>
                <a:spcPct val="200000"/>
              </a:lnSpc>
            </a:pPr>
            <a:r>
              <a:rPr lang="ar-EG" b="1" i="0" u="none" strike="noStrike" baseline="0" dirty="0">
                <a:solidFill>
                  <a:srgbClr val="000000"/>
                </a:solidFill>
                <a:latin typeface="Alexandria" pitchFamily="2" charset="-78"/>
                <a:cs typeface="Alexandria" pitchFamily="2" charset="-78"/>
              </a:rPr>
              <a:t>في حالة وجود أكثر من مرجع لنفس المؤلف (أو أكثر) في نفس سنة النشر، يتم ترتيب المراجع حسب عنوان (المقالة-الفصل-العمل المكتمل):</a:t>
            </a:r>
          </a:p>
          <a:p>
            <a:pPr algn="just">
              <a:lnSpc>
                <a:spcPct val="200000"/>
              </a:lnSpc>
            </a:pPr>
            <a:r>
              <a:rPr lang="en-US" b="0" i="0" u="none" strike="noStrike" baseline="0" dirty="0">
                <a:solidFill>
                  <a:srgbClr val="002060"/>
                </a:solidFill>
                <a:latin typeface="Alexandria" pitchFamily="2" charset="-78"/>
                <a:cs typeface="Alexandria" pitchFamily="2" charset="-78"/>
              </a:rPr>
              <a:t>Several studies (</a:t>
            </a:r>
            <a:r>
              <a:rPr lang="en-US" b="0" i="0" u="none" strike="noStrike" baseline="0" dirty="0" err="1">
                <a:solidFill>
                  <a:srgbClr val="002060"/>
                </a:solidFill>
                <a:latin typeface="Alexandria" pitchFamily="2" charset="-78"/>
                <a:cs typeface="Alexandria" pitchFamily="2" charset="-78"/>
              </a:rPr>
              <a:t>Derryberry</a:t>
            </a:r>
            <a:r>
              <a:rPr lang="en-US" b="0" i="0" u="none" strike="noStrike" baseline="0" dirty="0">
                <a:solidFill>
                  <a:srgbClr val="002060"/>
                </a:solidFill>
                <a:latin typeface="Alexandria" pitchFamily="2" charset="-78"/>
                <a:cs typeface="Alexandria" pitchFamily="2" charset="-78"/>
              </a:rPr>
              <a:t> &amp; Reed, 2005a, 2005b, in press-a; Rothbart, 2003a ,2003b).</a:t>
            </a:r>
          </a:p>
          <a:p>
            <a:pPr algn="just" rtl="1">
              <a:lnSpc>
                <a:spcPct val="200000"/>
              </a:lnSpc>
            </a:pPr>
            <a:r>
              <a:rPr lang="ar-EG" b="0" i="0" u="none" strike="noStrike" baseline="0" dirty="0">
                <a:solidFill>
                  <a:srgbClr val="FF0000"/>
                </a:solidFill>
                <a:latin typeface="Alexandria" pitchFamily="2" charset="-78"/>
                <a:cs typeface="Alexandria" pitchFamily="2" charset="-78"/>
              </a:rPr>
              <a:t>................... (البهي، 1991 أ، 1991 ب؛ أبو حطب، 1997 أ، 1997 ب).</a:t>
            </a:r>
            <a:endParaRPr lang="ar-EG"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38709073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7" name="TextBox 6">
            <a:extLst>
              <a:ext uri="{FF2B5EF4-FFF2-40B4-BE49-F238E27FC236}">
                <a16:creationId xmlns:a16="http://schemas.microsoft.com/office/drawing/2014/main" id="{65A211C6-4179-8DC5-D3A8-B7A7E3562BD0}"/>
              </a:ext>
            </a:extLst>
          </p:cNvPr>
          <p:cNvSpPr txBox="1"/>
          <p:nvPr/>
        </p:nvSpPr>
        <p:spPr>
          <a:xfrm>
            <a:off x="359764" y="1493848"/>
            <a:ext cx="11409590" cy="3888885"/>
          </a:xfrm>
          <a:prstGeom prst="rect">
            <a:avLst/>
          </a:prstGeom>
          <a:noFill/>
        </p:spPr>
        <p:txBody>
          <a:bodyPr wrap="square">
            <a:spAutoFit/>
          </a:bodyPr>
          <a:lstStyle/>
          <a:p>
            <a:pPr algn="r" rtl="1">
              <a:lnSpc>
                <a:spcPct val="200000"/>
              </a:lnSpc>
            </a:pPr>
            <a:r>
              <a:rPr lang="ar-EG" dirty="0">
                <a:latin typeface="Alexandria" pitchFamily="2" charset="-78"/>
                <a:cs typeface="Alexandria" pitchFamily="2" charset="-78"/>
              </a:rPr>
              <a:t>- في حالة وجود أكثر من مرجع لمؤلفين مختلفين (أو أكثر)(يتم الترتيب حسب اللقب مع فاصلة منقوطة):</a:t>
            </a:r>
          </a:p>
          <a:p>
            <a:pPr algn="l">
              <a:lnSpc>
                <a:spcPct val="200000"/>
              </a:lnSpc>
            </a:pPr>
            <a:r>
              <a:rPr lang="af-ZA" dirty="0">
                <a:solidFill>
                  <a:schemeClr val="accent1">
                    <a:lumMod val="75000"/>
                  </a:schemeClr>
                </a:solidFill>
                <a:latin typeface="Alexandria" pitchFamily="2" charset="-78"/>
                <a:cs typeface="Alexandria" pitchFamily="2" charset="-78"/>
              </a:rPr>
              <a:t>Several studies (Miller, 1999; Shafranske &amp; Mahoney, 1998).</a:t>
            </a:r>
          </a:p>
          <a:p>
            <a:pPr algn="r" rtl="1">
              <a:lnSpc>
                <a:spcPct val="200000"/>
              </a:lnSpc>
            </a:pPr>
            <a:r>
              <a:rPr lang="af-ZA" dirty="0">
                <a:solidFill>
                  <a:srgbClr val="FF0000"/>
                </a:solidFill>
                <a:latin typeface="Alexandria" pitchFamily="2" charset="-78"/>
                <a:cs typeface="Alexandria" pitchFamily="2" charset="-78"/>
              </a:rPr>
              <a:t>... </a:t>
            </a:r>
            <a:r>
              <a:rPr lang="ar-EG" dirty="0">
                <a:solidFill>
                  <a:srgbClr val="FF0000"/>
                </a:solidFill>
                <a:latin typeface="Alexandria" pitchFamily="2" charset="-78"/>
                <a:cs typeface="Alexandria" pitchFamily="2" charset="-78"/>
              </a:rPr>
              <a:t>وهذا ما أكدته الدراسات والبحوث العلمية (أبو حطب، 2000 ؛ زهران، 1998).</a:t>
            </a:r>
          </a:p>
          <a:p>
            <a:pPr algn="r" rtl="1">
              <a:lnSpc>
                <a:spcPct val="200000"/>
              </a:lnSpc>
            </a:pPr>
            <a:r>
              <a:rPr lang="ar-EG" dirty="0">
                <a:latin typeface="Alexandria" pitchFamily="2" charset="-78"/>
                <a:cs typeface="Alexandria" pitchFamily="2" charset="-78"/>
              </a:rPr>
              <a:t>قد يكون هناك فاصل بجملة ( أنظر أيضا </a:t>
            </a:r>
            <a:r>
              <a:rPr lang="af-ZA" dirty="0">
                <a:latin typeface="Alexandria" pitchFamily="2" charset="-78"/>
                <a:cs typeface="Alexandria" pitchFamily="2" charset="-78"/>
              </a:rPr>
              <a:t>see also Adams </a:t>
            </a:r>
            <a:r>
              <a:rPr lang="ar-EG" dirty="0">
                <a:latin typeface="Alexandria" pitchFamily="2" charset="-78"/>
                <a:cs typeface="Alexandria" pitchFamily="2" charset="-78"/>
              </a:rPr>
              <a:t>) في حالة الاستشهاد بمرجع أساسي، حيث يكتب أولا</a:t>
            </a:r>
          </a:p>
          <a:p>
            <a:pPr algn="r" rtl="1">
              <a:lnSpc>
                <a:spcPct val="200000"/>
              </a:lnSpc>
            </a:pPr>
            <a:r>
              <a:rPr lang="ar-EG" dirty="0">
                <a:latin typeface="Alexandria" pitchFamily="2" charset="-78"/>
                <a:cs typeface="Alexandria" pitchFamily="2" charset="-78"/>
              </a:rPr>
              <a:t>ثم المراجع الأخرى وترتب حسب اللقب:</a:t>
            </a:r>
          </a:p>
          <a:p>
            <a:pPr algn="l">
              <a:lnSpc>
                <a:spcPct val="200000"/>
              </a:lnSpc>
            </a:pPr>
            <a:r>
              <a:rPr lang="ar-EG" dirty="0">
                <a:solidFill>
                  <a:schemeClr val="accent1">
                    <a:lumMod val="75000"/>
                  </a:schemeClr>
                </a:solidFill>
                <a:latin typeface="Alexandria" pitchFamily="2" charset="-78"/>
                <a:cs typeface="Alexandria" pitchFamily="2" charset="-78"/>
              </a:rPr>
              <a:t>)...   </a:t>
            </a:r>
            <a:r>
              <a:rPr lang="af-ZA" dirty="0">
                <a:solidFill>
                  <a:schemeClr val="accent1">
                    <a:lumMod val="75000"/>
                  </a:schemeClr>
                </a:solidFill>
                <a:latin typeface="Alexandria" pitchFamily="2" charset="-78"/>
                <a:cs typeface="Alexandria" pitchFamily="2" charset="-78"/>
              </a:rPr>
              <a:t>Minor, 2001; see also Adams, 1999; Storandt, 2007).</a:t>
            </a:r>
          </a:p>
          <a:p>
            <a:pPr algn="r" rtl="1">
              <a:lnSpc>
                <a:spcPct val="200000"/>
              </a:lnSpc>
            </a:pPr>
            <a:r>
              <a:rPr lang="ar-EG" dirty="0">
                <a:solidFill>
                  <a:srgbClr val="FF0000"/>
                </a:solidFill>
                <a:latin typeface="Alexandria" pitchFamily="2" charset="-78"/>
                <a:cs typeface="Alexandria" pitchFamily="2" charset="-78"/>
              </a:rPr>
              <a:t>.....(سري، 2004 زهران،؛ أنظر أيضا 1982 ).</a:t>
            </a:r>
          </a:p>
        </p:txBody>
      </p:sp>
    </p:spTree>
    <p:extLst>
      <p:ext uri="{BB962C8B-B14F-4D97-AF65-F5344CB8AC3E}">
        <p14:creationId xmlns:p14="http://schemas.microsoft.com/office/powerpoint/2010/main" val="263096180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6" name="TextBox 5">
            <a:extLst>
              <a:ext uri="{FF2B5EF4-FFF2-40B4-BE49-F238E27FC236}">
                <a16:creationId xmlns:a16="http://schemas.microsoft.com/office/drawing/2014/main" id="{E89841BF-E3AD-2E13-FD2D-74910F9D28AB}"/>
              </a:ext>
            </a:extLst>
          </p:cNvPr>
          <p:cNvSpPr txBox="1"/>
          <p:nvPr/>
        </p:nvSpPr>
        <p:spPr>
          <a:xfrm>
            <a:off x="255381" y="1217396"/>
            <a:ext cx="11541877" cy="5550879"/>
          </a:xfrm>
          <a:prstGeom prst="rect">
            <a:avLst/>
          </a:prstGeom>
          <a:noFill/>
        </p:spPr>
        <p:txBody>
          <a:bodyPr wrap="square">
            <a:spAutoFit/>
          </a:bodyPr>
          <a:lstStyle/>
          <a:p>
            <a:pPr algn="just" rtl="1">
              <a:lnSpc>
                <a:spcPct val="200000"/>
              </a:lnSpc>
            </a:pPr>
            <a:r>
              <a:rPr lang="ar-EG" dirty="0">
                <a:latin typeface="Alexandria" pitchFamily="2" charset="-78"/>
                <a:cs typeface="Alexandria" pitchFamily="2" charset="-78"/>
              </a:rPr>
              <a:t>توثيق المراجع الثانوية (في حالة عدم توفر المرجع الأصلي) يتم الإشارة للنص من المرجع الأصلي ويتم توثيق</a:t>
            </a:r>
          </a:p>
          <a:p>
            <a:pPr algn="just" rtl="1">
              <a:lnSpc>
                <a:spcPct val="200000"/>
              </a:lnSpc>
            </a:pPr>
            <a:r>
              <a:rPr lang="ar-EG" dirty="0">
                <a:latin typeface="Alexandria" pitchFamily="2" charset="-78"/>
                <a:cs typeface="Alexandria" pitchFamily="2" charset="-78"/>
              </a:rPr>
              <a:t>المرجع الثانوي كما يلي في النص (ويوثق في قائمة المراجع أيضا):</a:t>
            </a:r>
          </a:p>
          <a:p>
            <a:pPr algn="just">
              <a:lnSpc>
                <a:spcPct val="200000"/>
              </a:lnSpc>
            </a:pPr>
            <a:r>
              <a:rPr lang="af-ZA" dirty="0">
                <a:solidFill>
                  <a:schemeClr val="accent1">
                    <a:lumMod val="75000"/>
                  </a:schemeClr>
                </a:solidFill>
                <a:latin typeface="Alexandria" pitchFamily="2" charset="-78"/>
                <a:cs typeface="Alexandria" pitchFamily="2" charset="-78"/>
              </a:rPr>
              <a:t>All port's diary (as cited in Nicholson, 2003).</a:t>
            </a:r>
            <a:endParaRPr lang="ar-EG" dirty="0">
              <a:solidFill>
                <a:schemeClr val="accent1">
                  <a:lumMod val="75000"/>
                </a:schemeClr>
              </a:solidFill>
              <a:latin typeface="Alexandria" pitchFamily="2" charset="-78"/>
              <a:cs typeface="Alexandria" pitchFamily="2" charset="-78"/>
            </a:endParaRPr>
          </a:p>
          <a:p>
            <a:pPr algn="just" rtl="1">
              <a:lnSpc>
                <a:spcPct val="200000"/>
              </a:lnSpc>
            </a:pPr>
            <a:r>
              <a:rPr lang="af-ZA"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وهو ما يشير إلى درجة الذكاء (في أبو حطب، 2000).</a:t>
            </a:r>
          </a:p>
          <a:p>
            <a:pPr algn="just" rtl="1">
              <a:lnSpc>
                <a:spcPct val="200000"/>
              </a:lnSpc>
            </a:pPr>
            <a:r>
              <a:rPr lang="ar-EG" dirty="0">
                <a:latin typeface="Alexandria" pitchFamily="2" charset="-78"/>
                <a:cs typeface="Alexandria" pitchFamily="2" charset="-78"/>
              </a:rPr>
              <a:t>الأعمال القديمة جدا (الكلاسيكية): يتم كتابة المؤلف ثم سنة المراجعة </a:t>
            </a:r>
            <a:r>
              <a:rPr lang="af-ZA" dirty="0">
                <a:latin typeface="Alexandria" pitchFamily="2" charset="-78"/>
                <a:cs typeface="Alexandria" pitchFamily="2" charset="-78"/>
              </a:rPr>
              <a:t>Transition </a:t>
            </a:r>
            <a:r>
              <a:rPr lang="ar-EG" dirty="0">
                <a:latin typeface="Alexandria" pitchFamily="2" charset="-78"/>
                <a:cs typeface="Alexandria" pitchFamily="2" charset="-78"/>
              </a:rPr>
              <a:t>وتسبق باختصار </a:t>
            </a:r>
            <a:r>
              <a:rPr lang="af-ZA" dirty="0">
                <a:latin typeface="Alexandria" pitchFamily="2" charset="-78"/>
                <a:cs typeface="Alexandria" pitchFamily="2" charset="-78"/>
              </a:rPr>
              <a:t>trans )</a:t>
            </a:r>
            <a:r>
              <a:rPr lang="ar-EG" dirty="0">
                <a:latin typeface="Alexandria" pitchFamily="2" charset="-78"/>
                <a:cs typeface="Alexandria" pitchFamily="2" charset="-78"/>
              </a:rPr>
              <a:t>) أو (مراجعة)، أو كتابة سنة الإصدار الأصلي متبوعة بسنة النشر الحالية )في حالة معرفة سنة النشر الأصلية(:</a:t>
            </a:r>
          </a:p>
          <a:p>
            <a:pPr rtl="1">
              <a:lnSpc>
                <a:spcPct val="200000"/>
              </a:lnSpc>
            </a:pPr>
            <a:r>
              <a:rPr lang="af-ZA" dirty="0">
                <a:solidFill>
                  <a:srgbClr val="FF0000"/>
                </a:solidFill>
                <a:latin typeface="Alexandria" pitchFamily="2" charset="-78"/>
                <a:cs typeface="Alexandria" pitchFamily="2" charset="-78"/>
              </a:rPr>
              <a:t>)</a:t>
            </a:r>
            <a:r>
              <a:rPr lang="ar-EG" dirty="0">
                <a:solidFill>
                  <a:srgbClr val="FF0000"/>
                </a:solidFill>
                <a:latin typeface="Alexandria" pitchFamily="2" charset="-78"/>
                <a:cs typeface="Alexandria" pitchFamily="2" charset="-78"/>
              </a:rPr>
              <a:t>ابن خلدون، مراجعة 1965 )                                                                                                  </a:t>
            </a:r>
            <a:r>
              <a:rPr lang="en-US" dirty="0">
                <a:solidFill>
                  <a:schemeClr val="accent1">
                    <a:lumMod val="75000"/>
                  </a:schemeClr>
                </a:solidFill>
                <a:latin typeface="Alexandria" pitchFamily="2" charset="-78"/>
                <a:cs typeface="Alexandria" pitchFamily="2" charset="-78"/>
              </a:rPr>
              <a:t>(</a:t>
            </a:r>
            <a:r>
              <a:rPr lang="af-ZA" dirty="0">
                <a:solidFill>
                  <a:schemeClr val="accent1">
                    <a:lumMod val="75000"/>
                  </a:schemeClr>
                </a:solidFill>
                <a:latin typeface="Alexandria" pitchFamily="2" charset="-78"/>
                <a:cs typeface="Alexandria" pitchFamily="2" charset="-78"/>
              </a:rPr>
              <a:t>Aristotle, trans. 1931) </a:t>
            </a:r>
            <a:r>
              <a:rPr lang="ar-EG" dirty="0">
                <a:solidFill>
                  <a:schemeClr val="accent1">
                    <a:lumMod val="75000"/>
                  </a:schemeClr>
                </a:solidFill>
                <a:latin typeface="Alexandria" pitchFamily="2" charset="-78"/>
                <a:cs typeface="Alexandria" pitchFamily="2" charset="-78"/>
              </a:rPr>
              <a:t> </a:t>
            </a:r>
          </a:p>
          <a:p>
            <a:pPr rtl="1">
              <a:lnSpc>
                <a:spcPct val="200000"/>
              </a:lnSpc>
            </a:pPr>
            <a:r>
              <a:rPr lang="ar-EG" dirty="0">
                <a:latin typeface="Alexandria" pitchFamily="2" charset="-78"/>
                <a:cs typeface="Alexandria" pitchFamily="2" charset="-78"/>
              </a:rPr>
              <a:t>   </a:t>
            </a:r>
            <a:r>
              <a:rPr lang="ar-EG" dirty="0">
                <a:solidFill>
                  <a:srgbClr val="FF0000"/>
                </a:solidFill>
                <a:latin typeface="Alexandria" pitchFamily="2" charset="-78"/>
                <a:cs typeface="Alexandria" pitchFamily="2" charset="-78"/>
              </a:rPr>
              <a:t>(ابن خلدون ( 6951 / 1965 )                                                                                                         </a:t>
            </a:r>
            <a:r>
              <a:rPr lang="af-ZA" dirty="0">
                <a:solidFill>
                  <a:schemeClr val="accent1">
                    <a:lumMod val="75000"/>
                  </a:schemeClr>
                </a:solidFill>
                <a:latin typeface="Alexandria" pitchFamily="2" charset="-78"/>
                <a:cs typeface="Alexandria" pitchFamily="2" charset="-78"/>
              </a:rPr>
              <a:t>James (1890/1983)</a:t>
            </a:r>
            <a:r>
              <a:rPr lang="ar-EG" dirty="0">
                <a:latin typeface="Alexandria" pitchFamily="2" charset="-78"/>
                <a:cs typeface="Alexandria" pitchFamily="2" charset="-78"/>
              </a:rPr>
              <a:t> </a:t>
            </a:r>
          </a:p>
          <a:p>
            <a:pPr algn="just" rtl="1">
              <a:lnSpc>
                <a:spcPct val="200000"/>
              </a:lnSpc>
            </a:pPr>
            <a:r>
              <a:rPr lang="ar-EG" dirty="0">
                <a:latin typeface="Alexandria" pitchFamily="2" charset="-78"/>
                <a:cs typeface="Alexandria" pitchFamily="2" charset="-78"/>
              </a:rPr>
              <a:t>في حالة الكتب والمصادر المشهورة والمعروفة قديما أو الكتب الدينية يتم الإشارة إليها فقط في المتن وليس في</a:t>
            </a:r>
          </a:p>
          <a:p>
            <a:pPr algn="just" rtl="1">
              <a:lnSpc>
                <a:spcPct val="200000"/>
              </a:lnSpc>
            </a:pPr>
            <a:r>
              <a:rPr lang="ar-EG" dirty="0">
                <a:latin typeface="Alexandria" pitchFamily="2" charset="-78"/>
                <a:cs typeface="Alexandria" pitchFamily="2" charset="-78"/>
              </a:rPr>
              <a:t>قائمة المراجع: (القرآن الكريم، اسم أو رقم السورة: الآيات( مثال:(القرآن الكريم، غافر: 11 - 13 .)</a:t>
            </a:r>
          </a:p>
        </p:txBody>
      </p:sp>
    </p:spTree>
    <p:extLst>
      <p:ext uri="{BB962C8B-B14F-4D97-AF65-F5344CB8AC3E}">
        <p14:creationId xmlns:p14="http://schemas.microsoft.com/office/powerpoint/2010/main" val="389540647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A73896-DE17-5CD5-AC03-E7195A8E5194}"/>
              </a:ext>
            </a:extLst>
          </p:cNvPr>
          <p:cNvSpPr txBox="1"/>
          <p:nvPr/>
        </p:nvSpPr>
        <p:spPr>
          <a:xfrm>
            <a:off x="10211697" y="690522"/>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9" name="TextBox 8">
            <a:extLst>
              <a:ext uri="{FF2B5EF4-FFF2-40B4-BE49-F238E27FC236}">
                <a16:creationId xmlns:a16="http://schemas.microsoft.com/office/drawing/2014/main" id="{A1CA91F7-00F9-B62C-83CE-C4C23B516D7A}"/>
              </a:ext>
            </a:extLst>
          </p:cNvPr>
          <p:cNvSpPr txBox="1"/>
          <p:nvPr/>
        </p:nvSpPr>
        <p:spPr>
          <a:xfrm>
            <a:off x="854439" y="1474148"/>
            <a:ext cx="10927830" cy="1672894"/>
          </a:xfrm>
          <a:prstGeom prst="rect">
            <a:avLst/>
          </a:prstGeom>
          <a:noFill/>
        </p:spPr>
        <p:txBody>
          <a:bodyPr wrap="square">
            <a:spAutoFit/>
          </a:bodyPr>
          <a:lstStyle/>
          <a:p>
            <a:pPr algn="just" rtl="1">
              <a:lnSpc>
                <a:spcPct val="200000"/>
              </a:lnSpc>
            </a:pPr>
            <a:r>
              <a:rPr lang="ar-EG" dirty="0">
                <a:latin typeface="Alexandria" pitchFamily="2" charset="-78"/>
                <a:cs typeface="Alexandria" pitchFamily="2" charset="-78"/>
              </a:rPr>
              <a:t>الاستشهاد بجزء محدد من مرجع (مثل: الإشارة إلى شكل-جدول -رسومات ...إلخ):</a:t>
            </a:r>
          </a:p>
          <a:p>
            <a:pPr algn="just">
              <a:lnSpc>
                <a:spcPct val="200000"/>
              </a:lnSpc>
            </a:pPr>
            <a:r>
              <a:rPr lang="ar-EG" dirty="0">
                <a:solidFill>
                  <a:srgbClr val="002060"/>
                </a:solidFill>
                <a:latin typeface="Alexandria" pitchFamily="2" charset="-78"/>
                <a:cs typeface="Alexandria" pitchFamily="2" charset="-78"/>
              </a:rPr>
              <a:t>)</a:t>
            </a:r>
            <a:r>
              <a:rPr lang="af-ZA" dirty="0">
                <a:solidFill>
                  <a:srgbClr val="002060"/>
                </a:solidFill>
                <a:latin typeface="Alexandria" pitchFamily="2" charset="-78"/>
                <a:cs typeface="Alexandria" pitchFamily="2" charset="-78"/>
              </a:rPr>
              <a:t>Centers for Disease Control and Prevention, 2005, p.10)</a:t>
            </a:r>
          </a:p>
          <a:p>
            <a:pPr algn="just" rtl="1">
              <a:lnSpc>
                <a:spcPct val="200000"/>
              </a:lnSpc>
            </a:pPr>
            <a:r>
              <a:rPr lang="af-ZA" dirty="0">
                <a:solidFill>
                  <a:srgbClr val="002060"/>
                </a:solidFill>
                <a:latin typeface="Alexandria" pitchFamily="2" charset="-78"/>
                <a:cs typeface="Alexandria" pitchFamily="2" charset="-78"/>
              </a:rPr>
              <a:t>)</a:t>
            </a:r>
            <a:r>
              <a:rPr lang="ar-EG" dirty="0">
                <a:solidFill>
                  <a:srgbClr val="002060"/>
                </a:solidFill>
                <a:latin typeface="Alexandria" pitchFamily="2" charset="-78"/>
                <a:cs typeface="Alexandria" pitchFamily="2" charset="-78"/>
              </a:rPr>
              <a:t>فرج، 1996 ، جدول 3 ، ص 22 ).                                                                        </a:t>
            </a:r>
            <a:r>
              <a:rPr lang="af-ZA" dirty="0">
                <a:solidFill>
                  <a:srgbClr val="002060"/>
                </a:solidFill>
                <a:latin typeface="Alexandria" pitchFamily="2" charset="-78"/>
                <a:cs typeface="Alexandria" pitchFamily="2" charset="-78"/>
              </a:rPr>
              <a:t>Shimamura, 1989, Chapter 3</a:t>
            </a:r>
            <a:r>
              <a:rPr lang="af-ZA" dirty="0">
                <a:latin typeface="Alexandria" pitchFamily="2" charset="-78"/>
                <a:cs typeface="Alexandria" pitchFamily="2" charset="-78"/>
              </a:rPr>
              <a:t>)</a:t>
            </a:r>
            <a:r>
              <a:rPr lang="ar-EG" dirty="0">
                <a:latin typeface="Alexandria" pitchFamily="2" charset="-78"/>
                <a:cs typeface="Alexandria" pitchFamily="2" charset="-78"/>
              </a:rPr>
              <a:t>)</a:t>
            </a:r>
          </a:p>
        </p:txBody>
      </p:sp>
      <p:sp>
        <p:nvSpPr>
          <p:cNvPr id="11" name="TextBox 10">
            <a:extLst>
              <a:ext uri="{FF2B5EF4-FFF2-40B4-BE49-F238E27FC236}">
                <a16:creationId xmlns:a16="http://schemas.microsoft.com/office/drawing/2014/main" id="{A4D4EA7C-8A53-1ADD-DF4E-38989EF66EF2}"/>
              </a:ext>
            </a:extLst>
          </p:cNvPr>
          <p:cNvSpPr txBox="1"/>
          <p:nvPr/>
        </p:nvSpPr>
        <p:spPr>
          <a:xfrm>
            <a:off x="854439" y="3246668"/>
            <a:ext cx="11141614" cy="3334887"/>
          </a:xfrm>
          <a:prstGeom prst="rect">
            <a:avLst/>
          </a:prstGeom>
          <a:noFill/>
        </p:spPr>
        <p:txBody>
          <a:bodyPr wrap="square">
            <a:spAutoFit/>
          </a:bodyPr>
          <a:lstStyle/>
          <a:p>
            <a:pPr algn="just" rtl="1">
              <a:lnSpc>
                <a:spcPct val="200000"/>
              </a:lnSpc>
            </a:pPr>
            <a:r>
              <a:rPr lang="ar-EG" dirty="0">
                <a:latin typeface="Alexandria" pitchFamily="2" charset="-78"/>
                <a:cs typeface="Alexandria" pitchFamily="2" charset="-78"/>
              </a:rPr>
              <a:t>الاتصالات الشخصية (البريد الالكتروني-المقابلات الشخصية-المحادثات الهاتفية-المناقشات الغير موثقة( ولكنها</a:t>
            </a:r>
          </a:p>
          <a:p>
            <a:pPr algn="just" rtl="1">
              <a:lnSpc>
                <a:spcPct val="200000"/>
              </a:lnSpc>
            </a:pPr>
            <a:r>
              <a:rPr lang="ar-EG" dirty="0">
                <a:latin typeface="Alexandria" pitchFamily="2" charset="-78"/>
                <a:cs typeface="Alexandria" pitchFamily="2" charset="-78"/>
              </a:rPr>
              <a:t>ذات أهمية علمية ) لا يتم إدراجها في قائمة المراجع، ولكن توثق في النص فقط من خلال: ذكر الحروف الأولي</a:t>
            </a:r>
          </a:p>
          <a:p>
            <a:pPr algn="just" rtl="1">
              <a:lnSpc>
                <a:spcPct val="200000"/>
              </a:lnSpc>
            </a:pPr>
            <a:r>
              <a:rPr lang="ar-EG" dirty="0">
                <a:latin typeface="Alexandria" pitchFamily="2" charset="-78"/>
                <a:cs typeface="Alexandria" pitchFamily="2" charset="-78"/>
              </a:rPr>
              <a:t>ثم لقب الشخص الذي تم التواصل معه )اتصالات شخصية، وتحديد تاريخ التواصل بالضبط إن أمكن):</a:t>
            </a:r>
          </a:p>
          <a:p>
            <a:pPr algn="just">
              <a:lnSpc>
                <a:spcPct val="200000"/>
              </a:lnSpc>
            </a:pPr>
            <a:r>
              <a:rPr lang="af-ZA" dirty="0">
                <a:solidFill>
                  <a:srgbClr val="002060"/>
                </a:solidFill>
                <a:latin typeface="Alexandria" pitchFamily="2" charset="-78"/>
                <a:cs typeface="Alexandria" pitchFamily="2" charset="-78"/>
              </a:rPr>
              <a:t>T. K. Lutes (personal communication, April 18, 2001)</a:t>
            </a:r>
            <a:endParaRPr lang="ar-EG" dirty="0">
              <a:solidFill>
                <a:srgbClr val="002060"/>
              </a:solidFill>
              <a:latin typeface="Alexandria" pitchFamily="2" charset="-78"/>
              <a:cs typeface="Alexandria" pitchFamily="2" charset="-78"/>
            </a:endParaRPr>
          </a:p>
          <a:p>
            <a:pPr algn="just">
              <a:lnSpc>
                <a:spcPct val="200000"/>
              </a:lnSpc>
            </a:pPr>
            <a:r>
              <a:rPr lang="af-ZA" dirty="0">
                <a:solidFill>
                  <a:srgbClr val="002060"/>
                </a:solidFill>
                <a:latin typeface="Alexandria" pitchFamily="2" charset="-78"/>
                <a:cs typeface="Alexandria" pitchFamily="2" charset="-78"/>
              </a:rPr>
              <a:t>(V.-G . Nguyen, personal communication, September 28, 1998)</a:t>
            </a:r>
          </a:p>
          <a:p>
            <a:pPr algn="just" rtl="1">
              <a:lnSpc>
                <a:spcPct val="200000"/>
              </a:lnSpc>
            </a:pPr>
            <a:r>
              <a:rPr lang="ar-EG" dirty="0">
                <a:solidFill>
                  <a:srgbClr val="FF0000"/>
                </a:solidFill>
                <a:latin typeface="Alexandria" pitchFamily="2" charset="-78"/>
                <a:cs typeface="Alexandria" pitchFamily="2" charset="-78"/>
              </a:rPr>
              <a:t>وقد أشار صفوت فرج (اتصال شخصي، أبريل 15 ، 2000 ) إلى أن ....</a:t>
            </a:r>
          </a:p>
        </p:txBody>
      </p:sp>
    </p:spTree>
    <p:extLst>
      <p:ext uri="{BB962C8B-B14F-4D97-AF65-F5344CB8AC3E}">
        <p14:creationId xmlns:p14="http://schemas.microsoft.com/office/powerpoint/2010/main" val="32224795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1A695D8-BAA6-39A7-4F55-2BC0D3BF40F9}"/>
              </a:ext>
            </a:extLst>
          </p:cNvPr>
          <p:cNvSpPr txBox="1"/>
          <p:nvPr/>
        </p:nvSpPr>
        <p:spPr>
          <a:xfrm>
            <a:off x="9748054" y="755759"/>
            <a:ext cx="2263515"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b="1" u="sng" dirty="0">
                <a:solidFill>
                  <a:srgbClr val="00B0F0"/>
                </a:solidFill>
                <a:latin typeface="Alexandria" pitchFamily="2" charset="-78"/>
                <a:cs typeface="Alexandria" pitchFamily="2" charset="-78"/>
              </a:rPr>
              <a:t>المصادر والمراجع</a:t>
            </a:r>
          </a:p>
        </p:txBody>
      </p:sp>
      <p:sp>
        <p:nvSpPr>
          <p:cNvPr id="6" name="TextBox 5">
            <a:extLst>
              <a:ext uri="{FF2B5EF4-FFF2-40B4-BE49-F238E27FC236}">
                <a16:creationId xmlns:a16="http://schemas.microsoft.com/office/drawing/2014/main" id="{81C3AEC7-DD37-ADF3-4DF8-AC62B4B0C963}"/>
              </a:ext>
            </a:extLst>
          </p:cNvPr>
          <p:cNvSpPr txBox="1"/>
          <p:nvPr/>
        </p:nvSpPr>
        <p:spPr>
          <a:xfrm>
            <a:off x="771484" y="1246929"/>
            <a:ext cx="11240085" cy="3888885"/>
          </a:xfrm>
          <a:prstGeom prst="rect">
            <a:avLst/>
          </a:prstGeom>
          <a:noFill/>
        </p:spPr>
        <p:txBody>
          <a:bodyPr wrap="square">
            <a:spAutoFit/>
          </a:bodyPr>
          <a:lstStyle/>
          <a:p>
            <a:pPr algn="just" rtl="1">
              <a:lnSpc>
                <a:spcPct val="200000"/>
              </a:lnSpc>
            </a:pPr>
            <a:r>
              <a:rPr lang="ar-EG" i="0" u="sng" dirty="0">
                <a:solidFill>
                  <a:srgbClr val="00B0F0"/>
                </a:solidFill>
                <a:effectLst/>
                <a:latin typeface="Alexandria" pitchFamily="2" charset="-78"/>
                <a:cs typeface="Alexandria" pitchFamily="2" charset="-78"/>
              </a:rPr>
              <a:t>ثانياً: طريقة توثيق </a:t>
            </a:r>
            <a:r>
              <a:rPr lang="af-ZA" i="0" u="sng" dirty="0">
                <a:solidFill>
                  <a:srgbClr val="00B0F0"/>
                </a:solidFill>
                <a:effectLst/>
                <a:latin typeface="Alexandria" pitchFamily="2" charset="-78"/>
                <a:cs typeface="Alexandria" pitchFamily="2" charset="-78"/>
              </a:rPr>
              <a:t>APA </a:t>
            </a:r>
            <a:r>
              <a:rPr lang="ar-EG" i="0" u="sng" dirty="0">
                <a:solidFill>
                  <a:srgbClr val="00B0F0"/>
                </a:solidFill>
                <a:effectLst/>
                <a:latin typeface="Alexandria" pitchFamily="2" charset="-78"/>
                <a:cs typeface="Alexandria" pitchFamily="2" charset="-78"/>
              </a:rPr>
              <a:t>في قائمة المصادر والمراجع الأخيرة:</a:t>
            </a:r>
            <a:endParaRPr lang="ar-EG" i="0" dirty="0">
              <a:solidFill>
                <a:srgbClr val="00B0F0"/>
              </a:solidFill>
              <a:effectLst/>
              <a:latin typeface="Alexandria" pitchFamily="2" charset="-78"/>
              <a:cs typeface="Alexandria" pitchFamily="2" charset="-78"/>
            </a:endParaRPr>
          </a:p>
          <a:p>
            <a:pPr algn="just" rtl="1">
              <a:lnSpc>
                <a:spcPct val="200000"/>
              </a:lnSpc>
            </a:pPr>
            <a:r>
              <a:rPr lang="ar-EG" i="0" dirty="0">
                <a:effectLst/>
                <a:latin typeface="Alexandria" pitchFamily="2" charset="-78"/>
                <a:cs typeface="Alexandria" pitchFamily="2" charset="-78"/>
              </a:rPr>
              <a:t>بعد أن يضع الباحث النتائج والتوصيات والمقترحات يقوم بتدوين مختلف المصادر والمراجع في قائمة، ويختلف ذلك على حسب عدد المؤلفين، أو طبيعة المنتج العلمي المُستعان به، </a:t>
            </a:r>
          </a:p>
          <a:p>
            <a:pPr algn="just" rtl="1">
              <a:lnSpc>
                <a:spcPct val="200000"/>
              </a:lnSpc>
            </a:pPr>
            <a:r>
              <a:rPr lang="ar-EG" i="0" u="sng" dirty="0">
                <a:solidFill>
                  <a:srgbClr val="00B0F0"/>
                </a:solidFill>
                <a:effectLst/>
                <a:latin typeface="Alexandria" pitchFamily="2" charset="-78"/>
                <a:cs typeface="Alexandria" pitchFamily="2" charset="-78"/>
              </a:rPr>
              <a:t>في حالة وجود مؤلفين:</a:t>
            </a:r>
            <a:endParaRPr lang="ar-EG" i="0" dirty="0">
              <a:effectLst/>
              <a:latin typeface="Alexandria" pitchFamily="2" charset="-78"/>
              <a:cs typeface="Alexandria" pitchFamily="2" charset="-78"/>
            </a:endParaRPr>
          </a:p>
          <a:p>
            <a:pPr algn="just" rtl="1">
              <a:lnSpc>
                <a:spcPct val="200000"/>
              </a:lnSpc>
            </a:pPr>
            <a:r>
              <a:rPr lang="ar-EG" i="0" dirty="0">
                <a:effectLst/>
                <a:latin typeface="Alexandria" pitchFamily="2" charset="-78"/>
                <a:cs typeface="Alexandria" pitchFamily="2" charset="-78"/>
              </a:rPr>
              <a:t>- يُذكر اسم عائلة المؤلف الأول، ثم اسمه الأول، ثم اسم عائلة المؤلف الثاني، ثم اسمه الأول، وعنوان المصدر أو المرجع، مكان النشر، واسم الجهة المصدرة.</a:t>
            </a:r>
          </a:p>
          <a:p>
            <a:pPr algn="just" rtl="1">
              <a:lnSpc>
                <a:spcPct val="200000"/>
              </a:lnSpc>
            </a:pPr>
            <a:r>
              <a:rPr lang="ar-EG" i="0" u="sng" dirty="0">
                <a:effectLst/>
                <a:latin typeface="Alexandria" pitchFamily="2" charset="-78"/>
                <a:cs typeface="Alexandria" pitchFamily="2" charset="-78"/>
              </a:rPr>
              <a:t>مثال:</a:t>
            </a:r>
            <a:r>
              <a:rPr lang="ar-EG" i="0" dirty="0">
                <a:effectLst/>
                <a:latin typeface="Alexandria" pitchFamily="2" charset="-78"/>
                <a:cs typeface="Alexandria" pitchFamily="2" charset="-78"/>
              </a:rPr>
              <a:t> </a:t>
            </a:r>
            <a:r>
              <a:rPr lang="ar-EG" i="0" dirty="0">
                <a:solidFill>
                  <a:srgbClr val="FF0000"/>
                </a:solidFill>
                <a:effectLst/>
                <a:latin typeface="Alexandria" pitchFamily="2" charset="-78"/>
                <a:cs typeface="Alexandria" pitchFamily="2" charset="-78"/>
              </a:rPr>
              <a:t>التميمي، إبراهيم، حسين، ياسين (2006)، دراسات حول مفهوم العولمة، القاهرة: دار الهيثم.</a:t>
            </a:r>
          </a:p>
        </p:txBody>
      </p:sp>
    </p:spTree>
    <p:extLst>
      <p:ext uri="{BB962C8B-B14F-4D97-AF65-F5344CB8AC3E}">
        <p14:creationId xmlns:p14="http://schemas.microsoft.com/office/powerpoint/2010/main" val="42744596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D302611-65C3-A4E7-5D71-6C230DB24DF7}"/>
              </a:ext>
            </a:extLst>
          </p:cNvPr>
          <p:cNvSpPr txBox="1"/>
          <p:nvPr/>
        </p:nvSpPr>
        <p:spPr>
          <a:xfrm>
            <a:off x="10128738" y="873420"/>
            <a:ext cx="1784356" cy="68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200000"/>
              </a:lnSpc>
            </a:pPr>
            <a:r>
              <a:rPr lang="ar-EG" b="1" i="0" u="sng" dirty="0">
                <a:solidFill>
                  <a:srgbClr val="00B0F0"/>
                </a:solidFill>
                <a:effectLst/>
                <a:latin typeface="Alexandria" pitchFamily="2" charset="-78"/>
                <a:cs typeface="Alexandria" pitchFamily="2" charset="-78"/>
              </a:rPr>
              <a:t>نظام الـ </a:t>
            </a:r>
            <a:r>
              <a:rPr lang="af-ZA" b="1" i="0" u="sng" dirty="0">
                <a:solidFill>
                  <a:srgbClr val="00B0F0"/>
                </a:solidFill>
                <a:effectLst/>
                <a:latin typeface="Alexandria" pitchFamily="2" charset="-78"/>
                <a:cs typeface="Alexandria" pitchFamily="2" charset="-78"/>
              </a:rPr>
              <a:t>APA</a:t>
            </a:r>
          </a:p>
        </p:txBody>
      </p:sp>
      <p:sp>
        <p:nvSpPr>
          <p:cNvPr id="7" name="TextBox 6">
            <a:extLst>
              <a:ext uri="{FF2B5EF4-FFF2-40B4-BE49-F238E27FC236}">
                <a16:creationId xmlns:a16="http://schemas.microsoft.com/office/drawing/2014/main" id="{3232F359-300C-93FA-E5CE-E4E70A85DE3F}"/>
              </a:ext>
            </a:extLst>
          </p:cNvPr>
          <p:cNvSpPr txBox="1"/>
          <p:nvPr/>
        </p:nvSpPr>
        <p:spPr>
          <a:xfrm>
            <a:off x="779490" y="1795285"/>
            <a:ext cx="11133604" cy="2226892"/>
          </a:xfrm>
          <a:prstGeom prst="rect">
            <a:avLst/>
          </a:prstGeom>
          <a:noFill/>
        </p:spPr>
        <p:txBody>
          <a:bodyPr wrap="square">
            <a:spAutoFit/>
          </a:bodyPr>
          <a:lstStyle/>
          <a:p>
            <a:pPr algn="just" rtl="1">
              <a:lnSpc>
                <a:spcPct val="200000"/>
              </a:lnSpc>
            </a:pPr>
            <a:r>
              <a:rPr lang="ar-EG" dirty="0">
                <a:solidFill>
                  <a:srgbClr val="000000"/>
                </a:solidFill>
                <a:latin typeface="Alexandria" pitchFamily="2" charset="-78"/>
                <a:cs typeface="Alexandria" pitchFamily="2" charset="-78"/>
              </a:rPr>
              <a:t>- </a:t>
            </a:r>
            <a:r>
              <a:rPr lang="ar-EG" b="0" i="0" dirty="0">
                <a:solidFill>
                  <a:srgbClr val="000000"/>
                </a:solidFill>
                <a:effectLst/>
                <a:latin typeface="Alexandria" pitchFamily="2" charset="-78"/>
                <a:cs typeface="Alexandria" pitchFamily="2" charset="-78"/>
              </a:rPr>
              <a:t>في حال كان هنالك أكثر من عمل لنفس الكاتب، يتمّ ترتيبها حسب تاريخ النشر، وفي حال كانت الأعمال منشورة         في نفس السنة، يتمّ ترتيبها أبجديًا، ووضع الأحرف: </a:t>
            </a:r>
            <a:r>
              <a:rPr lang="af-ZA" b="0" i="0" dirty="0">
                <a:solidFill>
                  <a:srgbClr val="000000"/>
                </a:solidFill>
                <a:effectLst/>
                <a:latin typeface="Alexandria" pitchFamily="2" charset="-78"/>
                <a:cs typeface="Alexandria" pitchFamily="2" charset="-78"/>
              </a:rPr>
              <a:t>a،b،c..</a:t>
            </a:r>
            <a:r>
              <a:rPr lang="ar-EG" b="0" i="0" dirty="0">
                <a:solidFill>
                  <a:srgbClr val="000000"/>
                </a:solidFill>
                <a:effectLst/>
                <a:latin typeface="Alexandria" pitchFamily="2" charset="-78"/>
                <a:cs typeface="Alexandria" pitchFamily="2" charset="-78"/>
              </a:rPr>
              <a:t>الخ بعد كلّ منها. أو الأحرف: أ، ب، ج...الخ في اللغة العربية.</a:t>
            </a:r>
          </a:p>
          <a:p>
            <a:pPr algn="just" rtl="1">
              <a:lnSpc>
                <a:spcPct val="200000"/>
              </a:lnSpc>
            </a:pPr>
            <a:r>
              <a:rPr lang="ar-EG" dirty="0">
                <a:solidFill>
                  <a:srgbClr val="000000"/>
                </a:solidFill>
                <a:latin typeface="Alexandria" pitchFamily="2" charset="-78"/>
                <a:cs typeface="Alexandria" pitchFamily="2" charset="-78"/>
              </a:rPr>
              <a:t>- </a:t>
            </a:r>
            <a:r>
              <a:rPr lang="ar-EG" b="0" i="0" dirty="0">
                <a:solidFill>
                  <a:srgbClr val="000000"/>
                </a:solidFill>
                <a:effectLst/>
                <a:latin typeface="Alexandria" pitchFamily="2" charset="-78"/>
                <a:cs typeface="Alexandria" pitchFamily="2" charset="-78"/>
              </a:rPr>
              <a:t>أن تتضمّن القائمة المراجع المذكورة في الاقتباسات الواردة في البحث مع كامل تفاصيلها.</a:t>
            </a:r>
          </a:p>
        </p:txBody>
      </p:sp>
    </p:spTree>
    <p:extLst>
      <p:ext uri="{BB962C8B-B14F-4D97-AF65-F5344CB8AC3E}">
        <p14:creationId xmlns:p14="http://schemas.microsoft.com/office/powerpoint/2010/main" val="133977264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EF03154C1072643B91C9144114B84DE" ma:contentTypeVersion="7" ma:contentTypeDescription="Create a new document." ma:contentTypeScope="" ma:versionID="8fec089297b3bd3661d2140163d839f7">
  <xsd:schema xmlns:xsd="http://www.w3.org/2001/XMLSchema" xmlns:xs="http://www.w3.org/2001/XMLSchema" xmlns:p="http://schemas.microsoft.com/office/2006/metadata/properties" xmlns:ns3="5e19c1e2-f786-4e93-9c91-6cd8b78be629" targetNamespace="http://schemas.microsoft.com/office/2006/metadata/properties" ma:root="true" ma:fieldsID="47adf2dd22fe4d523725a0a9f4af3da0" ns3:_="">
    <xsd:import namespace="5e19c1e2-f786-4e93-9c91-6cd8b78be629"/>
    <xsd:element name="properties">
      <xsd:complexType>
        <xsd:sequence>
          <xsd:element name="documentManagement">
            <xsd:complexType>
              <xsd:all>
                <xsd:element ref="ns3:MediaServiceMetadata" minOccurs="0"/>
                <xsd:element ref="ns3:MediaServiceFastMetadata" minOccurs="0"/>
                <xsd:element ref="ns3:_activity" minOccurs="0"/>
                <xsd:element ref="ns3:MediaServiceObjectDetectorVersions" minOccurs="0"/>
                <xsd:element ref="ns3:MediaServiceAutoTags" minOccurs="0"/>
                <xsd:element ref="ns3:MediaLengthInSecond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19c1e2-f786-4e93-9c91-6cd8b78be62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_activity" ma:index="10" nillable="true" ma:displayName="_activity" ma:hidden="true" ma:internalName="_activity">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SearchProperties" ma:index="14"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5e19c1e2-f786-4e93-9c91-6cd8b78be629"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07801BE-A912-4EA6-B59B-21E7983070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e19c1e2-f786-4e93-9c91-6cd8b78be62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97EB33F-A0A8-4B16-842B-91CA7028985C}">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5e19c1e2-f786-4e93-9c91-6cd8b78be629"/>
    <ds:schemaRef ds:uri="http://www.w3.org/XML/1998/namespace"/>
    <ds:schemaRef ds:uri="http://purl.org/dc/dcmitype/"/>
  </ds:schemaRefs>
</ds:datastoreItem>
</file>

<file path=customXml/itemProps3.xml><?xml version="1.0" encoding="utf-8"?>
<ds:datastoreItem xmlns:ds="http://schemas.openxmlformats.org/officeDocument/2006/customXml" ds:itemID="{63C530CF-8AF2-49EA-BC6D-D6EA95154D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8010</TotalTime>
  <Words>4781</Words>
  <Application>Microsoft Office PowerPoint</Application>
  <PresentationFormat>Widescreen</PresentationFormat>
  <Paragraphs>355</Paragraphs>
  <Slides>52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52</vt:i4>
      </vt:variant>
    </vt:vector>
  </HeadingPairs>
  <TitlesOfParts>
    <vt:vector size="58" baseType="lpstr">
      <vt:lpstr>Alexandria</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marwamostafa2013</cp:lastModifiedBy>
  <cp:revision>277</cp:revision>
  <dcterms:created xsi:type="dcterms:W3CDTF">2023-04-29T09:08:00Z</dcterms:created>
  <dcterms:modified xsi:type="dcterms:W3CDTF">2024-02-24T14:08:18Z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0x010100BEF03154C1072643B91C9144114B84DE</vt:lpwstr>
  </property>
</Properties>
</file>