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44"/>
  </p:notesMasterIdLst>
  <p:sldIdLst>
    <p:sldId id="256" r:id="rId2"/>
    <p:sldId id="259" r:id="rId3"/>
    <p:sldId id="305" r:id="rId4"/>
    <p:sldId id="258" r:id="rId5"/>
    <p:sldId id="260" r:id="rId6"/>
    <p:sldId id="261" r:id="rId7"/>
    <p:sldId id="263" r:id="rId8"/>
    <p:sldId id="262" r:id="rId9"/>
    <p:sldId id="335" r:id="rId10"/>
    <p:sldId id="264" r:id="rId11"/>
    <p:sldId id="266" r:id="rId12"/>
    <p:sldId id="336" r:id="rId13"/>
    <p:sldId id="267" r:id="rId14"/>
    <p:sldId id="337" r:id="rId15"/>
    <p:sldId id="268" r:id="rId16"/>
    <p:sldId id="269" r:id="rId17"/>
    <p:sldId id="270" r:id="rId18"/>
    <p:sldId id="338" r:id="rId19"/>
    <p:sldId id="271" r:id="rId20"/>
    <p:sldId id="272" r:id="rId21"/>
    <p:sldId id="273" r:id="rId22"/>
    <p:sldId id="274" r:id="rId23"/>
    <p:sldId id="275" r:id="rId24"/>
    <p:sldId id="277" r:id="rId25"/>
    <p:sldId id="276" r:id="rId26"/>
    <p:sldId id="278" r:id="rId27"/>
    <p:sldId id="279" r:id="rId28"/>
    <p:sldId id="339" r:id="rId29"/>
    <p:sldId id="281" r:id="rId30"/>
    <p:sldId id="287" r:id="rId31"/>
    <p:sldId id="284" r:id="rId32"/>
    <p:sldId id="288" r:id="rId33"/>
    <p:sldId id="285" r:id="rId34"/>
    <p:sldId id="340" r:id="rId35"/>
    <p:sldId id="286" r:id="rId36"/>
    <p:sldId id="289" r:id="rId37"/>
    <p:sldId id="290" r:id="rId38"/>
    <p:sldId id="291" r:id="rId39"/>
    <p:sldId id="292" r:id="rId40"/>
    <p:sldId id="293" r:id="rId41"/>
    <p:sldId id="334" r:id="rId42"/>
    <p:sldId id="324" r:id="rId43"/>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5000" autoAdjust="0"/>
    <p:restoredTop sz="94660"/>
  </p:normalViewPr>
  <p:slideViewPr>
    <p:cSldViewPr snapToGrid="0" showGuides="1">
      <p:cViewPr varScale="1">
        <p:scale>
          <a:sx n="82" d="100"/>
          <a:sy n="82" d="100"/>
        </p:scale>
        <p:origin x="228" y="45"/>
      </p:cViewPr>
      <p:guideLst>
        <p:guide orient="horz" pos="2137"/>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208E21D0-6E8D-4041-A47B-B37C6487D615}" type="datetimeFigureOut">
              <a:rPr lang="ar-SA" smtClean="0"/>
              <a:t>02/01/46</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D5853ED9-286A-4EBE-AE6E-192A592515C6}" type="slidenum">
              <a:rPr lang="ar-SA" smtClean="0"/>
              <a:t>‹#›</a:t>
            </a:fld>
            <a:endParaRPr lang="ar-SA"/>
          </a:p>
        </p:txBody>
      </p:sp>
    </p:spTree>
    <p:extLst>
      <p:ext uri="{BB962C8B-B14F-4D97-AF65-F5344CB8AC3E}">
        <p14:creationId xmlns:p14="http://schemas.microsoft.com/office/powerpoint/2010/main" val="405811240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EFC24E7-31FF-15D7-2F40-63A238492B2D}"/>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F424737D-220F-93E1-C9F0-654D423CDA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5CD42881-B596-A5BF-40EC-145DABBB9284}"/>
              </a:ext>
            </a:extLst>
          </p:cNvPr>
          <p:cNvSpPr>
            <a:spLocks noGrp="1"/>
          </p:cNvSpPr>
          <p:nvPr>
            <p:ph type="dt" sz="half" idx="10"/>
          </p:nvPr>
        </p:nvSpPr>
        <p:spPr/>
        <p:txBody>
          <a:bodyPr/>
          <a:lstStyle/>
          <a:p>
            <a:fld id="{5CA7FAD2-1EA9-454F-8D09-B838C2045073}" type="datetimeFigureOut">
              <a:rPr lang="ar-SA" smtClean="0"/>
              <a:t>02/01/46</a:t>
            </a:fld>
            <a:endParaRPr lang="ar-SA"/>
          </a:p>
        </p:txBody>
      </p:sp>
      <p:sp>
        <p:nvSpPr>
          <p:cNvPr id="5" name="عنصر نائب للتذييل 4">
            <a:extLst>
              <a:ext uri="{FF2B5EF4-FFF2-40B4-BE49-F238E27FC236}">
                <a16:creationId xmlns:a16="http://schemas.microsoft.com/office/drawing/2014/main" id="{92B8658B-5A31-4D83-34F6-12E54F338B2C}"/>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6E78D54D-33E5-6F03-DF60-215082B10AE8}"/>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19899168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CA38CDB-CACA-8BBF-5D7E-5DAB8A832A3A}"/>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8C6AB00-1666-7A21-871D-748A8A43A7E6}"/>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5BDEE38-205D-2B34-7704-1C1D8D94930F}"/>
              </a:ext>
            </a:extLst>
          </p:cNvPr>
          <p:cNvSpPr>
            <a:spLocks noGrp="1"/>
          </p:cNvSpPr>
          <p:nvPr>
            <p:ph type="dt" sz="half" idx="10"/>
          </p:nvPr>
        </p:nvSpPr>
        <p:spPr/>
        <p:txBody>
          <a:bodyPr/>
          <a:lstStyle/>
          <a:p>
            <a:fld id="{5CA7FAD2-1EA9-454F-8D09-B838C2045073}" type="datetimeFigureOut">
              <a:rPr lang="ar-SA" smtClean="0"/>
              <a:t>02/01/46</a:t>
            </a:fld>
            <a:endParaRPr lang="ar-SA"/>
          </a:p>
        </p:txBody>
      </p:sp>
      <p:sp>
        <p:nvSpPr>
          <p:cNvPr id="5" name="عنصر نائب للتذييل 4">
            <a:extLst>
              <a:ext uri="{FF2B5EF4-FFF2-40B4-BE49-F238E27FC236}">
                <a16:creationId xmlns:a16="http://schemas.microsoft.com/office/drawing/2014/main" id="{58E3B40E-BCDD-60A3-F2AA-98DC1D26AC0D}"/>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B484ADF6-7308-F959-7238-2D08D1F277CD}"/>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39771326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4884275-62CC-5097-8E11-8F6C7083D80F}"/>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CA43C137-AC40-B44C-92DD-B85D593F57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BD3C2F1A-A4F6-6995-0086-BC374E7A9EFF}"/>
              </a:ext>
            </a:extLst>
          </p:cNvPr>
          <p:cNvSpPr>
            <a:spLocks noGrp="1"/>
          </p:cNvSpPr>
          <p:nvPr>
            <p:ph type="dt" sz="half" idx="10"/>
          </p:nvPr>
        </p:nvSpPr>
        <p:spPr/>
        <p:txBody>
          <a:bodyPr/>
          <a:lstStyle/>
          <a:p>
            <a:fld id="{5CA7FAD2-1EA9-454F-8D09-B838C2045073}" type="datetimeFigureOut">
              <a:rPr lang="ar-SA" smtClean="0"/>
              <a:t>02/01/46</a:t>
            </a:fld>
            <a:endParaRPr lang="ar-SA"/>
          </a:p>
        </p:txBody>
      </p:sp>
      <p:sp>
        <p:nvSpPr>
          <p:cNvPr id="5" name="عنصر نائب للتذييل 4">
            <a:extLst>
              <a:ext uri="{FF2B5EF4-FFF2-40B4-BE49-F238E27FC236}">
                <a16:creationId xmlns:a16="http://schemas.microsoft.com/office/drawing/2014/main" id="{0F90FD4D-D303-0109-CFCC-9E9C0E3E7010}"/>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F7EE7356-FDDD-7CB3-94FE-109C5E543855}"/>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7869516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756ED81-2AD9-A093-096D-63F249F78574}"/>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769941F2-E60B-984E-300D-7689DC6A9B0C}"/>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111C9773-F411-2093-589F-3F425792EC21}"/>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49BDFA33-3EDF-66BC-E2C5-F450FEE0C90E}"/>
              </a:ext>
            </a:extLst>
          </p:cNvPr>
          <p:cNvSpPr>
            <a:spLocks noGrp="1"/>
          </p:cNvSpPr>
          <p:nvPr>
            <p:ph type="dt" sz="half" idx="10"/>
          </p:nvPr>
        </p:nvSpPr>
        <p:spPr/>
        <p:txBody>
          <a:bodyPr/>
          <a:lstStyle/>
          <a:p>
            <a:fld id="{5CA7FAD2-1EA9-454F-8D09-B838C2045073}" type="datetimeFigureOut">
              <a:rPr lang="ar-SA" smtClean="0"/>
              <a:t>02/01/46</a:t>
            </a:fld>
            <a:endParaRPr lang="ar-SA"/>
          </a:p>
        </p:txBody>
      </p:sp>
      <p:sp>
        <p:nvSpPr>
          <p:cNvPr id="6" name="عنصر نائب للتذييل 5">
            <a:extLst>
              <a:ext uri="{FF2B5EF4-FFF2-40B4-BE49-F238E27FC236}">
                <a16:creationId xmlns:a16="http://schemas.microsoft.com/office/drawing/2014/main" id="{26BB96B1-A191-4C4D-F793-593FAC95ABD4}"/>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1806C8AD-9C02-6BF6-006F-E3D6CAA2124F}"/>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1890968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8BC98EE-A0CD-5A58-10E3-C6B106ECE4D0}"/>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9D479F59-4FDA-DF3C-7E9A-21A18FBF3CB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1058159E-3B48-E0CE-4845-EB74EE34D793}"/>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5BC1E84A-60A2-B4DE-B058-3869A33F77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C200F146-B885-4DAE-FBCF-9DD06D3EC381}"/>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483CEC89-151F-46C0-1410-7B475C22BA8F}"/>
              </a:ext>
            </a:extLst>
          </p:cNvPr>
          <p:cNvSpPr>
            <a:spLocks noGrp="1"/>
          </p:cNvSpPr>
          <p:nvPr>
            <p:ph type="dt" sz="half" idx="10"/>
          </p:nvPr>
        </p:nvSpPr>
        <p:spPr/>
        <p:txBody>
          <a:bodyPr/>
          <a:lstStyle/>
          <a:p>
            <a:fld id="{5CA7FAD2-1EA9-454F-8D09-B838C2045073}" type="datetimeFigureOut">
              <a:rPr lang="ar-SA" smtClean="0"/>
              <a:t>02/01/46</a:t>
            </a:fld>
            <a:endParaRPr lang="ar-SA"/>
          </a:p>
        </p:txBody>
      </p:sp>
      <p:sp>
        <p:nvSpPr>
          <p:cNvPr id="8" name="عنصر نائب للتذييل 7">
            <a:extLst>
              <a:ext uri="{FF2B5EF4-FFF2-40B4-BE49-F238E27FC236}">
                <a16:creationId xmlns:a16="http://schemas.microsoft.com/office/drawing/2014/main" id="{78342509-004A-A12F-2801-DB668445AE0E}"/>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D79A088C-9687-B19C-4E3C-993F1ADB251A}"/>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1029018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078437E-CDF7-ED7C-DB52-3A8A3134F6ED}"/>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C124C1C4-1DFF-79D5-C521-E46CDC2B15EE}"/>
              </a:ext>
            </a:extLst>
          </p:cNvPr>
          <p:cNvSpPr>
            <a:spLocks noGrp="1"/>
          </p:cNvSpPr>
          <p:nvPr>
            <p:ph type="dt" sz="half" idx="10"/>
          </p:nvPr>
        </p:nvSpPr>
        <p:spPr/>
        <p:txBody>
          <a:bodyPr/>
          <a:lstStyle/>
          <a:p>
            <a:fld id="{5CA7FAD2-1EA9-454F-8D09-B838C2045073}" type="datetimeFigureOut">
              <a:rPr lang="ar-SA" smtClean="0"/>
              <a:t>02/01/46</a:t>
            </a:fld>
            <a:endParaRPr lang="ar-SA"/>
          </a:p>
        </p:txBody>
      </p:sp>
      <p:sp>
        <p:nvSpPr>
          <p:cNvPr id="4" name="عنصر نائب للتذييل 3">
            <a:extLst>
              <a:ext uri="{FF2B5EF4-FFF2-40B4-BE49-F238E27FC236}">
                <a16:creationId xmlns:a16="http://schemas.microsoft.com/office/drawing/2014/main" id="{23BB865A-95CD-DF0C-901C-F8C2A5421DAF}"/>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B871D859-6942-2D34-0ACA-34A01FA8356D}"/>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2591845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43D1F499-BBF1-5B5C-6590-CDC2F7112338}"/>
              </a:ext>
            </a:extLst>
          </p:cNvPr>
          <p:cNvSpPr>
            <a:spLocks noGrp="1"/>
          </p:cNvSpPr>
          <p:nvPr>
            <p:ph type="dt" sz="half" idx="10"/>
          </p:nvPr>
        </p:nvSpPr>
        <p:spPr/>
        <p:txBody>
          <a:bodyPr/>
          <a:lstStyle/>
          <a:p>
            <a:fld id="{5CA7FAD2-1EA9-454F-8D09-B838C2045073}" type="datetimeFigureOut">
              <a:rPr lang="ar-SA" smtClean="0"/>
              <a:t>02/01/46</a:t>
            </a:fld>
            <a:endParaRPr lang="ar-SA"/>
          </a:p>
        </p:txBody>
      </p:sp>
      <p:sp>
        <p:nvSpPr>
          <p:cNvPr id="3" name="عنصر نائب للتذييل 2">
            <a:extLst>
              <a:ext uri="{FF2B5EF4-FFF2-40B4-BE49-F238E27FC236}">
                <a16:creationId xmlns:a16="http://schemas.microsoft.com/office/drawing/2014/main" id="{BA159132-8D6E-0819-855B-AF711468CF26}"/>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65E791F5-4A4E-6EE3-FDC3-227CB1E6445A}"/>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2660038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9E1662B-A0E9-C8A7-4F0C-B44EA50F3244}"/>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38A2FE7B-1427-B1E2-6DF1-E855C274A3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13B87082-0231-99C5-BAEF-A98BB9D812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E7EFA3CC-4837-4443-0A6C-518EBAF7E7C6}"/>
              </a:ext>
            </a:extLst>
          </p:cNvPr>
          <p:cNvSpPr>
            <a:spLocks noGrp="1"/>
          </p:cNvSpPr>
          <p:nvPr>
            <p:ph type="dt" sz="half" idx="10"/>
          </p:nvPr>
        </p:nvSpPr>
        <p:spPr/>
        <p:txBody>
          <a:bodyPr/>
          <a:lstStyle/>
          <a:p>
            <a:fld id="{5CA7FAD2-1EA9-454F-8D09-B838C2045073}" type="datetimeFigureOut">
              <a:rPr lang="ar-SA" smtClean="0"/>
              <a:t>02/01/46</a:t>
            </a:fld>
            <a:endParaRPr lang="ar-SA"/>
          </a:p>
        </p:txBody>
      </p:sp>
      <p:sp>
        <p:nvSpPr>
          <p:cNvPr id="6" name="عنصر نائب للتذييل 5">
            <a:extLst>
              <a:ext uri="{FF2B5EF4-FFF2-40B4-BE49-F238E27FC236}">
                <a16:creationId xmlns:a16="http://schemas.microsoft.com/office/drawing/2014/main" id="{F7D72043-C963-AC04-6D1E-A895B6442279}"/>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02B6694E-17AD-4D48-DC66-1B4290C1DC0C}"/>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24980298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5CC3F8E-D67B-8CA7-2C39-9812550E7FF5}"/>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C8699367-742C-A3D8-D5E5-2F0C0A9504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EE96DBF5-DEDB-6372-64C4-7030F2FEAC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B8D3F461-461C-BE36-86FC-442E6549F3C4}"/>
              </a:ext>
            </a:extLst>
          </p:cNvPr>
          <p:cNvSpPr>
            <a:spLocks noGrp="1"/>
          </p:cNvSpPr>
          <p:nvPr>
            <p:ph type="dt" sz="half" idx="10"/>
          </p:nvPr>
        </p:nvSpPr>
        <p:spPr/>
        <p:txBody>
          <a:bodyPr/>
          <a:lstStyle/>
          <a:p>
            <a:fld id="{5CA7FAD2-1EA9-454F-8D09-B838C2045073}" type="datetimeFigureOut">
              <a:rPr lang="ar-SA" smtClean="0"/>
              <a:t>02/01/46</a:t>
            </a:fld>
            <a:endParaRPr lang="ar-SA"/>
          </a:p>
        </p:txBody>
      </p:sp>
      <p:sp>
        <p:nvSpPr>
          <p:cNvPr id="6" name="عنصر نائب للتذييل 5">
            <a:extLst>
              <a:ext uri="{FF2B5EF4-FFF2-40B4-BE49-F238E27FC236}">
                <a16:creationId xmlns:a16="http://schemas.microsoft.com/office/drawing/2014/main" id="{46FFB87D-D462-7CCB-6AE8-DE455BDA1D78}"/>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D9ECF162-2250-9FE1-9977-A8D872F31822}"/>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2569976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72E19F0-405C-6727-36AB-234B60BB97CB}"/>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6D1FE1BD-9536-248F-99E4-E03E6ED03D0D}"/>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625C9F90-CE26-4EF1-D367-450974B2DD70}"/>
              </a:ext>
            </a:extLst>
          </p:cNvPr>
          <p:cNvSpPr>
            <a:spLocks noGrp="1"/>
          </p:cNvSpPr>
          <p:nvPr>
            <p:ph type="dt" sz="half" idx="10"/>
          </p:nvPr>
        </p:nvSpPr>
        <p:spPr/>
        <p:txBody>
          <a:bodyPr/>
          <a:lstStyle/>
          <a:p>
            <a:fld id="{5CA7FAD2-1EA9-454F-8D09-B838C2045073}" type="datetimeFigureOut">
              <a:rPr lang="ar-SA" smtClean="0"/>
              <a:t>02/01/46</a:t>
            </a:fld>
            <a:endParaRPr lang="ar-SA"/>
          </a:p>
        </p:txBody>
      </p:sp>
      <p:sp>
        <p:nvSpPr>
          <p:cNvPr id="5" name="عنصر نائب للتذييل 4">
            <a:extLst>
              <a:ext uri="{FF2B5EF4-FFF2-40B4-BE49-F238E27FC236}">
                <a16:creationId xmlns:a16="http://schemas.microsoft.com/office/drawing/2014/main" id="{4D69E71F-42E7-4327-39DD-C3606AD88592}"/>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25FF80B5-0C42-B8C9-19BA-6A54EEB2629B}"/>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34008458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49B39F7C-7B81-CE3E-993E-FE17DD79E441}"/>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2D31B905-A7D4-F6AF-38D9-8517459042BA}"/>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587486CB-2397-838D-D460-32A492A50869}"/>
              </a:ext>
            </a:extLst>
          </p:cNvPr>
          <p:cNvSpPr>
            <a:spLocks noGrp="1"/>
          </p:cNvSpPr>
          <p:nvPr>
            <p:ph type="dt" sz="half" idx="10"/>
          </p:nvPr>
        </p:nvSpPr>
        <p:spPr/>
        <p:txBody>
          <a:bodyPr/>
          <a:lstStyle/>
          <a:p>
            <a:fld id="{5CA7FAD2-1EA9-454F-8D09-B838C2045073}" type="datetimeFigureOut">
              <a:rPr lang="ar-SA" smtClean="0"/>
              <a:t>02/01/46</a:t>
            </a:fld>
            <a:endParaRPr lang="ar-SA"/>
          </a:p>
        </p:txBody>
      </p:sp>
      <p:sp>
        <p:nvSpPr>
          <p:cNvPr id="5" name="عنصر نائب للتذييل 4">
            <a:extLst>
              <a:ext uri="{FF2B5EF4-FFF2-40B4-BE49-F238E27FC236}">
                <a16:creationId xmlns:a16="http://schemas.microsoft.com/office/drawing/2014/main" id="{9C8EE3F7-D0CE-C4C6-0FAE-D6D9A26CFDB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FBFBB14A-0046-29A0-DF12-0163B8D7811D}"/>
              </a:ext>
            </a:extLst>
          </p:cNvPr>
          <p:cNvSpPr>
            <a:spLocks noGrp="1"/>
          </p:cNvSpPr>
          <p:nvPr>
            <p:ph type="sldNum" sz="quarter" idx="12"/>
          </p:nvPr>
        </p:nvSpPr>
        <p:spPr/>
        <p:txBody>
          <a:bodyPr/>
          <a:lstStyle/>
          <a:p>
            <a:fld id="{4B726B71-2A77-40DD-BF65-5DB88A94F3E1}" type="slidenum">
              <a:rPr lang="ar-SA" smtClean="0"/>
              <a:t>‹#›</a:t>
            </a:fld>
            <a:endParaRPr lang="ar-SA"/>
          </a:p>
        </p:txBody>
      </p:sp>
    </p:spTree>
    <p:extLst>
      <p:ext uri="{BB962C8B-B14F-4D97-AF65-F5344CB8AC3E}">
        <p14:creationId xmlns:p14="http://schemas.microsoft.com/office/powerpoint/2010/main" val="1431080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9FFB9675-462F-810B-9995-6D621322A93A}"/>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EDE01C03-985B-1E68-0759-E92F746DCC03}"/>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7AD578E0-F222-F138-EC82-4EC1136A8662}"/>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CA7FAD2-1EA9-454F-8D09-B838C2045073}" type="datetimeFigureOut">
              <a:rPr lang="ar-SA" smtClean="0"/>
              <a:t>02/01/46</a:t>
            </a:fld>
            <a:endParaRPr lang="ar-SA"/>
          </a:p>
        </p:txBody>
      </p:sp>
      <p:sp>
        <p:nvSpPr>
          <p:cNvPr id="5" name="عنصر نائب للتذييل 4">
            <a:extLst>
              <a:ext uri="{FF2B5EF4-FFF2-40B4-BE49-F238E27FC236}">
                <a16:creationId xmlns:a16="http://schemas.microsoft.com/office/drawing/2014/main" id="{60E1297B-9A72-A85A-28FB-CA10EAF786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629DE2BB-BC68-6CD1-8F1B-8A24CB934D47}"/>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B726B71-2A77-40DD-BF65-5DB88A94F3E1}" type="slidenum">
              <a:rPr lang="ar-SA" smtClean="0"/>
              <a:t>‹#›</a:t>
            </a:fld>
            <a:endParaRPr lang="ar-SA"/>
          </a:p>
        </p:txBody>
      </p:sp>
      <p:sp>
        <p:nvSpPr>
          <p:cNvPr id="7" name="مربع نص 6">
            <a:extLst>
              <a:ext uri="{FF2B5EF4-FFF2-40B4-BE49-F238E27FC236}">
                <a16:creationId xmlns:a16="http://schemas.microsoft.com/office/drawing/2014/main" id="{D13B9CB3-BF21-D49E-137E-011EB502AB1B}"/>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22293002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svg"/><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17">
            <a:extLst>
              <a:ext uri="{FF2B5EF4-FFF2-40B4-BE49-F238E27FC236}">
                <a16:creationId xmlns:a16="http://schemas.microsoft.com/office/drawing/2014/main" id="{A0809EC1-3930-CCAF-2B9C-CB80F6AE9CDC}"/>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5" name="TextBox 29">
            <a:extLst>
              <a:ext uri="{FF2B5EF4-FFF2-40B4-BE49-F238E27FC236}">
                <a16:creationId xmlns:a16="http://schemas.microsoft.com/office/drawing/2014/main" id="{03FF99EC-91D2-6850-56BC-C5400BDA38F7}"/>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6" name="TextBox 30">
            <a:extLst>
              <a:ext uri="{FF2B5EF4-FFF2-40B4-BE49-F238E27FC236}">
                <a16:creationId xmlns:a16="http://schemas.microsoft.com/office/drawing/2014/main" id="{3E2F2D3E-5B54-FF2D-DCE2-83FF79DC188E}"/>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7" name="Rectangle: Rounded Corners 33">
            <a:extLst>
              <a:ext uri="{FF2B5EF4-FFF2-40B4-BE49-F238E27FC236}">
                <a16:creationId xmlns:a16="http://schemas.microsoft.com/office/drawing/2014/main" id="{40A3360D-AE38-A364-F882-3B16DD38AF16}"/>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5</a:t>
            </a:r>
          </a:p>
        </p:txBody>
      </p:sp>
      <p:sp>
        <p:nvSpPr>
          <p:cNvPr id="8" name="TextBox 45">
            <a:extLst>
              <a:ext uri="{FF2B5EF4-FFF2-40B4-BE49-F238E27FC236}">
                <a16:creationId xmlns:a16="http://schemas.microsoft.com/office/drawing/2014/main" id="{4B39F56A-684B-4A17-5A59-1BFDCBC52E50}"/>
              </a:ext>
            </a:extLst>
          </p:cNvPr>
          <p:cNvSpPr txBox="1"/>
          <p:nvPr/>
        </p:nvSpPr>
        <p:spPr>
          <a:xfrm>
            <a:off x="147087" y="5104240"/>
            <a:ext cx="3571812"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(part two)</a:t>
            </a:r>
          </a:p>
        </p:txBody>
      </p:sp>
      <p:sp>
        <p:nvSpPr>
          <p:cNvPr id="9" name="Oval 13">
            <a:extLst>
              <a:ext uri="{FF2B5EF4-FFF2-40B4-BE49-F238E27FC236}">
                <a16:creationId xmlns:a16="http://schemas.microsoft.com/office/drawing/2014/main" id="{EE6BEA74-B2EF-5C53-A364-DF8B8A58F495}"/>
              </a:ext>
            </a:extLst>
          </p:cNvPr>
          <p:cNvSpPr/>
          <p:nvPr/>
        </p:nvSpPr>
        <p:spPr>
          <a:xfrm>
            <a:off x="6200343" y="-320675"/>
            <a:ext cx="7410450" cy="7410450"/>
          </a:xfrm>
          <a:prstGeom prst="ellipse">
            <a:avLst/>
          </a:prstGeom>
          <a:blipFill>
            <a:blip r:embed="rId2"/>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0" name="Graphic 21">
            <a:extLst>
              <a:ext uri="{FF2B5EF4-FFF2-40B4-BE49-F238E27FC236}">
                <a16:creationId xmlns:a16="http://schemas.microsoft.com/office/drawing/2014/main" id="{45F488C9-AB08-16A1-032B-42C9BB8AB1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45145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246B8CAC-9C83-0F26-420C-4C40A057FC80}"/>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37C272A7-40BD-E6D5-7A2B-C1E3FEF535D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727520AB-3798-520E-5BD7-1B83272B67B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D37CD8CF-9082-E7E1-E960-6A5E2DEAAEE0}"/>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43B4E9BF-3DE8-6429-4A62-292D5DC1319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B6DAF509-6D1B-FEAB-6FB9-B605CFABC09D}"/>
              </a:ext>
            </a:extLst>
          </p:cNvPr>
          <p:cNvSpPr txBox="1"/>
          <p:nvPr/>
        </p:nvSpPr>
        <p:spPr>
          <a:xfrm>
            <a:off x="5888486" y="1610295"/>
            <a:ext cx="5899940" cy="4113306"/>
          </a:xfrm>
          <a:prstGeom prst="rect">
            <a:avLst/>
          </a:prstGeom>
          <a:noFill/>
        </p:spPr>
        <p:txBody>
          <a:bodyPr wrap="square" rtlCol="0">
            <a:spAutoFit/>
          </a:bodyPr>
          <a:lstStyle/>
          <a:p>
            <a:pPr marL="285750" indent="-285750">
              <a:lnSpc>
                <a:spcPct val="150000"/>
              </a:lnSpc>
              <a:buFont typeface="Wingdings" panose="05000000000000000000" pitchFamily="2" charset="2"/>
              <a:buChar char="v"/>
            </a:pPr>
            <a:r>
              <a:rPr lang="ar-SA" sz="1600" dirty="0">
                <a:latin typeface="Alexandria" pitchFamily="2" charset="-78"/>
                <a:cs typeface="Alexandria" pitchFamily="2" charset="-78"/>
              </a:rPr>
              <a:t>مراجعة المحاضرة السابقة.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أدوار ومهام القائد.</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صفات القائد.</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العادات السبع للقادة.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المهارات الأساسية للقيادة.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مصادر قوة تأثير القائد.</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اكتشاف العناصر القيادية لدى المدراء.</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منهجية إعداد وصناعة القائد.</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الأخطاء الرئيسية في اختيار القادة.</a:t>
            </a:r>
          </a:p>
          <a:p>
            <a:pPr marL="285750" indent="-285750">
              <a:lnSpc>
                <a:spcPct val="150000"/>
              </a:lnSpc>
              <a:buFont typeface="Wingdings" panose="05000000000000000000" pitchFamily="2" charset="2"/>
              <a:buChar char="v"/>
            </a:pPr>
            <a:r>
              <a:rPr lang="ar-SA" sz="1600" dirty="0">
                <a:latin typeface="Alexandria" pitchFamily="2" charset="-78"/>
                <a:cs typeface="Alexandria" pitchFamily="2" charset="-78"/>
              </a:rPr>
              <a:t>ملخص المحاضرة.</a:t>
            </a:r>
          </a:p>
          <a:p>
            <a:pPr marL="285750" indent="-285750" algn="r" rtl="1">
              <a:lnSpc>
                <a:spcPct val="150000"/>
              </a:lnSpc>
              <a:buFont typeface="Wingdings" panose="05000000000000000000" pitchFamily="2" charset="2"/>
              <a:buChar char="v"/>
            </a:pPr>
            <a:endParaRPr lang="ar-SA" sz="1600" dirty="0">
              <a:latin typeface="Alexandria" pitchFamily="2" charset="-78"/>
              <a:cs typeface="Alexandria" pitchFamily="2" charset="-78"/>
            </a:endParaRPr>
          </a:p>
        </p:txBody>
      </p:sp>
      <p:sp>
        <p:nvSpPr>
          <p:cNvPr id="8" name="Rectangle 31">
            <a:extLst>
              <a:ext uri="{FF2B5EF4-FFF2-40B4-BE49-F238E27FC236}">
                <a16:creationId xmlns:a16="http://schemas.microsoft.com/office/drawing/2014/main" id="{9266F9F9-1EB7-61A1-CCF6-5D2A2692067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27D8A4C8-885F-D9E0-01E4-FA2E1465966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741B3DA0-605D-A663-A91F-FFD1E8816D0B}"/>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F093C22D-E7D2-9D71-CD20-FCB178A426C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CBD86DF5-181C-E27A-BFAF-3B3758E405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20574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B88B219-8F7C-9050-7854-FCE3FF5328B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C9D391A0-C66A-E35E-706B-1BDC5756A98C}"/>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ملخص المحاضرة</a:t>
            </a:r>
          </a:p>
        </p:txBody>
      </p:sp>
      <p:sp>
        <p:nvSpPr>
          <p:cNvPr id="4" name="Rectangle 4">
            <a:extLst>
              <a:ext uri="{FF2B5EF4-FFF2-40B4-BE49-F238E27FC236}">
                <a16:creationId xmlns:a16="http://schemas.microsoft.com/office/drawing/2014/main" id="{12FC2BB4-3054-5529-4B30-9C39E2A056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BD370537-CF1A-BBAE-A4C6-1814B432270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74A404C-AAB4-E520-D500-979C4CF1661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029AE9ED-0943-DEE9-86A3-F65D42BB212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110B7E83-AA8C-E873-FA6B-5FD7D13C7C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صورة 11">
            <a:extLst>
              <a:ext uri="{FF2B5EF4-FFF2-40B4-BE49-F238E27FC236}">
                <a16:creationId xmlns:a16="http://schemas.microsoft.com/office/drawing/2014/main" id="{D3ABA589-D4C4-9D43-284A-9B24AF2619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8618" y="2058812"/>
            <a:ext cx="8408244" cy="923330"/>
          </a:xfrm>
          <a:prstGeom prst="rect">
            <a:avLst/>
          </a:prstGeom>
        </p:spPr>
      </p:pic>
      <p:sp>
        <p:nvSpPr>
          <p:cNvPr id="13" name="مربع نص 12">
            <a:extLst>
              <a:ext uri="{FF2B5EF4-FFF2-40B4-BE49-F238E27FC236}">
                <a16:creationId xmlns:a16="http://schemas.microsoft.com/office/drawing/2014/main" id="{2801CED0-4CD3-1C93-3542-93ADAA15D7B1}"/>
              </a:ext>
            </a:extLst>
          </p:cNvPr>
          <p:cNvSpPr txBox="1"/>
          <p:nvPr/>
        </p:nvSpPr>
        <p:spPr>
          <a:xfrm>
            <a:off x="5401603" y="2181383"/>
            <a:ext cx="1422274" cy="379078"/>
          </a:xfrm>
          <a:prstGeom prst="rect">
            <a:avLst/>
          </a:prstGeom>
          <a:noFill/>
        </p:spPr>
        <p:txBody>
          <a:bodyPr wrap="square">
            <a:spAutoFit/>
          </a:bodyPr>
          <a:lstStyle/>
          <a:p>
            <a:pPr algn="ctr" rtl="1">
              <a:lnSpc>
                <a:spcPct val="150000"/>
              </a:lnSpc>
            </a:pPr>
            <a:r>
              <a:rPr lang="ar-SA" sz="1400" b="1" dirty="0">
                <a:solidFill>
                  <a:schemeClr val="bg1"/>
                </a:solidFill>
                <a:latin typeface="Alexandria" pitchFamily="2" charset="-78"/>
                <a:cs typeface="Alexandria" pitchFamily="2" charset="-78"/>
              </a:rPr>
              <a:t>أنماط القيادة</a:t>
            </a:r>
            <a:endParaRPr lang="ar-EG" sz="1400" b="1" dirty="0">
              <a:solidFill>
                <a:schemeClr val="bg1"/>
              </a:solidFill>
              <a:latin typeface="Alexandria" pitchFamily="2" charset="-78"/>
              <a:cs typeface="Alexandria" pitchFamily="2" charset="-78"/>
            </a:endParaRPr>
          </a:p>
        </p:txBody>
      </p:sp>
      <p:sp>
        <p:nvSpPr>
          <p:cNvPr id="14" name="مربع نص 13">
            <a:extLst>
              <a:ext uri="{FF2B5EF4-FFF2-40B4-BE49-F238E27FC236}">
                <a16:creationId xmlns:a16="http://schemas.microsoft.com/office/drawing/2014/main" id="{FE25D920-0232-E2D1-8005-7EB5449316A1}"/>
              </a:ext>
            </a:extLst>
          </p:cNvPr>
          <p:cNvSpPr txBox="1"/>
          <p:nvPr/>
        </p:nvSpPr>
        <p:spPr>
          <a:xfrm>
            <a:off x="8612369" y="2919650"/>
            <a:ext cx="1960356"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أنماط القيادة</a:t>
            </a:r>
          </a:p>
        </p:txBody>
      </p:sp>
      <p:sp>
        <p:nvSpPr>
          <p:cNvPr id="15" name="مربع نص 14">
            <a:extLst>
              <a:ext uri="{FF2B5EF4-FFF2-40B4-BE49-F238E27FC236}">
                <a16:creationId xmlns:a16="http://schemas.microsoft.com/office/drawing/2014/main" id="{7C548FFB-2F2C-EB21-AA3E-B93CB0F689BA}"/>
              </a:ext>
            </a:extLst>
          </p:cNvPr>
          <p:cNvSpPr txBox="1"/>
          <p:nvPr/>
        </p:nvSpPr>
        <p:spPr>
          <a:xfrm>
            <a:off x="1153149" y="2919065"/>
            <a:ext cx="3111338"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العوامل المؤثرة في أنماط القيادة</a:t>
            </a:r>
          </a:p>
        </p:txBody>
      </p:sp>
      <p:sp>
        <p:nvSpPr>
          <p:cNvPr id="16" name="مربع نص 15">
            <a:extLst>
              <a:ext uri="{FF2B5EF4-FFF2-40B4-BE49-F238E27FC236}">
                <a16:creationId xmlns:a16="http://schemas.microsoft.com/office/drawing/2014/main" id="{F129D401-474A-A84E-4246-6CF811039C23}"/>
              </a:ext>
            </a:extLst>
          </p:cNvPr>
          <p:cNvSpPr txBox="1"/>
          <p:nvPr/>
        </p:nvSpPr>
        <p:spPr>
          <a:xfrm>
            <a:off x="7396740" y="3478642"/>
            <a:ext cx="3004536" cy="1994905"/>
          </a:xfrm>
          <a:prstGeom prst="rect">
            <a:avLst/>
          </a:prstGeom>
          <a:noFill/>
        </p:spPr>
        <p:txBody>
          <a:bodyPr wrap="square" rtlCol="1">
            <a:spAutoFit/>
          </a:bodyPr>
          <a:lstStyle/>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التسلطية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الديموقراطية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الإنسانية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البيروقراطية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الزئبقية (الميكافيلية)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قيادة الفريق</a:t>
            </a:r>
          </a:p>
        </p:txBody>
      </p:sp>
      <p:sp>
        <p:nvSpPr>
          <p:cNvPr id="17" name="مربع نص 16">
            <a:extLst>
              <a:ext uri="{FF2B5EF4-FFF2-40B4-BE49-F238E27FC236}">
                <a16:creationId xmlns:a16="http://schemas.microsoft.com/office/drawing/2014/main" id="{41C8BC33-7943-B1CC-0CA6-64D6CE5E839C}"/>
              </a:ext>
            </a:extLst>
          </p:cNvPr>
          <p:cNvSpPr txBox="1"/>
          <p:nvPr/>
        </p:nvSpPr>
        <p:spPr>
          <a:xfrm>
            <a:off x="1106494" y="3429000"/>
            <a:ext cx="2545282" cy="1671740"/>
          </a:xfrm>
          <a:prstGeom prst="rect">
            <a:avLst/>
          </a:prstGeom>
          <a:noFill/>
        </p:spPr>
        <p:txBody>
          <a:bodyPr wrap="square" rtlCol="1">
            <a:spAutoFit/>
          </a:bodyPr>
          <a:lstStyle>
            <a:defPPr>
              <a:defRPr lang="ar-SA"/>
            </a:defPPr>
            <a:lvl1pPr marL="171450" indent="-171450">
              <a:lnSpc>
                <a:spcPct val="150000"/>
              </a:lnSpc>
              <a:buFont typeface="Wingdings" panose="05000000000000000000" pitchFamily="2" charset="2"/>
              <a:buChar char="v"/>
              <a:defRPr sz="1400">
                <a:latin typeface="Alexandria" pitchFamily="2" charset="-78"/>
                <a:cs typeface="Alexandria" pitchFamily="2" charset="-78"/>
              </a:defRPr>
            </a:lvl1pPr>
          </a:lstStyle>
          <a:p>
            <a:r>
              <a:rPr lang="ar-SA" dirty="0"/>
              <a:t> خصائص القائد.</a:t>
            </a:r>
          </a:p>
          <a:p>
            <a:r>
              <a:rPr lang="ar-SA" dirty="0"/>
              <a:t> خصائص المرؤوسين.</a:t>
            </a:r>
          </a:p>
          <a:p>
            <a:r>
              <a:rPr lang="ar-SA" dirty="0"/>
              <a:t> خصائص النسق التنظيمي.</a:t>
            </a:r>
          </a:p>
          <a:p>
            <a:r>
              <a:rPr lang="ar-SA" dirty="0"/>
              <a:t> خصائص المهمة.</a:t>
            </a:r>
          </a:p>
          <a:p>
            <a:r>
              <a:rPr lang="ar-SA" dirty="0"/>
              <a:t> البيئة المحيطة.</a:t>
            </a:r>
          </a:p>
        </p:txBody>
      </p:sp>
    </p:spTree>
    <p:extLst>
      <p:ext uri="{BB962C8B-B14F-4D97-AF65-F5344CB8AC3E}">
        <p14:creationId xmlns:p14="http://schemas.microsoft.com/office/powerpoint/2010/main" val="1885066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2182B147-AC98-698A-48B9-E61320A3CE45}"/>
              </a:ext>
            </a:extLst>
          </p:cNvPr>
          <p:cNvSpPr/>
          <p:nvPr/>
        </p:nvSpPr>
        <p:spPr>
          <a:xfrm>
            <a:off x="-1388242"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CA980BD9-0151-6ED9-D66F-D7442D196F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4" name="Picture Placeholder 3">
            <a:extLst>
              <a:ext uri="{FF2B5EF4-FFF2-40B4-BE49-F238E27FC236}">
                <a16:creationId xmlns:a16="http://schemas.microsoft.com/office/drawing/2014/main" id="{CB663C2C-CEB3-6FC3-1214-E35AFA807513}"/>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5" name="Rectangle 10">
            <a:extLst>
              <a:ext uri="{FF2B5EF4-FFF2-40B4-BE49-F238E27FC236}">
                <a16:creationId xmlns:a16="http://schemas.microsoft.com/office/drawing/2014/main" id="{885FD9F0-F8E8-C4C6-4EDF-92B5610626F9}"/>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TextBox 40">
            <a:extLst>
              <a:ext uri="{FF2B5EF4-FFF2-40B4-BE49-F238E27FC236}">
                <a16:creationId xmlns:a16="http://schemas.microsoft.com/office/drawing/2014/main" id="{9CED9F1D-4BBA-3185-45B4-F9B043648661}"/>
              </a:ext>
            </a:extLst>
          </p:cNvPr>
          <p:cNvSpPr txBox="1"/>
          <p:nvPr/>
        </p:nvSpPr>
        <p:spPr>
          <a:xfrm>
            <a:off x="7132320" y="1276857"/>
            <a:ext cx="2863829" cy="400110"/>
          </a:xfrm>
          <a:prstGeom prst="rect">
            <a:avLst/>
          </a:prstGeom>
          <a:noFill/>
        </p:spPr>
        <p:txBody>
          <a:bodyPr wrap="square" rtlCol="0">
            <a:spAutoFit/>
          </a:bodyPr>
          <a:lstStyle/>
          <a:p>
            <a:pPr algn="l" rtl="0"/>
            <a:r>
              <a:rPr lang="ar-EG" sz="2000" b="1" dirty="0">
                <a:solidFill>
                  <a:srgbClr val="00B0F0"/>
                </a:solidFill>
                <a:latin typeface="Alexandria" pitchFamily="2" charset="-78"/>
                <a:cs typeface="Alexandria" pitchFamily="2" charset="-78"/>
              </a:rPr>
              <a:t>سمات ومهارات القائد</a:t>
            </a:r>
            <a:endParaRPr lang="en-US" sz="2000" b="1" dirty="0">
              <a:solidFill>
                <a:srgbClr val="00B0F0"/>
              </a:solidFill>
              <a:latin typeface="Alexandria" pitchFamily="2" charset="-78"/>
              <a:cs typeface="Alexandria" pitchFamily="2" charset="-78"/>
            </a:endParaRPr>
          </a:p>
        </p:txBody>
      </p:sp>
      <p:sp>
        <p:nvSpPr>
          <p:cNvPr id="7" name="TextBox 41">
            <a:extLst>
              <a:ext uri="{FF2B5EF4-FFF2-40B4-BE49-F238E27FC236}">
                <a16:creationId xmlns:a16="http://schemas.microsoft.com/office/drawing/2014/main" id="{F009F8B7-B131-540E-A685-213B6028D5F0}"/>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8" name="TextBox 42">
            <a:extLst>
              <a:ext uri="{FF2B5EF4-FFF2-40B4-BE49-F238E27FC236}">
                <a16:creationId xmlns:a16="http://schemas.microsoft.com/office/drawing/2014/main" id="{7B69DE4D-075A-A2FC-85F0-926DAEB0B4BC}"/>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5</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9" name="TextBox 1">
            <a:extLst>
              <a:ext uri="{FF2B5EF4-FFF2-40B4-BE49-F238E27FC236}">
                <a16:creationId xmlns:a16="http://schemas.microsoft.com/office/drawing/2014/main" id="{2C1ACBB9-4994-28BB-C8A3-2B70F624354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26154680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D23A0E6-686B-0AA1-32B9-B37BA5F7C439}"/>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283C80D2-E18F-E78D-256F-FEE49DECC2A2}"/>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D8A267AB-4165-3B82-04CB-9712ED678DFE}"/>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9A196728-F8E7-CB56-5489-A8F1B0928954}"/>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38C7F803-D08E-1784-AEDD-747B90216EC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04A591D2-DC27-A681-45C5-405ADD16BA7A}"/>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6BFCA8DB-2E9E-F947-A903-4C70FDA158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3B2025F4-E485-E077-C264-5A36FC7F3379}"/>
              </a:ext>
            </a:extLst>
          </p:cNvPr>
          <p:cNvSpPr txBox="1"/>
          <p:nvPr/>
        </p:nvSpPr>
        <p:spPr>
          <a:xfrm>
            <a:off x="1728534" y="2864161"/>
            <a:ext cx="2899735"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أدوار ومهام القائد</a:t>
            </a:r>
          </a:p>
        </p:txBody>
      </p:sp>
      <p:pic>
        <p:nvPicPr>
          <p:cNvPr id="14" name="صورة 13">
            <a:extLst>
              <a:ext uri="{FF2B5EF4-FFF2-40B4-BE49-F238E27FC236}">
                <a16:creationId xmlns:a16="http://schemas.microsoft.com/office/drawing/2014/main" id="{34E7F5BD-67D0-B995-C5A7-036A443B9FCA}"/>
              </a:ext>
            </a:extLst>
          </p:cNvPr>
          <p:cNvPicPr>
            <a:picLocks noChangeAspect="1"/>
          </p:cNvPicPr>
          <p:nvPr/>
        </p:nvPicPr>
        <p:blipFill rotWithShape="1">
          <a:blip r:embed="rId3">
            <a:extLst>
              <a:ext uri="{28A0092B-C50C-407E-A947-70E740481C1C}">
                <a14:useLocalDpi xmlns:a14="http://schemas.microsoft.com/office/drawing/2010/main" val="0"/>
              </a:ext>
            </a:extLst>
          </a:blip>
          <a:srcRect t="8688" b="7358"/>
          <a:stretch/>
        </p:blipFill>
        <p:spPr>
          <a:xfrm>
            <a:off x="6129737" y="2154620"/>
            <a:ext cx="5877170" cy="3289399"/>
          </a:xfrm>
          <a:prstGeom prst="rect">
            <a:avLst/>
          </a:prstGeom>
        </p:spPr>
      </p:pic>
    </p:spTree>
    <p:extLst>
      <p:ext uri="{BB962C8B-B14F-4D97-AF65-F5344CB8AC3E}">
        <p14:creationId xmlns:p14="http://schemas.microsoft.com/office/powerpoint/2010/main" val="35996240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أدوار ومهام القائد</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5006924" y="2959735"/>
            <a:ext cx="6134228" cy="1897314"/>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دور القائد هو السلوك الذي يتخذه نتيجة توليه منصبًا محددًا في دائرة العمل، وهذا المنصب بدوره يحتوي على التوقعات منه ومن مرؤوسيه. ولأنها واجبات مفروضة على من يشغل هذه المناصب، فإن القائد بمجرد توليه المنصب، فهو مطالب بالوفاء بالواجبات التي تعتبر جوانب ديناميكية لتوقعات المجتمع.</a:t>
            </a:r>
          </a:p>
        </p:txBody>
      </p:sp>
      <p:pic>
        <p:nvPicPr>
          <p:cNvPr id="11" name="صورة 10">
            <a:extLst>
              <a:ext uri="{FF2B5EF4-FFF2-40B4-BE49-F238E27FC236}">
                <a16:creationId xmlns:a16="http://schemas.microsoft.com/office/drawing/2014/main" id="{75577164-CC64-7AA3-6226-3EE7AA3DF1A0}"/>
              </a:ext>
            </a:extLst>
          </p:cNvPr>
          <p:cNvPicPr>
            <a:picLocks noChangeAspect="1"/>
          </p:cNvPicPr>
          <p:nvPr/>
        </p:nvPicPr>
        <p:blipFill rotWithShape="1">
          <a:blip r:embed="rId3">
            <a:extLst>
              <a:ext uri="{28A0092B-C50C-407E-A947-70E740481C1C}">
                <a14:useLocalDpi xmlns:a14="http://schemas.microsoft.com/office/drawing/2010/main" val="0"/>
              </a:ext>
            </a:extLst>
          </a:blip>
          <a:srcRect l="18671" t="8547" r="2483"/>
          <a:stretch/>
        </p:blipFill>
        <p:spPr>
          <a:xfrm>
            <a:off x="1279711" y="2775454"/>
            <a:ext cx="3017466" cy="2265877"/>
          </a:xfrm>
          <a:prstGeom prst="rect">
            <a:avLst/>
          </a:prstGeom>
        </p:spPr>
      </p:pic>
    </p:spTree>
    <p:extLst>
      <p:ext uri="{BB962C8B-B14F-4D97-AF65-F5344CB8AC3E}">
        <p14:creationId xmlns:p14="http://schemas.microsoft.com/office/powerpoint/2010/main" val="3099785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0E5714A-CFC2-5057-9CAD-F048171BE5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F9B5C63-DF0C-0C43-429D-0D7280731E93}"/>
              </a:ext>
            </a:extLst>
          </p:cNvPr>
          <p:cNvSpPr txBox="1"/>
          <p:nvPr/>
        </p:nvSpPr>
        <p:spPr>
          <a:xfrm>
            <a:off x="4206242" y="586164"/>
            <a:ext cx="3792292"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أدوار القائد</a:t>
            </a:r>
          </a:p>
        </p:txBody>
      </p:sp>
      <p:sp>
        <p:nvSpPr>
          <p:cNvPr id="4" name="Rectangle 4">
            <a:extLst>
              <a:ext uri="{FF2B5EF4-FFF2-40B4-BE49-F238E27FC236}">
                <a16:creationId xmlns:a16="http://schemas.microsoft.com/office/drawing/2014/main" id="{1AC9D368-C27A-E9A3-FEAD-17306E49F74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906AB4F-0C4B-A35F-7BA2-7F4DB6703E1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2B45A63-69FA-B981-C4E6-455A78EBA0E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332ED81-4B61-1BAD-8812-87ECF980689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3D2C9A3D-2101-0B1E-6D10-999EB3920B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مجموعة 10">
            <a:extLst>
              <a:ext uri="{FF2B5EF4-FFF2-40B4-BE49-F238E27FC236}">
                <a16:creationId xmlns:a16="http://schemas.microsoft.com/office/drawing/2014/main" id="{AE181671-9618-EA8C-A337-5ABF07A0B538}"/>
              </a:ext>
            </a:extLst>
          </p:cNvPr>
          <p:cNvGrpSpPr/>
          <p:nvPr/>
        </p:nvGrpSpPr>
        <p:grpSpPr>
          <a:xfrm>
            <a:off x="1059162" y="1930111"/>
            <a:ext cx="9969875" cy="3884337"/>
            <a:chOff x="1059162" y="1756263"/>
            <a:chExt cx="9969875" cy="3884337"/>
          </a:xfrm>
        </p:grpSpPr>
        <p:grpSp>
          <p:nvGrpSpPr>
            <p:cNvPr id="12" name="مجموعة 11">
              <a:extLst>
                <a:ext uri="{FF2B5EF4-FFF2-40B4-BE49-F238E27FC236}">
                  <a16:creationId xmlns:a16="http://schemas.microsoft.com/office/drawing/2014/main" id="{503D0A9D-ECA7-6BC5-0F56-8E77F414FD9E}"/>
                </a:ext>
              </a:extLst>
            </p:cNvPr>
            <p:cNvGrpSpPr/>
            <p:nvPr/>
          </p:nvGrpSpPr>
          <p:grpSpPr>
            <a:xfrm>
              <a:off x="1153149" y="3397849"/>
              <a:ext cx="9875888" cy="2237031"/>
              <a:chOff x="1153149" y="3397849"/>
              <a:chExt cx="9875888" cy="2237031"/>
            </a:xfrm>
            <a:solidFill>
              <a:srgbClr val="00AEEF"/>
            </a:solidFill>
          </p:grpSpPr>
          <p:sp>
            <p:nvSpPr>
              <p:cNvPr id="19" name="Shape 1">
                <a:extLst>
                  <a:ext uri="{FF2B5EF4-FFF2-40B4-BE49-F238E27FC236}">
                    <a16:creationId xmlns:a16="http://schemas.microsoft.com/office/drawing/2014/main" id="{9A112D22-1220-81FA-C8A6-F0FE359DDAA0}"/>
                  </a:ext>
                </a:extLst>
              </p:cNvPr>
              <p:cNvSpPr/>
              <p:nvPr/>
            </p:nvSpPr>
            <p:spPr>
              <a:xfrm>
                <a:off x="1153149" y="3709892"/>
                <a:ext cx="9814951" cy="5675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20" name="Shape 3">
                <a:extLst>
                  <a:ext uri="{FF2B5EF4-FFF2-40B4-BE49-F238E27FC236}">
                    <a16:creationId xmlns:a16="http://schemas.microsoft.com/office/drawing/2014/main" id="{69ABFA17-E597-E205-4328-8FD762B880B5}"/>
                  </a:ext>
                </a:extLst>
              </p:cNvPr>
              <p:cNvSpPr/>
              <p:nvPr/>
            </p:nvSpPr>
            <p:spPr>
              <a:xfrm>
                <a:off x="1743086"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1" name="Text 4">
                <a:extLst>
                  <a:ext uri="{FF2B5EF4-FFF2-40B4-BE49-F238E27FC236}">
                    <a16:creationId xmlns:a16="http://schemas.microsoft.com/office/drawing/2014/main" id="{0C223A9E-8DC3-51D4-B033-E04705FEFB77}"/>
                  </a:ext>
                </a:extLst>
              </p:cNvPr>
              <p:cNvSpPr/>
              <p:nvPr/>
            </p:nvSpPr>
            <p:spPr>
              <a:xfrm>
                <a:off x="1858523" y="3435835"/>
                <a:ext cx="227143" cy="429696"/>
              </a:xfrm>
              <a:prstGeom prst="rect">
                <a:avLst/>
              </a:prstGeom>
              <a:grpFill/>
              <a:ln/>
            </p:spPr>
            <p:txBody>
              <a:bodyPr wrap="none" rtlCol="0" anchor="t"/>
              <a:lstStyle/>
              <a:p>
                <a:pPr algn="ctr" rtl="1">
                  <a:lnSpc>
                    <a:spcPct val="150000"/>
                  </a:lnSpc>
                </a:pPr>
                <a:r>
                  <a:rPr lang="en-US" dirty="0">
                    <a:solidFill>
                      <a:schemeClr val="bg1"/>
                    </a:solidFill>
                    <a:latin typeface="Alexandria" pitchFamily="2" charset="-78"/>
                    <a:cs typeface="Alexandria" pitchFamily="2" charset="-78"/>
                  </a:rPr>
                  <a:t>7</a:t>
                </a:r>
              </a:p>
            </p:txBody>
          </p:sp>
          <p:sp>
            <p:nvSpPr>
              <p:cNvPr id="22" name="Shape 7">
                <a:extLst>
                  <a:ext uri="{FF2B5EF4-FFF2-40B4-BE49-F238E27FC236}">
                    <a16:creationId xmlns:a16="http://schemas.microsoft.com/office/drawing/2014/main" id="{A207DE99-76C7-0DA2-C75D-023974402572}"/>
                  </a:ext>
                </a:extLst>
              </p:cNvPr>
              <p:cNvSpPr/>
              <p:nvPr/>
            </p:nvSpPr>
            <p:spPr>
              <a:xfrm>
                <a:off x="3107198"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3" name="Text 8">
                <a:extLst>
                  <a:ext uri="{FF2B5EF4-FFF2-40B4-BE49-F238E27FC236}">
                    <a16:creationId xmlns:a16="http://schemas.microsoft.com/office/drawing/2014/main" id="{86C68D26-FC78-AD04-1E80-16225304CAFA}"/>
                  </a:ext>
                </a:extLst>
              </p:cNvPr>
              <p:cNvSpPr/>
              <p:nvPr/>
            </p:nvSpPr>
            <p:spPr>
              <a:xfrm>
                <a:off x="3167770" y="3397849"/>
                <a:ext cx="290535" cy="488839"/>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6</a:t>
                </a:r>
              </a:p>
            </p:txBody>
          </p:sp>
          <p:sp>
            <p:nvSpPr>
              <p:cNvPr id="24" name="Shape 11">
                <a:extLst>
                  <a:ext uri="{FF2B5EF4-FFF2-40B4-BE49-F238E27FC236}">
                    <a16:creationId xmlns:a16="http://schemas.microsoft.com/office/drawing/2014/main" id="{B1A6F961-13BE-D129-DFD3-12D0D89A6382}"/>
                  </a:ext>
                </a:extLst>
              </p:cNvPr>
              <p:cNvSpPr/>
              <p:nvPr/>
            </p:nvSpPr>
            <p:spPr>
              <a:xfrm>
                <a:off x="4471311"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5" name="Text 12">
                <a:extLst>
                  <a:ext uri="{FF2B5EF4-FFF2-40B4-BE49-F238E27FC236}">
                    <a16:creationId xmlns:a16="http://schemas.microsoft.com/office/drawing/2014/main" id="{2E13ECAD-6263-0E6E-CB0B-F93E1BF75803}"/>
                  </a:ext>
                </a:extLst>
              </p:cNvPr>
              <p:cNvSpPr/>
              <p:nvPr/>
            </p:nvSpPr>
            <p:spPr>
              <a:xfrm>
                <a:off x="4645223" y="3397849"/>
                <a:ext cx="45719" cy="561147"/>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5</a:t>
                </a:r>
              </a:p>
            </p:txBody>
          </p:sp>
          <p:sp>
            <p:nvSpPr>
              <p:cNvPr id="26" name="Shape 15">
                <a:extLst>
                  <a:ext uri="{FF2B5EF4-FFF2-40B4-BE49-F238E27FC236}">
                    <a16:creationId xmlns:a16="http://schemas.microsoft.com/office/drawing/2014/main" id="{3DDDCD7A-021C-3189-2CC0-C9B43A0994A7}"/>
                  </a:ext>
                </a:extLst>
              </p:cNvPr>
              <p:cNvSpPr/>
              <p:nvPr/>
            </p:nvSpPr>
            <p:spPr>
              <a:xfrm>
                <a:off x="5835325"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7" name="Text 16">
                <a:extLst>
                  <a:ext uri="{FF2B5EF4-FFF2-40B4-BE49-F238E27FC236}">
                    <a16:creationId xmlns:a16="http://schemas.microsoft.com/office/drawing/2014/main" id="{3E7993C9-FD97-6A8A-335B-442C89888FCF}"/>
                  </a:ext>
                </a:extLst>
              </p:cNvPr>
              <p:cNvSpPr/>
              <p:nvPr/>
            </p:nvSpPr>
            <p:spPr>
              <a:xfrm>
                <a:off x="6010765" y="3397923"/>
                <a:ext cx="107058" cy="578862"/>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28" name="Shape 19">
                <a:extLst>
                  <a:ext uri="{FF2B5EF4-FFF2-40B4-BE49-F238E27FC236}">
                    <a16:creationId xmlns:a16="http://schemas.microsoft.com/office/drawing/2014/main" id="{41F8E081-C701-6BA7-0870-48EACF23D9BE}"/>
                  </a:ext>
                </a:extLst>
              </p:cNvPr>
              <p:cNvSpPr/>
              <p:nvPr/>
            </p:nvSpPr>
            <p:spPr>
              <a:xfrm>
                <a:off x="7199437"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9" name="Text 20">
                <a:extLst>
                  <a:ext uri="{FF2B5EF4-FFF2-40B4-BE49-F238E27FC236}">
                    <a16:creationId xmlns:a16="http://schemas.microsoft.com/office/drawing/2014/main" id="{02DB15A7-4213-669D-76A9-40F2A071B6BA}"/>
                  </a:ext>
                </a:extLst>
              </p:cNvPr>
              <p:cNvSpPr/>
              <p:nvPr/>
            </p:nvSpPr>
            <p:spPr>
              <a:xfrm>
                <a:off x="7374877" y="3397923"/>
                <a:ext cx="107058" cy="578862"/>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30" name="Shape 23">
                <a:extLst>
                  <a:ext uri="{FF2B5EF4-FFF2-40B4-BE49-F238E27FC236}">
                    <a16:creationId xmlns:a16="http://schemas.microsoft.com/office/drawing/2014/main" id="{40EB7F99-6D79-1A37-256E-DF0A119B7A13}"/>
                  </a:ext>
                </a:extLst>
              </p:cNvPr>
              <p:cNvSpPr/>
              <p:nvPr/>
            </p:nvSpPr>
            <p:spPr>
              <a:xfrm>
                <a:off x="856354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1" name="Text 24">
                <a:extLst>
                  <a:ext uri="{FF2B5EF4-FFF2-40B4-BE49-F238E27FC236}">
                    <a16:creationId xmlns:a16="http://schemas.microsoft.com/office/drawing/2014/main" id="{A924F21A-7BAA-F8C0-884D-68A60889FD98}"/>
                  </a:ext>
                </a:extLst>
              </p:cNvPr>
              <p:cNvSpPr/>
              <p:nvPr/>
            </p:nvSpPr>
            <p:spPr>
              <a:xfrm>
                <a:off x="8738989" y="3397923"/>
                <a:ext cx="107058" cy="578862"/>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32" name="Shape 27">
                <a:extLst>
                  <a:ext uri="{FF2B5EF4-FFF2-40B4-BE49-F238E27FC236}">
                    <a16:creationId xmlns:a16="http://schemas.microsoft.com/office/drawing/2014/main" id="{1A8C84FE-F493-8BF4-9D86-63BE2BEFB6C7}"/>
                  </a:ext>
                </a:extLst>
              </p:cNvPr>
              <p:cNvSpPr/>
              <p:nvPr/>
            </p:nvSpPr>
            <p:spPr>
              <a:xfrm>
                <a:off x="9927662"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3" name="Text 28">
                <a:extLst>
                  <a:ext uri="{FF2B5EF4-FFF2-40B4-BE49-F238E27FC236}">
                    <a16:creationId xmlns:a16="http://schemas.microsoft.com/office/drawing/2014/main" id="{A39431B8-15A4-BE2A-D4A7-5399D525BBD3}"/>
                  </a:ext>
                </a:extLst>
              </p:cNvPr>
              <p:cNvSpPr/>
              <p:nvPr/>
            </p:nvSpPr>
            <p:spPr>
              <a:xfrm>
                <a:off x="10103102" y="3397923"/>
                <a:ext cx="107058" cy="578862"/>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34" name="Text 29">
                <a:extLst>
                  <a:ext uri="{FF2B5EF4-FFF2-40B4-BE49-F238E27FC236}">
                    <a16:creationId xmlns:a16="http://schemas.microsoft.com/office/drawing/2014/main" id="{EF000E85-7D6D-7F35-6382-19D1EB7B2721}"/>
                  </a:ext>
                </a:extLst>
              </p:cNvPr>
              <p:cNvSpPr/>
              <p:nvPr/>
            </p:nvSpPr>
            <p:spPr>
              <a:xfrm>
                <a:off x="9203174" y="4240580"/>
                <a:ext cx="1825863" cy="1394300"/>
              </a:xfrm>
              <a:prstGeom prst="rect">
                <a:avLst/>
              </a:prstGeom>
              <a:solidFill>
                <a:schemeClr val="bg1"/>
              </a:solid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القائد حاكم: </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لديه رؤية مستقبلية ينقلها إلى فريقه.</a:t>
                </a:r>
              </a:p>
            </p:txBody>
          </p:sp>
        </p:grpSp>
        <p:sp>
          <p:nvSpPr>
            <p:cNvPr id="13" name="Text 29">
              <a:extLst>
                <a:ext uri="{FF2B5EF4-FFF2-40B4-BE49-F238E27FC236}">
                  <a16:creationId xmlns:a16="http://schemas.microsoft.com/office/drawing/2014/main" id="{EA44F2AE-15F2-DAF3-1E13-B3C8CC37A80D}"/>
                </a:ext>
              </a:extLst>
            </p:cNvPr>
            <p:cNvSpPr/>
            <p:nvPr/>
          </p:nvSpPr>
          <p:spPr>
            <a:xfrm>
              <a:off x="7848352" y="1756263"/>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القائد منفذ:</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فهو يقرر أهداف المجموعة ويقوم بتوجيه وتنسيق أنشطة الفريق في سبيل تحقيقها.</a:t>
              </a:r>
            </a:p>
          </p:txBody>
        </p:sp>
        <p:sp>
          <p:nvSpPr>
            <p:cNvPr id="14" name="Text 29">
              <a:extLst>
                <a:ext uri="{FF2B5EF4-FFF2-40B4-BE49-F238E27FC236}">
                  <a16:creationId xmlns:a16="http://schemas.microsoft.com/office/drawing/2014/main" id="{1EBDF82E-F0F7-0E1A-FEC1-2EAFC193805D}"/>
                </a:ext>
              </a:extLst>
            </p:cNvPr>
            <p:cNvSpPr/>
            <p:nvPr/>
          </p:nvSpPr>
          <p:spPr>
            <a:xfrm>
              <a:off x="6493378" y="4240580"/>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القائد مخطط:</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 يقرر الوسيلة التي يجب أن يتبعها الفريق في الوصول إلى الغاية.</a:t>
              </a:r>
            </a:p>
          </p:txBody>
        </p:sp>
        <p:sp>
          <p:nvSpPr>
            <p:cNvPr id="15" name="Text 29">
              <a:extLst>
                <a:ext uri="{FF2B5EF4-FFF2-40B4-BE49-F238E27FC236}">
                  <a16:creationId xmlns:a16="http://schemas.microsoft.com/office/drawing/2014/main" id="{1EA6E817-9F98-5448-BC37-50542C0E920D}"/>
                </a:ext>
              </a:extLst>
            </p:cNvPr>
            <p:cNvSpPr/>
            <p:nvPr/>
          </p:nvSpPr>
          <p:spPr>
            <a:xfrm>
              <a:off x="5129266" y="1780267"/>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القائد صانع سياسة:</a:t>
              </a:r>
              <a:endParaRPr lang="ar-SA" sz="1400" dirty="0">
                <a:solidFill>
                  <a:srgbClr val="00B0F0"/>
                </a:solidFill>
                <a:latin typeface="Alexandria" pitchFamily="2" charset="-78"/>
                <a:cs typeface="Alexandria" pitchFamily="2" charset="-78"/>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يشارك في تشكيل السياسات ليتابع قيادة عمل فريقه.</a:t>
              </a:r>
            </a:p>
          </p:txBody>
        </p:sp>
        <p:sp>
          <p:nvSpPr>
            <p:cNvPr id="16" name="Text 29">
              <a:extLst>
                <a:ext uri="{FF2B5EF4-FFF2-40B4-BE49-F238E27FC236}">
                  <a16:creationId xmlns:a16="http://schemas.microsoft.com/office/drawing/2014/main" id="{5053624F-7B7C-16E2-FFC4-DB660A1A8A8C}"/>
                </a:ext>
              </a:extLst>
            </p:cNvPr>
            <p:cNvSpPr/>
            <p:nvPr/>
          </p:nvSpPr>
          <p:spPr>
            <a:xfrm>
              <a:off x="3686467" y="4240580"/>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القائد ضمير : </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يمتلك الخبرات والمعلومات اللازمة للفريق.</a:t>
              </a:r>
            </a:p>
          </p:txBody>
        </p:sp>
        <p:sp>
          <p:nvSpPr>
            <p:cNvPr id="17" name="Text 29">
              <a:extLst>
                <a:ext uri="{FF2B5EF4-FFF2-40B4-BE49-F238E27FC236}">
                  <a16:creationId xmlns:a16="http://schemas.microsoft.com/office/drawing/2014/main" id="{BAC602B1-DB87-0F58-4D89-D9EFD6603775}"/>
                </a:ext>
              </a:extLst>
            </p:cNvPr>
            <p:cNvSpPr/>
            <p:nvPr/>
          </p:nvSpPr>
          <p:spPr>
            <a:xfrm>
              <a:off x="2401139" y="1800844"/>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القائد مسيطر على العلاقات بين أفراد المجموعة:</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يقرر الطريق التي ينظم بها أعضاء الفريق.</a:t>
              </a:r>
            </a:p>
          </p:txBody>
        </p:sp>
        <p:sp>
          <p:nvSpPr>
            <p:cNvPr id="18" name="Text 29">
              <a:extLst>
                <a:ext uri="{FF2B5EF4-FFF2-40B4-BE49-F238E27FC236}">
                  <a16:creationId xmlns:a16="http://schemas.microsoft.com/office/drawing/2014/main" id="{413D2BD7-4E70-DB5D-58FC-B49CC68FA7CC}"/>
                </a:ext>
              </a:extLst>
            </p:cNvPr>
            <p:cNvSpPr/>
            <p:nvPr/>
          </p:nvSpPr>
          <p:spPr>
            <a:xfrm>
              <a:off x="1059162" y="4246300"/>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rgbClr val="00B0F0"/>
                  </a:solidFill>
                  <a:effectLst/>
                  <a:uLnTx/>
                  <a:uFillTx/>
                  <a:latin typeface="Alexandria" pitchFamily="2" charset="-78"/>
                  <a:cs typeface="Alexandria" pitchFamily="2" charset="-78"/>
                </a:rPr>
                <a:t>القائد مقر الثواب والعقاب:.</a:t>
              </a: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لديه القوة لتطبيق الحوافز والعقوبات وهكذا يمارس سلطة على أعضاء المجموعة.</a:t>
              </a:r>
            </a:p>
          </p:txBody>
        </p:sp>
      </p:grpSp>
    </p:spTree>
    <p:extLst>
      <p:ext uri="{BB962C8B-B14F-4D97-AF65-F5344CB8AC3E}">
        <p14:creationId xmlns:p14="http://schemas.microsoft.com/office/powerpoint/2010/main" val="35803824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0E5714A-CFC2-5057-9CAD-F048171BE5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F9B5C63-DF0C-0C43-429D-0D7280731E93}"/>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المهام الأساسية للقائد </a:t>
            </a:r>
          </a:p>
        </p:txBody>
      </p:sp>
      <p:sp>
        <p:nvSpPr>
          <p:cNvPr id="4" name="Rectangle 4">
            <a:extLst>
              <a:ext uri="{FF2B5EF4-FFF2-40B4-BE49-F238E27FC236}">
                <a16:creationId xmlns:a16="http://schemas.microsoft.com/office/drawing/2014/main" id="{1AC9D368-C27A-E9A3-FEAD-17306E49F74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906AB4F-0C4B-A35F-7BA2-7F4DB6703E1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2B45A63-69FA-B981-C4E6-455A78EBA0E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332ED81-4B61-1BAD-8812-87ECF980689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3D2C9A3D-2101-0B1E-6D10-999EB3920B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5" name="مربع نص 34">
            <a:extLst>
              <a:ext uri="{FF2B5EF4-FFF2-40B4-BE49-F238E27FC236}">
                <a16:creationId xmlns:a16="http://schemas.microsoft.com/office/drawing/2014/main" id="{60403D2C-0312-8410-0D3F-0CF147A8CBBD}"/>
              </a:ext>
            </a:extLst>
          </p:cNvPr>
          <p:cNvSpPr txBox="1"/>
          <p:nvPr/>
        </p:nvSpPr>
        <p:spPr>
          <a:xfrm>
            <a:off x="942308" y="2213982"/>
            <a:ext cx="10187196" cy="3005310"/>
          </a:xfrm>
          <a:prstGeom prst="rect">
            <a:avLst/>
          </a:prstGeom>
          <a:noFill/>
        </p:spPr>
        <p:txBody>
          <a:bodyPr wrap="square" rtlCol="1">
            <a:spAutoFit/>
          </a:bodyPr>
          <a:lstStyle/>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توكل إلى القائد مهام رسمية وغير رسمية عليه القيام بها لقيادة مرؤوسيه لتحقيق أهداف ورسالة المنظمة، ولكن عليه ألا يفضل المهام غير الرسمية باعتبار أن العاملين تحت قيادته هم بشر ولهم شخصيات وثقافات مختلفة عليه التقرب منهم والاطلاع على أحوالهم حتى:</a:t>
            </a:r>
            <a:endParaRPr lang="ar-SA" sz="1600" kern="0" dirty="0">
              <a:solidFill>
                <a:prstClr val="black"/>
              </a:solidFill>
              <a:latin typeface="Alexandria" charset="0"/>
              <a:cs typeface="Alexandria" charset="0"/>
            </a:endParaRPr>
          </a:p>
          <a:p>
            <a:pPr marL="285750" indent="-285750" algn="justLow">
              <a:lnSpc>
                <a:spcPct val="150000"/>
              </a:lnSpc>
              <a:buFont typeface="Arial" panose="020B0604020202020204" pitchFamily="34" charset="0"/>
              <a:buChar cha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يكونوا جميعاً على أرضية واحدة.</a:t>
            </a:r>
          </a:p>
          <a:p>
            <a:pPr marL="285750" indent="-285750" algn="justLow">
              <a:lnSpc>
                <a:spcPct val="150000"/>
              </a:lnSpc>
              <a:buFont typeface="Arial" panose="020B0604020202020204" pitchFamily="34" charset="0"/>
              <a:buChar cha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لا يطلب منهم ما لا يستطيعون تنفيذه.</a:t>
            </a:r>
          </a:p>
          <a:p>
            <a:pPr marL="285750" indent="-285750" algn="justLow">
              <a:lnSpc>
                <a:spcPct val="150000"/>
              </a:lnSpc>
              <a:buFont typeface="Arial" panose="020B0604020202020204" pitchFamily="34" charset="0"/>
              <a:buChar cha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لا يرسم أهدافاً للمنظمة لا يمكن أن تحقيقها.</a:t>
            </a:r>
          </a:p>
          <a:p>
            <a:pPr marL="285750" indent="-285750" algn="justLow">
              <a:lnSpc>
                <a:spcPct val="150000"/>
              </a:lnSpc>
              <a:buFont typeface="Arial" panose="020B0604020202020204" pitchFamily="34" charset="0"/>
              <a:buChar cha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3305059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0E5714A-CFC2-5057-9CAD-F048171BE5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F9B5C63-DF0C-0C43-429D-0D7280731E93}"/>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المهام الأساسية للقائد </a:t>
            </a:r>
          </a:p>
        </p:txBody>
      </p:sp>
      <p:sp>
        <p:nvSpPr>
          <p:cNvPr id="4" name="Rectangle 4">
            <a:extLst>
              <a:ext uri="{FF2B5EF4-FFF2-40B4-BE49-F238E27FC236}">
                <a16:creationId xmlns:a16="http://schemas.microsoft.com/office/drawing/2014/main" id="{1AC9D368-C27A-E9A3-FEAD-17306E49F74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906AB4F-0C4B-A35F-7BA2-7F4DB6703E1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2B45A63-69FA-B981-C4E6-455A78EBA0E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332ED81-4B61-1BAD-8812-87ECF980689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3D2C9A3D-2101-0B1E-6D10-999EB3920B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5" name="مربع نص 34">
            <a:extLst>
              <a:ext uri="{FF2B5EF4-FFF2-40B4-BE49-F238E27FC236}">
                <a16:creationId xmlns:a16="http://schemas.microsoft.com/office/drawing/2014/main" id="{60403D2C-0312-8410-0D3F-0CF147A8CBBD}"/>
              </a:ext>
            </a:extLst>
          </p:cNvPr>
          <p:cNvSpPr txBox="1"/>
          <p:nvPr/>
        </p:nvSpPr>
        <p:spPr>
          <a:xfrm>
            <a:off x="942308" y="2213982"/>
            <a:ext cx="10187196" cy="788486"/>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فتكون خطط وأهداف القائد خططاً طموحه يمكن تطبيقها على أرض الواقع، وعليه سنوضح ما المقصود بكل منها وكما يلي:</a:t>
            </a:r>
            <a:endParaRPr lang="ar-SA" dirty="0"/>
          </a:p>
        </p:txBody>
      </p:sp>
      <p:sp>
        <p:nvSpPr>
          <p:cNvPr id="36" name="Rectangle: Rounded Corners 217">
            <a:extLst>
              <a:ext uri="{FF2B5EF4-FFF2-40B4-BE49-F238E27FC236}">
                <a16:creationId xmlns:a16="http://schemas.microsoft.com/office/drawing/2014/main" id="{BF538BF0-72BF-107F-0F17-7068817FB5D2}"/>
              </a:ext>
            </a:extLst>
          </p:cNvPr>
          <p:cNvSpPr/>
          <p:nvPr/>
        </p:nvSpPr>
        <p:spPr>
          <a:xfrm>
            <a:off x="6447393" y="3198887"/>
            <a:ext cx="4381577" cy="2659356"/>
          </a:xfrm>
          <a:prstGeom prst="roundRect">
            <a:avLst/>
          </a:prstGeom>
          <a:solidFill>
            <a:srgbClr val="FEEFCF"/>
          </a:solid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50000"/>
              </a:lnSpc>
              <a:spcBef>
                <a:spcPts val="0"/>
              </a:spcBef>
              <a:spcAft>
                <a:spcPts val="0"/>
              </a:spcAft>
              <a:buClrTx/>
              <a:buSzTx/>
              <a:buFontTx/>
              <a:buNone/>
              <a:tabLst/>
              <a:defRPr lang="en-US"/>
            </a:pPr>
            <a:r>
              <a:rPr kumimoji="0" lang="ar-SA" sz="1600" b="1" i="0" u="none" strike="noStrike" kern="1200" cap="none" spc="0" normalizeH="0" baseline="0" noProof="0" dirty="0">
                <a:ln>
                  <a:noFill/>
                </a:ln>
                <a:solidFill>
                  <a:srgbClr val="00B0F0"/>
                </a:solidFill>
                <a:effectLst/>
                <a:uLnTx/>
                <a:uFillTx/>
                <a:latin typeface="Alexandria" charset="0"/>
                <a:ea typeface="+mn-ea"/>
                <a:cs typeface="Alexandria" charset="0"/>
              </a:rPr>
              <a:t>مهام رسمية تنظيمية:</a:t>
            </a:r>
            <a:endParaRPr kumimoji="0" lang="ar-SA" sz="16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Low" defTabSz="914400" rtl="1" eaLnBrk="1" fontAlgn="auto" latinLnBrk="0" hangingPunct="1">
              <a:lnSpc>
                <a:spcPct val="15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    تشمل التخطيط والتنظيم، والتنسيق بين أطراف العمل وأجنحته وتوجيه جميع الموظفين للسير اتجاه أهداف هذه المنشأة، والحث على الأداء بأعلى مستوى من الكفاءة والفاعلية.</a:t>
            </a:r>
          </a:p>
        </p:txBody>
      </p:sp>
      <p:sp>
        <p:nvSpPr>
          <p:cNvPr id="37" name="Rectangle: Rounded Corners 217">
            <a:extLst>
              <a:ext uri="{FF2B5EF4-FFF2-40B4-BE49-F238E27FC236}">
                <a16:creationId xmlns:a16="http://schemas.microsoft.com/office/drawing/2014/main" id="{9B380EE1-11D1-50DD-2827-68AF90CE5F02}"/>
              </a:ext>
            </a:extLst>
          </p:cNvPr>
          <p:cNvSpPr/>
          <p:nvPr/>
        </p:nvSpPr>
        <p:spPr>
          <a:xfrm>
            <a:off x="1308968" y="3200131"/>
            <a:ext cx="4381577" cy="2659356"/>
          </a:xfrm>
          <a:prstGeom prst="roundRect">
            <a:avLst/>
          </a:prstGeom>
          <a:solidFill>
            <a:srgbClr val="FEEFCF"/>
          </a:solid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50000"/>
              </a:lnSpc>
              <a:spcBef>
                <a:spcPts val="0"/>
              </a:spcBef>
              <a:spcAft>
                <a:spcPts val="0"/>
              </a:spcAft>
              <a:buClrTx/>
              <a:buSzTx/>
              <a:buFontTx/>
              <a:buNone/>
              <a:tabLst/>
              <a:defRPr lang="en-US"/>
            </a:pPr>
            <a:r>
              <a:rPr kumimoji="0" lang="ar-SA" sz="1600" b="1" i="0" u="none" strike="noStrike" kern="1200" cap="none" spc="0" normalizeH="0" baseline="0" noProof="0" dirty="0">
                <a:ln>
                  <a:noFill/>
                </a:ln>
                <a:solidFill>
                  <a:srgbClr val="00B0F0"/>
                </a:solidFill>
                <a:effectLst/>
                <a:uLnTx/>
                <a:uFillTx/>
                <a:latin typeface="Alexandria" charset="0"/>
                <a:ea typeface="+mn-ea"/>
                <a:cs typeface="Alexandria" charset="0"/>
              </a:rPr>
              <a:t>مهام غير رسمية:</a:t>
            </a:r>
            <a:endParaRPr kumimoji="0" lang="ar-SA" sz="16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Low" defTabSz="914400" rtl="1" eaLnBrk="1" fontAlgn="auto" latinLnBrk="0" hangingPunct="1">
              <a:lnSpc>
                <a:spcPct val="15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    تشمل الحماس والاتصالات الدائمة بالأطراف الفاعلة في المنشأة، ومشاركة العاملين في اتخاذ القرارات الإدارية وبحث مشكلات العمل ومعالجتها ووضع الحلول الناجحة لها بروح جماعية متوحدة.</a:t>
            </a:r>
          </a:p>
        </p:txBody>
      </p:sp>
    </p:spTree>
    <p:extLst>
      <p:ext uri="{BB962C8B-B14F-4D97-AF65-F5344CB8AC3E}">
        <p14:creationId xmlns:p14="http://schemas.microsoft.com/office/powerpoint/2010/main" val="29705384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BAA8C2-9ADA-345A-047D-AD6B61EC46C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4ECA2274-FAC1-4ED4-5498-E122C15E03C7}"/>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FB7801C7-BD7E-C470-380E-44C904125FA3}"/>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B07706A-94DE-6656-8BBD-A4D7EB92B1F4}"/>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46F8EB1-94A9-77AF-8A88-AB917DA2B8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246CEF99-234E-31E5-0602-C5022349F0B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137A818F-4CD3-709F-6AC9-19F7DC0617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F7890CC0-C6EF-39D0-5A3F-66E94BD0B13A}"/>
              </a:ext>
            </a:extLst>
          </p:cNvPr>
          <p:cNvSpPr txBox="1"/>
          <p:nvPr/>
        </p:nvSpPr>
        <p:spPr>
          <a:xfrm>
            <a:off x="1630058" y="2864161"/>
            <a:ext cx="3195158"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خصائص وسمات القائد</a:t>
            </a:r>
          </a:p>
        </p:txBody>
      </p:sp>
      <p:pic>
        <p:nvPicPr>
          <p:cNvPr id="10" name="صورة 9">
            <a:extLst>
              <a:ext uri="{FF2B5EF4-FFF2-40B4-BE49-F238E27FC236}">
                <a16:creationId xmlns:a16="http://schemas.microsoft.com/office/drawing/2014/main" id="{C09890AF-321C-AF61-B7D1-66E2746032F0}"/>
              </a:ext>
            </a:extLst>
          </p:cNvPr>
          <p:cNvPicPr>
            <a:picLocks noChangeAspect="1"/>
          </p:cNvPicPr>
          <p:nvPr/>
        </p:nvPicPr>
        <p:blipFill rotWithShape="1">
          <a:blip r:embed="rId3">
            <a:extLst>
              <a:ext uri="{28A0092B-C50C-407E-A947-70E740481C1C}">
                <a14:useLocalDpi xmlns:a14="http://schemas.microsoft.com/office/drawing/2010/main" val="0"/>
              </a:ext>
            </a:extLst>
          </a:blip>
          <a:srcRect t="8688" b="7358"/>
          <a:stretch/>
        </p:blipFill>
        <p:spPr>
          <a:xfrm>
            <a:off x="6129737" y="2154620"/>
            <a:ext cx="5877170" cy="3289399"/>
          </a:xfrm>
          <a:prstGeom prst="rect">
            <a:avLst/>
          </a:prstGeom>
        </p:spPr>
      </p:pic>
    </p:spTree>
    <p:extLst>
      <p:ext uri="{BB962C8B-B14F-4D97-AF65-F5344CB8AC3E}">
        <p14:creationId xmlns:p14="http://schemas.microsoft.com/office/powerpoint/2010/main" val="15791099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28333"/>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grpSp>
        <p:nvGrpSpPr>
          <p:cNvPr id="26" name="مجموعة 25">
            <a:extLst>
              <a:ext uri="{FF2B5EF4-FFF2-40B4-BE49-F238E27FC236}">
                <a16:creationId xmlns:a16="http://schemas.microsoft.com/office/drawing/2014/main" id="{4A26F216-5A9F-A61F-C833-C552C242FA5A}"/>
              </a:ext>
            </a:extLst>
          </p:cNvPr>
          <p:cNvGrpSpPr/>
          <p:nvPr/>
        </p:nvGrpSpPr>
        <p:grpSpPr>
          <a:xfrm>
            <a:off x="9081114" y="3776566"/>
            <a:ext cx="2095593" cy="666874"/>
            <a:chOff x="1946923" y="160760"/>
            <a:chExt cx="1705012" cy="682004"/>
          </a:xfrm>
        </p:grpSpPr>
        <p:sp>
          <p:nvSpPr>
            <p:cNvPr id="27" name="مستطيل 26">
              <a:extLst>
                <a:ext uri="{FF2B5EF4-FFF2-40B4-BE49-F238E27FC236}">
                  <a16:creationId xmlns:a16="http://schemas.microsoft.com/office/drawing/2014/main" id="{500DEB05-2C37-D3E3-6F7F-C281D9BA7DE0}"/>
                </a:ext>
              </a:extLst>
            </p:cNvPr>
            <p:cNvSpPr/>
            <p:nvPr/>
          </p:nvSpPr>
          <p:spPr>
            <a:xfrm>
              <a:off x="1946923" y="160760"/>
              <a:ext cx="1705012" cy="682004"/>
            </a:xfrm>
            <a:prstGeom prst="rect">
              <a:avLst/>
            </a:prstGeom>
            <a:ln w="19050">
              <a:solidFill>
                <a:srgbClr val="203E5F"/>
              </a:solidFill>
            </a:ln>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28" name="مربع نص 27">
              <a:extLst>
                <a:ext uri="{FF2B5EF4-FFF2-40B4-BE49-F238E27FC236}">
                  <a16:creationId xmlns:a16="http://schemas.microsoft.com/office/drawing/2014/main" id="{8678D0DE-32F4-36B1-8800-0B54E459D664}"/>
                </a:ext>
              </a:extLst>
            </p:cNvPr>
            <p:cNvSpPr txBox="1"/>
            <p:nvPr/>
          </p:nvSpPr>
          <p:spPr>
            <a:xfrm>
              <a:off x="1946923" y="160760"/>
              <a:ext cx="1705012" cy="682004"/>
            </a:xfrm>
            <a:prstGeom prst="rect">
              <a:avLst/>
            </a:prstGeom>
            <a:solidFill>
              <a:schemeClr val="tx2"/>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تنظيم وإدارة الوقت بكفاءة </a:t>
              </a:r>
            </a:p>
          </p:txBody>
        </p:sp>
      </p:grpSp>
      <p:grpSp>
        <p:nvGrpSpPr>
          <p:cNvPr id="29" name="مجموعة 28">
            <a:extLst>
              <a:ext uri="{FF2B5EF4-FFF2-40B4-BE49-F238E27FC236}">
                <a16:creationId xmlns:a16="http://schemas.microsoft.com/office/drawing/2014/main" id="{FBB724B8-806A-B242-E30D-2F7282344DA8}"/>
              </a:ext>
            </a:extLst>
          </p:cNvPr>
          <p:cNvGrpSpPr/>
          <p:nvPr/>
        </p:nvGrpSpPr>
        <p:grpSpPr>
          <a:xfrm>
            <a:off x="942310" y="3018567"/>
            <a:ext cx="2095593" cy="666874"/>
            <a:chOff x="3890636" y="160760"/>
            <a:chExt cx="1705012" cy="682004"/>
          </a:xfrm>
        </p:grpSpPr>
        <p:sp>
          <p:nvSpPr>
            <p:cNvPr id="30" name="مستطيل 29">
              <a:extLst>
                <a:ext uri="{FF2B5EF4-FFF2-40B4-BE49-F238E27FC236}">
                  <a16:creationId xmlns:a16="http://schemas.microsoft.com/office/drawing/2014/main" id="{86819E09-7DC5-B0F3-5476-587C3F887542}"/>
                </a:ext>
              </a:extLst>
            </p:cNvPr>
            <p:cNvSpPr/>
            <p:nvPr/>
          </p:nvSpPr>
          <p:spPr>
            <a:xfrm>
              <a:off x="3890636" y="160760"/>
              <a:ext cx="1705012" cy="682004"/>
            </a:xfrm>
            <a:prstGeom prst="rect">
              <a:avLst/>
            </a:prstGeom>
            <a:ln w="19050">
              <a:solidFill>
                <a:srgbClr val="203E5F"/>
              </a:solidFill>
            </a:ln>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31" name="مربع نص 30">
              <a:extLst>
                <a:ext uri="{FF2B5EF4-FFF2-40B4-BE49-F238E27FC236}">
                  <a16:creationId xmlns:a16="http://schemas.microsoft.com/office/drawing/2014/main" id="{FF02A867-7335-F215-091A-39278FC8A4D2}"/>
                </a:ext>
              </a:extLst>
            </p:cNvPr>
            <p:cNvSpPr txBox="1"/>
            <p:nvPr/>
          </p:nvSpPr>
          <p:spPr>
            <a:xfrm>
              <a:off x="3890636" y="160760"/>
              <a:ext cx="1705012" cy="682004"/>
            </a:xfrm>
            <a:prstGeom prst="rect">
              <a:avLst/>
            </a:prstGeom>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القدرة على الاتصال </a:t>
              </a:r>
            </a:p>
          </p:txBody>
        </p:sp>
      </p:grpSp>
      <p:grpSp>
        <p:nvGrpSpPr>
          <p:cNvPr id="32" name="مجموعة 31">
            <a:extLst>
              <a:ext uri="{FF2B5EF4-FFF2-40B4-BE49-F238E27FC236}">
                <a16:creationId xmlns:a16="http://schemas.microsoft.com/office/drawing/2014/main" id="{02C26C68-F9BD-1BDC-FC6A-54D24F98FDE0}"/>
              </a:ext>
            </a:extLst>
          </p:cNvPr>
          <p:cNvGrpSpPr/>
          <p:nvPr/>
        </p:nvGrpSpPr>
        <p:grpSpPr>
          <a:xfrm>
            <a:off x="3676416" y="3013940"/>
            <a:ext cx="2095593" cy="666874"/>
            <a:chOff x="5834350" y="160760"/>
            <a:chExt cx="1705012" cy="682004"/>
          </a:xfrm>
        </p:grpSpPr>
        <p:sp>
          <p:nvSpPr>
            <p:cNvPr id="33" name="مستطيل 32">
              <a:extLst>
                <a:ext uri="{FF2B5EF4-FFF2-40B4-BE49-F238E27FC236}">
                  <a16:creationId xmlns:a16="http://schemas.microsoft.com/office/drawing/2014/main" id="{F197BBF3-A4E7-D681-F0A3-D403AE3931DB}"/>
                </a:ext>
              </a:extLst>
            </p:cNvPr>
            <p:cNvSpPr/>
            <p:nvPr/>
          </p:nvSpPr>
          <p:spPr>
            <a:xfrm>
              <a:off x="5834350" y="160760"/>
              <a:ext cx="1705012" cy="682004"/>
            </a:xfrm>
            <a:prstGeom prst="rect">
              <a:avLst/>
            </a:prstGeom>
            <a:ln w="19050">
              <a:solidFill>
                <a:srgbClr val="203E5F"/>
              </a:solidFill>
            </a:ln>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34" name="مربع نص 33">
              <a:extLst>
                <a:ext uri="{FF2B5EF4-FFF2-40B4-BE49-F238E27FC236}">
                  <a16:creationId xmlns:a16="http://schemas.microsoft.com/office/drawing/2014/main" id="{63094D8C-8A5A-58C3-2053-C1FC2B5D997A}"/>
                </a:ext>
              </a:extLst>
            </p:cNvPr>
            <p:cNvSpPr txBox="1"/>
            <p:nvPr/>
          </p:nvSpPr>
          <p:spPr>
            <a:xfrm>
              <a:off x="5834350" y="160760"/>
              <a:ext cx="1705012" cy="682004"/>
            </a:xfrm>
            <a:prstGeom prst="rect">
              <a:avLst/>
            </a:prstGeom>
            <a:solidFill>
              <a:srgbClr val="00AEEF"/>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الواقعية والمعرفة </a:t>
              </a:r>
            </a:p>
          </p:txBody>
        </p:sp>
      </p:grpSp>
      <p:grpSp>
        <p:nvGrpSpPr>
          <p:cNvPr id="35" name="مجموعة 34">
            <a:extLst>
              <a:ext uri="{FF2B5EF4-FFF2-40B4-BE49-F238E27FC236}">
                <a16:creationId xmlns:a16="http://schemas.microsoft.com/office/drawing/2014/main" id="{CD801653-5F04-15E0-C4C6-A39BF669E683}"/>
              </a:ext>
            </a:extLst>
          </p:cNvPr>
          <p:cNvGrpSpPr/>
          <p:nvPr/>
        </p:nvGrpSpPr>
        <p:grpSpPr>
          <a:xfrm>
            <a:off x="6410522" y="3026283"/>
            <a:ext cx="2095593" cy="666874"/>
            <a:chOff x="7778064" y="160760"/>
            <a:chExt cx="1705012" cy="682004"/>
          </a:xfrm>
        </p:grpSpPr>
        <p:sp>
          <p:nvSpPr>
            <p:cNvPr id="36" name="مستطيل 35">
              <a:extLst>
                <a:ext uri="{FF2B5EF4-FFF2-40B4-BE49-F238E27FC236}">
                  <a16:creationId xmlns:a16="http://schemas.microsoft.com/office/drawing/2014/main" id="{B03A009D-38FD-45C4-0DDC-C5C42D22B343}"/>
                </a:ext>
              </a:extLst>
            </p:cNvPr>
            <p:cNvSpPr/>
            <p:nvPr/>
          </p:nvSpPr>
          <p:spPr>
            <a:xfrm>
              <a:off x="7778064" y="160760"/>
              <a:ext cx="1705012" cy="682004"/>
            </a:xfrm>
            <a:prstGeom prst="rect">
              <a:avLst/>
            </a:prstGeom>
            <a:ln w="19050">
              <a:solidFill>
                <a:srgbClr val="203E5F"/>
              </a:solidFill>
            </a:ln>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37" name="مربع نص 36">
              <a:extLst>
                <a:ext uri="{FF2B5EF4-FFF2-40B4-BE49-F238E27FC236}">
                  <a16:creationId xmlns:a16="http://schemas.microsoft.com/office/drawing/2014/main" id="{2220B3B7-5F96-63EF-9197-CBFDF60F5E6D}"/>
                </a:ext>
              </a:extLst>
            </p:cNvPr>
            <p:cNvSpPr txBox="1"/>
            <p:nvPr/>
          </p:nvSpPr>
          <p:spPr>
            <a:xfrm>
              <a:off x="7778064" y="160760"/>
              <a:ext cx="1705012" cy="682004"/>
            </a:xfrm>
            <a:prstGeom prst="rect">
              <a:avLst/>
            </a:prstGeom>
            <a:solidFill>
              <a:schemeClr val="tx2"/>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dirty="0">
                  <a:latin typeface="Alexandria" pitchFamily="2" charset="-78"/>
                  <a:cs typeface="Alexandria" pitchFamily="2" charset="-78"/>
                </a:rPr>
                <a:t>وظيفته ليست حل المشكلات </a:t>
              </a:r>
              <a:endParaRPr lang="ar-SA" sz="1600" kern="1200" dirty="0">
                <a:latin typeface="Alexandria" pitchFamily="2" charset="-78"/>
                <a:cs typeface="Alexandria" pitchFamily="2" charset="-78"/>
              </a:endParaRPr>
            </a:p>
          </p:txBody>
        </p:sp>
      </p:grpSp>
      <p:grpSp>
        <p:nvGrpSpPr>
          <p:cNvPr id="38" name="مجموعة 37">
            <a:extLst>
              <a:ext uri="{FF2B5EF4-FFF2-40B4-BE49-F238E27FC236}">
                <a16:creationId xmlns:a16="http://schemas.microsoft.com/office/drawing/2014/main" id="{DA2F255D-F2CD-685A-F083-2DD4218CBA18}"/>
              </a:ext>
            </a:extLst>
          </p:cNvPr>
          <p:cNvGrpSpPr/>
          <p:nvPr/>
        </p:nvGrpSpPr>
        <p:grpSpPr>
          <a:xfrm>
            <a:off x="9081115" y="3013940"/>
            <a:ext cx="2095593" cy="666874"/>
            <a:chOff x="9721778" y="160760"/>
            <a:chExt cx="1705012" cy="682004"/>
          </a:xfrm>
        </p:grpSpPr>
        <p:sp>
          <p:nvSpPr>
            <p:cNvPr id="39" name="مستطيل 38">
              <a:extLst>
                <a:ext uri="{FF2B5EF4-FFF2-40B4-BE49-F238E27FC236}">
                  <a16:creationId xmlns:a16="http://schemas.microsoft.com/office/drawing/2014/main" id="{539EF185-8560-67F6-8121-B7E3E03677F5}"/>
                </a:ext>
              </a:extLst>
            </p:cNvPr>
            <p:cNvSpPr/>
            <p:nvPr/>
          </p:nvSpPr>
          <p:spPr>
            <a:xfrm>
              <a:off x="9721778" y="160760"/>
              <a:ext cx="1705012" cy="682004"/>
            </a:xfrm>
            <a:prstGeom prst="rect">
              <a:avLst/>
            </a:prstGeom>
            <a:ln w="19050">
              <a:solidFill>
                <a:srgbClr val="203E5F"/>
              </a:solid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40" name="مربع نص 39">
              <a:extLst>
                <a:ext uri="{FF2B5EF4-FFF2-40B4-BE49-F238E27FC236}">
                  <a16:creationId xmlns:a16="http://schemas.microsoft.com/office/drawing/2014/main" id="{DCCB7935-86C6-2269-7FA8-AC67EAD9B646}"/>
                </a:ext>
              </a:extLst>
            </p:cNvPr>
            <p:cNvSpPr txBox="1"/>
            <p:nvPr/>
          </p:nvSpPr>
          <p:spPr>
            <a:xfrm>
              <a:off x="9721778" y="160760"/>
              <a:ext cx="1705012" cy="682004"/>
            </a:xfrm>
            <a:prstGeom prst="rect">
              <a:avLst/>
            </a:prstGeom>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الثقة بالنفس وبالآخرين </a:t>
              </a:r>
            </a:p>
          </p:txBody>
        </p:sp>
      </p:grpSp>
      <p:grpSp>
        <p:nvGrpSpPr>
          <p:cNvPr id="41" name="مجموعة 40">
            <a:extLst>
              <a:ext uri="{FF2B5EF4-FFF2-40B4-BE49-F238E27FC236}">
                <a16:creationId xmlns:a16="http://schemas.microsoft.com/office/drawing/2014/main" id="{18380585-160B-4B98-98AA-44A9C8EB94B8}"/>
              </a:ext>
            </a:extLst>
          </p:cNvPr>
          <p:cNvGrpSpPr/>
          <p:nvPr/>
        </p:nvGrpSpPr>
        <p:grpSpPr>
          <a:xfrm>
            <a:off x="6410521" y="4526665"/>
            <a:ext cx="2095593" cy="666874"/>
            <a:chOff x="1946923" y="160760"/>
            <a:chExt cx="1705012" cy="682004"/>
          </a:xfrm>
        </p:grpSpPr>
        <p:sp>
          <p:nvSpPr>
            <p:cNvPr id="42" name="مستطيل 41">
              <a:extLst>
                <a:ext uri="{FF2B5EF4-FFF2-40B4-BE49-F238E27FC236}">
                  <a16:creationId xmlns:a16="http://schemas.microsoft.com/office/drawing/2014/main" id="{0F45DC0F-3413-6609-EEB3-6D6C3886ED5D}"/>
                </a:ext>
              </a:extLst>
            </p:cNvPr>
            <p:cNvSpPr/>
            <p:nvPr/>
          </p:nvSpPr>
          <p:spPr>
            <a:xfrm>
              <a:off x="1946923" y="160760"/>
              <a:ext cx="1705012" cy="682004"/>
            </a:xfrm>
            <a:prstGeom prst="rect">
              <a:avLst/>
            </a:prstGeom>
            <a:ln w="19050">
              <a:solidFill>
                <a:srgbClr val="203E5F"/>
              </a:solidFill>
            </a:ln>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43" name="مربع نص 42">
              <a:extLst>
                <a:ext uri="{FF2B5EF4-FFF2-40B4-BE49-F238E27FC236}">
                  <a16:creationId xmlns:a16="http://schemas.microsoft.com/office/drawing/2014/main" id="{D8313A6D-F8CB-2043-A859-EDAECB911A3F}"/>
                </a:ext>
              </a:extLst>
            </p:cNvPr>
            <p:cNvSpPr txBox="1"/>
            <p:nvPr/>
          </p:nvSpPr>
          <p:spPr>
            <a:xfrm>
              <a:off x="1946923" y="160760"/>
              <a:ext cx="1705012" cy="682004"/>
            </a:xfrm>
            <a:prstGeom prst="rect">
              <a:avLst/>
            </a:prstGeom>
            <a:solidFill>
              <a:schemeClr val="tx2"/>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التحلي بالشجاعة</a:t>
              </a:r>
            </a:p>
          </p:txBody>
        </p:sp>
      </p:grpSp>
      <p:grpSp>
        <p:nvGrpSpPr>
          <p:cNvPr id="44" name="مجموعة 43">
            <a:extLst>
              <a:ext uri="{FF2B5EF4-FFF2-40B4-BE49-F238E27FC236}">
                <a16:creationId xmlns:a16="http://schemas.microsoft.com/office/drawing/2014/main" id="{6CB5DABE-7678-7631-ED16-1534075DC00E}"/>
              </a:ext>
            </a:extLst>
          </p:cNvPr>
          <p:cNvGrpSpPr/>
          <p:nvPr/>
        </p:nvGrpSpPr>
        <p:grpSpPr>
          <a:xfrm>
            <a:off x="9081113" y="4539192"/>
            <a:ext cx="2095593" cy="666874"/>
            <a:chOff x="3890636" y="160760"/>
            <a:chExt cx="1705012" cy="682004"/>
          </a:xfrm>
        </p:grpSpPr>
        <p:sp>
          <p:nvSpPr>
            <p:cNvPr id="45" name="مستطيل 44">
              <a:extLst>
                <a:ext uri="{FF2B5EF4-FFF2-40B4-BE49-F238E27FC236}">
                  <a16:creationId xmlns:a16="http://schemas.microsoft.com/office/drawing/2014/main" id="{985A314B-D45E-BB5C-24AC-EB3BFD7BC49F}"/>
                </a:ext>
              </a:extLst>
            </p:cNvPr>
            <p:cNvSpPr/>
            <p:nvPr/>
          </p:nvSpPr>
          <p:spPr>
            <a:xfrm>
              <a:off x="3890636" y="160760"/>
              <a:ext cx="1705012" cy="682004"/>
            </a:xfrm>
            <a:prstGeom prst="rect">
              <a:avLst/>
            </a:prstGeom>
            <a:ln w="19050">
              <a:solidFill>
                <a:srgbClr val="203E5F"/>
              </a:solidFill>
            </a:ln>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46" name="مربع نص 45">
              <a:extLst>
                <a:ext uri="{FF2B5EF4-FFF2-40B4-BE49-F238E27FC236}">
                  <a16:creationId xmlns:a16="http://schemas.microsoft.com/office/drawing/2014/main" id="{6CAE6579-861C-38B6-5D0E-40602EC31AD9}"/>
                </a:ext>
              </a:extLst>
            </p:cNvPr>
            <p:cNvSpPr txBox="1"/>
            <p:nvPr/>
          </p:nvSpPr>
          <p:spPr>
            <a:xfrm>
              <a:off x="3890636" y="160760"/>
              <a:ext cx="1705012" cy="682004"/>
            </a:xfrm>
            <a:prstGeom prst="rect">
              <a:avLst/>
            </a:prstGeom>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ترتيب الأعمال حسب أهميتها</a:t>
              </a:r>
            </a:p>
          </p:txBody>
        </p:sp>
      </p:grpSp>
      <p:grpSp>
        <p:nvGrpSpPr>
          <p:cNvPr id="47" name="مجموعة 46">
            <a:extLst>
              <a:ext uri="{FF2B5EF4-FFF2-40B4-BE49-F238E27FC236}">
                <a16:creationId xmlns:a16="http://schemas.microsoft.com/office/drawing/2014/main" id="{C39467D8-6B48-70BF-9323-18BE1A8C1FE0}"/>
              </a:ext>
            </a:extLst>
          </p:cNvPr>
          <p:cNvGrpSpPr/>
          <p:nvPr/>
        </p:nvGrpSpPr>
        <p:grpSpPr>
          <a:xfrm>
            <a:off x="942308" y="3793487"/>
            <a:ext cx="2095593" cy="666874"/>
            <a:chOff x="5834350" y="160760"/>
            <a:chExt cx="1705012" cy="682004"/>
          </a:xfrm>
        </p:grpSpPr>
        <p:sp>
          <p:nvSpPr>
            <p:cNvPr id="48" name="مستطيل 47">
              <a:extLst>
                <a:ext uri="{FF2B5EF4-FFF2-40B4-BE49-F238E27FC236}">
                  <a16:creationId xmlns:a16="http://schemas.microsoft.com/office/drawing/2014/main" id="{B479EABB-17D6-C124-71BB-74D27B830EB5}"/>
                </a:ext>
              </a:extLst>
            </p:cNvPr>
            <p:cNvSpPr/>
            <p:nvPr/>
          </p:nvSpPr>
          <p:spPr>
            <a:xfrm>
              <a:off x="5834350" y="160760"/>
              <a:ext cx="1705012" cy="682004"/>
            </a:xfrm>
            <a:prstGeom prst="rect">
              <a:avLst/>
            </a:prstGeom>
            <a:ln w="19050">
              <a:solidFill>
                <a:srgbClr val="203E5F"/>
              </a:solidFill>
            </a:ln>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49" name="مربع نص 48">
              <a:extLst>
                <a:ext uri="{FF2B5EF4-FFF2-40B4-BE49-F238E27FC236}">
                  <a16:creationId xmlns:a16="http://schemas.microsoft.com/office/drawing/2014/main" id="{67CEE2C2-D880-1AD7-CA17-D3A2543305FB}"/>
                </a:ext>
              </a:extLst>
            </p:cNvPr>
            <p:cNvSpPr txBox="1"/>
            <p:nvPr/>
          </p:nvSpPr>
          <p:spPr>
            <a:xfrm>
              <a:off x="5834350" y="160760"/>
              <a:ext cx="1705012" cy="682004"/>
            </a:xfrm>
            <a:prstGeom prst="rect">
              <a:avLst/>
            </a:prstGeom>
            <a:solidFill>
              <a:srgbClr val="00AEEF"/>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امتلاك الطاقة والنشاط</a:t>
              </a:r>
            </a:p>
          </p:txBody>
        </p:sp>
      </p:grpSp>
      <p:grpSp>
        <p:nvGrpSpPr>
          <p:cNvPr id="50" name="مجموعة 49">
            <a:extLst>
              <a:ext uri="{FF2B5EF4-FFF2-40B4-BE49-F238E27FC236}">
                <a16:creationId xmlns:a16="http://schemas.microsoft.com/office/drawing/2014/main" id="{B1082D97-FC9B-8554-D3FF-B5B28A254A4D}"/>
              </a:ext>
            </a:extLst>
          </p:cNvPr>
          <p:cNvGrpSpPr/>
          <p:nvPr/>
        </p:nvGrpSpPr>
        <p:grpSpPr>
          <a:xfrm>
            <a:off x="3676416" y="3776566"/>
            <a:ext cx="2095593" cy="666874"/>
            <a:chOff x="7778064" y="160760"/>
            <a:chExt cx="1705012" cy="682004"/>
          </a:xfrm>
        </p:grpSpPr>
        <p:sp>
          <p:nvSpPr>
            <p:cNvPr id="51" name="مستطيل 50">
              <a:extLst>
                <a:ext uri="{FF2B5EF4-FFF2-40B4-BE49-F238E27FC236}">
                  <a16:creationId xmlns:a16="http://schemas.microsoft.com/office/drawing/2014/main" id="{BE1AABF0-A26F-F436-79F7-A132EDDFA56D}"/>
                </a:ext>
              </a:extLst>
            </p:cNvPr>
            <p:cNvSpPr/>
            <p:nvPr/>
          </p:nvSpPr>
          <p:spPr>
            <a:xfrm>
              <a:off x="7778064" y="160760"/>
              <a:ext cx="1705012" cy="682004"/>
            </a:xfrm>
            <a:prstGeom prst="rect">
              <a:avLst/>
            </a:prstGeom>
            <a:ln w="19050">
              <a:solidFill>
                <a:srgbClr val="203E5F"/>
              </a:solidFill>
            </a:ln>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52" name="مربع نص 51">
              <a:extLst>
                <a:ext uri="{FF2B5EF4-FFF2-40B4-BE49-F238E27FC236}">
                  <a16:creationId xmlns:a16="http://schemas.microsoft.com/office/drawing/2014/main" id="{6E219531-E183-FC0B-33D4-50C901E547ED}"/>
                </a:ext>
              </a:extLst>
            </p:cNvPr>
            <p:cNvSpPr txBox="1"/>
            <p:nvPr/>
          </p:nvSpPr>
          <p:spPr>
            <a:xfrm>
              <a:off x="7778064" y="160760"/>
              <a:ext cx="1705012" cy="682004"/>
            </a:xfrm>
            <a:prstGeom prst="rect">
              <a:avLst/>
            </a:prstGeom>
            <a:solidFill>
              <a:schemeClr val="tx2"/>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dirty="0">
                  <a:latin typeface="Alexandria" pitchFamily="2" charset="-78"/>
                  <a:cs typeface="Alexandria" pitchFamily="2" charset="-78"/>
                </a:rPr>
                <a:t>امتلاك الأخلاقيات الشخصية </a:t>
              </a:r>
              <a:endParaRPr lang="ar-SA" sz="1600" kern="1200" dirty="0">
                <a:latin typeface="Alexandria" pitchFamily="2" charset="-78"/>
                <a:cs typeface="Alexandria" pitchFamily="2" charset="-78"/>
              </a:endParaRPr>
            </a:p>
          </p:txBody>
        </p:sp>
      </p:grpSp>
      <p:grpSp>
        <p:nvGrpSpPr>
          <p:cNvPr id="53" name="مجموعة 52">
            <a:extLst>
              <a:ext uri="{FF2B5EF4-FFF2-40B4-BE49-F238E27FC236}">
                <a16:creationId xmlns:a16="http://schemas.microsoft.com/office/drawing/2014/main" id="{0BB98870-85BC-F63E-457F-81C8CCC35475}"/>
              </a:ext>
            </a:extLst>
          </p:cNvPr>
          <p:cNvGrpSpPr/>
          <p:nvPr/>
        </p:nvGrpSpPr>
        <p:grpSpPr>
          <a:xfrm>
            <a:off x="6410521" y="3776566"/>
            <a:ext cx="2095593" cy="666874"/>
            <a:chOff x="9721778" y="160760"/>
            <a:chExt cx="1705012" cy="682004"/>
          </a:xfrm>
        </p:grpSpPr>
        <p:sp>
          <p:nvSpPr>
            <p:cNvPr id="54" name="مستطيل 53">
              <a:extLst>
                <a:ext uri="{FF2B5EF4-FFF2-40B4-BE49-F238E27FC236}">
                  <a16:creationId xmlns:a16="http://schemas.microsoft.com/office/drawing/2014/main" id="{87C6EA27-9D64-63A2-F2BB-A9B04BCA95C0}"/>
                </a:ext>
              </a:extLst>
            </p:cNvPr>
            <p:cNvSpPr/>
            <p:nvPr/>
          </p:nvSpPr>
          <p:spPr>
            <a:xfrm>
              <a:off x="9721778" y="160760"/>
              <a:ext cx="1705012" cy="682004"/>
            </a:xfrm>
            <a:prstGeom prst="rect">
              <a:avLst/>
            </a:prstGeom>
            <a:ln w="19050">
              <a:solidFill>
                <a:srgbClr val="203E5F"/>
              </a:solid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55" name="مربع نص 54">
              <a:extLst>
                <a:ext uri="{FF2B5EF4-FFF2-40B4-BE49-F238E27FC236}">
                  <a16:creationId xmlns:a16="http://schemas.microsoft.com/office/drawing/2014/main" id="{3BE22951-4EAC-ACC2-3765-4B02AA0448BA}"/>
                </a:ext>
              </a:extLst>
            </p:cNvPr>
            <p:cNvSpPr txBox="1"/>
            <p:nvPr/>
          </p:nvSpPr>
          <p:spPr>
            <a:xfrm>
              <a:off x="9721778" y="160760"/>
              <a:ext cx="1705012" cy="682004"/>
            </a:xfrm>
            <a:prstGeom prst="rect">
              <a:avLst/>
            </a:prstGeom>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صناعة القرارات </a:t>
              </a:r>
            </a:p>
          </p:txBody>
        </p:sp>
      </p:grpSp>
      <p:grpSp>
        <p:nvGrpSpPr>
          <p:cNvPr id="56" name="مجموعة 55">
            <a:extLst>
              <a:ext uri="{FF2B5EF4-FFF2-40B4-BE49-F238E27FC236}">
                <a16:creationId xmlns:a16="http://schemas.microsoft.com/office/drawing/2014/main" id="{B57C876F-917A-0303-DA7D-FC6672A86BE4}"/>
              </a:ext>
            </a:extLst>
          </p:cNvPr>
          <p:cNvGrpSpPr/>
          <p:nvPr/>
        </p:nvGrpSpPr>
        <p:grpSpPr>
          <a:xfrm>
            <a:off x="5087652" y="5326505"/>
            <a:ext cx="2095593" cy="666874"/>
            <a:chOff x="5834350" y="160760"/>
            <a:chExt cx="1705012" cy="682004"/>
          </a:xfrm>
        </p:grpSpPr>
        <p:sp>
          <p:nvSpPr>
            <p:cNvPr id="57" name="مستطيل 56">
              <a:extLst>
                <a:ext uri="{FF2B5EF4-FFF2-40B4-BE49-F238E27FC236}">
                  <a16:creationId xmlns:a16="http://schemas.microsoft.com/office/drawing/2014/main" id="{2342554E-ACC0-C3ED-DDB1-1EEA942EDA4D}"/>
                </a:ext>
              </a:extLst>
            </p:cNvPr>
            <p:cNvSpPr/>
            <p:nvPr/>
          </p:nvSpPr>
          <p:spPr>
            <a:xfrm>
              <a:off x="5834350" y="160760"/>
              <a:ext cx="1705012" cy="682004"/>
            </a:xfrm>
            <a:prstGeom prst="rect">
              <a:avLst/>
            </a:prstGeom>
            <a:ln w="19050">
              <a:solidFill>
                <a:srgbClr val="203E5F"/>
              </a:solidFill>
            </a:ln>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58" name="مربع نص 57">
              <a:extLst>
                <a:ext uri="{FF2B5EF4-FFF2-40B4-BE49-F238E27FC236}">
                  <a16:creationId xmlns:a16="http://schemas.microsoft.com/office/drawing/2014/main" id="{7BB5B990-0369-95FF-CA07-9E211FC68B9F}"/>
                </a:ext>
              </a:extLst>
            </p:cNvPr>
            <p:cNvSpPr txBox="1"/>
            <p:nvPr/>
          </p:nvSpPr>
          <p:spPr>
            <a:xfrm>
              <a:off x="5834350" y="160760"/>
              <a:ext cx="1705012" cy="682004"/>
            </a:xfrm>
            <a:prstGeom prst="rect">
              <a:avLst/>
            </a:prstGeom>
            <a:solidFill>
              <a:srgbClr val="00AEEF"/>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القدرة على الحسم </a:t>
              </a:r>
            </a:p>
          </p:txBody>
        </p:sp>
      </p:grpSp>
      <p:grpSp>
        <p:nvGrpSpPr>
          <p:cNvPr id="59" name="مجموعة 58">
            <a:extLst>
              <a:ext uri="{FF2B5EF4-FFF2-40B4-BE49-F238E27FC236}">
                <a16:creationId xmlns:a16="http://schemas.microsoft.com/office/drawing/2014/main" id="{7C7637D9-2F9C-670B-0CA6-CB691F43FC80}"/>
              </a:ext>
            </a:extLst>
          </p:cNvPr>
          <p:cNvGrpSpPr/>
          <p:nvPr/>
        </p:nvGrpSpPr>
        <p:grpSpPr>
          <a:xfrm>
            <a:off x="942308" y="4556620"/>
            <a:ext cx="2095593" cy="666874"/>
            <a:chOff x="7778064" y="160760"/>
            <a:chExt cx="1705012" cy="682004"/>
          </a:xfrm>
        </p:grpSpPr>
        <p:sp>
          <p:nvSpPr>
            <p:cNvPr id="60" name="مستطيل 59">
              <a:extLst>
                <a:ext uri="{FF2B5EF4-FFF2-40B4-BE49-F238E27FC236}">
                  <a16:creationId xmlns:a16="http://schemas.microsoft.com/office/drawing/2014/main" id="{A98AD713-818E-03E9-98A9-5B743CB6AB5E}"/>
                </a:ext>
              </a:extLst>
            </p:cNvPr>
            <p:cNvSpPr/>
            <p:nvPr/>
          </p:nvSpPr>
          <p:spPr>
            <a:xfrm>
              <a:off x="7778064" y="160760"/>
              <a:ext cx="1705012" cy="682004"/>
            </a:xfrm>
            <a:prstGeom prst="rect">
              <a:avLst/>
            </a:prstGeom>
            <a:ln w="19050">
              <a:solidFill>
                <a:srgbClr val="203E5F"/>
              </a:solidFill>
            </a:ln>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61" name="مربع نص 60">
              <a:extLst>
                <a:ext uri="{FF2B5EF4-FFF2-40B4-BE49-F238E27FC236}">
                  <a16:creationId xmlns:a16="http://schemas.microsoft.com/office/drawing/2014/main" id="{C88F763C-5AD9-7034-FB75-417B511EEFB8}"/>
                </a:ext>
              </a:extLst>
            </p:cNvPr>
            <p:cNvSpPr txBox="1"/>
            <p:nvPr/>
          </p:nvSpPr>
          <p:spPr>
            <a:xfrm>
              <a:off x="7778064" y="160760"/>
              <a:ext cx="1705012" cy="682004"/>
            </a:xfrm>
            <a:prstGeom prst="rect">
              <a:avLst/>
            </a:prstGeom>
            <a:solidFill>
              <a:schemeClr val="tx2"/>
            </a:solidFill>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dirty="0">
                  <a:latin typeface="Alexandria" pitchFamily="2" charset="-78"/>
                  <a:cs typeface="Alexandria" pitchFamily="2" charset="-78"/>
                </a:rPr>
                <a:t>يضع الهدف نصب عينيه </a:t>
              </a:r>
              <a:endParaRPr lang="ar-SA" sz="1600" kern="1200" dirty="0">
                <a:latin typeface="Alexandria" pitchFamily="2" charset="-78"/>
                <a:cs typeface="Alexandria" pitchFamily="2" charset="-78"/>
              </a:endParaRPr>
            </a:p>
          </p:txBody>
        </p:sp>
      </p:grpSp>
      <p:grpSp>
        <p:nvGrpSpPr>
          <p:cNvPr id="62" name="مجموعة 61">
            <a:extLst>
              <a:ext uri="{FF2B5EF4-FFF2-40B4-BE49-F238E27FC236}">
                <a16:creationId xmlns:a16="http://schemas.microsoft.com/office/drawing/2014/main" id="{8E79B89A-2DD8-FBB2-74B9-A29424C0E68D}"/>
              </a:ext>
            </a:extLst>
          </p:cNvPr>
          <p:cNvGrpSpPr/>
          <p:nvPr/>
        </p:nvGrpSpPr>
        <p:grpSpPr>
          <a:xfrm>
            <a:off x="3676416" y="4549130"/>
            <a:ext cx="2095593" cy="666874"/>
            <a:chOff x="9721778" y="160760"/>
            <a:chExt cx="1705012" cy="682004"/>
          </a:xfrm>
        </p:grpSpPr>
        <p:sp>
          <p:nvSpPr>
            <p:cNvPr id="63" name="مستطيل 62">
              <a:extLst>
                <a:ext uri="{FF2B5EF4-FFF2-40B4-BE49-F238E27FC236}">
                  <a16:creationId xmlns:a16="http://schemas.microsoft.com/office/drawing/2014/main" id="{29755953-9DFB-CB78-4D9B-DD67CE5DD84C}"/>
                </a:ext>
              </a:extLst>
            </p:cNvPr>
            <p:cNvSpPr/>
            <p:nvPr/>
          </p:nvSpPr>
          <p:spPr>
            <a:xfrm>
              <a:off x="9721778" y="160760"/>
              <a:ext cx="1705012" cy="682004"/>
            </a:xfrm>
            <a:prstGeom prst="rect">
              <a:avLst/>
            </a:prstGeom>
            <a:ln w="19050">
              <a:solidFill>
                <a:srgbClr val="203E5F"/>
              </a:solid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64" name="مربع نص 63">
              <a:extLst>
                <a:ext uri="{FF2B5EF4-FFF2-40B4-BE49-F238E27FC236}">
                  <a16:creationId xmlns:a16="http://schemas.microsoft.com/office/drawing/2014/main" id="{30A47FF8-036F-8F0A-2EF6-233246A41268}"/>
                </a:ext>
              </a:extLst>
            </p:cNvPr>
            <p:cNvSpPr txBox="1"/>
            <p:nvPr/>
          </p:nvSpPr>
          <p:spPr>
            <a:xfrm>
              <a:off x="9721778" y="160760"/>
              <a:ext cx="1705012" cy="682004"/>
            </a:xfrm>
            <a:prstGeom prst="rect">
              <a:avLst/>
            </a:prstGeom>
            <a:ln w="19050">
              <a:solidFill>
                <a:srgbClr val="203E5F"/>
              </a:solidFill>
            </a:ln>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600" kern="1200" dirty="0">
                  <a:latin typeface="Alexandria" pitchFamily="2" charset="-78"/>
                  <a:cs typeface="Alexandria" pitchFamily="2" charset="-78"/>
                </a:rPr>
                <a:t>الخلق والابتكار </a:t>
              </a:r>
            </a:p>
          </p:txBody>
        </p:sp>
      </p:grpSp>
    </p:spTree>
    <p:extLst>
      <p:ext uri="{BB962C8B-B14F-4D97-AF65-F5344CB8AC3E}">
        <p14:creationId xmlns:p14="http://schemas.microsoft.com/office/powerpoint/2010/main" val="2457978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28333"/>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sp>
        <p:nvSpPr>
          <p:cNvPr id="11" name="مربع نص 10">
            <a:extLst>
              <a:ext uri="{FF2B5EF4-FFF2-40B4-BE49-F238E27FC236}">
                <a16:creationId xmlns:a16="http://schemas.microsoft.com/office/drawing/2014/main" id="{FD7E2B13-FB3E-F581-D3F1-6DCF8B742952}"/>
              </a:ext>
            </a:extLst>
          </p:cNvPr>
          <p:cNvSpPr txBox="1"/>
          <p:nvPr/>
        </p:nvSpPr>
        <p:spPr>
          <a:xfrm>
            <a:off x="1002402" y="3077534"/>
            <a:ext cx="10187196" cy="2266646"/>
          </a:xfrm>
          <a:prstGeom prst="rect">
            <a:avLst/>
          </a:prstGeom>
          <a:noFill/>
        </p:spPr>
        <p:txBody>
          <a:bodyPr wrap="square" rtlCol="1">
            <a:spAutoFit/>
          </a:bodyPr>
          <a:lstStyle/>
          <a:p>
            <a:pPr marL="342900" indent="-342900" algn="justLow">
              <a:lnSpc>
                <a:spcPct val="150000"/>
              </a:lnSpc>
              <a:buFont typeface="+mj-lt"/>
              <a:buAutoNum type="arabicPeriod"/>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الثقة بالنفس وبالآخرين</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تعاني المنظمات الكبيرة من ضعف الآداء وانحدار المعنويات، نتيجة لانعدام الثقة والاحترام المتبادل بين القادة ومرؤوسهم.</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342900" indent="-342900" algn="justLow">
              <a:lnSpc>
                <a:spcPct val="150000"/>
              </a:lnSpc>
              <a:buFont typeface="+mj-lt"/>
              <a:buAutoNum type="arabicPeriod" startAt="2"/>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وظيفته ليست حل المشكلات</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القائد الإداري يستطيع مساعدة منظمته على التطور والنجاح إذا كان تدخله لحل المشكلات عند الضرورة. </a:t>
            </a:r>
          </a:p>
        </p:txBody>
      </p:sp>
    </p:spTree>
    <p:extLst>
      <p:ext uri="{BB962C8B-B14F-4D97-AF65-F5344CB8AC3E}">
        <p14:creationId xmlns:p14="http://schemas.microsoft.com/office/powerpoint/2010/main" val="37666831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14265"/>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sp>
        <p:nvSpPr>
          <p:cNvPr id="11" name="مربع نص 10">
            <a:extLst>
              <a:ext uri="{FF2B5EF4-FFF2-40B4-BE49-F238E27FC236}">
                <a16:creationId xmlns:a16="http://schemas.microsoft.com/office/drawing/2014/main" id="{FD7E2B13-FB3E-F581-D3F1-6DCF8B742952}"/>
              </a:ext>
            </a:extLst>
          </p:cNvPr>
          <p:cNvSpPr txBox="1"/>
          <p:nvPr/>
        </p:nvSpPr>
        <p:spPr>
          <a:xfrm>
            <a:off x="762000" y="3070988"/>
            <a:ext cx="10431420" cy="2266646"/>
          </a:xfrm>
          <a:prstGeom prst="rect">
            <a:avLst/>
          </a:prstGeom>
          <a:noFill/>
        </p:spPr>
        <p:txBody>
          <a:bodyPr wrap="square" rtlCol="1">
            <a:spAutoFit/>
          </a:bodyPr>
          <a:lstStyle/>
          <a:p>
            <a:pPr marL="342900" indent="-342900" algn="justLow">
              <a:lnSpc>
                <a:spcPct val="150000"/>
              </a:lnSpc>
              <a:buFont typeface="+mj-lt"/>
              <a:buAutoNum type="arabicPeriod" startAt="3"/>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الواقعية والمعرفة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يسعى لفهم واقع المنظمة وحقيقة قدرات موظفيه فلا يبالغ في توقعاته، مع اهتمامه بتطوير معارفه وخبراته لأنها تزوده بالواقعية والاتزان.</a:t>
            </a:r>
          </a:p>
          <a:p>
            <a:pPr algn="justLow">
              <a:lnSpc>
                <a:spcPct val="150000"/>
              </a:lnSpc>
            </a:pPr>
            <a:endPar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endParaRPr>
          </a:p>
          <a:p>
            <a:pPr marL="342900" indent="-342900" algn="justLow">
              <a:lnSpc>
                <a:spcPct val="150000"/>
              </a:lnSpc>
              <a:buFont typeface="+mj-lt"/>
              <a:buAutoNum type="arabicPeriod" startAt="4"/>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القدرة على الاتصال:</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مثل كتابة التقارير ، الحديث والإقناع، الاستماع والإنصات.</a:t>
            </a:r>
          </a:p>
        </p:txBody>
      </p:sp>
    </p:spTree>
    <p:extLst>
      <p:ext uri="{BB962C8B-B14F-4D97-AF65-F5344CB8AC3E}">
        <p14:creationId xmlns:p14="http://schemas.microsoft.com/office/powerpoint/2010/main" val="3353689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14265"/>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sp>
        <p:nvSpPr>
          <p:cNvPr id="11" name="مربع نص 10">
            <a:extLst>
              <a:ext uri="{FF2B5EF4-FFF2-40B4-BE49-F238E27FC236}">
                <a16:creationId xmlns:a16="http://schemas.microsoft.com/office/drawing/2014/main" id="{FD7E2B13-FB3E-F581-D3F1-6DCF8B742952}"/>
              </a:ext>
            </a:extLst>
          </p:cNvPr>
          <p:cNvSpPr txBox="1"/>
          <p:nvPr/>
        </p:nvSpPr>
        <p:spPr>
          <a:xfrm>
            <a:off x="762000" y="3070988"/>
            <a:ext cx="10431420" cy="2266646"/>
          </a:xfrm>
          <a:prstGeom prst="rect">
            <a:avLst/>
          </a:prstGeom>
          <a:noFill/>
        </p:spPr>
        <p:txBody>
          <a:bodyPr wrap="square" rtlCol="1">
            <a:spAutoFit/>
          </a:bodyPr>
          <a:lstStyle/>
          <a:p>
            <a:pPr marL="342900" indent="-342900" algn="justLow">
              <a:lnSpc>
                <a:spcPct val="150000"/>
              </a:lnSpc>
              <a:buFont typeface="+mj-lt"/>
              <a:buAutoNum type="arabicPeriod" startAt="5"/>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تنظيم وإدارة الوقت بكفاءة:</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يمتلك مقدرة سريعة في تنظيم أفكاره وقراءة المنشورات والتعامل مع مساعديه، وتوفير الوقت للتفكير والتخطيط.</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342900" indent="-342900" algn="justLow">
              <a:lnSpc>
                <a:spcPct val="150000"/>
              </a:lnSpc>
              <a:buFont typeface="+mj-lt"/>
              <a:buAutoNum type="arabicPeriod" startAt="6"/>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صناعة القرارات:</a:t>
            </a:r>
            <a:endParaRPr lang="ar-SA" sz="1600" b="1"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صناعة القرار من الصناعات الثقيلة في العملية الإدارية، فالقرار هو القلب النابض لها حيث يترجم المدخلات والعلاقات والظروف ويفهمها جيداً قبل اتخاذ القرارات.</a:t>
            </a:r>
          </a:p>
        </p:txBody>
      </p:sp>
    </p:spTree>
    <p:extLst>
      <p:ext uri="{BB962C8B-B14F-4D97-AF65-F5344CB8AC3E}">
        <p14:creationId xmlns:p14="http://schemas.microsoft.com/office/powerpoint/2010/main" val="13997596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14265"/>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sp>
        <p:nvSpPr>
          <p:cNvPr id="11" name="مربع نص 10">
            <a:extLst>
              <a:ext uri="{FF2B5EF4-FFF2-40B4-BE49-F238E27FC236}">
                <a16:creationId xmlns:a16="http://schemas.microsoft.com/office/drawing/2014/main" id="{FD7E2B13-FB3E-F581-D3F1-6DCF8B742952}"/>
              </a:ext>
            </a:extLst>
          </p:cNvPr>
          <p:cNvSpPr txBox="1"/>
          <p:nvPr/>
        </p:nvSpPr>
        <p:spPr>
          <a:xfrm>
            <a:off x="792060" y="3063401"/>
            <a:ext cx="10431420" cy="2635978"/>
          </a:xfrm>
          <a:prstGeom prst="rect">
            <a:avLst/>
          </a:prstGeom>
          <a:noFill/>
        </p:spPr>
        <p:txBody>
          <a:bodyPr wrap="square" rtlCol="1">
            <a:spAutoFit/>
          </a:bodyPr>
          <a:lstStyle/>
          <a:p>
            <a:pPr marL="342900" indent="-342900" algn="justLow">
              <a:lnSpc>
                <a:spcPct val="150000"/>
              </a:lnSpc>
              <a:buFont typeface="+mj-lt"/>
              <a:buAutoNum type="arabicPeriod" startAt="7"/>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 امتلاك الأخلاقيات الشخصية:</a:t>
            </a:r>
            <a:endParaRPr lang="ar-SA" sz="1600" b="1"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لا بد أن تتطابق أخلاقيات القائد الشخصية مع أخلاقيات المهنة التي يقوم بها، وكثير من القادة يصلون إلى أعلى المناصب، ولكنهم يسقطون من فوق عروشهم نتيجة لحدوث تصدع في مستوى أخلاقهم الشخصية</a:t>
            </a:r>
            <a:r>
              <a:rPr lang="ar-SA" sz="1600" kern="0" dirty="0">
                <a:solidFill>
                  <a:prstClr val="black"/>
                </a:solidFill>
                <a:latin typeface="Alexandria" charset="0"/>
                <a:cs typeface="Alexandria" charset="0"/>
              </a:rPr>
              <a:t>.</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342900" indent="-342900" algn="justLow">
              <a:lnSpc>
                <a:spcPct val="150000"/>
              </a:lnSpc>
              <a:buFont typeface="+mj-lt"/>
              <a:buAutoNum type="arabicPeriod" startAt="8"/>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امتلاك الطاقة والنشاط:</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القائد الإداري لديه نشاط وحيوية عالية وكذلك حاسة قوية للتفريق بين ما هو مهم وما هو مثير فقط، فالمشاكل الصغيرة ذات قوة تدميرية لأن عددها كبير جداً إذا أعارها القائد المزيد من الاهتمام</a:t>
            </a:r>
            <a:r>
              <a:rPr lang="ar-SA" sz="1600" kern="0" dirty="0">
                <a:solidFill>
                  <a:prstClr val="black"/>
                </a:solidFill>
                <a:latin typeface="Alexandria" charset="0"/>
                <a:cs typeface="Alexandria" charset="0"/>
              </a:rPr>
              <a:t>.</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0310736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14265"/>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sp>
        <p:nvSpPr>
          <p:cNvPr id="11" name="مربع نص 10">
            <a:extLst>
              <a:ext uri="{FF2B5EF4-FFF2-40B4-BE49-F238E27FC236}">
                <a16:creationId xmlns:a16="http://schemas.microsoft.com/office/drawing/2014/main" id="{FD7E2B13-FB3E-F581-D3F1-6DCF8B742952}"/>
              </a:ext>
            </a:extLst>
          </p:cNvPr>
          <p:cNvSpPr txBox="1"/>
          <p:nvPr/>
        </p:nvSpPr>
        <p:spPr>
          <a:xfrm>
            <a:off x="762000" y="3063401"/>
            <a:ext cx="10431420" cy="2635978"/>
          </a:xfrm>
          <a:prstGeom prst="rect">
            <a:avLst/>
          </a:prstGeom>
          <a:noFill/>
        </p:spPr>
        <p:txBody>
          <a:bodyPr wrap="square" rtlCol="1">
            <a:spAutoFit/>
          </a:bodyPr>
          <a:lstStyle/>
          <a:p>
            <a:pPr marL="342900" indent="-342900" algn="justLow">
              <a:lnSpc>
                <a:spcPct val="150000"/>
              </a:lnSpc>
              <a:buFont typeface="+mj-lt"/>
              <a:buAutoNum type="arabicPeriod" startAt="9"/>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ترتيب الأعمال حسب أهميتها:</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ترتيب الأولويات شيء أساسي وضروري للاستقرار النفسي والقيادي، ومن الممكن أن تمسك النمر من ذيله إذا كنت تعرف ماذا تفعل بعد ذلك.</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342900" indent="-342900" algn="justLow">
              <a:lnSpc>
                <a:spcPct val="150000"/>
              </a:lnSpc>
              <a:buFont typeface="+mj-lt"/>
              <a:buAutoNum type="arabicPeriod" startAt="10"/>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التحلي بالشجاعة:</a:t>
            </a:r>
            <a:endParaRPr lang="ar-SA" sz="1600" b="1"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القائد الشجاع هو المستعد لمواجهة المخاطر، ليس من أجل المغامرة، ولكن بهدف إنهاء المهمة، والقائد الجبان هو الذي يحجم من مجابهة الأمور لأنه يخافها أو يخاف من نتائجها</a:t>
            </a:r>
            <a:r>
              <a:rPr lang="ar-SA" sz="1600" kern="0" dirty="0">
                <a:solidFill>
                  <a:prstClr val="black"/>
                </a:solidFill>
                <a:latin typeface="Alexandria" charset="0"/>
                <a:cs typeface="Alexandria" charset="0"/>
              </a:rPr>
              <a:t>.</a:t>
            </a:r>
          </a:p>
        </p:txBody>
      </p:sp>
    </p:spTree>
    <p:extLst>
      <p:ext uri="{BB962C8B-B14F-4D97-AF65-F5344CB8AC3E}">
        <p14:creationId xmlns:p14="http://schemas.microsoft.com/office/powerpoint/2010/main" val="11733529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14265"/>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sp>
        <p:nvSpPr>
          <p:cNvPr id="11" name="مربع نص 10">
            <a:extLst>
              <a:ext uri="{FF2B5EF4-FFF2-40B4-BE49-F238E27FC236}">
                <a16:creationId xmlns:a16="http://schemas.microsoft.com/office/drawing/2014/main" id="{FD7E2B13-FB3E-F581-D3F1-6DCF8B742952}"/>
              </a:ext>
            </a:extLst>
          </p:cNvPr>
          <p:cNvSpPr txBox="1"/>
          <p:nvPr/>
        </p:nvSpPr>
        <p:spPr>
          <a:xfrm>
            <a:off x="792060" y="3054945"/>
            <a:ext cx="10431420" cy="2635978"/>
          </a:xfrm>
          <a:prstGeom prst="rect">
            <a:avLst/>
          </a:prstGeom>
          <a:noFill/>
        </p:spPr>
        <p:txBody>
          <a:bodyPr wrap="square" rtlCol="1">
            <a:spAutoFit/>
          </a:bodyPr>
          <a:lstStyle/>
          <a:p>
            <a:pPr marL="342900" indent="-342900" algn="justLow">
              <a:lnSpc>
                <a:spcPct val="150000"/>
              </a:lnSpc>
              <a:buFont typeface="+mj-lt"/>
              <a:buAutoNum type="arabicPeriod" startAt="11"/>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الخلق والابتكار:</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القائد الإداري لديه قدرة واضحة على الابتكار وتوليد الأفكار والحلول، وهو شخص مجدد وغير تقليدي ولا ينتظر قرارات الآخرين كثيراً.</a:t>
            </a:r>
          </a:p>
          <a:p>
            <a:pPr algn="justLow">
              <a:lnSpc>
                <a:spcPct val="150000"/>
              </a:lnSpc>
            </a:pPr>
            <a:endPar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endParaRPr>
          </a:p>
          <a:p>
            <a:pPr marL="342900" indent="-342900" algn="justLow">
              <a:lnSpc>
                <a:spcPct val="150000"/>
              </a:lnSpc>
              <a:buFont typeface="+mj-lt"/>
              <a:buAutoNum type="arabicPeriod" startAt="12"/>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يضع الهدف نصب عينيه:</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إن عقل القائد لا يستطيع التركيز في أكثر من شيء واحد، والتركيز في عمل معين ووضع الهدف محل التنفيذ بصورة دائمة يولد نوعاً من الحماية والمناعة ضد الألم والتعب الذي ينشأ من العمل.</a:t>
            </a:r>
          </a:p>
        </p:txBody>
      </p:sp>
    </p:spTree>
    <p:extLst>
      <p:ext uri="{BB962C8B-B14F-4D97-AF65-F5344CB8AC3E}">
        <p14:creationId xmlns:p14="http://schemas.microsoft.com/office/powerpoint/2010/main" val="4906396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صفات القائد الإداري</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EA54089-FABA-83C4-2D8F-5212B340B6D1}"/>
              </a:ext>
            </a:extLst>
          </p:cNvPr>
          <p:cNvSpPr txBox="1"/>
          <p:nvPr/>
        </p:nvSpPr>
        <p:spPr>
          <a:xfrm>
            <a:off x="914172" y="2114265"/>
            <a:ext cx="10187196" cy="78854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الصفات المميزة للقائد الإداري عملية نسبية تختلف من وظيفة قيادية إلى أخرى، وتتوقف على عوامل متداخلة، ولكن هناك صفات أساسية للقيادة.</a:t>
            </a:r>
            <a:endParaRPr lang="ar-SA" b="1" dirty="0">
              <a:solidFill>
                <a:srgbClr val="00B0F0"/>
              </a:solidFill>
            </a:endParaRPr>
          </a:p>
        </p:txBody>
      </p:sp>
      <p:sp>
        <p:nvSpPr>
          <p:cNvPr id="11" name="مربع نص 10">
            <a:extLst>
              <a:ext uri="{FF2B5EF4-FFF2-40B4-BE49-F238E27FC236}">
                <a16:creationId xmlns:a16="http://schemas.microsoft.com/office/drawing/2014/main" id="{FD7E2B13-FB3E-F581-D3F1-6DCF8B742952}"/>
              </a:ext>
            </a:extLst>
          </p:cNvPr>
          <p:cNvSpPr txBox="1"/>
          <p:nvPr/>
        </p:nvSpPr>
        <p:spPr>
          <a:xfrm>
            <a:off x="792060" y="3054945"/>
            <a:ext cx="10431420" cy="1158651"/>
          </a:xfrm>
          <a:prstGeom prst="rect">
            <a:avLst/>
          </a:prstGeom>
          <a:noFill/>
        </p:spPr>
        <p:txBody>
          <a:bodyPr wrap="square" rtlCol="1">
            <a:spAutoFit/>
          </a:bodyPr>
          <a:lstStyle/>
          <a:p>
            <a:pPr marL="342900" indent="-342900" algn="justLow">
              <a:lnSpc>
                <a:spcPct val="150000"/>
              </a:lnSpc>
              <a:buFont typeface="+mj-lt"/>
              <a:buAutoNum type="arabicPeriod" startAt="13"/>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القدرة على الحسم</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لا بد للقائد الإداري من أن يكون قاطعاً وعاقلاً في نفس الوقت، وأن يعطي الفرصة لنفسه لأن يستمع لأكثر من اقتراح أو رأي قبل أخذ القرار، وعليه أيضاً أن يتشاور مع أهل الخبرة ومساعديه والمخلصين له.</a:t>
            </a:r>
          </a:p>
        </p:txBody>
      </p:sp>
    </p:spTree>
    <p:extLst>
      <p:ext uri="{BB962C8B-B14F-4D97-AF65-F5344CB8AC3E}">
        <p14:creationId xmlns:p14="http://schemas.microsoft.com/office/powerpoint/2010/main" val="1587840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BAA8C2-9ADA-345A-047D-AD6B61EC46C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4ECA2274-FAC1-4ED4-5498-E122C15E03C7}"/>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FB7801C7-BD7E-C470-380E-44C904125FA3}"/>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B07706A-94DE-6656-8BBD-A4D7EB92B1F4}"/>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46F8EB1-94A9-77AF-8A88-AB917DA2B8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246CEF99-234E-31E5-0602-C5022349F0B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137A818F-4CD3-709F-6AC9-19F7DC0617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F7890CC0-C6EF-39D0-5A3F-66E94BD0B13A}"/>
              </a:ext>
            </a:extLst>
          </p:cNvPr>
          <p:cNvSpPr txBox="1"/>
          <p:nvPr/>
        </p:nvSpPr>
        <p:spPr>
          <a:xfrm>
            <a:off x="1630058" y="2864161"/>
            <a:ext cx="3195158"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العادات السبع للقادة</a:t>
            </a:r>
          </a:p>
        </p:txBody>
      </p:sp>
      <p:pic>
        <p:nvPicPr>
          <p:cNvPr id="10" name="صورة 9">
            <a:extLst>
              <a:ext uri="{FF2B5EF4-FFF2-40B4-BE49-F238E27FC236}">
                <a16:creationId xmlns:a16="http://schemas.microsoft.com/office/drawing/2014/main" id="{C09890AF-321C-AF61-B7D1-66E2746032F0}"/>
              </a:ext>
            </a:extLst>
          </p:cNvPr>
          <p:cNvPicPr>
            <a:picLocks noChangeAspect="1"/>
          </p:cNvPicPr>
          <p:nvPr/>
        </p:nvPicPr>
        <p:blipFill rotWithShape="1">
          <a:blip r:embed="rId3">
            <a:extLst>
              <a:ext uri="{28A0092B-C50C-407E-A947-70E740481C1C}">
                <a14:useLocalDpi xmlns:a14="http://schemas.microsoft.com/office/drawing/2010/main" val="0"/>
              </a:ext>
            </a:extLst>
          </a:blip>
          <a:srcRect t="8688" b="7358"/>
          <a:stretch/>
        </p:blipFill>
        <p:spPr>
          <a:xfrm>
            <a:off x="6129737" y="2154620"/>
            <a:ext cx="5877170" cy="3289399"/>
          </a:xfrm>
          <a:prstGeom prst="rect">
            <a:avLst/>
          </a:prstGeom>
        </p:spPr>
      </p:pic>
    </p:spTree>
    <p:extLst>
      <p:ext uri="{BB962C8B-B14F-4D97-AF65-F5344CB8AC3E}">
        <p14:creationId xmlns:p14="http://schemas.microsoft.com/office/powerpoint/2010/main" val="39133121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العادات السبع للقادة</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39">
            <a:extLst>
              <a:ext uri="{FF2B5EF4-FFF2-40B4-BE49-F238E27FC236}">
                <a16:creationId xmlns:a16="http://schemas.microsoft.com/office/drawing/2014/main" id="{87FDBAB7-1140-5099-3374-55A9C8819F32}"/>
              </a:ext>
            </a:extLst>
          </p:cNvPr>
          <p:cNvSpPr/>
          <p:nvPr/>
        </p:nvSpPr>
        <p:spPr>
          <a:xfrm>
            <a:off x="1128897" y="2271691"/>
            <a:ext cx="9207187" cy="155471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spcAft>
                <a:spcPts val="600"/>
              </a:spcAft>
            </a:pPr>
            <a:r>
              <a:rPr lang="ar-SA" sz="1600" b="1" dirty="0">
                <a:solidFill>
                  <a:srgbClr val="00B0F0"/>
                </a:solidFill>
                <a:latin typeface="Alexandria" charset="0"/>
                <a:cs typeface="Alexandria" charset="0"/>
              </a:rPr>
              <a:t>كن مختاراً لاستجابتك:</a:t>
            </a:r>
          </a:p>
          <a:p>
            <a:pPr lvl="0" algn="justLow"/>
            <a:r>
              <a:rPr lang="ar-SA" sz="1600" dirty="0">
                <a:solidFill>
                  <a:prstClr val="white"/>
                </a:solidFill>
                <a:latin typeface="Alexandria" charset="0"/>
                <a:cs typeface="Alexandria" charset="0"/>
              </a:rPr>
              <a:t>معرفة الذات ومعرفة الدوافع والميول والقدرات، تجعل القائد مسيطراً على الأمور ولا يكون لأحد سيطرة عليه، مما يمنحه الحرية اللازمة للإبداع وفقاً للقيم والمبادئ.</a:t>
            </a:r>
          </a:p>
        </p:txBody>
      </p:sp>
      <p:sp>
        <p:nvSpPr>
          <p:cNvPr id="12" name="Text Box 2248">
            <a:extLst>
              <a:ext uri="{FF2B5EF4-FFF2-40B4-BE49-F238E27FC236}">
                <a16:creationId xmlns:a16="http://schemas.microsoft.com/office/drawing/2014/main" id="{F6E491F9-AE3B-1DD0-152A-EE687612AA6A}"/>
              </a:ext>
            </a:extLst>
          </p:cNvPr>
          <p:cNvSpPr txBox="1">
            <a:spLocks noChangeArrowheads="1"/>
          </p:cNvSpPr>
          <p:nvPr/>
        </p:nvSpPr>
        <p:spPr bwMode="auto">
          <a:xfrm>
            <a:off x="10420540" y="2815229"/>
            <a:ext cx="642563"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01</a:t>
            </a:r>
          </a:p>
        </p:txBody>
      </p:sp>
      <p:sp>
        <p:nvSpPr>
          <p:cNvPr id="13" name="Round Diagonal Corner Rectangle 39">
            <a:extLst>
              <a:ext uri="{FF2B5EF4-FFF2-40B4-BE49-F238E27FC236}">
                <a16:creationId xmlns:a16="http://schemas.microsoft.com/office/drawing/2014/main" id="{8FAB1B79-FBF7-349C-6634-01A5FEE4FD92}"/>
              </a:ext>
            </a:extLst>
          </p:cNvPr>
          <p:cNvSpPr/>
          <p:nvPr/>
        </p:nvSpPr>
        <p:spPr>
          <a:xfrm>
            <a:off x="1128897" y="4151786"/>
            <a:ext cx="9207187" cy="155471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spcAft>
                <a:spcPts val="600"/>
              </a:spcAft>
            </a:pPr>
            <a:r>
              <a:rPr lang="ar-SA" sz="1600" b="1" dirty="0">
                <a:solidFill>
                  <a:srgbClr val="00B0F0"/>
                </a:solidFill>
                <a:latin typeface="Alexandria" charset="0"/>
                <a:cs typeface="Alexandria" charset="0"/>
              </a:rPr>
              <a:t>لتكن غايتك واضحة حينما تبدأ بعمل ما:</a:t>
            </a:r>
          </a:p>
          <a:p>
            <a:pPr lvl="0" algn="justLow"/>
            <a:r>
              <a:rPr lang="ar-SA" sz="1600" dirty="0">
                <a:solidFill>
                  <a:schemeClr val="bg1"/>
                </a:solidFill>
                <a:latin typeface="Alexandria" charset="0"/>
                <a:cs typeface="Alexandria" charset="0"/>
              </a:rPr>
              <a:t>تركيز القائد منذ البداية على الغاية مع إطلاق الخيال ليحلق بعيداً عن أسر الماضي وسجن الخبرة وضيق الذاكرة.</a:t>
            </a:r>
            <a:endParaRPr lang="ar-SA" sz="1600" dirty="0">
              <a:solidFill>
                <a:schemeClr val="bg1"/>
              </a:solidFill>
            </a:endParaRPr>
          </a:p>
        </p:txBody>
      </p:sp>
      <p:sp>
        <p:nvSpPr>
          <p:cNvPr id="14" name="Text Box 2248">
            <a:extLst>
              <a:ext uri="{FF2B5EF4-FFF2-40B4-BE49-F238E27FC236}">
                <a16:creationId xmlns:a16="http://schemas.microsoft.com/office/drawing/2014/main" id="{698C2E82-F6C4-10BB-0CA0-EF6E7A3A5F1F}"/>
              </a:ext>
            </a:extLst>
          </p:cNvPr>
          <p:cNvSpPr txBox="1">
            <a:spLocks noChangeArrowheads="1"/>
          </p:cNvSpPr>
          <p:nvPr/>
        </p:nvSpPr>
        <p:spPr bwMode="auto">
          <a:xfrm>
            <a:off x="10420540" y="4695324"/>
            <a:ext cx="642563"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02</a:t>
            </a:r>
          </a:p>
        </p:txBody>
      </p:sp>
    </p:spTree>
    <p:extLst>
      <p:ext uri="{BB962C8B-B14F-4D97-AF65-F5344CB8AC3E}">
        <p14:creationId xmlns:p14="http://schemas.microsoft.com/office/powerpoint/2010/main" val="40358663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العادات السبع للقادة</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39">
            <a:extLst>
              <a:ext uri="{FF2B5EF4-FFF2-40B4-BE49-F238E27FC236}">
                <a16:creationId xmlns:a16="http://schemas.microsoft.com/office/drawing/2014/main" id="{87FDBAB7-1140-5099-3374-55A9C8819F32}"/>
              </a:ext>
            </a:extLst>
          </p:cNvPr>
          <p:cNvSpPr/>
          <p:nvPr/>
        </p:nvSpPr>
        <p:spPr>
          <a:xfrm>
            <a:off x="1128897" y="2271691"/>
            <a:ext cx="9207187" cy="155471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spcAft>
                <a:spcPts val="600"/>
              </a:spcAft>
            </a:pPr>
            <a:r>
              <a:rPr lang="ar-SA" sz="1600" b="1" dirty="0">
                <a:solidFill>
                  <a:srgbClr val="00B0F0"/>
                </a:solidFill>
                <a:latin typeface="Alexandria" charset="0"/>
                <a:cs typeface="Alexandria" charset="0"/>
              </a:rPr>
              <a:t>اجعل أهمية الأشياء بحسب أولويتها:</a:t>
            </a:r>
          </a:p>
          <a:p>
            <a:pPr lvl="0" algn="justLow"/>
            <a:r>
              <a:rPr lang="ar-SA" sz="1600" dirty="0">
                <a:solidFill>
                  <a:schemeClr val="bg1"/>
                </a:solidFill>
                <a:latin typeface="Alexandria" charset="0"/>
                <a:cs typeface="Alexandria" charset="0"/>
              </a:rPr>
              <a:t>القائد المتميز لا يجعل تيار الحياة يسير به كيفما سار، بل يضبط الأمور ويركز اهتماماته على ما له قيمة وأهمية وإن لم يكن أثراً واضح الآن.</a:t>
            </a:r>
            <a:endParaRPr lang="ar-SA" sz="1600" dirty="0">
              <a:solidFill>
                <a:schemeClr val="bg1"/>
              </a:solidFill>
            </a:endParaRPr>
          </a:p>
        </p:txBody>
      </p:sp>
      <p:sp>
        <p:nvSpPr>
          <p:cNvPr id="12" name="Text Box 2248">
            <a:extLst>
              <a:ext uri="{FF2B5EF4-FFF2-40B4-BE49-F238E27FC236}">
                <a16:creationId xmlns:a16="http://schemas.microsoft.com/office/drawing/2014/main" id="{F6E491F9-AE3B-1DD0-152A-EE687612AA6A}"/>
              </a:ext>
            </a:extLst>
          </p:cNvPr>
          <p:cNvSpPr txBox="1">
            <a:spLocks noChangeArrowheads="1"/>
          </p:cNvSpPr>
          <p:nvPr/>
        </p:nvSpPr>
        <p:spPr bwMode="auto">
          <a:xfrm>
            <a:off x="10420540" y="2815229"/>
            <a:ext cx="642563"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03</a:t>
            </a:r>
          </a:p>
        </p:txBody>
      </p:sp>
      <p:sp>
        <p:nvSpPr>
          <p:cNvPr id="13" name="Round Diagonal Corner Rectangle 39">
            <a:extLst>
              <a:ext uri="{FF2B5EF4-FFF2-40B4-BE49-F238E27FC236}">
                <a16:creationId xmlns:a16="http://schemas.microsoft.com/office/drawing/2014/main" id="{8FAB1B79-FBF7-349C-6634-01A5FEE4FD92}"/>
              </a:ext>
            </a:extLst>
          </p:cNvPr>
          <p:cNvSpPr/>
          <p:nvPr/>
        </p:nvSpPr>
        <p:spPr>
          <a:xfrm>
            <a:off x="1128897" y="4151786"/>
            <a:ext cx="9207187" cy="155471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spcAft>
                <a:spcPts val="600"/>
              </a:spcAft>
            </a:pPr>
            <a:r>
              <a:rPr lang="ar-SA" sz="1600" b="1" dirty="0">
                <a:solidFill>
                  <a:srgbClr val="00B0F0"/>
                </a:solidFill>
                <a:latin typeface="Alexandria" charset="0"/>
                <a:cs typeface="Alexandria" charset="0"/>
              </a:rPr>
              <a:t>فكر على أساس الطرفين الرابحين:</a:t>
            </a:r>
          </a:p>
          <a:p>
            <a:pPr lvl="0" algn="justLow"/>
            <a:r>
              <a:rPr lang="ar-SA" sz="1600" b="1" dirty="0">
                <a:solidFill>
                  <a:srgbClr val="00B0F0"/>
                </a:solidFill>
                <a:latin typeface="Alexandria" charset="0"/>
                <a:cs typeface="Alexandria" charset="0"/>
              </a:rPr>
              <a:t> </a:t>
            </a:r>
            <a:r>
              <a:rPr lang="ar-SA" sz="1600" dirty="0">
                <a:solidFill>
                  <a:schemeClr val="bg1"/>
                </a:solidFill>
                <a:latin typeface="Alexandria" charset="0"/>
                <a:cs typeface="Alexandria" charset="0"/>
              </a:rPr>
              <a:t>الإيمان بأن نجاح شخص ما لا يعني فشل الآخر، والقائد يحاول قدر الإمكان حل المشاكل بما يفيد الجميع، وهذه الخصلة ترتبط بعقلية ثرية واسعة الأفق تتبع عقلية الوفرة لا عقلية الشح.</a:t>
            </a:r>
            <a:endParaRPr lang="ar-SA" sz="1600" dirty="0">
              <a:solidFill>
                <a:schemeClr val="bg1"/>
              </a:solidFill>
            </a:endParaRPr>
          </a:p>
        </p:txBody>
      </p:sp>
      <p:sp>
        <p:nvSpPr>
          <p:cNvPr id="14" name="Text Box 2248">
            <a:extLst>
              <a:ext uri="{FF2B5EF4-FFF2-40B4-BE49-F238E27FC236}">
                <a16:creationId xmlns:a16="http://schemas.microsoft.com/office/drawing/2014/main" id="{698C2E82-F6C4-10BB-0CA0-EF6E7A3A5F1F}"/>
              </a:ext>
            </a:extLst>
          </p:cNvPr>
          <p:cNvSpPr txBox="1">
            <a:spLocks noChangeArrowheads="1"/>
          </p:cNvSpPr>
          <p:nvPr/>
        </p:nvSpPr>
        <p:spPr bwMode="auto">
          <a:xfrm>
            <a:off x="10420540" y="4695324"/>
            <a:ext cx="642563"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04</a:t>
            </a:r>
          </a:p>
        </p:txBody>
      </p:sp>
    </p:spTree>
    <p:extLst>
      <p:ext uri="{BB962C8B-B14F-4D97-AF65-F5344CB8AC3E}">
        <p14:creationId xmlns:p14="http://schemas.microsoft.com/office/powerpoint/2010/main" val="15900276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A6D31EC-19D4-E71C-9E7E-3A1C656F72F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60DA78-0EFA-D458-2D2F-252183E360E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العادات السبع للقادة</a:t>
            </a:r>
          </a:p>
        </p:txBody>
      </p:sp>
      <p:sp>
        <p:nvSpPr>
          <p:cNvPr id="4" name="Rectangle 4">
            <a:extLst>
              <a:ext uri="{FF2B5EF4-FFF2-40B4-BE49-F238E27FC236}">
                <a16:creationId xmlns:a16="http://schemas.microsoft.com/office/drawing/2014/main" id="{C33F5055-D03C-6BAE-1738-31B379386E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21C4E97-3650-3E7F-DF58-98113059039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FC891E0-7BC5-04D5-1F96-C5B9F0E75D5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E5C8453-FBC9-E0B1-F4F4-414BA4BF90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5C751DB-C8DC-3718-D19D-FAFD8372C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39">
            <a:extLst>
              <a:ext uri="{FF2B5EF4-FFF2-40B4-BE49-F238E27FC236}">
                <a16:creationId xmlns:a16="http://schemas.microsoft.com/office/drawing/2014/main" id="{87FDBAB7-1140-5099-3374-55A9C8819F32}"/>
              </a:ext>
            </a:extLst>
          </p:cNvPr>
          <p:cNvSpPr/>
          <p:nvPr/>
        </p:nvSpPr>
        <p:spPr>
          <a:xfrm>
            <a:off x="1128897" y="2271692"/>
            <a:ext cx="9207187" cy="1070282"/>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spcAft>
                <a:spcPts val="600"/>
              </a:spcAft>
            </a:pPr>
            <a:r>
              <a:rPr lang="ar-SA" sz="1600" b="1" dirty="0">
                <a:solidFill>
                  <a:srgbClr val="00B0F0"/>
                </a:solidFill>
                <a:latin typeface="Alexandria" charset="0"/>
                <a:cs typeface="Alexandria" charset="0"/>
              </a:rPr>
              <a:t>اسع أولاً لأن تَفهم، ثم اسع إلى أن تُفهم:</a:t>
            </a:r>
          </a:p>
          <a:p>
            <a:pPr lvl="0"/>
            <a:r>
              <a:rPr lang="ar-SA" sz="1600" b="1" dirty="0">
                <a:solidFill>
                  <a:srgbClr val="00B0F0"/>
                </a:solidFill>
                <a:latin typeface="Alexandria" charset="0"/>
                <a:cs typeface="Alexandria" charset="0"/>
              </a:rPr>
              <a:t> </a:t>
            </a:r>
            <a:r>
              <a:rPr lang="ar-SA" sz="1600" dirty="0">
                <a:solidFill>
                  <a:schemeClr val="bg1"/>
                </a:solidFill>
                <a:latin typeface="Alexandria" charset="0"/>
                <a:cs typeface="Alexandria" charset="0"/>
              </a:rPr>
              <a:t>ترتبط هذه الخصلة باحترام الرأي الآخر، فمن الخطأ أن يكون استماع القائد لأجل الجواب والرد، بل لأجل الفهم والمشاركة الوجدانية.</a:t>
            </a:r>
            <a:endParaRPr lang="ar-SA" sz="1600" dirty="0">
              <a:solidFill>
                <a:schemeClr val="bg1"/>
              </a:solidFill>
            </a:endParaRPr>
          </a:p>
        </p:txBody>
      </p:sp>
      <p:sp>
        <p:nvSpPr>
          <p:cNvPr id="12" name="Text Box 2248">
            <a:extLst>
              <a:ext uri="{FF2B5EF4-FFF2-40B4-BE49-F238E27FC236}">
                <a16:creationId xmlns:a16="http://schemas.microsoft.com/office/drawing/2014/main" id="{F6E491F9-AE3B-1DD0-152A-EE687612AA6A}"/>
              </a:ext>
            </a:extLst>
          </p:cNvPr>
          <p:cNvSpPr txBox="1">
            <a:spLocks noChangeArrowheads="1"/>
          </p:cNvSpPr>
          <p:nvPr/>
        </p:nvSpPr>
        <p:spPr bwMode="auto">
          <a:xfrm>
            <a:off x="10420540" y="2533874"/>
            <a:ext cx="642563"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05</a:t>
            </a:r>
          </a:p>
        </p:txBody>
      </p:sp>
      <p:sp>
        <p:nvSpPr>
          <p:cNvPr id="9" name="Round Diagonal Corner Rectangle 39">
            <a:extLst>
              <a:ext uri="{FF2B5EF4-FFF2-40B4-BE49-F238E27FC236}">
                <a16:creationId xmlns:a16="http://schemas.microsoft.com/office/drawing/2014/main" id="{4EA629B5-39F8-E38A-7CD4-B80BAF5A3CB2}"/>
              </a:ext>
            </a:extLst>
          </p:cNvPr>
          <p:cNvSpPr/>
          <p:nvPr/>
        </p:nvSpPr>
        <p:spPr>
          <a:xfrm>
            <a:off x="1153149" y="3515153"/>
            <a:ext cx="9207187" cy="1070282"/>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spcAft>
                <a:spcPts val="600"/>
              </a:spcAft>
            </a:pPr>
            <a:r>
              <a:rPr lang="ar-SA" sz="1600" b="1" dirty="0">
                <a:solidFill>
                  <a:srgbClr val="00B0F0"/>
                </a:solidFill>
                <a:latin typeface="Alexandria" charset="0"/>
                <a:cs typeface="Alexandria" charset="0"/>
              </a:rPr>
              <a:t>اجعل العمل شراكة مع الآخرين: </a:t>
            </a:r>
          </a:p>
          <a:p>
            <a:pPr lvl="0" algn="justLow"/>
            <a:r>
              <a:rPr lang="ar-SA" sz="1600" dirty="0">
                <a:solidFill>
                  <a:schemeClr val="bg1"/>
                </a:solidFill>
                <a:latin typeface="Alexandria" charset="0"/>
                <a:cs typeface="Alexandria" charset="0"/>
              </a:rPr>
              <a:t>البشر يكمل بعضهم البعض نظراً للاختلافات والفروقات بينهم، وموقف المشاركة هذا هو الموقف الرابح للطرفين، لا موقف الرابح والخاسر.</a:t>
            </a:r>
            <a:endParaRPr lang="ar-SA" sz="1600" dirty="0">
              <a:solidFill>
                <a:schemeClr val="bg1"/>
              </a:solidFill>
            </a:endParaRPr>
          </a:p>
        </p:txBody>
      </p:sp>
      <p:sp>
        <p:nvSpPr>
          <p:cNvPr id="11" name="Text Box 2248">
            <a:extLst>
              <a:ext uri="{FF2B5EF4-FFF2-40B4-BE49-F238E27FC236}">
                <a16:creationId xmlns:a16="http://schemas.microsoft.com/office/drawing/2014/main" id="{5EEEEA04-32BD-31BB-C6C1-2B633E93C193}"/>
              </a:ext>
            </a:extLst>
          </p:cNvPr>
          <p:cNvSpPr txBox="1">
            <a:spLocks noChangeArrowheads="1"/>
          </p:cNvSpPr>
          <p:nvPr/>
        </p:nvSpPr>
        <p:spPr bwMode="auto">
          <a:xfrm>
            <a:off x="10444792" y="3777335"/>
            <a:ext cx="642563"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06</a:t>
            </a:r>
          </a:p>
        </p:txBody>
      </p:sp>
      <p:sp>
        <p:nvSpPr>
          <p:cNvPr id="15" name="Round Diagonal Corner Rectangle 39">
            <a:extLst>
              <a:ext uri="{FF2B5EF4-FFF2-40B4-BE49-F238E27FC236}">
                <a16:creationId xmlns:a16="http://schemas.microsoft.com/office/drawing/2014/main" id="{39C24075-19D1-FB90-F009-D30C070CD9DD}"/>
              </a:ext>
            </a:extLst>
          </p:cNvPr>
          <p:cNvSpPr/>
          <p:nvPr/>
        </p:nvSpPr>
        <p:spPr>
          <a:xfrm>
            <a:off x="1153149" y="4803180"/>
            <a:ext cx="9207187" cy="1070282"/>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spcAft>
                <a:spcPts val="600"/>
              </a:spcAft>
            </a:pPr>
            <a:r>
              <a:rPr lang="ar-SA" sz="1600" b="1" dirty="0">
                <a:solidFill>
                  <a:srgbClr val="00B0F0"/>
                </a:solidFill>
                <a:latin typeface="Alexandria" charset="0"/>
                <a:cs typeface="Alexandria" charset="0"/>
              </a:rPr>
              <a:t>اشحذ قدراتك:</a:t>
            </a:r>
          </a:p>
          <a:p>
            <a:pPr lvl="0" algn="justLow"/>
            <a:r>
              <a:rPr lang="ar-SA" sz="1600" dirty="0">
                <a:solidFill>
                  <a:schemeClr val="bg1"/>
                </a:solidFill>
                <a:latin typeface="Alexandria" charset="0"/>
                <a:cs typeface="Alexandria" charset="0"/>
              </a:rPr>
              <a:t>القائد المتميز يحرص على التحسين المستمر والولادة المتجددة والا يبقى في مكانه بلا تقدم لأنه سوف يتأخر حتماً.</a:t>
            </a:r>
            <a:endParaRPr lang="ar-SA" sz="1600" dirty="0">
              <a:solidFill>
                <a:schemeClr val="bg1"/>
              </a:solidFill>
            </a:endParaRPr>
          </a:p>
        </p:txBody>
      </p:sp>
      <p:sp>
        <p:nvSpPr>
          <p:cNvPr id="16" name="Text Box 2248">
            <a:extLst>
              <a:ext uri="{FF2B5EF4-FFF2-40B4-BE49-F238E27FC236}">
                <a16:creationId xmlns:a16="http://schemas.microsoft.com/office/drawing/2014/main" id="{2881E49C-A0A9-4F7B-BABA-BC9DD252A434}"/>
              </a:ext>
            </a:extLst>
          </p:cNvPr>
          <p:cNvSpPr txBox="1">
            <a:spLocks noChangeArrowheads="1"/>
          </p:cNvSpPr>
          <p:nvPr/>
        </p:nvSpPr>
        <p:spPr bwMode="auto">
          <a:xfrm>
            <a:off x="10444792" y="5065362"/>
            <a:ext cx="642563"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07</a:t>
            </a:r>
          </a:p>
        </p:txBody>
      </p:sp>
    </p:spTree>
    <p:extLst>
      <p:ext uri="{BB962C8B-B14F-4D97-AF65-F5344CB8AC3E}">
        <p14:creationId xmlns:p14="http://schemas.microsoft.com/office/powerpoint/2010/main" val="23383456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BAA8C2-9ADA-345A-047D-AD6B61EC46C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4ECA2274-FAC1-4ED4-5498-E122C15E03C7}"/>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FB7801C7-BD7E-C470-380E-44C904125FA3}"/>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B07706A-94DE-6656-8BBD-A4D7EB92B1F4}"/>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46F8EB1-94A9-77AF-8A88-AB917DA2B8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246CEF99-234E-31E5-0602-C5022349F0B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137A818F-4CD3-709F-6AC9-19F7DC0617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F7890CC0-C6EF-39D0-5A3F-66E94BD0B13A}"/>
              </a:ext>
            </a:extLst>
          </p:cNvPr>
          <p:cNvSpPr txBox="1"/>
          <p:nvPr/>
        </p:nvSpPr>
        <p:spPr>
          <a:xfrm>
            <a:off x="1517513" y="2864161"/>
            <a:ext cx="3462447"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المهارات الأساسية للقيادة</a:t>
            </a:r>
          </a:p>
        </p:txBody>
      </p:sp>
      <p:pic>
        <p:nvPicPr>
          <p:cNvPr id="10" name="صورة 9">
            <a:extLst>
              <a:ext uri="{FF2B5EF4-FFF2-40B4-BE49-F238E27FC236}">
                <a16:creationId xmlns:a16="http://schemas.microsoft.com/office/drawing/2014/main" id="{C09890AF-321C-AF61-B7D1-66E2746032F0}"/>
              </a:ext>
            </a:extLst>
          </p:cNvPr>
          <p:cNvPicPr>
            <a:picLocks noChangeAspect="1"/>
          </p:cNvPicPr>
          <p:nvPr/>
        </p:nvPicPr>
        <p:blipFill rotWithShape="1">
          <a:blip r:embed="rId3">
            <a:extLst>
              <a:ext uri="{28A0092B-C50C-407E-A947-70E740481C1C}">
                <a14:useLocalDpi xmlns:a14="http://schemas.microsoft.com/office/drawing/2010/main" val="0"/>
              </a:ext>
            </a:extLst>
          </a:blip>
          <a:srcRect t="8688" b="7358"/>
          <a:stretch/>
        </p:blipFill>
        <p:spPr>
          <a:xfrm>
            <a:off x="6129737" y="2154620"/>
            <a:ext cx="5877170" cy="3289399"/>
          </a:xfrm>
          <a:prstGeom prst="rect">
            <a:avLst/>
          </a:prstGeom>
        </p:spPr>
      </p:pic>
    </p:spTree>
    <p:extLst>
      <p:ext uri="{BB962C8B-B14F-4D97-AF65-F5344CB8AC3E}">
        <p14:creationId xmlns:p14="http://schemas.microsoft.com/office/powerpoint/2010/main" val="1183024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لا شك أن كل قائد يجب أن يتميز بصفات أو مهارات تساعده على التأثير في سلوك تابعيه وتحقيق أهداف الإدارة التي يعملون بها، ولكي يستطيع القائد تفهم الأطراف الثلاثة لعملية القيادة وهي (القائد - التابعون – الموقف) فلا بد أن يحوز أو يكتسب أربع مهارات وذلك لكي يبلغ أهداف العمل ويرفع الإنتاجية من ناحية، ويحقق أهداف الأفراد ويرفع درجة رضاهم من ناحية أخرى، وهذه المهارات هي:</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المهارات الأساسية للقيادة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451F4DC5-0F83-C4B2-6A8C-ADB870AA2AE3}"/>
              </a:ext>
            </a:extLst>
          </p:cNvPr>
          <p:cNvPicPr>
            <a:picLocks noChangeAspect="1"/>
          </p:cNvPicPr>
          <p:nvPr/>
        </p:nvPicPr>
        <p:blipFill rotWithShape="1">
          <a:blip r:embed="rId3"/>
          <a:srcRect l="16962" t="38148" r="37116" b="22448"/>
          <a:stretch/>
        </p:blipFill>
        <p:spPr>
          <a:xfrm>
            <a:off x="2688847" y="3663753"/>
            <a:ext cx="6843438" cy="2205588"/>
          </a:xfrm>
          <a:prstGeom prst="rect">
            <a:avLst/>
          </a:prstGeom>
          <a:ln w="19050">
            <a:solidFill>
              <a:srgbClr val="00B0F0"/>
            </a:solidFill>
            <a:prstDash val="dashDot"/>
          </a:ln>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18425031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وهي أن يكون القائد مجيدا لعمله متقنا إياه، ملما بأعمال مرؤوسيه من ناحية طبيعة الأعمال التي يؤدونها، عارفا لمراحلها وعلاقاتها ومتطلباتها، كذلك أن يكون بإمكانه استعمال المعلومات وتحليلها ومدركا وعارفا للطرق والوسائل المتاحة والكفيلة بإنجاز العمل.</a:t>
            </a:r>
          </a:p>
          <a:p>
            <a:pPr marL="0" marR="0" lvl="0" indent="0" defTabSz="914400" eaLnBrk="1" fontAlgn="auto" latinLnBrk="0" hangingPunct="1">
              <a:lnSpc>
                <a:spcPct val="150000"/>
              </a:lnSpc>
              <a:spcBef>
                <a:spcPts val="0"/>
              </a:spcBef>
              <a:spcAft>
                <a:spcPts val="0"/>
              </a:spcAft>
              <a:buClrTx/>
              <a:buSzTx/>
              <a:buFontTx/>
              <a:buNone/>
              <a:tabLst/>
              <a:defRPr/>
            </a:pPr>
            <a:r>
              <a:rPr lang="ar-SA" sz="1600" kern="0" dirty="0">
                <a:solidFill>
                  <a:prstClr val="black"/>
                </a:solidFill>
                <a:latin typeface="Alexandria" charset="0"/>
                <a:cs typeface="Alexandria" charset="0"/>
              </a:rPr>
              <a:t>      </a:t>
            </a:r>
            <a:r>
              <a:rPr lang="ar-SA" sz="1600" kern="0" dirty="0">
                <a:latin typeface="Alexandria" charset="0"/>
                <a:cs typeface="Alexandria" charset="0"/>
              </a:rPr>
              <a:t>وأهم الخصائص المميزة للمهارة الفنية تتمثل في كونها أسهل في اكتسابها وتنميتها وقياسها من المهارات الأخرى ومن أهم السمات المرتبطة بها:</a:t>
            </a:r>
          </a:p>
          <a:p>
            <a:pPr marL="0" marR="0" lvl="0" indent="0" defTabSz="914400" eaLnBrk="1" fontAlgn="auto" latinLnBrk="0" hangingPunct="1">
              <a:lnSpc>
                <a:spcPct val="150000"/>
              </a:lnSpc>
              <a:spcBef>
                <a:spcPts val="0"/>
              </a:spcBef>
              <a:spcAft>
                <a:spcPts val="0"/>
              </a:spcAft>
              <a:buClrTx/>
              <a:buSzTx/>
              <a:buFontTx/>
              <a:buNone/>
              <a:tabLst/>
              <a:defRPr/>
            </a:pPr>
            <a:endParaRPr lang="ar-SA" sz="1600" kern="0" dirty="0">
              <a:latin typeface="Alexandria" charset="0"/>
              <a:cs typeface="Alexandria" charset="0"/>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المهارات الأساسية للقيادة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0B970BE-62BC-FC04-5036-2FAB1F1DBD79}"/>
              </a:ext>
            </a:extLst>
          </p:cNvPr>
          <p:cNvSpPr/>
          <p:nvPr/>
        </p:nvSpPr>
        <p:spPr>
          <a:xfrm>
            <a:off x="8210947" y="1877877"/>
            <a:ext cx="276687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أولاً: المهارة الفنية</a:t>
            </a:r>
          </a:p>
        </p:txBody>
      </p:sp>
      <p:sp>
        <p:nvSpPr>
          <p:cNvPr id="13" name="Round Diagonal Corner Rectangle 17">
            <a:extLst>
              <a:ext uri="{FF2B5EF4-FFF2-40B4-BE49-F238E27FC236}">
                <a16:creationId xmlns:a16="http://schemas.microsoft.com/office/drawing/2014/main" id="{02CB3E3F-B465-CA40-B3CD-18781F2F6774}"/>
              </a:ext>
            </a:extLst>
          </p:cNvPr>
          <p:cNvSpPr/>
          <p:nvPr/>
        </p:nvSpPr>
        <p:spPr>
          <a:xfrm>
            <a:off x="6772904" y="4904205"/>
            <a:ext cx="3219053" cy="439013"/>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القدرة على تحمل المسئولية</a:t>
            </a:r>
          </a:p>
        </p:txBody>
      </p:sp>
      <p:sp>
        <p:nvSpPr>
          <p:cNvPr id="14" name="Round Diagonal Corner Rectangle 17">
            <a:extLst>
              <a:ext uri="{FF2B5EF4-FFF2-40B4-BE49-F238E27FC236}">
                <a16:creationId xmlns:a16="http://schemas.microsoft.com/office/drawing/2014/main" id="{A668FBD4-EFE7-BCDA-0284-03D51FBE7979}"/>
              </a:ext>
            </a:extLst>
          </p:cNvPr>
          <p:cNvSpPr/>
          <p:nvPr/>
        </p:nvSpPr>
        <p:spPr>
          <a:xfrm>
            <a:off x="2536940" y="4904205"/>
            <a:ext cx="3219053" cy="439013"/>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الفهم العميق والشامل للأمور</a:t>
            </a:r>
          </a:p>
        </p:txBody>
      </p:sp>
      <p:sp>
        <p:nvSpPr>
          <p:cNvPr id="15" name="Round Diagonal Corner Rectangle 17">
            <a:extLst>
              <a:ext uri="{FF2B5EF4-FFF2-40B4-BE49-F238E27FC236}">
                <a16:creationId xmlns:a16="http://schemas.microsoft.com/office/drawing/2014/main" id="{8BA382B3-AFB7-B402-8734-FBEA966E17D3}"/>
              </a:ext>
            </a:extLst>
          </p:cNvPr>
          <p:cNvSpPr/>
          <p:nvPr/>
        </p:nvSpPr>
        <p:spPr>
          <a:xfrm>
            <a:off x="6772904" y="5494586"/>
            <a:ext cx="3219053" cy="439013"/>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الحزم</a:t>
            </a:r>
          </a:p>
        </p:txBody>
      </p:sp>
      <p:sp>
        <p:nvSpPr>
          <p:cNvPr id="16" name="Round Diagonal Corner Rectangle 17">
            <a:extLst>
              <a:ext uri="{FF2B5EF4-FFF2-40B4-BE49-F238E27FC236}">
                <a16:creationId xmlns:a16="http://schemas.microsoft.com/office/drawing/2014/main" id="{F1939520-2223-372C-E984-FAD6DD6B015B}"/>
              </a:ext>
            </a:extLst>
          </p:cNvPr>
          <p:cNvSpPr/>
          <p:nvPr/>
        </p:nvSpPr>
        <p:spPr>
          <a:xfrm>
            <a:off x="2536939" y="5494586"/>
            <a:ext cx="3219053" cy="439013"/>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الإيمان بالهدف</a:t>
            </a:r>
          </a:p>
        </p:txBody>
      </p:sp>
    </p:spTree>
    <p:extLst>
      <p:ext uri="{BB962C8B-B14F-4D97-AF65-F5344CB8AC3E}">
        <p14:creationId xmlns:p14="http://schemas.microsoft.com/office/powerpoint/2010/main" val="39418352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lang="ar-SA" sz="1400" kern="0" noProof="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تتعلق المهارات الإنسانية بالطريقة التي يستطيع بها القائد التعامل بنجاح مع الآخرين ويجعلهم يتعاونون معه ويخلصون في العمل. ويزيد من قدرتهم على الإنتاج والعطاء.</a:t>
            </a:r>
            <a:endParaRPr lang="ar-SA" sz="1600" kern="0" dirty="0">
              <a:solidFill>
                <a:prstClr val="black"/>
              </a:solidFill>
              <a:latin typeface="Alexandria" charset="0"/>
              <a:cs typeface="Alexandria" charset="0"/>
            </a:endParaRP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إن المهارات الإنسانية الجيدة تحترم شخصية الآخرين، وتدفعهم إلى العمل بحماس وقوة دون قهر أو إجبار، وهي التي تستطيع أن تبني الروح المعنوية للمجموعة على أساس قوي، وتحقق لهم الرضا النفسي، وتولد بينهم الثقة والاحترام المتبادلين، وتوحد بينهم جميعا في أسرة واحدة متحابة متعاطفة.</a:t>
            </a:r>
          </a:p>
        </p:txBody>
      </p:sp>
      <p:sp>
        <p:nvSpPr>
          <p:cNvPr id="3" name="TextBox 2">
            <a:extLst>
              <a:ext uri="{FF2B5EF4-FFF2-40B4-BE49-F238E27FC236}">
                <a16:creationId xmlns:a16="http://schemas.microsoft.com/office/drawing/2014/main" id="{1F7251F1-3441-7427-9348-31187764722F}"/>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المهارات الأساسية للقيادة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0B970BE-62BC-FC04-5036-2FAB1F1DBD79}"/>
              </a:ext>
            </a:extLst>
          </p:cNvPr>
          <p:cNvSpPr/>
          <p:nvPr/>
        </p:nvSpPr>
        <p:spPr>
          <a:xfrm>
            <a:off x="8210947" y="1877877"/>
            <a:ext cx="276687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ثانياً: المهارة الإنسانية</a:t>
            </a:r>
          </a:p>
        </p:txBody>
      </p:sp>
    </p:spTree>
    <p:extLst>
      <p:ext uri="{BB962C8B-B14F-4D97-AF65-F5344CB8AC3E}">
        <p14:creationId xmlns:p14="http://schemas.microsoft.com/office/powerpoint/2010/main" val="9280041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وهي أن ينظر القائد الإداري للمنظمة على أساس أنها نظام متكامل، ويفهم أهدافها وأنظمتها وخططها، ويجيد أعمال السلطة والصلاحيات، وكذا تنظيم العمل وتوزيع الواجبات وتنسيق الجهود ويدرك جميع اللوائح والأنظمة. وتعني كذلك قدرة القائد على رؤية التنظيم الذي يقوده، وفهمه للترابط بين أجزائه ونشاطاته وأثر التغيرات التي قد تحدث في أي جزء منه على بقية أجزائه وقدرته على تصور وفهم علاقات الموظف بالمؤسسة وعلاقة المؤسسة ككل بالمجتمع الذي يعمل فيه.</a:t>
            </a:r>
            <a:endParaRPr lang="ar-SA" sz="14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المهارات الأساسية للقيادة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0B970BE-62BC-FC04-5036-2FAB1F1DBD79}"/>
              </a:ext>
            </a:extLst>
          </p:cNvPr>
          <p:cNvSpPr/>
          <p:nvPr/>
        </p:nvSpPr>
        <p:spPr>
          <a:xfrm>
            <a:off x="8210947" y="1877877"/>
            <a:ext cx="276687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ثالثاً: المهارة التنظيمية</a:t>
            </a:r>
          </a:p>
        </p:txBody>
      </p:sp>
    </p:spTree>
    <p:extLst>
      <p:ext uri="{BB962C8B-B14F-4D97-AF65-F5344CB8AC3E}">
        <p14:creationId xmlns:p14="http://schemas.microsoft.com/office/powerpoint/2010/main" val="29158173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ومن الضروري أن يمتلك القائد خصائص مهنية تمثل جوهر العمل الإداري، وهي خصائص تميز القائد الذي يتخذ من مركزه الوظيفي مهنة يؤمن بها، وينتمي إليها ويلتزم بقواعدها الأخلاقية.</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المهارات الأساسية للقيادة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0B970BE-62BC-FC04-5036-2FAB1F1DBD79}"/>
              </a:ext>
            </a:extLst>
          </p:cNvPr>
          <p:cNvSpPr/>
          <p:nvPr/>
        </p:nvSpPr>
        <p:spPr>
          <a:xfrm>
            <a:off x="8210947" y="1877877"/>
            <a:ext cx="276687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ثالثاً: المهارة التنظيمية</a:t>
            </a:r>
          </a:p>
        </p:txBody>
      </p:sp>
      <p:grpSp>
        <p:nvGrpSpPr>
          <p:cNvPr id="11" name="مجموعة 10">
            <a:extLst>
              <a:ext uri="{FF2B5EF4-FFF2-40B4-BE49-F238E27FC236}">
                <a16:creationId xmlns:a16="http://schemas.microsoft.com/office/drawing/2014/main" id="{9E0FF37D-B58E-1AD5-EB49-A28AE6DFA57C}"/>
              </a:ext>
            </a:extLst>
          </p:cNvPr>
          <p:cNvGrpSpPr/>
          <p:nvPr/>
        </p:nvGrpSpPr>
        <p:grpSpPr>
          <a:xfrm>
            <a:off x="9435210" y="3695295"/>
            <a:ext cx="1832048" cy="2015173"/>
            <a:chOff x="2468537" y="1174299"/>
            <a:chExt cx="3205323" cy="775009"/>
          </a:xfrm>
          <a:solidFill>
            <a:srgbClr val="FFC000"/>
          </a:solidFill>
        </p:grpSpPr>
        <p:sp>
          <p:nvSpPr>
            <p:cNvPr id="12" name="مستطيل 11">
              <a:extLst>
                <a:ext uri="{FF2B5EF4-FFF2-40B4-BE49-F238E27FC236}">
                  <a16:creationId xmlns:a16="http://schemas.microsoft.com/office/drawing/2014/main" id="{3C706C3C-F618-2EEB-65EC-9222261D60A0}"/>
                </a:ext>
              </a:extLst>
            </p:cNvPr>
            <p:cNvSpPr/>
            <p:nvPr/>
          </p:nvSpPr>
          <p:spPr>
            <a:xfrm>
              <a:off x="2468537" y="1174299"/>
              <a:ext cx="3205323" cy="775009"/>
            </a:xfrm>
            <a:prstGeom prst="rect">
              <a:avLst/>
            </a:prstGeom>
            <a:grpFill/>
            <a:ln>
              <a:solidFill>
                <a:srgbClr val="C29A53"/>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lgn="justLow">
                <a:lnSpc>
                  <a:spcPct val="150000"/>
                </a:lnSpc>
              </a:pPr>
              <a:endParaRPr lang="ar-SA" sz="1400"/>
            </a:p>
          </p:txBody>
        </p:sp>
        <p:sp>
          <p:nvSpPr>
            <p:cNvPr id="13" name="مربع نص 12">
              <a:extLst>
                <a:ext uri="{FF2B5EF4-FFF2-40B4-BE49-F238E27FC236}">
                  <a16:creationId xmlns:a16="http://schemas.microsoft.com/office/drawing/2014/main" id="{67919BA5-898B-A1B5-B4AD-E9144435997D}"/>
                </a:ext>
              </a:extLst>
            </p:cNvPr>
            <p:cNvSpPr txBox="1"/>
            <p:nvPr/>
          </p:nvSpPr>
          <p:spPr>
            <a:xfrm>
              <a:off x="2566041" y="1174299"/>
              <a:ext cx="2974054" cy="77500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justLow" defTabSz="889000" rtl="1">
                <a:lnSpc>
                  <a:spcPct val="150000"/>
                </a:lnSpc>
                <a:spcBef>
                  <a:spcPct val="0"/>
                </a:spcBef>
                <a:spcAft>
                  <a:spcPct val="35000"/>
                </a:spcAft>
                <a:buNone/>
              </a:pPr>
              <a:r>
                <a:rPr lang="ar-SA" sz="1400" b="0" kern="1200" dirty="0">
                  <a:solidFill>
                    <a:srgbClr val="203E5F"/>
                  </a:solidFill>
                  <a:latin typeface="Alexandria" pitchFamily="2" charset="-78"/>
                  <a:cs typeface="Alexandria" pitchFamily="2" charset="-78"/>
                </a:rPr>
                <a:t>النظر إلى العاملين </a:t>
              </a:r>
              <a:r>
                <a:rPr lang="ar-SA" sz="1400" dirty="0">
                  <a:solidFill>
                    <a:srgbClr val="203E5F"/>
                  </a:solidFill>
                  <a:latin typeface="Alexandria" pitchFamily="2" charset="-78"/>
                  <a:cs typeface="Alexandria" pitchFamily="2" charset="-78"/>
                </a:rPr>
                <a:t>كمجموعة</a:t>
              </a:r>
              <a:r>
                <a:rPr lang="ar-SA" sz="1400" b="0" kern="1200" dirty="0">
                  <a:solidFill>
                    <a:srgbClr val="203E5F"/>
                  </a:solidFill>
                  <a:latin typeface="Alexandria" pitchFamily="2" charset="-78"/>
                  <a:cs typeface="Alexandria" pitchFamily="2" charset="-78"/>
                </a:rPr>
                <a:t> متكاملة، وليسوا </a:t>
              </a:r>
              <a:r>
                <a:rPr lang="ar-SA" sz="1400" dirty="0">
                  <a:solidFill>
                    <a:srgbClr val="203E5F"/>
                  </a:solidFill>
                  <a:latin typeface="Alexandria" pitchFamily="2" charset="-78"/>
                  <a:cs typeface="Alexandria" pitchFamily="2" charset="-78"/>
                </a:rPr>
                <a:t>أفرادً</a:t>
              </a:r>
              <a:r>
                <a:rPr lang="ar-SA" sz="1400" b="0" kern="1200" dirty="0">
                  <a:solidFill>
                    <a:srgbClr val="203E5F"/>
                  </a:solidFill>
                  <a:latin typeface="Alexandria" pitchFamily="2" charset="-78"/>
                  <a:cs typeface="Alexandria" pitchFamily="2" charset="-78"/>
                </a:rPr>
                <a:t> متفرقين.</a:t>
              </a:r>
              <a:endParaRPr lang="en-US" sz="1400" b="0" kern="1200" dirty="0">
                <a:solidFill>
                  <a:srgbClr val="203E5F"/>
                </a:solidFill>
                <a:latin typeface="Alexandria" pitchFamily="2" charset="-78"/>
                <a:cs typeface="Alexandria" pitchFamily="2" charset="-78"/>
              </a:endParaRPr>
            </a:p>
          </p:txBody>
        </p:sp>
      </p:grpSp>
      <p:grpSp>
        <p:nvGrpSpPr>
          <p:cNvPr id="14" name="مجموعة 13">
            <a:extLst>
              <a:ext uri="{FF2B5EF4-FFF2-40B4-BE49-F238E27FC236}">
                <a16:creationId xmlns:a16="http://schemas.microsoft.com/office/drawing/2014/main" id="{712E0AA8-5D45-31BF-0FD6-036FCC429CA9}"/>
              </a:ext>
            </a:extLst>
          </p:cNvPr>
          <p:cNvGrpSpPr/>
          <p:nvPr/>
        </p:nvGrpSpPr>
        <p:grpSpPr>
          <a:xfrm>
            <a:off x="7322543" y="3695294"/>
            <a:ext cx="1832048" cy="2015173"/>
            <a:chOff x="2468537" y="1174299"/>
            <a:chExt cx="3205323" cy="775009"/>
          </a:xfrm>
          <a:solidFill>
            <a:srgbClr val="FFC000"/>
          </a:solidFill>
        </p:grpSpPr>
        <p:sp>
          <p:nvSpPr>
            <p:cNvPr id="15" name="مستطيل 14">
              <a:extLst>
                <a:ext uri="{FF2B5EF4-FFF2-40B4-BE49-F238E27FC236}">
                  <a16:creationId xmlns:a16="http://schemas.microsoft.com/office/drawing/2014/main" id="{A3638EF6-04BB-13C0-8DFC-FDAF7314B42B}"/>
                </a:ext>
              </a:extLst>
            </p:cNvPr>
            <p:cNvSpPr/>
            <p:nvPr/>
          </p:nvSpPr>
          <p:spPr>
            <a:xfrm>
              <a:off x="2468537" y="1174299"/>
              <a:ext cx="3205323" cy="775009"/>
            </a:xfrm>
            <a:prstGeom prst="rect">
              <a:avLst/>
            </a:prstGeom>
            <a:grpFill/>
            <a:ln>
              <a:solidFill>
                <a:srgbClr val="C29A53"/>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lgn="justLow">
                <a:lnSpc>
                  <a:spcPct val="150000"/>
                </a:lnSpc>
              </a:pPr>
              <a:endParaRPr lang="ar-SA" sz="1400"/>
            </a:p>
          </p:txBody>
        </p:sp>
        <p:sp>
          <p:nvSpPr>
            <p:cNvPr id="16" name="مربع نص 15">
              <a:extLst>
                <a:ext uri="{FF2B5EF4-FFF2-40B4-BE49-F238E27FC236}">
                  <a16:creationId xmlns:a16="http://schemas.microsoft.com/office/drawing/2014/main" id="{A4472970-CBBE-D834-ECFE-005E6D007614}"/>
                </a:ext>
              </a:extLst>
            </p:cNvPr>
            <p:cNvSpPr txBox="1"/>
            <p:nvPr/>
          </p:nvSpPr>
          <p:spPr>
            <a:xfrm>
              <a:off x="2598349" y="1174299"/>
              <a:ext cx="3075509" cy="77500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defPPr>
                <a:defRPr lang="ar-SA"/>
              </a:defPPr>
              <a:lvl1pPr marL="87313" lvl="0" algn="justLow" defTabSz="889000">
                <a:spcBef>
                  <a:spcPct val="0"/>
                </a:spcBef>
                <a:spcAft>
                  <a:spcPct val="35000"/>
                </a:spcAft>
                <a:buNone/>
                <a:defRPr sz="1400" b="0">
                  <a:solidFill>
                    <a:srgbClr val="203E5F"/>
                  </a:solidFill>
                  <a:latin typeface="Alexandria" pitchFamily="2" charset="-78"/>
                  <a:cs typeface="Alexandria" pitchFamily="2" charset="-78"/>
                </a:defRPr>
              </a:lvl1pPr>
            </a:lstStyle>
            <a:p>
              <a:pPr>
                <a:lnSpc>
                  <a:spcPct val="150000"/>
                </a:lnSpc>
              </a:pPr>
              <a:r>
                <a:rPr lang="ar-SA" dirty="0"/>
                <a:t>الاهتمام بقدرات العاملين - الحالية والمستقبلية - والتي تكمل بعضها بعضاً.</a:t>
              </a:r>
              <a:endParaRPr lang="en-US" dirty="0"/>
            </a:p>
          </p:txBody>
        </p:sp>
      </p:grpSp>
      <p:grpSp>
        <p:nvGrpSpPr>
          <p:cNvPr id="17" name="مجموعة 16">
            <a:extLst>
              <a:ext uri="{FF2B5EF4-FFF2-40B4-BE49-F238E27FC236}">
                <a16:creationId xmlns:a16="http://schemas.microsoft.com/office/drawing/2014/main" id="{5D3ADF01-EC60-5758-091A-8EBE9E118284}"/>
              </a:ext>
            </a:extLst>
          </p:cNvPr>
          <p:cNvGrpSpPr/>
          <p:nvPr/>
        </p:nvGrpSpPr>
        <p:grpSpPr>
          <a:xfrm>
            <a:off x="5206099" y="3695294"/>
            <a:ext cx="1832048" cy="2015173"/>
            <a:chOff x="2468537" y="1174299"/>
            <a:chExt cx="3205323" cy="775009"/>
          </a:xfrm>
          <a:solidFill>
            <a:srgbClr val="FFC000"/>
          </a:solidFill>
        </p:grpSpPr>
        <p:sp>
          <p:nvSpPr>
            <p:cNvPr id="18" name="مستطيل 17">
              <a:extLst>
                <a:ext uri="{FF2B5EF4-FFF2-40B4-BE49-F238E27FC236}">
                  <a16:creationId xmlns:a16="http://schemas.microsoft.com/office/drawing/2014/main" id="{F9509B37-E78E-B90D-B083-279497E11C01}"/>
                </a:ext>
              </a:extLst>
            </p:cNvPr>
            <p:cNvSpPr/>
            <p:nvPr/>
          </p:nvSpPr>
          <p:spPr>
            <a:xfrm>
              <a:off x="2468537" y="1174299"/>
              <a:ext cx="3205323" cy="775009"/>
            </a:xfrm>
            <a:prstGeom prst="rect">
              <a:avLst/>
            </a:prstGeom>
            <a:grpFill/>
            <a:ln>
              <a:solidFill>
                <a:srgbClr val="C29A53"/>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lgn="justLow">
                <a:lnSpc>
                  <a:spcPct val="150000"/>
                </a:lnSpc>
              </a:pPr>
              <a:endParaRPr lang="ar-SA" sz="1400"/>
            </a:p>
          </p:txBody>
        </p:sp>
        <p:sp>
          <p:nvSpPr>
            <p:cNvPr id="19" name="مربع نص 18">
              <a:extLst>
                <a:ext uri="{FF2B5EF4-FFF2-40B4-BE49-F238E27FC236}">
                  <a16:creationId xmlns:a16="http://schemas.microsoft.com/office/drawing/2014/main" id="{5ECA81FC-A095-86D3-B9F2-3245447D304E}"/>
                </a:ext>
              </a:extLst>
            </p:cNvPr>
            <p:cNvSpPr txBox="1"/>
            <p:nvPr/>
          </p:nvSpPr>
          <p:spPr>
            <a:xfrm>
              <a:off x="2602300" y="1174299"/>
              <a:ext cx="3071560" cy="77500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87313" lvl="0" algn="justLow" defTabSz="889000" rtl="1">
                <a:lnSpc>
                  <a:spcPct val="150000"/>
                </a:lnSpc>
                <a:spcBef>
                  <a:spcPct val="0"/>
                </a:spcBef>
                <a:spcAft>
                  <a:spcPct val="35000"/>
                </a:spcAft>
                <a:buNone/>
              </a:pPr>
              <a:r>
                <a:rPr lang="ar-SA" sz="1400" b="0" kern="1200" dirty="0">
                  <a:solidFill>
                    <a:srgbClr val="203E5F"/>
                  </a:solidFill>
                  <a:latin typeface="Alexandria" pitchFamily="2" charset="-78"/>
                  <a:cs typeface="Alexandria" pitchFamily="2" charset="-78"/>
                </a:rPr>
                <a:t>اتخاذ القرارات لا يكون فرديا في كل الأحوال، وإنما تشرك الجماعة في بعضها</a:t>
              </a:r>
              <a:r>
                <a:rPr lang="ar-SA" sz="1400" dirty="0">
                  <a:solidFill>
                    <a:srgbClr val="203E5F"/>
                  </a:solidFill>
                  <a:latin typeface="Alexandria" pitchFamily="2" charset="-78"/>
                  <a:cs typeface="Alexandria" pitchFamily="2" charset="-78"/>
                </a:rPr>
                <a:t>.</a:t>
              </a:r>
              <a:endParaRPr lang="en-US" sz="1400" b="0" kern="1200" dirty="0">
                <a:solidFill>
                  <a:srgbClr val="203E5F"/>
                </a:solidFill>
                <a:latin typeface="Alexandria" pitchFamily="2" charset="-78"/>
                <a:cs typeface="Alexandria" pitchFamily="2" charset="-78"/>
              </a:endParaRPr>
            </a:p>
          </p:txBody>
        </p:sp>
      </p:grpSp>
      <p:grpSp>
        <p:nvGrpSpPr>
          <p:cNvPr id="20" name="مجموعة 19">
            <a:extLst>
              <a:ext uri="{FF2B5EF4-FFF2-40B4-BE49-F238E27FC236}">
                <a16:creationId xmlns:a16="http://schemas.microsoft.com/office/drawing/2014/main" id="{808B5864-742C-E639-CEAA-C210FF356D4C}"/>
              </a:ext>
            </a:extLst>
          </p:cNvPr>
          <p:cNvGrpSpPr/>
          <p:nvPr/>
        </p:nvGrpSpPr>
        <p:grpSpPr>
          <a:xfrm>
            <a:off x="3070074" y="3695293"/>
            <a:ext cx="1832048" cy="2015173"/>
            <a:chOff x="2468537" y="1174299"/>
            <a:chExt cx="3205323" cy="775009"/>
          </a:xfrm>
          <a:solidFill>
            <a:srgbClr val="FFC000"/>
          </a:solidFill>
        </p:grpSpPr>
        <p:sp>
          <p:nvSpPr>
            <p:cNvPr id="21" name="مستطيل 20">
              <a:extLst>
                <a:ext uri="{FF2B5EF4-FFF2-40B4-BE49-F238E27FC236}">
                  <a16:creationId xmlns:a16="http://schemas.microsoft.com/office/drawing/2014/main" id="{1781F128-5453-DE5D-0D34-55FA017E19CD}"/>
                </a:ext>
              </a:extLst>
            </p:cNvPr>
            <p:cNvSpPr/>
            <p:nvPr/>
          </p:nvSpPr>
          <p:spPr>
            <a:xfrm>
              <a:off x="2468537" y="1174299"/>
              <a:ext cx="3205323" cy="775009"/>
            </a:xfrm>
            <a:prstGeom prst="rect">
              <a:avLst/>
            </a:prstGeom>
            <a:grpFill/>
            <a:ln>
              <a:solidFill>
                <a:srgbClr val="C29A53"/>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lgn="justLow">
                <a:lnSpc>
                  <a:spcPct val="150000"/>
                </a:lnSpc>
              </a:pPr>
              <a:endParaRPr lang="ar-SA" sz="1400"/>
            </a:p>
          </p:txBody>
        </p:sp>
        <p:sp>
          <p:nvSpPr>
            <p:cNvPr id="22" name="مربع نص 21">
              <a:extLst>
                <a:ext uri="{FF2B5EF4-FFF2-40B4-BE49-F238E27FC236}">
                  <a16:creationId xmlns:a16="http://schemas.microsoft.com/office/drawing/2014/main" id="{BBCE80FC-E24C-8D0E-3A86-91AAB7426E68}"/>
                </a:ext>
              </a:extLst>
            </p:cNvPr>
            <p:cNvSpPr txBox="1"/>
            <p:nvPr/>
          </p:nvSpPr>
          <p:spPr>
            <a:xfrm>
              <a:off x="2630319" y="1174299"/>
              <a:ext cx="2914322" cy="77500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justLow" defTabSz="889000" rtl="1">
                <a:lnSpc>
                  <a:spcPct val="150000"/>
                </a:lnSpc>
                <a:spcBef>
                  <a:spcPct val="0"/>
                </a:spcBef>
                <a:spcAft>
                  <a:spcPct val="35000"/>
                </a:spcAft>
                <a:buNone/>
              </a:pPr>
              <a:r>
                <a:rPr lang="ar-SA" sz="1400" b="0" kern="1200" dirty="0">
                  <a:solidFill>
                    <a:srgbClr val="203E5F"/>
                  </a:solidFill>
                  <a:latin typeface="Alexandria" pitchFamily="2" charset="-78"/>
                  <a:cs typeface="Alexandria" pitchFamily="2" charset="-78"/>
                </a:rPr>
                <a:t>النتائج مسؤولية الجميع، والأهداف متكاملة، والكل يسير نحو غاية واحدة.</a:t>
              </a:r>
              <a:endParaRPr lang="en-US" sz="1400" b="0" kern="1200" dirty="0">
                <a:solidFill>
                  <a:srgbClr val="203E5F"/>
                </a:solidFill>
                <a:latin typeface="Alexandria" pitchFamily="2" charset="-78"/>
                <a:cs typeface="Alexandria" pitchFamily="2" charset="-78"/>
              </a:endParaRPr>
            </a:p>
          </p:txBody>
        </p:sp>
      </p:grpSp>
      <p:grpSp>
        <p:nvGrpSpPr>
          <p:cNvPr id="23" name="مجموعة 22">
            <a:extLst>
              <a:ext uri="{FF2B5EF4-FFF2-40B4-BE49-F238E27FC236}">
                <a16:creationId xmlns:a16="http://schemas.microsoft.com/office/drawing/2014/main" id="{87655D15-12FD-AE10-B0B7-F92757B5D3A6}"/>
              </a:ext>
            </a:extLst>
          </p:cNvPr>
          <p:cNvGrpSpPr/>
          <p:nvPr/>
        </p:nvGrpSpPr>
        <p:grpSpPr>
          <a:xfrm>
            <a:off x="934049" y="3695292"/>
            <a:ext cx="1832048" cy="2015173"/>
            <a:chOff x="2468537" y="1174299"/>
            <a:chExt cx="3205323" cy="775009"/>
          </a:xfrm>
          <a:solidFill>
            <a:srgbClr val="FFC000"/>
          </a:solidFill>
        </p:grpSpPr>
        <p:sp>
          <p:nvSpPr>
            <p:cNvPr id="24" name="مستطيل 23">
              <a:extLst>
                <a:ext uri="{FF2B5EF4-FFF2-40B4-BE49-F238E27FC236}">
                  <a16:creationId xmlns:a16="http://schemas.microsoft.com/office/drawing/2014/main" id="{6D13DB72-4A78-69DC-4DA7-A2D41A56CB3C}"/>
                </a:ext>
              </a:extLst>
            </p:cNvPr>
            <p:cNvSpPr/>
            <p:nvPr/>
          </p:nvSpPr>
          <p:spPr>
            <a:xfrm>
              <a:off x="2468537" y="1174299"/>
              <a:ext cx="3205323" cy="775009"/>
            </a:xfrm>
            <a:prstGeom prst="rect">
              <a:avLst/>
            </a:prstGeom>
            <a:grpFill/>
            <a:ln>
              <a:solidFill>
                <a:srgbClr val="C29A53"/>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lgn="justLow">
                <a:lnSpc>
                  <a:spcPct val="150000"/>
                </a:lnSpc>
              </a:pPr>
              <a:endParaRPr lang="ar-SA" sz="1400"/>
            </a:p>
          </p:txBody>
        </p:sp>
        <p:sp>
          <p:nvSpPr>
            <p:cNvPr id="25" name="مربع نص 24">
              <a:extLst>
                <a:ext uri="{FF2B5EF4-FFF2-40B4-BE49-F238E27FC236}">
                  <a16:creationId xmlns:a16="http://schemas.microsoft.com/office/drawing/2014/main" id="{35D48002-E5A2-63FE-DE36-3D56BBC46790}"/>
                </a:ext>
              </a:extLst>
            </p:cNvPr>
            <p:cNvSpPr txBox="1"/>
            <p:nvPr/>
          </p:nvSpPr>
          <p:spPr>
            <a:xfrm>
              <a:off x="2586018" y="1174299"/>
              <a:ext cx="2954079" cy="77500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justLow" defTabSz="889000" rtl="1">
                <a:lnSpc>
                  <a:spcPct val="150000"/>
                </a:lnSpc>
                <a:spcBef>
                  <a:spcPct val="0"/>
                </a:spcBef>
                <a:spcAft>
                  <a:spcPct val="35000"/>
                </a:spcAft>
                <a:buNone/>
              </a:pPr>
              <a:r>
                <a:rPr lang="ar-SA" sz="1400" b="0" kern="1200" dirty="0">
                  <a:solidFill>
                    <a:srgbClr val="203E5F"/>
                  </a:solidFill>
                  <a:latin typeface="Alexandria" pitchFamily="2" charset="-78"/>
                  <a:cs typeface="Alexandria" pitchFamily="2" charset="-78"/>
                </a:rPr>
                <a:t>تقويم الأداء يتم على أساس موضوعي، قوامه مساهمة كل عضو.</a:t>
              </a:r>
              <a:endParaRPr lang="en-US" sz="1400" b="0" kern="1200" dirty="0">
                <a:solidFill>
                  <a:srgbClr val="203E5F"/>
                </a:solidFill>
                <a:latin typeface="Alexandria" pitchFamily="2" charset="-78"/>
                <a:cs typeface="Alexandria" pitchFamily="2" charset="-78"/>
              </a:endParaRPr>
            </a:p>
          </p:txBody>
        </p:sp>
      </p:grpSp>
    </p:spTree>
    <p:extLst>
      <p:ext uri="{BB962C8B-B14F-4D97-AF65-F5344CB8AC3E}">
        <p14:creationId xmlns:p14="http://schemas.microsoft.com/office/powerpoint/2010/main" val="13170619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20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وهي أن يتمتع القائد بالقدرة على:</a:t>
            </a:r>
          </a:p>
          <a:p>
            <a:pPr marL="282575" marR="0" lvl="0" algn="justLow" defTabSz="914400" eaLnBrk="1" fontAlgn="auto" latinLnBrk="0" hangingPunct="1">
              <a:lnSpc>
                <a:spcPct val="20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20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20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المهارات الأساسية للقيادة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F0B970BE-62BC-FC04-5036-2FAB1F1DBD79}"/>
              </a:ext>
            </a:extLst>
          </p:cNvPr>
          <p:cNvSpPr/>
          <p:nvPr/>
        </p:nvSpPr>
        <p:spPr>
          <a:xfrm>
            <a:off x="8210947" y="1877877"/>
            <a:ext cx="276687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رابعاً: المهارة الفكرية</a:t>
            </a:r>
          </a:p>
        </p:txBody>
      </p:sp>
      <p:sp>
        <p:nvSpPr>
          <p:cNvPr id="10" name="Free Form 108">
            <a:extLst>
              <a:ext uri="{FF2B5EF4-FFF2-40B4-BE49-F238E27FC236}">
                <a16:creationId xmlns:a16="http://schemas.microsoft.com/office/drawing/2014/main" id="{5764C24F-9614-A7F0-DDEC-6DABEF119BE7}"/>
              </a:ext>
            </a:extLst>
          </p:cNvPr>
          <p:cNvSpPr/>
          <p:nvPr/>
        </p:nvSpPr>
        <p:spPr>
          <a:xfrm>
            <a:off x="8600613" y="3394029"/>
            <a:ext cx="2377208" cy="2246078"/>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FFCC00"/>
          </a:solidFill>
          <a:ln w="0" cap="flat" cmpd="sng">
            <a:noFill/>
            <a:prstDash val="solid"/>
            <a:miter lim="800000"/>
          </a:ln>
        </p:spPr>
        <p:txBody>
          <a:bodyPr wrap="square" anchor="t">
            <a:spAutoFit/>
          </a:bodyPr>
          <a:lstStyle/>
          <a:p>
            <a:pPr algn="ctr"/>
            <a:endParaRPr lang="en-US" sz="1200" dirty="0">
              <a:solidFill>
                <a:srgbClr val="414042"/>
              </a:solidFill>
            </a:endParaRPr>
          </a:p>
        </p:txBody>
      </p:sp>
      <p:sp>
        <p:nvSpPr>
          <p:cNvPr id="12" name="Free Form 109">
            <a:extLst>
              <a:ext uri="{FF2B5EF4-FFF2-40B4-BE49-F238E27FC236}">
                <a16:creationId xmlns:a16="http://schemas.microsoft.com/office/drawing/2014/main" id="{525FCBD5-87D9-A222-1142-0CF40C9E2812}"/>
              </a:ext>
            </a:extLst>
          </p:cNvPr>
          <p:cNvSpPr/>
          <p:nvPr/>
        </p:nvSpPr>
        <p:spPr>
          <a:xfrm>
            <a:off x="4804969" y="3394029"/>
            <a:ext cx="2377208" cy="2246078"/>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00AEEF"/>
          </a:solidFill>
          <a:ln w="0" cap="flat" cmpd="sng">
            <a:noFill/>
            <a:prstDash val="solid"/>
            <a:miter lim="800000"/>
          </a:ln>
        </p:spPr>
        <p:txBody>
          <a:bodyPr wrap="square" anchor="t">
            <a:spAutoFit/>
          </a:bodyPr>
          <a:lstStyle/>
          <a:p>
            <a:pPr algn="ctr" rtl="1"/>
            <a:endParaRPr lang="en-US" sz="1200" dirty="0">
              <a:solidFill>
                <a:srgbClr val="414042"/>
              </a:solidFill>
            </a:endParaRPr>
          </a:p>
        </p:txBody>
      </p:sp>
      <p:sp>
        <p:nvSpPr>
          <p:cNvPr id="13" name="Free Form 110">
            <a:extLst>
              <a:ext uri="{FF2B5EF4-FFF2-40B4-BE49-F238E27FC236}">
                <a16:creationId xmlns:a16="http://schemas.microsoft.com/office/drawing/2014/main" id="{10DC56F9-5471-762F-F057-F9BB32426D42}"/>
              </a:ext>
            </a:extLst>
          </p:cNvPr>
          <p:cNvSpPr/>
          <p:nvPr/>
        </p:nvSpPr>
        <p:spPr>
          <a:xfrm>
            <a:off x="1312183" y="3394029"/>
            <a:ext cx="2377208" cy="2246078"/>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F58221"/>
          </a:solidFill>
          <a:ln w="0" cap="flat" cmpd="sng">
            <a:noFill/>
            <a:prstDash val="solid"/>
            <a:miter lim="800000"/>
          </a:ln>
        </p:spPr>
        <p:txBody>
          <a:bodyPr wrap="square" anchor="t">
            <a:spAutoFit/>
          </a:bodyPr>
          <a:lstStyle/>
          <a:p>
            <a:pPr algn="ctr"/>
            <a:endParaRPr lang="en-US" sz="1200" dirty="0">
              <a:solidFill>
                <a:srgbClr val="414042"/>
              </a:solidFill>
            </a:endParaRPr>
          </a:p>
        </p:txBody>
      </p:sp>
      <p:sp>
        <p:nvSpPr>
          <p:cNvPr id="14" name="مربع نص 13">
            <a:extLst>
              <a:ext uri="{FF2B5EF4-FFF2-40B4-BE49-F238E27FC236}">
                <a16:creationId xmlns:a16="http://schemas.microsoft.com/office/drawing/2014/main" id="{F86F255C-35DB-6943-F36A-B7A3FC165A3B}"/>
              </a:ext>
            </a:extLst>
          </p:cNvPr>
          <p:cNvSpPr txBox="1"/>
          <p:nvPr/>
        </p:nvSpPr>
        <p:spPr>
          <a:xfrm>
            <a:off x="8854327" y="3753077"/>
            <a:ext cx="1788030" cy="1158651"/>
          </a:xfrm>
          <a:prstGeom prst="rect">
            <a:avLst/>
          </a:prstGeom>
          <a:noFill/>
        </p:spPr>
        <p:txBody>
          <a:bodyPr wrap="square" rtlCol="1">
            <a:spAutoFit/>
          </a:bodyPr>
          <a:lstStyle/>
          <a:p>
            <a:pPr marR="0" lvl="0" algn="justLow" defTabSz="914400" eaLnBrk="1" fontAlgn="auto" latinLnBrk="0" hangingPunct="1">
              <a:lnSpc>
                <a:spcPct val="150000"/>
              </a:lnSpc>
              <a:spcBef>
                <a:spcPts val="0"/>
              </a:spcBef>
              <a:spcAft>
                <a:spcPts val="0"/>
              </a:spcAft>
              <a:buClrTx/>
              <a:buSzTx/>
              <a:tabLst/>
              <a:defRPr/>
            </a:pPr>
            <a:r>
              <a:rPr kumimoji="0" lang="ar-SA" sz="1600" i="0" u="none" strike="noStrike" kern="0" cap="none" spc="0" normalizeH="0" baseline="0" noProof="0" dirty="0">
                <a:ln>
                  <a:noFill/>
                </a:ln>
                <a:solidFill>
                  <a:schemeClr val="bg1"/>
                </a:solidFill>
                <a:effectLst/>
                <a:uLnTx/>
                <a:uFillTx/>
                <a:latin typeface="Alexandria" charset="0"/>
                <a:ea typeface="+mn-ea"/>
                <a:cs typeface="Alexandria" charset="0"/>
              </a:rPr>
              <a:t>الدراسة والتحليل والاستنتاج بالمقارنة</a:t>
            </a:r>
            <a:endParaRPr lang="ar-SA" sz="1600" kern="0" dirty="0">
              <a:solidFill>
                <a:schemeClr val="bg1"/>
              </a:solidFill>
              <a:latin typeface="Alexandria" charset="0"/>
              <a:cs typeface="Alexandria" charset="0"/>
            </a:endParaRPr>
          </a:p>
        </p:txBody>
      </p:sp>
      <p:sp>
        <p:nvSpPr>
          <p:cNvPr id="15" name="مربع نص 14">
            <a:extLst>
              <a:ext uri="{FF2B5EF4-FFF2-40B4-BE49-F238E27FC236}">
                <a16:creationId xmlns:a16="http://schemas.microsoft.com/office/drawing/2014/main" id="{C7601493-74DE-5570-C52A-9E6A9229CC3C}"/>
              </a:ext>
            </a:extLst>
          </p:cNvPr>
          <p:cNvSpPr txBox="1"/>
          <p:nvPr/>
        </p:nvSpPr>
        <p:spPr>
          <a:xfrm>
            <a:off x="5069570" y="3684887"/>
            <a:ext cx="1788030" cy="1527982"/>
          </a:xfrm>
          <a:prstGeom prst="rect">
            <a:avLst/>
          </a:prstGeom>
          <a:noFill/>
        </p:spPr>
        <p:txBody>
          <a:bodyPr wrap="square" rtlCol="1">
            <a:spAutoFit/>
          </a:bodyPr>
          <a:lstStyle/>
          <a:p>
            <a:pPr algn="justLow">
              <a:lnSpc>
                <a:spcPct val="150000"/>
              </a:lnSpc>
              <a:defRPr/>
            </a:pPr>
            <a:r>
              <a:rPr lang="ar-SA" sz="1600" kern="0" dirty="0">
                <a:solidFill>
                  <a:schemeClr val="bg1"/>
                </a:solidFill>
                <a:latin typeface="Alexandria" charset="0"/>
                <a:cs typeface="Alexandria" charset="0"/>
              </a:rPr>
              <a:t>المرونة والاستعداد الذهني لتقبل أفكار الآخرين</a:t>
            </a:r>
          </a:p>
        </p:txBody>
      </p:sp>
      <p:sp>
        <p:nvSpPr>
          <p:cNvPr id="16" name="مربع نص 15">
            <a:extLst>
              <a:ext uri="{FF2B5EF4-FFF2-40B4-BE49-F238E27FC236}">
                <a16:creationId xmlns:a16="http://schemas.microsoft.com/office/drawing/2014/main" id="{981DF489-C3E2-697F-A294-B817B61F9224}"/>
              </a:ext>
            </a:extLst>
          </p:cNvPr>
          <p:cNvSpPr txBox="1"/>
          <p:nvPr/>
        </p:nvSpPr>
        <p:spPr>
          <a:xfrm>
            <a:off x="1542706" y="3753077"/>
            <a:ext cx="1788030" cy="1158651"/>
          </a:xfrm>
          <a:prstGeom prst="rect">
            <a:avLst/>
          </a:prstGeom>
          <a:noFill/>
        </p:spPr>
        <p:txBody>
          <a:bodyPr wrap="square" rtlCol="1">
            <a:spAutoFit/>
          </a:bodyPr>
          <a:lstStyle/>
          <a:p>
            <a:pPr algn="justLow">
              <a:lnSpc>
                <a:spcPct val="150000"/>
              </a:lnSpc>
              <a:defRPr/>
            </a:pPr>
            <a:r>
              <a:rPr lang="ar-SA" sz="1600" kern="0" dirty="0">
                <a:solidFill>
                  <a:schemeClr val="bg1"/>
                </a:solidFill>
                <a:latin typeface="Alexandria" charset="0"/>
                <a:cs typeface="Alexandria" charset="0"/>
              </a:rPr>
              <a:t>دعم أفكار تغيير المنظمة وتطويرها</a:t>
            </a:r>
          </a:p>
        </p:txBody>
      </p:sp>
    </p:spTree>
    <p:extLst>
      <p:ext uri="{BB962C8B-B14F-4D97-AF65-F5344CB8AC3E}">
        <p14:creationId xmlns:p14="http://schemas.microsoft.com/office/powerpoint/2010/main" val="7801041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BAA8C2-9ADA-345A-047D-AD6B61EC46C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4ECA2274-FAC1-4ED4-5498-E122C15E03C7}"/>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FB7801C7-BD7E-C470-380E-44C904125FA3}"/>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B07706A-94DE-6656-8BBD-A4D7EB92B1F4}"/>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46F8EB1-94A9-77AF-8A88-AB917DA2B8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246CEF99-234E-31E5-0602-C5022349F0B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137A818F-4CD3-709F-6AC9-19F7DC0617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F7890CC0-C6EF-39D0-5A3F-66E94BD0B13A}"/>
              </a:ext>
            </a:extLst>
          </p:cNvPr>
          <p:cNvSpPr txBox="1"/>
          <p:nvPr/>
        </p:nvSpPr>
        <p:spPr>
          <a:xfrm>
            <a:off x="1517513" y="2864161"/>
            <a:ext cx="3462447"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مصادر قوة تأثير القائد</a:t>
            </a:r>
          </a:p>
        </p:txBody>
      </p:sp>
      <p:pic>
        <p:nvPicPr>
          <p:cNvPr id="10" name="صورة 9">
            <a:extLst>
              <a:ext uri="{FF2B5EF4-FFF2-40B4-BE49-F238E27FC236}">
                <a16:creationId xmlns:a16="http://schemas.microsoft.com/office/drawing/2014/main" id="{C09890AF-321C-AF61-B7D1-66E2746032F0}"/>
              </a:ext>
            </a:extLst>
          </p:cNvPr>
          <p:cNvPicPr>
            <a:picLocks noChangeAspect="1"/>
          </p:cNvPicPr>
          <p:nvPr/>
        </p:nvPicPr>
        <p:blipFill rotWithShape="1">
          <a:blip r:embed="rId3">
            <a:extLst>
              <a:ext uri="{28A0092B-C50C-407E-A947-70E740481C1C}">
                <a14:useLocalDpi xmlns:a14="http://schemas.microsoft.com/office/drawing/2010/main" val="0"/>
              </a:ext>
            </a:extLst>
          </a:blip>
          <a:srcRect t="8688" b="7358"/>
          <a:stretch/>
        </p:blipFill>
        <p:spPr>
          <a:xfrm>
            <a:off x="6129737" y="2154620"/>
            <a:ext cx="5877170" cy="3289399"/>
          </a:xfrm>
          <a:prstGeom prst="rect">
            <a:avLst/>
          </a:prstGeom>
        </p:spPr>
      </p:pic>
    </p:spTree>
    <p:extLst>
      <p:ext uri="{BB962C8B-B14F-4D97-AF65-F5344CB8AC3E}">
        <p14:creationId xmlns:p14="http://schemas.microsoft.com/office/powerpoint/2010/main" val="39279675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0E90516-625D-2DDD-837C-FFA722F8E51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29CA7F8-869E-C6D2-34A7-3E3FA3B3D9E3}"/>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مصادر قوة تأثير القائد</a:t>
            </a:r>
          </a:p>
        </p:txBody>
      </p:sp>
      <p:sp>
        <p:nvSpPr>
          <p:cNvPr id="4" name="Rectangle 4">
            <a:extLst>
              <a:ext uri="{FF2B5EF4-FFF2-40B4-BE49-F238E27FC236}">
                <a16:creationId xmlns:a16="http://schemas.microsoft.com/office/drawing/2014/main" id="{D3EBED30-BD31-C966-B9B5-A21A14B27D3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8EA4C86-D7F7-0D04-31EF-538D0584D33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A48BB28-CD51-739B-9BB7-532B629CF3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4CC9349-884B-876E-2062-4FD1C0EF92F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041E4363-4108-493E-BA93-4EF24EFFC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E03EBD5E-2AE8-DC1E-D8CF-C396E71E55DC}"/>
              </a:ext>
            </a:extLst>
          </p:cNvPr>
          <p:cNvGrpSpPr/>
          <p:nvPr/>
        </p:nvGrpSpPr>
        <p:grpSpPr>
          <a:xfrm>
            <a:off x="1319667" y="2181383"/>
            <a:ext cx="1705012" cy="682004"/>
            <a:chOff x="1946923" y="160760"/>
            <a:chExt cx="1705012" cy="682004"/>
          </a:xfrm>
        </p:grpSpPr>
        <p:sp>
          <p:nvSpPr>
            <p:cNvPr id="11" name="مستطيل 10">
              <a:extLst>
                <a:ext uri="{FF2B5EF4-FFF2-40B4-BE49-F238E27FC236}">
                  <a16:creationId xmlns:a16="http://schemas.microsoft.com/office/drawing/2014/main" id="{6C369BB4-6593-6D12-3403-F12DAD459C9E}"/>
                </a:ext>
              </a:extLst>
            </p:cNvPr>
            <p:cNvSpPr/>
            <p:nvPr/>
          </p:nvSpPr>
          <p:spPr>
            <a:xfrm>
              <a:off x="1946923" y="160760"/>
              <a:ext cx="1705012" cy="682004"/>
            </a:xfrm>
            <a:prstGeom prst="rect">
              <a:avLst/>
            </a:prstGeom>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12" name="مربع نص 11">
              <a:extLst>
                <a:ext uri="{FF2B5EF4-FFF2-40B4-BE49-F238E27FC236}">
                  <a16:creationId xmlns:a16="http://schemas.microsoft.com/office/drawing/2014/main" id="{EE3E6FDA-43A6-692A-5198-56060EC6386A}"/>
                </a:ext>
              </a:extLst>
            </p:cNvPr>
            <p:cNvSpPr txBox="1"/>
            <p:nvPr/>
          </p:nvSpPr>
          <p:spPr>
            <a:xfrm>
              <a:off x="1946923"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قوة الاقتداء والإعجاب </a:t>
              </a:r>
            </a:p>
          </p:txBody>
        </p:sp>
      </p:grpSp>
      <p:grpSp>
        <p:nvGrpSpPr>
          <p:cNvPr id="13" name="مجموعة 12">
            <a:extLst>
              <a:ext uri="{FF2B5EF4-FFF2-40B4-BE49-F238E27FC236}">
                <a16:creationId xmlns:a16="http://schemas.microsoft.com/office/drawing/2014/main" id="{73529941-2797-E973-F899-58D9A382E08A}"/>
              </a:ext>
            </a:extLst>
          </p:cNvPr>
          <p:cNvGrpSpPr/>
          <p:nvPr/>
        </p:nvGrpSpPr>
        <p:grpSpPr>
          <a:xfrm>
            <a:off x="1319667" y="3015799"/>
            <a:ext cx="1705012" cy="2435646"/>
            <a:chOff x="1946923" y="842765"/>
            <a:chExt cx="1705012" cy="2854800"/>
          </a:xfrm>
          <a:solidFill>
            <a:schemeClr val="tx2">
              <a:lumMod val="20000"/>
              <a:lumOff val="80000"/>
            </a:schemeClr>
          </a:solidFill>
        </p:grpSpPr>
        <p:sp>
          <p:nvSpPr>
            <p:cNvPr id="14" name="مستطيل 13">
              <a:extLst>
                <a:ext uri="{FF2B5EF4-FFF2-40B4-BE49-F238E27FC236}">
                  <a16:creationId xmlns:a16="http://schemas.microsoft.com/office/drawing/2014/main" id="{2A72E446-B413-39F7-50D8-0964B09B01CC}"/>
                </a:ext>
              </a:extLst>
            </p:cNvPr>
            <p:cNvSpPr/>
            <p:nvPr/>
          </p:nvSpPr>
          <p:spPr>
            <a:xfrm>
              <a:off x="1946923" y="842765"/>
              <a:ext cx="1705012" cy="2854800"/>
            </a:xfrm>
            <a:prstGeom prst="rect">
              <a:avLst/>
            </a:prstGeom>
            <a:grpFill/>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15" name="مربع نص 14">
              <a:extLst>
                <a:ext uri="{FF2B5EF4-FFF2-40B4-BE49-F238E27FC236}">
                  <a16:creationId xmlns:a16="http://schemas.microsoft.com/office/drawing/2014/main" id="{4F08CCCE-13D1-8F27-03C2-D60AB45C9403}"/>
                </a:ext>
              </a:extLst>
            </p:cNvPr>
            <p:cNvSpPr txBox="1"/>
            <p:nvPr/>
          </p:nvSpPr>
          <p:spPr>
            <a:xfrm>
              <a:off x="1946923"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تعتمد على تأثر المرؤوس بشخصية الرئيس وإعجابه به وتقديره له، لما يتمتع به من سمات شخصية.</a:t>
              </a:r>
            </a:p>
          </p:txBody>
        </p:sp>
      </p:grpSp>
      <p:grpSp>
        <p:nvGrpSpPr>
          <p:cNvPr id="16" name="مجموعة 15">
            <a:extLst>
              <a:ext uri="{FF2B5EF4-FFF2-40B4-BE49-F238E27FC236}">
                <a16:creationId xmlns:a16="http://schemas.microsoft.com/office/drawing/2014/main" id="{6D25AE0F-D8E4-715E-D7F9-90B5348AB1FB}"/>
              </a:ext>
            </a:extLst>
          </p:cNvPr>
          <p:cNvGrpSpPr/>
          <p:nvPr/>
        </p:nvGrpSpPr>
        <p:grpSpPr>
          <a:xfrm>
            <a:off x="3263380" y="2181383"/>
            <a:ext cx="1705012" cy="682004"/>
            <a:chOff x="3890636" y="160760"/>
            <a:chExt cx="1705012" cy="682004"/>
          </a:xfrm>
        </p:grpSpPr>
        <p:sp>
          <p:nvSpPr>
            <p:cNvPr id="17" name="مستطيل 16">
              <a:extLst>
                <a:ext uri="{FF2B5EF4-FFF2-40B4-BE49-F238E27FC236}">
                  <a16:creationId xmlns:a16="http://schemas.microsoft.com/office/drawing/2014/main" id="{ADD87880-6516-2A74-A84F-C90534F42BF6}"/>
                </a:ext>
              </a:extLst>
            </p:cNvPr>
            <p:cNvSpPr/>
            <p:nvPr/>
          </p:nvSpPr>
          <p:spPr>
            <a:xfrm>
              <a:off x="3890636" y="160760"/>
              <a:ext cx="1705012" cy="682004"/>
            </a:xfrm>
            <a:prstGeom prst="rect">
              <a:avLst/>
            </a:pr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18" name="مربع نص 17">
              <a:extLst>
                <a:ext uri="{FF2B5EF4-FFF2-40B4-BE49-F238E27FC236}">
                  <a16:creationId xmlns:a16="http://schemas.microsoft.com/office/drawing/2014/main" id="{40FA40AF-8054-C24C-3183-5AEB9CEF37C6}"/>
                </a:ext>
              </a:extLst>
            </p:cNvPr>
            <p:cNvSpPr txBox="1"/>
            <p:nvPr/>
          </p:nvSpPr>
          <p:spPr>
            <a:xfrm>
              <a:off x="3890636"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قوة الخبرة </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19" name="مجموعة 18">
            <a:extLst>
              <a:ext uri="{FF2B5EF4-FFF2-40B4-BE49-F238E27FC236}">
                <a16:creationId xmlns:a16="http://schemas.microsoft.com/office/drawing/2014/main" id="{36BF35CB-B6F5-83D7-1C50-83D91F995684}"/>
              </a:ext>
            </a:extLst>
          </p:cNvPr>
          <p:cNvGrpSpPr/>
          <p:nvPr/>
        </p:nvGrpSpPr>
        <p:grpSpPr>
          <a:xfrm>
            <a:off x="3263380" y="3015799"/>
            <a:ext cx="1705012" cy="2435646"/>
            <a:chOff x="3890636" y="842765"/>
            <a:chExt cx="1705012" cy="2854800"/>
          </a:xfrm>
        </p:grpSpPr>
        <p:sp>
          <p:nvSpPr>
            <p:cNvPr id="20" name="مستطيل 19">
              <a:extLst>
                <a:ext uri="{FF2B5EF4-FFF2-40B4-BE49-F238E27FC236}">
                  <a16:creationId xmlns:a16="http://schemas.microsoft.com/office/drawing/2014/main" id="{4552942D-D041-BAD4-E6AD-903148337289}"/>
                </a:ext>
              </a:extLst>
            </p:cNvPr>
            <p:cNvSpPr/>
            <p:nvPr/>
          </p:nvSpPr>
          <p:spPr>
            <a:xfrm>
              <a:off x="3890636" y="842765"/>
              <a:ext cx="1705012" cy="2854800"/>
            </a:xfrm>
            <a:prstGeom prst="rect">
              <a:avLst/>
            </a:prstGeom>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21" name="مربع نص 20">
              <a:extLst>
                <a:ext uri="{FF2B5EF4-FFF2-40B4-BE49-F238E27FC236}">
                  <a16:creationId xmlns:a16="http://schemas.microsoft.com/office/drawing/2014/main" id="{CDAE648B-3726-2DCD-6558-F994E473E13C}"/>
                </a:ext>
              </a:extLst>
            </p:cNvPr>
            <p:cNvSpPr txBox="1"/>
            <p:nvPr/>
          </p:nvSpPr>
          <p:spPr>
            <a:xfrm>
              <a:off x="3890636"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تستند إلى معرفة الرئيس وقدراته وخبراته، ومهاراته الفنية ،والإدارية، والسلوكية. التي تفرض تقديره.</a:t>
              </a:r>
            </a:p>
          </p:txBody>
        </p:sp>
      </p:grpSp>
      <p:grpSp>
        <p:nvGrpSpPr>
          <p:cNvPr id="22" name="مجموعة 21">
            <a:extLst>
              <a:ext uri="{FF2B5EF4-FFF2-40B4-BE49-F238E27FC236}">
                <a16:creationId xmlns:a16="http://schemas.microsoft.com/office/drawing/2014/main" id="{6A83F1D6-52FF-6743-1559-FCCC9D7AB2B6}"/>
              </a:ext>
            </a:extLst>
          </p:cNvPr>
          <p:cNvGrpSpPr/>
          <p:nvPr/>
        </p:nvGrpSpPr>
        <p:grpSpPr>
          <a:xfrm>
            <a:off x="5207094" y="2181383"/>
            <a:ext cx="1705012" cy="682004"/>
            <a:chOff x="5834350" y="160760"/>
            <a:chExt cx="1705012" cy="682004"/>
          </a:xfrm>
        </p:grpSpPr>
        <p:sp>
          <p:nvSpPr>
            <p:cNvPr id="23" name="مستطيل 22">
              <a:extLst>
                <a:ext uri="{FF2B5EF4-FFF2-40B4-BE49-F238E27FC236}">
                  <a16:creationId xmlns:a16="http://schemas.microsoft.com/office/drawing/2014/main" id="{AEC45852-66AF-1C73-F3BB-636AD0A3B521}"/>
                </a:ext>
              </a:extLst>
            </p:cNvPr>
            <p:cNvSpPr/>
            <p:nvPr/>
          </p:nvSpPr>
          <p:spPr>
            <a:xfrm>
              <a:off x="5834350" y="160760"/>
              <a:ext cx="1705012" cy="682004"/>
            </a:xfrm>
            <a:prstGeom prst="rect">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24" name="مربع نص 23">
              <a:extLst>
                <a:ext uri="{FF2B5EF4-FFF2-40B4-BE49-F238E27FC236}">
                  <a16:creationId xmlns:a16="http://schemas.microsoft.com/office/drawing/2014/main" id="{9BDF4BB9-0F37-4257-D32B-6513E2EE8BC9}"/>
                </a:ext>
              </a:extLst>
            </p:cNvPr>
            <p:cNvSpPr txBox="1"/>
            <p:nvPr/>
          </p:nvSpPr>
          <p:spPr>
            <a:xfrm>
              <a:off x="5834350" y="160760"/>
              <a:ext cx="1705012" cy="682004"/>
            </a:xfrm>
            <a:prstGeom prst="rect">
              <a:avLst/>
            </a:prstGeom>
            <a:solidFill>
              <a:srgbClr val="00AEEF"/>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القوة المشروعة </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25" name="مجموعة 24">
            <a:extLst>
              <a:ext uri="{FF2B5EF4-FFF2-40B4-BE49-F238E27FC236}">
                <a16:creationId xmlns:a16="http://schemas.microsoft.com/office/drawing/2014/main" id="{B128AECB-39E4-3064-A97D-2EC30EE0F6AF}"/>
              </a:ext>
            </a:extLst>
          </p:cNvPr>
          <p:cNvGrpSpPr/>
          <p:nvPr/>
        </p:nvGrpSpPr>
        <p:grpSpPr>
          <a:xfrm>
            <a:off x="5207094" y="3015799"/>
            <a:ext cx="1705012" cy="2435646"/>
            <a:chOff x="5834350" y="842765"/>
            <a:chExt cx="1705012" cy="2854800"/>
          </a:xfrm>
          <a:solidFill>
            <a:schemeClr val="accent1">
              <a:lumMod val="20000"/>
              <a:lumOff val="80000"/>
            </a:schemeClr>
          </a:solidFill>
        </p:grpSpPr>
        <p:sp>
          <p:nvSpPr>
            <p:cNvPr id="26" name="مستطيل 25">
              <a:extLst>
                <a:ext uri="{FF2B5EF4-FFF2-40B4-BE49-F238E27FC236}">
                  <a16:creationId xmlns:a16="http://schemas.microsoft.com/office/drawing/2014/main" id="{E8EF03CE-A65B-9C5C-ADDF-5AD4CC050A18}"/>
                </a:ext>
              </a:extLst>
            </p:cNvPr>
            <p:cNvSpPr/>
            <p:nvPr/>
          </p:nvSpPr>
          <p:spPr>
            <a:xfrm>
              <a:off x="5834350" y="842765"/>
              <a:ext cx="1705012" cy="2854800"/>
            </a:xfrm>
            <a:prstGeom prst="rect">
              <a:avLst/>
            </a:prstGeom>
            <a:grpFill/>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27" name="مربع نص 26">
              <a:extLst>
                <a:ext uri="{FF2B5EF4-FFF2-40B4-BE49-F238E27FC236}">
                  <a16:creationId xmlns:a16="http://schemas.microsoft.com/office/drawing/2014/main" id="{256C9374-AF15-38A3-4F4C-B72857887DA4}"/>
                </a:ext>
              </a:extLst>
            </p:cNvPr>
            <p:cNvSpPr txBox="1"/>
            <p:nvPr/>
          </p:nvSpPr>
          <p:spPr>
            <a:xfrm>
              <a:off x="5834350"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هي السلطة المستمدة من الوظيفة التي يشغلها الرئيس في السلم الهرمي للمنظمة.</a:t>
              </a:r>
            </a:p>
          </p:txBody>
        </p:sp>
      </p:grpSp>
      <p:grpSp>
        <p:nvGrpSpPr>
          <p:cNvPr id="28" name="مجموعة 27">
            <a:extLst>
              <a:ext uri="{FF2B5EF4-FFF2-40B4-BE49-F238E27FC236}">
                <a16:creationId xmlns:a16="http://schemas.microsoft.com/office/drawing/2014/main" id="{84663A28-9AAC-06EB-4CB7-482AC3473540}"/>
              </a:ext>
            </a:extLst>
          </p:cNvPr>
          <p:cNvGrpSpPr/>
          <p:nvPr/>
        </p:nvGrpSpPr>
        <p:grpSpPr>
          <a:xfrm>
            <a:off x="7150808" y="2181383"/>
            <a:ext cx="1705012" cy="682004"/>
            <a:chOff x="7778064" y="160760"/>
            <a:chExt cx="1705012" cy="682004"/>
          </a:xfrm>
        </p:grpSpPr>
        <p:sp>
          <p:nvSpPr>
            <p:cNvPr id="29" name="مستطيل 28">
              <a:extLst>
                <a:ext uri="{FF2B5EF4-FFF2-40B4-BE49-F238E27FC236}">
                  <a16:creationId xmlns:a16="http://schemas.microsoft.com/office/drawing/2014/main" id="{4053BFA8-BCF1-BBAF-79B5-8C689B6223B0}"/>
                </a:ext>
              </a:extLst>
            </p:cNvPr>
            <p:cNvSpPr/>
            <p:nvPr/>
          </p:nvSpPr>
          <p:spPr>
            <a:xfrm>
              <a:off x="7778064" y="160760"/>
              <a:ext cx="1705012" cy="682004"/>
            </a:xfrm>
            <a:prstGeom prst="rect">
              <a:avLst/>
            </a:prstGeom>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30" name="مربع نص 29">
              <a:extLst>
                <a:ext uri="{FF2B5EF4-FFF2-40B4-BE49-F238E27FC236}">
                  <a16:creationId xmlns:a16="http://schemas.microsoft.com/office/drawing/2014/main" id="{2927E8F3-8199-11C3-5A78-3BB5791240D9}"/>
                </a:ext>
              </a:extLst>
            </p:cNvPr>
            <p:cNvSpPr txBox="1"/>
            <p:nvPr/>
          </p:nvSpPr>
          <p:spPr>
            <a:xfrm>
              <a:off x="7778064"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dirty="0">
                  <a:latin typeface="Alexandria" pitchFamily="2" charset="-78"/>
                  <a:cs typeface="Alexandria" pitchFamily="2" charset="-78"/>
                </a:rPr>
                <a:t>قوة الإكراه والعقاب</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31" name="مجموعة 30">
            <a:extLst>
              <a:ext uri="{FF2B5EF4-FFF2-40B4-BE49-F238E27FC236}">
                <a16:creationId xmlns:a16="http://schemas.microsoft.com/office/drawing/2014/main" id="{5A3352C5-8C7D-923B-A46B-79C1C860DB00}"/>
              </a:ext>
            </a:extLst>
          </p:cNvPr>
          <p:cNvGrpSpPr/>
          <p:nvPr/>
        </p:nvGrpSpPr>
        <p:grpSpPr>
          <a:xfrm>
            <a:off x="7150808" y="3015799"/>
            <a:ext cx="1705012" cy="2435646"/>
            <a:chOff x="7778064" y="842765"/>
            <a:chExt cx="1705012" cy="2854800"/>
          </a:xfrm>
          <a:solidFill>
            <a:schemeClr val="tx2">
              <a:lumMod val="20000"/>
              <a:lumOff val="80000"/>
            </a:schemeClr>
          </a:solidFill>
        </p:grpSpPr>
        <p:sp>
          <p:nvSpPr>
            <p:cNvPr id="32" name="مستطيل 31">
              <a:extLst>
                <a:ext uri="{FF2B5EF4-FFF2-40B4-BE49-F238E27FC236}">
                  <a16:creationId xmlns:a16="http://schemas.microsoft.com/office/drawing/2014/main" id="{62FF5D6F-953D-6FF7-72E4-5C9013C2C6E5}"/>
                </a:ext>
              </a:extLst>
            </p:cNvPr>
            <p:cNvSpPr/>
            <p:nvPr/>
          </p:nvSpPr>
          <p:spPr>
            <a:xfrm>
              <a:off x="7778064" y="842765"/>
              <a:ext cx="1705012" cy="2854800"/>
            </a:xfrm>
            <a:prstGeom prst="rect">
              <a:avLst/>
            </a:prstGeom>
            <a:grpFill/>
          </p:spPr>
          <p:style>
            <a:lnRef idx="2">
              <a:schemeClr val="accent6">
                <a:tint val="40000"/>
                <a:alpha val="90000"/>
                <a:hueOff val="0"/>
                <a:satOff val="0"/>
                <a:lumOff val="0"/>
                <a:alphaOff val="0"/>
              </a:schemeClr>
            </a:lnRef>
            <a:fillRef idx="1">
              <a:schemeClr val="accent6">
                <a:tint val="40000"/>
                <a:alpha val="90000"/>
                <a:hueOff val="0"/>
                <a:satOff val="0"/>
                <a:lumOff val="0"/>
                <a:alphaOff val="0"/>
              </a:schemeClr>
            </a:fillRef>
            <a:effectRef idx="0">
              <a:schemeClr val="accent6">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3" name="مربع نص 32">
              <a:extLst>
                <a:ext uri="{FF2B5EF4-FFF2-40B4-BE49-F238E27FC236}">
                  <a16:creationId xmlns:a16="http://schemas.microsoft.com/office/drawing/2014/main" id="{5F539626-9076-26BC-79AE-9F43D7369578}"/>
                </a:ext>
              </a:extLst>
            </p:cNvPr>
            <p:cNvSpPr txBox="1"/>
            <p:nvPr/>
          </p:nvSpPr>
          <p:spPr>
            <a:xfrm>
              <a:off x="7778064"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تستند إلى الخوف وإدراك الفرد بأن عدم التزامه وتقيده بتوجيهات الرئيس يمكن أن يؤدي إلى إيقاع العقوبة عليه.</a:t>
              </a:r>
            </a:p>
          </p:txBody>
        </p:sp>
      </p:grpSp>
      <p:grpSp>
        <p:nvGrpSpPr>
          <p:cNvPr id="34" name="مجموعة 33">
            <a:extLst>
              <a:ext uri="{FF2B5EF4-FFF2-40B4-BE49-F238E27FC236}">
                <a16:creationId xmlns:a16="http://schemas.microsoft.com/office/drawing/2014/main" id="{1BEF8388-1564-3383-A817-9FEC51EEFC8D}"/>
              </a:ext>
            </a:extLst>
          </p:cNvPr>
          <p:cNvGrpSpPr/>
          <p:nvPr/>
        </p:nvGrpSpPr>
        <p:grpSpPr>
          <a:xfrm>
            <a:off x="9094522" y="2181383"/>
            <a:ext cx="1705012" cy="682004"/>
            <a:chOff x="9721778" y="160760"/>
            <a:chExt cx="1705012" cy="682004"/>
          </a:xfrm>
        </p:grpSpPr>
        <p:sp>
          <p:nvSpPr>
            <p:cNvPr id="35" name="مستطيل 34">
              <a:extLst>
                <a:ext uri="{FF2B5EF4-FFF2-40B4-BE49-F238E27FC236}">
                  <a16:creationId xmlns:a16="http://schemas.microsoft.com/office/drawing/2014/main" id="{18726E59-56FF-9A22-6324-0C6ADA73EDB3}"/>
                </a:ext>
              </a:extLst>
            </p:cNvPr>
            <p:cNvSpPr/>
            <p:nvPr/>
          </p:nvSpPr>
          <p:spPr>
            <a:xfrm>
              <a:off x="9721778" y="160760"/>
              <a:ext cx="1705012" cy="682004"/>
            </a:xfrm>
            <a:prstGeom prst="rect">
              <a:avLst/>
            </a:prstGeom>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36" name="مربع نص 35">
              <a:extLst>
                <a:ext uri="{FF2B5EF4-FFF2-40B4-BE49-F238E27FC236}">
                  <a16:creationId xmlns:a16="http://schemas.microsoft.com/office/drawing/2014/main" id="{DDB05A37-27F5-5C38-ABFF-5959DACE1EE0}"/>
                </a:ext>
              </a:extLst>
            </p:cNvPr>
            <p:cNvSpPr txBox="1"/>
            <p:nvPr/>
          </p:nvSpPr>
          <p:spPr>
            <a:xfrm>
              <a:off x="9721778"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قوة المكافأة </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37" name="مجموعة 36">
            <a:extLst>
              <a:ext uri="{FF2B5EF4-FFF2-40B4-BE49-F238E27FC236}">
                <a16:creationId xmlns:a16="http://schemas.microsoft.com/office/drawing/2014/main" id="{3667B4ED-A12C-3BA2-343E-A8210E66856C}"/>
              </a:ext>
            </a:extLst>
          </p:cNvPr>
          <p:cNvGrpSpPr/>
          <p:nvPr/>
        </p:nvGrpSpPr>
        <p:grpSpPr>
          <a:xfrm>
            <a:off x="9094522" y="3015799"/>
            <a:ext cx="1705012" cy="2435646"/>
            <a:chOff x="9721778" y="842765"/>
            <a:chExt cx="1705012" cy="2854800"/>
          </a:xfrm>
        </p:grpSpPr>
        <p:sp>
          <p:nvSpPr>
            <p:cNvPr id="38" name="مستطيل 37">
              <a:extLst>
                <a:ext uri="{FF2B5EF4-FFF2-40B4-BE49-F238E27FC236}">
                  <a16:creationId xmlns:a16="http://schemas.microsoft.com/office/drawing/2014/main" id="{592B1994-B907-6069-CEA7-F9369DD26F12}"/>
                </a:ext>
              </a:extLst>
            </p:cNvPr>
            <p:cNvSpPr/>
            <p:nvPr/>
          </p:nvSpPr>
          <p:spPr>
            <a:xfrm>
              <a:off x="9721778" y="842765"/>
              <a:ext cx="1705012" cy="2854800"/>
            </a:xfrm>
            <a:prstGeom prst="rect">
              <a:avLst/>
            </a:pr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9" name="مربع نص 38">
              <a:extLst>
                <a:ext uri="{FF2B5EF4-FFF2-40B4-BE49-F238E27FC236}">
                  <a16:creationId xmlns:a16="http://schemas.microsoft.com/office/drawing/2014/main" id="{41165EF8-1BC5-30DC-A281-48F4EB2BF886}"/>
                </a:ext>
              </a:extLst>
            </p:cNvPr>
            <p:cNvSpPr txBox="1"/>
            <p:nvPr/>
          </p:nvSpPr>
          <p:spPr>
            <a:xfrm>
              <a:off x="9721778"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تعود إلى إدراك الفرد بأن امتثاله لمطالب رئيسية سيؤدي إلى حصوله على عوائد إيجابية. ورضا قيادته.</a:t>
              </a:r>
            </a:p>
          </p:txBody>
        </p:sp>
      </p:grpSp>
    </p:spTree>
    <p:extLst>
      <p:ext uri="{BB962C8B-B14F-4D97-AF65-F5344CB8AC3E}">
        <p14:creationId xmlns:p14="http://schemas.microsoft.com/office/powerpoint/2010/main" val="2217734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BAA8C2-9ADA-345A-047D-AD6B61EC46C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4ECA2274-FAC1-4ED4-5498-E122C15E03C7}"/>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FB7801C7-BD7E-C470-380E-44C904125FA3}"/>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B07706A-94DE-6656-8BBD-A4D7EB92B1F4}"/>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46F8EB1-94A9-77AF-8A88-AB917DA2B8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246CEF99-234E-31E5-0602-C5022349F0B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137A818F-4CD3-709F-6AC9-19F7DC0617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F7890CC0-C6EF-39D0-5A3F-66E94BD0B13A}"/>
              </a:ext>
            </a:extLst>
          </p:cNvPr>
          <p:cNvSpPr txBox="1"/>
          <p:nvPr/>
        </p:nvSpPr>
        <p:spPr>
          <a:xfrm>
            <a:off x="1517513" y="2864161"/>
            <a:ext cx="3462447"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صناعة القائد</a:t>
            </a:r>
          </a:p>
        </p:txBody>
      </p:sp>
      <p:pic>
        <p:nvPicPr>
          <p:cNvPr id="10" name="صورة 9">
            <a:extLst>
              <a:ext uri="{FF2B5EF4-FFF2-40B4-BE49-F238E27FC236}">
                <a16:creationId xmlns:a16="http://schemas.microsoft.com/office/drawing/2014/main" id="{C09890AF-321C-AF61-B7D1-66E2746032F0}"/>
              </a:ext>
            </a:extLst>
          </p:cNvPr>
          <p:cNvPicPr>
            <a:picLocks noChangeAspect="1"/>
          </p:cNvPicPr>
          <p:nvPr/>
        </p:nvPicPr>
        <p:blipFill rotWithShape="1">
          <a:blip r:embed="rId3">
            <a:extLst>
              <a:ext uri="{28A0092B-C50C-407E-A947-70E740481C1C}">
                <a14:useLocalDpi xmlns:a14="http://schemas.microsoft.com/office/drawing/2010/main" val="0"/>
              </a:ext>
            </a:extLst>
          </a:blip>
          <a:srcRect t="8688" b="7358"/>
          <a:stretch/>
        </p:blipFill>
        <p:spPr>
          <a:xfrm>
            <a:off x="6129737" y="2154620"/>
            <a:ext cx="5877170" cy="3289399"/>
          </a:xfrm>
          <a:prstGeom prst="rect">
            <a:avLst/>
          </a:prstGeom>
        </p:spPr>
      </p:pic>
    </p:spTree>
    <p:extLst>
      <p:ext uri="{BB962C8B-B14F-4D97-AF65-F5344CB8AC3E}">
        <p14:creationId xmlns:p14="http://schemas.microsoft.com/office/powerpoint/2010/main" val="37192857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1CAC269-B832-E6AF-E943-44BAA4ABED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05ECB18-7C61-C796-3229-E03838832A8B}"/>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اكتشاف العناصر القيادية</a:t>
            </a:r>
          </a:p>
        </p:txBody>
      </p:sp>
      <p:sp>
        <p:nvSpPr>
          <p:cNvPr id="4" name="Rectangle 4">
            <a:extLst>
              <a:ext uri="{FF2B5EF4-FFF2-40B4-BE49-F238E27FC236}">
                <a16:creationId xmlns:a16="http://schemas.microsoft.com/office/drawing/2014/main" id="{597160C6-F556-6AFC-7AC8-1527676425B8}"/>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A9D3245-6A37-EFE3-C185-AC300F0C36C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78960F3-9859-ADD2-0C01-CD1AB53060F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701E3C4-5F13-BB6F-276B-74AA28E5693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6B86021A-FB5B-C93C-0E9D-75243FE4A7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0" name="مستطيل 39">
            <a:extLst>
              <a:ext uri="{FF2B5EF4-FFF2-40B4-BE49-F238E27FC236}">
                <a16:creationId xmlns:a16="http://schemas.microsoft.com/office/drawing/2014/main" id="{23F8ABB6-E63D-3589-58D4-C2A1A2225BA2}"/>
              </a:ext>
            </a:extLst>
          </p:cNvPr>
          <p:cNvSpPr/>
          <p:nvPr/>
        </p:nvSpPr>
        <p:spPr>
          <a:xfrm>
            <a:off x="2618636" y="1827762"/>
            <a:ext cx="7985990" cy="536503"/>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تمر عملية اكتشاف العناصر القيادية لدى المدراء بالمراحل التالية</a:t>
            </a:r>
          </a:p>
        </p:txBody>
      </p:sp>
      <p:sp>
        <p:nvSpPr>
          <p:cNvPr id="41" name="مستطيل: زوايا مستديرة 40">
            <a:extLst>
              <a:ext uri="{FF2B5EF4-FFF2-40B4-BE49-F238E27FC236}">
                <a16:creationId xmlns:a16="http://schemas.microsoft.com/office/drawing/2014/main" id="{DD29E9E8-2F12-6FA1-22B8-FBE84262680A}"/>
              </a:ext>
            </a:extLst>
          </p:cNvPr>
          <p:cNvSpPr/>
          <p:nvPr/>
        </p:nvSpPr>
        <p:spPr>
          <a:xfrm>
            <a:off x="8404548" y="3220749"/>
            <a:ext cx="2703443" cy="700564"/>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1- مرحلة التنقيب </a:t>
            </a:r>
          </a:p>
        </p:txBody>
      </p:sp>
      <p:sp>
        <p:nvSpPr>
          <p:cNvPr id="43" name="مستطيل: زوايا مستديرة 42">
            <a:extLst>
              <a:ext uri="{FF2B5EF4-FFF2-40B4-BE49-F238E27FC236}">
                <a16:creationId xmlns:a16="http://schemas.microsoft.com/office/drawing/2014/main" id="{354501BF-D991-D4F1-C1B5-14ED5311C7A3}"/>
              </a:ext>
            </a:extLst>
          </p:cNvPr>
          <p:cNvSpPr/>
          <p:nvPr/>
        </p:nvSpPr>
        <p:spPr>
          <a:xfrm>
            <a:off x="4639466" y="3220749"/>
            <a:ext cx="2703443" cy="700564"/>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2- مرحلة التجريب </a:t>
            </a:r>
          </a:p>
        </p:txBody>
      </p:sp>
      <p:sp>
        <p:nvSpPr>
          <p:cNvPr id="45" name="مستطيل: زوايا مستديرة 44">
            <a:extLst>
              <a:ext uri="{FF2B5EF4-FFF2-40B4-BE49-F238E27FC236}">
                <a16:creationId xmlns:a16="http://schemas.microsoft.com/office/drawing/2014/main" id="{0E0B679E-93C2-8C96-6609-B0CED290BC18}"/>
              </a:ext>
            </a:extLst>
          </p:cNvPr>
          <p:cNvSpPr/>
          <p:nvPr/>
        </p:nvSpPr>
        <p:spPr>
          <a:xfrm>
            <a:off x="942308" y="3220749"/>
            <a:ext cx="2703443" cy="700564"/>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3- مرحلة التقييم</a:t>
            </a:r>
          </a:p>
        </p:txBody>
      </p:sp>
      <p:sp>
        <p:nvSpPr>
          <p:cNvPr id="9" name="مستطيل: زوايا مستديرة 8">
            <a:extLst>
              <a:ext uri="{FF2B5EF4-FFF2-40B4-BE49-F238E27FC236}">
                <a16:creationId xmlns:a16="http://schemas.microsoft.com/office/drawing/2014/main" id="{77BAE7A6-5DDC-9AF3-31E9-07AEB47A489F}"/>
              </a:ext>
            </a:extLst>
          </p:cNvPr>
          <p:cNvSpPr/>
          <p:nvPr/>
        </p:nvSpPr>
        <p:spPr>
          <a:xfrm>
            <a:off x="8404548" y="4289713"/>
            <a:ext cx="2703443" cy="700564"/>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4- مرحلة التأهيل</a:t>
            </a:r>
          </a:p>
        </p:txBody>
      </p:sp>
      <p:sp>
        <p:nvSpPr>
          <p:cNvPr id="10" name="مستطيل: زوايا مستديرة 9">
            <a:extLst>
              <a:ext uri="{FF2B5EF4-FFF2-40B4-BE49-F238E27FC236}">
                <a16:creationId xmlns:a16="http://schemas.microsoft.com/office/drawing/2014/main" id="{0ECF0C14-42D1-A9D7-C69E-FEF7D1AD8957}"/>
              </a:ext>
            </a:extLst>
          </p:cNvPr>
          <p:cNvSpPr/>
          <p:nvPr/>
        </p:nvSpPr>
        <p:spPr>
          <a:xfrm>
            <a:off x="4639466" y="4289713"/>
            <a:ext cx="2703443" cy="700564"/>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5- مرحلة التكليف </a:t>
            </a:r>
          </a:p>
        </p:txBody>
      </p:sp>
      <p:sp>
        <p:nvSpPr>
          <p:cNvPr id="11" name="مستطيل: زوايا مستديرة 10">
            <a:extLst>
              <a:ext uri="{FF2B5EF4-FFF2-40B4-BE49-F238E27FC236}">
                <a16:creationId xmlns:a16="http://schemas.microsoft.com/office/drawing/2014/main" id="{DEFDE2C8-2A91-5428-A060-ACDE6CF7071B}"/>
              </a:ext>
            </a:extLst>
          </p:cNvPr>
          <p:cNvSpPr/>
          <p:nvPr/>
        </p:nvSpPr>
        <p:spPr>
          <a:xfrm>
            <a:off x="942308" y="4289713"/>
            <a:ext cx="2703443" cy="700564"/>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6- مرحلة التمكين </a:t>
            </a:r>
          </a:p>
        </p:txBody>
      </p:sp>
    </p:spTree>
    <p:extLst>
      <p:ext uri="{BB962C8B-B14F-4D97-AF65-F5344CB8AC3E}">
        <p14:creationId xmlns:p14="http://schemas.microsoft.com/office/powerpoint/2010/main" val="17264031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1CAC269-B832-E6AF-E943-44BAA4ABED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05ECB18-7C61-C796-3229-E03838832A8B}"/>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اكتشاف العناصر القيادية</a:t>
            </a:r>
          </a:p>
        </p:txBody>
      </p:sp>
      <p:sp>
        <p:nvSpPr>
          <p:cNvPr id="4" name="Rectangle 4">
            <a:extLst>
              <a:ext uri="{FF2B5EF4-FFF2-40B4-BE49-F238E27FC236}">
                <a16:creationId xmlns:a16="http://schemas.microsoft.com/office/drawing/2014/main" id="{597160C6-F556-6AFC-7AC8-1527676425B8}"/>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A9D3245-6A37-EFE3-C185-AC300F0C36C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78960F3-9859-ADD2-0C01-CD1AB53060F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701E3C4-5F13-BB6F-276B-74AA28E5693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6B86021A-FB5B-C93C-0E9D-75243FE4A7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9" name="TextBox 127">
            <a:extLst>
              <a:ext uri="{FF2B5EF4-FFF2-40B4-BE49-F238E27FC236}">
                <a16:creationId xmlns:a16="http://schemas.microsoft.com/office/drawing/2014/main" id="{B432E1C0-8C89-9A41-00D7-3D4B4FB98689}"/>
              </a:ext>
            </a:extLst>
          </p:cNvPr>
          <p:cNvSpPr txBox="1"/>
          <p:nvPr/>
        </p:nvSpPr>
        <p:spPr>
          <a:xfrm>
            <a:off x="8404548" y="3508445"/>
            <a:ext cx="2669481" cy="897040"/>
          </a:xfrm>
          <a:prstGeom prst="rect">
            <a:avLst/>
          </a:prstGeom>
          <a:noFill/>
          <a:ln>
            <a:noFill/>
          </a:ln>
        </p:spPr>
        <p:txBody>
          <a:bodyPr wrap="square" lIns="0" tIns="0" rIns="0" bIns="0" anchor="t">
            <a:spAutoFit/>
          </a:bodyPr>
          <a:lstStyle/>
          <a:p>
            <a:pPr algn="justLow" rtl="1">
              <a:lnSpc>
                <a:spcPct val="125000"/>
              </a:lnSpc>
              <a:defRPr lang="en-US"/>
            </a:pPr>
            <a:r>
              <a:rPr lang="ar-SA" sz="1600" dirty="0">
                <a:latin typeface="Alexandria" charset="0"/>
                <a:cs typeface="Alexandria" charset="0"/>
              </a:rPr>
              <a:t>تحديد مجموعة من الأشخاص، ودراسة واقعهم من كافة النواحي.</a:t>
            </a:r>
          </a:p>
        </p:txBody>
      </p:sp>
      <p:sp>
        <p:nvSpPr>
          <p:cNvPr id="41" name="مستطيل: زوايا مستديرة 40">
            <a:extLst>
              <a:ext uri="{FF2B5EF4-FFF2-40B4-BE49-F238E27FC236}">
                <a16:creationId xmlns:a16="http://schemas.microsoft.com/office/drawing/2014/main" id="{DD29E9E8-2F12-6FA1-22B8-FBE84262680A}"/>
              </a:ext>
            </a:extLst>
          </p:cNvPr>
          <p:cNvSpPr/>
          <p:nvPr/>
        </p:nvSpPr>
        <p:spPr>
          <a:xfrm>
            <a:off x="8404548" y="2590770"/>
            <a:ext cx="2703443" cy="699764"/>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1- مرحلة التنقيب </a:t>
            </a:r>
          </a:p>
        </p:txBody>
      </p:sp>
      <p:sp>
        <p:nvSpPr>
          <p:cNvPr id="42" name="TextBox 127">
            <a:extLst>
              <a:ext uri="{FF2B5EF4-FFF2-40B4-BE49-F238E27FC236}">
                <a16:creationId xmlns:a16="http://schemas.microsoft.com/office/drawing/2014/main" id="{609E6F7B-189C-94F5-ECBE-1E0864637670}"/>
              </a:ext>
            </a:extLst>
          </p:cNvPr>
          <p:cNvSpPr txBox="1"/>
          <p:nvPr/>
        </p:nvSpPr>
        <p:spPr>
          <a:xfrm>
            <a:off x="4639466" y="3508445"/>
            <a:ext cx="2669481" cy="2435923"/>
          </a:xfrm>
          <a:prstGeom prst="rect">
            <a:avLst/>
          </a:prstGeom>
          <a:noFill/>
          <a:ln>
            <a:noFill/>
          </a:ln>
        </p:spPr>
        <p:txBody>
          <a:bodyPr wrap="square" lIns="0" tIns="0" rIns="0" bIns="0" anchor="t">
            <a:spAutoFit/>
          </a:bodyPr>
          <a:lstStyle/>
          <a:p>
            <a:pPr algn="justLow" rtl="1">
              <a:lnSpc>
                <a:spcPct val="125000"/>
              </a:lnSpc>
              <a:defRPr lang="en-US"/>
            </a:pPr>
            <a:r>
              <a:rPr lang="ar-SA" sz="1600" dirty="0">
                <a:latin typeface="Alexandria" charset="0"/>
                <a:cs typeface="Alexandria" charset="0"/>
              </a:rPr>
              <a:t>وهي اختبار وتمحيص المجموعة المختارة في المرحلة السابقة بحيث تكون تحت المراقبة والملاحظة من خلال الممارسات اليومية، والمواقف المختلفة، ومن خلال اختبار القدرات الإنسانية والذهنية والفنية لديهم.</a:t>
            </a:r>
          </a:p>
        </p:txBody>
      </p:sp>
      <p:sp>
        <p:nvSpPr>
          <p:cNvPr id="43" name="مستطيل: زوايا مستديرة 42">
            <a:extLst>
              <a:ext uri="{FF2B5EF4-FFF2-40B4-BE49-F238E27FC236}">
                <a16:creationId xmlns:a16="http://schemas.microsoft.com/office/drawing/2014/main" id="{354501BF-D991-D4F1-C1B5-14ED5311C7A3}"/>
              </a:ext>
            </a:extLst>
          </p:cNvPr>
          <p:cNvSpPr/>
          <p:nvPr/>
        </p:nvSpPr>
        <p:spPr>
          <a:xfrm>
            <a:off x="4639466" y="2590770"/>
            <a:ext cx="2703443" cy="699764"/>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2- مرحلة التجريب </a:t>
            </a:r>
          </a:p>
        </p:txBody>
      </p:sp>
      <p:sp>
        <p:nvSpPr>
          <p:cNvPr id="44" name="TextBox 127">
            <a:extLst>
              <a:ext uri="{FF2B5EF4-FFF2-40B4-BE49-F238E27FC236}">
                <a16:creationId xmlns:a16="http://schemas.microsoft.com/office/drawing/2014/main" id="{4F092806-F0E8-5CDE-3F45-70DCA2A8534C}"/>
              </a:ext>
            </a:extLst>
          </p:cNvPr>
          <p:cNvSpPr txBox="1"/>
          <p:nvPr/>
        </p:nvSpPr>
        <p:spPr>
          <a:xfrm>
            <a:off x="942308" y="3508445"/>
            <a:ext cx="2669481" cy="1204817"/>
          </a:xfrm>
          <a:prstGeom prst="rect">
            <a:avLst/>
          </a:prstGeom>
          <a:noFill/>
          <a:ln>
            <a:noFill/>
          </a:ln>
        </p:spPr>
        <p:txBody>
          <a:bodyPr wrap="square" lIns="0" tIns="0" rIns="0" bIns="0" anchor="t">
            <a:spAutoFit/>
          </a:bodyPr>
          <a:lstStyle/>
          <a:p>
            <a:pPr algn="justLow" rtl="1">
              <a:lnSpc>
                <a:spcPct val="125000"/>
              </a:lnSpc>
              <a:defRPr lang="en-US"/>
            </a:pPr>
            <a:r>
              <a:rPr lang="ar-SA" sz="1600" dirty="0">
                <a:latin typeface="Alexandria" charset="0"/>
                <a:cs typeface="Alexandria" charset="0"/>
              </a:rPr>
              <a:t>يتم تقييم المجموعة بناء على معايير محددة سابقاً، حيث يكتشف فيها جوانب القصور والتميز والتفاوت في القدرات.</a:t>
            </a:r>
          </a:p>
        </p:txBody>
      </p:sp>
      <p:sp>
        <p:nvSpPr>
          <p:cNvPr id="45" name="مستطيل: زوايا مستديرة 44">
            <a:extLst>
              <a:ext uri="{FF2B5EF4-FFF2-40B4-BE49-F238E27FC236}">
                <a16:creationId xmlns:a16="http://schemas.microsoft.com/office/drawing/2014/main" id="{0E0B679E-93C2-8C96-6609-B0CED290BC18}"/>
              </a:ext>
            </a:extLst>
          </p:cNvPr>
          <p:cNvSpPr/>
          <p:nvPr/>
        </p:nvSpPr>
        <p:spPr>
          <a:xfrm>
            <a:off x="942308" y="2590770"/>
            <a:ext cx="2703443" cy="699764"/>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3- مرحلة التقييم</a:t>
            </a:r>
          </a:p>
        </p:txBody>
      </p:sp>
      <p:sp>
        <p:nvSpPr>
          <p:cNvPr id="9" name="مستطيل 8">
            <a:extLst>
              <a:ext uri="{FF2B5EF4-FFF2-40B4-BE49-F238E27FC236}">
                <a16:creationId xmlns:a16="http://schemas.microsoft.com/office/drawing/2014/main" id="{E24AFE68-1397-C760-2715-3E519B80F7FB}"/>
              </a:ext>
            </a:extLst>
          </p:cNvPr>
          <p:cNvSpPr/>
          <p:nvPr/>
        </p:nvSpPr>
        <p:spPr>
          <a:xfrm>
            <a:off x="2618636" y="1827762"/>
            <a:ext cx="7985990" cy="536503"/>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تمر عملية اكتشاف العناصر القيادية لدى المدراء بالمراحل التالية</a:t>
            </a:r>
          </a:p>
        </p:txBody>
      </p:sp>
    </p:spTree>
    <p:extLst>
      <p:ext uri="{BB962C8B-B14F-4D97-AF65-F5344CB8AC3E}">
        <p14:creationId xmlns:p14="http://schemas.microsoft.com/office/powerpoint/2010/main" val="12612775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1CAC269-B832-E6AF-E943-44BAA4ABED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05ECB18-7C61-C796-3229-E03838832A8B}"/>
              </a:ext>
            </a:extLst>
          </p:cNvPr>
          <p:cNvSpPr txBox="1"/>
          <p:nvPr/>
        </p:nvSpPr>
        <p:spPr>
          <a:xfrm>
            <a:off x="4343227" y="586164"/>
            <a:ext cx="353467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اكتشاف العناصر القيادية</a:t>
            </a:r>
          </a:p>
        </p:txBody>
      </p:sp>
      <p:sp>
        <p:nvSpPr>
          <p:cNvPr id="4" name="Rectangle 4">
            <a:extLst>
              <a:ext uri="{FF2B5EF4-FFF2-40B4-BE49-F238E27FC236}">
                <a16:creationId xmlns:a16="http://schemas.microsoft.com/office/drawing/2014/main" id="{597160C6-F556-6AFC-7AC8-1527676425B8}"/>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A9D3245-6A37-EFE3-C185-AC300F0C36C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78960F3-9859-ADD2-0C01-CD1AB53060F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701E3C4-5F13-BB6F-276B-74AA28E5693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6B86021A-FB5B-C93C-0E9D-75243FE4A7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9" name="TextBox 127">
            <a:extLst>
              <a:ext uri="{FF2B5EF4-FFF2-40B4-BE49-F238E27FC236}">
                <a16:creationId xmlns:a16="http://schemas.microsoft.com/office/drawing/2014/main" id="{B432E1C0-8C89-9A41-00D7-3D4B4FB98689}"/>
              </a:ext>
            </a:extLst>
          </p:cNvPr>
          <p:cNvSpPr txBox="1"/>
          <p:nvPr/>
        </p:nvSpPr>
        <p:spPr>
          <a:xfrm>
            <a:off x="8404548" y="3508445"/>
            <a:ext cx="2669481" cy="2128147"/>
          </a:xfrm>
          <a:prstGeom prst="rect">
            <a:avLst/>
          </a:prstGeom>
          <a:noFill/>
          <a:ln>
            <a:noFill/>
          </a:ln>
        </p:spPr>
        <p:txBody>
          <a:bodyPr wrap="square" lIns="0" tIns="0" rIns="0" bIns="0" anchor="t">
            <a:spAutoFit/>
          </a:bodyPr>
          <a:lstStyle/>
          <a:p>
            <a:pPr algn="justLow" rtl="1">
              <a:lnSpc>
                <a:spcPct val="125000"/>
              </a:lnSpc>
              <a:defRPr lang="en-US"/>
            </a:pPr>
            <a:r>
              <a:rPr lang="ar-SA" sz="1600" dirty="0">
                <a:latin typeface="Alexandria" charset="0"/>
                <a:cs typeface="Alexandria" charset="0"/>
              </a:rPr>
              <a:t>يتضح مما سبق جوانب القصور والضعف في الشخصيات، وبناء عليه تحدد الاحتياجات التدريبية حسبما تقتضيه الحاجة العملية، ويختار لهذه البرامج المدربون ذوي الخبرة والتجربة والإبداع.</a:t>
            </a:r>
          </a:p>
        </p:txBody>
      </p:sp>
      <p:sp>
        <p:nvSpPr>
          <p:cNvPr id="41" name="مستطيل: زوايا مستديرة 40">
            <a:extLst>
              <a:ext uri="{FF2B5EF4-FFF2-40B4-BE49-F238E27FC236}">
                <a16:creationId xmlns:a16="http://schemas.microsoft.com/office/drawing/2014/main" id="{DD29E9E8-2F12-6FA1-22B8-FBE84262680A}"/>
              </a:ext>
            </a:extLst>
          </p:cNvPr>
          <p:cNvSpPr/>
          <p:nvPr/>
        </p:nvSpPr>
        <p:spPr>
          <a:xfrm>
            <a:off x="8404548" y="2590770"/>
            <a:ext cx="2703443" cy="699764"/>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4- مرحلة التأهيل</a:t>
            </a:r>
          </a:p>
        </p:txBody>
      </p:sp>
      <p:sp>
        <p:nvSpPr>
          <p:cNvPr id="42" name="TextBox 127">
            <a:extLst>
              <a:ext uri="{FF2B5EF4-FFF2-40B4-BE49-F238E27FC236}">
                <a16:creationId xmlns:a16="http://schemas.microsoft.com/office/drawing/2014/main" id="{609E6F7B-189C-94F5-ECBE-1E0864637670}"/>
              </a:ext>
            </a:extLst>
          </p:cNvPr>
          <p:cNvSpPr txBox="1"/>
          <p:nvPr/>
        </p:nvSpPr>
        <p:spPr>
          <a:xfrm>
            <a:off x="4639466" y="3508445"/>
            <a:ext cx="2669481" cy="1512594"/>
          </a:xfrm>
          <a:prstGeom prst="rect">
            <a:avLst/>
          </a:prstGeom>
          <a:noFill/>
          <a:ln>
            <a:noFill/>
          </a:ln>
        </p:spPr>
        <p:txBody>
          <a:bodyPr wrap="square" lIns="0" tIns="0" rIns="0" bIns="0" anchor="t">
            <a:spAutoFit/>
          </a:bodyPr>
          <a:lstStyle/>
          <a:p>
            <a:pPr algn="justLow" rtl="1">
              <a:lnSpc>
                <a:spcPct val="125000"/>
              </a:lnSpc>
              <a:defRPr lang="en-US"/>
            </a:pPr>
            <a:r>
              <a:rPr lang="ar-SA" sz="1600" dirty="0">
                <a:latin typeface="Alexandria" charset="0"/>
                <a:cs typeface="Alexandria" charset="0"/>
              </a:rPr>
              <a:t>بعد التدريب والتأهيل يختار مجموعة منهم في مواقع قيادية متفاوتة المستوى والأهمية لفترات معينة لنضع الجميع على محك التجربة.</a:t>
            </a:r>
          </a:p>
        </p:txBody>
      </p:sp>
      <p:sp>
        <p:nvSpPr>
          <p:cNvPr id="43" name="مستطيل: زوايا مستديرة 42">
            <a:extLst>
              <a:ext uri="{FF2B5EF4-FFF2-40B4-BE49-F238E27FC236}">
                <a16:creationId xmlns:a16="http://schemas.microsoft.com/office/drawing/2014/main" id="{354501BF-D991-D4F1-C1B5-14ED5311C7A3}"/>
              </a:ext>
            </a:extLst>
          </p:cNvPr>
          <p:cNvSpPr/>
          <p:nvPr/>
        </p:nvSpPr>
        <p:spPr>
          <a:xfrm>
            <a:off x="4639466" y="2590770"/>
            <a:ext cx="2703443" cy="699764"/>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5- مرحلة التكليف </a:t>
            </a:r>
          </a:p>
        </p:txBody>
      </p:sp>
      <p:sp>
        <p:nvSpPr>
          <p:cNvPr id="44" name="TextBox 127">
            <a:extLst>
              <a:ext uri="{FF2B5EF4-FFF2-40B4-BE49-F238E27FC236}">
                <a16:creationId xmlns:a16="http://schemas.microsoft.com/office/drawing/2014/main" id="{4F092806-F0E8-5CDE-3F45-70DCA2A8534C}"/>
              </a:ext>
            </a:extLst>
          </p:cNvPr>
          <p:cNvSpPr txBox="1"/>
          <p:nvPr/>
        </p:nvSpPr>
        <p:spPr>
          <a:xfrm>
            <a:off x="942308" y="3508445"/>
            <a:ext cx="2669481" cy="2128147"/>
          </a:xfrm>
          <a:prstGeom prst="rect">
            <a:avLst/>
          </a:prstGeom>
          <a:noFill/>
          <a:ln>
            <a:noFill/>
          </a:ln>
        </p:spPr>
        <p:txBody>
          <a:bodyPr wrap="square" lIns="0" tIns="0" rIns="0" bIns="0" anchor="t">
            <a:spAutoFit/>
          </a:bodyPr>
          <a:lstStyle/>
          <a:p>
            <a:pPr algn="justLow" rtl="1">
              <a:lnSpc>
                <a:spcPct val="125000"/>
              </a:lnSpc>
              <a:defRPr lang="en-US"/>
            </a:pPr>
            <a:r>
              <a:rPr lang="ar-SA" sz="1600" dirty="0">
                <a:latin typeface="Alexandria" charset="0"/>
                <a:cs typeface="Alexandria" charset="0"/>
              </a:rPr>
              <a:t>بعد أن تأخذ هذه العناصر فرصتها من حيث الممارسة والتجربة؛ تتضح المعالم الأساسية للشخصية القيادية لكل واحد منهم، ثم تفوض لهم المهام حسب قابليتهم لها، ومناسبتها لهم.</a:t>
            </a:r>
          </a:p>
        </p:txBody>
      </p:sp>
      <p:sp>
        <p:nvSpPr>
          <p:cNvPr id="45" name="مستطيل: زوايا مستديرة 44">
            <a:extLst>
              <a:ext uri="{FF2B5EF4-FFF2-40B4-BE49-F238E27FC236}">
                <a16:creationId xmlns:a16="http://schemas.microsoft.com/office/drawing/2014/main" id="{0E0B679E-93C2-8C96-6609-B0CED290BC18}"/>
              </a:ext>
            </a:extLst>
          </p:cNvPr>
          <p:cNvSpPr/>
          <p:nvPr/>
        </p:nvSpPr>
        <p:spPr>
          <a:xfrm>
            <a:off x="942308" y="2590770"/>
            <a:ext cx="2703443" cy="699764"/>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600" dirty="0">
                <a:solidFill>
                  <a:schemeClr val="bg1"/>
                </a:solidFill>
                <a:latin typeface="Alexandria" charset="0"/>
                <a:cs typeface="Alexandria" charset="0"/>
              </a:rPr>
              <a:t>6- مرحلة التمكين </a:t>
            </a:r>
          </a:p>
        </p:txBody>
      </p:sp>
      <p:sp>
        <p:nvSpPr>
          <p:cNvPr id="9" name="مستطيل 8">
            <a:extLst>
              <a:ext uri="{FF2B5EF4-FFF2-40B4-BE49-F238E27FC236}">
                <a16:creationId xmlns:a16="http://schemas.microsoft.com/office/drawing/2014/main" id="{EC69910A-066D-6F8E-E905-193CEA2A98FE}"/>
              </a:ext>
            </a:extLst>
          </p:cNvPr>
          <p:cNvSpPr/>
          <p:nvPr/>
        </p:nvSpPr>
        <p:spPr>
          <a:xfrm>
            <a:off x="2618636" y="1827762"/>
            <a:ext cx="7985990" cy="536503"/>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تمر عملية اكتشاف العناصر القيادية لدى المدراء بالمراحل التالية</a:t>
            </a:r>
          </a:p>
        </p:txBody>
      </p:sp>
    </p:spTree>
    <p:extLst>
      <p:ext uri="{BB962C8B-B14F-4D97-AF65-F5344CB8AC3E}">
        <p14:creationId xmlns:p14="http://schemas.microsoft.com/office/powerpoint/2010/main" val="37214867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0E90516-625D-2DDD-837C-FFA722F8E51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29CA7F8-869E-C6D2-34A7-3E3FA3B3D9E3}"/>
              </a:ext>
            </a:extLst>
          </p:cNvPr>
          <p:cNvSpPr txBox="1"/>
          <p:nvPr/>
        </p:nvSpPr>
        <p:spPr>
          <a:xfrm>
            <a:off x="4093698" y="586164"/>
            <a:ext cx="4023358"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منهجية إعداد وصناعة القائد</a:t>
            </a:r>
          </a:p>
        </p:txBody>
      </p:sp>
      <p:sp>
        <p:nvSpPr>
          <p:cNvPr id="4" name="Rectangle 4">
            <a:extLst>
              <a:ext uri="{FF2B5EF4-FFF2-40B4-BE49-F238E27FC236}">
                <a16:creationId xmlns:a16="http://schemas.microsoft.com/office/drawing/2014/main" id="{D3EBED30-BD31-C966-B9B5-A21A14B27D3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8EA4C86-D7F7-0D04-31EF-538D0584D33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A48BB28-CD51-739B-9BB7-532B629CF3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4CC9349-884B-876E-2062-4FD1C0EF92F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041E4363-4108-493E-BA93-4EF24EFFC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34">
            <a:extLst>
              <a:ext uri="{FF2B5EF4-FFF2-40B4-BE49-F238E27FC236}">
                <a16:creationId xmlns:a16="http://schemas.microsoft.com/office/drawing/2014/main" id="{7F1B6020-7327-222B-5708-09D71B1BC09B}"/>
              </a:ext>
            </a:extLst>
          </p:cNvPr>
          <p:cNvSpPr/>
          <p:nvPr/>
        </p:nvSpPr>
        <p:spPr>
          <a:xfrm>
            <a:off x="1073429" y="2202275"/>
            <a:ext cx="9338252" cy="586066"/>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latin typeface="Alexandria" charset="0"/>
                <a:cs typeface="Alexandria" charset="0"/>
              </a:rPr>
              <a:t>أن يكون هذا الأمر من إستراتيجية المنظمة وأهدافها الرئيسية.</a:t>
            </a:r>
            <a:endParaRPr lang="ar-SA" sz="1600" b="1" dirty="0">
              <a:solidFill>
                <a:srgbClr val="FFFFFF"/>
              </a:solidFill>
            </a:endParaRPr>
          </a:p>
        </p:txBody>
      </p:sp>
      <p:sp>
        <p:nvSpPr>
          <p:cNvPr id="40" name="Round Diagonal Corner Rectangle 36">
            <a:extLst>
              <a:ext uri="{FF2B5EF4-FFF2-40B4-BE49-F238E27FC236}">
                <a16:creationId xmlns:a16="http://schemas.microsoft.com/office/drawing/2014/main" id="{825BFCC0-820B-4E89-67B8-211AC69C11C7}"/>
              </a:ext>
            </a:extLst>
          </p:cNvPr>
          <p:cNvSpPr/>
          <p:nvPr/>
        </p:nvSpPr>
        <p:spPr>
          <a:xfrm>
            <a:off x="1073427" y="3057003"/>
            <a:ext cx="9338252" cy="586066"/>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solidFill>
                  <a:prstClr val="white"/>
                </a:solidFill>
                <a:latin typeface="Alexandria" charset="0"/>
                <a:cs typeface="Alexandria" charset="0"/>
              </a:rPr>
              <a:t>اعتماد برامج ومناسبات خاصة لتدريب القادة، وتعليم القيادة.</a:t>
            </a:r>
            <a:endParaRPr lang="ar-SA" sz="1600" b="1" dirty="0">
              <a:solidFill>
                <a:srgbClr val="FFFFFF"/>
              </a:solidFill>
            </a:endParaRPr>
          </a:p>
        </p:txBody>
      </p:sp>
      <p:sp>
        <p:nvSpPr>
          <p:cNvPr id="41" name="Round Diagonal Corner Rectangle 39">
            <a:extLst>
              <a:ext uri="{FF2B5EF4-FFF2-40B4-BE49-F238E27FC236}">
                <a16:creationId xmlns:a16="http://schemas.microsoft.com/office/drawing/2014/main" id="{005417B2-D741-6CF1-E740-050829421C2C}"/>
              </a:ext>
            </a:extLst>
          </p:cNvPr>
          <p:cNvSpPr/>
          <p:nvPr/>
        </p:nvSpPr>
        <p:spPr>
          <a:xfrm>
            <a:off x="1073425" y="3897059"/>
            <a:ext cx="9338252" cy="586066"/>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solidFill>
                  <a:prstClr val="white"/>
                </a:solidFill>
                <a:latin typeface="Alexandria" charset="0"/>
                <a:cs typeface="Alexandria" charset="0"/>
              </a:rPr>
              <a:t>توفير المناهج القيادية اللازمة.</a:t>
            </a:r>
            <a:endParaRPr lang="ar-SA" sz="1600" b="1" dirty="0">
              <a:solidFill>
                <a:srgbClr val="FFFFFF"/>
              </a:solidFill>
            </a:endParaRPr>
          </a:p>
        </p:txBody>
      </p:sp>
      <p:sp>
        <p:nvSpPr>
          <p:cNvPr id="42" name="Round Diagonal Corner Rectangle 42">
            <a:extLst>
              <a:ext uri="{FF2B5EF4-FFF2-40B4-BE49-F238E27FC236}">
                <a16:creationId xmlns:a16="http://schemas.microsoft.com/office/drawing/2014/main" id="{79A56986-533D-9DF1-E88F-40DD3848474E}"/>
              </a:ext>
            </a:extLst>
          </p:cNvPr>
          <p:cNvSpPr/>
          <p:nvPr/>
        </p:nvSpPr>
        <p:spPr>
          <a:xfrm>
            <a:off x="1073425" y="4717238"/>
            <a:ext cx="9338254" cy="586066"/>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solidFill>
                  <a:schemeClr val="bg1"/>
                </a:solidFill>
                <a:latin typeface="Alexandria" charset="0"/>
                <a:cs typeface="Alexandria" charset="0"/>
              </a:rPr>
              <a:t>تشجيع النقاش والحوار من خلال مؤتمرات قيادية تعقد خصيصاً لهذا الأمر.</a:t>
            </a:r>
            <a:endParaRPr lang="ar-SA" sz="1600" b="1" dirty="0">
              <a:solidFill>
                <a:schemeClr val="bg1"/>
              </a:solidFill>
            </a:endParaRPr>
          </a:p>
        </p:txBody>
      </p:sp>
      <p:sp>
        <p:nvSpPr>
          <p:cNvPr id="43" name="Text Box 2248">
            <a:extLst>
              <a:ext uri="{FF2B5EF4-FFF2-40B4-BE49-F238E27FC236}">
                <a16:creationId xmlns:a16="http://schemas.microsoft.com/office/drawing/2014/main" id="{6F396115-B38A-B91B-C360-F497C306E1B3}"/>
              </a:ext>
            </a:extLst>
          </p:cNvPr>
          <p:cNvSpPr txBox="1">
            <a:spLocks noChangeArrowheads="1"/>
          </p:cNvSpPr>
          <p:nvPr/>
        </p:nvSpPr>
        <p:spPr bwMode="auto">
          <a:xfrm>
            <a:off x="10496132" y="3974931"/>
            <a:ext cx="642563" cy="24622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03</a:t>
            </a:r>
          </a:p>
        </p:txBody>
      </p:sp>
      <p:sp>
        <p:nvSpPr>
          <p:cNvPr id="44" name="Text Box 2248">
            <a:extLst>
              <a:ext uri="{FF2B5EF4-FFF2-40B4-BE49-F238E27FC236}">
                <a16:creationId xmlns:a16="http://schemas.microsoft.com/office/drawing/2014/main" id="{8266421F-8D1F-CB75-D60A-7BD186126E09}"/>
              </a:ext>
            </a:extLst>
          </p:cNvPr>
          <p:cNvSpPr txBox="1">
            <a:spLocks noChangeArrowheads="1"/>
          </p:cNvSpPr>
          <p:nvPr/>
        </p:nvSpPr>
        <p:spPr bwMode="auto">
          <a:xfrm>
            <a:off x="10573991" y="3142770"/>
            <a:ext cx="486537" cy="24622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02</a:t>
            </a:r>
          </a:p>
        </p:txBody>
      </p:sp>
      <p:sp>
        <p:nvSpPr>
          <p:cNvPr id="45" name="Text Box 2248">
            <a:extLst>
              <a:ext uri="{FF2B5EF4-FFF2-40B4-BE49-F238E27FC236}">
                <a16:creationId xmlns:a16="http://schemas.microsoft.com/office/drawing/2014/main" id="{802E47AB-7990-F747-C5CC-03F3DDB8592B}"/>
              </a:ext>
            </a:extLst>
          </p:cNvPr>
          <p:cNvSpPr txBox="1">
            <a:spLocks noChangeArrowheads="1"/>
          </p:cNvSpPr>
          <p:nvPr/>
        </p:nvSpPr>
        <p:spPr bwMode="auto">
          <a:xfrm>
            <a:off x="10496131" y="2309035"/>
            <a:ext cx="642564" cy="24622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01</a:t>
            </a:r>
          </a:p>
        </p:txBody>
      </p:sp>
      <p:sp>
        <p:nvSpPr>
          <p:cNvPr id="46" name="Text Box 2248">
            <a:extLst>
              <a:ext uri="{FF2B5EF4-FFF2-40B4-BE49-F238E27FC236}">
                <a16:creationId xmlns:a16="http://schemas.microsoft.com/office/drawing/2014/main" id="{8AE5D306-19F1-1C55-13A2-85BBA19FEC5D}"/>
              </a:ext>
            </a:extLst>
          </p:cNvPr>
          <p:cNvSpPr txBox="1">
            <a:spLocks noChangeArrowheads="1"/>
          </p:cNvSpPr>
          <p:nvPr/>
        </p:nvSpPr>
        <p:spPr bwMode="auto">
          <a:xfrm>
            <a:off x="10496131" y="4779422"/>
            <a:ext cx="642259" cy="24622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04</a:t>
            </a:r>
          </a:p>
        </p:txBody>
      </p:sp>
    </p:spTree>
    <p:extLst>
      <p:ext uri="{BB962C8B-B14F-4D97-AF65-F5344CB8AC3E}">
        <p14:creationId xmlns:p14="http://schemas.microsoft.com/office/powerpoint/2010/main" val="8867093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0E90516-625D-2DDD-837C-FFA722F8E51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29CA7F8-869E-C6D2-34A7-3E3FA3B3D9E3}"/>
              </a:ext>
            </a:extLst>
          </p:cNvPr>
          <p:cNvSpPr txBox="1"/>
          <p:nvPr/>
        </p:nvSpPr>
        <p:spPr>
          <a:xfrm>
            <a:off x="4093698" y="586164"/>
            <a:ext cx="4023358"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منهجية إعداد وصناعة القائد</a:t>
            </a:r>
          </a:p>
        </p:txBody>
      </p:sp>
      <p:sp>
        <p:nvSpPr>
          <p:cNvPr id="4" name="Rectangle 4">
            <a:extLst>
              <a:ext uri="{FF2B5EF4-FFF2-40B4-BE49-F238E27FC236}">
                <a16:creationId xmlns:a16="http://schemas.microsoft.com/office/drawing/2014/main" id="{D3EBED30-BD31-C966-B9B5-A21A14B27D3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8EA4C86-D7F7-0D04-31EF-538D0584D33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A48BB28-CD51-739B-9BB7-532B629CF3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4CC9349-884B-876E-2062-4FD1C0EF92F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041E4363-4108-493E-BA93-4EF24EFFC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34">
            <a:extLst>
              <a:ext uri="{FF2B5EF4-FFF2-40B4-BE49-F238E27FC236}">
                <a16:creationId xmlns:a16="http://schemas.microsoft.com/office/drawing/2014/main" id="{7F1B6020-7327-222B-5708-09D71B1BC09B}"/>
              </a:ext>
            </a:extLst>
          </p:cNvPr>
          <p:cNvSpPr/>
          <p:nvPr/>
        </p:nvSpPr>
        <p:spPr>
          <a:xfrm>
            <a:off x="1089885" y="2255320"/>
            <a:ext cx="9338252" cy="54529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latin typeface="Alexandria" charset="0"/>
                <a:cs typeface="Alexandria" charset="0"/>
              </a:rPr>
              <a:t>إتاحة الفرصة للمشاركة في المواقع القيادية، وتحمل المسؤولية، والشعور بها عملياً.</a:t>
            </a:r>
            <a:endParaRPr lang="ar-SA" sz="1600" b="1" dirty="0">
              <a:solidFill>
                <a:srgbClr val="FFFFFF"/>
              </a:solidFill>
            </a:endParaRPr>
          </a:p>
        </p:txBody>
      </p:sp>
      <p:sp>
        <p:nvSpPr>
          <p:cNvPr id="40" name="Round Diagonal Corner Rectangle 36">
            <a:extLst>
              <a:ext uri="{FF2B5EF4-FFF2-40B4-BE49-F238E27FC236}">
                <a16:creationId xmlns:a16="http://schemas.microsoft.com/office/drawing/2014/main" id="{825BFCC0-820B-4E89-67B8-211AC69C11C7}"/>
              </a:ext>
            </a:extLst>
          </p:cNvPr>
          <p:cNvSpPr/>
          <p:nvPr/>
        </p:nvSpPr>
        <p:spPr>
          <a:xfrm>
            <a:off x="1089883" y="3110048"/>
            <a:ext cx="9338252" cy="54529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solidFill>
                  <a:prstClr val="white"/>
                </a:solidFill>
                <a:latin typeface="Alexandria" charset="0"/>
                <a:cs typeface="Alexandria" charset="0"/>
              </a:rPr>
              <a:t>تطعيم القيادة بالعناصر الواعدة الجديرة.</a:t>
            </a:r>
            <a:endParaRPr lang="ar-SA" sz="1600" b="1" dirty="0">
              <a:solidFill>
                <a:srgbClr val="FFFFFF"/>
              </a:solidFill>
            </a:endParaRPr>
          </a:p>
        </p:txBody>
      </p:sp>
      <p:sp>
        <p:nvSpPr>
          <p:cNvPr id="41" name="Round Diagonal Corner Rectangle 39">
            <a:extLst>
              <a:ext uri="{FF2B5EF4-FFF2-40B4-BE49-F238E27FC236}">
                <a16:creationId xmlns:a16="http://schemas.microsoft.com/office/drawing/2014/main" id="{005417B2-D741-6CF1-E740-050829421C2C}"/>
              </a:ext>
            </a:extLst>
          </p:cNvPr>
          <p:cNvSpPr/>
          <p:nvPr/>
        </p:nvSpPr>
        <p:spPr>
          <a:xfrm>
            <a:off x="1089881" y="3930226"/>
            <a:ext cx="9338252" cy="54529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solidFill>
                  <a:prstClr val="white"/>
                </a:solidFill>
                <a:latin typeface="Alexandria" charset="0"/>
                <a:cs typeface="Alexandria" charset="0"/>
              </a:rPr>
              <a:t>الصبر على القائد اليافع: فإن المعاناة اليومية، ونظرية التراكم كفيلتان بإكمال وتحسين الصناعة.</a:t>
            </a:r>
            <a:endParaRPr lang="ar-SA" sz="1600" b="1" dirty="0">
              <a:solidFill>
                <a:srgbClr val="FFFFFF"/>
              </a:solidFill>
            </a:endParaRPr>
          </a:p>
        </p:txBody>
      </p:sp>
      <p:sp>
        <p:nvSpPr>
          <p:cNvPr id="42" name="Round Diagonal Corner Rectangle 42">
            <a:extLst>
              <a:ext uri="{FF2B5EF4-FFF2-40B4-BE49-F238E27FC236}">
                <a16:creationId xmlns:a16="http://schemas.microsoft.com/office/drawing/2014/main" id="{79A56986-533D-9DF1-E88F-40DD3848474E}"/>
              </a:ext>
            </a:extLst>
          </p:cNvPr>
          <p:cNvSpPr/>
          <p:nvPr/>
        </p:nvSpPr>
        <p:spPr>
          <a:xfrm>
            <a:off x="1089881" y="4750405"/>
            <a:ext cx="9338254" cy="545297"/>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solidFill>
                  <a:schemeClr val="bg1"/>
                </a:solidFill>
                <a:latin typeface="Alexandria" charset="0"/>
                <a:cs typeface="Alexandria" charset="0"/>
              </a:rPr>
              <a:t>إلزام جميع المستويات القيادية بتحديد البديل المؤهل.</a:t>
            </a:r>
            <a:endParaRPr lang="ar-SA" sz="1600" b="1" dirty="0">
              <a:solidFill>
                <a:schemeClr val="bg1"/>
              </a:solidFill>
            </a:endParaRPr>
          </a:p>
        </p:txBody>
      </p:sp>
      <p:sp>
        <p:nvSpPr>
          <p:cNvPr id="43" name="Text Box 2248">
            <a:extLst>
              <a:ext uri="{FF2B5EF4-FFF2-40B4-BE49-F238E27FC236}">
                <a16:creationId xmlns:a16="http://schemas.microsoft.com/office/drawing/2014/main" id="{6F396115-B38A-B91B-C360-F497C306E1B3}"/>
              </a:ext>
            </a:extLst>
          </p:cNvPr>
          <p:cNvSpPr txBox="1">
            <a:spLocks noChangeArrowheads="1"/>
          </p:cNvSpPr>
          <p:nvPr/>
        </p:nvSpPr>
        <p:spPr bwMode="auto">
          <a:xfrm>
            <a:off x="10512588" y="4008098"/>
            <a:ext cx="642563" cy="246221"/>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07</a:t>
            </a:r>
          </a:p>
        </p:txBody>
      </p:sp>
      <p:sp>
        <p:nvSpPr>
          <p:cNvPr id="44" name="Text Box 2248">
            <a:extLst>
              <a:ext uri="{FF2B5EF4-FFF2-40B4-BE49-F238E27FC236}">
                <a16:creationId xmlns:a16="http://schemas.microsoft.com/office/drawing/2014/main" id="{8266421F-8D1F-CB75-D60A-7BD186126E09}"/>
              </a:ext>
            </a:extLst>
          </p:cNvPr>
          <p:cNvSpPr txBox="1">
            <a:spLocks noChangeArrowheads="1"/>
          </p:cNvSpPr>
          <p:nvPr/>
        </p:nvSpPr>
        <p:spPr bwMode="auto">
          <a:xfrm>
            <a:off x="10590447" y="3195815"/>
            <a:ext cx="486537" cy="246221"/>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06</a:t>
            </a:r>
          </a:p>
        </p:txBody>
      </p:sp>
      <p:sp>
        <p:nvSpPr>
          <p:cNvPr id="45" name="Text Box 2248">
            <a:extLst>
              <a:ext uri="{FF2B5EF4-FFF2-40B4-BE49-F238E27FC236}">
                <a16:creationId xmlns:a16="http://schemas.microsoft.com/office/drawing/2014/main" id="{802E47AB-7990-F747-C5CC-03F3DDB8592B}"/>
              </a:ext>
            </a:extLst>
          </p:cNvPr>
          <p:cNvSpPr txBox="1">
            <a:spLocks noChangeArrowheads="1"/>
          </p:cNvSpPr>
          <p:nvPr/>
        </p:nvSpPr>
        <p:spPr bwMode="auto">
          <a:xfrm>
            <a:off x="10512587" y="2362080"/>
            <a:ext cx="642564" cy="246221"/>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05</a:t>
            </a:r>
          </a:p>
        </p:txBody>
      </p:sp>
      <p:sp>
        <p:nvSpPr>
          <p:cNvPr id="46" name="Text Box 2248">
            <a:extLst>
              <a:ext uri="{FF2B5EF4-FFF2-40B4-BE49-F238E27FC236}">
                <a16:creationId xmlns:a16="http://schemas.microsoft.com/office/drawing/2014/main" id="{8AE5D306-19F1-1C55-13A2-85BBA19FEC5D}"/>
              </a:ext>
            </a:extLst>
          </p:cNvPr>
          <p:cNvSpPr txBox="1">
            <a:spLocks noChangeArrowheads="1"/>
          </p:cNvSpPr>
          <p:nvPr/>
        </p:nvSpPr>
        <p:spPr bwMode="auto">
          <a:xfrm>
            <a:off x="10512587" y="4812589"/>
            <a:ext cx="642259" cy="246221"/>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1600" b="1" dirty="0">
                <a:solidFill>
                  <a:srgbClr val="00B0F0"/>
                </a:solidFill>
                <a:latin typeface="Alexandria" pitchFamily="2" charset="-78"/>
                <a:cs typeface="Alexandria" pitchFamily="2" charset="-78"/>
              </a:rPr>
              <a:t>08</a:t>
            </a:r>
          </a:p>
        </p:txBody>
      </p:sp>
    </p:spTree>
    <p:extLst>
      <p:ext uri="{BB962C8B-B14F-4D97-AF65-F5344CB8AC3E}">
        <p14:creationId xmlns:p14="http://schemas.microsoft.com/office/powerpoint/2010/main" val="30030504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prstClr val="black"/>
                </a:solidFill>
                <a:latin typeface="Alexandria" charset="0"/>
                <a:cs typeface="Alexandria" charset="0"/>
              </a:rPr>
              <a:t>      </a:t>
            </a:r>
            <a:r>
              <a:rPr lang="ar-SA" sz="1600" b="1" kern="0" dirty="0">
                <a:solidFill>
                  <a:srgbClr val="00B0F0"/>
                </a:solidFill>
                <a:latin typeface="Alexandria" charset="0"/>
                <a:cs typeface="Alexandria" charset="0"/>
              </a:rPr>
              <a:t>قد لا تنتج معلومات دقيقة ومتكاملة عن عملية التقييم في العديد من المنظمات، مما يجعل كبار المديرين عرضة للكثير من الأخطاء عند تقييمهم للمرشحين، ومن تلك الأخطاء الرئيسية النزعة إلى المبالغة في تقدير أهمية بعض الصفات والخصائص مثل:</a:t>
            </a:r>
          </a:p>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effectLst/>
                <a:uLnTx/>
                <a:uFillTx/>
                <a:latin typeface="Alexandria" charset="0"/>
                <a:ea typeface="+mn-ea"/>
                <a:cs typeface="Alexandria" charset="0"/>
              </a:rPr>
              <a:t>1- المهارة في العمل كعضو في فريق:</a:t>
            </a:r>
          </a:p>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يفضل كبار المديرين الأشخاص الذين يديرون إداراتهم أو أقسامهم بسلاسة وبدون مشاكل مع العاملين</a:t>
            </a: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إلا أن مثل هؤلاء الأشخاص لا يمكن أن يصبحوا قادة مميزين، لأن القادة المميزين ليسوا عادة لاعبين </a:t>
            </a:r>
            <a:r>
              <a:rPr kumimoji="0" lang="ar-SA" sz="1600" b="0" i="0" u="none" strike="noStrike" kern="0" cap="none" spc="0" normalizeH="0" baseline="0" noProof="0">
                <a:ln>
                  <a:noFill/>
                </a:ln>
                <a:solidFill>
                  <a:prstClr val="black"/>
                </a:solidFill>
                <a:effectLst/>
                <a:uLnTx/>
                <a:uFillTx/>
                <a:latin typeface="Alexandria" charset="0"/>
                <a:ea typeface="+mn-ea"/>
                <a:cs typeface="Alexandria" charset="0"/>
              </a:rPr>
              <a:t>ضمن فريق،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بل ربما يفضلون أن يعمل الآخرون كفريق في حين أنهم يرددون الشعارات المؤيدة للفرق، ولكن عندما يتطلب الأمر اتخاذ قرار حاسم فإنهم يدركون أنهم ليسوا في حاجة ماسة إلى الاستماع الكامل إلى الآخرين قبل القيام بخطواتهم.</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3910820" y="586164"/>
            <a:ext cx="4389118"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الأخطاء الرئيسية في اختيار القادة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34316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2- التدريب الشخصي:</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من الاعتقادات الخاطئة والشائعة أن القادة يمكن أن يطوروا الآخرين عن طريق التدريب الشخصي والمباشر لهم، إلا أن الكثير من القادة المتميزين يفضلون اختيار مرشحين أقوياء ومتمكنين ومن ثم إعطائهم صلاحيات كافية ومنحهم الفرص لتطوير أنفسهم من خلال تجاربهم والاستفادة من أخطائهم.</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3- البراعة في الأعمال التشغيلية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كثير من كبار المديرين يبالغون في تقدير قيمة المديرين الجيدين في أداء الأعمال التشغيلية وفي حل المشكلات لأنهم يسهلون وييسرون عليهم العمل، وعلى الرغم من أن مثل هؤلاء قد يكونون في وضع جيد في منظماتهم، إلا أنهم غالبا لا يكونون قادة فعالين، حيث يعتمد هؤلاء المديرون الفنيون والمختصون بشكل رئيس على الأنظمة والسياسات والإجراءات فيكون هناك جمود تام، وهذا الأمر قد يؤدي إلى اغتراب وانعزال الآخرين في المنظمة.</a:t>
            </a: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3910820" y="586164"/>
            <a:ext cx="4389118"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الأخطاء الرئيسية في اختيار القادة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41967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4- الخطابة الفعالة:</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إن كبار المديرين يبالغون في أهمية كيفية الظهور أمام الناس، وبشكل خاص يركزون على مهارات الإلقاء ومع أن هذه المهارات مهمة إلا أنه يمكن أن تطور بالتدريب المكثف.</a:t>
            </a:r>
          </a:p>
          <a:p>
            <a:pPr marL="282575" marR="0" lvl="0" algn="justLow" defTabSz="914400" eaLnBrk="1" fontAlgn="auto" latinLnBrk="0" hangingPunct="1">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5- الطموح الواضح:</a:t>
            </a: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يتسبب الانطباع المتعلق بعدم وجود طموح واضح في فقد الكثير من الناس للترقيات المستحقة، ولسوء الحظ فإن كبار المديرين يغفلون عن أن طموح الشخص قد لا يكون معبرا عن حقيقة قدراته.</a:t>
            </a: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6- </a:t>
            </a:r>
            <a:r>
              <a:rPr lang="ar-SA" sz="1600" b="1" kern="0" dirty="0">
                <a:solidFill>
                  <a:prstClr val="black"/>
                </a:solidFill>
                <a:latin typeface="Alexandria" charset="0"/>
                <a:cs typeface="Alexandria" charset="0"/>
              </a:rPr>
              <a:t>التشابه والانسجام:</a:t>
            </a: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كثير من كبار المديرين يفضلون الأشخاص الذين لديهم خلفيات وتجارب و صفات تشبههم، وفي بعض الأحيان فإن المرشحين الواعدين يتم تجاهلهم بسبب الاختلاف في العرق أو الجنس أو الخلفية الاجتماعية.... إلخ.</a:t>
            </a:r>
          </a:p>
        </p:txBody>
      </p:sp>
      <p:sp>
        <p:nvSpPr>
          <p:cNvPr id="3" name="TextBox 2">
            <a:extLst>
              <a:ext uri="{FF2B5EF4-FFF2-40B4-BE49-F238E27FC236}">
                <a16:creationId xmlns:a16="http://schemas.microsoft.com/office/drawing/2014/main" id="{1F7251F1-3441-7427-9348-31187764722F}"/>
              </a:ext>
            </a:extLst>
          </p:cNvPr>
          <p:cNvSpPr txBox="1"/>
          <p:nvPr/>
        </p:nvSpPr>
        <p:spPr>
          <a:xfrm>
            <a:off x="3910820" y="586164"/>
            <a:ext cx="4389118"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الأخطاء الرئيسية في اختيار القادة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562365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pic>
        <p:nvPicPr>
          <p:cNvPr id="15" name="صورة 14">
            <a:extLst>
              <a:ext uri="{FF2B5EF4-FFF2-40B4-BE49-F238E27FC236}">
                <a16:creationId xmlns:a16="http://schemas.microsoft.com/office/drawing/2014/main" id="{D97B2DBE-13C5-6599-5C51-11E7DA3027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0582" y="2031356"/>
            <a:ext cx="9528516" cy="3235535"/>
          </a:xfrm>
          <a:prstGeom prst="rect">
            <a:avLst/>
          </a:prstGeom>
        </p:spPr>
      </p:pic>
      <p:sp>
        <p:nvSpPr>
          <p:cNvPr id="36" name="مربع نص 35">
            <a:extLst>
              <a:ext uri="{FF2B5EF4-FFF2-40B4-BE49-F238E27FC236}">
                <a16:creationId xmlns:a16="http://schemas.microsoft.com/office/drawing/2014/main"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sp>
        <p:nvSpPr>
          <p:cNvPr id="37" name="مربع نص 36">
            <a:extLst>
              <a:ext uri="{FF2B5EF4-FFF2-40B4-BE49-F238E27FC236}">
                <a16:creationId xmlns:a16="http://schemas.microsoft.com/office/drawing/2014/main" id="{AD4DD4B1-2146-9661-67E9-21A8E440EFEA}"/>
              </a:ext>
            </a:extLst>
          </p:cNvPr>
          <p:cNvSpPr txBox="1"/>
          <p:nvPr/>
        </p:nvSpPr>
        <p:spPr>
          <a:xfrm>
            <a:off x="9190578" y="2787002"/>
            <a:ext cx="1593165"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أدوار ومهام القائد</a:t>
            </a:r>
          </a:p>
        </p:txBody>
      </p:sp>
      <p:sp>
        <p:nvSpPr>
          <p:cNvPr id="38" name="مربع نص 37">
            <a:extLst>
              <a:ext uri="{FF2B5EF4-FFF2-40B4-BE49-F238E27FC236}">
                <a16:creationId xmlns:a16="http://schemas.microsoft.com/office/drawing/2014/main" id="{06ABE468-1FFF-3E7C-B70B-4414490C60E5}"/>
              </a:ext>
            </a:extLst>
          </p:cNvPr>
          <p:cNvSpPr txBox="1"/>
          <p:nvPr/>
        </p:nvSpPr>
        <p:spPr>
          <a:xfrm>
            <a:off x="1183711" y="2798725"/>
            <a:ext cx="2022285"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خصائص وسمات القائد</a:t>
            </a:r>
          </a:p>
        </p:txBody>
      </p:sp>
      <p:sp>
        <p:nvSpPr>
          <p:cNvPr id="39" name="مربع نص 38">
            <a:extLst>
              <a:ext uri="{FF2B5EF4-FFF2-40B4-BE49-F238E27FC236}">
                <a16:creationId xmlns:a16="http://schemas.microsoft.com/office/drawing/2014/main" id="{7C743A80-19CD-9FF2-7F30-0A7638E73C6D}"/>
              </a:ext>
            </a:extLst>
          </p:cNvPr>
          <p:cNvSpPr txBox="1"/>
          <p:nvPr/>
        </p:nvSpPr>
        <p:spPr>
          <a:xfrm>
            <a:off x="6710563" y="3886608"/>
            <a:ext cx="2306826"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المهارات الأساسية للقيادة</a:t>
            </a:r>
          </a:p>
        </p:txBody>
      </p:sp>
      <p:sp>
        <p:nvSpPr>
          <p:cNvPr id="40" name="مربع نص 39">
            <a:extLst>
              <a:ext uri="{FF2B5EF4-FFF2-40B4-BE49-F238E27FC236}">
                <a16:creationId xmlns:a16="http://schemas.microsoft.com/office/drawing/2014/main" id="{A45E5E0A-AFFC-5F85-4AA7-5291B3C5DCAA}"/>
              </a:ext>
            </a:extLst>
          </p:cNvPr>
          <p:cNvSpPr txBox="1"/>
          <p:nvPr/>
        </p:nvSpPr>
        <p:spPr>
          <a:xfrm>
            <a:off x="3205996" y="3871945"/>
            <a:ext cx="2135948"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مصادر قوة تأثير القائد</a:t>
            </a:r>
          </a:p>
        </p:txBody>
      </p:sp>
      <p:sp>
        <p:nvSpPr>
          <p:cNvPr id="41" name="مربع نص 40">
            <a:extLst>
              <a:ext uri="{FF2B5EF4-FFF2-40B4-BE49-F238E27FC236}">
                <a16:creationId xmlns:a16="http://schemas.microsoft.com/office/drawing/2014/main" id="{A28C964A-66CD-6859-3F64-CB19EF9C476C}"/>
              </a:ext>
            </a:extLst>
          </p:cNvPr>
          <p:cNvSpPr txBox="1"/>
          <p:nvPr/>
        </p:nvSpPr>
        <p:spPr>
          <a:xfrm>
            <a:off x="5303795" y="5040158"/>
            <a:ext cx="1593165"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صناعة القائد</a:t>
            </a:r>
          </a:p>
        </p:txBody>
      </p:sp>
      <p:sp>
        <p:nvSpPr>
          <p:cNvPr id="42" name="مربع نص 41">
            <a:extLst>
              <a:ext uri="{FF2B5EF4-FFF2-40B4-BE49-F238E27FC236}">
                <a16:creationId xmlns:a16="http://schemas.microsoft.com/office/drawing/2014/main" id="{3E51DC69-AA90-5CFF-B675-88E0327F4C0D}"/>
              </a:ext>
            </a:extLst>
          </p:cNvPr>
          <p:cNvSpPr txBox="1"/>
          <p:nvPr/>
        </p:nvSpPr>
        <p:spPr>
          <a:xfrm>
            <a:off x="8740800" y="3178334"/>
            <a:ext cx="2401901" cy="461665"/>
          </a:xfrm>
          <a:prstGeom prst="rect">
            <a:avLst/>
          </a:prstGeom>
          <a:noFill/>
        </p:spPr>
        <p:txBody>
          <a:bodyPr wrap="square" rtlCol="1">
            <a:spAutoFit/>
          </a:bodyPr>
          <a:lstStyle/>
          <a:p>
            <a:pPr algn="justLow"/>
            <a:r>
              <a:rPr lang="ar-SA" sz="1200" dirty="0">
                <a:latin typeface="Alexandria" pitchFamily="2" charset="-78"/>
                <a:cs typeface="Alexandria" pitchFamily="2" charset="-78"/>
              </a:rPr>
              <a:t>1- مهام رسمية تنظيمية</a:t>
            </a:r>
          </a:p>
          <a:p>
            <a:pPr algn="justLow"/>
            <a:r>
              <a:rPr lang="ar-SA" sz="1200" dirty="0">
                <a:latin typeface="Alexandria" pitchFamily="2" charset="-78"/>
                <a:cs typeface="Alexandria" pitchFamily="2" charset="-78"/>
              </a:rPr>
              <a:t>2- مهام غير رسمية </a:t>
            </a:r>
          </a:p>
        </p:txBody>
      </p:sp>
      <p:sp>
        <p:nvSpPr>
          <p:cNvPr id="44" name="مربع نص 43">
            <a:extLst>
              <a:ext uri="{FF2B5EF4-FFF2-40B4-BE49-F238E27FC236}">
                <a16:creationId xmlns:a16="http://schemas.microsoft.com/office/drawing/2014/main" id="{D0D297E1-A57E-8835-6FCA-3672C29FFE2A}"/>
              </a:ext>
            </a:extLst>
          </p:cNvPr>
          <p:cNvSpPr txBox="1"/>
          <p:nvPr/>
        </p:nvSpPr>
        <p:spPr>
          <a:xfrm>
            <a:off x="6615488" y="4233873"/>
            <a:ext cx="2401901" cy="646331"/>
          </a:xfrm>
          <a:prstGeom prst="rect">
            <a:avLst/>
          </a:prstGeom>
          <a:noFill/>
        </p:spPr>
        <p:txBody>
          <a:bodyPr wrap="square" rtlCol="1">
            <a:spAutoFit/>
          </a:bodyPr>
          <a:lstStyle/>
          <a:p>
            <a:pPr algn="justLow"/>
            <a:r>
              <a:rPr lang="ar-SA" sz="1200" dirty="0">
                <a:latin typeface="Alexandria" pitchFamily="2" charset="-78"/>
                <a:cs typeface="Alexandria" pitchFamily="2" charset="-78"/>
              </a:rPr>
              <a:t>المهارة الفنية ، المهارات الإنسانية ، المهارات التنظيمية ، المهارات الفكرية </a:t>
            </a:r>
          </a:p>
        </p:txBody>
      </p:sp>
      <p:sp>
        <p:nvSpPr>
          <p:cNvPr id="45" name="مربع نص 44">
            <a:extLst>
              <a:ext uri="{FF2B5EF4-FFF2-40B4-BE49-F238E27FC236}">
                <a16:creationId xmlns:a16="http://schemas.microsoft.com/office/drawing/2014/main" id="{CF52CFA1-D11A-130E-BF12-31A58B8FBC62}"/>
              </a:ext>
            </a:extLst>
          </p:cNvPr>
          <p:cNvSpPr txBox="1"/>
          <p:nvPr/>
        </p:nvSpPr>
        <p:spPr>
          <a:xfrm>
            <a:off x="993902" y="3152568"/>
            <a:ext cx="2401901" cy="461665"/>
          </a:xfrm>
          <a:prstGeom prst="rect">
            <a:avLst/>
          </a:prstGeom>
          <a:noFill/>
        </p:spPr>
        <p:txBody>
          <a:bodyPr wrap="square" rtlCol="1">
            <a:spAutoFit/>
          </a:bodyPr>
          <a:lstStyle/>
          <a:p>
            <a:pPr algn="justLow"/>
            <a:r>
              <a:rPr lang="ar-SA" sz="1200" dirty="0">
                <a:latin typeface="Alexandria" pitchFamily="2" charset="-78"/>
                <a:cs typeface="Alexandria" pitchFamily="2" charset="-78"/>
              </a:rPr>
              <a:t>1- خصائص وسمات القائد</a:t>
            </a:r>
          </a:p>
          <a:p>
            <a:pPr algn="justLow"/>
            <a:r>
              <a:rPr lang="ar-SA" sz="1200" dirty="0">
                <a:latin typeface="Alexandria" pitchFamily="2" charset="-78"/>
                <a:cs typeface="Alexandria" pitchFamily="2" charset="-78"/>
              </a:rPr>
              <a:t>العادات السبع للقادة</a:t>
            </a:r>
          </a:p>
        </p:txBody>
      </p:sp>
      <p:sp>
        <p:nvSpPr>
          <p:cNvPr id="46" name="مربع نص 45">
            <a:extLst>
              <a:ext uri="{FF2B5EF4-FFF2-40B4-BE49-F238E27FC236}">
                <a16:creationId xmlns:a16="http://schemas.microsoft.com/office/drawing/2014/main" id="{6D64E195-A218-3928-C332-C4437A52B6EE}"/>
              </a:ext>
            </a:extLst>
          </p:cNvPr>
          <p:cNvSpPr txBox="1"/>
          <p:nvPr/>
        </p:nvSpPr>
        <p:spPr>
          <a:xfrm>
            <a:off x="3110802" y="4225792"/>
            <a:ext cx="2401901" cy="646331"/>
          </a:xfrm>
          <a:prstGeom prst="rect">
            <a:avLst/>
          </a:prstGeom>
          <a:noFill/>
        </p:spPr>
        <p:txBody>
          <a:bodyPr wrap="square" rtlCol="1">
            <a:spAutoFit/>
          </a:bodyPr>
          <a:lstStyle/>
          <a:p>
            <a:pPr algn="justLow"/>
            <a:r>
              <a:rPr lang="ar-SA" sz="1200" dirty="0">
                <a:latin typeface="Alexandria" pitchFamily="2" charset="-78"/>
                <a:cs typeface="Alexandria" pitchFamily="2" charset="-78"/>
              </a:rPr>
              <a:t>قوة المكافأة  ، قوة الإكراه والعقاب ، القوة المشروعة، قوة الخبرة ، قوة الاقتداء والإعجاب .</a:t>
            </a:r>
          </a:p>
        </p:txBody>
      </p:sp>
      <p:sp>
        <p:nvSpPr>
          <p:cNvPr id="47" name="مربع نص 46">
            <a:extLst>
              <a:ext uri="{FF2B5EF4-FFF2-40B4-BE49-F238E27FC236}">
                <a16:creationId xmlns:a16="http://schemas.microsoft.com/office/drawing/2014/main" id="{473CBE7B-AA72-4E44-5C0B-6DB869F43460}"/>
              </a:ext>
            </a:extLst>
          </p:cNvPr>
          <p:cNvSpPr txBox="1"/>
          <p:nvPr/>
        </p:nvSpPr>
        <p:spPr>
          <a:xfrm>
            <a:off x="4507895" y="5385836"/>
            <a:ext cx="3173890" cy="646331"/>
          </a:xfrm>
          <a:prstGeom prst="rect">
            <a:avLst/>
          </a:prstGeom>
          <a:noFill/>
        </p:spPr>
        <p:txBody>
          <a:bodyPr wrap="square" rtlCol="1">
            <a:spAutoFit/>
          </a:bodyPr>
          <a:lstStyle/>
          <a:p>
            <a:pPr algn="justLow"/>
            <a:r>
              <a:rPr lang="ar-SA" sz="1200" dirty="0">
                <a:latin typeface="Alexandria" pitchFamily="2" charset="-78"/>
                <a:cs typeface="Alexandria" pitchFamily="2" charset="-78"/>
              </a:rPr>
              <a:t>اكتشاف العناصر القيادية لدى المدراء ، منهجية إعداد وصناعة القائد ، الأخطاء الرئيسية في اختيار القادة.</a:t>
            </a:r>
          </a:p>
        </p:txBody>
      </p:sp>
    </p:spTree>
    <p:extLst>
      <p:ext uri="{BB962C8B-B14F-4D97-AF65-F5344CB8AC3E}">
        <p14:creationId xmlns:p14="http://schemas.microsoft.com/office/powerpoint/2010/main" val="22167735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70D3B232-0897-E5D3-4F32-6BB6E7E7659B}"/>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1">
            <a:extLst>
              <a:ext uri="{FF2B5EF4-FFF2-40B4-BE49-F238E27FC236}">
                <a16:creationId xmlns:a16="http://schemas.microsoft.com/office/drawing/2014/main" id="{CDB27168-6E53-D9F4-5150-297D39277E1A}"/>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9">
            <a:extLst>
              <a:ext uri="{FF2B5EF4-FFF2-40B4-BE49-F238E27FC236}">
                <a16:creationId xmlns:a16="http://schemas.microsoft.com/office/drawing/2014/main" id="{3DAB7C5A-6B4D-4945-9C20-F799FF9AEA7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6" name="Graphic 12">
            <a:extLst>
              <a:ext uri="{FF2B5EF4-FFF2-40B4-BE49-F238E27FC236}">
                <a16:creationId xmlns:a16="http://schemas.microsoft.com/office/drawing/2014/main" id="{5E9157DA-A4E3-FB22-3D33-0390CEB7F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B65992BB-3EA9-804F-0E46-6AFDDF50E55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6F68C1AC-39C2-27E3-44C2-0366C58DEE3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9" name="Graphic 22">
            <a:extLst>
              <a:ext uri="{FF2B5EF4-FFF2-40B4-BE49-F238E27FC236}">
                <a16:creationId xmlns:a16="http://schemas.microsoft.com/office/drawing/2014/main" id="{9BD7B5C2-F52A-4C59-5080-E4EA292C653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38863731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2993</Words>
  <Application>Microsoft Office PowerPoint</Application>
  <PresentationFormat>شاشة عريضة</PresentationFormat>
  <Paragraphs>718</Paragraphs>
  <Slides>42</Slides>
  <Notes>0</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42</vt:i4>
      </vt:variant>
    </vt:vector>
  </HeadingPairs>
  <TitlesOfParts>
    <vt:vector size="51" baseType="lpstr">
      <vt:lpstr>Alexandria</vt:lpstr>
      <vt:lpstr>Alexandria Medium</vt:lpstr>
      <vt:lpstr>Arial</vt:lpstr>
      <vt:lpstr>Calibri</vt:lpstr>
      <vt:lpstr>Calibri Light</vt:lpstr>
      <vt:lpstr>Roboto Light</vt:lpstr>
      <vt:lpstr>Times New Roman</vt:lpstr>
      <vt:lpstr>Wingdings</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Nuha Naif</dc:creator>
  <cp:lastModifiedBy>سليمان اللحيدان ID 442104670</cp:lastModifiedBy>
  <cp:revision>65</cp:revision>
  <dcterms:created xsi:type="dcterms:W3CDTF">2024-06-12T20:12:38Z</dcterms:created>
  <dcterms:modified xsi:type="dcterms:W3CDTF">2024-07-08T09:19:33Z</dcterms:modified>
</cp:coreProperties>
</file>