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532" r:id="rId5"/>
    <p:sldId id="533" r:id="rId6"/>
    <p:sldId id="480" r:id="rId7"/>
    <p:sldId id="313" r:id="rId8"/>
    <p:sldId id="496" r:id="rId9"/>
    <p:sldId id="276" r:id="rId10"/>
    <p:sldId id="497" r:id="rId11"/>
    <p:sldId id="498" r:id="rId12"/>
    <p:sldId id="499" r:id="rId13"/>
    <p:sldId id="534" r:id="rId14"/>
    <p:sldId id="503" r:id="rId15"/>
    <p:sldId id="520" r:id="rId16"/>
    <p:sldId id="500" r:id="rId17"/>
    <p:sldId id="519" r:id="rId18"/>
    <p:sldId id="502" r:id="rId19"/>
    <p:sldId id="536" r:id="rId20"/>
    <p:sldId id="538" r:id="rId21"/>
    <p:sldId id="535" r:id="rId22"/>
    <p:sldId id="521" r:id="rId23"/>
    <p:sldId id="506" r:id="rId24"/>
    <p:sldId id="539" r:id="rId25"/>
    <p:sldId id="508" r:id="rId26"/>
    <p:sldId id="507" r:id="rId27"/>
    <p:sldId id="509" r:id="rId28"/>
    <p:sldId id="522" r:id="rId29"/>
    <p:sldId id="510" r:id="rId30"/>
    <p:sldId id="511" r:id="rId31"/>
    <p:sldId id="512" r:id="rId32"/>
    <p:sldId id="513" r:id="rId33"/>
    <p:sldId id="514" r:id="rId34"/>
    <p:sldId id="515" r:id="rId35"/>
    <p:sldId id="516" r:id="rId36"/>
    <p:sldId id="523" r:id="rId37"/>
    <p:sldId id="517" r:id="rId38"/>
    <p:sldId id="544" r:id="rId39"/>
    <p:sldId id="526" r:id="rId40"/>
    <p:sldId id="540" r:id="rId41"/>
    <p:sldId id="541" r:id="rId42"/>
    <p:sldId id="542" r:id="rId43"/>
    <p:sldId id="543" r:id="rId44"/>
    <p:sldId id="545"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2"/>
            <p14:sldId id="533"/>
            <p14:sldId id="480"/>
            <p14:sldId id="313"/>
            <p14:sldId id="496"/>
            <p14:sldId id="276"/>
            <p14:sldId id="497"/>
            <p14:sldId id="498"/>
            <p14:sldId id="499"/>
            <p14:sldId id="534"/>
            <p14:sldId id="503"/>
            <p14:sldId id="520"/>
            <p14:sldId id="500"/>
            <p14:sldId id="519"/>
            <p14:sldId id="502"/>
            <p14:sldId id="536"/>
            <p14:sldId id="538"/>
            <p14:sldId id="535"/>
            <p14:sldId id="521"/>
            <p14:sldId id="506"/>
            <p14:sldId id="539"/>
            <p14:sldId id="508"/>
            <p14:sldId id="507"/>
            <p14:sldId id="509"/>
            <p14:sldId id="522"/>
            <p14:sldId id="510"/>
            <p14:sldId id="511"/>
            <p14:sldId id="512"/>
            <p14:sldId id="513"/>
            <p14:sldId id="514"/>
            <p14:sldId id="515"/>
            <p14:sldId id="516"/>
            <p14:sldId id="523"/>
            <p14:sldId id="517"/>
            <p14:sldId id="544"/>
            <p14:sldId id="526"/>
            <p14:sldId id="540"/>
            <p14:sldId id="541"/>
            <p14:sldId id="542"/>
            <p14:sldId id="543"/>
            <p14:sldId id="54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49C80-01EE-0BF3-5D63-AB6A43EFBA5D}" v="4" dt="2025-01-20T20:57:24.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3741" autoAdjust="0"/>
  </p:normalViewPr>
  <p:slideViewPr>
    <p:cSldViewPr snapToGrid="0">
      <p:cViewPr varScale="1">
        <p:scale>
          <a:sx n="66" d="100"/>
          <a:sy n="66" d="100"/>
        </p:scale>
        <p:origin x="86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imaa Mansour" userId="S::shimaamansour@midocean.edu.km::f03e7fc3-32df-4d22-8152-7a522396b3e9" providerId="AD" clId="Web-{3BC49C80-01EE-0BF3-5D63-AB6A43EFBA5D}"/>
    <pc:docChg chg="modSld">
      <pc:chgData name="Shimaa Mansour" userId="S::shimaamansour@midocean.edu.km::f03e7fc3-32df-4d22-8152-7a522396b3e9" providerId="AD" clId="Web-{3BC49C80-01EE-0BF3-5D63-AB6A43EFBA5D}" dt="2025-01-20T20:53:00.809" v="1" actId="20577"/>
      <pc:docMkLst>
        <pc:docMk/>
      </pc:docMkLst>
      <pc:sldChg chg="modSp">
        <pc:chgData name="Shimaa Mansour" userId="S::shimaamansour@midocean.edu.km::f03e7fc3-32df-4d22-8152-7a522396b3e9" providerId="AD" clId="Web-{3BC49C80-01EE-0BF3-5D63-AB6A43EFBA5D}" dt="2025-01-20T20:53:00.809" v="1" actId="20577"/>
        <pc:sldMkLst>
          <pc:docMk/>
          <pc:sldMk cId="2412448756" sldId="500"/>
        </pc:sldMkLst>
        <pc:spChg chg="mod">
          <ac:chgData name="Shimaa Mansour" userId="S::shimaamansour@midocean.edu.km::f03e7fc3-32df-4d22-8152-7a522396b3e9" providerId="AD" clId="Web-{3BC49C80-01EE-0BF3-5D63-AB6A43EFBA5D}" dt="2025-01-20T20:53:00.809" v="1" actId="20577"/>
          <ac:spMkLst>
            <pc:docMk/>
            <pc:sldMk cId="2412448756" sldId="500"/>
            <ac:spMk id="48"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67CC1E-D9F3-4930-BD36-C3B794D852EC}"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F247CEE2-BF1A-4195-BC1E-29197E130278}">
      <dgm:prSet phldrT="[Text]"/>
      <dgm:spPr/>
      <dgm:t>
        <a:bodyPr/>
        <a:lstStyle/>
        <a:p>
          <a:r>
            <a:rPr lang="ar-QA" dirty="0"/>
            <a:t>فهم السلوك الاجتماعي وتفسيره ومعرفة أسباب حدوثه والعوامل التي تؤثر فيه.</a:t>
          </a:r>
          <a:endParaRPr lang="en-US" dirty="0"/>
        </a:p>
      </dgm:t>
    </dgm:pt>
    <dgm:pt modelId="{07654BA0-3C67-494E-BFB7-D49E6AD5D8DC}" type="parTrans" cxnId="{54F18C83-2619-4C4B-ABB1-E0F7958F1A6C}">
      <dgm:prSet/>
      <dgm:spPr/>
      <dgm:t>
        <a:bodyPr/>
        <a:lstStyle/>
        <a:p>
          <a:endParaRPr lang="en-US"/>
        </a:p>
      </dgm:t>
    </dgm:pt>
    <dgm:pt modelId="{2A1FB469-0391-47AC-AEEB-615AB49E03C8}" type="sibTrans" cxnId="{54F18C83-2619-4C4B-ABB1-E0F7958F1A6C}">
      <dgm:prSet/>
      <dgm:spPr/>
      <dgm:t>
        <a:bodyPr/>
        <a:lstStyle/>
        <a:p>
          <a:endParaRPr lang="en-US"/>
        </a:p>
      </dgm:t>
    </dgm:pt>
    <dgm:pt modelId="{3978B1EB-407F-4CF0-BB12-3A3E579F352E}">
      <dgm:prSet phldrT="[Text]"/>
      <dgm:spPr/>
      <dgm:t>
        <a:bodyPr/>
        <a:lstStyle/>
        <a:p>
          <a:r>
            <a:rPr lang="ar-QA" dirty="0"/>
            <a:t>التنبؤ بما سيكون عليه السلوك الاجتماعي وذلك استنادا إلى معرفة العلاقات الموجودة بين الظواهر الاجتماعية ذات العلاقة بهذا المجال</a:t>
          </a:r>
          <a:endParaRPr lang="en-US" dirty="0"/>
        </a:p>
      </dgm:t>
    </dgm:pt>
    <dgm:pt modelId="{EDB80C2C-819B-4177-8621-068940100CF2}" type="parTrans" cxnId="{3E1912AD-6433-45EA-BD05-4F5B69AF607F}">
      <dgm:prSet/>
      <dgm:spPr/>
      <dgm:t>
        <a:bodyPr/>
        <a:lstStyle/>
        <a:p>
          <a:endParaRPr lang="en-US"/>
        </a:p>
      </dgm:t>
    </dgm:pt>
    <dgm:pt modelId="{05B9E1AA-E831-4920-860D-1855E7C874AA}" type="sibTrans" cxnId="{3E1912AD-6433-45EA-BD05-4F5B69AF607F}">
      <dgm:prSet/>
      <dgm:spPr/>
      <dgm:t>
        <a:bodyPr/>
        <a:lstStyle/>
        <a:p>
          <a:endParaRPr lang="en-US"/>
        </a:p>
      </dgm:t>
    </dgm:pt>
    <dgm:pt modelId="{CCD5F534-D6C3-40CE-B5A7-77D862A13479}">
      <dgm:prSet phldrT="[Text]"/>
      <dgm:spPr/>
      <dgm:t>
        <a:bodyPr/>
        <a:lstStyle/>
        <a:p>
          <a:r>
            <a:rPr lang="ar-QA" dirty="0"/>
            <a:t> ضبط السلوك الاجتماعي والتحكم فيه بتعديله وتحسينه إلى ما هو مرغوب فيه وغالباً ما تكون الاراء حول كيفية ضبط وتوجيه الحياة مثل: معرفة أفضل الطرق في التأثير على الاخرين. وضبط الغضب. </a:t>
          </a:r>
          <a:endParaRPr lang="en-US" dirty="0"/>
        </a:p>
        <a:p>
          <a:endParaRPr lang="en-US" dirty="0"/>
        </a:p>
      </dgm:t>
    </dgm:pt>
    <dgm:pt modelId="{353B7B58-25E0-43D6-B0E0-9A40FCBC0AC5}" type="parTrans" cxnId="{4D4F42C1-2699-48D4-93DD-BD572BC38A3B}">
      <dgm:prSet/>
      <dgm:spPr/>
      <dgm:t>
        <a:bodyPr/>
        <a:lstStyle/>
        <a:p>
          <a:endParaRPr lang="en-US"/>
        </a:p>
      </dgm:t>
    </dgm:pt>
    <dgm:pt modelId="{B894EDAE-F791-43E5-91C5-D451ACDEC154}" type="sibTrans" cxnId="{4D4F42C1-2699-48D4-93DD-BD572BC38A3B}">
      <dgm:prSet/>
      <dgm:spPr/>
      <dgm:t>
        <a:bodyPr/>
        <a:lstStyle/>
        <a:p>
          <a:endParaRPr lang="en-US"/>
        </a:p>
      </dgm:t>
    </dgm:pt>
    <dgm:pt modelId="{3C26A61A-8140-478C-B0D7-53A62DD0A7E3}" type="pres">
      <dgm:prSet presAssocID="{7967CC1E-D9F3-4930-BD36-C3B794D852EC}" presName="Name0" presStyleCnt="0">
        <dgm:presLayoutVars>
          <dgm:chMax val="7"/>
          <dgm:chPref val="7"/>
          <dgm:dir/>
        </dgm:presLayoutVars>
      </dgm:prSet>
      <dgm:spPr/>
    </dgm:pt>
    <dgm:pt modelId="{39F71072-EA29-4AEB-A2C8-EBD804D5CF53}" type="pres">
      <dgm:prSet presAssocID="{7967CC1E-D9F3-4930-BD36-C3B794D852EC}" presName="Name1" presStyleCnt="0"/>
      <dgm:spPr/>
    </dgm:pt>
    <dgm:pt modelId="{96BF7BD9-8ACF-402E-A87B-F2294D1E69DA}" type="pres">
      <dgm:prSet presAssocID="{7967CC1E-D9F3-4930-BD36-C3B794D852EC}" presName="cycle" presStyleCnt="0"/>
      <dgm:spPr/>
    </dgm:pt>
    <dgm:pt modelId="{284EE5EB-60E2-4247-8C5B-46B46D966975}" type="pres">
      <dgm:prSet presAssocID="{7967CC1E-D9F3-4930-BD36-C3B794D852EC}" presName="srcNode" presStyleLbl="node1" presStyleIdx="0" presStyleCnt="3"/>
      <dgm:spPr/>
    </dgm:pt>
    <dgm:pt modelId="{6ECE8589-21A3-4439-9650-2164FBE09C23}" type="pres">
      <dgm:prSet presAssocID="{7967CC1E-D9F3-4930-BD36-C3B794D852EC}" presName="conn" presStyleLbl="parChTrans1D2" presStyleIdx="0" presStyleCnt="1"/>
      <dgm:spPr/>
    </dgm:pt>
    <dgm:pt modelId="{3696B5B6-9EF5-4177-8FD8-EC9B4FCC8E4B}" type="pres">
      <dgm:prSet presAssocID="{7967CC1E-D9F3-4930-BD36-C3B794D852EC}" presName="extraNode" presStyleLbl="node1" presStyleIdx="0" presStyleCnt="3"/>
      <dgm:spPr/>
    </dgm:pt>
    <dgm:pt modelId="{4F10FBF6-4319-449C-B580-68F98A5914AC}" type="pres">
      <dgm:prSet presAssocID="{7967CC1E-D9F3-4930-BD36-C3B794D852EC}" presName="dstNode" presStyleLbl="node1" presStyleIdx="0" presStyleCnt="3"/>
      <dgm:spPr/>
    </dgm:pt>
    <dgm:pt modelId="{34296E03-82CF-4777-88EB-80FE19A34DDC}" type="pres">
      <dgm:prSet presAssocID="{F247CEE2-BF1A-4195-BC1E-29197E130278}" presName="text_1" presStyleLbl="node1" presStyleIdx="0" presStyleCnt="3">
        <dgm:presLayoutVars>
          <dgm:bulletEnabled val="1"/>
        </dgm:presLayoutVars>
      </dgm:prSet>
      <dgm:spPr/>
    </dgm:pt>
    <dgm:pt modelId="{1482E7C6-DE2D-446C-8EE7-36375B405BFF}" type="pres">
      <dgm:prSet presAssocID="{F247CEE2-BF1A-4195-BC1E-29197E130278}" presName="accent_1" presStyleCnt="0"/>
      <dgm:spPr/>
    </dgm:pt>
    <dgm:pt modelId="{EB876BBD-0689-4E52-9EAA-7E7E0AD315E4}" type="pres">
      <dgm:prSet presAssocID="{F247CEE2-BF1A-4195-BC1E-29197E130278}" presName="accentRepeatNode" presStyleLbl="solidFgAcc1" presStyleIdx="0" presStyleCnt="3"/>
      <dgm:spPr/>
    </dgm:pt>
    <dgm:pt modelId="{ADD26F64-E224-4E9A-9936-26CF376704BE}" type="pres">
      <dgm:prSet presAssocID="{3978B1EB-407F-4CF0-BB12-3A3E579F352E}" presName="text_2" presStyleLbl="node1" presStyleIdx="1" presStyleCnt="3">
        <dgm:presLayoutVars>
          <dgm:bulletEnabled val="1"/>
        </dgm:presLayoutVars>
      </dgm:prSet>
      <dgm:spPr/>
    </dgm:pt>
    <dgm:pt modelId="{6D54FDA1-60D1-409D-85C3-117F487C8E0A}" type="pres">
      <dgm:prSet presAssocID="{3978B1EB-407F-4CF0-BB12-3A3E579F352E}" presName="accent_2" presStyleCnt="0"/>
      <dgm:spPr/>
    </dgm:pt>
    <dgm:pt modelId="{DE36CA58-22F0-4559-AE83-8027E02B3A21}" type="pres">
      <dgm:prSet presAssocID="{3978B1EB-407F-4CF0-BB12-3A3E579F352E}" presName="accentRepeatNode" presStyleLbl="solidFgAcc1" presStyleIdx="1" presStyleCnt="3"/>
      <dgm:spPr/>
    </dgm:pt>
    <dgm:pt modelId="{E6B3E4C2-48EA-4A8F-85BE-A7AA3FF18069}" type="pres">
      <dgm:prSet presAssocID="{CCD5F534-D6C3-40CE-B5A7-77D862A13479}" presName="text_3" presStyleLbl="node1" presStyleIdx="2" presStyleCnt="3">
        <dgm:presLayoutVars>
          <dgm:bulletEnabled val="1"/>
        </dgm:presLayoutVars>
      </dgm:prSet>
      <dgm:spPr/>
    </dgm:pt>
    <dgm:pt modelId="{DCFDD487-C73F-405B-933D-BF16AF6A6E97}" type="pres">
      <dgm:prSet presAssocID="{CCD5F534-D6C3-40CE-B5A7-77D862A13479}" presName="accent_3" presStyleCnt="0"/>
      <dgm:spPr/>
    </dgm:pt>
    <dgm:pt modelId="{DBF98FD4-BD44-4F36-94DC-547E6D012C8E}" type="pres">
      <dgm:prSet presAssocID="{CCD5F534-D6C3-40CE-B5A7-77D862A13479}" presName="accentRepeatNode" presStyleLbl="solidFgAcc1" presStyleIdx="2" presStyleCnt="3"/>
      <dgm:spPr/>
    </dgm:pt>
  </dgm:ptLst>
  <dgm:cxnLst>
    <dgm:cxn modelId="{95CAB426-87EF-4321-A38C-2BD2B317EC83}" type="presOf" srcId="{7967CC1E-D9F3-4930-BD36-C3B794D852EC}" destId="{3C26A61A-8140-478C-B0D7-53A62DD0A7E3}" srcOrd="0" destOrd="0" presId="urn:microsoft.com/office/officeart/2008/layout/VerticalCurvedList"/>
    <dgm:cxn modelId="{8C4C223C-CD62-4322-B140-652B3968EDF0}" type="presOf" srcId="{2A1FB469-0391-47AC-AEEB-615AB49E03C8}" destId="{6ECE8589-21A3-4439-9650-2164FBE09C23}" srcOrd="0" destOrd="0" presId="urn:microsoft.com/office/officeart/2008/layout/VerticalCurvedList"/>
    <dgm:cxn modelId="{3FCA6B50-6B5A-43E3-9B42-B08EED6B4876}" type="presOf" srcId="{F247CEE2-BF1A-4195-BC1E-29197E130278}" destId="{34296E03-82CF-4777-88EB-80FE19A34DDC}" srcOrd="0" destOrd="0" presId="urn:microsoft.com/office/officeart/2008/layout/VerticalCurvedList"/>
    <dgm:cxn modelId="{5A6EED7E-0600-4736-91EA-AFFB072D2274}" type="presOf" srcId="{3978B1EB-407F-4CF0-BB12-3A3E579F352E}" destId="{ADD26F64-E224-4E9A-9936-26CF376704BE}" srcOrd="0" destOrd="0" presId="urn:microsoft.com/office/officeart/2008/layout/VerticalCurvedList"/>
    <dgm:cxn modelId="{54F18C83-2619-4C4B-ABB1-E0F7958F1A6C}" srcId="{7967CC1E-D9F3-4930-BD36-C3B794D852EC}" destId="{F247CEE2-BF1A-4195-BC1E-29197E130278}" srcOrd="0" destOrd="0" parTransId="{07654BA0-3C67-494E-BFB7-D49E6AD5D8DC}" sibTransId="{2A1FB469-0391-47AC-AEEB-615AB49E03C8}"/>
    <dgm:cxn modelId="{3E1912AD-6433-45EA-BD05-4F5B69AF607F}" srcId="{7967CC1E-D9F3-4930-BD36-C3B794D852EC}" destId="{3978B1EB-407F-4CF0-BB12-3A3E579F352E}" srcOrd="1" destOrd="0" parTransId="{EDB80C2C-819B-4177-8621-068940100CF2}" sibTransId="{05B9E1AA-E831-4920-860D-1855E7C874AA}"/>
    <dgm:cxn modelId="{4D4F42C1-2699-48D4-93DD-BD572BC38A3B}" srcId="{7967CC1E-D9F3-4930-BD36-C3B794D852EC}" destId="{CCD5F534-D6C3-40CE-B5A7-77D862A13479}" srcOrd="2" destOrd="0" parTransId="{353B7B58-25E0-43D6-B0E0-9A40FCBC0AC5}" sibTransId="{B894EDAE-F791-43E5-91C5-D451ACDEC154}"/>
    <dgm:cxn modelId="{D87642D9-0F73-4E6F-BA3F-4F592BEB0847}" type="presOf" srcId="{CCD5F534-D6C3-40CE-B5A7-77D862A13479}" destId="{E6B3E4C2-48EA-4A8F-85BE-A7AA3FF18069}" srcOrd="0" destOrd="0" presId="urn:microsoft.com/office/officeart/2008/layout/VerticalCurvedList"/>
    <dgm:cxn modelId="{85F13EBE-7783-4A1A-A799-FDD20A1A06E2}" type="presParOf" srcId="{3C26A61A-8140-478C-B0D7-53A62DD0A7E3}" destId="{39F71072-EA29-4AEB-A2C8-EBD804D5CF53}" srcOrd="0" destOrd="0" presId="urn:microsoft.com/office/officeart/2008/layout/VerticalCurvedList"/>
    <dgm:cxn modelId="{EEB28AFB-B99E-41B7-84C8-86BB10F61D7E}" type="presParOf" srcId="{39F71072-EA29-4AEB-A2C8-EBD804D5CF53}" destId="{96BF7BD9-8ACF-402E-A87B-F2294D1E69DA}" srcOrd="0" destOrd="0" presId="urn:microsoft.com/office/officeart/2008/layout/VerticalCurvedList"/>
    <dgm:cxn modelId="{D9AD438E-031F-4B0F-958E-3CE93CB7784A}" type="presParOf" srcId="{96BF7BD9-8ACF-402E-A87B-F2294D1E69DA}" destId="{284EE5EB-60E2-4247-8C5B-46B46D966975}" srcOrd="0" destOrd="0" presId="urn:microsoft.com/office/officeart/2008/layout/VerticalCurvedList"/>
    <dgm:cxn modelId="{1065BA01-B106-41DA-9812-C80684921244}" type="presParOf" srcId="{96BF7BD9-8ACF-402E-A87B-F2294D1E69DA}" destId="{6ECE8589-21A3-4439-9650-2164FBE09C23}" srcOrd="1" destOrd="0" presId="urn:microsoft.com/office/officeart/2008/layout/VerticalCurvedList"/>
    <dgm:cxn modelId="{1AFB1F67-1A08-4FC4-8529-A4636A8161F2}" type="presParOf" srcId="{96BF7BD9-8ACF-402E-A87B-F2294D1E69DA}" destId="{3696B5B6-9EF5-4177-8FD8-EC9B4FCC8E4B}" srcOrd="2" destOrd="0" presId="urn:microsoft.com/office/officeart/2008/layout/VerticalCurvedList"/>
    <dgm:cxn modelId="{5A61C1B7-9B9A-409A-9EF7-46A1B2EACEC3}" type="presParOf" srcId="{96BF7BD9-8ACF-402E-A87B-F2294D1E69DA}" destId="{4F10FBF6-4319-449C-B580-68F98A5914AC}" srcOrd="3" destOrd="0" presId="urn:microsoft.com/office/officeart/2008/layout/VerticalCurvedList"/>
    <dgm:cxn modelId="{7215A618-8C41-477E-818B-21D08A6AE9EF}" type="presParOf" srcId="{39F71072-EA29-4AEB-A2C8-EBD804D5CF53}" destId="{34296E03-82CF-4777-88EB-80FE19A34DDC}" srcOrd="1" destOrd="0" presId="urn:microsoft.com/office/officeart/2008/layout/VerticalCurvedList"/>
    <dgm:cxn modelId="{19ACE24B-2D44-4922-BEFC-3399DD619847}" type="presParOf" srcId="{39F71072-EA29-4AEB-A2C8-EBD804D5CF53}" destId="{1482E7C6-DE2D-446C-8EE7-36375B405BFF}" srcOrd="2" destOrd="0" presId="urn:microsoft.com/office/officeart/2008/layout/VerticalCurvedList"/>
    <dgm:cxn modelId="{475DAC08-1793-4A0A-95C6-869C8B5BA680}" type="presParOf" srcId="{1482E7C6-DE2D-446C-8EE7-36375B405BFF}" destId="{EB876BBD-0689-4E52-9EAA-7E7E0AD315E4}" srcOrd="0" destOrd="0" presId="urn:microsoft.com/office/officeart/2008/layout/VerticalCurvedList"/>
    <dgm:cxn modelId="{BD5025CB-8833-4AC1-9621-B120EEE18241}" type="presParOf" srcId="{39F71072-EA29-4AEB-A2C8-EBD804D5CF53}" destId="{ADD26F64-E224-4E9A-9936-26CF376704BE}" srcOrd="3" destOrd="0" presId="urn:microsoft.com/office/officeart/2008/layout/VerticalCurvedList"/>
    <dgm:cxn modelId="{285BA5D6-30A0-40F3-9D8A-EC4A351F63B4}" type="presParOf" srcId="{39F71072-EA29-4AEB-A2C8-EBD804D5CF53}" destId="{6D54FDA1-60D1-409D-85C3-117F487C8E0A}" srcOrd="4" destOrd="0" presId="urn:microsoft.com/office/officeart/2008/layout/VerticalCurvedList"/>
    <dgm:cxn modelId="{62E78E3B-F47F-4F0A-B096-6D3E6FF30374}" type="presParOf" srcId="{6D54FDA1-60D1-409D-85C3-117F487C8E0A}" destId="{DE36CA58-22F0-4559-AE83-8027E02B3A21}" srcOrd="0" destOrd="0" presId="urn:microsoft.com/office/officeart/2008/layout/VerticalCurvedList"/>
    <dgm:cxn modelId="{61F0E544-EB47-47C6-A80C-0CFAD6D3BCC9}" type="presParOf" srcId="{39F71072-EA29-4AEB-A2C8-EBD804D5CF53}" destId="{E6B3E4C2-48EA-4A8F-85BE-A7AA3FF18069}" srcOrd="5" destOrd="0" presId="urn:microsoft.com/office/officeart/2008/layout/VerticalCurvedList"/>
    <dgm:cxn modelId="{E3D054E4-DBAF-4919-8538-2BDD4BDECED7}" type="presParOf" srcId="{39F71072-EA29-4AEB-A2C8-EBD804D5CF53}" destId="{DCFDD487-C73F-405B-933D-BF16AF6A6E97}" srcOrd="6" destOrd="0" presId="urn:microsoft.com/office/officeart/2008/layout/VerticalCurvedList"/>
    <dgm:cxn modelId="{41BBA03E-B518-434D-A983-AE638C77E6D6}" type="presParOf" srcId="{DCFDD487-C73F-405B-933D-BF16AF6A6E97}" destId="{DBF98FD4-BD44-4F36-94DC-547E6D012C8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E8589-21A3-4439-9650-2164FBE09C23}">
      <dsp:nvSpPr>
        <dsp:cNvPr id="0" name=""/>
        <dsp:cNvSpPr/>
      </dsp:nvSpPr>
      <dsp:spPr>
        <a:xfrm>
          <a:off x="-4268769" y="-654913"/>
          <a:ext cx="5086066" cy="5086066"/>
        </a:xfrm>
        <a:prstGeom prst="blockArc">
          <a:avLst>
            <a:gd name="adj1" fmla="val 18900000"/>
            <a:gd name="adj2" fmla="val 2700000"/>
            <a:gd name="adj3" fmla="val 42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296E03-82CF-4777-88EB-80FE19A34DDC}">
      <dsp:nvSpPr>
        <dsp:cNvPr id="0" name=""/>
        <dsp:cNvSpPr/>
      </dsp:nvSpPr>
      <dsp:spPr>
        <a:xfrm>
          <a:off x="525612" y="377624"/>
          <a:ext cx="8447672" cy="7552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9478" tIns="35560" rIns="35560" bIns="35560" numCol="1" spcCol="1270" anchor="ctr" anchorCtr="0">
          <a:noAutofit/>
        </a:bodyPr>
        <a:lstStyle/>
        <a:p>
          <a:pPr marL="0" lvl="0" indent="0" algn="l" defTabSz="622300">
            <a:lnSpc>
              <a:spcPct val="90000"/>
            </a:lnSpc>
            <a:spcBef>
              <a:spcPct val="0"/>
            </a:spcBef>
            <a:spcAft>
              <a:spcPct val="35000"/>
            </a:spcAft>
            <a:buNone/>
          </a:pPr>
          <a:r>
            <a:rPr lang="ar-QA" sz="1400" kern="1200" dirty="0"/>
            <a:t>فهم السلوك الاجتماعي وتفسيره ومعرفة أسباب حدوثه والعوامل التي تؤثر فيه.</a:t>
          </a:r>
          <a:endParaRPr lang="en-US" sz="1400" kern="1200" dirty="0"/>
        </a:p>
      </dsp:txBody>
      <dsp:txXfrm>
        <a:off x="525612" y="377624"/>
        <a:ext cx="8447672" cy="755248"/>
      </dsp:txXfrm>
    </dsp:sp>
    <dsp:sp modelId="{EB876BBD-0689-4E52-9EAA-7E7E0AD315E4}">
      <dsp:nvSpPr>
        <dsp:cNvPr id="0" name=""/>
        <dsp:cNvSpPr/>
      </dsp:nvSpPr>
      <dsp:spPr>
        <a:xfrm>
          <a:off x="53582" y="283218"/>
          <a:ext cx="944060" cy="94406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D26F64-E224-4E9A-9936-26CF376704BE}">
      <dsp:nvSpPr>
        <dsp:cNvPr id="0" name=""/>
        <dsp:cNvSpPr/>
      </dsp:nvSpPr>
      <dsp:spPr>
        <a:xfrm>
          <a:off x="800145" y="1510496"/>
          <a:ext cx="8173140" cy="7552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9478" tIns="35560" rIns="35560" bIns="35560" numCol="1" spcCol="1270" anchor="ctr" anchorCtr="0">
          <a:noAutofit/>
        </a:bodyPr>
        <a:lstStyle/>
        <a:p>
          <a:pPr marL="0" lvl="0" indent="0" algn="l" defTabSz="622300">
            <a:lnSpc>
              <a:spcPct val="90000"/>
            </a:lnSpc>
            <a:spcBef>
              <a:spcPct val="0"/>
            </a:spcBef>
            <a:spcAft>
              <a:spcPct val="35000"/>
            </a:spcAft>
            <a:buNone/>
          </a:pPr>
          <a:r>
            <a:rPr lang="ar-QA" sz="1400" kern="1200" dirty="0"/>
            <a:t>التنبؤ بما سيكون عليه السلوك الاجتماعي وذلك استنادا إلى معرفة العلاقات الموجودة بين الظواهر الاجتماعية ذات العلاقة بهذا المجال</a:t>
          </a:r>
          <a:endParaRPr lang="en-US" sz="1400" kern="1200" dirty="0"/>
        </a:p>
      </dsp:txBody>
      <dsp:txXfrm>
        <a:off x="800145" y="1510496"/>
        <a:ext cx="8173140" cy="755248"/>
      </dsp:txXfrm>
    </dsp:sp>
    <dsp:sp modelId="{DE36CA58-22F0-4559-AE83-8027E02B3A21}">
      <dsp:nvSpPr>
        <dsp:cNvPr id="0" name=""/>
        <dsp:cNvSpPr/>
      </dsp:nvSpPr>
      <dsp:spPr>
        <a:xfrm>
          <a:off x="328115" y="1416090"/>
          <a:ext cx="944060" cy="94406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B3E4C2-48EA-4A8F-85BE-A7AA3FF18069}">
      <dsp:nvSpPr>
        <dsp:cNvPr id="0" name=""/>
        <dsp:cNvSpPr/>
      </dsp:nvSpPr>
      <dsp:spPr>
        <a:xfrm>
          <a:off x="525612" y="2643368"/>
          <a:ext cx="8447672" cy="7552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9478" tIns="35560" rIns="35560" bIns="35560" numCol="1" spcCol="1270" anchor="ctr" anchorCtr="0">
          <a:noAutofit/>
        </a:bodyPr>
        <a:lstStyle/>
        <a:p>
          <a:pPr marL="0" lvl="0" indent="0" algn="l" defTabSz="622300">
            <a:lnSpc>
              <a:spcPct val="90000"/>
            </a:lnSpc>
            <a:spcBef>
              <a:spcPct val="0"/>
            </a:spcBef>
            <a:spcAft>
              <a:spcPct val="35000"/>
            </a:spcAft>
            <a:buNone/>
          </a:pPr>
          <a:r>
            <a:rPr lang="ar-QA" sz="1400" kern="1200" dirty="0"/>
            <a:t> ضبط السلوك الاجتماعي والتحكم فيه بتعديله وتحسينه إلى ما هو مرغوب فيه وغالباً ما تكون الاراء حول كيفية ضبط وتوجيه الحياة مثل: معرفة أفضل الطرق في التأثير على الاخرين. وضبط الغضب. </a:t>
          </a:r>
          <a:endParaRPr lang="en-US" sz="1400" kern="1200" dirty="0"/>
        </a:p>
        <a:p>
          <a:pPr marL="0" lvl="0" indent="0" algn="l" defTabSz="622300">
            <a:lnSpc>
              <a:spcPct val="90000"/>
            </a:lnSpc>
            <a:spcBef>
              <a:spcPct val="0"/>
            </a:spcBef>
            <a:spcAft>
              <a:spcPct val="35000"/>
            </a:spcAft>
            <a:buNone/>
          </a:pPr>
          <a:endParaRPr lang="en-US" sz="1400" kern="1200" dirty="0"/>
        </a:p>
      </dsp:txBody>
      <dsp:txXfrm>
        <a:off x="525612" y="2643368"/>
        <a:ext cx="8447672" cy="755248"/>
      </dsp:txXfrm>
    </dsp:sp>
    <dsp:sp modelId="{DBF98FD4-BD44-4F36-94DC-547E6D012C8E}">
      <dsp:nvSpPr>
        <dsp:cNvPr id="0" name=""/>
        <dsp:cNvSpPr/>
      </dsp:nvSpPr>
      <dsp:spPr>
        <a:xfrm>
          <a:off x="53582" y="2548962"/>
          <a:ext cx="944060" cy="94406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484693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875607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399255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468646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5471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4" r:id="rId14"/>
    <p:sldLayoutId id="2147483665"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6.png"/><Relationship Id="rId1" Type="http://schemas.openxmlformats.org/officeDocument/2006/relationships/slideLayout" Target="../slideLayouts/slideLayout14.xml"/><Relationship Id="rId4" Type="http://schemas.openxmlformats.org/officeDocument/2006/relationships/image" Target="../media/image25.jpg"/></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5.xml"/><Relationship Id="rId5" Type="http://schemas.openxmlformats.org/officeDocument/2006/relationships/image" Target="../media/image29.png"/><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2" y="440267"/>
            <a:ext cx="5602191" cy="593255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007828" y="3794124"/>
            <a:ext cx="3666979" cy="400110"/>
          </a:xfrm>
          <a:prstGeom prst="rect">
            <a:avLst/>
          </a:prstGeom>
          <a:noFill/>
        </p:spPr>
        <p:txBody>
          <a:bodyPr wrap="square" rtlCol="0">
            <a:spAutoFit/>
          </a:bodyPr>
          <a:lstStyle/>
          <a:p>
            <a:r>
              <a:rPr lang="en-US" sz="2000" dirty="0">
                <a:latin typeface="Alexandria"/>
                <a:cs typeface="Alexandria" charset="0"/>
              </a:rPr>
              <a:t>Prepared by Dr. Ibrahim Siam </a:t>
            </a:r>
          </a:p>
        </p:txBody>
      </p:sp>
      <p:sp>
        <p:nvSpPr>
          <p:cNvPr id="31" name="TextBox 30"/>
          <p:cNvSpPr txBox="1"/>
          <p:nvPr/>
        </p:nvSpPr>
        <p:spPr>
          <a:xfrm>
            <a:off x="673669" y="2424037"/>
            <a:ext cx="4621778" cy="769441"/>
          </a:xfrm>
          <a:prstGeom prst="rect">
            <a:avLst/>
          </a:prstGeom>
          <a:noFill/>
        </p:spPr>
        <p:txBody>
          <a:bodyPr wrap="none" rtlCol="0">
            <a:spAutoFit/>
          </a:bodyPr>
          <a:lstStyle/>
          <a:p>
            <a:r>
              <a:rPr lang="ar-JO" sz="4400" b="1" dirty="0">
                <a:solidFill>
                  <a:srgbClr val="00B0F0"/>
                </a:solidFill>
                <a:latin typeface="Alexandria"/>
                <a:cs typeface="Alexandria" charset="0"/>
              </a:rPr>
              <a:t>الاتصالات الاستراتيج</a:t>
            </a:r>
            <a:r>
              <a:rPr lang="ar-EG" sz="4400" b="1" dirty="0">
                <a:solidFill>
                  <a:srgbClr val="00B0F0"/>
                </a:solidFill>
                <a:latin typeface="Alexandria"/>
                <a:cs typeface="Alexandria" charset="0"/>
              </a:rPr>
              <a:t>ية</a:t>
            </a:r>
            <a:endParaRPr lang="en-US" sz="4400" b="1" dirty="0">
              <a:solidFill>
                <a:srgbClr val="00B0F0"/>
              </a:solidFill>
              <a:latin typeface="Alexandria"/>
              <a:cs typeface="Alexandria" charset="0"/>
            </a:endParaRPr>
          </a:p>
        </p:txBody>
      </p:sp>
      <p:sp>
        <p:nvSpPr>
          <p:cNvPr id="34" name="Rectangle: Rounded Corners 33"/>
          <p:cNvSpPr/>
          <p:nvPr/>
        </p:nvSpPr>
        <p:spPr>
          <a:xfrm>
            <a:off x="489789" y="5716066"/>
            <a:ext cx="3940460"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rgbClr val="2D3956"/>
                </a:solidFill>
                <a:latin typeface="Alexandria"/>
                <a:cs typeface="Tajawal Medium" panose="00000600000000000000" pitchFamily="2" charset="-78"/>
              </a:rPr>
              <a:t>المحاضره الثانيه </a:t>
            </a:r>
            <a:endParaRPr lang="en-US" sz="2800" b="1" dirty="0">
              <a:solidFill>
                <a:srgbClr val="2D3956"/>
              </a:solidFill>
              <a:latin typeface="Alexandria"/>
              <a:cs typeface="Tajawal Medium" panose="00000600000000000000" pitchFamily="2" charset="-78"/>
            </a:endParaRPr>
          </a:p>
        </p:txBody>
      </p:sp>
      <p:sp>
        <p:nvSpPr>
          <p:cNvPr id="46" name="TextBox 45"/>
          <p:cNvSpPr txBox="1"/>
          <p:nvPr/>
        </p:nvSpPr>
        <p:spPr>
          <a:xfrm>
            <a:off x="1360198" y="4601207"/>
            <a:ext cx="2199641" cy="707886"/>
          </a:xfrm>
          <a:prstGeom prst="rect">
            <a:avLst/>
          </a:prstGeom>
          <a:noFill/>
        </p:spPr>
        <p:txBody>
          <a:bodyPr wrap="none" rtlCol="0">
            <a:spAutoFit/>
          </a:bodyPr>
          <a:lstStyle/>
          <a:p>
            <a:pPr algn="ctr"/>
            <a:r>
              <a:rPr lang="en-US" sz="2000" b="1" dirty="0">
                <a:solidFill>
                  <a:srgbClr val="2D3956"/>
                </a:solidFill>
                <a:latin typeface="Alexandria"/>
                <a:cs typeface="Tajawal Medium" panose="00000600000000000000" pitchFamily="2" charset="-78"/>
              </a:rPr>
              <a:t>PRL633</a:t>
            </a:r>
            <a:endParaRPr lang="ar-JO" sz="2000" b="1" dirty="0">
              <a:solidFill>
                <a:srgbClr val="2D3956"/>
              </a:solidFill>
              <a:latin typeface="Alexandria"/>
              <a:cs typeface="Tajawal Medium" panose="00000600000000000000" pitchFamily="2" charset="-78"/>
            </a:endParaRPr>
          </a:p>
          <a:p>
            <a:pPr algn="ctr"/>
            <a:r>
              <a:rPr lang="ar-JO" sz="2000" b="1" dirty="0">
                <a:latin typeface="Alexandria"/>
                <a:cs typeface="Alexandria" charset="0"/>
              </a:rPr>
              <a:t>الاتصالات الاستراتيج</a:t>
            </a:r>
            <a:r>
              <a:rPr lang="ar-EG" sz="2000" b="1" dirty="0">
                <a:latin typeface="Alexandria"/>
                <a:cs typeface="Alexandria" charset="0"/>
              </a:rPr>
              <a:t>ية</a:t>
            </a:r>
            <a:endParaRPr lang="en-US" sz="2000" b="1" dirty="0">
              <a:latin typeface="Alexandria"/>
              <a:cs typeface="Alexandria" charset="0"/>
            </a:endParaRPr>
          </a:p>
        </p:txBody>
      </p:sp>
      <p:sp>
        <p:nvSpPr>
          <p:cNvPr id="14" name="Oval 13"/>
          <p:cNvSpPr/>
          <p:nvPr/>
        </p:nvSpPr>
        <p:spPr>
          <a:xfrm>
            <a:off x="6200343" y="812799"/>
            <a:ext cx="5602191" cy="556002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31045" y="744092"/>
            <a:ext cx="2954655" cy="1379622"/>
          </a:xfrm>
          <a:prstGeom prst="rect">
            <a:avLst/>
          </a:prstGeom>
        </p:spPr>
      </p:pic>
    </p:spTree>
    <p:extLst>
      <p:ext uri="{BB962C8B-B14F-4D97-AF65-F5344CB8AC3E}">
        <p14:creationId xmlns:p14="http://schemas.microsoft.com/office/powerpoint/2010/main" val="1472921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3990"/>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568103" y="2900875"/>
            <a:ext cx="4621778" cy="769441"/>
          </a:xfrm>
          <a:prstGeom prst="rect">
            <a:avLst/>
          </a:prstGeom>
          <a:noFill/>
        </p:spPr>
        <p:txBody>
          <a:bodyPr wrap="none" rtlCol="0">
            <a:spAutoFit/>
          </a:bodyPr>
          <a:lstStyle/>
          <a:p>
            <a:r>
              <a:rPr lang="ar-JO" sz="4400" b="1" dirty="0">
                <a:solidFill>
                  <a:srgbClr val="00B0F0"/>
                </a:solidFill>
                <a:latin typeface="Alexandria"/>
                <a:cs typeface="Alexandria" charset="0"/>
              </a:rPr>
              <a:t>الاتصالات الاستراتيج</a:t>
            </a:r>
            <a:r>
              <a:rPr lang="ar-EG" sz="4400" b="1" dirty="0">
                <a:solidFill>
                  <a:srgbClr val="00B0F0"/>
                </a:solidFill>
                <a:latin typeface="Alexandria"/>
                <a:cs typeface="Alexandria" charset="0"/>
              </a:rPr>
              <a:t>ية</a:t>
            </a:r>
            <a:endParaRPr lang="en-US" sz="4400" b="1" dirty="0">
              <a:solidFill>
                <a:srgbClr val="00B0F0"/>
              </a:solidFill>
              <a:latin typeface="Alexandria"/>
              <a:cs typeface="Alexandria" charset="0"/>
            </a:endParaRPr>
          </a:p>
        </p:txBody>
      </p:sp>
      <p:sp>
        <p:nvSpPr>
          <p:cNvPr id="10" name="Rectangle: Rounded Corners 9"/>
          <p:cNvSpPr/>
          <p:nvPr/>
        </p:nvSpPr>
        <p:spPr>
          <a:xfrm>
            <a:off x="6384738" y="3894759"/>
            <a:ext cx="4550831" cy="907793"/>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2D3956"/>
                </a:solidFill>
                <a:latin typeface="Alexandria"/>
                <a:cs typeface="Tajawal Medium" panose="00000600000000000000" pitchFamily="2" charset="-78"/>
              </a:rPr>
              <a:t>PRL633</a:t>
            </a:r>
            <a:endParaRPr lang="ar-JO" sz="2000" b="1" dirty="0">
              <a:solidFill>
                <a:srgbClr val="2D3956"/>
              </a:solidFill>
              <a:latin typeface="Alexandria"/>
              <a:cs typeface="Tajawal Medium" panose="00000600000000000000" pitchFamily="2" charset="-78"/>
            </a:endParaRPr>
          </a:p>
          <a:p>
            <a:pPr algn="ctr"/>
            <a:r>
              <a:rPr lang="ar-JO" sz="2000" b="1" dirty="0">
                <a:solidFill>
                  <a:schemeClr val="tx1"/>
                </a:solidFill>
                <a:latin typeface="Alexandria"/>
                <a:cs typeface="Alexandria" charset="0"/>
              </a:rPr>
              <a:t>الاتصالات الاستراتيج</a:t>
            </a:r>
            <a:r>
              <a:rPr lang="ar-EG" sz="2000" b="1" dirty="0">
                <a:solidFill>
                  <a:schemeClr val="tx1"/>
                </a:solidFill>
                <a:latin typeface="Alexandria"/>
                <a:cs typeface="Alexandria" charset="0"/>
              </a:rPr>
              <a:t>ية</a:t>
            </a:r>
            <a:endParaRPr lang="en-US" sz="2000" b="1" dirty="0">
              <a:solidFill>
                <a:schemeClr val="tx1"/>
              </a:solidFill>
              <a:latin typeface="Alexandria"/>
              <a:cs typeface="Alexandria" charset="0"/>
            </a:endParaRPr>
          </a:p>
        </p:txBody>
      </p:sp>
      <p:sp>
        <p:nvSpPr>
          <p:cNvPr id="12" name="TextBox 11"/>
          <p:cNvSpPr txBox="1"/>
          <p:nvPr/>
        </p:nvSpPr>
        <p:spPr>
          <a:xfrm>
            <a:off x="459186" y="6187539"/>
            <a:ext cx="3459672"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Dr. Ibrahim Siam </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err="1">
                <a:solidFill>
                  <a:schemeClr val="bg1"/>
                </a:solidFill>
              </a:rPr>
              <a:t>midocean.edu.km</a:t>
            </a:r>
            <a:endParaRPr lang="en-US" sz="2000" b="1" dirty="0">
              <a:solidFill>
                <a:schemeClr val="bg1"/>
              </a:solidFill>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Rectangle: Rounded Corners 33">
            <a:extLst>
              <a:ext uri="{FF2B5EF4-FFF2-40B4-BE49-F238E27FC236}">
                <a16:creationId xmlns:a16="http://schemas.microsoft.com/office/drawing/2014/main" id="{15C30772-0DD8-7BE1-E943-20DE696CFBEA}"/>
              </a:ext>
            </a:extLst>
          </p:cNvPr>
          <p:cNvSpPr/>
          <p:nvPr/>
        </p:nvSpPr>
        <p:spPr>
          <a:xfrm>
            <a:off x="6384738" y="5011836"/>
            <a:ext cx="4597472"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400" b="1" dirty="0">
                <a:solidFill>
                  <a:srgbClr val="2D3956"/>
                </a:solidFill>
                <a:latin typeface="Alexandria"/>
                <a:cs typeface="Tajawal Medium" panose="00000600000000000000" pitchFamily="2" charset="-78"/>
              </a:rPr>
              <a:t>المحاضره الثانيه </a:t>
            </a:r>
            <a:endParaRPr lang="en-US" sz="2400" b="1" dirty="0">
              <a:solidFill>
                <a:srgbClr val="2D3956"/>
              </a:solidFill>
              <a:latin typeface="Alexandria"/>
              <a:cs typeface="Tajawal Medium" panose="00000600000000000000" pitchFamily="2" charset="-78"/>
            </a:endParaRPr>
          </a:p>
        </p:txBody>
      </p:sp>
    </p:spTree>
    <p:extLst>
      <p:ext uri="{BB962C8B-B14F-4D97-AF65-F5344CB8AC3E}">
        <p14:creationId xmlns:p14="http://schemas.microsoft.com/office/powerpoint/2010/main" val="1713492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656893" y="4450185"/>
            <a:ext cx="4240992" cy="400110"/>
          </a:xfrm>
          <a:prstGeom prst="rect">
            <a:avLst/>
          </a:prstGeom>
          <a:noFill/>
        </p:spPr>
        <p:txBody>
          <a:bodyPr wrap="square" rtlCol="0">
            <a:spAutoFit/>
          </a:bodyPr>
          <a:lstStyle/>
          <a:p>
            <a:pPr algn="ctr"/>
            <a:r>
              <a:rPr lang="en-US" sz="2000" b="1" dirty="0">
                <a:latin typeface="Alexandria" charset="0"/>
                <a:cs typeface="Alexandria" charset="0"/>
              </a:rPr>
              <a:t>Prepared by Dr. Ibrahim Siam</a:t>
            </a:r>
          </a:p>
        </p:txBody>
      </p:sp>
      <p:sp>
        <p:nvSpPr>
          <p:cNvPr id="31" name="TextBox 30"/>
          <p:cNvSpPr txBox="1"/>
          <p:nvPr/>
        </p:nvSpPr>
        <p:spPr>
          <a:xfrm>
            <a:off x="474515" y="2489030"/>
            <a:ext cx="4605748" cy="1446550"/>
          </a:xfrm>
          <a:prstGeom prst="rect">
            <a:avLst/>
          </a:prstGeom>
          <a:noFill/>
        </p:spPr>
        <p:txBody>
          <a:bodyPr wrap="none" rtlCol="0">
            <a:spAutoFit/>
          </a:bodyPr>
          <a:lstStyle/>
          <a:p>
            <a:pPr algn="ctr"/>
            <a:r>
              <a:rPr lang="en-US" sz="4400" b="1" dirty="0">
                <a:solidFill>
                  <a:srgbClr val="00B0F0"/>
                </a:solidFill>
                <a:latin typeface="Alexandria" charset="0"/>
                <a:cs typeface="Alexandria" charset="0"/>
              </a:rPr>
              <a:t>Strategic</a:t>
            </a:r>
          </a:p>
          <a:p>
            <a:pPr algn="ctr"/>
            <a:r>
              <a:rPr lang="en-US" sz="4400" b="1" dirty="0">
                <a:solidFill>
                  <a:srgbClr val="00B0F0"/>
                </a:solidFill>
                <a:latin typeface="Alexandria" charset="0"/>
                <a:cs typeface="Alexandria" charset="0"/>
              </a:rPr>
              <a:t> Communication</a:t>
            </a:r>
          </a:p>
        </p:txBody>
      </p:sp>
      <p:sp>
        <p:nvSpPr>
          <p:cNvPr id="34" name="Rectangle: Rounded Corners 33"/>
          <p:cNvSpPr/>
          <p:nvPr/>
        </p:nvSpPr>
        <p:spPr>
          <a:xfrm>
            <a:off x="846398" y="5457617"/>
            <a:ext cx="4051487"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charset="0"/>
                <a:cs typeface="Alexandria" charset="0"/>
              </a:rPr>
              <a:t> </a:t>
            </a:r>
            <a:r>
              <a:rPr lang="en-US" sz="2400" b="1" dirty="0">
                <a:latin typeface="Alexandria" charset="0"/>
                <a:cs typeface="Alexandria" charset="0"/>
              </a:rPr>
              <a:t>PRL622</a:t>
            </a:r>
            <a:r>
              <a:rPr lang="en-US" sz="2400" b="1" dirty="0">
                <a:solidFill>
                  <a:schemeClr val="bg1"/>
                </a:solidFill>
                <a:latin typeface="Alexandria" charset="0"/>
                <a:cs typeface="Alexandria" charset="0"/>
              </a:rPr>
              <a:t>     </a:t>
            </a:r>
            <a:r>
              <a:rPr lang="en-US" sz="2400" b="1">
                <a:solidFill>
                  <a:schemeClr val="bg1"/>
                </a:solidFill>
                <a:latin typeface="Alexandria" charset="0"/>
                <a:cs typeface="Alexandria" charset="0"/>
              </a:rPr>
              <a:t>Lecture 2</a:t>
            </a:r>
            <a:endParaRPr lang="en-US" sz="2400" b="1" dirty="0">
              <a:solidFill>
                <a:schemeClr val="bg1"/>
              </a:solidFill>
              <a:latin typeface="Alexandria" charset="0"/>
              <a:cs typeface="Alexandria" charset="0"/>
            </a:endParaRP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68418" y="594803"/>
            <a:ext cx="2954655" cy="1379622"/>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85658" y="1705390"/>
            <a:ext cx="5968538" cy="37522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32464" y="1579433"/>
            <a:ext cx="4113898" cy="461665"/>
          </a:xfrm>
          <a:prstGeom prst="rect">
            <a:avLst/>
          </a:prstGeom>
          <a:noFill/>
        </p:spPr>
        <p:txBody>
          <a:bodyPr wrap="square" rtlCol="0">
            <a:spAutoFit/>
          </a:bodyPr>
          <a:lstStyle/>
          <a:p>
            <a:pPr algn="ctr"/>
            <a:r>
              <a:rPr lang="ar-JO" sz="2400" b="1" dirty="0">
                <a:latin typeface="Alexandria"/>
              </a:rPr>
              <a:t>سمات وانواع جمهور العلاقات العامة </a:t>
            </a:r>
            <a:endParaRPr lang="en-US" sz="2400" b="1" dirty="0">
              <a:solidFill>
                <a:srgbClr val="00B0F0"/>
              </a:solidFill>
              <a:latin typeface="Alexandria"/>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71580" y="2854558"/>
            <a:ext cx="8417320" cy="2585323"/>
          </a:xfrm>
          <a:prstGeom prst="rect">
            <a:avLst/>
          </a:prstGeom>
          <a:noFill/>
        </p:spPr>
        <p:txBody>
          <a:bodyPr wrap="square" rtlCol="0">
            <a:spAutoFit/>
          </a:bodyPr>
          <a:lstStyle/>
          <a:p>
            <a:pPr algn="r" rtl="1">
              <a:lnSpc>
                <a:spcPct val="150000"/>
              </a:lnSpc>
            </a:pPr>
            <a:r>
              <a:rPr lang="ar-QA" b="1" dirty="0">
                <a:latin typeface="Alexandria"/>
              </a:rPr>
              <a:t>علم النفس الاجتماعي </a:t>
            </a:r>
            <a:r>
              <a:rPr lang="ar-QA" dirty="0">
                <a:latin typeface="Alexandria"/>
              </a:rPr>
              <a:t>فرع من فروع علم النفس وهو عبارة عن الدراسة العلمية لسلوك الكائن الحي ككائن اجتماعي يعيش في مجتمع مع أقرانه؛ يتفاعل معهم فيتأثر بهم ويؤثر فيهم؛ أي يتأثر بسلوكهم ويؤثر في سلوكهم.</a:t>
            </a:r>
            <a:endParaRPr lang="en-US" dirty="0">
              <a:latin typeface="Alexandria"/>
            </a:endParaRPr>
          </a:p>
          <a:p>
            <a:pPr algn="r" rtl="1">
              <a:lnSpc>
                <a:spcPct val="150000"/>
              </a:lnSpc>
            </a:pPr>
            <a:r>
              <a:rPr lang="ar-QA" dirty="0">
                <a:latin typeface="Alexandria"/>
              </a:rPr>
              <a:t> </a:t>
            </a:r>
            <a:endParaRPr lang="en-US" dirty="0">
              <a:latin typeface="Alexandria"/>
            </a:endParaRPr>
          </a:p>
          <a:p>
            <a:pPr algn="r" rtl="1">
              <a:lnSpc>
                <a:spcPct val="150000"/>
              </a:lnSpc>
            </a:pPr>
            <a:r>
              <a:rPr lang="ar-QA" dirty="0">
                <a:latin typeface="Alexandria"/>
              </a:rPr>
              <a:t>ويهتم علم النفس الاجتماعي بدراسة الفرد في إطار مجتمع. فسلوك الأفراد يتأثر دانماً بالجو الاجتماعي. والإنسان بحكم طبيعة تكوينه هو في الأصل فرد اجتماعي. إذ أنه يولد معتمداً في معيشته. وتدبير شؤونه على الآخرين. ويمضي حياته كلها وهو في اتصال أو احتكاك مع هذا الفرد أو ذ</a:t>
            </a:r>
            <a:r>
              <a:rPr lang="ar-JO" dirty="0">
                <a:latin typeface="Alexandria"/>
              </a:rPr>
              <a:t>الك </a:t>
            </a:r>
            <a:endParaRPr lang="en-US" b="1" dirty="0">
              <a:latin typeface="Alexandria"/>
              <a:cs typeface="Alexandria"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02</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68105" y="1631641"/>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QA"/>
              <a:t>بالمسؤولية</a:t>
            </a:r>
            <a:endParaRPr lang="en-US" dirty="0"/>
          </a:p>
        </p:txBody>
      </p:sp>
      <p:sp>
        <p:nvSpPr>
          <p:cNvPr id="3" name="TextBox 2"/>
          <p:cNvSpPr txBox="1"/>
          <p:nvPr/>
        </p:nvSpPr>
        <p:spPr>
          <a:xfrm>
            <a:off x="2535377" y="718982"/>
            <a:ext cx="4995954" cy="523220"/>
          </a:xfrm>
          <a:prstGeom prst="rect">
            <a:avLst/>
          </a:prstGeom>
          <a:noFill/>
        </p:spPr>
        <p:txBody>
          <a:bodyPr wrap="square" rtlCol="0">
            <a:spAutoFit/>
          </a:bodyPr>
          <a:lstStyle/>
          <a:p>
            <a:r>
              <a:rPr lang="ar-QA" sz="2800" b="1" dirty="0"/>
              <a:t>اهداف علم النفس الاجتماعي </a:t>
            </a:r>
          </a:p>
        </p:txBody>
      </p:sp>
      <p:sp>
        <p:nvSpPr>
          <p:cNvPr id="5" name="Rectangle 4"/>
          <p:cNvSpPr/>
          <p:nvPr/>
        </p:nvSpPr>
        <p:spPr>
          <a:xfrm>
            <a:off x="946103" y="492568"/>
            <a:ext cx="1404457" cy="104847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30920" y="69648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99514" y="86329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Diagram 7"/>
          <p:cNvGraphicFramePr/>
          <p:nvPr>
            <p:extLst>
              <p:ext uri="{D42A27DB-BD31-4B8C-83A1-F6EECF244321}">
                <p14:modId xmlns:p14="http://schemas.microsoft.com/office/powerpoint/2010/main" val="1793501177"/>
              </p:ext>
            </p:extLst>
          </p:nvPr>
        </p:nvGraphicFramePr>
        <p:xfrm>
          <a:off x="1807493" y="2096086"/>
          <a:ext cx="9023927" cy="3776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30647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84129" y="775374"/>
            <a:ext cx="5617976" cy="954107"/>
          </a:xfrm>
          <a:prstGeom prst="rect">
            <a:avLst/>
          </a:prstGeom>
          <a:noFill/>
        </p:spPr>
        <p:txBody>
          <a:bodyPr wrap="square" rtlCol="0">
            <a:spAutoFit/>
          </a:bodyPr>
          <a:lstStyle/>
          <a:p>
            <a:pPr algn="ctr"/>
            <a:r>
              <a:rPr lang="ar-JO" sz="2800" b="1" dirty="0">
                <a:latin typeface="Alexandria" charset="0"/>
                <a:cs typeface="Alexandria" charset="0"/>
              </a:rPr>
              <a:t>علم النفس الاجتماعي في الإعلام والعلاقات العامة: </a:t>
            </a:r>
            <a:endParaRPr lang="en-US" sz="2800" b="1" dirty="0">
              <a:latin typeface="Alexandria" charset="0"/>
              <a:cs typeface="Alexandria" charset="0"/>
            </a:endParaRPr>
          </a:p>
        </p:txBody>
      </p:sp>
      <p:sp>
        <p:nvSpPr>
          <p:cNvPr id="5" name="Rectangle 4"/>
          <p:cNvSpPr/>
          <p:nvPr/>
        </p:nvSpPr>
        <p:spPr>
          <a:xfrm>
            <a:off x="946103" y="651193"/>
            <a:ext cx="1404457" cy="96994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30920" y="80713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079672" y="96113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8" name="TextBox 47"/>
          <p:cNvSpPr txBox="1"/>
          <p:nvPr/>
        </p:nvSpPr>
        <p:spPr>
          <a:xfrm>
            <a:off x="967283" y="1775131"/>
            <a:ext cx="10044835" cy="3416320"/>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dirty="0">
                <a:latin typeface="Alexandria"/>
              </a:rPr>
              <a:t>يلعب الإعلام والعلاقات العامة والدعاية.ودراسة الرأي العام دوراً ‏في التأثير على</a:t>
            </a:r>
            <a:r>
              <a:rPr lang="ar-JO" dirty="0">
                <a:latin typeface="Alexandria"/>
              </a:rPr>
              <a:t> </a:t>
            </a:r>
            <a:r>
              <a:rPr lang="ar-QA" dirty="0">
                <a:latin typeface="Alexandria"/>
              </a:rPr>
              <a:t>سلوك الفرد والجماعة. ويمكن أن تكون -إذا أحسن استخدامها- عاملاً هاماً من عوامل</a:t>
            </a:r>
            <a:r>
              <a:rPr lang="ar-JO" dirty="0">
                <a:latin typeface="Alexandria"/>
              </a:rPr>
              <a:t> </a:t>
            </a:r>
            <a:r>
              <a:rPr lang="ar-QA" dirty="0">
                <a:latin typeface="Alexandria"/>
              </a:rPr>
              <a:t>التقديم الإنساني. وهناك حاجة إلى توعية الجماهير حتي تصل فلسفة العمل الوطني إلى</a:t>
            </a:r>
            <a:r>
              <a:rPr lang="ar-JO" dirty="0">
                <a:latin typeface="Alexandria"/>
              </a:rPr>
              <a:t> </a:t>
            </a:r>
            <a:r>
              <a:rPr lang="ar-QA" dirty="0">
                <a:latin typeface="Alexandria"/>
              </a:rPr>
              <a:t>جميع العاملين في الوطن في كافة المجالات بطريقة علمية. </a:t>
            </a:r>
            <a:endParaRPr lang="ar-JO" dirty="0">
              <a:latin typeface="Alexandria"/>
            </a:endParaRPr>
          </a:p>
          <a:p>
            <a:pPr marL="285750" indent="-285750" algn="just" rtl="1">
              <a:lnSpc>
                <a:spcPct val="150000"/>
              </a:lnSpc>
              <a:buFont typeface="Arial" panose="020B0604020202020204" pitchFamily="34" charset="0"/>
              <a:buChar char="•"/>
            </a:pPr>
            <a:endParaRPr lang="ar-JO" dirty="0">
              <a:latin typeface="Alexandria"/>
            </a:endParaRPr>
          </a:p>
          <a:p>
            <a:pPr marL="285750" indent="-285750" algn="just" rtl="1">
              <a:lnSpc>
                <a:spcPct val="150000"/>
              </a:lnSpc>
              <a:buFont typeface="Arial" panose="020B0604020202020204" pitchFamily="34" charset="0"/>
              <a:buChar char="•"/>
            </a:pPr>
            <a:r>
              <a:rPr lang="ar-JO" dirty="0">
                <a:latin typeface="Alexandria"/>
                <a:cs typeface="Alexandria" charset="0"/>
              </a:rPr>
              <a:t>يمكن أن تستفيد وسائل الإعلام إلى أقصى حد من علم النفس الاجتماعي في تدعيم وعي المواطنين بمسؤولياتهم الاجتماعية. </a:t>
            </a:r>
          </a:p>
          <a:p>
            <a:pPr marL="285750" indent="-285750" algn="just" rtl="1">
              <a:lnSpc>
                <a:spcPct val="150000"/>
              </a:lnSpc>
              <a:buFont typeface="Arial" panose="020B0604020202020204" pitchFamily="34" charset="0"/>
              <a:buChar char="•"/>
            </a:pPr>
            <a:endParaRPr lang="ar-JO" dirty="0">
              <a:latin typeface="Alexandria"/>
              <a:cs typeface="Alexandria" charset="0"/>
            </a:endParaRPr>
          </a:p>
          <a:p>
            <a:pPr marL="285750" indent="-285750" algn="just" rtl="1">
              <a:lnSpc>
                <a:spcPct val="150000"/>
              </a:lnSpc>
              <a:buFont typeface="Arial" panose="020B0604020202020204" pitchFamily="34" charset="0"/>
              <a:buChar char="•"/>
            </a:pPr>
            <a:r>
              <a:rPr lang="ar-QA" dirty="0"/>
              <a:t>إن أخصائي العلاقات العامة الذي يعمل على رفع الروح المعنوية بين العاملين. ويعمل على إشعارهم بمسؤولياتهم الاجتماعية قبل الجمهور والعملاء. يتعين عليه فهم طبيعة الجماعات واتجاهات الرأي العام والعوامل التي تسهم في تشكيله وطرق قياسه والتأثير </a:t>
            </a:r>
            <a:endParaRPr lang="en-US" dirty="0">
              <a:latin typeface="Alexandria"/>
              <a:cs typeface="Alexandria"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9249" y="5191451"/>
            <a:ext cx="3263735" cy="1145839"/>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b="1" dirty="0"/>
              <a:t>تقديم المادة الإعلامية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3891990" y="2423524"/>
            <a:ext cx="7289552" cy="3139321"/>
          </a:xfrm>
          <a:prstGeom prst="rect">
            <a:avLst/>
          </a:prstGeom>
          <a:noFill/>
        </p:spPr>
        <p:txBody>
          <a:bodyPr wrap="square" rtlCol="0">
            <a:spAutoFit/>
          </a:bodyPr>
          <a:lstStyle/>
          <a:p>
            <a:pPr algn="ctr" rtl="1"/>
            <a:r>
              <a:rPr lang="ar-QA" b="1" u="sng" dirty="0"/>
              <a:t>تقديم المادة الإعلامية يحتاج إلى دراسة متخصصة وإحاطة شاملة بعدد من الموضوعات الهامة </a:t>
            </a:r>
            <a:r>
              <a:rPr lang="ar-JO" b="1" u="sng" dirty="0"/>
              <a:t>:</a:t>
            </a:r>
          </a:p>
          <a:p>
            <a:pPr algn="ctr" rtl="1"/>
            <a:endParaRPr lang="ar-JO" b="1" u="sng" dirty="0"/>
          </a:p>
          <a:p>
            <a:pPr marL="285750" indent="-285750" algn="just" rtl="1">
              <a:lnSpc>
                <a:spcPct val="150000"/>
              </a:lnSpc>
              <a:buFont typeface="Arial" panose="020B0604020202020204" pitchFamily="34" charset="0"/>
              <a:buChar char="•"/>
            </a:pPr>
            <a:r>
              <a:rPr lang="ar-JO" b="1" dirty="0">
                <a:latin typeface="Alexandria"/>
              </a:rPr>
              <a:t>وسائل الإعلام والاتصال الاجتماعي وأهمية ذلك في عملية التنشئة.</a:t>
            </a:r>
          </a:p>
          <a:p>
            <a:pPr marL="285750" indent="-285750" algn="just" rtl="1">
              <a:lnSpc>
                <a:spcPct val="150000"/>
              </a:lnSpc>
              <a:buFont typeface="Arial" panose="020B0604020202020204" pitchFamily="34" charset="0"/>
              <a:buChar char="•"/>
            </a:pPr>
            <a:r>
              <a:rPr lang="ar-JO" b="1" dirty="0">
                <a:latin typeface="Alexandria"/>
              </a:rPr>
              <a:t>الدعاية وأسسها ومبادئها وفاعليتها واللحظات السيكولوجية المناسبة لها. </a:t>
            </a:r>
          </a:p>
          <a:p>
            <a:pPr marL="285750" indent="-285750" algn="just" rtl="1">
              <a:lnSpc>
                <a:spcPct val="150000"/>
              </a:lnSpc>
              <a:buFont typeface="Arial" panose="020B0604020202020204" pitchFamily="34" charset="0"/>
              <a:buChar char="•"/>
            </a:pPr>
            <a:r>
              <a:rPr lang="ar-JO" b="1" dirty="0">
                <a:latin typeface="Alexandria"/>
              </a:rPr>
              <a:t>المواقف الاجتماعية المختلفة التي يعمل الفرد في إطارها</a:t>
            </a:r>
          </a:p>
          <a:p>
            <a:pPr marL="285750" indent="-285750" algn="just" rtl="1">
              <a:lnSpc>
                <a:spcPct val="150000"/>
              </a:lnSpc>
              <a:buFont typeface="Arial" panose="020B0604020202020204" pitchFamily="34" charset="0"/>
              <a:buChar char="•"/>
            </a:pPr>
            <a:r>
              <a:rPr lang="ar-JO" b="1" dirty="0">
                <a:latin typeface="Alexandria"/>
              </a:rPr>
              <a:t>دراسة الجمهور وجماعة الرأي العام</a:t>
            </a:r>
          </a:p>
          <a:p>
            <a:pPr marL="285750" indent="-285750" algn="just" rtl="1">
              <a:lnSpc>
                <a:spcPct val="150000"/>
              </a:lnSpc>
              <a:buFont typeface="Arial" panose="020B0604020202020204" pitchFamily="34" charset="0"/>
              <a:buChar char="•"/>
            </a:pPr>
            <a:r>
              <a:rPr lang="ar-JO" b="1" dirty="0">
                <a:latin typeface="Alexandria"/>
              </a:rPr>
              <a:t>دراسة شخصية الأفراد والجماعات وكيفية التأثير فيها</a:t>
            </a:r>
          </a:p>
          <a:p>
            <a:pPr marL="285750" indent="-285750" algn="just" rtl="1">
              <a:lnSpc>
                <a:spcPct val="150000"/>
              </a:lnSpc>
              <a:buFont typeface="Arial" panose="020B0604020202020204" pitchFamily="34" charset="0"/>
              <a:buChar char="•"/>
            </a:pPr>
            <a:r>
              <a:rPr lang="ar-JO" b="1" dirty="0">
                <a:latin typeface="Alexandria"/>
              </a:rPr>
              <a:t>الدعاية والشائعات.</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697" y="2799471"/>
            <a:ext cx="2905835" cy="2138289"/>
          </a:xfrm>
          <a:prstGeom prst="rect">
            <a:avLst/>
          </a:prstGeom>
        </p:spPr>
      </p:pic>
    </p:spTree>
    <p:extLst>
      <p:ext uri="{BB962C8B-B14F-4D97-AF65-F5344CB8AC3E}">
        <p14:creationId xmlns:p14="http://schemas.microsoft.com/office/powerpoint/2010/main" val="7818722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b="1" dirty="0"/>
              <a:t>العلاقات العامة والدعا</a:t>
            </a:r>
            <a:r>
              <a:rPr lang="ar-JO" sz="2800" b="1" dirty="0"/>
              <a:t>يه</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956808"/>
            <a:ext cx="10372200" cy="646331"/>
          </a:xfrm>
          <a:prstGeom prst="rect">
            <a:avLst/>
          </a:prstGeom>
          <a:noFill/>
        </p:spPr>
        <p:txBody>
          <a:bodyPr wrap="square" rtlCol="0">
            <a:spAutoFit/>
          </a:bodyPr>
          <a:lstStyle/>
          <a:p>
            <a:pPr algn="ctr" rtl="1"/>
            <a:r>
              <a:rPr lang="ar-QA" b="1" dirty="0">
                <a:latin typeface="Alexandria"/>
              </a:rPr>
              <a:t>من المعروف أن لكل منظمة من المنظمات أو مؤسسة من المؤسسات جماهيرها التي</a:t>
            </a:r>
            <a:r>
              <a:rPr lang="ar-JO" b="1" dirty="0">
                <a:latin typeface="Alexandria"/>
              </a:rPr>
              <a:t> </a:t>
            </a:r>
            <a:r>
              <a:rPr lang="ar-QA" b="1" dirty="0">
                <a:latin typeface="Alexandria"/>
              </a:rPr>
              <a:t>تتعامل معها وترتبط بها سواءً بطريقة مباشرة أو غير مباشرة ولقد قام خبراء العلاقات</a:t>
            </a:r>
            <a:r>
              <a:rPr lang="ar-JO" b="1" dirty="0">
                <a:latin typeface="Alexandria"/>
              </a:rPr>
              <a:t> </a:t>
            </a:r>
            <a:r>
              <a:rPr lang="ar-QA" b="1" dirty="0">
                <a:latin typeface="Alexandria"/>
              </a:rPr>
              <a:t>الى نوعين: العامة بتصنيف هذه الجماهير التي تعد محور اهتمام العلاقات العامة</a:t>
            </a:r>
            <a:endParaRPr lang="en-US" b="1" dirty="0">
              <a:latin typeface="Alexandria"/>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81127" y="3009281"/>
            <a:ext cx="6310397" cy="2877207"/>
          </a:xfrm>
          <a:prstGeom prst="rect">
            <a:avLst/>
          </a:prstGeom>
        </p:spPr>
      </p:pic>
    </p:spTree>
    <p:extLst>
      <p:ext uri="{BB962C8B-B14F-4D97-AF65-F5344CB8AC3E}">
        <p14:creationId xmlns:p14="http://schemas.microsoft.com/office/powerpoint/2010/main" val="4201705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5710450" cy="523220"/>
          </a:xfrm>
          <a:prstGeom prst="rect">
            <a:avLst/>
          </a:prstGeom>
          <a:noFill/>
        </p:spPr>
        <p:txBody>
          <a:bodyPr wrap="square" rtlCol="0">
            <a:spAutoFit/>
          </a:bodyPr>
          <a:lstStyle/>
          <a:p>
            <a:pPr algn="ctr"/>
            <a:r>
              <a:rPr lang="ar-QA" sz="2800" b="1" dirty="0"/>
              <a:t>جمهور العلاقات العامة</a:t>
            </a:r>
            <a:r>
              <a:rPr lang="ar-JO" sz="2800" b="1" dirty="0"/>
              <a:t> - الجمهور الداخلي</a:t>
            </a:r>
            <a:r>
              <a:rPr lang="ar-QA" sz="2800" b="1" dirty="0"/>
              <a:t>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984943"/>
            <a:ext cx="10372200" cy="3831818"/>
          </a:xfrm>
          <a:prstGeom prst="rect">
            <a:avLst/>
          </a:prstGeom>
          <a:noFill/>
        </p:spPr>
        <p:txBody>
          <a:bodyPr wrap="square" rtlCol="0">
            <a:spAutoFit/>
          </a:bodyPr>
          <a:lstStyle/>
          <a:p>
            <a:pPr algn="ctr" rtl="1">
              <a:lnSpc>
                <a:spcPct val="150000"/>
              </a:lnSpc>
            </a:pPr>
            <a:r>
              <a:rPr lang="ar-JO" b="1" dirty="0">
                <a:latin typeface="Alexandria"/>
              </a:rPr>
              <a:t>الجمهور الداخلي : </a:t>
            </a:r>
            <a:r>
              <a:rPr lang="ar-QA" dirty="0">
                <a:latin typeface="Alexandria"/>
              </a:rPr>
              <a:t>ويعني جميع العاملين في المؤسسة أو المنظمة في مختلف المستويات الإدارية. ومختلف</a:t>
            </a:r>
            <a:r>
              <a:rPr lang="ar-JO" dirty="0">
                <a:latin typeface="Alexandria"/>
              </a:rPr>
              <a:t> </a:t>
            </a:r>
            <a:r>
              <a:rPr lang="ar-QA" dirty="0">
                <a:latin typeface="Alexandria"/>
              </a:rPr>
              <a:t>الوحدات التي تتكون منها المنظمة.</a:t>
            </a:r>
            <a:endParaRPr lang="ar-JO" dirty="0">
              <a:latin typeface="Alexandria"/>
            </a:endParaRPr>
          </a:p>
          <a:p>
            <a:pPr algn="ctr" rtl="1">
              <a:lnSpc>
                <a:spcPct val="150000"/>
              </a:lnSpc>
            </a:pPr>
            <a:endParaRPr lang="ar-QA" dirty="0">
              <a:latin typeface="Alexandria"/>
            </a:endParaRPr>
          </a:p>
          <a:p>
            <a:pPr algn="r" rtl="1">
              <a:lnSpc>
                <a:spcPct val="150000"/>
              </a:lnSpc>
            </a:pPr>
            <a:r>
              <a:rPr lang="ar-QA" b="1" u="sng" dirty="0">
                <a:latin typeface="Alexandria"/>
              </a:rPr>
              <a:t>من الصفات الأساسية الخاصة بالجماهير الداخلية ما يلي:</a:t>
            </a:r>
            <a:endParaRPr lang="ar-JO" b="1" u="sng" dirty="0">
              <a:latin typeface="Alexandria"/>
            </a:endParaRPr>
          </a:p>
          <a:p>
            <a:pPr algn="r" rtl="1">
              <a:lnSpc>
                <a:spcPct val="150000"/>
              </a:lnSpc>
            </a:pPr>
            <a:endParaRPr lang="ar-QA" dirty="0">
              <a:latin typeface="Alexandria"/>
            </a:endParaRPr>
          </a:p>
          <a:p>
            <a:pPr marL="342900" indent="-342900" algn="r" rtl="1">
              <a:lnSpc>
                <a:spcPct val="150000"/>
              </a:lnSpc>
              <a:buFont typeface="+mj-lt"/>
              <a:buAutoNum type="arabicPeriod"/>
            </a:pPr>
            <a:r>
              <a:rPr lang="ar-QA" dirty="0">
                <a:latin typeface="Alexandria"/>
              </a:rPr>
              <a:t>أنها جماعة من الناس تربط بين أفرادها وحدة اجتماعية وتجمع بين أفرادها</a:t>
            </a:r>
            <a:r>
              <a:rPr lang="ar-JO" dirty="0">
                <a:latin typeface="Alexandria"/>
              </a:rPr>
              <a:t> </a:t>
            </a:r>
            <a:r>
              <a:rPr lang="ar-QA" dirty="0">
                <a:latin typeface="Alexandria"/>
              </a:rPr>
              <a:t>عناصر الولاء للوحدة الاجتماعية التي تضمهم</a:t>
            </a:r>
            <a:r>
              <a:rPr lang="ar-JO" dirty="0">
                <a:latin typeface="Alexandria"/>
              </a:rPr>
              <a:t> </a:t>
            </a:r>
            <a:r>
              <a:rPr lang="ar-QA" dirty="0">
                <a:latin typeface="Alexandria"/>
              </a:rPr>
              <a:t>ويقرون بالصداقة والتعاون والتضامن.</a:t>
            </a:r>
            <a:endParaRPr lang="ar-JO" dirty="0">
              <a:latin typeface="Alexandria"/>
            </a:endParaRPr>
          </a:p>
          <a:p>
            <a:pPr algn="r" rtl="1">
              <a:lnSpc>
                <a:spcPct val="150000"/>
              </a:lnSpc>
            </a:pPr>
            <a:endParaRPr lang="ar-JO" dirty="0">
              <a:latin typeface="Alexandria"/>
            </a:endParaRPr>
          </a:p>
          <a:p>
            <a:pPr marL="342900" indent="-342900" algn="r" rtl="1">
              <a:lnSpc>
                <a:spcPct val="150000"/>
              </a:lnSpc>
              <a:buFont typeface="+mj-lt"/>
              <a:buAutoNum type="arabicPeriod"/>
            </a:pPr>
            <a:r>
              <a:rPr lang="ar-QA" dirty="0">
                <a:latin typeface="Alexandria"/>
              </a:rPr>
              <a:t>يتميز الجمهور الداخلي بقدر من الاستقرار نتيجة لتواجدهم داخل بناء تنظيمي</a:t>
            </a:r>
            <a:r>
              <a:rPr lang="ar-JO" dirty="0">
                <a:latin typeface="Alexandria"/>
              </a:rPr>
              <a:t> </a:t>
            </a:r>
            <a:r>
              <a:rPr lang="ar-QA" dirty="0">
                <a:latin typeface="Alexandria"/>
              </a:rPr>
              <a:t>له قواعده وأنظمته وإجراءاته التي تطبق عليهم</a:t>
            </a:r>
            <a:r>
              <a:rPr lang="ar-JO" dirty="0">
                <a:latin typeface="Alexandria"/>
              </a:rPr>
              <a:t> </a:t>
            </a:r>
            <a:r>
              <a:rPr lang="ar-QA" dirty="0">
                <a:latin typeface="Alexandria"/>
              </a:rPr>
              <a:t>ويخضعون لها وهذه الأنظمة</a:t>
            </a:r>
            <a:r>
              <a:rPr lang="ar-JO" dirty="0">
                <a:latin typeface="Alexandria"/>
              </a:rPr>
              <a:t> </a:t>
            </a:r>
            <a:r>
              <a:rPr lang="ar-QA" dirty="0">
                <a:latin typeface="Alexandria"/>
              </a:rPr>
              <a:t>والإجراءات تساعد على خلق المواقف الاجتماعية المشتركة بين أفراد الجمهور الداخلي. </a:t>
            </a:r>
            <a:endParaRPr lang="en-US" dirty="0">
              <a:latin typeface="Alexandria"/>
              <a:cs typeface="Alexandria" charset="0"/>
            </a:endParaRPr>
          </a:p>
        </p:txBody>
      </p:sp>
    </p:spTree>
    <p:extLst>
      <p:ext uri="{BB962C8B-B14F-4D97-AF65-F5344CB8AC3E}">
        <p14:creationId xmlns:p14="http://schemas.microsoft.com/office/powerpoint/2010/main" val="1009191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5710450" cy="523220"/>
          </a:xfrm>
          <a:prstGeom prst="rect">
            <a:avLst/>
          </a:prstGeom>
          <a:noFill/>
        </p:spPr>
        <p:txBody>
          <a:bodyPr wrap="square" rtlCol="0">
            <a:spAutoFit/>
          </a:bodyPr>
          <a:lstStyle/>
          <a:p>
            <a:pPr algn="ctr"/>
            <a:r>
              <a:rPr lang="ar-QA" sz="2800" b="1" dirty="0"/>
              <a:t>جمهور العلاقات العامة</a:t>
            </a:r>
            <a:r>
              <a:rPr lang="ar-JO" sz="2800" b="1" dirty="0"/>
              <a:t> - الجمهور الداخلي</a:t>
            </a:r>
            <a:r>
              <a:rPr lang="ar-QA" sz="2800" b="1" dirty="0"/>
              <a:t>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984943"/>
            <a:ext cx="10372200" cy="3831818"/>
          </a:xfrm>
          <a:prstGeom prst="rect">
            <a:avLst/>
          </a:prstGeom>
          <a:noFill/>
        </p:spPr>
        <p:txBody>
          <a:bodyPr wrap="square" rtlCol="0">
            <a:spAutoFit/>
          </a:bodyPr>
          <a:lstStyle/>
          <a:p>
            <a:pPr algn="ctr" rtl="1">
              <a:lnSpc>
                <a:spcPct val="150000"/>
              </a:lnSpc>
            </a:pPr>
            <a:r>
              <a:rPr lang="ar-JO" b="1" u="sng" dirty="0">
                <a:latin typeface="Alexandria"/>
              </a:rPr>
              <a:t>الجمهور الخارجي</a:t>
            </a:r>
            <a:r>
              <a:rPr lang="ar-JO" dirty="0">
                <a:latin typeface="Alexandria"/>
              </a:rPr>
              <a:t>: ويعني الجمهور الخارجي جميع الأفراد المتواجدون خارج المنظمة أو المؤسسة وترتبط بهم المنظمة ارتباطاً مباشراً أو غير مباشر. </a:t>
            </a:r>
          </a:p>
          <a:p>
            <a:pPr algn="ctr" rtl="1">
              <a:lnSpc>
                <a:spcPct val="150000"/>
              </a:lnSpc>
            </a:pPr>
            <a:endParaRPr lang="ar-JO" dirty="0">
              <a:latin typeface="Alexandria"/>
            </a:endParaRPr>
          </a:p>
          <a:p>
            <a:pPr algn="r" rtl="1">
              <a:lnSpc>
                <a:spcPct val="150000"/>
              </a:lnSpc>
            </a:pPr>
            <a:r>
              <a:rPr lang="ar-JO" b="1" u="sng" dirty="0">
                <a:latin typeface="Alexandria"/>
              </a:rPr>
              <a:t>الجمهور النوعي :</a:t>
            </a:r>
            <a:r>
              <a:rPr lang="ar-JO" dirty="0">
                <a:latin typeface="Alexandria"/>
              </a:rPr>
              <a:t>ويشمل جميع الأفراد الذين يرتبطون بالمنظمة وتجمعهم اهتمامات أو مصالح أو ميول مشتركة وهذا يعني أن أي منظمة ليس لها جمهور نوعي واحد. وإنما لها عدد من الجماهير النوعية. فهناك جمهور الموردين. وجمهور الموزعين. وجمهور المستهلكين للنتجات المنظمة.</a:t>
            </a:r>
          </a:p>
          <a:p>
            <a:pPr algn="r" rtl="1">
              <a:lnSpc>
                <a:spcPct val="150000"/>
              </a:lnSpc>
            </a:pPr>
            <a:endParaRPr lang="ar-JO" dirty="0">
              <a:latin typeface="Alexandria"/>
            </a:endParaRPr>
          </a:p>
          <a:p>
            <a:pPr algn="r" rtl="1">
              <a:lnSpc>
                <a:spcPct val="150000"/>
              </a:lnSpc>
            </a:pPr>
            <a:r>
              <a:rPr lang="ar-JO" dirty="0">
                <a:latin typeface="Alexandria"/>
              </a:rPr>
              <a:t>ا</a:t>
            </a:r>
            <a:r>
              <a:rPr lang="ar-JO" b="1" u="sng" dirty="0">
                <a:latin typeface="Alexandria"/>
              </a:rPr>
              <a:t>لجمهور العام</a:t>
            </a:r>
            <a:r>
              <a:rPr lang="ar-JO" dirty="0">
                <a:latin typeface="Alexandria"/>
              </a:rPr>
              <a:t>: ويشمل الجمهور العام الجماهير النوعية المختلفة التي تتعامل معها المنظمة أو المؤسسة بشكل مباشر أو غير مباشر وقد تربطهم منطقة أو بيئة معينة أو لغة أو مصال</a:t>
            </a:r>
            <a:endParaRPr lang="en-US" dirty="0">
              <a:latin typeface="Alexandria"/>
              <a:cs typeface="Alexandria" charset="0"/>
            </a:endParaRPr>
          </a:p>
        </p:txBody>
      </p:sp>
    </p:spTree>
    <p:extLst>
      <p:ext uri="{BB962C8B-B14F-4D97-AF65-F5344CB8AC3E}">
        <p14:creationId xmlns:p14="http://schemas.microsoft.com/office/powerpoint/2010/main" val="4186807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just" rtl="1"/>
            <a:r>
              <a:rPr lang="ar-QA" sz="2800" b="1" dirty="0">
                <a:latin typeface="Alexandria"/>
              </a:rPr>
              <a:t>خصائص </a:t>
            </a:r>
            <a:r>
              <a:rPr lang="ar-JO" sz="2800" b="1" dirty="0">
                <a:latin typeface="Alexandria"/>
              </a:rPr>
              <a:t>وانواع </a:t>
            </a:r>
            <a:r>
              <a:rPr lang="ar-QA" sz="2800" b="1" dirty="0">
                <a:latin typeface="Alexandria"/>
              </a:rPr>
              <a:t>الجمهور </a:t>
            </a:r>
            <a:endParaRPr lang="en-US" sz="2800" b="1" dirty="0">
              <a:latin typeface="Alexandria"/>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25189" y="2253419"/>
            <a:ext cx="10171167" cy="3000821"/>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en-US" u="sng" dirty="0"/>
              <a:t>‎</a:t>
            </a:r>
            <a:r>
              <a:rPr lang="ar-QA" b="1" u="sng" dirty="0">
                <a:latin typeface="Alexandria"/>
              </a:rPr>
              <a:t>الجماهير</a:t>
            </a:r>
            <a:r>
              <a:rPr lang="ar-JO" b="1" u="sng" dirty="0">
                <a:latin typeface="Alexandria"/>
              </a:rPr>
              <a:t> </a:t>
            </a:r>
            <a:r>
              <a:rPr lang="ar-QA" b="1" u="sng" dirty="0">
                <a:latin typeface="Alexandria"/>
              </a:rPr>
              <a:t>النشطة </a:t>
            </a:r>
            <a:r>
              <a:rPr lang="ar-JO" b="1" u="sng" dirty="0">
                <a:latin typeface="Alexandria"/>
              </a:rPr>
              <a:t>: </a:t>
            </a:r>
            <a:r>
              <a:rPr lang="ar-QA" dirty="0">
                <a:latin typeface="Alexandria"/>
              </a:rPr>
              <a:t>وهي الجماهير التي يكون لديها درجة عالية من المعرفة والانخراط في المنظمة أو في قضية ما ومن ثم يكونون مهيئين لمراقبة تصرفات المنظمة والمشاركة فيها إذا لزم الامر</a:t>
            </a:r>
            <a:r>
              <a:rPr lang="ar-JO" dirty="0">
                <a:latin typeface="Alexandria"/>
              </a:rPr>
              <a:t> </a:t>
            </a:r>
            <a:r>
              <a:rPr lang="ar-QA" dirty="0">
                <a:latin typeface="Alexandria"/>
              </a:rPr>
              <a:t>ومن أمثلة ذلك قادة الحركات الاجتماعية وجماعات المصالح. </a:t>
            </a:r>
            <a:endParaRPr lang="ar-JO" dirty="0">
              <a:latin typeface="Alexandria"/>
            </a:endParaRPr>
          </a:p>
          <a:p>
            <a:pPr algn="just" rtl="1">
              <a:lnSpc>
                <a:spcPct val="150000"/>
              </a:lnSpc>
            </a:pPr>
            <a:endParaRPr lang="ar-JO" dirty="0">
              <a:latin typeface="Alexandria"/>
            </a:endParaRPr>
          </a:p>
          <a:p>
            <a:pPr marL="285750" indent="-285750" algn="just" rtl="1">
              <a:lnSpc>
                <a:spcPct val="150000"/>
              </a:lnSpc>
              <a:buFont typeface="Arial" panose="020B0604020202020204" pitchFamily="34" charset="0"/>
              <a:buChar char="•"/>
            </a:pPr>
            <a:r>
              <a:rPr lang="ar-QA" b="1" u="sng" dirty="0">
                <a:latin typeface="Alexandria"/>
              </a:rPr>
              <a:t>الجماهير</a:t>
            </a:r>
            <a:r>
              <a:rPr lang="ar-JO" b="1" u="sng" dirty="0">
                <a:latin typeface="Alexandria"/>
              </a:rPr>
              <a:t> </a:t>
            </a:r>
            <a:r>
              <a:rPr lang="ar-QA" b="1" u="sng" dirty="0">
                <a:latin typeface="Alexandria"/>
              </a:rPr>
              <a:t>المدركة </a:t>
            </a:r>
            <a:r>
              <a:rPr lang="ar-JO" u="sng" dirty="0">
                <a:latin typeface="Alexandria"/>
              </a:rPr>
              <a:t>: </a:t>
            </a:r>
            <a:r>
              <a:rPr lang="ar-QA" dirty="0">
                <a:latin typeface="Alexandria"/>
              </a:rPr>
              <a:t>وتتضمن الجماعات التي يكون لديها معرفة ودراية بالمنظمة أو مواقفها ولكنها لا تتأثر بمواقف المنظمة بطريقة مباشرة فهذه الجماهير لديها معرفة عامة ومرتفعة بالعالم المحيط وبالشؤون العامة ويعملون كقادة رأي من خلال المواقع التي يشغلونها في المجتمع والمؤسسات العامة.لذلك يطلق عليهم: جماهير القضايا لانهم يدركون جيداً القضايا المطروحة ويمكنهم التعبير عنها</a:t>
            </a:r>
            <a:r>
              <a:rPr lang="en-US" dirty="0">
                <a:latin typeface="Alexandria"/>
              </a:rPr>
              <a:t> </a:t>
            </a:r>
            <a:r>
              <a:rPr lang="ar-QA" dirty="0">
                <a:latin typeface="Alexandria"/>
              </a:rPr>
              <a:t> وتوضيح أسبابها وتفاعلاتها والنتائج ا</a:t>
            </a:r>
            <a:r>
              <a:rPr lang="ar-SA" dirty="0">
                <a:latin typeface="Alexandria"/>
              </a:rPr>
              <a:t>ل</a:t>
            </a:r>
            <a:r>
              <a:rPr lang="ar-QA" dirty="0">
                <a:latin typeface="Alexandria"/>
              </a:rPr>
              <a:t>مترتبة عليها.</a:t>
            </a:r>
            <a:endParaRPr lang="en-US" b="1" dirty="0">
              <a:latin typeface="Alexandria"/>
              <a:cs typeface="Alexandria" charset="0"/>
            </a:endParaRPr>
          </a:p>
        </p:txBody>
      </p:sp>
    </p:spTree>
    <p:extLst>
      <p:ext uri="{BB962C8B-B14F-4D97-AF65-F5344CB8AC3E}">
        <p14:creationId xmlns:p14="http://schemas.microsoft.com/office/powerpoint/2010/main" val="18721750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just" rtl="1"/>
            <a:r>
              <a:rPr lang="ar-JO" sz="2800" dirty="0"/>
              <a:t>انواع الجمهور</a:t>
            </a:r>
            <a:endParaRPr lang="en-US" sz="2800" dirty="0"/>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2119576"/>
            <a:ext cx="9864768" cy="3416320"/>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JO" b="1" u="sng" dirty="0">
                <a:latin typeface="Alexandria"/>
              </a:rPr>
              <a:t>الجمهور المستثار : </a:t>
            </a:r>
            <a:r>
              <a:rPr lang="ar-JO" dirty="0">
                <a:latin typeface="Alexandria"/>
              </a:rPr>
              <a:t>يكون لدى هذا الحمهور درجه منخفضه من المعرفه بالمنظمه وعملياتها ولكنه يكون </a:t>
            </a:r>
            <a:r>
              <a:rPr lang="ar-QA" dirty="0">
                <a:latin typeface="Alexandria"/>
              </a:rPr>
              <a:t>على دراية بالقضايا المحتملة أو المتوقعة. لان مستوي تورطه وانخراطه يكون مرتفعا يمكن استثارة هذا الجمهور ولفت انتباهه بعوامل عديدة منها: الخبرة الشخصية؛ وتقارير ورسائل الإعلام عن القضية المطروحة والمناقشات مع الأصدقاء وجماعات المصالح أو الأحزاب السياسية. </a:t>
            </a:r>
            <a:endParaRPr lang="ar-JO" dirty="0">
              <a:latin typeface="Alexandria"/>
            </a:endParaRPr>
          </a:p>
          <a:p>
            <a:pPr algn="just" rtl="1">
              <a:lnSpc>
                <a:spcPct val="150000"/>
              </a:lnSpc>
            </a:pPr>
            <a:endParaRPr lang="ar-JO" dirty="0">
              <a:latin typeface="Alexandria"/>
            </a:endParaRPr>
          </a:p>
          <a:p>
            <a:pPr marL="285750" indent="-285750" algn="just" rtl="1">
              <a:lnSpc>
                <a:spcPct val="150000"/>
              </a:lnSpc>
              <a:buFont typeface="Arial" panose="020B0604020202020204" pitchFamily="34" charset="0"/>
              <a:buChar char="•"/>
            </a:pPr>
            <a:r>
              <a:rPr lang="ar-QA" b="1" u="sng" dirty="0">
                <a:latin typeface="Alexandria"/>
              </a:rPr>
              <a:t>الجمهور غير النشط</a:t>
            </a:r>
            <a:r>
              <a:rPr lang="ar-JO" b="1" u="sng" dirty="0">
                <a:latin typeface="Alexandria"/>
              </a:rPr>
              <a:t> </a:t>
            </a:r>
            <a:r>
              <a:rPr lang="ar-QA" b="1" u="sng" dirty="0">
                <a:latin typeface="Alexandria"/>
              </a:rPr>
              <a:t>: </a:t>
            </a:r>
            <a:r>
              <a:rPr lang="ar-QA" dirty="0">
                <a:latin typeface="Alexandria"/>
              </a:rPr>
              <a:t>‏هو الجمهور الذي تكون لديه درجة منخفضة من المعرفة والتفاعل في المنظمة سواء بمنتجاتها أم خدماتها أم القضايا المطروحة ويتضمن تلك الجماهير والجماعات المتنوعة التي قد تتأثر بمخرجات المنظمة وقد تدرك هذه الجماهير أو لا تدرك النتائج التي تعود عليهم من سلوكيات المنظمة</a:t>
            </a:r>
            <a:endParaRPr lang="en-US" b="1" dirty="0">
              <a:latin typeface="Alexandria"/>
              <a:cs typeface="Alexandria" charset="0"/>
            </a:endParaRPr>
          </a:p>
        </p:txBody>
      </p:sp>
    </p:spTree>
    <p:extLst>
      <p:ext uri="{BB962C8B-B14F-4D97-AF65-F5344CB8AC3E}">
        <p14:creationId xmlns:p14="http://schemas.microsoft.com/office/powerpoint/2010/main" val="556639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JO" sz="2800" b="1" dirty="0">
                <a:latin typeface="Alexandria"/>
              </a:rPr>
              <a:t>فوائد ومميزات تقسيم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558018" y="1814442"/>
            <a:ext cx="9589985" cy="4108817"/>
          </a:xfrm>
          <a:prstGeom prst="rect">
            <a:avLst/>
          </a:prstGeom>
          <a:noFill/>
        </p:spPr>
        <p:txBody>
          <a:bodyPr wrap="square" lIns="91440" tIns="45720" rIns="91440" bIns="45720" rtlCol="0" anchor="t">
            <a:spAutoFit/>
          </a:bodyPr>
          <a:lstStyle/>
          <a:p>
            <a:pPr algn="just" rtl="1">
              <a:lnSpc>
                <a:spcPct val="150000"/>
              </a:lnSpc>
            </a:pPr>
            <a:r>
              <a:rPr lang="ar-QA" b="1" u="sng" dirty="0">
                <a:latin typeface="Alexandria"/>
              </a:rPr>
              <a:t>إن لتحديد نوع الجمهور الذي تتعامل معه إدارة العلاقات العامة في منظمة ما.دوره الكبير وأهمية </a:t>
            </a:r>
            <a:endParaRPr lang="ar-JO" b="1" u="sng" dirty="0">
              <a:latin typeface="Alexandria"/>
            </a:endParaRPr>
          </a:p>
          <a:p>
            <a:pPr marL="285750" indent="-285750" algn="just" rtl="1">
              <a:lnSpc>
                <a:spcPct val="150000"/>
              </a:lnSpc>
              <a:buFont typeface="Arial" panose="020B0604020202020204" pitchFamily="34" charset="0"/>
              <a:buChar char="•"/>
            </a:pPr>
            <a:r>
              <a:rPr lang="ar-QA" dirty="0">
                <a:latin typeface="Alexandria"/>
                <a:cs typeface="Arial"/>
              </a:rPr>
              <a:t> تحديد كيفية التعامل معه وكسب ثقته</a:t>
            </a:r>
            <a:r>
              <a:rPr lang="ar-JO" dirty="0">
                <a:latin typeface="Alexandria"/>
                <a:cs typeface="Arial"/>
              </a:rPr>
              <a:t> </a:t>
            </a:r>
            <a:r>
              <a:rPr lang="ar-QA" dirty="0">
                <a:latin typeface="Alexandria"/>
                <a:cs typeface="Arial"/>
              </a:rPr>
              <a:t>وفي دراسته ومعرفة خصاتئصه وسلوكياته وقياس رأيه ومده بالمعلومات أو استقصائها منه</a:t>
            </a:r>
            <a:endParaRPr lang="ar-JO" dirty="0">
              <a:latin typeface="Alexandria"/>
              <a:cs typeface="Arial"/>
            </a:endParaRPr>
          </a:p>
          <a:p>
            <a:pPr marL="285750" indent="-285750" algn="just" rtl="1">
              <a:lnSpc>
                <a:spcPct val="150000"/>
              </a:lnSpc>
              <a:buFont typeface="Arial" panose="020B0604020202020204" pitchFamily="34" charset="0"/>
              <a:buChar char="•"/>
            </a:pPr>
            <a:r>
              <a:rPr lang="ar-QA" dirty="0">
                <a:latin typeface="Alexandria"/>
              </a:rPr>
              <a:t> في تحديد البرامج الموجهة له لتغدو أكثر فاعلية وأكثر نجاحاً ومساساً لمصالح هذه الجماهير وتحقيق رغباتهم من ناحية وتحقيق أهداف المنظمة من ناحية أخرى. </a:t>
            </a:r>
            <a:endParaRPr lang="ar-JO" dirty="0">
              <a:latin typeface="Alexandria"/>
            </a:endParaRPr>
          </a:p>
          <a:p>
            <a:pPr marL="285750" indent="-285750" algn="just" rtl="1">
              <a:lnSpc>
                <a:spcPct val="150000"/>
              </a:lnSpc>
              <a:buFont typeface="Arial" panose="020B0604020202020204" pitchFamily="34" charset="0"/>
              <a:buChar char="•"/>
            </a:pPr>
            <a:r>
              <a:rPr lang="ar-QA" dirty="0">
                <a:latin typeface="Alexandria"/>
              </a:rPr>
              <a:t>فمعرفة الجمهور الداخلي لمنظمة ما والاهتمام به يساعد على رفع الروح المعنوية للعاملين وتوطيد علاقاتهم بالمنظمة. </a:t>
            </a:r>
            <a:endParaRPr lang="ar-JO" dirty="0">
              <a:latin typeface="Alexandria"/>
            </a:endParaRPr>
          </a:p>
          <a:p>
            <a:pPr marL="285750" indent="-285750" algn="just" rtl="1">
              <a:lnSpc>
                <a:spcPct val="150000"/>
              </a:lnSpc>
              <a:buFont typeface="Arial" panose="020B0604020202020204" pitchFamily="34" charset="0"/>
              <a:buChar char="•"/>
            </a:pPr>
            <a:r>
              <a:rPr lang="ar-QA" dirty="0">
                <a:latin typeface="Alexandria"/>
              </a:rPr>
              <a:t>وتعزيز إحساسهم بالولاء والانتماء لهذه المنظمة</a:t>
            </a:r>
            <a:r>
              <a:rPr lang="ar-JO" dirty="0">
                <a:latin typeface="Alexandria"/>
              </a:rPr>
              <a:t> </a:t>
            </a:r>
            <a:r>
              <a:rPr lang="ar-QA" dirty="0">
                <a:latin typeface="Alexandria"/>
              </a:rPr>
              <a:t>وذلك من خلال معرفة احتياجاتهم والعمل على تحقيقها لهم مثل تحسين مستوى الأجور والحد من ساعات العمل</a:t>
            </a:r>
            <a:endParaRPr lang="ar-JO" dirty="0">
              <a:latin typeface="Alexandria"/>
            </a:endParaRPr>
          </a:p>
          <a:p>
            <a:pPr marL="285750" indent="-285750" algn="just" rtl="1">
              <a:lnSpc>
                <a:spcPct val="150000"/>
              </a:lnSpc>
              <a:buFont typeface="Arial" panose="020B0604020202020204" pitchFamily="34" charset="0"/>
              <a:buChar char="•"/>
            </a:pPr>
            <a:r>
              <a:rPr lang="ar-QA" dirty="0">
                <a:latin typeface="Alexandria"/>
              </a:rPr>
              <a:t> وتحسين ظروف العمل التي يعمل فيها العاملون. وإشراكهم في الإدارة من خلال إبداء الرأي في سياسة المنظمة. </a:t>
            </a:r>
            <a:endParaRPr lang="ar-JO" dirty="0">
              <a:latin typeface="Alexandria"/>
            </a:endParaRPr>
          </a:p>
          <a:p>
            <a:pPr algn="just" rtl="1"/>
            <a:endParaRPr lang="en-US" dirty="0">
              <a:latin typeface="Alexandria" charset="0"/>
              <a:cs typeface="Alexandria" charset="0"/>
            </a:endParaRPr>
          </a:p>
        </p:txBody>
      </p:sp>
    </p:spTree>
    <p:extLst>
      <p:ext uri="{BB962C8B-B14F-4D97-AF65-F5344CB8AC3E}">
        <p14:creationId xmlns:p14="http://schemas.microsoft.com/office/powerpoint/2010/main" val="2412448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1016702"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964863" cy="523220"/>
          </a:xfrm>
          <a:prstGeom prst="rect">
            <a:avLst/>
          </a:prstGeom>
          <a:noFill/>
        </p:spPr>
        <p:txBody>
          <a:bodyPr wrap="square" rtlCol="0">
            <a:spAutoFit/>
          </a:bodyPr>
          <a:lstStyle/>
          <a:p>
            <a:pPr algn="ctr"/>
            <a:r>
              <a:rPr lang="ar-JO" sz="2800" b="1" dirty="0">
                <a:latin typeface="Alexandria"/>
              </a:rPr>
              <a:t>فوائد ومميزات تحديد نوع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3967753" y="1729924"/>
            <a:ext cx="7564238" cy="3831818"/>
          </a:xfrm>
          <a:prstGeom prst="rect">
            <a:avLst/>
          </a:prstGeom>
          <a:noFill/>
        </p:spPr>
        <p:txBody>
          <a:bodyPr wrap="square" rtlCol="0">
            <a:spAutoFit/>
          </a:bodyPr>
          <a:lstStyle/>
          <a:p>
            <a:pPr algn="just" rtl="1">
              <a:lnSpc>
                <a:spcPct val="150000"/>
              </a:lnSpc>
            </a:pPr>
            <a:r>
              <a:rPr lang="ar-QA" b="1" u="sng" dirty="0">
                <a:latin typeface="Alexandria"/>
              </a:rPr>
              <a:t>كما أنه بتحديد نوع الجمهور </a:t>
            </a:r>
            <a:endParaRPr lang="ar-JO" b="1" u="sng" dirty="0">
              <a:latin typeface="Alexandria"/>
            </a:endParaRPr>
          </a:p>
          <a:p>
            <a:pPr algn="just" rtl="1">
              <a:lnSpc>
                <a:spcPct val="150000"/>
              </a:lnSpc>
            </a:pPr>
            <a:endParaRPr lang="ar-JO" b="1" u="sng" dirty="0">
              <a:latin typeface="Alexandria"/>
            </a:endParaRPr>
          </a:p>
          <a:p>
            <a:pPr algn="just" rtl="1">
              <a:lnSpc>
                <a:spcPct val="150000"/>
              </a:lnSpc>
            </a:pPr>
            <a:r>
              <a:rPr lang="ar-QA" dirty="0">
                <a:latin typeface="Alexandria"/>
              </a:rPr>
              <a:t>يمكن دراسته ومعرفة الرأي العام الذي تكون لديه عن المنظمة وسياستها وبرامجها وما تنتجه من سلع أو ما تقدمه من أنشطة وخدمات أخرى... وذلك بهدف تطوير هذه البرامج أو تعديل سياسة المنظمة في بعض الأمور. أو إعادة النظر في مستوى وقيمة السلع والخدمات التي تقدمها للجمهور حتى تصبح متفقة مع رغبات وأذواق تلك الجماهير المختلفة ووفقاً لاحتياجاتها..وهذه العملية تقوم على أسس علمية مدروسة وتأخذ صفة الاستمرارية. وبذلك يتحقق الهدف من العلاقات العامة وهو كسب تأييد الجمهور للمنظمة والمحافظة على هذا التأييد... وذلك يؤدي إلى أن تعم الفائدة لكل من الجماهير والمنظمة على حد سواء. </a:t>
            </a:r>
            <a:endParaRPr lang="en-US" b="1" dirty="0">
              <a:latin typeface="Alexandria"/>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876" y="2651164"/>
            <a:ext cx="3153503" cy="2531829"/>
          </a:xfrm>
          <a:prstGeom prst="rect">
            <a:avLst/>
          </a:prstGeom>
        </p:spPr>
      </p:pic>
    </p:spTree>
    <p:extLst>
      <p:ext uri="{BB962C8B-B14F-4D97-AF65-F5344CB8AC3E}">
        <p14:creationId xmlns:p14="http://schemas.microsoft.com/office/powerpoint/2010/main" val="9443442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866389" cy="523220"/>
          </a:xfrm>
          <a:prstGeom prst="rect">
            <a:avLst/>
          </a:prstGeom>
          <a:noFill/>
        </p:spPr>
        <p:txBody>
          <a:bodyPr wrap="square" rtlCol="0">
            <a:spAutoFit/>
          </a:bodyPr>
          <a:lstStyle/>
          <a:p>
            <a:pPr algn="ctr"/>
            <a:r>
              <a:rPr lang="ar-JO" sz="2800" b="1" dirty="0">
                <a:latin typeface="Alexandria"/>
              </a:rPr>
              <a:t>فوائد ومميزات تحديد نوع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0269" y="2479996"/>
            <a:ext cx="6697010" cy="3677593"/>
          </a:xfrm>
          <a:prstGeom prst="rect">
            <a:avLst/>
          </a:prstGeom>
        </p:spPr>
      </p:pic>
      <p:sp>
        <p:nvSpPr>
          <p:cNvPr id="13" name="TextBox 12"/>
          <p:cNvSpPr txBox="1"/>
          <p:nvPr/>
        </p:nvSpPr>
        <p:spPr>
          <a:xfrm>
            <a:off x="1091256" y="1806509"/>
            <a:ext cx="9864768" cy="369332"/>
          </a:xfrm>
          <a:prstGeom prst="rect">
            <a:avLst/>
          </a:prstGeom>
          <a:noFill/>
        </p:spPr>
        <p:txBody>
          <a:bodyPr wrap="square" rtlCol="0">
            <a:spAutoFit/>
          </a:bodyPr>
          <a:lstStyle/>
          <a:p>
            <a:pPr algn="ctr" rtl="1"/>
            <a:r>
              <a:rPr lang="ar-QA" b="1" u="sng" dirty="0"/>
              <a:t>وتبدأ عملية التأثير عادة بالجماهير النوعية الصغيرة ثم تكبر شيئاً فشيئاً إلى أن تصل إلى الجمهور العام</a:t>
            </a:r>
            <a:endParaRPr lang="en-US" b="1" u="sng" dirty="0"/>
          </a:p>
        </p:txBody>
      </p:sp>
    </p:spTree>
    <p:extLst>
      <p:ext uri="{BB962C8B-B14F-4D97-AF65-F5344CB8AC3E}">
        <p14:creationId xmlns:p14="http://schemas.microsoft.com/office/powerpoint/2010/main" val="12010788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866389" cy="523220"/>
          </a:xfrm>
          <a:prstGeom prst="rect">
            <a:avLst/>
          </a:prstGeom>
          <a:noFill/>
        </p:spPr>
        <p:txBody>
          <a:bodyPr wrap="square" rtlCol="0">
            <a:spAutoFit/>
          </a:bodyPr>
          <a:lstStyle/>
          <a:p>
            <a:pPr algn="ctr"/>
            <a:r>
              <a:rPr lang="ar-JO" sz="2800" b="1" dirty="0">
                <a:latin typeface="Alexandria"/>
              </a:rPr>
              <a:t>التحديات والقيود المتعلقه بالجمهور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091256" y="1806509"/>
            <a:ext cx="9864768" cy="369332"/>
          </a:xfrm>
          <a:prstGeom prst="rect">
            <a:avLst/>
          </a:prstGeom>
          <a:noFill/>
        </p:spPr>
        <p:txBody>
          <a:bodyPr wrap="square" rtlCol="0">
            <a:spAutoFit/>
          </a:bodyPr>
          <a:lstStyle/>
          <a:p>
            <a:pPr algn="ctr" rtl="1"/>
            <a:endParaRPr lang="en-US" b="1" u="sng" dirty="0"/>
          </a:p>
        </p:txBody>
      </p:sp>
      <p:pic>
        <p:nvPicPr>
          <p:cNvPr id="11" name="Picture 10"/>
          <p:cNvPicPr>
            <a:picLocks noChangeAspect="1"/>
          </p:cNvPicPr>
          <p:nvPr/>
        </p:nvPicPr>
        <p:blipFill>
          <a:blip r:embed="rId3"/>
          <a:stretch>
            <a:fillRect/>
          </a:stretch>
        </p:blipFill>
        <p:spPr>
          <a:xfrm>
            <a:off x="2372788" y="2379953"/>
            <a:ext cx="6891837" cy="3474057"/>
          </a:xfrm>
          <a:prstGeom prst="rect">
            <a:avLst/>
          </a:prstGeom>
        </p:spPr>
      </p:pic>
    </p:spTree>
    <p:extLst>
      <p:ext uri="{BB962C8B-B14F-4D97-AF65-F5344CB8AC3E}">
        <p14:creationId xmlns:p14="http://schemas.microsoft.com/office/powerpoint/2010/main" val="6161623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866389" cy="523220"/>
          </a:xfrm>
          <a:prstGeom prst="rect">
            <a:avLst/>
          </a:prstGeom>
          <a:noFill/>
        </p:spPr>
        <p:txBody>
          <a:bodyPr wrap="square" rtlCol="0">
            <a:spAutoFit/>
          </a:bodyPr>
          <a:lstStyle/>
          <a:p>
            <a:pPr algn="ctr"/>
            <a:r>
              <a:rPr lang="ar-JO" sz="2800" b="1" dirty="0">
                <a:latin typeface="Alexandria"/>
              </a:rPr>
              <a:t>فوائد ومميزات تحديد نوع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091256" y="1806509"/>
            <a:ext cx="9864768" cy="369332"/>
          </a:xfrm>
          <a:prstGeom prst="rect">
            <a:avLst/>
          </a:prstGeom>
          <a:noFill/>
        </p:spPr>
        <p:txBody>
          <a:bodyPr wrap="square" rtlCol="0">
            <a:spAutoFit/>
          </a:bodyPr>
          <a:lstStyle/>
          <a:p>
            <a:pPr algn="ctr" rtl="1"/>
            <a:endParaRPr lang="en-US" b="1" u="sng" dirty="0"/>
          </a:p>
        </p:txBody>
      </p:sp>
      <p:sp>
        <p:nvSpPr>
          <p:cNvPr id="2" name="Rectangle 1"/>
          <p:cNvSpPr/>
          <p:nvPr/>
        </p:nvSpPr>
        <p:spPr>
          <a:xfrm>
            <a:off x="1350498" y="2074524"/>
            <a:ext cx="9605526" cy="3831818"/>
          </a:xfrm>
          <a:prstGeom prst="rect">
            <a:avLst/>
          </a:prstGeom>
        </p:spPr>
        <p:txBody>
          <a:bodyPr wrap="square">
            <a:spAutoFit/>
          </a:bodyPr>
          <a:lstStyle/>
          <a:p>
            <a:pPr marL="285750" indent="-285750" algn="just" rtl="1">
              <a:lnSpc>
                <a:spcPct val="150000"/>
              </a:lnSpc>
              <a:buFont typeface="Arial" panose="020B0604020202020204" pitchFamily="34" charset="0"/>
              <a:buChar char="•"/>
            </a:pPr>
            <a:r>
              <a:rPr lang="ar-QA" b="1" u="sng" dirty="0">
                <a:latin typeface="Alexandria"/>
              </a:rPr>
              <a:t>نقص البيانات: </a:t>
            </a:r>
            <a:r>
              <a:rPr lang="ar-QA" dirty="0">
                <a:latin typeface="Alexandria"/>
              </a:rPr>
              <a:t>أحد التحديات الرئيسية التي نواجهها عندما يتعلق الأمر بتصنيف الجمهور المستهدف هو توفر البيانات وجودتها. يتطلب التنميط قدراً كبيراً من البيانات لتقسيم الجمهور المستهدف وفهمه بدقة. ومع ذلك، في بعض الحالات، قد لا تتمكن الشركات من الوصول إلى البيانات الضرورية أو قد يكون لديها بيانات محدودة غير كافية للتوصيف الفعال. على سبيل المثال، قد تواجه الشركة الناشئة صعوبة في جمع البيانات عن جمهورها المستهدف بسبب محدودية الموارد أو نقص تفاعلات العملاء.</a:t>
            </a:r>
            <a:endParaRPr lang="ar-JO" dirty="0">
              <a:latin typeface="Alexandria"/>
            </a:endParaRPr>
          </a:p>
          <a:p>
            <a:pPr marL="285750" indent="-285750" algn="just" rtl="1">
              <a:lnSpc>
                <a:spcPct val="150000"/>
              </a:lnSpc>
              <a:buFont typeface="Arial" panose="020B0604020202020204" pitchFamily="34" charset="0"/>
              <a:buChar char="•"/>
            </a:pPr>
            <a:endParaRPr lang="ar-QA" dirty="0">
              <a:latin typeface="Alexandria"/>
            </a:endParaRPr>
          </a:p>
          <a:p>
            <a:pPr marL="285750" indent="-285750" algn="just" rtl="1">
              <a:lnSpc>
                <a:spcPct val="150000"/>
              </a:lnSpc>
              <a:buFont typeface="Arial" panose="020B0604020202020204" pitchFamily="34" charset="0"/>
              <a:buChar char="•"/>
            </a:pPr>
            <a:r>
              <a:rPr lang="ar-QA" b="1" u="sng" dirty="0">
                <a:latin typeface="Alexandria"/>
              </a:rPr>
              <a:t> تغيير سلوك العملاء: </a:t>
            </a:r>
            <a:r>
              <a:rPr lang="ar-QA" dirty="0">
                <a:latin typeface="Alexandria"/>
              </a:rPr>
              <a:t>التحدي الآخر هو الطبيعة المتغيرة باستمرار لسلوك العملاء تتطور تفضيلات المستهلك واحتياجاته وسلوكياته باستمرار، مما يجعل من الصعب إنشاء ملفات تعريف دقيقة وحديثة. على سبيل المثال، قد تجد الشركة التي تقوم بتصنيف جمهورها المستهدف بناءً على البيانات التي تم جمعها قبل عام أن الملفات الشخصية لم تعد تعكس بدقة التفضيلات والسلوكيات الحالية لعملائها.</a:t>
            </a:r>
            <a:endParaRPr lang="ar-QA" dirty="0">
              <a:effectLst/>
              <a:latin typeface="Alexandria"/>
            </a:endParaRPr>
          </a:p>
        </p:txBody>
      </p:sp>
    </p:spTree>
    <p:extLst>
      <p:ext uri="{BB962C8B-B14F-4D97-AF65-F5344CB8AC3E}">
        <p14:creationId xmlns:p14="http://schemas.microsoft.com/office/powerpoint/2010/main" val="4080430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5710451" cy="523220"/>
          </a:xfrm>
          <a:prstGeom prst="rect">
            <a:avLst/>
          </a:prstGeom>
          <a:noFill/>
        </p:spPr>
        <p:txBody>
          <a:bodyPr wrap="square" rtlCol="0">
            <a:spAutoFit/>
          </a:bodyPr>
          <a:lstStyle/>
          <a:p>
            <a:pPr algn="ctr"/>
            <a:r>
              <a:rPr lang="ar-JO" sz="2800" b="1" dirty="0">
                <a:latin typeface="Alexandria"/>
              </a:rPr>
              <a:t> مثال فوائد ومميزات تحديد نوع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288203" y="2154908"/>
            <a:ext cx="9864768" cy="3365024"/>
          </a:xfrm>
          <a:prstGeom prst="rect">
            <a:avLst/>
          </a:prstGeom>
          <a:noFill/>
        </p:spPr>
        <p:txBody>
          <a:bodyPr wrap="square" rtlCol="0">
            <a:spAutoFit/>
          </a:bodyPr>
          <a:lstStyle/>
          <a:p>
            <a:pPr algn="just" rtl="1">
              <a:lnSpc>
                <a:spcPct val="150000"/>
              </a:lnSpc>
            </a:pPr>
            <a:r>
              <a:rPr lang="ar-QA" dirty="0">
                <a:latin typeface="Alexandria"/>
              </a:rPr>
              <a:t>شتهر </a:t>
            </a:r>
            <a:r>
              <a:rPr lang="en-US" dirty="0">
                <a:latin typeface="Alexandria"/>
              </a:rPr>
              <a:t>Netflix </a:t>
            </a:r>
            <a:r>
              <a:rPr lang="ar-QA" dirty="0">
                <a:latin typeface="Alexandria"/>
              </a:rPr>
              <a:t>باستراتيجياتها الفعالة في تحديد ملفات تعريف الجمهور المستهدف. من خلال تحليل بيانات المستخدم، تقوم </a:t>
            </a:r>
            <a:r>
              <a:rPr lang="en-US" dirty="0">
                <a:latin typeface="Alexandria"/>
              </a:rPr>
              <a:t>Netflix </a:t>
            </a:r>
            <a:r>
              <a:rPr lang="ar-QA" dirty="0">
                <a:latin typeface="Alexandria"/>
              </a:rPr>
              <a:t>بإنشاء توصيات مخصصة لكل مستخدم بناءً على سجل المشاهدة والتفضيلات والسلوك. وقد ساعد هذا النهج </a:t>
            </a:r>
            <a:r>
              <a:rPr lang="en-US" dirty="0">
                <a:latin typeface="Alexandria"/>
              </a:rPr>
              <a:t>Netflix </a:t>
            </a:r>
            <a:r>
              <a:rPr lang="ar-QA" dirty="0">
                <a:latin typeface="Alexandria"/>
              </a:rPr>
              <a:t>على تحسين رضا العملاء ومعدلات الاحتفاظ بهم. على سبيل المثال، إذا كان المستخدم يشاهد الأفلام الكوميدية الرومانسية بشكل متكرر، فإن خوارزمية </a:t>
            </a:r>
            <a:r>
              <a:rPr lang="en-US" dirty="0">
                <a:latin typeface="Alexandria"/>
              </a:rPr>
              <a:t>Netflix </a:t>
            </a:r>
            <a:r>
              <a:rPr lang="ar-QA" dirty="0">
                <a:latin typeface="Alexandria"/>
              </a:rPr>
              <a:t>ستعطي الأولوية لاقتراح محتوى مماثل لتعزيز تجربة المستخدم. شتهر </a:t>
            </a:r>
            <a:r>
              <a:rPr lang="en-US" dirty="0">
                <a:latin typeface="Alexandria"/>
              </a:rPr>
              <a:t>Netflix </a:t>
            </a:r>
            <a:r>
              <a:rPr lang="ar-QA" dirty="0">
                <a:latin typeface="Alexandria"/>
              </a:rPr>
              <a:t>باستراتيجياتها الفعالة في تحديد ملفات تعريف الجمهور المستهدف. من خلال تحليل بيانات المستخدم، تقوم </a:t>
            </a:r>
            <a:r>
              <a:rPr lang="en-US" dirty="0">
                <a:latin typeface="Alexandria"/>
              </a:rPr>
              <a:t>Netflix </a:t>
            </a:r>
            <a:r>
              <a:rPr lang="ar-QA" dirty="0">
                <a:latin typeface="Alexandria"/>
              </a:rPr>
              <a:t>بإنشاء توصيات مخصصة لكل مستخدم بناءً على سجل المشاهدة والتفضيلات والسلوك. وقد ساعد هذا النهج </a:t>
            </a:r>
            <a:r>
              <a:rPr lang="en-US" dirty="0">
                <a:latin typeface="Alexandria"/>
              </a:rPr>
              <a:t>Netflix </a:t>
            </a:r>
            <a:r>
              <a:rPr lang="ar-QA" dirty="0">
                <a:latin typeface="Alexandria"/>
              </a:rPr>
              <a:t>على تحسين رضا العملاء ومعدلات الاحتفاظ بهم. على سبيل المثال، إذا كان المستخدم يشاهد الأفلام الكوميدية الرومانسية بشكل متكرر، فإن خوارزمية </a:t>
            </a:r>
            <a:r>
              <a:rPr lang="en-US" dirty="0">
                <a:latin typeface="Alexandria"/>
              </a:rPr>
              <a:t>Netflix </a:t>
            </a:r>
            <a:r>
              <a:rPr lang="ar-QA" dirty="0">
                <a:latin typeface="Alexandria"/>
              </a:rPr>
              <a:t>ستعطي الأولوية لاقتراح محتوى مماثل لتعزيز تجربة المستخدم.</a:t>
            </a:r>
            <a:endParaRPr lang="en-US" dirty="0">
              <a:latin typeface="Alexandria"/>
            </a:endParaRPr>
          </a:p>
        </p:txBody>
      </p:sp>
    </p:spTree>
    <p:extLst>
      <p:ext uri="{BB962C8B-B14F-4D97-AF65-F5344CB8AC3E}">
        <p14:creationId xmlns:p14="http://schemas.microsoft.com/office/powerpoint/2010/main" val="1333303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968331" y="1355477"/>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570967" cy="523220"/>
          </a:xfrm>
          <a:prstGeom prst="rect">
            <a:avLst/>
          </a:prstGeom>
          <a:noFill/>
        </p:spPr>
        <p:txBody>
          <a:bodyPr wrap="square" rtlCol="0">
            <a:spAutoFit/>
          </a:bodyPr>
          <a:lstStyle/>
          <a:p>
            <a:pPr algn="ctr"/>
            <a:r>
              <a:rPr lang="ar-QA" sz="2800" dirty="0"/>
              <a:t>أدوات ووسائل اتصال العلاقات العامة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729047" y="1871351"/>
            <a:ext cx="9548179" cy="3416320"/>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تلجاً العلاقات العامة فى ممارسة نشاطها الاتصالي إلى وسائل الاتصال الجماهيرية كالصحف والمجلات والراديو والتليفزيون والسينما وكتب الثقافة العامة والمعارض القومية. ومكن أن نضيف إليها بالنسبة للمدن الكبرى الإعلانات المضيئة وهى إعلانات تستهدف التأثير على انتباه المشاهدين لها.</a:t>
            </a:r>
            <a:endParaRPr lang="en-US" dirty="0"/>
          </a:p>
          <a:p>
            <a:pPr marL="285750" indent="-285750" algn="just" rtl="1">
              <a:lnSpc>
                <a:spcPct val="200000"/>
              </a:lnSpc>
              <a:buFont typeface="Arial" panose="020B0604020202020204" pitchFamily="34" charset="0"/>
              <a:buChar char="•"/>
            </a:pPr>
            <a:r>
              <a:rPr lang="ar-QA" dirty="0"/>
              <a:t> وقد أثبتت بعض الدراسات ارتباط ذيوع اسم المنشأة أو المؤسسة بالاتجاه المحابي لها وبالتالي تكوين صورة طيبة عنها. </a:t>
            </a:r>
            <a:endParaRPr lang="en-US" dirty="0"/>
          </a:p>
          <a:p>
            <a:pPr marL="285750" indent="-285750" algn="just" rtl="1">
              <a:lnSpc>
                <a:spcPct val="200000"/>
              </a:lnSpc>
              <a:buFont typeface="Arial" panose="020B0604020202020204" pitchFamily="34" charset="0"/>
              <a:buChar char="•"/>
            </a:pPr>
            <a:r>
              <a:rPr lang="ar-QA" dirty="0"/>
              <a:t>وينطبق هذا بشكل أقل على الملصقات التى توضع فى الأماكن البارزة كالميادين العامة وأماكن إقامة المباريات التي يشهدها جمهور كبير داخل الملعب وخارجه عندما تنقل المباراة بالتليفزيون. </a:t>
            </a:r>
            <a:endParaRPr lang="ar-JO" b="1" dirty="0">
              <a:latin typeface="Alexandria" charset="0"/>
              <a:cs typeface="Alexandria" charset="0"/>
            </a:endParaRPr>
          </a:p>
        </p:txBody>
      </p:sp>
    </p:spTree>
    <p:extLst>
      <p:ext uri="{BB962C8B-B14F-4D97-AF65-F5344CB8AC3E}">
        <p14:creationId xmlns:p14="http://schemas.microsoft.com/office/powerpoint/2010/main" val="3585625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JO" sz="2800" dirty="0"/>
              <a:t>المتغيرات</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3413906" y="2275884"/>
            <a:ext cx="7505326" cy="2585323"/>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dirty="0"/>
              <a:t>طبيعة الفكرة المطروحة أو الهدف الذى نسعى لتحقيقه من خلال رسالة معينة.</a:t>
            </a:r>
            <a:endParaRPr lang="ar-JO" dirty="0"/>
          </a:p>
          <a:p>
            <a:pPr marL="285750" indent="-285750" algn="just" rtl="1">
              <a:lnSpc>
                <a:spcPct val="150000"/>
              </a:lnSpc>
              <a:buFont typeface="Arial" panose="020B0604020202020204" pitchFamily="34" charset="0"/>
              <a:buChar char="•"/>
            </a:pPr>
            <a:r>
              <a:rPr lang="ar-QA" dirty="0"/>
              <a:t>خصائص الجمهور المستهدف من حيث عاداته الاتصالية وقابليته ‏</a:t>
            </a:r>
            <a:r>
              <a:rPr lang="ar-JO" dirty="0"/>
              <a:t>للتاثر </a:t>
            </a:r>
            <a:r>
              <a:rPr lang="ar-QA" dirty="0"/>
              <a:t>من خلال أسلوب معين يتحقق بشكل فعال عن طريق وسيلة معينة. </a:t>
            </a:r>
            <a:endParaRPr lang="ar-JO" dirty="0"/>
          </a:p>
          <a:p>
            <a:pPr marL="285750" indent="-285750" algn="just" rtl="1">
              <a:lnSpc>
                <a:spcPct val="150000"/>
              </a:lnSpc>
              <a:buFont typeface="Arial" panose="020B0604020202020204" pitchFamily="34" charset="0"/>
              <a:buChar char="•"/>
            </a:pPr>
            <a:r>
              <a:rPr lang="ar-QA" dirty="0"/>
              <a:t>تكاليف استخدام الوسيلة بالنسبة لأهمية الهدف المطلوب تحقيقه.</a:t>
            </a:r>
            <a:endParaRPr lang="ar-JO" dirty="0"/>
          </a:p>
          <a:p>
            <a:pPr marL="285750" indent="-285750" algn="just" rtl="1">
              <a:lnSpc>
                <a:spcPct val="150000"/>
              </a:lnSpc>
              <a:buFont typeface="Arial" panose="020B0604020202020204" pitchFamily="34" charset="0"/>
              <a:buChar char="•"/>
            </a:pPr>
            <a:r>
              <a:rPr lang="ar-QA" dirty="0"/>
              <a:t> أهمية عامل الوقت بالنسبة للموضوع الذى يتناوله الاتصال.</a:t>
            </a:r>
            <a:endParaRPr lang="ar-JO" dirty="0"/>
          </a:p>
          <a:p>
            <a:pPr marL="285750" indent="-285750" algn="just" rtl="1">
              <a:lnSpc>
                <a:spcPct val="150000"/>
              </a:lnSpc>
              <a:buFont typeface="Arial" panose="020B0604020202020204" pitchFamily="34" charset="0"/>
              <a:buChar char="•"/>
            </a:pPr>
            <a:r>
              <a:rPr lang="ar-QA" dirty="0"/>
              <a:t> مزايا كل وسيلة وما تحققه من تأثير على كل جمهور من جماهير المنظمة. </a:t>
            </a:r>
            <a:endParaRPr lang="ar-JO" b="1" dirty="0">
              <a:latin typeface="Alexandria" charset="0"/>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329" y="2479996"/>
            <a:ext cx="2000529" cy="1771897"/>
          </a:xfrm>
          <a:prstGeom prst="rect">
            <a:avLst/>
          </a:prstGeom>
        </p:spPr>
      </p:pic>
    </p:spTree>
    <p:extLst>
      <p:ext uri="{BB962C8B-B14F-4D97-AF65-F5344CB8AC3E}">
        <p14:creationId xmlns:p14="http://schemas.microsoft.com/office/powerpoint/2010/main" val="4233759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rtl="1">
              <a:buFont typeface="Arial" panose="020B0604020202020204" pitchFamily="34" charset="0"/>
              <a:buChar char="•"/>
            </a:pPr>
            <a:r>
              <a:rPr lang="ar-QA"/>
              <a:t>اهتمت العلاقات العامة بدراسة صورة الشخصيات القيادية والمنظمات والشركات والمؤسسات المختلفة للتعرف على نظرة الجماهير لهذه الشخصيات أو المنظمات</a:t>
            </a:r>
            <a:r>
              <a:rPr lang="ar-JO"/>
              <a:t> </a:t>
            </a:r>
            <a:r>
              <a:rPr lang="ar-QA"/>
              <a:t>ومعرفة العناصر الايجابية والسلبية في هذه الصورة للتأكيد على العناصر الايجابية وعلاج الأسباب التى أدت إلى تكوين الاتجاهات السلبية إن وجدت. كما اهتم خبراء العلاقات العامة بدراسة العوامل المؤثرة على تكوين الصورة الذهنية وتطورها فى ظل وسائل الاتصال الجماهيرية. </a:t>
            </a:r>
            <a:endParaRPr lang="ar-JO"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dirty="0"/>
              <a:t>أولاً: الصحافة: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2" name="TextBox 11"/>
          <p:cNvSpPr txBox="1"/>
          <p:nvPr/>
        </p:nvSpPr>
        <p:spPr>
          <a:xfrm>
            <a:off x="748145" y="2047424"/>
            <a:ext cx="10989426" cy="2862322"/>
          </a:xfrm>
          <a:prstGeom prst="rect">
            <a:avLst/>
          </a:prstGeom>
          <a:noFill/>
        </p:spPr>
        <p:txBody>
          <a:bodyPr wrap="square" rtlCol="0">
            <a:spAutoFit/>
          </a:bodyPr>
          <a:lstStyle/>
          <a:p>
            <a:pPr marL="742950" lvl="1" indent="-285750" algn="ctr" rtl="1">
              <a:lnSpc>
                <a:spcPct val="200000"/>
              </a:lnSpc>
              <a:buFont typeface="Arial" panose="020B0604020202020204" pitchFamily="34" charset="0"/>
              <a:buChar char="•"/>
            </a:pPr>
            <a:r>
              <a:rPr lang="ar-QA" dirty="0"/>
              <a:t>أثبتت التجارب التي أجراها لازارسفيلد ‏</a:t>
            </a:r>
            <a:r>
              <a:rPr lang="en-US" dirty="0" err="1"/>
              <a:t>Lazarsfeld</a:t>
            </a:r>
            <a:r>
              <a:rPr lang="ar-JO" dirty="0"/>
              <a:t> </a:t>
            </a:r>
            <a:r>
              <a:rPr lang="ar-QA" dirty="0"/>
              <a:t>ودوب ووابلز ويرلسون أن وسائل الإعلام المطبوعة كالصحف والمجلات والكتب واللافتات </a:t>
            </a:r>
            <a:endParaRPr lang="ar-JO" dirty="0"/>
          </a:p>
          <a:p>
            <a:pPr marL="742950" lvl="1" indent="-285750" algn="ctr" rtl="1">
              <a:lnSpc>
                <a:spcPct val="200000"/>
              </a:lnSpc>
              <a:buFont typeface="Arial" panose="020B0604020202020204" pitchFamily="34" charset="0"/>
              <a:buChar char="•"/>
            </a:pPr>
            <a:r>
              <a:rPr lang="ar-JO" dirty="0"/>
              <a:t> </a:t>
            </a:r>
            <a:r>
              <a:rPr lang="ar-JO" b="1" u="sng" dirty="0"/>
              <a:t>ميزات </a:t>
            </a:r>
            <a:r>
              <a:rPr lang="ar-QA" b="1" u="sng" dirty="0"/>
              <a:t>تتفوق على الوسائل الأخرى </a:t>
            </a:r>
            <a:r>
              <a:rPr lang="ar-QA" dirty="0"/>
              <a:t>بالنسبة للجمهور القارئ, وذلك مما تتميز به من مقدرة على </a:t>
            </a:r>
            <a:r>
              <a:rPr lang="ar-QA" b="1" dirty="0"/>
              <a:t>عرض التفاصيل الدقيقة والموضوعات </a:t>
            </a:r>
            <a:r>
              <a:rPr lang="ar-QA" dirty="0"/>
              <a:t>الطويلة التى تساعد على توضيح الأمور للقراء وتهيئ لهم الدراسة المتأنية بالإضافة </a:t>
            </a:r>
            <a:r>
              <a:rPr lang="ar-QA" b="1" dirty="0"/>
              <a:t>إلى إمكان قراءتها فى الوقت والمكان المناسبين </a:t>
            </a:r>
            <a:r>
              <a:rPr lang="ar-QA" dirty="0"/>
              <a:t>مما </a:t>
            </a:r>
            <a:r>
              <a:rPr lang="ar-QA" b="1" dirty="0"/>
              <a:t>يضفى عليها صفة الخصوصية</a:t>
            </a:r>
            <a:r>
              <a:rPr lang="ar-QA" dirty="0"/>
              <a:t>.</a:t>
            </a:r>
            <a:r>
              <a:rPr lang="ar-JO" dirty="0"/>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445" y="4343300"/>
            <a:ext cx="2847975" cy="1600200"/>
          </a:xfrm>
          <a:prstGeom prst="rect">
            <a:avLst/>
          </a:prstGeom>
        </p:spPr>
      </p:pic>
    </p:spTree>
    <p:extLst>
      <p:ext uri="{BB962C8B-B14F-4D97-AF65-F5344CB8AC3E}">
        <p14:creationId xmlns:p14="http://schemas.microsoft.com/office/powerpoint/2010/main" val="34988960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rtl="1">
              <a:buFont typeface="Arial" panose="020B0604020202020204" pitchFamily="34" charset="0"/>
              <a:buChar char="•"/>
            </a:pPr>
            <a:r>
              <a:rPr lang="ar-QA"/>
              <a:t>اهتمت العلاقات العامة بدراسة صورة الشخصيات القيادية والمنظمات والشركات والمؤسسات المختلفة للتعرف على نظرة الجماهير لهذه الشخصيات أو المنظمات</a:t>
            </a:r>
            <a:r>
              <a:rPr lang="ar-JO"/>
              <a:t> </a:t>
            </a:r>
            <a:r>
              <a:rPr lang="ar-QA"/>
              <a:t>ومعرفة العناصر الايجابية والسلبية في هذه الصورة للتأكيد على العناصر الايجابية وعلاج الأسباب التى أدت إلى تكوين الاتجاهات السلبية إن وجدت. كما اهتم خبراء العلاقات العامة بدراسة العوامل المؤثرة على تكوين الصورة الذهنية وتطورها فى ظل وسائل الاتصال الجماهيرية. </a:t>
            </a:r>
            <a:endParaRPr lang="ar-JO"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dirty="0"/>
              <a:t>أولاً: الصحافة: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2" name="TextBox 11"/>
          <p:cNvSpPr txBox="1"/>
          <p:nvPr/>
        </p:nvSpPr>
        <p:spPr>
          <a:xfrm>
            <a:off x="748145" y="2047424"/>
            <a:ext cx="10989426" cy="2222403"/>
          </a:xfrm>
          <a:prstGeom prst="rect">
            <a:avLst/>
          </a:prstGeom>
          <a:noFill/>
        </p:spPr>
        <p:txBody>
          <a:bodyPr wrap="square" rtlCol="0">
            <a:spAutoFit/>
          </a:bodyPr>
          <a:lstStyle/>
          <a:p>
            <a:pPr marL="742950" lvl="1" indent="-285750" algn="r" rtl="1">
              <a:lnSpc>
                <a:spcPct val="200000"/>
              </a:lnSpc>
              <a:buFont typeface="Arial" panose="020B0604020202020204" pitchFamily="34" charset="0"/>
              <a:buChar char="•"/>
            </a:pPr>
            <a:r>
              <a:rPr lang="ar-JO" dirty="0"/>
              <a:t>ولكن بجانب هذه المزايا يوجد هناك بعض </a:t>
            </a:r>
            <a:r>
              <a:rPr lang="ar-JO" b="1" u="sng" dirty="0"/>
              <a:t>العيوب التي تؤخذ على الوسائل المطبوعة </a:t>
            </a:r>
            <a:r>
              <a:rPr lang="ar-QA" b="1" u="sng" dirty="0"/>
              <a:t> </a:t>
            </a:r>
            <a:endParaRPr lang="ar-JO" b="1" u="sng" dirty="0"/>
          </a:p>
          <a:p>
            <a:pPr marL="742950" lvl="1" indent="-285750" algn="r" rtl="1">
              <a:lnSpc>
                <a:spcPct val="200000"/>
              </a:lnSpc>
              <a:buFont typeface="Arial" panose="020B0604020202020204" pitchFamily="34" charset="0"/>
              <a:buChar char="•"/>
            </a:pPr>
            <a:r>
              <a:rPr lang="ar-QA" dirty="0"/>
              <a:t>أولاً تتطلب نوعاً خاصاً من الجمهور هو الجمهور القارئ</a:t>
            </a:r>
            <a:endParaRPr lang="ar-JO" dirty="0"/>
          </a:p>
          <a:p>
            <a:pPr marL="742950" lvl="1" indent="-285750" algn="r" rtl="1">
              <a:lnSpc>
                <a:spcPct val="200000"/>
              </a:lnSpc>
              <a:buFont typeface="Arial" panose="020B0604020202020204" pitchFamily="34" charset="0"/>
              <a:buChar char="•"/>
            </a:pPr>
            <a:r>
              <a:rPr lang="ar-JO" dirty="0"/>
              <a:t>ثانيا</a:t>
            </a:r>
            <a:r>
              <a:rPr lang="ar-QA" dirty="0"/>
              <a:t> أنها تتطلب نوعاً خاصاً من هذا الجمهور القارئ هو الجمهور الذى يستطيع أن يشارك فى إكمال الاتصال بقدرته على التخيل والتفسير. وتتميز الوسائل المطبوعة بالتركيز من جانب جميورها مما يساعد على وصول الرسالة الإعلامية إلى هذا الجمهور'</a:t>
            </a:r>
            <a:endParaRPr lang="ar-JO"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0540" y="4446746"/>
            <a:ext cx="3105150" cy="1476375"/>
          </a:xfrm>
          <a:prstGeom prst="rect">
            <a:avLst/>
          </a:prstGeom>
        </p:spPr>
      </p:pic>
    </p:spTree>
    <p:extLst>
      <p:ext uri="{BB962C8B-B14F-4D97-AF65-F5344CB8AC3E}">
        <p14:creationId xmlns:p14="http://schemas.microsoft.com/office/powerpoint/2010/main" val="9667821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dirty="0"/>
              <a:t>ثانياً؛ الراديو: </a:t>
            </a:r>
            <a:endParaRPr lang="ar-JO" sz="2800" dirty="0"/>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79095" y="1637523"/>
            <a:ext cx="9619051" cy="3416320"/>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endParaRPr lang="ar-JO" b="1" dirty="0">
              <a:latin typeface="Alexandria" charset="0"/>
              <a:cs typeface="Alexandria" charset="0"/>
            </a:endParaRPr>
          </a:p>
          <a:p>
            <a:pPr algn="just" rtl="1">
              <a:lnSpc>
                <a:spcPct val="150000"/>
              </a:lnSpc>
            </a:pPr>
            <a:r>
              <a:rPr lang="ar-QA" dirty="0"/>
              <a:t>متخطية حواجز الأمية وعقبات الانتقال فى المناطق الوعرة والقيود السياسية التى جمنع بعض الوسائل الأخرى من الوصول إلى مجتمعاتها. كما أنه لا يحتاج إلى تفرغ تام للاستماع إليه؛ </a:t>
            </a:r>
            <a:endParaRPr lang="ar-JO" dirty="0"/>
          </a:p>
          <a:p>
            <a:pPr algn="just" rtl="1">
              <a:lnSpc>
                <a:spcPct val="150000"/>
              </a:lnSpc>
            </a:pPr>
            <a:r>
              <a:rPr lang="ar-QA" b="1" u="sng" dirty="0"/>
              <a:t>وتمتاز الإذاعة</a:t>
            </a:r>
            <a:r>
              <a:rPr lang="ar-QA" dirty="0"/>
              <a:t> بدفء الصوت البشرى وتأثيره وهذا يجعلها أكثر الوسائل قدرة على الاستهواء والايحاء خاصة مع قليلى الحظ من الثقافة. ويعلل دوب سر القوة الإيحائية للإذاعة بأنها وسيلة سريعة للنشر بالإضافة إلى الإجساس الجماعي الذى يتوفر لجمهورها مهما تباعدت أماكنه إلا أنه من </a:t>
            </a:r>
            <a:endParaRPr lang="ar-JO" dirty="0"/>
          </a:p>
          <a:p>
            <a:pPr algn="just" rtl="1">
              <a:lnSpc>
                <a:spcPct val="150000"/>
              </a:lnSpc>
            </a:pPr>
            <a:r>
              <a:rPr lang="ar-QA" b="1" u="sng" dirty="0"/>
              <a:t>أهم عيوب الراديو </a:t>
            </a:r>
            <a:r>
              <a:rPr lang="ar-QA" dirty="0"/>
              <a:t>أن الانسان يعرض نفسه إليه فى كثير من الأحيان بلا تركيز أو بلا اهتمام ويعمل أساساً كخلفية ترفيهية أكثر مما يعمل كهدف للاهتمام المركز. </a:t>
            </a:r>
            <a:endParaRPr lang="en-US" b="1" dirty="0">
              <a:latin typeface="Alexandria" charset="0"/>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260" y="4772361"/>
            <a:ext cx="2790825" cy="1420828"/>
          </a:xfrm>
          <a:prstGeom prst="rect">
            <a:avLst/>
          </a:prstGeom>
        </p:spPr>
      </p:pic>
    </p:spTree>
    <p:extLst>
      <p:ext uri="{BB962C8B-B14F-4D97-AF65-F5344CB8AC3E}">
        <p14:creationId xmlns:p14="http://schemas.microsoft.com/office/powerpoint/2010/main" val="13891254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JO" sz="2800" dirty="0">
                <a:latin typeface="Alexandria" charset="0"/>
                <a:cs typeface="Alexandria" charset="0"/>
              </a:rPr>
              <a:t>ثالثا:التلفزيون:</a:t>
            </a:r>
            <a:endParaRPr lang="en-US" sz="2800"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782252" y="1910668"/>
            <a:ext cx="10304975" cy="2118529"/>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ومما يميز التليفزيون عن غيره من الوسائل الإعلامية أنه أقرب وسيلة للاتصال</a:t>
            </a:r>
            <a:r>
              <a:rPr lang="ar-JO" dirty="0"/>
              <a:t> </a:t>
            </a:r>
            <a:r>
              <a:rPr lang="ar-QA" dirty="0"/>
              <a:t>فهو يجمع بين الرؤية والصوت والحركة وأحياناً اللون ويستطيع أن يكبر الأشياء الصغيرة فتبدو فى صورة واضحة وهو كالإذاعة يقدم الادة الإعلامية في نفس زمن حدوثهاء ويوفر الإحساس الجماعي لمشاهديه ولا يتطلب التليفزيون استعدادات خاصة ومواعيد محددة. </a:t>
            </a:r>
            <a:endParaRPr lang="ar-JO" dirty="0"/>
          </a:p>
          <a:p>
            <a:pPr algn="ctr" rtl="1">
              <a:lnSpc>
                <a:spcPct val="150000"/>
              </a:lnSpc>
            </a:pPr>
            <a:r>
              <a:rPr lang="ar-QA" dirty="0">
                <a:latin typeface="Arial (Body)"/>
              </a:rPr>
              <a:t> </a:t>
            </a:r>
            <a:endParaRPr lang="ar-JO" b="1" dirty="0">
              <a:latin typeface="Arial (Body)"/>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675" y="3903482"/>
            <a:ext cx="2762250" cy="1657350"/>
          </a:xfrm>
          <a:prstGeom prst="rect">
            <a:avLst/>
          </a:prstGeom>
        </p:spPr>
      </p:pic>
    </p:spTree>
    <p:extLst>
      <p:ext uri="{BB962C8B-B14F-4D97-AF65-F5344CB8AC3E}">
        <p14:creationId xmlns:p14="http://schemas.microsoft.com/office/powerpoint/2010/main" val="289496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QA" sz="2800" dirty="0"/>
              <a:t>رابعاً: إعلانات العلاقات العامة: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53149" y="1729924"/>
            <a:ext cx="10276851" cy="3416320"/>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endParaRPr lang="ar-JO" dirty="0"/>
          </a:p>
          <a:p>
            <a:pPr algn="ctr" rtl="1">
              <a:lnSpc>
                <a:spcPct val="200000"/>
              </a:lnSpc>
            </a:pPr>
            <a:r>
              <a:rPr lang="ar-QA" dirty="0"/>
              <a:t>يستخدم الإعلان لتحقيق بعض أهداف العلاقات العامة بالإضافة إلى استخدامه </a:t>
            </a:r>
            <a:r>
              <a:rPr lang="ar-JO" dirty="0"/>
              <a:t>المالوف</a:t>
            </a:r>
            <a:r>
              <a:rPr lang="ar-QA" dirty="0"/>
              <a:t> </a:t>
            </a:r>
            <a:r>
              <a:rPr lang="ar-JO" dirty="0"/>
              <a:t>في </a:t>
            </a:r>
            <a:r>
              <a:rPr lang="ar-QA" dirty="0"/>
              <a:t>مجال الترويج للسلع والخدمات فقد تلجأ إليه المؤسسة إسهاما منها فى الخدمة العامة أو لرسم صورة طيبة فى أذهان الجماهير عنها . كما يستخدم الإعلان فى شرح وجهة نظر المؤسسة خلال الإضرابات« وكذلك عند الإعلان عن بداية أنشطة أو خدمات جديدة تقوم بها المؤسسة لتحقيق بعض التيسيرات للجمهور. كما تعلن المؤسسة عن سياستها ونتفسر هذه السياسة لجماهيرهاء وتعلن عن أى تغيير فيه وتقوم بتصحيح المفاهيم الخاطئة على ضوء الأبحاث التى تقوم بها إدارة العلاقات العامة. ثم تقدم المفاهيم الصحيحة عن أهداف المؤسسة وأنشطتها. </a:t>
            </a:r>
            <a:endParaRPr lang="ar-JO" b="1" dirty="0">
              <a:latin typeface="Alexandria" charset="0"/>
              <a:cs typeface="Alexandria" charset="0"/>
            </a:endParaRPr>
          </a:p>
        </p:txBody>
      </p:sp>
    </p:spTree>
    <p:extLst>
      <p:ext uri="{BB962C8B-B14F-4D97-AF65-F5344CB8AC3E}">
        <p14:creationId xmlns:p14="http://schemas.microsoft.com/office/powerpoint/2010/main" val="37962238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5525013" cy="523220"/>
          </a:xfrm>
          <a:prstGeom prst="rect">
            <a:avLst/>
          </a:prstGeom>
          <a:noFill/>
        </p:spPr>
        <p:txBody>
          <a:bodyPr wrap="square" rtlCol="0">
            <a:spAutoFit/>
          </a:bodyPr>
          <a:lstStyle/>
          <a:p>
            <a:pPr algn="ctr"/>
            <a:r>
              <a:rPr lang="ar-JO" sz="2800" dirty="0"/>
              <a:t>الموؤثرات الخاصة في تكوين الصورة الذهنية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1718445"/>
            <a:ext cx="9435241" cy="4438395"/>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تلجاً المنظمات العامة والخاصة إلى القيام ببعض الأنشطة الاتصالية من خلال وسائلها الخاصة بالإضافة إلى استعانتها ببعض الوسائل الجماهيرية العامة. وأحياناً تكتفى بعض المنظمات بالوسائل الخاصة إما لعجز مواردها عن تغطية نفقات الوسائل العامة أو لعدم رغبتها فى الإنفاق على هذه الوسائل التى تتطلب نفقات مالية تفوق الوسائل الخاصة. أو لأ طبيعة أنشطة بعض المنظمات لا تحتاج إلى استخدام هذه الوسائل.</a:t>
            </a:r>
            <a:endParaRPr lang="ar-JO" dirty="0"/>
          </a:p>
          <a:p>
            <a:pPr marL="285750" indent="-285750" algn="just" rtl="1">
              <a:lnSpc>
                <a:spcPct val="200000"/>
              </a:lnSpc>
              <a:buFont typeface="Arial" panose="020B0604020202020204" pitchFamily="34" charset="0"/>
              <a:buChar char="•"/>
            </a:pPr>
            <a:r>
              <a:rPr lang="ar-QA" dirty="0"/>
              <a:t> وتشمل الوسائل الخاصة مطبوعات المنظمة على اختلاف أنواعها بالإضافة إلى ما تنتجه من مواد إذاعية أو تليفزيونية أو سينماتية. وكذلك إقامة المعارض أو الاشتراك فيهاء وتنظيم الزيارات واستقبال قادة الرأي وتدعيم الصلة بالمجتمع المحلى. وتندرج تحت هذه الوسائل آيضاً تنطيم المسابقات الفنبة والرياضية والثقافية والآيام أو الآسابيع الخاصة. وكذلك الاتصال الشخصى بأشكاله المختلفة. بالإضافة إلى أعياد إنشاء المنظمة وافتتاح المشروعات الجديدة. </a:t>
            </a:r>
            <a:endParaRPr lang="ar-JO" b="1" dirty="0">
              <a:latin typeface="Alexandria" charset="0"/>
              <a:cs typeface="Alexandria" charset="0"/>
            </a:endParaRPr>
          </a:p>
        </p:txBody>
      </p:sp>
    </p:spTree>
    <p:extLst>
      <p:ext uri="{BB962C8B-B14F-4D97-AF65-F5344CB8AC3E}">
        <p14:creationId xmlns:p14="http://schemas.microsoft.com/office/powerpoint/2010/main" val="23486115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QA" sz="2800" dirty="0"/>
              <a:t>أولاً: الأحداث الخاصة: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37484" y="1793420"/>
            <a:ext cx="9435241" cy="4247317"/>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dirty="0"/>
              <a:t>ويمكن القول أن الأحداث الخاصة إذا أحسن إعدادها والتخطيط لها بعناية تلعب دوراً هاماً تحسين </a:t>
            </a:r>
            <a:r>
              <a:rPr lang="ar-JO" dirty="0"/>
              <a:t>في </a:t>
            </a:r>
            <a:r>
              <a:rPr lang="ar-QA" dirty="0"/>
              <a:t>صورة المنظمة عند جماهيرها لأنها تستطيع بما تتضمنه من عناصر الجذب والتشويق أن تثير اهتمام الأفراد وتشغل تفكبرهم فترة أطول من قراءة موضوع مكتوب أو الاستماع إلى برنامج مذاع. كما أن هذه الأحداث تظل عالقة بفكر الذين شهدوها أو شاركوا فيها واستمتعوا بها فترة غير قصيرة تتمكن خلالها من التأثير على الصوة الحالية لمرغوبة. </a:t>
            </a:r>
            <a:endParaRPr lang="ar-JO" dirty="0"/>
          </a:p>
          <a:p>
            <a:pPr marL="285750" indent="-285750" algn="just" rtl="1">
              <a:lnSpc>
                <a:spcPct val="150000"/>
              </a:lnSpc>
              <a:buFont typeface="Arial" panose="020B0604020202020204" pitchFamily="34" charset="0"/>
              <a:buChar char="•"/>
            </a:pPr>
            <a:r>
              <a:rPr lang="ar-QA" b="1" u="sng" dirty="0"/>
              <a:t>وتهدف هذه الأحداث إلى</a:t>
            </a:r>
            <a:endParaRPr lang="ar-JO" b="1" u="sng" dirty="0"/>
          </a:p>
          <a:p>
            <a:pPr marL="285750" indent="-285750" algn="just" rtl="1">
              <a:lnSpc>
                <a:spcPct val="150000"/>
              </a:lnSpc>
              <a:buFont typeface="Arial" panose="020B0604020202020204" pitchFamily="34" charset="0"/>
              <a:buChar char="•"/>
            </a:pPr>
            <a:r>
              <a:rPr lang="ar-QA" dirty="0"/>
              <a:t> تنشيط الاتصال بالجمهور الحام أو بعض الجماهير النوعية.</a:t>
            </a:r>
            <a:endParaRPr lang="ar-JO" dirty="0"/>
          </a:p>
          <a:p>
            <a:pPr marL="285750" indent="-285750" algn="just" rtl="1">
              <a:lnSpc>
                <a:spcPct val="150000"/>
              </a:lnSpc>
              <a:buFont typeface="Arial" panose="020B0604020202020204" pitchFamily="34" charset="0"/>
              <a:buChar char="•"/>
            </a:pPr>
            <a:r>
              <a:rPr lang="ar-QA" dirty="0"/>
              <a:t> وتوطيد الصلات الشخصية. </a:t>
            </a:r>
            <a:endParaRPr lang="ar-JO" dirty="0"/>
          </a:p>
          <a:p>
            <a:pPr marL="285750" indent="-285750" algn="just" rtl="1">
              <a:lnSpc>
                <a:spcPct val="150000"/>
              </a:lnSpc>
              <a:buFont typeface="Arial" panose="020B0604020202020204" pitchFamily="34" charset="0"/>
              <a:buChar char="•"/>
            </a:pPr>
            <a:r>
              <a:rPr lang="ar-QA" dirty="0"/>
              <a:t>تأكيد دور اللنظمة الاجتماعي بهدف تحقيق السمعة الطيبة وكسب ثقة الجماهير وتأييدها. وتشبع هذه الأحداث رغبة الكثيرين فى المشاركة فى أية مناسبة أو حدث اجتماعي للاستمتاع بالأضواء والألوان والأصوات التي تصاحب التجمعات الجماهيرية. هذا بالإضافة إلى التعرف على أنشطة المنظمة واكتساب المزيد من المعلومات عن ايمجال الذى تنتمى إليه. </a:t>
            </a:r>
            <a:endParaRPr lang="ar-JO" b="1" dirty="0">
              <a:latin typeface="Alexandria" charset="0"/>
              <a:cs typeface="Alexandria" charset="0"/>
            </a:endParaRPr>
          </a:p>
        </p:txBody>
      </p:sp>
    </p:spTree>
    <p:extLst>
      <p:ext uri="{BB962C8B-B14F-4D97-AF65-F5344CB8AC3E}">
        <p14:creationId xmlns:p14="http://schemas.microsoft.com/office/powerpoint/2010/main" val="7395032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QA" sz="2800" dirty="0"/>
              <a:t>أولاً: الأحداث الخاصة: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2275884"/>
            <a:ext cx="9435241" cy="2169825"/>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JO" dirty="0"/>
              <a:t>تلعب المعارض دورا هاما ايضا في التعريف بنتاج المؤسسة و انشطتها و كذلك اعلام الجماهير بدور المؤسسة الاجتماعي  </a:t>
            </a:r>
            <a:r>
              <a:rPr lang="ar-QA" dirty="0"/>
              <a:t>وذلك يتطلب إعداد بعض المطبوعات التى تتناول هذه</a:t>
            </a:r>
            <a:r>
              <a:rPr lang="ar-JO" dirty="0"/>
              <a:t> الامور و لو </a:t>
            </a:r>
            <a:r>
              <a:rPr lang="ar-QA" dirty="0"/>
              <a:t> أمكن استخدام بعض الوسائل السمعية والبصرية أو النماذج المجسمة. والملصقات لكان ذلك أفضل فى التوضيح والتوجيه والإقناع وقد يكون المعرض قومياً داخل نطاق الدولة التي تنتمي إليها المنشأة. أو دولياً يتسع لمعروضات عدد كبير من الدول. ويعتبر المعرض في الحالة الأخيرة وسيلة جيدة للتعرف على نشاط الدول وتطورها الاقتصادي ونموها الحضاري. </a:t>
            </a:r>
            <a:endParaRPr lang="ar-JO" b="1" dirty="0">
              <a:latin typeface="Alexandria" charset="0"/>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3250" y="4212532"/>
            <a:ext cx="2619375" cy="1743075"/>
          </a:xfrm>
          <a:prstGeom prst="rect">
            <a:avLst/>
          </a:prstGeom>
        </p:spPr>
      </p:pic>
    </p:spTree>
    <p:extLst>
      <p:ext uri="{BB962C8B-B14F-4D97-AF65-F5344CB8AC3E}">
        <p14:creationId xmlns:p14="http://schemas.microsoft.com/office/powerpoint/2010/main" val="30067364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JO" sz="2800" dirty="0"/>
              <a:t>ثانيا:الاتصال الشخصي:</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2275884"/>
            <a:ext cx="9435241" cy="3416320"/>
          </a:xfrm>
          <a:prstGeom prst="rect">
            <a:avLst/>
          </a:prstGeom>
          <a:noFill/>
        </p:spPr>
        <p:txBody>
          <a:bodyPr wrap="square" rtlCol="0">
            <a:spAutoFit/>
          </a:bodyPr>
          <a:lstStyle/>
          <a:p>
            <a:pPr algn="just" rtl="1">
              <a:lnSpc>
                <a:spcPct val="200000"/>
              </a:lnSpc>
            </a:pPr>
            <a:r>
              <a:rPr lang="ar-QA" dirty="0"/>
              <a:t>احتفظ الاتصال الشخصي بالصدارة بين وسائل الاتصال الأخرى فى قوة التأثير على مر العصور. فرغم ظهور وسائل الاتصال الحديثة. وما صاحب ذلك من اتساع فى دائرة انتشار الرسائل الإعلامية بشكل هائل. إلا أن هذا التقدم افتقر إلى أهم شىء يتمتع به الاتصال على أساس هذا الصدى مما يساعد على إحداث التأثير المنشود. إذا ما توافرت مهارات الاتصال عند المرسل. وتهيأت ظروف المستقبل لتلقى الرسالة. </a:t>
            </a:r>
            <a:endParaRPr lang="ar-JO" dirty="0"/>
          </a:p>
          <a:p>
            <a:pPr marL="285750" indent="-285750" algn="just" rtl="1">
              <a:lnSpc>
                <a:spcPct val="200000"/>
              </a:lnSpc>
              <a:buFont typeface="Arial" panose="020B0604020202020204" pitchFamily="34" charset="0"/>
              <a:buChar char="•"/>
            </a:pPr>
            <a:r>
              <a:rPr lang="ar-JO" b="1" u="sng" dirty="0"/>
              <a:t>و </a:t>
            </a:r>
            <a:r>
              <a:rPr lang="ar-QA" b="1" u="sng" dirty="0"/>
              <a:t>يتخذ الاتصال الشخصى في العلاقات العامة احد</a:t>
            </a:r>
            <a:r>
              <a:rPr lang="ar-JO" b="1" u="sng" dirty="0"/>
              <a:t> الصور</a:t>
            </a:r>
            <a:r>
              <a:rPr lang="ar-QA" b="1" u="sng" dirty="0"/>
              <a:t> التالية: </a:t>
            </a:r>
            <a:endParaRPr lang="en-US" b="1" u="sng" dirty="0">
              <a:latin typeface="Alexandria" charset="0"/>
              <a:cs typeface="Alexandria" charset="0"/>
            </a:endParaRPr>
          </a:p>
          <a:p>
            <a:pPr marL="285750" indent="-285750" algn="just" rtl="1">
              <a:lnSpc>
                <a:spcPct val="200000"/>
              </a:lnSpc>
              <a:buFont typeface="Arial" panose="020B0604020202020204" pitchFamily="34" charset="0"/>
              <a:buChar char="•"/>
            </a:pPr>
            <a:endParaRPr lang="ar-JO" b="1" dirty="0">
              <a:latin typeface="Alexandria" charset="0"/>
              <a:cs typeface="Alexandria" charset="0"/>
            </a:endParaRPr>
          </a:p>
        </p:txBody>
      </p:sp>
    </p:spTree>
    <p:extLst>
      <p:ext uri="{BB962C8B-B14F-4D97-AF65-F5344CB8AC3E}">
        <p14:creationId xmlns:p14="http://schemas.microsoft.com/office/powerpoint/2010/main" val="2647105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6576663" cy="523220"/>
          </a:xfrm>
          <a:prstGeom prst="rect">
            <a:avLst/>
          </a:prstGeom>
          <a:noFill/>
        </p:spPr>
        <p:txBody>
          <a:bodyPr wrap="square" rtlCol="0">
            <a:spAutoFit/>
          </a:bodyPr>
          <a:lstStyle/>
          <a:p>
            <a:pPr algn="ctr"/>
            <a:r>
              <a:rPr lang="ar-JO" sz="2800" dirty="0"/>
              <a:t>1</a:t>
            </a:r>
            <a:r>
              <a:rPr lang="ar-QA" sz="2800" dirty="0"/>
              <a:t>-</a:t>
            </a:r>
            <a:r>
              <a:rPr lang="ar-JO" sz="2800" dirty="0"/>
              <a:t> </a:t>
            </a:r>
            <a:r>
              <a:rPr lang="ar-QA" sz="2800" dirty="0"/>
              <a:t>الخطب الرسمية: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1909291"/>
            <a:ext cx="10112615" cy="1200329"/>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تعتبر الخطب الرسمية -في متحدثين حالة وجود مؤثرين أسرع الوسائل لتقل المعلومات إلى جماهير العلاقات العامة ابلكونة من جماعات صغيرة. كما أنه يمكن تحديد مضمون الخطبة لتلاءم كل جمهور على حدة إذا دعت الضرورة إلى ذلك. </a:t>
            </a:r>
            <a:endParaRPr lang="ar-JO"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4421" y="3504578"/>
            <a:ext cx="2466975" cy="1847850"/>
          </a:xfrm>
          <a:prstGeom prst="rect">
            <a:avLst/>
          </a:prstGeom>
        </p:spPr>
      </p:pic>
    </p:spTree>
    <p:extLst>
      <p:ext uri="{BB962C8B-B14F-4D97-AF65-F5344CB8AC3E}">
        <p14:creationId xmlns:p14="http://schemas.microsoft.com/office/powerpoint/2010/main" val="36765208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JO" sz="2800" dirty="0">
                <a:latin typeface="Alexandria" charset="0"/>
                <a:cs typeface="Alexandria" charset="0"/>
              </a:rPr>
              <a:t>2- مؤتمرات المائدة المستديرة:</a:t>
            </a:r>
            <a:endParaRPr lang="en-US" sz="2800"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2186290"/>
            <a:ext cx="9820515" cy="2308324"/>
          </a:xfrm>
          <a:prstGeom prst="rect">
            <a:avLst/>
          </a:prstGeom>
          <a:noFill/>
        </p:spPr>
        <p:txBody>
          <a:bodyPr wrap="square" rtlCol="0">
            <a:spAutoFit/>
          </a:bodyPr>
          <a:lstStyle/>
          <a:p>
            <a:pPr algn="just" rtl="1">
              <a:lnSpc>
                <a:spcPct val="200000"/>
              </a:lnSpc>
            </a:pPr>
            <a:r>
              <a:rPr lang="ar-QA" dirty="0"/>
              <a:t>وتستخدم إذا كان جمهور العلاقات العامة صغيراً أو إذا أمكن تمثيل هذا الجمهور فى المؤتمرات عن طريق القيادات التى تحظى بثقته وتأييده. وتهدف هذه المؤتمرات إلى تبادل الآراء حول الموضوعات ذات الأهمية العاجلة وتصحيح الفهم الذى قد يحدث فى بعض الأوقات بين الجمهور والإدارة« والوصول إلى توصيات تحقق مصلحة الطرفين. كما تتيح هذه المؤتمرات الفرصة للتعبير عن الآراء. ومناقشة المظالم« والإجابة على أسئلة الجمهور مما يساعد على تعزيز الثقة والتفاهم بين الجمهور والإدارة. </a:t>
            </a:r>
            <a:endParaRPr lang="ar-JO" b="1" dirty="0">
              <a:latin typeface="Alexandria" charset="0"/>
              <a:cs typeface="Alexandria" charset="0"/>
            </a:endParaRPr>
          </a:p>
        </p:txBody>
      </p:sp>
    </p:spTree>
    <p:extLst>
      <p:ext uri="{BB962C8B-B14F-4D97-AF65-F5344CB8AC3E}">
        <p14:creationId xmlns:p14="http://schemas.microsoft.com/office/powerpoint/2010/main" val="19197570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QA" sz="2800" dirty="0"/>
              <a:t>3</a:t>
            </a:r>
            <a:r>
              <a:rPr lang="ar-JO" sz="2800" dirty="0"/>
              <a:t>- </a:t>
            </a:r>
            <a:r>
              <a:rPr lang="ar-QA" sz="2800" dirty="0"/>
              <a:t>مناقشات المتخصصين: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53149" y="2037529"/>
            <a:ext cx="10276851" cy="2782941"/>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يتحتم استخدام هذا الأسلوب إذا تعددت جوانب الموضوع. وتعددت الإدارات المعنية به. فإذا كان المطلوب هو كسب ثقة المساهمين فى السياسة الماليه لإحدى الشركات فمن الضروري أن يجلس على مائدة المتحدثين ممثلوا أقسام البحوث والتسويق والتصنيع والتمويل بالإضافة إلى رئيس مجلس الإدارة. كما أن هذا الأسلوب مفيد فى مناقشة الخلافات الناشئة بين الإدارة والمستخدمين إذا كانت لها جوانب متعددة. والمتبع فى مثل هذه المناقشات أن يتحدث كل عضو يجلس على ‏</a:t>
            </a:r>
            <a:r>
              <a:rPr lang="ar-JO" dirty="0"/>
              <a:t>المائدة </a:t>
            </a:r>
            <a:r>
              <a:rPr lang="ar-QA" dirty="0"/>
              <a:t>الرئيسية مدة لا تزيد عن عشرة دقائق يقدم خلالها للجمهور الحقائق الرئيسية في مجال مسئوليته. ويبدأ بعد ذلك توجيه الأسئلة من الجمهور إلى المتخصصين</a:t>
            </a:r>
            <a:endParaRPr lang="ar-JO" b="1" dirty="0">
              <a:latin typeface="Alexandria" charset="0"/>
              <a:cs typeface="Alexandria" charset="0"/>
            </a:endParaRPr>
          </a:p>
        </p:txBody>
      </p:sp>
    </p:spTree>
    <p:extLst>
      <p:ext uri="{BB962C8B-B14F-4D97-AF65-F5344CB8AC3E}">
        <p14:creationId xmlns:p14="http://schemas.microsoft.com/office/powerpoint/2010/main" val="1229481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JO" sz="2800" dirty="0">
                <a:latin typeface="Alexandria" charset="0"/>
                <a:cs typeface="Alexandria" charset="0"/>
              </a:rPr>
              <a:t>4 مجلة المظمة او صحيفتها:</a:t>
            </a:r>
            <a:endParaRPr lang="en-US" sz="2800"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3884397"/>
          </a:xfrm>
          <a:prstGeom prst="rect">
            <a:avLst/>
          </a:prstGeom>
          <a:noFill/>
        </p:spPr>
        <p:txBody>
          <a:bodyPr wrap="square" rtlCol="0">
            <a:spAutoFit/>
          </a:bodyPr>
          <a:lstStyle/>
          <a:p>
            <a:pPr algn="just" rtl="1">
              <a:lnSpc>
                <a:spcPct val="200000"/>
              </a:lnSpc>
            </a:pPr>
            <a:r>
              <a:rPr lang="ar-QA" dirty="0"/>
              <a:t>تتضمن مطبوعات المنظمة النشرات والكتيبات والمجلة أو الصحيفة الخاصة بهاء وكذلك التقارير السنوية والدورية .وقد تزايد اهتمام المنظمات العامة والخاصة بإصدار صحيفة أو مجلة تعبر عن شخصيتها وتعرض أهدافها وسياساتهاء. وما تحققه من انجازات وتؤثر أيضاً في جماهيرها من خلال التأكيد على الجوانب الايجابية. وتفسير السياسات. وتوضيح المواقف والقرارات إبان الأزمات أو الاضطرابات. وتحرص هذه الصحيفة أو المجلة على رفع الروح ا</a:t>
            </a:r>
            <a:r>
              <a:rPr lang="ar-SA" dirty="0"/>
              <a:t>ل</a:t>
            </a:r>
            <a:r>
              <a:rPr lang="ar-QA" dirty="0"/>
              <a:t>معنوية بين العاملين بإبراز النواحي الإنسانية والتي تتعلق بالأمن والاستقرار الوظيفي. والحدالة فى الترقي. والمكافآت. وتقدير قيمة العمل. وهى أيضاً يمكن أن تثير روح المنافسة بين العاملين مما يؤدى إلى رفع الكفاءة الإنتاجية. وتقوم هذه الصحف أو تلك المجلات بدور هام فى التعريف بالمنظمة وأوضاعها المتغيرة والمشكلات التى تواجهها والدور الذى تؤديه في خدمة المجتمع.. </a:t>
            </a:r>
            <a:endParaRPr lang="ar-JO" dirty="0"/>
          </a:p>
        </p:txBody>
      </p:sp>
    </p:spTree>
    <p:extLst>
      <p:ext uri="{BB962C8B-B14F-4D97-AF65-F5344CB8AC3E}">
        <p14:creationId xmlns:p14="http://schemas.microsoft.com/office/powerpoint/2010/main" val="2743877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2"/>
            <a:ext cx="10812720" cy="44744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07084" y="894572"/>
            <a:ext cx="6329370" cy="523220"/>
          </a:xfrm>
          <a:prstGeom prst="rect">
            <a:avLst/>
          </a:prstGeom>
          <a:noFill/>
        </p:spPr>
        <p:txBody>
          <a:bodyPr wrap="square" rtlCol="0">
            <a:spAutoFit/>
          </a:bodyPr>
          <a:lstStyle/>
          <a:p>
            <a:pPr algn="ctr"/>
            <a:r>
              <a:rPr lang="ar-JO" sz="2800" dirty="0"/>
              <a:t> 5 </a:t>
            </a:r>
            <a:r>
              <a:rPr lang="ar-QA" sz="2800" dirty="0"/>
              <a:t>المناقشات </a:t>
            </a:r>
            <a:r>
              <a:rPr lang="ar-JO" sz="2800" dirty="0"/>
              <a:t>المفتوحة - </a:t>
            </a:r>
            <a:r>
              <a:rPr lang="ar-QA" sz="2800" dirty="0"/>
              <a:t>النشرات والكتيبات</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968331" y="1771709"/>
            <a:ext cx="10123981" cy="389093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تلجأ بعض المؤسسات إلى عقد اجتماعات دورية لجمهورها الداخلى وأحياناً تدعو المجتمع المحلى للقاءات مع قيادات المؤسسة. </a:t>
            </a:r>
            <a:endParaRPr lang="ar-JO" b="1" dirty="0">
              <a:latin typeface="Alexandria" charset="0"/>
              <a:cs typeface="Alexandria" charset="0"/>
            </a:endParaRPr>
          </a:p>
          <a:p>
            <a:pPr marL="285750" indent="-285750" algn="just" rtl="1">
              <a:lnSpc>
                <a:spcPct val="200000"/>
              </a:lnSpc>
              <a:buFont typeface="Arial" panose="020B0604020202020204" pitchFamily="34" charset="0"/>
              <a:buChar char="•"/>
            </a:pPr>
            <a:r>
              <a:rPr lang="ar-QA" dirty="0"/>
              <a:t>تتناول النشرة غالباً موضوعاً واحداً في صفحات قليلة مطوية تسلم للأفراد باليد أو ترسل بالبريد. بينما تتنوع موضوعات الكنيب وتتعدد صفحاته. ويتسع لمعالجة الموضوعات بشكل مفصل. وتحتاج المنشآت التجارية إلى النشرات والكتيبات لشرح برنامج جديد؛ أو أسلوب لتقديم الخدمة. أو السلعة بشكل يختلف عما اعتاده العملاء. كما تقوم المنشآت الصناعية من خلالها بعرض مراحل العملية الإنتاجية. </a:t>
            </a:r>
            <a:endParaRPr lang="ar-JO" dirty="0"/>
          </a:p>
          <a:p>
            <a:pPr marL="285750" indent="-285750" algn="just" rtl="1">
              <a:lnSpc>
                <a:spcPct val="200000"/>
              </a:lnSpc>
              <a:buFont typeface="Arial" panose="020B0604020202020204" pitchFamily="34" charset="0"/>
              <a:buChar char="•"/>
            </a:pPr>
            <a:r>
              <a:rPr lang="ar-QA" dirty="0">
                <a:latin typeface="Alexandria"/>
              </a:rPr>
              <a:t>تحرص بعض اللنشآت على تصوير الانجازات التي تحققها فى مختلف المجالات وخاصة المتعلقة بالعمليات الإنتاجية والتى تؤكد تفوق المنشاة وإمكاناتها الفنية العالية. كما تسجل هذه المنشآت اللمحات الإنسانية التى تضفى عليها الشخصية الإنسانية والاجتماعية؛ وتؤكد اهتمامها بالعنصر الإنساني بقدر لا يقل أهمية عن الاهتمام بالعمليات الإنتاجية.</a:t>
            </a:r>
            <a:endParaRPr lang="en-US" dirty="0">
              <a:latin typeface="Alexandria"/>
            </a:endParaRPr>
          </a:p>
        </p:txBody>
      </p:sp>
    </p:spTree>
    <p:extLst>
      <p:ext uri="{BB962C8B-B14F-4D97-AF65-F5344CB8AC3E}">
        <p14:creationId xmlns:p14="http://schemas.microsoft.com/office/powerpoint/2010/main" val="1054911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886494" y="1702919"/>
            <a:ext cx="10274292" cy="3416320"/>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يُعتبر للإنترنت دور كبير في مؤسسات العلاقات العامة لِما يتم بواسطته تنفيذ العديد من المهام، وتتضمن هذه المهام على استخدام وسائل متعددة ومنها: موقع الويب والبريد الإلكتروني؛ لِما له تأثير على القائمين بعمل العلاقات العامة، وله وظيفة هامة في توصيل المعلومات والمعرفة للجمهور والإعلان عن المنتجات والخدمات، وبات للإنترنت دور أساسي في تنفيذ الكثير من الأمور في الطباعة، التلفزيون، الراديو وقواعد نقل المعلومات من خلال جهاز الكومبيوتر.</a:t>
            </a:r>
          </a:p>
          <a:p>
            <a:pPr marL="285750" indent="-285750" algn="just" rtl="1">
              <a:lnSpc>
                <a:spcPct val="200000"/>
              </a:lnSpc>
              <a:buFont typeface="Arial" panose="020B0604020202020204" pitchFamily="34" charset="0"/>
              <a:buChar char="•"/>
            </a:pPr>
            <a:r>
              <a:rPr lang="ar-QA" dirty="0"/>
              <a:t>حيث أتاح الإنترنت العديد من قنوات الاتصال، وأصبحت هذه القنوات تزداد بشكل مستمر وتتوسع في فوائدها وأساليبها من خلال استخدام البريد الإلكتروني، الدردشات، الرسائل الفورية، الإعلانات،.</a:t>
            </a:r>
            <a:endParaRPr lang="ar-JO"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445" y="4514693"/>
            <a:ext cx="2724150" cy="1676400"/>
          </a:xfrm>
          <a:prstGeom prst="rect">
            <a:avLst/>
          </a:prstGeom>
        </p:spPr>
      </p:pic>
    </p:spTree>
    <p:extLst>
      <p:ext uri="{BB962C8B-B14F-4D97-AF65-F5344CB8AC3E}">
        <p14:creationId xmlns:p14="http://schemas.microsoft.com/office/powerpoint/2010/main" val="42898851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2776401"/>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أدت التطورات المتلاحقة لتكنولوجيا الانترنت كوسيلة اتصال. إلى ضرورة إعادة النظر في الاستراتيجيات الاتصالية للعلاقات العامة في مختلف المؤسسات والمنظمات سواء كانت حكومية أو الخاصة. إنتاجية أو خدمية. وأشارت دراسات عديدة إلى أن وظيفة العلاقات العامة كانت من أكثر الوظائف الإدارية تأثراً بالانترنت كوسيلة اتصال وم يتوقف تأثير الانترنت على مجال الدراسات الأكاديمية للعلاقات العامة كوظيفة إدارية واتصاليه وإنما امتد ليشمل ممارسة هذه الوظائف في إطار الوظائف الإدارية التسويقية الاخري.</a:t>
            </a:r>
            <a:endParaRPr lang="ar-JO"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0559" y="4322788"/>
            <a:ext cx="2857500" cy="1600200"/>
          </a:xfrm>
          <a:prstGeom prst="rect">
            <a:avLst/>
          </a:prstGeom>
        </p:spPr>
      </p:pic>
    </p:spTree>
    <p:extLst>
      <p:ext uri="{BB962C8B-B14F-4D97-AF65-F5344CB8AC3E}">
        <p14:creationId xmlns:p14="http://schemas.microsoft.com/office/powerpoint/2010/main" val="155196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388439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فقد قامت العديد من المؤسسات سواء كانت حكومية أو خاصة بإنشاء مواقع الكترونية لها على الشبكة الدولية للمعلومات. كي تعد أداة جديدة من أدوات العلاقات العامة للتعريف بالمنظمة وما تقدمه من خدمات ومنتجات. ولتشجيع الجماهير الداخلية والخارجية على التواصل مع المنظمة الكترونياً من أجل تنمية علاقات مستمرة معها والحفاظ عليها. </a:t>
            </a:r>
            <a:endParaRPr lang="ar-JO" dirty="0"/>
          </a:p>
          <a:p>
            <a:pPr marL="285750" indent="-285750" algn="just" rtl="1">
              <a:lnSpc>
                <a:spcPct val="200000"/>
              </a:lnSpc>
              <a:buFont typeface="Arial" panose="020B0604020202020204" pitchFamily="34" charset="0"/>
              <a:buChar char="•"/>
            </a:pPr>
            <a:endParaRPr lang="ar-JO" dirty="0"/>
          </a:p>
          <a:p>
            <a:pPr marL="285750" indent="-285750" algn="just" rtl="1">
              <a:lnSpc>
                <a:spcPct val="200000"/>
              </a:lnSpc>
              <a:buFont typeface="Arial" panose="020B0604020202020204" pitchFamily="34" charset="0"/>
              <a:buChar char="•"/>
            </a:pPr>
            <a:r>
              <a:rPr lang="ar-QA" dirty="0"/>
              <a:t>وهناك ازدياد ملحوظ في توسع القاعدة الرسمية المستخدمة للإنترنت، وكلما أصبح هناك تقدم تقني في مجال استعمال الإنترنت في مؤسسات العلاقات العامة كلما أصبح تعدد في الاحتياجات، كما من المهم توافر المستجدات لمواكبة هذا التقدم، سواء على المستوى المحلي للمؤسسة أو العالمي</a:t>
            </a:r>
            <a:endParaRPr lang="ar-JO" b="1" dirty="0">
              <a:latin typeface="Alexandria" charset="0"/>
              <a:cs typeface="Alexandria" charset="0"/>
            </a:endParaRPr>
          </a:p>
        </p:txBody>
      </p:sp>
    </p:spTree>
    <p:extLst>
      <p:ext uri="{BB962C8B-B14F-4D97-AF65-F5344CB8AC3E}">
        <p14:creationId xmlns:p14="http://schemas.microsoft.com/office/powerpoint/2010/main" val="1170335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6499317" cy="523220"/>
          </a:xfrm>
          <a:prstGeom prst="rect">
            <a:avLst/>
          </a:prstGeom>
          <a:noFill/>
        </p:spPr>
        <p:txBody>
          <a:bodyPr wrap="square" rtlCol="0">
            <a:spAutoFit/>
          </a:bodyPr>
          <a:lstStyle/>
          <a:p>
            <a:pPr algn="ctr"/>
            <a:r>
              <a:rPr lang="ar-JO" sz="2800" dirty="0"/>
              <a:t> عوامل أهمية الانترنت للعلاقات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78379" y="2006728"/>
            <a:ext cx="9435241" cy="3336939"/>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b="1" dirty="0"/>
              <a:t>أولا: </a:t>
            </a:r>
            <a:r>
              <a:rPr lang="ar-QA" dirty="0"/>
              <a:t>يلعب الانترنت بأدواته المتعددة دورا هاما في تعرف دوائر العلاقات العامة على اتجاهات الجمهور الداخلي والخارجي للمؤسسة بطرق متعددة وفورية مثل خدمات البريد الالكتروني أو المواقع الالكترونية أو عبر مواقع الإعلام الجديد.</a:t>
            </a:r>
          </a:p>
          <a:p>
            <a:pPr marL="285750" indent="-285750" algn="just" rtl="1">
              <a:lnSpc>
                <a:spcPct val="200000"/>
              </a:lnSpc>
              <a:buFont typeface="Arial" panose="020B0604020202020204" pitchFamily="34" charset="0"/>
              <a:buChar char="•"/>
            </a:pPr>
            <a:r>
              <a:rPr lang="ar-QA" b="1" dirty="0"/>
              <a:t>ثانيا</a:t>
            </a:r>
            <a:r>
              <a:rPr lang="ar-QA" dirty="0"/>
              <a:t>: يلعب الانترنت دورا بارزا في إيصال المعلومة الصحيحة للجمهور بشرائحه المختلفة سواء عبر المراسلات الالكترونية أو عبر النشر على موقع المؤسسة أو بواسطة النشرات الإخبارية الالكترونية الدورية وغيرها.</a:t>
            </a:r>
            <a:endParaRPr lang="ar-JO" dirty="0"/>
          </a:p>
          <a:p>
            <a:pPr marL="285750" indent="-285750" algn="just" rtl="1">
              <a:lnSpc>
                <a:spcPct val="200000"/>
              </a:lnSpc>
              <a:buFont typeface="Arial" panose="020B0604020202020204" pitchFamily="34" charset="0"/>
              <a:buChar char="•"/>
            </a:pPr>
            <a:r>
              <a:rPr lang="ar-QA" b="1" dirty="0"/>
              <a:t>  ثالثا: </a:t>
            </a:r>
            <a:r>
              <a:rPr lang="ar-QA" dirty="0"/>
              <a:t>يساهم الانترنت في تسويق المؤسسة وتعزيز سمعتها على المستويين المحلي والدولي خاصة في ظل تميز وسيلة الانترنت بتخطيه للحواجز الجغرافية والثقافية حيث نجد إن المؤسسات تهتم بان تنشر على الانترنت بلغات متعددة.</a:t>
            </a:r>
            <a:endParaRPr lang="ar-JO" b="1" dirty="0">
              <a:latin typeface="Alexandria" charset="0"/>
              <a:cs typeface="Alexandria" charset="0"/>
            </a:endParaRPr>
          </a:p>
        </p:txBody>
      </p:sp>
    </p:spTree>
    <p:extLst>
      <p:ext uri="{BB962C8B-B14F-4D97-AF65-F5344CB8AC3E}">
        <p14:creationId xmlns:p14="http://schemas.microsoft.com/office/powerpoint/2010/main" val="18425011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388439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b="1" dirty="0"/>
              <a:t> رابعا: </a:t>
            </a:r>
            <a:r>
              <a:rPr lang="ar-QA" dirty="0"/>
              <a:t>يلعب الانترنت دورا بارزا في ترويج وتسويق خدمات ومنتجات المؤسسة مما يوفر جهدا ووقتا وتكلفة على دوائر العلاقات العامة وانقسام الفاعلان والمبيعات في المؤسسات بل أن تقنيات التجارة الالكترونية عبر الانترنت وغيرها من وسائل الاتصال الحديثة تتطور بشكل نتسارع وكبير ولم تقف عند حد الترويج بل يتم من خلالها البيع المباشر للسلع والخدمات.</a:t>
            </a:r>
          </a:p>
          <a:p>
            <a:pPr marL="285750" indent="-285750" algn="just" rtl="1">
              <a:lnSpc>
                <a:spcPct val="200000"/>
              </a:lnSpc>
              <a:buFont typeface="Arial" panose="020B0604020202020204" pitchFamily="34" charset="0"/>
              <a:buChar char="•"/>
            </a:pPr>
            <a:endParaRPr lang="ar-QA" dirty="0"/>
          </a:p>
          <a:p>
            <a:pPr marL="285750" indent="-285750" algn="just" rtl="1">
              <a:lnSpc>
                <a:spcPct val="200000"/>
              </a:lnSpc>
              <a:buFont typeface="Arial" panose="020B0604020202020204" pitchFamily="34" charset="0"/>
              <a:buChar char="•"/>
            </a:pPr>
            <a:r>
              <a:rPr lang="ar-QA" dirty="0"/>
              <a:t> </a:t>
            </a:r>
            <a:r>
              <a:rPr lang="ar-QA" b="1" dirty="0"/>
              <a:t>خامسا: </a:t>
            </a:r>
            <a:r>
              <a:rPr lang="ar-QA" dirty="0"/>
              <a:t>أذا كان من الهداف ووظائف العلاقات العامة العمل على مواجهة الأزمات التي تتعرض لها المؤسسة بل والعمل على التنبؤ بهذه الأزمات قبل وقوعها فان الانترنت يساهم في تحقيق هذا الأمر عبر المتابعة المستمرة لتوجهات وردود الفعل المحيطة بالمؤسسة.</a:t>
            </a:r>
            <a:endParaRPr lang="ar-JO" b="1" dirty="0">
              <a:latin typeface="Alexandria" charset="0"/>
              <a:cs typeface="Alexandria" charset="0"/>
            </a:endParaRPr>
          </a:p>
        </p:txBody>
      </p:sp>
    </p:spTree>
    <p:extLst>
      <p:ext uri="{BB962C8B-B14F-4D97-AF65-F5344CB8AC3E}">
        <p14:creationId xmlns:p14="http://schemas.microsoft.com/office/powerpoint/2010/main" val="6688628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1555926"/>
            <a:ext cx="9435241" cy="3970318"/>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b="1" dirty="0"/>
              <a:t>سادسا: </a:t>
            </a:r>
            <a:r>
              <a:rPr lang="ar-QA" dirty="0"/>
              <a:t>يساعد الانترنت بخدماته المتعددة على إقامة علاقات جيدة ومتفاعلة مع وسائل الإعلام والصحافيين حيث يعطي المؤسسة إمكانيات لا محدودة للتواصل الفوري وتوفير إي معلومات مطلوبة بإشكال مختلفة سواء صور أو نصوص أو فيديو وغير ذلك.</a:t>
            </a:r>
          </a:p>
          <a:p>
            <a:pPr marL="285750" indent="-285750" algn="just" rtl="1">
              <a:lnSpc>
                <a:spcPct val="200000"/>
              </a:lnSpc>
              <a:buFont typeface="Arial" panose="020B0604020202020204" pitchFamily="34" charset="0"/>
              <a:buChar char="•"/>
            </a:pPr>
            <a:r>
              <a:rPr lang="ar-QA" b="1" dirty="0"/>
              <a:t>سابعا: </a:t>
            </a:r>
            <a:r>
              <a:rPr lang="ar-QA" dirty="0"/>
              <a:t> الانترنت وسيلة فعالة في دراسات وأبحاث العلاقات العامة للتعرف على الرأي العام وانطباعاته عن المؤسسة إضافة لإمكانية استخدامه بصورة فعالة في التقييم الفوري لبرامج وخدمات العلاقات العامة ونلاحظ ذلك في استخدام أساليب الاستطلاع الالكتروني وغيره</a:t>
            </a:r>
            <a:r>
              <a:rPr lang="ar-JO" dirty="0"/>
              <a:t> و</a:t>
            </a:r>
            <a:r>
              <a:rPr lang="ar-QA" dirty="0"/>
              <a:t>يعد الانترنت مصدرا خصبا وداعما للعلاقات العامة في المؤسسة يمكن الاعتماد عليه في توفير معلومات وإحصاءات </a:t>
            </a:r>
            <a:endParaRPr lang="ar-JO" b="1" dirty="0">
              <a:latin typeface="Alexandria" charset="0"/>
              <a:cs typeface="Alexandria" charset="0"/>
            </a:endParaRPr>
          </a:p>
        </p:txBody>
      </p:sp>
    </p:spTree>
    <p:extLst>
      <p:ext uri="{BB962C8B-B14F-4D97-AF65-F5344CB8AC3E}">
        <p14:creationId xmlns:p14="http://schemas.microsoft.com/office/powerpoint/2010/main" val="629726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1</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8331" y="1951186"/>
            <a:ext cx="4677524" cy="4027781"/>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96906" y="1883877"/>
            <a:ext cx="4871804" cy="4095090"/>
          </a:xfrm>
          <a:prstGeom prst="rect">
            <a:avLst/>
          </a:prstGeom>
        </p:spPr>
      </p:pic>
    </p:spTree>
    <p:extLst>
      <p:ext uri="{BB962C8B-B14F-4D97-AF65-F5344CB8AC3E}">
        <p14:creationId xmlns:p14="http://schemas.microsoft.com/office/powerpoint/2010/main" val="2744177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646187" y="260437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279999BE-4982-490B-AF66-533CA6E14E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www.w3.org/XML/1998/namespace"/>
    <ds:schemaRef ds:uri="http://schemas.openxmlformats.org/package/2006/metadata/core-properties"/>
    <ds:schemaRef ds:uri="http://purl.org/dc/elements/1.1/"/>
    <ds:schemaRef ds:uri="http://schemas.microsoft.com/office/2006/documentManagement/types"/>
    <ds:schemaRef ds:uri="http://purl.org/dc/dcmitype/"/>
    <ds:schemaRef ds:uri="http://purl.org/dc/terms/"/>
    <ds:schemaRef ds:uri="http://schemas.microsoft.com/office/infopath/2007/PartnerControls"/>
    <ds:schemaRef ds:uri="688354b5-287c-4cda-825e-1d7935aea40e"/>
    <ds:schemaRef ds:uri="aca13214-df29-4e3c-a050-857c0bf7bd8e"/>
    <ds:schemaRef ds:uri="http://schemas.microsoft.com/office/2006/metadata/properties"/>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7670</TotalTime>
  <Words>3984</Words>
  <Application>Microsoft Office PowerPoint</Application>
  <PresentationFormat>Widescreen</PresentationFormat>
  <Paragraphs>280</Paragraphs>
  <Slides>42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Alexandria</vt:lpstr>
      <vt:lpstr>Arial</vt:lpstr>
      <vt:lpstr>Arial (Body)</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cp:lastModifiedBy>
  <cp:revision>86</cp:revision>
  <dcterms:created xsi:type="dcterms:W3CDTF">2023-04-29T09:08:00Z</dcterms:created>
  <dcterms:modified xsi:type="dcterms:W3CDTF">2026-02-13T10:06:18Z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