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303" r:id="rId5"/>
    <p:sldId id="671" r:id="rId6"/>
    <p:sldId id="670" r:id="rId7"/>
    <p:sldId id="271" r:id="rId8"/>
    <p:sldId id="751" r:id="rId9"/>
    <p:sldId id="780" r:id="rId10"/>
    <p:sldId id="747" r:id="rId11"/>
    <p:sldId id="784" r:id="rId12"/>
    <p:sldId id="752" r:id="rId13"/>
    <p:sldId id="786" r:id="rId14"/>
    <p:sldId id="728" r:id="rId15"/>
    <p:sldId id="759" r:id="rId16"/>
    <p:sldId id="748" r:id="rId17"/>
    <p:sldId id="781" r:id="rId18"/>
    <p:sldId id="761" r:id="rId19"/>
    <p:sldId id="762" r:id="rId20"/>
    <p:sldId id="782" r:id="rId21"/>
    <p:sldId id="768" r:id="rId22"/>
    <p:sldId id="766" r:id="rId23"/>
    <p:sldId id="779" r:id="rId24"/>
    <p:sldId id="788" r:id="rId25"/>
    <p:sldId id="789" r:id="rId26"/>
    <p:sldId id="792" r:id="rId27"/>
    <p:sldId id="790" r:id="rId28"/>
    <p:sldId id="791" r:id="rId29"/>
    <p:sldId id="793" r:id="rId30"/>
    <p:sldId id="794" r:id="rId31"/>
    <p:sldId id="796" r:id="rId32"/>
    <p:sldId id="795" r:id="rId33"/>
    <p:sldId id="797" r:id="rId34"/>
    <p:sldId id="806" r:id="rId35"/>
    <p:sldId id="807" r:id="rId36"/>
    <p:sldId id="808" r:id="rId37"/>
    <p:sldId id="809" r:id="rId38"/>
    <p:sldId id="798" r:id="rId39"/>
    <p:sldId id="799" r:id="rId40"/>
    <p:sldId id="800" r:id="rId41"/>
    <p:sldId id="801" r:id="rId42"/>
    <p:sldId id="802" r:id="rId43"/>
    <p:sldId id="803" r:id="rId44"/>
    <p:sldId id="804" r:id="rId45"/>
    <p:sldId id="805" r:id="rId46"/>
    <p:sldId id="810" r:id="rId47"/>
    <p:sldId id="505" r:id="rId48"/>
    <p:sldId id="49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751"/>
            <p14:sldId id="780"/>
            <p14:sldId id="747"/>
            <p14:sldId id="784"/>
            <p14:sldId id="752"/>
            <p14:sldId id="786"/>
            <p14:sldId id="728"/>
            <p14:sldId id="759"/>
            <p14:sldId id="748"/>
            <p14:sldId id="781"/>
            <p14:sldId id="761"/>
            <p14:sldId id="762"/>
            <p14:sldId id="782"/>
            <p14:sldId id="768"/>
            <p14:sldId id="766"/>
            <p14:sldId id="779"/>
            <p14:sldId id="788"/>
            <p14:sldId id="789"/>
            <p14:sldId id="792"/>
            <p14:sldId id="790"/>
            <p14:sldId id="791"/>
            <p14:sldId id="793"/>
            <p14:sldId id="794"/>
            <p14:sldId id="796"/>
            <p14:sldId id="795"/>
            <p14:sldId id="797"/>
            <p14:sldId id="806"/>
            <p14:sldId id="807"/>
            <p14:sldId id="808"/>
            <p14:sldId id="809"/>
            <p14:sldId id="798"/>
            <p14:sldId id="799"/>
            <p14:sldId id="800"/>
            <p14:sldId id="801"/>
            <p14:sldId id="802"/>
            <p14:sldId id="803"/>
            <p14:sldId id="804"/>
            <p14:sldId id="805"/>
            <p14:sldId id="810"/>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87" d="100"/>
          <a:sy n="87" d="100"/>
        </p:scale>
        <p:origin x="50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custT="1"/>
      <dgm:spPr/>
      <dgm:t>
        <a:bodyPr/>
        <a:lstStyle/>
        <a:p>
          <a:pPr rtl="1"/>
          <a:r>
            <a:rPr lang="en-US" sz="1500" b="1" i="0" baseline="0" dirty="0">
              <a:latin typeface="Alexandria" pitchFamily="2" charset="-78"/>
              <a:cs typeface="Alexandria" pitchFamily="2" charset="-78"/>
            </a:rPr>
            <a:t>Joint stock company</a:t>
          </a: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custT="1"/>
      <dgm:spPr/>
      <dgm:t>
        <a:bodyPr/>
        <a:lstStyle/>
        <a:p>
          <a:pPr rtl="1"/>
          <a:r>
            <a:rPr lang="en-US" sz="1500" b="1" i="0" baseline="0" dirty="0">
              <a:latin typeface="Alexandria" pitchFamily="2" charset="-78"/>
              <a:cs typeface="Alexandria" pitchFamily="2" charset="-78"/>
            </a:rPr>
            <a:t>Simplified joint stock company</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custT="1"/>
      <dgm:spPr/>
      <dgm:t>
        <a:bodyPr/>
        <a:lstStyle/>
        <a:p>
          <a:pPr rtl="1"/>
          <a:r>
            <a:rPr lang="en-US" sz="1500" b="1" i="0" baseline="0" dirty="0">
              <a:latin typeface="Alexandria" pitchFamily="2" charset="-78"/>
              <a:cs typeface="Alexandria" pitchFamily="2" charset="-78"/>
            </a:rPr>
            <a:t>Unlimited liability</a:t>
          </a:r>
        </a:p>
        <a:p>
          <a:pPr rtl="1"/>
          <a:endParaRPr lang="en-US" sz="1600" b="0" i="0" baseline="0" dirty="0"/>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286A75F6-2186-4A40-BB60-FCDD2FE3A096}">
      <dgm:prSet custT="1"/>
      <dgm:spPr/>
      <dgm:t>
        <a:bodyPr/>
        <a:lstStyle/>
        <a:p>
          <a:pPr rtl="1"/>
          <a:r>
            <a:rPr lang="en-US" sz="1500" b="1" i="0" baseline="0" dirty="0">
              <a:latin typeface="Alexandria" pitchFamily="2" charset="-78"/>
              <a:cs typeface="Alexandria" pitchFamily="2" charset="-78"/>
            </a:rPr>
            <a:t>Non- profit company</a:t>
          </a:r>
        </a:p>
      </dgm:t>
    </dgm:pt>
    <dgm:pt modelId="{17EF37D7-AD14-4B3B-94FA-8A2C46AA894A}" type="parTrans" cxnId="{E8DAB7DF-9D0A-4E6F-A069-A4D54DA0CD70}">
      <dgm:prSet/>
      <dgm:spPr/>
      <dgm:t>
        <a:bodyPr/>
        <a:lstStyle/>
        <a:p>
          <a:endParaRPr lang="en-US"/>
        </a:p>
      </dgm:t>
    </dgm:pt>
    <dgm:pt modelId="{E67A439F-809A-4EF6-8092-D332597F0740}" type="sibTrans" cxnId="{E8DAB7DF-9D0A-4E6F-A069-A4D54DA0CD70}">
      <dgm:prSet/>
      <dgm:spPr/>
      <dgm:t>
        <a:bodyPr/>
        <a:lstStyle/>
        <a:p>
          <a:endParaRPr lang="en-US"/>
        </a:p>
      </dgm:t>
    </dgm:pt>
    <dgm:pt modelId="{56418BAC-5AD6-4F5F-9F12-1124DB36E11D}">
      <dgm:prSet custT="1"/>
      <dgm:spPr/>
      <dgm:t>
        <a:bodyPr/>
        <a:lstStyle/>
        <a:p>
          <a:pPr rtl="1"/>
          <a:r>
            <a:rPr lang="en-US" sz="1500" b="1" i="0" baseline="0" dirty="0">
              <a:latin typeface="Alexandria" pitchFamily="2" charset="-78"/>
              <a:cs typeface="Alexandria" pitchFamily="2" charset="-78"/>
            </a:rPr>
            <a:t>Professional company</a:t>
          </a:r>
        </a:p>
      </dgm:t>
    </dgm:pt>
    <dgm:pt modelId="{61099E6A-8EA2-4898-8F0A-037D441EBE38}" type="parTrans" cxnId="{19FDEDC6-5DE5-4899-A37F-B301DAAC74E8}">
      <dgm:prSet/>
      <dgm:spPr/>
      <dgm:t>
        <a:bodyPr/>
        <a:lstStyle/>
        <a:p>
          <a:endParaRPr lang="en-US"/>
        </a:p>
      </dgm:t>
    </dgm:pt>
    <dgm:pt modelId="{72235E8D-452F-49B7-A456-C51336C9FEFA}" type="sibTrans" cxnId="{19FDEDC6-5DE5-4899-A37F-B301DAAC74E8}">
      <dgm:prSet/>
      <dgm:spPr/>
      <dgm:t>
        <a:bodyPr/>
        <a:lstStyle/>
        <a:p>
          <a:endParaRPr lang="en-US"/>
        </a:p>
      </dgm:t>
    </dgm:pt>
    <dgm:pt modelId="{D66556A5-387B-4247-A028-F4F4C92C098A}">
      <dgm:prSet custT="1"/>
      <dgm:spPr/>
      <dgm:t>
        <a:bodyPr/>
        <a:lstStyle/>
        <a:p>
          <a:pPr rtl="1"/>
          <a:r>
            <a:rPr lang="en-US" sz="1500" b="1" i="0" baseline="0" dirty="0">
              <a:latin typeface="Alexandria" pitchFamily="2" charset="-78"/>
              <a:cs typeface="Alexandria" pitchFamily="2" charset="-78"/>
            </a:rPr>
            <a:t>Trader and his commercial acts</a:t>
          </a:r>
        </a:p>
      </dgm:t>
    </dgm:pt>
    <dgm:pt modelId="{CA0C7E72-4E2C-407D-9542-025BF342CA08}" type="parTrans" cxnId="{B6A288AA-3F04-4E49-8E96-DD7DDEFDFB9B}">
      <dgm:prSet/>
      <dgm:spPr/>
      <dgm:t>
        <a:bodyPr/>
        <a:lstStyle/>
        <a:p>
          <a:endParaRPr lang="en-US"/>
        </a:p>
      </dgm:t>
    </dgm:pt>
    <dgm:pt modelId="{F45C3D03-A6F5-42AC-AF20-A3666EF2DC66}" type="sibTrans" cxnId="{B6A288AA-3F04-4E49-8E96-DD7DDEFDFB9B}">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46AFFA7F-81A8-4307-8C40-DF989708586C}" type="pres">
      <dgm:prSet presAssocID="{D66556A5-387B-4247-A028-F4F4C92C098A}" presName="Accent6" presStyleCnt="0"/>
      <dgm:spPr/>
    </dgm:pt>
    <dgm:pt modelId="{0ECBB9BB-80C1-4E0B-9D97-F212CE8B270F}" type="pres">
      <dgm:prSet presAssocID="{D66556A5-387B-4247-A028-F4F4C92C098A}" presName="Accent" presStyleLbl="node1" presStyleIdx="0" presStyleCnt="12"/>
      <dgm:spPr/>
    </dgm:pt>
    <dgm:pt modelId="{57F358B0-0DDA-4E78-8429-A1FC2AD7DF79}" type="pres">
      <dgm:prSet presAssocID="{D66556A5-387B-4247-A028-F4F4C92C098A}" presName="ParentBackground6" presStyleCnt="0"/>
      <dgm:spPr/>
    </dgm:pt>
    <dgm:pt modelId="{7610F9B3-666D-4F29-933D-F2A7DF11B422}" type="pres">
      <dgm:prSet presAssocID="{D66556A5-387B-4247-A028-F4F4C92C098A}" presName="ParentBackground" presStyleLbl="node1" presStyleIdx="1" presStyleCnt="12"/>
      <dgm:spPr/>
    </dgm:pt>
    <dgm:pt modelId="{5165CAA4-61E3-4143-837A-1C76FE2423B6}" type="pres">
      <dgm:prSet presAssocID="{D66556A5-387B-4247-A028-F4F4C92C098A}" presName="Parent6" presStyleLbl="fgAcc0" presStyleIdx="0" presStyleCnt="0">
        <dgm:presLayoutVars>
          <dgm:chMax val="1"/>
          <dgm:chPref val="1"/>
          <dgm:bulletEnabled val="1"/>
        </dgm:presLayoutVars>
      </dgm:prSet>
      <dgm:spPr/>
    </dgm:pt>
    <dgm:pt modelId="{2BCD0B95-328F-479F-A63B-51C12EBBB27C}" type="pres">
      <dgm:prSet presAssocID="{56418BAC-5AD6-4F5F-9F12-1124DB36E11D}" presName="Accent5" presStyleCnt="0"/>
      <dgm:spPr/>
    </dgm:pt>
    <dgm:pt modelId="{DD0E8123-11D3-415E-8D63-1F43A1D417E1}" type="pres">
      <dgm:prSet presAssocID="{56418BAC-5AD6-4F5F-9F12-1124DB36E11D}" presName="Accent" presStyleLbl="node1" presStyleIdx="2" presStyleCnt="12"/>
      <dgm:spPr/>
    </dgm:pt>
    <dgm:pt modelId="{8B9F4E83-73E4-4156-A63C-4DB8D9C702C3}" type="pres">
      <dgm:prSet presAssocID="{56418BAC-5AD6-4F5F-9F12-1124DB36E11D}" presName="ParentBackground5" presStyleCnt="0"/>
      <dgm:spPr/>
    </dgm:pt>
    <dgm:pt modelId="{085FEF52-AAC7-410B-9075-1B663F713854}" type="pres">
      <dgm:prSet presAssocID="{56418BAC-5AD6-4F5F-9F12-1124DB36E11D}" presName="ParentBackground" presStyleLbl="node1" presStyleIdx="3" presStyleCnt="12"/>
      <dgm:spPr/>
    </dgm:pt>
    <dgm:pt modelId="{77C83218-DF5E-424A-ABB5-EC92C2683795}" type="pres">
      <dgm:prSet presAssocID="{56418BAC-5AD6-4F5F-9F12-1124DB36E11D}" presName="Parent5" presStyleLbl="fgAcc0" presStyleIdx="0" presStyleCnt="0">
        <dgm:presLayoutVars>
          <dgm:chMax val="1"/>
          <dgm:chPref val="1"/>
          <dgm:bulletEnabled val="1"/>
        </dgm:presLayoutVars>
      </dgm:prSet>
      <dgm:spPr/>
    </dgm:pt>
    <dgm:pt modelId="{0F2B7E7B-EA64-4F67-B01C-A9A1F5FD6640}" type="pres">
      <dgm:prSet presAssocID="{286A75F6-2186-4A40-BB60-FCDD2FE3A096}" presName="Accent4" presStyleCnt="0"/>
      <dgm:spPr/>
    </dgm:pt>
    <dgm:pt modelId="{9EB0EDE8-C397-4148-AF24-1744ECF8F9F1}" type="pres">
      <dgm:prSet presAssocID="{286A75F6-2186-4A40-BB60-FCDD2FE3A096}" presName="Accent" presStyleLbl="node1" presStyleIdx="4" presStyleCnt="12"/>
      <dgm:spPr/>
    </dgm:pt>
    <dgm:pt modelId="{D2AF82B7-7E05-4A74-9986-37C2FC22DBD1}" type="pres">
      <dgm:prSet presAssocID="{286A75F6-2186-4A40-BB60-FCDD2FE3A096}" presName="ParentBackground4" presStyleCnt="0"/>
      <dgm:spPr/>
    </dgm:pt>
    <dgm:pt modelId="{520F0D22-B600-4764-A9B6-0928F21890DB}" type="pres">
      <dgm:prSet presAssocID="{286A75F6-2186-4A40-BB60-FCDD2FE3A096}" presName="ParentBackground" presStyleLbl="node1" presStyleIdx="5" presStyleCnt="12"/>
      <dgm:spPr/>
    </dgm:pt>
    <dgm:pt modelId="{3E15A00D-882B-4C9A-BB08-A75B90DB150B}" type="pres">
      <dgm:prSet presAssocID="{286A75F6-2186-4A40-BB60-FCDD2FE3A096}"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6" presStyleCnt="12"/>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7" presStyleCnt="12"/>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8" presStyleCnt="12"/>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9" presStyleCnt="12"/>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10" presStyleCnt="12"/>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11" presStyleCnt="12"/>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FC945414-9419-4349-8244-5E3C05097532}" type="presOf" srcId="{286A75F6-2186-4A40-BB60-FCDD2FE3A096}" destId="{520F0D22-B600-4764-A9B6-0928F21890DB}" srcOrd="0" destOrd="0" presId="urn:microsoft.com/office/officeart/2018/layout/CircleProcess"/>
    <dgm:cxn modelId="{C60E1A1E-823F-4D68-A555-9DF1F5F5AA90}" type="presOf" srcId="{E5FC2302-8E6E-4687-ADAD-BDB3E6CBD9AC}" destId="{7963B5BA-E68B-48CE-9F96-ADD44DF9973E}" srcOrd="1" destOrd="0" presId="urn:microsoft.com/office/officeart/2018/layout/CircleProcess"/>
    <dgm:cxn modelId="{8D1AC127-5EF2-49F1-B4D1-93478513F36B}" type="presOf" srcId="{D66556A5-387B-4247-A028-F4F4C92C098A}" destId="{7610F9B3-666D-4F29-933D-F2A7DF11B422}" srcOrd="0"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F00D4869-A98C-4C58-85AF-EC98644AD898}" type="presOf" srcId="{D66556A5-387B-4247-A028-F4F4C92C098A}" destId="{5165CAA4-61E3-4143-837A-1C76FE2423B6}"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B6A288AA-3F04-4E49-8E96-DD7DDEFDFB9B}" srcId="{5AF636C8-C971-48AC-ABFA-CAFE11F9DE92}" destId="{D66556A5-387B-4247-A028-F4F4C92C098A}" srcOrd="5" destOrd="0" parTransId="{CA0C7E72-4E2C-407D-9542-025BF342CA08}" sibTransId="{F45C3D03-A6F5-42AC-AF20-A3666EF2DC66}"/>
    <dgm:cxn modelId="{E2E45BB2-A30E-47EC-ADDA-1EC50E5FE13A}" srcId="{5AF636C8-C971-48AC-ABFA-CAFE11F9DE92}" destId="{D5D5F5D4-CF16-4393-9E27-486FF5878BCC}" srcOrd="1" destOrd="0" parTransId="{3A1958E4-A809-4771-8008-4B0195FCF2FC}" sibTransId="{D585B8A4-18AB-4527-B18C-B97F2E7DEFCA}"/>
    <dgm:cxn modelId="{19FDEDC6-5DE5-4899-A37F-B301DAAC74E8}" srcId="{5AF636C8-C971-48AC-ABFA-CAFE11F9DE92}" destId="{56418BAC-5AD6-4F5F-9F12-1124DB36E11D}" srcOrd="4" destOrd="0" parTransId="{61099E6A-8EA2-4898-8F0A-037D441EBE38}" sibTransId="{72235E8D-452F-49B7-A456-C51336C9FEFA}"/>
    <dgm:cxn modelId="{DBEF77CF-9778-4F8D-8AC0-7545D2787BD9}" type="presOf" srcId="{0BA684D9-B5A4-40EE-B4B6-B6B6E4877F38}" destId="{60B39F98-79E3-4D77-9214-F06EA1FAD499}" srcOrd="0" destOrd="0" presId="urn:microsoft.com/office/officeart/2018/layout/CircleProcess"/>
    <dgm:cxn modelId="{C3D440DB-8A29-4A0D-BD2C-D9B4A12E2E44}" type="presOf" srcId="{56418BAC-5AD6-4F5F-9F12-1124DB36E11D}" destId="{77C83218-DF5E-424A-ABB5-EC92C2683795}" srcOrd="1" destOrd="0" presId="urn:microsoft.com/office/officeart/2018/layout/CircleProcess"/>
    <dgm:cxn modelId="{E8DAB7DF-9D0A-4E6F-A069-A4D54DA0CD70}" srcId="{5AF636C8-C971-48AC-ABFA-CAFE11F9DE92}" destId="{286A75F6-2186-4A40-BB60-FCDD2FE3A096}" srcOrd="3" destOrd="0" parTransId="{17EF37D7-AD14-4B3B-94FA-8A2C46AA894A}" sibTransId="{E67A439F-809A-4EF6-8092-D332597F0740}"/>
    <dgm:cxn modelId="{4D1C3DE8-0AAA-497C-B815-CAC10E86E863}" type="presOf" srcId="{286A75F6-2186-4A40-BB60-FCDD2FE3A096}" destId="{3E15A00D-882B-4C9A-BB08-A75B90DB150B}" srcOrd="1"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5600E2EC-5A20-469D-A0B3-08E606C84A71}" type="presOf" srcId="{56418BAC-5AD6-4F5F-9F12-1124DB36E11D}" destId="{085FEF52-AAC7-410B-9075-1B663F713854}"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0D431CAC-2E0A-4D47-8EDB-77365EB9C800}" type="presParOf" srcId="{AAC8FEB1-DB20-4CF7-8F96-D411D838B551}" destId="{46AFFA7F-81A8-4307-8C40-DF989708586C}" srcOrd="0" destOrd="0" presId="urn:microsoft.com/office/officeart/2018/layout/CircleProcess"/>
    <dgm:cxn modelId="{8C72643D-FAFA-4A6D-BCB7-68E0076A649B}" type="presParOf" srcId="{46AFFA7F-81A8-4307-8C40-DF989708586C}" destId="{0ECBB9BB-80C1-4E0B-9D97-F212CE8B270F}" srcOrd="0" destOrd="0" presId="urn:microsoft.com/office/officeart/2018/layout/CircleProcess"/>
    <dgm:cxn modelId="{91090DA7-9748-4F14-93BF-57A54C27DB36}" type="presParOf" srcId="{AAC8FEB1-DB20-4CF7-8F96-D411D838B551}" destId="{57F358B0-0DDA-4E78-8429-A1FC2AD7DF79}" srcOrd="1" destOrd="0" presId="urn:microsoft.com/office/officeart/2018/layout/CircleProcess"/>
    <dgm:cxn modelId="{D911A182-EB67-45A9-A1DC-84BF9CFB9375}" type="presParOf" srcId="{57F358B0-0DDA-4E78-8429-A1FC2AD7DF79}" destId="{7610F9B3-666D-4F29-933D-F2A7DF11B422}" srcOrd="0" destOrd="0" presId="urn:microsoft.com/office/officeart/2018/layout/CircleProcess"/>
    <dgm:cxn modelId="{81F20649-E559-4D60-A978-85E6A054FCAA}" type="presParOf" srcId="{AAC8FEB1-DB20-4CF7-8F96-D411D838B551}" destId="{5165CAA4-61E3-4143-837A-1C76FE2423B6}" srcOrd="2" destOrd="0" presId="urn:microsoft.com/office/officeart/2018/layout/CircleProcess"/>
    <dgm:cxn modelId="{CB336C96-762F-434A-97AD-571F97FB4C29}" type="presParOf" srcId="{AAC8FEB1-DB20-4CF7-8F96-D411D838B551}" destId="{2BCD0B95-328F-479F-A63B-51C12EBBB27C}" srcOrd="3" destOrd="0" presId="urn:microsoft.com/office/officeart/2018/layout/CircleProcess"/>
    <dgm:cxn modelId="{AB610C86-1D2B-4F1A-B1CF-CF8DDA4B2986}" type="presParOf" srcId="{2BCD0B95-328F-479F-A63B-51C12EBBB27C}" destId="{DD0E8123-11D3-415E-8D63-1F43A1D417E1}" srcOrd="0" destOrd="0" presId="urn:microsoft.com/office/officeart/2018/layout/CircleProcess"/>
    <dgm:cxn modelId="{5DCEF818-E717-4081-B96D-F534DB7B32D9}" type="presParOf" srcId="{AAC8FEB1-DB20-4CF7-8F96-D411D838B551}" destId="{8B9F4E83-73E4-4156-A63C-4DB8D9C702C3}" srcOrd="4" destOrd="0" presId="urn:microsoft.com/office/officeart/2018/layout/CircleProcess"/>
    <dgm:cxn modelId="{F32E3E08-3891-4AF6-A613-7FB90141D87F}" type="presParOf" srcId="{8B9F4E83-73E4-4156-A63C-4DB8D9C702C3}" destId="{085FEF52-AAC7-410B-9075-1B663F713854}" srcOrd="0" destOrd="0" presId="urn:microsoft.com/office/officeart/2018/layout/CircleProcess"/>
    <dgm:cxn modelId="{371231A4-8E16-434E-A045-1775AFC461E9}" type="presParOf" srcId="{AAC8FEB1-DB20-4CF7-8F96-D411D838B551}" destId="{77C83218-DF5E-424A-ABB5-EC92C2683795}" srcOrd="5" destOrd="0" presId="urn:microsoft.com/office/officeart/2018/layout/CircleProcess"/>
    <dgm:cxn modelId="{433F7E30-B2C1-4C0B-8D9C-B4D419D80E5C}" type="presParOf" srcId="{AAC8FEB1-DB20-4CF7-8F96-D411D838B551}" destId="{0F2B7E7B-EA64-4F67-B01C-A9A1F5FD6640}" srcOrd="6" destOrd="0" presId="urn:microsoft.com/office/officeart/2018/layout/CircleProcess"/>
    <dgm:cxn modelId="{0C2DE5A2-2A58-4586-AE6E-F3086FC5A5AA}" type="presParOf" srcId="{0F2B7E7B-EA64-4F67-B01C-A9A1F5FD6640}" destId="{9EB0EDE8-C397-4148-AF24-1744ECF8F9F1}" srcOrd="0" destOrd="0" presId="urn:microsoft.com/office/officeart/2018/layout/CircleProcess"/>
    <dgm:cxn modelId="{5F24EC99-6D63-42B7-9D46-485C178E03EA}" type="presParOf" srcId="{AAC8FEB1-DB20-4CF7-8F96-D411D838B551}" destId="{D2AF82B7-7E05-4A74-9986-37C2FC22DBD1}" srcOrd="7" destOrd="0" presId="urn:microsoft.com/office/officeart/2018/layout/CircleProcess"/>
    <dgm:cxn modelId="{A26270ED-E149-4A4C-9AC5-347D24A93142}" type="presParOf" srcId="{D2AF82B7-7E05-4A74-9986-37C2FC22DBD1}" destId="{520F0D22-B600-4764-A9B6-0928F21890DB}" srcOrd="0" destOrd="0" presId="urn:microsoft.com/office/officeart/2018/layout/CircleProcess"/>
    <dgm:cxn modelId="{494D47C2-0E9B-4004-9A92-71A6054FC830}" type="presParOf" srcId="{AAC8FEB1-DB20-4CF7-8F96-D411D838B551}" destId="{3E15A00D-882B-4C9A-BB08-A75B90DB150B}" srcOrd="8" destOrd="0" presId="urn:microsoft.com/office/officeart/2018/layout/CircleProcess"/>
    <dgm:cxn modelId="{9DB6F70E-1EDD-4259-82C5-CE5E674F47A9}" type="presParOf" srcId="{AAC8FEB1-DB20-4CF7-8F96-D411D838B551}" destId="{8D964CFD-DD1D-4B29-8245-7B0BB5B3C4C7}" srcOrd="9"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0"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11" destOrd="0" presId="urn:microsoft.com/office/officeart/2018/layout/CircleProcess"/>
    <dgm:cxn modelId="{09A9B2E4-3C12-48A4-A5CC-F951112E1AEA}" type="presParOf" srcId="{AAC8FEB1-DB20-4CF7-8F96-D411D838B551}" destId="{ED87A76E-AE5B-405F-986F-C2578B180FAA}" srcOrd="12"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13"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14" destOrd="0" presId="urn:microsoft.com/office/officeart/2018/layout/CircleProcess"/>
    <dgm:cxn modelId="{095D2E6F-EF96-4176-B2C2-E3D6A64F06E1}" type="presParOf" srcId="{AAC8FEB1-DB20-4CF7-8F96-D411D838B551}" destId="{52829DDB-75B4-4C3D-9681-452FD57F2AB6}" srcOrd="15"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6"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7"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E11869-DDE9-4D51-8F7E-38552AA0800E}" type="doc">
      <dgm:prSet loTypeId="urn:microsoft.com/office/officeart/2008/layout/RadialCluster" loCatId="cycle" qsTypeId="urn:microsoft.com/office/officeart/2005/8/quickstyle/simple3" qsCatId="simple" csTypeId="urn:microsoft.com/office/officeart/2005/8/colors/accent1_2" csCatId="accent1" phldr="1"/>
      <dgm:spPr/>
      <dgm:t>
        <a:bodyPr/>
        <a:lstStyle/>
        <a:p>
          <a:pPr rtl="1"/>
          <a:endParaRPr lang="ar-BH"/>
        </a:p>
      </dgm:t>
    </dgm:pt>
    <dgm:pt modelId="{7CBC424D-811D-4770-A5BC-FB447E9AEE56}">
      <dgm:prSet phldrT="[Text]"/>
      <dgm:spPr>
        <a:xfrm>
          <a:off x="2733016" y="2041802"/>
          <a:ext cx="2591887" cy="1316628"/>
        </a:xfrm>
        <a:prstGeom prst="roundRect">
          <a:avLst/>
        </a:prstGeom>
        <a:gradFill rotWithShape="0">
          <a:gsLst>
            <a:gs pos="0">
              <a:srgbClr val="0F6FC6">
                <a:hueOff val="0"/>
                <a:satOff val="0"/>
                <a:lumOff val="0"/>
                <a:alphaOff val="0"/>
                <a:tint val="50000"/>
                <a:satMod val="300000"/>
              </a:srgbClr>
            </a:gs>
            <a:gs pos="35000">
              <a:srgbClr val="0F6FC6">
                <a:hueOff val="0"/>
                <a:satOff val="0"/>
                <a:lumOff val="0"/>
                <a:alphaOff val="0"/>
                <a:tint val="37000"/>
                <a:satMod val="300000"/>
              </a:srgbClr>
            </a:gs>
            <a:gs pos="100000">
              <a:srgbClr val="0F6FC6">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rtl="1">
            <a:buNone/>
          </a:pPr>
          <a:r>
            <a:rPr lang="en-US" dirty="0">
              <a:solidFill>
                <a:sysClr val="windowText" lastClr="000000"/>
              </a:solidFill>
              <a:latin typeface="Arial"/>
              <a:ea typeface="+mn-ea"/>
              <a:cs typeface="+mn-cs"/>
            </a:rPr>
            <a:t>Work contract</a:t>
          </a:r>
          <a:endParaRPr lang="ar-BH" dirty="0">
            <a:solidFill>
              <a:sysClr val="windowText" lastClr="000000"/>
            </a:solidFill>
            <a:latin typeface="Arial"/>
            <a:ea typeface="+mn-ea"/>
            <a:cs typeface="+mn-cs"/>
          </a:endParaRPr>
        </a:p>
      </dgm:t>
    </dgm:pt>
    <dgm:pt modelId="{33E1C39B-61C7-448F-8732-E936DF57C2E2}" type="parTrans" cxnId="{12B99E43-AB46-4F3E-A858-5D3B5704CA36}">
      <dgm:prSet/>
      <dgm:spPr/>
      <dgm:t>
        <a:bodyPr/>
        <a:lstStyle/>
        <a:p>
          <a:pPr rtl="1"/>
          <a:endParaRPr lang="ar-BH"/>
        </a:p>
      </dgm:t>
    </dgm:pt>
    <dgm:pt modelId="{1B144DB2-D3D2-4C6E-84BB-4678D0461480}" type="sibTrans" cxnId="{12B99E43-AB46-4F3E-A858-5D3B5704CA36}">
      <dgm:prSet/>
      <dgm:spPr/>
      <dgm:t>
        <a:bodyPr/>
        <a:lstStyle/>
        <a:p>
          <a:pPr rtl="1"/>
          <a:endParaRPr lang="ar-BH"/>
        </a:p>
      </dgm:t>
    </dgm:pt>
    <dgm:pt modelId="{265B2519-BCF5-4FBC-BF8D-FD05B4C11F84}">
      <dgm:prSet phldrT="[Text]"/>
      <dgm:spPr>
        <a:xfrm>
          <a:off x="3504982" y="166211"/>
          <a:ext cx="882140" cy="882140"/>
        </a:xfrm>
        <a:prstGeom prst="roundRect">
          <a:avLst/>
        </a:prstGeom>
        <a:gradFill rotWithShape="0">
          <a:gsLst>
            <a:gs pos="0">
              <a:srgbClr val="0F6FC6">
                <a:hueOff val="0"/>
                <a:satOff val="0"/>
                <a:lumOff val="0"/>
                <a:alphaOff val="0"/>
                <a:tint val="50000"/>
                <a:satMod val="300000"/>
              </a:srgbClr>
            </a:gs>
            <a:gs pos="35000">
              <a:srgbClr val="0F6FC6">
                <a:hueOff val="0"/>
                <a:satOff val="0"/>
                <a:lumOff val="0"/>
                <a:alphaOff val="0"/>
                <a:tint val="37000"/>
                <a:satMod val="300000"/>
              </a:srgbClr>
            </a:gs>
            <a:gs pos="100000">
              <a:srgbClr val="0F6FC6">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rtl="1">
            <a:buNone/>
          </a:pPr>
          <a:r>
            <a:rPr lang="en-US" dirty="0">
              <a:solidFill>
                <a:sysClr val="windowText" lastClr="000000"/>
              </a:solidFill>
              <a:latin typeface="Arial"/>
              <a:ea typeface="+mn-ea"/>
              <a:cs typeface="+mn-cs"/>
            </a:rPr>
            <a:t>wage</a:t>
          </a:r>
          <a:endParaRPr lang="ar-BH" dirty="0">
            <a:solidFill>
              <a:sysClr val="windowText" lastClr="000000"/>
            </a:solidFill>
            <a:latin typeface="Arial"/>
            <a:ea typeface="+mn-ea"/>
            <a:cs typeface="+mn-cs"/>
          </a:endParaRPr>
        </a:p>
      </dgm:t>
    </dgm:pt>
    <dgm:pt modelId="{D3DB506C-E049-455F-A804-BAEF45591866}" type="parTrans" cxnId="{BB76DEED-C80B-4A0B-A1E5-F17F35A08B15}">
      <dgm:prSet/>
      <dgm:spPr>
        <a:xfrm rot="16063884">
          <a:off x="3486089" y="1545077"/>
          <a:ext cx="994228" cy="0"/>
        </a:xfrm>
        <a:custGeom>
          <a:avLst/>
          <a:gdLst/>
          <a:ahLst/>
          <a:cxnLst/>
          <a:rect l="0" t="0" r="0" b="0"/>
          <a:pathLst>
            <a:path>
              <a:moveTo>
                <a:pt x="0" y="0"/>
              </a:moveTo>
              <a:lnTo>
                <a:pt x="994228" y="0"/>
              </a:lnTo>
            </a:path>
          </a:pathLst>
        </a:custGeom>
        <a:noFill/>
        <a:ln w="25400" cap="flat" cmpd="sng" algn="ctr">
          <a:solidFill>
            <a:srgbClr val="0F6FC6">
              <a:shade val="60000"/>
              <a:hueOff val="0"/>
              <a:satOff val="0"/>
              <a:lumOff val="0"/>
              <a:alphaOff val="0"/>
            </a:srgbClr>
          </a:solidFill>
          <a:prstDash val="solid"/>
          <a:miter/>
        </a:ln>
        <a:effectLst/>
      </dgm:spPr>
      <dgm:t>
        <a:bodyPr/>
        <a:lstStyle/>
        <a:p>
          <a:pPr rtl="1"/>
          <a:endParaRPr lang="ar-BH"/>
        </a:p>
      </dgm:t>
    </dgm:pt>
    <dgm:pt modelId="{A9A592FD-D1DA-483F-9BF7-EE6454B6F492}" type="sibTrans" cxnId="{BB76DEED-C80B-4A0B-A1E5-F17F35A08B15}">
      <dgm:prSet/>
      <dgm:spPr/>
      <dgm:t>
        <a:bodyPr/>
        <a:lstStyle/>
        <a:p>
          <a:pPr rtl="1"/>
          <a:endParaRPr lang="ar-BH"/>
        </a:p>
      </dgm:t>
    </dgm:pt>
    <dgm:pt modelId="{DF992772-294C-4D20-BEAC-F56D2303B685}">
      <dgm:prSet phldrT="[Text]"/>
      <dgm:spPr>
        <a:xfrm>
          <a:off x="5801923" y="3506619"/>
          <a:ext cx="1224058" cy="882140"/>
        </a:xfrm>
        <a:prstGeom prst="roundRect">
          <a:avLst/>
        </a:prstGeom>
        <a:gradFill rotWithShape="0">
          <a:gsLst>
            <a:gs pos="0">
              <a:srgbClr val="0F6FC6">
                <a:hueOff val="0"/>
                <a:satOff val="0"/>
                <a:lumOff val="0"/>
                <a:alphaOff val="0"/>
                <a:tint val="50000"/>
                <a:satMod val="300000"/>
              </a:srgbClr>
            </a:gs>
            <a:gs pos="35000">
              <a:srgbClr val="0F6FC6">
                <a:hueOff val="0"/>
                <a:satOff val="0"/>
                <a:lumOff val="0"/>
                <a:alphaOff val="0"/>
                <a:tint val="37000"/>
                <a:satMod val="300000"/>
              </a:srgbClr>
            </a:gs>
            <a:gs pos="100000">
              <a:srgbClr val="0F6FC6">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rtl="1">
            <a:buNone/>
          </a:pPr>
          <a:r>
            <a:rPr lang="en-US" dirty="0">
              <a:solidFill>
                <a:sysClr val="windowText" lastClr="000000"/>
              </a:solidFill>
              <a:latin typeface="Arial"/>
              <a:ea typeface="+mn-ea"/>
              <a:cs typeface="+mn-cs"/>
            </a:rPr>
            <a:t>supervision</a:t>
          </a:r>
          <a:endParaRPr lang="ar-BH" dirty="0">
            <a:solidFill>
              <a:sysClr val="windowText" lastClr="000000"/>
            </a:solidFill>
            <a:latin typeface="Arial"/>
            <a:ea typeface="+mn-ea"/>
            <a:cs typeface="+mn-cs"/>
          </a:endParaRPr>
        </a:p>
      </dgm:t>
    </dgm:pt>
    <dgm:pt modelId="{2BA00BC1-2B58-4E20-8F5F-51F5F33E5E81}" type="parTrans" cxnId="{5DEE3E1B-D3EB-459B-B307-9E783C2FBA7D}">
      <dgm:prSet/>
      <dgm:spPr>
        <a:xfrm rot="1656826">
          <a:off x="5254395" y="3492985"/>
          <a:ext cx="580595" cy="0"/>
        </a:xfrm>
        <a:custGeom>
          <a:avLst/>
          <a:gdLst/>
          <a:ahLst/>
          <a:cxnLst/>
          <a:rect l="0" t="0" r="0" b="0"/>
          <a:pathLst>
            <a:path>
              <a:moveTo>
                <a:pt x="0" y="0"/>
              </a:moveTo>
              <a:lnTo>
                <a:pt x="580595" y="0"/>
              </a:lnTo>
            </a:path>
          </a:pathLst>
        </a:custGeom>
        <a:noFill/>
        <a:ln w="25400" cap="flat" cmpd="sng" algn="ctr">
          <a:solidFill>
            <a:srgbClr val="0F6FC6">
              <a:shade val="60000"/>
              <a:hueOff val="0"/>
              <a:satOff val="0"/>
              <a:lumOff val="0"/>
              <a:alphaOff val="0"/>
            </a:srgbClr>
          </a:solidFill>
          <a:prstDash val="solid"/>
          <a:miter/>
        </a:ln>
        <a:effectLst/>
      </dgm:spPr>
      <dgm:t>
        <a:bodyPr/>
        <a:lstStyle/>
        <a:p>
          <a:pPr rtl="1"/>
          <a:endParaRPr lang="ar-BH"/>
        </a:p>
      </dgm:t>
    </dgm:pt>
    <dgm:pt modelId="{C4E99E2C-2DF9-4F6D-9E87-A655B9D37730}" type="sibTrans" cxnId="{5DEE3E1B-D3EB-459B-B307-9E783C2FBA7D}">
      <dgm:prSet/>
      <dgm:spPr/>
      <dgm:t>
        <a:bodyPr/>
        <a:lstStyle/>
        <a:p>
          <a:pPr rtl="1"/>
          <a:endParaRPr lang="ar-BH"/>
        </a:p>
      </dgm:t>
    </dgm:pt>
    <dgm:pt modelId="{88367D43-3623-4CAB-B805-40C1463177F7}">
      <dgm:prSet phldrT="[Text]"/>
      <dgm:spPr>
        <a:xfrm>
          <a:off x="1149082" y="3437538"/>
          <a:ext cx="882140" cy="882140"/>
        </a:xfrm>
        <a:prstGeom prst="roundRect">
          <a:avLst/>
        </a:prstGeom>
        <a:gradFill rotWithShape="0">
          <a:gsLst>
            <a:gs pos="0">
              <a:srgbClr val="0F6FC6">
                <a:hueOff val="0"/>
                <a:satOff val="0"/>
                <a:lumOff val="0"/>
                <a:alphaOff val="0"/>
                <a:tint val="50000"/>
                <a:satMod val="300000"/>
              </a:srgbClr>
            </a:gs>
            <a:gs pos="35000">
              <a:srgbClr val="0F6FC6">
                <a:hueOff val="0"/>
                <a:satOff val="0"/>
                <a:lumOff val="0"/>
                <a:alphaOff val="0"/>
                <a:tint val="37000"/>
                <a:satMod val="300000"/>
              </a:srgbClr>
            </a:gs>
            <a:gs pos="100000">
              <a:srgbClr val="0F6FC6">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rtl="1">
            <a:buNone/>
          </a:pPr>
          <a:r>
            <a:rPr lang="en-US" dirty="0">
              <a:solidFill>
                <a:sysClr val="windowText" lastClr="000000"/>
              </a:solidFill>
              <a:latin typeface="Arial"/>
              <a:ea typeface="+mn-ea"/>
              <a:cs typeface="+mn-cs"/>
            </a:rPr>
            <a:t>work</a:t>
          </a:r>
          <a:endParaRPr lang="ar-BH" dirty="0">
            <a:solidFill>
              <a:sysClr val="windowText" lastClr="000000"/>
            </a:solidFill>
            <a:latin typeface="Arial"/>
            <a:ea typeface="+mn-ea"/>
            <a:cs typeface="+mn-cs"/>
          </a:endParaRPr>
        </a:p>
      </dgm:t>
    </dgm:pt>
    <dgm:pt modelId="{7E9A6B4E-1E35-48D3-AB91-7FD3DD4C9F45}" type="parTrans" cxnId="{7A75DA6F-B252-4633-9A9B-B89C5E2ED897}">
      <dgm:prSet/>
      <dgm:spPr>
        <a:xfrm rot="9252540">
          <a:off x="1992402" y="3495910"/>
          <a:ext cx="779435" cy="0"/>
        </a:xfrm>
        <a:custGeom>
          <a:avLst/>
          <a:gdLst/>
          <a:ahLst/>
          <a:cxnLst/>
          <a:rect l="0" t="0" r="0" b="0"/>
          <a:pathLst>
            <a:path>
              <a:moveTo>
                <a:pt x="0" y="0"/>
              </a:moveTo>
              <a:lnTo>
                <a:pt x="779435" y="0"/>
              </a:lnTo>
            </a:path>
          </a:pathLst>
        </a:custGeom>
        <a:noFill/>
        <a:ln w="25400" cap="flat" cmpd="sng" algn="ctr">
          <a:solidFill>
            <a:srgbClr val="0F6FC6">
              <a:shade val="60000"/>
              <a:hueOff val="0"/>
              <a:satOff val="0"/>
              <a:lumOff val="0"/>
              <a:alphaOff val="0"/>
            </a:srgbClr>
          </a:solidFill>
          <a:prstDash val="solid"/>
          <a:miter/>
        </a:ln>
        <a:effectLst/>
      </dgm:spPr>
      <dgm:t>
        <a:bodyPr/>
        <a:lstStyle/>
        <a:p>
          <a:pPr rtl="1"/>
          <a:endParaRPr lang="ar-BH"/>
        </a:p>
      </dgm:t>
    </dgm:pt>
    <dgm:pt modelId="{FBB2FC09-9791-4114-9B8F-AC8F6FC9BB57}" type="sibTrans" cxnId="{7A75DA6F-B252-4633-9A9B-B89C5E2ED897}">
      <dgm:prSet/>
      <dgm:spPr/>
      <dgm:t>
        <a:bodyPr/>
        <a:lstStyle/>
        <a:p>
          <a:pPr rtl="1"/>
          <a:endParaRPr lang="ar-BH"/>
        </a:p>
      </dgm:t>
    </dgm:pt>
    <dgm:pt modelId="{181E7F82-55C2-4AC7-B932-A602B65ACA46}" type="pres">
      <dgm:prSet presAssocID="{E5E11869-DDE9-4D51-8F7E-38552AA0800E}" presName="Name0" presStyleCnt="0">
        <dgm:presLayoutVars>
          <dgm:chMax val="1"/>
          <dgm:chPref val="1"/>
          <dgm:dir/>
          <dgm:animOne val="branch"/>
          <dgm:animLvl val="lvl"/>
        </dgm:presLayoutVars>
      </dgm:prSet>
      <dgm:spPr/>
    </dgm:pt>
    <dgm:pt modelId="{D902AD90-4891-403C-A81D-68E38CB5A3C0}" type="pres">
      <dgm:prSet presAssocID="{7CBC424D-811D-4770-A5BC-FB447E9AEE56}" presName="singleCycle" presStyleCnt="0"/>
      <dgm:spPr/>
    </dgm:pt>
    <dgm:pt modelId="{CCBEFD09-0026-4F65-84A0-32E3E8742051}" type="pres">
      <dgm:prSet presAssocID="{7CBC424D-811D-4770-A5BC-FB447E9AEE56}" presName="singleCenter" presStyleLbl="node1" presStyleIdx="0" presStyleCnt="4" custScaleX="196858">
        <dgm:presLayoutVars>
          <dgm:chMax val="7"/>
          <dgm:chPref val="7"/>
        </dgm:presLayoutVars>
      </dgm:prSet>
      <dgm:spPr/>
    </dgm:pt>
    <dgm:pt modelId="{9A34A433-8C07-44C2-87C7-A69747783FB5}" type="pres">
      <dgm:prSet presAssocID="{D3DB506C-E049-455F-A804-BAEF45591866}" presName="Name56" presStyleLbl="parChTrans1D2" presStyleIdx="0" presStyleCnt="3"/>
      <dgm:spPr/>
    </dgm:pt>
    <dgm:pt modelId="{70E89A56-673D-4B8C-9397-22E184E03851}" type="pres">
      <dgm:prSet presAssocID="{265B2519-BCF5-4FBC-BF8D-FD05B4C11F84}" presName="text0" presStyleLbl="node1" presStyleIdx="1" presStyleCnt="4" custRadScaleRad="103536" custRadScaleInc="-3781">
        <dgm:presLayoutVars>
          <dgm:bulletEnabled val="1"/>
        </dgm:presLayoutVars>
      </dgm:prSet>
      <dgm:spPr/>
    </dgm:pt>
    <dgm:pt modelId="{75AEB68D-BC63-46C1-A499-6C86E38993F3}" type="pres">
      <dgm:prSet presAssocID="{2BA00BC1-2B58-4E20-8F5F-51F5F33E5E81}" presName="Name56" presStyleLbl="parChTrans1D2" presStyleIdx="1" presStyleCnt="3"/>
      <dgm:spPr/>
    </dgm:pt>
    <dgm:pt modelId="{51B71CAD-44BC-4BFF-AFEF-57E37D916C81}" type="pres">
      <dgm:prSet presAssocID="{DF992772-294C-4D20-BEAC-F56D2303B685}" presName="text0" presStyleLbl="node1" presStyleIdx="2" presStyleCnt="4" custScaleX="138760" custRadScaleRad="138401" custRadScaleInc="2644">
        <dgm:presLayoutVars>
          <dgm:bulletEnabled val="1"/>
        </dgm:presLayoutVars>
      </dgm:prSet>
      <dgm:spPr/>
    </dgm:pt>
    <dgm:pt modelId="{F43D8498-CB6D-4486-AC3F-3BCEE6FBC932}" type="pres">
      <dgm:prSet presAssocID="{7E9A6B4E-1E35-48D3-AB91-7FD3DD4C9F45}" presName="Name56" presStyleLbl="parChTrans1D2" presStyleIdx="2" presStyleCnt="3"/>
      <dgm:spPr/>
    </dgm:pt>
    <dgm:pt modelId="{1013CCE8-DF26-47B0-B2E3-B63E97A03DA4}" type="pres">
      <dgm:prSet presAssocID="{88367D43-3623-4CAB-B805-40C1463177F7}" presName="text0" presStyleLbl="node1" presStyleIdx="3" presStyleCnt="4" custRadScaleRad="133895" custRadScaleInc="7015">
        <dgm:presLayoutVars>
          <dgm:bulletEnabled val="1"/>
        </dgm:presLayoutVars>
      </dgm:prSet>
      <dgm:spPr/>
    </dgm:pt>
  </dgm:ptLst>
  <dgm:cxnLst>
    <dgm:cxn modelId="{5DEE3E1B-D3EB-459B-B307-9E783C2FBA7D}" srcId="{7CBC424D-811D-4770-A5BC-FB447E9AEE56}" destId="{DF992772-294C-4D20-BEAC-F56D2303B685}" srcOrd="1" destOrd="0" parTransId="{2BA00BC1-2B58-4E20-8F5F-51F5F33E5E81}" sibTransId="{C4E99E2C-2DF9-4F6D-9E87-A655B9D37730}"/>
    <dgm:cxn modelId="{AC998941-4798-4699-BB31-475213F65376}" type="presOf" srcId="{E5E11869-DDE9-4D51-8F7E-38552AA0800E}" destId="{181E7F82-55C2-4AC7-B932-A602B65ACA46}" srcOrd="0" destOrd="0" presId="urn:microsoft.com/office/officeart/2008/layout/RadialCluster"/>
    <dgm:cxn modelId="{12B99E43-AB46-4F3E-A858-5D3B5704CA36}" srcId="{E5E11869-DDE9-4D51-8F7E-38552AA0800E}" destId="{7CBC424D-811D-4770-A5BC-FB447E9AEE56}" srcOrd="0" destOrd="0" parTransId="{33E1C39B-61C7-448F-8732-E936DF57C2E2}" sibTransId="{1B144DB2-D3D2-4C6E-84BB-4678D0461480}"/>
    <dgm:cxn modelId="{7A75DA6F-B252-4633-9A9B-B89C5E2ED897}" srcId="{7CBC424D-811D-4770-A5BC-FB447E9AEE56}" destId="{88367D43-3623-4CAB-B805-40C1463177F7}" srcOrd="2" destOrd="0" parTransId="{7E9A6B4E-1E35-48D3-AB91-7FD3DD4C9F45}" sibTransId="{FBB2FC09-9791-4114-9B8F-AC8F6FC9BB57}"/>
    <dgm:cxn modelId="{1F195674-391D-49A4-B526-172F4D3629CA}" type="presOf" srcId="{7CBC424D-811D-4770-A5BC-FB447E9AEE56}" destId="{CCBEFD09-0026-4F65-84A0-32E3E8742051}" srcOrd="0" destOrd="0" presId="urn:microsoft.com/office/officeart/2008/layout/RadialCluster"/>
    <dgm:cxn modelId="{3672EB7A-0566-43DB-B201-49680C4FDD3F}" type="presOf" srcId="{7E9A6B4E-1E35-48D3-AB91-7FD3DD4C9F45}" destId="{F43D8498-CB6D-4486-AC3F-3BCEE6FBC932}" srcOrd="0" destOrd="0" presId="urn:microsoft.com/office/officeart/2008/layout/RadialCluster"/>
    <dgm:cxn modelId="{69503590-E048-49D6-96A1-D83ABFC2B35A}" type="presOf" srcId="{DF992772-294C-4D20-BEAC-F56D2303B685}" destId="{51B71CAD-44BC-4BFF-AFEF-57E37D916C81}" srcOrd="0" destOrd="0" presId="urn:microsoft.com/office/officeart/2008/layout/RadialCluster"/>
    <dgm:cxn modelId="{1B7B149B-BB86-45F5-93C5-B471F0D02848}" type="presOf" srcId="{265B2519-BCF5-4FBC-BF8D-FD05B4C11F84}" destId="{70E89A56-673D-4B8C-9397-22E184E03851}" srcOrd="0" destOrd="0" presId="urn:microsoft.com/office/officeart/2008/layout/RadialCluster"/>
    <dgm:cxn modelId="{A2CC809B-5295-4602-96D7-5434968EDAD0}" type="presOf" srcId="{D3DB506C-E049-455F-A804-BAEF45591866}" destId="{9A34A433-8C07-44C2-87C7-A69747783FB5}" srcOrd="0" destOrd="0" presId="urn:microsoft.com/office/officeart/2008/layout/RadialCluster"/>
    <dgm:cxn modelId="{10BFEEE9-D2F4-44F1-9062-FFB67AEE857A}" type="presOf" srcId="{88367D43-3623-4CAB-B805-40C1463177F7}" destId="{1013CCE8-DF26-47B0-B2E3-B63E97A03DA4}" srcOrd="0" destOrd="0" presId="urn:microsoft.com/office/officeart/2008/layout/RadialCluster"/>
    <dgm:cxn modelId="{BB76DEED-C80B-4A0B-A1E5-F17F35A08B15}" srcId="{7CBC424D-811D-4770-A5BC-FB447E9AEE56}" destId="{265B2519-BCF5-4FBC-BF8D-FD05B4C11F84}" srcOrd="0" destOrd="0" parTransId="{D3DB506C-E049-455F-A804-BAEF45591866}" sibTransId="{A9A592FD-D1DA-483F-9BF7-EE6454B6F492}"/>
    <dgm:cxn modelId="{98BCD7F2-2AF2-4FDD-8A08-F0FDFCDCAEF1}" type="presOf" srcId="{2BA00BC1-2B58-4E20-8F5F-51F5F33E5E81}" destId="{75AEB68D-BC63-46C1-A499-6C86E38993F3}" srcOrd="0" destOrd="0" presId="urn:microsoft.com/office/officeart/2008/layout/RadialCluster"/>
    <dgm:cxn modelId="{E63BF4B6-EBA5-4A6C-9F67-48A0BBA69269}" type="presParOf" srcId="{181E7F82-55C2-4AC7-B932-A602B65ACA46}" destId="{D902AD90-4891-403C-A81D-68E38CB5A3C0}" srcOrd="0" destOrd="0" presId="urn:microsoft.com/office/officeart/2008/layout/RadialCluster"/>
    <dgm:cxn modelId="{46FD54BF-1A33-437E-BAE7-3D4C97FFE329}" type="presParOf" srcId="{D902AD90-4891-403C-A81D-68E38CB5A3C0}" destId="{CCBEFD09-0026-4F65-84A0-32E3E8742051}" srcOrd="0" destOrd="0" presId="urn:microsoft.com/office/officeart/2008/layout/RadialCluster"/>
    <dgm:cxn modelId="{D27DB3E9-5164-4E11-A898-D3025F8E6CB0}" type="presParOf" srcId="{D902AD90-4891-403C-A81D-68E38CB5A3C0}" destId="{9A34A433-8C07-44C2-87C7-A69747783FB5}" srcOrd="1" destOrd="0" presId="urn:microsoft.com/office/officeart/2008/layout/RadialCluster"/>
    <dgm:cxn modelId="{513FE0DA-F797-4644-AF93-1169BF9C63F6}" type="presParOf" srcId="{D902AD90-4891-403C-A81D-68E38CB5A3C0}" destId="{70E89A56-673D-4B8C-9397-22E184E03851}" srcOrd="2" destOrd="0" presId="urn:microsoft.com/office/officeart/2008/layout/RadialCluster"/>
    <dgm:cxn modelId="{3E76F708-61C0-42C0-96D9-8C2E554C1BC4}" type="presParOf" srcId="{D902AD90-4891-403C-A81D-68E38CB5A3C0}" destId="{75AEB68D-BC63-46C1-A499-6C86E38993F3}" srcOrd="3" destOrd="0" presId="urn:microsoft.com/office/officeart/2008/layout/RadialCluster"/>
    <dgm:cxn modelId="{7153BB6B-9A33-4430-8229-3A6B7A71EE84}" type="presParOf" srcId="{D902AD90-4891-403C-A81D-68E38CB5A3C0}" destId="{51B71CAD-44BC-4BFF-AFEF-57E37D916C81}" srcOrd="4" destOrd="0" presId="urn:microsoft.com/office/officeart/2008/layout/RadialCluster"/>
    <dgm:cxn modelId="{EC6D3E34-A1C8-4607-812E-AF82F2BA4B77}" type="presParOf" srcId="{D902AD90-4891-403C-A81D-68E38CB5A3C0}" destId="{F43D8498-CB6D-4486-AC3F-3BCEE6FBC932}" srcOrd="5" destOrd="0" presId="urn:microsoft.com/office/officeart/2008/layout/RadialCluster"/>
    <dgm:cxn modelId="{52477B23-0283-4D4B-A33C-22E8A39854CF}" type="presParOf" srcId="{D902AD90-4891-403C-A81D-68E38CB5A3C0}" destId="{1013CCE8-DF26-47B0-B2E3-B63E97A03DA4}" srcOrd="6" destOrd="0" presId="urn:microsoft.com/office/officeart/2008/layout/RadialCluster"/>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CBB9BB-80C1-4E0B-9D97-F212CE8B270F}">
      <dsp:nvSpPr>
        <dsp:cNvPr id="0" name=""/>
        <dsp:cNvSpPr/>
      </dsp:nvSpPr>
      <dsp:spPr>
        <a:xfrm>
          <a:off x="9658776" y="805808"/>
          <a:ext cx="1780497" cy="1780158"/>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10F9B3-666D-4F29-933D-F2A7DF11B422}">
      <dsp:nvSpPr>
        <dsp:cNvPr id="0" name=""/>
        <dsp:cNvSpPr/>
      </dsp:nvSpPr>
      <dsp:spPr>
        <a:xfrm>
          <a:off x="9718729" y="865157"/>
          <a:ext cx="1661721" cy="1661460"/>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Trader and his commercial acts</a:t>
          </a:r>
        </a:p>
      </dsp:txBody>
      <dsp:txXfrm>
        <a:off x="9956279" y="1102553"/>
        <a:ext cx="1186621" cy="1186668"/>
      </dsp:txXfrm>
    </dsp:sp>
    <dsp:sp modelId="{DD0E8123-11D3-415E-8D63-1F43A1D417E1}">
      <dsp:nvSpPr>
        <dsp:cNvPr id="0" name=""/>
        <dsp:cNvSpPr/>
      </dsp:nvSpPr>
      <dsp:spPr>
        <a:xfrm rot="2700000">
          <a:off x="7819582" y="805608"/>
          <a:ext cx="1780246" cy="1780246"/>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5FEF52-AAC7-410B-9075-1B663F713854}">
      <dsp:nvSpPr>
        <dsp:cNvPr id="0" name=""/>
        <dsp:cNvSpPr/>
      </dsp:nvSpPr>
      <dsp:spPr>
        <a:xfrm>
          <a:off x="7879410" y="865157"/>
          <a:ext cx="1661721" cy="1661460"/>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Professional company</a:t>
          </a:r>
        </a:p>
      </dsp:txBody>
      <dsp:txXfrm>
        <a:off x="8116960" y="1102553"/>
        <a:ext cx="1186621" cy="1186668"/>
      </dsp:txXfrm>
    </dsp:sp>
    <dsp:sp modelId="{9EB0EDE8-C397-4148-AF24-1744ECF8F9F1}">
      <dsp:nvSpPr>
        <dsp:cNvPr id="0" name=""/>
        <dsp:cNvSpPr/>
      </dsp:nvSpPr>
      <dsp:spPr>
        <a:xfrm rot="2700000">
          <a:off x="5980263" y="805608"/>
          <a:ext cx="1780246" cy="1780246"/>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0F0D22-B600-4764-A9B6-0928F21890DB}">
      <dsp:nvSpPr>
        <dsp:cNvPr id="0" name=""/>
        <dsp:cNvSpPr/>
      </dsp:nvSpPr>
      <dsp:spPr>
        <a:xfrm>
          <a:off x="6040091" y="865157"/>
          <a:ext cx="1661721" cy="1661460"/>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Non- profit company</a:t>
          </a:r>
        </a:p>
      </dsp:txBody>
      <dsp:txXfrm>
        <a:off x="6277641" y="1102553"/>
        <a:ext cx="1186621" cy="1186668"/>
      </dsp:txXfrm>
    </dsp:sp>
    <dsp:sp modelId="{1F22C185-FCDD-451E-80B6-0E3E39A70A81}">
      <dsp:nvSpPr>
        <dsp:cNvPr id="0" name=""/>
        <dsp:cNvSpPr/>
      </dsp:nvSpPr>
      <dsp:spPr>
        <a:xfrm rot="2700000">
          <a:off x="4140944" y="805608"/>
          <a:ext cx="1780246" cy="1780246"/>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4200771" y="865157"/>
          <a:ext cx="1661721" cy="1661460"/>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Unlimited liability</a:t>
          </a:r>
        </a:p>
        <a:p>
          <a:pPr marL="0" lvl="0" indent="0" algn="ctr" defTabSz="666750" rtl="1">
            <a:lnSpc>
              <a:spcPct val="90000"/>
            </a:lnSpc>
            <a:spcBef>
              <a:spcPct val="0"/>
            </a:spcBef>
            <a:spcAft>
              <a:spcPct val="35000"/>
            </a:spcAft>
            <a:buNone/>
          </a:pPr>
          <a:endParaRPr lang="en-US" sz="1600" b="0" i="0" kern="1200" baseline="0" dirty="0"/>
        </a:p>
      </dsp:txBody>
      <dsp:txXfrm>
        <a:off x="4437191" y="1102553"/>
        <a:ext cx="1186621" cy="1186668"/>
      </dsp:txXfrm>
    </dsp:sp>
    <dsp:sp modelId="{6AEECE16-7F97-463B-80CD-69CDE77CA66C}">
      <dsp:nvSpPr>
        <dsp:cNvPr id="0" name=""/>
        <dsp:cNvSpPr/>
      </dsp:nvSpPr>
      <dsp:spPr>
        <a:xfrm rot="2700000">
          <a:off x="2301625" y="805608"/>
          <a:ext cx="1780246" cy="1780246"/>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2361452" y="865157"/>
          <a:ext cx="1661721" cy="1661460"/>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Simplified joint stock company</a:t>
          </a:r>
        </a:p>
      </dsp:txBody>
      <dsp:txXfrm>
        <a:off x="2597872" y="1102553"/>
        <a:ext cx="1186621" cy="1186668"/>
      </dsp:txXfrm>
    </dsp:sp>
    <dsp:sp modelId="{3054A2C4-022B-4DC2-A3DA-CD2FA2778EA3}">
      <dsp:nvSpPr>
        <dsp:cNvPr id="0" name=""/>
        <dsp:cNvSpPr/>
      </dsp:nvSpPr>
      <dsp:spPr>
        <a:xfrm rot="2700000">
          <a:off x="462305" y="805608"/>
          <a:ext cx="1780246" cy="1780246"/>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521002" y="865157"/>
          <a:ext cx="1661721" cy="1661460"/>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Joint stock company</a:t>
          </a:r>
        </a:p>
      </dsp:txBody>
      <dsp:txXfrm>
        <a:off x="758552" y="1102553"/>
        <a:ext cx="1186621" cy="11866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BEFD09-0026-4F65-84A0-32E3E8742051}">
      <dsp:nvSpPr>
        <dsp:cNvPr id="0" name=""/>
        <dsp:cNvSpPr/>
      </dsp:nvSpPr>
      <dsp:spPr>
        <a:xfrm>
          <a:off x="3139988" y="1440280"/>
          <a:ext cx="1828309" cy="928745"/>
        </a:xfrm>
        <a:prstGeom prst="roundRect">
          <a:avLst/>
        </a:prstGeom>
        <a:gradFill rotWithShape="0">
          <a:gsLst>
            <a:gs pos="0">
              <a:srgbClr val="0F6FC6">
                <a:hueOff val="0"/>
                <a:satOff val="0"/>
                <a:lumOff val="0"/>
                <a:alphaOff val="0"/>
                <a:tint val="50000"/>
                <a:satMod val="300000"/>
              </a:srgbClr>
            </a:gs>
            <a:gs pos="35000">
              <a:srgbClr val="0F6FC6">
                <a:hueOff val="0"/>
                <a:satOff val="0"/>
                <a:lumOff val="0"/>
                <a:alphaOff val="0"/>
                <a:tint val="37000"/>
                <a:satMod val="300000"/>
              </a:srgbClr>
            </a:gs>
            <a:gs pos="100000">
              <a:srgbClr val="0F6FC6">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6040" tIns="66040" rIns="66040" bIns="66040" numCol="1" spcCol="1270" anchor="ctr" anchorCtr="0">
          <a:noAutofit/>
        </a:bodyPr>
        <a:lstStyle/>
        <a:p>
          <a:pPr marL="0" lvl="0" indent="0" algn="ctr" defTabSz="1155700" rtl="1">
            <a:lnSpc>
              <a:spcPct val="90000"/>
            </a:lnSpc>
            <a:spcBef>
              <a:spcPct val="0"/>
            </a:spcBef>
            <a:spcAft>
              <a:spcPct val="35000"/>
            </a:spcAft>
            <a:buNone/>
          </a:pPr>
          <a:r>
            <a:rPr lang="en-US" sz="2600" kern="1200" dirty="0">
              <a:solidFill>
                <a:sysClr val="windowText" lastClr="000000"/>
              </a:solidFill>
              <a:latin typeface="Arial"/>
              <a:ea typeface="+mn-ea"/>
              <a:cs typeface="+mn-cs"/>
            </a:rPr>
            <a:t>Work contract</a:t>
          </a:r>
          <a:endParaRPr lang="ar-BH" sz="2600" kern="1200" dirty="0">
            <a:solidFill>
              <a:sysClr val="windowText" lastClr="000000"/>
            </a:solidFill>
            <a:latin typeface="Arial"/>
            <a:ea typeface="+mn-ea"/>
            <a:cs typeface="+mn-cs"/>
          </a:endParaRPr>
        </a:p>
      </dsp:txBody>
      <dsp:txXfrm>
        <a:off x="3185326" y="1485618"/>
        <a:ext cx="1737633" cy="838069"/>
      </dsp:txXfrm>
    </dsp:sp>
    <dsp:sp modelId="{9A34A433-8C07-44C2-87C7-A69747783FB5}">
      <dsp:nvSpPr>
        <dsp:cNvPr id="0" name=""/>
        <dsp:cNvSpPr/>
      </dsp:nvSpPr>
      <dsp:spPr>
        <a:xfrm rot="16063884">
          <a:off x="3671203" y="1089892"/>
          <a:ext cx="701325" cy="0"/>
        </a:xfrm>
        <a:custGeom>
          <a:avLst/>
          <a:gdLst/>
          <a:ahLst/>
          <a:cxnLst/>
          <a:rect l="0" t="0" r="0" b="0"/>
          <a:pathLst>
            <a:path>
              <a:moveTo>
                <a:pt x="0" y="0"/>
              </a:moveTo>
              <a:lnTo>
                <a:pt x="994228" y="0"/>
              </a:lnTo>
            </a:path>
          </a:pathLst>
        </a:custGeom>
        <a:noFill/>
        <a:ln w="25400" cap="flat" cmpd="sng" algn="ctr">
          <a:solidFill>
            <a:srgbClr val="0F6FC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0E89A56-673D-4B8C-9397-22E184E03851}">
      <dsp:nvSpPr>
        <dsp:cNvPr id="0" name=""/>
        <dsp:cNvSpPr/>
      </dsp:nvSpPr>
      <dsp:spPr>
        <a:xfrm>
          <a:off x="3684530" y="117245"/>
          <a:ext cx="622259" cy="622259"/>
        </a:xfrm>
        <a:prstGeom prst="roundRect">
          <a:avLst/>
        </a:prstGeom>
        <a:gradFill rotWithShape="0">
          <a:gsLst>
            <a:gs pos="0">
              <a:srgbClr val="0F6FC6">
                <a:hueOff val="0"/>
                <a:satOff val="0"/>
                <a:lumOff val="0"/>
                <a:alphaOff val="0"/>
                <a:tint val="50000"/>
                <a:satMod val="300000"/>
              </a:srgbClr>
            </a:gs>
            <a:gs pos="35000">
              <a:srgbClr val="0F6FC6">
                <a:hueOff val="0"/>
                <a:satOff val="0"/>
                <a:lumOff val="0"/>
                <a:alphaOff val="0"/>
                <a:tint val="37000"/>
                <a:satMod val="300000"/>
              </a:srgbClr>
            </a:gs>
            <a:gs pos="100000">
              <a:srgbClr val="0F6FC6">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666750" rtl="1">
            <a:lnSpc>
              <a:spcPct val="90000"/>
            </a:lnSpc>
            <a:spcBef>
              <a:spcPct val="0"/>
            </a:spcBef>
            <a:spcAft>
              <a:spcPct val="35000"/>
            </a:spcAft>
            <a:buNone/>
          </a:pPr>
          <a:r>
            <a:rPr lang="en-US" sz="1500" kern="1200" dirty="0">
              <a:solidFill>
                <a:sysClr val="windowText" lastClr="000000"/>
              </a:solidFill>
              <a:latin typeface="Arial"/>
              <a:ea typeface="+mn-ea"/>
              <a:cs typeface="+mn-cs"/>
            </a:rPr>
            <a:t>wage</a:t>
          </a:r>
          <a:endParaRPr lang="ar-BH" sz="1500" kern="1200" dirty="0">
            <a:solidFill>
              <a:sysClr val="windowText" lastClr="000000"/>
            </a:solidFill>
            <a:latin typeface="Arial"/>
            <a:ea typeface="+mn-ea"/>
            <a:cs typeface="+mn-cs"/>
          </a:endParaRPr>
        </a:p>
      </dsp:txBody>
      <dsp:txXfrm>
        <a:off x="3714906" y="147621"/>
        <a:ext cx="561507" cy="561507"/>
      </dsp:txXfrm>
    </dsp:sp>
    <dsp:sp modelId="{75AEB68D-BC63-46C1-A499-6C86E38993F3}">
      <dsp:nvSpPr>
        <dsp:cNvPr id="0" name=""/>
        <dsp:cNvSpPr/>
      </dsp:nvSpPr>
      <dsp:spPr>
        <a:xfrm rot="1656826">
          <a:off x="4918560" y="2463941"/>
          <a:ext cx="409550" cy="0"/>
        </a:xfrm>
        <a:custGeom>
          <a:avLst/>
          <a:gdLst/>
          <a:ahLst/>
          <a:cxnLst/>
          <a:rect l="0" t="0" r="0" b="0"/>
          <a:pathLst>
            <a:path>
              <a:moveTo>
                <a:pt x="0" y="0"/>
              </a:moveTo>
              <a:lnTo>
                <a:pt x="580595" y="0"/>
              </a:lnTo>
            </a:path>
          </a:pathLst>
        </a:custGeom>
        <a:noFill/>
        <a:ln w="25400" cap="flat" cmpd="sng" algn="ctr">
          <a:solidFill>
            <a:srgbClr val="0F6FC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1B71CAD-44BC-4BFF-AFEF-57E37D916C81}">
      <dsp:nvSpPr>
        <dsp:cNvPr id="0" name=""/>
        <dsp:cNvSpPr/>
      </dsp:nvSpPr>
      <dsp:spPr>
        <a:xfrm>
          <a:off x="5304785" y="2473558"/>
          <a:ext cx="863447" cy="622259"/>
        </a:xfrm>
        <a:prstGeom prst="roundRect">
          <a:avLst/>
        </a:prstGeom>
        <a:gradFill rotWithShape="0">
          <a:gsLst>
            <a:gs pos="0">
              <a:srgbClr val="0F6FC6">
                <a:hueOff val="0"/>
                <a:satOff val="0"/>
                <a:lumOff val="0"/>
                <a:alphaOff val="0"/>
                <a:tint val="50000"/>
                <a:satMod val="300000"/>
              </a:srgbClr>
            </a:gs>
            <a:gs pos="35000">
              <a:srgbClr val="0F6FC6">
                <a:hueOff val="0"/>
                <a:satOff val="0"/>
                <a:lumOff val="0"/>
                <a:alphaOff val="0"/>
                <a:tint val="37000"/>
                <a:satMod val="300000"/>
              </a:srgbClr>
            </a:gs>
            <a:gs pos="100000">
              <a:srgbClr val="0F6FC6">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940" tIns="27940" rIns="27940" bIns="27940" numCol="1" spcCol="1270" anchor="ctr" anchorCtr="0">
          <a:noAutofit/>
        </a:bodyPr>
        <a:lstStyle/>
        <a:p>
          <a:pPr marL="0" lvl="0" indent="0" algn="ctr" defTabSz="488950" rtl="1">
            <a:lnSpc>
              <a:spcPct val="90000"/>
            </a:lnSpc>
            <a:spcBef>
              <a:spcPct val="0"/>
            </a:spcBef>
            <a:spcAft>
              <a:spcPct val="35000"/>
            </a:spcAft>
            <a:buNone/>
          </a:pPr>
          <a:r>
            <a:rPr lang="en-US" sz="1100" kern="1200" dirty="0">
              <a:solidFill>
                <a:sysClr val="windowText" lastClr="000000"/>
              </a:solidFill>
              <a:latin typeface="Arial"/>
              <a:ea typeface="+mn-ea"/>
              <a:cs typeface="+mn-cs"/>
            </a:rPr>
            <a:t>supervision</a:t>
          </a:r>
          <a:endParaRPr lang="ar-BH" sz="1100" kern="1200" dirty="0">
            <a:solidFill>
              <a:sysClr val="windowText" lastClr="000000"/>
            </a:solidFill>
            <a:latin typeface="Arial"/>
            <a:ea typeface="+mn-ea"/>
            <a:cs typeface="+mn-cs"/>
          </a:endParaRPr>
        </a:p>
      </dsp:txBody>
      <dsp:txXfrm>
        <a:off x="5335161" y="2503934"/>
        <a:ext cx="802695" cy="561507"/>
      </dsp:txXfrm>
    </dsp:sp>
    <dsp:sp modelId="{F43D8498-CB6D-4486-AC3F-3BCEE6FBC932}">
      <dsp:nvSpPr>
        <dsp:cNvPr id="0" name=""/>
        <dsp:cNvSpPr/>
      </dsp:nvSpPr>
      <dsp:spPr>
        <a:xfrm rot="9252540">
          <a:off x="2617561" y="2466004"/>
          <a:ext cx="549811" cy="0"/>
        </a:xfrm>
        <a:custGeom>
          <a:avLst/>
          <a:gdLst/>
          <a:ahLst/>
          <a:cxnLst/>
          <a:rect l="0" t="0" r="0" b="0"/>
          <a:pathLst>
            <a:path>
              <a:moveTo>
                <a:pt x="0" y="0"/>
              </a:moveTo>
              <a:lnTo>
                <a:pt x="779435" y="0"/>
              </a:lnTo>
            </a:path>
          </a:pathLst>
        </a:custGeom>
        <a:noFill/>
        <a:ln w="25400" cap="flat" cmpd="sng" algn="ctr">
          <a:solidFill>
            <a:srgbClr val="0F6FC6">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013CCE8-DF26-47B0-B2E3-B63E97A03DA4}">
      <dsp:nvSpPr>
        <dsp:cNvPr id="0" name=""/>
        <dsp:cNvSpPr/>
      </dsp:nvSpPr>
      <dsp:spPr>
        <a:xfrm>
          <a:off x="2022685" y="2424829"/>
          <a:ext cx="622259" cy="622259"/>
        </a:xfrm>
        <a:prstGeom prst="roundRect">
          <a:avLst/>
        </a:prstGeom>
        <a:gradFill rotWithShape="0">
          <a:gsLst>
            <a:gs pos="0">
              <a:srgbClr val="0F6FC6">
                <a:hueOff val="0"/>
                <a:satOff val="0"/>
                <a:lumOff val="0"/>
                <a:alphaOff val="0"/>
                <a:tint val="50000"/>
                <a:satMod val="300000"/>
              </a:srgbClr>
            </a:gs>
            <a:gs pos="35000">
              <a:srgbClr val="0F6FC6">
                <a:hueOff val="0"/>
                <a:satOff val="0"/>
                <a:lumOff val="0"/>
                <a:alphaOff val="0"/>
                <a:tint val="37000"/>
                <a:satMod val="300000"/>
              </a:srgbClr>
            </a:gs>
            <a:gs pos="100000">
              <a:srgbClr val="0F6FC6">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3180" tIns="43180" rIns="43180" bIns="43180" numCol="1" spcCol="1270" anchor="ctr" anchorCtr="0">
          <a:noAutofit/>
        </a:bodyPr>
        <a:lstStyle/>
        <a:p>
          <a:pPr marL="0" lvl="0" indent="0" algn="ctr" defTabSz="755650" rtl="1">
            <a:lnSpc>
              <a:spcPct val="90000"/>
            </a:lnSpc>
            <a:spcBef>
              <a:spcPct val="0"/>
            </a:spcBef>
            <a:spcAft>
              <a:spcPct val="35000"/>
            </a:spcAft>
            <a:buNone/>
          </a:pPr>
          <a:r>
            <a:rPr lang="en-US" sz="1700" kern="1200" dirty="0">
              <a:solidFill>
                <a:sysClr val="windowText" lastClr="000000"/>
              </a:solidFill>
              <a:latin typeface="Arial"/>
              <a:ea typeface="+mn-ea"/>
              <a:cs typeface="+mn-cs"/>
            </a:rPr>
            <a:t>work</a:t>
          </a:r>
          <a:endParaRPr lang="ar-BH" sz="1700" kern="1200" dirty="0">
            <a:solidFill>
              <a:sysClr val="windowText" lastClr="000000"/>
            </a:solidFill>
            <a:latin typeface="Arial"/>
            <a:ea typeface="+mn-ea"/>
            <a:cs typeface="+mn-cs"/>
          </a:endParaRPr>
        </a:p>
      </dsp:txBody>
      <dsp:txXfrm>
        <a:off x="2053061" y="2455205"/>
        <a:ext cx="561507" cy="561507"/>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25A8C-B69C-12CF-CC5C-B4BE79BEB0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13D416-9C01-A758-8CF3-0E65544562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1F026-B91E-3539-4EA6-DF6FA2103E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68F3ED-0F55-3E5D-A07C-CF2903A705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9313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EBB2F-EFC4-C86C-A9E7-FFE02BBF04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5FDCB1-F092-96C2-2A85-683789F61E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0AE788-0D37-D079-080F-FA16BCE763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04AA24-7468-A22A-8020-54EDCCF998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301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BCA61-CC61-B9D8-B530-01269BE241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B8ACD-BEAF-70CD-5120-D0AE930804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58BE38-FF50-C70A-FB80-74E6A00E3D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2C695E-2E00-2870-9BAF-D3037C0FE9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5195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D5EB0-FD76-241E-6000-82A525387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5B3B0-572F-0CAA-E22E-9C554948F5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95C6AD-3E4D-8B11-CA1E-17CA86D852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01B959-3B41-1D1B-7262-26B7D39989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7324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97F6B-FEC8-3C26-37FC-30948A2DB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08A6A8-5CFB-1021-1C4C-C0D73C7FE2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6A8EC3-95C7-51F5-92AD-69B873B7AB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940822-B46F-39A8-3D4F-C8E91660B96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398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503A9-8572-B7EE-3E37-8D18CACEC4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84190-423D-FA74-4F97-C9E416066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6D5EE5-F82F-6B4F-D88E-A4E78F2307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DCCD1A-E771-7A53-A075-2CE8BF8454D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19223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1DA91-A777-8728-7252-ECDBF6A43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566352-2710-B474-4B7C-09632D1585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900647-3F06-8B0F-FF3D-9018669B13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466CEA-7042-DFC4-E347-1B2FEC52A8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4547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B172-1996-3F8A-2CC4-7F8B69D1B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D04D66-E8D7-FF64-9080-732DEF672F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4CB293-67EC-4DA2-D631-DF288E559B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087296-0768-2B4F-8E31-E62803D2ED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62431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CB92F-0438-BF6C-EBF5-D6553CD1B5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A6C660-0F95-4B2F-00D1-0DB2A30AF6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45D25-8D24-A0B7-F8F0-45871F2EF5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A59226-233E-DACD-17A1-1517BD5C28E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1263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51468-A415-DFF6-2CF3-DF055D2AD1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A8F44F-6240-7180-62D0-FFBD03EAEB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E88874-C087-57FA-D31D-017DD4C659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17ED78-84CD-7456-2D27-AA99083E32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8931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720CAE-99E0-B8A4-3270-0A834A4AA7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A34DF3-0DA8-D77B-3E6B-53CB8B9F39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FF611B-C5C5-16F2-A99A-E03EA89F44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FD4C3C-FAD5-D0D7-0376-0AF369155C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70183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3AB60-95D3-92E7-23F5-5DA629193F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032EA-EED9-1E34-C70E-65358C0855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04353B-664D-0968-549D-F76CFD0405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90CA88-130E-3105-D31C-F0BAABD94F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267977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CA5E7-C652-20C0-5ADE-5E70341E9D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7F761E-B935-DC37-2D0B-40E86EAC0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B6F829-F26A-D4FF-0A69-51D63B378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9956E0-68CE-D503-65EA-237387C722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73859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F6B1E-023B-9B36-9839-3746532C4D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127905-BFF7-ED86-173C-38F91244DF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F88E40-8124-5A70-0CFD-712A9A3C84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164570-93FA-884E-7F5A-49AD8A13C5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80568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D9A20-D4E0-C91F-5EC8-E5D05F23D9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A38919-67E7-3BB4-9AFF-089B34D0F9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5FDE58-2F63-54E9-154F-F39B6422AF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5BC22D-6E15-0A1C-1378-F45BF146B5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80939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6CFB5-AA79-229C-031D-31B735B00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C1CB1-1386-FF59-490A-F0DF23D266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9DEF9B-71B3-0645-D126-D9DFA74C32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E32D81-9743-6E0E-EC4A-9A99A3759D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0507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AB2C7-42CB-37EF-6668-5D59AAF301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CB5ED8-6D88-432E-AB59-FEDD7E4254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E638D-0947-E226-28C6-0C195D229D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114224-23DE-F009-1ED0-022F711F53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6989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8639D-59E3-A184-71D4-AD2DAB7DB5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8E2CCF-DC8A-2A03-9355-0EC9009640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7C31B5-0E7F-6BF1-26AF-4B7E5FD06C1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FBA5541-3394-78DD-6ED5-FB4E669E314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628789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2E36C-A9CE-3270-01F0-9E1C2888B9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E4C830-C45D-5A20-3869-FC6BF7BE86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2A81A-5D9C-4BF4-AC61-C59F6501566F}"/>
              </a:ext>
            </a:extLst>
          </p:cNvPr>
          <p:cNvSpPr>
            <a:spLocks noGrp="1"/>
          </p:cNvSpPr>
          <p:nvPr>
            <p:ph type="body" idx="1"/>
          </p:nvPr>
        </p:nvSpPr>
        <p:spPr/>
        <p:txBody>
          <a:bodyPr/>
          <a:lstStyle/>
          <a:p>
            <a:pPr algn="r" rtl="1"/>
            <a:r>
              <a:rPr lang="fa-IR" dirty="0"/>
              <a:t>ما هي الأفعال التي تعد تعديا على براءات الاختراع؟1. التقليد لأغراض تجارية لموضوع اختراع منحت عنه براءة اختراع وفقا لأحكام قانون حقوق الملكية الفكرية المصري؛2. البيع أو العرض للبيع أو التداول أو الاستيراد أو الحيازة بقصد الاتجار لمنتجات يعلم الطرف المعني أنها مقلدة، وذلك إذا كانت براءة الاختراع عن هذه المنتجات منحت وسارية المفعول في مصر؛3. الاستخدام غير المشروع للمنتجات أو الإعلانات أو العلامات التجارية أو التغليف أو غير ذلك من الإشارات التي قد تؤدي إلى الاعتقاد بأن الطرف المعني قد حصل على براءة اختراع عن اختراع.</a:t>
            </a:r>
            <a:endParaRPr lang="en-US" dirty="0"/>
          </a:p>
          <a:p>
            <a:pPr algn="r" rtl="1"/>
            <a:endParaRPr lang="en-US" dirty="0"/>
          </a:p>
        </p:txBody>
      </p:sp>
      <p:sp>
        <p:nvSpPr>
          <p:cNvPr id="4" name="Slide Number Placeholder 3">
            <a:extLst>
              <a:ext uri="{FF2B5EF4-FFF2-40B4-BE49-F238E27FC236}">
                <a16:creationId xmlns:a16="http://schemas.microsoft.com/office/drawing/2014/main" id="{6C4A06BF-8058-ECC0-ACF1-05FBC01412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60351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FDE24-6D41-8176-BAA8-F3952DF3DE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1DBB5C-0F42-6F17-5B5A-7CADFB7ABD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641D4B-194B-E803-65AC-4BE662EC63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6FD74E-71A1-7858-5546-EFB9157601C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245659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95079-13A5-8FF3-6022-4126B7ACA6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E9F5D8-FCA7-008B-FA10-BA4EF14482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9E3BD8-1592-2C08-D243-3A8B6E2E2C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DA7524-B313-6465-91B3-B78C9C0653B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91842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8E905-C4DD-23CF-BE1A-BBC8DD6221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4D93D9-54B4-F67E-7C0D-B0181F2E23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DAFAA6-54A0-84F4-5A58-B914582523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16234B-FB66-31B7-63CC-A070E08441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71147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B01C2-8EF5-4896-6AE1-8E50AFAB74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56C17E-EBA2-2F40-F37C-1F10528343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C8EAC1-7571-4C3D-BDF6-5BED467FE9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3DF760-827F-E35E-EB7D-6DFDADEEE3F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510705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D8294-D67B-06FC-AA87-05ABC21B87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2D6F13-8A87-3564-8188-92E879CC25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B414D3-5D71-523A-8095-A43634477D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8B2EBF-3BCD-FC37-0572-C9B4D7150B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68534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8FC65-7964-A29F-8B4E-6C9D74CCA0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047F92-2D48-C941-7090-AA33CA3270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3F022D-2F7D-4744-5B3E-D8E9BDAE49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EFBB26-FAE7-F643-48EF-27E1DD0526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845445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FB9B8-3233-13B8-1CDB-ED061D39D6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4A3EEA-553D-6E23-961C-C74DC0A7D5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B0EAD6-1CDD-901B-126B-4093821E07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A69A74-5BA9-D44C-DD02-75A076A304C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27407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EEFB8-7AF6-86FC-D084-E3969C5CFE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D3E724-85C2-EA7D-AA88-FC5995AF66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12DDEF-6C79-8455-FAD0-628950441F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45B80C-3472-5669-978A-6152443D10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98661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496A5-1CEF-5527-1C20-230C642D54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CB793C-1467-D5EF-0CC3-B2F5B91955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1BBD94-CE1C-1C3E-2AB1-70C5CE069E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0791F4-AA16-6D0D-A243-B713B7FB22D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741431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9F0C0-5F01-2628-697D-91163AB5E2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0A1FA6-3C77-46EC-4782-3475E54A0E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48D2E6-A792-418C-262A-EBE6D7D7D4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4D88DB-9B05-BA0E-6EB5-88B3DCFDA7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019831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BAB4D-1DC2-CBAD-007C-2C46E0D1AC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29149C-2266-8DE5-FB4D-4131DB128E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2B2686-D34A-6725-4588-D8978DF33F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3A0AE4-8E30-3916-ED62-4940B91373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12735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8F1EB-A768-75D9-B9CC-F621FBEEC0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8D0D6E-0BD4-4AA3-0BF7-7DD3AC1EF2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0C3EBD-A251-DC68-9BE5-62D802800B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38B58C-1469-11A1-DC9C-D1F9F006AF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57164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63FCB-82FE-CE12-1F6B-54F79B7081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6A76AE-1F98-819A-0D10-DEF64DC72C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B0251C-52B0-4103-1827-FA3C58BF29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6A8025-F9B8-DAEC-8A9D-F146ED65DB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58511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D6CF6-2DFF-9CB3-F96E-ED5DF2CB3A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02BAF7-7DCC-AE86-8FF1-2EF5716665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9CF78F-AA35-CB09-479C-22A93786FD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FA2C96-84D8-AC46-9E16-B4C226ECD5E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90828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C68EB-8BC5-4375-8D70-DD2CF2818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F35384-A08A-46DD-380A-D9CD6EA21F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218948-091F-44BC-6BB1-9BBC4479DC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8C9C7-EAF6-72F6-F35F-628FD263D1C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06170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EDD5D-1234-AA2D-A1C4-52AE98EAB2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5461DE-A47F-DBA0-36DD-7121FD3B90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C07F2-F958-2286-5205-7EABF61026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4B9A31-4292-0577-C772-45B92D5B60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087978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86905-D59E-8B47-8812-1BE5AEB08D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BAC26-C7DE-8547-482E-98683482DF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72D1F9-7A77-4AF4-FE80-7CB8567CE7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32DE1F-57B4-E762-F120-84D7567B3B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13594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58F9E-4184-7588-81F3-CA1F18AB85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3A168A-9BBA-6683-4D96-9EAA8D6BA2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FE0B79-2962-AD7A-FBF8-3C490E4711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C85916-9197-ECA8-1498-F191990B0C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77459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FDB10-41DA-8C18-FCDE-CAFB59AE7D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8311EA-53C9-10CB-EBDD-00855CD8AA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FBEB2E-FC11-926F-56A1-8F1797377E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FAA01E-B0EC-8C80-4378-6100F4DE1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258205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1CC41-0D23-CF1B-C6E6-7BD5AB0CD7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28DF51-9B76-8609-53CD-2B37451952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014820-B994-8651-CFE6-622C02147F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09D94A-365F-AAF2-729C-17DB1D3B8D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93842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1.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10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1006"/>
    </mc:Choice>
    <mc:Fallback xmlns="">
      <p:transition spd="slow" advTm="310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pitchFamily="2" charset="-78"/>
                <a:cs typeface="Alexandria" pitchFamily="2" charset="-78"/>
              </a:rPr>
              <a:t>Lecture goals </a:t>
            </a:r>
            <a:endParaRPr kumimoji="0" lang="en-US" sz="2800" b="1" i="0" u="none" strike="noStrike" kern="1200" cap="none" spc="0" normalizeH="0" baseline="0" noProof="0" dirty="0">
              <a:ln>
                <a:noFill/>
              </a:ln>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492285"/>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372"/>
    </mc:Choice>
    <mc:Fallback xmlns="">
      <p:transition spd="slow" advTm="553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0" y="1412953"/>
            <a:ext cx="689802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pitchFamily="2" charset="-78"/>
                <a:cs typeface="Alexandria"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4143482413"/>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01503"/>
    </mc:Choice>
    <mc:Fallback xmlns="">
      <p:transition spd="slow" advTm="2015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719022" y="893705"/>
            <a:ext cx="8270275" cy="383705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32350" y="3937545"/>
            <a:ext cx="6573640" cy="1395831"/>
          </a:xfrm>
          <a:prstGeom prst="rect">
            <a:avLst/>
          </a:prstGeom>
          <a:noFill/>
        </p:spPr>
        <p:txBody>
          <a:bodyPr wrap="square">
            <a:spAutoFit/>
          </a:bodyPr>
          <a:lstStyle/>
          <a:p>
            <a:pPr>
              <a:lnSpc>
                <a:spcPct val="120000"/>
              </a:lnSpc>
            </a:pPr>
            <a:r>
              <a:rPr lang="en-US" dirty="0">
                <a:latin typeface="Alexandria" charset="0"/>
                <a:cs typeface="Alexandria" charset="0"/>
              </a:rPr>
              <a:t>C- negotiable instruments</a:t>
            </a:r>
          </a:p>
          <a:p>
            <a:pPr>
              <a:lnSpc>
                <a:spcPct val="120000"/>
              </a:lnSpc>
            </a:pPr>
            <a:r>
              <a:rPr lang="en-US" dirty="0">
                <a:latin typeface="Alexandria" charset="0"/>
                <a:cs typeface="Alexandria" charset="0"/>
              </a:rPr>
              <a:t>Part 6: intellectual property.</a:t>
            </a:r>
          </a:p>
          <a:p>
            <a:pPr>
              <a:lnSpc>
                <a:spcPct val="120000"/>
              </a:lnSpc>
            </a:pPr>
            <a:r>
              <a:rPr lang="en-US" dirty="0">
                <a:latin typeface="Alexandria" charset="0"/>
                <a:cs typeface="Alexandria" charset="0"/>
              </a:rPr>
              <a:t>Part 7: antitrust acts.</a:t>
            </a:r>
          </a:p>
          <a:p>
            <a:pPr>
              <a:lnSpc>
                <a:spcPct val="120000"/>
              </a:lnSpc>
            </a:pPr>
            <a:r>
              <a:rPr lang="en-US" dirty="0">
                <a:latin typeface="Alexandria" charset="0"/>
                <a:cs typeface="Alexandria" charset="0"/>
              </a:rPr>
              <a:t>Part 8: employment contract.</a:t>
            </a: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0496"/>
    </mc:Choice>
    <mc:Fallback xmlns="">
      <p:transition spd="slow" advTm="17049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968F8-1F38-1854-50F8-43D9CCC5AB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CE980B-01B9-AE06-4F93-9086B9F75B6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BD2F1A2-5337-BB67-A0CA-5954D1581B24}"/>
              </a:ext>
            </a:extLst>
          </p:cNvPr>
          <p:cNvSpPr/>
          <p:nvPr/>
        </p:nvSpPr>
        <p:spPr>
          <a:xfrm>
            <a:off x="638978" y="1155869"/>
            <a:ext cx="81634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Negotiable instrument: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Definition of negotiable instruments: is a written document that can be used as a substitute for money or as a credit device, and may be transferred from one holder to another.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Examples of negotiable instruments;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check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bills of exchange.</a:t>
            </a:r>
          </a:p>
        </p:txBody>
      </p:sp>
      <p:pic>
        <p:nvPicPr>
          <p:cNvPr id="5" name="Graphic 21">
            <a:extLst>
              <a:ext uri="{FF2B5EF4-FFF2-40B4-BE49-F238E27FC236}">
                <a16:creationId xmlns:a16="http://schemas.microsoft.com/office/drawing/2014/main" id="{C282F0D0-6F23-F40E-FBFA-EC53D3CEBE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21DC0C5-5888-5EF0-5068-7067857B755C}"/>
              </a:ext>
            </a:extLst>
          </p:cNvPr>
          <p:cNvPicPr>
            <a:picLocks noChangeAspect="1"/>
          </p:cNvPicPr>
          <p:nvPr/>
        </p:nvPicPr>
        <p:blipFill>
          <a:blip r:embed="rId4"/>
          <a:stretch>
            <a:fillRect/>
          </a:stretch>
        </p:blipFill>
        <p:spPr>
          <a:xfrm>
            <a:off x="9261024" y="1883884"/>
            <a:ext cx="2619375" cy="3503363"/>
          </a:xfrm>
          <a:prstGeom prst="rect">
            <a:avLst/>
          </a:prstGeom>
        </p:spPr>
      </p:pic>
    </p:spTree>
    <p:extLst>
      <p:ext uri="{BB962C8B-B14F-4D97-AF65-F5344CB8AC3E}">
        <p14:creationId xmlns:p14="http://schemas.microsoft.com/office/powerpoint/2010/main" val="2826409197"/>
      </p:ext>
    </p:extLst>
  </p:cSld>
  <p:clrMapOvr>
    <a:masterClrMapping/>
  </p:clrMapOvr>
  <mc:AlternateContent xmlns:mc="http://schemas.openxmlformats.org/markup-compatibility/2006" xmlns:p14="http://schemas.microsoft.com/office/powerpoint/2010/main">
    <mc:Choice Requires="p14">
      <p:transition spd="slow" p14:dur="2000" advTm="113736"/>
    </mc:Choice>
    <mc:Fallback xmlns="">
      <p:transition spd="slow" advTm="11373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C5E59-D28D-217B-2525-F5EBE4E213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054EF5-E67E-685C-2957-5AE4B9D5A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E5FEBCB-F8C6-C4A1-051D-0E6CF816BCB6}"/>
              </a:ext>
            </a:extLst>
          </p:cNvPr>
          <p:cNvSpPr/>
          <p:nvPr/>
        </p:nvSpPr>
        <p:spPr>
          <a:xfrm>
            <a:off x="275422" y="1070289"/>
            <a:ext cx="11578727" cy="5394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dirty="0">
                <a:solidFill>
                  <a:prstClr val="black"/>
                </a:solidFill>
                <a:latin typeface="Alexandria" pitchFamily="2" charset="-78"/>
                <a:cs typeface="Alexandria" pitchFamily="2" charset="-78"/>
              </a:rPr>
              <a:t>1-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Characteristics of the negotiable instruments: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Negotiable instruments have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conditions or characteristics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that must be exist to be recognized by law as follows:</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Written form: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negotiable instruments must be in written to promote certainty and prevent fraud. Printing, typewriting, and handwriting are examples of the writing that recognized by law while there is no such thing as an oral note or check.</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sz="2000" b="1" dirty="0">
                <a:solidFill>
                  <a:prstClr val="black"/>
                </a:solidFill>
                <a:latin typeface="Alexandria" pitchFamily="2" charset="-78"/>
                <a:cs typeface="Alexandria" pitchFamily="2" charset="-78"/>
              </a:rPr>
              <a:t>- Negotiability: </a:t>
            </a:r>
            <a:r>
              <a:rPr lang="en-US" dirty="0">
                <a:solidFill>
                  <a:prstClr val="black"/>
                </a:solidFill>
                <a:latin typeface="Alexandria" pitchFamily="2" charset="-78"/>
                <a:cs typeface="Alexandria" pitchFamily="2" charset="-78"/>
              </a:rPr>
              <a:t>Assignability (transferability) Capable of being transferred from one person to another.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signature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signature on the instrument must be signed by  drawer (for bills of exchange and checks) or their authorized agents.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unconditional promise or order to pay: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contains the word “pay” which is an unconditional  request on the drawee by the drawer to pay a third party.</a:t>
            </a: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F951006-CB41-A813-E000-8B8BA96C1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9042893"/>
      </p:ext>
    </p:extLst>
  </p:cSld>
  <p:clrMapOvr>
    <a:masterClrMapping/>
  </p:clrMapOvr>
  <mc:AlternateContent xmlns:mc="http://schemas.openxmlformats.org/markup-compatibility/2006" xmlns:p14="http://schemas.microsoft.com/office/powerpoint/2010/main">
    <mc:Choice Requires="p14">
      <p:transition spd="slow" p14:dur="2000" advTm="113982"/>
    </mc:Choice>
    <mc:Fallback xmlns="">
      <p:transition spd="slow" advTm="11398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CE1C6-BDA9-E057-23F9-893452906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E2F104-080F-4889-2AC7-CB28087A9F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A1AF6F5-B8B9-D3C6-EF11-B459506B3288}"/>
              </a:ext>
            </a:extLst>
          </p:cNvPr>
          <p:cNvSpPr/>
          <p:nvPr/>
        </p:nvSpPr>
        <p:spPr>
          <a:xfrm>
            <a:off x="506777" y="1255021"/>
            <a:ext cx="838383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sz="2000" b="1" dirty="0">
                <a:solidFill>
                  <a:prstClr val="black"/>
                </a:solidFill>
                <a:latin typeface="Alexandria" pitchFamily="2" charset="-78"/>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fixed amount of money: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payee must be able to compute this amount from the face of the instrument without reference to any external data.</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Payable on demand or at a definite time: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To be negotiable, an instrument must be payable either on demand or at a definite time. ‘Payable on demand” means payable at the time when the payee presents the instrument for payment to the person obligated to pay it (upon request). Generally if there is no time defined for such payment then it is payable on demand.</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795D482-217F-A2DB-6274-19FB5B1E64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C961277-D1A1-C5E0-5E7F-2EFFFDA5D722}"/>
              </a:ext>
            </a:extLst>
          </p:cNvPr>
          <p:cNvPicPr>
            <a:picLocks noChangeAspect="1"/>
          </p:cNvPicPr>
          <p:nvPr/>
        </p:nvPicPr>
        <p:blipFill>
          <a:blip r:embed="rId4"/>
          <a:srcRect b="23594"/>
          <a:stretch/>
        </p:blipFill>
        <p:spPr>
          <a:xfrm>
            <a:off x="9322852" y="2017738"/>
            <a:ext cx="2447925" cy="3268707"/>
          </a:xfrm>
          <a:prstGeom prst="rect">
            <a:avLst/>
          </a:prstGeom>
        </p:spPr>
      </p:pic>
    </p:spTree>
    <p:extLst>
      <p:ext uri="{BB962C8B-B14F-4D97-AF65-F5344CB8AC3E}">
        <p14:creationId xmlns:p14="http://schemas.microsoft.com/office/powerpoint/2010/main" val="1848442089"/>
      </p:ext>
    </p:extLst>
  </p:cSld>
  <p:clrMapOvr>
    <a:masterClrMapping/>
  </p:clrMapOvr>
  <mc:AlternateContent xmlns:mc="http://schemas.openxmlformats.org/markup-compatibility/2006" xmlns:p14="http://schemas.microsoft.com/office/powerpoint/2010/main">
    <mc:Choice Requires="p14">
      <p:transition spd="slow" p14:dur="2000" advTm="127215"/>
    </mc:Choice>
    <mc:Fallback xmlns="">
      <p:transition spd="slow" advTm="12721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47998-546B-D14A-854E-AE337017C7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C02042-E8F0-4F61-2F55-140FD2A6A1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F59048A-CEDE-2B5B-9A60-F3A6C7102CDF}"/>
              </a:ext>
            </a:extLst>
          </p:cNvPr>
          <p:cNvSpPr/>
          <p:nvPr/>
        </p:nvSpPr>
        <p:spPr>
          <a:xfrm>
            <a:off x="826507" y="993171"/>
            <a:ext cx="7722582" cy="5284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examples of negotiable instruments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Bills of exchange (orders to pay)</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 bill of exchange is an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unconditional order in writing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addressed by one person (drawer), to another (drawee), signed by the person giving it (drawer),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requiring the person to whom it is addressed (drawee) to pay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 demand or at a fixed or determinable future time a sum certain in money to or to the order of a specified person (payee), or to bearer.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it is a commercial paper that comprises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instruction from the  Drawer to another person Drawee to pay the amount specified to third person Beneficiary upon sight, on the due date or fixable.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31DA120-C0B4-2052-E291-4EC8DE1BFC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56AA5A36-21E7-2D96-60F6-73840AF94302}"/>
              </a:ext>
            </a:extLst>
          </p:cNvPr>
          <p:cNvPicPr>
            <a:picLocks noChangeAspect="1"/>
          </p:cNvPicPr>
          <p:nvPr/>
        </p:nvPicPr>
        <p:blipFill>
          <a:blip r:embed="rId4"/>
          <a:stretch>
            <a:fillRect/>
          </a:stretch>
        </p:blipFill>
        <p:spPr>
          <a:xfrm>
            <a:off x="8747393" y="1676217"/>
            <a:ext cx="3186227" cy="3611880"/>
          </a:xfrm>
          <a:prstGeom prst="rect">
            <a:avLst/>
          </a:prstGeom>
        </p:spPr>
      </p:pic>
    </p:spTree>
    <p:extLst>
      <p:ext uri="{BB962C8B-B14F-4D97-AF65-F5344CB8AC3E}">
        <p14:creationId xmlns:p14="http://schemas.microsoft.com/office/powerpoint/2010/main" val="1740511626"/>
      </p:ext>
    </p:extLst>
  </p:cSld>
  <p:clrMapOvr>
    <a:masterClrMapping/>
  </p:clrMapOvr>
  <mc:AlternateContent xmlns:mc="http://schemas.openxmlformats.org/markup-compatibility/2006" xmlns:p14="http://schemas.microsoft.com/office/powerpoint/2010/main">
    <mc:Choice Requires="p14">
      <p:transition spd="slow" p14:dur="2000" advTm="121534"/>
    </mc:Choice>
    <mc:Fallback xmlns="">
      <p:transition spd="slow" advTm="12153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A2A5F-07D5-31E0-E25B-B78FB45E3A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99436A-A20D-7557-3ECF-DE6CEF6A72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E5904A6-A3E1-0C40-2332-42562259F98B}"/>
              </a:ext>
            </a:extLst>
          </p:cNvPr>
          <p:cNvSpPr/>
          <p:nvPr/>
        </p:nvSpPr>
        <p:spPr>
          <a:xfrm>
            <a:off x="286680" y="1155869"/>
            <a:ext cx="824037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Cheque:</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Cheque is a bill of exchange drawn on a banker . It is an unconditional order in writing addressed by the drawer of the cheque to the banker, directing him to pay  certain sum to the  person named on the face of the cheque or to its bearer. </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ar-EG" dirty="0">
              <a:solidFill>
                <a:prstClr val="black"/>
              </a:solidFill>
              <a:latin typeface="Alexandria" pitchFamily="2" charset="-78"/>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Cheque has acquired in the current years  great importance as a method of financing both business and consumer transactions.</a:t>
            </a:r>
          </a:p>
        </p:txBody>
      </p:sp>
      <p:pic>
        <p:nvPicPr>
          <p:cNvPr id="5" name="Graphic 21">
            <a:extLst>
              <a:ext uri="{FF2B5EF4-FFF2-40B4-BE49-F238E27FC236}">
                <a16:creationId xmlns:a16="http://schemas.microsoft.com/office/drawing/2014/main" id="{43B41563-8DF4-1BFB-5D9C-A53BC24A67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26E8173-3A3F-5C56-F929-4554B9ECFC52}"/>
              </a:ext>
            </a:extLst>
          </p:cNvPr>
          <p:cNvPicPr>
            <a:picLocks noChangeAspect="1"/>
          </p:cNvPicPr>
          <p:nvPr/>
        </p:nvPicPr>
        <p:blipFill>
          <a:blip r:embed="rId4"/>
          <a:stretch>
            <a:fillRect/>
          </a:stretch>
        </p:blipFill>
        <p:spPr>
          <a:xfrm>
            <a:off x="9106989" y="2392312"/>
            <a:ext cx="2505075" cy="3263747"/>
          </a:xfrm>
          <a:prstGeom prst="rect">
            <a:avLst/>
          </a:prstGeom>
        </p:spPr>
      </p:pic>
    </p:spTree>
    <p:extLst>
      <p:ext uri="{BB962C8B-B14F-4D97-AF65-F5344CB8AC3E}">
        <p14:creationId xmlns:p14="http://schemas.microsoft.com/office/powerpoint/2010/main" val="339663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261F1-8815-50A1-656E-10C5B72D39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D27C48-B27E-1E81-01FB-5B9D3CEFFD7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825B78B-EB95-D258-EDDD-6C65C462BC10}"/>
              </a:ext>
            </a:extLst>
          </p:cNvPr>
          <p:cNvSpPr/>
          <p:nvPr/>
        </p:nvSpPr>
        <p:spPr>
          <a:xfrm>
            <a:off x="180432" y="860967"/>
            <a:ext cx="8566962" cy="56373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ar-EG"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WHAT IS INTELLECTUAL PROPERTY?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better known as IP,  refer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creations of the mind</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inventions; literary and artistic works; and symbols, names and images used in commerce. Intellectual property is divided into two categories: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1-Literary and artistic property rights. Known as copy right.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Industrial Property right.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E5E8BE5-74EB-A714-83C2-74436AB057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37CFD46-34E8-B73F-7864-20BB9AE94ED5}"/>
              </a:ext>
            </a:extLst>
          </p:cNvPr>
          <p:cNvSpPr txBox="1"/>
          <p:nvPr/>
        </p:nvSpPr>
        <p:spPr>
          <a:xfrm>
            <a:off x="552771" y="1328060"/>
            <a:ext cx="869400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PART</a:t>
            </a:r>
            <a:r>
              <a:rPr kumimoji="0" lang="ar-EG"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6  : </a:t>
            </a:r>
            <a:r>
              <a:rPr lang="en-US" sz="2400" b="1" dirty="0">
                <a:solidFill>
                  <a:srgbClr val="00B0F0"/>
                </a:solidFill>
                <a:latin typeface="Alexandria" pitchFamily="2" charset="-78"/>
                <a:cs typeface="Alexandria" pitchFamily="2" charset="-78"/>
              </a:rPr>
              <a:t>intellectual property</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2" name="Picture 1">
            <a:extLst>
              <a:ext uri="{FF2B5EF4-FFF2-40B4-BE49-F238E27FC236}">
                <a16:creationId xmlns:a16="http://schemas.microsoft.com/office/drawing/2014/main" id="{5ECD4108-1DCA-80E4-0139-1CEC27963ACD}"/>
              </a:ext>
            </a:extLst>
          </p:cNvPr>
          <p:cNvPicPr>
            <a:picLocks noChangeAspect="1"/>
          </p:cNvPicPr>
          <p:nvPr/>
        </p:nvPicPr>
        <p:blipFill>
          <a:blip r:embed="rId4"/>
          <a:stretch>
            <a:fillRect/>
          </a:stretch>
        </p:blipFill>
        <p:spPr>
          <a:xfrm>
            <a:off x="8934681" y="1621132"/>
            <a:ext cx="2628612" cy="4050904"/>
          </a:xfrm>
          <a:prstGeom prst="rect">
            <a:avLst/>
          </a:prstGeom>
        </p:spPr>
      </p:pic>
    </p:spTree>
    <p:extLst>
      <p:ext uri="{BB962C8B-B14F-4D97-AF65-F5344CB8AC3E}">
        <p14:creationId xmlns:p14="http://schemas.microsoft.com/office/powerpoint/2010/main" val="873840979"/>
      </p:ext>
    </p:extLst>
  </p:cSld>
  <p:clrMapOvr>
    <a:masterClrMapping/>
  </p:clrMapOvr>
  <mc:AlternateContent xmlns:mc="http://schemas.openxmlformats.org/markup-compatibility/2006" xmlns:p14="http://schemas.microsoft.com/office/powerpoint/2010/main">
    <mc:Choice Requires="p14">
      <p:transition spd="slow" p14:dur="2000" advTm="112085"/>
    </mc:Choice>
    <mc:Fallback xmlns="">
      <p:transition spd="slow" advTm="11208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81D40-D40A-F82A-B1FF-F5DFEE5A04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833344-4922-7079-4BE6-6F4DB63795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0385397-C111-C8EC-E08D-FBEA95B77ACE}"/>
              </a:ext>
            </a:extLst>
          </p:cNvPr>
          <p:cNvSpPr/>
          <p:nvPr/>
        </p:nvSpPr>
        <p:spPr>
          <a:xfrm>
            <a:off x="220579" y="892367"/>
            <a:ext cx="11699672" cy="5805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firstly: copyright: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Copyright is the right under which the author’s work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protected against unauthorized copying or modification.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copy right extends to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any created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literary, artistic or scientific product, </a:t>
            </a:r>
            <a:r>
              <a:rPr kumimoji="0" lang="en-US" sz="1800" b="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whatever its type, mode of expression, significance or purpose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its creation and it shall enjoy the creative nature that confers originality on the work.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What are the conditions for protecting my copyright?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condition necessary for protecting copyrights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is the existence of the creative nature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that confers originality on the work created by the author.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work should have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physical existence</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I.e., to be expressed through evidencable form such as being written or expressed in a verbal sound track.</a:t>
            </a:r>
            <a:endParaRPr kumimoji="0" lang="ar-EG"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u="sng" dirty="0">
                <a:solidFill>
                  <a:prstClr val="black"/>
                </a:solidFill>
                <a:latin typeface="Alexandria" pitchFamily="2" charset="-78"/>
                <a:cs typeface="Alexandria" pitchFamily="2" charset="-78"/>
              </a:rPr>
              <a:t>The copy right grants its holder two categories of rights </a:t>
            </a:r>
            <a:r>
              <a:rPr lang="en-US" u="sng" dirty="0">
                <a:solidFill>
                  <a:srgbClr val="00AEEF"/>
                </a:solidFill>
                <a:latin typeface="Alexandria" pitchFamily="2" charset="-78"/>
                <a:cs typeface="Alexandria" pitchFamily="2" charset="-78"/>
              </a:rPr>
              <a:t>moral and financial </a:t>
            </a:r>
            <a:r>
              <a:rPr lang="en-US" u="sng" dirty="0">
                <a:solidFill>
                  <a:prstClr val="black"/>
                </a:solidFill>
                <a:latin typeface="Alexandria" pitchFamily="2" charset="-78"/>
                <a:cs typeface="Alexandria" pitchFamily="2" charset="-78"/>
              </a:rPr>
              <a:t>as follows</a:t>
            </a:r>
            <a:endParaRPr kumimoji="0" lang="en-US"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D5061E2-2C11-B07D-D4D6-54064B4FC5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52494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37947-D893-D00C-4AE8-F27853FECA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24562A-A9F4-182B-1BDF-8C0022A823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4E2F6F5-B075-8A70-61A0-9E59C31F6F6D}"/>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What are the moral right?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Such rights shall include the following: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1. The right to make the work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available to the public for the first time</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2. The right to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claim authorship</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3. The right to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prevent any modification</a:t>
            </a:r>
            <a:r>
              <a:rPr kumimoji="0" lang="en-US" b="0" i="0" u="none" strike="noStrike" kern="1200" cap="none" spc="0" normalizeH="0" baseline="0" noProof="0" dirty="0">
                <a:ln>
                  <a:noFill/>
                </a:ln>
                <a:solidFill>
                  <a:srgbClr val="FF0000"/>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considered by the author as distortion or mutilation of the work. </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Modification in the course of translation</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shall not be considered as an infringement unless the translator fails to indicate deletion or changes or if he causes prejudice to the reputation and status of the author.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990DD5B-8899-3363-F59A-3ACC13754E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6481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5EC7E-56B4-9E31-CD90-6550ABFFB0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F1A0A8-2330-9CC4-BB6F-CB76C1100E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440795E-7112-98D4-2A3E-E6CE8FF7AA99}"/>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What are the economic rights of the author?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As for the economic rights, the author shall enjoy the following rights as stipulated by the law: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 The author shall have the right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to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transfer to a third party all or some of his economic rights</a:t>
            </a:r>
            <a:r>
              <a:rPr kumimoji="0" lang="en-US" b="1" i="0" u="none" strike="noStrike" kern="1200" cap="none" spc="0" normalizeH="0" baseline="0" noProof="0" dirty="0">
                <a:ln>
                  <a:noFill/>
                </a:ln>
                <a:solidFill>
                  <a:srgbClr val="FF0000"/>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stated in competent Law. Such a transfer shall be certified </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in writing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and contain an explicit and detailed indication of each right to be transferred with the extent and purpose of the transfer in addition to the duration and place of exploitation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B. The author shall have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the right to receive monetary or symbolic return</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as he deems fair, for transmitting any of his rights to another party for exploiting the work financially.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EFA165C-DF2A-4C41-8E41-1AC5D594BC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932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91C71-C580-08FC-916E-48DCA4BF1F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B41B9B-1D7F-9A12-9CF5-D13C062BF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22A4208-A2FB-4343-47D6-00ABE994149C}"/>
              </a:ext>
            </a:extLst>
          </p:cNvPr>
          <p:cNvSpPr/>
          <p:nvPr/>
        </p:nvSpPr>
        <p:spPr>
          <a:xfrm>
            <a:off x="220579" y="1155869"/>
            <a:ext cx="1151238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just"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How long does my copyright protection last? </a:t>
            </a:r>
          </a:p>
          <a:p>
            <a:pPr marL="274320" marR="0" lvl="0" indent="-274320" algn="just"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the copyright is protected for the </a:t>
            </a:r>
            <a:r>
              <a:rPr kumimoji="0" lang="en-US" i="0" u="none" strike="noStrike" kern="1200" cap="none" spc="0" normalizeH="0" baseline="0" noProof="0" dirty="0">
                <a:ln>
                  <a:noFill/>
                </a:ln>
                <a:solidFill>
                  <a:srgbClr val="00AEEF"/>
                </a:solidFill>
                <a:effectLst/>
                <a:uLnTx/>
                <a:uFillTx/>
                <a:latin typeface="Alexandria" pitchFamily="2" charset="-78"/>
                <a:cs typeface="Alexandria" pitchFamily="2" charset="-78"/>
              </a:rPr>
              <a:t>lifetime of the author and fifty years after his/her death</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 It is worth mentioning that the economic rights relating to works of a joint authorship shall be protected throughout the lives of all co-authors in addition to 50 years from the death of the last survivor. </a:t>
            </a:r>
          </a:p>
          <a:p>
            <a:pPr marL="274320" marR="0" lvl="0" indent="-274320" algn="just"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just"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What actions are considered an infringement of copyrights? </a:t>
            </a:r>
          </a:p>
          <a:p>
            <a:pPr marL="274320" marR="0" lvl="0" indent="-274320" algn="just"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1.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Selling, renting or putting in circulation under any form</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 work, a sound recording or a broadcast program protected under this Law, </a:t>
            </a:r>
            <a:r>
              <a:rPr kumimoji="0" lang="en-US" b="0" i="0" u="sng" strike="noStrike" kern="1200" cap="none" spc="0" normalizeH="0" baseline="0" noProof="0" dirty="0">
                <a:ln>
                  <a:noFill/>
                </a:ln>
                <a:solidFill>
                  <a:prstClr val="black"/>
                </a:solidFill>
                <a:effectLst/>
                <a:uLnTx/>
                <a:uFillTx/>
                <a:latin typeface="Alexandria" pitchFamily="2" charset="-78"/>
                <a:cs typeface="Alexandria" pitchFamily="2" charset="-78"/>
              </a:rPr>
              <a:t>without a prior written authorization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from the author or the owner of the related right; </a:t>
            </a:r>
          </a:p>
          <a:p>
            <a:pPr marL="274320" marR="0" lvl="0" indent="-274320" algn="just"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2. Knowingly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imitating, selling, or offering for sale</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circulation or rental; a work, a sound recording or a broadcast program; </a:t>
            </a:r>
          </a:p>
          <a:p>
            <a:pPr marL="274320" marR="0" lvl="0" indent="-274320" algn="just"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3. Knowingly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imitating within the country</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selling, offering for sale or circulation, renting or exporting to a foreign country a work, a sound recording or a broadcast program </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published in a foreign country; </a:t>
            </a:r>
          </a:p>
        </p:txBody>
      </p:sp>
      <p:pic>
        <p:nvPicPr>
          <p:cNvPr id="5" name="Graphic 21">
            <a:extLst>
              <a:ext uri="{FF2B5EF4-FFF2-40B4-BE49-F238E27FC236}">
                <a16:creationId xmlns:a16="http://schemas.microsoft.com/office/drawing/2014/main" id="{2EB281BD-B469-7325-6083-8691971116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3578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6038E-7D08-EA17-CE9B-7C67F5A389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DAEF6E-11D3-F58B-DA7E-73D2280C50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63548CA-B879-7B2D-6F77-1E411F2F1B32}"/>
              </a:ext>
            </a:extLst>
          </p:cNvPr>
          <p:cNvSpPr/>
          <p:nvPr/>
        </p:nvSpPr>
        <p:spPr>
          <a:xfrm>
            <a:off x="220579" y="1155869"/>
            <a:ext cx="785478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4.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Disseminating through computer networks, Internet</a:t>
            </a:r>
            <a:r>
              <a:rPr kumimoji="0" lang="en-US" b="1" i="0" u="none" strike="noStrike" kern="1200" cap="none" spc="0" normalizeH="0" baseline="0" noProof="0" dirty="0">
                <a:ln>
                  <a:noFill/>
                </a:ln>
                <a:solidFill>
                  <a:srgbClr val="FF0000"/>
                </a:solidFill>
                <a:effectLst/>
                <a:uLnTx/>
                <a:uFillTx/>
                <a:latin typeface="Alexandria" pitchFamily="2" charset="-78"/>
                <a:cs typeface="Alexandria" pitchFamily="2" charset="-78"/>
              </a:rPr>
              <a:t>,</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information networks, communication networks and other means of technology a work, a sound recording, a broadcast program or a performance protected under this Law, without a prior written authorization from the author or the owner of the related right;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5. Infringing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any of the moral or economic copyrights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or related rights provided for in this Law</a:t>
            </a:r>
            <a:endParaRPr kumimoji="0" lang="fa-IR"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98D8769-9F88-5EAA-0A33-E6CFEACBBE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C454E548-2956-DDBA-532B-92822EFFCA54}"/>
              </a:ext>
            </a:extLst>
          </p:cNvPr>
          <p:cNvPicPr>
            <a:picLocks noChangeAspect="1"/>
          </p:cNvPicPr>
          <p:nvPr/>
        </p:nvPicPr>
        <p:blipFill>
          <a:blip r:embed="rId4"/>
          <a:stretch>
            <a:fillRect/>
          </a:stretch>
        </p:blipFill>
        <p:spPr>
          <a:xfrm>
            <a:off x="8273668" y="2324559"/>
            <a:ext cx="2792948" cy="3117774"/>
          </a:xfrm>
          <a:prstGeom prst="rect">
            <a:avLst/>
          </a:prstGeom>
        </p:spPr>
      </p:pic>
    </p:spTree>
    <p:extLst>
      <p:ext uri="{BB962C8B-B14F-4D97-AF65-F5344CB8AC3E}">
        <p14:creationId xmlns:p14="http://schemas.microsoft.com/office/powerpoint/2010/main" val="957296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3EA21-1160-DB83-AC6F-A3435F80AA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15D1FD-AF03-50A2-3C95-FCABC47CC7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8A5C70A-D1A7-371A-99D2-B2A825ACD166}"/>
              </a:ext>
            </a:extLst>
          </p:cNvPr>
          <p:cNvSpPr/>
          <p:nvPr/>
        </p:nvSpPr>
        <p:spPr>
          <a:xfrm>
            <a:off x="220579" y="1155869"/>
            <a:ext cx="1160800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What is a related right?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Related rights (also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called neighboring rights</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protect the rights of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performers, producers of phonograms (sound recordings), and broadcasting organizations.</a:t>
            </a: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A94E383-7467-DDEC-EEA4-65025D2D6C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1020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6D8A7-8509-D4E5-E27E-6924B0FE8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578D67-78D8-65BF-687C-F1ED4158075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1034D8A-11B4-7419-E110-52643E15D8F5}"/>
              </a:ext>
            </a:extLst>
          </p:cNvPr>
          <p:cNvSpPr/>
          <p:nvPr/>
        </p:nvSpPr>
        <p:spPr>
          <a:xfrm>
            <a:off x="220579" y="1155869"/>
            <a:ext cx="11790990"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srgbClr val="04617B"/>
                </a:solidFill>
                <a:effectLst/>
                <a:uLnTx/>
                <a:uFillTx/>
                <a:latin typeface="Alexandria" pitchFamily="2" charset="-78"/>
                <a:ea typeface="+mj-ea"/>
                <a:cs typeface="Alexandria" pitchFamily="2" charset="-78"/>
              </a:rPr>
              <a:t>What rights do related rights give me?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1" i="0" u="sng" strike="noStrike" kern="1200" cap="none" spc="0" normalizeH="0" baseline="0" noProof="0" dirty="0">
                <a:ln>
                  <a:noFill/>
                </a:ln>
                <a:solidFill>
                  <a:prstClr val="black"/>
                </a:solidFill>
                <a:effectLst/>
                <a:uLnTx/>
                <a:uFillTx/>
                <a:latin typeface="Alexandria" pitchFamily="2" charset="-78"/>
                <a:cs typeface="Alexandria" pitchFamily="2" charset="-78"/>
              </a:rPr>
              <a:t>Performers</a:t>
            </a:r>
            <a:r>
              <a:rPr kumimoji="0" lang="en-US" b="0" i="0" u="sng"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are granted a wide range of exclusive economic rights, namely; the right to: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err="1">
                <a:ln>
                  <a:noFill/>
                </a:ln>
                <a:solidFill>
                  <a:prstClr val="black"/>
                </a:solidFill>
                <a:effectLst/>
                <a:uLnTx/>
                <a:uFillTx/>
                <a:latin typeface="Alexandria" pitchFamily="2" charset="-78"/>
                <a:cs typeface="Alexandria" pitchFamily="2" charset="-78"/>
              </a:rPr>
              <a:t>i</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communicate their performance to the public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and to authorize the making available to the public, or the renting or lending of the original fixation or copies of their performances;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ii)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to prevent any exploitation of their performances,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in any manner, without their prior written authorization;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iii)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to rent or lend the original or copies of their performances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for the purpose of achieving direct or indirect commercial profit, regardless of the ownership of the original or rented copies; and</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iv)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to make available to the public a recorded performance through broadcasting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or via computers or other methods in such a way to enable reception by the individual at any time or place.</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D250073-2A49-8AA5-7B63-8A6161ECE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3958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1EAD6-BE08-C806-81CF-EFD5979AD1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790C71-12B1-7BA8-7472-10D927D507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18E7E88-7772-560F-EA50-1D1FBBC20DE3}"/>
              </a:ext>
            </a:extLst>
          </p:cNvPr>
          <p:cNvSpPr/>
          <p:nvPr/>
        </p:nvSpPr>
        <p:spPr>
          <a:xfrm>
            <a:off x="474562" y="1155869"/>
            <a:ext cx="1092650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1" i="0" u="sng" strike="noStrike" kern="1200" cap="none" spc="0" normalizeH="0" baseline="0" noProof="0" dirty="0">
                <a:ln>
                  <a:noFill/>
                </a:ln>
                <a:solidFill>
                  <a:prstClr val="black"/>
                </a:solidFill>
                <a:effectLst/>
                <a:uLnTx/>
                <a:uFillTx/>
                <a:latin typeface="Alexandria" pitchFamily="2" charset="-78"/>
                <a:cs typeface="Alexandria" pitchFamily="2" charset="-78"/>
              </a:rPr>
              <a:t>Producers of phonograms (sound recordings):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are granted a variety of exclusive economic rights that include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1-their right to </a:t>
            </a:r>
            <a:r>
              <a:rPr kumimoji="0" lang="en-US" i="0" u="none" strike="noStrike" kern="1200" cap="none" spc="0" normalizeH="0" baseline="0" noProof="0" dirty="0">
                <a:ln>
                  <a:noFill/>
                </a:ln>
                <a:solidFill>
                  <a:srgbClr val="00AEEF"/>
                </a:solidFill>
                <a:effectLst/>
                <a:uLnTx/>
                <a:uFillTx/>
                <a:latin typeface="Alexandria" pitchFamily="2" charset="-78"/>
                <a:cs typeface="Alexandria" pitchFamily="2" charset="-78"/>
              </a:rPr>
              <a:t>prevent, without their prior written authorization, any exploitation of their recordings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in any manner.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2-Prohibited activities of exploitation include, in particular, the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reproduction, renting, or broadcasting</a:t>
            </a:r>
            <a:r>
              <a:rPr kumimoji="0" lang="en-US" b="0" i="0" u="none" strike="noStrike" kern="1200" cap="none" spc="0" normalizeH="0" baseline="0" noProof="0" dirty="0">
                <a:ln>
                  <a:noFill/>
                </a:ln>
                <a:solidFill>
                  <a:srgbClr val="FF0000"/>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of such recordings, or the act of making them available via computers or any other means.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Producers of sound recording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also enjoy the right to make a sound recording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available to the public via wired or wireless means or via computers</a:t>
            </a:r>
            <a:r>
              <a:rPr kumimoji="0" lang="en-US" b="0" i="0" u="none" strike="noStrike" kern="1200" cap="none" spc="0" normalizeH="0" baseline="0" noProof="0" dirty="0">
                <a:ln>
                  <a:noFill/>
                </a:ln>
                <a:solidFill>
                  <a:srgbClr val="FF0000"/>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or any other means.</a:t>
            </a:r>
          </a:p>
        </p:txBody>
      </p:sp>
      <p:pic>
        <p:nvPicPr>
          <p:cNvPr id="5" name="Graphic 21">
            <a:extLst>
              <a:ext uri="{FF2B5EF4-FFF2-40B4-BE49-F238E27FC236}">
                <a16:creationId xmlns:a16="http://schemas.microsoft.com/office/drawing/2014/main" id="{14D3AF86-D925-AD23-8C80-EAFB32E318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91679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4FACB-8C35-AA5F-8718-C1430C09F3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6DA176-0609-BE31-5B19-448ACADAF1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BF3E51C-C8EE-5B61-64A6-D8A4178A072A}"/>
              </a:ext>
            </a:extLst>
          </p:cNvPr>
          <p:cNvSpPr/>
          <p:nvPr/>
        </p:nvSpPr>
        <p:spPr>
          <a:xfrm>
            <a:off x="220579" y="1155869"/>
            <a:ext cx="8923421" cy="5474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sng" strike="noStrike" kern="1200" cap="none" spc="0" normalizeH="0" baseline="0" noProof="0" dirty="0">
                <a:ln>
                  <a:noFill/>
                </a:ln>
                <a:solidFill>
                  <a:prstClr val="black"/>
                </a:solidFill>
                <a:effectLst/>
                <a:uLnTx/>
                <a:uFillTx/>
                <a:latin typeface="Alexandria" pitchFamily="2" charset="-78"/>
                <a:cs typeface="Alexandria" pitchFamily="2" charset="-78"/>
              </a:rPr>
              <a:t>Broadcasting organizations: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are granted the following exclusive economic rights: </a:t>
            </a:r>
            <a:r>
              <a:rPr kumimoji="0" lang="en-US" b="0" i="0" u="none" strike="noStrike" kern="1200" cap="none" spc="0" normalizeH="0" baseline="0" noProof="0" dirty="0" err="1">
                <a:ln>
                  <a:noFill/>
                </a:ln>
                <a:solidFill>
                  <a:prstClr val="black"/>
                </a:solidFill>
                <a:effectLst/>
                <a:uLnTx/>
                <a:uFillTx/>
                <a:latin typeface="Alexandria" pitchFamily="2" charset="-78"/>
                <a:cs typeface="Alexandria" pitchFamily="2" charset="-78"/>
              </a:rPr>
              <a:t>i</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1-The right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to authorize the exploitation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of their recordings; and ii)</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2- The right to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prevent any communication to the public</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without their prior written authorization, of the television recordings of their programs.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acts of recording these programs, making copies, selling, renting, rebroadcasting or communicating them to the public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through any means, including the removal or destruction of any technical protection of such programs by coding or other means shall in particular be considered a prohibited exploitation.</a:t>
            </a:r>
          </a:p>
        </p:txBody>
      </p:sp>
      <p:pic>
        <p:nvPicPr>
          <p:cNvPr id="5" name="Graphic 21">
            <a:extLst>
              <a:ext uri="{FF2B5EF4-FFF2-40B4-BE49-F238E27FC236}">
                <a16:creationId xmlns:a16="http://schemas.microsoft.com/office/drawing/2014/main" id="{4327AD6A-60DB-00A3-CED6-714B34E260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C49B02A-E5EF-CA99-300E-D7C333D65282}"/>
              </a:ext>
            </a:extLst>
          </p:cNvPr>
          <p:cNvPicPr>
            <a:picLocks noChangeAspect="1"/>
          </p:cNvPicPr>
          <p:nvPr/>
        </p:nvPicPr>
        <p:blipFill>
          <a:blip r:embed="rId4"/>
          <a:srcRect l="25182" t="18126" r="33294" b="25258"/>
          <a:stretch/>
        </p:blipFill>
        <p:spPr>
          <a:xfrm>
            <a:off x="9296801" y="2504131"/>
            <a:ext cx="2674620" cy="1548428"/>
          </a:xfrm>
          <a:prstGeom prst="rect">
            <a:avLst/>
          </a:prstGeom>
        </p:spPr>
      </p:pic>
    </p:spTree>
    <p:extLst>
      <p:ext uri="{BB962C8B-B14F-4D97-AF65-F5344CB8AC3E}">
        <p14:creationId xmlns:p14="http://schemas.microsoft.com/office/powerpoint/2010/main" val="14142054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21296-E17A-8440-686C-6536BF8422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6689C1-C822-3A46-C004-0E68050071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EF46594-62AE-C695-2B6E-5BB4BCB4B345}"/>
              </a:ext>
            </a:extLst>
          </p:cNvPr>
          <p:cNvSpPr/>
          <p:nvPr/>
        </p:nvSpPr>
        <p:spPr>
          <a:xfrm>
            <a:off x="180431" y="892366"/>
            <a:ext cx="11662702" cy="5281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u="sng" dirty="0">
                <a:solidFill>
                  <a:prstClr val="black"/>
                </a:solidFill>
                <a:latin typeface="Alexandria" pitchFamily="2" charset="-78"/>
                <a:cs typeface="Alexandria" pitchFamily="2" charset="-78"/>
              </a:rPr>
              <a:t>How long does my related rights protection last?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1" i="0" u="sng" strike="noStrike" kern="1200" cap="none" spc="0" normalizeH="0" baseline="0" noProof="0" dirty="0">
                <a:ln>
                  <a:noFill/>
                </a:ln>
                <a:solidFill>
                  <a:prstClr val="black"/>
                </a:solidFill>
                <a:effectLst/>
                <a:uLnTx/>
                <a:uFillTx/>
                <a:latin typeface="Alexandria" pitchFamily="2" charset="-78"/>
                <a:cs typeface="Alexandria" pitchFamily="2" charset="-78"/>
              </a:rPr>
              <a:t>Performers: </a:t>
            </a:r>
            <a:r>
              <a:rPr kumimoji="0" lang="ar-EG" b="1" i="0" u="sng"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protection of performers’ rights will last until the end of a term of </a:t>
            </a:r>
            <a:r>
              <a:rPr kumimoji="0" lang="en-US" i="0" u="none" strike="noStrike" kern="1200" cap="none" spc="0" normalizeH="0" baseline="0" noProof="0" dirty="0">
                <a:ln>
                  <a:noFill/>
                </a:ln>
                <a:solidFill>
                  <a:srgbClr val="00AEEF"/>
                </a:solidFill>
                <a:effectLst/>
                <a:uLnTx/>
                <a:uFillTx/>
                <a:latin typeface="Alexandria" pitchFamily="2" charset="-78"/>
                <a:cs typeface="Alexandria" pitchFamily="2" charset="-78"/>
              </a:rPr>
              <a:t>50 years calculated from the date on which the performance or the recording took place,</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as may be the case.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sng" strike="noStrike" kern="1200" cap="none" spc="0" normalizeH="0" baseline="0" noProof="0" dirty="0">
                <a:ln>
                  <a:noFill/>
                </a:ln>
                <a:solidFill>
                  <a:prstClr val="black"/>
                </a:solidFill>
                <a:effectLst/>
                <a:uLnTx/>
                <a:uFillTx/>
                <a:latin typeface="Alexandria" pitchFamily="2" charset="-78"/>
                <a:cs typeface="Alexandria" pitchFamily="2" charset="-78"/>
              </a:rPr>
              <a:t>Producers of sound recordings (phonograms):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term of protection for producers of sound recordings is to last for a period of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50 years calculated from the date on which the recording was made or was made public</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whichever is longer.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sng" strike="noStrike" kern="1200" cap="none" spc="0" normalizeH="0" baseline="0" noProof="0" dirty="0">
                <a:ln>
                  <a:noFill/>
                </a:ln>
                <a:solidFill>
                  <a:prstClr val="black"/>
                </a:solidFill>
                <a:effectLst/>
                <a:uLnTx/>
                <a:uFillTx/>
                <a:latin typeface="Alexandria" pitchFamily="2" charset="-78"/>
                <a:cs typeface="Alexandria" pitchFamily="2" charset="-78"/>
              </a:rPr>
              <a:t>Broadcasting organizations: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According to Article (168) of the Egyptian IPRs Law, the broadcasting organizations will enjoy an exclusive economic right to exploit their programs,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for a period of 20 years calculated from the date the program was broadcasted for the first time.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0B12556-6846-8C07-E505-1D11EAC1A1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68895197"/>
      </p:ext>
    </p:extLst>
  </p:cSld>
  <p:clrMapOvr>
    <a:masterClrMapping/>
  </p:clrMapOvr>
  <mc:AlternateContent xmlns:mc="http://schemas.openxmlformats.org/markup-compatibility/2006" xmlns:p14="http://schemas.microsoft.com/office/powerpoint/2010/main">
    <mc:Choice Requires="p14">
      <p:transition spd="slow" p14:dur="2000" advTm="92054"/>
    </mc:Choice>
    <mc:Fallback xmlns="">
      <p:transition spd="slow" advTm="9205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61798-1C56-A9A0-3E4B-3BC2F8AA67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E64A0-FB9D-6578-F976-6286185B762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A7E004E-FF5A-0E35-189A-611C4D4F6749}"/>
              </a:ext>
            </a:extLst>
          </p:cNvPr>
          <p:cNvSpPr/>
          <p:nvPr/>
        </p:nvSpPr>
        <p:spPr>
          <a:xfrm>
            <a:off x="220579" y="1155869"/>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secondly: Industrial property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includes mainly: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patents for inventions.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trade secrets.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trademarks.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industrial designs.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5-geographical indications.</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We shall explain the main three acts in the following:</a:t>
            </a:r>
          </a:p>
        </p:txBody>
      </p:sp>
      <p:pic>
        <p:nvPicPr>
          <p:cNvPr id="5" name="Graphic 21">
            <a:extLst>
              <a:ext uri="{FF2B5EF4-FFF2-40B4-BE49-F238E27FC236}">
                <a16:creationId xmlns:a16="http://schemas.microsoft.com/office/drawing/2014/main" id="{F3409E64-9CF8-2997-BAD3-34C2B30642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739636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CF1BA-9215-646A-48ED-D54103CDCE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9EC9C2-9EE7-8FD0-5D5B-CD45A133AF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69BF225-650F-B3E7-A385-36098075F997}"/>
              </a:ext>
            </a:extLst>
          </p:cNvPr>
          <p:cNvSpPr/>
          <p:nvPr/>
        </p:nvSpPr>
        <p:spPr>
          <a:xfrm>
            <a:off x="220579" y="649995"/>
            <a:ext cx="11790990" cy="6128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patents for inventions.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a government grant of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exclusive rights (period monopoly) on an invention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a limited period.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5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What are the conditions for patentability?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patent shall be granted, if it meets the following conditions: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If the invention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industrially applicable.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invention must be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documented accurately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in detail, including a detailed description of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idea, the technology used, and the method of implementation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If it involves an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inventive step</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whether connected with new industrial products, new industrial processes, or a new application of known industrial processes.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What rights do patents give?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patentee is granted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exclusive rights to exploit the invention by any means. </a:t>
            </a:r>
          </a:p>
        </p:txBody>
      </p:sp>
      <p:pic>
        <p:nvPicPr>
          <p:cNvPr id="5" name="Graphic 21">
            <a:extLst>
              <a:ext uri="{FF2B5EF4-FFF2-40B4-BE49-F238E27FC236}">
                <a16:creationId xmlns:a16="http://schemas.microsoft.com/office/drawing/2014/main" id="{A2CE5DB1-E29B-749F-8D6C-C2AB1BA0F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879723" cy="649107"/>
          </a:xfrm>
          <a:prstGeom prst="rect">
            <a:avLst/>
          </a:prstGeom>
        </p:spPr>
      </p:pic>
    </p:spTree>
    <p:extLst>
      <p:ext uri="{BB962C8B-B14F-4D97-AF65-F5344CB8AC3E}">
        <p14:creationId xmlns:p14="http://schemas.microsoft.com/office/powerpoint/2010/main" val="56537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E7084-BD97-9FD6-8B31-6503C4D374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E93010-D51C-B014-A2B3-FADCBEFC45E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2DF79B3-C8F2-4469-C1BD-0136DCC4605A}"/>
              </a:ext>
            </a:extLst>
          </p:cNvPr>
          <p:cNvSpPr/>
          <p:nvPr/>
        </p:nvSpPr>
        <p:spPr>
          <a:xfrm>
            <a:off x="220579" y="1155869"/>
            <a:ext cx="1161153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What actions are considered an infringement of patents?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imitation for commercial purposes,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subject matter of an invention for which a patent has been granted in accordance with the provisions of the Egyptian IPRs Law;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sale, offer for sale or circulation, importation or possession with the intention to trade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of products known to that party as imitations, where the patent for the invention for such products is granted and valid in Egypt;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unlawful use, of products, advertisements, trademarks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packaging or others, of indications that may lead to believe that such a party has obtained a patent for an invention.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D1A045B-6FBE-3E00-8B94-608DD82761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619231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2AC83-0BDD-02B0-2144-DC73D4B1B5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767692-E8CC-2322-4A94-A921A44CE9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A6DE7DA-5078-CBF7-F820-A4BB7D5B2125}"/>
              </a:ext>
            </a:extLst>
          </p:cNvPr>
          <p:cNvSpPr/>
          <p:nvPr/>
        </p:nvSpPr>
        <p:spPr>
          <a:xfrm>
            <a:off x="220579" y="1155869"/>
            <a:ext cx="1154543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How can I protect my patents?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Registration is required before the Patent Office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for protection of your invention as a patent.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patent application shall be accompanied by a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detailed description of the invention, including a full statement</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of the subject matter and of the best way to enable experts to execute it, and of each product or method for which protection is sought.</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description shall also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include in a clear manner the new elements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for which the applicant seeks protection accompanied, where necessary, by an illustrative drawing of the invention.</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How long does my patent protection last? </a:t>
            </a:r>
          </a:p>
          <a:p>
            <a:pPr marL="274320" marR="0" lvl="0" indent="-274320" algn="just"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protection period of a patent shall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extend to “20 years</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as of the date of filing the application.</a:t>
            </a:r>
          </a:p>
        </p:txBody>
      </p:sp>
      <p:pic>
        <p:nvPicPr>
          <p:cNvPr id="5" name="Graphic 21">
            <a:extLst>
              <a:ext uri="{FF2B5EF4-FFF2-40B4-BE49-F238E27FC236}">
                <a16:creationId xmlns:a16="http://schemas.microsoft.com/office/drawing/2014/main" id="{46702E5B-2497-D724-4C36-AA9D626F19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21662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867C0-9645-EF4F-8178-F912A57E57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969DBF-6F2A-CA0C-CB89-43D72C4D542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021B53C-1F0E-DB66-B3A9-7193515523DA}"/>
              </a:ext>
            </a:extLst>
          </p:cNvPr>
          <p:cNvSpPr/>
          <p:nvPr/>
        </p:nvSpPr>
        <p:spPr>
          <a:xfrm>
            <a:off x="220580" y="849951"/>
            <a:ext cx="10157310" cy="5614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50000"/>
              </a:lnSpc>
              <a:spcBef>
                <a:spcPct val="20000"/>
              </a:spcBef>
              <a:spcAft>
                <a:spcPts val="0"/>
              </a:spcAft>
              <a:buClr>
                <a:srgbClr val="0BD0D9"/>
              </a:buClr>
              <a:buSzPct val="95000"/>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trade secret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Trade Secrets which are also referred to as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“undisclosed information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shall be interpreted broadly to include all kinds of data, such as “formulas, patterns, methods, techniques or processes, protection should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extend generally to the knowledge itself</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other words, any type of information that is related to trade in its broadest meaning can be protected as undisclosed information so long as the legal requirements are fulfilled.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that Trade secrets in the Saudi system should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be viewed as intellectual rights more than as a right derived from the law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that guarantees that others will not infringe on the right of the secret holder.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How long does trade secret protection last? </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until it is no longer confidential</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or for a period not exceeding five years, whichever comes first”.</a:t>
            </a:r>
          </a:p>
        </p:txBody>
      </p:sp>
      <p:pic>
        <p:nvPicPr>
          <p:cNvPr id="5" name="Graphic 21">
            <a:extLst>
              <a:ext uri="{FF2B5EF4-FFF2-40B4-BE49-F238E27FC236}">
                <a16:creationId xmlns:a16="http://schemas.microsoft.com/office/drawing/2014/main" id="{A2EA2431-B785-AD91-84DD-E015C70C1B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615B661-E9CD-7D10-804B-30839F98DDE9}"/>
              </a:ext>
            </a:extLst>
          </p:cNvPr>
          <p:cNvPicPr>
            <a:picLocks noChangeAspect="1"/>
          </p:cNvPicPr>
          <p:nvPr/>
        </p:nvPicPr>
        <p:blipFill>
          <a:blip r:embed="rId4"/>
          <a:stretch>
            <a:fillRect/>
          </a:stretch>
        </p:blipFill>
        <p:spPr>
          <a:xfrm>
            <a:off x="10506174" y="1584500"/>
            <a:ext cx="1553381" cy="3688999"/>
          </a:xfrm>
          <a:prstGeom prst="rect">
            <a:avLst/>
          </a:prstGeom>
        </p:spPr>
      </p:pic>
    </p:spTree>
    <p:extLst>
      <p:ext uri="{BB962C8B-B14F-4D97-AF65-F5344CB8AC3E}">
        <p14:creationId xmlns:p14="http://schemas.microsoft.com/office/powerpoint/2010/main" val="38847880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65340-7EF3-6280-CC3F-443D0FD37E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FA039C-267D-4AB4-56BA-3F51AEC2C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390CF8F-ECD3-D861-0CA0-305609F23B87}"/>
              </a:ext>
            </a:extLst>
          </p:cNvPr>
          <p:cNvSpPr/>
          <p:nvPr/>
        </p:nvSpPr>
        <p:spPr>
          <a:xfrm>
            <a:off x="396849" y="1155869"/>
            <a:ext cx="781071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conditions to protect a trade secret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usually known in its final form</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or in any of its precise components, and it is difficult to obtain among those who usually deal with this type of information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has real or potential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commercial value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due to its being secret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right holder subjects it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reasonable measures</a:t>
            </a:r>
            <a:r>
              <a:rPr lang="en-US" dirty="0">
                <a:solidFill>
                  <a:prstClr val="black"/>
                </a:solidFill>
                <a:latin typeface="Alexandria" pitchFamily="2" charset="-78"/>
                <a:cs typeface="Alexandria" pitchFamily="2" charset="-78"/>
              </a:rPr>
              <a: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to maintain its confidentiality.</a:t>
            </a:r>
          </a:p>
        </p:txBody>
      </p:sp>
      <p:pic>
        <p:nvPicPr>
          <p:cNvPr id="5" name="Graphic 21">
            <a:extLst>
              <a:ext uri="{FF2B5EF4-FFF2-40B4-BE49-F238E27FC236}">
                <a16:creationId xmlns:a16="http://schemas.microsoft.com/office/drawing/2014/main" id="{2ED93ABC-788E-A99D-5928-97D1589724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D9B6F927-D347-3ADF-417D-59DA45595339}"/>
              </a:ext>
            </a:extLst>
          </p:cNvPr>
          <p:cNvPicPr>
            <a:picLocks noChangeAspect="1"/>
          </p:cNvPicPr>
          <p:nvPr/>
        </p:nvPicPr>
        <p:blipFill>
          <a:blip r:embed="rId4"/>
          <a:stretch>
            <a:fillRect/>
          </a:stretch>
        </p:blipFill>
        <p:spPr>
          <a:xfrm>
            <a:off x="8479087" y="1632147"/>
            <a:ext cx="2857500" cy="3920353"/>
          </a:xfrm>
          <a:prstGeom prst="rect">
            <a:avLst/>
          </a:prstGeom>
        </p:spPr>
      </p:pic>
    </p:spTree>
    <p:extLst>
      <p:ext uri="{BB962C8B-B14F-4D97-AF65-F5344CB8AC3E}">
        <p14:creationId xmlns:p14="http://schemas.microsoft.com/office/powerpoint/2010/main" val="34888505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61BC3-F6E2-3D83-A068-19C2BC8F69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49DE28-F794-17F7-B74F-715D9E3C6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C291161-54C1-75F7-089B-A988BC656234}"/>
              </a:ext>
            </a:extLst>
          </p:cNvPr>
          <p:cNvSpPr/>
          <p:nvPr/>
        </p:nvSpPr>
        <p:spPr>
          <a:xfrm>
            <a:off x="220578" y="971136"/>
            <a:ext cx="11790991" cy="5516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What actions are considered an infringement of trade secrets?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following acts shall be deemed, in particular, to be contrary to fair commercial practices, and to constitute acts of unfair competition: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Bribery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acquire the information from employees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working at the establishment which owns the information.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Incitement of employees to disclose information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acquired by virtue of their employment.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Disclosure by a party in “confidential information contracts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of information thus acquired.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Acquisition of information, from the place where it is preserved, through illicit means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such as theft, espionage or the like.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Acquisition of information through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fraudulent means.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6.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Use of information acquired by any of the previous means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by a third party aware of its being confidential and that it was acquired by one of the above means. </a:t>
            </a:r>
          </a:p>
        </p:txBody>
      </p:sp>
      <p:pic>
        <p:nvPicPr>
          <p:cNvPr id="5" name="Graphic 21">
            <a:extLst>
              <a:ext uri="{FF2B5EF4-FFF2-40B4-BE49-F238E27FC236}">
                <a16:creationId xmlns:a16="http://schemas.microsoft.com/office/drawing/2014/main" id="{4462210E-0177-B61D-532E-C9EB28F18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8911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9E810-3BC7-E0ED-0779-408882150C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174EBA-C802-278C-C655-FD8353F7D6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58E25D6-6E22-C771-4208-239FC7C523EC}"/>
              </a:ext>
            </a:extLst>
          </p:cNvPr>
          <p:cNvSpPr/>
          <p:nvPr/>
        </p:nvSpPr>
        <p:spPr>
          <a:xfrm>
            <a:off x="484984" y="1155869"/>
            <a:ext cx="8570881" cy="5395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3-Trademarks</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trademark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any visually perceptible sign distinguishing goods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whether products or services.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How long does my trademark protection last? </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period of protection conferred by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registration of the mark is 10 years, renewable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for an identical period or periods upon the request of its owner and every time within the last year of the protection period, against payment of the fees.</a:t>
            </a:r>
          </a:p>
        </p:txBody>
      </p:sp>
      <p:pic>
        <p:nvPicPr>
          <p:cNvPr id="5" name="Graphic 21">
            <a:extLst>
              <a:ext uri="{FF2B5EF4-FFF2-40B4-BE49-F238E27FC236}">
                <a16:creationId xmlns:a16="http://schemas.microsoft.com/office/drawing/2014/main" id="{1587918C-E5EB-E597-8CBE-AFE3BE145A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CEF8FC7-B618-E40F-ED3D-FA3BB2C8A00A}"/>
              </a:ext>
            </a:extLst>
          </p:cNvPr>
          <p:cNvPicPr>
            <a:picLocks noChangeAspect="1"/>
          </p:cNvPicPr>
          <p:nvPr/>
        </p:nvPicPr>
        <p:blipFill>
          <a:blip r:embed="rId4"/>
          <a:stretch>
            <a:fillRect/>
          </a:stretch>
        </p:blipFill>
        <p:spPr>
          <a:xfrm>
            <a:off x="9613126" y="2227530"/>
            <a:ext cx="2418087" cy="2619892"/>
          </a:xfrm>
          <a:prstGeom prst="rect">
            <a:avLst/>
          </a:prstGeom>
        </p:spPr>
      </p:pic>
    </p:spTree>
    <p:extLst>
      <p:ext uri="{BB962C8B-B14F-4D97-AF65-F5344CB8AC3E}">
        <p14:creationId xmlns:p14="http://schemas.microsoft.com/office/powerpoint/2010/main" val="19695793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39E41-6B36-FFF6-CCF8-9D8FF16D7B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6292BD-A980-6BFA-803B-89EC1C8252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3328602-F8AB-D020-076E-A7E922196106}"/>
              </a:ext>
            </a:extLst>
          </p:cNvPr>
          <p:cNvSpPr/>
          <p:nvPr/>
        </p:nvSpPr>
        <p:spPr>
          <a:xfrm>
            <a:off x="220579" y="1155869"/>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Examples of infringement on trademarks: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Counterfeiting a trademark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registered in accordance with the law, or imitating it in a manner which is likely to mislead the public;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Fraudulently using counterfeit or imitated trademarks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Fraudulently affixing to her/his products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trademark that belongs to a third party;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Knowingly selling, offering for sale or distribute, or acquiring for the purpose of sale</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 products bearing a counterfeit or imitated mark</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or on which the mark was unlawfully affixed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CA27350-0222-D118-EC1E-5C8A368122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86479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19D25-D059-9A09-C674-3E6C45B6C7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598233-221F-EB84-A676-342115BEF3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48686F6-4E75-D661-69AC-D421D5E3962A}"/>
              </a:ext>
            </a:extLst>
          </p:cNvPr>
          <p:cNvSpPr/>
          <p:nvPr/>
        </p:nvSpPr>
        <p:spPr>
          <a:xfrm>
            <a:off x="638979" y="1155869"/>
            <a:ext cx="795349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400" dirty="0">
                <a:solidFill>
                  <a:srgbClr val="00AEEF"/>
                </a:solidFill>
                <a:latin typeface="Alexandria" pitchFamily="2" charset="-78"/>
                <a:cs typeface="Alexandria" pitchFamily="2" charset="-78"/>
              </a:rPr>
              <a:t>Part 7 : antitrust acts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Antitrust laws are statutes developed by governments to and </a:t>
            </a:r>
            <a:r>
              <a:rPr lang="en-US" dirty="0">
                <a:solidFill>
                  <a:srgbClr val="00AEEF"/>
                </a:solidFill>
                <a:latin typeface="Alexandria" pitchFamily="2" charset="-78"/>
                <a:cs typeface="Alexandria" pitchFamily="2" charset="-78"/>
              </a:rPr>
              <a:t>ensure fair competition </a:t>
            </a:r>
            <a:r>
              <a:rPr lang="en-US" dirty="0">
                <a:solidFill>
                  <a:prstClr val="black"/>
                </a:solidFill>
                <a:latin typeface="Alexandria" pitchFamily="2" charset="-78"/>
                <a:cs typeface="Alexandria" pitchFamily="2" charset="-78"/>
              </a:rPr>
              <a:t>between different businesses in the economy. According to the antitrust Saudi act there are </a:t>
            </a:r>
            <a:r>
              <a:rPr lang="en-US" dirty="0">
                <a:solidFill>
                  <a:srgbClr val="00AEEF"/>
                </a:solidFill>
                <a:latin typeface="Alexandria" pitchFamily="2" charset="-78"/>
                <a:cs typeface="Alexandria" pitchFamily="2" charset="-78"/>
              </a:rPr>
              <a:t>two categories of forbidden practices </a:t>
            </a:r>
            <a:r>
              <a:rPr lang="en-US" dirty="0">
                <a:solidFill>
                  <a:prstClr val="black"/>
                </a:solidFill>
                <a:latin typeface="Alexandria" pitchFamily="2" charset="-78"/>
                <a:cs typeface="Alexandria" pitchFamily="2" charset="-78"/>
              </a:rPr>
              <a:t>:</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E3BB509-764B-9D8D-F1B4-09AC308C80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5DB2D7D-3E4B-47B2-D023-E3EE0314838D}"/>
              </a:ext>
            </a:extLst>
          </p:cNvPr>
          <p:cNvPicPr>
            <a:picLocks noChangeAspect="1"/>
          </p:cNvPicPr>
          <p:nvPr/>
        </p:nvPicPr>
        <p:blipFill>
          <a:blip r:embed="rId4"/>
          <a:stretch>
            <a:fillRect/>
          </a:stretch>
        </p:blipFill>
        <p:spPr>
          <a:xfrm>
            <a:off x="9232364" y="1720284"/>
            <a:ext cx="2628900" cy="3830565"/>
          </a:xfrm>
          <a:prstGeom prst="rect">
            <a:avLst/>
          </a:prstGeom>
        </p:spPr>
      </p:pic>
    </p:spTree>
    <p:extLst>
      <p:ext uri="{BB962C8B-B14F-4D97-AF65-F5344CB8AC3E}">
        <p14:creationId xmlns:p14="http://schemas.microsoft.com/office/powerpoint/2010/main" val="19760336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43EA8-7ED8-9C93-ED01-7A162DD0E6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3BAE4E-BEBE-17D5-DF0B-3E23BC4AD5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742D1F9-E9F5-BE64-6A06-EE5B6B340432}"/>
              </a:ext>
            </a:extLst>
          </p:cNvPr>
          <p:cNvSpPr/>
          <p:nvPr/>
        </p:nvSpPr>
        <p:spPr>
          <a:xfrm>
            <a:off x="220578" y="1155869"/>
            <a:ext cx="1168865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First category: forbidden practices disregard the size of acting business: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Practices including agreements or contracts between establishments, whether written or oral, explicit or implicit - are prohibited if their purpose or resulting effect is to </a:t>
            </a:r>
            <a:r>
              <a:rPr lang="en-US" dirty="0">
                <a:solidFill>
                  <a:srgbClr val="00AEEF"/>
                </a:solidFill>
                <a:latin typeface="Alexandria" pitchFamily="2" charset="-78"/>
                <a:cs typeface="Alexandria" pitchFamily="2" charset="-78"/>
              </a:rPr>
              <a:t>disrupt competition</a:t>
            </a:r>
            <a:r>
              <a:rPr lang="en-US" dirty="0">
                <a:solidFill>
                  <a:prstClr val="black"/>
                </a:solidFill>
                <a:latin typeface="Alexandria" pitchFamily="2" charset="-78"/>
                <a:cs typeface="Alexandria" pitchFamily="2" charset="-78"/>
              </a:rPr>
              <a:t>, </a:t>
            </a:r>
            <a:r>
              <a:rPr lang="en-US" u="sng" dirty="0">
                <a:solidFill>
                  <a:prstClr val="black"/>
                </a:solidFill>
                <a:latin typeface="Alexandria" pitchFamily="2" charset="-78"/>
                <a:cs typeface="Alexandria" pitchFamily="2" charset="-78"/>
              </a:rPr>
              <a:t>especially the following</a:t>
            </a:r>
            <a:r>
              <a:rPr lang="en-US" dirty="0">
                <a:solidFill>
                  <a:prstClr val="black"/>
                </a:solidFill>
                <a:latin typeface="Alexandria" pitchFamily="2" charset="-78"/>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1- Determining </a:t>
            </a:r>
            <a:r>
              <a:rPr lang="en-US" dirty="0">
                <a:solidFill>
                  <a:srgbClr val="00AEEF"/>
                </a:solidFill>
                <a:latin typeface="Alexandria" pitchFamily="2" charset="-78"/>
                <a:cs typeface="Alexandria" pitchFamily="2" charset="-78"/>
              </a:rPr>
              <a:t>prices</a:t>
            </a:r>
            <a:r>
              <a:rPr lang="en-US" dirty="0">
                <a:solidFill>
                  <a:prstClr val="black"/>
                </a:solidFill>
                <a:latin typeface="Alexandria" pitchFamily="2" charset="-78"/>
                <a:cs typeface="Alexandria" pitchFamily="2" charset="-78"/>
              </a:rPr>
              <a:t> for goods and services, terms of sale or purchase, and the like.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2- Determining </a:t>
            </a:r>
            <a:r>
              <a:rPr lang="en-US" dirty="0">
                <a:solidFill>
                  <a:srgbClr val="00AEEF"/>
                </a:solidFill>
                <a:latin typeface="Alexandria" pitchFamily="2" charset="-78"/>
                <a:cs typeface="Alexandria" pitchFamily="2" charset="-78"/>
              </a:rPr>
              <a:t>the sizes, weights, or quantities </a:t>
            </a:r>
            <a:r>
              <a:rPr lang="en-US" dirty="0">
                <a:solidFill>
                  <a:prstClr val="black"/>
                </a:solidFill>
                <a:latin typeface="Alexandria" pitchFamily="2" charset="-78"/>
                <a:cs typeface="Alexandria" pitchFamily="2" charset="-78"/>
              </a:rPr>
              <a:t>of goods or services.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3- </a:t>
            </a:r>
            <a:r>
              <a:rPr lang="en-US" dirty="0">
                <a:solidFill>
                  <a:srgbClr val="00AEEF"/>
                </a:solidFill>
                <a:latin typeface="Alexandria" pitchFamily="2" charset="-78"/>
                <a:cs typeface="Alexandria" pitchFamily="2" charset="-78"/>
              </a:rPr>
              <a:t>Restricting the freedom of flow of goods and services </a:t>
            </a:r>
            <a:r>
              <a:rPr lang="en-US" dirty="0">
                <a:solidFill>
                  <a:prstClr val="black"/>
                </a:solidFill>
                <a:latin typeface="Alexandria" pitchFamily="2" charset="-78"/>
                <a:cs typeface="Alexandria" pitchFamily="2" charset="-78"/>
              </a:rPr>
              <a:t>to markets, or removing them from them completely or partially, by hiding them, storing them without right, or refraining from dealing in them.4- Any behavior that leads to obstructing an establishment's entry into the market or excluding it from it.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srgbClr val="00AEEF"/>
                </a:solidFill>
                <a:latin typeface="Alexandria" pitchFamily="2" charset="-78"/>
                <a:cs typeface="Alexandria" pitchFamily="2" charset="-78"/>
              </a:rPr>
              <a:t>5- Withholding goods and services </a:t>
            </a:r>
            <a:r>
              <a:rPr lang="en-US" dirty="0">
                <a:solidFill>
                  <a:prstClr val="black"/>
                </a:solidFill>
                <a:latin typeface="Alexandria" pitchFamily="2" charset="-78"/>
                <a:cs typeface="Alexandria" pitchFamily="2" charset="-78"/>
              </a:rPr>
              <a:t>available in the market completely or partially from a specific establishment or establishments.</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0A8E968-CC86-FE4D-08ED-C335A9A3F2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4421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EA9A9-0271-1A66-D71B-5ABBB8A8D2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2FADCF-F5A3-05A9-DEE8-72398A2AF5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2750588-37AA-7BEE-2877-BD7DDB05109E}"/>
              </a:ext>
            </a:extLst>
          </p:cNvPr>
          <p:cNvSpPr/>
          <p:nvPr/>
        </p:nvSpPr>
        <p:spPr>
          <a:xfrm>
            <a:off x="220579" y="1155869"/>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6- </a:t>
            </a:r>
            <a:r>
              <a:rPr lang="en-US" dirty="0">
                <a:solidFill>
                  <a:srgbClr val="00AEEF"/>
                </a:solidFill>
                <a:latin typeface="Alexandria" pitchFamily="2" charset="-78"/>
                <a:cs typeface="Alexandria" pitchFamily="2" charset="-78"/>
              </a:rPr>
              <a:t>Dividing markets </a:t>
            </a:r>
            <a:r>
              <a:rPr lang="en-US" dirty="0">
                <a:solidFill>
                  <a:prstClr val="black"/>
                </a:solidFill>
                <a:latin typeface="Alexandria" pitchFamily="2" charset="-78"/>
                <a:cs typeface="Alexandria" pitchFamily="2" charset="-78"/>
              </a:rPr>
              <a:t>for selling or buying goods and services, or allocating them according to any criterion, especially the following criteria:</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 Geographical areas. B- Distribution centers. C- Customer type. D- Seasons and time periods.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7- </a:t>
            </a:r>
            <a:r>
              <a:rPr lang="en-US" dirty="0">
                <a:solidFill>
                  <a:srgbClr val="00AEEF"/>
                </a:solidFill>
                <a:latin typeface="Alexandria" pitchFamily="2" charset="-78"/>
                <a:cs typeface="Alexandria" pitchFamily="2" charset="-78"/>
              </a:rPr>
              <a:t>Freezing or limiting manufacturing, development</a:t>
            </a:r>
            <a:r>
              <a:rPr lang="en-US" dirty="0">
                <a:solidFill>
                  <a:prstClr val="black"/>
                </a:solidFill>
                <a:latin typeface="Alexandria" pitchFamily="2" charset="-78"/>
                <a:cs typeface="Alexandria" pitchFamily="2" charset="-78"/>
              </a:rPr>
              <a:t>, distribution, marketing and all other investment operations.8- Collusion or coordination in bids or offers in government auctions and competitions or others in a manner that prejudices competition.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209A7EF-FF4C-B406-75D8-7B3EEEF6AE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417133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DBAFE-43B1-D70F-8716-C9F0F9C204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CBBC7B-68D7-BBF0-DAC5-C5E41E43E8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E451DC7-A6CC-2DA0-04F9-CB6017B596FD}"/>
              </a:ext>
            </a:extLst>
          </p:cNvPr>
          <p:cNvSpPr/>
          <p:nvPr/>
        </p:nvSpPr>
        <p:spPr>
          <a:xfrm>
            <a:off x="220579" y="1155869"/>
            <a:ext cx="1090645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Second category: practices prohibited if exercised by dominant business: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2000"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to abuse this position to prejudice or limit competition, including the following:</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1- Selling the commodity or service at a </a:t>
            </a:r>
            <a:r>
              <a:rPr lang="en-US" dirty="0">
                <a:solidFill>
                  <a:srgbClr val="00AEEF"/>
                </a:solidFill>
                <a:latin typeface="Alexandria" pitchFamily="2" charset="-78"/>
                <a:cs typeface="Alexandria" pitchFamily="2" charset="-78"/>
              </a:rPr>
              <a:t>price lower than the total cost</a:t>
            </a:r>
            <a:r>
              <a:rPr lang="en-US" dirty="0">
                <a:solidFill>
                  <a:prstClr val="black"/>
                </a:solidFill>
                <a:latin typeface="Alexandria" pitchFamily="2" charset="-78"/>
                <a:cs typeface="Alexandria" pitchFamily="2" charset="-78"/>
              </a:rPr>
              <a:t>; to remove establishments from the market or expose them to significant losses, or to hinder the entry of potential establishments.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2- Determining or </a:t>
            </a:r>
            <a:r>
              <a:rPr lang="en-US" dirty="0">
                <a:solidFill>
                  <a:srgbClr val="00AEEF"/>
                </a:solidFill>
                <a:latin typeface="Alexandria" pitchFamily="2" charset="-78"/>
                <a:cs typeface="Alexandria" pitchFamily="2" charset="-78"/>
              </a:rPr>
              <a:t>imposing prices or conditions for reselling </a:t>
            </a:r>
            <a:r>
              <a:rPr lang="en-US" dirty="0">
                <a:solidFill>
                  <a:prstClr val="black"/>
                </a:solidFill>
                <a:latin typeface="Alexandria" pitchFamily="2" charset="-78"/>
                <a:cs typeface="Alexandria" pitchFamily="2" charset="-78"/>
              </a:rPr>
              <a:t>goods or services.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3- </a:t>
            </a:r>
            <a:r>
              <a:rPr lang="en-US" dirty="0">
                <a:solidFill>
                  <a:srgbClr val="00AEEF"/>
                </a:solidFill>
                <a:latin typeface="Alexandria" pitchFamily="2" charset="-78"/>
                <a:cs typeface="Alexandria" pitchFamily="2" charset="-78"/>
              </a:rPr>
              <a:t>Reducing or increasing the available quantities </a:t>
            </a:r>
            <a:r>
              <a:rPr lang="en-US" dirty="0">
                <a:solidFill>
                  <a:prstClr val="black"/>
                </a:solidFill>
                <a:latin typeface="Alexandria" pitchFamily="2" charset="-78"/>
                <a:cs typeface="Alexandria" pitchFamily="2" charset="-78"/>
              </a:rPr>
              <a:t>of products; in order to control prices and create an unreal abundance or deficit.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12754E1-AE70-F4E9-F879-AD7F884653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3299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DE4F3-5EEA-47A1-57C3-F6EFCA09CE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E09BE1-CCB8-B600-0DE3-5777B87851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C8E0F62-1667-1960-3781-BBAEB4E50452}"/>
              </a:ext>
            </a:extLst>
          </p:cNvPr>
          <p:cNvSpPr/>
          <p:nvPr/>
        </p:nvSpPr>
        <p:spPr>
          <a:xfrm>
            <a:off x="220579" y="1155869"/>
            <a:ext cx="11038660"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4- </a:t>
            </a:r>
            <a:r>
              <a:rPr lang="en-US" dirty="0">
                <a:solidFill>
                  <a:srgbClr val="00AEEF"/>
                </a:solidFill>
                <a:latin typeface="Alexandria" pitchFamily="2" charset="-78"/>
                <a:cs typeface="Alexandria" pitchFamily="2" charset="-78"/>
              </a:rPr>
              <a:t>Discrimination in dealing between establishments in similar contracts </a:t>
            </a:r>
            <a:r>
              <a:rPr lang="en-US" dirty="0">
                <a:solidFill>
                  <a:prstClr val="black"/>
                </a:solidFill>
                <a:latin typeface="Alexandria" pitchFamily="2" charset="-78"/>
                <a:cs typeface="Alexandria" pitchFamily="2" charset="-78"/>
              </a:rPr>
              <a:t>with regard to the prices of goods and the service fee or the conditions for their sale and purchase.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5- </a:t>
            </a:r>
            <a:r>
              <a:rPr lang="en-US" dirty="0">
                <a:solidFill>
                  <a:srgbClr val="00AEEF"/>
                </a:solidFill>
                <a:latin typeface="Alexandria" pitchFamily="2" charset="-78"/>
                <a:cs typeface="Alexandria" pitchFamily="2" charset="-78"/>
              </a:rPr>
              <a:t>Refusal to deal with another establishment without objective reason</a:t>
            </a:r>
            <a:r>
              <a:rPr lang="en-US" dirty="0">
                <a:solidFill>
                  <a:prstClr val="black"/>
                </a:solidFill>
                <a:latin typeface="Alexandria" pitchFamily="2" charset="-78"/>
                <a:cs typeface="Alexandria" pitchFamily="2" charset="-78"/>
              </a:rPr>
              <a:t>, in order to limit its entry into the market.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6- </a:t>
            </a:r>
            <a:r>
              <a:rPr lang="en-US" dirty="0">
                <a:solidFill>
                  <a:srgbClr val="00AEEF"/>
                </a:solidFill>
                <a:latin typeface="Alexandria" pitchFamily="2" charset="-78"/>
                <a:cs typeface="Alexandria" pitchFamily="2" charset="-78"/>
              </a:rPr>
              <a:t>Stipulating that an establishment refrain from dealing with another establishment</a:t>
            </a:r>
            <a:r>
              <a:rPr lang="en-US" dirty="0">
                <a:solidFill>
                  <a:prstClr val="black"/>
                </a:solidFill>
                <a:latin typeface="Alexandria" pitchFamily="2" charset="-78"/>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7- </a:t>
            </a:r>
            <a:r>
              <a:rPr lang="en-US" dirty="0">
                <a:solidFill>
                  <a:srgbClr val="00AEEF"/>
                </a:solidFill>
                <a:latin typeface="Alexandria" pitchFamily="2" charset="-78"/>
                <a:cs typeface="Alexandria" pitchFamily="2" charset="-78"/>
              </a:rPr>
              <a:t>Suspending the sale </a:t>
            </a:r>
            <a:r>
              <a:rPr lang="en-US" dirty="0">
                <a:solidFill>
                  <a:prstClr val="black"/>
                </a:solidFill>
                <a:latin typeface="Alexandria" pitchFamily="2" charset="-78"/>
                <a:cs typeface="Alexandria" pitchFamily="2" charset="-78"/>
              </a:rPr>
              <a:t>of a commodity or provision of a service </a:t>
            </a:r>
            <a:r>
              <a:rPr lang="en-US" dirty="0">
                <a:solidFill>
                  <a:srgbClr val="00AEEF"/>
                </a:solidFill>
                <a:latin typeface="Alexandria" pitchFamily="2" charset="-78"/>
                <a:cs typeface="Alexandria" pitchFamily="2" charset="-78"/>
              </a:rPr>
              <a:t>on condition </a:t>
            </a:r>
            <a:r>
              <a:rPr lang="en-US" dirty="0">
                <a:solidFill>
                  <a:prstClr val="black"/>
                </a:solidFill>
                <a:latin typeface="Alexandria" pitchFamily="2" charset="-78"/>
                <a:cs typeface="Alexandria" pitchFamily="2" charset="-78"/>
              </a:rPr>
              <a:t>of assuming obligations or accepting goods or services that are by their nature, or by virtue of commercial use, not related to the commodity or service subject to the original contract or transaction</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207941B-BBAD-2098-BBC0-089E3D1B12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729453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96E17-FBC0-CCF7-94DC-C11FA23CA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ADE532-6BB5-B9EB-E5ED-0FB6841AB9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06EB7F2-B839-A6CC-D017-978154C72B41}"/>
              </a:ext>
            </a:extLst>
          </p:cNvPr>
          <p:cNvSpPr/>
          <p:nvPr/>
        </p:nvSpPr>
        <p:spPr>
          <a:xfrm>
            <a:off x="220580" y="1155869"/>
            <a:ext cx="844969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400" dirty="0">
                <a:solidFill>
                  <a:srgbClr val="00AEEF"/>
                </a:solidFill>
                <a:latin typeface="Alexandria" pitchFamily="2" charset="-78"/>
                <a:cs typeface="Alexandria" pitchFamily="2" charset="-78"/>
              </a:rPr>
              <a:t>Part 8 : employment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schemeClr val="tx1"/>
                </a:solidFill>
                <a:latin typeface="Alexandria" pitchFamily="2" charset="-78"/>
                <a:cs typeface="Alexandria" pitchFamily="2" charset="-78"/>
              </a:rPr>
              <a:t>A- elements of work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2E41364-468D-36E5-0E25-95F038E174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2">
            <a:extLst>
              <a:ext uri="{FF2B5EF4-FFF2-40B4-BE49-F238E27FC236}">
                <a16:creationId xmlns:a16="http://schemas.microsoft.com/office/drawing/2014/main" id="{CAC92FE1-0A0B-FFCA-88B4-0F1AC2C43562}"/>
              </a:ext>
            </a:extLst>
          </p:cNvPr>
          <p:cNvGraphicFramePr/>
          <p:nvPr>
            <p:extLst>
              <p:ext uri="{D42A27DB-BD31-4B8C-83A1-F6EECF244321}">
                <p14:modId xmlns:p14="http://schemas.microsoft.com/office/powerpoint/2010/main" val="3147250713"/>
              </p:ext>
            </p:extLst>
          </p:nvPr>
        </p:nvGraphicFramePr>
        <p:xfrm>
          <a:off x="941941" y="2842352"/>
          <a:ext cx="8228880" cy="30958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Picture 2">
            <a:extLst>
              <a:ext uri="{FF2B5EF4-FFF2-40B4-BE49-F238E27FC236}">
                <a16:creationId xmlns:a16="http://schemas.microsoft.com/office/drawing/2014/main" id="{4D33060F-2E16-77EE-C57E-932DD5DB3493}"/>
              </a:ext>
            </a:extLst>
          </p:cNvPr>
          <p:cNvPicPr>
            <a:picLocks noChangeAspect="1"/>
          </p:cNvPicPr>
          <p:nvPr/>
        </p:nvPicPr>
        <p:blipFill>
          <a:blip r:embed="rId9"/>
          <a:stretch>
            <a:fillRect/>
          </a:stretch>
        </p:blipFill>
        <p:spPr>
          <a:xfrm>
            <a:off x="9170821" y="1995706"/>
            <a:ext cx="2705100" cy="3942464"/>
          </a:xfrm>
          <a:prstGeom prst="rect">
            <a:avLst/>
          </a:prstGeom>
        </p:spPr>
      </p:pic>
    </p:spTree>
    <p:extLst>
      <p:ext uri="{BB962C8B-B14F-4D97-AF65-F5344CB8AC3E}">
        <p14:creationId xmlns:p14="http://schemas.microsoft.com/office/powerpoint/2010/main" val="34369915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03E74F-7BCC-3311-C6D3-681F366FFB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9EBEFEA-2776-55CF-D60D-FD55CB49CE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E0BEDBF-9CCD-AD96-9BA6-FF3C2B10825B}"/>
              </a:ext>
            </a:extLst>
          </p:cNvPr>
          <p:cNvSpPr/>
          <p:nvPr/>
        </p:nvSpPr>
        <p:spPr>
          <a:xfrm>
            <a:off x="220579" y="1155869"/>
            <a:ext cx="1167763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schemeClr val="tx1"/>
                </a:solidFill>
                <a:latin typeface="Alexandria" pitchFamily="2" charset="-78"/>
                <a:cs typeface="Alexandria" pitchFamily="2" charset="-78"/>
              </a:rPr>
              <a:t>1- Wage:  </a:t>
            </a:r>
            <a:r>
              <a:rPr lang="en-US" dirty="0">
                <a:solidFill>
                  <a:prstClr val="black"/>
                </a:solidFill>
                <a:latin typeface="Alexandria" pitchFamily="2" charset="-78"/>
                <a:cs typeface="Alexandria" pitchFamily="2" charset="-78"/>
              </a:rPr>
              <a:t>is not only monetary. It includes </a:t>
            </a:r>
            <a:r>
              <a:rPr lang="en-US" dirty="0">
                <a:solidFill>
                  <a:srgbClr val="00AEEF"/>
                </a:solidFill>
                <a:latin typeface="Alexandria" pitchFamily="2" charset="-78"/>
                <a:cs typeface="Alexandria" pitchFamily="2" charset="-78"/>
              </a:rPr>
              <a:t>all kinds of pecuniary benefits </a:t>
            </a:r>
            <a:r>
              <a:rPr lang="en-US" dirty="0">
                <a:solidFill>
                  <a:prstClr val="black"/>
                </a:solidFill>
                <a:latin typeface="Alexandria" pitchFamily="2" charset="-78"/>
                <a:cs typeface="Alexandria" pitchFamily="2" charset="-78"/>
              </a:rPr>
              <a:t>given to the employee in exchange of his work.  It includes monthly payment as defined sum of money, commission defined as some of money or by percentage, it also includes any in kind benefits given to the employee.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2-Work duties</a:t>
            </a:r>
            <a:r>
              <a:rPr lang="en-US" dirty="0">
                <a:solidFill>
                  <a:prstClr val="black"/>
                </a:solidFill>
                <a:latin typeface="Alexandria" pitchFamily="2" charset="-78"/>
                <a:cs typeface="Alexandria" pitchFamily="2" charset="-78"/>
              </a:rPr>
              <a:t>: are usually defined by the parties in the contract otherwise it will be according to work of similar nature or according to custom.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3-Supervision element: </a:t>
            </a:r>
            <a:r>
              <a:rPr lang="en-US" dirty="0">
                <a:solidFill>
                  <a:prstClr val="black"/>
                </a:solidFill>
                <a:latin typeface="Alexandria" pitchFamily="2" charset="-78"/>
                <a:cs typeface="Alexandria" pitchFamily="2" charset="-78"/>
              </a:rPr>
              <a:t>means that </a:t>
            </a:r>
            <a:r>
              <a:rPr lang="en-US" dirty="0">
                <a:solidFill>
                  <a:srgbClr val="00AEEF"/>
                </a:solidFill>
                <a:latin typeface="Alexandria" pitchFamily="2" charset="-78"/>
                <a:cs typeface="Alexandria" pitchFamily="2" charset="-78"/>
              </a:rPr>
              <a:t>the employee is  follower of the employer.</a:t>
            </a:r>
            <a:r>
              <a:rPr lang="en-US" dirty="0">
                <a:solidFill>
                  <a:prstClr val="black"/>
                </a:solidFill>
                <a:latin typeface="Alexandria" pitchFamily="2" charset="-78"/>
                <a:cs typeface="Alexandria" pitchFamily="2" charset="-78"/>
              </a:rPr>
              <a:t> The management and the supervision of the employer over his employee is the main element to distinguish work contract from other contract related to work such as the agency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In the work contract the </a:t>
            </a:r>
            <a:r>
              <a:rPr lang="en-US" dirty="0">
                <a:solidFill>
                  <a:srgbClr val="00AEEF"/>
                </a:solidFill>
                <a:latin typeface="Alexandria" pitchFamily="2" charset="-78"/>
                <a:cs typeface="Alexandria" pitchFamily="2" charset="-78"/>
              </a:rPr>
              <a:t>employee is not independent to do the wok assigned to him as he wants</a:t>
            </a:r>
            <a:r>
              <a:rPr lang="en-US" dirty="0">
                <a:solidFill>
                  <a:prstClr val="black"/>
                </a:solidFill>
                <a:latin typeface="Alexandria" pitchFamily="2" charset="-78"/>
                <a:cs typeface="Alexandria" pitchFamily="2" charset="-78"/>
              </a:rPr>
              <a:t>, instead he always do his work under the supervision of the employer and </a:t>
            </a:r>
            <a:r>
              <a:rPr lang="en-US" u="sng" dirty="0">
                <a:solidFill>
                  <a:prstClr val="black"/>
                </a:solidFill>
                <a:latin typeface="Alexandria" pitchFamily="2" charset="-78"/>
                <a:cs typeface="Alexandria" pitchFamily="2" charset="-78"/>
              </a:rPr>
              <a:t>according to his instructions</a:t>
            </a:r>
            <a:r>
              <a:rPr lang="en-US" dirty="0">
                <a:solidFill>
                  <a:prstClr val="black"/>
                </a:solidFill>
                <a:latin typeface="Alexandria" pitchFamily="2" charset="-78"/>
                <a:cs typeface="Alexandria" pitchFamily="2" charset="-78"/>
              </a:rPr>
              <a:t>.</a:t>
            </a:r>
          </a:p>
        </p:txBody>
      </p:sp>
      <p:pic>
        <p:nvPicPr>
          <p:cNvPr id="5" name="Graphic 21">
            <a:extLst>
              <a:ext uri="{FF2B5EF4-FFF2-40B4-BE49-F238E27FC236}">
                <a16:creationId xmlns:a16="http://schemas.microsoft.com/office/drawing/2014/main" id="{CE83CFAB-CE44-C39C-3014-8888214956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1001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783DD-D673-1E64-7C60-92E97873E4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BC9FB2-8ECC-5086-6557-A754BE35BB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A8B3B59-E322-DAB0-D593-F30315F66AF2}"/>
              </a:ext>
            </a:extLst>
          </p:cNvPr>
          <p:cNvSpPr/>
          <p:nvPr/>
        </p:nvSpPr>
        <p:spPr>
          <a:xfrm>
            <a:off x="220579" y="1155869"/>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Supervision element means obeying all the instructions of the employer as long as they are related to the work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either they are  related to the </a:t>
            </a:r>
            <a:r>
              <a:rPr lang="en-US" dirty="0">
                <a:solidFill>
                  <a:srgbClr val="00AEEF"/>
                </a:solidFill>
                <a:latin typeface="Alexandria" pitchFamily="2" charset="-78"/>
                <a:cs typeface="Alexandria" pitchFamily="2" charset="-78"/>
              </a:rPr>
              <a:t>administrative organization </a:t>
            </a:r>
            <a:r>
              <a:rPr lang="en-US" dirty="0">
                <a:solidFill>
                  <a:prstClr val="black"/>
                </a:solidFill>
                <a:latin typeface="Alexandria" pitchFamily="2" charset="-78"/>
                <a:cs typeface="Alexandria" pitchFamily="2" charset="-78"/>
              </a:rPr>
              <a:t>of the work such as the place of the work, its period and uniform so 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Or </a:t>
            </a:r>
            <a:r>
              <a:rPr lang="en-US" dirty="0">
                <a:solidFill>
                  <a:srgbClr val="00AEEF"/>
                </a:solidFill>
                <a:latin typeface="Alexandria" pitchFamily="2" charset="-78"/>
                <a:cs typeface="Alexandria" pitchFamily="2" charset="-78"/>
              </a:rPr>
              <a:t>technical supervision </a:t>
            </a:r>
            <a:r>
              <a:rPr lang="en-US" dirty="0">
                <a:solidFill>
                  <a:prstClr val="black"/>
                </a:solidFill>
                <a:latin typeface="Alexandria" pitchFamily="2" charset="-78"/>
                <a:cs typeface="Alexandria" pitchFamily="2" charset="-78"/>
              </a:rPr>
              <a:t>related to the techniques of know how to do the assumed work.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It is enough that the employer exercise one kind of supervision to state that employer has supervision and management over the employee.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677590E-1026-22EC-454D-4B4AEE2C65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67583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FB5F0-E36D-F042-6858-AFE490C192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CB4219-3175-5B1B-F6C7-1077AFB407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9D80D5E-84D9-46CA-33E4-52B9D1D0D588}"/>
              </a:ext>
            </a:extLst>
          </p:cNvPr>
          <p:cNvSpPr/>
          <p:nvPr/>
        </p:nvSpPr>
        <p:spPr>
          <a:xfrm>
            <a:off x="804474" y="1155869"/>
            <a:ext cx="816325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B- obligations imposed on the employee.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2000"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The obligations imposed on employee according to the Egyptian work law are the obligation to </a:t>
            </a:r>
            <a:r>
              <a:rPr lang="en-US" dirty="0">
                <a:solidFill>
                  <a:srgbClr val="00AEEF"/>
                </a:solidFill>
                <a:latin typeface="Alexandria" pitchFamily="2" charset="-78"/>
                <a:cs typeface="Alexandria" pitchFamily="2" charset="-78"/>
              </a:rPr>
              <a:t>perform the agreed work</a:t>
            </a:r>
            <a:r>
              <a:rPr lang="en-US" dirty="0">
                <a:solidFill>
                  <a:prstClr val="black"/>
                </a:solidFill>
                <a:latin typeface="Alexandria" pitchFamily="2" charset="-78"/>
                <a:cs typeface="Alexandria" pitchFamily="2" charset="-78"/>
              </a:rPr>
              <a:t>, the obligation to </a:t>
            </a:r>
            <a:r>
              <a:rPr lang="en-US" dirty="0">
                <a:solidFill>
                  <a:srgbClr val="00AEEF"/>
                </a:solidFill>
                <a:latin typeface="Alexandria" pitchFamily="2" charset="-78"/>
                <a:cs typeface="Alexandria" pitchFamily="2" charset="-78"/>
              </a:rPr>
              <a:t>obey the employee instructions</a:t>
            </a:r>
            <a:r>
              <a:rPr lang="en-US" dirty="0">
                <a:solidFill>
                  <a:prstClr val="black"/>
                </a:solidFill>
                <a:latin typeface="Alexandria" pitchFamily="2" charset="-78"/>
                <a:cs typeface="Alexandria" pitchFamily="2" charset="-78"/>
              </a:rPr>
              <a:t>, the obligation </a:t>
            </a:r>
            <a:r>
              <a:rPr lang="en-US" dirty="0">
                <a:solidFill>
                  <a:srgbClr val="00AEEF"/>
                </a:solidFill>
                <a:latin typeface="Alexandria" pitchFamily="2" charset="-78"/>
                <a:cs typeface="Alexandria" pitchFamily="2" charset="-78"/>
              </a:rPr>
              <a:t>not to disclose work secrets</a:t>
            </a:r>
            <a:r>
              <a:rPr lang="en-US" dirty="0">
                <a:solidFill>
                  <a:prstClr val="black"/>
                </a:solidFill>
                <a:latin typeface="Alexandria" pitchFamily="2" charset="-78"/>
                <a:cs typeface="Alexandria" pitchFamily="2" charset="-78"/>
              </a:rPr>
              <a:t>, the obligation </a:t>
            </a:r>
            <a:r>
              <a:rPr lang="en-US" dirty="0">
                <a:solidFill>
                  <a:srgbClr val="00AEEF"/>
                </a:solidFill>
                <a:latin typeface="Alexandria" pitchFamily="2" charset="-78"/>
                <a:cs typeface="Alexandria" pitchFamily="2" charset="-78"/>
              </a:rPr>
              <a:t>not to compete</a:t>
            </a:r>
            <a:r>
              <a:rPr lang="en-US" dirty="0">
                <a:solidFill>
                  <a:prstClr val="black"/>
                </a:solidFill>
                <a:latin typeface="Alexandria" pitchFamily="2" charset="-78"/>
                <a:cs typeface="Alexandria" pitchFamily="2" charset="-78"/>
              </a:rPr>
              <a:t> his employer. We shall explain each in the following:</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B614911-3E35-B7CC-E075-FC3AE7C3A5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FCFE2AF-7B02-71B7-A5DF-81459C362AD8}"/>
              </a:ext>
            </a:extLst>
          </p:cNvPr>
          <p:cNvPicPr>
            <a:picLocks noChangeAspect="1"/>
          </p:cNvPicPr>
          <p:nvPr/>
        </p:nvPicPr>
        <p:blipFill>
          <a:blip r:embed="rId4"/>
          <a:stretch>
            <a:fillRect/>
          </a:stretch>
        </p:blipFill>
        <p:spPr>
          <a:xfrm>
            <a:off x="9410872" y="1742319"/>
            <a:ext cx="2311075" cy="3799166"/>
          </a:xfrm>
          <a:prstGeom prst="rect">
            <a:avLst/>
          </a:prstGeom>
        </p:spPr>
      </p:pic>
    </p:spTree>
    <p:extLst>
      <p:ext uri="{BB962C8B-B14F-4D97-AF65-F5344CB8AC3E}">
        <p14:creationId xmlns:p14="http://schemas.microsoft.com/office/powerpoint/2010/main" val="36869783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B0A08-75FC-5562-AAE7-BF9FBD1CFB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4BFB8A-A0BA-C9DB-B933-73BC92D52E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85F818F-4C90-A9CB-9A42-E5A0BA451BB6}"/>
              </a:ext>
            </a:extLst>
          </p:cNvPr>
          <p:cNvSpPr/>
          <p:nvPr/>
        </p:nvSpPr>
        <p:spPr>
          <a:xfrm>
            <a:off x="849996" y="1070289"/>
            <a:ext cx="10453310" cy="5394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b="1" dirty="0">
                <a:solidFill>
                  <a:prstClr val="black"/>
                </a:solidFill>
                <a:latin typeface="Alexandria" pitchFamily="2" charset="-78"/>
                <a:cs typeface="Alexandria" pitchFamily="2" charset="-78"/>
              </a:rPr>
              <a:t>1- The obligation to perform the agreed work.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employee has the obligation to </a:t>
            </a:r>
            <a:r>
              <a:rPr lang="en-US" dirty="0">
                <a:solidFill>
                  <a:srgbClr val="00AEEF"/>
                </a:solidFill>
                <a:latin typeface="Alexandria" pitchFamily="2" charset="-78"/>
                <a:cs typeface="Alexandria" pitchFamily="2" charset="-78"/>
              </a:rPr>
              <a:t>perform the work assigned to him by himself </a:t>
            </a:r>
            <a:r>
              <a:rPr lang="en-US" u="sng" dirty="0">
                <a:solidFill>
                  <a:prstClr val="black"/>
                </a:solidFill>
                <a:latin typeface="Alexandria" pitchFamily="2" charset="-78"/>
                <a:cs typeface="Alexandria" pitchFamily="2" charset="-78"/>
              </a:rPr>
              <a:t>unless they agreed </a:t>
            </a:r>
            <a:r>
              <a:rPr lang="en-US" dirty="0">
                <a:solidFill>
                  <a:prstClr val="black"/>
                </a:solidFill>
                <a:latin typeface="Alexandria" pitchFamily="2" charset="-78"/>
                <a:cs typeface="Alexandria" pitchFamily="2" charset="-78"/>
              </a:rPr>
              <a:t>that the employee may delegate his work to someone else or </a:t>
            </a:r>
            <a:r>
              <a:rPr lang="en-US" u="sng" dirty="0">
                <a:solidFill>
                  <a:prstClr val="black"/>
                </a:solidFill>
                <a:latin typeface="Alexandria" pitchFamily="2" charset="-78"/>
                <a:cs typeface="Alexandria" pitchFamily="2" charset="-78"/>
              </a:rPr>
              <a:t>there is a custom</a:t>
            </a:r>
            <a:r>
              <a:rPr lang="en-US" dirty="0">
                <a:solidFill>
                  <a:prstClr val="black"/>
                </a:solidFill>
                <a:latin typeface="Alexandria" pitchFamily="2" charset="-78"/>
                <a:cs typeface="Alexandria" pitchFamily="2" charset="-78"/>
              </a:rPr>
              <a:t> that the worker in certain work may delegate part of his work to someone else.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An example of this custom : employee whose duty is to make the custom clearance of the employer imported goods and transfer them to the employer stores has the right by Way of custom to hire men to upload and down load goods on lorries to transfer them.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He also has to act with </a:t>
            </a:r>
            <a:r>
              <a:rPr lang="en-US" u="sng" dirty="0">
                <a:solidFill>
                  <a:prstClr val="black"/>
                </a:solidFill>
                <a:latin typeface="Alexandria" pitchFamily="2" charset="-78"/>
                <a:cs typeface="Alexandria" pitchFamily="2" charset="-78"/>
              </a:rPr>
              <a:t>accuracy and honesty and exert the due care of reasonable </a:t>
            </a:r>
            <a:r>
              <a:rPr lang="en-US" dirty="0">
                <a:solidFill>
                  <a:prstClr val="black"/>
                </a:solidFill>
                <a:latin typeface="Alexandria" pitchFamily="2" charset="-78"/>
                <a:cs typeface="Alexandria" pitchFamily="2" charset="-78"/>
              </a:rPr>
              <a:t>man in doing this work. Unless agreed on another level of care of supposed implicitly from the circumstances of contracting.</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7578ED9-7D30-07AB-77CF-FAD2815C6A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0633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77290-4160-AE77-0587-92B8FF21BE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9E4240-6E90-E71C-6B28-E25CD4FD20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4A30837-21AF-DD3B-AD2E-5D1788CDC2A5}"/>
              </a:ext>
            </a:extLst>
          </p:cNvPr>
          <p:cNvSpPr/>
          <p:nvPr/>
        </p:nvSpPr>
        <p:spPr>
          <a:xfrm>
            <a:off x="1419800" y="1155869"/>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2- The worker has to obey the employer instructions: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This obligation to obey the instruction will remain </a:t>
            </a:r>
            <a:r>
              <a:rPr lang="en-US" dirty="0">
                <a:solidFill>
                  <a:srgbClr val="00AEEF"/>
                </a:solidFill>
                <a:latin typeface="Alexandria" pitchFamily="2" charset="-78"/>
                <a:cs typeface="Alexandria" pitchFamily="2" charset="-78"/>
              </a:rPr>
              <a:t>as long as these instructions are not contrary to their contract, the law, public morality</a:t>
            </a:r>
            <a:r>
              <a:rPr lang="en-US" dirty="0">
                <a:solidFill>
                  <a:prstClr val="black"/>
                </a:solidFill>
                <a:latin typeface="Alexandria" pitchFamily="2" charset="-78"/>
                <a:cs typeface="Alexandria" pitchFamily="2" charset="-78"/>
              </a:rPr>
              <a:t>, or endangering the employer health.</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If the employer didn’t obey employer’s instruction,  he will be </a:t>
            </a:r>
            <a:r>
              <a:rPr lang="en-US" dirty="0">
                <a:solidFill>
                  <a:srgbClr val="00AEEF"/>
                </a:solidFill>
                <a:latin typeface="Alexandria" pitchFamily="2" charset="-78"/>
                <a:cs typeface="Alexandria" pitchFamily="2" charset="-78"/>
              </a:rPr>
              <a:t>liable for the mere fact of non obedience</a:t>
            </a:r>
            <a:r>
              <a:rPr lang="en-US" dirty="0">
                <a:solidFill>
                  <a:prstClr val="black"/>
                </a:solidFill>
                <a:latin typeface="Alexandria" pitchFamily="2" charset="-78"/>
                <a:cs typeface="Alexandria" pitchFamily="2" charset="-78"/>
              </a:rPr>
              <a:t> even if such non obedience lead to more profit or productivity.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0BB35B6-B2AB-B108-36AD-170B3CDDB1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41938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920A7-E784-CD96-C3FC-F8D255434C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4C466C-1112-21EA-77A0-1613EA11F2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30500EB-E452-DD0F-870A-E83AC0508A31}"/>
              </a:ext>
            </a:extLst>
          </p:cNvPr>
          <p:cNvSpPr/>
          <p:nvPr/>
        </p:nvSpPr>
        <p:spPr>
          <a:xfrm>
            <a:off x="1419800" y="1155869"/>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3- The obligation not to disclose work secrets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employee should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maintain the secrets of work, and divulge no information connected with the work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once it is treated as confidential by nature or according to the written instructions issued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he employee obligation to “ keep the industrial or commercial secrets of the work, even after the end of the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the obligation of the employee to keep work secrets and not to disclose them to others stays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even after the termination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work contract as long as they remain secret.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AD95970-D3DD-3ED0-D694-2E949A6038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844197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FB1E4-52FD-042D-4885-3306E5C4AC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6DF22B-BB86-FC38-4D74-A68E7A78B7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AD38025-21F9-B3FF-E5E7-339C9566C822}"/>
              </a:ext>
            </a:extLst>
          </p:cNvPr>
          <p:cNvSpPr/>
          <p:nvPr/>
        </p:nvSpPr>
        <p:spPr>
          <a:xfrm>
            <a:off x="363558" y="826264"/>
            <a:ext cx="11545676" cy="5760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4- The obligation not compete:</a:t>
            </a:r>
          </a:p>
          <a:p>
            <a:pPr marL="0" marR="0" lvl="0" indent="-205740" algn="just" defTabSz="914400" rtl="0" eaLnBrk="1" fontAlgn="auto" latinLnBrk="0" hangingPunct="1">
              <a:lnSpc>
                <a:spcPct val="107000"/>
              </a:lnSpc>
              <a:spcBef>
                <a:spcPts val="0"/>
              </a:spcBef>
              <a:spcAft>
                <a:spcPts val="0"/>
              </a:spcAft>
              <a:buClr>
                <a:srgbClr val="0BD0D9"/>
              </a:buClr>
              <a:buSzPct val="95000"/>
              <a:buFont typeface="Wingdings 2"/>
              <a:buChar char=""/>
              <a:tabLst/>
              <a:defRPr/>
            </a:pPr>
            <a:r>
              <a:rPr lang="ar-EG" dirty="0">
                <a:solidFill>
                  <a:srgbClr val="000000"/>
                </a:solidFill>
                <a:latin typeface="Alexandria" pitchFamily="2" charset="-78"/>
                <a:ea typeface="Calibri"/>
                <a:cs typeface="Alexandria" pitchFamily="2" charset="-78"/>
              </a:rPr>
              <a:t>- </a:t>
            </a:r>
            <a:r>
              <a:rPr lang="en-US" b="1" dirty="0">
                <a:solidFill>
                  <a:srgbClr val="000000"/>
                </a:solidFill>
                <a:latin typeface="Alexandria" pitchFamily="2" charset="-78"/>
                <a:ea typeface="Calibri"/>
                <a:cs typeface="Alexandria" pitchFamily="2" charset="-78"/>
              </a:rPr>
              <a:t>while executing work contract: </a:t>
            </a:r>
            <a:r>
              <a:rPr kumimoji="0" lang="en-US" b="0" i="0" u="none" strike="noStrike" kern="1200" cap="none" spc="0" normalizeH="0" baseline="0" noProof="0" dirty="0">
                <a:ln>
                  <a:noFill/>
                </a:ln>
                <a:solidFill>
                  <a:srgbClr val="000000"/>
                </a:solidFill>
                <a:effectLst/>
                <a:uLnTx/>
                <a:uFillTx/>
                <a:latin typeface="Alexandria" pitchFamily="2" charset="-78"/>
                <a:ea typeface="Calibri"/>
                <a:cs typeface="Alexandria" pitchFamily="2" charset="-78"/>
              </a:rPr>
              <a:t>The general rule is that the employee is </a:t>
            </a:r>
            <a:r>
              <a:rPr lang="en-US" u="sng" dirty="0">
                <a:solidFill>
                  <a:srgbClr val="00AEEF"/>
                </a:solidFill>
                <a:latin typeface="Alexandria" pitchFamily="2" charset="-78"/>
                <a:ea typeface="Calibri"/>
                <a:cs typeface="Alexandria" pitchFamily="2" charset="-78"/>
              </a:rPr>
              <a:t>not allowed to work in a second work especially </a:t>
            </a:r>
            <a:r>
              <a:rPr lang="en-US" u="sng" dirty="0">
                <a:solidFill>
                  <a:srgbClr val="000000"/>
                </a:solidFill>
                <a:latin typeface="Alexandria" pitchFamily="2" charset="-78"/>
                <a:ea typeface="Calibri"/>
                <a:cs typeface="Alexandria" pitchFamily="2" charset="-78"/>
              </a:rPr>
              <a:t>if that work </a:t>
            </a:r>
            <a:r>
              <a:rPr lang="en-US" u="sng" dirty="0" err="1">
                <a:solidFill>
                  <a:srgbClr val="000000"/>
                </a:solidFill>
                <a:latin typeface="Alexandria" pitchFamily="2" charset="-78"/>
                <a:ea typeface="Calibri"/>
                <a:cs typeface="Alexandria" pitchFamily="2" charset="-78"/>
              </a:rPr>
              <a:t>allowes</a:t>
            </a:r>
            <a:r>
              <a:rPr lang="en-US" u="sng" dirty="0">
                <a:solidFill>
                  <a:srgbClr val="000000"/>
                </a:solidFill>
                <a:latin typeface="Alexandria" pitchFamily="2" charset="-78"/>
                <a:ea typeface="Calibri"/>
                <a:cs typeface="Alexandria" pitchFamily="2" charset="-78"/>
              </a:rPr>
              <a:t> the disclose of the first work secrets or  affect the quality of first badly.</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-After termination of work contract: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general rule that employee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free to </a:t>
            </a:r>
            <a:r>
              <a:rPr lang="en-US" dirty="0">
                <a:solidFill>
                  <a:srgbClr val="00AEEF"/>
                </a:solidFill>
                <a:latin typeface="Alexandria" pitchFamily="2" charset="-78"/>
                <a:cs typeface="Alexandria" pitchFamily="2" charset="-78"/>
              </a:rPr>
              <a:t>work for any one as he wishes unless he accepted anon compete clause in his terminated work contract</a:t>
            </a:r>
            <a:r>
              <a:rPr lang="en-US" dirty="0">
                <a:solidFill>
                  <a:prstClr val="black"/>
                </a:solidFill>
                <a:latin typeface="Alexandria" pitchFamily="2" charset="-78"/>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non-competition agreement</a:t>
            </a:r>
            <a:r>
              <a:rPr lang="ar-EG" dirty="0">
                <a:solidFill>
                  <a:prstClr val="black"/>
                </a:solidFill>
                <a:latin typeface="Alexandria" pitchFamily="2" charset="-78"/>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the Saudi labor system is an agreement concluded between the worker and the employer, through which the employer stipulates that the worker shall not compete with him in the activity he performs during a specific period of time and in a specific place, provided that this period does not exceed two years from the date of termination of the relationship between the two parties.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b="1" dirty="0">
                <a:solidFill>
                  <a:prstClr val="black"/>
                </a:solidFill>
                <a:latin typeface="Alexandria" pitchFamily="2" charset="-78"/>
                <a:cs typeface="Alexandria" pitchFamily="2" charset="-78"/>
              </a:rPr>
              <a:t> this agreement is valid with the following conditions :</a:t>
            </a:r>
          </a:p>
          <a:p>
            <a:pPr marL="285750" marR="0" lvl="0" indent="-285750" algn="l" defTabSz="914400" rtl="0" eaLnBrk="1" fontAlgn="auto" latinLnBrk="0" hangingPunct="1">
              <a:lnSpc>
                <a:spcPct val="150000"/>
              </a:lnSpc>
              <a:spcBef>
                <a:spcPct val="20000"/>
              </a:spcBef>
              <a:spcAft>
                <a:spcPts val="0"/>
              </a:spcAft>
              <a:buClr>
                <a:srgbClr val="0BD0D9"/>
              </a:buClr>
              <a:buSzPct val="95000"/>
              <a:buFontTx/>
              <a:buChar char="-"/>
              <a:tabLst/>
              <a:defRPr/>
            </a:pPr>
            <a:r>
              <a:rPr lang="en-US" dirty="0">
                <a:solidFill>
                  <a:prstClr val="black"/>
                </a:solidFill>
                <a:latin typeface="Alexandria" pitchFamily="2" charset="-78"/>
                <a:cs typeface="Alexandria" pitchFamily="2" charset="-78"/>
              </a:rPr>
              <a:t>The existence of </a:t>
            </a:r>
            <a:r>
              <a:rPr lang="en-US" dirty="0">
                <a:solidFill>
                  <a:srgbClr val="00AEEF"/>
                </a:solidFill>
                <a:latin typeface="Alexandria" pitchFamily="2" charset="-78"/>
                <a:cs typeface="Alexandria" pitchFamily="2" charset="-78"/>
              </a:rPr>
              <a:t>serious interest </a:t>
            </a:r>
            <a:r>
              <a:rPr lang="en-US" dirty="0">
                <a:solidFill>
                  <a:prstClr val="black"/>
                </a:solidFill>
                <a:latin typeface="Alexandria" pitchFamily="2" charset="-78"/>
                <a:cs typeface="Alexandria" pitchFamily="2" charset="-78"/>
              </a:rPr>
              <a:t>such as knowing the employer secrets.</a:t>
            </a:r>
          </a:p>
          <a:p>
            <a:pPr marL="285750" marR="0" lvl="0" indent="-285750" algn="l" defTabSz="914400" rtl="0" eaLnBrk="1" fontAlgn="auto" latinLnBrk="0" hangingPunct="1">
              <a:lnSpc>
                <a:spcPct val="150000"/>
              </a:lnSpc>
              <a:spcBef>
                <a:spcPct val="20000"/>
              </a:spcBef>
              <a:spcAft>
                <a:spcPts val="0"/>
              </a:spcAft>
              <a:buClr>
                <a:srgbClr val="0BD0D9"/>
              </a:buClr>
              <a:buSzPct val="95000"/>
              <a:buFontTx/>
              <a:buChar char="-"/>
              <a:tabLst/>
              <a:defRPr/>
            </a:pPr>
            <a:r>
              <a:rPr lang="en-US" dirty="0">
                <a:solidFill>
                  <a:srgbClr val="00AEEF"/>
                </a:solidFill>
                <a:latin typeface="Alexandria" pitchFamily="2" charset="-78"/>
                <a:cs typeface="Alexandria" pitchFamily="2" charset="-78"/>
              </a:rPr>
              <a:t>Relativity of limitation as to time and place and object</a:t>
            </a:r>
            <a:r>
              <a:rPr lang="en-US" dirty="0">
                <a:solidFill>
                  <a:prstClr val="black"/>
                </a:solidFill>
                <a:latin typeface="Alexandria" pitchFamily="2" charset="-78"/>
                <a:cs typeface="Alexandria" pitchFamily="2" charset="-78"/>
              </a:rPr>
              <a:t>. It may not be unlimited or will be void.</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034EDF8B-AAF7-7A46-569C-511360E74D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614537"/>
          </a:xfrm>
          <a:prstGeom prst="rect">
            <a:avLst/>
          </a:prstGeom>
        </p:spPr>
      </p:pic>
    </p:spTree>
    <p:extLst>
      <p:ext uri="{BB962C8B-B14F-4D97-AF65-F5344CB8AC3E}">
        <p14:creationId xmlns:p14="http://schemas.microsoft.com/office/powerpoint/2010/main" val="37089902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0A9C7-2AB9-1296-336E-76507364E5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136E57-7C90-4B65-08D6-2DBA0564092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CD7609A-185A-A442-78B6-2B184F73C8F7}"/>
              </a:ext>
            </a:extLst>
          </p:cNvPr>
          <p:cNvSpPr/>
          <p:nvPr/>
        </p:nvSpPr>
        <p:spPr>
          <a:xfrm>
            <a:off x="1419800" y="1155869"/>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a:solidFill>
                  <a:prstClr val="black"/>
                </a:solidFill>
                <a:latin typeface="Alexandria" pitchFamily="2" charset="-78"/>
                <a:cs typeface="Alexandria" pitchFamily="2" charset="-78"/>
              </a:rPr>
              <a:t>C - </a:t>
            </a:r>
            <a:r>
              <a:rPr lang="en-US" sz="2000" b="1" dirty="0">
                <a:solidFill>
                  <a:prstClr val="black"/>
                </a:solidFill>
                <a:latin typeface="Alexandria" pitchFamily="2" charset="-78"/>
                <a:cs typeface="Alexandria" pitchFamily="2" charset="-78"/>
              </a:rPr>
              <a:t>obligations of employer</a:t>
            </a:r>
          </a:p>
          <a:p>
            <a:pPr marL="0" marR="0" lvl="0" indent="-274320" algn="just" defTabSz="914400" rtl="0" eaLnBrk="1" fontAlgn="auto" latinLnBrk="0" hangingPunct="1">
              <a:lnSpc>
                <a:spcPct val="115000"/>
              </a:lnSpc>
              <a:spcBef>
                <a:spcPts val="1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According to the Egyptian employment law the employer shall have the next obligations disregard the kind of the work contract concluded between him and his employee, namely</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74320" algn="just" defTabSz="914400" rtl="0" eaLnBrk="1" fontAlgn="auto" latinLnBrk="0" hangingPunct="1">
              <a:lnSpc>
                <a:spcPct val="115000"/>
              </a:lnSpc>
              <a:spcBef>
                <a:spcPts val="0"/>
              </a:spcBef>
              <a:spcAft>
                <a:spcPts val="100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p>
          <a:p>
            <a:pPr marL="0" marR="0" lvl="0" indent="-274320" algn="just" defTabSz="914400" rtl="0" eaLnBrk="1" fontAlgn="auto" latinLnBrk="0" hangingPunct="1">
              <a:lnSpc>
                <a:spcPct val="115000"/>
              </a:lnSpc>
              <a:spcBef>
                <a:spcPts val="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paying the wage of the employee.</a:t>
            </a: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74320" algn="just" defTabSz="914400" rtl="0" eaLnBrk="1" fontAlgn="auto" latinLnBrk="0" hangingPunct="1">
              <a:lnSpc>
                <a:spcPct val="115000"/>
              </a:lnSpc>
              <a:spcBef>
                <a:spcPts val="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respecting the law regulation for work hours.</a:t>
            </a: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74320" algn="just" defTabSz="914400" rtl="0" eaLnBrk="1" fontAlgn="auto" latinLnBrk="0" hangingPunct="1">
              <a:lnSpc>
                <a:spcPct val="115000"/>
              </a:lnSpc>
              <a:spcBef>
                <a:spcPts val="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allowing the employee to have vacations specified by law.</a:t>
            </a: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74320" algn="just" defTabSz="914400" rtl="0" eaLnBrk="1" fontAlgn="auto" latinLnBrk="0" hangingPunct="1">
              <a:lnSpc>
                <a:spcPct val="115000"/>
              </a:lnSpc>
              <a:spcBef>
                <a:spcPts val="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providing the health and social services for his employees.</a:t>
            </a: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74320" algn="just" defTabSz="914400" rtl="0" eaLnBrk="1" fontAlgn="auto" latinLnBrk="0" hangingPunct="1">
              <a:lnSpc>
                <a:spcPct val="115000"/>
              </a:lnSpc>
              <a:spcBef>
                <a:spcPts val="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providing occupational safety.</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E4481A5-B459-3E51-01FA-F2F59B9EFD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12934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cs typeface="Alexandria"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4- References</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purl.org/dc/terms/"/>
    <ds:schemaRef ds:uri="http://purl.org/dc/dcmitype/"/>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8698</TotalTime>
  <Words>4313</Words>
  <Application>Microsoft Office PowerPoint</Application>
  <PresentationFormat>Widescreen</PresentationFormat>
  <Paragraphs>278</Paragraphs>
  <Slides>46</Slides>
  <Notes>44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Alexandria regular</vt:lpstr>
      <vt:lpstr>Arial</vt:lpstr>
      <vt:lpstr>Calibri</vt:lpstr>
      <vt:lpstr>Calibri Light</vt:lpstr>
      <vt:lpstr>Times New Roman</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68</cp:revision>
  <dcterms:created xsi:type="dcterms:W3CDTF">2023-04-29T09:08:00Z</dcterms:created>
  <dcterms:modified xsi:type="dcterms:W3CDTF">2024-12-05T09:52:53Z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