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svg" ContentType="image/svg+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97"/>
    <p:restoredTop sz="94543"/>
  </p:normalViewPr>
  <p:slideViewPr>
    <p:cSldViewPr snapToGrid="0">
      <p:cViewPr>
        <p:scale>
          <a:sx n="92" d="100"/>
          <a:sy n="92" d="100"/>
        </p:scale>
        <p:origin x="424" y="3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7" Type="http://schemas.microsoft.com/office/2016/11/relationships/changesInfo" Target="changesInfos/changesInfo1.xml"/><Relationship Id="rId28" Type="http://schemas.microsoft.com/office/2015/10/relationships/revisionInfo" Target="revisionInfo.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5593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240047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07570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399900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15414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7"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s://studylib.net/doc/25778818/paul-burns---corporate-entrepreneurship-and-innovation-ma" TargetMode="External"/><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2.svg"/><Relationship Id="rId5" Type="http://schemas.openxmlformats.org/officeDocument/2006/relationships/image" Target="../media/image11.png"/><Relationship Id="rId1" Type="http://schemas.openxmlformats.org/officeDocument/2006/relationships/slideLayout" Target="../slideLayouts/slideLayout15.xml"/><Relationship Id="rId2"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269653"/>
            <a:ext cx="5985171" cy="644980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346727" y="553621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Introductory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4" name="Oval 13"/>
          <p:cNvSpPr/>
          <p:nvPr/>
        </p:nvSpPr>
        <p:spPr>
          <a:xfrm>
            <a:off x="6200344" y="734290"/>
            <a:ext cx="5603730" cy="566650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46727" y="413185"/>
            <a:ext cx="2954655" cy="1379622"/>
          </a:xfrm>
          <a:prstGeom prst="rect">
            <a:avLst/>
          </a:prstGeom>
        </p:spPr>
      </p:pic>
      <p:sp>
        <p:nvSpPr>
          <p:cNvPr id="9" name="TextBox 8">
            <a:extLst>
              <a:ext uri="{FF2B5EF4-FFF2-40B4-BE49-F238E27FC236}">
                <a16:creationId xmlns="" xmlns:a16="http://schemas.microsoft.com/office/drawing/2014/main" id="{1BBD67B8-DB49-942C-018D-7F74C671F260}"/>
              </a:ext>
            </a:extLst>
          </p:cNvPr>
          <p:cNvSpPr txBox="1"/>
          <p:nvPr/>
        </p:nvSpPr>
        <p:spPr>
          <a:xfrm>
            <a:off x="480232" y="3992538"/>
            <a:ext cx="52495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Prepared by Dr. </a:t>
            </a:r>
            <a:r>
              <a:rPr lang="en-US" sz="2400" b="1" dirty="0" smtClean="0">
                <a:solidFill>
                  <a:srgbClr val="2D3956"/>
                </a:solidFill>
                <a:latin typeface="Tajawal Medium" panose="00000600000000000000" pitchFamily="2" charset="-78"/>
                <a:cs typeface="Tajawal Medium" panose="00000600000000000000" pitchFamily="2" charset="-78"/>
              </a:rPr>
              <a:t>Ibrahim Siam</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16E4CC76-2D0D-6204-3FBC-B0856D8E8836}"/>
              </a:ext>
            </a:extLst>
          </p:cNvPr>
          <p:cNvSpPr txBox="1"/>
          <p:nvPr/>
        </p:nvSpPr>
        <p:spPr>
          <a:xfrm>
            <a:off x="547033" y="2541199"/>
            <a:ext cx="5115997" cy="830997"/>
          </a:xfrm>
          <a:prstGeom prst="rect">
            <a:avLst/>
          </a:prstGeom>
          <a:noFill/>
        </p:spPr>
        <p:txBody>
          <a:bodyPr wrap="square" rtlCol="0">
            <a:spAutoFit/>
          </a:bodyPr>
          <a:lstStyle/>
          <a:p>
            <a:pPr algn="ctr"/>
            <a:r>
              <a:rPr lang="en-GB" sz="2400" b="1" dirty="0">
                <a:solidFill>
                  <a:srgbClr val="2D3956"/>
                </a:solidFill>
                <a:latin typeface="Tajawal Medium" panose="00000600000000000000" pitchFamily="2" charset="-78"/>
                <a:cs typeface="Tajawal Medium" panose="00000600000000000000" pitchFamily="2" charset="-78"/>
              </a:rPr>
              <a:t>Corporate</a:t>
            </a:r>
            <a:br>
              <a:rPr lang="en-GB" sz="2400" b="1" dirty="0">
                <a:solidFill>
                  <a:srgbClr val="2D3956"/>
                </a:solidFill>
                <a:latin typeface="Tajawal Medium" panose="00000600000000000000" pitchFamily="2" charset="-78"/>
                <a:cs typeface="Tajawal Medium" panose="00000600000000000000" pitchFamily="2" charset="-78"/>
              </a:rPr>
            </a:br>
            <a:r>
              <a:rPr lang="en-GB" sz="2400" b="1" dirty="0">
                <a:solidFill>
                  <a:srgbClr val="2D3956"/>
                </a:solidFill>
                <a:latin typeface="Tajawal Medium" panose="00000600000000000000" pitchFamily="2" charset="-78"/>
                <a:cs typeface="Tajawal Medium" panose="00000600000000000000" pitchFamily="2" charset="-78"/>
              </a:rPr>
              <a:t>Entrepreneurship And Innovation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08336" y="3102521"/>
            <a:ext cx="5422638" cy="954107"/>
          </a:xfrm>
          <a:prstGeom prst="rect">
            <a:avLst/>
          </a:prstGeom>
          <a:noFill/>
        </p:spPr>
        <p:txBody>
          <a:bodyPr wrap="none" rtlCol="0">
            <a:spAutoFit/>
          </a:bodyPr>
          <a:lstStyle/>
          <a:p>
            <a:pPr algn="ctr"/>
            <a:r>
              <a:rPr lang="en-GB" sz="2800" b="1" dirty="0">
                <a:solidFill>
                  <a:srgbClr val="2D3956"/>
                </a:solidFill>
                <a:latin typeface="Tajawal Medium" panose="00000600000000000000" pitchFamily="2" charset="-78"/>
                <a:cs typeface="Tajawal Medium" panose="00000600000000000000" pitchFamily="2" charset="-78"/>
              </a:rPr>
              <a:t>Corporate</a:t>
            </a:r>
            <a:br>
              <a:rPr lang="en-GB" sz="2800" b="1" dirty="0">
                <a:solidFill>
                  <a:srgbClr val="2D3956"/>
                </a:solidFill>
                <a:latin typeface="Tajawal Medium" panose="00000600000000000000" pitchFamily="2" charset="-78"/>
                <a:cs typeface="Tajawal Medium" panose="00000600000000000000" pitchFamily="2" charset="-78"/>
              </a:rPr>
            </a:br>
            <a:r>
              <a:rPr lang="en-GB" sz="2800" b="1" dirty="0">
                <a:solidFill>
                  <a:srgbClr val="2D3956"/>
                </a:solidFill>
                <a:latin typeface="Tajawal Medium" panose="00000600000000000000" pitchFamily="2" charset="-78"/>
                <a:cs typeface="Tajawal Medium" panose="00000600000000000000" pitchFamily="2" charset="-78"/>
              </a:rPr>
              <a:t>Entrepreneurship And Innovation</a:t>
            </a:r>
            <a:endParaRPr lang="en-GB" sz="2800" b="1" dirty="0">
              <a:solidFill>
                <a:srgbClr val="2D3956"/>
              </a:solidFill>
              <a:latin typeface="Tajawal Medium" panose="00000600000000000000" pitchFamily="2" charset="-78"/>
              <a:cs typeface="Tajawal Medium" panose="00000600000000000000"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Introductory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pPr algn="ctr"/>
            <a:r>
              <a:rPr lang="en-US" sz="2800" b="1" dirty="0">
                <a:solidFill>
                  <a:srgbClr val="00AEEF"/>
                </a:solidFill>
                <a:latin typeface="Tajawal Medium" panose="00000600000000000000" pitchFamily="2" charset="-78"/>
                <a:cs typeface="Tajawal Medium" panose="00000600000000000000" pitchFamily="2" charset="-78"/>
              </a:rPr>
              <a:t>Prepared by Dr. Ibrahim Siam</a:t>
            </a:r>
            <a:endParaRPr lang="en-US" sz="2800" b="1" dirty="0">
              <a:solidFill>
                <a:srgbClr val="00AEEF"/>
              </a:solidFill>
              <a:latin typeface="Tajawal Medium" panose="00000600000000000000" pitchFamily="2" charset="-78"/>
              <a:cs typeface="Tajawal Medium" panose="00000600000000000000" pitchFamily="2" charset="-78"/>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5916" y="3403752"/>
            <a:ext cx="418200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 xmlns:a16="http://schemas.microsoft.com/office/drawing/2014/main" id="{904B7CA6-23A4-2E24-5FFC-ECEA38831F6A}"/>
              </a:ext>
            </a:extLst>
          </p:cNvPr>
          <p:cNvSpPr txBox="1"/>
          <p:nvPr/>
        </p:nvSpPr>
        <p:spPr>
          <a:xfrm>
            <a:off x="4820324" y="1521323"/>
            <a:ext cx="4113898" cy="523220"/>
          </a:xfrm>
          <a:prstGeom prst="rect">
            <a:avLst/>
          </a:prstGeom>
          <a:noFill/>
        </p:spPr>
        <p:txBody>
          <a:bodyPr wrap="square" rtlCol="0">
            <a:spAutoFit/>
          </a:bodyPr>
          <a:lstStyle/>
          <a:p>
            <a:pPr algn="ctr"/>
            <a:r>
              <a:rPr lang="en-US" sz="2800" b="1" dirty="0" err="1" smtClean="0"/>
              <a:t>Midocean</a:t>
            </a:r>
            <a:r>
              <a:rPr lang="en-US" sz="2800" b="1" dirty="0" smtClean="0"/>
              <a:t> University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614382" y="2534230"/>
            <a:ext cx="8251592" cy="4247317"/>
          </a:xfrm>
          <a:prstGeom prst="rect">
            <a:avLst/>
          </a:prstGeom>
          <a:noFill/>
        </p:spPr>
        <p:txBody>
          <a:bodyPr wrap="square" rtlCol="0">
            <a:spAutoFit/>
          </a:bodyPr>
          <a:lstStyle/>
          <a:p>
            <a:r>
              <a:rPr lang="en-US" dirty="0" smtClean="0"/>
              <a:t>MIDOCEN University </a:t>
            </a:r>
            <a:r>
              <a:rPr lang="en-US" dirty="0"/>
              <a:t>is an educational entity, operating with a unique business model. It is based in the United Arab Emirates with a registration No. FZC-2011-21 and license No. 4248 issued from Fujairah Free Zone to practice academic activities for higher education remotely, the university has many international accreditations and offers all its programs remotely in cooperation with </a:t>
            </a:r>
            <a:r>
              <a:rPr lang="en-US" dirty="0" err="1"/>
              <a:t>Midocean</a:t>
            </a:r>
            <a:r>
              <a:rPr lang="en-US" dirty="0"/>
              <a:t> University, licensed by the Comorian Ministry of Education with </a:t>
            </a:r>
            <a:r>
              <a:rPr lang="en-US" dirty="0" smtClean="0"/>
              <a:t>license.</a:t>
            </a:r>
          </a:p>
          <a:p>
            <a:endParaRPr lang="en-US" dirty="0" smtClean="0"/>
          </a:p>
          <a:p>
            <a:r>
              <a:rPr lang="en-US" b="1" dirty="0"/>
              <a:t>Our Vision</a:t>
            </a:r>
          </a:p>
          <a:p>
            <a:r>
              <a:rPr lang="en-US" dirty="0"/>
              <a:t>We become the first educational institute to embrace the principle of a cooperative educational community</a:t>
            </a:r>
            <a:r>
              <a:rPr lang="en-US" dirty="0" smtClean="0"/>
              <a:t>,</a:t>
            </a:r>
          </a:p>
          <a:p>
            <a:endParaRPr lang="en-US" dirty="0"/>
          </a:p>
          <a:p>
            <a:r>
              <a:rPr lang="en-US" b="1" dirty="0"/>
              <a:t>Our </a:t>
            </a:r>
            <a:r>
              <a:rPr lang="en-US" b="1" dirty="0" smtClean="0"/>
              <a:t>Mission</a:t>
            </a:r>
            <a:endParaRPr lang="en-US" b="1" dirty="0"/>
          </a:p>
          <a:p>
            <a:r>
              <a:rPr lang="en-US" dirty="0"/>
              <a:t>To promote knowledge, encourage innovation, and provide higher education programs with high-quality content at nominal prices that suit everyone.</a:t>
            </a:r>
          </a:p>
          <a:p>
            <a:endParaRPr lang="en-US" dirty="0">
              <a:solidFill>
                <a:srgbClr val="0A1F61"/>
              </a:solidFill>
              <a:latin typeface="Tajawal ExtraBold" panose="00000800000000000000" pitchFamily="2" charset="-78"/>
              <a:cs typeface="Tajawal ExtraBold" panose="00000800000000000000"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5916" y="3403752"/>
            <a:ext cx="418200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904B7CA6-23A4-2E24-5FFC-ECEA38831F6A}"/>
              </a:ext>
            </a:extLst>
          </p:cNvPr>
          <p:cNvSpPr txBox="1"/>
          <p:nvPr/>
        </p:nvSpPr>
        <p:spPr>
          <a:xfrm>
            <a:off x="4669133" y="1538393"/>
            <a:ext cx="3705822"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TITLE OF SLIDE</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860512"/>
            <a:ext cx="7582368" cy="1938992"/>
          </a:xfrm>
          <a:prstGeom prst="rect">
            <a:avLst/>
          </a:prstGeom>
          <a:noFill/>
        </p:spPr>
        <p:txBody>
          <a:bodyPr wrap="square" rtlCol="0">
            <a:spAutoFit/>
          </a:bodyPr>
          <a:lstStyle/>
          <a:p>
            <a:pPr marL="342900" indent="-342900">
              <a:buFont typeface="Arial" charset="0"/>
              <a:buChar char="•"/>
            </a:pPr>
            <a:r>
              <a:rPr lang="en-GB" sz="2000" dirty="0">
                <a:solidFill>
                  <a:srgbClr val="0A1F61"/>
                </a:solidFill>
                <a:latin typeface="Tajawal ExtraBold" panose="00000800000000000000" pitchFamily="2" charset="-78"/>
                <a:cs typeface="Tajawal ExtraBold" panose="00000800000000000000" pitchFamily="2" charset="-78"/>
              </a:rPr>
              <a:t>Introduction About The </a:t>
            </a:r>
            <a:r>
              <a:rPr lang="en-GB" sz="2000" dirty="0" smtClean="0">
                <a:solidFill>
                  <a:srgbClr val="0A1F61"/>
                </a:solidFill>
                <a:latin typeface="Tajawal ExtraBold" panose="00000800000000000000" pitchFamily="2" charset="-78"/>
                <a:cs typeface="Tajawal ExtraBold" panose="00000800000000000000" pitchFamily="2" charset="-78"/>
              </a:rPr>
              <a:t>Lecturer</a:t>
            </a:r>
          </a:p>
          <a:p>
            <a:pPr marL="342900" indent="-342900">
              <a:buFont typeface="Arial" charset="0"/>
              <a:buChar char="•"/>
            </a:pPr>
            <a:endParaRPr lang="en-GB" sz="2000" dirty="0">
              <a:solidFill>
                <a:srgbClr val="0A1F61"/>
              </a:solidFill>
              <a:latin typeface="Tajawal ExtraBold" panose="00000800000000000000" pitchFamily="2" charset="-78"/>
              <a:cs typeface="Tajawal ExtraBold" panose="00000800000000000000" pitchFamily="2" charset="-78"/>
            </a:endParaRPr>
          </a:p>
          <a:p>
            <a:pPr marL="342900" indent="-342900">
              <a:buFont typeface="Arial" charset="0"/>
              <a:buChar char="•"/>
            </a:pPr>
            <a:r>
              <a:rPr lang="en-GB" sz="2000" dirty="0" smtClean="0">
                <a:solidFill>
                  <a:srgbClr val="0A1F61"/>
                </a:solidFill>
                <a:latin typeface="Tajawal ExtraBold" panose="00000800000000000000" pitchFamily="2" charset="-78"/>
                <a:cs typeface="Tajawal ExtraBold" panose="00000800000000000000" pitchFamily="2" charset="-78"/>
              </a:rPr>
              <a:t>Syllabus </a:t>
            </a:r>
            <a:endParaRPr lang="en-GB" sz="2000" dirty="0" smtClean="0">
              <a:solidFill>
                <a:srgbClr val="0A1F61"/>
              </a:solidFill>
              <a:latin typeface="Tajawal ExtraBold" panose="00000800000000000000" pitchFamily="2" charset="-78"/>
              <a:cs typeface="Tajawal ExtraBold" panose="00000800000000000000" pitchFamily="2" charset="-78"/>
            </a:endParaRPr>
          </a:p>
          <a:p>
            <a:pPr marL="342900" indent="-342900">
              <a:buFont typeface="Arial" charset="0"/>
              <a:buChar char="•"/>
            </a:pPr>
            <a:endParaRPr lang="en-GB" sz="2000" dirty="0">
              <a:solidFill>
                <a:srgbClr val="0A1F61"/>
              </a:solidFill>
              <a:latin typeface="Tajawal ExtraBold" panose="00000800000000000000" pitchFamily="2" charset="-78"/>
              <a:cs typeface="Tajawal ExtraBold" panose="00000800000000000000" pitchFamily="2" charset="-78"/>
            </a:endParaRPr>
          </a:p>
          <a:p>
            <a:pPr marL="342900" indent="-342900">
              <a:buFont typeface="Arial" charset="0"/>
              <a:buChar char="•"/>
            </a:pPr>
            <a:r>
              <a:rPr lang="en-GB" sz="2000" dirty="0">
                <a:solidFill>
                  <a:srgbClr val="0A1F61"/>
                </a:solidFill>
                <a:latin typeface="Tajawal ExtraBold" panose="00000800000000000000" pitchFamily="2" charset="-78"/>
                <a:cs typeface="Tajawal ExtraBold" panose="00000800000000000000" pitchFamily="2" charset="-78"/>
              </a:rPr>
              <a:t>Exams And Case </a:t>
            </a:r>
            <a:r>
              <a:rPr lang="en-GB" sz="2000" dirty="0" smtClean="0">
                <a:solidFill>
                  <a:srgbClr val="0A1F61"/>
                </a:solidFill>
                <a:latin typeface="Tajawal ExtraBold" panose="00000800000000000000" pitchFamily="2" charset="-78"/>
                <a:cs typeface="Tajawal ExtraBold" panose="00000800000000000000" pitchFamily="2" charset="-78"/>
              </a:rPr>
              <a:t>Study</a:t>
            </a:r>
            <a:endParaRPr lang="en-US" sz="2000" dirty="0">
              <a:solidFill>
                <a:srgbClr val="0A1F61"/>
              </a:solidFill>
              <a:latin typeface="Tajawal ExtraBold" panose="00000800000000000000" pitchFamily="2" charset="-78"/>
              <a:cs typeface="Tajawal ExtraBold" panose="00000800000000000000" pitchFamily="2" charset="-78"/>
            </a:endParaRPr>
          </a:p>
          <a:p>
            <a:pPr marL="342900" indent="-342900">
              <a:buFont typeface="Arial" charset="0"/>
              <a:buChar char="•"/>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26003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45276" y="1428065"/>
            <a:ext cx="8881535" cy="3693319"/>
          </a:xfrm>
          <a:prstGeom prst="rect">
            <a:avLst/>
          </a:prstGeom>
          <a:noFill/>
        </p:spPr>
        <p:txBody>
          <a:bodyPr wrap="square" rtlCol="0">
            <a:spAutoFit/>
          </a:bodyPr>
          <a:lstStyle/>
          <a:p>
            <a:pPr algn="ctr"/>
            <a:r>
              <a:rPr lang="en-US" b="1" dirty="0" smtClean="0">
                <a:solidFill>
                  <a:srgbClr val="2D3956"/>
                </a:solidFill>
                <a:latin typeface="Tajawal ExtraBold" panose="00000800000000000000" pitchFamily="2" charset="-78"/>
                <a:cs typeface="Tajawal ExtraBold" panose="00000800000000000000" pitchFamily="2" charset="-78"/>
              </a:rPr>
              <a:t>Dr. IBRAHEM </a:t>
            </a:r>
            <a:r>
              <a:rPr lang="en-US" b="1" dirty="0">
                <a:solidFill>
                  <a:srgbClr val="2D3956"/>
                </a:solidFill>
                <a:latin typeface="Tajawal ExtraBold" panose="00000800000000000000" pitchFamily="2" charset="-78"/>
                <a:cs typeface="Tajawal ExtraBold" panose="00000800000000000000" pitchFamily="2" charset="-78"/>
              </a:rPr>
              <a:t>SIAM </a:t>
            </a:r>
          </a:p>
          <a:p>
            <a:r>
              <a:rPr lang="en-US" b="1" dirty="0" smtClean="0">
                <a:solidFill>
                  <a:srgbClr val="2D3956"/>
                </a:solidFill>
                <a:latin typeface="Tajawal ExtraBold" panose="00000800000000000000" pitchFamily="2" charset="-78"/>
                <a:cs typeface="Tajawal ExtraBold" panose="00000800000000000000" pitchFamily="2" charset="-78"/>
              </a:rPr>
              <a:t>EDUCATION</a:t>
            </a:r>
          </a:p>
          <a:p>
            <a:endParaRPr lang="en-US" b="1" dirty="0">
              <a:solidFill>
                <a:srgbClr val="2D3956"/>
              </a:solidFill>
              <a:latin typeface="Tajawal ExtraBold" panose="00000800000000000000" pitchFamily="2" charset="-78"/>
              <a:cs typeface="Tajawal ExtraBold" panose="00000800000000000000" pitchFamily="2" charset="-78"/>
            </a:endParaRPr>
          </a:p>
          <a:p>
            <a:r>
              <a:rPr lang="en-US" dirty="0">
                <a:solidFill>
                  <a:srgbClr val="2D3956"/>
                </a:solidFill>
                <a:latin typeface="Tajawal ExtraBold" panose="00000800000000000000" pitchFamily="2" charset="-78"/>
                <a:cs typeface="Tajawal ExtraBold" panose="00000800000000000000" pitchFamily="2" charset="-78"/>
              </a:rPr>
              <a:t>2016 – 2021 Doctor of Philosophy (Entrepreneurship) - </a:t>
            </a:r>
            <a:r>
              <a:rPr lang="en-US" dirty="0" err="1">
                <a:solidFill>
                  <a:srgbClr val="2D3956"/>
                </a:solidFill>
                <a:latin typeface="Tajawal ExtraBold" panose="00000800000000000000" pitchFamily="2" charset="-78"/>
                <a:cs typeface="Tajawal ExtraBold" panose="00000800000000000000" pitchFamily="2" charset="-78"/>
              </a:rPr>
              <a:t>Universiti</a:t>
            </a:r>
            <a:r>
              <a:rPr lang="en-US" dirty="0">
                <a:solidFill>
                  <a:srgbClr val="2D3956"/>
                </a:solidFill>
                <a:latin typeface="Tajawal ExtraBold" panose="00000800000000000000" pitchFamily="2" charset="-78"/>
                <a:cs typeface="Tajawal ExtraBold" panose="00000800000000000000" pitchFamily="2" charset="-78"/>
              </a:rPr>
              <a:t> Utara Malaysia (UUM)</a:t>
            </a:r>
          </a:p>
          <a:p>
            <a:r>
              <a:rPr lang="en-US" dirty="0">
                <a:solidFill>
                  <a:srgbClr val="2D3956"/>
                </a:solidFill>
                <a:latin typeface="Tajawal ExtraBold" panose="00000800000000000000" pitchFamily="2" charset="-78"/>
                <a:cs typeface="Tajawal ExtraBold" panose="00000800000000000000" pitchFamily="2" charset="-78"/>
              </a:rPr>
              <a:t>Area: Entrepreneurship Orientation and Academic Job Performance</a:t>
            </a:r>
          </a:p>
          <a:p>
            <a:endParaRPr lang="en-US" dirty="0" smtClean="0">
              <a:solidFill>
                <a:srgbClr val="2D3956"/>
              </a:solidFill>
              <a:latin typeface="Tajawal ExtraBold" panose="00000800000000000000" pitchFamily="2" charset="-78"/>
              <a:cs typeface="Tajawal ExtraBold" panose="00000800000000000000" pitchFamily="2" charset="-78"/>
            </a:endParaRPr>
          </a:p>
          <a:p>
            <a:r>
              <a:rPr lang="en-US" dirty="0" smtClean="0">
                <a:solidFill>
                  <a:srgbClr val="2D3956"/>
                </a:solidFill>
                <a:latin typeface="Tajawal ExtraBold" panose="00000800000000000000" pitchFamily="2" charset="-78"/>
                <a:cs typeface="Tajawal ExtraBold" panose="00000800000000000000" pitchFamily="2" charset="-78"/>
              </a:rPr>
              <a:t>2013 </a:t>
            </a:r>
            <a:r>
              <a:rPr lang="en-US" dirty="0">
                <a:solidFill>
                  <a:srgbClr val="2D3956"/>
                </a:solidFill>
                <a:latin typeface="Tajawal ExtraBold" panose="00000800000000000000" pitchFamily="2" charset="-78"/>
                <a:cs typeface="Tajawal ExtraBold" panose="00000800000000000000" pitchFamily="2" charset="-78"/>
              </a:rPr>
              <a:t>– 2015 Master Science (Management) - </a:t>
            </a:r>
            <a:r>
              <a:rPr lang="en-US" dirty="0" err="1">
                <a:solidFill>
                  <a:srgbClr val="2D3956"/>
                </a:solidFill>
                <a:latin typeface="Tajawal ExtraBold" panose="00000800000000000000" pitchFamily="2" charset="-78"/>
                <a:cs typeface="Tajawal ExtraBold" panose="00000800000000000000" pitchFamily="2" charset="-78"/>
              </a:rPr>
              <a:t>Universiti</a:t>
            </a:r>
            <a:r>
              <a:rPr lang="en-US" dirty="0">
                <a:solidFill>
                  <a:srgbClr val="2D3956"/>
                </a:solidFill>
                <a:latin typeface="Tajawal ExtraBold" panose="00000800000000000000" pitchFamily="2" charset="-78"/>
                <a:cs typeface="Tajawal ExtraBold" panose="00000800000000000000" pitchFamily="2" charset="-78"/>
              </a:rPr>
              <a:t> Utara Malaysia (UUM)</a:t>
            </a:r>
          </a:p>
          <a:p>
            <a:r>
              <a:rPr lang="en-US" dirty="0">
                <a:solidFill>
                  <a:srgbClr val="2D3956"/>
                </a:solidFill>
                <a:latin typeface="Tajawal ExtraBold" panose="00000800000000000000" pitchFamily="2" charset="-78"/>
                <a:cs typeface="Tajawal ExtraBold" panose="00000800000000000000" pitchFamily="2" charset="-78"/>
              </a:rPr>
              <a:t>Area</a:t>
            </a:r>
            <a:r>
              <a:rPr lang="en-US" dirty="0" smtClean="0">
                <a:solidFill>
                  <a:srgbClr val="2D3956"/>
                </a:solidFill>
                <a:latin typeface="Tajawal ExtraBold" panose="00000800000000000000" pitchFamily="2" charset="-78"/>
                <a:cs typeface="Tajawal ExtraBold" panose="00000800000000000000" pitchFamily="2" charset="-78"/>
              </a:rPr>
              <a:t>:</a:t>
            </a:r>
            <a:r>
              <a:rPr lang="en-US" dirty="0">
                <a:solidFill>
                  <a:srgbClr val="2D3956"/>
                </a:solidFill>
                <a:latin typeface="Tajawal ExtraBold" panose="00000800000000000000" pitchFamily="2" charset="-78"/>
                <a:cs typeface="Tajawal ExtraBold" panose="00000800000000000000" pitchFamily="2" charset="-78"/>
              </a:rPr>
              <a:t> Science </a:t>
            </a:r>
            <a:r>
              <a:rPr lang="en-US" dirty="0" smtClean="0">
                <a:solidFill>
                  <a:srgbClr val="2D3956"/>
                </a:solidFill>
                <a:latin typeface="Tajawal ExtraBold" panose="00000800000000000000" pitchFamily="2" charset="-78"/>
                <a:cs typeface="Tajawal ExtraBold" panose="00000800000000000000" pitchFamily="2" charset="-78"/>
              </a:rPr>
              <a:t>and Management</a:t>
            </a:r>
          </a:p>
          <a:p>
            <a:endParaRPr lang="en-US" dirty="0" smtClean="0">
              <a:solidFill>
                <a:srgbClr val="2D3956"/>
              </a:solidFill>
              <a:latin typeface="Tajawal ExtraBold" panose="00000800000000000000" pitchFamily="2" charset="-78"/>
              <a:cs typeface="Tajawal ExtraBold" panose="00000800000000000000" pitchFamily="2" charset="-78"/>
            </a:endParaRPr>
          </a:p>
          <a:p>
            <a:r>
              <a:rPr lang="en-US" dirty="0" smtClean="0">
                <a:solidFill>
                  <a:srgbClr val="2D3956"/>
                </a:solidFill>
                <a:latin typeface="Tajawal ExtraBold" panose="00000800000000000000" pitchFamily="2" charset="-78"/>
                <a:cs typeface="Tajawal ExtraBold" panose="00000800000000000000" pitchFamily="2" charset="-78"/>
              </a:rPr>
              <a:t>2009 </a:t>
            </a:r>
            <a:r>
              <a:rPr lang="en-US" dirty="0">
                <a:solidFill>
                  <a:srgbClr val="2D3956"/>
                </a:solidFill>
                <a:latin typeface="Tajawal ExtraBold" panose="00000800000000000000" pitchFamily="2" charset="-78"/>
                <a:cs typeface="Tajawal ExtraBold" panose="00000800000000000000" pitchFamily="2" charset="-78"/>
              </a:rPr>
              <a:t>– 2013 Bachelor’s Degree - Al-Balqa Applied University, Jordan.</a:t>
            </a:r>
          </a:p>
          <a:p>
            <a:r>
              <a:rPr lang="en-US" dirty="0">
                <a:solidFill>
                  <a:srgbClr val="2D3956"/>
                </a:solidFill>
                <a:latin typeface="Tajawal ExtraBold" panose="00000800000000000000" pitchFamily="2" charset="-78"/>
                <a:cs typeface="Tajawal ExtraBold" panose="00000800000000000000" pitchFamily="2" charset="-78"/>
              </a:rPr>
              <a:t>Management Information Systems</a:t>
            </a: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15" y="166622"/>
            <a:ext cx="2359163" cy="902919"/>
          </a:xfrm>
          <a:prstGeom prst="rect">
            <a:avLst/>
          </a:prstGeom>
        </p:spPr>
      </p:pic>
    </p:spTree>
    <p:extLst>
      <p:ext uri="{BB962C8B-B14F-4D97-AF65-F5344CB8AC3E}">
        <p14:creationId xmlns:p14="http://schemas.microsoft.com/office/powerpoint/2010/main" val="16849935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13169" y="1315598"/>
            <a:ext cx="8881535" cy="4524315"/>
          </a:xfrm>
          <a:prstGeom prst="rect">
            <a:avLst/>
          </a:prstGeom>
          <a:noFill/>
        </p:spPr>
        <p:txBody>
          <a:bodyPr wrap="square" rtlCol="0">
            <a:spAutoFit/>
          </a:bodyPr>
          <a:lstStyle/>
          <a:p>
            <a:pPr algn="ctr"/>
            <a:r>
              <a:rPr lang="en-US" b="1" dirty="0" smtClean="0">
                <a:solidFill>
                  <a:srgbClr val="2D3956"/>
                </a:solidFill>
                <a:latin typeface="Tajawal ExtraBold" panose="00000800000000000000" pitchFamily="2" charset="-78"/>
                <a:cs typeface="Tajawal ExtraBold" panose="00000800000000000000" pitchFamily="2" charset="-78"/>
              </a:rPr>
              <a:t>Dr. IBRAHEM </a:t>
            </a:r>
            <a:r>
              <a:rPr lang="en-US" b="1" dirty="0">
                <a:solidFill>
                  <a:srgbClr val="2D3956"/>
                </a:solidFill>
                <a:latin typeface="Tajawal ExtraBold" panose="00000800000000000000" pitchFamily="2" charset="-78"/>
                <a:cs typeface="Tajawal ExtraBold" panose="00000800000000000000" pitchFamily="2" charset="-78"/>
              </a:rPr>
              <a:t>SIAM </a:t>
            </a:r>
          </a:p>
          <a:p>
            <a:r>
              <a:rPr lang="en-US" b="1" dirty="0">
                <a:solidFill>
                  <a:srgbClr val="2D3956"/>
                </a:solidFill>
                <a:latin typeface="Tajawal ExtraBold" panose="00000800000000000000" pitchFamily="2" charset="-78"/>
                <a:cs typeface="Tajawal ExtraBold" panose="00000800000000000000" pitchFamily="2" charset="-78"/>
              </a:rPr>
              <a:t>WORKING EXPERIENCE</a:t>
            </a:r>
          </a:p>
          <a:p>
            <a:endParaRPr lang="en-US"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2023- presently Assistant Professor (Entrepreneurship Department /Irbid National University</a:t>
            </a:r>
            <a:r>
              <a:rPr lang="en-GB" b="1" dirty="0" smtClean="0">
                <a:solidFill>
                  <a:srgbClr val="2D3956"/>
                </a:solidFill>
                <a:latin typeface="Tajawal ExtraBold" panose="00000800000000000000" pitchFamily="2" charset="-78"/>
                <a:cs typeface="Tajawal ExtraBold" panose="00000800000000000000" pitchFamily="2" charset="-78"/>
              </a:rPr>
              <a:t>)</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2022-2022 Executive logistics coordinator Hello Jordan/ Zain ,</a:t>
            </a:r>
            <a:r>
              <a:rPr lang="en-GB" b="1" dirty="0" smtClean="0">
                <a:solidFill>
                  <a:srgbClr val="2D3956"/>
                </a:solidFill>
                <a:latin typeface="Tajawal ExtraBold" panose="00000800000000000000" pitchFamily="2" charset="-78"/>
                <a:cs typeface="Tajawal ExtraBold" panose="00000800000000000000" pitchFamily="2" charset="-78"/>
              </a:rPr>
              <a:t>Jordan</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2019-2021 Research Assistant - </a:t>
            </a:r>
            <a:r>
              <a:rPr lang="en-GB" b="1" dirty="0" err="1">
                <a:solidFill>
                  <a:srgbClr val="2D3956"/>
                </a:solidFill>
                <a:latin typeface="Tajawal ExtraBold" panose="00000800000000000000" pitchFamily="2" charset="-78"/>
                <a:cs typeface="Tajawal ExtraBold" panose="00000800000000000000" pitchFamily="2" charset="-78"/>
              </a:rPr>
              <a:t>Universiti</a:t>
            </a:r>
            <a:r>
              <a:rPr lang="en-GB" b="1" dirty="0">
                <a:solidFill>
                  <a:srgbClr val="2D3956"/>
                </a:solidFill>
                <a:latin typeface="Tajawal ExtraBold" panose="00000800000000000000" pitchFamily="2" charset="-78"/>
                <a:cs typeface="Tajawal ExtraBold" panose="00000800000000000000" pitchFamily="2" charset="-78"/>
              </a:rPr>
              <a:t> Utara Malaysia, </a:t>
            </a:r>
            <a:r>
              <a:rPr lang="en-GB" b="1" dirty="0" smtClean="0">
                <a:solidFill>
                  <a:srgbClr val="2D3956"/>
                </a:solidFill>
                <a:latin typeface="Tajawal ExtraBold" panose="00000800000000000000" pitchFamily="2" charset="-78"/>
                <a:cs typeface="Tajawal ExtraBold" panose="00000800000000000000" pitchFamily="2" charset="-78"/>
              </a:rPr>
              <a:t>Malaysia</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2016 –</a:t>
            </a:r>
            <a:r>
              <a:rPr lang="en-GB" b="1" dirty="0" smtClean="0">
                <a:solidFill>
                  <a:srgbClr val="2D3956"/>
                </a:solidFill>
                <a:latin typeface="Tajawal ExtraBold" panose="00000800000000000000" pitchFamily="2" charset="-78"/>
                <a:cs typeface="Tajawal ExtraBold" panose="00000800000000000000" pitchFamily="2" charset="-78"/>
              </a:rPr>
              <a:t>2019 Guest </a:t>
            </a:r>
            <a:r>
              <a:rPr lang="en-GB" b="1" dirty="0">
                <a:solidFill>
                  <a:srgbClr val="2D3956"/>
                </a:solidFill>
                <a:latin typeface="Tajawal ExtraBold" panose="00000800000000000000" pitchFamily="2" charset="-78"/>
                <a:cs typeface="Tajawal ExtraBold" panose="00000800000000000000" pitchFamily="2" charset="-78"/>
              </a:rPr>
              <a:t>Relations Executive and Arabic Translator - Sunway Hotel Groups, Resort </a:t>
            </a:r>
            <a:r>
              <a:rPr lang="en-GB" b="1" dirty="0" smtClean="0">
                <a:solidFill>
                  <a:srgbClr val="2D3956"/>
                </a:solidFill>
                <a:latin typeface="Tajawal ExtraBold" panose="00000800000000000000" pitchFamily="2" charset="-78"/>
                <a:cs typeface="Tajawal ExtraBold" panose="00000800000000000000" pitchFamily="2" charset="-78"/>
              </a:rPr>
              <a:t>and Spa</a:t>
            </a:r>
            <a:r>
              <a:rPr lang="en-GB" b="1" dirty="0">
                <a:solidFill>
                  <a:srgbClr val="2D3956"/>
                </a:solidFill>
                <a:latin typeface="Tajawal ExtraBold" panose="00000800000000000000" pitchFamily="2" charset="-78"/>
                <a:cs typeface="Tajawal ExtraBold" panose="00000800000000000000" pitchFamily="2" charset="-78"/>
              </a:rPr>
              <a:t>, </a:t>
            </a:r>
            <a:r>
              <a:rPr lang="en-GB" b="1" dirty="0" smtClean="0">
                <a:solidFill>
                  <a:srgbClr val="2D3956"/>
                </a:solidFill>
                <a:latin typeface="Tajawal ExtraBold" panose="00000800000000000000" pitchFamily="2" charset="-78"/>
                <a:cs typeface="Tajawal ExtraBold" panose="00000800000000000000" pitchFamily="2" charset="-78"/>
              </a:rPr>
              <a:t>Malaysia</a:t>
            </a:r>
          </a:p>
          <a:p>
            <a:endParaRPr lang="en-GB" b="1" dirty="0">
              <a:solidFill>
                <a:srgbClr val="2D3956"/>
              </a:solidFill>
              <a:latin typeface="Tajawal ExtraBold" panose="00000800000000000000" pitchFamily="2" charset="-78"/>
              <a:cs typeface="Tajawal ExtraBold" panose="00000800000000000000" pitchFamily="2" charset="-78"/>
            </a:endParaRPr>
          </a:p>
          <a:p>
            <a:r>
              <a:rPr lang="en-GB" b="1" dirty="0">
                <a:solidFill>
                  <a:srgbClr val="2D3956"/>
                </a:solidFill>
                <a:latin typeface="Tajawal ExtraBold" panose="00000800000000000000" pitchFamily="2" charset="-78"/>
                <a:cs typeface="Tajawal ExtraBold" panose="00000800000000000000" pitchFamily="2" charset="-78"/>
              </a:rPr>
              <a:t>2015-2016 Part Time Lecturer – </a:t>
            </a:r>
            <a:r>
              <a:rPr lang="en-GB" b="1" dirty="0" err="1">
                <a:solidFill>
                  <a:srgbClr val="2D3956"/>
                </a:solidFill>
                <a:latin typeface="Tajawal ExtraBold" panose="00000800000000000000" pitchFamily="2" charset="-78"/>
                <a:cs typeface="Tajawal ExtraBold" panose="00000800000000000000" pitchFamily="2" charset="-78"/>
              </a:rPr>
              <a:t>Universiti</a:t>
            </a:r>
            <a:r>
              <a:rPr lang="en-GB" b="1" dirty="0">
                <a:solidFill>
                  <a:srgbClr val="2D3956"/>
                </a:solidFill>
                <a:latin typeface="Tajawal ExtraBold" panose="00000800000000000000" pitchFamily="2" charset="-78"/>
                <a:cs typeface="Tajawal ExtraBold" panose="00000800000000000000" pitchFamily="2" charset="-78"/>
              </a:rPr>
              <a:t> Utara Malaysia (UUM)</a:t>
            </a: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587" y="204203"/>
            <a:ext cx="2359163" cy="902919"/>
          </a:xfrm>
          <a:prstGeom prst="rect">
            <a:avLst/>
          </a:prstGeom>
        </p:spPr>
      </p:pic>
    </p:spTree>
    <p:extLst>
      <p:ext uri="{BB962C8B-B14F-4D97-AF65-F5344CB8AC3E}">
        <p14:creationId xmlns:p14="http://schemas.microsoft.com/office/powerpoint/2010/main" val="8193721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69797" y="60518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1" y="131559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64043" y="1868765"/>
            <a:ext cx="8881535" cy="3416320"/>
          </a:xfrm>
          <a:prstGeom prst="rect">
            <a:avLst/>
          </a:prstGeom>
          <a:noFill/>
        </p:spPr>
        <p:txBody>
          <a:bodyPr wrap="square" rtlCol="0">
            <a:spAutoFit/>
          </a:bodyPr>
          <a:lstStyle/>
          <a:p>
            <a:r>
              <a:rPr lang="en-US" b="1" dirty="0"/>
              <a:t>Books &amp; References</a:t>
            </a:r>
            <a:r>
              <a:rPr lang="en-GB" dirty="0"/>
              <a:t> </a:t>
            </a:r>
            <a:r>
              <a:rPr lang="en-GB" dirty="0" smtClean="0"/>
              <a:t>:</a:t>
            </a:r>
          </a:p>
          <a:p>
            <a:endParaRPr lang="en-GB" dirty="0"/>
          </a:p>
          <a:p>
            <a:endParaRPr lang="en-GB" dirty="0" smtClean="0"/>
          </a:p>
          <a:p>
            <a:endParaRPr lang="en-US" b="1" dirty="0">
              <a:solidFill>
                <a:srgbClr val="2D3956"/>
              </a:solidFill>
              <a:latin typeface="Tajawal ExtraBold" panose="00000800000000000000" pitchFamily="2" charset="-78"/>
              <a:cs typeface="Tajawal ExtraBold" panose="00000800000000000000" pitchFamily="2" charset="-78"/>
            </a:endParaRPr>
          </a:p>
          <a:p>
            <a:r>
              <a:rPr lang="en-US" b="1" dirty="0"/>
              <a:t>Corporate Entrepreneurship And innovation Fourth </a:t>
            </a:r>
            <a:r>
              <a:rPr lang="en-US" b="1" dirty="0" smtClean="0"/>
              <a:t>Edition</a:t>
            </a:r>
          </a:p>
          <a:p>
            <a:r>
              <a:rPr lang="en-US" b="1" dirty="0" smtClean="0"/>
              <a:t> </a:t>
            </a:r>
            <a:r>
              <a:rPr lang="en-US" b="1" dirty="0"/>
              <a:t>/Paul Burns</a:t>
            </a:r>
            <a:r>
              <a:rPr lang="en-GB" dirty="0"/>
              <a:t> </a:t>
            </a:r>
            <a:r>
              <a:rPr lang="en-GB" dirty="0" smtClean="0"/>
              <a:t> 2020.</a:t>
            </a:r>
          </a:p>
          <a:p>
            <a:endParaRPr lang="en-GB" dirty="0"/>
          </a:p>
          <a:p>
            <a:r>
              <a:rPr lang="en-GB" dirty="0">
                <a:hlinkClick r:id="rId2"/>
              </a:rPr>
              <a:t>https://studylib.net/doc/25778818/paul-burns---corporate-entrepreneurship-and-innovation-ma</a:t>
            </a:r>
            <a:r>
              <a:rPr lang="en-GB" dirty="0" smtClean="0"/>
              <a:t>...</a:t>
            </a:r>
          </a:p>
          <a:p>
            <a:endParaRPr lang="en-GB" dirty="0" smtClean="0"/>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461" y="153726"/>
            <a:ext cx="2359163" cy="902919"/>
          </a:xfrm>
          <a:prstGeom prst="rect">
            <a:avLst/>
          </a:prstGeom>
        </p:spPr>
      </p:pic>
    </p:spTree>
    <p:extLst>
      <p:ext uri="{BB962C8B-B14F-4D97-AF65-F5344CB8AC3E}">
        <p14:creationId xmlns:p14="http://schemas.microsoft.com/office/powerpoint/2010/main" val="15218577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13169" y="1885679"/>
            <a:ext cx="8881535" cy="2862322"/>
          </a:xfrm>
          <a:prstGeom prst="rect">
            <a:avLst/>
          </a:prstGeom>
          <a:noFill/>
        </p:spPr>
        <p:txBody>
          <a:bodyPr wrap="square" rtlCol="0">
            <a:spAutoFit/>
          </a:bodyPr>
          <a:lstStyle/>
          <a:p>
            <a:r>
              <a:rPr lang="en-US" b="1" dirty="0"/>
              <a:t>Course </a:t>
            </a:r>
            <a:r>
              <a:rPr lang="en-US" b="1" dirty="0" smtClean="0"/>
              <a:t>Description:</a:t>
            </a:r>
          </a:p>
          <a:p>
            <a:r>
              <a:rPr lang="en-GB" dirty="0" smtClean="0"/>
              <a:t> </a:t>
            </a:r>
          </a:p>
          <a:p>
            <a:endParaRPr lang="en-US" b="1" dirty="0" smtClean="0">
              <a:solidFill>
                <a:srgbClr val="2D3956"/>
              </a:solidFill>
              <a:latin typeface="Tajawal ExtraBold" panose="00000800000000000000" pitchFamily="2" charset="-78"/>
              <a:cs typeface="Tajawal ExtraBold" panose="00000800000000000000" pitchFamily="2" charset="-78"/>
            </a:endParaRPr>
          </a:p>
          <a:p>
            <a:r>
              <a:rPr lang="en-US" dirty="0"/>
              <a:t>This course aims at understanding the DNA of entrepreneurial firms through answering the questions of what the characteristics of renowned corporates are, why there is a need for developing corporate venturing and how to construct the elements of an entrepreneurial ecosystem. The course will stress on the related issues to creating intrapreneurship through strategic, culture, human resources as well as other managerial functions. The course will also tackle strategies for sustaining competitive advantage within the business world. </a:t>
            </a:r>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spTree>
    <p:extLst>
      <p:ext uri="{BB962C8B-B14F-4D97-AF65-F5344CB8AC3E}">
        <p14:creationId xmlns:p14="http://schemas.microsoft.com/office/powerpoint/2010/main" val="13335567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719405" y="1539246"/>
            <a:ext cx="8881535" cy="923330"/>
          </a:xfrm>
          <a:prstGeom prst="rect">
            <a:avLst/>
          </a:prstGeom>
          <a:noFill/>
        </p:spPr>
        <p:txBody>
          <a:bodyPr wrap="square" rtlCol="0">
            <a:spAutoFit/>
          </a:bodyPr>
          <a:lstStyle/>
          <a:p>
            <a:r>
              <a:rPr lang="en-US" b="1" dirty="0"/>
              <a:t>Course Objectives</a:t>
            </a:r>
            <a:r>
              <a:rPr lang="en-GB" dirty="0"/>
              <a:t> </a:t>
            </a:r>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graphicFrame>
        <p:nvGraphicFramePr>
          <p:cNvPr id="2" name="Table 1"/>
          <p:cNvGraphicFramePr>
            <a:graphicFrameLocks noGrp="1"/>
          </p:cNvGraphicFramePr>
          <p:nvPr>
            <p:extLst/>
          </p:nvPr>
        </p:nvGraphicFramePr>
        <p:xfrm>
          <a:off x="1719405" y="2069374"/>
          <a:ext cx="8021948" cy="2862124"/>
        </p:xfrm>
        <a:graphic>
          <a:graphicData uri="http://schemas.openxmlformats.org/drawingml/2006/table">
            <a:tbl>
              <a:tblPr firstRow="1" firstCol="1" bandRow="1">
                <a:tableStyleId>{5C22544A-7EE6-4342-B048-85BDC9FD1C3A}</a:tableStyleId>
              </a:tblPr>
              <a:tblGrid>
                <a:gridCol w="8021948"/>
              </a:tblGrid>
              <a:tr h="449946">
                <a:tc>
                  <a:txBody>
                    <a:bodyPr/>
                    <a:lstStyle/>
                    <a:p>
                      <a:pPr>
                        <a:lnSpc>
                          <a:spcPct val="115000"/>
                        </a:lnSpc>
                        <a:spcAft>
                          <a:spcPts val="0"/>
                        </a:spcAft>
                      </a:pPr>
                      <a:r>
                        <a:rPr lang="en-US"/>
                        <a:t>• Understanding the implication of entrepreneurial orientation in companies</a:t>
                      </a:r>
                      <a:endParaRPr lang="en-GB"/>
                    </a:p>
                  </a:txBody>
                  <a:tcPr marL="68580" marR="68580" marT="0" marB="0"/>
                </a:tc>
              </a:tr>
              <a:tr h="449946">
                <a:tc>
                  <a:txBody>
                    <a:bodyPr/>
                    <a:lstStyle/>
                    <a:p>
                      <a:pPr>
                        <a:lnSpc>
                          <a:spcPct val="115000"/>
                        </a:lnSpc>
                        <a:spcAft>
                          <a:spcPts val="0"/>
                        </a:spcAft>
                      </a:pPr>
                      <a:r>
                        <a:rPr lang="en-US" dirty="0"/>
                        <a:t>• Being able to contribute to the strategic renewal of companies and agile management</a:t>
                      </a:r>
                      <a:endParaRPr lang="en-GB" dirty="0"/>
                    </a:p>
                  </a:txBody>
                  <a:tcPr marL="68580" marR="68580" marT="0" marB="0"/>
                </a:tc>
              </a:tr>
              <a:tr h="449946">
                <a:tc>
                  <a:txBody>
                    <a:bodyPr/>
                    <a:lstStyle/>
                    <a:p>
                      <a:pPr>
                        <a:lnSpc>
                          <a:spcPct val="115000"/>
                        </a:lnSpc>
                        <a:spcAft>
                          <a:spcPts val="0"/>
                        </a:spcAft>
                      </a:pPr>
                      <a:r>
                        <a:rPr lang="en-US"/>
                        <a:t>• Creating an entrepreneurial mindset for intrapreneurship</a:t>
                      </a:r>
                      <a:endParaRPr lang="en-GB"/>
                    </a:p>
                  </a:txBody>
                  <a:tcPr marL="68580" marR="68580" marT="0" marB="0"/>
                </a:tc>
              </a:tr>
              <a:tr h="449946">
                <a:tc>
                  <a:txBody>
                    <a:bodyPr/>
                    <a:lstStyle/>
                    <a:p>
                      <a:pPr>
                        <a:lnSpc>
                          <a:spcPct val="115000"/>
                        </a:lnSpc>
                        <a:spcAft>
                          <a:spcPts val="0"/>
                        </a:spcAft>
                      </a:pPr>
                      <a:r>
                        <a:rPr lang="en-US"/>
                        <a:t>• Experience situations where they can understand and practice entrepreneurial</a:t>
                      </a:r>
                      <a:endParaRPr lang="en-GB"/>
                    </a:p>
                  </a:txBody>
                  <a:tcPr marL="68580" marR="68580" marT="0" marB="0"/>
                </a:tc>
              </a:tr>
              <a:tr h="449946">
                <a:tc>
                  <a:txBody>
                    <a:bodyPr/>
                    <a:lstStyle/>
                    <a:p>
                      <a:pPr>
                        <a:lnSpc>
                          <a:spcPct val="115000"/>
                        </a:lnSpc>
                        <a:spcAft>
                          <a:spcPts val="0"/>
                        </a:spcAft>
                      </a:pPr>
                      <a:r>
                        <a:rPr lang="en-US"/>
                        <a:t>• approaches.</a:t>
                      </a:r>
                      <a:endParaRPr lang="en-GB"/>
                    </a:p>
                  </a:txBody>
                  <a:tcPr marL="68580" marR="68580" marT="0" marB="0"/>
                </a:tc>
              </a:tr>
              <a:tr h="449946">
                <a:tc>
                  <a:txBody>
                    <a:bodyPr/>
                    <a:lstStyle/>
                    <a:p>
                      <a:pPr>
                        <a:lnSpc>
                          <a:spcPct val="115000"/>
                        </a:lnSpc>
                        <a:spcAft>
                          <a:spcPts val="0"/>
                        </a:spcAft>
                      </a:pPr>
                      <a:r>
                        <a:rPr lang="en-US" dirty="0"/>
                        <a:t>• Learn how to see the bigger picture when making important, complex decisions,</a:t>
                      </a:r>
                      <a:endParaRPr lang="en-GB" dirty="0"/>
                    </a:p>
                  </a:txBody>
                  <a:tcPr marL="68580" marR="68580" marT="0" marB="0"/>
                </a:tc>
              </a:tr>
            </a:tbl>
          </a:graphicData>
        </a:graphic>
      </p:graphicFrame>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15" y="138961"/>
            <a:ext cx="2359163" cy="902919"/>
          </a:xfrm>
          <a:prstGeom prst="rect">
            <a:avLst/>
          </a:prstGeom>
        </p:spPr>
      </p:pic>
    </p:spTree>
    <p:extLst>
      <p:ext uri="{BB962C8B-B14F-4D97-AF65-F5344CB8AC3E}">
        <p14:creationId xmlns:p14="http://schemas.microsoft.com/office/powerpoint/2010/main" val="19485369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530902" y="1445231"/>
            <a:ext cx="8881535" cy="923330"/>
          </a:xfrm>
          <a:prstGeom prst="rect">
            <a:avLst/>
          </a:prstGeom>
          <a:noFill/>
        </p:spPr>
        <p:txBody>
          <a:bodyPr wrap="square" rtlCol="0">
            <a:spAutoFit/>
          </a:bodyPr>
          <a:lstStyle/>
          <a:p>
            <a:r>
              <a:rPr lang="en-US" b="1" dirty="0"/>
              <a:t>Learning Outcomes</a:t>
            </a:r>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smtClean="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graphicFrame>
        <p:nvGraphicFramePr>
          <p:cNvPr id="2" name="Table 1"/>
          <p:cNvGraphicFramePr>
            <a:graphicFrameLocks noGrp="1"/>
          </p:cNvGraphicFramePr>
          <p:nvPr>
            <p:extLst/>
          </p:nvPr>
        </p:nvGraphicFramePr>
        <p:xfrm>
          <a:off x="1816652" y="1967823"/>
          <a:ext cx="7827411" cy="3065227"/>
        </p:xfrm>
        <a:graphic>
          <a:graphicData uri="http://schemas.openxmlformats.org/drawingml/2006/table">
            <a:tbl>
              <a:tblPr firstRow="1" firstCol="1" bandRow="1">
                <a:tableStyleId>{5C22544A-7EE6-4342-B048-85BDC9FD1C3A}</a:tableStyleId>
              </a:tblPr>
              <a:tblGrid>
                <a:gridCol w="7827411"/>
              </a:tblGrid>
              <a:tr h="365247">
                <a:tc>
                  <a:txBody>
                    <a:bodyPr/>
                    <a:lstStyle/>
                    <a:p>
                      <a:pPr>
                        <a:lnSpc>
                          <a:spcPct val="115000"/>
                        </a:lnSpc>
                        <a:spcAft>
                          <a:spcPts val="0"/>
                        </a:spcAft>
                      </a:pPr>
                      <a:r>
                        <a:rPr lang="en-US"/>
                        <a:t>The syllabus aims to test the student’s ability to:</a:t>
                      </a:r>
                      <a:endParaRPr lang="en-GB"/>
                    </a:p>
                  </a:txBody>
                  <a:tcPr marL="68580" marR="68580" marT="0" marB="0"/>
                </a:tc>
              </a:tr>
              <a:tr h="362457">
                <a:tc>
                  <a:txBody>
                    <a:bodyPr/>
                    <a:lstStyle/>
                    <a:p>
                      <a:pPr>
                        <a:lnSpc>
                          <a:spcPct val="115000"/>
                        </a:lnSpc>
                        <a:spcAft>
                          <a:spcPts val="0"/>
                        </a:spcAft>
                      </a:pPr>
                      <a:r>
                        <a:rPr lang="en-US"/>
                        <a:t>• Identify the importance of innovation in organizations</a:t>
                      </a:r>
                      <a:endParaRPr lang="en-GB"/>
                    </a:p>
                  </a:txBody>
                  <a:tcPr marL="68580" marR="68580" marT="0" marB="0"/>
                </a:tc>
              </a:tr>
              <a:tr h="362457">
                <a:tc>
                  <a:txBody>
                    <a:bodyPr/>
                    <a:lstStyle/>
                    <a:p>
                      <a:pPr>
                        <a:lnSpc>
                          <a:spcPct val="115000"/>
                        </a:lnSpc>
                        <a:spcAft>
                          <a:spcPts val="0"/>
                        </a:spcAft>
                      </a:pPr>
                      <a:r>
                        <a:rPr lang="en-US"/>
                        <a:t>• Identify how innovation is linked to the development strategies of organizations</a:t>
                      </a:r>
                      <a:endParaRPr lang="en-GB"/>
                    </a:p>
                  </a:txBody>
                  <a:tcPr marL="68580" marR="68580" marT="0" marB="0"/>
                </a:tc>
              </a:tr>
              <a:tr h="362457">
                <a:tc>
                  <a:txBody>
                    <a:bodyPr/>
                    <a:lstStyle/>
                    <a:p>
                      <a:pPr>
                        <a:lnSpc>
                          <a:spcPct val="115000"/>
                        </a:lnSpc>
                        <a:spcAft>
                          <a:spcPts val="0"/>
                        </a:spcAft>
                      </a:pPr>
                      <a:r>
                        <a:rPr lang="en-US"/>
                        <a:t>• Identify Corporate entrepreneurship as a strategy for organizational growth and development</a:t>
                      </a:r>
                      <a:endParaRPr lang="en-GB"/>
                    </a:p>
                  </a:txBody>
                  <a:tcPr marL="68580" marR="68580" marT="0" marB="0"/>
                </a:tc>
              </a:tr>
              <a:tr h="365247">
                <a:tc>
                  <a:txBody>
                    <a:bodyPr/>
                    <a:lstStyle/>
                    <a:p>
                      <a:pPr>
                        <a:lnSpc>
                          <a:spcPct val="115000"/>
                        </a:lnSpc>
                        <a:spcAft>
                          <a:spcPts val="0"/>
                        </a:spcAft>
                      </a:pPr>
                      <a:r>
                        <a:rPr lang="en-US"/>
                        <a:t>• Create entrepreneurial culture in the organization</a:t>
                      </a:r>
                      <a:endParaRPr lang="en-GB"/>
                    </a:p>
                  </a:txBody>
                  <a:tcPr marL="68580" marR="68580" marT="0" marB="0"/>
                </a:tc>
              </a:tr>
              <a:tr h="747488">
                <a:tc>
                  <a:txBody>
                    <a:bodyPr/>
                    <a:lstStyle/>
                    <a:p>
                      <a:pPr>
                        <a:lnSpc>
                          <a:spcPct val="115000"/>
                        </a:lnSpc>
                        <a:spcAft>
                          <a:spcPts val="0"/>
                        </a:spcAft>
                      </a:pPr>
                      <a:r>
                        <a:rPr lang="en-US" dirty="0"/>
                        <a:t>• Identify the relevant elements for the design and implementation of a corporate entrepreneurship strategy.</a:t>
                      </a:r>
                      <a:endParaRPr lang="en-GB" dirty="0"/>
                    </a:p>
                  </a:txBody>
                  <a:tcPr marL="68580" marR="68580" marT="0" marB="0"/>
                </a:tc>
              </a:tr>
            </a:tbl>
          </a:graphicData>
        </a:graphic>
      </p:graphicFrame>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15" y="138961"/>
            <a:ext cx="2359163" cy="902919"/>
          </a:xfrm>
          <a:prstGeom prst="rect">
            <a:avLst/>
          </a:prstGeom>
        </p:spPr>
      </p:pic>
    </p:spTree>
    <p:extLst>
      <p:ext uri="{BB962C8B-B14F-4D97-AF65-F5344CB8AC3E}">
        <p14:creationId xmlns:p14="http://schemas.microsoft.com/office/powerpoint/2010/main" val="20829401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065153" y="6042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Table 2"/>
          <p:cNvGraphicFramePr>
            <a:graphicFrameLocks noGrp="1"/>
          </p:cNvGraphicFramePr>
          <p:nvPr>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1</a:t>
                      </a:r>
                      <a:r>
                        <a:rPr lang="en-US" dirty="0"/>
                        <a:t>.</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Introduction</a:t>
                      </a:r>
                      <a:r>
                        <a:rPr lang="en-US" dirty="0"/>
                        <a:t>: Entrepreneurship</a:t>
                      </a:r>
                      <a:endParaRPr lang="en-GB" dirty="0"/>
                    </a:p>
                    <a:p>
                      <a:pPr algn="ctr">
                        <a:lnSpc>
                          <a:spcPts val="1600"/>
                        </a:lnSpc>
                        <a:spcBef>
                          <a:spcPts val="750"/>
                        </a:spcBef>
                        <a:spcAft>
                          <a:spcPts val="450"/>
                        </a:spcAft>
                      </a:pPr>
                      <a:r>
                        <a:rPr lang="en-US" dirty="0"/>
                        <a:t>Entrepreneurship And innovation (Corporate Entrepreneurship)</a:t>
                      </a:r>
                      <a:endParaRPr lang="en-GB" dirty="0"/>
                    </a:p>
                    <a:p>
                      <a:pPr algn="ctr">
                        <a:lnSpc>
                          <a:spcPts val="1600"/>
                        </a:lnSpc>
                        <a:spcBef>
                          <a:spcPts val="750"/>
                        </a:spcBef>
                        <a:spcAft>
                          <a:spcPts val="450"/>
                        </a:spcAft>
                      </a:pPr>
                      <a:r>
                        <a:rPr lang="en-US" dirty="0"/>
                        <a:t>Business model</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2</a:t>
                      </a:r>
                      <a:r>
                        <a:rPr lang="en-US" dirty="0"/>
                        <a:t>.</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Innovation</a:t>
                      </a:r>
                      <a:endParaRPr lang="en-GB" dirty="0"/>
                    </a:p>
                    <a:p>
                      <a:pPr algn="ctr">
                        <a:lnSpc>
                          <a:spcPts val="1600"/>
                        </a:lnSpc>
                        <a:spcBef>
                          <a:spcPts val="750"/>
                        </a:spcBef>
                        <a:spcAft>
                          <a:spcPts val="450"/>
                        </a:spcAft>
                      </a:pPr>
                      <a:r>
                        <a:rPr lang="en-US" dirty="0"/>
                        <a:t>Culture in entrepreneurial organization</a:t>
                      </a:r>
                      <a:endParaRPr lang="en-GB" dirty="0"/>
                    </a:p>
                  </a:txBody>
                  <a:tcPr marL="65514" marR="65514" marT="0" marB="0"/>
                </a:tc>
              </a:tr>
            </a:tbl>
          </a:graphicData>
        </a:graphic>
      </p:graphicFrame>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15" y="234693"/>
            <a:ext cx="2359163" cy="902919"/>
          </a:xfrm>
          <a:prstGeom prst="rect">
            <a:avLst/>
          </a:prstGeom>
        </p:spPr>
      </p:pic>
    </p:spTree>
    <p:extLst>
      <p:ext uri="{BB962C8B-B14F-4D97-AF65-F5344CB8AC3E}">
        <p14:creationId xmlns:p14="http://schemas.microsoft.com/office/powerpoint/2010/main" val="18446418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065153" y="59763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p:cNvGraphicFramePr>
            <a:graphicFrameLocks noGrp="1"/>
          </p:cNvGraphicFramePr>
          <p:nvPr>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3.</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Structure in in entrepreneurial organization</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Leading the entrepreneurial organization</a:t>
                      </a:r>
                      <a:r>
                        <a:rPr lang="en-GB" dirty="0" smtClean="0">
                          <a:effectLst/>
                        </a:rPr>
                        <a:t> </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4.</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Managing the entrepreneurial organization</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Managing Risk in the entrepreneurial organization</a:t>
                      </a:r>
                      <a:r>
                        <a:rPr lang="en-GB" dirty="0" smtClean="0">
                          <a:effectLst/>
                        </a:rPr>
                        <a:t> </a:t>
                      </a:r>
                      <a:endParaRPr lang="en-GB" dirty="0"/>
                    </a:p>
                  </a:txBody>
                  <a:tcPr marL="65514" marR="65514" marT="0" marB="0"/>
                </a:tc>
              </a:tr>
            </a:tbl>
          </a:graphicData>
        </a:graphic>
      </p:graphicFrame>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spTree>
    <p:extLst>
      <p:ext uri="{BB962C8B-B14F-4D97-AF65-F5344CB8AC3E}">
        <p14:creationId xmlns:p14="http://schemas.microsoft.com/office/powerpoint/2010/main" val="18224684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56278" y="59763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p:cNvGraphicFramePr>
            <a:graphicFrameLocks noGrp="1"/>
          </p:cNvGraphicFramePr>
          <p:nvPr>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5.</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Encouraging creativity and innovation</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Business model and innovations</a:t>
                      </a:r>
                      <a:r>
                        <a:rPr lang="en-GB" dirty="0" smtClean="0">
                          <a:effectLst/>
                        </a:rPr>
                        <a:t> </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6.</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sz="1800" kern="1200" dirty="0" smtClean="0">
                          <a:solidFill>
                            <a:schemeClr val="dk1"/>
                          </a:solidFill>
                          <a:effectLst/>
                          <a:latin typeface="+mn-lt"/>
                          <a:ea typeface="+mn-ea"/>
                          <a:cs typeface="+mn-cs"/>
                        </a:rPr>
                        <a:t>Generating Business ideas</a:t>
                      </a:r>
                      <a:r>
                        <a:rPr lang="en-GB" dirty="0" smtClean="0">
                          <a:effectLst/>
                        </a:rPr>
                        <a:t> </a:t>
                      </a:r>
                      <a:endParaRPr lang="en-GB" dirty="0"/>
                    </a:p>
                  </a:txBody>
                  <a:tcPr marL="65514" marR="65514" marT="0" marB="0"/>
                </a:tc>
              </a:tr>
            </a:tbl>
          </a:graphicData>
        </a:graphic>
      </p:graphicFrame>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15" y="204203"/>
            <a:ext cx="2359163" cy="902919"/>
          </a:xfrm>
          <a:prstGeom prst="rect">
            <a:avLst/>
          </a:prstGeom>
        </p:spPr>
      </p:pic>
    </p:spTree>
    <p:extLst>
      <p:ext uri="{BB962C8B-B14F-4D97-AF65-F5344CB8AC3E}">
        <p14:creationId xmlns:p14="http://schemas.microsoft.com/office/powerpoint/2010/main" val="6671584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8978" y="57478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p:cNvGraphicFramePr>
            <a:graphicFrameLocks noGrp="1"/>
          </p:cNvGraphicFramePr>
          <p:nvPr>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dirty="0">
                          <a:effectLst/>
                        </a:rPr>
                        <a:t>Hours</a:t>
                      </a:r>
                      <a:endParaRPr lang="en-GB" sz="1100" dirty="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7.</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Encouraging concept development</a:t>
                      </a:r>
                      <a:endParaRPr lang="en-GB" sz="1800" kern="1200" dirty="0">
                        <a:solidFill>
                          <a:schemeClr val="dk1"/>
                        </a:solidFill>
                        <a:effectLst/>
                        <a:latin typeface="+mn-lt"/>
                        <a:ea typeface="+mn-ea"/>
                        <a:cs typeface="+mn-cs"/>
                      </a:endParaRPr>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8.</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Strategy and business model development</a:t>
                      </a:r>
                      <a:endParaRPr lang="en-GB" sz="1800" kern="1200" dirty="0">
                        <a:solidFill>
                          <a:schemeClr val="dk1"/>
                        </a:solidFill>
                        <a:effectLst/>
                        <a:latin typeface="+mn-lt"/>
                        <a:ea typeface="+mn-ea"/>
                        <a:cs typeface="+mn-cs"/>
                      </a:endParaRPr>
                    </a:p>
                  </a:txBody>
                  <a:tcPr marL="65514" marR="65514" marT="0" marB="0"/>
                </a:tc>
              </a:tr>
            </a:tbl>
          </a:graphicData>
        </a:graphic>
      </p:graphicFrame>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15" y="235212"/>
            <a:ext cx="2359163" cy="902919"/>
          </a:xfrm>
          <a:prstGeom prst="rect">
            <a:avLst/>
          </a:prstGeom>
        </p:spPr>
      </p:pic>
    </p:spTree>
    <p:extLst>
      <p:ext uri="{BB962C8B-B14F-4D97-AF65-F5344CB8AC3E}">
        <p14:creationId xmlns:p14="http://schemas.microsoft.com/office/powerpoint/2010/main" val="9198809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065153" y="63862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p:cNvGraphicFramePr>
            <a:graphicFrameLocks noGrp="1"/>
          </p:cNvGraphicFramePr>
          <p:nvPr>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9.</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Venture teams and entrepreneurs</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Product /market development</a:t>
                      </a:r>
                      <a:r>
                        <a:rPr lang="en-GB" dirty="0" smtClean="0">
                          <a:effectLst/>
                        </a:rPr>
                        <a:t> </a:t>
                      </a:r>
                      <a:endParaRPr lang="en-GB" dirty="0"/>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10.</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r>
                        <a:rPr lang="en-US" sz="1800" kern="1200" dirty="0" smtClean="0">
                          <a:solidFill>
                            <a:schemeClr val="dk1"/>
                          </a:solidFill>
                          <a:effectLst/>
                          <a:latin typeface="+mn-lt"/>
                          <a:ea typeface="+mn-ea"/>
                          <a:cs typeface="+mn-cs"/>
                        </a:rPr>
                        <a:t>Shareholder value in the multi –product</a:t>
                      </a:r>
                      <a:endParaRPr lang="en-GB" sz="1800" kern="1200" dirty="0" smtClean="0">
                        <a:solidFill>
                          <a:schemeClr val="dk1"/>
                        </a:solidFill>
                        <a:effectLst/>
                        <a:latin typeface="+mn-lt"/>
                        <a:ea typeface="+mn-ea"/>
                        <a:cs typeface="+mn-cs"/>
                      </a:endParaRPr>
                    </a:p>
                    <a:p>
                      <a:pPr algn="ctr"/>
                      <a:r>
                        <a:rPr lang="en-US" sz="1800" kern="1200" dirty="0" smtClean="0">
                          <a:solidFill>
                            <a:schemeClr val="dk1"/>
                          </a:solidFill>
                          <a:effectLst/>
                          <a:latin typeface="+mn-lt"/>
                          <a:ea typeface="+mn-ea"/>
                          <a:cs typeface="+mn-cs"/>
                        </a:rPr>
                        <a:t>The corporate Entrepreneurship audit</a:t>
                      </a:r>
                      <a:r>
                        <a:rPr lang="en-GB" dirty="0" smtClean="0">
                          <a:effectLst/>
                        </a:rPr>
                        <a:t> </a:t>
                      </a:r>
                      <a:endParaRPr lang="en-GB" dirty="0"/>
                    </a:p>
                  </a:txBody>
                  <a:tcPr marL="65514" marR="65514" marT="0" marB="0"/>
                </a:tc>
              </a:tr>
            </a:tbl>
          </a:graphicData>
        </a:graphic>
      </p:graphicFrame>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15" y="197112"/>
            <a:ext cx="2359163" cy="902919"/>
          </a:xfrm>
          <a:prstGeom prst="rect">
            <a:avLst/>
          </a:prstGeom>
        </p:spPr>
      </p:pic>
    </p:spTree>
    <p:extLst>
      <p:ext uri="{BB962C8B-B14F-4D97-AF65-F5344CB8AC3E}">
        <p14:creationId xmlns:p14="http://schemas.microsoft.com/office/powerpoint/2010/main" val="7040997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065153" y="62812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798569"/>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Table 8"/>
          <p:cNvGraphicFramePr>
            <a:graphicFrameLocks noGrp="1"/>
          </p:cNvGraphicFramePr>
          <p:nvPr>
            <p:extLst/>
          </p:nvPr>
        </p:nvGraphicFramePr>
        <p:xfrm>
          <a:off x="1535961" y="1892951"/>
          <a:ext cx="8635950" cy="3056154"/>
        </p:xfrm>
        <a:graphic>
          <a:graphicData uri="http://schemas.openxmlformats.org/drawingml/2006/table">
            <a:tbl>
              <a:tblPr firstRow="1" firstCol="1" bandRow="1">
                <a:tableStyleId>{5C22544A-7EE6-4342-B048-85BDC9FD1C3A}</a:tableStyleId>
              </a:tblPr>
              <a:tblGrid>
                <a:gridCol w="1221594"/>
                <a:gridCol w="1441419"/>
                <a:gridCol w="5972937"/>
              </a:tblGrid>
              <a:tr h="339126">
                <a:tc>
                  <a:txBody>
                    <a:bodyPr/>
                    <a:lstStyle/>
                    <a:p>
                      <a:pPr algn="ctr">
                        <a:lnSpc>
                          <a:spcPct val="115000"/>
                        </a:lnSpc>
                        <a:spcAft>
                          <a:spcPts val="0"/>
                        </a:spcAft>
                      </a:pPr>
                      <a:r>
                        <a:rPr lang="en-US" sz="1100">
                          <a:effectLst/>
                        </a:rPr>
                        <a:t>Week #</a:t>
                      </a:r>
                      <a:endParaRPr lang="en-GB" sz="1100">
                        <a:effectLst/>
                        <a:latin typeface="Calibri" charset="0"/>
                        <a:ea typeface="Calibri" charset="0"/>
                        <a:cs typeface="Arial" charset="0"/>
                      </a:endParaRPr>
                    </a:p>
                  </a:txBody>
                  <a:tcPr marL="65514" marR="65514" marT="0" marB="0"/>
                </a:tc>
                <a:tc>
                  <a:txBody>
                    <a:bodyPr/>
                    <a:lstStyle/>
                    <a:p>
                      <a:pPr algn="ctr">
                        <a:lnSpc>
                          <a:spcPct val="115000"/>
                        </a:lnSpc>
                        <a:spcAft>
                          <a:spcPts val="0"/>
                        </a:spcAft>
                      </a:pPr>
                      <a:r>
                        <a:rPr lang="en-US" sz="1100">
                          <a:effectLst/>
                        </a:rPr>
                        <a:t>Hours</a:t>
                      </a:r>
                      <a:endParaRPr lang="en-GB" sz="1100">
                        <a:effectLst/>
                        <a:latin typeface="Calibri" charset="0"/>
                        <a:ea typeface="Calibri" charset="0"/>
                        <a:cs typeface="Arial" charset="0"/>
                      </a:endParaRPr>
                    </a:p>
                  </a:txBody>
                  <a:tcPr marL="65514" marR="65514" marT="0" marB="0" anchor="ctr"/>
                </a:tc>
                <a:tc>
                  <a:txBody>
                    <a:bodyPr/>
                    <a:lstStyle/>
                    <a:p>
                      <a:pPr algn="ctr">
                        <a:lnSpc>
                          <a:spcPct val="115000"/>
                        </a:lnSpc>
                        <a:spcAft>
                          <a:spcPts val="0"/>
                        </a:spcAft>
                      </a:pPr>
                      <a:r>
                        <a:rPr lang="en-US" sz="1100">
                          <a:effectLst/>
                        </a:rPr>
                        <a:t>Topics</a:t>
                      </a:r>
                      <a:endParaRPr lang="en-GB" sz="1100">
                        <a:effectLst/>
                        <a:latin typeface="Calibri" charset="0"/>
                        <a:ea typeface="Calibri" charset="0"/>
                        <a:cs typeface="Arial" charset="0"/>
                      </a:endParaRPr>
                    </a:p>
                  </a:txBody>
                  <a:tcPr marL="65514" marR="65514" marT="0" marB="0" anchor="ctr"/>
                </a:tc>
              </a:tr>
              <a:tr h="1672823">
                <a:tc>
                  <a:txBody>
                    <a:bodyPr/>
                    <a:lstStyle/>
                    <a:p>
                      <a:pPr marL="295275" algn="ctr">
                        <a:spcAft>
                          <a:spcPts val="0"/>
                        </a:spcAft>
                      </a:pPr>
                      <a:endParaRPr lang="en-US" dirty="0" smtClean="0"/>
                    </a:p>
                    <a:p>
                      <a:pPr marL="295275" algn="ctr">
                        <a:spcAft>
                          <a:spcPts val="0"/>
                        </a:spcAft>
                      </a:pPr>
                      <a:r>
                        <a:rPr lang="en-US" dirty="0" smtClean="0"/>
                        <a:t>11.</a:t>
                      </a:r>
                      <a:endParaRPr lang="en-GB" dirty="0"/>
                    </a:p>
                  </a:txBody>
                  <a:tcPr marL="65514" marR="65514" marT="0" marB="0"/>
                </a:tc>
                <a:tc>
                  <a:txBody>
                    <a:bodyPr/>
                    <a:lstStyle/>
                    <a:p>
                      <a:pPr marL="295275" algn="ctr">
                        <a:spcAft>
                          <a:spcPts val="0"/>
                        </a:spcAft>
                      </a:pPr>
                      <a:endParaRPr lang="en-US" dirty="0" smtClean="0"/>
                    </a:p>
                    <a:p>
                      <a:pPr marL="295275" algn="ctr">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revision</a:t>
                      </a:r>
                    </a:p>
                  </a:txBody>
                  <a:tcPr marL="65514" marR="65514" marT="0" marB="0"/>
                </a:tc>
              </a:tr>
              <a:tr h="1044205">
                <a:tc>
                  <a:txBody>
                    <a:bodyPr/>
                    <a:lstStyle/>
                    <a:p>
                      <a:pPr marL="295275" algn="ctr">
                        <a:spcAft>
                          <a:spcPts val="0"/>
                        </a:spcAft>
                      </a:pPr>
                      <a:endParaRPr lang="en-US" dirty="0" smtClean="0"/>
                    </a:p>
                    <a:p>
                      <a:pPr marL="295275" algn="ctr">
                        <a:spcAft>
                          <a:spcPts val="0"/>
                        </a:spcAft>
                      </a:pPr>
                      <a:r>
                        <a:rPr lang="en-US" dirty="0" smtClean="0"/>
                        <a:t>12.</a:t>
                      </a:r>
                      <a:endParaRPr lang="en-GB" dirty="0"/>
                    </a:p>
                  </a:txBody>
                  <a:tcPr marL="65514" marR="65514" marT="0" marB="0"/>
                </a:tc>
                <a:tc>
                  <a:txBody>
                    <a:bodyPr/>
                    <a:lstStyle/>
                    <a:p>
                      <a:pPr algn="ctr">
                        <a:lnSpc>
                          <a:spcPct val="115000"/>
                        </a:lnSpc>
                        <a:spcAft>
                          <a:spcPts val="0"/>
                        </a:spcAft>
                      </a:pPr>
                      <a:endParaRPr lang="en-US" dirty="0" smtClean="0"/>
                    </a:p>
                    <a:p>
                      <a:pPr algn="ctr">
                        <a:lnSpc>
                          <a:spcPct val="115000"/>
                        </a:lnSpc>
                        <a:spcAft>
                          <a:spcPts val="0"/>
                        </a:spcAft>
                      </a:pPr>
                      <a:r>
                        <a:rPr lang="en-US" dirty="0" smtClean="0"/>
                        <a:t>1.5</a:t>
                      </a:r>
                      <a:endParaRPr lang="en-GB" dirty="0"/>
                    </a:p>
                  </a:txBody>
                  <a:tcPr marL="65514" marR="65514" marT="0" marB="0"/>
                </a:tc>
                <a:tc>
                  <a:txBody>
                    <a:bodyPr/>
                    <a:lstStyle/>
                    <a:p>
                      <a:pPr algn="ctr">
                        <a:lnSpc>
                          <a:spcPts val="1600"/>
                        </a:lnSpc>
                        <a:spcBef>
                          <a:spcPts val="750"/>
                        </a:spcBef>
                        <a:spcAft>
                          <a:spcPts val="450"/>
                        </a:spcAft>
                      </a:pPr>
                      <a:endParaRPr lang="en-US" dirty="0" smtClean="0"/>
                    </a:p>
                    <a:p>
                      <a:pPr algn="ctr">
                        <a:lnSpc>
                          <a:spcPts val="1600"/>
                        </a:lnSpc>
                        <a:spcBef>
                          <a:spcPts val="750"/>
                        </a:spcBef>
                        <a:spcAft>
                          <a:spcPts val="450"/>
                        </a:spcAft>
                      </a:pPr>
                      <a:r>
                        <a:rPr lang="en-US" dirty="0" smtClean="0"/>
                        <a:t>Exam </a:t>
                      </a:r>
                    </a:p>
                  </a:txBody>
                  <a:tcPr marL="65514" marR="65514" marT="0" marB="0"/>
                </a:tc>
              </a:tr>
            </a:tbl>
          </a:graphicData>
        </a:graphic>
      </p:graphicFrame>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15" y="234693"/>
            <a:ext cx="2359163" cy="902919"/>
          </a:xfrm>
          <a:prstGeom prst="rect">
            <a:avLst/>
          </a:prstGeom>
        </p:spPr>
      </p:pic>
    </p:spTree>
    <p:extLst>
      <p:ext uri="{BB962C8B-B14F-4D97-AF65-F5344CB8AC3E}">
        <p14:creationId xmlns:p14="http://schemas.microsoft.com/office/powerpoint/2010/main" val="11703091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194915" y="350086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E8F963AF-D8A3-4248-B0D2-8F32ACC28440}"/>
</file>

<file path=docProps/app.xml><?xml version="1.0" encoding="utf-8"?>
<Properties xmlns="http://schemas.openxmlformats.org/officeDocument/2006/extended-properties" xmlns:vt="http://schemas.openxmlformats.org/officeDocument/2006/docPropsVTypes">
  <TotalTime>0</TotalTime>
  <Words>662</Words>
  <Application>Microsoft Macintosh PowerPoint</Application>
  <PresentationFormat>Widescreen</PresentationFormat>
  <Paragraphs>178</Paragraphs>
  <Slides>17</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Alexandria</vt:lpstr>
      <vt:lpstr>Calibri</vt:lpstr>
      <vt:lpstr>Calibri Light</vt:lpstr>
      <vt:lpstr>Roboto Light</vt:lpstr>
      <vt:lpstr>Tajawal ExtraBold</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6</cp:revision>
  <dcterms:created xsi:type="dcterms:W3CDTF">2023-04-29T09:08:00Z</dcterms:created>
  <dcterms:modified xsi:type="dcterms:W3CDTF">2025-05-04T17:13:45Z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