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8"/>
  </p:notesMasterIdLst>
  <p:sldIdLst>
    <p:sldId id="496" r:id="rId5"/>
    <p:sldId id="497" r:id="rId6"/>
    <p:sldId id="498" r:id="rId7"/>
    <p:sldId id="499" r:id="rId8"/>
    <p:sldId id="500" r:id="rId9"/>
    <p:sldId id="501" r:id="rId10"/>
    <p:sldId id="502" r:id="rId11"/>
    <p:sldId id="503" r:id="rId12"/>
    <p:sldId id="504" r:id="rId13"/>
    <p:sldId id="505" r:id="rId14"/>
    <p:sldId id="506" r:id="rId15"/>
    <p:sldId id="507" r:id="rId16"/>
    <p:sldId id="508" r:id="rId17"/>
    <p:sldId id="509" r:id="rId18"/>
    <p:sldId id="510" r:id="rId19"/>
    <p:sldId id="511" r:id="rId20"/>
    <p:sldId id="512" r:id="rId21"/>
    <p:sldId id="513" r:id="rId22"/>
    <p:sldId id="514" r:id="rId23"/>
    <p:sldId id="515" r:id="rId24"/>
    <p:sldId id="516" r:id="rId25"/>
    <p:sldId id="517" r:id="rId26"/>
    <p:sldId id="518" r:id="rId27"/>
    <p:sldId id="519" r:id="rId28"/>
    <p:sldId id="520" r:id="rId29"/>
    <p:sldId id="521" r:id="rId30"/>
    <p:sldId id="522" r:id="rId31"/>
    <p:sldId id="523" r:id="rId32"/>
    <p:sldId id="524" r:id="rId33"/>
    <p:sldId id="525" r:id="rId34"/>
    <p:sldId id="526" r:id="rId35"/>
    <p:sldId id="527" r:id="rId36"/>
    <p:sldId id="528" r:id="rId37"/>
    <p:sldId id="529" r:id="rId38"/>
    <p:sldId id="530" r:id="rId39"/>
    <p:sldId id="531" r:id="rId40"/>
    <p:sldId id="532" r:id="rId41"/>
    <p:sldId id="533" r:id="rId42"/>
    <p:sldId id="534" r:id="rId43"/>
    <p:sldId id="535" r:id="rId44"/>
    <p:sldId id="536" r:id="rId45"/>
    <p:sldId id="537" r:id="rId46"/>
    <p:sldId id="538" r:id="rId47"/>
    <p:sldId id="539" r:id="rId48"/>
    <p:sldId id="540" r:id="rId49"/>
    <p:sldId id="541" r:id="rId50"/>
    <p:sldId id="542" r:id="rId51"/>
    <p:sldId id="543" r:id="rId52"/>
    <p:sldId id="544" r:id="rId53"/>
    <p:sldId id="545" r:id="rId54"/>
    <p:sldId id="546" r:id="rId55"/>
    <p:sldId id="547" r:id="rId56"/>
    <p:sldId id="548" r:id="rId57"/>
    <p:sldId id="549" r:id="rId58"/>
    <p:sldId id="550" r:id="rId59"/>
    <p:sldId id="551" r:id="rId60"/>
    <p:sldId id="552" r:id="rId61"/>
    <p:sldId id="553" r:id="rId62"/>
    <p:sldId id="554" r:id="rId63"/>
    <p:sldId id="555" r:id="rId64"/>
    <p:sldId id="556" r:id="rId65"/>
    <p:sldId id="557" r:id="rId66"/>
    <p:sldId id="558"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548"/>
            <p14:sldId id="549"/>
            <p14:sldId id="550"/>
            <p14:sldId id="551"/>
            <p14:sldId id="552"/>
            <p14:sldId id="553"/>
            <p14:sldId id="554"/>
            <p14:sldId id="555"/>
            <p14:sldId id="556"/>
            <p14:sldId id="557"/>
            <p14:sldId id="558"/>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404" autoAdjust="0"/>
  </p:normalViewPr>
  <p:slideViewPr>
    <p:cSldViewPr snapToGrid="0">
      <p:cViewPr varScale="1">
        <p:scale>
          <a:sx n="72" d="100"/>
          <a:sy n="72" d="100"/>
        </p:scale>
        <p:origin x="27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 </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Amos Tversky and Daniel Kahneman. Kahneman later won the Nobel Prize in economics (2002).</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Let students write a number before you reveal the answer.</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Ask for a number from 0 to 100.</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same idea explains the Sports Illustrated cover jinx: covers follow exceptional performance, so a decline is likely.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question is designed to tempt students to anchor on 50 million.</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Have students give ranges for all ten items in the book, then count how many true values fall inside.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Encourage students to compute the two proportions.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jpeg"/><Relationship Id="rId1" Type="http://schemas.openxmlformats.org/officeDocument/2006/relationships/slideLayout" Target="../slideLayouts/slideLayout17.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9"/>
          <p:cNvSpPr txBox="1"/>
          <p:nvPr/>
        </p:nvSpPr>
        <p:spPr>
          <a:xfrm>
            <a:off x="758952" y="3794760"/>
            <a:ext cx="5212080" cy="402336"/>
          </a:xfrm>
          <a:prstGeom prst="rect">
            <a:avLst/>
          </a:prstGeom>
          <a:noFill/>
        </p:spPr>
        <p:txBody>
          <a:bodyPr wrap="square" lIns="0" tIns="0" rIns="0" bIns="0" rtlCol="0" anchor="t">
            <a:noAutofit/>
          </a:bodyPr>
          <a:lstStyle/>
          <a:p>
            <a:pPr marL="0" indent="0" algn="l">
              <a:lnSpc>
                <a:spcPct val="100000"/>
              </a:lnSpc>
              <a:spcBef>
                <a:spcPts val="0"/>
              </a:spcBef>
              <a:spcAft>
                <a:spcPts val="0"/>
              </a:spcAft>
              <a:buNone/>
            </a:pPr>
            <a:r>
              <a:rPr lang="en-US" sz="1600" b="0" i="0" dirty="0">
                <a:solidFill>
                  <a:srgbClr val="000000"/>
                </a:solidFill>
                <a:latin typeface="Alexandria"/>
                <a:cs typeface="Alexandria"/>
              </a:rPr>
              <a:t>Prepared by Dr. Ahmad Al-NAIMI</a:t>
            </a:r>
          </a:p>
        </p:txBody>
      </p:sp>
      <p:sp>
        <p:nvSpPr>
          <p:cNvPr id="5" name="TextBox 30"/>
          <p:cNvSpPr txBox="1"/>
          <p:nvPr/>
        </p:nvSpPr>
        <p:spPr>
          <a:xfrm>
            <a:off x="676656" y="1453895"/>
            <a:ext cx="5257800" cy="2249424"/>
          </a:xfrm>
          <a:prstGeom prst="rect">
            <a:avLst/>
          </a:prstGeom>
          <a:noFill/>
        </p:spPr>
        <p:txBody>
          <a:bodyPr wrap="square" lIns="0" tIns="0" rIns="0" bIns="0" rtlCol="0" anchor="b">
            <a:noAutofit/>
          </a:bodyPr>
          <a:lstStyle/>
          <a:p>
            <a:pPr marL="0" indent="0" algn="l">
              <a:lnSpc>
                <a:spcPct val="98000"/>
              </a:lnSpc>
              <a:spcBef>
                <a:spcPts val="0"/>
              </a:spcBef>
              <a:spcAft>
                <a:spcPts val="0"/>
              </a:spcAft>
              <a:buNone/>
            </a:pPr>
            <a:r>
              <a:rPr lang="en-US" sz="3600" b="1" i="0" dirty="0">
                <a:solidFill>
                  <a:srgbClr val="00B0F0"/>
                </a:solidFill>
                <a:latin typeface="Alexandria"/>
                <a:cs typeface="Alexandria"/>
              </a:rPr>
              <a:t>Heuristics and Biases in Probability Judgment</a:t>
            </a:r>
          </a:p>
        </p:txBody>
      </p:sp>
      <p:sp>
        <p:nvSpPr>
          <p:cNvPr id="6"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p>
            <a:pPr marL="0" indent="0" algn="ctr">
              <a:lnSpc>
                <a:spcPct val="100000"/>
              </a:lnSpc>
              <a:spcBef>
                <a:spcPts val="0"/>
              </a:spcBef>
              <a:spcAft>
                <a:spcPts val="0"/>
              </a:spcAft>
              <a:buNone/>
            </a:pPr>
            <a:r>
              <a:rPr lang="en-US" sz="2600" b="1" i="0" dirty="0">
                <a:solidFill>
                  <a:srgbClr val="FFFFFF"/>
                </a:solidFill>
                <a:latin typeface="Alexandria"/>
                <a:cs typeface="Alexandria"/>
              </a:rPr>
              <a:t>Lecture 1</a:t>
            </a:r>
          </a:p>
        </p:txBody>
      </p:sp>
      <p:sp>
        <p:nvSpPr>
          <p:cNvPr id="7" name="TextBox 45"/>
          <p:cNvSpPr txBox="1"/>
          <p:nvPr/>
        </p:nvSpPr>
        <p:spPr>
          <a:xfrm>
            <a:off x="329184" y="4800600"/>
            <a:ext cx="5212080" cy="960120"/>
          </a:xfrm>
          <a:prstGeom prst="rect">
            <a:avLst/>
          </a:prstGeom>
          <a:noFill/>
        </p:spPr>
        <p:txBody>
          <a:bodyPr wrap="square" lIns="91440" tIns="45720" rIns="91440" bIns="45720" rtlCol="0" anchor="t">
            <a:noAutofit/>
          </a:bodyPr>
          <a:lstStyle/>
          <a:p>
            <a:pPr marL="0" indent="0" algn="l">
              <a:lnSpc>
                <a:spcPct val="100000"/>
              </a:lnSpc>
              <a:spcBef>
                <a:spcPts val="0"/>
              </a:spcBef>
              <a:spcAft>
                <a:spcPts val="0"/>
              </a:spcAft>
              <a:buNone/>
            </a:pPr>
            <a:r>
              <a:rPr lang="en-US" sz="2000" b="0" i="0" dirty="0">
                <a:solidFill>
                  <a:srgbClr val="000000"/>
                </a:solidFill>
                <a:latin typeface="Alexandria"/>
                <a:cs typeface="Alexandria"/>
              </a:rPr>
              <a:t>Heuristics and Biases · Part 1 of 3</a:t>
            </a:r>
          </a:p>
        </p:txBody>
      </p:sp>
      <p:sp>
        <p:nvSpPr>
          <p:cNvPr id="8" name="Oval 13"/>
          <p:cNvSpPr/>
          <p:nvPr/>
        </p:nvSpPr>
        <p:spPr>
          <a:xfrm>
            <a:off x="6200343" y="-320675"/>
            <a:ext cx="7410450" cy="741045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WHAT YOU WILL LEARN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00</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Explain what a </a:t>
            </a:r>
            <a:r>
              <a:rPr lang="en-US" sz="2000" b="1" i="0" dirty="0">
                <a:solidFill>
                  <a:srgbClr val="203E5F"/>
                </a:solidFill>
                <a:latin typeface="Alexandria"/>
                <a:cs typeface="Alexandria"/>
              </a:rPr>
              <a:t>heuristic</a:t>
            </a:r>
            <a:r>
              <a:rPr lang="en-US" sz="2000" b="0" i="0" dirty="0">
                <a:solidFill>
                  <a:srgbClr val="2D3956"/>
                </a:solidFill>
                <a:latin typeface="Alexandria"/>
                <a:cs typeface="Alexandria"/>
              </a:rPr>
              <a:t> is and why the mind relies on them</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Recognise the three classic heuristics: </a:t>
            </a:r>
            <a:r>
              <a:rPr lang="en-US" sz="2000" b="1" i="0" dirty="0">
                <a:solidFill>
                  <a:srgbClr val="203E5F"/>
                </a:solidFill>
                <a:latin typeface="Alexandria"/>
                <a:cs typeface="Alexandria"/>
              </a:rPr>
              <a:t>availability, representativeness, anchoring and adjustment</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Spot the biases each one creates, with everyday and business examples</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Correct simple probability errors, such as conjunctive and disjunctive events</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Judge fairly whether human probability judgment is really "so poor"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600" b="1" i="0" dirty="0">
                <a:solidFill>
                  <a:srgbClr val="000000"/>
                </a:solidFill>
                <a:latin typeface="Alexandria"/>
                <a:cs typeface="Alexandria"/>
              </a:rPr>
              <a:t>WHY PROBABILITY JUDGMENT MATTERS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00</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Decisions under risk need </a:t>
            </a:r>
            <a:r>
              <a:rPr lang="en-US" sz="2000" b="1" i="0" dirty="0">
                <a:solidFill>
                  <a:srgbClr val="203E5F"/>
                </a:solidFill>
                <a:latin typeface="Alexandria"/>
                <a:cs typeface="Alexandria"/>
              </a:rPr>
              <a:t>probabilities</a:t>
            </a:r>
            <a:r>
              <a:rPr lang="en-US" sz="2000" b="0" i="0" dirty="0">
                <a:solidFill>
                  <a:srgbClr val="2D3956"/>
                </a:solidFill>
                <a:latin typeface="Alexandria"/>
                <a:cs typeface="Alexandria"/>
              </a:rPr>
              <a:t>: will the project overrun, will the supplier fail, will demand rise?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Often no statistical data exist, so the numbers come from </a:t>
            </a:r>
            <a:r>
              <a:rPr lang="en-US" sz="2000" b="1" i="0" dirty="0">
                <a:solidFill>
                  <a:srgbClr val="203E5F"/>
                </a:solidFill>
                <a:latin typeface="Alexandria"/>
                <a:cs typeface="Alexandria"/>
              </a:rPr>
              <a:t>judgment</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Psychologists have studied for 50 years how good those judgments are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This chapter summarises what they found, and what managers can do about it</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Bad probabilities in, bad decisions out. Even a perfect model cannot rescue a biased estimate.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ROADMAP FOR THIS DECK</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00</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8686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41858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8686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Availability  </a:t>
            </a:r>
            <a:r>
              <a:rPr lang="en-US" sz="1840" b="0" i="0" dirty="0">
                <a:solidFill>
                  <a:srgbClr val="2D3956"/>
                </a:solidFill>
                <a:latin typeface="Alexandria"/>
                <a:cs typeface="Alexandria"/>
              </a:rPr>
              <a:t>Judging by how easily examples come to mind</a:t>
            </a:r>
          </a:p>
        </p:txBody>
      </p:sp>
      <p:sp>
        <p:nvSpPr>
          <p:cNvPr id="12" name="Shape"/>
          <p:cNvSpPr/>
          <p:nvPr/>
        </p:nvSpPr>
        <p:spPr>
          <a:xfrm>
            <a:off x="1197864" y="3291839"/>
            <a:ext cx="9957816" cy="8686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424427"/>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291839"/>
            <a:ext cx="9198864" cy="8686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Representativeness  </a:t>
            </a:r>
            <a:r>
              <a:rPr lang="en-US" sz="1840" b="0" i="0" dirty="0">
                <a:solidFill>
                  <a:srgbClr val="2D3956"/>
                </a:solidFill>
                <a:latin typeface="Alexandria"/>
                <a:cs typeface="Alexandria"/>
              </a:rPr>
              <a:t>Judging by how typical something looks</a:t>
            </a:r>
          </a:p>
        </p:txBody>
      </p:sp>
      <p:sp>
        <p:nvSpPr>
          <p:cNvPr id="15" name="Shape"/>
          <p:cNvSpPr/>
          <p:nvPr/>
        </p:nvSpPr>
        <p:spPr>
          <a:xfrm>
            <a:off x="1197864" y="4297679"/>
            <a:ext cx="9957816" cy="8686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4430267"/>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297679"/>
            <a:ext cx="9198864" cy="8686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Anchoring and adjustment  </a:t>
            </a:r>
            <a:r>
              <a:rPr lang="en-US" sz="1840" b="0" i="0" dirty="0">
                <a:solidFill>
                  <a:srgbClr val="2D3956"/>
                </a:solidFill>
                <a:latin typeface="Alexandria"/>
                <a:cs typeface="Alexandria"/>
              </a:rPr>
              <a:t>Starting from a number and adjusting too little</a:t>
            </a:r>
          </a:p>
        </p:txBody>
      </p:sp>
      <p:sp>
        <p:nvSpPr>
          <p:cNvPr id="18" name="Shape"/>
          <p:cNvSpPr/>
          <p:nvPr/>
        </p:nvSpPr>
        <p:spPr>
          <a:xfrm>
            <a:off x="1197864" y="5303520"/>
            <a:ext cx="9957816" cy="8686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9" name="Shape"/>
          <p:cNvSpPr/>
          <p:nvPr/>
        </p:nvSpPr>
        <p:spPr>
          <a:xfrm>
            <a:off x="896112" y="5436107"/>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4</a:t>
            </a:r>
          </a:p>
        </p:txBody>
      </p:sp>
      <p:sp>
        <p:nvSpPr>
          <p:cNvPr id="20" name="TextBox 28"/>
          <p:cNvSpPr txBox="1"/>
          <p:nvPr/>
        </p:nvSpPr>
        <p:spPr>
          <a:xfrm>
            <a:off x="1755648" y="5303520"/>
            <a:ext cx="9198864" cy="8686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Other biases and a verdict  </a:t>
            </a:r>
            <a:r>
              <a:rPr lang="en-US" sz="1840" b="0" i="0" dirty="0">
                <a:solidFill>
                  <a:srgbClr val="2D3956"/>
                </a:solidFill>
                <a:latin typeface="Alexandria"/>
                <a:cs typeface="Alexandria"/>
              </a:rPr>
              <a:t>Wishful thinking, covariation, and is judgment really poor?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HEURISTICS AND BIASES</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What is a heuristic?</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The three main heuristics</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01</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WHAT IS A HEURISTIC?</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01</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A </a:t>
            </a:r>
            <a:r>
              <a:rPr lang="en-US" sz="2200" b="1" i="0" dirty="0">
                <a:solidFill>
                  <a:srgbClr val="203E5F"/>
                </a:solidFill>
                <a:latin typeface="Alexandria"/>
                <a:cs typeface="Alexandria"/>
              </a:rPr>
              <a:t>heuristic</a:t>
            </a:r>
            <a:r>
              <a:rPr lang="en-US" sz="2200" b="0" i="0" dirty="0">
                <a:solidFill>
                  <a:srgbClr val="2D3956"/>
                </a:solidFill>
                <a:latin typeface="Alexandria"/>
                <a:cs typeface="Alexandria"/>
              </a:rPr>
              <a:t> is a simple mental strategy that copes with a complex judgment</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It saves effort and is often good enough</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But it can produce </a:t>
            </a:r>
            <a:r>
              <a:rPr lang="en-US" sz="2200" b="1" i="0" dirty="0">
                <a:solidFill>
                  <a:srgbClr val="203E5F"/>
                </a:solidFill>
                <a:latin typeface="Alexandria"/>
                <a:cs typeface="Alexandria"/>
              </a:rPr>
              <a:t>systematic</a:t>
            </a:r>
            <a:r>
              <a:rPr lang="en-US" sz="2200" b="0" i="0" dirty="0">
                <a:solidFill>
                  <a:srgbClr val="2D3956"/>
                </a:solidFill>
                <a:latin typeface="Alexandria"/>
                <a:cs typeface="Alexandria"/>
              </a:rPr>
              <a:t> errors, called </a:t>
            </a:r>
            <a:r>
              <a:rPr lang="en-US" sz="2200" b="1" i="0" dirty="0">
                <a:solidFill>
                  <a:srgbClr val="203E5F"/>
                </a:solidFill>
                <a:latin typeface="Alexandria"/>
                <a:cs typeface="Alexandria"/>
              </a:rPr>
              <a:t>biases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Systematic means the errors lean in a predictable direction, not randomly</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Heuristic = shortcut. Bias = the predictable mistake the shortcut sometimes causes.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17320"/>
            <a:ext cx="8229600" cy="4023360"/>
          </a:xfrm>
          <a:prstGeom prst="rect">
            <a:avLst/>
          </a:prstGeom>
          <a:noFill/>
        </p:spPr>
        <p:txBody>
          <a:bodyPr wrap="square" lIns="0" tIns="0" rIns="0" bIns="0" rtlCol="0" anchor="ctr">
            <a:noAutofit/>
          </a:bodyPr>
          <a:lstStyle/>
          <a:p>
            <a:pPr marL="0" indent="0" algn="ctr">
              <a:lnSpc>
                <a:spcPct val="105000"/>
              </a:lnSpc>
              <a:spcBef>
                <a:spcPts val="0"/>
              </a:spcBef>
              <a:spcAft>
                <a:spcPts val="1400"/>
              </a:spcAft>
              <a:buNone/>
            </a:pPr>
            <a:r>
              <a:rPr lang="en-US" sz="3400" b="1" i="0" dirty="0">
                <a:solidFill>
                  <a:srgbClr val="203E5F"/>
                </a:solidFill>
                <a:latin typeface="Alexandria"/>
                <a:cs typeface="Alexandria"/>
              </a:rPr>
              <a:t>Tversky and Kahneman showed that people estimate probabilities with a few simple heuristics.</a:t>
            </a:r>
          </a:p>
          <a:p>
            <a:pPr marL="0" indent="0" algn="ctr">
              <a:lnSpc>
                <a:spcPct val="105000"/>
              </a:lnSpc>
              <a:spcBef>
                <a:spcPts val="0"/>
              </a:spcBef>
              <a:spcAft>
                <a:spcPts val="0"/>
              </a:spcAft>
              <a:buNone/>
            </a:pPr>
            <a:r>
              <a:rPr lang="en-US" sz="1600" b="0" i="0" dirty="0">
                <a:solidFill>
                  <a:srgbClr val="2D3956"/>
                </a:solidFill>
                <a:latin typeface="Alexandria"/>
                <a:cs typeface="Alexandria"/>
              </a:rPr>
              <a:t>Their work began in the early 1970s and shaped modern decision research.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THE THREE MAIN HEURISTICS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01</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57860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Availability  </a:t>
            </a:r>
            <a:r>
              <a:rPr lang="en-US" sz="1840" b="0" i="0" dirty="0">
                <a:solidFill>
                  <a:srgbClr val="2D3956"/>
                </a:solidFill>
                <a:latin typeface="Alexandria"/>
                <a:cs typeface="Alexandria"/>
              </a:rPr>
              <a:t>Probability = how easily examples come to mind</a:t>
            </a:r>
          </a:p>
        </p:txBody>
      </p:sp>
      <p:sp>
        <p:nvSpPr>
          <p:cNvPr id="12" name="Shape"/>
          <p:cNvSpPr/>
          <p:nvPr/>
        </p:nvSpPr>
        <p:spPr>
          <a:xfrm>
            <a:off x="1197864" y="361188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90448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61188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Representativeness  </a:t>
            </a:r>
            <a:r>
              <a:rPr lang="en-US" sz="1840" b="0" i="0" dirty="0">
                <a:solidFill>
                  <a:srgbClr val="2D3956"/>
                </a:solidFill>
                <a:latin typeface="Alexandria"/>
                <a:cs typeface="Alexandria"/>
              </a:rPr>
              <a:t>Probability = how well something fits a stereotype or a pattern</a:t>
            </a:r>
          </a:p>
        </p:txBody>
      </p:sp>
      <p:sp>
        <p:nvSpPr>
          <p:cNvPr id="15" name="Shape"/>
          <p:cNvSpPr/>
          <p:nvPr/>
        </p:nvSpPr>
        <p:spPr>
          <a:xfrm>
            <a:off x="1197864" y="493776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523036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93776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Anchoring and adjustment  </a:t>
            </a:r>
            <a:r>
              <a:rPr lang="en-US" sz="1840" b="0" i="0" dirty="0">
                <a:solidFill>
                  <a:srgbClr val="2D3956"/>
                </a:solidFill>
                <a:latin typeface="Alexandria"/>
                <a:cs typeface="Alexandria"/>
              </a:rPr>
              <a:t>Start from an initial value, then adjust, usually too little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THE AVAILABILITY HEURISTIC</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Availability in action</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What makes an event easy to recall?</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1: ease of recall is not probability</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Answer: ranking of causes of death</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2: ease of imagination is not probability</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3: illusory correlation</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AVAILABILITY IN ACTION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You are asked the chance that a shop will fail within a year. You search memory for shops that closed, or imagine ways it could happen. If examples come quickly, you judge failure to be likely.</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People judge probability by </a:t>
            </a:r>
            <a:r>
              <a:rPr lang="en-US" sz="2200" b="1" i="0" dirty="0">
                <a:solidFill>
                  <a:srgbClr val="203E5F"/>
                </a:solidFill>
                <a:latin typeface="Alexandria"/>
                <a:cs typeface="Alexandria"/>
              </a:rPr>
              <a:t>how easily events come to mind</a:t>
            </a:r>
            <a:r>
              <a:rPr lang="en-US" sz="2200" b="0" i="0" dirty="0">
                <a:solidFill>
                  <a:srgbClr val="2D3956"/>
                </a:solidFill>
                <a:latin typeface="Alexandria"/>
                <a:cs typeface="Alexandria"/>
              </a:rPr>
              <a:t>, not by how often they truly occur.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WHAT MAKES AN EVENT EASY TO RECALL?</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87577" y="2286000"/>
            <a:ext cx="9968103" cy="67437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331720"/>
            <a:ext cx="582930" cy="582930"/>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35074" y="2286000"/>
            <a:ext cx="9219438" cy="67437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Vivid  </a:t>
            </a:r>
            <a:r>
              <a:rPr lang="en-US" sz="1840" b="0" i="0" dirty="0">
                <a:solidFill>
                  <a:srgbClr val="2D3956"/>
                </a:solidFill>
                <a:latin typeface="Alexandria"/>
                <a:cs typeface="Alexandria"/>
              </a:rPr>
              <a:t>Striking, dramatic events stay in memory</a:t>
            </a:r>
          </a:p>
        </p:txBody>
      </p:sp>
      <p:sp>
        <p:nvSpPr>
          <p:cNvPr id="12" name="Shape"/>
          <p:cNvSpPr/>
          <p:nvPr/>
        </p:nvSpPr>
        <p:spPr>
          <a:xfrm>
            <a:off x="1187577" y="3097530"/>
            <a:ext cx="9968103" cy="67437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143250"/>
            <a:ext cx="582930" cy="582930"/>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35074" y="3097530"/>
            <a:ext cx="9219438" cy="67437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Recent  </a:t>
            </a:r>
            <a:r>
              <a:rPr lang="en-US" sz="1840" b="0" i="0" dirty="0">
                <a:solidFill>
                  <a:srgbClr val="2D3956"/>
                </a:solidFill>
                <a:latin typeface="Alexandria"/>
                <a:cs typeface="Alexandria"/>
              </a:rPr>
              <a:t>Fresh events crowd out old ones</a:t>
            </a:r>
          </a:p>
        </p:txBody>
      </p:sp>
      <p:sp>
        <p:nvSpPr>
          <p:cNvPr id="15" name="Shape"/>
          <p:cNvSpPr/>
          <p:nvPr/>
        </p:nvSpPr>
        <p:spPr>
          <a:xfrm>
            <a:off x="1187577" y="3909060"/>
            <a:ext cx="9968103" cy="67437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3954780"/>
            <a:ext cx="582930" cy="582930"/>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35074" y="3909060"/>
            <a:ext cx="9219438" cy="67437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Emotional  </a:t>
            </a:r>
            <a:r>
              <a:rPr lang="en-US" sz="1840" b="0" i="0" dirty="0">
                <a:solidFill>
                  <a:srgbClr val="2D3956"/>
                </a:solidFill>
                <a:latin typeface="Alexandria"/>
                <a:cs typeface="Alexandria"/>
              </a:rPr>
              <a:t>Events that touched us feel bigger</a:t>
            </a:r>
          </a:p>
        </p:txBody>
      </p:sp>
      <p:sp>
        <p:nvSpPr>
          <p:cNvPr id="18" name="Shape"/>
          <p:cNvSpPr/>
          <p:nvPr/>
        </p:nvSpPr>
        <p:spPr>
          <a:xfrm>
            <a:off x="1187577" y="4720590"/>
            <a:ext cx="9968103" cy="67437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9" name="Shape"/>
          <p:cNvSpPr/>
          <p:nvPr/>
        </p:nvSpPr>
        <p:spPr>
          <a:xfrm>
            <a:off x="896112" y="4766309"/>
            <a:ext cx="582930" cy="582930"/>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4</a:t>
            </a:r>
          </a:p>
        </p:txBody>
      </p:sp>
      <p:sp>
        <p:nvSpPr>
          <p:cNvPr id="20" name="TextBox 28"/>
          <p:cNvSpPr txBox="1"/>
          <p:nvPr/>
        </p:nvSpPr>
        <p:spPr>
          <a:xfrm>
            <a:off x="1735074" y="4720590"/>
            <a:ext cx="9219438" cy="67437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Media-covered  </a:t>
            </a:r>
            <a:r>
              <a:rPr lang="en-US" sz="1840" b="0" i="0" dirty="0">
                <a:solidFill>
                  <a:srgbClr val="2D3956"/>
                </a:solidFill>
                <a:latin typeface="Alexandria"/>
                <a:cs typeface="Alexandria"/>
              </a:rPr>
              <a:t>Headlines make rare events feel common</a:t>
            </a:r>
          </a:p>
        </p:txBody>
      </p:sp>
      <p:sp>
        <p:nvSpPr>
          <p:cNvPr id="21"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Availability can be reliable, since frequent events are usually easier to recall. The trouble starts when ease and frequency separate.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BIAS 1: EASE OF RECALL IS NOT PROBABILITY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UK study (1996): elderly people were </a:t>
            </a:r>
            <a:r>
              <a:rPr lang="en-US" sz="2000" b="1" i="0" dirty="0">
                <a:solidFill>
                  <a:srgbClr val="203E5F"/>
                </a:solidFill>
                <a:latin typeface="Alexandria"/>
                <a:cs typeface="Alexandria"/>
              </a:rPr>
              <a:t>rarely</a:t>
            </a:r>
            <a:r>
              <a:rPr lang="en-US" sz="2000" b="0" i="0" dirty="0">
                <a:solidFill>
                  <a:srgbClr val="2D3956"/>
                </a:solidFill>
                <a:latin typeface="Alexandria"/>
                <a:cs typeface="Alexandria"/>
              </a:rPr>
              <a:t> victims of violent crime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Yet the elderly believed their risk of attack was frighteningly high, because attacks make headlines</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US studies: deaths by animal bites and stings were </a:t>
            </a:r>
            <a:r>
              <a:rPr lang="en-US" sz="2000" b="1" i="0" dirty="0">
                <a:solidFill>
                  <a:srgbClr val="203E5F"/>
                </a:solidFill>
                <a:latin typeface="Alexandria"/>
                <a:cs typeface="Alexandria"/>
              </a:rPr>
              <a:t>grossly overestimated</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People rated accidents and disease as equally likely killers. In reality, disease kills </a:t>
            </a:r>
            <a:r>
              <a:rPr lang="en-US" sz="2000" b="1" i="0" dirty="0">
                <a:solidFill>
                  <a:srgbClr val="203E5F"/>
                </a:solidFill>
                <a:latin typeface="Alexandria"/>
                <a:cs typeface="Alexandria"/>
              </a:rPr>
              <a:t>15 times</a:t>
            </a:r>
            <a:r>
              <a:rPr lang="en-US" sz="2000" b="0" i="0" dirty="0">
                <a:solidFill>
                  <a:srgbClr val="2D3956"/>
                </a:solidFill>
                <a:latin typeface="Alexandria"/>
                <a:cs typeface="Alexandria"/>
              </a:rPr>
              <a:t> more people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Estimates followed recent newspaper reports, and also stories from personal social circles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384048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Q1. What percentage of people in the US were victims of a violent crime in 2023, according to official statistics?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554480" y="2103120"/>
            <a:ext cx="3291840" cy="301752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4400" b="1" i="0" dirty="0">
                <a:solidFill>
                  <a:srgbClr val="00B0F0"/>
                </a:solidFill>
                <a:latin typeface="Alexandria"/>
                <a:cs typeface="Alexandria"/>
              </a:rPr>
              <a:t>0.36%</a:t>
            </a:r>
          </a:p>
        </p:txBody>
      </p:sp>
      <p:sp>
        <p:nvSpPr>
          <p:cNvPr id="9" name="TextBox 27"/>
          <p:cNvSpPr txBox="1"/>
          <p:nvPr/>
        </p:nvSpPr>
        <p:spPr>
          <a:xfrm>
            <a:off x="5029200" y="2011680"/>
            <a:ext cx="5120640" cy="3291840"/>
          </a:xfrm>
          <a:prstGeom prst="rect">
            <a:avLst/>
          </a:prstGeom>
          <a:noFill/>
        </p:spPr>
        <p:txBody>
          <a:bodyPr wrap="square" lIns="0" tIns="0" rIns="0" bIns="0" rtlCol="0" anchor="ctr">
            <a:noAutofit/>
          </a:bodyPr>
          <a:lstStyle/>
          <a:p>
            <a:pPr marL="0" indent="0" algn="l">
              <a:lnSpc>
                <a:spcPct val="100000"/>
              </a:lnSpc>
              <a:spcBef>
                <a:spcPts val="0"/>
              </a:spcBef>
              <a:spcAft>
                <a:spcPts val="1000"/>
              </a:spcAft>
              <a:buNone/>
            </a:pPr>
            <a:r>
              <a:rPr lang="en-US" sz="2600" b="1" i="0" dirty="0">
                <a:solidFill>
                  <a:srgbClr val="203E5F"/>
                </a:solidFill>
                <a:latin typeface="Alexandria"/>
                <a:cs typeface="Alexandria"/>
              </a:rPr>
              <a:t>Victims of violent crime, US, 2023</a:t>
            </a:r>
          </a:p>
          <a:p>
            <a:pPr marL="0" indent="0" algn="l">
              <a:lnSpc>
                <a:spcPct val="108000"/>
              </a:lnSpc>
              <a:spcBef>
                <a:spcPts val="0"/>
              </a:spcBef>
              <a:spcAft>
                <a:spcPts val="0"/>
              </a:spcAft>
              <a:buNone/>
            </a:pPr>
            <a:r>
              <a:rPr lang="en-US" sz="1800" b="0" i="0" dirty="0">
                <a:solidFill>
                  <a:srgbClr val="2D3956"/>
                </a:solidFill>
                <a:latin typeface="Alexandria"/>
                <a:cs typeface="Alexandria"/>
              </a:rPr>
              <a:t>Source: FBI National Incident-Based Reporting System. Most people guess far higher, because crime is heavily reported.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137160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Q2. Rank these causes of death for a random US citizen, from most to least likely.</a:t>
            </a:r>
          </a:p>
        </p:txBody>
      </p:sp>
      <p:sp>
        <p:nvSpPr>
          <p:cNvPr id="10" name="Shape"/>
          <p:cNvSpPr/>
          <p:nvPr/>
        </p:nvSpPr>
        <p:spPr>
          <a:xfrm>
            <a:off x="1197864" y="374904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1" name="Shape"/>
          <p:cNvSpPr/>
          <p:nvPr/>
        </p:nvSpPr>
        <p:spPr>
          <a:xfrm>
            <a:off x="896112" y="381304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A</a:t>
            </a:r>
          </a:p>
        </p:txBody>
      </p:sp>
      <p:sp>
        <p:nvSpPr>
          <p:cNvPr id="12" name="TextBox 26"/>
          <p:cNvSpPr txBox="1"/>
          <p:nvPr/>
        </p:nvSpPr>
        <p:spPr>
          <a:xfrm>
            <a:off x="1755648" y="374904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Accidental opioid overdose</a:t>
            </a:r>
          </a:p>
        </p:txBody>
      </p:sp>
      <p:sp>
        <p:nvSpPr>
          <p:cNvPr id="13" name="Shape"/>
          <p:cNvSpPr/>
          <p:nvPr/>
        </p:nvSpPr>
        <p:spPr>
          <a:xfrm>
            <a:off x="6441948" y="374904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4" name="Shape"/>
          <p:cNvSpPr/>
          <p:nvPr/>
        </p:nvSpPr>
        <p:spPr>
          <a:xfrm>
            <a:off x="6140196" y="381304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B</a:t>
            </a:r>
          </a:p>
        </p:txBody>
      </p:sp>
      <p:sp>
        <p:nvSpPr>
          <p:cNvPr id="15" name="TextBox 27"/>
          <p:cNvSpPr txBox="1"/>
          <p:nvPr/>
        </p:nvSpPr>
        <p:spPr>
          <a:xfrm>
            <a:off x="6999732" y="374904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 fall</a:t>
            </a:r>
          </a:p>
        </p:txBody>
      </p:sp>
      <p:sp>
        <p:nvSpPr>
          <p:cNvPr id="16" name="Shape"/>
          <p:cNvSpPr/>
          <p:nvPr/>
        </p:nvSpPr>
        <p:spPr>
          <a:xfrm>
            <a:off x="1197864" y="461772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7" name="Shape"/>
          <p:cNvSpPr/>
          <p:nvPr/>
        </p:nvSpPr>
        <p:spPr>
          <a:xfrm>
            <a:off x="896112" y="468172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C</a:t>
            </a:r>
          </a:p>
        </p:txBody>
      </p:sp>
      <p:sp>
        <p:nvSpPr>
          <p:cNvPr id="18" name="TextBox 28"/>
          <p:cNvSpPr txBox="1"/>
          <p:nvPr/>
        </p:nvSpPr>
        <p:spPr>
          <a:xfrm>
            <a:off x="1755648" y="461772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Gun assault</a:t>
            </a:r>
          </a:p>
        </p:txBody>
      </p:sp>
      <p:sp>
        <p:nvSpPr>
          <p:cNvPr id="19" name="Shape"/>
          <p:cNvSpPr/>
          <p:nvPr/>
        </p:nvSpPr>
        <p:spPr>
          <a:xfrm>
            <a:off x="6441948" y="461772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20" name="Shape"/>
          <p:cNvSpPr/>
          <p:nvPr/>
        </p:nvSpPr>
        <p:spPr>
          <a:xfrm>
            <a:off x="6140196" y="4681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D</a:t>
            </a:r>
          </a:p>
        </p:txBody>
      </p:sp>
      <p:sp>
        <p:nvSpPr>
          <p:cNvPr id="21" name="TextBox 29"/>
          <p:cNvSpPr txBox="1"/>
          <p:nvPr/>
        </p:nvSpPr>
        <p:spPr>
          <a:xfrm>
            <a:off x="6999732" y="461772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Cataclysmic storm</a:t>
            </a:r>
          </a:p>
        </p:txBody>
      </p:sp>
      <p:sp>
        <p:nvSpPr>
          <p:cNvPr id="22" name="Shape"/>
          <p:cNvSpPr/>
          <p:nvPr/>
        </p:nvSpPr>
        <p:spPr>
          <a:xfrm>
            <a:off x="1197864" y="548640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23" name="Shape"/>
          <p:cNvSpPr/>
          <p:nvPr/>
        </p:nvSpPr>
        <p:spPr>
          <a:xfrm>
            <a:off x="896112" y="555040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E</a:t>
            </a:r>
          </a:p>
        </p:txBody>
      </p:sp>
      <p:sp>
        <p:nvSpPr>
          <p:cNvPr id="24" name="TextBox 30"/>
          <p:cNvSpPr txBox="1"/>
          <p:nvPr/>
        </p:nvSpPr>
        <p:spPr>
          <a:xfrm>
            <a:off x="1755648" y="548640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Dog attack</a:t>
            </a:r>
          </a:p>
        </p:txBody>
      </p:sp>
      <p:sp>
        <p:nvSpPr>
          <p:cNvPr id="25" name="Shape"/>
          <p:cNvSpPr/>
          <p:nvPr/>
        </p:nvSpPr>
        <p:spPr>
          <a:xfrm>
            <a:off x="6441948" y="5486400"/>
            <a:ext cx="4713732"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26" name="Shape"/>
          <p:cNvSpPr/>
          <p:nvPr/>
        </p:nvSpPr>
        <p:spPr>
          <a:xfrm>
            <a:off x="6140196" y="555040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F</a:t>
            </a:r>
          </a:p>
        </p:txBody>
      </p:sp>
      <p:sp>
        <p:nvSpPr>
          <p:cNvPr id="27" name="TextBox 31"/>
          <p:cNvSpPr txBox="1"/>
          <p:nvPr/>
        </p:nvSpPr>
        <p:spPr>
          <a:xfrm>
            <a:off x="6999732" y="5486400"/>
            <a:ext cx="3954780"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Walking or crossing the street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600" b="1" i="0" dirty="0">
                <a:solidFill>
                  <a:srgbClr val="000000"/>
                </a:solidFill>
                <a:latin typeface="Alexandria"/>
                <a:cs typeface="Alexandria"/>
              </a:rPr>
              <a:t>ANSWER: RANKING OF CAUSES OF DEATH</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9" name="Table 25"/>
          <p:cNvGraphicFramePr>
            <a:graphicFrameLocks noGrp="1"/>
          </p:cNvGraphicFramePr>
          <p:nvPr/>
        </p:nvGraphicFramePr>
        <p:xfrm>
          <a:off x="896112" y="2286000"/>
          <a:ext cx="10259566" cy="2389632"/>
        </p:xfrm>
        <a:graphic>
          <a:graphicData uri="http://schemas.openxmlformats.org/drawingml/2006/table">
            <a:tbl>
              <a:tblPr>
                <a:tableStyleId>{5C22544A-7EE6-4342-B048-85BDC9FD1C3A}</a:tableStyleId>
              </a:tblPr>
              <a:tblGrid>
                <a:gridCol w="1025956">
                  <a:extLst>
                    <a:ext uri="{9D8B030D-6E8A-4147-A177-3AD203B41FA5}">
                      <a16:colId xmlns:a16="http://schemas.microsoft.com/office/drawing/2014/main" val="20000"/>
                    </a:ext>
                  </a:extLst>
                </a:gridCol>
                <a:gridCol w="4616805">
                  <a:extLst>
                    <a:ext uri="{9D8B030D-6E8A-4147-A177-3AD203B41FA5}">
                      <a16:colId xmlns:a16="http://schemas.microsoft.com/office/drawing/2014/main" val="20001"/>
                    </a:ext>
                  </a:extLst>
                </a:gridCol>
                <a:gridCol w="4616805">
                  <a:extLst>
                    <a:ext uri="{9D8B030D-6E8A-4147-A177-3AD203B41FA5}">
                      <a16:colId xmlns:a16="http://schemas.microsoft.com/office/drawing/2014/main" val="20002"/>
                    </a:ext>
                  </a:extLst>
                </a:gridCol>
              </a:tblGrid>
              <a:tr h="0">
                <a:tc>
                  <a:txBody>
                    <a:bodyPr/>
                    <a:lstStyle/>
                    <a:p>
                      <a:r>
                        <a:rPr lang="en-US" sz="1400" b="1" i="0" dirty="0">
                          <a:solidFill>
                            <a:srgbClr val="FFFFFF"/>
                          </a:solidFill>
                          <a:latin typeface="Alexandria"/>
                          <a:cs typeface="Alexandria"/>
                        </a:rPr>
                        <a:t>Rank</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tc>
                  <a:txBody>
                    <a:bodyPr/>
                    <a:lstStyle/>
                    <a:p>
                      <a:r>
                        <a:rPr lang="en-US" sz="1400" b="1" i="0" dirty="0">
                          <a:solidFill>
                            <a:srgbClr val="FFFFFF"/>
                          </a:solidFill>
                          <a:latin typeface="Alexandria"/>
                          <a:cs typeface="Alexandria"/>
                        </a:rPr>
                        <a:t>Cause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tc>
                  <a:txBody>
                    <a:bodyPr/>
                    <a:lstStyle/>
                    <a:p>
                      <a:r>
                        <a:rPr lang="en-US" sz="1400" b="1" i="0" dirty="0">
                          <a:solidFill>
                            <a:srgbClr val="FFFFFF"/>
                          </a:solidFill>
                          <a:latin typeface="Alexandria"/>
                          <a:cs typeface="Alexandria"/>
                        </a:rPr>
                        <a:t>Chance (National Safety Council, 2023)</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extLst>
                  <a:ext uri="{0D108BD9-81ED-4DB2-BD59-A6C34878D82A}">
                    <a16:rowId xmlns:a16="http://schemas.microsoft.com/office/drawing/2014/main" val="10000"/>
                  </a:ext>
                </a:extLst>
              </a:tr>
              <a:tr h="0">
                <a:tc>
                  <a:txBody>
                    <a:bodyPr/>
                    <a:lstStyle/>
                    <a:p>
                      <a:r>
                        <a:rPr lang="en-US" sz="1400" b="0" i="0" dirty="0">
                          <a:solidFill>
                            <a:srgbClr val="2D3956"/>
                          </a:solidFill>
                          <a:latin typeface="Alexandria"/>
                          <a:cs typeface="Alexandria"/>
                        </a:rPr>
                        <a:t>1</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Accidental opioid overdose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1 in 57</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1"/>
                  </a:ext>
                </a:extLst>
              </a:tr>
              <a:tr h="0">
                <a:tc>
                  <a:txBody>
                    <a:bodyPr/>
                    <a:lstStyle/>
                    <a:p>
                      <a:r>
                        <a:rPr lang="en-US" sz="1400" b="0" i="0" dirty="0">
                          <a:solidFill>
                            <a:srgbClr val="2D3956"/>
                          </a:solidFill>
                          <a:latin typeface="Alexandria"/>
                          <a:cs typeface="Alexandria"/>
                        </a:rPr>
                        <a:t>2</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A fall</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1 in 91</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2"/>
                  </a:ext>
                </a:extLst>
              </a:tr>
              <a:tr h="0">
                <a:tc>
                  <a:txBody>
                    <a:bodyPr/>
                    <a:lstStyle/>
                    <a:p>
                      <a:r>
                        <a:rPr lang="en-US" sz="1400" b="0" i="0" dirty="0">
                          <a:solidFill>
                            <a:srgbClr val="2D3956"/>
                          </a:solidFill>
                          <a:latin typeface="Alexandria"/>
                          <a:cs typeface="Alexandria"/>
                        </a:rPr>
                        <a:t>3</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Gun assault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1 in 238</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3"/>
                  </a:ext>
                </a:extLst>
              </a:tr>
              <a:tr h="0">
                <a:tc>
                  <a:txBody>
                    <a:bodyPr/>
                    <a:lstStyle/>
                    <a:p>
                      <a:r>
                        <a:rPr lang="en-US" sz="1400" b="0" i="0" dirty="0">
                          <a:solidFill>
                            <a:srgbClr val="2D3956"/>
                          </a:solidFill>
                          <a:latin typeface="Alexandria"/>
                          <a:cs typeface="Alexandria"/>
                        </a:rPr>
                        <a:t>4</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Walking or crossing the street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1 in 471</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4"/>
                  </a:ext>
                </a:extLst>
              </a:tr>
              <a:tr h="0">
                <a:tc>
                  <a:txBody>
                    <a:bodyPr/>
                    <a:lstStyle/>
                    <a:p>
                      <a:r>
                        <a:rPr lang="en-US" sz="1400" b="0" i="0" dirty="0">
                          <a:solidFill>
                            <a:srgbClr val="2D3956"/>
                          </a:solidFill>
                          <a:latin typeface="Alexandria"/>
                          <a:cs typeface="Alexandria"/>
                        </a:rPr>
                        <a:t>5</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Cataclysmic storm</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400" b="0" i="0" dirty="0">
                          <a:solidFill>
                            <a:srgbClr val="2D3956"/>
                          </a:solidFill>
                          <a:latin typeface="Alexandria"/>
                          <a:cs typeface="Alexandria"/>
                        </a:rPr>
                        <a:t>1 in 39,192</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5"/>
                  </a:ext>
                </a:extLst>
              </a:tr>
              <a:tr h="0">
                <a:tc>
                  <a:txBody>
                    <a:bodyPr/>
                    <a:lstStyle/>
                    <a:p>
                      <a:r>
                        <a:rPr lang="en-US" sz="1400" b="0" i="0" dirty="0">
                          <a:solidFill>
                            <a:srgbClr val="2D3956"/>
                          </a:solidFill>
                          <a:latin typeface="Alexandria"/>
                          <a:cs typeface="Alexandria"/>
                        </a:rPr>
                        <a:t>6</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Dog attack</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400" b="0" i="0" dirty="0">
                          <a:solidFill>
                            <a:srgbClr val="2D3956"/>
                          </a:solidFill>
                          <a:latin typeface="Alexandria"/>
                          <a:cs typeface="Alexandria"/>
                        </a:rPr>
                        <a:t>1 in 44,499</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6"/>
                  </a:ext>
                </a:extLst>
              </a:tr>
            </a:tbl>
          </a:graphicData>
        </a:graphic>
      </p:graphicFrame>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Dramatic events (storms, dog attacks) feel more likely than quiet, common ones (falls).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BIAS 2: EASE OF IMAGINATION IS NOT PROBABILITY</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 civil engineer easily imagines everything that could delay a project: strikes, weather, geology, supply failures. The result can be a gross </a:t>
            </a:r>
            <a:r>
              <a:rPr lang="en-US" sz="2200" b="1" i="0" dirty="0">
                <a:solidFill>
                  <a:srgbClr val="203E5F"/>
                </a:solidFill>
                <a:latin typeface="Alexandria"/>
                <a:cs typeface="Alexandria"/>
              </a:rPr>
              <a:t>overestimate</a:t>
            </a:r>
            <a:r>
              <a:rPr lang="en-US" sz="2200" b="0" i="0" dirty="0">
                <a:solidFill>
                  <a:srgbClr val="2D3956"/>
                </a:solidFill>
                <a:latin typeface="Alexandria"/>
                <a:cs typeface="Alexandria"/>
              </a:rPr>
              <a:t> of the risk of overrun.</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The reverse also happens: dangers that are </a:t>
            </a:r>
            <a:r>
              <a:rPr lang="en-US" sz="2200" b="1" i="0" dirty="0">
                <a:solidFill>
                  <a:srgbClr val="203E5F"/>
                </a:solidFill>
                <a:latin typeface="Alexandria"/>
                <a:cs typeface="Alexandria"/>
              </a:rPr>
              <a:t>hard to imagine</a:t>
            </a:r>
            <a:r>
              <a:rPr lang="en-US" sz="2200" b="0" i="0" dirty="0">
                <a:solidFill>
                  <a:srgbClr val="2D3956"/>
                </a:solidFill>
                <a:latin typeface="Alexandria"/>
                <a:cs typeface="Alexandria"/>
              </a:rPr>
              <a:t> get underestimated.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BIAS 3: ILLUSORY CORRELATION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02</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 factory manager suspects foreign suppliers are less reliable. Cases of "foreign and defective" are easy to recall. The many reliable foreign deliveries, and defective domestic ones, are not.</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Preconceptions inflate how often two events seem to occur together, and can </a:t>
            </a:r>
            <a:r>
              <a:rPr lang="en-US" sz="2200" b="1" i="0" dirty="0">
                <a:solidFill>
                  <a:srgbClr val="203E5F"/>
                </a:solidFill>
                <a:latin typeface="Alexandria"/>
                <a:cs typeface="Alexandria"/>
              </a:rPr>
              <a:t>persist even against contradictory evidence</a:t>
            </a:r>
            <a:r>
              <a:rPr lang="en-US" sz="2200" b="0" i="0" dirty="0">
                <a:solidFill>
                  <a:srgbClr val="2D3956"/>
                </a:solidFill>
                <a:latin typeface="Alexandria"/>
                <a:cs typeface="Alexandria"/>
              </a:rPr>
              <a:t>. This matters when estimating conditional probabilities.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THE REPRESENTATIVENESS HEURISTIC</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How representativeness works</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1: ignoring base rates (Tom W.)</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The identified victim effect</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Random sequences contain runs</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Why this matters in forecasting</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3: expecting chance to correct itself</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4: regression to the mean</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HOW REPRESENTATIVENESS WORKS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Is Peter, met at a party, a salesperson? You compare him with your </a:t>
            </a:r>
            <a:r>
              <a:rPr lang="en-US" sz="2000" b="1" i="0" dirty="0">
                <a:solidFill>
                  <a:srgbClr val="203E5F"/>
                </a:solidFill>
                <a:latin typeface="Alexandria"/>
                <a:cs typeface="Alexandria"/>
              </a:rPr>
              <a:t>stereotype</a:t>
            </a:r>
            <a:r>
              <a:rPr lang="en-US" sz="2000" b="0" i="0" dirty="0">
                <a:solidFill>
                  <a:srgbClr val="2D3956"/>
                </a:solidFill>
                <a:latin typeface="Alexandria"/>
                <a:cs typeface="Alexandria"/>
              </a:rPr>
              <a:t> of a salesperson</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Was this faulty circuit board made in Pittsburgh? You ask whether it </a:t>
            </a:r>
            <a:r>
              <a:rPr lang="en-US" sz="2000" b="1" i="0" dirty="0">
                <a:solidFill>
                  <a:srgbClr val="203E5F"/>
                </a:solidFill>
                <a:latin typeface="Alexandria"/>
                <a:cs typeface="Alexandria"/>
              </a:rPr>
              <a:t>looks like</a:t>
            </a:r>
            <a:r>
              <a:rPr lang="en-US" sz="2000" b="0" i="0" dirty="0">
                <a:solidFill>
                  <a:srgbClr val="2D3956"/>
                </a:solidFill>
                <a:latin typeface="Alexandria"/>
                <a:cs typeface="Alexandria"/>
              </a:rPr>
              <a:t> their typical output</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Is this sales graph just random? You compare it with your picture of </a:t>
            </a:r>
            <a:r>
              <a:rPr lang="en-US" sz="2000" b="1" i="0" dirty="0">
                <a:solidFill>
                  <a:srgbClr val="203E5F"/>
                </a:solidFill>
                <a:latin typeface="Alexandria"/>
                <a:cs typeface="Alexandria"/>
              </a:rPr>
              <a:t>randomness</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The more typical the fit, the higher the probability you assign</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The catch: similarity is not the same as probability.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BIAS 1: IGNORING BASE RATES (TOM W.)</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Tom W. is described as intelligent, orderly, mechanical, and lacking sympathy. One group was told he came from 30 engineers and 70 lawyers. Another group was told 70 engineers and 30 lawyers.</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Both groups gave </a:t>
            </a:r>
            <a:r>
              <a:rPr lang="en-US" sz="2200" b="1" i="0" dirty="0">
                <a:solidFill>
                  <a:srgbClr val="203E5F"/>
                </a:solidFill>
                <a:latin typeface="Alexandria"/>
                <a:cs typeface="Alexandria"/>
              </a:rPr>
              <a:t>essentially the same</a:t>
            </a:r>
            <a:r>
              <a:rPr lang="en-US" sz="2200" b="0" i="0" dirty="0">
                <a:solidFill>
                  <a:srgbClr val="2D3956"/>
                </a:solidFill>
                <a:latin typeface="Alexandria"/>
                <a:cs typeface="Alexandria"/>
              </a:rPr>
              <a:t> probability that Tom is an engineer. They ignored the </a:t>
            </a:r>
            <a:r>
              <a:rPr lang="en-US" sz="2200" b="1" i="0" dirty="0">
                <a:solidFill>
                  <a:srgbClr val="203E5F"/>
                </a:solidFill>
                <a:latin typeface="Alexandria"/>
                <a:cs typeface="Alexandria"/>
              </a:rPr>
              <a:t>base rate</a:t>
            </a:r>
            <a:r>
              <a:rPr lang="en-US" sz="2200" b="0" i="0" dirty="0">
                <a:solidFill>
                  <a:srgbClr val="2D3956"/>
                </a:solidFill>
                <a:latin typeface="Alexandria"/>
                <a:cs typeface="Alexandria"/>
              </a:rPr>
              <a:t> and used only the description.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384048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Q3. Eight percent of interviewees at a company have a criminal record. Notes on Jim X: scruffy, no eye contact, weak handshake, a scar, unfriendly. What is the probability that Jim has a criminal record?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554480" y="2103120"/>
            <a:ext cx="3291840" cy="301752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5400" b="1" i="0" dirty="0">
                <a:solidFill>
                  <a:srgbClr val="00B0F0"/>
                </a:solidFill>
                <a:latin typeface="Alexandria"/>
                <a:cs typeface="Alexandria"/>
              </a:rPr>
              <a:t>8%</a:t>
            </a:r>
          </a:p>
        </p:txBody>
      </p:sp>
      <p:sp>
        <p:nvSpPr>
          <p:cNvPr id="9" name="TextBox 27"/>
          <p:cNvSpPr txBox="1"/>
          <p:nvPr/>
        </p:nvSpPr>
        <p:spPr>
          <a:xfrm>
            <a:off x="5029200" y="2011680"/>
            <a:ext cx="5120640" cy="3291840"/>
          </a:xfrm>
          <a:prstGeom prst="rect">
            <a:avLst/>
          </a:prstGeom>
          <a:noFill/>
        </p:spPr>
        <p:txBody>
          <a:bodyPr wrap="square" lIns="0" tIns="0" rIns="0" bIns="0" rtlCol="0" anchor="ctr">
            <a:noAutofit/>
          </a:bodyPr>
          <a:lstStyle/>
          <a:p>
            <a:pPr marL="0" indent="0" algn="l">
              <a:lnSpc>
                <a:spcPct val="100000"/>
              </a:lnSpc>
              <a:spcBef>
                <a:spcPts val="0"/>
              </a:spcBef>
              <a:spcAft>
                <a:spcPts val="1000"/>
              </a:spcAft>
              <a:buNone/>
            </a:pPr>
            <a:r>
              <a:rPr lang="en-US" sz="2600" b="1" i="0" dirty="0">
                <a:solidFill>
                  <a:srgbClr val="203E5F"/>
                </a:solidFill>
                <a:latin typeface="Alexandria"/>
                <a:cs typeface="Alexandria"/>
              </a:rPr>
              <a:t>The base rate says about 8%</a:t>
            </a:r>
          </a:p>
          <a:p>
            <a:pPr marL="0" indent="0" algn="l">
              <a:lnSpc>
                <a:spcPct val="108000"/>
              </a:lnSpc>
              <a:spcBef>
                <a:spcPts val="0"/>
              </a:spcBef>
              <a:spcAft>
                <a:spcPts val="0"/>
              </a:spcAft>
              <a:buNone/>
            </a:pPr>
            <a:r>
              <a:rPr lang="en-US" sz="1800" b="0" i="0" dirty="0">
                <a:solidFill>
                  <a:srgbClr val="2D3956"/>
                </a:solidFill>
                <a:latin typeface="Alexandria"/>
                <a:cs typeface="Alexandria"/>
              </a:rPr>
              <a:t>The description is unreliable and hardly informative. Estimates far above 8% show that vivid detail overpowered the base rate.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THE IDENTIFIED VICTIM EFFECT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45668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1380" b="1" i="0" dirty="0">
                <a:solidFill>
                  <a:srgbClr val="00B0F0"/>
                </a:solidFill>
                <a:latin typeface="Alexandria"/>
                <a:cs typeface="Alexandria"/>
              </a:rPr>
              <a:t>CHARITY  </a:t>
            </a:r>
            <a:r>
              <a:rPr lang="en-US" sz="2000" b="1" i="0" dirty="0">
                <a:solidFill>
                  <a:srgbClr val="203E5F"/>
                </a:solidFill>
                <a:latin typeface="Alexandria"/>
                <a:cs typeface="Alexandria"/>
              </a:rPr>
              <a:t>A named child  </a:t>
            </a:r>
            <a:r>
              <a:rPr lang="en-US" sz="1840" b="0" i="0" dirty="0">
                <a:solidFill>
                  <a:srgbClr val="2D3956"/>
                </a:solidFill>
                <a:latin typeface="Alexandria"/>
                <a:cs typeface="Alexandria"/>
              </a:rPr>
              <a:t>Adding a name and a photo to a sick child appeal raised donations</a:t>
            </a:r>
          </a:p>
        </p:txBody>
      </p:sp>
      <p:sp>
        <p:nvSpPr>
          <p:cNvPr id="12" name="Shape"/>
          <p:cNvSpPr/>
          <p:nvPr/>
        </p:nvSpPr>
        <p:spPr>
          <a:xfrm>
            <a:off x="1197864" y="336804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538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36804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1380" b="1" i="0" dirty="0">
                <a:solidFill>
                  <a:srgbClr val="00B0F0"/>
                </a:solidFill>
                <a:latin typeface="Alexandria"/>
                <a:cs typeface="Alexandria"/>
              </a:rPr>
              <a:t>MEDICINE  </a:t>
            </a:r>
            <a:r>
              <a:rPr lang="en-US" sz="2000" b="1" i="0" dirty="0">
                <a:solidFill>
                  <a:srgbClr val="203E5F"/>
                </a:solidFill>
                <a:latin typeface="Alexandria"/>
                <a:cs typeface="Alexandria"/>
              </a:rPr>
              <a:t>A known patient  </a:t>
            </a:r>
            <a:r>
              <a:rPr lang="en-US" sz="1840" b="0" i="0" dirty="0">
                <a:solidFill>
                  <a:srgbClr val="2D3956"/>
                </a:solidFill>
                <a:latin typeface="Alexandria"/>
                <a:cs typeface="Alexandria"/>
              </a:rPr>
              <a:t>Physicians spent more time and resources on a known patient than on unknown ones</a:t>
            </a:r>
          </a:p>
        </p:txBody>
      </p:sp>
      <p:sp>
        <p:nvSpPr>
          <p:cNvPr id="15" name="Shape"/>
          <p:cNvSpPr/>
          <p:nvPr/>
        </p:nvSpPr>
        <p:spPr>
          <a:xfrm>
            <a:off x="1197864" y="445008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462076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45008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1380" b="1" i="0" dirty="0">
                <a:solidFill>
                  <a:srgbClr val="00B0F0"/>
                </a:solidFill>
                <a:latin typeface="Alexandria"/>
                <a:cs typeface="Alexandria"/>
              </a:rPr>
              <a:t>EDUCATION  </a:t>
            </a:r>
            <a:r>
              <a:rPr lang="en-US" sz="2000" b="1" i="0" dirty="0">
                <a:solidFill>
                  <a:srgbClr val="203E5F"/>
                </a:solidFill>
                <a:latin typeface="Alexandria"/>
                <a:cs typeface="Alexandria"/>
              </a:rPr>
              <a:t>A specific student  </a:t>
            </a:r>
            <a:r>
              <a:rPr lang="en-US" sz="1840" b="0" i="0" dirty="0">
                <a:solidFill>
                  <a:srgbClr val="2D3956"/>
                </a:solidFill>
                <a:latin typeface="Alexandria"/>
                <a:cs typeface="Alexandria"/>
              </a:rPr>
              <a:t>Principals bent the rules more when the case was one student, not a group</a:t>
            </a:r>
          </a:p>
        </p:txBody>
      </p:sp>
      <p:sp>
        <p:nvSpPr>
          <p:cNvPr id="18"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Individual detail beats statistics. We will pay more to save a "real" person than a "statistical" one.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RANDOM SEQUENCES CONTAIN RUNS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3291840" cy="3108960"/>
          </a:xfrm>
          <a:prstGeom prst="rect">
            <a:avLst/>
          </a:prstGeom>
          <a:solidFill>
            <a:srgbClr val="F4F7FA"/>
          </a:solidFill>
          <a:ln w="12700">
            <a:solidFill>
              <a:srgbClr val="CFE0EE"/>
            </a:solidFill>
          </a:ln>
          <a:effectLst/>
        </p:spPr>
        <p:txBody>
          <a:bodyPr rtlCol="0" anchor="ctr"/>
          <a:lstStyle/>
          <a:p>
            <a:endParaRPr lang="en-US"/>
          </a:p>
        </p:txBody>
      </p:sp>
      <p:sp>
        <p:nvSpPr>
          <p:cNvPr id="10" name="TextBox 25"/>
          <p:cNvSpPr txBox="1"/>
          <p:nvPr/>
        </p:nvSpPr>
        <p:spPr>
          <a:xfrm>
            <a:off x="960120" y="2286000"/>
            <a:ext cx="3154680" cy="310896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400" b="1" i="0" dirty="0">
                <a:solidFill>
                  <a:srgbClr val="00B0F0"/>
                </a:solidFill>
                <a:latin typeface="Alexandria"/>
                <a:cs typeface="Alexandria"/>
              </a:rPr>
              <a:t>38 of 64</a:t>
            </a:r>
          </a:p>
        </p:txBody>
      </p:sp>
      <p:sp>
        <p:nvSpPr>
          <p:cNvPr id="11" name="Shape"/>
          <p:cNvSpPr/>
          <p:nvPr/>
        </p:nvSpPr>
        <p:spPr>
          <a:xfrm>
            <a:off x="4434840" y="2286000"/>
            <a:ext cx="6720840" cy="3108960"/>
          </a:xfrm>
          <a:prstGeom prst="rect">
            <a:avLst/>
          </a:prstGeom>
          <a:solidFill>
            <a:srgbClr val="FFFFFF"/>
          </a:solidFill>
          <a:ln w="12700">
            <a:solidFill>
              <a:srgbClr val="CFE0EE"/>
            </a:solidFill>
          </a:ln>
          <a:effectLst/>
        </p:spPr>
        <p:txBody>
          <a:bodyPr rtlCol="0" anchor="ctr"/>
          <a:lstStyle/>
          <a:p>
            <a:endParaRPr lang="en-US"/>
          </a:p>
        </p:txBody>
      </p:sp>
      <p:sp>
        <p:nvSpPr>
          <p:cNvPr id="12" name="Shape"/>
          <p:cNvSpPr/>
          <p:nvPr/>
        </p:nvSpPr>
        <p:spPr>
          <a:xfrm>
            <a:off x="4434840" y="2286000"/>
            <a:ext cx="6720840" cy="457200"/>
          </a:xfrm>
          <a:prstGeom prst="rect">
            <a:avLst/>
          </a:prstGeom>
          <a:solidFill>
            <a:srgbClr val="00B0F0"/>
          </a:solidFill>
          <a:ln>
            <a:noFill/>
          </a:ln>
          <a:effectLst/>
        </p:spPr>
        <p:txBody>
          <a:bodyPr rtlCol="0" anchor="ctr"/>
          <a:lstStyle/>
          <a:p>
            <a:endParaRPr lang="en-US"/>
          </a:p>
        </p:txBody>
      </p:sp>
      <p:sp>
        <p:nvSpPr>
          <p:cNvPr id="13" name="TextBox 26"/>
          <p:cNvSpPr txBox="1"/>
          <p:nvPr/>
        </p:nvSpPr>
        <p:spPr>
          <a:xfrm>
            <a:off x="4617720" y="2286000"/>
            <a:ext cx="6400800"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Random sequences contain runs</a:t>
            </a:r>
          </a:p>
        </p:txBody>
      </p:sp>
      <p:sp>
        <p:nvSpPr>
          <p:cNvPr id="14" name="TextBox 27"/>
          <p:cNvSpPr txBox="1"/>
          <p:nvPr/>
        </p:nvSpPr>
        <p:spPr>
          <a:xfrm>
            <a:off x="4663440" y="2926080"/>
            <a:ext cx="6309360" cy="233172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Six coin tosses give 64 equally likely sequences. </a:t>
            </a:r>
            <a:r>
              <a:rPr lang="en-US" sz="2200" b="1" i="0" dirty="0">
                <a:solidFill>
                  <a:srgbClr val="203E5F"/>
                </a:solidFill>
                <a:latin typeface="Alexandria"/>
                <a:cs typeface="Alexandria"/>
              </a:rPr>
              <a:t>38</a:t>
            </a:r>
            <a:r>
              <a:rPr lang="en-US" sz="2200" b="0" i="0" dirty="0">
                <a:solidFill>
                  <a:srgbClr val="2D3956"/>
                </a:solidFill>
                <a:latin typeface="Alexandria"/>
                <a:cs typeface="Alexandria"/>
              </a:rPr>
              <a:t> of them contain three or more identical results in a row.</a:t>
            </a:r>
          </a:p>
        </p:txBody>
      </p:sp>
      <p:sp>
        <p:nvSpPr>
          <p:cNvPr id="15"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H-H-H-T-T-T is exactly as likely as T-H-H-T-H-T. Real randomness looks streakier than we expect.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WHY THIS MATTERS IN FORECASTING</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People expect random data to alternate a lot and to have short runs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In an experiment, an </a:t>
            </a:r>
            <a:r>
              <a:rPr lang="en-US" sz="2200" b="1" i="0" dirty="0">
                <a:solidFill>
                  <a:srgbClr val="203E5F"/>
                </a:solidFill>
                <a:latin typeface="Alexandria"/>
                <a:cs typeface="Alexandria"/>
              </a:rPr>
              <a:t>alternating</a:t>
            </a:r>
            <a:r>
              <a:rPr lang="en-US" sz="2200" b="0" i="0" dirty="0">
                <a:solidFill>
                  <a:srgbClr val="2D3956"/>
                </a:solidFill>
                <a:latin typeface="Alexandria"/>
                <a:cs typeface="Alexandria"/>
              </a:rPr>
              <a:t> cost series was judged random, while a truly </a:t>
            </a:r>
            <a:r>
              <a:rPr lang="en-US" sz="2200" b="1" i="0" dirty="0">
                <a:solidFill>
                  <a:srgbClr val="203E5F"/>
                </a:solidFill>
                <a:latin typeface="Alexandria"/>
                <a:cs typeface="Alexandria"/>
              </a:rPr>
              <a:t>random</a:t>
            </a:r>
            <a:r>
              <a:rPr lang="en-US" sz="2200" b="0" i="0" dirty="0">
                <a:solidFill>
                  <a:srgbClr val="2D3956"/>
                </a:solidFill>
                <a:latin typeface="Alexandria"/>
                <a:cs typeface="Alexandria"/>
              </a:rPr>
              <a:t> series seemed to contain patterns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Managers then over-react to the latest sales or cost figure</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Reading patterns into noise leads to wasted reactions and poor forecasts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137160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Q4. A box has 100 bulbs, half defective. Six are drawn at random. Which sequence is most likely?</a:t>
            </a:r>
          </a:p>
        </p:txBody>
      </p:sp>
      <p:sp>
        <p:nvSpPr>
          <p:cNvPr id="10" name="Shape"/>
          <p:cNvSpPr/>
          <p:nvPr/>
        </p:nvSpPr>
        <p:spPr>
          <a:xfrm>
            <a:off x="1197864" y="374904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1" name="Shape"/>
          <p:cNvSpPr/>
          <p:nvPr/>
        </p:nvSpPr>
        <p:spPr>
          <a:xfrm>
            <a:off x="896112" y="381304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A</a:t>
            </a:r>
          </a:p>
        </p:txBody>
      </p:sp>
      <p:sp>
        <p:nvSpPr>
          <p:cNvPr id="12" name="TextBox 26"/>
          <p:cNvSpPr txBox="1"/>
          <p:nvPr/>
        </p:nvSpPr>
        <p:spPr>
          <a:xfrm>
            <a:off x="1755648" y="374904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defective, OK, defective, OK, defective, OK</a:t>
            </a:r>
          </a:p>
        </p:txBody>
      </p:sp>
      <p:sp>
        <p:nvSpPr>
          <p:cNvPr id="13" name="Shape"/>
          <p:cNvSpPr/>
          <p:nvPr/>
        </p:nvSpPr>
        <p:spPr>
          <a:xfrm>
            <a:off x="1197864" y="461772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4" name="Shape"/>
          <p:cNvSpPr/>
          <p:nvPr/>
        </p:nvSpPr>
        <p:spPr>
          <a:xfrm>
            <a:off x="896112" y="4681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B</a:t>
            </a:r>
          </a:p>
        </p:txBody>
      </p:sp>
      <p:sp>
        <p:nvSpPr>
          <p:cNvPr id="15" name="TextBox 27"/>
          <p:cNvSpPr txBox="1"/>
          <p:nvPr/>
        </p:nvSpPr>
        <p:spPr>
          <a:xfrm>
            <a:off x="1755648" y="461772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defective, defective, defective, OK, OK, OK</a:t>
            </a:r>
          </a:p>
        </p:txBody>
      </p:sp>
      <p:sp>
        <p:nvSpPr>
          <p:cNvPr id="16" name="Shape"/>
          <p:cNvSpPr/>
          <p:nvPr/>
        </p:nvSpPr>
        <p:spPr>
          <a:xfrm>
            <a:off x="1197864" y="548640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7" name="Shape"/>
          <p:cNvSpPr/>
          <p:nvPr/>
        </p:nvSpPr>
        <p:spPr>
          <a:xfrm>
            <a:off x="896112" y="555040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C</a:t>
            </a:r>
          </a:p>
        </p:txBody>
      </p:sp>
      <p:sp>
        <p:nvSpPr>
          <p:cNvPr id="18" name="TextBox 28"/>
          <p:cNvSpPr txBox="1"/>
          <p:nvPr/>
        </p:nvSpPr>
        <p:spPr>
          <a:xfrm>
            <a:off x="1755648" y="548640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OK, OK, defective, OK, defective, defective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737360" y="1920240"/>
            <a:ext cx="8229600" cy="3566160"/>
          </a:xfrm>
          <a:prstGeom prst="rect">
            <a:avLst/>
          </a:prstGeom>
          <a:noFill/>
        </p:spPr>
        <p:txBody>
          <a:bodyPr wrap="square" lIns="0" tIns="0" rIns="0" bIns="0" rtlCol="0" anchor="ctr">
            <a:noAutofit/>
          </a:bodyPr>
          <a:lstStyle/>
          <a:p>
            <a:pPr marL="0" indent="0" algn="l">
              <a:lnSpc>
                <a:spcPct val="100000"/>
              </a:lnSpc>
              <a:spcBef>
                <a:spcPts val="0"/>
              </a:spcBef>
              <a:spcAft>
                <a:spcPts val="1200"/>
              </a:spcAft>
              <a:buNone/>
            </a:pPr>
            <a:r>
              <a:rPr lang="en-US" sz="3000" b="1" i="0" dirty="0">
                <a:solidFill>
                  <a:srgbClr val="203E5F"/>
                </a:solidFill>
                <a:latin typeface="Alexandria"/>
                <a:cs typeface="Alexandria"/>
              </a:rPr>
              <a:t>All three are equally likely</a:t>
            </a:r>
          </a:p>
          <a:p>
            <a:pPr marL="0" indent="0" algn="l">
              <a:lnSpc>
                <a:spcPct val="108000"/>
              </a:lnSpc>
              <a:spcBef>
                <a:spcPts val="0"/>
              </a:spcBef>
              <a:spcAft>
                <a:spcPts val="0"/>
              </a:spcAft>
              <a:buNone/>
            </a:pPr>
            <a:r>
              <a:rPr lang="en-US" sz="2000" b="0" i="0" dirty="0">
                <a:solidFill>
                  <a:srgbClr val="2D3956"/>
                </a:solidFill>
                <a:latin typeface="Alexandria"/>
                <a:cs typeface="Alexandria"/>
              </a:rPr>
              <a:t>Option C looks most "random", which is why many choose it. Looking random is not the same as being more probable.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BIAS 3: EXPECTING CHANCE TO CORRECT ITSELF</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After a long run of heads, a tail feels "overdue"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Newspapers advised lottery players to pick "cold numbers" that had not been drawn for a while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Coins and lotteries </a:t>
            </a:r>
            <a:r>
              <a:rPr lang="en-US" sz="2000" b="1" i="0" dirty="0">
                <a:solidFill>
                  <a:srgbClr val="203E5F"/>
                </a:solidFill>
                <a:latin typeface="Alexandria"/>
                <a:cs typeface="Alexandria"/>
              </a:rPr>
              <a:t>have no memory</a:t>
            </a:r>
            <a:r>
              <a:rPr lang="en-US" sz="2000" b="0" i="0" dirty="0">
                <a:solidFill>
                  <a:srgbClr val="2D3956"/>
                </a:solidFill>
                <a:latin typeface="Alexandria"/>
                <a:cs typeface="Alexandria"/>
              </a:rPr>
              <a:t>, so past results do not create a debt</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A driver with 40 accident-free years is </a:t>
            </a:r>
            <a:r>
              <a:rPr lang="en-US" sz="2000" b="1" i="0" dirty="0">
                <a:solidFill>
                  <a:srgbClr val="203E5F"/>
                </a:solidFill>
                <a:latin typeface="Alexandria"/>
                <a:cs typeface="Alexandria"/>
              </a:rPr>
              <a:t>not</a:t>
            </a:r>
            <a:r>
              <a:rPr lang="en-US" sz="2000" b="0" i="0" dirty="0">
                <a:solidFill>
                  <a:srgbClr val="2D3956"/>
                </a:solidFill>
                <a:latin typeface="Alexandria"/>
                <a:cs typeface="Alexandria"/>
              </a:rPr>
              <a:t> more likely to crash in the next 5 just to balance the record</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Q5 and Q6 in the book: the driver reasoning is false, and cold numbers do not improve your chances.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BIAS 4: REGRESSION TO THE MEAN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45668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Extreme result  </a:t>
            </a:r>
            <a:r>
              <a:rPr lang="en-US" sz="1840" b="0" i="0" dirty="0">
                <a:solidFill>
                  <a:srgbClr val="2D3956"/>
                </a:solidFill>
                <a:latin typeface="Alexandria"/>
                <a:cs typeface="Alexandria"/>
              </a:rPr>
              <a:t>A very tall father, a record sales month, a perfect landing</a:t>
            </a:r>
          </a:p>
        </p:txBody>
      </p:sp>
      <p:sp>
        <p:nvSpPr>
          <p:cNvPr id="12" name="Shape"/>
          <p:cNvSpPr/>
          <p:nvPr/>
        </p:nvSpPr>
        <p:spPr>
          <a:xfrm>
            <a:off x="1197864" y="336804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538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36804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Luck helped  </a:t>
            </a:r>
            <a:r>
              <a:rPr lang="en-US" sz="1840" b="0" i="0" dirty="0">
                <a:solidFill>
                  <a:srgbClr val="2D3956"/>
                </a:solidFill>
                <a:latin typeface="Alexandria"/>
                <a:cs typeface="Alexandria"/>
              </a:rPr>
              <a:t>The result reflects skill plus a lucky mix of chance factors</a:t>
            </a:r>
          </a:p>
        </p:txBody>
      </p:sp>
      <p:sp>
        <p:nvSpPr>
          <p:cNvPr id="15" name="Shape"/>
          <p:cNvSpPr/>
          <p:nvPr/>
        </p:nvSpPr>
        <p:spPr>
          <a:xfrm>
            <a:off x="1197864" y="445008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462076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45008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Next time  </a:t>
            </a:r>
            <a:r>
              <a:rPr lang="en-US" sz="1840" b="0" i="0" dirty="0">
                <a:solidFill>
                  <a:srgbClr val="2D3956"/>
                </a:solidFill>
                <a:latin typeface="Alexandria"/>
                <a:cs typeface="Alexandria"/>
              </a:rPr>
              <a:t>Chance rarely repeats, so the result moves back toward average</a:t>
            </a:r>
          </a:p>
        </p:txBody>
      </p:sp>
      <p:sp>
        <p:nvSpPr>
          <p:cNvPr id="18"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Galton found tall fathers tend to have shorter sons, and short fathers taller sons.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THE FLIGHT INSTRUCTORS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Instructors praised trainee pilots after very smooth landings and criticised them after rough ones. Smooth landings were usually followed by worse ones, and rough landings by better ones.</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Regression to the mean made criticism </a:t>
            </a:r>
            <a:r>
              <a:rPr lang="en-US" sz="2200" b="1" i="0" dirty="0">
                <a:solidFill>
                  <a:srgbClr val="203E5F"/>
                </a:solidFill>
                <a:latin typeface="Alexandria"/>
                <a:cs typeface="Alexandria"/>
              </a:rPr>
              <a:t>look</a:t>
            </a:r>
            <a:r>
              <a:rPr lang="en-US" sz="2200" b="0" i="0" dirty="0">
                <a:solidFill>
                  <a:srgbClr val="2D3956"/>
                </a:solidFill>
                <a:latin typeface="Alexandria"/>
                <a:cs typeface="Alexandria"/>
              </a:rPr>
              <a:t> more effective than praise. The instructors drew the wrong conclusion.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137160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Q7. Beer sales are driven by chance factors. A record 1.2 million cans were sold in the first week of August. Next week will be:</a:t>
            </a:r>
          </a:p>
        </p:txBody>
      </p:sp>
      <p:sp>
        <p:nvSpPr>
          <p:cNvPr id="10" name="Shape"/>
          <p:cNvSpPr/>
          <p:nvPr/>
        </p:nvSpPr>
        <p:spPr>
          <a:xfrm>
            <a:off x="1197864" y="374904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1" name="Shape"/>
          <p:cNvSpPr/>
          <p:nvPr/>
        </p:nvSpPr>
        <p:spPr>
          <a:xfrm>
            <a:off x="896112" y="381304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A</a:t>
            </a:r>
          </a:p>
        </p:txBody>
      </p:sp>
      <p:sp>
        <p:nvSpPr>
          <p:cNvPr id="12" name="TextBox 26"/>
          <p:cNvSpPr txBox="1"/>
          <p:nvPr/>
        </p:nvSpPr>
        <p:spPr>
          <a:xfrm>
            <a:off x="1755648" y="374904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Higher</a:t>
            </a:r>
          </a:p>
        </p:txBody>
      </p:sp>
      <p:sp>
        <p:nvSpPr>
          <p:cNvPr id="13" name="Shape"/>
          <p:cNvSpPr/>
          <p:nvPr/>
        </p:nvSpPr>
        <p:spPr>
          <a:xfrm>
            <a:off x="1197864" y="461772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4" name="Shape"/>
          <p:cNvSpPr/>
          <p:nvPr/>
        </p:nvSpPr>
        <p:spPr>
          <a:xfrm>
            <a:off x="896112" y="4681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B</a:t>
            </a:r>
          </a:p>
        </p:txBody>
      </p:sp>
      <p:sp>
        <p:nvSpPr>
          <p:cNvPr id="15" name="TextBox 27"/>
          <p:cNvSpPr txBox="1"/>
          <p:nvPr/>
        </p:nvSpPr>
        <p:spPr>
          <a:xfrm>
            <a:off x="1755648" y="461772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About the same</a:t>
            </a:r>
          </a:p>
        </p:txBody>
      </p:sp>
      <p:sp>
        <p:nvSpPr>
          <p:cNvPr id="16" name="Shape"/>
          <p:cNvSpPr/>
          <p:nvPr/>
        </p:nvSpPr>
        <p:spPr>
          <a:xfrm>
            <a:off x="1197864" y="5486400"/>
            <a:ext cx="9957816" cy="731519"/>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7" name="Shape"/>
          <p:cNvSpPr/>
          <p:nvPr/>
        </p:nvSpPr>
        <p:spPr>
          <a:xfrm>
            <a:off x="896112" y="555040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C</a:t>
            </a:r>
          </a:p>
        </p:txBody>
      </p:sp>
      <p:sp>
        <p:nvSpPr>
          <p:cNvPr id="18" name="TextBox 28"/>
          <p:cNvSpPr txBox="1"/>
          <p:nvPr/>
        </p:nvSpPr>
        <p:spPr>
          <a:xfrm>
            <a:off x="1755648" y="5486400"/>
            <a:ext cx="9198864" cy="731519"/>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Lower</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737360" y="1920240"/>
            <a:ext cx="8229600" cy="3566160"/>
          </a:xfrm>
          <a:prstGeom prst="rect">
            <a:avLst/>
          </a:prstGeom>
          <a:noFill/>
        </p:spPr>
        <p:txBody>
          <a:bodyPr wrap="square" lIns="0" tIns="0" rIns="0" bIns="0" rtlCol="0" anchor="ctr">
            <a:noAutofit/>
          </a:bodyPr>
          <a:lstStyle/>
          <a:p>
            <a:pPr marL="0" indent="0" algn="l">
              <a:lnSpc>
                <a:spcPct val="100000"/>
              </a:lnSpc>
              <a:spcBef>
                <a:spcPts val="0"/>
              </a:spcBef>
              <a:spcAft>
                <a:spcPts val="1200"/>
              </a:spcAft>
              <a:buNone/>
            </a:pPr>
            <a:r>
              <a:rPr lang="en-US" sz="3000" b="1" i="0" dirty="0">
                <a:solidFill>
                  <a:srgbClr val="203E5F"/>
                </a:solidFill>
                <a:latin typeface="Alexandria"/>
                <a:cs typeface="Alexandria"/>
              </a:rPr>
              <a:t>Lower is most likely</a:t>
            </a:r>
          </a:p>
          <a:p>
            <a:pPr marL="0" indent="0" algn="l">
              <a:lnSpc>
                <a:spcPct val="108000"/>
              </a:lnSpc>
              <a:spcBef>
                <a:spcPts val="0"/>
              </a:spcBef>
              <a:spcAft>
                <a:spcPts val="0"/>
              </a:spcAft>
              <a:buNone/>
            </a:pPr>
            <a:r>
              <a:rPr lang="en-US" sz="2000" b="0" i="0" dirty="0">
                <a:solidFill>
                  <a:srgbClr val="2D3956"/>
                </a:solidFill>
                <a:latin typeface="Alexandria"/>
                <a:cs typeface="Alexandria"/>
              </a:rPr>
              <a:t>An exceptional week is probably helped by luck (weather, big matches). With no other information, expect sales to move back toward average.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BIAS 5: THE CONJUNCTION FALLACY (LINDA)</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Linda, 31, is outspoken, bright, studied philosophy, and cared about social justice. Which is more likely? (a) Linda is a bank teller. (b) Linda is a bank teller active in the feminist movement.</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Almost </a:t>
            </a:r>
            <a:r>
              <a:rPr lang="en-US" sz="2200" b="1" i="0" dirty="0">
                <a:solidFill>
                  <a:srgbClr val="203E5F"/>
                </a:solidFill>
                <a:latin typeface="Alexandria"/>
                <a:cs typeface="Alexandria"/>
              </a:rPr>
              <a:t>90%</a:t>
            </a:r>
            <a:r>
              <a:rPr lang="en-US" sz="2200" b="0" i="0" dirty="0">
                <a:solidFill>
                  <a:srgbClr val="2D3956"/>
                </a:solidFill>
                <a:latin typeface="Alexandria"/>
                <a:cs typeface="Alexandria"/>
              </a:rPr>
              <a:t> chose (b). But two things together can never be more probable than one alone. People judged which option </a:t>
            </a:r>
            <a:r>
              <a:rPr lang="en-US" sz="2200" b="1" i="0" dirty="0">
                <a:solidFill>
                  <a:srgbClr val="203E5F"/>
                </a:solidFill>
                <a:latin typeface="Alexandria"/>
                <a:cs typeface="Alexandria"/>
              </a:rPr>
              <a:t>fits</a:t>
            </a:r>
            <a:r>
              <a:rPr lang="en-US" sz="2200" b="0" i="0" dirty="0">
                <a:solidFill>
                  <a:srgbClr val="2D3956"/>
                </a:solidFill>
                <a:latin typeface="Alexandria"/>
                <a:cs typeface="Alexandria"/>
              </a:rPr>
              <a:t> Linda better.</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THE CONJUNCTION RULE OF THUMB</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03</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P(A and B) can </a:t>
            </a:r>
            <a:r>
              <a:rPr lang="en-US" sz="2000" b="1" i="0" dirty="0">
                <a:solidFill>
                  <a:srgbClr val="203E5F"/>
                </a:solidFill>
                <a:latin typeface="Alexandria"/>
                <a:cs typeface="Alexandria"/>
              </a:rPr>
              <a:t>never</a:t>
            </a:r>
            <a:r>
              <a:rPr lang="en-US" sz="2000" b="0" i="0" dirty="0">
                <a:solidFill>
                  <a:srgbClr val="2D3956"/>
                </a:solidFill>
                <a:latin typeface="Alexandria"/>
                <a:cs typeface="Alexandria"/>
              </a:rPr>
              <a:t> exceed P(A) on its own</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Your boss is more likely to be female than to be female </a:t>
            </a:r>
            <a:r>
              <a:rPr lang="en-US" sz="2000" b="1" i="0" dirty="0">
                <a:solidFill>
                  <a:srgbClr val="203E5F"/>
                </a:solidFill>
                <a:latin typeface="Alexandria"/>
                <a:cs typeface="Alexandria"/>
              </a:rPr>
              <a:t>and</a:t>
            </a:r>
            <a:r>
              <a:rPr lang="en-US" sz="2000" b="0" i="0" dirty="0">
                <a:solidFill>
                  <a:srgbClr val="2D3956"/>
                </a:solidFill>
                <a:latin typeface="Alexandria"/>
                <a:cs typeface="Alexandria"/>
              </a:rPr>
              <a:t> married</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Your car is more likely to be red than red </a:t>
            </a:r>
            <a:r>
              <a:rPr lang="en-US" sz="2000" b="1" i="0" dirty="0">
                <a:solidFill>
                  <a:srgbClr val="203E5F"/>
                </a:solidFill>
                <a:latin typeface="Alexandria"/>
                <a:cs typeface="Alexandria"/>
              </a:rPr>
              <a:t>and</a:t>
            </a:r>
            <a:r>
              <a:rPr lang="en-US" sz="2000" b="0" i="0" dirty="0">
                <a:solidFill>
                  <a:srgbClr val="2D3956"/>
                </a:solidFill>
                <a:latin typeface="Alexandria"/>
                <a:cs typeface="Alexandria"/>
              </a:rPr>
              <a:t> under two years old</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Adding detail makes a story feel </a:t>
            </a:r>
            <a:r>
              <a:rPr lang="en-US" sz="2000" b="1" i="0" dirty="0">
                <a:solidFill>
                  <a:srgbClr val="203E5F"/>
                </a:solidFill>
                <a:latin typeface="Alexandria"/>
                <a:cs typeface="Alexandria"/>
              </a:rPr>
              <a:t>more</a:t>
            </a:r>
            <a:r>
              <a:rPr lang="en-US" sz="2000" b="0" i="0" dirty="0">
                <a:solidFill>
                  <a:srgbClr val="2D3956"/>
                </a:solidFill>
                <a:latin typeface="Alexandria"/>
                <a:cs typeface="Alexandria"/>
              </a:rPr>
              <a:t> plausible, but makes it </a:t>
            </a:r>
            <a:r>
              <a:rPr lang="en-US" sz="2000" b="1" i="0" dirty="0">
                <a:solidFill>
                  <a:srgbClr val="203E5F"/>
                </a:solidFill>
                <a:latin typeface="Alexandria"/>
                <a:cs typeface="Alexandria"/>
              </a:rPr>
              <a:t>less</a:t>
            </a:r>
            <a:r>
              <a:rPr lang="en-US" sz="2000" b="0" i="0" dirty="0">
                <a:solidFill>
                  <a:srgbClr val="2D3956"/>
                </a:solidFill>
                <a:latin typeface="Alexandria"/>
                <a:cs typeface="Alexandria"/>
              </a:rPr>
              <a:t> probable</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Relevance for planning: a richly detailed scenario is more vivid, yet each added detail lowers its true probability.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ANCHORING AND ADJUSTMENT</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How anchoring works</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1: insufficient adjustment</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Conjunctive events are overestimated</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Conjunctive events in planning</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Disjunctive events are underestimated</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 4: overconfidence</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HOW ANCHORING WORKS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57860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Start  </a:t>
            </a:r>
            <a:r>
              <a:rPr lang="en-US" sz="1840" b="0" i="0" dirty="0">
                <a:solidFill>
                  <a:srgbClr val="2D3956"/>
                </a:solidFill>
                <a:latin typeface="Alexandria"/>
                <a:cs typeface="Alexandria"/>
              </a:rPr>
              <a:t>Begin from an initial value: last year, a quoted price, a random number</a:t>
            </a:r>
          </a:p>
        </p:txBody>
      </p:sp>
      <p:sp>
        <p:nvSpPr>
          <p:cNvPr id="12" name="Shape"/>
          <p:cNvSpPr/>
          <p:nvPr/>
        </p:nvSpPr>
        <p:spPr>
          <a:xfrm>
            <a:off x="1197864" y="361188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90448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61188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Adjust  </a:t>
            </a:r>
            <a:r>
              <a:rPr lang="en-US" sz="1840" b="0" i="0" dirty="0">
                <a:solidFill>
                  <a:srgbClr val="2D3956"/>
                </a:solidFill>
                <a:latin typeface="Alexandria"/>
                <a:cs typeface="Alexandria"/>
              </a:rPr>
              <a:t>Move up or down to reach your estimate</a:t>
            </a:r>
          </a:p>
        </p:txBody>
      </p:sp>
      <p:sp>
        <p:nvSpPr>
          <p:cNvPr id="15" name="Shape"/>
          <p:cNvSpPr/>
          <p:nvPr/>
        </p:nvSpPr>
        <p:spPr>
          <a:xfrm>
            <a:off x="1197864" y="4937760"/>
            <a:ext cx="9957816" cy="118872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523036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937760"/>
            <a:ext cx="9198864" cy="118872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Stop early  </a:t>
            </a:r>
            <a:r>
              <a:rPr lang="en-US" sz="1840" b="0" i="0" dirty="0">
                <a:solidFill>
                  <a:srgbClr val="2D3956"/>
                </a:solidFill>
                <a:latin typeface="Alexandria"/>
                <a:cs typeface="Alexandria"/>
              </a:rPr>
              <a:t>Adjustment is </a:t>
            </a:r>
            <a:r>
              <a:rPr lang="en-US" sz="1840" b="1" i="0" dirty="0">
                <a:solidFill>
                  <a:srgbClr val="2D3956"/>
                </a:solidFill>
                <a:latin typeface="Alexandria"/>
                <a:cs typeface="Alexandria"/>
              </a:rPr>
              <a:t>insufficient</a:t>
            </a:r>
            <a:r>
              <a:rPr lang="en-US" sz="1840" b="0" i="0" dirty="0">
                <a:solidFill>
                  <a:srgbClr val="2D3956"/>
                </a:solidFill>
                <a:latin typeface="Alexandria"/>
                <a:cs typeface="Alexandria"/>
              </a:rPr>
              <a:t>, so the answer stays close to the anchor</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BIAS 1: INSUFFICIENT ADJUSTMENT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Participants spun a wheel of fortune, then estimated the percentage of African nations in the United Nations. Their answers were pulled toward the random number from the wheel.</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Even an </a:t>
            </a:r>
            <a:r>
              <a:rPr lang="en-US" sz="2200" b="1" i="0" dirty="0">
                <a:solidFill>
                  <a:srgbClr val="203E5F"/>
                </a:solidFill>
                <a:latin typeface="Alexandria"/>
                <a:cs typeface="Alexandria"/>
              </a:rPr>
              <a:t>obviously irrelevant</a:t>
            </a:r>
            <a:r>
              <a:rPr lang="en-US" sz="2200" b="0" i="0" dirty="0">
                <a:solidFill>
                  <a:srgbClr val="2D3956"/>
                </a:solidFill>
                <a:latin typeface="Alexandria"/>
                <a:cs typeface="Alexandria"/>
              </a:rPr>
              <a:t> anchor moves estimates. Being made angry can weaken the effect.</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384048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Q10. Was the population of Egypt in 2023 higher or lower than 50 million? Now estimate it.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554480" y="2103120"/>
            <a:ext cx="3291840" cy="301752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4400" b="1" i="0" dirty="0">
                <a:solidFill>
                  <a:srgbClr val="00B0F0"/>
                </a:solidFill>
                <a:latin typeface="Alexandria"/>
                <a:cs typeface="Alexandria"/>
              </a:rPr>
              <a:t>114.5M</a:t>
            </a:r>
          </a:p>
        </p:txBody>
      </p:sp>
      <p:sp>
        <p:nvSpPr>
          <p:cNvPr id="9" name="TextBox 27"/>
          <p:cNvSpPr txBox="1"/>
          <p:nvPr/>
        </p:nvSpPr>
        <p:spPr>
          <a:xfrm>
            <a:off x="5029200" y="2011680"/>
            <a:ext cx="5120640" cy="3291840"/>
          </a:xfrm>
          <a:prstGeom prst="rect">
            <a:avLst/>
          </a:prstGeom>
          <a:noFill/>
        </p:spPr>
        <p:txBody>
          <a:bodyPr wrap="square" lIns="0" tIns="0" rIns="0" bIns="0" rtlCol="0" anchor="ctr">
            <a:noAutofit/>
          </a:bodyPr>
          <a:lstStyle/>
          <a:p>
            <a:pPr marL="0" indent="0" algn="l">
              <a:lnSpc>
                <a:spcPct val="100000"/>
              </a:lnSpc>
              <a:spcBef>
                <a:spcPts val="0"/>
              </a:spcBef>
              <a:spcAft>
                <a:spcPts val="1000"/>
              </a:spcAft>
              <a:buNone/>
            </a:pPr>
            <a:r>
              <a:rPr lang="en-US" sz="2600" b="1" i="0" dirty="0">
                <a:solidFill>
                  <a:srgbClr val="203E5F"/>
                </a:solidFill>
                <a:latin typeface="Alexandria"/>
                <a:cs typeface="Alexandria"/>
              </a:rPr>
              <a:t>114.5 million</a:t>
            </a:r>
          </a:p>
          <a:p>
            <a:pPr marL="0" indent="0" algn="l">
              <a:lnSpc>
                <a:spcPct val="108000"/>
              </a:lnSpc>
              <a:spcBef>
                <a:spcPts val="0"/>
              </a:spcBef>
              <a:spcAft>
                <a:spcPts val="0"/>
              </a:spcAft>
              <a:buNone/>
            </a:pPr>
            <a:r>
              <a:rPr lang="en-US" sz="1800" b="0" i="0" dirty="0">
                <a:solidFill>
                  <a:srgbClr val="2D3956"/>
                </a:solidFill>
                <a:latin typeface="Alexandria"/>
                <a:cs typeface="Alexandria"/>
              </a:rPr>
              <a:t>The population of Egypt in 2023 (source: WHO). If your estimate stayed close to 50 million, the anchor worked on you.</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CONJUNCTIVE EVENTS ARE OVERESTIMATED</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3291840" cy="3108960"/>
          </a:xfrm>
          <a:prstGeom prst="rect">
            <a:avLst/>
          </a:prstGeom>
          <a:solidFill>
            <a:srgbClr val="F4F7FA"/>
          </a:solidFill>
          <a:ln w="12700">
            <a:solidFill>
              <a:srgbClr val="CFE0EE"/>
            </a:solidFill>
          </a:ln>
          <a:effectLst/>
        </p:spPr>
        <p:txBody>
          <a:bodyPr rtlCol="0" anchor="ctr"/>
          <a:lstStyle/>
          <a:p>
            <a:endParaRPr lang="en-US"/>
          </a:p>
        </p:txBody>
      </p:sp>
      <p:sp>
        <p:nvSpPr>
          <p:cNvPr id="10" name="TextBox 25"/>
          <p:cNvSpPr txBox="1"/>
          <p:nvPr/>
        </p:nvSpPr>
        <p:spPr>
          <a:xfrm>
            <a:off x="960120" y="2286000"/>
            <a:ext cx="3154680" cy="310896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5400" b="1" i="0" dirty="0">
                <a:solidFill>
                  <a:srgbClr val="00B0F0"/>
                </a:solidFill>
                <a:latin typeface="Alexandria"/>
                <a:cs typeface="Alexandria"/>
              </a:rPr>
              <a:t>47%</a:t>
            </a:r>
          </a:p>
        </p:txBody>
      </p:sp>
      <p:sp>
        <p:nvSpPr>
          <p:cNvPr id="11" name="Shape"/>
          <p:cNvSpPr/>
          <p:nvPr/>
        </p:nvSpPr>
        <p:spPr>
          <a:xfrm>
            <a:off x="4434840" y="2286000"/>
            <a:ext cx="6720840" cy="3108960"/>
          </a:xfrm>
          <a:prstGeom prst="rect">
            <a:avLst/>
          </a:prstGeom>
          <a:solidFill>
            <a:srgbClr val="FFFFFF"/>
          </a:solidFill>
          <a:ln w="12700">
            <a:solidFill>
              <a:srgbClr val="CFE0EE"/>
            </a:solidFill>
          </a:ln>
          <a:effectLst/>
        </p:spPr>
        <p:txBody>
          <a:bodyPr rtlCol="0" anchor="ctr"/>
          <a:lstStyle/>
          <a:p>
            <a:endParaRPr lang="en-US"/>
          </a:p>
        </p:txBody>
      </p:sp>
      <p:sp>
        <p:nvSpPr>
          <p:cNvPr id="12" name="Shape"/>
          <p:cNvSpPr/>
          <p:nvPr/>
        </p:nvSpPr>
        <p:spPr>
          <a:xfrm>
            <a:off x="4434840" y="2286000"/>
            <a:ext cx="6720840" cy="457200"/>
          </a:xfrm>
          <a:prstGeom prst="rect">
            <a:avLst/>
          </a:prstGeom>
          <a:solidFill>
            <a:srgbClr val="00B0F0"/>
          </a:solidFill>
          <a:ln>
            <a:noFill/>
          </a:ln>
          <a:effectLst/>
        </p:spPr>
        <p:txBody>
          <a:bodyPr rtlCol="0" anchor="ctr"/>
          <a:lstStyle/>
          <a:p>
            <a:endParaRPr lang="en-US"/>
          </a:p>
        </p:txBody>
      </p:sp>
      <p:sp>
        <p:nvSpPr>
          <p:cNvPr id="13" name="TextBox 26"/>
          <p:cNvSpPr txBox="1"/>
          <p:nvPr/>
        </p:nvSpPr>
        <p:spPr>
          <a:xfrm>
            <a:off x="4617720" y="2286000"/>
            <a:ext cx="6400800"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Conjunctive events are overestimated</a:t>
            </a:r>
          </a:p>
        </p:txBody>
      </p:sp>
      <p:sp>
        <p:nvSpPr>
          <p:cNvPr id="14" name="TextBox 27"/>
          <p:cNvSpPr txBox="1"/>
          <p:nvPr/>
        </p:nvSpPr>
        <p:spPr>
          <a:xfrm>
            <a:off x="4663440" y="2926080"/>
            <a:ext cx="6309360" cy="233172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 safety system has </a:t>
            </a:r>
            <a:r>
              <a:rPr lang="en-US" sz="2200" b="1" i="0" dirty="0">
                <a:solidFill>
                  <a:srgbClr val="203E5F"/>
                </a:solidFill>
                <a:latin typeface="Alexandria"/>
                <a:cs typeface="Alexandria"/>
              </a:rPr>
              <a:t>150</a:t>
            </a:r>
            <a:r>
              <a:rPr lang="en-US" sz="2200" b="0" i="0" dirty="0">
                <a:solidFill>
                  <a:srgbClr val="2D3956"/>
                </a:solidFill>
                <a:latin typeface="Alexandria"/>
                <a:cs typeface="Alexandria"/>
              </a:rPr>
              <a:t> independent components, each 99.5% reliable. All must work. The whole system works only </a:t>
            </a:r>
            <a:r>
              <a:rPr lang="en-US" sz="2200" b="1" i="0" dirty="0">
                <a:solidFill>
                  <a:srgbClr val="203E5F"/>
                </a:solidFill>
                <a:latin typeface="Alexandria"/>
                <a:cs typeface="Alexandria"/>
              </a:rPr>
              <a:t>47%</a:t>
            </a:r>
            <a:r>
              <a:rPr lang="en-US" sz="2200" b="0" i="0" dirty="0">
                <a:solidFill>
                  <a:srgbClr val="2D3956"/>
                </a:solidFill>
                <a:latin typeface="Alexandria"/>
                <a:cs typeface="Alexandria"/>
              </a:rPr>
              <a:t> of the time.</a:t>
            </a:r>
          </a:p>
        </p:txBody>
      </p:sp>
      <p:sp>
        <p:nvSpPr>
          <p:cNvPr id="15"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People anchor on 99.5% and adjust too little. Projects with many steps, all of which must succeed, are usually more risky than planners think.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CONJUNCTIVE EVENTS IN PLANNING</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A new product launch or a construction project is a </a:t>
            </a:r>
            <a:r>
              <a:rPr lang="en-US" sz="2200" b="1" i="0" dirty="0">
                <a:solidFill>
                  <a:srgbClr val="203E5F"/>
                </a:solidFill>
                <a:latin typeface="Alexandria"/>
                <a:cs typeface="Alexandria"/>
              </a:rPr>
              <a:t>chain</a:t>
            </a:r>
            <a:r>
              <a:rPr lang="en-US" sz="2200" b="0" i="0" dirty="0">
                <a:solidFill>
                  <a:srgbClr val="2D3956"/>
                </a:solidFill>
                <a:latin typeface="Alexandria"/>
                <a:cs typeface="Alexandria"/>
              </a:rPr>
              <a:t> of steps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Every step may look highly likely, say 90%</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Seven independent steps at 90% each give only about </a:t>
            </a:r>
            <a:r>
              <a:rPr lang="en-US" sz="2200" b="1" i="0" dirty="0">
                <a:solidFill>
                  <a:srgbClr val="203E5F"/>
                </a:solidFill>
                <a:latin typeface="Alexandria"/>
                <a:cs typeface="Alexandria"/>
              </a:rPr>
              <a:t>48%</a:t>
            </a:r>
            <a:r>
              <a:rPr lang="en-US" sz="2200" b="0" i="0" dirty="0">
                <a:solidFill>
                  <a:srgbClr val="2D3956"/>
                </a:solidFill>
                <a:latin typeface="Alexandria"/>
                <a:cs typeface="Alexandria"/>
              </a:rPr>
              <a:t> overall</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This is one reason projects finish late and over budget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DISJUNCTIVE EVENTS ARE UNDERESTIMATED</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3291840" cy="3108960"/>
          </a:xfrm>
          <a:prstGeom prst="rect">
            <a:avLst/>
          </a:prstGeom>
          <a:solidFill>
            <a:srgbClr val="F4F7FA"/>
          </a:solidFill>
          <a:ln w="12700">
            <a:solidFill>
              <a:srgbClr val="CFE0EE"/>
            </a:solidFill>
          </a:ln>
          <a:effectLst/>
        </p:spPr>
        <p:txBody>
          <a:bodyPr rtlCol="0" anchor="ctr"/>
          <a:lstStyle/>
          <a:p>
            <a:endParaRPr lang="en-US"/>
          </a:p>
        </p:txBody>
      </p:sp>
      <p:sp>
        <p:nvSpPr>
          <p:cNvPr id="10" name="TextBox 25"/>
          <p:cNvSpPr txBox="1"/>
          <p:nvPr/>
        </p:nvSpPr>
        <p:spPr>
          <a:xfrm>
            <a:off x="960120" y="2286000"/>
            <a:ext cx="3154680" cy="310896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5400" b="1" i="0" dirty="0">
                <a:solidFill>
                  <a:srgbClr val="00B0F0"/>
                </a:solidFill>
                <a:latin typeface="Alexandria"/>
                <a:cs typeface="Alexandria"/>
              </a:rPr>
              <a:t>40%</a:t>
            </a:r>
          </a:p>
        </p:txBody>
      </p:sp>
      <p:sp>
        <p:nvSpPr>
          <p:cNvPr id="11" name="Shape"/>
          <p:cNvSpPr/>
          <p:nvPr/>
        </p:nvSpPr>
        <p:spPr>
          <a:xfrm>
            <a:off x="4434840" y="2286000"/>
            <a:ext cx="6720840" cy="3108960"/>
          </a:xfrm>
          <a:prstGeom prst="rect">
            <a:avLst/>
          </a:prstGeom>
          <a:solidFill>
            <a:srgbClr val="FFFFFF"/>
          </a:solidFill>
          <a:ln w="12700">
            <a:solidFill>
              <a:srgbClr val="CFE0EE"/>
            </a:solidFill>
          </a:ln>
          <a:effectLst/>
        </p:spPr>
        <p:txBody>
          <a:bodyPr rtlCol="0" anchor="ctr"/>
          <a:lstStyle/>
          <a:p>
            <a:endParaRPr lang="en-US"/>
          </a:p>
        </p:txBody>
      </p:sp>
      <p:sp>
        <p:nvSpPr>
          <p:cNvPr id="12" name="Shape"/>
          <p:cNvSpPr/>
          <p:nvPr/>
        </p:nvSpPr>
        <p:spPr>
          <a:xfrm>
            <a:off x="4434840" y="2286000"/>
            <a:ext cx="6720840" cy="457200"/>
          </a:xfrm>
          <a:prstGeom prst="rect">
            <a:avLst/>
          </a:prstGeom>
          <a:solidFill>
            <a:srgbClr val="00B0F0"/>
          </a:solidFill>
          <a:ln>
            <a:noFill/>
          </a:ln>
          <a:effectLst/>
        </p:spPr>
        <p:txBody>
          <a:bodyPr rtlCol="0" anchor="ctr"/>
          <a:lstStyle/>
          <a:p>
            <a:endParaRPr lang="en-US"/>
          </a:p>
        </p:txBody>
      </p:sp>
      <p:sp>
        <p:nvSpPr>
          <p:cNvPr id="13" name="TextBox 26"/>
          <p:cNvSpPr txBox="1"/>
          <p:nvPr/>
        </p:nvSpPr>
        <p:spPr>
          <a:xfrm>
            <a:off x="4617720" y="2286000"/>
            <a:ext cx="6400800"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Disjunctive events are underestimated</a:t>
            </a:r>
          </a:p>
        </p:txBody>
      </p:sp>
      <p:sp>
        <p:nvSpPr>
          <p:cNvPr id="14" name="TextBox 27"/>
          <p:cNvSpPr txBox="1"/>
          <p:nvPr/>
        </p:nvSpPr>
        <p:spPr>
          <a:xfrm>
            <a:off x="4663440" y="2926080"/>
            <a:ext cx="6309360" cy="233172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An office has 10 people, each with a 5% chance of leaving this year. The chance that </a:t>
            </a:r>
            <a:r>
              <a:rPr lang="en-US" sz="2200" b="1" i="0" dirty="0">
                <a:solidFill>
                  <a:srgbClr val="203E5F"/>
                </a:solidFill>
                <a:latin typeface="Alexandria"/>
                <a:cs typeface="Alexandria"/>
              </a:rPr>
              <a:t>at least one</a:t>
            </a:r>
            <a:r>
              <a:rPr lang="en-US" sz="2200" b="0" i="0" dirty="0">
                <a:solidFill>
                  <a:srgbClr val="2D3956"/>
                </a:solidFill>
                <a:latin typeface="Alexandria"/>
                <a:cs typeface="Alexandria"/>
              </a:rPr>
              <a:t> leaves is 40%.</a:t>
            </a:r>
          </a:p>
        </p:txBody>
      </p:sp>
      <p:sp>
        <p:nvSpPr>
          <p:cNvPr id="15"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Small risks add up. Risk assessment often involves "at least one thing goes wrong", exactly where we underestimate.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384048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Q13. Give a best estimate and a 90% confidence range for quantities such as the air distance from Moscow to Cape Town or the length of the Danube.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737360" y="1920240"/>
            <a:ext cx="8229600" cy="3566160"/>
          </a:xfrm>
          <a:prstGeom prst="rect">
            <a:avLst/>
          </a:prstGeom>
          <a:noFill/>
        </p:spPr>
        <p:txBody>
          <a:bodyPr wrap="square" lIns="0" tIns="0" rIns="0" bIns="0" rtlCol="0" anchor="ctr">
            <a:noAutofit/>
          </a:bodyPr>
          <a:lstStyle/>
          <a:p>
            <a:pPr marL="0" indent="0" algn="l">
              <a:lnSpc>
                <a:spcPct val="100000"/>
              </a:lnSpc>
              <a:spcBef>
                <a:spcPts val="0"/>
              </a:spcBef>
              <a:spcAft>
                <a:spcPts val="1200"/>
              </a:spcAft>
              <a:buNone/>
            </a:pPr>
            <a:r>
              <a:rPr lang="en-US" sz="3000" b="1" i="0" dirty="0">
                <a:solidFill>
                  <a:srgbClr val="203E5F"/>
                </a:solidFill>
                <a:latin typeface="Alexandria"/>
                <a:cs typeface="Alexandria"/>
              </a:rPr>
              <a:t>Most people are overconfident</a:t>
            </a:r>
          </a:p>
          <a:p>
            <a:pPr marL="0" indent="0" algn="l">
              <a:lnSpc>
                <a:spcPct val="108000"/>
              </a:lnSpc>
              <a:spcBef>
                <a:spcPts val="0"/>
              </a:spcBef>
              <a:spcAft>
                <a:spcPts val="0"/>
              </a:spcAft>
              <a:buNone/>
            </a:pPr>
            <a:r>
              <a:rPr lang="en-US" sz="2000" b="0" i="0" dirty="0">
                <a:solidFill>
                  <a:srgbClr val="2D3956"/>
                </a:solidFill>
                <a:latin typeface="Alexandria"/>
                <a:cs typeface="Alexandria"/>
              </a:rPr>
              <a:t>Ranges meant to include the truth 90% of the time usually include it far less often. Estimators anchor on their best guess and adjust the limits too little.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BIAS 4: OVERCONFIDENCE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04</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10896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Estimators state ranges that are </a:t>
            </a:r>
            <a:r>
              <a:rPr lang="en-US" sz="2000" b="1" i="0" dirty="0">
                <a:solidFill>
                  <a:srgbClr val="203E5F"/>
                </a:solidFill>
                <a:latin typeface="Alexandria"/>
                <a:cs typeface="Alexandria"/>
              </a:rPr>
              <a:t>too narrow</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Alpert and Raiffa asked for 90% ranges. The true value fell outside far more than 10% of the time</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Cause: anchor on the best estimate, then adjust the lower and upper limits insufficiently</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Example: a maintenance manager gives optimistic and pessimistic overhaul times that are too tight</a:t>
            </a:r>
          </a:p>
        </p:txBody>
      </p:sp>
      <p:sp>
        <p:nvSpPr>
          <p:cNvPr id="10"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Overconfidence makes plans too rigid. Ask for wider ranges and check how often past ranges were right.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OTHER BIASES</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Desirable outcomes seem more probable</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Biased assessment of covariation</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Why covariation goes wrong</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05</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DESIRABLE OUTCOMES SEEM MORE PROBABLE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05</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People often see </a:t>
            </a:r>
            <a:r>
              <a:rPr lang="en-US" sz="2200" b="1" i="0" dirty="0">
                <a:solidFill>
                  <a:srgbClr val="203E5F"/>
                </a:solidFill>
                <a:latin typeface="Alexandria"/>
                <a:cs typeface="Alexandria"/>
              </a:rPr>
              <a:t>good</a:t>
            </a:r>
            <a:r>
              <a:rPr lang="en-US" sz="2200" b="0" i="0" dirty="0">
                <a:solidFill>
                  <a:srgbClr val="2D3956"/>
                </a:solidFill>
                <a:latin typeface="Alexandria"/>
                <a:cs typeface="Alexandria"/>
              </a:rPr>
              <a:t> outcomes as more likely than bad ones: </a:t>
            </a:r>
            <a:r>
              <a:rPr lang="en-US" sz="2200" b="1" i="0" dirty="0">
                <a:solidFill>
                  <a:srgbClr val="203E5F"/>
                </a:solidFill>
                <a:latin typeface="Alexandria"/>
                <a:cs typeface="Alexandria"/>
              </a:rPr>
              <a:t>optimism bias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Students estimated their own chances of positive events as better than their classmates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Wishful thinking can distort risk estimates in business cases and forecasts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Watch for it when the estimator has a stake in the result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600" b="1" i="0" dirty="0">
                <a:solidFill>
                  <a:srgbClr val="000000"/>
                </a:solidFill>
                <a:latin typeface="Alexandria"/>
                <a:cs typeface="Alexandria"/>
              </a:rPr>
              <a:t>BIASED ASSESSMENT OF COVARIATION</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05</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40280"/>
            <a:ext cx="1024128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0" i="0" dirty="0">
                <a:solidFill>
                  <a:srgbClr val="566676"/>
                </a:solidFill>
                <a:latin typeface="Alexandria"/>
                <a:cs typeface="Alexandria"/>
              </a:rPr>
              <a:t>Is the symptom related to the illness?</a:t>
            </a:r>
          </a:p>
        </p:txBody>
      </p:sp>
      <p:graphicFrame>
        <p:nvGraphicFramePr>
          <p:cNvPr id="10" name="Table 26"/>
          <p:cNvGraphicFramePr>
            <a:graphicFrameLocks noGrp="1"/>
          </p:cNvGraphicFramePr>
          <p:nvPr/>
        </p:nvGraphicFramePr>
        <p:xfrm>
          <a:off x="896112" y="2697480"/>
          <a:ext cx="10259567" cy="1298448"/>
        </p:xfrm>
        <a:graphic>
          <a:graphicData uri="http://schemas.openxmlformats.org/drawingml/2006/table">
            <a:tbl>
              <a:tblPr>
                <a:tableStyleId>{5C22544A-7EE6-4342-B048-85BDC9FD1C3A}</a:tableStyleId>
              </a:tblPr>
              <a:tblGrid>
                <a:gridCol w="4103827">
                  <a:extLst>
                    <a:ext uri="{9D8B030D-6E8A-4147-A177-3AD203B41FA5}">
                      <a16:colId xmlns:a16="http://schemas.microsoft.com/office/drawing/2014/main" val="20000"/>
                    </a:ext>
                  </a:extLst>
                </a:gridCol>
                <a:gridCol w="3077870">
                  <a:extLst>
                    <a:ext uri="{9D8B030D-6E8A-4147-A177-3AD203B41FA5}">
                      <a16:colId xmlns:a16="http://schemas.microsoft.com/office/drawing/2014/main" val="20001"/>
                    </a:ext>
                  </a:extLst>
                </a:gridCol>
                <a:gridCol w="3077870">
                  <a:extLst>
                    <a:ext uri="{9D8B030D-6E8A-4147-A177-3AD203B41FA5}">
                      <a16:colId xmlns:a16="http://schemas.microsoft.com/office/drawing/2014/main" val="20002"/>
                    </a:ext>
                  </a:extLst>
                </a:gridCol>
              </a:tblGrid>
              <a:tr h="0">
                <a:tc>
                  <a:txBody>
                    <a:bodyPr/>
                    <a:lstStyle/>
                    <a:p>
                      <a:endParaRP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tc>
                  <a:txBody>
                    <a:bodyPr/>
                    <a:lstStyle/>
                    <a:p>
                      <a:r>
                        <a:rPr lang="en-US" sz="2000" b="1" i="0" dirty="0">
                          <a:solidFill>
                            <a:srgbClr val="FFFFFF"/>
                          </a:solidFill>
                          <a:latin typeface="Alexandria"/>
                          <a:cs typeface="Alexandria"/>
                        </a:rPr>
                        <a:t>Illness present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tc>
                  <a:txBody>
                    <a:bodyPr/>
                    <a:lstStyle/>
                    <a:p>
                      <a:r>
                        <a:rPr lang="en-US" sz="2000" b="1" i="0" dirty="0">
                          <a:solidFill>
                            <a:srgbClr val="FFFFFF"/>
                          </a:solidFill>
                          <a:latin typeface="Alexandria"/>
                          <a:cs typeface="Alexandria"/>
                        </a:rPr>
                        <a:t>Illness absent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extLst>
                  <a:ext uri="{0D108BD9-81ED-4DB2-BD59-A6C34878D82A}">
                    <a16:rowId xmlns:a16="http://schemas.microsoft.com/office/drawing/2014/main" val="10000"/>
                  </a:ext>
                </a:extLst>
              </a:tr>
              <a:tr h="0">
                <a:tc>
                  <a:txBody>
                    <a:bodyPr/>
                    <a:lstStyle/>
                    <a:p>
                      <a:r>
                        <a:rPr lang="en-US" sz="2000" b="0" i="0" dirty="0">
                          <a:solidFill>
                            <a:srgbClr val="2D3956"/>
                          </a:solidFill>
                          <a:latin typeface="Alexandria"/>
                          <a:cs typeface="Alexandria"/>
                        </a:rPr>
                        <a:t>Symptom present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2000" b="0" i="0" dirty="0">
                          <a:solidFill>
                            <a:srgbClr val="2D3956"/>
                          </a:solidFill>
                          <a:latin typeface="Alexandria"/>
                          <a:cs typeface="Alexandria"/>
                        </a:rPr>
                        <a:t>12</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2000" b="0" i="0" dirty="0">
                          <a:solidFill>
                            <a:srgbClr val="2D3956"/>
                          </a:solidFill>
                          <a:latin typeface="Alexandria"/>
                          <a:cs typeface="Alexandria"/>
                        </a:rPr>
                        <a:t>6</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1"/>
                  </a:ext>
                </a:extLst>
              </a:tr>
              <a:tr h="0">
                <a:tc>
                  <a:txBody>
                    <a:bodyPr/>
                    <a:lstStyle/>
                    <a:p>
                      <a:r>
                        <a:rPr lang="en-US" sz="2000" b="0" i="0" dirty="0">
                          <a:solidFill>
                            <a:srgbClr val="2D3956"/>
                          </a:solidFill>
                          <a:latin typeface="Alexandria"/>
                          <a:cs typeface="Alexandria"/>
                        </a:rPr>
                        <a:t>Symptom absent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2000" b="0" i="0" dirty="0">
                          <a:solidFill>
                            <a:srgbClr val="2D3956"/>
                          </a:solidFill>
                          <a:latin typeface="Alexandria"/>
                          <a:cs typeface="Alexandria"/>
                        </a:rPr>
                        <a:t>6</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2000" b="0" i="0" dirty="0">
                          <a:solidFill>
                            <a:srgbClr val="2D3956"/>
                          </a:solidFill>
                          <a:latin typeface="Alexandria"/>
                          <a:cs typeface="Alexandria"/>
                        </a:rPr>
                        <a:t>3</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2"/>
                  </a:ext>
                </a:extLst>
              </a:tr>
            </a:tbl>
          </a:graphicData>
        </a:graphic>
      </p:graphicFrame>
      <p:sp>
        <p:nvSpPr>
          <p:cNvPr id="11"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P(illness | symptom) = 12/18 = 2/3. P(illness | no symptom) = 6/9 = 2/3. No relationship at all.</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WHY COVARIATION GOES WRONG</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05</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Many people conclude the symptom </a:t>
            </a:r>
            <a:r>
              <a:rPr lang="en-US" sz="2200" b="1" i="0" dirty="0">
                <a:solidFill>
                  <a:srgbClr val="203E5F"/>
                </a:solidFill>
                <a:latin typeface="Alexandria"/>
                <a:cs typeface="Alexandria"/>
              </a:rPr>
              <a:t>is</a:t>
            </a:r>
            <a:r>
              <a:rPr lang="en-US" sz="2200" b="0" i="0" dirty="0">
                <a:solidFill>
                  <a:srgbClr val="2D3956"/>
                </a:solidFill>
                <a:latin typeface="Alexandria"/>
                <a:cs typeface="Alexandria"/>
              </a:rPr>
              <a:t> related to the illness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They look mostly at the cell where </a:t>
            </a:r>
            <a:r>
              <a:rPr lang="en-US" sz="2200" b="1" i="0" dirty="0">
                <a:solidFill>
                  <a:srgbClr val="203E5F"/>
                </a:solidFill>
                <a:latin typeface="Alexandria"/>
                <a:cs typeface="Alexandria"/>
              </a:rPr>
              <a:t>both</a:t>
            </a:r>
            <a:r>
              <a:rPr lang="en-US" sz="2200" b="0" i="0" dirty="0">
                <a:solidFill>
                  <a:srgbClr val="2D3956"/>
                </a:solidFill>
                <a:latin typeface="Alexandria"/>
                <a:cs typeface="Alexandria"/>
              </a:rPr>
              <a:t> are present (12)</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The other three cells matter just as much</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To judge a relationship, compare the </a:t>
            </a:r>
            <a:r>
              <a:rPr lang="en-US" sz="2200" b="1" i="0" dirty="0">
                <a:solidFill>
                  <a:srgbClr val="203E5F"/>
                </a:solidFill>
                <a:latin typeface="Alexandria"/>
                <a:cs typeface="Alexandria"/>
              </a:rPr>
              <a:t>conditional probabilities</a:t>
            </a:r>
            <a:r>
              <a:rPr lang="en-US" sz="2200" b="0" i="0" dirty="0">
                <a:solidFill>
                  <a:srgbClr val="2D3956"/>
                </a:solidFill>
                <a:latin typeface="Alexandria"/>
                <a:cs typeface="Alexandria"/>
              </a:rPr>
              <a:t>, not the size of one cell</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TEST YOUR JUDGMENT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05</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1005840" y="2240280"/>
            <a:ext cx="10058400" cy="3840480"/>
          </a:xfrm>
          <a:prstGeom prst="rect">
            <a:avLst/>
          </a:prstGeom>
          <a:noFill/>
        </p:spPr>
        <p:txBody>
          <a:bodyPr wrap="square" lIns="0" tIns="0" rIns="0" bIns="0" rtlCol="0" anchor="ctr">
            <a:noAutofit/>
          </a:bodyPr>
          <a:lstStyle/>
          <a:p>
            <a:pPr marL="0" indent="0" algn="l">
              <a:lnSpc>
                <a:spcPct val="105000"/>
              </a:lnSpc>
              <a:spcBef>
                <a:spcPts val="0"/>
              </a:spcBef>
              <a:spcAft>
                <a:spcPts val="0"/>
              </a:spcAft>
              <a:buNone/>
            </a:pPr>
            <a:r>
              <a:rPr lang="en-US" sz="2400" b="1" i="0" dirty="0">
                <a:solidFill>
                  <a:srgbClr val="000000"/>
                </a:solidFill>
                <a:latin typeface="Alexandria"/>
                <a:cs typeface="Alexandria"/>
              </a:rPr>
              <a:t>Q14. In a survey, 120 of 144 cheap computers and 40 of 48 expensive ones needed repair in year one. Are cost and reliability associated?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81328"/>
            <a:ext cx="8229600" cy="36576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400" b="1" i="0" dirty="0">
                <a:solidFill>
                  <a:srgbClr val="00B0F0"/>
                </a:solidFill>
                <a:latin typeface="Alexandria"/>
                <a:cs typeface="Alexandria"/>
              </a:rPr>
              <a:t>ANSWER</a:t>
            </a:r>
          </a:p>
        </p:txBody>
      </p:sp>
      <p:sp>
        <p:nvSpPr>
          <p:cNvPr id="8" name="TextBox 26"/>
          <p:cNvSpPr txBox="1"/>
          <p:nvPr/>
        </p:nvSpPr>
        <p:spPr>
          <a:xfrm>
            <a:off x="1737360" y="1920240"/>
            <a:ext cx="8229600" cy="3566160"/>
          </a:xfrm>
          <a:prstGeom prst="rect">
            <a:avLst/>
          </a:prstGeom>
          <a:noFill/>
        </p:spPr>
        <p:txBody>
          <a:bodyPr wrap="square" lIns="0" tIns="0" rIns="0" bIns="0" rtlCol="0" anchor="ctr">
            <a:noAutofit/>
          </a:bodyPr>
          <a:lstStyle/>
          <a:p>
            <a:pPr marL="0" indent="0" algn="l">
              <a:lnSpc>
                <a:spcPct val="100000"/>
              </a:lnSpc>
              <a:spcBef>
                <a:spcPts val="0"/>
              </a:spcBef>
              <a:spcAft>
                <a:spcPts val="1200"/>
              </a:spcAft>
              <a:buNone/>
            </a:pPr>
            <a:r>
              <a:rPr lang="en-US" sz="3000" b="1" i="0" dirty="0">
                <a:solidFill>
                  <a:srgbClr val="203E5F"/>
                </a:solidFill>
                <a:latin typeface="Alexandria"/>
                <a:cs typeface="Alexandria"/>
              </a:rPr>
              <a:t>No evidence of an association</a:t>
            </a:r>
          </a:p>
          <a:p>
            <a:pPr marL="0" indent="0" algn="l">
              <a:lnSpc>
                <a:spcPct val="108000"/>
              </a:lnSpc>
              <a:spcBef>
                <a:spcPts val="0"/>
              </a:spcBef>
              <a:spcAft>
                <a:spcPts val="0"/>
              </a:spcAft>
              <a:buNone/>
            </a:pPr>
            <a:r>
              <a:rPr lang="en-US" sz="2000" b="0" i="0" dirty="0">
                <a:solidFill>
                  <a:srgbClr val="2D3956"/>
                </a:solidFill>
                <a:latin typeface="Alexandria"/>
                <a:cs typeface="Alexandria"/>
              </a:rPr>
              <a:t>Cheap: 120/144 = 5/6. Expensive: 40/48 = 5/6. The repair rates are identical, so cost tells us nothing about repairs.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4"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6" name="TextBox 24"/>
          <p:cNvSpPr txBox="1"/>
          <p:nvPr/>
        </p:nvSpPr>
        <p:spPr>
          <a:xfrm>
            <a:off x="4690872" y="1298448"/>
            <a:ext cx="6766560" cy="1051560"/>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B0F0"/>
                </a:solidFill>
                <a:latin typeface="Alexandria"/>
                <a:cs typeface="Alexandria"/>
              </a:rPr>
              <a:t>IS JUDGMENT REALLY SO POOR?</a:t>
            </a:r>
          </a:p>
        </p:txBody>
      </p:sp>
      <p:sp>
        <p:nvSpPr>
          <p:cNvPr id="7"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30"/>
          <p:cNvSpPr txBox="1"/>
          <p:nvPr/>
        </p:nvSpPr>
        <p:spPr>
          <a:xfrm>
            <a:off x="3602736" y="2606040"/>
            <a:ext cx="8229600" cy="3657600"/>
          </a:xfrm>
          <a:prstGeom prst="rect">
            <a:avLst/>
          </a:prstGeom>
          <a:noFill/>
        </p:spPr>
        <p:txBody>
          <a:bodyPr wrap="square" lIns="0" tIns="0" rIns="0" bIns="0" rtlCol="0" anchor="t">
            <a:noAutofit/>
          </a:bodyPr>
          <a:lstStyle/>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Criticisms of the biases research</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What the wider evidence says</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Frequencies are easier than probabilities</a:t>
            </a:r>
          </a:p>
          <a:p>
            <a:pPr marL="457200" indent="-457200" algn="l">
              <a:lnSpc>
                <a:spcPct val="100000"/>
              </a:lnSpc>
              <a:spcBef>
                <a:spcPts val="0"/>
              </a:spcBef>
              <a:spcAft>
                <a:spcPts val="1000"/>
              </a:spcAft>
              <a:buFont typeface="+mj-lt"/>
              <a:buAutoNum type="arabicPeriod"/>
            </a:pPr>
            <a:r>
              <a:rPr lang="en-US" sz="2000" b="0" i="0" dirty="0">
                <a:solidFill>
                  <a:srgbClr val="2D3956"/>
                </a:solidFill>
                <a:latin typeface="Alexandria"/>
                <a:cs typeface="Alexandria"/>
              </a:rPr>
              <a:t>A practical method for probabilities</a:t>
            </a:r>
          </a:p>
        </p:txBody>
      </p:sp>
      <p:sp>
        <p:nvSpPr>
          <p:cNvPr id="9"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0" name="TextBox 32"/>
          <p:cNvSpPr txBox="1"/>
          <p:nvPr/>
        </p:nvSpPr>
        <p:spPr>
          <a:xfrm>
            <a:off x="3437433" y="1329617"/>
            <a:ext cx="1091009" cy="33718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11" name="TextBox 33"/>
          <p:cNvSpPr txBox="1"/>
          <p:nvPr/>
        </p:nvSpPr>
        <p:spPr>
          <a:xfrm>
            <a:off x="3571580" y="1599946"/>
            <a:ext cx="819100" cy="706755"/>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1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600" b="1" i="0" dirty="0">
                <a:solidFill>
                  <a:srgbClr val="000000"/>
                </a:solidFill>
                <a:latin typeface="Alexandria"/>
                <a:cs typeface="Alexandria"/>
              </a:rPr>
              <a:t>CRITICISMS OF THE BIASES RESEARCH</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Most experiments used </a:t>
            </a:r>
            <a:r>
              <a:rPr lang="en-US" sz="2200" b="1" i="0" dirty="0">
                <a:solidFill>
                  <a:srgbClr val="203E5F"/>
                </a:solidFill>
                <a:latin typeface="Alexandria"/>
                <a:cs typeface="Alexandria"/>
              </a:rPr>
              <a:t>students</a:t>
            </a:r>
            <a:r>
              <a:rPr lang="en-US" sz="2200" b="0" i="0" dirty="0">
                <a:solidFill>
                  <a:srgbClr val="2D3956"/>
                </a:solidFill>
                <a:latin typeface="Alexandria"/>
                <a:cs typeface="Alexandria"/>
              </a:rPr>
              <a:t>, who had no relevant expertise</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Tasks were often unfamiliar or artificial, unlike a manager judging a known market</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Some subjects may have read tasks as tests of real-world knowledge, not of statistics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A </a:t>
            </a:r>
            <a:r>
              <a:rPr lang="en-US" sz="2200" b="1" i="0" dirty="0">
                <a:solidFill>
                  <a:srgbClr val="203E5F"/>
                </a:solidFill>
                <a:latin typeface="Alexandria"/>
                <a:cs typeface="Alexandria"/>
              </a:rPr>
              <a:t>citation bias</a:t>
            </a:r>
            <a:r>
              <a:rPr lang="en-US" sz="2200" b="0" i="0" dirty="0">
                <a:solidFill>
                  <a:srgbClr val="2D3956"/>
                </a:solidFill>
                <a:latin typeface="Alexandria"/>
                <a:cs typeface="Alexandria"/>
              </a:rPr>
              <a:t> exists: findings of poor performance were highlighted more than good performance</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WHAT THE WIDER EVIDENCE SAYS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Of 3,500 articles on judgment (1972-81), only </a:t>
            </a:r>
            <a:r>
              <a:rPr lang="en-US" sz="2200" b="1" i="0" dirty="0">
                <a:solidFill>
                  <a:srgbClr val="203E5F"/>
                </a:solidFill>
                <a:latin typeface="Alexandria"/>
                <a:cs typeface="Alexandria"/>
              </a:rPr>
              <a:t>84</a:t>
            </a:r>
            <a:r>
              <a:rPr lang="en-US" sz="2200" b="0" i="0" dirty="0">
                <a:solidFill>
                  <a:srgbClr val="2D3956"/>
                </a:solidFill>
                <a:latin typeface="Alexandria"/>
                <a:cs typeface="Alexandria"/>
              </a:rPr>
              <a:t> were empirical studies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Of those, 47 reported poor performance and 37 reported good performance</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Experts with feedback can judge well in some domains</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Human judgment can add real value and sometimes </a:t>
            </a:r>
            <a:r>
              <a:rPr lang="en-US" sz="2200" b="1" i="0" dirty="0">
                <a:solidFill>
                  <a:srgbClr val="203E5F"/>
                </a:solidFill>
                <a:latin typeface="Alexandria"/>
                <a:cs typeface="Alexandria"/>
              </a:rPr>
              <a:t>beats statistical methods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FREQUENCIES ARE EASIER THAN PROBABILITIES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896112" y="2286000"/>
            <a:ext cx="4992624" cy="3886200"/>
          </a:xfrm>
          <a:prstGeom prst="rect">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286000"/>
            <a:ext cx="4992624" cy="457200"/>
          </a:xfrm>
          <a:prstGeom prst="rect">
            <a:avLst/>
          </a:prstGeom>
          <a:solidFill>
            <a:srgbClr val="203E5F"/>
          </a:solidFill>
          <a:ln>
            <a:noFill/>
          </a:ln>
          <a:effectLst/>
        </p:spPr>
        <p:txBody>
          <a:bodyPr rtlCol="0" anchor="ctr"/>
          <a:lstStyle/>
          <a:p>
            <a:endParaRPr lang="en-US"/>
          </a:p>
        </p:txBody>
      </p:sp>
      <p:sp>
        <p:nvSpPr>
          <p:cNvPr id="11" name="TextBox 25"/>
          <p:cNvSpPr txBox="1"/>
          <p:nvPr/>
        </p:nvSpPr>
        <p:spPr>
          <a:xfrm>
            <a:off x="1078992"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The scenario</a:t>
            </a:r>
          </a:p>
        </p:txBody>
      </p:sp>
      <p:sp>
        <p:nvSpPr>
          <p:cNvPr id="12" name="TextBox 26"/>
          <p:cNvSpPr txBox="1"/>
          <p:nvPr/>
        </p:nvSpPr>
        <p:spPr>
          <a:xfrm>
            <a:off x="1124712"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Gigerenzer argued that people think naturally in </a:t>
            </a:r>
            <a:r>
              <a:rPr lang="en-US" sz="2200" b="1" i="0" dirty="0">
                <a:solidFill>
                  <a:srgbClr val="203E5F"/>
                </a:solidFill>
                <a:latin typeface="Alexandria"/>
                <a:cs typeface="Alexandria"/>
              </a:rPr>
              <a:t>frequencies</a:t>
            </a:r>
            <a:r>
              <a:rPr lang="en-US" sz="2200" b="0" i="0" dirty="0">
                <a:solidFill>
                  <a:srgbClr val="2D3956"/>
                </a:solidFill>
                <a:latin typeface="Alexandria"/>
                <a:cs typeface="Alexandria"/>
              </a:rPr>
              <a:t>. When Linda-type problems ask "how many?" instead of "which is more probable?", errors against the conjunction law drop to under 25%.</a:t>
            </a:r>
          </a:p>
        </p:txBody>
      </p:sp>
      <p:sp>
        <p:nvSpPr>
          <p:cNvPr id="13" name="Shape"/>
          <p:cNvSpPr/>
          <p:nvPr/>
        </p:nvSpPr>
        <p:spPr>
          <a:xfrm>
            <a:off x="6163056" y="2286000"/>
            <a:ext cx="4992624" cy="3886200"/>
          </a:xfrm>
          <a:prstGeom prst="rect">
            <a:avLst/>
          </a:prstGeom>
          <a:solidFill>
            <a:srgbClr val="FFFFFF"/>
          </a:solidFill>
          <a:ln w="12700">
            <a:solidFill>
              <a:srgbClr val="CFE0EE"/>
            </a:solidFill>
          </a:ln>
          <a:effectLst/>
        </p:spPr>
        <p:txBody>
          <a:bodyPr rtlCol="0" anchor="ctr"/>
          <a:lstStyle/>
          <a:p>
            <a:endParaRPr lang="en-US"/>
          </a:p>
        </p:txBody>
      </p:sp>
      <p:sp>
        <p:nvSpPr>
          <p:cNvPr id="14" name="Shape"/>
          <p:cNvSpPr/>
          <p:nvPr/>
        </p:nvSpPr>
        <p:spPr>
          <a:xfrm>
            <a:off x="6163056" y="2286000"/>
            <a:ext cx="4992624" cy="457200"/>
          </a:xfrm>
          <a:prstGeom prst="rect">
            <a:avLst/>
          </a:prstGeom>
          <a:solidFill>
            <a:srgbClr val="00B0F0"/>
          </a:solidFill>
          <a:ln>
            <a:noFill/>
          </a:ln>
          <a:effectLst/>
        </p:spPr>
        <p:txBody>
          <a:bodyPr rtlCol="0" anchor="ctr"/>
          <a:lstStyle/>
          <a:p>
            <a:endParaRPr lang="en-US"/>
          </a:p>
        </p:txBody>
      </p:sp>
      <p:sp>
        <p:nvSpPr>
          <p:cNvPr id="15" name="TextBox 27"/>
          <p:cNvSpPr txBox="1"/>
          <p:nvPr/>
        </p:nvSpPr>
        <p:spPr>
          <a:xfrm>
            <a:off x="6345936" y="2286000"/>
            <a:ext cx="4718304" cy="457200"/>
          </a:xfrm>
          <a:prstGeom prst="rect">
            <a:avLst/>
          </a:prstGeom>
          <a:noFill/>
        </p:spPr>
        <p:txBody>
          <a:bodyPr wrap="square" lIns="0" tIns="0" rIns="0" bIns="0" rtlCol="0" anchor="ctr">
            <a:noAutofit/>
          </a:bodyPr>
          <a:lstStyle/>
          <a:p>
            <a:pPr marL="0" indent="0" algn="l">
              <a:lnSpc>
                <a:spcPct val="100000"/>
              </a:lnSpc>
              <a:spcBef>
                <a:spcPts val="0"/>
              </a:spcBef>
              <a:spcAft>
                <a:spcPts val="0"/>
              </a:spcAft>
              <a:buNone/>
            </a:pPr>
            <a:r>
              <a:rPr lang="en-US" sz="1500" b="1" i="0" dirty="0">
                <a:solidFill>
                  <a:srgbClr val="FFFFFF"/>
                </a:solidFill>
                <a:latin typeface="Alexandria"/>
                <a:cs typeface="Alexandria"/>
              </a:rPr>
              <a:t>What it shows</a:t>
            </a:r>
          </a:p>
        </p:txBody>
      </p:sp>
      <p:sp>
        <p:nvSpPr>
          <p:cNvPr id="16" name="TextBox 28"/>
          <p:cNvSpPr txBox="1"/>
          <p:nvPr/>
        </p:nvSpPr>
        <p:spPr>
          <a:xfrm>
            <a:off x="6391656" y="2926080"/>
            <a:ext cx="4535424" cy="3108960"/>
          </a:xfrm>
          <a:prstGeom prst="rect">
            <a:avLst/>
          </a:prstGeom>
          <a:noFill/>
        </p:spPr>
        <p:txBody>
          <a:bodyPr wrap="square" lIns="0" tIns="0" rIns="0" bIns="0" rtlCol="0" anchor="t">
            <a:noAutofit/>
          </a:bodyPr>
          <a:lstStyle/>
          <a:p>
            <a:pPr marL="0" indent="0" algn="l">
              <a:lnSpc>
                <a:spcPct val="108000"/>
              </a:lnSpc>
              <a:spcBef>
                <a:spcPts val="0"/>
              </a:spcBef>
              <a:spcAft>
                <a:spcPts val="0"/>
              </a:spcAft>
              <a:buNone/>
            </a:pPr>
            <a:r>
              <a:rPr lang="en-US" sz="2200" b="0" i="0" dirty="0">
                <a:solidFill>
                  <a:srgbClr val="2D3956"/>
                </a:solidFill>
                <a:latin typeface="Alexandria"/>
                <a:cs typeface="Alexandria"/>
              </a:rPr>
              <a:t>Ask for </a:t>
            </a:r>
            <a:r>
              <a:rPr lang="en-US" sz="2200" b="1" i="0" dirty="0">
                <a:solidFill>
                  <a:srgbClr val="203E5F"/>
                </a:solidFill>
                <a:latin typeface="Alexandria"/>
                <a:cs typeface="Alexandria"/>
              </a:rPr>
              <a:t>counts out of 100</a:t>
            </a:r>
            <a:r>
              <a:rPr lang="en-US" sz="2200" b="0" i="0" dirty="0">
                <a:solidFill>
                  <a:srgbClr val="2D3956"/>
                </a:solidFill>
                <a:latin typeface="Alexandria"/>
                <a:cs typeface="Alexandria"/>
              </a:rPr>
              <a:t> instead of abstract probabilities. Question format changes accuracy.</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400" b="1" i="0" dirty="0">
                <a:solidFill>
                  <a:srgbClr val="000000"/>
                </a:solidFill>
                <a:latin typeface="Alexandria"/>
                <a:cs typeface="Alexandria"/>
              </a:rPr>
              <a:t>A PRACTICAL METHOD FOR PROBABILITIES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hape"/>
          <p:cNvSpPr/>
          <p:nvPr/>
        </p:nvSpPr>
        <p:spPr>
          <a:xfrm>
            <a:off x="1197864" y="228600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0" name="Shape"/>
          <p:cNvSpPr/>
          <p:nvPr/>
        </p:nvSpPr>
        <p:spPr>
          <a:xfrm>
            <a:off x="896112" y="245668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1</a:t>
            </a:r>
          </a:p>
        </p:txBody>
      </p:sp>
      <p:sp>
        <p:nvSpPr>
          <p:cNvPr id="11" name="TextBox 25"/>
          <p:cNvSpPr txBox="1"/>
          <p:nvPr/>
        </p:nvSpPr>
        <p:spPr>
          <a:xfrm>
            <a:off x="1755648" y="228600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Find a reference class  </a:t>
            </a:r>
            <a:r>
              <a:rPr lang="en-US" sz="1840" b="0" i="0" dirty="0">
                <a:solidFill>
                  <a:srgbClr val="2D3956"/>
                </a:solidFill>
                <a:latin typeface="Alexandria"/>
                <a:cs typeface="Alexandria"/>
              </a:rPr>
              <a:t>Similar past events, or your own earlier forecasts</a:t>
            </a:r>
          </a:p>
        </p:txBody>
      </p:sp>
      <p:sp>
        <p:nvSpPr>
          <p:cNvPr id="12" name="Shape"/>
          <p:cNvSpPr/>
          <p:nvPr/>
        </p:nvSpPr>
        <p:spPr>
          <a:xfrm>
            <a:off x="1197864" y="336804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3" name="Shape"/>
          <p:cNvSpPr/>
          <p:nvPr/>
        </p:nvSpPr>
        <p:spPr>
          <a:xfrm>
            <a:off x="896112" y="3538728"/>
            <a:ext cx="603504" cy="603504"/>
          </a:xfrm>
          <a:prstGeom prst="ellipse">
            <a:avLst/>
          </a:prstGeom>
          <a:solidFill>
            <a:srgbClr val="00B0F0"/>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2</a:t>
            </a:r>
          </a:p>
        </p:txBody>
      </p:sp>
      <p:sp>
        <p:nvSpPr>
          <p:cNvPr id="14" name="TextBox 26"/>
          <p:cNvSpPr txBox="1"/>
          <p:nvPr/>
        </p:nvSpPr>
        <p:spPr>
          <a:xfrm>
            <a:off x="1755648" y="336804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Use its frequency  </a:t>
            </a:r>
            <a:r>
              <a:rPr lang="en-US" sz="1840" b="0" i="0" dirty="0">
                <a:solidFill>
                  <a:srgbClr val="2D3956"/>
                </a:solidFill>
                <a:latin typeface="Alexandria"/>
                <a:cs typeface="Alexandria"/>
              </a:rPr>
              <a:t>How often did such events occur or succeed?</a:t>
            </a:r>
          </a:p>
        </p:txBody>
      </p:sp>
      <p:sp>
        <p:nvSpPr>
          <p:cNvPr id="15" name="Shape"/>
          <p:cNvSpPr/>
          <p:nvPr/>
        </p:nvSpPr>
        <p:spPr>
          <a:xfrm>
            <a:off x="1197864" y="4450080"/>
            <a:ext cx="9957816" cy="944880"/>
          </a:xfrm>
          <a:prstGeom prst="roundRect">
            <a:avLst>
              <a:gd name="adj" fmla="val 12000"/>
            </a:avLst>
          </a:prstGeom>
          <a:solidFill>
            <a:srgbClr val="F4F7FA"/>
          </a:solidFill>
          <a:ln w="12700">
            <a:solidFill>
              <a:srgbClr val="CFE0EE"/>
            </a:solidFill>
          </a:ln>
          <a:effectLst/>
        </p:spPr>
        <p:txBody>
          <a:bodyPr rtlCol="0" anchor="ctr"/>
          <a:lstStyle/>
          <a:p>
            <a:endParaRPr lang="en-US"/>
          </a:p>
        </p:txBody>
      </p:sp>
      <p:sp>
        <p:nvSpPr>
          <p:cNvPr id="16" name="Shape"/>
          <p:cNvSpPr/>
          <p:nvPr/>
        </p:nvSpPr>
        <p:spPr>
          <a:xfrm>
            <a:off x="896112" y="4620768"/>
            <a:ext cx="603504" cy="603504"/>
          </a:xfrm>
          <a:prstGeom prst="ellipse">
            <a:avLst/>
          </a:prstGeom>
          <a:solidFill>
            <a:srgbClr val="203E5F"/>
          </a:solidFill>
          <a:ln>
            <a:noFill/>
          </a:ln>
          <a:effectLst/>
        </p:spPr>
        <p:txBody>
          <a:bodyPr wrap="square" lIns="0" tIns="0" rIns="0" bIns="0" rtlCol="0" anchor="ctr">
            <a:noAutofit/>
          </a:bodyPr>
          <a:lstStyle/>
          <a:p>
            <a:pPr marL="0" indent="0" algn="ctr">
              <a:lnSpc>
                <a:spcPct val="100000"/>
              </a:lnSpc>
              <a:spcBef>
                <a:spcPts val="0"/>
              </a:spcBef>
              <a:spcAft>
                <a:spcPts val="0"/>
              </a:spcAft>
              <a:buNone/>
            </a:pPr>
            <a:r>
              <a:rPr lang="en-US" sz="1800" b="1" i="0" dirty="0">
                <a:solidFill>
                  <a:srgbClr val="FFFFFF"/>
                </a:solidFill>
                <a:latin typeface="Alexandria"/>
                <a:cs typeface="Alexandria"/>
              </a:rPr>
              <a:t>3</a:t>
            </a:r>
          </a:p>
        </p:txBody>
      </p:sp>
      <p:sp>
        <p:nvSpPr>
          <p:cNvPr id="17" name="TextBox 27"/>
          <p:cNvSpPr txBox="1"/>
          <p:nvPr/>
        </p:nvSpPr>
        <p:spPr>
          <a:xfrm>
            <a:off x="1755648" y="4450080"/>
            <a:ext cx="9198864" cy="944880"/>
          </a:xfrm>
          <a:prstGeom prst="rect">
            <a:avLst/>
          </a:prstGeom>
          <a:noFill/>
        </p:spPr>
        <p:txBody>
          <a:bodyPr wrap="square" lIns="0" tIns="0" rIns="0" bIns="0" rtlCol="0" anchor="ctr">
            <a:noAutofit/>
          </a:bodyPr>
          <a:lstStyle/>
          <a:p>
            <a:pPr marL="0" indent="0" algn="l">
              <a:lnSpc>
                <a:spcPct val="102000"/>
              </a:lnSpc>
              <a:spcBef>
                <a:spcPts val="0"/>
              </a:spcBef>
              <a:spcAft>
                <a:spcPts val="0"/>
              </a:spcAft>
              <a:buNone/>
            </a:pPr>
            <a:r>
              <a:rPr lang="en-US" sz="2000" b="1" i="0" dirty="0">
                <a:solidFill>
                  <a:srgbClr val="203E5F"/>
                </a:solidFill>
                <a:latin typeface="Alexandria"/>
                <a:cs typeface="Alexandria"/>
              </a:rPr>
              <a:t>Otherwise be alert  </a:t>
            </a:r>
            <a:r>
              <a:rPr lang="en-US" sz="1840" b="0" i="0" dirty="0">
                <a:solidFill>
                  <a:srgbClr val="2D3956"/>
                </a:solidFill>
                <a:latin typeface="Alexandria"/>
                <a:cs typeface="Alexandria"/>
              </a:rPr>
              <a:t>If no class exists, know that heuristics may bias you</a:t>
            </a:r>
          </a:p>
        </p:txBody>
      </p:sp>
      <p:sp>
        <p:nvSpPr>
          <p:cNvPr id="18" name="Rectangle: Rounded Corners 22"/>
          <p:cNvSpPr/>
          <p:nvPr/>
        </p:nvSpPr>
        <p:spPr>
          <a:xfrm>
            <a:off x="896112" y="5532120"/>
            <a:ext cx="10259568" cy="65836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28600" tIns="36576" rIns="228600" bIns="36576" rtlCol="0" anchor="ctr">
            <a:noAutofit/>
          </a:bodyPr>
          <a:lstStyle/>
          <a:p>
            <a:pPr marL="0" indent="0" algn="l">
              <a:lnSpc>
                <a:spcPct val="100000"/>
              </a:lnSpc>
              <a:spcBef>
                <a:spcPts val="0"/>
              </a:spcBef>
              <a:spcAft>
                <a:spcPts val="0"/>
              </a:spcAft>
              <a:buNone/>
            </a:pPr>
            <a:r>
              <a:rPr lang="en-US" sz="1600" b="1" i="0" dirty="0">
                <a:solidFill>
                  <a:srgbClr val="203E5F"/>
                </a:solidFill>
                <a:latin typeface="Alexandria"/>
                <a:cs typeface="Alexandria"/>
              </a:rPr>
              <a:t>The authors advise locating a reference class before relying on gut feel.</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25"/>
          <p:cNvSpPr txBox="1"/>
          <p:nvPr/>
        </p:nvSpPr>
        <p:spPr>
          <a:xfrm>
            <a:off x="1737360" y="1417320"/>
            <a:ext cx="8229600" cy="4023360"/>
          </a:xfrm>
          <a:prstGeom prst="rect">
            <a:avLst/>
          </a:prstGeom>
          <a:noFill/>
        </p:spPr>
        <p:txBody>
          <a:bodyPr wrap="square" lIns="0" tIns="0" rIns="0" bIns="0" rtlCol="0" anchor="ctr">
            <a:noAutofit/>
          </a:bodyPr>
          <a:lstStyle/>
          <a:p>
            <a:pPr marL="0" indent="0" algn="ctr">
              <a:lnSpc>
                <a:spcPct val="105000"/>
              </a:lnSpc>
              <a:spcBef>
                <a:spcPts val="0"/>
              </a:spcBef>
              <a:spcAft>
                <a:spcPts val="1400"/>
              </a:spcAft>
              <a:buNone/>
            </a:pPr>
            <a:r>
              <a:rPr lang="en-US" sz="3400" b="1" i="0" dirty="0">
                <a:solidFill>
                  <a:srgbClr val="203E5F"/>
                </a:solidFill>
                <a:latin typeface="Alexandria"/>
                <a:cs typeface="Alexandria"/>
              </a:rPr>
              <a:t>Judgment is neither hopeless nor perfect. Knowing the biases is the first step to managing them.</a:t>
            </a:r>
          </a:p>
          <a:p>
            <a:pPr marL="0" indent="0" algn="ctr">
              <a:lnSpc>
                <a:spcPct val="105000"/>
              </a:lnSpc>
              <a:spcBef>
                <a:spcPts val="0"/>
              </a:spcBef>
              <a:spcAft>
                <a:spcPts val="0"/>
              </a:spcAft>
              <a:buNone/>
            </a:pPr>
            <a:r>
              <a:rPr lang="en-US" sz="1600" b="0" i="0" dirty="0">
                <a:solidFill>
                  <a:srgbClr val="2D3956"/>
                </a:solidFill>
                <a:latin typeface="Alexandria"/>
                <a:cs typeface="Alexandria"/>
              </a:rPr>
              <a:t>Use data and reference classes when you can, and challenge your own estimates when you cannot.</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KEY TAKEAWAYS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000"/>
              </a:spcAft>
              <a:buFont typeface="Arial"/>
              <a:buChar char="-"/>
            </a:pPr>
            <a:r>
              <a:rPr lang="en-US" sz="2000" b="1" i="0" dirty="0">
                <a:solidFill>
                  <a:srgbClr val="203E5F"/>
                </a:solidFill>
                <a:latin typeface="Alexandria"/>
                <a:cs typeface="Alexandria"/>
              </a:rPr>
              <a:t>Availability</a:t>
            </a:r>
            <a:r>
              <a:rPr lang="en-US" sz="2000" b="0" i="0" dirty="0">
                <a:solidFill>
                  <a:srgbClr val="2D3956"/>
                </a:solidFill>
                <a:latin typeface="Alexandria"/>
                <a:cs typeface="Alexandria"/>
              </a:rPr>
              <a:t>: vivid and recent events feel likelier than they are</a:t>
            </a:r>
          </a:p>
          <a:p>
            <a:pPr marL="342900" indent="-342900" algn="l">
              <a:lnSpc>
                <a:spcPct val="110000"/>
              </a:lnSpc>
              <a:spcBef>
                <a:spcPts val="0"/>
              </a:spcBef>
              <a:spcAft>
                <a:spcPts val="1000"/>
              </a:spcAft>
              <a:buFont typeface="Arial"/>
              <a:buChar char="-"/>
            </a:pPr>
            <a:r>
              <a:rPr lang="en-US" sz="2000" b="1" i="0" dirty="0">
                <a:solidFill>
                  <a:srgbClr val="203E5F"/>
                </a:solidFill>
                <a:latin typeface="Alexandria"/>
                <a:cs typeface="Alexandria"/>
              </a:rPr>
              <a:t>Representativeness</a:t>
            </a:r>
            <a:r>
              <a:rPr lang="en-US" sz="2000" b="0" i="0" dirty="0">
                <a:solidFill>
                  <a:srgbClr val="2D3956"/>
                </a:solidFill>
                <a:latin typeface="Alexandria"/>
                <a:cs typeface="Alexandria"/>
              </a:rPr>
              <a:t>: we ignore base rates, misread randomness, and fall for the conjunction fallacy</a:t>
            </a:r>
          </a:p>
          <a:p>
            <a:pPr marL="342900" indent="-342900" algn="l">
              <a:lnSpc>
                <a:spcPct val="110000"/>
              </a:lnSpc>
              <a:spcBef>
                <a:spcPts val="0"/>
              </a:spcBef>
              <a:spcAft>
                <a:spcPts val="1000"/>
              </a:spcAft>
              <a:buFont typeface="Arial"/>
              <a:buChar char="-"/>
            </a:pPr>
            <a:r>
              <a:rPr lang="en-US" sz="2000" b="1" i="0" dirty="0">
                <a:solidFill>
                  <a:srgbClr val="203E5F"/>
                </a:solidFill>
                <a:latin typeface="Alexandria"/>
                <a:cs typeface="Alexandria"/>
              </a:rPr>
              <a:t>Anchoring</a:t>
            </a:r>
            <a:r>
              <a:rPr lang="en-US" sz="2000" b="0" i="0" dirty="0">
                <a:solidFill>
                  <a:srgbClr val="2D3956"/>
                </a:solidFill>
                <a:latin typeface="Alexandria"/>
                <a:cs typeface="Alexandria"/>
              </a:rPr>
              <a:t>: we adjust too little, overrating conjunctive and underrating disjunctive events, and we are overconfident</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Wishful thinking and poor covariation judgment also distort models</a:t>
            </a:r>
          </a:p>
          <a:p>
            <a:pPr marL="342900" indent="-342900" algn="l">
              <a:lnSpc>
                <a:spcPct val="110000"/>
              </a:lnSpc>
              <a:spcBef>
                <a:spcPts val="0"/>
              </a:spcBef>
              <a:spcAft>
                <a:spcPts val="1000"/>
              </a:spcAft>
              <a:buFont typeface="Arial"/>
              <a:buChar char="-"/>
            </a:pPr>
            <a:r>
              <a:rPr lang="en-US" sz="2000" b="0" i="0" dirty="0">
                <a:solidFill>
                  <a:srgbClr val="2D3956"/>
                </a:solidFill>
                <a:latin typeface="Alexandria"/>
                <a:cs typeface="Alexandria"/>
              </a:rPr>
              <a:t>Frequency formats and reference classes improve estimates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KEY TERMS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9" name="Table 25"/>
          <p:cNvGraphicFramePr>
            <a:graphicFrameLocks noGrp="1"/>
          </p:cNvGraphicFramePr>
          <p:nvPr/>
        </p:nvGraphicFramePr>
        <p:xfrm>
          <a:off x="896112" y="2286000"/>
          <a:ext cx="10259567" cy="2816352"/>
        </p:xfrm>
        <a:graphic>
          <a:graphicData uri="http://schemas.openxmlformats.org/drawingml/2006/table">
            <a:tbl>
              <a:tblPr>
                <a:tableStyleId>{5C22544A-7EE6-4342-B048-85BDC9FD1C3A}</a:tableStyleId>
              </a:tblPr>
              <a:tblGrid>
                <a:gridCol w="3077870">
                  <a:extLst>
                    <a:ext uri="{9D8B030D-6E8A-4147-A177-3AD203B41FA5}">
                      <a16:colId xmlns:a16="http://schemas.microsoft.com/office/drawing/2014/main" val="20000"/>
                    </a:ext>
                  </a:extLst>
                </a:gridCol>
                <a:gridCol w="7181697">
                  <a:extLst>
                    <a:ext uri="{9D8B030D-6E8A-4147-A177-3AD203B41FA5}">
                      <a16:colId xmlns:a16="http://schemas.microsoft.com/office/drawing/2014/main" val="20001"/>
                    </a:ext>
                  </a:extLst>
                </a:gridCol>
              </a:tblGrid>
              <a:tr h="0">
                <a:tc>
                  <a:txBody>
                    <a:bodyPr/>
                    <a:lstStyle/>
                    <a:p>
                      <a:r>
                        <a:rPr lang="en-US" sz="1800" b="1" i="0" dirty="0">
                          <a:solidFill>
                            <a:srgbClr val="FFFFFF"/>
                          </a:solidFill>
                          <a:latin typeface="Alexandria"/>
                          <a:cs typeface="Alexandria"/>
                        </a:rPr>
                        <a:t>Term</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tc>
                  <a:txBody>
                    <a:bodyPr/>
                    <a:lstStyle/>
                    <a:p>
                      <a:r>
                        <a:rPr lang="en-US" sz="1800" b="1" i="0" dirty="0">
                          <a:solidFill>
                            <a:srgbClr val="FFFFFF"/>
                          </a:solidFill>
                          <a:latin typeface="Alexandria"/>
                          <a:cs typeface="Alexandria"/>
                        </a:rPr>
                        <a:t>Meaning</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203E5F"/>
                    </a:solidFill>
                  </a:tcPr>
                </a:tc>
                <a:extLst>
                  <a:ext uri="{0D108BD9-81ED-4DB2-BD59-A6C34878D82A}">
                    <a16:rowId xmlns:a16="http://schemas.microsoft.com/office/drawing/2014/main" val="10000"/>
                  </a:ext>
                </a:extLst>
              </a:tr>
              <a:tr h="0">
                <a:tc>
                  <a:txBody>
                    <a:bodyPr/>
                    <a:lstStyle/>
                    <a:p>
                      <a:r>
                        <a:rPr lang="en-US" sz="1800" b="0" i="0" dirty="0">
                          <a:solidFill>
                            <a:srgbClr val="2D3956"/>
                          </a:solidFill>
                          <a:latin typeface="Alexandria"/>
                          <a:cs typeface="Alexandria"/>
                        </a:rPr>
                        <a:t>Heuristic</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800" b="0" i="0" dirty="0">
                          <a:solidFill>
                            <a:srgbClr val="2D3956"/>
                          </a:solidFill>
                          <a:latin typeface="Alexandria"/>
                          <a:cs typeface="Alexandria"/>
                        </a:rPr>
                        <a:t>A simple mental shortcut for judgment</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1"/>
                  </a:ext>
                </a:extLst>
              </a:tr>
              <a:tr h="0">
                <a:tc>
                  <a:txBody>
                    <a:bodyPr/>
                    <a:lstStyle/>
                    <a:p>
                      <a:r>
                        <a:rPr lang="en-US" sz="1800" b="0" i="0" dirty="0">
                          <a:solidFill>
                            <a:srgbClr val="2D3956"/>
                          </a:solidFill>
                          <a:latin typeface="Alexandria"/>
                          <a:cs typeface="Alexandria"/>
                        </a:rPr>
                        <a:t>Base rate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800" b="0" i="0" dirty="0">
                          <a:solidFill>
                            <a:srgbClr val="2D3956"/>
                          </a:solidFill>
                          <a:latin typeface="Alexandria"/>
                          <a:cs typeface="Alexandria"/>
                        </a:rPr>
                        <a:t>How common something is in the population</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2"/>
                  </a:ext>
                </a:extLst>
              </a:tr>
              <a:tr h="0">
                <a:tc>
                  <a:txBody>
                    <a:bodyPr/>
                    <a:lstStyle/>
                    <a:p>
                      <a:r>
                        <a:rPr lang="en-US" sz="1800" b="0" i="0" dirty="0">
                          <a:solidFill>
                            <a:srgbClr val="2D3956"/>
                          </a:solidFill>
                          <a:latin typeface="Alexandria"/>
                          <a:cs typeface="Alexandria"/>
                        </a:rPr>
                        <a:t>Regression to the mean</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800" b="0" i="0" dirty="0">
                          <a:solidFill>
                            <a:srgbClr val="2D3956"/>
                          </a:solidFill>
                          <a:latin typeface="Alexandria"/>
                          <a:cs typeface="Alexandria"/>
                        </a:rPr>
                        <a:t>Extreme results tend to be followed by more average ones</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3"/>
                  </a:ext>
                </a:extLst>
              </a:tr>
              <a:tr h="0">
                <a:tc>
                  <a:txBody>
                    <a:bodyPr/>
                    <a:lstStyle/>
                    <a:p>
                      <a:r>
                        <a:rPr lang="en-US" sz="1800" b="0" i="0" dirty="0">
                          <a:solidFill>
                            <a:srgbClr val="2D3956"/>
                          </a:solidFill>
                          <a:latin typeface="Alexandria"/>
                          <a:cs typeface="Alexandria"/>
                        </a:rPr>
                        <a:t>Conjunction fallacy</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800" b="0" i="0" dirty="0">
                          <a:solidFill>
                            <a:srgbClr val="2D3956"/>
                          </a:solidFill>
                          <a:latin typeface="Alexandria"/>
                          <a:cs typeface="Alexandria"/>
                        </a:rPr>
                        <a:t>Rating A-and-B as likelier than A alone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4"/>
                  </a:ext>
                </a:extLst>
              </a:tr>
              <a:tr h="0">
                <a:tc>
                  <a:txBody>
                    <a:bodyPr/>
                    <a:lstStyle/>
                    <a:p>
                      <a:r>
                        <a:rPr lang="en-US" sz="1800" b="0" i="0" dirty="0">
                          <a:solidFill>
                            <a:srgbClr val="2D3956"/>
                          </a:solidFill>
                          <a:latin typeface="Alexandria"/>
                          <a:cs typeface="Alexandria"/>
                        </a:rPr>
                        <a:t>Conjunctive / disjunctive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tc>
                  <a:txBody>
                    <a:bodyPr/>
                    <a:lstStyle/>
                    <a:p>
                      <a:r>
                        <a:rPr lang="en-US" sz="1800" b="0" i="0" dirty="0">
                          <a:solidFill>
                            <a:srgbClr val="2D3956"/>
                          </a:solidFill>
                          <a:latin typeface="Alexandria"/>
                          <a:cs typeface="Alexandria"/>
                        </a:rPr>
                        <a:t>All must happen / at least one happens</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4F7FA"/>
                    </a:solidFill>
                  </a:tcPr>
                </a:tc>
                <a:extLst>
                  <a:ext uri="{0D108BD9-81ED-4DB2-BD59-A6C34878D82A}">
                    <a16:rowId xmlns:a16="http://schemas.microsoft.com/office/drawing/2014/main" val="10005"/>
                  </a:ext>
                </a:extLst>
              </a:tr>
              <a:tr h="0">
                <a:tc>
                  <a:txBody>
                    <a:bodyPr/>
                    <a:lstStyle/>
                    <a:p>
                      <a:r>
                        <a:rPr lang="en-US" sz="1800" b="0" i="0" dirty="0">
                          <a:solidFill>
                            <a:srgbClr val="2D3956"/>
                          </a:solidFill>
                          <a:latin typeface="Alexandria"/>
                          <a:cs typeface="Alexandria"/>
                        </a:rPr>
                        <a:t>Overconfidence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tc>
                  <a:txBody>
                    <a:bodyPr/>
                    <a:lstStyle/>
                    <a:p>
                      <a:r>
                        <a:rPr lang="en-US" sz="1800" b="0" i="0" dirty="0">
                          <a:solidFill>
                            <a:srgbClr val="2D3956"/>
                          </a:solidFill>
                          <a:latin typeface="Alexandria"/>
                          <a:cs typeface="Alexandria"/>
                        </a:rPr>
                        <a:t>Ranges that are too narrow for the stated confidence</a:t>
                      </a:r>
                    </a:p>
                  </a:txBody>
                  <a:tcPr marL="109728" marR="109728" marT="64008" marB="64008" anchor="ctr">
                    <a:lnL w="12700">
                      <a:solidFill>
                        <a:srgbClr val="CFE0EE"/>
                      </a:solidFill>
                    </a:lnL>
                    <a:lnR w="12700">
                      <a:solidFill>
                        <a:srgbClr val="CFE0EE"/>
                      </a:solidFill>
                    </a:lnR>
                    <a:lnT w="12700">
                      <a:solidFill>
                        <a:srgbClr val="CFE0EE"/>
                      </a:solidFill>
                    </a:lnT>
                    <a:lnB w="12700">
                      <a:solidFill>
                        <a:srgbClr val="CFE0EE"/>
                      </a:solidFill>
                    </a:lnB>
                    <a:solidFill>
                      <a:srgbClr val="FFFFFF"/>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DISCUSSION QUESTIONS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10259568" cy="3886200"/>
          </a:xfrm>
          <a:prstGeom prst="rect">
            <a:avLst/>
          </a:prstGeom>
          <a:noFill/>
        </p:spPr>
        <p:txBody>
          <a:bodyPr wrap="square" lIns="0" tIns="0" rIns="0" bIns="0" rtlCol="0" anchor="ctr">
            <a:noAutofit/>
          </a:bodyPr>
          <a:lstStyle/>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Which bias could most affect a project manager forecasting a completion date, and why?</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How would you brief a team to reduce anchoring in a budget meeting?</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When is a heuristic actually the smart choice?</a:t>
            </a:r>
          </a:p>
          <a:p>
            <a:pPr marL="342900" indent="-342900" algn="l">
              <a:lnSpc>
                <a:spcPct val="110000"/>
              </a:lnSpc>
              <a:spcBef>
                <a:spcPts val="0"/>
              </a:spcBef>
              <a:spcAft>
                <a:spcPts val="1100"/>
              </a:spcAft>
              <a:buFont typeface="Arial"/>
              <a:buChar char="-"/>
            </a:pPr>
            <a:r>
              <a:rPr lang="en-US" sz="2200" b="0" i="0" dirty="0">
                <a:solidFill>
                  <a:srgbClr val="2D3956"/>
                </a:solidFill>
                <a:latin typeface="Alexandria"/>
                <a:cs typeface="Alexandria"/>
              </a:rPr>
              <a:t>Design a quick quiz for classmates that shows the conjunction fallacy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4"/>
          <p:cNvSpPr/>
          <p:nvPr/>
        </p:nvSpPr>
        <p:spPr>
          <a:xfrm>
            <a:off x="621792" y="1682496"/>
            <a:ext cx="10808208"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2"/>
          <p:cNvSpPr txBox="1"/>
          <p:nvPr/>
        </p:nvSpPr>
        <p:spPr>
          <a:xfrm>
            <a:off x="2514600" y="896112"/>
            <a:ext cx="6858000" cy="749808"/>
          </a:xfrm>
          <a:prstGeom prst="rect">
            <a:avLst/>
          </a:prstGeom>
          <a:noFill/>
        </p:spPr>
        <p:txBody>
          <a:bodyPr wrap="square" lIns="0" tIns="0" rIns="0" bIns="0" rtlCol="0" anchor="ctr">
            <a:noAutofit/>
          </a:bodyPr>
          <a:lstStyle/>
          <a:p>
            <a:pPr marL="0" indent="0" algn="l">
              <a:lnSpc>
                <a:spcPct val="95000"/>
              </a:lnSpc>
              <a:spcBef>
                <a:spcPts val="0"/>
              </a:spcBef>
              <a:spcAft>
                <a:spcPts val="0"/>
              </a:spcAft>
              <a:buNone/>
            </a:pPr>
            <a:r>
              <a:rPr lang="en-US" sz="2800" b="1" i="0" dirty="0">
                <a:solidFill>
                  <a:srgbClr val="000000"/>
                </a:solidFill>
                <a:latin typeface="Alexandria"/>
                <a:cs typeface="Alexandria"/>
              </a:rPr>
              <a:t>REFERENCES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1500" b="0" i="0" dirty="0">
                <a:solidFill>
                  <a:srgbClr val="FFFFFF"/>
                </a:solidFill>
                <a:latin typeface="Alexandria"/>
                <a:cs typeface="Alexandria"/>
              </a:rPr>
              <a:t>Part</a:t>
            </a:r>
          </a:p>
        </p:txBody>
      </p:sp>
      <p:sp>
        <p:nvSpPr>
          <p:cNvPr id="7" name="TextBox 9"/>
          <p:cNvSpPr txBox="1"/>
          <p:nvPr/>
        </p:nvSpPr>
        <p:spPr>
          <a:xfrm>
            <a:off x="1214179" y="1231789"/>
            <a:ext cx="966228" cy="768350"/>
          </a:xfrm>
          <a:prstGeom prst="rect">
            <a:avLst/>
          </a:prstGeom>
          <a:noFill/>
        </p:spPr>
        <p:txBody>
          <a:bodyPr wrap="square" lIns="0" tIns="0" rIns="0" bIns="0" rtlCol="0" anchor="ctr">
            <a:noAutofit/>
          </a:bodyPr>
          <a:lstStyle/>
          <a:p>
            <a:pPr marL="0" indent="0" algn="ctr">
              <a:lnSpc>
                <a:spcPct val="100000"/>
              </a:lnSpc>
              <a:spcBef>
                <a:spcPts val="0"/>
              </a:spcBef>
              <a:spcAft>
                <a:spcPts val="0"/>
              </a:spcAft>
              <a:buNone/>
            </a:pPr>
            <a:r>
              <a:rPr lang="en-US" sz="3600" b="1" i="0" dirty="0">
                <a:solidFill>
                  <a:srgbClr val="FFFFFF"/>
                </a:solidFill>
                <a:latin typeface="Alexandria"/>
                <a:cs typeface="Alexandria"/>
              </a:rPr>
              <a:t>06</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25"/>
          <p:cNvSpPr txBox="1"/>
          <p:nvPr/>
        </p:nvSpPr>
        <p:spPr>
          <a:xfrm>
            <a:off x="896112" y="2286000"/>
            <a:ext cx="6400800" cy="3840480"/>
          </a:xfrm>
          <a:prstGeom prst="rect">
            <a:avLst/>
          </a:prstGeom>
          <a:noFill/>
        </p:spPr>
        <p:txBody>
          <a:bodyPr wrap="square" lIns="0" tIns="0" rIns="0" bIns="0" rtlCol="0" anchor="ctr">
            <a:noAutofit/>
          </a:bodyPr>
          <a:lstStyle/>
          <a:p>
            <a:pPr marL="457200" indent="-457200" algn="l">
              <a:lnSpc>
                <a:spcPct val="110000"/>
              </a:lnSpc>
              <a:spcBef>
                <a:spcPts val="0"/>
              </a:spcBef>
              <a:spcAft>
                <a:spcPts val="900"/>
              </a:spcAft>
              <a:buFont typeface="+mj-lt"/>
              <a:buAutoNum type="arabicPeriod"/>
            </a:pPr>
            <a:r>
              <a:rPr lang="en-US" sz="1800" b="0" i="0" dirty="0">
                <a:solidFill>
                  <a:srgbClr val="2D3956"/>
                </a:solidFill>
                <a:latin typeface="Alexandria"/>
                <a:cs typeface="Alexandria"/>
              </a:rPr>
              <a:t>Goodwin, P. and Wright, G. </a:t>
            </a:r>
            <a:r>
              <a:rPr lang="en-US" sz="1800" b="1" i="0" dirty="0">
                <a:solidFill>
                  <a:srgbClr val="203E5F"/>
                </a:solidFill>
                <a:latin typeface="Alexandria"/>
                <a:cs typeface="Alexandria"/>
              </a:rPr>
              <a:t>Decision Analysis for Management Judgment</a:t>
            </a:r>
            <a:r>
              <a:rPr lang="en-US" sz="1800" b="0" i="0" dirty="0">
                <a:solidFill>
                  <a:srgbClr val="2D3956"/>
                </a:solidFill>
                <a:latin typeface="Alexandria"/>
                <a:cs typeface="Alexandria"/>
              </a:rPr>
              <a:t>, 6th ed., Chapter 10</a:t>
            </a:r>
          </a:p>
          <a:p>
            <a:pPr marL="457200" indent="-457200" algn="l">
              <a:lnSpc>
                <a:spcPct val="110000"/>
              </a:lnSpc>
              <a:spcBef>
                <a:spcPts val="0"/>
              </a:spcBef>
              <a:spcAft>
                <a:spcPts val="900"/>
              </a:spcAft>
              <a:buFont typeface="+mj-lt"/>
              <a:buAutoNum type="arabicPeriod"/>
            </a:pPr>
            <a:r>
              <a:rPr lang="en-US" sz="1800" b="0" i="0" dirty="0">
                <a:solidFill>
                  <a:srgbClr val="2D3956"/>
                </a:solidFill>
                <a:latin typeface="Alexandria"/>
                <a:cs typeface="Alexandria"/>
              </a:rPr>
              <a:t>Tversky, A. and Kahneman, D. (1974) Judgment under Uncertainty: Heuristics and Biases</a:t>
            </a:r>
          </a:p>
          <a:p>
            <a:pPr marL="457200" indent="-457200" algn="l">
              <a:lnSpc>
                <a:spcPct val="110000"/>
              </a:lnSpc>
              <a:spcBef>
                <a:spcPts val="0"/>
              </a:spcBef>
              <a:spcAft>
                <a:spcPts val="900"/>
              </a:spcAft>
              <a:buFont typeface="+mj-lt"/>
              <a:buAutoNum type="arabicPeriod"/>
            </a:pPr>
            <a:r>
              <a:rPr lang="en-US" sz="1800" b="0" i="0" dirty="0">
                <a:solidFill>
                  <a:srgbClr val="2D3956"/>
                </a:solidFill>
                <a:latin typeface="Alexandria"/>
                <a:cs typeface="Alexandria"/>
              </a:rPr>
              <a:t>Gigerenzer, G. on frequency formats and ecological rationality</a:t>
            </a:r>
          </a:p>
          <a:p>
            <a:pPr marL="457200" indent="-457200" algn="l">
              <a:lnSpc>
                <a:spcPct val="110000"/>
              </a:lnSpc>
              <a:spcBef>
                <a:spcPts val="0"/>
              </a:spcBef>
              <a:spcAft>
                <a:spcPts val="900"/>
              </a:spcAft>
              <a:buFont typeface="+mj-lt"/>
              <a:buAutoNum type="arabicPeriod"/>
            </a:pPr>
            <a:r>
              <a:rPr lang="en-US" sz="1800" b="0" i="0" dirty="0">
                <a:solidFill>
                  <a:srgbClr val="2D3956"/>
                </a:solidFill>
                <a:latin typeface="Alexandria"/>
                <a:cs typeface="Alexandria"/>
              </a:rPr>
              <a:t>Next in this series: Heuristics and Biases II, multi-objective choices (Chapter 2)</a:t>
            </a:r>
          </a:p>
        </p:txBody>
      </p:sp>
      <p:pic>
        <p:nvPicPr>
          <p:cNvPr id="10" name="Picture 26" descr="cover-000.jpg"/>
          <p:cNvPicPr>
            <a:picLocks noChangeAspect="1"/>
          </p:cNvPicPr>
          <p:nvPr/>
        </p:nvPicPr>
        <p:blipFill>
          <a:blip r:embed="rId3"/>
          <a:stretch>
            <a:fillRect/>
          </a:stretch>
        </p:blipFill>
        <p:spPr>
          <a:xfrm>
            <a:off x="8001000" y="2194560"/>
            <a:ext cx="3168852" cy="3977639"/>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4"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6"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7"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8"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2883E51-D73E-45A2-B045-39099D15F3C7}"/>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177</TotalTime>
  <Words>3454</Words>
  <Application>Microsoft Office PowerPoint</Application>
  <PresentationFormat>Widescreen</PresentationFormat>
  <Paragraphs>474</Paragraphs>
  <Slides>63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63</vt:i4>
      </vt:variant>
    </vt:vector>
  </HeadingPairs>
  <TitlesOfParts>
    <vt:vector size="69"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Heuristics &amp; Biases I: Judging Probability (Ch. 10)</dc:title>
  <dc:creator>start</dc:creator>
  <cp:lastModifiedBy>Ahmad Alnaimi</cp:lastModifiedBy>
  <cp:revision>7</cp:revision>
  <dcterms:created xsi:type="dcterms:W3CDTF">2023-04-29T09:08:00Z</dcterms:created>
  <dcterms:modified xsi:type="dcterms:W3CDTF">2026-09-24T13:07:58Z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