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273" r:id="rId4"/>
    <p:sldId id="294" r:id="rId5"/>
    <p:sldId id="295" r:id="rId6"/>
    <p:sldId id="498" r:id="rId7"/>
    <p:sldId id="296" r:id="rId8"/>
    <p:sldId id="496" r:id="rId9"/>
    <p:sldId id="280" r:id="rId10"/>
    <p:sldId id="258" r:id="rId11"/>
    <p:sldId id="259" r:id="rId12"/>
    <p:sldId id="260" r:id="rId13"/>
    <p:sldId id="261" r:id="rId14"/>
    <p:sldId id="262" r:id="rId15"/>
    <p:sldId id="263" r:id="rId16"/>
    <p:sldId id="264" r:id="rId17"/>
    <p:sldId id="265" r:id="rId18"/>
    <p:sldId id="281" r:id="rId19"/>
    <p:sldId id="266" r:id="rId20"/>
    <p:sldId id="267" r:id="rId21"/>
    <p:sldId id="268" r:id="rId22"/>
    <p:sldId id="269" r:id="rId23"/>
    <p:sldId id="270" r:id="rId24"/>
    <p:sldId id="271" r:id="rId25"/>
    <p:sldId id="497" r:id="rId26"/>
    <p:sldId id="495" r:id="rId27"/>
    <p:sldId id="274" r:id="rId28"/>
    <p:sldId id="278" r:id="rId29"/>
    <p:sldId id="508" r:id="rId30"/>
    <p:sldId id="499" r:id="rId31"/>
    <p:sldId id="509" r:id="rId32"/>
    <p:sldId id="500" r:id="rId33"/>
    <p:sldId id="501" r:id="rId34"/>
    <p:sldId id="502" r:id="rId35"/>
    <p:sldId id="503" r:id="rId36"/>
    <p:sldId id="504" r:id="rId37"/>
    <p:sldId id="505" r:id="rId38"/>
    <p:sldId id="506" r:id="rId39"/>
    <p:sldId id="50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3"/>
            <p14:sldId id="294"/>
            <p14:sldId id="295"/>
            <p14:sldId id="498"/>
            <p14:sldId id="296"/>
            <p14:sldId id="496"/>
            <p14:sldId id="280"/>
            <p14:sldId id="258"/>
            <p14:sldId id="259"/>
            <p14:sldId id="260"/>
            <p14:sldId id="261"/>
            <p14:sldId id="262"/>
            <p14:sldId id="263"/>
            <p14:sldId id="264"/>
            <p14:sldId id="265"/>
            <p14:sldId id="281"/>
            <p14:sldId id="266"/>
            <p14:sldId id="267"/>
            <p14:sldId id="268"/>
            <p14:sldId id="269"/>
            <p14:sldId id="270"/>
            <p14:sldId id="271"/>
            <p14:sldId id="497"/>
            <p14:sldId id="495"/>
            <p14:sldId id="274"/>
            <p14:sldId id="278"/>
            <p14:sldId id="508"/>
            <p14:sldId id="499"/>
            <p14:sldId id="509"/>
            <p14:sldId id="500"/>
            <p14:sldId id="501"/>
            <p14:sldId id="502"/>
            <p14:sldId id="503"/>
            <p14:sldId id="504"/>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B6FDA-5DFE-FE40-5CEB-032355376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F8979-FA51-46AD-2B01-ED8A066AA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02E6F0-19EB-C075-4D73-4C1B7026F2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34F3C1D-8A50-4D37-E9BC-41F2F487D8F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83036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B6E5771-D04B-40A8-A6EE-8016975D1C5D}" type="slidenum">
              <a:rPr lang="en-US" smtClean="0"/>
              <a:pPr/>
              <a:t>10</a:t>
            </a:fld>
            <a:endParaRPr lang="en-US"/>
          </a:p>
        </p:txBody>
      </p:sp>
      <p:sp>
        <p:nvSpPr>
          <p:cNvPr id="62467" name="Rectangle 2"/>
          <p:cNvSpPr>
            <a:spLocks noGrp="1" noRot="1" noChangeAspect="1" noChangeArrowheads="1" noTextEdit="1"/>
          </p:cNvSpPr>
          <p:nvPr>
            <p:ph type="sldImg"/>
          </p:nvPr>
        </p:nvSpPr>
        <p:spPr>
          <a:ln/>
        </p:spPr>
      </p:sp>
      <p:sp>
        <p:nvSpPr>
          <p:cNvPr id="62468"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567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1CC2CEA-9250-4B48-9F42-36B00C38B6C0}" type="slidenum">
              <a:rPr lang="en-US" smtClean="0"/>
              <a:pPr/>
              <a:t>11</a:t>
            </a:fld>
            <a:endParaRPr lang="en-US"/>
          </a:p>
        </p:txBody>
      </p:sp>
      <p:sp>
        <p:nvSpPr>
          <p:cNvPr id="63491" name="Rectangle 2"/>
          <p:cNvSpPr>
            <a:spLocks noGrp="1" noRot="1" noChangeAspect="1" noChangeArrowheads="1" noTextEdit="1"/>
          </p:cNvSpPr>
          <p:nvPr>
            <p:ph type="sldImg"/>
          </p:nvPr>
        </p:nvSpPr>
        <p:spPr>
          <a:ln/>
        </p:spPr>
      </p:sp>
      <p:sp>
        <p:nvSpPr>
          <p:cNvPr id="63492"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3691693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A5C28D22-EE53-4615-AA38-5DE9790C6399}" type="slidenum">
              <a:rPr lang="en-US" smtClean="0"/>
              <a:pPr eaLnBrk="1" hangingPunct="1"/>
              <a:t>12</a:t>
            </a:fld>
            <a:endParaRPr lang="en-US"/>
          </a:p>
        </p:txBody>
      </p:sp>
    </p:spTree>
    <p:extLst>
      <p:ext uri="{BB962C8B-B14F-4D97-AF65-F5344CB8AC3E}">
        <p14:creationId xmlns:p14="http://schemas.microsoft.com/office/powerpoint/2010/main" val="837239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8C77A1B-88B1-4089-AB9F-A470120B3997}" type="slidenum">
              <a:rPr lang="en-US" smtClean="0"/>
              <a:pPr eaLnBrk="1" hangingPunct="1"/>
              <a:t>13</a:t>
            </a:fld>
            <a:endParaRPr lang="en-US"/>
          </a:p>
        </p:txBody>
      </p:sp>
    </p:spTree>
    <p:extLst>
      <p:ext uri="{BB962C8B-B14F-4D97-AF65-F5344CB8AC3E}">
        <p14:creationId xmlns:p14="http://schemas.microsoft.com/office/powerpoint/2010/main" val="1412169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49E157B-E5BC-493B-8F04-D15F774D1CCB}" type="slidenum">
              <a:rPr lang="en-US" smtClean="0"/>
              <a:pPr eaLnBrk="1" hangingPunct="1"/>
              <a:t>14</a:t>
            </a:fld>
            <a:endParaRPr lang="en-US"/>
          </a:p>
        </p:txBody>
      </p:sp>
    </p:spTree>
    <p:extLst>
      <p:ext uri="{BB962C8B-B14F-4D97-AF65-F5344CB8AC3E}">
        <p14:creationId xmlns:p14="http://schemas.microsoft.com/office/powerpoint/2010/main" val="420251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FA800717-47F6-401F-B475-C15584F17F58}" type="slidenum">
              <a:rPr lang="en-US" smtClean="0"/>
              <a:pPr eaLnBrk="1" hangingPunct="1"/>
              <a:t>15</a:t>
            </a:fld>
            <a:endParaRPr lang="en-US"/>
          </a:p>
        </p:txBody>
      </p:sp>
    </p:spTree>
    <p:extLst>
      <p:ext uri="{BB962C8B-B14F-4D97-AF65-F5344CB8AC3E}">
        <p14:creationId xmlns:p14="http://schemas.microsoft.com/office/powerpoint/2010/main" val="37660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16</a:t>
            </a:fld>
            <a:endParaRPr lang="en-US"/>
          </a:p>
        </p:txBody>
      </p:sp>
    </p:spTree>
    <p:extLst>
      <p:ext uri="{BB962C8B-B14F-4D97-AF65-F5344CB8AC3E}">
        <p14:creationId xmlns:p14="http://schemas.microsoft.com/office/powerpoint/2010/main" val="3454573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17</a:t>
            </a:fld>
            <a:endParaRPr lang="en-US"/>
          </a:p>
        </p:txBody>
      </p:sp>
    </p:spTree>
    <p:extLst>
      <p:ext uri="{BB962C8B-B14F-4D97-AF65-F5344CB8AC3E}">
        <p14:creationId xmlns:p14="http://schemas.microsoft.com/office/powerpoint/2010/main" val="3023237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1B25156-2BF6-4D57-B771-BC388CF52074}" type="slidenum">
              <a:rPr lang="en-US" smtClean="0"/>
              <a:pPr eaLnBrk="1" hangingPunct="1"/>
              <a:t>18</a:t>
            </a:fld>
            <a:endParaRPr lang="en-US"/>
          </a:p>
        </p:txBody>
      </p:sp>
    </p:spTree>
    <p:extLst>
      <p:ext uri="{BB962C8B-B14F-4D97-AF65-F5344CB8AC3E}">
        <p14:creationId xmlns:p14="http://schemas.microsoft.com/office/powerpoint/2010/main" val="3576360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D96E896-7D2F-4552-B33C-6D883A93B154}" type="slidenum">
              <a:rPr lang="en-US" smtClean="0"/>
              <a:pPr/>
              <a:t>19</a:t>
            </a:fld>
            <a:endParaRPr lang="en-US"/>
          </a:p>
        </p:txBody>
      </p:sp>
      <p:sp>
        <p:nvSpPr>
          <p:cNvPr id="71683" name="Rectangle 2"/>
          <p:cNvSpPr>
            <a:spLocks noGrp="1" noRot="1" noChangeAspect="1" noChangeArrowheads="1" noTextEdit="1"/>
          </p:cNvSpPr>
          <p:nvPr>
            <p:ph type="sldImg"/>
          </p:nvPr>
        </p:nvSpPr>
        <p:spPr>
          <a:ln/>
        </p:spPr>
      </p:sp>
      <p:sp>
        <p:nvSpPr>
          <p:cNvPr id="71684"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1218130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endParaRPr lang="en-US"/>
          </a:p>
        </p:txBody>
      </p:sp>
      <p:sp>
        <p:nvSpPr>
          <p:cNvPr id="73732" name="Slide Number Placeholder 3"/>
          <p:cNvSpPr>
            <a:spLocks noGrp="1"/>
          </p:cNvSpPr>
          <p:nvPr>
            <p:ph type="sldNum" sz="quarter" idx="5"/>
          </p:nvPr>
        </p:nvSpPr>
        <p:spPr>
          <a:noFill/>
        </p:spPr>
        <p:txBody>
          <a:bodyPr/>
          <a:lstStyle/>
          <a:p>
            <a:fld id="{0416A7E5-C161-4140-B64D-C5F5C9FEA7B6}" type="slidenum">
              <a:rPr lang="en-US" smtClean="0"/>
              <a:pPr/>
              <a:t>21</a:t>
            </a:fld>
            <a:endParaRPr lang="en-US"/>
          </a:p>
        </p:txBody>
      </p:sp>
    </p:spTree>
    <p:extLst>
      <p:ext uri="{BB962C8B-B14F-4D97-AF65-F5344CB8AC3E}">
        <p14:creationId xmlns:p14="http://schemas.microsoft.com/office/powerpoint/2010/main" val="145216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US"/>
          </a:p>
        </p:txBody>
      </p:sp>
      <p:sp>
        <p:nvSpPr>
          <p:cNvPr id="74756" name="Slide Number Placeholder 3"/>
          <p:cNvSpPr>
            <a:spLocks noGrp="1"/>
          </p:cNvSpPr>
          <p:nvPr>
            <p:ph type="sldNum" sz="quarter" idx="5"/>
          </p:nvPr>
        </p:nvSpPr>
        <p:spPr>
          <a:noFill/>
        </p:spPr>
        <p:txBody>
          <a:bodyPr/>
          <a:lstStyle/>
          <a:p>
            <a:fld id="{125EE7CB-4EC5-4EE0-B573-B7624BABBD96}" type="slidenum">
              <a:rPr lang="en-US" smtClean="0"/>
              <a:pPr/>
              <a:t>22</a:t>
            </a:fld>
            <a:endParaRPr lang="en-US"/>
          </a:p>
        </p:txBody>
      </p:sp>
    </p:spTree>
    <p:extLst>
      <p:ext uri="{BB962C8B-B14F-4D97-AF65-F5344CB8AC3E}">
        <p14:creationId xmlns:p14="http://schemas.microsoft.com/office/powerpoint/2010/main" val="11300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p:spPr>
        <p:txBody>
          <a:bodyPr/>
          <a:lstStyle/>
          <a:p>
            <a:endParaRPr lang="en-US"/>
          </a:p>
        </p:txBody>
      </p:sp>
      <p:sp>
        <p:nvSpPr>
          <p:cNvPr id="75780" name="Slide Number Placeholder 3"/>
          <p:cNvSpPr>
            <a:spLocks noGrp="1"/>
          </p:cNvSpPr>
          <p:nvPr>
            <p:ph type="sldNum" sz="quarter" idx="5"/>
          </p:nvPr>
        </p:nvSpPr>
        <p:spPr>
          <a:noFill/>
        </p:spPr>
        <p:txBody>
          <a:bodyPr/>
          <a:lstStyle/>
          <a:p>
            <a:fld id="{8270CC35-FD44-4165-971E-37A1F0D0F5D0}" type="slidenum">
              <a:rPr lang="en-US" smtClean="0"/>
              <a:pPr/>
              <a:t>23</a:t>
            </a:fld>
            <a:endParaRPr lang="en-US"/>
          </a:p>
        </p:txBody>
      </p:sp>
    </p:spTree>
    <p:extLst>
      <p:ext uri="{BB962C8B-B14F-4D97-AF65-F5344CB8AC3E}">
        <p14:creationId xmlns:p14="http://schemas.microsoft.com/office/powerpoint/2010/main" val="11737709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64AED13D-D7A8-499F-8055-1B05720A6D78}" type="slidenum">
              <a:rPr lang="en-US" smtClean="0"/>
              <a:pPr eaLnBrk="1" hangingPunct="1"/>
              <a:t>24</a:t>
            </a:fld>
            <a:endParaRPr lang="en-US"/>
          </a:p>
        </p:txBody>
      </p:sp>
    </p:spTree>
    <p:extLst>
      <p:ext uri="{BB962C8B-B14F-4D97-AF65-F5344CB8AC3E}">
        <p14:creationId xmlns:p14="http://schemas.microsoft.com/office/powerpoint/2010/main" val="3087245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7E171EF3-8C37-40D5-BB41-C57D5B4FCE8F}" type="slidenum">
              <a:rPr lang="en-US" smtClean="0"/>
              <a:pPr eaLnBrk="1" hangingPunct="1"/>
              <a:t>26</a:t>
            </a:fld>
            <a:endParaRPr lang="en-US"/>
          </a:p>
        </p:txBody>
      </p:sp>
    </p:spTree>
    <p:extLst>
      <p:ext uri="{BB962C8B-B14F-4D97-AF65-F5344CB8AC3E}">
        <p14:creationId xmlns:p14="http://schemas.microsoft.com/office/powerpoint/2010/main" val="1046083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964CA118-397B-4EE1-849C-AD9D8BD634A8}" type="slidenum">
              <a:rPr lang="en-US" smtClean="0"/>
              <a:pPr/>
              <a:t>28</a:t>
            </a:fld>
            <a:endParaRPr lang="en-US"/>
          </a:p>
        </p:txBody>
      </p:sp>
      <p:sp>
        <p:nvSpPr>
          <p:cNvPr id="79875" name="Rectangle 2"/>
          <p:cNvSpPr>
            <a:spLocks noGrp="1" noRot="1" noChangeAspect="1" noChangeArrowheads="1" noTextEdit="1"/>
          </p:cNvSpPr>
          <p:nvPr>
            <p:ph type="sldImg"/>
          </p:nvPr>
        </p:nvSpPr>
        <p:spPr>
          <a:xfrm>
            <a:off x="923925" y="685800"/>
            <a:ext cx="5010150" cy="2819400"/>
          </a:xfrm>
          <a:ln/>
        </p:spPr>
      </p:sp>
      <p:sp>
        <p:nvSpPr>
          <p:cNvPr id="79876"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2461098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A9E5B-274B-339E-C22E-0E102661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B3F58F-9621-4F37-7979-4E874D1F2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3413AE-5153-FE6D-C5EF-2E25C88F6C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E370F0-E11E-99ED-05E5-52312917340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49172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50D0C6DB-03D5-43DB-AE4A-3ADCF3847996}" type="slidenum">
              <a:rPr lang="en-US" sz="1200" smtClean="0"/>
              <a:pPr eaLnBrk="1" hangingPunct="1"/>
              <a:t>32</a:t>
            </a:fld>
            <a:endParaRPr lang="en-US" sz="1200"/>
          </a:p>
        </p:txBody>
      </p:sp>
    </p:spTree>
    <p:extLst>
      <p:ext uri="{BB962C8B-B14F-4D97-AF65-F5344CB8AC3E}">
        <p14:creationId xmlns:p14="http://schemas.microsoft.com/office/powerpoint/2010/main" val="37309351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9D22A0-A735-4A0F-9F38-F3E17FCE69D4}" type="slidenum">
              <a:rPr lang="en-US" sz="1200" smtClean="0"/>
              <a:pPr eaLnBrk="1" hangingPunct="1"/>
              <a:t>34</a:t>
            </a:fld>
            <a:endParaRPr lang="en-US" sz="1200"/>
          </a:p>
        </p:txBody>
      </p:sp>
    </p:spTree>
    <p:extLst>
      <p:ext uri="{BB962C8B-B14F-4D97-AF65-F5344CB8AC3E}">
        <p14:creationId xmlns:p14="http://schemas.microsoft.com/office/powerpoint/2010/main" val="2146900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7044DE-6735-42CF-927B-645689F9C227}" type="slidenum">
              <a:rPr lang="en-US" sz="1200" smtClean="0"/>
              <a:pPr eaLnBrk="1" hangingPunct="1"/>
              <a:t>39</a:t>
            </a:fld>
            <a:endParaRPr lang="en-US" sz="1200"/>
          </a:p>
        </p:txBody>
      </p:sp>
    </p:spTree>
    <p:extLst>
      <p:ext uri="{BB962C8B-B14F-4D97-AF65-F5344CB8AC3E}">
        <p14:creationId xmlns:p14="http://schemas.microsoft.com/office/powerpoint/2010/main" val="2843561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Implementation </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025061" y="3160593"/>
            <a:ext cx="4392548" cy="1754326"/>
          </a:xfrm>
          <a:prstGeom prst="rect">
            <a:avLst/>
          </a:prstGeom>
          <a:noFill/>
        </p:spPr>
        <p:txBody>
          <a:bodyPr wrap="none" rtlCol="0">
            <a:spAutoFit/>
          </a:bodyPr>
          <a:lstStyle/>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Program </a:t>
            </a:r>
          </a:p>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Implementation</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1" name="Rectangle 16"/>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grpSp>
        <p:nvGrpSpPr>
          <p:cNvPr id="2" name="Group 1">
            <a:extLst>
              <a:ext uri="{FF2B5EF4-FFF2-40B4-BE49-F238E27FC236}">
                <a16:creationId xmlns:a16="http://schemas.microsoft.com/office/drawing/2014/main" id="{5E2D579B-328A-48AB-8B35-0A05C322FFDD}"/>
              </a:ext>
            </a:extLst>
          </p:cNvPr>
          <p:cNvGrpSpPr/>
          <p:nvPr/>
        </p:nvGrpSpPr>
        <p:grpSpPr>
          <a:xfrm>
            <a:off x="1189608" y="1331649"/>
            <a:ext cx="9454718" cy="4717743"/>
            <a:chOff x="1905000" y="1524001"/>
            <a:chExt cx="8458200" cy="4800599"/>
          </a:xfrm>
        </p:grpSpPr>
        <p:sp>
          <p:nvSpPr>
            <p:cNvPr id="33794" name="Rectangle 15"/>
            <p:cNvSpPr>
              <a:spLocks noChangeArrowheads="1"/>
            </p:cNvSpPr>
            <p:nvPr/>
          </p:nvSpPr>
          <p:spPr bwMode="auto">
            <a:xfrm>
              <a:off x="2819400" y="1524002"/>
              <a:ext cx="12954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solidFill>
                    <a:schemeClr val="accent6">
                      <a:lumMod val="75000"/>
                    </a:schemeClr>
                  </a:solidFill>
                  <a:latin typeface="Times New Roman" panose="02020603050405020304" pitchFamily="18" charset="0"/>
                  <a:cs typeface="Times New Roman" panose="02020603050405020304" pitchFamily="18" charset="0"/>
                </a:rPr>
                <a:t>Input</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10243" name="Rectangle 14"/>
            <p:cNvSpPr>
              <a:spLocks noChangeArrowheads="1"/>
            </p:cNvSpPr>
            <p:nvPr/>
          </p:nvSpPr>
          <p:spPr bwMode="auto">
            <a:xfrm>
              <a:off x="6560013" y="1600201"/>
              <a:ext cx="1032538" cy="411362"/>
            </a:xfrm>
            <a:prstGeom prst="rect">
              <a:avLst/>
            </a:prstGeom>
            <a:noFill/>
            <a:ln w="9525">
              <a:noFill/>
              <a:miter lim="800000"/>
              <a:headEnd/>
              <a:tailEnd/>
            </a:ln>
          </p:spPr>
          <p:txBody>
            <a:bodyPr wrap="none" lIns="0" tIns="0" rIns="0" bIns="0">
              <a:spAutoFit/>
            </a:bodyPr>
            <a:lstStyle/>
            <a:p>
              <a:pPr algn="ctr" eaLnBrk="1" hangingPunct="1"/>
              <a:r>
                <a:rPr lang="en-US" sz="2800" b="1" dirty="0">
                  <a:ln>
                    <a:solidFill>
                      <a:schemeClr val="tx1"/>
                    </a:solidFill>
                  </a:ln>
                  <a:solidFill>
                    <a:srgbClr val="FF0000"/>
                  </a:solidFill>
                  <a:latin typeface="Times New Roman" panose="02020603050405020304" pitchFamily="18" charset="0"/>
                  <a:cs typeface="Times New Roman" panose="02020603050405020304" pitchFamily="18" charset="0"/>
                </a:rPr>
                <a:t>Process</a:t>
              </a:r>
              <a:endParaRPr lang="en-US" sz="2800" dirty="0">
                <a:ln>
                  <a:solidFill>
                    <a:schemeClr val="tx1"/>
                  </a:solidFill>
                </a:ln>
                <a:solidFill>
                  <a:srgbClr val="FF0000"/>
                </a:solidFill>
                <a:latin typeface="Times New Roman" panose="02020603050405020304" pitchFamily="18" charset="0"/>
                <a:cs typeface="Times New Roman" panose="02020603050405020304" pitchFamily="18" charset="0"/>
              </a:endParaRPr>
            </a:p>
          </p:txBody>
        </p:sp>
        <p:sp>
          <p:nvSpPr>
            <p:cNvPr id="65549" name="Rectangle 13"/>
            <p:cNvSpPr>
              <a:spLocks noChangeArrowheads="1"/>
            </p:cNvSpPr>
            <p:nvPr/>
          </p:nvSpPr>
          <p:spPr bwMode="auto">
            <a:xfrm>
              <a:off x="8610600" y="1524001"/>
              <a:ext cx="15240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ln>
                    <a:solidFill>
                      <a:schemeClr val="tx1"/>
                    </a:solidFill>
                  </a:ln>
                  <a:solidFill>
                    <a:srgbClr val="92D050"/>
                  </a:solidFill>
                  <a:latin typeface="Times New Roman" panose="02020603050405020304" pitchFamily="18" charset="0"/>
                  <a:cs typeface="Times New Roman" panose="02020603050405020304" pitchFamily="18" charset="0"/>
                </a:rPr>
                <a:t>Output</a:t>
              </a:r>
              <a:endParaRPr lang="en-US" sz="2800" dirty="0">
                <a:ln>
                  <a:solidFill>
                    <a:schemeClr val="tx1"/>
                  </a:solidFill>
                </a:ln>
                <a:solidFill>
                  <a:srgbClr val="92D050"/>
                </a:solidFill>
                <a:latin typeface="Times New Roman" panose="02020603050405020304" pitchFamily="18" charset="0"/>
                <a:cs typeface="Times New Roman" panose="02020603050405020304" pitchFamily="18" charset="0"/>
              </a:endParaRPr>
            </a:p>
          </p:txBody>
        </p:sp>
        <p:sp>
          <p:nvSpPr>
            <p:cNvPr id="10245" name="Rectangle 12"/>
            <p:cNvSpPr>
              <a:spLocks noChangeArrowheads="1"/>
            </p:cNvSpPr>
            <p:nvPr/>
          </p:nvSpPr>
          <p:spPr bwMode="auto">
            <a:xfrm>
              <a:off x="1905000" y="2133600"/>
              <a:ext cx="3352800" cy="4191000"/>
            </a:xfrm>
            <a:prstGeom prst="rect">
              <a:avLst/>
            </a:prstGeom>
            <a:solidFill>
              <a:schemeClr val="bg1"/>
            </a:solidFill>
            <a:ln w="38100">
              <a:solidFill>
                <a:srgbClr val="FF0000"/>
              </a:solidFill>
              <a:miter lim="800000"/>
              <a:headEnd/>
              <a:tailEnd/>
            </a:ln>
          </p:spPr>
          <p:txBody>
            <a:bodyPr lIns="274320" tIns="91440"/>
            <a:lstStyle/>
            <a:p>
              <a:pPr>
                <a:spcBef>
                  <a:spcPct val="10000"/>
                </a:spcBef>
                <a:spcAft>
                  <a:spcPct val="25000"/>
                </a:spcAft>
                <a:tabLst>
                  <a:tab pos="114300" algn="l"/>
                </a:tabLst>
              </a:pPr>
              <a:endPar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Training Plan Acquisition List</a:t>
              </a:r>
              <a:endPar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Material</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Equipment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Trainee and Trainer Manuals</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Room Set up plan</a:t>
              </a: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Refreshment list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Trainer readiness</a:t>
              </a:r>
            </a:p>
            <a:p>
              <a:pPr>
                <a:spcBef>
                  <a:spcPct val="10000"/>
                </a:spcBef>
                <a:spcAft>
                  <a:spcPct val="25000"/>
                </a:spcAft>
                <a:tabLst>
                  <a:tab pos="114300" algn="l"/>
                </a:tabLst>
              </a:pPr>
              <a:r>
                <a:rPr lang="en-US" b="1"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And so on….</a:t>
              </a:r>
              <a:endParaRPr lang="en-US"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114300" algn="l"/>
                </a:tabLst>
              </a:pPr>
              <a:endParaRPr lang="en-US" sz="2000" dirty="0">
                <a:solidFill>
                  <a:srgbClr val="00FFFF"/>
                </a:solidFill>
                <a:latin typeface="Arial" charset="0"/>
                <a:ea typeface="Times New Roman" pitchFamily="18" charset="0"/>
                <a:cs typeface="Arial" charset="0"/>
              </a:endParaRPr>
            </a:p>
          </p:txBody>
        </p:sp>
        <p:sp>
          <p:nvSpPr>
            <p:cNvPr id="65546" name="Rectangle 10"/>
            <p:cNvSpPr>
              <a:spLocks noChangeArrowheads="1"/>
            </p:cNvSpPr>
            <p:nvPr/>
          </p:nvSpPr>
          <p:spPr bwMode="auto">
            <a:xfrm>
              <a:off x="7239000" y="3048000"/>
              <a:ext cx="1295400" cy="1066800"/>
            </a:xfrm>
            <a:prstGeom prst="rect">
              <a:avLst/>
            </a:prstGeom>
            <a:solidFill>
              <a:srgbClr val="C00000"/>
            </a:solidFill>
            <a:ln>
              <a:headEnd/>
              <a:tailEnd/>
            </a:ln>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Actual</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Training</a:t>
              </a:r>
              <a:endParaRPr lang="en-US" sz="2000"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8" name="Rectangle 9"/>
            <p:cNvSpPr>
              <a:spLocks noChangeArrowheads="1"/>
            </p:cNvSpPr>
            <p:nvPr/>
          </p:nvSpPr>
          <p:spPr bwMode="auto">
            <a:xfrm>
              <a:off x="8763000" y="2133601"/>
              <a:ext cx="1295400" cy="815975"/>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rPr>
                <a:t>Learned KSAs</a:t>
              </a:r>
              <a:endParaRPr lang="en-US" sz="2000"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9" name="Rectangle 4"/>
            <p:cNvSpPr>
              <a:spLocks noChangeArrowheads="1"/>
            </p:cNvSpPr>
            <p:nvPr/>
          </p:nvSpPr>
          <p:spPr bwMode="auto">
            <a:xfrm>
              <a:off x="8153400" y="4648200"/>
              <a:ext cx="2209800" cy="762000"/>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Evaluation Implementation </a:t>
              </a:r>
              <a:endParaRPr lang="en-US"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3803" name="Line 6"/>
            <p:cNvSpPr>
              <a:spLocks noChangeShapeType="1"/>
            </p:cNvSpPr>
            <p:nvPr/>
          </p:nvSpPr>
          <p:spPr bwMode="auto">
            <a:xfrm flipH="1">
              <a:off x="9601201" y="2971800"/>
              <a:ext cx="15875" cy="1600200"/>
            </a:xfrm>
            <a:prstGeom prst="line">
              <a:avLst/>
            </a:prstGeom>
            <a:ln w="76200">
              <a:solidFill>
                <a:schemeClr val="accent6">
                  <a:lumMod val="75000"/>
                </a:schemeClr>
              </a:solidFill>
              <a:headEnd/>
              <a:tailEnd type="stealth" w="med" len="med"/>
            </a:ln>
          </p:spPr>
          <p:style>
            <a:lnRef idx="3">
              <a:schemeClr val="accent6"/>
            </a:lnRef>
            <a:fillRef idx="0">
              <a:schemeClr val="accent6"/>
            </a:fillRef>
            <a:effectRef idx="2">
              <a:schemeClr val="accent6"/>
            </a:effectRef>
            <a:fontRef idx="minor">
              <a:schemeClr val="tx1"/>
            </a:fontRef>
          </p:style>
          <p:txBody>
            <a:bodyPr/>
            <a:lstStyle/>
            <a:p>
              <a:pPr>
                <a:defRPr/>
              </a:pPr>
              <a:endParaRPr lang="en-US"/>
            </a:p>
          </p:txBody>
        </p:sp>
        <p:cxnSp>
          <p:nvCxnSpPr>
            <p:cNvPr id="33806" name="AutoShape 27"/>
            <p:cNvCxnSpPr>
              <a:cxnSpLocks noChangeShapeType="1"/>
              <a:stCxn id="65546" idx="3"/>
              <a:endCxn id="10248" idx="2"/>
            </p:cNvCxnSpPr>
            <p:nvPr/>
          </p:nvCxnSpPr>
          <p:spPr bwMode="auto">
            <a:xfrm flipV="1">
              <a:off x="8553450" y="2968626"/>
              <a:ext cx="857250" cy="612775"/>
            </a:xfrm>
            <a:prstGeom prst="bentConnector2">
              <a:avLst/>
            </a:prstGeom>
            <a:ln w="76200">
              <a:solidFill>
                <a:schemeClr val="accent6">
                  <a:lumMod val="75000"/>
                </a:schemeClr>
              </a:solidFill>
              <a:headEnd/>
              <a:tailEnd type="triangle" w="med" len="med"/>
            </a:ln>
          </p:spPr>
          <p:style>
            <a:lnRef idx="3">
              <a:schemeClr val="accent6"/>
            </a:lnRef>
            <a:fillRef idx="0">
              <a:schemeClr val="accent6"/>
            </a:fillRef>
            <a:effectRef idx="2">
              <a:schemeClr val="accent6"/>
            </a:effectRef>
            <a:fontRef idx="minor">
              <a:schemeClr val="tx1"/>
            </a:fontRef>
          </p:style>
        </p:cxnSp>
        <p:sp>
          <p:nvSpPr>
            <p:cNvPr id="15" name="Right Arrow 14"/>
            <p:cNvSpPr/>
            <p:nvPr/>
          </p:nvSpPr>
          <p:spPr>
            <a:xfrm>
              <a:off x="5257800" y="3429000"/>
              <a:ext cx="228600" cy="152400"/>
            </a:xfrm>
            <a:prstGeom prst="rightArrow">
              <a:avLst/>
            </a:prstGeom>
            <a:solidFill>
              <a:srgbClr val="FF000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ight Arrow 15"/>
            <p:cNvSpPr/>
            <p:nvPr/>
          </p:nvSpPr>
          <p:spPr>
            <a:xfrm>
              <a:off x="6934200" y="3429000"/>
              <a:ext cx="304800" cy="152400"/>
            </a:xfrm>
            <a:prstGeom prst="rightArrow">
              <a:avLst/>
            </a:prstGeom>
            <a:solidFill>
              <a:srgbClr val="005A9E"/>
            </a:solidFill>
            <a:ln>
              <a:solidFill>
                <a:srgbClr val="005A9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Bent Arrow 17"/>
            <p:cNvSpPr/>
            <p:nvPr/>
          </p:nvSpPr>
          <p:spPr>
            <a:xfrm rot="10800000">
              <a:off x="5334000" y="4191000"/>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547" name="Rectangle 11"/>
            <p:cNvSpPr>
              <a:spLocks noChangeArrowheads="1"/>
            </p:cNvSpPr>
            <p:nvPr/>
          </p:nvSpPr>
          <p:spPr bwMode="auto">
            <a:xfrm>
              <a:off x="5486401" y="2895601"/>
              <a:ext cx="1463675" cy="1279525"/>
            </a:xfrm>
            <a:prstGeom prst="rect">
              <a:avLst/>
            </a:prstGeom>
            <a:solidFill>
              <a:schemeClr val="tx1">
                <a:lumMod val="75000"/>
                <a:lumOff val="25000"/>
              </a:schemeClr>
            </a:solidFill>
            <a:ln w="38100">
              <a:solidFill>
                <a:srgbClr val="CCFFFF"/>
              </a:solidFill>
              <a:miter lim="800000"/>
              <a:headEnd/>
              <a:tailEnd/>
            </a:ln>
          </p:spPr>
          <p:txBody>
            <a:bodyPr tIns="91440" bIns="91440"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Dry Run</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&amp;</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Pilot</a:t>
              </a:r>
              <a:endParaRPr lang="en-US" sz="2000" dirty="0">
                <a:solidFill>
                  <a:schemeClr val="accent1">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09847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581359-E82F-AD26-8A69-EE6B48D9F76B}"/>
              </a:ext>
            </a:extLst>
          </p:cNvPr>
          <p:cNvSpPr>
            <a:spLocks noGrp="1"/>
          </p:cNvSpPr>
          <p:nvPr>
            <p:ph idx="1"/>
          </p:nvPr>
        </p:nvSpPr>
        <p:spPr>
          <a:xfrm>
            <a:off x="509726" y="1133167"/>
            <a:ext cx="10877411" cy="5410508"/>
          </a:xfrm>
          <a:ln>
            <a:solidFill>
              <a:schemeClr val="tx2">
                <a:lumMod val="75000"/>
              </a:schemeClr>
            </a:solidFill>
          </a:ln>
        </p:spPr>
        <p:txBody>
          <a:bodyPr>
            <a:noAutofit/>
          </a:bodyPr>
          <a:lstStyle/>
          <a:p>
            <a:pPr marL="0" indent="0">
              <a:lnSpc>
                <a:spcPct val="150000"/>
              </a:lnSpc>
              <a:buNone/>
            </a:pPr>
            <a:r>
              <a:rPr lang="en-US" sz="20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TRAINING STRUCTURE:</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Icebreaker:</a:t>
            </a:r>
            <a:r>
              <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 game or exercise that prompts trainees to get comfortable interacting with other trainees and the trainer. It is designed to be fun but at the same time generate energy that will transfer to the rest of the training.</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Variety </a:t>
            </a:r>
            <a:r>
              <a:rPr lang="en-GB" sz="2000" dirty="0">
                <a:latin typeface="Times New Roman" panose="02020603050405020304" pitchFamily="18" charset="0"/>
                <a:cs typeface="Times New Roman" panose="02020603050405020304" pitchFamily="18" charset="0"/>
              </a:rPr>
              <a:t>be sure to provide breaks and activities to keep trainees interested in what you are saying. Keep a watchful eye on the trainees to signal time for a break. Even a five-minute stretch can help.</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Exercises or Games </a:t>
            </a:r>
            <a:r>
              <a:rPr lang="en-GB" sz="2000" dirty="0">
                <a:latin typeface="Times New Roman" panose="02020603050405020304" pitchFamily="18" charset="0"/>
                <a:cs typeface="Times New Roman" panose="02020603050405020304" pitchFamily="18" charset="0"/>
              </a:rPr>
              <a:t>are also valuable for gaining and maintaining interest, assuming that the games are relevant. They are especially useful if they provide an entrée to, or an example of, the training objective or a learning point. These tools should be used with a clear and definite purpose.</a:t>
            </a:r>
          </a:p>
          <a:p>
            <a:pPr marL="0" indent="0">
              <a:lnSpc>
                <a:spcPct val="150000"/>
              </a:lnSpc>
              <a:buNone/>
            </a:pPr>
            <a:endParaRPr lang="en-GB"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2498165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581359-E82F-AD26-8A69-EE6B48D9F76B}"/>
              </a:ext>
            </a:extLst>
          </p:cNvPr>
          <p:cNvSpPr>
            <a:spLocks noGrp="1"/>
          </p:cNvSpPr>
          <p:nvPr>
            <p:ph idx="1"/>
          </p:nvPr>
        </p:nvSpPr>
        <p:spPr>
          <a:xfrm>
            <a:off x="420949" y="1319598"/>
            <a:ext cx="11380525" cy="5424102"/>
          </a:xfrm>
          <a:ln>
            <a:solidFill>
              <a:schemeClr val="tx2">
                <a:lumMod val="75000"/>
              </a:schemeClr>
            </a:solidFill>
          </a:ln>
        </p:spPr>
        <p:txBody>
          <a:bodyPr>
            <a:noAutofit/>
          </a:bodyPr>
          <a:lstStyle/>
          <a:p>
            <a:pPr marL="0" indent="0">
              <a:lnSpc>
                <a:spcPct val="100000"/>
              </a:lnSpc>
              <a:buNone/>
            </a:pPr>
            <a:r>
              <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Experiential Learning Model: </a:t>
            </a:r>
            <a:r>
              <a:rPr lang="en-GB" sz="2400" dirty="0">
                <a:latin typeface="Times New Roman" panose="02020603050405020304" pitchFamily="18" charset="0"/>
                <a:cs typeface="Times New Roman" panose="02020603050405020304" pitchFamily="18" charset="0"/>
              </a:rPr>
              <a:t>Let's examine this process more closely.</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1" indent="0">
              <a:lnSpc>
                <a:spcPct val="100000"/>
              </a:lnSpc>
              <a:buNone/>
            </a:pPr>
            <a:r>
              <a:rPr lang="en-US" b="1" dirty="0">
                <a:solidFill>
                  <a:schemeClr val="tx2">
                    <a:lumMod val="75000"/>
                  </a:schemeClr>
                </a:solidFill>
                <a:latin typeface="Times New Roman" panose="02020603050405020304" pitchFamily="18" charset="0"/>
                <a:cs typeface="Times New Roman" panose="02020603050405020304" pitchFamily="18" charset="0"/>
              </a:rPr>
              <a:t>Step 1: The Experience: </a:t>
            </a:r>
            <a:r>
              <a:rPr lang="en-GB" dirty="0">
                <a:latin typeface="Times New Roman" panose="02020603050405020304" pitchFamily="18" charset="0"/>
                <a:cs typeface="Times New Roman" panose="02020603050405020304" pitchFamily="18" charset="0"/>
              </a:rPr>
              <a:t>The learning experience begins with some sort of activity that ties into the training topic. This way, all trainees begin by sharing a common experience. This first experience should not be related too closely to the actual work setting.</a:t>
            </a:r>
          </a:p>
          <a:p>
            <a:pPr marL="457200" lvl="1" indent="0">
              <a:lnSpc>
                <a:spcPct val="100000"/>
              </a:lnSpc>
              <a:buNone/>
            </a:pPr>
            <a:r>
              <a:rPr lang="en-GB" b="1" dirty="0">
                <a:solidFill>
                  <a:schemeClr val="tx2">
                    <a:lumMod val="75000"/>
                  </a:schemeClr>
                </a:solidFill>
                <a:latin typeface="Times New Roman" panose="02020603050405020304" pitchFamily="18" charset="0"/>
                <a:cs typeface="Times New Roman" panose="02020603050405020304" pitchFamily="18" charset="0"/>
              </a:rPr>
              <a:t>Step 2: The Intervention and Reflection: </a:t>
            </a:r>
            <a:r>
              <a:rPr lang="en-GB" dirty="0">
                <a:latin typeface="Times New Roman" panose="02020603050405020304" pitchFamily="18" charset="0"/>
                <a:cs typeface="Times New Roman" panose="02020603050405020304" pitchFamily="18" charset="0"/>
              </a:rPr>
              <a:t>There are two parts to this Step 2, Intervention and </a:t>
            </a:r>
            <a:r>
              <a:rPr lang="en-US" dirty="0">
                <a:latin typeface="Times New Roman" panose="02020603050405020304" pitchFamily="18" charset="0"/>
                <a:cs typeface="Times New Roman" panose="02020603050405020304" pitchFamily="18" charset="0"/>
              </a:rPr>
              <a:t>Reflect</a:t>
            </a:r>
            <a:endParaRPr lang="en-GB" b="1" dirty="0">
              <a:solidFill>
                <a:schemeClr val="tx2">
                  <a:lumMod val="75000"/>
                </a:schemeClr>
              </a:solidFill>
              <a:latin typeface="Times New Roman" panose="02020603050405020304" pitchFamily="18" charset="0"/>
              <a:cs typeface="Times New Roman" panose="02020603050405020304" pitchFamily="18" charset="0"/>
            </a:endParaRP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Intervention:  </a:t>
            </a:r>
            <a:r>
              <a:rPr lang="en-GB" dirty="0">
                <a:latin typeface="Times New Roman" panose="02020603050405020304" pitchFamily="18" charset="0"/>
                <a:cs typeface="Times New Roman" panose="02020603050405020304" pitchFamily="18" charset="0"/>
              </a:rPr>
              <a:t>After the experience, the trainer provides information (e.g., concepts and principles) related to the topic at hand. This can be a lecture, a video, or some other form. </a:t>
            </a: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Reflection:</a:t>
            </a:r>
            <a:r>
              <a:rPr lang="en-GB" dirty="0">
                <a:latin typeface="Times New Roman" panose="02020603050405020304" pitchFamily="18" charset="0"/>
                <a:cs typeface="Times New Roman" panose="02020603050405020304" pitchFamily="18" charset="0"/>
              </a:rPr>
              <a:t> allows the trainee to process the personal experience in the context of the training information.</a:t>
            </a:r>
          </a:p>
          <a:p>
            <a:pPr marL="0" indent="0">
              <a:lnSpc>
                <a:spcPct val="100000"/>
              </a:lnSpc>
              <a:buNone/>
            </a:pPr>
            <a:endParaRPr lang="en-US"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895935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E1160C-3E2A-5DDB-E2D3-21B3F5339DAB}"/>
              </a:ext>
            </a:extLst>
          </p:cNvPr>
          <p:cNvSpPr txBox="1"/>
          <p:nvPr/>
        </p:nvSpPr>
        <p:spPr>
          <a:xfrm>
            <a:off x="502444" y="1483489"/>
            <a:ext cx="11187112" cy="4547527"/>
          </a:xfrm>
          <a:prstGeom prst="rect">
            <a:avLst/>
          </a:prstGeom>
          <a:noFill/>
        </p:spPr>
        <p:txBody>
          <a:bodyPr wrap="square">
            <a:spAutoFit/>
          </a:bodyPr>
          <a:lstStyle/>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 Step 3: Generalization</a:t>
            </a:r>
            <a:r>
              <a:rPr lang="en-GB" sz="2800" dirty="0">
                <a:latin typeface="Times New Roman" panose="02020603050405020304" pitchFamily="18" charset="0"/>
                <a:cs typeface="Times New Roman" panose="02020603050405020304" pitchFamily="18" charset="0"/>
              </a:rPr>
              <a:t>: At this point, it is important for the trainees to see how the learning is relevant to situations outside the training. </a:t>
            </a:r>
          </a:p>
          <a:p>
            <a:pPr marL="0" indent="0">
              <a:lnSpc>
                <a:spcPct val="150000"/>
              </a:lnSpc>
              <a:buNone/>
            </a:pPr>
            <a:r>
              <a:rPr lang="en-GB" sz="2800" dirty="0">
                <a:solidFill>
                  <a:schemeClr val="tx2">
                    <a:lumMod val="75000"/>
                  </a:schemeClr>
                </a:solidFill>
                <a:latin typeface="Times New Roman" panose="02020603050405020304" pitchFamily="18" charset="0"/>
                <a:cs typeface="Times New Roman" panose="02020603050405020304" pitchFamily="18" charset="0"/>
              </a:rPr>
              <a:t>(</a:t>
            </a:r>
            <a:r>
              <a:rPr lang="en-GB" sz="2800" b="1" u="sng" dirty="0">
                <a:solidFill>
                  <a:schemeClr val="tx2">
                    <a:lumMod val="75000"/>
                  </a:schemeClr>
                </a:solidFill>
                <a:latin typeface="Times New Roman" panose="02020603050405020304" pitchFamily="18" charset="0"/>
                <a:cs typeface="Times New Roman" panose="02020603050405020304" pitchFamily="18" charset="0"/>
              </a:rPr>
              <a:t>Example</a:t>
            </a:r>
            <a:r>
              <a:rPr lang="en-GB" sz="2800" dirty="0">
                <a:solidFill>
                  <a:schemeClr val="tx2">
                    <a:lumMod val="75000"/>
                  </a:schemeClr>
                </a:solidFill>
                <a:latin typeface="Times New Roman" panose="02020603050405020304" pitchFamily="18" charset="0"/>
                <a:cs typeface="Times New Roman" panose="02020603050405020304" pitchFamily="18" charset="0"/>
              </a:rPr>
              <a:t>: the trainees should decide that the use of job-related information for developing interview questions is appropriate for all jobs).</a:t>
            </a:r>
          </a:p>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Step 4: New Experience: </a:t>
            </a:r>
            <a:r>
              <a:rPr lang="en-GB" sz="2800" dirty="0">
                <a:latin typeface="Times New Roman" panose="02020603050405020304" pitchFamily="18" charset="0"/>
                <a:cs typeface="Times New Roman" panose="02020603050405020304" pitchFamily="18" charset="0"/>
              </a:rPr>
              <a:t>The trainees receive another task similar in nature to the first so that they can practice the newly found skill. Note that in this step, the task should be more closely related to the actual job.</a:t>
            </a:r>
            <a:endParaRPr lang="en-US" sz="2800" dirty="0"/>
          </a:p>
        </p:txBody>
      </p:sp>
      <p:sp>
        <p:nvSpPr>
          <p:cNvPr id="4" name="Rectangle 16">
            <a:extLst>
              <a:ext uri="{FF2B5EF4-FFF2-40B4-BE49-F238E27FC236}">
                <a16:creationId xmlns:a16="http://schemas.microsoft.com/office/drawing/2014/main" id="{65BFE55D-B2EF-DBA6-BB68-FD966E8C6537}"/>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261760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581359-E82F-AD26-8A69-EE6B48D9F76B}"/>
              </a:ext>
            </a:extLst>
          </p:cNvPr>
          <p:cNvSpPr>
            <a:spLocks noGrp="1"/>
          </p:cNvSpPr>
          <p:nvPr>
            <p:ph idx="1"/>
          </p:nvPr>
        </p:nvSpPr>
        <p:spPr>
          <a:xfrm>
            <a:off x="420950" y="1319597"/>
            <a:ext cx="11080488" cy="5107583"/>
          </a:xfrm>
          <a:ln>
            <a:solidFill>
              <a:schemeClr val="tx2">
                <a:lumMod val="75000"/>
              </a:schemeClr>
            </a:solidFill>
          </a:ln>
        </p:spPr>
        <p:txBody>
          <a:bodyPr>
            <a:normAutofit/>
          </a:bodyPr>
          <a:lstStyle/>
          <a:p>
            <a:pPr marL="0" indent="0" algn="just">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Tips on Dealing with Different Participant Personalities:</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Quiet Trainee: </a:t>
            </a:r>
            <a:r>
              <a:rPr lang="en-GB" sz="2400" dirty="0">
                <a:latin typeface="Times New Roman" panose="02020603050405020304" pitchFamily="18" charset="0"/>
                <a:cs typeface="Times New Roman" panose="02020603050405020304" pitchFamily="18" charset="0"/>
              </a:rPr>
              <a:t>one way to encourage the quiet trainee is to ask each group to rotate the person who is responsible for reporting back to the larger group. The quiet trainee will then take a turn reporting to the larger group, thus increasing his participation.</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Talkative Trainee</a:t>
            </a:r>
            <a:r>
              <a:rPr lang="en-GB" sz="2400"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One approach is to ask others for their opinion. Say something like "We have been making Lex do all the work here so far- how about someone else responding?" Or use the direct questioning technique to get the focus away from the talkative trainee.</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Angry Trainee : </a:t>
            </a:r>
            <a:r>
              <a:rPr lang="en-GB" sz="2400" dirty="0">
                <a:latin typeface="Times New Roman" panose="02020603050405020304" pitchFamily="18" charset="0"/>
                <a:cs typeface="Times New Roman" panose="02020603050405020304" pitchFamily="18" charset="0"/>
              </a:rPr>
              <a:t>Some trainees who come to training simply do not want to be there. They set out to ruin the session for everyone. Such trainees must be dealt with early on before they disrupt the class.</a:t>
            </a:r>
            <a:endParaRPr lang="en-US" sz="2400" dirty="0">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3826777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2CD15-7199-3649-E422-38A9A2710D0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45E4418-0CC3-5A87-77F9-8F1CB740D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5EBA6A52-4999-67FC-EE50-C86ED3DEEF0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BC25F3CC-908E-4B74-1E4B-453A5194C2E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0850B2FB-05C0-BC7A-0612-4E19B572E26C}"/>
              </a:ext>
            </a:extLst>
          </p:cNvPr>
          <p:cNvSpPr txBox="1"/>
          <p:nvPr/>
        </p:nvSpPr>
        <p:spPr>
          <a:xfrm>
            <a:off x="7025061" y="3160593"/>
            <a:ext cx="3214341" cy="1569660"/>
          </a:xfrm>
          <a:prstGeom prst="rect">
            <a:avLst/>
          </a:prstGeom>
          <a:noFill/>
        </p:spPr>
        <p:txBody>
          <a:bodyPr wrap="none" rtlCol="0">
            <a:spAutoFit/>
          </a:bodyPr>
          <a:lstStyle/>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a:t>
            </a:r>
          </a:p>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Training</a:t>
            </a:r>
          </a:p>
        </p:txBody>
      </p:sp>
      <p:sp>
        <p:nvSpPr>
          <p:cNvPr id="3" name="TextBox 2">
            <a:extLst>
              <a:ext uri="{FF2B5EF4-FFF2-40B4-BE49-F238E27FC236}">
                <a16:creationId xmlns:a16="http://schemas.microsoft.com/office/drawing/2014/main" id="{B553B903-AC78-DBEB-AD47-4487E4BCF5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CEE353C7-E2BE-4DC9-FA35-6890155CE83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91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A96AD89-F060-4609-A9D1-5E5FFE40D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7754" y="488273"/>
            <a:ext cx="9199393" cy="6203209"/>
          </a:xfrm>
        </p:spPr>
      </p:pic>
      <p:sp>
        <p:nvSpPr>
          <p:cNvPr id="2" name="Title 1">
            <a:extLst>
              <a:ext uri="{FF2B5EF4-FFF2-40B4-BE49-F238E27FC236}">
                <a16:creationId xmlns:a16="http://schemas.microsoft.com/office/drawing/2014/main" id="{BFDD2751-C462-4666-B36C-2C592874F8B5}"/>
              </a:ext>
            </a:extLst>
          </p:cNvPr>
          <p:cNvSpPr>
            <a:spLocks noGrp="1"/>
          </p:cNvSpPr>
          <p:nvPr>
            <p:ph type="title"/>
          </p:nvPr>
        </p:nvSpPr>
        <p:spPr>
          <a:xfrm>
            <a:off x="791547" y="488274"/>
            <a:ext cx="10515600" cy="584786"/>
          </a:xfrm>
          <a:solidFill>
            <a:srgbClr val="0070C0"/>
          </a:solidFill>
        </p:spPr>
        <p:txBody>
          <a:bodyPr>
            <a:normAutofit fontScale="90000"/>
          </a:bodyPr>
          <a:lstStyle/>
          <a:p>
            <a:pPr algn="ctr"/>
            <a:r>
              <a:rPr lang="en-US" sz="3600" b="1" dirty="0">
                <a:solidFill>
                  <a:schemeClr val="bg1"/>
                </a:solidFill>
              </a:rPr>
              <a:t>Evaluation Phase</a:t>
            </a:r>
          </a:p>
        </p:txBody>
      </p:sp>
    </p:spTree>
    <p:extLst>
      <p:ext uri="{BB962C8B-B14F-4D97-AF65-F5344CB8AC3E}">
        <p14:creationId xmlns:p14="http://schemas.microsoft.com/office/powerpoint/2010/main" val="2933025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341535" y="339016"/>
            <a:ext cx="11508929" cy="4960397"/>
          </a:xfrm>
        </p:spPr>
        <p:txBody>
          <a:bodyPr>
            <a:noAutofit/>
          </a:bodyPr>
          <a:lstStyle/>
          <a:p>
            <a:pPr marL="0" inden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Evaluation</a:t>
            </a:r>
          </a:p>
          <a:p>
            <a:pPr marL="495300" indent="-495300"/>
            <a:r>
              <a:rPr lang="en-GB" sz="2400" b="1" u="sng" dirty="0">
                <a:latin typeface="Times New Roman" panose="02020603050405020304" pitchFamily="18" charset="0"/>
                <a:cs typeface="Times New Roman" panose="02020603050405020304" pitchFamily="18" charset="0"/>
              </a:rPr>
              <a:t>Process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formative evaluation</a:t>
            </a:r>
            <a:r>
              <a:rPr lang="en-GB" sz="2400" dirty="0">
                <a:latin typeface="Times New Roman" panose="02020603050405020304" pitchFamily="18" charset="0"/>
                <a:cs typeface="Times New Roman" panose="02020603050405020304" pitchFamily="18" charset="0"/>
              </a:rPr>
              <a:t>, is where you determine if the training that was delivered followed the training design. </a:t>
            </a:r>
          </a:p>
          <a:p>
            <a:pPr marL="495300" indent="-495300"/>
            <a:r>
              <a:rPr lang="en-GB" sz="2400" b="1" u="sng" dirty="0">
                <a:latin typeface="Times New Roman" panose="02020603050405020304" pitchFamily="18" charset="0"/>
                <a:cs typeface="Times New Roman" panose="02020603050405020304" pitchFamily="18" charset="0"/>
              </a:rPr>
              <a:t>Outcome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summative evaluation</a:t>
            </a:r>
            <a:r>
              <a:rPr lang="en-GB" sz="2400" dirty="0">
                <a:latin typeface="Times New Roman" panose="02020603050405020304" pitchFamily="18" charset="0"/>
                <a:cs typeface="Times New Roman" panose="02020603050405020304" pitchFamily="18" charset="0"/>
              </a:rPr>
              <a:t>, measures the degree to which the training has met its objectives.</a:t>
            </a:r>
            <a:endParaRPr lang="en-US" sz="2400" dirty="0">
              <a:latin typeface="Times New Roman" panose="02020603050405020304" pitchFamily="18" charset="0"/>
              <a:cs typeface="Times New Roman" panose="02020603050405020304" pitchFamily="18" charset="0"/>
            </a:endParaRPr>
          </a:p>
          <a:p>
            <a:pPr marL="0" indent="0">
              <a:buNone/>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Forms of Evaluation</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0" indent="0">
              <a:buNone/>
            </a:pPr>
            <a:r>
              <a:rPr lang="en-GB" sz="2400" dirty="0">
                <a:latin typeface="Times New Roman" panose="02020603050405020304" pitchFamily="18" charset="0"/>
                <a:cs typeface="Times New Roman" panose="02020603050405020304" pitchFamily="18" charset="0"/>
              </a:rPr>
              <a:t>There are five levels of evaluation..</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Reaction: </a:t>
            </a:r>
            <a:r>
              <a:rPr lang="en-GB" sz="2400" dirty="0">
                <a:latin typeface="Times New Roman" panose="02020603050405020304" pitchFamily="18" charset="0"/>
                <a:cs typeface="Times New Roman" panose="02020603050405020304" pitchFamily="18" charset="0"/>
              </a:rPr>
              <a:t>measures how trainees feel about training and if trainees find it interesting and/ or relevant to the job</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 Learning</a:t>
            </a:r>
            <a:r>
              <a:rPr lang="en-GB" sz="2400" dirty="0">
                <a:latin typeface="Times New Roman" panose="02020603050405020304" pitchFamily="18" charset="0"/>
                <a:cs typeface="Times New Roman" panose="02020603050405020304" pitchFamily="18" charset="0"/>
              </a:rPr>
              <a:t>: measures the level of learning that occurred in training.</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is a measure of how much the learned knowledge, skills, and attitudes (KSAs) are transferred to the job.</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Results</a:t>
            </a:r>
            <a:r>
              <a:rPr lang="en-GB" sz="2400" dirty="0">
                <a:latin typeface="Times New Roman" panose="02020603050405020304" pitchFamily="18" charset="0"/>
                <a:cs typeface="Times New Roman" panose="02020603050405020304" pitchFamily="18" charset="0"/>
              </a:rPr>
              <a:t>: measure any actual improvements in productivity that can be attributed to the KSAs that were transferred to the job. </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ROI:</a:t>
            </a:r>
            <a:r>
              <a:rPr lang="en-GB" sz="2400" dirty="0">
                <a:latin typeface="Times New Roman" panose="02020603050405020304" pitchFamily="18" charset="0"/>
                <a:cs typeface="Times New Roman" panose="02020603050405020304" pitchFamily="18" charset="0"/>
              </a:rPr>
              <a:t> calculates the monetary value obtained through the training. </a:t>
            </a:r>
            <a:endParaRPr lang="en-US" sz="2400" dirty="0">
              <a:latin typeface="Times New Roman" panose="02020603050405020304" pitchFamily="18" charset="0"/>
              <a:cs typeface="Times New Roman" panose="02020603050405020304" pitchFamily="18" charset="0"/>
            </a:endParaRPr>
          </a:p>
          <a:p>
            <a:pPr marL="495300" indent="-495300">
              <a:buFont typeface="Wingdings"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3909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318333" y="436617"/>
            <a:ext cx="9383698" cy="876300"/>
          </a:xfrm>
          <a:solidFill>
            <a:srgbClr val="0070C0"/>
          </a:solidFill>
        </p:spPr>
        <p:txBody>
          <a:bodyPr>
            <a:normAutofit/>
          </a:bodyPr>
          <a:lstStyle/>
          <a:p>
            <a:pPr marL="484188" algn="ctr"/>
            <a:r>
              <a:rPr lang="en-US" sz="3600" b="1" dirty="0">
                <a:solidFill>
                  <a:schemeClr val="bg1"/>
                </a:solidFill>
              </a:rPr>
              <a:t>Purpose of Process Evaluation</a:t>
            </a:r>
          </a:p>
        </p:txBody>
      </p:sp>
      <p:sp>
        <p:nvSpPr>
          <p:cNvPr id="13315" name="Rectangle 3"/>
          <p:cNvSpPr>
            <a:spLocks noGrp="1" noChangeArrowheads="1"/>
          </p:cNvSpPr>
          <p:nvPr>
            <p:ph idx="1"/>
          </p:nvPr>
        </p:nvSpPr>
        <p:spPr>
          <a:xfrm>
            <a:off x="1358283" y="1676401"/>
            <a:ext cx="9303799" cy="4404803"/>
          </a:xfrm>
        </p:spPr>
        <p:txBody>
          <a:bodyPr/>
          <a:lstStyle/>
          <a:p>
            <a:pPr marL="0" indent="0" algn="ctr" eaLnBrk="1" hangingPunct="1">
              <a:lnSpc>
                <a:spcPct val="100000"/>
              </a:lnSpc>
              <a:spcBef>
                <a:spcPts val="600"/>
              </a:spcBef>
              <a:spcAft>
                <a:spcPts val="2400"/>
              </a:spcAft>
              <a:buClr>
                <a:schemeClr val="tx2"/>
              </a:buClr>
              <a:buNone/>
            </a:pPr>
            <a:r>
              <a:rPr lang="en-US" sz="3300" dirty="0">
                <a:latin typeface="Times New Roman" panose="02020603050405020304" pitchFamily="18" charset="0"/>
                <a:cs typeface="Times New Roman" panose="02020603050405020304" pitchFamily="18" charset="0"/>
              </a:rPr>
              <a:t>Identify areas where training </a:t>
            </a:r>
            <a:r>
              <a:rPr lang="en-US" sz="3300" i="1" dirty="0">
                <a:latin typeface="Times New Roman" panose="02020603050405020304" pitchFamily="18" charset="0"/>
                <a:cs typeface="Times New Roman" panose="02020603050405020304" pitchFamily="18" charset="0"/>
              </a:rPr>
              <a:t>process </a:t>
            </a:r>
            <a:r>
              <a:rPr lang="en-US" sz="3200" dirty="0">
                <a:latin typeface="Times New Roman" panose="02020603050405020304" pitchFamily="18" charset="0"/>
                <a:cs typeface="Times New Roman" panose="02020603050405020304" pitchFamily="18" charset="0"/>
              </a:rPr>
              <a:t>can be improved</a:t>
            </a:r>
          </a:p>
          <a:p>
            <a:pPr marL="0" indent="0" algn="ctr">
              <a:buClr>
                <a:schemeClr val="tx2"/>
              </a:buClr>
              <a:buNone/>
            </a:pPr>
            <a:endParaRPr lang="en-US" sz="3200" dirty="0">
              <a:latin typeface="Times New Roman" panose="02020603050405020304" pitchFamily="18" charset="0"/>
              <a:cs typeface="Times New Roman" panose="02020603050405020304" pitchFamily="18" charset="0"/>
            </a:endParaRPr>
          </a:p>
          <a:p>
            <a:pPr marL="0" indent="0">
              <a:lnSpc>
                <a:spcPct val="100000"/>
              </a:lnSpc>
              <a:buClr>
                <a:schemeClr val="tx2"/>
              </a:buClr>
              <a:buNone/>
            </a:pPr>
            <a:r>
              <a:rPr lang="en-US" sz="3200" dirty="0">
                <a:latin typeface="Times New Roman" panose="02020603050405020304" pitchFamily="18" charset="0"/>
                <a:cs typeface="Times New Roman" panose="02020603050405020304" pitchFamily="18" charset="0"/>
              </a:rPr>
              <a:t>Why? </a:t>
            </a:r>
            <a:r>
              <a:rPr lang="en-US" sz="3200" dirty="0">
                <a:solidFill>
                  <a:srgbClr val="C00000"/>
                </a:solidFill>
                <a:latin typeface="Times New Roman" panose="02020603050405020304" pitchFamily="18" charset="0"/>
                <a:cs typeface="Times New Roman" panose="02020603050405020304" pitchFamily="18" charset="0"/>
              </a:rPr>
              <a:t>Improved process leads to improved outcomes</a:t>
            </a:r>
          </a:p>
          <a:p>
            <a:pPr marL="0" indent="0" eaLnBrk="1" hangingPunct="1">
              <a:lnSpc>
                <a:spcPct val="100000"/>
              </a:lnSpc>
              <a:spcBef>
                <a:spcPts val="600"/>
              </a:spcBef>
              <a:spcAft>
                <a:spcPts val="2400"/>
              </a:spcAft>
              <a:buClr>
                <a:schemeClr val="tx2"/>
              </a:buClr>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0653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935484" y="464054"/>
            <a:ext cx="9605639" cy="611820"/>
          </a:xfrm>
          <a:solidFill>
            <a:srgbClr val="0070C0"/>
          </a:solidFill>
        </p:spPr>
        <p:txBody>
          <a:bodyPr/>
          <a:lstStyle/>
          <a:p>
            <a:pPr algn="ctr" eaLnBrk="1" hangingPunct="1"/>
            <a:r>
              <a:rPr lang="en-US" sz="2800" b="1" dirty="0">
                <a:solidFill>
                  <a:schemeClr val="bg1"/>
                </a:solidFill>
                <a:cs typeface="Times New Roman" pitchFamily="18" charset="0"/>
              </a:rPr>
              <a:t>Questions to answer in a Process Analysis (Before Implementation)</a:t>
            </a:r>
          </a:p>
        </p:txBody>
      </p:sp>
      <p:sp>
        <p:nvSpPr>
          <p:cNvPr id="5123" name="Rectangle 3"/>
          <p:cNvSpPr>
            <a:spLocks noChangeArrowheads="1"/>
          </p:cNvSpPr>
          <p:nvPr/>
        </p:nvSpPr>
        <p:spPr bwMode="auto">
          <a:xfrm>
            <a:off x="257177" y="1075874"/>
            <a:ext cx="11272836" cy="5693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diagnosed correctly?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translated into training objectives?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an evaluation system designed to measure objectives? </a:t>
            </a:r>
          </a:p>
          <a:p>
            <a:pPr marL="285750" indent="-28575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the training program designed to meet all the training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Are the training methods appropriate for the learning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guidelines developed in the design phase used to develop the training content, materials and processes?</a:t>
            </a:r>
          </a:p>
        </p:txBody>
      </p:sp>
    </p:spTree>
    <p:extLst>
      <p:ext uri="{BB962C8B-B14F-4D97-AF65-F5344CB8AC3E}">
        <p14:creationId xmlns:p14="http://schemas.microsoft.com/office/powerpoint/2010/main" val="1918112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74197" y="402212"/>
            <a:ext cx="9587884" cy="781236"/>
          </a:xfrm>
          <a:solidFill>
            <a:srgbClr val="0070C0"/>
          </a:solidFill>
        </p:spPr>
        <p:txBody>
          <a:bodyPr/>
          <a:lstStyle/>
          <a:p>
            <a:r>
              <a:rPr lang="en-US" sz="2800" b="1" dirty="0">
                <a:solidFill>
                  <a:schemeClr val="bg1"/>
                </a:solidFill>
                <a:cs typeface="Times New Roman" pitchFamily="18" charset="0"/>
              </a:rPr>
              <a:t>Questions to answer in a Process Analysis (During Implementation) </a:t>
            </a:r>
          </a:p>
        </p:txBody>
      </p:sp>
      <p:sp>
        <p:nvSpPr>
          <p:cNvPr id="7171" name="Rectangle 3"/>
          <p:cNvSpPr>
            <a:spLocks noChangeArrowheads="1"/>
          </p:cNvSpPr>
          <p:nvPr/>
        </p:nvSpPr>
        <p:spPr bwMode="auto">
          <a:xfrm>
            <a:off x="328613" y="1319813"/>
            <a:ext cx="1151572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the trainer and techniques well matched to the objectives?</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lecture portions of the training effective?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involvement encouraged/solicited?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questions used effectively? </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the trainer conduct the various training methodologies (case study, role-play, etc.) appropriately?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enough time allotted and was it used as intended?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trainees follow instructions?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there effective debriefing following exercises?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time allowed for questions? </a:t>
            </a:r>
          </a:p>
        </p:txBody>
      </p:sp>
    </p:spTree>
    <p:extLst>
      <p:ext uri="{BB962C8B-B14F-4D97-AF65-F5344CB8AC3E}">
        <p14:creationId xmlns:p14="http://schemas.microsoft.com/office/powerpoint/2010/main" val="4273219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377986" y="402771"/>
            <a:ext cx="9206144" cy="591845"/>
          </a:xfrm>
          <a:solidFill>
            <a:srgbClr val="0070C0"/>
          </a:solidFill>
        </p:spPr>
        <p:txBody>
          <a:bodyPr/>
          <a:lstStyle/>
          <a:p>
            <a:pPr algn="ctr" eaLnBrk="1" hangingPunct="1"/>
            <a:r>
              <a:rPr lang="en-US" sz="3200" b="1" dirty="0">
                <a:solidFill>
                  <a:schemeClr val="bg1"/>
                </a:solidFill>
                <a:cs typeface="Times New Roman" pitchFamily="18" charset="0"/>
              </a:rPr>
              <a:t>Who Is Interested in the Process Data </a:t>
            </a:r>
          </a:p>
        </p:txBody>
      </p:sp>
      <p:graphicFrame>
        <p:nvGraphicFramePr>
          <p:cNvPr id="2" name="Table 1"/>
          <p:cNvGraphicFramePr>
            <a:graphicFrameLocks noGrp="1"/>
          </p:cNvGraphicFramePr>
          <p:nvPr>
            <p:extLst>
              <p:ext uri="{D42A27DB-BD31-4B8C-83A1-F6EECF244321}">
                <p14:modId xmlns:p14="http://schemas.microsoft.com/office/powerpoint/2010/main" val="3909254299"/>
              </p:ext>
            </p:extLst>
          </p:nvPr>
        </p:nvGraphicFramePr>
        <p:xfrm>
          <a:off x="671513" y="1164823"/>
          <a:ext cx="11201400" cy="5290404"/>
        </p:xfrm>
        <a:graphic>
          <a:graphicData uri="http://schemas.openxmlformats.org/drawingml/2006/table">
            <a:tbl>
              <a:tblPr firstRow="1" bandRow="1">
                <a:tableStyleId>{5C22544A-7EE6-4342-B048-85BDC9FD1C3A}</a:tableStyleId>
              </a:tblPr>
              <a:tblGrid>
                <a:gridCol w="3892736">
                  <a:extLst>
                    <a:ext uri="{9D8B030D-6E8A-4147-A177-3AD203B41FA5}">
                      <a16:colId xmlns:a16="http://schemas.microsoft.com/office/drawing/2014/main" val="20000"/>
                    </a:ext>
                  </a:extLst>
                </a:gridCol>
                <a:gridCol w="7308664">
                  <a:extLst>
                    <a:ext uri="{9D8B030D-6E8A-4147-A177-3AD203B41FA5}">
                      <a16:colId xmlns:a16="http://schemas.microsoft.com/office/drawing/2014/main" val="20001"/>
                    </a:ext>
                  </a:extLst>
                </a:gridCol>
              </a:tblGrid>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Training Department</a:t>
                      </a:r>
                    </a:p>
                  </a:txBody>
                  <a:tcPr>
                    <a:lnR w="57150" cap="flat" cmpd="sng" algn="ctr">
                      <a:solidFill>
                        <a:schemeClr val="tx1"/>
                      </a:solidFill>
                      <a:prstDash val="solid"/>
                      <a:round/>
                      <a:headEnd type="none" w="med" len="med"/>
                      <a:tailEnd type="none" w="med" len="med"/>
                    </a:lnR>
                  </a:tcPr>
                </a:tc>
                <a:tc>
                  <a:txBody>
                    <a:bodyPr/>
                    <a:lstStyle/>
                    <a:p>
                      <a:pPr algn="ct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Yes, to determine what works well and what does not. </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537307">
                <a:tc>
                  <a:txBody>
                    <a:bodyPr/>
                    <a:lstStyle/>
                    <a:p>
                      <a:pPr algn="ctr"/>
                      <a:r>
                        <a:rPr lang="en-US" sz="2000" b="1" i="1" dirty="0">
                          <a:latin typeface="Times New Roman" panose="02020603050405020304" pitchFamily="18" charset="0"/>
                          <a:cs typeface="Times New Roman" panose="02020603050405020304" pitchFamily="18" charset="0"/>
                        </a:rPr>
                        <a:t>Other trainers</a:t>
                      </a:r>
                      <a:r>
                        <a:rPr lang="en-US" sz="2000" b="1" dirty="0">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 Yes, to the extent that process is generalizable</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Training manager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Only if training is not successful or a problem is shown for a particular trainer.</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Customers</a:t>
                      </a:r>
                      <a:r>
                        <a:rPr lang="en-US" sz="2000" b="1" dirty="0">
                          <a:solidFill>
                            <a:schemeClr val="bg1"/>
                          </a:solidFill>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solidFill>
                      <a:schemeClr val="tx2">
                        <a:lumMod val="75000"/>
                      </a:schemeClr>
                    </a:solidFill>
                  </a:tcPr>
                </a:tc>
                <a:tc>
                  <a:txBody>
                    <a:bodyPr/>
                    <a:lstStyle/>
                    <a:p>
                      <a:pPr marL="274320" algn="ctr"/>
                      <a:endParaRPr lang="en-US" sz="2000" b="1" dirty="0">
                        <a:solidFill>
                          <a:schemeClr val="bg1"/>
                        </a:solidFill>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solidFill>
                      <a:schemeClr val="tx2">
                        <a:lumMod val="75000"/>
                      </a:schemeClr>
                    </a:solidFill>
                  </a:tcPr>
                </a:tc>
                <a:extLst>
                  <a:ext uri="{0D108BD9-81ED-4DB2-BD59-A6C34878D82A}">
                    <a16:rowId xmlns:a16="http://schemas.microsoft.com/office/drawing/2014/main" val="10004"/>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 supervisor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537307">
                <a:tc>
                  <a:txBody>
                    <a:bodyPr/>
                    <a:lstStyle/>
                    <a:p>
                      <a:pPr algn="ctr"/>
                      <a:r>
                        <a:rPr lang="en-US" sz="2000" b="1" i="1" dirty="0">
                          <a:latin typeface="Times New Roman" panose="02020603050405020304" pitchFamily="18" charset="0"/>
                          <a:cs typeface="Times New Roman" panose="02020603050405020304" pitchFamily="18" charset="0"/>
                        </a:rPr>
                        <a:t>Upper management:</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04519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313895" y="346229"/>
            <a:ext cx="9049305" cy="585926"/>
          </a:xfrm>
          <a:solidFill>
            <a:srgbClr val="0070C0"/>
          </a:solidFill>
        </p:spPr>
        <p:txBody>
          <a:bodyPr/>
          <a:lstStyle/>
          <a:p>
            <a:pPr algn="ctr" eaLnBrk="1" hangingPunct="1"/>
            <a:r>
              <a:rPr lang="en-US" sz="3200" b="1" dirty="0">
                <a:solidFill>
                  <a:schemeClr val="bg1"/>
                </a:solidFill>
                <a:cs typeface="Times New Roman" pitchFamily="18" charset="0"/>
              </a:rPr>
              <a:t>Who Is Interested in the Outcome Data </a:t>
            </a:r>
          </a:p>
        </p:txBody>
      </p:sp>
      <p:graphicFrame>
        <p:nvGraphicFramePr>
          <p:cNvPr id="195852" name="Group 268"/>
          <p:cNvGraphicFramePr>
            <a:graphicFrameLocks noGrp="1"/>
          </p:cNvGraphicFramePr>
          <p:nvPr>
            <p:extLst>
              <p:ext uri="{D42A27DB-BD31-4B8C-83A1-F6EECF244321}">
                <p14:modId xmlns:p14="http://schemas.microsoft.com/office/powerpoint/2010/main" val="4009130692"/>
              </p:ext>
            </p:extLst>
          </p:nvPr>
        </p:nvGraphicFramePr>
        <p:xfrm>
          <a:off x="514350" y="1189608"/>
          <a:ext cx="11187114" cy="5111181"/>
        </p:xfrm>
        <a:graphic>
          <a:graphicData uri="http://schemas.openxmlformats.org/drawingml/2006/table">
            <a:tbl>
              <a:tblPr>
                <a:tableStyleId>{3C2FFA5D-87B4-456A-9821-1D502468CF0F}</a:tableStyleId>
              </a:tblPr>
              <a:tblGrid>
                <a:gridCol w="3729037">
                  <a:extLst>
                    <a:ext uri="{9D8B030D-6E8A-4147-A177-3AD203B41FA5}">
                      <a16:colId xmlns:a16="http://schemas.microsoft.com/office/drawing/2014/main" val="20000"/>
                    </a:ext>
                  </a:extLst>
                </a:gridCol>
                <a:gridCol w="1864520">
                  <a:extLst>
                    <a:ext uri="{9D8B030D-6E8A-4147-A177-3AD203B41FA5}">
                      <a16:colId xmlns:a16="http://schemas.microsoft.com/office/drawing/2014/main" val="20001"/>
                    </a:ext>
                  </a:extLst>
                </a:gridCol>
                <a:gridCol w="1864520">
                  <a:extLst>
                    <a:ext uri="{9D8B030D-6E8A-4147-A177-3AD203B41FA5}">
                      <a16:colId xmlns:a16="http://schemas.microsoft.com/office/drawing/2014/main" val="20002"/>
                    </a:ext>
                  </a:extLst>
                </a:gridCol>
                <a:gridCol w="1974196">
                  <a:extLst>
                    <a:ext uri="{9D8B030D-6E8A-4147-A177-3AD203B41FA5}">
                      <a16:colId xmlns:a16="http://schemas.microsoft.com/office/drawing/2014/main" val="20003"/>
                    </a:ext>
                  </a:extLst>
                </a:gridCol>
                <a:gridCol w="1754841">
                  <a:extLst>
                    <a:ext uri="{9D8B030D-6E8A-4147-A177-3AD203B41FA5}">
                      <a16:colId xmlns:a16="http://schemas.microsoft.com/office/drawing/2014/main" val="20004"/>
                    </a:ext>
                  </a:extLst>
                </a:gridCol>
              </a:tblGrid>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solidFill>
                      <a:schemeClr val="tx1"/>
                    </a:solidFill>
                  </a:tcPr>
                </a:tc>
                <a:tc gridSpan="4">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Outcome Data</a:t>
                      </a:r>
                      <a:endParaRPr kumimoji="0" lang="en-US" sz="2000" b="1" i="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B w="57150" cap="flat" cmpd="sng" algn="ctr">
                      <a:solidFill>
                        <a:schemeClr val="bg1"/>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R w="57150" cap="flat" cmpd="sng" algn="ctr">
                      <a:solidFill>
                        <a:schemeClr val="bg1"/>
                      </a:solidFill>
                      <a:prstDash val="solid"/>
                      <a:round/>
                      <a:headEnd type="none" w="med" len="med"/>
                      <a:tailEnd type="none" w="med" len="med"/>
                    </a:lnR>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Reaction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Learning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Behavior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Results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extLst>
                  <a:ext uri="{0D108BD9-81ED-4DB2-BD59-A6C34878D82A}">
                    <a16:rowId xmlns:a16="http://schemas.microsoft.com/office/drawing/2014/main" val="10001"/>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Department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val="10002"/>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val="10003"/>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Other Trainers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val="10004"/>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Training Manager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val="10005"/>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Customers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val="10006"/>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val="10007"/>
                  </a:ext>
                </a:extLst>
              </a:tr>
              <a:tr h="8397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Supervisor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Not really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Only if no transfer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val="10008"/>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Management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930081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321478" y="501091"/>
            <a:ext cx="8710474" cy="594804"/>
          </a:xfrm>
          <a:solidFill>
            <a:srgbClr val="0070C0"/>
          </a:solidFill>
        </p:spPr>
        <p:txBody>
          <a:bodyPr>
            <a:normAutofit/>
          </a:bodyPr>
          <a:lstStyle/>
          <a:p>
            <a:pPr marL="484188" algn="ctr"/>
            <a:r>
              <a:rPr lang="en-US" sz="3600" b="1" dirty="0">
                <a:solidFill>
                  <a:schemeClr val="bg1"/>
                </a:solidFill>
              </a:rPr>
              <a:t>Outcome Evaluation</a:t>
            </a:r>
          </a:p>
        </p:txBody>
      </p:sp>
      <p:sp>
        <p:nvSpPr>
          <p:cNvPr id="6" name="TextBox 5"/>
          <p:cNvSpPr txBox="1"/>
          <p:nvPr/>
        </p:nvSpPr>
        <p:spPr>
          <a:xfrm>
            <a:off x="0" y="1970060"/>
            <a:ext cx="12065784" cy="584775"/>
          </a:xfrm>
          <a:prstGeom prst="rect">
            <a:avLst/>
          </a:prstGeom>
          <a:noFill/>
        </p:spPr>
        <p:txBody>
          <a:bodyPr wrap="square" rtlCol="0">
            <a:spAutoFit/>
          </a:bodyPr>
          <a:lstStyle/>
          <a:p>
            <a:pPr marL="447675" indent="-382588" algn="ctr">
              <a:spcBef>
                <a:spcPts val="1800"/>
              </a:spcBef>
              <a:spcAft>
                <a:spcPts val="1800"/>
              </a:spcAft>
            </a:pPr>
            <a:r>
              <a:rPr lang="en-US" sz="3200" b="1" dirty="0">
                <a:latin typeface="Times New Roman" panose="02020603050405020304" pitchFamily="18" charset="0"/>
                <a:cs typeface="Times New Roman" panose="02020603050405020304" pitchFamily="18" charset="0"/>
              </a:rPr>
              <a:t>What do you evaluate at the end of training???</a:t>
            </a:r>
            <a:endParaRPr lang="en-US" sz="32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2716567" y="3429000"/>
            <a:ext cx="8127646" cy="769441"/>
          </a:xfrm>
          <a:prstGeom prst="rect">
            <a:avLst/>
          </a:prstGeom>
          <a:noFill/>
        </p:spPr>
        <p:txBody>
          <a:bodyPr wrap="square" rtlCol="0">
            <a:spAutoFit/>
          </a:bodyPr>
          <a:lstStyle/>
          <a:p>
            <a:r>
              <a:rPr lang="en-US" sz="4400" b="1" dirty="0">
                <a:solidFill>
                  <a:srgbClr val="C00000"/>
                </a:solidFill>
                <a:latin typeface="Times New Roman" panose="02020603050405020304" pitchFamily="18" charset="0"/>
                <a:cs typeface="Times New Roman" panose="02020603050405020304" pitchFamily="18" charset="0"/>
              </a:rPr>
              <a:t>Your Training Objectives</a:t>
            </a:r>
          </a:p>
        </p:txBody>
      </p:sp>
    </p:spTree>
    <p:extLst>
      <p:ext uri="{BB962C8B-B14F-4D97-AF65-F5344CB8AC3E}">
        <p14:creationId xmlns:p14="http://schemas.microsoft.com/office/powerpoint/2010/main" val="15764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93130" y="442988"/>
            <a:ext cx="9152878" cy="720571"/>
          </a:xfrm>
          <a:solidFill>
            <a:srgbClr val="0070C0"/>
          </a:solidFill>
        </p:spPr>
        <p:txBody>
          <a:bodyPr/>
          <a:lstStyle/>
          <a:p>
            <a:pPr marL="484188" algn="ctr"/>
            <a:r>
              <a:rPr lang="en-US" b="1" dirty="0">
                <a:solidFill>
                  <a:schemeClr val="bg1"/>
                </a:solidFill>
              </a:rPr>
              <a:t>Outcome Evaluation</a:t>
            </a:r>
          </a:p>
        </p:txBody>
      </p:sp>
      <p:sp>
        <p:nvSpPr>
          <p:cNvPr id="22531" name="Rectangle 3"/>
          <p:cNvSpPr>
            <a:spLocks noGrp="1" noChangeArrowheads="1"/>
          </p:cNvSpPr>
          <p:nvPr>
            <p:ph idx="1"/>
          </p:nvPr>
        </p:nvSpPr>
        <p:spPr>
          <a:xfrm>
            <a:off x="842963" y="1295401"/>
            <a:ext cx="10472737" cy="4759325"/>
          </a:xfrm>
        </p:spPr>
        <p:txBody>
          <a:bodyPr>
            <a:normAutofit/>
          </a:bodyPr>
          <a:lstStyle/>
          <a:p>
            <a:pPr marL="447675" indent="-382588">
              <a:spcAft>
                <a:spcPct val="0"/>
              </a:spcAft>
              <a:buNone/>
            </a:pPr>
            <a:r>
              <a:rPr lang="en-US" b="1" dirty="0">
                <a:latin typeface="Times New Roman" panose="02020603050405020304" pitchFamily="18" charset="0"/>
                <a:cs typeface="Times New Roman" panose="02020603050405020304" pitchFamily="18" charset="0"/>
              </a:rPr>
              <a:t>The KEY outcomes achieved by your training</a:t>
            </a:r>
          </a:p>
          <a:p>
            <a:pPr marL="447675" indent="-382588">
              <a:spcAft>
                <a:spcPct val="0"/>
              </a:spcAft>
              <a:buNone/>
            </a:pPr>
            <a:endParaRPr lang="en-US" sz="1800" dirty="0">
              <a:latin typeface="Times New Roman" panose="02020603050405020304" pitchFamily="18" charset="0"/>
              <a:cs typeface="Times New Roman" panose="02020603050405020304" pitchFamily="18" charset="0"/>
            </a:endParaRP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Trainee Reactions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Learning</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Transfer to the job</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Organizational Results</a:t>
            </a:r>
          </a:p>
          <a:p>
            <a:pPr marL="447675" indent="-382588">
              <a:spcBef>
                <a:spcPts val="1800"/>
              </a:spcBef>
              <a:spcAft>
                <a:spcPct val="50000"/>
              </a:spcAft>
              <a:buClr>
                <a:schemeClr val="tx2"/>
              </a:buClr>
              <a:buNone/>
            </a:pPr>
            <a:r>
              <a:rPr lang="en-US" dirty="0">
                <a:latin typeface="Times New Roman" panose="02020603050405020304" pitchFamily="18" charset="0"/>
                <a:cs typeface="Times New Roman" panose="02020603050405020304" pitchFamily="18" charset="0"/>
              </a:rPr>
              <a:t>The same as your objectives </a:t>
            </a:r>
            <a:r>
              <a:rPr lang="en-US" dirty="0">
                <a:latin typeface="Times New Roman" panose="02020603050405020304" pitchFamily="18" charset="0"/>
                <a:cs typeface="Times New Roman" panose="02020603050405020304" pitchFamily="18" charset="0"/>
                <a:sym typeface="Wingdings" pitchFamily="2" charset="2"/>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566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13575" y="414975"/>
            <a:ext cx="9684086" cy="597992"/>
          </a:xfrm>
          <a:solidFill>
            <a:srgbClr val="0070C0"/>
          </a:solidFill>
        </p:spPr>
        <p:txBody>
          <a:bodyPr>
            <a:normAutofit/>
          </a:bodyPr>
          <a:lstStyle/>
          <a:p>
            <a:pPr algn="ctr" eaLnBrk="1" hangingPunct="1"/>
            <a:r>
              <a:rPr lang="en-US" sz="3200" b="1" dirty="0">
                <a:solidFill>
                  <a:schemeClr val="bg1"/>
                </a:solidFill>
                <a:cs typeface="Times New Roman" pitchFamily="18" charset="0"/>
              </a:rPr>
              <a:t>Factors Affecting Key Outcomes</a:t>
            </a:r>
            <a:endParaRPr lang="en-US" sz="3200" b="1" dirty="0">
              <a:solidFill>
                <a:schemeClr val="bg1"/>
              </a:solidFill>
            </a:endParaRPr>
          </a:p>
        </p:txBody>
      </p:sp>
      <p:grpSp>
        <p:nvGrpSpPr>
          <p:cNvPr id="22531" name="Group 103"/>
          <p:cNvGrpSpPr>
            <a:grpSpLocks/>
          </p:cNvGrpSpPr>
          <p:nvPr/>
        </p:nvGrpSpPr>
        <p:grpSpPr bwMode="auto">
          <a:xfrm>
            <a:off x="878890" y="1238032"/>
            <a:ext cx="10436810" cy="5462805"/>
            <a:chOff x="112" y="1104"/>
            <a:chExt cx="5313" cy="3216"/>
          </a:xfrm>
        </p:grpSpPr>
        <p:sp>
          <p:nvSpPr>
            <p:cNvPr id="22534" name="Rectangle 32"/>
            <p:cNvSpPr>
              <a:spLocks noChangeArrowheads="1"/>
            </p:cNvSpPr>
            <p:nvPr/>
          </p:nvSpPr>
          <p:spPr bwMode="auto">
            <a:xfrm>
              <a:off x="2201" y="3478"/>
              <a:ext cx="3065" cy="42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characteristics</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Trainer behavior</a:t>
              </a:r>
            </a:p>
          </p:txBody>
        </p:sp>
        <p:sp>
          <p:nvSpPr>
            <p:cNvPr id="22535" name="Rectangle 31"/>
            <p:cNvSpPr>
              <a:spLocks noChangeArrowheads="1"/>
            </p:cNvSpPr>
            <p:nvPr/>
          </p:nvSpPr>
          <p:spPr bwMode="auto">
            <a:xfrm>
              <a:off x="1649" y="3649"/>
              <a:ext cx="1006"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36" name="Rectangle 30"/>
            <p:cNvSpPr>
              <a:spLocks noChangeArrowheads="1"/>
            </p:cNvSpPr>
            <p:nvPr/>
          </p:nvSpPr>
          <p:spPr bwMode="auto">
            <a:xfrm>
              <a:off x="247" y="3534"/>
              <a:ext cx="991"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tx2"/>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Reactions </a:t>
              </a:r>
            </a:p>
          </p:txBody>
        </p:sp>
        <p:sp>
          <p:nvSpPr>
            <p:cNvPr id="22537" name="Rectangle 29"/>
            <p:cNvSpPr>
              <a:spLocks noChangeArrowheads="1"/>
            </p:cNvSpPr>
            <p:nvPr/>
          </p:nvSpPr>
          <p:spPr bwMode="auto">
            <a:xfrm>
              <a:off x="2192" y="2723"/>
              <a:ext cx="3089" cy="68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readiness for the course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motivation to learn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Design, materials, and content  </a:t>
              </a:r>
            </a:p>
          </p:txBody>
        </p:sp>
        <p:sp>
          <p:nvSpPr>
            <p:cNvPr id="22539" name="Rectangle 27"/>
            <p:cNvSpPr>
              <a:spLocks noChangeArrowheads="1"/>
            </p:cNvSpPr>
            <p:nvPr/>
          </p:nvSpPr>
          <p:spPr bwMode="auto">
            <a:xfrm>
              <a:off x="247" y="2754"/>
              <a:ext cx="1059" cy="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hlink"/>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Learning</a:t>
              </a:r>
              <a:r>
                <a:rPr lang="en-US" sz="2000" dirty="0">
                  <a:solidFill>
                    <a:schemeClr val="hlink"/>
                  </a:solidFill>
                  <a:latin typeface="Times New Roman" panose="02020603050405020304" pitchFamily="18" charset="0"/>
                  <a:cs typeface="Times New Roman" panose="02020603050405020304" pitchFamily="18" charset="0"/>
                </a:rPr>
                <a:t> </a:t>
              </a:r>
            </a:p>
          </p:txBody>
        </p:sp>
        <p:sp>
          <p:nvSpPr>
            <p:cNvPr id="22540" name="Rectangle 26"/>
            <p:cNvSpPr>
              <a:spLocks noChangeArrowheads="1"/>
            </p:cNvSpPr>
            <p:nvPr/>
          </p:nvSpPr>
          <p:spPr bwMode="auto">
            <a:xfrm>
              <a:off x="2201" y="1903"/>
              <a:ext cx="3089" cy="6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Training’s transfer of training effectiveness</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Motivational forces in the job setting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Opportunity to apply learned KSAs on the job</a:t>
              </a:r>
            </a:p>
          </p:txBody>
        </p:sp>
        <p:sp>
          <p:nvSpPr>
            <p:cNvPr id="22541" name="Rectangle 25"/>
            <p:cNvSpPr>
              <a:spLocks noChangeArrowheads="1"/>
            </p:cNvSpPr>
            <p:nvPr/>
          </p:nvSpPr>
          <p:spPr bwMode="auto">
            <a:xfrm>
              <a:off x="1533" y="2102"/>
              <a:ext cx="1006" cy="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2" name="Rectangle 24"/>
            <p:cNvSpPr>
              <a:spLocks noChangeArrowheads="1"/>
            </p:cNvSpPr>
            <p:nvPr/>
          </p:nvSpPr>
          <p:spPr bwMode="auto">
            <a:xfrm>
              <a:off x="189" y="1950"/>
              <a:ext cx="1071"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Job Behavior </a:t>
              </a:r>
            </a:p>
          </p:txBody>
        </p:sp>
        <p:sp>
          <p:nvSpPr>
            <p:cNvPr id="22543" name="Rectangle 23"/>
            <p:cNvSpPr>
              <a:spLocks noChangeArrowheads="1"/>
            </p:cNvSpPr>
            <p:nvPr/>
          </p:nvSpPr>
          <p:spPr bwMode="auto">
            <a:xfrm>
              <a:off x="2177" y="1104"/>
              <a:ext cx="3089" cy="70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External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Internal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Employee performance, KSAs, and needs  </a:t>
              </a:r>
            </a:p>
          </p:txBody>
        </p:sp>
        <p:sp>
          <p:nvSpPr>
            <p:cNvPr id="22544" name="Rectangle 22"/>
            <p:cNvSpPr>
              <a:spLocks noChangeArrowheads="1"/>
            </p:cNvSpPr>
            <p:nvPr/>
          </p:nvSpPr>
          <p:spPr bwMode="auto">
            <a:xfrm>
              <a:off x="2417" y="1200"/>
              <a:ext cx="1006"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5" name="Rectangle 21"/>
            <p:cNvSpPr>
              <a:spLocks noChangeArrowheads="1"/>
            </p:cNvSpPr>
            <p:nvPr/>
          </p:nvSpPr>
          <p:spPr bwMode="auto">
            <a:xfrm>
              <a:off x="112" y="1104"/>
              <a:ext cx="1223"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Organizational</a:t>
              </a:r>
            </a:p>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Results </a:t>
              </a:r>
            </a:p>
          </p:txBody>
        </p:sp>
        <p:sp>
          <p:nvSpPr>
            <p:cNvPr id="22546" name="Line 33"/>
            <p:cNvSpPr>
              <a:spLocks noChangeShapeType="1"/>
            </p:cNvSpPr>
            <p:nvPr/>
          </p:nvSpPr>
          <p:spPr bwMode="auto">
            <a:xfrm>
              <a:off x="144" y="1301"/>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7" name="Line 37"/>
            <p:cNvSpPr>
              <a:spLocks noChangeShapeType="1"/>
            </p:cNvSpPr>
            <p:nvPr/>
          </p:nvSpPr>
          <p:spPr bwMode="auto">
            <a:xfrm>
              <a:off x="144" y="4319"/>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8" name="Line 38"/>
            <p:cNvSpPr>
              <a:spLocks noChangeShapeType="1"/>
            </p:cNvSpPr>
            <p:nvPr/>
          </p:nvSpPr>
          <p:spPr bwMode="auto">
            <a:xfrm>
              <a:off x="240"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9" name="Line 41"/>
            <p:cNvSpPr>
              <a:spLocks noChangeShapeType="1"/>
            </p:cNvSpPr>
            <p:nvPr/>
          </p:nvSpPr>
          <p:spPr bwMode="auto">
            <a:xfrm>
              <a:off x="5424"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0" name="Line 71"/>
            <p:cNvSpPr>
              <a:spLocks noChangeShapeType="1"/>
            </p:cNvSpPr>
            <p:nvPr/>
          </p:nvSpPr>
          <p:spPr bwMode="auto">
            <a:xfrm>
              <a:off x="5424"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1" name="Line 72"/>
            <p:cNvSpPr>
              <a:spLocks noChangeShapeType="1"/>
            </p:cNvSpPr>
            <p:nvPr/>
          </p:nvSpPr>
          <p:spPr bwMode="auto">
            <a:xfrm>
              <a:off x="5424"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2" name="Line 75"/>
            <p:cNvSpPr>
              <a:spLocks noChangeShapeType="1"/>
            </p:cNvSpPr>
            <p:nvPr/>
          </p:nvSpPr>
          <p:spPr bwMode="auto">
            <a:xfrm>
              <a:off x="2369" y="1440"/>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3" name="Line 76"/>
            <p:cNvSpPr>
              <a:spLocks noChangeShapeType="1"/>
            </p:cNvSpPr>
            <p:nvPr/>
          </p:nvSpPr>
          <p:spPr bwMode="auto">
            <a:xfrm>
              <a:off x="240"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4" name="Line 77"/>
            <p:cNvSpPr>
              <a:spLocks noChangeShapeType="1"/>
            </p:cNvSpPr>
            <p:nvPr/>
          </p:nvSpPr>
          <p:spPr bwMode="auto">
            <a:xfrm>
              <a:off x="2177" y="1200"/>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5" name="Line 80"/>
            <p:cNvSpPr>
              <a:spLocks noChangeShapeType="1"/>
            </p:cNvSpPr>
            <p:nvPr/>
          </p:nvSpPr>
          <p:spPr bwMode="auto">
            <a:xfrm>
              <a:off x="5424"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6" name="Line 82"/>
            <p:cNvSpPr>
              <a:spLocks noChangeShapeType="1"/>
            </p:cNvSpPr>
            <p:nvPr/>
          </p:nvSpPr>
          <p:spPr bwMode="auto">
            <a:xfrm>
              <a:off x="240"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7" name="Line 86"/>
            <p:cNvSpPr>
              <a:spLocks noChangeShapeType="1"/>
            </p:cNvSpPr>
            <p:nvPr/>
          </p:nvSpPr>
          <p:spPr bwMode="auto">
            <a:xfrm>
              <a:off x="240"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8" name="Line 89"/>
            <p:cNvSpPr>
              <a:spLocks noChangeShapeType="1"/>
            </p:cNvSpPr>
            <p:nvPr/>
          </p:nvSpPr>
          <p:spPr bwMode="auto">
            <a:xfrm>
              <a:off x="1533" y="4319"/>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9" name="Line 90"/>
            <p:cNvSpPr>
              <a:spLocks noChangeShapeType="1"/>
            </p:cNvSpPr>
            <p:nvPr/>
          </p:nvSpPr>
          <p:spPr bwMode="auto">
            <a:xfrm>
              <a:off x="2335" y="4319"/>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60" name="Line 92"/>
            <p:cNvSpPr>
              <a:spLocks noChangeShapeType="1"/>
            </p:cNvSpPr>
            <p:nvPr/>
          </p:nvSpPr>
          <p:spPr bwMode="auto">
            <a:xfrm flipV="1">
              <a:off x="740" y="1652"/>
              <a:ext cx="1" cy="3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1" name="Line 93"/>
            <p:cNvSpPr>
              <a:spLocks noChangeShapeType="1"/>
            </p:cNvSpPr>
            <p:nvPr/>
          </p:nvSpPr>
          <p:spPr bwMode="auto">
            <a:xfrm flipH="1">
              <a:off x="1415" y="1396"/>
              <a:ext cx="762"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2" name="Line 94"/>
            <p:cNvSpPr>
              <a:spLocks noChangeShapeType="1"/>
            </p:cNvSpPr>
            <p:nvPr/>
          </p:nvSpPr>
          <p:spPr bwMode="auto">
            <a:xfrm flipH="1">
              <a:off x="1415" y="2151"/>
              <a:ext cx="743"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3" name="Line 95"/>
            <p:cNvSpPr>
              <a:spLocks noChangeShapeType="1"/>
            </p:cNvSpPr>
            <p:nvPr/>
          </p:nvSpPr>
          <p:spPr bwMode="auto">
            <a:xfrm flipH="1">
              <a:off x="1415" y="2944"/>
              <a:ext cx="774" cy="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4" name="Line 96"/>
            <p:cNvSpPr>
              <a:spLocks noChangeShapeType="1"/>
            </p:cNvSpPr>
            <p:nvPr/>
          </p:nvSpPr>
          <p:spPr bwMode="auto">
            <a:xfrm flipH="1">
              <a:off x="1415" y="3697"/>
              <a:ext cx="78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5" name="Line 97"/>
            <p:cNvSpPr>
              <a:spLocks noChangeShapeType="1"/>
            </p:cNvSpPr>
            <p:nvPr/>
          </p:nvSpPr>
          <p:spPr bwMode="auto">
            <a:xfrm flipV="1">
              <a:off x="747" y="2250"/>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6" name="Line 98"/>
            <p:cNvSpPr>
              <a:spLocks noChangeShapeType="1"/>
            </p:cNvSpPr>
            <p:nvPr/>
          </p:nvSpPr>
          <p:spPr bwMode="auto">
            <a:xfrm flipV="1">
              <a:off x="724" y="2986"/>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082323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9375" y="463357"/>
            <a:ext cx="9022672" cy="702816"/>
          </a:xfrm>
          <a:solidFill>
            <a:srgbClr val="0070C0"/>
          </a:solidFill>
        </p:spPr>
        <p:txBody>
          <a:bodyPr/>
          <a:lstStyle/>
          <a:p>
            <a:pPr marL="484188" algn="ctr"/>
            <a:r>
              <a:rPr lang="en-US" dirty="0">
                <a:solidFill>
                  <a:schemeClr val="bg1"/>
                </a:solidFill>
              </a:rPr>
              <a:t>Outcome Evaluation Design</a:t>
            </a:r>
          </a:p>
        </p:txBody>
      </p:sp>
      <p:sp>
        <p:nvSpPr>
          <p:cNvPr id="23555" name="Rectangle 3"/>
          <p:cNvSpPr>
            <a:spLocks noChangeArrowheads="1"/>
          </p:cNvSpPr>
          <p:nvPr/>
        </p:nvSpPr>
        <p:spPr bwMode="auto">
          <a:xfrm>
            <a:off x="1524000" y="3094038"/>
            <a:ext cx="184150" cy="366712"/>
          </a:xfrm>
          <a:prstGeom prst="rect">
            <a:avLst/>
          </a:prstGeom>
          <a:noFill/>
          <a:ln w="9525">
            <a:noFill/>
            <a:miter lim="800000"/>
            <a:headEnd/>
            <a:tailEnd/>
          </a:ln>
        </p:spPr>
        <p:txBody>
          <a:bodyPr wrap="none" anchor="ctr">
            <a:spAutoFit/>
          </a:bodyPr>
          <a:lstStyle/>
          <a:p>
            <a:endParaRPr lang="en-US">
              <a:solidFill>
                <a:srgbClr val="FFFF00"/>
              </a:solidFill>
            </a:endParaRPr>
          </a:p>
        </p:txBody>
      </p:sp>
      <p:sp>
        <p:nvSpPr>
          <p:cNvPr id="93190" name="Text Box 6"/>
          <p:cNvSpPr txBox="1">
            <a:spLocks noChangeArrowheads="1"/>
          </p:cNvSpPr>
          <p:nvPr/>
        </p:nvSpPr>
        <p:spPr bwMode="auto">
          <a:xfrm>
            <a:off x="1463336" y="1417865"/>
            <a:ext cx="9144000" cy="519113"/>
          </a:xfrm>
          <a:prstGeom prst="rect">
            <a:avLst/>
          </a:prstGeom>
          <a:noFill/>
          <a:ln w="9525">
            <a:noFill/>
            <a:miter lim="800000"/>
            <a:headEnd/>
            <a:tailEnd/>
          </a:ln>
          <a:effectLst/>
        </p:spPr>
        <p:txBody>
          <a:bodyPr>
            <a:spAutoFit/>
          </a:bodyPr>
          <a:lstStyle/>
          <a:p>
            <a:pPr algn="ctr">
              <a:spcBef>
                <a:spcPct val="50000"/>
              </a:spcBef>
              <a:defRPr/>
            </a:pPr>
            <a:r>
              <a:rPr lang="en-US" sz="2800" b="1" dirty="0">
                <a:solidFill>
                  <a:schemeClr val="tx2"/>
                </a:solidFill>
              </a:rPr>
              <a:t>Alignment Between TNA and Outcomes</a:t>
            </a:r>
          </a:p>
        </p:txBody>
      </p:sp>
      <p:grpSp>
        <p:nvGrpSpPr>
          <p:cNvPr id="2" name="Group 7"/>
          <p:cNvGrpSpPr>
            <a:grpSpLocks/>
          </p:cNvGrpSpPr>
          <p:nvPr/>
        </p:nvGrpSpPr>
        <p:grpSpPr bwMode="auto">
          <a:xfrm>
            <a:off x="1524000" y="2198587"/>
            <a:ext cx="9022672" cy="2665413"/>
            <a:chOff x="240" y="2012"/>
            <a:chExt cx="5232" cy="1679"/>
          </a:xfrm>
        </p:grpSpPr>
        <p:sp>
          <p:nvSpPr>
            <p:cNvPr id="23560" name="Rectangle 8"/>
            <p:cNvSpPr>
              <a:spLocks noChangeArrowheads="1"/>
            </p:cNvSpPr>
            <p:nvPr/>
          </p:nvSpPr>
          <p:spPr bwMode="auto">
            <a:xfrm>
              <a:off x="240" y="2012"/>
              <a:ext cx="5232" cy="602"/>
            </a:xfrm>
            <a:prstGeom prst="rect">
              <a:avLst/>
            </a:prstGeom>
            <a:noFill/>
            <a:ln w="9525">
              <a:solidFill>
                <a:schemeClr val="tx2"/>
              </a:solidFill>
              <a:miter lim="800000"/>
              <a:headEnd/>
              <a:tailEnd/>
            </a:ln>
          </p:spPr>
          <p:txBody>
            <a:bodyPr anchor="ctr">
              <a:spAutoFit/>
            </a:bodyPr>
            <a:lstStyle/>
            <a:p>
              <a:pPr eaLnBrk="1" hangingPunct="1"/>
              <a:r>
                <a:rPr lang="en-US" sz="2800" b="1" dirty="0">
                  <a:latin typeface="Arial" charset="0"/>
                  <a:cs typeface="Times New Roman" pitchFamily="18" charset="0"/>
                </a:rPr>
                <a:t>		          Training 		        Evaluation </a:t>
              </a:r>
            </a:p>
            <a:p>
              <a:pPr eaLnBrk="1" hangingPunct="1"/>
              <a:r>
                <a:rPr lang="en-US" sz="2800" b="1" dirty="0">
                  <a:latin typeface="Arial" charset="0"/>
                  <a:cs typeface="Times New Roman" pitchFamily="18" charset="0"/>
                </a:rPr>
                <a:t>			Objectives  	        Outcomes</a:t>
              </a:r>
            </a:p>
          </p:txBody>
        </p:sp>
        <p:cxnSp>
          <p:nvCxnSpPr>
            <p:cNvPr id="23561" name="AutoShape 9"/>
            <p:cNvCxnSpPr>
              <a:cxnSpLocks noChangeShapeType="1"/>
              <a:endCxn id="23562" idx="1"/>
            </p:cNvCxnSpPr>
            <p:nvPr/>
          </p:nvCxnSpPr>
          <p:spPr bwMode="auto">
            <a:xfrm rot="16200000" flipH="1">
              <a:off x="1018" y="2719"/>
              <a:ext cx="816" cy="604"/>
            </a:xfrm>
            <a:prstGeom prst="curvedConnector2">
              <a:avLst/>
            </a:prstGeom>
            <a:noFill/>
            <a:ln w="57150">
              <a:solidFill>
                <a:schemeClr val="tx2"/>
              </a:solidFill>
              <a:round/>
              <a:headEnd type="triangle" w="med" len="med"/>
              <a:tailEnd/>
            </a:ln>
          </p:spPr>
        </p:cxnSp>
        <p:sp>
          <p:nvSpPr>
            <p:cNvPr id="23562" name="Text Box 10"/>
            <p:cNvSpPr txBox="1">
              <a:spLocks noChangeArrowheads="1"/>
            </p:cNvSpPr>
            <p:nvPr/>
          </p:nvSpPr>
          <p:spPr bwMode="auto">
            <a:xfrm>
              <a:off x="1728" y="3168"/>
              <a:ext cx="1728" cy="523"/>
            </a:xfrm>
            <a:prstGeom prst="rect">
              <a:avLst/>
            </a:prstGeom>
            <a:noFill/>
            <a:ln w="28575">
              <a:solidFill>
                <a:schemeClr val="tx2"/>
              </a:solidFill>
              <a:miter lim="800000"/>
              <a:headEnd/>
              <a:tailEnd/>
            </a:ln>
          </p:spPr>
          <p:txBody>
            <a:bodyPr>
              <a:spAutoFit/>
            </a:bodyPr>
            <a:lstStyle/>
            <a:p>
              <a:pPr algn="ctr"/>
              <a:r>
                <a:rPr lang="en-US" sz="2400" b="1" dirty="0">
                  <a:latin typeface="+mj-lt"/>
                </a:rPr>
                <a:t>Measured the same way</a:t>
              </a:r>
            </a:p>
          </p:txBody>
        </p:sp>
      </p:grpSp>
      <p:sp>
        <p:nvSpPr>
          <p:cNvPr id="23558" name="Line 4"/>
          <p:cNvSpPr>
            <a:spLocks noChangeShapeType="1"/>
          </p:cNvSpPr>
          <p:nvPr/>
        </p:nvSpPr>
        <p:spPr bwMode="auto">
          <a:xfrm>
            <a:off x="2971800" y="2590800"/>
            <a:ext cx="1316115" cy="0"/>
          </a:xfrm>
          <a:prstGeom prst="line">
            <a:avLst/>
          </a:prstGeom>
          <a:noFill/>
          <a:ln w="38100">
            <a:solidFill>
              <a:schemeClr val="tx2"/>
            </a:solidFill>
            <a:round/>
            <a:headEnd/>
            <a:tailEnd type="stealth" w="lg" len="lg"/>
          </a:ln>
        </p:spPr>
        <p:txBody>
          <a:bodyPr/>
          <a:lstStyle/>
          <a:p>
            <a:endParaRPr lang="en-US"/>
          </a:p>
        </p:txBody>
      </p:sp>
      <p:sp>
        <p:nvSpPr>
          <p:cNvPr id="23559" name="Line 5"/>
          <p:cNvSpPr>
            <a:spLocks noChangeShapeType="1"/>
          </p:cNvSpPr>
          <p:nvPr/>
        </p:nvSpPr>
        <p:spPr bwMode="auto">
          <a:xfrm>
            <a:off x="6096000" y="2648311"/>
            <a:ext cx="1600200" cy="0"/>
          </a:xfrm>
          <a:prstGeom prst="line">
            <a:avLst/>
          </a:prstGeom>
          <a:noFill/>
          <a:ln w="38100">
            <a:solidFill>
              <a:schemeClr val="tx2"/>
            </a:solidFill>
            <a:round/>
            <a:headEnd/>
            <a:tailEnd type="stealth" w="lg" len="lg"/>
          </a:ln>
        </p:spPr>
        <p:txBody>
          <a:bodyPr/>
          <a:lstStyle/>
          <a:p>
            <a:endParaRPr lang="en-US"/>
          </a:p>
        </p:txBody>
      </p:sp>
      <p:sp>
        <p:nvSpPr>
          <p:cNvPr id="3" name="TextBox 2"/>
          <p:cNvSpPr txBox="1"/>
          <p:nvPr/>
        </p:nvSpPr>
        <p:spPr>
          <a:xfrm>
            <a:off x="2057400" y="2329190"/>
            <a:ext cx="990600" cy="523220"/>
          </a:xfrm>
          <a:prstGeom prst="rect">
            <a:avLst/>
          </a:prstGeom>
          <a:noFill/>
        </p:spPr>
        <p:txBody>
          <a:bodyPr wrap="square" rtlCol="0">
            <a:spAutoFit/>
          </a:bodyPr>
          <a:lstStyle/>
          <a:p>
            <a:r>
              <a:rPr lang="en-US" sz="2800" b="1" dirty="0">
                <a:latin typeface="Arial" charset="0"/>
                <a:cs typeface="Times New Roman" pitchFamily="18" charset="0"/>
              </a:rPr>
              <a:t>TNA</a:t>
            </a:r>
            <a:endParaRPr lang="en-US" sz="2800" dirty="0"/>
          </a:p>
        </p:txBody>
      </p:sp>
      <p:cxnSp>
        <p:nvCxnSpPr>
          <p:cNvPr id="29" name="AutoShape 9">
            <a:extLst>
              <a:ext uri="{FF2B5EF4-FFF2-40B4-BE49-F238E27FC236}">
                <a16:creationId xmlns:a16="http://schemas.microsoft.com/office/drawing/2014/main" id="{B48344BD-6FCF-462F-BD31-7CDAC722668E}"/>
              </a:ext>
            </a:extLst>
          </p:cNvPr>
          <p:cNvCxnSpPr>
            <a:cxnSpLocks noChangeShapeType="1"/>
          </p:cNvCxnSpPr>
          <p:nvPr/>
        </p:nvCxnSpPr>
        <p:spPr bwMode="auto">
          <a:xfrm rot="10800000" flipV="1">
            <a:off x="7070048" y="3152673"/>
            <a:ext cx="1541293" cy="1420915"/>
          </a:xfrm>
          <a:prstGeom prst="curvedConnector3">
            <a:avLst>
              <a:gd name="adj1" fmla="val 3921"/>
            </a:avLst>
          </a:prstGeom>
          <a:noFill/>
          <a:ln w="57150">
            <a:solidFill>
              <a:schemeClr val="tx2"/>
            </a:solidFill>
            <a:round/>
            <a:headEnd type="triangle" w="med" len="med"/>
            <a:tailEnd/>
          </a:ln>
        </p:spPr>
      </p:cxnSp>
    </p:spTree>
    <p:extLst>
      <p:ext uri="{BB962C8B-B14F-4D97-AF65-F5344CB8AC3E}">
        <p14:creationId xmlns:p14="http://schemas.microsoft.com/office/powerpoint/2010/main" val="3392794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ChangeArrowheads="1"/>
          </p:cNvSpPr>
          <p:nvPr/>
        </p:nvSpPr>
        <p:spPr bwMode="auto">
          <a:xfrm>
            <a:off x="1905000" y="1371600"/>
            <a:ext cx="5334000" cy="4419600"/>
          </a:xfrm>
          <a:prstGeom prst="rect">
            <a:avLst/>
          </a:prstGeom>
          <a:solidFill>
            <a:schemeClr val="tx1">
              <a:alpha val="83000"/>
            </a:schemeClr>
          </a:solidFill>
          <a:ln w="38100" algn="ctr">
            <a:solidFill>
              <a:schemeClr val="tx2"/>
            </a:solidFill>
            <a:round/>
            <a:headEnd/>
            <a:tailEnd/>
          </a:ln>
        </p:spPr>
        <p:txBody>
          <a:bodyPr wrap="none" anchor="ctr"/>
          <a:lstStyle/>
          <a:p>
            <a:pPr algn="ctr" eaLnBrk="1" hangingPunct="1"/>
            <a:endParaRPr lang="en-US">
              <a:latin typeface="Arial" charset="0"/>
            </a:endParaRPr>
          </a:p>
        </p:txBody>
      </p:sp>
      <p:sp>
        <p:nvSpPr>
          <p:cNvPr id="24579" name="Title 1"/>
          <p:cNvSpPr>
            <a:spLocks noGrp="1"/>
          </p:cNvSpPr>
          <p:nvPr>
            <p:ph type="title"/>
          </p:nvPr>
        </p:nvSpPr>
        <p:spPr>
          <a:xfrm>
            <a:off x="3048000" y="190500"/>
            <a:ext cx="7010400" cy="1104900"/>
          </a:xfrm>
        </p:spPr>
        <p:txBody>
          <a:bodyPr>
            <a:normAutofit/>
          </a:bodyPr>
          <a:lstStyle/>
          <a:p>
            <a:r>
              <a:rPr lang="en-US" dirty="0"/>
              <a:t>Design 			Evaluation</a:t>
            </a:r>
          </a:p>
        </p:txBody>
      </p:sp>
      <p:sp>
        <p:nvSpPr>
          <p:cNvPr id="24580" name="Right Arrow 3"/>
          <p:cNvSpPr>
            <a:spLocks noChangeArrowheads="1"/>
          </p:cNvSpPr>
          <p:nvPr/>
        </p:nvSpPr>
        <p:spPr bwMode="auto">
          <a:xfrm>
            <a:off x="4800600" y="485775"/>
            <a:ext cx="1752600" cy="609600"/>
          </a:xfrm>
          <a:prstGeom prst="rightArrow">
            <a:avLst>
              <a:gd name="adj1" fmla="val 50000"/>
              <a:gd name="adj2" fmla="val 50043"/>
            </a:avLst>
          </a:prstGeom>
          <a:solidFill>
            <a:srgbClr val="FFFF00"/>
          </a:solidFill>
          <a:ln w="9525" algn="ctr">
            <a:solidFill>
              <a:schemeClr val="tx2"/>
            </a:solidFill>
            <a:round/>
            <a:headEnd/>
            <a:tailEnd/>
          </a:ln>
        </p:spPr>
        <p:txBody>
          <a:bodyPr wrap="none" anchor="ctr"/>
          <a:lstStyle/>
          <a:p>
            <a:pPr algn="ctr" eaLnBrk="1" hangingPunct="1"/>
            <a:r>
              <a:rPr lang="en-US" dirty="0">
                <a:latin typeface="Arial" charset="0"/>
              </a:rPr>
              <a:t>Determines</a:t>
            </a:r>
          </a:p>
        </p:txBody>
      </p:sp>
      <p:sp>
        <p:nvSpPr>
          <p:cNvPr id="24581" name="Rectangle 18"/>
          <p:cNvSpPr>
            <a:spLocks noChangeArrowheads="1"/>
          </p:cNvSpPr>
          <p:nvPr/>
        </p:nvSpPr>
        <p:spPr bwMode="auto">
          <a:xfrm>
            <a:off x="2438401" y="2514601"/>
            <a:ext cx="1763713" cy="2778125"/>
          </a:xfrm>
          <a:prstGeom prst="rect">
            <a:avLst/>
          </a:prstGeom>
          <a:solidFill>
            <a:schemeClr val="bg1"/>
          </a:solidFill>
          <a:ln w="38100">
            <a:solidFill>
              <a:schemeClr val="tx2"/>
            </a:solidFill>
            <a:miter lim="800000"/>
            <a:headEnd/>
            <a:tailEnd/>
          </a:ln>
        </p:spPr>
        <p:txBody>
          <a:bodyPr tIns="274320" bIns="274320">
            <a:spAutoFit/>
          </a:bodyPr>
          <a:lstStyle/>
          <a:p>
            <a:pPr eaLnBrk="1" hangingPunct="1"/>
            <a:r>
              <a:rPr lang="en-US" sz="2400" b="1">
                <a:solidFill>
                  <a:schemeClr val="tx2"/>
                </a:solidFill>
                <a:latin typeface="Arial" charset="0"/>
              </a:rPr>
              <a:t>Develop</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Training</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Objectives</a:t>
            </a:r>
          </a:p>
          <a:p>
            <a:pPr eaLnBrk="1" hangingPunct="1"/>
            <a:endParaRPr lang="en-US" sz="2400" b="1">
              <a:solidFill>
                <a:schemeClr val="tx2"/>
              </a:solidFill>
              <a:latin typeface="Arial" charset="0"/>
            </a:endParaRPr>
          </a:p>
        </p:txBody>
      </p:sp>
      <p:sp>
        <p:nvSpPr>
          <p:cNvPr id="24582" name="Rectangle 36"/>
          <p:cNvSpPr>
            <a:spLocks noChangeArrowheads="1"/>
          </p:cNvSpPr>
          <p:nvPr/>
        </p:nvSpPr>
        <p:spPr bwMode="auto">
          <a:xfrm>
            <a:off x="4800600" y="3209926"/>
            <a:ext cx="1981200" cy="1292225"/>
          </a:xfrm>
          <a:prstGeom prst="rect">
            <a:avLst/>
          </a:prstGeom>
          <a:solidFill>
            <a:schemeClr val="bg1"/>
          </a:solidFill>
          <a:ln w="38100">
            <a:solidFill>
              <a:srgbClr val="99FF99"/>
            </a:solidFill>
            <a:miter lim="800000"/>
            <a:headEnd/>
            <a:tailEnd/>
          </a:ln>
        </p:spPr>
        <p:txBody>
          <a:bodyPr tIns="91440" bIns="91440" anchor="ctr">
            <a:spAutoFit/>
          </a:bodyPr>
          <a:lstStyle/>
          <a:p>
            <a:pPr algn="ctr" eaLnBrk="1" hangingPunct="1"/>
            <a:r>
              <a:rPr lang="en-US" sz="2400" b="1">
                <a:solidFill>
                  <a:schemeClr val="tx2"/>
                </a:solidFill>
                <a:latin typeface="Arial" charset="0"/>
              </a:rPr>
              <a:t>Evaluation</a:t>
            </a:r>
          </a:p>
          <a:p>
            <a:pPr algn="ctr" eaLnBrk="1" hangingPunct="1"/>
            <a:r>
              <a:rPr lang="en-US" sz="2400" b="1">
                <a:solidFill>
                  <a:schemeClr val="tx2"/>
                </a:solidFill>
                <a:latin typeface="Arial" charset="0"/>
              </a:rPr>
              <a:t>Plan &amp; Design</a:t>
            </a:r>
          </a:p>
        </p:txBody>
      </p:sp>
      <p:sp>
        <p:nvSpPr>
          <p:cNvPr id="24583" name="Line 44"/>
          <p:cNvSpPr>
            <a:spLocks noChangeShapeType="1"/>
          </p:cNvSpPr>
          <p:nvPr/>
        </p:nvSpPr>
        <p:spPr bwMode="auto">
          <a:xfrm>
            <a:off x="4191000" y="4038600"/>
            <a:ext cx="609600" cy="0"/>
          </a:xfrm>
          <a:prstGeom prst="line">
            <a:avLst/>
          </a:prstGeom>
          <a:noFill/>
          <a:ln w="76200">
            <a:solidFill>
              <a:schemeClr val="accent1">
                <a:lumMod val="40000"/>
                <a:lumOff val="60000"/>
              </a:schemeClr>
            </a:solidFill>
            <a:miter lim="800000"/>
            <a:headEnd/>
            <a:tailEnd type="triangle" w="med" len="med"/>
          </a:ln>
        </p:spPr>
        <p:txBody>
          <a:bodyPr wrap="none"/>
          <a:lstStyle/>
          <a:p>
            <a:endParaRPr lang="en-US"/>
          </a:p>
        </p:txBody>
      </p:sp>
      <p:sp>
        <p:nvSpPr>
          <p:cNvPr id="24584" name="TextBox 8"/>
          <p:cNvSpPr txBox="1">
            <a:spLocks noChangeArrowheads="1"/>
          </p:cNvSpPr>
          <p:nvPr/>
        </p:nvSpPr>
        <p:spPr bwMode="auto">
          <a:xfrm>
            <a:off x="2171700" y="1524000"/>
            <a:ext cx="4648200" cy="523875"/>
          </a:xfrm>
          <a:prstGeom prst="rect">
            <a:avLst/>
          </a:prstGeom>
          <a:noFill/>
          <a:ln w="9525">
            <a:noFill/>
            <a:miter lim="800000"/>
            <a:headEnd/>
            <a:tailEnd/>
          </a:ln>
        </p:spPr>
        <p:txBody>
          <a:bodyPr wrap="square">
            <a:spAutoFit/>
          </a:bodyPr>
          <a:lstStyle/>
          <a:p>
            <a:r>
              <a:rPr lang="en-US" sz="2800" b="1" dirty="0">
                <a:solidFill>
                  <a:schemeClr val="bg1"/>
                </a:solidFill>
              </a:rPr>
              <a:t>Design Phase Activities</a:t>
            </a:r>
          </a:p>
        </p:txBody>
      </p:sp>
      <p:sp>
        <p:nvSpPr>
          <p:cNvPr id="10" name="Right Arrow 9"/>
          <p:cNvSpPr/>
          <p:nvPr/>
        </p:nvSpPr>
        <p:spPr bwMode="auto">
          <a:xfrm>
            <a:off x="6781800" y="3429000"/>
            <a:ext cx="1435100" cy="484188"/>
          </a:xfrm>
          <a:prstGeom prst="rightArrow">
            <a:avLst/>
          </a:prstGeom>
          <a:gradFill flip="none" rotWithShape="1">
            <a:gsLst>
              <a:gs pos="0">
                <a:schemeClr val="tx2"/>
              </a:gs>
              <a:gs pos="50000">
                <a:schemeClr val="accent1">
                  <a:tint val="44500"/>
                  <a:satMod val="160000"/>
                </a:schemeClr>
              </a:gs>
              <a:gs pos="100000">
                <a:schemeClr val="accent1">
                  <a:tint val="23500"/>
                  <a:satMod val="160000"/>
                </a:schemeClr>
              </a:gs>
            </a:gsLst>
            <a:lin ang="10800000" scaled="1"/>
            <a:tileRect/>
          </a:gradFill>
          <a:ln w="9525" cap="flat" cmpd="sng" algn="ctr">
            <a:noFill/>
            <a:prstDash val="solid"/>
            <a:round/>
            <a:headEnd type="none" w="med" len="med"/>
            <a:tailEnd type="none" w="med" len="med"/>
          </a:ln>
          <a:effectLst/>
        </p:spPr>
        <p:txBody>
          <a:bodyPr wrap="none" anchor="ctr"/>
          <a:lstStyle/>
          <a:p>
            <a:pPr algn="ctr" eaLnBrk="1" hangingPunct="1">
              <a:defRPr/>
            </a:pPr>
            <a:endParaRPr lang="en-US">
              <a:latin typeface="Arial" pitchFamily="34" charset="0"/>
            </a:endParaRPr>
          </a:p>
        </p:txBody>
      </p:sp>
      <p:sp>
        <p:nvSpPr>
          <p:cNvPr id="11" name="Rectangle 10"/>
          <p:cNvSpPr/>
          <p:nvPr/>
        </p:nvSpPr>
        <p:spPr bwMode="auto">
          <a:xfrm>
            <a:off x="8229600" y="1447800"/>
            <a:ext cx="2057400" cy="3886200"/>
          </a:xfrm>
          <a:prstGeom prst="rect">
            <a:avLst/>
          </a:prstGeom>
          <a:solidFill>
            <a:schemeClr val="bg2">
              <a:lumMod val="10000"/>
              <a:lumOff val="90000"/>
              <a:alpha val="45000"/>
            </a:schemeClr>
          </a:solidFill>
          <a:ln w="38100" cap="flat" cmpd="sng" algn="ctr">
            <a:solidFill>
              <a:schemeClr val="tx2"/>
            </a:solidFill>
            <a:prstDash val="solid"/>
            <a:round/>
            <a:headEnd type="none" w="med" len="med"/>
            <a:tailEnd type="none" w="med" len="med"/>
          </a:ln>
          <a:effectLst/>
        </p:spPr>
        <p:txBody>
          <a:bodyPr wrap="none" anchor="ctr"/>
          <a:lstStyle/>
          <a:p>
            <a:pPr algn="ctr" eaLnBrk="1" hangingPunct="1">
              <a:defRPr/>
            </a:pPr>
            <a:r>
              <a:rPr lang="en-US" sz="2800" b="1" dirty="0">
                <a:latin typeface="Arial" pitchFamily="34" charset="0"/>
              </a:rPr>
              <a:t>Evaluation</a:t>
            </a:r>
          </a:p>
          <a:p>
            <a:pPr algn="ctr" eaLnBrk="1" hangingPunct="1">
              <a:defRPr/>
            </a:pPr>
            <a:r>
              <a:rPr lang="en-US" sz="2800" b="1" dirty="0">
                <a:latin typeface="Arial" pitchFamily="34" charset="0"/>
              </a:rPr>
              <a:t>Phase</a:t>
            </a:r>
          </a:p>
          <a:p>
            <a:pPr algn="ctr" eaLnBrk="1" hangingPunct="1">
              <a:defRPr/>
            </a:pPr>
            <a:endParaRPr lang="en-US" sz="1600" b="1" dirty="0">
              <a:solidFill>
                <a:srgbClr val="FFFF00"/>
              </a:solidFill>
              <a:latin typeface="Arial" pitchFamily="34" charset="0"/>
            </a:endParaRPr>
          </a:p>
          <a:p>
            <a:pPr eaLnBrk="1" hangingPunct="1">
              <a:defRPr/>
            </a:pPr>
            <a:r>
              <a:rPr lang="en-US" sz="2400" b="1" dirty="0">
                <a:solidFill>
                  <a:schemeClr val="tx2">
                    <a:lumMod val="75000"/>
                  </a:schemeClr>
                </a:solidFill>
                <a:latin typeface="Arial" pitchFamily="34" charset="0"/>
              </a:rPr>
              <a:t>Reactions</a:t>
            </a:r>
          </a:p>
          <a:p>
            <a:pPr eaLnBrk="1" hangingPunct="1">
              <a:defRPr/>
            </a:pPr>
            <a:r>
              <a:rPr lang="en-US" sz="2400" b="1" dirty="0">
                <a:solidFill>
                  <a:schemeClr val="tx2">
                    <a:lumMod val="75000"/>
                  </a:schemeClr>
                </a:solidFill>
                <a:latin typeface="Arial" pitchFamily="34" charset="0"/>
              </a:rPr>
              <a:t>Learning</a:t>
            </a:r>
          </a:p>
          <a:p>
            <a:pPr eaLnBrk="1" hangingPunct="1">
              <a:defRPr/>
            </a:pPr>
            <a:r>
              <a:rPr lang="en-US" sz="2400" b="1" dirty="0">
                <a:solidFill>
                  <a:schemeClr val="tx2">
                    <a:lumMod val="75000"/>
                  </a:schemeClr>
                </a:solidFill>
                <a:latin typeface="Arial" pitchFamily="34" charset="0"/>
              </a:rPr>
              <a:t>Performance</a:t>
            </a:r>
          </a:p>
          <a:p>
            <a:pPr marL="274320" lvl="1">
              <a:buFont typeface="Arial" pitchFamily="34" charset="0"/>
              <a:buChar char="•"/>
              <a:defRPr/>
            </a:pPr>
            <a:r>
              <a:rPr lang="en-US" sz="2400" b="1" dirty="0">
                <a:solidFill>
                  <a:schemeClr val="tx2"/>
                </a:solidFill>
                <a:latin typeface="Arial" pitchFamily="34" charset="0"/>
              </a:rPr>
              <a:t> Person</a:t>
            </a:r>
          </a:p>
          <a:p>
            <a:pPr marL="274320" lvl="1">
              <a:buFont typeface="Arial" pitchFamily="34" charset="0"/>
              <a:buChar char="•"/>
              <a:defRPr/>
            </a:pPr>
            <a:r>
              <a:rPr lang="en-US" sz="2400" b="1" dirty="0">
                <a:solidFill>
                  <a:schemeClr val="tx2"/>
                </a:solidFill>
                <a:latin typeface="Arial" pitchFamily="34" charset="0"/>
              </a:rPr>
              <a:t> Unit</a:t>
            </a:r>
          </a:p>
          <a:p>
            <a:pPr marL="274320" lvl="1">
              <a:buFont typeface="Arial" pitchFamily="34" charset="0"/>
              <a:buChar char="•"/>
              <a:defRPr/>
            </a:pPr>
            <a:r>
              <a:rPr lang="en-US" sz="2400" b="1" dirty="0">
                <a:solidFill>
                  <a:schemeClr val="tx2"/>
                </a:solidFill>
                <a:latin typeface="Arial" pitchFamily="34" charset="0"/>
              </a:rPr>
              <a:t> Org.</a:t>
            </a:r>
          </a:p>
          <a:p>
            <a:pPr algn="ctr" eaLnBrk="1" hangingPunct="1">
              <a:defRPr/>
            </a:pPr>
            <a:endParaRPr lang="en-US" sz="2800" b="1" dirty="0">
              <a:solidFill>
                <a:srgbClr val="FFFF00"/>
              </a:solidFill>
              <a:latin typeface="Arial" pitchFamily="34" charset="0"/>
            </a:endParaRPr>
          </a:p>
        </p:txBody>
      </p:sp>
    </p:spTree>
    <p:extLst>
      <p:ext uri="{BB962C8B-B14F-4D97-AF65-F5344CB8AC3E}">
        <p14:creationId xmlns:p14="http://schemas.microsoft.com/office/powerpoint/2010/main" val="309446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1524241" y="462379"/>
            <a:ext cx="8744505" cy="604421"/>
          </a:xfrm>
        </p:spPr>
        <p:style>
          <a:lnRef idx="0">
            <a:schemeClr val="accent1"/>
          </a:lnRef>
          <a:fillRef idx="3">
            <a:schemeClr val="accent1"/>
          </a:fillRef>
          <a:effectRef idx="3">
            <a:schemeClr val="accent1"/>
          </a:effectRef>
          <a:fontRef idx="minor">
            <a:schemeClr val="lt1"/>
          </a:fontRef>
        </p:style>
        <p:txBody>
          <a:bodyPr>
            <a:normAutofit/>
          </a:bodyPr>
          <a:lstStyle/>
          <a:p>
            <a:pPr marL="484188"/>
            <a:r>
              <a:rPr lang="en-US" sz="3600" b="1" dirty="0">
                <a:solidFill>
                  <a:schemeClr val="bg1"/>
                </a:solidFill>
                <a:latin typeface="+mj-lt"/>
              </a:rPr>
              <a:t>Reaction Questionnaires</a:t>
            </a:r>
          </a:p>
        </p:txBody>
      </p:sp>
      <p:sp>
        <p:nvSpPr>
          <p:cNvPr id="25603" name="Rectangle 3"/>
          <p:cNvSpPr>
            <a:spLocks noGrp="1" noChangeArrowheads="1"/>
          </p:cNvSpPr>
          <p:nvPr>
            <p:ph type="subTitle" idx="1"/>
          </p:nvPr>
        </p:nvSpPr>
        <p:spPr>
          <a:xfrm>
            <a:off x="1580225" y="1600200"/>
            <a:ext cx="8744505" cy="4191000"/>
          </a:xfrm>
        </p:spPr>
        <p:txBody>
          <a:bodyPr>
            <a:normAutofit/>
          </a:bodyPr>
          <a:lstStyle/>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Training reaction questionnaires do </a:t>
            </a:r>
            <a:r>
              <a:rPr lang="en-US" sz="4000" b="1" dirty="0">
                <a:latin typeface="Times New Roman" panose="02020603050405020304" pitchFamily="18" charset="0"/>
                <a:cs typeface="Times New Roman" panose="02020603050405020304" pitchFamily="18" charset="0"/>
              </a:rPr>
              <a:t>not</a:t>
            </a:r>
            <a:r>
              <a:rPr lang="en-US" sz="4000" dirty="0">
                <a:latin typeface="Times New Roman" panose="02020603050405020304" pitchFamily="18" charset="0"/>
                <a:cs typeface="Times New Roman" panose="02020603050405020304" pitchFamily="18" charset="0"/>
              </a:rPr>
              <a:t> assess learning, </a:t>
            </a:r>
          </a:p>
          <a:p>
            <a:pPr eaLnBrk="1" hangingPunct="1">
              <a:spcAft>
                <a:spcPct val="0"/>
              </a:spcAft>
              <a:buFont typeface="Wingdings 2" pitchFamily="18" charset="2"/>
              <a:buNone/>
            </a:pPr>
            <a:endParaRPr lang="en-US" sz="4000" dirty="0">
              <a:latin typeface="Times New Roman" panose="02020603050405020304" pitchFamily="18" charset="0"/>
              <a:cs typeface="Times New Roman" panose="02020603050405020304" pitchFamily="18" charset="0"/>
            </a:endParaRPr>
          </a:p>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but </a:t>
            </a:r>
            <a:r>
              <a:rPr lang="en-US" sz="4000" b="1" dirty="0">
                <a:latin typeface="Times New Roman" panose="02020603050405020304" pitchFamily="18" charset="0"/>
                <a:cs typeface="Times New Roman" panose="02020603050405020304" pitchFamily="18" charset="0"/>
              </a:rPr>
              <a:t>DO</a:t>
            </a:r>
            <a:r>
              <a:rPr lang="en-US" sz="4000" dirty="0">
                <a:latin typeface="Times New Roman" panose="02020603050405020304" pitchFamily="18" charset="0"/>
                <a:cs typeface="Times New Roman" panose="02020603050405020304" pitchFamily="18" charset="0"/>
              </a:rPr>
              <a:t> assess the trainee’s attitudes about and perceptions of the training.</a:t>
            </a:r>
          </a:p>
        </p:txBody>
      </p:sp>
    </p:spTree>
    <p:extLst>
      <p:ext uri="{BB962C8B-B14F-4D97-AF65-F5344CB8AC3E}">
        <p14:creationId xmlns:p14="http://schemas.microsoft.com/office/powerpoint/2010/main" val="277652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237890" y="440442"/>
            <a:ext cx="8948691" cy="738326"/>
          </a:xfrm>
          <a:solidFill>
            <a:srgbClr val="0070C0"/>
          </a:solidFill>
        </p:spPr>
        <p:txBody>
          <a:bodyPr>
            <a:normAutofit/>
          </a:bodyPr>
          <a:lstStyle/>
          <a:p>
            <a:pPr marL="484188" algn="ctr"/>
            <a:r>
              <a:rPr lang="en-US" sz="3600" b="1" dirty="0">
                <a:solidFill>
                  <a:schemeClr val="bg1"/>
                </a:solidFill>
              </a:rPr>
              <a:t>Reaction Questionnaires continued</a:t>
            </a:r>
          </a:p>
        </p:txBody>
      </p:sp>
      <p:sp>
        <p:nvSpPr>
          <p:cNvPr id="26627" name="Rectangle 3"/>
          <p:cNvSpPr>
            <a:spLocks noGrp="1" noChangeArrowheads="1"/>
          </p:cNvSpPr>
          <p:nvPr>
            <p:ph idx="1"/>
          </p:nvPr>
        </p:nvSpPr>
        <p:spPr>
          <a:xfrm>
            <a:off x="742950" y="1295401"/>
            <a:ext cx="11144249" cy="5122157"/>
          </a:xfrm>
        </p:spPr>
        <p:txBody>
          <a:bodyPr>
            <a:normAutofit/>
          </a:bodyPr>
          <a:lstStyle/>
          <a:p>
            <a:pPr eaLnBrk="1" hangingPunct="1">
              <a:lnSpc>
                <a:spcPct val="80000"/>
              </a:lnSpc>
              <a:buFont typeface="Wingdings" pitchFamily="2" charset="2"/>
              <a:buNone/>
            </a:pPr>
            <a:r>
              <a:rPr lang="en-US" sz="3200" b="1" dirty="0">
                <a:solidFill>
                  <a:schemeClr val="tx2">
                    <a:lumMod val="75000"/>
                  </a:schemeClr>
                </a:solidFill>
                <a:latin typeface="Times New Roman" panose="02020603050405020304" pitchFamily="18" charset="0"/>
                <a:cs typeface="Times New Roman" panose="02020603050405020304" pitchFamily="18" charset="0"/>
              </a:rPr>
              <a:t>At a minimum, the following categories should be assessed in a reaction questionnaire:</a:t>
            </a:r>
          </a:p>
          <a:p>
            <a:pPr eaLnBrk="1" hangingPunct="1">
              <a:lnSpc>
                <a:spcPct val="80000"/>
              </a:lnSpc>
              <a:buFont typeface="Wingdings" pitchFamily="2" charset="2"/>
              <a:buNone/>
            </a:pPr>
            <a:endParaRPr lang="en-US"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Relevance/value of training (to trainees)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Training content and materials</a:t>
            </a:r>
          </a:p>
          <a:p>
            <a:pPr marL="457200" lvl="1" indent="0" eaLnBrk="1" hangingPunct="1">
              <a:lnSpc>
                <a:spcPct val="80000"/>
              </a:lnSpc>
              <a:buClr>
                <a:schemeClr val="accent6">
                  <a:lumMod val="75000"/>
                </a:schemeClr>
              </a:buClr>
              <a:buNone/>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Trainer’s behavior/effectiveness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Facilities, activities and procedures</a:t>
            </a:r>
          </a:p>
        </p:txBody>
      </p:sp>
    </p:spTree>
    <p:extLst>
      <p:ext uri="{BB962C8B-B14F-4D97-AF65-F5344CB8AC3E}">
        <p14:creationId xmlns:p14="http://schemas.microsoft.com/office/powerpoint/2010/main" val="695124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542623"/>
            <a:ext cx="8229600" cy="653249"/>
          </a:xfrm>
          <a:solidFill>
            <a:srgbClr val="0070C0"/>
          </a:solidFill>
        </p:spPr>
        <p:txBody>
          <a:bodyPr>
            <a:normAutofit fontScale="90000"/>
          </a:bodyPr>
          <a:lstStyle/>
          <a:p>
            <a:pPr marL="484188" algn="ctr"/>
            <a:r>
              <a:rPr lang="en-US" b="1" dirty="0">
                <a:solidFill>
                  <a:schemeClr val="bg1"/>
                </a:solidFill>
              </a:rPr>
              <a:t>Reaction Questionnaires </a:t>
            </a:r>
            <a:r>
              <a:rPr lang="en-US" sz="2800" b="1" dirty="0">
                <a:solidFill>
                  <a:schemeClr val="bg1"/>
                </a:solidFill>
              </a:rPr>
              <a:t>continued</a:t>
            </a:r>
          </a:p>
        </p:txBody>
      </p:sp>
      <p:sp>
        <p:nvSpPr>
          <p:cNvPr id="112643" name="Rectangle 3"/>
          <p:cNvSpPr>
            <a:spLocks noGrp="1" noChangeArrowheads="1"/>
          </p:cNvSpPr>
          <p:nvPr>
            <p:ph idx="1"/>
          </p:nvPr>
        </p:nvSpPr>
        <p:spPr>
          <a:xfrm>
            <a:off x="957263" y="1295399"/>
            <a:ext cx="9844087" cy="3619501"/>
          </a:xfrm>
        </p:spPr>
        <p:txBody>
          <a:bodyPr>
            <a:normAutofit/>
          </a:bodyPr>
          <a:lstStyle/>
          <a:p>
            <a:pPr marL="448056" indent="-384048" algn="ctr">
              <a:buNone/>
              <a:defRPr/>
            </a:pPr>
            <a:endParaRPr lang="en-US" sz="3600" dirty="0">
              <a:latin typeface="Times New Roman" pitchFamily="18" charset="0"/>
              <a:cs typeface="Times New Roman" pitchFamily="18" charset="0"/>
            </a:endParaRPr>
          </a:p>
          <a:p>
            <a:pPr marL="448056" indent="-384048" algn="ctr">
              <a:buNone/>
              <a:defRPr/>
            </a:pPr>
            <a:r>
              <a:rPr lang="en-US" dirty="0">
                <a:latin typeface="Times New Roman" pitchFamily="18" charset="0"/>
                <a:cs typeface="Times New Roman" pitchFamily="18" charset="0"/>
              </a:rPr>
              <a:t>The reaction questionnaire should also provide an </a:t>
            </a:r>
          </a:p>
          <a:p>
            <a:pPr marL="448056" indent="-384048" algn="ctr">
              <a:buNone/>
              <a:defRPr/>
            </a:pPr>
            <a:endParaRPr lang="en-US" sz="3600" u="sng" dirty="0">
              <a:effectLst>
                <a:outerShdw blurRad="38100" dist="38100" dir="2700000" algn="tl">
                  <a:srgbClr val="FFFFFF"/>
                </a:outerShdw>
              </a:effectLst>
              <a:latin typeface="Times New Roman" pitchFamily="18" charset="0"/>
              <a:cs typeface="Times New Roman" pitchFamily="18" charset="0"/>
            </a:endParaRPr>
          </a:p>
          <a:p>
            <a:pPr marL="448056" indent="-384048" algn="ctr">
              <a:buNone/>
              <a:defRPr/>
            </a:pPr>
            <a:r>
              <a:rPr lang="en-US" sz="3200" b="1" i="1" u="sng" dirty="0">
                <a:latin typeface="Times New Roman" pitchFamily="18" charset="0"/>
                <a:cs typeface="Times New Roman" pitchFamily="18" charset="0"/>
              </a:rPr>
              <a:t>overall evaluation of the training experience.</a:t>
            </a:r>
          </a:p>
        </p:txBody>
      </p:sp>
    </p:spTree>
    <p:extLst>
      <p:ext uri="{BB962C8B-B14F-4D97-AF65-F5344CB8AC3E}">
        <p14:creationId xmlns:p14="http://schemas.microsoft.com/office/powerpoint/2010/main" val="1537456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99127" y="429298"/>
            <a:ext cx="9818703" cy="1083816"/>
          </a:xfrm>
          <a:solidFill>
            <a:srgbClr val="0070C0"/>
          </a:solidFill>
        </p:spPr>
        <p:txBody>
          <a:bodyPr>
            <a:normAutofit/>
          </a:bodyPr>
          <a:lstStyle/>
          <a:p>
            <a:pPr algn="ctr" eaLnBrk="1" hangingPunct="1"/>
            <a:r>
              <a:rPr lang="en-US" sz="3200" b="1" dirty="0">
                <a:solidFill>
                  <a:schemeClr val="bg1"/>
                </a:solidFill>
              </a:rPr>
              <a:t>Steps to Consider in Developing a Reaction Questionnaire </a:t>
            </a:r>
            <a:r>
              <a:rPr lang="en-US" sz="2400" b="1" dirty="0">
                <a:solidFill>
                  <a:schemeClr val="bg1"/>
                </a:solidFill>
              </a:rPr>
              <a:t>(Part 1 of 2)</a:t>
            </a:r>
          </a:p>
        </p:txBody>
      </p:sp>
      <p:sp>
        <p:nvSpPr>
          <p:cNvPr id="11270" name="Rectangle 3"/>
          <p:cNvSpPr>
            <a:spLocks noChangeArrowheads="1"/>
          </p:cNvSpPr>
          <p:nvPr/>
        </p:nvSpPr>
        <p:spPr bwMode="auto">
          <a:xfrm>
            <a:off x="519112" y="2386013"/>
            <a:ext cx="11672888" cy="268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Determine what you want to find out (look at training objectives).</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written set of questions to obtain the information.</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scale to quantify respondents’ data.</a:t>
            </a:r>
          </a:p>
        </p:txBody>
      </p:sp>
    </p:spTree>
    <p:extLst>
      <p:ext uri="{BB962C8B-B14F-4D97-AF65-F5344CB8AC3E}">
        <p14:creationId xmlns:p14="http://schemas.microsoft.com/office/powerpoint/2010/main" val="799338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120114-56F7-26CD-F540-31F2FFB6BE94}"/>
              </a:ext>
            </a:extLst>
          </p:cNvPr>
          <p:cNvSpPr txBox="1"/>
          <p:nvPr/>
        </p:nvSpPr>
        <p:spPr>
          <a:xfrm>
            <a:off x="536402" y="1857144"/>
            <a:ext cx="11193635" cy="4354525"/>
          </a:xfrm>
          <a:prstGeom prst="rect">
            <a:avLst/>
          </a:prstGeom>
          <a:noFill/>
        </p:spPr>
        <p:txBody>
          <a:bodyPr wrap="square">
            <a:spAutoFit/>
          </a:bodyPr>
          <a:lstStyle/>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4. Make forms anonymous so participants will feel free to respond honestly.</a:t>
            </a:r>
          </a:p>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5. Ask for subgroup information (e.g., young vs. old; minority vs. non-minority). </a:t>
            </a:r>
          </a:p>
          <a:p>
            <a:pPr marL="914400" lvl="1" indent="-457200" eaLnBrk="0" hangingPunct="0">
              <a:lnSpc>
                <a:spcPct val="150000"/>
              </a:lnSpc>
              <a:spcAft>
                <a:spcPts val="1800"/>
              </a:spcAft>
              <a:buFont typeface="Arial" pitchFamily="34" charset="0"/>
              <a:buChar char="•"/>
              <a:tabLst>
                <a:tab pos="461963" algn="l"/>
              </a:tabLst>
            </a:pPr>
            <a:r>
              <a:rPr lang="en-US" sz="2800" dirty="0">
                <a:latin typeface="Times New Roman" panose="02020603050405020304" pitchFamily="18" charset="0"/>
                <a:cs typeface="Times New Roman" panose="02020603050405020304" pitchFamily="18" charset="0"/>
              </a:rPr>
              <a:t>This could be valuable in determining effectiveness of training for different cultures, for example, which may be lost in an overall assessment. </a:t>
            </a:r>
          </a:p>
        </p:txBody>
      </p:sp>
      <p:sp>
        <p:nvSpPr>
          <p:cNvPr id="4" name="Rectangle 2">
            <a:extLst>
              <a:ext uri="{FF2B5EF4-FFF2-40B4-BE49-F238E27FC236}">
                <a16:creationId xmlns:a16="http://schemas.microsoft.com/office/drawing/2014/main" id="{81ECCEED-CFD3-48DD-BD3A-6E8D1C4C3FDE}"/>
              </a:ext>
            </a:extLst>
          </p:cNvPr>
          <p:cNvSpPr txBox="1">
            <a:spLocks noChangeArrowheads="1"/>
          </p:cNvSpPr>
          <p:nvPr/>
        </p:nvSpPr>
        <p:spPr>
          <a:xfrm>
            <a:off x="799127" y="429298"/>
            <a:ext cx="9818703" cy="1083816"/>
          </a:xfrm>
          <a:prstGeom prst="rect">
            <a:avLst/>
          </a:prstGeom>
          <a:solidFill>
            <a:srgbClr val="0070C0"/>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bg1"/>
                </a:solidFill>
              </a:rPr>
              <a:t>Steps to Consider in Developing a Reaction Questionnaire </a:t>
            </a:r>
            <a:r>
              <a:rPr lang="en-US" sz="2400" b="1" dirty="0">
                <a:solidFill>
                  <a:schemeClr val="bg1"/>
                </a:solidFill>
              </a:rPr>
              <a:t>(Part 1 of 2)</a:t>
            </a:r>
          </a:p>
        </p:txBody>
      </p:sp>
    </p:spTree>
    <p:extLst>
      <p:ext uri="{BB962C8B-B14F-4D97-AF65-F5344CB8AC3E}">
        <p14:creationId xmlns:p14="http://schemas.microsoft.com/office/powerpoint/2010/main" val="1148129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23278" y="457200"/>
            <a:ext cx="9632272" cy="838200"/>
          </a:xfrm>
          <a:solidFill>
            <a:srgbClr val="0070C0"/>
          </a:solidFill>
        </p:spPr>
        <p:txBody>
          <a:bodyPr>
            <a:noAutofit/>
          </a:bodyPr>
          <a:lstStyle/>
          <a:p>
            <a:pPr algn="ctr" eaLnBrk="1" hangingPunct="1"/>
            <a:r>
              <a:rPr lang="en-US" sz="3200" b="1" dirty="0">
                <a:solidFill>
                  <a:schemeClr val="bg1"/>
                </a:solidFill>
              </a:rPr>
              <a:t>Steps to Consider in Developing a Reaction Questionnaire </a:t>
            </a:r>
            <a:r>
              <a:rPr lang="en-US" sz="2000" b="1" dirty="0">
                <a:solidFill>
                  <a:schemeClr val="bg1"/>
                </a:solidFill>
              </a:rPr>
              <a:t>(Part 2 of 2)</a:t>
            </a:r>
          </a:p>
        </p:txBody>
      </p:sp>
      <p:sp>
        <p:nvSpPr>
          <p:cNvPr id="12291" name="Text Box 8"/>
          <p:cNvSpPr txBox="1">
            <a:spLocks noChangeArrowheads="1"/>
          </p:cNvSpPr>
          <p:nvPr/>
        </p:nvSpPr>
        <p:spPr bwMode="auto">
          <a:xfrm>
            <a:off x="657225" y="1600201"/>
            <a:ext cx="11429999"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381000" defTabSz="285750" eaLnBrk="0" hangingPunct="0">
              <a:defRPr b="1">
                <a:solidFill>
                  <a:schemeClr val="tx1"/>
                </a:solidFill>
                <a:latin typeface="Arial" pitchFamily="34" charset="0"/>
                <a:cs typeface="Times New Roman" pitchFamily="18" charset="0"/>
              </a:defRPr>
            </a:lvl1pPr>
            <a:lvl2pPr marL="742950" indent="-285750" defTabSz="285750" eaLnBrk="0" hangingPunct="0">
              <a:defRPr b="1">
                <a:solidFill>
                  <a:schemeClr val="tx1"/>
                </a:solidFill>
                <a:latin typeface="Arial" pitchFamily="34" charset="0"/>
                <a:cs typeface="Times New Roman" pitchFamily="18" charset="0"/>
              </a:defRPr>
            </a:lvl2pPr>
            <a:lvl3pPr marL="1143000" indent="-228600" defTabSz="285750" eaLnBrk="0" hangingPunct="0">
              <a:defRPr b="1">
                <a:solidFill>
                  <a:schemeClr val="tx1"/>
                </a:solidFill>
                <a:latin typeface="Arial" pitchFamily="34" charset="0"/>
                <a:cs typeface="Times New Roman" pitchFamily="18" charset="0"/>
              </a:defRPr>
            </a:lvl3pPr>
            <a:lvl4pPr marL="1600200" indent="-228600" defTabSz="285750" eaLnBrk="0" hangingPunct="0">
              <a:defRPr b="1">
                <a:solidFill>
                  <a:schemeClr val="tx1"/>
                </a:solidFill>
                <a:latin typeface="Arial" pitchFamily="34" charset="0"/>
                <a:cs typeface="Times New Roman" pitchFamily="18" charset="0"/>
              </a:defRPr>
            </a:lvl4pPr>
            <a:lvl5pPr marL="2057400" indent="-228600" defTabSz="285750" eaLnBrk="0" hangingPunct="0">
              <a:defRPr b="1">
                <a:solidFill>
                  <a:schemeClr val="tx1"/>
                </a:solidFill>
                <a:latin typeface="Arial" pitchFamily="34" charset="0"/>
                <a:cs typeface="Times New Roman" pitchFamily="18" charset="0"/>
              </a:defRPr>
            </a:lvl5pPr>
            <a:lvl6pPr marL="25146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9pPr>
          </a:lstStyle>
          <a:p>
            <a:pPr marL="0" indent="0" algn="just" eaLnBrk="1" hangingPunct="1">
              <a:spcAft>
                <a:spcPts val="1800"/>
              </a:spcAft>
            </a:pPr>
            <a:r>
              <a:rPr lang="en-US" sz="2800" b="0" dirty="0">
                <a:latin typeface="+mn-lt"/>
              </a:rPr>
              <a:t>6. Allow space for “Additional Comments” to allow participants the opportunity to mention things you might not have considered.</a:t>
            </a:r>
          </a:p>
          <a:p>
            <a:pPr marL="0" indent="0" algn="just" eaLnBrk="1" hangingPunct="1">
              <a:spcAft>
                <a:spcPts val="1800"/>
              </a:spcAft>
            </a:pPr>
            <a:r>
              <a:rPr lang="en-US" sz="2800" b="0" dirty="0">
                <a:latin typeface="+mn-lt"/>
              </a:rPr>
              <a:t>7. Decide the best time to hand out the questionnaire to get the information you want. </a:t>
            </a:r>
          </a:p>
          <a:p>
            <a:pPr marL="788670" lvl="2" indent="-342900" algn="just" eaLnBrk="1" hangingPunct="1">
              <a:spcAft>
                <a:spcPts val="1800"/>
              </a:spcAft>
              <a:buFont typeface="Wingdings" pitchFamily="2" charset="2"/>
              <a:buChar char="§"/>
            </a:pPr>
            <a:r>
              <a:rPr lang="en-US" sz="2800" b="0" dirty="0">
                <a:latin typeface="+mn-lt"/>
              </a:rPr>
              <a:t>If right after training, ask someone other than the instructor to administer and pick up the information. </a:t>
            </a:r>
          </a:p>
          <a:p>
            <a:pPr marL="788670" lvl="2" indent="-342900" algn="just" eaLnBrk="1" hangingPunct="1">
              <a:spcAft>
                <a:spcPts val="1800"/>
              </a:spcAft>
              <a:buFont typeface="Wingdings" pitchFamily="2" charset="2"/>
              <a:buChar char="§"/>
            </a:pPr>
            <a:r>
              <a:rPr lang="en-US" sz="2800" b="0" dirty="0">
                <a:latin typeface="+mn-lt"/>
              </a:rPr>
              <a:t>If some time later, develop a mechanism to obtain a high response rate (e.g., encourage the supervisor to allow trainees to complete the questionnaire on company time).</a:t>
            </a:r>
          </a:p>
        </p:txBody>
      </p:sp>
    </p:spTree>
    <p:extLst>
      <p:ext uri="{BB962C8B-B14F-4D97-AF65-F5344CB8AC3E}">
        <p14:creationId xmlns:p14="http://schemas.microsoft.com/office/powerpoint/2010/main" val="4227313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589" y="435106"/>
            <a:ext cx="9291221" cy="531520"/>
          </a:xfrm>
          <a:solidFill>
            <a:srgbClr val="0070C0"/>
          </a:solidFill>
        </p:spPr>
        <p:txBody>
          <a:bodyPr>
            <a:normAutofit fontScale="90000"/>
          </a:bodyPr>
          <a:lstStyle/>
          <a:p>
            <a:pPr algn="ctr"/>
            <a:r>
              <a:rPr lang="en-US" sz="4000" b="1" dirty="0">
                <a:solidFill>
                  <a:schemeClr val="bg1"/>
                </a:solidFill>
              </a:rPr>
              <a:t>Remember</a:t>
            </a:r>
          </a:p>
        </p:txBody>
      </p:sp>
      <p:sp>
        <p:nvSpPr>
          <p:cNvPr id="3" name="Content Placeholder 2"/>
          <p:cNvSpPr>
            <a:spLocks noGrp="1"/>
          </p:cNvSpPr>
          <p:nvPr>
            <p:ph idx="1"/>
          </p:nvPr>
        </p:nvSpPr>
        <p:spPr>
          <a:xfrm>
            <a:off x="838199" y="1516950"/>
            <a:ext cx="10806114" cy="3597975"/>
          </a:xfrm>
        </p:spPr>
        <p:txBody>
          <a:bodyPr>
            <a:normAutofit/>
          </a:bodyPr>
          <a:lstStyle/>
          <a:p>
            <a:pPr>
              <a:lnSpc>
                <a:spcPct val="150000"/>
              </a:lnSpc>
              <a:spcBef>
                <a:spcPts val="0"/>
              </a:spcBef>
              <a:spcAft>
                <a:spcPts val="1800"/>
              </a:spcAft>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set in the Design Phase based on “Gaps” identified.</a:t>
            </a:r>
          </a:p>
          <a:p>
            <a:pPr>
              <a:lnSpc>
                <a:spcPct val="150000"/>
              </a:lnSpc>
              <a:spcBef>
                <a:spcPts val="0"/>
              </a:spcBef>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assessed in the Evaluation Phase</a:t>
            </a:r>
          </a:p>
          <a:p>
            <a:pPr>
              <a:lnSpc>
                <a:spcPct val="150000"/>
              </a:lnSpc>
              <a:spcBef>
                <a:spcPts val="0"/>
              </a:spcBef>
              <a:spcAft>
                <a:spcPts val="1800"/>
              </a:spcAft>
              <a:buClr>
                <a:schemeClr val="tx2"/>
              </a:buClr>
              <a:buNone/>
            </a:pPr>
            <a:r>
              <a:rPr lang="en-US" dirty="0">
                <a:latin typeface="Times New Roman" panose="02020603050405020304" pitchFamily="18" charset="0"/>
                <a:cs typeface="Times New Roman" panose="02020603050405020304" pitchFamily="18" charset="0"/>
              </a:rPr>
              <a:t>Let’s look at some examples of how this is done for reaction objectives.</a:t>
            </a:r>
          </a:p>
        </p:txBody>
      </p:sp>
    </p:spTree>
    <p:extLst>
      <p:ext uri="{BB962C8B-B14F-4D97-AF65-F5344CB8AC3E}">
        <p14:creationId xmlns:p14="http://schemas.microsoft.com/office/powerpoint/2010/main" val="3977973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251751" y="424943"/>
            <a:ext cx="8959049" cy="679450"/>
          </a:xfrm>
          <a:solidFill>
            <a:srgbClr val="0070C0"/>
          </a:solidFill>
        </p:spPr>
        <p:txBody>
          <a:bodyPr>
            <a:normAutofit/>
          </a:bodyPr>
          <a:lstStyle/>
          <a:p>
            <a:pPr marL="484632" algn="ctr">
              <a:defRPr/>
            </a:pPr>
            <a:r>
              <a:rPr lang="en-US" sz="3600" b="1" dirty="0">
                <a:solidFill>
                  <a:schemeClr val="bg1"/>
                </a:solidFill>
              </a:rPr>
              <a:t>Financial Evaluation</a:t>
            </a:r>
          </a:p>
        </p:txBody>
      </p:sp>
      <p:sp>
        <p:nvSpPr>
          <p:cNvPr id="49155" name="Rectangle 3"/>
          <p:cNvSpPr>
            <a:spLocks noGrp="1" noChangeArrowheads="1"/>
          </p:cNvSpPr>
          <p:nvPr>
            <p:ph idx="1"/>
          </p:nvPr>
        </p:nvSpPr>
        <p:spPr>
          <a:xfrm>
            <a:off x="831057" y="1104393"/>
            <a:ext cx="10529886" cy="4876800"/>
          </a:xfrm>
        </p:spPr>
        <p:txBody>
          <a:bodyPr>
            <a:noAutofit/>
          </a:bodyPr>
          <a:lstStyle/>
          <a:p>
            <a:pPr eaLnBrk="1" hangingPunct="1">
              <a:buClr>
                <a:schemeClr val="tx2"/>
              </a:buClr>
            </a:pPr>
            <a:r>
              <a:rPr lang="en-US" sz="3200" dirty="0">
                <a:latin typeface="Times New Roman" panose="02020603050405020304" pitchFamily="18" charset="0"/>
                <a:cs typeface="Times New Roman" panose="02020603050405020304" pitchFamily="18" charset="0"/>
              </a:rPr>
              <a:t>Actual savings based on outcomes</a:t>
            </a:r>
          </a:p>
          <a:p>
            <a:pPr lvl="1" eaLnBrk="1" hangingPunct="1">
              <a:buFontTx/>
              <a:buNone/>
            </a:pPr>
            <a:r>
              <a:rPr lang="en-US" sz="3200" dirty="0">
                <a:latin typeface="Times New Roman" panose="02020603050405020304" pitchFamily="18" charset="0"/>
                <a:cs typeface="Times New Roman" panose="02020603050405020304" pitchFamily="18" charset="0"/>
              </a:rPr>
              <a:t>	Cost of performance prior to training</a:t>
            </a:r>
          </a:p>
          <a:p>
            <a:pPr lvl="1" eaLnBrk="1" hangingPunct="1">
              <a:buClr>
                <a:schemeClr val="tx2"/>
              </a:buClr>
              <a:buSzPct val="104000"/>
              <a:buFontTx/>
              <a:buChar char="-"/>
            </a:pPr>
            <a:r>
              <a:rPr lang="en-US" sz="3200" u="sng" dirty="0">
                <a:latin typeface="Times New Roman" panose="02020603050405020304" pitchFamily="18" charset="0"/>
                <a:cs typeface="Times New Roman" panose="02020603050405020304" pitchFamily="18" charset="0"/>
              </a:rPr>
              <a:t>Cost of performance after training</a:t>
            </a:r>
          </a:p>
          <a:p>
            <a:pPr lvl="1" eaLnBrk="1" hangingPunct="1">
              <a:buFontTx/>
              <a:buNone/>
            </a:pPr>
            <a:r>
              <a:rPr lang="en-US" sz="3200" dirty="0">
                <a:latin typeface="Times New Roman" panose="02020603050405020304" pitchFamily="18" charset="0"/>
                <a:cs typeface="Times New Roman" panose="02020603050405020304" pitchFamily="18" charset="0"/>
              </a:rPr>
              <a:t>=	 Performance savings</a:t>
            </a:r>
          </a:p>
          <a:p>
            <a:pPr lvl="1" eaLnBrk="1" hangingPunct="1">
              <a:buFontTx/>
              <a:buNone/>
            </a:pP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u="sng" dirty="0">
                <a:latin typeface="Times New Roman" panose="02020603050405020304" pitchFamily="18" charset="0"/>
                <a:cs typeface="Times New Roman" panose="02020603050405020304" pitchFamily="18" charset="0"/>
              </a:rPr>
              <a:t>- Cost of Training</a:t>
            </a: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Cost Savings</a:t>
            </a:r>
          </a:p>
          <a:p>
            <a:pPr eaLnBrk="1" hangingPunct="1">
              <a:buFontTx/>
              <a:buNone/>
            </a:pPr>
            <a:endParaRPr lang="en-US" sz="3200" dirty="0">
              <a:latin typeface="Times New Roman" panose="02020603050405020304" pitchFamily="18" charset="0"/>
              <a:cs typeface="Times New Roman" panose="02020603050405020304" pitchFamily="18" charset="0"/>
            </a:endParaRPr>
          </a:p>
          <a:p>
            <a:pPr eaLnBrk="1" hangingPunct="1">
              <a:buClr>
                <a:schemeClr val="tx2"/>
              </a:buClr>
            </a:pPr>
            <a:r>
              <a:rPr lang="en-US" sz="3200" dirty="0">
                <a:latin typeface="Times New Roman" panose="02020603050405020304" pitchFamily="18" charset="0"/>
                <a:cs typeface="Times New Roman" panose="02020603050405020304" pitchFamily="18" charset="0"/>
              </a:rPr>
              <a:t>Return on Investment ratio </a:t>
            </a:r>
            <a:r>
              <a:rPr lang="en-US" sz="3200" b="1" dirty="0">
                <a:latin typeface="Times New Roman" panose="02020603050405020304" pitchFamily="18" charset="0"/>
                <a:cs typeface="Times New Roman" panose="02020603050405020304" pitchFamily="18" charset="0"/>
              </a:rPr>
              <a:t>(ROI)</a:t>
            </a: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Cost Savings/Cost of Training</a:t>
            </a:r>
          </a:p>
          <a:p>
            <a:pPr lvl="1" eaLnBrk="1" hangingPunct="1">
              <a:buFontTx/>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688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5DA73-993F-E8A1-B1A3-CC53ADCFD82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EE1E8BA-F111-1594-2977-29B81872A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48832A61-AB84-5B09-2A05-553D2EC69196}"/>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15D66626-F0CD-5FBC-2F47-BC66A8A08A7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7DD9CBE7-ABA8-2192-F01A-70838310B18B}"/>
              </a:ext>
            </a:extLst>
          </p:cNvPr>
          <p:cNvSpPr txBox="1"/>
          <p:nvPr/>
        </p:nvSpPr>
        <p:spPr>
          <a:xfrm>
            <a:off x="4464015" y="3687596"/>
            <a:ext cx="7787645" cy="1569660"/>
          </a:xfrm>
          <a:prstGeom prst="rect">
            <a:avLst/>
          </a:prstGeom>
          <a:noFill/>
        </p:spPr>
        <p:txBody>
          <a:bodyPr wrap="none" rtlCol="0">
            <a:spAutoFit/>
          </a:bodyPr>
          <a:lstStyle/>
          <a:p>
            <a:pPr algn="ctr"/>
            <a:r>
              <a:rPr lang="en-US" sz="4800" b="1" dirty="0">
                <a:solidFill>
                  <a:schemeClr val="accent5"/>
                </a:solidFill>
                <a:latin typeface="Times New Roman" panose="02020603050405020304" pitchFamily="18" charset="0"/>
                <a:cs typeface="Times New Roman" panose="02020603050405020304" pitchFamily="18" charset="0"/>
              </a:rPr>
              <a:t>Key Areas and the Future of </a:t>
            </a:r>
          </a:p>
          <a:p>
            <a:pPr algn="ctr"/>
            <a:r>
              <a:rPr lang="en-US" sz="4800" b="1" dirty="0">
                <a:solidFill>
                  <a:schemeClr val="accent5"/>
                </a:solidFill>
                <a:latin typeface="Times New Roman" panose="02020603050405020304" pitchFamily="18" charset="0"/>
                <a:cs typeface="Times New Roman" panose="02020603050405020304" pitchFamily="18" charset="0"/>
              </a:rPr>
              <a:t>Organizational Training</a:t>
            </a:r>
          </a:p>
        </p:txBody>
      </p:sp>
      <p:sp>
        <p:nvSpPr>
          <p:cNvPr id="3" name="TextBox 2">
            <a:extLst>
              <a:ext uri="{FF2B5EF4-FFF2-40B4-BE49-F238E27FC236}">
                <a16:creationId xmlns:a16="http://schemas.microsoft.com/office/drawing/2014/main" id="{EF4685D5-ABC1-00AE-A146-ABD5AEF8EC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126234D-BA86-B9BE-D9BE-3372E12B33B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4651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840F7-47EA-985A-E4FC-C9216D597B26}"/>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p>
        </p:txBody>
      </p:sp>
      <p:sp>
        <p:nvSpPr>
          <p:cNvPr id="3" name="Content Placeholder 2">
            <a:extLst>
              <a:ext uri="{FF2B5EF4-FFF2-40B4-BE49-F238E27FC236}">
                <a16:creationId xmlns:a16="http://schemas.microsoft.com/office/drawing/2014/main" id="{213AFFCF-0B7F-5ABC-A075-2D506E206EC5}"/>
              </a:ext>
            </a:extLst>
          </p:cNvPr>
          <p:cNvSpPr>
            <a:spLocks noGrp="1"/>
          </p:cNvSpPr>
          <p:nvPr>
            <p:ph idx="1"/>
          </p:nvPr>
        </p:nvSpPr>
        <p:spPr/>
        <p:txBody>
          <a:bodyPr>
            <a:normAutofit fontScale="9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A</a:t>
            </a:r>
            <a:r>
              <a:rPr lang="en-GB" dirty="0">
                <a:latin typeface="Times New Roman" panose="02020603050405020304" pitchFamily="18" charset="0"/>
                <a:cs typeface="Times New Roman" panose="02020603050405020304" pitchFamily="18" charset="0"/>
              </a:rPr>
              <a:t>n effective orientation is a way to assimilate new hires into the company environment. When done properly, it provides the new employee with information on what is required of them, as well as some history of the firm, the company's culture, and its strategic vision.</a:t>
            </a:r>
          </a:p>
          <a:p>
            <a:pPr algn="just">
              <a:lnSpc>
                <a:spcPct val="150000"/>
              </a:lnSpc>
            </a:pPr>
            <a:r>
              <a:rPr lang="en-GB" dirty="0">
                <a:latin typeface="Times New Roman" panose="02020603050405020304" pitchFamily="18" charset="0"/>
                <a:cs typeface="Times New Roman" panose="02020603050405020304" pitchFamily="18" charset="0"/>
              </a:rPr>
              <a:t>It begins the socialization process for new employees by helping them learn about the way the organization works and what it values. Orientations can be short (</a:t>
            </a:r>
            <a:r>
              <a:rPr lang="en-GB" b="1" dirty="0">
                <a:latin typeface="Times New Roman" panose="02020603050405020304" pitchFamily="18" charset="0"/>
                <a:cs typeface="Times New Roman" panose="02020603050405020304" pitchFamily="18" charset="0"/>
              </a:rPr>
              <a:t>half or one day</a:t>
            </a:r>
            <a:r>
              <a:rPr lang="en-GB" dirty="0">
                <a:latin typeface="Times New Roman" panose="02020603050405020304" pitchFamily="18" charset="0"/>
                <a:cs typeface="Times New Roman" panose="02020603050405020304" pitchFamily="18" charset="0"/>
              </a:rPr>
              <a:t>) or much longer </a:t>
            </a:r>
            <a:r>
              <a:rPr lang="en-GB" b="1" dirty="0">
                <a:latin typeface="Times New Roman" panose="02020603050405020304" pitchFamily="18" charset="0"/>
                <a:cs typeface="Times New Roman" panose="02020603050405020304" pitchFamily="18" charset="0"/>
              </a:rPr>
              <a:t>(a week with periodic meetings for months thereafter). </a:t>
            </a:r>
          </a:p>
        </p:txBody>
      </p:sp>
    </p:spTree>
    <p:extLst>
      <p:ext uri="{BB962C8B-B14F-4D97-AF65-F5344CB8AC3E}">
        <p14:creationId xmlns:p14="http://schemas.microsoft.com/office/powerpoint/2010/main" val="3157339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6B91402-771D-CB84-7D7A-9F6FBFCC550C}"/>
              </a:ext>
            </a:extLst>
          </p:cNvPr>
          <p:cNvSpPr txBox="1"/>
          <p:nvPr/>
        </p:nvSpPr>
        <p:spPr>
          <a:xfrm>
            <a:off x="809625" y="1989088"/>
            <a:ext cx="10572750" cy="453919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Some authors use the term onboarding to define the longer more in-depth orientations that focus on socialization process and orientations are shorter introductions to the organization with some basic training and completion of forms required by Human Resources. </a:t>
            </a:r>
          </a:p>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Others use the term onboarding specifically for managers, and still others simply use the terms orientation and onboarding interchangeably.</a:t>
            </a:r>
            <a:endParaRPr lang="en-US" sz="28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DE9747F5-A992-7ABB-1EB2-8961D38D557C}"/>
              </a:ext>
            </a:extLst>
          </p:cNvPr>
          <p:cNvSpPr txBox="1">
            <a:spLocks/>
          </p:cNvSpPr>
          <p:nvPr/>
        </p:nvSpPr>
        <p:spPr>
          <a:xfrm>
            <a:off x="838200" y="6635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87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07362" y="447280"/>
            <a:ext cx="9003437" cy="630315"/>
          </a:xfrm>
          <a:solidFill>
            <a:srgbClr val="0070C0"/>
          </a:solidFill>
        </p:spPr>
        <p:txBody>
          <a:bodyPr/>
          <a:lstStyle/>
          <a:p>
            <a:pPr algn="ctr" eaLnBrk="1" hangingPunct="1"/>
            <a:r>
              <a:rPr lang="en-US" sz="3200" b="1" dirty="0">
                <a:solidFill>
                  <a:schemeClr val="bg1"/>
                </a:solidFill>
                <a:cs typeface="Arial" charset="0"/>
              </a:rPr>
              <a:t>Outcomes From an Effective Orientation</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109712250"/>
              </p:ext>
            </p:extLst>
          </p:nvPr>
        </p:nvGraphicFramePr>
        <p:xfrm>
          <a:off x="771525" y="1120140"/>
          <a:ext cx="10615613" cy="5243648"/>
        </p:xfrm>
        <a:graphic>
          <a:graphicData uri="http://schemas.openxmlformats.org/drawingml/2006/table">
            <a:tbl>
              <a:tblPr firstRow="1" bandRow="1">
                <a:tableStyleId>{5C22544A-7EE6-4342-B048-85BDC9FD1C3A}</a:tableStyleId>
              </a:tblPr>
              <a:tblGrid>
                <a:gridCol w="2853887">
                  <a:extLst>
                    <a:ext uri="{9D8B030D-6E8A-4147-A177-3AD203B41FA5}">
                      <a16:colId xmlns:a16="http://schemas.microsoft.com/office/drawing/2014/main" val="20000"/>
                    </a:ext>
                  </a:extLst>
                </a:gridCol>
                <a:gridCol w="7761726">
                  <a:extLst>
                    <a:ext uri="{9D8B030D-6E8A-4147-A177-3AD203B41FA5}">
                      <a16:colId xmlns:a16="http://schemas.microsoft.com/office/drawing/2014/main" val="20001"/>
                    </a:ext>
                  </a:extLst>
                </a:gridCol>
              </a:tblGrid>
              <a:tr h="878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anxiety </a:t>
                      </a:r>
                    </a:p>
                  </a:txBody>
                  <a:tcPr marL="45720" marR="45720" marT="91440" marB="9144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better understanding of expectations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Getting to meet coworkers </a:t>
                      </a:r>
                    </a:p>
                  </a:txBody>
                  <a:tcPr marL="45720" marR="45720" marT="91440" marB="9144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0000"/>
                  </a:ext>
                </a:extLst>
              </a:tr>
              <a:tr h="924299">
                <a:tc>
                  <a:txBody>
                    <a:bodyPr/>
                    <a:lstStyle/>
                    <a:p>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role ambiguity</a:t>
                      </a:r>
                      <a:endParaRPr lang="en-US" sz="2400" u="none" dirty="0">
                        <a:latin typeface="Times New Roman" panose="02020603050405020304" pitchFamily="18" charset="0"/>
                        <a:cs typeface="Times New Roman" panose="02020603050405020304" pitchFamily="18" charset="0"/>
                      </a:endParaRP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Opportunity to know what is required on the job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supervisor and co-workers questions </a:t>
                      </a: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946121">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Improved job performance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Better understanding of job requirements </a:t>
                      </a:r>
                    </a:p>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for assistance </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5687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turnover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373063" marR="0" lvl="0" indent="-37306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reduce turnover.</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9242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Commitment </a:t>
                      </a: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increase job involvement and commitment to org. values</a:t>
                      </a:r>
                      <a:endParaRPr lang="en-US" sz="2400" dirty="0">
                        <a:latin typeface="Times New Roman" panose="02020603050405020304" pitchFamily="18" charset="0"/>
                        <a:cs typeface="Times New Roman" panose="02020603050405020304" pitchFamily="18" charset="0"/>
                      </a:endParaRP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924299">
                <a:tc>
                  <a:txBody>
                    <a:bodyPr/>
                    <a:lstStyle/>
                    <a:p>
                      <a:r>
                        <a:rPr lang="en-US" sz="2400" b="1" u="none" dirty="0">
                          <a:latin typeface="Times New Roman" panose="02020603050405020304" pitchFamily="18" charset="0"/>
                          <a:cs typeface="Times New Roman" panose="02020603050405020304" pitchFamily="18" charset="0"/>
                        </a:rPr>
                        <a:t>More effective organization</a:t>
                      </a:r>
                    </a:p>
                  </a:txBody>
                  <a:tcPr marL="45720" marR="45720" marT="91440" marB="9144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All the above lead to a more effective organization</a:t>
                      </a:r>
                    </a:p>
                  </a:txBody>
                  <a:tcPr marL="45720" marR="45720" marT="91440" marB="9144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09798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7CEC5-AF41-4F3A-A314-6984C11B1B24}"/>
              </a:ext>
            </a:extLst>
          </p:cNvPr>
          <p:cNvSpPr>
            <a:spLocks noGrp="1"/>
          </p:cNvSpPr>
          <p:nvPr>
            <p:ph type="title"/>
          </p:nvPr>
        </p:nvSpPr>
        <p:spPr>
          <a:xfrm>
            <a:off x="838200" y="411779"/>
            <a:ext cx="9850514" cy="673562"/>
          </a:xfrm>
          <a:solidFill>
            <a:srgbClr val="0070C0"/>
          </a:solidFill>
        </p:spPr>
        <p:txBody>
          <a:bodyPr>
            <a:normAutofit fontScale="90000"/>
          </a:bodyPr>
          <a:lstStyle/>
          <a:p>
            <a:pPr algn="ctr"/>
            <a:r>
              <a:rPr lang="en-US" sz="3200" b="1" dirty="0">
                <a:solidFill>
                  <a:schemeClr val="bg1"/>
                </a:solidFill>
              </a:rPr>
              <a:t>Orientation Practices New Hires Consider More or Less Useful</a:t>
            </a:r>
          </a:p>
        </p:txBody>
      </p:sp>
      <p:graphicFrame>
        <p:nvGraphicFramePr>
          <p:cNvPr id="3" name="Table 2">
            <a:extLst>
              <a:ext uri="{FF2B5EF4-FFF2-40B4-BE49-F238E27FC236}">
                <a16:creationId xmlns:a16="http://schemas.microsoft.com/office/drawing/2014/main" id="{CCC4B1F1-CBF4-453E-8C8A-15CEB50C4AF5}"/>
              </a:ext>
            </a:extLst>
          </p:cNvPr>
          <p:cNvGraphicFramePr>
            <a:graphicFrameLocks noGrp="1"/>
          </p:cNvGraphicFramePr>
          <p:nvPr>
            <p:extLst>
              <p:ext uri="{D42A27DB-BD31-4B8C-83A1-F6EECF244321}">
                <p14:modId xmlns:p14="http://schemas.microsoft.com/office/powerpoint/2010/main" val="2782687249"/>
              </p:ext>
            </p:extLst>
          </p:nvPr>
        </p:nvGraphicFramePr>
        <p:xfrm>
          <a:off x="838199" y="1189608"/>
          <a:ext cx="10691814" cy="5154039"/>
        </p:xfrm>
        <a:graphic>
          <a:graphicData uri="http://schemas.openxmlformats.org/drawingml/2006/table">
            <a:tbl>
              <a:tblPr firstRow="1" bandRow="1">
                <a:tableStyleId>{5C22544A-7EE6-4342-B048-85BDC9FD1C3A}</a:tableStyleId>
              </a:tblPr>
              <a:tblGrid>
                <a:gridCol w="10691814">
                  <a:extLst>
                    <a:ext uri="{9D8B030D-6E8A-4147-A177-3AD203B41FA5}">
                      <a16:colId xmlns:a16="http://schemas.microsoft.com/office/drawing/2014/main" val="415836028"/>
                    </a:ext>
                  </a:extLst>
                </a:gridCol>
              </a:tblGrid>
              <a:tr h="572671">
                <a:tc>
                  <a:txBody>
                    <a:bodyPr/>
                    <a:lstStyle/>
                    <a:p>
                      <a:r>
                        <a:rPr lang="en-US" sz="2800" dirty="0">
                          <a:latin typeface="Times New Roman" panose="02020603050405020304" pitchFamily="18" charset="0"/>
                          <a:cs typeface="Times New Roman" panose="02020603050405020304" pitchFamily="18" charset="0"/>
                        </a:rPr>
                        <a:t>Most Useful Practices</a:t>
                      </a:r>
                    </a:p>
                  </a:txBody>
                  <a:tcPr>
                    <a:solidFill>
                      <a:srgbClr val="C00000"/>
                    </a:solidFill>
                  </a:tcPr>
                </a:tc>
                <a:extLst>
                  <a:ext uri="{0D108BD9-81ED-4DB2-BD59-A6C34878D82A}">
                    <a16:rowId xmlns:a16="http://schemas.microsoft.com/office/drawing/2014/main" val="217621991"/>
                  </a:ext>
                </a:extLst>
              </a:tr>
              <a:tr h="572671">
                <a:tc>
                  <a:txBody>
                    <a:bodyPr/>
                    <a:lstStyle/>
                    <a:p>
                      <a:r>
                        <a:rPr lang="en-US" sz="2800" dirty="0">
                          <a:latin typeface="Times New Roman" panose="02020603050405020304" pitchFamily="18" charset="0"/>
                          <a:cs typeface="Times New Roman" panose="02020603050405020304" pitchFamily="18" charset="0"/>
                        </a:rPr>
                        <a:t>Manager sets aside a block of uninterrupted time spent with new hire</a:t>
                      </a:r>
                    </a:p>
                  </a:txBody>
                  <a:tcPr/>
                </a:tc>
                <a:extLst>
                  <a:ext uri="{0D108BD9-81ED-4DB2-BD59-A6C34878D82A}">
                    <a16:rowId xmlns:a16="http://schemas.microsoft.com/office/drawing/2014/main" val="3082053481"/>
                  </a:ext>
                </a:extLst>
              </a:tr>
              <a:tr h="572671">
                <a:tc>
                  <a:txBody>
                    <a:bodyPr/>
                    <a:lstStyle/>
                    <a:p>
                      <a:r>
                        <a:rPr lang="en-US" sz="2800" dirty="0">
                          <a:latin typeface="Times New Roman" panose="02020603050405020304" pitchFamily="18" charset="0"/>
                          <a:cs typeface="Times New Roman" panose="02020603050405020304" pitchFamily="18" charset="0"/>
                        </a:rPr>
                        <a:t>Workspace was ready</a:t>
                      </a:r>
                    </a:p>
                  </a:txBody>
                  <a:tcPr/>
                </a:tc>
                <a:extLst>
                  <a:ext uri="{0D108BD9-81ED-4DB2-BD59-A6C34878D82A}">
                    <a16:rowId xmlns:a16="http://schemas.microsoft.com/office/drawing/2014/main" val="3921465063"/>
                  </a:ext>
                </a:extLst>
              </a:tr>
              <a:tr h="572671">
                <a:tc>
                  <a:txBody>
                    <a:bodyPr/>
                    <a:lstStyle/>
                    <a:p>
                      <a:r>
                        <a:rPr lang="en-US" sz="2800" dirty="0">
                          <a:latin typeface="Times New Roman" panose="02020603050405020304" pitchFamily="18" charset="0"/>
                          <a:cs typeface="Times New Roman" panose="02020603050405020304" pitchFamily="18" charset="0"/>
                        </a:rPr>
                        <a:t>New hire encouraged to watch an associate for a period</a:t>
                      </a:r>
                    </a:p>
                  </a:txBody>
                  <a:tcPr/>
                </a:tc>
                <a:extLst>
                  <a:ext uri="{0D108BD9-81ED-4DB2-BD59-A6C34878D82A}">
                    <a16:rowId xmlns:a16="http://schemas.microsoft.com/office/drawing/2014/main" val="17817242"/>
                  </a:ext>
                </a:extLst>
              </a:tr>
              <a:tr h="572671">
                <a:tc>
                  <a:txBody>
                    <a:bodyPr/>
                    <a:lstStyle/>
                    <a:p>
                      <a:r>
                        <a:rPr lang="en-US" sz="2800" dirty="0">
                          <a:latin typeface="Times New Roman" panose="02020603050405020304" pitchFamily="18" charset="0"/>
                          <a:cs typeface="Times New Roman" panose="02020603050405020304" pitchFamily="18" charset="0"/>
                        </a:rPr>
                        <a:t>Received on-the-job training</a:t>
                      </a:r>
                    </a:p>
                  </a:txBody>
                  <a:tcPr/>
                </a:tc>
                <a:extLst>
                  <a:ext uri="{0D108BD9-81ED-4DB2-BD59-A6C34878D82A}">
                    <a16:rowId xmlns:a16="http://schemas.microsoft.com/office/drawing/2014/main" val="3914230942"/>
                  </a:ext>
                </a:extLst>
              </a:tr>
              <a:tr h="572671">
                <a:tc>
                  <a:txBody>
                    <a:bodyPr/>
                    <a:lstStyle/>
                    <a:p>
                      <a:r>
                        <a:rPr lang="en-US" sz="2800" dirty="0">
                          <a:latin typeface="Times New Roman" panose="02020603050405020304" pitchFamily="18" charset="0"/>
                          <a:cs typeface="Times New Roman" panose="02020603050405020304" pitchFamily="18" charset="0"/>
                        </a:rPr>
                        <a:t>An associate assigned as a “buddy” to answer questions</a:t>
                      </a:r>
                    </a:p>
                  </a:txBody>
                  <a:tcPr/>
                </a:tc>
                <a:extLst>
                  <a:ext uri="{0D108BD9-81ED-4DB2-BD59-A6C34878D82A}">
                    <a16:rowId xmlns:a16="http://schemas.microsoft.com/office/drawing/2014/main" val="2767696287"/>
                  </a:ext>
                </a:extLst>
              </a:tr>
              <a:tr h="572671">
                <a:tc>
                  <a:txBody>
                    <a:bodyPr/>
                    <a:lstStyle/>
                    <a:p>
                      <a:r>
                        <a:rPr lang="en-US" sz="2800" b="1" dirty="0">
                          <a:solidFill>
                            <a:schemeClr val="bg1"/>
                          </a:solidFill>
                          <a:latin typeface="Times New Roman" panose="02020603050405020304" pitchFamily="18" charset="0"/>
                          <a:cs typeface="Times New Roman" panose="02020603050405020304" pitchFamily="18" charset="0"/>
                        </a:rPr>
                        <a:t>Least Useful Practices</a:t>
                      </a:r>
                    </a:p>
                  </a:txBody>
                  <a:tcPr>
                    <a:solidFill>
                      <a:srgbClr val="C00000"/>
                    </a:solidFill>
                  </a:tcPr>
                </a:tc>
                <a:extLst>
                  <a:ext uri="{0D108BD9-81ED-4DB2-BD59-A6C34878D82A}">
                    <a16:rowId xmlns:a16="http://schemas.microsoft.com/office/drawing/2014/main" val="1755929712"/>
                  </a:ext>
                </a:extLst>
              </a:tr>
              <a:tr h="572671">
                <a:tc>
                  <a:txBody>
                    <a:bodyPr/>
                    <a:lstStyle/>
                    <a:p>
                      <a:r>
                        <a:rPr lang="en-US" sz="2800" dirty="0">
                          <a:latin typeface="Times New Roman" panose="02020603050405020304" pitchFamily="18" charset="0"/>
                          <a:cs typeface="Times New Roman" panose="02020603050405020304" pitchFamily="18" charset="0"/>
                        </a:rPr>
                        <a:t>Joining the company announced in an email or newsletter or website</a:t>
                      </a:r>
                    </a:p>
                  </a:txBody>
                  <a:tcPr/>
                </a:tc>
                <a:extLst>
                  <a:ext uri="{0D108BD9-81ED-4DB2-BD59-A6C34878D82A}">
                    <a16:rowId xmlns:a16="http://schemas.microsoft.com/office/drawing/2014/main" val="4270574739"/>
                  </a:ext>
                </a:extLst>
              </a:tr>
              <a:tr h="572671">
                <a:tc>
                  <a:txBody>
                    <a:bodyPr/>
                    <a:lstStyle/>
                    <a:p>
                      <a:r>
                        <a:rPr lang="en-US" sz="2800" dirty="0">
                          <a:latin typeface="Times New Roman" panose="02020603050405020304" pitchFamily="18" charset="0"/>
                          <a:cs typeface="Times New Roman" panose="02020603050405020304" pitchFamily="18" charset="0"/>
                        </a:rPr>
                        <a:t>Company t-shirts or other types of company trinkets given to new hire</a:t>
                      </a:r>
                    </a:p>
                  </a:txBody>
                  <a:tcPr/>
                </a:tc>
                <a:extLst>
                  <a:ext uri="{0D108BD9-81ED-4DB2-BD59-A6C34878D82A}">
                    <a16:rowId xmlns:a16="http://schemas.microsoft.com/office/drawing/2014/main" val="939173088"/>
                  </a:ext>
                </a:extLst>
              </a:tr>
            </a:tbl>
          </a:graphicData>
        </a:graphic>
      </p:graphicFrame>
    </p:spTree>
    <p:extLst>
      <p:ext uri="{BB962C8B-B14F-4D97-AF65-F5344CB8AC3E}">
        <p14:creationId xmlns:p14="http://schemas.microsoft.com/office/powerpoint/2010/main" val="3361571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52285" y="396197"/>
            <a:ext cx="9215021" cy="682440"/>
          </a:xfrm>
          <a:solidFill>
            <a:srgbClr val="0070C0"/>
          </a:solidFill>
        </p:spPr>
        <p:txBody>
          <a:bodyPr/>
          <a:lstStyle/>
          <a:p>
            <a:pPr algn="ctr" eaLnBrk="1" hangingPunct="1"/>
            <a:r>
              <a:rPr lang="en-US" sz="3200" b="1" dirty="0">
                <a:solidFill>
                  <a:schemeClr val="bg1"/>
                </a:solidFill>
                <a:cs typeface="Arial" charset="0"/>
              </a:rPr>
              <a:t>Advantages of an </a:t>
            </a:r>
            <a:r>
              <a:rPr lang="en-US" sz="3200" b="1" i="1" dirty="0">
                <a:solidFill>
                  <a:schemeClr val="bg1"/>
                </a:solidFill>
                <a:cs typeface="Arial" charset="0"/>
              </a:rPr>
              <a:t>Effective </a:t>
            </a:r>
            <a:r>
              <a:rPr lang="en-US" sz="3200" b="1" dirty="0">
                <a:solidFill>
                  <a:schemeClr val="bg1"/>
                </a:solidFill>
                <a:cs typeface="Arial" charset="0"/>
              </a:rPr>
              <a:t>Diverse Workforce</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867140770"/>
              </p:ext>
            </p:extLst>
          </p:nvPr>
        </p:nvGraphicFramePr>
        <p:xfrm>
          <a:off x="585788" y="1225116"/>
          <a:ext cx="11087100" cy="5264871"/>
        </p:xfrm>
        <a:graphic>
          <a:graphicData uri="http://schemas.openxmlformats.org/drawingml/2006/table">
            <a:tbl>
              <a:tblPr firstRow="1" bandRow="1">
                <a:tableStyleId>{5C22544A-7EE6-4342-B048-85BDC9FD1C3A}</a:tableStyleId>
              </a:tblPr>
              <a:tblGrid>
                <a:gridCol w="3001423">
                  <a:extLst>
                    <a:ext uri="{9D8B030D-6E8A-4147-A177-3AD203B41FA5}">
                      <a16:colId xmlns:a16="http://schemas.microsoft.com/office/drawing/2014/main" val="20000"/>
                    </a:ext>
                  </a:extLst>
                </a:gridCol>
                <a:gridCol w="8085677">
                  <a:extLst>
                    <a:ext uri="{9D8B030D-6E8A-4147-A177-3AD203B41FA5}">
                      <a16:colId xmlns:a16="http://schemas.microsoft.com/office/drawing/2014/main" val="20001"/>
                    </a:ext>
                  </a:extLst>
                </a:gridCol>
              </a:tblGrid>
              <a:tr h="1206317">
                <a:tc>
                  <a:txBody>
                    <a:bodyPr/>
                    <a:lstStyle/>
                    <a:p>
                      <a:r>
                        <a:rPr lang="en-US" sz="2400" b="1" dirty="0">
                          <a:solidFill>
                            <a:schemeClr val="tx1"/>
                          </a:solidFill>
                          <a:latin typeface="Times New Roman" panose="02020603050405020304" pitchFamily="18" charset="0"/>
                          <a:cs typeface="Times New Roman" panose="02020603050405020304" pitchFamily="18" charset="0"/>
                        </a:rPr>
                        <a:t>Larger Applicant Pool</a:t>
                      </a:r>
                    </a:p>
                  </a:txBody>
                  <a:tcPr marT="91440" marB="91440">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people applying for jobs = more qualified employees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qualified employees = more effective workforce</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0000"/>
                  </a:ext>
                </a:extLst>
              </a:tr>
              <a:tr h="1456721">
                <a:tc>
                  <a:txBody>
                    <a:bodyPr/>
                    <a:lstStyle/>
                    <a:p>
                      <a:r>
                        <a:rPr lang="en-US" sz="2400" b="1" dirty="0">
                          <a:latin typeface="Times New Roman" panose="02020603050405020304" pitchFamily="18" charset="0"/>
                          <a:cs typeface="Times New Roman" panose="02020603050405020304" pitchFamily="18" charset="0"/>
                        </a:rPr>
                        <a:t>Reduced</a:t>
                      </a:r>
                      <a:r>
                        <a:rPr lang="en-US" sz="2400" b="1" baseline="0" dirty="0">
                          <a:latin typeface="Times New Roman" panose="02020603050405020304" pitchFamily="18" charset="0"/>
                          <a:cs typeface="Times New Roman" panose="02020603050405020304" pitchFamily="18" charset="0"/>
                        </a:rPr>
                        <a:t> Costs</a:t>
                      </a:r>
                      <a:endParaRPr lang="en-US" sz="2400" b="1" dirty="0">
                        <a:latin typeface="Times New Roman" panose="02020603050405020304" pitchFamily="18" charset="0"/>
                        <a:cs typeface="Times New Roman" panose="02020603050405020304" pitchFamily="18" charset="0"/>
                      </a:endParaRPr>
                    </a:p>
                  </a:txBody>
                  <a:tcPr marT="91440" marB="91440">
                    <a:lnL w="38100" cap="flat" cmpd="sng" algn="ctr">
                      <a:solidFill>
                        <a:schemeClr val="tx1"/>
                      </a:solidFill>
                      <a:prstDash val="solid"/>
                      <a:round/>
                      <a:headEnd type="none" w="med" len="med"/>
                      <a:tailEnd type="none" w="med" len="med"/>
                    </a:lnL>
                  </a:tcPr>
                </a:tc>
                <a:tc>
                  <a:txBody>
                    <a:bodyPr/>
                    <a:lstStyle/>
                    <a:p>
                      <a:r>
                        <a:rPr lang="en-US" sz="2400" dirty="0">
                          <a:latin typeface="Times New Roman" panose="02020603050405020304" pitchFamily="18" charset="0"/>
                          <a:cs typeface="Times New Roman" panose="02020603050405020304" pitchFamily="18" charset="0"/>
                        </a:rPr>
                        <a:t>More diverse organizations have lower turnover</a:t>
                      </a:r>
                    </a:p>
                    <a:p>
                      <a:r>
                        <a:rPr lang="en-US" sz="2400" dirty="0">
                          <a:latin typeface="Times New Roman" panose="02020603050405020304" pitchFamily="18" charset="0"/>
                          <a:cs typeface="Times New Roman" panose="02020603050405020304" pitchFamily="18" charset="0"/>
                        </a:rPr>
                        <a:t>Lower</a:t>
                      </a:r>
                      <a:r>
                        <a:rPr lang="en-US" sz="2400" baseline="0" dirty="0">
                          <a:latin typeface="Times New Roman" panose="02020603050405020304" pitchFamily="18" charset="0"/>
                          <a:cs typeface="Times New Roman" panose="02020603050405020304" pitchFamily="18" charset="0"/>
                        </a:rPr>
                        <a:t> legal costs due to discrimination claims</a:t>
                      </a:r>
                    </a:p>
                    <a:p>
                      <a:r>
                        <a:rPr lang="en-US" sz="2400" baseline="0" dirty="0">
                          <a:latin typeface="Times New Roman" panose="02020603050405020304" pitchFamily="18" charset="0"/>
                          <a:cs typeface="Times New Roman" panose="02020603050405020304" pitchFamily="18" charset="0"/>
                        </a:rPr>
                        <a:t>Less conflict because of diversity (</a:t>
                      </a:r>
                      <a:r>
                        <a:rPr lang="en-US" sz="2400" i="1" baseline="0" dirty="0">
                          <a:latin typeface="Times New Roman" panose="02020603050405020304" pitchFamily="18" charset="0"/>
                          <a:cs typeface="Times New Roman" panose="02020603050405020304" pitchFamily="18" charset="0"/>
                        </a:rPr>
                        <a:t>effective systems to deal with this)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1206317">
                <a:tc>
                  <a:txBody>
                    <a:bodyPr/>
                    <a:lstStyle/>
                    <a:p>
                      <a:r>
                        <a:rPr lang="en-US" sz="2400" b="1" dirty="0">
                          <a:latin typeface="Times New Roman" panose="02020603050405020304" pitchFamily="18" charset="0"/>
                          <a:cs typeface="Times New Roman" panose="02020603050405020304" pitchFamily="18" charset="0"/>
                        </a:rPr>
                        <a:t>Access to More Markets</a:t>
                      </a:r>
                    </a:p>
                  </a:txBody>
                  <a:tcPr marT="91440" marB="91440">
                    <a:lnL w="38100" cap="flat" cmpd="sng" algn="ctr">
                      <a:solidFill>
                        <a:schemeClr val="tx1"/>
                      </a:solidFill>
                      <a:prstDash val="solid"/>
                      <a:round/>
                      <a:headEnd type="none" w="med" len="med"/>
                      <a:tailEnd type="none" w="med" len="med"/>
                    </a:lnL>
                    <a:solidFill>
                      <a:schemeClr val="bg1">
                        <a:lumMod val="95000"/>
                      </a:schemeClr>
                    </a:solidFill>
                  </a:tcPr>
                </a:tc>
                <a:tc>
                  <a:txBody>
                    <a:bodyPr/>
                    <a:lstStyle/>
                    <a:p>
                      <a:r>
                        <a:rPr lang="en-US" sz="2400" dirty="0">
                          <a:latin typeface="Times New Roman" panose="02020603050405020304" pitchFamily="18" charset="0"/>
                          <a:cs typeface="Times New Roman" panose="02020603050405020304" pitchFamily="18" charset="0"/>
                        </a:rPr>
                        <a:t>Better understanding of diverse markets and better acceptance by diverse populations</a:t>
                      </a:r>
                    </a:p>
                  </a:txBody>
                  <a:tcPr marT="91440" marB="91440">
                    <a:lnR w="381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2"/>
                  </a:ext>
                </a:extLst>
              </a:tr>
              <a:tr h="1206317">
                <a:tc>
                  <a:txBody>
                    <a:bodyPr/>
                    <a:lstStyle/>
                    <a:p>
                      <a:r>
                        <a:rPr lang="en-US" sz="2400" b="1" dirty="0">
                          <a:latin typeface="Times New Roman" panose="02020603050405020304" pitchFamily="18" charset="0"/>
                          <a:cs typeface="Times New Roman" panose="02020603050405020304" pitchFamily="18" charset="0"/>
                        </a:rPr>
                        <a:t>Improved problem solving</a:t>
                      </a:r>
                    </a:p>
                  </a:txBody>
                  <a:tcPr marT="91440" marB="91440">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Diverse employee backgrounds and experiences lead</a:t>
                      </a:r>
                      <a:r>
                        <a:rPr lang="en-US" sz="2400" baseline="0" dirty="0">
                          <a:latin typeface="Times New Roman" panose="02020603050405020304" pitchFamily="18" charset="0"/>
                          <a:cs typeface="Times New Roman" panose="02020603050405020304" pitchFamily="18" charset="0"/>
                        </a:rPr>
                        <a:t> to more solutions and more creative solutions.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38058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199" y="617052"/>
            <a:ext cx="8918359" cy="665907"/>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(1</a:t>
            </a:r>
            <a:r>
              <a:rPr lang="en-US" sz="2400" b="1" baseline="30000" dirty="0">
                <a:solidFill>
                  <a:schemeClr val="bg1"/>
                </a:solidFill>
              </a:rPr>
              <a:t>-</a:t>
            </a:r>
            <a:r>
              <a:rPr lang="en-US" sz="2400" b="1" dirty="0">
                <a:solidFill>
                  <a:schemeClr val="bg1"/>
                </a:solidFill>
              </a:rPr>
              <a:t>5)</a:t>
            </a:r>
          </a:p>
        </p:txBody>
      </p:sp>
      <p:sp>
        <p:nvSpPr>
          <p:cNvPr id="4" name="Content Placeholder 3"/>
          <p:cNvSpPr>
            <a:spLocks noGrp="1"/>
          </p:cNvSpPr>
          <p:nvPr>
            <p:ph idx="1"/>
          </p:nvPr>
        </p:nvSpPr>
        <p:spPr>
          <a:xfrm>
            <a:off x="838199" y="1789841"/>
            <a:ext cx="11353801" cy="4351338"/>
          </a:xfrm>
        </p:spPr>
        <p:txBody>
          <a:bodyPr>
            <a:normAutofit/>
          </a:bodyPr>
          <a:lstStyle/>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Develop and implement diversity refresher training</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Create a Diversity Council and publicize its activities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Invite managers to the Diversity Council meetings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Address all diversity related concerns in a timely manner</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Monitor diversity metrics; praise successes and investigate failures</a:t>
            </a:r>
          </a:p>
        </p:txBody>
      </p:sp>
    </p:spTree>
    <p:extLst>
      <p:ext uri="{BB962C8B-B14F-4D97-AF65-F5344CB8AC3E}">
        <p14:creationId xmlns:p14="http://schemas.microsoft.com/office/powerpoint/2010/main" val="3106630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33388" y="703098"/>
            <a:ext cx="8976804" cy="696494"/>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6-10)</a:t>
            </a:r>
          </a:p>
        </p:txBody>
      </p:sp>
      <p:sp>
        <p:nvSpPr>
          <p:cNvPr id="4" name="Content Placeholder 3"/>
          <p:cNvSpPr>
            <a:spLocks noGrp="1"/>
          </p:cNvSpPr>
          <p:nvPr>
            <p:ph idx="1"/>
          </p:nvPr>
        </p:nvSpPr>
        <p:spPr>
          <a:xfrm>
            <a:off x="442913" y="1810886"/>
            <a:ext cx="11187112" cy="4525963"/>
          </a:xfrm>
        </p:spPr>
        <p:txBody>
          <a:bodyPr>
            <a:normAutofit/>
          </a:bodyPr>
          <a:lstStyle/>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Ask managers to report diversity activities monthly.</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Periodically remind supervisors of guidelines related to employment decisions.</a:t>
            </a:r>
          </a:p>
          <a:p>
            <a:pPr marL="457200" indent="-457200">
              <a:spcBef>
                <a:spcPts val="0"/>
              </a:spcBef>
              <a:spcAft>
                <a:spcPts val="1800"/>
              </a:spcAft>
              <a:buFont typeface="+mj-lt"/>
              <a:buAutoNum type="arabicPeriod" startAt="6"/>
              <a:defRPr/>
            </a:pPr>
            <a:r>
              <a:rPr lang="en-US" sz="3200" dirty="0">
                <a:solidFill>
                  <a:schemeClr val="dk1"/>
                </a:solidFill>
                <a:latin typeface="Times New Roman" panose="02020603050405020304" pitchFamily="18" charset="0"/>
                <a:cs typeface="Times New Roman" panose="02020603050405020304" pitchFamily="18" charset="0"/>
              </a:rPr>
              <a:t>Publicize diversity holidays</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Have diversity articles in company newsletter</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Set up a diversity booth at company picnics</a:t>
            </a:r>
          </a:p>
          <a:p>
            <a:pPr marL="0" indent="0">
              <a:spcBef>
                <a:spcPts val="0"/>
              </a:spcBef>
              <a:spcAft>
                <a:spcPts val="1800"/>
              </a:spcAft>
              <a:buNone/>
              <a:defRPr/>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304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74B02-D678-01EC-226E-84C9179A2790}"/>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Harassment</a:t>
            </a:r>
          </a:p>
        </p:txBody>
      </p:sp>
      <p:sp>
        <p:nvSpPr>
          <p:cNvPr id="3" name="Content Placeholder 2">
            <a:extLst>
              <a:ext uri="{FF2B5EF4-FFF2-40B4-BE49-F238E27FC236}">
                <a16:creationId xmlns:a16="http://schemas.microsoft.com/office/drawing/2014/main" id="{ABAEB09C-1237-9557-2A7A-0BABB6C1A64E}"/>
              </a:ext>
            </a:extLst>
          </p:cNvPr>
          <p:cNvSpPr>
            <a:spLocks noGrp="1"/>
          </p:cNvSpPr>
          <p:nvPr>
            <p:ph idx="1"/>
          </p:nvPr>
        </p:nvSpPr>
        <p:spPr>
          <a:xfrm>
            <a:off x="314324" y="1253331"/>
            <a:ext cx="11515725" cy="5404644"/>
          </a:xfrm>
        </p:spPr>
        <p:txBody>
          <a:bodyPr>
            <a:noAutofit/>
          </a:bodyPr>
          <a:lstStyle/>
          <a:p>
            <a:pPr algn="just">
              <a:lnSpc>
                <a:spcPct val="150000"/>
              </a:lnSpc>
            </a:pPr>
            <a:r>
              <a:rPr lang="en-GB" b="1" u="sng" dirty="0">
                <a:latin typeface="Times New Roman" panose="02020603050405020304" pitchFamily="18" charset="0"/>
                <a:cs typeface="Times New Roman" panose="02020603050405020304" pitchFamily="18" charset="0"/>
              </a:rPr>
              <a:t>Harassment</a:t>
            </a:r>
            <a:r>
              <a:rPr lang="en-GB" dirty="0">
                <a:latin typeface="Times New Roman" panose="02020603050405020304" pitchFamily="18" charset="0"/>
                <a:cs typeface="Times New Roman" panose="02020603050405020304" pitchFamily="18" charset="0"/>
              </a:rPr>
              <a:t>: is defined as an unwelcome advance of a nature and can take one of two forms: </a:t>
            </a:r>
          </a:p>
          <a:p>
            <a:pPr marL="457200" lvl="1" indent="0" algn="just">
              <a:lnSpc>
                <a:spcPct val="150000"/>
              </a:lnSpc>
              <a:buNone/>
            </a:pPr>
            <a:r>
              <a:rPr lang="en-GB" sz="2800" b="1" dirty="0">
                <a:latin typeface="Times New Roman" panose="02020603050405020304" pitchFamily="18" charset="0"/>
                <a:cs typeface="Times New Roman" panose="02020603050405020304" pitchFamily="18" charset="0"/>
              </a:rPr>
              <a:t>quid pro quo and hostile environment</a:t>
            </a:r>
            <a:r>
              <a:rPr lang="en-GB" sz="2800" dirty="0">
                <a:latin typeface="Times New Roman" panose="02020603050405020304" pitchFamily="18" charset="0"/>
                <a:cs typeface="Times New Roman" panose="02020603050405020304" pitchFamily="18" charset="0"/>
              </a:rPr>
              <a:t>.</a:t>
            </a:r>
          </a:p>
          <a:p>
            <a:pPr lvl="1" algn="just">
              <a:lnSpc>
                <a:spcPct val="150000"/>
              </a:lnSpc>
            </a:pPr>
            <a:r>
              <a:rPr lang="en-GB" sz="2800" dirty="0">
                <a:latin typeface="Times New Roman" panose="02020603050405020304" pitchFamily="18" charset="0"/>
                <a:cs typeface="Times New Roman" panose="02020603050405020304" pitchFamily="18" charset="0"/>
              </a:rPr>
              <a:t> </a:t>
            </a:r>
            <a:r>
              <a:rPr lang="en-GB" sz="2800" b="1" dirty="0">
                <a:latin typeface="Times New Roman" panose="02020603050405020304" pitchFamily="18" charset="0"/>
                <a:cs typeface="Times New Roman" panose="02020603050405020304" pitchFamily="18" charset="0"/>
              </a:rPr>
              <a:t>Quid pro quo harassment: </a:t>
            </a:r>
            <a:r>
              <a:rPr lang="en-GB" sz="2800" dirty="0">
                <a:latin typeface="Times New Roman" panose="02020603050405020304" pitchFamily="18" charset="0"/>
                <a:cs typeface="Times New Roman" panose="02020603050405020304" pitchFamily="18" charset="0"/>
              </a:rPr>
              <a:t>occurs if an employee higher in the organization makes an offer to a subordinate of some job perk (raise, promotion, or easier job) in return for harassment favours. </a:t>
            </a:r>
          </a:p>
          <a:p>
            <a:pPr lvl="1" algn="just">
              <a:lnSpc>
                <a:spcPct val="150000"/>
              </a:lnSpc>
            </a:pPr>
            <a:r>
              <a:rPr lang="en-US" sz="2800" b="1" dirty="0">
                <a:latin typeface="Times New Roman" panose="02020603050405020304" pitchFamily="18" charset="0"/>
                <a:cs typeface="Times New Roman" panose="02020603050405020304" pitchFamily="18" charset="0"/>
              </a:rPr>
              <a:t>hostile work environment: </a:t>
            </a:r>
            <a:r>
              <a:rPr lang="en-GB" sz="2800" dirty="0">
                <a:latin typeface="Times New Roman" panose="02020603050405020304" pitchFamily="18" charset="0"/>
                <a:cs typeface="Times New Roman" panose="02020603050405020304" pitchFamily="18" charset="0"/>
              </a:rPr>
              <a:t>When words, gestures, and/ or behaviors make someone feel uncomfortable based on their gender.</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3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467762"/>
            <a:ext cx="9344487" cy="567030"/>
          </a:xfrm>
          <a:solidFill>
            <a:srgbClr val="0070C0"/>
          </a:solidFill>
        </p:spPr>
        <p:txBody>
          <a:bodyPr>
            <a:noAutofit/>
          </a:bodyPr>
          <a:lstStyle/>
          <a:p>
            <a:r>
              <a:rPr lang="en-US" sz="3200" b="1" dirty="0">
                <a:solidFill>
                  <a:schemeClr val="bg1"/>
                </a:solidFill>
                <a:cs typeface="Arial" charset="0"/>
              </a:rPr>
              <a:t>Strategies for Dealing with Harassment</a:t>
            </a:r>
            <a:endParaRPr lang="en-US" sz="3200" dirty="0">
              <a:solidFill>
                <a:schemeClr val="bg1"/>
              </a:solidFill>
            </a:endParaRPr>
          </a:p>
        </p:txBody>
      </p:sp>
      <p:sp>
        <p:nvSpPr>
          <p:cNvPr id="4" name="Content Placeholder 3"/>
          <p:cNvSpPr>
            <a:spLocks noGrp="1"/>
          </p:cNvSpPr>
          <p:nvPr>
            <p:ph idx="1"/>
          </p:nvPr>
        </p:nvSpPr>
        <p:spPr>
          <a:xfrm>
            <a:off x="927430" y="1253331"/>
            <a:ext cx="10515600" cy="4351338"/>
          </a:xfrm>
        </p:spPr>
        <p:txBody>
          <a:bodyPr>
            <a:normAutofit lnSpcReduction="10000"/>
          </a:bodyPr>
          <a:lstStyle/>
          <a:p>
            <a:pPr>
              <a:spcBef>
                <a:spcPts val="0"/>
              </a:spcBef>
              <a:spcAft>
                <a:spcPts val="1800"/>
              </a:spcAft>
            </a:pPr>
            <a:r>
              <a:rPr lang="en-US" dirty="0">
                <a:latin typeface="Times New Roman" panose="02020603050405020304" pitchFamily="18" charset="0"/>
                <a:cs typeface="Times New Roman" panose="02020603050405020304" pitchFamily="18" charset="0"/>
              </a:rPr>
              <a:t>Develop a clear policy</a:t>
            </a:r>
          </a:p>
          <a:p>
            <a:pPr>
              <a:spcBef>
                <a:spcPts val="0"/>
              </a:spcBef>
              <a:spcAft>
                <a:spcPts val="1800"/>
              </a:spcAft>
            </a:pPr>
            <a:r>
              <a:rPr lang="en-US" dirty="0">
                <a:latin typeface="Times New Roman" panose="02020603050405020304" pitchFamily="18" charset="0"/>
                <a:cs typeface="Times New Roman" panose="02020603050405020304" pitchFamily="18" charset="0"/>
              </a:rPr>
              <a:t>Get support from the top Management.</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training to everyone and periodically provide refresher training</a:t>
            </a:r>
          </a:p>
          <a:p>
            <a:pPr>
              <a:spcBef>
                <a:spcPts val="0"/>
              </a:spcBef>
              <a:spcAft>
                <a:spcPts val="1800"/>
              </a:spcAft>
            </a:pPr>
            <a:r>
              <a:rPr lang="en-US" dirty="0">
                <a:latin typeface="Times New Roman" panose="02020603050405020304" pitchFamily="18" charset="0"/>
                <a:cs typeface="Times New Roman" panose="02020603050405020304" pitchFamily="18" charset="0"/>
              </a:rPr>
              <a:t>Evaluate training: Test for knowledge</a:t>
            </a:r>
          </a:p>
          <a:p>
            <a:pPr>
              <a:spcBef>
                <a:spcPts val="0"/>
              </a:spcBef>
              <a:spcAft>
                <a:spcPts val="1800"/>
              </a:spcAft>
            </a:pPr>
            <a:r>
              <a:rPr lang="en-US" dirty="0">
                <a:latin typeface="Times New Roman" panose="02020603050405020304" pitchFamily="18" charset="0"/>
                <a:cs typeface="Times New Roman" panose="02020603050405020304" pitchFamily="18" charset="0"/>
              </a:rPr>
              <a:t>Develop a complaint process </a:t>
            </a:r>
          </a:p>
          <a:p>
            <a:pPr>
              <a:spcBef>
                <a:spcPts val="0"/>
              </a:spcBef>
              <a:spcAft>
                <a:spcPts val="1800"/>
              </a:spcAft>
            </a:pPr>
            <a:r>
              <a:rPr lang="en-US" dirty="0">
                <a:latin typeface="Times New Roman" panose="02020603050405020304" pitchFamily="18" charset="0"/>
                <a:cs typeface="Times New Roman" panose="02020603050405020304" pitchFamily="18" charset="0"/>
              </a:rPr>
              <a:t>Investigate all complaints quickly and confidentially </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severe punishment to anyone violating policy</a:t>
            </a:r>
          </a:p>
        </p:txBody>
      </p:sp>
    </p:spTree>
    <p:extLst>
      <p:ext uri="{BB962C8B-B14F-4D97-AF65-F5344CB8AC3E}">
        <p14:creationId xmlns:p14="http://schemas.microsoft.com/office/powerpoint/2010/main" val="2172117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49912" y="435429"/>
            <a:ext cx="9516862" cy="742765"/>
          </a:xfrm>
          <a:solidFill>
            <a:srgbClr val="0070C0"/>
          </a:solidFill>
        </p:spPr>
        <p:txBody>
          <a:bodyPr/>
          <a:lstStyle/>
          <a:p>
            <a:pPr algn="ctr" eaLnBrk="1" hangingPunct="1"/>
            <a:r>
              <a:rPr lang="en-US" sz="3200" b="1" dirty="0">
                <a:solidFill>
                  <a:schemeClr val="bg1"/>
                </a:solidFill>
                <a:cs typeface="Arial" charset="0"/>
              </a:rPr>
              <a:t>Necessary Components in a Harassment Policy</a:t>
            </a:r>
            <a:r>
              <a:rPr lang="en-US" sz="3200" b="1" dirty="0">
                <a:solidFill>
                  <a:schemeClr val="bg1"/>
                </a:solidFill>
              </a:rPr>
              <a:t> </a:t>
            </a:r>
          </a:p>
        </p:txBody>
      </p:sp>
      <p:sp>
        <p:nvSpPr>
          <p:cNvPr id="2" name="Rectangle 1"/>
          <p:cNvSpPr/>
          <p:nvPr/>
        </p:nvSpPr>
        <p:spPr>
          <a:xfrm>
            <a:off x="342901" y="1266869"/>
            <a:ext cx="11229974" cy="4693593"/>
          </a:xfrm>
          <a:prstGeom prst="rect">
            <a:avLst/>
          </a:prstGeom>
        </p:spPr>
        <p:txBody>
          <a:bodyPr wrap="square">
            <a:spAutoFit/>
          </a:bodyPr>
          <a:lstStyle/>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 strong opposition to harassment.</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Define harassment and use examples employees understand.</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a procedure for reporting harassment in a way that protects the person reporting.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all reported incidents will be investigated quickly and discretely.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levels of discipline for violators, up to and including dismissal.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State that no retaliation for reporting harassment incidents will be tolerated.</a:t>
            </a:r>
          </a:p>
        </p:txBody>
      </p:sp>
    </p:spTree>
    <p:extLst>
      <p:ext uri="{BB962C8B-B14F-4D97-AF65-F5344CB8AC3E}">
        <p14:creationId xmlns:p14="http://schemas.microsoft.com/office/powerpoint/2010/main" val="3640125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C4D40E6-8BCC-4A8C-8210-B4E66DFD898D}"/>
</file>

<file path=customXml/itemProps2.xml><?xml version="1.0" encoding="utf-8"?>
<ds:datastoreItem xmlns:ds="http://schemas.openxmlformats.org/officeDocument/2006/customXml" ds:itemID="{4D04171A-3657-4F95-A7C6-E17352519B7A}"/>
</file>

<file path=customXml/itemProps3.xml><?xml version="1.0" encoding="utf-8"?>
<ds:datastoreItem xmlns:ds="http://schemas.openxmlformats.org/officeDocument/2006/customXml" ds:itemID="{B3E59198-1061-4BF6-B21E-1A81653D1A82}"/>
</file>

<file path=docProps/app.xml><?xml version="1.0" encoding="utf-8"?>
<Properties xmlns="http://schemas.openxmlformats.org/officeDocument/2006/extended-properties" xmlns:vt="http://schemas.openxmlformats.org/officeDocument/2006/docPropsVTypes">
  <TotalTime>681</TotalTime>
  <Words>2367</Words>
  <Application>Microsoft Office PowerPoint</Application>
  <PresentationFormat>Widescreen</PresentationFormat>
  <Paragraphs>339</Paragraphs>
  <Slides>40</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Rounded MT Bold</vt:lpstr>
      <vt:lpstr>Calibri</vt:lpstr>
      <vt:lpstr>Calibri Light</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Evaluation Phase</vt:lpstr>
      <vt:lpstr>PowerPoint Presentation</vt:lpstr>
      <vt:lpstr>Purpose of Process Evaluation</vt:lpstr>
      <vt:lpstr>Questions to answer in a Process Analysis (Before Implementation)</vt:lpstr>
      <vt:lpstr>Questions to answer in a Process Analysis (During Implementation) </vt:lpstr>
      <vt:lpstr>Who Is Interested in the Process Data </vt:lpstr>
      <vt:lpstr>Who Is Interested in the Outcome Data </vt:lpstr>
      <vt:lpstr>Outcome Evaluation</vt:lpstr>
      <vt:lpstr>Outcome Evaluation</vt:lpstr>
      <vt:lpstr>Factors Affecting Key Outcomes</vt:lpstr>
      <vt:lpstr>Outcome Evaluation Design</vt:lpstr>
      <vt:lpstr>Design    Evaluation</vt:lpstr>
      <vt:lpstr>Reaction Questionnaires</vt:lpstr>
      <vt:lpstr>Reaction Questionnaires continued</vt:lpstr>
      <vt:lpstr>Reaction Questionnaires continued</vt:lpstr>
      <vt:lpstr>Steps to Consider in Developing a Reaction Questionnaire (Part 1 of 2)</vt:lpstr>
      <vt:lpstr>PowerPoint Presentation</vt:lpstr>
      <vt:lpstr>Steps to Consider in Developing a Reaction Questionnaire (Part 2 of 2)</vt:lpstr>
      <vt:lpstr>Remember</vt:lpstr>
      <vt:lpstr>Financial Evaluation</vt:lpstr>
      <vt:lpstr>PowerPoint Presentation</vt:lpstr>
      <vt:lpstr>ORIENTATION (ONBOARDING) </vt:lpstr>
      <vt:lpstr>PowerPoint Presentation</vt:lpstr>
      <vt:lpstr>Outcomes From an Effective Orientation</vt:lpstr>
      <vt:lpstr>Orientation Practices New Hires Consider More or Less Useful</vt:lpstr>
      <vt:lpstr>Advantages of an Effective Diverse Workforce</vt:lpstr>
      <vt:lpstr>10 Ways to Keep Diversity Important  (1-5)</vt:lpstr>
      <vt:lpstr>10 Ways to Keep Diversity Important (6-10)</vt:lpstr>
      <vt:lpstr>Harassment</vt:lpstr>
      <vt:lpstr>Strategies for Dealing with Harassment</vt:lpstr>
      <vt:lpstr>Necessary Components in a Harassment Policy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28</cp:revision>
  <dcterms:created xsi:type="dcterms:W3CDTF">2023-04-29T09:08:23Z</dcterms:created>
  <dcterms:modified xsi:type="dcterms:W3CDTF">2024-03-02T16:07:53Z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