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jpg" ContentType="image/jp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0AFEF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44536A"/>
                </a:solidFill>
                <a:latin typeface="Arial MT"/>
                <a:cs typeface="Arial MT"/>
              </a:defRPr>
            </a:lvl1pPr>
          </a:lstStyle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0AFEF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44536A"/>
                </a:solidFill>
                <a:latin typeface="Arial MT"/>
                <a:cs typeface="Arial MT"/>
              </a:defRPr>
            </a:lvl1pPr>
          </a:lstStyle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0AFEF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44536A"/>
                </a:solidFill>
                <a:latin typeface="Arial MT"/>
                <a:cs typeface="Arial MT"/>
              </a:defRPr>
            </a:lvl1pPr>
          </a:lstStyle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512686" y="3153155"/>
            <a:ext cx="5679440" cy="3705225"/>
          </a:xfrm>
          <a:custGeom>
            <a:avLst/>
            <a:gdLst/>
            <a:ahLst/>
            <a:cxnLst/>
            <a:rect l="l" t="t" r="r" b="b"/>
            <a:pathLst>
              <a:path w="5679440" h="3705225">
                <a:moveTo>
                  <a:pt x="5679313" y="0"/>
                </a:moveTo>
                <a:lnTo>
                  <a:pt x="0" y="3704844"/>
                </a:lnTo>
                <a:lnTo>
                  <a:pt x="5679313" y="3704844"/>
                </a:lnTo>
                <a:lnTo>
                  <a:pt x="5679313" y="0"/>
                </a:lnTo>
                <a:close/>
              </a:path>
            </a:pathLst>
          </a:custGeom>
          <a:solidFill>
            <a:srgbClr val="669BBB">
              <a:alpha val="76861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0AFEF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44536A"/>
                </a:solidFill>
                <a:latin typeface="Arial MT"/>
                <a:cs typeface="Arial MT"/>
              </a:defRPr>
            </a:lvl1pPr>
          </a:lstStyle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44536A"/>
                </a:solidFill>
                <a:latin typeface="Arial MT"/>
                <a:cs typeface="Arial MT"/>
              </a:defRPr>
            </a:lvl1pPr>
          </a:lstStyle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859" y="1434033"/>
            <a:ext cx="10440924" cy="5292979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617283" y="1685544"/>
            <a:ext cx="10812780" cy="4826635"/>
          </a:xfrm>
          <a:custGeom>
            <a:avLst/>
            <a:gdLst/>
            <a:ahLst/>
            <a:cxnLst/>
            <a:rect l="l" t="t" r="r" b="b"/>
            <a:pathLst>
              <a:path w="10812780" h="4826634">
                <a:moveTo>
                  <a:pt x="10516425" y="0"/>
                </a:moveTo>
                <a:lnTo>
                  <a:pt x="296316" y="0"/>
                </a:lnTo>
                <a:lnTo>
                  <a:pt x="248252" y="3876"/>
                </a:lnTo>
                <a:lnTo>
                  <a:pt x="202657" y="15098"/>
                </a:lnTo>
                <a:lnTo>
                  <a:pt x="160141" y="33058"/>
                </a:lnTo>
                <a:lnTo>
                  <a:pt x="121315" y="57147"/>
                </a:lnTo>
                <a:lnTo>
                  <a:pt x="86788" y="86756"/>
                </a:lnTo>
                <a:lnTo>
                  <a:pt x="57171" y="121276"/>
                </a:lnTo>
                <a:lnTo>
                  <a:pt x="33074" y="160099"/>
                </a:lnTo>
                <a:lnTo>
                  <a:pt x="15106" y="202614"/>
                </a:lnTo>
                <a:lnTo>
                  <a:pt x="3878" y="248215"/>
                </a:lnTo>
                <a:lnTo>
                  <a:pt x="0" y="296290"/>
                </a:lnTo>
                <a:lnTo>
                  <a:pt x="0" y="4529772"/>
                </a:lnTo>
                <a:lnTo>
                  <a:pt x="3878" y="4577836"/>
                </a:lnTo>
                <a:lnTo>
                  <a:pt x="15106" y="4623431"/>
                </a:lnTo>
                <a:lnTo>
                  <a:pt x="33074" y="4665947"/>
                </a:lnTo>
                <a:lnTo>
                  <a:pt x="57171" y="4704773"/>
                </a:lnTo>
                <a:lnTo>
                  <a:pt x="86788" y="4739300"/>
                </a:lnTo>
                <a:lnTo>
                  <a:pt x="121315" y="4768917"/>
                </a:lnTo>
                <a:lnTo>
                  <a:pt x="160141" y="4793014"/>
                </a:lnTo>
                <a:lnTo>
                  <a:pt x="202657" y="4810982"/>
                </a:lnTo>
                <a:lnTo>
                  <a:pt x="248252" y="4822210"/>
                </a:lnTo>
                <a:lnTo>
                  <a:pt x="296316" y="4826088"/>
                </a:lnTo>
                <a:lnTo>
                  <a:pt x="10516425" y="4826088"/>
                </a:lnTo>
                <a:lnTo>
                  <a:pt x="10564470" y="4822210"/>
                </a:lnTo>
                <a:lnTo>
                  <a:pt x="10610052" y="4810982"/>
                </a:lnTo>
                <a:lnTo>
                  <a:pt x="10652561" y="4793014"/>
                </a:lnTo>
                <a:lnTo>
                  <a:pt x="10691384" y="4768917"/>
                </a:lnTo>
                <a:lnTo>
                  <a:pt x="10725912" y="4739300"/>
                </a:lnTo>
                <a:lnTo>
                  <a:pt x="10755531" y="4704773"/>
                </a:lnTo>
                <a:lnTo>
                  <a:pt x="10779633" y="4665947"/>
                </a:lnTo>
                <a:lnTo>
                  <a:pt x="10797605" y="4623431"/>
                </a:lnTo>
                <a:lnTo>
                  <a:pt x="10808836" y="4577836"/>
                </a:lnTo>
                <a:lnTo>
                  <a:pt x="10812716" y="4529772"/>
                </a:lnTo>
                <a:lnTo>
                  <a:pt x="10812716" y="296290"/>
                </a:lnTo>
                <a:lnTo>
                  <a:pt x="10808836" y="248215"/>
                </a:lnTo>
                <a:lnTo>
                  <a:pt x="10797605" y="202614"/>
                </a:lnTo>
                <a:lnTo>
                  <a:pt x="10779633" y="160099"/>
                </a:lnTo>
                <a:lnTo>
                  <a:pt x="10755531" y="121276"/>
                </a:lnTo>
                <a:lnTo>
                  <a:pt x="10725912" y="86756"/>
                </a:lnTo>
                <a:lnTo>
                  <a:pt x="10691384" y="57147"/>
                </a:lnTo>
                <a:lnTo>
                  <a:pt x="10652561" y="33058"/>
                </a:lnTo>
                <a:lnTo>
                  <a:pt x="10610052" y="15098"/>
                </a:lnTo>
                <a:lnTo>
                  <a:pt x="10564470" y="3876"/>
                </a:lnTo>
                <a:lnTo>
                  <a:pt x="105164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617283" y="1685544"/>
            <a:ext cx="10812780" cy="4826635"/>
          </a:xfrm>
          <a:custGeom>
            <a:avLst/>
            <a:gdLst/>
            <a:ahLst/>
            <a:cxnLst/>
            <a:rect l="l" t="t" r="r" b="b"/>
            <a:pathLst>
              <a:path w="10812780" h="4826634">
                <a:moveTo>
                  <a:pt x="0" y="296290"/>
                </a:moveTo>
                <a:lnTo>
                  <a:pt x="3878" y="248215"/>
                </a:lnTo>
                <a:lnTo>
                  <a:pt x="15106" y="202614"/>
                </a:lnTo>
                <a:lnTo>
                  <a:pt x="33074" y="160099"/>
                </a:lnTo>
                <a:lnTo>
                  <a:pt x="57171" y="121276"/>
                </a:lnTo>
                <a:lnTo>
                  <a:pt x="86788" y="86756"/>
                </a:lnTo>
                <a:lnTo>
                  <a:pt x="121315" y="57147"/>
                </a:lnTo>
                <a:lnTo>
                  <a:pt x="160141" y="33058"/>
                </a:lnTo>
                <a:lnTo>
                  <a:pt x="202657" y="15098"/>
                </a:lnTo>
                <a:lnTo>
                  <a:pt x="248252" y="3876"/>
                </a:lnTo>
                <a:lnTo>
                  <a:pt x="296316" y="0"/>
                </a:lnTo>
                <a:lnTo>
                  <a:pt x="10516425" y="0"/>
                </a:lnTo>
                <a:lnTo>
                  <a:pt x="10564470" y="3876"/>
                </a:lnTo>
                <a:lnTo>
                  <a:pt x="10610052" y="15098"/>
                </a:lnTo>
                <a:lnTo>
                  <a:pt x="10652561" y="33058"/>
                </a:lnTo>
                <a:lnTo>
                  <a:pt x="10691384" y="57147"/>
                </a:lnTo>
                <a:lnTo>
                  <a:pt x="10725912" y="86756"/>
                </a:lnTo>
                <a:lnTo>
                  <a:pt x="10755531" y="121276"/>
                </a:lnTo>
                <a:lnTo>
                  <a:pt x="10779633" y="160099"/>
                </a:lnTo>
                <a:lnTo>
                  <a:pt x="10797605" y="202614"/>
                </a:lnTo>
                <a:lnTo>
                  <a:pt x="10808836" y="248215"/>
                </a:lnTo>
                <a:lnTo>
                  <a:pt x="10812716" y="296290"/>
                </a:lnTo>
                <a:lnTo>
                  <a:pt x="10812716" y="4529772"/>
                </a:lnTo>
                <a:lnTo>
                  <a:pt x="10808836" y="4577836"/>
                </a:lnTo>
                <a:lnTo>
                  <a:pt x="10797605" y="4623431"/>
                </a:lnTo>
                <a:lnTo>
                  <a:pt x="10779633" y="4665947"/>
                </a:lnTo>
                <a:lnTo>
                  <a:pt x="10755531" y="4704773"/>
                </a:lnTo>
                <a:lnTo>
                  <a:pt x="10725912" y="4739300"/>
                </a:lnTo>
                <a:lnTo>
                  <a:pt x="10691384" y="4768917"/>
                </a:lnTo>
                <a:lnTo>
                  <a:pt x="10652561" y="4793014"/>
                </a:lnTo>
                <a:lnTo>
                  <a:pt x="10610052" y="4810982"/>
                </a:lnTo>
                <a:lnTo>
                  <a:pt x="10564470" y="4822210"/>
                </a:lnTo>
                <a:lnTo>
                  <a:pt x="10516425" y="4826088"/>
                </a:lnTo>
                <a:lnTo>
                  <a:pt x="296316" y="4826088"/>
                </a:lnTo>
                <a:lnTo>
                  <a:pt x="248252" y="4822210"/>
                </a:lnTo>
                <a:lnTo>
                  <a:pt x="202657" y="4810982"/>
                </a:lnTo>
                <a:lnTo>
                  <a:pt x="160141" y="4793014"/>
                </a:lnTo>
                <a:lnTo>
                  <a:pt x="121315" y="4768917"/>
                </a:lnTo>
                <a:lnTo>
                  <a:pt x="86788" y="4739300"/>
                </a:lnTo>
                <a:lnTo>
                  <a:pt x="57171" y="4704773"/>
                </a:lnTo>
                <a:lnTo>
                  <a:pt x="33074" y="4665947"/>
                </a:lnTo>
                <a:lnTo>
                  <a:pt x="15106" y="4623431"/>
                </a:lnTo>
                <a:lnTo>
                  <a:pt x="3878" y="4577836"/>
                </a:lnTo>
                <a:lnTo>
                  <a:pt x="0" y="4529772"/>
                </a:lnTo>
                <a:lnTo>
                  <a:pt x="0" y="296290"/>
                </a:lnTo>
                <a:close/>
              </a:path>
            </a:pathLst>
          </a:custGeom>
          <a:ln w="38100">
            <a:solidFill>
              <a:srgbClr val="00AF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99486" y="886714"/>
            <a:ext cx="6242684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0AFEF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21181" y="2161365"/>
            <a:ext cx="10027285" cy="4232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632183" y="6471917"/>
            <a:ext cx="514984" cy="2520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rgbClr val="44536A"/>
                </a:solidFill>
                <a:latin typeface="Arial MT"/>
                <a:cs typeface="Arial MT"/>
              </a:defRPr>
            </a:lvl1pPr>
          </a:lstStyle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10.png"/><Relationship Id="rId6" Type="http://schemas.openxmlformats.org/officeDocument/2006/relationships/image" Target="../media/image9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7.png"/><Relationship Id="rId6" Type="http://schemas.openxmlformats.org/officeDocument/2006/relationships/image" Target="../media/image13.jpg"/><Relationship Id="rId7" Type="http://schemas.openxmlformats.org/officeDocument/2006/relationships/image" Target="../media/image9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7.png"/><Relationship Id="rId6" Type="http://schemas.openxmlformats.org/officeDocument/2006/relationships/image" Target="../media/image14.jpg"/><Relationship Id="rId7" Type="http://schemas.openxmlformats.org/officeDocument/2006/relationships/image" Target="../media/image9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5.jpg"/><Relationship Id="rId4" Type="http://schemas.openxmlformats.org/officeDocument/2006/relationships/image" Target="../media/image9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7.png"/><Relationship Id="rId6" Type="http://schemas.openxmlformats.org/officeDocument/2006/relationships/image" Target="../media/image16.jpg"/><Relationship Id="rId7" Type="http://schemas.openxmlformats.org/officeDocument/2006/relationships/image" Target="../media/image9.pn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7.png"/><Relationship Id="rId4" Type="http://schemas.openxmlformats.org/officeDocument/2006/relationships/image" Target="../media/image17.jpg"/><Relationship Id="rId5" Type="http://schemas.openxmlformats.org/officeDocument/2006/relationships/image" Target="../media/image9.pn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054471" y="0"/>
              <a:ext cx="6137910" cy="6858000"/>
            </a:xfrm>
            <a:custGeom>
              <a:avLst/>
              <a:gdLst/>
              <a:ahLst/>
              <a:cxnLst/>
              <a:rect l="l" t="t" r="r" b="b"/>
              <a:pathLst>
                <a:path w="6137909" h="6858000">
                  <a:moveTo>
                    <a:pt x="4231955" y="6845300"/>
                  </a:moveTo>
                  <a:lnTo>
                    <a:pt x="3550332" y="6845300"/>
                  </a:lnTo>
                  <a:lnTo>
                    <a:pt x="3598547" y="6858000"/>
                  </a:lnTo>
                  <a:lnTo>
                    <a:pt x="4183742" y="6858000"/>
                  </a:lnTo>
                  <a:lnTo>
                    <a:pt x="4231955" y="6845300"/>
                  </a:lnTo>
                  <a:close/>
                </a:path>
                <a:path w="6137909" h="6858000">
                  <a:moveTo>
                    <a:pt x="4375577" y="6832600"/>
                  </a:moveTo>
                  <a:lnTo>
                    <a:pt x="3406703" y="6832600"/>
                  </a:lnTo>
                  <a:lnTo>
                    <a:pt x="3454406" y="6845300"/>
                  </a:lnTo>
                  <a:lnTo>
                    <a:pt x="4327876" y="6845300"/>
                  </a:lnTo>
                  <a:lnTo>
                    <a:pt x="4375577" y="6832600"/>
                  </a:lnTo>
                  <a:close/>
                </a:path>
                <a:path w="6137909" h="6858000">
                  <a:moveTo>
                    <a:pt x="4470442" y="6819900"/>
                  </a:moveTo>
                  <a:lnTo>
                    <a:pt x="3311834" y="6819900"/>
                  </a:lnTo>
                  <a:lnTo>
                    <a:pt x="3359178" y="6832600"/>
                  </a:lnTo>
                  <a:lnTo>
                    <a:pt x="4423100" y="6832600"/>
                  </a:lnTo>
                  <a:lnTo>
                    <a:pt x="4470442" y="6819900"/>
                  </a:lnTo>
                  <a:close/>
                </a:path>
                <a:path w="6137909" h="6858000">
                  <a:moveTo>
                    <a:pt x="4611342" y="6794500"/>
                  </a:moveTo>
                  <a:lnTo>
                    <a:pt x="3170928" y="6794500"/>
                  </a:lnTo>
                  <a:lnTo>
                    <a:pt x="3264676" y="6819900"/>
                  </a:lnTo>
                  <a:lnTo>
                    <a:pt x="4517598" y="6819900"/>
                  </a:lnTo>
                  <a:lnTo>
                    <a:pt x="4611342" y="6794500"/>
                  </a:lnTo>
                  <a:close/>
                </a:path>
                <a:path w="6137909" h="6858000">
                  <a:moveTo>
                    <a:pt x="4796454" y="6756400"/>
                  </a:moveTo>
                  <a:lnTo>
                    <a:pt x="2985811" y="6756400"/>
                  </a:lnTo>
                  <a:lnTo>
                    <a:pt x="3124347" y="6794500"/>
                  </a:lnTo>
                  <a:lnTo>
                    <a:pt x="4657923" y="6794500"/>
                  </a:lnTo>
                  <a:lnTo>
                    <a:pt x="4796454" y="6756400"/>
                  </a:lnTo>
                  <a:close/>
                </a:path>
                <a:path w="6137909" h="6858000">
                  <a:moveTo>
                    <a:pt x="6137529" y="0"/>
                  </a:moveTo>
                  <a:lnTo>
                    <a:pt x="1607831" y="0"/>
                  </a:lnTo>
                  <a:lnTo>
                    <a:pt x="1570997" y="38100"/>
                  </a:lnTo>
                  <a:lnTo>
                    <a:pt x="1462496" y="114300"/>
                  </a:lnTo>
                  <a:lnTo>
                    <a:pt x="1391866" y="165100"/>
                  </a:lnTo>
                  <a:lnTo>
                    <a:pt x="1357072" y="203200"/>
                  </a:lnTo>
                  <a:lnTo>
                    <a:pt x="1288546" y="254000"/>
                  </a:lnTo>
                  <a:lnTo>
                    <a:pt x="1254821" y="292100"/>
                  </a:lnTo>
                  <a:lnTo>
                    <a:pt x="1188463" y="342900"/>
                  </a:lnTo>
                  <a:lnTo>
                    <a:pt x="1155838" y="381000"/>
                  </a:lnTo>
                  <a:lnTo>
                    <a:pt x="1123587" y="406400"/>
                  </a:lnTo>
                  <a:lnTo>
                    <a:pt x="1091714" y="444500"/>
                  </a:lnTo>
                  <a:lnTo>
                    <a:pt x="1060221" y="469900"/>
                  </a:lnTo>
                  <a:lnTo>
                    <a:pt x="1029113" y="508000"/>
                  </a:lnTo>
                  <a:lnTo>
                    <a:pt x="998393" y="546100"/>
                  </a:lnTo>
                  <a:lnTo>
                    <a:pt x="968065" y="571500"/>
                  </a:lnTo>
                  <a:lnTo>
                    <a:pt x="938132" y="609600"/>
                  </a:lnTo>
                  <a:lnTo>
                    <a:pt x="908599" y="635000"/>
                  </a:lnTo>
                  <a:lnTo>
                    <a:pt x="879467" y="673100"/>
                  </a:lnTo>
                  <a:lnTo>
                    <a:pt x="850742" y="711200"/>
                  </a:lnTo>
                  <a:lnTo>
                    <a:pt x="822426" y="749300"/>
                  </a:lnTo>
                  <a:lnTo>
                    <a:pt x="794523" y="774700"/>
                  </a:lnTo>
                  <a:lnTo>
                    <a:pt x="767037" y="812800"/>
                  </a:lnTo>
                  <a:lnTo>
                    <a:pt x="739971" y="850900"/>
                  </a:lnTo>
                  <a:lnTo>
                    <a:pt x="713328" y="889000"/>
                  </a:lnTo>
                  <a:lnTo>
                    <a:pt x="687114" y="927100"/>
                  </a:lnTo>
                  <a:lnTo>
                    <a:pt x="661330" y="965200"/>
                  </a:lnTo>
                  <a:lnTo>
                    <a:pt x="635980" y="1003300"/>
                  </a:lnTo>
                  <a:lnTo>
                    <a:pt x="611069" y="1041400"/>
                  </a:lnTo>
                  <a:lnTo>
                    <a:pt x="586599" y="1079500"/>
                  </a:lnTo>
                  <a:lnTo>
                    <a:pt x="562575" y="1117600"/>
                  </a:lnTo>
                  <a:lnTo>
                    <a:pt x="538999" y="1155700"/>
                  </a:lnTo>
                  <a:lnTo>
                    <a:pt x="515875" y="1193800"/>
                  </a:lnTo>
                  <a:lnTo>
                    <a:pt x="493208" y="1231900"/>
                  </a:lnTo>
                  <a:lnTo>
                    <a:pt x="470999" y="1270000"/>
                  </a:lnTo>
                  <a:lnTo>
                    <a:pt x="449254" y="1308100"/>
                  </a:lnTo>
                  <a:lnTo>
                    <a:pt x="427975" y="1346200"/>
                  </a:lnTo>
                  <a:lnTo>
                    <a:pt x="407167" y="1384300"/>
                  </a:lnTo>
                  <a:lnTo>
                    <a:pt x="386832" y="1422400"/>
                  </a:lnTo>
                  <a:lnTo>
                    <a:pt x="366974" y="1460500"/>
                  </a:lnTo>
                  <a:lnTo>
                    <a:pt x="347597" y="1511300"/>
                  </a:lnTo>
                  <a:lnTo>
                    <a:pt x="328705" y="1549400"/>
                  </a:lnTo>
                  <a:lnTo>
                    <a:pt x="310300" y="1587500"/>
                  </a:lnTo>
                  <a:lnTo>
                    <a:pt x="292387" y="1625600"/>
                  </a:lnTo>
                  <a:lnTo>
                    <a:pt x="274969" y="1676400"/>
                  </a:lnTo>
                  <a:lnTo>
                    <a:pt x="258050" y="1714500"/>
                  </a:lnTo>
                  <a:lnTo>
                    <a:pt x="241633" y="1752600"/>
                  </a:lnTo>
                  <a:lnTo>
                    <a:pt x="225721" y="1803400"/>
                  </a:lnTo>
                  <a:lnTo>
                    <a:pt x="210319" y="1841500"/>
                  </a:lnTo>
                  <a:lnTo>
                    <a:pt x="195430" y="1879600"/>
                  </a:lnTo>
                  <a:lnTo>
                    <a:pt x="181057" y="1930400"/>
                  </a:lnTo>
                  <a:lnTo>
                    <a:pt x="167204" y="1968500"/>
                  </a:lnTo>
                  <a:lnTo>
                    <a:pt x="153875" y="2019300"/>
                  </a:lnTo>
                  <a:lnTo>
                    <a:pt x="141073" y="2057400"/>
                  </a:lnTo>
                  <a:lnTo>
                    <a:pt x="128801" y="2108200"/>
                  </a:lnTo>
                  <a:lnTo>
                    <a:pt x="117064" y="2146300"/>
                  </a:lnTo>
                  <a:lnTo>
                    <a:pt x="105865" y="2197100"/>
                  </a:lnTo>
                  <a:lnTo>
                    <a:pt x="95206" y="2235200"/>
                  </a:lnTo>
                  <a:lnTo>
                    <a:pt x="85093" y="2286000"/>
                  </a:lnTo>
                  <a:lnTo>
                    <a:pt x="75529" y="2324100"/>
                  </a:lnTo>
                  <a:lnTo>
                    <a:pt x="66516" y="2374900"/>
                  </a:lnTo>
                  <a:lnTo>
                    <a:pt x="58059" y="2413000"/>
                  </a:lnTo>
                  <a:lnTo>
                    <a:pt x="50162" y="2463800"/>
                  </a:lnTo>
                  <a:lnTo>
                    <a:pt x="42827" y="2514600"/>
                  </a:lnTo>
                  <a:lnTo>
                    <a:pt x="36058" y="2552700"/>
                  </a:lnTo>
                  <a:lnTo>
                    <a:pt x="29859" y="2603500"/>
                  </a:lnTo>
                  <a:lnTo>
                    <a:pt x="24234" y="2654300"/>
                  </a:lnTo>
                  <a:lnTo>
                    <a:pt x="19186" y="2692400"/>
                  </a:lnTo>
                  <a:lnTo>
                    <a:pt x="14718" y="2743200"/>
                  </a:lnTo>
                  <a:lnTo>
                    <a:pt x="10835" y="2794000"/>
                  </a:lnTo>
                  <a:lnTo>
                    <a:pt x="7539" y="2832100"/>
                  </a:lnTo>
                  <a:lnTo>
                    <a:pt x="4834" y="2882900"/>
                  </a:lnTo>
                  <a:lnTo>
                    <a:pt x="2724" y="2933700"/>
                  </a:lnTo>
                  <a:lnTo>
                    <a:pt x="1213" y="2984500"/>
                  </a:lnTo>
                  <a:lnTo>
                    <a:pt x="303" y="3022600"/>
                  </a:lnTo>
                  <a:lnTo>
                    <a:pt x="0" y="3073400"/>
                  </a:lnTo>
                  <a:lnTo>
                    <a:pt x="303" y="3124200"/>
                  </a:lnTo>
                  <a:lnTo>
                    <a:pt x="1213" y="3175000"/>
                  </a:lnTo>
                  <a:lnTo>
                    <a:pt x="2724" y="3213100"/>
                  </a:lnTo>
                  <a:lnTo>
                    <a:pt x="4834" y="3263900"/>
                  </a:lnTo>
                  <a:lnTo>
                    <a:pt x="7539" y="3314700"/>
                  </a:lnTo>
                  <a:lnTo>
                    <a:pt x="10835" y="3365500"/>
                  </a:lnTo>
                  <a:lnTo>
                    <a:pt x="14718" y="3403600"/>
                  </a:lnTo>
                  <a:lnTo>
                    <a:pt x="19186" y="3454400"/>
                  </a:lnTo>
                  <a:lnTo>
                    <a:pt x="24234" y="3505200"/>
                  </a:lnTo>
                  <a:lnTo>
                    <a:pt x="29859" y="3543300"/>
                  </a:lnTo>
                  <a:lnTo>
                    <a:pt x="36058" y="3594100"/>
                  </a:lnTo>
                  <a:lnTo>
                    <a:pt x="42827" y="3644900"/>
                  </a:lnTo>
                  <a:lnTo>
                    <a:pt x="50162" y="3683000"/>
                  </a:lnTo>
                  <a:lnTo>
                    <a:pt x="58059" y="3733800"/>
                  </a:lnTo>
                  <a:lnTo>
                    <a:pt x="66516" y="3771900"/>
                  </a:lnTo>
                  <a:lnTo>
                    <a:pt x="75529" y="3822700"/>
                  </a:lnTo>
                  <a:lnTo>
                    <a:pt x="85093" y="3860800"/>
                  </a:lnTo>
                  <a:lnTo>
                    <a:pt x="95206" y="3911600"/>
                  </a:lnTo>
                  <a:lnTo>
                    <a:pt x="105865" y="3962400"/>
                  </a:lnTo>
                  <a:lnTo>
                    <a:pt x="117064" y="4000500"/>
                  </a:lnTo>
                  <a:lnTo>
                    <a:pt x="128801" y="4051300"/>
                  </a:lnTo>
                  <a:lnTo>
                    <a:pt x="141073" y="4089400"/>
                  </a:lnTo>
                  <a:lnTo>
                    <a:pt x="153875" y="4127500"/>
                  </a:lnTo>
                  <a:lnTo>
                    <a:pt x="167204" y="4178300"/>
                  </a:lnTo>
                  <a:lnTo>
                    <a:pt x="181057" y="4216400"/>
                  </a:lnTo>
                  <a:lnTo>
                    <a:pt x="195430" y="4267200"/>
                  </a:lnTo>
                  <a:lnTo>
                    <a:pt x="210319" y="4305300"/>
                  </a:lnTo>
                  <a:lnTo>
                    <a:pt x="225721" y="4356100"/>
                  </a:lnTo>
                  <a:lnTo>
                    <a:pt x="241633" y="4394200"/>
                  </a:lnTo>
                  <a:lnTo>
                    <a:pt x="258050" y="4432300"/>
                  </a:lnTo>
                  <a:lnTo>
                    <a:pt x="274969" y="4483100"/>
                  </a:lnTo>
                  <a:lnTo>
                    <a:pt x="292387" y="4521200"/>
                  </a:lnTo>
                  <a:lnTo>
                    <a:pt x="310300" y="4559300"/>
                  </a:lnTo>
                  <a:lnTo>
                    <a:pt x="328705" y="4597400"/>
                  </a:lnTo>
                  <a:lnTo>
                    <a:pt x="347597" y="4648200"/>
                  </a:lnTo>
                  <a:lnTo>
                    <a:pt x="366974" y="4686300"/>
                  </a:lnTo>
                  <a:lnTo>
                    <a:pt x="386832" y="4724400"/>
                  </a:lnTo>
                  <a:lnTo>
                    <a:pt x="407167" y="4762500"/>
                  </a:lnTo>
                  <a:lnTo>
                    <a:pt x="427975" y="4800600"/>
                  </a:lnTo>
                  <a:lnTo>
                    <a:pt x="449254" y="4838700"/>
                  </a:lnTo>
                  <a:lnTo>
                    <a:pt x="470999" y="4889500"/>
                  </a:lnTo>
                  <a:lnTo>
                    <a:pt x="493208" y="4927600"/>
                  </a:lnTo>
                  <a:lnTo>
                    <a:pt x="515875" y="4965700"/>
                  </a:lnTo>
                  <a:lnTo>
                    <a:pt x="538999" y="5003800"/>
                  </a:lnTo>
                  <a:lnTo>
                    <a:pt x="562575" y="5041900"/>
                  </a:lnTo>
                  <a:lnTo>
                    <a:pt x="586599" y="5080000"/>
                  </a:lnTo>
                  <a:lnTo>
                    <a:pt x="611069" y="5118100"/>
                  </a:lnTo>
                  <a:lnTo>
                    <a:pt x="635980" y="5156200"/>
                  </a:lnTo>
                  <a:lnTo>
                    <a:pt x="661330" y="5194300"/>
                  </a:lnTo>
                  <a:lnTo>
                    <a:pt x="687114" y="5219700"/>
                  </a:lnTo>
                  <a:lnTo>
                    <a:pt x="713328" y="5257800"/>
                  </a:lnTo>
                  <a:lnTo>
                    <a:pt x="739971" y="5295900"/>
                  </a:lnTo>
                  <a:lnTo>
                    <a:pt x="767037" y="5334000"/>
                  </a:lnTo>
                  <a:lnTo>
                    <a:pt x="794523" y="5372100"/>
                  </a:lnTo>
                  <a:lnTo>
                    <a:pt x="822426" y="5410200"/>
                  </a:lnTo>
                  <a:lnTo>
                    <a:pt x="850742" y="5435600"/>
                  </a:lnTo>
                  <a:lnTo>
                    <a:pt x="879467" y="5473700"/>
                  </a:lnTo>
                  <a:lnTo>
                    <a:pt x="908599" y="5511800"/>
                  </a:lnTo>
                  <a:lnTo>
                    <a:pt x="938132" y="5537200"/>
                  </a:lnTo>
                  <a:lnTo>
                    <a:pt x="968065" y="5575300"/>
                  </a:lnTo>
                  <a:lnTo>
                    <a:pt x="998393" y="5613400"/>
                  </a:lnTo>
                  <a:lnTo>
                    <a:pt x="1029113" y="5638800"/>
                  </a:lnTo>
                  <a:lnTo>
                    <a:pt x="1060221" y="5676900"/>
                  </a:lnTo>
                  <a:lnTo>
                    <a:pt x="1091714" y="5702300"/>
                  </a:lnTo>
                  <a:lnTo>
                    <a:pt x="1123587" y="5740400"/>
                  </a:lnTo>
                  <a:lnTo>
                    <a:pt x="1155838" y="5765800"/>
                  </a:lnTo>
                  <a:lnTo>
                    <a:pt x="1188463" y="5803900"/>
                  </a:lnTo>
                  <a:lnTo>
                    <a:pt x="1221459" y="5829300"/>
                  </a:lnTo>
                  <a:lnTo>
                    <a:pt x="1254821" y="5867400"/>
                  </a:lnTo>
                  <a:lnTo>
                    <a:pt x="1322631" y="5918200"/>
                  </a:lnTo>
                  <a:lnTo>
                    <a:pt x="1357072" y="5956300"/>
                  </a:lnTo>
                  <a:lnTo>
                    <a:pt x="1427008" y="6007100"/>
                  </a:lnTo>
                  <a:lnTo>
                    <a:pt x="1498326" y="6057900"/>
                  </a:lnTo>
                  <a:lnTo>
                    <a:pt x="1534494" y="6096000"/>
                  </a:lnTo>
                  <a:lnTo>
                    <a:pt x="1607831" y="6146800"/>
                  </a:lnTo>
                  <a:lnTo>
                    <a:pt x="1720284" y="6223000"/>
                  </a:lnTo>
                  <a:lnTo>
                    <a:pt x="1835590" y="6299200"/>
                  </a:lnTo>
                  <a:lnTo>
                    <a:pt x="1874642" y="6311900"/>
                  </a:lnTo>
                  <a:lnTo>
                    <a:pt x="1993601" y="6388100"/>
                  </a:lnTo>
                  <a:lnTo>
                    <a:pt x="2033842" y="6400800"/>
                  </a:lnTo>
                  <a:lnTo>
                    <a:pt x="2115187" y="6451600"/>
                  </a:lnTo>
                  <a:lnTo>
                    <a:pt x="2156283" y="6464300"/>
                  </a:lnTo>
                  <a:lnTo>
                    <a:pt x="2197657" y="6489700"/>
                  </a:lnTo>
                  <a:lnTo>
                    <a:pt x="2239305" y="6502400"/>
                  </a:lnTo>
                  <a:lnTo>
                    <a:pt x="2281223" y="6527800"/>
                  </a:lnTo>
                  <a:lnTo>
                    <a:pt x="2323409" y="6540500"/>
                  </a:lnTo>
                  <a:lnTo>
                    <a:pt x="2365858" y="6565900"/>
                  </a:lnTo>
                  <a:lnTo>
                    <a:pt x="2451532" y="6591300"/>
                  </a:lnTo>
                  <a:lnTo>
                    <a:pt x="2494750" y="6616700"/>
                  </a:lnTo>
                  <a:lnTo>
                    <a:pt x="2625885" y="6654800"/>
                  </a:lnTo>
                  <a:lnTo>
                    <a:pt x="2670078" y="6680200"/>
                  </a:lnTo>
                  <a:lnTo>
                    <a:pt x="2940048" y="6756400"/>
                  </a:lnTo>
                  <a:lnTo>
                    <a:pt x="4842215" y="6756400"/>
                  </a:lnTo>
                  <a:lnTo>
                    <a:pt x="5112178" y="6680200"/>
                  </a:lnTo>
                  <a:lnTo>
                    <a:pt x="5156371" y="6654800"/>
                  </a:lnTo>
                  <a:lnTo>
                    <a:pt x="5287503" y="6616700"/>
                  </a:lnTo>
                  <a:lnTo>
                    <a:pt x="5330721" y="6591300"/>
                  </a:lnTo>
                  <a:lnTo>
                    <a:pt x="5416393" y="6565900"/>
                  </a:lnTo>
                  <a:lnTo>
                    <a:pt x="5458842" y="6540500"/>
                  </a:lnTo>
                  <a:lnTo>
                    <a:pt x="5501027" y="6527800"/>
                  </a:lnTo>
                  <a:lnTo>
                    <a:pt x="5542945" y="6502400"/>
                  </a:lnTo>
                  <a:lnTo>
                    <a:pt x="5584593" y="6489700"/>
                  </a:lnTo>
                  <a:lnTo>
                    <a:pt x="5625966" y="6464300"/>
                  </a:lnTo>
                  <a:lnTo>
                    <a:pt x="5667062" y="6451600"/>
                  </a:lnTo>
                  <a:lnTo>
                    <a:pt x="5748406" y="6400800"/>
                  </a:lnTo>
                  <a:lnTo>
                    <a:pt x="5788648" y="6388100"/>
                  </a:lnTo>
                  <a:lnTo>
                    <a:pt x="5907606" y="6311900"/>
                  </a:lnTo>
                  <a:lnTo>
                    <a:pt x="5946659" y="6299200"/>
                  </a:lnTo>
                  <a:lnTo>
                    <a:pt x="6061965" y="6223000"/>
                  </a:lnTo>
                  <a:lnTo>
                    <a:pt x="6137529" y="6172200"/>
                  </a:lnTo>
                  <a:lnTo>
                    <a:pt x="6137529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752652" y="2428747"/>
            <a:ext cx="4859020" cy="11226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Strategic</a:t>
            </a:r>
            <a:r>
              <a:rPr dirty="0" sz="3600" spc="-110"/>
              <a:t> </a:t>
            </a:r>
            <a:r>
              <a:rPr dirty="0" sz="3600"/>
              <a:t>and</a:t>
            </a:r>
            <a:r>
              <a:rPr dirty="0" sz="3600" spc="-114"/>
              <a:t> </a:t>
            </a:r>
            <a:r>
              <a:rPr dirty="0" sz="3600" spc="-10"/>
              <a:t>Operational Management</a:t>
            </a:r>
            <a:endParaRPr sz="3600"/>
          </a:p>
        </p:txBody>
      </p:sp>
      <p:sp>
        <p:nvSpPr>
          <p:cNvPr id="6" name="object 6"/>
          <p:cNvSpPr/>
          <p:nvPr/>
        </p:nvSpPr>
        <p:spPr>
          <a:xfrm>
            <a:off x="0" y="5843651"/>
            <a:ext cx="2976880" cy="529590"/>
          </a:xfrm>
          <a:custGeom>
            <a:avLst/>
            <a:gdLst/>
            <a:ahLst/>
            <a:cxnLst/>
            <a:rect l="l" t="t" r="r" b="b"/>
            <a:pathLst>
              <a:path w="2976880" h="529589">
                <a:moveTo>
                  <a:pt x="2888107" y="0"/>
                </a:moveTo>
                <a:lnTo>
                  <a:pt x="0" y="0"/>
                </a:lnTo>
                <a:lnTo>
                  <a:pt x="0" y="529170"/>
                </a:lnTo>
                <a:lnTo>
                  <a:pt x="2888107" y="529170"/>
                </a:lnTo>
                <a:lnTo>
                  <a:pt x="2922472" y="522240"/>
                </a:lnTo>
                <a:lnTo>
                  <a:pt x="2950527" y="503340"/>
                </a:lnTo>
                <a:lnTo>
                  <a:pt x="2969438" y="475308"/>
                </a:lnTo>
                <a:lnTo>
                  <a:pt x="2976372" y="440982"/>
                </a:lnTo>
                <a:lnTo>
                  <a:pt x="2976372" y="88201"/>
                </a:lnTo>
                <a:lnTo>
                  <a:pt x="2969438" y="53872"/>
                </a:lnTo>
                <a:lnTo>
                  <a:pt x="2950527" y="25836"/>
                </a:lnTo>
                <a:lnTo>
                  <a:pt x="2922472" y="6932"/>
                </a:lnTo>
                <a:lnTo>
                  <a:pt x="2888107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407923" y="3811270"/>
            <a:ext cx="2595245" cy="25012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46405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00AFEF"/>
                </a:solidFill>
                <a:latin typeface="Calibri"/>
                <a:cs typeface="Calibri"/>
              </a:rPr>
              <a:t>Prepared</a:t>
            </a:r>
            <a:r>
              <a:rPr dirty="0" sz="2000" spc="-6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00AFEF"/>
                </a:solidFill>
                <a:latin typeface="Calibri"/>
                <a:cs typeface="Calibri"/>
              </a:rPr>
              <a:t>by</a:t>
            </a:r>
            <a:endParaRPr sz="2000">
              <a:latin typeface="Calibri"/>
              <a:cs typeface="Calibri"/>
            </a:endParaRPr>
          </a:p>
          <a:p>
            <a:pPr marL="446405">
              <a:lnSpc>
                <a:spcPct val="100000"/>
              </a:lnSpc>
            </a:pPr>
            <a:r>
              <a:rPr dirty="0" sz="2000" spc="-50" b="1">
                <a:solidFill>
                  <a:srgbClr val="00AFEF"/>
                </a:solidFill>
                <a:latin typeface="Calibri"/>
                <a:cs typeface="Calibri"/>
              </a:rPr>
              <a:t>Dr.</a:t>
            </a:r>
            <a:r>
              <a:rPr dirty="0" sz="2000" spc="-2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AFEF"/>
                </a:solidFill>
                <a:latin typeface="Calibri"/>
                <a:cs typeface="Calibri"/>
              </a:rPr>
              <a:t>Ahmad</a:t>
            </a:r>
            <a:r>
              <a:rPr dirty="0" sz="2000" spc="-3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00AFEF"/>
                </a:solidFill>
                <a:latin typeface="Calibri"/>
                <a:cs typeface="Calibri"/>
              </a:rPr>
              <a:t>AL-Naimi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35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292860" algn="l"/>
              </a:tabLst>
            </a:pPr>
            <a:r>
              <a:rPr dirty="0" sz="2000" b="1">
                <a:latin typeface="Calibri"/>
                <a:cs typeface="Calibri"/>
              </a:rPr>
              <a:t>MGM </a:t>
            </a:r>
            <a:r>
              <a:rPr dirty="0" sz="2000" spc="-25" b="1">
                <a:latin typeface="Calibri"/>
                <a:cs typeface="Calibri"/>
              </a:rPr>
              <a:t>630</a:t>
            </a:r>
            <a:r>
              <a:rPr dirty="0" sz="2000" b="1">
                <a:latin typeface="Calibri"/>
                <a:cs typeface="Calibri"/>
              </a:rPr>
              <a:t>	(part </a:t>
            </a:r>
            <a:r>
              <a:rPr dirty="0" sz="2000" spc="-20" b="1">
                <a:latin typeface="Calibri"/>
                <a:cs typeface="Calibri"/>
              </a:rPr>
              <a:t>one)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965"/>
              </a:spcBef>
            </a:pPr>
            <a:endParaRPr sz="2000">
              <a:latin typeface="Calibri"/>
              <a:cs typeface="Calibri"/>
            </a:endParaRPr>
          </a:p>
          <a:p>
            <a:pPr marL="130810">
              <a:lnSpc>
                <a:spcPct val="100000"/>
              </a:lnSpc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dirty="0" sz="2800" spc="-1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50" b="1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94614" y="-5591"/>
            <a:ext cx="12004040" cy="6870065"/>
            <a:chOff x="194614" y="-5591"/>
            <a:chExt cx="12004040" cy="687006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00393" y="0"/>
              <a:ext cx="5991606" cy="685799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200393" y="758"/>
              <a:ext cx="5991860" cy="6857365"/>
            </a:xfrm>
            <a:custGeom>
              <a:avLst/>
              <a:gdLst/>
              <a:ahLst/>
              <a:cxnLst/>
              <a:rect l="l" t="t" r="r" b="b"/>
              <a:pathLst>
                <a:path w="5991859" h="6857365">
                  <a:moveTo>
                    <a:pt x="5216842" y="0"/>
                  </a:moveTo>
                  <a:lnTo>
                    <a:pt x="5282191" y="29930"/>
                  </a:lnTo>
                  <a:lnTo>
                    <a:pt x="5323066" y="49490"/>
                  </a:lnTo>
                  <a:lnTo>
                    <a:pt x="5363663" y="69534"/>
                  </a:lnTo>
                  <a:lnTo>
                    <a:pt x="5403978" y="90056"/>
                  </a:lnTo>
                  <a:lnTo>
                    <a:pt x="5444007" y="111054"/>
                  </a:lnTo>
                  <a:lnTo>
                    <a:pt x="5483747" y="132525"/>
                  </a:lnTo>
                  <a:lnTo>
                    <a:pt x="5523194" y="154463"/>
                  </a:lnTo>
                  <a:lnTo>
                    <a:pt x="5562344" y="176866"/>
                  </a:lnTo>
                  <a:lnTo>
                    <a:pt x="5601194" y="199729"/>
                  </a:lnTo>
                  <a:lnTo>
                    <a:pt x="5639739" y="223049"/>
                  </a:lnTo>
                  <a:lnTo>
                    <a:pt x="5677976" y="246823"/>
                  </a:lnTo>
                  <a:lnTo>
                    <a:pt x="5715902" y="271046"/>
                  </a:lnTo>
                  <a:lnTo>
                    <a:pt x="5753512" y="295715"/>
                  </a:lnTo>
                  <a:lnTo>
                    <a:pt x="5790803" y="320826"/>
                  </a:lnTo>
                  <a:lnTo>
                    <a:pt x="5827771" y="346375"/>
                  </a:lnTo>
                  <a:lnTo>
                    <a:pt x="5864412" y="372359"/>
                  </a:lnTo>
                  <a:lnTo>
                    <a:pt x="5900723" y="398774"/>
                  </a:lnTo>
                  <a:lnTo>
                    <a:pt x="5936700" y="425616"/>
                  </a:lnTo>
                  <a:lnTo>
                    <a:pt x="5972339" y="452881"/>
                  </a:lnTo>
                  <a:lnTo>
                    <a:pt x="5991606" y="467993"/>
                  </a:lnTo>
                </a:path>
                <a:path w="5991859" h="6857365">
                  <a:moveTo>
                    <a:pt x="5991606" y="6299590"/>
                  </a:moveTo>
                  <a:lnTo>
                    <a:pt x="5936700" y="6341967"/>
                  </a:lnTo>
                  <a:lnTo>
                    <a:pt x="5900723" y="6368809"/>
                  </a:lnTo>
                  <a:lnTo>
                    <a:pt x="5864412" y="6395224"/>
                  </a:lnTo>
                  <a:lnTo>
                    <a:pt x="5827771" y="6421208"/>
                  </a:lnTo>
                  <a:lnTo>
                    <a:pt x="5790803" y="6446757"/>
                  </a:lnTo>
                  <a:lnTo>
                    <a:pt x="5753512" y="6471868"/>
                  </a:lnTo>
                  <a:lnTo>
                    <a:pt x="5715902" y="6496537"/>
                  </a:lnTo>
                  <a:lnTo>
                    <a:pt x="5677976" y="6520760"/>
                  </a:lnTo>
                  <a:lnTo>
                    <a:pt x="5639739" y="6544534"/>
                  </a:lnTo>
                  <a:lnTo>
                    <a:pt x="5601194" y="6567854"/>
                  </a:lnTo>
                  <a:lnTo>
                    <a:pt x="5562344" y="6590717"/>
                  </a:lnTo>
                  <a:lnTo>
                    <a:pt x="5523194" y="6613120"/>
                  </a:lnTo>
                  <a:lnTo>
                    <a:pt x="5483747" y="6635058"/>
                  </a:lnTo>
                  <a:lnTo>
                    <a:pt x="5444007" y="6656528"/>
                  </a:lnTo>
                  <a:lnTo>
                    <a:pt x="5403978" y="6677527"/>
                  </a:lnTo>
                  <a:lnTo>
                    <a:pt x="5363663" y="6698049"/>
                  </a:lnTo>
                  <a:lnTo>
                    <a:pt x="5323066" y="6718093"/>
                  </a:lnTo>
                  <a:lnTo>
                    <a:pt x="5282191" y="6737653"/>
                  </a:lnTo>
                  <a:lnTo>
                    <a:pt x="5241041" y="6756727"/>
                  </a:lnTo>
                  <a:lnTo>
                    <a:pt x="5199621" y="6775310"/>
                  </a:lnTo>
                  <a:lnTo>
                    <a:pt x="5157933" y="6793399"/>
                  </a:lnTo>
                  <a:lnTo>
                    <a:pt x="5115983" y="6810990"/>
                  </a:lnTo>
                  <a:lnTo>
                    <a:pt x="5073772" y="6828079"/>
                  </a:lnTo>
                  <a:lnTo>
                    <a:pt x="5031306" y="6844663"/>
                  </a:lnTo>
                  <a:lnTo>
                    <a:pt x="4997879" y="6857241"/>
                  </a:lnTo>
                </a:path>
                <a:path w="5991859" h="6857365">
                  <a:moveTo>
                    <a:pt x="2412570" y="6857241"/>
                  </a:moveTo>
                  <a:lnTo>
                    <a:pt x="2336677" y="6828079"/>
                  </a:lnTo>
                  <a:lnTo>
                    <a:pt x="2294466" y="6810990"/>
                  </a:lnTo>
                  <a:lnTo>
                    <a:pt x="2252516" y="6793399"/>
                  </a:lnTo>
                  <a:lnTo>
                    <a:pt x="2210828" y="6775310"/>
                  </a:lnTo>
                  <a:lnTo>
                    <a:pt x="2169408" y="6756727"/>
                  </a:lnTo>
                  <a:lnTo>
                    <a:pt x="2128258" y="6737653"/>
                  </a:lnTo>
                  <a:lnTo>
                    <a:pt x="2087383" y="6718093"/>
                  </a:lnTo>
                  <a:lnTo>
                    <a:pt x="2046786" y="6698049"/>
                  </a:lnTo>
                  <a:lnTo>
                    <a:pt x="2006471" y="6677527"/>
                  </a:lnTo>
                  <a:lnTo>
                    <a:pt x="1966442" y="6656528"/>
                  </a:lnTo>
                  <a:lnTo>
                    <a:pt x="1926702" y="6635058"/>
                  </a:lnTo>
                  <a:lnTo>
                    <a:pt x="1887255" y="6613120"/>
                  </a:lnTo>
                  <a:lnTo>
                    <a:pt x="1848105" y="6590717"/>
                  </a:lnTo>
                  <a:lnTo>
                    <a:pt x="1809255" y="6567854"/>
                  </a:lnTo>
                  <a:lnTo>
                    <a:pt x="1770710" y="6544534"/>
                  </a:lnTo>
                  <a:lnTo>
                    <a:pt x="1732473" y="6520760"/>
                  </a:lnTo>
                  <a:lnTo>
                    <a:pt x="1694547" y="6496537"/>
                  </a:lnTo>
                  <a:lnTo>
                    <a:pt x="1656937" y="6471868"/>
                  </a:lnTo>
                  <a:lnTo>
                    <a:pt x="1619646" y="6446757"/>
                  </a:lnTo>
                  <a:lnTo>
                    <a:pt x="1582678" y="6421208"/>
                  </a:lnTo>
                  <a:lnTo>
                    <a:pt x="1546037" y="6395224"/>
                  </a:lnTo>
                  <a:lnTo>
                    <a:pt x="1509726" y="6368809"/>
                  </a:lnTo>
                  <a:lnTo>
                    <a:pt x="1473749" y="6341967"/>
                  </a:lnTo>
                  <a:lnTo>
                    <a:pt x="1438110" y="6314702"/>
                  </a:lnTo>
                  <a:lnTo>
                    <a:pt x="1402812" y="6287016"/>
                  </a:lnTo>
                  <a:lnTo>
                    <a:pt x="1367860" y="6258915"/>
                  </a:lnTo>
                  <a:lnTo>
                    <a:pt x="1333257" y="6230402"/>
                  </a:lnTo>
                  <a:lnTo>
                    <a:pt x="1299006" y="6201480"/>
                  </a:lnTo>
                  <a:lnTo>
                    <a:pt x="1265112" y="6172153"/>
                  </a:lnTo>
                  <a:lnTo>
                    <a:pt x="1231577" y="6142425"/>
                  </a:lnTo>
                  <a:lnTo>
                    <a:pt x="1198407" y="6112300"/>
                  </a:lnTo>
                  <a:lnTo>
                    <a:pt x="1165604" y="6081781"/>
                  </a:lnTo>
                  <a:lnTo>
                    <a:pt x="1133173" y="6050872"/>
                  </a:lnTo>
                  <a:lnTo>
                    <a:pt x="1101117" y="6019577"/>
                  </a:lnTo>
                  <a:lnTo>
                    <a:pt x="1069439" y="5987899"/>
                  </a:lnTo>
                  <a:lnTo>
                    <a:pt x="1038144" y="5955843"/>
                  </a:lnTo>
                  <a:lnTo>
                    <a:pt x="1007235" y="5923411"/>
                  </a:lnTo>
                  <a:lnTo>
                    <a:pt x="976716" y="5890609"/>
                  </a:lnTo>
                  <a:lnTo>
                    <a:pt x="946591" y="5857438"/>
                  </a:lnTo>
                  <a:lnTo>
                    <a:pt x="916863" y="5823904"/>
                  </a:lnTo>
                  <a:lnTo>
                    <a:pt x="887536" y="5790010"/>
                  </a:lnTo>
                  <a:lnTo>
                    <a:pt x="858614" y="5755759"/>
                  </a:lnTo>
                  <a:lnTo>
                    <a:pt x="830101" y="5721156"/>
                  </a:lnTo>
                  <a:lnTo>
                    <a:pt x="801999" y="5686204"/>
                  </a:lnTo>
                  <a:lnTo>
                    <a:pt x="774314" y="5650906"/>
                  </a:lnTo>
                  <a:lnTo>
                    <a:pt x="747049" y="5615267"/>
                  </a:lnTo>
                  <a:lnTo>
                    <a:pt x="720207" y="5579290"/>
                  </a:lnTo>
                  <a:lnTo>
                    <a:pt x="693792" y="5542979"/>
                  </a:lnTo>
                  <a:lnTo>
                    <a:pt x="667808" y="5506337"/>
                  </a:lnTo>
                  <a:lnTo>
                    <a:pt x="642259" y="5469370"/>
                  </a:lnTo>
                  <a:lnTo>
                    <a:pt x="617148" y="5432079"/>
                  </a:lnTo>
                  <a:lnTo>
                    <a:pt x="592479" y="5394469"/>
                  </a:lnTo>
                  <a:lnTo>
                    <a:pt x="568256" y="5356543"/>
                  </a:lnTo>
                  <a:lnTo>
                    <a:pt x="544482" y="5318306"/>
                  </a:lnTo>
                  <a:lnTo>
                    <a:pt x="521162" y="5279761"/>
                  </a:lnTo>
                  <a:lnTo>
                    <a:pt x="498299" y="5240911"/>
                  </a:lnTo>
                  <a:lnTo>
                    <a:pt x="475896" y="5201761"/>
                  </a:lnTo>
                  <a:lnTo>
                    <a:pt x="453958" y="5162314"/>
                  </a:lnTo>
                  <a:lnTo>
                    <a:pt x="432488" y="5122574"/>
                  </a:lnTo>
                  <a:lnTo>
                    <a:pt x="411489" y="5082545"/>
                  </a:lnTo>
                  <a:lnTo>
                    <a:pt x="390967" y="5042230"/>
                  </a:lnTo>
                  <a:lnTo>
                    <a:pt x="370923" y="5001633"/>
                  </a:lnTo>
                  <a:lnTo>
                    <a:pt x="351363" y="4960758"/>
                  </a:lnTo>
                  <a:lnTo>
                    <a:pt x="332289" y="4919608"/>
                  </a:lnTo>
                  <a:lnTo>
                    <a:pt x="313706" y="4878188"/>
                  </a:lnTo>
                  <a:lnTo>
                    <a:pt x="295617" y="4836500"/>
                  </a:lnTo>
                  <a:lnTo>
                    <a:pt x="278026" y="4794550"/>
                  </a:lnTo>
                  <a:lnTo>
                    <a:pt x="260937" y="4752339"/>
                  </a:lnTo>
                  <a:lnTo>
                    <a:pt x="244353" y="4709873"/>
                  </a:lnTo>
                  <a:lnTo>
                    <a:pt x="228278" y="4667155"/>
                  </a:lnTo>
                  <a:lnTo>
                    <a:pt x="212716" y="4624188"/>
                  </a:lnTo>
                  <a:lnTo>
                    <a:pt x="197671" y="4580976"/>
                  </a:lnTo>
                  <a:lnTo>
                    <a:pt x="183146" y="4537524"/>
                  </a:lnTo>
                  <a:lnTo>
                    <a:pt x="169145" y="4493834"/>
                  </a:lnTo>
                  <a:lnTo>
                    <a:pt x="155671" y="4449911"/>
                  </a:lnTo>
                  <a:lnTo>
                    <a:pt x="142729" y="4405758"/>
                  </a:lnTo>
                  <a:lnTo>
                    <a:pt x="130322" y="4361379"/>
                  </a:lnTo>
                  <a:lnTo>
                    <a:pt x="118455" y="4316778"/>
                  </a:lnTo>
                  <a:lnTo>
                    <a:pt x="107129" y="4271958"/>
                  </a:lnTo>
                  <a:lnTo>
                    <a:pt x="96350" y="4226923"/>
                  </a:lnTo>
                  <a:lnTo>
                    <a:pt x="86121" y="4181677"/>
                  </a:lnTo>
                  <a:lnTo>
                    <a:pt x="76446" y="4136223"/>
                  </a:lnTo>
                  <a:lnTo>
                    <a:pt x="67329" y="4090566"/>
                  </a:lnTo>
                  <a:lnTo>
                    <a:pt x="58772" y="4044708"/>
                  </a:lnTo>
                  <a:lnTo>
                    <a:pt x="50781" y="3998655"/>
                  </a:lnTo>
                  <a:lnTo>
                    <a:pt x="43358" y="3952409"/>
                  </a:lnTo>
                  <a:lnTo>
                    <a:pt x="36508" y="3905974"/>
                  </a:lnTo>
                  <a:lnTo>
                    <a:pt x="30234" y="3859354"/>
                  </a:lnTo>
                  <a:lnTo>
                    <a:pt x="24540" y="3812552"/>
                  </a:lnTo>
                  <a:lnTo>
                    <a:pt x="19429" y="3765573"/>
                  </a:lnTo>
                  <a:lnTo>
                    <a:pt x="14906" y="3718420"/>
                  </a:lnTo>
                  <a:lnTo>
                    <a:pt x="10973" y="3671097"/>
                  </a:lnTo>
                  <a:lnTo>
                    <a:pt x="7636" y="3623607"/>
                  </a:lnTo>
                  <a:lnTo>
                    <a:pt x="4897" y="3575955"/>
                  </a:lnTo>
                  <a:lnTo>
                    <a:pt x="2760" y="3528143"/>
                  </a:lnTo>
                  <a:lnTo>
                    <a:pt x="1229" y="3480176"/>
                  </a:lnTo>
                  <a:lnTo>
                    <a:pt x="307" y="3432058"/>
                  </a:lnTo>
                  <a:lnTo>
                    <a:pt x="0" y="3383791"/>
                  </a:lnTo>
                  <a:lnTo>
                    <a:pt x="307" y="3335525"/>
                  </a:lnTo>
                  <a:lnTo>
                    <a:pt x="1229" y="3287407"/>
                  </a:lnTo>
                  <a:lnTo>
                    <a:pt x="2760" y="3239440"/>
                  </a:lnTo>
                  <a:lnTo>
                    <a:pt x="4897" y="3191628"/>
                  </a:lnTo>
                  <a:lnTo>
                    <a:pt x="7636" y="3143976"/>
                  </a:lnTo>
                  <a:lnTo>
                    <a:pt x="10973" y="3096486"/>
                  </a:lnTo>
                  <a:lnTo>
                    <a:pt x="14906" y="3049163"/>
                  </a:lnTo>
                  <a:lnTo>
                    <a:pt x="19429" y="3002010"/>
                  </a:lnTo>
                  <a:lnTo>
                    <a:pt x="24540" y="2955031"/>
                  </a:lnTo>
                  <a:lnTo>
                    <a:pt x="30234" y="2908229"/>
                  </a:lnTo>
                  <a:lnTo>
                    <a:pt x="36508" y="2861609"/>
                  </a:lnTo>
                  <a:lnTo>
                    <a:pt x="43358" y="2815174"/>
                  </a:lnTo>
                  <a:lnTo>
                    <a:pt x="50781" y="2768928"/>
                  </a:lnTo>
                  <a:lnTo>
                    <a:pt x="58772" y="2722874"/>
                  </a:lnTo>
                  <a:lnTo>
                    <a:pt x="67329" y="2677017"/>
                  </a:lnTo>
                  <a:lnTo>
                    <a:pt x="76446" y="2631360"/>
                  </a:lnTo>
                  <a:lnTo>
                    <a:pt x="86121" y="2585906"/>
                  </a:lnTo>
                  <a:lnTo>
                    <a:pt x="96350" y="2540660"/>
                  </a:lnTo>
                  <a:lnTo>
                    <a:pt x="107129" y="2495625"/>
                  </a:lnTo>
                  <a:lnTo>
                    <a:pt x="118455" y="2450805"/>
                  </a:lnTo>
                  <a:lnTo>
                    <a:pt x="130322" y="2406204"/>
                  </a:lnTo>
                  <a:lnTo>
                    <a:pt x="142729" y="2361825"/>
                  </a:lnTo>
                  <a:lnTo>
                    <a:pt x="155671" y="2317672"/>
                  </a:lnTo>
                  <a:lnTo>
                    <a:pt x="169145" y="2273749"/>
                  </a:lnTo>
                  <a:lnTo>
                    <a:pt x="183146" y="2230059"/>
                  </a:lnTo>
                  <a:lnTo>
                    <a:pt x="197671" y="2186606"/>
                  </a:lnTo>
                  <a:lnTo>
                    <a:pt x="212716" y="2143395"/>
                  </a:lnTo>
                  <a:lnTo>
                    <a:pt x="228278" y="2100428"/>
                  </a:lnTo>
                  <a:lnTo>
                    <a:pt x="244353" y="2057710"/>
                  </a:lnTo>
                  <a:lnTo>
                    <a:pt x="260937" y="2015244"/>
                  </a:lnTo>
                  <a:lnTo>
                    <a:pt x="278026" y="1973033"/>
                  </a:lnTo>
                  <a:lnTo>
                    <a:pt x="295617" y="1931083"/>
                  </a:lnTo>
                  <a:lnTo>
                    <a:pt x="313706" y="1889395"/>
                  </a:lnTo>
                  <a:lnTo>
                    <a:pt x="332289" y="1847975"/>
                  </a:lnTo>
                  <a:lnTo>
                    <a:pt x="351363" y="1806825"/>
                  </a:lnTo>
                  <a:lnTo>
                    <a:pt x="370923" y="1765950"/>
                  </a:lnTo>
                  <a:lnTo>
                    <a:pt x="390967" y="1725353"/>
                  </a:lnTo>
                  <a:lnTo>
                    <a:pt x="411489" y="1685038"/>
                  </a:lnTo>
                  <a:lnTo>
                    <a:pt x="432488" y="1645009"/>
                  </a:lnTo>
                  <a:lnTo>
                    <a:pt x="453958" y="1605269"/>
                  </a:lnTo>
                  <a:lnTo>
                    <a:pt x="475896" y="1565822"/>
                  </a:lnTo>
                  <a:lnTo>
                    <a:pt x="498299" y="1526672"/>
                  </a:lnTo>
                  <a:lnTo>
                    <a:pt x="521162" y="1487822"/>
                  </a:lnTo>
                  <a:lnTo>
                    <a:pt x="544482" y="1449277"/>
                  </a:lnTo>
                  <a:lnTo>
                    <a:pt x="568256" y="1411040"/>
                  </a:lnTo>
                  <a:lnTo>
                    <a:pt x="592479" y="1373114"/>
                  </a:lnTo>
                  <a:lnTo>
                    <a:pt x="617148" y="1335504"/>
                  </a:lnTo>
                  <a:lnTo>
                    <a:pt x="642259" y="1298213"/>
                  </a:lnTo>
                  <a:lnTo>
                    <a:pt x="667808" y="1261245"/>
                  </a:lnTo>
                  <a:lnTo>
                    <a:pt x="693792" y="1224604"/>
                  </a:lnTo>
                  <a:lnTo>
                    <a:pt x="720207" y="1188293"/>
                  </a:lnTo>
                  <a:lnTo>
                    <a:pt x="747049" y="1152316"/>
                  </a:lnTo>
                  <a:lnTo>
                    <a:pt x="774314" y="1116677"/>
                  </a:lnTo>
                  <a:lnTo>
                    <a:pt x="801999" y="1081379"/>
                  </a:lnTo>
                  <a:lnTo>
                    <a:pt x="830101" y="1046427"/>
                  </a:lnTo>
                  <a:lnTo>
                    <a:pt x="858614" y="1011824"/>
                  </a:lnTo>
                  <a:lnTo>
                    <a:pt x="887536" y="977573"/>
                  </a:lnTo>
                  <a:lnTo>
                    <a:pt x="916863" y="943679"/>
                  </a:lnTo>
                  <a:lnTo>
                    <a:pt x="946591" y="910144"/>
                  </a:lnTo>
                  <a:lnTo>
                    <a:pt x="976716" y="876974"/>
                  </a:lnTo>
                  <a:lnTo>
                    <a:pt x="1007235" y="844171"/>
                  </a:lnTo>
                  <a:lnTo>
                    <a:pt x="1038144" y="811740"/>
                  </a:lnTo>
                  <a:lnTo>
                    <a:pt x="1069439" y="779684"/>
                  </a:lnTo>
                  <a:lnTo>
                    <a:pt x="1101117" y="748006"/>
                  </a:lnTo>
                  <a:lnTo>
                    <a:pt x="1133173" y="716711"/>
                  </a:lnTo>
                  <a:lnTo>
                    <a:pt x="1165604" y="685802"/>
                  </a:lnTo>
                  <a:lnTo>
                    <a:pt x="1198407" y="655283"/>
                  </a:lnTo>
                  <a:lnTo>
                    <a:pt x="1231577" y="625158"/>
                  </a:lnTo>
                  <a:lnTo>
                    <a:pt x="1265112" y="595430"/>
                  </a:lnTo>
                  <a:lnTo>
                    <a:pt x="1299006" y="566103"/>
                  </a:lnTo>
                  <a:lnTo>
                    <a:pt x="1333257" y="537181"/>
                  </a:lnTo>
                  <a:lnTo>
                    <a:pt x="1367860" y="508668"/>
                  </a:lnTo>
                  <a:lnTo>
                    <a:pt x="1402812" y="480566"/>
                  </a:lnTo>
                  <a:lnTo>
                    <a:pt x="1438110" y="452881"/>
                  </a:lnTo>
                  <a:lnTo>
                    <a:pt x="1473749" y="425616"/>
                  </a:lnTo>
                  <a:lnTo>
                    <a:pt x="1509726" y="398774"/>
                  </a:lnTo>
                  <a:lnTo>
                    <a:pt x="1546037" y="372359"/>
                  </a:lnTo>
                  <a:lnTo>
                    <a:pt x="1582678" y="346375"/>
                  </a:lnTo>
                  <a:lnTo>
                    <a:pt x="1619646" y="320826"/>
                  </a:lnTo>
                  <a:lnTo>
                    <a:pt x="1656937" y="295715"/>
                  </a:lnTo>
                  <a:lnTo>
                    <a:pt x="1694547" y="271046"/>
                  </a:lnTo>
                  <a:lnTo>
                    <a:pt x="1732473" y="246823"/>
                  </a:lnTo>
                  <a:lnTo>
                    <a:pt x="1770710" y="223049"/>
                  </a:lnTo>
                  <a:lnTo>
                    <a:pt x="1809255" y="199729"/>
                  </a:lnTo>
                  <a:lnTo>
                    <a:pt x="1848105" y="176866"/>
                  </a:lnTo>
                  <a:lnTo>
                    <a:pt x="1887255" y="154463"/>
                  </a:lnTo>
                  <a:lnTo>
                    <a:pt x="1926702" y="132525"/>
                  </a:lnTo>
                  <a:lnTo>
                    <a:pt x="1966442" y="111054"/>
                  </a:lnTo>
                  <a:lnTo>
                    <a:pt x="2006471" y="90056"/>
                  </a:lnTo>
                  <a:lnTo>
                    <a:pt x="2046786" y="69534"/>
                  </a:lnTo>
                  <a:lnTo>
                    <a:pt x="2087383" y="49490"/>
                  </a:lnTo>
                  <a:lnTo>
                    <a:pt x="2128258" y="29930"/>
                  </a:lnTo>
                  <a:lnTo>
                    <a:pt x="2169408" y="10856"/>
                  </a:lnTo>
                  <a:lnTo>
                    <a:pt x="2193607" y="0"/>
                  </a:lnTo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4614" y="269620"/>
              <a:ext cx="2954655" cy="137960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07" y="0"/>
              <a:ext cx="5547727" cy="557352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1791335" cy="1799589"/>
            </a:xfrm>
            <a:custGeom>
              <a:avLst/>
              <a:gdLst/>
              <a:ahLst/>
              <a:cxnLst/>
              <a:rect l="l" t="t" r="r" b="b"/>
              <a:pathLst>
                <a:path w="1791335" h="1799589">
                  <a:moveTo>
                    <a:pt x="1790954" y="0"/>
                  </a:moveTo>
                  <a:lnTo>
                    <a:pt x="0" y="0"/>
                  </a:lnTo>
                  <a:lnTo>
                    <a:pt x="0" y="1799336"/>
                  </a:lnTo>
                  <a:lnTo>
                    <a:pt x="17909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908367" y="2551302"/>
              <a:ext cx="2477135" cy="4307205"/>
            </a:xfrm>
            <a:custGeom>
              <a:avLst/>
              <a:gdLst/>
              <a:ahLst/>
              <a:cxnLst/>
              <a:rect l="l" t="t" r="r" b="b"/>
              <a:pathLst>
                <a:path w="2477135" h="4307205">
                  <a:moveTo>
                    <a:pt x="2477071" y="0"/>
                  </a:moveTo>
                  <a:lnTo>
                    <a:pt x="0" y="2488692"/>
                  </a:lnTo>
                  <a:lnTo>
                    <a:pt x="0" y="4306694"/>
                  </a:lnTo>
                  <a:lnTo>
                    <a:pt x="1260880" y="4306694"/>
                  </a:lnTo>
                  <a:lnTo>
                    <a:pt x="2477071" y="3084804"/>
                  </a:lnTo>
                  <a:lnTo>
                    <a:pt x="2477071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4768722" y="1423542"/>
            <a:ext cx="269684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/>
              <a:t>LECTURE</a:t>
            </a:r>
            <a:r>
              <a:rPr dirty="0" sz="2800" spc="-130"/>
              <a:t> </a:t>
            </a:r>
            <a:r>
              <a:rPr dirty="0" sz="2800" spc="-10"/>
              <a:t>OUTLINE</a:t>
            </a:r>
            <a:endParaRPr sz="2800"/>
          </a:p>
        </p:txBody>
      </p:sp>
      <p:grpSp>
        <p:nvGrpSpPr>
          <p:cNvPr id="8" name="object 8"/>
          <p:cNvGrpSpPr/>
          <p:nvPr/>
        </p:nvGrpSpPr>
        <p:grpSpPr>
          <a:xfrm>
            <a:off x="3150870" y="583439"/>
            <a:ext cx="6517005" cy="1740535"/>
            <a:chOff x="3150870" y="583439"/>
            <a:chExt cx="6517005" cy="1740535"/>
          </a:xfrm>
        </p:grpSpPr>
        <p:sp>
          <p:nvSpPr>
            <p:cNvPr id="9" name="object 9"/>
            <p:cNvSpPr/>
            <p:nvPr/>
          </p:nvSpPr>
          <p:spPr>
            <a:xfrm>
              <a:off x="3150870" y="583439"/>
              <a:ext cx="6517005" cy="45720"/>
            </a:xfrm>
            <a:custGeom>
              <a:avLst/>
              <a:gdLst/>
              <a:ahLst/>
              <a:cxnLst/>
              <a:rect l="l" t="t" r="r" b="b"/>
              <a:pathLst>
                <a:path w="6517005" h="45720">
                  <a:moveTo>
                    <a:pt x="6516878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6516878" y="45718"/>
                  </a:lnTo>
                  <a:lnTo>
                    <a:pt x="651687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3386582" y="1335011"/>
              <a:ext cx="1190625" cy="988694"/>
            </a:xfrm>
            <a:custGeom>
              <a:avLst/>
              <a:gdLst/>
              <a:ahLst/>
              <a:cxnLst/>
              <a:rect l="l" t="t" r="r" b="b"/>
              <a:pathLst>
                <a:path w="1190625" h="988694">
                  <a:moveTo>
                    <a:pt x="1190599" y="0"/>
                  </a:moveTo>
                  <a:lnTo>
                    <a:pt x="0" y="0"/>
                  </a:lnTo>
                  <a:lnTo>
                    <a:pt x="0" y="988453"/>
                  </a:lnTo>
                  <a:lnTo>
                    <a:pt x="1190599" y="988453"/>
                  </a:lnTo>
                  <a:lnTo>
                    <a:pt x="1190599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3662934" y="1350644"/>
            <a:ext cx="641350" cy="8280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600">
              <a:latin typeface="Calibri"/>
              <a:cs typeface="Calibri"/>
            </a:endParaRPr>
          </a:p>
          <a:p>
            <a:pPr marL="86360">
              <a:lnSpc>
                <a:spcPct val="100000"/>
              </a:lnSpc>
              <a:spcBef>
                <a:spcPts val="80"/>
              </a:spcBef>
            </a:pPr>
            <a:r>
              <a:rPr dirty="0" sz="36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36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511296" y="59804"/>
            <a:ext cx="8576945" cy="6638290"/>
            <a:chOff x="3511296" y="59804"/>
            <a:chExt cx="8576945" cy="6638290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82936" y="59804"/>
              <a:ext cx="2305177" cy="107633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11296" y="2097049"/>
              <a:ext cx="8118221" cy="460070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533394" y="2405507"/>
              <a:ext cx="8111490" cy="4020820"/>
            </a:xfrm>
            <a:custGeom>
              <a:avLst/>
              <a:gdLst/>
              <a:ahLst/>
              <a:cxnLst/>
              <a:rect l="l" t="t" r="r" b="b"/>
              <a:pathLst>
                <a:path w="8111490" h="4020820">
                  <a:moveTo>
                    <a:pt x="7864602" y="0"/>
                  </a:moveTo>
                  <a:lnTo>
                    <a:pt x="246887" y="0"/>
                  </a:lnTo>
                  <a:lnTo>
                    <a:pt x="197118" y="5014"/>
                  </a:lnTo>
                  <a:lnTo>
                    <a:pt x="150768" y="19395"/>
                  </a:lnTo>
                  <a:lnTo>
                    <a:pt x="108830" y="42152"/>
                  </a:lnTo>
                  <a:lnTo>
                    <a:pt x="72294" y="72294"/>
                  </a:lnTo>
                  <a:lnTo>
                    <a:pt x="42152" y="108830"/>
                  </a:lnTo>
                  <a:lnTo>
                    <a:pt x="19395" y="150768"/>
                  </a:lnTo>
                  <a:lnTo>
                    <a:pt x="5014" y="197118"/>
                  </a:lnTo>
                  <a:lnTo>
                    <a:pt x="0" y="246887"/>
                  </a:lnTo>
                  <a:lnTo>
                    <a:pt x="0" y="3773906"/>
                  </a:lnTo>
                  <a:lnTo>
                    <a:pt x="5014" y="3823661"/>
                  </a:lnTo>
                  <a:lnTo>
                    <a:pt x="19395" y="3870002"/>
                  </a:lnTo>
                  <a:lnTo>
                    <a:pt x="42152" y="3911937"/>
                  </a:lnTo>
                  <a:lnTo>
                    <a:pt x="72294" y="3948474"/>
                  </a:lnTo>
                  <a:lnTo>
                    <a:pt x="108830" y="3978619"/>
                  </a:lnTo>
                  <a:lnTo>
                    <a:pt x="150768" y="4001381"/>
                  </a:lnTo>
                  <a:lnTo>
                    <a:pt x="197118" y="4015766"/>
                  </a:lnTo>
                  <a:lnTo>
                    <a:pt x="246887" y="4020781"/>
                  </a:lnTo>
                  <a:lnTo>
                    <a:pt x="7864602" y="4020781"/>
                  </a:lnTo>
                  <a:lnTo>
                    <a:pt x="7914335" y="4015766"/>
                  </a:lnTo>
                  <a:lnTo>
                    <a:pt x="7960667" y="4001381"/>
                  </a:lnTo>
                  <a:lnTo>
                    <a:pt x="8002603" y="3978619"/>
                  </a:lnTo>
                  <a:lnTo>
                    <a:pt x="8039147" y="3948474"/>
                  </a:lnTo>
                  <a:lnTo>
                    <a:pt x="8069303" y="3911937"/>
                  </a:lnTo>
                  <a:lnTo>
                    <a:pt x="8092076" y="3870002"/>
                  </a:lnTo>
                  <a:lnTo>
                    <a:pt x="8106470" y="3823661"/>
                  </a:lnTo>
                  <a:lnTo>
                    <a:pt x="8111489" y="3773906"/>
                  </a:lnTo>
                  <a:lnTo>
                    <a:pt x="8111489" y="246887"/>
                  </a:lnTo>
                  <a:lnTo>
                    <a:pt x="8106470" y="197118"/>
                  </a:lnTo>
                  <a:lnTo>
                    <a:pt x="8092076" y="150768"/>
                  </a:lnTo>
                  <a:lnTo>
                    <a:pt x="8069303" y="108830"/>
                  </a:lnTo>
                  <a:lnTo>
                    <a:pt x="8039147" y="72294"/>
                  </a:lnTo>
                  <a:lnTo>
                    <a:pt x="8002603" y="42152"/>
                  </a:lnTo>
                  <a:lnTo>
                    <a:pt x="7960667" y="19395"/>
                  </a:lnTo>
                  <a:lnTo>
                    <a:pt x="7914335" y="5014"/>
                  </a:lnTo>
                  <a:lnTo>
                    <a:pt x="78646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533394" y="2405507"/>
              <a:ext cx="8111490" cy="4020820"/>
            </a:xfrm>
            <a:custGeom>
              <a:avLst/>
              <a:gdLst/>
              <a:ahLst/>
              <a:cxnLst/>
              <a:rect l="l" t="t" r="r" b="b"/>
              <a:pathLst>
                <a:path w="8111490" h="4020820">
                  <a:moveTo>
                    <a:pt x="0" y="246887"/>
                  </a:moveTo>
                  <a:lnTo>
                    <a:pt x="5014" y="197118"/>
                  </a:lnTo>
                  <a:lnTo>
                    <a:pt x="19395" y="150768"/>
                  </a:lnTo>
                  <a:lnTo>
                    <a:pt x="42152" y="108830"/>
                  </a:lnTo>
                  <a:lnTo>
                    <a:pt x="72294" y="72294"/>
                  </a:lnTo>
                  <a:lnTo>
                    <a:pt x="108830" y="42152"/>
                  </a:lnTo>
                  <a:lnTo>
                    <a:pt x="150768" y="19395"/>
                  </a:lnTo>
                  <a:lnTo>
                    <a:pt x="197118" y="5014"/>
                  </a:lnTo>
                  <a:lnTo>
                    <a:pt x="246887" y="0"/>
                  </a:lnTo>
                  <a:lnTo>
                    <a:pt x="7864602" y="0"/>
                  </a:lnTo>
                  <a:lnTo>
                    <a:pt x="7914335" y="5014"/>
                  </a:lnTo>
                  <a:lnTo>
                    <a:pt x="7960667" y="19395"/>
                  </a:lnTo>
                  <a:lnTo>
                    <a:pt x="8002603" y="42152"/>
                  </a:lnTo>
                  <a:lnTo>
                    <a:pt x="8039147" y="72294"/>
                  </a:lnTo>
                  <a:lnTo>
                    <a:pt x="8069303" y="108830"/>
                  </a:lnTo>
                  <a:lnTo>
                    <a:pt x="8092076" y="150768"/>
                  </a:lnTo>
                  <a:lnTo>
                    <a:pt x="8106470" y="197118"/>
                  </a:lnTo>
                  <a:lnTo>
                    <a:pt x="8111489" y="246887"/>
                  </a:lnTo>
                  <a:lnTo>
                    <a:pt x="8111489" y="3773906"/>
                  </a:lnTo>
                  <a:lnTo>
                    <a:pt x="8106470" y="3823661"/>
                  </a:lnTo>
                  <a:lnTo>
                    <a:pt x="8092076" y="3870002"/>
                  </a:lnTo>
                  <a:lnTo>
                    <a:pt x="8069303" y="3911937"/>
                  </a:lnTo>
                  <a:lnTo>
                    <a:pt x="8039147" y="3948474"/>
                  </a:lnTo>
                  <a:lnTo>
                    <a:pt x="8002603" y="3978619"/>
                  </a:lnTo>
                  <a:lnTo>
                    <a:pt x="7960667" y="4001381"/>
                  </a:lnTo>
                  <a:lnTo>
                    <a:pt x="7914335" y="4015766"/>
                  </a:lnTo>
                  <a:lnTo>
                    <a:pt x="7864602" y="4020781"/>
                  </a:lnTo>
                  <a:lnTo>
                    <a:pt x="246887" y="4020781"/>
                  </a:lnTo>
                  <a:lnTo>
                    <a:pt x="197118" y="4015766"/>
                  </a:lnTo>
                  <a:lnTo>
                    <a:pt x="150768" y="4001381"/>
                  </a:lnTo>
                  <a:lnTo>
                    <a:pt x="108830" y="3978619"/>
                  </a:lnTo>
                  <a:lnTo>
                    <a:pt x="72294" y="3948474"/>
                  </a:lnTo>
                  <a:lnTo>
                    <a:pt x="42152" y="3911937"/>
                  </a:lnTo>
                  <a:lnTo>
                    <a:pt x="19395" y="3870002"/>
                  </a:lnTo>
                  <a:lnTo>
                    <a:pt x="5014" y="3823661"/>
                  </a:lnTo>
                  <a:lnTo>
                    <a:pt x="0" y="3773906"/>
                  </a:lnTo>
                  <a:lnTo>
                    <a:pt x="0" y="24688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3789934" y="2469895"/>
            <a:ext cx="7569200" cy="3757929"/>
          </a:xfrm>
          <a:prstGeom prst="rect">
            <a:avLst/>
          </a:prstGeom>
        </p:spPr>
        <p:txBody>
          <a:bodyPr wrap="square" lIns="0" tIns="46355" rIns="0" bIns="0" rtlCol="0" vert="horz">
            <a:spAutoFit/>
          </a:bodyPr>
          <a:lstStyle/>
          <a:p>
            <a:pPr algn="just" lvl="1" marL="12700" marR="5080" indent="501015">
              <a:lnSpc>
                <a:spcPct val="89800"/>
              </a:lnSpc>
              <a:spcBef>
                <a:spcPts val="365"/>
              </a:spcBef>
              <a:buAutoNum type="arabicPeriod"/>
              <a:tabLst>
                <a:tab pos="513715" algn="l"/>
              </a:tabLst>
            </a:pP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2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PESTEL Framework </a:t>
            </a:r>
            <a:r>
              <a:rPr dirty="0" sz="2200">
                <a:latin typeface="Calibri"/>
                <a:cs typeface="Calibri"/>
              </a:rPr>
              <a:t>(- Political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Factors</a:t>
            </a:r>
            <a:r>
              <a:rPr dirty="0" sz="2200" spc="-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- Economic </a:t>
            </a:r>
            <a:r>
              <a:rPr dirty="0" sz="2200" spc="-10">
                <a:latin typeface="Calibri"/>
                <a:cs typeface="Calibri"/>
              </a:rPr>
              <a:t>Factors-</a:t>
            </a:r>
            <a:r>
              <a:rPr dirty="0" sz="2200">
                <a:latin typeface="Calibri"/>
                <a:cs typeface="Calibri"/>
              </a:rPr>
              <a:t>Sociocultural Factors </a:t>
            </a:r>
            <a:r>
              <a:rPr dirty="0" sz="2200" spc="-20">
                <a:latin typeface="Calibri"/>
                <a:cs typeface="Calibri"/>
              </a:rPr>
              <a:t>-</a:t>
            </a:r>
            <a:r>
              <a:rPr dirty="0" sz="2200">
                <a:latin typeface="Calibri"/>
                <a:cs typeface="Calibri"/>
              </a:rPr>
              <a:t>Technological Factors - Ecological </a:t>
            </a:r>
            <a:r>
              <a:rPr dirty="0" sz="2200" spc="-10">
                <a:latin typeface="Calibri"/>
                <a:cs typeface="Calibri"/>
              </a:rPr>
              <a:t>Factors-</a:t>
            </a:r>
            <a:r>
              <a:rPr dirty="0" sz="2200">
                <a:latin typeface="Calibri"/>
                <a:cs typeface="Calibri"/>
              </a:rPr>
              <a:t>Legal</a:t>
            </a:r>
            <a:r>
              <a:rPr dirty="0" sz="2200" spc="-7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Factors).</a:t>
            </a:r>
            <a:endParaRPr sz="2200">
              <a:latin typeface="Calibri"/>
              <a:cs typeface="Calibri"/>
            </a:endParaRPr>
          </a:p>
          <a:p>
            <a:pPr algn="just" lvl="1" marL="12700" marR="5080" indent="518159">
              <a:lnSpc>
                <a:spcPct val="90000"/>
              </a:lnSpc>
              <a:spcBef>
                <a:spcPts val="994"/>
              </a:spcBef>
              <a:buAutoNum type="arabicPeriod"/>
              <a:tabLst>
                <a:tab pos="530860" algn="l"/>
              </a:tabLst>
            </a:pP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Industry</a:t>
            </a:r>
            <a:r>
              <a:rPr dirty="0" sz="2200" spc="1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200" spc="9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200" spc="9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Firm</a:t>
            </a:r>
            <a:r>
              <a:rPr dirty="0" sz="2200" spc="1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Strategy:</a:t>
            </a:r>
            <a:r>
              <a:rPr dirty="0" sz="2200" spc="10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200" spc="10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Five</a:t>
            </a:r>
            <a:r>
              <a:rPr dirty="0" sz="2200" spc="114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Forces</a:t>
            </a:r>
            <a:r>
              <a:rPr dirty="0" sz="2200" spc="1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FF0000"/>
                </a:solidFill>
                <a:latin typeface="Calibri"/>
                <a:cs typeface="Calibri"/>
              </a:rPr>
              <a:t>Model; </a:t>
            </a:r>
            <a:r>
              <a:rPr dirty="0" sz="2200">
                <a:latin typeface="Calibri"/>
                <a:cs typeface="Calibri"/>
              </a:rPr>
              <a:t>(-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Competition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Five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Forces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Model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-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Threat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Entry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-</a:t>
            </a:r>
            <a:r>
              <a:rPr dirty="0" sz="2200" spc="-25">
                <a:latin typeface="Calibri"/>
                <a:cs typeface="Calibri"/>
              </a:rPr>
              <a:t>The </a:t>
            </a:r>
            <a:r>
              <a:rPr dirty="0" sz="2200">
                <a:latin typeface="Calibri"/>
                <a:cs typeface="Calibri"/>
              </a:rPr>
              <a:t>Power</a:t>
            </a:r>
            <a:r>
              <a:rPr dirty="0" sz="2200" spc="27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8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Suppliers</a:t>
            </a:r>
            <a:r>
              <a:rPr dirty="0" sz="2200" spc="275">
                <a:latin typeface="Calibri"/>
                <a:cs typeface="Calibri"/>
              </a:rPr>
              <a:t>  </a:t>
            </a:r>
            <a:r>
              <a:rPr dirty="0" sz="2200" spc="-20">
                <a:latin typeface="Calibri"/>
                <a:cs typeface="Calibri"/>
              </a:rPr>
              <a:t>-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28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Power</a:t>
            </a:r>
            <a:r>
              <a:rPr dirty="0" sz="2200" spc="27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8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Buyers</a:t>
            </a:r>
            <a:r>
              <a:rPr dirty="0" sz="2200" spc="280">
                <a:latin typeface="Calibri"/>
                <a:cs typeface="Calibri"/>
              </a:rPr>
              <a:t>  </a:t>
            </a:r>
            <a:r>
              <a:rPr dirty="0" sz="2200" spc="-20">
                <a:latin typeface="Calibri"/>
                <a:cs typeface="Calibri"/>
              </a:rPr>
              <a:t>-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28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Threat</a:t>
            </a:r>
            <a:r>
              <a:rPr dirty="0" sz="2200" spc="285">
                <a:latin typeface="Calibri"/>
                <a:cs typeface="Calibri"/>
              </a:rPr>
              <a:t>  </a:t>
            </a:r>
            <a:r>
              <a:rPr dirty="0" sz="2200" spc="-25">
                <a:latin typeface="Calibri"/>
                <a:cs typeface="Calibri"/>
              </a:rPr>
              <a:t>of </a:t>
            </a:r>
            <a:r>
              <a:rPr dirty="0" sz="2200">
                <a:latin typeface="Calibri"/>
                <a:cs typeface="Calibri"/>
              </a:rPr>
              <a:t>Substitutes</a:t>
            </a:r>
            <a:r>
              <a:rPr dirty="0" sz="2200" spc="4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-Rivalry</a:t>
            </a:r>
            <a:r>
              <a:rPr dirty="0" sz="2200" spc="4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among</a:t>
            </a:r>
            <a:r>
              <a:rPr dirty="0" sz="2200" spc="4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Existing</a:t>
            </a:r>
            <a:r>
              <a:rPr dirty="0" sz="2200" spc="4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Competitors</a:t>
            </a:r>
            <a:r>
              <a:rPr dirty="0" sz="2200" spc="459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-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4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Sixth</a:t>
            </a:r>
            <a:r>
              <a:rPr dirty="0" sz="2200" spc="434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Force: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Strategic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Role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Complements).</a:t>
            </a:r>
            <a:endParaRPr sz="2200">
              <a:latin typeface="Calibri"/>
              <a:cs typeface="Calibri"/>
            </a:endParaRPr>
          </a:p>
          <a:p>
            <a:pPr algn="just" lvl="1" marL="492125" indent="-479425">
              <a:lnSpc>
                <a:spcPct val="100000"/>
              </a:lnSpc>
              <a:spcBef>
                <a:spcPts val="735"/>
              </a:spcBef>
              <a:buAutoNum type="arabicPeriod"/>
              <a:tabLst>
                <a:tab pos="492125" algn="l"/>
              </a:tabLst>
            </a:pP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Changes</a:t>
            </a:r>
            <a:r>
              <a:rPr dirty="0" sz="2200" spc="-5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over</a:t>
            </a:r>
            <a:r>
              <a:rPr dirty="0" sz="2200" spc="-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Time:</a:t>
            </a:r>
            <a:r>
              <a:rPr dirty="0" sz="2200" spc="-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Industry</a:t>
            </a:r>
            <a:r>
              <a:rPr dirty="0" sz="2200" spc="-6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FF0000"/>
                </a:solidFill>
                <a:latin typeface="Calibri"/>
                <a:cs typeface="Calibri"/>
              </a:rPr>
              <a:t>Dynamics.</a:t>
            </a:r>
            <a:endParaRPr sz="2200">
              <a:latin typeface="Calibri"/>
              <a:cs typeface="Calibri"/>
            </a:endParaRPr>
          </a:p>
          <a:p>
            <a:pPr algn="just" lvl="1" marL="12700" marR="5080" indent="536575">
              <a:lnSpc>
                <a:spcPts val="2380"/>
              </a:lnSpc>
              <a:spcBef>
                <a:spcPts val="1040"/>
              </a:spcBef>
              <a:buAutoNum type="arabicPeriod"/>
              <a:tabLst>
                <a:tab pos="549275" algn="l"/>
              </a:tabLst>
            </a:pP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Performance</a:t>
            </a:r>
            <a:r>
              <a:rPr dirty="0" sz="2200" spc="1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Differences</a:t>
            </a:r>
            <a:r>
              <a:rPr dirty="0" sz="2200" spc="1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within</a:t>
            </a:r>
            <a:r>
              <a:rPr dirty="0" sz="2200" spc="1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200" spc="1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Same</a:t>
            </a:r>
            <a:r>
              <a:rPr dirty="0" sz="2200" spc="1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Industry:</a:t>
            </a:r>
            <a:r>
              <a:rPr dirty="0" sz="2200" spc="1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FF0000"/>
                </a:solidFill>
                <a:latin typeface="Calibri"/>
                <a:cs typeface="Calibri"/>
              </a:rPr>
              <a:t>Strategic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Groups;</a:t>
            </a:r>
            <a:r>
              <a:rPr dirty="0" sz="22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(-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Strategic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Group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Model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-</a:t>
            </a:r>
            <a:r>
              <a:rPr dirty="0" sz="2200">
                <a:latin typeface="Calibri"/>
                <a:cs typeface="Calibri"/>
              </a:rPr>
              <a:t>Mobility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Barriers).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2</a:t>
            </a:fld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07" y="0"/>
              <a:ext cx="5547727" cy="557352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1791335" cy="1799589"/>
            </a:xfrm>
            <a:custGeom>
              <a:avLst/>
              <a:gdLst/>
              <a:ahLst/>
              <a:cxnLst/>
              <a:rect l="l" t="t" r="r" b="b"/>
              <a:pathLst>
                <a:path w="1791335" h="1799589">
                  <a:moveTo>
                    <a:pt x="1790954" y="0"/>
                  </a:moveTo>
                  <a:lnTo>
                    <a:pt x="0" y="0"/>
                  </a:lnTo>
                  <a:lnTo>
                    <a:pt x="0" y="1799336"/>
                  </a:lnTo>
                  <a:lnTo>
                    <a:pt x="17909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908367" y="2551302"/>
              <a:ext cx="2477135" cy="4307205"/>
            </a:xfrm>
            <a:custGeom>
              <a:avLst/>
              <a:gdLst/>
              <a:ahLst/>
              <a:cxnLst/>
              <a:rect l="l" t="t" r="r" b="b"/>
              <a:pathLst>
                <a:path w="2477135" h="4307205">
                  <a:moveTo>
                    <a:pt x="2477071" y="0"/>
                  </a:moveTo>
                  <a:lnTo>
                    <a:pt x="0" y="2488692"/>
                  </a:lnTo>
                  <a:lnTo>
                    <a:pt x="0" y="4306694"/>
                  </a:lnTo>
                  <a:lnTo>
                    <a:pt x="1260880" y="4306694"/>
                  </a:lnTo>
                  <a:lnTo>
                    <a:pt x="2477071" y="3084804"/>
                  </a:lnTo>
                  <a:lnTo>
                    <a:pt x="2477071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4768722" y="1423542"/>
            <a:ext cx="336931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/>
              <a:t>LEARNING</a:t>
            </a:r>
            <a:r>
              <a:rPr dirty="0" sz="2800" spc="-130"/>
              <a:t> </a:t>
            </a:r>
            <a:r>
              <a:rPr dirty="0" sz="2800" spc="-10"/>
              <a:t>OBJECTIVES</a:t>
            </a:r>
            <a:endParaRPr sz="2800"/>
          </a:p>
        </p:txBody>
      </p:sp>
      <p:grpSp>
        <p:nvGrpSpPr>
          <p:cNvPr id="8" name="object 8"/>
          <p:cNvGrpSpPr/>
          <p:nvPr/>
        </p:nvGrpSpPr>
        <p:grpSpPr>
          <a:xfrm>
            <a:off x="3150870" y="583439"/>
            <a:ext cx="6517005" cy="1740535"/>
            <a:chOff x="3150870" y="583439"/>
            <a:chExt cx="6517005" cy="1740535"/>
          </a:xfrm>
        </p:grpSpPr>
        <p:sp>
          <p:nvSpPr>
            <p:cNvPr id="9" name="object 9"/>
            <p:cNvSpPr/>
            <p:nvPr/>
          </p:nvSpPr>
          <p:spPr>
            <a:xfrm>
              <a:off x="3150870" y="583439"/>
              <a:ext cx="6517005" cy="45720"/>
            </a:xfrm>
            <a:custGeom>
              <a:avLst/>
              <a:gdLst/>
              <a:ahLst/>
              <a:cxnLst/>
              <a:rect l="l" t="t" r="r" b="b"/>
              <a:pathLst>
                <a:path w="6517005" h="45720">
                  <a:moveTo>
                    <a:pt x="6516878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6516878" y="45718"/>
                  </a:lnTo>
                  <a:lnTo>
                    <a:pt x="651687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3386582" y="1335011"/>
              <a:ext cx="1190625" cy="988694"/>
            </a:xfrm>
            <a:custGeom>
              <a:avLst/>
              <a:gdLst/>
              <a:ahLst/>
              <a:cxnLst/>
              <a:rect l="l" t="t" r="r" b="b"/>
              <a:pathLst>
                <a:path w="1190625" h="988694">
                  <a:moveTo>
                    <a:pt x="1190599" y="0"/>
                  </a:moveTo>
                  <a:lnTo>
                    <a:pt x="0" y="0"/>
                  </a:lnTo>
                  <a:lnTo>
                    <a:pt x="0" y="988453"/>
                  </a:lnTo>
                  <a:lnTo>
                    <a:pt x="1190599" y="988453"/>
                  </a:lnTo>
                  <a:lnTo>
                    <a:pt x="1190599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3662934" y="1350644"/>
            <a:ext cx="641350" cy="8280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600">
              <a:latin typeface="Calibri"/>
              <a:cs typeface="Calibri"/>
            </a:endParaRPr>
          </a:p>
          <a:p>
            <a:pPr marL="86360">
              <a:lnSpc>
                <a:spcPct val="100000"/>
              </a:lnSpc>
              <a:spcBef>
                <a:spcPts val="80"/>
              </a:spcBef>
            </a:pPr>
            <a:r>
              <a:rPr dirty="0" sz="36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36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511296" y="59804"/>
            <a:ext cx="8576945" cy="6399530"/>
            <a:chOff x="3511296" y="59804"/>
            <a:chExt cx="8576945" cy="6399530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82936" y="59804"/>
              <a:ext cx="2305177" cy="107633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11296" y="2129091"/>
              <a:ext cx="8118221" cy="432981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533394" y="2458592"/>
              <a:ext cx="8111490" cy="3706495"/>
            </a:xfrm>
            <a:custGeom>
              <a:avLst/>
              <a:gdLst/>
              <a:ahLst/>
              <a:cxnLst/>
              <a:rect l="l" t="t" r="r" b="b"/>
              <a:pathLst>
                <a:path w="8111490" h="3706495">
                  <a:moveTo>
                    <a:pt x="7883906" y="0"/>
                  </a:moveTo>
                  <a:lnTo>
                    <a:pt x="227583" y="0"/>
                  </a:lnTo>
                  <a:lnTo>
                    <a:pt x="181706" y="4621"/>
                  </a:lnTo>
                  <a:lnTo>
                    <a:pt x="138981" y="17877"/>
                  </a:lnTo>
                  <a:lnTo>
                    <a:pt x="100322" y="38850"/>
                  </a:lnTo>
                  <a:lnTo>
                    <a:pt x="66643" y="66627"/>
                  </a:lnTo>
                  <a:lnTo>
                    <a:pt x="38857" y="100291"/>
                  </a:lnTo>
                  <a:lnTo>
                    <a:pt x="17879" y="138928"/>
                  </a:lnTo>
                  <a:lnTo>
                    <a:pt x="4622" y="181621"/>
                  </a:lnTo>
                  <a:lnTo>
                    <a:pt x="0" y="227457"/>
                  </a:lnTo>
                  <a:lnTo>
                    <a:pt x="0" y="3478593"/>
                  </a:lnTo>
                  <a:lnTo>
                    <a:pt x="4622" y="3524455"/>
                  </a:lnTo>
                  <a:lnTo>
                    <a:pt x="17879" y="3567170"/>
                  </a:lnTo>
                  <a:lnTo>
                    <a:pt x="38857" y="3605824"/>
                  </a:lnTo>
                  <a:lnTo>
                    <a:pt x="66643" y="3639502"/>
                  </a:lnTo>
                  <a:lnTo>
                    <a:pt x="100322" y="3667289"/>
                  </a:lnTo>
                  <a:lnTo>
                    <a:pt x="138981" y="3688269"/>
                  </a:lnTo>
                  <a:lnTo>
                    <a:pt x="181706" y="3701529"/>
                  </a:lnTo>
                  <a:lnTo>
                    <a:pt x="227583" y="3706152"/>
                  </a:lnTo>
                  <a:lnTo>
                    <a:pt x="7883906" y="3706152"/>
                  </a:lnTo>
                  <a:lnTo>
                    <a:pt x="7929746" y="3701529"/>
                  </a:lnTo>
                  <a:lnTo>
                    <a:pt x="7972454" y="3688269"/>
                  </a:lnTo>
                  <a:lnTo>
                    <a:pt x="8011111" y="3667289"/>
                  </a:lnTo>
                  <a:lnTo>
                    <a:pt x="8044799" y="3639502"/>
                  </a:lnTo>
                  <a:lnTo>
                    <a:pt x="8072598" y="3605824"/>
                  </a:lnTo>
                  <a:lnTo>
                    <a:pt x="8093592" y="3567170"/>
                  </a:lnTo>
                  <a:lnTo>
                    <a:pt x="8106862" y="3524455"/>
                  </a:lnTo>
                  <a:lnTo>
                    <a:pt x="8111489" y="3478593"/>
                  </a:lnTo>
                  <a:lnTo>
                    <a:pt x="8111489" y="227457"/>
                  </a:lnTo>
                  <a:lnTo>
                    <a:pt x="8106862" y="181621"/>
                  </a:lnTo>
                  <a:lnTo>
                    <a:pt x="8093592" y="138928"/>
                  </a:lnTo>
                  <a:lnTo>
                    <a:pt x="8072598" y="100291"/>
                  </a:lnTo>
                  <a:lnTo>
                    <a:pt x="8044799" y="66627"/>
                  </a:lnTo>
                  <a:lnTo>
                    <a:pt x="8011111" y="38850"/>
                  </a:lnTo>
                  <a:lnTo>
                    <a:pt x="7972454" y="17877"/>
                  </a:lnTo>
                  <a:lnTo>
                    <a:pt x="7929746" y="4621"/>
                  </a:lnTo>
                  <a:lnTo>
                    <a:pt x="78839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533394" y="2458592"/>
              <a:ext cx="8111490" cy="3706495"/>
            </a:xfrm>
            <a:custGeom>
              <a:avLst/>
              <a:gdLst/>
              <a:ahLst/>
              <a:cxnLst/>
              <a:rect l="l" t="t" r="r" b="b"/>
              <a:pathLst>
                <a:path w="8111490" h="3706495">
                  <a:moveTo>
                    <a:pt x="0" y="227457"/>
                  </a:moveTo>
                  <a:lnTo>
                    <a:pt x="4622" y="181621"/>
                  </a:lnTo>
                  <a:lnTo>
                    <a:pt x="17879" y="138928"/>
                  </a:lnTo>
                  <a:lnTo>
                    <a:pt x="38857" y="100291"/>
                  </a:lnTo>
                  <a:lnTo>
                    <a:pt x="66643" y="66627"/>
                  </a:lnTo>
                  <a:lnTo>
                    <a:pt x="100322" y="38850"/>
                  </a:lnTo>
                  <a:lnTo>
                    <a:pt x="138981" y="17877"/>
                  </a:lnTo>
                  <a:lnTo>
                    <a:pt x="181706" y="4621"/>
                  </a:lnTo>
                  <a:lnTo>
                    <a:pt x="227583" y="0"/>
                  </a:lnTo>
                  <a:lnTo>
                    <a:pt x="7883906" y="0"/>
                  </a:lnTo>
                  <a:lnTo>
                    <a:pt x="7929746" y="4621"/>
                  </a:lnTo>
                  <a:lnTo>
                    <a:pt x="7972454" y="17877"/>
                  </a:lnTo>
                  <a:lnTo>
                    <a:pt x="8011111" y="38850"/>
                  </a:lnTo>
                  <a:lnTo>
                    <a:pt x="8044799" y="66627"/>
                  </a:lnTo>
                  <a:lnTo>
                    <a:pt x="8072598" y="100291"/>
                  </a:lnTo>
                  <a:lnTo>
                    <a:pt x="8093592" y="138928"/>
                  </a:lnTo>
                  <a:lnTo>
                    <a:pt x="8106862" y="181621"/>
                  </a:lnTo>
                  <a:lnTo>
                    <a:pt x="8111489" y="227457"/>
                  </a:lnTo>
                  <a:lnTo>
                    <a:pt x="8111489" y="3478593"/>
                  </a:lnTo>
                  <a:lnTo>
                    <a:pt x="8106862" y="3524455"/>
                  </a:lnTo>
                  <a:lnTo>
                    <a:pt x="8093592" y="3567170"/>
                  </a:lnTo>
                  <a:lnTo>
                    <a:pt x="8072598" y="3605824"/>
                  </a:lnTo>
                  <a:lnTo>
                    <a:pt x="8044799" y="3639502"/>
                  </a:lnTo>
                  <a:lnTo>
                    <a:pt x="8011111" y="3667289"/>
                  </a:lnTo>
                  <a:lnTo>
                    <a:pt x="7972454" y="3688269"/>
                  </a:lnTo>
                  <a:lnTo>
                    <a:pt x="7929746" y="3701529"/>
                  </a:lnTo>
                  <a:lnTo>
                    <a:pt x="7883906" y="3706152"/>
                  </a:lnTo>
                  <a:lnTo>
                    <a:pt x="227583" y="3706152"/>
                  </a:lnTo>
                  <a:lnTo>
                    <a:pt x="181706" y="3701529"/>
                  </a:lnTo>
                  <a:lnTo>
                    <a:pt x="138981" y="3688269"/>
                  </a:lnTo>
                  <a:lnTo>
                    <a:pt x="100322" y="3667289"/>
                  </a:lnTo>
                  <a:lnTo>
                    <a:pt x="66643" y="3639502"/>
                  </a:lnTo>
                  <a:lnTo>
                    <a:pt x="38857" y="3605824"/>
                  </a:lnTo>
                  <a:lnTo>
                    <a:pt x="17879" y="3567170"/>
                  </a:lnTo>
                  <a:lnTo>
                    <a:pt x="4622" y="3524455"/>
                  </a:lnTo>
                  <a:lnTo>
                    <a:pt x="0" y="3478593"/>
                  </a:lnTo>
                  <a:lnTo>
                    <a:pt x="0" y="227457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3789934" y="2563494"/>
            <a:ext cx="7569834" cy="3500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7620" indent="257175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69875" algn="l"/>
              </a:tabLst>
            </a:pPr>
            <a:r>
              <a:rPr dirty="0" sz="1900">
                <a:latin typeface="Calibri"/>
                <a:cs typeface="Calibri"/>
              </a:rPr>
              <a:t>Generate</a:t>
            </a:r>
            <a:r>
              <a:rPr dirty="0" sz="1900" spc="9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a</a:t>
            </a:r>
            <a:r>
              <a:rPr dirty="0" sz="1900" spc="10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PESTEL</a:t>
            </a:r>
            <a:r>
              <a:rPr dirty="0" sz="1900" spc="9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analysis</a:t>
            </a:r>
            <a:r>
              <a:rPr dirty="0" sz="1900" spc="9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to</a:t>
            </a:r>
            <a:r>
              <a:rPr dirty="0" sz="1900" spc="9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evaluate</a:t>
            </a:r>
            <a:r>
              <a:rPr dirty="0" sz="1900" spc="10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10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impact</a:t>
            </a:r>
            <a:r>
              <a:rPr dirty="0" sz="1900" spc="10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of</a:t>
            </a:r>
            <a:r>
              <a:rPr dirty="0" sz="1900" spc="10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external</a:t>
            </a:r>
            <a:r>
              <a:rPr dirty="0" sz="1900" spc="11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factors</a:t>
            </a:r>
            <a:r>
              <a:rPr dirty="0" sz="1900" spc="110">
                <a:latin typeface="Calibri"/>
                <a:cs typeface="Calibri"/>
              </a:rPr>
              <a:t> </a:t>
            </a:r>
            <a:r>
              <a:rPr dirty="0" sz="1900" spc="-25">
                <a:latin typeface="Calibri"/>
                <a:cs typeface="Calibri"/>
              </a:rPr>
              <a:t>on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-3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firm.</a:t>
            </a:r>
            <a:endParaRPr sz="1900">
              <a:latin typeface="Calibri"/>
              <a:cs typeface="Calibri"/>
            </a:endParaRPr>
          </a:p>
          <a:p>
            <a:pPr marL="12700" marR="5715" indent="278130">
              <a:lnSpc>
                <a:spcPct val="100000"/>
              </a:lnSpc>
              <a:buAutoNum type="arabicPeriod"/>
              <a:tabLst>
                <a:tab pos="290830" algn="l"/>
              </a:tabLst>
            </a:pPr>
            <a:r>
              <a:rPr dirty="0" sz="1900">
                <a:latin typeface="Calibri"/>
                <a:cs typeface="Calibri"/>
              </a:rPr>
              <a:t>Apply</a:t>
            </a:r>
            <a:r>
              <a:rPr dirty="0" sz="1900" spc="25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Porter’s</a:t>
            </a:r>
            <a:r>
              <a:rPr dirty="0" sz="1900" spc="254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five</a:t>
            </a:r>
            <a:r>
              <a:rPr dirty="0" sz="1900" spc="254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competitive</a:t>
            </a:r>
            <a:r>
              <a:rPr dirty="0" sz="1900" spc="26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forces</a:t>
            </a:r>
            <a:r>
              <a:rPr dirty="0" sz="1900" spc="24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to</a:t>
            </a:r>
            <a:r>
              <a:rPr dirty="0" sz="1900" spc="24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explain</a:t>
            </a:r>
            <a:r>
              <a:rPr dirty="0" sz="1900" spc="24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254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profit</a:t>
            </a:r>
            <a:r>
              <a:rPr dirty="0" sz="1900" spc="25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potential</a:t>
            </a:r>
            <a:r>
              <a:rPr dirty="0" sz="1900" spc="254">
                <a:latin typeface="Calibri"/>
                <a:cs typeface="Calibri"/>
              </a:rPr>
              <a:t> </a:t>
            </a:r>
            <a:r>
              <a:rPr dirty="0" sz="1900" spc="-25">
                <a:latin typeface="Calibri"/>
                <a:cs typeface="Calibri"/>
              </a:rPr>
              <a:t>of </a:t>
            </a:r>
            <a:r>
              <a:rPr dirty="0" sz="1900" spc="-10">
                <a:latin typeface="Calibri"/>
                <a:cs typeface="Calibri"/>
              </a:rPr>
              <a:t>different</a:t>
            </a:r>
            <a:r>
              <a:rPr dirty="0" sz="1900" spc="-9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industries.</a:t>
            </a:r>
            <a:endParaRPr sz="1900">
              <a:latin typeface="Calibri"/>
              <a:cs typeface="Calibri"/>
            </a:endParaRPr>
          </a:p>
          <a:p>
            <a:pPr marL="370205" indent="-357505">
              <a:lnSpc>
                <a:spcPct val="100000"/>
              </a:lnSpc>
              <a:buAutoNum type="arabicPeriod"/>
              <a:tabLst>
                <a:tab pos="370205" algn="l"/>
                <a:tab pos="1246505" algn="l"/>
                <a:tab pos="1848485" algn="l"/>
                <a:tab pos="3190240" algn="l"/>
                <a:tab pos="4166870" algn="l"/>
                <a:tab pos="5237480" algn="l"/>
                <a:tab pos="6090920" algn="l"/>
                <a:tab pos="6877050" algn="l"/>
              </a:tabLst>
            </a:pPr>
            <a:r>
              <a:rPr dirty="0" sz="1900" spc="-10">
                <a:latin typeface="Calibri"/>
                <a:cs typeface="Calibri"/>
              </a:rPr>
              <a:t>Explain</a:t>
            </a:r>
            <a:r>
              <a:rPr dirty="0" sz="1900">
                <a:latin typeface="Calibri"/>
                <a:cs typeface="Calibri"/>
              </a:rPr>
              <a:t>	</a:t>
            </a:r>
            <a:r>
              <a:rPr dirty="0" sz="1900" spc="-25">
                <a:latin typeface="Calibri"/>
                <a:cs typeface="Calibri"/>
              </a:rPr>
              <a:t>how</a:t>
            </a:r>
            <a:r>
              <a:rPr dirty="0" sz="1900">
                <a:latin typeface="Calibri"/>
                <a:cs typeface="Calibri"/>
              </a:rPr>
              <a:t>	</a:t>
            </a:r>
            <a:r>
              <a:rPr dirty="0" sz="1900" spc="-10">
                <a:latin typeface="Calibri"/>
                <a:cs typeface="Calibri"/>
              </a:rPr>
              <a:t>competitive</a:t>
            </a:r>
            <a:r>
              <a:rPr dirty="0" sz="1900">
                <a:latin typeface="Calibri"/>
                <a:cs typeface="Calibri"/>
              </a:rPr>
              <a:t>	</a:t>
            </a:r>
            <a:r>
              <a:rPr dirty="0" sz="1900" spc="-10">
                <a:latin typeface="Calibri"/>
                <a:cs typeface="Calibri"/>
              </a:rPr>
              <a:t>industry</a:t>
            </a:r>
            <a:r>
              <a:rPr dirty="0" sz="1900">
                <a:latin typeface="Calibri"/>
                <a:cs typeface="Calibri"/>
              </a:rPr>
              <a:t>	</a:t>
            </a:r>
            <a:r>
              <a:rPr dirty="0" sz="1900" spc="-10">
                <a:latin typeface="Calibri"/>
                <a:cs typeface="Calibri"/>
              </a:rPr>
              <a:t>structure</a:t>
            </a:r>
            <a:r>
              <a:rPr dirty="0" sz="1900">
                <a:latin typeface="Calibri"/>
                <a:cs typeface="Calibri"/>
              </a:rPr>
              <a:t>	</a:t>
            </a:r>
            <a:r>
              <a:rPr dirty="0" sz="1900" spc="-10">
                <a:latin typeface="Calibri"/>
                <a:cs typeface="Calibri"/>
              </a:rPr>
              <a:t>shapes</a:t>
            </a:r>
            <a:r>
              <a:rPr dirty="0" sz="1900">
                <a:latin typeface="Calibri"/>
                <a:cs typeface="Calibri"/>
              </a:rPr>
              <a:t>	</a:t>
            </a:r>
            <a:r>
              <a:rPr dirty="0" sz="1900" spc="-10">
                <a:latin typeface="Calibri"/>
                <a:cs typeface="Calibri"/>
              </a:rPr>
              <a:t>rivalry</a:t>
            </a:r>
            <a:r>
              <a:rPr dirty="0" sz="1900">
                <a:latin typeface="Calibri"/>
                <a:cs typeface="Calibri"/>
              </a:rPr>
              <a:t>	</a:t>
            </a:r>
            <a:r>
              <a:rPr dirty="0" sz="1900" spc="-10">
                <a:latin typeface="Calibri"/>
                <a:cs typeface="Calibri"/>
              </a:rPr>
              <a:t>among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900" spc="-10">
                <a:latin typeface="Calibri"/>
                <a:cs typeface="Calibri"/>
              </a:rPr>
              <a:t>competitors.</a:t>
            </a:r>
            <a:endParaRPr sz="1900">
              <a:latin typeface="Calibri"/>
              <a:cs typeface="Calibri"/>
            </a:endParaRPr>
          </a:p>
          <a:p>
            <a:pPr marL="12700" marR="6350" indent="270510">
              <a:lnSpc>
                <a:spcPct val="100000"/>
              </a:lnSpc>
              <a:buAutoNum type="arabicPeriod" startAt="4"/>
              <a:tabLst>
                <a:tab pos="283210" algn="l"/>
              </a:tabLst>
            </a:pPr>
            <a:r>
              <a:rPr dirty="0" sz="1900">
                <a:latin typeface="Calibri"/>
                <a:cs typeface="Calibri"/>
              </a:rPr>
              <a:t>Describe</a:t>
            </a:r>
            <a:r>
              <a:rPr dirty="0" sz="1900" spc="2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2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strategic</a:t>
            </a:r>
            <a:r>
              <a:rPr dirty="0" sz="1900" spc="21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role</a:t>
            </a:r>
            <a:r>
              <a:rPr dirty="0" sz="1900" spc="2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of</a:t>
            </a:r>
            <a:r>
              <a:rPr dirty="0" sz="1900" spc="21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complements</a:t>
            </a:r>
            <a:r>
              <a:rPr dirty="0" sz="1900" spc="2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in</a:t>
            </a:r>
            <a:r>
              <a:rPr dirty="0" sz="1900" spc="2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creating</a:t>
            </a:r>
            <a:r>
              <a:rPr dirty="0" sz="1900" spc="204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positive-</a:t>
            </a:r>
            <a:r>
              <a:rPr dirty="0" sz="1900">
                <a:latin typeface="Calibri"/>
                <a:cs typeface="Calibri"/>
              </a:rPr>
              <a:t>sum</a:t>
            </a:r>
            <a:r>
              <a:rPr dirty="0" sz="1900" spc="215">
                <a:latin typeface="Calibri"/>
                <a:cs typeface="Calibri"/>
              </a:rPr>
              <a:t> </a:t>
            </a:r>
            <a:r>
              <a:rPr dirty="0" sz="1900" spc="-25">
                <a:latin typeface="Calibri"/>
                <a:cs typeface="Calibri"/>
              </a:rPr>
              <a:t>co-</a:t>
            </a:r>
            <a:r>
              <a:rPr dirty="0" sz="1900" spc="-10">
                <a:latin typeface="Calibri"/>
                <a:cs typeface="Calibri"/>
              </a:rPr>
              <a:t>opetition.</a:t>
            </a:r>
            <a:endParaRPr sz="1900">
              <a:latin typeface="Calibri"/>
              <a:cs typeface="Calibri"/>
            </a:endParaRPr>
          </a:p>
          <a:p>
            <a:pPr marL="12700" marR="7620" indent="308610">
              <a:lnSpc>
                <a:spcPct val="100000"/>
              </a:lnSpc>
              <a:buAutoNum type="arabicPeriod" startAt="4"/>
              <a:tabLst>
                <a:tab pos="321310" algn="l"/>
              </a:tabLst>
            </a:pPr>
            <a:r>
              <a:rPr dirty="0" sz="1900">
                <a:latin typeface="Calibri"/>
                <a:cs typeface="Calibri"/>
              </a:rPr>
              <a:t>Appraise</a:t>
            </a:r>
            <a:r>
              <a:rPr dirty="0" sz="1900" spc="49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49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role</a:t>
            </a:r>
            <a:r>
              <a:rPr dirty="0" sz="1900" spc="49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of</a:t>
            </a:r>
            <a:r>
              <a:rPr dirty="0" sz="1900" spc="49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industry</a:t>
            </a:r>
            <a:r>
              <a:rPr dirty="0" sz="1900" spc="49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dynamics</a:t>
            </a:r>
            <a:r>
              <a:rPr dirty="0" sz="1900" spc="47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and</a:t>
            </a:r>
            <a:r>
              <a:rPr dirty="0" sz="1900" spc="49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industry</a:t>
            </a:r>
            <a:r>
              <a:rPr dirty="0" sz="1900" spc="49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convergence</a:t>
            </a:r>
            <a:r>
              <a:rPr dirty="0" sz="1900" spc="35">
                <a:latin typeface="Calibri"/>
                <a:cs typeface="Calibri"/>
              </a:rPr>
              <a:t>  </a:t>
            </a:r>
            <a:r>
              <a:rPr dirty="0" sz="1900" spc="-25">
                <a:latin typeface="Calibri"/>
                <a:cs typeface="Calibri"/>
              </a:rPr>
              <a:t>in </a:t>
            </a:r>
            <a:r>
              <a:rPr dirty="0" sz="1900">
                <a:latin typeface="Calibri"/>
                <a:cs typeface="Calibri"/>
              </a:rPr>
              <a:t>shaping</a:t>
            </a:r>
            <a:r>
              <a:rPr dirty="0" sz="1900" spc="-6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-6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firm’s</a:t>
            </a:r>
            <a:r>
              <a:rPr dirty="0" sz="1900" spc="-6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external</a:t>
            </a:r>
            <a:r>
              <a:rPr dirty="0" sz="1900" spc="-4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environment.</a:t>
            </a:r>
            <a:endParaRPr sz="1900">
              <a:latin typeface="Calibri"/>
              <a:cs typeface="Calibri"/>
            </a:endParaRPr>
          </a:p>
          <a:p>
            <a:pPr marL="321310" indent="-308610">
              <a:lnSpc>
                <a:spcPct val="100000"/>
              </a:lnSpc>
              <a:buAutoNum type="arabicPeriod" startAt="4"/>
              <a:tabLst>
                <a:tab pos="321310" algn="l"/>
              </a:tabLst>
            </a:pPr>
            <a:r>
              <a:rPr dirty="0" sz="1900">
                <a:latin typeface="Calibri"/>
                <a:cs typeface="Calibri"/>
              </a:rPr>
              <a:t>Generate</a:t>
            </a:r>
            <a:r>
              <a:rPr dirty="0" sz="1900" spc="484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a</a:t>
            </a:r>
            <a:r>
              <a:rPr dirty="0" sz="1900" spc="47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strategic</a:t>
            </a:r>
            <a:r>
              <a:rPr dirty="0" sz="1900" spc="484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group</a:t>
            </a:r>
            <a:r>
              <a:rPr dirty="0" sz="1900" spc="484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model</a:t>
            </a:r>
            <a:r>
              <a:rPr dirty="0" sz="1900" spc="48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to</a:t>
            </a:r>
            <a:r>
              <a:rPr dirty="0" sz="1900" spc="47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reveal</a:t>
            </a:r>
            <a:r>
              <a:rPr dirty="0" sz="1900" spc="484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performance</a:t>
            </a:r>
            <a:r>
              <a:rPr dirty="0" sz="1900" spc="484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differences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900">
                <a:latin typeface="Calibri"/>
                <a:cs typeface="Calibri"/>
              </a:rPr>
              <a:t>between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clusters</a:t>
            </a:r>
            <a:r>
              <a:rPr dirty="0" sz="1900" spc="-3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of</a:t>
            </a:r>
            <a:r>
              <a:rPr dirty="0" sz="1900" spc="-4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firms</a:t>
            </a:r>
            <a:r>
              <a:rPr dirty="0" sz="1900" spc="-4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in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-3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same</a:t>
            </a:r>
            <a:r>
              <a:rPr dirty="0" sz="1900" spc="-5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industry.</a:t>
            </a:r>
            <a:endParaRPr sz="190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2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97760"/>
            <a:ext cx="10026015" cy="3714115"/>
          </a:xfrm>
          <a:prstGeom prst="rect">
            <a:avLst/>
          </a:prstGeom>
        </p:spPr>
        <p:txBody>
          <a:bodyPr wrap="square" lIns="0" tIns="46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3.1.</a:t>
            </a:r>
            <a:r>
              <a:rPr dirty="0" sz="220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200" spc="-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PESTEL</a:t>
            </a:r>
            <a:r>
              <a:rPr dirty="0" sz="22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alibri"/>
                <a:cs typeface="Calibri"/>
              </a:rPr>
              <a:t>Framework</a:t>
            </a:r>
            <a:endParaRPr sz="2200">
              <a:latin typeface="Calibri"/>
              <a:cs typeface="Calibri"/>
            </a:endParaRPr>
          </a:p>
          <a:p>
            <a:pPr algn="just" marL="12700" marR="5080">
              <a:lnSpc>
                <a:spcPct val="110000"/>
              </a:lnSpc>
            </a:pP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firm's external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environment</a:t>
            </a:r>
            <a:r>
              <a:rPr dirty="0" sz="2200">
                <a:latin typeface="Calibri"/>
                <a:cs typeface="Calibri"/>
              </a:rPr>
              <a:t> includes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every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factor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that can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affect</a:t>
            </a:r>
            <a:r>
              <a:rPr dirty="0" sz="2200" spc="-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its ability to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gain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25">
                <a:latin typeface="Calibri"/>
                <a:cs typeface="Calibri"/>
              </a:rPr>
              <a:t>and </a:t>
            </a:r>
            <a:r>
              <a:rPr dirty="0" sz="2200">
                <a:latin typeface="Calibri"/>
                <a:cs typeface="Calibri"/>
              </a:rPr>
              <a:t>sustain</a:t>
            </a:r>
            <a:r>
              <a:rPr dirty="0" sz="2200" spc="3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competitive</a:t>
            </a:r>
            <a:r>
              <a:rPr dirty="0" sz="2200" spc="4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advantage.</a:t>
            </a:r>
            <a:r>
              <a:rPr dirty="0" sz="2200" spc="3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By</a:t>
            </a:r>
            <a:r>
              <a:rPr dirty="0" sz="2200" spc="4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analyzing</a:t>
            </a:r>
            <a:r>
              <a:rPr dirty="0" sz="2200" spc="3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these</a:t>
            </a:r>
            <a:r>
              <a:rPr dirty="0" sz="2200" spc="3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factors,</a:t>
            </a:r>
            <a:r>
              <a:rPr dirty="0" sz="2200" spc="4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managers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can</a:t>
            </a:r>
            <a:r>
              <a:rPr dirty="0" sz="2200" spc="40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mitigate </a:t>
            </a:r>
            <a:r>
              <a:rPr dirty="0" sz="2200">
                <a:latin typeface="Calibri"/>
                <a:cs typeface="Calibri"/>
              </a:rPr>
              <a:t>threats</a:t>
            </a:r>
            <a:r>
              <a:rPr dirty="0" sz="2200" spc="1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seize</a:t>
            </a:r>
            <a:r>
              <a:rPr dirty="0" sz="2200" spc="1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opportunities.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common</a:t>
            </a:r>
            <a:r>
              <a:rPr dirty="0" sz="2200" spc="1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way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to</a:t>
            </a:r>
            <a:r>
              <a:rPr dirty="0" sz="2200" spc="1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make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sense</a:t>
            </a:r>
            <a:r>
              <a:rPr dirty="0" sz="2200" spc="1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them</a:t>
            </a:r>
            <a:r>
              <a:rPr dirty="0" sz="2200" spc="1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is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to</a:t>
            </a:r>
            <a:r>
              <a:rPr dirty="0" sz="2200" spc="17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consider </a:t>
            </a:r>
            <a:r>
              <a:rPr dirty="0" sz="2200">
                <a:latin typeface="Calibri"/>
                <a:cs typeface="Calibri"/>
              </a:rPr>
              <a:t>their</a:t>
            </a:r>
            <a:r>
              <a:rPr dirty="0" sz="2200" spc="7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source</a:t>
            </a:r>
            <a:r>
              <a:rPr dirty="0" sz="2200" spc="7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or</a:t>
            </a:r>
            <a:r>
              <a:rPr dirty="0" sz="2200" spc="7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proximity</a:t>
            </a:r>
            <a:r>
              <a:rPr dirty="0" sz="2200" spc="7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to</a:t>
            </a:r>
            <a:r>
              <a:rPr dirty="0" sz="2200" spc="7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7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firm.</a:t>
            </a:r>
            <a:r>
              <a:rPr dirty="0" sz="2200" spc="75"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For</a:t>
            </a:r>
            <a:r>
              <a:rPr dirty="0" sz="2200" spc="7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example</a:t>
            </a:r>
            <a:r>
              <a:rPr dirty="0" sz="2200">
                <a:latin typeface="Calibri"/>
                <a:cs typeface="Calibri"/>
              </a:rPr>
              <a:t>,</a:t>
            </a:r>
            <a:r>
              <a:rPr dirty="0" sz="2200" spc="7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factors</a:t>
            </a:r>
            <a:r>
              <a:rPr dirty="0" sz="2200" spc="7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7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7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firm's</a:t>
            </a:r>
            <a:r>
              <a:rPr dirty="0" sz="2200" spc="85">
                <a:latin typeface="Calibri"/>
                <a:cs typeface="Calibri"/>
              </a:rPr>
              <a:t>  </a:t>
            </a:r>
            <a:r>
              <a:rPr dirty="0" sz="2200" spc="-10">
                <a:solidFill>
                  <a:srgbClr val="FF0000"/>
                </a:solidFill>
                <a:latin typeface="Calibri"/>
                <a:cs typeface="Calibri"/>
              </a:rPr>
              <a:t>general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environment</a:t>
            </a:r>
            <a:r>
              <a:rPr dirty="0" sz="2200" spc="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are</a:t>
            </a:r>
            <a:r>
              <a:rPr dirty="0" sz="2200" spc="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ones</a:t>
            </a:r>
            <a:r>
              <a:rPr dirty="0" sz="2200" spc="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managers</a:t>
            </a:r>
            <a:r>
              <a:rPr dirty="0" sz="2200" spc="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have</a:t>
            </a:r>
            <a:r>
              <a:rPr dirty="0" sz="2200" spc="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little</a:t>
            </a:r>
            <a:r>
              <a:rPr dirty="0" sz="2200" spc="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direct</a:t>
            </a:r>
            <a:r>
              <a:rPr dirty="0" sz="2200" spc="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control</a:t>
            </a:r>
            <a:r>
              <a:rPr dirty="0" sz="2200" spc="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over,</a:t>
            </a:r>
            <a:r>
              <a:rPr dirty="0" sz="2200" spc="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such</a:t>
            </a:r>
            <a:r>
              <a:rPr dirty="0" sz="2200" spc="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as</a:t>
            </a:r>
            <a:r>
              <a:rPr dirty="0" sz="2200" spc="5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macroeconomic </a:t>
            </a:r>
            <a:r>
              <a:rPr dirty="0" sz="2200">
                <a:latin typeface="Calibri"/>
                <a:cs typeface="Calibri"/>
              </a:rPr>
              <a:t>conditions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like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interest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or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currency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exchange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rates.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PESTEL</a:t>
            </a:r>
            <a:r>
              <a:rPr dirty="0" sz="22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FF0000"/>
                </a:solidFill>
                <a:latin typeface="Calibri"/>
                <a:cs typeface="Calibri"/>
              </a:rPr>
              <a:t>framework</a:t>
            </a:r>
            <a:r>
              <a:rPr dirty="0" sz="22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organizes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this </a:t>
            </a:r>
            <a:r>
              <a:rPr dirty="0" sz="2200">
                <a:latin typeface="Calibri"/>
                <a:cs typeface="Calibri"/>
              </a:rPr>
              <a:t>general</a:t>
            </a:r>
            <a:r>
              <a:rPr dirty="0" sz="2200" spc="330">
                <a:latin typeface="Calibri"/>
                <a:cs typeface="Calibri"/>
              </a:rPr>
              <a:t>   </a:t>
            </a:r>
            <a:r>
              <a:rPr dirty="0" sz="2200">
                <a:latin typeface="Calibri"/>
                <a:cs typeface="Calibri"/>
              </a:rPr>
              <a:t>environment</a:t>
            </a:r>
            <a:r>
              <a:rPr dirty="0" sz="2200" spc="330">
                <a:latin typeface="Calibri"/>
                <a:cs typeface="Calibri"/>
              </a:rPr>
              <a:t>   </a:t>
            </a:r>
            <a:r>
              <a:rPr dirty="0" sz="2200">
                <a:latin typeface="Calibri"/>
                <a:cs typeface="Calibri"/>
              </a:rPr>
              <a:t>into</a:t>
            </a:r>
            <a:r>
              <a:rPr dirty="0" sz="2200" spc="335">
                <a:latin typeface="Calibri"/>
                <a:cs typeface="Calibri"/>
              </a:rPr>
              <a:t>   </a:t>
            </a:r>
            <a:r>
              <a:rPr dirty="0" sz="2200">
                <a:latin typeface="Calibri"/>
                <a:cs typeface="Calibri"/>
              </a:rPr>
              <a:t>six</a:t>
            </a:r>
            <a:r>
              <a:rPr dirty="0" sz="2200" spc="330">
                <a:latin typeface="Calibri"/>
                <a:cs typeface="Calibri"/>
              </a:rPr>
              <a:t>   </a:t>
            </a:r>
            <a:r>
              <a:rPr dirty="0" sz="2200" spc="-20">
                <a:latin typeface="Calibri"/>
                <a:cs typeface="Calibri"/>
              </a:rPr>
              <a:t>segments—</a:t>
            </a:r>
            <a:r>
              <a:rPr dirty="0" sz="2200">
                <a:latin typeface="Calibri"/>
                <a:cs typeface="Calibri"/>
              </a:rPr>
              <a:t>Political,</a:t>
            </a:r>
            <a:r>
              <a:rPr dirty="0" sz="2200" spc="335">
                <a:latin typeface="Calibri"/>
                <a:cs typeface="Calibri"/>
              </a:rPr>
              <a:t>   </a:t>
            </a:r>
            <a:r>
              <a:rPr dirty="0" sz="2200">
                <a:latin typeface="Calibri"/>
                <a:cs typeface="Calibri"/>
              </a:rPr>
              <a:t>Economic,</a:t>
            </a:r>
            <a:r>
              <a:rPr dirty="0" sz="2200" spc="335">
                <a:latin typeface="Calibri"/>
                <a:cs typeface="Calibri"/>
              </a:rPr>
              <a:t>   </a:t>
            </a:r>
            <a:r>
              <a:rPr dirty="0" sz="2200" spc="-10">
                <a:latin typeface="Calibri"/>
                <a:cs typeface="Calibri"/>
              </a:rPr>
              <a:t>Sociocultural, </a:t>
            </a:r>
            <a:r>
              <a:rPr dirty="0" sz="2200">
                <a:latin typeface="Calibri"/>
                <a:cs typeface="Calibri"/>
              </a:rPr>
              <a:t>Technological,</a:t>
            </a:r>
            <a:r>
              <a:rPr dirty="0" sz="2200" spc="1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Ecological,</a:t>
            </a:r>
            <a:r>
              <a:rPr dirty="0" sz="2200" spc="1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1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Legal.</a:t>
            </a:r>
            <a:r>
              <a:rPr dirty="0" sz="2200" spc="1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Together</a:t>
            </a:r>
            <a:r>
              <a:rPr dirty="0" sz="2200" spc="1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these</a:t>
            </a:r>
            <a:r>
              <a:rPr dirty="0" sz="2200" spc="1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capture</a:t>
            </a:r>
            <a:r>
              <a:rPr dirty="0" sz="2200" spc="1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1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broad</a:t>
            </a:r>
            <a:r>
              <a:rPr dirty="0" sz="2200" spc="1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external</a:t>
            </a:r>
            <a:r>
              <a:rPr dirty="0" sz="2200" spc="17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forces </a:t>
            </a:r>
            <a:r>
              <a:rPr dirty="0" sz="2200">
                <a:latin typeface="Calibri"/>
                <a:cs typeface="Calibri"/>
              </a:rPr>
              <a:t>that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shape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conditions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which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every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firm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industry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competes.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2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20000"/>
              </a:lnSpc>
              <a:spcBef>
                <a:spcPts val="95"/>
              </a:spcBef>
            </a:pPr>
            <a:r>
              <a:rPr dirty="0"/>
              <a:t>In</a:t>
            </a:r>
            <a:r>
              <a:rPr dirty="0" spc="300"/>
              <a:t> </a:t>
            </a:r>
            <a:r>
              <a:rPr dirty="0"/>
              <a:t>contrast,</a:t>
            </a:r>
            <a:r>
              <a:rPr dirty="0" spc="315"/>
              <a:t> </a:t>
            </a:r>
            <a:r>
              <a:rPr dirty="0"/>
              <a:t>factors</a:t>
            </a:r>
            <a:r>
              <a:rPr dirty="0" spc="305"/>
              <a:t> </a:t>
            </a:r>
            <a:r>
              <a:rPr dirty="0"/>
              <a:t>in</a:t>
            </a:r>
            <a:r>
              <a:rPr dirty="0" spc="305"/>
              <a:t> </a:t>
            </a:r>
            <a:r>
              <a:rPr dirty="0"/>
              <a:t>the</a:t>
            </a:r>
            <a:r>
              <a:rPr dirty="0" spc="305"/>
              <a:t> </a:t>
            </a:r>
            <a:r>
              <a:rPr dirty="0"/>
              <a:t>firm's</a:t>
            </a:r>
            <a:r>
              <a:rPr dirty="0" spc="320"/>
              <a:t> </a:t>
            </a:r>
            <a:r>
              <a:rPr dirty="0">
                <a:solidFill>
                  <a:srgbClr val="FF0000"/>
                </a:solidFill>
              </a:rPr>
              <a:t>task</a:t>
            </a:r>
            <a:r>
              <a:rPr dirty="0" spc="31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environment</a:t>
            </a:r>
            <a:r>
              <a:rPr dirty="0" spc="325">
                <a:solidFill>
                  <a:srgbClr val="FF0000"/>
                </a:solidFill>
              </a:rPr>
              <a:t> </a:t>
            </a:r>
            <a:r>
              <a:rPr dirty="0"/>
              <a:t>are</a:t>
            </a:r>
            <a:r>
              <a:rPr dirty="0" spc="295"/>
              <a:t> </a:t>
            </a:r>
            <a:r>
              <a:rPr dirty="0"/>
              <a:t>ones</a:t>
            </a:r>
            <a:r>
              <a:rPr dirty="0" spc="315"/>
              <a:t> </a:t>
            </a:r>
            <a:r>
              <a:rPr dirty="0"/>
              <a:t>managers</a:t>
            </a:r>
            <a:r>
              <a:rPr dirty="0" spc="310"/>
              <a:t> </a:t>
            </a:r>
            <a:r>
              <a:rPr dirty="0"/>
              <a:t>can</a:t>
            </a:r>
            <a:r>
              <a:rPr dirty="0" spc="320"/>
              <a:t> </a:t>
            </a:r>
            <a:r>
              <a:rPr dirty="0" spc="-10"/>
              <a:t>influence, </a:t>
            </a:r>
            <a:r>
              <a:rPr dirty="0"/>
              <a:t>such</a:t>
            </a:r>
            <a:r>
              <a:rPr dirty="0" spc="105"/>
              <a:t> </a:t>
            </a:r>
            <a:r>
              <a:rPr dirty="0"/>
              <a:t>as</a:t>
            </a:r>
            <a:r>
              <a:rPr dirty="0" spc="120"/>
              <a:t> </a:t>
            </a:r>
            <a:r>
              <a:rPr dirty="0"/>
              <a:t>the</a:t>
            </a:r>
            <a:r>
              <a:rPr dirty="0" spc="120"/>
              <a:t> </a:t>
            </a:r>
            <a:r>
              <a:rPr dirty="0"/>
              <a:t>composition</a:t>
            </a:r>
            <a:r>
              <a:rPr dirty="0" spc="114"/>
              <a:t> </a:t>
            </a:r>
            <a:r>
              <a:rPr dirty="0"/>
              <a:t>of</a:t>
            </a:r>
            <a:r>
              <a:rPr dirty="0" spc="114"/>
              <a:t> </a:t>
            </a:r>
            <a:r>
              <a:rPr dirty="0"/>
              <a:t>their</a:t>
            </a:r>
            <a:r>
              <a:rPr dirty="0" spc="110"/>
              <a:t> </a:t>
            </a:r>
            <a:r>
              <a:rPr dirty="0">
                <a:solidFill>
                  <a:srgbClr val="FF0000"/>
                </a:solidFill>
              </a:rPr>
              <a:t>strategic</a:t>
            </a:r>
            <a:r>
              <a:rPr dirty="0" spc="11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groups</a:t>
            </a:r>
            <a:r>
              <a:rPr dirty="0" spc="114">
                <a:solidFill>
                  <a:srgbClr val="FF0000"/>
                </a:solidFill>
              </a:rPr>
              <a:t> </a:t>
            </a:r>
            <a:r>
              <a:rPr dirty="0"/>
              <a:t>(a</a:t>
            </a:r>
            <a:r>
              <a:rPr dirty="0" spc="125"/>
              <a:t> </a:t>
            </a:r>
            <a:r>
              <a:rPr dirty="0"/>
              <a:t>set</a:t>
            </a:r>
            <a:r>
              <a:rPr dirty="0" spc="110"/>
              <a:t> </a:t>
            </a:r>
            <a:r>
              <a:rPr dirty="0"/>
              <a:t>of</a:t>
            </a:r>
            <a:r>
              <a:rPr dirty="0" spc="110"/>
              <a:t> </a:t>
            </a:r>
            <a:r>
              <a:rPr dirty="0"/>
              <a:t>close</a:t>
            </a:r>
            <a:r>
              <a:rPr dirty="0" spc="125"/>
              <a:t> </a:t>
            </a:r>
            <a:r>
              <a:rPr dirty="0"/>
              <a:t>rivals)</a:t>
            </a:r>
            <a:r>
              <a:rPr dirty="0" spc="105"/>
              <a:t> </a:t>
            </a:r>
            <a:r>
              <a:rPr dirty="0"/>
              <a:t>or</a:t>
            </a:r>
            <a:r>
              <a:rPr dirty="0" spc="114"/>
              <a:t> </a:t>
            </a:r>
            <a:r>
              <a:rPr dirty="0"/>
              <a:t>the</a:t>
            </a:r>
            <a:r>
              <a:rPr dirty="0" spc="110"/>
              <a:t> </a:t>
            </a:r>
            <a:r>
              <a:rPr dirty="0" spc="-10"/>
              <a:t>structure </a:t>
            </a:r>
            <a:r>
              <a:rPr dirty="0"/>
              <a:t>of</a:t>
            </a:r>
            <a:r>
              <a:rPr dirty="0" spc="165"/>
              <a:t> </a:t>
            </a:r>
            <a:r>
              <a:rPr dirty="0"/>
              <a:t>the</a:t>
            </a:r>
            <a:r>
              <a:rPr dirty="0" spc="175"/>
              <a:t> </a:t>
            </a:r>
            <a:r>
              <a:rPr dirty="0"/>
              <a:t>industry,</a:t>
            </a:r>
            <a:r>
              <a:rPr dirty="0" spc="180"/>
              <a:t> </a:t>
            </a:r>
            <a:r>
              <a:rPr dirty="0"/>
              <a:t>as</a:t>
            </a:r>
            <a:r>
              <a:rPr dirty="0" spc="175"/>
              <a:t> </a:t>
            </a:r>
            <a:r>
              <a:rPr dirty="0"/>
              <a:t>captured</a:t>
            </a:r>
            <a:r>
              <a:rPr dirty="0" spc="165"/>
              <a:t> </a:t>
            </a:r>
            <a:r>
              <a:rPr dirty="0"/>
              <a:t>by</a:t>
            </a:r>
            <a:r>
              <a:rPr dirty="0" spc="185"/>
              <a:t> </a:t>
            </a:r>
            <a:r>
              <a:rPr dirty="0"/>
              <a:t>Porter's</a:t>
            </a:r>
            <a:r>
              <a:rPr dirty="0" spc="175"/>
              <a:t> </a:t>
            </a:r>
            <a:r>
              <a:rPr dirty="0"/>
              <a:t>five</a:t>
            </a:r>
            <a:r>
              <a:rPr dirty="0" spc="185"/>
              <a:t> </a:t>
            </a:r>
            <a:r>
              <a:rPr dirty="0"/>
              <a:t>competitive</a:t>
            </a:r>
            <a:r>
              <a:rPr dirty="0" spc="185"/>
              <a:t> </a:t>
            </a:r>
            <a:r>
              <a:rPr dirty="0"/>
              <a:t>forces.</a:t>
            </a:r>
            <a:r>
              <a:rPr dirty="0" spc="175"/>
              <a:t> </a:t>
            </a:r>
            <a:r>
              <a:rPr dirty="0"/>
              <a:t>The</a:t>
            </a:r>
            <a:r>
              <a:rPr dirty="0" spc="180"/>
              <a:t> </a:t>
            </a:r>
            <a:r>
              <a:rPr dirty="0"/>
              <a:t>task</a:t>
            </a:r>
            <a:r>
              <a:rPr dirty="0" spc="190"/>
              <a:t> </a:t>
            </a:r>
            <a:r>
              <a:rPr dirty="0" spc="-10"/>
              <a:t>environment </a:t>
            </a:r>
            <a:r>
              <a:rPr dirty="0"/>
              <a:t>sits</a:t>
            </a:r>
            <a:r>
              <a:rPr dirty="0" spc="-5"/>
              <a:t> </a:t>
            </a:r>
            <a:r>
              <a:rPr dirty="0"/>
              <a:t>closer</a:t>
            </a:r>
            <a:r>
              <a:rPr dirty="0" spc="-10"/>
              <a:t> </a:t>
            </a:r>
            <a:r>
              <a:rPr dirty="0"/>
              <a:t>to the</a:t>
            </a:r>
            <a:r>
              <a:rPr dirty="0" spc="-10"/>
              <a:t> </a:t>
            </a:r>
            <a:r>
              <a:rPr dirty="0"/>
              <a:t>firm than</a:t>
            </a:r>
            <a:r>
              <a:rPr dirty="0" spc="-10"/>
              <a:t> </a:t>
            </a:r>
            <a:r>
              <a:rPr dirty="0"/>
              <a:t>the general</a:t>
            </a:r>
            <a:r>
              <a:rPr dirty="0" spc="-10"/>
              <a:t> environment,</a:t>
            </a:r>
            <a:r>
              <a:rPr dirty="0" spc="10"/>
              <a:t> </a:t>
            </a:r>
            <a:r>
              <a:rPr dirty="0"/>
              <a:t>so</a:t>
            </a:r>
            <a:r>
              <a:rPr dirty="0" spc="-10"/>
              <a:t> </a:t>
            </a:r>
            <a:r>
              <a:rPr dirty="0"/>
              <a:t>its factors</a:t>
            </a:r>
            <a:r>
              <a:rPr dirty="0" spc="-5"/>
              <a:t> </a:t>
            </a:r>
            <a:r>
              <a:rPr dirty="0"/>
              <a:t>bear</a:t>
            </a:r>
            <a:r>
              <a:rPr dirty="0" spc="-15"/>
              <a:t> </a:t>
            </a:r>
            <a:r>
              <a:rPr dirty="0"/>
              <a:t>more</a:t>
            </a:r>
            <a:r>
              <a:rPr dirty="0" spc="-5"/>
              <a:t> </a:t>
            </a:r>
            <a:r>
              <a:rPr dirty="0"/>
              <a:t>directly</a:t>
            </a:r>
            <a:r>
              <a:rPr dirty="0" spc="-10"/>
              <a:t> </a:t>
            </a:r>
            <a:r>
              <a:rPr dirty="0" spc="-25"/>
              <a:t>on </a:t>
            </a:r>
            <a:r>
              <a:rPr dirty="0" spc="-20"/>
              <a:t>day-</a:t>
            </a:r>
            <a:r>
              <a:rPr dirty="0" spc="-25"/>
              <a:t>to-</a:t>
            </a:r>
            <a:r>
              <a:rPr dirty="0"/>
              <a:t>day</a:t>
            </a:r>
            <a:r>
              <a:rPr dirty="0" spc="425"/>
              <a:t> </a:t>
            </a:r>
            <a:r>
              <a:rPr dirty="0"/>
              <a:t>strategy</a:t>
            </a:r>
            <a:r>
              <a:rPr dirty="0" spc="425"/>
              <a:t> </a:t>
            </a:r>
            <a:r>
              <a:rPr dirty="0"/>
              <a:t>and</a:t>
            </a:r>
            <a:r>
              <a:rPr dirty="0" spc="420"/>
              <a:t> </a:t>
            </a:r>
            <a:r>
              <a:rPr dirty="0"/>
              <a:t>are</a:t>
            </a:r>
            <a:r>
              <a:rPr dirty="0" spc="420"/>
              <a:t> </a:t>
            </a:r>
            <a:r>
              <a:rPr dirty="0"/>
              <a:t>more</a:t>
            </a:r>
            <a:r>
              <a:rPr dirty="0" spc="420"/>
              <a:t> </a:t>
            </a:r>
            <a:r>
              <a:rPr dirty="0"/>
              <a:t>responsive</a:t>
            </a:r>
            <a:r>
              <a:rPr dirty="0" spc="425"/>
              <a:t> </a:t>
            </a:r>
            <a:r>
              <a:rPr dirty="0"/>
              <a:t>to</a:t>
            </a:r>
            <a:r>
              <a:rPr dirty="0" spc="425"/>
              <a:t> </a:t>
            </a:r>
            <a:r>
              <a:rPr dirty="0"/>
              <a:t>a</a:t>
            </a:r>
            <a:r>
              <a:rPr dirty="0" spc="425"/>
              <a:t> </a:t>
            </a:r>
            <a:r>
              <a:rPr dirty="0"/>
              <a:t>firm's</a:t>
            </a:r>
            <a:r>
              <a:rPr dirty="0" spc="434"/>
              <a:t> </a:t>
            </a:r>
            <a:r>
              <a:rPr dirty="0"/>
              <a:t>own</a:t>
            </a:r>
            <a:r>
              <a:rPr dirty="0" spc="430"/>
              <a:t> </a:t>
            </a:r>
            <a:r>
              <a:rPr dirty="0"/>
              <a:t>actions.</a:t>
            </a:r>
            <a:r>
              <a:rPr dirty="0" spc="420"/>
              <a:t> </a:t>
            </a:r>
            <a:r>
              <a:rPr dirty="0"/>
              <a:t>We</a:t>
            </a:r>
            <a:r>
              <a:rPr dirty="0" spc="445"/>
              <a:t> </a:t>
            </a:r>
            <a:r>
              <a:rPr dirty="0"/>
              <a:t>will</a:t>
            </a:r>
            <a:r>
              <a:rPr dirty="0" spc="420"/>
              <a:t> </a:t>
            </a:r>
            <a:r>
              <a:rPr dirty="0" spc="-25"/>
              <a:t>now </a:t>
            </a:r>
            <a:r>
              <a:rPr dirty="0"/>
              <a:t>examine</a:t>
            </a:r>
            <a:r>
              <a:rPr dirty="0" spc="70"/>
              <a:t> </a:t>
            </a:r>
            <a:r>
              <a:rPr dirty="0"/>
              <a:t>each</a:t>
            </a:r>
            <a:r>
              <a:rPr dirty="0" spc="55"/>
              <a:t> </a:t>
            </a:r>
            <a:r>
              <a:rPr dirty="0"/>
              <a:t>layer</a:t>
            </a:r>
            <a:r>
              <a:rPr dirty="0" spc="60"/>
              <a:t> </a:t>
            </a:r>
            <a:r>
              <a:rPr dirty="0"/>
              <a:t>in</a:t>
            </a:r>
            <a:r>
              <a:rPr dirty="0" spc="55"/>
              <a:t> </a:t>
            </a:r>
            <a:r>
              <a:rPr dirty="0"/>
              <a:t>detail,</a:t>
            </a:r>
            <a:r>
              <a:rPr dirty="0" spc="65"/>
              <a:t> </a:t>
            </a:r>
            <a:r>
              <a:rPr dirty="0"/>
              <a:t>moving</a:t>
            </a:r>
            <a:r>
              <a:rPr dirty="0" spc="45"/>
              <a:t> </a:t>
            </a:r>
            <a:r>
              <a:rPr dirty="0"/>
              <a:t>from</a:t>
            </a:r>
            <a:r>
              <a:rPr dirty="0" spc="70"/>
              <a:t> </a:t>
            </a:r>
            <a:r>
              <a:rPr dirty="0"/>
              <a:t>the</a:t>
            </a:r>
            <a:r>
              <a:rPr dirty="0" spc="65"/>
              <a:t> </a:t>
            </a:r>
            <a:r>
              <a:rPr dirty="0"/>
              <a:t>firm's</a:t>
            </a:r>
            <a:r>
              <a:rPr dirty="0" spc="80"/>
              <a:t> </a:t>
            </a:r>
            <a:r>
              <a:rPr dirty="0"/>
              <a:t>general</a:t>
            </a:r>
            <a:r>
              <a:rPr dirty="0" spc="70"/>
              <a:t> </a:t>
            </a:r>
            <a:r>
              <a:rPr dirty="0"/>
              <a:t>environment</a:t>
            </a:r>
            <a:r>
              <a:rPr dirty="0" spc="70"/>
              <a:t> </a:t>
            </a:r>
            <a:r>
              <a:rPr dirty="0"/>
              <a:t>inward</a:t>
            </a:r>
            <a:r>
              <a:rPr dirty="0" spc="55"/>
              <a:t> </a:t>
            </a:r>
            <a:r>
              <a:rPr dirty="0"/>
              <a:t>to</a:t>
            </a:r>
            <a:r>
              <a:rPr dirty="0" spc="75"/>
              <a:t> </a:t>
            </a:r>
            <a:r>
              <a:rPr dirty="0" spc="-25"/>
              <a:t>its </a:t>
            </a:r>
            <a:r>
              <a:rPr dirty="0"/>
              <a:t>task</a:t>
            </a:r>
            <a:r>
              <a:rPr dirty="0" spc="-45"/>
              <a:t> </a:t>
            </a:r>
            <a:r>
              <a:rPr dirty="0" spc="-10"/>
              <a:t>environment.</a:t>
            </a:r>
            <a:r>
              <a:rPr dirty="0" spc="-50"/>
              <a:t> </a:t>
            </a:r>
            <a:r>
              <a:rPr dirty="0"/>
              <a:t>Following</a:t>
            </a:r>
            <a:r>
              <a:rPr dirty="0" spc="-55"/>
              <a:t> </a:t>
            </a:r>
            <a:r>
              <a:rPr dirty="0"/>
              <a:t>Exhibit</a:t>
            </a:r>
            <a:r>
              <a:rPr dirty="0" spc="-50"/>
              <a:t> </a:t>
            </a:r>
            <a:r>
              <a:rPr dirty="0"/>
              <a:t>3.1,</a:t>
            </a:r>
            <a:r>
              <a:rPr dirty="0" spc="-50"/>
              <a:t> </a:t>
            </a:r>
            <a:r>
              <a:rPr dirty="0"/>
              <a:t>we</a:t>
            </a:r>
            <a:r>
              <a:rPr dirty="0" spc="-35"/>
              <a:t> </a:t>
            </a:r>
            <a:r>
              <a:rPr dirty="0"/>
              <a:t>work</a:t>
            </a:r>
            <a:r>
              <a:rPr dirty="0" spc="-45"/>
              <a:t> </a:t>
            </a:r>
            <a:r>
              <a:rPr dirty="0"/>
              <a:t>from</a:t>
            </a:r>
            <a:r>
              <a:rPr dirty="0" spc="-45"/>
              <a:t> </a:t>
            </a:r>
            <a:r>
              <a:rPr dirty="0"/>
              <a:t>the</a:t>
            </a:r>
            <a:r>
              <a:rPr dirty="0" spc="-55"/>
              <a:t> </a:t>
            </a:r>
            <a:r>
              <a:rPr dirty="0"/>
              <a:t>outer</a:t>
            </a:r>
            <a:r>
              <a:rPr dirty="0" spc="-30"/>
              <a:t> </a:t>
            </a:r>
            <a:r>
              <a:rPr dirty="0"/>
              <a:t>ring</a:t>
            </a:r>
            <a:r>
              <a:rPr dirty="0" spc="-55"/>
              <a:t> </a:t>
            </a:r>
            <a:r>
              <a:rPr dirty="0"/>
              <a:t>to</a:t>
            </a:r>
            <a:r>
              <a:rPr dirty="0" spc="-40"/>
              <a:t> </a:t>
            </a:r>
            <a:r>
              <a:rPr dirty="0"/>
              <a:t>the</a:t>
            </a:r>
            <a:r>
              <a:rPr dirty="0" spc="-40"/>
              <a:t> </a:t>
            </a:r>
            <a:r>
              <a:rPr dirty="0"/>
              <a:t>inner</a:t>
            </a:r>
            <a:r>
              <a:rPr dirty="0" spc="-60"/>
              <a:t> </a:t>
            </a:r>
            <a:r>
              <a:rPr dirty="0" spc="-10"/>
              <a:t>ring.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858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50"/>
              <a:t>2</a:t>
            </a:fld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626232" y="500889"/>
              <a:ext cx="9566275" cy="45720"/>
            </a:xfrm>
            <a:custGeom>
              <a:avLst/>
              <a:gdLst/>
              <a:ahLst/>
              <a:cxnLst/>
              <a:rect l="l" t="t" r="r" b="b"/>
              <a:pathLst>
                <a:path w="9566275" h="45720">
                  <a:moveTo>
                    <a:pt x="9565767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9565767" y="45718"/>
                  </a:lnTo>
                  <a:lnTo>
                    <a:pt x="956576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24088" y="792434"/>
              <a:ext cx="3867911" cy="606556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607932" y="952880"/>
              <a:ext cx="3584575" cy="5905500"/>
            </a:xfrm>
            <a:custGeom>
              <a:avLst/>
              <a:gdLst/>
              <a:ahLst/>
              <a:cxnLst/>
              <a:rect l="l" t="t" r="r" b="b"/>
              <a:pathLst>
                <a:path w="3584575" h="5905500">
                  <a:moveTo>
                    <a:pt x="3584067" y="0"/>
                  </a:moveTo>
                  <a:lnTo>
                    <a:pt x="253492" y="0"/>
                  </a:lnTo>
                  <a:lnTo>
                    <a:pt x="207905" y="4081"/>
                  </a:lnTo>
                  <a:lnTo>
                    <a:pt x="165007" y="15849"/>
                  </a:lnTo>
                  <a:lnTo>
                    <a:pt x="125513" y="34591"/>
                  </a:lnTo>
                  <a:lnTo>
                    <a:pt x="90136" y="59591"/>
                  </a:lnTo>
                  <a:lnTo>
                    <a:pt x="59591" y="90136"/>
                  </a:lnTo>
                  <a:lnTo>
                    <a:pt x="34591" y="125513"/>
                  </a:lnTo>
                  <a:lnTo>
                    <a:pt x="15849" y="165007"/>
                  </a:lnTo>
                  <a:lnTo>
                    <a:pt x="4081" y="207905"/>
                  </a:lnTo>
                  <a:lnTo>
                    <a:pt x="0" y="253492"/>
                  </a:lnTo>
                  <a:lnTo>
                    <a:pt x="0" y="5651627"/>
                  </a:lnTo>
                  <a:lnTo>
                    <a:pt x="4081" y="5697192"/>
                  </a:lnTo>
                  <a:lnTo>
                    <a:pt x="15849" y="5740079"/>
                  </a:lnTo>
                  <a:lnTo>
                    <a:pt x="34591" y="5779569"/>
                  </a:lnTo>
                  <a:lnTo>
                    <a:pt x="59591" y="5814949"/>
                  </a:lnTo>
                  <a:lnTo>
                    <a:pt x="90136" y="5845501"/>
                  </a:lnTo>
                  <a:lnTo>
                    <a:pt x="125513" y="5870510"/>
                  </a:lnTo>
                  <a:lnTo>
                    <a:pt x="165007" y="5889260"/>
                  </a:lnTo>
                  <a:lnTo>
                    <a:pt x="207905" y="5901034"/>
                  </a:lnTo>
                  <a:lnTo>
                    <a:pt x="253492" y="5905119"/>
                  </a:lnTo>
                  <a:lnTo>
                    <a:pt x="3584067" y="5905119"/>
                  </a:lnTo>
                  <a:lnTo>
                    <a:pt x="3584067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6280" y="1047013"/>
              <a:ext cx="9528175" cy="546493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23455" y="1285239"/>
              <a:ext cx="9751060" cy="5026660"/>
            </a:xfrm>
            <a:custGeom>
              <a:avLst/>
              <a:gdLst/>
              <a:ahLst/>
              <a:cxnLst/>
              <a:rect l="l" t="t" r="r" b="b"/>
              <a:pathLst>
                <a:path w="9751060" h="5026660">
                  <a:moveTo>
                    <a:pt x="9442310" y="0"/>
                  </a:moveTo>
                  <a:lnTo>
                    <a:pt x="308610" y="0"/>
                  </a:lnTo>
                  <a:lnTo>
                    <a:pt x="263004" y="3346"/>
                  </a:lnTo>
                  <a:lnTo>
                    <a:pt x="219477" y="13066"/>
                  </a:lnTo>
                  <a:lnTo>
                    <a:pt x="178505" y="28684"/>
                  </a:lnTo>
                  <a:lnTo>
                    <a:pt x="140565" y="49720"/>
                  </a:lnTo>
                  <a:lnTo>
                    <a:pt x="106136" y="75699"/>
                  </a:lnTo>
                  <a:lnTo>
                    <a:pt x="75694" y="106141"/>
                  </a:lnTo>
                  <a:lnTo>
                    <a:pt x="49717" y="140571"/>
                  </a:lnTo>
                  <a:lnTo>
                    <a:pt x="28682" y="178510"/>
                  </a:lnTo>
                  <a:lnTo>
                    <a:pt x="13065" y="219481"/>
                  </a:lnTo>
                  <a:lnTo>
                    <a:pt x="3345" y="263007"/>
                  </a:lnTo>
                  <a:lnTo>
                    <a:pt x="0" y="308610"/>
                  </a:lnTo>
                  <a:lnTo>
                    <a:pt x="0" y="4717529"/>
                  </a:lnTo>
                  <a:lnTo>
                    <a:pt x="3345" y="4763131"/>
                  </a:lnTo>
                  <a:lnTo>
                    <a:pt x="13065" y="4806657"/>
                  </a:lnTo>
                  <a:lnTo>
                    <a:pt x="28682" y="4847628"/>
                  </a:lnTo>
                  <a:lnTo>
                    <a:pt x="49717" y="4885567"/>
                  </a:lnTo>
                  <a:lnTo>
                    <a:pt x="75694" y="4919997"/>
                  </a:lnTo>
                  <a:lnTo>
                    <a:pt x="106136" y="4950440"/>
                  </a:lnTo>
                  <a:lnTo>
                    <a:pt x="140565" y="4976418"/>
                  </a:lnTo>
                  <a:lnTo>
                    <a:pt x="178505" y="4997455"/>
                  </a:lnTo>
                  <a:lnTo>
                    <a:pt x="219477" y="5013072"/>
                  </a:lnTo>
                  <a:lnTo>
                    <a:pt x="263004" y="5022793"/>
                  </a:lnTo>
                  <a:lnTo>
                    <a:pt x="308610" y="5026139"/>
                  </a:lnTo>
                  <a:lnTo>
                    <a:pt x="9442310" y="5026139"/>
                  </a:lnTo>
                  <a:lnTo>
                    <a:pt x="9487912" y="5022793"/>
                  </a:lnTo>
                  <a:lnTo>
                    <a:pt x="9531438" y="5013072"/>
                  </a:lnTo>
                  <a:lnTo>
                    <a:pt x="9572409" y="4997455"/>
                  </a:lnTo>
                  <a:lnTo>
                    <a:pt x="9610348" y="4976418"/>
                  </a:lnTo>
                  <a:lnTo>
                    <a:pt x="9644778" y="4950440"/>
                  </a:lnTo>
                  <a:lnTo>
                    <a:pt x="9675221" y="4919997"/>
                  </a:lnTo>
                  <a:lnTo>
                    <a:pt x="9701199" y="4885567"/>
                  </a:lnTo>
                  <a:lnTo>
                    <a:pt x="9722236" y="4847628"/>
                  </a:lnTo>
                  <a:lnTo>
                    <a:pt x="9737853" y="4806657"/>
                  </a:lnTo>
                  <a:lnTo>
                    <a:pt x="9747574" y="4763131"/>
                  </a:lnTo>
                  <a:lnTo>
                    <a:pt x="9750920" y="4717529"/>
                  </a:lnTo>
                  <a:lnTo>
                    <a:pt x="9750920" y="308610"/>
                  </a:lnTo>
                  <a:lnTo>
                    <a:pt x="9747574" y="263007"/>
                  </a:lnTo>
                  <a:lnTo>
                    <a:pt x="9737853" y="219481"/>
                  </a:lnTo>
                  <a:lnTo>
                    <a:pt x="9722236" y="178510"/>
                  </a:lnTo>
                  <a:lnTo>
                    <a:pt x="9701199" y="140571"/>
                  </a:lnTo>
                  <a:lnTo>
                    <a:pt x="9675221" y="106141"/>
                  </a:lnTo>
                  <a:lnTo>
                    <a:pt x="9644778" y="75699"/>
                  </a:lnTo>
                  <a:lnTo>
                    <a:pt x="9610348" y="49720"/>
                  </a:lnTo>
                  <a:lnTo>
                    <a:pt x="9572409" y="28684"/>
                  </a:lnTo>
                  <a:lnTo>
                    <a:pt x="9531438" y="13066"/>
                  </a:lnTo>
                  <a:lnTo>
                    <a:pt x="9487912" y="3346"/>
                  </a:lnTo>
                  <a:lnTo>
                    <a:pt x="94423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23455" y="1285239"/>
              <a:ext cx="9751060" cy="5026660"/>
            </a:xfrm>
            <a:custGeom>
              <a:avLst/>
              <a:gdLst/>
              <a:ahLst/>
              <a:cxnLst/>
              <a:rect l="l" t="t" r="r" b="b"/>
              <a:pathLst>
                <a:path w="9751060" h="5026660">
                  <a:moveTo>
                    <a:pt x="0" y="308610"/>
                  </a:moveTo>
                  <a:lnTo>
                    <a:pt x="3345" y="263007"/>
                  </a:lnTo>
                  <a:lnTo>
                    <a:pt x="13065" y="219481"/>
                  </a:lnTo>
                  <a:lnTo>
                    <a:pt x="28682" y="178510"/>
                  </a:lnTo>
                  <a:lnTo>
                    <a:pt x="49717" y="140571"/>
                  </a:lnTo>
                  <a:lnTo>
                    <a:pt x="75694" y="106141"/>
                  </a:lnTo>
                  <a:lnTo>
                    <a:pt x="106136" y="75699"/>
                  </a:lnTo>
                  <a:lnTo>
                    <a:pt x="140565" y="49720"/>
                  </a:lnTo>
                  <a:lnTo>
                    <a:pt x="178505" y="28684"/>
                  </a:lnTo>
                  <a:lnTo>
                    <a:pt x="219477" y="13066"/>
                  </a:lnTo>
                  <a:lnTo>
                    <a:pt x="263004" y="3346"/>
                  </a:lnTo>
                  <a:lnTo>
                    <a:pt x="308610" y="0"/>
                  </a:lnTo>
                  <a:lnTo>
                    <a:pt x="9442310" y="0"/>
                  </a:lnTo>
                  <a:lnTo>
                    <a:pt x="9487912" y="3346"/>
                  </a:lnTo>
                  <a:lnTo>
                    <a:pt x="9531438" y="13066"/>
                  </a:lnTo>
                  <a:lnTo>
                    <a:pt x="9572409" y="28684"/>
                  </a:lnTo>
                  <a:lnTo>
                    <a:pt x="9610348" y="49720"/>
                  </a:lnTo>
                  <a:lnTo>
                    <a:pt x="9644778" y="75699"/>
                  </a:lnTo>
                  <a:lnTo>
                    <a:pt x="9675221" y="106141"/>
                  </a:lnTo>
                  <a:lnTo>
                    <a:pt x="9701199" y="140571"/>
                  </a:lnTo>
                  <a:lnTo>
                    <a:pt x="9722236" y="178510"/>
                  </a:lnTo>
                  <a:lnTo>
                    <a:pt x="9737853" y="219481"/>
                  </a:lnTo>
                  <a:lnTo>
                    <a:pt x="9747574" y="263007"/>
                  </a:lnTo>
                  <a:lnTo>
                    <a:pt x="9750920" y="308610"/>
                  </a:lnTo>
                  <a:lnTo>
                    <a:pt x="9750920" y="4717529"/>
                  </a:lnTo>
                  <a:lnTo>
                    <a:pt x="9747574" y="4763131"/>
                  </a:lnTo>
                  <a:lnTo>
                    <a:pt x="9737853" y="4806657"/>
                  </a:lnTo>
                  <a:lnTo>
                    <a:pt x="9722236" y="4847628"/>
                  </a:lnTo>
                  <a:lnTo>
                    <a:pt x="9701199" y="4885567"/>
                  </a:lnTo>
                  <a:lnTo>
                    <a:pt x="9675221" y="4919997"/>
                  </a:lnTo>
                  <a:lnTo>
                    <a:pt x="9644778" y="4950440"/>
                  </a:lnTo>
                  <a:lnTo>
                    <a:pt x="9610348" y="4976418"/>
                  </a:lnTo>
                  <a:lnTo>
                    <a:pt x="9572409" y="4997455"/>
                  </a:lnTo>
                  <a:lnTo>
                    <a:pt x="9531438" y="5013072"/>
                  </a:lnTo>
                  <a:lnTo>
                    <a:pt x="9487912" y="5022793"/>
                  </a:lnTo>
                  <a:lnTo>
                    <a:pt x="9442310" y="5026139"/>
                  </a:lnTo>
                  <a:lnTo>
                    <a:pt x="308610" y="5026139"/>
                  </a:lnTo>
                  <a:lnTo>
                    <a:pt x="263004" y="5022793"/>
                  </a:lnTo>
                  <a:lnTo>
                    <a:pt x="219477" y="5013072"/>
                  </a:lnTo>
                  <a:lnTo>
                    <a:pt x="178505" y="4997455"/>
                  </a:lnTo>
                  <a:lnTo>
                    <a:pt x="140565" y="4976418"/>
                  </a:lnTo>
                  <a:lnTo>
                    <a:pt x="106136" y="4950440"/>
                  </a:lnTo>
                  <a:lnTo>
                    <a:pt x="75694" y="4919997"/>
                  </a:lnTo>
                  <a:lnTo>
                    <a:pt x="49717" y="4885567"/>
                  </a:lnTo>
                  <a:lnTo>
                    <a:pt x="28682" y="4847628"/>
                  </a:lnTo>
                  <a:lnTo>
                    <a:pt x="13065" y="4806657"/>
                  </a:lnTo>
                  <a:lnTo>
                    <a:pt x="3345" y="4763131"/>
                  </a:lnTo>
                  <a:lnTo>
                    <a:pt x="0" y="4717529"/>
                  </a:lnTo>
                  <a:lnTo>
                    <a:pt x="0" y="30861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0428" y="79489"/>
              <a:ext cx="2305177" cy="107633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25602" y="6452717"/>
            <a:ext cx="36385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44536A"/>
                </a:solidFill>
                <a:latin typeface="Arial MT"/>
                <a:cs typeface="Arial MT"/>
              </a:rPr>
              <a:t>3</a:t>
            </a:r>
            <a:r>
              <a:rPr dirty="0" sz="1600">
                <a:solidFill>
                  <a:srgbClr val="44536A"/>
                </a:solidFill>
                <a:latin typeface="Tahoma"/>
                <a:cs typeface="Tahoma"/>
              </a:rPr>
              <a:t>–</a:t>
            </a:r>
            <a:r>
              <a:rPr dirty="0" sz="1600" spc="-50">
                <a:solidFill>
                  <a:srgbClr val="44536A"/>
                </a:solidFill>
                <a:latin typeface="Arial MT"/>
                <a:cs typeface="Arial MT"/>
              </a:rPr>
              <a:t>6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25233" y="1485950"/>
            <a:ext cx="10359390" cy="4624705"/>
            <a:chOff x="925233" y="1485950"/>
            <a:chExt cx="10359390" cy="4624705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5233" y="1485950"/>
              <a:ext cx="9243060" cy="462470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877803" y="5543803"/>
              <a:ext cx="406400" cy="4064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177034"/>
            <a:ext cx="9742805" cy="346138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PESTEL</a:t>
            </a:r>
            <a:r>
              <a:rPr dirty="0" sz="2400" spc="-6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model</a:t>
            </a:r>
            <a:r>
              <a:rPr dirty="0" sz="2400" spc="-75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groups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factors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firm’s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general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environment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six </a:t>
            </a:r>
            <a:r>
              <a:rPr dirty="0" sz="2400" spc="-10">
                <a:latin typeface="Calibri"/>
                <a:cs typeface="Calibri"/>
              </a:rPr>
              <a:t>segments: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0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Political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0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Economic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2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Sociocultural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1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Technological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1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Ecological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2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Legal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05203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0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Political</a:t>
            </a:r>
            <a:r>
              <a:rPr dirty="0" sz="2000" spc="-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Factors:</a:t>
            </a:r>
            <a:endParaRPr sz="2000">
              <a:latin typeface="Calibri"/>
              <a:cs typeface="Calibri"/>
            </a:endParaRPr>
          </a:p>
          <a:p>
            <a:pPr algn="just" marL="12700" marR="5080">
              <a:lnSpc>
                <a:spcPct val="120000"/>
              </a:lnSpc>
              <a:spcBef>
                <a:spcPts val="994"/>
              </a:spcBef>
            </a:pPr>
            <a:r>
              <a:rPr dirty="0" sz="2000"/>
              <a:t>Political</a:t>
            </a:r>
            <a:r>
              <a:rPr dirty="0" sz="2000" spc="-30"/>
              <a:t> </a:t>
            </a:r>
            <a:r>
              <a:rPr dirty="0" sz="2000" spc="-10"/>
              <a:t>factors</a:t>
            </a:r>
            <a:r>
              <a:rPr dirty="0" sz="2000" spc="-30"/>
              <a:t> </a:t>
            </a:r>
            <a:r>
              <a:rPr dirty="0" sz="2000"/>
              <a:t>stem</a:t>
            </a:r>
            <a:r>
              <a:rPr dirty="0" sz="2000" spc="-35"/>
              <a:t> </a:t>
            </a:r>
            <a:r>
              <a:rPr dirty="0" sz="2000"/>
              <a:t>from</a:t>
            </a:r>
            <a:r>
              <a:rPr dirty="0" sz="2000" spc="-30"/>
              <a:t> </a:t>
            </a:r>
            <a:r>
              <a:rPr dirty="0" sz="2000"/>
              <a:t>the</a:t>
            </a:r>
            <a:r>
              <a:rPr dirty="0" sz="2000" spc="-25"/>
              <a:t> </a:t>
            </a:r>
            <a:r>
              <a:rPr dirty="0" sz="2000"/>
              <a:t>processes</a:t>
            </a:r>
            <a:r>
              <a:rPr dirty="0" sz="2000" spc="-30"/>
              <a:t> </a:t>
            </a:r>
            <a:r>
              <a:rPr dirty="0" sz="2000"/>
              <a:t>and</a:t>
            </a:r>
            <a:r>
              <a:rPr dirty="0" sz="2000" spc="-20"/>
              <a:t> </a:t>
            </a:r>
            <a:r>
              <a:rPr dirty="0" sz="2000"/>
              <a:t>actions</a:t>
            </a:r>
            <a:r>
              <a:rPr dirty="0" sz="2000" spc="-30"/>
              <a:t> </a:t>
            </a:r>
            <a:r>
              <a:rPr dirty="0" sz="2000"/>
              <a:t>of</a:t>
            </a:r>
            <a:r>
              <a:rPr dirty="0" sz="2000" spc="-45"/>
              <a:t> </a:t>
            </a:r>
            <a:r>
              <a:rPr dirty="0" sz="2000"/>
              <a:t>government</a:t>
            </a:r>
            <a:r>
              <a:rPr dirty="0" sz="2000" spc="-40"/>
              <a:t> </a:t>
            </a:r>
            <a:r>
              <a:rPr dirty="0" sz="2000"/>
              <a:t>bodies</a:t>
            </a:r>
            <a:r>
              <a:rPr dirty="0" sz="2000" spc="-35"/>
              <a:t> </a:t>
            </a:r>
            <a:r>
              <a:rPr dirty="0" sz="2000"/>
              <a:t>that</a:t>
            </a:r>
            <a:r>
              <a:rPr dirty="0" sz="2000" spc="-25"/>
              <a:t> </a:t>
            </a:r>
            <a:r>
              <a:rPr dirty="0" sz="2000"/>
              <a:t>can</a:t>
            </a:r>
            <a:r>
              <a:rPr dirty="0" sz="2000" spc="-25"/>
              <a:t> </a:t>
            </a:r>
            <a:r>
              <a:rPr dirty="0" sz="2000"/>
              <a:t>shape</a:t>
            </a:r>
            <a:r>
              <a:rPr dirty="0" sz="2000" spc="-35"/>
              <a:t> </a:t>
            </a:r>
            <a:r>
              <a:rPr dirty="0" sz="2000" spc="-10"/>
              <a:t>firms' </a:t>
            </a:r>
            <a:r>
              <a:rPr dirty="0" sz="2000"/>
              <a:t>decisions</a:t>
            </a:r>
            <a:r>
              <a:rPr dirty="0" sz="2000" spc="300"/>
              <a:t> </a:t>
            </a:r>
            <a:r>
              <a:rPr dirty="0" sz="2000"/>
              <a:t>and</a:t>
            </a:r>
            <a:r>
              <a:rPr dirty="0" sz="2000" spc="290"/>
              <a:t> </a:t>
            </a:r>
            <a:r>
              <a:rPr dirty="0" sz="2000"/>
              <a:t>behavior.</a:t>
            </a:r>
            <a:r>
              <a:rPr dirty="0" sz="2000" spc="300"/>
              <a:t> </a:t>
            </a:r>
            <a:r>
              <a:rPr dirty="0" sz="2000"/>
              <a:t>They</a:t>
            </a:r>
            <a:r>
              <a:rPr dirty="0" sz="2000" spc="290"/>
              <a:t> </a:t>
            </a:r>
            <a:r>
              <a:rPr dirty="0" sz="2000"/>
              <a:t>include</a:t>
            </a:r>
            <a:r>
              <a:rPr dirty="0" sz="2000" spc="300"/>
              <a:t> </a:t>
            </a:r>
            <a:r>
              <a:rPr dirty="0" sz="2000"/>
              <a:t>tax</a:t>
            </a:r>
            <a:r>
              <a:rPr dirty="0" sz="2000" spc="295"/>
              <a:t> </a:t>
            </a:r>
            <a:r>
              <a:rPr dirty="0" sz="2000"/>
              <a:t>policy,</a:t>
            </a:r>
            <a:r>
              <a:rPr dirty="0" sz="2000" spc="305"/>
              <a:t> </a:t>
            </a:r>
            <a:r>
              <a:rPr dirty="0" sz="2000"/>
              <a:t>tariffs</a:t>
            </a:r>
            <a:r>
              <a:rPr dirty="0" sz="2000" spc="300"/>
              <a:t> </a:t>
            </a:r>
            <a:r>
              <a:rPr dirty="0" sz="2000"/>
              <a:t>and</a:t>
            </a:r>
            <a:r>
              <a:rPr dirty="0" sz="2000" spc="295"/>
              <a:t> </a:t>
            </a:r>
            <a:r>
              <a:rPr dirty="0" sz="2000"/>
              <a:t>trade</a:t>
            </a:r>
            <a:r>
              <a:rPr dirty="0" sz="2000" spc="300"/>
              <a:t> </a:t>
            </a:r>
            <a:r>
              <a:rPr dirty="0" sz="2000"/>
              <a:t>restrictions,</a:t>
            </a:r>
            <a:r>
              <a:rPr dirty="0" sz="2000" spc="300"/>
              <a:t> </a:t>
            </a:r>
            <a:r>
              <a:rPr dirty="0" sz="2000"/>
              <a:t>regulation</a:t>
            </a:r>
            <a:r>
              <a:rPr dirty="0" sz="2000" spc="310"/>
              <a:t> </a:t>
            </a:r>
            <a:r>
              <a:rPr dirty="0" sz="2000" spc="-25"/>
              <a:t>and </a:t>
            </a:r>
            <a:r>
              <a:rPr dirty="0" sz="2000"/>
              <a:t>deregulation,</a:t>
            </a:r>
            <a:r>
              <a:rPr dirty="0" sz="2000" spc="-20"/>
              <a:t> </a:t>
            </a:r>
            <a:r>
              <a:rPr dirty="0" sz="2000"/>
              <a:t>labor</a:t>
            </a:r>
            <a:r>
              <a:rPr dirty="0" sz="2000" spc="-20"/>
              <a:t> </a:t>
            </a:r>
            <a:r>
              <a:rPr dirty="0" sz="2000"/>
              <a:t>and</a:t>
            </a:r>
            <a:r>
              <a:rPr dirty="0" sz="2000" spc="-25"/>
              <a:t> </a:t>
            </a:r>
            <a:r>
              <a:rPr dirty="0" sz="2000" spc="-10"/>
              <a:t>environmental</a:t>
            </a:r>
            <a:r>
              <a:rPr dirty="0" sz="2000" spc="-15"/>
              <a:t> </a:t>
            </a:r>
            <a:r>
              <a:rPr dirty="0" sz="2000"/>
              <a:t>laws,</a:t>
            </a:r>
            <a:r>
              <a:rPr dirty="0" sz="2000" spc="-20"/>
              <a:t> </a:t>
            </a:r>
            <a:r>
              <a:rPr dirty="0" sz="2000"/>
              <a:t>and</a:t>
            </a:r>
            <a:r>
              <a:rPr dirty="0" sz="2000" spc="-25"/>
              <a:t> </a:t>
            </a:r>
            <a:r>
              <a:rPr dirty="0" sz="2000"/>
              <a:t>overall</a:t>
            </a:r>
            <a:r>
              <a:rPr dirty="0" sz="2000" spc="-30"/>
              <a:t> </a:t>
            </a:r>
            <a:r>
              <a:rPr dirty="0" sz="2000"/>
              <a:t>political</a:t>
            </a:r>
            <a:r>
              <a:rPr dirty="0" sz="2000" spc="-40"/>
              <a:t> </a:t>
            </a:r>
            <a:r>
              <a:rPr dirty="0" sz="2000" spc="-10"/>
              <a:t>stability.</a:t>
            </a:r>
            <a:r>
              <a:rPr dirty="0" sz="2000" spc="-20"/>
              <a:t> </a:t>
            </a:r>
            <a:r>
              <a:rPr dirty="0" sz="2000"/>
              <a:t>Although</a:t>
            </a:r>
            <a:r>
              <a:rPr dirty="0" sz="2000" spc="-20"/>
              <a:t> </a:t>
            </a:r>
            <a:r>
              <a:rPr dirty="0" sz="2000"/>
              <a:t>these</a:t>
            </a:r>
            <a:r>
              <a:rPr dirty="0" sz="2000" spc="-20"/>
              <a:t> </a:t>
            </a:r>
            <a:r>
              <a:rPr dirty="0" sz="2000" spc="-10"/>
              <a:t>factors </a:t>
            </a:r>
            <a:r>
              <a:rPr dirty="0" sz="2000"/>
              <a:t>sit</a:t>
            </a:r>
            <a:r>
              <a:rPr dirty="0" sz="2000" spc="245"/>
              <a:t>  </a:t>
            </a:r>
            <a:r>
              <a:rPr dirty="0" sz="2000"/>
              <a:t>in</a:t>
            </a:r>
            <a:r>
              <a:rPr dirty="0" sz="2000" spc="250"/>
              <a:t>  </a:t>
            </a:r>
            <a:r>
              <a:rPr dirty="0" sz="2000"/>
              <a:t>the</a:t>
            </a:r>
            <a:r>
              <a:rPr dirty="0" sz="2000" spc="240"/>
              <a:t>  </a:t>
            </a:r>
            <a:r>
              <a:rPr dirty="0" sz="2000"/>
              <a:t>general</a:t>
            </a:r>
            <a:r>
              <a:rPr dirty="0" sz="2000" spc="240"/>
              <a:t>  </a:t>
            </a:r>
            <a:r>
              <a:rPr dirty="0" sz="2000" spc="-20"/>
              <a:t>environment—</a:t>
            </a:r>
            <a:r>
              <a:rPr dirty="0" sz="2000"/>
              <a:t>where</a:t>
            </a:r>
            <a:r>
              <a:rPr dirty="0" sz="2000" spc="245"/>
              <a:t>  </a:t>
            </a:r>
            <a:r>
              <a:rPr dirty="0" sz="2000"/>
              <a:t>firms</a:t>
            </a:r>
            <a:r>
              <a:rPr dirty="0" sz="2000" spc="245"/>
              <a:t>  </a:t>
            </a:r>
            <a:r>
              <a:rPr dirty="0" sz="2000"/>
              <a:t>traditionally</a:t>
            </a:r>
            <a:r>
              <a:rPr dirty="0" sz="2000" spc="245"/>
              <a:t>  </a:t>
            </a:r>
            <a:r>
              <a:rPr dirty="0" sz="2000"/>
              <a:t>have</a:t>
            </a:r>
            <a:r>
              <a:rPr dirty="0" sz="2000" spc="245"/>
              <a:t>  </a:t>
            </a:r>
            <a:r>
              <a:rPr dirty="0" sz="2000"/>
              <a:t>little</a:t>
            </a:r>
            <a:r>
              <a:rPr dirty="0" sz="2000" spc="240"/>
              <a:t>  </a:t>
            </a:r>
            <a:r>
              <a:rPr dirty="0" sz="2000" spc="-30"/>
              <a:t>sway—</a:t>
            </a:r>
            <a:r>
              <a:rPr dirty="0" sz="2000" spc="-10"/>
              <a:t>companies </a:t>
            </a:r>
            <a:r>
              <a:rPr dirty="0" sz="2000"/>
              <a:t>increasingly</a:t>
            </a:r>
            <a:r>
              <a:rPr dirty="0" sz="2000" spc="210"/>
              <a:t> </a:t>
            </a:r>
            <a:r>
              <a:rPr dirty="0" sz="2000"/>
              <a:t>try</a:t>
            </a:r>
            <a:r>
              <a:rPr dirty="0" sz="2000" spc="210"/>
              <a:t> </a:t>
            </a:r>
            <a:r>
              <a:rPr dirty="0" sz="2000"/>
              <a:t>to</a:t>
            </a:r>
            <a:r>
              <a:rPr dirty="0" sz="2000" spc="210"/>
              <a:t> </a:t>
            </a:r>
            <a:r>
              <a:rPr dirty="0" sz="2000"/>
              <a:t>influence</a:t>
            </a:r>
            <a:r>
              <a:rPr dirty="0" sz="2000" spc="204"/>
              <a:t> </a:t>
            </a:r>
            <a:r>
              <a:rPr dirty="0" sz="2000"/>
              <a:t>this</a:t>
            </a:r>
            <a:r>
              <a:rPr dirty="0" sz="2000" spc="210"/>
              <a:t> </a:t>
            </a:r>
            <a:r>
              <a:rPr dirty="0" sz="2000"/>
              <a:t>realm</a:t>
            </a:r>
            <a:r>
              <a:rPr dirty="0" sz="2000" spc="204"/>
              <a:t> </a:t>
            </a:r>
            <a:r>
              <a:rPr dirty="0" sz="2000"/>
              <a:t>through</a:t>
            </a:r>
            <a:r>
              <a:rPr dirty="0" sz="2000" spc="210"/>
              <a:t> </a:t>
            </a:r>
            <a:r>
              <a:rPr dirty="0" sz="2000">
                <a:solidFill>
                  <a:srgbClr val="FF0000"/>
                </a:solidFill>
              </a:rPr>
              <a:t>nonmarket</a:t>
            </a:r>
            <a:r>
              <a:rPr dirty="0" sz="2000" spc="210">
                <a:solidFill>
                  <a:srgbClr val="FF0000"/>
                </a:solidFill>
              </a:rPr>
              <a:t> </a:t>
            </a:r>
            <a:r>
              <a:rPr dirty="0" sz="2000">
                <a:solidFill>
                  <a:srgbClr val="FF0000"/>
                </a:solidFill>
              </a:rPr>
              <a:t>strategies</a:t>
            </a:r>
            <a:r>
              <a:rPr dirty="0" sz="2000" spc="204">
                <a:solidFill>
                  <a:srgbClr val="FF0000"/>
                </a:solidFill>
              </a:rPr>
              <a:t> </a:t>
            </a:r>
            <a:r>
              <a:rPr dirty="0" sz="2000"/>
              <a:t>such</a:t>
            </a:r>
            <a:r>
              <a:rPr dirty="0" sz="2000" spc="215"/>
              <a:t> </a:t>
            </a:r>
            <a:r>
              <a:rPr dirty="0" sz="2000"/>
              <a:t>as</a:t>
            </a:r>
            <a:r>
              <a:rPr dirty="0" sz="2000" spc="210"/>
              <a:t> </a:t>
            </a:r>
            <a:r>
              <a:rPr dirty="0" sz="2000"/>
              <a:t>lobbying,</a:t>
            </a:r>
            <a:r>
              <a:rPr dirty="0" sz="2000" spc="210"/>
              <a:t> </a:t>
            </a:r>
            <a:r>
              <a:rPr dirty="0" sz="2000" spc="-10"/>
              <a:t>public </a:t>
            </a:r>
            <a:r>
              <a:rPr dirty="0" sz="2000"/>
              <a:t>relations,</a:t>
            </a:r>
            <a:r>
              <a:rPr dirty="0" sz="2000" spc="140"/>
              <a:t> </a:t>
            </a:r>
            <a:r>
              <a:rPr dirty="0" sz="2000"/>
              <a:t>political</a:t>
            </a:r>
            <a:r>
              <a:rPr dirty="0" sz="2000" spc="145"/>
              <a:t> </a:t>
            </a:r>
            <a:r>
              <a:rPr dirty="0" sz="2000"/>
              <a:t>contributions,</a:t>
            </a:r>
            <a:r>
              <a:rPr dirty="0" sz="2000" spc="150"/>
              <a:t> </a:t>
            </a:r>
            <a:r>
              <a:rPr dirty="0" sz="2000"/>
              <a:t>and</a:t>
            </a:r>
            <a:r>
              <a:rPr dirty="0" sz="2000" spc="145"/>
              <a:t> </a:t>
            </a:r>
            <a:r>
              <a:rPr dirty="0" sz="2000"/>
              <a:t>litigation</a:t>
            </a:r>
            <a:r>
              <a:rPr dirty="0" sz="2000" spc="155"/>
              <a:t> </a:t>
            </a:r>
            <a:r>
              <a:rPr dirty="0" sz="2000"/>
              <a:t>aimed</a:t>
            </a:r>
            <a:r>
              <a:rPr dirty="0" sz="2000" spc="150"/>
              <a:t> </a:t>
            </a:r>
            <a:r>
              <a:rPr dirty="0" sz="2000"/>
              <a:t>at</a:t>
            </a:r>
            <a:r>
              <a:rPr dirty="0" sz="2000" spc="160"/>
              <a:t> </a:t>
            </a:r>
            <a:r>
              <a:rPr dirty="0" sz="2000"/>
              <a:t>outcomes</a:t>
            </a:r>
            <a:r>
              <a:rPr dirty="0" sz="2000" spc="145"/>
              <a:t> </a:t>
            </a:r>
            <a:r>
              <a:rPr dirty="0" sz="2000"/>
              <a:t>favorable</a:t>
            </a:r>
            <a:r>
              <a:rPr dirty="0" sz="2000" spc="145"/>
              <a:t> </a:t>
            </a:r>
            <a:r>
              <a:rPr dirty="0" sz="2000"/>
              <a:t>to</a:t>
            </a:r>
            <a:r>
              <a:rPr dirty="0" sz="2000" spc="150"/>
              <a:t> </a:t>
            </a:r>
            <a:r>
              <a:rPr dirty="0" sz="2000"/>
              <a:t>the</a:t>
            </a:r>
            <a:r>
              <a:rPr dirty="0" sz="2000" spc="150"/>
              <a:t> </a:t>
            </a:r>
            <a:r>
              <a:rPr dirty="0" sz="2000"/>
              <a:t>firm.</a:t>
            </a:r>
            <a:r>
              <a:rPr dirty="0" sz="2000" spc="150"/>
              <a:t> </a:t>
            </a:r>
            <a:r>
              <a:rPr dirty="0" sz="2000" spc="-10"/>
              <a:t>Firms </a:t>
            </a:r>
            <a:r>
              <a:rPr dirty="0" sz="2000"/>
              <a:t>that</a:t>
            </a:r>
            <a:r>
              <a:rPr dirty="0" sz="2000" spc="165"/>
              <a:t> </a:t>
            </a:r>
            <a:r>
              <a:rPr dirty="0" sz="2000"/>
              <a:t>monitor</a:t>
            </a:r>
            <a:r>
              <a:rPr dirty="0" sz="2000" spc="160"/>
              <a:t> </a:t>
            </a:r>
            <a:r>
              <a:rPr dirty="0" sz="2000"/>
              <a:t>and</a:t>
            </a:r>
            <a:r>
              <a:rPr dirty="0" sz="2000" spc="175"/>
              <a:t> </a:t>
            </a:r>
            <a:r>
              <a:rPr dirty="0" sz="2000"/>
              <a:t>engage</a:t>
            </a:r>
            <a:r>
              <a:rPr dirty="0" sz="2000" spc="170"/>
              <a:t> </a:t>
            </a:r>
            <a:r>
              <a:rPr dirty="0" sz="2000"/>
              <a:t>these</a:t>
            </a:r>
            <a:r>
              <a:rPr dirty="0" sz="2000" spc="160"/>
              <a:t> </a:t>
            </a:r>
            <a:r>
              <a:rPr dirty="0" sz="2000"/>
              <a:t>forces</a:t>
            </a:r>
            <a:r>
              <a:rPr dirty="0" sz="2000" spc="160"/>
              <a:t> </a:t>
            </a:r>
            <a:r>
              <a:rPr dirty="0" sz="2000"/>
              <a:t>early</a:t>
            </a:r>
            <a:r>
              <a:rPr dirty="0" sz="2000" spc="170"/>
              <a:t> </a:t>
            </a:r>
            <a:r>
              <a:rPr dirty="0" sz="2000"/>
              <a:t>can</a:t>
            </a:r>
            <a:r>
              <a:rPr dirty="0" sz="2000" spc="170"/>
              <a:t> </a:t>
            </a:r>
            <a:r>
              <a:rPr dirty="0" sz="2000"/>
              <a:t>reduce</a:t>
            </a:r>
            <a:r>
              <a:rPr dirty="0" sz="2000" spc="170"/>
              <a:t> </a:t>
            </a:r>
            <a:r>
              <a:rPr dirty="0" sz="2000"/>
              <a:t>regulatory</a:t>
            </a:r>
            <a:r>
              <a:rPr dirty="0" sz="2000" spc="180"/>
              <a:t> </a:t>
            </a:r>
            <a:r>
              <a:rPr dirty="0" sz="2000"/>
              <a:t>risk</a:t>
            </a:r>
            <a:r>
              <a:rPr dirty="0" sz="2000" spc="165"/>
              <a:t> </a:t>
            </a:r>
            <a:r>
              <a:rPr dirty="0" sz="2000"/>
              <a:t>and</a:t>
            </a:r>
            <a:r>
              <a:rPr dirty="0" sz="2000" spc="175"/>
              <a:t> </a:t>
            </a:r>
            <a:r>
              <a:rPr dirty="0" sz="2000"/>
              <a:t>turn</a:t>
            </a:r>
            <a:r>
              <a:rPr dirty="0" sz="2000" spc="165"/>
              <a:t> </a:t>
            </a:r>
            <a:r>
              <a:rPr dirty="0" sz="2000"/>
              <a:t>shifting</a:t>
            </a:r>
            <a:r>
              <a:rPr dirty="0" sz="2000" spc="170"/>
              <a:t> </a:t>
            </a:r>
            <a:r>
              <a:rPr dirty="0" sz="2000" spc="-10"/>
              <a:t>policy </a:t>
            </a:r>
            <a:r>
              <a:rPr dirty="0" sz="2000"/>
              <a:t>into</a:t>
            </a:r>
            <a:r>
              <a:rPr dirty="0" sz="2000" spc="-50"/>
              <a:t> </a:t>
            </a:r>
            <a:r>
              <a:rPr dirty="0" sz="2000"/>
              <a:t>a</a:t>
            </a:r>
            <a:r>
              <a:rPr dirty="0" sz="2000" spc="-50"/>
              <a:t> </a:t>
            </a:r>
            <a:r>
              <a:rPr dirty="0" sz="2000"/>
              <a:t>source</a:t>
            </a:r>
            <a:r>
              <a:rPr dirty="0" sz="2000" spc="-55"/>
              <a:t> </a:t>
            </a:r>
            <a:r>
              <a:rPr dirty="0" sz="2000"/>
              <a:t>of</a:t>
            </a:r>
            <a:r>
              <a:rPr dirty="0" sz="2000" spc="-55"/>
              <a:t> </a:t>
            </a:r>
            <a:r>
              <a:rPr dirty="0" sz="2000"/>
              <a:t>competitive</a:t>
            </a:r>
            <a:r>
              <a:rPr dirty="0" sz="2000" spc="-45"/>
              <a:t> </a:t>
            </a:r>
            <a:r>
              <a:rPr dirty="0" sz="2000" spc="-10"/>
              <a:t>advantage.</a:t>
            </a:r>
            <a:endParaRPr sz="200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085989"/>
            <a:ext cx="10027920" cy="93980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400" spc="-6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Economic</a:t>
            </a:r>
            <a:r>
              <a:rPr dirty="0" sz="24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Factors: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2400">
                <a:latin typeface="Calibri"/>
                <a:cs typeface="Calibri"/>
              </a:rPr>
              <a:t>Economic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factors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2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firm’s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external</a:t>
            </a:r>
            <a:r>
              <a:rPr dirty="0" sz="2400" spc="2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environment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2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largely</a:t>
            </a:r>
            <a:r>
              <a:rPr dirty="0" sz="2400" spc="2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macroeconomic,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  <p:sp>
        <p:nvSpPr>
          <p:cNvPr id="8" name="object 8"/>
          <p:cNvSpPr txBox="1"/>
          <p:nvPr/>
        </p:nvSpPr>
        <p:spPr>
          <a:xfrm>
            <a:off x="1021181" y="2963671"/>
            <a:ext cx="1002728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03985" algn="l"/>
              </a:tabLst>
            </a:pPr>
            <a:r>
              <a:rPr dirty="0" sz="2400" spc="-10">
                <a:latin typeface="Calibri"/>
                <a:cs typeface="Calibri"/>
              </a:rPr>
              <a:t>affecting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25">
                <a:latin typeface="Calibri"/>
                <a:cs typeface="Calibri"/>
              </a:rPr>
              <a:t>economy-</a:t>
            </a:r>
            <a:r>
              <a:rPr dirty="0" sz="2400">
                <a:latin typeface="Calibri"/>
                <a:cs typeface="Calibri"/>
              </a:rPr>
              <a:t>wide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phenomena.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Managers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need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consider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how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 spc="-25">
                <a:latin typeface="Calibri"/>
                <a:cs typeface="Calibri"/>
              </a:rPr>
              <a:t>the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21181" y="3201416"/>
            <a:ext cx="7733030" cy="2766060"/>
          </a:xfrm>
          <a:prstGeom prst="rect">
            <a:avLst/>
          </a:prstGeom>
        </p:spPr>
        <p:txBody>
          <a:bodyPr wrap="square" lIns="0" tIns="1041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dirty="0" sz="2400">
                <a:latin typeface="Calibri"/>
                <a:cs typeface="Calibri"/>
              </a:rPr>
              <a:t>following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five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macro-</a:t>
            </a:r>
            <a:r>
              <a:rPr dirty="0" sz="2400">
                <a:latin typeface="Calibri"/>
                <a:cs typeface="Calibri"/>
              </a:rPr>
              <a:t>economic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factors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affect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strategy: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2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Growth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rates.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2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Levels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employment.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1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Interest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rates.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0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Price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stability</a:t>
            </a:r>
            <a:r>
              <a:rPr dirty="0" sz="2400" spc="-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(inflation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deflation).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2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Currency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exchange</a:t>
            </a:r>
            <a:r>
              <a:rPr dirty="0" sz="2400" spc="-9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rates.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44166"/>
            <a:ext cx="10026650" cy="3867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Growth</a:t>
            </a:r>
            <a:r>
              <a:rPr dirty="0" sz="2800" spc="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rates.</a:t>
            </a:r>
            <a:r>
              <a:rPr dirty="0" sz="2800" spc="5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overall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economic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growth</a:t>
            </a:r>
            <a:r>
              <a:rPr dirty="0" sz="2800" spc="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rate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measure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change</a:t>
            </a:r>
            <a:r>
              <a:rPr dirty="0" sz="2800" spc="1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1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amount</a:t>
            </a:r>
            <a:r>
              <a:rPr dirty="0" sz="2800" spc="1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1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goods</a:t>
            </a:r>
            <a:r>
              <a:rPr dirty="0" sz="2800" spc="1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services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produced</a:t>
            </a:r>
            <a:r>
              <a:rPr dirty="0" sz="2800" spc="1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1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1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nation’s </a:t>
            </a:r>
            <a:r>
              <a:rPr dirty="0" sz="2800">
                <a:latin typeface="Calibri"/>
                <a:cs typeface="Calibri"/>
              </a:rPr>
              <a:t>economy.</a:t>
            </a:r>
            <a:r>
              <a:rPr dirty="0" sz="2800" spc="1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Strategists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look</a:t>
            </a:r>
            <a:r>
              <a:rPr dirty="0" sz="2800" spc="1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1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real</a:t>
            </a:r>
            <a:r>
              <a:rPr dirty="0" sz="2800" spc="1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growth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rate,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which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adjusts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for </a:t>
            </a:r>
            <a:r>
              <a:rPr dirty="0" sz="2800">
                <a:latin typeface="Calibri"/>
                <a:cs typeface="Calibri"/>
              </a:rPr>
              <a:t>inflation.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This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real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growth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rate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indicates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current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business cycle</a:t>
            </a:r>
            <a:r>
              <a:rPr dirty="0" sz="2800" spc="-25">
                <a:latin typeface="Calibri"/>
                <a:cs typeface="Calibri"/>
              </a:rPr>
              <a:t> of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35">
                <a:latin typeface="Calibri"/>
                <a:cs typeface="Calibri"/>
              </a:rPr>
              <a:t>  </a:t>
            </a:r>
            <a:r>
              <a:rPr dirty="0" sz="2800" spc="-30">
                <a:latin typeface="Calibri"/>
                <a:cs typeface="Calibri"/>
              </a:rPr>
              <a:t>economy—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4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is,</a:t>
            </a:r>
            <a:r>
              <a:rPr dirty="0" sz="2800" spc="4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whether</a:t>
            </a:r>
            <a:r>
              <a:rPr dirty="0" sz="2800" spc="4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business</a:t>
            </a:r>
            <a:r>
              <a:rPr dirty="0" sz="2800" spc="5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activity</a:t>
            </a:r>
            <a:r>
              <a:rPr dirty="0" sz="2800" spc="4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5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expanding</a:t>
            </a:r>
            <a:r>
              <a:rPr dirty="0" sz="2800" spc="45">
                <a:latin typeface="Calibri"/>
                <a:cs typeface="Calibri"/>
              </a:rPr>
              <a:t>  </a:t>
            </a:r>
            <a:r>
              <a:rPr dirty="0" sz="2800" spc="-25">
                <a:latin typeface="Calibri"/>
                <a:cs typeface="Calibri"/>
              </a:rPr>
              <a:t>or </a:t>
            </a:r>
            <a:r>
              <a:rPr dirty="0" sz="2800" spc="-10">
                <a:latin typeface="Calibri"/>
                <a:cs typeface="Calibri"/>
              </a:rPr>
              <a:t>contracting.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44166"/>
            <a:ext cx="10026015" cy="3867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levels</a:t>
            </a:r>
            <a:r>
              <a:rPr dirty="0" sz="2800" spc="3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800" spc="4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Employment</a:t>
            </a:r>
            <a:r>
              <a:rPr dirty="0" sz="2800">
                <a:latin typeface="Calibri"/>
                <a:cs typeface="Calibri"/>
              </a:rPr>
              <a:t>.</a:t>
            </a:r>
            <a:r>
              <a:rPr dirty="0" sz="2800" spc="275">
                <a:latin typeface="Calibri"/>
                <a:cs typeface="Calibri"/>
              </a:rPr>
              <a:t>   </a:t>
            </a:r>
            <a:r>
              <a:rPr dirty="0" sz="2800">
                <a:latin typeface="Calibri"/>
                <a:cs typeface="Calibri"/>
              </a:rPr>
              <a:t>Growth</a:t>
            </a:r>
            <a:r>
              <a:rPr dirty="0" sz="2800" spc="4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rates</a:t>
            </a:r>
            <a:r>
              <a:rPr dirty="0" sz="2800" spc="4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directly</a:t>
            </a:r>
            <a:r>
              <a:rPr dirty="0" sz="2800" spc="3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affect</a:t>
            </a:r>
            <a:r>
              <a:rPr dirty="0" sz="2800" spc="4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4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level</a:t>
            </a:r>
            <a:r>
              <a:rPr dirty="0" sz="2800" spc="40">
                <a:latin typeface="Calibri"/>
                <a:cs typeface="Calibri"/>
              </a:rPr>
              <a:t>  </a:t>
            </a:r>
            <a:r>
              <a:rPr dirty="0" sz="2800" spc="-2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employment.</a:t>
            </a:r>
            <a:r>
              <a:rPr dirty="0" sz="2800" spc="3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3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boom</a:t>
            </a:r>
            <a:r>
              <a:rPr dirty="0" sz="2800" spc="3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times,</a:t>
            </a:r>
            <a:r>
              <a:rPr dirty="0" sz="2800" spc="3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unemployment</a:t>
            </a:r>
            <a:r>
              <a:rPr dirty="0" sz="2800" spc="3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tends</a:t>
            </a:r>
            <a:r>
              <a:rPr dirty="0" sz="2800" spc="3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3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be</a:t>
            </a:r>
            <a:r>
              <a:rPr dirty="0" sz="2800" spc="3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low,</a:t>
            </a:r>
            <a:r>
              <a:rPr dirty="0" sz="2800" spc="35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and </a:t>
            </a:r>
            <a:r>
              <a:rPr dirty="0" sz="2800">
                <a:latin typeface="Calibri"/>
                <a:cs typeface="Calibri"/>
              </a:rPr>
              <a:t>skilled</a:t>
            </a:r>
            <a:r>
              <a:rPr dirty="0" sz="2800" spc="32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human</a:t>
            </a:r>
            <a:r>
              <a:rPr dirty="0" sz="2800" spc="32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capital</a:t>
            </a:r>
            <a:r>
              <a:rPr dirty="0" sz="2800" spc="31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becomes</a:t>
            </a:r>
            <a:r>
              <a:rPr dirty="0" sz="2800" spc="32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32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scarce</a:t>
            </a:r>
            <a:r>
              <a:rPr dirty="0" sz="2800" spc="31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32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more</a:t>
            </a:r>
            <a:r>
              <a:rPr dirty="0" sz="2800" spc="320">
                <a:latin typeface="Calibri"/>
                <a:cs typeface="Calibri"/>
              </a:rPr>
              <a:t>  </a:t>
            </a:r>
            <a:r>
              <a:rPr dirty="0" sz="2800" spc="-10">
                <a:latin typeface="Calibri"/>
                <a:cs typeface="Calibri"/>
              </a:rPr>
              <a:t>expensive </a:t>
            </a:r>
            <a:r>
              <a:rPr dirty="0" sz="2800">
                <a:latin typeface="Calibri"/>
                <a:cs typeface="Calibri"/>
              </a:rPr>
              <a:t>resource.</a:t>
            </a:r>
            <a:r>
              <a:rPr dirty="0" sz="2800" spc="6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6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economic</a:t>
            </a:r>
            <a:r>
              <a:rPr dirty="0" sz="2800" spc="6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downturns,</a:t>
            </a:r>
            <a:r>
              <a:rPr dirty="0" sz="2800" spc="6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unemployment</a:t>
            </a:r>
            <a:r>
              <a:rPr dirty="0" sz="2800" spc="6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rises.</a:t>
            </a:r>
            <a:r>
              <a:rPr dirty="0" sz="2800" spc="6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66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more </a:t>
            </a:r>
            <a:r>
              <a:rPr dirty="0" sz="2800">
                <a:latin typeface="Calibri"/>
                <a:cs typeface="Calibri"/>
              </a:rPr>
              <a:t>people</a:t>
            </a:r>
            <a:r>
              <a:rPr dirty="0" sz="2800" spc="23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search</a:t>
            </a:r>
            <a:r>
              <a:rPr dirty="0" sz="2800" spc="24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for</a:t>
            </a:r>
            <a:r>
              <a:rPr dirty="0" sz="2800" spc="24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employment,</a:t>
            </a:r>
            <a:r>
              <a:rPr dirty="0" sz="2800" spc="24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skilled</a:t>
            </a:r>
            <a:r>
              <a:rPr dirty="0" sz="2800" spc="25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human</a:t>
            </a:r>
            <a:r>
              <a:rPr dirty="0" sz="2800" spc="24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capital</a:t>
            </a:r>
            <a:r>
              <a:rPr dirty="0" sz="2800" spc="23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245">
                <a:latin typeface="Calibri"/>
                <a:cs typeface="Calibri"/>
              </a:rPr>
              <a:t>  </a:t>
            </a:r>
            <a:r>
              <a:rPr dirty="0" sz="2800" spc="-20">
                <a:latin typeface="Calibri"/>
                <a:cs typeface="Calibri"/>
              </a:rPr>
              <a:t>more </a:t>
            </a:r>
            <a:r>
              <a:rPr dirty="0" sz="2800">
                <a:latin typeface="Calibri"/>
                <a:cs typeface="Calibri"/>
              </a:rPr>
              <a:t>abundant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wages</a:t>
            </a:r>
            <a:r>
              <a:rPr dirty="0" sz="2800" spc="-114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usually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fall.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75510"/>
            <a:ext cx="10027285" cy="3747135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algn="just" marL="12700" marR="5080">
              <a:lnSpc>
                <a:spcPts val="2700"/>
              </a:lnSpc>
              <a:spcBef>
                <a:spcPts val="434"/>
              </a:spcBef>
            </a:pP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Interest</a:t>
            </a:r>
            <a:r>
              <a:rPr dirty="0" sz="25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rates.</a:t>
            </a:r>
            <a:r>
              <a:rPr dirty="0" sz="2500" spc="6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Another</a:t>
            </a:r>
            <a:r>
              <a:rPr dirty="0" sz="2500" spc="2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key</a:t>
            </a:r>
            <a:r>
              <a:rPr dirty="0" sz="2500" spc="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macroeconomic</a:t>
            </a:r>
            <a:r>
              <a:rPr dirty="0" sz="2500" spc="2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variable</a:t>
            </a:r>
            <a:r>
              <a:rPr dirty="0" sz="2500" spc="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2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managers</a:t>
            </a:r>
            <a:r>
              <a:rPr dirty="0" sz="2500" spc="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2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track</a:t>
            </a:r>
            <a:r>
              <a:rPr dirty="0" sz="2500" spc="2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is </a:t>
            </a:r>
            <a:r>
              <a:rPr dirty="0" sz="2500">
                <a:latin typeface="Calibri"/>
                <a:cs typeface="Calibri"/>
              </a:rPr>
              <a:t>real</a:t>
            </a:r>
            <a:r>
              <a:rPr dirty="0" sz="2500" spc="-2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interest</a:t>
            </a:r>
            <a:r>
              <a:rPr dirty="0" sz="2500" spc="-10">
                <a:latin typeface="Calibri"/>
                <a:cs typeface="Calibri"/>
              </a:rPr>
              <a:t> </a:t>
            </a:r>
            <a:r>
              <a:rPr dirty="0" sz="2500" spc="-35">
                <a:latin typeface="Calibri"/>
                <a:cs typeface="Calibri"/>
              </a:rPr>
              <a:t>rates—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amount</a:t>
            </a:r>
            <a:r>
              <a:rPr dirty="0" sz="2500" spc="-2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that</a:t>
            </a:r>
            <a:r>
              <a:rPr dirty="0" sz="2500" spc="-3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creditors</a:t>
            </a:r>
            <a:r>
              <a:rPr dirty="0" sz="2500" spc="-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are</a:t>
            </a:r>
            <a:r>
              <a:rPr dirty="0" sz="2500" spc="-2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paid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-2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use</a:t>
            </a:r>
            <a:r>
              <a:rPr dirty="0" sz="2500" spc="-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-3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their</a:t>
            </a:r>
            <a:r>
              <a:rPr dirty="0" sz="2500" spc="-5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money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amount</a:t>
            </a:r>
            <a:r>
              <a:rPr dirty="0" sz="2500" spc="-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that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debtors</a:t>
            </a:r>
            <a:r>
              <a:rPr dirty="0" sz="2500" spc="-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pay</a:t>
            </a:r>
            <a:r>
              <a:rPr dirty="0" sz="2500" spc="-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-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that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use,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adjusted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-75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inflation.</a:t>
            </a:r>
            <a:endParaRPr sz="2500">
              <a:latin typeface="Calibri"/>
              <a:cs typeface="Calibri"/>
            </a:endParaRPr>
          </a:p>
          <a:p>
            <a:pPr algn="just" marL="12700" marR="5080">
              <a:lnSpc>
                <a:spcPts val="2700"/>
              </a:lnSpc>
              <a:spcBef>
                <a:spcPts val="994"/>
              </a:spcBef>
            </a:pP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price</a:t>
            </a:r>
            <a:r>
              <a:rPr dirty="0" sz="2500" spc="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Stability.</a:t>
            </a:r>
            <a:r>
              <a:rPr dirty="0" sz="2500" spc="3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Price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stability—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lack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2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change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</a:t>
            </a:r>
            <a:r>
              <a:rPr dirty="0" sz="2500" spc="3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price</a:t>
            </a:r>
            <a:r>
              <a:rPr dirty="0" sz="2500" spc="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levels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goods</a:t>
            </a:r>
            <a:r>
              <a:rPr dirty="0" sz="2500" spc="2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and </a:t>
            </a:r>
            <a:r>
              <a:rPr dirty="0" sz="2500" spc="-20">
                <a:latin typeface="Calibri"/>
                <a:cs typeface="Calibri"/>
              </a:rPr>
              <a:t>services—</a:t>
            </a:r>
            <a:r>
              <a:rPr dirty="0" sz="2500">
                <a:latin typeface="Calibri"/>
                <a:cs typeface="Calibri"/>
              </a:rPr>
              <a:t>is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rare.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Therefore,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companies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will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often</a:t>
            </a:r>
            <a:r>
              <a:rPr dirty="0" sz="2500" spc="3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have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deal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with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changing </a:t>
            </a:r>
            <a:r>
              <a:rPr dirty="0" sz="2500">
                <a:latin typeface="Calibri"/>
                <a:cs typeface="Calibri"/>
              </a:rPr>
              <a:t>price</a:t>
            </a:r>
            <a:r>
              <a:rPr dirty="0" sz="2500" spc="3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levels,</a:t>
            </a:r>
            <a:r>
              <a:rPr dirty="0" sz="2500" spc="3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which</a:t>
            </a:r>
            <a:r>
              <a:rPr dirty="0" sz="2500" spc="3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is</a:t>
            </a:r>
            <a:r>
              <a:rPr dirty="0" sz="2500" spc="3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a</a:t>
            </a:r>
            <a:r>
              <a:rPr dirty="0" sz="2500" spc="3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direct</a:t>
            </a:r>
            <a:r>
              <a:rPr dirty="0" sz="2500" spc="3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function</a:t>
            </a:r>
            <a:r>
              <a:rPr dirty="0" sz="2500" spc="62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62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3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amount</a:t>
            </a:r>
            <a:r>
              <a:rPr dirty="0" sz="2500" spc="4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3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money</a:t>
            </a:r>
            <a:r>
              <a:rPr dirty="0" sz="2500" spc="6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</a:t>
            </a:r>
            <a:r>
              <a:rPr dirty="0" sz="2500" spc="30">
                <a:latin typeface="Calibri"/>
                <a:cs typeface="Calibri"/>
              </a:rPr>
              <a:t>  </a:t>
            </a:r>
            <a:r>
              <a:rPr dirty="0" sz="2500" spc="-25">
                <a:latin typeface="Calibri"/>
                <a:cs typeface="Calibri"/>
              </a:rPr>
              <a:t>any </a:t>
            </a:r>
            <a:r>
              <a:rPr dirty="0" sz="2500" spc="-10">
                <a:latin typeface="Calibri"/>
                <a:cs typeface="Calibri"/>
              </a:rPr>
              <a:t>economy.</a:t>
            </a:r>
            <a:endParaRPr sz="2500">
              <a:latin typeface="Calibri"/>
              <a:cs typeface="Calibri"/>
            </a:endParaRPr>
          </a:p>
          <a:p>
            <a:pPr algn="just" marL="12700" marR="5715">
              <a:lnSpc>
                <a:spcPts val="2700"/>
              </a:lnSpc>
              <a:spcBef>
                <a:spcPts val="1010"/>
              </a:spcBef>
            </a:pP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Currency</a:t>
            </a:r>
            <a:r>
              <a:rPr dirty="0" sz="25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Exchange</a:t>
            </a:r>
            <a:r>
              <a:rPr dirty="0" sz="25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rates</a:t>
            </a:r>
            <a:r>
              <a:rPr dirty="0" sz="2500">
                <a:latin typeface="Calibri"/>
                <a:cs typeface="Calibri"/>
              </a:rPr>
              <a:t>.</a:t>
            </a:r>
            <a:r>
              <a:rPr dirty="0" sz="2500" spc="54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currency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exchange</a:t>
            </a:r>
            <a:r>
              <a:rPr dirty="0" sz="2500" spc="-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rate</a:t>
            </a:r>
            <a:r>
              <a:rPr dirty="0" sz="2500" spc="-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determines</a:t>
            </a:r>
            <a:r>
              <a:rPr dirty="0" sz="2500" spc="-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how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 spc="-20">
                <a:latin typeface="Calibri"/>
                <a:cs typeface="Calibri"/>
              </a:rPr>
              <a:t>many </a:t>
            </a:r>
            <a:r>
              <a:rPr dirty="0" sz="2500">
                <a:latin typeface="Calibri"/>
                <a:cs typeface="Calibri"/>
              </a:rPr>
              <a:t>dollars</a:t>
            </a:r>
            <a:r>
              <a:rPr dirty="0" sz="2500" spc="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one</a:t>
            </a:r>
            <a:r>
              <a:rPr dirty="0" sz="2500" spc="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must</a:t>
            </a:r>
            <a:r>
              <a:rPr dirty="0" sz="2500" spc="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pay</a:t>
            </a:r>
            <a:r>
              <a:rPr dirty="0" sz="2500" spc="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</a:t>
            </a:r>
            <a:r>
              <a:rPr dirty="0" sz="2500" spc="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unit</a:t>
            </a:r>
            <a:r>
              <a:rPr dirty="0" sz="2500" spc="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foreign</a:t>
            </a:r>
            <a:r>
              <a:rPr dirty="0" sz="2500" spc="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currency.</a:t>
            </a:r>
            <a:r>
              <a:rPr dirty="0" sz="2500" spc="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It</a:t>
            </a:r>
            <a:r>
              <a:rPr dirty="0" sz="2500" spc="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is</a:t>
            </a:r>
            <a:r>
              <a:rPr dirty="0" sz="2500" spc="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</a:t>
            </a:r>
            <a:r>
              <a:rPr dirty="0" sz="2500" spc="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critical</a:t>
            </a:r>
            <a:r>
              <a:rPr dirty="0" sz="2500" spc="9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variable</a:t>
            </a:r>
            <a:r>
              <a:rPr dirty="0" sz="2500" spc="8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for </a:t>
            </a:r>
            <a:r>
              <a:rPr dirty="0" sz="2500">
                <a:latin typeface="Calibri"/>
                <a:cs typeface="Calibri"/>
              </a:rPr>
              <a:t>any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company</a:t>
            </a:r>
            <a:r>
              <a:rPr dirty="0" sz="2500" spc="-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that</a:t>
            </a:r>
            <a:r>
              <a:rPr dirty="0" sz="2500" spc="-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buys</a:t>
            </a:r>
            <a:r>
              <a:rPr dirty="0" sz="2500" spc="-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or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sells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products</a:t>
            </a:r>
            <a:r>
              <a:rPr dirty="0" sz="2500" spc="-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services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across</a:t>
            </a:r>
            <a:r>
              <a:rPr dirty="0" sz="2500" spc="-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national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borders.</a:t>
            </a:r>
            <a:endParaRPr sz="25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086898"/>
            <a:ext cx="10027920" cy="370776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90"/>
              </a:spcBef>
            </a:pP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500" spc="-8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Sociocultural</a:t>
            </a:r>
            <a:r>
              <a:rPr dirty="0" sz="2500" spc="-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 spc="-10">
                <a:solidFill>
                  <a:srgbClr val="FF0000"/>
                </a:solidFill>
                <a:latin typeface="Calibri"/>
                <a:cs typeface="Calibri"/>
              </a:rPr>
              <a:t>Factors:</a:t>
            </a:r>
            <a:endParaRPr sz="25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00"/>
              </a:spcBef>
            </a:pPr>
            <a:r>
              <a:rPr dirty="0" sz="2500">
                <a:latin typeface="Calibri"/>
                <a:cs typeface="Calibri"/>
              </a:rPr>
              <a:t>Sociocultural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factors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capture</a:t>
            </a:r>
            <a:r>
              <a:rPr dirty="0" sz="2500" spc="-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</a:t>
            </a:r>
            <a:r>
              <a:rPr dirty="0" sz="2500" spc="-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society’s</a:t>
            </a:r>
            <a:r>
              <a:rPr dirty="0" sz="2500" spc="-2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cultures,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norms,</a:t>
            </a:r>
            <a:r>
              <a:rPr dirty="0" sz="2500" spc="-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-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values.</a:t>
            </a:r>
            <a:r>
              <a:rPr dirty="0" sz="2500" spc="-5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Because </a:t>
            </a:r>
            <a:r>
              <a:rPr dirty="0" sz="2500">
                <a:latin typeface="Calibri"/>
                <a:cs typeface="Calibri"/>
              </a:rPr>
              <a:t>sociocultural</a:t>
            </a:r>
            <a:r>
              <a:rPr dirty="0" sz="2500" spc="4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factors</a:t>
            </a:r>
            <a:r>
              <a:rPr dirty="0" sz="2500" spc="459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not</a:t>
            </a:r>
            <a:r>
              <a:rPr dirty="0" sz="2500" spc="4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only</a:t>
            </a:r>
            <a:r>
              <a:rPr dirty="0" sz="2500" spc="4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are</a:t>
            </a:r>
            <a:r>
              <a:rPr dirty="0" sz="2500" spc="4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constantly</a:t>
            </a:r>
            <a:r>
              <a:rPr dirty="0" sz="2500" spc="484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</a:t>
            </a:r>
            <a:r>
              <a:rPr dirty="0" sz="2500" spc="4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flux</a:t>
            </a:r>
            <a:r>
              <a:rPr dirty="0" sz="2500" spc="4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but</a:t>
            </a:r>
            <a:r>
              <a:rPr dirty="0" sz="2500" spc="4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also</a:t>
            </a:r>
            <a:r>
              <a:rPr dirty="0" sz="2500" spc="4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differ</a:t>
            </a:r>
            <a:r>
              <a:rPr dirty="0" sz="2500" spc="48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across </a:t>
            </a:r>
            <a:r>
              <a:rPr dirty="0" sz="2500">
                <a:latin typeface="Calibri"/>
                <a:cs typeface="Calibri"/>
              </a:rPr>
              <a:t>groups,</a:t>
            </a:r>
            <a:r>
              <a:rPr dirty="0" sz="2500" spc="5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managers</a:t>
            </a:r>
            <a:r>
              <a:rPr dirty="0" sz="2500" spc="53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need</a:t>
            </a:r>
            <a:r>
              <a:rPr dirty="0" sz="2500" spc="5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5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closely</a:t>
            </a:r>
            <a:r>
              <a:rPr dirty="0" sz="2500" spc="5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monitor</a:t>
            </a:r>
            <a:r>
              <a:rPr dirty="0" sz="2500" spc="5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such</a:t>
            </a:r>
            <a:r>
              <a:rPr dirty="0" sz="2500" spc="54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trends</a:t>
            </a:r>
            <a:r>
              <a:rPr dirty="0" sz="2500" spc="5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55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consider</a:t>
            </a:r>
            <a:r>
              <a:rPr dirty="0" sz="2500" spc="550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the </a:t>
            </a:r>
            <a:r>
              <a:rPr dirty="0" sz="2500">
                <a:latin typeface="Calibri"/>
                <a:cs typeface="Calibri"/>
              </a:rPr>
              <a:t>implications</a:t>
            </a:r>
            <a:r>
              <a:rPr dirty="0" sz="2500" spc="-4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-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firm</a:t>
            </a:r>
            <a:r>
              <a:rPr dirty="0" sz="2500" spc="-4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strategy.</a:t>
            </a:r>
            <a:r>
              <a:rPr dirty="0" sz="2500" spc="-40"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dirty="0" sz="2500" spc="-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recent</a:t>
            </a:r>
            <a:r>
              <a:rPr dirty="0" sz="2500" spc="-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years,</a:t>
            </a:r>
            <a:r>
              <a:rPr dirty="0" sz="2500" spc="-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for</a:t>
            </a:r>
            <a:r>
              <a:rPr dirty="0" sz="2500" spc="-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example</a:t>
            </a:r>
            <a:r>
              <a:rPr dirty="0" sz="2500">
                <a:latin typeface="Calibri"/>
                <a:cs typeface="Calibri"/>
              </a:rPr>
              <a:t>,</a:t>
            </a:r>
            <a:r>
              <a:rPr dirty="0" sz="2500" spc="-4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</a:t>
            </a:r>
            <a:r>
              <a:rPr dirty="0" sz="2500" spc="-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growing</a:t>
            </a:r>
            <a:r>
              <a:rPr dirty="0" sz="2500" spc="-5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number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2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U.S.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consumers</a:t>
            </a:r>
            <a:r>
              <a:rPr dirty="0" sz="2500" spc="3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have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become</a:t>
            </a:r>
            <a:r>
              <a:rPr dirty="0" sz="2500" spc="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more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health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conscious</a:t>
            </a:r>
            <a:r>
              <a:rPr dirty="0" sz="2500" spc="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about</a:t>
            </a:r>
            <a:r>
              <a:rPr dirty="0" sz="2500" spc="3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what</a:t>
            </a:r>
            <a:r>
              <a:rPr dirty="0" sz="2500" spc="3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they</a:t>
            </a:r>
            <a:r>
              <a:rPr dirty="0" sz="2500" spc="30">
                <a:latin typeface="Calibri"/>
                <a:cs typeface="Calibri"/>
              </a:rPr>
              <a:t> </a:t>
            </a:r>
            <a:r>
              <a:rPr dirty="0" sz="2500" spc="-20">
                <a:latin typeface="Calibri"/>
                <a:cs typeface="Calibri"/>
              </a:rPr>
              <a:t>eat. </a:t>
            </a:r>
            <a:r>
              <a:rPr dirty="0" sz="2500">
                <a:latin typeface="Calibri"/>
                <a:cs typeface="Calibri"/>
              </a:rPr>
              <a:t>This trend</a:t>
            </a:r>
            <a:r>
              <a:rPr dirty="0" sz="2500" spc="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led</a:t>
            </a:r>
            <a:r>
              <a:rPr dirty="0" sz="2500" spc="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</a:t>
            </a:r>
            <a:r>
              <a:rPr dirty="0" sz="2500" spc="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boom for</a:t>
            </a:r>
            <a:r>
              <a:rPr dirty="0" sz="2500" spc="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businesses</a:t>
            </a:r>
            <a:r>
              <a:rPr dirty="0" sz="2500" spc="2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such</a:t>
            </a:r>
            <a:r>
              <a:rPr dirty="0" sz="2500" spc="1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as Chipotle,</a:t>
            </a:r>
            <a:r>
              <a:rPr dirty="0" sz="2500" spc="5">
                <a:latin typeface="Calibri"/>
                <a:cs typeface="Calibri"/>
              </a:rPr>
              <a:t> </a:t>
            </a:r>
            <a:r>
              <a:rPr dirty="0" sz="2500" spc="-30">
                <a:latin typeface="Calibri"/>
                <a:cs typeface="Calibri"/>
              </a:rPr>
              <a:t>Subway,</a:t>
            </a:r>
            <a:r>
              <a:rPr dirty="0" sz="2500" spc="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5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Whole </a:t>
            </a:r>
            <a:r>
              <a:rPr dirty="0" sz="2500">
                <a:latin typeface="Calibri"/>
                <a:cs typeface="Calibri"/>
              </a:rPr>
              <a:t>Foods.</a:t>
            </a:r>
            <a:r>
              <a:rPr dirty="0" sz="2500" spc="3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At</a:t>
            </a:r>
            <a:r>
              <a:rPr dirty="0" sz="2500" spc="3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3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same</a:t>
            </a:r>
            <a:r>
              <a:rPr dirty="0" sz="2500" spc="3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time,</a:t>
            </a:r>
            <a:r>
              <a:rPr dirty="0" sz="2500" spc="3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traditional</a:t>
            </a:r>
            <a:r>
              <a:rPr dirty="0" sz="2500" spc="375">
                <a:latin typeface="Calibri"/>
                <a:cs typeface="Calibri"/>
              </a:rPr>
              <a:t> </a:t>
            </a:r>
            <a:r>
              <a:rPr dirty="0" sz="2500" spc="-30">
                <a:latin typeface="Calibri"/>
                <a:cs typeface="Calibri"/>
              </a:rPr>
              <a:t>fast-</a:t>
            </a:r>
            <a:r>
              <a:rPr dirty="0" sz="2500">
                <a:latin typeface="Calibri"/>
                <a:cs typeface="Calibri"/>
              </a:rPr>
              <a:t>food</a:t>
            </a:r>
            <a:r>
              <a:rPr dirty="0" sz="2500" spc="3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companies</a:t>
            </a:r>
            <a:r>
              <a:rPr dirty="0" sz="2500" spc="3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McDonald’s</a:t>
            </a:r>
            <a:r>
              <a:rPr dirty="0" sz="2500" spc="37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and </a:t>
            </a:r>
            <a:r>
              <a:rPr dirty="0" sz="2500">
                <a:latin typeface="Calibri"/>
                <a:cs typeface="Calibri"/>
              </a:rPr>
              <a:t>Burger</a:t>
            </a:r>
            <a:r>
              <a:rPr dirty="0" sz="2500" spc="-4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King,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along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with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grocery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chains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such</a:t>
            </a:r>
            <a:r>
              <a:rPr dirty="0" sz="2500" spc="-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as</a:t>
            </a:r>
            <a:r>
              <a:rPr dirty="0" sz="2500" spc="-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Albertsons</a:t>
            </a:r>
            <a:r>
              <a:rPr dirty="0" sz="2500" spc="-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 spc="-35">
                <a:latin typeface="Calibri"/>
                <a:cs typeface="Calibri"/>
              </a:rPr>
              <a:t>Kroger,</a:t>
            </a:r>
            <a:r>
              <a:rPr dirty="0" sz="2500" spc="-4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have</a:t>
            </a:r>
            <a:r>
              <a:rPr dirty="0" sz="2500" spc="-5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all </a:t>
            </a:r>
            <a:r>
              <a:rPr dirty="0" sz="2500">
                <a:latin typeface="Calibri"/>
                <a:cs typeface="Calibri"/>
              </a:rPr>
              <a:t>had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-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scramble</a:t>
            </a:r>
            <a:r>
              <a:rPr dirty="0" sz="2500" spc="-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-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provide</a:t>
            </a:r>
            <a:r>
              <a:rPr dirty="0" sz="2500" spc="-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healthier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choices</a:t>
            </a:r>
            <a:r>
              <a:rPr dirty="0" sz="2500" spc="-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their</a:t>
            </a:r>
            <a:r>
              <a:rPr dirty="0" sz="2500" spc="-6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product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offerings.</a:t>
            </a:r>
            <a:endParaRPr sz="25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086898"/>
            <a:ext cx="10026650" cy="370776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90"/>
              </a:spcBef>
            </a:pPr>
            <a:r>
              <a:rPr dirty="0" sz="25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500" spc="-5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 spc="-25">
                <a:solidFill>
                  <a:srgbClr val="FF0000"/>
                </a:solidFill>
                <a:latin typeface="Calibri"/>
                <a:cs typeface="Calibri"/>
              </a:rPr>
              <a:t>Technological</a:t>
            </a:r>
            <a:r>
              <a:rPr dirty="0" sz="25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500" spc="-10">
                <a:solidFill>
                  <a:srgbClr val="FF0000"/>
                </a:solidFill>
                <a:latin typeface="Calibri"/>
                <a:cs typeface="Calibri"/>
              </a:rPr>
              <a:t>Factors:</a:t>
            </a:r>
            <a:endParaRPr sz="25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00"/>
              </a:spcBef>
            </a:pPr>
            <a:r>
              <a:rPr dirty="0" sz="2500">
                <a:latin typeface="Calibri"/>
                <a:cs typeface="Calibri"/>
              </a:rPr>
              <a:t>Technological</a:t>
            </a:r>
            <a:r>
              <a:rPr dirty="0" sz="2500" spc="3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factors</a:t>
            </a:r>
            <a:r>
              <a:rPr dirty="0" sz="2500" spc="3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capture</a:t>
            </a:r>
            <a:r>
              <a:rPr dirty="0" sz="2500" spc="3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39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application</a:t>
            </a:r>
            <a:r>
              <a:rPr dirty="0" sz="2500" spc="3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3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knowledge</a:t>
            </a:r>
            <a:r>
              <a:rPr dirty="0" sz="2500" spc="3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3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create</a:t>
            </a:r>
            <a:r>
              <a:rPr dirty="0" sz="2500" spc="385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new </a:t>
            </a:r>
            <a:r>
              <a:rPr dirty="0" sz="2500">
                <a:latin typeface="Calibri"/>
                <a:cs typeface="Calibri"/>
              </a:rPr>
              <a:t>processes</a:t>
            </a:r>
            <a:r>
              <a:rPr dirty="0" sz="2500" spc="4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484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products.</a:t>
            </a:r>
            <a:r>
              <a:rPr dirty="0" sz="2500" spc="4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Major</a:t>
            </a:r>
            <a:r>
              <a:rPr dirty="0" sz="2500" spc="484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innovations</a:t>
            </a:r>
            <a:r>
              <a:rPr dirty="0" sz="2500" spc="484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</a:t>
            </a:r>
            <a:r>
              <a:rPr dirty="0" sz="2500" spc="484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process</a:t>
            </a:r>
            <a:r>
              <a:rPr dirty="0" sz="2500" spc="484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technology</a:t>
            </a:r>
            <a:r>
              <a:rPr dirty="0" sz="2500" spc="49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include </a:t>
            </a:r>
            <a:r>
              <a:rPr dirty="0" sz="2500">
                <a:latin typeface="Calibri"/>
                <a:cs typeface="Calibri"/>
              </a:rPr>
              <a:t>lean</a:t>
            </a:r>
            <a:r>
              <a:rPr dirty="0" sz="2500" spc="340">
                <a:latin typeface="Calibri"/>
                <a:cs typeface="Calibri"/>
              </a:rPr>
              <a:t>   </a:t>
            </a:r>
            <a:r>
              <a:rPr dirty="0" sz="2500">
                <a:latin typeface="Calibri"/>
                <a:cs typeface="Calibri"/>
              </a:rPr>
              <a:t>manufacturing,</a:t>
            </a:r>
            <a:r>
              <a:rPr dirty="0" sz="2500" spc="350">
                <a:latin typeface="Calibri"/>
                <a:cs typeface="Calibri"/>
              </a:rPr>
              <a:t>   </a:t>
            </a:r>
            <a:r>
              <a:rPr dirty="0" sz="2500">
                <a:latin typeface="Calibri"/>
                <a:cs typeface="Calibri"/>
              </a:rPr>
              <a:t>Six</a:t>
            </a:r>
            <a:r>
              <a:rPr dirty="0" sz="2500" spc="340">
                <a:latin typeface="Calibri"/>
                <a:cs typeface="Calibri"/>
              </a:rPr>
              <a:t>   </a:t>
            </a:r>
            <a:r>
              <a:rPr dirty="0" sz="2500">
                <a:latin typeface="Calibri"/>
                <a:cs typeface="Calibri"/>
              </a:rPr>
              <a:t>Sigma</a:t>
            </a:r>
            <a:r>
              <a:rPr dirty="0" sz="2500" spc="345">
                <a:latin typeface="Calibri"/>
                <a:cs typeface="Calibri"/>
              </a:rPr>
              <a:t>   </a:t>
            </a:r>
            <a:r>
              <a:rPr dirty="0" sz="2500">
                <a:latin typeface="Calibri"/>
                <a:cs typeface="Calibri"/>
              </a:rPr>
              <a:t>quality,</a:t>
            </a:r>
            <a:r>
              <a:rPr dirty="0" sz="2500" spc="345">
                <a:latin typeface="Calibri"/>
                <a:cs typeface="Calibri"/>
              </a:rPr>
              <a:t>  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345">
                <a:latin typeface="Calibri"/>
                <a:cs typeface="Calibri"/>
              </a:rPr>
              <a:t>   </a:t>
            </a:r>
            <a:r>
              <a:rPr dirty="0" sz="2500">
                <a:latin typeface="Calibri"/>
                <a:cs typeface="Calibri"/>
              </a:rPr>
              <a:t>biotechnology.</a:t>
            </a:r>
            <a:r>
              <a:rPr dirty="0" sz="2500" spc="345">
                <a:latin typeface="Calibri"/>
                <a:cs typeface="Calibri"/>
              </a:rPr>
              <a:t>   </a:t>
            </a:r>
            <a:r>
              <a:rPr dirty="0" sz="2500" spc="-25">
                <a:latin typeface="Calibri"/>
                <a:cs typeface="Calibri"/>
              </a:rPr>
              <a:t>The </a:t>
            </a:r>
            <a:r>
              <a:rPr dirty="0" sz="2500">
                <a:latin typeface="Calibri"/>
                <a:cs typeface="Calibri"/>
              </a:rPr>
              <a:t>nanotechnology</a:t>
            </a:r>
            <a:r>
              <a:rPr dirty="0" sz="2500" spc="8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revolution,</a:t>
            </a:r>
            <a:r>
              <a:rPr dirty="0" sz="2500" spc="8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which</a:t>
            </a:r>
            <a:r>
              <a:rPr dirty="0" sz="2500" spc="8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is</a:t>
            </a:r>
            <a:r>
              <a:rPr dirty="0" sz="2500" spc="8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just</a:t>
            </a:r>
            <a:r>
              <a:rPr dirty="0" sz="2500" spc="8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beginning,</a:t>
            </a:r>
            <a:r>
              <a:rPr dirty="0" sz="2500" spc="7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promises</a:t>
            </a:r>
            <a:r>
              <a:rPr dirty="0" sz="2500" spc="85">
                <a:latin typeface="Calibri"/>
                <a:cs typeface="Calibri"/>
              </a:rPr>
              <a:t>  </a:t>
            </a:r>
            <a:r>
              <a:rPr dirty="0" sz="2500" spc="-10">
                <a:latin typeface="Calibri"/>
                <a:cs typeface="Calibri"/>
              </a:rPr>
              <a:t>significant </a:t>
            </a:r>
            <a:r>
              <a:rPr dirty="0" sz="2500">
                <a:latin typeface="Calibri"/>
                <a:cs typeface="Calibri"/>
              </a:rPr>
              <a:t>upheaval</a:t>
            </a:r>
            <a:r>
              <a:rPr dirty="0" sz="2500" spc="19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19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</a:t>
            </a:r>
            <a:r>
              <a:rPr dirty="0" sz="2500" spc="19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vast</a:t>
            </a:r>
            <a:r>
              <a:rPr dirty="0" sz="2500" spc="1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array</a:t>
            </a:r>
            <a:r>
              <a:rPr dirty="0" sz="2500" spc="1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of</a:t>
            </a:r>
            <a:r>
              <a:rPr dirty="0" sz="2500" spc="1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industries</a:t>
            </a:r>
            <a:r>
              <a:rPr dirty="0" sz="2500" spc="20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ranging</a:t>
            </a:r>
            <a:r>
              <a:rPr dirty="0" sz="2500" spc="19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from</a:t>
            </a:r>
            <a:r>
              <a:rPr dirty="0" sz="2500" spc="1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tiny</a:t>
            </a:r>
            <a:r>
              <a:rPr dirty="0" sz="2500" spc="204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medical</a:t>
            </a:r>
            <a:r>
              <a:rPr dirty="0" sz="2500" spc="19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devices</a:t>
            </a:r>
            <a:r>
              <a:rPr dirty="0" sz="2500" spc="190">
                <a:latin typeface="Calibri"/>
                <a:cs typeface="Calibri"/>
              </a:rPr>
              <a:t> </a:t>
            </a:r>
            <a:r>
              <a:rPr dirty="0" sz="2500" spc="-25">
                <a:latin typeface="Calibri"/>
                <a:cs typeface="Calibri"/>
              </a:rPr>
              <a:t>to </a:t>
            </a:r>
            <a:r>
              <a:rPr dirty="0" sz="2500" spc="-20">
                <a:latin typeface="Calibri"/>
                <a:cs typeface="Calibri"/>
              </a:rPr>
              <a:t>new-</a:t>
            </a:r>
            <a:r>
              <a:rPr dirty="0" sz="2500">
                <a:latin typeface="Calibri"/>
                <a:cs typeface="Calibri"/>
              </a:rPr>
              <a:t>age</a:t>
            </a:r>
            <a:r>
              <a:rPr dirty="0" sz="2500" spc="37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materials</a:t>
            </a:r>
            <a:r>
              <a:rPr dirty="0" sz="2500" spc="37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for</a:t>
            </a:r>
            <a:r>
              <a:rPr dirty="0" sz="2500" spc="370">
                <a:latin typeface="Calibri"/>
                <a:cs typeface="Calibri"/>
              </a:rPr>
              <a:t>  </a:t>
            </a:r>
            <a:r>
              <a:rPr dirty="0" sz="2500" spc="-25">
                <a:latin typeface="Calibri"/>
                <a:cs typeface="Calibri"/>
              </a:rPr>
              <a:t>earthquake-</a:t>
            </a:r>
            <a:r>
              <a:rPr dirty="0" sz="2500">
                <a:latin typeface="Calibri"/>
                <a:cs typeface="Calibri"/>
              </a:rPr>
              <a:t>resistant</a:t>
            </a:r>
            <a:r>
              <a:rPr dirty="0" sz="2500" spc="370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buildings.</a:t>
            </a:r>
            <a:r>
              <a:rPr dirty="0" sz="2500" spc="365">
                <a:latin typeface="Calibri"/>
                <a:cs typeface="Calibri"/>
              </a:rPr>
              <a:t>  </a:t>
            </a:r>
            <a:r>
              <a:rPr dirty="0" sz="2500">
                <a:latin typeface="Calibri"/>
                <a:cs typeface="Calibri"/>
              </a:rPr>
              <a:t>Recent</a:t>
            </a:r>
            <a:r>
              <a:rPr dirty="0" sz="2500" spc="375">
                <a:latin typeface="Calibri"/>
                <a:cs typeface="Calibri"/>
              </a:rPr>
              <a:t>  </a:t>
            </a:r>
            <a:r>
              <a:rPr dirty="0" sz="2500" spc="-10">
                <a:latin typeface="Calibri"/>
                <a:cs typeface="Calibri"/>
              </a:rPr>
              <a:t>product </a:t>
            </a:r>
            <a:r>
              <a:rPr dirty="0" sz="2500">
                <a:latin typeface="Calibri"/>
                <a:cs typeface="Calibri"/>
              </a:rPr>
              <a:t>innovations</a:t>
            </a:r>
            <a:r>
              <a:rPr dirty="0" sz="2500" spc="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include</a:t>
            </a:r>
            <a:r>
              <a:rPr dirty="0" sz="2500" spc="10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10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smartphone,</a:t>
            </a:r>
            <a:r>
              <a:rPr dirty="0" sz="2500" spc="11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computer</a:t>
            </a:r>
            <a:r>
              <a:rPr dirty="0" sz="2500" spc="10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tablets,</a:t>
            </a:r>
            <a:r>
              <a:rPr dirty="0" sz="2500" spc="10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95">
                <a:latin typeface="Calibri"/>
                <a:cs typeface="Calibri"/>
              </a:rPr>
              <a:t> </a:t>
            </a:r>
            <a:r>
              <a:rPr dirty="0" sz="2500" spc="-20">
                <a:latin typeface="Calibri"/>
                <a:cs typeface="Calibri"/>
              </a:rPr>
              <a:t>high-</a:t>
            </a:r>
            <a:r>
              <a:rPr dirty="0" sz="2500" spc="-10">
                <a:latin typeface="Calibri"/>
                <a:cs typeface="Calibri"/>
              </a:rPr>
              <a:t>performing </a:t>
            </a:r>
            <a:r>
              <a:rPr dirty="0" sz="2500">
                <a:latin typeface="Calibri"/>
                <a:cs typeface="Calibri"/>
              </a:rPr>
              <a:t>electric</a:t>
            </a:r>
            <a:r>
              <a:rPr dirty="0" sz="2500" spc="29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cars</a:t>
            </a:r>
            <a:r>
              <a:rPr dirty="0" sz="2500" spc="2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such</a:t>
            </a:r>
            <a:r>
              <a:rPr dirty="0" sz="2500" spc="2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as</a:t>
            </a:r>
            <a:r>
              <a:rPr dirty="0" sz="2500" spc="2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the</a:t>
            </a:r>
            <a:r>
              <a:rPr dirty="0" sz="2500" spc="2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Tesla</a:t>
            </a:r>
            <a:r>
              <a:rPr dirty="0" sz="2500" spc="2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Model</a:t>
            </a:r>
            <a:r>
              <a:rPr dirty="0" sz="2500" spc="2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S.</a:t>
            </a:r>
            <a:r>
              <a:rPr dirty="0" sz="2500" spc="28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Recent</a:t>
            </a:r>
            <a:r>
              <a:rPr dirty="0" sz="2500" spc="28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service</a:t>
            </a:r>
            <a:r>
              <a:rPr dirty="0" sz="2500" spc="30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innovations</a:t>
            </a:r>
            <a:r>
              <a:rPr dirty="0" sz="2500" spc="285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include </a:t>
            </a:r>
            <a:r>
              <a:rPr dirty="0" sz="2500">
                <a:latin typeface="Calibri"/>
                <a:cs typeface="Calibri"/>
              </a:rPr>
              <a:t>social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media</a:t>
            </a:r>
            <a:r>
              <a:rPr dirty="0" sz="2500" spc="-5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and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online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search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engines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that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respond</a:t>
            </a:r>
            <a:r>
              <a:rPr dirty="0" sz="2500" spc="-60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to</a:t>
            </a:r>
            <a:r>
              <a:rPr dirty="0" sz="2500" spc="-75">
                <a:latin typeface="Calibri"/>
                <a:cs typeface="Calibri"/>
              </a:rPr>
              <a:t> </a:t>
            </a:r>
            <a:r>
              <a:rPr dirty="0" sz="2500">
                <a:latin typeface="Calibri"/>
                <a:cs typeface="Calibri"/>
              </a:rPr>
              <a:t>voice</a:t>
            </a:r>
            <a:r>
              <a:rPr dirty="0" sz="2500" spc="-70">
                <a:latin typeface="Calibri"/>
                <a:cs typeface="Calibri"/>
              </a:rPr>
              <a:t> </a:t>
            </a:r>
            <a:r>
              <a:rPr dirty="0" sz="2500" spc="-10">
                <a:latin typeface="Calibri"/>
                <a:cs typeface="Calibri"/>
              </a:rPr>
              <a:t>commands.</a:t>
            </a:r>
            <a:endParaRPr sz="25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061666"/>
            <a:ext cx="10028555" cy="3256915"/>
          </a:xfrm>
          <a:prstGeom prst="rect">
            <a:avLst/>
          </a:prstGeom>
        </p:spPr>
        <p:txBody>
          <a:bodyPr wrap="square" lIns="0" tIns="1644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295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400" spc="-7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Ecological</a:t>
            </a:r>
            <a:r>
              <a:rPr dirty="0" sz="2400" spc="-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Factors: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100000"/>
              </a:lnSpc>
              <a:spcBef>
                <a:spcPts val="1200"/>
              </a:spcBef>
            </a:pPr>
            <a:r>
              <a:rPr dirty="0" sz="2400">
                <a:latin typeface="Calibri"/>
                <a:cs typeface="Calibri"/>
              </a:rPr>
              <a:t>Ecological</a:t>
            </a:r>
            <a:r>
              <a:rPr dirty="0" sz="2400" spc="1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factors</a:t>
            </a:r>
            <a:r>
              <a:rPr dirty="0" sz="2400" spc="1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involve</a:t>
            </a:r>
            <a:r>
              <a:rPr dirty="0" sz="2400" spc="1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broad</a:t>
            </a:r>
            <a:r>
              <a:rPr dirty="0" sz="2400" spc="1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environmental</a:t>
            </a:r>
            <a:r>
              <a:rPr dirty="0" sz="2400" spc="1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issues</a:t>
            </a:r>
            <a:r>
              <a:rPr dirty="0" sz="2400" spc="1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such</a:t>
            </a:r>
            <a:r>
              <a:rPr dirty="0" sz="2400" spc="1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1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40">
                <a:latin typeface="Calibri"/>
                <a:cs typeface="Calibri"/>
              </a:rPr>
              <a:t>  </a:t>
            </a:r>
            <a:r>
              <a:rPr dirty="0" sz="2400" spc="-10">
                <a:latin typeface="Calibri"/>
                <a:cs typeface="Calibri"/>
              </a:rPr>
              <a:t>natural </a:t>
            </a:r>
            <a:r>
              <a:rPr dirty="0" sz="2400">
                <a:latin typeface="Calibri"/>
                <a:cs typeface="Calibri"/>
              </a:rPr>
              <a:t>environment,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global</a:t>
            </a:r>
            <a:r>
              <a:rPr dirty="0" sz="2400" spc="1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warming,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1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sustainable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economic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growth.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Organizations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27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7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natural</a:t>
            </a:r>
            <a:r>
              <a:rPr dirty="0" sz="2400" spc="27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environment</a:t>
            </a:r>
            <a:r>
              <a:rPr dirty="0" sz="2400" spc="27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coexist</a:t>
            </a:r>
            <a:r>
              <a:rPr dirty="0" sz="2400" spc="27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26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27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interdependent</a:t>
            </a:r>
            <a:r>
              <a:rPr dirty="0" sz="2400" spc="270">
                <a:latin typeface="Calibri"/>
                <a:cs typeface="Calibri"/>
              </a:rPr>
              <a:t>  </a:t>
            </a:r>
            <a:r>
              <a:rPr dirty="0" sz="2400" spc="-10">
                <a:latin typeface="Calibri"/>
                <a:cs typeface="Calibri"/>
              </a:rPr>
              <a:t>relationship. </a:t>
            </a:r>
            <a:r>
              <a:rPr dirty="0" sz="2400">
                <a:latin typeface="Calibri"/>
                <a:cs typeface="Calibri"/>
              </a:rPr>
              <a:t>Managing</a:t>
            </a:r>
            <a:r>
              <a:rPr dirty="0" sz="2400" spc="3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these</a:t>
            </a:r>
            <a:r>
              <a:rPr dirty="0" sz="2400" spc="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relationships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responsible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sustainable</a:t>
            </a:r>
            <a:r>
              <a:rPr dirty="0" sz="2400" spc="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way</a:t>
            </a:r>
            <a:r>
              <a:rPr dirty="0" sz="2400" spc="59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directly </a:t>
            </a:r>
            <a:r>
              <a:rPr dirty="0" sz="2400">
                <a:latin typeface="Calibri"/>
                <a:cs typeface="Calibri"/>
              </a:rPr>
              <a:t>influences</a:t>
            </a:r>
            <a:r>
              <a:rPr dirty="0" sz="2400" spc="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continued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existence</a:t>
            </a:r>
            <a:r>
              <a:rPr dirty="0" sz="2400" spc="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human</a:t>
            </a:r>
            <a:r>
              <a:rPr dirty="0" sz="2400" spc="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societies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organizations</a:t>
            </a:r>
            <a:r>
              <a:rPr dirty="0" sz="2400" spc="3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we </a:t>
            </a:r>
            <a:r>
              <a:rPr dirty="0" sz="2400">
                <a:latin typeface="Calibri"/>
                <a:cs typeface="Calibri"/>
              </a:rPr>
              <a:t>create.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Managers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longer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separate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natural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business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worlds; </a:t>
            </a:r>
            <a:r>
              <a:rPr dirty="0" sz="2400">
                <a:latin typeface="Calibri"/>
                <a:cs typeface="Calibri"/>
              </a:rPr>
              <a:t>they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inextricably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linked.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340102"/>
            <a:ext cx="10027285" cy="3810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4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Legal</a:t>
            </a:r>
            <a:r>
              <a:rPr dirty="0" sz="2400" spc="-5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Factors: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150000"/>
              </a:lnSpc>
              <a:spcBef>
                <a:spcPts val="994"/>
              </a:spcBef>
            </a:pPr>
            <a:r>
              <a:rPr dirty="0" sz="2400">
                <a:latin typeface="Calibri"/>
                <a:cs typeface="Calibri"/>
              </a:rPr>
              <a:t>Legal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factors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include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official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outcomes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political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processes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manifested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in </a:t>
            </a:r>
            <a:r>
              <a:rPr dirty="0" sz="2400">
                <a:latin typeface="Calibri"/>
                <a:cs typeface="Calibri"/>
              </a:rPr>
              <a:t>laws,</a:t>
            </a:r>
            <a:r>
              <a:rPr dirty="0" sz="2400" spc="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mandates,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regulations,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court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decisions—</a:t>
            </a:r>
            <a:r>
              <a:rPr dirty="0" sz="2400">
                <a:latin typeface="Calibri"/>
                <a:cs typeface="Calibri"/>
              </a:rPr>
              <a:t>all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which</a:t>
            </a:r>
            <a:r>
              <a:rPr dirty="0" sz="2400" spc="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have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direct </a:t>
            </a:r>
            <a:r>
              <a:rPr dirty="0" sz="2400">
                <a:latin typeface="Calibri"/>
                <a:cs typeface="Calibri"/>
              </a:rPr>
              <a:t>bearing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3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3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firm’s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potential.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fact,</a:t>
            </a:r>
            <a:r>
              <a:rPr dirty="0" sz="2400" spc="3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regulatory</a:t>
            </a:r>
            <a:r>
              <a:rPr dirty="0" sz="2400" spc="3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changes</a:t>
            </a:r>
            <a:r>
              <a:rPr dirty="0" sz="2400" spc="3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tend</a:t>
            </a:r>
            <a:r>
              <a:rPr dirty="0" sz="2400" spc="3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3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affect </a:t>
            </a:r>
            <a:r>
              <a:rPr dirty="0" sz="2400">
                <a:latin typeface="Calibri"/>
                <a:cs typeface="Calibri"/>
              </a:rPr>
              <a:t>entire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industries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at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once.</a:t>
            </a:r>
            <a:r>
              <a:rPr dirty="0" sz="2400" spc="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Many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industries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United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States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have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 spc="-20">
                <a:latin typeface="Calibri"/>
                <a:cs typeface="Calibri"/>
              </a:rPr>
              <a:t>been </a:t>
            </a:r>
            <a:r>
              <a:rPr dirty="0" sz="2400">
                <a:latin typeface="Calibri"/>
                <a:cs typeface="Calibri"/>
              </a:rPr>
              <a:t>deregulated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over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last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few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decades,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including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airlines,</a:t>
            </a:r>
            <a:r>
              <a:rPr dirty="0" sz="2400" spc="1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telecom,</a:t>
            </a:r>
            <a:r>
              <a:rPr dirty="0" sz="2400" spc="1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energy,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and </a:t>
            </a:r>
            <a:r>
              <a:rPr dirty="0" sz="2400">
                <a:latin typeface="Calibri"/>
                <a:cs typeface="Calibri"/>
              </a:rPr>
              <a:t>trucking,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among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others.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340102"/>
            <a:ext cx="10027285" cy="3810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3.2.</a:t>
            </a:r>
            <a:r>
              <a:rPr dirty="0" sz="24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Industry</a:t>
            </a:r>
            <a:r>
              <a:rPr dirty="0" sz="2400" spc="-5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400" spc="-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4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Firm</a:t>
            </a:r>
            <a:r>
              <a:rPr dirty="0" sz="24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Strategy:</a:t>
            </a:r>
            <a:r>
              <a:rPr dirty="0" sz="2400" spc="-6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Five</a:t>
            </a:r>
            <a:r>
              <a:rPr dirty="0" sz="24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Forces</a:t>
            </a:r>
            <a:r>
              <a:rPr dirty="0" sz="2400" spc="-8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Model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150000"/>
              </a:lnSpc>
              <a:spcBef>
                <a:spcPts val="994"/>
              </a:spcBef>
            </a:pPr>
            <a:r>
              <a:rPr dirty="0" sz="2400">
                <a:latin typeface="Calibri"/>
                <a:cs typeface="Calibri"/>
              </a:rPr>
              <a:t>Michael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Porter</a:t>
            </a:r>
            <a:r>
              <a:rPr dirty="0" sz="2400" spc="9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developed</a:t>
            </a:r>
            <a:r>
              <a:rPr dirty="0" sz="2400" spc="9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highly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influential</a:t>
            </a:r>
            <a:r>
              <a:rPr dirty="0" sz="2400" spc="90">
                <a:latin typeface="Calibri"/>
                <a:cs typeface="Calibri"/>
              </a:rPr>
              <a:t>  </a:t>
            </a:r>
            <a:r>
              <a:rPr dirty="0" sz="2400" b="1">
                <a:latin typeface="Calibri"/>
                <a:cs typeface="Calibri"/>
              </a:rPr>
              <a:t>five</a:t>
            </a:r>
            <a:r>
              <a:rPr dirty="0" sz="2400" spc="85" b="1">
                <a:latin typeface="Calibri"/>
                <a:cs typeface="Calibri"/>
              </a:rPr>
              <a:t>  </a:t>
            </a:r>
            <a:r>
              <a:rPr dirty="0" sz="2400" b="1">
                <a:latin typeface="Calibri"/>
                <a:cs typeface="Calibri"/>
              </a:rPr>
              <a:t>forces</a:t>
            </a:r>
            <a:r>
              <a:rPr dirty="0" sz="2400" spc="90" b="1">
                <a:latin typeface="Calibri"/>
                <a:cs typeface="Calibri"/>
              </a:rPr>
              <a:t>  </a:t>
            </a:r>
            <a:r>
              <a:rPr dirty="0" sz="2400" b="1">
                <a:latin typeface="Calibri"/>
                <a:cs typeface="Calibri"/>
              </a:rPr>
              <a:t>model</a:t>
            </a:r>
            <a:r>
              <a:rPr dirty="0" sz="2400" spc="80" b="1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 spc="-20">
                <a:latin typeface="Calibri"/>
                <a:cs typeface="Calibri"/>
              </a:rPr>
              <a:t>help </a:t>
            </a:r>
            <a:r>
              <a:rPr dirty="0" sz="2400">
                <a:latin typeface="Calibri"/>
                <a:cs typeface="Calibri"/>
              </a:rPr>
              <a:t>managers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understand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potential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different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industries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how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they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position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their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respective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gain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sustain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competitive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advantage.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By </a:t>
            </a:r>
            <a:r>
              <a:rPr dirty="0" sz="2400">
                <a:latin typeface="Calibri"/>
                <a:cs typeface="Calibri"/>
              </a:rPr>
              <a:t>combining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theory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industrial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organization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economics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hundreds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 spc="-25">
                <a:latin typeface="Calibri"/>
                <a:cs typeface="Calibri"/>
              </a:rPr>
              <a:t>of </a:t>
            </a:r>
            <a:r>
              <a:rPr dirty="0" sz="2400">
                <a:latin typeface="Calibri"/>
                <a:cs typeface="Calibri"/>
              </a:rPr>
              <a:t>detailed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case studies,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Porter</a:t>
            </a:r>
            <a:r>
              <a:rPr dirty="0" sz="2400" spc="1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derived</a:t>
            </a:r>
            <a:r>
              <a:rPr dirty="0" sz="2400" spc="1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two</a:t>
            </a:r>
            <a:r>
              <a:rPr dirty="0" sz="2400" spc="1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key</a:t>
            </a:r>
            <a:r>
              <a:rPr dirty="0" sz="2400" spc="1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insights</a:t>
            </a:r>
            <a:r>
              <a:rPr dirty="0" sz="2400" spc="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that</a:t>
            </a:r>
            <a:r>
              <a:rPr dirty="0" sz="2400" spc="1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form</a:t>
            </a:r>
            <a:r>
              <a:rPr dirty="0" sz="2400" spc="2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1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basis</a:t>
            </a:r>
            <a:r>
              <a:rPr dirty="0" sz="2400" spc="2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10" b="1">
                <a:latin typeface="Calibri"/>
                <a:cs typeface="Calibri"/>
              </a:rPr>
              <a:t> </a:t>
            </a:r>
            <a:r>
              <a:rPr dirty="0" sz="2400" spc="-25" b="1">
                <a:latin typeface="Calibri"/>
                <a:cs typeface="Calibri"/>
              </a:rPr>
              <a:t>his </a:t>
            </a:r>
            <a:r>
              <a:rPr dirty="0" sz="2400" b="1">
                <a:latin typeface="Calibri"/>
                <a:cs typeface="Calibri"/>
              </a:rPr>
              <a:t>seminal</a:t>
            </a:r>
            <a:r>
              <a:rPr dirty="0" sz="2400" spc="-8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five</a:t>
            </a:r>
            <a:r>
              <a:rPr dirty="0" sz="2400" spc="-8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forces</a:t>
            </a:r>
            <a:r>
              <a:rPr dirty="0" sz="2400" spc="-9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model: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64720"/>
            <a:ext cx="10026015" cy="4175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7620" indent="473075">
              <a:lnSpc>
                <a:spcPct val="150000"/>
              </a:lnSpc>
              <a:spcBef>
                <a:spcPts val="95"/>
              </a:spcBef>
              <a:buAutoNum type="arabicPeriod"/>
              <a:tabLst>
                <a:tab pos="485775" algn="l"/>
              </a:tabLst>
            </a:pPr>
            <a:r>
              <a:rPr dirty="0" sz="2200">
                <a:latin typeface="Calibri"/>
                <a:cs typeface="Calibri"/>
              </a:rPr>
              <a:t>Rather</a:t>
            </a:r>
            <a:r>
              <a:rPr dirty="0" sz="2200" spc="4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than</a:t>
            </a:r>
            <a:r>
              <a:rPr dirty="0" sz="2200" spc="4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defining</a:t>
            </a:r>
            <a:r>
              <a:rPr dirty="0" sz="2200" spc="434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competition</a:t>
            </a:r>
            <a:r>
              <a:rPr dirty="0" sz="2200" spc="4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narrowly</a:t>
            </a:r>
            <a:r>
              <a:rPr dirty="0" sz="2200" spc="434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as</a:t>
            </a:r>
            <a:r>
              <a:rPr dirty="0" sz="2200" spc="4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459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firm’s</a:t>
            </a:r>
            <a:r>
              <a:rPr dirty="0" sz="2200" spc="4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closest</a:t>
            </a:r>
            <a:r>
              <a:rPr dirty="0" sz="2200" spc="459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competitors</a:t>
            </a:r>
            <a:r>
              <a:rPr dirty="0" sz="2200" spc="470">
                <a:latin typeface="Calibri"/>
                <a:cs typeface="Calibri"/>
              </a:rPr>
              <a:t> </a:t>
            </a:r>
            <a:r>
              <a:rPr dirty="0" sz="2200" spc="-25">
                <a:latin typeface="Calibri"/>
                <a:cs typeface="Calibri"/>
              </a:rPr>
              <a:t>to </a:t>
            </a:r>
            <a:r>
              <a:rPr dirty="0" sz="2200">
                <a:latin typeface="Calibri"/>
                <a:cs typeface="Calibri"/>
              </a:rPr>
              <a:t>explain</a:t>
            </a:r>
            <a:r>
              <a:rPr dirty="0" sz="2200" spc="-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predict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firm’s</a:t>
            </a:r>
            <a:r>
              <a:rPr dirty="0" sz="2200" spc="-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performance,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competition</a:t>
            </a:r>
            <a:r>
              <a:rPr dirty="0" sz="2200" spc="-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must be</a:t>
            </a:r>
            <a:r>
              <a:rPr dirty="0" sz="2200" spc="-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viewed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more</a:t>
            </a:r>
            <a:r>
              <a:rPr dirty="0" sz="2200" spc="-2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broadly, </a:t>
            </a:r>
            <a:r>
              <a:rPr dirty="0" sz="2200" spc="-25">
                <a:latin typeface="Calibri"/>
                <a:cs typeface="Calibri"/>
              </a:rPr>
              <a:t>to </a:t>
            </a:r>
            <a:r>
              <a:rPr dirty="0" sz="2200">
                <a:latin typeface="Calibri"/>
                <a:cs typeface="Calibri"/>
              </a:rPr>
              <a:t>also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encompass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other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forces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industry: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buyers,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suppliers,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potential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new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entry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 spc="-25">
                <a:latin typeface="Calibri"/>
                <a:cs typeface="Calibri"/>
              </a:rPr>
              <a:t>of </a:t>
            </a:r>
            <a:r>
              <a:rPr dirty="0" sz="2200">
                <a:latin typeface="Calibri"/>
                <a:cs typeface="Calibri"/>
              </a:rPr>
              <a:t>other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firms,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threat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substitutes.</a:t>
            </a:r>
            <a:endParaRPr sz="2200">
              <a:latin typeface="Calibri"/>
              <a:cs typeface="Calibri"/>
            </a:endParaRPr>
          </a:p>
          <a:p>
            <a:pPr algn="just" marL="12700" marR="5080" indent="429895">
              <a:lnSpc>
                <a:spcPct val="150000"/>
              </a:lnSpc>
              <a:spcBef>
                <a:spcPts val="994"/>
              </a:spcBef>
              <a:buAutoNum type="arabicPeriod"/>
              <a:tabLst>
                <a:tab pos="442595" algn="l"/>
              </a:tabLst>
            </a:pP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3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profit</a:t>
            </a:r>
            <a:r>
              <a:rPr dirty="0" sz="2200" spc="3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potential</a:t>
            </a:r>
            <a:r>
              <a:rPr dirty="0" sz="2200" spc="3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3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</a:t>
            </a:r>
            <a:r>
              <a:rPr dirty="0" sz="2200" spc="3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industry</a:t>
            </a:r>
            <a:r>
              <a:rPr dirty="0" sz="2200" spc="3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is</a:t>
            </a:r>
            <a:r>
              <a:rPr dirty="0" sz="2200" spc="3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neither</a:t>
            </a:r>
            <a:r>
              <a:rPr dirty="0" sz="2200" spc="320"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random</a:t>
            </a:r>
            <a:r>
              <a:rPr dirty="0" sz="2200" spc="3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nor</a:t>
            </a:r>
            <a:r>
              <a:rPr dirty="0" sz="2200" spc="3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entirely</a:t>
            </a:r>
            <a:r>
              <a:rPr dirty="0" sz="2200" spc="3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determined</a:t>
            </a:r>
            <a:r>
              <a:rPr dirty="0" sz="2200" spc="310">
                <a:latin typeface="Calibri"/>
                <a:cs typeface="Calibri"/>
              </a:rPr>
              <a:t> </a:t>
            </a:r>
            <a:r>
              <a:rPr dirty="0" sz="2200" spc="-25">
                <a:latin typeface="Calibri"/>
                <a:cs typeface="Calibri"/>
              </a:rPr>
              <a:t>by </a:t>
            </a:r>
            <a:r>
              <a:rPr dirty="0" sz="2200" spc="-10">
                <a:latin typeface="Calibri"/>
                <a:cs typeface="Calibri"/>
              </a:rPr>
              <a:t>industry-</a:t>
            </a:r>
            <a:r>
              <a:rPr dirty="0" sz="2200">
                <a:latin typeface="Calibri"/>
                <a:cs typeface="Calibri"/>
              </a:rPr>
              <a:t>specific</a:t>
            </a:r>
            <a:r>
              <a:rPr dirty="0" sz="2200" spc="20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factors.</a:t>
            </a:r>
            <a:r>
              <a:rPr dirty="0" sz="2200" spc="21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Rather,</a:t>
            </a:r>
            <a:r>
              <a:rPr dirty="0" sz="2200" spc="215"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it</a:t>
            </a:r>
            <a:r>
              <a:rPr dirty="0" sz="2200" spc="204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is</a:t>
            </a:r>
            <a:r>
              <a:rPr dirty="0" sz="2200" spc="22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2200" spc="21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function</a:t>
            </a:r>
            <a:r>
              <a:rPr dirty="0" sz="2200" spc="21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200" spc="204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200" spc="21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solidFill>
                  <a:srgbClr val="FF0000"/>
                </a:solidFill>
                <a:latin typeface="Calibri"/>
                <a:cs typeface="Calibri"/>
              </a:rPr>
              <a:t>five</a:t>
            </a:r>
            <a:r>
              <a:rPr dirty="0" sz="2200" spc="204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forces</a:t>
            </a:r>
            <a:r>
              <a:rPr dirty="0" sz="2200" spc="22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that</a:t>
            </a:r>
            <a:r>
              <a:rPr dirty="0" sz="2200" spc="210">
                <a:latin typeface="Calibri"/>
                <a:cs typeface="Calibri"/>
              </a:rPr>
              <a:t>  </a:t>
            </a:r>
            <a:r>
              <a:rPr dirty="0" sz="2200" spc="-10">
                <a:latin typeface="Calibri"/>
                <a:cs typeface="Calibri"/>
              </a:rPr>
              <a:t>shape </a:t>
            </a:r>
            <a:r>
              <a:rPr dirty="0" sz="2200">
                <a:latin typeface="Calibri"/>
                <a:cs typeface="Calibri"/>
              </a:rPr>
              <a:t>competition:</a:t>
            </a:r>
            <a:r>
              <a:rPr dirty="0" sz="2200" spc="2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threat</a:t>
            </a:r>
            <a:r>
              <a:rPr dirty="0" sz="2200" spc="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entry,</a:t>
            </a:r>
            <a:r>
              <a:rPr dirty="0" sz="2200" spc="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power</a:t>
            </a:r>
            <a:r>
              <a:rPr dirty="0" sz="2200" spc="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suppliers,</a:t>
            </a:r>
            <a:r>
              <a:rPr dirty="0" sz="2200" spc="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power</a:t>
            </a:r>
            <a:r>
              <a:rPr dirty="0" sz="2200" spc="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buyers,</a:t>
            </a:r>
            <a:r>
              <a:rPr dirty="0" sz="2200" spc="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threat</a:t>
            </a:r>
            <a:r>
              <a:rPr dirty="0" sz="2200" spc="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substitutes,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rivalry</a:t>
            </a:r>
            <a:r>
              <a:rPr dirty="0" sz="2200" spc="-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among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existing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firms.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085989"/>
            <a:ext cx="10027920" cy="4232275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815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Competition</a:t>
            </a:r>
            <a:r>
              <a:rPr dirty="0" sz="2400" spc="-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dirty="0" sz="2400" spc="-6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-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Five</a:t>
            </a:r>
            <a:r>
              <a:rPr dirty="0" sz="2400" spc="-5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Forces</a:t>
            </a:r>
            <a:r>
              <a:rPr dirty="0" sz="2400" spc="-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Model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400">
                <a:latin typeface="Calibri"/>
                <a:cs typeface="Calibri"/>
              </a:rPr>
              <a:t>Because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five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forces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model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has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especially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powerful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implications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strategy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1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competitive</a:t>
            </a:r>
            <a:r>
              <a:rPr dirty="0" sz="2400" spc="1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advantage,</a:t>
            </a:r>
            <a:r>
              <a:rPr dirty="0" sz="2400" spc="1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we</a:t>
            </a:r>
            <a:r>
              <a:rPr dirty="0" sz="2400" spc="11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will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explore</a:t>
            </a:r>
            <a:r>
              <a:rPr dirty="0" sz="2400" spc="1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1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some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detail.</a:t>
            </a:r>
            <a:r>
              <a:rPr dirty="0" sz="2400" spc="1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We</a:t>
            </a:r>
            <a:r>
              <a:rPr dirty="0" sz="2400" spc="11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start</a:t>
            </a:r>
            <a:r>
              <a:rPr dirty="0" sz="2400" spc="1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11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>
                <a:latin typeface="Calibri"/>
                <a:cs typeface="Calibri"/>
              </a:rPr>
              <a:t>concept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competition.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first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major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insight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this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model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provides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35">
                <a:latin typeface="Calibri"/>
                <a:cs typeface="Calibri"/>
              </a:rPr>
              <a:t>  </a:t>
            </a:r>
            <a:r>
              <a:rPr dirty="0" sz="2400" spc="-20">
                <a:latin typeface="Calibri"/>
                <a:cs typeface="Calibri"/>
              </a:rPr>
              <a:t>that </a:t>
            </a:r>
            <a:r>
              <a:rPr dirty="0" sz="2400">
                <a:latin typeface="Calibri"/>
                <a:cs typeface="Calibri"/>
              </a:rPr>
              <a:t>competition</a:t>
            </a:r>
            <a:r>
              <a:rPr dirty="0" sz="2400" spc="2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involves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2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than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just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creating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economic</a:t>
            </a:r>
            <a:r>
              <a:rPr dirty="0" sz="2400" spc="2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value;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2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must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also </a:t>
            </a:r>
            <a:r>
              <a:rPr dirty="0" sz="2400">
                <a:latin typeface="Calibri"/>
                <a:cs typeface="Calibri"/>
              </a:rPr>
              <a:t>capture</a:t>
            </a:r>
            <a:r>
              <a:rPr dirty="0" sz="2400" spc="1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significant</a:t>
            </a:r>
            <a:r>
              <a:rPr dirty="0" sz="2400" spc="1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share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1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11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they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will</a:t>
            </a:r>
            <a:r>
              <a:rPr dirty="0" sz="2400" spc="1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see</a:t>
            </a:r>
            <a:r>
              <a:rPr dirty="0" sz="2400" spc="1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economic</a:t>
            </a:r>
            <a:r>
              <a:rPr dirty="0" sz="2400" spc="1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value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they</a:t>
            </a:r>
            <a:r>
              <a:rPr dirty="0" sz="2400" spc="114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create </a:t>
            </a:r>
            <a:r>
              <a:rPr dirty="0" sz="2400">
                <a:latin typeface="Calibri"/>
                <a:cs typeface="Calibri"/>
              </a:rPr>
              <a:t>lost</a:t>
            </a:r>
            <a:r>
              <a:rPr dirty="0" sz="2400" spc="3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4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suppliers,</a:t>
            </a:r>
            <a:r>
              <a:rPr dirty="0" sz="2400" spc="3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customers,</a:t>
            </a:r>
            <a:r>
              <a:rPr dirty="0" sz="2400" spc="3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3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competitors.</a:t>
            </a:r>
            <a:r>
              <a:rPr dirty="0" sz="2400" spc="3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3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create</a:t>
            </a:r>
            <a:r>
              <a:rPr dirty="0" sz="2400" spc="3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economic</a:t>
            </a:r>
            <a:r>
              <a:rPr dirty="0" sz="2400" spc="4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value</a:t>
            </a:r>
            <a:r>
              <a:rPr dirty="0" sz="2400" spc="40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by </a:t>
            </a:r>
            <a:r>
              <a:rPr dirty="0" sz="2400">
                <a:latin typeface="Calibri"/>
                <a:cs typeface="Calibri"/>
              </a:rPr>
              <a:t>expanding</a:t>
            </a:r>
            <a:r>
              <a:rPr dirty="0" sz="2400" spc="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much</a:t>
            </a:r>
            <a:r>
              <a:rPr dirty="0" sz="2400" spc="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possible</a:t>
            </a:r>
            <a:r>
              <a:rPr dirty="0" sz="2400" spc="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gap</a:t>
            </a:r>
            <a:r>
              <a:rPr dirty="0" sz="2400" spc="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between</a:t>
            </a:r>
            <a:r>
              <a:rPr dirty="0" sz="2400" spc="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value</a:t>
            </a:r>
            <a:r>
              <a:rPr dirty="0" sz="2400" spc="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(V)</a:t>
            </a:r>
            <a:r>
              <a:rPr dirty="0" sz="2400" spc="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firm’s</a:t>
            </a:r>
            <a:r>
              <a:rPr dirty="0" sz="2400" spc="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product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service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generates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cost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(C)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it.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Economic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value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thus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equals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50">
                <a:latin typeface="Calibri"/>
                <a:cs typeface="Calibri"/>
              </a:rPr>
              <a:t>V </a:t>
            </a:r>
            <a:r>
              <a:rPr dirty="0" sz="2400">
                <a:latin typeface="Calibri"/>
                <a:cs typeface="Calibri"/>
              </a:rPr>
              <a:t>minus</a:t>
            </a:r>
            <a:r>
              <a:rPr dirty="0" sz="2400" spc="2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C.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2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succeed,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creating</a:t>
            </a:r>
            <a:r>
              <a:rPr dirty="0" sz="2400" spc="2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value</a:t>
            </a:r>
            <a:r>
              <a:rPr dirty="0" sz="2400" spc="2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not</a:t>
            </a:r>
            <a:r>
              <a:rPr dirty="0" sz="2400" spc="2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enough.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must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also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able</a:t>
            </a:r>
            <a:r>
              <a:rPr dirty="0" sz="2400" spc="22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to </a:t>
            </a:r>
            <a:r>
              <a:rPr dirty="0" sz="2400">
                <a:latin typeface="Calibri"/>
                <a:cs typeface="Calibri"/>
              </a:rPr>
              <a:t>capture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significant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share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value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created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gain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sustain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competitive advantage.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19</a:t>
            </a:fld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77034"/>
            <a:ext cx="10027285" cy="333184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algn="just" marL="12700" marR="5080">
              <a:lnSpc>
                <a:spcPts val="2590"/>
              </a:lnSpc>
              <a:spcBef>
                <a:spcPts val="425"/>
              </a:spcBef>
            </a:pP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Exhibit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3.2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shows,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Porter’s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model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identifies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five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key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competitive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forces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that </a:t>
            </a:r>
            <a:r>
              <a:rPr dirty="0" sz="2400">
                <a:latin typeface="Calibri"/>
                <a:cs typeface="Calibri"/>
              </a:rPr>
              <a:t>managers</a:t>
            </a:r>
            <a:r>
              <a:rPr dirty="0" sz="2400" spc="7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need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8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consider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when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analyzing</a:t>
            </a:r>
            <a:r>
              <a:rPr dirty="0" sz="2400" spc="8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8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environment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 spc="-25">
                <a:latin typeface="Calibri"/>
                <a:cs typeface="Calibri"/>
              </a:rPr>
              <a:t>and </a:t>
            </a:r>
            <a:r>
              <a:rPr dirty="0" sz="2400">
                <a:latin typeface="Calibri"/>
                <a:cs typeface="Calibri"/>
              </a:rPr>
              <a:t>formulating</a:t>
            </a:r>
            <a:r>
              <a:rPr dirty="0" sz="2400" spc="-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competitive</a:t>
            </a:r>
            <a:r>
              <a:rPr dirty="0" sz="2400" spc="-10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strategy:</a:t>
            </a:r>
            <a:endParaRPr sz="2400">
              <a:latin typeface="Calibri"/>
              <a:cs typeface="Calibri"/>
            </a:endParaRPr>
          </a:p>
          <a:p>
            <a:pPr marL="377825" indent="-365125">
              <a:lnSpc>
                <a:spcPct val="100000"/>
              </a:lnSpc>
              <a:spcBef>
                <a:spcPts val="690"/>
              </a:spcBef>
              <a:buAutoNum type="arabicPeriod"/>
              <a:tabLst>
                <a:tab pos="377825" algn="l"/>
              </a:tabLst>
            </a:pPr>
            <a:r>
              <a:rPr dirty="0" sz="2400">
                <a:latin typeface="Calibri"/>
                <a:cs typeface="Calibri"/>
              </a:rPr>
              <a:t>Threat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entry.</a:t>
            </a:r>
            <a:endParaRPr sz="24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spcBef>
                <a:spcPts val="705"/>
              </a:spcBef>
              <a:buAutoNum type="arabicPeriod"/>
              <a:tabLst>
                <a:tab pos="527685" algn="l"/>
              </a:tabLst>
            </a:pPr>
            <a:r>
              <a:rPr dirty="0" sz="2400">
                <a:latin typeface="Calibri"/>
                <a:cs typeface="Calibri"/>
              </a:rPr>
              <a:t>Power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suppliers.</a:t>
            </a:r>
            <a:endParaRPr sz="2400">
              <a:latin typeface="Calibri"/>
              <a:cs typeface="Calibri"/>
            </a:endParaRPr>
          </a:p>
          <a:p>
            <a:pPr marL="377190" indent="-364490">
              <a:lnSpc>
                <a:spcPct val="100000"/>
              </a:lnSpc>
              <a:spcBef>
                <a:spcPts val="710"/>
              </a:spcBef>
              <a:buAutoNum type="arabicPeriod"/>
              <a:tabLst>
                <a:tab pos="377190" algn="l"/>
              </a:tabLst>
            </a:pPr>
            <a:r>
              <a:rPr dirty="0" sz="2400">
                <a:latin typeface="Calibri"/>
                <a:cs typeface="Calibri"/>
              </a:rPr>
              <a:t>Power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buyers.</a:t>
            </a:r>
            <a:endParaRPr sz="2400">
              <a:latin typeface="Calibri"/>
              <a:cs typeface="Calibri"/>
            </a:endParaRPr>
          </a:p>
          <a:p>
            <a:pPr marL="377825" indent="-365125">
              <a:lnSpc>
                <a:spcPct val="100000"/>
              </a:lnSpc>
              <a:spcBef>
                <a:spcPts val="720"/>
              </a:spcBef>
              <a:buAutoNum type="arabicPeriod"/>
              <a:tabLst>
                <a:tab pos="377825" algn="l"/>
              </a:tabLst>
            </a:pPr>
            <a:r>
              <a:rPr dirty="0" sz="2400">
                <a:latin typeface="Calibri"/>
                <a:cs typeface="Calibri"/>
              </a:rPr>
              <a:t>Threat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substitutes.</a:t>
            </a:r>
            <a:endParaRPr sz="2400">
              <a:latin typeface="Calibri"/>
              <a:cs typeface="Calibri"/>
            </a:endParaRPr>
          </a:p>
          <a:p>
            <a:pPr marL="377825" indent="-365125">
              <a:lnSpc>
                <a:spcPct val="100000"/>
              </a:lnSpc>
              <a:spcBef>
                <a:spcPts val="710"/>
              </a:spcBef>
              <a:buAutoNum type="arabicPeriod"/>
              <a:tabLst>
                <a:tab pos="377825" algn="l"/>
              </a:tabLst>
            </a:pPr>
            <a:r>
              <a:rPr dirty="0" sz="2400">
                <a:latin typeface="Calibri"/>
                <a:cs typeface="Calibri"/>
              </a:rPr>
              <a:t>Rivalry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among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existing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competitors.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19</a:t>
            </a:fld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626232" y="500889"/>
              <a:ext cx="9566275" cy="45720"/>
            </a:xfrm>
            <a:custGeom>
              <a:avLst/>
              <a:gdLst/>
              <a:ahLst/>
              <a:cxnLst/>
              <a:rect l="l" t="t" r="r" b="b"/>
              <a:pathLst>
                <a:path w="9566275" h="45720">
                  <a:moveTo>
                    <a:pt x="9565767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9565767" y="45718"/>
                  </a:lnTo>
                  <a:lnTo>
                    <a:pt x="956576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24088" y="792434"/>
              <a:ext cx="3867911" cy="606556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607932" y="952880"/>
              <a:ext cx="3584575" cy="5905500"/>
            </a:xfrm>
            <a:custGeom>
              <a:avLst/>
              <a:gdLst/>
              <a:ahLst/>
              <a:cxnLst/>
              <a:rect l="l" t="t" r="r" b="b"/>
              <a:pathLst>
                <a:path w="3584575" h="5905500">
                  <a:moveTo>
                    <a:pt x="3584067" y="0"/>
                  </a:moveTo>
                  <a:lnTo>
                    <a:pt x="253492" y="0"/>
                  </a:lnTo>
                  <a:lnTo>
                    <a:pt x="207905" y="4081"/>
                  </a:lnTo>
                  <a:lnTo>
                    <a:pt x="165007" y="15849"/>
                  </a:lnTo>
                  <a:lnTo>
                    <a:pt x="125513" y="34591"/>
                  </a:lnTo>
                  <a:lnTo>
                    <a:pt x="90136" y="59591"/>
                  </a:lnTo>
                  <a:lnTo>
                    <a:pt x="59591" y="90136"/>
                  </a:lnTo>
                  <a:lnTo>
                    <a:pt x="34591" y="125513"/>
                  </a:lnTo>
                  <a:lnTo>
                    <a:pt x="15849" y="165007"/>
                  </a:lnTo>
                  <a:lnTo>
                    <a:pt x="4081" y="207905"/>
                  </a:lnTo>
                  <a:lnTo>
                    <a:pt x="0" y="253492"/>
                  </a:lnTo>
                  <a:lnTo>
                    <a:pt x="0" y="5651627"/>
                  </a:lnTo>
                  <a:lnTo>
                    <a:pt x="4081" y="5697192"/>
                  </a:lnTo>
                  <a:lnTo>
                    <a:pt x="15849" y="5740079"/>
                  </a:lnTo>
                  <a:lnTo>
                    <a:pt x="34591" y="5779569"/>
                  </a:lnTo>
                  <a:lnTo>
                    <a:pt x="59591" y="5814949"/>
                  </a:lnTo>
                  <a:lnTo>
                    <a:pt x="90136" y="5845501"/>
                  </a:lnTo>
                  <a:lnTo>
                    <a:pt x="125513" y="5870510"/>
                  </a:lnTo>
                  <a:lnTo>
                    <a:pt x="165007" y="5889260"/>
                  </a:lnTo>
                  <a:lnTo>
                    <a:pt x="207905" y="5901034"/>
                  </a:lnTo>
                  <a:lnTo>
                    <a:pt x="253492" y="5905119"/>
                  </a:lnTo>
                  <a:lnTo>
                    <a:pt x="3584067" y="5905119"/>
                  </a:lnTo>
                  <a:lnTo>
                    <a:pt x="3584067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6280" y="1047013"/>
              <a:ext cx="9528175" cy="546493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23455" y="1285239"/>
              <a:ext cx="9751060" cy="5026660"/>
            </a:xfrm>
            <a:custGeom>
              <a:avLst/>
              <a:gdLst/>
              <a:ahLst/>
              <a:cxnLst/>
              <a:rect l="l" t="t" r="r" b="b"/>
              <a:pathLst>
                <a:path w="9751060" h="5026660">
                  <a:moveTo>
                    <a:pt x="9442310" y="0"/>
                  </a:moveTo>
                  <a:lnTo>
                    <a:pt x="308610" y="0"/>
                  </a:lnTo>
                  <a:lnTo>
                    <a:pt x="263004" y="3346"/>
                  </a:lnTo>
                  <a:lnTo>
                    <a:pt x="219477" y="13066"/>
                  </a:lnTo>
                  <a:lnTo>
                    <a:pt x="178505" y="28684"/>
                  </a:lnTo>
                  <a:lnTo>
                    <a:pt x="140565" y="49720"/>
                  </a:lnTo>
                  <a:lnTo>
                    <a:pt x="106136" y="75699"/>
                  </a:lnTo>
                  <a:lnTo>
                    <a:pt x="75694" y="106141"/>
                  </a:lnTo>
                  <a:lnTo>
                    <a:pt x="49717" y="140571"/>
                  </a:lnTo>
                  <a:lnTo>
                    <a:pt x="28682" y="178510"/>
                  </a:lnTo>
                  <a:lnTo>
                    <a:pt x="13065" y="219481"/>
                  </a:lnTo>
                  <a:lnTo>
                    <a:pt x="3345" y="263007"/>
                  </a:lnTo>
                  <a:lnTo>
                    <a:pt x="0" y="308610"/>
                  </a:lnTo>
                  <a:lnTo>
                    <a:pt x="0" y="4717529"/>
                  </a:lnTo>
                  <a:lnTo>
                    <a:pt x="3345" y="4763131"/>
                  </a:lnTo>
                  <a:lnTo>
                    <a:pt x="13065" y="4806657"/>
                  </a:lnTo>
                  <a:lnTo>
                    <a:pt x="28682" y="4847628"/>
                  </a:lnTo>
                  <a:lnTo>
                    <a:pt x="49717" y="4885567"/>
                  </a:lnTo>
                  <a:lnTo>
                    <a:pt x="75694" y="4919997"/>
                  </a:lnTo>
                  <a:lnTo>
                    <a:pt x="106136" y="4950440"/>
                  </a:lnTo>
                  <a:lnTo>
                    <a:pt x="140565" y="4976418"/>
                  </a:lnTo>
                  <a:lnTo>
                    <a:pt x="178505" y="4997455"/>
                  </a:lnTo>
                  <a:lnTo>
                    <a:pt x="219477" y="5013072"/>
                  </a:lnTo>
                  <a:lnTo>
                    <a:pt x="263004" y="5022793"/>
                  </a:lnTo>
                  <a:lnTo>
                    <a:pt x="308610" y="5026139"/>
                  </a:lnTo>
                  <a:lnTo>
                    <a:pt x="9442310" y="5026139"/>
                  </a:lnTo>
                  <a:lnTo>
                    <a:pt x="9487912" y="5022793"/>
                  </a:lnTo>
                  <a:lnTo>
                    <a:pt x="9531438" y="5013072"/>
                  </a:lnTo>
                  <a:lnTo>
                    <a:pt x="9572409" y="4997455"/>
                  </a:lnTo>
                  <a:lnTo>
                    <a:pt x="9610348" y="4976418"/>
                  </a:lnTo>
                  <a:lnTo>
                    <a:pt x="9644778" y="4950440"/>
                  </a:lnTo>
                  <a:lnTo>
                    <a:pt x="9675221" y="4919997"/>
                  </a:lnTo>
                  <a:lnTo>
                    <a:pt x="9701199" y="4885567"/>
                  </a:lnTo>
                  <a:lnTo>
                    <a:pt x="9722236" y="4847628"/>
                  </a:lnTo>
                  <a:lnTo>
                    <a:pt x="9737853" y="4806657"/>
                  </a:lnTo>
                  <a:lnTo>
                    <a:pt x="9747574" y="4763131"/>
                  </a:lnTo>
                  <a:lnTo>
                    <a:pt x="9750920" y="4717529"/>
                  </a:lnTo>
                  <a:lnTo>
                    <a:pt x="9750920" y="308610"/>
                  </a:lnTo>
                  <a:lnTo>
                    <a:pt x="9747574" y="263007"/>
                  </a:lnTo>
                  <a:lnTo>
                    <a:pt x="9737853" y="219481"/>
                  </a:lnTo>
                  <a:lnTo>
                    <a:pt x="9722236" y="178510"/>
                  </a:lnTo>
                  <a:lnTo>
                    <a:pt x="9701199" y="140571"/>
                  </a:lnTo>
                  <a:lnTo>
                    <a:pt x="9675221" y="106141"/>
                  </a:lnTo>
                  <a:lnTo>
                    <a:pt x="9644778" y="75699"/>
                  </a:lnTo>
                  <a:lnTo>
                    <a:pt x="9610348" y="49720"/>
                  </a:lnTo>
                  <a:lnTo>
                    <a:pt x="9572409" y="28684"/>
                  </a:lnTo>
                  <a:lnTo>
                    <a:pt x="9531438" y="13066"/>
                  </a:lnTo>
                  <a:lnTo>
                    <a:pt x="9487912" y="3346"/>
                  </a:lnTo>
                  <a:lnTo>
                    <a:pt x="94423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23455" y="1285239"/>
              <a:ext cx="9751060" cy="5026660"/>
            </a:xfrm>
            <a:custGeom>
              <a:avLst/>
              <a:gdLst/>
              <a:ahLst/>
              <a:cxnLst/>
              <a:rect l="l" t="t" r="r" b="b"/>
              <a:pathLst>
                <a:path w="9751060" h="5026660">
                  <a:moveTo>
                    <a:pt x="0" y="308610"/>
                  </a:moveTo>
                  <a:lnTo>
                    <a:pt x="3345" y="263007"/>
                  </a:lnTo>
                  <a:lnTo>
                    <a:pt x="13065" y="219481"/>
                  </a:lnTo>
                  <a:lnTo>
                    <a:pt x="28682" y="178510"/>
                  </a:lnTo>
                  <a:lnTo>
                    <a:pt x="49717" y="140571"/>
                  </a:lnTo>
                  <a:lnTo>
                    <a:pt x="75694" y="106141"/>
                  </a:lnTo>
                  <a:lnTo>
                    <a:pt x="106136" y="75699"/>
                  </a:lnTo>
                  <a:lnTo>
                    <a:pt x="140565" y="49720"/>
                  </a:lnTo>
                  <a:lnTo>
                    <a:pt x="178505" y="28684"/>
                  </a:lnTo>
                  <a:lnTo>
                    <a:pt x="219477" y="13066"/>
                  </a:lnTo>
                  <a:lnTo>
                    <a:pt x="263004" y="3346"/>
                  </a:lnTo>
                  <a:lnTo>
                    <a:pt x="308610" y="0"/>
                  </a:lnTo>
                  <a:lnTo>
                    <a:pt x="9442310" y="0"/>
                  </a:lnTo>
                  <a:lnTo>
                    <a:pt x="9487912" y="3346"/>
                  </a:lnTo>
                  <a:lnTo>
                    <a:pt x="9531438" y="13066"/>
                  </a:lnTo>
                  <a:lnTo>
                    <a:pt x="9572409" y="28684"/>
                  </a:lnTo>
                  <a:lnTo>
                    <a:pt x="9610348" y="49720"/>
                  </a:lnTo>
                  <a:lnTo>
                    <a:pt x="9644778" y="75699"/>
                  </a:lnTo>
                  <a:lnTo>
                    <a:pt x="9675221" y="106141"/>
                  </a:lnTo>
                  <a:lnTo>
                    <a:pt x="9701199" y="140571"/>
                  </a:lnTo>
                  <a:lnTo>
                    <a:pt x="9722236" y="178510"/>
                  </a:lnTo>
                  <a:lnTo>
                    <a:pt x="9737853" y="219481"/>
                  </a:lnTo>
                  <a:lnTo>
                    <a:pt x="9747574" y="263007"/>
                  </a:lnTo>
                  <a:lnTo>
                    <a:pt x="9750920" y="308610"/>
                  </a:lnTo>
                  <a:lnTo>
                    <a:pt x="9750920" y="4717529"/>
                  </a:lnTo>
                  <a:lnTo>
                    <a:pt x="9747574" y="4763131"/>
                  </a:lnTo>
                  <a:lnTo>
                    <a:pt x="9737853" y="4806657"/>
                  </a:lnTo>
                  <a:lnTo>
                    <a:pt x="9722236" y="4847628"/>
                  </a:lnTo>
                  <a:lnTo>
                    <a:pt x="9701199" y="4885567"/>
                  </a:lnTo>
                  <a:lnTo>
                    <a:pt x="9675221" y="4919997"/>
                  </a:lnTo>
                  <a:lnTo>
                    <a:pt x="9644778" y="4950440"/>
                  </a:lnTo>
                  <a:lnTo>
                    <a:pt x="9610348" y="4976418"/>
                  </a:lnTo>
                  <a:lnTo>
                    <a:pt x="9572409" y="4997455"/>
                  </a:lnTo>
                  <a:lnTo>
                    <a:pt x="9531438" y="5013072"/>
                  </a:lnTo>
                  <a:lnTo>
                    <a:pt x="9487912" y="5022793"/>
                  </a:lnTo>
                  <a:lnTo>
                    <a:pt x="9442310" y="5026139"/>
                  </a:lnTo>
                  <a:lnTo>
                    <a:pt x="308610" y="5026139"/>
                  </a:lnTo>
                  <a:lnTo>
                    <a:pt x="263004" y="5022793"/>
                  </a:lnTo>
                  <a:lnTo>
                    <a:pt x="219477" y="5013072"/>
                  </a:lnTo>
                  <a:lnTo>
                    <a:pt x="178505" y="4997455"/>
                  </a:lnTo>
                  <a:lnTo>
                    <a:pt x="140565" y="4976418"/>
                  </a:lnTo>
                  <a:lnTo>
                    <a:pt x="106136" y="4950440"/>
                  </a:lnTo>
                  <a:lnTo>
                    <a:pt x="75694" y="4919997"/>
                  </a:lnTo>
                  <a:lnTo>
                    <a:pt x="49717" y="4885567"/>
                  </a:lnTo>
                  <a:lnTo>
                    <a:pt x="28682" y="4847628"/>
                  </a:lnTo>
                  <a:lnTo>
                    <a:pt x="13065" y="4806657"/>
                  </a:lnTo>
                  <a:lnTo>
                    <a:pt x="3345" y="4763131"/>
                  </a:lnTo>
                  <a:lnTo>
                    <a:pt x="0" y="4717529"/>
                  </a:lnTo>
                  <a:lnTo>
                    <a:pt x="0" y="30861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0428" y="79489"/>
              <a:ext cx="2305177" cy="107633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369214" y="6452717"/>
            <a:ext cx="476884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44536A"/>
                </a:solidFill>
                <a:latin typeface="Arial MT"/>
                <a:cs typeface="Arial MT"/>
              </a:rPr>
              <a:t>3</a:t>
            </a:r>
            <a:r>
              <a:rPr dirty="0" sz="1600">
                <a:solidFill>
                  <a:srgbClr val="44536A"/>
                </a:solidFill>
                <a:latin typeface="Tahoma"/>
                <a:cs typeface="Tahoma"/>
              </a:rPr>
              <a:t>–</a:t>
            </a:r>
            <a:r>
              <a:rPr dirty="0" sz="1600" spc="-25">
                <a:solidFill>
                  <a:srgbClr val="44536A"/>
                </a:solidFill>
                <a:latin typeface="Arial MT"/>
                <a:cs typeface="Arial MT"/>
              </a:rPr>
              <a:t>21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77036" y="1459128"/>
            <a:ext cx="10307320" cy="4710430"/>
            <a:chOff x="977036" y="1459128"/>
            <a:chExt cx="10307320" cy="4710430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77036" y="1459128"/>
              <a:ext cx="9043797" cy="470992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877804" y="5543803"/>
              <a:ext cx="406400" cy="4064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085989"/>
            <a:ext cx="10027920" cy="402971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algn="just" marL="309880" indent="-297180">
              <a:lnSpc>
                <a:spcPct val="100000"/>
              </a:lnSpc>
              <a:spcBef>
                <a:spcPts val="815"/>
              </a:spcBef>
              <a:buAutoNum type="arabicPeriod"/>
              <a:tabLst>
                <a:tab pos="309880" algn="l"/>
              </a:tabLst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-6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Threat</a:t>
            </a:r>
            <a:r>
              <a:rPr dirty="0" sz="2400" spc="-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4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Entry:</a:t>
            </a:r>
            <a:endParaRPr sz="2400">
              <a:latin typeface="Calibri"/>
              <a:cs typeface="Calibri"/>
            </a:endParaRPr>
          </a:p>
          <a:p>
            <a:pPr algn="just" marL="12700" marR="6350">
              <a:lnSpc>
                <a:spcPts val="2590"/>
              </a:lnSpc>
              <a:spcBef>
                <a:spcPts val="1050"/>
              </a:spcBef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threat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entry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describes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risk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potential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will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enter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>
                <a:latin typeface="Calibri"/>
                <a:cs typeface="Calibri"/>
              </a:rPr>
              <a:t>industry.</a:t>
            </a:r>
            <a:r>
              <a:rPr dirty="0" sz="2400" spc="2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Potential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new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entry</a:t>
            </a:r>
            <a:r>
              <a:rPr dirty="0" sz="2400" spc="2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depresses</a:t>
            </a:r>
            <a:r>
              <a:rPr dirty="0" sz="2400" spc="2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2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</a:t>
            </a:r>
            <a:r>
              <a:rPr dirty="0" sz="2400" spc="2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potential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two</a:t>
            </a:r>
            <a:r>
              <a:rPr dirty="0" sz="2400" spc="2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major ways:</a:t>
            </a:r>
            <a:endParaRPr sz="2400">
              <a:latin typeface="Calibri"/>
              <a:cs typeface="Calibri"/>
            </a:endParaRPr>
          </a:p>
          <a:p>
            <a:pPr algn="just" lvl="1" marL="12700" marR="5080" indent="459105">
              <a:lnSpc>
                <a:spcPct val="90000"/>
              </a:lnSpc>
              <a:spcBef>
                <a:spcPts val="960"/>
              </a:spcBef>
              <a:buAutoNum type="arabicPeriod"/>
              <a:tabLst>
                <a:tab pos="471805" algn="l"/>
              </a:tabLst>
            </a:pP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2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threat</a:t>
            </a:r>
            <a:r>
              <a:rPr dirty="0" sz="2400" spc="2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2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additional</a:t>
            </a:r>
            <a:r>
              <a:rPr dirty="0" sz="2400" spc="2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capacity</a:t>
            </a:r>
            <a:r>
              <a:rPr dirty="0" sz="2400" spc="2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coming</a:t>
            </a:r>
            <a:r>
              <a:rPr dirty="0" sz="2400" spc="2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2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2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industry,</a:t>
            </a:r>
            <a:r>
              <a:rPr dirty="0" sz="2400" spc="28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incumbent </a:t>
            </a:r>
            <a:r>
              <a:rPr dirty="0" sz="2400">
                <a:latin typeface="Calibri"/>
                <a:cs typeface="Calibri"/>
              </a:rPr>
              <a:t>firms may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lower prices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make entry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appear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less attractive to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 potential </a:t>
            </a:r>
            <a:r>
              <a:rPr dirty="0" sz="2400" spc="-25">
                <a:latin typeface="Calibri"/>
                <a:cs typeface="Calibri"/>
              </a:rPr>
              <a:t>new </a:t>
            </a:r>
            <a:r>
              <a:rPr dirty="0" sz="2400">
                <a:latin typeface="Calibri"/>
                <a:cs typeface="Calibri"/>
              </a:rPr>
              <a:t>competitors,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which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would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turn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reduce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overall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industry’s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</a:t>
            </a:r>
            <a:r>
              <a:rPr dirty="0" sz="2400" spc="1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potential, </a:t>
            </a:r>
            <a:r>
              <a:rPr dirty="0" sz="2400">
                <a:latin typeface="Calibri"/>
                <a:cs typeface="Calibri"/>
              </a:rPr>
              <a:t>especially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industries</a:t>
            </a:r>
            <a:r>
              <a:rPr dirty="0" sz="2400" spc="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slow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</a:t>
            </a:r>
            <a:r>
              <a:rPr dirty="0" sz="2400" spc="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overall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growth</a:t>
            </a:r>
            <a:r>
              <a:rPr dirty="0" sz="2400" spc="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demand.</a:t>
            </a:r>
            <a:r>
              <a:rPr dirty="0" sz="2400" spc="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2.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threat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entry</a:t>
            </a:r>
            <a:r>
              <a:rPr dirty="0" sz="2400" spc="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additional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may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force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incumbent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spend</a:t>
            </a:r>
            <a:r>
              <a:rPr dirty="0" sz="2400" spc="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6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to </a:t>
            </a:r>
            <a:r>
              <a:rPr dirty="0" sz="2400">
                <a:latin typeface="Calibri"/>
                <a:cs typeface="Calibri"/>
              </a:rPr>
              <a:t>satisfy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their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existing</a:t>
            </a:r>
            <a:r>
              <a:rPr dirty="0" sz="2400" spc="7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customers.</a:t>
            </a:r>
            <a:r>
              <a:rPr dirty="0" sz="2400" spc="7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This</a:t>
            </a:r>
            <a:r>
              <a:rPr dirty="0" sz="2400" spc="8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spending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reduces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8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industry’s</a:t>
            </a:r>
            <a:r>
              <a:rPr dirty="0" sz="2400" spc="85">
                <a:latin typeface="Calibri"/>
                <a:cs typeface="Calibri"/>
              </a:rPr>
              <a:t>  </a:t>
            </a:r>
            <a:r>
              <a:rPr dirty="0" sz="2400" spc="-10">
                <a:latin typeface="Calibri"/>
                <a:cs typeface="Calibri"/>
              </a:rPr>
              <a:t>profit </a:t>
            </a:r>
            <a:r>
              <a:rPr dirty="0" sz="2400">
                <a:latin typeface="Calibri"/>
                <a:cs typeface="Calibri"/>
              </a:rPr>
              <a:t>potential,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especially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if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can’t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raise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prices.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157709"/>
            <a:ext cx="10027285" cy="3317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3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course,</a:t>
            </a:r>
            <a:r>
              <a:rPr dirty="0" sz="2400" spc="3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profitable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3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industry,</a:t>
            </a:r>
            <a:r>
              <a:rPr dirty="0" sz="2400" spc="3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attractive</a:t>
            </a:r>
            <a:r>
              <a:rPr dirty="0" sz="2400" spc="3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3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3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37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new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3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enter.</a:t>
            </a:r>
            <a:r>
              <a:rPr dirty="0" sz="2400" spc="3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There</a:t>
            </a:r>
            <a:r>
              <a:rPr dirty="0" sz="2400" spc="3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are,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however,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3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number</a:t>
            </a:r>
            <a:r>
              <a:rPr dirty="0" sz="2400" spc="3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important</a:t>
            </a:r>
            <a:r>
              <a:rPr dirty="0" sz="2400" spc="3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barriers</a:t>
            </a:r>
            <a:r>
              <a:rPr dirty="0" sz="2400" spc="31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to </a:t>
            </a:r>
            <a:r>
              <a:rPr dirty="0" sz="2400">
                <a:latin typeface="Calibri"/>
                <a:cs typeface="Calibri"/>
              </a:rPr>
              <a:t>entry</a:t>
            </a:r>
            <a:r>
              <a:rPr dirty="0" sz="2400" spc="3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3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raise</a:t>
            </a:r>
            <a:r>
              <a:rPr dirty="0" sz="2400" spc="3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costs</a:t>
            </a:r>
            <a:r>
              <a:rPr dirty="0" sz="2400" spc="3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3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potential</a:t>
            </a:r>
            <a:r>
              <a:rPr dirty="0" sz="2400" spc="3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3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3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reduce</a:t>
            </a:r>
            <a:r>
              <a:rPr dirty="0" sz="2400" spc="3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threat</a:t>
            </a:r>
            <a:r>
              <a:rPr dirty="0" sz="2400" spc="36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of </a:t>
            </a:r>
            <a:r>
              <a:rPr dirty="0" sz="2400">
                <a:latin typeface="Calibri"/>
                <a:cs typeface="Calibri"/>
              </a:rPr>
              <a:t>entry.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Entry barriers, which</a:t>
            </a:r>
            <a:r>
              <a:rPr dirty="0" sz="2400" spc="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advantageous</a:t>
            </a:r>
            <a:r>
              <a:rPr dirty="0" sz="2400">
                <a:latin typeface="Calibri"/>
                <a:cs typeface="Calibri"/>
              </a:rPr>
              <a:t> for incumbent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firms,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obstacles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3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determine</a:t>
            </a:r>
            <a:r>
              <a:rPr dirty="0" sz="2400" spc="3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how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easily</a:t>
            </a:r>
            <a:r>
              <a:rPr dirty="0" sz="2400" spc="3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enter</a:t>
            </a:r>
            <a:r>
              <a:rPr dirty="0" sz="2400" spc="3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industry.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Incumbent</a:t>
            </a:r>
            <a:r>
              <a:rPr dirty="0" sz="2400" spc="3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firms</a:t>
            </a:r>
            <a:r>
              <a:rPr dirty="0" sz="2400" spc="3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FF0000"/>
                </a:solidFill>
                <a:latin typeface="Calibri"/>
                <a:cs typeface="Calibri"/>
              </a:rPr>
              <a:t>can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benefit</a:t>
            </a:r>
            <a:r>
              <a:rPr dirty="0" sz="2400" spc="-7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from</a:t>
            </a:r>
            <a:r>
              <a:rPr dirty="0" sz="2400" spc="-7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several</a:t>
            </a:r>
            <a:r>
              <a:rPr dirty="0" sz="2400" spc="-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important</a:t>
            </a:r>
            <a:r>
              <a:rPr dirty="0" sz="2400" spc="-9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sources</a:t>
            </a:r>
            <a:r>
              <a:rPr dirty="0" sz="2400" spc="-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400" spc="-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entry</a:t>
            </a:r>
            <a:r>
              <a:rPr dirty="0" sz="2400" spc="-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barriers: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157709"/>
            <a:ext cx="4353560" cy="3866515"/>
          </a:xfrm>
          <a:prstGeom prst="rect">
            <a:avLst/>
          </a:prstGeom>
        </p:spPr>
        <p:txBody>
          <a:bodyPr wrap="square" lIns="0" tIns="194945" rIns="0" bIns="0" rtlCol="0" vert="horz">
            <a:spAutoFit/>
          </a:bodyPr>
          <a:lstStyle/>
          <a:p>
            <a:pPr marL="332105" indent="-319405">
              <a:lnSpc>
                <a:spcPct val="100000"/>
              </a:lnSpc>
              <a:spcBef>
                <a:spcPts val="153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Economies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scale.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1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Network</a:t>
            </a:r>
            <a:r>
              <a:rPr dirty="0" sz="2400" spc="-1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effects.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1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Customer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switching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costs.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1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Capital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requirements.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144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Advantages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independent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size.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1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 spc="-10">
                <a:latin typeface="Calibri"/>
                <a:cs typeface="Calibri"/>
              </a:rPr>
              <a:t>Government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policy.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1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Credible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threat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retaliation.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873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475"/>
              </a:spcBef>
            </a:pPr>
            <a:r>
              <a:rPr dirty="0" sz="2300">
                <a:solidFill>
                  <a:srgbClr val="FF0000"/>
                </a:solidFill>
              </a:rPr>
              <a:t>2.</a:t>
            </a:r>
            <a:r>
              <a:rPr dirty="0" sz="2300" spc="-35">
                <a:solidFill>
                  <a:srgbClr val="FF0000"/>
                </a:solidFill>
              </a:rPr>
              <a:t> </a:t>
            </a:r>
            <a:r>
              <a:rPr dirty="0" sz="2300">
                <a:solidFill>
                  <a:srgbClr val="FF0000"/>
                </a:solidFill>
              </a:rPr>
              <a:t>The</a:t>
            </a:r>
            <a:r>
              <a:rPr dirty="0" sz="2300" spc="-30">
                <a:solidFill>
                  <a:srgbClr val="FF0000"/>
                </a:solidFill>
              </a:rPr>
              <a:t> </a:t>
            </a:r>
            <a:r>
              <a:rPr dirty="0" sz="2300">
                <a:solidFill>
                  <a:srgbClr val="FF0000"/>
                </a:solidFill>
              </a:rPr>
              <a:t>power</a:t>
            </a:r>
            <a:r>
              <a:rPr dirty="0" sz="2300" spc="-15">
                <a:solidFill>
                  <a:srgbClr val="FF0000"/>
                </a:solidFill>
              </a:rPr>
              <a:t> </a:t>
            </a:r>
            <a:r>
              <a:rPr dirty="0" sz="2300">
                <a:solidFill>
                  <a:srgbClr val="FF0000"/>
                </a:solidFill>
              </a:rPr>
              <a:t>of</a:t>
            </a:r>
            <a:r>
              <a:rPr dirty="0" sz="2300" spc="-35">
                <a:solidFill>
                  <a:srgbClr val="FF0000"/>
                </a:solidFill>
              </a:rPr>
              <a:t> </a:t>
            </a:r>
            <a:r>
              <a:rPr dirty="0" sz="2300" spc="-10">
                <a:solidFill>
                  <a:srgbClr val="FF0000"/>
                </a:solidFill>
              </a:rPr>
              <a:t>Suppliers</a:t>
            </a:r>
            <a:endParaRPr sz="2300"/>
          </a:p>
          <a:p>
            <a:pPr algn="just" marL="12700" marR="5080">
              <a:lnSpc>
                <a:spcPct val="150000"/>
              </a:lnSpc>
            </a:pPr>
            <a:r>
              <a:rPr dirty="0" sz="2300"/>
              <a:t>The</a:t>
            </a:r>
            <a:r>
              <a:rPr dirty="0" sz="2300" spc="320"/>
              <a:t> </a:t>
            </a:r>
            <a:r>
              <a:rPr dirty="0" sz="2300"/>
              <a:t>bargaining</a:t>
            </a:r>
            <a:r>
              <a:rPr dirty="0" sz="2300" spc="300"/>
              <a:t> </a:t>
            </a:r>
            <a:r>
              <a:rPr dirty="0" sz="2300"/>
              <a:t>power</a:t>
            </a:r>
            <a:r>
              <a:rPr dirty="0" sz="2300" spc="330"/>
              <a:t> </a:t>
            </a:r>
            <a:r>
              <a:rPr dirty="0" sz="2300"/>
              <a:t>of</a:t>
            </a:r>
            <a:r>
              <a:rPr dirty="0" sz="2300" spc="320"/>
              <a:t> </a:t>
            </a:r>
            <a:r>
              <a:rPr dirty="0" sz="2300"/>
              <a:t>suppliers</a:t>
            </a:r>
            <a:r>
              <a:rPr dirty="0" sz="2300" spc="305"/>
              <a:t> </a:t>
            </a:r>
            <a:r>
              <a:rPr dirty="0" sz="2300"/>
              <a:t>captures</a:t>
            </a:r>
            <a:r>
              <a:rPr dirty="0" sz="2300" spc="315"/>
              <a:t> </a:t>
            </a:r>
            <a:r>
              <a:rPr dirty="0" sz="2300"/>
              <a:t>pressures</a:t>
            </a:r>
            <a:r>
              <a:rPr dirty="0" sz="2300" spc="315"/>
              <a:t> </a:t>
            </a:r>
            <a:r>
              <a:rPr dirty="0" sz="2300"/>
              <a:t>that</a:t>
            </a:r>
            <a:r>
              <a:rPr dirty="0" sz="2300" spc="310"/>
              <a:t> </a:t>
            </a:r>
            <a:r>
              <a:rPr dirty="0" sz="2300"/>
              <a:t>industry</a:t>
            </a:r>
            <a:r>
              <a:rPr dirty="0" sz="2300" spc="320"/>
              <a:t> </a:t>
            </a:r>
            <a:r>
              <a:rPr dirty="0" sz="2300"/>
              <a:t>suppliers</a:t>
            </a:r>
            <a:r>
              <a:rPr dirty="0" sz="2300" spc="305"/>
              <a:t> </a:t>
            </a:r>
            <a:r>
              <a:rPr dirty="0" sz="2300" spc="-25"/>
              <a:t>can </a:t>
            </a:r>
            <a:r>
              <a:rPr dirty="0" sz="2300"/>
              <a:t>exert</a:t>
            </a:r>
            <a:r>
              <a:rPr dirty="0" sz="2300" spc="180"/>
              <a:t> </a:t>
            </a:r>
            <a:r>
              <a:rPr dirty="0" sz="2300"/>
              <a:t>on</a:t>
            </a:r>
            <a:r>
              <a:rPr dirty="0" sz="2300" spc="190"/>
              <a:t> </a:t>
            </a:r>
            <a:r>
              <a:rPr dirty="0" sz="2300"/>
              <a:t>an</a:t>
            </a:r>
            <a:r>
              <a:rPr dirty="0" sz="2300" spc="195"/>
              <a:t> </a:t>
            </a:r>
            <a:r>
              <a:rPr dirty="0" sz="2300"/>
              <a:t>industry’s</a:t>
            </a:r>
            <a:r>
              <a:rPr dirty="0" sz="2300" spc="180"/>
              <a:t> </a:t>
            </a:r>
            <a:r>
              <a:rPr dirty="0" sz="2300"/>
              <a:t>profit</a:t>
            </a:r>
            <a:r>
              <a:rPr dirty="0" sz="2300" spc="175"/>
              <a:t> </a:t>
            </a:r>
            <a:r>
              <a:rPr dirty="0" sz="2300"/>
              <a:t>potential.</a:t>
            </a:r>
            <a:r>
              <a:rPr dirty="0" sz="2300" spc="170"/>
              <a:t> </a:t>
            </a:r>
            <a:r>
              <a:rPr dirty="0" sz="2300"/>
              <a:t>This</a:t>
            </a:r>
            <a:r>
              <a:rPr dirty="0" sz="2300" spc="180"/>
              <a:t> </a:t>
            </a:r>
            <a:r>
              <a:rPr dirty="0" sz="2300"/>
              <a:t>force</a:t>
            </a:r>
            <a:r>
              <a:rPr dirty="0" sz="2300" spc="190"/>
              <a:t> </a:t>
            </a:r>
            <a:r>
              <a:rPr dirty="0" sz="2300"/>
              <a:t>reduces</a:t>
            </a:r>
            <a:r>
              <a:rPr dirty="0" sz="2300" spc="185"/>
              <a:t> </a:t>
            </a:r>
            <a:r>
              <a:rPr dirty="0" sz="2300"/>
              <a:t>a</a:t>
            </a:r>
            <a:r>
              <a:rPr dirty="0" sz="2300" spc="175"/>
              <a:t> </a:t>
            </a:r>
            <a:r>
              <a:rPr dirty="0" sz="2300"/>
              <a:t>firm’s</a:t>
            </a:r>
            <a:r>
              <a:rPr dirty="0" sz="2300" spc="175"/>
              <a:t> </a:t>
            </a:r>
            <a:r>
              <a:rPr dirty="0" sz="2300"/>
              <a:t>ability</a:t>
            </a:r>
            <a:r>
              <a:rPr dirty="0" sz="2300" spc="180"/>
              <a:t> </a:t>
            </a:r>
            <a:r>
              <a:rPr dirty="0" sz="2300"/>
              <a:t>to</a:t>
            </a:r>
            <a:r>
              <a:rPr dirty="0" sz="2300" spc="175"/>
              <a:t> </a:t>
            </a:r>
            <a:r>
              <a:rPr dirty="0" sz="2300" spc="-10"/>
              <a:t>obtain </a:t>
            </a:r>
            <a:r>
              <a:rPr dirty="0" sz="2300"/>
              <a:t>superior</a:t>
            </a:r>
            <a:r>
              <a:rPr dirty="0" sz="2300" spc="425"/>
              <a:t> </a:t>
            </a:r>
            <a:r>
              <a:rPr dirty="0" sz="2300"/>
              <a:t>performance</a:t>
            </a:r>
            <a:r>
              <a:rPr dirty="0" sz="2300" spc="440"/>
              <a:t> </a:t>
            </a:r>
            <a:r>
              <a:rPr dirty="0" sz="2300"/>
              <a:t>for</a:t>
            </a:r>
            <a:r>
              <a:rPr dirty="0" sz="2300" spc="434"/>
              <a:t> </a:t>
            </a:r>
            <a:r>
              <a:rPr dirty="0" sz="2300"/>
              <a:t>two</a:t>
            </a:r>
            <a:r>
              <a:rPr dirty="0" sz="2300" spc="450"/>
              <a:t> </a:t>
            </a:r>
            <a:r>
              <a:rPr dirty="0" sz="2300"/>
              <a:t>reasons:</a:t>
            </a:r>
            <a:r>
              <a:rPr dirty="0" sz="2300" spc="430"/>
              <a:t> </a:t>
            </a:r>
            <a:r>
              <a:rPr dirty="0" sz="2300">
                <a:solidFill>
                  <a:srgbClr val="FF0000"/>
                </a:solidFill>
              </a:rPr>
              <a:t>Powerful</a:t>
            </a:r>
            <a:r>
              <a:rPr dirty="0" sz="2300" spc="445">
                <a:solidFill>
                  <a:srgbClr val="FF0000"/>
                </a:solidFill>
              </a:rPr>
              <a:t> </a:t>
            </a:r>
            <a:r>
              <a:rPr dirty="0" sz="2300">
                <a:solidFill>
                  <a:srgbClr val="FF0000"/>
                </a:solidFill>
              </a:rPr>
              <a:t>suppliers</a:t>
            </a:r>
            <a:r>
              <a:rPr dirty="0" sz="2300" spc="440">
                <a:solidFill>
                  <a:srgbClr val="FF0000"/>
                </a:solidFill>
              </a:rPr>
              <a:t> </a:t>
            </a:r>
            <a:r>
              <a:rPr dirty="0" sz="2300"/>
              <a:t>can</a:t>
            </a:r>
            <a:r>
              <a:rPr dirty="0" sz="2300" spc="440"/>
              <a:t> </a:t>
            </a:r>
            <a:r>
              <a:rPr dirty="0" sz="2300"/>
              <a:t>raise</a:t>
            </a:r>
            <a:r>
              <a:rPr dirty="0" sz="2300" spc="440"/>
              <a:t> </a:t>
            </a:r>
            <a:r>
              <a:rPr dirty="0" sz="2300"/>
              <a:t>the</a:t>
            </a:r>
            <a:r>
              <a:rPr dirty="0" sz="2300" spc="459"/>
              <a:t> </a:t>
            </a:r>
            <a:r>
              <a:rPr dirty="0" sz="2300"/>
              <a:t>cost</a:t>
            </a:r>
            <a:r>
              <a:rPr dirty="0" sz="2300" spc="440"/>
              <a:t> </a:t>
            </a:r>
            <a:r>
              <a:rPr dirty="0" sz="2300" spc="-25"/>
              <a:t>of </a:t>
            </a:r>
            <a:r>
              <a:rPr dirty="0" sz="2300"/>
              <a:t>production</a:t>
            </a:r>
            <a:r>
              <a:rPr dirty="0" sz="2300" spc="5"/>
              <a:t> </a:t>
            </a:r>
            <a:r>
              <a:rPr dirty="0" sz="2300"/>
              <a:t>by</a:t>
            </a:r>
            <a:r>
              <a:rPr dirty="0" sz="2300" spc="10"/>
              <a:t> </a:t>
            </a:r>
            <a:r>
              <a:rPr dirty="0" sz="2300"/>
              <a:t>demanding</a:t>
            </a:r>
            <a:r>
              <a:rPr dirty="0" sz="2300" spc="-5"/>
              <a:t> </a:t>
            </a:r>
            <a:r>
              <a:rPr dirty="0" sz="2300"/>
              <a:t>higher</a:t>
            </a:r>
            <a:r>
              <a:rPr dirty="0" sz="2300" spc="15"/>
              <a:t> </a:t>
            </a:r>
            <a:r>
              <a:rPr dirty="0" sz="2300"/>
              <a:t>prices</a:t>
            </a:r>
            <a:r>
              <a:rPr dirty="0" sz="2300" spc="10"/>
              <a:t> </a:t>
            </a:r>
            <a:r>
              <a:rPr dirty="0" sz="2300"/>
              <a:t>for</a:t>
            </a:r>
            <a:r>
              <a:rPr dirty="0" sz="2300" spc="5"/>
              <a:t> </a:t>
            </a:r>
            <a:r>
              <a:rPr dirty="0" sz="2300"/>
              <a:t>their</a:t>
            </a:r>
            <a:r>
              <a:rPr dirty="0" sz="2300" spc="5"/>
              <a:t> </a:t>
            </a:r>
            <a:r>
              <a:rPr dirty="0" sz="2300"/>
              <a:t>inputs</a:t>
            </a:r>
            <a:r>
              <a:rPr dirty="0" sz="2300" spc="5"/>
              <a:t> </a:t>
            </a:r>
            <a:r>
              <a:rPr dirty="0" sz="2300"/>
              <a:t>or</a:t>
            </a:r>
            <a:r>
              <a:rPr dirty="0" sz="2300" spc="15"/>
              <a:t> </a:t>
            </a:r>
            <a:r>
              <a:rPr dirty="0" sz="2300"/>
              <a:t>by</a:t>
            </a:r>
            <a:r>
              <a:rPr dirty="0" sz="2300" spc="10"/>
              <a:t> </a:t>
            </a:r>
            <a:r>
              <a:rPr dirty="0" sz="2300"/>
              <a:t>reducing</a:t>
            </a:r>
            <a:r>
              <a:rPr dirty="0" sz="2300" spc="10"/>
              <a:t> </a:t>
            </a:r>
            <a:r>
              <a:rPr dirty="0" sz="2300"/>
              <a:t>the</a:t>
            </a:r>
            <a:r>
              <a:rPr dirty="0" sz="2300" spc="20"/>
              <a:t> </a:t>
            </a:r>
            <a:r>
              <a:rPr dirty="0" sz="2300"/>
              <a:t>quality</a:t>
            </a:r>
            <a:r>
              <a:rPr dirty="0" sz="2300" spc="10"/>
              <a:t> </a:t>
            </a:r>
            <a:r>
              <a:rPr dirty="0" sz="2300" spc="-25"/>
              <a:t>of </a:t>
            </a:r>
            <a:r>
              <a:rPr dirty="0" sz="2300"/>
              <a:t>the</a:t>
            </a:r>
            <a:r>
              <a:rPr dirty="0" sz="2300" spc="150"/>
              <a:t> </a:t>
            </a:r>
            <a:r>
              <a:rPr dirty="0" sz="2300"/>
              <a:t>input</a:t>
            </a:r>
            <a:r>
              <a:rPr dirty="0" sz="2300" spc="170"/>
              <a:t> </a:t>
            </a:r>
            <a:r>
              <a:rPr dirty="0" sz="2300"/>
              <a:t>factor</a:t>
            </a:r>
            <a:r>
              <a:rPr dirty="0" sz="2300" spc="150"/>
              <a:t> </a:t>
            </a:r>
            <a:r>
              <a:rPr dirty="0" sz="2300"/>
              <a:t>or</a:t>
            </a:r>
            <a:r>
              <a:rPr dirty="0" sz="2300" spc="155"/>
              <a:t> </a:t>
            </a:r>
            <a:r>
              <a:rPr dirty="0" sz="2300"/>
              <a:t>service</a:t>
            </a:r>
            <a:r>
              <a:rPr dirty="0" sz="2300" spc="160"/>
              <a:t> </a:t>
            </a:r>
            <a:r>
              <a:rPr dirty="0" sz="2300"/>
              <a:t>level</a:t>
            </a:r>
            <a:r>
              <a:rPr dirty="0" sz="2300" spc="155"/>
              <a:t> </a:t>
            </a:r>
            <a:r>
              <a:rPr dirty="0" sz="2300"/>
              <a:t>delivered.</a:t>
            </a:r>
            <a:r>
              <a:rPr dirty="0" sz="2300" spc="150"/>
              <a:t> </a:t>
            </a:r>
            <a:r>
              <a:rPr dirty="0" sz="2300">
                <a:solidFill>
                  <a:srgbClr val="FF0000"/>
                </a:solidFill>
              </a:rPr>
              <a:t>Powerful</a:t>
            </a:r>
            <a:r>
              <a:rPr dirty="0" sz="2300" spc="160">
                <a:solidFill>
                  <a:srgbClr val="FF0000"/>
                </a:solidFill>
              </a:rPr>
              <a:t> </a:t>
            </a:r>
            <a:r>
              <a:rPr dirty="0" sz="2300">
                <a:solidFill>
                  <a:srgbClr val="FF0000"/>
                </a:solidFill>
              </a:rPr>
              <a:t>suppliers</a:t>
            </a:r>
            <a:r>
              <a:rPr dirty="0" sz="2300" spc="150">
                <a:solidFill>
                  <a:srgbClr val="FF0000"/>
                </a:solidFill>
              </a:rPr>
              <a:t> </a:t>
            </a:r>
            <a:r>
              <a:rPr dirty="0" sz="2300"/>
              <a:t>are</a:t>
            </a:r>
            <a:r>
              <a:rPr dirty="0" sz="2300" spc="155"/>
              <a:t> </a:t>
            </a:r>
            <a:r>
              <a:rPr dirty="0" sz="2300"/>
              <a:t>a</a:t>
            </a:r>
            <a:r>
              <a:rPr dirty="0" sz="2300" spc="155"/>
              <a:t> </a:t>
            </a:r>
            <a:r>
              <a:rPr dirty="0" sz="2300"/>
              <a:t>threat</a:t>
            </a:r>
            <a:r>
              <a:rPr dirty="0" sz="2300" spc="165"/>
              <a:t> </a:t>
            </a:r>
            <a:r>
              <a:rPr dirty="0" sz="2300"/>
              <a:t>to</a:t>
            </a:r>
            <a:r>
              <a:rPr dirty="0" sz="2300" spc="150"/>
              <a:t> </a:t>
            </a:r>
            <a:r>
              <a:rPr dirty="0" sz="2300" spc="-10"/>
              <a:t>firms </a:t>
            </a:r>
            <a:r>
              <a:rPr dirty="0" sz="2300"/>
              <a:t>because</a:t>
            </a:r>
            <a:r>
              <a:rPr dirty="0" sz="2300" spc="110"/>
              <a:t>  </a:t>
            </a:r>
            <a:r>
              <a:rPr dirty="0" sz="2300"/>
              <a:t>they</a:t>
            </a:r>
            <a:r>
              <a:rPr dirty="0" sz="2300" spc="110"/>
              <a:t>  </a:t>
            </a:r>
            <a:r>
              <a:rPr dirty="0" sz="2300"/>
              <a:t>reduce</a:t>
            </a:r>
            <a:r>
              <a:rPr dirty="0" sz="2300" spc="120"/>
              <a:t>  </a:t>
            </a:r>
            <a:r>
              <a:rPr dirty="0" sz="2300"/>
              <a:t>the</a:t>
            </a:r>
            <a:r>
              <a:rPr dirty="0" sz="2300" spc="110"/>
              <a:t>  </a:t>
            </a:r>
            <a:r>
              <a:rPr dirty="0" sz="2300"/>
              <a:t>industry’s</a:t>
            </a:r>
            <a:r>
              <a:rPr dirty="0" sz="2300" spc="100"/>
              <a:t>  </a:t>
            </a:r>
            <a:r>
              <a:rPr dirty="0" sz="2300"/>
              <a:t>profit</a:t>
            </a:r>
            <a:r>
              <a:rPr dirty="0" sz="2300" spc="110"/>
              <a:t>  </a:t>
            </a:r>
            <a:r>
              <a:rPr dirty="0" sz="2300"/>
              <a:t>potential</a:t>
            </a:r>
            <a:r>
              <a:rPr dirty="0" sz="2300" spc="105"/>
              <a:t>  </a:t>
            </a:r>
            <a:r>
              <a:rPr dirty="0" sz="2300"/>
              <a:t>by</a:t>
            </a:r>
            <a:r>
              <a:rPr dirty="0" sz="2300" spc="114"/>
              <a:t>  </a:t>
            </a:r>
            <a:r>
              <a:rPr dirty="0" sz="2300"/>
              <a:t>capturing</a:t>
            </a:r>
            <a:r>
              <a:rPr dirty="0" sz="2300" spc="110"/>
              <a:t>  </a:t>
            </a:r>
            <a:r>
              <a:rPr dirty="0" sz="2300"/>
              <a:t>part</a:t>
            </a:r>
            <a:r>
              <a:rPr dirty="0" sz="2300" spc="114"/>
              <a:t>  </a:t>
            </a:r>
            <a:r>
              <a:rPr dirty="0" sz="2300"/>
              <a:t>of</a:t>
            </a:r>
            <a:r>
              <a:rPr dirty="0" sz="2300" spc="110"/>
              <a:t>  </a:t>
            </a:r>
            <a:r>
              <a:rPr dirty="0" sz="2300" spc="-25"/>
              <a:t>the </a:t>
            </a:r>
            <a:r>
              <a:rPr dirty="0" sz="2300"/>
              <a:t>economic</a:t>
            </a:r>
            <a:r>
              <a:rPr dirty="0" sz="2300" spc="-50"/>
              <a:t> </a:t>
            </a:r>
            <a:r>
              <a:rPr dirty="0" sz="2300"/>
              <a:t>value</a:t>
            </a:r>
            <a:r>
              <a:rPr dirty="0" sz="2300" spc="-55"/>
              <a:t> </a:t>
            </a:r>
            <a:r>
              <a:rPr dirty="0" sz="2300" spc="-10"/>
              <a:t>created.</a:t>
            </a:r>
            <a:endParaRPr sz="230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57709"/>
            <a:ext cx="10027285" cy="4120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1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compete</a:t>
            </a:r>
            <a:r>
              <a:rPr dirty="0" sz="2400" spc="1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effectively,</a:t>
            </a:r>
            <a:r>
              <a:rPr dirty="0" sz="2400" spc="1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companies</a:t>
            </a:r>
            <a:r>
              <a:rPr dirty="0" sz="2400" spc="1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generally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need</a:t>
            </a:r>
            <a:r>
              <a:rPr dirty="0" sz="2400" spc="1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1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wide</a:t>
            </a:r>
            <a:r>
              <a:rPr dirty="0" sz="2400" spc="1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variety</a:t>
            </a:r>
            <a:r>
              <a:rPr dirty="0" sz="2400" spc="1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inputs</a:t>
            </a:r>
            <a:r>
              <a:rPr dirty="0" sz="2400" spc="15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into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5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production</a:t>
            </a:r>
            <a:r>
              <a:rPr dirty="0" sz="2400" spc="5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process,</a:t>
            </a:r>
            <a:r>
              <a:rPr dirty="0" sz="2400" spc="5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including</a:t>
            </a:r>
            <a:r>
              <a:rPr dirty="0" sz="2400" spc="5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raw</a:t>
            </a:r>
            <a:r>
              <a:rPr dirty="0" sz="2400" spc="5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materials</a:t>
            </a:r>
            <a:r>
              <a:rPr dirty="0" sz="2400" spc="5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5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components,</a:t>
            </a:r>
            <a:r>
              <a:rPr dirty="0" sz="2400" spc="5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labor</a:t>
            </a:r>
            <a:r>
              <a:rPr dirty="0" sz="2400" spc="52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(via </a:t>
            </a:r>
            <a:r>
              <a:rPr dirty="0" sz="2400">
                <a:latin typeface="Calibri"/>
                <a:cs typeface="Calibri"/>
              </a:rPr>
              <a:t>individuals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labor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unions,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when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faces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collective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bargaining),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and </a:t>
            </a:r>
            <a:r>
              <a:rPr dirty="0" sz="2400">
                <a:latin typeface="Calibri"/>
                <a:cs typeface="Calibri"/>
              </a:rPr>
              <a:t>services.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relative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bargaining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power</a:t>
            </a:r>
            <a:r>
              <a:rPr dirty="0" sz="2400" spc="-6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suppliers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is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high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spc="-20" b="1">
                <a:latin typeface="Calibri"/>
                <a:cs typeface="Calibri"/>
              </a:rPr>
              <a:t>when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suppliers’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concentrated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than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sells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to.</a:t>
            </a:r>
            <a:endParaRPr sz="2400">
              <a:latin typeface="Calibri"/>
              <a:cs typeface="Calibri"/>
            </a:endParaRPr>
          </a:p>
          <a:p>
            <a:pPr marL="12700" marR="5715" indent="384810">
              <a:lnSpc>
                <a:spcPct val="150000"/>
              </a:lnSpc>
              <a:spcBef>
                <a:spcPts val="1005"/>
              </a:spcBef>
              <a:buFont typeface="Tahoma"/>
              <a:buChar char="■"/>
              <a:tabLst>
                <a:tab pos="397510" algn="l"/>
              </a:tabLst>
            </a:pPr>
            <a:r>
              <a:rPr dirty="0" sz="2400">
                <a:latin typeface="Calibri"/>
                <a:cs typeface="Calibri"/>
              </a:rPr>
              <a:t>Suppliers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do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not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depend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heavily</a:t>
            </a:r>
            <a:r>
              <a:rPr dirty="0" sz="2400" spc="1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1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large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portion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9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their revenues.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340102"/>
            <a:ext cx="10027285" cy="2967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32105" indent="-319405">
              <a:lnSpc>
                <a:spcPct val="100000"/>
              </a:lnSpc>
              <a:spcBef>
                <a:spcPts val="10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Incumbent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face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significant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switching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costs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when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changing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suppliers.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3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Suppliers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offer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products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differentiated.</a:t>
            </a:r>
            <a:endParaRPr sz="2400">
              <a:latin typeface="Calibri"/>
              <a:cs typeface="Calibri"/>
            </a:endParaRPr>
          </a:p>
          <a:p>
            <a:pPr marL="12700" marR="5080" indent="335915">
              <a:lnSpc>
                <a:spcPct val="150000"/>
              </a:lnSpc>
              <a:spcBef>
                <a:spcPts val="1010"/>
              </a:spcBef>
              <a:buFont typeface="Tahoma"/>
              <a:buChar char="■"/>
              <a:tabLst>
                <a:tab pos="348615" algn="l"/>
              </a:tabLst>
            </a:pPr>
            <a:r>
              <a:rPr dirty="0" sz="2400">
                <a:latin typeface="Calibri"/>
                <a:cs typeface="Calibri"/>
              </a:rPr>
              <a:t>There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readily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available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substitutes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services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>
                <a:latin typeface="Calibri"/>
                <a:cs typeface="Calibri"/>
              </a:rPr>
              <a:t>suppliers</a:t>
            </a:r>
            <a:r>
              <a:rPr dirty="0" sz="2400" spc="-9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offer.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3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Suppliers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credibly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threaten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 spc="-30">
                <a:latin typeface="Calibri"/>
                <a:cs typeface="Calibri"/>
              </a:rPr>
              <a:t>forward-</a:t>
            </a:r>
            <a:r>
              <a:rPr dirty="0" sz="2400" spc="-20">
                <a:latin typeface="Calibri"/>
                <a:cs typeface="Calibri"/>
              </a:rPr>
              <a:t>integrate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industry.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995921" y="268973"/>
            <a:ext cx="4988560" cy="6072505"/>
            <a:chOff x="6995921" y="268973"/>
            <a:chExt cx="4988560" cy="607250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95921" y="1962378"/>
              <a:ext cx="4279646" cy="437857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021181" y="2159660"/>
            <a:ext cx="5741670" cy="3251200"/>
          </a:xfrm>
          <a:prstGeom prst="rect">
            <a:avLst/>
          </a:prstGeom>
        </p:spPr>
        <p:txBody>
          <a:bodyPr wrap="square" lIns="0" tIns="7493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590"/>
              </a:spcBef>
            </a:pP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3.</a:t>
            </a:r>
            <a:r>
              <a:rPr dirty="0" sz="1600" spc="-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1600" spc="-5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Power</a:t>
            </a:r>
            <a:r>
              <a:rPr dirty="0" sz="16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1600" spc="-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0000"/>
                </a:solidFill>
                <a:latin typeface="Calibri"/>
                <a:cs typeface="Calibri"/>
              </a:rPr>
              <a:t>Buyers</a:t>
            </a:r>
            <a:endParaRPr sz="1600">
              <a:latin typeface="Calibri"/>
              <a:cs typeface="Calibri"/>
            </a:endParaRPr>
          </a:p>
          <a:p>
            <a:pPr algn="just" marL="12700" marR="5080">
              <a:lnSpc>
                <a:spcPct val="105000"/>
              </a:lnSpc>
              <a:spcBef>
                <a:spcPts val="395"/>
              </a:spcBef>
            </a:pP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40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bargaining</a:t>
            </a:r>
            <a:r>
              <a:rPr dirty="0" sz="1600" spc="4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power</a:t>
            </a:r>
            <a:r>
              <a:rPr dirty="0" sz="1600" spc="4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4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buyers</a:t>
            </a:r>
            <a:r>
              <a:rPr dirty="0" sz="1600" spc="40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is</a:t>
            </a:r>
            <a:r>
              <a:rPr dirty="0" sz="1600" spc="409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4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mirror</a:t>
            </a:r>
            <a:r>
              <a:rPr dirty="0" sz="1600" spc="40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image</a:t>
            </a:r>
            <a:r>
              <a:rPr dirty="0" sz="1600" spc="40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4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supplier </a:t>
            </a:r>
            <a:r>
              <a:rPr dirty="0" sz="1600">
                <a:latin typeface="Calibri"/>
                <a:cs typeface="Calibri"/>
              </a:rPr>
              <a:t>power.</a:t>
            </a:r>
            <a:r>
              <a:rPr dirty="0" sz="1600" spc="75"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Buyers</a:t>
            </a:r>
            <a:r>
              <a:rPr dirty="0" sz="1600" spc="7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are</a:t>
            </a:r>
            <a:r>
              <a:rPr dirty="0" sz="1600" spc="8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an</a:t>
            </a:r>
            <a:r>
              <a:rPr dirty="0" sz="1600" spc="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industry's</a:t>
            </a:r>
            <a:r>
              <a:rPr dirty="0" sz="1600" spc="7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0000"/>
                </a:solidFill>
                <a:latin typeface="Calibri"/>
                <a:cs typeface="Calibri"/>
              </a:rPr>
              <a:t>customers</a:t>
            </a:r>
            <a:r>
              <a:rPr dirty="0" sz="1600">
                <a:latin typeface="Calibri"/>
                <a:cs typeface="Calibri"/>
              </a:rPr>
              <a:t>,</a:t>
            </a:r>
            <a:r>
              <a:rPr dirty="0" sz="1600" spc="7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8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their</a:t>
            </a:r>
            <a:r>
              <a:rPr dirty="0" sz="1600" spc="8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power</a:t>
            </a:r>
            <a:r>
              <a:rPr dirty="0" sz="1600" spc="8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reflects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2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pressure</a:t>
            </a:r>
            <a:r>
              <a:rPr dirty="0" sz="1600" spc="2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they</a:t>
            </a:r>
            <a:r>
              <a:rPr dirty="0" sz="1600" spc="2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can</a:t>
            </a:r>
            <a:r>
              <a:rPr dirty="0" sz="1600" spc="229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place</a:t>
            </a:r>
            <a:r>
              <a:rPr dirty="0" sz="1600" spc="229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on</a:t>
            </a:r>
            <a:r>
              <a:rPr dirty="0" sz="1600" spc="229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producers'</a:t>
            </a:r>
            <a:r>
              <a:rPr dirty="0" sz="1600" spc="2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margins</a:t>
            </a:r>
            <a:r>
              <a:rPr dirty="0" sz="1600" spc="2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by</a:t>
            </a:r>
            <a:r>
              <a:rPr dirty="0" sz="1600" spc="2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pushing</a:t>
            </a:r>
            <a:r>
              <a:rPr dirty="0" sz="1600" spc="240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for </a:t>
            </a:r>
            <a:r>
              <a:rPr dirty="0" sz="1600">
                <a:latin typeface="Calibri"/>
                <a:cs typeface="Calibri"/>
              </a:rPr>
              <a:t>lower</a:t>
            </a:r>
            <a:r>
              <a:rPr dirty="0" sz="1600" spc="3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prices</a:t>
            </a:r>
            <a:r>
              <a:rPr dirty="0" sz="1600" spc="36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or</a:t>
            </a:r>
            <a:r>
              <a:rPr dirty="0" sz="1600" spc="3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higher</a:t>
            </a:r>
            <a:r>
              <a:rPr dirty="0" sz="1600" spc="3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quality.</a:t>
            </a:r>
            <a:r>
              <a:rPr dirty="0" sz="1600" spc="3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Discounts</a:t>
            </a:r>
            <a:r>
              <a:rPr dirty="0" sz="1600" spc="3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squeeze</a:t>
            </a:r>
            <a:r>
              <a:rPr dirty="0" sz="1600" spc="3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revenue,</a:t>
            </a:r>
            <a:r>
              <a:rPr dirty="0" sz="1600" spc="35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while </a:t>
            </a:r>
            <a:r>
              <a:rPr dirty="0" sz="1600">
                <a:latin typeface="Calibri"/>
                <a:cs typeface="Calibri"/>
              </a:rPr>
              <a:t>demands</a:t>
            </a:r>
            <a:r>
              <a:rPr dirty="0" sz="1600" spc="114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for</a:t>
            </a:r>
            <a:r>
              <a:rPr dirty="0" sz="1600" spc="10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better</a:t>
            </a:r>
            <a:r>
              <a:rPr dirty="0" sz="1600" spc="10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quality</a:t>
            </a:r>
            <a:r>
              <a:rPr dirty="0" sz="1600" spc="114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1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service</a:t>
            </a:r>
            <a:r>
              <a:rPr dirty="0" sz="1600" spc="1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raise</a:t>
            </a:r>
            <a:r>
              <a:rPr dirty="0" sz="1600" spc="1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costs.</a:t>
            </a:r>
            <a:r>
              <a:rPr dirty="0" sz="1600" spc="114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Powerful</a:t>
            </a:r>
            <a:r>
              <a:rPr dirty="0" sz="1600" spc="114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buyers therefore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capture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part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value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created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reduce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industry's </a:t>
            </a:r>
            <a:r>
              <a:rPr dirty="0" sz="1600">
                <a:latin typeface="Calibri"/>
                <a:cs typeface="Calibri"/>
              </a:rPr>
              <a:t>profit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potential.</a:t>
            </a:r>
            <a:endParaRPr sz="1600">
              <a:latin typeface="Calibri"/>
              <a:cs typeface="Calibri"/>
            </a:endParaRPr>
          </a:p>
          <a:p>
            <a:pPr algn="just" marL="12700" marR="5080">
              <a:lnSpc>
                <a:spcPct val="105000"/>
              </a:lnSpc>
              <a:spcBef>
                <a:spcPts val="409"/>
              </a:spcBef>
            </a:pPr>
            <a:r>
              <a:rPr dirty="0" sz="1600">
                <a:latin typeface="Calibri"/>
                <a:cs typeface="Calibri"/>
              </a:rPr>
              <a:t>Buyers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are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strongest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when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they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purchase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large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volumes,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when</a:t>
            </a:r>
            <a:r>
              <a:rPr dirty="0" sz="1600" spc="-25">
                <a:latin typeface="Calibri"/>
                <a:cs typeface="Calibri"/>
              </a:rPr>
              <a:t> the </a:t>
            </a:r>
            <a:r>
              <a:rPr dirty="0" sz="1600">
                <a:latin typeface="Calibri"/>
                <a:cs typeface="Calibri"/>
              </a:rPr>
              <a:t>product</a:t>
            </a:r>
            <a:r>
              <a:rPr dirty="0" sz="1600" spc="1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is</a:t>
            </a:r>
            <a:r>
              <a:rPr dirty="0" sz="1600" spc="1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undifferentiated,</a:t>
            </a:r>
            <a:r>
              <a:rPr dirty="0" sz="1600" spc="1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when</a:t>
            </a:r>
            <a:r>
              <a:rPr dirty="0" sz="1600" spc="1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switching</a:t>
            </a:r>
            <a:r>
              <a:rPr dirty="0" sz="1600" spc="1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costs</a:t>
            </a:r>
            <a:r>
              <a:rPr dirty="0" sz="1600" spc="1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are</a:t>
            </a:r>
            <a:r>
              <a:rPr dirty="0" sz="1600" spc="1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low,</a:t>
            </a:r>
            <a:r>
              <a:rPr dirty="0" sz="1600" spc="1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or</a:t>
            </a:r>
            <a:r>
              <a:rPr dirty="0" sz="1600" spc="135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when </a:t>
            </a:r>
            <a:r>
              <a:rPr dirty="0" sz="1600">
                <a:latin typeface="Calibri"/>
                <a:cs typeface="Calibri"/>
              </a:rPr>
              <a:t>they</a:t>
            </a:r>
            <a:r>
              <a:rPr dirty="0" sz="1600" spc="75">
                <a:latin typeface="Calibri"/>
                <a:cs typeface="Calibri"/>
              </a:rPr>
              <a:t>  </a:t>
            </a:r>
            <a:r>
              <a:rPr dirty="0" sz="1600">
                <a:latin typeface="Calibri"/>
                <a:cs typeface="Calibri"/>
              </a:rPr>
              <a:t>could</a:t>
            </a:r>
            <a:r>
              <a:rPr dirty="0" sz="1600" spc="85">
                <a:latin typeface="Calibri"/>
                <a:cs typeface="Calibri"/>
              </a:rPr>
              <a:t>  </a:t>
            </a:r>
            <a:r>
              <a:rPr dirty="0" sz="1600">
                <a:latin typeface="Calibri"/>
                <a:cs typeface="Calibri"/>
              </a:rPr>
              <a:t>credibly</a:t>
            </a:r>
            <a:r>
              <a:rPr dirty="0" sz="1600" spc="75">
                <a:latin typeface="Calibri"/>
                <a:cs typeface="Calibri"/>
              </a:rPr>
              <a:t>  </a:t>
            </a:r>
            <a:r>
              <a:rPr dirty="0" sz="1600">
                <a:latin typeface="Calibri"/>
                <a:cs typeface="Calibri"/>
              </a:rPr>
              <a:t>produce</a:t>
            </a:r>
            <a:r>
              <a:rPr dirty="0" sz="1600" spc="75">
                <a:latin typeface="Calibri"/>
                <a:cs typeface="Calibri"/>
              </a:rPr>
              <a:t> 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85">
                <a:latin typeface="Calibri"/>
                <a:cs typeface="Calibri"/>
              </a:rPr>
              <a:t>  </a:t>
            </a:r>
            <a:r>
              <a:rPr dirty="0" sz="1600">
                <a:latin typeface="Calibri"/>
                <a:cs typeface="Calibri"/>
              </a:rPr>
              <a:t>product</a:t>
            </a:r>
            <a:r>
              <a:rPr dirty="0" sz="1600" spc="80">
                <a:latin typeface="Calibri"/>
                <a:cs typeface="Calibri"/>
              </a:rPr>
              <a:t>  </a:t>
            </a:r>
            <a:r>
              <a:rPr dirty="0" sz="1600">
                <a:latin typeface="Calibri"/>
                <a:cs typeface="Calibri"/>
              </a:rPr>
              <a:t>themselves</a:t>
            </a:r>
            <a:r>
              <a:rPr dirty="0" sz="1600" spc="85">
                <a:latin typeface="Calibri"/>
                <a:cs typeface="Calibri"/>
              </a:rPr>
              <a:t>  </a:t>
            </a:r>
            <a:r>
              <a:rPr dirty="0" sz="1600" spc="-10">
                <a:latin typeface="Calibri"/>
                <a:cs typeface="Calibri"/>
              </a:rPr>
              <a:t>(backward integration).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340102"/>
            <a:ext cx="9762490" cy="3642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power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buyers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is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high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20" b="1">
                <a:latin typeface="Calibri"/>
                <a:cs typeface="Calibri"/>
              </a:rPr>
              <a:t>when</a:t>
            </a:r>
            <a:endParaRPr sz="2400">
              <a:latin typeface="Calibri"/>
              <a:cs typeface="Calibri"/>
            </a:endParaRPr>
          </a:p>
          <a:p>
            <a:pPr marL="12700" marR="5080" indent="319405">
              <a:lnSpc>
                <a:spcPct val="150000"/>
              </a:lnSpc>
              <a:spcBef>
                <a:spcPts val="994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There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few</a:t>
            </a:r>
            <a:r>
              <a:rPr dirty="0" sz="2400" spc="-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buyers</a:t>
            </a:r>
            <a:r>
              <a:rPr dirty="0" sz="2400" spc="-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each</a:t>
            </a:r>
            <a:r>
              <a:rPr dirty="0" sz="2400" spc="-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buyer</a:t>
            </a:r>
            <a:r>
              <a:rPr dirty="0" sz="2400" spc="-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purchases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large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quantities</a:t>
            </a:r>
            <a:r>
              <a:rPr dirty="0" sz="2400" spc="-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relative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to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size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single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seller.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5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industry’s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products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standardized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undifferentiated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commodities.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3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Buyers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face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low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switching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costs.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Buyers</a:t>
            </a:r>
            <a:r>
              <a:rPr dirty="0" sz="2400" spc="-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credibly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threaten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backwardly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integrate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industry.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921500" y="2267458"/>
            <a:ext cx="412622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6405" algn="l"/>
                <a:tab pos="1833245" algn="l"/>
                <a:tab pos="2705735" algn="l"/>
                <a:tab pos="3714115" algn="l"/>
              </a:tabLst>
            </a:pPr>
            <a:r>
              <a:rPr dirty="0" sz="2400" spc="-25">
                <a:latin typeface="Calibri"/>
                <a:cs typeface="Calibri"/>
              </a:rPr>
              <a:t>of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10">
                <a:latin typeface="Calibri"/>
                <a:cs typeface="Calibri"/>
              </a:rPr>
              <a:t>situations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20">
                <a:latin typeface="Calibri"/>
                <a:cs typeface="Calibri"/>
              </a:rPr>
              <a:t>when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10">
                <a:latin typeface="Calibri"/>
                <a:cs typeface="Calibri"/>
              </a:rPr>
              <a:t>buyers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25">
                <a:latin typeface="Calibri"/>
                <a:cs typeface="Calibri"/>
              </a:rPr>
              <a:t>are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21181" y="2085065"/>
            <a:ext cx="5900420" cy="1122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  <a:tabLst>
                <a:tab pos="429895" algn="l"/>
                <a:tab pos="1716405" algn="l"/>
                <a:tab pos="3234055" algn="l"/>
                <a:tab pos="4041140" algn="l"/>
                <a:tab pos="4479925" algn="l"/>
                <a:tab pos="4973320" algn="l"/>
              </a:tabLst>
            </a:pPr>
            <a:r>
              <a:rPr dirty="0" sz="2400" spc="-25">
                <a:latin typeface="Calibri"/>
                <a:cs typeface="Calibri"/>
              </a:rPr>
              <a:t>In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10">
                <a:latin typeface="Calibri"/>
                <a:cs typeface="Calibri"/>
              </a:rPr>
              <a:t>addition,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10">
                <a:latin typeface="Calibri"/>
                <a:cs typeface="Calibri"/>
              </a:rPr>
              <a:t>companies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20">
                <a:latin typeface="Calibri"/>
                <a:cs typeface="Calibri"/>
              </a:rPr>
              <a:t>need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25">
                <a:latin typeface="Calibri"/>
                <a:cs typeface="Calibri"/>
              </a:rPr>
              <a:t>to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25">
                <a:latin typeface="Calibri"/>
                <a:cs typeface="Calibri"/>
              </a:rPr>
              <a:t>be</a:t>
            </a:r>
            <a:r>
              <a:rPr dirty="0" sz="2400">
                <a:latin typeface="Calibri"/>
                <a:cs typeface="Calibri"/>
              </a:rPr>
              <a:t>	</a:t>
            </a:r>
            <a:r>
              <a:rPr dirty="0" sz="2400" spc="-10">
                <a:latin typeface="Calibri"/>
                <a:cs typeface="Calibri"/>
              </a:rPr>
              <a:t>aware </a:t>
            </a:r>
            <a:r>
              <a:rPr dirty="0" sz="2400">
                <a:latin typeface="Calibri"/>
                <a:cs typeface="Calibri"/>
              </a:rPr>
              <a:t>especially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price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sensitive.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This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case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when: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21181" y="3308730"/>
            <a:ext cx="10026650" cy="3023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66395">
              <a:lnSpc>
                <a:spcPct val="150000"/>
              </a:lnSpc>
              <a:spcBef>
                <a:spcPts val="100"/>
              </a:spcBef>
              <a:buFont typeface="Tahoma"/>
              <a:buChar char="■"/>
              <a:tabLst>
                <a:tab pos="37909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buyer’s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purchase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represents</a:t>
            </a:r>
            <a:r>
              <a:rPr dirty="0" sz="2400" spc="11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significant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fraction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1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its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cost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structure</a:t>
            </a:r>
            <a:r>
              <a:rPr dirty="0" sz="2400" spc="11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or </a:t>
            </a:r>
            <a:r>
              <a:rPr dirty="0" sz="2400" spc="-10">
                <a:latin typeface="Calibri"/>
                <a:cs typeface="Calibri"/>
              </a:rPr>
              <a:t>procurement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budget.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5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Buyers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earn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low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profits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strapped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cash.</a:t>
            </a:r>
            <a:endParaRPr sz="2400">
              <a:latin typeface="Calibri"/>
              <a:cs typeface="Calibri"/>
            </a:endParaRPr>
          </a:p>
          <a:p>
            <a:pPr marL="12700" marR="7620" indent="329565">
              <a:lnSpc>
                <a:spcPct val="150000"/>
              </a:lnSpc>
              <a:spcBef>
                <a:spcPts val="994"/>
              </a:spcBef>
              <a:buFont typeface="Tahoma"/>
              <a:buChar char="■"/>
              <a:tabLst>
                <a:tab pos="34226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quality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(cost)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buyers’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services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not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affected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much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by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quality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(cost)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their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inputs.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29155"/>
            <a:ext cx="10027920" cy="3956685"/>
          </a:xfrm>
          <a:prstGeom prst="rect">
            <a:avLst/>
          </a:prstGeom>
        </p:spPr>
        <p:txBody>
          <a:bodyPr wrap="square" lIns="0" tIns="104140" rIns="0" bIns="0" rtlCol="0" vert="horz">
            <a:spAutoFit/>
          </a:bodyPr>
          <a:lstStyle/>
          <a:p>
            <a:pPr algn="just" marL="309880" indent="-297180">
              <a:lnSpc>
                <a:spcPct val="100000"/>
              </a:lnSpc>
              <a:spcBef>
                <a:spcPts val="820"/>
              </a:spcBef>
              <a:buAutoNum type="arabicPeriod" startAt="4"/>
              <a:tabLst>
                <a:tab pos="309880" algn="l"/>
              </a:tabLst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-6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Threat</a:t>
            </a:r>
            <a:r>
              <a:rPr dirty="0" sz="2400" spc="-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4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substitutes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05"/>
              </a:spcBef>
            </a:pPr>
            <a:r>
              <a:rPr dirty="0" sz="2400">
                <a:latin typeface="Calibri"/>
                <a:cs typeface="Calibri"/>
              </a:rPr>
              <a:t>Substitutes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meet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same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basic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customer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needs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industry’s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in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2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different</a:t>
            </a:r>
            <a:r>
              <a:rPr dirty="0" sz="2400" spc="2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way.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2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threat</a:t>
            </a:r>
            <a:r>
              <a:rPr dirty="0" sz="2400" spc="229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400" spc="2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substitutes</a:t>
            </a:r>
            <a:r>
              <a:rPr dirty="0" sz="2400" spc="229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is</a:t>
            </a:r>
            <a:r>
              <a:rPr dirty="0" sz="2400" spc="2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29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idea</a:t>
            </a:r>
            <a:r>
              <a:rPr dirty="0" sz="2400" spc="2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products</a:t>
            </a:r>
            <a:r>
              <a:rPr dirty="0" sz="2400" spc="229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229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services </a:t>
            </a:r>
            <a:r>
              <a:rPr dirty="0" sz="2400">
                <a:latin typeface="Calibri"/>
                <a:cs typeface="Calibri"/>
              </a:rPr>
              <a:t>available</a:t>
            </a:r>
            <a:r>
              <a:rPr dirty="0" sz="2400" spc="1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1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outside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given</a:t>
            </a:r>
            <a:r>
              <a:rPr dirty="0" sz="2400" spc="1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1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will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come</a:t>
            </a:r>
            <a:r>
              <a:rPr dirty="0" sz="2400" spc="1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close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1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meeting</a:t>
            </a:r>
            <a:r>
              <a:rPr dirty="0" sz="2400" spc="1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needs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current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customers.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90100"/>
              </a:lnSpc>
              <a:spcBef>
                <a:spcPts val="994"/>
              </a:spcBef>
            </a:pP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high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threat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substitutes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reduces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potential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limiting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price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industry’s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charge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their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services.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The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threat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400" spc="-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substitutes</a:t>
            </a:r>
            <a:r>
              <a:rPr dirty="0" sz="24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is</a:t>
            </a:r>
            <a:r>
              <a:rPr dirty="0" sz="2400" spc="-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high</a:t>
            </a:r>
            <a:r>
              <a:rPr dirty="0" sz="2400" spc="-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when</a:t>
            </a:r>
            <a:r>
              <a:rPr dirty="0" sz="2400" spc="-10"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  <a:p>
            <a:pPr algn="just" lvl="1" marL="332105" indent="-319405">
              <a:lnSpc>
                <a:spcPct val="100000"/>
              </a:lnSpc>
              <a:spcBef>
                <a:spcPts val="73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substitute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offers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attractive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price-</a:t>
            </a:r>
            <a:r>
              <a:rPr dirty="0" sz="2400">
                <a:latin typeface="Calibri"/>
                <a:cs typeface="Calibri"/>
              </a:rPr>
              <a:t>performance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trade-</a:t>
            </a:r>
            <a:r>
              <a:rPr dirty="0" sz="2400" spc="-20">
                <a:latin typeface="Calibri"/>
                <a:cs typeface="Calibri"/>
              </a:rPr>
              <a:t>off.</a:t>
            </a:r>
            <a:endParaRPr sz="2400">
              <a:latin typeface="Calibri"/>
              <a:cs typeface="Calibri"/>
            </a:endParaRPr>
          </a:p>
          <a:p>
            <a:pPr algn="just" lvl="1" marL="332105" indent="-319405">
              <a:lnSpc>
                <a:spcPct val="100000"/>
              </a:lnSpc>
              <a:spcBef>
                <a:spcPts val="71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buyer’s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cost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switching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substitute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low.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689961"/>
            <a:ext cx="10027920" cy="3180715"/>
          </a:xfrm>
          <a:prstGeom prst="rect">
            <a:avLst/>
          </a:prstGeom>
        </p:spPr>
        <p:txBody>
          <a:bodyPr wrap="square" lIns="0" tIns="58419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459"/>
              </a:spcBef>
            </a:pP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5.</a:t>
            </a:r>
            <a:r>
              <a:rPr dirty="0" sz="2000" spc="-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Rivalry</a:t>
            </a:r>
            <a:r>
              <a:rPr dirty="0" sz="2000" spc="-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Among</a:t>
            </a:r>
            <a:r>
              <a:rPr dirty="0" sz="2000" spc="-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Existing</a:t>
            </a:r>
            <a:r>
              <a:rPr dirty="0" sz="2000" spc="-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FF0000"/>
                </a:solidFill>
                <a:latin typeface="Calibri"/>
                <a:cs typeface="Calibri"/>
              </a:rPr>
              <a:t>Competitors</a:t>
            </a:r>
            <a:endParaRPr sz="2000">
              <a:latin typeface="Calibri"/>
              <a:cs typeface="Calibri"/>
            </a:endParaRPr>
          </a:p>
          <a:p>
            <a:pPr algn="just" marL="12700" marR="5080">
              <a:lnSpc>
                <a:spcPct val="114999"/>
              </a:lnSpc>
            </a:pPr>
            <a:r>
              <a:rPr dirty="0" sz="2000">
                <a:latin typeface="Calibri"/>
                <a:cs typeface="Calibri"/>
              </a:rPr>
              <a:t>This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force</a:t>
            </a:r>
            <a:r>
              <a:rPr dirty="0" sz="2000" spc="2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captures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how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intensely</a:t>
            </a:r>
            <a:r>
              <a:rPr dirty="0" sz="2000" spc="2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firms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2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2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same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industry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compete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market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share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and </a:t>
            </a:r>
            <a:r>
              <a:rPr dirty="0" sz="2000">
                <a:latin typeface="Calibri"/>
                <a:cs typeface="Calibri"/>
              </a:rPr>
              <a:t>profit,</a:t>
            </a:r>
            <a:r>
              <a:rPr dirty="0" sz="2000" spc="29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ranging</a:t>
            </a:r>
            <a:r>
              <a:rPr dirty="0" sz="2000" spc="3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from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genteel</a:t>
            </a:r>
            <a:r>
              <a:rPr dirty="0" sz="2000" spc="30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30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cut-</a:t>
            </a:r>
            <a:r>
              <a:rPr dirty="0" sz="2000">
                <a:latin typeface="Calibri"/>
                <a:cs typeface="Calibri"/>
              </a:rPr>
              <a:t>throat.</a:t>
            </a:r>
            <a:r>
              <a:rPr dirty="0" sz="2000" spc="29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2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other</a:t>
            </a:r>
            <a:r>
              <a:rPr dirty="0" sz="2000" spc="29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four</a:t>
            </a:r>
            <a:r>
              <a:rPr dirty="0" sz="2000" spc="29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forces—</a:t>
            </a:r>
            <a:r>
              <a:rPr dirty="0" sz="2000">
                <a:latin typeface="Calibri"/>
                <a:cs typeface="Calibri"/>
              </a:rPr>
              <a:t>threat</a:t>
            </a:r>
            <a:r>
              <a:rPr dirty="0" sz="2000" spc="3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3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entry,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buyer</a:t>
            </a:r>
            <a:r>
              <a:rPr dirty="0" sz="2000" spc="29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and </a:t>
            </a:r>
            <a:r>
              <a:rPr dirty="0" sz="2000">
                <a:latin typeface="Calibri"/>
                <a:cs typeface="Calibri"/>
              </a:rPr>
              <a:t>supplier</a:t>
            </a:r>
            <a:r>
              <a:rPr dirty="0" sz="2000" spc="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power,</a:t>
            </a:r>
            <a:r>
              <a:rPr dirty="0" sz="2000" spc="1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1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9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threat</a:t>
            </a:r>
            <a:r>
              <a:rPr dirty="0" sz="2000" spc="9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9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substitutes—</a:t>
            </a:r>
            <a:r>
              <a:rPr dirty="0" sz="2000">
                <a:latin typeface="Calibri"/>
                <a:cs typeface="Calibri"/>
              </a:rPr>
              <a:t>all</a:t>
            </a:r>
            <a:r>
              <a:rPr dirty="0" sz="2000" spc="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feed</a:t>
            </a:r>
            <a:r>
              <a:rPr dirty="0" sz="2000" spc="1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into</a:t>
            </a:r>
            <a:r>
              <a:rPr dirty="0" sz="2000" spc="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this</a:t>
            </a:r>
            <a:r>
              <a:rPr dirty="0" sz="2000" spc="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rivalry,</a:t>
            </a:r>
            <a:r>
              <a:rPr dirty="0" sz="2000" spc="1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as</a:t>
            </a:r>
            <a:r>
              <a:rPr dirty="0" sz="2000" spc="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shown</a:t>
            </a:r>
            <a:r>
              <a:rPr dirty="0" sz="2000" spc="1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9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arrows </a:t>
            </a:r>
            <a:r>
              <a:rPr dirty="0" sz="2000">
                <a:latin typeface="Calibri"/>
                <a:cs typeface="Calibri"/>
              </a:rPr>
              <a:t>pointing</a:t>
            </a:r>
            <a:r>
              <a:rPr dirty="0" sz="2000" spc="3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toward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3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center</a:t>
            </a:r>
            <a:r>
              <a:rPr dirty="0" sz="2000" spc="4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39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Exhibit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3.2.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stronger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those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forces,</a:t>
            </a:r>
            <a:r>
              <a:rPr dirty="0" sz="2000" spc="3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3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more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intense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the </a:t>
            </a:r>
            <a:r>
              <a:rPr dirty="0" sz="2000">
                <a:latin typeface="Calibri"/>
                <a:cs typeface="Calibri"/>
              </a:rPr>
              <a:t>competition,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lower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industry's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profit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potential.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9"/>
              </a:spcBef>
            </a:pPr>
            <a:r>
              <a:rPr dirty="0" sz="2000">
                <a:latin typeface="Calibri"/>
                <a:cs typeface="Calibri"/>
              </a:rPr>
              <a:t>Rivalry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tends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intensify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there are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many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competitors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roughly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equal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size,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industry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9"/>
              </a:spcBef>
            </a:pPr>
            <a:r>
              <a:rPr dirty="0" sz="2000">
                <a:latin typeface="Calibri"/>
                <a:cs typeface="Calibri"/>
              </a:rPr>
              <a:t>growth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1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slow,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1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products</a:t>
            </a:r>
            <a:r>
              <a:rPr dirty="0" sz="2000" spc="1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undifferentiated,</a:t>
            </a:r>
            <a:r>
              <a:rPr dirty="0" sz="2000" spc="1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fixed</a:t>
            </a:r>
            <a:r>
              <a:rPr dirty="0" sz="2000" spc="1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costs</a:t>
            </a:r>
            <a:r>
              <a:rPr dirty="0" sz="2000" spc="1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1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exit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barriers</a:t>
            </a:r>
            <a:r>
              <a:rPr dirty="0" sz="2000" spc="1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high,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-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firms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compete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mainly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price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rather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than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brand,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quality,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service.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01270"/>
            <a:ext cx="10026650" cy="3825240"/>
          </a:xfrm>
          <a:prstGeom prst="rect">
            <a:avLst/>
          </a:prstGeom>
        </p:spPr>
        <p:txBody>
          <a:bodyPr wrap="square" lIns="0" tIns="1949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35"/>
              </a:spcBef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intensity</a:t>
            </a:r>
            <a:r>
              <a:rPr dirty="0" sz="2400" spc="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rivalry</a:t>
            </a:r>
            <a:r>
              <a:rPr dirty="0" sz="2400" spc="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among</a:t>
            </a:r>
            <a:r>
              <a:rPr dirty="0" sz="2400" spc="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existing</a:t>
            </a:r>
            <a:r>
              <a:rPr dirty="0" sz="2400" spc="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determined</a:t>
            </a:r>
            <a:r>
              <a:rPr dirty="0" sz="2400" spc="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largely</a:t>
            </a:r>
            <a:r>
              <a:rPr dirty="0" sz="2400" spc="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9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following</a:t>
            </a:r>
            <a:r>
              <a:rPr dirty="0" sz="2400" spc="-9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factors: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Competitive</a:t>
            </a:r>
            <a:r>
              <a:rPr dirty="0" sz="2400" spc="-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-9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structure.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4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growth.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4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-1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commitments.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2435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Exit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barriers.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220595"/>
            <a:ext cx="10026015" cy="287782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algn="just" marL="12700" marR="5080">
              <a:lnSpc>
                <a:spcPts val="2590"/>
              </a:lnSpc>
              <a:spcBef>
                <a:spcPts val="425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Competitive</a:t>
            </a:r>
            <a:r>
              <a:rPr dirty="0" sz="2400" spc="4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Industry</a:t>
            </a:r>
            <a:r>
              <a:rPr dirty="0" sz="2400" spc="4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Structure.</a:t>
            </a:r>
            <a:r>
              <a:rPr dirty="0" sz="2400" spc="41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4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competitive</a:t>
            </a:r>
            <a:r>
              <a:rPr dirty="0" sz="2400" spc="4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4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structure</a:t>
            </a:r>
            <a:r>
              <a:rPr dirty="0" sz="2400" spc="43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refers</a:t>
            </a:r>
            <a:r>
              <a:rPr dirty="0" sz="2400" spc="42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to </a:t>
            </a:r>
            <a:r>
              <a:rPr dirty="0" sz="2400">
                <a:latin typeface="Calibri"/>
                <a:cs typeface="Calibri"/>
              </a:rPr>
              <a:t>elements</a:t>
            </a:r>
            <a:r>
              <a:rPr dirty="0" sz="2400" spc="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features</a:t>
            </a:r>
            <a:r>
              <a:rPr dirty="0" sz="2400" spc="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common</a:t>
            </a:r>
            <a:r>
              <a:rPr dirty="0" sz="2400" spc="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all</a:t>
            </a:r>
            <a:r>
              <a:rPr dirty="0" sz="2400" spc="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industries.</a:t>
            </a:r>
            <a:r>
              <a:rPr dirty="0" sz="2400" spc="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structure</a:t>
            </a:r>
            <a:r>
              <a:rPr dirty="0" sz="2400" spc="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10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is </a:t>
            </a:r>
            <a:r>
              <a:rPr dirty="0" sz="2400">
                <a:latin typeface="Calibri"/>
                <a:cs typeface="Calibri"/>
              </a:rPr>
              <a:t>largely</a:t>
            </a:r>
            <a:r>
              <a:rPr dirty="0" sz="2400" spc="-11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captured</a:t>
            </a:r>
            <a:r>
              <a:rPr dirty="0" sz="2400" spc="-10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by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0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number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size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its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competitors.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1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firms’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degree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pricing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power.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2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type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service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(commodity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differentiated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product).</a:t>
            </a:r>
            <a:endParaRPr sz="2400">
              <a:latin typeface="Calibri"/>
              <a:cs typeface="Calibri"/>
            </a:endParaRPr>
          </a:p>
          <a:p>
            <a:pPr marL="332105" indent="-319405">
              <a:lnSpc>
                <a:spcPct val="100000"/>
              </a:lnSpc>
              <a:spcBef>
                <a:spcPts val="710"/>
              </a:spcBef>
              <a:buFont typeface="Tahoma"/>
              <a:buChar char="■"/>
              <a:tabLst>
                <a:tab pos="332105" algn="l"/>
              </a:tabLst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height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entry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barriers.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36444"/>
            <a:ext cx="10026650" cy="3810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20000"/>
              </a:lnSpc>
              <a:spcBef>
                <a:spcPts val="100"/>
              </a:spcBef>
            </a:pP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Industry</a:t>
            </a:r>
            <a:r>
              <a:rPr dirty="0" sz="2000" spc="3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Growth.</a:t>
            </a:r>
            <a:r>
              <a:rPr dirty="0" sz="2000" spc="35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3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pace</a:t>
            </a:r>
            <a:r>
              <a:rPr dirty="0" sz="2000" spc="3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3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industry</a:t>
            </a:r>
            <a:r>
              <a:rPr dirty="0" sz="2000" spc="3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growth</a:t>
            </a:r>
            <a:r>
              <a:rPr dirty="0" sz="2000" spc="3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shapes</a:t>
            </a:r>
            <a:r>
              <a:rPr dirty="0" sz="2000" spc="3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how</a:t>
            </a:r>
            <a:r>
              <a:rPr dirty="0" sz="2000" spc="3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intensely</a:t>
            </a:r>
            <a:r>
              <a:rPr dirty="0" sz="2000" spc="3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rivals</a:t>
            </a:r>
            <a:r>
              <a:rPr dirty="0" sz="2000" spc="3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compete.</a:t>
            </a:r>
            <a:r>
              <a:rPr dirty="0" sz="2000" spc="34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When </a:t>
            </a:r>
            <a:r>
              <a:rPr dirty="0" sz="2000">
                <a:latin typeface="Calibri"/>
                <a:cs typeface="Calibri"/>
              </a:rPr>
              <a:t>demand</a:t>
            </a:r>
            <a:r>
              <a:rPr dirty="0" sz="2000" spc="1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1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rising</a:t>
            </a:r>
            <a:r>
              <a:rPr dirty="0" sz="2000" spc="1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quickly,</a:t>
            </a:r>
            <a:r>
              <a:rPr dirty="0" sz="2000" spc="1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price</a:t>
            </a:r>
            <a:r>
              <a:rPr dirty="0" sz="2000" spc="1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competition</a:t>
            </a:r>
            <a:r>
              <a:rPr dirty="0" sz="2000" spc="1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tends</a:t>
            </a:r>
            <a:r>
              <a:rPr dirty="0" sz="2000" spc="1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1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ease:</a:t>
            </a:r>
            <a:r>
              <a:rPr dirty="0" sz="2000" spc="1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because</a:t>
            </a:r>
            <a:r>
              <a:rPr dirty="0" sz="2000" spc="1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1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pie</a:t>
            </a:r>
            <a:r>
              <a:rPr dirty="0" sz="2000" spc="1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1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expanding,</a:t>
            </a:r>
            <a:r>
              <a:rPr dirty="0" sz="2000" spc="18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firms </a:t>
            </a:r>
            <a:r>
              <a:rPr dirty="0" sz="2000">
                <a:latin typeface="Calibri"/>
                <a:cs typeface="Calibri"/>
              </a:rPr>
              <a:t>focus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capturing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share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new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growth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rather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than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fighting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another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existing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customers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profits.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Knee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replacements,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instance,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30">
                <a:latin typeface="Calibri"/>
                <a:cs typeface="Calibri"/>
              </a:rPr>
              <a:t>fast-</a:t>
            </a:r>
            <a:r>
              <a:rPr dirty="0" sz="2000">
                <a:latin typeface="Calibri"/>
                <a:cs typeface="Calibri"/>
              </a:rPr>
              <a:t>growing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segment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medical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products industry.</a:t>
            </a:r>
            <a:endParaRPr sz="2000">
              <a:latin typeface="Calibri"/>
              <a:cs typeface="Calibri"/>
            </a:endParaRPr>
          </a:p>
          <a:p>
            <a:pPr algn="just" marL="12700" marR="5715">
              <a:lnSpc>
                <a:spcPct val="120000"/>
              </a:lnSpc>
              <a:spcBef>
                <a:spcPts val="994"/>
              </a:spcBef>
            </a:pP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1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reverse</a:t>
            </a:r>
            <a:r>
              <a:rPr dirty="0" sz="2000" spc="1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holds</a:t>
            </a:r>
            <a:r>
              <a:rPr dirty="0" sz="2000" spc="1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17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slow-</a:t>
            </a:r>
            <a:r>
              <a:rPr dirty="0" sz="2000">
                <a:latin typeface="Calibri"/>
                <a:cs typeface="Calibri"/>
              </a:rPr>
              <a:t>growing</a:t>
            </a:r>
            <a:r>
              <a:rPr dirty="0" sz="2000" spc="1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1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declining</a:t>
            </a:r>
            <a:r>
              <a:rPr dirty="0" sz="2000" spc="1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markets.</a:t>
            </a:r>
            <a:r>
              <a:rPr dirty="0" sz="2000" spc="17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1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17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pie</a:t>
            </a:r>
            <a:r>
              <a:rPr dirty="0" sz="2000" spc="1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1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no</a:t>
            </a:r>
            <a:r>
              <a:rPr dirty="0" sz="2000" spc="1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longer</a:t>
            </a:r>
            <a:r>
              <a:rPr dirty="0" sz="2000" spc="15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expanding,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only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way</a:t>
            </a:r>
            <a:r>
              <a:rPr dirty="0" sz="2000" spc="254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2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grow</a:t>
            </a:r>
            <a:r>
              <a:rPr dirty="0" sz="2000" spc="27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2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take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share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from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rivals,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which</a:t>
            </a:r>
            <a:r>
              <a:rPr dirty="0" sz="2000" spc="2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fuels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price</a:t>
            </a:r>
            <a:r>
              <a:rPr dirty="0" sz="2000" spc="2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wars,</a:t>
            </a:r>
            <a:r>
              <a:rPr dirty="0" sz="2000" spc="28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heavier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marketing </a:t>
            </a:r>
            <a:r>
              <a:rPr dirty="0" sz="2000">
                <a:latin typeface="Calibri"/>
                <a:cs typeface="Calibri"/>
              </a:rPr>
              <a:t>spend,</a:t>
            </a:r>
            <a:r>
              <a:rPr dirty="0" sz="2000" spc="1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114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shrinking</a:t>
            </a:r>
            <a:r>
              <a:rPr dirty="0" sz="2000" spc="10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margins.</a:t>
            </a:r>
            <a:r>
              <a:rPr dirty="0" sz="2000" spc="10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This</a:t>
            </a:r>
            <a:r>
              <a:rPr dirty="0" sz="2000" spc="1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10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why</a:t>
            </a:r>
            <a:r>
              <a:rPr dirty="0" sz="2000" spc="114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rivalry</a:t>
            </a:r>
            <a:r>
              <a:rPr dirty="0" sz="2000" spc="114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10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typically</a:t>
            </a:r>
            <a:r>
              <a:rPr dirty="0" sz="2000" spc="1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fiercest</a:t>
            </a:r>
            <a:r>
              <a:rPr dirty="0" sz="2000" spc="1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1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mature</a:t>
            </a:r>
            <a:r>
              <a:rPr dirty="0" sz="2000" spc="11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industries—</a:t>
            </a:r>
            <a:r>
              <a:rPr dirty="0" sz="2000" spc="-20">
                <a:latin typeface="Calibri"/>
                <a:cs typeface="Calibri"/>
              </a:rPr>
              <a:t>such </a:t>
            </a:r>
            <a:r>
              <a:rPr dirty="0" sz="2000">
                <a:latin typeface="Calibri"/>
                <a:cs typeface="Calibri"/>
              </a:rPr>
              <a:t>as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commercial</a:t>
            </a:r>
            <a:r>
              <a:rPr dirty="0" sz="2000" spc="4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airlines</a:t>
            </a:r>
            <a:r>
              <a:rPr dirty="0" sz="2000" spc="3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3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packaged</a:t>
            </a:r>
            <a:r>
              <a:rPr dirty="0" sz="2000" spc="38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foods—</a:t>
            </a:r>
            <a:r>
              <a:rPr dirty="0" sz="2000">
                <a:latin typeface="Calibri"/>
                <a:cs typeface="Calibri"/>
              </a:rPr>
              <a:t>where</a:t>
            </a:r>
            <a:r>
              <a:rPr dirty="0" sz="2000" spc="3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firms</a:t>
            </a:r>
            <a:r>
              <a:rPr dirty="0" sz="2000" spc="4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fight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over</a:t>
            </a:r>
            <a:r>
              <a:rPr dirty="0" sz="2000" spc="39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3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relatively</a:t>
            </a:r>
            <a:r>
              <a:rPr dirty="0" sz="2000" spc="4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fixed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pool</a:t>
            </a:r>
            <a:r>
              <a:rPr dirty="0" sz="2000" spc="38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of </a:t>
            </a:r>
            <a:r>
              <a:rPr dirty="0" sz="2000" spc="-10">
                <a:latin typeface="Calibri"/>
                <a:cs typeface="Calibri"/>
              </a:rPr>
              <a:t>demand.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01270"/>
            <a:ext cx="10027285" cy="3317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Strategic</a:t>
            </a:r>
            <a:r>
              <a:rPr dirty="0" sz="2400" spc="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Commitments.</a:t>
            </a:r>
            <a:r>
              <a:rPr dirty="0" sz="2400" spc="7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If</a:t>
            </a:r>
            <a:r>
              <a:rPr dirty="0" sz="2400" spc="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make</a:t>
            </a:r>
            <a:r>
              <a:rPr dirty="0" sz="2400" spc="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commitments</a:t>
            </a:r>
            <a:r>
              <a:rPr dirty="0" sz="2400" spc="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compete</a:t>
            </a:r>
            <a:r>
              <a:rPr dirty="0" sz="2400" spc="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an </a:t>
            </a:r>
            <a:r>
              <a:rPr dirty="0" sz="2400">
                <a:latin typeface="Calibri"/>
                <a:cs typeface="Calibri"/>
              </a:rPr>
              <a:t>industry,</a:t>
            </a:r>
            <a:r>
              <a:rPr dirty="0" sz="2400" spc="3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rivalry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among</a:t>
            </a:r>
            <a:r>
              <a:rPr dirty="0" sz="2400" spc="3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likely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</a:t>
            </a:r>
            <a:r>
              <a:rPr dirty="0" sz="2400" spc="3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3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intense.</a:t>
            </a:r>
            <a:r>
              <a:rPr dirty="0" sz="2400" spc="3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We</a:t>
            </a:r>
            <a:r>
              <a:rPr dirty="0" sz="2400" spc="38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defined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2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commitments(in</a:t>
            </a:r>
            <a:r>
              <a:rPr dirty="0" sz="2400" spc="2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Chapter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2)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2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</a:t>
            </a:r>
            <a:r>
              <a:rPr dirty="0" sz="2400" spc="2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actions</a:t>
            </a:r>
            <a:r>
              <a:rPr dirty="0" sz="2400" spc="2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2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costly,</a:t>
            </a:r>
            <a:r>
              <a:rPr dirty="0" sz="2400" spc="254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long-</a:t>
            </a:r>
            <a:r>
              <a:rPr dirty="0" sz="2400" spc="-20">
                <a:latin typeface="Calibri"/>
                <a:cs typeface="Calibri"/>
              </a:rPr>
              <a:t>term </a:t>
            </a:r>
            <a:r>
              <a:rPr dirty="0" sz="2400">
                <a:latin typeface="Calibri"/>
                <a:cs typeface="Calibri"/>
              </a:rPr>
              <a:t>oriented,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difficult</a:t>
            </a:r>
            <a:r>
              <a:rPr dirty="0" sz="2400" spc="2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reverse.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commitments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specific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industry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5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stem</a:t>
            </a:r>
            <a:r>
              <a:rPr dirty="0" sz="2400" spc="59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5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large,</a:t>
            </a:r>
            <a:r>
              <a:rPr dirty="0" sz="2400" spc="5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fixed</a:t>
            </a:r>
            <a:r>
              <a:rPr dirty="0" sz="2400" spc="59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cost</a:t>
            </a:r>
            <a:r>
              <a:rPr dirty="0" sz="2400" spc="5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requirements,</a:t>
            </a:r>
            <a:r>
              <a:rPr dirty="0" sz="2400" spc="5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but</a:t>
            </a:r>
            <a:r>
              <a:rPr dirty="0" sz="2400" spc="5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also</a:t>
            </a:r>
            <a:r>
              <a:rPr dirty="0" sz="2400" spc="5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5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non-economic considerations.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188469"/>
            <a:ext cx="10026650" cy="386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Exit</a:t>
            </a:r>
            <a:r>
              <a:rPr dirty="0" sz="2800" spc="125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Barriers.</a:t>
            </a:r>
            <a:r>
              <a:rPr dirty="0" sz="2800" spc="385">
                <a:solidFill>
                  <a:srgbClr val="FF0000"/>
                </a:solidFill>
                <a:latin typeface="Calibri"/>
                <a:cs typeface="Calibri"/>
              </a:rPr>
              <a:t>  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13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rivalry</a:t>
            </a:r>
            <a:r>
              <a:rPr dirty="0" sz="2800" spc="13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among</a:t>
            </a:r>
            <a:r>
              <a:rPr dirty="0" sz="2800" spc="13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existing</a:t>
            </a:r>
            <a:r>
              <a:rPr dirty="0" sz="2800" spc="13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competitors</a:t>
            </a:r>
            <a:r>
              <a:rPr dirty="0" sz="2800" spc="13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13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also</a:t>
            </a:r>
            <a:r>
              <a:rPr dirty="0" sz="2800" spc="125">
                <a:latin typeface="Calibri"/>
                <a:cs typeface="Calibri"/>
              </a:rPr>
              <a:t>  </a:t>
            </a:r>
            <a:r>
              <a:rPr dirty="0" sz="2800" spc="-50">
                <a:latin typeface="Calibri"/>
                <a:cs typeface="Calibri"/>
              </a:rPr>
              <a:t>a </a:t>
            </a:r>
            <a:r>
              <a:rPr dirty="0" sz="2800">
                <a:latin typeface="Calibri"/>
                <a:cs typeface="Calibri"/>
              </a:rPr>
              <a:t>function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industry’s</a:t>
            </a:r>
            <a:r>
              <a:rPr dirty="0" sz="2800" spc="195"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exit</a:t>
            </a:r>
            <a:r>
              <a:rPr dirty="0" sz="2800" spc="18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barriers</a:t>
            </a:r>
            <a:r>
              <a:rPr dirty="0" sz="2800">
                <a:latin typeface="Calibri"/>
                <a:cs typeface="Calibri"/>
              </a:rPr>
              <a:t>,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obstacles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1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determine </a:t>
            </a:r>
            <a:r>
              <a:rPr dirty="0" sz="2800">
                <a:latin typeface="Calibri"/>
                <a:cs typeface="Calibri"/>
              </a:rPr>
              <a:t>how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easily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firm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can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leave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industry.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Exit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barriers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comprise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both </a:t>
            </a:r>
            <a:r>
              <a:rPr dirty="0" sz="2800">
                <a:latin typeface="Calibri"/>
                <a:cs typeface="Calibri"/>
              </a:rPr>
              <a:t>economic</a:t>
            </a:r>
            <a:r>
              <a:rPr dirty="0" sz="2800" spc="32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32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social</a:t>
            </a:r>
            <a:r>
              <a:rPr dirty="0" sz="2800" spc="31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factors.</a:t>
            </a:r>
            <a:r>
              <a:rPr dirty="0" sz="2800" spc="3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They</a:t>
            </a:r>
            <a:r>
              <a:rPr dirty="0" sz="2800" spc="3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include</a:t>
            </a:r>
            <a:r>
              <a:rPr dirty="0" sz="2800" spc="3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fixed</a:t>
            </a:r>
            <a:r>
              <a:rPr dirty="0" sz="2800" spc="3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costs</a:t>
            </a:r>
            <a:r>
              <a:rPr dirty="0" sz="2800" spc="3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3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must</a:t>
            </a:r>
            <a:r>
              <a:rPr dirty="0" sz="2800" spc="33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be </a:t>
            </a:r>
            <a:r>
              <a:rPr dirty="0" sz="2800">
                <a:latin typeface="Calibri"/>
                <a:cs typeface="Calibri"/>
              </a:rPr>
              <a:t>paid</a:t>
            </a:r>
            <a:r>
              <a:rPr dirty="0" sz="2800" spc="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regardless</a:t>
            </a:r>
            <a:r>
              <a:rPr dirty="0" sz="2800" spc="1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whether</a:t>
            </a:r>
            <a:r>
              <a:rPr dirty="0" sz="2800" spc="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company</a:t>
            </a:r>
            <a:r>
              <a:rPr dirty="0" sz="2800" spc="1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operating</a:t>
            </a:r>
            <a:r>
              <a:rPr dirty="0" sz="2800" spc="1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industry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not.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50541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b="1">
                <a:solidFill>
                  <a:srgbClr val="FF0000"/>
                </a:solidFill>
                <a:latin typeface="Calibri"/>
                <a:cs typeface="Calibri"/>
              </a:rPr>
              <a:t>Sixth</a:t>
            </a:r>
            <a:r>
              <a:rPr dirty="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b="1">
                <a:solidFill>
                  <a:srgbClr val="FF0000"/>
                </a:solidFill>
                <a:latin typeface="Calibri"/>
                <a:cs typeface="Calibri"/>
              </a:rPr>
              <a:t>Force:</a:t>
            </a:r>
            <a:r>
              <a:rPr dirty="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pc="-6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pc="-10" b="1">
                <a:solidFill>
                  <a:srgbClr val="FF0000"/>
                </a:solidFill>
                <a:latin typeface="Calibri"/>
                <a:cs typeface="Calibri"/>
              </a:rPr>
              <a:t>Strategic</a:t>
            </a:r>
            <a:r>
              <a:rPr dirty="0" spc="-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b="1">
                <a:solidFill>
                  <a:srgbClr val="FF0000"/>
                </a:solidFill>
                <a:latin typeface="Calibri"/>
                <a:cs typeface="Calibri"/>
              </a:rPr>
              <a:t>Role</a:t>
            </a:r>
            <a:r>
              <a:rPr dirty="0" spc="-5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b="1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pc="-10" b="1">
                <a:solidFill>
                  <a:srgbClr val="FF0000"/>
                </a:solidFill>
                <a:latin typeface="Calibri"/>
                <a:cs typeface="Calibri"/>
              </a:rPr>
              <a:t>Complements</a:t>
            </a:r>
          </a:p>
          <a:p>
            <a:pPr algn="just" marL="12700" marR="5080">
              <a:lnSpc>
                <a:spcPct val="120000"/>
              </a:lnSpc>
              <a:spcBef>
                <a:spcPts val="1030"/>
              </a:spcBef>
            </a:pPr>
            <a:r>
              <a:rPr dirty="0" sz="2000"/>
              <a:t>As</a:t>
            </a:r>
            <a:r>
              <a:rPr dirty="0" sz="2000" spc="155"/>
              <a:t> </a:t>
            </a:r>
            <a:r>
              <a:rPr dirty="0" sz="2000"/>
              <a:t>valuable</a:t>
            </a:r>
            <a:r>
              <a:rPr dirty="0" sz="2000" spc="150"/>
              <a:t> </a:t>
            </a:r>
            <a:r>
              <a:rPr dirty="0" sz="2000"/>
              <a:t>as</a:t>
            </a:r>
            <a:r>
              <a:rPr dirty="0" sz="2000" spc="155"/>
              <a:t> </a:t>
            </a:r>
            <a:r>
              <a:rPr dirty="0" sz="2000"/>
              <a:t>the</a:t>
            </a:r>
            <a:r>
              <a:rPr dirty="0" sz="2000" spc="145"/>
              <a:t> </a:t>
            </a:r>
            <a:r>
              <a:rPr dirty="0" sz="2000"/>
              <a:t>five</a:t>
            </a:r>
            <a:r>
              <a:rPr dirty="0" sz="2000" spc="160"/>
              <a:t> </a:t>
            </a:r>
            <a:r>
              <a:rPr dirty="0" sz="2000"/>
              <a:t>forces</a:t>
            </a:r>
            <a:r>
              <a:rPr dirty="0" sz="2000" spc="160"/>
              <a:t> </a:t>
            </a:r>
            <a:r>
              <a:rPr dirty="0" sz="2000"/>
              <a:t>model</a:t>
            </a:r>
            <a:r>
              <a:rPr dirty="0" sz="2000" spc="150"/>
              <a:t> </a:t>
            </a:r>
            <a:r>
              <a:rPr dirty="0" sz="2000"/>
              <a:t>is</a:t>
            </a:r>
            <a:r>
              <a:rPr dirty="0" sz="2000" spc="155"/>
              <a:t> </a:t>
            </a:r>
            <a:r>
              <a:rPr dirty="0" sz="2000"/>
              <a:t>for</a:t>
            </a:r>
            <a:r>
              <a:rPr dirty="0" sz="2000" spc="140"/>
              <a:t> </a:t>
            </a:r>
            <a:r>
              <a:rPr dirty="0" sz="2000"/>
              <a:t>explaining</a:t>
            </a:r>
            <a:r>
              <a:rPr dirty="0" sz="2000" spc="165"/>
              <a:t> </a:t>
            </a:r>
            <a:r>
              <a:rPr dirty="0" sz="2000"/>
              <a:t>the</a:t>
            </a:r>
            <a:r>
              <a:rPr dirty="0" sz="2000" spc="150"/>
              <a:t> </a:t>
            </a:r>
            <a:r>
              <a:rPr dirty="0" sz="2000"/>
              <a:t>profit</a:t>
            </a:r>
            <a:r>
              <a:rPr dirty="0" sz="2000" spc="140"/>
              <a:t> </a:t>
            </a:r>
            <a:r>
              <a:rPr dirty="0" sz="2000"/>
              <a:t>potential</a:t>
            </a:r>
            <a:r>
              <a:rPr dirty="0" sz="2000" spc="150"/>
              <a:t> </a:t>
            </a:r>
            <a:r>
              <a:rPr dirty="0" sz="2000"/>
              <a:t>and</a:t>
            </a:r>
            <a:r>
              <a:rPr dirty="0" sz="2000" spc="160"/>
              <a:t> </a:t>
            </a:r>
            <a:r>
              <a:rPr dirty="0" sz="2000"/>
              <a:t>attractiveness</a:t>
            </a:r>
            <a:r>
              <a:rPr dirty="0" sz="2000" spc="155"/>
              <a:t> </a:t>
            </a:r>
            <a:r>
              <a:rPr dirty="0" sz="2000" spc="-25"/>
              <a:t>of </a:t>
            </a:r>
            <a:r>
              <a:rPr dirty="0" sz="2000"/>
              <a:t>industries,</a:t>
            </a:r>
            <a:r>
              <a:rPr dirty="0" sz="2000" spc="185"/>
              <a:t>  </a:t>
            </a:r>
            <a:r>
              <a:rPr dirty="0" sz="2000"/>
              <a:t>it</a:t>
            </a:r>
            <a:r>
              <a:rPr dirty="0" sz="2000" spc="190"/>
              <a:t>  </a:t>
            </a:r>
            <a:r>
              <a:rPr dirty="0" sz="2000"/>
              <a:t>can</a:t>
            </a:r>
            <a:r>
              <a:rPr dirty="0" sz="2000" spc="180"/>
              <a:t>  </a:t>
            </a:r>
            <a:r>
              <a:rPr dirty="0" sz="2000"/>
              <a:t>be</a:t>
            </a:r>
            <a:r>
              <a:rPr dirty="0" sz="2000" spc="185"/>
              <a:t>  </a:t>
            </a:r>
            <a:r>
              <a:rPr dirty="0" sz="2000"/>
              <a:t>enhanced</a:t>
            </a:r>
            <a:r>
              <a:rPr dirty="0" sz="2000" spc="185"/>
              <a:t>  </a:t>
            </a:r>
            <a:r>
              <a:rPr dirty="0" sz="2000"/>
              <a:t>by</a:t>
            </a:r>
            <a:r>
              <a:rPr dirty="0" sz="2000" spc="180"/>
              <a:t>  </a:t>
            </a:r>
            <a:r>
              <a:rPr dirty="0" sz="2000"/>
              <a:t>also</a:t>
            </a:r>
            <a:r>
              <a:rPr dirty="0" sz="2000" spc="180"/>
              <a:t>  </a:t>
            </a:r>
            <a:r>
              <a:rPr dirty="0" sz="2000"/>
              <a:t>considering</a:t>
            </a:r>
            <a:r>
              <a:rPr dirty="0" sz="2000" spc="180"/>
              <a:t>  </a:t>
            </a:r>
            <a:r>
              <a:rPr dirty="0" sz="2000"/>
              <a:t>the</a:t>
            </a:r>
            <a:r>
              <a:rPr dirty="0" sz="2000" spc="180"/>
              <a:t>  </a:t>
            </a:r>
            <a:r>
              <a:rPr dirty="0" sz="2000"/>
              <a:t>availability</a:t>
            </a:r>
            <a:r>
              <a:rPr dirty="0" sz="2000" spc="180"/>
              <a:t>  </a:t>
            </a:r>
            <a:r>
              <a:rPr dirty="0" sz="2000"/>
              <a:t>of</a:t>
            </a:r>
            <a:r>
              <a:rPr dirty="0" sz="2000" spc="180"/>
              <a:t>  </a:t>
            </a:r>
            <a:r>
              <a:rPr dirty="0" sz="2000">
                <a:solidFill>
                  <a:srgbClr val="FF0000"/>
                </a:solidFill>
              </a:rPr>
              <a:t>complements</a:t>
            </a:r>
            <a:r>
              <a:rPr dirty="0" sz="2000"/>
              <a:t>.</a:t>
            </a:r>
            <a:r>
              <a:rPr dirty="0" sz="2000" spc="180"/>
              <a:t>  </a:t>
            </a:r>
            <a:r>
              <a:rPr dirty="0" sz="2000" spc="-50"/>
              <a:t>A </a:t>
            </a:r>
            <a:r>
              <a:rPr dirty="0" sz="2000"/>
              <a:t>complement</a:t>
            </a:r>
            <a:r>
              <a:rPr dirty="0" sz="2000" spc="110"/>
              <a:t> </a:t>
            </a:r>
            <a:r>
              <a:rPr dirty="0" sz="2000"/>
              <a:t>is</a:t>
            </a:r>
            <a:r>
              <a:rPr dirty="0" sz="2000" spc="114"/>
              <a:t> </a:t>
            </a:r>
            <a:r>
              <a:rPr dirty="0" sz="2000"/>
              <a:t>a</a:t>
            </a:r>
            <a:r>
              <a:rPr dirty="0" sz="2000" spc="100"/>
              <a:t> </a:t>
            </a:r>
            <a:r>
              <a:rPr dirty="0" sz="2000"/>
              <a:t>product,</a:t>
            </a:r>
            <a:r>
              <a:rPr dirty="0" sz="2000" spc="100"/>
              <a:t> </a:t>
            </a:r>
            <a:r>
              <a:rPr dirty="0" sz="2000"/>
              <a:t>service,</a:t>
            </a:r>
            <a:r>
              <a:rPr dirty="0" sz="2000" spc="120"/>
              <a:t> </a:t>
            </a:r>
            <a:r>
              <a:rPr dirty="0" sz="2000"/>
              <a:t>or</a:t>
            </a:r>
            <a:r>
              <a:rPr dirty="0" sz="2000" spc="95"/>
              <a:t> </a:t>
            </a:r>
            <a:r>
              <a:rPr dirty="0" sz="2000"/>
              <a:t>competency</a:t>
            </a:r>
            <a:r>
              <a:rPr dirty="0" sz="2000" spc="100"/>
              <a:t> </a:t>
            </a:r>
            <a:r>
              <a:rPr dirty="0" sz="2000"/>
              <a:t>that</a:t>
            </a:r>
            <a:r>
              <a:rPr dirty="0" sz="2000" spc="110"/>
              <a:t> </a:t>
            </a:r>
            <a:r>
              <a:rPr dirty="0" sz="2000"/>
              <a:t>adds</a:t>
            </a:r>
            <a:r>
              <a:rPr dirty="0" sz="2000" spc="100"/>
              <a:t> </a:t>
            </a:r>
            <a:r>
              <a:rPr dirty="0" sz="2000"/>
              <a:t>value</a:t>
            </a:r>
            <a:r>
              <a:rPr dirty="0" sz="2000" spc="110"/>
              <a:t> </a:t>
            </a:r>
            <a:r>
              <a:rPr dirty="0" sz="2000"/>
              <a:t>to</a:t>
            </a:r>
            <a:r>
              <a:rPr dirty="0" sz="2000" spc="105"/>
              <a:t> </a:t>
            </a:r>
            <a:r>
              <a:rPr dirty="0" sz="2000"/>
              <a:t>the</a:t>
            </a:r>
            <a:r>
              <a:rPr dirty="0" sz="2000" spc="100"/>
              <a:t> </a:t>
            </a:r>
            <a:r>
              <a:rPr dirty="0" sz="2000"/>
              <a:t>original</a:t>
            </a:r>
            <a:r>
              <a:rPr dirty="0" sz="2000" spc="105"/>
              <a:t> </a:t>
            </a:r>
            <a:r>
              <a:rPr dirty="0" sz="2000"/>
              <a:t>offering</a:t>
            </a:r>
            <a:r>
              <a:rPr dirty="0" sz="2000" spc="110"/>
              <a:t> </a:t>
            </a:r>
            <a:r>
              <a:rPr dirty="0" sz="2000" spc="-20"/>
              <a:t>when </a:t>
            </a:r>
            <a:r>
              <a:rPr dirty="0" sz="2000"/>
              <a:t>the</a:t>
            </a:r>
            <a:r>
              <a:rPr dirty="0" sz="2000" spc="-40"/>
              <a:t> </a:t>
            </a:r>
            <a:r>
              <a:rPr dirty="0" sz="2000"/>
              <a:t>two</a:t>
            </a:r>
            <a:r>
              <a:rPr dirty="0" sz="2000" spc="-50"/>
              <a:t> </a:t>
            </a:r>
            <a:r>
              <a:rPr dirty="0" sz="2000"/>
              <a:t>are</a:t>
            </a:r>
            <a:r>
              <a:rPr dirty="0" sz="2000" spc="-40"/>
              <a:t> </a:t>
            </a:r>
            <a:r>
              <a:rPr dirty="0" sz="2000"/>
              <a:t>used</a:t>
            </a:r>
            <a:r>
              <a:rPr dirty="0" sz="2000" spc="-35"/>
              <a:t> </a:t>
            </a:r>
            <a:r>
              <a:rPr dirty="0" sz="2000" spc="-30"/>
              <a:t>together.</a:t>
            </a:r>
            <a:r>
              <a:rPr dirty="0" sz="2000" spc="-50"/>
              <a:t> </a:t>
            </a:r>
            <a:r>
              <a:rPr dirty="0" sz="2000" spc="-10"/>
              <a:t>Complementors</a:t>
            </a:r>
            <a:r>
              <a:rPr dirty="0" sz="2000" spc="-30"/>
              <a:t> </a:t>
            </a:r>
            <a:r>
              <a:rPr dirty="0" sz="2000"/>
              <a:t>are</a:t>
            </a:r>
            <a:r>
              <a:rPr dirty="0" sz="2000" spc="-40"/>
              <a:t> </a:t>
            </a:r>
            <a:r>
              <a:rPr dirty="0" sz="2000"/>
              <a:t>companies</a:t>
            </a:r>
            <a:r>
              <a:rPr dirty="0" sz="2000" spc="-45"/>
              <a:t> </a:t>
            </a:r>
            <a:r>
              <a:rPr dirty="0" sz="2000"/>
              <a:t>that</a:t>
            </a:r>
            <a:r>
              <a:rPr dirty="0" sz="2000" spc="-40"/>
              <a:t> </a:t>
            </a:r>
            <a:r>
              <a:rPr dirty="0" sz="2000"/>
              <a:t>provide</a:t>
            </a:r>
            <a:r>
              <a:rPr dirty="0" sz="2000" spc="-45"/>
              <a:t> </a:t>
            </a:r>
            <a:r>
              <a:rPr dirty="0" sz="2000"/>
              <a:t>these</a:t>
            </a:r>
            <a:r>
              <a:rPr dirty="0" sz="2000" spc="-45"/>
              <a:t> </a:t>
            </a:r>
            <a:r>
              <a:rPr dirty="0" sz="2000"/>
              <a:t>goods</a:t>
            </a:r>
            <a:r>
              <a:rPr dirty="0" sz="2000" spc="-55"/>
              <a:t> </a:t>
            </a:r>
            <a:r>
              <a:rPr dirty="0" sz="2000"/>
              <a:t>or</a:t>
            </a:r>
            <a:r>
              <a:rPr dirty="0" sz="2000" spc="-55"/>
              <a:t> </a:t>
            </a:r>
            <a:r>
              <a:rPr dirty="0" sz="2000" spc="-10"/>
              <a:t>services.</a:t>
            </a:r>
            <a:endParaRPr sz="2000"/>
          </a:p>
          <a:p>
            <a:pPr algn="just" marL="12700" marR="5715">
              <a:lnSpc>
                <a:spcPct val="120000"/>
              </a:lnSpc>
              <a:spcBef>
                <a:spcPts val="1005"/>
              </a:spcBef>
            </a:pPr>
            <a:r>
              <a:rPr dirty="0" sz="2000"/>
              <a:t>For</a:t>
            </a:r>
            <a:r>
              <a:rPr dirty="0" sz="2000" spc="60"/>
              <a:t>  </a:t>
            </a:r>
            <a:r>
              <a:rPr dirty="0" sz="2000"/>
              <a:t>example,</a:t>
            </a:r>
            <a:r>
              <a:rPr dirty="0" sz="2000" spc="70"/>
              <a:t>  </a:t>
            </a:r>
            <a:r>
              <a:rPr dirty="0" sz="2000"/>
              <a:t>apps</a:t>
            </a:r>
            <a:r>
              <a:rPr dirty="0" sz="2000" spc="60"/>
              <a:t>  </a:t>
            </a:r>
            <a:r>
              <a:rPr dirty="0" sz="2000"/>
              <a:t>make</a:t>
            </a:r>
            <a:r>
              <a:rPr dirty="0" sz="2000" spc="65"/>
              <a:t>  </a:t>
            </a:r>
            <a:r>
              <a:rPr dirty="0" sz="2000"/>
              <a:t>a</a:t>
            </a:r>
            <a:r>
              <a:rPr dirty="0" sz="2000" spc="65"/>
              <a:t>  </a:t>
            </a:r>
            <a:r>
              <a:rPr dirty="0" sz="2000"/>
              <a:t>smartphone</a:t>
            </a:r>
            <a:r>
              <a:rPr dirty="0" sz="2000" spc="60"/>
              <a:t>  </a:t>
            </a:r>
            <a:r>
              <a:rPr dirty="0" sz="2000"/>
              <a:t>more</a:t>
            </a:r>
            <a:r>
              <a:rPr dirty="0" sz="2000" spc="65"/>
              <a:t>  </a:t>
            </a:r>
            <a:r>
              <a:rPr dirty="0" sz="2000"/>
              <a:t>valuable,</a:t>
            </a:r>
            <a:r>
              <a:rPr dirty="0" sz="2000" spc="60"/>
              <a:t>  </a:t>
            </a:r>
            <a:r>
              <a:rPr dirty="0" sz="2000"/>
              <a:t>and</a:t>
            </a:r>
            <a:r>
              <a:rPr dirty="0" sz="2000" spc="65"/>
              <a:t>  </a:t>
            </a:r>
            <a:r>
              <a:rPr dirty="0" sz="2000"/>
              <a:t>a</a:t>
            </a:r>
            <a:r>
              <a:rPr dirty="0" sz="2000" spc="65"/>
              <a:t>  </a:t>
            </a:r>
            <a:r>
              <a:rPr dirty="0" sz="2000"/>
              <a:t>strong</a:t>
            </a:r>
            <a:r>
              <a:rPr dirty="0" sz="2000" spc="65"/>
              <a:t>  </a:t>
            </a:r>
            <a:r>
              <a:rPr dirty="0" sz="2000"/>
              <a:t>app</a:t>
            </a:r>
            <a:r>
              <a:rPr dirty="0" sz="2000" spc="70"/>
              <a:t>  </a:t>
            </a:r>
            <a:r>
              <a:rPr dirty="0" sz="2000"/>
              <a:t>ecosystem</a:t>
            </a:r>
            <a:r>
              <a:rPr dirty="0" sz="2000" spc="60"/>
              <a:t>  </a:t>
            </a:r>
            <a:r>
              <a:rPr dirty="0" sz="2000" spc="-25"/>
              <a:t>can </a:t>
            </a:r>
            <a:r>
              <a:rPr dirty="0" sz="2000"/>
              <a:t>determine</a:t>
            </a:r>
            <a:r>
              <a:rPr dirty="0" sz="2000" spc="50"/>
              <a:t> </a:t>
            </a:r>
            <a:r>
              <a:rPr dirty="0" sz="2000"/>
              <a:t>a</a:t>
            </a:r>
            <a:r>
              <a:rPr dirty="0" sz="2000" spc="50"/>
              <a:t> </a:t>
            </a:r>
            <a:r>
              <a:rPr dirty="0" sz="2000"/>
              <a:t>platform's</a:t>
            </a:r>
            <a:r>
              <a:rPr dirty="0" sz="2000" spc="45"/>
              <a:t> </a:t>
            </a:r>
            <a:r>
              <a:rPr dirty="0" sz="2000"/>
              <a:t>success.</a:t>
            </a:r>
            <a:r>
              <a:rPr dirty="0" sz="2000" spc="55"/>
              <a:t> </a:t>
            </a:r>
            <a:r>
              <a:rPr dirty="0" sz="2000"/>
              <a:t>When</a:t>
            </a:r>
            <a:r>
              <a:rPr dirty="0" sz="2000" spc="55"/>
              <a:t> </a:t>
            </a:r>
            <a:r>
              <a:rPr dirty="0" sz="2000"/>
              <a:t>complements</a:t>
            </a:r>
            <a:r>
              <a:rPr dirty="0" sz="2000" spc="50"/>
              <a:t> </a:t>
            </a:r>
            <a:r>
              <a:rPr dirty="0" sz="2000"/>
              <a:t>are</a:t>
            </a:r>
            <a:r>
              <a:rPr dirty="0" sz="2000" spc="60"/>
              <a:t> </a:t>
            </a:r>
            <a:r>
              <a:rPr dirty="0" sz="2000"/>
              <a:t>plentiful,</a:t>
            </a:r>
            <a:r>
              <a:rPr dirty="0" sz="2000" spc="55"/>
              <a:t> </a:t>
            </a:r>
            <a:r>
              <a:rPr dirty="0" sz="2000"/>
              <a:t>demand</a:t>
            </a:r>
            <a:r>
              <a:rPr dirty="0" sz="2000" spc="60"/>
              <a:t> </a:t>
            </a:r>
            <a:r>
              <a:rPr dirty="0" sz="2000"/>
              <a:t>for</a:t>
            </a:r>
            <a:r>
              <a:rPr dirty="0" sz="2000" spc="50"/>
              <a:t> </a:t>
            </a:r>
            <a:r>
              <a:rPr dirty="0" sz="2000"/>
              <a:t>the</a:t>
            </a:r>
            <a:r>
              <a:rPr dirty="0" sz="2000" spc="50"/>
              <a:t> </a:t>
            </a:r>
            <a:r>
              <a:rPr dirty="0" sz="2000"/>
              <a:t>core</a:t>
            </a:r>
            <a:r>
              <a:rPr dirty="0" sz="2000" spc="50"/>
              <a:t> </a:t>
            </a:r>
            <a:r>
              <a:rPr dirty="0" sz="2000" spc="-10"/>
              <a:t>product </a:t>
            </a:r>
            <a:r>
              <a:rPr dirty="0" sz="2000"/>
              <a:t>rises</a:t>
            </a:r>
            <a:r>
              <a:rPr dirty="0" sz="2000" spc="260"/>
              <a:t> </a:t>
            </a:r>
            <a:r>
              <a:rPr dirty="0" sz="2000"/>
              <a:t>and</a:t>
            </a:r>
            <a:r>
              <a:rPr dirty="0" sz="2000" spc="275"/>
              <a:t> </a:t>
            </a:r>
            <a:r>
              <a:rPr dirty="0" sz="2000"/>
              <a:t>the</a:t>
            </a:r>
            <a:r>
              <a:rPr dirty="0" sz="2000" spc="245"/>
              <a:t> </a:t>
            </a:r>
            <a:r>
              <a:rPr dirty="0" sz="2000"/>
              <a:t>whole</a:t>
            </a:r>
            <a:r>
              <a:rPr dirty="0" sz="2000" spc="254"/>
              <a:t> </a:t>
            </a:r>
            <a:r>
              <a:rPr dirty="0" sz="2000"/>
              <a:t>industry's</a:t>
            </a:r>
            <a:r>
              <a:rPr dirty="0" sz="2000" spc="270"/>
              <a:t> </a:t>
            </a:r>
            <a:r>
              <a:rPr dirty="0" sz="2000"/>
              <a:t>profit</a:t>
            </a:r>
            <a:r>
              <a:rPr dirty="0" sz="2000" spc="254"/>
              <a:t> </a:t>
            </a:r>
            <a:r>
              <a:rPr dirty="0" sz="2000"/>
              <a:t>potential</a:t>
            </a:r>
            <a:r>
              <a:rPr dirty="0" sz="2000" spc="260"/>
              <a:t> </a:t>
            </a:r>
            <a:r>
              <a:rPr dirty="0" sz="2000"/>
              <a:t>grows;</a:t>
            </a:r>
            <a:r>
              <a:rPr dirty="0" sz="2000" spc="270"/>
              <a:t> </a:t>
            </a:r>
            <a:r>
              <a:rPr dirty="0" sz="2000"/>
              <a:t>when</a:t>
            </a:r>
            <a:r>
              <a:rPr dirty="0" sz="2000" spc="260"/>
              <a:t> </a:t>
            </a:r>
            <a:r>
              <a:rPr dirty="0" sz="2000"/>
              <a:t>they</a:t>
            </a:r>
            <a:r>
              <a:rPr dirty="0" sz="2000" spc="270"/>
              <a:t> </a:t>
            </a:r>
            <a:r>
              <a:rPr dirty="0" sz="2000"/>
              <a:t>are</a:t>
            </a:r>
            <a:r>
              <a:rPr dirty="0" sz="2000" spc="245"/>
              <a:t> </a:t>
            </a:r>
            <a:r>
              <a:rPr dirty="0" sz="2000"/>
              <a:t>scarce,</a:t>
            </a:r>
            <a:r>
              <a:rPr dirty="0" sz="2000" spc="275"/>
              <a:t> </a:t>
            </a:r>
            <a:r>
              <a:rPr dirty="0" sz="2000"/>
              <a:t>that</a:t>
            </a:r>
            <a:r>
              <a:rPr dirty="0" sz="2000" spc="254"/>
              <a:t> </a:t>
            </a:r>
            <a:r>
              <a:rPr dirty="0" sz="2000"/>
              <a:t>potential</a:t>
            </a:r>
            <a:r>
              <a:rPr dirty="0" sz="2000" spc="270"/>
              <a:t> </a:t>
            </a:r>
            <a:r>
              <a:rPr dirty="0" sz="2000" spc="-25"/>
              <a:t>is </a:t>
            </a:r>
            <a:r>
              <a:rPr dirty="0" sz="2000" spc="-10"/>
              <a:t>constrained.</a:t>
            </a:r>
            <a:endParaRPr sz="200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04926"/>
            <a:ext cx="10026650" cy="37064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30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2300" spc="1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FF0000"/>
                </a:solidFill>
                <a:latin typeface="Calibri"/>
                <a:cs typeface="Calibri"/>
              </a:rPr>
              <a:t>complement</a:t>
            </a:r>
            <a:r>
              <a:rPr dirty="0" sz="2300" spc="1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is</a:t>
            </a:r>
            <a:r>
              <a:rPr dirty="0" sz="2300" spc="14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</a:t>
            </a:r>
            <a:r>
              <a:rPr dirty="0" sz="2300" spc="12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product,</a:t>
            </a:r>
            <a:r>
              <a:rPr dirty="0" sz="2300" spc="114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service,</a:t>
            </a:r>
            <a:r>
              <a:rPr dirty="0" sz="2300" spc="12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or</a:t>
            </a:r>
            <a:r>
              <a:rPr dirty="0" sz="2300" spc="13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competency</a:t>
            </a:r>
            <a:r>
              <a:rPr dirty="0" sz="2300" spc="13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that</a:t>
            </a:r>
            <a:r>
              <a:rPr dirty="0" sz="2300" spc="13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adds</a:t>
            </a:r>
            <a:r>
              <a:rPr dirty="0" sz="2300" spc="14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value</a:t>
            </a:r>
            <a:r>
              <a:rPr dirty="0" sz="2300" spc="13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to</a:t>
            </a:r>
            <a:r>
              <a:rPr dirty="0" sz="2300" spc="12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</a:t>
            </a:r>
            <a:r>
              <a:rPr dirty="0" sz="2300" spc="150">
                <a:latin typeface="Calibri"/>
                <a:cs typeface="Calibri"/>
              </a:rPr>
              <a:t> </a:t>
            </a:r>
            <a:r>
              <a:rPr dirty="0" sz="2300" spc="-10">
                <a:latin typeface="Calibri"/>
                <a:cs typeface="Calibri"/>
              </a:rPr>
              <a:t>original </a:t>
            </a:r>
            <a:r>
              <a:rPr dirty="0" sz="2300">
                <a:latin typeface="Calibri"/>
                <a:cs typeface="Calibri"/>
              </a:rPr>
              <a:t>product</a:t>
            </a:r>
            <a:r>
              <a:rPr dirty="0" sz="2300" spc="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offering</a:t>
            </a:r>
            <a:r>
              <a:rPr dirty="0" sz="2300" spc="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when</a:t>
            </a:r>
            <a:r>
              <a:rPr dirty="0" sz="2300" spc="2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</a:t>
            </a:r>
            <a:r>
              <a:rPr dirty="0" sz="2300" spc="2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two</a:t>
            </a:r>
            <a:r>
              <a:rPr dirty="0" sz="2300" spc="1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are</a:t>
            </a:r>
            <a:r>
              <a:rPr dirty="0" sz="2300" spc="3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used</a:t>
            </a:r>
            <a:r>
              <a:rPr dirty="0" sz="2300" spc="1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in</a:t>
            </a:r>
            <a:r>
              <a:rPr dirty="0" sz="2300" spc="2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tandem. Complements</a:t>
            </a:r>
            <a:r>
              <a:rPr dirty="0" sz="2300" spc="1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increase</a:t>
            </a:r>
            <a:r>
              <a:rPr dirty="0" sz="2300" spc="15">
                <a:latin typeface="Calibri"/>
                <a:cs typeface="Calibri"/>
              </a:rPr>
              <a:t> </a:t>
            </a:r>
            <a:r>
              <a:rPr dirty="0" sz="2300" spc="-10">
                <a:latin typeface="Calibri"/>
                <a:cs typeface="Calibri"/>
              </a:rPr>
              <a:t>demand </a:t>
            </a:r>
            <a:r>
              <a:rPr dirty="0" sz="2300">
                <a:latin typeface="Calibri"/>
                <a:cs typeface="Calibri"/>
              </a:rPr>
              <a:t>for</a:t>
            </a:r>
            <a:r>
              <a:rPr dirty="0" sz="2300" spc="-1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 primary</a:t>
            </a:r>
            <a:r>
              <a:rPr dirty="0" sz="2300" spc="-1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product,</a:t>
            </a:r>
            <a:r>
              <a:rPr dirty="0" sz="2300" spc="-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thereby</a:t>
            </a:r>
            <a:r>
              <a:rPr dirty="0" sz="2300" spc="-2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enhancing</a:t>
            </a:r>
            <a:r>
              <a:rPr dirty="0" sz="2300" spc="-1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 profit</a:t>
            </a:r>
            <a:r>
              <a:rPr dirty="0" sz="2300" spc="-2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potential</a:t>
            </a:r>
            <a:r>
              <a:rPr dirty="0" sz="2300" spc="-2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for</a:t>
            </a:r>
            <a:r>
              <a:rPr dirty="0" sz="2300" spc="-1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 industry</a:t>
            </a:r>
            <a:r>
              <a:rPr dirty="0" sz="2300" spc="-5">
                <a:latin typeface="Calibri"/>
                <a:cs typeface="Calibri"/>
              </a:rPr>
              <a:t> </a:t>
            </a:r>
            <a:r>
              <a:rPr dirty="0" sz="2300" spc="-25">
                <a:latin typeface="Calibri"/>
                <a:cs typeface="Calibri"/>
              </a:rPr>
              <a:t>and </a:t>
            </a:r>
            <a:r>
              <a:rPr dirty="0" sz="2300">
                <a:latin typeface="Calibri"/>
                <a:cs typeface="Calibri"/>
              </a:rPr>
              <a:t>the</a:t>
            </a:r>
            <a:r>
              <a:rPr dirty="0" sz="2300" spc="13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firm.</a:t>
            </a:r>
            <a:r>
              <a:rPr dirty="0" sz="2300" spc="13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</a:t>
            </a:r>
            <a:r>
              <a:rPr dirty="0" sz="2300" spc="14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company</a:t>
            </a:r>
            <a:r>
              <a:rPr dirty="0" sz="2300" spc="13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is</a:t>
            </a:r>
            <a:r>
              <a:rPr dirty="0" sz="2300" spc="13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</a:t>
            </a:r>
            <a:r>
              <a:rPr dirty="0" sz="2300" spc="15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complement</a:t>
            </a:r>
            <a:r>
              <a:rPr dirty="0" sz="2300" spc="15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or</a:t>
            </a:r>
            <a:r>
              <a:rPr dirty="0" sz="2300" spc="14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to</a:t>
            </a:r>
            <a:r>
              <a:rPr dirty="0" sz="2300" spc="14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your</a:t>
            </a:r>
            <a:r>
              <a:rPr dirty="0" sz="2300" spc="14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company</a:t>
            </a:r>
            <a:r>
              <a:rPr dirty="0" sz="2300" spc="13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if</a:t>
            </a:r>
            <a:r>
              <a:rPr dirty="0" sz="2300" spc="13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customers</a:t>
            </a:r>
            <a:r>
              <a:rPr dirty="0" sz="2300" spc="14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value</a:t>
            </a:r>
            <a:r>
              <a:rPr dirty="0" sz="2300" spc="135">
                <a:latin typeface="Calibri"/>
                <a:cs typeface="Calibri"/>
              </a:rPr>
              <a:t> </a:t>
            </a:r>
            <a:r>
              <a:rPr dirty="0" sz="2300" spc="-20">
                <a:latin typeface="Calibri"/>
                <a:cs typeface="Calibri"/>
              </a:rPr>
              <a:t>your </a:t>
            </a:r>
            <a:r>
              <a:rPr dirty="0" sz="2300">
                <a:latin typeface="Calibri"/>
                <a:cs typeface="Calibri"/>
              </a:rPr>
              <a:t>product</a:t>
            </a:r>
            <a:r>
              <a:rPr dirty="0" sz="2300" spc="15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or</a:t>
            </a:r>
            <a:r>
              <a:rPr dirty="0" sz="2300" spc="17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service</a:t>
            </a:r>
            <a:r>
              <a:rPr dirty="0" sz="2300" spc="18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offering</a:t>
            </a:r>
            <a:r>
              <a:rPr dirty="0" sz="2300" spc="16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more</a:t>
            </a:r>
            <a:r>
              <a:rPr dirty="0" sz="2300" spc="19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when</a:t>
            </a:r>
            <a:r>
              <a:rPr dirty="0" sz="2300" spc="18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they</a:t>
            </a:r>
            <a:r>
              <a:rPr dirty="0" sz="2300" spc="17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are</a:t>
            </a:r>
            <a:r>
              <a:rPr dirty="0" sz="2300" spc="17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able</a:t>
            </a:r>
            <a:r>
              <a:rPr dirty="0" sz="2300" spc="17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to</a:t>
            </a:r>
            <a:r>
              <a:rPr dirty="0" sz="2300" spc="17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combine</a:t>
            </a:r>
            <a:r>
              <a:rPr dirty="0" sz="2300" spc="17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it</a:t>
            </a:r>
            <a:r>
              <a:rPr dirty="0" sz="2300" spc="17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with</a:t>
            </a:r>
            <a:r>
              <a:rPr dirty="0" sz="2300" spc="18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the</a:t>
            </a:r>
            <a:r>
              <a:rPr dirty="0" sz="2300" spc="175">
                <a:latin typeface="Calibri"/>
                <a:cs typeface="Calibri"/>
              </a:rPr>
              <a:t> </a:t>
            </a:r>
            <a:r>
              <a:rPr dirty="0" sz="2300" spc="-10">
                <a:latin typeface="Calibri"/>
                <a:cs typeface="Calibri"/>
              </a:rPr>
              <a:t>other </a:t>
            </a:r>
            <a:r>
              <a:rPr dirty="0" sz="2300">
                <a:latin typeface="Calibri"/>
                <a:cs typeface="Calibri"/>
              </a:rPr>
              <a:t>company’s</a:t>
            </a:r>
            <a:r>
              <a:rPr dirty="0" sz="2300" spc="35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product</a:t>
            </a:r>
            <a:r>
              <a:rPr dirty="0" sz="2300" spc="25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or</a:t>
            </a:r>
            <a:r>
              <a:rPr dirty="0" sz="2300" spc="45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service.</a:t>
            </a:r>
            <a:r>
              <a:rPr dirty="0" sz="2300" spc="25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Firms</a:t>
            </a:r>
            <a:r>
              <a:rPr dirty="0" sz="2300" spc="30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may</a:t>
            </a:r>
            <a:r>
              <a:rPr dirty="0" sz="2300" spc="35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choose</a:t>
            </a:r>
            <a:r>
              <a:rPr dirty="0" sz="2300" spc="30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to</a:t>
            </a:r>
            <a:r>
              <a:rPr dirty="0" sz="2300" spc="25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provide</a:t>
            </a:r>
            <a:r>
              <a:rPr dirty="0" sz="2300" spc="30">
                <a:latin typeface="Calibri"/>
                <a:cs typeface="Calibri"/>
              </a:rPr>
              <a:t>  </a:t>
            </a:r>
            <a:r>
              <a:rPr dirty="0" sz="2300">
                <a:latin typeface="Calibri"/>
                <a:cs typeface="Calibri"/>
              </a:rPr>
              <a:t>the</a:t>
            </a:r>
            <a:r>
              <a:rPr dirty="0" sz="2300" spc="40">
                <a:latin typeface="Calibri"/>
                <a:cs typeface="Calibri"/>
              </a:rPr>
              <a:t>  </a:t>
            </a:r>
            <a:r>
              <a:rPr dirty="0" sz="2300" spc="-10">
                <a:latin typeface="Calibri"/>
                <a:cs typeface="Calibri"/>
              </a:rPr>
              <a:t>complements themselves</a:t>
            </a:r>
            <a:r>
              <a:rPr dirty="0" sz="2300" spc="-6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or</a:t>
            </a:r>
            <a:r>
              <a:rPr dirty="0" sz="2300" spc="-5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work</a:t>
            </a:r>
            <a:r>
              <a:rPr dirty="0" sz="2300" spc="-5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with</a:t>
            </a:r>
            <a:r>
              <a:rPr dirty="0" sz="2300" spc="-40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another</a:t>
            </a:r>
            <a:r>
              <a:rPr dirty="0" sz="2300" spc="-5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company</a:t>
            </a:r>
            <a:r>
              <a:rPr dirty="0" sz="2300" spc="-4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to</a:t>
            </a:r>
            <a:r>
              <a:rPr dirty="0" sz="2300" spc="-55">
                <a:latin typeface="Calibri"/>
                <a:cs typeface="Calibri"/>
              </a:rPr>
              <a:t> </a:t>
            </a:r>
            <a:r>
              <a:rPr dirty="0" sz="2300">
                <a:latin typeface="Calibri"/>
                <a:cs typeface="Calibri"/>
              </a:rPr>
              <a:t>accomplish</a:t>
            </a:r>
            <a:r>
              <a:rPr dirty="0" sz="2300" spc="-35">
                <a:latin typeface="Calibri"/>
                <a:cs typeface="Calibri"/>
              </a:rPr>
              <a:t> </a:t>
            </a:r>
            <a:r>
              <a:rPr dirty="0" sz="2300" spc="-10">
                <a:latin typeface="Calibri"/>
                <a:cs typeface="Calibri"/>
              </a:rPr>
              <a:t>this.</a:t>
            </a:r>
            <a:endParaRPr sz="23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13584"/>
            <a:ext cx="10029190" cy="4141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For</a:t>
            </a:r>
            <a:r>
              <a:rPr dirty="0" sz="2000" spc="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example,</a:t>
            </a:r>
            <a:r>
              <a:rPr dirty="0" sz="2000" spc="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7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7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smartphone</a:t>
            </a:r>
            <a:r>
              <a:rPr dirty="0" sz="2000" spc="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industry,</a:t>
            </a:r>
            <a:r>
              <a:rPr dirty="0" sz="2000" spc="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Google</a:t>
            </a:r>
            <a:r>
              <a:rPr dirty="0" sz="2000" spc="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complements</a:t>
            </a:r>
            <a:r>
              <a:rPr dirty="0" sz="2000" spc="7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Samsung.</a:t>
            </a:r>
            <a:r>
              <a:rPr dirty="0" sz="2000" spc="6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Korean</a:t>
            </a:r>
            <a:r>
              <a:rPr dirty="0" sz="2000" spc="6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high-</a:t>
            </a:r>
            <a:r>
              <a:rPr dirty="0" sz="2000" spc="-20">
                <a:latin typeface="Calibri"/>
                <a:cs typeface="Calibri"/>
              </a:rPr>
              <a:t>tech </a:t>
            </a:r>
            <a:r>
              <a:rPr dirty="0" sz="2000">
                <a:latin typeface="Calibri"/>
                <a:cs typeface="Calibri"/>
              </a:rPr>
              <a:t>company’s</a:t>
            </a:r>
            <a:r>
              <a:rPr dirty="0" sz="2000" spc="4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smartphones</a:t>
            </a:r>
            <a:r>
              <a:rPr dirty="0" sz="2000" spc="4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409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more</a:t>
            </a:r>
            <a:r>
              <a:rPr dirty="0" sz="2000" spc="4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valuable</a:t>
            </a:r>
            <a:r>
              <a:rPr dirty="0" sz="2000" spc="4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409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they</a:t>
            </a:r>
            <a:r>
              <a:rPr dirty="0" sz="2000" spc="40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come</a:t>
            </a:r>
            <a:r>
              <a:rPr dirty="0" sz="2000" spc="40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with</a:t>
            </a:r>
            <a:r>
              <a:rPr dirty="0" sz="2000" spc="4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Google’s</a:t>
            </a:r>
            <a:r>
              <a:rPr dirty="0" sz="2000" spc="4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Android</a:t>
            </a:r>
            <a:r>
              <a:rPr dirty="0" sz="2000" spc="4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system </a:t>
            </a:r>
            <a:r>
              <a:rPr dirty="0" sz="2000">
                <a:latin typeface="Calibri"/>
                <a:cs typeface="Calibri"/>
              </a:rPr>
              <a:t>installed.</a:t>
            </a:r>
            <a:r>
              <a:rPr dirty="0" sz="2000" spc="1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At</a:t>
            </a:r>
            <a:r>
              <a:rPr dirty="0" sz="2000" spc="1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1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same</a:t>
            </a:r>
            <a:r>
              <a:rPr dirty="0" sz="2000" spc="1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time,</a:t>
            </a:r>
            <a:r>
              <a:rPr dirty="0" sz="2000" spc="1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Google</a:t>
            </a:r>
            <a:r>
              <a:rPr dirty="0" sz="2000" spc="1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1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Samsung</a:t>
            </a:r>
            <a:r>
              <a:rPr dirty="0" sz="2000" spc="1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1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increasingly</a:t>
            </a:r>
            <a:r>
              <a:rPr dirty="0" sz="2000" spc="10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becoming</a:t>
            </a:r>
            <a:r>
              <a:rPr dirty="0" sz="2000" spc="1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competitors.</a:t>
            </a:r>
            <a:r>
              <a:rPr dirty="0" sz="2000" spc="12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With </a:t>
            </a:r>
            <a:r>
              <a:rPr dirty="0" sz="2000">
                <a:latin typeface="Calibri"/>
                <a:cs typeface="Calibri"/>
              </a:rPr>
              <a:t>Google’s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acquisition</a:t>
            </a:r>
            <a:r>
              <a:rPr dirty="0" sz="2000" spc="1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1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Motorola</a:t>
            </a:r>
            <a:r>
              <a:rPr dirty="0" sz="2000" spc="1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Mobility,</a:t>
            </a:r>
            <a:r>
              <a:rPr dirty="0" sz="2000" spc="1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1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online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search</a:t>
            </a:r>
            <a:r>
              <a:rPr dirty="0" sz="2000" spc="1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company</a:t>
            </a:r>
            <a:r>
              <a:rPr dirty="0" sz="2000" spc="1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1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planning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1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launch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its </a:t>
            </a:r>
            <a:r>
              <a:rPr dirty="0" sz="2000">
                <a:latin typeface="Calibri"/>
                <a:cs typeface="Calibri"/>
              </a:rPr>
              <a:t>own line of smartphones and Chromebooks. This development illustrates the process of </a:t>
            </a:r>
            <a:r>
              <a:rPr dirty="0" sz="2000" spc="-25">
                <a:latin typeface="Calibri"/>
                <a:cs typeface="Calibri"/>
              </a:rPr>
              <a:t>co-</a:t>
            </a:r>
            <a:r>
              <a:rPr dirty="0" sz="2000">
                <a:latin typeface="Calibri"/>
                <a:cs typeface="Calibri"/>
              </a:rPr>
              <a:t>opetition,</a:t>
            </a:r>
            <a:r>
              <a:rPr dirty="0" sz="2000" spc="229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which</a:t>
            </a:r>
            <a:r>
              <a:rPr dirty="0" sz="2000" spc="2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2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cooperation</a:t>
            </a:r>
            <a:r>
              <a:rPr dirty="0" sz="2000" spc="2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229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competitors</a:t>
            </a:r>
            <a:r>
              <a:rPr dirty="0" sz="2000" spc="2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2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achieve</a:t>
            </a:r>
            <a:r>
              <a:rPr dirty="0" sz="2000" spc="229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2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strategic</a:t>
            </a:r>
            <a:r>
              <a:rPr dirty="0" sz="2000" spc="2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objective.</a:t>
            </a:r>
            <a:r>
              <a:rPr dirty="0" sz="2000" spc="229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Samsung</a:t>
            </a:r>
            <a:r>
              <a:rPr dirty="0" sz="2000" spc="22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and </a:t>
            </a:r>
            <a:r>
              <a:rPr dirty="0" sz="2000">
                <a:latin typeface="Calibri"/>
                <a:cs typeface="Calibri"/>
              </a:rPr>
              <a:t>Google</a:t>
            </a:r>
            <a:r>
              <a:rPr dirty="0" sz="2000" spc="1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cooperate</a:t>
            </a:r>
            <a:r>
              <a:rPr dirty="0" sz="2000" spc="1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as</a:t>
            </a:r>
            <a:r>
              <a:rPr dirty="0" sz="2000" spc="1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complementary</a:t>
            </a:r>
            <a:r>
              <a:rPr dirty="0" sz="2000" spc="1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1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compete</a:t>
            </a:r>
            <a:r>
              <a:rPr dirty="0" sz="2000" spc="1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against</a:t>
            </a:r>
            <a:r>
              <a:rPr dirty="0" sz="2000" spc="1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Apple’s</a:t>
            </a:r>
            <a:r>
              <a:rPr dirty="0" sz="2000" spc="1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strong</a:t>
            </a:r>
            <a:r>
              <a:rPr dirty="0" sz="2000" spc="1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position</a:t>
            </a:r>
            <a:r>
              <a:rPr dirty="0" sz="2000" spc="1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1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1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mobile </a:t>
            </a:r>
            <a:r>
              <a:rPr dirty="0" sz="2000">
                <a:latin typeface="Calibri"/>
                <a:cs typeface="Calibri"/>
              </a:rPr>
              <a:t>device</a:t>
            </a:r>
            <a:r>
              <a:rPr dirty="0" sz="2000" spc="75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industry,</a:t>
            </a:r>
            <a:r>
              <a:rPr dirty="0" sz="2000" spc="8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while</a:t>
            </a:r>
            <a:r>
              <a:rPr dirty="0" sz="2000" spc="7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at</a:t>
            </a:r>
            <a:r>
              <a:rPr dirty="0" sz="2000" spc="8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8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same</a:t>
            </a:r>
            <a:r>
              <a:rPr dirty="0" sz="2000" spc="7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time</a:t>
            </a:r>
            <a:r>
              <a:rPr dirty="0" sz="2000" spc="8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Samsung</a:t>
            </a:r>
            <a:r>
              <a:rPr dirty="0" sz="2000" spc="75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7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Google</a:t>
            </a:r>
            <a:r>
              <a:rPr dirty="0" sz="2000" spc="75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80">
                <a:latin typeface="Calibri"/>
                <a:cs typeface="Calibri"/>
              </a:rPr>
              <a:t>  </a:t>
            </a:r>
            <a:r>
              <a:rPr dirty="0" sz="2000">
                <a:latin typeface="Calibri"/>
                <a:cs typeface="Calibri"/>
              </a:rPr>
              <a:t>increasingly</a:t>
            </a:r>
            <a:r>
              <a:rPr dirty="0" sz="2000" spc="70">
                <a:latin typeface="Calibri"/>
                <a:cs typeface="Calibri"/>
              </a:rPr>
              <a:t>  </a:t>
            </a:r>
            <a:r>
              <a:rPr dirty="0" sz="2000" spc="-10">
                <a:latin typeface="Calibri"/>
                <a:cs typeface="Calibri"/>
              </a:rPr>
              <a:t>becoming competitive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with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another.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376042"/>
            <a:ext cx="10026650" cy="3505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3.3</a:t>
            </a:r>
            <a:r>
              <a:rPr dirty="0" sz="2200" spc="-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Changes</a:t>
            </a:r>
            <a:r>
              <a:rPr dirty="0" sz="22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over</a:t>
            </a:r>
            <a:r>
              <a:rPr dirty="0" sz="220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Time:</a:t>
            </a:r>
            <a:r>
              <a:rPr dirty="0" sz="2200" spc="-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Industry</a:t>
            </a:r>
            <a:r>
              <a:rPr dirty="0" sz="2200" spc="-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alibri"/>
                <a:cs typeface="Calibri"/>
              </a:rPr>
              <a:t>Dynamics</a:t>
            </a:r>
            <a:endParaRPr sz="2200">
              <a:latin typeface="Calibri"/>
              <a:cs typeface="Calibri"/>
            </a:endParaRPr>
          </a:p>
          <a:p>
            <a:pPr algn="just" marL="12700" marR="5080">
              <a:lnSpc>
                <a:spcPct val="150000"/>
              </a:lnSpc>
              <a:spcBef>
                <a:spcPts val="994"/>
              </a:spcBef>
            </a:pPr>
            <a:r>
              <a:rPr dirty="0" sz="2200">
                <a:latin typeface="Calibri"/>
                <a:cs typeface="Calibri"/>
              </a:rPr>
              <a:t>Although</a:t>
            </a:r>
            <a:r>
              <a:rPr dirty="0" sz="2200" spc="22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229">
                <a:latin typeface="Calibri"/>
                <a:cs typeface="Calibri"/>
              </a:rPr>
              <a:t>  </a:t>
            </a:r>
            <a:r>
              <a:rPr dirty="0" sz="2200" spc="-20">
                <a:latin typeface="Calibri"/>
                <a:cs typeface="Calibri"/>
              </a:rPr>
              <a:t>five-</a:t>
            </a:r>
            <a:r>
              <a:rPr dirty="0" sz="2200" spc="-25">
                <a:latin typeface="Calibri"/>
                <a:cs typeface="Calibri"/>
              </a:rPr>
              <a:t>forces-</a:t>
            </a:r>
            <a:r>
              <a:rPr dirty="0" sz="2200" spc="-10">
                <a:latin typeface="Calibri"/>
                <a:cs typeface="Calibri"/>
              </a:rPr>
              <a:t>plus-</a:t>
            </a:r>
            <a:r>
              <a:rPr dirty="0" sz="2200">
                <a:latin typeface="Calibri"/>
                <a:cs typeface="Calibri"/>
              </a:rPr>
              <a:t>complements</a:t>
            </a:r>
            <a:r>
              <a:rPr dirty="0" sz="2200" spc="23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model</a:t>
            </a:r>
            <a:r>
              <a:rPr dirty="0" sz="2200" spc="22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is</a:t>
            </a:r>
            <a:r>
              <a:rPr dirty="0" sz="2200" spc="22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useful</a:t>
            </a:r>
            <a:r>
              <a:rPr dirty="0" sz="2200" spc="225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220">
                <a:latin typeface="Calibri"/>
                <a:cs typeface="Calibri"/>
              </a:rPr>
              <a:t>  </a:t>
            </a:r>
            <a:r>
              <a:rPr dirty="0" sz="2200">
                <a:latin typeface="Calibri"/>
                <a:cs typeface="Calibri"/>
              </a:rPr>
              <a:t>understanding</a:t>
            </a:r>
            <a:r>
              <a:rPr dirty="0" sz="2200" spc="215">
                <a:latin typeface="Calibri"/>
                <a:cs typeface="Calibri"/>
              </a:rPr>
              <a:t>  </a:t>
            </a:r>
            <a:r>
              <a:rPr dirty="0" sz="2200" spc="-25">
                <a:latin typeface="Calibri"/>
                <a:cs typeface="Calibri"/>
              </a:rPr>
              <a:t>an </a:t>
            </a:r>
            <a:r>
              <a:rPr dirty="0" sz="2200">
                <a:latin typeface="Calibri"/>
                <a:cs typeface="Calibri"/>
              </a:rPr>
              <a:t>industry’s</a:t>
            </a:r>
            <a:r>
              <a:rPr dirty="0" sz="2200" spc="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profit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potential,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it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provides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only</a:t>
            </a:r>
            <a:r>
              <a:rPr dirty="0" sz="2200" spc="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85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point-</a:t>
            </a:r>
            <a:r>
              <a:rPr dirty="0" sz="2200" spc="-10">
                <a:latin typeface="Calibri"/>
                <a:cs typeface="Calibri"/>
              </a:rPr>
              <a:t>in-</a:t>
            </a:r>
            <a:r>
              <a:rPr dirty="0" sz="2200">
                <a:latin typeface="Calibri"/>
                <a:cs typeface="Calibri"/>
              </a:rPr>
              <a:t>time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snapshot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9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moving</a:t>
            </a:r>
            <a:r>
              <a:rPr dirty="0" sz="2200" spc="8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target. </a:t>
            </a:r>
            <a:r>
              <a:rPr dirty="0" sz="2200">
                <a:latin typeface="Calibri"/>
                <a:cs typeface="Calibri"/>
              </a:rPr>
              <a:t>With</a:t>
            </a:r>
            <a:r>
              <a:rPr dirty="0" sz="2200" spc="4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this</a:t>
            </a:r>
            <a:r>
              <a:rPr dirty="0" sz="2200" spc="4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model</a:t>
            </a:r>
            <a:r>
              <a:rPr dirty="0" sz="2200" spc="42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(as</a:t>
            </a:r>
            <a:r>
              <a:rPr dirty="0" sz="2200" spc="42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with</a:t>
            </a:r>
            <a:r>
              <a:rPr dirty="0" sz="2200" spc="42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other</a:t>
            </a:r>
            <a:r>
              <a:rPr dirty="0" sz="2200" spc="4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static</a:t>
            </a:r>
            <a:r>
              <a:rPr dirty="0" sz="2200" spc="4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models),</a:t>
            </a:r>
            <a:r>
              <a:rPr dirty="0" sz="2200" spc="4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one</a:t>
            </a:r>
            <a:r>
              <a:rPr dirty="0" sz="2200" spc="4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cannot</a:t>
            </a:r>
            <a:r>
              <a:rPr dirty="0" sz="2200" spc="4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determine</a:t>
            </a:r>
            <a:r>
              <a:rPr dirty="0" sz="2200" spc="4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42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changing </a:t>
            </a:r>
            <a:r>
              <a:rPr dirty="0" sz="2200">
                <a:latin typeface="Calibri"/>
                <a:cs typeface="Calibri"/>
              </a:rPr>
              <a:t>speed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9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</a:t>
            </a:r>
            <a:r>
              <a:rPr dirty="0" sz="2200" spc="2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industry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or</a:t>
            </a:r>
            <a:r>
              <a:rPr dirty="0" sz="2200" spc="2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2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rate</a:t>
            </a:r>
            <a:r>
              <a:rPr dirty="0" sz="2200" spc="2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innovation.</a:t>
            </a:r>
            <a:r>
              <a:rPr dirty="0" sz="2200" spc="2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This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drawback</a:t>
            </a:r>
            <a:r>
              <a:rPr dirty="0" sz="2200" spc="2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implies</a:t>
            </a:r>
            <a:r>
              <a:rPr dirty="0" sz="2200" spc="3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that</a:t>
            </a:r>
            <a:r>
              <a:rPr dirty="0" sz="2200" spc="30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managers </a:t>
            </a:r>
            <a:r>
              <a:rPr dirty="0" sz="2200">
                <a:latin typeface="Calibri"/>
                <a:cs typeface="Calibri"/>
              </a:rPr>
              <a:t>must</a:t>
            </a:r>
            <a:r>
              <a:rPr dirty="0" sz="2200" spc="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repeat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their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analysis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over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time</a:t>
            </a:r>
            <a:r>
              <a:rPr dirty="0" sz="2200" spc="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order</a:t>
            </a:r>
            <a:r>
              <a:rPr dirty="0" sz="2200" spc="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to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create</a:t>
            </a:r>
            <a:r>
              <a:rPr dirty="0" sz="2200" spc="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more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accurate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picture</a:t>
            </a:r>
            <a:r>
              <a:rPr dirty="0" sz="2200" spc="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their industry.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It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is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therefore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important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that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managers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consider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industry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dynamics.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5898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/>
              <a:t>Industry</a:t>
            </a:r>
            <a:r>
              <a:rPr dirty="0" spc="114"/>
              <a:t>  </a:t>
            </a:r>
            <a:r>
              <a:rPr dirty="0"/>
              <a:t>structures</a:t>
            </a:r>
            <a:r>
              <a:rPr dirty="0" spc="105"/>
              <a:t>  </a:t>
            </a:r>
            <a:r>
              <a:rPr dirty="0"/>
              <a:t>are</a:t>
            </a:r>
            <a:r>
              <a:rPr dirty="0" spc="114"/>
              <a:t>  </a:t>
            </a:r>
            <a:r>
              <a:rPr dirty="0"/>
              <a:t>not</a:t>
            </a:r>
            <a:r>
              <a:rPr dirty="0" spc="114"/>
              <a:t>  </a:t>
            </a:r>
            <a:r>
              <a:rPr dirty="0">
                <a:solidFill>
                  <a:srgbClr val="FF0000"/>
                </a:solidFill>
              </a:rPr>
              <a:t>stable</a:t>
            </a:r>
            <a:r>
              <a:rPr dirty="0" spc="110">
                <a:solidFill>
                  <a:srgbClr val="FF0000"/>
                </a:solidFill>
              </a:rPr>
              <a:t>  </a:t>
            </a:r>
            <a:r>
              <a:rPr dirty="0"/>
              <a:t>over</a:t>
            </a:r>
            <a:r>
              <a:rPr dirty="0" spc="114"/>
              <a:t>  </a:t>
            </a:r>
            <a:r>
              <a:rPr dirty="0"/>
              <a:t>time.</a:t>
            </a:r>
            <a:r>
              <a:rPr dirty="0" spc="120"/>
              <a:t>  </a:t>
            </a:r>
            <a:r>
              <a:rPr dirty="0"/>
              <a:t>Rather,</a:t>
            </a:r>
            <a:r>
              <a:rPr dirty="0" spc="114"/>
              <a:t>  </a:t>
            </a:r>
            <a:r>
              <a:rPr dirty="0">
                <a:solidFill>
                  <a:srgbClr val="FF0000"/>
                </a:solidFill>
              </a:rPr>
              <a:t>they</a:t>
            </a:r>
            <a:r>
              <a:rPr dirty="0" spc="110">
                <a:solidFill>
                  <a:srgbClr val="FF0000"/>
                </a:solidFill>
              </a:rPr>
              <a:t>  </a:t>
            </a:r>
            <a:r>
              <a:rPr dirty="0">
                <a:solidFill>
                  <a:srgbClr val="FF0000"/>
                </a:solidFill>
              </a:rPr>
              <a:t>are</a:t>
            </a:r>
            <a:r>
              <a:rPr dirty="0" spc="114">
                <a:solidFill>
                  <a:srgbClr val="FF0000"/>
                </a:solidFill>
              </a:rPr>
              <a:t>  </a:t>
            </a:r>
            <a:r>
              <a:rPr dirty="0">
                <a:solidFill>
                  <a:srgbClr val="FF0000"/>
                </a:solidFill>
              </a:rPr>
              <a:t>dynamic</a:t>
            </a:r>
            <a:r>
              <a:rPr dirty="0"/>
              <a:t>.</a:t>
            </a:r>
            <a:r>
              <a:rPr dirty="0" spc="120"/>
              <a:t>  </a:t>
            </a:r>
            <a:r>
              <a:rPr dirty="0"/>
              <a:t>Since</a:t>
            </a:r>
            <a:r>
              <a:rPr dirty="0" spc="110"/>
              <a:t>  </a:t>
            </a:r>
            <a:r>
              <a:rPr dirty="0" spc="-50"/>
              <a:t>a </a:t>
            </a:r>
            <a:r>
              <a:rPr dirty="0"/>
              <a:t>consolidated</a:t>
            </a:r>
            <a:r>
              <a:rPr dirty="0" spc="90"/>
              <a:t> </a:t>
            </a:r>
            <a:r>
              <a:rPr dirty="0"/>
              <a:t>industry</a:t>
            </a:r>
            <a:r>
              <a:rPr dirty="0" spc="95"/>
              <a:t> </a:t>
            </a:r>
            <a:r>
              <a:rPr dirty="0"/>
              <a:t>tends</a:t>
            </a:r>
            <a:r>
              <a:rPr dirty="0" spc="100"/>
              <a:t> </a:t>
            </a:r>
            <a:r>
              <a:rPr dirty="0"/>
              <a:t>to</a:t>
            </a:r>
            <a:r>
              <a:rPr dirty="0" spc="100"/>
              <a:t> </a:t>
            </a:r>
            <a:r>
              <a:rPr dirty="0"/>
              <a:t>be</a:t>
            </a:r>
            <a:r>
              <a:rPr dirty="0" spc="100"/>
              <a:t> </a:t>
            </a:r>
            <a:r>
              <a:rPr dirty="0"/>
              <a:t>more</a:t>
            </a:r>
            <a:r>
              <a:rPr dirty="0" spc="90"/>
              <a:t> </a:t>
            </a:r>
            <a:r>
              <a:rPr dirty="0"/>
              <a:t>profitable</a:t>
            </a:r>
            <a:r>
              <a:rPr dirty="0" spc="85"/>
              <a:t> </a:t>
            </a:r>
            <a:r>
              <a:rPr dirty="0"/>
              <a:t>than</a:t>
            </a:r>
            <a:r>
              <a:rPr dirty="0" spc="90"/>
              <a:t> </a:t>
            </a:r>
            <a:r>
              <a:rPr dirty="0"/>
              <a:t>a</a:t>
            </a:r>
            <a:r>
              <a:rPr dirty="0" spc="95"/>
              <a:t> </a:t>
            </a:r>
            <a:r>
              <a:rPr dirty="0"/>
              <a:t>fragmented</a:t>
            </a:r>
            <a:r>
              <a:rPr dirty="0" spc="90"/>
              <a:t> </a:t>
            </a:r>
            <a:r>
              <a:rPr dirty="0"/>
              <a:t>one</a:t>
            </a:r>
            <a:r>
              <a:rPr dirty="0" spc="95"/>
              <a:t> </a:t>
            </a:r>
            <a:r>
              <a:rPr dirty="0"/>
              <a:t>firms</a:t>
            </a:r>
            <a:r>
              <a:rPr dirty="0" spc="105"/>
              <a:t> </a:t>
            </a:r>
            <a:r>
              <a:rPr dirty="0"/>
              <a:t>have</a:t>
            </a:r>
            <a:r>
              <a:rPr dirty="0" spc="90"/>
              <a:t> </a:t>
            </a:r>
            <a:r>
              <a:rPr dirty="0" spc="-50"/>
              <a:t>a </a:t>
            </a:r>
            <a:r>
              <a:rPr dirty="0"/>
              <a:t>tendency</a:t>
            </a:r>
            <a:r>
              <a:rPr dirty="0" spc="185"/>
              <a:t> </a:t>
            </a:r>
            <a:r>
              <a:rPr dirty="0"/>
              <a:t>to</a:t>
            </a:r>
            <a:r>
              <a:rPr dirty="0" spc="210"/>
              <a:t> </a:t>
            </a:r>
            <a:r>
              <a:rPr dirty="0"/>
              <a:t>change</a:t>
            </a:r>
            <a:r>
              <a:rPr dirty="0" spc="185"/>
              <a:t> </a:t>
            </a:r>
            <a:r>
              <a:rPr dirty="0"/>
              <a:t>the</a:t>
            </a:r>
            <a:r>
              <a:rPr dirty="0" spc="190"/>
              <a:t> </a:t>
            </a:r>
            <a:r>
              <a:rPr dirty="0"/>
              <a:t>industry</a:t>
            </a:r>
            <a:r>
              <a:rPr dirty="0" spc="180"/>
              <a:t> </a:t>
            </a:r>
            <a:r>
              <a:rPr dirty="0"/>
              <a:t>structure</a:t>
            </a:r>
            <a:r>
              <a:rPr dirty="0" spc="170"/>
              <a:t> </a:t>
            </a:r>
            <a:r>
              <a:rPr dirty="0"/>
              <a:t>in</a:t>
            </a:r>
            <a:r>
              <a:rPr dirty="0" spc="190"/>
              <a:t> </a:t>
            </a:r>
            <a:r>
              <a:rPr dirty="0"/>
              <a:t>their</a:t>
            </a:r>
            <a:r>
              <a:rPr dirty="0" spc="195"/>
              <a:t> </a:t>
            </a:r>
            <a:r>
              <a:rPr dirty="0"/>
              <a:t>favor,</a:t>
            </a:r>
            <a:r>
              <a:rPr dirty="0" spc="185"/>
              <a:t> </a:t>
            </a:r>
            <a:r>
              <a:rPr dirty="0"/>
              <a:t>making</a:t>
            </a:r>
            <a:r>
              <a:rPr dirty="0" spc="180"/>
              <a:t> </a:t>
            </a:r>
            <a:r>
              <a:rPr dirty="0"/>
              <a:t>it</a:t>
            </a:r>
            <a:r>
              <a:rPr dirty="0" spc="200"/>
              <a:t> </a:t>
            </a:r>
            <a:r>
              <a:rPr dirty="0"/>
              <a:t>more</a:t>
            </a:r>
            <a:r>
              <a:rPr dirty="0" spc="185"/>
              <a:t> </a:t>
            </a:r>
            <a:r>
              <a:rPr dirty="0" spc="-10"/>
              <a:t>consolidated </a:t>
            </a:r>
            <a:r>
              <a:rPr dirty="0"/>
              <a:t>through</a:t>
            </a:r>
            <a:r>
              <a:rPr dirty="0" spc="120"/>
              <a:t>  </a:t>
            </a:r>
            <a:r>
              <a:rPr dirty="0"/>
              <a:t>horizontal</a:t>
            </a:r>
            <a:r>
              <a:rPr dirty="0" spc="125"/>
              <a:t>  </a:t>
            </a:r>
            <a:r>
              <a:rPr dirty="0"/>
              <a:t>mergers</a:t>
            </a:r>
            <a:r>
              <a:rPr dirty="0" spc="130"/>
              <a:t>  </a:t>
            </a:r>
            <a:r>
              <a:rPr dirty="0"/>
              <a:t>and</a:t>
            </a:r>
            <a:r>
              <a:rPr dirty="0" spc="125"/>
              <a:t>  </a:t>
            </a:r>
            <a:r>
              <a:rPr dirty="0"/>
              <a:t>acquisitions.</a:t>
            </a:r>
            <a:r>
              <a:rPr dirty="0" spc="120"/>
              <a:t>  </a:t>
            </a:r>
            <a:r>
              <a:rPr dirty="0"/>
              <a:t>Having</a:t>
            </a:r>
            <a:r>
              <a:rPr dirty="0" spc="125"/>
              <a:t>  </a:t>
            </a:r>
            <a:r>
              <a:rPr dirty="0"/>
              <a:t>fewer</a:t>
            </a:r>
            <a:r>
              <a:rPr dirty="0" spc="130"/>
              <a:t>  </a:t>
            </a:r>
            <a:r>
              <a:rPr dirty="0"/>
              <a:t>competitors</a:t>
            </a:r>
            <a:r>
              <a:rPr dirty="0" spc="130"/>
              <a:t>  </a:t>
            </a:r>
            <a:r>
              <a:rPr dirty="0" spc="-10"/>
              <a:t>generally </a:t>
            </a:r>
            <a:r>
              <a:rPr dirty="0"/>
              <a:t>equates</a:t>
            </a:r>
            <a:r>
              <a:rPr dirty="0" spc="135"/>
              <a:t>  </a:t>
            </a:r>
            <a:r>
              <a:rPr dirty="0"/>
              <a:t>to</a:t>
            </a:r>
            <a:r>
              <a:rPr dirty="0" spc="140"/>
              <a:t>  </a:t>
            </a:r>
            <a:r>
              <a:rPr dirty="0"/>
              <a:t>higher</a:t>
            </a:r>
            <a:r>
              <a:rPr dirty="0" spc="125"/>
              <a:t>  </a:t>
            </a:r>
            <a:r>
              <a:rPr dirty="0"/>
              <a:t>industry</a:t>
            </a:r>
            <a:r>
              <a:rPr dirty="0" spc="125"/>
              <a:t>  </a:t>
            </a:r>
            <a:r>
              <a:rPr dirty="0"/>
              <a:t>profitability.</a:t>
            </a:r>
            <a:r>
              <a:rPr dirty="0" spc="120"/>
              <a:t>  </a:t>
            </a:r>
            <a:r>
              <a:rPr dirty="0"/>
              <a:t>Industry</a:t>
            </a:r>
            <a:r>
              <a:rPr dirty="0" spc="135"/>
              <a:t>  </a:t>
            </a:r>
            <a:r>
              <a:rPr dirty="0"/>
              <a:t>incumbents,</a:t>
            </a:r>
            <a:r>
              <a:rPr dirty="0" spc="130"/>
              <a:t>  </a:t>
            </a:r>
            <a:r>
              <a:rPr dirty="0"/>
              <a:t>therefore,</a:t>
            </a:r>
            <a:r>
              <a:rPr dirty="0" spc="140"/>
              <a:t>  </a:t>
            </a:r>
            <a:r>
              <a:rPr dirty="0"/>
              <a:t>have</a:t>
            </a:r>
            <a:r>
              <a:rPr dirty="0" spc="120"/>
              <a:t>  </a:t>
            </a:r>
            <a:r>
              <a:rPr dirty="0" spc="-25"/>
              <a:t>an </a:t>
            </a:r>
            <a:r>
              <a:rPr dirty="0"/>
              <a:t>incentive</a:t>
            </a:r>
            <a:r>
              <a:rPr dirty="0" spc="204"/>
              <a:t> </a:t>
            </a:r>
            <a:r>
              <a:rPr dirty="0"/>
              <a:t>to</a:t>
            </a:r>
            <a:r>
              <a:rPr dirty="0" spc="200"/>
              <a:t> </a:t>
            </a:r>
            <a:r>
              <a:rPr dirty="0"/>
              <a:t>reduce</a:t>
            </a:r>
            <a:r>
              <a:rPr dirty="0" spc="204"/>
              <a:t> </a:t>
            </a:r>
            <a:r>
              <a:rPr dirty="0"/>
              <a:t>the</a:t>
            </a:r>
            <a:r>
              <a:rPr dirty="0" spc="200"/>
              <a:t> </a:t>
            </a:r>
            <a:r>
              <a:rPr dirty="0"/>
              <a:t>number</a:t>
            </a:r>
            <a:r>
              <a:rPr dirty="0" spc="195"/>
              <a:t> </a:t>
            </a:r>
            <a:r>
              <a:rPr dirty="0"/>
              <a:t>of</a:t>
            </a:r>
            <a:r>
              <a:rPr dirty="0" spc="204"/>
              <a:t> </a:t>
            </a:r>
            <a:r>
              <a:rPr dirty="0"/>
              <a:t>competitors</a:t>
            </a:r>
            <a:r>
              <a:rPr dirty="0" spc="200"/>
              <a:t> </a:t>
            </a:r>
            <a:r>
              <a:rPr dirty="0"/>
              <a:t>in</a:t>
            </a:r>
            <a:r>
              <a:rPr dirty="0" spc="195"/>
              <a:t> </a:t>
            </a:r>
            <a:r>
              <a:rPr dirty="0"/>
              <a:t>the</a:t>
            </a:r>
            <a:r>
              <a:rPr dirty="0" spc="195"/>
              <a:t> </a:t>
            </a:r>
            <a:r>
              <a:rPr dirty="0"/>
              <a:t>industry.</a:t>
            </a:r>
            <a:r>
              <a:rPr dirty="0" spc="204"/>
              <a:t> </a:t>
            </a:r>
            <a:r>
              <a:rPr dirty="0"/>
              <a:t>With</a:t>
            </a:r>
            <a:r>
              <a:rPr dirty="0" spc="204"/>
              <a:t> </a:t>
            </a:r>
            <a:r>
              <a:rPr dirty="0"/>
              <a:t>fewer</a:t>
            </a:r>
            <a:r>
              <a:rPr dirty="0" spc="190"/>
              <a:t> </a:t>
            </a:r>
            <a:r>
              <a:rPr dirty="0"/>
              <a:t>but</a:t>
            </a:r>
            <a:r>
              <a:rPr dirty="0" spc="190"/>
              <a:t> </a:t>
            </a:r>
            <a:r>
              <a:rPr dirty="0" spc="-10"/>
              <a:t>larger </a:t>
            </a:r>
            <a:r>
              <a:rPr dirty="0"/>
              <a:t>competitors,</a:t>
            </a:r>
            <a:r>
              <a:rPr dirty="0" spc="35"/>
              <a:t> </a:t>
            </a:r>
            <a:r>
              <a:rPr dirty="0"/>
              <a:t>incumbent</a:t>
            </a:r>
            <a:r>
              <a:rPr dirty="0" spc="35"/>
              <a:t> </a:t>
            </a:r>
            <a:r>
              <a:rPr dirty="0"/>
              <a:t>firms</a:t>
            </a:r>
            <a:r>
              <a:rPr dirty="0" spc="25"/>
              <a:t> </a:t>
            </a:r>
            <a:r>
              <a:rPr dirty="0"/>
              <a:t>can</a:t>
            </a:r>
            <a:r>
              <a:rPr dirty="0" spc="20"/>
              <a:t> </a:t>
            </a:r>
            <a:r>
              <a:rPr dirty="0"/>
              <a:t>mitigate</a:t>
            </a:r>
            <a:r>
              <a:rPr dirty="0" spc="25"/>
              <a:t> </a:t>
            </a:r>
            <a:r>
              <a:rPr dirty="0"/>
              <a:t>the</a:t>
            </a:r>
            <a:r>
              <a:rPr dirty="0" spc="20"/>
              <a:t> </a:t>
            </a:r>
            <a:r>
              <a:rPr dirty="0"/>
              <a:t>threat</a:t>
            </a:r>
            <a:r>
              <a:rPr dirty="0" spc="5"/>
              <a:t> </a:t>
            </a:r>
            <a:r>
              <a:rPr dirty="0"/>
              <a:t>of</a:t>
            </a:r>
            <a:r>
              <a:rPr dirty="0" spc="10"/>
              <a:t> </a:t>
            </a:r>
            <a:r>
              <a:rPr dirty="0"/>
              <a:t>strong</a:t>
            </a:r>
            <a:r>
              <a:rPr dirty="0" spc="15"/>
              <a:t> </a:t>
            </a:r>
            <a:r>
              <a:rPr dirty="0"/>
              <a:t>competitive</a:t>
            </a:r>
            <a:r>
              <a:rPr dirty="0" spc="25"/>
              <a:t> </a:t>
            </a:r>
            <a:r>
              <a:rPr dirty="0"/>
              <a:t>forces</a:t>
            </a:r>
            <a:r>
              <a:rPr dirty="0" spc="20"/>
              <a:t> </a:t>
            </a:r>
            <a:r>
              <a:rPr dirty="0" spc="-20"/>
              <a:t>such </a:t>
            </a:r>
            <a:r>
              <a:rPr dirty="0"/>
              <a:t>as</a:t>
            </a:r>
            <a:r>
              <a:rPr dirty="0" spc="-40"/>
              <a:t> </a:t>
            </a:r>
            <a:r>
              <a:rPr dirty="0"/>
              <a:t>supplier</a:t>
            </a:r>
            <a:r>
              <a:rPr dirty="0" spc="-50"/>
              <a:t> </a:t>
            </a:r>
            <a:r>
              <a:rPr dirty="0"/>
              <a:t>or</a:t>
            </a:r>
            <a:r>
              <a:rPr dirty="0" spc="-45"/>
              <a:t> </a:t>
            </a:r>
            <a:r>
              <a:rPr dirty="0"/>
              <a:t>buyer</a:t>
            </a:r>
            <a:r>
              <a:rPr dirty="0" spc="-45"/>
              <a:t> </a:t>
            </a:r>
            <a:r>
              <a:rPr dirty="0"/>
              <a:t>power</a:t>
            </a:r>
            <a:r>
              <a:rPr dirty="0" spc="-25"/>
              <a:t> </a:t>
            </a:r>
            <a:r>
              <a:rPr dirty="0"/>
              <a:t>more</a:t>
            </a:r>
            <a:r>
              <a:rPr dirty="0" spc="-35"/>
              <a:t> </a:t>
            </a:r>
            <a:r>
              <a:rPr dirty="0" spc="-10"/>
              <a:t>effectively.</a:t>
            </a: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08281"/>
            <a:ext cx="10028555" cy="4049395"/>
          </a:xfrm>
          <a:prstGeom prst="rect">
            <a:avLst/>
          </a:prstGeom>
        </p:spPr>
        <p:txBody>
          <a:bodyPr wrap="square" lIns="0" tIns="17970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415"/>
              </a:spcBef>
            </a:pP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3.4</a:t>
            </a:r>
            <a:r>
              <a:rPr dirty="0" sz="2200" spc="39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alibri"/>
                <a:cs typeface="Calibri"/>
              </a:rPr>
              <a:t>Performance</a:t>
            </a:r>
            <a:r>
              <a:rPr dirty="0" sz="22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alibri"/>
                <a:cs typeface="Calibri"/>
              </a:rPr>
              <a:t>Differences</a:t>
            </a:r>
            <a:r>
              <a:rPr dirty="0" sz="22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within</a:t>
            </a:r>
            <a:r>
              <a:rPr dirty="0" sz="220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2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Same</a:t>
            </a:r>
            <a:r>
              <a:rPr dirty="0" sz="2200" spc="-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Industry:</a:t>
            </a:r>
            <a:r>
              <a:rPr dirty="0" sz="2200" spc="-5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alibri"/>
                <a:cs typeface="Calibri"/>
              </a:rPr>
              <a:t>Strategic</a:t>
            </a:r>
            <a:r>
              <a:rPr dirty="0" sz="22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alibri"/>
                <a:cs typeface="Calibri"/>
              </a:rPr>
              <a:t>Groups</a:t>
            </a:r>
            <a:endParaRPr sz="2200">
              <a:latin typeface="Calibri"/>
              <a:cs typeface="Calibri"/>
            </a:endParaRPr>
          </a:p>
          <a:p>
            <a:pPr algn="just" marL="12700" marR="5080">
              <a:lnSpc>
                <a:spcPct val="150000"/>
              </a:lnSpc>
            </a:pP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further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analyzing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firm’s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external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environment</a:t>
            </a:r>
            <a:r>
              <a:rPr dirty="0" sz="2200" spc="-1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to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explain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performance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differences, </a:t>
            </a:r>
            <a:r>
              <a:rPr dirty="0" sz="2200">
                <a:latin typeface="Calibri"/>
                <a:cs typeface="Calibri"/>
              </a:rPr>
              <a:t>we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now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move</a:t>
            </a:r>
            <a:r>
              <a:rPr dirty="0" sz="2200" spc="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to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firms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within</a:t>
            </a:r>
            <a:r>
              <a:rPr dirty="0" sz="2200" spc="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same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industry.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As</a:t>
            </a:r>
            <a:r>
              <a:rPr dirty="0" sz="2200" spc="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noted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earlier</a:t>
            </a:r>
            <a:r>
              <a:rPr dirty="0" sz="2200" spc="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</a:t>
            </a:r>
            <a:r>
              <a:rPr dirty="0" sz="2200" spc="7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chapter,</a:t>
            </a:r>
            <a:r>
              <a:rPr dirty="0" sz="2200" spc="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55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firm </a:t>
            </a:r>
            <a:r>
              <a:rPr dirty="0" sz="2200">
                <a:latin typeface="Calibri"/>
                <a:cs typeface="Calibri"/>
              </a:rPr>
              <a:t>occupies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409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place</a:t>
            </a:r>
            <a:r>
              <a:rPr dirty="0" sz="2200" spc="3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within</a:t>
            </a:r>
            <a:r>
              <a:rPr dirty="0" sz="2200" spc="4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4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strategic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group,</a:t>
            </a:r>
            <a:r>
              <a:rPr dirty="0" sz="2200" spc="4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4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set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companies</a:t>
            </a:r>
            <a:r>
              <a:rPr dirty="0" sz="2200" spc="409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that</a:t>
            </a:r>
            <a:r>
              <a:rPr dirty="0" sz="2200" spc="39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pursue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409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similar </a:t>
            </a:r>
            <a:r>
              <a:rPr dirty="0" sz="2200">
                <a:latin typeface="Calibri"/>
                <a:cs typeface="Calibri"/>
              </a:rPr>
              <a:t>strategy</a:t>
            </a:r>
            <a:r>
              <a:rPr dirty="0" sz="2200" spc="29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within</a:t>
            </a:r>
            <a:r>
              <a:rPr dirty="0" sz="2200" spc="29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specific</a:t>
            </a:r>
            <a:r>
              <a:rPr dirty="0" sz="2200" spc="29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industry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their</a:t>
            </a:r>
            <a:r>
              <a:rPr dirty="0" sz="2200" spc="2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quest</a:t>
            </a:r>
            <a:r>
              <a:rPr dirty="0" sz="2200" spc="30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for</a:t>
            </a:r>
            <a:r>
              <a:rPr dirty="0" sz="2200" spc="2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competitive</a:t>
            </a:r>
            <a:r>
              <a:rPr dirty="0" sz="2200" spc="29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advantage.</a:t>
            </a:r>
            <a:r>
              <a:rPr dirty="0" sz="2200" spc="30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Strategic </a:t>
            </a:r>
            <a:r>
              <a:rPr dirty="0" sz="2200">
                <a:latin typeface="Calibri"/>
                <a:cs typeface="Calibri"/>
              </a:rPr>
              <a:t>groups</a:t>
            </a:r>
            <a:r>
              <a:rPr dirty="0" sz="2200" spc="2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differ</a:t>
            </a:r>
            <a:r>
              <a:rPr dirty="0" sz="2200" spc="2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from</a:t>
            </a:r>
            <a:r>
              <a:rPr dirty="0" sz="2200" spc="254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one</a:t>
            </a:r>
            <a:r>
              <a:rPr dirty="0" sz="2200" spc="254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another</a:t>
            </a:r>
            <a:r>
              <a:rPr dirty="0" sz="2200" spc="2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along</a:t>
            </a:r>
            <a:r>
              <a:rPr dirty="0" sz="2200" spc="2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important</a:t>
            </a:r>
            <a:r>
              <a:rPr dirty="0" sz="2200" spc="2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dimensions</a:t>
            </a:r>
            <a:r>
              <a:rPr dirty="0" sz="2200" spc="2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such</a:t>
            </a:r>
            <a:r>
              <a:rPr dirty="0" sz="2200" spc="2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as</a:t>
            </a:r>
            <a:r>
              <a:rPr dirty="0" sz="2200" spc="2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expenditures</a:t>
            </a:r>
            <a:r>
              <a:rPr dirty="0" sz="2200" spc="235">
                <a:latin typeface="Calibri"/>
                <a:cs typeface="Calibri"/>
              </a:rPr>
              <a:t> </a:t>
            </a:r>
            <a:r>
              <a:rPr dirty="0" sz="2200" spc="-25">
                <a:latin typeface="Calibri"/>
                <a:cs typeface="Calibri"/>
              </a:rPr>
              <a:t>on </a:t>
            </a:r>
            <a:r>
              <a:rPr dirty="0" sz="2200">
                <a:latin typeface="Calibri"/>
                <a:cs typeface="Calibri"/>
              </a:rPr>
              <a:t>research</a:t>
            </a:r>
            <a:r>
              <a:rPr dirty="0" sz="2200" spc="3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3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development,</a:t>
            </a:r>
            <a:r>
              <a:rPr dirty="0" sz="2200" spc="40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technology,</a:t>
            </a:r>
            <a:r>
              <a:rPr dirty="0" sz="2200" spc="3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product</a:t>
            </a:r>
            <a:r>
              <a:rPr dirty="0" sz="2200" spc="39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differentiation,</a:t>
            </a:r>
            <a:r>
              <a:rPr dirty="0" sz="2200" spc="3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product</a:t>
            </a:r>
            <a:r>
              <a:rPr dirty="0" sz="2200" spc="3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38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service offerings,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pricing,</a:t>
            </a:r>
            <a:r>
              <a:rPr dirty="0" sz="2200" spc="-7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market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segments,</a:t>
            </a:r>
            <a:r>
              <a:rPr dirty="0" sz="2200" spc="-2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distribution</a:t>
            </a:r>
            <a:r>
              <a:rPr dirty="0" sz="2200" spc="-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channels,</a:t>
            </a:r>
            <a:r>
              <a:rPr dirty="0" sz="2200" spc="-7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customer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service.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43</a:t>
            </a:fld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01270"/>
            <a:ext cx="10027285" cy="386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10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explain</a:t>
            </a:r>
            <a:r>
              <a:rPr dirty="0" sz="2400" spc="10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differences</a:t>
            </a:r>
            <a:r>
              <a:rPr dirty="0" sz="2400" spc="10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10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firm</a:t>
            </a:r>
            <a:r>
              <a:rPr dirty="0" sz="2400" spc="10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performance</a:t>
            </a:r>
            <a:r>
              <a:rPr dirty="0" sz="2400" spc="10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within</a:t>
            </a:r>
            <a:r>
              <a:rPr dirty="0" sz="2400" spc="10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0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same</a:t>
            </a:r>
            <a:r>
              <a:rPr dirty="0" sz="2400" spc="11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industry,</a:t>
            </a:r>
            <a:r>
              <a:rPr dirty="0" sz="2400" spc="100">
                <a:latin typeface="Calibri"/>
                <a:cs typeface="Calibri"/>
              </a:rPr>
              <a:t> 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strategic</a:t>
            </a:r>
            <a:r>
              <a:rPr dirty="0" sz="2400" spc="25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group</a:t>
            </a:r>
            <a:r>
              <a:rPr dirty="0" sz="2400" spc="229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model</a:t>
            </a:r>
            <a:r>
              <a:rPr dirty="0" sz="2400" spc="229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clusters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different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2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2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groups</a:t>
            </a:r>
            <a:r>
              <a:rPr dirty="0" sz="2400" spc="229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based</a:t>
            </a:r>
            <a:r>
              <a:rPr dirty="0" sz="2400" spc="2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2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2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few</a:t>
            </a:r>
            <a:r>
              <a:rPr dirty="0" sz="2400" spc="23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key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dimensions.</a:t>
            </a:r>
            <a:r>
              <a:rPr dirty="0" sz="2400" spc="2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Even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within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same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industry,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</a:t>
            </a:r>
            <a:r>
              <a:rPr dirty="0" sz="2400" spc="2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performances</a:t>
            </a:r>
            <a:r>
              <a:rPr dirty="0" sz="2400" spc="2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differ </a:t>
            </a:r>
            <a:r>
              <a:rPr dirty="0" sz="2400">
                <a:latin typeface="Calibri"/>
                <a:cs typeface="Calibri"/>
              </a:rPr>
              <a:t>depending</a:t>
            </a:r>
            <a:r>
              <a:rPr dirty="0" sz="2400" spc="3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3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</a:t>
            </a:r>
            <a:r>
              <a:rPr dirty="0" sz="2400" spc="3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membership.</a:t>
            </a:r>
            <a:r>
              <a:rPr dirty="0" sz="2400" spc="3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Some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3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groups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tend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be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3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profitable</a:t>
            </a:r>
            <a:r>
              <a:rPr dirty="0" sz="2400" spc="3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than</a:t>
            </a:r>
            <a:r>
              <a:rPr dirty="0" sz="2400" spc="3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others.</a:t>
            </a:r>
            <a:r>
              <a:rPr dirty="0" sz="2400" spc="3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This</a:t>
            </a:r>
            <a:r>
              <a:rPr dirty="0" sz="2400" spc="3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difference</a:t>
            </a:r>
            <a:r>
              <a:rPr dirty="0" sz="2400" spc="3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implies</a:t>
            </a:r>
            <a:r>
              <a:rPr dirty="0" sz="2400" spc="3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3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</a:t>
            </a:r>
            <a:r>
              <a:rPr dirty="0" sz="2400" spc="3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performance</a:t>
            </a:r>
            <a:r>
              <a:rPr dirty="0" sz="2400" spc="33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is </a:t>
            </a:r>
            <a:r>
              <a:rPr dirty="0" sz="2400">
                <a:latin typeface="Calibri"/>
                <a:cs typeface="Calibri"/>
              </a:rPr>
              <a:t>determined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not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only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which</a:t>
            </a:r>
            <a:r>
              <a:rPr dirty="0" sz="2400" spc="2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</a:t>
            </a:r>
            <a:r>
              <a:rPr dirty="0" sz="2400" spc="2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belongs,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but</a:t>
            </a:r>
            <a:r>
              <a:rPr dirty="0" sz="2400" spc="2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also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21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its </a:t>
            </a:r>
            <a:r>
              <a:rPr dirty="0" sz="2400" spc="-10">
                <a:latin typeface="Calibri"/>
                <a:cs typeface="Calibri"/>
              </a:rPr>
              <a:t>strategic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membership.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43</a:t>
            </a:fld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383663"/>
            <a:ext cx="10027285" cy="38360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400" spc="-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-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Strategic</a:t>
            </a:r>
            <a:r>
              <a:rPr dirty="0" sz="2400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Group</a:t>
            </a:r>
            <a:r>
              <a:rPr dirty="0" sz="2400" spc="-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Model</a:t>
            </a:r>
            <a:endParaRPr sz="2400">
              <a:latin typeface="Calibri"/>
              <a:cs typeface="Calibri"/>
            </a:endParaRPr>
          </a:p>
          <a:p>
            <a:pPr algn="just" marL="12700">
              <a:lnSpc>
                <a:spcPct val="100000"/>
              </a:lnSpc>
              <a:spcBef>
                <a:spcPts val="2039"/>
              </a:spcBef>
            </a:pPr>
            <a:r>
              <a:rPr dirty="0" sz="2400" spc="-75">
                <a:latin typeface="Calibri"/>
                <a:cs typeface="Calibri"/>
              </a:rPr>
              <a:t>To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understand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competitive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behavior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performance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within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industry,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can</a:t>
            </a:r>
            <a:endParaRPr sz="2400">
              <a:latin typeface="Calibri"/>
              <a:cs typeface="Calibri"/>
            </a:endParaRPr>
          </a:p>
          <a:p>
            <a:pPr algn="just" marL="12700">
              <a:lnSpc>
                <a:spcPct val="100000"/>
              </a:lnSpc>
              <a:spcBef>
                <a:spcPts val="1440"/>
              </a:spcBef>
            </a:pPr>
            <a:r>
              <a:rPr dirty="0" sz="2400">
                <a:latin typeface="Calibri"/>
                <a:cs typeface="Calibri"/>
              </a:rPr>
              <a:t>map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industry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strategic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groups.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do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this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shown:</a:t>
            </a:r>
            <a:endParaRPr sz="2400">
              <a:latin typeface="Calibri"/>
              <a:cs typeface="Calibri"/>
            </a:endParaRPr>
          </a:p>
          <a:p>
            <a:pPr algn="just" marL="12700" marR="5080" indent="428625">
              <a:lnSpc>
                <a:spcPct val="150000"/>
              </a:lnSpc>
              <a:spcBef>
                <a:spcPts val="600"/>
              </a:spcBef>
              <a:buFont typeface="Tahoma"/>
              <a:buChar char="■"/>
              <a:tabLst>
                <a:tab pos="441325" algn="l"/>
              </a:tabLst>
            </a:pPr>
            <a:r>
              <a:rPr dirty="0" sz="2400">
                <a:latin typeface="Calibri"/>
                <a:cs typeface="Calibri"/>
              </a:rPr>
              <a:t>Identify</a:t>
            </a:r>
            <a:r>
              <a:rPr dirty="0" sz="2400" spc="3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most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important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dimensions</a:t>
            </a:r>
            <a:r>
              <a:rPr dirty="0" sz="2400" spc="3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such</a:t>
            </a:r>
            <a:r>
              <a:rPr dirty="0" sz="2400" spc="3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expenditures</a:t>
            </a:r>
            <a:r>
              <a:rPr dirty="0" sz="2400" spc="32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on </a:t>
            </a:r>
            <a:r>
              <a:rPr dirty="0" sz="2400">
                <a:latin typeface="Calibri"/>
                <a:cs typeface="Calibri"/>
              </a:rPr>
              <a:t>research</a:t>
            </a:r>
            <a:r>
              <a:rPr dirty="0" sz="2400" spc="509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5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development,</a:t>
            </a:r>
            <a:r>
              <a:rPr dirty="0" sz="2400" spc="5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technology,</a:t>
            </a:r>
            <a:r>
              <a:rPr dirty="0" sz="2400" spc="509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</a:t>
            </a:r>
            <a:r>
              <a:rPr dirty="0" sz="2400" spc="5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differentiation,</a:t>
            </a:r>
            <a:r>
              <a:rPr dirty="0" sz="2400" spc="50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product</a:t>
            </a:r>
            <a:r>
              <a:rPr dirty="0" sz="2400" spc="50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and </a:t>
            </a:r>
            <a:r>
              <a:rPr dirty="0" sz="2400">
                <a:latin typeface="Calibri"/>
                <a:cs typeface="Calibri"/>
              </a:rPr>
              <a:t>service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offerings,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pricing,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market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segments,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distribution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channels,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customer service.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43</a:t>
            </a:fld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9486" y="886714"/>
            <a:ext cx="62426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Looking</a:t>
            </a:r>
            <a:r>
              <a:rPr dirty="0" sz="2400" spc="-9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Outside:</a:t>
            </a:r>
            <a:r>
              <a:rPr dirty="0" sz="2400" spc="-4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Understanding</a:t>
            </a:r>
            <a:r>
              <a:rPr dirty="0" sz="2400" spc="-6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the</a:t>
            </a:r>
            <a:r>
              <a:rPr dirty="0" sz="2400" spc="-5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AFEF"/>
                </a:solidFill>
                <a:latin typeface="Calibri"/>
                <a:cs typeface="Calibri"/>
              </a:rPr>
              <a:t>Industry</a:t>
            </a:r>
            <a:r>
              <a:rPr dirty="0" sz="2400" spc="-4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AFEF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00AFEF"/>
                </a:solidFill>
                <a:latin typeface="Calibri"/>
                <a:cs typeface="Calibri"/>
              </a:rPr>
              <a:t>Competition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21181" y="2201270"/>
            <a:ext cx="10027920" cy="37217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 indent="335915">
              <a:lnSpc>
                <a:spcPct val="150000"/>
              </a:lnSpc>
              <a:spcBef>
                <a:spcPts val="95"/>
              </a:spcBef>
              <a:buFont typeface="Tahoma"/>
              <a:buChar char="■"/>
              <a:tabLst>
                <a:tab pos="348615" algn="l"/>
              </a:tabLst>
            </a:pPr>
            <a:r>
              <a:rPr dirty="0" sz="2400">
                <a:latin typeface="Calibri"/>
                <a:cs typeface="Calibri"/>
              </a:rPr>
              <a:t>Choose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two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key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dimensions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horizontal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vertical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axes,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which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expose </a:t>
            </a:r>
            <a:r>
              <a:rPr dirty="0" sz="2400">
                <a:latin typeface="Calibri"/>
                <a:cs typeface="Calibri"/>
              </a:rPr>
              <a:t>important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differences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among</a:t>
            </a:r>
            <a:r>
              <a:rPr dirty="0" sz="2400" spc="2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competitors.</a:t>
            </a:r>
            <a:r>
              <a:rPr dirty="0" sz="2400" spc="2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dimensions</a:t>
            </a:r>
            <a:r>
              <a:rPr dirty="0" sz="2400" spc="2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chosen</a:t>
            </a:r>
            <a:r>
              <a:rPr dirty="0" sz="2400" spc="2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26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 spc="-10">
                <a:latin typeface="Calibri"/>
                <a:cs typeface="Calibri"/>
              </a:rPr>
              <a:t>axes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should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not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highly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correlated.</a:t>
            </a:r>
            <a:endParaRPr sz="2400">
              <a:latin typeface="Calibri"/>
              <a:cs typeface="Calibri"/>
            </a:endParaRPr>
          </a:p>
          <a:p>
            <a:pPr algn="just" marL="12700" marR="10160" indent="351155">
              <a:lnSpc>
                <a:spcPct val="150100"/>
              </a:lnSpc>
              <a:spcBef>
                <a:spcPts val="995"/>
              </a:spcBef>
              <a:buFont typeface="Tahoma"/>
              <a:buChar char="■"/>
              <a:tabLst>
                <a:tab pos="363855" algn="l"/>
              </a:tabLst>
            </a:pPr>
            <a:r>
              <a:rPr dirty="0" sz="2400">
                <a:latin typeface="Calibri"/>
                <a:cs typeface="Calibri"/>
              </a:rPr>
              <a:t>Graph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firms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strategic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group,</a:t>
            </a:r>
            <a:r>
              <a:rPr dirty="0" sz="2400" spc="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indicating</a:t>
            </a:r>
            <a:r>
              <a:rPr dirty="0" sz="2400" spc="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each</a:t>
            </a:r>
            <a:r>
              <a:rPr dirty="0" sz="2400" spc="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firm’s</a:t>
            </a:r>
            <a:r>
              <a:rPr dirty="0" sz="2400" spc="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market</a:t>
            </a:r>
            <a:r>
              <a:rPr dirty="0" sz="2400" spc="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share</a:t>
            </a:r>
            <a:r>
              <a:rPr dirty="0" sz="2400" spc="3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by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size</a:t>
            </a:r>
            <a:r>
              <a:rPr dirty="0" sz="2400" spc="4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bubble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which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represented.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90"/>
              </a:spcBef>
            </a:pP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strategic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group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mapping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Exhibit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3.5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provides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some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additional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insights: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77804" y="5543803"/>
            <a:ext cx="406400" cy="4064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43</a:t>
            </a:fld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626232" y="500889"/>
              <a:ext cx="9566275" cy="45720"/>
            </a:xfrm>
            <a:custGeom>
              <a:avLst/>
              <a:gdLst/>
              <a:ahLst/>
              <a:cxnLst/>
              <a:rect l="l" t="t" r="r" b="b"/>
              <a:pathLst>
                <a:path w="9566275" h="45720">
                  <a:moveTo>
                    <a:pt x="9565767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9565767" y="45718"/>
                  </a:lnTo>
                  <a:lnTo>
                    <a:pt x="956576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24088" y="792434"/>
              <a:ext cx="3867911" cy="606556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607932" y="952880"/>
              <a:ext cx="3584575" cy="5905500"/>
            </a:xfrm>
            <a:custGeom>
              <a:avLst/>
              <a:gdLst/>
              <a:ahLst/>
              <a:cxnLst/>
              <a:rect l="l" t="t" r="r" b="b"/>
              <a:pathLst>
                <a:path w="3584575" h="5905500">
                  <a:moveTo>
                    <a:pt x="3584067" y="0"/>
                  </a:moveTo>
                  <a:lnTo>
                    <a:pt x="253492" y="0"/>
                  </a:lnTo>
                  <a:lnTo>
                    <a:pt x="207905" y="4081"/>
                  </a:lnTo>
                  <a:lnTo>
                    <a:pt x="165007" y="15849"/>
                  </a:lnTo>
                  <a:lnTo>
                    <a:pt x="125513" y="34591"/>
                  </a:lnTo>
                  <a:lnTo>
                    <a:pt x="90136" y="59591"/>
                  </a:lnTo>
                  <a:lnTo>
                    <a:pt x="59591" y="90136"/>
                  </a:lnTo>
                  <a:lnTo>
                    <a:pt x="34591" y="125513"/>
                  </a:lnTo>
                  <a:lnTo>
                    <a:pt x="15849" y="165007"/>
                  </a:lnTo>
                  <a:lnTo>
                    <a:pt x="4081" y="207905"/>
                  </a:lnTo>
                  <a:lnTo>
                    <a:pt x="0" y="253492"/>
                  </a:lnTo>
                  <a:lnTo>
                    <a:pt x="0" y="5651627"/>
                  </a:lnTo>
                  <a:lnTo>
                    <a:pt x="4081" y="5697192"/>
                  </a:lnTo>
                  <a:lnTo>
                    <a:pt x="15849" y="5740079"/>
                  </a:lnTo>
                  <a:lnTo>
                    <a:pt x="34591" y="5779569"/>
                  </a:lnTo>
                  <a:lnTo>
                    <a:pt x="59591" y="5814949"/>
                  </a:lnTo>
                  <a:lnTo>
                    <a:pt x="90136" y="5845501"/>
                  </a:lnTo>
                  <a:lnTo>
                    <a:pt x="125513" y="5870510"/>
                  </a:lnTo>
                  <a:lnTo>
                    <a:pt x="165007" y="5889260"/>
                  </a:lnTo>
                  <a:lnTo>
                    <a:pt x="207905" y="5901034"/>
                  </a:lnTo>
                  <a:lnTo>
                    <a:pt x="253492" y="5905119"/>
                  </a:lnTo>
                  <a:lnTo>
                    <a:pt x="3584067" y="5905119"/>
                  </a:lnTo>
                  <a:lnTo>
                    <a:pt x="3584067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6280" y="1047013"/>
              <a:ext cx="9528175" cy="546493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23455" y="1285239"/>
              <a:ext cx="9751060" cy="5026660"/>
            </a:xfrm>
            <a:custGeom>
              <a:avLst/>
              <a:gdLst/>
              <a:ahLst/>
              <a:cxnLst/>
              <a:rect l="l" t="t" r="r" b="b"/>
              <a:pathLst>
                <a:path w="9751060" h="5026660">
                  <a:moveTo>
                    <a:pt x="9442310" y="0"/>
                  </a:moveTo>
                  <a:lnTo>
                    <a:pt x="308610" y="0"/>
                  </a:lnTo>
                  <a:lnTo>
                    <a:pt x="263004" y="3346"/>
                  </a:lnTo>
                  <a:lnTo>
                    <a:pt x="219477" y="13066"/>
                  </a:lnTo>
                  <a:lnTo>
                    <a:pt x="178505" y="28684"/>
                  </a:lnTo>
                  <a:lnTo>
                    <a:pt x="140565" y="49720"/>
                  </a:lnTo>
                  <a:lnTo>
                    <a:pt x="106136" y="75699"/>
                  </a:lnTo>
                  <a:lnTo>
                    <a:pt x="75694" y="106141"/>
                  </a:lnTo>
                  <a:lnTo>
                    <a:pt x="49717" y="140571"/>
                  </a:lnTo>
                  <a:lnTo>
                    <a:pt x="28682" y="178510"/>
                  </a:lnTo>
                  <a:lnTo>
                    <a:pt x="13065" y="219481"/>
                  </a:lnTo>
                  <a:lnTo>
                    <a:pt x="3345" y="263007"/>
                  </a:lnTo>
                  <a:lnTo>
                    <a:pt x="0" y="308610"/>
                  </a:lnTo>
                  <a:lnTo>
                    <a:pt x="0" y="4717529"/>
                  </a:lnTo>
                  <a:lnTo>
                    <a:pt x="3345" y="4763131"/>
                  </a:lnTo>
                  <a:lnTo>
                    <a:pt x="13065" y="4806657"/>
                  </a:lnTo>
                  <a:lnTo>
                    <a:pt x="28682" y="4847628"/>
                  </a:lnTo>
                  <a:lnTo>
                    <a:pt x="49717" y="4885567"/>
                  </a:lnTo>
                  <a:lnTo>
                    <a:pt x="75694" y="4919997"/>
                  </a:lnTo>
                  <a:lnTo>
                    <a:pt x="106136" y="4950440"/>
                  </a:lnTo>
                  <a:lnTo>
                    <a:pt x="140565" y="4976418"/>
                  </a:lnTo>
                  <a:lnTo>
                    <a:pt x="178505" y="4997455"/>
                  </a:lnTo>
                  <a:lnTo>
                    <a:pt x="219477" y="5013072"/>
                  </a:lnTo>
                  <a:lnTo>
                    <a:pt x="263004" y="5022793"/>
                  </a:lnTo>
                  <a:lnTo>
                    <a:pt x="308610" y="5026139"/>
                  </a:lnTo>
                  <a:lnTo>
                    <a:pt x="9442310" y="5026139"/>
                  </a:lnTo>
                  <a:lnTo>
                    <a:pt x="9487912" y="5022793"/>
                  </a:lnTo>
                  <a:lnTo>
                    <a:pt x="9531438" y="5013072"/>
                  </a:lnTo>
                  <a:lnTo>
                    <a:pt x="9572409" y="4997455"/>
                  </a:lnTo>
                  <a:lnTo>
                    <a:pt x="9610348" y="4976418"/>
                  </a:lnTo>
                  <a:lnTo>
                    <a:pt x="9644778" y="4950440"/>
                  </a:lnTo>
                  <a:lnTo>
                    <a:pt x="9675221" y="4919997"/>
                  </a:lnTo>
                  <a:lnTo>
                    <a:pt x="9701199" y="4885567"/>
                  </a:lnTo>
                  <a:lnTo>
                    <a:pt x="9722236" y="4847628"/>
                  </a:lnTo>
                  <a:lnTo>
                    <a:pt x="9737853" y="4806657"/>
                  </a:lnTo>
                  <a:lnTo>
                    <a:pt x="9747574" y="4763131"/>
                  </a:lnTo>
                  <a:lnTo>
                    <a:pt x="9750920" y="4717529"/>
                  </a:lnTo>
                  <a:lnTo>
                    <a:pt x="9750920" y="308610"/>
                  </a:lnTo>
                  <a:lnTo>
                    <a:pt x="9747574" y="263007"/>
                  </a:lnTo>
                  <a:lnTo>
                    <a:pt x="9737853" y="219481"/>
                  </a:lnTo>
                  <a:lnTo>
                    <a:pt x="9722236" y="178510"/>
                  </a:lnTo>
                  <a:lnTo>
                    <a:pt x="9701199" y="140571"/>
                  </a:lnTo>
                  <a:lnTo>
                    <a:pt x="9675221" y="106141"/>
                  </a:lnTo>
                  <a:lnTo>
                    <a:pt x="9644778" y="75699"/>
                  </a:lnTo>
                  <a:lnTo>
                    <a:pt x="9610348" y="49720"/>
                  </a:lnTo>
                  <a:lnTo>
                    <a:pt x="9572409" y="28684"/>
                  </a:lnTo>
                  <a:lnTo>
                    <a:pt x="9531438" y="13066"/>
                  </a:lnTo>
                  <a:lnTo>
                    <a:pt x="9487912" y="3346"/>
                  </a:lnTo>
                  <a:lnTo>
                    <a:pt x="94423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23455" y="1285239"/>
              <a:ext cx="9751060" cy="5026660"/>
            </a:xfrm>
            <a:custGeom>
              <a:avLst/>
              <a:gdLst/>
              <a:ahLst/>
              <a:cxnLst/>
              <a:rect l="l" t="t" r="r" b="b"/>
              <a:pathLst>
                <a:path w="9751060" h="5026660">
                  <a:moveTo>
                    <a:pt x="0" y="308610"/>
                  </a:moveTo>
                  <a:lnTo>
                    <a:pt x="3345" y="263007"/>
                  </a:lnTo>
                  <a:lnTo>
                    <a:pt x="13065" y="219481"/>
                  </a:lnTo>
                  <a:lnTo>
                    <a:pt x="28682" y="178510"/>
                  </a:lnTo>
                  <a:lnTo>
                    <a:pt x="49717" y="140571"/>
                  </a:lnTo>
                  <a:lnTo>
                    <a:pt x="75694" y="106141"/>
                  </a:lnTo>
                  <a:lnTo>
                    <a:pt x="106136" y="75699"/>
                  </a:lnTo>
                  <a:lnTo>
                    <a:pt x="140565" y="49720"/>
                  </a:lnTo>
                  <a:lnTo>
                    <a:pt x="178505" y="28684"/>
                  </a:lnTo>
                  <a:lnTo>
                    <a:pt x="219477" y="13066"/>
                  </a:lnTo>
                  <a:lnTo>
                    <a:pt x="263004" y="3346"/>
                  </a:lnTo>
                  <a:lnTo>
                    <a:pt x="308610" y="0"/>
                  </a:lnTo>
                  <a:lnTo>
                    <a:pt x="9442310" y="0"/>
                  </a:lnTo>
                  <a:lnTo>
                    <a:pt x="9487912" y="3346"/>
                  </a:lnTo>
                  <a:lnTo>
                    <a:pt x="9531438" y="13066"/>
                  </a:lnTo>
                  <a:lnTo>
                    <a:pt x="9572409" y="28684"/>
                  </a:lnTo>
                  <a:lnTo>
                    <a:pt x="9610348" y="49720"/>
                  </a:lnTo>
                  <a:lnTo>
                    <a:pt x="9644778" y="75699"/>
                  </a:lnTo>
                  <a:lnTo>
                    <a:pt x="9675221" y="106141"/>
                  </a:lnTo>
                  <a:lnTo>
                    <a:pt x="9701199" y="140571"/>
                  </a:lnTo>
                  <a:lnTo>
                    <a:pt x="9722236" y="178510"/>
                  </a:lnTo>
                  <a:lnTo>
                    <a:pt x="9737853" y="219481"/>
                  </a:lnTo>
                  <a:lnTo>
                    <a:pt x="9747574" y="263007"/>
                  </a:lnTo>
                  <a:lnTo>
                    <a:pt x="9750920" y="308610"/>
                  </a:lnTo>
                  <a:lnTo>
                    <a:pt x="9750920" y="4717529"/>
                  </a:lnTo>
                  <a:lnTo>
                    <a:pt x="9747574" y="4763131"/>
                  </a:lnTo>
                  <a:lnTo>
                    <a:pt x="9737853" y="4806657"/>
                  </a:lnTo>
                  <a:lnTo>
                    <a:pt x="9722236" y="4847628"/>
                  </a:lnTo>
                  <a:lnTo>
                    <a:pt x="9701199" y="4885567"/>
                  </a:lnTo>
                  <a:lnTo>
                    <a:pt x="9675221" y="4919997"/>
                  </a:lnTo>
                  <a:lnTo>
                    <a:pt x="9644778" y="4950440"/>
                  </a:lnTo>
                  <a:lnTo>
                    <a:pt x="9610348" y="4976418"/>
                  </a:lnTo>
                  <a:lnTo>
                    <a:pt x="9572409" y="4997455"/>
                  </a:lnTo>
                  <a:lnTo>
                    <a:pt x="9531438" y="5013072"/>
                  </a:lnTo>
                  <a:lnTo>
                    <a:pt x="9487912" y="5022793"/>
                  </a:lnTo>
                  <a:lnTo>
                    <a:pt x="9442310" y="5026139"/>
                  </a:lnTo>
                  <a:lnTo>
                    <a:pt x="308610" y="5026139"/>
                  </a:lnTo>
                  <a:lnTo>
                    <a:pt x="263004" y="5022793"/>
                  </a:lnTo>
                  <a:lnTo>
                    <a:pt x="219477" y="5013072"/>
                  </a:lnTo>
                  <a:lnTo>
                    <a:pt x="178505" y="4997455"/>
                  </a:lnTo>
                  <a:lnTo>
                    <a:pt x="140565" y="4976418"/>
                  </a:lnTo>
                  <a:lnTo>
                    <a:pt x="106136" y="4950440"/>
                  </a:lnTo>
                  <a:lnTo>
                    <a:pt x="75694" y="4919997"/>
                  </a:lnTo>
                  <a:lnTo>
                    <a:pt x="49717" y="4885567"/>
                  </a:lnTo>
                  <a:lnTo>
                    <a:pt x="28682" y="4847628"/>
                  </a:lnTo>
                  <a:lnTo>
                    <a:pt x="13065" y="4806657"/>
                  </a:lnTo>
                  <a:lnTo>
                    <a:pt x="3345" y="4763131"/>
                  </a:lnTo>
                  <a:lnTo>
                    <a:pt x="0" y="4717529"/>
                  </a:lnTo>
                  <a:lnTo>
                    <a:pt x="0" y="30861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0428" y="79489"/>
              <a:ext cx="2305177" cy="107633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369214" y="6452717"/>
            <a:ext cx="476884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44536A"/>
                </a:solidFill>
                <a:latin typeface="Arial MT"/>
                <a:cs typeface="Arial MT"/>
              </a:rPr>
              <a:t>3</a:t>
            </a:r>
            <a:r>
              <a:rPr dirty="0" sz="1600">
                <a:solidFill>
                  <a:srgbClr val="44536A"/>
                </a:solidFill>
                <a:latin typeface="Tahoma"/>
                <a:cs typeface="Tahoma"/>
              </a:rPr>
              <a:t>–</a:t>
            </a:r>
            <a:r>
              <a:rPr dirty="0" sz="1600" spc="-25">
                <a:solidFill>
                  <a:srgbClr val="44536A"/>
                </a:solidFill>
                <a:latin typeface="Arial MT"/>
                <a:cs typeface="Arial MT"/>
              </a:rPr>
              <a:t>47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832103" y="1575688"/>
            <a:ext cx="10452100" cy="4516120"/>
            <a:chOff x="832103" y="1575688"/>
            <a:chExt cx="10452100" cy="4516120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32103" y="1575688"/>
              <a:ext cx="9321800" cy="451599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Looking</a:t>
            </a:r>
            <a:r>
              <a:rPr dirty="0" spc="-90"/>
              <a:t> </a:t>
            </a:r>
            <a:r>
              <a:rPr dirty="0"/>
              <a:t>Outside:</a:t>
            </a:r>
            <a:r>
              <a:rPr dirty="0" spc="-40"/>
              <a:t> </a:t>
            </a:r>
            <a:r>
              <a:rPr dirty="0" spc="-10"/>
              <a:t>Understanding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Industry</a:t>
            </a:r>
            <a:r>
              <a:rPr dirty="0" spc="-45"/>
              <a:t> </a:t>
            </a:r>
            <a:r>
              <a:rPr dirty="0" spc="-25"/>
              <a:t>and </a:t>
            </a:r>
            <a:r>
              <a:rPr dirty="0" spc="-10"/>
              <a:t>Competition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19734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678796" y="268973"/>
            <a:ext cx="2305685" cy="5681345"/>
            <a:chOff x="9678796" y="268973"/>
            <a:chExt cx="2305685" cy="56813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77803" y="5543804"/>
              <a:ext cx="406400" cy="40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21181" y="2243455"/>
            <a:ext cx="10026650" cy="3180715"/>
          </a:xfrm>
          <a:prstGeom prst="rect">
            <a:avLst/>
          </a:prstGeom>
        </p:spPr>
        <p:txBody>
          <a:bodyPr wrap="square" lIns="0" tIns="5334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420"/>
              </a:spcBef>
            </a:pPr>
            <a:r>
              <a:rPr dirty="0" sz="18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1800" spc="-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0000"/>
                </a:solidFill>
                <a:latin typeface="Calibri"/>
                <a:cs typeface="Calibri"/>
              </a:rPr>
              <a:t>Mobility</a:t>
            </a:r>
            <a:r>
              <a:rPr dirty="0" sz="1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0000"/>
                </a:solidFill>
                <a:latin typeface="Calibri"/>
                <a:cs typeface="Calibri"/>
              </a:rPr>
              <a:t>Barriers</a:t>
            </a:r>
            <a:endParaRPr sz="1800">
              <a:latin typeface="Calibri"/>
              <a:cs typeface="Calibri"/>
            </a:endParaRPr>
          </a:p>
          <a:p>
            <a:pPr algn="just" marL="12700" marR="5715">
              <a:lnSpc>
                <a:spcPct val="114999"/>
              </a:lnSpc>
            </a:pPr>
            <a:r>
              <a:rPr dirty="0" sz="1800">
                <a:latin typeface="Calibri"/>
                <a:cs typeface="Calibri"/>
              </a:rPr>
              <a:t>Some</a:t>
            </a:r>
            <a:r>
              <a:rPr dirty="0" sz="1800" spc="39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strategic</a:t>
            </a:r>
            <a:r>
              <a:rPr dirty="0" sz="1800" spc="40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groups</a:t>
            </a:r>
            <a:r>
              <a:rPr dirty="0" sz="1800" spc="39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are</a:t>
            </a:r>
            <a:r>
              <a:rPr dirty="0" sz="1800" spc="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more</a:t>
            </a:r>
            <a:r>
              <a:rPr dirty="0" sz="1800" spc="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profitable,</a:t>
            </a:r>
            <a:r>
              <a:rPr dirty="0" sz="1800" spc="39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therefore</a:t>
            </a:r>
            <a:r>
              <a:rPr dirty="0" sz="1800" spc="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more</a:t>
            </a:r>
            <a:r>
              <a:rPr dirty="0" sz="1800" spc="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attractive,</a:t>
            </a:r>
            <a:r>
              <a:rPr dirty="0" sz="1800" spc="38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than</a:t>
            </a:r>
            <a:r>
              <a:rPr dirty="0" sz="1800" spc="40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others—</a:t>
            </a:r>
            <a:r>
              <a:rPr dirty="0" sz="1800">
                <a:latin typeface="Calibri"/>
                <a:cs typeface="Calibri"/>
              </a:rPr>
              <a:t>but</a:t>
            </a:r>
            <a:r>
              <a:rPr dirty="0" sz="1800" spc="39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mobility </a:t>
            </a:r>
            <a:r>
              <a:rPr dirty="0" sz="1800">
                <a:latin typeface="Calibri"/>
                <a:cs typeface="Calibri"/>
              </a:rPr>
              <a:t>barriers</a:t>
            </a:r>
            <a:r>
              <a:rPr dirty="0" sz="1800" spc="10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limit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movement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between</a:t>
            </a:r>
            <a:r>
              <a:rPr dirty="0" sz="1800" spc="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them.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These</a:t>
            </a:r>
            <a:r>
              <a:rPr dirty="0" sz="1800" spc="114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are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industry-</a:t>
            </a:r>
            <a:r>
              <a:rPr dirty="0" sz="1800">
                <a:latin typeface="Calibri"/>
                <a:cs typeface="Calibri"/>
              </a:rPr>
              <a:t>specific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factors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that</a:t>
            </a:r>
            <a:r>
              <a:rPr dirty="0" sz="1800" spc="1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separate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one</a:t>
            </a:r>
            <a:r>
              <a:rPr dirty="0" sz="1800" spc="1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group</a:t>
            </a:r>
            <a:r>
              <a:rPr dirty="0" sz="1800" spc="10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from </a:t>
            </a:r>
            <a:r>
              <a:rPr dirty="0" sz="1800" spc="-10">
                <a:latin typeface="Calibri"/>
                <a:cs typeface="Calibri"/>
              </a:rPr>
              <a:t>another. </a:t>
            </a:r>
            <a:r>
              <a:rPr dirty="0" sz="1800">
                <a:latin typeface="Calibri"/>
                <a:cs typeface="Calibri"/>
              </a:rPr>
              <a:t>In Exhibit 3.5, the two groups are divided by the fact that international routes require a </a:t>
            </a:r>
            <a:r>
              <a:rPr dirty="0" sz="1800" spc="-10">
                <a:latin typeface="Calibri"/>
                <a:cs typeface="Calibri"/>
              </a:rPr>
              <a:t>hub-</a:t>
            </a:r>
            <a:r>
              <a:rPr dirty="0" sz="1800" spc="-20">
                <a:latin typeface="Calibri"/>
                <a:cs typeface="Calibri"/>
              </a:rPr>
              <a:t>and-</a:t>
            </a:r>
            <a:r>
              <a:rPr dirty="0" sz="1800">
                <a:latin typeface="Calibri"/>
                <a:cs typeface="Calibri"/>
              </a:rPr>
              <a:t>spoke</a:t>
            </a:r>
            <a:r>
              <a:rPr dirty="0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model.</a:t>
            </a:r>
            <a:r>
              <a:rPr dirty="0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Such</a:t>
            </a:r>
            <a:r>
              <a:rPr dirty="0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routes</a:t>
            </a:r>
            <a:r>
              <a:rPr dirty="0" sz="1800" spc="17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are</a:t>
            </a:r>
            <a:r>
              <a:rPr dirty="0" sz="1800" spc="18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often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7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most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profitable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ones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left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legacy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carriers,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though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Persian</a:t>
            </a:r>
            <a:r>
              <a:rPr dirty="0" sz="1800" spc="16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Gulf </a:t>
            </a:r>
            <a:r>
              <a:rPr dirty="0" sz="1800" spc="-10">
                <a:latin typeface="Calibri"/>
                <a:cs typeface="Calibri"/>
              </a:rPr>
              <a:t>airlines—</a:t>
            </a:r>
            <a:r>
              <a:rPr dirty="0" sz="1800">
                <a:latin typeface="Calibri"/>
                <a:cs typeface="Calibri"/>
              </a:rPr>
              <a:t>notably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Emirates,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Etihad,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Qatar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Airways—</a:t>
            </a:r>
            <a:r>
              <a:rPr dirty="0" sz="1800" spc="-10">
                <a:latin typeface="Calibri"/>
                <a:cs typeface="Calibri"/>
              </a:rPr>
              <a:t>increasingly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threaten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that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profit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sanctuary.</a:t>
            </a:r>
            <a:endParaRPr sz="1800">
              <a:latin typeface="Calibri"/>
              <a:cs typeface="Calibri"/>
            </a:endParaRPr>
          </a:p>
          <a:p>
            <a:pPr algn="just" marL="12700" marR="5080">
              <a:lnSpc>
                <a:spcPct val="114999"/>
              </a:lnSpc>
            </a:pPr>
            <a:r>
              <a:rPr dirty="0" sz="1800">
                <a:latin typeface="Calibri"/>
                <a:cs typeface="Calibri"/>
              </a:rPr>
              <a:t>Typical</a:t>
            </a:r>
            <a:r>
              <a:rPr dirty="0" sz="1800" spc="3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mobility</a:t>
            </a:r>
            <a:r>
              <a:rPr dirty="0" sz="1800" spc="3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barriers</a:t>
            </a:r>
            <a:r>
              <a:rPr dirty="0" sz="1800" spc="3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include</a:t>
            </a:r>
            <a:r>
              <a:rPr dirty="0" sz="1800" spc="3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heavy</a:t>
            </a:r>
            <a:r>
              <a:rPr dirty="0" sz="1800" spc="3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capital</a:t>
            </a:r>
            <a:r>
              <a:rPr dirty="0" sz="1800" spc="3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requirements,</a:t>
            </a:r>
            <a:r>
              <a:rPr dirty="0" sz="1800" spc="3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established</a:t>
            </a:r>
            <a:r>
              <a:rPr dirty="0" sz="1800" spc="3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brand</a:t>
            </a:r>
            <a:r>
              <a:rPr dirty="0" sz="1800" spc="3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reputation,</a:t>
            </a:r>
            <a:r>
              <a:rPr dirty="0" sz="1800" spc="34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proprietary technology,</a:t>
            </a:r>
            <a:r>
              <a:rPr dirty="0" sz="1800" spc="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control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distribution</a:t>
            </a:r>
            <a:r>
              <a:rPr dirty="0" sz="1800" spc="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channels,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economies</a:t>
            </a:r>
            <a:r>
              <a:rPr dirty="0" sz="1800" spc="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scale.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higher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these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barriers,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harder</a:t>
            </a:r>
            <a:endParaRPr sz="1800">
              <a:latin typeface="Calibri"/>
              <a:cs typeface="Calibri"/>
            </a:endParaRPr>
          </a:p>
          <a:p>
            <a:pPr algn="just" marL="12700" marR="6985">
              <a:lnSpc>
                <a:spcPct val="114999"/>
              </a:lnSpc>
              <a:spcBef>
                <a:spcPts val="5"/>
              </a:spcBef>
            </a:pPr>
            <a:r>
              <a:rPr dirty="0" sz="1800">
                <a:latin typeface="Calibri"/>
                <a:cs typeface="Calibri"/>
              </a:rPr>
              <a:t>it</a:t>
            </a:r>
            <a:r>
              <a:rPr dirty="0" sz="1800" spc="1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for</a:t>
            </a:r>
            <a:r>
              <a:rPr dirty="0" sz="1800" spc="1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firm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less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attractive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group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migrate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more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profitable</a:t>
            </a:r>
            <a:r>
              <a:rPr dirty="0" sz="1800" spc="16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one—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7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more</a:t>
            </a:r>
            <a:r>
              <a:rPr dirty="0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durable</a:t>
            </a:r>
            <a:r>
              <a:rPr dirty="0" sz="1800" spc="17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advantage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firms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already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there.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48</a:t>
            </a:fld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815200" y="1579435"/>
            <a:ext cx="5480050" cy="790575"/>
          </a:xfrm>
          <a:prstGeom prst="rect"/>
          <a:solidFill>
            <a:srgbClr val="001F5F"/>
          </a:solidFill>
        </p:spPr>
        <p:txBody>
          <a:bodyPr wrap="square" lIns="0" tIns="895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705"/>
              </a:spcBef>
            </a:pPr>
            <a:r>
              <a:rPr dirty="0" sz="3600" spc="-10">
                <a:solidFill>
                  <a:srgbClr val="FFFFFF"/>
                </a:solidFill>
              </a:rPr>
              <a:t>References</a:t>
            </a:r>
            <a:endParaRPr sz="3600"/>
          </a:p>
        </p:txBody>
      </p:sp>
      <p:grpSp>
        <p:nvGrpSpPr>
          <p:cNvPr id="4" name="object 4"/>
          <p:cNvGrpSpPr/>
          <p:nvPr/>
        </p:nvGrpSpPr>
        <p:grpSpPr>
          <a:xfrm>
            <a:off x="180428" y="79489"/>
            <a:ext cx="11476990" cy="6176010"/>
            <a:chOff x="180428" y="79489"/>
            <a:chExt cx="11476990" cy="6176010"/>
          </a:xfrm>
        </p:grpSpPr>
        <p:sp>
          <p:nvSpPr>
            <p:cNvPr id="5" name="object 5"/>
            <p:cNvSpPr/>
            <p:nvPr/>
          </p:nvSpPr>
          <p:spPr>
            <a:xfrm>
              <a:off x="2626232" y="500889"/>
              <a:ext cx="6517005" cy="45720"/>
            </a:xfrm>
            <a:custGeom>
              <a:avLst/>
              <a:gdLst/>
              <a:ahLst/>
              <a:cxnLst/>
              <a:rect l="l" t="t" r="r" b="b"/>
              <a:pathLst>
                <a:path w="6517005" h="45720">
                  <a:moveTo>
                    <a:pt x="6516878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6516878" y="45718"/>
                  </a:lnTo>
                  <a:lnTo>
                    <a:pt x="651687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0428" y="79489"/>
              <a:ext cx="2305177" cy="107633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58126" y="1579384"/>
              <a:ext cx="4798695" cy="467563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77803" y="5543803"/>
              <a:ext cx="406400" cy="406400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894080" y="2881122"/>
            <a:ext cx="5625465" cy="1798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400" spc="-10">
                <a:latin typeface="Calibri"/>
                <a:cs typeface="Calibri"/>
              </a:rPr>
              <a:t>Strategic</a:t>
            </a:r>
            <a:r>
              <a:rPr dirty="0" sz="2400" spc="-8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management,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third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edition,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2017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By </a:t>
            </a:r>
            <a:r>
              <a:rPr dirty="0" sz="2400">
                <a:latin typeface="Calibri"/>
                <a:cs typeface="Calibri"/>
              </a:rPr>
              <a:t>Frank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t.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Rothaermel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35"/>
              </a:spcBef>
            </a:pPr>
            <a:r>
              <a:rPr dirty="0" sz="2400">
                <a:latin typeface="Calibri"/>
                <a:cs typeface="Calibri"/>
              </a:rPr>
              <a:t>Georgia</a:t>
            </a:r>
            <a:r>
              <a:rPr dirty="0" sz="2400" spc="-8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Institute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Technology.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64"/>
              </a:lnSpc>
            </a:pPr>
            <a:r>
              <a:rPr dirty="0"/>
              <a:t>3</a:t>
            </a:r>
            <a:r>
              <a:rPr dirty="0">
                <a:latin typeface="Tahoma"/>
                <a:cs typeface="Tahoma"/>
              </a:rPr>
              <a:t>–</a:t>
            </a:r>
            <a:fld id="{81D60167-4931-47E6-BA6A-407CBD079E47}" type="slidenum">
              <a:rPr dirty="0" spc="-25"/>
              <a:t>48</a:t>
            </a:fld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84656" y="5701690"/>
            <a:ext cx="2635250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FFFFFF"/>
                </a:solidFill>
              </a:rPr>
              <a:t>Thank</a:t>
            </a:r>
            <a:r>
              <a:rPr dirty="0" sz="4800" spc="-5">
                <a:solidFill>
                  <a:srgbClr val="FFFFFF"/>
                </a:solidFill>
              </a:rPr>
              <a:t> </a:t>
            </a:r>
            <a:r>
              <a:rPr dirty="0" sz="4800" spc="-120">
                <a:solidFill>
                  <a:srgbClr val="FFFFFF"/>
                </a:solidFill>
              </a:rPr>
              <a:t>You</a:t>
            </a:r>
            <a:endParaRPr sz="4800"/>
          </a:p>
        </p:txBody>
      </p:sp>
      <p:grpSp>
        <p:nvGrpSpPr>
          <p:cNvPr id="3" name="object 3"/>
          <p:cNvGrpSpPr/>
          <p:nvPr/>
        </p:nvGrpSpPr>
        <p:grpSpPr>
          <a:xfrm>
            <a:off x="0" y="203238"/>
            <a:ext cx="12005945" cy="6346190"/>
            <a:chOff x="0" y="203238"/>
            <a:chExt cx="12005945" cy="6346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6033" y="6276058"/>
              <a:ext cx="232465" cy="17585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529860" y="6179053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367" y="0"/>
                  </a:moveTo>
                  <a:lnTo>
                    <a:pt x="76962" y="0"/>
                  </a:lnTo>
                  <a:lnTo>
                    <a:pt x="47022" y="5940"/>
                  </a:lnTo>
                  <a:lnTo>
                    <a:pt x="22556" y="22126"/>
                  </a:lnTo>
                  <a:lnTo>
                    <a:pt x="6053" y="46109"/>
                  </a:lnTo>
                  <a:lnTo>
                    <a:pt x="0" y="75438"/>
                  </a:lnTo>
                  <a:lnTo>
                    <a:pt x="0" y="294431"/>
                  </a:lnTo>
                  <a:lnTo>
                    <a:pt x="6054" y="323760"/>
                  </a:lnTo>
                  <a:lnTo>
                    <a:pt x="22557" y="347741"/>
                  </a:lnTo>
                  <a:lnTo>
                    <a:pt x="47022" y="363926"/>
                  </a:lnTo>
                  <a:lnTo>
                    <a:pt x="76962" y="369866"/>
                  </a:lnTo>
                  <a:lnTo>
                    <a:pt x="300367" y="369866"/>
                  </a:lnTo>
                  <a:lnTo>
                    <a:pt x="330267" y="363926"/>
                  </a:lnTo>
                  <a:lnTo>
                    <a:pt x="352515" y="349196"/>
                  </a:lnTo>
                  <a:lnTo>
                    <a:pt x="76962" y="349196"/>
                  </a:lnTo>
                  <a:lnTo>
                    <a:pt x="55182" y="344884"/>
                  </a:lnTo>
                  <a:lnTo>
                    <a:pt x="37390" y="333134"/>
                  </a:lnTo>
                  <a:lnTo>
                    <a:pt x="25391" y="315724"/>
                  </a:lnTo>
                  <a:lnTo>
                    <a:pt x="20990" y="294431"/>
                  </a:lnTo>
                  <a:lnTo>
                    <a:pt x="20989" y="75438"/>
                  </a:lnTo>
                  <a:lnTo>
                    <a:pt x="25390" y="54143"/>
                  </a:lnTo>
                  <a:lnTo>
                    <a:pt x="37389" y="36732"/>
                  </a:lnTo>
                  <a:lnTo>
                    <a:pt x="55182" y="24982"/>
                  </a:lnTo>
                  <a:lnTo>
                    <a:pt x="76962" y="20670"/>
                  </a:lnTo>
                  <a:lnTo>
                    <a:pt x="352513" y="20670"/>
                  </a:lnTo>
                  <a:lnTo>
                    <a:pt x="330266" y="5940"/>
                  </a:lnTo>
                  <a:lnTo>
                    <a:pt x="300367" y="0"/>
                  </a:lnTo>
                  <a:close/>
                </a:path>
                <a:path w="377825" h="370204">
                  <a:moveTo>
                    <a:pt x="352513" y="20670"/>
                  </a:moveTo>
                  <a:lnTo>
                    <a:pt x="300367" y="20670"/>
                  </a:lnTo>
                  <a:lnTo>
                    <a:pt x="322066" y="24982"/>
                  </a:lnTo>
                  <a:lnTo>
                    <a:pt x="339817" y="36732"/>
                  </a:lnTo>
                  <a:lnTo>
                    <a:pt x="351802" y="54143"/>
                  </a:lnTo>
                  <a:lnTo>
                    <a:pt x="356201" y="75438"/>
                  </a:lnTo>
                  <a:lnTo>
                    <a:pt x="356201" y="294431"/>
                  </a:lnTo>
                  <a:lnTo>
                    <a:pt x="351802" y="315724"/>
                  </a:lnTo>
                  <a:lnTo>
                    <a:pt x="339818" y="333134"/>
                  </a:lnTo>
                  <a:lnTo>
                    <a:pt x="322067" y="344884"/>
                  </a:lnTo>
                  <a:lnTo>
                    <a:pt x="300367" y="349196"/>
                  </a:lnTo>
                  <a:lnTo>
                    <a:pt x="352515" y="349196"/>
                  </a:lnTo>
                  <a:lnTo>
                    <a:pt x="354712" y="347741"/>
                  </a:lnTo>
                  <a:lnTo>
                    <a:pt x="371207" y="323760"/>
                  </a:lnTo>
                  <a:lnTo>
                    <a:pt x="377260" y="294431"/>
                  </a:lnTo>
                  <a:lnTo>
                    <a:pt x="377260" y="75438"/>
                  </a:lnTo>
                  <a:lnTo>
                    <a:pt x="371207" y="46109"/>
                  </a:lnTo>
                  <a:lnTo>
                    <a:pt x="354711" y="22126"/>
                  </a:lnTo>
                  <a:lnTo>
                    <a:pt x="352513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804" y="6254918"/>
              <a:ext cx="224325" cy="21800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582061" y="617905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215" y="75438"/>
                  </a:moveTo>
                  <a:lnTo>
                    <a:pt x="371157" y="46113"/>
                  </a:lnTo>
                  <a:lnTo>
                    <a:pt x="356222" y="24422"/>
                  </a:lnTo>
                  <a:lnTo>
                    <a:pt x="356222" y="75438"/>
                  </a:lnTo>
                  <a:lnTo>
                    <a:pt x="356222" y="294436"/>
                  </a:lnTo>
                  <a:lnTo>
                    <a:pt x="351815" y="315722"/>
                  </a:lnTo>
                  <a:lnTo>
                    <a:pt x="339826" y="333133"/>
                  </a:lnTo>
                  <a:lnTo>
                    <a:pt x="322033" y="344881"/>
                  </a:lnTo>
                  <a:lnTo>
                    <a:pt x="300266" y="349199"/>
                  </a:lnTo>
                  <a:lnTo>
                    <a:pt x="76962" y="349199"/>
                  </a:lnTo>
                  <a:lnTo>
                    <a:pt x="55181" y="344881"/>
                  </a:lnTo>
                  <a:lnTo>
                    <a:pt x="37401" y="333133"/>
                  </a:lnTo>
                  <a:lnTo>
                    <a:pt x="25400" y="315722"/>
                  </a:lnTo>
                  <a:lnTo>
                    <a:pt x="21005" y="294436"/>
                  </a:lnTo>
                  <a:lnTo>
                    <a:pt x="21005" y="75438"/>
                  </a:lnTo>
                  <a:lnTo>
                    <a:pt x="25400" y="54140"/>
                  </a:lnTo>
                  <a:lnTo>
                    <a:pt x="37401" y="36728"/>
                  </a:lnTo>
                  <a:lnTo>
                    <a:pt x="55181" y="24980"/>
                  </a:lnTo>
                  <a:lnTo>
                    <a:pt x="76962" y="20675"/>
                  </a:lnTo>
                  <a:lnTo>
                    <a:pt x="300266" y="20675"/>
                  </a:lnTo>
                  <a:lnTo>
                    <a:pt x="322033" y="24980"/>
                  </a:lnTo>
                  <a:lnTo>
                    <a:pt x="339826" y="36728"/>
                  </a:lnTo>
                  <a:lnTo>
                    <a:pt x="351815" y="54140"/>
                  </a:lnTo>
                  <a:lnTo>
                    <a:pt x="356222" y="75438"/>
                  </a:lnTo>
                  <a:lnTo>
                    <a:pt x="356222" y="24422"/>
                  </a:lnTo>
                  <a:lnTo>
                    <a:pt x="354647" y="22123"/>
                  </a:lnTo>
                  <a:lnTo>
                    <a:pt x="352450" y="20675"/>
                  </a:lnTo>
                  <a:lnTo>
                    <a:pt x="330187" y="5943"/>
                  </a:lnTo>
                  <a:lnTo>
                    <a:pt x="300266" y="0"/>
                  </a:lnTo>
                  <a:lnTo>
                    <a:pt x="76962" y="0"/>
                  </a:lnTo>
                  <a:lnTo>
                    <a:pt x="47002" y="5943"/>
                  </a:lnTo>
                  <a:lnTo>
                    <a:pt x="22542" y="22123"/>
                  </a:lnTo>
                  <a:lnTo>
                    <a:pt x="6045" y="46113"/>
                  </a:lnTo>
                  <a:lnTo>
                    <a:pt x="0" y="75438"/>
                  </a:lnTo>
                  <a:lnTo>
                    <a:pt x="0" y="294436"/>
                  </a:lnTo>
                  <a:lnTo>
                    <a:pt x="6045" y="323761"/>
                  </a:lnTo>
                  <a:lnTo>
                    <a:pt x="22542" y="347738"/>
                  </a:lnTo>
                  <a:lnTo>
                    <a:pt x="47002" y="363931"/>
                  </a:lnTo>
                  <a:lnTo>
                    <a:pt x="76962" y="369862"/>
                  </a:lnTo>
                  <a:lnTo>
                    <a:pt x="300266" y="369862"/>
                  </a:lnTo>
                  <a:lnTo>
                    <a:pt x="352450" y="349199"/>
                  </a:lnTo>
                  <a:lnTo>
                    <a:pt x="377215" y="294436"/>
                  </a:lnTo>
                  <a:lnTo>
                    <a:pt x="377215" y="75438"/>
                  </a:lnTo>
                  <a:close/>
                </a:path>
                <a:path w="847725" h="370204">
                  <a:moveTo>
                    <a:pt x="847559" y="75438"/>
                  </a:moveTo>
                  <a:lnTo>
                    <a:pt x="841502" y="46113"/>
                  </a:lnTo>
                  <a:lnTo>
                    <a:pt x="826490" y="24295"/>
                  </a:lnTo>
                  <a:lnTo>
                    <a:pt x="826490" y="75438"/>
                  </a:lnTo>
                  <a:lnTo>
                    <a:pt x="826490" y="294436"/>
                  </a:lnTo>
                  <a:lnTo>
                    <a:pt x="822096" y="315722"/>
                  </a:lnTo>
                  <a:lnTo>
                    <a:pt x="810107" y="333133"/>
                  </a:lnTo>
                  <a:lnTo>
                    <a:pt x="792365" y="344881"/>
                  </a:lnTo>
                  <a:lnTo>
                    <a:pt x="770661" y="349199"/>
                  </a:lnTo>
                  <a:lnTo>
                    <a:pt x="547230" y="349199"/>
                  </a:lnTo>
                  <a:lnTo>
                    <a:pt x="525513" y="344881"/>
                  </a:lnTo>
                  <a:lnTo>
                    <a:pt x="507758" y="333133"/>
                  </a:lnTo>
                  <a:lnTo>
                    <a:pt x="495769" y="315722"/>
                  </a:lnTo>
                  <a:lnTo>
                    <a:pt x="491363" y="294436"/>
                  </a:lnTo>
                  <a:lnTo>
                    <a:pt x="491363" y="75438"/>
                  </a:lnTo>
                  <a:lnTo>
                    <a:pt x="495769" y="54140"/>
                  </a:lnTo>
                  <a:lnTo>
                    <a:pt x="507746" y="36728"/>
                  </a:lnTo>
                  <a:lnTo>
                    <a:pt x="525513" y="24980"/>
                  </a:lnTo>
                  <a:lnTo>
                    <a:pt x="547230" y="20675"/>
                  </a:lnTo>
                  <a:lnTo>
                    <a:pt x="770661" y="20675"/>
                  </a:lnTo>
                  <a:lnTo>
                    <a:pt x="792365" y="24980"/>
                  </a:lnTo>
                  <a:lnTo>
                    <a:pt x="810107" y="36728"/>
                  </a:lnTo>
                  <a:lnTo>
                    <a:pt x="822096" y="54140"/>
                  </a:lnTo>
                  <a:lnTo>
                    <a:pt x="826490" y="75438"/>
                  </a:lnTo>
                  <a:lnTo>
                    <a:pt x="826490" y="24295"/>
                  </a:lnTo>
                  <a:lnTo>
                    <a:pt x="825004" y="22123"/>
                  </a:lnTo>
                  <a:lnTo>
                    <a:pt x="822807" y="20675"/>
                  </a:lnTo>
                  <a:lnTo>
                    <a:pt x="800557" y="5943"/>
                  </a:lnTo>
                  <a:lnTo>
                    <a:pt x="770661" y="0"/>
                  </a:lnTo>
                  <a:lnTo>
                    <a:pt x="547230" y="0"/>
                  </a:lnTo>
                  <a:lnTo>
                    <a:pt x="517309" y="5943"/>
                  </a:lnTo>
                  <a:lnTo>
                    <a:pt x="492848" y="22123"/>
                  </a:lnTo>
                  <a:lnTo>
                    <a:pt x="476338" y="46113"/>
                  </a:lnTo>
                  <a:lnTo>
                    <a:pt x="470281" y="75438"/>
                  </a:lnTo>
                  <a:lnTo>
                    <a:pt x="470281" y="294436"/>
                  </a:lnTo>
                  <a:lnTo>
                    <a:pt x="476338" y="323761"/>
                  </a:lnTo>
                  <a:lnTo>
                    <a:pt x="492848" y="347738"/>
                  </a:lnTo>
                  <a:lnTo>
                    <a:pt x="517309" y="363931"/>
                  </a:lnTo>
                  <a:lnTo>
                    <a:pt x="547230" y="369862"/>
                  </a:lnTo>
                  <a:lnTo>
                    <a:pt x="770661" y="369862"/>
                  </a:lnTo>
                  <a:lnTo>
                    <a:pt x="822807" y="349199"/>
                  </a:lnTo>
                  <a:lnTo>
                    <a:pt x="847559" y="294436"/>
                  </a:lnTo>
                  <a:lnTo>
                    <a:pt x="847559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04764" y="6246192"/>
              <a:ext cx="125432" cy="23559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0988510" y="6174994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834" y="144195"/>
                  </a:moveTo>
                  <a:lnTo>
                    <a:pt x="114160" y="144195"/>
                  </a:lnTo>
                  <a:lnTo>
                    <a:pt x="114160" y="256667"/>
                  </a:lnTo>
                  <a:lnTo>
                    <a:pt x="149834" y="256667"/>
                  </a:lnTo>
                  <a:lnTo>
                    <a:pt x="149834" y="144195"/>
                  </a:lnTo>
                  <a:close/>
                </a:path>
                <a:path w="377825" h="370204">
                  <a:moveTo>
                    <a:pt x="152679" y="108559"/>
                  </a:moveTo>
                  <a:lnTo>
                    <a:pt x="151041" y="100647"/>
                  </a:lnTo>
                  <a:lnTo>
                    <a:pt x="146583" y="94208"/>
                  </a:lnTo>
                  <a:lnTo>
                    <a:pt x="139992" y="89877"/>
                  </a:lnTo>
                  <a:lnTo>
                    <a:pt x="131965" y="88290"/>
                  </a:lnTo>
                  <a:lnTo>
                    <a:pt x="123901" y="89877"/>
                  </a:lnTo>
                  <a:lnTo>
                    <a:pt x="117322" y="94208"/>
                  </a:lnTo>
                  <a:lnTo>
                    <a:pt x="112877" y="100647"/>
                  </a:lnTo>
                  <a:lnTo>
                    <a:pt x="111252" y="108559"/>
                  </a:lnTo>
                  <a:lnTo>
                    <a:pt x="112877" y="116420"/>
                  </a:lnTo>
                  <a:lnTo>
                    <a:pt x="117322" y="122872"/>
                  </a:lnTo>
                  <a:lnTo>
                    <a:pt x="123901" y="127215"/>
                  </a:lnTo>
                  <a:lnTo>
                    <a:pt x="131965" y="128816"/>
                  </a:lnTo>
                  <a:lnTo>
                    <a:pt x="139992" y="127215"/>
                  </a:lnTo>
                  <a:lnTo>
                    <a:pt x="146583" y="122872"/>
                  </a:lnTo>
                  <a:lnTo>
                    <a:pt x="151041" y="116420"/>
                  </a:lnTo>
                  <a:lnTo>
                    <a:pt x="152679" y="108559"/>
                  </a:lnTo>
                  <a:close/>
                </a:path>
                <a:path w="377825" h="370204">
                  <a:moveTo>
                    <a:pt x="377253" y="75438"/>
                  </a:moveTo>
                  <a:lnTo>
                    <a:pt x="371208" y="46101"/>
                  </a:lnTo>
                  <a:lnTo>
                    <a:pt x="356196" y="24295"/>
                  </a:lnTo>
                  <a:lnTo>
                    <a:pt x="356196" y="75438"/>
                  </a:lnTo>
                  <a:lnTo>
                    <a:pt x="356196" y="294424"/>
                  </a:lnTo>
                  <a:lnTo>
                    <a:pt x="351802" y="315722"/>
                  </a:lnTo>
                  <a:lnTo>
                    <a:pt x="339813" y="333133"/>
                  </a:lnTo>
                  <a:lnTo>
                    <a:pt x="322072" y="344881"/>
                  </a:lnTo>
                  <a:lnTo>
                    <a:pt x="300367" y="349186"/>
                  </a:lnTo>
                  <a:lnTo>
                    <a:pt x="76962" y="349186"/>
                  </a:lnTo>
                  <a:lnTo>
                    <a:pt x="55181" y="344881"/>
                  </a:lnTo>
                  <a:lnTo>
                    <a:pt x="37388" y="333133"/>
                  </a:lnTo>
                  <a:lnTo>
                    <a:pt x="25387" y="315722"/>
                  </a:lnTo>
                  <a:lnTo>
                    <a:pt x="20993" y="294424"/>
                  </a:lnTo>
                  <a:lnTo>
                    <a:pt x="20993" y="75438"/>
                  </a:lnTo>
                  <a:lnTo>
                    <a:pt x="25387" y="54140"/>
                  </a:lnTo>
                  <a:lnTo>
                    <a:pt x="37388" y="36728"/>
                  </a:lnTo>
                  <a:lnTo>
                    <a:pt x="55181" y="24980"/>
                  </a:lnTo>
                  <a:lnTo>
                    <a:pt x="76962" y="20662"/>
                  </a:lnTo>
                  <a:lnTo>
                    <a:pt x="300367" y="20662"/>
                  </a:lnTo>
                  <a:lnTo>
                    <a:pt x="322072" y="24980"/>
                  </a:lnTo>
                  <a:lnTo>
                    <a:pt x="339813" y="36728"/>
                  </a:lnTo>
                  <a:lnTo>
                    <a:pt x="351802" y="54140"/>
                  </a:lnTo>
                  <a:lnTo>
                    <a:pt x="356196" y="75438"/>
                  </a:lnTo>
                  <a:lnTo>
                    <a:pt x="356196" y="24295"/>
                  </a:lnTo>
                  <a:lnTo>
                    <a:pt x="354711" y="22123"/>
                  </a:lnTo>
                  <a:lnTo>
                    <a:pt x="352513" y="20662"/>
                  </a:lnTo>
                  <a:lnTo>
                    <a:pt x="330263" y="5930"/>
                  </a:lnTo>
                  <a:lnTo>
                    <a:pt x="300367" y="0"/>
                  </a:lnTo>
                  <a:lnTo>
                    <a:pt x="76962" y="0"/>
                  </a:lnTo>
                  <a:lnTo>
                    <a:pt x="47015" y="5930"/>
                  </a:lnTo>
                  <a:lnTo>
                    <a:pt x="22555" y="22123"/>
                  </a:lnTo>
                  <a:lnTo>
                    <a:pt x="6057" y="46101"/>
                  </a:lnTo>
                  <a:lnTo>
                    <a:pt x="0" y="75438"/>
                  </a:lnTo>
                  <a:lnTo>
                    <a:pt x="0" y="294424"/>
                  </a:lnTo>
                  <a:lnTo>
                    <a:pt x="6057" y="323748"/>
                  </a:lnTo>
                  <a:lnTo>
                    <a:pt x="22555" y="347738"/>
                  </a:lnTo>
                  <a:lnTo>
                    <a:pt x="47028" y="363918"/>
                  </a:lnTo>
                  <a:lnTo>
                    <a:pt x="76962" y="369862"/>
                  </a:lnTo>
                  <a:lnTo>
                    <a:pt x="300367" y="369862"/>
                  </a:lnTo>
                  <a:lnTo>
                    <a:pt x="330263" y="363918"/>
                  </a:lnTo>
                  <a:lnTo>
                    <a:pt x="352513" y="349186"/>
                  </a:lnTo>
                  <a:lnTo>
                    <a:pt x="354711" y="347738"/>
                  </a:lnTo>
                  <a:lnTo>
                    <a:pt x="371208" y="323748"/>
                  </a:lnTo>
                  <a:lnTo>
                    <a:pt x="377253" y="294424"/>
                  </a:lnTo>
                  <a:lnTo>
                    <a:pt x="377253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66962" y="6316422"/>
              <a:ext cx="111183" cy="11523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474118" y="617498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367" y="0"/>
                  </a:moveTo>
                  <a:lnTo>
                    <a:pt x="76962" y="0"/>
                  </a:lnTo>
                  <a:lnTo>
                    <a:pt x="47051" y="5939"/>
                  </a:lnTo>
                  <a:lnTo>
                    <a:pt x="22582" y="22124"/>
                  </a:lnTo>
                  <a:lnTo>
                    <a:pt x="6063" y="46106"/>
                  </a:lnTo>
                  <a:lnTo>
                    <a:pt x="0" y="75438"/>
                  </a:lnTo>
                  <a:lnTo>
                    <a:pt x="0" y="294425"/>
                  </a:lnTo>
                  <a:lnTo>
                    <a:pt x="6063" y="323756"/>
                  </a:lnTo>
                  <a:lnTo>
                    <a:pt x="22583" y="347739"/>
                  </a:lnTo>
                  <a:lnTo>
                    <a:pt x="47051" y="363925"/>
                  </a:lnTo>
                  <a:lnTo>
                    <a:pt x="76962" y="369865"/>
                  </a:lnTo>
                  <a:lnTo>
                    <a:pt x="300367" y="369865"/>
                  </a:lnTo>
                  <a:lnTo>
                    <a:pt x="330278" y="363925"/>
                  </a:lnTo>
                  <a:lnTo>
                    <a:pt x="352547" y="349194"/>
                  </a:lnTo>
                  <a:lnTo>
                    <a:pt x="76962" y="349194"/>
                  </a:lnTo>
                  <a:lnTo>
                    <a:pt x="55193" y="344883"/>
                  </a:lnTo>
                  <a:lnTo>
                    <a:pt x="37425" y="333132"/>
                  </a:lnTo>
                  <a:lnTo>
                    <a:pt x="25449" y="315720"/>
                  </a:lnTo>
                  <a:lnTo>
                    <a:pt x="21059" y="294425"/>
                  </a:lnTo>
                  <a:lnTo>
                    <a:pt x="21058" y="75438"/>
                  </a:lnTo>
                  <a:lnTo>
                    <a:pt x="25449" y="54143"/>
                  </a:lnTo>
                  <a:lnTo>
                    <a:pt x="37424" y="36732"/>
                  </a:lnTo>
                  <a:lnTo>
                    <a:pt x="55193" y="24982"/>
                  </a:lnTo>
                  <a:lnTo>
                    <a:pt x="76962" y="20670"/>
                  </a:lnTo>
                  <a:lnTo>
                    <a:pt x="352549" y="20670"/>
                  </a:lnTo>
                  <a:lnTo>
                    <a:pt x="330277" y="5939"/>
                  </a:lnTo>
                  <a:lnTo>
                    <a:pt x="300367" y="0"/>
                  </a:lnTo>
                  <a:close/>
                </a:path>
                <a:path w="377825" h="370204">
                  <a:moveTo>
                    <a:pt x="352549" y="20670"/>
                  </a:moveTo>
                  <a:lnTo>
                    <a:pt x="300367" y="20670"/>
                  </a:lnTo>
                  <a:lnTo>
                    <a:pt x="322106" y="24982"/>
                  </a:lnTo>
                  <a:lnTo>
                    <a:pt x="339878" y="36732"/>
                  </a:lnTo>
                  <a:lnTo>
                    <a:pt x="351870" y="54143"/>
                  </a:lnTo>
                  <a:lnTo>
                    <a:pt x="356270" y="75438"/>
                  </a:lnTo>
                  <a:lnTo>
                    <a:pt x="356270" y="294425"/>
                  </a:lnTo>
                  <a:lnTo>
                    <a:pt x="351870" y="315720"/>
                  </a:lnTo>
                  <a:lnTo>
                    <a:pt x="339879" y="333132"/>
                  </a:lnTo>
                  <a:lnTo>
                    <a:pt x="322107" y="344883"/>
                  </a:lnTo>
                  <a:lnTo>
                    <a:pt x="300367" y="349194"/>
                  </a:lnTo>
                  <a:lnTo>
                    <a:pt x="352547" y="349194"/>
                  </a:lnTo>
                  <a:lnTo>
                    <a:pt x="354746" y="347739"/>
                  </a:lnTo>
                  <a:lnTo>
                    <a:pt x="371266" y="323756"/>
                  </a:lnTo>
                  <a:lnTo>
                    <a:pt x="377329" y="294425"/>
                  </a:lnTo>
                  <a:lnTo>
                    <a:pt x="377329" y="75438"/>
                  </a:lnTo>
                  <a:lnTo>
                    <a:pt x="371265" y="46106"/>
                  </a:lnTo>
                  <a:lnTo>
                    <a:pt x="354746" y="22124"/>
                  </a:lnTo>
                  <a:lnTo>
                    <a:pt x="352549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1450" y="6290135"/>
              <a:ext cx="174886" cy="14127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0" y="3049396"/>
              <a:ext cx="390525" cy="3091815"/>
            </a:xfrm>
            <a:custGeom>
              <a:avLst/>
              <a:gdLst/>
              <a:ahLst/>
              <a:cxnLst/>
              <a:rect l="l" t="t" r="r" b="b"/>
              <a:pathLst>
                <a:path w="390525" h="3091815">
                  <a:moveTo>
                    <a:pt x="377825" y="0"/>
                  </a:moveTo>
                  <a:lnTo>
                    <a:pt x="0" y="375201"/>
                  </a:lnTo>
                  <a:lnTo>
                    <a:pt x="0" y="3091265"/>
                  </a:lnTo>
                  <a:lnTo>
                    <a:pt x="390525" y="2698915"/>
                  </a:lnTo>
                  <a:lnTo>
                    <a:pt x="377825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25812" y="203238"/>
              <a:ext cx="2580004" cy="120468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877804" y="5553040"/>
              <a:ext cx="406400" cy="39716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start</dc:creator>
  <dc:title>PowerPoint Presentation</dc:title>
  <dcterms:created xsi:type="dcterms:W3CDTF">2026-06-20T16:55:34Z</dcterms:created>
  <dcterms:modified xsi:type="dcterms:W3CDTF">2026-06-20T16:55:34Z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2026-06-13T00:00:00Z</vt:filetime>
  </property>
  <property fmtid="{D5CDD505-2E9C-101B-9397-08002B2CF9AE}" pid="4" name="Creator">
    <vt:lpwstr>Microsoft® PowerPoint® for Microsoft 365</vt:lpwstr>
  </property>
  <property fmtid="{D5CDD505-2E9C-101B-9397-08002B2CF9AE}" pid="5" name="LastSaved">
    <vt:filetime>2026-06-20T00:00:00Z</vt:filetime>
  </property>
  <property fmtid="{D5CDD505-2E9C-101B-9397-08002B2CF9AE}" pid="6" name="Producer">
    <vt:lpwstr>Microsoft® PowerPoint® for Microsoft 365</vt:lpwstr>
  </property>
</Properties>
</file>