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497" r:id="rId6"/>
    <p:sldId id="496" r:id="rId7"/>
    <p:sldId id="589" r:id="rId8"/>
    <p:sldId id="535" r:id="rId9"/>
    <p:sldId id="590" r:id="rId10"/>
    <p:sldId id="564" r:id="rId11"/>
    <p:sldId id="565" r:id="rId12"/>
    <p:sldId id="566" r:id="rId13"/>
    <p:sldId id="500" r:id="rId14"/>
    <p:sldId id="536" r:id="rId15"/>
    <p:sldId id="567" r:id="rId16"/>
    <p:sldId id="568" r:id="rId17"/>
    <p:sldId id="569" r:id="rId18"/>
    <p:sldId id="537" r:id="rId19"/>
    <p:sldId id="538" r:id="rId20"/>
    <p:sldId id="570" r:id="rId21"/>
    <p:sldId id="539" r:id="rId22"/>
    <p:sldId id="540" r:id="rId23"/>
    <p:sldId id="578" r:id="rId24"/>
    <p:sldId id="591" r:id="rId25"/>
    <p:sldId id="571" r:id="rId26"/>
    <p:sldId id="572" r:id="rId27"/>
    <p:sldId id="573" r:id="rId28"/>
    <p:sldId id="574" r:id="rId29"/>
    <p:sldId id="575" r:id="rId30"/>
    <p:sldId id="576" r:id="rId31"/>
    <p:sldId id="577" r:id="rId32"/>
    <p:sldId id="580" r:id="rId33"/>
    <p:sldId id="581" r:id="rId34"/>
    <p:sldId id="582" r:id="rId35"/>
    <p:sldId id="583" r:id="rId36"/>
    <p:sldId id="584" r:id="rId37"/>
    <p:sldId id="585" r:id="rId38"/>
    <p:sldId id="586" r:id="rId39"/>
    <p:sldId id="587" r:id="rId40"/>
    <p:sldId id="588" r:id="rId41"/>
    <p:sldId id="533" r:id="rId42"/>
    <p:sldId id="53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497"/>
            <p14:sldId id="496"/>
            <p14:sldId id="589"/>
            <p14:sldId id="535"/>
            <p14:sldId id="590"/>
            <p14:sldId id="564"/>
            <p14:sldId id="565"/>
            <p14:sldId id="566"/>
            <p14:sldId id="500"/>
            <p14:sldId id="536"/>
            <p14:sldId id="567"/>
            <p14:sldId id="568"/>
            <p14:sldId id="569"/>
            <p14:sldId id="537"/>
            <p14:sldId id="538"/>
            <p14:sldId id="570"/>
            <p14:sldId id="539"/>
            <p14:sldId id="540"/>
            <p14:sldId id="578"/>
            <p14:sldId id="591"/>
            <p14:sldId id="571"/>
            <p14:sldId id="572"/>
            <p14:sldId id="573"/>
            <p14:sldId id="574"/>
            <p14:sldId id="575"/>
            <p14:sldId id="576"/>
            <p14:sldId id="577"/>
            <p14:sldId id="580"/>
            <p14:sldId id="581"/>
            <p14:sldId id="582"/>
            <p14:sldId id="583"/>
            <p14:sldId id="584"/>
            <p14:sldId id="585"/>
            <p14:sldId id="586"/>
            <p14:sldId id="587"/>
            <p14:sldId id="588"/>
            <p14:sldId id="533"/>
            <p14:sldId id="53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669BBC"/>
    <a:srgbClr val="FFD2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257" autoAdjust="0"/>
  </p:normalViewPr>
  <p:slideViewPr>
    <p:cSldViewPr snapToGrid="0">
      <p:cViewPr varScale="1">
        <p:scale>
          <a:sx n="58" d="100"/>
          <a:sy n="58" d="100"/>
        </p:scale>
        <p:origin x="988" y="8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14/1/2025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01345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35004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032431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026032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5614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650796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959404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5532303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795450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024623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582425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0762755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948487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3683777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77002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881824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442739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689819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124829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734100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651931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8208805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346124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295510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4883649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54084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297498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047377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379779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89565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14/1/2025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14/1/2025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14/1/2025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14/1/2025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14/1/2025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14/1/2025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14/1/2025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6557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14/1/2025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2.xml"/><Relationship Id="rId5" Type="http://schemas.openxmlformats.org/officeDocument/2006/relationships/image" Target="../media/image6.jp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3.xml"/><Relationship Id="rId5" Type="http://schemas.openxmlformats.org/officeDocument/2006/relationships/image" Target="../media/image7.jp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4.xml"/><Relationship Id="rId5" Type="http://schemas.openxmlformats.org/officeDocument/2006/relationships/image" Target="../media/image8.jpe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5.xml"/><Relationship Id="rId5" Type="http://schemas.openxmlformats.org/officeDocument/2006/relationships/image" Target="../media/image9.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5.jp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jp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hyperlink" Target="https://ai.invideo.io/" TargetMode="External"/><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hyperlink" Target="https://videogen.io/"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80IIEnSNwQc" TargetMode="Externa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hyperlink" Target="https://www.youtube.com/watch?v=q01vSb_B1o0" TargetMode="External"/><Relationship Id="rId4" Type="http://schemas.openxmlformats.org/officeDocument/2006/relationships/hyperlink" Target="https://www.youtube.com/watch?v=8_yXEluXLbU"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canva.com/ai-image-generator/" TargetMode="External"/><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21.jp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2.jpg"/></Relationships>
</file>

<file path=ppt/slides/_rels/slide2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4.jp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5.jpe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27.jp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25" y="-227016"/>
            <a:ext cx="12663752" cy="7025227"/>
          </a:xfrm>
          <a:prstGeom prst="rect">
            <a:avLst/>
          </a:prstGeom>
        </p:spPr>
      </p:pic>
      <p:sp>
        <p:nvSpPr>
          <p:cNvPr id="2" name="Rectangle: Single Corner Rounded 1"/>
          <p:cNvSpPr/>
          <p:nvPr/>
        </p:nvSpPr>
        <p:spPr>
          <a:xfrm flipV="1">
            <a:off x="0"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65060"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اقتصاديات الإعلام الرقمي</a:t>
            </a:r>
            <a:endParaRPr lang="en-US" sz="2800" b="1" dirty="0">
              <a:solidFill>
                <a:srgbClr val="00B0F0"/>
              </a:solidFill>
              <a:latin typeface="Alexandria" charset="0"/>
              <a:cs typeface="Alexandria" charset="0"/>
            </a:endParaRPr>
          </a:p>
        </p:txBody>
      </p:sp>
      <p:sp>
        <p:nvSpPr>
          <p:cNvPr id="10" name="Rectangle: Rounded Corners 9"/>
          <p:cNvSpPr/>
          <p:nvPr/>
        </p:nvSpPr>
        <p:spPr>
          <a:xfrm>
            <a:off x="6470423" y="402231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charset="0"/>
                <a:cs typeface="Alexandria" charset="0"/>
              </a:rPr>
              <a:t>أ. فاطمة الزهراء النجار</a:t>
            </a:r>
            <a:endParaRPr lang="en-US" b="1" dirty="0">
              <a:solidFill>
                <a:schemeClr val="tx1"/>
              </a:solidFill>
              <a:latin typeface="Alexandria" charset="0"/>
              <a:cs typeface="Alexandria" charset="0"/>
            </a:endParaRPr>
          </a:p>
        </p:txBody>
      </p:sp>
      <p:sp>
        <p:nvSpPr>
          <p:cNvPr id="11" name="TextBox 10"/>
          <p:cNvSpPr txBox="1"/>
          <p:nvPr/>
        </p:nvSpPr>
        <p:spPr>
          <a:xfrm>
            <a:off x="6370224" y="4802552"/>
            <a:ext cx="4248279" cy="707886"/>
          </a:xfrm>
          <a:prstGeom prst="rect">
            <a:avLst/>
          </a:prstGeom>
          <a:noFill/>
        </p:spPr>
        <p:txBody>
          <a:bodyPr wrap="none" rtlCol="0">
            <a:spAutoFit/>
          </a:bodyPr>
          <a:lstStyle/>
          <a:p>
            <a:r>
              <a:rPr lang="en-US" sz="2000" dirty="0">
                <a:latin typeface="Alexandria" charset="0"/>
                <a:cs typeface="Alexandria" charset="0"/>
              </a:rPr>
              <a:t>DGM313</a:t>
            </a:r>
            <a:endParaRPr lang="ar-EG" sz="2000" dirty="0">
              <a:latin typeface="Alexandria" charset="0"/>
              <a:cs typeface="Alexandria" charset="0"/>
            </a:endParaRPr>
          </a:p>
          <a:p>
            <a:r>
              <a:rPr lang="en-US" sz="2000" b="1" i="0" dirty="0">
                <a:solidFill>
                  <a:srgbClr val="00B0F0"/>
                </a:solidFill>
                <a:effectLst/>
                <a:latin typeface="Alexandria Medium" pitchFamily="2" charset="-78"/>
                <a:cs typeface="Alexandria Medium" pitchFamily="2" charset="-78"/>
              </a:rPr>
              <a:t>The Economics of Digital Media</a:t>
            </a:r>
            <a:endParaRPr lang="en-US" sz="2000" b="1" dirty="0">
              <a:solidFill>
                <a:srgbClr val="00B0F0"/>
              </a:solidFill>
              <a:latin typeface="Alexandria Medium" pitchFamily="2" charset="-78"/>
              <a:cs typeface="Alexandria Medium" pitchFamily="2" charset="-78"/>
            </a:endParaRPr>
          </a:p>
        </p:txBody>
      </p:sp>
      <p:sp>
        <p:nvSpPr>
          <p:cNvPr id="12" name="TextBox 11"/>
          <p:cNvSpPr txBox="1"/>
          <p:nvPr/>
        </p:nvSpPr>
        <p:spPr>
          <a:xfrm>
            <a:off x="423673" y="5772909"/>
            <a:ext cx="4852865" cy="923330"/>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المحاضرة الثالثة</a:t>
            </a:r>
          </a:p>
          <a:p>
            <a:pPr algn="r" rtl="1"/>
            <a:endParaRPr lang="ar-EG" b="1" dirty="0">
              <a:solidFill>
                <a:srgbClr val="00B0F0"/>
              </a:solidFill>
              <a:latin typeface="Alexandria" charset="0"/>
              <a:cs typeface="Alexandria" charset="0"/>
            </a:endParaRPr>
          </a:p>
          <a:p>
            <a:pPr algn="ctr" rtl="1"/>
            <a:r>
              <a:rPr lang="ar-EG" sz="1600" b="1" dirty="0">
                <a:solidFill>
                  <a:schemeClr val="bg1"/>
                </a:solidFill>
                <a:latin typeface="Alexandria" charset="0"/>
                <a:cs typeface="Alexandria" charset="0"/>
              </a:rPr>
              <a:t>مكونات اقتصاديات الإعلام</a:t>
            </a:r>
            <a:endParaRPr lang="en-US" sz="1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3840983" y="1085620"/>
            <a:ext cx="3902032" cy="400110"/>
          </a:xfrm>
          <a:prstGeom prst="rect">
            <a:avLst/>
          </a:prstGeom>
          <a:noFill/>
        </p:spPr>
        <p:txBody>
          <a:bodyPr wrap="square" rtlCol="0">
            <a:spAutoFit/>
          </a:bodyPr>
          <a:lstStyle/>
          <a:p>
            <a:pPr algn="ctr" rtl="1"/>
            <a:r>
              <a:rPr lang="ar-EG" sz="2000" b="1" dirty="0">
                <a:latin typeface="Alexandria"/>
                <a:cs typeface="Alexandria" charset="0"/>
              </a:rPr>
              <a:t>محتويات المحاضرة</a:t>
            </a:r>
            <a:endParaRPr lang="en-US" sz="2000" b="1" dirty="0">
              <a:latin typeface="Alexandria"/>
              <a:cs typeface="Alexandria" charset="0"/>
            </a:endParaRPr>
          </a:p>
        </p:txBody>
      </p:sp>
      <p:sp>
        <p:nvSpPr>
          <p:cNvPr id="6" name="TextBox 5"/>
          <p:cNvSpPr txBox="1"/>
          <p:nvPr/>
        </p:nvSpPr>
        <p:spPr>
          <a:xfrm>
            <a:off x="1111584" y="975974"/>
            <a:ext cx="1193616" cy="400110"/>
          </a:xfrm>
          <a:prstGeom prst="rect">
            <a:avLst/>
          </a:prstGeom>
          <a:noFill/>
        </p:spPr>
        <p:txBody>
          <a:bodyPr wrap="square" rtlCol="0">
            <a:spAutoFit/>
          </a:bodyPr>
          <a:lstStyle/>
          <a:p>
            <a:pPr algn="ctr"/>
            <a:r>
              <a:rPr lang="en-US" sz="2000">
                <a:solidFill>
                  <a:schemeClr val="bg1"/>
                </a:solidFill>
                <a:latin typeface="Alexandria"/>
                <a:cs typeface="Alexandria" charset="0"/>
              </a:rPr>
              <a:t>Chapter</a:t>
            </a:r>
          </a:p>
        </p:txBody>
      </p:sp>
      <p:sp>
        <p:nvSpPr>
          <p:cNvPr id="48" name="TextBox 47"/>
          <p:cNvSpPr txBox="1"/>
          <p:nvPr/>
        </p:nvSpPr>
        <p:spPr>
          <a:xfrm>
            <a:off x="1199719" y="2608214"/>
            <a:ext cx="10318416" cy="1323439"/>
          </a:xfrm>
          <a:prstGeom prst="rect">
            <a:avLst/>
          </a:prstGeom>
          <a:noFill/>
        </p:spPr>
        <p:txBody>
          <a:bodyPr wrap="square" rtlCol="0">
            <a:spAutoFit/>
          </a:bodyPr>
          <a:lstStyle/>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latin typeface="Alexandria"/>
              <a:ea typeface="Times New Roman" panose="02020603050405020304" pitchFamily="18" charset="0"/>
              <a:cs typeface="Sakkal Majalla" panose="02000000000000000000" pitchFamily="2" charset="-78"/>
            </a:endParaRPr>
          </a:p>
          <a:p>
            <a:pPr algn="just" rtl="1"/>
            <a:endParaRPr lang="ar-EG" sz="20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EDD563-1229-D5F1-F403-43AF428239F3}"/>
              </a:ext>
            </a:extLst>
          </p:cNvPr>
          <p:cNvSpPr/>
          <p:nvPr/>
        </p:nvSpPr>
        <p:spPr>
          <a:xfrm>
            <a:off x="5598936" y="2845283"/>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lumMod val="95000"/>
                    <a:lumOff val="5000"/>
                  </a:schemeClr>
                </a:solidFill>
                <a:latin typeface="Alexandria" pitchFamily="2" charset="-78"/>
                <a:cs typeface="Alexandria" pitchFamily="2" charset="-78"/>
              </a:rPr>
              <a:t>تعريف اقتصاديات الإعلام وأهميته</a:t>
            </a:r>
            <a:endParaRPr lang="en-US" sz="1600" dirty="0">
              <a:solidFill>
                <a:schemeClr val="tx1">
                  <a:lumMod val="95000"/>
                  <a:lumOff val="5000"/>
                </a:schemeClr>
              </a:solidFill>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134FC09-D78A-0F07-472A-3C092AE2D658}"/>
              </a:ext>
            </a:extLst>
          </p:cNvPr>
          <p:cNvSpPr/>
          <p:nvPr/>
        </p:nvSpPr>
        <p:spPr>
          <a:xfrm>
            <a:off x="5598936" y="3707701"/>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1600" dirty="0">
                <a:solidFill>
                  <a:schemeClr val="tx1"/>
                </a:solidFill>
                <a:latin typeface="Alexandria" pitchFamily="2" charset="-78"/>
                <a:cs typeface="Alexandria" pitchFamily="2" charset="-78"/>
              </a:rPr>
              <a:t>مكونات اقتصاديات الإعلام</a:t>
            </a:r>
            <a:endParaRPr lang="en-US" sz="1600" dirty="0">
              <a:solidFill>
                <a:schemeClr val="tx1"/>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FDC13597-D616-8952-A95D-6FE1ECF284EA}"/>
              </a:ext>
            </a:extLst>
          </p:cNvPr>
          <p:cNvSpPr/>
          <p:nvPr/>
        </p:nvSpPr>
        <p:spPr>
          <a:xfrm>
            <a:off x="5598936" y="4509208"/>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عوامل نجاح الاقتصاديات الإعلامية</a:t>
            </a:r>
            <a:endParaRPr lang="en-US" dirty="0">
              <a:solidFill>
                <a:schemeClr val="tx1">
                  <a:lumMod val="95000"/>
                  <a:lumOff val="5000"/>
                </a:schemeClr>
              </a:solidFill>
              <a:latin typeface="Alexandria" pitchFamily="2" charset="-78"/>
              <a:cs typeface="Alexandria" pitchFamily="2" charset="-78"/>
            </a:endParaRPr>
          </a:p>
        </p:txBody>
      </p:sp>
      <p:sp>
        <p:nvSpPr>
          <p:cNvPr id="9" name="Rectangle 8">
            <a:extLst>
              <a:ext uri="{FF2B5EF4-FFF2-40B4-BE49-F238E27FC236}">
                <a16:creationId xmlns:a16="http://schemas.microsoft.com/office/drawing/2014/main" id="{CEE9AF3F-7EE0-8207-95E3-B8946CBF7D8B}"/>
              </a:ext>
            </a:extLst>
          </p:cNvPr>
          <p:cNvSpPr/>
          <p:nvPr/>
        </p:nvSpPr>
        <p:spPr>
          <a:xfrm>
            <a:off x="5598936" y="5310715"/>
            <a:ext cx="5393345" cy="461665"/>
          </a:xfrm>
          <a:prstGeom prst="rect">
            <a:avLst/>
          </a:prstGeom>
          <a:solidFill>
            <a:schemeClr val="accent1">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lumMod val="95000"/>
                    <a:lumOff val="5000"/>
                  </a:schemeClr>
                </a:solidFill>
                <a:latin typeface="Alexandria" pitchFamily="2" charset="-78"/>
                <a:cs typeface="Alexandria" pitchFamily="2" charset="-78"/>
              </a:rPr>
              <a:t>التحولات التاريخية في اقتصاديات الإعلام</a:t>
            </a:r>
            <a:endParaRPr lang="en-US" dirty="0">
              <a:solidFill>
                <a:schemeClr val="tx1">
                  <a:lumMod val="95000"/>
                  <a:lumOff val="5000"/>
                </a:schemeClr>
              </a:solidFill>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FBC3AB6E-5D6C-8BF0-1ACF-CE28FAE7C37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19924" y="3014613"/>
            <a:ext cx="3567334" cy="2742258"/>
          </a:xfrm>
          <a:prstGeom prst="rect">
            <a:avLst/>
          </a:prstGeom>
        </p:spPr>
      </p:pic>
    </p:spTree>
    <p:extLst>
      <p:ext uri="{BB962C8B-B14F-4D97-AF65-F5344CB8AC3E}">
        <p14:creationId xmlns:p14="http://schemas.microsoft.com/office/powerpoint/2010/main" val="135222130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مفهوم  اقتصاديات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050795" y="2391845"/>
            <a:ext cx="4611477" cy="2954014"/>
          </a:xfrm>
          <a:prstGeom prst="rect">
            <a:avLst/>
          </a:prstGeom>
          <a:noFill/>
        </p:spPr>
        <p:txBody>
          <a:bodyPr wrap="square" rtlCol="0">
            <a:spAutoFit/>
          </a:bodyPr>
          <a:lstStyle/>
          <a:p>
            <a:pPr algn="just" rtl="1">
              <a:lnSpc>
                <a:spcPct val="150000"/>
              </a:lnSpc>
            </a:pPr>
            <a:r>
              <a:rPr lang="ar-EG" b="0" i="0" dirty="0">
                <a:solidFill>
                  <a:srgbClr val="0D0D0D"/>
                </a:solidFill>
                <a:effectLst/>
                <a:latin typeface="Alexandria Light" pitchFamily="2" charset="-78"/>
                <a:cs typeface="Alexandria Light" pitchFamily="2" charset="-78"/>
              </a:rPr>
              <a:t>اقتصاديات الإعلام هي المجال الذي يدرس تأثير العوامل الاقتصادية على صناعة الإعلام بكافة جوانبها من إنتاج المحتوى إلى توزيعه واستهلاكه. يركز هذا المجال على كيفية تأثير القرارات الاقتصادية على المؤسسات الإعلامية، وكيفية تأثير تلك القرارات على إنشاء المحتوى والتفاعل مع الجمهور وإستراتيجيات الإعلان.</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FCB4BF9-07FB-8B77-A3EE-9FB2181AE2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5646" y="2382334"/>
            <a:ext cx="4865783" cy="3499692"/>
          </a:xfrm>
          <a:prstGeom prst="rect">
            <a:avLst/>
          </a:prstGeom>
        </p:spPr>
      </p:pic>
    </p:spTree>
    <p:extLst>
      <p:ext uri="{BB962C8B-B14F-4D97-AF65-F5344CB8AC3E}">
        <p14:creationId xmlns:p14="http://schemas.microsoft.com/office/powerpoint/2010/main" val="13957452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مفهوم  اقتصاديات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071029" y="2391845"/>
            <a:ext cx="6591243" cy="3785011"/>
          </a:xfrm>
          <a:prstGeom prst="rect">
            <a:avLst/>
          </a:prstGeom>
          <a:noFill/>
        </p:spPr>
        <p:txBody>
          <a:bodyPr wrap="square" rtlCol="0">
            <a:spAutoFit/>
          </a:bodyPr>
          <a:lstStyle/>
          <a:p>
            <a:pPr algn="just" rtl="1">
              <a:lnSpc>
                <a:spcPct val="150000"/>
              </a:lnSpc>
            </a:pPr>
            <a:r>
              <a:rPr lang="ar-EG" dirty="0">
                <a:solidFill>
                  <a:srgbClr val="0D0D0D"/>
                </a:solidFill>
                <a:latin typeface="Alexandria Light" pitchFamily="2" charset="-78"/>
                <a:cs typeface="Alexandria Light" pitchFamily="2" charset="-78"/>
              </a:rPr>
              <a:t>تعد اقتصاديات الإعلام مجالًا حيويًا؛ لأنها تساهم في فهم دور الإعلام في الاقتصاد الكلي والتطورات التي تشهدها صناعة الإعلام. يساعد هذا المجال في تقديم رؤية شاملة حول كيفية تعامل المؤسسات الإعلامية مع التحديات الاقتصادية مثل العرض والطلب، واستراتيجيات التسعير، والابتكار في أساليب كسب الإيرادات. كما يتناول تأثير التغيرات في سلوكيات المستهلكين والتطورات التكنولوجية على صناعة الإعلام، مثل تحولات نماذج الإيرادات من الإعلان التقليدي إلى أساليب أكثر ابتكارًا مثل التسويق عبر المحتوى والتكنولوجيا الرقمية.</a:t>
            </a:r>
            <a:endParaRPr lang="en-US" dirty="0">
              <a:solidFill>
                <a:srgbClr val="0D0D0D"/>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896AD09-B628-1390-DF27-7487B72985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4475" y="2684650"/>
            <a:ext cx="4010598" cy="2673732"/>
          </a:xfrm>
          <a:prstGeom prst="rect">
            <a:avLst/>
          </a:prstGeom>
        </p:spPr>
      </p:pic>
    </p:spTree>
    <p:extLst>
      <p:ext uri="{BB962C8B-B14F-4D97-AF65-F5344CB8AC3E}">
        <p14:creationId xmlns:p14="http://schemas.microsoft.com/office/powerpoint/2010/main" val="296813052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مفهوم اقتصاديات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22919" y="1861119"/>
            <a:ext cx="6591243" cy="3959417"/>
          </a:xfrm>
          <a:prstGeom prst="rect">
            <a:avLst/>
          </a:prstGeom>
          <a:noFill/>
        </p:spPr>
        <p:txBody>
          <a:bodyPr wrap="square" rtlCol="0">
            <a:spAutoFit/>
          </a:bodyPr>
          <a:lstStyle/>
          <a:p>
            <a:pPr algn="just" rtl="1">
              <a:lnSpc>
                <a:spcPct val="200000"/>
              </a:lnSpc>
            </a:pPr>
            <a:r>
              <a:rPr lang="ar-EG" sz="1600" b="1" dirty="0">
                <a:solidFill>
                  <a:srgbClr val="FF0000"/>
                </a:solidFill>
                <a:latin typeface="Alexandria" pitchFamily="2" charset="-78"/>
                <a:cs typeface="Alexandria" pitchFamily="2" charset="-78"/>
              </a:rPr>
              <a:t>أهمية اقتصاد الإعلام:</a:t>
            </a:r>
          </a:p>
          <a:p>
            <a:pPr algn="just" rtl="1">
              <a:lnSpc>
                <a:spcPct val="200000"/>
              </a:lnSpc>
            </a:pPr>
            <a:r>
              <a:rPr lang="ar-EG" sz="1600" b="0" i="0" dirty="0">
                <a:solidFill>
                  <a:srgbClr val="0D0D0D"/>
                </a:solidFill>
                <a:effectLst/>
                <a:latin typeface="Alexandria" pitchFamily="2" charset="-78"/>
                <a:cs typeface="Alexandria" pitchFamily="2" charset="-78"/>
              </a:rPr>
              <a:t> 1- </a:t>
            </a:r>
            <a:r>
              <a:rPr lang="ar-EG" sz="1600" b="1" i="0" dirty="0">
                <a:solidFill>
                  <a:srgbClr val="0D0D0D"/>
                </a:solidFill>
                <a:effectLst/>
                <a:latin typeface="Alexandria" pitchFamily="2" charset="-78"/>
                <a:cs typeface="Alexandria" pitchFamily="2" charset="-78"/>
              </a:rPr>
              <a:t>الإعلام كصناعة اقتصادية تؤثر في النمو الاقتصادي:</a:t>
            </a:r>
          </a:p>
          <a:p>
            <a:pPr algn="just" rtl="1">
              <a:lnSpc>
                <a:spcPct val="200000"/>
              </a:lnSpc>
            </a:pPr>
            <a:r>
              <a:rPr lang="ar-EG" sz="1600" b="0" i="0" dirty="0">
                <a:solidFill>
                  <a:srgbClr val="0D0D0D"/>
                </a:solidFill>
                <a:effectLst/>
                <a:latin typeface="Alexandria Light" pitchFamily="2" charset="-78"/>
                <a:cs typeface="Alexandria Light" pitchFamily="2" charset="-78"/>
              </a:rPr>
              <a:t>يُعد الإعلام أحد القطاعات الصناعية التي تساهم بشكل كبير في الاقتصاد العالمي. من خلال </a:t>
            </a:r>
            <a:r>
              <a:rPr lang="ar-EG" sz="1600" b="1" i="0" dirty="0">
                <a:solidFill>
                  <a:srgbClr val="0D0D0D"/>
                </a:solidFill>
                <a:effectLst/>
                <a:latin typeface="Alexandria" pitchFamily="2" charset="-78"/>
                <a:cs typeface="Alexandria" pitchFamily="2" charset="-78"/>
              </a:rPr>
              <a:t>الإعلانات التجارية</a:t>
            </a:r>
            <a:r>
              <a:rPr lang="ar-EG" sz="1600" dirty="0">
                <a:solidFill>
                  <a:srgbClr val="0D0D0D"/>
                </a:solidFill>
                <a:latin typeface="Alexandria Light" pitchFamily="2" charset="-78"/>
                <a:cs typeface="Alexandria Light" pitchFamily="2" charset="-78"/>
              </a:rPr>
              <a:t>.</a:t>
            </a:r>
            <a:r>
              <a:rPr lang="ar-EG" sz="1600" b="0" i="0" dirty="0">
                <a:solidFill>
                  <a:srgbClr val="0D0D0D"/>
                </a:solidFill>
                <a:effectLst/>
                <a:latin typeface="Alexandria Light" pitchFamily="2" charset="-78"/>
                <a:cs typeface="Alexandria Light" pitchFamily="2" charset="-78"/>
              </a:rPr>
              <a:t> يعد الإعلام مصدرًا رئيسيًا للإيرادات للكثير من الشركات الإعلامية، مما يساعد في تحفيز الاقتصاد من خلال خلق فرص عمل وتوليد إيرادات. على سبيل المثال، تُعد صناعة السينما والإعلانات التلفزيونية من أكبر الصناعات المربحة عالميًا. وفقًا للبيانات، فإن </a:t>
            </a:r>
            <a:r>
              <a:rPr lang="ar-EG" sz="1600" b="1" i="0" dirty="0">
                <a:solidFill>
                  <a:srgbClr val="0D0D0D"/>
                </a:solidFill>
                <a:effectLst/>
                <a:latin typeface="Alexandria" pitchFamily="2" charset="-78"/>
                <a:cs typeface="Alexandria" pitchFamily="2" charset="-78"/>
              </a:rPr>
              <a:t>صناعة الإعلان</a:t>
            </a:r>
            <a:r>
              <a:rPr lang="ar-EG" sz="1600" b="0" i="0" dirty="0">
                <a:solidFill>
                  <a:srgbClr val="0D0D0D"/>
                </a:solidFill>
                <a:effectLst/>
                <a:latin typeface="Alexandria" pitchFamily="2" charset="-78"/>
                <a:cs typeface="Alexandria" pitchFamily="2" charset="-78"/>
              </a:rPr>
              <a:t> </a:t>
            </a:r>
            <a:r>
              <a:rPr lang="ar-EG" sz="1600" b="0" i="0" dirty="0">
                <a:solidFill>
                  <a:srgbClr val="0D0D0D"/>
                </a:solidFill>
                <a:effectLst/>
                <a:latin typeface="Alexandria Light" pitchFamily="2" charset="-78"/>
                <a:cs typeface="Alexandria Light" pitchFamily="2" charset="-78"/>
              </a:rPr>
              <a:t>تساهم بأكثر من 200 مليار دولار سنويًا في الاقتصاد الأمريكي فقط.</a:t>
            </a:r>
            <a:endParaRPr lang="en-US" sz="16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557844F-0078-FF42-B961-552980990AD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11584" y="2453026"/>
            <a:ext cx="3429000" cy="3429000"/>
          </a:xfrm>
          <a:prstGeom prst="rect">
            <a:avLst/>
          </a:prstGeom>
        </p:spPr>
      </p:pic>
    </p:spTree>
    <p:extLst>
      <p:ext uri="{BB962C8B-B14F-4D97-AF65-F5344CB8AC3E}">
        <p14:creationId xmlns:p14="http://schemas.microsoft.com/office/powerpoint/2010/main" val="19638696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p:cNvSpPr txBox="1"/>
          <p:nvPr/>
        </p:nvSpPr>
        <p:spPr>
          <a:xfrm>
            <a:off x="2585808" y="1083745"/>
            <a:ext cx="6591243"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مفهوم اقتصاديات الإعلام</a:t>
            </a:r>
            <a:endParaRPr lang="en-US" sz="2000" b="1" dirty="0">
              <a:solidFill>
                <a:srgbClr val="00AEEF"/>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937909" y="2215575"/>
            <a:ext cx="6591243" cy="4123565"/>
          </a:xfrm>
          <a:prstGeom prst="rect">
            <a:avLst/>
          </a:prstGeom>
          <a:noFill/>
        </p:spPr>
        <p:txBody>
          <a:bodyPr wrap="square" rtlCol="0">
            <a:spAutoFit/>
          </a:bodyPr>
          <a:lstStyle/>
          <a:p>
            <a:pPr marR="228600" lvl="0" algn="just" rtl="1">
              <a:lnSpc>
                <a:spcPct val="200000"/>
              </a:lnSpc>
              <a:spcAft>
                <a:spcPts val="800"/>
              </a:spcAft>
              <a:buSzPts val="1000"/>
              <a:tabLst>
                <a:tab pos="457200" algn="l"/>
              </a:tabLst>
            </a:pPr>
            <a:r>
              <a:rPr lang="ar-EG" b="1" i="0" dirty="0">
                <a:solidFill>
                  <a:srgbClr val="0D0D0D"/>
                </a:solidFill>
                <a:effectLst/>
                <a:latin typeface="Alexandria Light" pitchFamily="2" charset="-78"/>
                <a:cs typeface="Alexandria Light" pitchFamily="2" charset="-78"/>
              </a:rPr>
              <a:t>2- </a:t>
            </a:r>
            <a:r>
              <a:rPr lang="ar-EG" b="1" i="0" dirty="0">
                <a:solidFill>
                  <a:srgbClr val="0D0D0D"/>
                </a:solidFill>
                <a:effectLst/>
                <a:latin typeface="Alexandria" pitchFamily="2" charset="-78"/>
                <a:cs typeface="Alexandria" pitchFamily="2" charset="-78"/>
              </a:rPr>
              <a:t>دور الإعلام في التنمية الاقتصادية والاجتماعية</a:t>
            </a:r>
          </a:p>
          <a:p>
            <a:pPr marR="228600" lvl="0" algn="just" rtl="1">
              <a:lnSpc>
                <a:spcPct val="200000"/>
              </a:lnSpc>
              <a:spcAft>
                <a:spcPts val="800"/>
              </a:spcAft>
              <a:buSzPts val="1000"/>
              <a:tabLst>
                <a:tab pos="457200" algn="l"/>
              </a:tabLst>
            </a:pPr>
            <a:r>
              <a:rPr lang="ar-EG" sz="1600" b="0" i="0" dirty="0">
                <a:solidFill>
                  <a:srgbClr val="0D0D0D"/>
                </a:solidFill>
                <a:effectLst/>
                <a:latin typeface="Alexandria Light" pitchFamily="2" charset="-78"/>
                <a:cs typeface="Alexandria Light" pitchFamily="2" charset="-78"/>
              </a:rPr>
              <a:t>يُعتبر الإعلام وسيلة لتسهيل عملية نقل المعلومات، مما يساعد في توعية الجمهور بالقضايا الاقتصادية والاجتماعية والسياسية. على سبيل المثال، ساهم الإعلام بشكل كبير في نشر الوعي حول </a:t>
            </a:r>
            <a:r>
              <a:rPr lang="ar-EG" sz="1600" b="1" i="0" dirty="0">
                <a:solidFill>
                  <a:srgbClr val="0D0D0D"/>
                </a:solidFill>
                <a:effectLst/>
                <a:latin typeface="Alexandria" pitchFamily="2" charset="-78"/>
                <a:cs typeface="Alexandria" pitchFamily="2" charset="-78"/>
              </a:rPr>
              <a:t>التغيرات المناخية </a:t>
            </a:r>
            <a:r>
              <a:rPr lang="ar-EG" sz="1600" b="0" i="0" dirty="0">
                <a:solidFill>
                  <a:srgbClr val="0D0D0D"/>
                </a:solidFill>
                <a:effectLst/>
                <a:latin typeface="Alexandria Light" pitchFamily="2" charset="-78"/>
                <a:cs typeface="Alexandria Light" pitchFamily="2" charset="-78"/>
              </a:rPr>
              <a:t>وأثرها على الاقتصاد، مما حفز الحكومات والشركات إلى اتخاذ إجراءات بيئية مهمة. الإعلام له أيضًا دور في </a:t>
            </a:r>
            <a:r>
              <a:rPr lang="ar-EG" sz="1600" b="1" i="0" dirty="0">
                <a:solidFill>
                  <a:srgbClr val="0D0D0D"/>
                </a:solidFill>
                <a:effectLst/>
                <a:latin typeface="Alexandria" pitchFamily="2" charset="-78"/>
                <a:cs typeface="Alexandria" pitchFamily="2" charset="-78"/>
              </a:rPr>
              <a:t>التعليم</a:t>
            </a:r>
            <a:r>
              <a:rPr lang="ar-EG" sz="1600" b="0" i="0" dirty="0">
                <a:solidFill>
                  <a:srgbClr val="0D0D0D"/>
                </a:solidFill>
                <a:effectLst/>
                <a:latin typeface="Alexandria Light" pitchFamily="2" charset="-78"/>
                <a:cs typeface="Alexandria Light" pitchFamily="2" charset="-78"/>
              </a:rPr>
              <a:t>، حيث يتم استخدام منصات إعلامية مثل </a:t>
            </a:r>
            <a:r>
              <a:rPr lang="ar-EG" sz="1600" b="1" i="0" dirty="0">
                <a:solidFill>
                  <a:srgbClr val="0D0D0D"/>
                </a:solidFill>
                <a:effectLst/>
                <a:latin typeface="Alexandria" pitchFamily="2" charset="-78"/>
                <a:cs typeface="Alexandria" pitchFamily="2" charset="-78"/>
              </a:rPr>
              <a:t>اليوتيوب</a:t>
            </a:r>
            <a:r>
              <a:rPr lang="ar-EG" sz="1600" b="0" i="0" dirty="0">
                <a:solidFill>
                  <a:srgbClr val="0D0D0D"/>
                </a:solidFill>
                <a:effectLst/>
                <a:latin typeface="Alexandria Light" pitchFamily="2" charset="-78"/>
                <a:cs typeface="Alexandria Light" pitchFamily="2" charset="-78"/>
              </a:rPr>
              <a:t> لتوفير محتوى تعليمي بأسعار معقولة، مما يساهم في تحسين فرص التعلم للعديد من الأفراد حول العالم.</a:t>
            </a:r>
            <a:endParaRPr lang="en-US" sz="110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32D64E1A-19E8-56AF-3DEA-420A2533368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9489" y="2444132"/>
            <a:ext cx="4618420" cy="3666450"/>
          </a:xfrm>
          <a:prstGeom prst="rect">
            <a:avLst/>
          </a:prstGeom>
        </p:spPr>
      </p:pic>
    </p:spTree>
    <p:extLst>
      <p:ext uri="{BB962C8B-B14F-4D97-AF65-F5344CB8AC3E}">
        <p14:creationId xmlns:p14="http://schemas.microsoft.com/office/powerpoint/2010/main" val="12914068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66478" y="1412953"/>
            <a:ext cx="7350710"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مفهوم اقتصاديات الإعلام</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2326706"/>
            <a:ext cx="8417320" cy="3374514"/>
          </a:xfrm>
          <a:prstGeom prst="rect">
            <a:avLst/>
          </a:prstGeom>
          <a:noFill/>
        </p:spPr>
        <p:txBody>
          <a:bodyPr wrap="square" rtlCol="0">
            <a:spAutoFit/>
          </a:bodyPr>
          <a:lstStyle/>
          <a:p>
            <a:pPr marR="228600" lvl="0" algn="just" rtl="1">
              <a:lnSpc>
                <a:spcPct val="150000"/>
              </a:lnSpc>
              <a:spcAft>
                <a:spcPts val="800"/>
              </a:spcAft>
              <a:buSzPts val="1000"/>
              <a:tabLst>
                <a:tab pos="457200" algn="l"/>
              </a:tabLst>
            </a:pPr>
            <a:r>
              <a:rPr lang="ar-EG" sz="2000" b="0" i="0" dirty="0">
                <a:solidFill>
                  <a:srgbClr val="0D0D0D"/>
                </a:solidFill>
                <a:effectLst/>
                <a:latin typeface="Alexandria Light" pitchFamily="2" charset="-78"/>
                <a:cs typeface="Alexandria Light" pitchFamily="2" charset="-78"/>
              </a:rPr>
              <a:t>3- </a:t>
            </a:r>
            <a:r>
              <a:rPr lang="ar-EG" b="1" i="0" dirty="0">
                <a:solidFill>
                  <a:srgbClr val="0D0D0D"/>
                </a:solidFill>
                <a:effectLst/>
                <a:latin typeface="Alexandria" pitchFamily="2" charset="-78"/>
                <a:cs typeface="Alexandria" pitchFamily="2" charset="-78"/>
              </a:rPr>
              <a:t>الإعلام كأداة لتوجيه السياسة الاقتصادية</a:t>
            </a:r>
          </a:p>
          <a:p>
            <a:pPr marR="228600" lvl="0" algn="just" rtl="1">
              <a:lnSpc>
                <a:spcPct val="150000"/>
              </a:lnSpc>
              <a:spcAft>
                <a:spcPts val="800"/>
              </a:spcAft>
              <a:buSzPts val="1000"/>
              <a:tabLst>
                <a:tab pos="457200" algn="l"/>
              </a:tabLst>
            </a:pPr>
            <a:r>
              <a:rPr lang="ar-EG" sz="2000" b="0" i="0" dirty="0">
                <a:solidFill>
                  <a:srgbClr val="0D0D0D"/>
                </a:solidFill>
                <a:effectLst/>
                <a:latin typeface="Alexandria Light" pitchFamily="2" charset="-78"/>
                <a:cs typeface="Alexandria Light" pitchFamily="2" charset="-78"/>
              </a:rPr>
              <a:t>من خلال تحليلاته الاقتصادية، يمكن لوسائل الإعلام أن تُسهم في اتخاذ القرارات السياسية والاقتصادية على مستوى عالمي. على سبيل المثال، يؤدي الإعلام دورًا كبيرًا في تشكيل الرأي العام حول </a:t>
            </a:r>
            <a:r>
              <a:rPr lang="ar-EG" sz="2000" b="1" i="0" dirty="0">
                <a:solidFill>
                  <a:srgbClr val="0D0D0D"/>
                </a:solidFill>
                <a:effectLst/>
                <a:latin typeface="Alexandria Light" pitchFamily="2" charset="-78"/>
                <a:cs typeface="Alexandria Light" pitchFamily="2" charset="-78"/>
              </a:rPr>
              <a:t>قضايا مثل </a:t>
            </a:r>
            <a:r>
              <a:rPr lang="ar-EG" sz="2000" b="1" i="0" dirty="0">
                <a:solidFill>
                  <a:srgbClr val="0D0D0D"/>
                </a:solidFill>
                <a:effectLst/>
                <a:latin typeface="Alexandria" pitchFamily="2" charset="-78"/>
                <a:cs typeface="Alexandria" pitchFamily="2" charset="-78"/>
              </a:rPr>
              <a:t>الضرائب</a:t>
            </a:r>
            <a:r>
              <a:rPr lang="ar-EG" sz="2000" b="0" i="0" dirty="0">
                <a:solidFill>
                  <a:srgbClr val="0D0D0D"/>
                </a:solidFill>
                <a:effectLst/>
                <a:latin typeface="Alexandria" pitchFamily="2" charset="-78"/>
                <a:cs typeface="Alexandria" pitchFamily="2" charset="-78"/>
              </a:rPr>
              <a:t> أو </a:t>
            </a:r>
            <a:r>
              <a:rPr lang="ar-EG" sz="2000" b="1" i="0" dirty="0">
                <a:solidFill>
                  <a:srgbClr val="0D0D0D"/>
                </a:solidFill>
                <a:effectLst/>
                <a:latin typeface="Alexandria" pitchFamily="2" charset="-78"/>
                <a:cs typeface="Alexandria" pitchFamily="2" charset="-78"/>
              </a:rPr>
              <a:t>الدين </a:t>
            </a:r>
            <a:r>
              <a:rPr lang="ar-EG" sz="2000" b="1" i="0" dirty="0">
                <a:solidFill>
                  <a:srgbClr val="0D0D0D"/>
                </a:solidFill>
                <a:effectLst/>
                <a:latin typeface="Alexandria Light" pitchFamily="2" charset="-78"/>
                <a:cs typeface="Alexandria Light" pitchFamily="2" charset="-78"/>
              </a:rPr>
              <a:t>العام</a:t>
            </a:r>
            <a:r>
              <a:rPr lang="ar-EG" sz="2000" b="0" i="0" dirty="0">
                <a:solidFill>
                  <a:srgbClr val="0D0D0D"/>
                </a:solidFill>
                <a:effectLst/>
                <a:latin typeface="Alexandria Light" pitchFamily="2" charset="-78"/>
                <a:cs typeface="Alexandria Light" pitchFamily="2" charset="-78"/>
              </a:rPr>
              <a:t>، مما يضغط على الحكومات لتغيير السياسات الاقتصادية. في هذا السياق، يُعتبر الإعلام وسيلة هامة للضغط على السلطات لتنفيذ سياسات اقتصادية تتماشى مع مصالح الجمهور.</a:t>
            </a:r>
            <a:endParaRPr lang="en-US" sz="140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412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66478" y="1412953"/>
            <a:ext cx="7350710"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مفهوم اقتصاديات الإعلام</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217431" y="2326706"/>
            <a:ext cx="7350711" cy="3836178"/>
          </a:xfrm>
          <a:prstGeom prst="rect">
            <a:avLst/>
          </a:prstGeom>
          <a:noFill/>
        </p:spPr>
        <p:txBody>
          <a:bodyPr wrap="square" rtlCol="0">
            <a:spAutoFit/>
          </a:bodyPr>
          <a:lstStyle/>
          <a:p>
            <a:pPr marR="228600" lvl="0" algn="just" rtl="1">
              <a:lnSpc>
                <a:spcPct val="150000"/>
              </a:lnSpc>
              <a:spcAft>
                <a:spcPts val="800"/>
              </a:spcAft>
              <a:buSzPts val="1000"/>
              <a:tabLst>
                <a:tab pos="457200" algn="l"/>
              </a:tabLst>
            </a:pPr>
            <a:r>
              <a:rPr lang="ar-EG" sz="2000" b="1" i="0" dirty="0">
                <a:solidFill>
                  <a:srgbClr val="0D0D0D"/>
                </a:solidFill>
                <a:effectLst/>
                <a:latin typeface="Alexandria Light" pitchFamily="2" charset="-78"/>
                <a:cs typeface="Alexandria Light" pitchFamily="2" charset="-78"/>
              </a:rPr>
              <a:t>4- </a:t>
            </a:r>
            <a:r>
              <a:rPr lang="ar-EG" b="1" i="0" dirty="0">
                <a:solidFill>
                  <a:srgbClr val="0D0D0D"/>
                </a:solidFill>
                <a:effectLst/>
                <a:latin typeface="Alexandria" pitchFamily="2" charset="-78"/>
                <a:cs typeface="Alexandria" pitchFamily="2" charset="-78"/>
              </a:rPr>
              <a:t>الإعلام وتحفيز الاقتصاد الرقمي</a:t>
            </a:r>
          </a:p>
          <a:p>
            <a:pPr marR="228600" lvl="0" algn="just" rtl="1">
              <a:lnSpc>
                <a:spcPct val="150000"/>
              </a:lnSpc>
              <a:spcAft>
                <a:spcPts val="800"/>
              </a:spcAft>
              <a:buSzPts val="1000"/>
              <a:tabLst>
                <a:tab pos="457200" algn="l"/>
              </a:tabLst>
            </a:pPr>
            <a:r>
              <a:rPr lang="ar-EG" sz="2000" b="0" i="0" dirty="0">
                <a:solidFill>
                  <a:srgbClr val="0D0D0D"/>
                </a:solidFill>
                <a:effectLst/>
                <a:latin typeface="Alexandria Light" pitchFamily="2" charset="-78"/>
                <a:cs typeface="Alexandria Light" pitchFamily="2" charset="-78"/>
              </a:rPr>
              <a:t>في عصر الإنترنت، أصبح الإعلام الرقمي وسيلة أساسية للربح الاقتصادي من خلال النماذج الجديدة مثل</a:t>
            </a:r>
            <a:r>
              <a:rPr lang="ar-EG" sz="2000" b="0" i="0" dirty="0">
                <a:solidFill>
                  <a:srgbClr val="0D0D0D"/>
                </a:solidFill>
                <a:effectLst/>
                <a:latin typeface="Alexandria" pitchFamily="2" charset="-78"/>
                <a:cs typeface="Alexandria" pitchFamily="2" charset="-78"/>
              </a:rPr>
              <a:t> </a:t>
            </a:r>
            <a:r>
              <a:rPr lang="ar-EG" sz="2000" i="0" dirty="0">
                <a:solidFill>
                  <a:srgbClr val="0D0D0D"/>
                </a:solidFill>
                <a:effectLst/>
                <a:latin typeface="Alexandria" pitchFamily="2" charset="-78"/>
                <a:cs typeface="Alexandria" pitchFamily="2" charset="-78"/>
              </a:rPr>
              <a:t>الاشتراكات الرقمية والتسويق عبر الإنترنت</a:t>
            </a:r>
            <a:r>
              <a:rPr lang="ar-EG" sz="2000" i="0" dirty="0">
                <a:solidFill>
                  <a:srgbClr val="0D0D0D"/>
                </a:solidFill>
                <a:effectLst/>
                <a:latin typeface="Alexandria Light" pitchFamily="2" charset="-78"/>
                <a:cs typeface="Alexandria Light" pitchFamily="2" charset="-78"/>
              </a:rPr>
              <a:t>. على سبيل المثال، منصات مثل </a:t>
            </a:r>
            <a:r>
              <a:rPr lang="en-US" sz="2000" i="0" dirty="0">
                <a:solidFill>
                  <a:srgbClr val="0D0D0D"/>
                </a:solidFill>
                <a:effectLst/>
                <a:latin typeface="Alexandria" pitchFamily="2" charset="-78"/>
                <a:cs typeface="Alexandria" pitchFamily="2" charset="-78"/>
              </a:rPr>
              <a:t>Netflix</a:t>
            </a:r>
            <a:r>
              <a:rPr lang="en-US" sz="2000" i="0" dirty="0">
                <a:solidFill>
                  <a:srgbClr val="0D0D0D"/>
                </a:solidFill>
                <a:effectLst/>
                <a:latin typeface="Alexandria Light" pitchFamily="2" charset="-78"/>
                <a:cs typeface="Alexandria Light" pitchFamily="2" charset="-78"/>
              </a:rPr>
              <a:t> </a:t>
            </a:r>
            <a:r>
              <a:rPr lang="ar-EG" sz="2000" i="0" dirty="0">
                <a:solidFill>
                  <a:srgbClr val="0D0D0D"/>
                </a:solidFill>
                <a:effectLst/>
                <a:latin typeface="Alexandria Light" pitchFamily="2" charset="-78"/>
                <a:cs typeface="Alexandria Light" pitchFamily="2" charset="-78"/>
              </a:rPr>
              <a:t>و</a:t>
            </a:r>
            <a:r>
              <a:rPr lang="en-US" sz="2000" i="0" dirty="0">
                <a:solidFill>
                  <a:srgbClr val="0D0D0D"/>
                </a:solidFill>
                <a:effectLst/>
                <a:latin typeface="Alexandria" pitchFamily="2" charset="-78"/>
                <a:cs typeface="Alexandria" pitchFamily="2" charset="-78"/>
              </a:rPr>
              <a:t>Spotify</a:t>
            </a:r>
            <a:r>
              <a:rPr lang="en-US" sz="2000" i="0" dirty="0">
                <a:solidFill>
                  <a:srgbClr val="0D0D0D"/>
                </a:solidFill>
                <a:effectLst/>
                <a:latin typeface="Alexandria Light" pitchFamily="2" charset="-78"/>
                <a:cs typeface="Alexandria Light" pitchFamily="2" charset="-78"/>
              </a:rPr>
              <a:t> </a:t>
            </a:r>
            <a:r>
              <a:rPr lang="ar-EG" sz="2000" b="0" i="0" dirty="0">
                <a:solidFill>
                  <a:srgbClr val="0D0D0D"/>
                </a:solidFill>
                <a:effectLst/>
                <a:latin typeface="Alexandria Light" pitchFamily="2" charset="-78"/>
                <a:cs typeface="Alexandria Light" pitchFamily="2" charset="-78"/>
              </a:rPr>
              <a:t>تعتمد بشكل أساسي على اشتراكات المستخدمين، مما يساهم في تمويل إنتاج المحتوى. تُظهر هذه النماذج كيف أن اقتصاديات الإعلام الرقمي تفتح أبوابًا جديدة للنمو الاقتصادي في مختلف أنحاء العالم.</a:t>
            </a:r>
            <a:endParaRPr lang="en-US" sz="140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F9EF0EDC-46B6-2C6F-11E1-4DC21C47AC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5280" y="2772562"/>
            <a:ext cx="3323124" cy="2957282"/>
          </a:xfrm>
          <a:prstGeom prst="rect">
            <a:avLst/>
          </a:prstGeom>
        </p:spPr>
      </p:pic>
    </p:spTree>
    <p:extLst>
      <p:ext uri="{BB962C8B-B14F-4D97-AF65-F5344CB8AC3E}">
        <p14:creationId xmlns:p14="http://schemas.microsoft.com/office/powerpoint/2010/main" val="4001403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995791" y="25076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666478" y="1412953"/>
            <a:ext cx="7350710" cy="400110"/>
          </a:xfrm>
          <a:prstGeom prst="rect">
            <a:avLst/>
          </a:prstGeom>
          <a:noFill/>
        </p:spPr>
        <p:txBody>
          <a:bodyPr wrap="square" rtlCol="0">
            <a:spAutoFit/>
          </a:bodyPr>
          <a:lstStyle/>
          <a:p>
            <a:pPr algn="ctr" rtl="1"/>
            <a:r>
              <a:rPr lang="ar-EG" sz="2000" b="1" dirty="0">
                <a:solidFill>
                  <a:srgbClr val="00AEEF"/>
                </a:solidFill>
                <a:latin typeface="Alexandria" charset="0"/>
                <a:cs typeface="Alexandria" charset="0"/>
              </a:rPr>
              <a:t>أولًا: مفهوم اقتصاديات الإعلام</a:t>
            </a:r>
            <a:endParaRPr lang="en-US" sz="2000" b="1" dirty="0">
              <a:solidFill>
                <a:srgbClr val="00AEE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464365" y="2326706"/>
            <a:ext cx="6103777" cy="4251677"/>
          </a:xfrm>
          <a:prstGeom prst="rect">
            <a:avLst/>
          </a:prstGeom>
          <a:noFill/>
        </p:spPr>
        <p:txBody>
          <a:bodyPr wrap="square" rtlCol="0">
            <a:spAutoFit/>
          </a:bodyPr>
          <a:lstStyle/>
          <a:p>
            <a:pPr marR="228600" lvl="0" algn="just" rtl="1">
              <a:lnSpc>
                <a:spcPct val="150000"/>
              </a:lnSpc>
              <a:spcAft>
                <a:spcPts val="800"/>
              </a:spcAft>
              <a:buSzPts val="1000"/>
              <a:tabLst>
                <a:tab pos="457200" algn="l"/>
              </a:tabLst>
            </a:pPr>
            <a:r>
              <a:rPr lang="ar-EG" b="1" i="0" dirty="0">
                <a:solidFill>
                  <a:srgbClr val="0D0D0D"/>
                </a:solidFill>
                <a:effectLst/>
                <a:latin typeface="Alexandria" pitchFamily="2" charset="-78"/>
                <a:cs typeface="Alexandria" pitchFamily="2" charset="-78"/>
              </a:rPr>
              <a:t>5- الحد من تأثير الاحتكار الإعلامي </a:t>
            </a:r>
          </a:p>
          <a:p>
            <a:pPr marR="228600" lvl="0" algn="just" rtl="1">
              <a:lnSpc>
                <a:spcPct val="150000"/>
              </a:lnSpc>
              <a:spcAft>
                <a:spcPts val="800"/>
              </a:spcAft>
              <a:buSzPts val="1000"/>
              <a:tabLst>
                <a:tab pos="457200" algn="l"/>
              </a:tabLst>
            </a:pPr>
            <a:r>
              <a:rPr lang="ar-EG" sz="2000" b="0" i="0" dirty="0">
                <a:solidFill>
                  <a:srgbClr val="0D0D0D"/>
                </a:solidFill>
                <a:effectLst/>
                <a:latin typeface="Alexandria Light" pitchFamily="2" charset="-78"/>
                <a:cs typeface="Alexandria Light" pitchFamily="2" charset="-78"/>
              </a:rPr>
              <a:t>في حال تمتع بعض الشركات الإعلامية بنفوذ قوي، فإن ذلك قد يؤدي إلى </a:t>
            </a:r>
            <a:r>
              <a:rPr lang="ar-EG" sz="2000" i="0" dirty="0">
                <a:solidFill>
                  <a:srgbClr val="0D0D0D"/>
                </a:solidFill>
                <a:effectLst/>
                <a:latin typeface="Alexandria" pitchFamily="2" charset="-78"/>
                <a:cs typeface="Alexandria" pitchFamily="2" charset="-78"/>
              </a:rPr>
              <a:t>تقليص التنوع </a:t>
            </a:r>
            <a:r>
              <a:rPr lang="ar-EG" sz="2000" b="0" i="0" dirty="0">
                <a:solidFill>
                  <a:srgbClr val="0D0D0D"/>
                </a:solidFill>
                <a:effectLst/>
                <a:latin typeface="Alexandria Light" pitchFamily="2" charset="-78"/>
                <a:cs typeface="Alexandria Light" pitchFamily="2" charset="-78"/>
              </a:rPr>
              <a:t>في المحتوى المقدم للجمهور. دراسة اقتصاديات الإعلام تساهم في فهم آليات  التنظيم</a:t>
            </a:r>
            <a:r>
              <a:rPr lang="ar-EG" sz="2000" dirty="0">
                <a:solidFill>
                  <a:srgbClr val="0D0D0D"/>
                </a:solidFill>
                <a:latin typeface="Alexandria" pitchFamily="2" charset="-78"/>
                <a:cs typeface="Alexandria" pitchFamily="2" charset="-78"/>
              </a:rPr>
              <a:t> ومكافحة الاحتكار</a:t>
            </a:r>
            <a:r>
              <a:rPr lang="ar-EG" sz="2000" b="0" i="0" dirty="0">
                <a:solidFill>
                  <a:srgbClr val="0D0D0D"/>
                </a:solidFill>
                <a:effectLst/>
                <a:latin typeface="Alexandria Light" pitchFamily="2" charset="-78"/>
                <a:cs typeface="Alexandria Light" pitchFamily="2" charset="-78"/>
              </a:rPr>
              <a:t>، حيث يمكن تحليل تأثير تراكم وسائل الإعلام تحت سيطرة شركات قليلة على جودة وتنوع المحتوى المعروض. في هذه الحالة، تساهم قوانين تنظيم الإعلام في ضمان التنافسية وتحقيق التنوع الإعلامي لصالح الجمهور.</a:t>
            </a:r>
            <a:endParaRPr lang="en-US" sz="1400" dirty="0">
              <a:latin typeface="Alexandria Light" pitchFamily="2" charset="-78"/>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EC3621A6-4940-B501-0F64-980B6425E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0890" y="2772562"/>
            <a:ext cx="4597716" cy="3615812"/>
          </a:xfrm>
          <a:prstGeom prst="rect">
            <a:avLst/>
          </a:prstGeom>
        </p:spPr>
      </p:pic>
    </p:spTree>
    <p:extLst>
      <p:ext uri="{BB962C8B-B14F-4D97-AF65-F5344CB8AC3E}">
        <p14:creationId xmlns:p14="http://schemas.microsoft.com/office/powerpoint/2010/main" val="38830557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58512" y="1160640"/>
            <a:ext cx="6814306" cy="46166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ثانيًا: مكونات اقتصاديات الإعلام</a:t>
            </a:r>
            <a:endParaRPr lang="en-US" sz="24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4647426"/>
          </a:xfrm>
          <a:prstGeom prst="rect">
            <a:avLst/>
          </a:prstGeom>
          <a:noFill/>
        </p:spPr>
        <p:txBody>
          <a:bodyPr wrap="square" rtlCol="0">
            <a:spAutoFit/>
          </a:bodyPr>
          <a:lstStyle/>
          <a:p>
            <a:pPr algn="just" rtl="1">
              <a:lnSpc>
                <a:spcPct val="200000"/>
              </a:lnSpc>
            </a:pPr>
            <a:r>
              <a:rPr lang="ar-EG" sz="1600" b="0" i="0" dirty="0">
                <a:solidFill>
                  <a:srgbClr val="0D0D0D"/>
                </a:solidFill>
                <a:effectLst/>
                <a:latin typeface="Alexandria Light" pitchFamily="2" charset="-78"/>
                <a:cs typeface="Alexandria Light" pitchFamily="2" charset="-78"/>
              </a:rPr>
              <a:t>تعتبر مكونات الاقتصاد الإعلامي من الأساسيات التي تحدد كيفية إنتاج، توزيع، واستهلاك المحتوى الإعلامي في السوق. هذه المكونات تتداخل وتتكامل لتشكيل البيئة الاقتصادية التي تدير صناعة الإعلام. من خلال فهم هذه العناصر الأساسية، يمكننا التعرف على كيفية تأثير </a:t>
            </a:r>
            <a:r>
              <a:rPr lang="ar-EG" sz="1600" i="0" dirty="0">
                <a:solidFill>
                  <a:srgbClr val="0D0D0D"/>
                </a:solidFill>
                <a:effectLst/>
                <a:latin typeface="Alexandria" pitchFamily="2" charset="-78"/>
                <a:cs typeface="Alexandria" pitchFamily="2" charset="-78"/>
              </a:rPr>
              <a:t>المحتوى، والتكنولوجيا، ورأس المال </a:t>
            </a:r>
            <a:r>
              <a:rPr lang="ar-EG" sz="1600" b="0" i="0" dirty="0">
                <a:solidFill>
                  <a:srgbClr val="0D0D0D"/>
                </a:solidFill>
                <a:effectLst/>
                <a:latin typeface="Alexandria Light" pitchFamily="2" charset="-78"/>
                <a:cs typeface="Alexandria Light" pitchFamily="2" charset="-78"/>
              </a:rPr>
              <a:t>على صناعة الإعلام.</a:t>
            </a:r>
          </a:p>
          <a:p>
            <a:pPr algn="just" rtl="1">
              <a:lnSpc>
                <a:spcPct val="200000"/>
              </a:lnSpc>
            </a:pPr>
            <a:r>
              <a:rPr lang="ar-EG" kern="0" dirty="0">
                <a:solidFill>
                  <a:srgbClr val="0D0D0D"/>
                </a:solidFill>
                <a:latin typeface="Alexandria Light" pitchFamily="2" charset="-78"/>
                <a:ea typeface="Times New Roman" panose="02020603050405020304" pitchFamily="18" charset="0"/>
                <a:cs typeface="Alexandria Light" pitchFamily="2" charset="-78"/>
              </a:rPr>
              <a:t>يتكون الاقتصاد الإعلامي من ثلاثة عناصر أساسية: </a:t>
            </a:r>
          </a:p>
          <a:p>
            <a:pPr marL="285750" indent="-285750" algn="just" rtl="1">
              <a:lnSpc>
                <a:spcPct val="200000"/>
              </a:lnSpc>
              <a:buFontTx/>
              <a:buChar char="-"/>
            </a:pPr>
            <a:r>
              <a:rPr lang="ar-EG" b="1" kern="0" dirty="0">
                <a:solidFill>
                  <a:srgbClr val="0D0D0D"/>
                </a:solidFill>
                <a:latin typeface="Alexandria Light" pitchFamily="2" charset="-78"/>
                <a:ea typeface="Times New Roman" panose="02020603050405020304" pitchFamily="18" charset="0"/>
                <a:cs typeface="Alexandria Light" pitchFamily="2" charset="-78"/>
              </a:rPr>
              <a:t>الإنتاج الإعلامي</a:t>
            </a:r>
          </a:p>
          <a:p>
            <a:pPr marL="285750" indent="-285750" algn="just" rtl="1">
              <a:lnSpc>
                <a:spcPct val="200000"/>
              </a:lnSpc>
              <a:buFontTx/>
              <a:buChar char="-"/>
            </a:pPr>
            <a:r>
              <a:rPr lang="ar-EG" b="1" kern="0" dirty="0">
                <a:solidFill>
                  <a:srgbClr val="0D0D0D"/>
                </a:solidFill>
                <a:latin typeface="Alexandria Light" pitchFamily="2" charset="-78"/>
                <a:ea typeface="Times New Roman" panose="02020603050405020304" pitchFamily="18" charset="0"/>
                <a:cs typeface="Alexandria Light" pitchFamily="2" charset="-78"/>
              </a:rPr>
              <a:t>التوزيع الإعلامي</a:t>
            </a:r>
          </a:p>
          <a:p>
            <a:pPr marL="285750" indent="-285750" algn="just" rtl="1">
              <a:lnSpc>
                <a:spcPct val="200000"/>
              </a:lnSpc>
              <a:buFontTx/>
              <a:buChar char="-"/>
            </a:pPr>
            <a:r>
              <a:rPr lang="ar-EG" b="1" kern="0" dirty="0">
                <a:solidFill>
                  <a:srgbClr val="0D0D0D"/>
                </a:solidFill>
                <a:latin typeface="Alexandria Light" pitchFamily="2" charset="-78"/>
                <a:ea typeface="Times New Roman" panose="02020603050405020304" pitchFamily="18" charset="0"/>
                <a:cs typeface="Alexandria Light" pitchFamily="2" charset="-78"/>
              </a:rPr>
              <a:t>الاستهلاك الإعلامي</a:t>
            </a:r>
          </a:p>
          <a:p>
            <a:pPr algn="just" rtl="1">
              <a:lnSpc>
                <a:spcPct val="200000"/>
              </a:lnSpc>
            </a:pPr>
            <a:endParaRPr lang="ar-EG" sz="3200" kern="0" dirty="0">
              <a:solidFill>
                <a:srgbClr val="0D0D0D"/>
              </a:solidFill>
              <a:effectLst/>
              <a:latin typeface="Alexandria"/>
              <a:ea typeface="Times New Roman" panose="02020603050405020304" pitchFamily="18" charset="0"/>
              <a:cs typeface="Sakkal Majalla" panose="02000000000000000000"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518812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77038" y="1345306"/>
            <a:ext cx="6814306"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ثانيًا: مكونات اقتصاديات الإعلام</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4874976" y="2038555"/>
            <a:ext cx="6545374" cy="2780889"/>
          </a:xfrm>
          <a:prstGeom prst="rect">
            <a:avLst/>
          </a:prstGeom>
          <a:noFill/>
        </p:spPr>
        <p:txBody>
          <a:bodyPr wrap="square" rtlCol="0">
            <a:spAutoFit/>
          </a:bodyPr>
          <a:lstStyle/>
          <a:p>
            <a:pPr algn="just" rtl="1">
              <a:lnSpc>
                <a:spcPct val="200000"/>
              </a:lnSpc>
            </a:pPr>
            <a:r>
              <a:rPr lang="ar-EG" b="1" dirty="0">
                <a:solidFill>
                  <a:srgbClr val="FF0000"/>
                </a:solidFill>
                <a:latin typeface="Alexandria" pitchFamily="2" charset="-78"/>
                <a:cs typeface="Alexandria" pitchFamily="2" charset="-78"/>
              </a:rPr>
              <a:t>1-ا</a:t>
            </a:r>
            <a:r>
              <a:rPr lang="ar-EG" b="1" i="0" dirty="0">
                <a:solidFill>
                  <a:srgbClr val="FF0000"/>
                </a:solidFill>
                <a:effectLst/>
                <a:latin typeface="Alexandria" pitchFamily="2" charset="-78"/>
                <a:cs typeface="Alexandria" pitchFamily="2" charset="-78"/>
              </a:rPr>
              <a:t>لإنتاج الإعلامي:</a:t>
            </a:r>
          </a:p>
          <a:p>
            <a:pPr algn="just" rtl="1">
              <a:lnSpc>
                <a:spcPct val="200000"/>
              </a:lnSpc>
            </a:pPr>
            <a:r>
              <a:rPr lang="ar-EG" b="0" i="0" dirty="0">
                <a:solidFill>
                  <a:srgbClr val="0D0D0D"/>
                </a:solidFill>
                <a:effectLst/>
                <a:latin typeface="Alexandria Light" pitchFamily="2" charset="-78"/>
                <a:cs typeface="Alexandria Light" pitchFamily="2" charset="-78"/>
              </a:rPr>
              <a:t> هو عملية تحويل الأفكار إلى محتوى مرئي أو صوتي يتم عرضه عبر وسائل الإعلام المختلفة مثل التلفزيون، الراديو، الإنترنت، والصحافة. يشمل الإنتاج الإعلامي مجموعة من المراحل الأساسية التي تضمن نجاح المشروع وتؤثر بشكل كبير على نوعية المخرجات.</a:t>
            </a: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E693ED23-045E-3230-A1A7-3306365FF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884" y="2220834"/>
            <a:ext cx="3166631" cy="3334887"/>
          </a:xfrm>
          <a:prstGeom prst="rect">
            <a:avLst/>
          </a:prstGeom>
        </p:spPr>
      </p:pic>
    </p:spTree>
    <p:extLst>
      <p:ext uri="{BB962C8B-B14F-4D97-AF65-F5344CB8AC3E}">
        <p14:creationId xmlns:p14="http://schemas.microsoft.com/office/powerpoint/2010/main" val="2839173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11584" y="1145251"/>
            <a:ext cx="6814306"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ثانيًا: مكونات اقتصاديات الإعلام</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4381328"/>
          </a:xfrm>
          <a:prstGeom prst="rect">
            <a:avLst/>
          </a:prstGeom>
          <a:noFill/>
        </p:spPr>
        <p:txBody>
          <a:bodyPr wrap="square" rtlCol="0">
            <a:spAutoFit/>
          </a:bodyPr>
          <a:lstStyle/>
          <a:p>
            <a:pPr algn="just" rtl="1">
              <a:lnSpc>
                <a:spcPct val="200000"/>
              </a:lnSpc>
            </a:pPr>
            <a:r>
              <a:rPr lang="ar-EG" sz="1600" dirty="0">
                <a:solidFill>
                  <a:srgbClr val="FF0000"/>
                </a:solidFill>
                <a:latin typeface="Alexandria" pitchFamily="2" charset="-78"/>
                <a:cs typeface="Alexandria" pitchFamily="2" charset="-78"/>
              </a:rPr>
              <a:t>أ- مراحل الإنتاج الإعلامي:</a:t>
            </a:r>
          </a:p>
          <a:p>
            <a:pPr algn="just" rtl="1">
              <a:lnSpc>
                <a:spcPct val="200000"/>
              </a:lnSpc>
            </a:pPr>
            <a:r>
              <a:rPr lang="ar-EG" sz="1600" dirty="0">
                <a:solidFill>
                  <a:schemeClr val="tx1">
                    <a:lumMod val="95000"/>
                    <a:lumOff val="5000"/>
                  </a:schemeClr>
                </a:solidFill>
                <a:latin typeface="Alexandria" pitchFamily="2" charset="-78"/>
                <a:cs typeface="Alexandria" pitchFamily="2" charset="-78"/>
              </a:rPr>
              <a:t>1-  </a:t>
            </a:r>
            <a:r>
              <a:rPr lang="ar-EG" b="1" dirty="0">
                <a:solidFill>
                  <a:schemeClr val="tx1">
                    <a:lumMod val="95000"/>
                    <a:lumOff val="5000"/>
                  </a:schemeClr>
                </a:solidFill>
                <a:latin typeface="Alexandria" pitchFamily="2" charset="-78"/>
                <a:cs typeface="Alexandria" pitchFamily="2" charset="-78"/>
              </a:rPr>
              <a:t>مرحلة ما قبل الإنتاج:</a:t>
            </a:r>
          </a:p>
          <a:p>
            <a:pPr algn="just" rtl="1">
              <a:lnSpc>
                <a:spcPct val="200000"/>
              </a:lnSpc>
            </a:pPr>
            <a:r>
              <a:rPr lang="ar-EG" b="0" i="0" dirty="0">
                <a:solidFill>
                  <a:srgbClr val="0D0D0D"/>
                </a:solidFill>
                <a:effectLst/>
                <a:latin typeface="Alexandria Light" pitchFamily="2" charset="-78"/>
                <a:cs typeface="Alexandria Light" pitchFamily="2" charset="-78"/>
              </a:rPr>
              <a:t> هذه المرحلة تشمل التحضير الأساسي للمشروع، مثل تحديد الموضوع أو القصة، إعداد النصوص أو السيناريو، التخطيط لجدول التصوير، والبحث الميداني لجمع المعلومات. هنا يتم تحديد الأهداف والمحتوى الذي سيتم تقديمه، مع التأكد من ملاءمة الأدوات والتقنيات المتاحة.</a:t>
            </a:r>
          </a:p>
          <a:p>
            <a:pPr algn="just" rtl="1">
              <a:lnSpc>
                <a:spcPct val="200000"/>
              </a:lnSpc>
            </a:pPr>
            <a:r>
              <a:rPr lang="ar-EG" b="1" kern="0" dirty="0">
                <a:solidFill>
                  <a:schemeClr val="tx1">
                    <a:lumMod val="95000"/>
                    <a:lumOff val="5000"/>
                  </a:schemeClr>
                </a:solidFill>
                <a:latin typeface="Alexandria" pitchFamily="2" charset="-78"/>
                <a:ea typeface="Calibri" panose="020F0502020204030204" pitchFamily="34" charset="0"/>
                <a:cs typeface="Alexandria" pitchFamily="2" charset="-78"/>
              </a:rPr>
              <a:t>2- مرحلة الإنتاج الفعلي: </a:t>
            </a:r>
          </a:p>
          <a:p>
            <a:pPr algn="just" rtl="1">
              <a:lnSpc>
                <a:spcPct val="200000"/>
              </a:lnSpc>
            </a:pPr>
            <a:r>
              <a:rPr lang="ar-EG" b="0" i="0" dirty="0">
                <a:solidFill>
                  <a:srgbClr val="0D0D0D"/>
                </a:solidFill>
                <a:effectLst/>
                <a:latin typeface="Alexandria Light" pitchFamily="2" charset="-78"/>
                <a:cs typeface="Alexandria Light" pitchFamily="2" charset="-78"/>
              </a:rPr>
              <a:t>خلال هذه المرحلة، يتم تصوير البرنامج أو التقرير أو الفيلم، وتنظيم المقابلات، واختيار أماكن التصوير. يتم تجهيز الفريق الفني واختيار الممثلين المناسبين إذا كان العمل يتطلب تمثيلًا.</a:t>
            </a:r>
            <a:endParaRPr lang="ar-EG" b="1" kern="0" dirty="0">
              <a:solidFill>
                <a:srgbClr val="0D0D0D"/>
              </a:solidFill>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3012792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74618" y="1112045"/>
            <a:ext cx="6814306"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ثانيًا: مكونات اقتصاديات الإعلام</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2780889"/>
          </a:xfrm>
          <a:prstGeom prst="rect">
            <a:avLst/>
          </a:prstGeom>
          <a:noFill/>
        </p:spPr>
        <p:txBody>
          <a:bodyPr wrap="square" rtlCol="0">
            <a:spAutoFit/>
          </a:bodyPr>
          <a:lstStyle/>
          <a:p>
            <a:pPr algn="just" rtl="1">
              <a:lnSpc>
                <a:spcPct val="200000"/>
              </a:lnSpc>
            </a:pPr>
            <a:r>
              <a:rPr lang="ar-EG" sz="1600" b="1" dirty="0">
                <a:solidFill>
                  <a:schemeClr val="tx1">
                    <a:lumMod val="95000"/>
                    <a:lumOff val="5000"/>
                  </a:schemeClr>
                </a:solidFill>
                <a:latin typeface="Alexandria" pitchFamily="2" charset="-78"/>
                <a:cs typeface="Alexandria" pitchFamily="2" charset="-78"/>
              </a:rPr>
              <a:t>3- </a:t>
            </a:r>
            <a:r>
              <a:rPr lang="ar-EG" b="1" dirty="0">
                <a:solidFill>
                  <a:schemeClr val="tx1">
                    <a:lumMod val="95000"/>
                    <a:lumOff val="5000"/>
                  </a:schemeClr>
                </a:solidFill>
                <a:latin typeface="Alexandria" pitchFamily="2" charset="-78"/>
                <a:cs typeface="Alexandria" pitchFamily="2" charset="-78"/>
              </a:rPr>
              <a:t>مرحلة ما بعد الإنتاج:</a:t>
            </a:r>
          </a:p>
          <a:p>
            <a:pPr algn="just" rtl="1">
              <a:lnSpc>
                <a:spcPct val="200000"/>
              </a:lnSpc>
            </a:pPr>
            <a:r>
              <a:rPr lang="ar-EG" b="0" i="0" dirty="0">
                <a:solidFill>
                  <a:srgbClr val="0D0D0D"/>
                </a:solidFill>
                <a:effectLst/>
                <a:latin typeface="Alexandria Light" pitchFamily="2" charset="-78"/>
                <a:cs typeface="Alexandria Light" pitchFamily="2" charset="-78"/>
              </a:rPr>
              <a:t>هنا يتم تحرير وتعديل اللقطات المصورة، وتنفيذ المونتاج، حيث يتم تقطيع اللقطات وتنظيمها بطريقة تتماشى مع السيناريو الذي تم وضعه مسبقاً. بعد ذلك، يتم تجهيز العمل للبث أو التوزيع، إضافة إلى التسويق والإعلان عنه.</a:t>
            </a:r>
          </a:p>
          <a:p>
            <a:pPr algn="just" rtl="1">
              <a:lnSpc>
                <a:spcPct val="200000"/>
              </a:lnSpc>
            </a:pPr>
            <a:r>
              <a:rPr lang="ar-EG" dirty="0">
                <a:solidFill>
                  <a:srgbClr val="0D0D0D"/>
                </a:solidFill>
                <a:latin typeface="Alexandria Light" pitchFamily="2" charset="-78"/>
                <a:cs typeface="Alexandria Light" pitchFamily="2" charset="-78"/>
              </a:rPr>
              <a:t>يشمل الإنتاج الإعلامي ثلاثة أنواع أساسية:  الإنتاج التلفزيوني والإذاعي، الإنتاج الإعلاني، وأيضًا الإنتاج الرقمي </a:t>
            </a:r>
            <a:endParaRPr lang="ar-EG" dirty="0">
              <a:solidFill>
                <a:srgbClr val="00B0F0"/>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826987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92034" y="1295158"/>
            <a:ext cx="4222539" cy="5178084"/>
          </a:xfrm>
          <a:prstGeom prst="rect">
            <a:avLst/>
          </a:prstGeom>
        </p:spPr>
        <p:txBody>
          <a:bodyPr wrap="square">
            <a:spAutoFit/>
          </a:bodyPr>
          <a:lstStyle/>
          <a:p>
            <a:pPr algn="just" rtl="1">
              <a:lnSpc>
                <a:spcPct val="150000"/>
              </a:lnSpc>
            </a:pPr>
            <a:r>
              <a:rPr lang="ar-EG" sz="1400" dirty="0">
                <a:solidFill>
                  <a:srgbClr val="00B0F0"/>
                </a:solidFill>
                <a:latin typeface="Alexandria" pitchFamily="2" charset="-78"/>
                <a:cs typeface="Alexandria" pitchFamily="2" charset="-78"/>
              </a:rPr>
              <a:t>1-</a:t>
            </a:r>
            <a:r>
              <a:rPr lang="ar-EG" sz="1400" dirty="0">
                <a:latin typeface="Alexandria" pitchFamily="2" charset="-78"/>
                <a:cs typeface="Alexandria" pitchFamily="2" charset="-78"/>
              </a:rPr>
              <a:t> </a:t>
            </a:r>
            <a:r>
              <a:rPr lang="ar-EG" sz="1400" b="1" i="0" dirty="0">
                <a:solidFill>
                  <a:srgbClr val="00B0F0"/>
                </a:solidFill>
                <a:effectLst/>
                <a:latin typeface="Alexandria" pitchFamily="2" charset="-78"/>
                <a:cs typeface="Alexandria" pitchFamily="2" charset="-78"/>
              </a:rPr>
              <a:t>المحتوى</a:t>
            </a:r>
            <a:r>
              <a:rPr lang="ar-EG" sz="1400" b="0" i="0" dirty="0">
                <a:solidFill>
                  <a:srgbClr val="0D0D0D"/>
                </a:solidFill>
                <a:effectLst/>
                <a:latin typeface="Alexandria" pitchFamily="2" charset="-78"/>
                <a:cs typeface="Alexandria" pitchFamily="2" charset="-78"/>
              </a:rPr>
              <a:t> </a:t>
            </a:r>
            <a:r>
              <a:rPr lang="ar-EG" sz="1400" b="0" i="0" dirty="0">
                <a:solidFill>
                  <a:srgbClr val="0D0D0D"/>
                </a:solidFill>
                <a:effectLst/>
                <a:latin typeface="Alexandria Light" pitchFamily="2" charset="-78"/>
                <a:cs typeface="Alexandria Light" pitchFamily="2" charset="-78"/>
              </a:rPr>
              <a:t>هو جوهر أي منتج إعلامي. يمكن أن يكون في شكل تقارير إخبارية، أفلام، برامج تلفزيونية، أو حتى مواد إعلانية. يجب أن يتماشى المحتوى مع احتياجات الجمهور  ويتم تحديده بناءً على دراسة السوق وتحليل رغبات الجمهور.</a:t>
            </a:r>
          </a:p>
          <a:p>
            <a:pPr algn="just" rtl="1">
              <a:lnSpc>
                <a:spcPct val="150000"/>
              </a:lnSpc>
            </a:pPr>
            <a:r>
              <a:rPr lang="ar-EG" sz="1400" dirty="0">
                <a:solidFill>
                  <a:srgbClr val="00B0F0"/>
                </a:solidFill>
                <a:latin typeface="Alexandria Light" pitchFamily="2" charset="-78"/>
                <a:cs typeface="Alexandria Light" pitchFamily="2" charset="-78"/>
              </a:rPr>
              <a:t>2-</a:t>
            </a:r>
            <a:r>
              <a:rPr lang="ar-EG" sz="1400" dirty="0">
                <a:solidFill>
                  <a:srgbClr val="0D0D0D"/>
                </a:solidFill>
                <a:latin typeface="Alexandria Light" pitchFamily="2" charset="-78"/>
                <a:cs typeface="Alexandria Light" pitchFamily="2" charset="-78"/>
              </a:rPr>
              <a:t> </a:t>
            </a:r>
            <a:r>
              <a:rPr lang="ar-EG" sz="1400" b="1" dirty="0">
                <a:solidFill>
                  <a:srgbClr val="00B0F0"/>
                </a:solidFill>
                <a:latin typeface="Alexandria" pitchFamily="2" charset="-78"/>
                <a:cs typeface="Alexandria" pitchFamily="2" charset="-78"/>
              </a:rPr>
              <a:t>التكنولوجيا</a:t>
            </a:r>
            <a:r>
              <a:rPr lang="ar-EG" sz="1400" dirty="0">
                <a:solidFill>
                  <a:srgbClr val="0D0D0D"/>
                </a:solidFill>
                <a:latin typeface="Alexandria Light" pitchFamily="2" charset="-78"/>
                <a:cs typeface="Alexandria Light" pitchFamily="2" charset="-78"/>
              </a:rPr>
              <a:t>: </a:t>
            </a:r>
            <a:r>
              <a:rPr lang="ar-EG" sz="1400" b="0" i="0" dirty="0">
                <a:solidFill>
                  <a:srgbClr val="0D0D0D"/>
                </a:solidFill>
                <a:effectLst/>
                <a:latin typeface="Alexandria Light" pitchFamily="2" charset="-78"/>
                <a:cs typeface="Alexandria Light" pitchFamily="2" charset="-78"/>
              </a:rPr>
              <a:t>تساهم في تحسين جودة المحتوى وتوسيع نطاق التوزيع. تتراوح الأدوات التكنولوجية المستخدمة في الإنتاج من الكاميرات الحديثة، أجهزة المونتاج، برامج الرسومات والتصميم، وصولًا إلى المنصات الرقمية لتوزيع المحتوى.</a:t>
            </a:r>
          </a:p>
          <a:p>
            <a:pPr algn="just" rtl="1">
              <a:lnSpc>
                <a:spcPct val="150000"/>
              </a:lnSpc>
            </a:pPr>
            <a:r>
              <a:rPr lang="ar-EG" sz="1400" b="1" dirty="0">
                <a:solidFill>
                  <a:srgbClr val="00B0F0"/>
                </a:solidFill>
                <a:latin typeface="Alexandria" pitchFamily="2" charset="-78"/>
                <a:cs typeface="Alexandria" pitchFamily="2" charset="-78"/>
              </a:rPr>
              <a:t>3- رأس المال: </a:t>
            </a:r>
            <a:r>
              <a:rPr lang="ar-EG" sz="1400" b="1" i="0" dirty="0">
                <a:solidFill>
                  <a:srgbClr val="00B0F0"/>
                </a:solidFill>
                <a:effectLst/>
                <a:latin typeface="Alexandria" pitchFamily="2" charset="-78"/>
                <a:cs typeface="Alexandria" pitchFamily="2" charset="-78"/>
              </a:rPr>
              <a:t> </a:t>
            </a:r>
            <a:r>
              <a:rPr lang="ar-EG" sz="1400" b="0" i="0" dirty="0">
                <a:solidFill>
                  <a:srgbClr val="0D0D0D"/>
                </a:solidFill>
                <a:effectLst/>
                <a:latin typeface="Alexandria Light" pitchFamily="2" charset="-78"/>
                <a:cs typeface="Alexandria Light" pitchFamily="2" charset="-78"/>
              </a:rPr>
              <a:t>يتطلب إنشاء محتوى إعلامي تمويلًا لتغطية تكاليف الإنتاج مثل أجور العاملين، شراء المعدات، وتكاليف التسويق والتوزيع. يمكن أن يأتي رأس المال من عدة مصادر: الاستثمار الخاص، الشركات الإعلامية، أو حتى من خلال </a:t>
            </a:r>
            <a:r>
              <a:rPr lang="ar-EG" sz="1400" b="1" i="0" dirty="0">
                <a:solidFill>
                  <a:srgbClr val="0D0D0D"/>
                </a:solidFill>
                <a:effectLst/>
                <a:latin typeface="Alexandria" pitchFamily="2" charset="-78"/>
                <a:cs typeface="Alexandria" pitchFamily="2" charset="-78"/>
              </a:rPr>
              <a:t>تمويل جماعي</a:t>
            </a:r>
            <a:endParaRPr lang="ar-EG" sz="1400" b="0" i="0" dirty="0">
              <a:solidFill>
                <a:srgbClr val="0D0D0D"/>
              </a:solidFill>
              <a:effectLst/>
              <a:latin typeface="Alexandria" pitchFamily="2" charset="-78"/>
              <a:cs typeface="Alexandria" pitchFamily="2" charset="-78"/>
            </a:endParaRPr>
          </a:p>
          <a:p>
            <a:pPr algn="just" rtl="1">
              <a:lnSpc>
                <a:spcPct val="120000"/>
              </a:lnSpc>
            </a:pPr>
            <a:endParaRPr lang="en-US" sz="1400" dirty="0">
              <a:latin typeface="Alexandria" pitchFamily="2" charset="-78"/>
              <a:cs typeface="Alexandria" pitchFamily="2" charset="-78"/>
            </a:endParaRPr>
          </a:p>
        </p:txBody>
      </p:sp>
      <p:sp>
        <p:nvSpPr>
          <p:cNvPr id="7" name="Rectangle 6"/>
          <p:cNvSpPr/>
          <p:nvPr/>
        </p:nvSpPr>
        <p:spPr>
          <a:xfrm>
            <a:off x="6577055" y="1155869"/>
            <a:ext cx="4747323" cy="1671740"/>
          </a:xfrm>
          <a:prstGeom prst="rect">
            <a:avLst/>
          </a:prstGeom>
        </p:spPr>
        <p:txBody>
          <a:bodyPr wrap="square">
            <a:spAutoFit/>
          </a:bodyPr>
          <a:lstStyle/>
          <a:p>
            <a:pPr algn="just" rtl="1">
              <a:lnSpc>
                <a:spcPct val="150000"/>
              </a:lnSpc>
            </a:pPr>
            <a:r>
              <a:rPr lang="ar-EG" sz="1400" b="1" i="0" dirty="0">
                <a:solidFill>
                  <a:srgbClr val="00B0F0"/>
                </a:solidFill>
                <a:effectLst/>
                <a:latin typeface="Alexandria Light" pitchFamily="2" charset="-78"/>
                <a:cs typeface="Alexandria Light" pitchFamily="2" charset="-78"/>
              </a:rPr>
              <a:t>ب- عناصر الإنتاج الإعلامي </a:t>
            </a:r>
            <a:r>
              <a:rPr lang="ar-EG" sz="1400" b="0" i="0" dirty="0">
                <a:solidFill>
                  <a:srgbClr val="0D0D0D"/>
                </a:solidFill>
                <a:effectLst/>
                <a:latin typeface="Alexandria Light" pitchFamily="2" charset="-78"/>
                <a:cs typeface="Alexandria Light" pitchFamily="2" charset="-78"/>
              </a:rPr>
              <a:t>هي الأساس الذي يقوم عليه إنشاء أي محتوى إعلامي، وتشمل ثلاثة جوانب رئيسية: </a:t>
            </a:r>
            <a:r>
              <a:rPr lang="ar-EG" sz="1400" b="1" i="0" dirty="0">
                <a:solidFill>
                  <a:srgbClr val="0D0D0D"/>
                </a:solidFill>
                <a:effectLst/>
                <a:latin typeface="Alexandria" pitchFamily="2" charset="-78"/>
                <a:cs typeface="Alexandria" pitchFamily="2" charset="-78"/>
              </a:rPr>
              <a:t>المحتوى، التكنولوجيا، ورأس المال</a:t>
            </a:r>
            <a:r>
              <a:rPr lang="ar-EG" sz="1400" b="0" i="0" dirty="0">
                <a:solidFill>
                  <a:srgbClr val="0D0D0D"/>
                </a:solidFill>
                <a:effectLst/>
                <a:latin typeface="Alexandria Light" pitchFamily="2" charset="-78"/>
                <a:cs typeface="Alexandria Light" pitchFamily="2" charset="-78"/>
              </a:rPr>
              <a:t>. كل عنصر من هذه العناصر له دور حاسم في ضمان نجاح المنتج الإعلامي وتحقيق الأهداف المطلوبة.</a:t>
            </a:r>
            <a:endParaRPr lang="en-US" sz="1400" b="1" dirty="0">
              <a:latin typeface="Alexandria Light" pitchFamily="2" charset="-78"/>
              <a:cs typeface="Alexandria Light"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4B352F4-B6C1-2881-B544-BA4902BF23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77055" y="2582906"/>
            <a:ext cx="3774194" cy="3774194"/>
          </a:xfrm>
          <a:prstGeom prst="rect">
            <a:avLst/>
          </a:prstGeom>
        </p:spPr>
      </p:pic>
      <p:sp>
        <p:nvSpPr>
          <p:cNvPr id="2" name="TextBox 1">
            <a:extLst>
              <a:ext uri="{FF2B5EF4-FFF2-40B4-BE49-F238E27FC236}">
                <a16:creationId xmlns:a16="http://schemas.microsoft.com/office/drawing/2014/main" id="{85B78463-4BF8-7C3A-5B36-EF233B831D97}"/>
              </a:ext>
            </a:extLst>
          </p:cNvPr>
          <p:cNvSpPr txBox="1"/>
          <p:nvPr/>
        </p:nvSpPr>
        <p:spPr>
          <a:xfrm>
            <a:off x="854697" y="667806"/>
            <a:ext cx="6814306"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ثانيًا: مكونات اقتصاديات الإعلام</a:t>
            </a:r>
            <a:endParaRPr lang="en-US"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44128615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11584" y="1117199"/>
            <a:ext cx="6814306"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ثانيًا: مكونات اقتصاديات الإعلام</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871990" y="2200678"/>
            <a:ext cx="5635128" cy="3959417"/>
          </a:xfrm>
          <a:prstGeom prst="rect">
            <a:avLst/>
          </a:prstGeom>
          <a:noFill/>
        </p:spPr>
        <p:txBody>
          <a:bodyPr wrap="square" rtlCol="0">
            <a:spAutoFit/>
          </a:bodyPr>
          <a:lstStyle/>
          <a:p>
            <a:pPr algn="just" rtl="1">
              <a:lnSpc>
                <a:spcPct val="200000"/>
              </a:lnSpc>
            </a:pPr>
            <a:r>
              <a:rPr lang="ar-EG" sz="1600" b="1" dirty="0">
                <a:solidFill>
                  <a:srgbClr val="FF0000"/>
                </a:solidFill>
                <a:latin typeface="Alexandria" pitchFamily="2" charset="-78"/>
                <a:cs typeface="Alexandria" pitchFamily="2" charset="-78"/>
              </a:rPr>
              <a:t>2- ا</a:t>
            </a:r>
            <a:r>
              <a:rPr lang="ar-EG" sz="1600" b="1" i="0" dirty="0">
                <a:solidFill>
                  <a:srgbClr val="FF0000"/>
                </a:solidFill>
                <a:effectLst/>
                <a:latin typeface="Alexandria" pitchFamily="2" charset="-78"/>
                <a:cs typeface="Alexandria" pitchFamily="2" charset="-78"/>
              </a:rPr>
              <a:t>لتوزيع الإعلامي:</a:t>
            </a:r>
          </a:p>
          <a:p>
            <a:pPr algn="just" rtl="1">
              <a:lnSpc>
                <a:spcPct val="200000"/>
              </a:lnSpc>
            </a:pPr>
            <a:r>
              <a:rPr lang="ar-EG" sz="1600" b="0" i="0" dirty="0">
                <a:solidFill>
                  <a:srgbClr val="0D0D0D"/>
                </a:solidFill>
                <a:effectLst/>
                <a:latin typeface="Alexandria Light" pitchFamily="2" charset="-78"/>
                <a:cs typeface="Alexandria Light" pitchFamily="2" charset="-78"/>
              </a:rPr>
              <a:t> هو العملية التي يتم من خلالها نقل وتوزيع المحتوى الإعلامي إلى الجمهور عبر قنوات متعددة. الهدف من التوزيع هو ضمان وصول المحتوى إلى أكبر عدد ممكن من الجمهور المستهدف، سواء كان ذلك عبر الوسائل التقليدية أو الرقمية. تختلف قنوات التوزيع في طبيعتها، تقنياتها، والجمهور الذي تصل إليه، مما يجعل كل قناة تُستخدم بشكل استراتيجي لتلبية احتياجات واهتمامات الجمهور.</a:t>
            </a:r>
            <a:endParaRPr lang="ar-EG" sz="3200"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1044243F-04C0-147D-3484-2EAF4BE5FD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4882" y="2089422"/>
            <a:ext cx="4020974" cy="4020974"/>
          </a:xfrm>
          <a:prstGeom prst="rect">
            <a:avLst/>
          </a:prstGeom>
        </p:spPr>
      </p:pic>
    </p:spTree>
    <p:extLst>
      <p:ext uri="{BB962C8B-B14F-4D97-AF65-F5344CB8AC3E}">
        <p14:creationId xmlns:p14="http://schemas.microsoft.com/office/powerpoint/2010/main" val="1205025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72029" y="1160640"/>
            <a:ext cx="6814306"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ثانيًا: مكونات اقتصاديات الإعلام</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3360144" y="1893090"/>
            <a:ext cx="8146973" cy="4380430"/>
          </a:xfrm>
          <a:prstGeom prst="rect">
            <a:avLst/>
          </a:prstGeom>
          <a:noFill/>
        </p:spPr>
        <p:txBody>
          <a:bodyPr wrap="square" rtlCol="0">
            <a:spAutoFit/>
          </a:bodyPr>
          <a:lstStyle/>
          <a:p>
            <a:pPr algn="just" rtl="1">
              <a:lnSpc>
                <a:spcPct val="200000"/>
              </a:lnSpc>
            </a:pPr>
            <a:r>
              <a:rPr lang="ar-EG" sz="1600" b="1" kern="0" dirty="0">
                <a:solidFill>
                  <a:srgbClr val="0D0D0D"/>
                </a:solidFill>
                <a:latin typeface="Alexandria" pitchFamily="2" charset="-78"/>
                <a:ea typeface="Times New Roman" panose="02020603050405020304" pitchFamily="18" charset="0"/>
                <a:cs typeface="Alexandria" pitchFamily="2" charset="-78"/>
              </a:rPr>
              <a:t>قنوات التوزيع التقليدية</a:t>
            </a:r>
            <a:r>
              <a:rPr lang="ar-EG" sz="1600" kern="0" dirty="0">
                <a:solidFill>
                  <a:srgbClr val="0D0D0D"/>
                </a:solidFill>
                <a:latin typeface="Alexandria Light" pitchFamily="2" charset="-78"/>
                <a:ea typeface="Times New Roman" panose="02020603050405020304" pitchFamily="18" charset="0"/>
                <a:cs typeface="Alexandria Light" pitchFamily="2" charset="-78"/>
              </a:rPr>
              <a:t>: تشمل الوسائل التي كانت سائدة قبل عصر الإنترنت مثل التلفزيون والراديو والصحافة المطبوعة، </a:t>
            </a:r>
            <a:r>
              <a:rPr lang="ar-EG" b="0" i="0" dirty="0">
                <a:solidFill>
                  <a:srgbClr val="0D0D0D"/>
                </a:solidFill>
                <a:effectLst/>
                <a:latin typeface="Alexandria Light" pitchFamily="2" charset="-78"/>
                <a:cs typeface="Alexandria Light" pitchFamily="2" charset="-78"/>
              </a:rPr>
              <a:t>وتتميز هذه القنوات بالوصول الجماهيري الواسع، حيث كان يتم بث المحتوى بشكل عام لجمهور غير محدد، مع تحكم أقل في تحديد الفئات المستهدفة بدقة.</a:t>
            </a:r>
          </a:p>
          <a:p>
            <a:pPr algn="just" rtl="1">
              <a:lnSpc>
                <a:spcPct val="200000"/>
              </a:lnSpc>
            </a:pPr>
            <a:r>
              <a:rPr lang="ar-EG" sz="1600" b="1" kern="0" dirty="0">
                <a:solidFill>
                  <a:srgbClr val="0D0D0D"/>
                </a:solidFill>
                <a:latin typeface="Alexandria" pitchFamily="2" charset="-78"/>
                <a:ea typeface="Times New Roman" panose="02020603050405020304" pitchFamily="18" charset="0"/>
                <a:cs typeface="Alexandria" pitchFamily="2" charset="-78"/>
              </a:rPr>
              <a:t>قنوات التوزيع الرقمية</a:t>
            </a:r>
            <a:r>
              <a:rPr lang="ar-EG" kern="0" dirty="0">
                <a:solidFill>
                  <a:srgbClr val="0D0D0D"/>
                </a:solidFill>
                <a:latin typeface="Alexandria Light" pitchFamily="2" charset="-78"/>
                <a:ea typeface="Times New Roman" panose="02020603050405020304" pitchFamily="18" charset="0"/>
                <a:cs typeface="Alexandria Light" pitchFamily="2" charset="-78"/>
              </a:rPr>
              <a:t>: </a:t>
            </a:r>
            <a:r>
              <a:rPr lang="ar-EG" b="0" i="0" dirty="0">
                <a:solidFill>
                  <a:srgbClr val="0D0D0D"/>
                </a:solidFill>
                <a:effectLst/>
                <a:latin typeface="Alexandria Light" pitchFamily="2" charset="-78"/>
                <a:cs typeface="Alexandria Light" pitchFamily="2" charset="-78"/>
              </a:rPr>
              <a:t>تشمل هذه القنوات </a:t>
            </a:r>
            <a:r>
              <a:rPr lang="ar-EG" i="0" dirty="0">
                <a:solidFill>
                  <a:srgbClr val="0D0D0D"/>
                </a:solidFill>
                <a:effectLst/>
                <a:latin typeface="Alexandria" pitchFamily="2" charset="-78"/>
                <a:cs typeface="Alexandria" pitchFamily="2" charset="-78"/>
              </a:rPr>
              <a:t>منصات التواصل الاجتماعي، المواقع الإلكترونية، وخدمات البث المباشر مثل </a:t>
            </a:r>
            <a:r>
              <a:rPr lang="en-US" i="0" dirty="0">
                <a:solidFill>
                  <a:srgbClr val="0D0D0D"/>
                </a:solidFill>
                <a:effectLst/>
                <a:latin typeface="Alexandria" pitchFamily="2" charset="-78"/>
                <a:cs typeface="Alexandria" pitchFamily="2" charset="-78"/>
              </a:rPr>
              <a:t>YouTube </a:t>
            </a:r>
            <a:r>
              <a:rPr lang="ar-EG" i="0" dirty="0">
                <a:solidFill>
                  <a:srgbClr val="0D0D0D"/>
                </a:solidFill>
                <a:effectLst/>
                <a:latin typeface="Alexandria" pitchFamily="2" charset="-78"/>
                <a:cs typeface="Alexandria" pitchFamily="2" charset="-78"/>
              </a:rPr>
              <a:t>و</a:t>
            </a:r>
            <a:r>
              <a:rPr lang="en-US" i="0" dirty="0">
                <a:solidFill>
                  <a:srgbClr val="0D0D0D"/>
                </a:solidFill>
                <a:effectLst/>
                <a:latin typeface="Alexandria" pitchFamily="2" charset="-78"/>
                <a:cs typeface="Alexandria" pitchFamily="2" charset="-78"/>
              </a:rPr>
              <a:t>Netflix</a:t>
            </a:r>
            <a:r>
              <a:rPr lang="en-US" b="0" i="0" dirty="0">
                <a:solidFill>
                  <a:srgbClr val="0D0D0D"/>
                </a:solidFill>
                <a:effectLst/>
                <a:latin typeface="Alexandria" pitchFamily="2" charset="-78"/>
                <a:cs typeface="Alexandria" pitchFamily="2" charset="-78"/>
              </a:rPr>
              <a:t>. </a:t>
            </a:r>
            <a:r>
              <a:rPr lang="ar-EG" b="0" i="0" dirty="0">
                <a:solidFill>
                  <a:srgbClr val="0D0D0D"/>
                </a:solidFill>
                <a:effectLst/>
                <a:latin typeface="Alexandria Light" pitchFamily="2" charset="-78"/>
                <a:cs typeface="Alexandria Light" pitchFamily="2" charset="-78"/>
              </a:rPr>
              <a:t>تتيح هذه القنوات تفاعلاً أكبر مع الجمهور، إذ يمكن للأفراد التفاعل مع المحتوى بشكل مباشر، ومشاركة آرائهم، أو حتى تحديد نوع المحتوى الذي يستهلكونه</a:t>
            </a:r>
            <a:r>
              <a:rPr lang="ar-EG" b="0" i="0" dirty="0">
                <a:solidFill>
                  <a:srgbClr val="0D0D0D"/>
                </a:solidFill>
                <a:effectLst/>
                <a:latin typeface="Segoe UI Variable Text" pitchFamily="2" charset="0"/>
              </a:rPr>
              <a:t>.</a:t>
            </a: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7A9CF85F-17B4-5398-C40D-7D77B0DD2A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800" y="2721166"/>
            <a:ext cx="2809875" cy="2568823"/>
          </a:xfrm>
          <a:prstGeom prst="rect">
            <a:avLst/>
          </a:prstGeom>
        </p:spPr>
      </p:pic>
    </p:spTree>
    <p:extLst>
      <p:ext uri="{BB962C8B-B14F-4D97-AF65-F5344CB8AC3E}">
        <p14:creationId xmlns:p14="http://schemas.microsoft.com/office/powerpoint/2010/main" val="3647075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5825" y="1219088"/>
            <a:ext cx="6814306"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ثانيًا: مكونات اقتصاديات الإعلام</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651292" y="2229762"/>
            <a:ext cx="6050762" cy="3959417"/>
          </a:xfrm>
          <a:prstGeom prst="rect">
            <a:avLst/>
          </a:prstGeom>
          <a:noFill/>
        </p:spPr>
        <p:txBody>
          <a:bodyPr wrap="square" rtlCol="0">
            <a:spAutoFit/>
          </a:bodyPr>
          <a:lstStyle/>
          <a:p>
            <a:pPr algn="just" rtl="1">
              <a:lnSpc>
                <a:spcPct val="200000"/>
              </a:lnSpc>
            </a:pPr>
            <a:r>
              <a:rPr lang="ar-EG" sz="1600" b="1" i="0" dirty="0">
                <a:solidFill>
                  <a:srgbClr val="FF0000"/>
                </a:solidFill>
                <a:effectLst/>
                <a:latin typeface="Alexandria" pitchFamily="2" charset="-78"/>
                <a:cs typeface="Alexandria" pitchFamily="2" charset="-78"/>
              </a:rPr>
              <a:t>3- الاستهلاك الإعلامي:</a:t>
            </a:r>
          </a:p>
          <a:p>
            <a:pPr algn="just" rtl="1">
              <a:lnSpc>
                <a:spcPct val="200000"/>
              </a:lnSpc>
            </a:pPr>
            <a:r>
              <a:rPr lang="ar-EG" sz="1600" b="0" i="0" dirty="0">
                <a:solidFill>
                  <a:srgbClr val="0D0D0D"/>
                </a:solidFill>
                <a:effectLst/>
                <a:latin typeface="Alexandria Light" pitchFamily="2" charset="-78"/>
                <a:cs typeface="Alexandria Light" pitchFamily="2" charset="-78"/>
              </a:rPr>
              <a:t>يشير إلى عملية تفاعل الجمهور مع المحتوى الإعلامي المعروض عبر مختلف القنوات، سواء كانت هذه القنوات تقليدية مثل التلفزيون والإذاعة، أو رقمية مثل الإنترنت ووسائل التواصل الاجتماعي. </a:t>
            </a:r>
          </a:p>
          <a:p>
            <a:pPr marL="285750" indent="-285750"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يعتمد الاستهلاك الإعلامي على عدة عوامل تشمل رغبات الجمهور، وفئاته العمرية، وعاداته في التعامل مع الإعلام. تختلف أنماط الاستهلاك بشكل كبير من حيث ما إذا كان الجمهور يدفع مقابلاً للاستهلاك أم يستهلك المحتوى مجانًا</a:t>
            </a:r>
            <a:endParaRPr lang="ar-EG" sz="3200"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9" name="Picture 8">
            <a:extLst>
              <a:ext uri="{FF2B5EF4-FFF2-40B4-BE49-F238E27FC236}">
                <a16:creationId xmlns:a16="http://schemas.microsoft.com/office/drawing/2014/main" id="{81F42937-0DE2-17AF-EBB5-0C0E72F3D0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7722" y="2029283"/>
            <a:ext cx="2409825" cy="1895475"/>
          </a:xfrm>
          <a:prstGeom prst="rect">
            <a:avLst/>
          </a:prstGeom>
        </p:spPr>
      </p:pic>
      <p:pic>
        <p:nvPicPr>
          <p:cNvPr id="11" name="Picture 10">
            <a:extLst>
              <a:ext uri="{FF2B5EF4-FFF2-40B4-BE49-F238E27FC236}">
                <a16:creationId xmlns:a16="http://schemas.microsoft.com/office/drawing/2014/main" id="{85A63405-3BCA-413E-7754-287F78DB71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2515" y="3428999"/>
            <a:ext cx="3680240" cy="2760180"/>
          </a:xfrm>
          <a:prstGeom prst="rect">
            <a:avLst/>
          </a:prstGeom>
        </p:spPr>
      </p:pic>
    </p:spTree>
    <p:extLst>
      <p:ext uri="{BB962C8B-B14F-4D97-AF65-F5344CB8AC3E}">
        <p14:creationId xmlns:p14="http://schemas.microsoft.com/office/powerpoint/2010/main" val="1920344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11584" y="1853158"/>
            <a:ext cx="6814306" cy="400110"/>
          </a:xfrm>
          <a:prstGeom prst="rect">
            <a:avLst/>
          </a:prstGeom>
          <a:noFill/>
        </p:spPr>
        <p:txBody>
          <a:bodyPr wrap="square" rtlCol="0">
            <a:spAutoFit/>
          </a:bodyPr>
          <a:lstStyle/>
          <a:p>
            <a:pPr algn="r" rtl="1"/>
            <a:r>
              <a:rPr lang="ar-EG" sz="2000" b="1" dirty="0">
                <a:solidFill>
                  <a:srgbClr val="FF0000"/>
                </a:solidFill>
                <a:latin typeface="Alexandria" charset="0"/>
                <a:cs typeface="Alexandria" charset="0"/>
              </a:rPr>
              <a:t>أنماط الاستهلاك الإعلامي </a:t>
            </a:r>
            <a:endParaRPr lang="en-US" sz="2000" b="1" dirty="0">
              <a:solidFill>
                <a:srgbClr val="FF000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graphicFrame>
        <p:nvGraphicFramePr>
          <p:cNvPr id="5" name="Table 4">
            <a:extLst>
              <a:ext uri="{FF2B5EF4-FFF2-40B4-BE49-F238E27FC236}">
                <a16:creationId xmlns:a16="http://schemas.microsoft.com/office/drawing/2014/main" id="{C3EC76CD-8349-8FC2-2A0A-420B44FE73A1}"/>
              </a:ext>
            </a:extLst>
          </p:cNvPr>
          <p:cNvGraphicFramePr>
            <a:graphicFrameLocks noGrp="1"/>
          </p:cNvGraphicFramePr>
          <p:nvPr>
            <p:extLst>
              <p:ext uri="{D42A27DB-BD31-4B8C-83A1-F6EECF244321}">
                <p14:modId xmlns:p14="http://schemas.microsoft.com/office/powerpoint/2010/main" val="3268115651"/>
              </p:ext>
            </p:extLst>
          </p:nvPr>
        </p:nvGraphicFramePr>
        <p:xfrm>
          <a:off x="2323029" y="2761120"/>
          <a:ext cx="8128000" cy="29362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1119247279"/>
                    </a:ext>
                  </a:extLst>
                </a:gridCol>
                <a:gridCol w="4064000">
                  <a:extLst>
                    <a:ext uri="{9D8B030D-6E8A-4147-A177-3AD203B41FA5}">
                      <a16:colId xmlns:a16="http://schemas.microsoft.com/office/drawing/2014/main" val="1220404501"/>
                    </a:ext>
                  </a:extLst>
                </a:gridCol>
              </a:tblGrid>
              <a:tr h="370840">
                <a:tc>
                  <a:txBody>
                    <a:bodyPr/>
                    <a:lstStyle/>
                    <a:p>
                      <a:pPr algn="ctr" rtl="1"/>
                      <a:r>
                        <a:rPr lang="ar-EG" dirty="0">
                          <a:solidFill>
                            <a:schemeClr val="bg1">
                              <a:lumMod val="95000"/>
                            </a:schemeClr>
                          </a:solidFill>
                          <a:latin typeface="Alexandria Light" pitchFamily="2" charset="-78"/>
                          <a:cs typeface="Alexandria Light" pitchFamily="2" charset="-78"/>
                        </a:rPr>
                        <a:t>الاستهلاك المدفوع</a:t>
                      </a:r>
                      <a:endParaRPr lang="en-US" dirty="0">
                        <a:solidFill>
                          <a:schemeClr val="bg1">
                            <a:lumMod val="95000"/>
                          </a:schemeClr>
                        </a:solidFill>
                        <a:latin typeface="Alexandria Light" pitchFamily="2" charset="-78"/>
                        <a:cs typeface="Alexandria Light" pitchFamily="2" charset="-78"/>
                      </a:endParaRPr>
                    </a:p>
                  </a:txBody>
                  <a:tcPr/>
                </a:tc>
                <a:tc>
                  <a:txBody>
                    <a:bodyPr/>
                    <a:lstStyle/>
                    <a:p>
                      <a:pPr algn="ctr" rtl="1"/>
                      <a:r>
                        <a:rPr lang="ar-EG" dirty="0">
                          <a:solidFill>
                            <a:schemeClr val="bg1">
                              <a:lumMod val="95000"/>
                            </a:schemeClr>
                          </a:solidFill>
                          <a:latin typeface="Alexandria Light" pitchFamily="2" charset="-78"/>
                          <a:cs typeface="Alexandria Light" pitchFamily="2" charset="-78"/>
                        </a:rPr>
                        <a:t>الاستهلاك المجاني </a:t>
                      </a:r>
                      <a:endParaRPr lang="en-US" dirty="0">
                        <a:solidFill>
                          <a:schemeClr val="bg1">
                            <a:lumMod val="95000"/>
                          </a:schemeClr>
                        </a:solidFill>
                        <a:latin typeface="Alexandria Light" pitchFamily="2" charset="-78"/>
                        <a:cs typeface="Alexandria Light" pitchFamily="2" charset="-78"/>
                      </a:endParaRPr>
                    </a:p>
                  </a:txBody>
                  <a:tcPr/>
                </a:tc>
                <a:extLst>
                  <a:ext uri="{0D108BD9-81ED-4DB2-BD59-A6C34878D82A}">
                    <a16:rowId xmlns:a16="http://schemas.microsoft.com/office/drawing/2014/main" val="1587674856"/>
                  </a:ext>
                </a:extLst>
              </a:tr>
              <a:tr h="370840">
                <a:tc>
                  <a:txBody>
                    <a:bodyPr/>
                    <a:lstStyle/>
                    <a:p>
                      <a:pPr algn="ctr" rtl="1"/>
                      <a:r>
                        <a:rPr lang="ar-EG" dirty="0">
                          <a:solidFill>
                            <a:schemeClr val="tx1"/>
                          </a:solidFill>
                          <a:latin typeface="Alexandria Light" pitchFamily="2" charset="-78"/>
                          <a:cs typeface="Alexandria Light" pitchFamily="2" charset="-78"/>
                        </a:rPr>
                        <a:t>يدفع الجمهور مقابل استهلاك المحتوى الإعلامي </a:t>
                      </a:r>
                      <a:endParaRPr lang="en-US" dirty="0">
                        <a:solidFill>
                          <a:schemeClr val="tx1"/>
                        </a:solidFill>
                        <a:latin typeface="Alexandria Light" pitchFamily="2" charset="-78"/>
                        <a:cs typeface="Alexandria Light" pitchFamily="2" charset="-78"/>
                      </a:endParaRPr>
                    </a:p>
                  </a:txBody>
                  <a:tcPr/>
                </a:tc>
                <a:tc>
                  <a:txBody>
                    <a:bodyPr/>
                    <a:lstStyle/>
                    <a:p>
                      <a:pPr algn="ctr" rtl="1"/>
                      <a:r>
                        <a:rPr lang="ar-EG" dirty="0">
                          <a:solidFill>
                            <a:schemeClr val="tx1"/>
                          </a:solidFill>
                          <a:latin typeface="Alexandria Light" pitchFamily="2" charset="-78"/>
                          <a:cs typeface="Alexandria Light" pitchFamily="2" charset="-78"/>
                        </a:rPr>
                        <a:t> بدون مقابل مالي</a:t>
                      </a:r>
                      <a:endParaRPr lang="en-US" dirty="0">
                        <a:solidFill>
                          <a:schemeClr val="tx1"/>
                        </a:solidFill>
                        <a:latin typeface="Alexandria Light" pitchFamily="2" charset="-78"/>
                        <a:cs typeface="Alexandria Light" pitchFamily="2" charset="-78"/>
                      </a:endParaRPr>
                    </a:p>
                  </a:txBody>
                  <a:tcPr/>
                </a:tc>
                <a:extLst>
                  <a:ext uri="{0D108BD9-81ED-4DB2-BD59-A6C34878D82A}">
                    <a16:rowId xmlns:a16="http://schemas.microsoft.com/office/drawing/2014/main" val="2455636879"/>
                  </a:ext>
                </a:extLst>
              </a:tr>
              <a:tr h="370840">
                <a:tc>
                  <a:txBody>
                    <a:bodyPr/>
                    <a:lstStyle/>
                    <a:p>
                      <a:pPr algn="ctr" rtl="1"/>
                      <a:r>
                        <a:rPr lang="ar-EG" dirty="0">
                          <a:solidFill>
                            <a:schemeClr val="tx1"/>
                          </a:solidFill>
                          <a:latin typeface="Alexandria Light" pitchFamily="2" charset="-78"/>
                          <a:cs typeface="Alexandria Light" pitchFamily="2" charset="-78"/>
                        </a:rPr>
                        <a:t>منصات مدفوعة مثل </a:t>
                      </a:r>
                      <a:r>
                        <a:rPr lang="ar-EG" dirty="0" err="1">
                          <a:solidFill>
                            <a:schemeClr val="tx1"/>
                          </a:solidFill>
                          <a:latin typeface="Alexandria Light" pitchFamily="2" charset="-78"/>
                          <a:cs typeface="Alexandria Light" pitchFamily="2" charset="-78"/>
                        </a:rPr>
                        <a:t>نيتفليكس</a:t>
                      </a:r>
                      <a:r>
                        <a:rPr lang="ar-EG" dirty="0">
                          <a:solidFill>
                            <a:schemeClr val="tx1"/>
                          </a:solidFill>
                          <a:latin typeface="Alexandria Light" pitchFamily="2" charset="-78"/>
                          <a:cs typeface="Alexandria Light" pitchFamily="2" charset="-78"/>
                        </a:rPr>
                        <a:t> أو صحف رقمية مدفوعة مثل نيويورك تايمز</a:t>
                      </a:r>
                      <a:endParaRPr lang="en-US" dirty="0">
                        <a:solidFill>
                          <a:schemeClr val="tx1"/>
                        </a:solidFill>
                        <a:latin typeface="Alexandria Light" pitchFamily="2" charset="-78"/>
                        <a:cs typeface="Alexandria Light" pitchFamily="2" charset="-78"/>
                      </a:endParaRPr>
                    </a:p>
                  </a:txBody>
                  <a:tcPr/>
                </a:tc>
                <a:tc>
                  <a:txBody>
                    <a:bodyPr/>
                    <a:lstStyle/>
                    <a:p>
                      <a:pPr algn="ctr" rtl="1"/>
                      <a:r>
                        <a:rPr lang="ar-EG" dirty="0">
                          <a:solidFill>
                            <a:schemeClr val="tx1"/>
                          </a:solidFill>
                          <a:latin typeface="Alexandria Light" pitchFamily="2" charset="-78"/>
                          <a:cs typeface="Alexandria Light" pitchFamily="2" charset="-78"/>
                        </a:rPr>
                        <a:t>القنوات التقليدية (التلفزيون- الإذاعة- إنترنت يقدم محتوى مجاني مثل يوتيوب</a:t>
                      </a:r>
                      <a:endParaRPr lang="en-US" dirty="0">
                        <a:solidFill>
                          <a:schemeClr val="tx1"/>
                        </a:solidFill>
                        <a:latin typeface="Alexandria Light" pitchFamily="2" charset="-78"/>
                        <a:cs typeface="Alexandria Light" pitchFamily="2" charset="-78"/>
                      </a:endParaRPr>
                    </a:p>
                  </a:txBody>
                  <a:tcPr/>
                </a:tc>
                <a:extLst>
                  <a:ext uri="{0D108BD9-81ED-4DB2-BD59-A6C34878D82A}">
                    <a16:rowId xmlns:a16="http://schemas.microsoft.com/office/drawing/2014/main" val="4056899785"/>
                  </a:ext>
                </a:extLst>
              </a:tr>
              <a:tr h="370840">
                <a:tc>
                  <a:txBody>
                    <a:bodyPr/>
                    <a:lstStyle/>
                    <a:p>
                      <a:pPr algn="ctr" rtl="1"/>
                      <a:r>
                        <a:rPr lang="ar-EG" dirty="0">
                          <a:solidFill>
                            <a:schemeClr val="tx1"/>
                          </a:solidFill>
                          <a:latin typeface="Alexandria Light" pitchFamily="2" charset="-78"/>
                          <a:cs typeface="Alexandria Light" pitchFamily="2" charset="-78"/>
                        </a:rPr>
                        <a:t>يعتمد على الاشتراكات المدفوعة</a:t>
                      </a:r>
                      <a:endParaRPr lang="en-US" dirty="0">
                        <a:solidFill>
                          <a:schemeClr val="tx1"/>
                        </a:solidFill>
                        <a:latin typeface="Alexandria Light" pitchFamily="2" charset="-78"/>
                        <a:cs typeface="Alexandria Light" pitchFamily="2" charset="-78"/>
                      </a:endParaRPr>
                    </a:p>
                  </a:txBody>
                  <a:tcPr/>
                </a:tc>
                <a:tc>
                  <a:txBody>
                    <a:bodyPr/>
                    <a:lstStyle/>
                    <a:p>
                      <a:pPr algn="ctr" rtl="1"/>
                      <a:r>
                        <a:rPr lang="ar-EG" dirty="0">
                          <a:solidFill>
                            <a:schemeClr val="tx1"/>
                          </a:solidFill>
                          <a:latin typeface="Alexandria Light" pitchFamily="2" charset="-78"/>
                          <a:cs typeface="Alexandria Light" pitchFamily="2" charset="-78"/>
                        </a:rPr>
                        <a:t>يعتمد على الإعلانات في التمويل</a:t>
                      </a:r>
                      <a:endParaRPr lang="en-US" dirty="0">
                        <a:solidFill>
                          <a:schemeClr val="tx1"/>
                        </a:solidFill>
                        <a:latin typeface="Alexandria Light" pitchFamily="2" charset="-78"/>
                        <a:cs typeface="Alexandria Light" pitchFamily="2" charset="-78"/>
                      </a:endParaRPr>
                    </a:p>
                  </a:txBody>
                  <a:tcPr/>
                </a:tc>
                <a:extLst>
                  <a:ext uri="{0D108BD9-81ED-4DB2-BD59-A6C34878D82A}">
                    <a16:rowId xmlns:a16="http://schemas.microsoft.com/office/drawing/2014/main" val="4209265811"/>
                  </a:ext>
                </a:extLst>
              </a:tr>
              <a:tr h="370840">
                <a:tc>
                  <a:txBody>
                    <a:bodyPr/>
                    <a:lstStyle/>
                    <a:p>
                      <a:pPr algn="ctr" rtl="1"/>
                      <a:r>
                        <a:rPr lang="ar-EG" sz="1800" b="0" i="0" kern="1200" dirty="0">
                          <a:solidFill>
                            <a:schemeClr val="dk1"/>
                          </a:solidFill>
                          <a:effectLst/>
                          <a:latin typeface="+mn-lt"/>
                          <a:ea typeface="+mn-ea"/>
                          <a:cs typeface="+mn-cs"/>
                        </a:rPr>
                        <a:t> </a:t>
                      </a:r>
                      <a:r>
                        <a:rPr lang="ar-EG" sz="1800" b="0" i="0" kern="1200" dirty="0">
                          <a:solidFill>
                            <a:schemeClr val="dk1"/>
                          </a:solidFill>
                          <a:effectLst/>
                          <a:latin typeface="Alexandria Light" pitchFamily="2" charset="-78"/>
                          <a:ea typeface="+mn-ea"/>
                          <a:cs typeface="Alexandria Light" pitchFamily="2" charset="-78"/>
                        </a:rPr>
                        <a:t>الاستهلاك المدفوع له تأثير مباشر على الإيرادات</a:t>
                      </a:r>
                      <a:endParaRPr lang="en-US" dirty="0">
                        <a:solidFill>
                          <a:schemeClr val="tx1"/>
                        </a:solidFill>
                        <a:latin typeface="Alexandria Light" pitchFamily="2" charset="-78"/>
                        <a:cs typeface="Alexandria Light" pitchFamily="2" charset="-78"/>
                      </a:endParaRPr>
                    </a:p>
                  </a:txBody>
                  <a:tcPr/>
                </a:tc>
                <a:tc>
                  <a:txBody>
                    <a:bodyPr/>
                    <a:lstStyle/>
                    <a:p>
                      <a:pPr algn="ctr" rtl="1"/>
                      <a:r>
                        <a:rPr lang="ar-EG" dirty="0">
                          <a:solidFill>
                            <a:schemeClr val="tx1"/>
                          </a:solidFill>
                          <a:latin typeface="Alexandria Light" pitchFamily="2" charset="-78"/>
                          <a:cs typeface="Alexandria Light" pitchFamily="2" charset="-78"/>
                        </a:rPr>
                        <a:t>يساهم سلوك المستهلك في تحديد حجم الإيرادات</a:t>
                      </a:r>
                      <a:endParaRPr lang="en-US" dirty="0">
                        <a:solidFill>
                          <a:schemeClr val="tx1"/>
                        </a:solidFill>
                        <a:latin typeface="Alexandria Light" pitchFamily="2" charset="-78"/>
                        <a:cs typeface="Alexandria Light" pitchFamily="2" charset="-78"/>
                      </a:endParaRPr>
                    </a:p>
                  </a:txBody>
                  <a:tcPr/>
                </a:tc>
                <a:extLst>
                  <a:ext uri="{0D108BD9-81ED-4DB2-BD59-A6C34878D82A}">
                    <a16:rowId xmlns:a16="http://schemas.microsoft.com/office/drawing/2014/main" val="111296060"/>
                  </a:ext>
                </a:extLst>
              </a:tr>
            </a:tbl>
          </a:graphicData>
        </a:graphic>
      </p:graphicFrame>
      <p:sp>
        <p:nvSpPr>
          <p:cNvPr id="2" name="TextBox 1">
            <a:extLst>
              <a:ext uri="{FF2B5EF4-FFF2-40B4-BE49-F238E27FC236}">
                <a16:creationId xmlns:a16="http://schemas.microsoft.com/office/drawing/2014/main" id="{5B2EDB83-A668-BA40-5F20-BC77CA5C8DC7}"/>
              </a:ext>
            </a:extLst>
          </p:cNvPr>
          <p:cNvSpPr txBox="1"/>
          <p:nvPr/>
        </p:nvSpPr>
        <p:spPr>
          <a:xfrm>
            <a:off x="1111584" y="915574"/>
            <a:ext cx="6814306" cy="400110"/>
          </a:xfrm>
          <a:prstGeom prst="rect">
            <a:avLst/>
          </a:prstGeom>
          <a:noFill/>
        </p:spPr>
        <p:txBody>
          <a:bodyPr wrap="square" rtlCol="0">
            <a:spAutoFit/>
          </a:bodyPr>
          <a:lstStyle/>
          <a:p>
            <a:pPr algn="r" rtl="1"/>
            <a:r>
              <a:rPr lang="ar-EG" sz="2000" b="1" dirty="0">
                <a:solidFill>
                  <a:srgbClr val="00B0F0"/>
                </a:solidFill>
                <a:latin typeface="Alexandria" charset="0"/>
                <a:cs typeface="Alexandria" charset="0"/>
              </a:rPr>
              <a:t>ثانيًا: مكونات اقتصاديات الإعلام</a:t>
            </a:r>
            <a:endParaRPr lang="en-US"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09895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66940"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4442883"/>
          </a:xfrm>
          <a:prstGeom prst="rect">
            <a:avLst/>
          </a:prstGeom>
          <a:noFill/>
        </p:spPr>
        <p:txBody>
          <a:bodyPr wrap="square" rtlCol="0">
            <a:spAutoFit/>
          </a:bodyPr>
          <a:lstStyle/>
          <a:p>
            <a:pPr algn="r" rtl="1">
              <a:lnSpc>
                <a:spcPct val="200000"/>
              </a:lnSpc>
            </a:pPr>
            <a:r>
              <a:rPr lang="ar-EG" b="0" i="0" dirty="0">
                <a:solidFill>
                  <a:srgbClr val="0D0D0D"/>
                </a:solidFill>
                <a:effectLst/>
                <a:latin typeface="Alexandria Light" pitchFamily="2" charset="-78"/>
                <a:cs typeface="Alexandria Light" pitchFamily="2" charset="-78"/>
              </a:rPr>
              <a:t>في ظل التحولات السريعة التي يشهدها قطاع الإعلام، أصبح نجاح الاقتصاديات الإعلامية مرهونًا بقدرة المؤسسات الإعلامية على التكيف مع التغيرات التقنية والاجتماعية والاقتصادية. لتحقيق هذا النجاح، تتطلب صناعة الإعلام الجمع بين مجموعة من العوامل التي تسهم في تعزيز جودة الإنتاج، زيادة الإيرادات، وضمان استدامة الأعمال. تشمل عوامل النجاح الأساسية:</a:t>
            </a:r>
          </a:p>
          <a:p>
            <a:pPr algn="r" rtl="1">
              <a:lnSpc>
                <a:spcPct val="200000"/>
              </a:lnSpc>
            </a:pPr>
            <a:r>
              <a:rPr lang="ar-EG" b="1" i="0" dirty="0">
                <a:solidFill>
                  <a:srgbClr val="000000"/>
                </a:solidFill>
                <a:effectLst/>
                <a:latin typeface="Alexandria Light" pitchFamily="2" charset="-78"/>
                <a:cs typeface="Alexandria Light" pitchFamily="2" charset="-78"/>
              </a:rPr>
              <a:t>1</a:t>
            </a:r>
            <a:r>
              <a:rPr lang="ar-EG" b="1" i="0" dirty="0">
                <a:solidFill>
                  <a:srgbClr val="000000"/>
                </a:solidFill>
                <a:effectLst/>
                <a:latin typeface="Alexandria" pitchFamily="2" charset="-78"/>
                <a:cs typeface="Alexandria" pitchFamily="2" charset="-78"/>
              </a:rPr>
              <a:t>-  التكنولوجيا والابتكار، </a:t>
            </a:r>
          </a:p>
          <a:p>
            <a:pPr algn="r" rtl="1">
              <a:lnSpc>
                <a:spcPct val="200000"/>
              </a:lnSpc>
            </a:pPr>
            <a:r>
              <a:rPr lang="ar-EG" b="1" i="0" dirty="0">
                <a:solidFill>
                  <a:srgbClr val="000000"/>
                </a:solidFill>
                <a:effectLst/>
                <a:latin typeface="Alexandria" pitchFamily="2" charset="-78"/>
                <a:cs typeface="Alexandria" pitchFamily="2" charset="-78"/>
              </a:rPr>
              <a:t>2- التمويل، </a:t>
            </a:r>
          </a:p>
          <a:p>
            <a:pPr algn="r" rtl="1">
              <a:lnSpc>
                <a:spcPct val="200000"/>
              </a:lnSpc>
            </a:pPr>
            <a:r>
              <a:rPr lang="ar-EG" b="1" i="0" dirty="0">
                <a:solidFill>
                  <a:srgbClr val="000000"/>
                </a:solidFill>
                <a:effectLst/>
                <a:latin typeface="Alexandria" pitchFamily="2" charset="-78"/>
                <a:cs typeface="Alexandria" pitchFamily="2" charset="-78"/>
              </a:rPr>
              <a:t>3- فهم احتياجات الجمهور المستهدف </a:t>
            </a:r>
          </a:p>
          <a:p>
            <a:pPr marL="285750" indent="-285750" algn="just" rtl="1">
              <a:lnSpc>
                <a:spcPct val="200000"/>
              </a:lnSpc>
              <a:buFont typeface="Arial" panose="020B0604020202020204" pitchFamily="34" charset="0"/>
              <a:buChar char="•"/>
            </a:pPr>
            <a:endParaRPr lang="ar-EG" kern="0" dirty="0">
              <a:solidFill>
                <a:srgbClr val="0D0D0D"/>
              </a:solidFill>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1300028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66940"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477917" y="2054828"/>
            <a:ext cx="4610559" cy="4020973"/>
          </a:xfrm>
          <a:prstGeom prst="rect">
            <a:avLst/>
          </a:prstGeom>
          <a:noFill/>
        </p:spPr>
        <p:txBody>
          <a:bodyPr wrap="square" rtlCol="0">
            <a:spAutoFit/>
          </a:bodyPr>
          <a:lstStyle/>
          <a:p>
            <a:pPr algn="just" rtl="1">
              <a:lnSpc>
                <a:spcPct val="200000"/>
              </a:lnSpc>
            </a:pPr>
            <a:r>
              <a:rPr lang="ar-EG" kern="0" dirty="0">
                <a:solidFill>
                  <a:srgbClr val="0D0D0D"/>
                </a:solidFill>
                <a:latin typeface="Alexandria" pitchFamily="2" charset="-78"/>
                <a:ea typeface="Times New Roman" panose="02020603050405020304" pitchFamily="18" charset="0"/>
                <a:cs typeface="Alexandria" pitchFamily="2" charset="-78"/>
              </a:rPr>
              <a:t>1-التكنولوجيا والابتكار</a:t>
            </a:r>
          </a:p>
          <a:p>
            <a:pPr marL="285750" indent="-285750"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التكنولوجيا هي أساس التحولات الحديثة التي تحدث في صناعة الإعلام، حيث أحدثت التقنيات الحديثة ثورة في كيفية إنتاج وتوزيع المحتوى الإعلامي. تتيح هذه التقنيات للمؤسسات الإعلامية تحسين جودة الإنتاج، وتقليل التكاليف، وزيادة القدرة على التفاعل مع الجمهور بشكل فعال.</a:t>
            </a:r>
            <a:endParaRPr lang="ar-EG" kern="0" dirty="0">
              <a:solidFill>
                <a:srgbClr val="0D0D0D"/>
              </a:solidFill>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10" name="Picture 9">
            <a:extLst>
              <a:ext uri="{FF2B5EF4-FFF2-40B4-BE49-F238E27FC236}">
                <a16:creationId xmlns:a16="http://schemas.microsoft.com/office/drawing/2014/main" id="{DD186663-D5A1-62DB-5A52-70FC31744F6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3524" y="2225406"/>
            <a:ext cx="3850395" cy="3850395"/>
          </a:xfrm>
          <a:prstGeom prst="rect">
            <a:avLst/>
          </a:prstGeom>
        </p:spPr>
      </p:pic>
    </p:spTree>
    <p:extLst>
      <p:ext uri="{BB962C8B-B14F-4D97-AF65-F5344CB8AC3E}">
        <p14:creationId xmlns:p14="http://schemas.microsoft.com/office/powerpoint/2010/main" val="3092224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318648" y="1160369"/>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235546" y="1949254"/>
            <a:ext cx="5216487" cy="3959417"/>
          </a:xfrm>
          <a:prstGeom prst="rect">
            <a:avLst/>
          </a:prstGeom>
          <a:noFill/>
        </p:spPr>
        <p:txBody>
          <a:bodyPr wrap="square" rtlCol="0">
            <a:spAutoFit/>
          </a:bodyPr>
          <a:lstStyle/>
          <a:p>
            <a:pPr marL="342900" indent="-342900" algn="just" rtl="1">
              <a:lnSpc>
                <a:spcPct val="200000"/>
              </a:lnSpc>
              <a:buAutoNum type="arabic1Minus"/>
            </a:pPr>
            <a:r>
              <a:rPr lang="ar-EG" sz="1600" kern="0" dirty="0">
                <a:solidFill>
                  <a:srgbClr val="FF0000"/>
                </a:solidFill>
                <a:latin typeface="Alexandria" pitchFamily="2" charset="-78"/>
                <a:ea typeface="Times New Roman" panose="02020603050405020304" pitchFamily="18" charset="0"/>
                <a:cs typeface="Alexandria" pitchFamily="2" charset="-78"/>
              </a:rPr>
              <a:t>دور التكنولوجيا في نجاح الاقتصاديات العالمية:</a:t>
            </a:r>
          </a:p>
          <a:p>
            <a:pPr algn="just" rtl="1">
              <a:lnSpc>
                <a:spcPct val="200000"/>
              </a:lnSpc>
            </a:pPr>
            <a:r>
              <a:rPr lang="ar-EG" sz="1600" b="1" kern="0" dirty="0">
                <a:solidFill>
                  <a:schemeClr val="tx1">
                    <a:lumMod val="95000"/>
                    <a:lumOff val="5000"/>
                  </a:schemeClr>
                </a:solidFill>
                <a:latin typeface="Alexandria" pitchFamily="2" charset="-78"/>
                <a:ea typeface="Times New Roman" panose="02020603050405020304" pitchFamily="18" charset="0"/>
                <a:cs typeface="Alexandria" pitchFamily="2" charset="-78"/>
              </a:rPr>
              <a:t>1- تحسين جودة الصورة والصوت: </a:t>
            </a:r>
          </a:p>
          <a:p>
            <a:pPr marL="285750" indent="-285750" algn="just" rtl="1">
              <a:lnSpc>
                <a:spcPct val="200000"/>
              </a:lnSpc>
              <a:buFont typeface="Arial" panose="020B0604020202020204" pitchFamily="34" charset="0"/>
              <a:buChar char="•"/>
            </a:pPr>
            <a:r>
              <a:rPr lang="ar-EG" sz="1600" b="0" i="0" dirty="0">
                <a:solidFill>
                  <a:srgbClr val="0D0D0D"/>
                </a:solidFill>
                <a:effectLst/>
                <a:latin typeface="Alexandria Light" pitchFamily="2" charset="-78"/>
                <a:cs typeface="Alexandria Light" pitchFamily="2" charset="-78"/>
              </a:rPr>
              <a:t>التقنيات الحديثة مثل </a:t>
            </a:r>
            <a:r>
              <a:rPr lang="ar-EG" sz="1600" i="0" dirty="0">
                <a:solidFill>
                  <a:srgbClr val="0D0D0D"/>
                </a:solidFill>
                <a:effectLst/>
                <a:latin typeface="Alexandria" pitchFamily="2" charset="-78"/>
                <a:cs typeface="Alexandria" pitchFamily="2" charset="-78"/>
              </a:rPr>
              <a:t>الكاميرات الرقمية المتطورة، وبرامج المونتاج المتقدمة مثل </a:t>
            </a:r>
            <a:r>
              <a:rPr lang="en-US" sz="1600" i="0" dirty="0">
                <a:solidFill>
                  <a:srgbClr val="0D0D0D"/>
                </a:solidFill>
                <a:effectLst/>
                <a:latin typeface="Alexandria" pitchFamily="2" charset="-78"/>
                <a:cs typeface="Alexandria" pitchFamily="2" charset="-78"/>
              </a:rPr>
              <a:t>Adobe Premiere </a:t>
            </a:r>
            <a:r>
              <a:rPr lang="en-US" sz="1600" b="1" i="0" dirty="0">
                <a:solidFill>
                  <a:srgbClr val="0D0D0D"/>
                </a:solidFill>
                <a:effectLst/>
                <a:latin typeface="Alexandria Light" pitchFamily="2" charset="-78"/>
                <a:cs typeface="Alexandria Light" pitchFamily="2" charset="-78"/>
              </a:rPr>
              <a:t>Pro</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و</a:t>
            </a:r>
            <a:r>
              <a:rPr lang="en-US" sz="1600" i="0" dirty="0">
                <a:solidFill>
                  <a:srgbClr val="0D0D0D"/>
                </a:solidFill>
                <a:effectLst/>
                <a:latin typeface="Alexandria" pitchFamily="2" charset="-78"/>
                <a:cs typeface="Alexandria" pitchFamily="2" charset="-78"/>
              </a:rPr>
              <a:t>Final Cut Pro</a:t>
            </a:r>
            <a:r>
              <a:rPr lang="en-US" sz="1600" b="0" i="0" dirty="0">
                <a:solidFill>
                  <a:srgbClr val="0D0D0D"/>
                </a:solidFill>
                <a:effectLst/>
                <a:latin typeface="Alexandria Light" pitchFamily="2" charset="-78"/>
                <a:cs typeface="Alexandria Light" pitchFamily="2" charset="-78"/>
              </a:rPr>
              <a:t>، </a:t>
            </a:r>
            <a:r>
              <a:rPr lang="ar-EG" sz="1600" b="0" i="0" dirty="0">
                <a:solidFill>
                  <a:srgbClr val="0D0D0D"/>
                </a:solidFill>
                <a:effectLst/>
                <a:latin typeface="Alexandria Light" pitchFamily="2" charset="-78"/>
                <a:cs typeface="Alexandria Light" pitchFamily="2" charset="-78"/>
              </a:rPr>
              <a:t>ساعدت في تحسين جودة الصورة والصوت بشكل كبير. باستخدام هذه الأدوات، يمكن تحسين الصور، إزالة العيوب، وتحقيق وضوح عالٍ في التفاصيل.</a:t>
            </a:r>
            <a:endParaRPr lang="ar-EG" sz="1600" kern="0" dirty="0">
              <a:solidFill>
                <a:srgbClr val="0D0D0D"/>
              </a:solidFill>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05055C24-F96C-38B6-C734-7E8D29EABA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53745"/>
            <a:ext cx="5430025" cy="3054389"/>
          </a:xfrm>
          <a:prstGeom prst="rect">
            <a:avLst/>
          </a:prstGeom>
        </p:spPr>
      </p:pic>
    </p:spTree>
    <p:extLst>
      <p:ext uri="{BB962C8B-B14F-4D97-AF65-F5344CB8AC3E}">
        <p14:creationId xmlns:p14="http://schemas.microsoft.com/office/powerpoint/2010/main" val="418225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50834"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4442883"/>
          </a:xfrm>
          <a:prstGeom prst="rect">
            <a:avLst/>
          </a:prstGeom>
          <a:noFill/>
        </p:spPr>
        <p:txBody>
          <a:bodyPr wrap="square" rtlCol="0">
            <a:spAutoFit/>
          </a:bodyPr>
          <a:lstStyle/>
          <a:p>
            <a:pPr algn="just" rtl="1">
              <a:lnSpc>
                <a:spcPct val="200000"/>
              </a:lnSpc>
            </a:pPr>
            <a:r>
              <a:rPr lang="ar-EG" b="1" kern="0" dirty="0">
                <a:solidFill>
                  <a:schemeClr val="tx1">
                    <a:lumMod val="95000"/>
                    <a:lumOff val="5000"/>
                  </a:schemeClr>
                </a:solidFill>
                <a:latin typeface="Alexandria" pitchFamily="2" charset="-78"/>
                <a:ea typeface="Times New Roman" panose="02020603050405020304" pitchFamily="18" charset="0"/>
                <a:cs typeface="Alexandria" pitchFamily="2" charset="-78"/>
              </a:rPr>
              <a:t>2- استخدام الذكاء الاصطناعي في الإنتاج: </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يستخدم الذكاء الاصطناعي لتحليل البيانات وتنظيم المحتوى بشكل فعال. على سبيل المثال، تستخدم منصات مثل </a:t>
            </a:r>
            <a:r>
              <a:rPr lang="en-US" b="1" i="0" dirty="0">
                <a:solidFill>
                  <a:srgbClr val="0D0D0D"/>
                </a:solidFill>
                <a:effectLst/>
                <a:latin typeface="Alexandria Light" pitchFamily="2" charset="-78"/>
                <a:cs typeface="Alexandria Light" pitchFamily="2" charset="-78"/>
              </a:rPr>
              <a:t>Netflix</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الذكاء الاصطناعي لتوصية المحتوى بناءً على تفضيلات المشاهدين، مما يحسن من تجربة المشاهدة ويزيد من رضا الجمهور.</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يستخدم </a:t>
            </a:r>
            <a:r>
              <a:rPr lang="en-US" b="0" i="0" dirty="0">
                <a:solidFill>
                  <a:srgbClr val="0D0D0D"/>
                </a:solidFill>
                <a:effectLst/>
                <a:latin typeface="Alexandria Light" pitchFamily="2" charset="-78"/>
                <a:cs typeface="Alexandria Light" pitchFamily="2" charset="-78"/>
              </a:rPr>
              <a:t>AI </a:t>
            </a:r>
            <a:r>
              <a:rPr lang="ar-EG" b="0" i="0" dirty="0">
                <a:solidFill>
                  <a:srgbClr val="0D0D0D"/>
                </a:solidFill>
                <a:effectLst/>
                <a:latin typeface="Alexandria Light" pitchFamily="2" charset="-78"/>
                <a:cs typeface="Alexandria Light" pitchFamily="2" charset="-78"/>
              </a:rPr>
              <a:t>أيضًا في معالجة الفيديو والصوت بشكل أسرع وأكثر دقة، مما يقلل من الوقت اللازم لإنتاج المواد الإعلامية.</a:t>
            </a:r>
          </a:p>
          <a:p>
            <a:pPr algn="r" rtl="1">
              <a:lnSpc>
                <a:spcPct val="200000"/>
              </a:lnSpc>
              <a:buFont typeface="Arial" panose="020B0604020202020204" pitchFamily="34" charset="0"/>
              <a:buChar char="•"/>
            </a:pPr>
            <a:r>
              <a:rPr lang="en-US" b="0" i="0" dirty="0">
                <a:solidFill>
                  <a:srgbClr val="0D0D0D"/>
                </a:solidFill>
                <a:effectLst/>
                <a:latin typeface="Alexandria Light" pitchFamily="2" charset="-78"/>
                <a:cs typeface="Alexandria Light" pitchFamily="2" charset="-78"/>
                <a:hlinkClick r:id="rId3"/>
              </a:rPr>
              <a:t>https://ai.invideo.io/</a:t>
            </a:r>
            <a:r>
              <a:rPr lang="ar-EG" dirty="0">
                <a:solidFill>
                  <a:srgbClr val="0D0D0D"/>
                </a:solidFill>
                <a:latin typeface="Alexandria Light" pitchFamily="2" charset="-78"/>
                <a:cs typeface="Alexandria Light" pitchFamily="2" charset="-78"/>
              </a:rPr>
              <a:t> </a:t>
            </a:r>
          </a:p>
          <a:p>
            <a:pPr algn="r" rtl="1">
              <a:lnSpc>
                <a:spcPct val="200000"/>
              </a:lnSpc>
              <a:buFont typeface="Arial" panose="020B0604020202020204" pitchFamily="34" charset="0"/>
              <a:buChar char="•"/>
            </a:pPr>
            <a:r>
              <a:rPr lang="en-US" b="0" i="0" dirty="0">
                <a:solidFill>
                  <a:srgbClr val="0D0D0D"/>
                </a:solidFill>
                <a:effectLst/>
                <a:latin typeface="Alexandria Light" pitchFamily="2" charset="-78"/>
                <a:cs typeface="Alexandria Light" pitchFamily="2" charset="-78"/>
                <a:hlinkClick r:id="rId4"/>
              </a:rPr>
              <a:t>https://videogen.io/</a:t>
            </a:r>
            <a:r>
              <a:rPr lang="ar-EG" b="0" i="0" dirty="0">
                <a:solidFill>
                  <a:srgbClr val="0D0D0D"/>
                </a:solidFill>
                <a:effectLst/>
                <a:latin typeface="Alexandria Light" pitchFamily="2" charset="-78"/>
                <a:cs typeface="Alexandria Light" pitchFamily="2" charset="-78"/>
              </a:rPr>
              <a:t> </a:t>
            </a:r>
            <a:endParaRPr lang="ar-EG" kern="0" dirty="0">
              <a:solidFill>
                <a:srgbClr val="0D0D0D"/>
              </a:solidFill>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195764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25408"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4442883"/>
          </a:xfrm>
          <a:prstGeom prst="rect">
            <a:avLst/>
          </a:prstGeom>
          <a:noFill/>
        </p:spPr>
        <p:txBody>
          <a:bodyPr wrap="square" rtlCol="0">
            <a:spAutoFit/>
          </a:bodyPr>
          <a:lstStyle/>
          <a:p>
            <a:pPr algn="just" rtl="1">
              <a:lnSpc>
                <a:spcPct val="200000"/>
              </a:lnSpc>
            </a:pPr>
            <a:r>
              <a:rPr lang="ar-EG" b="1" kern="0" dirty="0">
                <a:solidFill>
                  <a:schemeClr val="tx1">
                    <a:lumMod val="95000"/>
                    <a:lumOff val="5000"/>
                  </a:schemeClr>
                </a:solidFill>
                <a:latin typeface="Alexandria" pitchFamily="2" charset="-78"/>
                <a:ea typeface="Times New Roman" panose="02020603050405020304" pitchFamily="18" charset="0"/>
                <a:cs typeface="Alexandria" pitchFamily="2" charset="-78"/>
              </a:rPr>
              <a:t>3- تحسين التقنيات التفاعلية:</a:t>
            </a:r>
          </a:p>
          <a:p>
            <a:pPr algn="just" rtl="1">
              <a:lnSpc>
                <a:spcPct val="200000"/>
              </a:lnSpc>
              <a:buFont typeface="Arial" panose="020B0604020202020204" pitchFamily="34" charset="0"/>
              <a:buChar char="•"/>
            </a:pPr>
            <a:r>
              <a:rPr lang="ar-EG" b="1" i="0" dirty="0">
                <a:solidFill>
                  <a:srgbClr val="FF0000"/>
                </a:solidFill>
                <a:effectLst/>
                <a:latin typeface="Alexandria" pitchFamily="2" charset="-78"/>
                <a:cs typeface="Alexandria" pitchFamily="2" charset="-78"/>
              </a:rPr>
              <a:t>التقنيات التفاعلية في الإعلام </a:t>
            </a:r>
            <a:r>
              <a:rPr lang="ar-EG" b="0" i="0" dirty="0">
                <a:solidFill>
                  <a:srgbClr val="0D0D0D"/>
                </a:solidFill>
                <a:effectLst/>
                <a:latin typeface="Alexandria Light" pitchFamily="2" charset="-78"/>
                <a:cs typeface="Alexandria Light" pitchFamily="2" charset="-78"/>
              </a:rPr>
              <a:t>هي الأدوات والتكنولوجيا التي تسمح للجمهور بالتفاعل مباشرة مع المحتوى الإعلامي، سواء عبر الإنترنت أو في الأحداث الحية. يمكن أن تشمل هذه التقنيات</a:t>
            </a:r>
            <a:r>
              <a:rPr lang="ar-EG" i="0" dirty="0">
                <a:solidFill>
                  <a:srgbClr val="0D0D0D"/>
                </a:solidFill>
                <a:effectLst/>
                <a:latin typeface="Alexandria" pitchFamily="2" charset="-78"/>
                <a:cs typeface="Alexandria" pitchFamily="2" charset="-78"/>
              </a:rPr>
              <a:t> </a:t>
            </a:r>
            <a:r>
              <a:rPr lang="ar-EG" b="1" i="0" dirty="0">
                <a:solidFill>
                  <a:srgbClr val="0D0D0D"/>
                </a:solidFill>
                <a:effectLst/>
                <a:latin typeface="Alexandria" pitchFamily="2" charset="-78"/>
                <a:cs typeface="Alexandria" pitchFamily="2" charset="-78"/>
              </a:rPr>
              <a:t>البث المباشر</a:t>
            </a:r>
            <a:r>
              <a:rPr lang="ar-EG" i="0" dirty="0">
                <a:solidFill>
                  <a:srgbClr val="0D0D0D"/>
                </a:solidFill>
                <a:effectLst/>
                <a:latin typeface="Alexandria" pitchFamily="2" charset="-78"/>
                <a:cs typeface="Alexandria" pitchFamily="2" charset="-78"/>
              </a:rPr>
              <a:t>، </a:t>
            </a:r>
            <a:r>
              <a:rPr lang="ar-EG" b="1" i="0" dirty="0">
                <a:solidFill>
                  <a:srgbClr val="0D0D0D"/>
                </a:solidFill>
                <a:effectLst/>
                <a:latin typeface="Alexandria" pitchFamily="2" charset="-78"/>
                <a:cs typeface="Alexandria" pitchFamily="2" charset="-78"/>
              </a:rPr>
              <a:t>التطبيقات التفاعلية</a:t>
            </a:r>
            <a:r>
              <a:rPr lang="ar-EG" i="0" dirty="0">
                <a:solidFill>
                  <a:srgbClr val="0D0D0D"/>
                </a:solidFill>
                <a:effectLst/>
                <a:latin typeface="Alexandria" pitchFamily="2" charset="-78"/>
                <a:cs typeface="Alexandria" pitchFamily="2" charset="-78"/>
              </a:rPr>
              <a:t>، </a:t>
            </a:r>
            <a:r>
              <a:rPr lang="ar-EG" b="1" i="0" dirty="0">
                <a:solidFill>
                  <a:srgbClr val="0D0D0D"/>
                </a:solidFill>
                <a:effectLst/>
                <a:latin typeface="Alexandria" pitchFamily="2" charset="-78"/>
                <a:cs typeface="Alexandria" pitchFamily="2" charset="-78"/>
              </a:rPr>
              <a:t>الواقع الافتراضي</a:t>
            </a:r>
            <a:r>
              <a:rPr lang="ar-EG" i="0" dirty="0">
                <a:solidFill>
                  <a:srgbClr val="0D0D0D"/>
                </a:solidFill>
                <a:effectLst/>
                <a:latin typeface="Alexandria" pitchFamily="2" charset="-78"/>
                <a:cs typeface="Alexandria" pitchFamily="2" charset="-78"/>
              </a:rPr>
              <a:t> </a:t>
            </a:r>
          </a:p>
          <a:p>
            <a:pPr algn="just" rtl="1">
              <a:lnSpc>
                <a:spcPct val="200000"/>
              </a:lnSpc>
              <a:buFont typeface="Arial" panose="020B0604020202020204" pitchFamily="34" charset="0"/>
              <a:buChar char="•"/>
            </a:pPr>
            <a:r>
              <a:rPr lang="en-US" i="0" dirty="0">
                <a:solidFill>
                  <a:srgbClr val="0D0D0D"/>
                </a:solidFill>
                <a:effectLst/>
                <a:latin typeface="Alexandria" pitchFamily="2" charset="-78"/>
                <a:cs typeface="Alexandria" pitchFamily="2" charset="-78"/>
                <a:hlinkClick r:id="rId3"/>
              </a:rPr>
              <a:t>https://www.youtube.com/watch?v=80IIEnSNwQc</a:t>
            </a:r>
            <a:r>
              <a:rPr lang="ar-EG" dirty="0">
                <a:solidFill>
                  <a:srgbClr val="0D0D0D"/>
                </a:solidFill>
                <a:latin typeface="Alexandria" pitchFamily="2" charset="-78"/>
                <a:cs typeface="Alexandria" pitchFamily="2" charset="-78"/>
              </a:rPr>
              <a:t> </a:t>
            </a:r>
            <a:endParaRPr lang="ar-EG" i="0" dirty="0">
              <a:solidFill>
                <a:srgbClr val="0D0D0D"/>
              </a:solidFill>
              <a:effectLst/>
              <a:latin typeface="Alexandria" pitchFamily="2" charset="-78"/>
              <a:cs typeface="Alexandria" pitchFamily="2" charset="-78"/>
            </a:endParaRPr>
          </a:p>
          <a:p>
            <a:pPr algn="just" rtl="1">
              <a:lnSpc>
                <a:spcPct val="200000"/>
              </a:lnSpc>
              <a:buFont typeface="Arial" panose="020B0604020202020204" pitchFamily="34" charset="0"/>
              <a:buChar char="•"/>
            </a:pPr>
            <a:r>
              <a:rPr lang="ar-EG" b="1" i="0" dirty="0">
                <a:solidFill>
                  <a:srgbClr val="0D0D0D"/>
                </a:solidFill>
                <a:effectLst/>
                <a:latin typeface="Alexandria" pitchFamily="2" charset="-78"/>
                <a:cs typeface="Alexandria" pitchFamily="2" charset="-78"/>
              </a:rPr>
              <a:t>الواقع المعزز</a:t>
            </a:r>
            <a:r>
              <a:rPr lang="ar-EG" b="1" dirty="0">
                <a:solidFill>
                  <a:srgbClr val="0D0D0D"/>
                </a:solidFill>
                <a:latin typeface="Alexandria" pitchFamily="2" charset="-78"/>
                <a:cs typeface="Alexandria" pitchFamily="2" charset="-78"/>
              </a:rPr>
              <a:t> </a:t>
            </a:r>
            <a:r>
              <a:rPr lang="en-US" b="1" dirty="0">
                <a:solidFill>
                  <a:srgbClr val="0D0D0D"/>
                </a:solidFill>
                <a:latin typeface="Alexandria" pitchFamily="2" charset="-78"/>
                <a:cs typeface="Alexandria" pitchFamily="2" charset="-78"/>
                <a:hlinkClick r:id="rId4"/>
              </a:rPr>
              <a:t>https://www.youtube.com/watch?v=8_yXEluXLbU</a:t>
            </a:r>
            <a:r>
              <a:rPr lang="ar-EG" b="1" dirty="0">
                <a:solidFill>
                  <a:srgbClr val="0D0D0D"/>
                </a:solidFill>
                <a:latin typeface="Alexandria" pitchFamily="2" charset="-78"/>
                <a:cs typeface="Alexandria" pitchFamily="2" charset="-78"/>
              </a:rPr>
              <a:t> </a:t>
            </a:r>
          </a:p>
          <a:p>
            <a:pPr algn="just" rtl="1">
              <a:lnSpc>
                <a:spcPct val="200000"/>
              </a:lnSpc>
            </a:pPr>
            <a:r>
              <a:rPr lang="en-US" i="0" dirty="0">
                <a:solidFill>
                  <a:srgbClr val="0D0D0D"/>
                </a:solidFill>
                <a:effectLst/>
                <a:latin typeface="Alexandria" pitchFamily="2" charset="-78"/>
                <a:cs typeface="Alexandria" pitchFamily="2" charset="-78"/>
              </a:rPr>
              <a:t> </a:t>
            </a:r>
            <a:r>
              <a:rPr lang="ar-EG" i="0" dirty="0">
                <a:solidFill>
                  <a:srgbClr val="0D0D0D"/>
                </a:solidFill>
                <a:effectLst/>
                <a:latin typeface="Alexandria" pitchFamily="2" charset="-78"/>
                <a:cs typeface="Alexandria" pitchFamily="2" charset="-78"/>
              </a:rPr>
              <a:t>وأدوات مثل الاستوديوهات الافتراضية التي تستخدمها </a:t>
            </a:r>
            <a:r>
              <a:rPr lang="ar-EG" dirty="0">
                <a:solidFill>
                  <a:srgbClr val="0D0D0D"/>
                </a:solidFill>
                <a:latin typeface="Alexandria" pitchFamily="2" charset="-78"/>
                <a:cs typeface="Alexandria" pitchFamily="2" charset="-78"/>
              </a:rPr>
              <a:t>القنوات</a:t>
            </a:r>
            <a:r>
              <a:rPr lang="ar-EG" i="0" dirty="0">
                <a:solidFill>
                  <a:srgbClr val="0D0D0D"/>
                </a:solidFill>
                <a:effectLst/>
                <a:latin typeface="Alexandria" pitchFamily="2" charset="-78"/>
                <a:cs typeface="Alexandria" pitchFamily="2" charset="-78"/>
              </a:rPr>
              <a:t> في التقارير الإخبارية  </a:t>
            </a:r>
            <a:r>
              <a:rPr lang="en-US" i="0" dirty="0">
                <a:solidFill>
                  <a:srgbClr val="0D0D0D"/>
                </a:solidFill>
                <a:effectLst/>
                <a:latin typeface="Alexandria" pitchFamily="2" charset="-78"/>
                <a:cs typeface="Alexandria" pitchFamily="2" charset="-78"/>
                <a:hlinkClick r:id="rId5"/>
              </a:rPr>
              <a:t>https://www.youtube.com/watch?v=q01vSb_B1o0</a:t>
            </a:r>
            <a:r>
              <a:rPr lang="ar-EG" i="0" dirty="0">
                <a:solidFill>
                  <a:srgbClr val="0D0D0D"/>
                </a:solidFill>
                <a:effectLst/>
                <a:latin typeface="Alexandria" pitchFamily="2" charset="-78"/>
                <a:cs typeface="Alexandria" pitchFamily="2" charset="-78"/>
              </a:rPr>
              <a:t> </a:t>
            </a:r>
            <a:endParaRPr lang="ar-EG" i="0" kern="0" dirty="0">
              <a:solidFill>
                <a:srgbClr val="00AEEF"/>
              </a:solidFill>
              <a:effectLst/>
              <a:latin typeface="Alexandria" pitchFamily="2" charset="-78"/>
              <a:cs typeface="Alexandria" pitchFamily="2" charset="-78"/>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2501424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08392"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3334887"/>
          </a:xfrm>
          <a:prstGeom prst="rect">
            <a:avLst/>
          </a:prstGeom>
          <a:noFill/>
        </p:spPr>
        <p:txBody>
          <a:bodyPr wrap="square" rtlCol="0">
            <a:spAutoFit/>
          </a:bodyPr>
          <a:lstStyle/>
          <a:p>
            <a:pPr algn="just" rtl="1">
              <a:lnSpc>
                <a:spcPct val="200000"/>
              </a:lnSpc>
            </a:pPr>
            <a:r>
              <a:rPr lang="ar-EG" b="1" kern="0" dirty="0">
                <a:solidFill>
                  <a:schemeClr val="tx1">
                    <a:lumMod val="95000"/>
                    <a:lumOff val="5000"/>
                  </a:schemeClr>
                </a:solidFill>
                <a:latin typeface="Alexandria" pitchFamily="2" charset="-78"/>
                <a:ea typeface="Times New Roman" panose="02020603050405020304" pitchFamily="18" charset="0"/>
                <a:cs typeface="Alexandria" pitchFamily="2" charset="-78"/>
              </a:rPr>
              <a:t>4- خفض التكاليف</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توفر </a:t>
            </a:r>
            <a:r>
              <a:rPr lang="ar-EG" i="0" dirty="0">
                <a:solidFill>
                  <a:srgbClr val="0D0D0D"/>
                </a:solidFill>
                <a:effectLst/>
                <a:latin typeface="Alexandria" pitchFamily="2" charset="-78"/>
                <a:cs typeface="Alexandria" pitchFamily="2" charset="-78"/>
              </a:rPr>
              <a:t>الأدوات الرقمية </a:t>
            </a:r>
            <a:r>
              <a:rPr lang="ar-EG" b="0" i="0" dirty="0">
                <a:solidFill>
                  <a:srgbClr val="0D0D0D"/>
                </a:solidFill>
                <a:effectLst/>
                <a:latin typeface="Alexandria Light" pitchFamily="2" charset="-78"/>
                <a:cs typeface="Alexandria Light" pitchFamily="2" charset="-78"/>
              </a:rPr>
              <a:t> تطبيقات تحرير  الصورة والفيديو السحابية إمكانية إنتاج محتوى عالي الجودة بأقل تكلفة. العديد من هذه الأدوات مجانية أو منخفضة التكلفة مقارنة </a:t>
            </a:r>
            <a:r>
              <a:rPr lang="ar-EG" b="0" i="0" dirty="0" err="1">
                <a:solidFill>
                  <a:srgbClr val="0D0D0D"/>
                </a:solidFill>
                <a:effectLst/>
                <a:latin typeface="Alexandria Light" pitchFamily="2" charset="-78"/>
                <a:cs typeface="Alexandria Light" pitchFamily="2" charset="-78"/>
              </a:rPr>
              <a:t>بالاستوديوهات</a:t>
            </a:r>
            <a:r>
              <a:rPr lang="ar-EG" b="0" i="0" dirty="0">
                <a:solidFill>
                  <a:srgbClr val="0D0D0D"/>
                </a:solidFill>
                <a:effectLst/>
                <a:latin typeface="Alexandria Light" pitchFamily="2" charset="-78"/>
                <a:cs typeface="Alexandria Light" pitchFamily="2" charset="-78"/>
              </a:rPr>
              <a:t> والمعدات التقليدية.</a:t>
            </a:r>
          </a:p>
          <a:p>
            <a:pPr algn="r" rtl="1">
              <a:lnSpc>
                <a:spcPct val="200000"/>
              </a:lnSpc>
              <a:buFont typeface="Arial" panose="020B0604020202020204" pitchFamily="34" charset="0"/>
              <a:buChar char="•"/>
            </a:pPr>
            <a:r>
              <a:rPr lang="en-US" b="0" i="0" dirty="0">
                <a:solidFill>
                  <a:srgbClr val="0D0D0D"/>
                </a:solidFill>
                <a:effectLst/>
                <a:latin typeface="Alexandria Light" pitchFamily="2" charset="-78"/>
                <a:cs typeface="Alexandria Light" pitchFamily="2" charset="-78"/>
                <a:hlinkClick r:id="rId3"/>
              </a:rPr>
              <a:t>https://www.canva.com/ai-image-generator/</a:t>
            </a:r>
            <a:r>
              <a:rPr lang="ar-EG" dirty="0">
                <a:solidFill>
                  <a:srgbClr val="0D0D0D"/>
                </a:solidFill>
                <a:latin typeface="Alexandria Light" pitchFamily="2" charset="-78"/>
                <a:cs typeface="Alexandria Light" pitchFamily="2" charset="-78"/>
              </a:rPr>
              <a:t> </a:t>
            </a:r>
            <a:endParaRPr lang="ar-EG" b="0" i="0" dirty="0">
              <a:solidFill>
                <a:srgbClr val="0D0D0D"/>
              </a:solidFill>
              <a:effectLst/>
              <a:latin typeface="Alexandria Light" pitchFamily="2" charset="-78"/>
              <a:cs typeface="Alexandria Light" pitchFamily="2" charset="-78"/>
            </a:endParaRPr>
          </a:p>
          <a:p>
            <a:pPr algn="r" rtl="1">
              <a:lnSpc>
                <a:spcPct val="200000"/>
              </a:lnSpc>
              <a:buFont typeface="Arial" panose="020B0604020202020204" pitchFamily="34" charset="0"/>
              <a:buChar char="•"/>
            </a:pPr>
            <a:r>
              <a:rPr lang="ar-EG" i="0" dirty="0">
                <a:solidFill>
                  <a:srgbClr val="0D0D0D"/>
                </a:solidFill>
                <a:effectLst/>
                <a:latin typeface="Alexandria" pitchFamily="2" charset="-78"/>
                <a:cs typeface="Alexandria" pitchFamily="2" charset="-78"/>
              </a:rPr>
              <a:t>البث الرقمي </a:t>
            </a:r>
            <a:r>
              <a:rPr lang="ar-EG" b="0" i="0" dirty="0">
                <a:solidFill>
                  <a:srgbClr val="0D0D0D"/>
                </a:solidFill>
                <a:effectLst/>
                <a:latin typeface="Alexandria Light" pitchFamily="2" charset="-78"/>
                <a:cs typeface="Alexandria Light" pitchFamily="2" charset="-78"/>
              </a:rPr>
              <a:t>على الإنترنت يقلل الحاجة إلى محطات البث التقليدية والمكلفة، مما يقلل من التكاليف التشغيلية بشكل كبير.</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1005712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66940"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4093428"/>
          </a:xfrm>
          <a:prstGeom prst="rect">
            <a:avLst/>
          </a:prstGeom>
          <a:noFill/>
        </p:spPr>
        <p:txBody>
          <a:bodyPr wrap="square" rtlCol="0">
            <a:spAutoFit/>
          </a:bodyPr>
          <a:lstStyle/>
          <a:p>
            <a:pPr algn="just" rtl="1">
              <a:lnSpc>
                <a:spcPct val="200000"/>
              </a:lnSpc>
            </a:pPr>
            <a:r>
              <a:rPr lang="ar-EG" sz="1600" b="1" i="0" dirty="0">
                <a:solidFill>
                  <a:srgbClr val="FF0000"/>
                </a:solidFill>
                <a:effectLst/>
                <a:latin typeface="Alexandria" pitchFamily="2" charset="-78"/>
                <a:cs typeface="Alexandria" pitchFamily="2" charset="-78"/>
              </a:rPr>
              <a:t>2- التنوع في مصادر التمويل: </a:t>
            </a:r>
          </a:p>
          <a:p>
            <a:pPr algn="just" rtl="1">
              <a:lnSpc>
                <a:spcPct val="200000"/>
              </a:lnSpc>
            </a:pPr>
            <a:r>
              <a:rPr lang="ar-EG" sz="1600" b="0" i="0" dirty="0">
                <a:solidFill>
                  <a:srgbClr val="0D0D0D"/>
                </a:solidFill>
                <a:effectLst/>
                <a:latin typeface="Alexandria Light" pitchFamily="2" charset="-78"/>
                <a:cs typeface="Alexandria Light" pitchFamily="2" charset="-78"/>
              </a:rPr>
              <a:t>يتطلب نجاح الاقتصاد الإعلامي التنوع في استراتيجيات التمويل. لا يعتمد الإعلام فقط على نوع واحد من المصادر، بل يجمع بين عدة طرق لتحقيق استدامة مالية، ويعتمد كل مصدر على نموذج اقتصادي محدد كما يلبي احتياجات مختلفة للجمهور، ونستعرض فيما يلي أمثلة على المصادر الرئيسية للتمويل: </a:t>
            </a:r>
            <a:endParaRPr lang="en-US" sz="1600" b="0" i="0" dirty="0">
              <a:solidFill>
                <a:srgbClr val="0D0D0D"/>
              </a:solidFill>
              <a:effectLst/>
              <a:latin typeface="Alexandria Light" pitchFamily="2" charset="-78"/>
              <a:cs typeface="Alexandria Light" pitchFamily="2" charset="-78"/>
            </a:endParaRPr>
          </a:p>
          <a:p>
            <a:pPr marL="285750" indent="-285750" algn="just" rtl="1">
              <a:lnSpc>
                <a:spcPct val="200000"/>
              </a:lnSpc>
              <a:buFontTx/>
              <a:buChar char="-"/>
            </a:pPr>
            <a:r>
              <a:rPr lang="ar-EG" sz="1600" b="1" i="0" dirty="0">
                <a:solidFill>
                  <a:srgbClr val="00AEEF"/>
                </a:solidFill>
                <a:effectLst/>
                <a:latin typeface="Alexandria Light" pitchFamily="2" charset="-78"/>
                <a:cs typeface="Alexandria Light" pitchFamily="2" charset="-78"/>
              </a:rPr>
              <a:t>الإعلانات</a:t>
            </a:r>
          </a:p>
          <a:p>
            <a:pPr marL="285750" indent="-285750" algn="just" rtl="1">
              <a:lnSpc>
                <a:spcPct val="200000"/>
              </a:lnSpc>
              <a:buFontTx/>
              <a:buChar char="-"/>
            </a:pPr>
            <a:r>
              <a:rPr lang="ar-EG" sz="1600" b="1" dirty="0">
                <a:solidFill>
                  <a:srgbClr val="00AEEF"/>
                </a:solidFill>
                <a:latin typeface="Alexandria Light" pitchFamily="2" charset="-78"/>
                <a:cs typeface="Alexandria Light" pitchFamily="2" charset="-78"/>
              </a:rPr>
              <a:t>الاشتراكات </a:t>
            </a:r>
          </a:p>
          <a:p>
            <a:pPr marL="285750" indent="-285750" algn="just" rtl="1">
              <a:lnSpc>
                <a:spcPct val="200000"/>
              </a:lnSpc>
              <a:buFontTx/>
              <a:buChar char="-"/>
            </a:pPr>
            <a:r>
              <a:rPr lang="ar-EG" sz="1600" b="1" i="0" dirty="0">
                <a:solidFill>
                  <a:srgbClr val="00AEEF"/>
                </a:solidFill>
                <a:effectLst/>
                <a:latin typeface="Alexandria Light" pitchFamily="2" charset="-78"/>
                <a:cs typeface="Alexandria Light" pitchFamily="2" charset="-78"/>
              </a:rPr>
              <a:t>الشراكات التجارية</a:t>
            </a:r>
          </a:p>
          <a:p>
            <a:br>
              <a:rPr lang="ar-EG" dirty="0"/>
            </a:b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1003280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66940"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1893090"/>
            <a:ext cx="5411118" cy="4442883"/>
          </a:xfrm>
          <a:prstGeom prst="rect">
            <a:avLst/>
          </a:prstGeom>
          <a:noFill/>
        </p:spPr>
        <p:txBody>
          <a:bodyPr wrap="square" rtlCol="0">
            <a:spAutoFit/>
          </a:bodyPr>
          <a:lstStyle/>
          <a:p>
            <a:pPr algn="just" rtl="1">
              <a:lnSpc>
                <a:spcPct val="200000"/>
              </a:lnSpc>
            </a:pPr>
            <a:r>
              <a:rPr lang="ar-EG" kern="0" dirty="0">
                <a:solidFill>
                  <a:srgbClr val="00AEEF"/>
                </a:solidFill>
                <a:latin typeface="Alexandria" pitchFamily="2" charset="-78"/>
                <a:ea typeface="Times New Roman" panose="02020603050405020304" pitchFamily="18" charset="0"/>
                <a:cs typeface="Alexandria" pitchFamily="2" charset="-78"/>
              </a:rPr>
              <a:t>أ- الإعلانات</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تُعتبر الإعلانات واحدة من أقدم وأكثر أساليب التمويل استخدامًا في الإعلام. يعتمد هذا النموذج على عرض الإعلانات للمشاهدين أو القراء أو المستمعين، وتدفع الشركات مقابل هذه الإعلانات للوصول إلى جمهور واسع.  مواقع مثل </a:t>
            </a:r>
            <a:r>
              <a:rPr lang="en-US" b="1" i="0" dirty="0">
                <a:solidFill>
                  <a:srgbClr val="0D0D0D"/>
                </a:solidFill>
                <a:effectLst/>
                <a:latin typeface="Alexandria Light" pitchFamily="2" charset="-78"/>
                <a:cs typeface="Alexandria Light" pitchFamily="2" charset="-78"/>
              </a:rPr>
              <a:t>Google</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 </a:t>
            </a:r>
            <a:r>
              <a:rPr lang="en-US" b="1" i="0" dirty="0">
                <a:solidFill>
                  <a:srgbClr val="0D0D0D"/>
                </a:solidFill>
                <a:effectLst/>
                <a:latin typeface="Alexandria Light" pitchFamily="2" charset="-78"/>
                <a:cs typeface="Alexandria Light" pitchFamily="2" charset="-78"/>
              </a:rPr>
              <a:t>Facebook</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تحقق أرباحًا ضخمة من خلال بيع الإعلانات التي تظهر للمستخدمين أثناء تصفحهم للإنترنت.</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96E7E0DC-B37D-921D-52DB-AECE57680F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4800" y="2599192"/>
            <a:ext cx="5155164" cy="2706461"/>
          </a:xfrm>
          <a:prstGeom prst="rect">
            <a:avLst/>
          </a:prstGeom>
        </p:spPr>
      </p:pic>
    </p:spTree>
    <p:extLst>
      <p:ext uri="{BB962C8B-B14F-4D97-AF65-F5344CB8AC3E}">
        <p14:creationId xmlns:p14="http://schemas.microsoft.com/office/powerpoint/2010/main" val="3874707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66940"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1893090"/>
            <a:ext cx="5411118" cy="4754507"/>
          </a:xfrm>
          <a:prstGeom prst="rect">
            <a:avLst/>
          </a:prstGeom>
          <a:noFill/>
        </p:spPr>
        <p:txBody>
          <a:bodyPr wrap="square" rtlCol="0">
            <a:spAutoFit/>
          </a:bodyPr>
          <a:lstStyle/>
          <a:p>
            <a:pPr algn="just" rtl="1">
              <a:lnSpc>
                <a:spcPct val="200000"/>
              </a:lnSpc>
            </a:pPr>
            <a:r>
              <a:rPr lang="ar-EG" kern="0" dirty="0">
                <a:solidFill>
                  <a:srgbClr val="00AEEF"/>
                </a:solidFill>
                <a:latin typeface="Alexandria" pitchFamily="2" charset="-78"/>
                <a:ea typeface="Times New Roman" panose="02020603050405020304" pitchFamily="18" charset="0"/>
                <a:cs typeface="Alexandria" pitchFamily="2" charset="-78"/>
              </a:rPr>
              <a:t>ب- الاشتراكات</a:t>
            </a:r>
          </a:p>
          <a:p>
            <a:pPr algn="just" rtl="1">
              <a:lnSpc>
                <a:spcPct val="15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يعتمد هذا النموذج على الدفع المسبق من المستخدمين مقابل الحصول على محتوى معين، سواء كان ذلك عبر الإنترنت أو من خلال منصات الترفيه. </a:t>
            </a:r>
            <a:r>
              <a:rPr lang="ar-EG" i="0" dirty="0">
                <a:solidFill>
                  <a:srgbClr val="0D0D0D"/>
                </a:solidFill>
                <a:effectLst/>
                <a:latin typeface="Alexandria" pitchFamily="2" charset="-78"/>
                <a:cs typeface="Alexandria" pitchFamily="2" charset="-78"/>
              </a:rPr>
              <a:t>مثل </a:t>
            </a:r>
            <a:r>
              <a:rPr lang="en-US" i="0" dirty="0">
                <a:solidFill>
                  <a:srgbClr val="0D0D0D"/>
                </a:solidFill>
                <a:effectLst/>
                <a:latin typeface="Alexandria" pitchFamily="2" charset="-78"/>
                <a:cs typeface="Alexandria" pitchFamily="2" charset="-78"/>
              </a:rPr>
              <a:t>Netflix </a:t>
            </a:r>
            <a:r>
              <a:rPr lang="ar-EG" i="0" dirty="0">
                <a:solidFill>
                  <a:srgbClr val="0D0D0D"/>
                </a:solidFill>
                <a:effectLst/>
                <a:latin typeface="Alexandria" pitchFamily="2" charset="-78"/>
                <a:cs typeface="Alexandria" pitchFamily="2" charset="-78"/>
              </a:rPr>
              <a:t>و </a:t>
            </a:r>
            <a:r>
              <a:rPr lang="en-US" i="0" dirty="0">
                <a:solidFill>
                  <a:srgbClr val="0D0D0D"/>
                </a:solidFill>
                <a:effectLst/>
                <a:latin typeface="Alexandria" pitchFamily="2" charset="-78"/>
                <a:cs typeface="Alexandria" pitchFamily="2" charset="-78"/>
              </a:rPr>
              <a:t>Spotify: </a:t>
            </a:r>
            <a:r>
              <a:rPr lang="ar-EG" i="0" dirty="0">
                <a:solidFill>
                  <a:srgbClr val="0D0D0D"/>
                </a:solidFill>
                <a:effectLst/>
                <a:latin typeface="Alexandria" pitchFamily="2" charset="-78"/>
                <a:cs typeface="Alexandria" pitchFamily="2" charset="-78"/>
              </a:rPr>
              <a:t> اللذان يقدمان </a:t>
            </a:r>
            <a:r>
              <a:rPr lang="ar-EG" b="0" i="0" dirty="0">
                <a:solidFill>
                  <a:srgbClr val="0D0D0D"/>
                </a:solidFill>
                <a:effectLst/>
                <a:latin typeface="Alexandria Light" pitchFamily="2" charset="-78"/>
                <a:cs typeface="Alexandria Light" pitchFamily="2" charset="-78"/>
              </a:rPr>
              <a:t>محتوى مميزًا مقابل اشتراك شهري.</a:t>
            </a:r>
          </a:p>
          <a:p>
            <a:pPr algn="just" rtl="1">
              <a:lnSpc>
                <a:spcPct val="15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يوفر هذا النموذج دخلًا ثابتًا للمؤسسات الإعلامية، ويساهم في تقديم محتوى ذو جودة عالية، وفي المقابل، قد يتسبب في تقليل وصول الجمهور الواسع إذا كانت تكاليف الاشتراك مرتفعة.</a:t>
            </a:r>
            <a:br>
              <a:rPr lang="ar-EG" dirty="0"/>
            </a:b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9" name="Picture 8">
            <a:extLst>
              <a:ext uri="{FF2B5EF4-FFF2-40B4-BE49-F238E27FC236}">
                <a16:creationId xmlns:a16="http://schemas.microsoft.com/office/drawing/2014/main" id="{E9AE564B-EC63-4847-8427-83C43E002AF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5922" y="2646015"/>
            <a:ext cx="5270046" cy="2635023"/>
          </a:xfrm>
          <a:prstGeom prst="rect">
            <a:avLst/>
          </a:prstGeom>
        </p:spPr>
      </p:pic>
    </p:spTree>
    <p:extLst>
      <p:ext uri="{BB962C8B-B14F-4D97-AF65-F5344CB8AC3E}">
        <p14:creationId xmlns:p14="http://schemas.microsoft.com/office/powerpoint/2010/main" val="1217398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73454" y="1207924"/>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096000" y="1893090"/>
            <a:ext cx="5411118" cy="3888885"/>
          </a:xfrm>
          <a:prstGeom prst="rect">
            <a:avLst/>
          </a:prstGeom>
          <a:noFill/>
        </p:spPr>
        <p:txBody>
          <a:bodyPr wrap="square" rtlCol="0">
            <a:spAutoFit/>
          </a:bodyPr>
          <a:lstStyle/>
          <a:p>
            <a:pPr algn="just" rtl="1">
              <a:lnSpc>
                <a:spcPct val="200000"/>
              </a:lnSpc>
            </a:pPr>
            <a:r>
              <a:rPr lang="ar-EG" kern="0" dirty="0">
                <a:solidFill>
                  <a:srgbClr val="00AEEF"/>
                </a:solidFill>
                <a:latin typeface="Alexandria" pitchFamily="2" charset="-78"/>
                <a:ea typeface="Times New Roman" panose="02020603050405020304" pitchFamily="18" charset="0"/>
                <a:cs typeface="Alexandria" pitchFamily="2" charset="-78"/>
              </a:rPr>
              <a:t>ج- الشراكات التجارية</a:t>
            </a:r>
          </a:p>
          <a:p>
            <a:pPr algn="just"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تُعتبر الشراكات التجارية من أهم أساليب تمويل الإعلام المعاصر، حيث تقوم المؤسسات الإعلامية بالتعاون مع شركات أخرى (تجارية، صناعي، أو تكنولوجية) لتوفير محتوى أو خدمات ترويجية. مبادرة </a:t>
            </a:r>
            <a:r>
              <a:rPr lang="ar-EG" b="0" i="0" dirty="0" err="1">
                <a:solidFill>
                  <a:srgbClr val="0D0D0D"/>
                </a:solidFill>
                <a:effectLst/>
                <a:latin typeface="Alexandria Light" pitchFamily="2" charset="-78"/>
                <a:cs typeface="Alexandria Light" pitchFamily="2" charset="-78"/>
              </a:rPr>
              <a:t>بلومبرج</a:t>
            </a:r>
            <a:r>
              <a:rPr lang="ar-EG" b="0" i="0" dirty="0">
                <a:solidFill>
                  <a:srgbClr val="0D0D0D"/>
                </a:solidFill>
                <a:effectLst/>
                <a:latin typeface="Alexandria Light" pitchFamily="2" charset="-78"/>
                <a:cs typeface="Alexandria Light" pitchFamily="2" charset="-78"/>
              </a:rPr>
              <a:t> ميديا إفريقيا والتسويق عبر المؤثرين من أمثلة الشراكات التجارية.</a:t>
            </a:r>
            <a:br>
              <a:rPr lang="ar-EG" dirty="0"/>
            </a:b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9" name="Picture 8">
            <a:extLst>
              <a:ext uri="{FF2B5EF4-FFF2-40B4-BE49-F238E27FC236}">
                <a16:creationId xmlns:a16="http://schemas.microsoft.com/office/drawing/2014/main" id="{9F3F09B4-531E-D531-26FB-FFE2861992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4882" y="2946186"/>
            <a:ext cx="4829978" cy="2535738"/>
          </a:xfrm>
          <a:prstGeom prst="rect">
            <a:avLst/>
          </a:prstGeom>
        </p:spPr>
      </p:pic>
    </p:spTree>
    <p:extLst>
      <p:ext uri="{BB962C8B-B14F-4D97-AF65-F5344CB8AC3E}">
        <p14:creationId xmlns:p14="http://schemas.microsoft.com/office/powerpoint/2010/main" val="1573304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92034" y="1295158"/>
            <a:ext cx="4222539" cy="1807931"/>
          </a:xfrm>
          <a:prstGeom prst="rect">
            <a:avLst/>
          </a:prstGeom>
        </p:spPr>
        <p:txBody>
          <a:bodyPr wrap="square">
            <a:spAutoFit/>
          </a:bodyPr>
          <a:lstStyle/>
          <a:p>
            <a:pPr algn="just" rtl="1">
              <a:lnSpc>
                <a:spcPct val="120000"/>
              </a:lnSpc>
            </a:pPr>
            <a:r>
              <a:rPr lang="ar-EG" sz="1600" b="0" i="0" dirty="0">
                <a:solidFill>
                  <a:srgbClr val="0D0D0D"/>
                </a:solidFill>
                <a:effectLst/>
                <a:latin typeface="Alexandria Light" pitchFamily="2" charset="-78"/>
                <a:cs typeface="Alexandria Light" pitchFamily="2" charset="-78"/>
              </a:rPr>
              <a:t>يعتبر عنصر أساسي في </a:t>
            </a:r>
            <a:r>
              <a:rPr lang="ar-EG" sz="1600" b="1" i="0" dirty="0">
                <a:solidFill>
                  <a:srgbClr val="0070C0"/>
                </a:solidFill>
                <a:effectLst/>
                <a:latin typeface="Alexandria" pitchFamily="2" charset="-78"/>
                <a:cs typeface="Alexandria" pitchFamily="2" charset="-78"/>
              </a:rPr>
              <a:t>نجاح الاقتصاديات </a:t>
            </a:r>
            <a:r>
              <a:rPr lang="ar-EG" sz="1600" b="0" i="0" dirty="0">
                <a:solidFill>
                  <a:srgbClr val="0070C0"/>
                </a:solidFill>
                <a:effectLst/>
                <a:latin typeface="Alexandria" pitchFamily="2" charset="-78"/>
                <a:cs typeface="Alexandria" pitchFamily="2" charset="-78"/>
              </a:rPr>
              <a:t>الإعلامية</a:t>
            </a:r>
            <a:r>
              <a:rPr lang="ar-EG" sz="1600" b="0" i="0" dirty="0">
                <a:solidFill>
                  <a:srgbClr val="0D0D0D"/>
                </a:solidFill>
                <a:effectLst/>
                <a:latin typeface="Alexandria Light" pitchFamily="2" charset="-78"/>
                <a:cs typeface="Alexandria Light" pitchFamily="2" charset="-78"/>
              </a:rPr>
              <a:t>، حيث إن الجمهور يمثل الهدف الرئيسي للمحتوى الإعلامي والمنتجات المرتبطة به، وبالتالي ضمان زيادة التفاعل، الثقة، والإيرادات.</a:t>
            </a:r>
            <a:endParaRPr lang="ar-EG" sz="1600" kern="0" dirty="0">
              <a:solidFill>
                <a:srgbClr val="0D0D0D"/>
              </a:solidFill>
              <a:latin typeface="Alexandria Light" pitchFamily="2" charset="-78"/>
              <a:ea typeface="Times New Roman" panose="02020603050405020304" pitchFamily="18" charset="0"/>
              <a:cs typeface="Alexandria Light" pitchFamily="2" charset="-78"/>
            </a:endParaRPr>
          </a:p>
          <a:p>
            <a:pPr algn="just" rtl="1">
              <a:lnSpc>
                <a:spcPct val="120000"/>
              </a:lnSpc>
            </a:pPr>
            <a:endParaRPr lang="en-US" sz="1400" dirty="0">
              <a:latin typeface="Alexandria" pitchFamily="2" charset="-78"/>
              <a:cs typeface="Alexandria" pitchFamily="2" charset="-78"/>
            </a:endParaRPr>
          </a:p>
        </p:txBody>
      </p:sp>
      <p:sp>
        <p:nvSpPr>
          <p:cNvPr id="7" name="Rectangle 6"/>
          <p:cNvSpPr/>
          <p:nvPr/>
        </p:nvSpPr>
        <p:spPr>
          <a:xfrm>
            <a:off x="6752643" y="1531184"/>
            <a:ext cx="4747323" cy="3888885"/>
          </a:xfrm>
          <a:prstGeom prst="rect">
            <a:avLst/>
          </a:prstGeom>
        </p:spPr>
        <p:txBody>
          <a:bodyPr wrap="square">
            <a:spAutoFit/>
          </a:bodyPr>
          <a:lstStyle/>
          <a:p>
            <a:pPr algn="just" rtl="1">
              <a:lnSpc>
                <a:spcPct val="200000"/>
              </a:lnSpc>
            </a:pPr>
            <a:r>
              <a:rPr lang="ar-EG" b="0" i="0" dirty="0">
                <a:solidFill>
                  <a:srgbClr val="FF0000"/>
                </a:solidFill>
                <a:effectLst/>
                <a:latin typeface="Alexandria Light" pitchFamily="2" charset="-78"/>
                <a:cs typeface="Alexandria Light" pitchFamily="2" charset="-78"/>
              </a:rPr>
              <a:t> 3- </a:t>
            </a:r>
            <a:r>
              <a:rPr lang="ar-EG" i="0" dirty="0">
                <a:solidFill>
                  <a:srgbClr val="FF0000"/>
                </a:solidFill>
                <a:effectLst/>
                <a:latin typeface="Alexandria" pitchFamily="2" charset="-78"/>
                <a:cs typeface="Alexandria" pitchFamily="2" charset="-78"/>
              </a:rPr>
              <a:t>فهم احتياجات الجمهور المستهدف</a:t>
            </a:r>
          </a:p>
          <a:p>
            <a:pPr algn="just" rtl="1">
              <a:lnSpc>
                <a:spcPct val="200000"/>
              </a:lnSpc>
            </a:pPr>
            <a:r>
              <a:rPr lang="ar-EG" b="0" i="0" dirty="0">
                <a:solidFill>
                  <a:srgbClr val="0D0D0D"/>
                </a:solidFill>
                <a:effectLst/>
                <a:latin typeface="Alexandria Light" pitchFamily="2" charset="-78"/>
                <a:cs typeface="Alexandria Light" pitchFamily="2" charset="-78"/>
              </a:rPr>
              <a:t>يتم تحديد احتياجات الجمهور بناءً على عوامل منها العمر والجنس والسلوك الشرائي وتكمن أهميته في </a:t>
            </a:r>
          </a:p>
          <a:p>
            <a:pPr marL="285750" indent="-285750" algn="just" rtl="1">
              <a:lnSpc>
                <a:spcPct val="200000"/>
              </a:lnSpc>
              <a:buFontTx/>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تحسين جودة المحتوى</a:t>
            </a:r>
          </a:p>
          <a:p>
            <a:pPr marL="285750" indent="-285750" algn="just" rtl="1">
              <a:lnSpc>
                <a:spcPct val="200000"/>
              </a:lnSpc>
              <a:buFontTx/>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-تعزيز التفاعل</a:t>
            </a:r>
          </a:p>
          <a:p>
            <a:pPr marL="285750" indent="-285750" algn="just" rtl="1">
              <a:lnSpc>
                <a:spcPct val="200000"/>
              </a:lnSpc>
              <a:buFontTx/>
              <a:buChar char="-"/>
            </a:pPr>
            <a:r>
              <a:rPr lang="ar-EG" kern="0" dirty="0">
                <a:solidFill>
                  <a:srgbClr val="0D0D0D"/>
                </a:solidFill>
                <a:latin typeface="Alexandria Light" pitchFamily="2" charset="-78"/>
                <a:ea typeface="Times New Roman" panose="02020603050405020304" pitchFamily="18" charset="0"/>
                <a:cs typeface="Alexandria Light" pitchFamily="2" charset="-78"/>
              </a:rPr>
              <a:t>تحقيق عائدات أفضل</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7E91C19-215C-4189-63DC-704B60B3AC3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2387" y="3035643"/>
            <a:ext cx="5562249" cy="3321457"/>
          </a:xfrm>
          <a:prstGeom prst="rect">
            <a:avLst/>
          </a:prstGeom>
        </p:spPr>
      </p:pic>
      <p:sp>
        <p:nvSpPr>
          <p:cNvPr id="2" name="TextBox 1">
            <a:extLst>
              <a:ext uri="{FF2B5EF4-FFF2-40B4-BE49-F238E27FC236}">
                <a16:creationId xmlns:a16="http://schemas.microsoft.com/office/drawing/2014/main" id="{DCFE71CD-9121-8382-6D67-DB3B9B7459D9}"/>
              </a:ext>
            </a:extLst>
          </p:cNvPr>
          <p:cNvSpPr txBox="1"/>
          <p:nvPr/>
        </p:nvSpPr>
        <p:spPr>
          <a:xfrm>
            <a:off x="1627893" y="743193"/>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ثالثًا: عوامل نجاح الاقتصاديات الإعلامية</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032293494"/>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7446"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رابعًا: التحولات التاريخية في اقتصاديات الإعلام</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266940" y="1893090"/>
            <a:ext cx="10240178" cy="2780889"/>
          </a:xfrm>
          <a:prstGeom prst="rect">
            <a:avLst/>
          </a:prstGeom>
          <a:noFill/>
        </p:spPr>
        <p:txBody>
          <a:bodyPr wrap="square" rtlCol="0">
            <a:spAutoFit/>
          </a:bodyPr>
          <a:lstStyle/>
          <a:p>
            <a:pPr algn="just" rtl="1">
              <a:lnSpc>
                <a:spcPct val="200000"/>
              </a:lnSpc>
            </a:pPr>
            <a:r>
              <a:rPr lang="ar-EG" b="0" i="0" dirty="0">
                <a:solidFill>
                  <a:srgbClr val="0D0D0D"/>
                </a:solidFill>
                <a:effectLst/>
                <a:latin typeface="Alexandria Light" pitchFamily="2" charset="-78"/>
                <a:cs typeface="Alexandria Light" pitchFamily="2" charset="-78"/>
              </a:rPr>
              <a:t>شهدت اقتصاديات الإعلام تحولات كبيرة انعكست على طبيعة الإنتاج الإعلامي، وطرق توزيعه، وأساليب استهلاكه. انطلقت هذه التحولات من النماذج التقليدية مثل الصحف والمجلات، التي اعتمدت بشكل أساسي على الإعلانات والمبيعات المباشرة، إلى نماذج أكثر تعقيدًا تتناسب مع تطورات العصر الرقمي.</a:t>
            </a:r>
          </a:p>
          <a:p>
            <a:pPr algn="just" rtl="1">
              <a:lnSpc>
                <a:spcPct val="200000"/>
              </a:lnSpc>
            </a:pPr>
            <a:r>
              <a:rPr lang="ar-EG" b="0" i="0" dirty="0">
                <a:solidFill>
                  <a:srgbClr val="0D0D0D"/>
                </a:solidFill>
                <a:effectLst/>
                <a:latin typeface="Alexandria Light" pitchFamily="2" charset="-78"/>
                <a:cs typeface="Alexandria Light" pitchFamily="2" charset="-78"/>
              </a:rPr>
              <a:t>هذه التغيرات لم تكن مجرد تطور طبيعي بل جاءت نتيجة لتفاعل عوامل اقتصادية، واجتماعية، وتقنية. من اختراع الطباعة إلى ظهور الإنترنت،</a:t>
            </a:r>
            <a:endParaRPr lang="ar-EG" kern="0" dirty="0">
              <a:solidFill>
                <a:srgbClr val="0D0D0D"/>
              </a:solidFill>
              <a:latin typeface="Alexandria" pitchFamily="2" charset="-78"/>
              <a:ea typeface="Times New Roman" panose="02020603050405020304" pitchFamily="18" charset="0"/>
              <a:cs typeface="Alexandria"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2473347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7446"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رابعًا: التحولات التاريخية في اقتصاديات الإعلام</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742322" y="1893090"/>
            <a:ext cx="4764795" cy="4442883"/>
          </a:xfrm>
          <a:prstGeom prst="rect">
            <a:avLst/>
          </a:prstGeom>
          <a:noFill/>
        </p:spPr>
        <p:txBody>
          <a:bodyPr wrap="square" rtlCol="0">
            <a:spAutoFit/>
          </a:bodyPr>
          <a:lstStyle/>
          <a:p>
            <a:pPr algn="just" rtl="1">
              <a:lnSpc>
                <a:spcPct val="200000"/>
              </a:lnSpc>
            </a:pPr>
            <a:r>
              <a:rPr lang="ar-EG" b="1" i="0" dirty="0">
                <a:solidFill>
                  <a:srgbClr val="FF0000"/>
                </a:solidFill>
                <a:effectLst/>
                <a:latin typeface="Alexandria" pitchFamily="2" charset="-78"/>
                <a:cs typeface="Alexandria" pitchFamily="2" charset="-78"/>
              </a:rPr>
              <a:t>1- الإعلام التقليدي:</a:t>
            </a:r>
          </a:p>
          <a:p>
            <a:pPr algn="just" rtl="1">
              <a:lnSpc>
                <a:spcPct val="200000"/>
              </a:lnSpc>
            </a:pPr>
            <a:r>
              <a:rPr lang="ar-EG" b="0" i="0" dirty="0">
                <a:solidFill>
                  <a:srgbClr val="0D0D0D"/>
                </a:solidFill>
                <a:effectLst/>
                <a:latin typeface="Segoe UI Variable Text" pitchFamily="2" charset="0"/>
              </a:rPr>
              <a:t> </a:t>
            </a:r>
            <a:r>
              <a:rPr lang="ar-EG" b="0" i="0" dirty="0">
                <a:solidFill>
                  <a:srgbClr val="0D0D0D"/>
                </a:solidFill>
                <a:effectLst/>
                <a:latin typeface="Alexandria Light" pitchFamily="2" charset="-78"/>
                <a:cs typeface="Alexandria Light" pitchFamily="2" charset="-78"/>
              </a:rPr>
              <a:t>يشير إلى الوسائل الإعلامية التي كانت سائدة قبل ظهور الوسائل الرقمية، وأبرزها الصحف والمجلات. لعبت هذه الوسائل دورًا رئيسيًا في نقل الأخبار، والثقافة، والإعلانات إلى الجماهير. ساهمت الصحف والمج</a:t>
            </a:r>
            <a:r>
              <a:rPr lang="ar-EG" dirty="0">
                <a:solidFill>
                  <a:srgbClr val="0D0D0D"/>
                </a:solidFill>
                <a:latin typeface="Alexandria Light" pitchFamily="2" charset="-78"/>
                <a:cs typeface="Alexandria Light" pitchFamily="2" charset="-78"/>
              </a:rPr>
              <a:t>لات في تعزيز الوعي السياسي والاجتماعي وكانت بمثابة أداة التواصل بين صانع القرار والجمهور</a:t>
            </a:r>
            <a:endParaRPr lang="ar-EG" b="0"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FE689215-3BE6-5A67-89EE-69B0363F5E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0004" y="2946170"/>
            <a:ext cx="4993625" cy="2568150"/>
          </a:xfrm>
          <a:prstGeom prst="rect">
            <a:avLst/>
          </a:prstGeom>
        </p:spPr>
      </p:pic>
    </p:spTree>
    <p:extLst>
      <p:ext uri="{BB962C8B-B14F-4D97-AF65-F5344CB8AC3E}">
        <p14:creationId xmlns:p14="http://schemas.microsoft.com/office/powerpoint/2010/main" val="3812240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7446"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رابعًا: التحولات التاريخية في اقتصاديات الإعلام</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597446" y="2212579"/>
            <a:ext cx="8918153" cy="3334887"/>
          </a:xfrm>
          <a:prstGeom prst="rect">
            <a:avLst/>
          </a:prstGeom>
          <a:noFill/>
        </p:spPr>
        <p:txBody>
          <a:bodyPr wrap="square" rtlCol="0">
            <a:spAutoFit/>
          </a:bodyPr>
          <a:lstStyle/>
          <a:p>
            <a:pPr algn="just" rtl="1">
              <a:lnSpc>
                <a:spcPct val="200000"/>
              </a:lnSpc>
            </a:pPr>
            <a:r>
              <a:rPr lang="ar-EG" b="1" i="0" dirty="0">
                <a:solidFill>
                  <a:srgbClr val="0D0D0D"/>
                </a:solidFill>
                <a:effectLst/>
                <a:latin typeface="Alexandria" pitchFamily="2" charset="-78"/>
                <a:cs typeface="Alexandria" pitchFamily="2" charset="-78"/>
              </a:rPr>
              <a:t>التحديات التي واجهت الإعلام التقليدي:</a:t>
            </a:r>
          </a:p>
          <a:p>
            <a:pPr algn="just" rtl="1">
              <a:lnSpc>
                <a:spcPct val="200000"/>
              </a:lnSpc>
            </a:pPr>
            <a:r>
              <a:rPr lang="ar-EG" b="0" i="0" dirty="0">
                <a:solidFill>
                  <a:srgbClr val="0D0D0D"/>
                </a:solidFill>
                <a:effectLst/>
                <a:latin typeface="Alexandria Light" pitchFamily="2" charset="-78"/>
                <a:cs typeface="Alexandria Light" pitchFamily="2" charset="-78"/>
              </a:rPr>
              <a:t>1- تحديات اقتصادية تتمثل في ارتفاع تكلفة الورق والطباعة مما أثر بالسلب على الأرباح إلى جانب الاعتماد الكبير على الإعلانات مما جعل الإعلام التقليدي عرضة للتأثر بتقلبات السوق.</a:t>
            </a:r>
          </a:p>
          <a:p>
            <a:pPr algn="just" rtl="1">
              <a:lnSpc>
                <a:spcPct val="200000"/>
              </a:lnSpc>
            </a:pPr>
            <a:r>
              <a:rPr lang="ar-EG" dirty="0">
                <a:solidFill>
                  <a:srgbClr val="0D0D0D"/>
                </a:solidFill>
                <a:latin typeface="Alexandria Light" pitchFamily="2" charset="-78"/>
                <a:cs typeface="Alexandria Light" pitchFamily="2" charset="-78"/>
              </a:rPr>
              <a:t>2- التغيرات في الاستهلاك مع ظهور الإعلام الرقمي حيث بدأت الصحف تفقد جزءً كبيرًا من تأثيرها مما أثر على العائدات.</a:t>
            </a:r>
            <a:r>
              <a:rPr lang="ar-EG" b="0" i="0" dirty="0">
                <a:solidFill>
                  <a:srgbClr val="0D0D0D"/>
                </a:solidFill>
                <a:effectLst/>
                <a:latin typeface="Alexandria Light" pitchFamily="2" charset="-78"/>
                <a:cs typeface="Alexandria Light" pitchFamily="2" charset="-78"/>
              </a:rPr>
              <a:t> </a:t>
            </a:r>
          </a:p>
          <a:p>
            <a:pPr algn="just" rtl="1">
              <a:lnSpc>
                <a:spcPct val="200000"/>
              </a:lnSpc>
            </a:pP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320170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7446"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التحولات التاريخية في اقتصاديات الإعلام</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742322" y="2160866"/>
            <a:ext cx="4764795" cy="3334887"/>
          </a:xfrm>
          <a:prstGeom prst="rect">
            <a:avLst/>
          </a:prstGeom>
          <a:noFill/>
        </p:spPr>
        <p:txBody>
          <a:bodyPr wrap="square" rtlCol="0">
            <a:spAutoFit/>
          </a:bodyPr>
          <a:lstStyle/>
          <a:p>
            <a:pPr algn="just" rtl="1">
              <a:lnSpc>
                <a:spcPct val="200000"/>
              </a:lnSpc>
            </a:pPr>
            <a:r>
              <a:rPr lang="ar-EG" b="1" i="0" dirty="0">
                <a:solidFill>
                  <a:srgbClr val="FF0000"/>
                </a:solidFill>
                <a:effectLst/>
                <a:latin typeface="Alexandria" pitchFamily="2" charset="-78"/>
                <a:cs typeface="Alexandria" pitchFamily="2" charset="-78"/>
              </a:rPr>
              <a:t>2- ظهور الإعلام الرقمي:</a:t>
            </a:r>
          </a:p>
          <a:p>
            <a:pPr algn="just" rtl="1">
              <a:lnSpc>
                <a:spcPct val="200000"/>
              </a:lnSpc>
            </a:pPr>
            <a:r>
              <a:rPr lang="ar-EG" b="0" i="0" dirty="0">
                <a:solidFill>
                  <a:srgbClr val="0D0D0D"/>
                </a:solidFill>
                <a:effectLst/>
                <a:latin typeface="Alexandria Light" pitchFamily="2" charset="-78"/>
                <a:cs typeface="Alexandria Light" pitchFamily="2" charset="-78"/>
              </a:rPr>
              <a:t> يشير إلى المنصات والتقنيات التي تعتمد على الإنترنت لنقل المعلومات، بما يشمل المواقع الإلكترونية، منصات التواصل الاجتماعي، خدمات البث، والمدونات. يتميز هذا النوع من الإعلام بالسرعة، التفاعلية، والوصول العالمي.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9" name="Picture 8">
            <a:extLst>
              <a:ext uri="{FF2B5EF4-FFF2-40B4-BE49-F238E27FC236}">
                <a16:creationId xmlns:a16="http://schemas.microsoft.com/office/drawing/2014/main" id="{039CABDA-DA6E-7EEF-7A6D-8F7EABBD78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883" y="2367299"/>
            <a:ext cx="5411117" cy="3604474"/>
          </a:xfrm>
          <a:prstGeom prst="rect">
            <a:avLst/>
          </a:prstGeom>
        </p:spPr>
      </p:pic>
    </p:spTree>
    <p:extLst>
      <p:ext uri="{BB962C8B-B14F-4D97-AF65-F5344CB8AC3E}">
        <p14:creationId xmlns:p14="http://schemas.microsoft.com/office/powerpoint/2010/main" val="1027638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7446"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رابعًا: التحولات التاريخية في اقتصاديات الإعلام</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111584" y="2047326"/>
            <a:ext cx="10697378" cy="4442883"/>
          </a:xfrm>
          <a:prstGeom prst="rect">
            <a:avLst/>
          </a:prstGeom>
          <a:noFill/>
        </p:spPr>
        <p:txBody>
          <a:bodyPr wrap="square" rtlCol="0">
            <a:spAutoFit/>
          </a:bodyPr>
          <a:lstStyle/>
          <a:p>
            <a:pPr algn="just" rtl="1">
              <a:lnSpc>
                <a:spcPct val="200000"/>
              </a:lnSpc>
            </a:pPr>
            <a:r>
              <a:rPr lang="ar-EG" b="1" i="0" dirty="0">
                <a:solidFill>
                  <a:schemeClr val="tx1">
                    <a:lumMod val="95000"/>
                    <a:lumOff val="5000"/>
                  </a:schemeClr>
                </a:solidFill>
                <a:effectLst/>
                <a:latin typeface="Alexandria" pitchFamily="2" charset="-78"/>
                <a:cs typeface="Alexandria" pitchFamily="2" charset="-78"/>
              </a:rPr>
              <a:t>أ- التحولات الكبرى بفضل الإنترنت</a:t>
            </a:r>
          </a:p>
          <a:p>
            <a:pPr algn="just" rtl="1">
              <a:lnSpc>
                <a:spcPct val="200000"/>
              </a:lnSpc>
            </a:pPr>
            <a:r>
              <a:rPr lang="ar-EG" b="1" i="0" dirty="0">
                <a:solidFill>
                  <a:srgbClr val="0D0D0D"/>
                </a:solidFill>
                <a:effectLst/>
                <a:latin typeface="Alexandria Light" pitchFamily="2" charset="-78"/>
                <a:cs typeface="Alexandria Light" pitchFamily="2" charset="-78"/>
              </a:rPr>
              <a:t>1- </a:t>
            </a:r>
            <a:r>
              <a:rPr lang="ar-EG" b="1" i="0" dirty="0">
                <a:solidFill>
                  <a:srgbClr val="0D0D0D"/>
                </a:solidFill>
                <a:effectLst/>
                <a:latin typeface="Alexandria" pitchFamily="2" charset="-78"/>
                <a:cs typeface="Alexandria" pitchFamily="2" charset="-78"/>
              </a:rPr>
              <a:t>دمقرطة إنشاء المحتوى </a:t>
            </a:r>
            <a:r>
              <a:rPr lang="en-US" b="1" i="0" dirty="0">
                <a:solidFill>
                  <a:srgbClr val="0D0D0D"/>
                </a:solidFill>
                <a:effectLst/>
                <a:latin typeface="Alexandria" pitchFamily="2" charset="-78"/>
                <a:cs typeface="Alexandria" pitchFamily="2" charset="-78"/>
              </a:rPr>
              <a:t>democratization of content creation</a:t>
            </a:r>
            <a:endParaRPr lang="ar-EG" b="1" i="0" dirty="0">
              <a:solidFill>
                <a:srgbClr val="0D0D0D"/>
              </a:solidFill>
              <a:effectLst/>
              <a:latin typeface="Alexandria" pitchFamily="2" charset="-78"/>
              <a:cs typeface="Alexandria" pitchFamily="2" charset="-78"/>
            </a:endParaRPr>
          </a:p>
          <a:p>
            <a:pPr algn="just" rtl="1">
              <a:lnSpc>
                <a:spcPct val="200000"/>
              </a:lnSpc>
            </a:pPr>
            <a:r>
              <a:rPr lang="ar-EG" b="0" i="0" dirty="0">
                <a:solidFill>
                  <a:srgbClr val="0D0D0D"/>
                </a:solidFill>
                <a:effectLst/>
                <a:latin typeface="Alexandria Light" pitchFamily="2" charset="-78"/>
                <a:cs typeface="Alexandria Light" pitchFamily="2" charset="-78"/>
              </a:rPr>
              <a:t>أتاحت الإنترنت لأي فرد إنشاء محتوى ونشره بسهولة، مما أدى إلى ظهور ملايين المدونات، القنوات الشخصية على </a:t>
            </a:r>
            <a:r>
              <a:rPr lang="en-US" b="0" i="0" dirty="0">
                <a:solidFill>
                  <a:srgbClr val="0D0D0D"/>
                </a:solidFill>
                <a:effectLst/>
                <a:latin typeface="Alexandria Light" pitchFamily="2" charset="-78"/>
                <a:cs typeface="Alexandria Light" pitchFamily="2" charset="-78"/>
              </a:rPr>
              <a:t>YouTube، </a:t>
            </a:r>
            <a:r>
              <a:rPr lang="ar-EG" b="0" i="0" dirty="0" err="1">
                <a:solidFill>
                  <a:srgbClr val="0D0D0D"/>
                </a:solidFill>
                <a:effectLst/>
                <a:latin typeface="Alexandria Light" pitchFamily="2" charset="-78"/>
                <a:cs typeface="Alexandria Light" pitchFamily="2" charset="-78"/>
              </a:rPr>
              <a:t>والبودكاست</a:t>
            </a:r>
            <a:r>
              <a:rPr lang="ar-EG" b="0" i="0" dirty="0">
                <a:solidFill>
                  <a:srgbClr val="0D0D0D"/>
                </a:solidFill>
                <a:effectLst/>
                <a:latin typeface="Alexandria Light" pitchFamily="2" charset="-78"/>
                <a:cs typeface="Alexandria Light" pitchFamily="2" charset="-78"/>
              </a:rPr>
              <a:t>.</a:t>
            </a:r>
          </a:p>
          <a:p>
            <a:pPr algn="r" rtl="1">
              <a:lnSpc>
                <a:spcPct val="200000"/>
              </a:lnSpc>
            </a:pPr>
            <a:r>
              <a:rPr lang="ar-EG" b="1" dirty="0">
                <a:solidFill>
                  <a:srgbClr val="0D0D0D"/>
                </a:solidFill>
                <a:latin typeface="Alexandria Light" pitchFamily="2" charset="-78"/>
                <a:cs typeface="Alexandria Light" pitchFamily="2" charset="-78"/>
              </a:rPr>
              <a:t>2- </a:t>
            </a:r>
            <a:r>
              <a:rPr lang="ar-EG" b="1" dirty="0">
                <a:solidFill>
                  <a:srgbClr val="0D0D0D"/>
                </a:solidFill>
                <a:latin typeface="Alexandria" pitchFamily="2" charset="-78"/>
                <a:cs typeface="Alexandria" pitchFamily="2" charset="-78"/>
              </a:rPr>
              <a:t>وسائل التواصل الاجتماعي </a:t>
            </a:r>
          </a:p>
          <a:p>
            <a:pPr algn="r" rtl="1">
              <a:lnSpc>
                <a:spcPct val="200000"/>
              </a:lnSpc>
              <a:buFont typeface="Arial" panose="020B0604020202020204" pitchFamily="34" charset="0"/>
              <a:buChar char="•"/>
            </a:pPr>
            <a:r>
              <a:rPr lang="ar-EG" b="0" i="0" dirty="0">
                <a:solidFill>
                  <a:srgbClr val="0D0D0D"/>
                </a:solidFill>
                <a:effectLst/>
                <a:latin typeface="Alexandria Light" pitchFamily="2" charset="-78"/>
                <a:cs typeface="Alexandria Light" pitchFamily="2" charset="-78"/>
              </a:rPr>
              <a:t>أصبحت مواقع مثل </a:t>
            </a:r>
            <a:r>
              <a:rPr lang="en-US" b="1" i="0" dirty="0">
                <a:solidFill>
                  <a:srgbClr val="0D0D0D"/>
                </a:solidFill>
                <a:effectLst/>
                <a:latin typeface="Alexandria Light" pitchFamily="2" charset="-78"/>
                <a:cs typeface="Alexandria Light" pitchFamily="2" charset="-78"/>
              </a:rPr>
              <a:t>Facebook</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a:t>
            </a:r>
            <a:r>
              <a:rPr lang="en-US" b="1" i="0" dirty="0">
                <a:solidFill>
                  <a:srgbClr val="0D0D0D"/>
                </a:solidFill>
                <a:effectLst/>
                <a:latin typeface="Alexandria Light" pitchFamily="2" charset="-78"/>
                <a:cs typeface="Alexandria Light" pitchFamily="2" charset="-78"/>
              </a:rPr>
              <a:t>Twitter</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و</a:t>
            </a:r>
            <a:r>
              <a:rPr lang="en-US" b="1" i="0" dirty="0">
                <a:solidFill>
                  <a:srgbClr val="0D0D0D"/>
                </a:solidFill>
                <a:effectLst/>
                <a:latin typeface="Alexandria Light" pitchFamily="2" charset="-78"/>
                <a:cs typeface="Alexandria Light" pitchFamily="2" charset="-78"/>
              </a:rPr>
              <a:t>TikTok</a:t>
            </a:r>
            <a:r>
              <a:rPr lang="en-US" b="0" i="0" dirty="0">
                <a:solidFill>
                  <a:srgbClr val="0D0D0D"/>
                </a:solidFill>
                <a:effectLst/>
                <a:latin typeface="Alexandria Light" pitchFamily="2" charset="-78"/>
                <a:cs typeface="Alexandria Light" pitchFamily="2" charset="-78"/>
              </a:rPr>
              <a:t> </a:t>
            </a:r>
            <a:r>
              <a:rPr lang="ar-EG" b="0" i="0" dirty="0">
                <a:solidFill>
                  <a:srgbClr val="0D0D0D"/>
                </a:solidFill>
                <a:effectLst/>
                <a:latin typeface="Alexandria Light" pitchFamily="2" charset="-78"/>
                <a:cs typeface="Alexandria Light" pitchFamily="2" charset="-78"/>
              </a:rPr>
              <a:t>مراكز رئيسية للإعلام الرقمي حيث تحول الجمهور من استخدام الإعلام الموجه إلى الإعلام التفاعلي الذي يعتمد على مشاركة المستخدم، وتحولت منصة فيس بوك من شبكة اجتماعية إلى منصة للإعلانات الموجهة.</a:t>
            </a: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1011518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7446"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رابعًا: التحولات التاريخية في اقتصاديات الإعلام</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6742322" y="2160866"/>
            <a:ext cx="4764795" cy="2780889"/>
          </a:xfrm>
          <a:prstGeom prst="rect">
            <a:avLst/>
          </a:prstGeom>
          <a:noFill/>
        </p:spPr>
        <p:txBody>
          <a:bodyPr wrap="square" rtlCol="0">
            <a:spAutoFit/>
          </a:bodyPr>
          <a:lstStyle/>
          <a:p>
            <a:pPr algn="just" rtl="1">
              <a:lnSpc>
                <a:spcPct val="200000"/>
              </a:lnSpc>
            </a:pPr>
            <a:r>
              <a:rPr lang="ar-EG" b="1" i="0" dirty="0">
                <a:solidFill>
                  <a:srgbClr val="0D0D0D"/>
                </a:solidFill>
                <a:effectLst/>
                <a:latin typeface="Alexandria" pitchFamily="2" charset="-78"/>
                <a:cs typeface="Alexandria" pitchFamily="2" charset="-78"/>
              </a:rPr>
              <a:t>3- الإعلانات الرقمية</a:t>
            </a:r>
          </a:p>
          <a:p>
            <a:pPr algn="just" rtl="1">
              <a:lnSpc>
                <a:spcPct val="200000"/>
              </a:lnSpc>
              <a:buFont typeface="Arial" panose="020B0604020202020204" pitchFamily="34" charset="0"/>
              <a:buChar char="•"/>
            </a:pPr>
            <a:r>
              <a:rPr lang="ar-EG" i="0" dirty="0">
                <a:solidFill>
                  <a:srgbClr val="0D0D0D"/>
                </a:solidFill>
                <a:effectLst/>
                <a:latin typeface="Alexandria Light" pitchFamily="2" charset="-78"/>
                <a:cs typeface="Alexandria Light" pitchFamily="2" charset="-78"/>
              </a:rPr>
              <a:t>تطورت الإعلانات من اللوحات الورقية إلى الإعلانات المستهدفة بناءً على بيانات المستخدم.</a:t>
            </a:r>
          </a:p>
          <a:p>
            <a:pPr algn="just" rtl="1">
              <a:lnSpc>
                <a:spcPct val="200000"/>
              </a:lnSpc>
              <a:buFont typeface="Arial" panose="020B0604020202020204" pitchFamily="34" charset="0"/>
              <a:buChar char="•"/>
            </a:pPr>
            <a:r>
              <a:rPr lang="ar-EG" dirty="0">
                <a:solidFill>
                  <a:srgbClr val="0D0D0D"/>
                </a:solidFill>
                <a:latin typeface="Alexandria Light" pitchFamily="2" charset="-78"/>
                <a:cs typeface="Alexandria Light" pitchFamily="2" charset="-78"/>
              </a:rPr>
              <a:t>مثل نظام </a:t>
            </a:r>
            <a:r>
              <a:rPr lang="en-US" dirty="0">
                <a:solidFill>
                  <a:srgbClr val="0D0D0D"/>
                </a:solidFill>
                <a:latin typeface="Alexandria Light" pitchFamily="2" charset="-78"/>
                <a:cs typeface="Alexandria Light" pitchFamily="2" charset="-78"/>
              </a:rPr>
              <a:t>Google Ads </a:t>
            </a:r>
            <a:r>
              <a:rPr lang="ar-EG" dirty="0">
                <a:solidFill>
                  <a:srgbClr val="0D0D0D"/>
                </a:solidFill>
                <a:latin typeface="Alexandria Light" pitchFamily="2" charset="-78"/>
                <a:cs typeface="Alexandria Light" pitchFamily="2" charset="-78"/>
              </a:rPr>
              <a:t> الذي يتيح للشركات استهداف جماهير محددة بدقة</a:t>
            </a:r>
            <a:endParaRPr lang="ar-EG" i="0" dirty="0">
              <a:solidFill>
                <a:srgbClr val="0D0D0D"/>
              </a:solidFill>
              <a:effectLst/>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663455B6-4710-7E73-F43D-AC18A1F25800}"/>
              </a:ext>
            </a:extLst>
          </p:cNvPr>
          <p:cNvPicPr>
            <a:picLocks noChangeAspect="1"/>
          </p:cNvPicPr>
          <p:nvPr/>
        </p:nvPicPr>
        <p:blipFill rotWithShape="1">
          <a:blip r:embed="rId4">
            <a:extLst>
              <a:ext uri="{28A0092B-C50C-407E-A947-70E740481C1C}">
                <a14:useLocalDpi xmlns:a14="http://schemas.microsoft.com/office/drawing/2010/main" val="0"/>
              </a:ext>
            </a:extLst>
          </a:blip>
          <a:srcRect t="12769" r="70"/>
          <a:stretch/>
        </p:blipFill>
        <p:spPr>
          <a:xfrm>
            <a:off x="489531" y="2827244"/>
            <a:ext cx="5999404" cy="2780890"/>
          </a:xfrm>
          <a:prstGeom prst="rect">
            <a:avLst/>
          </a:prstGeom>
        </p:spPr>
      </p:pic>
    </p:spTree>
    <p:extLst>
      <p:ext uri="{BB962C8B-B14F-4D97-AF65-F5344CB8AC3E}">
        <p14:creationId xmlns:p14="http://schemas.microsoft.com/office/powerpoint/2010/main" val="3511481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7446"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التحولات التاريخية في اقتصاديات الإعلام</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5409282" y="2047326"/>
            <a:ext cx="6399680" cy="3334887"/>
          </a:xfrm>
          <a:prstGeom prst="rect">
            <a:avLst/>
          </a:prstGeom>
          <a:noFill/>
        </p:spPr>
        <p:txBody>
          <a:bodyPr wrap="square" rtlCol="0">
            <a:spAutoFit/>
          </a:bodyPr>
          <a:lstStyle/>
          <a:p>
            <a:pPr algn="just" rtl="1">
              <a:lnSpc>
                <a:spcPct val="200000"/>
              </a:lnSpc>
            </a:pPr>
            <a:r>
              <a:rPr lang="ar-EG" b="1" i="0" dirty="0">
                <a:solidFill>
                  <a:srgbClr val="FF0000"/>
                </a:solidFill>
                <a:effectLst/>
                <a:latin typeface="Alexandria" pitchFamily="2" charset="-78"/>
                <a:cs typeface="Alexandria" pitchFamily="2" charset="-78"/>
              </a:rPr>
              <a:t>3-التوجهات المستقبلية</a:t>
            </a:r>
          </a:p>
          <a:p>
            <a:pPr algn="just" rtl="1">
              <a:lnSpc>
                <a:spcPct val="200000"/>
              </a:lnSpc>
            </a:pPr>
            <a:r>
              <a:rPr lang="ar-EG" b="0" i="0" dirty="0">
                <a:solidFill>
                  <a:srgbClr val="0D0D0D"/>
                </a:solidFill>
                <a:effectLst/>
                <a:latin typeface="Alexandria Light" pitchFamily="2" charset="-78"/>
                <a:cs typeface="Alexandria Light" pitchFamily="2" charset="-78"/>
              </a:rPr>
              <a:t>يتجه مستقبل الإعلام نحو الاعتماد المتزايد على الذكاء الاصطناعي </a:t>
            </a:r>
            <a:r>
              <a:rPr lang="en-US" b="0" i="0" dirty="0">
                <a:solidFill>
                  <a:srgbClr val="0D0D0D"/>
                </a:solidFill>
                <a:effectLst/>
                <a:latin typeface="Alexandria Light" pitchFamily="2" charset="-78"/>
                <a:cs typeface="Alexandria Light" pitchFamily="2" charset="-78"/>
              </a:rPr>
              <a:t>AI</a:t>
            </a:r>
            <a:r>
              <a:rPr lang="ar-EG" b="0" i="0" dirty="0">
                <a:solidFill>
                  <a:srgbClr val="0D0D0D"/>
                </a:solidFill>
                <a:effectLst/>
                <a:latin typeface="Alexandria Light" pitchFamily="2" charset="-78"/>
                <a:cs typeface="Alexandria Light" pitchFamily="2" charset="-78"/>
              </a:rPr>
              <a:t> والبيانات الضخمة </a:t>
            </a:r>
            <a:r>
              <a:rPr lang="en-US" b="0" i="0" dirty="0">
                <a:solidFill>
                  <a:srgbClr val="0D0D0D"/>
                </a:solidFill>
                <a:effectLst/>
                <a:latin typeface="Alexandria Light" pitchFamily="2" charset="-78"/>
                <a:cs typeface="Alexandria Light" pitchFamily="2" charset="-78"/>
              </a:rPr>
              <a:t>Big Data)، </a:t>
            </a:r>
            <a:r>
              <a:rPr lang="ar-EG" b="0" i="0" dirty="0">
                <a:solidFill>
                  <a:srgbClr val="0D0D0D"/>
                </a:solidFill>
                <a:effectLst/>
                <a:latin typeface="Alexandria Light" pitchFamily="2" charset="-78"/>
                <a:cs typeface="Alexandria Light" pitchFamily="2" charset="-78"/>
              </a:rPr>
              <a:t>مما يُحدث ثورة في كيفية إنتاج المحتوى، وتوزيعه، واستهلاكه. هذه التقنيات تقدم إمكانيات هائلة لتحليل البيانات، فهم الجمهور، وتقديم محتوى مخصص.</a:t>
            </a: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pic>
        <p:nvPicPr>
          <p:cNvPr id="5" name="Picture 4">
            <a:extLst>
              <a:ext uri="{FF2B5EF4-FFF2-40B4-BE49-F238E27FC236}">
                <a16:creationId xmlns:a16="http://schemas.microsoft.com/office/drawing/2014/main" id="{9E724939-7DC0-C907-1470-E3DC9782C1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1584" y="2256357"/>
            <a:ext cx="3625669" cy="3625669"/>
          </a:xfrm>
          <a:prstGeom prst="rect">
            <a:avLst/>
          </a:prstGeom>
        </p:spPr>
      </p:pic>
    </p:spTree>
    <p:extLst>
      <p:ext uri="{BB962C8B-B14F-4D97-AF65-F5344CB8AC3E}">
        <p14:creationId xmlns:p14="http://schemas.microsoft.com/office/powerpoint/2010/main" val="3188492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7446" y="1249866"/>
            <a:ext cx="6814306" cy="369332"/>
          </a:xfrm>
          <a:prstGeom prst="rect">
            <a:avLst/>
          </a:prstGeom>
          <a:noFill/>
        </p:spPr>
        <p:txBody>
          <a:bodyPr wrap="square" rtlCol="0">
            <a:spAutoFit/>
          </a:bodyPr>
          <a:lstStyle/>
          <a:p>
            <a:pPr algn="r" rtl="1"/>
            <a:r>
              <a:rPr lang="ar-EG" b="1" dirty="0">
                <a:solidFill>
                  <a:srgbClr val="00B0F0"/>
                </a:solidFill>
                <a:latin typeface="Alexandria" charset="0"/>
                <a:cs typeface="Alexandria" charset="0"/>
              </a:rPr>
              <a:t>رابعًا: التحولات التاريخية في اقتصاديات الإعلام</a:t>
            </a:r>
            <a:endParaRPr lang="en-US"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597446" y="2212579"/>
            <a:ext cx="10069417" cy="3334887"/>
          </a:xfrm>
          <a:prstGeom prst="rect">
            <a:avLst/>
          </a:prstGeom>
          <a:noFill/>
        </p:spPr>
        <p:txBody>
          <a:bodyPr wrap="square" rtlCol="0">
            <a:spAutoFit/>
          </a:bodyPr>
          <a:lstStyle/>
          <a:p>
            <a:pPr algn="just" rtl="1">
              <a:lnSpc>
                <a:spcPct val="200000"/>
              </a:lnSpc>
            </a:pPr>
            <a:r>
              <a:rPr lang="ar-EG" b="1" i="0" dirty="0">
                <a:solidFill>
                  <a:srgbClr val="0D0D0D"/>
                </a:solidFill>
                <a:effectLst/>
                <a:latin typeface="Alexandria" pitchFamily="2" charset="-78"/>
                <a:cs typeface="Alexandria" pitchFamily="2" charset="-78"/>
              </a:rPr>
              <a:t>أ- التحديات التي تواجه الاتجاهات المستقبلية في الإعلام</a:t>
            </a:r>
          </a:p>
          <a:p>
            <a:pPr algn="just" rtl="1">
              <a:lnSpc>
                <a:spcPct val="200000"/>
              </a:lnSpc>
            </a:pPr>
            <a:r>
              <a:rPr lang="ar-EG" b="0" i="0" dirty="0">
                <a:solidFill>
                  <a:srgbClr val="0D0D0D"/>
                </a:solidFill>
                <a:effectLst/>
                <a:latin typeface="Alexandria Light" pitchFamily="2" charset="-78"/>
                <a:cs typeface="Alexandria Light" pitchFamily="2" charset="-78"/>
              </a:rPr>
              <a:t>1- الخصوصية: استخدام البيانات الضخمة يثير المخاوف حول حماية خصوصية المستخدمين.</a:t>
            </a:r>
          </a:p>
          <a:p>
            <a:pPr algn="just" rtl="1">
              <a:lnSpc>
                <a:spcPct val="200000"/>
              </a:lnSpc>
            </a:pPr>
            <a:r>
              <a:rPr lang="ar-EG" dirty="0">
                <a:solidFill>
                  <a:srgbClr val="0D0D0D"/>
                </a:solidFill>
                <a:latin typeface="Alexandria Light" pitchFamily="2" charset="-78"/>
                <a:cs typeface="Alexandria Light" pitchFamily="2" charset="-78"/>
              </a:rPr>
              <a:t>2- التحيز الخوارزمي: </a:t>
            </a:r>
            <a:r>
              <a:rPr lang="ar-EG" b="0" i="0" dirty="0">
                <a:solidFill>
                  <a:srgbClr val="0D0D0D"/>
                </a:solidFill>
                <a:effectLst/>
                <a:latin typeface="Alexandria Light" pitchFamily="2" charset="-78"/>
                <a:cs typeface="Alexandria Light" pitchFamily="2" charset="-78"/>
              </a:rPr>
              <a:t>خوارزميات التوصيات في منصات الإعلام الاجتماعي قد تروج لمحتوى مثير للجدل لجذب تفاعل أكبر، مما يؤدي إلى تعزيز </a:t>
            </a:r>
            <a:r>
              <a:rPr lang="ar-EG" b="0" i="0" dirty="0" err="1">
                <a:solidFill>
                  <a:srgbClr val="0D0D0D"/>
                </a:solidFill>
                <a:effectLst/>
                <a:latin typeface="Alexandria Light" pitchFamily="2" charset="-78"/>
                <a:cs typeface="Alexandria Light" pitchFamily="2" charset="-78"/>
              </a:rPr>
              <a:t>الانحيازات</a:t>
            </a:r>
            <a:r>
              <a:rPr lang="ar-EG" b="0" i="0" dirty="0">
                <a:solidFill>
                  <a:srgbClr val="0D0D0D"/>
                </a:solidFill>
                <a:effectLst/>
                <a:latin typeface="Alexandria Light" pitchFamily="2" charset="-78"/>
                <a:cs typeface="Alexandria Light" pitchFamily="2" charset="-78"/>
              </a:rPr>
              <a:t> أو الاستقطاب.</a:t>
            </a:r>
          </a:p>
          <a:p>
            <a:pPr algn="just" rtl="1">
              <a:lnSpc>
                <a:spcPct val="200000"/>
              </a:lnSpc>
            </a:pPr>
            <a:r>
              <a:rPr lang="ar-EG" dirty="0">
                <a:solidFill>
                  <a:srgbClr val="0D0D0D"/>
                </a:solidFill>
                <a:latin typeface="Alexandria Light" pitchFamily="2" charset="-78"/>
                <a:cs typeface="Alexandria Light" pitchFamily="2" charset="-78"/>
              </a:rPr>
              <a:t>3- الاعتماد المبالغ فيه على التكنولوجيا قد يهدد الإبداع البشري في الصناعة الإعلامية.</a:t>
            </a:r>
            <a:endParaRPr lang="ar-EG" b="0" i="0" dirty="0">
              <a:solidFill>
                <a:srgbClr val="0D0D0D"/>
              </a:solidFill>
              <a:effectLst/>
              <a:latin typeface="Alexandria Light" pitchFamily="2" charset="-78"/>
              <a:cs typeface="Alexandria Light" pitchFamily="2" charset="-78"/>
            </a:endParaRPr>
          </a:p>
          <a:p>
            <a:pPr algn="just" rtl="1">
              <a:lnSpc>
                <a:spcPct val="200000"/>
              </a:lnSpc>
            </a:pPr>
            <a:endParaRPr lang="ar-EG" kern="0" dirty="0">
              <a:solidFill>
                <a:srgbClr val="0D0D0D"/>
              </a:solidFill>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Rectangle 2">
            <a:extLst>
              <a:ext uri="{FF2B5EF4-FFF2-40B4-BE49-F238E27FC236}">
                <a16:creationId xmlns:a16="http://schemas.microsoft.com/office/drawing/2014/main" id="{B069C074-CED6-E65E-3968-1DE0A56A5302}"/>
              </a:ext>
            </a:extLst>
          </p:cNvPr>
          <p:cNvSpPr>
            <a:spLocks noChangeArrowheads="1"/>
          </p:cNvSpPr>
          <p:nvPr/>
        </p:nvSpPr>
        <p:spPr bwMode="auto">
          <a:xfrm>
            <a:off x="0" y="-157069"/>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
        <p:nvSpPr>
          <p:cNvPr id="8" name="Rectangle 4">
            <a:extLst>
              <a:ext uri="{FF2B5EF4-FFF2-40B4-BE49-F238E27FC236}">
                <a16:creationId xmlns:a16="http://schemas.microsoft.com/office/drawing/2014/main" id="{188452B0-D305-4C8B-6176-779C70978713}"/>
              </a:ext>
            </a:extLst>
          </p:cNvPr>
          <p:cNvSpPr>
            <a:spLocks noChangeArrowheads="1"/>
          </p:cNvSpPr>
          <p:nvPr/>
        </p:nvSpPr>
        <p:spPr bwMode="auto">
          <a:xfrm>
            <a:off x="304800" y="147731"/>
            <a:ext cx="184731" cy="314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79350" rIns="91440" bIns="7935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a:ln>
                <a:noFill/>
              </a:ln>
              <a:solidFill>
                <a:srgbClr val="0D0D0D"/>
              </a:solidFill>
              <a:effectLst/>
              <a:latin typeface="Segoe UI Variable Text" pitchFamily="2" charset="0"/>
            </a:endParaRPr>
          </a:p>
        </p:txBody>
      </p:sp>
    </p:spTree>
    <p:extLst>
      <p:ext uri="{BB962C8B-B14F-4D97-AF65-F5344CB8AC3E}">
        <p14:creationId xmlns:p14="http://schemas.microsoft.com/office/powerpoint/2010/main" val="394756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خلاصة المحاضرة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789995" y="2416135"/>
            <a:ext cx="8888855" cy="3334887"/>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التعرف على مفهوم اقتصاديات الإعلام وأهميته</a:t>
            </a:r>
          </a:p>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مكونات اقتصاديات الإعلام </a:t>
            </a:r>
          </a:p>
          <a:p>
            <a:pPr marL="285750" indent="-285750" algn="just" rtl="1">
              <a:lnSpc>
                <a:spcPct val="200000"/>
              </a:lnSpc>
              <a:buFontTx/>
              <a:buChar char="-"/>
            </a:pPr>
            <a:r>
              <a:rPr lang="ar-EG" b="1" kern="0" dirty="0">
                <a:solidFill>
                  <a:srgbClr val="0D0D0D"/>
                </a:solidFill>
                <a:latin typeface="Alexandria" pitchFamily="2" charset="-78"/>
                <a:ea typeface="Times New Roman" panose="02020603050405020304" pitchFamily="18" charset="0"/>
                <a:cs typeface="Alexandria" pitchFamily="2" charset="-78"/>
              </a:rPr>
              <a:t>عوامل نجاح اقتصاديات الإعلام</a:t>
            </a:r>
          </a:p>
          <a:p>
            <a:pPr marL="285750" indent="-285750" algn="just" rtl="1">
              <a:lnSpc>
                <a:spcPct val="200000"/>
              </a:lnSpc>
              <a:buFontTx/>
              <a:buChar char="-"/>
            </a:pPr>
            <a:r>
              <a:rPr lang="ar-EG" b="1" kern="0" dirty="0">
                <a:solidFill>
                  <a:srgbClr val="0D0D0D"/>
                </a:solidFill>
                <a:latin typeface="Alexandria" pitchFamily="2" charset="-78"/>
                <a:ea typeface="Times New Roman" panose="02020603050405020304" pitchFamily="18" charset="0"/>
                <a:cs typeface="Alexandria" pitchFamily="2" charset="-78"/>
              </a:rPr>
              <a:t>التحولات التاريخية في اقتصاديات الإعلام</a:t>
            </a: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83213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30934" y="1115864"/>
            <a:ext cx="6043769" cy="400110"/>
          </a:xfrm>
          <a:prstGeom prst="rect">
            <a:avLst/>
          </a:prstGeom>
          <a:noFill/>
        </p:spPr>
        <p:txBody>
          <a:bodyPr wrap="square" rtlCol="0">
            <a:spAutoFit/>
          </a:bodyPr>
          <a:lstStyle/>
          <a:p>
            <a:pPr algn="ctr" rtl="1"/>
            <a:r>
              <a:rPr lang="ar-EG" sz="2000" b="1" dirty="0">
                <a:solidFill>
                  <a:srgbClr val="00B0F0"/>
                </a:solidFill>
                <a:latin typeface="Alexandria" charset="0"/>
                <a:cs typeface="Alexandria" charset="0"/>
              </a:rPr>
              <a:t>المحاضرة القادمة </a:t>
            </a:r>
            <a:endParaRPr lang="en-US" sz="2000" b="1" dirty="0">
              <a:solidFill>
                <a:srgbClr val="00B0F0"/>
              </a:solidFill>
              <a:latin typeface="Alexandria" charset="0"/>
              <a:cs typeface="Alexandria"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p:cNvSpPr txBox="1"/>
          <p:nvPr/>
        </p:nvSpPr>
        <p:spPr>
          <a:xfrm>
            <a:off x="1651572" y="2660636"/>
            <a:ext cx="8888855" cy="3334887"/>
          </a:xfrm>
          <a:prstGeom prst="rect">
            <a:avLst/>
          </a:prstGeom>
          <a:noFill/>
        </p:spPr>
        <p:txBody>
          <a:bodyPr wrap="square" rtlCol="0">
            <a:spAutoFit/>
          </a:bodyPr>
          <a:lstStyle/>
          <a:p>
            <a:pPr marL="285750" indent="-285750" algn="just" rtl="1">
              <a:lnSpc>
                <a:spcPct val="200000"/>
              </a:lnSpc>
              <a:buFontTx/>
              <a:buChar char="-"/>
            </a:pPr>
            <a:r>
              <a:rPr lang="ar-EG" b="1" kern="0" dirty="0">
                <a:solidFill>
                  <a:srgbClr val="0D0D0D"/>
                </a:solidFill>
                <a:effectLst/>
                <a:latin typeface="Alexandria" pitchFamily="2" charset="-78"/>
                <a:ea typeface="Times New Roman" panose="02020603050405020304" pitchFamily="18" charset="0"/>
                <a:cs typeface="Alexandria" pitchFamily="2" charset="-78"/>
              </a:rPr>
              <a:t>في المحاضرة القادمة </a:t>
            </a:r>
          </a:p>
          <a:p>
            <a:pPr algn="just" rtl="1">
              <a:lnSpc>
                <a:spcPct val="200000"/>
              </a:lnSpc>
            </a:pPr>
            <a:r>
              <a:rPr lang="ar-EG" b="1" kern="0" dirty="0">
                <a:solidFill>
                  <a:srgbClr val="0D0D0D"/>
                </a:solidFill>
                <a:latin typeface="Alexandria" pitchFamily="2" charset="-78"/>
                <a:ea typeface="Times New Roman" panose="02020603050405020304" pitchFamily="18" charset="0"/>
                <a:cs typeface="Alexandria" pitchFamily="2" charset="-78"/>
              </a:rPr>
              <a:t>سنتعرف على......</a:t>
            </a:r>
            <a:endParaRPr lang="en-US" b="1" kern="0" dirty="0">
              <a:solidFill>
                <a:srgbClr val="0D0D0D"/>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تمويل المؤسسات الإعلامية</a:t>
            </a:r>
          </a:p>
          <a:p>
            <a:pPr marL="285750" indent="-285750" algn="just" rtl="1">
              <a:lnSpc>
                <a:spcPct val="200000"/>
              </a:lnSpc>
              <a:buFontTx/>
              <a:buChar char="-"/>
            </a:pPr>
            <a:r>
              <a:rPr lang="ar-EG" sz="1600" b="1" kern="0" dirty="0">
                <a:solidFill>
                  <a:srgbClr val="00B0F0"/>
                </a:solidFill>
                <a:latin typeface="Alexandria" pitchFamily="2" charset="-78"/>
                <a:ea typeface="Times New Roman" panose="02020603050405020304" pitchFamily="18" charset="0"/>
                <a:cs typeface="Alexandria" pitchFamily="2" charset="-78"/>
              </a:rPr>
              <a:t>استراتيجيات تحسين العائد المالي </a:t>
            </a:r>
            <a:r>
              <a:rPr lang="ar-EG" sz="1600" b="1" kern="0">
                <a:solidFill>
                  <a:srgbClr val="00B0F0"/>
                </a:solidFill>
                <a:latin typeface="Alexandria" pitchFamily="2" charset="-78"/>
                <a:ea typeface="Times New Roman" panose="02020603050405020304" pitchFamily="18" charset="0"/>
                <a:cs typeface="Alexandria" pitchFamily="2" charset="-78"/>
              </a:rPr>
              <a:t>للمؤسسات الإعلامية</a:t>
            </a:r>
            <a:endParaRPr lang="ar-EG" sz="1600" b="1" kern="0" dirty="0">
              <a:solidFill>
                <a:srgbClr val="00B0F0"/>
              </a:solidFill>
              <a:latin typeface="Alexandria" pitchFamily="2" charset="-78"/>
              <a:ea typeface="Times New Roman" panose="02020603050405020304" pitchFamily="18" charset="0"/>
              <a:cs typeface="Alexandria"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a:p>
            <a:pPr marL="285750" indent="-285750" algn="just" rtl="1">
              <a:lnSpc>
                <a:spcPct val="200000"/>
              </a:lnSpc>
              <a:buFontTx/>
              <a:buChar char="-"/>
            </a:pPr>
            <a:endParaRPr lang="ar-EG" b="1" kern="0" dirty="0">
              <a:solidFill>
                <a:srgbClr val="0D0D0D"/>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E247DDF-EA52-C171-F347-FF3DD42721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695" y="1890064"/>
            <a:ext cx="4105459" cy="4105459"/>
          </a:xfrm>
          <a:prstGeom prst="rect">
            <a:avLst/>
          </a:prstGeom>
        </p:spPr>
      </p:pic>
    </p:spTree>
    <p:extLst>
      <p:ext uri="{BB962C8B-B14F-4D97-AF65-F5344CB8AC3E}">
        <p14:creationId xmlns:p14="http://schemas.microsoft.com/office/powerpoint/2010/main" val="645449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D880643-DCD1-4956-BB06-FE478A44FAC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1303</TotalTime>
  <Words>2725</Words>
  <Application>Microsoft Office PowerPoint</Application>
  <PresentationFormat>Widescreen</PresentationFormat>
  <Paragraphs>239</Paragraphs>
  <Slides>40</Slides>
  <Notes>31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Alexandria Light</vt:lpstr>
      <vt:lpstr>Alexandria Medium</vt:lpstr>
      <vt:lpstr>Arial</vt:lpstr>
      <vt:lpstr>Calibri</vt:lpstr>
      <vt:lpstr>Calibri Light</vt:lpstr>
      <vt:lpstr>Segoe UI Variable Text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Zahra</cp:lastModifiedBy>
  <cp:revision>16</cp:revision>
  <dcterms:created xsi:type="dcterms:W3CDTF">2023-04-29T09:08:00Z</dcterms:created>
  <dcterms:modified xsi:type="dcterms:W3CDTF">2025-01-14T04:28:33Z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