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419" r:id="rId3"/>
    <p:sldId id="309" r:id="rId4"/>
    <p:sldId id="260" r:id="rId5"/>
    <p:sldId id="388" r:id="rId6"/>
    <p:sldId id="386" r:id="rId7"/>
    <p:sldId id="420" r:id="rId8"/>
    <p:sldId id="387" r:id="rId9"/>
    <p:sldId id="443" r:id="rId10"/>
    <p:sldId id="389" r:id="rId11"/>
    <p:sldId id="421" r:id="rId12"/>
    <p:sldId id="422" r:id="rId13"/>
    <p:sldId id="423" r:id="rId14"/>
    <p:sldId id="390" r:id="rId15"/>
    <p:sldId id="444" r:id="rId16"/>
    <p:sldId id="446" r:id="rId17"/>
    <p:sldId id="447" r:id="rId18"/>
    <p:sldId id="445" r:id="rId19"/>
    <p:sldId id="448" r:id="rId20"/>
    <p:sldId id="449" r:id="rId21"/>
    <p:sldId id="450" r:id="rId22"/>
    <p:sldId id="451" r:id="rId23"/>
    <p:sldId id="424" r:id="rId24"/>
    <p:sldId id="452" r:id="rId25"/>
    <p:sldId id="453" r:id="rId26"/>
    <p:sldId id="454" r:id="rId27"/>
    <p:sldId id="455" r:id="rId28"/>
    <p:sldId id="456" r:id="rId29"/>
    <p:sldId id="457" r:id="rId30"/>
    <p:sldId id="458" r:id="rId31"/>
    <p:sldId id="459" r:id="rId32"/>
    <p:sldId id="460" r:id="rId33"/>
    <p:sldId id="461" r:id="rId34"/>
    <p:sldId id="462" r:id="rId35"/>
    <p:sldId id="425" r:id="rId36"/>
    <p:sldId id="463" r:id="rId37"/>
    <p:sldId id="464" r:id="rId38"/>
    <p:sldId id="267" r:id="rId39"/>
    <p:sldId id="465" r:id="rId40"/>
    <p:sldId id="269" r:id="rId41"/>
    <p:sldId id="426" r:id="rId42"/>
    <p:sldId id="467" r:id="rId43"/>
    <p:sldId id="362" r:id="rId44"/>
    <p:sldId id="466" r:id="rId45"/>
    <p:sldId id="344" r:id="rId46"/>
    <p:sldId id="27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2CF0FB1E-9450-9374-1707-FC2EFA7DD7C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4F7F14E0-6D47-478F-BF55-0386CA1502DD}" type="slidenum">
              <a:rPr lang="en-US" altLang="en-US" sz="1200">
                <a:latin typeface="Arial" panose="020B0604020202020204" pitchFamily="34" charset="0"/>
              </a:rPr>
              <a:pPr eaLnBrk="1" hangingPunct="1"/>
              <a:t>38</a:t>
            </a:fld>
            <a:endParaRPr lang="en-US" altLang="en-US" sz="1200">
              <a:latin typeface="Arial" panose="020B0604020202020204" pitchFamily="34" charset="0"/>
            </a:endParaRPr>
          </a:p>
        </p:txBody>
      </p:sp>
      <p:sp>
        <p:nvSpPr>
          <p:cNvPr id="39939" name="Rectangle 2">
            <a:extLst>
              <a:ext uri="{FF2B5EF4-FFF2-40B4-BE49-F238E27FC236}">
                <a16:creationId xmlns:a16="http://schemas.microsoft.com/office/drawing/2014/main" id="{D8422668-6F08-415F-8F54-F995C2BDBC09}"/>
              </a:ext>
            </a:extLst>
          </p:cNvPr>
          <p:cNvSpPr>
            <a:spLocks noRot="1" noChangeArrowheads="1" noTextEdit="1"/>
          </p:cNvSpPr>
          <p:nvPr>
            <p:ph type="sldImg"/>
          </p:nvPr>
        </p:nvSpPr>
        <p:spPr>
          <a:ln/>
        </p:spPr>
      </p:sp>
      <p:sp>
        <p:nvSpPr>
          <p:cNvPr id="39940" name="Rectangle 3">
            <a:extLst>
              <a:ext uri="{FF2B5EF4-FFF2-40B4-BE49-F238E27FC236}">
                <a16:creationId xmlns:a16="http://schemas.microsoft.com/office/drawing/2014/main" id="{F13C3CA2-BFF8-5BF9-26EE-1C6D49D6643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5788F588-CC15-C12D-6038-8ADE3DDF20F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E41F800C-B646-416B-9D98-BBA875347230}" type="slidenum">
              <a:rPr lang="en-US" altLang="en-US" sz="1200">
                <a:latin typeface="Arial" panose="020B0604020202020204" pitchFamily="34" charset="0"/>
              </a:rPr>
              <a:pPr eaLnBrk="1" hangingPunct="1"/>
              <a:t>39</a:t>
            </a:fld>
            <a:endParaRPr lang="en-US" altLang="en-US" sz="1200">
              <a:latin typeface="Arial" panose="020B0604020202020204" pitchFamily="34" charset="0"/>
            </a:endParaRPr>
          </a:p>
        </p:txBody>
      </p:sp>
      <p:sp>
        <p:nvSpPr>
          <p:cNvPr id="40963" name="Rectangle 2">
            <a:extLst>
              <a:ext uri="{FF2B5EF4-FFF2-40B4-BE49-F238E27FC236}">
                <a16:creationId xmlns:a16="http://schemas.microsoft.com/office/drawing/2014/main" id="{CD322927-E469-4E5C-E3A8-C608C94C4C5E}"/>
              </a:ext>
            </a:extLst>
          </p:cNvPr>
          <p:cNvSpPr>
            <a:spLocks noRot="1" noChangeArrowheads="1" noTextEdit="1"/>
          </p:cNvSpPr>
          <p:nvPr>
            <p:ph type="sldImg"/>
          </p:nvPr>
        </p:nvSpPr>
        <p:spPr>
          <a:ln/>
        </p:spPr>
      </p:sp>
      <p:sp>
        <p:nvSpPr>
          <p:cNvPr id="40964" name="Rectangle 3">
            <a:extLst>
              <a:ext uri="{FF2B5EF4-FFF2-40B4-BE49-F238E27FC236}">
                <a16:creationId xmlns:a16="http://schemas.microsoft.com/office/drawing/2014/main" id="{9D254124-CAD5-8C13-85D4-6CC0CECCA5E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B23436CD-0C1E-1FAB-9986-BD023B9F194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9488EDB5-0ECC-48BE-8025-E538E14FD023}" type="slidenum">
              <a:rPr lang="en-US" altLang="en-US" sz="1200">
                <a:latin typeface="Arial" panose="020B0604020202020204" pitchFamily="34" charset="0"/>
              </a:rPr>
              <a:pPr eaLnBrk="1" hangingPunct="1"/>
              <a:t>40</a:t>
            </a:fld>
            <a:endParaRPr lang="en-US" altLang="en-US" sz="1200">
              <a:latin typeface="Arial" panose="020B0604020202020204" pitchFamily="34" charset="0"/>
            </a:endParaRPr>
          </a:p>
        </p:txBody>
      </p:sp>
      <p:sp>
        <p:nvSpPr>
          <p:cNvPr id="41987" name="Rectangle 2">
            <a:extLst>
              <a:ext uri="{FF2B5EF4-FFF2-40B4-BE49-F238E27FC236}">
                <a16:creationId xmlns:a16="http://schemas.microsoft.com/office/drawing/2014/main" id="{106E2421-4B5B-678A-7D6F-69F0C33F20E6}"/>
              </a:ext>
            </a:extLst>
          </p:cNvPr>
          <p:cNvSpPr>
            <a:spLocks noRot="1" noChangeArrowheads="1" noTextEdit="1"/>
          </p:cNvSpPr>
          <p:nvPr>
            <p:ph type="sldImg"/>
          </p:nvPr>
        </p:nvSpPr>
        <p:spPr>
          <a:ln/>
        </p:spPr>
      </p:sp>
      <p:sp>
        <p:nvSpPr>
          <p:cNvPr id="41988" name="Rectangle 3">
            <a:extLst>
              <a:ext uri="{FF2B5EF4-FFF2-40B4-BE49-F238E27FC236}">
                <a16:creationId xmlns:a16="http://schemas.microsoft.com/office/drawing/2014/main" id="{78C58569-1EF3-6B2E-21F3-D0B12DA7D8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2.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hyperlink" Target="https://www.tcgen.com/wp-content/uploads/2021/06/product-portfolio-management-process.png" TargetMode="External"/><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7000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1408111" y="165588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Importance of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5 Stages of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Factors Affecting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Managing the Product Life Cycle</a:t>
            </a:r>
          </a:p>
        </p:txBody>
      </p:sp>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Portfolio and the Boston Matrix</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Should You Include in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the Importance of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Build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Optimize an Existing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Some Examples of Product Portfolios</a:t>
            </a:r>
          </a:p>
        </p:txBody>
      </p:sp>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9407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Definition of Product Portfolio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1692771"/>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a:t>
            </a:r>
            <a:r>
              <a:rPr lang="en-US" sz="2800" dirty="0">
                <a:solidFill>
                  <a:srgbClr val="0A1F61"/>
                </a:solidFill>
                <a:cs typeface="Tajawal ExtraBold" panose="00000800000000000000" pitchFamily="2" charset="-78"/>
              </a:rPr>
              <a:t>product portfolio </a:t>
            </a:r>
            <a:r>
              <a:rPr lang="en-US" sz="2400" dirty="0">
                <a:solidFill>
                  <a:srgbClr val="0A1F61"/>
                </a:solidFill>
                <a:cs typeface="Tajawal ExtraBold" panose="00000800000000000000" pitchFamily="2" charset="-78"/>
              </a:rPr>
              <a:t>(also called a </a:t>
            </a:r>
            <a:r>
              <a:rPr lang="en-US" sz="3200" dirty="0">
                <a:solidFill>
                  <a:srgbClr val="FF0000"/>
                </a:solidFill>
                <a:cs typeface="Tajawal ExtraBold" panose="00000800000000000000" pitchFamily="2" charset="-78"/>
              </a:rPr>
              <a:t>product mix</a:t>
            </a:r>
            <a:r>
              <a:rPr lang="en-US" sz="2400" dirty="0">
                <a:solidFill>
                  <a:srgbClr val="0A1F61"/>
                </a:solidFill>
                <a:cs typeface="Tajawal ExtraBold" panose="00000800000000000000" pitchFamily="2" charset="-78"/>
              </a:rPr>
              <a:t>) refers to the total collection of products or services that a company sells. It may simply be a single product or a series of products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11" name="Picture 10" descr="Table&#10;&#10;Description automatically generated">
            <a:extLst>
              <a:ext uri="{FF2B5EF4-FFF2-40B4-BE49-F238E27FC236}">
                <a16:creationId xmlns:a16="http://schemas.microsoft.com/office/drawing/2014/main" id="{5F97582B-0724-C8DB-87AD-6006FB2C48A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09640" y="3099676"/>
            <a:ext cx="7319505" cy="3782639"/>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89113" y="-101182"/>
            <a:ext cx="10603758" cy="1610200"/>
          </a:xfrm>
          <a:prstGeom prst="rect">
            <a:avLst/>
          </a:prstGeom>
        </p:spPr>
      </p:pic>
      <p:sp>
        <p:nvSpPr>
          <p:cNvPr id="7" name="TextBox 6"/>
          <p:cNvSpPr txBox="1"/>
          <p:nvPr/>
        </p:nvSpPr>
        <p:spPr>
          <a:xfrm>
            <a:off x="2491348" y="583246"/>
            <a:ext cx="29418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Portfolio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82677" y="1735389"/>
            <a:ext cx="10603757" cy="3884397"/>
          </a:xfrm>
          <a:prstGeom prst="rect">
            <a:avLst/>
          </a:prstGeom>
          <a:noFill/>
        </p:spPr>
        <p:txBody>
          <a:bodyPr wrap="square" rtlCol="0">
            <a:spAutoFit/>
          </a:bodyPr>
          <a:lstStyle/>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A product portfolio is the collection of all the services or products that a company offers. </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The product portfolio of a business includes the following types of products: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they offered during the foundation period.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they are currently selling.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that are in the pipeline. </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Now, many big enterprises segment their products into </a:t>
            </a:r>
            <a:r>
              <a:rPr lang="en-US" b="1" dirty="0">
                <a:solidFill>
                  <a:srgbClr val="FF0000"/>
                </a:solidFill>
                <a:latin typeface="Tajawal ExtraBold" panose="00000800000000000000" pitchFamily="2" charset="-78"/>
                <a:cs typeface="Tajawal ExtraBold" panose="00000800000000000000" pitchFamily="2" charset="-78"/>
              </a:rPr>
              <a:t>product lines or verticals. </a:t>
            </a:r>
            <a:r>
              <a:rPr lang="en-US" b="1" dirty="0">
                <a:solidFill>
                  <a:srgbClr val="0A1F61"/>
                </a:solidFill>
                <a:latin typeface="Tajawal ExtraBold" panose="00000800000000000000" pitchFamily="2" charset="-78"/>
                <a:cs typeface="Tajawal ExtraBold" panose="00000800000000000000" pitchFamily="2" charset="-78"/>
              </a:rPr>
              <a:t>However, their product portfolio combines all their products and product lines. .</a:t>
            </a:r>
          </a:p>
        </p:txBody>
      </p:sp>
    </p:spTree>
    <p:extLst>
      <p:ext uri="{BB962C8B-B14F-4D97-AF65-F5344CB8AC3E}">
        <p14:creationId xmlns:p14="http://schemas.microsoft.com/office/powerpoint/2010/main" val="36102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92273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722723" y="543490"/>
            <a:ext cx="75392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 Cycles and the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5" name="Picture 4"/>
          <p:cNvPicPr>
            <a:picLocks noChangeAspect="1"/>
          </p:cNvPicPr>
          <p:nvPr/>
        </p:nvPicPr>
        <p:blipFill>
          <a:blip r:embed="rId8"/>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284821"/>
            <a:ext cx="8267553" cy="4807726"/>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FF9518"/>
                </a:solidFill>
                <a:latin typeface="Tajawal ExtraBold" panose="00000800000000000000" pitchFamily="2" charset="-78"/>
                <a:cs typeface="Tajawal ExtraBold" panose="00000800000000000000" pitchFamily="2" charset="-78"/>
              </a:rPr>
              <a:t>Product Life Cycle </a:t>
            </a:r>
            <a:r>
              <a:rPr lang="en-US" b="1" dirty="0">
                <a:solidFill>
                  <a:srgbClr val="0A1F61"/>
                </a:solidFill>
                <a:latin typeface="Tajawal ExtraBold" panose="00000800000000000000" pitchFamily="2" charset="-78"/>
                <a:cs typeface="Tajawal ExtraBold" panose="00000800000000000000" pitchFamily="2" charset="-78"/>
              </a:rPr>
              <a:t>– shows the stages that products go through from development to withdrawal from the market</a:t>
            </a:r>
          </a:p>
          <a:p>
            <a:pPr marL="342900" indent="-342900">
              <a:lnSpc>
                <a:spcPct val="200000"/>
              </a:lnSpc>
              <a:buFont typeface="Wingdings" panose="05000000000000000000" pitchFamily="2" charset="2"/>
              <a:buChar char="q"/>
            </a:pPr>
            <a:r>
              <a:rPr lang="en-US" b="1" dirty="0">
                <a:solidFill>
                  <a:srgbClr val="FF9518"/>
                </a:solidFill>
                <a:latin typeface="Tajawal ExtraBold" panose="00000800000000000000" pitchFamily="2" charset="-78"/>
                <a:cs typeface="Tajawal ExtraBold" panose="00000800000000000000" pitchFamily="2" charset="-78"/>
              </a:rPr>
              <a:t>Product Portfolio </a:t>
            </a:r>
            <a:r>
              <a:rPr lang="en-US" b="1" dirty="0">
                <a:solidFill>
                  <a:srgbClr val="0A1F61"/>
                </a:solidFill>
                <a:latin typeface="Tajawal ExtraBold" panose="00000800000000000000" pitchFamily="2" charset="-78"/>
                <a:cs typeface="Tajawal ExtraBold" panose="00000800000000000000" pitchFamily="2" charset="-78"/>
              </a:rPr>
              <a:t>– the range of products a company has in development or available for consumers at any one time</a:t>
            </a:r>
          </a:p>
          <a:p>
            <a:pPr marL="342900" indent="-342900">
              <a:lnSpc>
                <a:spcPct val="200000"/>
              </a:lnSpc>
              <a:buFont typeface="Wingdings" panose="05000000000000000000" pitchFamily="2" charset="2"/>
              <a:buChar char="q"/>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Managing product portfolio is important for cash flow</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product portfolio analysis helps you</a:t>
            </a:r>
            <a:r>
              <a:rPr lang="en-US" b="1" dirty="0">
                <a:solidFill>
                  <a:srgbClr val="FF0000"/>
                </a:solidFill>
                <a:latin typeface="Tajawal ExtraBold" panose="00000800000000000000" pitchFamily="2" charset="-78"/>
                <a:cs typeface="Tajawal ExtraBold" panose="00000800000000000000" pitchFamily="2" charset="-78"/>
              </a:rPr>
              <a:t> stay on top of the market </a:t>
            </a:r>
            <a:r>
              <a:rPr lang="en-US" b="1" dirty="0">
                <a:solidFill>
                  <a:srgbClr val="0A1F61"/>
                </a:solidFill>
                <a:latin typeface="Tajawal ExtraBold" panose="00000800000000000000" pitchFamily="2" charset="-78"/>
                <a:cs typeface="Tajawal ExtraBold" panose="00000800000000000000" pitchFamily="2" charset="-78"/>
              </a:rPr>
              <a:t>and understand </a:t>
            </a:r>
            <a:r>
              <a:rPr lang="en-US" b="1" dirty="0">
                <a:solidFill>
                  <a:srgbClr val="FF0000"/>
                </a:solidFill>
                <a:latin typeface="Tajawal ExtraBold" panose="00000800000000000000" pitchFamily="2" charset="-78"/>
                <a:cs typeface="Tajawal ExtraBold" panose="00000800000000000000" pitchFamily="2" charset="-78"/>
              </a:rPr>
              <a:t>how to innovate</a:t>
            </a:r>
            <a:r>
              <a:rPr lang="en-US"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2685436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39556" y="543490"/>
            <a:ext cx="63658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organize your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1094094"/>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59894" y="1246770"/>
            <a:ext cx="10810471" cy="3884397"/>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Your product portfolio should include </a:t>
            </a:r>
            <a:r>
              <a:rPr lang="en-US" b="1" dirty="0">
                <a:solidFill>
                  <a:srgbClr val="FF0000"/>
                </a:solidFill>
                <a:latin typeface="Tajawal ExtraBold" panose="00000800000000000000" pitchFamily="2" charset="-78"/>
                <a:cs typeface="Tajawal ExtraBold" panose="00000800000000000000" pitchFamily="2" charset="-78"/>
              </a:rPr>
              <a:t>all your products</a:t>
            </a:r>
            <a:r>
              <a:rPr lang="en-US" b="1" dirty="0">
                <a:solidFill>
                  <a:srgbClr val="0A1F61"/>
                </a:solidFill>
                <a:latin typeface="Tajawal ExtraBold" panose="00000800000000000000" pitchFamily="2" charset="-78"/>
                <a:cs typeface="Tajawal ExtraBold" panose="00000800000000000000" pitchFamily="2" charset="-78"/>
              </a:rPr>
              <a:t>, whether you have 10 product lines, five sub-brands, or four single products. </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key is to </a:t>
            </a:r>
            <a:r>
              <a:rPr lang="en-US" b="1" dirty="0">
                <a:solidFill>
                  <a:srgbClr val="FF0000"/>
                </a:solidFill>
                <a:latin typeface="Tajawal ExtraBold" panose="00000800000000000000" pitchFamily="2" charset="-78"/>
                <a:cs typeface="Tajawal ExtraBold" panose="00000800000000000000" pitchFamily="2" charset="-78"/>
              </a:rPr>
              <a:t>organize and segregate </a:t>
            </a:r>
            <a:r>
              <a:rPr lang="en-US" b="1" dirty="0">
                <a:solidFill>
                  <a:srgbClr val="0A1F61"/>
                </a:solidFill>
                <a:latin typeface="Tajawal ExtraBold" panose="00000800000000000000" pitchFamily="2" charset="-78"/>
                <a:cs typeface="Tajawal ExtraBold" panose="00000800000000000000" pitchFamily="2" charset="-78"/>
              </a:rPr>
              <a:t>your product portfolio accordingly.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To organize your product portfolio, begin broader and then narrow down. First organize by brand, then subsidiary, then perhaps the product lines, and finally the products under each.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Note that each </a:t>
            </a:r>
            <a:r>
              <a:rPr lang="en-US" b="1" dirty="0">
                <a:solidFill>
                  <a:srgbClr val="FF0000"/>
                </a:solidFill>
                <a:latin typeface="Tajawal ExtraBold" panose="00000800000000000000" pitchFamily="2" charset="-78"/>
                <a:cs typeface="Tajawal ExtraBold" panose="00000800000000000000" pitchFamily="2" charset="-78"/>
              </a:rPr>
              <a:t>product’s 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growth</a:t>
            </a:r>
            <a:r>
              <a:rPr lang="en-US" b="1" dirty="0">
                <a:solidFill>
                  <a:srgbClr val="0A1F61"/>
                </a:solidFill>
                <a:latin typeface="Tajawal ExtraBold" panose="00000800000000000000" pitchFamily="2" charset="-78"/>
                <a:cs typeface="Tajawal ExtraBold" panose="00000800000000000000" pitchFamily="2" charset="-78"/>
              </a:rPr>
              <a:t> play an essential role in your product portfolio. </a:t>
            </a:r>
          </a:p>
        </p:txBody>
      </p:sp>
    </p:spTree>
    <p:extLst>
      <p:ext uri="{BB962C8B-B14F-4D97-AF65-F5344CB8AC3E}">
        <p14:creationId xmlns:p14="http://schemas.microsoft.com/office/powerpoint/2010/main" val="3878392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4024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79799"/>
            <a:ext cx="11239152" cy="489364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optimizes product </a:t>
            </a:r>
            <a:r>
              <a:rPr lang="en-US" sz="2400" dirty="0">
                <a:solidFill>
                  <a:srgbClr val="FF0000"/>
                </a:solidFill>
                <a:cs typeface="Tajawal ExtraBold" panose="00000800000000000000" pitchFamily="2" charset="-78"/>
              </a:rPr>
              <a:t>investments.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strengthens the </a:t>
            </a:r>
            <a:r>
              <a:rPr lang="en-US" sz="2400" dirty="0">
                <a:solidFill>
                  <a:srgbClr val="FFC000"/>
                </a:solidFill>
                <a:cs typeface="Tajawal ExtraBold" panose="00000800000000000000" pitchFamily="2" charset="-78"/>
              </a:rPr>
              <a:t>product’s competitive standing</a:t>
            </a:r>
            <a:r>
              <a:rPr lang="en-US" sz="2400" dirty="0">
                <a:solidFill>
                  <a:srgbClr val="0A1F61"/>
                </a:solidFill>
                <a:cs typeface="Tajawal ExtraBold" panose="00000800000000000000" pitchFamily="2" charset="-78"/>
              </a:rPr>
              <a:t>, increasing its chances of being sold.</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increases product focus.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significantly improves collaboration and communication.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 diverse product offering raises overall </a:t>
            </a:r>
            <a:r>
              <a:rPr lang="en-US" sz="2400" dirty="0">
                <a:solidFill>
                  <a:srgbClr val="FF0000"/>
                </a:solidFill>
                <a:cs typeface="Tajawal ExtraBold" panose="00000800000000000000" pitchFamily="2" charset="-78"/>
              </a:rPr>
              <a:t>brand awareness</a:t>
            </a:r>
            <a:r>
              <a:rPr lang="en-US" sz="2400" dirty="0">
                <a:solidFill>
                  <a:srgbClr val="0A1F61"/>
                </a:solidFill>
                <a:cs typeface="Tajawal ExtraBold" panose="00000800000000000000" pitchFamily="2" charset="-78"/>
              </a:rPr>
              <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becomes easier for businesses </a:t>
            </a:r>
            <a:r>
              <a:rPr lang="en-US" sz="2400" dirty="0">
                <a:solidFill>
                  <a:srgbClr val="92D050"/>
                </a:solidFill>
                <a:cs typeface="Tajawal ExtraBold" panose="00000800000000000000" pitchFamily="2" charset="-78"/>
              </a:rPr>
              <a:t>to introduce new or updated products</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4024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79799"/>
            <a:ext cx="11239152" cy="452431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The product portfolio helps </a:t>
            </a:r>
            <a:r>
              <a:rPr lang="en-US" sz="2400" dirty="0">
                <a:solidFill>
                  <a:srgbClr val="24A9E1"/>
                </a:solidFill>
                <a:cs typeface="Tajawal ExtraBold" panose="00000800000000000000" pitchFamily="2" charset="-78"/>
              </a:rPr>
              <a:t>enterprises to expand globally</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Creating a product portfolio allows a company to address the needs of </a:t>
            </a:r>
            <a:r>
              <a:rPr lang="en-US" sz="2400" dirty="0">
                <a:solidFill>
                  <a:schemeClr val="accent2">
                    <a:lumMod val="75000"/>
                  </a:schemeClr>
                </a:solidFill>
                <a:cs typeface="Tajawal ExtraBold" panose="00000800000000000000" pitchFamily="2" charset="-78"/>
              </a:rPr>
              <a:t>several market segments</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 product portfolio determines your </a:t>
            </a:r>
            <a:r>
              <a:rPr lang="en-US" sz="2400" dirty="0">
                <a:solidFill>
                  <a:srgbClr val="FF0000"/>
                </a:solidFill>
                <a:cs typeface="Tajawal ExtraBold" panose="00000800000000000000" pitchFamily="2" charset="-78"/>
              </a:rPr>
              <a:t>IPO in the stock market</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As a product’s life cycle concludes, newer products may replace 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helps identify weak and robust products, assisting in the transparency of </a:t>
            </a:r>
            <a:r>
              <a:rPr lang="en-US" sz="2400" dirty="0">
                <a:solidFill>
                  <a:srgbClr val="00B050"/>
                </a:solidFill>
                <a:cs typeface="Tajawal ExtraBold" panose="00000800000000000000" pitchFamily="2" charset="-78"/>
              </a:rPr>
              <a:t>resource allocation</a:t>
            </a:r>
            <a:r>
              <a:rPr lang="en-US" sz="2400" dirty="0">
                <a:solidFill>
                  <a:srgbClr val="0A1F61"/>
                </a:solidFill>
                <a:cs typeface="Tajawal ExtraBold" panose="00000800000000000000" pitchFamily="2" charset="-78"/>
              </a:rPr>
              <a:t>.</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also aids in ensuring that </a:t>
            </a:r>
            <a:r>
              <a:rPr lang="en-US" sz="2400" dirty="0">
                <a:solidFill>
                  <a:schemeClr val="accent1"/>
                </a:solidFill>
                <a:cs typeface="Tajawal ExtraBold" panose="00000800000000000000" pitchFamily="2" charset="-78"/>
              </a:rPr>
              <a:t>product investments </a:t>
            </a:r>
            <a:r>
              <a:rPr lang="en-US" sz="2400" dirty="0">
                <a:solidFill>
                  <a:srgbClr val="0A1F61"/>
                </a:solidFill>
                <a:cs typeface="Tajawal ExtraBold" panose="00000800000000000000" pitchFamily="2" charset="-78"/>
              </a:rPr>
              <a:t>align with </a:t>
            </a:r>
            <a:r>
              <a:rPr lang="en-US" sz="2400" dirty="0">
                <a:solidFill>
                  <a:schemeClr val="accent4">
                    <a:lumMod val="75000"/>
                  </a:schemeClr>
                </a:solidFill>
                <a:cs typeface="Tajawal ExtraBold" panose="00000800000000000000" pitchFamily="2" charset="-78"/>
              </a:rPr>
              <a:t>corporate objectives</a:t>
            </a:r>
            <a:r>
              <a:rPr lang="en-US" sz="2400" dirty="0">
                <a:solidFill>
                  <a:srgbClr val="0A1F61"/>
                </a:solidFill>
                <a:cs typeface="Tajawal ExtraBold" panose="00000800000000000000" pitchFamily="2" charset="-78"/>
              </a:rPr>
              <a: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233805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68983"/>
            <a:ext cx="820970" cy="73620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Your product portfolio will contain </a:t>
            </a:r>
            <a:r>
              <a:rPr lang="en-US" b="1" dirty="0">
                <a:solidFill>
                  <a:srgbClr val="FF9518"/>
                </a:solidFill>
                <a:latin typeface="Tajawal ExtraBold" panose="00000800000000000000" pitchFamily="2" charset="-78"/>
                <a:cs typeface="Tajawal ExtraBold" panose="00000800000000000000" pitchFamily="2" charset="-78"/>
              </a:rPr>
              <a:t>all your products </a:t>
            </a:r>
            <a:r>
              <a:rPr lang="en-US" b="1" dirty="0">
                <a:solidFill>
                  <a:srgbClr val="0A1F61"/>
                </a:solidFill>
                <a:latin typeface="Tajawal ExtraBold" panose="00000800000000000000" pitchFamily="2" charset="-78"/>
                <a:cs typeface="Tajawal ExtraBold" panose="00000800000000000000" pitchFamily="2" charset="-78"/>
              </a:rPr>
              <a:t>and their </a:t>
            </a:r>
            <a:r>
              <a:rPr lang="en-US" b="1" dirty="0">
                <a:solidFill>
                  <a:schemeClr val="accent2">
                    <a:lumMod val="75000"/>
                  </a:schemeClr>
                </a:solidFill>
                <a:latin typeface="Tajawal ExtraBold" panose="00000800000000000000" pitchFamily="2" charset="-78"/>
                <a:cs typeface="Tajawal ExtraBold" panose="00000800000000000000" pitchFamily="2" charset="-78"/>
              </a:rPr>
              <a:t>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chemeClr val="accent1">
                    <a:lumMod val="75000"/>
                  </a:schemeClr>
                </a:solidFill>
                <a:latin typeface="Tajawal ExtraBold" panose="00000800000000000000" pitchFamily="2" charset="-78"/>
                <a:cs typeface="Tajawal ExtraBold" panose="00000800000000000000" pitchFamily="2" charset="-78"/>
              </a:rPr>
              <a:t>revenue.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However, when you analyze your portfolio, you may realize that some products are rewarding while others slow you down.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 </a:t>
            </a:r>
            <a:r>
              <a:rPr lang="en-US" b="1" dirty="0">
                <a:solidFill>
                  <a:srgbClr val="FF0000"/>
                </a:solidFill>
                <a:latin typeface="Tajawal ExtraBold" panose="00000800000000000000" pitchFamily="2" charset="-78"/>
                <a:cs typeface="Tajawal ExtraBold" panose="00000800000000000000" pitchFamily="2" charset="-78"/>
              </a:rPr>
              <a:t>balanced product portfolio </a:t>
            </a:r>
            <a:r>
              <a:rPr lang="en-US" b="1" dirty="0">
                <a:solidFill>
                  <a:srgbClr val="0A1F61"/>
                </a:solidFill>
                <a:latin typeface="Tajawal ExtraBold" panose="00000800000000000000" pitchFamily="2" charset="-78"/>
                <a:cs typeface="Tajawal ExtraBold" panose="00000800000000000000" pitchFamily="2" charset="-78"/>
              </a:rPr>
              <a:t>ensures that your risks and assets are equally distributed.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Moreover, having a balanced portfolio means that you can take advantage of the current and future market possibilities. In the absence of a balanced product portfolio, the market rules you instead of the other way round.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 balanced product portfolio is an essential tool for </a:t>
            </a:r>
            <a:r>
              <a:rPr lang="en-US" b="1" dirty="0">
                <a:solidFill>
                  <a:srgbClr val="FF0000"/>
                </a:solidFill>
                <a:latin typeface="Tajawal ExtraBold" panose="00000800000000000000" pitchFamily="2" charset="-78"/>
                <a:cs typeface="Tajawal ExtraBold" panose="00000800000000000000" pitchFamily="2" charset="-78"/>
              </a:rPr>
              <a:t>change management.</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0563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Balanced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359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34871"/>
            <a:ext cx="859008" cy="77031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Portfolio Management is an approach to managing the balance of investments in a company’s product initiatives to increase </a:t>
            </a:r>
            <a:r>
              <a:rPr lang="en-US" b="1" dirty="0">
                <a:solidFill>
                  <a:srgbClr val="FF0000"/>
                </a:solidFill>
                <a:latin typeface="Tajawal ExtraBold" panose="00000800000000000000" pitchFamily="2" charset="-78"/>
                <a:cs typeface="Tajawal ExtraBold" panose="00000800000000000000" pitchFamily="2" charset="-78"/>
              </a:rPr>
              <a:t>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revenues</a:t>
            </a:r>
          </a:p>
          <a:p>
            <a:pPr>
              <a:lnSpc>
                <a:spcPct val="200000"/>
              </a:lnSpc>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There are two aspects to Product Portfolio management (each with different stakeholders): </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New Product Portfolio; for programs currently in development [New Product Development].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Product Life Cycle Management is for products that have already been launched and are currently sold. </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49" y="676009"/>
            <a:ext cx="638760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Portfolio Management (PPM)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011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896" y="5949244"/>
            <a:ext cx="898764" cy="805964"/>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1487" y="-1395"/>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651740" y="1430588"/>
            <a:ext cx="10859982" cy="474617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In general,  a Product Manager focuses on the portfolio of development programs while Product Marketing Managers focus on in-market products.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lifecycle management includes decisions that influence marketing and sales budgets (including promotion), and decisions are often made in real-time.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There are </a:t>
            </a:r>
            <a:r>
              <a:rPr lang="en-US" sz="2800" b="1" dirty="0">
                <a:solidFill>
                  <a:srgbClr val="FF0000"/>
                </a:solidFill>
                <a:latin typeface="Tajawal ExtraBold" panose="00000800000000000000" pitchFamily="2" charset="-78"/>
                <a:cs typeface="Tajawal ExtraBold" panose="00000800000000000000" pitchFamily="2" charset="-78"/>
              </a:rPr>
              <a:t>four </a:t>
            </a:r>
            <a:r>
              <a:rPr lang="en-US" b="1" dirty="0">
                <a:solidFill>
                  <a:srgbClr val="FF0000"/>
                </a:solidFill>
                <a:latin typeface="Tajawal ExtraBold" panose="00000800000000000000" pitchFamily="2" charset="-78"/>
                <a:cs typeface="Tajawal ExtraBold" panose="00000800000000000000" pitchFamily="2" charset="-78"/>
              </a:rPr>
              <a:t>commonly used frameworks </a:t>
            </a:r>
            <a:r>
              <a:rPr lang="en-US" b="1" dirty="0">
                <a:solidFill>
                  <a:srgbClr val="0A1F61"/>
                </a:solidFill>
                <a:latin typeface="Tajawal ExtraBold" panose="00000800000000000000" pitchFamily="2" charset="-78"/>
                <a:cs typeface="Tajawal ExtraBold" panose="00000800000000000000" pitchFamily="2" charset="-78"/>
              </a:rPr>
              <a:t>for managing a company’s product portfolios in product development and in-market.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These matrices help managers decide relative investment levels based on market and product characteristics.</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36253"/>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Role of a Product Manager </a:t>
            </a:r>
          </a:p>
        </p:txBody>
      </p:sp>
    </p:spTree>
    <p:extLst>
      <p:ext uri="{BB962C8B-B14F-4D97-AF65-F5344CB8AC3E}">
        <p14:creationId xmlns:p14="http://schemas.microsoft.com/office/powerpoint/2010/main" val="2256511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11019"/>
            <a:ext cx="885608" cy="79416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9972"/>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755374" y="1788397"/>
            <a:ext cx="10756348" cy="3884397"/>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There are several very popular and useful tools for Product Portfolio Management – each having a slightly different take on the product portfolio analysis that a product manager should have in their tool kit. </a:t>
            </a:r>
            <a:r>
              <a:rPr lang="en-US" b="1" dirty="0">
                <a:solidFill>
                  <a:srgbClr val="FF0000"/>
                </a:solidFill>
                <a:latin typeface="Tajawal ExtraBold" panose="00000800000000000000" pitchFamily="2" charset="-78"/>
                <a:cs typeface="Tajawal ExtraBold" panose="00000800000000000000" pitchFamily="2" charset="-78"/>
              </a:rPr>
              <a:t>The best-known frameworks </a:t>
            </a:r>
            <a:r>
              <a:rPr lang="en-US" b="1" dirty="0">
                <a:solidFill>
                  <a:srgbClr val="0A1F61"/>
                </a:solidFill>
                <a:latin typeface="Tajawal ExtraBold" panose="00000800000000000000" pitchFamily="2" charset="-78"/>
                <a:cs typeface="Tajawal ExtraBold" panose="00000800000000000000" pitchFamily="2" charset="-78"/>
              </a:rPr>
              <a:t>are: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Boston Consulting Group’s Growth Share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GE/McKinsey’s Portfolio Analysis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Ansoff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err="1">
                <a:solidFill>
                  <a:srgbClr val="0A1F61"/>
                </a:solidFill>
                <a:latin typeface="Tajawal ExtraBold" panose="00000800000000000000" pitchFamily="2" charset="-78"/>
                <a:cs typeface="Tajawal ExtraBold" panose="00000800000000000000" pitchFamily="2" charset="-78"/>
              </a:rPr>
              <a:t>Nagji</a:t>
            </a:r>
            <a:r>
              <a:rPr lang="en-US" b="1" dirty="0">
                <a:solidFill>
                  <a:srgbClr val="0A1F61"/>
                </a:solidFill>
                <a:latin typeface="Tajawal ExtraBold" panose="00000800000000000000" pitchFamily="2" charset="-78"/>
                <a:cs typeface="Tajawal ExtraBold" panose="00000800000000000000" pitchFamily="2" charset="-78"/>
              </a:rPr>
              <a:t> &amp; Tuff’s Innovation Ambition Matrix</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for Product Portfolio Management </a:t>
            </a:r>
          </a:p>
        </p:txBody>
      </p:sp>
    </p:spTree>
    <p:extLst>
      <p:ext uri="{BB962C8B-B14F-4D97-AF65-F5344CB8AC3E}">
        <p14:creationId xmlns:p14="http://schemas.microsoft.com/office/powerpoint/2010/main" val="495719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84813"/>
            <a:ext cx="10859982" cy="548483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Innovation is a means to an end, not a goal in itself. Innovation enables you to achieve your organization’s strategic objectives. Portfolio management is</a:t>
            </a:r>
            <a:r>
              <a:rPr lang="en-US" b="1" dirty="0">
                <a:solidFill>
                  <a:srgbClr val="FF0000"/>
                </a:solidFill>
                <a:latin typeface="Tajawal ExtraBold" panose="00000800000000000000" pitchFamily="2" charset="-78"/>
                <a:cs typeface="Tajawal ExtraBold" panose="00000800000000000000" pitchFamily="2" charset="-78"/>
              </a:rPr>
              <a:t> a tool to monitor </a:t>
            </a:r>
            <a:r>
              <a:rPr lang="en-US" b="1" dirty="0">
                <a:solidFill>
                  <a:srgbClr val="0A1F61"/>
                </a:solidFill>
                <a:latin typeface="Tajawal ExtraBold" panose="00000800000000000000" pitchFamily="2" charset="-78"/>
                <a:cs typeface="Tajawal ExtraBold" panose="00000800000000000000" pitchFamily="2" charset="-78"/>
              </a:rPr>
              <a:t>whether you are on track with closing the gap between where your organization is and where it wants to be.</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a:t>
            </a:r>
            <a:r>
              <a:rPr lang="en-US" b="1" u="sng" dirty="0">
                <a:solidFill>
                  <a:srgbClr val="0A1F61"/>
                </a:solidFill>
                <a:latin typeface="Tajawal ExtraBold" panose="00000800000000000000" pitchFamily="2" charset="-78"/>
                <a:cs typeface="Tajawal ExtraBold" panose="00000800000000000000" pitchFamily="2" charset="-78"/>
              </a:rPr>
              <a:t>Make a start with innovation portfolio management in four steps</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Step 1: Define your organization's strategic priorities</a:t>
            </a:r>
          </a:p>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               Define &amp;Weight                              </a:t>
            </a:r>
            <a:r>
              <a:rPr lang="en-US" b="1" dirty="0">
                <a:solidFill>
                  <a:srgbClr val="0A1F61"/>
                </a:solidFill>
                <a:latin typeface="Tajawal ExtraBold" panose="00000800000000000000" pitchFamily="2" charset="-78"/>
                <a:cs typeface="Tajawal ExtraBold" panose="00000800000000000000" pitchFamily="2" charset="-78"/>
              </a:rPr>
              <a:t>30% Lean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50% Reach more customers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20% Reduce safety incidents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100% Total</a:t>
            </a:r>
          </a:p>
        </p:txBody>
      </p:sp>
    </p:spTree>
    <p:extLst>
      <p:ext uri="{BB962C8B-B14F-4D97-AF65-F5344CB8AC3E}">
        <p14:creationId xmlns:p14="http://schemas.microsoft.com/office/powerpoint/2010/main" val="104346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499950"/>
          </a:xfrm>
          <a:prstGeom prst="rect">
            <a:avLst/>
          </a:prstGeom>
          <a:noFill/>
        </p:spPr>
        <p:txBody>
          <a:bodyPr wrap="square" rtlCol="0">
            <a:spAutoFit/>
          </a:bodyPr>
          <a:lstStyle/>
          <a:p>
            <a:pPr>
              <a:lnSpc>
                <a:spcPct val="200000"/>
              </a:lnSpc>
            </a:pP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Step 2: Track all ongoing projects and products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Create </a:t>
            </a:r>
            <a:r>
              <a:rPr lang="en-US" b="1" dirty="0">
                <a:solidFill>
                  <a:srgbClr val="FF0000"/>
                </a:solidFill>
                <a:latin typeface="Tajawal ExtraBold" panose="00000800000000000000" pitchFamily="2" charset="-78"/>
                <a:cs typeface="Tajawal ExtraBold" panose="00000800000000000000" pitchFamily="2" charset="-78"/>
              </a:rPr>
              <a:t>a list of all ongoing projects</a:t>
            </a:r>
            <a:r>
              <a:rPr lang="en-US" b="1" dirty="0">
                <a:solidFill>
                  <a:srgbClr val="0A1F61"/>
                </a:solidFill>
                <a:latin typeface="Tajawal ExtraBold" panose="00000800000000000000" pitchFamily="2" charset="-78"/>
                <a:cs typeface="Tajawal ExtraBold" panose="00000800000000000000" pitchFamily="2" charset="-78"/>
              </a:rPr>
              <a:t>, that is, all projects related to business development, improvement, innovation, research, etc.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Objective: </a:t>
            </a:r>
            <a:r>
              <a:rPr lang="en-US" b="1" dirty="0">
                <a:solidFill>
                  <a:srgbClr val="0A1F61"/>
                </a:solidFill>
                <a:latin typeface="Tajawal ExtraBold" panose="00000800000000000000" pitchFamily="2" charset="-78"/>
                <a:cs typeface="Tajawal ExtraBold" panose="00000800000000000000" pitchFamily="2" charset="-78"/>
              </a:rPr>
              <a:t>To which strategic priority does the project contribute?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Status: </a:t>
            </a:r>
            <a:r>
              <a:rPr lang="en-US" b="1" dirty="0">
                <a:solidFill>
                  <a:srgbClr val="0A1F61"/>
                </a:solidFill>
                <a:latin typeface="Tajawal ExtraBold" panose="00000800000000000000" pitchFamily="2" charset="-78"/>
                <a:cs typeface="Tajawal ExtraBold" panose="00000800000000000000" pitchFamily="2" charset="-78"/>
              </a:rPr>
              <a:t>When will the solution be implemented in practice (for research this may take years)?</a:t>
            </a:r>
          </a:p>
          <a:p>
            <a:pPr>
              <a:lnSpc>
                <a:spcPct val="200000"/>
              </a:lnSpc>
            </a:pP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    Burn rate: </a:t>
            </a:r>
            <a:r>
              <a:rPr lang="en-US" b="1" dirty="0">
                <a:solidFill>
                  <a:srgbClr val="0A1F61"/>
                </a:solidFill>
                <a:latin typeface="Tajawal ExtraBold" panose="00000800000000000000" pitchFamily="2" charset="-78"/>
                <a:cs typeface="Tajawal ExtraBold" panose="00000800000000000000" pitchFamily="2" charset="-78"/>
              </a:rPr>
              <a:t>How many resources does the project consume monthly (development costs,  FTEs)?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Complexity: </a:t>
            </a:r>
            <a:r>
              <a:rPr lang="en-US" b="1" dirty="0">
                <a:solidFill>
                  <a:srgbClr val="0A1F61"/>
                </a:solidFill>
                <a:latin typeface="Tajawal ExtraBold" panose="00000800000000000000" pitchFamily="2" charset="-78"/>
                <a:cs typeface="Tajawal ExtraBold" panose="00000800000000000000" pitchFamily="2" charset="-78"/>
              </a:rPr>
              <a:t>What is the degree of complexity of the project or its deviation from current practices (how novel is the approach)?</a:t>
            </a:r>
          </a:p>
        </p:txBody>
      </p:sp>
    </p:spTree>
    <p:extLst>
      <p:ext uri="{BB962C8B-B14F-4D97-AF65-F5344CB8AC3E}">
        <p14:creationId xmlns:p14="http://schemas.microsoft.com/office/powerpoint/2010/main" val="1594214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Step 3: Plot your portfolio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Use the information collected in Step 2 to plot your portfolio. You can do this with paper and pencil, but its simplest form is a spreadsheet bubble plot.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You can start with the following set-up, use: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The x-axis </a:t>
            </a:r>
            <a:r>
              <a:rPr lang="en-US" b="1" dirty="0">
                <a:solidFill>
                  <a:srgbClr val="0A1F61"/>
                </a:solidFill>
                <a:latin typeface="Tajawal ExtraBold" panose="00000800000000000000" pitchFamily="2" charset="-78"/>
                <a:cs typeface="Tajawal ExtraBold" panose="00000800000000000000" pitchFamily="2" charset="-78"/>
              </a:rPr>
              <a:t>for completion duration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The y-axis </a:t>
            </a:r>
            <a:r>
              <a:rPr lang="en-US" b="1" dirty="0">
                <a:solidFill>
                  <a:srgbClr val="0A1F61"/>
                </a:solidFill>
                <a:latin typeface="Tajawal ExtraBold" panose="00000800000000000000" pitchFamily="2" charset="-78"/>
                <a:cs typeface="Tajawal ExtraBold" panose="00000800000000000000" pitchFamily="2" charset="-78"/>
              </a:rPr>
              <a:t>for the degree of complexity</a:t>
            </a:r>
          </a:p>
          <a:p>
            <a:pPr>
              <a:lnSpc>
                <a:spcPct val="200000"/>
              </a:lnSpc>
            </a:pP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    Color </a:t>
            </a:r>
            <a:r>
              <a:rPr lang="en-US" b="1" dirty="0">
                <a:solidFill>
                  <a:srgbClr val="0A1F61"/>
                </a:solidFill>
                <a:latin typeface="Tajawal ExtraBold" panose="00000800000000000000" pitchFamily="2" charset="-78"/>
                <a:cs typeface="Tajawal ExtraBold" panose="00000800000000000000" pitchFamily="2" charset="-78"/>
              </a:rPr>
              <a:t>to indicate the strategic area the project contributes to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Size</a:t>
            </a:r>
            <a:r>
              <a:rPr lang="en-US" b="1" dirty="0">
                <a:solidFill>
                  <a:srgbClr val="0A1F61"/>
                </a:solidFill>
                <a:latin typeface="Tajawal ExtraBold" panose="00000800000000000000" pitchFamily="2" charset="-78"/>
                <a:cs typeface="Tajawal ExtraBold" panose="00000800000000000000" pitchFamily="2" charset="-78"/>
              </a:rPr>
              <a:t> of each of the bubbles to indicate burn rate</a:t>
            </a:r>
          </a:p>
        </p:txBody>
      </p:sp>
    </p:spTree>
    <p:extLst>
      <p:ext uri="{BB962C8B-B14F-4D97-AF65-F5344CB8AC3E}">
        <p14:creationId xmlns:p14="http://schemas.microsoft.com/office/powerpoint/2010/main" val="96021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pic>
        <p:nvPicPr>
          <p:cNvPr id="8" name="Picture 7">
            <a:extLst>
              <a:ext uri="{FF2B5EF4-FFF2-40B4-BE49-F238E27FC236}">
                <a16:creationId xmlns:a16="http://schemas.microsoft.com/office/drawing/2014/main" id="{99C2706D-82C4-4D3A-DAA0-E37A41BC1CB8}"/>
              </a:ext>
            </a:extLst>
          </p:cNvPr>
          <p:cNvPicPr>
            <a:picLocks noChangeAspect="1"/>
          </p:cNvPicPr>
          <p:nvPr/>
        </p:nvPicPr>
        <p:blipFill>
          <a:blip r:embed="rId6"/>
          <a:stretch>
            <a:fillRect/>
          </a:stretch>
        </p:blipFill>
        <p:spPr>
          <a:xfrm>
            <a:off x="651741" y="1848736"/>
            <a:ext cx="5149321" cy="4029903"/>
          </a:xfrm>
          <a:prstGeom prst="rect">
            <a:avLst/>
          </a:prstGeom>
        </p:spPr>
      </p:pic>
      <p:pic>
        <p:nvPicPr>
          <p:cNvPr id="11" name="Picture 10" descr="Chart, bubble chart&#10;&#10;Description automatically generated">
            <a:extLst>
              <a:ext uri="{FF2B5EF4-FFF2-40B4-BE49-F238E27FC236}">
                <a16:creationId xmlns:a16="http://schemas.microsoft.com/office/drawing/2014/main" id="{5BBF1B9D-4BDE-ED72-346C-1CB3C5326D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0" y="1848736"/>
            <a:ext cx="5149321" cy="4107123"/>
          </a:xfrm>
          <a:prstGeom prst="rect">
            <a:avLst/>
          </a:prstGeom>
        </p:spPr>
      </p:pic>
    </p:spTree>
    <p:extLst>
      <p:ext uri="{BB962C8B-B14F-4D97-AF65-F5344CB8AC3E}">
        <p14:creationId xmlns:p14="http://schemas.microsoft.com/office/powerpoint/2010/main" val="366389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684616"/>
          </a:xfrm>
          <a:prstGeom prst="rect">
            <a:avLst/>
          </a:prstGeom>
          <a:noFill/>
        </p:spPr>
        <p:txBody>
          <a:bodyPr wrap="square" rtlCol="0">
            <a:spAutoFit/>
          </a:bodyPr>
          <a:lstStyle/>
          <a:p>
            <a:pPr>
              <a:lnSpc>
                <a:spcPct val="200000"/>
              </a:lnSpc>
            </a:pP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Step 4: Analyze</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highlight>
                  <a:srgbClr val="00FF00"/>
                </a:highlight>
                <a:latin typeface="Tajawal ExtraBold" panose="00000800000000000000" pitchFamily="2" charset="-78"/>
                <a:cs typeface="Tajawal ExtraBold" panose="00000800000000000000" pitchFamily="2" charset="-78"/>
              </a:rPr>
              <a:t>Analyze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Are there sufficient projects to help achieve the short- and long-term goals for each strategic priority?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Is the distribution of projects aligned with the distribution of priorities in Step 1?</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Are these the right projects? Will these projects get the organization where it needs to be?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Can the organization support all these projects with current resources—e.g., capital and people?</a:t>
            </a:r>
          </a:p>
        </p:txBody>
      </p:sp>
    </p:spTree>
    <p:extLst>
      <p:ext uri="{BB962C8B-B14F-4D97-AF65-F5344CB8AC3E}">
        <p14:creationId xmlns:p14="http://schemas.microsoft.com/office/powerpoint/2010/main" val="1199505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46" y="5857459"/>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23743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Ansoff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17335"/>
            <a:ext cx="11182451"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The Ansoff Matrix</a:t>
            </a:r>
            <a:r>
              <a:rPr lang="en-US" b="1" dirty="0">
                <a:solidFill>
                  <a:srgbClr val="0A1F61"/>
                </a:solidFill>
                <a:latin typeface="Tajawal ExtraBold" panose="00000800000000000000" pitchFamily="2" charset="-78"/>
                <a:cs typeface="Tajawal ExtraBold" panose="00000800000000000000" pitchFamily="2" charset="-78"/>
              </a:rPr>
              <a:t>, often called the </a:t>
            </a:r>
            <a:r>
              <a:rPr lang="en-US" b="1" dirty="0">
                <a:solidFill>
                  <a:srgbClr val="FF9518"/>
                </a:solidFill>
                <a:latin typeface="Tajawal ExtraBold" panose="00000800000000000000" pitchFamily="2" charset="-78"/>
                <a:cs typeface="Tajawal ExtraBold" panose="00000800000000000000" pitchFamily="2" charset="-78"/>
              </a:rPr>
              <a:t>Product/Market Expansion Grid</a:t>
            </a:r>
            <a:r>
              <a:rPr lang="en-US" b="1" dirty="0">
                <a:solidFill>
                  <a:srgbClr val="0A1F61"/>
                </a:solidFill>
                <a:latin typeface="Tajawal ExtraBold" panose="00000800000000000000" pitchFamily="2" charset="-78"/>
                <a:cs typeface="Tajawal ExtraBold" panose="00000800000000000000" pitchFamily="2" charset="-78"/>
              </a:rPr>
              <a:t>, is a two-by-two framework used by management teams and the analyst community to help plan and evaluate growth initiatives. In particular, the tool helps </a:t>
            </a:r>
            <a:r>
              <a:rPr lang="en-US" b="1" dirty="0">
                <a:solidFill>
                  <a:srgbClr val="FF0000"/>
                </a:solidFill>
                <a:latin typeface="Tajawal ExtraBold" panose="00000800000000000000" pitchFamily="2" charset="-78"/>
                <a:cs typeface="Tajawal ExtraBold" panose="00000800000000000000" pitchFamily="2" charset="-78"/>
              </a:rPr>
              <a:t>stakeholders </a:t>
            </a:r>
            <a:r>
              <a:rPr lang="en-US" b="1" dirty="0">
                <a:solidFill>
                  <a:srgbClr val="0A1F61"/>
                </a:solidFill>
                <a:latin typeface="Tajawal ExtraBold" panose="00000800000000000000" pitchFamily="2" charset="-78"/>
                <a:cs typeface="Tajawal ExtraBold" panose="00000800000000000000" pitchFamily="2" charset="-78"/>
              </a:rPr>
              <a:t>conceptualize the level of risk associated with different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growth strategies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features Products on the X-axis and Markets on the Y-axis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Ansoff Matrix contains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 market dimension </a:t>
            </a:r>
            <a:r>
              <a:rPr lang="en-US" b="1" dirty="0">
                <a:solidFill>
                  <a:srgbClr val="0A1F61"/>
                </a:solidFill>
                <a:latin typeface="Tajawal ExtraBold" panose="00000800000000000000" pitchFamily="2" charset="-78"/>
                <a:cs typeface="Tajawal ExtraBold" panose="00000800000000000000" pitchFamily="2" charset="-78"/>
              </a:rPr>
              <a:t>(existing versus new markets) and a</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product dimension </a:t>
            </a:r>
            <a:r>
              <a:rPr lang="en-US" b="1" dirty="0">
                <a:solidFill>
                  <a:srgbClr val="0A1F61"/>
                </a:solidFill>
                <a:latin typeface="Tajawal ExtraBold" panose="00000800000000000000" pitchFamily="2" charset="-78"/>
                <a:cs typeface="Tajawal ExtraBold" panose="00000800000000000000" pitchFamily="2" charset="-78"/>
              </a:rPr>
              <a:t>(existing versus new) and based on the quadrant, recommends everything from conservative market penetration (Existing products, existing markets) to diversification (New Products and new Markets)</a:t>
            </a:r>
          </a:p>
        </p:txBody>
      </p:sp>
    </p:spTree>
    <p:extLst>
      <p:ext uri="{BB962C8B-B14F-4D97-AF65-F5344CB8AC3E}">
        <p14:creationId xmlns:p14="http://schemas.microsoft.com/office/powerpoint/2010/main" val="1001959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30974" y="62586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074" y="-41177"/>
            <a:ext cx="6172098" cy="1610200"/>
          </a:xfrm>
          <a:prstGeom prst="rect">
            <a:avLst/>
          </a:prstGeom>
        </p:spPr>
      </p:pic>
      <p:sp>
        <p:nvSpPr>
          <p:cNvPr id="7" name="TextBox 6"/>
          <p:cNvSpPr txBox="1"/>
          <p:nvPr/>
        </p:nvSpPr>
        <p:spPr>
          <a:xfrm>
            <a:off x="2239557" y="662758"/>
            <a:ext cx="23743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Ansoff Matrix </a:t>
            </a:r>
          </a:p>
        </p:txBody>
      </p:sp>
      <p:pic>
        <p:nvPicPr>
          <p:cNvPr id="8" name="Picture 7">
            <a:extLst>
              <a:ext uri="{FF2B5EF4-FFF2-40B4-BE49-F238E27FC236}">
                <a16:creationId xmlns:a16="http://schemas.microsoft.com/office/drawing/2014/main" id="{F04F176B-5F47-BCF0-0877-BE3E967CF1A4}"/>
              </a:ext>
            </a:extLst>
          </p:cNvPr>
          <p:cNvPicPr>
            <a:picLocks noChangeAspect="1"/>
          </p:cNvPicPr>
          <p:nvPr/>
        </p:nvPicPr>
        <p:blipFill>
          <a:blip r:embed="rId6"/>
          <a:stretch>
            <a:fillRect/>
          </a:stretch>
        </p:blipFill>
        <p:spPr>
          <a:xfrm>
            <a:off x="5746009" y="2574123"/>
            <a:ext cx="6207451" cy="3596380"/>
          </a:xfrm>
          <a:prstGeom prst="rect">
            <a:avLst/>
          </a:prstGeom>
        </p:spPr>
      </p:pic>
      <p:sp>
        <p:nvSpPr>
          <p:cNvPr id="11" name="TextBox 10">
            <a:extLst>
              <a:ext uri="{FF2B5EF4-FFF2-40B4-BE49-F238E27FC236}">
                <a16:creationId xmlns:a16="http://schemas.microsoft.com/office/drawing/2014/main" id="{B6B170C9-BEC6-9469-E1E1-6745273B9931}"/>
              </a:ext>
            </a:extLst>
          </p:cNvPr>
          <p:cNvSpPr txBox="1"/>
          <p:nvPr/>
        </p:nvSpPr>
        <p:spPr>
          <a:xfrm>
            <a:off x="6059558" y="1192082"/>
            <a:ext cx="5882612" cy="1114408"/>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Each box of the Matrix corresponds to a specific growth strategy.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794285"/>
            <a:ext cx="5920194"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Market Penetration </a:t>
            </a:r>
            <a:r>
              <a:rPr lang="en-US" b="1" dirty="0">
                <a:solidFill>
                  <a:srgbClr val="0A1F61"/>
                </a:solidFill>
                <a:latin typeface="Tajawal ExtraBold" panose="00000800000000000000" pitchFamily="2" charset="-78"/>
                <a:cs typeface="Tajawal ExtraBold" panose="00000800000000000000" pitchFamily="2" charset="-78"/>
              </a:rPr>
              <a:t>– The concept of increasing sales of existing products into an existing market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Market Development </a:t>
            </a:r>
            <a:r>
              <a:rPr lang="en-US" b="1" dirty="0">
                <a:solidFill>
                  <a:srgbClr val="0A1F61"/>
                </a:solidFill>
                <a:latin typeface="Tajawal ExtraBold" panose="00000800000000000000" pitchFamily="2" charset="-78"/>
                <a:cs typeface="Tajawal ExtraBold" panose="00000800000000000000" pitchFamily="2" charset="-78"/>
              </a:rPr>
              <a:t>– Focuses on selling existing products into new markets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Product Development </a:t>
            </a:r>
            <a:r>
              <a:rPr lang="en-US" b="1" dirty="0">
                <a:solidFill>
                  <a:srgbClr val="0A1F61"/>
                </a:solidFill>
                <a:latin typeface="Tajawal ExtraBold" panose="00000800000000000000" pitchFamily="2" charset="-78"/>
                <a:cs typeface="Tajawal ExtraBold" panose="00000800000000000000" pitchFamily="2" charset="-78"/>
              </a:rPr>
              <a:t>– Focuses on introducing new products to an existing market</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Diversification </a:t>
            </a:r>
            <a:r>
              <a:rPr lang="en-US" b="1" dirty="0">
                <a:solidFill>
                  <a:srgbClr val="0A1F61"/>
                </a:solidFill>
                <a:latin typeface="Tajawal ExtraBold" panose="00000800000000000000" pitchFamily="2" charset="-78"/>
                <a:cs typeface="Tajawal ExtraBold" panose="00000800000000000000" pitchFamily="2" charset="-78"/>
              </a:rPr>
              <a:t>– The concept of entering a new market with altogether new products</a:t>
            </a:r>
          </a:p>
        </p:txBody>
      </p:sp>
    </p:spTree>
    <p:extLst>
      <p:ext uri="{BB962C8B-B14F-4D97-AF65-F5344CB8AC3E}">
        <p14:creationId xmlns:p14="http://schemas.microsoft.com/office/powerpoint/2010/main" val="15749328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30974" y="62586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074" y="-41177"/>
            <a:ext cx="6172098" cy="1610200"/>
          </a:xfrm>
          <a:prstGeom prst="rect">
            <a:avLst/>
          </a:prstGeom>
        </p:spPr>
      </p:pic>
      <p:sp>
        <p:nvSpPr>
          <p:cNvPr id="7" name="TextBox 6"/>
          <p:cNvSpPr txBox="1"/>
          <p:nvPr/>
        </p:nvSpPr>
        <p:spPr>
          <a:xfrm>
            <a:off x="1550443" y="583246"/>
            <a:ext cx="42787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GE-McKinsey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648510"/>
            <a:ext cx="5920194" cy="452431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GE-McKinsey Matrix uses multiple variables to determine the two dimensions:</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Industry attractiveness, and</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Competitive strength</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Market share it commands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Market share growth potential</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Brand awareness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Profit margins of the business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Customer loyalty and satisfaction</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Uniqueness of its products or services</a:t>
            </a:r>
          </a:p>
        </p:txBody>
      </p:sp>
      <p:pic>
        <p:nvPicPr>
          <p:cNvPr id="17" name="Picture 16" descr="Table&#10;&#10;Description automatically generated">
            <a:extLst>
              <a:ext uri="{FF2B5EF4-FFF2-40B4-BE49-F238E27FC236}">
                <a16:creationId xmlns:a16="http://schemas.microsoft.com/office/drawing/2014/main" id="{C6CDDF88-BB26-314D-A608-9615DE5FDB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55666" y="3770294"/>
            <a:ext cx="3731367" cy="3087706"/>
          </a:xfrm>
          <a:prstGeom prst="rect">
            <a:avLst/>
          </a:prstGeom>
        </p:spPr>
      </p:pic>
      <p:sp>
        <p:nvSpPr>
          <p:cNvPr id="18" name="TextBox 17">
            <a:extLst>
              <a:ext uri="{FF2B5EF4-FFF2-40B4-BE49-F238E27FC236}">
                <a16:creationId xmlns:a16="http://schemas.microsoft.com/office/drawing/2014/main" id="{16A8A32F-0180-7824-5CDD-AA22AFFF28B4}"/>
              </a:ext>
            </a:extLst>
          </p:cNvPr>
          <p:cNvSpPr txBox="1"/>
          <p:nvPr/>
        </p:nvSpPr>
        <p:spPr>
          <a:xfrm>
            <a:off x="6059558" y="1192082"/>
            <a:ext cx="5882612" cy="2222403"/>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GE/McKinsey’s Portfolio Analysis Matrix includes one market dimension and one firm dimension. It </a:t>
            </a:r>
            <a:r>
              <a:rPr lang="en-US" b="1" u="sng" dirty="0">
                <a:solidFill>
                  <a:srgbClr val="0A1F61"/>
                </a:solidFill>
                <a:latin typeface="Tajawal ExtraBold" panose="00000800000000000000" pitchFamily="2" charset="-78"/>
                <a:cs typeface="Tajawal ExtraBold" panose="00000800000000000000" pitchFamily="2" charset="-78"/>
              </a:rPr>
              <a:t>combines internal and external factors </a:t>
            </a:r>
            <a:r>
              <a:rPr lang="en-US" b="1" dirty="0">
                <a:solidFill>
                  <a:srgbClr val="0A1F61"/>
                </a:solidFill>
                <a:latin typeface="Tajawal ExtraBold" panose="00000800000000000000" pitchFamily="2" charset="-78"/>
                <a:cs typeface="Tajawal ExtraBold" panose="00000800000000000000" pitchFamily="2" charset="-78"/>
              </a:rPr>
              <a:t>to guide investment</a:t>
            </a:r>
          </a:p>
        </p:txBody>
      </p:sp>
    </p:spTree>
    <p:extLst>
      <p:ext uri="{BB962C8B-B14F-4D97-AF65-F5344CB8AC3E}">
        <p14:creationId xmlns:p14="http://schemas.microsoft.com/office/powerpoint/2010/main" val="3064116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30974" y="62586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075" y="-41177"/>
            <a:ext cx="8125657" cy="1610200"/>
          </a:xfrm>
          <a:prstGeom prst="rect">
            <a:avLst/>
          </a:prstGeom>
        </p:spPr>
      </p:pic>
      <p:sp>
        <p:nvSpPr>
          <p:cNvPr id="7" name="TextBox 6"/>
          <p:cNvSpPr txBox="1"/>
          <p:nvPr/>
        </p:nvSpPr>
        <p:spPr>
          <a:xfrm>
            <a:off x="1258896" y="662758"/>
            <a:ext cx="6628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GE/McKinsey’s Portfolio Analysis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436476"/>
            <a:ext cx="5920194"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three degrees (High, Medium and Low) of Industry Attractiveness and Competitive Strength provide 9 different strategic postures for a business. </a:t>
            </a:r>
            <a:r>
              <a:rPr lang="en-US" b="1" dirty="0">
                <a:solidFill>
                  <a:srgbClr val="FF9518"/>
                </a:solidFill>
                <a:latin typeface="Tajawal ExtraBold" panose="00000800000000000000" pitchFamily="2" charset="-78"/>
                <a:cs typeface="Tajawal ExtraBold" panose="00000800000000000000" pitchFamily="2" charset="-78"/>
              </a:rPr>
              <a:t>The strategic actions </a:t>
            </a:r>
            <a:r>
              <a:rPr lang="en-US" b="1" dirty="0">
                <a:solidFill>
                  <a:srgbClr val="0A1F61"/>
                </a:solidFill>
                <a:latin typeface="Tajawal ExtraBold" panose="00000800000000000000" pitchFamily="2" charset="-78"/>
                <a:cs typeface="Tajawal ExtraBold" panose="00000800000000000000" pitchFamily="2" charset="-78"/>
              </a:rPr>
              <a:t>to choose from are: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Invest / Grow strategy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Selectivity / Earnings strategy, and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Harvest/Divest strategy</a:t>
            </a:r>
          </a:p>
        </p:txBody>
      </p:sp>
      <p:pic>
        <p:nvPicPr>
          <p:cNvPr id="17" name="Picture 16" descr="Table&#10;&#10;Description automatically generated">
            <a:extLst>
              <a:ext uri="{FF2B5EF4-FFF2-40B4-BE49-F238E27FC236}">
                <a16:creationId xmlns:a16="http://schemas.microsoft.com/office/drawing/2014/main" id="{C6CDDF88-BB26-314D-A608-9615DE5FDB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00529" y="2346536"/>
            <a:ext cx="5329245" cy="4409950"/>
          </a:xfrm>
          <a:prstGeom prst="rect">
            <a:avLst/>
          </a:prstGeom>
        </p:spPr>
      </p:pic>
      <p:sp>
        <p:nvSpPr>
          <p:cNvPr id="8" name="TextBox 7">
            <a:extLst>
              <a:ext uri="{FF2B5EF4-FFF2-40B4-BE49-F238E27FC236}">
                <a16:creationId xmlns:a16="http://schemas.microsoft.com/office/drawing/2014/main" id="{F3D687A7-4B39-37C4-759C-0B66E31B8181}"/>
              </a:ext>
            </a:extLst>
          </p:cNvPr>
          <p:cNvSpPr txBox="1"/>
          <p:nvPr/>
        </p:nvSpPr>
        <p:spPr>
          <a:xfrm>
            <a:off x="6059558" y="1192082"/>
            <a:ext cx="5882612" cy="1114408"/>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Each box of the Matrix corresponds to a specific growth strategy. </a:t>
            </a:r>
          </a:p>
        </p:txBody>
      </p:sp>
    </p:spTree>
    <p:extLst>
      <p:ext uri="{BB962C8B-B14F-4D97-AF65-F5344CB8AC3E}">
        <p14:creationId xmlns:p14="http://schemas.microsoft.com/office/powerpoint/2010/main" val="3740294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09096" y="61988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372089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(Invest/Grow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best position for a business to be in is the Invest/Grow section. A business can reach this scenario if it is operating in a moderate to highly attractive industry while having a moderate to highly competitive position within that industry. In such a situation, there is a massive growth potential.</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However, to grow, a business needs resources, such as assets and capital. These investments are necessary to increase capacity, reach new customers through marketing or improve products through Research &amp; Development. A business can also choose to grow externally via Mergers &amp; Acquisitions (M&amp;A), in addition to organic growth. Again, it will require investments to execute M&amp;A activities.</a:t>
            </a:r>
          </a:p>
        </p:txBody>
      </p:sp>
    </p:spTree>
    <p:extLst>
      <p:ext uri="{BB962C8B-B14F-4D97-AF65-F5344CB8AC3E}">
        <p14:creationId xmlns:p14="http://schemas.microsoft.com/office/powerpoint/2010/main" val="1609361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5962" y="5879952"/>
            <a:ext cx="848596" cy="760976"/>
          </a:xfrm>
          <a:prstGeom prst="rect">
            <a:avLst/>
          </a:prstGeom>
        </p:spPr>
      </p:pic>
      <p:pic>
        <p:nvPicPr>
          <p:cNvPr id="3" name="Picture 2"/>
          <p:cNvPicPr>
            <a:picLocks noChangeAspect="1"/>
          </p:cNvPicPr>
          <p:nvPr/>
        </p:nvPicPr>
        <p:blipFill>
          <a:blip r:embed="rId3"/>
          <a:stretch>
            <a:fillRect/>
          </a:stretch>
        </p:blipFill>
        <p:spPr>
          <a:xfrm>
            <a:off x="2170446" y="3459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94077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(Selectivity/Earnings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strategy is also referred to as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Hold strategy. </a:t>
            </a:r>
            <a:r>
              <a:rPr lang="en-US" b="1" dirty="0">
                <a:solidFill>
                  <a:srgbClr val="0A1F61"/>
                </a:solidFill>
                <a:latin typeface="Tajawal ExtraBold" panose="00000800000000000000" pitchFamily="2" charset="-78"/>
                <a:cs typeface="Tajawal ExtraBold" panose="00000800000000000000" pitchFamily="2" charset="-78"/>
              </a:rPr>
              <a:t>A business in the selectivity / earnings section is a bit more tricky. The business is either in a low – moderate competitive position in an attractive industry or in an extremely high competitive position in a less attractive industry. Deciding whether to invest or not to invest largely depends on the business’s outlook. It could expect to, either improve its competitive position or shift to a more attractive industry</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business should carefully decide its competitive move. As a business, you want to use most of your investments in the Invest/Grow section. Then, use the remaining investments in the selectivity / earnings section to improve your competitive position. You should closely monitor the progress and improvements and correct course as necessary</a:t>
            </a:r>
          </a:p>
        </p:txBody>
      </p:sp>
    </p:spTree>
    <p:extLst>
      <p:ext uri="{BB962C8B-B14F-4D97-AF65-F5344CB8AC3E}">
        <p14:creationId xmlns:p14="http://schemas.microsoft.com/office/powerpoint/2010/main" val="2035886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5962" y="5879952"/>
            <a:ext cx="848596" cy="760976"/>
          </a:xfrm>
          <a:prstGeom prst="rect">
            <a:avLst/>
          </a:prstGeom>
        </p:spPr>
      </p:pic>
      <p:pic>
        <p:nvPicPr>
          <p:cNvPr id="3" name="Picture 2"/>
          <p:cNvPicPr>
            <a:picLocks noChangeAspect="1"/>
          </p:cNvPicPr>
          <p:nvPr/>
        </p:nvPicPr>
        <p:blipFill>
          <a:blip r:embed="rId3"/>
          <a:stretch>
            <a:fillRect/>
          </a:stretch>
        </p:blipFill>
        <p:spPr>
          <a:xfrm>
            <a:off x="2170446" y="3459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14087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(Harvest/Divest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strategy is most appropriate for a business that:</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has a low competitive position</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is active in an unattractive industry, or</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a combination of the two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These businesses do not have too many promising outlooks. The strategic responses to consider 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Divest the business units by selling it to an interested buyer for a reasonable price. This also known as a carve-out  , or  Choose a harvest strategy</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8862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5962" y="5879952"/>
            <a:ext cx="848596" cy="760976"/>
          </a:xfrm>
          <a:prstGeom prst="rect">
            <a:avLst/>
          </a:prstGeom>
        </p:spPr>
      </p:pic>
      <p:pic>
        <p:nvPicPr>
          <p:cNvPr id="3" name="Picture 2"/>
          <p:cNvPicPr>
            <a:picLocks noChangeAspect="1"/>
          </p:cNvPicPr>
          <p:nvPr/>
        </p:nvPicPr>
        <p:blipFill>
          <a:blip r:embed="rId3"/>
          <a:stretch>
            <a:fillRect/>
          </a:stretch>
        </p:blipFill>
        <p:spPr>
          <a:xfrm>
            <a:off x="2170446" y="3459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14087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(Harvest/Divest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Selling the business </a:t>
            </a:r>
            <a:r>
              <a:rPr lang="en-US" b="1" dirty="0">
                <a:solidFill>
                  <a:srgbClr val="0A1F61"/>
                </a:solidFill>
                <a:latin typeface="Tajawal ExtraBold" panose="00000800000000000000" pitchFamily="2" charset="-78"/>
                <a:cs typeface="Tajawal ExtraBold" panose="00000800000000000000" pitchFamily="2" charset="-78"/>
              </a:rPr>
              <a:t>unit to another player in the industry that has a better competitive position is not a strange idea at all. The buyer might have better competences to make it a success. Or, the buyer can create value by combining activities i.e. leverage synergies. The business can use the cash it results from divestment in Invest/Grow section elsewhere in its portfolio.</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Harvesting </a:t>
            </a:r>
            <a:r>
              <a:rPr lang="en-US" b="1" dirty="0">
                <a:solidFill>
                  <a:srgbClr val="0A1F61"/>
                </a:solidFill>
                <a:latin typeface="Tajawal ExtraBold" panose="00000800000000000000" pitchFamily="2" charset="-78"/>
                <a:cs typeface="Tajawal ExtraBold" panose="00000800000000000000" pitchFamily="2" charset="-78"/>
              </a:rPr>
              <a:t>means that the business unit gets just enough investments to keep it operational. In other words, the business cashes whatever is left. This is a very short-term perspective that allows a business to subtract as much remaining cash as possible. However, such businesses are eventually liquidated and exit the industry.</a:t>
            </a:r>
          </a:p>
        </p:txBody>
      </p:sp>
    </p:spTree>
    <p:extLst>
      <p:ext uri="{BB962C8B-B14F-4D97-AF65-F5344CB8AC3E}">
        <p14:creationId xmlns:p14="http://schemas.microsoft.com/office/powerpoint/2010/main" val="4071158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1"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11837" y="543490"/>
            <a:ext cx="34915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BOSTON Matrix</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5" name="Picture 4"/>
          <p:cNvPicPr>
            <a:picLocks noChangeAspect="1"/>
          </p:cNvPicPr>
          <p:nvPr/>
        </p:nvPicPr>
        <p:blipFill>
          <a:blip r:embed="rId8"/>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8267553" cy="2776401"/>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means of analyzing the product portfolio and informing decision making about possible marketing strategies</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Developed by the Boston Consulting Group – a business strategy and marketing consultancy in 1968</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Links growth rate, market share and cash flow</a:t>
            </a:r>
          </a:p>
        </p:txBody>
      </p:sp>
    </p:spTree>
    <p:extLst>
      <p:ext uri="{BB962C8B-B14F-4D97-AF65-F5344CB8AC3E}">
        <p14:creationId xmlns:p14="http://schemas.microsoft.com/office/powerpoint/2010/main" val="1821328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104014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7392" y="478662"/>
            <a:ext cx="9711248"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How to build a product portfolio  using 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234542"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two critical components while building a product portfolio are: </a:t>
            </a:r>
          </a:p>
          <a:p>
            <a:pPr marL="342900" indent="-342900">
              <a:lnSpc>
                <a:spcPct val="200000"/>
              </a:lnSpc>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The market share of the product.</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the total market share of the product is. Is the percentage high or low?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The market growth of the product.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Does the product have a growing market?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What’s the growth rate of this market?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Identify whether your product’s market will grow or decline with time. </a:t>
            </a:r>
          </a:p>
        </p:txBody>
      </p:sp>
      <p:pic>
        <p:nvPicPr>
          <p:cNvPr id="8" name="Picture 7">
            <a:extLst>
              <a:ext uri="{FF2B5EF4-FFF2-40B4-BE49-F238E27FC236}">
                <a16:creationId xmlns:a16="http://schemas.microsoft.com/office/drawing/2014/main" id="{D2E3F762-2DB6-B19E-78C7-AFAEA5201468}"/>
              </a:ext>
            </a:extLst>
          </p:cNvPr>
          <p:cNvPicPr>
            <a:picLocks noChangeAspect="1"/>
          </p:cNvPicPr>
          <p:nvPr/>
        </p:nvPicPr>
        <p:blipFill>
          <a:blip r:embed="rId6"/>
          <a:stretch>
            <a:fillRect/>
          </a:stretch>
        </p:blipFill>
        <p:spPr>
          <a:xfrm>
            <a:off x="8184617" y="3014480"/>
            <a:ext cx="3860678" cy="3843520"/>
          </a:xfrm>
          <a:prstGeom prst="rect">
            <a:avLst/>
          </a:prstGeom>
        </p:spPr>
      </p:pic>
    </p:spTree>
    <p:extLst>
      <p:ext uri="{BB962C8B-B14F-4D97-AF65-F5344CB8AC3E}">
        <p14:creationId xmlns:p14="http://schemas.microsoft.com/office/powerpoint/2010/main" val="1946732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015" y="6134297"/>
            <a:ext cx="815561" cy="731352"/>
          </a:xfrm>
          <a:prstGeom prst="rect">
            <a:avLst/>
          </a:prstGeom>
        </p:spPr>
      </p:pic>
      <p:pic>
        <p:nvPicPr>
          <p:cNvPr id="3" name="Picture 2"/>
          <p:cNvPicPr>
            <a:picLocks noChangeAspect="1"/>
          </p:cNvPicPr>
          <p:nvPr/>
        </p:nvPicPr>
        <p:blipFill>
          <a:blip r:embed="rId4"/>
          <a:stretch>
            <a:fillRect/>
          </a:stretch>
        </p:blipFill>
        <p:spPr>
          <a:xfrm>
            <a:off x="2440788" y="63733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5" name="AutoShape 4">
            <a:extLst>
              <a:ext uri="{FF2B5EF4-FFF2-40B4-BE49-F238E27FC236}">
                <a16:creationId xmlns:a16="http://schemas.microsoft.com/office/drawing/2014/main" id="{E6D492C6-8529-64F9-1E07-A7C7454DEEE4}"/>
              </a:ext>
            </a:extLst>
          </p:cNvPr>
          <p:cNvSpPr>
            <a:spLocks noChangeArrowheads="1"/>
          </p:cNvSpPr>
          <p:nvPr/>
        </p:nvSpPr>
        <p:spPr bwMode="auto">
          <a:xfrm>
            <a:off x="9718876" y="441953"/>
            <a:ext cx="1800225" cy="1584325"/>
          </a:xfrm>
          <a:prstGeom prst="star5">
            <a:avLst/>
          </a:prstGeom>
          <a:solidFill>
            <a:srgbClr val="FFCC00"/>
          </a:solidFill>
          <a:ln w="9525">
            <a:solidFill>
              <a:schemeClr val="tx1"/>
            </a:solidFill>
            <a:miter lim="800000"/>
            <a:headEnd/>
            <a:tailEnd/>
          </a:ln>
          <a:effectLst/>
        </p:spPr>
        <p:txBody>
          <a:bodyPr wrap="none" anchor="ctr"/>
          <a:lstStyle/>
          <a:p>
            <a:pPr>
              <a:defRPr/>
            </a:pPr>
            <a:endParaRPr lang="en-GB"/>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Stars </a:t>
            </a:r>
            <a:r>
              <a:rPr lang="en-US" b="1" dirty="0">
                <a:solidFill>
                  <a:srgbClr val="0A1F61"/>
                </a:solidFill>
                <a:latin typeface="Tajawal ExtraBold" panose="00000800000000000000" pitchFamily="2" charset="-78"/>
                <a:cs typeface="Tajawal ExtraBold" panose="00000800000000000000" pitchFamily="2" charset="-78"/>
              </a:rPr>
              <a:t>– products in markets experiencing high growth rates with a high or increasing share of the market</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Potential for high revenue growth</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Products with high growth and market share are stars. </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These demand a significant upfront investment. They also need investment to maintain development. </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If their growth slows down, they become cash cows with a significant market share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83151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3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015" y="6134297"/>
            <a:ext cx="815561" cy="731352"/>
          </a:xfrm>
          <a:prstGeom prst="rect">
            <a:avLst/>
          </a:prstGeom>
        </p:spPr>
      </p:pic>
      <p:pic>
        <p:nvPicPr>
          <p:cNvPr id="3" name="Picture 2"/>
          <p:cNvPicPr>
            <a:picLocks noChangeAspect="1"/>
          </p:cNvPicPr>
          <p:nvPr/>
        </p:nvPicPr>
        <p:blipFill>
          <a:blip r:embed="rId4"/>
          <a:stretch>
            <a:fillRect/>
          </a:stretch>
        </p:blipFill>
        <p:spPr>
          <a:xfrm>
            <a:off x="2440788" y="63733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Cash Cows: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High market share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Low growth markets – maturity stage of PLC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Low-cost support - High cash revenue – positive cash flows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Cash cows are products that reach maturity and require very little capital to preserve their market share.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cash cows consistently supply money, which the company can use to invest in its stars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6" name="Picture 6" descr="cows">
            <a:extLst>
              <a:ext uri="{FF2B5EF4-FFF2-40B4-BE49-F238E27FC236}">
                <a16:creationId xmlns:a16="http://schemas.microsoft.com/office/drawing/2014/main" id="{221C067E-403A-ABEF-ED7D-19E242D4D95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9466939" y="514421"/>
            <a:ext cx="2152652" cy="2159828"/>
          </a:xfrm>
          <a:prstGeom prst="rect">
            <a:avLst/>
          </a:prstGeom>
          <a:noFill/>
        </p:spPr>
      </p:pic>
    </p:spTree>
    <p:extLst>
      <p:ext uri="{BB962C8B-B14F-4D97-AF65-F5344CB8AC3E}">
        <p14:creationId xmlns:p14="http://schemas.microsoft.com/office/powerpoint/2010/main" val="460270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63733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4192173"/>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Dogs: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Products in a low growth market - Have low or declining market share (decline stage of PLC)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Associated with negative cash flow - May require large sums of money to support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Dogs are products that have a low market share and a poor growth rate. These products may reach their break-even point, but investing in them is ineffective.  A business may simply call sunset on these products. And with that, you can build and categorize your product portfolio!</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4041913"/>
            <a:ext cx="11415839" cy="1700309"/>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pic>
        <p:nvPicPr>
          <p:cNvPr id="9" name="Picture 8">
            <a:extLst>
              <a:ext uri="{FF2B5EF4-FFF2-40B4-BE49-F238E27FC236}">
                <a16:creationId xmlns:a16="http://schemas.microsoft.com/office/drawing/2014/main" id="{629F1A5F-8FBF-0E6A-21CC-97ECBCFB3FA8}"/>
              </a:ext>
            </a:extLst>
          </p:cNvPr>
          <p:cNvPicPr>
            <a:picLocks noChangeAspect="1"/>
          </p:cNvPicPr>
          <p:nvPr/>
        </p:nvPicPr>
        <p:blipFill>
          <a:blip r:embed="rId5"/>
          <a:stretch>
            <a:fillRect/>
          </a:stretch>
        </p:blipFill>
        <p:spPr>
          <a:xfrm>
            <a:off x="9681715" y="1311137"/>
            <a:ext cx="2171700" cy="1504950"/>
          </a:xfrm>
          <a:prstGeom prst="rect">
            <a:avLst/>
          </a:prstGeom>
        </p:spPr>
      </p:pic>
    </p:spTree>
    <p:extLst>
      <p:ext uri="{BB962C8B-B14F-4D97-AF65-F5344CB8AC3E}">
        <p14:creationId xmlns:p14="http://schemas.microsoft.com/office/powerpoint/2010/main" val="11560263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1352625"/>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Problem Child or Question Mark:</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Products having a low market share in a high growth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Need money spent to develop them  - May produce negative cash flow------Potential for the future?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These products have a small market share yet a rapid growth rate.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 business must determine which question marks to invest in and which to avoid. To grow their market share, question marks typically require some investment.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 analytics can help you understand the needs of your product for better investment decisions.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Sometimes, stakeholders play an important role in ruling out the question marks.</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4041913"/>
            <a:ext cx="11415839" cy="270953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pic>
        <p:nvPicPr>
          <p:cNvPr id="2" name="Picture 1">
            <a:extLst>
              <a:ext uri="{FF2B5EF4-FFF2-40B4-BE49-F238E27FC236}">
                <a16:creationId xmlns:a16="http://schemas.microsoft.com/office/drawing/2014/main" id="{C35A542E-1A49-E8DF-416F-7AFF0468B7DF}"/>
              </a:ext>
            </a:extLst>
          </p:cNvPr>
          <p:cNvPicPr>
            <a:picLocks noChangeAspect="1"/>
          </p:cNvPicPr>
          <p:nvPr/>
        </p:nvPicPr>
        <p:blipFill>
          <a:blip r:embed="rId5"/>
          <a:stretch>
            <a:fillRect/>
          </a:stretch>
        </p:blipFill>
        <p:spPr>
          <a:xfrm>
            <a:off x="9711375" y="637815"/>
            <a:ext cx="2109563" cy="1567007"/>
          </a:xfrm>
          <a:prstGeom prst="rect">
            <a:avLst/>
          </a:prstGeom>
        </p:spPr>
      </p:pic>
      <p:pic>
        <p:nvPicPr>
          <p:cNvPr id="8" name="Picture 7" descr="Icon&#10;&#10;Description automatically generated">
            <a:extLst>
              <a:ext uri="{FF2B5EF4-FFF2-40B4-BE49-F238E27FC236}">
                <a16:creationId xmlns:a16="http://schemas.microsoft.com/office/drawing/2014/main" id="{77AC1C9E-6EA1-9A7D-FC2F-ED58535401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7853" y="616790"/>
            <a:ext cx="1633522" cy="1633522"/>
          </a:xfrm>
          <a:prstGeom prst="rect">
            <a:avLst/>
          </a:prstGeom>
        </p:spPr>
      </p:pic>
    </p:spTree>
    <p:extLst>
      <p:ext uri="{BB962C8B-B14F-4D97-AF65-F5344CB8AC3E}">
        <p14:creationId xmlns:p14="http://schemas.microsoft.com/office/powerpoint/2010/main" val="1257407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2041738"/>
            <a:ext cx="4608456"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Dogs: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Are they worth persevering with?</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are they costing?</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Could they be revived in some way?</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would it cost to continue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to support such products?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would it cost to remove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from the market?</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2147754"/>
            <a:ext cx="4256787"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
        <p:nvSpPr>
          <p:cNvPr id="6" name="TextBox 5">
            <a:extLst>
              <a:ext uri="{FF2B5EF4-FFF2-40B4-BE49-F238E27FC236}">
                <a16:creationId xmlns:a16="http://schemas.microsoft.com/office/drawing/2014/main" id="{ED0055B6-A19A-5A5B-A9BC-0C6170C0DFD2}"/>
              </a:ext>
            </a:extLst>
          </p:cNvPr>
          <p:cNvSpPr txBox="1"/>
          <p:nvPr/>
        </p:nvSpPr>
        <p:spPr>
          <a:xfrm>
            <a:off x="6119187" y="2061618"/>
            <a:ext cx="4608456" cy="4807726"/>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Question Mark or Problem Children: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are the chances of these products securing a hold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in the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will it cost to promote them to a stronger position?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Is it worth it?</a:t>
            </a:r>
          </a:p>
        </p:txBody>
      </p:sp>
      <p:sp>
        <p:nvSpPr>
          <p:cNvPr id="9" name="Rectangle: Rounded Corners 8">
            <a:extLst>
              <a:ext uri="{FF2B5EF4-FFF2-40B4-BE49-F238E27FC236}">
                <a16:creationId xmlns:a16="http://schemas.microsoft.com/office/drawing/2014/main" id="{9E5495DE-77CD-5DEE-71C5-2A63DEC68FF9}"/>
              </a:ext>
            </a:extLst>
          </p:cNvPr>
          <p:cNvSpPr/>
          <p:nvPr/>
        </p:nvSpPr>
        <p:spPr>
          <a:xfrm>
            <a:off x="5738191" y="2207390"/>
            <a:ext cx="5234609"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15749564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2041738"/>
            <a:ext cx="4051864"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Stars: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Huge potential</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May have been expensive to develop</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Worth spending money to promote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Consider the extent of their product life cycle in decision making</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2147754"/>
            <a:ext cx="4786874"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
        <p:nvSpPr>
          <p:cNvPr id="6" name="TextBox 5">
            <a:extLst>
              <a:ext uri="{FF2B5EF4-FFF2-40B4-BE49-F238E27FC236}">
                <a16:creationId xmlns:a16="http://schemas.microsoft.com/office/drawing/2014/main" id="{ED0055B6-A19A-5A5B-A9BC-0C6170C0DFD2}"/>
              </a:ext>
            </a:extLst>
          </p:cNvPr>
          <p:cNvSpPr txBox="1"/>
          <p:nvPr/>
        </p:nvSpPr>
        <p:spPr>
          <a:xfrm>
            <a:off x="5873807" y="2061618"/>
            <a:ext cx="5817449"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Cash Cows: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Cheap to promote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Generate large amounts of cash – use for further R&amp;D?</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Costs of developing and promoting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have largely gone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Need to monitor their performance – the long term?</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At the maturity stage of the PLC?</a:t>
            </a:r>
          </a:p>
        </p:txBody>
      </p:sp>
      <p:sp>
        <p:nvSpPr>
          <p:cNvPr id="9" name="Rectangle: Rounded Corners 8">
            <a:extLst>
              <a:ext uri="{FF2B5EF4-FFF2-40B4-BE49-F238E27FC236}">
                <a16:creationId xmlns:a16="http://schemas.microsoft.com/office/drawing/2014/main" id="{9E5495DE-77CD-5DEE-71C5-2A63DEC68FF9}"/>
              </a:ext>
            </a:extLst>
          </p:cNvPr>
          <p:cNvSpPr/>
          <p:nvPr/>
        </p:nvSpPr>
        <p:spPr>
          <a:xfrm>
            <a:off x="5738191" y="2207390"/>
            <a:ext cx="5953066"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392615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31802"/>
            <a:ext cx="10859982" cy="4253729"/>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Hold</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continue along the same path. You run business with the product in question in the same way to hold the status quo.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Build</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want to develop further. Here, you may choose to invest more. You can either invest in a Question Mark and make it a Star. Or you may increase your investments in a Star.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Product portfolio management helps to make such decisions. </a:t>
            </a:r>
          </a:p>
        </p:txBody>
      </p:sp>
    </p:spTree>
    <p:extLst>
      <p:ext uri="{BB962C8B-B14F-4D97-AF65-F5344CB8AC3E}">
        <p14:creationId xmlns:p14="http://schemas.microsoft.com/office/powerpoint/2010/main" val="5099099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775141"/>
            <a:ext cx="10859982" cy="3699731"/>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Harvest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Here, you don’t make new investments but rather utilize incoming cash flow. You may decide to use the revenue from a Star and Cash Cow product to reduce investment burdens.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Divest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sell off or sunset Dogs to invest your human resources and financial capital in your Star and Question Mark products and divisions.</a:t>
            </a:r>
          </a:p>
        </p:txBody>
      </p:sp>
    </p:spTree>
    <p:extLst>
      <p:ext uri="{BB962C8B-B14F-4D97-AF65-F5344CB8AC3E}">
        <p14:creationId xmlns:p14="http://schemas.microsoft.com/office/powerpoint/2010/main" val="2172752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775141"/>
            <a:ext cx="10859982" cy="4253729"/>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Which tool to use???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largely is dependent on your situation. If you are a…</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Large company looking at the business unit level use the GE/McKinsey Matrix.</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Tech company then the Innovation Ambition matrix is for you.</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Mature business in multiple markets, the BCG Matrix would be most helpful to achieve your business goals.</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A typical company looking at framing your business strategy should use the Ansoff Matrix.</a:t>
            </a:r>
          </a:p>
        </p:txBody>
      </p:sp>
    </p:spTree>
    <p:extLst>
      <p:ext uri="{BB962C8B-B14F-4D97-AF65-F5344CB8AC3E}">
        <p14:creationId xmlns:p14="http://schemas.microsoft.com/office/powerpoint/2010/main" val="648645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405227C1-5795-5477-DE3F-1DF9094105F2}"/>
              </a:ext>
            </a:extLst>
          </p:cNvPr>
          <p:cNvSpPr>
            <a:spLocks noGrp="1" noChangeArrowheads="1"/>
          </p:cNvSpPr>
          <p:nvPr>
            <p:ph type="title"/>
          </p:nvPr>
        </p:nvSpPr>
        <p:spPr>
          <a:xfrm>
            <a:off x="2208213" y="1125538"/>
            <a:ext cx="7772400" cy="762000"/>
          </a:xfrm>
        </p:spPr>
        <p:txBody>
          <a:bodyPr/>
          <a:lstStyle/>
          <a:p>
            <a:pPr eaLnBrk="1" hangingPunct="1"/>
            <a:r>
              <a:rPr lang="en-GB" altLang="en-US" sz="3200"/>
              <a:t>Product Life Cycles and the Boston Matrix</a:t>
            </a:r>
            <a:endParaRPr lang="en-US" altLang="en-US" sz="3200"/>
          </a:p>
        </p:txBody>
      </p:sp>
      <p:sp>
        <p:nvSpPr>
          <p:cNvPr id="19460" name="Line 4">
            <a:extLst>
              <a:ext uri="{FF2B5EF4-FFF2-40B4-BE49-F238E27FC236}">
                <a16:creationId xmlns:a16="http://schemas.microsoft.com/office/drawing/2014/main" id="{5A7B5968-95E3-7FE2-79CC-3FFD9C6B3B8C}"/>
              </a:ext>
            </a:extLst>
          </p:cNvPr>
          <p:cNvSpPr>
            <a:spLocks noChangeShapeType="1"/>
          </p:cNvSpPr>
          <p:nvPr/>
        </p:nvSpPr>
        <p:spPr bwMode="auto">
          <a:xfrm>
            <a:off x="2711450"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DF81FC03-5BFD-9C95-591C-DBD5D9E36183}"/>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2" name="Text Box 6">
            <a:extLst>
              <a:ext uri="{FF2B5EF4-FFF2-40B4-BE49-F238E27FC236}">
                <a16:creationId xmlns:a16="http://schemas.microsoft.com/office/drawing/2014/main" id="{50CCFEA6-691E-92AF-4632-FD9131775E65}"/>
              </a:ext>
            </a:extLst>
          </p:cNvPr>
          <p:cNvSpPr txBox="1">
            <a:spLocks noChangeArrowheads="1"/>
          </p:cNvSpPr>
          <p:nvPr/>
        </p:nvSpPr>
        <p:spPr bwMode="auto">
          <a:xfrm>
            <a:off x="1682750" y="2000250"/>
            <a:ext cx="998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19463" name="Text Box 7">
            <a:extLst>
              <a:ext uri="{FF2B5EF4-FFF2-40B4-BE49-F238E27FC236}">
                <a16:creationId xmlns:a16="http://schemas.microsoft.com/office/drawing/2014/main" id="{30C5DFF8-C0AC-ECB0-B458-B90205D8BED9}"/>
              </a:ext>
            </a:extLst>
          </p:cNvPr>
          <p:cNvSpPr txBox="1">
            <a:spLocks noChangeArrowheads="1"/>
          </p:cNvSpPr>
          <p:nvPr/>
        </p:nvSpPr>
        <p:spPr bwMode="auto">
          <a:xfrm>
            <a:off x="9409113" y="5724525"/>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19464" name="Freeform 8">
            <a:extLst>
              <a:ext uri="{FF2B5EF4-FFF2-40B4-BE49-F238E27FC236}">
                <a16:creationId xmlns:a16="http://schemas.microsoft.com/office/drawing/2014/main" id="{812D96A2-0329-9F58-1EDE-C97206480864}"/>
              </a:ext>
            </a:extLst>
          </p:cNvPr>
          <p:cNvSpPr>
            <a:spLocks/>
          </p:cNvSpPr>
          <p:nvPr/>
        </p:nvSpPr>
        <p:spPr bwMode="auto">
          <a:xfrm>
            <a:off x="4151313" y="3500438"/>
            <a:ext cx="6121400" cy="2184400"/>
          </a:xfrm>
          <a:custGeom>
            <a:avLst/>
            <a:gdLst>
              <a:gd name="T0" fmla="*/ 0 w 3765"/>
              <a:gd name="T1" fmla="*/ 2184400 h 1376"/>
              <a:gd name="T2" fmla="*/ 1107217 w 3765"/>
              <a:gd name="T3" fmla="*/ 1824038 h 1376"/>
              <a:gd name="T4" fmla="*/ 1770573 w 3765"/>
              <a:gd name="T5" fmla="*/ 1104900 h 1376"/>
              <a:gd name="T6" fmla="*/ 2508717 w 3765"/>
              <a:gd name="T7" fmla="*/ 312737 h 1376"/>
              <a:gd name="T8" fmla="*/ 3097282 w 3765"/>
              <a:gd name="T9" fmla="*/ 96837 h 1376"/>
              <a:gd name="T10" fmla="*/ 4352454 w 3765"/>
              <a:gd name="T11" fmla="*/ 23812 h 1376"/>
              <a:gd name="T12" fmla="*/ 5458045 w 3765"/>
              <a:gd name="T13" fmla="*/ 239713 h 1376"/>
              <a:gd name="T14" fmla="*/ 6121400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65" name="Line 9">
            <a:extLst>
              <a:ext uri="{FF2B5EF4-FFF2-40B4-BE49-F238E27FC236}">
                <a16:creationId xmlns:a16="http://schemas.microsoft.com/office/drawing/2014/main" id="{6E1A2AA8-F990-52EC-425C-E9985DE9BEA3}"/>
              </a:ext>
            </a:extLst>
          </p:cNvPr>
          <p:cNvSpPr>
            <a:spLocks noChangeShapeType="1"/>
          </p:cNvSpPr>
          <p:nvPr/>
        </p:nvSpPr>
        <p:spPr bwMode="auto">
          <a:xfrm flipV="1">
            <a:off x="415131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6" name="Line 10">
            <a:extLst>
              <a:ext uri="{FF2B5EF4-FFF2-40B4-BE49-F238E27FC236}">
                <a16:creationId xmlns:a16="http://schemas.microsoft.com/office/drawing/2014/main" id="{6DDD2C35-2478-F2B1-2E27-0854CC9DDDA6}"/>
              </a:ext>
            </a:extLst>
          </p:cNvPr>
          <p:cNvSpPr>
            <a:spLocks noChangeShapeType="1"/>
          </p:cNvSpPr>
          <p:nvPr/>
        </p:nvSpPr>
        <p:spPr bwMode="auto">
          <a:xfrm flipV="1">
            <a:off x="537527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7" name="Line 11">
            <a:extLst>
              <a:ext uri="{FF2B5EF4-FFF2-40B4-BE49-F238E27FC236}">
                <a16:creationId xmlns:a16="http://schemas.microsoft.com/office/drawing/2014/main" id="{6B7EDE84-44B8-6868-3858-1ABCD17DAB5F}"/>
              </a:ext>
            </a:extLst>
          </p:cNvPr>
          <p:cNvSpPr>
            <a:spLocks noChangeShapeType="1"/>
          </p:cNvSpPr>
          <p:nvPr/>
        </p:nvSpPr>
        <p:spPr bwMode="auto">
          <a:xfrm flipV="1">
            <a:off x="667226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8" name="Line 12">
            <a:extLst>
              <a:ext uri="{FF2B5EF4-FFF2-40B4-BE49-F238E27FC236}">
                <a16:creationId xmlns:a16="http://schemas.microsoft.com/office/drawing/2014/main" id="{FFFD9BBA-B9DF-0535-E039-F3A1D50FCB9B}"/>
              </a:ext>
            </a:extLst>
          </p:cNvPr>
          <p:cNvSpPr>
            <a:spLocks noChangeShapeType="1"/>
          </p:cNvSpPr>
          <p:nvPr/>
        </p:nvSpPr>
        <p:spPr bwMode="auto">
          <a:xfrm flipV="1">
            <a:off x="832802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9" name="Freeform 13">
            <a:extLst>
              <a:ext uri="{FF2B5EF4-FFF2-40B4-BE49-F238E27FC236}">
                <a16:creationId xmlns:a16="http://schemas.microsoft.com/office/drawing/2014/main" id="{65841A6C-D3C0-4CEA-13CD-99595D13EE86}"/>
              </a:ext>
            </a:extLst>
          </p:cNvPr>
          <p:cNvSpPr>
            <a:spLocks/>
          </p:cNvSpPr>
          <p:nvPr/>
        </p:nvSpPr>
        <p:spPr bwMode="auto">
          <a:xfrm>
            <a:off x="9402763" y="2555875"/>
            <a:ext cx="6350" cy="3106738"/>
          </a:xfrm>
          <a:custGeom>
            <a:avLst/>
            <a:gdLst>
              <a:gd name="T0" fmla="*/ 6350 w 4"/>
              <a:gd name="T1" fmla="*/ 3106738 h 1957"/>
              <a:gd name="T2" fmla="*/ 0 w 4"/>
              <a:gd name="T3" fmla="*/ 0 h 1957"/>
              <a:gd name="T4" fmla="*/ 0 60000 65536"/>
              <a:gd name="T5" fmla="*/ 0 60000 65536"/>
              <a:gd name="T6" fmla="*/ 0 w 4"/>
              <a:gd name="T7" fmla="*/ 0 h 1957"/>
              <a:gd name="T8" fmla="*/ 4 w 4"/>
              <a:gd name="T9" fmla="*/ 1957 h 1957"/>
            </a:gdLst>
            <a:ahLst/>
            <a:cxnLst>
              <a:cxn ang="T4">
                <a:pos x="T0" y="T1"/>
              </a:cxn>
              <a:cxn ang="T5">
                <a:pos x="T2" y="T3"/>
              </a:cxn>
            </a:cxnLst>
            <a:rect l="T6" t="T7" r="T8" b="T9"/>
            <a:pathLst>
              <a:path w="4" h="1957">
                <a:moveTo>
                  <a:pt x="4"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0" name="Freeform 14">
            <a:extLst>
              <a:ext uri="{FF2B5EF4-FFF2-40B4-BE49-F238E27FC236}">
                <a16:creationId xmlns:a16="http://schemas.microsoft.com/office/drawing/2014/main" id="{B93551A7-8ADD-DB6A-9F93-6C5DBF6E451E}"/>
              </a:ext>
            </a:extLst>
          </p:cNvPr>
          <p:cNvSpPr>
            <a:spLocks/>
          </p:cNvSpPr>
          <p:nvPr/>
        </p:nvSpPr>
        <p:spPr bwMode="auto">
          <a:xfrm>
            <a:off x="10267951" y="2555875"/>
            <a:ext cx="4763" cy="3106738"/>
          </a:xfrm>
          <a:custGeom>
            <a:avLst/>
            <a:gdLst>
              <a:gd name="T0" fmla="*/ 4763 w 3"/>
              <a:gd name="T1" fmla="*/ 3106738 h 1957"/>
              <a:gd name="T2" fmla="*/ 0 w 3"/>
              <a:gd name="T3" fmla="*/ 0 h 1957"/>
              <a:gd name="T4" fmla="*/ 0 60000 65536"/>
              <a:gd name="T5" fmla="*/ 0 60000 65536"/>
              <a:gd name="T6" fmla="*/ 0 w 3"/>
              <a:gd name="T7" fmla="*/ 0 h 1957"/>
              <a:gd name="T8" fmla="*/ 3 w 3"/>
              <a:gd name="T9" fmla="*/ 1957 h 1957"/>
            </a:gdLst>
            <a:ahLst/>
            <a:cxnLst>
              <a:cxn ang="T4">
                <a:pos x="T0" y="T1"/>
              </a:cxn>
              <a:cxn ang="T5">
                <a:pos x="T2" y="T3"/>
              </a:cxn>
            </a:cxnLst>
            <a:rect l="T6" t="T7" r="T8" b="T9"/>
            <a:pathLst>
              <a:path w="3" h="1957">
                <a:moveTo>
                  <a:pt x="3"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1" name="Text Box 15">
            <a:extLst>
              <a:ext uri="{FF2B5EF4-FFF2-40B4-BE49-F238E27FC236}">
                <a16:creationId xmlns:a16="http://schemas.microsoft.com/office/drawing/2014/main" id="{9E02C442-11DB-48CD-6590-1EB545F33877}"/>
              </a:ext>
            </a:extLst>
          </p:cNvPr>
          <p:cNvSpPr txBox="1">
            <a:spLocks noChangeArrowheads="1"/>
          </p:cNvSpPr>
          <p:nvPr/>
        </p:nvSpPr>
        <p:spPr bwMode="auto">
          <a:xfrm>
            <a:off x="2711451" y="2346325"/>
            <a:ext cx="1317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Development</a:t>
            </a:r>
            <a:endParaRPr lang="en-US" altLang="en-US" sz="1200" b="1">
              <a:latin typeface="Verdana" panose="020B0604030504040204" pitchFamily="34" charset="0"/>
            </a:endParaRPr>
          </a:p>
        </p:txBody>
      </p:sp>
      <p:sp>
        <p:nvSpPr>
          <p:cNvPr id="19472" name="Text Box 16">
            <a:extLst>
              <a:ext uri="{FF2B5EF4-FFF2-40B4-BE49-F238E27FC236}">
                <a16:creationId xmlns:a16="http://schemas.microsoft.com/office/drawing/2014/main" id="{F18AA799-4149-100C-93D6-EE15699EA94C}"/>
              </a:ext>
            </a:extLst>
          </p:cNvPr>
          <p:cNvSpPr txBox="1">
            <a:spLocks noChangeArrowheads="1"/>
          </p:cNvSpPr>
          <p:nvPr/>
        </p:nvSpPr>
        <p:spPr bwMode="auto">
          <a:xfrm>
            <a:off x="4151313" y="2346325"/>
            <a:ext cx="12636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Introduction</a:t>
            </a:r>
            <a:endParaRPr lang="en-US" altLang="en-US" sz="1200" b="1">
              <a:latin typeface="Verdana" panose="020B0604030504040204" pitchFamily="34" charset="0"/>
            </a:endParaRPr>
          </a:p>
        </p:txBody>
      </p:sp>
      <p:sp>
        <p:nvSpPr>
          <p:cNvPr id="19473" name="Text Box 17">
            <a:extLst>
              <a:ext uri="{FF2B5EF4-FFF2-40B4-BE49-F238E27FC236}">
                <a16:creationId xmlns:a16="http://schemas.microsoft.com/office/drawing/2014/main" id="{3E63AE32-3E0F-FCF7-4219-B24F0C1AFB2C}"/>
              </a:ext>
            </a:extLst>
          </p:cNvPr>
          <p:cNvSpPr txBox="1">
            <a:spLocks noChangeArrowheads="1"/>
          </p:cNvSpPr>
          <p:nvPr/>
        </p:nvSpPr>
        <p:spPr bwMode="auto">
          <a:xfrm>
            <a:off x="5591176" y="2346325"/>
            <a:ext cx="815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Growth</a:t>
            </a:r>
            <a:endParaRPr lang="en-US" altLang="en-US" sz="1200" b="1">
              <a:latin typeface="Verdana" panose="020B0604030504040204" pitchFamily="34" charset="0"/>
            </a:endParaRPr>
          </a:p>
        </p:txBody>
      </p:sp>
      <p:sp>
        <p:nvSpPr>
          <p:cNvPr id="19474" name="Text Box 18">
            <a:extLst>
              <a:ext uri="{FF2B5EF4-FFF2-40B4-BE49-F238E27FC236}">
                <a16:creationId xmlns:a16="http://schemas.microsoft.com/office/drawing/2014/main" id="{88DA8BB6-D711-246A-4D14-152A14AF975C}"/>
              </a:ext>
            </a:extLst>
          </p:cNvPr>
          <p:cNvSpPr txBox="1">
            <a:spLocks noChangeArrowheads="1"/>
          </p:cNvSpPr>
          <p:nvPr/>
        </p:nvSpPr>
        <p:spPr bwMode="auto">
          <a:xfrm>
            <a:off x="7032626" y="2346325"/>
            <a:ext cx="9048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Maturity</a:t>
            </a:r>
            <a:endParaRPr lang="en-US" altLang="en-US" sz="1200" b="1">
              <a:latin typeface="Verdana" panose="020B0604030504040204" pitchFamily="34" charset="0"/>
            </a:endParaRPr>
          </a:p>
        </p:txBody>
      </p:sp>
      <p:sp>
        <p:nvSpPr>
          <p:cNvPr id="19475" name="Text Box 19">
            <a:extLst>
              <a:ext uri="{FF2B5EF4-FFF2-40B4-BE49-F238E27FC236}">
                <a16:creationId xmlns:a16="http://schemas.microsoft.com/office/drawing/2014/main" id="{FD6E3731-F7C4-EBD7-1110-A891AD9C9C05}"/>
              </a:ext>
            </a:extLst>
          </p:cNvPr>
          <p:cNvSpPr txBox="1">
            <a:spLocks noChangeArrowheads="1"/>
          </p:cNvSpPr>
          <p:nvPr/>
        </p:nvSpPr>
        <p:spPr bwMode="auto">
          <a:xfrm>
            <a:off x="8328026" y="2346325"/>
            <a:ext cx="108426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Saturation</a:t>
            </a:r>
            <a:endParaRPr lang="en-US" altLang="en-US" sz="1200" b="1">
              <a:latin typeface="Verdana" panose="020B0604030504040204" pitchFamily="34" charset="0"/>
            </a:endParaRPr>
          </a:p>
        </p:txBody>
      </p:sp>
      <p:sp>
        <p:nvSpPr>
          <p:cNvPr id="19476" name="Text Box 20">
            <a:extLst>
              <a:ext uri="{FF2B5EF4-FFF2-40B4-BE49-F238E27FC236}">
                <a16:creationId xmlns:a16="http://schemas.microsoft.com/office/drawing/2014/main" id="{65D5D4F3-E811-BBF3-D1F3-FD643D4E7EB7}"/>
              </a:ext>
            </a:extLst>
          </p:cNvPr>
          <p:cNvSpPr txBox="1">
            <a:spLocks noChangeArrowheads="1"/>
          </p:cNvSpPr>
          <p:nvPr/>
        </p:nvSpPr>
        <p:spPr bwMode="auto">
          <a:xfrm>
            <a:off x="9409114" y="2346325"/>
            <a:ext cx="815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Decline</a:t>
            </a:r>
            <a:endParaRPr lang="en-US" altLang="en-US" sz="1200" b="1">
              <a:latin typeface="Verdana" panose="020B0604030504040204" pitchFamily="34" charset="0"/>
            </a:endParaRPr>
          </a:p>
        </p:txBody>
      </p:sp>
      <p:pic>
        <p:nvPicPr>
          <p:cNvPr id="2" name="Picture 1">
            <a:extLst>
              <a:ext uri="{FF2B5EF4-FFF2-40B4-BE49-F238E27FC236}">
                <a16:creationId xmlns:a16="http://schemas.microsoft.com/office/drawing/2014/main" id="{2441E90A-95F7-30FC-FB2F-C4C90CC5B7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a:extLst>
              <a:ext uri="{FF2B5EF4-FFF2-40B4-BE49-F238E27FC236}">
                <a16:creationId xmlns:a16="http://schemas.microsoft.com/office/drawing/2014/main" id="{39765082-51C0-4664-CCF7-9FD9D57C6A58}"/>
              </a:ext>
            </a:extLst>
          </p:cNvPr>
          <p:cNvPicPr>
            <a:picLocks noChangeAspect="1"/>
          </p:cNvPicPr>
          <p:nvPr/>
        </p:nvPicPr>
        <p:blipFill>
          <a:blip r:embed="rId4"/>
          <a:stretch>
            <a:fillRect/>
          </a:stretch>
        </p:blipFill>
        <p:spPr>
          <a:xfrm>
            <a:off x="2409096" y="6247009"/>
            <a:ext cx="9902229" cy="204838"/>
          </a:xfrm>
          <a:prstGeom prst="rect">
            <a:avLst/>
          </a:prstGeom>
        </p:spPr>
      </p:pic>
      <p:pic>
        <p:nvPicPr>
          <p:cNvPr id="4" name="Picture 3">
            <a:extLst>
              <a:ext uri="{FF2B5EF4-FFF2-40B4-BE49-F238E27FC236}">
                <a16:creationId xmlns:a16="http://schemas.microsoft.com/office/drawing/2014/main" id="{D5831F38-AEC0-9F99-C111-19E271AF9AD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765DFB2-1ED7-6777-FD8F-B4A6FDDA4920}"/>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dissolv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dissolve">
                                      <p:cBhvr>
                                        <p:cTn id="17" dur="500"/>
                                        <p:tgtEl>
                                          <p:spTgt spid="19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transition="in" filter="dissolve">
                                      <p:cBhvr>
                                        <p:cTn id="22" dur="500"/>
                                        <p:tgtEl>
                                          <p:spTgt spid="1946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strips(upRight)">
                                      <p:cBhvr>
                                        <p:cTn id="27" dur="3000"/>
                                        <p:tgtEl>
                                          <p:spTgt spid="194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19465"/>
                                        </p:tgtEl>
                                        <p:attrNameLst>
                                          <p:attrName>style.visibility</p:attrName>
                                        </p:attrNameLst>
                                      </p:cBhvr>
                                      <p:to>
                                        <p:strVal val="visible"/>
                                      </p:to>
                                    </p:set>
                                    <p:animEffect transition="in" filter="dissolve">
                                      <p:cBhvr>
                                        <p:cTn id="32" dur="500"/>
                                        <p:tgtEl>
                                          <p:spTgt spid="194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71"/>
                                        </p:tgtEl>
                                        <p:attrNameLst>
                                          <p:attrName>style.visibility</p:attrName>
                                        </p:attrNameLst>
                                      </p:cBhvr>
                                      <p:to>
                                        <p:strVal val="visible"/>
                                      </p:to>
                                    </p:set>
                                    <p:animEffect transition="in" filter="dissolve">
                                      <p:cBhvr>
                                        <p:cTn id="37" dur="500"/>
                                        <p:tgtEl>
                                          <p:spTgt spid="1947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19466"/>
                                        </p:tgtEl>
                                        <p:attrNameLst>
                                          <p:attrName>style.visibility</p:attrName>
                                        </p:attrNameLst>
                                      </p:cBhvr>
                                      <p:to>
                                        <p:strVal val="visible"/>
                                      </p:to>
                                    </p:set>
                                    <p:animEffect transition="in" filter="dissolve">
                                      <p:cBhvr>
                                        <p:cTn id="42" dur="500"/>
                                        <p:tgtEl>
                                          <p:spTgt spid="194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472"/>
                                        </p:tgtEl>
                                        <p:attrNameLst>
                                          <p:attrName>style.visibility</p:attrName>
                                        </p:attrNameLst>
                                      </p:cBhvr>
                                      <p:to>
                                        <p:strVal val="visible"/>
                                      </p:to>
                                    </p:set>
                                    <p:animEffect transition="in" filter="dissolve">
                                      <p:cBhvr>
                                        <p:cTn id="47" dur="500"/>
                                        <p:tgtEl>
                                          <p:spTgt spid="1947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dissolve">
                                      <p:cBhvr>
                                        <p:cTn id="52" dur="500"/>
                                        <p:tgtEl>
                                          <p:spTgt spid="194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473"/>
                                        </p:tgtEl>
                                        <p:attrNameLst>
                                          <p:attrName>style.visibility</p:attrName>
                                        </p:attrNameLst>
                                      </p:cBhvr>
                                      <p:to>
                                        <p:strVal val="visible"/>
                                      </p:to>
                                    </p:set>
                                    <p:animEffect transition="in" filter="dissolve">
                                      <p:cBhvr>
                                        <p:cTn id="57" dur="500"/>
                                        <p:tgtEl>
                                          <p:spTgt spid="194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19468"/>
                                        </p:tgtEl>
                                        <p:attrNameLst>
                                          <p:attrName>style.visibility</p:attrName>
                                        </p:attrNameLst>
                                      </p:cBhvr>
                                      <p:to>
                                        <p:strVal val="visible"/>
                                      </p:to>
                                    </p:set>
                                    <p:animEffect transition="in" filter="dissolve">
                                      <p:cBhvr>
                                        <p:cTn id="62" dur="500"/>
                                        <p:tgtEl>
                                          <p:spTgt spid="1946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animEffect transition="in" filter="dissolve">
                                      <p:cBhvr>
                                        <p:cTn id="67" dur="500"/>
                                        <p:tgtEl>
                                          <p:spTgt spid="1947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19469"/>
                                        </p:tgtEl>
                                        <p:attrNameLst>
                                          <p:attrName>style.visibility</p:attrName>
                                        </p:attrNameLst>
                                      </p:cBhvr>
                                      <p:to>
                                        <p:strVal val="visible"/>
                                      </p:to>
                                    </p:set>
                                    <p:animEffect transition="in" filter="dissolve">
                                      <p:cBhvr>
                                        <p:cTn id="72" dur="500"/>
                                        <p:tgtEl>
                                          <p:spTgt spid="1946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9475"/>
                                        </p:tgtEl>
                                        <p:attrNameLst>
                                          <p:attrName>style.visibility</p:attrName>
                                        </p:attrNameLst>
                                      </p:cBhvr>
                                      <p:to>
                                        <p:strVal val="visible"/>
                                      </p:to>
                                    </p:set>
                                    <p:animEffect transition="in" filter="dissolve">
                                      <p:cBhvr>
                                        <p:cTn id="77" dur="500"/>
                                        <p:tgtEl>
                                          <p:spTgt spid="1947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ntr" presetSubtype="0" fill="hold" nodeType="clickEffect">
                                  <p:stCondLst>
                                    <p:cond delay="0"/>
                                  </p:stCondLst>
                                  <p:childTnLst>
                                    <p:set>
                                      <p:cBhvr>
                                        <p:cTn id="81" dur="1" fill="hold">
                                          <p:stCondLst>
                                            <p:cond delay="0"/>
                                          </p:stCondLst>
                                        </p:cTn>
                                        <p:tgtEl>
                                          <p:spTgt spid="19470"/>
                                        </p:tgtEl>
                                        <p:attrNameLst>
                                          <p:attrName>style.visibility</p:attrName>
                                        </p:attrNameLst>
                                      </p:cBhvr>
                                      <p:to>
                                        <p:strVal val="visible"/>
                                      </p:to>
                                    </p:set>
                                    <p:animEffect transition="in" filter="dissolve">
                                      <p:cBhvr>
                                        <p:cTn id="82" dur="500"/>
                                        <p:tgtEl>
                                          <p:spTgt spid="194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9476"/>
                                        </p:tgtEl>
                                        <p:attrNameLst>
                                          <p:attrName>style.visibility</p:attrName>
                                        </p:attrNameLst>
                                      </p:cBhvr>
                                      <p:to>
                                        <p:strVal val="visible"/>
                                      </p:to>
                                    </p:set>
                                    <p:animEffect transition="in" filter="dissolve">
                                      <p:cBhvr>
                                        <p:cTn id="87"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71" grpId="0"/>
      <p:bldP spid="19472" grpId="0"/>
      <p:bldP spid="19473" grpId="0"/>
      <p:bldP spid="19474" grpId="0"/>
      <p:bldP spid="19475" grpId="0"/>
      <p:bldP spid="1947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a:extLst>
              <a:ext uri="{FF2B5EF4-FFF2-40B4-BE49-F238E27FC236}">
                <a16:creationId xmlns:a16="http://schemas.microsoft.com/office/drawing/2014/main" id="{11B65F4A-A419-29A4-D8C8-8047DF1DDF40}"/>
              </a:ext>
            </a:extLst>
          </p:cNvPr>
          <p:cNvSpPr>
            <a:spLocks noChangeArrowheads="1"/>
          </p:cNvSpPr>
          <p:nvPr/>
        </p:nvSpPr>
        <p:spPr bwMode="auto">
          <a:xfrm>
            <a:off x="2208213" y="1125538"/>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r>
              <a:rPr lang="en-GB" altLang="en-US" sz="3200">
                <a:solidFill>
                  <a:srgbClr val="174174"/>
                </a:solidFill>
                <a:latin typeface="Verdana" panose="020B0604030504040204" pitchFamily="34" charset="0"/>
              </a:rPr>
              <a:t>Product Life Cycles and the Boston Matrix</a:t>
            </a:r>
            <a:endParaRPr lang="en-US" altLang="en-US" sz="3200">
              <a:solidFill>
                <a:srgbClr val="174174"/>
              </a:solidFill>
              <a:latin typeface="Verdana" panose="020B0604030504040204" pitchFamily="34" charset="0"/>
            </a:endParaRPr>
          </a:p>
        </p:txBody>
      </p:sp>
      <p:sp>
        <p:nvSpPr>
          <p:cNvPr id="21511" name="Line 7">
            <a:extLst>
              <a:ext uri="{FF2B5EF4-FFF2-40B4-BE49-F238E27FC236}">
                <a16:creationId xmlns:a16="http://schemas.microsoft.com/office/drawing/2014/main" id="{20FC599E-555F-DE8E-7929-37E0C3F6B3CF}"/>
              </a:ext>
            </a:extLst>
          </p:cNvPr>
          <p:cNvSpPr>
            <a:spLocks noChangeShapeType="1"/>
          </p:cNvSpPr>
          <p:nvPr/>
        </p:nvSpPr>
        <p:spPr bwMode="auto">
          <a:xfrm>
            <a:off x="2711450"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2" name="Line 8">
            <a:extLst>
              <a:ext uri="{FF2B5EF4-FFF2-40B4-BE49-F238E27FC236}">
                <a16:creationId xmlns:a16="http://schemas.microsoft.com/office/drawing/2014/main" id="{98AC8498-060F-B45E-CE79-BFD58D2FF591}"/>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3" name="Text Box 9">
            <a:extLst>
              <a:ext uri="{FF2B5EF4-FFF2-40B4-BE49-F238E27FC236}">
                <a16:creationId xmlns:a16="http://schemas.microsoft.com/office/drawing/2014/main" id="{C3A9EA74-F63B-7E0D-FCFE-144959E2C16D}"/>
              </a:ext>
            </a:extLst>
          </p:cNvPr>
          <p:cNvSpPr txBox="1">
            <a:spLocks noChangeArrowheads="1"/>
          </p:cNvSpPr>
          <p:nvPr/>
        </p:nvSpPr>
        <p:spPr bwMode="auto">
          <a:xfrm>
            <a:off x="1682750" y="2000250"/>
            <a:ext cx="998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21514" name="Text Box 10">
            <a:extLst>
              <a:ext uri="{FF2B5EF4-FFF2-40B4-BE49-F238E27FC236}">
                <a16:creationId xmlns:a16="http://schemas.microsoft.com/office/drawing/2014/main" id="{5A965E51-0603-7C0E-4342-8C832DB0993C}"/>
              </a:ext>
            </a:extLst>
          </p:cNvPr>
          <p:cNvSpPr txBox="1">
            <a:spLocks noChangeArrowheads="1"/>
          </p:cNvSpPr>
          <p:nvPr/>
        </p:nvSpPr>
        <p:spPr bwMode="auto">
          <a:xfrm>
            <a:off x="9409113" y="5724525"/>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21515" name="Freeform 11">
            <a:extLst>
              <a:ext uri="{FF2B5EF4-FFF2-40B4-BE49-F238E27FC236}">
                <a16:creationId xmlns:a16="http://schemas.microsoft.com/office/drawing/2014/main" id="{796C1D93-044D-09FB-59E9-4CBC7C55C9A9}"/>
              </a:ext>
            </a:extLst>
          </p:cNvPr>
          <p:cNvSpPr>
            <a:spLocks/>
          </p:cNvSpPr>
          <p:nvPr/>
        </p:nvSpPr>
        <p:spPr bwMode="auto">
          <a:xfrm>
            <a:off x="2711451" y="3429000"/>
            <a:ext cx="6913563" cy="2184400"/>
          </a:xfrm>
          <a:custGeom>
            <a:avLst/>
            <a:gdLst>
              <a:gd name="T0" fmla="*/ 0 w 3765"/>
              <a:gd name="T1" fmla="*/ 2184400 h 1376"/>
              <a:gd name="T2" fmla="*/ 1250501 w 3765"/>
              <a:gd name="T3" fmla="*/ 1824038 h 1376"/>
              <a:gd name="T4" fmla="*/ 1999700 w 3765"/>
              <a:gd name="T5" fmla="*/ 1104900 h 1376"/>
              <a:gd name="T6" fmla="*/ 2833367 w 3765"/>
              <a:gd name="T7" fmla="*/ 312737 h 1376"/>
              <a:gd name="T8" fmla="*/ 3498098 w 3765"/>
              <a:gd name="T9" fmla="*/ 96837 h 1376"/>
              <a:gd name="T10" fmla="*/ 4915700 w 3765"/>
              <a:gd name="T11" fmla="*/ 23812 h 1376"/>
              <a:gd name="T12" fmla="*/ 6164364 w 3765"/>
              <a:gd name="T13" fmla="*/ 239713 h 1376"/>
              <a:gd name="T14" fmla="*/ 6913563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28" name="Freeform 24">
            <a:extLst>
              <a:ext uri="{FF2B5EF4-FFF2-40B4-BE49-F238E27FC236}">
                <a16:creationId xmlns:a16="http://schemas.microsoft.com/office/drawing/2014/main" id="{542B2E2B-A5DD-784F-C922-BE43AA7FABE2}"/>
              </a:ext>
            </a:extLst>
          </p:cNvPr>
          <p:cNvSpPr>
            <a:spLocks/>
          </p:cNvSpPr>
          <p:nvPr/>
        </p:nvSpPr>
        <p:spPr bwMode="auto">
          <a:xfrm>
            <a:off x="6456364" y="2695576"/>
            <a:ext cx="3240087" cy="804863"/>
          </a:xfrm>
          <a:custGeom>
            <a:avLst/>
            <a:gdLst>
              <a:gd name="T0" fmla="*/ 0 w 1678"/>
              <a:gd name="T1" fmla="*/ 804863 h 462"/>
              <a:gd name="T2" fmla="*/ 963530 w 1678"/>
              <a:gd name="T3" fmla="*/ 567934 h 462"/>
              <a:gd name="T4" fmla="*/ 1838238 w 1678"/>
              <a:gd name="T5" fmla="*/ 13937 h 462"/>
              <a:gd name="T6" fmla="*/ 3240087 w 1678"/>
              <a:gd name="T7" fmla="*/ 489538 h 462"/>
              <a:gd name="T8" fmla="*/ 0 60000 65536"/>
              <a:gd name="T9" fmla="*/ 0 60000 65536"/>
              <a:gd name="T10" fmla="*/ 0 60000 65536"/>
              <a:gd name="T11" fmla="*/ 0 60000 65536"/>
              <a:gd name="T12" fmla="*/ 0 w 1678"/>
              <a:gd name="T13" fmla="*/ 0 h 462"/>
              <a:gd name="T14" fmla="*/ 1678 w 1678"/>
              <a:gd name="T15" fmla="*/ 462 h 462"/>
            </a:gdLst>
            <a:ahLst/>
            <a:cxnLst>
              <a:cxn ang="T8">
                <a:pos x="T0" y="T1"/>
              </a:cxn>
              <a:cxn ang="T9">
                <a:pos x="T2" y="T3"/>
              </a:cxn>
              <a:cxn ang="T10">
                <a:pos x="T4" y="T5"/>
              </a:cxn>
              <a:cxn ang="T11">
                <a:pos x="T6" y="T7"/>
              </a:cxn>
            </a:cxnLst>
            <a:rect l="T12" t="T13" r="T14" b="T15"/>
            <a:pathLst>
              <a:path w="1678" h="462">
                <a:moveTo>
                  <a:pt x="0" y="462"/>
                </a:moveTo>
                <a:cubicBezTo>
                  <a:pt x="170" y="432"/>
                  <a:pt x="340" y="402"/>
                  <a:pt x="499" y="326"/>
                </a:cubicBezTo>
                <a:cubicBezTo>
                  <a:pt x="658" y="250"/>
                  <a:pt x="756" y="16"/>
                  <a:pt x="952" y="8"/>
                </a:cubicBezTo>
                <a:cubicBezTo>
                  <a:pt x="1148" y="0"/>
                  <a:pt x="1550" y="236"/>
                  <a:pt x="1678" y="281"/>
                </a:cubicBezTo>
              </a:path>
            </a:pathLst>
          </a:custGeom>
          <a:noFill/>
          <a:ln w="28575" cap="flat" cmpd="sng">
            <a:solidFill>
              <a:srgbClr val="FFCC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30" name="Freeform 26">
            <a:extLst>
              <a:ext uri="{FF2B5EF4-FFF2-40B4-BE49-F238E27FC236}">
                <a16:creationId xmlns:a16="http://schemas.microsoft.com/office/drawing/2014/main" id="{9C8A004C-00A4-84B9-C106-9573CF10E493}"/>
              </a:ext>
            </a:extLst>
          </p:cNvPr>
          <p:cNvSpPr>
            <a:spLocks/>
          </p:cNvSpPr>
          <p:nvPr/>
        </p:nvSpPr>
        <p:spPr bwMode="auto">
          <a:xfrm>
            <a:off x="8543926" y="2000251"/>
            <a:ext cx="1909763" cy="708025"/>
          </a:xfrm>
          <a:custGeom>
            <a:avLst/>
            <a:gdLst>
              <a:gd name="T0" fmla="*/ 0 w 1203"/>
              <a:gd name="T1" fmla="*/ 708025 h 446"/>
              <a:gd name="T2" fmla="*/ 431800 w 1203"/>
              <a:gd name="T3" fmla="*/ 492125 h 446"/>
              <a:gd name="T4" fmla="*/ 720725 w 1203"/>
              <a:gd name="T5" fmla="*/ 60325 h 446"/>
              <a:gd name="T6" fmla="*/ 1584325 w 1203"/>
              <a:gd name="T7" fmla="*/ 133350 h 446"/>
              <a:gd name="T8" fmla="*/ 1873251 w 1203"/>
              <a:gd name="T9" fmla="*/ 420688 h 446"/>
              <a:gd name="T10" fmla="*/ 1800226 w 1203"/>
              <a:gd name="T11" fmla="*/ 349250 h 446"/>
              <a:gd name="T12" fmla="*/ 0 60000 65536"/>
              <a:gd name="T13" fmla="*/ 0 60000 65536"/>
              <a:gd name="T14" fmla="*/ 0 60000 65536"/>
              <a:gd name="T15" fmla="*/ 0 60000 65536"/>
              <a:gd name="T16" fmla="*/ 0 60000 65536"/>
              <a:gd name="T17" fmla="*/ 0 60000 65536"/>
              <a:gd name="T18" fmla="*/ 0 w 1203"/>
              <a:gd name="T19" fmla="*/ 0 h 446"/>
              <a:gd name="T20" fmla="*/ 1203 w 1203"/>
              <a:gd name="T21" fmla="*/ 446 h 446"/>
            </a:gdLst>
            <a:ahLst/>
            <a:cxnLst>
              <a:cxn ang="T12">
                <a:pos x="T0" y="T1"/>
              </a:cxn>
              <a:cxn ang="T13">
                <a:pos x="T2" y="T3"/>
              </a:cxn>
              <a:cxn ang="T14">
                <a:pos x="T4" y="T5"/>
              </a:cxn>
              <a:cxn ang="T15">
                <a:pos x="T6" y="T7"/>
              </a:cxn>
              <a:cxn ang="T16">
                <a:pos x="T8" y="T9"/>
              </a:cxn>
              <a:cxn ang="T17">
                <a:pos x="T10" y="T11"/>
              </a:cxn>
            </a:cxnLst>
            <a:rect l="T18" t="T19" r="T20" b="T21"/>
            <a:pathLst>
              <a:path w="1203" h="446">
                <a:moveTo>
                  <a:pt x="0" y="446"/>
                </a:moveTo>
                <a:cubicBezTo>
                  <a:pt x="98" y="412"/>
                  <a:pt x="196" y="378"/>
                  <a:pt x="272" y="310"/>
                </a:cubicBezTo>
                <a:cubicBezTo>
                  <a:pt x="348" y="242"/>
                  <a:pt x="333" y="76"/>
                  <a:pt x="454" y="38"/>
                </a:cubicBezTo>
                <a:cubicBezTo>
                  <a:pt x="575" y="0"/>
                  <a:pt x="877" y="46"/>
                  <a:pt x="998" y="84"/>
                </a:cubicBezTo>
                <a:cubicBezTo>
                  <a:pt x="1119" y="122"/>
                  <a:pt x="1157" y="242"/>
                  <a:pt x="1180" y="265"/>
                </a:cubicBezTo>
                <a:cubicBezTo>
                  <a:pt x="1203" y="288"/>
                  <a:pt x="1168" y="254"/>
                  <a:pt x="1134" y="220"/>
                </a:cubicBezTo>
              </a:path>
            </a:pathLst>
          </a:custGeom>
          <a:noFill/>
          <a:ln w="28575" cap="flat" cmpd="sng">
            <a:solidFill>
              <a:srgbClr val="FFCC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31" name="Text Box 27">
            <a:extLst>
              <a:ext uri="{FF2B5EF4-FFF2-40B4-BE49-F238E27FC236}">
                <a16:creationId xmlns:a16="http://schemas.microsoft.com/office/drawing/2014/main" id="{AF77597B-1F49-91BF-EC20-4007E7722733}"/>
              </a:ext>
            </a:extLst>
          </p:cNvPr>
          <p:cNvSpPr txBox="1">
            <a:spLocks noChangeArrowheads="1"/>
          </p:cNvSpPr>
          <p:nvPr/>
        </p:nvSpPr>
        <p:spPr bwMode="auto">
          <a:xfrm>
            <a:off x="7175501" y="4549776"/>
            <a:ext cx="2695575" cy="7016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Effects of Extension</a:t>
            </a:r>
          </a:p>
          <a:p>
            <a:pPr eaLnBrk="1" hangingPunct="1"/>
            <a:r>
              <a:rPr lang="en-GB" altLang="en-US" sz="2000">
                <a:latin typeface="Verdana" panose="020B0604030504040204" pitchFamily="34" charset="0"/>
              </a:rPr>
              <a:t>Strategies</a:t>
            </a:r>
            <a:endParaRPr lang="en-US" altLang="en-US" sz="2000">
              <a:latin typeface="Verdana" panose="020B0604030504040204" pitchFamily="34" charset="0"/>
            </a:endParaRPr>
          </a:p>
        </p:txBody>
      </p:sp>
      <p:pic>
        <p:nvPicPr>
          <p:cNvPr id="2" name="Picture 1">
            <a:extLst>
              <a:ext uri="{FF2B5EF4-FFF2-40B4-BE49-F238E27FC236}">
                <a16:creationId xmlns:a16="http://schemas.microsoft.com/office/drawing/2014/main" id="{2F4D06F3-2085-6D18-0FDA-0D51848E33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a:extLst>
              <a:ext uri="{FF2B5EF4-FFF2-40B4-BE49-F238E27FC236}">
                <a16:creationId xmlns:a16="http://schemas.microsoft.com/office/drawing/2014/main" id="{9DB87213-6661-6FB8-0C52-8B885D5E6676}"/>
              </a:ext>
            </a:extLst>
          </p:cNvPr>
          <p:cNvPicPr>
            <a:picLocks noChangeAspect="1"/>
          </p:cNvPicPr>
          <p:nvPr/>
        </p:nvPicPr>
        <p:blipFill>
          <a:blip r:embed="rId4"/>
          <a:stretch>
            <a:fillRect/>
          </a:stretch>
        </p:blipFill>
        <p:spPr>
          <a:xfrm>
            <a:off x="2409096" y="6279330"/>
            <a:ext cx="9902229" cy="204838"/>
          </a:xfrm>
          <a:prstGeom prst="rect">
            <a:avLst/>
          </a:prstGeom>
        </p:spPr>
      </p:pic>
      <p:pic>
        <p:nvPicPr>
          <p:cNvPr id="4" name="Picture 3">
            <a:extLst>
              <a:ext uri="{FF2B5EF4-FFF2-40B4-BE49-F238E27FC236}">
                <a16:creationId xmlns:a16="http://schemas.microsoft.com/office/drawing/2014/main" id="{DBF659C7-60C5-CFF4-2B7B-0679828B8B3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C9F0E30-60D6-8463-D7E5-CB9189DBA1B9}"/>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dissolve">
                                      <p:cBhvr>
                                        <p:cTn id="7" dur="500"/>
                                        <p:tgtEl>
                                          <p:spTgt spid="215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513"/>
                                        </p:tgtEl>
                                        <p:attrNameLst>
                                          <p:attrName>style.visibility</p:attrName>
                                        </p:attrNameLst>
                                      </p:cBhvr>
                                      <p:to>
                                        <p:strVal val="visible"/>
                                      </p:to>
                                    </p:set>
                                    <p:animEffect transition="in" filter="dissolve">
                                      <p:cBhvr>
                                        <p:cTn id="12" dur="500"/>
                                        <p:tgtEl>
                                          <p:spTgt spid="215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1512"/>
                                        </p:tgtEl>
                                        <p:attrNameLst>
                                          <p:attrName>style.visibility</p:attrName>
                                        </p:attrNameLst>
                                      </p:cBhvr>
                                      <p:to>
                                        <p:strVal val="visible"/>
                                      </p:to>
                                    </p:set>
                                    <p:animEffect transition="in" filter="dissolve">
                                      <p:cBhvr>
                                        <p:cTn id="17" dur="500"/>
                                        <p:tgtEl>
                                          <p:spTgt spid="215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1514"/>
                                        </p:tgtEl>
                                        <p:attrNameLst>
                                          <p:attrName>style.visibility</p:attrName>
                                        </p:attrNameLst>
                                      </p:cBhvr>
                                      <p:to>
                                        <p:strVal val="visible"/>
                                      </p:to>
                                    </p:set>
                                    <p:animEffect transition="in" filter="dissolve">
                                      <p:cBhvr>
                                        <p:cTn id="22" dur="500"/>
                                        <p:tgtEl>
                                          <p:spTgt spid="215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21515"/>
                                        </p:tgtEl>
                                        <p:attrNameLst>
                                          <p:attrName>style.visibility</p:attrName>
                                        </p:attrNameLst>
                                      </p:cBhvr>
                                      <p:to>
                                        <p:strVal val="visible"/>
                                      </p:to>
                                    </p:set>
                                    <p:animEffect transition="in" filter="strips(upRight)">
                                      <p:cBhvr>
                                        <p:cTn id="27" dur="3000"/>
                                        <p:tgtEl>
                                          <p:spTgt spid="2151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1531"/>
                                        </p:tgtEl>
                                        <p:attrNameLst>
                                          <p:attrName>style.visibility</p:attrName>
                                        </p:attrNameLst>
                                      </p:cBhvr>
                                      <p:to>
                                        <p:strVal val="visible"/>
                                      </p:to>
                                    </p:set>
                                    <p:animEffect transition="in" filter="dissolve">
                                      <p:cBhvr>
                                        <p:cTn id="32" dur="500"/>
                                        <p:tgtEl>
                                          <p:spTgt spid="2153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3" fill="hold" nodeType="clickEffect">
                                  <p:stCondLst>
                                    <p:cond delay="0"/>
                                  </p:stCondLst>
                                  <p:childTnLst>
                                    <p:set>
                                      <p:cBhvr>
                                        <p:cTn id="36" dur="1" fill="hold">
                                          <p:stCondLst>
                                            <p:cond delay="0"/>
                                          </p:stCondLst>
                                        </p:cTn>
                                        <p:tgtEl>
                                          <p:spTgt spid="21528"/>
                                        </p:tgtEl>
                                        <p:attrNameLst>
                                          <p:attrName>style.visibility</p:attrName>
                                        </p:attrNameLst>
                                      </p:cBhvr>
                                      <p:to>
                                        <p:strVal val="visible"/>
                                      </p:to>
                                    </p:set>
                                    <p:animEffect transition="in" filter="strips(upRight)">
                                      <p:cBhvr>
                                        <p:cTn id="37" dur="3000"/>
                                        <p:tgtEl>
                                          <p:spTgt spid="2152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3" fill="hold" nodeType="clickEffect">
                                  <p:stCondLst>
                                    <p:cond delay="0"/>
                                  </p:stCondLst>
                                  <p:childTnLst>
                                    <p:set>
                                      <p:cBhvr>
                                        <p:cTn id="41" dur="1" fill="hold">
                                          <p:stCondLst>
                                            <p:cond delay="0"/>
                                          </p:stCondLst>
                                        </p:cTn>
                                        <p:tgtEl>
                                          <p:spTgt spid="21530"/>
                                        </p:tgtEl>
                                        <p:attrNameLst>
                                          <p:attrName>style.visibility</p:attrName>
                                        </p:attrNameLst>
                                      </p:cBhvr>
                                      <p:to>
                                        <p:strVal val="visible"/>
                                      </p:to>
                                    </p:set>
                                    <p:animEffect transition="in" filter="strips(upRight)">
                                      <p:cBhvr>
                                        <p:cTn id="42" dur="3000"/>
                                        <p:tgtEl>
                                          <p:spTgt spid="21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3" grpId="0"/>
      <p:bldP spid="21514" grpId="0"/>
      <p:bldP spid="215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0">
            <a:extLst>
              <a:ext uri="{FF2B5EF4-FFF2-40B4-BE49-F238E27FC236}">
                <a16:creationId xmlns:a16="http://schemas.microsoft.com/office/drawing/2014/main" id="{AA3FDAF3-D0B4-A86F-7550-258012A37454}"/>
              </a:ext>
            </a:extLst>
          </p:cNvPr>
          <p:cNvSpPr>
            <a:spLocks noChangeArrowheads="1"/>
          </p:cNvSpPr>
          <p:nvPr/>
        </p:nvSpPr>
        <p:spPr bwMode="auto">
          <a:xfrm>
            <a:off x="2208213" y="1125538"/>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r>
              <a:rPr lang="en-GB" altLang="en-US" sz="3200">
                <a:solidFill>
                  <a:srgbClr val="174174"/>
                </a:solidFill>
                <a:latin typeface="Verdana" panose="020B0604030504040204" pitchFamily="34" charset="0"/>
              </a:rPr>
              <a:t>Product Life Cycles and the Boston Matrix</a:t>
            </a:r>
            <a:endParaRPr lang="en-US" altLang="en-US" sz="3200">
              <a:solidFill>
                <a:srgbClr val="174174"/>
              </a:solidFill>
              <a:latin typeface="Verdana" panose="020B0604030504040204" pitchFamily="34" charset="0"/>
            </a:endParaRPr>
          </a:p>
        </p:txBody>
      </p:sp>
      <p:sp>
        <p:nvSpPr>
          <p:cNvPr id="23593" name="Line 41">
            <a:extLst>
              <a:ext uri="{FF2B5EF4-FFF2-40B4-BE49-F238E27FC236}">
                <a16:creationId xmlns:a16="http://schemas.microsoft.com/office/drawing/2014/main" id="{38CD8C31-BE94-9830-5F6C-FFC0384144EB}"/>
              </a:ext>
            </a:extLst>
          </p:cNvPr>
          <p:cNvSpPr>
            <a:spLocks noChangeShapeType="1"/>
          </p:cNvSpPr>
          <p:nvPr/>
        </p:nvSpPr>
        <p:spPr bwMode="auto">
          <a:xfrm>
            <a:off x="2711450" y="2492376"/>
            <a:ext cx="0" cy="34575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94" name="Line 42">
            <a:extLst>
              <a:ext uri="{FF2B5EF4-FFF2-40B4-BE49-F238E27FC236}">
                <a16:creationId xmlns:a16="http://schemas.microsoft.com/office/drawing/2014/main" id="{5BF0AE78-B8C4-E4B9-76EC-870F0DC4425E}"/>
              </a:ext>
            </a:extLst>
          </p:cNvPr>
          <p:cNvSpPr>
            <a:spLocks noChangeShapeType="1"/>
          </p:cNvSpPr>
          <p:nvPr/>
        </p:nvSpPr>
        <p:spPr bwMode="auto">
          <a:xfrm>
            <a:off x="2711451" y="47974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95" name="Text Box 43">
            <a:extLst>
              <a:ext uri="{FF2B5EF4-FFF2-40B4-BE49-F238E27FC236}">
                <a16:creationId xmlns:a16="http://schemas.microsoft.com/office/drawing/2014/main" id="{A5998FFA-E8CF-09C5-A2F4-90EF8A4D6253}"/>
              </a:ext>
            </a:extLst>
          </p:cNvPr>
          <p:cNvSpPr txBox="1">
            <a:spLocks noChangeArrowheads="1"/>
          </p:cNvSpPr>
          <p:nvPr/>
        </p:nvSpPr>
        <p:spPr bwMode="auto">
          <a:xfrm>
            <a:off x="1631951" y="1957389"/>
            <a:ext cx="17827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Sales/Profits</a:t>
            </a:r>
            <a:endParaRPr lang="en-US" altLang="en-US" sz="2000">
              <a:latin typeface="Verdana" panose="020B0604030504040204" pitchFamily="34" charset="0"/>
            </a:endParaRPr>
          </a:p>
        </p:txBody>
      </p:sp>
      <p:sp>
        <p:nvSpPr>
          <p:cNvPr id="23596" name="Text Box 44">
            <a:extLst>
              <a:ext uri="{FF2B5EF4-FFF2-40B4-BE49-F238E27FC236}">
                <a16:creationId xmlns:a16="http://schemas.microsoft.com/office/drawing/2014/main" id="{CBCE320A-535E-6DBB-1185-C2D8548C8FB4}"/>
              </a:ext>
            </a:extLst>
          </p:cNvPr>
          <p:cNvSpPr txBox="1">
            <a:spLocks noChangeArrowheads="1"/>
          </p:cNvSpPr>
          <p:nvPr/>
        </p:nvSpPr>
        <p:spPr bwMode="auto">
          <a:xfrm>
            <a:off x="9625014" y="4910139"/>
            <a:ext cx="8096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Time</a:t>
            </a:r>
            <a:endParaRPr lang="en-US" altLang="en-US" sz="2000">
              <a:latin typeface="Verdana" panose="020B0604030504040204" pitchFamily="34" charset="0"/>
            </a:endParaRPr>
          </a:p>
        </p:txBody>
      </p:sp>
      <p:sp>
        <p:nvSpPr>
          <p:cNvPr id="23597" name="Freeform 45">
            <a:extLst>
              <a:ext uri="{FF2B5EF4-FFF2-40B4-BE49-F238E27FC236}">
                <a16:creationId xmlns:a16="http://schemas.microsoft.com/office/drawing/2014/main" id="{8D4FB82C-88D9-2BC5-C48C-6ACF7A4CC706}"/>
              </a:ext>
            </a:extLst>
          </p:cNvPr>
          <p:cNvSpPr>
            <a:spLocks/>
          </p:cNvSpPr>
          <p:nvPr/>
        </p:nvSpPr>
        <p:spPr bwMode="auto">
          <a:xfrm>
            <a:off x="4224338" y="2565401"/>
            <a:ext cx="6119812" cy="2232025"/>
          </a:xfrm>
          <a:custGeom>
            <a:avLst/>
            <a:gdLst>
              <a:gd name="T0" fmla="*/ 0 w 3765"/>
              <a:gd name="T1" fmla="*/ 2232025 h 1376"/>
              <a:gd name="T2" fmla="*/ 1106930 w 3765"/>
              <a:gd name="T3" fmla="*/ 1863806 h 1376"/>
              <a:gd name="T4" fmla="*/ 1770113 w 3765"/>
              <a:gd name="T5" fmla="*/ 1128989 h 1376"/>
              <a:gd name="T6" fmla="*/ 2508067 w 3765"/>
              <a:gd name="T7" fmla="*/ 319556 h 1376"/>
              <a:gd name="T8" fmla="*/ 3096479 w 3765"/>
              <a:gd name="T9" fmla="*/ 98949 h 1376"/>
              <a:gd name="T10" fmla="*/ 4351325 w 3765"/>
              <a:gd name="T11" fmla="*/ 24332 h 1376"/>
              <a:gd name="T12" fmla="*/ 5456629 w 3765"/>
              <a:gd name="T13" fmla="*/ 244939 h 1376"/>
              <a:gd name="T14" fmla="*/ 6119812 w 3765"/>
              <a:gd name="T15" fmla="*/ 83376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601" name="Text Box 49">
            <a:extLst>
              <a:ext uri="{FF2B5EF4-FFF2-40B4-BE49-F238E27FC236}">
                <a16:creationId xmlns:a16="http://schemas.microsoft.com/office/drawing/2014/main" id="{F621CFFF-C327-CF78-E057-483AF6C75A09}"/>
              </a:ext>
            </a:extLst>
          </p:cNvPr>
          <p:cNvSpPr txBox="1">
            <a:spLocks noChangeArrowheads="1"/>
          </p:cNvSpPr>
          <p:nvPr/>
        </p:nvSpPr>
        <p:spPr bwMode="auto">
          <a:xfrm>
            <a:off x="7319964" y="1885951"/>
            <a:ext cx="2109787" cy="3968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PLC and Profits</a:t>
            </a:r>
            <a:endParaRPr lang="en-US" altLang="en-US" sz="2000">
              <a:latin typeface="Verdana" panose="020B0604030504040204" pitchFamily="34" charset="0"/>
            </a:endParaRPr>
          </a:p>
        </p:txBody>
      </p:sp>
      <p:sp>
        <p:nvSpPr>
          <p:cNvPr id="23602" name="Text Box 50">
            <a:extLst>
              <a:ext uri="{FF2B5EF4-FFF2-40B4-BE49-F238E27FC236}">
                <a16:creationId xmlns:a16="http://schemas.microsoft.com/office/drawing/2014/main" id="{091E97C6-0F44-D45A-A7A4-89B923F6A3DE}"/>
              </a:ext>
            </a:extLst>
          </p:cNvPr>
          <p:cNvSpPr txBox="1">
            <a:spLocks noChangeArrowheads="1"/>
          </p:cNvSpPr>
          <p:nvPr/>
        </p:nvSpPr>
        <p:spPr bwMode="auto">
          <a:xfrm>
            <a:off x="9912350" y="3398839"/>
            <a:ext cx="6556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PLC</a:t>
            </a:r>
            <a:endParaRPr lang="en-US" altLang="en-US" sz="2000">
              <a:latin typeface="Verdana" panose="020B0604030504040204" pitchFamily="34" charset="0"/>
            </a:endParaRPr>
          </a:p>
        </p:txBody>
      </p:sp>
      <p:sp>
        <p:nvSpPr>
          <p:cNvPr id="23603" name="Freeform 51">
            <a:extLst>
              <a:ext uri="{FF2B5EF4-FFF2-40B4-BE49-F238E27FC236}">
                <a16:creationId xmlns:a16="http://schemas.microsoft.com/office/drawing/2014/main" id="{7ED5BFF5-CE86-BE89-E714-D71E380E4886}"/>
              </a:ext>
            </a:extLst>
          </p:cNvPr>
          <p:cNvSpPr>
            <a:spLocks/>
          </p:cNvSpPr>
          <p:nvPr/>
        </p:nvSpPr>
        <p:spPr bwMode="auto">
          <a:xfrm>
            <a:off x="2711450" y="3597276"/>
            <a:ext cx="7632700" cy="2208213"/>
          </a:xfrm>
          <a:custGeom>
            <a:avLst/>
            <a:gdLst>
              <a:gd name="T0" fmla="*/ 0 w 4808"/>
              <a:gd name="T1" fmla="*/ 2196788 h 1353"/>
              <a:gd name="T2" fmla="*/ 2520950 w 4808"/>
              <a:gd name="T3" fmla="*/ 2121712 h 1353"/>
              <a:gd name="T4" fmla="*/ 3384550 w 4808"/>
              <a:gd name="T5" fmla="*/ 1677785 h 1353"/>
              <a:gd name="T6" fmla="*/ 3960812 w 4808"/>
              <a:gd name="T7" fmla="*/ 1158781 h 1353"/>
              <a:gd name="T8" fmla="*/ 5040312 w 4808"/>
              <a:gd name="T9" fmla="*/ 419446 h 1353"/>
              <a:gd name="T10" fmla="*/ 6264274 w 4808"/>
              <a:gd name="T11" fmla="*/ 48963 h 1353"/>
              <a:gd name="T12" fmla="*/ 7129463 w 4808"/>
              <a:gd name="T13" fmla="*/ 122406 h 1353"/>
              <a:gd name="T14" fmla="*/ 7632700 w 4808"/>
              <a:gd name="T15" fmla="*/ 419446 h 1353"/>
              <a:gd name="T16" fmla="*/ 0 60000 65536"/>
              <a:gd name="T17" fmla="*/ 0 60000 65536"/>
              <a:gd name="T18" fmla="*/ 0 60000 65536"/>
              <a:gd name="T19" fmla="*/ 0 60000 65536"/>
              <a:gd name="T20" fmla="*/ 0 60000 65536"/>
              <a:gd name="T21" fmla="*/ 0 60000 65536"/>
              <a:gd name="T22" fmla="*/ 0 60000 65536"/>
              <a:gd name="T23" fmla="*/ 0 60000 65536"/>
              <a:gd name="T24" fmla="*/ 0 w 4808"/>
              <a:gd name="T25" fmla="*/ 0 h 1353"/>
              <a:gd name="T26" fmla="*/ 4808 w 4808"/>
              <a:gd name="T27" fmla="*/ 1353 h 13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08" h="1353">
                <a:moveTo>
                  <a:pt x="0" y="1346"/>
                </a:moveTo>
                <a:cubicBezTo>
                  <a:pt x="616" y="1349"/>
                  <a:pt x="1233" y="1353"/>
                  <a:pt x="1588" y="1300"/>
                </a:cubicBezTo>
                <a:cubicBezTo>
                  <a:pt x="1943" y="1247"/>
                  <a:pt x="1981" y="1126"/>
                  <a:pt x="2132" y="1028"/>
                </a:cubicBezTo>
                <a:cubicBezTo>
                  <a:pt x="2283" y="930"/>
                  <a:pt x="2321" y="838"/>
                  <a:pt x="2495" y="710"/>
                </a:cubicBezTo>
                <a:cubicBezTo>
                  <a:pt x="2669" y="582"/>
                  <a:pt x="2933" y="370"/>
                  <a:pt x="3175" y="257"/>
                </a:cubicBezTo>
                <a:cubicBezTo>
                  <a:pt x="3417" y="144"/>
                  <a:pt x="3727" y="60"/>
                  <a:pt x="3946" y="30"/>
                </a:cubicBezTo>
                <a:cubicBezTo>
                  <a:pt x="4165" y="0"/>
                  <a:pt x="4347" y="37"/>
                  <a:pt x="4491" y="75"/>
                </a:cubicBezTo>
                <a:cubicBezTo>
                  <a:pt x="4635" y="113"/>
                  <a:pt x="4755" y="227"/>
                  <a:pt x="4808" y="257"/>
                </a:cubicBezTo>
              </a:path>
            </a:pathLst>
          </a:custGeom>
          <a:noFill/>
          <a:ln w="28575" cmpd="sng">
            <a:solidFill>
              <a:srgbClr val="0066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604" name="Text Box 52">
            <a:extLst>
              <a:ext uri="{FF2B5EF4-FFF2-40B4-BE49-F238E27FC236}">
                <a16:creationId xmlns:a16="http://schemas.microsoft.com/office/drawing/2014/main" id="{E81C4EF9-0679-6AF3-094E-41AA252796D3}"/>
              </a:ext>
            </a:extLst>
          </p:cNvPr>
          <p:cNvSpPr txBox="1">
            <a:spLocks noChangeArrowheads="1"/>
          </p:cNvSpPr>
          <p:nvPr/>
        </p:nvSpPr>
        <p:spPr bwMode="auto">
          <a:xfrm>
            <a:off x="3195639" y="5075239"/>
            <a:ext cx="10255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Losses</a:t>
            </a:r>
            <a:endParaRPr lang="en-US" altLang="en-US" sz="2000">
              <a:latin typeface="Verdana" panose="020B0604030504040204" pitchFamily="34" charset="0"/>
            </a:endParaRPr>
          </a:p>
        </p:txBody>
      </p:sp>
      <p:sp>
        <p:nvSpPr>
          <p:cNvPr id="23605" name="Line 53">
            <a:extLst>
              <a:ext uri="{FF2B5EF4-FFF2-40B4-BE49-F238E27FC236}">
                <a16:creationId xmlns:a16="http://schemas.microsoft.com/office/drawing/2014/main" id="{BD637A28-022E-BB56-B05B-3DD66B7F0E6C}"/>
              </a:ext>
            </a:extLst>
          </p:cNvPr>
          <p:cNvSpPr>
            <a:spLocks noChangeShapeType="1"/>
          </p:cNvSpPr>
          <p:nvPr/>
        </p:nvSpPr>
        <p:spPr bwMode="auto">
          <a:xfrm flipH="1" flipV="1">
            <a:off x="6672264" y="4868863"/>
            <a:ext cx="574675"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606" name="Text Box 54">
            <a:extLst>
              <a:ext uri="{FF2B5EF4-FFF2-40B4-BE49-F238E27FC236}">
                <a16:creationId xmlns:a16="http://schemas.microsoft.com/office/drawing/2014/main" id="{60CD4DE6-5D8A-B253-F4B9-DFE112BC5243}"/>
              </a:ext>
            </a:extLst>
          </p:cNvPr>
          <p:cNvSpPr txBox="1">
            <a:spLocks noChangeArrowheads="1"/>
          </p:cNvSpPr>
          <p:nvPr/>
        </p:nvSpPr>
        <p:spPr bwMode="auto">
          <a:xfrm>
            <a:off x="6867525" y="5507039"/>
            <a:ext cx="16319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Break Even</a:t>
            </a:r>
            <a:endParaRPr lang="en-US" altLang="en-US" sz="2000">
              <a:latin typeface="Verdana" panose="020B0604030504040204" pitchFamily="34" charset="0"/>
            </a:endParaRPr>
          </a:p>
        </p:txBody>
      </p:sp>
      <p:sp>
        <p:nvSpPr>
          <p:cNvPr id="23607" name="Text Box 55">
            <a:extLst>
              <a:ext uri="{FF2B5EF4-FFF2-40B4-BE49-F238E27FC236}">
                <a16:creationId xmlns:a16="http://schemas.microsoft.com/office/drawing/2014/main" id="{194500CE-DDEE-B003-490D-25A9A21C22B5}"/>
              </a:ext>
            </a:extLst>
          </p:cNvPr>
          <p:cNvSpPr txBox="1">
            <a:spLocks noChangeArrowheads="1"/>
          </p:cNvSpPr>
          <p:nvPr/>
        </p:nvSpPr>
        <p:spPr bwMode="auto">
          <a:xfrm>
            <a:off x="8020051" y="4138614"/>
            <a:ext cx="989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Profits</a:t>
            </a:r>
            <a:endParaRPr lang="en-US" altLang="en-US" sz="2000">
              <a:latin typeface="Verdana" panose="020B0604030504040204" pitchFamily="34" charset="0"/>
            </a:endParaRPr>
          </a:p>
        </p:txBody>
      </p:sp>
      <p:pic>
        <p:nvPicPr>
          <p:cNvPr id="2" name="Picture 1">
            <a:extLst>
              <a:ext uri="{FF2B5EF4-FFF2-40B4-BE49-F238E27FC236}">
                <a16:creationId xmlns:a16="http://schemas.microsoft.com/office/drawing/2014/main" id="{DF4DE3EE-0945-738E-34FB-AD04FDD9EE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a:extLst>
              <a:ext uri="{FF2B5EF4-FFF2-40B4-BE49-F238E27FC236}">
                <a16:creationId xmlns:a16="http://schemas.microsoft.com/office/drawing/2014/main" id="{6532F9D0-86C2-8596-129C-D31D8EC0756A}"/>
              </a:ext>
            </a:extLst>
          </p:cNvPr>
          <p:cNvPicPr>
            <a:picLocks noChangeAspect="1"/>
          </p:cNvPicPr>
          <p:nvPr/>
        </p:nvPicPr>
        <p:blipFill>
          <a:blip r:embed="rId4"/>
          <a:stretch>
            <a:fillRect/>
          </a:stretch>
        </p:blipFill>
        <p:spPr>
          <a:xfrm>
            <a:off x="2409096" y="6388870"/>
            <a:ext cx="9902229" cy="204838"/>
          </a:xfrm>
          <a:prstGeom prst="rect">
            <a:avLst/>
          </a:prstGeom>
        </p:spPr>
      </p:pic>
      <p:pic>
        <p:nvPicPr>
          <p:cNvPr id="4" name="Picture 3">
            <a:extLst>
              <a:ext uri="{FF2B5EF4-FFF2-40B4-BE49-F238E27FC236}">
                <a16:creationId xmlns:a16="http://schemas.microsoft.com/office/drawing/2014/main" id="{3A135FBB-D619-23B7-299C-2171F6D946D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25E9276-22F5-D20F-A679-9A9FA20C72E4}"/>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93"/>
                                        </p:tgtEl>
                                        <p:attrNameLst>
                                          <p:attrName>style.visibility</p:attrName>
                                        </p:attrNameLst>
                                      </p:cBhvr>
                                      <p:to>
                                        <p:strVal val="visible"/>
                                      </p:to>
                                    </p:set>
                                    <p:animEffect transition="in" filter="dissolve">
                                      <p:cBhvr>
                                        <p:cTn id="7" dur="500"/>
                                        <p:tgtEl>
                                          <p:spTgt spid="235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595"/>
                                        </p:tgtEl>
                                        <p:attrNameLst>
                                          <p:attrName>style.visibility</p:attrName>
                                        </p:attrNameLst>
                                      </p:cBhvr>
                                      <p:to>
                                        <p:strVal val="visible"/>
                                      </p:to>
                                    </p:set>
                                    <p:animEffect transition="in" filter="dissolve">
                                      <p:cBhvr>
                                        <p:cTn id="12" dur="500"/>
                                        <p:tgtEl>
                                          <p:spTgt spid="2359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3594"/>
                                        </p:tgtEl>
                                        <p:attrNameLst>
                                          <p:attrName>style.visibility</p:attrName>
                                        </p:attrNameLst>
                                      </p:cBhvr>
                                      <p:to>
                                        <p:strVal val="visible"/>
                                      </p:to>
                                    </p:set>
                                    <p:animEffect transition="in" filter="dissolve">
                                      <p:cBhvr>
                                        <p:cTn id="17" dur="500"/>
                                        <p:tgtEl>
                                          <p:spTgt spid="2359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3596"/>
                                        </p:tgtEl>
                                        <p:attrNameLst>
                                          <p:attrName>style.visibility</p:attrName>
                                        </p:attrNameLst>
                                      </p:cBhvr>
                                      <p:to>
                                        <p:strVal val="visible"/>
                                      </p:to>
                                    </p:set>
                                    <p:animEffect transition="in" filter="dissolve">
                                      <p:cBhvr>
                                        <p:cTn id="22" dur="500"/>
                                        <p:tgtEl>
                                          <p:spTgt spid="235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601"/>
                                        </p:tgtEl>
                                        <p:attrNameLst>
                                          <p:attrName>style.visibility</p:attrName>
                                        </p:attrNameLst>
                                      </p:cBhvr>
                                      <p:to>
                                        <p:strVal val="visible"/>
                                      </p:to>
                                    </p:set>
                                    <p:animEffect transition="in" filter="dissolve">
                                      <p:cBhvr>
                                        <p:cTn id="27" dur="500"/>
                                        <p:tgtEl>
                                          <p:spTgt spid="2360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3" fill="hold" nodeType="clickEffect">
                                  <p:stCondLst>
                                    <p:cond delay="0"/>
                                  </p:stCondLst>
                                  <p:childTnLst>
                                    <p:set>
                                      <p:cBhvr>
                                        <p:cTn id="31" dur="1" fill="hold">
                                          <p:stCondLst>
                                            <p:cond delay="0"/>
                                          </p:stCondLst>
                                        </p:cTn>
                                        <p:tgtEl>
                                          <p:spTgt spid="23597"/>
                                        </p:tgtEl>
                                        <p:attrNameLst>
                                          <p:attrName>style.visibility</p:attrName>
                                        </p:attrNameLst>
                                      </p:cBhvr>
                                      <p:to>
                                        <p:strVal val="visible"/>
                                      </p:to>
                                    </p:set>
                                    <p:animEffect transition="in" filter="strips(upRight)">
                                      <p:cBhvr>
                                        <p:cTn id="32" dur="3000"/>
                                        <p:tgtEl>
                                          <p:spTgt spid="2359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3602"/>
                                        </p:tgtEl>
                                        <p:attrNameLst>
                                          <p:attrName>style.visibility</p:attrName>
                                        </p:attrNameLst>
                                      </p:cBhvr>
                                      <p:to>
                                        <p:strVal val="visible"/>
                                      </p:to>
                                    </p:set>
                                    <p:animEffect transition="in" filter="dissolve">
                                      <p:cBhvr>
                                        <p:cTn id="37" dur="500"/>
                                        <p:tgtEl>
                                          <p:spTgt spid="236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3" fill="hold" nodeType="clickEffect">
                                  <p:stCondLst>
                                    <p:cond delay="0"/>
                                  </p:stCondLst>
                                  <p:childTnLst>
                                    <p:set>
                                      <p:cBhvr>
                                        <p:cTn id="41" dur="1" fill="hold">
                                          <p:stCondLst>
                                            <p:cond delay="0"/>
                                          </p:stCondLst>
                                        </p:cTn>
                                        <p:tgtEl>
                                          <p:spTgt spid="23603"/>
                                        </p:tgtEl>
                                        <p:attrNameLst>
                                          <p:attrName>style.visibility</p:attrName>
                                        </p:attrNameLst>
                                      </p:cBhvr>
                                      <p:to>
                                        <p:strVal val="visible"/>
                                      </p:to>
                                    </p:set>
                                    <p:animEffect transition="in" filter="strips(upRight)">
                                      <p:cBhvr>
                                        <p:cTn id="42" dur="3000"/>
                                        <p:tgtEl>
                                          <p:spTgt spid="2360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3604"/>
                                        </p:tgtEl>
                                        <p:attrNameLst>
                                          <p:attrName>style.visibility</p:attrName>
                                        </p:attrNameLst>
                                      </p:cBhvr>
                                      <p:to>
                                        <p:strVal val="visible"/>
                                      </p:to>
                                    </p:set>
                                    <p:animEffect transition="in" filter="dissolve">
                                      <p:cBhvr>
                                        <p:cTn id="47" dur="500"/>
                                        <p:tgtEl>
                                          <p:spTgt spid="236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23605"/>
                                        </p:tgtEl>
                                        <p:attrNameLst>
                                          <p:attrName>style.visibility</p:attrName>
                                        </p:attrNameLst>
                                      </p:cBhvr>
                                      <p:to>
                                        <p:strVal val="visible"/>
                                      </p:to>
                                    </p:set>
                                    <p:animEffect transition="in" filter="dissolve">
                                      <p:cBhvr>
                                        <p:cTn id="52" dur="500"/>
                                        <p:tgtEl>
                                          <p:spTgt spid="2360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23606"/>
                                        </p:tgtEl>
                                        <p:attrNameLst>
                                          <p:attrName>style.visibility</p:attrName>
                                        </p:attrNameLst>
                                      </p:cBhvr>
                                      <p:to>
                                        <p:strVal val="visible"/>
                                      </p:to>
                                    </p:set>
                                    <p:animEffect transition="in" filter="dissolve">
                                      <p:cBhvr>
                                        <p:cTn id="57" dur="500"/>
                                        <p:tgtEl>
                                          <p:spTgt spid="23606"/>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3607"/>
                                        </p:tgtEl>
                                        <p:attrNameLst>
                                          <p:attrName>style.visibility</p:attrName>
                                        </p:attrNameLst>
                                      </p:cBhvr>
                                      <p:to>
                                        <p:strVal val="visible"/>
                                      </p:to>
                                    </p:set>
                                    <p:animEffect transition="in" filter="dissolve">
                                      <p:cBhvr>
                                        <p:cTn id="62" dur="500"/>
                                        <p:tgtEl>
                                          <p:spTgt spid="23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95" grpId="0"/>
      <p:bldP spid="23596" grpId="0"/>
      <p:bldP spid="23601" grpId="0" animBg="1"/>
      <p:bldP spid="23602" grpId="0"/>
      <p:bldP spid="23604" grpId="0"/>
      <p:bldP spid="23606" grpId="0"/>
      <p:bldP spid="2360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900314" cy="1610200"/>
          </a:xfrm>
          <a:prstGeom prst="rect">
            <a:avLst/>
          </a:prstGeom>
        </p:spPr>
      </p:pic>
      <p:sp>
        <p:nvSpPr>
          <p:cNvPr id="7" name="TextBox 6"/>
          <p:cNvSpPr txBox="1"/>
          <p:nvPr/>
        </p:nvSpPr>
        <p:spPr>
          <a:xfrm>
            <a:off x="967349" y="662758"/>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Examples of Product Portfolios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05295"/>
            <a:ext cx="10859982" cy="5027017"/>
          </a:xfrm>
          <a:prstGeom prst="rect">
            <a:avLst/>
          </a:prstGeom>
          <a:noFill/>
        </p:spPr>
        <p:txBody>
          <a:bodyPr wrap="square" rtlCol="0">
            <a:spAutoFit/>
          </a:bodyPr>
          <a:lstStyle/>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Apple</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Apple’s product portfolio includes the iPhone, iPad, Mac, and iPod. Even individual brands serve as umbrella brands, with many portfolios’ models, such as the iPhone X, iPhone 12, and iPhone SE.</a:t>
            </a: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Proctor And Gamble</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P&amp;G provides a wide range of products such as Ariel, Gillette, Pampers, Pantene, Tide, Duracell, and Olay that span multiple categories, price points, and customer demographics. Unilever is another company with a comparable product portfolio.</a:t>
            </a: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Cola-Cola</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The Coca-Cola Company’s product portfolio includes well-known brands such as Cola (Original, Diet, Zero), Sprite, Fanta, Minute Maid, Kinley, and Smart water.</a:t>
            </a:r>
          </a:p>
        </p:txBody>
      </p:sp>
    </p:spTree>
    <p:extLst>
      <p:ext uri="{BB962C8B-B14F-4D97-AF65-F5344CB8AC3E}">
        <p14:creationId xmlns:p14="http://schemas.microsoft.com/office/powerpoint/2010/main" val="13990408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442" y="6019859"/>
            <a:ext cx="848596" cy="76097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7900314" cy="1610200"/>
          </a:xfrm>
          <a:prstGeom prst="rect">
            <a:avLst/>
          </a:prstGeom>
        </p:spPr>
      </p:pic>
      <p:sp>
        <p:nvSpPr>
          <p:cNvPr id="7" name="TextBox 6"/>
          <p:cNvSpPr txBox="1"/>
          <p:nvPr/>
        </p:nvSpPr>
        <p:spPr>
          <a:xfrm>
            <a:off x="967349" y="662758"/>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Examples of Product Portfolios</a:t>
            </a:r>
          </a:p>
        </p:txBody>
      </p:sp>
      <p:pic>
        <p:nvPicPr>
          <p:cNvPr id="1027" name="Picture 3" descr="Product Portfolio Management Process">
            <a:hlinkClick r:id="rId6"/>
            <a:extLst>
              <a:ext uri="{FF2B5EF4-FFF2-40B4-BE49-F238E27FC236}">
                <a16:creationId xmlns:a16="http://schemas.microsoft.com/office/drawing/2014/main" id="{E6D7BF44-165F-B5DA-B22B-3E97D641C8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6038" y="1426053"/>
            <a:ext cx="10098216" cy="4777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1318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289771" y="880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8218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Allocating Investment </a:t>
            </a:r>
          </a:p>
        </p:txBody>
      </p:sp>
      <p:sp>
        <p:nvSpPr>
          <p:cNvPr id="9" name="TextBox 8"/>
          <p:cNvSpPr txBox="1"/>
          <p:nvPr/>
        </p:nvSpPr>
        <p:spPr>
          <a:xfrm>
            <a:off x="357810" y="1298066"/>
            <a:ext cx="11529390" cy="5355312"/>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For a risk-based approach, a company might allocate its investments in three categories:</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Core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A core product introduces a modification of an existing offering to create a new product or new product line. Often this core product has the highest market share and often delivers the most to the bottom line. Core products are sold to existing customers and leverage existing product technologies. Typically, they have the highest resource allocation in the product portfolio.</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Adjacent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Adjacent products are conceptually and functionally the same as core products, but they serve a market that is new to the company. Or they may consist of a substantial modification to a product, expanding the market the company has already entered. These are often variants or derivative products from an existing product line.</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Transformational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Transformational products innovate in products and markets simultaneously. They may involve a ground-up design or a new-to-the-world product. They often include dramatic improvement in functionality or performance</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16809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118" y="319397"/>
            <a:ext cx="1222425" cy="1096206"/>
          </a:xfrm>
          <a:prstGeom prst="rect">
            <a:avLst/>
          </a:prstGeom>
        </p:spPr>
      </p:pic>
      <p:pic>
        <p:nvPicPr>
          <p:cNvPr id="3" name="Picture 2"/>
          <p:cNvPicPr>
            <a:picLocks noChangeAspect="1"/>
          </p:cNvPicPr>
          <p:nvPr/>
        </p:nvPicPr>
        <p:blipFill>
          <a:blip r:embed="rId3"/>
          <a:stretch>
            <a:fillRect/>
          </a:stretch>
        </p:blipFill>
        <p:spPr>
          <a:xfrm>
            <a:off x="2289771" y="880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8218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Allocating Investment </a:t>
            </a:r>
          </a:p>
        </p:txBody>
      </p:sp>
      <p:sp>
        <p:nvSpPr>
          <p:cNvPr id="9" name="TextBox 8"/>
          <p:cNvSpPr txBox="1"/>
          <p:nvPr/>
        </p:nvSpPr>
        <p:spPr>
          <a:xfrm>
            <a:off x="357810" y="1298066"/>
            <a:ext cx="11529390" cy="3330399"/>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Examples of Product Portfolio Management Investment areas</a:t>
            </a:r>
          </a:p>
          <a:p>
            <a:pPr marR="0" lvl="0" algn="l" defTabSz="914400" rtl="0" eaLnBrk="1" fontAlgn="auto" latinLnBrk="0" hangingPunct="1">
              <a:lnSpc>
                <a:spcPct val="200000"/>
              </a:lnSpc>
              <a:spcBef>
                <a:spcPts val="0"/>
              </a:spcBef>
              <a:spcAft>
                <a:spcPts val="0"/>
              </a:spcAft>
              <a:buClrTx/>
              <a:buSzTx/>
              <a:tabLst/>
              <a:defRPr/>
            </a:pPr>
            <a:endParaRPr lang="en-US" b="1" dirty="0">
              <a:solidFill>
                <a:srgbClr val="0A1F61"/>
              </a:solidFill>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Company Type 	Core 	Adjacent 	Transformational</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Mature Company 	70% 	      20% 	                         10%</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Growth Company 	40% 	      40% 	                          20%</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Startup 	               0% 	        0% 	                         100%</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771766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2587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 and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293209"/>
          </a:xfrm>
          <a:prstGeom prst="rect">
            <a:avLst/>
          </a:prstGeom>
          <a:noFill/>
        </p:spPr>
        <p:txBody>
          <a:bodyPr wrap="square">
            <a:spAutoFit/>
          </a:bodyPr>
          <a:lstStyle/>
          <a:p>
            <a:pPr>
              <a:defRPr/>
            </a:pPr>
            <a:r>
              <a:rPr lang="en-US" sz="2000" b="1" kern="0" dirty="0">
                <a:solidFill>
                  <a:srgbClr val="FF0000"/>
                </a:solidFill>
                <a:cs typeface="Tajawal ExtraBold" panose="00000800000000000000"/>
              </a:rPr>
              <a:t>Overall, by understanding the stage of the product lifecycle, companies can maximize the success and profitability of their products and ensure their long-term success in the market..</a:t>
            </a:r>
          </a:p>
          <a:p>
            <a:pPr>
              <a:defRPr/>
            </a:pPr>
            <a:endParaRPr lang="en-US" sz="2000" b="1" kern="0" dirty="0">
              <a:solidFill>
                <a:srgbClr val="FF0000"/>
              </a:solidFill>
              <a:cs typeface="Tajawal ExtraBold" panose="00000800000000000000"/>
            </a:endParaRPr>
          </a:p>
          <a:p>
            <a:pPr>
              <a:defRPr/>
            </a:pPr>
            <a:r>
              <a:rPr lang="en-US" sz="2800" b="1" kern="0" dirty="0">
                <a:solidFill>
                  <a:srgbClr val="0A1F61"/>
                </a:solidFill>
                <a:cs typeface="Tajawal ExtraBold" panose="00000800000000000000"/>
              </a:rPr>
              <a:t>Conclusion</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Product Portfolios, Product Roadmaps, and Product Development are Tied Together</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Regardless of which kind of matrix that you choose, it is important to link the portfolio to the overall business strategy (upstream link) and to tie the portfolio strategy to product roadmaps (downstream link). The portfolio basically serves a bridge between market strategy and product development.</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CB46A1-4AE0-433F-A0DA-B247069D94F2}"/>
</file>

<file path=customXml/itemProps2.xml><?xml version="1.0" encoding="utf-8"?>
<ds:datastoreItem xmlns:ds="http://schemas.openxmlformats.org/officeDocument/2006/customXml" ds:itemID="{6999719F-F1B4-431D-834B-E9E7CBE5C683}"/>
</file>

<file path=customXml/itemProps3.xml><?xml version="1.0" encoding="utf-8"?>
<ds:datastoreItem xmlns:ds="http://schemas.openxmlformats.org/officeDocument/2006/customXml" ds:itemID="{D72FFD73-15DC-4C63-BA8B-EC32E1A034B5}"/>
</file>

<file path=docProps/app.xml><?xml version="1.0" encoding="utf-8"?>
<Properties xmlns="http://schemas.openxmlformats.org/officeDocument/2006/extended-properties" xmlns:vt="http://schemas.openxmlformats.org/officeDocument/2006/docPropsVTypes">
  <TotalTime>9516</TotalTime>
  <Words>3526</Words>
  <Application>Microsoft Office PowerPoint</Application>
  <PresentationFormat>Widescreen</PresentationFormat>
  <Paragraphs>311</Paragraphs>
  <Slides>46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Product Life Cycles and the Boston Matrix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35</cp:revision>
  <dcterms:created xsi:type="dcterms:W3CDTF">2021-08-03T13:03:26Z</dcterms:created>
  <dcterms:modified xsi:type="dcterms:W3CDTF">2023-03-13T14:50:51Z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