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37"/>
  </p:notesMasterIdLst>
  <p:sldIdLst>
    <p:sldId id="533" r:id="rId3"/>
    <p:sldId id="534" r:id="rId4"/>
    <p:sldId id="536" r:id="rId5"/>
    <p:sldId id="538" r:id="rId6"/>
    <p:sldId id="539" r:id="rId7"/>
    <p:sldId id="576" r:id="rId8"/>
    <p:sldId id="540" r:id="rId9"/>
    <p:sldId id="541" r:id="rId10"/>
    <p:sldId id="542" r:id="rId11"/>
    <p:sldId id="544" r:id="rId12"/>
    <p:sldId id="545" r:id="rId13"/>
    <p:sldId id="546" r:id="rId14"/>
    <p:sldId id="577" r:id="rId15"/>
    <p:sldId id="547" r:id="rId16"/>
    <p:sldId id="548" r:id="rId17"/>
    <p:sldId id="549" r:id="rId18"/>
    <p:sldId id="551" r:id="rId19"/>
    <p:sldId id="550" r:id="rId20"/>
    <p:sldId id="578" r:id="rId21"/>
    <p:sldId id="579" r:id="rId22"/>
    <p:sldId id="581" r:id="rId23"/>
    <p:sldId id="553" r:id="rId24"/>
    <p:sldId id="572" r:id="rId25"/>
    <p:sldId id="554" r:id="rId26"/>
    <p:sldId id="583" r:id="rId27"/>
    <p:sldId id="555" r:id="rId28"/>
    <p:sldId id="556" r:id="rId29"/>
    <p:sldId id="557" r:id="rId30"/>
    <p:sldId id="558" r:id="rId31"/>
    <p:sldId id="559" r:id="rId32"/>
    <p:sldId id="562" r:id="rId33"/>
    <p:sldId id="574" r:id="rId34"/>
    <p:sldId id="565" r:id="rId35"/>
    <p:sldId id="537"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534"/>
            <p14:sldId id="536"/>
            <p14:sldId id="538"/>
            <p14:sldId id="539"/>
            <p14:sldId id="576"/>
            <p14:sldId id="540"/>
            <p14:sldId id="541"/>
            <p14:sldId id="542"/>
            <p14:sldId id="544"/>
            <p14:sldId id="545"/>
            <p14:sldId id="546"/>
            <p14:sldId id="577"/>
            <p14:sldId id="547"/>
            <p14:sldId id="548"/>
            <p14:sldId id="549"/>
            <p14:sldId id="551"/>
            <p14:sldId id="550"/>
            <p14:sldId id="578"/>
            <p14:sldId id="579"/>
            <p14:sldId id="581"/>
            <p14:sldId id="553"/>
            <p14:sldId id="572"/>
            <p14:sldId id="554"/>
            <p14:sldId id="583"/>
            <p14:sldId id="555"/>
            <p14:sldId id="556"/>
            <p14:sldId id="557"/>
            <p14:sldId id="558"/>
            <p14:sldId id="559"/>
            <p14:sldId id="562"/>
            <p14:sldId id="574"/>
            <p14:sldId id="565"/>
            <p14:sldId id="537"/>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7" d="100"/>
          <a:sy n="67" d="100"/>
        </p:scale>
        <p:origin x="-500" y="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2331935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7656058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1124340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 xmlns:a16="http://schemas.microsoft.com/office/drawing/2014/main"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7.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7.xml"/><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28.xml"/><Relationship Id="rId5" Type="http://schemas.openxmlformats.org/officeDocument/2006/relationships/image" Target="../media/image36.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1778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Calibri" panose="020F0502020204030204" pitchFamily="34" charset="0"/>
                <a:cs typeface="Calibri" panose="020F0502020204030204" pitchFamily="34" charset="0"/>
              </a:rPr>
              <a:t>Attitudes and  Job Satisfaction </a:t>
            </a:r>
            <a:endParaRPr lang="ar-SA" b="1" dirty="0">
              <a:solidFill>
                <a:schemeClr val="bg1"/>
              </a:solidFill>
              <a:latin typeface="Calibri" panose="020F0502020204030204" pitchFamily="34" charset="0"/>
              <a:cs typeface="Calibri" panose="020F0502020204030204" pitchFamily="34" charset="0"/>
            </a:endParaRPr>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207886" y="3209637"/>
            <a:ext cx="5279265" cy="954107"/>
          </a:xfrm>
          <a:prstGeom prst="rect">
            <a:avLst/>
          </a:prstGeom>
          <a:noFill/>
        </p:spPr>
        <p:txBody>
          <a:bodyPr wrap="square" rtlCol="0">
            <a:spAutoFit/>
          </a:bodyPr>
          <a:lstStyle/>
          <a:p>
            <a:pPr algn="ctr"/>
            <a:r>
              <a:rPr lang="en-US" sz="2800" b="1" dirty="0">
                <a:solidFill>
                  <a:srgbClr val="00B0F0"/>
                </a:solidFill>
                <a:latin typeface="Book Antiqua" panose="02040602050305030304" pitchFamily="18" charset="0"/>
              </a:rPr>
              <a:t>Organizational Behavior  </a:t>
            </a:r>
          </a:p>
          <a:p>
            <a:pPr algn="ctr"/>
            <a:r>
              <a:rPr lang="en-US" sz="2800" b="1" dirty="0">
                <a:solidFill>
                  <a:srgbClr val="00B0F0"/>
                </a:solidFill>
                <a:latin typeface="Book Antiqua" panose="02040602050305030304" pitchFamily="18" charset="0"/>
              </a:rPr>
              <a:t>and Projects</a:t>
            </a:r>
            <a:endParaRPr lang="en-US" sz="2800" dirty="0">
              <a:solidFill>
                <a:srgbClr val="00B0F0"/>
              </a:solidFill>
              <a:latin typeface="Book Antiqua" panose="0204060205030503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Lecture</a:t>
            </a:r>
            <a:r>
              <a:rPr lang="ar-EG" sz="2800" b="1" dirty="0" smtClean="0">
                <a:solidFill>
                  <a:schemeClr val="tx1"/>
                </a:solidFill>
                <a:latin typeface="Times New Roman" panose="02020603050405020304" pitchFamily="18" charset="0"/>
                <a:cs typeface="Times New Roman" panose="02020603050405020304" pitchFamily="18" charset="0"/>
              </a:rPr>
              <a:t>   2</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6370224" y="4802552"/>
            <a:ext cx="3649589" cy="1323439"/>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PMG421</a:t>
            </a:r>
          </a:p>
          <a:p>
            <a:pPr algn="ctr"/>
            <a:r>
              <a:rPr lang="en-US" sz="2000" b="1" dirty="0">
                <a:latin typeface="Calibri" panose="020F0502020204030204" pitchFamily="34" charset="0"/>
                <a:cs typeface="Calibri" panose="020F0502020204030204" pitchFamily="34" charset="0"/>
              </a:rPr>
              <a:t>Attitudes and  Job Satisfaction </a:t>
            </a:r>
            <a:endParaRPr lang="ar-SA" sz="2000" b="1" dirty="0">
              <a:latin typeface="Calibri" panose="020F0502020204030204" pitchFamily="34" charset="0"/>
              <a:cs typeface="Calibri" panose="020F0502020204030204" pitchFamily="34" charset="0"/>
            </a:endParaRPr>
          </a:p>
          <a:p>
            <a:pPr algn="ctr"/>
            <a:endParaRPr lang="en-US" sz="2000" b="1" dirty="0">
              <a:solidFill>
                <a:schemeClr val="bg1"/>
              </a:solidFill>
              <a:latin typeface="Calibri" panose="020F0502020204030204" pitchFamily="34" charset="0"/>
              <a:cs typeface="Calibri" panose="020F0502020204030204" pitchFamily="34" charset="0"/>
            </a:endParaRPr>
          </a:p>
          <a:p>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Denna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smtClean="0">
                <a:solidFill>
                  <a:srgbClr val="00B0F0"/>
                </a:solidFill>
                <a:latin typeface="Times New Roman" panose="02020603050405020304" pitchFamily="18" charset="0"/>
                <a:cs typeface="Times New Roman" panose="02020603050405020304" pitchFamily="18" charset="0"/>
              </a:rPr>
              <a:t>ibar</a:t>
            </a:r>
            <a:r>
              <a:rPr lang="en-US" sz="2800" b="1">
                <a:solidFill>
                  <a:srgbClr val="00B0F0"/>
                </a:solidFill>
                <a:latin typeface="Times New Roman" panose="02020603050405020304" pitchFamily="18" charset="0"/>
                <a:cs typeface="Times New Roman" panose="02020603050405020304" pitchFamily="18" charset="0"/>
              </a:rPr>
              <a:t>h</a:t>
            </a:r>
            <a:r>
              <a:rPr lang="en-US" sz="2800" b="1" smtClean="0">
                <a:solidFill>
                  <a:srgbClr val="00B0F0"/>
                </a:solidFill>
                <a:latin typeface="Times New Roman" panose="02020603050405020304" pitchFamily="18" charset="0"/>
                <a:cs typeface="Times New Roman" panose="02020603050405020304" pitchFamily="18" charset="0"/>
              </a:rPr>
              <a:t>eem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Learning Outcomes</a:t>
            </a:r>
          </a:p>
        </p:txBody>
      </p:sp>
      <p:sp>
        <p:nvSpPr>
          <p:cNvPr id="7" name="Content Placeholder 2">
            <a:extLst>
              <a:ext uri="{FF2B5EF4-FFF2-40B4-BE49-F238E27FC236}">
                <a16:creationId xmlns=""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smtClean="0">
                <a:solidFill>
                  <a:srgbClr val="FBFFE5"/>
                </a:solidFill>
              </a:rPr>
              <a:t>.</a:t>
            </a:r>
            <a:endParaRPr lang="ar-SA" b="1" dirty="0">
              <a:solidFill>
                <a:srgbClr val="FBFFE5"/>
              </a:solidFill>
            </a:endParaRPr>
          </a:p>
        </p:txBody>
      </p:sp>
      <p:sp>
        <p:nvSpPr>
          <p:cNvPr id="10" name="Rectangle 9"/>
          <p:cNvSpPr/>
          <p:nvPr/>
        </p:nvSpPr>
        <p:spPr>
          <a:xfrm>
            <a:off x="3048000" y="2413338"/>
            <a:ext cx="6096000" cy="2031325"/>
          </a:xfrm>
          <a:prstGeom prst="rect">
            <a:avLst/>
          </a:prstGeom>
        </p:spPr>
        <p:txBody>
          <a:bodyPr>
            <a:spAutoFit/>
          </a:bodyPr>
          <a:lstStyle/>
          <a:p>
            <a:pPr marL="358571" indent="-358571">
              <a:buFont typeface="Arial" panose="020B0604020202020204" pitchFamily="34" charset="0"/>
              <a:buChar char="•"/>
            </a:pPr>
            <a:r>
              <a:rPr lang="en-US" b="1" dirty="0"/>
              <a:t>Attitudes and Behavior.</a:t>
            </a:r>
          </a:p>
          <a:p>
            <a:pPr marL="358571" indent="-358571">
              <a:buFont typeface="Arial" panose="020B0604020202020204" pitchFamily="34" charset="0"/>
              <a:buChar char="•"/>
            </a:pPr>
            <a:r>
              <a:rPr lang="en-US" b="1" dirty="0"/>
              <a:t>Job Attitudes.</a:t>
            </a:r>
          </a:p>
          <a:p>
            <a:pPr marL="358571" indent="-358571">
              <a:buFont typeface="Arial" panose="020B0604020202020204" pitchFamily="34" charset="0"/>
              <a:buChar char="•"/>
            </a:pPr>
            <a:r>
              <a:rPr lang="en-US" b="1" dirty="0"/>
              <a:t>Job Satisfaction .</a:t>
            </a:r>
          </a:p>
          <a:p>
            <a:pPr marL="358571" indent="-358571">
              <a:buFont typeface="Arial" panose="020B0604020202020204" pitchFamily="34" charset="0"/>
              <a:buChar char="•"/>
            </a:pPr>
            <a:r>
              <a:rPr lang="en-US" b="1" dirty="0"/>
              <a:t>What Causes Job Satisfaction? </a:t>
            </a:r>
          </a:p>
          <a:p>
            <a:pPr marL="358571" indent="-358571">
              <a:buFont typeface="Arial" panose="020B0604020202020204" pitchFamily="34" charset="0"/>
              <a:buChar char="•"/>
            </a:pPr>
            <a:r>
              <a:rPr lang="en-US" b="1" dirty="0"/>
              <a:t>Outcomes of Job Satisfaction. </a:t>
            </a:r>
          </a:p>
          <a:p>
            <a:pPr marL="358571" indent="-358571">
              <a:buFont typeface="Arial" panose="020B0604020202020204" pitchFamily="34" charset="0"/>
              <a:buChar char="•"/>
            </a:pPr>
            <a:r>
              <a:rPr lang="en-US" b="1" dirty="0"/>
              <a:t>The Impact of Job Dissatisfaction.</a:t>
            </a:r>
            <a:endParaRPr lang="ar-SA" b="1" dirty="0"/>
          </a:p>
          <a:p>
            <a:endParaRPr lang="ar-SA" b="1" u="sng"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8" y="1598505"/>
            <a:ext cx="10883555" cy="4694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8" y="1101488"/>
            <a:ext cx="7302363" cy="523220"/>
          </a:xfrm>
          <a:prstGeom prst="rect">
            <a:avLst/>
          </a:prstGeom>
          <a:noFill/>
        </p:spPr>
        <p:txBody>
          <a:bodyPr wrap="square" rtlCol="0">
            <a:spAutoFit/>
          </a:bodyPr>
          <a:lstStyle/>
          <a:p>
            <a:r>
              <a:rPr lang="en-US" sz="2800" dirty="0"/>
              <a:t>Attitudes and Job Satisfaction</a:t>
            </a:r>
            <a:endParaRPr lang="ar-SA" sz="2800" b="1" dirty="0"/>
          </a:p>
        </p:txBody>
      </p:sp>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8257957"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8338" y="1637327"/>
            <a:ext cx="10792495" cy="465530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3673"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rPr>
              <a:t>Attitudes</a:t>
            </a:r>
            <a:r>
              <a:rPr lang="en-US" dirty="0">
                <a:solidFill>
                  <a:schemeClr val="tx1"/>
                </a:solidFill>
              </a:rPr>
              <a:t>,</a:t>
            </a:r>
            <a:endParaRPr lang="ar-SA" dirty="0">
              <a:solidFill>
                <a:schemeClr val="tx1"/>
              </a:solidFill>
            </a:endParaRPr>
          </a:p>
          <a:p>
            <a:r>
              <a:rPr lang="en-US" dirty="0">
                <a:solidFill>
                  <a:schemeClr val="accent5">
                    <a:lumMod val="75000"/>
                  </a:schemeClr>
                </a:solidFill>
              </a:rPr>
              <a:t>Attitudes are evaluative statements—either favorable or unfavorable—about objects, people, or events. They reflect how we feel about something. When you say “I like my job,” you are expressing your attitude about your work.</a:t>
            </a:r>
          </a:p>
          <a:p>
            <a:r>
              <a:rPr lang="en-US" dirty="0">
                <a:solidFill>
                  <a:schemeClr val="accent5">
                    <a:lumMod val="75000"/>
                  </a:schemeClr>
                </a:solidFill>
              </a:rPr>
              <a:t>Attitudes are </a:t>
            </a:r>
            <a:r>
              <a:rPr lang="en-US" b="1" u="sng" dirty="0">
                <a:solidFill>
                  <a:schemeClr val="tx1"/>
                </a:solidFill>
              </a:rPr>
              <a:t>complex</a:t>
            </a:r>
            <a:r>
              <a:rPr lang="en-US" dirty="0">
                <a:solidFill>
                  <a:schemeClr val="accent5">
                    <a:lumMod val="75000"/>
                  </a:schemeClr>
                </a:solidFill>
              </a:rPr>
              <a:t>. If you ask people about their attitude toward religion, or an organization, you may get a simple response, but the underlying reasons are probably complicated. To fully understand attitudes, we must consider their </a:t>
            </a:r>
            <a:r>
              <a:rPr lang="en-US" dirty="0">
                <a:solidFill>
                  <a:schemeClr val="tx1"/>
                </a:solidFill>
              </a:rPr>
              <a:t>fundamental  components</a:t>
            </a:r>
            <a:endParaRPr lang="ar-SA" dirty="0">
              <a:solidFill>
                <a:schemeClr val="tx1"/>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endParaRPr lang="en-US" sz="2400" b="1" dirty="0">
              <a:latin typeface="+mj-lt"/>
              <a:cs typeface="Times New Roman" panose="02020603050405020304" pitchFamily="18" charset="0"/>
            </a:endParaRPr>
          </a:p>
        </p:txBody>
      </p:sp>
      <p:sp>
        <p:nvSpPr>
          <p:cNvPr id="2" name="Content Placeholder 2">
            <a:extLst>
              <a:ext uri="{FF2B5EF4-FFF2-40B4-BE49-F238E27FC236}">
                <a16:creationId xmlns="" xmlns:a16="http://schemas.microsoft.com/office/drawing/2014/main" id="{7AF4F370-5457-C207-6DF1-41597CA0D67D}"/>
              </a:ext>
            </a:extLst>
          </p:cNvPr>
          <p:cNvSpPr txBox="1">
            <a:spLocks/>
          </p:cNvSpPr>
          <p:nvPr/>
        </p:nvSpPr>
        <p:spPr>
          <a:xfrm>
            <a:off x="1705590" y="2298534"/>
            <a:ext cx="86361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08851" y="1304060"/>
            <a:ext cx="1727747" cy="176140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5376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chemeClr val="tx1"/>
                </a:solidFill>
              </a:rPr>
              <a:t>Typically, researchers assume attitudes have </a:t>
            </a:r>
            <a:r>
              <a:rPr lang="en-US" sz="2000" dirty="0">
                <a:solidFill>
                  <a:srgbClr val="0070C0"/>
                </a:solidFill>
              </a:rPr>
              <a:t>three</a:t>
            </a:r>
            <a:r>
              <a:rPr lang="en-US" sz="2000" dirty="0">
                <a:solidFill>
                  <a:schemeClr val="tx1"/>
                </a:solidFill>
              </a:rPr>
              <a:t> components: </a:t>
            </a:r>
            <a:r>
              <a:rPr lang="en-US" sz="2000" dirty="0">
                <a:solidFill>
                  <a:srgbClr val="0070C0"/>
                </a:solidFill>
              </a:rPr>
              <a:t>cognition, affect, and behavior.</a:t>
            </a:r>
          </a:p>
          <a:p>
            <a:r>
              <a:rPr lang="en-US" sz="2000" dirty="0">
                <a:solidFill>
                  <a:schemeClr val="tx1"/>
                </a:solidFill>
              </a:rPr>
              <a:t> The statement “My pay is low” is </a:t>
            </a:r>
            <a:r>
              <a:rPr lang="en-US" sz="2000" dirty="0">
                <a:solidFill>
                  <a:srgbClr val="0070C0"/>
                </a:solidFill>
              </a:rPr>
              <a:t>a cognitive </a:t>
            </a:r>
            <a:r>
              <a:rPr lang="en-US" sz="2000" dirty="0">
                <a:solidFill>
                  <a:schemeClr val="tx1"/>
                </a:solidFill>
              </a:rPr>
              <a:t>component of an attitude—a description of or belief in the way things are. </a:t>
            </a:r>
          </a:p>
          <a:p>
            <a:r>
              <a:rPr lang="en-US" sz="2000" dirty="0">
                <a:solidFill>
                  <a:srgbClr val="0070C0"/>
                </a:solidFill>
              </a:rPr>
              <a:t>Affect</a:t>
            </a:r>
            <a:r>
              <a:rPr lang="en-US" sz="2000" dirty="0">
                <a:solidFill>
                  <a:schemeClr val="tx1"/>
                </a:solidFill>
              </a:rPr>
              <a:t> is the emotional or feeling segment of an attitude reflected in the statement, “I am angry over how little I’m paid.” Affect can lead to behavioral outcomes</a:t>
            </a:r>
            <a:endParaRPr lang="en-US" sz="2000" b="1" dirty="0">
              <a:solidFill>
                <a:schemeClr val="tx1"/>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63A00314-A771-0E2C-C4A6-7D3E4DA0FE63}"/>
              </a:ext>
            </a:extLst>
          </p:cNvPr>
          <p:cNvSpPr txBox="1">
            <a:spLocks/>
          </p:cNvSpPr>
          <p:nvPr/>
        </p:nvSpPr>
        <p:spPr>
          <a:xfrm>
            <a:off x="1134284" y="2167721"/>
            <a:ext cx="6811981" cy="41112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1239" y="935396"/>
            <a:ext cx="4687910" cy="194947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218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rgbClr val="0070C0"/>
                </a:solidFill>
              </a:rPr>
              <a:t>The </a:t>
            </a:r>
            <a:r>
              <a:rPr lang="en-US" sz="2000" b="1" dirty="0">
                <a:solidFill>
                  <a:schemeClr val="tx1"/>
                </a:solidFill>
              </a:rPr>
              <a:t>behavioral</a:t>
            </a:r>
            <a:r>
              <a:rPr lang="en-US" sz="2000" dirty="0">
                <a:solidFill>
                  <a:srgbClr val="0070C0"/>
                </a:solidFill>
              </a:rPr>
              <a:t> component of an attitude describes an intention to behave a certain way toward someone as in, “I’m going to look for another job that pays better.” </a:t>
            </a:r>
          </a:p>
          <a:p>
            <a:r>
              <a:rPr lang="en-US" sz="2000" dirty="0">
                <a:solidFill>
                  <a:srgbClr val="0070C0"/>
                </a:solidFill>
              </a:rPr>
              <a:t>Viewing attitudes as having three components—cognition, affect, and behavior—helps understand their complexity and the potential relationship between attitudes and behavior.</a:t>
            </a:r>
            <a:endParaRPr lang="ar-SA" sz="2000"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63A00314-A771-0E2C-C4A6-7D3E4DA0FE63}"/>
              </a:ext>
            </a:extLst>
          </p:cNvPr>
          <p:cNvSpPr txBox="1">
            <a:spLocks/>
          </p:cNvSpPr>
          <p:nvPr/>
        </p:nvSpPr>
        <p:spPr>
          <a:xfrm>
            <a:off x="1134284" y="2167721"/>
            <a:ext cx="6811981" cy="41112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1239" y="935396"/>
            <a:ext cx="4687910" cy="194947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15631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r>
              <a:rPr lang="en-US" sz="2400" dirty="0"/>
              <a:t>Attitudes three components: </a:t>
            </a:r>
            <a:endParaRPr lang="ar-SA" sz="2400" dirty="0"/>
          </a:p>
        </p:txBody>
      </p:sp>
      <p:sp>
        <p:nvSpPr>
          <p:cNvPr id="2" name="Content Placeholder 2">
            <a:extLst>
              <a:ext uri="{FF2B5EF4-FFF2-40B4-BE49-F238E27FC236}">
                <a16:creationId xmlns="" xmlns:a16="http://schemas.microsoft.com/office/drawing/2014/main" id="{8DA59FCA-07D3-9045-3759-6A77363FF628}"/>
              </a:ext>
            </a:extLst>
          </p:cNvPr>
          <p:cNvSpPr txBox="1">
            <a:spLocks/>
          </p:cNvSpPr>
          <p:nvPr/>
        </p:nvSpPr>
        <p:spPr>
          <a:xfrm>
            <a:off x="1329548" y="2313252"/>
            <a:ext cx="5586407" cy="35595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80" y="1685495"/>
            <a:ext cx="10812720" cy="453650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4930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70C0"/>
                </a:solidFill>
              </a:rPr>
              <a:t>In organizations, attitudes are important for their behavioral component. If workers believe, for example, that managers, auditors, and engineers are in a </a:t>
            </a:r>
            <a:r>
              <a:rPr lang="en-US" dirty="0">
                <a:solidFill>
                  <a:schemeClr val="tx1"/>
                </a:solidFill>
              </a:rPr>
              <a:t>conspiracy</a:t>
            </a:r>
            <a:r>
              <a:rPr lang="en-US" dirty="0">
                <a:solidFill>
                  <a:srgbClr val="0070C0"/>
                </a:solidFill>
              </a:rPr>
              <a:t> to make employees work harder for less money, we should try to understand how this attitude formed, how it impacts job behavior, and how it might be changed.</a:t>
            </a:r>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A3C13FF3-6BA8-8AA2-F61B-D88D61739F0A}"/>
              </a:ext>
            </a:extLst>
          </p:cNvPr>
          <p:cNvSpPr txBox="1">
            <a:spLocks/>
          </p:cNvSpPr>
          <p:nvPr/>
        </p:nvSpPr>
        <p:spPr>
          <a:xfrm>
            <a:off x="746975" y="2395678"/>
            <a:ext cx="10483401" cy="267859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765" y="1120315"/>
            <a:ext cx="6917859" cy="196216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8617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558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 xmlns:a16="http://schemas.microsoft.com/office/drawing/2014/main" id="{CCFDE71C-8BCB-4A9A-F5BD-EB9C97D999BF}"/>
              </a:ext>
            </a:extLst>
          </p:cNvPr>
          <p:cNvSpPr txBox="1">
            <a:spLocks/>
          </p:cNvSpPr>
          <p:nvPr/>
        </p:nvSpPr>
        <p:spPr>
          <a:xfrm>
            <a:off x="1356711" y="2196296"/>
            <a:ext cx="9743271" cy="34968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sp>
        <p:nvSpPr>
          <p:cNvPr id="6" name="Rectangle 5"/>
          <p:cNvSpPr/>
          <p:nvPr/>
        </p:nvSpPr>
        <p:spPr>
          <a:xfrm>
            <a:off x="3374265" y="1042024"/>
            <a:ext cx="5460641" cy="461665"/>
          </a:xfrm>
          <a:prstGeom prst="rect">
            <a:avLst/>
          </a:prstGeom>
        </p:spPr>
        <p:txBody>
          <a:bodyPr wrap="square">
            <a:spAutoFit/>
          </a:bodyPr>
          <a:lstStyle/>
          <a:p>
            <a:r>
              <a:rPr lang="en-US" sz="2400" b="1" dirty="0"/>
              <a:t>Attitudes and Behavior</a:t>
            </a:r>
            <a:endParaRPr lang="ar-SA" sz="2400" b="1" dirty="0"/>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80" y="1772816"/>
            <a:ext cx="10812720" cy="453650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3928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rgbClr val="0070C0"/>
                </a:solidFill>
              </a:rPr>
              <a:t>Early research on attitudes assumed they were causally related to behavior—that is, the attitudes people hold determine what they do. Other researchers have agreed that attitudes predict future behavior</a:t>
            </a:r>
            <a:endParaRPr lang="ar-SA" sz="2000"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8" y="1101488"/>
            <a:ext cx="7302363" cy="477054"/>
          </a:xfrm>
          <a:prstGeom prst="rect">
            <a:avLst/>
          </a:prstGeom>
          <a:noFill/>
        </p:spPr>
        <p:txBody>
          <a:bodyPr wrap="square" rtlCol="0">
            <a:spAutoFit/>
          </a:bodyPr>
          <a:lstStyle/>
          <a:p>
            <a:r>
              <a:rPr lang="en-US" sz="2400" b="1" dirty="0"/>
              <a:t>Attitudes and Behavior</a:t>
            </a:r>
            <a:endParaRPr lang="ar-SA" sz="2400" b="1" dirty="0"/>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9499" y="1628801"/>
            <a:ext cx="5173909" cy="164243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5327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 xmlns:a16="http://schemas.microsoft.com/office/drawing/2014/main" id="{7C8E4661-4608-0DE3-FD01-EF7B7EB1EECA}"/>
              </a:ext>
            </a:extLst>
          </p:cNvPr>
          <p:cNvSpPr txBox="1"/>
          <p:nvPr/>
        </p:nvSpPr>
        <p:spPr>
          <a:xfrm>
            <a:off x="798491" y="2101396"/>
            <a:ext cx="7134896" cy="2246769"/>
          </a:xfrm>
          <a:prstGeom prst="rect">
            <a:avLst/>
          </a:prstGeom>
          <a:noFill/>
        </p:spPr>
        <p:txBody>
          <a:bodyPr wrap="square">
            <a:spAutoFit/>
          </a:bodyPr>
          <a:lstStyle/>
          <a:p>
            <a:r>
              <a:rPr lang="en-US" sz="2000" b="1" dirty="0"/>
              <a:t>Cognitive dissonance </a:t>
            </a:r>
            <a:r>
              <a:rPr lang="en-US" sz="2000" dirty="0"/>
              <a:t>: </a:t>
            </a:r>
          </a:p>
          <a:p>
            <a:r>
              <a:rPr lang="en-US" sz="2000" u="sng" dirty="0">
                <a:solidFill>
                  <a:srgbClr val="0070C0"/>
                </a:solidFill>
              </a:rPr>
              <a:t>Any incompatibility between two or more attitudes or between behavior and attitudes.</a:t>
            </a:r>
          </a:p>
          <a:p>
            <a:r>
              <a:rPr lang="en-US" sz="2000" dirty="0">
                <a:solidFill>
                  <a:srgbClr val="0070C0"/>
                </a:solidFill>
              </a:rPr>
              <a:t>People seek consistency among their attitudes, and between their attitudes and their behavior. Any form of </a:t>
            </a:r>
            <a:r>
              <a:rPr lang="en-US" sz="2000" dirty="0"/>
              <a:t>inconsistency</a:t>
            </a:r>
            <a:r>
              <a:rPr lang="en-US" sz="2000" dirty="0">
                <a:solidFill>
                  <a:srgbClr val="0070C0"/>
                </a:solidFill>
              </a:rPr>
              <a:t> is </a:t>
            </a:r>
            <a:r>
              <a:rPr lang="en-US" sz="2000" dirty="0"/>
              <a:t>uncomfortable</a:t>
            </a:r>
            <a:r>
              <a:rPr lang="en-US" sz="2000" dirty="0">
                <a:solidFill>
                  <a:srgbClr val="0070C0"/>
                </a:solidFill>
              </a:rPr>
              <a:t>, and individuals will therefore attempt to reduce it. </a:t>
            </a:r>
            <a:endParaRPr lang="ar-SA" sz="2000" dirty="0">
              <a:solidFill>
                <a:srgbClr val="0070C0"/>
              </a:solidFill>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3387" y="2101396"/>
            <a:ext cx="3255345" cy="261069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474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 xmlns:a16="http://schemas.microsoft.com/office/drawing/2014/main" id="{EE6E26C8-D383-E5D3-3CA0-B78E61855EBA}"/>
              </a:ext>
            </a:extLst>
          </p:cNvPr>
          <p:cNvSpPr txBox="1"/>
          <p:nvPr/>
        </p:nvSpPr>
        <p:spPr>
          <a:xfrm>
            <a:off x="772732" y="2101396"/>
            <a:ext cx="6787167" cy="2554545"/>
          </a:xfrm>
          <a:prstGeom prst="rect">
            <a:avLst/>
          </a:prstGeom>
          <a:noFill/>
        </p:spPr>
        <p:txBody>
          <a:bodyPr wrap="square">
            <a:spAutoFit/>
          </a:bodyPr>
          <a:lstStyle/>
          <a:p>
            <a:r>
              <a:rPr lang="en-US" sz="2000" dirty="0">
                <a:solidFill>
                  <a:srgbClr val="0070C0"/>
                </a:solidFill>
              </a:rPr>
              <a:t>When there is a </a:t>
            </a:r>
            <a:r>
              <a:rPr lang="en-US" sz="2000" dirty="0"/>
              <a:t>dissonance</a:t>
            </a:r>
            <a:r>
              <a:rPr lang="en-US" sz="2000" dirty="0">
                <a:solidFill>
                  <a:srgbClr val="0070C0"/>
                </a:solidFill>
              </a:rPr>
              <a:t>, people will alter either the attitudes or the behavior, or they will develop a rationalization for the discrepancy. Recent research found, for instance, that the attitudes of employees who had emotionally challenging work events improved after they talked about their experiences with coworkers. Social sharing helped these workers adjust their attitudes to behavioral expectations</a:t>
            </a: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6290" y="2101396"/>
            <a:ext cx="2881543" cy="289680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2409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 xmlns:a16="http://schemas.microsoft.com/office/drawing/2014/main" id="{EE6E26C8-D383-E5D3-3CA0-B78E61855EBA}"/>
              </a:ext>
            </a:extLst>
          </p:cNvPr>
          <p:cNvSpPr txBox="1"/>
          <p:nvPr/>
        </p:nvSpPr>
        <p:spPr>
          <a:xfrm>
            <a:off x="772732" y="2101396"/>
            <a:ext cx="6787167" cy="3416320"/>
          </a:xfrm>
          <a:prstGeom prst="rect">
            <a:avLst/>
          </a:prstGeom>
          <a:noFill/>
        </p:spPr>
        <p:txBody>
          <a:bodyPr wrap="square">
            <a:spAutoFit/>
          </a:bodyPr>
          <a:lstStyle/>
          <a:p>
            <a:r>
              <a:rPr lang="en-US" dirty="0">
                <a:solidFill>
                  <a:srgbClr val="0070C0"/>
                </a:solidFill>
              </a:rPr>
              <a:t>The desire to </a:t>
            </a:r>
            <a:r>
              <a:rPr lang="en-US" dirty="0"/>
              <a:t>reduce</a:t>
            </a:r>
            <a:r>
              <a:rPr lang="en-US" dirty="0">
                <a:solidFill>
                  <a:srgbClr val="0070C0"/>
                </a:solidFill>
              </a:rPr>
              <a:t> dissonance depends on three factors, including :</a:t>
            </a:r>
          </a:p>
          <a:p>
            <a:r>
              <a:rPr lang="en-US" dirty="0">
                <a:solidFill>
                  <a:srgbClr val="0070C0"/>
                </a:solidFill>
              </a:rPr>
              <a:t>1- The </a:t>
            </a:r>
            <a:r>
              <a:rPr lang="en-US" dirty="0"/>
              <a:t>importance</a:t>
            </a:r>
            <a:r>
              <a:rPr lang="en-US" dirty="0">
                <a:solidFill>
                  <a:srgbClr val="0070C0"/>
                </a:solidFill>
              </a:rPr>
              <a:t> of the elements creating dissonance and,</a:t>
            </a:r>
          </a:p>
          <a:p>
            <a:r>
              <a:rPr lang="en-US" dirty="0">
                <a:solidFill>
                  <a:srgbClr val="0070C0"/>
                </a:solidFill>
              </a:rPr>
              <a:t>2-  The </a:t>
            </a:r>
            <a:r>
              <a:rPr lang="en-US" dirty="0"/>
              <a:t>degree</a:t>
            </a:r>
            <a:r>
              <a:rPr lang="en-US" dirty="0">
                <a:solidFill>
                  <a:srgbClr val="0070C0"/>
                </a:solidFill>
              </a:rPr>
              <a:t> of influence we believe we have over the elements.</a:t>
            </a:r>
          </a:p>
          <a:p>
            <a:r>
              <a:rPr lang="en-US" dirty="0">
                <a:solidFill>
                  <a:srgbClr val="0070C0"/>
                </a:solidFill>
              </a:rPr>
              <a:t>3-  The third factor is the </a:t>
            </a:r>
            <a:r>
              <a:rPr lang="en-US" dirty="0"/>
              <a:t>rewards</a:t>
            </a:r>
            <a:r>
              <a:rPr lang="en-US" dirty="0">
                <a:solidFill>
                  <a:srgbClr val="0070C0"/>
                </a:solidFill>
              </a:rPr>
              <a:t> of dissonance; high rewards accompanying high dissonance tend to reduce tension inherent in the dissonance (dissonance is less distressing if accompanied by something good, such as a higher pay raise than expected). Individuals are more motivated to reduce dissonance when the attitudes are important or when they believe the dissonance is due to something they can control</a:t>
            </a: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6290" y="2101396"/>
            <a:ext cx="2881543" cy="289680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9263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 xmlns:a16="http://schemas.microsoft.com/office/drawing/2014/main" id="{03481124-181E-7A57-9656-7C727EF54FD1}"/>
              </a:ext>
            </a:extLst>
          </p:cNvPr>
          <p:cNvSpPr txBox="1"/>
          <p:nvPr/>
        </p:nvSpPr>
        <p:spPr>
          <a:xfrm>
            <a:off x="798491" y="2112802"/>
            <a:ext cx="6336406" cy="400110"/>
          </a:xfrm>
          <a:prstGeom prst="rect">
            <a:avLst/>
          </a:prstGeom>
          <a:noFill/>
        </p:spPr>
        <p:txBody>
          <a:bodyPr wrap="square">
            <a:spAutoFit/>
          </a:bodyPr>
          <a:lstStyle/>
          <a:p>
            <a:r>
              <a:rPr lang="en-US" sz="2000" dirty="0"/>
              <a:t>For Example: </a:t>
            </a:r>
            <a:endParaRPr lang="ar-SA" sz="2000" dirty="0"/>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80" y="2614411"/>
            <a:ext cx="10909312" cy="339658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2247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r>
              <a:rPr lang="en-US" sz="2400" b="1" dirty="0"/>
              <a:t>Job Attitudes</a:t>
            </a:r>
            <a:endParaRPr lang="ar-SA" sz="2400" b="1" dirty="0"/>
          </a:p>
        </p:txBody>
      </p:sp>
      <p:sp>
        <p:nvSpPr>
          <p:cNvPr id="6" name="TextBox 5">
            <a:extLst>
              <a:ext uri="{FF2B5EF4-FFF2-40B4-BE49-F238E27FC236}">
                <a16:creationId xmlns="" xmlns:a16="http://schemas.microsoft.com/office/drawing/2014/main" id="{F5ABD52D-6AAD-7059-DDEC-846A1648721F}"/>
              </a:ext>
            </a:extLst>
          </p:cNvPr>
          <p:cNvSpPr txBox="1"/>
          <p:nvPr/>
        </p:nvSpPr>
        <p:spPr>
          <a:xfrm>
            <a:off x="2174081" y="2683654"/>
            <a:ext cx="7843837" cy="397738"/>
          </a:xfrm>
          <a:prstGeom prst="rect">
            <a:avLst/>
          </a:prstGeom>
          <a:noFill/>
        </p:spPr>
        <p:txBody>
          <a:bodyPr wrap="square">
            <a:spAutoFit/>
          </a:bodyPr>
          <a:lstStyle/>
          <a:p>
            <a:pPr algn="justLow">
              <a:lnSpc>
                <a:spcPct val="107000"/>
              </a:lnSpc>
              <a:spcAft>
                <a:spcPts val="800"/>
              </a:spcAft>
            </a:pPr>
            <a:endParaRPr lang="en-US" sz="2000" kern="100" dirty="0">
              <a:effectLst/>
              <a:latin typeface="+mj-lt"/>
              <a:ea typeface="Calibri" panose="020F0502020204030204" pitchFamily="34" charset="0"/>
              <a:cs typeface="Arial" panose="020B0604020202020204" pitchFamily="34" charset="0"/>
            </a:endParaRPr>
          </a:p>
        </p:txBody>
      </p:sp>
      <p:pic>
        <p:nvPicPr>
          <p:cNvPr id="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9397" y="1595438"/>
            <a:ext cx="10940603" cy="468462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3540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8643" y="17498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70C0"/>
                </a:solidFill>
              </a:rPr>
              <a:t>We have thousands of attitudes, but OB focuses on a very limited number that form positive or negative evaluations employees hold about their work environments. Much of the research has looked at three attitudes: job satisfaction, job involvement, and organizational commitment. Other important attitudes include perceived organizational support and employee engagement.</a:t>
            </a:r>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r>
              <a:rPr lang="en-US" sz="2400" b="1" dirty="0"/>
              <a:t>Job satisfaction and concepts related to it</a:t>
            </a:r>
            <a:endParaRPr lang="ar-SA" sz="2400" b="1" dirty="0"/>
          </a:p>
        </p:txBody>
      </p:sp>
      <p:pic>
        <p:nvPicPr>
          <p:cNvPr id="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318" y="1638831"/>
            <a:ext cx="7170532" cy="157227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5896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tx1"/>
                </a:solidFill>
              </a:rPr>
              <a:t>Job satisfaction</a:t>
            </a:r>
            <a:r>
              <a:rPr lang="en-US" dirty="0">
                <a:solidFill>
                  <a:srgbClr val="0070C0"/>
                </a:solidFill>
              </a:rPr>
              <a:t>:  A positive feeling about one’s job resulting from an evaluation of its characteristics.</a:t>
            </a:r>
          </a:p>
          <a:p>
            <a:r>
              <a:rPr lang="en-US" b="1" dirty="0">
                <a:solidFill>
                  <a:schemeClr val="tx1"/>
                </a:solidFill>
              </a:rPr>
              <a:t>Job involvement</a:t>
            </a:r>
            <a:r>
              <a:rPr lang="en-US" b="1" dirty="0">
                <a:solidFill>
                  <a:srgbClr val="0070C0"/>
                </a:solidFill>
              </a:rPr>
              <a:t>: </a:t>
            </a:r>
            <a:r>
              <a:rPr lang="en-US" dirty="0">
                <a:solidFill>
                  <a:srgbClr val="0070C0"/>
                </a:solidFill>
              </a:rPr>
              <a:t>The degree to which a person identifies with a job, actively participates in it, and considers performance important to self-worth.</a:t>
            </a:r>
          </a:p>
          <a:p>
            <a:r>
              <a:rPr lang="en-US" b="1" dirty="0">
                <a:solidFill>
                  <a:schemeClr val="tx1"/>
                </a:solidFill>
              </a:rPr>
              <a:t>Psychological empowerment</a:t>
            </a:r>
            <a:r>
              <a:rPr lang="en-US" b="1" dirty="0">
                <a:solidFill>
                  <a:srgbClr val="0070C0"/>
                </a:solidFill>
              </a:rPr>
              <a:t>: </a:t>
            </a:r>
            <a:r>
              <a:rPr lang="en-US" dirty="0">
                <a:solidFill>
                  <a:srgbClr val="0070C0"/>
                </a:solidFill>
              </a:rPr>
              <a:t>Employees’ belief in the degree to which they affect their work environment, their competence, and their perceived autonomy in their work.</a:t>
            </a:r>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765" y="731964"/>
            <a:ext cx="6683010" cy="242253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68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4553" y="16468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70C0"/>
                </a:solidFill>
              </a:rPr>
              <a:t>The degree to which an employee identifies with a particular organization and its goals and wishes to maintain membership in the organization. Employees who are committed will be less likely to engage in work withdrawal even if they are dissatisfied because they have a sense of organizational loyalty or attachment. Even if employees are not currently happy with their work, they are willing to make sacrifices for the organization if they are committed enough.</a:t>
            </a:r>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6" y="1104313"/>
            <a:ext cx="7302363" cy="461665"/>
          </a:xfrm>
          <a:prstGeom prst="rect">
            <a:avLst/>
          </a:prstGeom>
          <a:noFill/>
        </p:spPr>
        <p:txBody>
          <a:bodyPr wrap="square" rtlCol="0">
            <a:spAutoFit/>
          </a:bodyPr>
          <a:lstStyle/>
          <a:p>
            <a:r>
              <a:rPr lang="en-US" sz="2400" b="1" dirty="0"/>
              <a:t>3- Organizational Commitment </a:t>
            </a:r>
            <a:endParaRPr lang="ar-SA" sz="2400" b="1" dirty="0"/>
          </a:p>
        </p:txBody>
      </p:sp>
      <p:sp>
        <p:nvSpPr>
          <p:cNvPr id="2" name="Content Placeholder 2">
            <a:extLst>
              <a:ext uri="{FF2B5EF4-FFF2-40B4-BE49-F238E27FC236}">
                <a16:creationId xmlns="" xmlns:a16="http://schemas.microsoft.com/office/drawing/2014/main"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0654" y="1147583"/>
            <a:ext cx="4346619" cy="190762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8405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4553" y="160783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70C0"/>
                </a:solidFill>
              </a:rPr>
              <a:t>The degree to which employees believe an organization values their contribution and cares about their well-being.</a:t>
            </a:r>
          </a:p>
          <a:p>
            <a:r>
              <a:rPr lang="en-US" dirty="0">
                <a:solidFill>
                  <a:srgbClr val="0070C0"/>
                </a:solidFill>
              </a:rPr>
              <a:t>People perceive their organizations as supportive when rewards are deemed fair, when employees have a voice in decisions, and when their supervisors are supportive</a:t>
            </a:r>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6" y="1104313"/>
            <a:ext cx="7302363" cy="461665"/>
          </a:xfrm>
          <a:prstGeom prst="rect">
            <a:avLst/>
          </a:prstGeom>
          <a:noFill/>
        </p:spPr>
        <p:txBody>
          <a:bodyPr wrap="square" rtlCol="0">
            <a:spAutoFit/>
          </a:bodyPr>
          <a:lstStyle/>
          <a:p>
            <a:r>
              <a:rPr lang="en-US" sz="2400" b="1" dirty="0"/>
              <a:t>Perceived organizational support (POS)</a:t>
            </a:r>
            <a:endParaRPr lang="ar-SA" sz="2400" b="1" dirty="0"/>
          </a:p>
        </p:txBody>
      </p:sp>
      <p:sp>
        <p:nvSpPr>
          <p:cNvPr id="2" name="Content Placeholder 2">
            <a:extLst>
              <a:ext uri="{FF2B5EF4-FFF2-40B4-BE49-F238E27FC236}">
                <a16:creationId xmlns="" xmlns:a16="http://schemas.microsoft.com/office/drawing/2014/main"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0006" y="4507606"/>
            <a:ext cx="8538693" cy="235039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2158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4553" y="1607835"/>
            <a:ext cx="10522946" cy="3264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70C0"/>
                </a:solidFill>
              </a:rPr>
              <a:t>POS is important , </a:t>
            </a:r>
            <a:r>
              <a:rPr lang="en-US" dirty="0">
                <a:solidFill>
                  <a:schemeClr val="tx1"/>
                </a:solidFill>
              </a:rPr>
              <a:t>In low power-distance </a:t>
            </a:r>
            <a:r>
              <a:rPr lang="en-US" dirty="0">
                <a:solidFill>
                  <a:srgbClr val="0070C0"/>
                </a:solidFill>
              </a:rPr>
              <a:t>countries like the United States, people are more likely to view work as an exchange than as a moral obligation, so employees look for reasons to feel supported by their organizations. </a:t>
            </a:r>
          </a:p>
          <a:p>
            <a:r>
              <a:rPr lang="en-US" dirty="0">
                <a:solidFill>
                  <a:schemeClr val="tx1"/>
                </a:solidFill>
              </a:rPr>
              <a:t>In high power-distance </a:t>
            </a:r>
            <a:r>
              <a:rPr lang="en-US" dirty="0">
                <a:solidFill>
                  <a:srgbClr val="0070C0"/>
                </a:solidFill>
              </a:rPr>
              <a:t>countries like China, employee POS perceptions are not as deeply based on demonstrations of fairness, support, and encouragement.</a:t>
            </a:r>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 xmlns:a16="http://schemas.microsoft.com/office/drawing/2014/main"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0006" y="4507606"/>
            <a:ext cx="8538693" cy="235039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07010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4553" y="1607835"/>
            <a:ext cx="10812720" cy="3067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70C0"/>
                </a:solidFill>
              </a:rPr>
              <a:t>An individual’s involvement with, satisfaction, and enthusiasm for the work he or she does. To evaluate engagement, we might ask employees whether they have access to resources and opportunities to learn new skills, whether they feel their work is important and meaningful, and whether interactions with coworkers and supervisors are rewarding.</a:t>
            </a:r>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6" y="1104313"/>
            <a:ext cx="7302363" cy="461665"/>
          </a:xfrm>
          <a:prstGeom prst="rect">
            <a:avLst/>
          </a:prstGeom>
          <a:noFill/>
        </p:spPr>
        <p:txBody>
          <a:bodyPr wrap="square" rtlCol="0">
            <a:spAutoFit/>
          </a:bodyPr>
          <a:lstStyle/>
          <a:p>
            <a:r>
              <a:rPr lang="en-US" sz="2400" b="1" dirty="0"/>
              <a:t>Employee engagement </a:t>
            </a:r>
            <a:endParaRPr lang="ar-SA" sz="2400" b="1" dirty="0"/>
          </a:p>
        </p:txBody>
      </p:sp>
      <p:sp>
        <p:nvSpPr>
          <p:cNvPr id="2" name="Content Placeholder 2">
            <a:extLst>
              <a:ext uri="{FF2B5EF4-FFF2-40B4-BE49-F238E27FC236}">
                <a16:creationId xmlns="" xmlns:a16="http://schemas.microsoft.com/office/drawing/2014/main"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4183" y="3805812"/>
            <a:ext cx="5422005" cy="282026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547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u="sng" dirty="0">
              <a:solidFill>
                <a:schemeClr val="tx1"/>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t>Job Satisfaction </a:t>
            </a:r>
            <a:endParaRPr lang="ar-SA" sz="2400" b="1" dirty="0"/>
          </a:p>
        </p:txBody>
      </p:sp>
      <p:sp>
        <p:nvSpPr>
          <p:cNvPr id="2" name="Content Placeholder 2">
            <a:extLst>
              <a:ext uri="{FF2B5EF4-FFF2-40B4-BE49-F238E27FC236}">
                <a16:creationId xmlns="" xmlns:a16="http://schemas.microsoft.com/office/drawing/2014/main" xmlns:a14="http://schemas.microsoft.com/office/drawing/2010/main" xmlns:mc="http://schemas.openxmlformats.org/markup-compatibility/2006" id="{4675E38F-6009-847E-746F-348E6F2ABFCA}"/>
              </a:ext>
            </a:extLst>
          </p:cNvPr>
          <p:cNvSpPr txBox="1">
            <a:spLocks/>
          </p:cNvSpPr>
          <p:nvPr/>
        </p:nvSpPr>
        <p:spPr>
          <a:xfrm>
            <a:off x="942309" y="2471063"/>
            <a:ext cx="5870615" cy="358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b="1" kern="100" dirty="0">
              <a:solidFill>
                <a:srgbClr val="FF9518"/>
              </a:solidFill>
              <a:latin typeface="+mj-lt"/>
              <a:cs typeface="Arial" panose="020B0604020202020204" pitchFamily="34"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3104" y="1633538"/>
            <a:ext cx="10916896" cy="45317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8994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u="sng" dirty="0">
                <a:solidFill>
                  <a:schemeClr val="tx1"/>
                </a:solidFill>
              </a:rPr>
              <a:t>Job Satisfaction</a:t>
            </a:r>
          </a:p>
          <a:p>
            <a:r>
              <a:rPr lang="en-US" dirty="0">
                <a:solidFill>
                  <a:schemeClr val="tx1"/>
                </a:solidFill>
              </a:rPr>
              <a:t>A positive feeling about a job resulting from an evaluation of its characteristics—is broad. </a:t>
            </a:r>
          </a:p>
          <a:p>
            <a:r>
              <a:rPr lang="en-US" dirty="0">
                <a:solidFill>
                  <a:srgbClr val="0070C0"/>
                </a:solidFill>
              </a:rPr>
              <a:t>A job is more than just shuffling papers, writing programming code, waiting on customers, or driving a truck. Jobs require interacting with coworkers and bosses, following organizational rules and policies, meeting performance standards, adapting to new technology, and so forth</a:t>
            </a:r>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 xmlns:a16="http://schemas.microsoft.com/office/drawing/2014/main" xmlns:a14="http://schemas.microsoft.com/office/drawing/2010/main" xmlns:mc="http://schemas.openxmlformats.org/markup-compatibility/2006" id="{4675E38F-6009-847E-746F-348E6F2ABFCA}"/>
              </a:ext>
            </a:extLst>
          </p:cNvPr>
          <p:cNvSpPr txBox="1">
            <a:spLocks/>
          </p:cNvSpPr>
          <p:nvPr/>
        </p:nvSpPr>
        <p:spPr>
          <a:xfrm>
            <a:off x="942309" y="2471063"/>
            <a:ext cx="5870615" cy="358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b="1" kern="100" dirty="0">
              <a:solidFill>
                <a:srgbClr val="FF9518"/>
              </a:solidFill>
              <a:latin typeface="+mj-lt"/>
              <a:cs typeface="Arial" panose="020B0604020202020204" pitchFamily="34"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2473" y="1184856"/>
            <a:ext cx="4037527" cy="2111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03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US" sz="2000" dirty="0">
                <a:solidFill>
                  <a:srgbClr val="0070C0"/>
                </a:solidFill>
              </a:rPr>
              <a:t>Job conditions.</a:t>
            </a:r>
          </a:p>
          <a:p>
            <a:pPr marL="285750" indent="-285750">
              <a:buFont typeface="Arial" panose="020B0604020202020204" pitchFamily="34" charset="0"/>
              <a:buChar char="•"/>
            </a:pPr>
            <a:r>
              <a:rPr lang="en-US" sz="2000" dirty="0">
                <a:solidFill>
                  <a:srgbClr val="0070C0"/>
                </a:solidFill>
              </a:rPr>
              <a:t>Personality.</a:t>
            </a:r>
          </a:p>
          <a:p>
            <a:pPr marL="285750" indent="-285750">
              <a:buFont typeface="Arial" panose="020B0604020202020204" pitchFamily="34" charset="0"/>
              <a:buChar char="•"/>
            </a:pPr>
            <a:r>
              <a:rPr lang="en-US" sz="2000" dirty="0">
                <a:solidFill>
                  <a:srgbClr val="0070C0"/>
                </a:solidFill>
              </a:rPr>
              <a:t>Pay.</a:t>
            </a:r>
          </a:p>
          <a:p>
            <a:pPr marL="285750" indent="-285750">
              <a:buFont typeface="Arial" panose="020B0604020202020204" pitchFamily="34" charset="0"/>
              <a:buChar char="•"/>
            </a:pPr>
            <a:r>
              <a:rPr lang="en-US" sz="2000" dirty="0">
                <a:solidFill>
                  <a:srgbClr val="0070C0"/>
                </a:solidFill>
              </a:rPr>
              <a:t>Corporate social responsibility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7" y="1114473"/>
            <a:ext cx="7302363" cy="461665"/>
          </a:xfrm>
          <a:prstGeom prst="rect">
            <a:avLst/>
          </a:prstGeom>
          <a:noFill/>
        </p:spPr>
        <p:txBody>
          <a:bodyPr wrap="square" rtlCol="0">
            <a:spAutoFit/>
          </a:bodyPr>
          <a:lstStyle/>
          <a:p>
            <a:r>
              <a:rPr lang="en-US" sz="2400" b="1" dirty="0"/>
              <a:t>What Causes Job Satisfaction?</a:t>
            </a:r>
            <a:endParaRPr lang="ar-SA" sz="2400" b="1" dirty="0"/>
          </a:p>
        </p:txBody>
      </p:sp>
      <p:sp>
        <p:nvSpPr>
          <p:cNvPr id="6" name="Content Placeholder 2">
            <a:extLst>
              <a:ext uri="{FF2B5EF4-FFF2-40B4-BE49-F238E27FC236}">
                <a16:creationId xmlns="" xmlns:a16="http://schemas.microsoft.com/office/drawing/2014/main" xmlns:a14="http://schemas.microsoft.com/office/drawing/2010/main" xmlns:mc="http://schemas.openxmlformats.org/markup-compatibility/2006" id="{33D81C1F-B220-5034-12F7-560D064DC532}"/>
              </a:ext>
            </a:extLst>
          </p:cNvPr>
          <p:cNvSpPr txBox="1">
            <a:spLocks/>
          </p:cNvSpPr>
          <p:nvPr/>
        </p:nvSpPr>
        <p:spPr>
          <a:xfrm>
            <a:off x="1515407" y="2214211"/>
            <a:ext cx="8677057" cy="1827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sz="2000" b="1" kern="100" dirty="0">
              <a:latin typeface="+mj-lt"/>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mj-lt"/>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80" y="1685495"/>
            <a:ext cx="4337720" cy="425166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7474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0070C0"/>
                </a:solidFill>
              </a:rPr>
              <a:t>1- </a:t>
            </a:r>
            <a:r>
              <a:rPr lang="en-US" sz="2000" b="1" dirty="0">
                <a:solidFill>
                  <a:schemeClr val="tx1"/>
                </a:solidFill>
              </a:rPr>
              <a:t>Job conditions</a:t>
            </a:r>
            <a:r>
              <a:rPr lang="en-US" sz="2000" b="1" dirty="0">
                <a:solidFill>
                  <a:srgbClr val="0070C0"/>
                </a:solidFill>
              </a:rPr>
              <a:t>: </a:t>
            </a:r>
            <a:r>
              <a:rPr lang="en-US" sz="2000" dirty="0">
                <a:solidFill>
                  <a:srgbClr val="0070C0"/>
                </a:solidFill>
              </a:rPr>
              <a:t>Generally, interesting jobs that provide training, variety, independence, and control satisfy most employees. Employees who feel empowered by their leaders experience higher job satisfaction.</a:t>
            </a:r>
          </a:p>
          <a:p>
            <a:r>
              <a:rPr lang="en-US" sz="2000" b="1" dirty="0">
                <a:solidFill>
                  <a:srgbClr val="0070C0"/>
                </a:solidFill>
              </a:rPr>
              <a:t>2- </a:t>
            </a:r>
            <a:r>
              <a:rPr lang="en-US" sz="2000" b="1" dirty="0">
                <a:solidFill>
                  <a:schemeClr val="tx1"/>
                </a:solidFill>
              </a:rPr>
              <a:t>Personality</a:t>
            </a:r>
            <a:r>
              <a:rPr lang="en-US" sz="2000" b="1" dirty="0">
                <a:solidFill>
                  <a:srgbClr val="0070C0"/>
                </a:solidFill>
              </a:rPr>
              <a:t>: </a:t>
            </a:r>
            <a:r>
              <a:rPr lang="en-US" sz="2000" dirty="0">
                <a:solidFill>
                  <a:srgbClr val="0070C0"/>
                </a:solidFill>
              </a:rPr>
              <a:t>personality also plays an important role. People who have positive core self-evaluations (</a:t>
            </a:r>
            <a:r>
              <a:rPr lang="en-US" sz="2000" dirty="0">
                <a:solidFill>
                  <a:schemeClr val="tx1"/>
                </a:solidFill>
              </a:rPr>
              <a:t>CSEs</a:t>
            </a:r>
            <a:r>
              <a:rPr lang="en-US" sz="2000" dirty="0">
                <a:solidFill>
                  <a:srgbClr val="0070C0"/>
                </a:solidFill>
              </a:rPr>
              <a:t>), </a:t>
            </a:r>
            <a:r>
              <a:rPr lang="en-US" sz="2000" u="sng" dirty="0">
                <a:solidFill>
                  <a:srgbClr val="0070C0"/>
                </a:solidFill>
              </a:rPr>
              <a:t>who believe in their inner worth and basic competence</a:t>
            </a:r>
            <a:r>
              <a:rPr lang="en-US" sz="2000" dirty="0">
                <a:solidFill>
                  <a:srgbClr val="0070C0"/>
                </a:solidFill>
              </a:rPr>
              <a:t>—are more satisfied with their jobs than people with </a:t>
            </a:r>
            <a:r>
              <a:rPr lang="en-US" sz="2000" dirty="0">
                <a:solidFill>
                  <a:schemeClr val="tx1"/>
                </a:solidFill>
              </a:rPr>
              <a:t>negative CSEs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xmlns:a14="http://schemas.microsoft.com/office/drawing/2010/main" xmlns:mc="http://schemas.openxmlformats.org/markup-compatibility/2006" id="{33D81C1F-B220-5034-12F7-560D064DC532}"/>
              </a:ext>
            </a:extLst>
          </p:cNvPr>
          <p:cNvSpPr txBox="1">
            <a:spLocks/>
          </p:cNvSpPr>
          <p:nvPr/>
        </p:nvSpPr>
        <p:spPr>
          <a:xfrm>
            <a:off x="1515407" y="2214211"/>
            <a:ext cx="8677057" cy="1827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sz="2000" b="1" kern="100" dirty="0">
              <a:latin typeface="+mj-lt"/>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mj-lt"/>
              <a:ea typeface="Calibri" panose="020F0502020204030204" pitchFamily="34" charset="0"/>
              <a:cs typeface="Arial" panose="020B0604020202020204" pitchFamily="34" charset="0"/>
            </a:endParaRP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766" y="494593"/>
            <a:ext cx="6513900" cy="204760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9452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u="sng" dirty="0">
                <a:solidFill>
                  <a:schemeClr val="tx1"/>
                </a:solidFill>
              </a:rPr>
              <a:t>3- Pay</a:t>
            </a:r>
            <a:r>
              <a:rPr lang="en-US" b="1" u="sng" dirty="0">
                <a:solidFill>
                  <a:srgbClr val="0070C0"/>
                </a:solidFill>
              </a:rPr>
              <a:t>: </a:t>
            </a:r>
            <a:r>
              <a:rPr lang="en-US" dirty="0">
                <a:solidFill>
                  <a:srgbClr val="0070C0"/>
                </a:solidFill>
              </a:rPr>
              <a:t>Pay does correlate with job satisfaction and overall happiness for many people, but the effect can be smaller once an individual reaches a standard level of comfortable living.</a:t>
            </a:r>
          </a:p>
          <a:p>
            <a:r>
              <a:rPr lang="en-US" dirty="0">
                <a:solidFill>
                  <a:srgbClr val="0070C0"/>
                </a:solidFill>
              </a:rPr>
              <a:t>Money does motivate people. But what motivates us is not necessarily the same as what makes us happy.</a:t>
            </a:r>
          </a:p>
          <a:p>
            <a:r>
              <a:rPr lang="en-US" b="1" u="sng" dirty="0">
                <a:solidFill>
                  <a:schemeClr val="tx1"/>
                </a:solidFill>
              </a:rPr>
              <a:t>4- Corporate social responsibility (CSR):</a:t>
            </a:r>
            <a:r>
              <a:rPr lang="en-US" u="sng" dirty="0">
                <a:solidFill>
                  <a:schemeClr val="tx1"/>
                </a:solidFill>
              </a:rPr>
              <a:t> </a:t>
            </a:r>
            <a:r>
              <a:rPr lang="en-US" u="sng" dirty="0">
                <a:solidFill>
                  <a:srgbClr val="0070C0"/>
                </a:solidFill>
              </a:rPr>
              <a:t>An organization’s self-regulated actions to benefit society or the environment beyond what is required by law</a:t>
            </a:r>
            <a:r>
              <a:rPr lang="en-US" dirty="0">
                <a:solidFill>
                  <a:srgbClr val="0070C0"/>
                </a:solidFill>
              </a:rPr>
              <a:t>. CSR is good for the planet and good for people. Employees whose personal values fit with the organization’s CSR mission are often more satisfied</a:t>
            </a:r>
            <a:r>
              <a:rPr lang="en-US" dirty="0">
                <a:solidFill>
                  <a:schemeClr val="accent5">
                    <a:lumMod val="60000"/>
                    <a:lumOff val="40000"/>
                  </a:schemeClr>
                </a:solidFill>
              </a:rPr>
              <a: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 xmlns:a16="http://schemas.microsoft.com/office/drawing/2014/main" id="{E20D7260-3199-6CE3-8A48-FDF090D28C14}"/>
              </a:ext>
            </a:extLst>
          </p:cNvPr>
          <p:cNvSpPr txBox="1">
            <a:spLocks/>
          </p:cNvSpPr>
          <p:nvPr/>
        </p:nvSpPr>
        <p:spPr>
          <a:xfrm>
            <a:off x="1113769" y="1245272"/>
            <a:ext cx="7601924" cy="63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7927" y="613019"/>
            <a:ext cx="2259860" cy="214495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3144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r>
              <a:rPr lang="en-US" sz="2400" b="1" dirty="0"/>
              <a:t>Outcomes of Job Satisfaction</a:t>
            </a:r>
            <a:endParaRPr lang="ar-SA" sz="2400" b="1" dirty="0"/>
          </a:p>
        </p:txBody>
      </p:sp>
      <p:sp>
        <p:nvSpPr>
          <p:cNvPr id="10" name="Content Placeholder 2">
            <a:extLst>
              <a:ext uri="{FF2B5EF4-FFF2-40B4-BE49-F238E27FC236}">
                <a16:creationId xmlns="" xmlns:a16="http://schemas.microsoft.com/office/drawing/2014/main" id="{5392EC0A-BDB6-3732-AEEA-5395DA97AAFE}"/>
              </a:ext>
            </a:extLst>
          </p:cNvPr>
          <p:cNvSpPr txBox="1">
            <a:spLocks/>
          </p:cNvSpPr>
          <p:nvPr/>
        </p:nvSpPr>
        <p:spPr>
          <a:xfrm>
            <a:off x="1133625" y="2080099"/>
            <a:ext cx="7005824" cy="3329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7280" y="1707026"/>
            <a:ext cx="10812720" cy="425589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8146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rPr>
              <a:t>Outcomes of Job Satisfaction:</a:t>
            </a:r>
            <a:endParaRPr lang="ar-SA" sz="2000" b="1" dirty="0">
              <a:solidFill>
                <a:schemeClr val="tx1"/>
              </a:solidFill>
            </a:endParaRPr>
          </a:p>
          <a:p>
            <a:pPr marL="285750" indent="-285750">
              <a:buFont typeface="Arial" panose="020B0604020202020204" pitchFamily="34" charset="0"/>
              <a:buChar char="•"/>
            </a:pPr>
            <a:r>
              <a:rPr lang="en-US" sz="2000" dirty="0">
                <a:solidFill>
                  <a:srgbClr val="0070C0"/>
                </a:solidFill>
              </a:rPr>
              <a:t>Job Performance.</a:t>
            </a:r>
          </a:p>
          <a:p>
            <a:pPr marL="285750" indent="-285750">
              <a:buFont typeface="Arial" panose="020B0604020202020204" pitchFamily="34" charset="0"/>
              <a:buChar char="•"/>
            </a:pPr>
            <a:r>
              <a:rPr lang="en-US" sz="2000" dirty="0">
                <a:solidFill>
                  <a:srgbClr val="0070C0"/>
                </a:solidFill>
              </a:rPr>
              <a:t>Organizational citizenship behavior (OCB). </a:t>
            </a:r>
            <a:endParaRPr lang="ar-SA" sz="2000" dirty="0">
              <a:solidFill>
                <a:srgbClr val="0070C0"/>
              </a:solidFill>
            </a:endParaRPr>
          </a:p>
          <a:p>
            <a:pPr marL="285750" indent="-285750">
              <a:buFont typeface="Arial" panose="020B0604020202020204" pitchFamily="34" charset="0"/>
              <a:buChar char="•"/>
            </a:pPr>
            <a:r>
              <a:rPr lang="en-US" sz="2000" dirty="0">
                <a:solidFill>
                  <a:srgbClr val="0070C0"/>
                </a:solidFill>
              </a:rPr>
              <a:t>Customer satisfaction.</a:t>
            </a:r>
            <a:endParaRPr lang="ar-SA" sz="2000" dirty="0">
              <a:solidFill>
                <a:srgbClr val="0070C0"/>
              </a:solidFill>
            </a:endParaRPr>
          </a:p>
          <a:p>
            <a:pPr marL="285750" indent="-285750">
              <a:buFont typeface="Arial" panose="020B0604020202020204" pitchFamily="34" charset="0"/>
              <a:buChar char="•"/>
            </a:pPr>
            <a:r>
              <a:rPr lang="en-US" sz="2000" dirty="0">
                <a:solidFill>
                  <a:srgbClr val="0070C0"/>
                </a:solidFill>
              </a:rPr>
              <a:t>Life satisfaction</a:t>
            </a:r>
            <a:r>
              <a:rPr lang="en-US" dirty="0">
                <a:solidFill>
                  <a:schemeClr val="accent5">
                    <a:lumMod val="60000"/>
                    <a:lumOff val="40000"/>
                  </a:schemeClr>
                </a:solidFill>
              </a:rPr>
              <a:t>.</a:t>
            </a:r>
          </a:p>
          <a:p>
            <a:pPr marL="285750" indent="-285750">
              <a:buFont typeface="Arial" panose="020B0604020202020204" pitchFamily="34" charset="0"/>
              <a:buChar char="•"/>
            </a:pPr>
            <a:endParaRPr lang="en-US" dirty="0">
              <a:solidFill>
                <a:schemeClr val="accent5">
                  <a:lumMod val="60000"/>
                  <a:lumOff val="40000"/>
                </a:schemeClr>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Content Placeholder 2">
            <a:extLst>
              <a:ext uri="{FF2B5EF4-FFF2-40B4-BE49-F238E27FC236}">
                <a16:creationId xmlns="" xmlns:a16="http://schemas.microsoft.com/office/drawing/2014/main" id="{DA1ABB3F-D117-8108-41D2-FDC5DD8EBF63}"/>
              </a:ext>
            </a:extLst>
          </p:cNvPr>
          <p:cNvSpPr txBox="1">
            <a:spLocks/>
          </p:cNvSpPr>
          <p:nvPr/>
        </p:nvSpPr>
        <p:spPr>
          <a:xfrm>
            <a:off x="1133625" y="2080098"/>
            <a:ext cx="4890016" cy="36381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r>
              <a:rPr lang="en-US" sz="2000" kern="100" dirty="0" smtClean="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46978" y="1685495"/>
            <a:ext cx="4883022" cy="437041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6207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rgbClr val="0070C0"/>
                </a:solidFill>
              </a:rPr>
              <a:t>1- </a:t>
            </a:r>
            <a:r>
              <a:rPr lang="en-US" b="1" dirty="0">
                <a:solidFill>
                  <a:schemeClr val="tx1"/>
                </a:solidFill>
              </a:rPr>
              <a:t>Job Performance</a:t>
            </a:r>
            <a:r>
              <a:rPr lang="en-US" b="1" dirty="0">
                <a:solidFill>
                  <a:srgbClr val="0070C0"/>
                </a:solidFill>
              </a:rPr>
              <a:t>: </a:t>
            </a:r>
            <a:r>
              <a:rPr lang="en-US" dirty="0">
                <a:solidFill>
                  <a:srgbClr val="0070C0"/>
                </a:solidFill>
              </a:rPr>
              <a:t>Happy workers are more likely to be productive workers. Individuals with higher job satisfaction perform better, and organizations with more satisfied employees tend to be more effective than those with fewer.</a:t>
            </a:r>
          </a:p>
          <a:p>
            <a:endParaRPr lang="en-US" dirty="0">
              <a:solidFill>
                <a:srgbClr val="0070C0"/>
              </a:solidFill>
            </a:endParaRPr>
          </a:p>
          <a:p>
            <a:r>
              <a:rPr lang="en-US" b="1" dirty="0">
                <a:solidFill>
                  <a:schemeClr val="tx1"/>
                </a:solidFill>
              </a:rPr>
              <a:t>2- Organizational citizenship behavior (OCB</a:t>
            </a:r>
            <a:r>
              <a:rPr lang="en-US" b="1" dirty="0">
                <a:solidFill>
                  <a:srgbClr val="0070C0"/>
                </a:solidFill>
              </a:rPr>
              <a:t>). </a:t>
            </a:r>
          </a:p>
          <a:p>
            <a:r>
              <a:rPr lang="en-US" dirty="0">
                <a:solidFill>
                  <a:srgbClr val="0070C0"/>
                </a:solidFill>
              </a:rPr>
              <a:t>OCBs include people talking positively about their organizations, helping others, and going beyond the normal expectations of their jobs.</a:t>
            </a:r>
          </a:p>
          <a:p>
            <a:r>
              <a:rPr lang="en-US" dirty="0">
                <a:solidFill>
                  <a:srgbClr val="0070C0"/>
                </a:solidFill>
              </a:rPr>
              <a:t>People who are more satisfied with their jobs are more likely to engage in citizenship behavior</a:t>
            </a:r>
            <a:r>
              <a:rPr lang="en-US" dirty="0">
                <a:solidFill>
                  <a:schemeClr val="accent5">
                    <a:lumMod val="60000"/>
                    <a:lumOff val="40000"/>
                  </a:schemeClr>
                </a:solidFill>
              </a:rPr>
              <a: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u="sng" dirty="0" smtClean="0"/>
              <a:t> </a:t>
            </a:r>
            <a:endParaRPr lang="ar-SA" sz="2400" b="1" u="sng" dirty="0"/>
          </a:p>
        </p:txBody>
      </p:sp>
      <p:sp>
        <p:nvSpPr>
          <p:cNvPr id="6" name="Content Placeholder 2">
            <a:extLst>
              <a:ext uri="{FF2B5EF4-FFF2-40B4-BE49-F238E27FC236}">
                <a16:creationId xmlns="" xmlns:a16="http://schemas.microsoft.com/office/drawing/2014/main" id="{E44CDE30-8C59-9C58-FB2B-FAD461B34846}"/>
              </a:ext>
            </a:extLst>
          </p:cNvPr>
          <p:cNvSpPr txBox="1">
            <a:spLocks/>
          </p:cNvSpPr>
          <p:nvPr/>
        </p:nvSpPr>
        <p:spPr>
          <a:xfrm>
            <a:off x="1422298" y="2273426"/>
            <a:ext cx="9521927" cy="40192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rtl="0">
              <a:lnSpc>
                <a:spcPct val="107000"/>
              </a:lnSpc>
              <a:spcBef>
                <a:spcPts val="0"/>
              </a:spcBef>
              <a:spcAft>
                <a:spcPts val="0"/>
              </a:spcAft>
              <a:buNone/>
            </a:pPr>
            <a:endParaRPr lang="en-US" sz="2000" b="1" kern="100" dirty="0">
              <a:effectLst/>
              <a:latin typeface="+mj-lt"/>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765" y="-99525"/>
            <a:ext cx="4669465" cy="273657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79351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 xmlns:a16="http://schemas.microsoft.com/office/drawing/2014/main" id="{F49259F7-A910-6DCD-2F2E-C4A5E5736EA8}"/>
              </a:ext>
            </a:extLst>
          </p:cNvPr>
          <p:cNvSpPr txBox="1"/>
          <p:nvPr/>
        </p:nvSpPr>
        <p:spPr>
          <a:xfrm>
            <a:off x="617280" y="1992725"/>
            <a:ext cx="7032771" cy="3508653"/>
          </a:xfrm>
          <a:prstGeom prst="rect">
            <a:avLst/>
          </a:prstGeom>
          <a:noFill/>
        </p:spPr>
        <p:txBody>
          <a:bodyPr wrap="square">
            <a:spAutoFit/>
          </a:bodyPr>
          <a:lstStyle/>
          <a:p>
            <a:r>
              <a:rPr lang="en-US" sz="2000" b="1" dirty="0"/>
              <a:t>3- Customer satisfaction</a:t>
            </a:r>
          </a:p>
          <a:p>
            <a:r>
              <a:rPr lang="en-US" dirty="0">
                <a:solidFill>
                  <a:srgbClr val="0070C0"/>
                </a:solidFill>
              </a:rPr>
              <a:t>Because service organization managers should be concerned with pleasing customers, it’s reasonable to ask whether employee satisfaction is related to positive customer outcomes. For frontline employees who have regular customer contact, the answer is “yes.” Satisfied employees appear to increase customer satisfaction and loyalty.</a:t>
            </a:r>
          </a:p>
          <a:p>
            <a:endParaRPr lang="en-US" sz="2000" dirty="0">
              <a:solidFill>
                <a:schemeClr val="accent5">
                  <a:lumMod val="60000"/>
                  <a:lumOff val="40000"/>
                </a:schemeClr>
              </a:solidFill>
            </a:endParaRPr>
          </a:p>
          <a:p>
            <a:r>
              <a:rPr lang="en-US" sz="2000" b="1" dirty="0"/>
              <a:t>4-</a:t>
            </a:r>
            <a:r>
              <a:rPr lang="en-US" sz="2000" b="1" dirty="0">
                <a:solidFill>
                  <a:srgbClr val="FF0000"/>
                </a:solidFill>
              </a:rPr>
              <a:t> </a:t>
            </a:r>
            <a:r>
              <a:rPr lang="en-US" sz="2000" b="1" dirty="0"/>
              <a:t>Life</a:t>
            </a:r>
            <a:r>
              <a:rPr lang="en-US" sz="2000" b="1" dirty="0">
                <a:solidFill>
                  <a:srgbClr val="FF0000"/>
                </a:solidFill>
              </a:rPr>
              <a:t> </a:t>
            </a:r>
            <a:r>
              <a:rPr lang="en-US" sz="2000" b="1" dirty="0"/>
              <a:t>satisfaction</a:t>
            </a:r>
          </a:p>
          <a:p>
            <a:r>
              <a:rPr lang="en-US" dirty="0">
                <a:solidFill>
                  <a:srgbClr val="0070C0"/>
                </a:solidFill>
              </a:rPr>
              <a:t>For most individuals, work is an important part of life, and therefore it makes sense that our overall happiness depends in no small part on our happiness in our work (our job satisfaction).</a:t>
            </a: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5804" y="1735427"/>
            <a:ext cx="3995936" cy="432048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8606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r>
              <a:rPr lang="en-US" sz="2400" b="1" dirty="0"/>
              <a:t>The Impact of Job Dissatisfaction</a:t>
            </a:r>
            <a:endParaRPr lang="ar-SA" sz="2400" b="1" dirty="0"/>
          </a:p>
        </p:txBody>
      </p:sp>
      <p:sp>
        <p:nvSpPr>
          <p:cNvPr id="6" name="TextBox 5">
            <a:extLst>
              <a:ext uri="{FF2B5EF4-FFF2-40B4-BE49-F238E27FC236}">
                <a16:creationId xmlns="" xmlns:a16="http://schemas.microsoft.com/office/drawing/2014/main" id="{B62869D1-E732-9177-92EE-E1BD40D39556}"/>
              </a:ext>
            </a:extLst>
          </p:cNvPr>
          <p:cNvSpPr txBox="1"/>
          <p:nvPr/>
        </p:nvSpPr>
        <p:spPr>
          <a:xfrm>
            <a:off x="2397635" y="1832162"/>
            <a:ext cx="6540317" cy="400110"/>
          </a:xfrm>
          <a:prstGeom prst="rect">
            <a:avLst/>
          </a:prstGeom>
          <a:noFill/>
        </p:spPr>
        <p:txBody>
          <a:bodyPr wrap="square">
            <a:spAutoFit/>
          </a:bodyPr>
          <a:lstStyle/>
          <a:p>
            <a:pPr algn="ctr"/>
            <a:r>
              <a:rPr lang="en-US" sz="2000" dirty="0">
                <a:solidFill>
                  <a:srgbClr val="0070C0"/>
                </a:solidFill>
              </a:rPr>
              <a:t>Four employee responses to job dissatisfaction</a:t>
            </a:r>
            <a:endParaRPr lang="ar-SA" sz="2000" dirty="0">
              <a:solidFill>
                <a:srgbClr val="0070C0"/>
              </a:solidFill>
            </a:endParaRPr>
          </a:p>
        </p:txBody>
      </p:sp>
      <p:sp>
        <p:nvSpPr>
          <p:cNvPr id="9" name="مستطيل ذو زوايا قطرية مستديرة 12"/>
          <p:cNvSpPr/>
          <p:nvPr/>
        </p:nvSpPr>
        <p:spPr>
          <a:xfrm>
            <a:off x="1302649" y="2232272"/>
            <a:ext cx="2088232" cy="3816424"/>
          </a:xfrm>
          <a:prstGeom prst="round2Diag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u="sng" dirty="0">
                <a:solidFill>
                  <a:srgbClr val="0070C0"/>
                </a:solidFill>
              </a:rPr>
              <a:t>Exit</a:t>
            </a:r>
          </a:p>
          <a:p>
            <a:pPr algn="ctr"/>
            <a:r>
              <a:rPr lang="en-US" dirty="0">
                <a:solidFill>
                  <a:schemeClr val="tx1"/>
                </a:solidFill>
              </a:rPr>
              <a:t>The exit response directs behavior toward leaving the organization, including looking for a new position or resigning</a:t>
            </a:r>
            <a:endParaRPr lang="ar-SA" dirty="0">
              <a:solidFill>
                <a:schemeClr val="tx1"/>
              </a:solidFill>
            </a:endParaRPr>
          </a:p>
        </p:txBody>
      </p:sp>
      <p:sp>
        <p:nvSpPr>
          <p:cNvPr id="10" name="مستطيل ذو زوايا قطرية مستديرة 11"/>
          <p:cNvSpPr/>
          <p:nvPr/>
        </p:nvSpPr>
        <p:spPr>
          <a:xfrm>
            <a:off x="3671788" y="2232272"/>
            <a:ext cx="2124794" cy="3816424"/>
          </a:xfrm>
          <a:prstGeom prst="round2Diag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u="sng" dirty="0">
                <a:solidFill>
                  <a:srgbClr val="0070C0"/>
                </a:solidFill>
              </a:rPr>
              <a:t>Voice </a:t>
            </a:r>
            <a:r>
              <a:rPr lang="en-US" dirty="0">
                <a:solidFill>
                  <a:schemeClr val="tx1"/>
                </a:solidFill>
              </a:rPr>
              <a:t>Dissatisfaction expressed through active and constructive attempts to improve conditions</a:t>
            </a:r>
            <a:endParaRPr lang="ar-SA" dirty="0">
              <a:solidFill>
                <a:schemeClr val="tx1"/>
              </a:solidFill>
            </a:endParaRPr>
          </a:p>
        </p:txBody>
      </p:sp>
      <p:sp>
        <p:nvSpPr>
          <p:cNvPr id="11" name="مستطيل ذو زوايا قطرية مستديرة 10"/>
          <p:cNvSpPr/>
          <p:nvPr/>
        </p:nvSpPr>
        <p:spPr>
          <a:xfrm>
            <a:off x="6023640" y="2232272"/>
            <a:ext cx="2100983" cy="3816424"/>
          </a:xfrm>
          <a:prstGeom prst="round2Diag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u="sng" dirty="0">
                <a:solidFill>
                  <a:srgbClr val="0070C0"/>
                </a:solidFill>
              </a:rPr>
              <a:t>Loyalty</a:t>
            </a:r>
            <a:r>
              <a:rPr lang="en-US" dirty="0">
                <a:solidFill>
                  <a:srgbClr val="0070C0"/>
                </a:solidFill>
              </a:rPr>
              <a:t> </a:t>
            </a:r>
            <a:r>
              <a:rPr lang="en-US" dirty="0">
                <a:solidFill>
                  <a:schemeClr val="tx1"/>
                </a:solidFill>
              </a:rPr>
              <a:t>Dissatisfaction expressed by passively waiting for conditions to improve</a:t>
            </a:r>
            <a:endParaRPr lang="ar-SA" dirty="0">
              <a:solidFill>
                <a:schemeClr val="tx1"/>
              </a:solidFill>
            </a:endParaRPr>
          </a:p>
        </p:txBody>
      </p:sp>
      <p:sp>
        <p:nvSpPr>
          <p:cNvPr id="12" name="مستطيل ذو زوايا قطرية مستديرة 8"/>
          <p:cNvSpPr/>
          <p:nvPr/>
        </p:nvSpPr>
        <p:spPr>
          <a:xfrm>
            <a:off x="8382299" y="2232272"/>
            <a:ext cx="2051720" cy="3816424"/>
          </a:xfrm>
          <a:prstGeom prst="round2Diag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u="sng" dirty="0">
                <a:solidFill>
                  <a:srgbClr val="0070C0"/>
                </a:solidFill>
              </a:rPr>
              <a:t>Neglect</a:t>
            </a:r>
            <a:r>
              <a:rPr lang="en-US" b="1" u="sng" dirty="0">
                <a:solidFill>
                  <a:srgbClr val="FF0000"/>
                </a:solidFill>
              </a:rPr>
              <a:t> </a:t>
            </a:r>
            <a:r>
              <a:rPr lang="en-US" dirty="0">
                <a:solidFill>
                  <a:schemeClr val="tx1"/>
                </a:solidFill>
              </a:rPr>
              <a:t>Dissatisfaction expressed through allowing conditions to worsen</a:t>
            </a:r>
            <a:endParaRPr lang="ar-SA" dirty="0">
              <a:solidFill>
                <a:schemeClr val="tx1"/>
              </a:solidFill>
            </a:endParaRPr>
          </a:p>
        </p:txBody>
      </p:sp>
    </p:spTree>
    <p:extLst>
      <p:ext uri="{BB962C8B-B14F-4D97-AF65-F5344CB8AC3E}">
        <p14:creationId xmlns:p14="http://schemas.microsoft.com/office/powerpoint/2010/main" val="2077065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 xmlns:a16="http://schemas.microsoft.com/office/drawing/2014/main" id="{B62869D1-E732-9177-92EE-E1BD40D39556}"/>
              </a:ext>
            </a:extLst>
          </p:cNvPr>
          <p:cNvSpPr txBox="1"/>
          <p:nvPr/>
        </p:nvSpPr>
        <p:spPr>
          <a:xfrm>
            <a:off x="2355945" y="1767767"/>
            <a:ext cx="7007013" cy="707886"/>
          </a:xfrm>
          <a:prstGeom prst="rect">
            <a:avLst/>
          </a:prstGeom>
          <a:noFill/>
        </p:spPr>
        <p:txBody>
          <a:bodyPr wrap="square">
            <a:spAutoFit/>
          </a:bodyPr>
          <a:lstStyle/>
          <a:p>
            <a:r>
              <a:rPr lang="en-US" sz="2000" b="1" u="sng" dirty="0">
                <a:solidFill>
                  <a:srgbClr val="0070C0"/>
                </a:solidFill>
              </a:rPr>
              <a:t>Responses</a:t>
            </a:r>
            <a:r>
              <a:rPr lang="en-US" sz="2000" dirty="0">
                <a:solidFill>
                  <a:srgbClr val="0070C0"/>
                </a:solidFill>
              </a:rPr>
              <a:t> differ along two dimensions: constructive/destructive and active/passive</a:t>
            </a: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1" y="2475652"/>
            <a:ext cx="10631695" cy="368965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2566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3044" y="1685495"/>
            <a:ext cx="6811581" cy="42448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956</TotalTime>
  <Words>1550</Words>
  <Application>Microsoft Office PowerPoint</Application>
  <PresentationFormat>Custom</PresentationFormat>
  <Paragraphs>135</Paragraphs>
  <Slides>34</Slides>
  <Notes>6</Notes>
  <HiddenSlides>0</HiddenSlides>
  <MMClips>0</MMClips>
  <ScaleCrop>false</ScaleCrop>
  <HeadingPairs>
    <vt:vector size="4" baseType="variant">
      <vt:variant>
        <vt:lpstr>Theme</vt:lpstr>
      </vt:variant>
      <vt:variant>
        <vt:i4>2</vt:i4>
      </vt:variant>
      <vt:variant>
        <vt:lpstr>Slide Titles</vt:lpstr>
      </vt:variant>
      <vt:variant>
        <vt:i4>34</vt:i4>
      </vt:variant>
    </vt:vector>
  </HeadingPairs>
  <TitlesOfParts>
    <vt:vector size="36"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cp:lastModifiedBy>
  <cp:revision>53</cp:revision>
  <dcterms:created xsi:type="dcterms:W3CDTF">2023-04-29T09:08:23Z</dcterms:created>
  <dcterms:modified xsi:type="dcterms:W3CDTF">2024-05-23T21:24:19Z</dcterms:modified>
</cp:coreProperties>
</file>