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3.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2.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xml" ContentType="application/vnd.openxmlformats-officedocument.presentationml.slide+xml"/>
  <Override PartName="/ppt/slides/slide21.xml" ContentType="application/vnd.openxmlformats-officedocument.presentationml.slide+xml"/>
  <Override PartName="/ppt/slides/slide24.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23.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6.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commentAuthors.xml" ContentType="application/vnd.openxmlformats-officedocument.presentationml.commentAuthors+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558" r:id="rId3"/>
    <p:sldId id="559" r:id="rId4"/>
    <p:sldId id="313" r:id="rId5"/>
    <p:sldId id="520" r:id="rId6"/>
    <p:sldId id="560" r:id="rId7"/>
    <p:sldId id="561" r:id="rId8"/>
    <p:sldId id="565" r:id="rId9"/>
    <p:sldId id="566" r:id="rId10"/>
    <p:sldId id="567" r:id="rId11"/>
    <p:sldId id="597" r:id="rId12"/>
    <p:sldId id="598" r:id="rId13"/>
    <p:sldId id="599" r:id="rId14"/>
    <p:sldId id="568" r:id="rId15"/>
    <p:sldId id="569" r:id="rId16"/>
    <p:sldId id="570" r:id="rId17"/>
    <p:sldId id="620" r:id="rId18"/>
    <p:sldId id="571" r:id="rId19"/>
    <p:sldId id="572" r:id="rId20"/>
    <p:sldId id="573" r:id="rId21"/>
    <p:sldId id="574" r:id="rId22"/>
    <p:sldId id="575" r:id="rId23"/>
    <p:sldId id="576" r:id="rId24"/>
    <p:sldId id="577" r:id="rId25"/>
    <p:sldId id="578" r:id="rId26"/>
    <p:sldId id="579" r:id="rId27"/>
    <p:sldId id="580" r:id="rId28"/>
    <p:sldId id="564" r:id="rId29"/>
    <p:sldId id="581" r:id="rId30"/>
    <p:sldId id="582" r:id="rId31"/>
    <p:sldId id="583" r:id="rId32"/>
    <p:sldId id="584" r:id="rId33"/>
    <p:sldId id="585" r:id="rId34"/>
    <p:sldId id="586" r:id="rId35"/>
    <p:sldId id="587" r:id="rId36"/>
    <p:sldId id="588" r:id="rId37"/>
    <p:sldId id="562" r:id="rId38"/>
    <p:sldId id="563" r:id="rId39"/>
    <p:sldId id="61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59"/>
            <p14:sldId id="313"/>
            <p14:sldId id="520"/>
            <p14:sldId id="560"/>
            <p14:sldId id="561"/>
            <p14:sldId id="565"/>
            <p14:sldId id="566"/>
            <p14:sldId id="567"/>
            <p14:sldId id="597"/>
            <p14:sldId id="598"/>
            <p14:sldId id="599"/>
            <p14:sldId id="568"/>
            <p14:sldId id="569"/>
            <p14:sldId id="570"/>
            <p14:sldId id="620"/>
            <p14:sldId id="571"/>
            <p14:sldId id="572"/>
            <p14:sldId id="573"/>
            <p14:sldId id="574"/>
            <p14:sldId id="575"/>
            <p14:sldId id="576"/>
            <p14:sldId id="577"/>
            <p14:sldId id="578"/>
            <p14:sldId id="579"/>
            <p14:sldId id="580"/>
            <p14:sldId id="564"/>
            <p14:sldId id="581"/>
            <p14:sldId id="582"/>
            <p14:sldId id="583"/>
            <p14:sldId id="584"/>
            <p14:sldId id="585"/>
            <p14:sldId id="586"/>
            <p14:sldId id="587"/>
            <p14:sldId id="588"/>
            <p14:sldId id="562"/>
            <p14:sldId id="563"/>
            <p14:sldId id="618"/>
          </p14:sldIdLst>
        </p14:section>
        <p14:section name="Untitled Section" id="{2F6AD2C2-46A9-4BC4-94FF-3A698A8E8EFB}">
          <p14:sldIdLst>
            <p14:sldId id="349"/>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4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9.png"/><Relationship Id="rId12" Type="http://schemas.microsoft.com/office/2007/relationships/hdphoto" Target="../media/hdphoto5.wdp"/><Relationship Id="rId2" Type="http://schemas.openxmlformats.org/officeDocument/2006/relationships/slideLayout" Target="../slideLayouts/slideLayout2.xml"/><Relationship Id="rId1" Type="http://schemas.openxmlformats.org/officeDocument/2006/relationships/tags" Target="../tags/tag1.xml"/><Relationship Id="rId6" Type="http://schemas.microsoft.com/office/2007/relationships/hdphoto" Target="../media/hdphoto2.wdp"/><Relationship Id="rId11" Type="http://schemas.openxmlformats.org/officeDocument/2006/relationships/image" Target="../media/image11.png"/><Relationship Id="rId5" Type="http://schemas.openxmlformats.org/officeDocument/2006/relationships/image" Target="../media/image8.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5.xml"/><Relationship Id="rId1" Type="http://schemas.openxmlformats.org/officeDocument/2006/relationships/themeOverride" Target="../theme/themeOverride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Layout" Target="../slideLayouts/slideLayout15.xml"/><Relationship Id="rId5" Type="http://schemas.openxmlformats.org/officeDocument/2006/relationships/image" Target="../media/image6.svg"/></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2.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Magdy  Al-haj</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49277" y="1313349"/>
            <a:ext cx="7575930" cy="2554545"/>
          </a:xfrm>
          <a:prstGeom prst="rect">
            <a:avLst/>
          </a:prstGeom>
          <a:noFill/>
        </p:spPr>
        <p:txBody>
          <a:bodyPr wrap="square" rtlCol="0">
            <a:spAutoFit/>
          </a:bodyPr>
          <a:lstStyle/>
          <a:p>
            <a:pPr algn="ctr"/>
            <a:endParaRPr lang="en-US" altLang="ar-SA" sz="4000" b="1" dirty="0">
              <a:solidFill>
                <a:schemeClr val="accent1"/>
              </a:solidFill>
              <a:latin typeface="Aharoni" panose="02010803020104030203" pitchFamily="2" charset="-79"/>
              <a:cs typeface="Aharoni" panose="02010803020104030203" pitchFamily="2" charset="-79"/>
            </a:endParaRPr>
          </a:p>
          <a:p>
            <a:pPr algn="ctr"/>
            <a:r>
              <a:rPr lang="en-US" altLang="ar-SA" sz="4000" b="1" dirty="0">
                <a:solidFill>
                  <a:schemeClr val="bg1"/>
                </a:solidFill>
                <a:latin typeface="Aharoni" panose="02010803020104030203" pitchFamily="2" charset="-79"/>
                <a:cs typeface="Aharoni" panose="02010803020104030203" pitchFamily="2" charset="-79"/>
              </a:rPr>
              <a:t>Marketing Management </a:t>
            </a:r>
            <a:r>
              <a:rPr lang="en-US" sz="4000" b="1" dirty="0" smtClean="0">
                <a:solidFill>
                  <a:schemeClr val="bg1"/>
                </a:solidFill>
                <a:latin typeface="Aharoni" panose="02010803020104030203" pitchFamily="2" charset="-79"/>
                <a:cs typeface="Aharoni" panose="02010803020104030203" pitchFamily="2" charset="-79"/>
              </a:rPr>
              <a:t> </a:t>
            </a:r>
            <a:r>
              <a:rPr lang="en-US" sz="4000" b="1" dirty="0">
                <a:latin typeface="Aharoni" panose="02010803020104030203" pitchFamily="2" charset="-79"/>
                <a:cs typeface="Aharoni" panose="02010803020104030203" pitchFamily="2" charset="-79"/>
              </a:rPr>
              <a:t/>
            </a:r>
            <a:br>
              <a:rPr lang="en-US" sz="4000" b="1" dirty="0">
                <a:latin typeface="Aharoni" panose="02010803020104030203" pitchFamily="2" charset="-79"/>
                <a:cs typeface="Aharoni" panose="02010803020104030203" pitchFamily="2" charset="-79"/>
              </a:rPr>
            </a:br>
            <a:endParaRPr lang="en-US" sz="4000" b="1" dirty="0">
              <a:solidFill>
                <a:schemeClr val="accent1"/>
              </a:solidFill>
              <a:latin typeface="Aharoni" panose="02010803020104030203" pitchFamily="2" charset="-79"/>
              <a:cs typeface="Aharoni" panose="02010803020104030203" pitchFamily="2" charset="-79"/>
            </a:endParaRPr>
          </a:p>
          <a:p>
            <a:pPr algn="ctr"/>
            <a:r>
              <a:rPr lang="en-US" sz="4000" b="1" dirty="0" smtClean="0">
                <a:solidFill>
                  <a:schemeClr val="bg1"/>
                </a:solidFill>
                <a:latin typeface="Aharoni" panose="02010803020104030203" pitchFamily="2" charset="-79"/>
                <a:cs typeface="Aharoni" panose="02010803020104030203" pitchFamily="2" charset="-79"/>
              </a:rPr>
              <a:t>   </a:t>
            </a:r>
            <a:endParaRPr lang="en-US" sz="4000" b="1" dirty="0">
              <a:solidFill>
                <a:schemeClr val="bg1"/>
              </a:solidFill>
              <a:latin typeface="Aharoni" panose="02010803020104030203" pitchFamily="2" charset="-79"/>
              <a:cs typeface="Aharoni" panose="02010803020104030203" pitchFamily="2" charset="-79"/>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21735" y="5855666"/>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070" y="-146994"/>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72610" y="4871555"/>
            <a:ext cx="2766078" cy="707886"/>
          </a:xfrm>
          <a:prstGeom prst="rect">
            <a:avLst/>
          </a:prstGeom>
          <a:noFill/>
        </p:spPr>
        <p:txBody>
          <a:bodyPr wrap="none" rtlCol="0">
            <a:spAutoFit/>
          </a:bodyPr>
          <a:lstStyle/>
          <a:p>
            <a:pPr algn="ctr"/>
            <a:r>
              <a:rPr lang="en-US" sz="2000" b="1" dirty="0">
                <a:solidFill>
                  <a:schemeClr val="bg1"/>
                </a:solidFill>
              </a:rPr>
              <a:t>Marketing Management</a:t>
            </a:r>
          </a:p>
          <a:p>
            <a:pPr algn="ctr"/>
            <a:r>
              <a:rPr lang="en-US" sz="2000" b="1" dirty="0">
                <a:solidFill>
                  <a:schemeClr val="bg1"/>
                </a:solidFill>
              </a:rPr>
              <a:t> MGM612 </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678461" y="1782092"/>
            <a:ext cx="7513537" cy="2800767"/>
          </a:xfrm>
          <a:prstGeom prst="rect">
            <a:avLst/>
          </a:prstGeom>
          <a:noFill/>
        </p:spPr>
        <p:txBody>
          <a:bodyPr wrap="square" rtlCol="0" anchor="b">
            <a:spAutoFit/>
          </a:bodyPr>
          <a:lstStyle/>
          <a:p>
            <a:pPr algn="ctr"/>
            <a:endParaRPr lang="en-US" altLang="ar-SA" sz="4400" b="1" dirty="0" smtClean="0">
              <a:solidFill>
                <a:schemeClr val="accent1"/>
              </a:solidFill>
              <a:latin typeface="Aharoni" panose="02010803020104030203" pitchFamily="2" charset="-79"/>
              <a:cs typeface="Aharoni" panose="02010803020104030203" pitchFamily="2" charset="-79"/>
            </a:endParaRPr>
          </a:p>
          <a:p>
            <a:pPr algn="ctr"/>
            <a:r>
              <a:rPr lang="en-US" altLang="ar-SA" sz="4400" b="1" dirty="0" smtClean="0">
                <a:solidFill>
                  <a:schemeClr val="accent1"/>
                </a:solidFill>
                <a:latin typeface="Aharoni" panose="02010803020104030203" pitchFamily="2" charset="-79"/>
                <a:cs typeface="Aharoni" panose="02010803020104030203" pitchFamily="2" charset="-79"/>
              </a:rPr>
              <a:t>Marketing </a:t>
            </a:r>
            <a:r>
              <a:rPr lang="en-US" altLang="ar-SA" sz="4400" b="1" dirty="0">
                <a:solidFill>
                  <a:schemeClr val="accent1"/>
                </a:solidFill>
                <a:latin typeface="Aharoni" panose="02010803020104030203" pitchFamily="2" charset="-79"/>
                <a:cs typeface="Aharoni" panose="02010803020104030203" pitchFamily="2" charset="-79"/>
              </a:rPr>
              <a:t>Management &amp; </a:t>
            </a:r>
            <a:r>
              <a:rPr lang="en-US" sz="4400" b="1" dirty="0">
                <a:solidFill>
                  <a:schemeClr val="accent1"/>
                </a:solidFill>
                <a:latin typeface="Aharoni" panose="02010803020104030203" pitchFamily="2" charset="-79"/>
                <a:cs typeface="Aharoni" panose="02010803020104030203" pitchFamily="2" charset="-79"/>
              </a:rPr>
              <a:t>Marketing Function </a:t>
            </a:r>
            <a:r>
              <a:rPr lang="en-US" sz="4400" b="1" dirty="0">
                <a:latin typeface="Aharoni" panose="02010803020104030203" pitchFamily="2" charset="-79"/>
                <a:cs typeface="Aharoni" panose="02010803020104030203" pitchFamily="2" charset="-79"/>
              </a:rPr>
              <a:t/>
            </a:r>
            <a:br>
              <a:rPr lang="en-US" sz="4400" b="1" dirty="0">
                <a:latin typeface="Aharoni" panose="02010803020104030203" pitchFamily="2" charset="-79"/>
                <a:cs typeface="Aharoni" panose="02010803020104030203" pitchFamily="2" charset="-79"/>
              </a:rPr>
            </a:br>
            <a:endParaRPr lang="en-US" sz="4400" b="1" dirty="0">
              <a:solidFill>
                <a:schemeClr val="accent1"/>
              </a:solidFill>
              <a:latin typeface="Aharoni" panose="02010803020104030203" pitchFamily="2" charset="-79"/>
              <a:cs typeface="Aharoni" panose="02010803020104030203" pitchFamily="2" charset="-79"/>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666836" y="4582859"/>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imes New Roman" panose="02020603050405020304" pitchFamily="18" charset="0"/>
                <a:cs typeface="Times New Roman" panose="02020603050405020304" pitchFamily="18" charset="0"/>
              </a:rPr>
              <a:t>Lecture </a:t>
            </a:r>
            <a:r>
              <a:rPr lang="en-US" sz="3200" b="1" dirty="0" smtClean="0">
                <a:solidFill>
                  <a:schemeClr val="tx1"/>
                </a:solidFill>
                <a:latin typeface="Times New Roman" panose="02020603050405020304" pitchFamily="18" charset="0"/>
                <a:cs typeface="Times New Roman" panose="02020603050405020304" pitchFamily="18" charset="0"/>
              </a:rPr>
              <a:t>1</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2771335" y="4891246"/>
            <a:ext cx="3800849" cy="954107"/>
          </a:xfrm>
          <a:prstGeom prst="rect">
            <a:avLst/>
          </a:prstGeom>
          <a:noFill/>
        </p:spPr>
        <p:txBody>
          <a:bodyPr wrap="none" rtlCol="0">
            <a:spAutoFit/>
          </a:bodyPr>
          <a:lstStyle/>
          <a:p>
            <a:pPr algn="ctr"/>
            <a:r>
              <a:rPr lang="en-US" sz="2800" b="1" dirty="0"/>
              <a:t>Marketing Management</a:t>
            </a:r>
          </a:p>
          <a:p>
            <a:pPr algn="ctr"/>
            <a:r>
              <a:rPr lang="en-US" sz="2800" b="1" dirty="0"/>
              <a:t> MGM612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Magdy Al-haj</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Group 98">
            <a:extLst>
              <a:ext uri="{FF2B5EF4-FFF2-40B4-BE49-F238E27FC236}">
                <a16:creationId xmlns:a16="http://schemas.microsoft.com/office/drawing/2014/main" id="{09136E19-F17E-498C-B43F-5589ADB086D9}"/>
              </a:ext>
            </a:extLst>
          </p:cNvPr>
          <p:cNvGrpSpPr/>
          <p:nvPr/>
        </p:nvGrpSpPr>
        <p:grpSpPr>
          <a:xfrm>
            <a:off x="2350046" y="-1"/>
            <a:ext cx="3538667" cy="6693215"/>
            <a:chOff x="2350046" y="-1"/>
            <a:chExt cx="3538667" cy="6693215"/>
          </a:xfrm>
        </p:grpSpPr>
        <p:grpSp>
          <p:nvGrpSpPr>
            <p:cNvPr id="44" name="Group 43">
              <a:extLst>
                <a:ext uri="{FF2B5EF4-FFF2-40B4-BE49-F238E27FC236}">
                  <a16:creationId xmlns:a16="http://schemas.microsoft.com/office/drawing/2014/main" id="{A5F1142B-7F36-4F34-9B62-58E68DB95DB6}"/>
                </a:ext>
              </a:extLst>
            </p:cNvPr>
            <p:cNvGrpSpPr/>
            <p:nvPr/>
          </p:nvGrpSpPr>
          <p:grpSpPr>
            <a:xfrm>
              <a:off x="2350046" y="-1"/>
              <a:ext cx="3538667" cy="6584819"/>
              <a:chOff x="3489960" y="-3694177"/>
              <a:chExt cx="5212080" cy="9698736"/>
            </a:xfrm>
          </p:grpSpPr>
          <p:sp>
            <p:nvSpPr>
              <p:cNvPr id="45" name="Rectangle 44">
                <a:extLst>
                  <a:ext uri="{FF2B5EF4-FFF2-40B4-BE49-F238E27FC236}">
                    <a16:creationId xmlns:a16="http://schemas.microsoft.com/office/drawing/2014/main" id="{AEE30472-74A6-4728-B2D5-DCE6B20F06E4}"/>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436F9914-1F50-4C21-BE45-626A0CFB3F23}"/>
                  </a:ext>
                </a:extLst>
              </p:cNvPr>
              <p:cNvGrpSpPr/>
              <p:nvPr/>
            </p:nvGrpSpPr>
            <p:grpSpPr>
              <a:xfrm>
                <a:off x="3742221" y="-3694176"/>
                <a:ext cx="769257" cy="6292232"/>
                <a:chOff x="3742221" y="-3694176"/>
                <a:chExt cx="769257" cy="6292232"/>
              </a:xfrm>
            </p:grpSpPr>
            <p:sp>
              <p:nvSpPr>
                <p:cNvPr id="53" name="Trapezoid 5">
                  <a:extLst>
                    <a:ext uri="{FF2B5EF4-FFF2-40B4-BE49-F238E27FC236}">
                      <a16:creationId xmlns:a16="http://schemas.microsoft.com/office/drawing/2014/main" id="{F7979188-97DA-48ED-901C-4ABB800E5E84}"/>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Trapezoid 53">
                  <a:extLst>
                    <a:ext uri="{FF2B5EF4-FFF2-40B4-BE49-F238E27FC236}">
                      <a16:creationId xmlns:a16="http://schemas.microsoft.com/office/drawing/2014/main" id="{FBC4E13D-F5B5-4EA8-AAC9-78A0496D6F83}"/>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Trapezoid 5">
                  <a:extLst>
                    <a:ext uri="{FF2B5EF4-FFF2-40B4-BE49-F238E27FC236}">
                      <a16:creationId xmlns:a16="http://schemas.microsoft.com/office/drawing/2014/main" id="{4925D457-B5EF-4F63-B93D-F87EA9AF805C}"/>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6" name="Straight Connector 55">
                  <a:extLst>
                    <a:ext uri="{FF2B5EF4-FFF2-40B4-BE49-F238E27FC236}">
                      <a16:creationId xmlns:a16="http://schemas.microsoft.com/office/drawing/2014/main" id="{E5D381AF-68C3-4AB7-89EB-12FBBC6C3595}"/>
                    </a:ext>
                  </a:extLst>
                </p:cNvPr>
                <p:cNvCxnSpPr>
                  <a:cxnSpLocks/>
                </p:cNvCxnSpPr>
                <p:nvPr/>
              </p:nvCxnSpPr>
              <p:spPr>
                <a:xfrm flipV="1">
                  <a:off x="4078723" y="-3694176"/>
                  <a:ext cx="0" cy="57237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7" name="Group 46">
                <a:extLst>
                  <a:ext uri="{FF2B5EF4-FFF2-40B4-BE49-F238E27FC236}">
                    <a16:creationId xmlns:a16="http://schemas.microsoft.com/office/drawing/2014/main" id="{8D583A04-C805-4E22-A2F7-67214E541128}"/>
                  </a:ext>
                </a:extLst>
              </p:cNvPr>
              <p:cNvGrpSpPr/>
              <p:nvPr/>
            </p:nvGrpSpPr>
            <p:grpSpPr>
              <a:xfrm>
                <a:off x="7650559" y="-3694177"/>
                <a:ext cx="769257" cy="6292203"/>
                <a:chOff x="3742221" y="-3694147"/>
                <a:chExt cx="769257" cy="6292203"/>
              </a:xfrm>
            </p:grpSpPr>
            <p:sp>
              <p:nvSpPr>
                <p:cNvPr id="49" name="Trapezoid 5">
                  <a:extLst>
                    <a:ext uri="{FF2B5EF4-FFF2-40B4-BE49-F238E27FC236}">
                      <a16:creationId xmlns:a16="http://schemas.microsoft.com/office/drawing/2014/main" id="{C9CEC4E7-C891-4B7E-9BCC-7C529DCE27B3}"/>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rapezoid 49">
                  <a:extLst>
                    <a:ext uri="{FF2B5EF4-FFF2-40B4-BE49-F238E27FC236}">
                      <a16:creationId xmlns:a16="http://schemas.microsoft.com/office/drawing/2014/main" id="{B379AF17-5870-4F59-84C7-38E9E8970D96}"/>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Trapezoid 5">
                  <a:extLst>
                    <a:ext uri="{FF2B5EF4-FFF2-40B4-BE49-F238E27FC236}">
                      <a16:creationId xmlns:a16="http://schemas.microsoft.com/office/drawing/2014/main" id="{5F63EBCA-625A-4287-B9C8-A0FAC8BC93D0}"/>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2" name="Straight Connector 51">
                  <a:extLst>
                    <a:ext uri="{FF2B5EF4-FFF2-40B4-BE49-F238E27FC236}">
                      <a16:creationId xmlns:a16="http://schemas.microsoft.com/office/drawing/2014/main" id="{2287D340-2995-4808-969D-F4A7B2074492}"/>
                    </a:ext>
                  </a:extLst>
                </p:cNvPr>
                <p:cNvCxnSpPr>
                  <a:cxnSpLocks/>
                </p:cNvCxnSpPr>
                <p:nvPr/>
              </p:nvCxnSpPr>
              <p:spPr>
                <a:xfrm flipV="1">
                  <a:off x="4078723" y="-3694147"/>
                  <a:ext cx="0" cy="57237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8" name="Rectangle 47">
                <a:extLst>
                  <a:ext uri="{FF2B5EF4-FFF2-40B4-BE49-F238E27FC236}">
                    <a16:creationId xmlns:a16="http://schemas.microsoft.com/office/drawing/2014/main" id="{73AC7F22-6D8E-42D3-A74D-D927CDAA48F5}"/>
                  </a:ext>
                </a:extLst>
              </p:cNvPr>
              <p:cNvSpPr/>
              <p:nvPr/>
            </p:nvSpPr>
            <p:spPr>
              <a:xfrm>
                <a:off x="4078723" y="3429000"/>
                <a:ext cx="4103770" cy="2101515"/>
              </a:xfrm>
              <a:prstGeom prst="rect">
                <a:avLst/>
              </a:prstGeom>
              <a:gradFill flip="none" rotWithShape="1">
                <a:gsLst>
                  <a:gs pos="0">
                    <a:srgbClr val="FF5050"/>
                  </a:gs>
                  <a:gs pos="100000">
                    <a:srgbClr val="9900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3" name="Picture 82">
              <a:extLst>
                <a:ext uri="{FF2B5EF4-FFF2-40B4-BE49-F238E27FC236}">
                  <a16:creationId xmlns:a16="http://schemas.microsoft.com/office/drawing/2014/main" id="{94C29E05-CAE5-4CC2-B501-17F63669A6CC}"/>
                </a:ext>
              </a:extLst>
            </p:cNvPr>
            <p:cNvPicPr>
              <a:picLocks/>
            </p:cNvPicPr>
            <p:nvPr/>
          </p:nvPicPr>
          <p:blipFill>
            <a:blip r:embed="rId3">
              <a:extLst>
                <a:ext uri="{BEBA8EAE-BF5A-486C-A8C5-ECC9F3942E4B}">
                  <a14:imgProps xmlns:a14="http://schemas.microsoft.com/office/drawing/2010/main">
                    <a14:imgLayer r:embed="rId4">
                      <a14:imgEffect>
                        <a14:brightnessContrast bright="100000"/>
                      </a14:imgEffect>
                    </a14:imgLayer>
                  </a14:imgProps>
                </a:ext>
              </a:extLst>
            </a:blip>
            <a:stretch>
              <a:fillRect/>
            </a:stretch>
          </p:blipFill>
          <p:spPr>
            <a:xfrm>
              <a:off x="3705663" y="4909263"/>
              <a:ext cx="774814" cy="609442"/>
            </a:xfrm>
            <a:prstGeom prst="rect">
              <a:avLst/>
            </a:prstGeom>
          </p:spPr>
        </p:pic>
        <p:cxnSp>
          <p:nvCxnSpPr>
            <p:cNvPr id="92" name="Straight Connector 91">
              <a:extLst>
                <a:ext uri="{FF2B5EF4-FFF2-40B4-BE49-F238E27FC236}">
                  <a16:creationId xmlns:a16="http://schemas.microsoft.com/office/drawing/2014/main" id="{C4B5F9D6-5045-4D62-ABE3-C47B9BD63AB7}"/>
                </a:ext>
              </a:extLst>
            </p:cNvPr>
            <p:cNvCxnSpPr>
              <a:cxnSpLocks/>
            </p:cNvCxnSpPr>
            <p:nvPr/>
          </p:nvCxnSpPr>
          <p:spPr>
            <a:xfrm>
              <a:off x="2840849" y="5632150"/>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3" name="TextBox 92">
              <a:extLst>
                <a:ext uri="{FF2B5EF4-FFF2-40B4-BE49-F238E27FC236}">
                  <a16:creationId xmlns:a16="http://schemas.microsoft.com/office/drawing/2014/main" id="{67E22C74-7F82-4D11-8A17-B3F77BC7303B}"/>
                </a:ext>
              </a:extLst>
            </p:cNvPr>
            <p:cNvSpPr txBox="1"/>
            <p:nvPr/>
          </p:nvSpPr>
          <p:spPr>
            <a:xfrm>
              <a:off x="2723907" y="5492885"/>
              <a:ext cx="2837938" cy="1200329"/>
            </a:xfrm>
            <a:prstGeom prst="rect">
              <a:avLst/>
            </a:prstGeom>
            <a:noFill/>
          </p:spPr>
          <p:txBody>
            <a:bodyPr wrap="square" rtlCol="0">
              <a:spAutoFit/>
            </a:bodyPr>
            <a:lstStyle/>
            <a:p>
              <a:pPr algn="ctr"/>
              <a:r>
                <a:rPr lang="en-US" altLang="ar-SA" sz="2400" b="1" dirty="0"/>
                <a:t>Marketing Management Tasks</a:t>
              </a:r>
            </a:p>
            <a:p>
              <a:pPr algn="ctr"/>
              <a:endParaRPr lang="en-US" sz="2400" dirty="0"/>
            </a:p>
          </p:txBody>
        </p:sp>
      </p:grpSp>
      <p:grpSp>
        <p:nvGrpSpPr>
          <p:cNvPr id="100" name="Group 99">
            <a:extLst>
              <a:ext uri="{FF2B5EF4-FFF2-40B4-BE49-F238E27FC236}">
                <a16:creationId xmlns:a16="http://schemas.microsoft.com/office/drawing/2014/main" id="{29E38964-90E5-4B26-99AB-F9B21A0FA236}"/>
              </a:ext>
            </a:extLst>
          </p:cNvPr>
          <p:cNvGrpSpPr/>
          <p:nvPr/>
        </p:nvGrpSpPr>
        <p:grpSpPr>
          <a:xfrm>
            <a:off x="6342190" y="-85108"/>
            <a:ext cx="3538667" cy="6667045"/>
            <a:chOff x="6342190" y="-85108"/>
            <a:chExt cx="3538667" cy="6667045"/>
          </a:xfrm>
        </p:grpSpPr>
        <p:grpSp>
          <p:nvGrpSpPr>
            <p:cNvPr id="57" name="Group 56">
              <a:extLst>
                <a:ext uri="{FF2B5EF4-FFF2-40B4-BE49-F238E27FC236}">
                  <a16:creationId xmlns:a16="http://schemas.microsoft.com/office/drawing/2014/main" id="{A52B4385-BBEC-4FE1-A934-E7F18792A690}"/>
                </a:ext>
              </a:extLst>
            </p:cNvPr>
            <p:cNvGrpSpPr/>
            <p:nvPr/>
          </p:nvGrpSpPr>
          <p:grpSpPr>
            <a:xfrm>
              <a:off x="6342190" y="-85108"/>
              <a:ext cx="3538667" cy="6667045"/>
              <a:chOff x="3489960" y="-3815287"/>
              <a:chExt cx="5212080" cy="9819846"/>
            </a:xfrm>
          </p:grpSpPr>
          <p:sp>
            <p:nvSpPr>
              <p:cNvPr id="58" name="Rectangle 57">
                <a:extLst>
                  <a:ext uri="{FF2B5EF4-FFF2-40B4-BE49-F238E27FC236}">
                    <a16:creationId xmlns:a16="http://schemas.microsoft.com/office/drawing/2014/main" id="{7604B12D-F07C-40C8-B305-C5FF342CAE5C}"/>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9" name="Group 58">
                <a:extLst>
                  <a:ext uri="{FF2B5EF4-FFF2-40B4-BE49-F238E27FC236}">
                    <a16:creationId xmlns:a16="http://schemas.microsoft.com/office/drawing/2014/main" id="{C98A615A-9463-4402-86CB-9BA5142CC50B}"/>
                  </a:ext>
                </a:extLst>
              </p:cNvPr>
              <p:cNvGrpSpPr/>
              <p:nvPr/>
            </p:nvGrpSpPr>
            <p:grpSpPr>
              <a:xfrm>
                <a:off x="3742221" y="-3815286"/>
                <a:ext cx="769257" cy="6413342"/>
                <a:chOff x="3742221" y="-3815286"/>
                <a:chExt cx="769257" cy="6413342"/>
              </a:xfrm>
            </p:grpSpPr>
            <p:sp>
              <p:nvSpPr>
                <p:cNvPr id="66" name="Trapezoid 5">
                  <a:extLst>
                    <a:ext uri="{FF2B5EF4-FFF2-40B4-BE49-F238E27FC236}">
                      <a16:creationId xmlns:a16="http://schemas.microsoft.com/office/drawing/2014/main" id="{D8A54EE3-F7F7-47CE-B207-31BD9BCFFBB3}"/>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Trapezoid 66">
                  <a:extLst>
                    <a:ext uri="{FF2B5EF4-FFF2-40B4-BE49-F238E27FC236}">
                      <a16:creationId xmlns:a16="http://schemas.microsoft.com/office/drawing/2014/main" id="{2CBD7C2E-B6B0-43C9-BAF8-5E518582233B}"/>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Trapezoid 5">
                  <a:extLst>
                    <a:ext uri="{FF2B5EF4-FFF2-40B4-BE49-F238E27FC236}">
                      <a16:creationId xmlns:a16="http://schemas.microsoft.com/office/drawing/2014/main" id="{5E8A4DF5-BDB4-4A5D-B678-36C4858CA5A5}"/>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9" name="Straight Connector 68">
                  <a:extLst>
                    <a:ext uri="{FF2B5EF4-FFF2-40B4-BE49-F238E27FC236}">
                      <a16:creationId xmlns:a16="http://schemas.microsoft.com/office/drawing/2014/main" id="{0256483F-1846-43D4-A94F-EAF3AF9802B4}"/>
                    </a:ext>
                  </a:extLst>
                </p:cNvPr>
                <p:cNvCxnSpPr>
                  <a:cxnSpLocks/>
                </p:cNvCxnSpPr>
                <p:nvPr/>
              </p:nvCxnSpPr>
              <p:spPr>
                <a:xfrm flipV="1">
                  <a:off x="4078723" y="-3815286"/>
                  <a:ext cx="0" cy="58448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0" name="Group 59">
                <a:extLst>
                  <a:ext uri="{FF2B5EF4-FFF2-40B4-BE49-F238E27FC236}">
                    <a16:creationId xmlns:a16="http://schemas.microsoft.com/office/drawing/2014/main" id="{B5F5F27A-5E3B-427E-97B7-E3FAF46E7119}"/>
                  </a:ext>
                </a:extLst>
              </p:cNvPr>
              <p:cNvGrpSpPr/>
              <p:nvPr/>
            </p:nvGrpSpPr>
            <p:grpSpPr>
              <a:xfrm>
                <a:off x="7650559" y="-3815287"/>
                <a:ext cx="769257" cy="6413313"/>
                <a:chOff x="3742221" y="-3815257"/>
                <a:chExt cx="769257" cy="6413313"/>
              </a:xfrm>
            </p:grpSpPr>
            <p:sp>
              <p:nvSpPr>
                <p:cNvPr id="62" name="Trapezoid 5">
                  <a:extLst>
                    <a:ext uri="{FF2B5EF4-FFF2-40B4-BE49-F238E27FC236}">
                      <a16:creationId xmlns:a16="http://schemas.microsoft.com/office/drawing/2014/main" id="{12CE7F2C-EDC8-45A6-9E4F-28BBD2567167}"/>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Trapezoid 62">
                  <a:extLst>
                    <a:ext uri="{FF2B5EF4-FFF2-40B4-BE49-F238E27FC236}">
                      <a16:creationId xmlns:a16="http://schemas.microsoft.com/office/drawing/2014/main" id="{75E41551-239D-49B6-BE0D-136E5EA705A8}"/>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Trapezoid 5">
                  <a:extLst>
                    <a:ext uri="{FF2B5EF4-FFF2-40B4-BE49-F238E27FC236}">
                      <a16:creationId xmlns:a16="http://schemas.microsoft.com/office/drawing/2014/main" id="{EFF79EA3-5F87-42F9-9B3A-3DAEEBD9F1D0}"/>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65" name="Straight Connector 64">
                  <a:extLst>
                    <a:ext uri="{FF2B5EF4-FFF2-40B4-BE49-F238E27FC236}">
                      <a16:creationId xmlns:a16="http://schemas.microsoft.com/office/drawing/2014/main" id="{2BB946AD-1277-4AF9-94D1-FE88ECF6CF43}"/>
                    </a:ext>
                  </a:extLst>
                </p:cNvPr>
                <p:cNvCxnSpPr>
                  <a:cxnSpLocks/>
                </p:cNvCxnSpPr>
                <p:nvPr/>
              </p:nvCxnSpPr>
              <p:spPr>
                <a:xfrm flipV="1">
                  <a:off x="4078723" y="-3815257"/>
                  <a:ext cx="0" cy="58448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1" name="Rectangle 60">
                <a:extLst>
                  <a:ext uri="{FF2B5EF4-FFF2-40B4-BE49-F238E27FC236}">
                    <a16:creationId xmlns:a16="http://schemas.microsoft.com/office/drawing/2014/main" id="{DBD7E132-2A0C-4530-8A75-33EC263C904F}"/>
                  </a:ext>
                </a:extLst>
              </p:cNvPr>
              <p:cNvSpPr/>
              <p:nvPr/>
            </p:nvSpPr>
            <p:spPr>
              <a:xfrm>
                <a:off x="4078723" y="3429000"/>
                <a:ext cx="4103770" cy="2101515"/>
              </a:xfrm>
              <a:prstGeom prst="rect">
                <a:avLst/>
              </a:prstGeom>
              <a:gradFill flip="none" rotWithShape="1">
                <a:gsLst>
                  <a:gs pos="0">
                    <a:srgbClr val="006699"/>
                  </a:gs>
                  <a:gs pos="100000">
                    <a:srgbClr val="003366"/>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4" name="Picture 83">
              <a:extLst>
                <a:ext uri="{FF2B5EF4-FFF2-40B4-BE49-F238E27FC236}">
                  <a16:creationId xmlns:a16="http://schemas.microsoft.com/office/drawing/2014/main" id="{91CB42FB-AEBE-43B7-B533-BE4A269E9152}"/>
                </a:ext>
              </a:extLst>
            </p:cNvPr>
            <p:cNvPicPr>
              <a:picLocks/>
            </p:cNvPicPr>
            <p:nvPr/>
          </p:nvPicPr>
          <p:blipFill>
            <a:blip r:embed="rId5">
              <a:extLst>
                <a:ext uri="{BEBA8EAE-BF5A-486C-A8C5-ECC9F3942E4B}">
                  <a14:imgProps xmlns:a14="http://schemas.microsoft.com/office/drawing/2010/main">
                    <a14:imgLayer r:embed="rId6">
                      <a14:imgEffect>
                        <a14:brightnessContrast bright="100000"/>
                      </a14:imgEffect>
                    </a14:imgLayer>
                  </a14:imgProps>
                </a:ext>
              </a:extLst>
            </a:blip>
            <a:stretch>
              <a:fillRect/>
            </a:stretch>
          </p:blipFill>
          <p:spPr>
            <a:xfrm>
              <a:off x="7769735" y="4944990"/>
              <a:ext cx="678676" cy="560334"/>
            </a:xfrm>
            <a:prstGeom prst="rect">
              <a:avLst/>
            </a:prstGeom>
          </p:spPr>
        </p:pic>
        <p:cxnSp>
          <p:nvCxnSpPr>
            <p:cNvPr id="94" name="Straight Connector 93">
              <a:extLst>
                <a:ext uri="{FF2B5EF4-FFF2-40B4-BE49-F238E27FC236}">
                  <a16:creationId xmlns:a16="http://schemas.microsoft.com/office/drawing/2014/main" id="{332FA913-9898-42EB-A5AC-51DE6CB4E154}"/>
                </a:ext>
              </a:extLst>
            </p:cNvPr>
            <p:cNvCxnSpPr>
              <a:cxnSpLocks/>
            </p:cNvCxnSpPr>
            <p:nvPr/>
          </p:nvCxnSpPr>
          <p:spPr>
            <a:xfrm>
              <a:off x="6825276" y="5687816"/>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5" name="TextBox 94">
              <a:extLst>
                <a:ext uri="{FF2B5EF4-FFF2-40B4-BE49-F238E27FC236}">
                  <a16:creationId xmlns:a16="http://schemas.microsoft.com/office/drawing/2014/main" id="{28558C11-7B9C-4062-92D1-35E8EB9C2213}"/>
                </a:ext>
              </a:extLst>
            </p:cNvPr>
            <p:cNvSpPr txBox="1"/>
            <p:nvPr/>
          </p:nvSpPr>
          <p:spPr>
            <a:xfrm>
              <a:off x="6769857" y="5585620"/>
              <a:ext cx="3018196" cy="830997"/>
            </a:xfrm>
            <a:prstGeom prst="rect">
              <a:avLst/>
            </a:prstGeom>
            <a:noFill/>
          </p:spPr>
          <p:txBody>
            <a:bodyPr wrap="square" rtlCol="0">
              <a:spAutoFit/>
            </a:bodyPr>
            <a:lstStyle/>
            <a:p>
              <a:pPr lvl="0" algn="ctr"/>
              <a:r>
                <a:rPr lang="en-US" sz="2400" b="1" dirty="0"/>
                <a:t>Explain the marketing functions</a:t>
              </a:r>
              <a:endParaRPr lang="ar-SA" sz="2400" dirty="0"/>
            </a:p>
          </p:txBody>
        </p:sp>
      </p:grpSp>
      <p:grpSp>
        <p:nvGrpSpPr>
          <p:cNvPr id="96" name="Group 95">
            <a:extLst>
              <a:ext uri="{FF2B5EF4-FFF2-40B4-BE49-F238E27FC236}">
                <a16:creationId xmlns:a16="http://schemas.microsoft.com/office/drawing/2014/main" id="{9F9754A6-E2AA-4CC0-ABD8-3D6840F2DA7E}"/>
              </a:ext>
            </a:extLst>
          </p:cNvPr>
          <p:cNvGrpSpPr/>
          <p:nvPr/>
        </p:nvGrpSpPr>
        <p:grpSpPr>
          <a:xfrm>
            <a:off x="344564" y="-1"/>
            <a:ext cx="3538667" cy="3543331"/>
            <a:chOff x="344564" y="-1"/>
            <a:chExt cx="3538667" cy="3543331"/>
          </a:xfrm>
        </p:grpSpPr>
        <p:grpSp>
          <p:nvGrpSpPr>
            <p:cNvPr id="17" name="Group 16">
              <a:extLst>
                <a:ext uri="{FF2B5EF4-FFF2-40B4-BE49-F238E27FC236}">
                  <a16:creationId xmlns:a16="http://schemas.microsoft.com/office/drawing/2014/main" id="{36AED0BD-6C5E-47A8-B2E1-06CB035814BA}"/>
                </a:ext>
              </a:extLst>
            </p:cNvPr>
            <p:cNvGrpSpPr/>
            <p:nvPr/>
          </p:nvGrpSpPr>
          <p:grpSpPr>
            <a:xfrm>
              <a:off x="344564" y="-1"/>
              <a:ext cx="3538667" cy="3543331"/>
              <a:chOff x="3489960" y="785610"/>
              <a:chExt cx="5212080" cy="5218949"/>
            </a:xfrm>
          </p:grpSpPr>
          <p:sp>
            <p:nvSpPr>
              <p:cNvPr id="4" name="Rectangle 3">
                <a:extLst>
                  <a:ext uri="{FF2B5EF4-FFF2-40B4-BE49-F238E27FC236}">
                    <a16:creationId xmlns:a16="http://schemas.microsoft.com/office/drawing/2014/main" id="{F6C0ED43-FEAC-47CD-AB53-98A463C2516A}"/>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1CD02EA0-6460-4880-9E8B-447DF37FC479}"/>
                  </a:ext>
                </a:extLst>
              </p:cNvPr>
              <p:cNvGrpSpPr/>
              <p:nvPr/>
            </p:nvGrpSpPr>
            <p:grpSpPr>
              <a:xfrm>
                <a:off x="3742221" y="785610"/>
                <a:ext cx="769257" cy="1812446"/>
                <a:chOff x="3742221" y="785610"/>
                <a:chExt cx="769257" cy="1812446"/>
              </a:xfrm>
            </p:grpSpPr>
            <p:sp>
              <p:nvSpPr>
                <p:cNvPr id="6" name="Trapezoid 5">
                  <a:extLst>
                    <a:ext uri="{FF2B5EF4-FFF2-40B4-BE49-F238E27FC236}">
                      <a16:creationId xmlns:a16="http://schemas.microsoft.com/office/drawing/2014/main" id="{38192462-40B9-4D58-B9CE-A7E527F72984}"/>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rapezoid 4">
                  <a:extLst>
                    <a:ext uri="{FF2B5EF4-FFF2-40B4-BE49-F238E27FC236}">
                      <a16:creationId xmlns:a16="http://schemas.microsoft.com/office/drawing/2014/main" id="{FE52FA70-D914-4089-A0CA-E88D44330641}"/>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rapezoid 5">
                  <a:extLst>
                    <a:ext uri="{FF2B5EF4-FFF2-40B4-BE49-F238E27FC236}">
                      <a16:creationId xmlns:a16="http://schemas.microsoft.com/office/drawing/2014/main" id="{1BB3CAD0-BCAE-438A-B9A3-BE218C7F2B38}"/>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a:extLst>
                    <a:ext uri="{FF2B5EF4-FFF2-40B4-BE49-F238E27FC236}">
                      <a16:creationId xmlns:a16="http://schemas.microsoft.com/office/drawing/2014/main" id="{9FCEE203-51B1-4B55-A5AA-7CC9ED7C4ECA}"/>
                    </a:ext>
                  </a:extLst>
                </p:cNvPr>
                <p:cNvCxnSpPr>
                  <a:cxnSpLocks/>
                </p:cNvCxnSpPr>
                <p:nvPr/>
              </p:nvCxnSpPr>
              <p:spPr>
                <a:xfrm flipV="1">
                  <a:off x="4078723" y="785610"/>
                  <a:ext cx="0" cy="12440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 name="Group 10">
                <a:extLst>
                  <a:ext uri="{FF2B5EF4-FFF2-40B4-BE49-F238E27FC236}">
                    <a16:creationId xmlns:a16="http://schemas.microsoft.com/office/drawing/2014/main" id="{26C0B53B-A3B4-41FD-91AD-9C9AA1DDAA01}"/>
                  </a:ext>
                </a:extLst>
              </p:cNvPr>
              <p:cNvGrpSpPr/>
              <p:nvPr/>
            </p:nvGrpSpPr>
            <p:grpSpPr>
              <a:xfrm>
                <a:off x="7650559" y="785610"/>
                <a:ext cx="769257" cy="1812416"/>
                <a:chOff x="3742221" y="785640"/>
                <a:chExt cx="769257" cy="1812416"/>
              </a:xfrm>
            </p:grpSpPr>
            <p:sp>
              <p:nvSpPr>
                <p:cNvPr id="12" name="Trapezoid 5">
                  <a:extLst>
                    <a:ext uri="{FF2B5EF4-FFF2-40B4-BE49-F238E27FC236}">
                      <a16:creationId xmlns:a16="http://schemas.microsoft.com/office/drawing/2014/main" id="{F874A9BC-684B-4C01-A7C6-048897A37C30}"/>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rapezoid 12">
                  <a:extLst>
                    <a:ext uri="{FF2B5EF4-FFF2-40B4-BE49-F238E27FC236}">
                      <a16:creationId xmlns:a16="http://schemas.microsoft.com/office/drawing/2014/main" id="{65127957-ADCB-4BBE-B167-98C68D9B498D}"/>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rapezoid 5">
                  <a:extLst>
                    <a:ext uri="{FF2B5EF4-FFF2-40B4-BE49-F238E27FC236}">
                      <a16:creationId xmlns:a16="http://schemas.microsoft.com/office/drawing/2014/main" id="{D6D1F57F-3874-41E3-8C9F-794B2F720E5E}"/>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625CE55D-7B7B-49A3-963B-C0698B38CBF2}"/>
                    </a:ext>
                  </a:extLst>
                </p:cNvPr>
                <p:cNvCxnSpPr>
                  <a:cxnSpLocks/>
                </p:cNvCxnSpPr>
                <p:nvPr/>
              </p:nvCxnSpPr>
              <p:spPr>
                <a:xfrm flipV="1">
                  <a:off x="4078723" y="785640"/>
                  <a:ext cx="0" cy="12439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AF386CF5-AA76-45C1-9E24-6AC5CC90D948}"/>
                  </a:ext>
                </a:extLst>
              </p:cNvPr>
              <p:cNvSpPr/>
              <p:nvPr/>
            </p:nvSpPr>
            <p:spPr>
              <a:xfrm>
                <a:off x="4078723" y="3429000"/>
                <a:ext cx="4103770" cy="2101515"/>
              </a:xfrm>
              <a:prstGeom prst="rect">
                <a:avLst/>
              </a:prstGeom>
              <a:gradFill flip="none" rotWithShape="1">
                <a:gsLst>
                  <a:gs pos="0">
                    <a:srgbClr val="FFCC00"/>
                  </a:gs>
                  <a:gs pos="100000">
                    <a:srgbClr val="FF99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0" name="Picture 79">
              <a:extLst>
                <a:ext uri="{FF2B5EF4-FFF2-40B4-BE49-F238E27FC236}">
                  <a16:creationId xmlns:a16="http://schemas.microsoft.com/office/drawing/2014/main" id="{DCB8D5E9-A1CF-4937-B2AD-EDB516393997}"/>
                </a:ext>
              </a:extLst>
            </p:cNvPr>
            <p:cNvPicPr>
              <a:picLocks/>
            </p:cNvPicPr>
            <p:nvPr/>
          </p:nvPicPr>
          <p:blipFill>
            <a:blip r:embed="rId7">
              <a:extLst>
                <a:ext uri="{BEBA8EAE-BF5A-486C-A8C5-ECC9F3942E4B}">
                  <a14:imgProps xmlns:a14="http://schemas.microsoft.com/office/drawing/2010/main">
                    <a14:imgLayer r:embed="rId8">
                      <a14:imgEffect>
                        <a14:brightnessContrast bright="100000"/>
                      </a14:imgEffect>
                    </a14:imgLayer>
                  </a14:imgProps>
                </a:ext>
              </a:extLst>
            </a:blip>
            <a:stretch>
              <a:fillRect/>
            </a:stretch>
          </p:blipFill>
          <p:spPr>
            <a:xfrm>
              <a:off x="1664390" y="1793396"/>
              <a:ext cx="798269" cy="661837"/>
            </a:xfrm>
            <a:prstGeom prst="rect">
              <a:avLst/>
            </a:prstGeom>
          </p:spPr>
        </p:pic>
        <p:cxnSp>
          <p:nvCxnSpPr>
            <p:cNvPr id="86" name="Straight Connector 85">
              <a:extLst>
                <a:ext uri="{FF2B5EF4-FFF2-40B4-BE49-F238E27FC236}">
                  <a16:creationId xmlns:a16="http://schemas.microsoft.com/office/drawing/2014/main" id="{96DBE226-7C1F-4373-86FB-C69805111341}"/>
                </a:ext>
              </a:extLst>
            </p:cNvPr>
            <p:cNvCxnSpPr>
              <a:cxnSpLocks/>
            </p:cNvCxnSpPr>
            <p:nvPr/>
          </p:nvCxnSpPr>
          <p:spPr>
            <a:xfrm>
              <a:off x="819197" y="2508088"/>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TextBox 86">
              <a:extLst>
                <a:ext uri="{FF2B5EF4-FFF2-40B4-BE49-F238E27FC236}">
                  <a16:creationId xmlns:a16="http://schemas.microsoft.com/office/drawing/2014/main" id="{5856FDD3-0D16-49F0-A39A-3B3B57CD31FC}"/>
                </a:ext>
              </a:extLst>
            </p:cNvPr>
            <p:cNvSpPr txBox="1"/>
            <p:nvPr/>
          </p:nvSpPr>
          <p:spPr>
            <a:xfrm>
              <a:off x="844935" y="2483402"/>
              <a:ext cx="2733690" cy="830997"/>
            </a:xfrm>
            <a:prstGeom prst="rect">
              <a:avLst/>
            </a:prstGeom>
            <a:noFill/>
          </p:spPr>
          <p:txBody>
            <a:bodyPr wrap="square" rtlCol="0">
              <a:spAutoFit/>
            </a:bodyPr>
            <a:lstStyle/>
            <a:p>
              <a:pPr lvl="0" algn="ctr"/>
              <a:r>
                <a:rPr lang="en-US" sz="2400" b="1" dirty="0"/>
                <a:t>Marketing Management</a:t>
              </a:r>
              <a:endParaRPr lang="ar-SA" sz="2400" dirty="0"/>
            </a:p>
          </p:txBody>
        </p:sp>
      </p:grpSp>
      <p:grpSp>
        <p:nvGrpSpPr>
          <p:cNvPr id="97" name="Group 96">
            <a:extLst>
              <a:ext uri="{FF2B5EF4-FFF2-40B4-BE49-F238E27FC236}">
                <a16:creationId xmlns:a16="http://schemas.microsoft.com/office/drawing/2014/main" id="{AC3490CD-8171-438C-87CD-664BCD1FFC33}"/>
              </a:ext>
            </a:extLst>
          </p:cNvPr>
          <p:cNvGrpSpPr/>
          <p:nvPr/>
        </p:nvGrpSpPr>
        <p:grpSpPr>
          <a:xfrm>
            <a:off x="4396487" y="-1"/>
            <a:ext cx="3538667" cy="3543331"/>
            <a:chOff x="4396487" y="-1"/>
            <a:chExt cx="3538667" cy="3543331"/>
          </a:xfrm>
        </p:grpSpPr>
        <p:grpSp>
          <p:nvGrpSpPr>
            <p:cNvPr id="18" name="Group 17">
              <a:extLst>
                <a:ext uri="{FF2B5EF4-FFF2-40B4-BE49-F238E27FC236}">
                  <a16:creationId xmlns:a16="http://schemas.microsoft.com/office/drawing/2014/main" id="{6EE3F5DC-BAFE-4C05-87FF-21F40E459609}"/>
                </a:ext>
              </a:extLst>
            </p:cNvPr>
            <p:cNvGrpSpPr/>
            <p:nvPr/>
          </p:nvGrpSpPr>
          <p:grpSpPr>
            <a:xfrm>
              <a:off x="4396487" y="-1"/>
              <a:ext cx="3538667" cy="3543331"/>
              <a:chOff x="3489960" y="785610"/>
              <a:chExt cx="5212080" cy="5218949"/>
            </a:xfrm>
          </p:grpSpPr>
          <p:sp>
            <p:nvSpPr>
              <p:cNvPr id="19" name="Rectangle 18">
                <a:extLst>
                  <a:ext uri="{FF2B5EF4-FFF2-40B4-BE49-F238E27FC236}">
                    <a16:creationId xmlns:a16="http://schemas.microsoft.com/office/drawing/2014/main" id="{CCAC6319-8C3C-4071-BDB0-C2BABD661515}"/>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 name="Group 19">
                <a:extLst>
                  <a:ext uri="{FF2B5EF4-FFF2-40B4-BE49-F238E27FC236}">
                    <a16:creationId xmlns:a16="http://schemas.microsoft.com/office/drawing/2014/main" id="{A88A79D9-78C9-4194-A93A-6388C6CCB855}"/>
                  </a:ext>
                </a:extLst>
              </p:cNvPr>
              <p:cNvGrpSpPr/>
              <p:nvPr/>
            </p:nvGrpSpPr>
            <p:grpSpPr>
              <a:xfrm>
                <a:off x="3742221" y="785610"/>
                <a:ext cx="769257" cy="1812446"/>
                <a:chOff x="3742221" y="785610"/>
                <a:chExt cx="769257" cy="1812446"/>
              </a:xfrm>
            </p:grpSpPr>
            <p:sp>
              <p:nvSpPr>
                <p:cNvPr id="27" name="Trapezoid 5">
                  <a:extLst>
                    <a:ext uri="{FF2B5EF4-FFF2-40B4-BE49-F238E27FC236}">
                      <a16:creationId xmlns:a16="http://schemas.microsoft.com/office/drawing/2014/main" id="{B58BAA06-9E7E-4997-A142-B1C509C8B21F}"/>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Trapezoid 27">
                  <a:extLst>
                    <a:ext uri="{FF2B5EF4-FFF2-40B4-BE49-F238E27FC236}">
                      <a16:creationId xmlns:a16="http://schemas.microsoft.com/office/drawing/2014/main" id="{A69738FB-C8B2-4FE6-BFCA-28D7F082D191}"/>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rapezoid 5">
                  <a:extLst>
                    <a:ext uri="{FF2B5EF4-FFF2-40B4-BE49-F238E27FC236}">
                      <a16:creationId xmlns:a16="http://schemas.microsoft.com/office/drawing/2014/main" id="{87432D52-6FC7-40D2-810B-DDDA787858E2}"/>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0" name="Straight Connector 29">
                  <a:extLst>
                    <a:ext uri="{FF2B5EF4-FFF2-40B4-BE49-F238E27FC236}">
                      <a16:creationId xmlns:a16="http://schemas.microsoft.com/office/drawing/2014/main" id="{0C8CFB5A-F49D-4821-ACFE-656FF0E4EA26}"/>
                    </a:ext>
                  </a:extLst>
                </p:cNvPr>
                <p:cNvCxnSpPr>
                  <a:cxnSpLocks/>
                </p:cNvCxnSpPr>
                <p:nvPr/>
              </p:nvCxnSpPr>
              <p:spPr>
                <a:xfrm flipV="1">
                  <a:off x="4078723" y="785610"/>
                  <a:ext cx="0" cy="12440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AB2194DC-0C56-4673-91EF-551B1746F431}"/>
                  </a:ext>
                </a:extLst>
              </p:cNvPr>
              <p:cNvGrpSpPr/>
              <p:nvPr/>
            </p:nvGrpSpPr>
            <p:grpSpPr>
              <a:xfrm>
                <a:off x="7650559" y="785611"/>
                <a:ext cx="769257" cy="1812415"/>
                <a:chOff x="3742221" y="785641"/>
                <a:chExt cx="769257" cy="1812415"/>
              </a:xfrm>
            </p:grpSpPr>
            <p:sp>
              <p:nvSpPr>
                <p:cNvPr id="23" name="Trapezoid 5">
                  <a:extLst>
                    <a:ext uri="{FF2B5EF4-FFF2-40B4-BE49-F238E27FC236}">
                      <a16:creationId xmlns:a16="http://schemas.microsoft.com/office/drawing/2014/main" id="{C6969967-CA49-4D2B-A3EC-5D2841F5F280}"/>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rapezoid 23">
                  <a:extLst>
                    <a:ext uri="{FF2B5EF4-FFF2-40B4-BE49-F238E27FC236}">
                      <a16:creationId xmlns:a16="http://schemas.microsoft.com/office/drawing/2014/main" id="{55E9A642-368C-49AF-8DBA-1C4C8A04F4F8}"/>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rapezoid 5">
                  <a:extLst>
                    <a:ext uri="{FF2B5EF4-FFF2-40B4-BE49-F238E27FC236}">
                      <a16:creationId xmlns:a16="http://schemas.microsoft.com/office/drawing/2014/main" id="{BFD6D132-97AD-4019-8B4B-4B5B712079C5}"/>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6" name="Straight Connector 25">
                  <a:extLst>
                    <a:ext uri="{FF2B5EF4-FFF2-40B4-BE49-F238E27FC236}">
                      <a16:creationId xmlns:a16="http://schemas.microsoft.com/office/drawing/2014/main" id="{223439C2-6201-4A42-A2FF-FBB89B60F96C}"/>
                    </a:ext>
                  </a:extLst>
                </p:cNvPr>
                <p:cNvCxnSpPr>
                  <a:cxnSpLocks/>
                </p:cNvCxnSpPr>
                <p:nvPr/>
              </p:nvCxnSpPr>
              <p:spPr>
                <a:xfrm flipV="1">
                  <a:off x="4078723" y="785641"/>
                  <a:ext cx="0" cy="12439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A406EEFF-CB86-4957-8747-610CEB7E74F8}"/>
                  </a:ext>
                </a:extLst>
              </p:cNvPr>
              <p:cNvSpPr/>
              <p:nvPr/>
            </p:nvSpPr>
            <p:spPr>
              <a:xfrm>
                <a:off x="4078723" y="3429000"/>
                <a:ext cx="4103770" cy="2101515"/>
              </a:xfrm>
              <a:prstGeom prst="rect">
                <a:avLst/>
              </a:prstGeom>
              <a:gradFill flip="none" rotWithShape="1">
                <a:gsLst>
                  <a:gs pos="0">
                    <a:srgbClr val="FF00FF"/>
                  </a:gs>
                  <a:gs pos="100000">
                    <a:srgbClr val="80008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1" name="Picture 80">
              <a:extLst>
                <a:ext uri="{FF2B5EF4-FFF2-40B4-BE49-F238E27FC236}">
                  <a16:creationId xmlns:a16="http://schemas.microsoft.com/office/drawing/2014/main" id="{898885E4-CC3A-499D-96F0-5B19F4B45ACB}"/>
                </a:ext>
              </a:extLst>
            </p:cNvPr>
            <p:cNvPicPr>
              <a:picLocks/>
            </p:cNvPicPr>
            <p:nvPr/>
          </p:nvPicPr>
          <p:blipFill>
            <a:blip r:embed="rId9">
              <a:extLst>
                <a:ext uri="{BEBA8EAE-BF5A-486C-A8C5-ECC9F3942E4B}">
                  <a14:imgProps xmlns:a14="http://schemas.microsoft.com/office/drawing/2010/main">
                    <a14:imgLayer r:embed="rId10">
                      <a14:imgEffect>
                        <a14:brightnessContrast bright="100000"/>
                      </a14:imgEffect>
                    </a14:imgLayer>
                  </a14:imgProps>
                </a:ext>
              </a:extLst>
            </a:blip>
            <a:stretch>
              <a:fillRect/>
            </a:stretch>
          </p:blipFill>
          <p:spPr>
            <a:xfrm>
              <a:off x="5716172" y="1806589"/>
              <a:ext cx="826441" cy="676813"/>
            </a:xfrm>
            <a:prstGeom prst="rect">
              <a:avLst/>
            </a:prstGeom>
          </p:spPr>
        </p:pic>
        <p:cxnSp>
          <p:nvCxnSpPr>
            <p:cNvPr id="88" name="Straight Connector 87">
              <a:extLst>
                <a:ext uri="{FF2B5EF4-FFF2-40B4-BE49-F238E27FC236}">
                  <a16:creationId xmlns:a16="http://schemas.microsoft.com/office/drawing/2014/main" id="{2E4E95D3-E699-48E6-ABCB-C63037ACB32C}"/>
                </a:ext>
              </a:extLst>
            </p:cNvPr>
            <p:cNvCxnSpPr>
              <a:cxnSpLocks/>
            </p:cNvCxnSpPr>
            <p:nvPr/>
          </p:nvCxnSpPr>
          <p:spPr>
            <a:xfrm>
              <a:off x="4964681" y="2495094"/>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9" name="TextBox 88">
              <a:extLst>
                <a:ext uri="{FF2B5EF4-FFF2-40B4-BE49-F238E27FC236}">
                  <a16:creationId xmlns:a16="http://schemas.microsoft.com/office/drawing/2014/main" id="{3F30D6AB-B1A0-49DB-AA7D-AB358B7C4B41}"/>
                </a:ext>
              </a:extLst>
            </p:cNvPr>
            <p:cNvSpPr txBox="1"/>
            <p:nvPr/>
          </p:nvSpPr>
          <p:spPr>
            <a:xfrm>
              <a:off x="4747139" y="2632585"/>
              <a:ext cx="3127637" cy="461665"/>
            </a:xfrm>
            <a:prstGeom prst="rect">
              <a:avLst/>
            </a:prstGeom>
            <a:noFill/>
          </p:spPr>
          <p:txBody>
            <a:bodyPr wrap="square" rtlCol="0">
              <a:spAutoFit/>
            </a:bodyPr>
            <a:lstStyle/>
            <a:p>
              <a:pPr lvl="0" algn="ctr"/>
              <a:r>
                <a:rPr lang="en-US" sz="2400" b="1" dirty="0"/>
                <a:t>What is Marketing?</a:t>
              </a:r>
              <a:endParaRPr lang="ar-SA" sz="2400" dirty="0"/>
            </a:p>
          </p:txBody>
        </p:sp>
      </p:grpSp>
      <p:grpSp>
        <p:nvGrpSpPr>
          <p:cNvPr id="98" name="Group 97">
            <a:extLst>
              <a:ext uri="{FF2B5EF4-FFF2-40B4-BE49-F238E27FC236}">
                <a16:creationId xmlns:a16="http://schemas.microsoft.com/office/drawing/2014/main" id="{A3AC1D77-D502-48FA-BEC3-AD772CFE3A9D}"/>
              </a:ext>
            </a:extLst>
          </p:cNvPr>
          <p:cNvGrpSpPr/>
          <p:nvPr/>
        </p:nvGrpSpPr>
        <p:grpSpPr>
          <a:xfrm>
            <a:off x="8448411" y="0"/>
            <a:ext cx="3538667" cy="3543330"/>
            <a:chOff x="8448411" y="0"/>
            <a:chExt cx="3538667" cy="3543330"/>
          </a:xfrm>
        </p:grpSpPr>
        <p:grpSp>
          <p:nvGrpSpPr>
            <p:cNvPr id="31" name="Group 30">
              <a:extLst>
                <a:ext uri="{FF2B5EF4-FFF2-40B4-BE49-F238E27FC236}">
                  <a16:creationId xmlns:a16="http://schemas.microsoft.com/office/drawing/2014/main" id="{35D258EA-A1EE-4B3E-A607-935A699ED61B}"/>
                </a:ext>
              </a:extLst>
            </p:cNvPr>
            <p:cNvGrpSpPr/>
            <p:nvPr/>
          </p:nvGrpSpPr>
          <p:grpSpPr>
            <a:xfrm>
              <a:off x="8448411" y="0"/>
              <a:ext cx="3538667" cy="3543330"/>
              <a:chOff x="3489960" y="785611"/>
              <a:chExt cx="5212080" cy="5218948"/>
            </a:xfrm>
          </p:grpSpPr>
          <p:sp>
            <p:nvSpPr>
              <p:cNvPr id="32" name="Rectangle 31">
                <a:extLst>
                  <a:ext uri="{FF2B5EF4-FFF2-40B4-BE49-F238E27FC236}">
                    <a16:creationId xmlns:a16="http://schemas.microsoft.com/office/drawing/2014/main" id="{1BFD6C84-C8DE-4F0C-B9EA-92B44F87F962}"/>
                  </a:ext>
                </a:extLst>
              </p:cNvPr>
              <p:cNvSpPr/>
              <p:nvPr/>
            </p:nvSpPr>
            <p:spPr>
              <a:xfrm>
                <a:off x="3489960" y="2438399"/>
                <a:ext cx="5212080" cy="3566160"/>
              </a:xfrm>
              <a:prstGeom prst="rect">
                <a:avLst/>
              </a:prstGeom>
              <a:solidFill>
                <a:schemeClr val="bg1"/>
              </a:solidFill>
              <a:ln>
                <a:noFill/>
              </a:ln>
              <a:effectLst>
                <a:outerShdw blurRad="139700" dist="762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a:extLst>
                  <a:ext uri="{FF2B5EF4-FFF2-40B4-BE49-F238E27FC236}">
                    <a16:creationId xmlns:a16="http://schemas.microsoft.com/office/drawing/2014/main" id="{7EFEA0AB-8D33-4CC5-8F14-606D27BB1396}"/>
                  </a:ext>
                </a:extLst>
              </p:cNvPr>
              <p:cNvGrpSpPr/>
              <p:nvPr/>
            </p:nvGrpSpPr>
            <p:grpSpPr>
              <a:xfrm>
                <a:off x="3742221" y="785612"/>
                <a:ext cx="769257" cy="1812444"/>
                <a:chOff x="3742221" y="785612"/>
                <a:chExt cx="769257" cy="1812444"/>
              </a:xfrm>
            </p:grpSpPr>
            <p:sp>
              <p:nvSpPr>
                <p:cNvPr id="40" name="Trapezoid 5">
                  <a:extLst>
                    <a:ext uri="{FF2B5EF4-FFF2-40B4-BE49-F238E27FC236}">
                      <a16:creationId xmlns:a16="http://schemas.microsoft.com/office/drawing/2014/main" id="{56948E63-35A3-4E66-985D-6F3FB8DBAB09}"/>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rapezoid 40">
                  <a:extLst>
                    <a:ext uri="{FF2B5EF4-FFF2-40B4-BE49-F238E27FC236}">
                      <a16:creationId xmlns:a16="http://schemas.microsoft.com/office/drawing/2014/main" id="{2C9C47E0-B908-4285-AA1E-23F7BE8F8EC5}"/>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rapezoid 5">
                  <a:extLst>
                    <a:ext uri="{FF2B5EF4-FFF2-40B4-BE49-F238E27FC236}">
                      <a16:creationId xmlns:a16="http://schemas.microsoft.com/office/drawing/2014/main" id="{F7460C91-C685-400B-9060-3197F60D31E6}"/>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3" name="Straight Connector 42">
                  <a:extLst>
                    <a:ext uri="{FF2B5EF4-FFF2-40B4-BE49-F238E27FC236}">
                      <a16:creationId xmlns:a16="http://schemas.microsoft.com/office/drawing/2014/main" id="{2722EE4A-01ED-4638-BA3D-8C249112106F}"/>
                    </a:ext>
                  </a:extLst>
                </p:cNvPr>
                <p:cNvCxnSpPr>
                  <a:cxnSpLocks/>
                </p:cNvCxnSpPr>
                <p:nvPr/>
              </p:nvCxnSpPr>
              <p:spPr>
                <a:xfrm flipV="1">
                  <a:off x="4078723" y="785612"/>
                  <a:ext cx="0" cy="1244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E33CA2CA-3ED8-4C42-9B4E-922AB22E2303}"/>
                  </a:ext>
                </a:extLst>
              </p:cNvPr>
              <p:cNvGrpSpPr/>
              <p:nvPr/>
            </p:nvGrpSpPr>
            <p:grpSpPr>
              <a:xfrm>
                <a:off x="7650559" y="785611"/>
                <a:ext cx="769257" cy="1812415"/>
                <a:chOff x="3742221" y="785641"/>
                <a:chExt cx="769257" cy="1812415"/>
              </a:xfrm>
            </p:grpSpPr>
            <p:sp>
              <p:nvSpPr>
                <p:cNvPr id="36" name="Trapezoid 5">
                  <a:extLst>
                    <a:ext uri="{FF2B5EF4-FFF2-40B4-BE49-F238E27FC236}">
                      <a16:creationId xmlns:a16="http://schemas.microsoft.com/office/drawing/2014/main" id="{E81422B0-01FF-49D1-A70F-096A571AEF6E}"/>
                    </a:ext>
                  </a:extLst>
                </p:cNvPr>
                <p:cNvSpPr/>
                <p:nvPr/>
              </p:nvSpPr>
              <p:spPr>
                <a:xfrm flipV="1">
                  <a:off x="3820225" y="2088739"/>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Trapezoid 36">
                  <a:extLst>
                    <a:ext uri="{FF2B5EF4-FFF2-40B4-BE49-F238E27FC236}">
                      <a16:creationId xmlns:a16="http://schemas.microsoft.com/office/drawing/2014/main" id="{3E9972C9-3F4E-4AE2-95C4-75F8B056622B}"/>
                    </a:ext>
                  </a:extLst>
                </p:cNvPr>
                <p:cNvSpPr/>
                <p:nvPr/>
              </p:nvSpPr>
              <p:spPr>
                <a:xfrm flipV="1">
                  <a:off x="3742221" y="2278741"/>
                  <a:ext cx="769257" cy="319315"/>
                </a:xfrm>
                <a:prstGeom prst="trapezoid">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Trapezoid 5">
                  <a:extLst>
                    <a:ext uri="{FF2B5EF4-FFF2-40B4-BE49-F238E27FC236}">
                      <a16:creationId xmlns:a16="http://schemas.microsoft.com/office/drawing/2014/main" id="{D2D57488-B895-4819-AF66-AB5486B21FCE}"/>
                    </a:ext>
                  </a:extLst>
                </p:cNvPr>
                <p:cNvSpPr/>
                <p:nvPr/>
              </p:nvSpPr>
              <p:spPr>
                <a:xfrm flipV="1">
                  <a:off x="3883291" y="2029611"/>
                  <a:ext cx="516996" cy="269831"/>
                </a:xfrm>
                <a:custGeom>
                  <a:avLst/>
                  <a:gdLst>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19315"/>
                    <a:gd name="connsiteX1" fmla="*/ 79829 w 769257"/>
                    <a:gd name="connsiteY1" fmla="*/ 0 h 319315"/>
                    <a:gd name="connsiteX2" fmla="*/ 689428 w 769257"/>
                    <a:gd name="connsiteY2" fmla="*/ 0 h 319315"/>
                    <a:gd name="connsiteX3" fmla="*/ 769257 w 769257"/>
                    <a:gd name="connsiteY3" fmla="*/ 319315 h 319315"/>
                    <a:gd name="connsiteX4" fmla="*/ 0 w 769257"/>
                    <a:gd name="connsiteY4" fmla="*/ 319315 h 319315"/>
                    <a:gd name="connsiteX0" fmla="*/ 0 w 769257"/>
                    <a:gd name="connsiteY0" fmla="*/ 319315 h 372990"/>
                    <a:gd name="connsiteX1" fmla="*/ 79829 w 769257"/>
                    <a:gd name="connsiteY1" fmla="*/ 0 h 372990"/>
                    <a:gd name="connsiteX2" fmla="*/ 689428 w 769257"/>
                    <a:gd name="connsiteY2" fmla="*/ 0 h 372990"/>
                    <a:gd name="connsiteX3" fmla="*/ 769257 w 769257"/>
                    <a:gd name="connsiteY3" fmla="*/ 319315 h 372990"/>
                    <a:gd name="connsiteX4" fmla="*/ 0 w 769257"/>
                    <a:gd name="connsiteY4" fmla="*/ 319315 h 372990"/>
                    <a:gd name="connsiteX0" fmla="*/ 0 w 769257"/>
                    <a:gd name="connsiteY0" fmla="*/ 319315 h 401491"/>
                    <a:gd name="connsiteX1" fmla="*/ 79829 w 769257"/>
                    <a:gd name="connsiteY1" fmla="*/ 0 h 401491"/>
                    <a:gd name="connsiteX2" fmla="*/ 689428 w 769257"/>
                    <a:gd name="connsiteY2" fmla="*/ 0 h 401491"/>
                    <a:gd name="connsiteX3" fmla="*/ 769257 w 769257"/>
                    <a:gd name="connsiteY3" fmla="*/ 319315 h 401491"/>
                    <a:gd name="connsiteX4" fmla="*/ 0 w 769257"/>
                    <a:gd name="connsiteY4" fmla="*/ 319315 h 4014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9257" h="401491">
                      <a:moveTo>
                        <a:pt x="0" y="319315"/>
                      </a:moveTo>
                      <a:cubicBezTo>
                        <a:pt x="222142" y="201375"/>
                        <a:pt x="53219" y="106438"/>
                        <a:pt x="79829" y="0"/>
                      </a:cubicBezTo>
                      <a:lnTo>
                        <a:pt x="689428" y="0"/>
                      </a:lnTo>
                      <a:cubicBezTo>
                        <a:pt x="716038" y="106438"/>
                        <a:pt x="564368" y="230130"/>
                        <a:pt x="769257" y="319315"/>
                      </a:cubicBezTo>
                      <a:cubicBezTo>
                        <a:pt x="461080" y="440085"/>
                        <a:pt x="216162" y="417081"/>
                        <a:pt x="0" y="319315"/>
                      </a:cubicBez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9" name="Straight Connector 38">
                  <a:extLst>
                    <a:ext uri="{FF2B5EF4-FFF2-40B4-BE49-F238E27FC236}">
                      <a16:creationId xmlns:a16="http://schemas.microsoft.com/office/drawing/2014/main" id="{D74FBC18-1642-4FCA-8785-82B3E50ABD72}"/>
                    </a:ext>
                  </a:extLst>
                </p:cNvPr>
                <p:cNvCxnSpPr>
                  <a:cxnSpLocks/>
                </p:cNvCxnSpPr>
                <p:nvPr/>
              </p:nvCxnSpPr>
              <p:spPr>
                <a:xfrm flipV="1">
                  <a:off x="4078723" y="785641"/>
                  <a:ext cx="0" cy="12439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5" name="Rectangle 34">
                <a:extLst>
                  <a:ext uri="{FF2B5EF4-FFF2-40B4-BE49-F238E27FC236}">
                    <a16:creationId xmlns:a16="http://schemas.microsoft.com/office/drawing/2014/main" id="{1A59E8CA-90B4-4186-AD24-46AB916AA2EF}"/>
                  </a:ext>
                </a:extLst>
              </p:cNvPr>
              <p:cNvSpPr/>
              <p:nvPr/>
            </p:nvSpPr>
            <p:spPr>
              <a:xfrm>
                <a:off x="4078723" y="3429000"/>
                <a:ext cx="4103770" cy="2101515"/>
              </a:xfrm>
              <a:prstGeom prst="rect">
                <a:avLst/>
              </a:prstGeom>
              <a:gradFill flip="none" rotWithShape="1">
                <a:gsLst>
                  <a:gs pos="0">
                    <a:srgbClr val="00CC99"/>
                  </a:gs>
                  <a:gs pos="100000">
                    <a:srgbClr val="006666"/>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2" name="Picture 81">
              <a:extLst>
                <a:ext uri="{FF2B5EF4-FFF2-40B4-BE49-F238E27FC236}">
                  <a16:creationId xmlns:a16="http://schemas.microsoft.com/office/drawing/2014/main" id="{99BF6366-6EAE-4479-8AC4-BFFC62AF6A4C}"/>
                </a:ext>
              </a:extLst>
            </p:cNvPr>
            <p:cNvPicPr>
              <a:picLocks/>
            </p:cNvPicPr>
            <p:nvPr/>
          </p:nvPicPr>
          <p:blipFill>
            <a:blip r:embed="rId11">
              <a:extLst>
                <a:ext uri="{BEBA8EAE-BF5A-486C-A8C5-ECC9F3942E4B}">
                  <a14:imgProps xmlns:a14="http://schemas.microsoft.com/office/drawing/2010/main">
                    <a14:imgLayer r:embed="rId12">
                      <a14:imgEffect>
                        <a14:brightnessContrast bright="100000"/>
                      </a14:imgEffect>
                    </a14:imgLayer>
                  </a14:imgProps>
                </a:ext>
              </a:extLst>
            </a:blip>
            <a:stretch>
              <a:fillRect/>
            </a:stretch>
          </p:blipFill>
          <p:spPr>
            <a:xfrm>
              <a:off x="9910551" y="1793396"/>
              <a:ext cx="722164" cy="631435"/>
            </a:xfrm>
            <a:prstGeom prst="rect">
              <a:avLst/>
            </a:prstGeom>
          </p:spPr>
        </p:pic>
        <p:cxnSp>
          <p:nvCxnSpPr>
            <p:cNvPr id="90" name="Straight Connector 89">
              <a:extLst>
                <a:ext uri="{FF2B5EF4-FFF2-40B4-BE49-F238E27FC236}">
                  <a16:creationId xmlns:a16="http://schemas.microsoft.com/office/drawing/2014/main" id="{F9762E18-006D-43C7-89F3-208AA70BDFCF}"/>
                </a:ext>
              </a:extLst>
            </p:cNvPr>
            <p:cNvCxnSpPr>
              <a:cxnSpLocks/>
            </p:cNvCxnSpPr>
            <p:nvPr/>
          </p:nvCxnSpPr>
          <p:spPr>
            <a:xfrm>
              <a:off x="8965513" y="2483402"/>
              <a:ext cx="25208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1" name="TextBox 90">
              <a:extLst>
                <a:ext uri="{FF2B5EF4-FFF2-40B4-BE49-F238E27FC236}">
                  <a16:creationId xmlns:a16="http://schemas.microsoft.com/office/drawing/2014/main" id="{232F3CD5-C64E-4EF2-922F-F9D9199665F9}"/>
                </a:ext>
              </a:extLst>
            </p:cNvPr>
            <p:cNvSpPr txBox="1"/>
            <p:nvPr/>
          </p:nvSpPr>
          <p:spPr>
            <a:xfrm>
              <a:off x="8847627" y="2586984"/>
              <a:ext cx="2680526" cy="461665"/>
            </a:xfrm>
            <a:prstGeom prst="rect">
              <a:avLst/>
            </a:prstGeom>
            <a:noFill/>
          </p:spPr>
          <p:txBody>
            <a:bodyPr wrap="square" rtlCol="0">
              <a:spAutoFit/>
            </a:bodyPr>
            <a:lstStyle/>
            <a:p>
              <a:pPr lvl="0" algn="ctr"/>
              <a:r>
                <a:rPr lang="en-US" sz="2400" b="1" dirty="0"/>
                <a:t>What is Marketing?</a:t>
              </a:r>
              <a:endParaRPr lang="ar-SA" sz="2400" dirty="0"/>
            </a:p>
          </p:txBody>
        </p:sp>
      </p:grpSp>
      <p:sp>
        <p:nvSpPr>
          <p:cNvPr id="101" name="Title 1"/>
          <p:cNvSpPr>
            <a:spLocks noGrp="1"/>
          </p:cNvSpPr>
          <p:nvPr>
            <p:ph type="title"/>
          </p:nvPr>
        </p:nvSpPr>
        <p:spPr>
          <a:xfrm>
            <a:off x="0" y="1"/>
            <a:ext cx="12191999" cy="1219199"/>
          </a:xfrm>
          <a:noFill/>
          <a:ln>
            <a:solidFill>
              <a:schemeClr val="tx1"/>
            </a:solidFill>
          </a:ln>
        </p:spPr>
        <p:txBody>
          <a:bodyPr/>
          <a:lstStyle/>
          <a:p>
            <a:pPr algn="ctr"/>
            <a:r>
              <a:rPr lang="en-US" dirty="0">
                <a:solidFill>
                  <a:schemeClr val="bg1"/>
                </a:solidFill>
                <a:latin typeface="Aharoni" panose="02010803020104030203" pitchFamily="2" charset="-79"/>
                <a:cs typeface="Aharoni" panose="02010803020104030203" pitchFamily="2" charset="-79"/>
              </a:rPr>
              <a:t>Learning Outcomes</a:t>
            </a:r>
          </a:p>
        </p:txBody>
      </p:sp>
      <p:pic>
        <p:nvPicPr>
          <p:cNvPr id="102" name="Picture 101">
            <a:extLst>
              <a:ext uri="{FF2B5EF4-FFF2-40B4-BE49-F238E27FC236}">
                <a16:creationId xmlns:a16="http://schemas.microsoft.com/office/drawing/2014/main" id="{778127ED-6700-AD6D-66AB-04E169E624AF}"/>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10155742" y="4565163"/>
            <a:ext cx="2036258" cy="1612353"/>
          </a:xfrm>
          <a:prstGeom prst="rect">
            <a:avLst/>
          </a:prstGeom>
          <a:ln>
            <a:solidFill>
              <a:schemeClr val="accent1"/>
            </a:solidFill>
          </a:ln>
        </p:spPr>
      </p:pic>
    </p:spTree>
    <p:custDataLst>
      <p:tags r:id="rId1"/>
    </p:custDataLst>
    <p:extLst>
      <p:ext uri="{BB962C8B-B14F-4D97-AF65-F5344CB8AC3E}">
        <p14:creationId xmlns:p14="http://schemas.microsoft.com/office/powerpoint/2010/main" val="3344498986"/>
      </p:ext>
    </p:extLst>
  </p:cSld>
  <p:clrMapOvr>
    <a:masterClrMapping/>
  </p:clrMapOvr>
  <mc:AlternateContent xmlns:mc="http://schemas.openxmlformats.org/markup-compatibility/2006" xmlns:p14="http://schemas.microsoft.com/office/powerpoint/2010/main">
    <mc:Choice Requires="p14">
      <p:transition spd="slow" p14:dur="2000" advTm="5812"/>
    </mc:Choice>
    <mc:Fallback xmlns="">
      <p:transition spd="slow" advTm="58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wipe(up)">
                                      <p:cBhvr>
                                        <p:cTn id="7" dur="500"/>
                                        <p:tgtEl>
                                          <p:spTgt spid="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97"/>
                                        </p:tgtEl>
                                        <p:attrNameLst>
                                          <p:attrName>style.visibility</p:attrName>
                                        </p:attrNameLst>
                                      </p:cBhvr>
                                      <p:to>
                                        <p:strVal val="visible"/>
                                      </p:to>
                                    </p:set>
                                    <p:animEffect transition="in" filter="wipe(up)">
                                      <p:cBhvr>
                                        <p:cTn id="12" dur="500"/>
                                        <p:tgtEl>
                                          <p:spTgt spid="9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96"/>
                                        </p:tgtEl>
                                        <p:attrNameLst>
                                          <p:attrName>style.visibility</p:attrName>
                                        </p:attrNameLst>
                                      </p:cBhvr>
                                      <p:to>
                                        <p:strVal val="visible"/>
                                      </p:to>
                                    </p:set>
                                    <p:animEffect transition="in" filter="wipe(up)">
                                      <p:cBhvr>
                                        <p:cTn id="17" dur="500"/>
                                        <p:tgtEl>
                                          <p:spTgt spid="9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100"/>
                                        </p:tgtEl>
                                        <p:attrNameLst>
                                          <p:attrName>style.visibility</p:attrName>
                                        </p:attrNameLst>
                                      </p:cBhvr>
                                      <p:to>
                                        <p:strVal val="visible"/>
                                      </p:to>
                                    </p:set>
                                    <p:animEffect transition="in" filter="wipe(up)">
                                      <p:cBhvr>
                                        <p:cTn id="22" dur="500"/>
                                        <p:tgtEl>
                                          <p:spTgt spid="10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99"/>
                                        </p:tgtEl>
                                        <p:attrNameLst>
                                          <p:attrName>style.visibility</p:attrName>
                                        </p:attrNameLst>
                                      </p:cBhvr>
                                      <p:to>
                                        <p:strVal val="visible"/>
                                      </p:to>
                                    </p:set>
                                    <p:animEffect transition="in" filter="wipe(up)">
                                      <p:cBhvr>
                                        <p:cTn id="27" dur="500"/>
                                        <p:tgtEl>
                                          <p:spTgt spid="99"/>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xit" presetSubtype="1" fill="hold" grpId="0" nodeType="clickEffect">
                                  <p:stCondLst>
                                    <p:cond delay="0"/>
                                  </p:stCondLst>
                                  <p:childTnLst>
                                    <p:animEffect transition="out" filter="wheel(1)">
                                      <p:cBhvr>
                                        <p:cTn id="31" dur="2000"/>
                                        <p:tgtEl>
                                          <p:spTgt spid="101"/>
                                        </p:tgtEl>
                                      </p:cBhvr>
                                    </p:animEffect>
                                    <p:set>
                                      <p:cBhvr>
                                        <p:cTn id="32" dur="1" fill="hold">
                                          <p:stCondLst>
                                            <p:cond delay="1999"/>
                                          </p:stCondLst>
                                        </p:cTn>
                                        <p:tgtEl>
                                          <p:spTgt spid="1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7191566" cy="769441"/>
          </a:xfrm>
          <a:prstGeom prst="rect">
            <a:avLst/>
          </a:prstGeom>
          <a:noFill/>
          <a:ln>
            <a:solidFill>
              <a:schemeClr val="bg1"/>
            </a:solidFill>
          </a:ln>
        </p:spPr>
        <p:txBody>
          <a:bodyPr wrap="square" rtlCol="0">
            <a:spAutoFit/>
          </a:bodyPr>
          <a:lstStyle/>
          <a:p>
            <a:pPr algn="ctr"/>
            <a:r>
              <a:rPr lang="en-US" altLang="ar-SA" sz="4400" b="1" dirty="0">
                <a:solidFill>
                  <a:schemeClr val="bg1"/>
                </a:solidFill>
              </a:rPr>
              <a:t>Marketing Management</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8994" y="4871142"/>
            <a:ext cx="2457656" cy="670874"/>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06068" y="2577268"/>
            <a:ext cx="7956441" cy="3646502"/>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6743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0109" y="321022"/>
            <a:ext cx="1288472" cy="8918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2"/>
          <p:cNvSpPr txBox="1">
            <a:spLocks noChangeArrowheads="1"/>
          </p:cNvSpPr>
          <p:nvPr/>
        </p:nvSpPr>
        <p:spPr>
          <a:xfrm>
            <a:off x="914400" y="453649"/>
            <a:ext cx="10515600"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What is Marketing?</a:t>
            </a:r>
          </a:p>
        </p:txBody>
      </p:sp>
      <p:sp>
        <p:nvSpPr>
          <p:cNvPr id="12" name="Rectangle 3"/>
          <p:cNvSpPr txBox="1">
            <a:spLocks noChangeArrowheads="1"/>
          </p:cNvSpPr>
          <p:nvPr/>
        </p:nvSpPr>
        <p:spPr>
          <a:xfrm>
            <a:off x="617280" y="2045309"/>
            <a:ext cx="10556750" cy="4344020"/>
          </a:xfrm>
          <a:prstGeom prst="rect">
            <a:avLst/>
          </a:prstGeom>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pPr>
            <a:r>
              <a:rPr lang="en-US" altLang="ar-SA" b="1" dirty="0" smtClean="0"/>
              <a:t>  Marketing is the delivery of customer satisfaction at a profit.</a:t>
            </a:r>
          </a:p>
          <a:p>
            <a:pPr algn="just">
              <a:buFont typeface="Wingdings" panose="05000000000000000000" pitchFamily="2" charset="2"/>
              <a:buChar char="q"/>
            </a:pPr>
            <a:r>
              <a:rPr lang="en-US" altLang="ar-SA" b="1" dirty="0" smtClean="0"/>
              <a:t> Marketing is an organizational function and a set of processes for creating, communicating, and delivering value to customers and for managing customer relationships in ways that benefit the organization and its stakeholders.</a:t>
            </a:r>
          </a:p>
          <a:p>
            <a:pPr algn="just">
              <a:buFont typeface="Wingdings" panose="05000000000000000000" pitchFamily="2" charset="2"/>
              <a:buChar char="q"/>
            </a:pPr>
            <a:r>
              <a:rPr lang="en-US" altLang="ar-SA" b="1" dirty="0" smtClean="0"/>
              <a:t>Marketing is a social and managerial process by which individuals and groups obtain what they need and want through creating and exchanging products and value with others.</a:t>
            </a:r>
          </a:p>
          <a:p>
            <a:pPr algn="just">
              <a:buFont typeface="Wingdings" panose="05000000000000000000" pitchFamily="2" charset="2"/>
              <a:buChar char="q"/>
            </a:pPr>
            <a:endParaRPr lang="en-US" altLang="ar-SA" b="1" dirty="0" smtClean="0"/>
          </a:p>
          <a:p>
            <a:pPr algn="just">
              <a:buFont typeface="Wingdings" panose="05000000000000000000" pitchFamily="2" charset="2"/>
              <a:buNone/>
            </a:pPr>
            <a:endParaRPr lang="en-US" altLang="ar-SA" b="1" dirty="0"/>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36911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 calcmode="lin" valueType="num">
                                      <p:cBhvr>
                                        <p:cTn id="12" dur="1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12">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12">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12">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15" presetClass="entr" presetSubtype="0" fill="hold" grpId="0" nodeType="clickEffect">
                                  <p:stCondLst>
                                    <p:cond delay="0"/>
                                  </p:stCondLst>
                                  <p:childTnLst>
                                    <p:set>
                                      <p:cBhvr>
                                        <p:cTn id="19" dur="1" fill="hold">
                                          <p:stCondLst>
                                            <p:cond delay="0"/>
                                          </p:stCondLst>
                                        </p:cTn>
                                        <p:tgtEl>
                                          <p:spTgt spid="12">
                                            <p:txEl>
                                              <p:pRg st="1" end="1"/>
                                            </p:txEl>
                                          </p:spTgt>
                                        </p:tgtEl>
                                        <p:attrNameLst>
                                          <p:attrName>style.visibility</p:attrName>
                                        </p:attrNameLst>
                                      </p:cBhvr>
                                      <p:to>
                                        <p:strVal val="visible"/>
                                      </p:to>
                                    </p:set>
                                    <p:anim calcmode="lin" valueType="num">
                                      <p:cBhvr>
                                        <p:cTn id="20" dur="1000" fill="hold"/>
                                        <p:tgtEl>
                                          <p:spTgt spid="12">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12">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12">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12">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p:stCondLst>
                        <p:cond delay="indefinite"/>
                      </p:stCondLst>
                      <p:childTnLst>
                        <p:par>
                          <p:cTn id="25" fill="hold">
                            <p:stCondLst>
                              <p:cond delay="0"/>
                            </p:stCondLst>
                            <p:childTnLst>
                              <p:par>
                                <p:cTn id="26" presetID="15" presetClass="entr" presetSubtype="0" fill="hold" grpId="0" nodeType="clickEffect">
                                  <p:stCondLst>
                                    <p:cond delay="0"/>
                                  </p:stCondLst>
                                  <p:childTnLst>
                                    <p:set>
                                      <p:cBhvr>
                                        <p:cTn id="27" dur="1" fill="hold">
                                          <p:stCondLst>
                                            <p:cond delay="0"/>
                                          </p:stCondLst>
                                        </p:cTn>
                                        <p:tgtEl>
                                          <p:spTgt spid="12">
                                            <p:txEl>
                                              <p:pRg st="2" end="2"/>
                                            </p:txEl>
                                          </p:spTgt>
                                        </p:tgtEl>
                                        <p:attrNameLst>
                                          <p:attrName>style.visibility</p:attrName>
                                        </p:attrNameLst>
                                      </p:cBhvr>
                                      <p:to>
                                        <p:strVal val="visible"/>
                                      </p:to>
                                    </p:set>
                                    <p:anim calcmode="lin" valueType="num">
                                      <p:cBhvr>
                                        <p:cTn id="28" dur="1000" fill="hold"/>
                                        <p:tgtEl>
                                          <p:spTgt spid="12">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12">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1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1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58960"/>
            <a:ext cx="11759220" cy="4841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21020"/>
            <a:ext cx="1034822" cy="101961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014398" y="392052"/>
            <a:ext cx="9065517"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The Goal of Marketing is: </a:t>
            </a:r>
          </a:p>
        </p:txBody>
      </p:sp>
      <p:sp>
        <p:nvSpPr>
          <p:cNvPr id="11" name="Rectangle 3"/>
          <p:cNvSpPr txBox="1">
            <a:spLocks noChangeArrowheads="1"/>
          </p:cNvSpPr>
          <p:nvPr/>
        </p:nvSpPr>
        <p:spPr>
          <a:xfrm>
            <a:off x="831273" y="1948791"/>
            <a:ext cx="10122591" cy="2051559"/>
          </a:xfrm>
          <a:prstGeom prst="rect">
            <a:avLst/>
          </a:prstGeom>
          <a:ln>
            <a:solidFill>
              <a:srgbClr val="24A9E1"/>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q"/>
            </a:pPr>
            <a:r>
              <a:rPr lang="en-US" altLang="ar-SA" b="1" dirty="0" smtClean="0"/>
              <a:t>  To attract new customer by promising superior value, and to keep current customers by delivering satisfaction.</a:t>
            </a:r>
          </a:p>
          <a:p>
            <a:pPr algn="just">
              <a:buFont typeface="Wingdings" panose="05000000000000000000" pitchFamily="2" charset="2"/>
              <a:buChar char="q"/>
            </a:pPr>
            <a:r>
              <a:rPr lang="en-US" b="1" dirty="0" smtClean="0"/>
              <a:t>Success dependent upon marketing functions </a:t>
            </a:r>
            <a:endParaRPr lang="ar-SA" dirty="0" smtClean="0"/>
          </a:p>
          <a:p>
            <a:pPr algn="just">
              <a:buFont typeface="Wingdings" panose="05000000000000000000" pitchFamily="2" charset="2"/>
              <a:buChar char="q"/>
            </a:pPr>
            <a:endParaRPr lang="en-US" altLang="ar-SA" b="1" dirty="0"/>
          </a:p>
        </p:txBody>
      </p:sp>
      <p:sp>
        <p:nvSpPr>
          <p:cNvPr id="12" name="Rectangle 11"/>
          <p:cNvSpPr/>
          <p:nvPr/>
        </p:nvSpPr>
        <p:spPr>
          <a:xfrm>
            <a:off x="651164" y="4301628"/>
            <a:ext cx="10302700" cy="1643527"/>
          </a:xfrm>
          <a:prstGeom prst="rect">
            <a:avLst/>
          </a:prstGeom>
          <a:ln>
            <a:solidFill>
              <a:schemeClr val="accent1"/>
            </a:solidFill>
          </a:ln>
        </p:spPr>
        <p:txBody>
          <a:bodyPr wrap="square">
            <a:spAutoFit/>
          </a:bodyPr>
          <a:lstStyle/>
          <a:p>
            <a:pPr marL="285750" indent="-285750" algn="just">
              <a:lnSpc>
                <a:spcPct val="90000"/>
              </a:lnSpc>
              <a:buFont typeface="Courier New" panose="02070309020205020404" pitchFamily="49" charset="0"/>
              <a:buChar char="o"/>
            </a:pPr>
            <a:r>
              <a:rPr lang="en-US" altLang="ar-SA" sz="2800" b="1" dirty="0"/>
              <a:t>Many people think of marketing only as selling and advertising.</a:t>
            </a:r>
          </a:p>
          <a:p>
            <a:pPr marL="285750" indent="-285750" algn="just">
              <a:lnSpc>
                <a:spcPct val="90000"/>
              </a:lnSpc>
              <a:buFont typeface="Courier New" panose="02070309020205020404" pitchFamily="49" charset="0"/>
              <a:buChar char="o"/>
            </a:pPr>
            <a:r>
              <a:rPr lang="en-US" altLang="ar-SA" sz="2800" b="1" dirty="0"/>
              <a:t>Selling and advertising are only the tip of the marketing ice-berg.</a:t>
            </a:r>
          </a:p>
          <a:p>
            <a:pPr marL="285750" indent="-285750" algn="just">
              <a:lnSpc>
                <a:spcPct val="90000"/>
              </a:lnSpc>
              <a:buFont typeface="Courier New" panose="02070309020205020404" pitchFamily="49" charset="0"/>
              <a:buChar char="o"/>
            </a:pPr>
            <a:r>
              <a:rPr lang="en-US" altLang="ar-SA" sz="2800" b="1" dirty="0"/>
              <a:t>Marketing is one of 4</a:t>
            </a:r>
            <a:r>
              <a:rPr lang="en-US" altLang="ar-SA" sz="2800" b="1" dirty="0" smtClean="0"/>
              <a:t> </a:t>
            </a:r>
            <a:r>
              <a:rPr lang="en-US" altLang="ar-SA" sz="2800" b="1" dirty="0"/>
              <a:t>key core functions that are central to all organizations.</a:t>
            </a:r>
          </a:p>
        </p:txBody>
      </p:sp>
    </p:spTree>
    <p:extLst>
      <p:ext uri="{BB962C8B-B14F-4D97-AF65-F5344CB8AC3E}">
        <p14:creationId xmlns:p14="http://schemas.microsoft.com/office/powerpoint/2010/main" val="1173788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blinds(horizontal)">
                                      <p:cBhvr>
                                        <p:cTn id="13" dur="500"/>
                                        <p:tgtEl>
                                          <p:spTgt spid="1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blinds(horizontal)">
                                      <p:cBhvr>
                                        <p:cTn id="18"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760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3"/>
          <p:cNvSpPr txBox="1">
            <a:spLocks noChangeArrowheads="1"/>
          </p:cNvSpPr>
          <p:nvPr/>
        </p:nvSpPr>
        <p:spPr>
          <a:xfrm>
            <a:off x="1517590" y="2266081"/>
            <a:ext cx="9510056" cy="3647090"/>
          </a:xfrm>
          <a:prstGeom prst="rect">
            <a:avLst/>
          </a:prstGeom>
          <a:ln>
            <a:noFill/>
            <a:miter lim="800000"/>
            <a:headEnd/>
            <a:tailEnd/>
          </a:ln>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22300" indent="-622300">
              <a:buClr>
                <a:srgbClr val="B11738"/>
              </a:buClr>
              <a:buFont typeface="Wingdings" panose="05000000000000000000" pitchFamily="2" charset="2"/>
              <a:buChar char="u"/>
            </a:pPr>
            <a:endParaRPr lang="en-US" altLang="ar-SA" sz="3200" b="1" dirty="0" smtClean="0"/>
          </a:p>
          <a:p>
            <a:pPr marL="622300" indent="-622300">
              <a:buClr>
                <a:srgbClr val="B11738"/>
              </a:buClr>
              <a:buFont typeface="Wingdings" panose="05000000000000000000" pitchFamily="2" charset="2"/>
              <a:buChar char="u"/>
            </a:pPr>
            <a:r>
              <a:rPr lang="en-US" altLang="ar-SA" sz="3200" b="1" dirty="0" smtClean="0"/>
              <a:t>Plays an important role in society</a:t>
            </a:r>
          </a:p>
          <a:p>
            <a:pPr marL="622300" indent="-622300">
              <a:buClr>
                <a:srgbClr val="B11738"/>
              </a:buClr>
              <a:buFont typeface="Wingdings" panose="05000000000000000000" pitchFamily="2" charset="2"/>
              <a:buChar char="u"/>
            </a:pPr>
            <a:r>
              <a:rPr lang="en-US" altLang="ar-SA" sz="3200" b="1" dirty="0" smtClean="0"/>
              <a:t>Vital to business survival, profits and growth</a:t>
            </a:r>
          </a:p>
          <a:p>
            <a:pPr marL="622300" indent="-622300">
              <a:buClr>
                <a:srgbClr val="B11738"/>
              </a:buClr>
              <a:buFont typeface="Wingdings" panose="05000000000000000000" pitchFamily="2" charset="2"/>
              <a:buChar char="u"/>
            </a:pPr>
            <a:r>
              <a:rPr lang="en-US" altLang="ar-SA" sz="3200" b="1" dirty="0" smtClean="0"/>
              <a:t>Offers career opportunities</a:t>
            </a:r>
          </a:p>
          <a:p>
            <a:pPr marL="622300" indent="-622300">
              <a:buClr>
                <a:srgbClr val="B11738"/>
              </a:buClr>
              <a:buFont typeface="Wingdings" panose="05000000000000000000" pitchFamily="2" charset="2"/>
              <a:buChar char="u"/>
            </a:pPr>
            <a:r>
              <a:rPr lang="en-US" altLang="ar-SA" sz="3200" b="1" dirty="0" smtClean="0"/>
              <a:t>Affects your life every day</a:t>
            </a:r>
          </a:p>
          <a:p>
            <a:pPr marL="622300" indent="-622300">
              <a:buClr>
                <a:srgbClr val="B11738"/>
              </a:buClr>
              <a:buFont typeface="Wingdings" panose="05000000000000000000" pitchFamily="2" charset="2"/>
              <a:buChar char="u"/>
            </a:pPr>
            <a:r>
              <a:rPr lang="en-US" altLang="ar-SA" sz="3200" b="1" dirty="0" smtClean="0"/>
              <a:t>Better-informed consumers</a:t>
            </a:r>
          </a:p>
          <a:p>
            <a:pPr marL="622300" indent="-622300">
              <a:buClr>
                <a:srgbClr val="B11738"/>
              </a:buClr>
              <a:buFont typeface="Wingdings" panose="05000000000000000000" pitchFamily="2" charset="2"/>
              <a:buChar char="u"/>
            </a:pPr>
            <a:r>
              <a:rPr lang="en-US" altLang="ar-SA" sz="3200" b="1" dirty="0" smtClean="0"/>
              <a:t>Demand for customer satisfaction </a:t>
            </a:r>
          </a:p>
          <a:p>
            <a:pPr marL="622300" indent="-622300">
              <a:buClr>
                <a:srgbClr val="B11738"/>
              </a:buClr>
              <a:buFont typeface="Wingdings" panose="05000000000000000000" pitchFamily="2" charset="2"/>
              <a:buChar char="u"/>
            </a:pPr>
            <a:endParaRPr lang="en-US" altLang="ar-SA" sz="3200" b="1" dirty="0" smtClean="0"/>
          </a:p>
          <a:p>
            <a:pPr marL="622300" indent="-622300"/>
            <a:endParaRPr lang="en-US" altLang="ar-SA" sz="3200" dirty="0" smtClean="0"/>
          </a:p>
        </p:txBody>
      </p:sp>
      <p:sp>
        <p:nvSpPr>
          <p:cNvPr id="11" name="Rectangle 10"/>
          <p:cNvSpPr/>
          <p:nvPr/>
        </p:nvSpPr>
        <p:spPr>
          <a:xfrm>
            <a:off x="1442521" y="553685"/>
            <a:ext cx="7728896" cy="830997"/>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Why Study Marketing?</a:t>
            </a:r>
            <a:endParaRPr lang="ar-SA" sz="48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28660705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6010"/>
            <a:ext cx="11020538" cy="49747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197911"/>
            <a:ext cx="8057849" cy="156966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endParaRPr lang="en-US" altLang="ar-SA" dirty="0"/>
          </a:p>
          <a:p>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84981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3"/>
          <p:cNvSpPr txBox="1">
            <a:spLocks noChangeArrowheads="1"/>
          </p:cNvSpPr>
          <p:nvPr/>
        </p:nvSpPr>
        <p:spPr>
          <a:xfrm>
            <a:off x="1219200" y="1844675"/>
            <a:ext cx="9774621" cy="3862442"/>
          </a:xfrm>
          <a:prstGeom prst="rect">
            <a:avLst/>
          </a:prstGeom>
          <a:ln>
            <a:noFill/>
          </a:ln>
        </p:spPr>
        <p:txBody>
          <a:bodyPr vert="horz" lIns="92075" tIns="46038" rIns="92075"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defRPr/>
            </a:pPr>
            <a:r>
              <a:rPr lang="en-US" altLang="ar-SA" sz="3200" b="1" dirty="0" smtClean="0"/>
              <a:t>Marketing is the process by which companies create value for customers and build strong customer relationships to capture value from customers in return.</a:t>
            </a:r>
            <a:endParaRPr lang="en-GB" altLang="ar-SA" sz="3200" dirty="0" smtClean="0"/>
          </a:p>
          <a:p>
            <a:pPr>
              <a:buFont typeface="Wingdings" panose="05000000000000000000" pitchFamily="2" charset="2"/>
              <a:buChar char="Ø"/>
              <a:defRPr/>
            </a:pPr>
            <a:r>
              <a:rPr lang="en-GB" altLang="ar-SA" sz="3200" dirty="0" smtClean="0"/>
              <a:t>‘</a:t>
            </a:r>
            <a:r>
              <a:rPr lang="en-GB" altLang="ar-SA" sz="3200" b="1" dirty="0" smtClean="0"/>
              <a:t>Marketing is the management process that identifies, anticipate and satisfies customer requirements profitably’</a:t>
            </a:r>
          </a:p>
          <a:p>
            <a:pPr>
              <a:buFont typeface="Wingdings" panose="05000000000000000000" pitchFamily="2" charset="2"/>
              <a:buChar char="Ø"/>
              <a:defRPr/>
            </a:pPr>
            <a:r>
              <a:rPr lang="en-GB" altLang="ar-SA" sz="3200" b="1" dirty="0" smtClean="0"/>
              <a:t>‘The right product, in the right place, at the right time, and at the right price’</a:t>
            </a:r>
          </a:p>
          <a:p>
            <a:pPr marL="533400" indent="-533400">
              <a:buFont typeface="Wingdings 2" panose="05020102010507070707" pitchFamily="18" charset="2"/>
              <a:buNone/>
              <a:defRPr/>
            </a:pPr>
            <a:endParaRPr lang="en-US" altLang="ar-SA" sz="3200" i="1" dirty="0" smtClean="0">
              <a:latin typeface="Calibri" panose="020F0502020204030204" pitchFamily="34" charset="0"/>
            </a:endParaRPr>
          </a:p>
          <a:p>
            <a:pPr marL="533400" indent="-533400">
              <a:buFont typeface="Wingdings 2" panose="05020102010507070707" pitchFamily="18" charset="2"/>
              <a:buNone/>
              <a:defRPr/>
            </a:pPr>
            <a:endParaRPr lang="en-US" altLang="ar-SA" sz="3200" dirty="0" smtClean="0">
              <a:latin typeface="Calibri" panose="020F0502020204030204" pitchFamily="34" charset="0"/>
            </a:endParaRPr>
          </a:p>
          <a:p>
            <a:pPr>
              <a:buFont typeface="Wingdings" panose="05000000000000000000" pitchFamily="2" charset="2"/>
              <a:buChar char="Ø"/>
              <a:defRPr/>
            </a:pPr>
            <a:endParaRPr lang="tr-TR" altLang="ar-SA" sz="3200" b="1" dirty="0" smtClean="0"/>
          </a:p>
          <a:p>
            <a:pPr>
              <a:buFont typeface="Wingdings" panose="05000000000000000000" pitchFamily="2" charset="2"/>
              <a:buNone/>
              <a:defRPr/>
            </a:pPr>
            <a:endParaRPr lang="en-GB" altLang="ar-SA" sz="3200" b="1" dirty="0" smtClean="0"/>
          </a:p>
          <a:p>
            <a:pPr algn="ctr">
              <a:buFont typeface="Wingdings" panose="05000000000000000000" pitchFamily="2" charset="2"/>
              <a:buNone/>
              <a:defRPr/>
            </a:pPr>
            <a:endParaRPr lang="en-GB" altLang="ar-SA" sz="3200" dirty="0" smtClean="0"/>
          </a:p>
        </p:txBody>
      </p:sp>
      <p:sp>
        <p:nvSpPr>
          <p:cNvPr id="11" name="Rectangle 2"/>
          <p:cNvSpPr txBox="1">
            <a:spLocks noChangeArrowheads="1"/>
          </p:cNvSpPr>
          <p:nvPr/>
        </p:nvSpPr>
        <p:spPr>
          <a:xfrm>
            <a:off x="2872973" y="381847"/>
            <a:ext cx="6109138"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Defined </a:t>
            </a:r>
          </a:p>
        </p:txBody>
      </p:sp>
    </p:spTree>
    <p:extLst>
      <p:ext uri="{BB962C8B-B14F-4D97-AF65-F5344CB8AC3E}">
        <p14:creationId xmlns:p14="http://schemas.microsoft.com/office/powerpoint/2010/main" val="2805059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ox(in)">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6354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197911"/>
            <a:ext cx="8057849" cy="156966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endParaRPr lang="en-US" altLang="ar-SA" dirty="0"/>
          </a:p>
          <a:p>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92818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014199" y="460218"/>
            <a:ext cx="7178566"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Defined </a:t>
            </a:r>
          </a:p>
        </p:txBody>
      </p:sp>
      <p:sp>
        <p:nvSpPr>
          <p:cNvPr id="11" name="Rectangle 3"/>
          <p:cNvSpPr txBox="1">
            <a:spLocks noChangeArrowheads="1"/>
          </p:cNvSpPr>
          <p:nvPr/>
        </p:nvSpPr>
        <p:spPr>
          <a:xfrm>
            <a:off x="775695" y="2305205"/>
            <a:ext cx="10736520" cy="3688740"/>
          </a:xfrm>
          <a:prstGeom prst="rect">
            <a:avLst/>
          </a:prstGeom>
          <a:ln>
            <a:no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t>Marketers act as the customers</a:t>
            </a:r>
            <a:r>
              <a:rPr lang="en-US" altLang="ar-SA" b="1" dirty="0" smtClean="0">
                <a:latin typeface="Times New Roman" panose="02020603050405020304" pitchFamily="18" charset="0"/>
              </a:rPr>
              <a:t>’</a:t>
            </a:r>
            <a:r>
              <a:rPr lang="en-US" altLang="ar-SA" b="1" dirty="0" smtClean="0"/>
              <a:t> voice within the firm and marketers are responsible for many more decisions than just advertising or sales: </a:t>
            </a:r>
          </a:p>
          <a:p>
            <a:pPr lvl="1" algn="just"/>
            <a:r>
              <a:rPr lang="en-US" altLang="ar-SA" sz="2800" b="1" dirty="0" smtClean="0"/>
              <a:t>Analyze industries to identify emerging trends.</a:t>
            </a:r>
          </a:p>
          <a:p>
            <a:pPr lvl="1" algn="just"/>
            <a:r>
              <a:rPr lang="en-US" altLang="ar-SA" sz="2800" b="1" dirty="0" smtClean="0"/>
              <a:t>Determine which national and international markets to enter or exit.</a:t>
            </a:r>
          </a:p>
          <a:p>
            <a:pPr lvl="1" algn="just"/>
            <a:r>
              <a:rPr lang="en-US" altLang="ar-SA" sz="2800" b="1" dirty="0" smtClean="0"/>
              <a:t>Conduct research to understand consumer behavior.</a:t>
            </a:r>
          </a:p>
          <a:p>
            <a:pPr lvl="1"/>
            <a:r>
              <a:rPr lang="en-US" altLang="ar-SA" sz="2800" b="1" dirty="0" smtClean="0"/>
              <a:t>Design integrated marketing mixes </a:t>
            </a:r>
            <a:r>
              <a:rPr lang="en-US" altLang="ar-SA" sz="2800" b="1" dirty="0" smtClean="0">
                <a:latin typeface="Times New Roman" panose="02020603050405020304" pitchFamily="18" charset="0"/>
              </a:rPr>
              <a:t>–</a:t>
            </a:r>
            <a:r>
              <a:rPr lang="en-US" altLang="ar-SA" sz="2800" b="1" dirty="0" smtClean="0"/>
              <a:t> products, prices, channels of distribution, and promotion programs. </a:t>
            </a:r>
          </a:p>
          <a:p>
            <a:pPr>
              <a:buFont typeface="Wingdings" panose="05000000000000000000" pitchFamily="2" charset="2"/>
              <a:buNone/>
            </a:pPr>
            <a:r>
              <a:rPr lang="en-US" altLang="ar-SA" b="1" dirty="0" smtClean="0"/>
              <a:t>    </a:t>
            </a:r>
            <a:endParaRPr lang="en-US" altLang="ar-SA" b="1" dirty="0">
              <a:solidFill>
                <a:srgbClr val="FF0000"/>
              </a:solidFill>
            </a:endParaRPr>
          </a:p>
        </p:txBody>
      </p:sp>
    </p:spTree>
    <p:extLst>
      <p:ext uri="{BB962C8B-B14F-4D97-AF65-F5344CB8AC3E}">
        <p14:creationId xmlns:p14="http://schemas.microsoft.com/office/powerpoint/2010/main" val="125265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arn(inHorizont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arn(in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arn(inHorizontal)">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Effect transition="in" filter="barn(inHorizontal)">
                                      <p:cBhvr>
                                        <p:cTn id="32" dur="500"/>
                                        <p:tgtEl>
                                          <p:spTgt spid="1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Effect transition="in" filter="barn(inHorizontal)">
                                      <p:cBhvr>
                                        <p:cTn id="37"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uiExpand="1"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685495"/>
            <a:ext cx="111219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321020"/>
            <a:ext cx="1000525" cy="10196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5" y="732362"/>
            <a:ext cx="100052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3"/>
          <p:cNvSpPr txBox="1">
            <a:spLocks noChangeArrowheads="1"/>
          </p:cNvSpPr>
          <p:nvPr/>
        </p:nvSpPr>
        <p:spPr>
          <a:xfrm>
            <a:off x="568744" y="2293769"/>
            <a:ext cx="10600599" cy="384034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SA" sz="3200" dirty="0" smtClean="0"/>
              <a:t>  </a:t>
            </a:r>
            <a:r>
              <a:rPr lang="en-US" altLang="ar-SA" sz="3200" b="1" dirty="0" smtClean="0"/>
              <a:t>To explain marketing definition, we examine the following important terms : </a:t>
            </a:r>
          </a:p>
          <a:p>
            <a:pPr lvl="1" algn="just">
              <a:buFont typeface="Wingdings" panose="05000000000000000000" pitchFamily="2" charset="2"/>
              <a:buChar char="§"/>
            </a:pPr>
            <a:r>
              <a:rPr lang="en-US" altLang="ar-SA" sz="2800" b="1" dirty="0" smtClean="0"/>
              <a:t>Needs, wants, and demands</a:t>
            </a:r>
          </a:p>
          <a:p>
            <a:pPr lvl="1" algn="just">
              <a:buFont typeface="Wingdings" panose="05000000000000000000" pitchFamily="2" charset="2"/>
              <a:buChar char="§"/>
            </a:pPr>
            <a:r>
              <a:rPr lang="en-US" altLang="ar-SA" sz="2800" b="1" dirty="0" smtClean="0"/>
              <a:t>Products and services </a:t>
            </a:r>
          </a:p>
          <a:p>
            <a:pPr lvl="1" algn="just">
              <a:buFont typeface="Wingdings" panose="05000000000000000000" pitchFamily="2" charset="2"/>
              <a:buChar char="§"/>
            </a:pPr>
            <a:r>
              <a:rPr lang="en-US" altLang="ar-SA" sz="2800" b="1" dirty="0" smtClean="0"/>
              <a:t>Value, satisfaction and quality</a:t>
            </a:r>
          </a:p>
          <a:p>
            <a:pPr lvl="1" algn="just">
              <a:buFont typeface="Wingdings" panose="05000000000000000000" pitchFamily="2" charset="2"/>
              <a:buChar char="§"/>
            </a:pPr>
            <a:r>
              <a:rPr lang="en-US" altLang="ar-SA" sz="2800" b="1" dirty="0" smtClean="0"/>
              <a:t>Exchange, transactions, and relationships</a:t>
            </a:r>
          </a:p>
          <a:p>
            <a:pPr lvl="1" algn="just">
              <a:buFont typeface="Wingdings" panose="05000000000000000000" pitchFamily="2" charset="2"/>
              <a:buChar char="§"/>
            </a:pPr>
            <a:r>
              <a:rPr lang="en-US" altLang="ar-SA" sz="2800" b="1" dirty="0" smtClean="0"/>
              <a:t>Markets </a:t>
            </a:r>
            <a:endParaRPr lang="en-US" altLang="ar-SA" sz="2800" b="1" dirty="0"/>
          </a:p>
        </p:txBody>
      </p:sp>
      <p:sp>
        <p:nvSpPr>
          <p:cNvPr id="11" name="Rectangle 10"/>
          <p:cNvSpPr/>
          <p:nvPr/>
        </p:nvSpPr>
        <p:spPr>
          <a:xfrm>
            <a:off x="1763204" y="509639"/>
            <a:ext cx="7825907" cy="830997"/>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Marketing Defined cont. …. </a:t>
            </a:r>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290829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0" end="0"/>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p:cTn id="13" dur="1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9">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9">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
                                            <p:txEl>
                                              <p:pRg st="1" end="1"/>
                                            </p:txEl>
                                          </p:spTgt>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p:cTn id="19"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9">
                                            <p:txEl>
                                              <p:pRg st="2" end="2"/>
                                            </p:txEl>
                                          </p:spTgt>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p:cTn id="25" dur="1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9">
                                            <p:txEl>
                                              <p:pRg st="3" end="3"/>
                                            </p:txEl>
                                          </p:spTgt>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0" nodeType="with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p:cTn id="31"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0" nodeType="with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p:cTn id="37"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321020"/>
            <a:ext cx="1000525" cy="10196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5" y="732362"/>
            <a:ext cx="100052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384936" y="85229"/>
            <a:ext cx="1642316"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701022" y="418482"/>
            <a:ext cx="8645235"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Needs, Wants, and Demands </a:t>
            </a:r>
          </a:p>
        </p:txBody>
      </p:sp>
      <p:sp>
        <p:nvSpPr>
          <p:cNvPr id="11" name="Rectangle 3"/>
          <p:cNvSpPr txBox="1">
            <a:spLocks noChangeArrowheads="1"/>
          </p:cNvSpPr>
          <p:nvPr/>
        </p:nvSpPr>
        <p:spPr>
          <a:xfrm>
            <a:off x="1066801" y="1860331"/>
            <a:ext cx="10141526" cy="378372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SA" b="1" u="sng" dirty="0" smtClean="0">
                <a:solidFill>
                  <a:srgbClr val="FF0000"/>
                </a:solidFill>
              </a:rPr>
              <a:t>Needs: </a:t>
            </a:r>
          </a:p>
          <a:p>
            <a:pPr algn="just"/>
            <a:r>
              <a:rPr lang="en-US" altLang="ar-SA" b="1" dirty="0" smtClean="0"/>
              <a:t>The most basic concept underlying marketing is that of human needs.</a:t>
            </a:r>
          </a:p>
          <a:p>
            <a:pPr algn="just"/>
            <a:r>
              <a:rPr lang="en-US" altLang="ar-SA" b="1" dirty="0" smtClean="0"/>
              <a:t>Human needs are states of felt deprivation.</a:t>
            </a:r>
          </a:p>
          <a:p>
            <a:r>
              <a:rPr lang="en-US" altLang="ar-SA" b="1" dirty="0" smtClean="0"/>
              <a:t>Human have many complex needs: </a:t>
            </a:r>
          </a:p>
          <a:p>
            <a:pPr lvl="1" algn="just"/>
            <a:r>
              <a:rPr lang="en-US" altLang="ar-SA" sz="2800" b="1" dirty="0" smtClean="0"/>
              <a:t>Physical needs for food, clothing, warmth, and safety</a:t>
            </a:r>
          </a:p>
          <a:p>
            <a:pPr lvl="1" algn="just"/>
            <a:r>
              <a:rPr lang="en-US" altLang="ar-SA" sz="2800" b="1" dirty="0" smtClean="0"/>
              <a:t>Social needs or belonging and affection </a:t>
            </a:r>
          </a:p>
          <a:p>
            <a:pPr lvl="1"/>
            <a:r>
              <a:rPr lang="en-US" altLang="ar-SA" sz="2800" b="1" dirty="0" smtClean="0"/>
              <a:t>Individual needs for knowledge and self </a:t>
            </a:r>
            <a:r>
              <a:rPr lang="en-US" altLang="ar-SA" sz="2800" b="1" dirty="0" smtClean="0">
                <a:latin typeface="Times New Roman" panose="02020603050405020304" pitchFamily="18" charset="0"/>
              </a:rPr>
              <a:t>–</a:t>
            </a:r>
            <a:r>
              <a:rPr lang="en-US" altLang="ar-SA" sz="2800" b="1" dirty="0" smtClean="0"/>
              <a:t> expression </a:t>
            </a:r>
            <a:endParaRPr lang="en-US" altLang="ar-SA" sz="2800"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112972"/>
            <a:ext cx="2457656" cy="670874"/>
          </a:xfrm>
          <a:prstGeom prst="rect">
            <a:avLst/>
          </a:prstGeom>
        </p:spPr>
      </p:pic>
    </p:spTree>
    <p:extLst>
      <p:ext uri="{BB962C8B-B14F-4D97-AF65-F5344CB8AC3E}">
        <p14:creationId xmlns:p14="http://schemas.microsoft.com/office/powerpoint/2010/main" val="2768370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19" dur="500"/>
                                        <p:tgtEl>
                                          <p:spTgt spid="11">
                                            <p:txEl>
                                              <p:pRg st="0" end="0"/>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randombar(horizontal)">
                                      <p:cBhvr>
                                        <p:cTn id="22" dur="500"/>
                                        <p:tgtEl>
                                          <p:spTgt spid="11">
                                            <p:txEl>
                                              <p:pRg st="1" end="1"/>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Effect transition="in" filter="randombar(horizontal)">
                                      <p:cBhvr>
                                        <p:cTn id="25" dur="500"/>
                                        <p:tgtEl>
                                          <p:spTgt spid="11">
                                            <p:txEl>
                                              <p:pRg st="2" end="2"/>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randombar(horizontal)">
                                      <p:cBhvr>
                                        <p:cTn id="28" dur="500"/>
                                        <p:tgtEl>
                                          <p:spTgt spid="11">
                                            <p:txEl>
                                              <p:pRg st="3" end="3"/>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animEffect transition="in" filter="randombar(horizontal)">
                                      <p:cBhvr>
                                        <p:cTn id="31" dur="500"/>
                                        <p:tgtEl>
                                          <p:spTgt spid="11">
                                            <p:txEl>
                                              <p:pRg st="4" end="4"/>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11">
                                            <p:txEl>
                                              <p:pRg st="5" end="5"/>
                                            </p:txEl>
                                          </p:spTgt>
                                        </p:tgtEl>
                                        <p:attrNameLst>
                                          <p:attrName>style.visibility</p:attrName>
                                        </p:attrNameLst>
                                      </p:cBhvr>
                                      <p:to>
                                        <p:strVal val="visible"/>
                                      </p:to>
                                    </p:set>
                                    <p:animEffect transition="in" filter="randombar(horizontal)">
                                      <p:cBhvr>
                                        <p:cTn id="34" dur="500"/>
                                        <p:tgtEl>
                                          <p:spTgt spid="11">
                                            <p:txEl>
                                              <p:pRg st="5" end="5"/>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randombar(horizontal)">
                                      <p:cBhvr>
                                        <p:cTn id="37"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685495"/>
            <a:ext cx="11385147" cy="48538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321020"/>
            <a:ext cx="1000525" cy="10196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5" y="732362"/>
            <a:ext cx="100052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321159" y="143029"/>
            <a:ext cx="1794716"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239491" y="553532"/>
            <a:ext cx="9185086" cy="769441"/>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4400" dirty="0"/>
              <a:t>Needs, Wants, and Demands cont. .. </a:t>
            </a:r>
          </a:p>
        </p:txBody>
      </p:sp>
      <p:sp>
        <p:nvSpPr>
          <p:cNvPr id="11" name="Rectangle 3"/>
          <p:cNvSpPr txBox="1">
            <a:spLocks noChangeArrowheads="1"/>
          </p:cNvSpPr>
          <p:nvPr/>
        </p:nvSpPr>
        <p:spPr>
          <a:xfrm>
            <a:off x="1136073" y="1785107"/>
            <a:ext cx="9185086" cy="3753845"/>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dirty="0" smtClean="0">
                <a:solidFill>
                  <a:srgbClr val="FF0000"/>
                </a:solidFill>
              </a:rPr>
              <a:t>Wants:</a:t>
            </a:r>
          </a:p>
          <a:p>
            <a:pPr algn="just">
              <a:buFont typeface="Wingdings" panose="05000000000000000000" pitchFamily="2" charset="2"/>
              <a:buChar char="§"/>
            </a:pPr>
            <a:r>
              <a:rPr lang="en-US" altLang="ar-SA" sz="2400" b="1" dirty="0" smtClean="0"/>
              <a:t>Want are the form taken by human needs as they are shaped by culture and individual personality.</a:t>
            </a:r>
          </a:p>
          <a:p>
            <a:pPr algn="just">
              <a:buFont typeface="Wingdings" panose="05000000000000000000" pitchFamily="2" charset="2"/>
              <a:buChar char="§"/>
            </a:pPr>
            <a:r>
              <a:rPr lang="en-US" altLang="ar-SA" sz="2400" b="1" dirty="0" smtClean="0"/>
              <a:t>People have almost unlimited wants but limited resources.</a:t>
            </a:r>
          </a:p>
          <a:p>
            <a:pPr algn="just">
              <a:buFont typeface="Wingdings" panose="05000000000000000000" pitchFamily="2" charset="2"/>
              <a:buChar char="§"/>
            </a:pPr>
            <a:r>
              <a:rPr lang="en-US" altLang="ar-SA" sz="2400" b="1" dirty="0" smtClean="0"/>
              <a:t>They want to choose products that provide the most value and satisfaction for their money. </a:t>
            </a:r>
          </a:p>
          <a:p>
            <a:pPr>
              <a:buFont typeface="Wingdings" panose="05000000000000000000" pitchFamily="2" charset="2"/>
              <a:buNone/>
            </a:pPr>
            <a:r>
              <a:rPr lang="en-US" altLang="ar-SA" b="1" u="sng" dirty="0" smtClean="0">
                <a:solidFill>
                  <a:srgbClr val="FF0000"/>
                </a:solidFill>
              </a:rPr>
              <a:t>Demands: </a:t>
            </a:r>
          </a:p>
          <a:p>
            <a:pPr algn="just">
              <a:buFont typeface="Wingdings" panose="05000000000000000000" pitchFamily="2" charset="2"/>
              <a:buChar char="§"/>
            </a:pPr>
            <a:r>
              <a:rPr lang="en-US" altLang="ar-SA" sz="2400" b="1" dirty="0" smtClean="0"/>
              <a:t>When backed by buying power, wants become demands.</a:t>
            </a:r>
          </a:p>
          <a:p>
            <a:pPr algn="just">
              <a:buFont typeface="Wingdings" panose="05000000000000000000" pitchFamily="2" charset="2"/>
              <a:buChar char="§"/>
            </a:pPr>
            <a:r>
              <a:rPr lang="en-US" altLang="ar-SA" sz="2400" b="1" dirty="0" smtClean="0"/>
              <a:t>Consumers view products as bundles of benefits and choose products that give them the best bundle for their money.</a:t>
            </a:r>
            <a:endParaRPr lang="en-US" altLang="ar-SA" sz="2400" b="1" dirty="0"/>
          </a:p>
        </p:txBody>
      </p:sp>
    </p:spTree>
    <p:extLst>
      <p:ext uri="{BB962C8B-B14F-4D97-AF65-F5344CB8AC3E}">
        <p14:creationId xmlns:p14="http://schemas.microsoft.com/office/powerpoint/2010/main" val="858491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grpId="1"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heckerboard(across)">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6"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barn(inHorizontal)">
                                      <p:cBhvr>
                                        <p:cTn id="19" dur="500"/>
                                        <p:tgtEl>
                                          <p:spTgt spid="11">
                                            <p:txEl>
                                              <p:pRg st="0" end="0"/>
                                            </p:txEl>
                                          </p:spTgt>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xEl>
                                              <p:pRg st="1" end="1"/>
                                            </p:txEl>
                                          </p:spTgt>
                                        </p:tgtEl>
                                        <p:attrNameLst>
                                          <p:attrName>style.visibility</p:attrName>
                                        </p:attrNameLst>
                                      </p:cBhvr>
                                      <p:to>
                                        <p:strVal val="visible"/>
                                      </p:to>
                                    </p:set>
                                    <p:animEffect transition="in" filter="barn(inHorizontal)">
                                      <p:cBhvr>
                                        <p:cTn id="22" dur="500"/>
                                        <p:tgtEl>
                                          <p:spTgt spid="11">
                                            <p:txEl>
                                              <p:pRg st="1" end="1"/>
                                            </p:txEl>
                                          </p:spTgt>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Effect transition="in" filter="barn(inHorizontal)">
                                      <p:cBhvr>
                                        <p:cTn id="25" dur="500"/>
                                        <p:tgtEl>
                                          <p:spTgt spid="11">
                                            <p:txEl>
                                              <p:pRg st="2" end="2"/>
                                            </p:txEl>
                                          </p:spTgt>
                                        </p:tgtEl>
                                      </p:cBhvr>
                                    </p:animEffect>
                                  </p:childTnLst>
                                </p:cTn>
                              </p:par>
                              <p:par>
                                <p:cTn id="26" presetID="16" presetClass="entr" presetSubtype="26" fill="hold" nodeType="with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barn(inHorizontal)">
                                      <p:cBhvr>
                                        <p:cTn id="28" dur="500"/>
                                        <p:tgtEl>
                                          <p:spTgt spid="1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Effect transition="in" filter="dissolve">
                                      <p:cBhvr>
                                        <p:cTn id="33" dur="500"/>
                                        <p:tgtEl>
                                          <p:spTgt spid="11">
                                            <p:txEl>
                                              <p:pRg st="4" end="4"/>
                                            </p:txEl>
                                          </p:spTgt>
                                        </p:tgtEl>
                                      </p:cBhvr>
                                    </p:animEffect>
                                  </p:childTnLst>
                                </p:cTn>
                              </p:par>
                              <p:par>
                                <p:cTn id="34" presetID="9"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animEffect transition="in" filter="dissolve">
                                      <p:cBhvr>
                                        <p:cTn id="36" dur="500"/>
                                        <p:tgtEl>
                                          <p:spTgt spid="11">
                                            <p:txEl>
                                              <p:pRg st="5" end="5"/>
                                            </p:txEl>
                                          </p:spTgt>
                                        </p:tgtEl>
                                      </p:cBhvr>
                                    </p:animEffect>
                                  </p:childTnLst>
                                </p:cTn>
                              </p:par>
                              <p:par>
                                <p:cTn id="37" presetID="9" presetClass="entr" presetSubtype="0" fill="hold" nodeType="withEffect">
                                  <p:stCondLst>
                                    <p:cond delay="0"/>
                                  </p:stCondLst>
                                  <p:childTnLst>
                                    <p:set>
                                      <p:cBhvr>
                                        <p:cTn id="38" dur="1" fill="hold">
                                          <p:stCondLst>
                                            <p:cond delay="0"/>
                                          </p:stCondLst>
                                        </p:cTn>
                                        <p:tgtEl>
                                          <p:spTgt spid="11">
                                            <p:txEl>
                                              <p:pRg st="6" end="6"/>
                                            </p:txEl>
                                          </p:spTgt>
                                        </p:tgtEl>
                                        <p:attrNameLst>
                                          <p:attrName>style.visibility</p:attrName>
                                        </p:attrNameLst>
                                      </p:cBhvr>
                                      <p:to>
                                        <p:strVal val="visible"/>
                                      </p:to>
                                    </p:set>
                                    <p:animEffect transition="in" filter="dissolve">
                                      <p:cBhvr>
                                        <p:cTn id="39"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42647" y="1709968"/>
            <a:ext cx="10727397" cy="4368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77158" y="484967"/>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321020"/>
            <a:ext cx="1000525" cy="101961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5" y="732362"/>
            <a:ext cx="100052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615836" y="446107"/>
            <a:ext cx="6214241" cy="769441"/>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dirty="0"/>
              <a:t>Products and Services </a:t>
            </a:r>
          </a:p>
        </p:txBody>
      </p:sp>
      <p:sp>
        <p:nvSpPr>
          <p:cNvPr id="11" name="Rectangle 3"/>
          <p:cNvSpPr txBox="1">
            <a:spLocks noChangeArrowheads="1"/>
          </p:cNvSpPr>
          <p:nvPr/>
        </p:nvSpPr>
        <p:spPr>
          <a:xfrm>
            <a:off x="1233056" y="1835056"/>
            <a:ext cx="9879788" cy="3637543"/>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dirty="0" smtClean="0">
                <a:solidFill>
                  <a:srgbClr val="FF0000"/>
                </a:solidFill>
              </a:rPr>
              <a:t>Product: </a:t>
            </a:r>
          </a:p>
          <a:p>
            <a:pPr algn="just">
              <a:buFont typeface="Wingdings" panose="05000000000000000000" pitchFamily="2" charset="2"/>
              <a:buChar char="§"/>
            </a:pPr>
            <a:r>
              <a:rPr lang="en-US" altLang="ar-SA" sz="2400" b="1" dirty="0" smtClean="0"/>
              <a:t>Anything that can be offered to a market to satisfy a need or want.</a:t>
            </a:r>
          </a:p>
          <a:p>
            <a:pPr algn="just">
              <a:buFont typeface="Wingdings" panose="05000000000000000000" pitchFamily="2" charset="2"/>
              <a:buChar char="§"/>
            </a:pPr>
            <a:r>
              <a:rPr lang="en-US" altLang="ar-SA" sz="2400" b="1" dirty="0" smtClean="0"/>
              <a:t>The concept of product is not limited to physical objects </a:t>
            </a:r>
            <a:r>
              <a:rPr lang="en-US" altLang="ar-SA" sz="2400" b="1" dirty="0" smtClean="0">
                <a:latin typeface="Times New Roman" panose="02020603050405020304" pitchFamily="18" charset="0"/>
              </a:rPr>
              <a:t>–</a:t>
            </a:r>
            <a:r>
              <a:rPr lang="en-US" altLang="ar-SA" sz="2400" b="1" dirty="0" smtClean="0"/>
              <a:t> anything capable of satisfying a need can be called a product. </a:t>
            </a:r>
          </a:p>
          <a:p>
            <a:pPr>
              <a:buFont typeface="Wingdings" panose="05000000000000000000" pitchFamily="2" charset="2"/>
              <a:buNone/>
            </a:pPr>
            <a:r>
              <a:rPr lang="en-US" altLang="ar-SA" b="1" u="sng" dirty="0" smtClean="0">
                <a:solidFill>
                  <a:srgbClr val="FF0000"/>
                </a:solidFill>
              </a:rPr>
              <a:t>Services:</a:t>
            </a:r>
            <a:r>
              <a:rPr lang="en-US" altLang="ar-SA" u="sng" dirty="0" smtClean="0">
                <a:solidFill>
                  <a:srgbClr val="FF0000"/>
                </a:solidFill>
              </a:rPr>
              <a:t> </a:t>
            </a:r>
          </a:p>
          <a:p>
            <a:pPr algn="just">
              <a:buFont typeface="Wingdings" panose="05000000000000000000" pitchFamily="2" charset="2"/>
              <a:buChar char="§"/>
            </a:pPr>
            <a:r>
              <a:rPr lang="en-US" altLang="ar-SA" sz="2400" b="1" dirty="0" smtClean="0"/>
              <a:t>In addition to tangible goods, products also include services, which are activities or benefits offered for sale that are essentially intangible and do not result in the ownership of anything.</a:t>
            </a:r>
            <a:endParaRPr lang="en-US" altLang="ar-SA"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11705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diamond(in)">
                                      <p:cBhvr>
                                        <p:cTn id="12" dur="2000"/>
                                        <p:tgtEl>
                                          <p:spTgt spid="11">
                                            <p:txEl>
                                              <p:pRg st="0" end="0"/>
                                            </p:txEl>
                                          </p:spTgt>
                                        </p:tgtEl>
                                      </p:cBhvr>
                                    </p:animEffect>
                                  </p:childTnLst>
                                </p:cTn>
                              </p:par>
                              <p:par>
                                <p:cTn id="13" presetID="8" presetClass="entr" presetSubtype="16" fill="hold"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diamond(in)">
                                      <p:cBhvr>
                                        <p:cTn id="15" dur="2000"/>
                                        <p:tgtEl>
                                          <p:spTgt spid="11">
                                            <p:txEl>
                                              <p:pRg st="1" end="1"/>
                                            </p:txEl>
                                          </p:spTgt>
                                        </p:tgtEl>
                                      </p:cBhvr>
                                    </p:animEffect>
                                  </p:childTnLst>
                                </p:cTn>
                              </p:par>
                              <p:par>
                                <p:cTn id="16" presetID="8" presetClass="entr" presetSubtype="16" fill="hold"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Effect transition="in" filter="diamond(in)">
                                      <p:cBhvr>
                                        <p:cTn id="18" dur="2000"/>
                                        <p:tgtEl>
                                          <p:spTgt spid="11">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nodeType="clickEffect">
                                  <p:stCondLst>
                                    <p:cond delay="0"/>
                                  </p:stCondLst>
                                  <p:childTnLst>
                                    <p:set>
                                      <p:cBhvr>
                                        <p:cTn id="22" dur="1" fill="hold">
                                          <p:stCondLst>
                                            <p:cond delay="0"/>
                                          </p:stCondLst>
                                        </p:cTn>
                                        <p:tgtEl>
                                          <p:spTgt spid="11">
                                            <p:txEl>
                                              <p:pRg st="3" end="3"/>
                                            </p:txEl>
                                          </p:spTgt>
                                        </p:tgtEl>
                                        <p:attrNameLst>
                                          <p:attrName>style.visibility</p:attrName>
                                        </p:attrNameLst>
                                      </p:cBhvr>
                                      <p:to>
                                        <p:strVal val="visible"/>
                                      </p:to>
                                    </p:set>
                                    <p:anim calcmode="lin" valueType="num">
                                      <p:cBhvr>
                                        <p:cTn id="23" dur="500" fill="hold"/>
                                        <p:tgtEl>
                                          <p:spTgt spid="11">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11">
                                            <p:txEl>
                                              <p:pRg st="3" end="3"/>
                                            </p:txEl>
                                          </p:spTgt>
                                        </p:tgtEl>
                                        <p:attrNameLst>
                                          <p:attrName>ppt_h</p:attrName>
                                        </p:attrNameLst>
                                      </p:cBhvr>
                                      <p:tavLst>
                                        <p:tav tm="0">
                                          <p:val>
                                            <p:fltVal val="0"/>
                                          </p:val>
                                        </p:tav>
                                        <p:tav tm="100000">
                                          <p:val>
                                            <p:strVal val="#ppt_h"/>
                                          </p:val>
                                        </p:tav>
                                      </p:tavLst>
                                    </p:anim>
                                    <p:animEffect transition="in" filter="fade">
                                      <p:cBhvr>
                                        <p:cTn id="25" dur="500"/>
                                        <p:tgtEl>
                                          <p:spTgt spid="11">
                                            <p:txEl>
                                              <p:pRg st="3" end="3"/>
                                            </p:txEl>
                                          </p:spTgt>
                                        </p:tgtEl>
                                      </p:cBhvr>
                                    </p:animEffect>
                                  </p:childTnLst>
                                </p:cTn>
                              </p:par>
                              <p:par>
                                <p:cTn id="26" presetID="53" presetClass="entr" presetSubtype="0" fill="hold" nodeType="withEffect">
                                  <p:stCondLst>
                                    <p:cond delay="0"/>
                                  </p:stCondLst>
                                  <p:childTnLst>
                                    <p:set>
                                      <p:cBhvr>
                                        <p:cTn id="27" dur="1" fill="hold">
                                          <p:stCondLst>
                                            <p:cond delay="0"/>
                                          </p:stCondLst>
                                        </p:cTn>
                                        <p:tgtEl>
                                          <p:spTgt spid="11">
                                            <p:txEl>
                                              <p:pRg st="4" end="4"/>
                                            </p:txEl>
                                          </p:spTgt>
                                        </p:tgtEl>
                                        <p:attrNameLst>
                                          <p:attrName>style.visibility</p:attrName>
                                        </p:attrNameLst>
                                      </p:cBhvr>
                                      <p:to>
                                        <p:strVal val="visible"/>
                                      </p:to>
                                    </p:set>
                                    <p:anim calcmode="lin" valueType="num">
                                      <p:cBhvr>
                                        <p:cTn id="28" dur="500" fill="hold"/>
                                        <p:tgtEl>
                                          <p:spTgt spid="11">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11">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13137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24655" y="17742"/>
            <a:ext cx="1967345"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681531" y="477676"/>
            <a:ext cx="8673662" cy="769441"/>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dirty="0"/>
              <a:t>Values, Satisfaction, and Quality </a:t>
            </a:r>
          </a:p>
        </p:txBody>
      </p:sp>
      <p:sp>
        <p:nvSpPr>
          <p:cNvPr id="11" name="Rectangle 3"/>
          <p:cNvSpPr txBox="1">
            <a:spLocks noChangeArrowheads="1"/>
          </p:cNvSpPr>
          <p:nvPr/>
        </p:nvSpPr>
        <p:spPr>
          <a:xfrm>
            <a:off x="914401" y="1755227"/>
            <a:ext cx="10439400" cy="3626069"/>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u="sng" dirty="0" smtClean="0">
                <a:solidFill>
                  <a:srgbClr val="FF0000"/>
                </a:solidFill>
              </a:rPr>
              <a:t>Values</a:t>
            </a:r>
            <a:r>
              <a:rPr lang="en-US" altLang="ar-SA" sz="2400" b="1" dirty="0" smtClean="0">
                <a:solidFill>
                  <a:srgbClr val="FF0000"/>
                </a:solidFill>
              </a:rPr>
              <a:t>: </a:t>
            </a:r>
          </a:p>
          <a:p>
            <a:pPr algn="just">
              <a:buFont typeface="Wingdings" panose="05000000000000000000" pitchFamily="2" charset="2"/>
              <a:buChar char="§"/>
            </a:pPr>
            <a:r>
              <a:rPr lang="en-US" altLang="ar-SA" sz="2400" b="1" dirty="0" smtClean="0"/>
              <a:t>Customer value is the difference between the values the customer gains from owning and using a product and the costs of obtaining the products.</a:t>
            </a:r>
          </a:p>
          <a:p>
            <a:pPr>
              <a:buFont typeface="Wingdings" panose="05000000000000000000" pitchFamily="2" charset="2"/>
              <a:buChar char="§"/>
            </a:pPr>
            <a:r>
              <a:rPr lang="en-US" altLang="ar-SA" sz="2400" b="1" dirty="0" smtClean="0"/>
              <a:t>Customers often do not judge product value and costs accurately or objectively. They act on perceived value.</a:t>
            </a:r>
          </a:p>
          <a:p>
            <a:pPr>
              <a:buFont typeface="Wingdings" panose="05000000000000000000" pitchFamily="2" charset="2"/>
              <a:buNone/>
            </a:pPr>
            <a:r>
              <a:rPr lang="en-US" altLang="ar-SA" sz="3200" b="1" u="sng" dirty="0" smtClean="0">
                <a:solidFill>
                  <a:srgbClr val="FF0000"/>
                </a:solidFill>
              </a:rPr>
              <a:t>Satisfaction: </a:t>
            </a:r>
          </a:p>
          <a:p>
            <a:pPr algn="just">
              <a:buFont typeface="Wingdings" panose="05000000000000000000" pitchFamily="2" charset="2"/>
              <a:buChar char="§"/>
            </a:pPr>
            <a:r>
              <a:rPr lang="en-US" altLang="ar-SA" sz="2400" b="1" dirty="0" smtClean="0"/>
              <a:t>Customer satisfaction depends on a product</a:t>
            </a:r>
            <a:r>
              <a:rPr lang="en-US" altLang="ar-SA" sz="2400" b="1" dirty="0" smtClean="0">
                <a:latin typeface="Times New Roman" panose="02020603050405020304" pitchFamily="18" charset="0"/>
              </a:rPr>
              <a:t>’</a:t>
            </a:r>
            <a:r>
              <a:rPr lang="en-US" altLang="ar-SA" sz="2400" b="1" dirty="0" smtClean="0"/>
              <a:t>s perceived performance in delivering value relative to a buyer</a:t>
            </a:r>
            <a:r>
              <a:rPr lang="en-US" altLang="ar-SA" sz="2400" b="1" dirty="0" smtClean="0">
                <a:latin typeface="Times New Roman" panose="02020603050405020304" pitchFamily="18" charset="0"/>
              </a:rPr>
              <a:t>’</a:t>
            </a:r>
            <a:r>
              <a:rPr lang="en-US" altLang="ar-SA" sz="2400" b="1" dirty="0" smtClean="0"/>
              <a:t>s expectation.</a:t>
            </a:r>
          </a:p>
          <a:p>
            <a:pPr>
              <a:buFont typeface="Wingdings" panose="05000000000000000000" pitchFamily="2" charset="2"/>
              <a:buChar char="§"/>
            </a:pPr>
            <a:r>
              <a:rPr lang="en-US" altLang="ar-SA" sz="2400" b="1" dirty="0" smtClean="0"/>
              <a:t>If the product</a:t>
            </a:r>
            <a:r>
              <a:rPr lang="en-US" altLang="ar-SA" sz="2400" b="1" dirty="0" smtClean="0">
                <a:latin typeface="Times New Roman" panose="02020603050405020304" pitchFamily="18" charset="0"/>
              </a:rPr>
              <a:t>’</a:t>
            </a:r>
            <a:r>
              <a:rPr lang="en-US" altLang="ar-SA" sz="2400" b="1" dirty="0" smtClean="0"/>
              <a:t>s performance falls short of the customer</a:t>
            </a:r>
            <a:r>
              <a:rPr lang="en-US" altLang="ar-SA" sz="2400" b="1" dirty="0" smtClean="0">
                <a:latin typeface="Times New Roman" panose="02020603050405020304" pitchFamily="18" charset="0"/>
              </a:rPr>
              <a:t>’</a:t>
            </a:r>
            <a:r>
              <a:rPr lang="en-US" altLang="ar-SA" sz="2400" b="1" dirty="0" smtClean="0"/>
              <a:t>s expectations, the buyer is dissatisfied.</a:t>
            </a:r>
            <a:endParaRPr lang="en-US" altLang="ar-SA" sz="2400" b="1" dirty="0"/>
          </a:p>
        </p:txBody>
      </p:sp>
    </p:spTree>
    <p:extLst>
      <p:ext uri="{BB962C8B-B14F-4D97-AF65-F5344CB8AC3E}">
        <p14:creationId xmlns:p14="http://schemas.microsoft.com/office/powerpoint/2010/main" val="941861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 calcmode="lin" valueType="num">
                                      <p:cBhvr>
                                        <p:cTn id="12" dur="5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1">
                                            <p:txEl>
                                              <p:pRg st="0" end="0"/>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 calcmode="lin" valueType="num">
                                      <p:cBhvr>
                                        <p:cTn id="17" dur="500" fill="hold"/>
                                        <p:tgtEl>
                                          <p:spTgt spid="11">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11">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11">
                                            <p:txEl>
                                              <p:pRg st="1" end="1"/>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 calcmode="lin" valueType="num">
                                      <p:cBhvr>
                                        <p:cTn id="22"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11">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11">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anim calcmode="lin" valueType="num">
                                      <p:cBhvr additive="base">
                                        <p:cTn id="29"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1">
                                            <p:txEl>
                                              <p:pRg st="3" end="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 calcmode="lin" valueType="num">
                                      <p:cBhvr additive="base">
                                        <p:cTn id="33"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1">
                                            <p:txEl>
                                              <p:pRg st="4" end="4"/>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xEl>
                                              <p:pRg st="5" end="5"/>
                                            </p:txEl>
                                          </p:spTgt>
                                        </p:tgtEl>
                                        <p:attrNameLst>
                                          <p:attrName>style.visibility</p:attrName>
                                        </p:attrNameLst>
                                      </p:cBhvr>
                                      <p:to>
                                        <p:strVal val="visible"/>
                                      </p:to>
                                    </p:set>
                                    <p:anim calcmode="lin" valueType="num">
                                      <p:cBhvr additive="base">
                                        <p:cTn id="37"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6416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654488"/>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08089" y="567575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612937" y="429306"/>
            <a:ext cx="9700695" cy="707886"/>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4000" dirty="0"/>
              <a:t>Values, Satisfaction, and Quality cont. .. </a:t>
            </a:r>
          </a:p>
        </p:txBody>
      </p:sp>
      <p:sp>
        <p:nvSpPr>
          <p:cNvPr id="11" name="Rectangle 3"/>
          <p:cNvSpPr txBox="1">
            <a:spLocks noChangeArrowheads="1"/>
          </p:cNvSpPr>
          <p:nvPr/>
        </p:nvSpPr>
        <p:spPr>
          <a:xfrm>
            <a:off x="1308614" y="2016169"/>
            <a:ext cx="9473125" cy="3205655"/>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600" b="1" u="sng" dirty="0" smtClean="0">
                <a:solidFill>
                  <a:srgbClr val="FF0000"/>
                </a:solidFill>
              </a:rPr>
              <a:t>Quality:</a:t>
            </a:r>
          </a:p>
          <a:p>
            <a:pPr algn="just"/>
            <a:r>
              <a:rPr lang="en-US" altLang="ar-SA" b="1" dirty="0" smtClean="0"/>
              <a:t>Customer satisfaction is closely linked to quality.</a:t>
            </a:r>
          </a:p>
          <a:p>
            <a:pPr algn="just"/>
            <a:r>
              <a:rPr lang="en-US" altLang="ar-SA" b="1" dirty="0" smtClean="0"/>
              <a:t>Quality has a direct impact on product performance.</a:t>
            </a:r>
          </a:p>
          <a:p>
            <a:pPr algn="just"/>
            <a:r>
              <a:rPr lang="en-US" altLang="ar-SA" b="1" dirty="0" smtClean="0"/>
              <a:t>Quality can be defined as </a:t>
            </a:r>
            <a:r>
              <a:rPr lang="en-US" altLang="ar-SA" b="1" dirty="0" smtClean="0">
                <a:latin typeface="Times New Roman" panose="02020603050405020304" pitchFamily="18" charset="0"/>
              </a:rPr>
              <a:t>“</a:t>
            </a:r>
            <a:r>
              <a:rPr lang="en-US" altLang="ar-SA" b="1" dirty="0" smtClean="0"/>
              <a:t>freedom from defects</a:t>
            </a:r>
            <a:r>
              <a:rPr lang="en-US" altLang="ar-SA" b="1" dirty="0" smtClean="0">
                <a:latin typeface="Times New Roman" panose="02020603050405020304" pitchFamily="18" charset="0"/>
              </a:rPr>
              <a:t>”</a:t>
            </a:r>
            <a:r>
              <a:rPr lang="en-US" altLang="ar-SA" b="1" dirty="0" smtClean="0"/>
              <a:t>.</a:t>
            </a:r>
          </a:p>
          <a:p>
            <a:r>
              <a:rPr lang="en-US" altLang="ar-SA" b="1" dirty="0" smtClean="0"/>
              <a:t>TQM programs designed to constantly improve the quality of products, services, and marketing processes.</a:t>
            </a:r>
            <a:endParaRPr lang="en-US" altLang="ar-SA"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304152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Horizontal)">
                                      <p:cBhvr>
                                        <p:cTn id="12" dur="500"/>
                                        <p:tgtEl>
                                          <p:spTgt spid="11">
                                            <p:txEl>
                                              <p:pRg st="0" end="0"/>
                                            </p:txEl>
                                          </p:spTgt>
                                        </p:tgtEl>
                                      </p:cBhvr>
                                    </p:animEffect>
                                  </p:childTnLst>
                                </p:cTn>
                              </p:par>
                              <p:par>
                                <p:cTn id="13" presetID="16" presetClass="entr" presetSubtype="26" fill="hold"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barn(inHorizontal)">
                                      <p:cBhvr>
                                        <p:cTn id="15" dur="500"/>
                                        <p:tgtEl>
                                          <p:spTgt spid="11">
                                            <p:txEl>
                                              <p:pRg st="1" end="1"/>
                                            </p:txEl>
                                          </p:spTgt>
                                        </p:tgtEl>
                                      </p:cBhvr>
                                    </p:animEffect>
                                  </p:childTnLst>
                                </p:cTn>
                              </p:par>
                              <p:par>
                                <p:cTn id="16" presetID="16" presetClass="entr" presetSubtype="26" fill="hold" nodeType="withEffect">
                                  <p:stCondLst>
                                    <p:cond delay="0"/>
                                  </p:stCondLst>
                                  <p:childTnLst>
                                    <p:set>
                                      <p:cBhvr>
                                        <p:cTn id="17" dur="1" fill="hold">
                                          <p:stCondLst>
                                            <p:cond delay="0"/>
                                          </p:stCondLst>
                                        </p:cTn>
                                        <p:tgtEl>
                                          <p:spTgt spid="11">
                                            <p:txEl>
                                              <p:pRg st="2" end="2"/>
                                            </p:txEl>
                                          </p:spTgt>
                                        </p:tgtEl>
                                        <p:attrNameLst>
                                          <p:attrName>style.visibility</p:attrName>
                                        </p:attrNameLst>
                                      </p:cBhvr>
                                      <p:to>
                                        <p:strVal val="visible"/>
                                      </p:to>
                                    </p:set>
                                    <p:animEffect transition="in" filter="barn(inHorizontal)">
                                      <p:cBhvr>
                                        <p:cTn id="18" dur="500"/>
                                        <p:tgtEl>
                                          <p:spTgt spid="11">
                                            <p:txEl>
                                              <p:pRg st="2" end="2"/>
                                            </p:txEl>
                                          </p:spTgt>
                                        </p:tgtEl>
                                      </p:cBhvr>
                                    </p:animEffect>
                                  </p:childTnLst>
                                </p:cTn>
                              </p:par>
                              <p:par>
                                <p:cTn id="19" presetID="16" presetClass="entr" presetSubtype="26" fill="hold" nodeType="with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Effect transition="in" filter="barn(inHorizontal)">
                                      <p:cBhvr>
                                        <p:cTn id="21" dur="500"/>
                                        <p:tgtEl>
                                          <p:spTgt spid="11">
                                            <p:txEl>
                                              <p:pRg st="3" end="3"/>
                                            </p:txEl>
                                          </p:spTgt>
                                        </p:tgtEl>
                                      </p:cBhvr>
                                    </p:animEffect>
                                  </p:childTnLst>
                                </p:cTn>
                              </p:par>
                              <p:par>
                                <p:cTn id="22" presetID="16" presetClass="entr" presetSubtype="26" fill="hold" nodeType="withEffect">
                                  <p:stCondLst>
                                    <p:cond delay="0"/>
                                  </p:stCondLst>
                                  <p:childTnLst>
                                    <p:set>
                                      <p:cBhvr>
                                        <p:cTn id="23" dur="1" fill="hold">
                                          <p:stCondLst>
                                            <p:cond delay="0"/>
                                          </p:stCondLst>
                                        </p:cTn>
                                        <p:tgtEl>
                                          <p:spTgt spid="11">
                                            <p:txEl>
                                              <p:pRg st="4" end="4"/>
                                            </p:txEl>
                                          </p:spTgt>
                                        </p:tgtEl>
                                        <p:attrNameLst>
                                          <p:attrName>style.visibility</p:attrName>
                                        </p:attrNameLst>
                                      </p:cBhvr>
                                      <p:to>
                                        <p:strVal val="visible"/>
                                      </p:to>
                                    </p:set>
                                    <p:animEffect transition="in" filter="barn(inHorizontal)">
                                      <p:cBhvr>
                                        <p:cTn id="24"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000662" y="220703"/>
            <a:ext cx="8043041" cy="1325563"/>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Exchange, Transactions, and Relationships </a:t>
            </a:r>
          </a:p>
        </p:txBody>
      </p:sp>
      <p:sp>
        <p:nvSpPr>
          <p:cNvPr id="11" name="Rectangle 3"/>
          <p:cNvSpPr txBox="1">
            <a:spLocks noChangeArrowheads="1"/>
          </p:cNvSpPr>
          <p:nvPr/>
        </p:nvSpPr>
        <p:spPr>
          <a:xfrm>
            <a:off x="956441" y="1881352"/>
            <a:ext cx="10152994" cy="3794234"/>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2400" b="1" u="sng" dirty="0" smtClean="0">
                <a:solidFill>
                  <a:srgbClr val="FF0000"/>
                </a:solidFill>
              </a:rPr>
              <a:t>Exchange :</a:t>
            </a:r>
          </a:p>
          <a:p>
            <a:r>
              <a:rPr lang="en-US" altLang="ar-SA" sz="2400" b="1" dirty="0" smtClean="0"/>
              <a:t>The act of obtaining a desired object from someone by offering something in return </a:t>
            </a:r>
          </a:p>
          <a:p>
            <a:pPr>
              <a:buFont typeface="Wingdings" panose="05000000000000000000" pitchFamily="2" charset="2"/>
              <a:buNone/>
            </a:pPr>
            <a:r>
              <a:rPr lang="en-US" altLang="ar-SA" sz="2400" b="1" u="sng" dirty="0" smtClean="0">
                <a:solidFill>
                  <a:srgbClr val="FF0000"/>
                </a:solidFill>
              </a:rPr>
              <a:t>Transaction :</a:t>
            </a:r>
          </a:p>
          <a:p>
            <a:r>
              <a:rPr lang="en-US" altLang="ar-SA" sz="2400" b="1" dirty="0" smtClean="0"/>
              <a:t>A trade between two parties that involves at least two things of value, agreed </a:t>
            </a:r>
            <a:r>
              <a:rPr lang="en-US" altLang="ar-SA" sz="2400" b="1" dirty="0" smtClean="0">
                <a:latin typeface="Times New Roman" panose="02020603050405020304" pitchFamily="18" charset="0"/>
              </a:rPr>
              <a:t>–</a:t>
            </a:r>
            <a:r>
              <a:rPr lang="en-US" altLang="ar-SA" sz="2400" b="1" dirty="0" smtClean="0"/>
              <a:t> upon conditions a time of agreement, and a place of agreement. </a:t>
            </a:r>
          </a:p>
          <a:p>
            <a:pPr>
              <a:buFont typeface="Wingdings" panose="05000000000000000000" pitchFamily="2" charset="2"/>
              <a:buNone/>
            </a:pPr>
            <a:r>
              <a:rPr lang="en-US" altLang="ar-SA" sz="2400" b="1" u="sng" dirty="0" smtClean="0">
                <a:solidFill>
                  <a:srgbClr val="FF0000"/>
                </a:solidFill>
              </a:rPr>
              <a:t>Relationship marketing :</a:t>
            </a:r>
          </a:p>
          <a:p>
            <a:r>
              <a:rPr lang="en-US" altLang="ar-SA" sz="2400" b="1" dirty="0" smtClean="0"/>
              <a:t>The process of creating, maintaining, and enhancing strong, value </a:t>
            </a:r>
            <a:r>
              <a:rPr lang="en-US" altLang="ar-SA" sz="2400" b="1" dirty="0" smtClean="0">
                <a:latin typeface="Times New Roman" panose="02020603050405020304" pitchFamily="18" charset="0"/>
              </a:rPr>
              <a:t>–</a:t>
            </a:r>
            <a:r>
              <a:rPr lang="en-US" altLang="ar-SA" sz="2400" b="1" dirty="0" smtClean="0"/>
              <a:t> laden relationships with customers and other stakeholders</a:t>
            </a:r>
            <a:r>
              <a:rPr lang="en-US" altLang="ar-SA" b="1" dirty="0" smtClean="0"/>
              <a:t> </a:t>
            </a:r>
            <a:endParaRPr lang="en-US" altLang="ar-SA"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2150213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heel(4)">
                                      <p:cBhvr>
                                        <p:cTn id="12" dur="2000"/>
                                        <p:tgtEl>
                                          <p:spTgt spid="11">
                                            <p:txEl>
                                              <p:pRg st="0" end="0"/>
                                            </p:txEl>
                                          </p:spTgt>
                                        </p:tgtEl>
                                      </p:cBhvr>
                                    </p:animEffect>
                                  </p:childTnLst>
                                </p:cTn>
                              </p:par>
                              <p:par>
                                <p:cTn id="13" presetID="21" presetClass="entr" presetSubtype="4" fill="hold" nodeType="with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animEffect transition="in" filter="wheel(4)">
                                      <p:cBhvr>
                                        <p:cTn id="15" dur="2000"/>
                                        <p:tgtEl>
                                          <p:spTgt spid="11">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3" presetClass="entr" presetSubtype="16" fill="hold" nodeType="clickEffect">
                                  <p:stCondLst>
                                    <p:cond delay="0"/>
                                  </p:stCondLst>
                                  <p:childTnLst>
                                    <p:set>
                                      <p:cBhvr>
                                        <p:cTn id="19" dur="1" fill="hold">
                                          <p:stCondLst>
                                            <p:cond delay="0"/>
                                          </p:stCondLst>
                                        </p:cTn>
                                        <p:tgtEl>
                                          <p:spTgt spid="11">
                                            <p:txEl>
                                              <p:pRg st="2" end="2"/>
                                            </p:txEl>
                                          </p:spTgt>
                                        </p:tgtEl>
                                        <p:attrNameLst>
                                          <p:attrName>style.visibility</p:attrName>
                                        </p:attrNameLst>
                                      </p:cBhvr>
                                      <p:to>
                                        <p:strVal val="visible"/>
                                      </p:to>
                                    </p:set>
                                    <p:anim calcmode="lin" valueType="num">
                                      <p:cBhvr>
                                        <p:cTn id="20" dur="500" fill="hold"/>
                                        <p:tgtEl>
                                          <p:spTgt spid="11">
                                            <p:txEl>
                                              <p:pRg st="2" end="2"/>
                                            </p:txEl>
                                          </p:spTgt>
                                        </p:tgtEl>
                                        <p:attrNameLst>
                                          <p:attrName>ppt_w</p:attrName>
                                        </p:attrNameLst>
                                      </p:cBhvr>
                                      <p:tavLst>
                                        <p:tav tm="0">
                                          <p:val>
                                            <p:fltVal val="0"/>
                                          </p:val>
                                        </p:tav>
                                        <p:tav tm="100000">
                                          <p:val>
                                            <p:strVal val="#ppt_w"/>
                                          </p:val>
                                        </p:tav>
                                      </p:tavLst>
                                    </p:anim>
                                    <p:anim calcmode="lin" valueType="num">
                                      <p:cBhvr>
                                        <p:cTn id="21" dur="500" fill="hold"/>
                                        <p:tgtEl>
                                          <p:spTgt spid="11">
                                            <p:txEl>
                                              <p:pRg st="2" end="2"/>
                                            </p:txEl>
                                          </p:spTgt>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11">
                                            <p:txEl>
                                              <p:pRg st="3" end="3"/>
                                            </p:txEl>
                                          </p:spTgt>
                                        </p:tgtEl>
                                        <p:attrNameLst>
                                          <p:attrName>style.visibility</p:attrName>
                                        </p:attrNameLst>
                                      </p:cBhvr>
                                      <p:to>
                                        <p:strVal val="visible"/>
                                      </p:to>
                                    </p:set>
                                    <p:anim calcmode="lin" valueType="num">
                                      <p:cBhvr>
                                        <p:cTn id="24" dur="500" fill="hold"/>
                                        <p:tgtEl>
                                          <p:spTgt spid="11">
                                            <p:txEl>
                                              <p:pRg st="3" end="3"/>
                                            </p:txEl>
                                          </p:spTgt>
                                        </p:tgtEl>
                                        <p:attrNameLst>
                                          <p:attrName>ppt_w</p:attrName>
                                        </p:attrNameLst>
                                      </p:cBhvr>
                                      <p:tavLst>
                                        <p:tav tm="0">
                                          <p:val>
                                            <p:fltVal val="0"/>
                                          </p:val>
                                        </p:tav>
                                        <p:tav tm="100000">
                                          <p:val>
                                            <p:strVal val="#ppt_w"/>
                                          </p:val>
                                        </p:tav>
                                      </p:tavLst>
                                    </p:anim>
                                    <p:anim calcmode="lin" valueType="num">
                                      <p:cBhvr>
                                        <p:cTn id="25" dur="500" fill="hold"/>
                                        <p:tgtEl>
                                          <p:spTgt spid="11">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nodeType="clickEffect">
                                  <p:stCondLst>
                                    <p:cond delay="0"/>
                                  </p:stCondLst>
                                  <p:childTnLst>
                                    <p:set>
                                      <p:cBhvr>
                                        <p:cTn id="29" dur="1" fill="hold">
                                          <p:stCondLst>
                                            <p:cond delay="0"/>
                                          </p:stCondLst>
                                        </p:cTn>
                                        <p:tgtEl>
                                          <p:spTgt spid="11">
                                            <p:txEl>
                                              <p:pRg st="4" end="4"/>
                                            </p:txEl>
                                          </p:spTgt>
                                        </p:tgtEl>
                                        <p:attrNameLst>
                                          <p:attrName>style.visibility</p:attrName>
                                        </p:attrNameLst>
                                      </p:cBhvr>
                                      <p:to>
                                        <p:strVal val="visible"/>
                                      </p:to>
                                    </p:set>
                                    <p:anim calcmode="lin" valueType="num">
                                      <p:cBhvr>
                                        <p:cTn id="30" dur="500" fill="hold"/>
                                        <p:tgtEl>
                                          <p:spTgt spid="11">
                                            <p:txEl>
                                              <p:pRg st="4" end="4"/>
                                            </p:txEl>
                                          </p:spTgt>
                                        </p:tgtEl>
                                        <p:attrNameLst>
                                          <p:attrName>ppt_w</p:attrName>
                                        </p:attrNameLst>
                                      </p:cBhvr>
                                      <p:tavLst>
                                        <p:tav tm="0">
                                          <p:val>
                                            <p:fltVal val="0"/>
                                          </p:val>
                                        </p:tav>
                                        <p:tav tm="100000">
                                          <p:val>
                                            <p:strVal val="#ppt_w"/>
                                          </p:val>
                                        </p:tav>
                                      </p:tavLst>
                                    </p:anim>
                                    <p:anim calcmode="lin" valueType="num">
                                      <p:cBhvr>
                                        <p:cTn id="31" dur="500" fill="hold"/>
                                        <p:tgtEl>
                                          <p:spTgt spid="11">
                                            <p:txEl>
                                              <p:pRg st="4" end="4"/>
                                            </p:txEl>
                                          </p:spTgt>
                                        </p:tgtEl>
                                        <p:attrNameLst>
                                          <p:attrName>ppt_h</p:attrName>
                                        </p:attrNameLst>
                                      </p:cBhvr>
                                      <p:tavLst>
                                        <p:tav tm="0">
                                          <p:val>
                                            <p:fltVal val="0"/>
                                          </p:val>
                                        </p:tav>
                                        <p:tav tm="100000">
                                          <p:val>
                                            <p:strVal val="#ppt_h"/>
                                          </p:val>
                                        </p:tav>
                                      </p:tavLst>
                                    </p:anim>
                                    <p:anim calcmode="lin" valueType="num">
                                      <p:cBhvr>
                                        <p:cTn id="32" dur="500" fill="hold"/>
                                        <p:tgtEl>
                                          <p:spTgt spid="11">
                                            <p:txEl>
                                              <p:pRg st="4" end="4"/>
                                            </p:txEl>
                                          </p:spTgt>
                                        </p:tgtEl>
                                        <p:attrNameLst>
                                          <p:attrName>style.rotation</p:attrName>
                                        </p:attrNameLst>
                                      </p:cBhvr>
                                      <p:tavLst>
                                        <p:tav tm="0">
                                          <p:val>
                                            <p:fltVal val="360"/>
                                          </p:val>
                                        </p:tav>
                                        <p:tav tm="100000">
                                          <p:val>
                                            <p:fltVal val="0"/>
                                          </p:val>
                                        </p:tav>
                                      </p:tavLst>
                                    </p:anim>
                                    <p:animEffect transition="in" filter="fade">
                                      <p:cBhvr>
                                        <p:cTn id="33" dur="500"/>
                                        <p:tgtEl>
                                          <p:spTgt spid="11">
                                            <p:txEl>
                                              <p:pRg st="4" end="4"/>
                                            </p:txEl>
                                          </p:spTgt>
                                        </p:tgtEl>
                                      </p:cBhvr>
                                    </p:animEffect>
                                  </p:childTnLst>
                                </p:cTn>
                              </p:par>
                              <p:par>
                                <p:cTn id="34" presetID="49" presetClass="entr" presetSubtype="0" decel="10000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anim calcmode="lin" valueType="num">
                                      <p:cBhvr>
                                        <p:cTn id="36" dur="500" fill="hold"/>
                                        <p:tgtEl>
                                          <p:spTgt spid="11">
                                            <p:txEl>
                                              <p:pRg st="5" end="5"/>
                                            </p:txEl>
                                          </p:spTgt>
                                        </p:tgtEl>
                                        <p:attrNameLst>
                                          <p:attrName>ppt_w</p:attrName>
                                        </p:attrNameLst>
                                      </p:cBhvr>
                                      <p:tavLst>
                                        <p:tav tm="0">
                                          <p:val>
                                            <p:fltVal val="0"/>
                                          </p:val>
                                        </p:tav>
                                        <p:tav tm="100000">
                                          <p:val>
                                            <p:strVal val="#ppt_w"/>
                                          </p:val>
                                        </p:tav>
                                      </p:tavLst>
                                    </p:anim>
                                    <p:anim calcmode="lin" valueType="num">
                                      <p:cBhvr>
                                        <p:cTn id="37" dur="500" fill="hold"/>
                                        <p:tgtEl>
                                          <p:spTgt spid="11">
                                            <p:txEl>
                                              <p:pRg st="5" end="5"/>
                                            </p:txEl>
                                          </p:spTgt>
                                        </p:tgtEl>
                                        <p:attrNameLst>
                                          <p:attrName>ppt_h</p:attrName>
                                        </p:attrNameLst>
                                      </p:cBhvr>
                                      <p:tavLst>
                                        <p:tav tm="0">
                                          <p:val>
                                            <p:fltVal val="0"/>
                                          </p:val>
                                        </p:tav>
                                        <p:tav tm="100000">
                                          <p:val>
                                            <p:strVal val="#ppt_h"/>
                                          </p:val>
                                        </p:tav>
                                      </p:tavLst>
                                    </p:anim>
                                    <p:anim calcmode="lin" valueType="num">
                                      <p:cBhvr>
                                        <p:cTn id="38" dur="500" fill="hold"/>
                                        <p:tgtEl>
                                          <p:spTgt spid="11">
                                            <p:txEl>
                                              <p:pRg st="5" end="5"/>
                                            </p:txEl>
                                          </p:spTgt>
                                        </p:tgtEl>
                                        <p:attrNameLst>
                                          <p:attrName>style.rotation</p:attrName>
                                        </p:attrNameLst>
                                      </p:cBhvr>
                                      <p:tavLst>
                                        <p:tav tm="0">
                                          <p:val>
                                            <p:fltVal val="360"/>
                                          </p:val>
                                        </p:tav>
                                        <p:tav tm="100000">
                                          <p:val>
                                            <p:fltVal val="0"/>
                                          </p:val>
                                        </p:tav>
                                      </p:tavLst>
                                    </p:anim>
                                    <p:animEffect transition="in" filter="fade">
                                      <p:cBhvr>
                                        <p:cTn id="39"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573935"/>
            <a:ext cx="11263545" cy="44819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233824"/>
            <a:ext cx="1100134" cy="110681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12" name="Group 21"/>
          <p:cNvGrpSpPr>
            <a:grpSpLocks/>
          </p:cNvGrpSpPr>
          <p:nvPr/>
        </p:nvGrpSpPr>
        <p:grpSpPr bwMode="auto">
          <a:xfrm>
            <a:off x="1597572" y="2264706"/>
            <a:ext cx="6518385" cy="2727708"/>
            <a:chOff x="1440" y="1968"/>
            <a:chExt cx="2808" cy="1440"/>
          </a:xfrm>
        </p:grpSpPr>
        <p:grpSp>
          <p:nvGrpSpPr>
            <p:cNvPr id="13" name="Group 4"/>
            <p:cNvGrpSpPr>
              <a:grpSpLocks/>
            </p:cNvGrpSpPr>
            <p:nvPr/>
          </p:nvGrpSpPr>
          <p:grpSpPr bwMode="auto">
            <a:xfrm>
              <a:off x="1440" y="1968"/>
              <a:ext cx="2808" cy="1440"/>
              <a:chOff x="2520" y="6648"/>
              <a:chExt cx="7020" cy="3600"/>
            </a:xfrm>
          </p:grpSpPr>
          <p:sp>
            <p:nvSpPr>
              <p:cNvPr id="15" name="Line 5"/>
              <p:cNvSpPr>
                <a:spLocks noChangeShapeType="1"/>
              </p:cNvSpPr>
              <p:nvPr/>
            </p:nvSpPr>
            <p:spPr bwMode="auto">
              <a:xfrm>
                <a:off x="4500" y="8448"/>
                <a:ext cx="3060" cy="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sz="2400" b="1"/>
              </a:p>
            </p:txBody>
          </p:sp>
          <p:sp>
            <p:nvSpPr>
              <p:cNvPr id="16" name="Line 6"/>
              <p:cNvSpPr>
                <a:spLocks noChangeShapeType="1"/>
              </p:cNvSpPr>
              <p:nvPr/>
            </p:nvSpPr>
            <p:spPr bwMode="auto">
              <a:xfrm flipH="1">
                <a:off x="3420" y="10248"/>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grpSp>
            <p:nvGrpSpPr>
              <p:cNvPr id="17" name="Group 7"/>
              <p:cNvGrpSpPr>
                <a:grpSpLocks/>
              </p:cNvGrpSpPr>
              <p:nvPr/>
            </p:nvGrpSpPr>
            <p:grpSpPr bwMode="auto">
              <a:xfrm>
                <a:off x="2520" y="6648"/>
                <a:ext cx="7020" cy="3600"/>
                <a:chOff x="2520" y="6648"/>
                <a:chExt cx="7020" cy="3600"/>
              </a:xfrm>
            </p:grpSpPr>
            <p:sp>
              <p:nvSpPr>
                <p:cNvPr id="18" name="Text Box 8"/>
                <p:cNvSpPr txBox="1">
                  <a:spLocks noChangeArrowheads="1"/>
                </p:cNvSpPr>
                <p:nvPr/>
              </p:nvSpPr>
              <p:spPr bwMode="auto">
                <a:xfrm>
                  <a:off x="252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600" b="1" dirty="0">
                    <a:latin typeface="Nazanin" pitchFamily="10" charset="0"/>
                    <a:cs typeface="Nazanin" pitchFamily="10" charset="0"/>
                  </a:endParaRPr>
                </a:p>
                <a:p>
                  <a:pPr algn="ctr" eaLnBrk="0" hangingPunct="0"/>
                  <a:r>
                    <a:rPr lang="en-US" altLang="ar-SA" sz="1600" b="1" dirty="0">
                      <a:latin typeface="Times New Roman" panose="02020603050405020304" pitchFamily="18" charset="0"/>
                    </a:rPr>
                    <a:t>Industry</a:t>
                  </a:r>
                </a:p>
                <a:p>
                  <a:pPr algn="ctr" eaLnBrk="0" hangingPunct="0"/>
                  <a:r>
                    <a:rPr lang="en-US" altLang="ar-SA" sz="1600" b="1" dirty="0">
                      <a:latin typeface="Times New Roman" panose="02020603050405020304" pitchFamily="18" charset="0"/>
                      <a:cs typeface="Nazanin" pitchFamily="10" charset="0"/>
                    </a:rPr>
                    <a:t> (a collection of sellers)</a:t>
                  </a:r>
                </a:p>
              </p:txBody>
            </p:sp>
            <p:sp>
              <p:nvSpPr>
                <p:cNvPr id="19" name="Text Box 9"/>
                <p:cNvSpPr txBox="1">
                  <a:spLocks noChangeArrowheads="1"/>
                </p:cNvSpPr>
                <p:nvPr/>
              </p:nvSpPr>
              <p:spPr bwMode="auto">
                <a:xfrm>
                  <a:off x="7560" y="7728"/>
                  <a:ext cx="1980" cy="1800"/>
                </a:xfrm>
                <a:prstGeom prst="rect">
                  <a:avLst/>
                </a:prstGeom>
                <a:solidFill>
                  <a:srgbClr val="FFFFFF"/>
                </a:solidFill>
                <a:ln w="9525">
                  <a:solidFill>
                    <a:srgbClr val="24A9E1"/>
                  </a:solidFill>
                  <a:miter lim="800000"/>
                  <a:headEnd/>
                  <a:tailEnd/>
                </a:ln>
              </p:spPr>
              <p:txBody>
                <a:bodyPr/>
                <a:lstStyle/>
                <a:p>
                  <a:pPr algn="ctr" eaLnBrk="0" hangingPunct="0"/>
                  <a:endParaRPr lang="en-US" altLang="ar-SA" sz="1600" b="1" dirty="0">
                    <a:latin typeface="Nazanin" pitchFamily="10" charset="0"/>
                    <a:cs typeface="Nazanin" pitchFamily="10" charset="0"/>
                  </a:endParaRPr>
                </a:p>
                <a:p>
                  <a:pPr algn="ctr" eaLnBrk="0" hangingPunct="0"/>
                  <a:r>
                    <a:rPr lang="en-US" altLang="ar-SA" sz="1600" b="1" dirty="0">
                      <a:latin typeface="Times New Roman" panose="02020603050405020304" pitchFamily="18" charset="0"/>
                      <a:cs typeface="Nazanin" pitchFamily="10" charset="0"/>
                    </a:rPr>
                    <a:t>Market </a:t>
                  </a:r>
                  <a:endParaRPr lang="en-US" altLang="ar-SA" sz="1600" b="1" dirty="0" smtClean="0">
                    <a:latin typeface="Times New Roman" panose="02020603050405020304" pitchFamily="18" charset="0"/>
                    <a:cs typeface="Nazanin" pitchFamily="10" charset="0"/>
                  </a:endParaRPr>
                </a:p>
                <a:p>
                  <a:pPr algn="ctr" eaLnBrk="0" hangingPunct="0"/>
                  <a:r>
                    <a:rPr lang="en-US" altLang="ar-SA" sz="1600" b="1" dirty="0" smtClean="0">
                      <a:latin typeface="Times New Roman" panose="02020603050405020304" pitchFamily="18" charset="0"/>
                      <a:cs typeface="Nazanin" pitchFamily="10" charset="0"/>
                    </a:rPr>
                    <a:t>(</a:t>
                  </a:r>
                  <a:r>
                    <a:rPr lang="en-US" altLang="ar-SA" sz="1600" b="1" dirty="0">
                      <a:latin typeface="Times New Roman" panose="02020603050405020304" pitchFamily="18" charset="0"/>
                      <a:cs typeface="Nazanin" pitchFamily="10" charset="0"/>
                    </a:rPr>
                    <a:t>a collection of buyers)</a:t>
                  </a:r>
                </a:p>
              </p:txBody>
            </p:sp>
            <p:sp>
              <p:nvSpPr>
                <p:cNvPr id="20" name="Line 10"/>
                <p:cNvSpPr>
                  <a:spLocks noChangeShapeType="1"/>
                </p:cNvSpPr>
                <p:nvPr/>
              </p:nvSpPr>
              <p:spPr bwMode="auto">
                <a:xfrm flipV="1">
                  <a:off x="3420" y="7189"/>
                  <a:ext cx="0" cy="54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sp>
              <p:nvSpPr>
                <p:cNvPr id="21" name="Line 11"/>
                <p:cNvSpPr>
                  <a:spLocks noChangeShapeType="1"/>
                </p:cNvSpPr>
                <p:nvPr/>
              </p:nvSpPr>
              <p:spPr bwMode="auto">
                <a:xfrm flipV="1">
                  <a:off x="8460" y="7189"/>
                  <a:ext cx="0" cy="540"/>
                </a:xfrm>
                <a:prstGeom prst="line">
                  <a:avLst/>
                </a:prstGeom>
                <a:noFill/>
                <a:ln w="9525">
                  <a:solidFill>
                    <a:srgbClr val="24A9E1"/>
                  </a:solidFill>
                  <a:round/>
                  <a:headEnd type="triangle" w="med" len="med"/>
                  <a:tailEnd/>
                </a:ln>
                <a:extLst>
                  <a:ext uri="{909E8E84-426E-40DD-AFC4-6F175D3DCCD1}">
                    <a14:hiddenFill xmlns:a14="http://schemas.microsoft.com/office/drawing/2010/main">
                      <a:noFill/>
                    </a14:hiddenFill>
                  </a:ext>
                </a:extLst>
              </p:spPr>
              <p:txBody>
                <a:bodyPr/>
                <a:lstStyle/>
                <a:p>
                  <a:endParaRPr lang="ar-SA" sz="2400" b="1"/>
                </a:p>
              </p:txBody>
            </p:sp>
            <p:sp>
              <p:nvSpPr>
                <p:cNvPr id="22" name="Line 12"/>
                <p:cNvSpPr>
                  <a:spLocks noChangeShapeType="1"/>
                </p:cNvSpPr>
                <p:nvPr/>
              </p:nvSpPr>
              <p:spPr bwMode="auto">
                <a:xfrm>
                  <a:off x="3420" y="7189"/>
                  <a:ext cx="5040" cy="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sp>
              <p:nvSpPr>
                <p:cNvPr id="23" name="Text Box 13"/>
                <p:cNvSpPr txBox="1">
                  <a:spLocks noChangeArrowheads="1"/>
                </p:cNvSpPr>
                <p:nvPr/>
              </p:nvSpPr>
              <p:spPr bwMode="auto">
                <a:xfrm>
                  <a:off x="4860" y="664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Communication </a:t>
                  </a:r>
                </a:p>
              </p:txBody>
            </p:sp>
            <p:sp>
              <p:nvSpPr>
                <p:cNvPr id="24" name="Text Box 14"/>
                <p:cNvSpPr txBox="1">
                  <a:spLocks noChangeArrowheads="1"/>
                </p:cNvSpPr>
                <p:nvPr/>
              </p:nvSpPr>
              <p:spPr bwMode="auto">
                <a:xfrm>
                  <a:off x="4680" y="79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Products / Services </a:t>
                  </a:r>
                </a:p>
              </p:txBody>
            </p:sp>
            <p:sp>
              <p:nvSpPr>
                <p:cNvPr id="26" name="Text Box 15"/>
                <p:cNvSpPr txBox="1">
                  <a:spLocks noChangeArrowheads="1"/>
                </p:cNvSpPr>
                <p:nvPr/>
              </p:nvSpPr>
              <p:spPr bwMode="auto">
                <a:xfrm>
                  <a:off x="4500" y="898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Money </a:t>
                  </a:r>
                </a:p>
              </p:txBody>
            </p:sp>
            <p:sp>
              <p:nvSpPr>
                <p:cNvPr id="27" name="Line 16"/>
                <p:cNvSpPr>
                  <a:spLocks noChangeShapeType="1"/>
                </p:cNvSpPr>
                <p:nvPr/>
              </p:nvSpPr>
              <p:spPr bwMode="auto">
                <a:xfrm>
                  <a:off x="8460" y="9528"/>
                  <a:ext cx="0" cy="720"/>
                </a:xfrm>
                <a:prstGeom prst="line">
                  <a:avLst/>
                </a:prstGeom>
                <a:noFill/>
                <a:ln w="9525">
                  <a:solidFill>
                    <a:srgbClr val="24A9E1"/>
                  </a:solidFill>
                  <a:round/>
                  <a:headEnd/>
                  <a:tailEnd/>
                </a:ln>
                <a:extLst>
                  <a:ext uri="{909E8E84-426E-40DD-AFC4-6F175D3DCCD1}">
                    <a14:hiddenFill xmlns:a14="http://schemas.microsoft.com/office/drawing/2010/main">
                      <a:noFill/>
                    </a14:hiddenFill>
                  </a:ext>
                </a:extLst>
              </p:spPr>
              <p:txBody>
                <a:bodyPr/>
                <a:lstStyle/>
                <a:p>
                  <a:endParaRPr lang="ar-SA" sz="2400" b="1"/>
                </a:p>
              </p:txBody>
            </p:sp>
            <p:sp>
              <p:nvSpPr>
                <p:cNvPr id="28" name="Line 17"/>
                <p:cNvSpPr>
                  <a:spLocks noChangeShapeType="1"/>
                </p:cNvSpPr>
                <p:nvPr/>
              </p:nvSpPr>
              <p:spPr bwMode="auto">
                <a:xfrm flipV="1">
                  <a:off x="3420" y="9528"/>
                  <a:ext cx="0" cy="720"/>
                </a:xfrm>
                <a:prstGeom prst="line">
                  <a:avLst/>
                </a:prstGeom>
                <a:noFill/>
                <a:ln w="9525">
                  <a:solidFill>
                    <a:srgbClr val="24A9E1"/>
                  </a:solidFill>
                  <a:round/>
                  <a:headEnd/>
                  <a:tailEnd type="triangle" w="med" len="med"/>
                </a:ln>
                <a:extLst>
                  <a:ext uri="{909E8E84-426E-40DD-AFC4-6F175D3DCCD1}">
                    <a14:hiddenFill xmlns:a14="http://schemas.microsoft.com/office/drawing/2010/main">
                      <a:noFill/>
                    </a14:hiddenFill>
                  </a:ext>
                </a:extLst>
              </p:spPr>
              <p:txBody>
                <a:bodyPr/>
                <a:lstStyle/>
                <a:p>
                  <a:endParaRPr lang="ar-SA" sz="2400" b="1"/>
                </a:p>
              </p:txBody>
            </p:sp>
            <p:sp>
              <p:nvSpPr>
                <p:cNvPr id="29" name="Text Box 18"/>
                <p:cNvSpPr txBox="1">
                  <a:spLocks noChangeArrowheads="1"/>
                </p:cNvSpPr>
                <p:nvPr/>
              </p:nvSpPr>
              <p:spPr bwMode="auto">
                <a:xfrm>
                  <a:off x="4500" y="9708"/>
                  <a:ext cx="2700" cy="54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Information  </a:t>
                  </a:r>
                </a:p>
              </p:txBody>
            </p:sp>
          </p:grpSp>
        </p:grpSp>
        <p:sp>
          <p:nvSpPr>
            <p:cNvPr id="14" name="Line 20"/>
            <p:cNvSpPr>
              <a:spLocks noChangeShapeType="1"/>
            </p:cNvSpPr>
            <p:nvPr/>
          </p:nvSpPr>
          <p:spPr bwMode="auto">
            <a:xfrm flipH="1">
              <a:off x="2208" y="2928"/>
              <a:ext cx="1248" cy="0"/>
            </a:xfrm>
            <a:prstGeom prst="line">
              <a:avLst/>
            </a:prstGeom>
            <a:noFill/>
            <a:ln w="9525">
              <a:solidFill>
                <a:srgbClr val="24A9E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ar-SA" sz="2400" b="1"/>
            </a:p>
          </p:txBody>
        </p:sp>
      </p:grpSp>
      <p:sp>
        <p:nvSpPr>
          <p:cNvPr id="30" name="Text Box 19"/>
          <p:cNvSpPr txBox="1">
            <a:spLocks noChangeArrowheads="1"/>
          </p:cNvSpPr>
          <p:nvPr/>
        </p:nvSpPr>
        <p:spPr bwMode="auto">
          <a:xfrm>
            <a:off x="3287295" y="5215651"/>
            <a:ext cx="2971800" cy="571500"/>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A simple marketing system  </a:t>
            </a:r>
          </a:p>
        </p:txBody>
      </p:sp>
      <p:sp>
        <p:nvSpPr>
          <p:cNvPr id="31" name="Rectangle 30"/>
          <p:cNvSpPr/>
          <p:nvPr/>
        </p:nvSpPr>
        <p:spPr>
          <a:xfrm>
            <a:off x="8351846" y="2980538"/>
            <a:ext cx="3078154" cy="1477328"/>
          </a:xfrm>
          <a:prstGeom prst="rect">
            <a:avLst/>
          </a:prstGeom>
          <a:ln>
            <a:solidFill>
              <a:srgbClr val="24A9E1"/>
            </a:solidFill>
          </a:ln>
        </p:spPr>
        <p:txBody>
          <a:bodyPr wrap="square">
            <a:spAutoFit/>
          </a:bodyPr>
          <a:lstStyle/>
          <a:p>
            <a:pPr lvl="0" algn="ctr"/>
            <a:r>
              <a:rPr lang="en-US" b="1" dirty="0"/>
              <a:t>Originally a “market” was a place where buyers and sellers gathered to exchange goods (such as a village square).</a:t>
            </a:r>
            <a:endParaRPr lang="ar-SA" b="1" dirty="0"/>
          </a:p>
        </p:txBody>
      </p:sp>
      <p:sp>
        <p:nvSpPr>
          <p:cNvPr id="4" name="Rectangle 3"/>
          <p:cNvSpPr/>
          <p:nvPr/>
        </p:nvSpPr>
        <p:spPr>
          <a:xfrm>
            <a:off x="872836" y="1788744"/>
            <a:ext cx="8118326" cy="400110"/>
          </a:xfrm>
          <a:prstGeom prst="rect">
            <a:avLst/>
          </a:prstGeom>
        </p:spPr>
        <p:txBody>
          <a:bodyPr wrap="square">
            <a:spAutoFit/>
          </a:bodyPr>
          <a:lstStyle/>
          <a:p>
            <a:pPr algn="ctr"/>
            <a:r>
              <a:rPr lang="en-US" altLang="ar-SA" sz="2000" b="1" dirty="0"/>
              <a:t> The set of all actual and potential buyers of a product or service </a:t>
            </a:r>
            <a:endParaRPr lang="ar-SA" sz="2000" dirty="0"/>
          </a:p>
        </p:txBody>
      </p:sp>
      <p:sp>
        <p:nvSpPr>
          <p:cNvPr id="32" name="Rectangle 2"/>
          <p:cNvSpPr txBox="1">
            <a:spLocks noChangeArrowheads="1"/>
          </p:cNvSpPr>
          <p:nvPr/>
        </p:nvSpPr>
        <p:spPr>
          <a:xfrm>
            <a:off x="617280" y="522992"/>
            <a:ext cx="10515600"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Markets </a:t>
            </a:r>
          </a:p>
        </p:txBody>
      </p:sp>
    </p:spTree>
    <p:extLst>
      <p:ext uri="{BB962C8B-B14F-4D97-AF65-F5344CB8AC3E}">
        <p14:creationId xmlns:p14="http://schemas.microsoft.com/office/powerpoint/2010/main" val="2543488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in)">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 to="" calcmode="lin" valueType="num">
                                      <p:cBhvr>
                                        <p:cTn id="12" dur="1" fill="hold"/>
                                        <p:tgtEl>
                                          <p:spTgt spid="30"/>
                                        </p:tgtEl>
                                        <p:attrNameLst>
                                          <p:attrName/>
                                        </p:attrNameLst>
                                      </p:cBhvr>
                                    </p:anim>
                                  </p:childTnLst>
                                </p:cTn>
                              </p:par>
                              <p:par>
                                <p:cTn id="13" presetID="50" presetClass="entr" presetSubtype="0" decel="100000"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1000" fill="hold"/>
                                        <p:tgtEl>
                                          <p:spTgt spid="32"/>
                                        </p:tgtEl>
                                        <p:attrNameLst>
                                          <p:attrName>ppt_w</p:attrName>
                                        </p:attrNameLst>
                                      </p:cBhvr>
                                      <p:tavLst>
                                        <p:tav tm="0">
                                          <p:val>
                                            <p:strVal val="#ppt_w+.3"/>
                                          </p:val>
                                        </p:tav>
                                        <p:tav tm="100000">
                                          <p:val>
                                            <p:strVal val="#ppt_w"/>
                                          </p:val>
                                        </p:tav>
                                      </p:tavLst>
                                    </p:anim>
                                    <p:anim calcmode="lin" valueType="num">
                                      <p:cBhvr>
                                        <p:cTn id="16" dur="1000" fill="hold"/>
                                        <p:tgtEl>
                                          <p:spTgt spid="32"/>
                                        </p:tgtEl>
                                        <p:attrNameLst>
                                          <p:attrName>ppt_h</p:attrName>
                                        </p:attrNameLst>
                                      </p:cBhvr>
                                      <p:tavLst>
                                        <p:tav tm="0">
                                          <p:val>
                                            <p:strVal val="#ppt_h"/>
                                          </p:val>
                                        </p:tav>
                                        <p:tav tm="100000">
                                          <p:val>
                                            <p:strVal val="#ppt_h"/>
                                          </p:val>
                                        </p:tav>
                                      </p:tavLst>
                                    </p:anim>
                                    <p:animEffect transition="in" filter="fade">
                                      <p:cBhvr>
                                        <p:cTn id="17"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838200" y="365125"/>
            <a:ext cx="10515600"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Management</a:t>
            </a:r>
          </a:p>
        </p:txBody>
      </p:sp>
      <p:sp>
        <p:nvSpPr>
          <p:cNvPr id="11" name="Rectangle 3"/>
          <p:cNvSpPr txBox="1">
            <a:spLocks noChangeArrowheads="1"/>
          </p:cNvSpPr>
          <p:nvPr/>
        </p:nvSpPr>
        <p:spPr>
          <a:xfrm>
            <a:off x="1228057" y="2204811"/>
            <a:ext cx="9735885" cy="3331780"/>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t>  The analysis, planning, implementation, and control of programs designed to create, build, and maintain beneficial exchanges with target buyers for the purpose of achieving organizational objectives. </a:t>
            </a:r>
            <a:endParaRPr lang="en-US" altLang="ar-SA" sz="3200" b="1" dirty="0"/>
          </a:p>
        </p:txBody>
      </p:sp>
    </p:spTree>
    <p:extLst>
      <p:ext uri="{BB962C8B-B14F-4D97-AF65-F5344CB8AC3E}">
        <p14:creationId xmlns:p14="http://schemas.microsoft.com/office/powerpoint/2010/main" val="3327172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ox(in)">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4880" y="1686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01951"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p:cNvSpPr/>
          <p:nvPr/>
        </p:nvSpPr>
        <p:spPr>
          <a:xfrm>
            <a:off x="2176854" y="504958"/>
            <a:ext cx="7693572" cy="707886"/>
          </a:xfrm>
          <a:prstGeom prst="rect">
            <a:avLst/>
          </a:prstGeom>
          <a:noFill/>
        </p:spPr>
        <p:txBody>
          <a:bodyPr wrap="square" rtlCol="0">
            <a:spAutoFit/>
          </a:bodyPr>
          <a:lstStyle/>
          <a:p>
            <a:pPr algn="ctr"/>
            <a:r>
              <a:rPr lang="en-US" altLang="ar-SA" sz="4000" b="1" dirty="0">
                <a:solidFill>
                  <a:schemeClr val="bg1"/>
                </a:solidFill>
                <a:latin typeface="Times New Roman" panose="02020603050405020304" pitchFamily="18" charset="0"/>
                <a:cs typeface="Times New Roman" panose="02020603050405020304" pitchFamily="18" charset="0"/>
              </a:rPr>
              <a:t>What is Marketing Management?</a:t>
            </a:r>
            <a:endParaRPr lang="ar-SA" sz="4000" b="1" dirty="0">
              <a:solidFill>
                <a:schemeClr val="bg1"/>
              </a:solidFill>
              <a:latin typeface="Times New Roman" panose="02020603050405020304" pitchFamily="18" charset="0"/>
              <a:cs typeface="Times New Roman" panose="02020603050405020304" pitchFamily="18" charset="0"/>
            </a:endParaRPr>
          </a:p>
        </p:txBody>
      </p:sp>
      <p:sp>
        <p:nvSpPr>
          <p:cNvPr id="11" name="AutoShape 4"/>
          <p:cNvSpPr>
            <a:spLocks noChangeArrowheads="1"/>
          </p:cNvSpPr>
          <p:nvPr/>
        </p:nvSpPr>
        <p:spPr bwMode="auto">
          <a:xfrm>
            <a:off x="1094288" y="2102067"/>
            <a:ext cx="9553903" cy="3539359"/>
          </a:xfrm>
          <a:prstGeom prst="roundRect">
            <a:avLst>
              <a:gd name="adj" fmla="val 16667"/>
            </a:avLst>
          </a:prstGeom>
          <a:ln>
            <a:solidFill>
              <a:srgbClr val="24A9E1"/>
            </a:solidFill>
          </a:ln>
        </p:spPr>
        <p:txBody>
          <a:bodyPr vert="horz" lIns="91440" tIns="45720" rIns="91440" bIns="45720" rtlCol="0" anchor="ctr">
            <a:normAutofit/>
          </a:bodyPr>
          <a:lstStyle/>
          <a:p>
            <a:pPr marL="228600" indent="-228600" algn="just">
              <a:lnSpc>
                <a:spcPct val="90000"/>
              </a:lnSpc>
              <a:spcBef>
                <a:spcPts val="1000"/>
              </a:spcBef>
              <a:buFont typeface="Wingdings" panose="05000000000000000000" pitchFamily="2" charset="2"/>
              <a:buChar char="q"/>
            </a:pPr>
            <a:r>
              <a:rPr lang="en-US" altLang="ar-SA" sz="3200" b="1" dirty="0"/>
              <a:t>Marketing management is the art and science  of choosing target markets and getting, keeping, and growing  customers through creating, delivering, and communicating superior customer value.</a:t>
            </a:r>
          </a:p>
        </p:txBody>
      </p:sp>
    </p:spTree>
    <p:extLst>
      <p:ext uri="{BB962C8B-B14F-4D97-AF65-F5344CB8AC3E}">
        <p14:creationId xmlns:p14="http://schemas.microsoft.com/office/powerpoint/2010/main" val="1058610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705083" y="658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814103" y="569049"/>
            <a:ext cx="8229600"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Management Tasks</a:t>
            </a:r>
          </a:p>
        </p:txBody>
      </p:sp>
      <p:sp>
        <p:nvSpPr>
          <p:cNvPr id="11" name="Rectangle 3"/>
          <p:cNvSpPr txBox="1">
            <a:spLocks noChangeArrowheads="1"/>
          </p:cNvSpPr>
          <p:nvPr/>
        </p:nvSpPr>
        <p:spPr>
          <a:xfrm>
            <a:off x="1011382" y="2433144"/>
            <a:ext cx="5462990" cy="3136383"/>
          </a:xfrm>
          <a:prstGeom prst="rect">
            <a:avLst/>
          </a:prstGeom>
          <a:ln>
            <a:solidFill>
              <a:schemeClr val="accent1"/>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sz="3200" b="1" dirty="0" smtClean="0"/>
              <a:t>Developing marketing strategies</a:t>
            </a:r>
          </a:p>
          <a:p>
            <a:pPr>
              <a:buFont typeface="Wingdings" panose="05000000000000000000" pitchFamily="2" charset="2"/>
              <a:buChar char="Ø"/>
            </a:pPr>
            <a:r>
              <a:rPr lang="en-US" altLang="ar-SA" sz="3200" b="1" dirty="0" smtClean="0"/>
              <a:t>Capturing marketing insights</a:t>
            </a:r>
          </a:p>
          <a:p>
            <a:pPr>
              <a:buFont typeface="Wingdings" panose="05000000000000000000" pitchFamily="2" charset="2"/>
              <a:buChar char="Ø"/>
            </a:pPr>
            <a:r>
              <a:rPr lang="en-US" altLang="ar-SA" sz="3200" b="1" dirty="0" smtClean="0"/>
              <a:t>Connecting with customers</a:t>
            </a:r>
          </a:p>
          <a:p>
            <a:pPr>
              <a:buFont typeface="Wingdings" panose="05000000000000000000" pitchFamily="2" charset="2"/>
              <a:buChar char="Ø"/>
            </a:pPr>
            <a:r>
              <a:rPr lang="en-US" altLang="ar-SA" sz="3200" b="1" dirty="0" smtClean="0"/>
              <a:t>Building strong brands</a:t>
            </a:r>
          </a:p>
          <a:p>
            <a:pPr>
              <a:buFont typeface="Wingdings" panose="05000000000000000000" pitchFamily="2" charset="2"/>
              <a:buChar char="Ø"/>
            </a:pPr>
            <a:endParaRPr lang="en-US" altLang="ar-SA" sz="3200" b="1" dirty="0"/>
          </a:p>
        </p:txBody>
      </p:sp>
      <p:sp>
        <p:nvSpPr>
          <p:cNvPr id="12" name="Rectangle 4"/>
          <p:cNvSpPr txBox="1">
            <a:spLocks noChangeArrowheads="1"/>
          </p:cNvSpPr>
          <p:nvPr/>
        </p:nvSpPr>
        <p:spPr>
          <a:xfrm>
            <a:off x="6622474" y="2433144"/>
            <a:ext cx="4592064" cy="3136383"/>
          </a:xfrm>
          <a:prstGeom prst="rect">
            <a:avLst/>
          </a:prstGeom>
          <a:ln>
            <a:solidFill>
              <a:schemeClr val="accent1"/>
            </a:solidFill>
          </a:ln>
        </p:spPr>
        <p:txBody>
          <a:bodyPr vert="horz" lIns="91440" tIns="45720" rIns="91440" bIns="45720" rtlCol="0">
            <a:no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altLang="ar-SA" sz="3200" dirty="0"/>
              <a:t>Shaping market offerings</a:t>
            </a:r>
          </a:p>
          <a:p>
            <a:r>
              <a:rPr lang="en-US" altLang="ar-SA" sz="3200" dirty="0"/>
              <a:t>Delivering value</a:t>
            </a:r>
          </a:p>
          <a:p>
            <a:r>
              <a:rPr lang="en-US" altLang="ar-SA" sz="3200" dirty="0"/>
              <a:t>Communicating value</a:t>
            </a:r>
          </a:p>
          <a:p>
            <a:r>
              <a:rPr lang="en-US" altLang="ar-SA" sz="3200" dirty="0"/>
              <a:t>Creating long-term growth</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4014601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blinds(horizontal)">
                                      <p:cBhvr>
                                        <p:cTn id="7" dur="500"/>
                                        <p:tgtEl>
                                          <p:spTgt spid="11">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linds(horizont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linds(horizont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linds(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linds(horizontal)">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bg/>
                                          </p:spTgt>
                                        </p:tgtEl>
                                        <p:attrNameLst>
                                          <p:attrName>style.visibility</p:attrName>
                                        </p:attrNameLst>
                                      </p:cBhvr>
                                      <p:to>
                                        <p:strVal val="visible"/>
                                      </p:to>
                                    </p:set>
                                    <p:animEffect transition="in" filter="blinds(horizontal)">
                                      <p:cBhvr>
                                        <p:cTn id="32" dur="500"/>
                                        <p:tgtEl>
                                          <p:spTgt spid="12">
                                            <p:bg/>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Effect transition="in" filter="blinds(horizontal)">
                                      <p:cBhvr>
                                        <p:cTn id="37" dur="500"/>
                                        <p:tgtEl>
                                          <p:spTgt spid="12">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xEl>
                                              <p:pRg st="1" end="1"/>
                                            </p:txEl>
                                          </p:spTgt>
                                        </p:tgtEl>
                                        <p:attrNameLst>
                                          <p:attrName>style.visibility</p:attrName>
                                        </p:attrNameLst>
                                      </p:cBhvr>
                                      <p:to>
                                        <p:strVal val="visible"/>
                                      </p:to>
                                    </p:set>
                                    <p:animEffect transition="in" filter="blinds(horizontal)">
                                      <p:cBhvr>
                                        <p:cTn id="42" dur="500"/>
                                        <p:tgtEl>
                                          <p:spTgt spid="12">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
                                            <p:txEl>
                                              <p:pRg st="2" end="2"/>
                                            </p:txEl>
                                          </p:spTgt>
                                        </p:tgtEl>
                                        <p:attrNameLst>
                                          <p:attrName>style.visibility</p:attrName>
                                        </p:attrNameLst>
                                      </p:cBhvr>
                                      <p:to>
                                        <p:strVal val="visible"/>
                                      </p:to>
                                    </p:set>
                                    <p:animEffect transition="in" filter="blinds(horizontal)">
                                      <p:cBhvr>
                                        <p:cTn id="47" dur="500"/>
                                        <p:tgtEl>
                                          <p:spTgt spid="12">
                                            <p:txEl>
                                              <p:pRg st="2" end="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2">
                                            <p:txEl>
                                              <p:pRg st="3" end="3"/>
                                            </p:txEl>
                                          </p:spTgt>
                                        </p:tgtEl>
                                        <p:attrNameLst>
                                          <p:attrName>style.visibility</p:attrName>
                                        </p:attrNameLst>
                                      </p:cBhvr>
                                      <p:to>
                                        <p:strVal val="visible"/>
                                      </p:to>
                                    </p:set>
                                    <p:animEffect transition="in" filter="blinds(horizontal)">
                                      <p:cBhvr>
                                        <p:cTn id="5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P spid="12"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234040"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442520" y="582631"/>
            <a:ext cx="7830206"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GB" altLang="ar-SA" dirty="0"/>
              <a:t>Marketing management process</a:t>
            </a:r>
            <a:endParaRPr lang="tr-TR" altLang="ar-SA" dirty="0"/>
          </a:p>
        </p:txBody>
      </p:sp>
      <p:sp>
        <p:nvSpPr>
          <p:cNvPr id="11" name="Rectangle 3"/>
          <p:cNvSpPr txBox="1">
            <a:spLocks noChangeArrowheads="1"/>
          </p:cNvSpPr>
          <p:nvPr/>
        </p:nvSpPr>
        <p:spPr>
          <a:xfrm>
            <a:off x="1342911" y="1818836"/>
            <a:ext cx="9477489" cy="4027781"/>
          </a:xfrm>
          <a:prstGeom prst="rect">
            <a:avLst/>
          </a:prstGeom>
          <a:ln>
            <a:noFill/>
            <a:miter lim="800000"/>
            <a:headEnd/>
            <a:tailEnd/>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GB" altLang="ar-SA" sz="3200" b="1" dirty="0" smtClean="0"/>
              <a:t>Analysis/Audit - where are we now?</a:t>
            </a:r>
          </a:p>
          <a:p>
            <a:pPr>
              <a:buFont typeface="Wingdings" panose="05000000000000000000" pitchFamily="2" charset="2"/>
              <a:buChar char="v"/>
            </a:pPr>
            <a:r>
              <a:rPr lang="en-GB" altLang="ar-SA" sz="3200" b="1" dirty="0" smtClean="0"/>
              <a:t>Objectives  - where do we want to be?</a:t>
            </a:r>
          </a:p>
          <a:p>
            <a:pPr>
              <a:buFont typeface="Wingdings" panose="05000000000000000000" pitchFamily="2" charset="2"/>
              <a:buChar char="v"/>
            </a:pPr>
            <a:r>
              <a:rPr lang="en-GB" altLang="ar-SA" sz="3200" b="1" dirty="0" smtClean="0"/>
              <a:t>Strategies - which way is best?</a:t>
            </a:r>
          </a:p>
          <a:p>
            <a:pPr>
              <a:buFont typeface="Wingdings" panose="05000000000000000000" pitchFamily="2" charset="2"/>
              <a:buChar char="v"/>
            </a:pPr>
            <a:r>
              <a:rPr lang="en-GB" altLang="ar-SA" sz="3200" b="1" dirty="0" smtClean="0"/>
              <a:t>Tactics - how do we get there?</a:t>
            </a:r>
          </a:p>
          <a:p>
            <a:pPr>
              <a:buFont typeface="Wingdings" panose="05000000000000000000" pitchFamily="2" charset="2"/>
              <a:buChar char="v"/>
            </a:pPr>
            <a:r>
              <a:rPr lang="en-GB" altLang="ar-SA" sz="3200" b="1" dirty="0" smtClean="0"/>
              <a:t>Implementation - Getting there</a:t>
            </a:r>
          </a:p>
          <a:p>
            <a:pPr>
              <a:buFont typeface="Wingdings" panose="05000000000000000000" pitchFamily="2" charset="2"/>
              <a:buChar char="v"/>
            </a:pPr>
            <a:r>
              <a:rPr lang="en-GB" altLang="ar-SA" sz="3200" b="1" dirty="0" smtClean="0"/>
              <a:t>Control - Ensuring arrival</a:t>
            </a:r>
            <a:endParaRPr lang="tr-TR" altLang="ar-SA" sz="3200" b="1" dirty="0" smtClean="0"/>
          </a:p>
        </p:txBody>
      </p:sp>
    </p:spTree>
    <p:extLst>
      <p:ext uri="{BB962C8B-B14F-4D97-AF65-F5344CB8AC3E}">
        <p14:creationId xmlns:p14="http://schemas.microsoft.com/office/powerpoint/2010/main" val="236925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6473" y="1685494"/>
            <a:ext cx="10903527"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363030"/>
            <a:ext cx="1134431" cy="86593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1</a:t>
            </a:r>
            <a:endParaRPr lang="en-US" sz="11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104043" y="29045"/>
            <a:ext cx="2041836"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219236" y="466800"/>
            <a:ext cx="9278509" cy="707886"/>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Management Involves: </a:t>
            </a:r>
          </a:p>
        </p:txBody>
      </p:sp>
      <p:sp>
        <p:nvSpPr>
          <p:cNvPr id="11" name="Rectangle 3"/>
          <p:cNvSpPr txBox="1">
            <a:spLocks noChangeArrowheads="1"/>
          </p:cNvSpPr>
          <p:nvPr/>
        </p:nvSpPr>
        <p:spPr>
          <a:xfrm>
            <a:off x="880919" y="1747964"/>
            <a:ext cx="10260046" cy="3675375"/>
          </a:xfrm>
          <a:prstGeom prst="rect">
            <a:avLst/>
          </a:prstGeom>
          <a:ln>
            <a:no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altLang="ar-SA" b="1" dirty="0" smtClean="0">
                <a:solidFill>
                  <a:srgbClr val="FF0000"/>
                </a:solidFill>
              </a:rPr>
              <a:t>Demand Management :</a:t>
            </a:r>
          </a:p>
          <a:p>
            <a:pPr marL="0" indent="0" algn="just">
              <a:buFont typeface="Arial" panose="020B0604020202020204" pitchFamily="34" charset="0"/>
              <a:buNone/>
            </a:pPr>
            <a:r>
              <a:rPr lang="en-US" altLang="ar-SA" b="1" dirty="0" smtClean="0">
                <a:solidFill>
                  <a:srgbClr val="FF0000"/>
                </a:solidFill>
              </a:rPr>
              <a:t> </a:t>
            </a:r>
            <a:r>
              <a:rPr lang="en-US" altLang="ar-SA" b="1" dirty="0" smtClean="0"/>
              <a:t>The organization has a desired level of demand for its products. At any point in time, There may be no demand, adequate demand, irregular demand, or too much demand, and marketing management must find ways to deal with these different demand states.</a:t>
            </a:r>
          </a:p>
          <a:p>
            <a:pPr algn="just"/>
            <a:r>
              <a:rPr lang="en-US" altLang="ar-SA" b="1" dirty="0" smtClean="0">
                <a:solidFill>
                  <a:srgbClr val="FF0000"/>
                </a:solidFill>
              </a:rPr>
              <a:t>Building Profitable Customer Relationships :</a:t>
            </a:r>
          </a:p>
          <a:p>
            <a:pPr marL="0" indent="0" algn="just">
              <a:buFont typeface="Arial" panose="020B0604020202020204" pitchFamily="34" charset="0"/>
              <a:buNone/>
            </a:pPr>
            <a:r>
              <a:rPr lang="en-US" altLang="ar-SA" b="1" dirty="0" smtClean="0"/>
              <a:t>Beyond designing strategies to attract new customers and create transactions with them, companies now are striving to retain current customers and build lasting customer relationships. </a:t>
            </a:r>
            <a:endParaRPr lang="en-US" altLang="ar-SA" b="1" dirty="0"/>
          </a:p>
        </p:txBody>
      </p:sp>
    </p:spTree>
    <p:extLst>
      <p:ext uri="{BB962C8B-B14F-4D97-AF65-F5344CB8AC3E}">
        <p14:creationId xmlns:p14="http://schemas.microsoft.com/office/powerpoint/2010/main" val="310960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diamond(in)">
                                      <p:cBhvr>
                                        <p:cTn id="12" dur="20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diamond(in)">
                                      <p:cBhvr>
                                        <p:cTn id="17" dur="20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linds(horizont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linds(horizontal)">
                                      <p:cBhvr>
                                        <p:cTn id="27" dur="5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308614" y="325878"/>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38890" y="282668"/>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917705" y="95053"/>
            <a:ext cx="207180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377208" y="223423"/>
            <a:ext cx="8368862" cy="1325563"/>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MANAGEMENT PHILOSOPHIES </a:t>
            </a:r>
          </a:p>
        </p:txBody>
      </p:sp>
      <p:sp>
        <p:nvSpPr>
          <p:cNvPr id="11" name="Rectangle 3"/>
          <p:cNvSpPr txBox="1">
            <a:spLocks noChangeArrowheads="1"/>
          </p:cNvSpPr>
          <p:nvPr/>
        </p:nvSpPr>
        <p:spPr>
          <a:xfrm>
            <a:off x="942109" y="1994176"/>
            <a:ext cx="10412369" cy="353426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t>The role that marketing plays within a company varies according to the overall strategy and philosophy of each firm. </a:t>
            </a:r>
          </a:p>
          <a:p>
            <a:r>
              <a:rPr lang="en-US" altLang="ar-SA" sz="2400" b="1" dirty="0" smtClean="0"/>
              <a:t>There are five  alternative concepts under which organizations conduct their marketing activities: </a:t>
            </a:r>
          </a:p>
          <a:p>
            <a:pPr lvl="1" algn="just"/>
            <a:r>
              <a:rPr lang="en-US" altLang="ar-SA" b="1" dirty="0" smtClean="0"/>
              <a:t>Production concept</a:t>
            </a:r>
          </a:p>
          <a:p>
            <a:pPr lvl="1" algn="just"/>
            <a:r>
              <a:rPr lang="en-US" altLang="ar-SA" b="1" dirty="0" smtClean="0"/>
              <a:t>Product concept </a:t>
            </a:r>
          </a:p>
          <a:p>
            <a:pPr lvl="1" algn="just"/>
            <a:r>
              <a:rPr lang="en-US" altLang="ar-SA" b="1" dirty="0" smtClean="0"/>
              <a:t>Selling concept</a:t>
            </a:r>
          </a:p>
          <a:p>
            <a:pPr lvl="1" algn="just"/>
            <a:r>
              <a:rPr lang="en-US" altLang="ar-SA" b="1" dirty="0" smtClean="0"/>
              <a:t>Marketing concept</a:t>
            </a:r>
          </a:p>
          <a:p>
            <a:pPr lvl="1"/>
            <a:r>
              <a:rPr lang="en-US" altLang="ar-SA" b="1" dirty="0" smtClean="0"/>
              <a:t>Societal marketing concepts </a:t>
            </a:r>
            <a:endParaRPr lang="en-US" altLang="ar-SA"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3624050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 calcmode="lin" valueType="num">
                                      <p:cBhvr>
                                        <p:cTn id="9" dur="500" fill="hold"/>
                                        <p:tgtEl>
                                          <p:spTgt spid="9"/>
                                        </p:tgtEl>
                                        <p:attrNameLst>
                                          <p:attrName>style.rotation</p:attrName>
                                        </p:attrNameLst>
                                      </p:cBhvr>
                                      <p:tavLst>
                                        <p:tav tm="0">
                                          <p:val>
                                            <p:fltVal val="360"/>
                                          </p:val>
                                        </p:tav>
                                        <p:tav tm="100000">
                                          <p:val>
                                            <p:fltVal val="0"/>
                                          </p:val>
                                        </p:tav>
                                      </p:tavLst>
                                    </p:anim>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4"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wheel(4)">
                                      <p:cBhvr>
                                        <p:cTn id="15" dur="2000"/>
                                        <p:tgtEl>
                                          <p:spTgt spid="1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nodeType="clickEffect">
                                  <p:stCondLst>
                                    <p:cond delay="0"/>
                                  </p:stCondLst>
                                  <p:childTnLst>
                                    <p:set>
                                      <p:cBhvr>
                                        <p:cTn id="19" dur="1" fill="hold">
                                          <p:stCondLst>
                                            <p:cond delay="0"/>
                                          </p:stCondLst>
                                        </p:cTn>
                                        <p:tgtEl>
                                          <p:spTgt spid="11">
                                            <p:txEl>
                                              <p:pRg st="1" end="1"/>
                                            </p:txEl>
                                          </p:spTgt>
                                        </p:tgtEl>
                                        <p:attrNameLst>
                                          <p:attrName>style.visibility</p:attrName>
                                        </p:attrNameLst>
                                      </p:cBhvr>
                                      <p:to>
                                        <p:strVal val="visible"/>
                                      </p:to>
                                    </p:set>
                                    <p:animEffect transition="in" filter="barn(inHorizontal)">
                                      <p:cBhvr>
                                        <p:cTn id="20" dur="500"/>
                                        <p:tgtEl>
                                          <p:spTgt spid="11">
                                            <p:txEl>
                                              <p:pRg st="1" end="1"/>
                                            </p:txEl>
                                          </p:spTgt>
                                        </p:tgtEl>
                                      </p:cBhvr>
                                    </p:animEffect>
                                  </p:childTnLst>
                                </p:cTn>
                              </p:par>
                              <p:par>
                                <p:cTn id="21" presetID="16" presetClass="entr" presetSubtype="26" fill="hold" nodeType="with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animEffect transition="in" filter="barn(inHorizontal)">
                                      <p:cBhvr>
                                        <p:cTn id="23" dur="500"/>
                                        <p:tgtEl>
                                          <p:spTgt spid="11">
                                            <p:txEl>
                                              <p:pRg st="2" end="2"/>
                                            </p:txEl>
                                          </p:spTgt>
                                        </p:tgtEl>
                                      </p:cBhvr>
                                    </p:animEffect>
                                  </p:childTnLst>
                                </p:cTn>
                              </p:par>
                              <p:par>
                                <p:cTn id="24" presetID="16" presetClass="entr" presetSubtype="26" fill="hold" nodeType="withEffect">
                                  <p:stCondLst>
                                    <p:cond delay="0"/>
                                  </p:stCondLst>
                                  <p:childTnLst>
                                    <p:set>
                                      <p:cBhvr>
                                        <p:cTn id="25" dur="1" fill="hold">
                                          <p:stCondLst>
                                            <p:cond delay="0"/>
                                          </p:stCondLst>
                                        </p:cTn>
                                        <p:tgtEl>
                                          <p:spTgt spid="11">
                                            <p:txEl>
                                              <p:pRg st="3" end="3"/>
                                            </p:txEl>
                                          </p:spTgt>
                                        </p:tgtEl>
                                        <p:attrNameLst>
                                          <p:attrName>style.visibility</p:attrName>
                                        </p:attrNameLst>
                                      </p:cBhvr>
                                      <p:to>
                                        <p:strVal val="visible"/>
                                      </p:to>
                                    </p:set>
                                    <p:animEffect transition="in" filter="barn(inHorizontal)">
                                      <p:cBhvr>
                                        <p:cTn id="26" dur="500"/>
                                        <p:tgtEl>
                                          <p:spTgt spid="11">
                                            <p:txEl>
                                              <p:pRg st="3" end="3"/>
                                            </p:txEl>
                                          </p:spTgt>
                                        </p:tgtEl>
                                      </p:cBhvr>
                                    </p:animEffect>
                                  </p:childTnLst>
                                </p:cTn>
                              </p:par>
                              <p:par>
                                <p:cTn id="27" presetID="16" presetClass="entr" presetSubtype="26" fill="hold" nodeType="withEffect">
                                  <p:stCondLst>
                                    <p:cond delay="0"/>
                                  </p:stCondLst>
                                  <p:childTnLst>
                                    <p:set>
                                      <p:cBhvr>
                                        <p:cTn id="28" dur="1" fill="hold">
                                          <p:stCondLst>
                                            <p:cond delay="0"/>
                                          </p:stCondLst>
                                        </p:cTn>
                                        <p:tgtEl>
                                          <p:spTgt spid="11">
                                            <p:txEl>
                                              <p:pRg st="4" end="4"/>
                                            </p:txEl>
                                          </p:spTgt>
                                        </p:tgtEl>
                                        <p:attrNameLst>
                                          <p:attrName>style.visibility</p:attrName>
                                        </p:attrNameLst>
                                      </p:cBhvr>
                                      <p:to>
                                        <p:strVal val="visible"/>
                                      </p:to>
                                    </p:set>
                                    <p:animEffect transition="in" filter="barn(inHorizontal)">
                                      <p:cBhvr>
                                        <p:cTn id="29" dur="500"/>
                                        <p:tgtEl>
                                          <p:spTgt spid="11">
                                            <p:txEl>
                                              <p:pRg st="4" end="4"/>
                                            </p:txEl>
                                          </p:spTgt>
                                        </p:tgtEl>
                                      </p:cBhvr>
                                    </p:animEffect>
                                  </p:childTnLst>
                                </p:cTn>
                              </p:par>
                              <p:par>
                                <p:cTn id="30" presetID="16" presetClass="entr" presetSubtype="26" fill="hold" nodeType="with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barn(inHorizontal)">
                                      <p:cBhvr>
                                        <p:cTn id="32" dur="500"/>
                                        <p:tgtEl>
                                          <p:spTgt spid="11">
                                            <p:txEl>
                                              <p:pRg st="5" end="5"/>
                                            </p:txEl>
                                          </p:spTgt>
                                        </p:tgtEl>
                                      </p:cBhvr>
                                    </p:animEffect>
                                  </p:childTnLst>
                                </p:cTn>
                              </p:par>
                              <p:par>
                                <p:cTn id="33" presetID="16" presetClass="entr" presetSubtype="26" fill="hold" nodeType="withEffect">
                                  <p:stCondLst>
                                    <p:cond delay="0"/>
                                  </p:stCondLst>
                                  <p:childTnLst>
                                    <p:set>
                                      <p:cBhvr>
                                        <p:cTn id="34" dur="1" fill="hold">
                                          <p:stCondLst>
                                            <p:cond delay="0"/>
                                          </p:stCondLst>
                                        </p:cTn>
                                        <p:tgtEl>
                                          <p:spTgt spid="11">
                                            <p:txEl>
                                              <p:pRg st="6" end="6"/>
                                            </p:txEl>
                                          </p:spTgt>
                                        </p:tgtEl>
                                        <p:attrNameLst>
                                          <p:attrName>style.visibility</p:attrName>
                                        </p:attrNameLst>
                                      </p:cBhvr>
                                      <p:to>
                                        <p:strVal val="visible"/>
                                      </p:to>
                                    </p:set>
                                    <p:animEffect transition="in" filter="barn(inHorizontal)">
                                      <p:cBhvr>
                                        <p:cTn id="35"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370447" y="650282"/>
            <a:ext cx="6403428" cy="769441"/>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sz="4400" dirty="0"/>
              <a:t>Production Concept </a:t>
            </a:r>
          </a:p>
        </p:txBody>
      </p:sp>
      <p:sp>
        <p:nvSpPr>
          <p:cNvPr id="11" name="Rectangle 3"/>
          <p:cNvSpPr txBox="1">
            <a:spLocks noChangeArrowheads="1"/>
          </p:cNvSpPr>
          <p:nvPr/>
        </p:nvSpPr>
        <p:spPr>
          <a:xfrm>
            <a:off x="932051" y="2117111"/>
            <a:ext cx="9756905" cy="3174124"/>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SA" sz="3200" b="1" dirty="0" smtClean="0"/>
              <a:t>  The philosophy that consumers will </a:t>
            </a:r>
            <a:r>
              <a:rPr lang="en-US" altLang="ar-SA" sz="3200" b="1" dirty="0" err="1" smtClean="0"/>
              <a:t>favour</a:t>
            </a:r>
            <a:r>
              <a:rPr lang="en-US" altLang="ar-SA" sz="3200" b="1" dirty="0" smtClean="0"/>
              <a:t> products that are available and highly affordable and that management should therefore focus on improving production and distribution efficiency.</a:t>
            </a:r>
            <a:endParaRPr lang="en-US" altLang="ar-SA" sz="3200"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780856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ox(out)">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1746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706312" y="459824"/>
            <a:ext cx="6634655" cy="769441"/>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dirty="0"/>
              <a:t>Product Concept</a:t>
            </a:r>
          </a:p>
        </p:txBody>
      </p:sp>
      <p:sp>
        <p:nvSpPr>
          <p:cNvPr id="11" name="Rectangle 3"/>
          <p:cNvSpPr txBox="1">
            <a:spLocks noChangeArrowheads="1"/>
          </p:cNvSpPr>
          <p:nvPr/>
        </p:nvSpPr>
        <p:spPr>
          <a:xfrm>
            <a:off x="1145628" y="1926639"/>
            <a:ext cx="10124768" cy="3349554"/>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SA" sz="3600" b="1" dirty="0" smtClean="0">
                <a:cs typeface="Nazanin" pitchFamily="10" charset="0"/>
              </a:rPr>
              <a:t>  The philosophy that consumers will </a:t>
            </a:r>
            <a:r>
              <a:rPr lang="en-US" altLang="ar-SA" sz="3600" b="1" dirty="0" err="1" smtClean="0">
                <a:cs typeface="Nazanin" pitchFamily="10" charset="0"/>
              </a:rPr>
              <a:t>favour</a:t>
            </a:r>
            <a:r>
              <a:rPr lang="en-US" altLang="ar-SA" sz="3600" b="1" dirty="0" smtClean="0">
                <a:cs typeface="Nazanin" pitchFamily="10" charset="0"/>
              </a:rPr>
              <a:t> products that offer the most quality, performance, and innovative features.</a:t>
            </a:r>
          </a:p>
          <a:p>
            <a:endParaRPr lang="en-US" altLang="ar-SA" sz="3600" b="1" dirty="0"/>
          </a:p>
        </p:txBody>
      </p:sp>
    </p:spTree>
    <p:extLst>
      <p:ext uri="{BB962C8B-B14F-4D97-AF65-F5344CB8AC3E}">
        <p14:creationId xmlns:p14="http://schemas.microsoft.com/office/powerpoint/2010/main" val="2129993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 calcmode="lin" valueType="num">
                                      <p:cBhvr additive="base">
                                        <p:cTn id="12" dur="5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1746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3214970" y="418482"/>
            <a:ext cx="5184228" cy="830997"/>
          </a:xfrm>
          <a:prstGeom prst="rect">
            <a:avLst/>
          </a:prstGeom>
          <a:noFill/>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altLang="ar-SA" sz="4800" dirty="0"/>
              <a:t>Selling Concept </a:t>
            </a:r>
          </a:p>
        </p:txBody>
      </p:sp>
      <p:sp>
        <p:nvSpPr>
          <p:cNvPr id="11" name="Rectangle 3"/>
          <p:cNvSpPr txBox="1">
            <a:spLocks noChangeArrowheads="1"/>
          </p:cNvSpPr>
          <p:nvPr/>
        </p:nvSpPr>
        <p:spPr>
          <a:xfrm>
            <a:off x="1084515" y="2117111"/>
            <a:ext cx="10345485" cy="3370575"/>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600" b="1" dirty="0" smtClean="0"/>
              <a:t>  The idea that consumers will not buy enough of the organization</a:t>
            </a:r>
            <a:r>
              <a:rPr lang="en-US" altLang="ar-SA" sz="3600" b="1" dirty="0" smtClean="0">
                <a:latin typeface="Times New Roman" panose="02020603050405020304" pitchFamily="18" charset="0"/>
              </a:rPr>
              <a:t>’</a:t>
            </a:r>
            <a:r>
              <a:rPr lang="en-US" altLang="ar-SA" sz="3600" b="1" dirty="0" smtClean="0"/>
              <a:t>s products unless the organization undertakes a large </a:t>
            </a:r>
            <a:r>
              <a:rPr lang="en-US" altLang="ar-SA" sz="3600" b="1" dirty="0" smtClean="0">
                <a:latin typeface="Times New Roman" panose="02020603050405020304" pitchFamily="18" charset="0"/>
              </a:rPr>
              <a:t>–</a:t>
            </a:r>
            <a:r>
              <a:rPr lang="en-US" altLang="ar-SA" sz="3600" b="1" dirty="0" smtClean="0"/>
              <a:t> scale selling and promotion effort. </a:t>
            </a:r>
            <a:endParaRPr lang="en-US" altLang="ar-SA" sz="3600"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009556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ipe(up)">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63030"/>
            <a:ext cx="1034822"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2161309" y="327807"/>
            <a:ext cx="7382084" cy="830997"/>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Concept </a:t>
            </a:r>
          </a:p>
        </p:txBody>
      </p:sp>
      <p:sp>
        <p:nvSpPr>
          <p:cNvPr id="11" name="Rectangle 3"/>
          <p:cNvSpPr txBox="1">
            <a:spLocks noChangeArrowheads="1"/>
          </p:cNvSpPr>
          <p:nvPr/>
        </p:nvSpPr>
        <p:spPr>
          <a:xfrm>
            <a:off x="910708" y="2117111"/>
            <a:ext cx="10324464" cy="3475678"/>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t>  The marketing management philosophy that holds that achieving organizational goals depends on determining the needs and wants of target markets and delivering the desired satisfactions more effectively and efficiently than competitors do. </a:t>
            </a:r>
            <a:endParaRPr lang="en-US" altLang="ar-SA" sz="3200" b="1" dirty="0"/>
          </a:p>
        </p:txBody>
      </p:sp>
      <p:pic>
        <p:nvPicPr>
          <p:cNvPr id="1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496627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12"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strips(downLeft)">
                                      <p:cBhvr>
                                        <p:cTn id="13"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6" y="407276"/>
            <a:ext cx="1000525" cy="82301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95466" y="10516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9" name="Group 8"/>
          <p:cNvGrpSpPr>
            <a:grpSpLocks/>
          </p:cNvGrpSpPr>
          <p:nvPr/>
        </p:nvGrpSpPr>
        <p:grpSpPr bwMode="auto">
          <a:xfrm>
            <a:off x="1308613" y="1856227"/>
            <a:ext cx="9137713" cy="2430234"/>
            <a:chOff x="1980" y="3060"/>
            <a:chExt cx="7560" cy="3844"/>
          </a:xfrm>
        </p:grpSpPr>
        <p:sp>
          <p:nvSpPr>
            <p:cNvPr id="11" name="AutoShape 3"/>
            <p:cNvSpPr>
              <a:spLocks noChangeArrowheads="1"/>
            </p:cNvSpPr>
            <p:nvPr/>
          </p:nvSpPr>
          <p:spPr bwMode="auto">
            <a:xfrm>
              <a:off x="2160" y="3600"/>
              <a:ext cx="7380" cy="2520"/>
            </a:xfrm>
            <a:prstGeom prst="rightArrow">
              <a:avLst>
                <a:gd name="adj1" fmla="val 50000"/>
                <a:gd name="adj2" fmla="val 73214"/>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sp>
          <p:nvSpPr>
            <p:cNvPr id="12" name="Text Box 4"/>
            <p:cNvSpPr txBox="1">
              <a:spLocks noChangeArrowheads="1"/>
            </p:cNvSpPr>
            <p:nvPr/>
          </p:nvSpPr>
          <p:spPr bwMode="auto">
            <a:xfrm>
              <a:off x="1980" y="450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dirty="0">
                  <a:latin typeface="Times New Roman" panose="02020603050405020304" pitchFamily="18" charset="0"/>
                </a:rPr>
                <a:t>Factory</a:t>
              </a:r>
            </a:p>
          </p:txBody>
        </p:sp>
        <p:sp>
          <p:nvSpPr>
            <p:cNvPr id="13" name="Text Box 5"/>
            <p:cNvSpPr txBox="1">
              <a:spLocks noChangeArrowheads="1"/>
            </p:cNvSpPr>
            <p:nvPr/>
          </p:nvSpPr>
          <p:spPr bwMode="auto">
            <a:xfrm>
              <a:off x="3060" y="414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Existing products</a:t>
              </a:r>
            </a:p>
          </p:txBody>
        </p:sp>
        <p:sp>
          <p:nvSpPr>
            <p:cNvPr id="14" name="Text Box 6"/>
            <p:cNvSpPr txBox="1">
              <a:spLocks noChangeArrowheads="1"/>
            </p:cNvSpPr>
            <p:nvPr/>
          </p:nvSpPr>
          <p:spPr bwMode="auto">
            <a:xfrm>
              <a:off x="4320" y="3960"/>
              <a:ext cx="180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Selling </a:t>
              </a:r>
            </a:p>
            <a:p>
              <a:pPr algn="ctr" eaLnBrk="0" hangingPunct="0"/>
              <a:r>
                <a:rPr lang="en-US" altLang="ar-SA" sz="1400" b="1">
                  <a:latin typeface="Times New Roman" panose="02020603050405020304" pitchFamily="18" charset="0"/>
                </a:rPr>
                <a:t>and promoting </a:t>
              </a:r>
            </a:p>
          </p:txBody>
        </p:sp>
        <p:sp>
          <p:nvSpPr>
            <p:cNvPr id="15" name="Text Box 7"/>
            <p:cNvSpPr txBox="1">
              <a:spLocks noChangeArrowheads="1"/>
            </p:cNvSpPr>
            <p:nvPr/>
          </p:nvSpPr>
          <p:spPr bwMode="auto">
            <a:xfrm>
              <a:off x="5760" y="4140"/>
              <a:ext cx="2340" cy="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Profits through sales volume </a:t>
              </a:r>
            </a:p>
          </p:txBody>
        </p:sp>
        <p:sp>
          <p:nvSpPr>
            <p:cNvPr id="16" name="Text Box 8"/>
            <p:cNvSpPr txBox="1">
              <a:spLocks noChangeArrowheads="1"/>
            </p:cNvSpPr>
            <p:nvPr/>
          </p:nvSpPr>
          <p:spPr bwMode="auto">
            <a:xfrm>
              <a:off x="1980" y="306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Starting point</a:t>
              </a:r>
            </a:p>
            <a:p>
              <a:pPr algn="ctr" eaLnBrk="0" hangingPunct="0"/>
              <a:endParaRPr lang="en-US" altLang="ar-SA" sz="1400" b="1" dirty="0">
                <a:latin typeface="Times New Roman" panose="02020603050405020304" pitchFamily="18" charset="0"/>
              </a:endParaRPr>
            </a:p>
          </p:txBody>
        </p:sp>
        <p:sp>
          <p:nvSpPr>
            <p:cNvPr id="17" name="Text Box 9"/>
            <p:cNvSpPr txBox="1">
              <a:spLocks noChangeArrowheads="1"/>
            </p:cNvSpPr>
            <p:nvPr/>
          </p:nvSpPr>
          <p:spPr bwMode="auto">
            <a:xfrm>
              <a:off x="306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Focus</a:t>
              </a:r>
            </a:p>
            <a:p>
              <a:pPr algn="ctr" eaLnBrk="0" hangingPunct="0"/>
              <a:endParaRPr lang="en-US" altLang="ar-SA" sz="1400" b="1" dirty="0">
                <a:latin typeface="Times New Roman" panose="02020603050405020304" pitchFamily="18" charset="0"/>
              </a:endParaRPr>
            </a:p>
          </p:txBody>
        </p:sp>
        <p:sp>
          <p:nvSpPr>
            <p:cNvPr id="18" name="Text Box 10"/>
            <p:cNvSpPr txBox="1">
              <a:spLocks noChangeArrowheads="1"/>
            </p:cNvSpPr>
            <p:nvPr/>
          </p:nvSpPr>
          <p:spPr bwMode="auto">
            <a:xfrm>
              <a:off x="432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Means</a:t>
              </a:r>
            </a:p>
            <a:p>
              <a:pPr algn="ctr" eaLnBrk="0" hangingPunct="0"/>
              <a:endParaRPr lang="en-US" altLang="ar-SA" sz="1400" b="1">
                <a:latin typeface="Times New Roman" panose="02020603050405020304" pitchFamily="18" charset="0"/>
              </a:endParaRPr>
            </a:p>
          </p:txBody>
        </p:sp>
        <p:sp>
          <p:nvSpPr>
            <p:cNvPr id="19" name="Text Box 11"/>
            <p:cNvSpPr txBox="1">
              <a:spLocks noChangeArrowheads="1"/>
            </p:cNvSpPr>
            <p:nvPr/>
          </p:nvSpPr>
          <p:spPr bwMode="auto">
            <a:xfrm>
              <a:off x="5940" y="3240"/>
              <a:ext cx="18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Ends</a:t>
              </a:r>
            </a:p>
            <a:p>
              <a:pPr algn="ctr" eaLnBrk="0" hangingPunct="0"/>
              <a:endParaRPr lang="en-US" altLang="ar-SA" sz="1400" b="1">
                <a:latin typeface="Times New Roman" panose="02020603050405020304" pitchFamily="18" charset="0"/>
              </a:endParaRPr>
            </a:p>
          </p:txBody>
        </p:sp>
        <p:sp>
          <p:nvSpPr>
            <p:cNvPr id="20" name="Text Box 12"/>
            <p:cNvSpPr txBox="1">
              <a:spLocks noChangeArrowheads="1"/>
            </p:cNvSpPr>
            <p:nvPr/>
          </p:nvSpPr>
          <p:spPr bwMode="auto">
            <a:xfrm>
              <a:off x="3240" y="5644"/>
              <a:ext cx="3600"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400" b="1">
                  <a:latin typeface="Times New Roman" panose="02020603050405020304" pitchFamily="18" charset="0"/>
                </a:rPr>
                <a:t>The selling concept</a:t>
              </a:r>
            </a:p>
            <a:p>
              <a:pPr algn="ctr" eaLnBrk="0" hangingPunct="0"/>
              <a:endParaRPr lang="en-US" altLang="ar-SA" sz="1400" b="1">
                <a:latin typeface="Times New Roman" panose="02020603050405020304" pitchFamily="18" charset="0"/>
                <a:cs typeface="Nazanin" pitchFamily="10" charset="0"/>
              </a:endParaRPr>
            </a:p>
          </p:txBody>
        </p:sp>
      </p:grpSp>
      <p:grpSp>
        <p:nvGrpSpPr>
          <p:cNvPr id="21" name="Group 36"/>
          <p:cNvGrpSpPr>
            <a:grpSpLocks/>
          </p:cNvGrpSpPr>
          <p:nvPr/>
        </p:nvGrpSpPr>
        <p:grpSpPr bwMode="auto">
          <a:xfrm>
            <a:off x="1244483" y="4131114"/>
            <a:ext cx="9216744" cy="1863725"/>
            <a:chOff x="761" y="2642"/>
            <a:chExt cx="3156" cy="1174"/>
          </a:xfrm>
        </p:grpSpPr>
        <p:sp>
          <p:nvSpPr>
            <p:cNvPr id="22" name="AutoShape 14"/>
            <p:cNvSpPr>
              <a:spLocks noChangeArrowheads="1"/>
            </p:cNvSpPr>
            <p:nvPr/>
          </p:nvSpPr>
          <p:spPr bwMode="auto">
            <a:xfrm>
              <a:off x="865" y="2642"/>
              <a:ext cx="3052" cy="1030"/>
            </a:xfrm>
            <a:prstGeom prst="rightArrow">
              <a:avLst>
                <a:gd name="adj1" fmla="val 50000"/>
                <a:gd name="adj2" fmla="val 74078"/>
              </a:avLst>
            </a:prstGeom>
            <a:solidFill>
              <a:srgbClr val="FFFFFF"/>
            </a:solidFill>
            <a:ln w="9525">
              <a:solidFill>
                <a:srgbClr val="000000"/>
              </a:solidFill>
              <a:miter lim="800000"/>
              <a:headEnd/>
              <a:tailEnd/>
            </a:ln>
            <a:effectLst>
              <a:outerShdw dist="107763" dir="2700000" algn="ctr" rotWithShape="0">
                <a:srgbClr val="808080"/>
              </a:outerShdw>
            </a:effectLst>
          </p:spPr>
          <p:txBody>
            <a:bodyPr/>
            <a:lstStyle/>
            <a:p>
              <a:pPr eaLnBrk="0" hangingPunct="0"/>
              <a:endParaRPr lang="en-US" altLang="ar-SA" sz="1200" b="1">
                <a:latin typeface="Times New Roman" panose="02020603050405020304" pitchFamily="18" charset="0"/>
              </a:endParaRPr>
            </a:p>
          </p:txBody>
        </p:sp>
        <p:grpSp>
          <p:nvGrpSpPr>
            <p:cNvPr id="23" name="Group 33"/>
            <p:cNvGrpSpPr>
              <a:grpSpLocks/>
            </p:cNvGrpSpPr>
            <p:nvPr/>
          </p:nvGrpSpPr>
          <p:grpSpPr bwMode="auto">
            <a:xfrm>
              <a:off x="761" y="2762"/>
              <a:ext cx="2582" cy="840"/>
              <a:chOff x="785" y="2808"/>
              <a:chExt cx="2493" cy="795"/>
            </a:xfrm>
          </p:grpSpPr>
          <p:sp>
            <p:nvSpPr>
              <p:cNvPr id="26" name="Text Box 15"/>
              <p:cNvSpPr txBox="1">
                <a:spLocks noChangeArrowheads="1"/>
              </p:cNvSpPr>
              <p:nvPr/>
            </p:nvSpPr>
            <p:spPr bwMode="auto">
              <a:xfrm>
                <a:off x="785" y="3027"/>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r>
                  <a:rPr lang="en-US" altLang="ar-SA" sz="1400" b="1" dirty="0">
                    <a:latin typeface="Times New Roman" panose="02020603050405020304" pitchFamily="18" charset="0"/>
                  </a:rPr>
                  <a:t>Market</a:t>
                </a:r>
              </a:p>
            </p:txBody>
          </p:sp>
          <p:sp>
            <p:nvSpPr>
              <p:cNvPr id="27" name="Text Box 16"/>
              <p:cNvSpPr txBox="1">
                <a:spLocks noChangeArrowheads="1"/>
              </p:cNvSpPr>
              <p:nvPr/>
            </p:nvSpPr>
            <p:spPr bwMode="auto">
              <a:xfrm>
                <a:off x="1227"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smtClean="0">
                    <a:latin typeface="Times New Roman" panose="02020603050405020304" pitchFamily="18" charset="0"/>
                  </a:rPr>
                  <a:t>Customer</a:t>
                </a:r>
              </a:p>
              <a:p>
                <a:pPr algn="ctr" eaLnBrk="0" hangingPunct="0"/>
                <a:r>
                  <a:rPr lang="en-US" altLang="ar-SA" sz="1400" b="1" dirty="0" smtClean="0">
                    <a:latin typeface="Times New Roman" panose="02020603050405020304" pitchFamily="18" charset="0"/>
                  </a:rPr>
                  <a:t> </a:t>
                </a:r>
                <a:r>
                  <a:rPr lang="en-US" altLang="ar-SA" sz="1400" b="1" dirty="0">
                    <a:latin typeface="Times New Roman" panose="02020603050405020304" pitchFamily="18" charset="0"/>
                  </a:rPr>
                  <a:t>needs</a:t>
                </a:r>
              </a:p>
            </p:txBody>
          </p:sp>
          <p:sp>
            <p:nvSpPr>
              <p:cNvPr id="28" name="Text Box 17"/>
              <p:cNvSpPr txBox="1">
                <a:spLocks noChangeArrowheads="1"/>
              </p:cNvSpPr>
              <p:nvPr/>
            </p:nvSpPr>
            <p:spPr bwMode="auto">
              <a:xfrm>
                <a:off x="1865" y="2880"/>
                <a:ext cx="741"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eaLnBrk="0" hangingPunct="0"/>
                <a:r>
                  <a:rPr lang="en-US" altLang="ar-SA" sz="1400" b="1" dirty="0">
                    <a:latin typeface="Times New Roman" panose="02020603050405020304" pitchFamily="18" charset="0"/>
                  </a:rPr>
                  <a:t>Integrated marketing </a:t>
                </a:r>
              </a:p>
            </p:txBody>
          </p:sp>
          <p:sp>
            <p:nvSpPr>
              <p:cNvPr id="29" name="Text Box 18"/>
              <p:cNvSpPr txBox="1">
                <a:spLocks noChangeArrowheads="1"/>
              </p:cNvSpPr>
              <p:nvPr/>
            </p:nvSpPr>
            <p:spPr bwMode="auto">
              <a:xfrm>
                <a:off x="2316" y="2808"/>
                <a:ext cx="962" cy="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dirty="0">
                  <a:latin typeface="Times New Roman" panose="02020603050405020304" pitchFamily="18" charset="0"/>
                </a:endParaRPr>
              </a:p>
              <a:p>
                <a:pPr algn="ctr" eaLnBrk="0" hangingPunct="0"/>
                <a:r>
                  <a:rPr lang="en-US" altLang="ar-SA" sz="1400" b="1" dirty="0">
                    <a:latin typeface="Times New Roman" panose="02020603050405020304" pitchFamily="18" charset="0"/>
                  </a:rPr>
                  <a:t>Profits through customer satisfaction</a:t>
                </a:r>
              </a:p>
            </p:txBody>
          </p:sp>
        </p:grpSp>
        <p:sp>
          <p:nvSpPr>
            <p:cNvPr id="24" name="Text Box 30"/>
            <p:cNvSpPr txBox="1">
              <a:spLocks noChangeArrowheads="1"/>
            </p:cNvSpPr>
            <p:nvPr/>
          </p:nvSpPr>
          <p:spPr bwMode="auto">
            <a:xfrm>
              <a:off x="1300" y="3299"/>
              <a:ext cx="1489" cy="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0" hangingPunct="0"/>
              <a:endParaRPr lang="en-US" altLang="ar-SA" sz="1400" b="1">
                <a:latin typeface="Times New Roman" panose="02020603050405020304" pitchFamily="18" charset="0"/>
              </a:endParaRPr>
            </a:p>
            <a:p>
              <a:pPr algn="ctr" eaLnBrk="0" hangingPunct="0"/>
              <a:r>
                <a:rPr lang="en-US" altLang="ar-SA" sz="1500" b="1">
                  <a:latin typeface="Times New Roman" panose="02020603050405020304" pitchFamily="18" charset="0"/>
                </a:rPr>
                <a:t>The marketing concept</a:t>
              </a:r>
            </a:p>
            <a:p>
              <a:pPr algn="ctr" eaLnBrk="0" hangingPunct="0"/>
              <a:endParaRPr lang="en-US" altLang="ar-SA" sz="1400" b="1">
                <a:latin typeface="Times New Roman" panose="02020603050405020304" pitchFamily="18" charset="0"/>
              </a:endParaRPr>
            </a:p>
          </p:txBody>
        </p:sp>
      </p:grpSp>
      <p:sp>
        <p:nvSpPr>
          <p:cNvPr id="31" name="Rectangle 30"/>
          <p:cNvSpPr/>
          <p:nvPr/>
        </p:nvSpPr>
        <p:spPr>
          <a:xfrm>
            <a:off x="1837617" y="110698"/>
            <a:ext cx="7490161" cy="1569660"/>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The selling and Marketing Concepts Contrasted </a:t>
            </a:r>
          </a:p>
        </p:txBody>
      </p:sp>
      <p:pic>
        <p:nvPicPr>
          <p:cNvPr id="30"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170823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 calcmode="lin" valueType="num">
                                      <p:cBhvr>
                                        <p:cTn id="14" dur="500" fill="hold"/>
                                        <p:tgtEl>
                                          <p:spTgt spid="21"/>
                                        </p:tgtEl>
                                        <p:attrNameLst>
                                          <p:attrName>style.rotation</p:attrName>
                                        </p:attrNameLst>
                                      </p:cBhvr>
                                      <p:tavLst>
                                        <p:tav tm="0">
                                          <p:val>
                                            <p:fltVal val="360"/>
                                          </p:val>
                                        </p:tav>
                                        <p:tav tm="100000">
                                          <p:val>
                                            <p:fltVal val="0"/>
                                          </p:val>
                                        </p:tav>
                                      </p:tavLst>
                                    </p:anim>
                                    <p:animEffect transition="in" filter="fad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0967" y="1712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5" y="321021"/>
            <a:ext cx="1010786" cy="89182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3"/>
          <p:cNvSpPr txBox="1">
            <a:spLocks noChangeArrowheads="1"/>
          </p:cNvSpPr>
          <p:nvPr/>
        </p:nvSpPr>
        <p:spPr>
          <a:xfrm>
            <a:off x="780826" y="2018472"/>
            <a:ext cx="10404763" cy="3195145"/>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smtClean="0"/>
              <a:t>  The idea that the organization should determine the needs, wants, and interests of target markets and deliver the desired satisfactions more effectively and efficiently than competitors in a way that maintains or improves the consumer</a:t>
            </a:r>
            <a:r>
              <a:rPr lang="en-US" altLang="ar-SA" sz="3200" b="1" dirty="0" smtClean="0">
                <a:latin typeface="Times New Roman" panose="02020603050405020304" pitchFamily="18" charset="0"/>
              </a:rPr>
              <a:t>’</a:t>
            </a:r>
            <a:r>
              <a:rPr lang="en-US" altLang="ar-SA" sz="3200" b="1" dirty="0" smtClean="0"/>
              <a:t>s and society</a:t>
            </a:r>
            <a:r>
              <a:rPr lang="en-US" altLang="ar-SA" sz="3200" b="1" dirty="0" smtClean="0">
                <a:latin typeface="Times New Roman" panose="02020603050405020304" pitchFamily="18" charset="0"/>
              </a:rPr>
              <a:t>’</a:t>
            </a:r>
            <a:r>
              <a:rPr lang="en-US" altLang="ar-SA" sz="3200" b="1" dirty="0" smtClean="0"/>
              <a:t>s well </a:t>
            </a:r>
            <a:r>
              <a:rPr lang="en-US" altLang="ar-SA" sz="3200" b="1" dirty="0" smtClean="0">
                <a:latin typeface="Times New Roman" panose="02020603050405020304" pitchFamily="18" charset="0"/>
              </a:rPr>
              <a:t>–</a:t>
            </a:r>
            <a:r>
              <a:rPr lang="en-US" altLang="ar-SA" sz="3200" b="1" dirty="0" smtClean="0"/>
              <a:t> being. </a:t>
            </a:r>
            <a:endParaRPr lang="en-US" altLang="ar-SA" sz="3200" b="1" dirty="0"/>
          </a:p>
        </p:txBody>
      </p:sp>
      <p:sp>
        <p:nvSpPr>
          <p:cNvPr id="11" name="Rectangle 2"/>
          <p:cNvSpPr txBox="1">
            <a:spLocks noChangeArrowheads="1"/>
          </p:cNvSpPr>
          <p:nvPr/>
        </p:nvSpPr>
        <p:spPr>
          <a:xfrm>
            <a:off x="1647235" y="208043"/>
            <a:ext cx="7053182" cy="1569660"/>
          </a:xfrm>
          <a:prstGeom prst="rect">
            <a:avLst/>
          </a:prstGeom>
          <a:noFill/>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Societal Marketing Concept </a:t>
            </a:r>
          </a:p>
        </p:txBody>
      </p:sp>
    </p:spTree>
    <p:extLst>
      <p:ext uri="{BB962C8B-B14F-4D97-AF65-F5344CB8AC3E}">
        <p14:creationId xmlns:p14="http://schemas.microsoft.com/office/powerpoint/2010/main" val="3841995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heckerboard(across)">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214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174636"/>
            <a:ext cx="1134431" cy="98060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76859" y="512638"/>
            <a:ext cx="661905"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73384" y="5675753"/>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9" name="Group 3"/>
          <p:cNvGrpSpPr>
            <a:grpSpLocks/>
          </p:cNvGrpSpPr>
          <p:nvPr/>
        </p:nvGrpSpPr>
        <p:grpSpPr bwMode="auto">
          <a:xfrm>
            <a:off x="3073377" y="1857927"/>
            <a:ext cx="6114393" cy="4014952"/>
            <a:chOff x="2520" y="4140"/>
            <a:chExt cx="7020" cy="5760"/>
          </a:xfrm>
        </p:grpSpPr>
        <p:sp>
          <p:nvSpPr>
            <p:cNvPr id="11" name="AutoShape 4"/>
            <p:cNvSpPr>
              <a:spLocks noChangeArrowheads="1"/>
            </p:cNvSpPr>
            <p:nvPr/>
          </p:nvSpPr>
          <p:spPr bwMode="auto">
            <a:xfrm>
              <a:off x="3600" y="5220"/>
              <a:ext cx="4860" cy="3600"/>
            </a:xfrm>
            <a:prstGeom prst="triangle">
              <a:avLst>
                <a:gd name="adj" fmla="val 50000"/>
              </a:avLst>
            </a:prstGeom>
            <a:solidFill>
              <a:srgbClr val="FFFFFF"/>
            </a:solidFill>
            <a:ln w="9525">
              <a:solidFill>
                <a:schemeClr val="accent1"/>
              </a:solidFill>
              <a:miter lim="800000"/>
              <a:headEnd/>
              <a:tailEnd/>
            </a:ln>
          </p:spPr>
          <p:txBody>
            <a:bodyPr/>
            <a:lstStyle/>
            <a:p>
              <a:pPr algn="ctr" eaLnBrk="0" hangingPunct="0"/>
              <a:r>
                <a:rPr lang="en-US" altLang="ar-SA" b="1" dirty="0">
                  <a:solidFill>
                    <a:srgbClr val="FF0000"/>
                  </a:solidFill>
                  <a:latin typeface="Times New Roman" panose="02020603050405020304" pitchFamily="18" charset="0"/>
                </a:rPr>
                <a:t>Societal marketing concept</a:t>
              </a:r>
            </a:p>
          </p:txBody>
        </p:sp>
        <p:sp>
          <p:nvSpPr>
            <p:cNvPr id="12" name="Text Box 5"/>
            <p:cNvSpPr txBox="1">
              <a:spLocks noChangeArrowheads="1"/>
            </p:cNvSpPr>
            <p:nvPr/>
          </p:nvSpPr>
          <p:spPr bwMode="auto">
            <a:xfrm>
              <a:off x="4500" y="4140"/>
              <a:ext cx="3060" cy="144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dirty="0">
                  <a:latin typeface="Times New Roman" panose="02020603050405020304" pitchFamily="18" charset="0"/>
                </a:rPr>
                <a:t>Society</a:t>
              </a:r>
            </a:p>
            <a:p>
              <a:pPr algn="ctr" eaLnBrk="0" hangingPunct="0"/>
              <a:r>
                <a:rPr lang="en-US" altLang="ar-SA" sz="1400" dirty="0">
                  <a:latin typeface="Nazanin" pitchFamily="10" charset="0"/>
                  <a:cs typeface="Nazanin" pitchFamily="10" charset="0"/>
                </a:rPr>
                <a:t>(</a:t>
              </a:r>
              <a:r>
                <a:rPr lang="en-US" altLang="ar-SA" sz="1400" dirty="0">
                  <a:latin typeface="Times New Roman" panose="02020603050405020304" pitchFamily="18" charset="0"/>
                </a:rPr>
                <a:t>Human welfare)</a:t>
              </a:r>
            </a:p>
          </p:txBody>
        </p:sp>
        <p:sp>
          <p:nvSpPr>
            <p:cNvPr id="13" name="Text Box 6"/>
            <p:cNvSpPr txBox="1">
              <a:spLocks noChangeArrowheads="1"/>
            </p:cNvSpPr>
            <p:nvPr/>
          </p:nvSpPr>
          <p:spPr bwMode="auto">
            <a:xfrm>
              <a:off x="7560" y="9000"/>
              <a:ext cx="198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Company</a:t>
              </a:r>
            </a:p>
            <a:p>
              <a:pPr algn="ctr" eaLnBrk="0" hangingPunct="0"/>
              <a:r>
                <a:rPr lang="en-US" altLang="ar-SA" sz="1400">
                  <a:latin typeface="Times New Roman" panose="02020603050405020304" pitchFamily="18" charset="0"/>
                </a:rPr>
                <a:t>(Profits)</a:t>
              </a:r>
            </a:p>
          </p:txBody>
        </p:sp>
        <p:sp>
          <p:nvSpPr>
            <p:cNvPr id="14" name="Text Box 7"/>
            <p:cNvSpPr txBox="1">
              <a:spLocks noChangeArrowheads="1"/>
            </p:cNvSpPr>
            <p:nvPr/>
          </p:nvSpPr>
          <p:spPr bwMode="auto">
            <a:xfrm>
              <a:off x="2520" y="9000"/>
              <a:ext cx="2700" cy="9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eaLnBrk="0" hangingPunct="0"/>
              <a:r>
                <a:rPr lang="en-US" altLang="ar-SA" b="1">
                  <a:latin typeface="Times New Roman" panose="02020603050405020304" pitchFamily="18" charset="0"/>
                </a:rPr>
                <a:t>Consumers</a:t>
              </a:r>
            </a:p>
            <a:p>
              <a:pPr algn="ctr" eaLnBrk="0" hangingPunct="0"/>
              <a:r>
                <a:rPr lang="en-US" altLang="ar-SA" sz="1400">
                  <a:latin typeface="Times New Roman" panose="02020603050405020304" pitchFamily="18" charset="0"/>
                </a:rPr>
                <a:t>(Want satisfaction</a:t>
              </a:r>
              <a:r>
                <a:rPr lang="en-US" altLang="ar-SA" sz="1400">
                  <a:latin typeface="Nazanin" pitchFamily="10" charset="0"/>
                  <a:cs typeface="Nazanin" pitchFamily="10" charset="0"/>
                </a:rPr>
                <a:t>)</a:t>
              </a:r>
            </a:p>
          </p:txBody>
        </p:sp>
      </p:grpSp>
      <p:sp>
        <p:nvSpPr>
          <p:cNvPr id="15" name="Rectangle 14"/>
          <p:cNvSpPr/>
          <p:nvPr/>
        </p:nvSpPr>
        <p:spPr>
          <a:xfrm>
            <a:off x="1308614" y="151744"/>
            <a:ext cx="9303901" cy="1569660"/>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Three </a:t>
            </a:r>
            <a:r>
              <a:rPr lang="en-US" altLang="ar-SA" sz="4400" b="1" dirty="0">
                <a:solidFill>
                  <a:schemeClr val="bg1"/>
                </a:solidFill>
                <a:latin typeface="Times New Roman" panose="02020603050405020304" pitchFamily="18" charset="0"/>
                <a:cs typeface="Times New Roman" panose="02020603050405020304" pitchFamily="18" charset="0"/>
              </a:rPr>
              <a:t>Considerations</a:t>
            </a:r>
            <a:r>
              <a:rPr lang="en-US" altLang="ar-SA" sz="4800" b="1" dirty="0">
                <a:solidFill>
                  <a:schemeClr val="bg1"/>
                </a:solidFill>
                <a:latin typeface="Times New Roman" panose="02020603050405020304" pitchFamily="18" charset="0"/>
                <a:cs typeface="Times New Roman" panose="02020603050405020304" pitchFamily="18" charset="0"/>
              </a:rPr>
              <a:t> Underlying The Societal Marketing</a:t>
            </a:r>
            <a:endParaRPr lang="ar-SA" sz="4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2568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2387" y="321020"/>
            <a:ext cx="966228" cy="90599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07924" y="101894"/>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143496" y="1750146"/>
            <a:ext cx="9760288" cy="5016758"/>
          </a:xfrm>
          <a:prstGeom prst="rect">
            <a:avLst/>
          </a:prstGeom>
          <a:noFill/>
          <a:ln w="9525">
            <a:noFill/>
            <a:miter lim="800000"/>
            <a:headEnd/>
            <a:tailEnd/>
          </a:ln>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800100" indent="-34290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a:spcAft>
                <a:spcPts val="1200"/>
              </a:spcAft>
              <a:buFont typeface="Arial" panose="020B0604020202020204" pitchFamily="34" charset="0"/>
              <a:buChar char="•"/>
            </a:pPr>
            <a:r>
              <a:rPr lang="en-US" altLang="ar-SA" dirty="0">
                <a:solidFill>
                  <a:srgbClr val="000000"/>
                </a:solidFill>
              </a:rPr>
              <a:t>Interrelated activities working together to get products from producers to customers</a:t>
            </a:r>
          </a:p>
          <a:p>
            <a:pPr marL="914400" lvl="1" indent="-457200">
              <a:spcAft>
                <a:spcPts val="1200"/>
              </a:spcAft>
              <a:buClr>
                <a:srgbClr val="FF0000"/>
              </a:buClr>
              <a:buFont typeface="+mj-lt"/>
              <a:buAutoNum type="arabicPeriod"/>
            </a:pPr>
            <a:r>
              <a:rPr lang="en-US" altLang="ar-SA" dirty="0">
                <a:solidFill>
                  <a:srgbClr val="000000"/>
                </a:solidFill>
              </a:rPr>
              <a:t>Product/Service management</a:t>
            </a:r>
          </a:p>
          <a:p>
            <a:pPr marL="914400" lvl="1" indent="-457200">
              <a:spcAft>
                <a:spcPts val="1200"/>
              </a:spcAft>
              <a:buClr>
                <a:srgbClr val="FF0000"/>
              </a:buClr>
              <a:buFont typeface="+mj-lt"/>
              <a:buAutoNum type="arabicPeriod"/>
            </a:pPr>
            <a:r>
              <a:rPr lang="en-US" altLang="ar-SA" dirty="0" smtClean="0">
                <a:solidFill>
                  <a:srgbClr val="000000"/>
                </a:solidFill>
              </a:rPr>
              <a:t>Marketing information management</a:t>
            </a:r>
          </a:p>
          <a:p>
            <a:pPr marL="914400" lvl="1" indent="-457200">
              <a:spcAft>
                <a:spcPts val="1200"/>
              </a:spcAft>
              <a:buClr>
                <a:srgbClr val="FF0000"/>
              </a:buClr>
              <a:buFont typeface="+mj-lt"/>
              <a:buAutoNum type="arabicPeriod"/>
            </a:pPr>
            <a:r>
              <a:rPr lang="en-US" altLang="ar-SA" dirty="0" smtClean="0">
                <a:solidFill>
                  <a:srgbClr val="000000"/>
                </a:solidFill>
              </a:rPr>
              <a:t>Pricing</a:t>
            </a:r>
          </a:p>
          <a:p>
            <a:pPr marL="914400" lvl="1" indent="-457200">
              <a:spcAft>
                <a:spcPts val="1200"/>
              </a:spcAft>
              <a:buClr>
                <a:srgbClr val="FF0000"/>
              </a:buClr>
              <a:buFont typeface="+mj-lt"/>
              <a:buAutoNum type="arabicPeriod"/>
            </a:pPr>
            <a:r>
              <a:rPr lang="en-US" altLang="ar-SA" dirty="0" smtClean="0">
                <a:solidFill>
                  <a:srgbClr val="000000"/>
                </a:solidFill>
              </a:rPr>
              <a:t>Channel management</a:t>
            </a:r>
          </a:p>
          <a:p>
            <a:pPr marL="914400" lvl="1" indent="-457200">
              <a:spcAft>
                <a:spcPts val="1200"/>
              </a:spcAft>
              <a:buClr>
                <a:srgbClr val="FF0000"/>
              </a:buClr>
              <a:buFont typeface="+mj-lt"/>
              <a:buAutoNum type="arabicPeriod"/>
            </a:pPr>
            <a:r>
              <a:rPr lang="en-US" altLang="ar-SA" dirty="0" smtClean="0">
                <a:solidFill>
                  <a:srgbClr val="000000"/>
                </a:solidFill>
              </a:rPr>
              <a:t>Promotion</a:t>
            </a:r>
          </a:p>
          <a:p>
            <a:pPr marL="914400" lvl="1" indent="-457200">
              <a:spcAft>
                <a:spcPts val="1200"/>
              </a:spcAft>
              <a:buClr>
                <a:srgbClr val="FF0000"/>
              </a:buClr>
              <a:buFont typeface="+mj-lt"/>
              <a:buAutoNum type="arabicPeriod"/>
            </a:pPr>
            <a:r>
              <a:rPr lang="en-US" altLang="ar-SA" dirty="0" smtClean="0">
                <a:solidFill>
                  <a:srgbClr val="000000"/>
                </a:solidFill>
              </a:rPr>
              <a:t>Selling</a:t>
            </a:r>
          </a:p>
          <a:p>
            <a:pPr lvl="1">
              <a:spcAft>
                <a:spcPts val="1200"/>
              </a:spcAft>
              <a:buFont typeface="Wingdings" panose="05000000000000000000" pitchFamily="2" charset="2"/>
              <a:buChar char="Ø"/>
            </a:pPr>
            <a:endParaRPr lang="en-US" altLang="ar-SA" dirty="0" smtClean="0">
              <a:solidFill>
                <a:srgbClr val="000000"/>
              </a:solidFill>
            </a:endParaRPr>
          </a:p>
          <a:p>
            <a:pPr lvl="1">
              <a:spcAft>
                <a:spcPts val="1200"/>
              </a:spcAft>
              <a:buFont typeface="Wingdings" panose="05000000000000000000" pitchFamily="2" charset="2"/>
              <a:buChar char="Ø"/>
            </a:pPr>
            <a:endParaRPr lang="en-US" altLang="ar-SA" dirty="0">
              <a:solidFill>
                <a:srgbClr val="000000"/>
              </a:solidFill>
            </a:endParaRPr>
          </a:p>
        </p:txBody>
      </p:sp>
      <p:sp>
        <p:nvSpPr>
          <p:cNvPr id="11" name="Rectangle 10"/>
          <p:cNvSpPr/>
          <p:nvPr/>
        </p:nvSpPr>
        <p:spPr>
          <a:xfrm>
            <a:off x="2233448" y="115835"/>
            <a:ext cx="6589987" cy="1569660"/>
          </a:xfrm>
          <a:prstGeom prst="rect">
            <a:avLst/>
          </a:prstGeom>
          <a:noFill/>
        </p:spPr>
        <p:txBody>
          <a:bodyPr wrap="square" rtlCol="0">
            <a:spAutoFit/>
          </a:bodyPr>
          <a:lstStyle/>
          <a:p>
            <a:pPr algn="ctr"/>
            <a:r>
              <a:rPr lang="en-US" altLang="ar-SA" sz="4800" b="1" dirty="0">
                <a:solidFill>
                  <a:schemeClr val="bg1"/>
                </a:solidFill>
                <a:latin typeface="Times New Roman" panose="02020603050405020304" pitchFamily="18" charset="0"/>
                <a:cs typeface="Times New Roman" panose="02020603050405020304" pitchFamily="18" charset="0"/>
              </a:rPr>
              <a:t>What Are the Marketing Functions? </a:t>
            </a:r>
          </a:p>
        </p:txBody>
      </p:sp>
      <p:pic>
        <p:nvPicPr>
          <p:cNvPr id="12" name="Picture 11" descr="MarketingWheel.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33494" y="3289215"/>
            <a:ext cx="3032747" cy="2831343"/>
          </a:xfrm>
          <a:prstGeom prst="rect">
            <a:avLst/>
          </a:prstGeom>
          <a:noFill/>
          <a:ln>
            <a:noFill/>
          </a:ln>
          <a:effectLst>
            <a:outerShdw blurRad="263525" dist="241300" dir="5039996" algn="tl" rotWithShape="0">
              <a:srgbClr val="808080">
                <a:alpha val="51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372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p:tgtEl>
                                          <p:spTgt spid="9">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9">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p:tgtEl>
                                          <p:spTgt spid="9">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9">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p:tgtEl>
                                          <p:spTgt spid="9">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grpId="0"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p:tgtEl>
                                          <p:spTgt spid="9">
                                            <p:txEl>
                                              <p:pRg st="3" end="3"/>
                                            </p:txEl>
                                          </p:spTgt>
                                        </p:tgtEl>
                                        <p:attrNameLst>
                                          <p:attrName>ppt_y</p:attrName>
                                        </p:attrNameLst>
                                      </p:cBhvr>
                                      <p:tavLst>
                                        <p:tav tm="0">
                                          <p:val>
                                            <p:strVal val="#ppt_y-#ppt_h*1.125000"/>
                                          </p:val>
                                        </p:tav>
                                        <p:tav tm="100000">
                                          <p:val>
                                            <p:strVal val="#ppt_y"/>
                                          </p:val>
                                        </p:tav>
                                      </p:tavLst>
                                    </p:anim>
                                    <p:animEffect transition="in" filter="wipe(down)">
                                      <p:cBhvr>
                                        <p:cTn id="26" dur="500"/>
                                        <p:tgtEl>
                                          <p:spTgt spid="9">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1" fill="hold" grpId="0"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p:tgtEl>
                                          <p:spTgt spid="9">
                                            <p:txEl>
                                              <p:pRg st="4" end="4"/>
                                            </p:txEl>
                                          </p:spTgt>
                                        </p:tgtEl>
                                        <p:attrNameLst>
                                          <p:attrName>ppt_y</p:attrName>
                                        </p:attrNameLst>
                                      </p:cBhvr>
                                      <p:tavLst>
                                        <p:tav tm="0">
                                          <p:val>
                                            <p:strVal val="#ppt_y-#ppt_h*1.125000"/>
                                          </p:val>
                                        </p:tav>
                                        <p:tav tm="100000">
                                          <p:val>
                                            <p:strVal val="#ppt_y"/>
                                          </p:val>
                                        </p:tav>
                                      </p:tavLst>
                                    </p:anim>
                                    <p:animEffect transition="in" filter="wipe(down)">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1" fill="hold" grpId="0"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p:tgtEl>
                                          <p:spTgt spid="9">
                                            <p:txEl>
                                              <p:pRg st="5" end="5"/>
                                            </p:txEl>
                                          </p:spTgt>
                                        </p:tgtEl>
                                        <p:attrNameLst>
                                          <p:attrName>ppt_y</p:attrName>
                                        </p:attrNameLst>
                                      </p:cBhvr>
                                      <p:tavLst>
                                        <p:tav tm="0">
                                          <p:val>
                                            <p:strVal val="#ppt_y-#ppt_h*1.125000"/>
                                          </p:val>
                                        </p:tav>
                                        <p:tav tm="100000">
                                          <p:val>
                                            <p:strVal val="#ppt_y"/>
                                          </p:val>
                                        </p:tav>
                                      </p:tavLst>
                                    </p:anim>
                                    <p:animEffect transition="in" filter="wipe(down)">
                                      <p:cBhvr>
                                        <p:cTn id="38" dur="500"/>
                                        <p:tgtEl>
                                          <p:spTgt spid="9">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grpId="0"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p:tgtEl>
                                          <p:spTgt spid="9">
                                            <p:txEl>
                                              <p:pRg st="6" end="6"/>
                                            </p:txEl>
                                          </p:spTgt>
                                        </p:tgtEl>
                                        <p:attrNameLst>
                                          <p:attrName>ppt_y</p:attrName>
                                        </p:attrNameLst>
                                      </p:cBhvr>
                                      <p:tavLst>
                                        <p:tav tm="0">
                                          <p:val>
                                            <p:strVal val="#ppt_y-#ppt_h*1.125000"/>
                                          </p:val>
                                        </p:tav>
                                        <p:tav tm="100000">
                                          <p:val>
                                            <p:strVal val="#ppt_y"/>
                                          </p:val>
                                        </p:tav>
                                      </p:tavLst>
                                    </p:anim>
                                    <p:animEffect transition="in" filter="wipe(down)">
                                      <p:cBhvr>
                                        <p:cTn id="44" dur="500"/>
                                        <p:tgtEl>
                                          <p:spTgt spid="9">
                                            <p:txEl>
                                              <p:pRg st="6" end="6"/>
                                            </p:txEl>
                                          </p:spTgt>
                                        </p:tgtEl>
                                      </p:cBhvr>
                                    </p:animEffect>
                                  </p:childTnLst>
                                </p:cTn>
                              </p:par>
                            </p:childTnLst>
                          </p:cTn>
                        </p:par>
                        <p:par>
                          <p:cTn id="45" fill="hold">
                            <p:stCondLst>
                              <p:cond delay="500"/>
                            </p:stCondLst>
                            <p:childTnLst>
                              <p:par>
                                <p:cTn id="46" presetID="9" presetClass="entr" presetSubtype="0" fill="hold" nodeType="afterEffect">
                                  <p:stCondLst>
                                    <p:cond delay="1000"/>
                                  </p:stCondLst>
                                  <p:childTnLst>
                                    <p:set>
                                      <p:cBhvr>
                                        <p:cTn id="47" dur="1" fill="hold">
                                          <p:stCondLst>
                                            <p:cond delay="0"/>
                                          </p:stCondLst>
                                        </p:cTn>
                                        <p:tgtEl>
                                          <p:spTgt spid="12"/>
                                        </p:tgtEl>
                                        <p:attrNameLst>
                                          <p:attrName>style.visibility</p:attrName>
                                        </p:attrNameLst>
                                      </p:cBhvr>
                                      <p:to>
                                        <p:strVal val="visible"/>
                                      </p:to>
                                    </p:set>
                                    <p:animEffect transition="in" filter="dissolve">
                                      <p:cBhvr>
                                        <p:cTn id="48"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2"/>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8339" y="1474246"/>
            <a:ext cx="11121911" cy="4581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00134"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6614" y="570707"/>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43702" y="129495"/>
            <a:ext cx="2148298"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476817" y="418482"/>
            <a:ext cx="8767517"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Product/Service Management</a:t>
            </a:r>
          </a:p>
        </p:txBody>
      </p:sp>
      <p:sp>
        <p:nvSpPr>
          <p:cNvPr id="11" name="TextBox 10"/>
          <p:cNvSpPr txBox="1">
            <a:spLocks noChangeArrowheads="1"/>
          </p:cNvSpPr>
          <p:nvPr/>
        </p:nvSpPr>
        <p:spPr bwMode="auto">
          <a:xfrm>
            <a:off x="1308615" y="1685495"/>
            <a:ext cx="8499503"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Obtains, develops, </a:t>
            </a:r>
            <a:r>
              <a:rPr lang="en-US" altLang="ar-SA" sz="2000" dirty="0" smtClean="0"/>
              <a:t>maintains</a:t>
            </a:r>
            <a:r>
              <a:rPr lang="en-US" altLang="ar-SA" sz="2000" dirty="0"/>
              <a:t>, and </a:t>
            </a:r>
            <a:r>
              <a:rPr lang="en-US" altLang="ar-SA" sz="2000" dirty="0" smtClean="0"/>
              <a:t>improves product/service </a:t>
            </a:r>
            <a:r>
              <a:rPr lang="en-US" altLang="ar-SA" sz="2000" dirty="0"/>
              <a:t>mix</a:t>
            </a:r>
          </a:p>
          <a:p>
            <a:pPr marL="342900" indent="-342900">
              <a:spcAft>
                <a:spcPts val="1200"/>
              </a:spcAft>
              <a:buClr>
                <a:srgbClr val="FF0000"/>
              </a:buClr>
              <a:buFont typeface="Wingdings" panose="05000000000000000000" pitchFamily="2" charset="2"/>
              <a:buChar char="Ø"/>
            </a:pPr>
            <a:r>
              <a:rPr lang="en-US" altLang="ar-SA" sz="2000" dirty="0"/>
              <a:t>Plans, directs, and controls </a:t>
            </a:r>
            <a:r>
              <a:rPr lang="en-US" altLang="ar-SA" sz="2000" dirty="0" smtClean="0"/>
              <a:t>a </a:t>
            </a:r>
            <a:r>
              <a:rPr lang="en-US" altLang="ar-SA" sz="2000" dirty="0"/>
              <a:t>product</a:t>
            </a:r>
            <a:r>
              <a:rPr lang="en-US" altLang="en-US" sz="2000" dirty="0"/>
              <a:t>’</a:t>
            </a:r>
            <a:r>
              <a:rPr lang="en-US" altLang="ar-SA" sz="2000" dirty="0"/>
              <a:t>s life </a:t>
            </a:r>
            <a:r>
              <a:rPr lang="en-US" altLang="ar-SA" sz="2000" dirty="0" smtClean="0"/>
              <a:t>cycle</a:t>
            </a:r>
          </a:p>
          <a:p>
            <a:pPr marL="342900" indent="-342900">
              <a:spcAft>
                <a:spcPts val="1200"/>
              </a:spcAft>
              <a:buClr>
                <a:srgbClr val="FF0000"/>
              </a:buClr>
              <a:buFont typeface="Wingdings" panose="05000000000000000000" pitchFamily="2" charset="2"/>
              <a:buChar char="Ø"/>
            </a:pPr>
            <a:r>
              <a:rPr lang="en-US" altLang="ar-SA" sz="2000" dirty="0" smtClean="0"/>
              <a:t>Generates ideas for new products</a:t>
            </a:r>
          </a:p>
          <a:p>
            <a:pPr marL="342900" indent="-342900">
              <a:spcAft>
                <a:spcPts val="1200"/>
              </a:spcAft>
              <a:buClr>
                <a:srgbClr val="FF0000"/>
              </a:buClr>
              <a:buFont typeface="Wingdings" panose="05000000000000000000" pitchFamily="2" charset="2"/>
              <a:buChar char="Ø"/>
            </a:pPr>
            <a:r>
              <a:rPr lang="en-US" altLang="ar-SA" sz="2000" dirty="0" smtClean="0"/>
              <a:t>Improves or updates existing products</a:t>
            </a:r>
          </a:p>
          <a:p>
            <a:pPr marL="342900" indent="-342900">
              <a:spcAft>
                <a:spcPts val="1200"/>
              </a:spcAft>
              <a:buClr>
                <a:srgbClr val="FF0000"/>
              </a:buClr>
              <a:buFont typeface="Wingdings" panose="05000000000000000000" pitchFamily="2" charset="2"/>
              <a:buChar char="Ø"/>
            </a:pPr>
            <a:r>
              <a:rPr lang="en-US" altLang="ar-SA" sz="2000" dirty="0" smtClean="0"/>
              <a:t>Removes products from the market</a:t>
            </a:r>
          </a:p>
        </p:txBody>
      </p:sp>
      <p:sp>
        <p:nvSpPr>
          <p:cNvPr id="12" name="TextBox 11"/>
          <p:cNvSpPr txBox="1">
            <a:spLocks noChangeArrowheads="1"/>
          </p:cNvSpPr>
          <p:nvPr/>
        </p:nvSpPr>
        <p:spPr bwMode="auto">
          <a:xfrm>
            <a:off x="1281883" y="4054656"/>
            <a:ext cx="8499503" cy="675647"/>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ar-SA"/>
            </a:defPPr>
            <a:lvl1pPr>
              <a:lnSpc>
                <a:spcPct val="115000"/>
              </a:lnSpc>
              <a:spcBef>
                <a:spcPct val="0"/>
              </a:spcBef>
              <a:buNone/>
              <a:defRPr sz="3600" b="1" i="1"/>
            </a:lvl1pPr>
          </a:lstStyle>
          <a:p>
            <a:pPr algn="ctr"/>
            <a:r>
              <a:rPr lang="en-US" altLang="ar-SA" sz="2800" i="0" dirty="0"/>
              <a:t>Importance of Product/Service Management </a:t>
            </a:r>
          </a:p>
        </p:txBody>
      </p:sp>
      <p:sp>
        <p:nvSpPr>
          <p:cNvPr id="13" name="TextBox 12"/>
          <p:cNvSpPr txBox="1">
            <a:spLocks noChangeArrowheads="1"/>
          </p:cNvSpPr>
          <p:nvPr/>
        </p:nvSpPr>
        <p:spPr bwMode="auto">
          <a:xfrm>
            <a:off x="1254211" y="4918973"/>
            <a:ext cx="8554845" cy="86177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Helps to determine the business</a:t>
            </a:r>
            <a:r>
              <a:rPr lang="en-US" altLang="en-US" sz="2000" dirty="0"/>
              <a:t>’</a:t>
            </a:r>
            <a:r>
              <a:rPr lang="en-US" altLang="ar-SA" sz="2000" dirty="0"/>
              <a:t>s image/brand </a:t>
            </a:r>
          </a:p>
          <a:p>
            <a:r>
              <a:rPr lang="en-US" altLang="ar-SA" sz="2000" dirty="0"/>
              <a:t>Must offer products that customers want and need</a:t>
            </a:r>
          </a:p>
        </p:txBody>
      </p:sp>
      <p:pic>
        <p:nvPicPr>
          <p:cNvPr id="14"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 xmlns:asvg="http://schemas.microsoft.com/office/drawing/2016/SVG/main" r:embed="rId5"/>
              </a:ext>
            </a:extLst>
          </a:blip>
          <a:stretch>
            <a:fillRect/>
          </a:stretch>
        </p:blipFill>
        <p:spPr>
          <a:xfrm>
            <a:off x="9705083" y="6099117"/>
            <a:ext cx="2457656" cy="670874"/>
          </a:xfrm>
          <a:prstGeom prst="rect">
            <a:avLst/>
          </a:prstGeom>
        </p:spPr>
      </p:pic>
    </p:spTree>
    <p:extLst>
      <p:ext uri="{BB962C8B-B14F-4D97-AF65-F5344CB8AC3E}">
        <p14:creationId xmlns:p14="http://schemas.microsoft.com/office/powerpoint/2010/main" val="2373007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1">
                                            <p:txEl>
                                              <p:pRg st="3" end="3"/>
                                            </p:txEl>
                                          </p:spTgt>
                                        </p:tgtEl>
                                        <p:attrNameLst>
                                          <p:attrName>style.visibility</p:attrName>
                                        </p:attrNameLst>
                                      </p:cBhvr>
                                      <p:to>
                                        <p:strVal val="visible"/>
                                      </p:to>
                                    </p:set>
                                    <p:anim calcmode="lin" valueType="num">
                                      <p:cBhvr additive="base">
                                        <p:cTn id="38" dur="500"/>
                                        <p:tgtEl>
                                          <p:spTgt spid="11">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 calcmode="lin" valueType="num">
                                      <p:cBhvr additive="base">
                                        <p:cTn id="44" dur="500"/>
                                        <p:tgtEl>
                                          <p:spTgt spid="11">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1">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strVal val="#ppt_w*0.70"/>
                                          </p:val>
                                        </p:tav>
                                        <p:tav tm="100000">
                                          <p:val>
                                            <p:strVal val="#ppt_w"/>
                                          </p:val>
                                        </p:tav>
                                      </p:tavLst>
                                    </p:anim>
                                    <p:anim calcmode="lin" valueType="num">
                                      <p:cBhvr>
                                        <p:cTn id="50" dur="2000" fill="hold"/>
                                        <p:tgtEl>
                                          <p:spTgt spid="12"/>
                                        </p:tgtEl>
                                        <p:attrNameLst>
                                          <p:attrName>ppt_h</p:attrName>
                                        </p:attrNameLst>
                                      </p:cBhvr>
                                      <p:tavLst>
                                        <p:tav tm="0">
                                          <p:val>
                                            <p:strVal val="#ppt_h"/>
                                          </p:val>
                                        </p:tav>
                                        <p:tav tm="100000">
                                          <p:val>
                                            <p:strVal val="#ppt_h"/>
                                          </p:val>
                                        </p:tav>
                                      </p:tavLst>
                                    </p:anim>
                                    <p:animEffect transition="in" filter="fade">
                                      <p:cBhvr>
                                        <p:cTn id="51" dur="20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bg/>
                                          </p:spTgt>
                                        </p:tgtEl>
                                        <p:attrNameLst>
                                          <p:attrName>style.visibility</p:attrName>
                                        </p:attrNameLst>
                                      </p:cBhvr>
                                      <p:to>
                                        <p:strVal val="visible"/>
                                      </p:to>
                                    </p:set>
                                    <p:anim calcmode="lin" valueType="num">
                                      <p:cBhvr additive="base">
                                        <p:cTn id="56" dur="500"/>
                                        <p:tgtEl>
                                          <p:spTgt spid="13">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3">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0" end="0"/>
                                            </p:txEl>
                                          </p:spTgt>
                                        </p:tgtEl>
                                        <p:attrNameLst>
                                          <p:attrName>style.visibility</p:attrName>
                                        </p:attrNameLst>
                                      </p:cBhvr>
                                      <p:to>
                                        <p:strVal val="visible"/>
                                      </p:to>
                                    </p:set>
                                    <p:anim calcmode="lin" valueType="num">
                                      <p:cBhvr additive="base">
                                        <p:cTn id="62"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1" end="1"/>
                                            </p:txEl>
                                          </p:spTgt>
                                        </p:tgtEl>
                                        <p:attrNameLst>
                                          <p:attrName>style.visibility</p:attrName>
                                        </p:attrNameLst>
                                      </p:cBhvr>
                                      <p:to>
                                        <p:strVal val="visible"/>
                                      </p:to>
                                    </p:set>
                                    <p:anim calcmode="lin" valueType="num">
                                      <p:cBhvr additive="base">
                                        <p:cTn id="68"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98764" y="1498681"/>
            <a:ext cx="10931236" cy="4557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0" y="321020"/>
            <a:ext cx="1224523" cy="101961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32232"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22064" y="166667"/>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808502" y="17421"/>
            <a:ext cx="9616068" cy="1569660"/>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Marketing-Information Management </a:t>
            </a:r>
          </a:p>
        </p:txBody>
      </p:sp>
      <p:sp>
        <p:nvSpPr>
          <p:cNvPr id="11" name="TextBox 10"/>
          <p:cNvSpPr txBox="1">
            <a:spLocks noChangeArrowheads="1"/>
          </p:cNvSpPr>
          <p:nvPr/>
        </p:nvSpPr>
        <p:spPr bwMode="auto">
          <a:xfrm>
            <a:off x="1518743" y="1782393"/>
            <a:ext cx="9075683" cy="707886"/>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Gathers, accesses, synthesizes, evaluates, </a:t>
            </a:r>
            <a:r>
              <a:rPr lang="en-US" altLang="ar-SA" sz="2000" dirty="0" smtClean="0"/>
              <a:t>and disseminates </a:t>
            </a:r>
            <a:r>
              <a:rPr lang="en-US" altLang="ar-SA" sz="2000" dirty="0"/>
              <a:t>information</a:t>
            </a:r>
          </a:p>
        </p:txBody>
      </p:sp>
      <p:sp>
        <p:nvSpPr>
          <p:cNvPr id="12" name="TextBox 11"/>
          <p:cNvSpPr txBox="1">
            <a:spLocks noChangeArrowheads="1"/>
          </p:cNvSpPr>
          <p:nvPr/>
        </p:nvSpPr>
        <p:spPr bwMode="auto">
          <a:xfrm>
            <a:off x="1518743" y="2639181"/>
            <a:ext cx="9075683" cy="725213"/>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Marketing-Information Management </a:t>
            </a:r>
          </a:p>
        </p:txBody>
      </p:sp>
      <p:sp>
        <p:nvSpPr>
          <p:cNvPr id="13" name="TextBox 12"/>
          <p:cNvSpPr txBox="1">
            <a:spLocks noChangeArrowheads="1"/>
          </p:cNvSpPr>
          <p:nvPr/>
        </p:nvSpPr>
        <p:spPr bwMode="auto">
          <a:xfrm>
            <a:off x="1492469" y="3458965"/>
            <a:ext cx="9101957" cy="224676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228600" indent="-228600">
              <a:defRPr sz="2400" b="1">
                <a:solidFill>
                  <a:schemeClr val="tx1"/>
                </a:solidFill>
                <a:latin typeface="Arial" panose="020B0604020202020204" pitchFamily="34" charset="0"/>
                <a:ea typeface="ＭＳ Ｐゴシック" panose="020B0600070205080204" pitchFamily="34" charset="-128"/>
              </a:defRPr>
            </a:lvl1pPr>
            <a:lvl2pPr marL="742950" indent="-285750">
              <a:defRPr sz="2400" b="1">
                <a:solidFill>
                  <a:schemeClr val="tx1"/>
                </a:solidFill>
                <a:latin typeface="Arial" panose="020B0604020202020204" pitchFamily="34" charset="0"/>
                <a:ea typeface="ＭＳ Ｐゴシック" panose="020B0600070205080204" pitchFamily="34" charset="-128"/>
              </a:defRPr>
            </a:lvl2pPr>
            <a:lvl3pPr marL="1143000" indent="-228600">
              <a:defRPr sz="2400" b="1">
                <a:solidFill>
                  <a:schemeClr val="tx1"/>
                </a:solidFill>
                <a:latin typeface="Arial" panose="020B0604020202020204" pitchFamily="34" charset="0"/>
                <a:ea typeface="ＭＳ Ｐゴシック" panose="020B0600070205080204" pitchFamily="34" charset="-128"/>
              </a:defRPr>
            </a:lvl3pPr>
            <a:lvl4pPr marL="1600200" indent="-228600">
              <a:defRPr sz="2400" b="1">
                <a:solidFill>
                  <a:schemeClr val="tx1"/>
                </a:solidFill>
                <a:latin typeface="Arial" panose="020B0604020202020204" pitchFamily="34" charset="0"/>
                <a:ea typeface="ＭＳ Ｐゴシック" panose="020B0600070205080204" pitchFamily="34" charset="-128"/>
              </a:defRPr>
            </a:lvl4pPr>
            <a:lvl5pPr marL="2057400" indent="-228600">
              <a:defRPr sz="2400" b="1">
                <a:solidFill>
                  <a:schemeClr val="tx1"/>
                </a:solidFill>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solidFill>
                  <a:schemeClr val="tx1"/>
                </a:solidFill>
                <a:latin typeface="Arial" panose="020B0604020202020204" pitchFamily="34" charset="0"/>
                <a:ea typeface="ＭＳ Ｐゴシック" panose="020B0600070205080204" pitchFamily="34" charset="-128"/>
              </a:defRPr>
            </a:lvl9pPr>
          </a:lstStyle>
          <a:p>
            <a:pPr marL="342900" indent="-342900">
              <a:spcAft>
                <a:spcPts val="1200"/>
              </a:spcAft>
              <a:buClr>
                <a:srgbClr val="FF0000"/>
              </a:buClr>
              <a:buFont typeface="Wingdings" panose="05000000000000000000" pitchFamily="2" charset="2"/>
              <a:buChar char="Ø"/>
            </a:pPr>
            <a:r>
              <a:rPr lang="en-US" altLang="ar-SA" sz="2000" dirty="0"/>
              <a:t>Prevents guessing</a:t>
            </a:r>
          </a:p>
          <a:p>
            <a:pPr marL="342900" indent="-342900">
              <a:spcAft>
                <a:spcPts val="1200"/>
              </a:spcAft>
              <a:buClr>
                <a:srgbClr val="FF0000"/>
              </a:buClr>
              <a:buFont typeface="Wingdings" panose="05000000000000000000" pitchFamily="2" charset="2"/>
              <a:buChar char="Ø"/>
            </a:pPr>
            <a:r>
              <a:rPr lang="en-US" altLang="ar-SA" sz="2000" dirty="0"/>
              <a:t>Helps businesses to:</a:t>
            </a:r>
          </a:p>
          <a:p>
            <a:pPr marL="800100" lvl="1" indent="-342900">
              <a:spcAft>
                <a:spcPts val="1200"/>
              </a:spcAft>
              <a:buClr>
                <a:srgbClr val="FF0000"/>
              </a:buClr>
              <a:buFont typeface="Wingdings" panose="05000000000000000000" pitchFamily="2" charset="2"/>
              <a:buChar char="ü"/>
            </a:pPr>
            <a:r>
              <a:rPr lang="en-US" altLang="ar-SA" sz="2000" dirty="0"/>
              <a:t>Learn about their customers</a:t>
            </a:r>
          </a:p>
          <a:p>
            <a:pPr marL="800100" lvl="1" indent="-342900">
              <a:spcAft>
                <a:spcPts val="1200"/>
              </a:spcAft>
              <a:buClr>
                <a:srgbClr val="FF0000"/>
              </a:buClr>
              <a:buFont typeface="Wingdings" panose="05000000000000000000" pitchFamily="2" charset="2"/>
              <a:buChar char="ü"/>
            </a:pPr>
            <a:r>
              <a:rPr lang="en-US" altLang="ar-SA" sz="2000" dirty="0"/>
              <a:t>Predict the future</a:t>
            </a:r>
          </a:p>
          <a:p>
            <a:pPr marL="800100" lvl="1" indent="-342900">
              <a:spcAft>
                <a:spcPts val="1200"/>
              </a:spcAft>
              <a:buClr>
                <a:srgbClr val="FF0000"/>
              </a:buClr>
              <a:buFont typeface="Wingdings" panose="05000000000000000000" pitchFamily="2" charset="2"/>
              <a:buChar char="ü"/>
            </a:pPr>
            <a:r>
              <a:rPr lang="en-US" altLang="ar-SA" sz="2000" dirty="0"/>
              <a:t>Find out if customers are satisfied</a:t>
            </a:r>
          </a:p>
        </p:txBody>
      </p:sp>
    </p:spTree>
    <p:extLst>
      <p:ext uri="{BB962C8B-B14F-4D97-AF65-F5344CB8AC3E}">
        <p14:creationId xmlns:p14="http://schemas.microsoft.com/office/powerpoint/2010/main" val="2217820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2000" fill="hold"/>
                                        <p:tgtEl>
                                          <p:spTgt spid="11"/>
                                        </p:tgtEl>
                                        <p:attrNameLst>
                                          <p:attrName>ppt_w</p:attrName>
                                        </p:attrNameLst>
                                      </p:cBhvr>
                                      <p:tavLst>
                                        <p:tav tm="0">
                                          <p:val>
                                            <p:strVal val="#ppt_w*0.70"/>
                                          </p:val>
                                        </p:tav>
                                        <p:tav tm="100000">
                                          <p:val>
                                            <p:strVal val="#ppt_w"/>
                                          </p:val>
                                        </p:tav>
                                      </p:tavLst>
                                    </p:anim>
                                    <p:anim calcmode="lin" valueType="num">
                                      <p:cBhvr>
                                        <p:cTn id="15" dur="2000" fill="hold"/>
                                        <p:tgtEl>
                                          <p:spTgt spid="11"/>
                                        </p:tgtEl>
                                        <p:attrNameLst>
                                          <p:attrName>ppt_h</p:attrName>
                                        </p:attrNameLst>
                                      </p:cBhvr>
                                      <p:tavLst>
                                        <p:tav tm="0">
                                          <p:val>
                                            <p:strVal val="#ppt_h"/>
                                          </p:val>
                                        </p:tav>
                                        <p:tav tm="100000">
                                          <p:val>
                                            <p:strVal val="#ppt_h"/>
                                          </p:val>
                                        </p:tav>
                                      </p:tavLst>
                                    </p:anim>
                                    <p:animEffect transition="in" filter="fade">
                                      <p:cBhvr>
                                        <p:cTn id="16" dur="2000"/>
                                        <p:tgtEl>
                                          <p:spTgt spid="11"/>
                                        </p:tgtEl>
                                      </p:cBhvr>
                                    </p:animEffect>
                                  </p:childTnLst>
                                </p:cTn>
                              </p:par>
                            </p:childTnLst>
                          </p:cTn>
                        </p:par>
                        <p:par>
                          <p:cTn id="17" fill="hold">
                            <p:stCondLst>
                              <p:cond delay="2000"/>
                            </p:stCondLst>
                            <p:childTnLst>
                              <p:par>
                                <p:cTn id="18" presetID="55"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2000" fill="hold"/>
                                        <p:tgtEl>
                                          <p:spTgt spid="12"/>
                                        </p:tgtEl>
                                        <p:attrNameLst>
                                          <p:attrName>ppt_w</p:attrName>
                                        </p:attrNameLst>
                                      </p:cBhvr>
                                      <p:tavLst>
                                        <p:tav tm="0">
                                          <p:val>
                                            <p:strVal val="#ppt_w*0.70"/>
                                          </p:val>
                                        </p:tav>
                                        <p:tav tm="100000">
                                          <p:val>
                                            <p:strVal val="#ppt_w"/>
                                          </p:val>
                                        </p:tav>
                                      </p:tavLst>
                                    </p:anim>
                                    <p:anim calcmode="lin" valueType="num">
                                      <p:cBhvr>
                                        <p:cTn id="21" dur="2000" fill="hold"/>
                                        <p:tgtEl>
                                          <p:spTgt spid="12"/>
                                        </p:tgtEl>
                                        <p:attrNameLst>
                                          <p:attrName>ppt_h</p:attrName>
                                        </p:attrNameLst>
                                      </p:cBhvr>
                                      <p:tavLst>
                                        <p:tav tm="0">
                                          <p:val>
                                            <p:strVal val="#ppt_h"/>
                                          </p:val>
                                        </p:tav>
                                        <p:tav tm="100000">
                                          <p:val>
                                            <p:strVal val="#ppt_h"/>
                                          </p:val>
                                        </p:tav>
                                      </p:tavLst>
                                    </p:anim>
                                    <p:animEffect transition="in" filter="fade">
                                      <p:cBhvr>
                                        <p:cTn id="22" dur="20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13">
                                            <p:bg/>
                                          </p:spTgt>
                                        </p:tgtEl>
                                        <p:attrNameLst>
                                          <p:attrName>style.visibility</p:attrName>
                                        </p:attrNameLst>
                                      </p:cBhvr>
                                      <p:to>
                                        <p:strVal val="visible"/>
                                      </p:to>
                                    </p:set>
                                    <p:anim calcmode="lin" valueType="num">
                                      <p:cBhvr additive="base">
                                        <p:cTn id="27" dur="500"/>
                                        <p:tgtEl>
                                          <p:spTgt spid="13">
                                            <p:bg/>
                                          </p:spTgt>
                                        </p:tgtEl>
                                        <p:attrNameLst>
                                          <p:attrName>ppt_y</p:attrName>
                                        </p:attrNameLst>
                                      </p:cBhvr>
                                      <p:tavLst>
                                        <p:tav tm="0">
                                          <p:val>
                                            <p:strVal val="#ppt_y-#ppt_h*1.125000"/>
                                          </p:val>
                                        </p:tav>
                                        <p:tav tm="100000">
                                          <p:val>
                                            <p:strVal val="#ppt_y"/>
                                          </p:val>
                                        </p:tav>
                                      </p:tavLst>
                                    </p:anim>
                                    <p:animEffect transition="in" filter="wipe(down)">
                                      <p:cBhvr>
                                        <p:cTn id="28" dur="500"/>
                                        <p:tgtEl>
                                          <p:spTgt spid="13">
                                            <p:bg/>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1" fill="hold" grpId="0" nodeType="clickEffect">
                                  <p:stCondLst>
                                    <p:cond delay="0"/>
                                  </p:stCondLst>
                                  <p:childTnLst>
                                    <p:set>
                                      <p:cBhvr>
                                        <p:cTn id="32" dur="1" fill="hold">
                                          <p:stCondLst>
                                            <p:cond delay="0"/>
                                          </p:stCondLst>
                                        </p:cTn>
                                        <p:tgtEl>
                                          <p:spTgt spid="13">
                                            <p:txEl>
                                              <p:pRg st="0" end="0"/>
                                            </p:txEl>
                                          </p:spTgt>
                                        </p:tgtEl>
                                        <p:attrNameLst>
                                          <p:attrName>style.visibility</p:attrName>
                                        </p:attrNameLst>
                                      </p:cBhvr>
                                      <p:to>
                                        <p:strVal val="visible"/>
                                      </p:to>
                                    </p:set>
                                    <p:anim calcmode="lin" valueType="num">
                                      <p:cBhvr additive="base">
                                        <p:cTn id="33"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34" dur="500"/>
                                        <p:tgtEl>
                                          <p:spTgt spid="13">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13">
                                            <p:txEl>
                                              <p:pRg st="1" end="1"/>
                                            </p:txEl>
                                          </p:spTgt>
                                        </p:tgtEl>
                                        <p:attrNameLst>
                                          <p:attrName>style.visibility</p:attrName>
                                        </p:attrNameLst>
                                      </p:cBhvr>
                                      <p:to>
                                        <p:strVal val="visible"/>
                                      </p:to>
                                    </p:set>
                                    <p:anim calcmode="lin" valueType="num">
                                      <p:cBhvr additive="base">
                                        <p:cTn id="39"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40" dur="500"/>
                                        <p:tgtEl>
                                          <p:spTgt spid="13">
                                            <p:txEl>
                                              <p:pRg st="1" end="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1" fill="hold" grpId="0" nodeType="clickEffect">
                                  <p:stCondLst>
                                    <p:cond delay="0"/>
                                  </p:stCondLst>
                                  <p:childTnLst>
                                    <p:set>
                                      <p:cBhvr>
                                        <p:cTn id="44" dur="1" fill="hold">
                                          <p:stCondLst>
                                            <p:cond delay="0"/>
                                          </p:stCondLst>
                                        </p:cTn>
                                        <p:tgtEl>
                                          <p:spTgt spid="13">
                                            <p:txEl>
                                              <p:pRg st="2" end="2"/>
                                            </p:txEl>
                                          </p:spTgt>
                                        </p:tgtEl>
                                        <p:attrNameLst>
                                          <p:attrName>style.visibility</p:attrName>
                                        </p:attrNameLst>
                                      </p:cBhvr>
                                      <p:to>
                                        <p:strVal val="visible"/>
                                      </p:to>
                                    </p:set>
                                    <p:anim calcmode="lin" valueType="num">
                                      <p:cBhvr additive="base">
                                        <p:cTn id="45"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46" dur="500"/>
                                        <p:tgtEl>
                                          <p:spTgt spid="13">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1" fill="hold" grpId="0" nodeType="clickEffect">
                                  <p:stCondLst>
                                    <p:cond delay="0"/>
                                  </p:stCondLst>
                                  <p:childTnLst>
                                    <p:set>
                                      <p:cBhvr>
                                        <p:cTn id="50" dur="1" fill="hold">
                                          <p:stCondLst>
                                            <p:cond delay="0"/>
                                          </p:stCondLst>
                                        </p:cTn>
                                        <p:tgtEl>
                                          <p:spTgt spid="13">
                                            <p:txEl>
                                              <p:pRg st="3" end="3"/>
                                            </p:txEl>
                                          </p:spTgt>
                                        </p:tgtEl>
                                        <p:attrNameLst>
                                          <p:attrName>style.visibility</p:attrName>
                                        </p:attrNameLst>
                                      </p:cBhvr>
                                      <p:to>
                                        <p:strVal val="visible"/>
                                      </p:to>
                                    </p:set>
                                    <p:anim calcmode="lin" valueType="num">
                                      <p:cBhvr additive="base">
                                        <p:cTn id="51"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52" dur="500"/>
                                        <p:tgtEl>
                                          <p:spTgt spid="13">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1" fill="hold" grpId="0" nodeType="clickEffect">
                                  <p:stCondLst>
                                    <p:cond delay="0"/>
                                  </p:stCondLst>
                                  <p:childTnLst>
                                    <p:set>
                                      <p:cBhvr>
                                        <p:cTn id="56" dur="1" fill="hold">
                                          <p:stCondLst>
                                            <p:cond delay="0"/>
                                          </p:stCondLst>
                                        </p:cTn>
                                        <p:tgtEl>
                                          <p:spTgt spid="13">
                                            <p:txEl>
                                              <p:pRg st="4" end="4"/>
                                            </p:txEl>
                                          </p:spTgt>
                                        </p:tgtEl>
                                        <p:attrNameLst>
                                          <p:attrName>style.visibility</p:attrName>
                                        </p:attrNameLst>
                                      </p:cBhvr>
                                      <p:to>
                                        <p:strVal val="visible"/>
                                      </p:to>
                                    </p:set>
                                    <p:anim calcmode="lin" valueType="num">
                                      <p:cBhvr additive="base">
                                        <p:cTn id="57" dur="500"/>
                                        <p:tgtEl>
                                          <p:spTgt spid="13">
                                            <p:txEl>
                                              <p:pRg st="4" end="4"/>
                                            </p:txEl>
                                          </p:spTgt>
                                        </p:tgtEl>
                                        <p:attrNameLst>
                                          <p:attrName>ppt_y</p:attrName>
                                        </p:attrNameLst>
                                      </p:cBhvr>
                                      <p:tavLst>
                                        <p:tav tm="0">
                                          <p:val>
                                            <p:strVal val="#ppt_y-#ppt_h*1.125000"/>
                                          </p:val>
                                        </p:tav>
                                        <p:tav tm="100000">
                                          <p:val>
                                            <p:strVal val="#ppt_y"/>
                                          </p:val>
                                        </p:tav>
                                      </p:tavLst>
                                    </p:anim>
                                    <p:animEffect transition="in" filter="wipe(down)">
                                      <p:cBhvr>
                                        <p:cTn id="58"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animBg="1"/>
      <p:bldP spid="12" grpId="0" animBg="1"/>
      <p:bldP spid="13" grpId="0" build="p" bldLvl="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3345" y="1477910"/>
            <a:ext cx="10986655" cy="457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21020"/>
            <a:ext cx="1251166" cy="101961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2068231" y="458296"/>
            <a:ext cx="7824440"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Pricing </a:t>
            </a:r>
          </a:p>
        </p:txBody>
      </p:sp>
      <p:sp>
        <p:nvSpPr>
          <p:cNvPr id="11" name="TextBox 10"/>
          <p:cNvSpPr txBox="1">
            <a:spLocks noChangeArrowheads="1"/>
          </p:cNvSpPr>
          <p:nvPr/>
        </p:nvSpPr>
        <p:spPr bwMode="auto">
          <a:xfrm>
            <a:off x="1884218" y="1598966"/>
            <a:ext cx="8670604" cy="1169551"/>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Determines and adjusts prices to:</a:t>
            </a:r>
          </a:p>
          <a:p>
            <a:pPr marL="800100" lvl="1" indent="-342900">
              <a:buClr>
                <a:srgbClr val="FF0000"/>
              </a:buClr>
              <a:buFont typeface="Wingdings" panose="05000000000000000000" pitchFamily="2" charset="2"/>
              <a:buChar char="ü"/>
            </a:pPr>
            <a:r>
              <a:rPr lang="en-US" altLang="ar-SA" sz="2000" dirty="0"/>
              <a:t>Maximize return</a:t>
            </a:r>
          </a:p>
          <a:p>
            <a:pPr marL="800100" lvl="1" indent="-342900">
              <a:buClr>
                <a:srgbClr val="FF0000"/>
              </a:buClr>
              <a:buFont typeface="Wingdings" panose="05000000000000000000" pitchFamily="2" charset="2"/>
              <a:buChar char="ü"/>
            </a:pPr>
            <a:r>
              <a:rPr lang="en-US" altLang="ar-SA" sz="2000" dirty="0"/>
              <a:t>Meet customers</a:t>
            </a:r>
            <a:r>
              <a:rPr lang="en-US" altLang="en-US" sz="2000" dirty="0"/>
              <a:t>’</a:t>
            </a:r>
            <a:r>
              <a:rPr lang="en-US" altLang="ar-SA" sz="2000" dirty="0"/>
              <a:t> perceptions of value </a:t>
            </a:r>
          </a:p>
        </p:txBody>
      </p:sp>
      <p:sp>
        <p:nvSpPr>
          <p:cNvPr id="12" name="TextBox 11"/>
          <p:cNvSpPr txBox="1">
            <a:spLocks noChangeArrowheads="1"/>
          </p:cNvSpPr>
          <p:nvPr/>
        </p:nvSpPr>
        <p:spPr bwMode="auto">
          <a:xfrm>
            <a:off x="1884218" y="2911366"/>
            <a:ext cx="8704442" cy="510999"/>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Pricing </a:t>
            </a:r>
          </a:p>
        </p:txBody>
      </p:sp>
      <p:sp>
        <p:nvSpPr>
          <p:cNvPr id="13" name="TextBox 12"/>
          <p:cNvSpPr txBox="1">
            <a:spLocks noChangeArrowheads="1"/>
          </p:cNvSpPr>
          <p:nvPr/>
        </p:nvSpPr>
        <p:spPr bwMode="auto">
          <a:xfrm>
            <a:off x="1884218" y="3571485"/>
            <a:ext cx="8704442" cy="2308324"/>
          </a:xfrm>
          <a:prstGeom prst="rect">
            <a:avLst/>
          </a:prstGeom>
          <a:noFill/>
          <a:ln w="9525">
            <a:solidFill>
              <a:schemeClr val="accent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Affects how well a product will sell</a:t>
            </a:r>
          </a:p>
          <a:p>
            <a:r>
              <a:rPr lang="en-US" altLang="ar-SA" sz="2000" dirty="0"/>
              <a:t>Impacts how much profit the business will make</a:t>
            </a:r>
          </a:p>
          <a:p>
            <a:r>
              <a:rPr lang="en-US" altLang="ar-SA" sz="2000" dirty="0"/>
              <a:t>Must set prices customers are willing to pay</a:t>
            </a:r>
          </a:p>
          <a:p>
            <a:r>
              <a:rPr lang="en-US" altLang="ar-SA" sz="2000" dirty="0"/>
              <a:t>Helps decide when to adjust prices</a:t>
            </a:r>
          </a:p>
          <a:p>
            <a:r>
              <a:rPr lang="en-US" altLang="ar-SA" sz="2000" dirty="0"/>
              <a:t>Must cover </a:t>
            </a:r>
            <a:r>
              <a:rPr lang="en-US" altLang="ar-SA" sz="2000" dirty="0" smtClean="0"/>
              <a:t>costs</a:t>
            </a:r>
            <a:endParaRPr lang="en-US" altLang="ar-SA" sz="2000" dirty="0"/>
          </a:p>
        </p:txBody>
      </p:sp>
    </p:spTree>
    <p:extLst>
      <p:ext uri="{BB962C8B-B14F-4D97-AF65-F5344CB8AC3E}">
        <p14:creationId xmlns:p14="http://schemas.microsoft.com/office/powerpoint/2010/main" val="3857247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strVal val="#ppt_w*0.70"/>
                                          </p:val>
                                        </p:tav>
                                        <p:tav tm="100000">
                                          <p:val>
                                            <p:strVal val="#ppt_w"/>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animEffect transition="in" filter="fade">
                                      <p:cBhvr>
                                        <p:cTn id="39" dur="20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bg/>
                                          </p:spTgt>
                                        </p:tgtEl>
                                        <p:attrNameLst>
                                          <p:attrName>style.visibility</p:attrName>
                                        </p:attrNameLst>
                                      </p:cBhvr>
                                      <p:to>
                                        <p:strVal val="visible"/>
                                      </p:to>
                                    </p:set>
                                    <p:anim calcmode="lin" valueType="num">
                                      <p:cBhvr additive="base">
                                        <p:cTn id="44" dur="500"/>
                                        <p:tgtEl>
                                          <p:spTgt spid="13">
                                            <p:bg/>
                                          </p:spTgt>
                                        </p:tgtEl>
                                        <p:attrNameLst>
                                          <p:attrName>ppt_y</p:attrName>
                                        </p:attrNameLst>
                                      </p:cBhvr>
                                      <p:tavLst>
                                        <p:tav tm="0">
                                          <p:val>
                                            <p:strVal val="#ppt_y-#ppt_h*1.125000"/>
                                          </p:val>
                                        </p:tav>
                                        <p:tav tm="100000">
                                          <p:val>
                                            <p:strVal val="#ppt_y"/>
                                          </p:val>
                                        </p:tav>
                                      </p:tavLst>
                                    </p:anim>
                                    <p:animEffect transition="in" filter="wipe(down)">
                                      <p:cBhvr>
                                        <p:cTn id="45" dur="500"/>
                                        <p:tgtEl>
                                          <p:spTgt spid="13">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0" end="0"/>
                                            </p:txEl>
                                          </p:spTgt>
                                        </p:tgtEl>
                                        <p:attrNameLst>
                                          <p:attrName>style.visibility</p:attrName>
                                        </p:attrNameLst>
                                      </p:cBhvr>
                                      <p:to>
                                        <p:strVal val="visible"/>
                                      </p:to>
                                    </p:set>
                                    <p:anim calcmode="lin" valueType="num">
                                      <p:cBhvr additive="base">
                                        <p:cTn id="50"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1" end="1"/>
                                            </p:txEl>
                                          </p:spTgt>
                                        </p:tgtEl>
                                        <p:attrNameLst>
                                          <p:attrName>style.visibility</p:attrName>
                                        </p:attrNameLst>
                                      </p:cBhvr>
                                      <p:to>
                                        <p:strVal val="visible"/>
                                      </p:to>
                                    </p:set>
                                    <p:anim calcmode="lin" valueType="num">
                                      <p:cBhvr additive="base">
                                        <p:cTn id="56"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3" end="3"/>
                                            </p:txEl>
                                          </p:spTgt>
                                        </p:tgtEl>
                                        <p:attrNameLst>
                                          <p:attrName>style.visibility</p:attrName>
                                        </p:attrNameLst>
                                      </p:cBhvr>
                                      <p:to>
                                        <p:strVal val="visible"/>
                                      </p:to>
                                    </p:set>
                                    <p:anim calcmode="lin" valueType="num">
                                      <p:cBhvr additive="base">
                                        <p:cTn id="68"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3" end="3"/>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3">
                                            <p:txEl>
                                              <p:pRg st="4" end="4"/>
                                            </p:txEl>
                                          </p:spTgt>
                                        </p:tgtEl>
                                        <p:attrNameLst>
                                          <p:attrName>style.visibility</p:attrName>
                                        </p:attrNameLst>
                                      </p:cBhvr>
                                      <p:to>
                                        <p:strVal val="visible"/>
                                      </p:to>
                                    </p:set>
                                    <p:anim calcmode="lin" valueType="num">
                                      <p:cBhvr additive="base">
                                        <p:cTn id="74" dur="500"/>
                                        <p:tgtEl>
                                          <p:spTgt spid="13">
                                            <p:txEl>
                                              <p:pRg st="4" end="4"/>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bldLvl="2" animBg="1"/>
      <p:bldP spid="12" grpId="0" animBg="1"/>
      <p:bldP spid="1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8036" y="1446144"/>
            <a:ext cx="10861964" cy="46097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08089" y="371488"/>
            <a:ext cx="1034822" cy="841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438507" y="531257"/>
            <a:ext cx="8798312"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Channel Management </a:t>
            </a:r>
          </a:p>
        </p:txBody>
      </p:sp>
      <p:sp>
        <p:nvSpPr>
          <p:cNvPr id="11" name="TextBox 10"/>
          <p:cNvSpPr txBox="1">
            <a:spLocks noChangeArrowheads="1"/>
          </p:cNvSpPr>
          <p:nvPr/>
        </p:nvSpPr>
        <p:spPr bwMode="auto">
          <a:xfrm>
            <a:off x="1538867" y="1818917"/>
            <a:ext cx="8798313" cy="861774"/>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Identifies, selects, monitors, and evaluates sales channels </a:t>
            </a:r>
          </a:p>
          <a:p>
            <a:r>
              <a:rPr lang="en-US" altLang="ar-SA" sz="2000" dirty="0"/>
              <a:t>Puts products in the customers</a:t>
            </a:r>
            <a:r>
              <a:rPr lang="en-US" altLang="en-US" sz="2000" dirty="0"/>
              <a:t>’</a:t>
            </a:r>
            <a:r>
              <a:rPr lang="en-US" altLang="ar-SA" sz="2000" dirty="0"/>
              <a:t> hands </a:t>
            </a:r>
          </a:p>
        </p:txBody>
      </p:sp>
      <p:sp>
        <p:nvSpPr>
          <p:cNvPr id="12" name="TextBox 11"/>
          <p:cNvSpPr txBox="1">
            <a:spLocks noChangeArrowheads="1"/>
          </p:cNvSpPr>
          <p:nvPr/>
        </p:nvSpPr>
        <p:spPr bwMode="auto">
          <a:xfrm>
            <a:off x="1538867" y="2930277"/>
            <a:ext cx="8697952" cy="692049"/>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Channel Management </a:t>
            </a:r>
          </a:p>
        </p:txBody>
      </p:sp>
      <p:sp>
        <p:nvSpPr>
          <p:cNvPr id="13" name="TextBox 12"/>
          <p:cNvSpPr txBox="1">
            <a:spLocks noChangeArrowheads="1"/>
          </p:cNvSpPr>
          <p:nvPr/>
        </p:nvSpPr>
        <p:spPr bwMode="auto">
          <a:xfrm>
            <a:off x="1538867" y="3871912"/>
            <a:ext cx="9010187" cy="1323439"/>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2000" dirty="0"/>
              <a:t>Gets products from producers to customers</a:t>
            </a:r>
          </a:p>
          <a:p>
            <a:r>
              <a:rPr lang="en-US" altLang="ar-SA" sz="2000" dirty="0"/>
              <a:t>Makes products available when and where customers want to buy</a:t>
            </a:r>
          </a:p>
          <a:p>
            <a:r>
              <a:rPr lang="en-US" altLang="ar-SA" sz="2000" dirty="0"/>
              <a:t>Determines which channel members should do </a:t>
            </a:r>
          </a:p>
        </p:txBody>
      </p:sp>
    </p:spTree>
    <p:extLst>
      <p:ext uri="{BB962C8B-B14F-4D97-AF65-F5344CB8AC3E}">
        <p14:creationId xmlns:p14="http://schemas.microsoft.com/office/powerpoint/2010/main" val="1105778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par>
                          <p:cTn id="28" fill="hold">
                            <p:stCondLst>
                              <p:cond delay="500"/>
                            </p:stCondLst>
                            <p:childTnLst>
                              <p:par>
                                <p:cTn id="29" presetID="55" presetClass="entr" presetSubtype="0"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2000" fill="hold"/>
                                        <p:tgtEl>
                                          <p:spTgt spid="12"/>
                                        </p:tgtEl>
                                        <p:attrNameLst>
                                          <p:attrName>ppt_w</p:attrName>
                                        </p:attrNameLst>
                                      </p:cBhvr>
                                      <p:tavLst>
                                        <p:tav tm="0">
                                          <p:val>
                                            <p:strVal val="#ppt_w*0.70"/>
                                          </p:val>
                                        </p:tav>
                                        <p:tav tm="100000">
                                          <p:val>
                                            <p:strVal val="#ppt_w"/>
                                          </p:val>
                                        </p:tav>
                                      </p:tavLst>
                                    </p:anim>
                                    <p:anim calcmode="lin" valueType="num">
                                      <p:cBhvr>
                                        <p:cTn id="32" dur="2000" fill="hold"/>
                                        <p:tgtEl>
                                          <p:spTgt spid="12"/>
                                        </p:tgtEl>
                                        <p:attrNameLst>
                                          <p:attrName>ppt_h</p:attrName>
                                        </p:attrNameLst>
                                      </p:cBhvr>
                                      <p:tavLst>
                                        <p:tav tm="0">
                                          <p:val>
                                            <p:strVal val="#ppt_h"/>
                                          </p:val>
                                        </p:tav>
                                        <p:tav tm="100000">
                                          <p:val>
                                            <p:strVal val="#ppt_h"/>
                                          </p:val>
                                        </p:tav>
                                      </p:tavLst>
                                    </p:anim>
                                    <p:animEffect transition="in" filter="fade">
                                      <p:cBhvr>
                                        <p:cTn id="33" dur="20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3">
                                            <p:bg/>
                                          </p:spTgt>
                                        </p:tgtEl>
                                        <p:attrNameLst>
                                          <p:attrName>style.visibility</p:attrName>
                                        </p:attrNameLst>
                                      </p:cBhvr>
                                      <p:to>
                                        <p:strVal val="visible"/>
                                      </p:to>
                                    </p:set>
                                    <p:anim calcmode="lin" valueType="num">
                                      <p:cBhvr additive="base">
                                        <p:cTn id="38" dur="500"/>
                                        <p:tgtEl>
                                          <p:spTgt spid="13">
                                            <p:bg/>
                                          </p:spTgt>
                                        </p:tgtEl>
                                        <p:attrNameLst>
                                          <p:attrName>ppt_y</p:attrName>
                                        </p:attrNameLst>
                                      </p:cBhvr>
                                      <p:tavLst>
                                        <p:tav tm="0">
                                          <p:val>
                                            <p:strVal val="#ppt_y-#ppt_h*1.125000"/>
                                          </p:val>
                                        </p:tav>
                                        <p:tav tm="100000">
                                          <p:val>
                                            <p:strVal val="#ppt_y"/>
                                          </p:val>
                                        </p:tav>
                                      </p:tavLst>
                                    </p:anim>
                                    <p:animEffect transition="in" filter="wipe(down)">
                                      <p:cBhvr>
                                        <p:cTn id="39" dur="500"/>
                                        <p:tgtEl>
                                          <p:spTgt spid="13">
                                            <p:bg/>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txEl>
                                              <p:pRg st="0" end="0"/>
                                            </p:txEl>
                                          </p:spTgt>
                                        </p:tgtEl>
                                        <p:attrNameLst>
                                          <p:attrName>style.visibility</p:attrName>
                                        </p:attrNameLst>
                                      </p:cBhvr>
                                      <p:to>
                                        <p:strVal val="visible"/>
                                      </p:to>
                                    </p:set>
                                    <p:anim calcmode="lin" valueType="num">
                                      <p:cBhvr additive="base">
                                        <p:cTn id="44"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3">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1" end="1"/>
                                            </p:txEl>
                                          </p:spTgt>
                                        </p:tgtEl>
                                        <p:attrNameLst>
                                          <p:attrName>style.visibility</p:attrName>
                                        </p:attrNameLst>
                                      </p:cBhvr>
                                      <p:to>
                                        <p:strVal val="visible"/>
                                      </p:to>
                                    </p:set>
                                    <p:anim calcmode="lin" valueType="num">
                                      <p:cBhvr additive="base">
                                        <p:cTn id="50"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2" end="2"/>
                                            </p:txEl>
                                          </p:spTgt>
                                        </p:tgtEl>
                                        <p:attrNameLst>
                                          <p:attrName>style.visibility</p:attrName>
                                        </p:attrNameLst>
                                      </p:cBhvr>
                                      <p:to>
                                        <p:strVal val="visible"/>
                                      </p:to>
                                    </p:set>
                                    <p:anim calcmode="lin" valueType="num">
                                      <p:cBhvr additive="base">
                                        <p:cTn id="56"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1055" y="1510119"/>
            <a:ext cx="10958945" cy="45457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63030"/>
            <a:ext cx="1145895" cy="97760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133671" y="363030"/>
            <a:ext cx="8363417"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Promotion </a:t>
            </a:r>
          </a:p>
        </p:txBody>
      </p:sp>
      <p:sp>
        <p:nvSpPr>
          <p:cNvPr id="11" name="TextBox 10"/>
          <p:cNvSpPr txBox="1">
            <a:spLocks noChangeArrowheads="1"/>
          </p:cNvSpPr>
          <p:nvPr/>
        </p:nvSpPr>
        <p:spPr bwMode="auto">
          <a:xfrm>
            <a:off x="1354376" y="1867990"/>
            <a:ext cx="9133515" cy="1785104"/>
          </a:xfrm>
          <a:prstGeom prst="rect">
            <a:avLst/>
          </a:prstGeom>
          <a:noFill/>
          <a:ln w="9525">
            <a:solidFill>
              <a:srgbClr val="24A9E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Communicates information about goods, services, images, and/or ideas to achieve a desired outcome</a:t>
            </a:r>
          </a:p>
          <a:p>
            <a:r>
              <a:rPr lang="en-US" altLang="ar-SA" sz="1800" dirty="0"/>
              <a:t>Informs, persuades, or reminds customers about a business and/or its products</a:t>
            </a:r>
          </a:p>
          <a:p>
            <a:r>
              <a:rPr lang="en-US" altLang="ar-SA" sz="1800" dirty="0"/>
              <a:t>Uses a variety of methods to communicate with customers </a:t>
            </a:r>
          </a:p>
        </p:txBody>
      </p:sp>
      <p:sp>
        <p:nvSpPr>
          <p:cNvPr id="12" name="TextBox 11"/>
          <p:cNvSpPr txBox="1">
            <a:spLocks noChangeArrowheads="1"/>
          </p:cNvSpPr>
          <p:nvPr/>
        </p:nvSpPr>
        <p:spPr bwMode="auto">
          <a:xfrm>
            <a:off x="2508511" y="3737106"/>
            <a:ext cx="7174977" cy="767254"/>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Promotion</a:t>
            </a:r>
          </a:p>
        </p:txBody>
      </p:sp>
      <p:sp>
        <p:nvSpPr>
          <p:cNvPr id="13" name="TextBox 12"/>
          <p:cNvSpPr txBox="1">
            <a:spLocks noChangeArrowheads="1"/>
          </p:cNvSpPr>
          <p:nvPr/>
        </p:nvSpPr>
        <p:spPr bwMode="auto">
          <a:xfrm>
            <a:off x="2530106" y="4676789"/>
            <a:ext cx="7174977" cy="1257234"/>
          </a:xfrm>
          <a:prstGeom prst="rect">
            <a:avLst/>
          </a:prstGeom>
          <a:noFill/>
          <a:ln w="9525">
            <a:solidFill>
              <a:srgbClr val="24A9E1"/>
            </a:solidFill>
            <a:miter lim="800000"/>
            <a:headEnd/>
            <a:tailEnd/>
          </a:ln>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4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smtClean="0"/>
              <a:t>Helps create the business</a:t>
            </a:r>
            <a:r>
              <a:rPr lang="en-US" altLang="en-US" sz="1800" dirty="0" smtClean="0"/>
              <a:t>’</a:t>
            </a:r>
            <a:r>
              <a:rPr lang="en-US" altLang="ar-SA" sz="1800" dirty="0" smtClean="0"/>
              <a:t>s image</a:t>
            </a:r>
          </a:p>
          <a:p>
            <a:r>
              <a:rPr lang="en-US" altLang="ar-SA" sz="1800" dirty="0" smtClean="0"/>
              <a:t>Tells </a:t>
            </a:r>
            <a:r>
              <a:rPr lang="en-US" altLang="ar-SA" sz="1800" dirty="0"/>
              <a:t>customers about products</a:t>
            </a:r>
          </a:p>
          <a:p>
            <a:r>
              <a:rPr lang="en-US" altLang="ar-SA" sz="1800" dirty="0"/>
              <a:t>Generates product </a:t>
            </a:r>
            <a:r>
              <a:rPr lang="en-US" altLang="ar-SA" sz="1800" dirty="0" smtClean="0"/>
              <a:t>demand</a:t>
            </a:r>
            <a:endParaRPr lang="en-US" altLang="ar-SA" sz="1800" dirty="0"/>
          </a:p>
        </p:txBody>
      </p:sp>
    </p:spTree>
    <p:extLst>
      <p:ext uri="{BB962C8B-B14F-4D97-AF65-F5344CB8AC3E}">
        <p14:creationId xmlns:p14="http://schemas.microsoft.com/office/powerpoint/2010/main" val="2827269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0.70"/>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par>
                          <p:cTn id="34" fill="hold">
                            <p:stCondLst>
                              <p:cond delay="500"/>
                            </p:stCondLst>
                            <p:childTnLst>
                              <p:par>
                                <p:cTn id="35" presetID="55"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strVal val="#ppt_w*0.70"/>
                                          </p:val>
                                        </p:tav>
                                        <p:tav tm="100000">
                                          <p:val>
                                            <p:strVal val="#ppt_w"/>
                                          </p:val>
                                        </p:tav>
                                      </p:tavLst>
                                    </p:anim>
                                    <p:anim calcmode="lin" valueType="num">
                                      <p:cBhvr>
                                        <p:cTn id="38" dur="2000" fill="hold"/>
                                        <p:tgtEl>
                                          <p:spTgt spid="12"/>
                                        </p:tgtEl>
                                        <p:attrNameLst>
                                          <p:attrName>ppt_h</p:attrName>
                                        </p:attrNameLst>
                                      </p:cBhvr>
                                      <p:tavLst>
                                        <p:tav tm="0">
                                          <p:val>
                                            <p:strVal val="#ppt_h"/>
                                          </p:val>
                                        </p:tav>
                                        <p:tav tm="100000">
                                          <p:val>
                                            <p:strVal val="#ppt_h"/>
                                          </p:val>
                                        </p:tav>
                                      </p:tavLst>
                                    </p:anim>
                                    <p:animEffect transition="in" filter="fade">
                                      <p:cBhvr>
                                        <p:cTn id="39" dur="20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3">
                                            <p:bg/>
                                          </p:spTgt>
                                        </p:tgtEl>
                                        <p:attrNameLst>
                                          <p:attrName>style.visibility</p:attrName>
                                        </p:attrNameLst>
                                      </p:cBhvr>
                                      <p:to>
                                        <p:strVal val="visible"/>
                                      </p:to>
                                    </p:set>
                                    <p:anim calcmode="lin" valueType="num">
                                      <p:cBhvr additive="base">
                                        <p:cTn id="44" dur="500"/>
                                        <p:tgtEl>
                                          <p:spTgt spid="13">
                                            <p:bg/>
                                          </p:spTgt>
                                        </p:tgtEl>
                                        <p:attrNameLst>
                                          <p:attrName>ppt_y</p:attrName>
                                        </p:attrNameLst>
                                      </p:cBhvr>
                                      <p:tavLst>
                                        <p:tav tm="0">
                                          <p:val>
                                            <p:strVal val="#ppt_y-#ppt_h*1.125000"/>
                                          </p:val>
                                        </p:tav>
                                        <p:tav tm="100000">
                                          <p:val>
                                            <p:strVal val="#ppt_y"/>
                                          </p:val>
                                        </p:tav>
                                      </p:tavLst>
                                    </p:anim>
                                    <p:animEffect transition="in" filter="wipe(down)">
                                      <p:cBhvr>
                                        <p:cTn id="45" dur="500"/>
                                        <p:tgtEl>
                                          <p:spTgt spid="13">
                                            <p:bg/>
                                          </p:spTgt>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1" fill="hold" grpId="0" nodeType="clickEffect">
                                  <p:stCondLst>
                                    <p:cond delay="0"/>
                                  </p:stCondLst>
                                  <p:childTnLst>
                                    <p:set>
                                      <p:cBhvr>
                                        <p:cTn id="49" dur="1" fill="hold">
                                          <p:stCondLst>
                                            <p:cond delay="0"/>
                                          </p:stCondLst>
                                        </p:cTn>
                                        <p:tgtEl>
                                          <p:spTgt spid="13">
                                            <p:txEl>
                                              <p:pRg st="0" end="0"/>
                                            </p:txEl>
                                          </p:spTgt>
                                        </p:tgtEl>
                                        <p:attrNameLst>
                                          <p:attrName>style.visibility</p:attrName>
                                        </p:attrNameLst>
                                      </p:cBhvr>
                                      <p:to>
                                        <p:strVal val="visible"/>
                                      </p:to>
                                    </p:set>
                                    <p:anim calcmode="lin" valueType="num">
                                      <p:cBhvr additive="base">
                                        <p:cTn id="50"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51" dur="500"/>
                                        <p:tgtEl>
                                          <p:spTgt spid="13">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txEl>
                                              <p:pRg st="1" end="1"/>
                                            </p:txEl>
                                          </p:spTgt>
                                        </p:tgtEl>
                                        <p:attrNameLst>
                                          <p:attrName>style.visibility</p:attrName>
                                        </p:attrNameLst>
                                      </p:cBhvr>
                                      <p:to>
                                        <p:strVal val="visible"/>
                                      </p:to>
                                    </p:set>
                                    <p:anim calcmode="lin" valueType="num">
                                      <p:cBhvr additive="base">
                                        <p:cTn id="56"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57" dur="500"/>
                                        <p:tgtEl>
                                          <p:spTgt spid="13">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417460"/>
            <a:ext cx="11371293" cy="4983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21022"/>
            <a:ext cx="1134430" cy="8918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0380" y="620447"/>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1</a:t>
            </a:r>
            <a:endParaRPr lang="en-US" sz="105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890865" y="329045"/>
            <a:ext cx="7814218" cy="830997"/>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dirty="0"/>
              <a:t>Selling </a:t>
            </a:r>
          </a:p>
        </p:txBody>
      </p:sp>
      <p:sp>
        <p:nvSpPr>
          <p:cNvPr id="11" name="TextBox 10"/>
          <p:cNvSpPr txBox="1">
            <a:spLocks noChangeArrowheads="1"/>
          </p:cNvSpPr>
          <p:nvPr/>
        </p:nvSpPr>
        <p:spPr bwMode="auto">
          <a:xfrm>
            <a:off x="2322784" y="1490131"/>
            <a:ext cx="7846452" cy="1938992"/>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600" dirty="0"/>
              <a:t>Determines client </a:t>
            </a:r>
            <a:r>
              <a:rPr lang="en-US" altLang="ar-SA" sz="1600" dirty="0" smtClean="0"/>
              <a:t>needs and </a:t>
            </a:r>
            <a:r>
              <a:rPr lang="en-US" altLang="ar-SA" sz="1600" dirty="0"/>
              <a:t>wants</a:t>
            </a:r>
          </a:p>
          <a:p>
            <a:r>
              <a:rPr lang="en-US" altLang="ar-SA" sz="1600" dirty="0"/>
              <a:t>Responds through planned, personalized communication</a:t>
            </a:r>
          </a:p>
          <a:p>
            <a:r>
              <a:rPr lang="en-US" altLang="ar-SA" sz="1600" dirty="0"/>
              <a:t>Influences purchase decisions</a:t>
            </a:r>
          </a:p>
          <a:p>
            <a:r>
              <a:rPr lang="en-US" altLang="ar-SA" sz="1600" dirty="0"/>
              <a:t>Enhances future business opportunities</a:t>
            </a:r>
          </a:p>
          <a:p>
            <a:r>
              <a:rPr lang="en-US" altLang="ar-SA" sz="1600" dirty="0"/>
              <a:t>Provides customers with the products they want </a:t>
            </a:r>
          </a:p>
        </p:txBody>
      </p:sp>
      <p:sp>
        <p:nvSpPr>
          <p:cNvPr id="12" name="TextBox 11"/>
          <p:cNvSpPr txBox="1">
            <a:spLocks noChangeArrowheads="1"/>
          </p:cNvSpPr>
          <p:nvPr/>
        </p:nvSpPr>
        <p:spPr bwMode="auto">
          <a:xfrm>
            <a:off x="2322783" y="3567399"/>
            <a:ext cx="7814218" cy="561525"/>
          </a:xfrm>
          <a:prstGeom prst="rect">
            <a:avLst/>
          </a:prstGeom>
          <a:solidFill>
            <a:schemeClr val="accent1">
              <a:lumMod val="20000"/>
              <a:lumOff val="80000"/>
            </a:schemeClr>
          </a:solidFill>
          <a:ln>
            <a:solidFill>
              <a:schemeClr val="tx1"/>
            </a:solidFill>
          </a:ln>
          <a:extLst/>
        </p:spPr>
        <p:txBody>
          <a:bodyPr vert="horz" lIns="91440" tIns="45720" rIns="91440" bIns="45720" rtlCol="0" anchor="ctr">
            <a:noAutofit/>
          </a:bodyPr>
          <a:lstStyle>
            <a:defPPr>
              <a:defRPr lang="en-US"/>
            </a:defPPr>
            <a:lvl1pPr algn="ctr">
              <a:lnSpc>
                <a:spcPct val="115000"/>
              </a:lnSpc>
              <a:spcBef>
                <a:spcPct val="0"/>
              </a:spcBef>
              <a:buNone/>
              <a:defRPr sz="2800" b="1" i="0"/>
            </a:lvl1pPr>
          </a:lstStyle>
          <a:p>
            <a:r>
              <a:rPr lang="en-US" altLang="ar-SA" dirty="0"/>
              <a:t>Importance of Selling </a:t>
            </a:r>
          </a:p>
        </p:txBody>
      </p:sp>
      <p:sp>
        <p:nvSpPr>
          <p:cNvPr id="13" name="TextBox 12"/>
          <p:cNvSpPr txBox="1">
            <a:spLocks noChangeArrowheads="1"/>
          </p:cNvSpPr>
          <p:nvPr/>
        </p:nvSpPr>
        <p:spPr bwMode="auto">
          <a:xfrm>
            <a:off x="2322784" y="4267201"/>
            <a:ext cx="7814217" cy="1692771"/>
          </a:xfrm>
          <a:prstGeom prst="rect">
            <a:avLst/>
          </a:prstGeom>
          <a:noFill/>
          <a:ln w="9525">
            <a:solidFill>
              <a:srgbClr val="24A9E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ar-SA"/>
            </a:defPPr>
            <a:lvl1pPr marL="342900" indent="-342900">
              <a:spcAft>
                <a:spcPts val="1200"/>
              </a:spcAft>
              <a:buClr>
                <a:srgbClr val="FF0000"/>
              </a:buClr>
              <a:buFont typeface="Wingdings" panose="05000000000000000000" pitchFamily="2" charset="2"/>
              <a:buChar char="Ø"/>
              <a:defRPr sz="2000" b="1">
                <a:latin typeface="Arial" panose="020B0604020202020204" pitchFamily="34" charset="0"/>
                <a:ea typeface="ＭＳ Ｐゴシック" panose="020B0600070205080204" pitchFamily="34" charset="-128"/>
              </a:defRPr>
            </a:lvl1pPr>
            <a:lvl2pPr marL="742950" indent="-285750">
              <a:defRPr sz="2400" b="1">
                <a:latin typeface="Arial" panose="020B0604020202020204" pitchFamily="34" charset="0"/>
                <a:ea typeface="ＭＳ Ｐゴシック" panose="020B0600070205080204" pitchFamily="34" charset="-128"/>
              </a:defRPr>
            </a:lvl2pPr>
            <a:lvl3pPr marL="1143000" indent="-228600">
              <a:defRPr sz="2400" b="1">
                <a:latin typeface="Arial" panose="020B0604020202020204" pitchFamily="34" charset="0"/>
                <a:ea typeface="ＭＳ Ｐゴシック" panose="020B0600070205080204" pitchFamily="34" charset="-128"/>
              </a:defRPr>
            </a:lvl3pPr>
            <a:lvl4pPr marL="1600200" indent="-228600">
              <a:defRPr sz="2400" b="1">
                <a:latin typeface="Arial" panose="020B0604020202020204" pitchFamily="34" charset="0"/>
                <a:ea typeface="ＭＳ Ｐゴシック" panose="020B0600070205080204" pitchFamily="34" charset="-128"/>
              </a:defRPr>
            </a:lvl4pPr>
            <a:lvl5pPr marL="2057400" indent="-228600">
              <a:defRPr sz="2400" b="1">
                <a:latin typeface="Arial" panose="020B0604020202020204" pitchFamily="34" charset="0"/>
                <a:ea typeface="ＭＳ Ｐゴシック" panose="020B0600070205080204" pitchFamily="34" charset="-128"/>
              </a:defRPr>
            </a:lvl5pPr>
            <a:lvl6pPr marL="25146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6pPr>
            <a:lvl7pPr marL="29718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7pPr>
            <a:lvl8pPr marL="34290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8pPr>
            <a:lvl9pPr marL="3886200" indent="-228600" algn="r" eaLnBrk="0" fontAlgn="base" hangingPunct="0">
              <a:spcBef>
                <a:spcPct val="0"/>
              </a:spcBef>
              <a:spcAft>
                <a:spcPct val="0"/>
              </a:spcAft>
              <a:defRPr sz="2400" b="1">
                <a:latin typeface="Arial" panose="020B0604020202020204" pitchFamily="34" charset="0"/>
                <a:ea typeface="ＭＳ Ｐゴシック" panose="020B0600070205080204" pitchFamily="34" charset="-128"/>
              </a:defRPr>
            </a:lvl9pPr>
          </a:lstStyle>
          <a:p>
            <a:r>
              <a:rPr lang="en-US" altLang="ar-SA" sz="1800" dirty="0"/>
              <a:t>Involves contact with customers</a:t>
            </a:r>
          </a:p>
          <a:p>
            <a:r>
              <a:rPr lang="en-US" altLang="ar-SA" sz="1800" dirty="0"/>
              <a:t>Meets customers</a:t>
            </a:r>
            <a:r>
              <a:rPr lang="en-US" altLang="en-US" sz="1800" dirty="0"/>
              <a:t>’</a:t>
            </a:r>
            <a:r>
              <a:rPr lang="en-US" altLang="ar-SA" sz="1800" dirty="0"/>
              <a:t> needs</a:t>
            </a:r>
          </a:p>
          <a:p>
            <a:r>
              <a:rPr lang="en-US" altLang="ar-SA" sz="1800" dirty="0"/>
              <a:t>Sells customers the most appropriate products</a:t>
            </a:r>
          </a:p>
          <a:p>
            <a:r>
              <a:rPr lang="en-US" altLang="ar-SA" sz="1800" dirty="0"/>
              <a:t>Benefits businesses, customers, and society </a:t>
            </a:r>
          </a:p>
        </p:txBody>
      </p:sp>
    </p:spTree>
    <p:extLst>
      <p:ext uri="{BB962C8B-B14F-4D97-AF65-F5344CB8AC3E}">
        <p14:creationId xmlns:p14="http://schemas.microsoft.com/office/powerpoint/2010/main" val="2185795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11">
                                            <p:bg/>
                                          </p:spTgt>
                                        </p:tgtEl>
                                        <p:attrNameLst>
                                          <p:attrName>style.visibility</p:attrName>
                                        </p:attrNameLst>
                                      </p:cBhvr>
                                      <p:to>
                                        <p:strVal val="visible"/>
                                      </p:to>
                                    </p:set>
                                    <p:anim calcmode="lin" valueType="num">
                                      <p:cBhvr additive="base">
                                        <p:cTn id="14" dur="500"/>
                                        <p:tgtEl>
                                          <p:spTgt spid="11">
                                            <p:bg/>
                                          </p:spTgt>
                                        </p:tgtEl>
                                        <p:attrNameLst>
                                          <p:attrName>ppt_y</p:attrName>
                                        </p:attrNameLst>
                                      </p:cBhvr>
                                      <p:tavLst>
                                        <p:tav tm="0">
                                          <p:val>
                                            <p:strVal val="#ppt_y-#ppt_h*1.125000"/>
                                          </p:val>
                                        </p:tav>
                                        <p:tav tm="100000">
                                          <p:val>
                                            <p:strVal val="#ppt_y"/>
                                          </p:val>
                                        </p:tav>
                                      </p:tavLst>
                                    </p:anim>
                                    <p:animEffect transition="in" filter="wipe(down)">
                                      <p:cBhvr>
                                        <p:cTn id="15" dur="500"/>
                                        <p:tgtEl>
                                          <p:spTgt spid="11">
                                            <p:bg/>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 calcmode="lin" valueType="num">
                                      <p:cBhvr additive="base">
                                        <p:cTn id="20" dur="500"/>
                                        <p:tgtEl>
                                          <p:spTgt spid="11">
                                            <p:txEl>
                                              <p:pRg st="0" end="0"/>
                                            </p:txEl>
                                          </p:spTgt>
                                        </p:tgtEl>
                                        <p:attrNameLst>
                                          <p:attrName>ppt_y</p:attrName>
                                        </p:attrNameLst>
                                      </p:cBhvr>
                                      <p:tavLst>
                                        <p:tav tm="0">
                                          <p:val>
                                            <p:strVal val="#ppt_y-#ppt_h*1.125000"/>
                                          </p:val>
                                        </p:tav>
                                        <p:tav tm="100000">
                                          <p:val>
                                            <p:strVal val="#ppt_y"/>
                                          </p:val>
                                        </p:tav>
                                      </p:tavLst>
                                    </p:anim>
                                    <p:animEffect transition="in" filter="wipe(down)">
                                      <p:cBhvr>
                                        <p:cTn id="21" dur="500"/>
                                        <p:tgtEl>
                                          <p:spTgt spid="11">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11">
                                            <p:txEl>
                                              <p:pRg st="1" end="1"/>
                                            </p:txEl>
                                          </p:spTgt>
                                        </p:tgtEl>
                                        <p:attrNameLst>
                                          <p:attrName>style.visibility</p:attrName>
                                        </p:attrNameLst>
                                      </p:cBhvr>
                                      <p:to>
                                        <p:strVal val="visible"/>
                                      </p:to>
                                    </p:set>
                                    <p:anim calcmode="lin" valueType="num">
                                      <p:cBhvr additive="base">
                                        <p:cTn id="26" dur="500"/>
                                        <p:tgtEl>
                                          <p:spTgt spid="11">
                                            <p:txEl>
                                              <p:pRg st="1" end="1"/>
                                            </p:txEl>
                                          </p:spTgt>
                                        </p:tgtEl>
                                        <p:attrNameLst>
                                          <p:attrName>ppt_y</p:attrName>
                                        </p:attrNameLst>
                                      </p:cBhvr>
                                      <p:tavLst>
                                        <p:tav tm="0">
                                          <p:val>
                                            <p:strVal val="#ppt_y-#ppt_h*1.125000"/>
                                          </p:val>
                                        </p:tav>
                                        <p:tav tm="100000">
                                          <p:val>
                                            <p:strVal val="#ppt_y"/>
                                          </p:val>
                                        </p:tav>
                                      </p:tavLst>
                                    </p:anim>
                                    <p:animEffect transition="in" filter="wipe(down)">
                                      <p:cBhvr>
                                        <p:cTn id="27" dur="5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1">
                                            <p:txEl>
                                              <p:pRg st="2" end="2"/>
                                            </p:txEl>
                                          </p:spTgt>
                                        </p:tgtEl>
                                        <p:attrNameLst>
                                          <p:attrName>style.visibility</p:attrName>
                                        </p:attrNameLst>
                                      </p:cBhvr>
                                      <p:to>
                                        <p:strVal val="visible"/>
                                      </p:to>
                                    </p:set>
                                    <p:anim calcmode="lin" valueType="num">
                                      <p:cBhvr additive="base">
                                        <p:cTn id="32" dur="500"/>
                                        <p:tgtEl>
                                          <p:spTgt spid="11">
                                            <p:txEl>
                                              <p:pRg st="2" end="2"/>
                                            </p:txEl>
                                          </p:spTgt>
                                        </p:tgtEl>
                                        <p:attrNameLst>
                                          <p:attrName>ppt_y</p:attrName>
                                        </p:attrNameLst>
                                      </p:cBhvr>
                                      <p:tavLst>
                                        <p:tav tm="0">
                                          <p:val>
                                            <p:strVal val="#ppt_y-#ppt_h*1.125000"/>
                                          </p:val>
                                        </p:tav>
                                        <p:tav tm="100000">
                                          <p:val>
                                            <p:strVal val="#ppt_y"/>
                                          </p:val>
                                        </p:tav>
                                      </p:tavLst>
                                    </p:anim>
                                    <p:animEffect transition="in" filter="wipe(down)">
                                      <p:cBhvr>
                                        <p:cTn id="33" dur="500"/>
                                        <p:tgtEl>
                                          <p:spTgt spid="11">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11">
                                            <p:txEl>
                                              <p:pRg st="3" end="3"/>
                                            </p:txEl>
                                          </p:spTgt>
                                        </p:tgtEl>
                                        <p:attrNameLst>
                                          <p:attrName>style.visibility</p:attrName>
                                        </p:attrNameLst>
                                      </p:cBhvr>
                                      <p:to>
                                        <p:strVal val="visible"/>
                                      </p:to>
                                    </p:set>
                                    <p:anim calcmode="lin" valueType="num">
                                      <p:cBhvr additive="base">
                                        <p:cTn id="38" dur="500"/>
                                        <p:tgtEl>
                                          <p:spTgt spid="11">
                                            <p:txEl>
                                              <p:pRg st="3" end="3"/>
                                            </p:txEl>
                                          </p:spTgt>
                                        </p:tgtEl>
                                        <p:attrNameLst>
                                          <p:attrName>ppt_y</p:attrName>
                                        </p:attrNameLst>
                                      </p:cBhvr>
                                      <p:tavLst>
                                        <p:tav tm="0">
                                          <p:val>
                                            <p:strVal val="#ppt_y-#ppt_h*1.125000"/>
                                          </p:val>
                                        </p:tav>
                                        <p:tav tm="100000">
                                          <p:val>
                                            <p:strVal val="#ppt_y"/>
                                          </p:val>
                                        </p:tav>
                                      </p:tavLst>
                                    </p:anim>
                                    <p:animEffect transition="in" filter="wipe(down)">
                                      <p:cBhvr>
                                        <p:cTn id="39" dur="500"/>
                                        <p:tgtEl>
                                          <p:spTgt spid="11">
                                            <p:txEl>
                                              <p:pRg st="3" end="3"/>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1" fill="hold" grpId="0" nodeType="clickEffect">
                                  <p:stCondLst>
                                    <p:cond delay="0"/>
                                  </p:stCondLst>
                                  <p:childTnLst>
                                    <p:set>
                                      <p:cBhvr>
                                        <p:cTn id="43" dur="1" fill="hold">
                                          <p:stCondLst>
                                            <p:cond delay="0"/>
                                          </p:stCondLst>
                                        </p:cTn>
                                        <p:tgtEl>
                                          <p:spTgt spid="11">
                                            <p:txEl>
                                              <p:pRg st="4" end="4"/>
                                            </p:txEl>
                                          </p:spTgt>
                                        </p:tgtEl>
                                        <p:attrNameLst>
                                          <p:attrName>style.visibility</p:attrName>
                                        </p:attrNameLst>
                                      </p:cBhvr>
                                      <p:to>
                                        <p:strVal val="visible"/>
                                      </p:to>
                                    </p:set>
                                    <p:anim calcmode="lin" valueType="num">
                                      <p:cBhvr additive="base">
                                        <p:cTn id="44" dur="500"/>
                                        <p:tgtEl>
                                          <p:spTgt spid="11">
                                            <p:txEl>
                                              <p:pRg st="4" end="4"/>
                                            </p:txEl>
                                          </p:spTgt>
                                        </p:tgtEl>
                                        <p:attrNameLst>
                                          <p:attrName>ppt_y</p:attrName>
                                        </p:attrNameLst>
                                      </p:cBhvr>
                                      <p:tavLst>
                                        <p:tav tm="0">
                                          <p:val>
                                            <p:strVal val="#ppt_y-#ppt_h*1.125000"/>
                                          </p:val>
                                        </p:tav>
                                        <p:tav tm="100000">
                                          <p:val>
                                            <p:strVal val="#ppt_y"/>
                                          </p:val>
                                        </p:tav>
                                      </p:tavLst>
                                    </p:anim>
                                    <p:animEffect transition="in" filter="wipe(down)">
                                      <p:cBhvr>
                                        <p:cTn id="45" dur="500"/>
                                        <p:tgtEl>
                                          <p:spTgt spid="11">
                                            <p:txEl>
                                              <p:pRg st="4" end="4"/>
                                            </p:txEl>
                                          </p:spTgt>
                                        </p:tgtEl>
                                      </p:cBhvr>
                                    </p:animEffect>
                                  </p:childTnLst>
                                </p:cTn>
                              </p:par>
                            </p:childTnLst>
                          </p:cTn>
                        </p:par>
                        <p:par>
                          <p:cTn id="46" fill="hold">
                            <p:stCondLst>
                              <p:cond delay="500"/>
                            </p:stCondLst>
                            <p:childTnLst>
                              <p:par>
                                <p:cTn id="47" presetID="55"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000" fill="hold"/>
                                        <p:tgtEl>
                                          <p:spTgt spid="12"/>
                                        </p:tgtEl>
                                        <p:attrNameLst>
                                          <p:attrName>ppt_w</p:attrName>
                                        </p:attrNameLst>
                                      </p:cBhvr>
                                      <p:tavLst>
                                        <p:tav tm="0">
                                          <p:val>
                                            <p:strVal val="#ppt_w*0.70"/>
                                          </p:val>
                                        </p:tav>
                                        <p:tav tm="100000">
                                          <p:val>
                                            <p:strVal val="#ppt_w"/>
                                          </p:val>
                                        </p:tav>
                                      </p:tavLst>
                                    </p:anim>
                                    <p:anim calcmode="lin" valueType="num">
                                      <p:cBhvr>
                                        <p:cTn id="50" dur="2000" fill="hold"/>
                                        <p:tgtEl>
                                          <p:spTgt spid="12"/>
                                        </p:tgtEl>
                                        <p:attrNameLst>
                                          <p:attrName>ppt_h</p:attrName>
                                        </p:attrNameLst>
                                      </p:cBhvr>
                                      <p:tavLst>
                                        <p:tav tm="0">
                                          <p:val>
                                            <p:strVal val="#ppt_h"/>
                                          </p:val>
                                        </p:tav>
                                        <p:tav tm="100000">
                                          <p:val>
                                            <p:strVal val="#ppt_h"/>
                                          </p:val>
                                        </p:tav>
                                      </p:tavLst>
                                    </p:anim>
                                    <p:animEffect transition="in" filter="fade">
                                      <p:cBhvr>
                                        <p:cTn id="51" dur="2000"/>
                                        <p:tgtEl>
                                          <p:spTgt spid="12"/>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1" fill="hold" grpId="0" nodeType="clickEffect">
                                  <p:stCondLst>
                                    <p:cond delay="0"/>
                                  </p:stCondLst>
                                  <p:childTnLst>
                                    <p:set>
                                      <p:cBhvr>
                                        <p:cTn id="55" dur="1" fill="hold">
                                          <p:stCondLst>
                                            <p:cond delay="0"/>
                                          </p:stCondLst>
                                        </p:cTn>
                                        <p:tgtEl>
                                          <p:spTgt spid="13">
                                            <p:bg/>
                                          </p:spTgt>
                                        </p:tgtEl>
                                        <p:attrNameLst>
                                          <p:attrName>style.visibility</p:attrName>
                                        </p:attrNameLst>
                                      </p:cBhvr>
                                      <p:to>
                                        <p:strVal val="visible"/>
                                      </p:to>
                                    </p:set>
                                    <p:anim calcmode="lin" valueType="num">
                                      <p:cBhvr additive="base">
                                        <p:cTn id="56" dur="500"/>
                                        <p:tgtEl>
                                          <p:spTgt spid="13">
                                            <p:bg/>
                                          </p:spTgt>
                                        </p:tgtEl>
                                        <p:attrNameLst>
                                          <p:attrName>ppt_y</p:attrName>
                                        </p:attrNameLst>
                                      </p:cBhvr>
                                      <p:tavLst>
                                        <p:tav tm="0">
                                          <p:val>
                                            <p:strVal val="#ppt_y-#ppt_h*1.125000"/>
                                          </p:val>
                                        </p:tav>
                                        <p:tav tm="100000">
                                          <p:val>
                                            <p:strVal val="#ppt_y"/>
                                          </p:val>
                                        </p:tav>
                                      </p:tavLst>
                                    </p:anim>
                                    <p:animEffect transition="in" filter="wipe(down)">
                                      <p:cBhvr>
                                        <p:cTn id="57" dur="500"/>
                                        <p:tgtEl>
                                          <p:spTgt spid="13">
                                            <p:bg/>
                                          </p:spTgt>
                                        </p:tgtEl>
                                      </p:cBhvr>
                                    </p:animEffect>
                                  </p:childTnLst>
                                </p:cTn>
                              </p:par>
                            </p:childTnLst>
                          </p:cTn>
                        </p:par>
                      </p:childTnLst>
                    </p:cTn>
                  </p:par>
                  <p:par>
                    <p:cTn id="58" fill="hold">
                      <p:stCondLst>
                        <p:cond delay="indefinite"/>
                      </p:stCondLst>
                      <p:childTnLst>
                        <p:par>
                          <p:cTn id="59" fill="hold">
                            <p:stCondLst>
                              <p:cond delay="0"/>
                            </p:stCondLst>
                            <p:childTnLst>
                              <p:par>
                                <p:cTn id="60" presetID="12" presetClass="entr" presetSubtype="1" fill="hold" grpId="0" nodeType="clickEffect">
                                  <p:stCondLst>
                                    <p:cond delay="0"/>
                                  </p:stCondLst>
                                  <p:childTnLst>
                                    <p:set>
                                      <p:cBhvr>
                                        <p:cTn id="61" dur="1" fill="hold">
                                          <p:stCondLst>
                                            <p:cond delay="0"/>
                                          </p:stCondLst>
                                        </p:cTn>
                                        <p:tgtEl>
                                          <p:spTgt spid="13">
                                            <p:txEl>
                                              <p:pRg st="0" end="0"/>
                                            </p:txEl>
                                          </p:spTgt>
                                        </p:tgtEl>
                                        <p:attrNameLst>
                                          <p:attrName>style.visibility</p:attrName>
                                        </p:attrNameLst>
                                      </p:cBhvr>
                                      <p:to>
                                        <p:strVal val="visible"/>
                                      </p:to>
                                    </p:set>
                                    <p:anim calcmode="lin" valueType="num">
                                      <p:cBhvr additive="base">
                                        <p:cTn id="62" dur="500"/>
                                        <p:tgtEl>
                                          <p:spTgt spid="13">
                                            <p:txEl>
                                              <p:pRg st="0" end="0"/>
                                            </p:txEl>
                                          </p:spTgt>
                                        </p:tgtEl>
                                        <p:attrNameLst>
                                          <p:attrName>ppt_y</p:attrName>
                                        </p:attrNameLst>
                                      </p:cBhvr>
                                      <p:tavLst>
                                        <p:tav tm="0">
                                          <p:val>
                                            <p:strVal val="#ppt_y-#ppt_h*1.125000"/>
                                          </p:val>
                                        </p:tav>
                                        <p:tav tm="100000">
                                          <p:val>
                                            <p:strVal val="#ppt_y"/>
                                          </p:val>
                                        </p:tav>
                                      </p:tavLst>
                                    </p:anim>
                                    <p:animEffect transition="in" filter="wipe(down)">
                                      <p:cBhvr>
                                        <p:cTn id="63" dur="500"/>
                                        <p:tgtEl>
                                          <p:spTgt spid="13">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1" fill="hold" grpId="0" nodeType="clickEffect">
                                  <p:stCondLst>
                                    <p:cond delay="0"/>
                                  </p:stCondLst>
                                  <p:childTnLst>
                                    <p:set>
                                      <p:cBhvr>
                                        <p:cTn id="67" dur="1" fill="hold">
                                          <p:stCondLst>
                                            <p:cond delay="0"/>
                                          </p:stCondLst>
                                        </p:cTn>
                                        <p:tgtEl>
                                          <p:spTgt spid="13">
                                            <p:txEl>
                                              <p:pRg st="1" end="1"/>
                                            </p:txEl>
                                          </p:spTgt>
                                        </p:tgtEl>
                                        <p:attrNameLst>
                                          <p:attrName>style.visibility</p:attrName>
                                        </p:attrNameLst>
                                      </p:cBhvr>
                                      <p:to>
                                        <p:strVal val="visible"/>
                                      </p:to>
                                    </p:set>
                                    <p:anim calcmode="lin" valueType="num">
                                      <p:cBhvr additive="base">
                                        <p:cTn id="68" dur="500"/>
                                        <p:tgtEl>
                                          <p:spTgt spid="13">
                                            <p:txEl>
                                              <p:pRg st="1" end="1"/>
                                            </p:txEl>
                                          </p:spTgt>
                                        </p:tgtEl>
                                        <p:attrNameLst>
                                          <p:attrName>ppt_y</p:attrName>
                                        </p:attrNameLst>
                                      </p:cBhvr>
                                      <p:tavLst>
                                        <p:tav tm="0">
                                          <p:val>
                                            <p:strVal val="#ppt_y-#ppt_h*1.125000"/>
                                          </p:val>
                                        </p:tav>
                                        <p:tav tm="100000">
                                          <p:val>
                                            <p:strVal val="#ppt_y"/>
                                          </p:val>
                                        </p:tav>
                                      </p:tavLst>
                                    </p:anim>
                                    <p:animEffect transition="in" filter="wipe(down)">
                                      <p:cBhvr>
                                        <p:cTn id="69" dur="500"/>
                                        <p:tgtEl>
                                          <p:spTgt spid="13">
                                            <p:txEl>
                                              <p:pRg st="1" end="1"/>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2" presetClass="entr" presetSubtype="1" fill="hold" grpId="0" nodeType="clickEffect">
                                  <p:stCondLst>
                                    <p:cond delay="0"/>
                                  </p:stCondLst>
                                  <p:childTnLst>
                                    <p:set>
                                      <p:cBhvr>
                                        <p:cTn id="73" dur="1" fill="hold">
                                          <p:stCondLst>
                                            <p:cond delay="0"/>
                                          </p:stCondLst>
                                        </p:cTn>
                                        <p:tgtEl>
                                          <p:spTgt spid="13">
                                            <p:txEl>
                                              <p:pRg st="2" end="2"/>
                                            </p:txEl>
                                          </p:spTgt>
                                        </p:tgtEl>
                                        <p:attrNameLst>
                                          <p:attrName>style.visibility</p:attrName>
                                        </p:attrNameLst>
                                      </p:cBhvr>
                                      <p:to>
                                        <p:strVal val="visible"/>
                                      </p:to>
                                    </p:set>
                                    <p:anim calcmode="lin" valueType="num">
                                      <p:cBhvr additive="base">
                                        <p:cTn id="74" dur="500"/>
                                        <p:tgtEl>
                                          <p:spTgt spid="13">
                                            <p:txEl>
                                              <p:pRg st="2" end="2"/>
                                            </p:txEl>
                                          </p:spTgt>
                                        </p:tgtEl>
                                        <p:attrNameLst>
                                          <p:attrName>ppt_y</p:attrName>
                                        </p:attrNameLst>
                                      </p:cBhvr>
                                      <p:tavLst>
                                        <p:tav tm="0">
                                          <p:val>
                                            <p:strVal val="#ppt_y-#ppt_h*1.125000"/>
                                          </p:val>
                                        </p:tav>
                                        <p:tav tm="100000">
                                          <p:val>
                                            <p:strVal val="#ppt_y"/>
                                          </p:val>
                                        </p:tav>
                                      </p:tavLst>
                                    </p:anim>
                                    <p:animEffect transition="in" filter="wipe(down)">
                                      <p:cBhvr>
                                        <p:cTn id="75" dur="500"/>
                                        <p:tgtEl>
                                          <p:spTgt spid="13">
                                            <p:txEl>
                                              <p:pRg st="2" end="2"/>
                                            </p:txEl>
                                          </p:spTgt>
                                        </p:tgtEl>
                                      </p:cBhvr>
                                    </p:animEffect>
                                  </p:childTnLst>
                                </p:cTn>
                              </p:par>
                            </p:childTnLst>
                          </p:cTn>
                        </p:par>
                      </p:childTnLst>
                    </p:cTn>
                  </p:par>
                  <p:par>
                    <p:cTn id="76" fill="hold">
                      <p:stCondLst>
                        <p:cond delay="indefinite"/>
                      </p:stCondLst>
                      <p:childTnLst>
                        <p:par>
                          <p:cTn id="77" fill="hold">
                            <p:stCondLst>
                              <p:cond delay="0"/>
                            </p:stCondLst>
                            <p:childTnLst>
                              <p:par>
                                <p:cTn id="78" presetID="12" presetClass="entr" presetSubtype="1" fill="hold" grpId="0" nodeType="clickEffect">
                                  <p:stCondLst>
                                    <p:cond delay="0"/>
                                  </p:stCondLst>
                                  <p:childTnLst>
                                    <p:set>
                                      <p:cBhvr>
                                        <p:cTn id="79" dur="1" fill="hold">
                                          <p:stCondLst>
                                            <p:cond delay="0"/>
                                          </p:stCondLst>
                                        </p:cTn>
                                        <p:tgtEl>
                                          <p:spTgt spid="13">
                                            <p:txEl>
                                              <p:pRg st="3" end="3"/>
                                            </p:txEl>
                                          </p:spTgt>
                                        </p:tgtEl>
                                        <p:attrNameLst>
                                          <p:attrName>style.visibility</p:attrName>
                                        </p:attrNameLst>
                                      </p:cBhvr>
                                      <p:to>
                                        <p:strVal val="visible"/>
                                      </p:to>
                                    </p:set>
                                    <p:anim calcmode="lin" valueType="num">
                                      <p:cBhvr additive="base">
                                        <p:cTn id="80" dur="500"/>
                                        <p:tgtEl>
                                          <p:spTgt spid="13">
                                            <p:txEl>
                                              <p:pRg st="3" end="3"/>
                                            </p:txEl>
                                          </p:spTgt>
                                        </p:tgtEl>
                                        <p:attrNameLst>
                                          <p:attrName>ppt_y</p:attrName>
                                        </p:attrNameLst>
                                      </p:cBhvr>
                                      <p:tavLst>
                                        <p:tav tm="0">
                                          <p:val>
                                            <p:strVal val="#ppt_y-#ppt_h*1.125000"/>
                                          </p:val>
                                        </p:tav>
                                        <p:tav tm="100000">
                                          <p:val>
                                            <p:strVal val="#ppt_y"/>
                                          </p:val>
                                        </p:tav>
                                      </p:tavLst>
                                    </p:anim>
                                    <p:animEffect transition="in" filter="wipe(down)">
                                      <p:cBhvr>
                                        <p:cTn id="81" dur="500"/>
                                        <p:tgtEl>
                                          <p:spTgt spid="1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nimBg="1"/>
      <p:bldP spid="12" grpId="0" animBg="1"/>
      <p:bldP spid="1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3951" y="1119188"/>
            <a:ext cx="11236037" cy="5654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69241" y="86063"/>
            <a:ext cx="1134432" cy="8700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4434" y="151743"/>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38012" y="324355"/>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591071" y="-71608"/>
            <a:ext cx="1600929"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p:cNvSpPr txBox="1">
            <a:spLocks noChangeArrowheads="1"/>
          </p:cNvSpPr>
          <p:nvPr/>
        </p:nvSpPr>
        <p:spPr bwMode="auto">
          <a:xfrm>
            <a:off x="1442520" y="333703"/>
            <a:ext cx="9398901" cy="707886"/>
          </a:xfrm>
          <a:prstGeom prst="rect">
            <a:avLst/>
          </a:prstGeom>
          <a:noFill/>
          <a:extLst/>
        </p:spPr>
        <p:txBody>
          <a:bodyPr wrap="square" rtlCol="0">
            <a:spAutoFit/>
          </a:bodyPr>
          <a:lstStyle>
            <a:defPPr>
              <a:defRPr lang="en-US"/>
            </a:defPPr>
            <a:lvl1pPr algn="ctr">
              <a:defRPr sz="4800" b="1">
                <a:solidFill>
                  <a:schemeClr val="bg1"/>
                </a:solidFill>
                <a:latin typeface="Times New Roman" panose="02020603050405020304" pitchFamily="18" charset="0"/>
                <a:cs typeface="Times New Roman" panose="02020603050405020304" pitchFamily="18" charset="0"/>
              </a:defRPr>
            </a:lvl1pPr>
          </a:lstStyle>
          <a:p>
            <a:r>
              <a:rPr lang="en-US" altLang="ar-SA" sz="4000" dirty="0"/>
              <a:t>Marketing Functions</a:t>
            </a:r>
            <a:r>
              <a:rPr lang="en-US" altLang="en-US" sz="4000" dirty="0"/>
              <a:t>’</a:t>
            </a:r>
            <a:r>
              <a:rPr lang="en-US" altLang="ar-SA" sz="4000" dirty="0"/>
              <a:t> Important Roles </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8614" y="1262382"/>
            <a:ext cx="8963890" cy="5267758"/>
          </a:xfrm>
          <a:prstGeom prst="rect">
            <a:avLst/>
          </a:prstGeom>
        </p:spPr>
      </p:pic>
    </p:spTree>
    <p:extLst>
      <p:ext uri="{BB962C8B-B14F-4D97-AF65-F5344CB8AC3E}">
        <p14:creationId xmlns:p14="http://schemas.microsoft.com/office/powerpoint/2010/main" val="1012941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strVal val="#ppt_w*0.70"/>
                                          </p:val>
                                        </p:tav>
                                        <p:tav tm="100000">
                                          <p:val>
                                            <p:strVal val="#ppt_w"/>
                                          </p:val>
                                        </p:tav>
                                      </p:tavLst>
                                    </p:anim>
                                    <p:anim calcmode="lin" valueType="num">
                                      <p:cBhvr>
                                        <p:cTn id="8" dur="2000" fill="hold"/>
                                        <p:tgtEl>
                                          <p:spTgt spid="9"/>
                                        </p:tgtEl>
                                        <p:attrNameLst>
                                          <p:attrName>ppt_h</p:attrName>
                                        </p:attrNameLst>
                                      </p:cBhvr>
                                      <p:tavLst>
                                        <p:tav tm="0">
                                          <p:val>
                                            <p:strVal val="#ppt_h"/>
                                          </p:val>
                                        </p:tav>
                                        <p:tav tm="100000">
                                          <p:val>
                                            <p:strVal val="#ppt_h"/>
                                          </p:val>
                                        </p:tav>
                                      </p:tavLst>
                                    </p:anim>
                                    <p:animEffect transition="in" filter="fade">
                                      <p:cBhvr>
                                        <p:cTn id="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647234" y="321021"/>
            <a:ext cx="8057849" cy="1323439"/>
          </a:xfrm>
          <a:prstGeom prst="rect">
            <a:avLst/>
          </a:prstGeom>
          <a:noFill/>
          <a:ln>
            <a:noFill/>
          </a:ln>
        </p:spPr>
        <p:txBody>
          <a:bodyPr wrap="square" rtlCol="0" anchor="ctr">
            <a:spAutoFit/>
          </a:bodyPr>
          <a:lstStyle/>
          <a:p>
            <a:pPr algn="ctr"/>
            <a:endParaRPr lang="en-US" altLang="ar-SA" sz="4000" b="1" dirty="0" smtClean="0">
              <a:solidFill>
                <a:schemeClr val="bg1"/>
              </a:solidFill>
              <a:latin typeface="Times New Roman" panose="02020603050405020304" pitchFamily="18" charset="0"/>
              <a:cs typeface="Times New Roman" panose="02020603050405020304" pitchFamily="18" charset="0"/>
            </a:endParaRPr>
          </a:p>
          <a:p>
            <a:pPr algn="ctr"/>
            <a:endParaRPr lang="en-US" sz="40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08481" y="321021"/>
            <a:ext cx="1100133" cy="9590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08089" y="363030"/>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42386" y="521076"/>
            <a:ext cx="96622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650545" y="154985"/>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2"/>
          <p:cNvSpPr txBox="1">
            <a:spLocks noChangeArrowheads="1"/>
          </p:cNvSpPr>
          <p:nvPr/>
        </p:nvSpPr>
        <p:spPr>
          <a:xfrm>
            <a:off x="1712546" y="241757"/>
            <a:ext cx="7937999" cy="1323439"/>
          </a:xfrm>
          <a:prstGeom prst="rect">
            <a:avLst/>
          </a:prstGeom>
          <a:noFill/>
        </p:spPr>
        <p:txBody>
          <a:bodyPr wrap="square" rtlCol="0">
            <a:spAutoFit/>
          </a:bodyPr>
          <a:lstStyle>
            <a:defPPr>
              <a:defRPr lang="en-US"/>
            </a:defPPr>
            <a:lvl1pPr algn="ctr">
              <a:defRPr sz="4000" b="1">
                <a:solidFill>
                  <a:schemeClr val="bg1"/>
                </a:solidFill>
                <a:latin typeface="Times New Roman" panose="02020603050405020304" pitchFamily="18" charset="0"/>
                <a:cs typeface="Times New Roman" panose="02020603050405020304" pitchFamily="18" charset="0"/>
              </a:defRPr>
            </a:lvl1pPr>
          </a:lstStyle>
          <a:p>
            <a:r>
              <a:rPr lang="en-US" altLang="ar-SA" dirty="0"/>
              <a:t>MARKETING CHALLENGES INTO THE NEW CENTURY </a:t>
            </a:r>
          </a:p>
        </p:txBody>
      </p:sp>
      <p:sp>
        <p:nvSpPr>
          <p:cNvPr id="11" name="Rectangle 3"/>
          <p:cNvSpPr txBox="1">
            <a:spLocks noChangeArrowheads="1"/>
          </p:cNvSpPr>
          <p:nvPr/>
        </p:nvSpPr>
        <p:spPr>
          <a:xfrm>
            <a:off x="1149928" y="1989319"/>
            <a:ext cx="9692486" cy="3582121"/>
          </a:xfrm>
          <a:prstGeom prst="rect">
            <a:avLst/>
          </a:prstGeom>
          <a:ln>
            <a:no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Ø"/>
            </a:pPr>
            <a:r>
              <a:rPr lang="en-US" altLang="ar-SA" b="1" dirty="0"/>
              <a:t>Growth Of Non-profit Marketing</a:t>
            </a:r>
          </a:p>
          <a:p>
            <a:pPr algn="just">
              <a:buFont typeface="Wingdings" panose="05000000000000000000" pitchFamily="2" charset="2"/>
              <a:buChar char="Ø"/>
            </a:pPr>
            <a:r>
              <a:rPr lang="en-US" b="1" dirty="0"/>
              <a:t>Attracting new customers</a:t>
            </a:r>
            <a:r>
              <a:rPr lang="en-US" altLang="ar-SA" b="1" dirty="0"/>
              <a:t> AND Working with smaller budgets</a:t>
            </a:r>
          </a:p>
          <a:p>
            <a:pPr algn="just">
              <a:buFont typeface="Wingdings" panose="05000000000000000000" pitchFamily="2" charset="2"/>
              <a:buChar char="Ø"/>
            </a:pPr>
            <a:r>
              <a:rPr lang="en-US" altLang="ar-SA" b="1" dirty="0"/>
              <a:t>The Information Technology Boom</a:t>
            </a:r>
          </a:p>
          <a:p>
            <a:pPr algn="just">
              <a:buFont typeface="Wingdings" panose="05000000000000000000" pitchFamily="2" charset="2"/>
              <a:buChar char="Ø"/>
            </a:pPr>
            <a:r>
              <a:rPr lang="en-US" altLang="ar-SA" b="1" dirty="0"/>
              <a:t>Rapid Globalization&amp; </a:t>
            </a:r>
            <a:r>
              <a:rPr lang="en-US" b="1" dirty="0"/>
              <a:t>Expanding into international markets</a:t>
            </a:r>
            <a:endParaRPr lang="en-US" altLang="ar-SA" b="1" dirty="0"/>
          </a:p>
          <a:p>
            <a:pPr algn="just">
              <a:buFont typeface="Wingdings" panose="05000000000000000000" pitchFamily="2" charset="2"/>
              <a:buChar char="Ø"/>
            </a:pPr>
            <a:r>
              <a:rPr lang="en-US" altLang="ar-SA" b="1" dirty="0"/>
              <a:t>The Changing World </a:t>
            </a:r>
            <a:r>
              <a:rPr lang="en-US" altLang="ar-SA" b="1" dirty="0" smtClean="0"/>
              <a:t>Economy</a:t>
            </a:r>
          </a:p>
          <a:p>
            <a:pPr algn="just">
              <a:buFont typeface="Wingdings" panose="05000000000000000000" pitchFamily="2" charset="2"/>
              <a:buChar char="Ø"/>
            </a:pPr>
            <a:r>
              <a:rPr lang="en-US" altLang="ar-SA" b="1" dirty="0"/>
              <a:t>Managing data complexity</a:t>
            </a:r>
          </a:p>
          <a:p>
            <a:pPr algn="just">
              <a:buFont typeface="Wingdings" panose="05000000000000000000" pitchFamily="2" charset="2"/>
              <a:buChar char="Ø"/>
            </a:pPr>
            <a:r>
              <a:rPr lang="en-US" altLang="ar-SA" b="1" dirty="0"/>
              <a:t>The Call For More Ethics And Social Responsibility</a:t>
            </a:r>
          </a:p>
        </p:txBody>
      </p:sp>
    </p:spTree>
    <p:extLst>
      <p:ext uri="{BB962C8B-B14F-4D97-AF65-F5344CB8AC3E}">
        <p14:creationId xmlns:p14="http://schemas.microsoft.com/office/powerpoint/2010/main" val="239723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box(in)">
                                      <p:cBhvr>
                                        <p:cTn id="13" dur="500"/>
                                        <p:tgtEl>
                                          <p:spTgt spid="11">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11">
                                            <p:txEl>
                                              <p:pRg st="1" end="1"/>
                                            </p:txEl>
                                          </p:spTgt>
                                        </p:tgtEl>
                                        <p:attrNameLst>
                                          <p:attrName>style.visibility</p:attrName>
                                        </p:attrNameLst>
                                      </p:cBhvr>
                                      <p:to>
                                        <p:strVal val="visible"/>
                                      </p:to>
                                    </p:set>
                                    <p:animEffect transition="in" filter="box(in)">
                                      <p:cBhvr>
                                        <p:cTn id="18" dur="500"/>
                                        <p:tgtEl>
                                          <p:spTgt spid="11">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1">
                                            <p:txEl>
                                              <p:pRg st="2" end="2"/>
                                            </p:txEl>
                                          </p:spTgt>
                                        </p:tgtEl>
                                        <p:attrNameLst>
                                          <p:attrName>style.visibility</p:attrName>
                                        </p:attrNameLst>
                                      </p:cBhvr>
                                      <p:to>
                                        <p:strVal val="visible"/>
                                      </p:to>
                                    </p:set>
                                    <p:animEffect transition="in" filter="box(in)">
                                      <p:cBhvr>
                                        <p:cTn id="23" dur="500"/>
                                        <p:tgtEl>
                                          <p:spTgt spid="11">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1">
                                            <p:txEl>
                                              <p:pRg st="3" end="3"/>
                                            </p:txEl>
                                          </p:spTgt>
                                        </p:tgtEl>
                                        <p:attrNameLst>
                                          <p:attrName>style.visibility</p:attrName>
                                        </p:attrNameLst>
                                      </p:cBhvr>
                                      <p:to>
                                        <p:strVal val="visible"/>
                                      </p:to>
                                    </p:set>
                                    <p:animEffect transition="in" filter="box(in)">
                                      <p:cBhvr>
                                        <p:cTn id="28" dur="500"/>
                                        <p:tgtEl>
                                          <p:spTgt spid="11">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11">
                                            <p:txEl>
                                              <p:pRg st="4" end="4"/>
                                            </p:txEl>
                                          </p:spTgt>
                                        </p:tgtEl>
                                        <p:attrNameLst>
                                          <p:attrName>style.visibility</p:attrName>
                                        </p:attrNameLst>
                                      </p:cBhvr>
                                      <p:to>
                                        <p:strVal val="visible"/>
                                      </p:to>
                                    </p:set>
                                    <p:animEffect transition="in" filter="box(in)">
                                      <p:cBhvr>
                                        <p:cTn id="33" dur="500"/>
                                        <p:tgtEl>
                                          <p:spTgt spid="11">
                                            <p:txEl>
                                              <p:pRg st="4" end="4"/>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11">
                                            <p:txEl>
                                              <p:pRg st="5" end="5"/>
                                            </p:txEl>
                                          </p:spTgt>
                                        </p:tgtEl>
                                        <p:attrNameLst>
                                          <p:attrName>style.visibility</p:attrName>
                                        </p:attrNameLst>
                                      </p:cBhvr>
                                      <p:to>
                                        <p:strVal val="visible"/>
                                      </p:to>
                                    </p:set>
                                    <p:animEffect transition="in" filter="box(in)">
                                      <p:cBhvr>
                                        <p:cTn id="38" dur="500"/>
                                        <p:tgtEl>
                                          <p:spTgt spid="11">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1">
                                            <p:txEl>
                                              <p:pRg st="6" end="6"/>
                                            </p:txEl>
                                          </p:spTgt>
                                        </p:tgtEl>
                                        <p:attrNameLst>
                                          <p:attrName>style.visibility</p:attrName>
                                        </p:attrNameLst>
                                      </p:cBhvr>
                                      <p:to>
                                        <p:strVal val="visible"/>
                                      </p:to>
                                    </p:set>
                                    <p:animEffect transition="in" filter="box(in)">
                                      <p:cBhvr>
                                        <p:cTn id="43"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build="p"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8|0.8|0.3|0.3|0.8|0.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2E95AE1-5FA6-4C06-AD33-364FA41236C7}"/>
</file>

<file path=customXml/itemProps2.xml><?xml version="1.0" encoding="utf-8"?>
<ds:datastoreItem xmlns:ds="http://schemas.openxmlformats.org/officeDocument/2006/customXml" ds:itemID="{E00B0E96-D17A-4E6C-B6C6-7190A8116CA6}"/>
</file>

<file path=customXml/itemProps3.xml><?xml version="1.0" encoding="utf-8"?>
<ds:datastoreItem xmlns:ds="http://schemas.openxmlformats.org/officeDocument/2006/customXml" ds:itemID="{82A4BE0F-8197-405C-9B97-53DF5CB8DF5F}"/>
</file>

<file path=docProps/app.xml><?xml version="1.0" encoding="utf-8"?>
<Properties xmlns="http://schemas.openxmlformats.org/officeDocument/2006/extended-properties" xmlns:vt="http://schemas.openxmlformats.org/officeDocument/2006/docPropsVTypes">
  <Template/>
  <TotalTime>929</TotalTime>
  <Words>1886</Words>
  <Application>Microsoft Office PowerPoint</Application>
  <PresentationFormat>Widescreen</PresentationFormat>
  <Paragraphs>380</Paragraphs>
  <Slides>40</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ＭＳ Ｐゴシック</vt:lpstr>
      <vt:lpstr>Aharoni</vt:lpstr>
      <vt:lpstr>Arial</vt:lpstr>
      <vt:lpstr>Calibri</vt:lpstr>
      <vt:lpstr>Calibri Light</vt:lpstr>
      <vt:lpstr>Courier New</vt:lpstr>
      <vt:lpstr>Nazanin</vt:lpstr>
      <vt:lpstr>Roboto Light</vt:lpstr>
      <vt:lpstr>Times New Roman</vt:lpstr>
      <vt:lpstr>Wingdings</vt:lpstr>
      <vt:lpstr>Wingdings 2</vt:lpstr>
      <vt:lpstr>Office Theme</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ABUBAKR</cp:lastModifiedBy>
  <cp:revision>61</cp:revision>
  <dcterms:created xsi:type="dcterms:W3CDTF">2023-04-29T09:08:23Z</dcterms:created>
  <dcterms:modified xsi:type="dcterms:W3CDTF">2023-09-25T08:29:17Z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