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9.xml" ContentType="application/vnd.openxmlformats-officedocument.presentationml.slide+xml"/>
  <Override PartName="/ppt/slides/slide9.xml" ContentType="application/vnd.openxmlformats-officedocument.presentationml.slide+xml"/>
  <Override PartName="/ppt/slides/slide11.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0.xml" ContentType="application/vnd.openxmlformats-officedocument.presentationml.slide+xml"/>
  <Override PartName="/ppt/slides/slide16.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Masters/slideMaster1.xml" ContentType="application/vnd.openxmlformats-officedocument.presentationml.slideMaster+xml"/>
  <Override PartName="/ppt/slideLayouts/slideLayout16.xml" ContentType="application/vnd.openxmlformats-officedocument.presentationml.slideLayout+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7.xml" ContentType="application/vnd.openxmlformats-officedocument.presentationml.slideLayout+xml"/>
  <Override PartName="/ppt/slideLayouts/slideLayout15.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8.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notesSlides/notesSlide5.xml" ContentType="application/vnd.openxmlformats-officedocument.presentationml.notesSlide+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480" r:id="rId2"/>
    <p:sldId id="303" r:id="rId3"/>
    <p:sldId id="313" r:id="rId4"/>
    <p:sldId id="276" r:id="rId5"/>
    <p:sldId id="701" r:id="rId6"/>
    <p:sldId id="702" r:id="rId7"/>
    <p:sldId id="740" r:id="rId8"/>
    <p:sldId id="741" r:id="rId9"/>
    <p:sldId id="742" r:id="rId10"/>
    <p:sldId id="743" r:id="rId11"/>
    <p:sldId id="744" r:id="rId12"/>
    <p:sldId id="745" r:id="rId13"/>
    <p:sldId id="746" r:id="rId14"/>
    <p:sldId id="747" r:id="rId15"/>
    <p:sldId id="748" r:id="rId16"/>
    <p:sldId id="749" r:id="rId17"/>
    <p:sldId id="750" r:id="rId18"/>
    <p:sldId id="751"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701"/>
            <p14:sldId id="702"/>
            <p14:sldId id="740"/>
            <p14:sldId id="741"/>
            <p14:sldId id="742"/>
            <p14:sldId id="743"/>
            <p14:sldId id="744"/>
            <p14:sldId id="745"/>
            <p14:sldId id="746"/>
            <p14:sldId id="747"/>
            <p14:sldId id="748"/>
            <p14:sldId id="749"/>
            <p14:sldId id="750"/>
            <p14:sldId id="75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80" d="100"/>
          <a:sy n="80" d="100"/>
        </p:scale>
        <p:origin x="1758" y="71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28"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70343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229126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5/5/2026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5/5/2026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5/5/2026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5/5/2026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5/5/2026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5/5/2026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5/5/2026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5/5/2026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5/5/2026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5/5/2026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5/5/2026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9689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5/5/2026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6.xml"/><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Alfaisal Hasan</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3966" y="2337115"/>
            <a:ext cx="5529078"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Business Mathematics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Orientation Lecture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48016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MTH 112</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Business Mathematics</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29078"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Business Mathematics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Orientation Lecture </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480166"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MTH 112</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Business Mathematics</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Alfaisal Hasan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t>Chapter </a:t>
            </a:r>
            <a:r>
              <a:rPr lang="en-US" dirty="0"/>
              <a:t>1: Mathematical preliminaries</a:t>
            </a:r>
          </a:p>
          <a:p>
            <a:pPr marL="285750" lvl="0" indent="-285750">
              <a:buFont typeface="Arial" panose="020B0604020202020204" pitchFamily="34" charset="0"/>
              <a:buChar char="•"/>
            </a:pPr>
            <a:r>
              <a:rPr lang="en-US" dirty="0"/>
              <a:t>Chapter 2: The straight line and applications</a:t>
            </a:r>
          </a:p>
          <a:p>
            <a:pPr marL="285750" lvl="0" indent="-285750">
              <a:buFont typeface="Arial" panose="020B0604020202020204" pitchFamily="34" charset="0"/>
              <a:buChar char="•"/>
            </a:pPr>
            <a:r>
              <a:rPr lang="en-US" dirty="0"/>
              <a:t>Chapter 3: Functions and Graphs</a:t>
            </a:r>
          </a:p>
          <a:p>
            <a:pPr marL="285750" lvl="0" indent="-285750">
              <a:buFont typeface="Arial" panose="020B0604020202020204" pitchFamily="34" charset="0"/>
              <a:buChar char="•"/>
            </a:pPr>
            <a:r>
              <a:rPr lang="en-US" dirty="0"/>
              <a:t>Chapter 4: Limits and Continuity </a:t>
            </a:r>
          </a:p>
          <a:p>
            <a:pPr marL="285750" indent="-285750">
              <a:buFont typeface="Arial" panose="020B0604020202020204" pitchFamily="34" charset="0"/>
              <a:buChar char="•"/>
            </a:pPr>
            <a:r>
              <a:rPr lang="en-US" dirty="0"/>
              <a:t>Chapter 5: Financial Mathematics</a:t>
            </a:r>
          </a:p>
          <a:p>
            <a:pPr marL="285750" indent="-285750">
              <a:buFont typeface="Arial" panose="020B0604020202020204" pitchFamily="34" charset="0"/>
              <a:buChar char="•"/>
            </a:pPr>
            <a:r>
              <a:rPr lang="en-US" dirty="0"/>
              <a:t>Chapter 6: Differentiation</a:t>
            </a:r>
          </a:p>
          <a:p>
            <a:pPr marL="285750" indent="-285750">
              <a:buFont typeface="Arial" panose="020B0604020202020204" pitchFamily="34" charset="0"/>
              <a:buChar char="•"/>
            </a:pPr>
            <a:r>
              <a:rPr lang="en-US" dirty="0"/>
              <a:t>Chapter 7: Methods of  Differentiation </a:t>
            </a:r>
          </a:p>
          <a:p>
            <a:pPr marL="285750" indent="-285750">
              <a:buFont typeface="Arial" panose="020B0604020202020204" pitchFamily="34" charset="0"/>
              <a:buChar char="•"/>
            </a:pPr>
            <a:r>
              <a:rPr lang="en-US" dirty="0"/>
              <a:t>Chapter 8: Function of several variables</a:t>
            </a:r>
          </a:p>
          <a:p>
            <a:pPr marL="285750" indent="-285750">
              <a:buFont typeface="Arial" panose="020B0604020202020204" pitchFamily="34" charset="0"/>
              <a:buChar char="•"/>
            </a:pPr>
            <a:r>
              <a:rPr lang="en-US" dirty="0"/>
              <a:t>Chapter 9: Integration and applications</a:t>
            </a:r>
          </a:p>
          <a:p>
            <a:pPr marL="285750" lvl="0" indent="-285750">
              <a:buFont typeface="Arial" panose="020B0604020202020204" pitchFamily="34" charset="0"/>
              <a:buChar char="•"/>
            </a:pPr>
            <a:r>
              <a:rPr lang="en-US" dirty="0"/>
              <a:t>Chapter 10: Linear algebra and applications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490133" y="975974"/>
            <a:ext cx="4526843" cy="954107"/>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Assessment </a:t>
            </a:r>
            <a:r>
              <a:rPr lang="en-US" sz="2800" b="1" dirty="0">
                <a:latin typeface="Times New Roman" panose="02020603050405020304" pitchFamily="18" charset="0"/>
                <a:cs typeface="Times New Roman" panose="02020603050405020304" pitchFamily="18" charset="0"/>
              </a:rPr>
              <a:t>Method</a:t>
            </a:r>
          </a:p>
          <a:p>
            <a:pPr algn="ctr"/>
            <a:endParaRPr lang="en-US" altLang="en-US" sz="28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50976E4-0CF2-BA00-34CA-2F9419409B9E}"/>
              </a:ext>
            </a:extLst>
          </p:cNvPr>
          <p:cNvSpPr txBox="1"/>
          <p:nvPr/>
        </p:nvSpPr>
        <p:spPr>
          <a:xfrm>
            <a:off x="911577" y="2053177"/>
            <a:ext cx="10541000" cy="3693319"/>
          </a:xfrm>
          <a:prstGeom prst="rect">
            <a:avLst/>
          </a:prstGeom>
          <a:noFill/>
        </p:spPr>
        <p:txBody>
          <a:bodyPr wrap="square" rtlCol="0">
            <a:spAutoFit/>
          </a:bodyPr>
          <a:lstStyle/>
          <a:p>
            <a:pPr marL="285750" lvl="0" indent="-285750">
              <a:lnSpc>
                <a:spcPct val="200000"/>
              </a:lnSpc>
              <a:buFont typeface="Arial" panose="020B0604020202020204" pitchFamily="34" charset="0"/>
              <a:buChar char="•"/>
            </a:pPr>
            <a:r>
              <a:rPr lang="en-US" dirty="0"/>
              <a:t>Short Exam</a:t>
            </a:r>
          </a:p>
          <a:p>
            <a:pPr marL="285750" lvl="0" indent="-285750">
              <a:lnSpc>
                <a:spcPct val="200000"/>
              </a:lnSpc>
              <a:buFont typeface="Arial" panose="020B0604020202020204" pitchFamily="34" charset="0"/>
              <a:buChar char="•"/>
            </a:pPr>
            <a:r>
              <a:rPr lang="en-US" dirty="0"/>
              <a:t>80% marks</a:t>
            </a:r>
          </a:p>
          <a:p>
            <a:pPr marL="285750" lvl="0" indent="-285750">
              <a:lnSpc>
                <a:spcPct val="200000"/>
              </a:lnSpc>
              <a:buFont typeface="Arial" panose="020B0604020202020204" pitchFamily="34" charset="0"/>
              <a:buChar char="•"/>
            </a:pPr>
            <a:r>
              <a:rPr lang="en-US" dirty="0"/>
              <a:t>Count of short Exam 10 (weekly)</a:t>
            </a:r>
          </a:p>
          <a:p>
            <a:pPr marL="285750" lvl="0" indent="-285750">
              <a:lnSpc>
                <a:spcPct val="200000"/>
              </a:lnSpc>
              <a:buFont typeface="Arial" panose="020B0604020202020204" pitchFamily="34" charset="0"/>
              <a:buChar char="•"/>
            </a:pPr>
            <a:r>
              <a:rPr lang="en-US" dirty="0"/>
              <a:t>8 marks for each short exam</a:t>
            </a:r>
          </a:p>
          <a:p>
            <a:pPr marL="285750" lvl="0" indent="-285750">
              <a:lnSpc>
                <a:spcPct val="200000"/>
              </a:lnSpc>
              <a:buFont typeface="Arial" panose="020B0604020202020204" pitchFamily="34" charset="0"/>
              <a:buChar char="•"/>
            </a:pPr>
            <a:r>
              <a:rPr lang="en-US" dirty="0"/>
              <a:t>20% Final examination</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77684" y="1121211"/>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Required Textbook</a:t>
            </a:r>
            <a:endParaRPr lang="en-US" sz="2800" b="1"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1874165" y="2645092"/>
            <a:ext cx="9290546" cy="2123658"/>
          </a:xfrm>
          <a:prstGeom prst="rect">
            <a:avLst/>
          </a:prstGeom>
          <a:noFill/>
        </p:spPr>
        <p:txBody>
          <a:bodyPr wrap="square" rtlCol="0">
            <a:spAutoFit/>
          </a:bodyPr>
          <a:lstStyle/>
          <a:p>
            <a:pPr marL="285750" lvl="0" indent="-285750">
              <a:buFont typeface="Arial" panose="020B0604020202020204" pitchFamily="34" charset="0"/>
              <a:buChar char="•"/>
            </a:pPr>
            <a:r>
              <a:rPr lang="en-US" sz="2400" dirty="0" smtClean="0"/>
              <a:t>CALCULUS for Business, Economics, and the Social and Life Sciences</a:t>
            </a:r>
          </a:p>
          <a:p>
            <a:pPr lvl="0"/>
            <a:r>
              <a:rPr lang="en-US" sz="2400" dirty="0"/>
              <a:t> </a:t>
            </a:r>
            <a:r>
              <a:rPr lang="en-US" sz="2400" dirty="0" smtClean="0"/>
              <a:t>                     </a:t>
            </a:r>
          </a:p>
          <a:p>
            <a:pPr lvl="0"/>
            <a:r>
              <a:rPr lang="en-US" sz="2400" dirty="0"/>
              <a:t> </a:t>
            </a:r>
            <a:r>
              <a:rPr lang="en-US" sz="2400" dirty="0" smtClean="0"/>
              <a:t>              </a:t>
            </a:r>
            <a:r>
              <a:rPr lang="en-US" sz="2400" i="1" dirty="0" smtClean="0"/>
              <a:t>LAURENCE D. HOFFMANN and GERALD L. BRADLEY</a:t>
            </a:r>
          </a:p>
          <a:p>
            <a:pPr marL="285750" lvl="0" indent="-285750">
              <a:buFont typeface="Arial" panose="020B0604020202020204" pitchFamily="34" charset="0"/>
              <a:buChar char="•"/>
            </a:pPr>
            <a:endParaRPr lang="en-US" sz="2400" dirty="0"/>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74015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1026898" y="975974"/>
            <a:ext cx="7688124" cy="954107"/>
          </a:xfrm>
          <a:prstGeom prst="rect">
            <a:avLst/>
          </a:prstGeom>
          <a:noFill/>
        </p:spPr>
        <p:txBody>
          <a:bodyPr wrap="square" rtlCol="0">
            <a:spAutoFit/>
          </a:bodyPr>
          <a:lstStyle/>
          <a:p>
            <a:pPr algn="ctr"/>
            <a:r>
              <a:rPr lang="en-US" sz="2800" b="1" dirty="0" smtClean="0">
                <a:latin typeface="Times New Roman" panose="02020603050405020304" pitchFamily="18" charset="0"/>
                <a:cs typeface="Times New Roman" panose="02020603050405020304" pitchFamily="18" charset="0"/>
              </a:rPr>
              <a:t>Mathematics </a:t>
            </a:r>
            <a:r>
              <a:rPr lang="en-US" sz="2800" b="1" dirty="0">
                <a:latin typeface="Times New Roman" panose="02020603050405020304" pitchFamily="18" charset="0"/>
                <a:cs typeface="Times New Roman" panose="02020603050405020304" pitchFamily="18" charset="0"/>
              </a:rPr>
              <a:t>in Economic and Business Studies</a:t>
            </a:r>
          </a:p>
          <a:p>
            <a:pPr algn="ctr"/>
            <a:endParaRPr lang="en-US" altLang="en-US" sz="2800" b="1"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0" name="Rectangle 9">
            <a:extLst>
              <a:ext uri="{FF2B5EF4-FFF2-40B4-BE49-F238E27FC236}">
                <a16:creationId xmlns:a16="http://schemas.microsoft.com/office/drawing/2014/main" id="{0AC2650A-C51A-9ACB-723B-68D89C868D01}"/>
              </a:ext>
            </a:extLst>
          </p:cNvPr>
          <p:cNvSpPr/>
          <p:nvPr/>
        </p:nvSpPr>
        <p:spPr>
          <a:xfrm>
            <a:off x="1816298" y="2260686"/>
            <a:ext cx="7361569" cy="2947345"/>
          </a:xfrm>
          <a:prstGeom prst="rect">
            <a:avLst/>
          </a:prstGeom>
        </p:spPr>
        <p:txBody>
          <a:bodyPr wrap="square">
            <a:spAutoFit/>
          </a:bodyPr>
          <a:lstStyle/>
          <a:p>
            <a:pPr algn="just">
              <a:lnSpc>
                <a:spcPct val="150000"/>
              </a:lnSpc>
            </a:pPr>
            <a:r>
              <a:rPr lang="en-US" sz="1600" b="1" dirty="0" smtClean="0"/>
              <a:t>Many </a:t>
            </a:r>
            <a:r>
              <a:rPr lang="en-US" sz="1600" dirty="0"/>
              <a:t>students  who pursue the study of economics and business studies are surprised and perturbed when they discover that mathematics is a core subject on first-year courses.  However, a certain level of skill and understanding of the basic mathematical methods is required in the study of economics or business is to be pursued beyond the descriptive level. </a:t>
            </a:r>
          </a:p>
          <a:p>
            <a:pPr algn="just">
              <a:lnSpc>
                <a:spcPct val="150000"/>
              </a:lnSpc>
            </a:pPr>
            <a:r>
              <a:rPr lang="en-US" sz="1600" dirty="0"/>
              <a:t>Students should be reassured that it is not necessary to become mathematician to use mathematical techniques and methods effectively.</a:t>
            </a:r>
            <a:endParaRPr lang="en-US" sz="1600" dirty="0">
              <a:solidFill>
                <a:srgbClr val="0A1F61"/>
              </a:solidFill>
              <a:latin typeface="Tajawal ExtraBold" panose="00000800000000000000" pitchFamily="2" charset="-78"/>
              <a:cs typeface="Tajawal ExtraBold" panose="00000800000000000000" pitchFamily="2" charset="-78"/>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7523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Topics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t>Chapter </a:t>
            </a:r>
            <a:r>
              <a:rPr lang="en-US" dirty="0"/>
              <a:t>1: Mathematical preliminaries</a:t>
            </a:r>
          </a:p>
          <a:p>
            <a:pPr marL="285750" lvl="0" indent="-285750">
              <a:buFont typeface="Arial" panose="020B0604020202020204" pitchFamily="34" charset="0"/>
              <a:buChar char="•"/>
            </a:pPr>
            <a:r>
              <a:rPr lang="en-US" dirty="0"/>
              <a:t>Chapter 2: The straight line and applications</a:t>
            </a:r>
          </a:p>
          <a:p>
            <a:pPr marL="285750" lvl="0" indent="-285750">
              <a:buFont typeface="Arial" panose="020B0604020202020204" pitchFamily="34" charset="0"/>
              <a:buChar char="•"/>
            </a:pPr>
            <a:r>
              <a:rPr lang="en-US" dirty="0"/>
              <a:t>Chapter 3: Functions and Graphs</a:t>
            </a:r>
          </a:p>
          <a:p>
            <a:pPr marL="285750" lvl="0" indent="-285750">
              <a:buFont typeface="Arial" panose="020B0604020202020204" pitchFamily="34" charset="0"/>
              <a:buChar char="•"/>
            </a:pPr>
            <a:r>
              <a:rPr lang="en-US" dirty="0"/>
              <a:t>Chapter 4: Limits and Continuity </a:t>
            </a:r>
          </a:p>
          <a:p>
            <a:pPr marL="285750" indent="-285750">
              <a:buFont typeface="Arial" panose="020B0604020202020204" pitchFamily="34" charset="0"/>
              <a:buChar char="•"/>
            </a:pPr>
            <a:r>
              <a:rPr lang="en-US" dirty="0"/>
              <a:t>Chapter 5: Financial Mathematics</a:t>
            </a:r>
          </a:p>
          <a:p>
            <a:pPr marL="285750" indent="-285750">
              <a:buFont typeface="Arial" panose="020B0604020202020204" pitchFamily="34" charset="0"/>
              <a:buChar char="•"/>
            </a:pPr>
            <a:r>
              <a:rPr lang="en-US" dirty="0"/>
              <a:t>Chapter 6: Differentiation</a:t>
            </a:r>
          </a:p>
          <a:p>
            <a:pPr marL="285750" indent="-285750">
              <a:buFont typeface="Arial" panose="020B0604020202020204" pitchFamily="34" charset="0"/>
              <a:buChar char="•"/>
            </a:pPr>
            <a:r>
              <a:rPr lang="en-US" dirty="0"/>
              <a:t>Chapter 7: Methods of  Differentiation </a:t>
            </a:r>
          </a:p>
          <a:p>
            <a:pPr marL="285750" indent="-285750">
              <a:buFont typeface="Arial" panose="020B0604020202020204" pitchFamily="34" charset="0"/>
              <a:buChar char="•"/>
            </a:pPr>
            <a:r>
              <a:rPr lang="en-US" dirty="0"/>
              <a:t>Chapter 8: Function of several variables</a:t>
            </a:r>
          </a:p>
          <a:p>
            <a:pPr marL="285750" indent="-285750">
              <a:buFont typeface="Arial" panose="020B0604020202020204" pitchFamily="34" charset="0"/>
              <a:buChar char="•"/>
            </a:pPr>
            <a:r>
              <a:rPr lang="en-US" dirty="0"/>
              <a:t>Chapter 9: Integration and applications</a:t>
            </a:r>
          </a:p>
          <a:p>
            <a:pPr marL="285750" lvl="0" indent="-285750">
              <a:buFont typeface="Arial" panose="020B0604020202020204" pitchFamily="34" charset="0"/>
              <a:buChar char="•"/>
            </a:pPr>
            <a:r>
              <a:rPr lang="en-US" dirty="0"/>
              <a:t>Chapter 10: Linear algebra and applications</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7400230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815644" y="1412953"/>
            <a:ext cx="672817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General Tips For Studying Mathematics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TextBox 10">
            <a:extLst>
              <a:ext uri="{FF2B5EF4-FFF2-40B4-BE49-F238E27FC236}">
                <a16:creationId xmlns:a16="http://schemas.microsoft.com/office/drawing/2014/main" id="{4527402C-3F97-690D-9C20-A459E375AEB7}"/>
              </a:ext>
            </a:extLst>
          </p:cNvPr>
          <p:cNvSpPr txBox="1"/>
          <p:nvPr/>
        </p:nvSpPr>
        <p:spPr>
          <a:xfrm>
            <a:off x="3598250" y="2495028"/>
            <a:ext cx="6787528" cy="3416320"/>
          </a:xfrm>
          <a:prstGeom prst="rect">
            <a:avLst/>
          </a:prstGeom>
          <a:noFill/>
        </p:spPr>
        <p:txBody>
          <a:bodyPr wrap="square" rtlCol="0">
            <a:spAutoFit/>
          </a:bodyPr>
          <a:lstStyle/>
          <a:p>
            <a:r>
              <a:rPr lang="en-US" dirty="0" smtClean="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LISTEN During Lecture</a:t>
            </a:r>
          </a:p>
          <a:p>
            <a:r>
              <a:rPr lang="en-US" dirty="0">
                <a:latin typeface="Times New Roman" panose="02020603050405020304" pitchFamily="18" charset="0"/>
                <a:cs typeface="Times New Roman" panose="02020603050405020304" pitchFamily="18" charset="0"/>
              </a:rPr>
              <a:t>2: Take Good Notes</a:t>
            </a:r>
          </a:p>
          <a:p>
            <a:r>
              <a:rPr lang="en-US" dirty="0">
                <a:latin typeface="Times New Roman" panose="02020603050405020304" pitchFamily="18" charset="0"/>
                <a:cs typeface="Times New Roman" panose="02020603050405020304" pitchFamily="18" charset="0"/>
              </a:rPr>
              <a:t>3: Ask Questions</a:t>
            </a:r>
          </a:p>
          <a:p>
            <a:r>
              <a:rPr lang="en-US" dirty="0">
                <a:latin typeface="Times New Roman" panose="02020603050405020304" pitchFamily="18" charset="0"/>
                <a:cs typeface="Times New Roman" panose="02020603050405020304" pitchFamily="18" charset="0"/>
              </a:rPr>
              <a:t>4: Listen When Others Ask Questions</a:t>
            </a:r>
          </a:p>
          <a:p>
            <a:r>
              <a:rPr lang="en-US" dirty="0">
                <a:latin typeface="Times New Roman" panose="02020603050405020304" pitchFamily="18" charset="0"/>
                <a:cs typeface="Times New Roman" panose="02020603050405020304" pitchFamily="18" charset="0"/>
              </a:rPr>
              <a:t>5: Review Notes After Class</a:t>
            </a:r>
          </a:p>
          <a:p>
            <a:r>
              <a:rPr lang="en-US" dirty="0">
                <a:latin typeface="Times New Roman" panose="02020603050405020304" pitchFamily="18" charset="0"/>
                <a:cs typeface="Times New Roman" panose="02020603050405020304" pitchFamily="18" charset="0"/>
              </a:rPr>
              <a:t>6: Do More Homework</a:t>
            </a:r>
          </a:p>
          <a:p>
            <a:r>
              <a:rPr lang="en-US" dirty="0">
                <a:latin typeface="Times New Roman" panose="02020603050405020304" pitchFamily="18" charset="0"/>
                <a:cs typeface="Times New Roman" panose="02020603050405020304" pitchFamily="18" charset="0"/>
              </a:rPr>
              <a:t>7: Practice, Practice, Practice</a:t>
            </a:r>
          </a:p>
          <a:p>
            <a:r>
              <a:rPr lang="en-US" dirty="0">
                <a:latin typeface="Times New Roman" panose="02020603050405020304" pitchFamily="18" charset="0"/>
                <a:cs typeface="Times New Roman" panose="02020603050405020304" pitchFamily="18" charset="0"/>
              </a:rPr>
              <a:t>8: Don’t Forget Your Textbook.</a:t>
            </a:r>
          </a:p>
          <a:p>
            <a:r>
              <a:rPr lang="en-US" dirty="0">
                <a:latin typeface="Times New Roman" panose="02020603050405020304" pitchFamily="18" charset="0"/>
                <a:cs typeface="Times New Roman" panose="02020603050405020304" pitchFamily="18" charset="0"/>
              </a:rPr>
              <a:t>9: Seek Help If You Need It</a:t>
            </a:r>
          </a:p>
          <a:p>
            <a:r>
              <a:rPr lang="en-US" dirty="0">
                <a:latin typeface="Times New Roman" panose="02020603050405020304" pitchFamily="18" charset="0"/>
                <a:cs typeface="Times New Roman" panose="02020603050405020304" pitchFamily="18" charset="0"/>
              </a:rPr>
              <a:t>10: Have the Proper Attitude</a:t>
            </a:r>
          </a:p>
          <a:p>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59291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LISTEN During Lecture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680348"/>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601711"/>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lvl="0"/>
            <a:r>
              <a:rPr lang="en-US" sz="2800" b="1" dirty="0">
                <a:solidFill>
                  <a:srgbClr val="00B0F0"/>
                </a:solidFill>
                <a:latin typeface="Times New Roman" panose="02020603050405020304" pitchFamily="18" charset="0"/>
                <a:cs typeface="Times New Roman" panose="02020603050405020304" pitchFamily="18" charset="0"/>
              </a:rPr>
              <a:t>Take Good Notes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947345"/>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Try </a:t>
            </a:r>
            <a:r>
              <a:rPr lang="en-US" sz="1600" dirty="0">
                <a:solidFill>
                  <a:srgbClr val="000000"/>
                </a:solidFill>
                <a:latin typeface="Times New Roman" panose="02020603050405020304" pitchFamily="18" charset="0"/>
                <a:cs typeface="Times New Roman" panose="02020603050405020304" pitchFamily="18" charset="0"/>
              </a:rPr>
              <a:t>to write down everything that lecturer puts on presentation. It may seem easy when watching the lecturer, but it often is not so easy when it comes time for you to do it. A good set of notes will help remind you how to do </a:t>
            </a:r>
            <a:r>
              <a:rPr lang="en-US" sz="1600" dirty="0" smtClean="0">
                <a:solidFill>
                  <a:srgbClr val="000000"/>
                </a:solidFill>
                <a:latin typeface="Times New Roman" panose="02020603050405020304" pitchFamily="18" charset="0"/>
                <a:cs typeface="Times New Roman" panose="02020603050405020304" pitchFamily="18" charset="0"/>
              </a:rPr>
              <a:t>these problems</a:t>
            </a:r>
            <a:r>
              <a:rPr lang="en-US" sz="1600" dirty="0">
                <a:solidFill>
                  <a:srgbClr val="000000"/>
                </a:solidFill>
                <a:latin typeface="Times New Roman" panose="02020603050405020304" pitchFamily="18" charset="0"/>
                <a:cs typeface="Times New Roman" panose="02020603050405020304" pitchFamily="18" charset="0"/>
              </a:rPr>
              <a:t>.</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8988486"/>
      </p:ext>
    </p:extLst>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Ask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don’t understand something then ask your lecturer. Chances are you are not the only one who doesn’t understand.</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59236292"/>
      </p:ext>
    </p:extLst>
  </p:cSld>
  <p:clrMapOvr>
    <a:masterClrMapping/>
  </p:clrMapOvr>
  <p:transition spd="slow">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pPr lvl="0"/>
            <a:r>
              <a:rPr lang="en-US" sz="2800" b="1" dirty="0">
                <a:solidFill>
                  <a:srgbClr val="00B0F0"/>
                </a:solidFill>
                <a:latin typeface="Times New Roman" panose="02020603050405020304" pitchFamily="18" charset="0"/>
                <a:cs typeface="Times New Roman" panose="02020603050405020304" pitchFamily="18" charset="0"/>
              </a:rPr>
              <a:t>LISTEN When Others Ask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900777"/>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When </a:t>
            </a:r>
            <a:r>
              <a:rPr lang="en-US" sz="1600" dirty="0">
                <a:solidFill>
                  <a:srgbClr val="000000"/>
                </a:solidFill>
                <a:latin typeface="Times New Roman" panose="02020603050405020304" pitchFamily="18" charset="0"/>
                <a:cs typeface="Times New Roman" panose="02020603050405020304" pitchFamily="18" charset="0"/>
              </a:rPr>
              <a:t>other students ask questions make sure you listen to both the question and the answer. It may be that the student asking the question thought of something that you didn’t think of.</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9561221"/>
      </p:ext>
    </p:extLst>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Review Notes After Class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After each class you should review your notes. Note the topics that you found confusing and formulate questions that you can ask your lecturer to help you understand the topic.</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653569"/>
      </p:ext>
    </p:extLst>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 More Homework</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Do not limit yourself to just the homework that your lecturer assigns. The more problems that you work the better off you’ll be.</a:t>
            </a:r>
            <a:br>
              <a:rPr lang="en-US" sz="1600" dirty="0">
                <a:solidFill>
                  <a:srgbClr val="000000"/>
                </a:solidFill>
                <a:latin typeface="Times New Roman" panose="02020603050405020304" pitchFamily="18" charset="0"/>
                <a:cs typeface="Times New Roman" panose="02020603050405020304" pitchFamily="18" charset="0"/>
              </a:rPr>
            </a:br>
            <a:endParaRPr lang="en-US" sz="1600" dirty="0">
              <a:solidFill>
                <a:srgbClr val="000000"/>
              </a:solidFill>
              <a:latin typeface="Times New Roman" panose="02020603050405020304" pitchFamily="18" charset="0"/>
              <a:cs typeface="Times New Roman" panose="02020603050405020304" pitchFamily="18" charset="0"/>
            </a:endParaRP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8918413"/>
      </p:ext>
    </p:extLst>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Practice, Practice, Practice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C2650A-C51A-9ACB-723B-68D89C868D01}"/>
              </a:ext>
            </a:extLst>
          </p:cNvPr>
          <p:cNvSpPr/>
          <p:nvPr/>
        </p:nvSpPr>
        <p:spPr>
          <a:xfrm>
            <a:off x="1362926" y="1680348"/>
            <a:ext cx="4222539" cy="25780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In </a:t>
            </a:r>
            <a:r>
              <a:rPr lang="en-US" sz="1600" dirty="0">
                <a:solidFill>
                  <a:srgbClr val="000000"/>
                </a:solidFill>
                <a:latin typeface="Times New Roman" panose="02020603050405020304" pitchFamily="18" charset="0"/>
                <a:cs typeface="Times New Roman" panose="02020603050405020304" pitchFamily="18" charset="0"/>
              </a:rPr>
              <a:t>order to get something out of the class you need to listen while in class. Often this can be difficult to do but it is very important. Sometimes important ideas will not be written down on the board, but instead just spoken by the lecturer.</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7323718"/>
      </p:ext>
    </p:extLst>
  </p:cSld>
  <p:clrMapOvr>
    <a:masterClrMapping/>
  </p:clrMapOvr>
  <p:transition spd="slow">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6072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Don’t Forget Your Textbook</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2208682"/>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 </a:t>
            </a:r>
            <a:r>
              <a:rPr lang="en-US" sz="1600" dirty="0">
                <a:solidFill>
                  <a:srgbClr val="000000"/>
                </a:solidFill>
                <a:latin typeface="Times New Roman" panose="02020603050405020304" pitchFamily="18" charset="0"/>
                <a:cs typeface="Times New Roman" panose="02020603050405020304" pitchFamily="18" charset="0"/>
              </a:rPr>
              <a:t>If you get stuck on a topic that was discussed in class do not forget that you do have a textbook. Often the text book will contain examples not worked in class and/or a different approach to a problem.</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399606"/>
      </p:ext>
    </p:extLst>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Seek Help If You Need It</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162113"/>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If </a:t>
            </a:r>
            <a:r>
              <a:rPr lang="en-US" sz="1600" dirty="0">
                <a:solidFill>
                  <a:srgbClr val="000000"/>
                </a:solidFill>
                <a:latin typeface="Times New Roman" panose="02020603050405020304" pitchFamily="18" charset="0"/>
                <a:cs typeface="Times New Roman" panose="02020603050405020304" pitchFamily="18" charset="0"/>
              </a:rPr>
              <a:t>you are having trouble with your math class you have many options open to you and you should take advantage of them. </a:t>
            </a:r>
          </a:p>
        </p:txBody>
      </p:sp>
    </p:spTree>
    <p:extLst>
      <p:ext uri="{BB962C8B-B14F-4D97-AF65-F5344CB8AC3E}">
        <p14:creationId xmlns:p14="http://schemas.microsoft.com/office/powerpoint/2010/main" val="520021512"/>
      </p:ext>
    </p:extLst>
  </p:cSld>
  <p:clrMapOvr>
    <a:masterClrMapping/>
  </p:clrMapOvr>
  <p:transition spd="slow">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Have the Proper Attitude</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680178"/>
            <a:ext cx="1190600" cy="81329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algn="just">
              <a:lnSpc>
                <a:spcPct val="150000"/>
              </a:lnSpc>
            </a:pPr>
            <a:r>
              <a:rPr lang="en-US" sz="1600" dirty="0" smtClean="0">
                <a:solidFill>
                  <a:srgbClr val="000000"/>
                </a:solidFill>
                <a:latin typeface="Times New Roman" panose="02020603050405020304" pitchFamily="18" charset="0"/>
                <a:cs typeface="Times New Roman" panose="02020603050405020304" pitchFamily="18" charset="0"/>
              </a:rPr>
              <a:t>Always </a:t>
            </a:r>
            <a:r>
              <a:rPr lang="en-US" sz="1600" dirty="0">
                <a:solidFill>
                  <a:srgbClr val="000000"/>
                </a:solidFill>
                <a:latin typeface="Times New Roman" panose="02020603050405020304" pitchFamily="18" charset="0"/>
                <a:cs typeface="Times New Roman" panose="02020603050405020304" pitchFamily="18" charset="0"/>
              </a:rPr>
              <a:t>do the best that you can. Do not try to do just enough to get by. You should always do the best that you can and strive for the best grade that you can possibly get.</a:t>
            </a:r>
          </a:p>
          <a:p>
            <a:pPr>
              <a:lnSpc>
                <a:spcPct val="120000"/>
              </a:lnSpc>
            </a:pPr>
            <a:endParaRPr lang="en-US" sz="16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31617910"/>
      </p:ext>
    </p:extLst>
  </p:cSld>
  <p:clrMapOvr>
    <a:masterClrMapping/>
  </p:clrMapOvr>
  <p:transition spd="slow">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48AE651-737A-42B8-979C-BAA74013DD7E}"/>
</file>

<file path=customXml/itemProps2.xml><?xml version="1.0" encoding="utf-8"?>
<ds:datastoreItem xmlns:ds="http://schemas.openxmlformats.org/officeDocument/2006/customXml" ds:itemID="{28073136-DEB8-4001-8F34-40031248F0AC}"/>
</file>

<file path=customXml/itemProps3.xml><?xml version="1.0" encoding="utf-8"?>
<ds:datastoreItem xmlns:ds="http://schemas.openxmlformats.org/officeDocument/2006/customXml" ds:itemID="{A76FF9E1-4915-400F-92AC-8517D002FEC2}"/>
</file>

<file path=docProps/app.xml><?xml version="1.0" encoding="utf-8"?>
<Properties xmlns="http://schemas.openxmlformats.org/officeDocument/2006/extended-properties" xmlns:vt="http://schemas.openxmlformats.org/officeDocument/2006/docPropsVTypes">
  <TotalTime>966</TotalTime>
  <Words>793</Words>
  <Application>Microsoft Office PowerPoint</Application>
  <PresentationFormat>Widescreen</PresentationFormat>
  <Paragraphs>106</Paragraphs>
  <Slides>19</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Calibri Light</vt:lpstr>
      <vt:lpstr>Roboto Light</vt:lpstr>
      <vt:lpstr>Tajawal ExtraBold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 Faisal</cp:lastModifiedBy>
  <cp:revision>87</cp:revision>
  <dcterms:created xsi:type="dcterms:W3CDTF">2023-04-29T09:08:23Z</dcterms:created>
  <dcterms:modified xsi:type="dcterms:W3CDTF">2026-05-05T12:24:01Z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