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559" r:id="rId3"/>
    <p:sldId id="558" r:id="rId4"/>
    <p:sldId id="271" r:id="rId5"/>
    <p:sldId id="276" r:id="rId6"/>
    <p:sldId id="532" r:id="rId7"/>
    <p:sldId id="539" r:id="rId8"/>
    <p:sldId id="313" r:id="rId9"/>
    <p:sldId id="496" r:id="rId10"/>
    <p:sldId id="256" r:id="rId11"/>
    <p:sldId id="533" r:id="rId12"/>
    <p:sldId id="306" r:id="rId13"/>
    <p:sldId id="497" r:id="rId14"/>
    <p:sldId id="498" r:id="rId15"/>
    <p:sldId id="534" r:id="rId16"/>
    <p:sldId id="537" r:id="rId17"/>
    <p:sldId id="499" r:id="rId18"/>
    <p:sldId id="500" r:id="rId19"/>
    <p:sldId id="535" r:id="rId20"/>
    <p:sldId id="536" r:id="rId21"/>
    <p:sldId id="538" r:id="rId22"/>
    <p:sldId id="504" r:id="rId23"/>
    <p:sldId id="502" r:id="rId24"/>
    <p:sldId id="505" r:id="rId25"/>
    <p:sldId id="503" r:id="rId26"/>
    <p:sldId id="508" r:id="rId27"/>
    <p:sldId id="540" r:id="rId28"/>
    <p:sldId id="541" r:id="rId29"/>
    <p:sldId id="542" r:id="rId30"/>
    <p:sldId id="543" r:id="rId31"/>
    <p:sldId id="544" r:id="rId32"/>
    <p:sldId id="545" r:id="rId33"/>
    <p:sldId id="546" r:id="rId34"/>
    <p:sldId id="547" r:id="rId35"/>
    <p:sldId id="552" r:id="rId36"/>
    <p:sldId id="553" r:id="rId37"/>
    <p:sldId id="554" r:id="rId38"/>
    <p:sldId id="555" r:id="rId39"/>
    <p:sldId id="556" r:id="rId40"/>
    <p:sldId id="557" r:id="rId41"/>
    <p:sldId id="349" r:id="rId42"/>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313"/>
            <p14:sldId id="496"/>
            <p14:sldId id="256"/>
            <p14:sldId id="533"/>
            <p14:sldId id="306"/>
            <p14:sldId id="497"/>
            <p14:sldId id="498"/>
            <p14:sldId id="534"/>
            <p14:sldId id="537"/>
            <p14:sldId id="499"/>
            <p14:sldId id="500"/>
            <p14:sldId id="535"/>
            <p14:sldId id="536"/>
            <p14:sldId id="538"/>
            <p14:sldId id="504"/>
            <p14:sldId id="502"/>
            <p14:sldId id="505"/>
            <p14:sldId id="503"/>
            <p14:sldId id="508"/>
            <p14:sldId id="540"/>
            <p14:sldId id="541"/>
            <p14:sldId id="542"/>
            <p14:sldId id="543"/>
            <p14:sldId id="544"/>
            <p14:sldId id="545"/>
            <p14:sldId id="546"/>
            <p14:sldId id="547"/>
            <p14:sldId id="552"/>
            <p14:sldId id="553"/>
            <p14:sldId id="554"/>
            <p14:sldId id="555"/>
            <p14:sldId id="55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C5AC83-FB37-40E4-9571-4C5FFF68FC00}" v="40" dt="2024-01-24T09:41:34.9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308324"/>
          </a:xfrm>
          <a:prstGeom prst="rect">
            <a:avLst/>
          </a:prstGeom>
          <a:noFill/>
        </p:spPr>
        <p:txBody>
          <a:bodyPr wrap="square" rtlCol="0">
            <a:spAutoFit/>
          </a:bodyPr>
          <a:lstStyle/>
          <a:p>
            <a:pPr algn="just" rtl="1"/>
            <a:r>
              <a:rPr lang="ar" sz="1600" b="1" i="1" dirty="0">
                <a:solidFill>
                  <a:srgbClr val="2D3956"/>
                </a:solidFill>
                <a:latin typeface="Alexandria" charset="0"/>
                <a:cs typeface="Alexandria" charset="0"/>
              </a:rPr>
              <a:t>بداية، اسمحوا لي أن أ</a:t>
            </a:r>
            <a:r>
              <a:rPr lang="ar-AE" sz="1600" b="1" i="1" dirty="0">
                <a:solidFill>
                  <a:srgbClr val="2D3956"/>
                </a:solidFill>
                <a:latin typeface="Alexandria" charset="0"/>
                <a:cs typeface="Alexandria" charset="0"/>
              </a:rPr>
              <a:t>شير إلى</a:t>
            </a:r>
            <a:r>
              <a:rPr lang="ar" sz="1600" b="1" i="1" dirty="0">
                <a:solidFill>
                  <a:srgbClr val="2D3956"/>
                </a:solidFill>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طبيعة </a:t>
            </a:r>
            <a:r>
              <a:rPr lang="ar-AE" sz="1600" b="1" i="1" dirty="0">
                <a:solidFill>
                  <a:srgbClr val="2D3956"/>
                </a:solidFill>
                <a:latin typeface="Alexandria" charset="0"/>
                <a:cs typeface="Alexandria" charset="0"/>
              </a:rPr>
              <a:t>أدلة الإثبات</a:t>
            </a:r>
            <a:r>
              <a:rPr lang="ar" sz="1600" b="1" i="1" dirty="0">
                <a:solidFill>
                  <a:srgbClr val="2D3956"/>
                </a:solidFill>
                <a:latin typeface="Alexandria" charset="0"/>
                <a:cs typeface="Alexandria" charset="0"/>
              </a:rPr>
              <a:t> الرقمية وأنظمتها.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تعريف</a:t>
            </a:r>
            <a:r>
              <a:rPr lang="ar-AE" sz="1600" b="1" i="1" dirty="0">
                <a:solidFill>
                  <a:srgbClr val="2D3956"/>
                </a:solidFill>
                <a:latin typeface="Alexandria" charset="0"/>
                <a:cs typeface="Alexandria" charset="0"/>
              </a:rPr>
              <a:t>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أهمية</a:t>
            </a:r>
            <a:r>
              <a:rPr lang="ar-AE" sz="1600" b="1" i="1" dirty="0">
                <a:solidFill>
                  <a:srgbClr val="2D3956"/>
                </a:solidFill>
                <a:latin typeface="Alexandria" charset="0"/>
                <a:cs typeface="Alexandria" charset="0"/>
              </a:rPr>
              <a:t> أدلة الإثبات.</a:t>
            </a:r>
            <a:endParaRPr lang="ar" sz="1600" b="1" i="1" dirty="0">
              <a:solidFill>
                <a:srgbClr val="2D3956"/>
              </a:solidFill>
              <a:latin typeface="Alexandria" charset="0"/>
              <a:cs typeface="Alexandria" charset="0"/>
            </a:endParaRP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نظم الأدلة الجنائية الرقمية وتطورها.</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a:t>
            </a:r>
          </a:p>
          <a:p>
            <a:pPr marL="342900" indent="-342900" algn="just" rtl="1">
              <a:buFont typeface="Wingdings" panose="05000000000000000000" pitchFamily="2" charset="2"/>
              <a:buChar char="q"/>
            </a:pPr>
            <a:r>
              <a:rPr lang="ar" sz="1600" b="1" i="1" dirty="0">
                <a:solidFill>
                  <a:srgbClr val="2D3956"/>
                </a:solidFill>
                <a:latin typeface="Alexandria" charset="0"/>
                <a:cs typeface="Alexandria" charset="0"/>
              </a:rPr>
              <a:t>نظام الأدلة الرقمية العلمية.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64787"/>
          </a:xfrm>
          <a:prstGeom prst="rect">
            <a:avLst/>
          </a:prstGeom>
          <a:noFill/>
        </p:spPr>
        <p:txBody>
          <a:bodyPr wrap="square">
            <a:spAutoFit/>
          </a:bodyPr>
          <a:lstStyle/>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هناك </a:t>
            </a:r>
            <a:r>
              <a:rPr lang="ar" sz="1400" kern="100" dirty="0">
                <a:solidFill>
                  <a:srgbClr val="374151"/>
                </a:solidFill>
                <a:latin typeface="Alexandria" pitchFamily="2" charset="-78"/>
                <a:ea typeface="Calibri" panose="020F0502020204030204" pitchFamily="34" charset="0"/>
                <a:cs typeface="Alexandria" pitchFamily="2" charset="-78"/>
              </a:rPr>
              <a:t>عدة مبادئ عامة ينبغي أن تؤخذ في الاعتبا</a:t>
            </a:r>
            <a:r>
              <a:rPr lang="ar-AE" sz="1400" kern="100" dirty="0">
                <a:solidFill>
                  <a:srgbClr val="374151"/>
                </a:solidFill>
                <a:latin typeface="Alexandria" pitchFamily="2" charset="-78"/>
                <a:ea typeface="Calibri" panose="020F0502020204030204" pitchFamily="34" charset="0"/>
                <a:cs typeface="Alexandria" pitchFamily="2" charset="-78"/>
              </a:rPr>
              <a:t>ر،</a:t>
            </a:r>
            <a:r>
              <a:rPr lang="ar" sz="1400" kern="100" dirty="0">
                <a:solidFill>
                  <a:srgbClr val="374151"/>
                </a:solidFill>
                <a:latin typeface="Alexandria" pitchFamily="2" charset="-78"/>
                <a:ea typeface="Calibri" panose="020F0502020204030204" pitchFamily="34" charset="0"/>
                <a:cs typeface="Alexandria" pitchFamily="2" charset="-78"/>
              </a:rPr>
              <a:t> ويشار إلى هذا المجال أيضًا باسم "علم الطب الشرعي الرقمي" أو "علم الجريمة الرقمية". </a:t>
            </a:r>
            <a:endParaRPr lang="ar-AE" sz="1400" kern="100" dirty="0">
              <a:solidFill>
                <a:srgbClr val="374151"/>
              </a:solidFill>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AE" sz="1400" kern="100" dirty="0">
                <a:solidFill>
                  <a:srgbClr val="374151"/>
                </a:solidFill>
                <a:latin typeface="Alexandria" pitchFamily="2" charset="-78"/>
                <a:ea typeface="Calibri" panose="020F0502020204030204" pitchFamily="34" charset="0"/>
                <a:cs typeface="Alexandria" pitchFamily="2" charset="-78"/>
              </a:rPr>
              <a:t>و</a:t>
            </a:r>
            <a:r>
              <a:rPr lang="ar" sz="1400" kern="100" dirty="0">
                <a:solidFill>
                  <a:srgbClr val="374151"/>
                </a:solidFill>
                <a:latin typeface="Alexandria" pitchFamily="2" charset="-78"/>
                <a:ea typeface="Calibri" panose="020F0502020204030204" pitchFamily="34" charset="0"/>
                <a:cs typeface="Alexandria" pitchFamily="2" charset="-78"/>
              </a:rPr>
              <a:t>قد تختلف المبادئ العامة </a:t>
            </a:r>
            <a:r>
              <a:rPr lang="ar-AE" sz="1400" kern="100" dirty="0">
                <a:solidFill>
                  <a:srgbClr val="374151"/>
                </a:solidFill>
                <a:latin typeface="Alexandria" pitchFamily="2" charset="-78"/>
                <a:ea typeface="Calibri" panose="020F0502020204030204" pitchFamily="34" charset="0"/>
                <a:cs typeface="Alexandria" pitchFamily="2" charset="-78"/>
              </a:rPr>
              <a:t>بين بلد وآخر ووقت وآخر </a:t>
            </a:r>
            <a:r>
              <a:rPr lang="ar" sz="1400" kern="100" dirty="0">
                <a:solidFill>
                  <a:srgbClr val="374151"/>
                </a:solidFill>
                <a:latin typeface="Alexandria" pitchFamily="2" charset="-78"/>
                <a:ea typeface="Calibri" panose="020F0502020204030204" pitchFamily="34" charset="0"/>
                <a:cs typeface="Alexandria" pitchFamily="2" charset="-78"/>
              </a:rPr>
              <a:t> على التشريعات والأنظمة القانونية في مختلف البلدان، ولكن يمكن تسليط الضوء على بعض النقاط المشتركة:</a:t>
            </a:r>
            <a:endParaRPr lang="en-US"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379616" y="1201949"/>
            <a:ext cx="43075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القواعد العامة في الإثبات الجنائي</a:t>
            </a:r>
            <a:endParaRPr lang="ar"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0251" y="1197801"/>
            <a:ext cx="7678600" cy="369332"/>
          </a:xfrm>
          <a:prstGeom prst="rect">
            <a:avLst/>
          </a:prstGeom>
          <a:noFill/>
        </p:spPr>
        <p:txBody>
          <a:bodyPr wrap="square" rtlCol="0">
            <a:spAutoFit/>
          </a:bodyPr>
          <a:lstStyle/>
          <a:p>
            <a:pPr algn="r" rtl="1"/>
            <a:r>
              <a:rPr lang="ar-AE" b="1" dirty="0">
                <a:latin typeface="Alexandria" charset="0"/>
                <a:cs typeface="Alexandria" charset="0"/>
              </a:rPr>
              <a:t>حجية الأدلة الرقمية</a:t>
            </a:r>
            <a:endParaRPr lang="ar"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3003797"/>
            <a:ext cx="10541000" cy="2369880"/>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تشير صحة الأدلة الرقمية إلى قدرتها على تأكيد الوقائع أو الأحداث المستخدمة كدليل في سياق قانوني. </a:t>
            </a:r>
            <a:endParaRPr lang="ar-AE" sz="1400" b="1" kern="100" dirty="0">
              <a:solidFill>
                <a:srgbClr val="374151"/>
              </a:solidFill>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solidFill>
                <a:srgbClr val="374151"/>
              </a:solidFill>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solidFill>
                  <a:srgbClr val="374151"/>
                </a:solidFill>
                <a:effectLst/>
                <a:latin typeface="Alexandria" pitchFamily="2" charset="-78"/>
                <a:ea typeface="Calibri" panose="020F0502020204030204" pitchFamily="34" charset="0"/>
                <a:cs typeface="Alexandria" pitchFamily="2" charset="-78"/>
              </a:rPr>
              <a:t>تشمل الأدلة الرقمية جميع البيانات الإلكترونية التي يمكن استخدامها لدعم الحقائق أو المطالبات في المحكمة أو أي إطار قانوني آخر.</a:t>
            </a:r>
            <a:endParaRPr lang="en-US" sz="1400" b="1" kern="100" dirty="0">
              <a:effectLst/>
              <a:latin typeface="Alexandria" pitchFamily="2" charset="-78"/>
              <a:ea typeface="Calibri" panose="020F0502020204030204" pitchFamily="34" charset="0"/>
              <a:cs typeface="Alexandria" pitchFamily="2" charset="-78"/>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981700" y="2096124"/>
            <a:ext cx="5730666"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تتحقق الحجية من خلال عدد من الضوابط :</a:t>
            </a:r>
            <a:endParaRPr lang="ar"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794163"/>
            <a:ext cx="8417320" cy="3405676"/>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سلامة البيانات: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حماية البيانات المستخدمة في الأدلة الرقمية من التلاعب والتغيير غير المصرح به.</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التوقيع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التحقق من صحة التوقيعات الرقمية والتأكد من هوية الشخص الذي قام بالتوقيع.</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جودة الأدلة: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تكون الأدلة الرقمية ذات جودة عالية ويمكن التحقق منها بدقة.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سلسلة الحراسة: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تاريخ ومصدر الحصول على الأدلة الرقمية، ويجب الحفاظ على سلسلة الحراسة بعناية.</a:t>
            </a:r>
          </a:p>
          <a:p>
            <a:pPr marL="0" marR="0" algn="just" rtl="1">
              <a:lnSpc>
                <a:spcPct val="200000"/>
              </a:lnSpc>
              <a:spcBef>
                <a:spcPts val="0"/>
              </a:spcBef>
              <a:spcAft>
                <a:spcPts val="800"/>
              </a:spcAft>
            </a:pP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a:t>
            </a:r>
            <a:r>
              <a:rPr lang="ar-AE" sz="3600" b="1" dirty="0">
                <a:solidFill>
                  <a:schemeClr val="bg1"/>
                </a:solidFill>
                <a:latin typeface="Alexandria" charset="0"/>
                <a:cs typeface="Alexandria" charset="0"/>
              </a:rPr>
              <a:t>2</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806102"/>
            <a:ext cx="8120726" cy="1855123"/>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التحليل الرقمي: </a:t>
            </a:r>
            <a:r>
              <a:rPr lang="ar" sz="1400" kern="100" dirty="0">
                <a:solidFill>
                  <a:srgbClr val="374151"/>
                </a:solidFill>
                <a:effectLst/>
                <a:latin typeface="Alexandria" pitchFamily="2" charset="-78"/>
                <a:ea typeface="Calibri" panose="020F0502020204030204" pitchFamily="34" charset="0"/>
                <a:cs typeface="Alexandria" pitchFamily="2" charset="-78"/>
              </a:rPr>
              <a:t>يتضمن التحليل الرقمي استخدام أساليب وأدوات متقدمة لفحص البيانات الرقمية.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الشهادات الرقمية: </a:t>
            </a:r>
            <a:r>
              <a:rPr lang="ar" sz="1400" kern="100" dirty="0">
                <a:solidFill>
                  <a:srgbClr val="374151"/>
                </a:solidFill>
                <a:effectLst/>
                <a:latin typeface="Alexandria" pitchFamily="2" charset="-78"/>
                <a:ea typeface="Calibri" panose="020F0502020204030204" pitchFamily="34" charset="0"/>
                <a:cs typeface="Alexandria" pitchFamily="2" charset="-78"/>
              </a:rPr>
              <a:t>تحتاج الشهادات الرقمية إلى التحقق والثقة ويجب استخدامها لتأكيد هوية الأفراد أو الكيانات الرقمية.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 sz="3800" b="1" dirty="0">
                <a:solidFill>
                  <a:schemeClr val="bg1"/>
                </a:solidFill>
                <a:latin typeface="Alexandria" charset="0"/>
                <a:cs typeface="Alexandria" charset="0"/>
              </a:rPr>
              <a:t>0</a:t>
            </a:r>
            <a:r>
              <a:rPr lang="ar-AE" sz="3800" b="1" dirty="0">
                <a:solidFill>
                  <a:schemeClr val="bg1"/>
                </a:solidFill>
                <a:latin typeface="Alexandria" charset="0"/>
                <a:cs typeface="Alexandria" charset="0"/>
              </a:rPr>
              <a:t>2</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67253"/>
            <a:ext cx="8417320" cy="3757119"/>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اللوائح القانونية: </a:t>
            </a:r>
            <a:r>
              <a:rPr lang="ar" sz="1400" kern="100" dirty="0">
                <a:solidFill>
                  <a:srgbClr val="374151"/>
                </a:solidFill>
                <a:effectLst/>
                <a:latin typeface="Alexandria" pitchFamily="2" charset="-78"/>
                <a:ea typeface="Calibri" panose="020F0502020204030204" pitchFamily="34" charset="0"/>
                <a:cs typeface="Alexandria" pitchFamily="2" charset="-78"/>
              </a:rPr>
              <a:t>يعد الالتزام بالقوانين واللوائح المحلية والدولية المتعلقة بجمع الأدلة الرقمية واستخدامها أمرًا بالغ الأهمية.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الحفاظ على الخصوصية: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يتم التعامل مع البيانات الشخصية بعناية لضمان الحفاظ على الخصوصية والامتثال للقوانين ذات الصلة.</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توثيق العمليات: </a:t>
            </a:r>
            <a:r>
              <a:rPr lang="ar" sz="1400" kern="100" dirty="0">
                <a:solidFill>
                  <a:srgbClr val="374151"/>
                </a:solidFill>
                <a:effectLst/>
                <a:latin typeface="Alexandria" pitchFamily="2" charset="-78"/>
                <a:ea typeface="Calibri" panose="020F0502020204030204" pitchFamily="34" charset="0"/>
                <a:cs typeface="Alexandria" pitchFamily="2" charset="-78"/>
              </a:rPr>
              <a:t>يجب توثيق كافة العمليات والخطوات التي تم اتخاذها أثناء جمع الأدلة الرقمية وتحليلها.</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solidFill>
                  <a:srgbClr val="374151"/>
                </a:solidFill>
                <a:effectLst/>
                <a:latin typeface="Alexandria" pitchFamily="2" charset="-78"/>
                <a:ea typeface="Calibri" panose="020F0502020204030204" pitchFamily="34" charset="0"/>
                <a:cs typeface="Alexandria" pitchFamily="2" charset="-78"/>
              </a:rPr>
              <a:t>التدريب والكفاءة: </a:t>
            </a:r>
            <a:r>
              <a:rPr lang="ar" sz="1400" kern="100" dirty="0">
                <a:solidFill>
                  <a:srgbClr val="374151"/>
                </a:solidFill>
                <a:effectLst/>
                <a:latin typeface="Alexandria" pitchFamily="2" charset="-78"/>
                <a:ea typeface="Calibri" panose="020F0502020204030204" pitchFamily="34" charset="0"/>
                <a:cs typeface="Alexandria" pitchFamily="2" charset="-78"/>
              </a:rPr>
              <a:t>يجب أن يكون الأفراد المشاركون في عمليات الأدلة الرقمية مدربين تدريباً جيداً وأكفاء في مجال الطب الشرعي الرقمي.</a:t>
            </a:r>
            <a:endParaRPr lang="en-US" sz="1400" kern="100" dirty="0">
              <a:effectLst/>
              <a:latin typeface="Alexandria" pitchFamily="2" charset="-78"/>
              <a:ea typeface="Calibri" panose="020F0502020204030204" pitchFamily="34" charset="0"/>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2</a:t>
            </a:r>
            <a:endParaRPr lang="ar"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851055" y="1635533"/>
            <a:ext cx="7029770"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تتحقق الحجية من خلال عدد من الضوابط :</a:t>
            </a:r>
            <a:endParaRPr lang="ar" sz="2400" b="1" dirty="0">
              <a:solidFill>
                <a:srgbClr val="00B0F0"/>
              </a:solidFill>
              <a:latin typeface="Alexandria" charset="0"/>
              <a:cs typeface="Alexandria"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 sz="4400" b="1" dirty="0">
                <a:solidFill>
                  <a:schemeClr val="bg1"/>
                </a:solidFill>
                <a:latin typeface="Alexandria" charset="0"/>
                <a:cs typeface="Alexandria" charset="0"/>
              </a:rPr>
              <a:t>02</a:t>
            </a:r>
          </a:p>
        </p:txBody>
      </p:sp>
      <p:sp>
        <p:nvSpPr>
          <p:cNvPr id="48" name="TextBox 47"/>
          <p:cNvSpPr txBox="1"/>
          <p:nvPr/>
        </p:nvSpPr>
        <p:spPr>
          <a:xfrm>
            <a:off x="753140" y="2750238"/>
            <a:ext cx="10541000" cy="2183418"/>
          </a:xfrm>
          <a:prstGeom prst="rect">
            <a:avLst/>
          </a:prstGeom>
          <a:noFill/>
        </p:spPr>
        <p:txBody>
          <a:bodyPr wrap="square" rtlCol="0">
            <a:spAutoFit/>
          </a:bodyPr>
          <a:lstStyle/>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يشير مصطلح "</a:t>
            </a:r>
            <a:r>
              <a:rPr lang="ar-AE" sz="1400" b="1" dirty="0">
                <a:effectLst>
                  <a:outerShdw blurRad="38100" dist="38100" dir="2700000" algn="tl">
                    <a:srgbClr val="000000">
                      <a:alpha val="43137"/>
                    </a:srgbClr>
                  </a:outerShdw>
                </a:effectLst>
                <a:latin typeface="Alexandria" charset="0"/>
                <a:cs typeface="Alexandria" charset="0"/>
              </a:rPr>
              <a:t>قرينة</a:t>
            </a:r>
            <a:r>
              <a:rPr lang="ar" sz="1400" b="1" dirty="0">
                <a:effectLst>
                  <a:outerShdw blurRad="38100" dist="38100" dir="2700000" algn="tl">
                    <a:srgbClr val="000000">
                      <a:alpha val="43137"/>
                    </a:srgbClr>
                  </a:outerShdw>
                </a:effectLst>
                <a:latin typeface="Alexandria" charset="0"/>
                <a:cs typeface="Alexandria" charset="0"/>
              </a:rPr>
              <a:t> البراءة" في السياق القانوني إلى الأدلة التي قد تؤدي إلى إثبات براءة المتهم في قضية جنائية في إطار القانون الجنائي. </a:t>
            </a: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endParaRPr lang="ar-AE" sz="1400" b="1" dirty="0">
              <a:effectLst>
                <a:outerShdw blurRad="38100" dist="38100" dir="2700000" algn="tl">
                  <a:srgbClr val="000000">
                    <a:alpha val="43137"/>
                  </a:srgbClr>
                </a:outerShdw>
              </a:effectLst>
              <a:latin typeface="Alexandria" charset="0"/>
              <a:cs typeface="Alexandria" charset="0"/>
            </a:endParaRPr>
          </a:p>
          <a:p>
            <a:pPr algn="just" rtl="1">
              <a:lnSpc>
                <a:spcPct val="200000"/>
              </a:lnSpc>
            </a:pPr>
            <a:r>
              <a:rPr lang="ar" sz="1400" b="1" dirty="0">
                <a:effectLst>
                  <a:outerShdw blurRad="38100" dist="38100" dir="2700000" algn="tl">
                    <a:srgbClr val="000000">
                      <a:alpha val="43137"/>
                    </a:srgbClr>
                  </a:outerShdw>
                </a:effectLst>
                <a:latin typeface="Alexandria" charset="0"/>
                <a:cs typeface="Alexandria" charset="0"/>
              </a:rPr>
              <a:t>في نظام العدالة الجنائية، يُطلب من النيابة إثبات الجريمة بناءً على الأدلة المتوفرة، بينما </a:t>
            </a:r>
            <a:r>
              <a:rPr lang="ar-AE" sz="1400" b="1" dirty="0">
                <a:effectLst>
                  <a:outerShdw blurRad="38100" dist="38100" dir="2700000" algn="tl">
                    <a:srgbClr val="000000">
                      <a:alpha val="43137"/>
                    </a:srgbClr>
                  </a:outerShdw>
                </a:effectLst>
                <a:latin typeface="Alexandria" charset="0"/>
                <a:cs typeface="Alexandria" charset="0"/>
              </a:rPr>
              <a:t>يقوم</a:t>
            </a:r>
            <a:r>
              <a:rPr lang="ar" sz="1400" b="1" dirty="0">
                <a:effectLst>
                  <a:outerShdw blurRad="38100" dist="38100" dir="2700000" algn="tl">
                    <a:srgbClr val="000000">
                      <a:alpha val="43137"/>
                    </a:srgbClr>
                  </a:outerShdw>
                </a:effectLst>
                <a:latin typeface="Alexandria" charset="0"/>
                <a:cs typeface="Alexandria" charset="0"/>
              </a:rPr>
              <a:t> المتهم بتقديم أدلة أو قرائن تشير إلى براءته.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BD0604-A74C-CB29-7CD8-A252D6C05E2D}"/>
              </a:ext>
            </a:extLst>
          </p:cNvPr>
          <p:cNvSpPr txBox="1"/>
          <p:nvPr/>
        </p:nvSpPr>
        <p:spPr>
          <a:xfrm>
            <a:off x="2735268" y="1225001"/>
            <a:ext cx="7678600" cy="400110"/>
          </a:xfrm>
          <a:prstGeom prst="rect">
            <a:avLst/>
          </a:prstGeom>
          <a:noFill/>
        </p:spPr>
        <p:txBody>
          <a:bodyPr wrap="square" rtlCol="0">
            <a:spAutoFit/>
          </a:bodyPr>
          <a:lstStyle/>
          <a:p>
            <a:pPr algn="r" rtl="1"/>
            <a:r>
              <a:rPr lang="ar-AE" sz="2000" b="1" dirty="0">
                <a:solidFill>
                  <a:srgbClr val="00B0F0"/>
                </a:solidFill>
                <a:latin typeface="Alexandria" charset="0"/>
                <a:cs typeface="Alexandria" charset="0"/>
              </a:rPr>
              <a:t>قرينة البراءة</a:t>
            </a:r>
            <a:endParaRPr lang="ar"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4394088"/>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يمكن أن تكون أدلة البراءة متنوعة وتختلف حسب ظروف كل قضية.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أمثلة أدلة البراءة ما يلي :</a:t>
            </a: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المادية: </a:t>
            </a:r>
            <a:r>
              <a:rPr lang="ar" sz="1400" kern="100" dirty="0">
                <a:effectLst/>
                <a:latin typeface="Alexandria" pitchFamily="2" charset="-78"/>
                <a:ea typeface="Calibri" panose="020F0502020204030204" pitchFamily="34" charset="0"/>
                <a:cs typeface="Alexandria" pitchFamily="2" charset="-78"/>
              </a:rPr>
              <a:t>الأدلة العلمية مثل الآثار الجينية أو بصمات الأصابع أو تحليل الدم التي قد تثبت براءة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شهادات الشهود: </a:t>
            </a:r>
            <a:r>
              <a:rPr lang="ar" sz="1400" kern="100" dirty="0">
                <a:effectLst/>
                <a:latin typeface="Alexandria" pitchFamily="2" charset="-78"/>
                <a:ea typeface="Calibri" panose="020F0502020204030204" pitchFamily="34" charset="0"/>
                <a:cs typeface="Alexandria" pitchFamily="2" charset="-78"/>
              </a:rPr>
              <a:t>إذا كان هناك شهود يمكنهم تقديم شهادة تثبت براءة المتهم، فيمكن اعتبار أقوالهم دليل تبرئة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السجلات والتسجيلات: </a:t>
            </a:r>
            <a:r>
              <a:rPr lang="ar" sz="1400" kern="100" dirty="0">
                <a:effectLst/>
                <a:latin typeface="Alexandria" pitchFamily="2" charset="-78"/>
                <a:ea typeface="Calibri" panose="020F0502020204030204" pitchFamily="34" charset="0"/>
                <a:cs typeface="Alexandria" pitchFamily="2" charset="-78"/>
              </a:rPr>
              <a:t>سجلات الهاتف أو لقطات الفيديو أو التسجيلات الصوتية التي تبين عدم تواجد المتهم في مسرح الجريمة أو وجود ظروف مخففة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969822"/>
            <a:ext cx="8671947" cy="34973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الأدلة الظرفية: </a:t>
            </a:r>
            <a:r>
              <a:rPr lang="ar" sz="1400" kern="100" dirty="0">
                <a:effectLst/>
                <a:latin typeface="Alexandria" pitchFamily="2" charset="-78"/>
                <a:ea typeface="Calibri" panose="020F0502020204030204" pitchFamily="34" charset="0"/>
                <a:cs typeface="Alexandria" pitchFamily="2" charset="-78"/>
              </a:rPr>
              <a:t>العوامل الخارجة عن إرادة المتهم والتي قد تكون بمثابة دليل على البراءة، مثل إثبات وجود ظروف قاسية تؤثر على المتهم .</a:t>
            </a: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
            </a:pPr>
            <a:r>
              <a:rPr lang="ar" sz="1400" b="1" kern="100" dirty="0">
                <a:effectLst/>
                <a:latin typeface="Alexandria" pitchFamily="2" charset="-78"/>
                <a:ea typeface="Calibri" panose="020F0502020204030204" pitchFamily="34" charset="0"/>
                <a:cs typeface="Alexandria" pitchFamily="2" charset="-78"/>
              </a:rPr>
              <a:t>الشك في موثوقية أدلة الادعاء: </a:t>
            </a:r>
            <a:r>
              <a:rPr lang="ar" sz="1400" kern="100" dirty="0">
                <a:effectLst/>
                <a:latin typeface="Alexandria" pitchFamily="2" charset="-78"/>
                <a:ea typeface="Calibri" panose="020F0502020204030204" pitchFamily="34" charset="0"/>
                <a:cs typeface="Alexandria" pitchFamily="2" charset="-78"/>
              </a:rPr>
              <a:t>إذا تمكن محامو الدفاع من التشكيك في مصداقية أدلة الادعاء، فيمكن اعتبار ذلك تبرئة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 </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ومن الأهمية بمكان تقديم أدلة البراءة بشكل فعال في المحكمة لضمان اتخاذ قرار عادل.</a:t>
            </a:r>
            <a:endParaRPr lang="ar-AE"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400" b="1" i="1" kern="100" dirty="0">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وهذا المفهوم جزء أساسي من مبدأ "المتهم بريء حتى تثبت إدانته" في العدالة الجنائية .</a:t>
            </a: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51913" y="2462518"/>
            <a:ext cx="4222539" cy="1795300"/>
          </a:xfrm>
          <a:prstGeom prst="rect">
            <a:avLst/>
          </a:prstGeom>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مبدأ قرينة البراءة هو مفهوم قانوني ينص على أن لكل طرف في الدعوى الجنائية الحق في تقديم الأدلة والشهادات المؤيدة لدعواه. </a:t>
            </a:r>
            <a:endParaRPr lang="ar-AE"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وتقع على عاتق النيابة مسؤولية تقديم الأدلة التي تثبت التهم. ويعني هذا المبدأ أن المسؤولية الأساسية عن تقديم الأدلة تقع على عاتق الطرف </a:t>
            </a:r>
            <a:r>
              <a:rPr lang="ar-AE" sz="1400" kern="100" dirty="0">
                <a:effectLst/>
                <a:latin typeface="Alexandria" pitchFamily="2" charset="-78"/>
                <a:ea typeface="Calibri" panose="020F0502020204030204" pitchFamily="34" charset="0"/>
                <a:cs typeface="Alexandria" pitchFamily="2" charset="-78"/>
              </a:rPr>
              <a:t>المدعي</a:t>
            </a:r>
            <a:r>
              <a:rPr lang="ar" sz="1400" kern="100" dirty="0">
                <a:effectLst/>
                <a:latin typeface="Alexandria" pitchFamily="2" charset="-78"/>
                <a:ea typeface="Calibri" panose="020F0502020204030204" pitchFamily="34" charset="0"/>
                <a:cs typeface="Alexandria" pitchFamily="2" charset="-78"/>
              </a:rPr>
              <a:t>، وليس الطرف المتهم بالجريمة</a:t>
            </a:r>
            <a:r>
              <a:rPr lang="ar-AE" sz="1400" kern="100" dirty="0">
                <a:effectLst/>
                <a:latin typeface="Alexandria" pitchFamily="2" charset="-78"/>
                <a:ea typeface="Calibri" panose="020F0502020204030204" pitchFamily="34" charset="0"/>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97576"/>
            <a:ext cx="8671947" cy="1206356"/>
          </a:xfrm>
          <a:prstGeom prst="rect">
            <a:avLst/>
          </a:prstGeom>
          <a:noFill/>
        </p:spPr>
        <p:txBody>
          <a:bodyPr wrap="square" rtlCol="0">
            <a:spAutoFit/>
          </a:bodyPr>
          <a:lstStyle/>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إطار النظام القانوني، هناك توازن بين الاتهام والدفاع، مما يتيح للدفاع فرصة تقديم الأدلة التي تثبت براءة المتهم.</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وتقوم المحكمة بتقييم جميع الأدلة المقدمة من الطرفين وتقرر بناء على تلك الأدلة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671947" cy="1424236"/>
          </a:xfrm>
          <a:prstGeom prst="rect">
            <a:avLst/>
          </a:prstGeom>
          <a:noFill/>
        </p:spPr>
        <p:txBody>
          <a:bodyPr wrap="square" rtlCol="0">
            <a:spAutoFit/>
          </a:bodyPr>
          <a:lstStyle/>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وهذا المبدأ يعزز مفهوم العدالة ويضمن حقوق الفرد في الدفاع عن النفس.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كما يساهم في تحقيق النزاهة والموضوعية في إجراءات العدالة الجنائية، مما يتيح للجميع تقديم الأدلة التي قد تلقي الضوء على حقيقة الأحداث .</a:t>
            </a:r>
            <a:endParaRPr lang="en-US" sz="1400" b="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864489"/>
            <a:ext cx="8973049" cy="459869"/>
          </a:xfrm>
          <a:prstGeom prst="rect">
            <a:avLst/>
          </a:prstGeom>
          <a:noFill/>
        </p:spPr>
        <p:txBody>
          <a:bodyPr wrap="square" rtlCol="0">
            <a:spAutoFit/>
          </a:bodyPr>
          <a:lstStyle/>
          <a:p>
            <a:pPr marL="0" marR="0" algn="ctr"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إن النظر بعناية في هذا المبدأ أمر ضروري لضمان عدالة الإجراءات القانونية وتحقيق العدالة .</a:t>
            </a:r>
            <a:endParaRPr lang="en-US" sz="1400" b="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a16="http://schemas.microsoft.com/office/drawing/2014/main"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613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466876"/>
          </a:xfrm>
          <a:prstGeom prst="rect">
            <a:avLst/>
          </a:prstGeom>
          <a:noFill/>
        </p:spPr>
        <p:txBody>
          <a:bodyPr wrap="square">
            <a:spAutoFit/>
          </a:bodyPr>
          <a:lstStyle/>
          <a:p>
            <a:pPr marL="0" marR="0" algn="just" rtl="1">
              <a:lnSpc>
                <a:spcPct val="107000"/>
              </a:lnSpc>
              <a:spcBef>
                <a:spcPts val="0"/>
              </a:spcBef>
              <a:spcAft>
                <a:spcPts val="800"/>
              </a:spcAft>
            </a:pPr>
            <a:r>
              <a:rPr lang="ar" sz="1300" kern="100" dirty="0">
                <a:effectLst/>
                <a:latin typeface="Alexandria" pitchFamily="2" charset="-78"/>
                <a:ea typeface="Calibri" panose="020F0502020204030204" pitchFamily="34" charset="0"/>
                <a:cs typeface="Alexandria" pitchFamily="2" charset="-78"/>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Alexandria" pitchFamily="2" charset="-78"/>
              </a:rPr>
              <a:t>و</a:t>
            </a:r>
            <a:r>
              <a:rPr lang="ar" sz="1300" kern="100" dirty="0">
                <a:effectLst/>
                <a:latin typeface="Alexandria" pitchFamily="2" charset="-78"/>
                <a:ea typeface="Calibri" panose="020F0502020204030204" pitchFamily="34" charset="0"/>
                <a:cs typeface="Alexandria" pitchFamily="2" charset="-78"/>
              </a:rPr>
              <a:t>يتيح التقدم التكنولوجي جمع الأدلة وتخزينها وتحليلها بشكل فعال من خلال التقنيات الرقمية، مما يساهم في تعزيز الكفاءة في عملية العدالة الجنائية. فيما يلي بعض الطرق التي يمكن من خلالها استخدام الأنظمة الرقمية في عملية الأدلة الجنائية:</a:t>
            </a:r>
          </a:p>
        </p:txBody>
      </p:sp>
      <p:sp>
        <p:nvSpPr>
          <p:cNvPr id="41" name="TextBox 40"/>
          <p:cNvSpPr txBox="1"/>
          <p:nvPr/>
        </p:nvSpPr>
        <p:spPr>
          <a:xfrm>
            <a:off x="8832466" y="1221712"/>
            <a:ext cx="2351926"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290692"/>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الطب الشرعي الرقمي: </a:t>
            </a:r>
            <a:r>
              <a:rPr lang="ar" sz="1400" kern="100" dirty="0">
                <a:effectLst/>
                <a:latin typeface="Alexandria" pitchFamily="2" charset="-78"/>
                <a:ea typeface="Calibri" panose="020F0502020204030204" pitchFamily="34" charset="0"/>
                <a:cs typeface="Alexandria" pitchFamily="2" charset="-78"/>
              </a:rPr>
              <a:t>يتضمن الطب الشرعي الرقمي جمع وتحليل البيانات الإلكترونية للتحقيق في الجرائم الإلكترونية. ويتضمن فحص أجهزة الكمبيوتر والخوادم والأجهزة المحمولة ووسائط التخزين الرقمية الأخرى لاستخراج الأدلة ذات الصلة.</a:t>
            </a: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تقنيات المراقبة: </a:t>
            </a:r>
            <a:r>
              <a:rPr lang="ar" sz="1400" kern="100" dirty="0">
                <a:effectLst/>
                <a:latin typeface="Alexandria" pitchFamily="2" charset="-78"/>
                <a:ea typeface="Calibri" panose="020F0502020204030204" pitchFamily="34" charset="0"/>
                <a:cs typeface="Alexandria" pitchFamily="2" charset="-78"/>
              </a:rPr>
              <a:t>توفر تقنيات المراقبة الرقمية، مثل أنظمة الدوائر التلفزيونية المغلقة والكاميرات المحمولة، أدلة مرئية يمكن أن تكون حاسمة في التحقيقات الجنائية. تساعد هذه التقنيات في مراقبة وتسجيل الأنشطة في الأماكن العامة.</a:t>
            </a:r>
          </a:p>
          <a:p>
            <a:pPr algn="r"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623795"/>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السجلات والوثائق الإلكترونية: </a:t>
            </a:r>
            <a:r>
              <a:rPr lang="ar" sz="1400" kern="100" dirty="0">
                <a:effectLst/>
                <a:latin typeface="Alexandria" pitchFamily="2" charset="-78"/>
                <a:ea typeface="Calibri" panose="020F0502020204030204" pitchFamily="34" charset="0"/>
                <a:cs typeface="Alexandria" pitchFamily="2" charset="-78"/>
              </a:rPr>
              <a:t>يمكن أن يكون استخدام السجلات الإلكترونية، مثل رسائل البريد الإلكتروني والرسائل النصية وغيرها من الاتصالات الرقمية، بمثابة دليل في القضايا الجنائية. </a:t>
            </a:r>
            <a:endParaRPr lang="ar-AE" sz="1400" kern="100" dirty="0">
              <a:latin typeface="Alexandria" pitchFamily="2" charset="-78"/>
              <a:ea typeface="Calibri" panose="020F0502020204030204" pitchFamily="34" charset="0"/>
              <a:cs typeface="Alexandria" pitchFamily="2" charset="-78"/>
            </a:endParaRPr>
          </a:p>
          <a:p>
            <a:pPr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بالإضافة إلى ذلك، يمكن أن يكون التوثيق الإلكتروني للمعاملات والأنشطة ذا قيمة في تحديد الجداول الزمنية والاتصالات.</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البيانات البيومترية: </a:t>
            </a:r>
            <a:r>
              <a:rPr lang="ar" sz="1400" kern="100" dirty="0">
                <a:effectLst/>
                <a:latin typeface="Alexandria" pitchFamily="2" charset="-78"/>
                <a:ea typeface="Calibri" panose="020F0502020204030204" pitchFamily="34" charset="0"/>
                <a:cs typeface="Alexandria" pitchFamily="2" charset="-78"/>
              </a:rPr>
              <a:t>يمكن استخدام التقنيات البيومترية، بما في ذلك أنظمة التعرف على بصمات الأصابع والوجه، لتحديد هوية الأفراد وربطهم بالأنشطة الإجرامية. يمكن أن تكون البيانات البيومترية بمثابة دليل قوي في التحقيقات.</a:t>
            </a:r>
          </a:p>
          <a:p>
            <a:pPr algn="r"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956900"/>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أدوات تحليل البيانات: </a:t>
            </a:r>
            <a:r>
              <a:rPr lang="ar" sz="1400" kern="100" dirty="0">
                <a:effectLst/>
                <a:latin typeface="Alexandria" pitchFamily="2" charset="-78"/>
                <a:ea typeface="Calibri" panose="020F0502020204030204" pitchFamily="34" charset="0"/>
                <a:cs typeface="Alexandria" pitchFamily="2" charset="-78"/>
              </a:rPr>
              <a:t>تتيح أدوات وبرامج تحليل البيانات المتقدمة لوكالات إنفاذ القانون معالجة كميات كبيرة من المعلومات الرقمية بسرعة. يساعد هذا في تحديد الأنماط والعلاقات والشذوذات التي قد تكون ذات صلة بقضية جنائية.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تقنية Blockchain: </a:t>
            </a:r>
            <a:r>
              <a:rPr lang="ar" sz="1400" kern="100" dirty="0">
                <a:effectLst/>
                <a:latin typeface="Alexandria" pitchFamily="2" charset="-78"/>
                <a:ea typeface="Calibri" panose="020F0502020204030204" pitchFamily="34" charset="0"/>
                <a:cs typeface="Alexandria" pitchFamily="2" charset="-78"/>
              </a:rPr>
              <a:t>يمكن استخدام تقنية Blockchain، بطبيعتها الآمنة والشفافة، لإنشاء سجل مقاوم للتلاعب لأنواع معينة من المعاملات أو الأنشطة، مما يوفر مصدرًا موثوقًا للأدلة.</a:t>
            </a:r>
            <a:endParaRPr lang="ar-AE"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endParaRPr lang="ar"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ü"/>
            </a:pPr>
            <a:r>
              <a:rPr lang="ar" sz="1400" b="1" kern="100" dirty="0">
                <a:effectLst/>
                <a:latin typeface="Alexandria" pitchFamily="2" charset="-78"/>
                <a:ea typeface="Calibri" panose="020F0502020204030204" pitchFamily="34" charset="0"/>
                <a:cs typeface="Alexandria" pitchFamily="2" charset="-78"/>
              </a:rPr>
              <a:t>شهادة الخبراء: </a:t>
            </a:r>
            <a:r>
              <a:rPr lang="ar" sz="1400" kern="100" dirty="0">
                <a:effectLst/>
                <a:latin typeface="Alexandria" pitchFamily="2" charset="-78"/>
                <a:ea typeface="Calibri" panose="020F0502020204030204" pitchFamily="34" charset="0"/>
                <a:cs typeface="Alexandria" pitchFamily="2" charset="-78"/>
              </a:rPr>
              <a:t>قد تتضمن الأنظمة الرقمية شهادة خبراء في مجالات مثل الطب الشرعي الرقمي، والأمن السيبراني، وتحليل البيانات. يمكن لهؤلاء الخبراء تقديم رؤى حول صحة الأدلة الرقمية وأهميتها.</a:t>
            </a:r>
          </a:p>
          <a:p>
            <a:pPr algn="just"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9" name="Rectangle 308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Rectangle 308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309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2" name="Rectangle 309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Types of Cybercrime - Panda Security Mediacenter">
            <a:extLst>
              <a:ext uri="{FF2B5EF4-FFF2-40B4-BE49-F238E27FC236}">
                <a16:creationId xmlns:a16="http://schemas.microsoft.com/office/drawing/2014/main" id="{29CE43B0-44B3-0AED-BF04-C0EC211C4A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001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801124" y="1261369"/>
            <a:ext cx="5579486" cy="369332"/>
          </a:xfrm>
          <a:prstGeom prst="rect">
            <a:avLst/>
          </a:prstGeom>
          <a:noFill/>
        </p:spPr>
        <p:txBody>
          <a:bodyPr wrap="square" rtlCol="0">
            <a:spAutoFit/>
          </a:bodyPr>
          <a:lstStyle/>
          <a:p>
            <a:pPr algn="r" rtl="1"/>
            <a:r>
              <a:rPr lang="ar-AE" b="1" dirty="0">
                <a:solidFill>
                  <a:srgbClr val="00B0F0"/>
                </a:solidFill>
                <a:latin typeface="Alexandria" charset="0"/>
                <a:cs typeface="Alexandria" charset="0"/>
              </a:rPr>
              <a:t>مبدأ اقتناع القاضي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4885076"/>
            <a:ext cx="4943936" cy="770660"/>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إن دمج الأنظمة الرقمية في عملية الأدلة الجنائية لا يؤدي إلى تبسيط التحقيقات فحسب، بل يثير أيضًا اعتبارات مهمة فيما يتعلق </a:t>
            </a:r>
            <a:r>
              <a:rPr lang="ar-AE" sz="1400" kern="100" dirty="0">
                <a:effectLst/>
                <a:latin typeface="Alexandria" pitchFamily="2" charset="-78"/>
                <a:ea typeface="Calibri" panose="020F0502020204030204" pitchFamily="34" charset="0"/>
                <a:cs typeface="Alexandria" pitchFamily="2" charset="-78"/>
              </a:rPr>
              <a:t>بقناعة القاضي بالأدلة المعروضة عليه.</a:t>
            </a:r>
            <a:endParaRPr lang="ar"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50854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74946"/>
            <a:ext cx="8671947" cy="3897862"/>
          </a:xfrm>
          <a:prstGeom prst="rect">
            <a:avLst/>
          </a:prstGeom>
          <a:noFill/>
        </p:spPr>
        <p:txBody>
          <a:bodyPr wrap="square" rtlCol="0">
            <a:spAutoFit/>
          </a:bodyPr>
          <a:lstStyle/>
          <a:p>
            <a:pPr algn="r" rtl="1">
              <a:lnSpc>
                <a:spcPct val="200000"/>
              </a:lnSpc>
            </a:pPr>
            <a:endParaRPr lang="en-US" sz="1400" b="1" dirty="0">
              <a:solidFill>
                <a:srgbClr val="2D3956"/>
              </a:solidFill>
              <a:latin typeface="Alexandria" pitchFamily="2" charset="-78"/>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يشير مبدأ اقتناع القاضي بالأدلة الرقمية في الأدلة الجنائية إلى أنه يجب على القاضي أن يقتنع بقوة وصحة الأدلة الرقمية المقدمة أمامه في سياق القضايا الجنائية. </a:t>
            </a:r>
            <a:endParaRPr lang="ar-AE" sz="1400" b="1"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endParaRPr lang="ar-AE" sz="1400" b="1" kern="100" dirty="0">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يعكس هذا المبدأ مبدأً عامًا في العدالة الجنائية، وهو أن الأدلة المقدمة في المحكمة يجب أن تكون قوية وموثوقة بما يكفي لدعم الحكم .</a:t>
            </a:r>
            <a:endParaRPr lang="en-US" sz="1400" b="1" kern="100" dirty="0">
              <a:effectLst/>
              <a:latin typeface="Alexandria" pitchFamily="2" charset="-78"/>
              <a:ea typeface="Calibri" panose="020F0502020204030204" pitchFamily="34" charset="0"/>
              <a:cs typeface="Alexandria" pitchFamily="2" charset="-78"/>
            </a:endParaRPr>
          </a:p>
          <a:p>
            <a:pPr algn="r" rtl="1">
              <a:lnSpc>
                <a:spcPct val="200000"/>
              </a:lnSpc>
            </a:pPr>
            <a:endParaRPr lang="en-US" sz="1600" b="1" dirty="0">
              <a:solidFill>
                <a:srgbClr val="2D3956"/>
              </a:solidFill>
              <a:latin typeface="Alexandria" charset="0"/>
              <a:cs typeface="Alexandria" charset="0"/>
            </a:endParaRPr>
          </a:p>
          <a:p>
            <a:pPr algn="just" rtl="1">
              <a:lnSpc>
                <a:spcPct val="20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427177"/>
            <a:ext cx="9039724" cy="1652312"/>
          </a:xfrm>
          <a:prstGeom prst="rect">
            <a:avLst/>
          </a:prstGeom>
          <a:noFill/>
        </p:spPr>
        <p:txBody>
          <a:bodyPr wrap="square" rtlCol="0">
            <a:spAutoFit/>
          </a:bodyPr>
          <a:lstStyle/>
          <a:p>
            <a:pPr algn="just" rtl="1"/>
            <a:endParaRPr lang="en-US" sz="1400" b="1" dirty="0">
              <a:solidFill>
                <a:srgbClr val="2D3956"/>
              </a:solidFill>
              <a:effectLst>
                <a:outerShdw blurRad="38100" dist="38100" dir="2700000" algn="tl">
                  <a:srgbClr val="000000">
                    <a:alpha val="43137"/>
                  </a:srgbClr>
                </a:outerShdw>
              </a:effectLst>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وفي حالة الأدلة الرقمية، قد تتعلق هذه الأدلة بالبيانات الإلكترونية، مثل رسائل البريد الإلكتروني، وسجلات المكالمات، ولقطات الفيديو، والتسجيلات الصوتية، وغيرها من المعلومات المتعلقة بالتقنيات الرقمية. </a:t>
            </a: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ar-AE"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ولكن حتى مع استخدام هذه الأدلة الرقمية، يجب أن يقتنع القاضي بدقة وقوة هذه الأدلة قبل اتخاذ أي قرارات .</a:t>
            </a:r>
            <a:endParaRPr lang="en-US" sz="1400" b="1" kern="1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384995"/>
            <a:ext cx="8671947" cy="2839367"/>
          </a:xfrm>
          <a:prstGeom prst="rect">
            <a:avLst/>
          </a:prstGeom>
          <a:noFill/>
        </p:spPr>
        <p:txBody>
          <a:bodyPr wrap="square" rtlCol="0">
            <a:spAutoFit/>
          </a:bodyPr>
          <a:lstStyle/>
          <a:p>
            <a:pPr algn="just" rtl="1"/>
            <a:endParaRPr lang="en-US" sz="1400"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تتضمن بعض العوامل التي قد يأخذها القاضي في الاعتبار عند تقييم الأدلة الرقمية ما يلي: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مصداقية الأدلة: </a:t>
            </a:r>
            <a:r>
              <a:rPr lang="ar" sz="1400" kern="100" dirty="0">
                <a:effectLst/>
                <a:latin typeface="Alexandria" pitchFamily="2" charset="-78"/>
                <a:ea typeface="Calibri" panose="020F0502020204030204" pitchFamily="34" charset="0"/>
                <a:cs typeface="Alexandria" pitchFamily="2" charset="-78"/>
              </a:rPr>
              <a:t>تقديم الأدلة بشكل يدل على مصداقيتها وصحتها يعزز قبول القاضي لها.</a:t>
            </a:r>
          </a:p>
          <a:p>
            <a:pPr marL="285750" marR="0" indent="-285750" algn="just" rtl="1">
              <a:lnSpc>
                <a:spcPct val="200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تقنيات الحماية والأمن: </a:t>
            </a:r>
            <a:r>
              <a:rPr lang="ar" sz="1400" kern="100" dirty="0">
                <a:effectLst/>
                <a:latin typeface="Alexandria" pitchFamily="2" charset="-78"/>
                <a:ea typeface="Calibri" panose="020F0502020204030204" pitchFamily="34" charset="0"/>
                <a:cs typeface="Alexandria" pitchFamily="2" charset="-78"/>
              </a:rPr>
              <a:t>ينبغي استخدام التقنيات الرقمية لحماية الأدلة من التلاعب أو التزوير، ويجب أن يكون هناك دليل على أن هذه التقنيات قد تم توظيفها بشكل فعال.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68144"/>
            <a:ext cx="8992099" cy="233358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شهادات الخبراء: </a:t>
            </a:r>
            <a:r>
              <a:rPr lang="ar" sz="1400" kern="100" dirty="0">
                <a:effectLst/>
                <a:latin typeface="Alexandria" pitchFamily="2" charset="-78"/>
                <a:ea typeface="Calibri" panose="020F0502020204030204" pitchFamily="34" charset="0"/>
                <a:cs typeface="Alexandria" pitchFamily="2" charset="-78"/>
              </a:rPr>
              <a:t>قد يحتاج القاضي إلى الاستعانة بخبراء في مجال التكنولوجيا الرقمية لتوضيح الأدلة وشرح كيفية جمعها وصلاحيتها.</a:t>
            </a:r>
          </a:p>
          <a:p>
            <a:pPr marL="285750" marR="0" indent="-285750" algn="just" rtl="1">
              <a:lnSpc>
                <a:spcPct val="107000"/>
              </a:lnSpc>
              <a:spcBef>
                <a:spcPts val="0"/>
              </a:spcBef>
              <a:spcAft>
                <a:spcPts val="800"/>
              </a:spcAft>
              <a:buFont typeface="Wingdings" panose="05000000000000000000" pitchFamily="2" charset="2"/>
              <a:buChar char="q"/>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 sz="1400" b="1" kern="100" dirty="0">
                <a:effectLst/>
                <a:latin typeface="Alexandria" pitchFamily="2" charset="-78"/>
                <a:ea typeface="Calibri" panose="020F0502020204030204" pitchFamily="34" charset="0"/>
                <a:cs typeface="Alexandria" pitchFamily="2" charset="-78"/>
              </a:rPr>
              <a:t>التشريعات والسياسات: </a:t>
            </a:r>
            <a:r>
              <a:rPr lang="ar" sz="1400" kern="100" dirty="0">
                <a:effectLst/>
                <a:latin typeface="Alexandria" pitchFamily="2" charset="-78"/>
                <a:ea typeface="Calibri" panose="020F0502020204030204" pitchFamily="34" charset="0"/>
                <a:cs typeface="Alexandria" pitchFamily="2" charset="-78"/>
              </a:rPr>
              <a:t>يعد الالتزام بالقوانين والسياسات المتعلقة بجمع وعرض الأدلة الرقمية أمرًا بالغ الأهمية.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r" rtl="1">
              <a:lnSpc>
                <a:spcPct val="107000"/>
              </a:lnSpc>
              <a:spcBef>
                <a:spcPts val="0"/>
              </a:spcBef>
              <a:spcAft>
                <a:spcPts val="800"/>
              </a:spcAft>
            </a:pPr>
            <a:r>
              <a:rPr lang="ar" sz="1400" i="1" kern="100" dirty="0">
                <a:effectLst/>
                <a:latin typeface="Alexandria" pitchFamily="2" charset="-78"/>
                <a:ea typeface="Calibri" panose="020F0502020204030204" pitchFamily="34" charset="0"/>
                <a:cs typeface="Alexandria" pitchFamily="2" charset="-78"/>
              </a:rPr>
              <a:t>إن ضمان اقتناع القاضي بالأدلة الرقمية يعزز موثوقية العدالة الجنائية ويساهم في اتخاذ قرارات قانونية عادلة ومبنية على الحقائق.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84079" y="1437208"/>
            <a:ext cx="5579486" cy="369332"/>
          </a:xfrm>
          <a:prstGeom prst="rect">
            <a:avLst/>
          </a:prstGeom>
          <a:noFill/>
        </p:spPr>
        <p:txBody>
          <a:bodyPr wrap="square" rtlCol="0">
            <a:spAutoFit/>
          </a:bodyPr>
          <a:lstStyle/>
          <a:p>
            <a:r>
              <a:rPr lang="ar-AE" b="1" dirty="0">
                <a:solidFill>
                  <a:srgbClr val="00B0F0"/>
                </a:solidFill>
                <a:latin typeface="Alexandria" charset="0"/>
                <a:cs typeface="Alexandria" charset="0"/>
              </a:rPr>
              <a:t>استخدام الأنظمة الرقمية في الإثبات الجنائي</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4885076"/>
            <a:ext cx="4943936" cy="1001172"/>
          </a:xfrm>
          <a:prstGeom prst="rect">
            <a:avLst/>
          </a:prstGeom>
          <a:noFill/>
        </p:spPr>
        <p:txBody>
          <a:bodyPr wrap="square">
            <a:spAutoFit/>
          </a:bodyPr>
          <a:lstStyle/>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تشمل الأدلة الجنائية الرقمية مجموعة واسعة من المعلومات والبيانات الإلكترونية التي يمكن استخدامها كأدلة في التحقيقات الجنائية. فيما يلي بعض الأمثلة الشائعة للأدلة الجنائية الرقمية:</a:t>
            </a:r>
          </a:p>
        </p:txBody>
      </p:sp>
    </p:spTree>
    <p:extLst>
      <p:ext uri="{BB962C8B-B14F-4D97-AF65-F5344CB8AC3E}">
        <p14:creationId xmlns:p14="http://schemas.microsoft.com/office/powerpoint/2010/main" val="394895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64761"/>
            <a:ext cx="8671947" cy="3328475"/>
          </a:xfrm>
          <a:prstGeom prst="rect">
            <a:avLst/>
          </a:prstGeom>
          <a:noFill/>
        </p:spPr>
        <p:txBody>
          <a:bodyPr wrap="square" rtlCol="0">
            <a:spAutoFit/>
          </a:bodyPr>
          <a:lstStyle/>
          <a:p>
            <a:pPr algn="just" rtl="1">
              <a:lnSpc>
                <a:spcPct val="150000"/>
              </a:lnSpc>
            </a:pPr>
            <a:r>
              <a:rPr lang="ar" sz="1400" b="1" i="1" dirty="0">
                <a:solidFill>
                  <a:srgbClr val="2D3956"/>
                </a:solidFill>
                <a:latin typeface="Alexandria" charset="0"/>
                <a:cs typeface="Alexandria" charset="0"/>
              </a:rPr>
              <a:t>سجلات الإنترنت:</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سجل التصفح، بما في ذلك توقيت وزيارة المواقع.</a:t>
            </a:r>
          </a:p>
          <a:p>
            <a:pPr algn="just" rtl="1">
              <a:lnSpc>
                <a:spcPct val="150000"/>
              </a:lnSpc>
            </a:pPr>
            <a:r>
              <a:rPr lang="ar" sz="1400" b="1" dirty="0">
                <a:solidFill>
                  <a:srgbClr val="2D3956"/>
                </a:solidFill>
                <a:latin typeface="Alexandria" charset="0"/>
                <a:cs typeface="Alexandria" charset="0"/>
              </a:rPr>
              <a:t>سجلات محرك البحث.</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i="1" dirty="0">
                <a:solidFill>
                  <a:srgbClr val="2D3956"/>
                </a:solidFill>
                <a:latin typeface="Alexandria" charset="0"/>
                <a:cs typeface="Alexandria" charset="0"/>
              </a:rPr>
              <a:t>بريد إلكتروني:</a:t>
            </a:r>
          </a:p>
          <a:p>
            <a:pPr algn="just" rtl="1">
              <a:lnSpc>
                <a:spcPct val="150000"/>
              </a:lnSpc>
            </a:pPr>
            <a:endParaRPr lang="en-US"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رسائل البريد الإلكتروني والمرفقات.</a:t>
            </a:r>
          </a:p>
          <a:p>
            <a:pPr algn="just" rtl="1">
              <a:lnSpc>
                <a:spcPct val="150000"/>
              </a:lnSpc>
            </a:pPr>
            <a:r>
              <a:rPr lang="ar" sz="1400" b="1" dirty="0">
                <a:solidFill>
                  <a:srgbClr val="2D3956"/>
                </a:solidFill>
                <a:latin typeface="Alexandria" charset="0"/>
                <a:cs typeface="Alexandria" charset="0"/>
              </a:rPr>
              <a:t>عناوين البريد الإلكتروني وإرسال/استقبال المعلومات.</a:t>
            </a:r>
          </a:p>
          <a:p>
            <a:pPr algn="just"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42650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62095"/>
            <a:ext cx="9039724" cy="3255828"/>
          </a:xfrm>
          <a:prstGeom prst="rect">
            <a:avLst/>
          </a:prstGeom>
          <a:noFill/>
        </p:spPr>
        <p:txBody>
          <a:bodyPr wrap="square" rtlCol="0">
            <a:spAutoFit/>
          </a:bodyPr>
          <a:lstStyle/>
          <a:p>
            <a:pPr algn="r" rtl="1"/>
            <a:endParaRPr lang="en-US" sz="1400" b="1" dirty="0">
              <a:solidFill>
                <a:srgbClr val="2D3956"/>
              </a:solidFill>
              <a:latin typeface="Alexandria" pitchFamily="2" charset="-78"/>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وسائل التواصل الاجتماعي:</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محتوى المشاركات والتعليقات.</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الصور ومعلومات الشبكة الاجتماعية.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الهواتف الذكية:</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سجلات المكالمات والرسائل النصية.</a:t>
            </a:r>
          </a:p>
          <a:p>
            <a:pPr marL="0" marR="0" algn="just" rtl="1">
              <a:lnSpc>
                <a:spcPct val="107000"/>
              </a:lnSpc>
              <a:spcBef>
                <a:spcPts val="0"/>
              </a:spcBef>
              <a:spcAft>
                <a:spcPts val="800"/>
              </a:spcAft>
            </a:pPr>
            <a:r>
              <a:rPr lang="ar" sz="1400" kern="100" dirty="0">
                <a:effectLst/>
                <a:latin typeface="Alexandria" pitchFamily="2" charset="-78"/>
                <a:ea typeface="Calibri" panose="020F0502020204030204" pitchFamily="34" charset="0"/>
                <a:cs typeface="Alexandria" pitchFamily="2" charset="-78"/>
              </a:rPr>
              <a:t>تاريخ ووقت الاتصال بالخدمات والتطبيقات </a:t>
            </a:r>
            <a:r>
              <a:rPr lang="ar" sz="18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795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3254481"/>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أجهزة الكمبيوتر والأجهزة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ملفات السجل والتاريخ.</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الملفات المؤرشفة والمحذوفة.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الشبكات الرقمية: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عناوين IP وسجلات الاتصال.</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الخادم والشبكة.</a:t>
            </a: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4698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79350"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37751" y="1894441"/>
            <a:ext cx="8992099" cy="2974469"/>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التشفير والأمن الرقمي:</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تشفير البيانات والمفاتيح الرقمية.</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سجلات الوصول ومحاولات القرصنة.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التكنولوجيا البيومترية:</a:t>
            </a:r>
          </a:p>
          <a:p>
            <a:pPr marL="0" marR="0" algn="just" rtl="1">
              <a:lnSpc>
                <a:spcPct val="107000"/>
              </a:lnSpc>
              <a:spcBef>
                <a:spcPts val="0"/>
              </a:spcBef>
              <a:spcAft>
                <a:spcPts val="800"/>
              </a:spcAft>
            </a:pPr>
            <a:endParaRPr lang="en-US" sz="1400" b="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البيانات البيومترية مثل بصمات الأصابع والتعرف على الوجه.</a:t>
            </a:r>
          </a:p>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الوصول إلى السجلات بناءً على البيانات البيومترية.</a:t>
            </a:r>
            <a:endParaRPr lang="en-US" sz="1400" i="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19619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7887" y="2293101"/>
            <a:ext cx="8992099" cy="1308948"/>
          </a:xfrm>
          <a:prstGeom prst="rect">
            <a:avLst/>
          </a:prstGeom>
          <a:noFill/>
        </p:spPr>
        <p:txBody>
          <a:bodyPr wrap="square" rtlCol="0">
            <a:spAutoFit/>
          </a:bodyPr>
          <a:lstStyle/>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التقنيات الرقمية الأخرى:</a:t>
            </a:r>
          </a:p>
          <a:p>
            <a:pPr marL="0" marR="0" algn="just" rtl="1">
              <a:lnSpc>
                <a:spcPct val="107000"/>
              </a:lnSpc>
              <a:spcBef>
                <a:spcPts val="0"/>
              </a:spcBef>
              <a:spcAft>
                <a:spcPts val="800"/>
              </a:spcAft>
            </a:pPr>
            <a:endParaRPr lang="en-US" sz="1400" b="1" i="1"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مستندات Word وExcel وPDF.</a:t>
            </a:r>
          </a:p>
          <a:p>
            <a:pPr marL="0" marR="0" algn="just" rtl="1">
              <a:lnSpc>
                <a:spcPct val="107000"/>
              </a:lnSpc>
              <a:spcBef>
                <a:spcPts val="0"/>
              </a:spcBef>
              <a:spcAft>
                <a:spcPts val="800"/>
              </a:spcAft>
            </a:pPr>
            <a:r>
              <a:rPr lang="ar" sz="1400" b="1" i="1" kern="100" dirty="0">
                <a:effectLst/>
                <a:latin typeface="Alexandria" pitchFamily="2" charset="-78"/>
                <a:ea typeface="Calibri" panose="020F0502020204030204" pitchFamily="34" charset="0"/>
                <a:cs typeface="Alexandria" pitchFamily="2" charset="-78"/>
              </a:rPr>
              <a:t>ملفات الوسائط المتعددة (الصوت والفيديو).</a:t>
            </a:r>
            <a:endParaRPr lang="en-US" sz="1400" i="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12312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456642" y="1368503"/>
            <a:ext cx="5579486" cy="307777"/>
          </a:xfrm>
          <a:prstGeom prst="rect">
            <a:avLst/>
          </a:prstGeom>
          <a:noFill/>
        </p:spPr>
        <p:txBody>
          <a:bodyPr wrap="square" rtlCol="0">
            <a:spAutoFit/>
          </a:bodyPr>
          <a:lstStyle/>
          <a:p>
            <a:pPr algn="r" rtl="1"/>
            <a:r>
              <a:rPr lang="ar-AE" sz="1400" b="1" dirty="0">
                <a:solidFill>
                  <a:srgbClr val="00B0F0"/>
                </a:solidFill>
                <a:latin typeface="Alexandria" charset="0"/>
                <a:cs typeface="Alexandria" charset="0"/>
              </a:rPr>
              <a:t>أمثلة على القضايا الجنائية التي تتضمن أدلة رقمية</a:t>
            </a:r>
            <a:endParaRPr lang="ar" sz="14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 sz="4000" b="1" dirty="0">
                <a:solidFill>
                  <a:schemeClr val="bg1"/>
                </a:solidFill>
                <a:latin typeface="Alexandria" charset="0"/>
                <a:cs typeface="Alexandria" charset="0"/>
              </a:rPr>
              <a:t>02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2BC4BD8-85AC-37F5-7395-9A2DF8EC079C}"/>
              </a:ext>
            </a:extLst>
          </p:cNvPr>
          <p:cNvSpPr txBox="1"/>
          <p:nvPr/>
        </p:nvSpPr>
        <p:spPr>
          <a:xfrm>
            <a:off x="1076236" y="5341376"/>
            <a:ext cx="4943936" cy="540148"/>
          </a:xfrm>
          <a:prstGeom prst="rect">
            <a:avLst/>
          </a:prstGeom>
          <a:noFill/>
        </p:spPr>
        <p:txBody>
          <a:bodyPr wrap="square">
            <a:spAutoFit/>
          </a:bodyPr>
          <a:lstStyle/>
          <a:p>
            <a:pPr marL="0" marR="0" algn="just" rtl="1">
              <a:lnSpc>
                <a:spcPct val="107000"/>
              </a:lnSpc>
              <a:spcBef>
                <a:spcPts val="0"/>
              </a:spcBef>
              <a:spcAft>
                <a:spcPts val="800"/>
              </a:spcAft>
            </a:pPr>
            <a:r>
              <a:rPr lang="ar" sz="1400" b="1" kern="100" dirty="0">
                <a:effectLst/>
                <a:latin typeface="Alexandria" pitchFamily="2" charset="-78"/>
                <a:ea typeface="Calibri" panose="020F0502020204030204" pitchFamily="34" charset="0"/>
                <a:cs typeface="Alexandria" pitchFamily="2" charset="-78"/>
              </a:rPr>
              <a:t>ومن المؤكد أن هذه بعض القضايا الجنائية التي تنطوي على أدلة رقمية:</a:t>
            </a:r>
          </a:p>
        </p:txBody>
      </p:sp>
    </p:spTree>
    <p:extLst>
      <p:ext uri="{BB962C8B-B14F-4D97-AF65-F5344CB8AC3E}">
        <p14:creationId xmlns:p14="http://schemas.microsoft.com/office/powerpoint/2010/main" val="388627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877437"/>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حالة القرصنة:</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يتضمن هذا النوع من الحالات التدخل غير المصرح به في أنظمة الكمبيوتر أو الشبكات. يمكن استخدام الأدلة الرقمية، مثل سجلات الخادم والبيانات المجزأة، لتحديد المتسللين وتتبع أنشطتهم.</a:t>
            </a:r>
          </a:p>
          <a:p>
            <a:pPr algn="just" rtl="1"/>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5790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الاحتيال عبر الإنترنت:</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عمليات احتيال تتم عبر الإنترنت، مثل الاحتيال المالي أو سرقة الهوية. يمكن استخدام الأدلة الرقمية، بما في ذلك بيانات تحويل الأموال عبر الإنترنت وسجلات البريد الإلكتروني، لتتبع الجريمة.</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46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التجسس الصناعي: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وتدور هذه القضايا حول سرقة الأسرار التجارية أو التكنولوجية. يمكن استخدام الأدلة الرقمية لتحليل تحركات المتسللين والوصول غير المصرح به إلى ملفات الشركة.</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1013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جرائم الحاسب الآلي: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تشمل هذه القضايا جرائم مختلفة، بما في ذلك انتهاك حقوق الطبع والنشر وانتهاك حقوق الملكية الفكرية وتوزيع البرامج الضارة. تلعب الأدلة الرقمية دورًا حاسمًا في تتبع الجرائم الإلكترونية وتحديد المسؤولين عنها.</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5656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938992"/>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حالات التنمر الإلكتروني: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مضايقة أو تسلطًا عبر الإنترنت. تعد الأدلة الرقمية، مثل محتوى البريد الإلكتروني وسجلات وسائل التواصل الاجتماعي، أمرًا بالغ الأهمية في التحقيق في التسلط عبر الإنترنت وملاحقته قضائيًا.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1087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560527"/>
            <a:ext cx="8671947" cy="1631216"/>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قضايا الإرهاب الرقمي:</a:t>
            </a:r>
          </a:p>
          <a:p>
            <a:pPr algn="just" rtl="1"/>
            <a:endParaRPr lang="en-US" sz="2000" b="1" i="1" dirty="0">
              <a:solidFill>
                <a:srgbClr val="2D3956"/>
              </a:solidFill>
              <a:latin typeface="Alexandria" charset="0"/>
              <a:cs typeface="Alexandria" charset="0"/>
            </a:endParaRPr>
          </a:p>
          <a:p>
            <a:pPr algn="just" rtl="1"/>
            <a:r>
              <a:rPr lang="ar" sz="2000" b="1" i="1" dirty="0">
                <a:solidFill>
                  <a:srgbClr val="2D3956"/>
                </a:solidFill>
                <a:latin typeface="Alexandria" charset="0"/>
                <a:cs typeface="Alexandria" charset="0"/>
              </a:rPr>
              <a:t>تتضمن هذه الحالات تحليل الأنشطة الرقمية للجماعات الإرهابية أو الأفراد الذين يستخدمون الإنترنت للتخطيط لهجمات إرهابية. تتضمن الأدلة الرقمية تحليل البريد الإلكتروني واختبارات التشفير.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27080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690061"/>
            <a:ext cx="8671947" cy="3170099"/>
          </a:xfrm>
          <a:prstGeom prst="rect">
            <a:avLst/>
          </a:prstGeom>
          <a:noFill/>
        </p:spPr>
        <p:txBody>
          <a:bodyPr wrap="square" rtlCol="0">
            <a:spAutoFit/>
          </a:bodyPr>
          <a:lstStyle/>
          <a:p>
            <a:pPr algn="just" rtl="1"/>
            <a:r>
              <a:rPr lang="ar" sz="2000" b="1" i="1" dirty="0">
                <a:solidFill>
                  <a:srgbClr val="2D3956"/>
                </a:solidFill>
                <a:latin typeface="Alexandria" charset="0"/>
                <a:cs typeface="Alexandria" charset="0"/>
              </a:rPr>
              <a:t>وأخيرا، في ختام هذه المحاضرة الهامة تناولنا العديد من المواضيع المتعلقة بالأدلة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المبادئ العامة في الأدلة الجنائية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صحة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قرينة البراءة.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حرية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الاستفادة من الأنظمة الرقمية في عملية الإثبات الجنائي.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مبدأ قناعة القاضي في الإثبات الجنائي الرقمي.</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حيث يمكن أيضًا الحصول على الأدلة الرقمية.</a:t>
            </a:r>
          </a:p>
          <a:p>
            <a:pPr marL="342900" indent="-342900" algn="just" rtl="1">
              <a:buFont typeface="Wingdings" panose="05000000000000000000" pitchFamily="2" charset="2"/>
              <a:buChar char="q"/>
            </a:pPr>
            <a:r>
              <a:rPr lang="ar" sz="2000" b="1" i="1" dirty="0">
                <a:solidFill>
                  <a:srgbClr val="2D3956"/>
                </a:solidFill>
                <a:latin typeface="Alexandria" charset="0"/>
                <a:cs typeface="Alexandria" charset="0"/>
              </a:rPr>
              <a:t>نماذج للأدلة الرقمية.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9D4610-F3F3-405F-BC87-39D4360158CE}"/>
</file>

<file path=customXml/itemProps2.xml><?xml version="1.0" encoding="utf-8"?>
<ds:datastoreItem xmlns:ds="http://schemas.openxmlformats.org/officeDocument/2006/customXml" ds:itemID="{A56D2F5C-1D2D-45A2-919D-DCBEEAACC10E}"/>
</file>

<file path=customXml/itemProps3.xml><?xml version="1.0" encoding="utf-8"?>
<ds:datastoreItem xmlns:ds="http://schemas.openxmlformats.org/officeDocument/2006/customXml" ds:itemID="{15F79191-1278-482B-B45E-09412310D07F}"/>
</file>

<file path=docProps/app.xml><?xml version="1.0" encoding="utf-8"?>
<Properties xmlns="http://schemas.openxmlformats.org/officeDocument/2006/extended-properties" xmlns:vt="http://schemas.openxmlformats.org/officeDocument/2006/docPropsVTypes">
  <TotalTime>223</TotalTime>
  <Words>1990</Words>
  <Application>Microsoft Office PowerPoint</Application>
  <PresentationFormat>Widescreen</PresentationFormat>
  <Paragraphs>249</Paragraphs>
  <Slides>41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Segoe UI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34</cp:revision>
  <dcterms:created xsi:type="dcterms:W3CDTF">2023-04-29T09:08:00Z</dcterms:created>
  <dcterms:modified xsi:type="dcterms:W3CDTF">2024-02-06T18:24:48Z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