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27" r:id="rId6"/>
    <p:sldId id="517" r:id="rId7"/>
    <p:sldId id="516" r:id="rId8"/>
    <p:sldId id="537" r:id="rId9"/>
    <p:sldId id="526" r:id="rId10"/>
    <p:sldId id="525" r:id="rId11"/>
    <p:sldId id="524" r:id="rId12"/>
    <p:sldId id="522" r:id="rId13"/>
    <p:sldId id="523" r:id="rId14"/>
    <p:sldId id="520" r:id="rId15"/>
    <p:sldId id="535" r:id="rId16"/>
    <p:sldId id="534" r:id="rId17"/>
    <p:sldId id="536" r:id="rId18"/>
    <p:sldId id="521" r:id="rId19"/>
    <p:sldId id="515" r:id="rId20"/>
    <p:sldId id="538" r:id="rId21"/>
    <p:sldId id="541" r:id="rId22"/>
    <p:sldId id="513" r:id="rId23"/>
    <p:sldId id="539" r:id="rId24"/>
    <p:sldId id="512" r:id="rId25"/>
    <p:sldId id="511" r:id="rId26"/>
    <p:sldId id="509" r:id="rId27"/>
    <p:sldId id="508" r:id="rId28"/>
    <p:sldId id="507" r:id="rId29"/>
    <p:sldId id="506" r:id="rId30"/>
    <p:sldId id="505" r:id="rId31"/>
    <p:sldId id="504" r:id="rId32"/>
    <p:sldId id="503" r:id="rId33"/>
    <p:sldId id="540" r:id="rId34"/>
    <p:sldId id="501" r:id="rId35"/>
    <p:sldId id="499" r:id="rId36"/>
    <p:sldId id="500" r:id="rId37"/>
    <p:sldId id="502" r:id="rId38"/>
    <p:sldId id="542" r:id="rId39"/>
    <p:sldId id="496" r:id="rId40"/>
    <p:sldId id="495" r:id="rId41"/>
    <p:sldId id="493" r:id="rId42"/>
    <p:sldId id="494" r:id="rId43"/>
    <p:sldId id="530" r:id="rId44"/>
    <p:sldId id="52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7"/>
            <p14:sldId id="517"/>
            <p14:sldId id="516"/>
            <p14:sldId id="537"/>
            <p14:sldId id="526"/>
            <p14:sldId id="525"/>
            <p14:sldId id="524"/>
            <p14:sldId id="522"/>
            <p14:sldId id="523"/>
            <p14:sldId id="520"/>
            <p14:sldId id="535"/>
            <p14:sldId id="534"/>
            <p14:sldId id="536"/>
            <p14:sldId id="521"/>
            <p14:sldId id="515"/>
            <p14:sldId id="538"/>
            <p14:sldId id="541"/>
            <p14:sldId id="513"/>
            <p14:sldId id="539"/>
            <p14:sldId id="512"/>
            <p14:sldId id="511"/>
            <p14:sldId id="509"/>
            <p14:sldId id="508"/>
            <p14:sldId id="507"/>
            <p14:sldId id="506"/>
            <p14:sldId id="505"/>
            <p14:sldId id="504"/>
            <p14:sldId id="503"/>
            <p14:sldId id="540"/>
            <p14:sldId id="501"/>
            <p14:sldId id="499"/>
            <p14:sldId id="500"/>
            <p14:sldId id="502"/>
            <p14:sldId id="542"/>
            <p14:sldId id="496"/>
            <p14:sldId id="495"/>
            <p14:sldId id="493"/>
            <p14:sldId id="494"/>
            <p14:sldId id="530"/>
            <p14:sldId id="528"/>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6" d="100"/>
          <a:sy n="86" d="100"/>
        </p:scale>
        <p:origin x="12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65521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0751524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6839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0.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3.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4010360"/>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16A7AE7-E182-A8B6-C602-683DD03DF894}"/>
              </a:ext>
            </a:extLst>
          </p:cNvPr>
          <p:cNvSpPr txBox="1"/>
          <p:nvPr/>
        </p:nvSpPr>
        <p:spPr>
          <a:xfrm>
            <a:off x="2919620" y="2840359"/>
            <a:ext cx="6097656" cy="584775"/>
          </a:xfrm>
          <a:prstGeom prst="rect">
            <a:avLst/>
          </a:prstGeom>
          <a:noFill/>
        </p:spPr>
        <p:txBody>
          <a:bodyPr wrap="square">
            <a:spAutoFit/>
          </a:bodyPr>
          <a:lstStyle/>
          <a:p>
            <a:r>
              <a:rPr kumimoji="0" lang="en-US" sz="2400" b="1" i="0" u="none" strike="noStrike" kern="0" cap="none" spc="0" normalizeH="0" baseline="0" noProof="0" dirty="0">
                <a:ln>
                  <a:noFill/>
                </a:ln>
                <a:solidFill>
                  <a:srgbClr val="FF0000"/>
                </a:solidFill>
                <a:effectLst/>
                <a:uLnTx/>
                <a:uFillTx/>
                <a:latin typeface="Arial"/>
                <a:ea typeface="+mn-ea"/>
                <a:cs typeface="Arial"/>
                <a:sym typeface="Arial"/>
              </a:rPr>
              <a:t> </a:t>
            </a:r>
            <a:r>
              <a:rPr kumimoji="0" lang="en-US" sz="3200" b="1" i="0" u="none" strike="noStrike" kern="0" cap="none" spc="0" normalizeH="0" baseline="0" noProof="0" dirty="0">
                <a:ln>
                  <a:noFill/>
                </a:ln>
                <a:solidFill>
                  <a:srgbClr val="FF0000"/>
                </a:solidFill>
                <a:effectLst/>
                <a:uLnTx/>
                <a:uFillTx/>
                <a:latin typeface="Arial"/>
                <a:ea typeface="+mn-ea"/>
                <a:cs typeface="Arial"/>
                <a:sym typeface="Arial"/>
              </a:rPr>
              <a:t>Financial Management Basis</a:t>
            </a:r>
            <a:endParaRPr lang="en-US" sz="3200" dirty="0"/>
          </a:p>
        </p:txBody>
      </p:sp>
    </p:spTree>
    <p:extLst>
      <p:ext uri="{BB962C8B-B14F-4D97-AF65-F5344CB8AC3E}">
        <p14:creationId xmlns:p14="http://schemas.microsoft.com/office/powerpoint/2010/main" val="237236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9953BC8-097E-FF57-C74B-7860C6886C45}"/>
              </a:ext>
            </a:extLst>
          </p:cNvPr>
          <p:cNvSpPr txBox="1"/>
          <p:nvPr/>
        </p:nvSpPr>
        <p:spPr>
          <a:xfrm>
            <a:off x="1321904" y="1143000"/>
            <a:ext cx="9968948" cy="335809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following are the main branches of accounting: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 Financial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Financial Accounting is that branch of accounting which involves identifying, measuring, recording, classifying, summarizing the business transactions, i.e. it involves the steps from Identifying, Recording of transactions to Summarization, and communicating the financial data.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323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2FA497C-00EC-F217-66D1-6FB1B6BAE542}"/>
              </a:ext>
            </a:extLst>
          </p:cNvPr>
          <p:cNvSpPr txBox="1"/>
          <p:nvPr/>
        </p:nvSpPr>
        <p:spPr>
          <a:xfrm>
            <a:off x="894522" y="1182757"/>
            <a:ext cx="10575234" cy="446276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b) Cost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Cost Accounting is that branch of accounting which is concerned with the process of ascertaining and controlling the cost of products or services.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(c) Management accounting</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Management accounting refers to that branch of accounting which is concerned with presenting the accounting information in such a way that helps the management in planning and controlling the operations of a business and in decision making</a:t>
            </a:r>
            <a:r>
              <a:rPr kumimoji="0" lang="en-US" sz="1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1233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27784EB0-F5D5-CBFC-9274-9DBB3507BF80}"/>
              </a:ext>
            </a:extLst>
          </p:cNvPr>
          <p:cNvPicPr>
            <a:picLocks noChangeAspect="1"/>
          </p:cNvPicPr>
          <p:nvPr/>
        </p:nvPicPr>
        <p:blipFill>
          <a:blip r:embed="rId4"/>
          <a:stretch>
            <a:fillRect/>
          </a:stretch>
        </p:blipFill>
        <p:spPr>
          <a:xfrm>
            <a:off x="2107569" y="1124674"/>
            <a:ext cx="7976861" cy="4608652"/>
          </a:xfrm>
          <a:prstGeom prst="rect">
            <a:avLst/>
          </a:prstGeom>
        </p:spPr>
      </p:pic>
    </p:spTree>
    <p:extLst>
      <p:ext uri="{BB962C8B-B14F-4D97-AF65-F5344CB8AC3E}">
        <p14:creationId xmlns:p14="http://schemas.microsoft.com/office/powerpoint/2010/main" val="1528027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F455D635-8013-F762-B8F5-3B17BA72BDFC}"/>
              </a:ext>
            </a:extLst>
          </p:cNvPr>
          <p:cNvPicPr>
            <a:picLocks noChangeAspect="1"/>
          </p:cNvPicPr>
          <p:nvPr/>
        </p:nvPicPr>
        <p:blipFill>
          <a:blip r:embed="rId4"/>
          <a:stretch>
            <a:fillRect/>
          </a:stretch>
        </p:blipFill>
        <p:spPr>
          <a:xfrm>
            <a:off x="1761368" y="2054233"/>
            <a:ext cx="8669263" cy="2749534"/>
          </a:xfrm>
          <a:prstGeom prst="rect">
            <a:avLst/>
          </a:prstGeom>
        </p:spPr>
      </p:pic>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68213426-0887-F95D-C029-9A449D5B35B4}"/>
              </a:ext>
            </a:extLst>
          </p:cNvPr>
          <p:cNvPicPr>
            <a:picLocks noChangeAspect="1"/>
          </p:cNvPicPr>
          <p:nvPr/>
        </p:nvPicPr>
        <p:blipFill>
          <a:blip r:embed="rId4"/>
          <a:stretch>
            <a:fillRect/>
          </a:stretch>
        </p:blipFill>
        <p:spPr>
          <a:xfrm>
            <a:off x="1096846" y="807493"/>
            <a:ext cx="9998307" cy="5243014"/>
          </a:xfrm>
          <a:prstGeom prst="rect">
            <a:avLst/>
          </a:prstGeom>
        </p:spPr>
      </p:pic>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8BDB09B0-866F-2DD7-A746-7C0EFEC1DF07}"/>
              </a:ext>
            </a:extLst>
          </p:cNvPr>
          <p:cNvPicPr>
            <a:picLocks noChangeAspect="1"/>
          </p:cNvPicPr>
          <p:nvPr/>
        </p:nvPicPr>
        <p:blipFill>
          <a:blip r:embed="rId4"/>
          <a:stretch>
            <a:fillRect/>
          </a:stretch>
        </p:blipFill>
        <p:spPr>
          <a:xfrm>
            <a:off x="1535797" y="2013145"/>
            <a:ext cx="9120406" cy="2871465"/>
          </a:xfrm>
          <a:prstGeom prst="rect">
            <a:avLst/>
          </a:prstGeom>
        </p:spPr>
      </p:pic>
    </p:spTree>
    <p:extLst>
      <p:ext uri="{BB962C8B-B14F-4D97-AF65-F5344CB8AC3E}">
        <p14:creationId xmlns:p14="http://schemas.microsoft.com/office/powerpoint/2010/main" val="342884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8F90F9CB-4823-5129-EFB6-8F125B13712F}"/>
              </a:ext>
            </a:extLst>
          </p:cNvPr>
          <p:cNvPicPr>
            <a:picLocks noChangeAspect="1"/>
          </p:cNvPicPr>
          <p:nvPr/>
        </p:nvPicPr>
        <p:blipFill>
          <a:blip r:embed="rId4"/>
          <a:stretch>
            <a:fillRect/>
          </a:stretch>
        </p:blipFill>
        <p:spPr>
          <a:xfrm>
            <a:off x="1419962" y="892844"/>
            <a:ext cx="9352075" cy="5072312"/>
          </a:xfrm>
          <a:prstGeom prst="rect">
            <a:avLst/>
          </a:prstGeom>
        </p:spPr>
      </p:pic>
    </p:spTree>
    <p:extLst>
      <p:ext uri="{BB962C8B-B14F-4D97-AF65-F5344CB8AC3E}">
        <p14:creationId xmlns:p14="http://schemas.microsoft.com/office/powerpoint/2010/main" val="2383524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34F1F899-F418-4AA4-0989-9DAC150274B8}"/>
              </a:ext>
            </a:extLst>
          </p:cNvPr>
          <p:cNvPicPr>
            <a:picLocks noChangeAspect="1"/>
          </p:cNvPicPr>
          <p:nvPr/>
        </p:nvPicPr>
        <p:blipFill>
          <a:blip r:embed="rId4"/>
          <a:stretch>
            <a:fillRect/>
          </a:stretch>
        </p:blipFill>
        <p:spPr>
          <a:xfrm>
            <a:off x="1029785" y="1005630"/>
            <a:ext cx="10132430" cy="4846740"/>
          </a:xfrm>
          <a:prstGeom prst="rect">
            <a:avLst/>
          </a:prstGeom>
        </p:spPr>
      </p:pic>
    </p:spTree>
    <p:extLst>
      <p:ext uri="{BB962C8B-B14F-4D97-AF65-F5344CB8AC3E}">
        <p14:creationId xmlns:p14="http://schemas.microsoft.com/office/powerpoint/2010/main" val="975355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0FFA829F-29FB-8E45-F977-4B9C8F1EA0BF}"/>
              </a:ext>
            </a:extLst>
          </p:cNvPr>
          <p:cNvPicPr>
            <a:picLocks noChangeAspect="1"/>
          </p:cNvPicPr>
          <p:nvPr/>
        </p:nvPicPr>
        <p:blipFill>
          <a:blip r:embed="rId4"/>
          <a:srcRect b="29899"/>
          <a:stretch>
            <a:fillRect/>
          </a:stretch>
        </p:blipFill>
        <p:spPr>
          <a:xfrm>
            <a:off x="1511410" y="880651"/>
            <a:ext cx="9169179" cy="3572816"/>
          </a:xfrm>
          <a:prstGeom prst="rect">
            <a:avLst/>
          </a:prstGeom>
        </p:spPr>
      </p:pic>
    </p:spTree>
    <p:extLst>
      <p:ext uri="{BB962C8B-B14F-4D97-AF65-F5344CB8AC3E}">
        <p14:creationId xmlns:p14="http://schemas.microsoft.com/office/powerpoint/2010/main" val="1423095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6165EA1-80F6-A7F7-889F-9D587C05CBC6}"/>
              </a:ext>
            </a:extLst>
          </p:cNvPr>
          <p:cNvSpPr txBox="1"/>
          <p:nvPr/>
        </p:nvSpPr>
        <p:spPr>
          <a:xfrm>
            <a:off x="894522" y="1003852"/>
            <a:ext cx="10674626" cy="443813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Times New Roman"/>
                <a:ea typeface="+mn-ea"/>
                <a:cs typeface="Arial"/>
                <a:sym typeface="Arial"/>
              </a:rPr>
              <a:t>Basic financial statements</a:t>
            </a:r>
            <a:r>
              <a:rPr kumimoji="0" lang="en-US" altLang="en-US" sz="2800" b="0" i="0" u="sng" strike="noStrike" kern="0" cap="none" spc="0" normalizeH="0" baseline="0" noProof="0" dirty="0">
                <a:ln>
                  <a:noFill/>
                </a:ln>
                <a:solidFill>
                  <a:srgbClr val="000000"/>
                </a:solidFill>
                <a:effectLst/>
                <a:uLnTx/>
                <a:uFillTx/>
                <a:latin typeface="Times New Roman"/>
                <a:ea typeface="+mn-ea"/>
                <a:cs typeface="Arial"/>
                <a:sym typeface="Arial"/>
              </a:rPr>
              <a:t>:</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Balance Sheet</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Income Statement</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 Statement of Retained Earnings</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Statement of Cash Flows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mn-cs"/>
              </a:rPr>
              <a:t>Primary financial statements answer basic questions including:</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mn-cs"/>
              </a:rPr>
              <a:t>What is the company’s current financial status?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mn-cs"/>
              </a:rPr>
              <a:t>What was the company’s operating results for the period?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mn-cs"/>
              </a:rPr>
              <a:t>How did the company obtain and use cash during the period?</a:t>
            </a:r>
          </a:p>
        </p:txBody>
      </p:sp>
    </p:spTree>
    <p:extLst>
      <p:ext uri="{BB962C8B-B14F-4D97-AF65-F5344CB8AC3E}">
        <p14:creationId xmlns:p14="http://schemas.microsoft.com/office/powerpoint/2010/main" val="507980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8A394DA-5790-B9EB-703C-4B1E972486BA}"/>
              </a:ext>
            </a:extLst>
          </p:cNvPr>
          <p:cNvSpPr txBox="1"/>
          <p:nvPr/>
        </p:nvSpPr>
        <p:spPr>
          <a:xfrm>
            <a:off x="745435" y="1012954"/>
            <a:ext cx="10306878" cy="3668697"/>
          </a:xfrm>
          <a:prstGeom prst="rect">
            <a:avLst/>
          </a:prstGeom>
          <a:noFill/>
        </p:spPr>
        <p:txBody>
          <a:bodyPr wrap="square">
            <a:spAutoFit/>
          </a:bodyPr>
          <a:lstStyle/>
          <a:p>
            <a:pPr marL="0" marR="0" lvl="0" indent="0" algn="l" defTabSz="914400" rtl="0" eaLnBrk="1" fontAlgn="base" latinLnBrk="0" hangingPunct="1">
              <a:lnSpc>
                <a:spcPct val="90000"/>
              </a:lnSpc>
              <a:spcBef>
                <a:spcPct val="20000"/>
              </a:spcBef>
              <a:spcAft>
                <a:spcPct val="30000"/>
              </a:spcAft>
              <a:buClrTx/>
              <a:buSzTx/>
              <a:buFontTx/>
              <a:buNone/>
              <a:tabLst/>
              <a:defRPr/>
            </a:pPr>
            <a:r>
              <a:rPr kumimoji="0" lang="en-US" altLang="en-US" sz="2800" b="1" i="0" u="none" strike="noStrike" kern="0" cap="none" spc="0" normalizeH="0" baseline="0" noProof="0" dirty="0">
                <a:ln>
                  <a:noFill/>
                </a:ln>
                <a:solidFill>
                  <a:srgbClr val="000000"/>
                </a:solidFill>
                <a:effectLst/>
                <a:uLnTx/>
                <a:uFillTx/>
                <a:latin typeface="Times New Roman"/>
                <a:ea typeface="+mn-ea"/>
                <a:cs typeface="Arial"/>
                <a:sym typeface="Arial"/>
              </a:rPr>
              <a:t>Balance sheet:</a:t>
            </a:r>
          </a:p>
          <a:p>
            <a:pPr marL="228600" marR="0" lvl="0" indent="-228600" algn="l" defTabSz="914400" rtl="0" eaLnBrk="1" fontAlgn="base" latinLnBrk="0" hangingPunct="1">
              <a:lnSpc>
                <a:spcPct val="90000"/>
              </a:lnSpc>
              <a:spcBef>
                <a:spcPct val="20000"/>
              </a:spcBef>
              <a:spcAft>
                <a:spcPct val="3000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Summary of the financial position of a company at </a:t>
            </a:r>
            <a:r>
              <a:rPr kumimoji="0" lang="en-US" altLang="en-US" sz="2800" b="0" i="0" u="sng" strike="noStrike" kern="0" cap="none" spc="0" normalizeH="0" baseline="0" noProof="0" dirty="0">
                <a:ln>
                  <a:noFill/>
                </a:ln>
                <a:solidFill>
                  <a:srgbClr val="000000"/>
                </a:solidFill>
                <a:effectLst/>
                <a:uLnTx/>
                <a:uFillTx/>
                <a:latin typeface="Times New Roman"/>
                <a:ea typeface="+mn-ea"/>
                <a:cs typeface="Arial"/>
                <a:sym typeface="Arial"/>
              </a:rPr>
              <a:t>a particular date</a:t>
            </a:r>
          </a:p>
          <a:p>
            <a:pPr marL="228600" marR="0" lvl="0" indent="-228600" algn="l" defTabSz="914400" rtl="0" eaLnBrk="1" fontAlgn="base" latinLnBrk="0" hangingPunct="1">
              <a:lnSpc>
                <a:spcPct val="90000"/>
              </a:lnSpc>
              <a:spcBef>
                <a:spcPct val="20000"/>
              </a:spcBef>
              <a:spcAft>
                <a:spcPct val="30000"/>
              </a:spcAft>
              <a:buClrTx/>
              <a:buSzTx/>
              <a:buFontTx/>
              <a:buChar char="•"/>
              <a:tabLst/>
              <a:defRPr/>
            </a:pPr>
            <a:r>
              <a:rPr kumimoji="0" lang="en-US" altLang="en-US" sz="2800" b="0" i="0" u="sng" strike="noStrike" kern="0" cap="none" spc="0" normalizeH="0" baseline="0" noProof="0" dirty="0">
                <a:ln>
                  <a:noFill/>
                </a:ln>
                <a:solidFill>
                  <a:srgbClr val="000000"/>
                </a:solidFill>
                <a:effectLst/>
                <a:uLnTx/>
                <a:uFillTx/>
                <a:latin typeface="Times New Roman"/>
                <a:ea typeface="+mn-ea"/>
                <a:cs typeface="Arial"/>
                <a:sym typeface="Arial"/>
              </a:rPr>
              <a:t>Assets</a:t>
            </a: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 cash, accounts </a:t>
            </a:r>
            <a:r>
              <a:rPr kumimoji="0" lang="en-US" altLang="en-US" sz="2800" b="0" i="0" u="none" strike="noStrike" kern="0" cap="none" spc="0" normalizeH="0" baseline="0" noProof="0" dirty="0">
                <a:ln>
                  <a:noFill/>
                </a:ln>
                <a:solidFill>
                  <a:srgbClr val="4472C4">
                    <a:lumMod val="75000"/>
                  </a:srgbClr>
                </a:solidFill>
                <a:effectLst/>
                <a:uLnTx/>
                <a:uFillTx/>
                <a:latin typeface="Times New Roman"/>
                <a:ea typeface="+mn-ea"/>
                <a:cs typeface="Arial"/>
                <a:sym typeface="Arial"/>
              </a:rPr>
              <a:t>receivable</a:t>
            </a: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 inventory, land, buildings, equipment and intangible items</a:t>
            </a:r>
          </a:p>
          <a:p>
            <a:pPr marL="228600" marR="0" lvl="0" indent="-228600" algn="l" defTabSz="914400" rtl="0" eaLnBrk="1" fontAlgn="base" latinLnBrk="0" hangingPunct="1">
              <a:lnSpc>
                <a:spcPct val="90000"/>
              </a:lnSpc>
              <a:spcBef>
                <a:spcPct val="20000"/>
              </a:spcBef>
              <a:spcAft>
                <a:spcPct val="30000"/>
              </a:spcAft>
              <a:buClrTx/>
              <a:buSzTx/>
              <a:buFontTx/>
              <a:buChar char="•"/>
              <a:tabLst/>
              <a:defRPr/>
            </a:pPr>
            <a:r>
              <a:rPr kumimoji="0" lang="en-US" altLang="en-US" sz="2800" b="0" i="0" u="sng" strike="noStrike" kern="0" cap="none" spc="0" normalizeH="0" baseline="0" noProof="0" dirty="0">
                <a:ln>
                  <a:noFill/>
                </a:ln>
                <a:solidFill>
                  <a:srgbClr val="000000"/>
                </a:solidFill>
                <a:effectLst/>
                <a:uLnTx/>
                <a:uFillTx/>
                <a:latin typeface="Times New Roman"/>
                <a:ea typeface="+mn-ea"/>
                <a:cs typeface="Arial"/>
                <a:sym typeface="Arial"/>
              </a:rPr>
              <a:t>Liabilities</a:t>
            </a: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 accounts </a:t>
            </a:r>
            <a:r>
              <a:rPr kumimoji="0" lang="en-US" altLang="en-US" sz="2800" b="0" i="0" u="none" strike="noStrike" kern="0" cap="none" spc="0" normalizeH="0" baseline="0" noProof="0" dirty="0">
                <a:ln>
                  <a:noFill/>
                </a:ln>
                <a:solidFill>
                  <a:srgbClr val="FF0000"/>
                </a:solidFill>
                <a:effectLst/>
                <a:uLnTx/>
                <a:uFillTx/>
                <a:latin typeface="Times New Roman"/>
                <a:ea typeface="+mn-ea"/>
                <a:cs typeface="Arial"/>
                <a:sym typeface="Arial"/>
              </a:rPr>
              <a:t>payable,</a:t>
            </a: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 notes payable and mortgages payable, loan.</a:t>
            </a:r>
          </a:p>
          <a:p>
            <a:pPr marL="228600" marR="0" lvl="0" indent="-228600" algn="l" defTabSz="914400" rtl="0" eaLnBrk="1" fontAlgn="base" latinLnBrk="0" hangingPunct="1">
              <a:lnSpc>
                <a:spcPct val="90000"/>
              </a:lnSpc>
              <a:spcBef>
                <a:spcPct val="20000"/>
              </a:spcBef>
              <a:spcAft>
                <a:spcPct val="30000"/>
              </a:spcAft>
              <a:buClrTx/>
              <a:buSzTx/>
              <a:buFontTx/>
              <a:buChar char="•"/>
              <a:tabLst/>
              <a:defRPr/>
            </a:pPr>
            <a:r>
              <a:rPr kumimoji="0" lang="en-US" altLang="en-US" sz="2800" b="0" i="0" u="sng" strike="noStrike" kern="0" cap="none" spc="0" normalizeH="0" baseline="0" noProof="0" dirty="0">
                <a:ln>
                  <a:noFill/>
                </a:ln>
                <a:solidFill>
                  <a:srgbClr val="000000"/>
                </a:solidFill>
                <a:effectLst/>
                <a:uLnTx/>
                <a:uFillTx/>
                <a:latin typeface="Times New Roman"/>
                <a:ea typeface="+mn-ea"/>
                <a:cs typeface="Arial"/>
                <a:sym typeface="Arial"/>
              </a:rPr>
              <a:t>Owners’ Equity</a:t>
            </a: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 net assets after all obligations have been satisfied</a:t>
            </a:r>
          </a:p>
        </p:txBody>
      </p:sp>
    </p:spTree>
    <p:extLst>
      <p:ext uri="{BB962C8B-B14F-4D97-AF65-F5344CB8AC3E}">
        <p14:creationId xmlns:p14="http://schemas.microsoft.com/office/powerpoint/2010/main" val="3365375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00C9D3E-5E62-BD16-6F2E-B96DF7DB9138}"/>
              </a:ext>
            </a:extLst>
          </p:cNvPr>
          <p:cNvSpPr txBox="1"/>
          <p:nvPr/>
        </p:nvSpPr>
        <p:spPr>
          <a:xfrm>
            <a:off x="1113183" y="1960906"/>
            <a:ext cx="8033301" cy="2074414"/>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Balance Sheet answers these questions: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What are the resources of the company?</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What are the company’s existing obligations?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Arial"/>
                <a:sym typeface="Arial"/>
              </a:rPr>
              <a:t>What are the company’s net assets?</a:t>
            </a:r>
          </a:p>
        </p:txBody>
      </p:sp>
    </p:spTree>
    <p:extLst>
      <p:ext uri="{BB962C8B-B14F-4D97-AF65-F5344CB8AC3E}">
        <p14:creationId xmlns:p14="http://schemas.microsoft.com/office/powerpoint/2010/main" val="27486697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00835182-5E9C-763F-ADA6-BCEDF1F5089B}"/>
              </a:ext>
            </a:extLst>
          </p:cNvPr>
          <p:cNvPicPr>
            <a:picLocks noChangeAspect="1"/>
          </p:cNvPicPr>
          <p:nvPr/>
        </p:nvPicPr>
        <p:blipFill rotWithShape="1">
          <a:blip r:embed="rId4"/>
          <a:srcRect l="15930" t="11504"/>
          <a:stretch/>
        </p:blipFill>
        <p:spPr>
          <a:xfrm>
            <a:off x="1928192" y="1928191"/>
            <a:ext cx="9179562" cy="4569706"/>
          </a:xfrm>
          <a:prstGeom prst="rect">
            <a:avLst/>
          </a:prstGeom>
        </p:spPr>
      </p:pic>
      <p:pic>
        <p:nvPicPr>
          <p:cNvPr id="5" name="Picture 4">
            <a:extLst>
              <a:ext uri="{FF2B5EF4-FFF2-40B4-BE49-F238E27FC236}">
                <a16:creationId xmlns:a16="http://schemas.microsoft.com/office/drawing/2014/main" id="{B8C1C4A5-447D-8706-9713-48A5A39D78A0}"/>
              </a:ext>
            </a:extLst>
          </p:cNvPr>
          <p:cNvPicPr>
            <a:picLocks noChangeAspect="1"/>
          </p:cNvPicPr>
          <p:nvPr/>
        </p:nvPicPr>
        <p:blipFill>
          <a:blip r:embed="rId5"/>
          <a:stretch>
            <a:fillRect/>
          </a:stretch>
        </p:blipFill>
        <p:spPr>
          <a:xfrm>
            <a:off x="1780467" y="533978"/>
            <a:ext cx="7446388" cy="862470"/>
          </a:xfrm>
          <a:prstGeom prst="rect">
            <a:avLst/>
          </a:prstGeom>
        </p:spPr>
      </p:pic>
    </p:spTree>
    <p:extLst>
      <p:ext uri="{BB962C8B-B14F-4D97-AF65-F5344CB8AC3E}">
        <p14:creationId xmlns:p14="http://schemas.microsoft.com/office/powerpoint/2010/main" val="204404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182FD86D-27EE-75BD-090F-F57200FE4A2D}"/>
              </a:ext>
            </a:extLst>
          </p:cNvPr>
          <p:cNvPicPr>
            <a:picLocks noChangeAspect="1"/>
          </p:cNvPicPr>
          <p:nvPr/>
        </p:nvPicPr>
        <p:blipFill>
          <a:blip r:embed="rId4"/>
          <a:stretch>
            <a:fillRect/>
          </a:stretch>
        </p:blipFill>
        <p:spPr>
          <a:xfrm>
            <a:off x="1877202" y="1033064"/>
            <a:ext cx="8437595" cy="4791871"/>
          </a:xfrm>
          <a:prstGeom prst="rect">
            <a:avLst/>
          </a:prstGeom>
        </p:spPr>
      </p:pic>
    </p:spTree>
    <p:extLst>
      <p:ext uri="{BB962C8B-B14F-4D97-AF65-F5344CB8AC3E}">
        <p14:creationId xmlns:p14="http://schemas.microsoft.com/office/powerpoint/2010/main" val="2147942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047BCC07-981A-5A52-9EDA-4692C8AC6034}"/>
              </a:ext>
            </a:extLst>
          </p:cNvPr>
          <p:cNvPicPr>
            <a:picLocks noChangeAspect="1"/>
          </p:cNvPicPr>
          <p:nvPr/>
        </p:nvPicPr>
        <p:blipFill>
          <a:blip r:embed="rId4"/>
          <a:stretch>
            <a:fillRect/>
          </a:stretch>
        </p:blipFill>
        <p:spPr>
          <a:xfrm>
            <a:off x="2664410" y="1174473"/>
            <a:ext cx="6863179" cy="4509054"/>
          </a:xfrm>
          <a:prstGeom prst="rect">
            <a:avLst/>
          </a:prstGeom>
        </p:spPr>
      </p:pic>
    </p:spTree>
    <p:extLst>
      <p:ext uri="{BB962C8B-B14F-4D97-AF65-F5344CB8AC3E}">
        <p14:creationId xmlns:p14="http://schemas.microsoft.com/office/powerpoint/2010/main" val="1762625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6CFB9DFA-8A86-02F2-AE5B-3FF587F2BD98}"/>
              </a:ext>
            </a:extLst>
          </p:cNvPr>
          <p:cNvPicPr>
            <a:picLocks noChangeAspect="1"/>
          </p:cNvPicPr>
          <p:nvPr/>
        </p:nvPicPr>
        <p:blipFill>
          <a:blip r:embed="rId4"/>
          <a:stretch>
            <a:fillRect/>
          </a:stretch>
        </p:blipFill>
        <p:spPr>
          <a:xfrm>
            <a:off x="942976" y="1283125"/>
            <a:ext cx="9098066" cy="4291750"/>
          </a:xfrm>
          <a:prstGeom prst="rect">
            <a:avLst/>
          </a:prstGeom>
        </p:spPr>
      </p:pic>
    </p:spTree>
    <p:extLst>
      <p:ext uri="{BB962C8B-B14F-4D97-AF65-F5344CB8AC3E}">
        <p14:creationId xmlns:p14="http://schemas.microsoft.com/office/powerpoint/2010/main" val="1488606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F510598B-AD9D-EB83-F80F-0159DE83E7C6}"/>
              </a:ext>
            </a:extLst>
          </p:cNvPr>
          <p:cNvPicPr>
            <a:picLocks noChangeAspect="1"/>
          </p:cNvPicPr>
          <p:nvPr/>
        </p:nvPicPr>
        <p:blipFill>
          <a:blip r:embed="rId4"/>
          <a:stretch>
            <a:fillRect/>
          </a:stretch>
        </p:blipFill>
        <p:spPr>
          <a:xfrm>
            <a:off x="1691258" y="1215960"/>
            <a:ext cx="8809484" cy="4426080"/>
          </a:xfrm>
          <a:prstGeom prst="rect">
            <a:avLst/>
          </a:prstGeom>
        </p:spPr>
      </p:pic>
    </p:spTree>
    <p:extLst>
      <p:ext uri="{BB962C8B-B14F-4D97-AF65-F5344CB8AC3E}">
        <p14:creationId xmlns:p14="http://schemas.microsoft.com/office/powerpoint/2010/main" val="3903714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3D976949-6EA6-97F8-B5DA-BF7A0921F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2626A2C-A05C-3B82-C3B1-3AEA130454D5}"/>
              </a:ext>
            </a:extLst>
          </p:cNvPr>
          <p:cNvSpPr txBox="1"/>
          <p:nvPr/>
        </p:nvSpPr>
        <p:spPr>
          <a:xfrm>
            <a:off x="825623" y="1846555"/>
            <a:ext cx="9507985" cy="249299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a:ea typeface="+mn-ea"/>
                <a:cs typeface="+mn-cs"/>
              </a:rPr>
              <a:t>What is the difference between Revenue and Income?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Net income or net profit (or loss)=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                                Sales revenue (revenue) - Expenses</a:t>
            </a:r>
          </a:p>
        </p:txBody>
      </p:sp>
    </p:spTree>
    <p:extLst>
      <p:ext uri="{BB962C8B-B14F-4D97-AF65-F5344CB8AC3E}">
        <p14:creationId xmlns:p14="http://schemas.microsoft.com/office/powerpoint/2010/main" val="37223345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6" name="TextBox 5">
            <a:extLst>
              <a:ext uri="{FF2B5EF4-FFF2-40B4-BE49-F238E27FC236}">
                <a16:creationId xmlns:a16="http://schemas.microsoft.com/office/drawing/2014/main" id="{A91A52A2-24FE-958E-8612-8AD0134F0C0D}"/>
              </a:ext>
            </a:extLst>
          </p:cNvPr>
          <p:cNvSpPr txBox="1"/>
          <p:nvPr/>
        </p:nvSpPr>
        <p:spPr>
          <a:xfrm>
            <a:off x="3048828" y="1142220"/>
            <a:ext cx="6097656" cy="457356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Times New Roman"/>
                <a:ea typeface="+mn-ea"/>
                <a:cs typeface="+mn-cs"/>
              </a:rPr>
              <a:t>Income Statement:</a:t>
            </a:r>
          </a:p>
          <a:p>
            <a:pPr marL="342900" marR="0" lvl="0" indent="-342900" algn="l" defTabSz="914400" rtl="0" eaLnBrk="1" fontAlgn="base" latinLnBrk="0" hangingPunct="1">
              <a:lnSpc>
                <a:spcPct val="90000"/>
              </a:lnSpc>
              <a:spcBef>
                <a:spcPct val="20000"/>
              </a:spcBef>
              <a:spcAft>
                <a:spcPct val="0"/>
              </a:spcAft>
              <a:buClrTx/>
              <a:buSzTx/>
              <a:buFontTx/>
              <a:buNone/>
              <a:tabLst/>
              <a:defRPr/>
            </a:pPr>
            <a:endParaRPr kumimoji="0" lang="en-US" altLang="en-US" sz="2800" b="1" i="0" u="sng" strike="noStrike" kern="0" cap="none" spc="0" normalizeH="0" baseline="0" noProof="0" dirty="0">
              <a:ln>
                <a:noFill/>
              </a:ln>
              <a:solidFill>
                <a:srgbClr val="000000"/>
              </a:solidFill>
              <a:effectLst/>
              <a:uLnTx/>
              <a:uFillTx/>
              <a:latin typeface="Times New Roman"/>
              <a:ea typeface="+mn-ea"/>
              <a:cs typeface="+mn-cs"/>
            </a:endParaRPr>
          </a:p>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Times New Roman"/>
                <a:ea typeface="+mn-ea"/>
                <a:cs typeface="+mn-cs"/>
              </a:rPr>
              <a:t>Revenues</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Assets (cash or AR) created through business operations</a:t>
            </a:r>
          </a:p>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Times New Roman"/>
                <a:ea typeface="+mn-ea"/>
                <a:cs typeface="+mn-cs"/>
              </a:rPr>
              <a:t>Expenses</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Assets (cash or AP) consumed through business operations</a:t>
            </a:r>
          </a:p>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Times New Roman"/>
                <a:ea typeface="+mn-ea"/>
                <a:cs typeface="+mn-cs"/>
              </a:rPr>
              <a:t>Net Income or (Net Loss)</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Revenues - Expenses</a:t>
            </a:r>
          </a:p>
        </p:txBody>
      </p:sp>
    </p:spTree>
    <p:extLst>
      <p:ext uri="{BB962C8B-B14F-4D97-AF65-F5344CB8AC3E}">
        <p14:creationId xmlns:p14="http://schemas.microsoft.com/office/powerpoint/2010/main" val="1307107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6EA7DB95-EB28-F5E5-765C-9D0BC3E90200}"/>
              </a:ext>
            </a:extLst>
          </p:cNvPr>
          <p:cNvPicPr>
            <a:picLocks noChangeAspect="1"/>
          </p:cNvPicPr>
          <p:nvPr/>
        </p:nvPicPr>
        <p:blipFill>
          <a:blip r:embed="rId4"/>
          <a:stretch>
            <a:fillRect/>
          </a:stretch>
        </p:blipFill>
        <p:spPr>
          <a:xfrm>
            <a:off x="1145619" y="822734"/>
            <a:ext cx="9900762" cy="5212532"/>
          </a:xfrm>
          <a:prstGeom prst="rect">
            <a:avLst/>
          </a:prstGeom>
        </p:spPr>
      </p:pic>
    </p:spTree>
    <p:extLst>
      <p:ext uri="{BB962C8B-B14F-4D97-AF65-F5344CB8AC3E}">
        <p14:creationId xmlns:p14="http://schemas.microsoft.com/office/powerpoint/2010/main" val="13620436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A1C083D7-CC2F-6B58-AA13-C1DD375BC77A}"/>
              </a:ext>
            </a:extLst>
          </p:cNvPr>
          <p:cNvPicPr>
            <a:picLocks noChangeAspect="1"/>
          </p:cNvPicPr>
          <p:nvPr/>
        </p:nvPicPr>
        <p:blipFill>
          <a:blip r:embed="rId4"/>
          <a:stretch>
            <a:fillRect/>
          </a:stretch>
        </p:blipFill>
        <p:spPr>
          <a:xfrm>
            <a:off x="1953409" y="1063547"/>
            <a:ext cx="8285182" cy="4730906"/>
          </a:xfrm>
          <a:prstGeom prst="rect">
            <a:avLst/>
          </a:prstGeom>
        </p:spPr>
      </p:pic>
    </p:spTree>
    <p:extLst>
      <p:ext uri="{BB962C8B-B14F-4D97-AF65-F5344CB8AC3E}">
        <p14:creationId xmlns:p14="http://schemas.microsoft.com/office/powerpoint/2010/main" val="25512781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200BAE16-C6B5-39BF-D1C8-F28C21546019}"/>
              </a:ext>
            </a:extLst>
          </p:cNvPr>
          <p:cNvPicPr>
            <a:picLocks noChangeAspect="1"/>
          </p:cNvPicPr>
          <p:nvPr/>
        </p:nvPicPr>
        <p:blipFill>
          <a:blip r:embed="rId4"/>
          <a:stretch>
            <a:fillRect/>
          </a:stretch>
        </p:blipFill>
        <p:spPr>
          <a:xfrm>
            <a:off x="2093629" y="1334842"/>
            <a:ext cx="8004742" cy="4188315"/>
          </a:xfrm>
          <a:prstGeom prst="rect">
            <a:avLst/>
          </a:prstGeom>
        </p:spPr>
      </p:pic>
    </p:spTree>
    <p:extLst>
      <p:ext uri="{BB962C8B-B14F-4D97-AF65-F5344CB8AC3E}">
        <p14:creationId xmlns:p14="http://schemas.microsoft.com/office/powerpoint/2010/main" val="2670767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4D170E09-5B49-BB18-EC62-A91254DB0233}"/>
              </a:ext>
            </a:extLst>
          </p:cNvPr>
          <p:cNvPicPr>
            <a:picLocks noChangeAspect="1"/>
          </p:cNvPicPr>
          <p:nvPr/>
        </p:nvPicPr>
        <p:blipFill>
          <a:blip r:embed="rId4"/>
          <a:stretch>
            <a:fillRect/>
          </a:stretch>
        </p:blipFill>
        <p:spPr>
          <a:xfrm>
            <a:off x="1947312" y="1270829"/>
            <a:ext cx="8297375" cy="4316342"/>
          </a:xfrm>
          <a:prstGeom prst="rect">
            <a:avLst/>
          </a:prstGeom>
        </p:spPr>
      </p:pic>
    </p:spTree>
    <p:extLst>
      <p:ext uri="{BB962C8B-B14F-4D97-AF65-F5344CB8AC3E}">
        <p14:creationId xmlns:p14="http://schemas.microsoft.com/office/powerpoint/2010/main" val="2993055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7B1D11B-63CD-E031-FE47-2EF63C9D4B97}"/>
              </a:ext>
            </a:extLst>
          </p:cNvPr>
          <p:cNvSpPr txBox="1"/>
          <p:nvPr/>
        </p:nvSpPr>
        <p:spPr>
          <a:xfrm>
            <a:off x="3048828" y="1434608"/>
            <a:ext cx="6097656" cy="398878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altLang="en-US" sz="4000" b="1" i="0" u="none" strike="noStrike" kern="0" cap="none" spc="0" normalizeH="0" baseline="0" noProof="0" dirty="0">
                <a:ln>
                  <a:noFill/>
                </a:ln>
                <a:solidFill>
                  <a:srgbClr val="000000"/>
                </a:solidFill>
                <a:effectLst/>
                <a:uLnTx/>
                <a:uFillTx/>
                <a:latin typeface="Times New Roman"/>
                <a:ea typeface="+mn-ea"/>
                <a:cs typeface="+mn-cs"/>
              </a:rPr>
              <a:t>The Cost Principle</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All transactions are recorded at historical cost.</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Historical cost is assumed to represent the fair market value of the item at the date of the transaction because it reflects the actual use of resources by independent parties.</a:t>
            </a:r>
          </a:p>
        </p:txBody>
      </p:sp>
    </p:spTree>
    <p:extLst>
      <p:ext uri="{BB962C8B-B14F-4D97-AF65-F5344CB8AC3E}">
        <p14:creationId xmlns:p14="http://schemas.microsoft.com/office/powerpoint/2010/main" val="592192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994818A9-2BAE-CA9E-EE40-83C5F1557801}"/>
              </a:ext>
            </a:extLst>
          </p:cNvPr>
          <p:cNvPicPr>
            <a:picLocks noChangeAspect="1"/>
          </p:cNvPicPr>
          <p:nvPr/>
        </p:nvPicPr>
        <p:blipFill>
          <a:blip r:embed="rId4"/>
          <a:stretch>
            <a:fillRect/>
          </a:stretch>
        </p:blipFill>
        <p:spPr>
          <a:xfrm>
            <a:off x="1837575" y="1514690"/>
            <a:ext cx="8516850" cy="3828620"/>
          </a:xfrm>
          <a:prstGeom prst="rect">
            <a:avLst/>
          </a:prstGeom>
        </p:spPr>
      </p:pic>
    </p:spTree>
    <p:extLst>
      <p:ext uri="{BB962C8B-B14F-4D97-AF65-F5344CB8AC3E}">
        <p14:creationId xmlns:p14="http://schemas.microsoft.com/office/powerpoint/2010/main" val="940269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E0E16E38-6781-391D-7497-9B53F01C4D75}"/>
              </a:ext>
            </a:extLst>
          </p:cNvPr>
          <p:cNvPicPr>
            <a:picLocks noChangeAspect="1"/>
          </p:cNvPicPr>
          <p:nvPr/>
        </p:nvPicPr>
        <p:blipFill>
          <a:blip r:embed="rId4"/>
          <a:stretch>
            <a:fillRect/>
          </a:stretch>
        </p:blipFill>
        <p:spPr>
          <a:xfrm>
            <a:off x="1013703" y="2490656"/>
            <a:ext cx="10164594" cy="1876687"/>
          </a:xfrm>
          <a:prstGeom prst="rect">
            <a:avLst/>
          </a:prstGeom>
        </p:spPr>
      </p:pic>
    </p:spTree>
    <p:extLst>
      <p:ext uri="{BB962C8B-B14F-4D97-AF65-F5344CB8AC3E}">
        <p14:creationId xmlns:p14="http://schemas.microsoft.com/office/powerpoint/2010/main" val="24147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F6E54BA5-3ED8-1074-E03C-709C6CFE87C3}"/>
              </a:ext>
            </a:extLst>
          </p:cNvPr>
          <p:cNvSpPr txBox="1"/>
          <p:nvPr/>
        </p:nvSpPr>
        <p:spPr>
          <a:xfrm>
            <a:off x="3048828" y="2105561"/>
            <a:ext cx="6097656" cy="2646878"/>
          </a:xfrm>
          <a:prstGeom prst="rect">
            <a:avLst/>
          </a:prstGeom>
          <a:noFill/>
        </p:spPr>
        <p:txBody>
          <a:bodyPr wrap="square">
            <a:spAutoFit/>
          </a:bodyPr>
          <a:lstStyle/>
          <a:p>
            <a:pPr marL="0" marR="0" lvl="0" indent="0" algn="l" defTabSz="914400" rtl="0" eaLnBrk="0" fontAlgn="base" latinLnBrk="0" hangingPunct="0">
              <a:lnSpc>
                <a:spcPct val="100000"/>
              </a:lnSpc>
              <a:spcBef>
                <a:spcPct val="50000"/>
              </a:spcBef>
              <a:spcAft>
                <a:spcPct val="0"/>
              </a:spcAft>
              <a:buClrTx/>
              <a:buSzTx/>
              <a:buFont typeface="Arial"/>
              <a:buNone/>
              <a:tabLst/>
              <a:defRPr/>
            </a:pPr>
            <a:r>
              <a:rPr kumimoji="0" lang="en-US" altLang="en-US" sz="4000" b="1" i="0" u="none" strike="noStrike" kern="0" cap="none" spc="0" normalizeH="0" baseline="0" noProof="0" dirty="0">
                <a:ln>
                  <a:noFill/>
                </a:ln>
                <a:solidFill>
                  <a:srgbClr val="000000"/>
                </a:solidFill>
                <a:effectLst/>
                <a:uLnTx/>
                <a:uFillTx/>
                <a:latin typeface="Times New Roman"/>
                <a:ea typeface="+mn-ea"/>
                <a:cs typeface="+mn-cs"/>
              </a:rPr>
              <a:t>The Time Period Concept</a:t>
            </a:r>
          </a:p>
          <a:p>
            <a:pPr marL="0" marR="0" lvl="0" indent="0" algn="l" defTabSz="914400" rtl="0" eaLnBrk="0" fontAlgn="base" latinLnBrk="0" hangingPunct="0">
              <a:lnSpc>
                <a:spcPct val="100000"/>
              </a:lnSpc>
              <a:spcBef>
                <a:spcPct val="50000"/>
              </a:spcBef>
              <a:spcAft>
                <a:spcPct val="0"/>
              </a:spcAft>
              <a:buClrTx/>
              <a:buSzTx/>
              <a:buFont typeface="Arial"/>
              <a:buNone/>
              <a:tabLst/>
              <a:defRPr/>
            </a:pPr>
            <a:r>
              <a:rPr kumimoji="0" lang="en-US" sz="2800" b="0" i="0" u="none" strike="noStrike" kern="1200" cap="none" spc="0" normalizeH="0" baseline="0" noProof="0" dirty="0">
                <a:ln>
                  <a:noFill/>
                </a:ln>
                <a:solidFill>
                  <a:srgbClr val="000000"/>
                </a:solidFill>
                <a:effectLst/>
                <a:uLnTx/>
                <a:uFillTx/>
                <a:latin typeface="Times New Roman"/>
                <a:ea typeface="+mn-ea"/>
                <a:cs typeface="Arial"/>
                <a:sym typeface="Arial"/>
              </a:rPr>
              <a:t>The life of a business is divided into distinct and relatively short time periods so the accounting information can be timely, generally 12 months or less.</a:t>
            </a:r>
          </a:p>
        </p:txBody>
      </p:sp>
    </p:spTree>
    <p:extLst>
      <p:ext uri="{BB962C8B-B14F-4D97-AF65-F5344CB8AC3E}">
        <p14:creationId xmlns:p14="http://schemas.microsoft.com/office/powerpoint/2010/main" val="3446064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03F346C9-C83E-1363-4C8C-4F95B3F29989}"/>
              </a:ext>
            </a:extLst>
          </p:cNvPr>
          <p:cNvPicPr>
            <a:picLocks noChangeAspect="1"/>
          </p:cNvPicPr>
          <p:nvPr/>
        </p:nvPicPr>
        <p:blipFill>
          <a:blip r:embed="rId4"/>
          <a:stretch>
            <a:fillRect/>
          </a:stretch>
        </p:blipFill>
        <p:spPr>
          <a:xfrm>
            <a:off x="1343025" y="1455157"/>
            <a:ext cx="8460721" cy="3947686"/>
          </a:xfrm>
          <a:prstGeom prst="rect">
            <a:avLst/>
          </a:prstGeom>
        </p:spPr>
      </p:pic>
    </p:spTree>
    <p:extLst>
      <p:ext uri="{BB962C8B-B14F-4D97-AF65-F5344CB8AC3E}">
        <p14:creationId xmlns:p14="http://schemas.microsoft.com/office/powerpoint/2010/main" val="37597649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DEF4B80-B3EA-A30B-7565-FC707DAA1160}"/>
              </a:ext>
            </a:extLst>
          </p:cNvPr>
          <p:cNvSpPr txBox="1"/>
          <p:nvPr/>
        </p:nvSpPr>
        <p:spPr>
          <a:xfrm>
            <a:off x="1331843" y="775252"/>
            <a:ext cx="7814641" cy="4844403"/>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4000" b="1" i="0" u="none" strike="noStrike" kern="0" cap="none" spc="0" normalizeH="0" baseline="0" noProof="0" dirty="0">
                <a:ln>
                  <a:noFill/>
                </a:ln>
                <a:solidFill>
                  <a:srgbClr val="000000"/>
                </a:solidFill>
                <a:effectLst/>
                <a:uLnTx/>
                <a:uFillTx/>
                <a:latin typeface="Times New Roman"/>
                <a:ea typeface="+mn-ea"/>
                <a:cs typeface="+mn-cs"/>
              </a:rPr>
              <a:t>Define Accrual Accounting</a:t>
            </a:r>
            <a:endParaRPr kumimoji="0" lang="en-US" altLang="en-US" sz="2800" b="0" i="0" u="none" strike="noStrike" kern="0" cap="none" spc="0" normalizeH="0" baseline="0" noProof="0" dirty="0">
              <a:ln>
                <a:noFill/>
              </a:ln>
              <a:solidFill>
                <a:srgbClr val="00000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A system of accounting in which revenues and expenses are recorded as they are earned and incurred, not necessarily when cash is received </a:t>
            </a:r>
            <a:b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b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or paid.</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Provides a more accurate picture of a </a:t>
            </a:r>
            <a:b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b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company’s profitability.</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Statement users can make more informed judgments concerning the company’s earnings </a:t>
            </a:r>
            <a:b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b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potential.</a:t>
            </a:r>
          </a:p>
        </p:txBody>
      </p:sp>
    </p:spTree>
    <p:extLst>
      <p:ext uri="{BB962C8B-B14F-4D97-AF65-F5344CB8AC3E}">
        <p14:creationId xmlns:p14="http://schemas.microsoft.com/office/powerpoint/2010/main" val="209353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C3D4F3CF-878F-B091-20E0-A32D98120097}"/>
              </a:ext>
            </a:extLst>
          </p:cNvPr>
          <p:cNvSpPr txBox="1"/>
          <p:nvPr/>
        </p:nvSpPr>
        <p:spPr>
          <a:xfrm>
            <a:off x="3048828" y="1653129"/>
            <a:ext cx="6097656" cy="355174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4000" b="1" i="0" u="none" strike="noStrike" kern="0" cap="none" spc="0" normalizeH="0" baseline="0" noProof="0" dirty="0">
                <a:ln>
                  <a:noFill/>
                </a:ln>
                <a:solidFill>
                  <a:srgbClr val="000000"/>
                </a:solidFill>
                <a:effectLst/>
                <a:uLnTx/>
                <a:uFillTx/>
                <a:latin typeface="Times New Roman"/>
                <a:ea typeface="+mn-ea"/>
                <a:cs typeface="+mn-cs"/>
              </a:rPr>
              <a:t>Cash-Basis Accounting</a:t>
            </a:r>
            <a:endParaRPr kumimoji="0" lang="en-US" altLang="en-US" sz="2800" b="0" i="0" u="none" strike="noStrike" kern="0" cap="none" spc="0" normalizeH="0" baseline="0" noProof="0" dirty="0">
              <a:ln>
                <a:noFill/>
              </a:ln>
              <a:solidFill>
                <a:srgbClr val="00000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Revenues and expenses are recognized only when cash is received or payments are made.</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Mainly used by small businesses.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Times New Roman"/>
                <a:ea typeface="+mn-ea"/>
                <a:cs typeface="+mn-cs"/>
              </a:rPr>
              <a:t>Not an accurate picture of true profitability.</a:t>
            </a:r>
          </a:p>
        </p:txBody>
      </p:sp>
    </p:spTree>
    <p:extLst>
      <p:ext uri="{BB962C8B-B14F-4D97-AF65-F5344CB8AC3E}">
        <p14:creationId xmlns:p14="http://schemas.microsoft.com/office/powerpoint/2010/main" val="2335889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677D542F-4687-03C1-D0D4-34DFF76D8591}"/>
              </a:ext>
            </a:extLst>
          </p:cNvPr>
          <p:cNvPicPr>
            <a:picLocks noChangeAspect="1"/>
          </p:cNvPicPr>
          <p:nvPr/>
        </p:nvPicPr>
        <p:blipFill>
          <a:blip r:embed="rId4"/>
          <a:stretch>
            <a:fillRect/>
          </a:stretch>
        </p:blipFill>
        <p:spPr>
          <a:xfrm>
            <a:off x="1354718" y="1019952"/>
            <a:ext cx="7315834" cy="640135"/>
          </a:xfrm>
          <a:prstGeom prst="rect">
            <a:avLst/>
          </a:prstGeom>
        </p:spPr>
      </p:pic>
      <p:pic>
        <p:nvPicPr>
          <p:cNvPr id="5" name="Picture 4">
            <a:extLst>
              <a:ext uri="{FF2B5EF4-FFF2-40B4-BE49-F238E27FC236}">
                <a16:creationId xmlns:a16="http://schemas.microsoft.com/office/drawing/2014/main" id="{86C73F18-D177-3A90-7AD9-8D114828CD22}"/>
              </a:ext>
            </a:extLst>
          </p:cNvPr>
          <p:cNvPicPr>
            <a:picLocks noChangeAspect="1"/>
          </p:cNvPicPr>
          <p:nvPr/>
        </p:nvPicPr>
        <p:blipFill>
          <a:blip r:embed="rId5"/>
          <a:stretch>
            <a:fillRect/>
          </a:stretch>
        </p:blipFill>
        <p:spPr>
          <a:xfrm>
            <a:off x="1070861" y="1904787"/>
            <a:ext cx="10050278" cy="3048425"/>
          </a:xfrm>
          <a:prstGeom prst="rect">
            <a:avLst/>
          </a:prstGeom>
        </p:spPr>
      </p:pic>
    </p:spTree>
    <p:extLst>
      <p:ext uri="{BB962C8B-B14F-4D97-AF65-F5344CB8AC3E}">
        <p14:creationId xmlns:p14="http://schemas.microsoft.com/office/powerpoint/2010/main" val="66360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6DD2D03-93F1-9B02-B0E4-FB894E5BF0A4}"/>
              </a:ext>
            </a:extLst>
          </p:cNvPr>
          <p:cNvSpPr txBox="1"/>
          <p:nvPr/>
        </p:nvSpPr>
        <p:spPr>
          <a:xfrm>
            <a:off x="1361661" y="487017"/>
            <a:ext cx="10555355" cy="5262979"/>
          </a:xfrm>
          <a:prstGeom prst="rect">
            <a:avLst/>
          </a:prstGeom>
          <a:noFill/>
        </p:spPr>
        <p:txBody>
          <a:bodyPr wrap="square">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2800" b="0" i="0" u="none" strike="noStrike" kern="1200" cap="none" spc="-5" normalizeH="0" baseline="0" noProof="0" dirty="0">
                <a:ln>
                  <a:noFill/>
                </a:ln>
                <a:solidFill>
                  <a:srgbClr val="813587"/>
                </a:solidFill>
                <a:effectLst/>
                <a:uLnTx/>
                <a:uFillTx/>
                <a:latin typeface="Roboto"/>
                <a:ea typeface="+mn-ea"/>
                <a:cs typeface="Roboto"/>
              </a:rPr>
              <a:t>Explain the Users </a:t>
            </a:r>
            <a:r>
              <a:rPr kumimoji="0" lang="en-US" sz="2800" b="0" i="0" u="none" strike="noStrike" kern="1200" cap="none" spc="0" normalizeH="0" baseline="0" noProof="0" dirty="0">
                <a:ln>
                  <a:noFill/>
                </a:ln>
                <a:solidFill>
                  <a:srgbClr val="813587"/>
                </a:solidFill>
                <a:effectLst/>
                <a:uLnTx/>
                <a:uFillTx/>
                <a:latin typeface="Roboto"/>
                <a:ea typeface="+mn-ea"/>
                <a:cs typeface="Roboto"/>
              </a:rPr>
              <a:t>of </a:t>
            </a:r>
            <a:r>
              <a:rPr kumimoji="0" lang="en-US" sz="2800" b="0" i="0" u="none" strike="noStrike" kern="1200" cap="none" spc="-5" normalizeH="0" baseline="0" noProof="0" dirty="0">
                <a:ln>
                  <a:noFill/>
                </a:ln>
                <a:solidFill>
                  <a:srgbClr val="813587"/>
                </a:solidFill>
                <a:effectLst/>
                <a:uLnTx/>
                <a:uFillTx/>
                <a:latin typeface="Roboto"/>
                <a:ea typeface="+mn-ea"/>
                <a:cs typeface="Roboto"/>
              </a:rPr>
              <a:t>Accounting</a:t>
            </a:r>
            <a:r>
              <a:rPr kumimoji="0" lang="en-US" sz="2800" b="0" i="0" u="none" strike="noStrike" kern="1200" cap="none" spc="-20" normalizeH="0" baseline="0" noProof="0" dirty="0">
                <a:ln>
                  <a:noFill/>
                </a:ln>
                <a:solidFill>
                  <a:srgbClr val="813587"/>
                </a:solidFill>
                <a:effectLst/>
                <a:uLnTx/>
                <a:uFillTx/>
                <a:latin typeface="Roboto"/>
                <a:ea typeface="+mn-ea"/>
                <a:cs typeface="Roboto"/>
              </a:rPr>
              <a:t> </a:t>
            </a:r>
            <a:r>
              <a:rPr kumimoji="0" lang="en-US" sz="2800" b="0" i="0" u="none" strike="noStrike" kern="1200" cap="none" spc="0" normalizeH="0" baseline="0" noProof="0" dirty="0">
                <a:ln>
                  <a:noFill/>
                </a:ln>
                <a:solidFill>
                  <a:srgbClr val="813587"/>
                </a:solidFill>
                <a:effectLst/>
                <a:uLnTx/>
                <a:uFillTx/>
                <a:latin typeface="Roboto"/>
                <a:ea typeface="+mn-ea"/>
                <a:cs typeface="Roboto"/>
              </a:rPr>
              <a:t>Information:</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5" normalizeH="0" baseline="0" noProof="0" dirty="0">
                <a:ln>
                  <a:noFill/>
                </a:ln>
                <a:solidFill>
                  <a:srgbClr val="333333"/>
                </a:solidFill>
                <a:effectLst/>
                <a:uLnTx/>
                <a:uFillTx/>
                <a:latin typeface="Roboto"/>
                <a:ea typeface="+mn-ea"/>
                <a:cs typeface="Roboto"/>
              </a:rPr>
              <a:t>Users </a:t>
            </a:r>
            <a:r>
              <a:rPr kumimoji="0" lang="en-US" sz="2800" b="0" i="0" u="none" strike="noStrike" kern="1200" cap="none" spc="0" normalizeH="0" baseline="0" noProof="0" dirty="0">
                <a:ln>
                  <a:noFill/>
                </a:ln>
                <a:solidFill>
                  <a:srgbClr val="333333"/>
                </a:solidFill>
                <a:effectLst/>
                <a:uLnTx/>
                <a:uFillTx/>
                <a:latin typeface="Roboto"/>
                <a:ea typeface="+mn-ea"/>
                <a:cs typeface="Roboto"/>
              </a:rPr>
              <a:t>may be </a:t>
            </a:r>
            <a:r>
              <a:rPr kumimoji="0" lang="en-US" sz="2800" b="0" i="0" u="none" strike="noStrike" kern="1200" cap="none" spc="-5" normalizeH="0" baseline="0" noProof="0" dirty="0">
                <a:ln>
                  <a:noFill/>
                </a:ln>
                <a:solidFill>
                  <a:srgbClr val="333333"/>
                </a:solidFill>
                <a:effectLst/>
                <a:uLnTx/>
                <a:uFillTx/>
                <a:latin typeface="Roboto"/>
                <a:ea typeface="+mn-ea"/>
                <a:cs typeface="Roboto"/>
              </a:rPr>
              <a:t>categorized into internal users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external</a:t>
            </a:r>
            <a:r>
              <a:rPr kumimoji="0" lang="en-US" sz="2800" b="0" i="0" u="none" strike="noStrike" kern="1200" cap="none" spc="-7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users.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527050" marR="0" lvl="0" indent="-514350" algn="l" defTabSz="914400" rtl="0" eaLnBrk="1" fontAlgn="auto" latinLnBrk="0" hangingPunct="1">
              <a:lnSpc>
                <a:spcPct val="100000"/>
              </a:lnSpc>
              <a:spcBef>
                <a:spcPts val="0"/>
              </a:spcBef>
              <a:spcAft>
                <a:spcPts val="0"/>
              </a:spcAft>
              <a:buClrTx/>
              <a:buSzTx/>
              <a:buFontTx/>
              <a:buAutoNum type="alphaUcParenBoth"/>
              <a:tabLst/>
              <a:defRPr/>
            </a:pPr>
            <a:r>
              <a:rPr kumimoji="0" lang="en-US" sz="2800" b="1" i="0" u="none" strike="noStrike" kern="1200" cap="none" spc="0" normalizeH="0" baseline="0" noProof="0" dirty="0">
                <a:ln>
                  <a:noFill/>
                </a:ln>
                <a:solidFill>
                  <a:srgbClr val="ED7D31">
                    <a:lumMod val="50000"/>
                  </a:srgbClr>
                </a:solidFill>
                <a:effectLst/>
                <a:uLnTx/>
                <a:uFillTx/>
                <a:latin typeface="Roboto"/>
                <a:ea typeface="+mn-ea"/>
                <a:cs typeface="Roboto"/>
              </a:rPr>
              <a:t>Internal</a:t>
            </a:r>
            <a:r>
              <a:rPr kumimoji="0" lang="en-US" sz="2800" b="1" i="0" u="none" strike="noStrike" kern="1200" cap="none" spc="-25" normalizeH="0" baseline="0" noProof="0" dirty="0">
                <a:ln>
                  <a:noFill/>
                </a:ln>
                <a:solidFill>
                  <a:srgbClr val="ED7D31">
                    <a:lumMod val="50000"/>
                  </a:srgbClr>
                </a:solidFill>
                <a:effectLst/>
                <a:uLnTx/>
                <a:uFillTx/>
                <a:latin typeface="Roboto"/>
                <a:ea typeface="+mn-ea"/>
                <a:cs typeface="Roboto"/>
              </a:rPr>
              <a:t> </a:t>
            </a:r>
            <a:r>
              <a:rPr kumimoji="0" lang="en-US" sz="2800" b="1" i="0" u="none" strike="noStrike" kern="1200" cap="none" spc="-5" normalizeH="0" baseline="0" noProof="0" dirty="0">
                <a:ln>
                  <a:noFill/>
                </a:ln>
                <a:solidFill>
                  <a:srgbClr val="ED7D31">
                    <a:lumMod val="50000"/>
                  </a:srgbClr>
                </a:solidFill>
                <a:effectLst/>
                <a:uLnTx/>
                <a:uFillTx/>
                <a:latin typeface="Roboto"/>
                <a:ea typeface="+mn-ea"/>
                <a:cs typeface="Roboto"/>
              </a:rPr>
              <a:t>Users</a:t>
            </a:r>
          </a:p>
          <a:p>
            <a:pPr marL="1270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ED7D31">
                  <a:lumMod val="50000"/>
                </a:srgbClr>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Owners</a:t>
            </a:r>
            <a:r>
              <a:rPr kumimoji="0" lang="en-US" sz="2800" b="0" i="0" u="none" strike="noStrike" kern="1200" cap="none" spc="-5" normalizeH="0" baseline="0" noProof="0" dirty="0">
                <a:ln>
                  <a:noFill/>
                </a:ln>
                <a:solidFill>
                  <a:srgbClr val="333333"/>
                </a:solidFill>
                <a:effectLst/>
                <a:uLnTx/>
                <a:uFillTx/>
                <a:latin typeface="Roboto"/>
                <a:ea typeface="+mn-ea"/>
                <a:cs typeface="Roboto"/>
              </a:rPr>
              <a:t>: </a:t>
            </a:r>
            <a:r>
              <a:rPr kumimoji="0" lang="en-US" sz="2800" b="0" i="0" u="none" strike="noStrike" kern="1200" cap="none" spc="0" normalizeH="0" baseline="0" noProof="0" dirty="0">
                <a:ln>
                  <a:noFill/>
                </a:ln>
                <a:solidFill>
                  <a:srgbClr val="333333"/>
                </a:solidFill>
                <a:effectLst/>
                <a:uLnTx/>
                <a:uFillTx/>
                <a:latin typeface="Roboto"/>
                <a:ea typeface="+mn-ea"/>
                <a:cs typeface="Roboto"/>
              </a:rPr>
              <a:t>Owners </a:t>
            </a:r>
            <a:r>
              <a:rPr kumimoji="0" lang="en-US" sz="2800" b="0" i="0" u="none" strike="noStrike" kern="1200" cap="none" spc="-5" normalizeH="0" baseline="0" noProof="0" dirty="0">
                <a:ln>
                  <a:noFill/>
                </a:ln>
                <a:solidFill>
                  <a:srgbClr val="333333"/>
                </a:solidFill>
                <a:effectLst/>
                <a:uLnTx/>
                <a:uFillTx/>
                <a:latin typeface="Roboto"/>
                <a:ea typeface="+mn-ea"/>
                <a:cs typeface="Roboto"/>
              </a:rPr>
              <a:t>contribute </a:t>
            </a:r>
            <a:r>
              <a:rPr kumimoji="0" lang="en-US" sz="2800" b="0" i="0" u="none" strike="noStrike" kern="1200" cap="none" spc="0" normalizeH="0" baseline="0" noProof="0" dirty="0">
                <a:ln>
                  <a:noFill/>
                </a:ln>
                <a:solidFill>
                  <a:srgbClr val="333333"/>
                </a:solidFill>
                <a:effectLst/>
                <a:uLnTx/>
                <a:uFillTx/>
                <a:latin typeface="Roboto"/>
                <a:ea typeface="+mn-ea"/>
                <a:cs typeface="Roboto"/>
              </a:rPr>
              <a:t>capital </a:t>
            </a:r>
            <a:r>
              <a:rPr kumimoji="0" lang="en-US" sz="2800" b="0" i="0" u="none" strike="noStrike" kern="1200" cap="none" spc="-5" normalizeH="0" baseline="0" noProof="0" dirty="0">
                <a:ln>
                  <a:noFill/>
                </a:ln>
                <a:solidFill>
                  <a:srgbClr val="333333"/>
                </a:solidFill>
                <a:effectLst/>
                <a:uLnTx/>
                <a:uFillTx/>
                <a:latin typeface="Roboto"/>
                <a:ea typeface="+mn-ea"/>
                <a:cs typeface="Roboto"/>
              </a:rPr>
              <a:t>in the business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thus they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t>
            </a:r>
            <a:r>
              <a:rPr kumimoji="0" lang="en-US" sz="2800" b="0" i="0" u="none" strike="noStrike" kern="1200" cap="none" spc="-5" normalizeH="0" baseline="0" noProof="0" dirty="0">
                <a:ln>
                  <a:noFill/>
                </a:ln>
                <a:solidFill>
                  <a:srgbClr val="333333"/>
                </a:solidFill>
                <a:effectLst/>
                <a:uLnTx/>
                <a:uFillTx/>
                <a:latin typeface="Roboto"/>
                <a:ea typeface="+mn-ea"/>
                <a:cs typeface="Roboto"/>
              </a:rPr>
              <a:t>exposed  to maximum risk. </a:t>
            </a:r>
            <a:r>
              <a:rPr kumimoji="0" lang="en-US" sz="2800" b="0" i="0" u="none" strike="noStrike" kern="1200" cap="none" spc="0" normalizeH="0" baseline="0" noProof="0" dirty="0">
                <a:ln>
                  <a:noFill/>
                </a:ln>
                <a:solidFill>
                  <a:srgbClr val="333333"/>
                </a:solidFill>
                <a:effectLst/>
                <a:uLnTx/>
                <a:uFillTx/>
                <a:latin typeface="Roboto"/>
                <a:ea typeface="+mn-ea"/>
                <a:cs typeface="Roboto"/>
              </a:rPr>
              <a:t>So,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always </a:t>
            </a:r>
            <a:r>
              <a:rPr kumimoji="0" lang="en-US" sz="2800" b="0" i="0" u="none" strike="noStrike" kern="1200" cap="none" spc="-5" normalizeH="0" baseline="0" noProof="0" dirty="0">
                <a:ln>
                  <a:noFill/>
                </a:ln>
                <a:solidFill>
                  <a:srgbClr val="333333"/>
                </a:solidFill>
                <a:effectLst/>
                <a:uLnTx/>
                <a:uFillTx/>
                <a:latin typeface="Roboto"/>
                <a:ea typeface="+mn-ea"/>
                <a:cs typeface="Roboto"/>
              </a:rPr>
              <a:t>interested in the safety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their</a:t>
            </a:r>
            <a:r>
              <a:rPr kumimoji="0" lang="en-US" sz="2800" b="0" i="0" u="none" strike="noStrike" kern="1200" cap="none" spc="-7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capital.</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435609"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Management</a:t>
            </a:r>
            <a:r>
              <a:rPr kumimoji="0" lang="en-US" sz="2800" b="0" i="0" u="none" strike="noStrike" kern="1200" cap="none" spc="-5" normalizeH="0" baseline="0" noProof="0" dirty="0">
                <a:ln>
                  <a:noFill/>
                </a:ln>
                <a:solidFill>
                  <a:srgbClr val="333333"/>
                </a:solidFill>
                <a:effectLst/>
                <a:uLnTx/>
                <a:uFillTx/>
                <a:latin typeface="Roboto"/>
                <a:ea typeface="+mn-ea"/>
                <a:cs typeface="Roboto"/>
              </a:rPr>
              <a:t>: Accounting information is used </a:t>
            </a:r>
            <a:r>
              <a:rPr kumimoji="0" lang="en-US" sz="2800" b="0" i="0" u="none" strike="noStrike" kern="1200" cap="none" spc="0" normalizeH="0" baseline="0" noProof="0" dirty="0">
                <a:ln>
                  <a:noFill/>
                </a:ln>
                <a:solidFill>
                  <a:srgbClr val="333333"/>
                </a:solidFill>
                <a:effectLst/>
                <a:uLnTx/>
                <a:uFillTx/>
                <a:latin typeface="Roboto"/>
                <a:ea typeface="+mn-ea"/>
                <a:cs typeface="Roboto"/>
              </a:rPr>
              <a:t>by </a:t>
            </a:r>
            <a:r>
              <a:rPr kumimoji="0" lang="en-US" sz="2800" b="0" i="0" u="none" strike="noStrike" kern="1200" cap="none" spc="-5" normalizeH="0" baseline="0" noProof="0" dirty="0">
                <a:ln>
                  <a:noFill/>
                </a:ln>
                <a:solidFill>
                  <a:srgbClr val="333333"/>
                </a:solidFill>
                <a:effectLst/>
                <a:uLnTx/>
                <a:uFillTx/>
                <a:latin typeface="Roboto"/>
                <a:ea typeface="+mn-ea"/>
                <a:cs typeface="Roboto"/>
              </a:rPr>
              <a:t>management </a:t>
            </a:r>
            <a:r>
              <a:rPr kumimoji="0" lang="en-US" sz="2800" b="0" i="0" u="none" strike="noStrike" kern="1200" cap="none" spc="0" normalizeH="0" baseline="0" noProof="0" dirty="0">
                <a:ln>
                  <a:noFill/>
                </a:ln>
                <a:solidFill>
                  <a:srgbClr val="333333"/>
                </a:solidFill>
                <a:effectLst/>
                <a:uLnTx/>
                <a:uFillTx/>
                <a:latin typeface="Roboto"/>
                <a:ea typeface="+mn-ea"/>
                <a:cs typeface="Roboto"/>
              </a:rPr>
              <a:t>for </a:t>
            </a:r>
            <a:r>
              <a:rPr kumimoji="0" lang="en-US" sz="2800" b="0" i="0" u="none" strike="noStrike" kern="1200" cap="none" spc="-5" normalizeH="0" baseline="0" noProof="0" dirty="0">
                <a:ln>
                  <a:noFill/>
                </a:ln>
                <a:solidFill>
                  <a:srgbClr val="333333"/>
                </a:solidFill>
                <a:effectLst/>
                <a:uLnTx/>
                <a:uFillTx/>
                <a:latin typeface="Roboto"/>
                <a:ea typeface="+mn-ea"/>
                <a:cs typeface="Roboto"/>
              </a:rPr>
              <a:t>taking  </a:t>
            </a:r>
            <a:r>
              <a:rPr kumimoji="0" lang="en-US" sz="2800" b="0" i="0" u="none" strike="noStrike" kern="1200" cap="none" spc="0" normalizeH="0" baseline="0" noProof="0" dirty="0">
                <a:ln>
                  <a:noFill/>
                </a:ln>
                <a:solidFill>
                  <a:srgbClr val="333333"/>
                </a:solidFill>
                <a:effectLst/>
                <a:uLnTx/>
                <a:uFillTx/>
                <a:latin typeface="Roboto"/>
                <a:ea typeface="+mn-ea"/>
                <a:cs typeface="Roboto"/>
              </a:rPr>
              <a:t>various</a:t>
            </a:r>
            <a:r>
              <a:rPr kumimoji="0" lang="en-US" sz="2800" b="0" i="0" u="none" strike="noStrike" kern="1200" cap="none" spc="-30"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decisions.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Employees</a:t>
            </a:r>
            <a:r>
              <a:rPr kumimoji="0" lang="en-US" sz="2800" b="0" i="0" u="none" strike="noStrike" kern="1200" cap="none" spc="-5" normalizeH="0" baseline="0" noProof="0" dirty="0">
                <a:ln>
                  <a:noFill/>
                </a:ln>
                <a:solidFill>
                  <a:srgbClr val="333333"/>
                </a:solidFill>
                <a:effectLst/>
                <a:uLnTx/>
                <a:uFillTx/>
                <a:latin typeface="Roboto"/>
                <a:ea typeface="+mn-ea"/>
                <a:cs typeface="Roboto"/>
              </a:rPr>
              <a:t>: Employees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t>
            </a:r>
            <a:r>
              <a:rPr kumimoji="0" lang="en-US" sz="2800" b="0" i="0" u="none" strike="noStrike" kern="1200" cap="none" spc="-5" normalizeH="0" baseline="0" noProof="0" dirty="0">
                <a:ln>
                  <a:noFill/>
                </a:ln>
                <a:solidFill>
                  <a:srgbClr val="333333"/>
                </a:solidFill>
                <a:effectLst/>
                <a:uLnTx/>
                <a:uFillTx/>
                <a:latin typeface="Roboto"/>
                <a:ea typeface="+mn-ea"/>
                <a:cs typeface="Roboto"/>
              </a:rPr>
              <a:t>interested in the financial statements to</a:t>
            </a:r>
            <a:r>
              <a:rPr kumimoji="0" lang="en-US" sz="2800" b="0" i="0" u="none" strike="noStrike" kern="1200" cap="none" spc="-6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assess</a:t>
            </a:r>
            <a:r>
              <a:rPr kumimoji="0" lang="en-US" sz="2800" b="0" i="0" u="none" strike="noStrike" kern="1200" cap="none" spc="0" normalizeH="0" baseline="0" noProof="0" dirty="0">
                <a:ln>
                  <a:noFill/>
                </a:ln>
                <a:solidFill>
                  <a:prstClr val="black"/>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ability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business to </a:t>
            </a:r>
            <a:r>
              <a:rPr kumimoji="0" lang="en-US" sz="2800" b="0" i="0" u="none" strike="noStrike" kern="1200" cap="none" spc="0" normalizeH="0" baseline="0" noProof="0" dirty="0">
                <a:ln>
                  <a:noFill/>
                </a:ln>
                <a:solidFill>
                  <a:srgbClr val="333333"/>
                </a:solidFill>
                <a:effectLst/>
                <a:uLnTx/>
                <a:uFillTx/>
                <a:latin typeface="Roboto"/>
                <a:ea typeface="+mn-ea"/>
                <a:cs typeface="Roboto"/>
              </a:rPr>
              <a:t>pay higher wages and</a:t>
            </a:r>
            <a:r>
              <a:rPr kumimoji="0" lang="en-US" sz="2800" b="0" i="0" u="none" strike="noStrike" kern="1200" cap="none" spc="-4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bonuses.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26698887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DEA1070-7C9B-D8B9-8918-61EA0B54037D}"/>
              </a:ext>
            </a:extLst>
          </p:cNvPr>
          <p:cNvSpPr txBox="1"/>
          <p:nvPr/>
        </p:nvSpPr>
        <p:spPr>
          <a:xfrm>
            <a:off x="186184" y="889844"/>
            <a:ext cx="11472416" cy="4893647"/>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 </a:t>
            </a:r>
            <a:r>
              <a:rPr kumimoji="0" lang="en-US" sz="2400" b="1" i="0" u="none" strike="noStrike" kern="1200" cap="none" spc="-5" normalizeH="0" baseline="0" noProof="0" dirty="0">
                <a:ln>
                  <a:noFill/>
                </a:ln>
                <a:solidFill>
                  <a:srgbClr val="ED7D31">
                    <a:lumMod val="75000"/>
                  </a:srgbClr>
                </a:solidFill>
                <a:effectLst/>
                <a:uLnTx/>
                <a:uFillTx/>
                <a:latin typeface="Roboto"/>
                <a:ea typeface="+mn-ea"/>
                <a:cs typeface="Roboto"/>
              </a:rPr>
              <a:t>External Users</a:t>
            </a:r>
            <a:endParaRPr kumimoji="0" lang="en-US" sz="2400" b="1" i="0" u="none" strike="noStrike" kern="1200" cap="none" spc="0" normalizeH="0" baseline="0" noProof="0" dirty="0">
              <a:ln>
                <a:noFill/>
              </a:ln>
              <a:solidFill>
                <a:srgbClr val="ED7D31">
                  <a:lumMod val="75000"/>
                </a:srgbClr>
              </a:solidFill>
              <a:effectLst/>
              <a:uLnTx/>
              <a:uFillTx/>
              <a:latin typeface="Roboto"/>
              <a:ea typeface="+mn-ea"/>
              <a:cs typeface="Roboto"/>
            </a:endParaRPr>
          </a:p>
          <a:p>
            <a:pPr marL="12700" marR="10604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Banks and financial institutions: </a:t>
            </a:r>
            <a:r>
              <a:rPr kumimoji="0" lang="en-US" sz="2400" b="0" i="0" u="none" strike="noStrike" kern="1200" cap="none" spc="-5" normalizeH="0" baseline="0" noProof="0" dirty="0">
                <a:ln>
                  <a:noFill/>
                </a:ln>
                <a:solidFill>
                  <a:srgbClr val="333333"/>
                </a:solidFill>
                <a:effectLst/>
                <a:uLnTx/>
                <a:uFillTx/>
                <a:latin typeface="Roboto"/>
                <a:ea typeface="+mn-ea"/>
                <a:cs typeface="Roboto"/>
              </a:rPr>
              <a:t>Banks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Institutions provide loans to  business.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interested in financial information to ensure the safety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recovery 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loan.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7051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Investors: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Investors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interested to </a:t>
            </a:r>
            <a:r>
              <a:rPr kumimoji="0" lang="en-US" sz="2400" b="0" i="0" u="none" strike="noStrike" kern="1200" cap="none" spc="0" normalizeH="0" baseline="0" noProof="0" dirty="0">
                <a:ln>
                  <a:noFill/>
                </a:ln>
                <a:solidFill>
                  <a:srgbClr val="333333"/>
                </a:solidFill>
                <a:effectLst/>
                <a:uLnTx/>
                <a:uFillTx/>
                <a:latin typeface="Roboto"/>
                <a:ea typeface="+mn-ea"/>
                <a:cs typeface="Roboto"/>
              </a:rPr>
              <a:t>know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earning capacity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business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safety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2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investment.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933450" lvl="0" indent="0" algn="l"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Creditors: </a:t>
            </a:r>
            <a:r>
              <a:rPr kumimoji="0" lang="en-US" sz="2400" b="0" i="0" u="none" strike="noStrike" kern="1200" cap="none" spc="0" normalizeH="0" baseline="0" noProof="0" dirty="0">
                <a:ln>
                  <a:noFill/>
                </a:ln>
                <a:solidFill>
                  <a:srgbClr val="333333"/>
                </a:solidFill>
                <a:effectLst/>
                <a:uLnTx/>
                <a:uFillTx/>
                <a:latin typeface="Roboto"/>
                <a:ea typeface="+mn-ea"/>
                <a:cs typeface="Roboto"/>
              </a:rPr>
              <a:t>Creditors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provide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goods </a:t>
            </a:r>
            <a:r>
              <a:rPr kumimoji="0" lang="en-US" sz="2400" b="0" i="0" u="none" strike="noStrike" kern="1200" cap="none" spc="-5" normalizeH="0" baseline="0" noProof="0" dirty="0">
                <a:ln>
                  <a:noFill/>
                </a:ln>
                <a:solidFill>
                  <a:srgbClr val="333333"/>
                </a:solidFill>
                <a:effectLst/>
                <a:uLnTx/>
                <a:uFillTx/>
                <a:latin typeface="Roboto"/>
                <a:ea typeface="+mn-ea"/>
                <a:cs typeface="Roboto"/>
              </a:rPr>
              <a:t>on credit.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0" normalizeH="0" baseline="0" noProof="0" dirty="0">
                <a:ln>
                  <a:noFill/>
                </a:ln>
                <a:solidFill>
                  <a:srgbClr val="333333"/>
                </a:solidFill>
                <a:effectLst/>
                <a:uLnTx/>
                <a:uFillTx/>
                <a:latin typeface="Roboto"/>
                <a:ea typeface="+mn-ea"/>
                <a:cs typeface="Roboto"/>
              </a:rPr>
              <a:t>need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to ascertain the financial soundness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5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firm.</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46037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Government: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government needs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to assess the tax  liability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business</a:t>
            </a:r>
            <a:r>
              <a:rPr kumimoji="0" lang="en-US" sz="2400" b="0" i="0" u="none" strike="noStrike" kern="1200" cap="none" spc="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entity.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Researchers: </a:t>
            </a:r>
            <a:r>
              <a:rPr kumimoji="0" lang="en-US" sz="2400" b="0" i="0" u="none" strike="noStrike" kern="1200" cap="none" spc="-5" normalizeH="0" baseline="0" noProof="0" dirty="0">
                <a:ln>
                  <a:noFill/>
                </a:ln>
                <a:solidFill>
                  <a:srgbClr val="333333"/>
                </a:solidFill>
                <a:effectLst/>
                <a:uLnTx/>
                <a:uFillTx/>
                <a:latin typeface="Roboto"/>
                <a:ea typeface="+mn-ea"/>
                <a:cs typeface="Roboto"/>
              </a:rPr>
              <a:t>Researchers use accounting information in their </a:t>
            </a:r>
            <a:r>
              <a:rPr kumimoji="0" lang="en-US" sz="2400" b="0" i="0" u="none" strike="noStrike" kern="1200" cap="none" spc="0" normalizeH="0" baseline="0" noProof="0" dirty="0">
                <a:ln>
                  <a:noFill/>
                </a:ln>
                <a:solidFill>
                  <a:srgbClr val="333333"/>
                </a:solidFill>
                <a:effectLst/>
                <a:uLnTx/>
                <a:uFillTx/>
                <a:latin typeface="Roboto"/>
                <a:ea typeface="+mn-ea"/>
                <a:cs typeface="Roboto"/>
              </a:rPr>
              <a:t>research </a:t>
            </a:r>
            <a:r>
              <a:rPr kumimoji="0" lang="en-US" sz="2400" b="0" i="0" u="none" strike="noStrike" kern="1200" cap="none" spc="-5" normalizeH="0" baseline="0" noProof="0" dirty="0">
                <a:ln>
                  <a:noFill/>
                </a:ln>
                <a:solidFill>
                  <a:srgbClr val="333333"/>
                </a:solidFill>
                <a:effectLst/>
                <a:uLnTx/>
                <a:uFillTx/>
                <a:latin typeface="Roboto"/>
                <a:ea typeface="+mn-ea"/>
                <a:cs typeface="Roboto"/>
              </a:rPr>
              <a:t>work.</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Consumers: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5" normalizeH="0" baseline="0" noProof="0" dirty="0">
                <a:ln>
                  <a:noFill/>
                </a:ln>
                <a:solidFill>
                  <a:srgbClr val="333333"/>
                </a:solidFill>
                <a:effectLst/>
                <a:uLnTx/>
                <a:uFillTx/>
                <a:latin typeface="Roboto"/>
                <a:ea typeface="+mn-ea"/>
                <a:cs typeface="Roboto"/>
              </a:rPr>
              <a:t>require accounting information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establishing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good</a:t>
            </a:r>
            <a:r>
              <a:rPr kumimoji="0" lang="en-US" sz="2400" b="0" i="0" u="none" strike="noStrike" kern="1200" cap="none" spc="1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control, which will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reduce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cost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a:t>
            </a:r>
            <a:r>
              <a:rPr kumimoji="0" lang="en-US" sz="2400" b="0" i="0" u="none" strike="noStrike" kern="1200" cap="none" spc="-7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production</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07336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5A86E40E-F98A-1950-6894-AC1766FE9148}"/>
              </a:ext>
            </a:extLst>
          </p:cNvPr>
          <p:cNvPicPr>
            <a:picLocks noChangeAspect="1"/>
          </p:cNvPicPr>
          <p:nvPr/>
        </p:nvPicPr>
        <p:blipFill>
          <a:blip r:embed="rId4"/>
          <a:stretch>
            <a:fillRect/>
          </a:stretch>
        </p:blipFill>
        <p:spPr>
          <a:xfrm>
            <a:off x="1148667" y="880651"/>
            <a:ext cx="9894666" cy="5096698"/>
          </a:xfrm>
          <a:prstGeom prst="rect">
            <a:avLst/>
          </a:prstGeom>
        </p:spPr>
      </p:pic>
    </p:spTree>
    <p:extLst>
      <p:ext uri="{BB962C8B-B14F-4D97-AF65-F5344CB8AC3E}">
        <p14:creationId xmlns:p14="http://schemas.microsoft.com/office/powerpoint/2010/main" val="900519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EA01A9C3-E707-859A-B6DA-F6BF380DE0EE}"/>
              </a:ext>
            </a:extLst>
          </p:cNvPr>
          <p:cNvPicPr>
            <a:picLocks noChangeAspect="1"/>
          </p:cNvPicPr>
          <p:nvPr/>
        </p:nvPicPr>
        <p:blipFill>
          <a:blip r:embed="rId4"/>
          <a:stretch>
            <a:fillRect/>
          </a:stretch>
        </p:blipFill>
        <p:spPr>
          <a:xfrm>
            <a:off x="1401673" y="783106"/>
            <a:ext cx="9388654" cy="5291787"/>
          </a:xfrm>
          <a:prstGeom prst="rect">
            <a:avLst/>
          </a:prstGeom>
        </p:spPr>
      </p:pic>
    </p:spTree>
    <p:extLst>
      <p:ext uri="{BB962C8B-B14F-4D97-AF65-F5344CB8AC3E}">
        <p14:creationId xmlns:p14="http://schemas.microsoft.com/office/powerpoint/2010/main" val="3647411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A08F04-1D96-34B2-77F6-795F48BB9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85C20B56-AA74-84DB-8CC3-CCADFFE10AD9}"/>
              </a:ext>
            </a:extLst>
          </p:cNvPr>
          <p:cNvPicPr>
            <a:picLocks noChangeAspect="1"/>
          </p:cNvPicPr>
          <p:nvPr/>
        </p:nvPicPr>
        <p:blipFill>
          <a:blip r:embed="rId4"/>
          <a:stretch>
            <a:fillRect/>
          </a:stretch>
        </p:blipFill>
        <p:spPr>
          <a:xfrm>
            <a:off x="1785754" y="920278"/>
            <a:ext cx="8620491" cy="5017443"/>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211E6CB0-E900-5CEA-D543-7857245C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488587E5-CF3D-0177-0396-C3C1ECBDF950}"/>
              </a:ext>
            </a:extLst>
          </p:cNvPr>
          <p:cNvPicPr>
            <a:picLocks noChangeAspect="1"/>
          </p:cNvPicPr>
          <p:nvPr/>
        </p:nvPicPr>
        <p:blipFill>
          <a:blip r:embed="rId4"/>
          <a:stretch>
            <a:fillRect/>
          </a:stretch>
        </p:blipFill>
        <p:spPr>
          <a:xfrm>
            <a:off x="795068" y="880651"/>
            <a:ext cx="10601863" cy="5096698"/>
          </a:xfrm>
          <a:prstGeom prst="rect">
            <a:avLst/>
          </a:prstGeom>
        </p:spPr>
      </p:pic>
    </p:spTree>
    <p:extLst>
      <p:ext uri="{BB962C8B-B14F-4D97-AF65-F5344CB8AC3E}">
        <p14:creationId xmlns:p14="http://schemas.microsoft.com/office/powerpoint/2010/main" val="20230182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211E6CB0-E900-5CEA-D543-7857245C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842B4A48-8752-D318-DE02-0D63C67145BB}"/>
              </a:ext>
            </a:extLst>
          </p:cNvPr>
          <p:cNvPicPr>
            <a:picLocks noChangeAspect="1"/>
          </p:cNvPicPr>
          <p:nvPr/>
        </p:nvPicPr>
        <p:blipFill>
          <a:blip r:embed="rId4"/>
          <a:stretch>
            <a:fillRect/>
          </a:stretch>
        </p:blipFill>
        <p:spPr>
          <a:xfrm>
            <a:off x="1142570" y="880651"/>
            <a:ext cx="9906859" cy="5096698"/>
          </a:xfrm>
          <a:prstGeom prst="rect">
            <a:avLst/>
          </a:prstGeom>
        </p:spPr>
      </p:pic>
      <p:pic>
        <p:nvPicPr>
          <p:cNvPr id="5" name="Picture 4">
            <a:extLst>
              <a:ext uri="{FF2B5EF4-FFF2-40B4-BE49-F238E27FC236}">
                <a16:creationId xmlns:a16="http://schemas.microsoft.com/office/drawing/2014/main" id="{473CCCF8-C8C1-F0A2-96DE-2771BDECDF9A}"/>
              </a:ext>
            </a:extLst>
          </p:cNvPr>
          <p:cNvPicPr>
            <a:picLocks noChangeAspect="1"/>
          </p:cNvPicPr>
          <p:nvPr/>
        </p:nvPicPr>
        <p:blipFill>
          <a:blip r:embed="rId5"/>
          <a:stretch>
            <a:fillRect/>
          </a:stretch>
        </p:blipFill>
        <p:spPr>
          <a:xfrm>
            <a:off x="5313992" y="4516744"/>
            <a:ext cx="615749" cy="615749"/>
          </a:xfrm>
          <a:prstGeom prst="rect">
            <a:avLst/>
          </a:prstGeom>
        </p:spPr>
      </p:pic>
      <p:pic>
        <p:nvPicPr>
          <p:cNvPr id="6" name="Picture 5">
            <a:extLst>
              <a:ext uri="{FF2B5EF4-FFF2-40B4-BE49-F238E27FC236}">
                <a16:creationId xmlns:a16="http://schemas.microsoft.com/office/drawing/2014/main" id="{C08A0CF3-A70C-4A02-6F65-DE7EBC24DF2F}"/>
              </a:ext>
            </a:extLst>
          </p:cNvPr>
          <p:cNvPicPr>
            <a:picLocks noChangeAspect="1"/>
          </p:cNvPicPr>
          <p:nvPr/>
        </p:nvPicPr>
        <p:blipFill>
          <a:blip r:embed="rId5"/>
          <a:stretch>
            <a:fillRect/>
          </a:stretch>
        </p:blipFill>
        <p:spPr>
          <a:xfrm>
            <a:off x="10741554" y="4463299"/>
            <a:ext cx="615749" cy="615749"/>
          </a:xfrm>
          <a:prstGeom prst="rect">
            <a:avLst/>
          </a:prstGeom>
        </p:spPr>
      </p:pic>
      <p:pic>
        <p:nvPicPr>
          <p:cNvPr id="7" name="Picture 6">
            <a:extLst>
              <a:ext uri="{FF2B5EF4-FFF2-40B4-BE49-F238E27FC236}">
                <a16:creationId xmlns:a16="http://schemas.microsoft.com/office/drawing/2014/main" id="{C7701C40-145C-13AA-9E77-CE1F7CABD12A}"/>
              </a:ext>
            </a:extLst>
          </p:cNvPr>
          <p:cNvPicPr>
            <a:picLocks noChangeAspect="1"/>
          </p:cNvPicPr>
          <p:nvPr/>
        </p:nvPicPr>
        <p:blipFill>
          <a:blip r:embed="rId5"/>
          <a:stretch>
            <a:fillRect/>
          </a:stretch>
        </p:blipFill>
        <p:spPr>
          <a:xfrm>
            <a:off x="7786259" y="5900355"/>
            <a:ext cx="615749" cy="615749"/>
          </a:xfrm>
          <a:prstGeom prst="rect">
            <a:avLst/>
          </a:prstGeom>
        </p:spPr>
      </p:pic>
      <p:pic>
        <p:nvPicPr>
          <p:cNvPr id="8" name="Picture 7">
            <a:extLst>
              <a:ext uri="{FF2B5EF4-FFF2-40B4-BE49-F238E27FC236}">
                <a16:creationId xmlns:a16="http://schemas.microsoft.com/office/drawing/2014/main" id="{8625CAFC-D278-D9A2-1A1A-C6A7D58CD257}"/>
              </a:ext>
            </a:extLst>
          </p:cNvPr>
          <p:cNvPicPr>
            <a:picLocks noChangeAspect="1"/>
          </p:cNvPicPr>
          <p:nvPr/>
        </p:nvPicPr>
        <p:blipFill>
          <a:blip r:embed="rId5"/>
          <a:stretch>
            <a:fillRect/>
          </a:stretch>
        </p:blipFill>
        <p:spPr>
          <a:xfrm>
            <a:off x="2816325" y="5968087"/>
            <a:ext cx="615749" cy="615749"/>
          </a:xfrm>
          <a:prstGeom prst="rect">
            <a:avLst/>
          </a:prstGeom>
        </p:spPr>
      </p:pic>
    </p:spTree>
    <p:extLst>
      <p:ext uri="{BB962C8B-B14F-4D97-AF65-F5344CB8AC3E}">
        <p14:creationId xmlns:p14="http://schemas.microsoft.com/office/powerpoint/2010/main" val="23818020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211E6CB0-E900-5CEA-D543-7857245C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4FFC7ED2-6E7C-DD6D-F9A2-C44208D3291B}"/>
              </a:ext>
            </a:extLst>
          </p:cNvPr>
          <p:cNvPicPr>
            <a:picLocks noChangeAspect="1"/>
          </p:cNvPicPr>
          <p:nvPr/>
        </p:nvPicPr>
        <p:blipFill>
          <a:blip r:embed="rId4"/>
          <a:stretch>
            <a:fillRect/>
          </a:stretch>
        </p:blipFill>
        <p:spPr>
          <a:xfrm>
            <a:off x="1863102" y="1095375"/>
            <a:ext cx="8465795" cy="5095876"/>
          </a:xfrm>
          <a:prstGeom prst="rect">
            <a:avLst/>
          </a:prstGeom>
        </p:spPr>
      </p:pic>
      <p:pic>
        <p:nvPicPr>
          <p:cNvPr id="4" name="Picture 3">
            <a:extLst>
              <a:ext uri="{FF2B5EF4-FFF2-40B4-BE49-F238E27FC236}">
                <a16:creationId xmlns:a16="http://schemas.microsoft.com/office/drawing/2014/main" id="{5A902942-B181-0730-D4A4-98E83B255EDA}"/>
              </a:ext>
            </a:extLst>
          </p:cNvPr>
          <p:cNvPicPr>
            <a:picLocks noChangeAspect="1"/>
          </p:cNvPicPr>
          <p:nvPr/>
        </p:nvPicPr>
        <p:blipFill>
          <a:blip r:embed="rId5"/>
          <a:stretch>
            <a:fillRect/>
          </a:stretch>
        </p:blipFill>
        <p:spPr>
          <a:xfrm>
            <a:off x="3535992" y="5146876"/>
            <a:ext cx="615749" cy="615749"/>
          </a:xfrm>
          <a:prstGeom prst="rect">
            <a:avLst/>
          </a:prstGeom>
        </p:spPr>
      </p:pic>
    </p:spTree>
    <p:extLst>
      <p:ext uri="{BB962C8B-B14F-4D97-AF65-F5344CB8AC3E}">
        <p14:creationId xmlns:p14="http://schemas.microsoft.com/office/powerpoint/2010/main" val="23560436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E2D7223-A6EB-4FE5-94C2-929F40949E9C}"/>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aca13214-df29-4e3c-a050-857c0bf7bd8e"/>
    <ds:schemaRef ds:uri="http://schemas.microsoft.com/office/2006/metadata/properties"/>
    <ds:schemaRef ds:uri="688354b5-287c-4cda-825e-1d7935aea40e"/>
    <ds:schemaRef ds:uri="http://schemas.microsoft.com/office/2006/documentManagement/types"/>
    <ds:schemaRef ds:uri="http://purl.org/dc/dcmitype/"/>
    <ds:schemaRef ds:uri="http://purl.org/dc/terms/"/>
    <ds:schemaRef ds:uri="http://purl.org/dc/elements/1.1/"/>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493</TotalTime>
  <Words>726</Words>
  <Application>Microsoft Office PowerPoint</Application>
  <PresentationFormat>Widescreen</PresentationFormat>
  <Paragraphs>74</Paragraphs>
  <Slides>42</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52</cp:revision>
  <dcterms:created xsi:type="dcterms:W3CDTF">2023-04-29T09:08:00Z</dcterms:created>
  <dcterms:modified xsi:type="dcterms:W3CDTF">2025-11-06T20:37:23Z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