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318" r:id="rId4"/>
    <p:sldId id="258" r:id="rId5"/>
    <p:sldId id="308" r:id="rId6"/>
    <p:sldId id="301" r:id="rId7"/>
    <p:sldId id="302" r:id="rId8"/>
    <p:sldId id="292" r:id="rId9"/>
    <p:sldId id="296" r:id="rId10"/>
    <p:sldId id="295" r:id="rId11"/>
    <p:sldId id="294" r:id="rId12"/>
    <p:sldId id="293" r:id="rId13"/>
    <p:sldId id="319" r:id="rId14"/>
    <p:sldId id="297" r:id="rId15"/>
    <p:sldId id="299" r:id="rId16"/>
    <p:sldId id="298" r:id="rId17"/>
    <p:sldId id="300" r:id="rId18"/>
    <p:sldId id="289" r:id="rId19"/>
    <p:sldId id="288" r:id="rId20"/>
    <p:sldId id="287" r:id="rId21"/>
    <p:sldId id="286" r:id="rId22"/>
    <p:sldId id="285" r:id="rId23"/>
    <p:sldId id="284" r:id="rId24"/>
    <p:sldId id="282" r:id="rId25"/>
    <p:sldId id="281" r:id="rId26"/>
    <p:sldId id="305" r:id="rId27"/>
    <p:sldId id="280" r:id="rId28"/>
    <p:sldId id="279" r:id="rId29"/>
    <p:sldId id="278" r:id="rId30"/>
    <p:sldId id="306" r:id="rId31"/>
    <p:sldId id="277" r:id="rId32"/>
    <p:sldId id="276" r:id="rId33"/>
    <p:sldId id="275" r:id="rId34"/>
    <p:sldId id="307" r:id="rId35"/>
    <p:sldId id="273" r:id="rId36"/>
    <p:sldId id="272" r:id="rId37"/>
    <p:sldId id="315" r:id="rId38"/>
    <p:sldId id="317" r:id="rId39"/>
    <p:sldId id="313" r:id="rId40"/>
    <p:sldId id="314" r:id="rId41"/>
    <p:sldId id="309" r:id="rId42"/>
    <p:sldId id="310" r:id="rId43"/>
    <p:sldId id="311" r:id="rId44"/>
    <p:sldId id="312" r:id="rId45"/>
    <p:sldId id="316" r:id="rId46"/>
    <p:sldId id="25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3" autoAdjust="0"/>
    <p:restoredTop sz="94660"/>
  </p:normalViewPr>
  <p:slideViewPr>
    <p:cSldViewPr snapToGrid="0">
      <p:cViewPr varScale="1">
        <p:scale>
          <a:sx n="62" d="100"/>
          <a:sy n="62" d="100"/>
        </p:scale>
        <p:origin x="720"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2/13/2021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2/13/2021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442447"/>
          </a:xfrm>
          <a:solidFill>
            <a:srgbClr val="53728A"/>
          </a:solidFill>
        </p:spPr>
        <p:txBody>
          <a:bodyPr lIns="274320" tIns="91440" rIns="182880" bIns="91440"/>
          <a:lstStyle/>
          <a:p>
            <a:pPr algn="l"/>
            <a:r>
              <a:rPr lang="en-US" sz="5400" dirty="0">
                <a:solidFill>
                  <a:schemeClr val="bg1"/>
                </a:solidFill>
                <a:latin typeface="+mn-lt"/>
              </a:rPr>
              <a:t>Advanced</a:t>
            </a:r>
            <a:r>
              <a:rPr lang="en-US" sz="5400" b="1" dirty="0">
                <a:solidFill>
                  <a:schemeClr val="bg1"/>
                </a:solidFill>
                <a:latin typeface="+mn-lt"/>
              </a:rPr>
              <a:t> Project Management</a:t>
            </a:r>
            <a:br>
              <a:rPr lang="en-US" b="1" dirty="0">
                <a:solidFill>
                  <a:schemeClr val="bg1"/>
                </a:solidFill>
                <a:latin typeface="+mn-lt"/>
              </a:rPr>
            </a:br>
            <a:r>
              <a:rPr lang="en-US" sz="5400" dirty="0">
                <a:solidFill>
                  <a:srgbClr val="FF0000"/>
                </a:solidFill>
                <a:latin typeface="+mn-lt"/>
              </a:rPr>
              <a:t>LECTURE 3</a:t>
            </a: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624263" y="4418013"/>
            <a:ext cx="8567738" cy="1561446"/>
          </a:xfrm>
          <a:solidFill>
            <a:schemeClr val="tx1">
              <a:lumMod val="65000"/>
              <a:lumOff val="35000"/>
            </a:schemeClr>
          </a:solidFill>
        </p:spPr>
        <p:txBody>
          <a:bodyPr lIns="274320" tIns="91440" rIns="182880" bIns="91440">
            <a:normAutofit fontScale="85000" lnSpcReduction="10000"/>
          </a:bodyPr>
          <a:lstStyle/>
          <a:p>
            <a:pPr algn="l"/>
            <a:r>
              <a:rPr lang="en-US" sz="5400" b="1" dirty="0">
                <a:solidFill>
                  <a:schemeClr val="bg1"/>
                </a:solidFill>
                <a:ea typeface="+mj-ea"/>
                <a:cs typeface="+mj-cs"/>
              </a:rPr>
              <a:t>PMG 506</a:t>
            </a:r>
          </a:p>
          <a:p>
            <a:pPr algn="l"/>
            <a:r>
              <a:rPr lang="en-US" sz="3600" b="1" dirty="0">
                <a:solidFill>
                  <a:schemeClr val="bg1">
                    <a:lumMod val="95000"/>
                  </a:schemeClr>
                </a:solidFill>
              </a:rPr>
              <a:t>Project Communication and team Management</a:t>
            </a:r>
          </a:p>
        </p:txBody>
      </p:sp>
      <p:sp>
        <p:nvSpPr>
          <p:cNvPr id="6" name="Rectangle 5">
            <a:extLst>
              <a:ext uri="{FF2B5EF4-FFF2-40B4-BE49-F238E27FC236}">
                <a16:creationId xmlns:a16="http://schemas.microsoft.com/office/drawing/2014/main" id="{6EFE6120-9984-43F1-A9C9-F16007E15EEB}"/>
              </a:ext>
            </a:extLst>
          </p:cNvPr>
          <p:cNvSpPr/>
          <p:nvPr/>
        </p:nvSpPr>
        <p:spPr>
          <a:xfrm>
            <a:off x="0" y="878540"/>
            <a:ext cx="3514951" cy="51009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b="1" dirty="0"/>
          </a:p>
          <a:p>
            <a:endParaRPr lang="en-US" sz="3200" b="1" dirty="0"/>
          </a:p>
          <a:p>
            <a:r>
              <a:rPr lang="en-US" sz="3000" b="1" dirty="0">
                <a:solidFill>
                  <a:srgbClr val="53728A"/>
                </a:solidFill>
              </a:rPr>
              <a:t>Everyone’s Smart</a:t>
            </a:r>
            <a:br>
              <a:rPr lang="en-US" sz="3000" b="1" dirty="0">
                <a:solidFill>
                  <a:srgbClr val="53728A"/>
                </a:solidFill>
              </a:rPr>
            </a:br>
            <a:r>
              <a:rPr lang="en-US" sz="3000" b="1" dirty="0">
                <a:solidFill>
                  <a:srgbClr val="53728A"/>
                </a:solidFill>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79657" y="1748118"/>
            <a:ext cx="2694542" cy="1479172"/>
          </a:xfrm>
          <a:prstGeom prst="rect">
            <a:avLst/>
          </a:prstGeom>
        </p:spPr>
      </p:pic>
      <p:sp>
        <p:nvSpPr>
          <p:cNvPr id="4" name="Rectangle 3"/>
          <p:cNvSpPr/>
          <p:nvPr/>
        </p:nvSpPr>
        <p:spPr>
          <a:xfrm>
            <a:off x="7143466" y="6273225"/>
            <a:ext cx="5072222" cy="584775"/>
          </a:xfrm>
          <a:prstGeom prst="rect">
            <a:avLst/>
          </a:prstGeom>
        </p:spPr>
        <p:txBody>
          <a:bodyPr wrap="none">
            <a:spAutoFit/>
          </a:bodyPr>
          <a:lstStyle/>
          <a:p>
            <a:r>
              <a:rPr lang="en-US" sz="3200" dirty="0">
                <a:solidFill>
                  <a:prstClr val="white"/>
                </a:solidFill>
                <a:latin typeface="Aharoni" pitchFamily="2" charset="-79"/>
                <a:ea typeface="Arial Unicode MS" pitchFamily="34" charset="-128"/>
                <a:cs typeface="Arial Unicode MS" pitchFamily="34" charset="-128"/>
              </a:rPr>
              <a:t>Dr. Adam Yagoub Abker </a:t>
            </a:r>
            <a:endParaRPr lang="en-US" dirty="0"/>
          </a:p>
        </p:txBody>
      </p:sp>
    </p:spTree>
    <p:extLst>
      <p:ext uri="{BB962C8B-B14F-4D97-AF65-F5344CB8AC3E}">
        <p14:creationId xmlns:p14="http://schemas.microsoft.com/office/powerpoint/2010/main" val="302754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84E86-8823-4132-90D3-D2A5DA82E971}"/>
              </a:ext>
            </a:extLst>
          </p:cNvPr>
          <p:cNvSpPr>
            <a:spLocks noGrp="1"/>
          </p:cNvSpPr>
          <p:nvPr>
            <p:ph type="title"/>
          </p:nvPr>
        </p:nvSpPr>
        <p:spPr>
          <a:solidFill>
            <a:schemeClr val="accent2"/>
          </a:solidFill>
        </p:spPr>
        <p:txBody>
          <a:bodyPr>
            <a:normAutofit/>
          </a:bodyPr>
          <a:lstStyle/>
          <a:p>
            <a:r>
              <a:rPr lang="en-US" altLang="zh-TW" dirty="0">
                <a:solidFill>
                  <a:schemeClr val="tx1"/>
                </a:solidFill>
                <a:latin typeface="Times New Roman" panose="02020603050405020304" pitchFamily="18" charset="0"/>
                <a:cs typeface="Times New Roman" panose="02020603050405020304" pitchFamily="18" charset="0"/>
              </a:rPr>
              <a:t>Learning </a:t>
            </a:r>
            <a:r>
              <a:rPr lang="en-GB" altLang="zh-TW" dirty="0">
                <a:solidFill>
                  <a:schemeClr val="tx1"/>
                </a:solidFill>
                <a:latin typeface="Times New Roman" panose="02020603050405020304" pitchFamily="18" charset="0"/>
                <a:cs typeface="Times New Roman" panose="02020603050405020304" pitchFamily="18" charset="0"/>
              </a:rPr>
              <a:t>o</a:t>
            </a:r>
            <a:r>
              <a:rPr lang="en-GB" altLang="en-US" dirty="0">
                <a:solidFill>
                  <a:schemeClr val="tx1"/>
                </a:solidFill>
                <a:latin typeface="Times New Roman" panose="02020603050405020304" pitchFamily="18" charset="0"/>
                <a:cs typeface="Times New Roman" panose="02020603050405020304" pitchFamily="18" charset="0"/>
              </a:rPr>
              <a:t>utcomes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p:spPr>
      </p:pic>
      <p:sp>
        <p:nvSpPr>
          <p:cNvPr id="4" name="Rectangle 3"/>
          <p:cNvSpPr txBox="1">
            <a:spLocks noChangeArrowheads="1"/>
          </p:cNvSpPr>
          <p:nvPr/>
        </p:nvSpPr>
        <p:spPr>
          <a:xfrm>
            <a:off x="838199" y="2050869"/>
            <a:ext cx="10304417" cy="447620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altLang="en-US" b="1" dirty="0">
                <a:solidFill>
                  <a:srgbClr val="FF0000"/>
                </a:solidFill>
                <a:latin typeface="Times New Roman" panose="02020603050405020304" pitchFamily="18" charset="0"/>
                <a:cs typeface="Times New Roman" panose="02020603050405020304" pitchFamily="18" charset="0"/>
              </a:rPr>
              <a:t>At the end of this lecture students will be able to:</a:t>
            </a:r>
          </a:p>
          <a:p>
            <a:pPr algn="just"/>
            <a:r>
              <a:rPr lang="en-GB"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Explore the definitions of </a:t>
            </a:r>
            <a:r>
              <a:rPr 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Communication </a:t>
            </a:r>
            <a:r>
              <a:rPr lang="en-GB"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project and </a:t>
            </a:r>
            <a:r>
              <a:rPr lang="en-US"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Project Communications Management</a:t>
            </a:r>
            <a:r>
              <a:rPr lang="en-GB"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a:t>
            </a:r>
          </a:p>
          <a:p>
            <a:pPr algn="just"/>
            <a:r>
              <a:rPr lang="en-US"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Explain the Project Communications Management Processes</a:t>
            </a:r>
            <a:r>
              <a:rPr lang="en-GB"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a:t>
            </a:r>
          </a:p>
          <a:p>
            <a:pPr algn="just"/>
            <a:r>
              <a:rPr 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Identify Developed from Project Communication Management. </a:t>
            </a:r>
            <a:endParaRPr lang="en-GB"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endParaRPr>
          </a:p>
          <a:p>
            <a:pPr algn="just"/>
            <a:r>
              <a:rPr lang="en-US" altLang="zh-TW"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List various methods for improving project communications, such as running effective meetings.</a:t>
            </a:r>
          </a:p>
          <a:p>
            <a:pPr algn="just"/>
            <a:r>
              <a:rPr lang="en-US" altLang="zh-TW"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Describe how programme can enhance project communications.</a:t>
            </a:r>
          </a:p>
          <a:p>
            <a:pPr algn="just"/>
            <a:r>
              <a:rPr lang="en-GB" altLang="en-US"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Explore the </a:t>
            </a:r>
            <a:r>
              <a:rPr lang="en-US" altLang="en-US" b="1" dirty="0">
                <a:latin typeface="Times New Roman" panose="02020603050405020304" pitchFamily="18" charset="0"/>
                <a:cs typeface="Times New Roman" panose="02020603050405020304" pitchFamily="18" charset="0"/>
              </a:rPr>
              <a:t>p</a:t>
            </a:r>
            <a:r>
              <a:rPr lang="en-US" b="1" dirty="0">
                <a:latin typeface="Times New Roman" panose="02020603050405020304" pitchFamily="18" charset="0"/>
                <a:cs typeface="Times New Roman" panose="02020603050405020304" pitchFamily="18" charset="0"/>
              </a:rPr>
              <a:t>roject team management.</a:t>
            </a:r>
          </a:p>
          <a:p>
            <a:pPr algn="just"/>
            <a:endParaRPr lang="en-US" altLang="zh-TW" b="1"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3262260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1000"/>
                                        <p:tgtEl>
                                          <p:spTgt spid="4">
                                            <p:txEl>
                                              <p:pRg st="6" end="6"/>
                                            </p:txEl>
                                          </p:spTgt>
                                        </p:tgtEl>
                                      </p:cBhvr>
                                    </p:animEffect>
                                    <p:anim calcmode="lin" valueType="num">
                                      <p:cBhvr>
                                        <p:cTn id="4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4"/>
            <a:ext cx="10515600" cy="4692741"/>
          </a:xfrm>
        </p:spPr>
        <p:txBody>
          <a:bodyPr/>
          <a:lstStyle/>
          <a:p>
            <a:pPr marL="0" indent="0">
              <a:buNone/>
            </a:pPr>
            <a:endParaRPr lang="en-US" dirty="0"/>
          </a:p>
        </p:txBody>
      </p:sp>
      <p:sp>
        <p:nvSpPr>
          <p:cNvPr id="4" name="Rounded Rectangle 3"/>
          <p:cNvSpPr/>
          <p:nvPr/>
        </p:nvSpPr>
        <p:spPr>
          <a:xfrm>
            <a:off x="1626324" y="3715440"/>
            <a:ext cx="2481942" cy="1554479"/>
          </a:xfrm>
          <a:prstGeom prst="roundRect">
            <a:avLst/>
          </a:prstGeom>
          <a:solidFill>
            <a:schemeClr val="accent2"/>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latin typeface="Times New Roman" panose="02020603050405020304" pitchFamily="18" charset="0"/>
                <a:cs typeface="Times New Roman" panose="02020603050405020304" pitchFamily="18" charset="0"/>
              </a:rPr>
              <a:t>Lecture Overview </a:t>
            </a:r>
          </a:p>
        </p:txBody>
      </p:sp>
      <p:cxnSp>
        <p:nvCxnSpPr>
          <p:cNvPr id="5" name="Elbow Connector 4"/>
          <p:cNvCxnSpPr/>
          <p:nvPr/>
        </p:nvCxnSpPr>
        <p:spPr>
          <a:xfrm>
            <a:off x="4108266" y="4568673"/>
            <a:ext cx="1863635" cy="1188725"/>
          </a:xfrm>
          <a:prstGeom prst="bent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6" name="Straight Connector 5"/>
          <p:cNvCxnSpPr/>
          <p:nvPr/>
        </p:nvCxnSpPr>
        <p:spPr>
          <a:xfrm flipV="1">
            <a:off x="5040083" y="2802443"/>
            <a:ext cx="6532" cy="1766230"/>
          </a:xfrm>
          <a:prstGeom prst="line">
            <a:avLst/>
          </a:prstGeom>
        </p:spPr>
        <p:style>
          <a:lnRef idx="1">
            <a:schemeClr val="dk1"/>
          </a:lnRef>
          <a:fillRef idx="0">
            <a:schemeClr val="dk1"/>
          </a:fillRef>
          <a:effectRef idx="0">
            <a:schemeClr val="dk1"/>
          </a:effectRef>
          <a:fontRef idx="minor">
            <a:schemeClr val="tx1"/>
          </a:fontRef>
        </p:style>
      </p:cxnSp>
      <p:sp>
        <p:nvSpPr>
          <p:cNvPr id="7" name="Rounded Rectangle 6"/>
          <p:cNvSpPr/>
          <p:nvPr/>
        </p:nvSpPr>
        <p:spPr>
          <a:xfrm>
            <a:off x="5978433" y="5044518"/>
            <a:ext cx="5098870" cy="1293224"/>
          </a:xfrm>
          <a:prstGeom prst="roundRect">
            <a:avLst/>
          </a:prstGeom>
          <a:solidFill>
            <a:srgbClr val="92D050"/>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Section tow: Project Team Management.</a:t>
            </a:r>
          </a:p>
          <a:p>
            <a:pPr marL="285750" indent="-285750" algn="ctr">
              <a:buFontTx/>
              <a:buChar char="-"/>
            </a:pPr>
            <a:endParaRPr lang="en-US" dirty="0"/>
          </a:p>
        </p:txBody>
      </p:sp>
      <p:sp>
        <p:nvSpPr>
          <p:cNvPr id="8" name="Rounded Rectangle 7"/>
          <p:cNvSpPr/>
          <p:nvPr/>
        </p:nvSpPr>
        <p:spPr>
          <a:xfrm>
            <a:off x="5839096" y="1920240"/>
            <a:ext cx="5238207" cy="2886890"/>
          </a:xfrm>
          <a:prstGeom prst="roundRect">
            <a:avLst/>
          </a:prstGeom>
          <a:solidFill>
            <a:schemeClr val="accent4">
              <a:lumMod val="60000"/>
              <a:lumOff val="4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nSpc>
                <a:spcPct val="150000"/>
              </a:lnSpc>
            </a:pPr>
            <a:endParaRPr lang="en-US" altLang="en-US" b="1" dirty="0">
              <a:latin typeface="Times New Roman" panose="02020603050405020304" pitchFamily="18" charset="0"/>
              <a:cs typeface="Times New Roman" panose="02020603050405020304" pitchFamily="18" charset="0"/>
            </a:endParaRPr>
          </a:p>
          <a:p>
            <a:pPr algn="ctr">
              <a:lnSpc>
                <a:spcPct val="150000"/>
              </a:lnSpc>
            </a:pPr>
            <a:r>
              <a:rPr lang="en-US" b="1" dirty="0">
                <a:latin typeface="Times New Roman" panose="02020603050405020304" pitchFamily="18" charset="0"/>
                <a:cs typeface="Times New Roman" panose="02020603050405020304" pitchFamily="18" charset="0"/>
              </a:rPr>
              <a:t>Se One: Project Communications Management.</a:t>
            </a:r>
          </a:p>
          <a:p>
            <a:pPr>
              <a:lnSpc>
                <a:spcPct val="150000"/>
              </a:lnSpc>
            </a:pPr>
            <a:r>
              <a:rPr lang="en-US" altLang="en-US" b="1" dirty="0">
                <a:latin typeface="Times New Roman" panose="02020603050405020304" pitchFamily="18" charset="0"/>
                <a:cs typeface="Times New Roman" panose="02020603050405020304" pitchFamily="18" charset="0"/>
              </a:rPr>
              <a:t>1. definitions </a:t>
            </a:r>
          </a:p>
          <a:p>
            <a:pPr>
              <a:lnSpc>
                <a:spcPct val="100000"/>
              </a:lnSpc>
            </a:pPr>
            <a:r>
              <a:rPr lang="en-US" b="1" dirty="0">
                <a:latin typeface="Times New Roman" panose="02020603050405020304" pitchFamily="18" charset="0"/>
                <a:cs typeface="Times New Roman" panose="02020603050405020304" pitchFamily="18" charset="0"/>
              </a:rPr>
              <a:t>2. Developed from Project Communication Management. </a:t>
            </a:r>
            <a:endParaRPr lang="en-US" alt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a. Plan Communications Management.</a:t>
            </a:r>
          </a:p>
          <a:p>
            <a:r>
              <a:rPr lang="en-US" b="1" dirty="0">
                <a:latin typeface="Times New Roman" panose="02020603050405020304" pitchFamily="18" charset="0"/>
                <a:cs typeface="Times New Roman" panose="02020603050405020304" pitchFamily="18" charset="0"/>
              </a:rPr>
              <a:t>b. Manage Communications. </a:t>
            </a:r>
          </a:p>
          <a:p>
            <a:r>
              <a:rPr lang="en-US" b="1" dirty="0">
                <a:latin typeface="Times New Roman" panose="02020603050405020304" pitchFamily="18" charset="0"/>
                <a:cs typeface="Times New Roman" panose="02020603050405020304" pitchFamily="18" charset="0"/>
              </a:rPr>
              <a:t>c. Control Communications.</a:t>
            </a:r>
          </a:p>
          <a:p>
            <a:r>
              <a:rPr lang="en-US" altLang="en-US" b="1" dirty="0">
                <a:latin typeface="Times New Roman" panose="02020603050405020304" pitchFamily="18" charset="0"/>
                <a:cs typeface="Times New Roman" panose="02020603050405020304" pitchFamily="18" charset="0"/>
              </a:rPr>
              <a:t>3. Project Communications Management Processes.</a:t>
            </a:r>
            <a:r>
              <a:rPr lang="en-US" b="1" dirty="0">
                <a:latin typeface="Times New Roman" panose="02020603050405020304" pitchFamily="18" charset="0"/>
                <a:cs typeface="Times New Roman" panose="02020603050405020304" pitchFamily="18" charset="0"/>
              </a:rPr>
              <a:t> </a:t>
            </a:r>
          </a:p>
          <a:p>
            <a:endParaRPr lang="en-US" b="1" dirty="0">
              <a:latin typeface="Times New Roman" panose="02020603050405020304" pitchFamily="18" charset="0"/>
              <a:cs typeface="Times New Roman" panose="02020603050405020304" pitchFamily="18" charset="0"/>
            </a:endParaRPr>
          </a:p>
          <a:p>
            <a:pPr algn="ctr"/>
            <a:r>
              <a:rPr lang="en-US" sz="1100" dirty="0"/>
              <a:t>  </a:t>
            </a:r>
          </a:p>
        </p:txBody>
      </p:sp>
      <p:cxnSp>
        <p:nvCxnSpPr>
          <p:cNvPr id="9" name="Straight Arrow Connector 8"/>
          <p:cNvCxnSpPr/>
          <p:nvPr/>
        </p:nvCxnSpPr>
        <p:spPr>
          <a:xfrm flipV="1">
            <a:off x="5046615" y="2802442"/>
            <a:ext cx="792481"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itle 1"/>
          <p:cNvSpPr>
            <a:spLocks noGrp="1"/>
          </p:cNvSpPr>
          <p:nvPr>
            <p:ph type="title"/>
          </p:nvPr>
        </p:nvSpPr>
        <p:spPr>
          <a:xfrm>
            <a:off x="838200" y="365125"/>
            <a:ext cx="10515600" cy="1308511"/>
          </a:xfrm>
          <a:solidFill>
            <a:schemeClr val="accent1"/>
          </a:solidFill>
        </p:spPr>
        <p:style>
          <a:lnRef idx="1">
            <a:schemeClr val="accent1"/>
          </a:lnRef>
          <a:fillRef idx="2">
            <a:schemeClr val="accent1"/>
          </a:fillRef>
          <a:effectRef idx="1">
            <a:schemeClr val="accent1"/>
          </a:effectRef>
          <a:fontRef idx="minor">
            <a:schemeClr val="dk1"/>
          </a:fontRef>
        </p:style>
        <p:txBody>
          <a:bodyPr/>
          <a:lstStyle/>
          <a:p>
            <a:r>
              <a:rPr lang="en-US" dirty="0">
                <a:solidFill>
                  <a:schemeClr val="tx1"/>
                </a:solidFill>
                <a:latin typeface="Times New Roman" panose="02020603050405020304" pitchFamily="18" charset="0"/>
                <a:cs typeface="Times New Roman" panose="02020603050405020304" pitchFamily="18" charset="0"/>
              </a:rPr>
              <a:t>Lecture Overview </a:t>
            </a:r>
          </a:p>
        </p:txBody>
      </p:sp>
      <p:pic>
        <p:nvPicPr>
          <p:cNvPr id="11"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852997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125"/>
            <a:ext cx="10805160" cy="1325563"/>
          </a:xfrm>
          <a:solidFill>
            <a:schemeClr val="accent2"/>
          </a:solidFill>
        </p:spPr>
        <p:txBody>
          <a:bodyPr>
            <a:normAutofit fontScale="90000"/>
          </a:bodyPr>
          <a:lstStyle/>
          <a:p>
            <a:pPr algn="just">
              <a:lnSpc>
                <a:spcPct val="150000"/>
              </a:lnSpc>
            </a:pPr>
            <a:r>
              <a:rPr lang="en-US" altLang="en-US" u="sng"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Se One: </a:t>
            </a:r>
            <a:r>
              <a:rPr lang="en-US" altLang="en-US" dirty="0">
                <a:solidFill>
                  <a:srgbClr val="000000"/>
                </a:solidFill>
                <a:latin typeface="Times New Roman" panose="02020603050405020304" pitchFamily="18" charset="0"/>
                <a:ea typeface="新細明體" panose="02020500000000000000" pitchFamily="18" charset="-120"/>
                <a:cs typeface="Times New Roman" panose="02020603050405020304" pitchFamily="18" charset="0"/>
              </a:rPr>
              <a:t>Project Communications Management</a:t>
            </a:r>
            <a:endParaRPr lang="en-US" alt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8011" y="2076994"/>
            <a:ext cx="11181806" cy="4506686"/>
          </a:xfrm>
        </p:spPr>
        <p:txBody>
          <a:bodyPr>
            <a:normAutofit/>
          </a:bodyPr>
          <a:lstStyle/>
          <a:p>
            <a:pPr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(1) definitions:</a:t>
            </a:r>
          </a:p>
          <a:p>
            <a:pPr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Communication: </a:t>
            </a:r>
          </a:p>
          <a:p>
            <a:pPr lvl="1" algn="just">
              <a:lnSpc>
                <a:spcPct val="150000"/>
              </a:lnSpc>
              <a:buNone/>
            </a:pPr>
            <a:r>
              <a:rPr lang="en-US" altLang="en-US" sz="3200" b="1" dirty="0">
                <a:latin typeface="Times New Roman" panose="02020603050405020304" pitchFamily="18" charset="0"/>
                <a:cs typeface="Times New Roman" panose="02020603050405020304" pitchFamily="18" charset="0"/>
              </a:rPr>
              <a:t>the transfer of information and understanding from one person to another.</a:t>
            </a:r>
          </a:p>
          <a:p>
            <a:pPr marL="0" indent="0" algn="just">
              <a:lnSpc>
                <a:spcPct val="150000"/>
              </a:lnSpc>
              <a:buNone/>
            </a:pPr>
            <a:endParaRPr lang="en-US" sz="3200" b="1" dirty="0"/>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85863" y="365125"/>
            <a:ext cx="270317" cy="1464227"/>
          </a:xfrm>
          <a:prstGeom prst="rect">
            <a:avLst/>
          </a:prstGeom>
        </p:spPr>
      </p:pic>
    </p:spTree>
    <p:extLst>
      <p:ext uri="{BB962C8B-B14F-4D97-AF65-F5344CB8AC3E}">
        <p14:creationId xmlns:p14="http://schemas.microsoft.com/office/powerpoint/2010/main" val="362194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11679"/>
            <a:ext cx="10515600" cy="4493624"/>
          </a:xfrm>
        </p:spPr>
        <p:txBody>
          <a:bodyPr>
            <a:normAutofit lnSpcReduction="10000"/>
          </a:bodyPr>
          <a:lstStyle/>
          <a:p>
            <a:pPr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Project Communications Management</a:t>
            </a:r>
          </a:p>
          <a:p>
            <a:pPr algn="just">
              <a:lnSpc>
                <a:spcPct val="150000"/>
              </a:lnSpc>
              <a:buNone/>
            </a:pPr>
            <a:r>
              <a:rPr lang="en-US" altLang="en-US" sz="3200" b="1" dirty="0">
                <a:latin typeface="Times New Roman" panose="02020603050405020304" pitchFamily="18" charset="0"/>
                <a:cs typeface="Times New Roman" panose="02020603050405020304" pitchFamily="18" charset="0"/>
              </a:rPr>
              <a:t>     includes the processes that are required to ensure timely and appropriate, planning, collection, creation, distribution, storage, retrieval, management, control, monitoring, and the ultimate disposition of project information. </a:t>
            </a:r>
          </a:p>
          <a:p>
            <a:pPr marL="0" indent="0">
              <a:lnSpc>
                <a:spcPct val="150000"/>
              </a:lnSpc>
              <a:buNone/>
            </a:pPr>
            <a:endParaRPr lang="en-US" sz="3200"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838200" y="365125"/>
            <a:ext cx="10515600" cy="1325563"/>
          </a:xfrm>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Project Communications Management</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332720" y="365125"/>
            <a:ext cx="923460" cy="1464227"/>
          </a:xfrm>
          <a:prstGeom prst="rect">
            <a:avLst/>
          </a:prstGeom>
        </p:spPr>
      </p:pic>
    </p:spTree>
    <p:extLst>
      <p:ext uri="{BB962C8B-B14F-4D97-AF65-F5344CB8AC3E}">
        <p14:creationId xmlns:p14="http://schemas.microsoft.com/office/powerpoint/2010/main" val="30199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4"/>
            <a:ext cx="10515600" cy="4509861"/>
          </a:xfrm>
        </p:spPr>
        <p:txBody>
          <a:bodyPr>
            <a:normAutofit lnSpcReduction="10000"/>
          </a:bodyPr>
          <a:lstStyle/>
          <a:p>
            <a:pPr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Project managers </a:t>
            </a:r>
            <a:r>
              <a:rPr lang="en-US" altLang="en-US" sz="3200" b="1" dirty="0">
                <a:latin typeface="Times New Roman" panose="02020603050405020304" pitchFamily="18" charset="0"/>
                <a:cs typeface="Times New Roman" panose="02020603050405020304" pitchFamily="18" charset="0"/>
              </a:rPr>
              <a:t>spend most of their time communicating with team members and other project stakeholders, whether they are internal (at all organizational levels) or external to the organization .</a:t>
            </a:r>
          </a:p>
          <a:p>
            <a:pPr algn="just">
              <a:lnSpc>
                <a:spcPct val="150000"/>
              </a:lnSpc>
              <a:buFont typeface="Wingdings" panose="05000000000000000000" pitchFamily="2" charset="2"/>
              <a:buChar char="Ø"/>
            </a:pPr>
            <a:r>
              <a:rPr lang="en-US" altLang="en-US" sz="3200" b="1" dirty="0">
                <a:solidFill>
                  <a:srgbClr val="FF0000"/>
                </a:solidFill>
                <a:latin typeface="Times New Roman" panose="02020603050405020304" pitchFamily="18" charset="0"/>
                <a:cs typeface="Times New Roman" panose="02020603050405020304" pitchFamily="18" charset="0"/>
              </a:rPr>
              <a:t>81% </a:t>
            </a:r>
            <a:r>
              <a:rPr lang="en-US" altLang="en-US" sz="3200" b="1" dirty="0">
                <a:latin typeface="Times New Roman" panose="02020603050405020304" pitchFamily="18" charset="0"/>
                <a:cs typeface="Times New Roman" panose="02020603050405020304" pitchFamily="18" charset="0"/>
              </a:rPr>
              <a:t>of a manager’s time in a typical workday is spent communicating.</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sp>
        <p:nvSpPr>
          <p:cNvPr id="5" name="Title 1"/>
          <p:cNvSpPr>
            <a:spLocks noGrp="1"/>
          </p:cNvSpPr>
          <p:nvPr>
            <p:ph type="title"/>
          </p:nvPr>
        </p:nvSpPr>
        <p:spPr>
          <a:xfrm>
            <a:off x="838200" y="365125"/>
            <a:ext cx="10515600" cy="1325563"/>
          </a:xfrm>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Project Communications Management</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6"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280469" y="365125"/>
            <a:ext cx="975711" cy="1464227"/>
          </a:xfrm>
          <a:prstGeom prst="rect">
            <a:avLst/>
          </a:prstGeom>
        </p:spPr>
      </p:pic>
    </p:spTree>
    <p:extLst>
      <p:ext uri="{BB962C8B-B14F-4D97-AF65-F5344CB8AC3E}">
        <p14:creationId xmlns:p14="http://schemas.microsoft.com/office/powerpoint/2010/main" val="173367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72491"/>
            <a:ext cx="10515600" cy="4506686"/>
          </a:xfrm>
        </p:spPr>
        <p:txBody>
          <a:bodyPr>
            <a:normAutofit/>
          </a:bodyPr>
          <a:lstStyle/>
          <a:p>
            <a:pPr marL="0" indent="0" algn="just">
              <a:lnSpc>
                <a:spcPct val="150000"/>
              </a:lnSpc>
              <a:buNone/>
            </a:pPr>
            <a:r>
              <a:rPr lang="en-US" altLang="en-US" sz="3200" b="1" dirty="0">
                <a:latin typeface="Times New Roman" panose="02020603050405020304" pitchFamily="18" charset="0"/>
                <a:cs typeface="Times New Roman" panose="02020603050405020304" pitchFamily="18" charset="0"/>
              </a:rPr>
              <a:t>Effective communication creates a bridge between diverse stakeholders who may have different cultural and organizational backgrounds, different levels of expertise, and different perspectives and interests, which impact or have an influence upon the project execution or outcome.</a:t>
            </a:r>
            <a:endParaRPr lang="en-US" sz="3200" b="1" dirty="0">
              <a:latin typeface="Times New Roman" panose="02020603050405020304" pitchFamily="18" charset="0"/>
              <a:cs typeface="Times New Roman" panose="02020603050405020304" pitchFamily="18" charset="0"/>
            </a:endParaRPr>
          </a:p>
        </p:txBody>
      </p:sp>
      <p:sp>
        <p:nvSpPr>
          <p:cNvPr id="5" name="Title 1"/>
          <p:cNvSpPr>
            <a:spLocks noGrp="1"/>
          </p:cNvSpPr>
          <p:nvPr>
            <p:ph type="title"/>
          </p:nvPr>
        </p:nvSpPr>
        <p:spPr>
          <a:xfrm>
            <a:off x="838200" y="365125"/>
            <a:ext cx="10515600" cy="1325563"/>
          </a:xfrm>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Project Communications Management</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6"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280469" y="365125"/>
            <a:ext cx="975711" cy="1464227"/>
          </a:xfrm>
          <a:prstGeom prst="rect">
            <a:avLst/>
          </a:prstGeom>
        </p:spPr>
      </p:pic>
    </p:spTree>
    <p:extLst>
      <p:ext uri="{BB962C8B-B14F-4D97-AF65-F5344CB8AC3E}">
        <p14:creationId xmlns:p14="http://schemas.microsoft.com/office/powerpoint/2010/main" val="36960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solidFill>
        </p:spPr>
        <p:txBody>
          <a:bodyPr/>
          <a:lstStyle/>
          <a:p>
            <a:r>
              <a:rPr lang="en-US" dirty="0">
                <a:solidFill>
                  <a:schemeClr val="tx1"/>
                </a:solidFill>
                <a:latin typeface="Times New Roman" panose="02020603050405020304" pitchFamily="18" charset="0"/>
                <a:cs typeface="Times New Roman" panose="02020603050405020304" pitchFamily="18" charset="0"/>
              </a:rPr>
              <a:t>(2) What will be Developed from Project Communication Management? </a:t>
            </a:r>
          </a:p>
        </p:txBody>
      </p:sp>
      <p:sp>
        <p:nvSpPr>
          <p:cNvPr id="3" name="Content Placeholder 2"/>
          <p:cNvSpPr>
            <a:spLocks noGrp="1"/>
          </p:cNvSpPr>
          <p:nvPr>
            <p:ph idx="1"/>
          </p:nvPr>
        </p:nvSpPr>
        <p:spPr>
          <a:xfrm>
            <a:off x="838200" y="2233749"/>
            <a:ext cx="10515600" cy="3943214"/>
          </a:xfrm>
        </p:spPr>
        <p:txBody>
          <a:bodyPr/>
          <a:lstStyle/>
          <a:p>
            <a:pPr marL="0" indent="0">
              <a:buNone/>
              <a:defRPr/>
            </a:pPr>
            <a:r>
              <a:rPr lang="en-US" sz="3200" b="1" dirty="0">
                <a:latin typeface="Times New Roman" panose="02020603050405020304" pitchFamily="18" charset="0"/>
                <a:cs typeface="Times New Roman" panose="02020603050405020304" pitchFamily="18" charset="0"/>
              </a:rPr>
              <a:t>a. Plan Communications Management. </a:t>
            </a:r>
          </a:p>
          <a:p>
            <a:pPr>
              <a:defRPr/>
            </a:pPr>
            <a:endParaRPr lang="en-US" sz="3200" b="1" dirty="0">
              <a:latin typeface="Times New Roman" panose="02020603050405020304" pitchFamily="18" charset="0"/>
              <a:cs typeface="Times New Roman" panose="02020603050405020304" pitchFamily="18" charset="0"/>
            </a:endParaRPr>
          </a:p>
          <a:p>
            <a:pPr marL="0" indent="0">
              <a:buNone/>
              <a:defRPr/>
            </a:pPr>
            <a:r>
              <a:rPr lang="en-US" sz="3200" b="1" dirty="0">
                <a:latin typeface="Times New Roman" panose="02020603050405020304" pitchFamily="18" charset="0"/>
                <a:cs typeface="Times New Roman" panose="02020603050405020304" pitchFamily="18" charset="0"/>
              </a:rPr>
              <a:t>b. Manage Communications. </a:t>
            </a:r>
          </a:p>
          <a:p>
            <a:pPr marL="0" indent="0">
              <a:buNone/>
              <a:defRPr/>
            </a:pPr>
            <a:endParaRPr lang="en-US" sz="3200" b="1" dirty="0">
              <a:latin typeface="Times New Roman" panose="02020603050405020304" pitchFamily="18" charset="0"/>
              <a:cs typeface="Times New Roman" panose="02020603050405020304" pitchFamily="18" charset="0"/>
            </a:endParaRPr>
          </a:p>
          <a:p>
            <a:pPr marL="0" indent="0">
              <a:buNone/>
              <a:defRPr/>
            </a:pPr>
            <a:r>
              <a:rPr lang="en-US" sz="3200" b="1" dirty="0">
                <a:latin typeface="Times New Roman" panose="02020603050405020304" pitchFamily="18" charset="0"/>
                <a:cs typeface="Times New Roman" panose="02020603050405020304" pitchFamily="18" charset="0"/>
              </a:rPr>
              <a:t>c. Control Communications. </a:t>
            </a:r>
          </a:p>
          <a:p>
            <a:pPr marL="0" indent="0">
              <a:buNone/>
            </a:pPr>
            <a:endParaRPr lang="en-US" dirty="0"/>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659291" y="365125"/>
            <a:ext cx="596889" cy="1464227"/>
          </a:xfrm>
          <a:prstGeom prst="rect">
            <a:avLst/>
          </a:prstGeom>
        </p:spPr>
      </p:pic>
    </p:spTree>
    <p:extLst>
      <p:ext uri="{BB962C8B-B14F-4D97-AF65-F5344CB8AC3E}">
        <p14:creationId xmlns:p14="http://schemas.microsoft.com/office/powerpoint/2010/main" val="409942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solidFill>
        </p:spPr>
        <p:txBody>
          <a:bodyPr>
            <a:normAutofit fontScale="90000"/>
          </a:bodyPr>
          <a:lstStyle/>
          <a:p>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a. Plan Communications Management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02674"/>
            <a:ext cx="10515600" cy="4374289"/>
          </a:xfrm>
        </p:spPr>
        <p:txBody>
          <a:bodyPr>
            <a:normAutofit/>
          </a:bodyPr>
          <a:lstStyle/>
          <a:p>
            <a:pPr marL="0" indent="0" algn="just">
              <a:lnSpc>
                <a:spcPct val="150000"/>
              </a:lnSpc>
              <a:buNone/>
            </a:pPr>
            <a:r>
              <a:rPr lang="en-US" altLang="en-US" sz="3200" b="1" dirty="0">
                <a:latin typeface="Times New Roman" panose="02020603050405020304" pitchFamily="18" charset="0"/>
                <a:cs typeface="Times New Roman" panose="02020603050405020304" pitchFamily="18" charset="0"/>
              </a:rPr>
              <a:t>The process of developing an appropriate approach and plan for project communications based on stakeholder’s information needs and requirements, and available organizational assets. </a:t>
            </a:r>
          </a:p>
          <a:p>
            <a:pPr marL="0" indent="0" algn="just">
              <a:lnSpc>
                <a:spcPct val="150000"/>
              </a:lnSpc>
              <a:buNone/>
            </a:pPr>
            <a:endParaRPr lang="en-US" sz="3200" b="1" dirty="0"/>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10129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solidFill>
        </p:spPr>
        <p:txBody>
          <a:bodyPr>
            <a:normAutofit fontScale="90000"/>
          </a:bodyPr>
          <a:lstStyle/>
          <a:p>
            <a:br>
              <a:rPr lang="en-US" dirty="0">
                <a:solidFill>
                  <a:schemeClr val="tx1"/>
                </a:solidFill>
                <a:latin typeface="Times New Roman" panose="02020603050405020304" pitchFamily="18" charset="0"/>
                <a:cs typeface="Times New Roman" panose="02020603050405020304" pitchFamily="18" charset="0"/>
              </a:rPr>
            </a:br>
            <a:r>
              <a:rPr lang="en-US" altLang="en-US" dirty="0">
                <a:solidFill>
                  <a:schemeClr val="tx1"/>
                </a:solidFill>
                <a:latin typeface="Times New Roman" panose="02020603050405020304" pitchFamily="18" charset="0"/>
                <a:cs typeface="Times New Roman" panose="02020603050405020304" pitchFamily="18" charset="0"/>
              </a:rPr>
              <a:t>Figure 1. </a:t>
            </a:r>
            <a:r>
              <a:rPr lang="en-US" dirty="0">
                <a:solidFill>
                  <a:schemeClr val="tx1"/>
                </a:solidFill>
                <a:latin typeface="Times New Roman" panose="02020603050405020304" pitchFamily="18" charset="0"/>
                <a:cs typeface="Times New Roman" panose="02020603050405020304" pitchFamily="18" charset="0"/>
              </a:rPr>
              <a:t>Communication Models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92777" y="1854926"/>
            <a:ext cx="9444446" cy="4637314"/>
          </a:xfrm>
        </p:spPr>
      </p:pic>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95661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2062"/>
            <a:ext cx="10515600" cy="1325563"/>
          </a:xfrm>
          <a:solidFill>
            <a:schemeClr val="accent1"/>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Figure 2. The Communication Process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54034" y="1972491"/>
            <a:ext cx="9353006" cy="4467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202091" y="365125"/>
            <a:ext cx="1054089" cy="1464227"/>
          </a:xfrm>
          <a:prstGeom prst="rect">
            <a:avLst/>
          </a:prstGeom>
        </p:spPr>
      </p:pic>
    </p:spTree>
    <p:extLst>
      <p:ext uri="{BB962C8B-B14F-4D97-AF65-F5344CB8AC3E}">
        <p14:creationId xmlns:p14="http://schemas.microsoft.com/office/powerpoint/2010/main" val="418855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20239"/>
            <a:ext cx="10515600" cy="4741817"/>
          </a:xfrm>
        </p:spPr>
        <p:txBody>
          <a:bodyPr>
            <a:normAutofit/>
          </a:bodyPr>
          <a:lstStyle/>
          <a:p>
            <a:pPr algn="just">
              <a:lnSpc>
                <a:spcPct val="150000"/>
              </a:lnSpc>
              <a:defRPr/>
            </a:pPr>
            <a:r>
              <a:rPr lang="en-US" sz="3200" b="1" dirty="0">
                <a:solidFill>
                  <a:srgbClr val="FF0000"/>
                </a:solidFill>
                <a:latin typeface="Times New Roman" pitchFamily="18" charset="0"/>
                <a:cs typeface="Times New Roman" pitchFamily="18" charset="0"/>
              </a:rPr>
              <a:t>Encode : </a:t>
            </a:r>
            <a:r>
              <a:rPr lang="en-US" sz="3200" b="1" dirty="0">
                <a:latin typeface="Times New Roman" pitchFamily="18" charset="0"/>
                <a:cs typeface="Times New Roman" pitchFamily="18" charset="0"/>
              </a:rPr>
              <a:t>Thoughts or ideas are translated (encoded) into language by the sender.</a:t>
            </a:r>
          </a:p>
          <a:p>
            <a:pPr marL="0" indent="0" algn="just">
              <a:lnSpc>
                <a:spcPct val="150000"/>
              </a:lnSpc>
              <a:buNone/>
            </a:pPr>
            <a:endParaRPr lang="en-US" sz="3200" b="1" dirty="0"/>
          </a:p>
        </p:txBody>
      </p:sp>
      <p:sp>
        <p:nvSpPr>
          <p:cNvPr id="5" name="Title 1"/>
          <p:cNvSpPr>
            <a:spLocks noGrp="1"/>
          </p:cNvSpPr>
          <p:nvPr>
            <p:ph type="title"/>
          </p:nvPr>
        </p:nvSpPr>
        <p:spPr>
          <a:xfrm>
            <a:off x="838200" y="365125"/>
            <a:ext cx="10515600" cy="1325563"/>
          </a:xfrm>
          <a:solidFill>
            <a:schemeClr val="accent1"/>
          </a:solidFill>
        </p:spPr>
        <p:txBody>
          <a:bodyPr>
            <a:normAutofit fontScale="90000"/>
          </a:bodyPr>
          <a:lstStyle/>
          <a:p>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a. Plan Communications Management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837022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199" y="1825625"/>
            <a:ext cx="10761617" cy="4836432"/>
          </a:xfrm>
        </p:spPr>
        <p:txBody>
          <a:bodyPr>
            <a:normAutofit fontScale="92500"/>
          </a:bodyPr>
          <a:lstStyle/>
          <a:p>
            <a:pPr algn="just">
              <a:lnSpc>
                <a:spcPct val="150000"/>
              </a:lnSpc>
            </a:pPr>
            <a:r>
              <a:rPr lang="en-US" sz="3200" b="1" dirty="0">
                <a:solidFill>
                  <a:srgbClr val="FF0000"/>
                </a:solidFill>
                <a:latin typeface="Times New Roman" pitchFamily="18" charset="0"/>
                <a:cs typeface="Times New Roman" pitchFamily="18" charset="0"/>
              </a:rPr>
              <a:t>Transmit Message : </a:t>
            </a:r>
            <a:r>
              <a:rPr lang="en-US" sz="3200" b="1" dirty="0">
                <a:latin typeface="Times New Roman" pitchFamily="18" charset="0"/>
                <a:cs typeface="Times New Roman" pitchFamily="18" charset="0"/>
              </a:rPr>
              <a:t>This information is then sent by the sender using communication channel (medium). The transmission of this message may be compromised by various factors (e.g., distance, unfamiliar technology, inadequate infrastructure, cultural difference, and lack of background information). These factors are collectively termed as noise. </a:t>
            </a:r>
          </a:p>
          <a:p>
            <a:pPr marL="0" indent="0" algn="just">
              <a:lnSpc>
                <a:spcPct val="150000"/>
              </a:lnSpc>
              <a:buNone/>
            </a:pPr>
            <a:endParaRPr lang="en-US" sz="3200" dirty="0"/>
          </a:p>
        </p:txBody>
      </p:sp>
      <p:sp>
        <p:nvSpPr>
          <p:cNvPr id="4" name="Title 1"/>
          <p:cNvSpPr>
            <a:spLocks noGrp="1"/>
          </p:cNvSpPr>
          <p:nvPr>
            <p:ph type="title"/>
          </p:nvPr>
        </p:nvSpPr>
        <p:spPr>
          <a:xfrm>
            <a:off x="838200" y="365125"/>
            <a:ext cx="10515600" cy="1325563"/>
          </a:xfrm>
          <a:solidFill>
            <a:schemeClr val="accent1"/>
          </a:solidFill>
        </p:spPr>
        <p:txBody>
          <a:bodyPr>
            <a:normAutofit fontScale="90000"/>
          </a:bodyPr>
          <a:lstStyle/>
          <a:p>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a. Plan Communications Management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435567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33303"/>
            <a:ext cx="10515600" cy="4728754"/>
          </a:xfrm>
        </p:spPr>
        <p:txBody>
          <a:bodyPr>
            <a:normAutofit/>
          </a:bodyPr>
          <a:lstStyle/>
          <a:p>
            <a:pPr algn="just">
              <a:lnSpc>
                <a:spcPct val="150000"/>
              </a:lnSpc>
              <a:defRPr/>
            </a:pPr>
            <a:r>
              <a:rPr lang="en-US" sz="3200" b="1" dirty="0">
                <a:solidFill>
                  <a:srgbClr val="FF0000"/>
                </a:solidFill>
                <a:latin typeface="Times New Roman" pitchFamily="18" charset="0"/>
                <a:cs typeface="Times New Roman" pitchFamily="18" charset="0"/>
              </a:rPr>
              <a:t>Decode: </a:t>
            </a:r>
            <a:r>
              <a:rPr lang="en-US" sz="3200" b="1" dirty="0">
                <a:latin typeface="Times New Roman" pitchFamily="18" charset="0"/>
                <a:cs typeface="Times New Roman" pitchFamily="18" charset="0"/>
              </a:rPr>
              <a:t>The message is translated by the receiver back into meaningful thoughts or ideas.</a:t>
            </a:r>
          </a:p>
          <a:p>
            <a:pPr algn="just">
              <a:lnSpc>
                <a:spcPct val="150000"/>
              </a:lnSpc>
              <a:defRPr/>
            </a:pPr>
            <a:r>
              <a:rPr lang="en-US" sz="3200" b="1" dirty="0">
                <a:solidFill>
                  <a:srgbClr val="FF0000"/>
                </a:solidFill>
                <a:latin typeface="Times New Roman" pitchFamily="18" charset="0"/>
                <a:cs typeface="Times New Roman" pitchFamily="18" charset="0"/>
              </a:rPr>
              <a:t>Acknowledge: </a:t>
            </a:r>
            <a:r>
              <a:rPr lang="en-US" sz="3200" b="1" dirty="0">
                <a:latin typeface="Times New Roman" pitchFamily="18" charset="0"/>
                <a:cs typeface="Times New Roman" pitchFamily="18" charset="0"/>
              </a:rPr>
              <a:t>Upon receipt of a message, the receiver may signal (acknowledge) receipt of the message but this does not necessarily mean agreement with or comprehension of the message. </a:t>
            </a:r>
          </a:p>
          <a:p>
            <a:pPr marL="0" indent="0" algn="just">
              <a:lnSpc>
                <a:spcPct val="150000"/>
              </a:lnSpc>
              <a:buNone/>
            </a:pPr>
            <a:endParaRPr lang="en-US" sz="3200" b="1" dirty="0"/>
          </a:p>
        </p:txBody>
      </p:sp>
      <p:sp>
        <p:nvSpPr>
          <p:cNvPr id="5" name="Title 1"/>
          <p:cNvSpPr>
            <a:spLocks noGrp="1"/>
          </p:cNvSpPr>
          <p:nvPr>
            <p:ph type="title"/>
          </p:nvPr>
        </p:nvSpPr>
        <p:spPr>
          <a:xfrm>
            <a:off x="838200" y="365125"/>
            <a:ext cx="10515600" cy="1325563"/>
          </a:xfrm>
          <a:solidFill>
            <a:schemeClr val="accent1"/>
          </a:solidFill>
        </p:spPr>
        <p:txBody>
          <a:bodyPr>
            <a:normAutofit fontScale="90000"/>
          </a:bodyPr>
          <a:lstStyle/>
          <a:p>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a. Plan Communications Management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643710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11679"/>
            <a:ext cx="10515600" cy="4165283"/>
          </a:xfrm>
        </p:spPr>
        <p:txBody>
          <a:bodyPr>
            <a:normAutofit/>
          </a:bodyPr>
          <a:lstStyle/>
          <a:p>
            <a:pPr marL="0" indent="0" algn="just">
              <a:lnSpc>
                <a:spcPct val="150000"/>
              </a:lnSpc>
              <a:buNone/>
            </a:pPr>
            <a:r>
              <a:rPr lang="en-US" sz="3200" b="1" dirty="0">
                <a:solidFill>
                  <a:srgbClr val="FF0000"/>
                </a:solidFill>
                <a:latin typeface="Times New Roman" pitchFamily="18" charset="0"/>
                <a:cs typeface="Times New Roman" pitchFamily="18" charset="0"/>
              </a:rPr>
              <a:t>Feedback/Response.: </a:t>
            </a:r>
            <a:r>
              <a:rPr lang="en-US" sz="3200" b="1" dirty="0">
                <a:latin typeface="Times New Roman" pitchFamily="18" charset="0"/>
                <a:cs typeface="Times New Roman" pitchFamily="18" charset="0"/>
              </a:rPr>
              <a:t>When the received message has been decoded and understood, the receiver encodes thoughts and ideas into a message and then transmits this message to the original sender. </a:t>
            </a:r>
          </a:p>
          <a:p>
            <a:pPr marL="0" indent="0" algn="just">
              <a:lnSpc>
                <a:spcPct val="150000"/>
              </a:lnSpc>
              <a:buNone/>
            </a:pPr>
            <a:endParaRPr lang="en-US" sz="3200" b="1" dirty="0"/>
          </a:p>
        </p:txBody>
      </p:sp>
      <p:sp>
        <p:nvSpPr>
          <p:cNvPr id="5" name="Title 1"/>
          <p:cNvSpPr>
            <a:spLocks noGrp="1"/>
          </p:cNvSpPr>
          <p:nvPr>
            <p:ph type="title"/>
          </p:nvPr>
        </p:nvSpPr>
        <p:spPr>
          <a:xfrm>
            <a:off x="838200" y="365125"/>
            <a:ext cx="10515600" cy="1325563"/>
          </a:xfrm>
          <a:solidFill>
            <a:schemeClr val="accent1"/>
          </a:solidFill>
        </p:spPr>
        <p:txBody>
          <a:bodyPr>
            <a:normAutofit fontScale="90000"/>
          </a:bodyPr>
          <a:lstStyle/>
          <a:p>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a. Plan Communications Management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251662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solidFill>
        </p:spPr>
        <p:txBody>
          <a:bodyPr/>
          <a:lstStyle/>
          <a:p>
            <a:r>
              <a:rPr lang="en-US" dirty="0">
                <a:solidFill>
                  <a:schemeClr val="tx1"/>
                </a:solidFill>
                <a:latin typeface="Times New Roman" panose="02020603050405020304" pitchFamily="18" charset="0"/>
                <a:cs typeface="Times New Roman" panose="02020603050405020304" pitchFamily="18" charset="0"/>
              </a:rPr>
              <a:t>b. Manage Communications</a:t>
            </a:r>
          </a:p>
        </p:txBody>
      </p:sp>
      <p:sp>
        <p:nvSpPr>
          <p:cNvPr id="3" name="Content Placeholder 2"/>
          <p:cNvSpPr>
            <a:spLocks noGrp="1"/>
          </p:cNvSpPr>
          <p:nvPr>
            <p:ph idx="1"/>
          </p:nvPr>
        </p:nvSpPr>
        <p:spPr>
          <a:xfrm>
            <a:off x="838200" y="1920239"/>
            <a:ext cx="10515600" cy="4256723"/>
          </a:xfrm>
        </p:spPr>
        <p:txBody>
          <a:bodyPr>
            <a:normAutofit/>
          </a:bodyPr>
          <a:lstStyle/>
          <a:p>
            <a:pPr marL="0" indent="0" algn="just">
              <a:lnSpc>
                <a:spcPct val="150000"/>
              </a:lnSpc>
              <a:buNone/>
            </a:pPr>
            <a:r>
              <a:rPr lang="en-US" altLang="en-US" sz="3200" b="1" dirty="0">
                <a:latin typeface="Times New Roman" panose="02020603050405020304" pitchFamily="18" charset="0"/>
                <a:cs typeface="Times New Roman" panose="02020603050405020304" pitchFamily="18" charset="0"/>
              </a:rPr>
              <a:t>The process of creating, collecting, distributing, storing, retrieving and the ultimate disposition of project information in accordance with the communications management plan. </a:t>
            </a:r>
          </a:p>
          <a:p>
            <a:pPr marL="0" indent="0" algn="just">
              <a:lnSpc>
                <a:spcPct val="150000"/>
              </a:lnSpc>
              <a:buNone/>
            </a:pPr>
            <a:endParaRPr lang="en-US" sz="3200" b="1" dirty="0"/>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107268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solidFill>
        </p:spPr>
        <p:txBody>
          <a:bodyPr/>
          <a:lstStyle/>
          <a:p>
            <a:r>
              <a:rPr lang="en-US" dirty="0">
                <a:solidFill>
                  <a:schemeClr val="tx1"/>
                </a:solidFill>
                <a:latin typeface="Times New Roman" panose="02020603050405020304" pitchFamily="18" charset="0"/>
                <a:cs typeface="Times New Roman" panose="02020603050405020304" pitchFamily="18" charset="0"/>
              </a:rPr>
              <a:t>c. Control Communications</a:t>
            </a:r>
          </a:p>
        </p:txBody>
      </p:sp>
      <p:sp>
        <p:nvSpPr>
          <p:cNvPr id="3" name="Content Placeholder 2"/>
          <p:cNvSpPr>
            <a:spLocks noGrp="1"/>
          </p:cNvSpPr>
          <p:nvPr>
            <p:ph idx="1"/>
          </p:nvPr>
        </p:nvSpPr>
        <p:spPr>
          <a:xfrm>
            <a:off x="838200" y="1959429"/>
            <a:ext cx="10515600" cy="4217534"/>
          </a:xfrm>
        </p:spPr>
        <p:txBody>
          <a:bodyPr>
            <a:normAutofit/>
          </a:bodyPr>
          <a:lstStyle/>
          <a:p>
            <a:pPr marL="0" indent="0" algn="just">
              <a:lnSpc>
                <a:spcPct val="150000"/>
              </a:lnSpc>
              <a:buNone/>
            </a:pPr>
            <a:r>
              <a:rPr lang="en-US" altLang="en-US" sz="3200" b="1" dirty="0">
                <a:latin typeface="Times New Roman" panose="02020603050405020304" pitchFamily="18" charset="0"/>
                <a:cs typeface="Times New Roman" panose="02020603050405020304" pitchFamily="18" charset="0"/>
              </a:rPr>
              <a:t>The process of monitoring and controlling communications throughout the entire project life cycle to ensure the information needs of the project stakeholders are met. </a:t>
            </a:r>
          </a:p>
          <a:p>
            <a:pPr marL="0" indent="0" algn="just">
              <a:lnSpc>
                <a:spcPct val="150000"/>
              </a:lnSpc>
              <a:buNone/>
            </a:pPr>
            <a:endParaRPr lang="en-US" sz="3200" b="1" dirty="0"/>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18999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(3) Project Communications Management Processes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0891" y="2024743"/>
            <a:ext cx="10752909" cy="4336868"/>
          </a:xfrm>
        </p:spPr>
        <p:txBody>
          <a:bodyPr>
            <a:normAutofit/>
          </a:bodyPr>
          <a:lstStyle/>
          <a:p>
            <a:pPr marL="0" indent="0"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1. Communications planning: </a:t>
            </a:r>
            <a:r>
              <a:rPr lang="en-US" altLang="en-US" sz="3200" b="1" dirty="0">
                <a:latin typeface="Times New Roman" panose="02020603050405020304" pitchFamily="18" charset="0"/>
                <a:cs typeface="Times New Roman" panose="02020603050405020304" pitchFamily="18" charset="0"/>
              </a:rPr>
              <a:t>determining the information and communications needs of the stakeholders.</a:t>
            </a:r>
          </a:p>
          <a:p>
            <a:pPr marL="0" indent="0"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2. Information distribution: </a:t>
            </a:r>
            <a:r>
              <a:rPr lang="en-US" altLang="en-US" sz="3200" b="1" dirty="0">
                <a:latin typeface="Times New Roman" panose="02020603050405020304" pitchFamily="18" charset="0"/>
                <a:cs typeface="Times New Roman" panose="02020603050405020304" pitchFamily="18" charset="0"/>
              </a:rPr>
              <a:t>making needed information available in a timely manner.</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46674" y="365125"/>
            <a:ext cx="309506" cy="1464227"/>
          </a:xfrm>
          <a:prstGeom prst="rect">
            <a:avLst/>
          </a:prstGeom>
        </p:spPr>
      </p:pic>
    </p:spTree>
    <p:extLst>
      <p:ext uri="{BB962C8B-B14F-4D97-AF65-F5344CB8AC3E}">
        <p14:creationId xmlns:p14="http://schemas.microsoft.com/office/powerpoint/2010/main" val="371744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50869"/>
            <a:ext cx="10515600" cy="4126094"/>
          </a:xfrm>
        </p:spPr>
        <p:txBody>
          <a:bodyPr>
            <a:normAutofit/>
          </a:bodyPr>
          <a:lstStyle/>
          <a:p>
            <a:pPr marL="0" indent="0"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3. Performance reporting: </a:t>
            </a:r>
            <a:r>
              <a:rPr lang="en-US" altLang="en-US" sz="3200" b="1" dirty="0">
                <a:latin typeface="Times New Roman" panose="02020603050405020304" pitchFamily="18" charset="0"/>
                <a:cs typeface="Times New Roman" panose="02020603050405020304" pitchFamily="18" charset="0"/>
              </a:rPr>
              <a:t>collecting and disseminating performance information.</a:t>
            </a:r>
          </a:p>
          <a:p>
            <a:pPr marL="0" indent="0" algn="just">
              <a:lnSpc>
                <a:spcPct val="150000"/>
              </a:lnSpc>
              <a:buNone/>
            </a:pPr>
            <a:r>
              <a:rPr lang="en-US" altLang="en-US" sz="3200" b="1" dirty="0">
                <a:solidFill>
                  <a:srgbClr val="FF0000"/>
                </a:solidFill>
                <a:latin typeface="Times New Roman" panose="02020603050405020304" pitchFamily="18" charset="0"/>
                <a:cs typeface="Times New Roman" panose="02020603050405020304" pitchFamily="18" charset="0"/>
              </a:rPr>
              <a:t>4. Administrative closure: </a:t>
            </a:r>
            <a:r>
              <a:rPr lang="en-US" altLang="en-US" sz="3200" b="1" dirty="0">
                <a:latin typeface="Times New Roman" panose="02020603050405020304" pitchFamily="18" charset="0"/>
                <a:cs typeface="Times New Roman" panose="02020603050405020304" pitchFamily="18" charset="0"/>
              </a:rPr>
              <a:t>generating, gathering, and disseminating information to formalize phase or project completion.</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sp>
        <p:nvSpPr>
          <p:cNvPr id="5" name="Title 1"/>
          <p:cNvSpPr>
            <a:spLocks noGrp="1"/>
          </p:cNvSpPr>
          <p:nvPr>
            <p:ph type="title"/>
          </p:nvPr>
        </p:nvSpPr>
        <p:spPr>
          <a:xfrm>
            <a:off x="838200" y="365125"/>
            <a:ext cx="10515600" cy="1325563"/>
          </a:xfrm>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(3) Project Communications Management Processes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46674" y="365125"/>
            <a:ext cx="309506" cy="1464227"/>
          </a:xfrm>
          <a:prstGeom prst="rect">
            <a:avLst/>
          </a:prstGeom>
        </p:spPr>
      </p:pic>
    </p:spTree>
    <p:extLst>
      <p:ext uri="{BB962C8B-B14F-4D97-AF65-F5344CB8AC3E}">
        <p14:creationId xmlns:p14="http://schemas.microsoft.com/office/powerpoint/2010/main" val="223794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1. Communications Planning</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789610"/>
            <a:ext cx="10515600" cy="4676503"/>
          </a:xfrm>
        </p:spPr>
        <p:txBody>
          <a:bodyPr>
            <a:normAutofit/>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Every project should include some type of communications management plan, a document that guides project communications.</a:t>
            </a:r>
          </a:p>
          <a:p>
            <a:pPr algn="just">
              <a:lnSpc>
                <a:spcPct val="150000"/>
              </a:lnSpc>
            </a:pPr>
            <a:r>
              <a:rPr lang="en-US" altLang="en-US" sz="3200" b="1" dirty="0">
                <a:latin typeface="Times New Roman" panose="02020603050405020304" pitchFamily="18" charset="0"/>
                <a:cs typeface="Times New Roman" panose="02020603050405020304" pitchFamily="18" charset="0"/>
              </a:rPr>
              <a:t>Creating a stakeholder analysis for project communications also aids in communications planning.</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122647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Communications Management Plan Contents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A description of a collection and filing structure for gathering and storing various types of information.</a:t>
            </a:r>
          </a:p>
          <a:p>
            <a:pPr algn="just">
              <a:lnSpc>
                <a:spcPct val="150000"/>
              </a:lnSpc>
            </a:pPr>
            <a:r>
              <a:rPr lang="en-US" altLang="en-US" sz="3200" b="1" dirty="0">
                <a:latin typeface="Times New Roman" panose="02020603050405020304" pitchFamily="18" charset="0"/>
                <a:cs typeface="Times New Roman" panose="02020603050405020304" pitchFamily="18" charset="0"/>
              </a:rPr>
              <a:t>A distribution structure describing what information goes to whom, when, and how.</a:t>
            </a:r>
          </a:p>
          <a:p>
            <a:pPr algn="just">
              <a:lnSpc>
                <a:spcPct val="150000"/>
              </a:lnSpc>
            </a:pPr>
            <a:r>
              <a:rPr lang="en-US" altLang="en-US" sz="3200" b="1" dirty="0">
                <a:latin typeface="Times New Roman" panose="02020603050405020304" pitchFamily="18" charset="0"/>
                <a:cs typeface="Times New Roman" panose="02020603050405020304" pitchFamily="18" charset="0"/>
              </a:rPr>
              <a:t>A format for communicating key project information.</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440928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54925"/>
            <a:ext cx="10515600" cy="4322037"/>
          </a:xfrm>
        </p:spPr>
        <p:txBody>
          <a:bodyPr>
            <a:normAutofit/>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A project schedule for producing the information.</a:t>
            </a:r>
          </a:p>
          <a:p>
            <a:pPr algn="just">
              <a:lnSpc>
                <a:spcPct val="150000"/>
              </a:lnSpc>
            </a:pPr>
            <a:r>
              <a:rPr lang="en-US" altLang="en-US" sz="3200" b="1" dirty="0">
                <a:latin typeface="Times New Roman" panose="02020603050405020304" pitchFamily="18" charset="0"/>
                <a:cs typeface="Times New Roman" panose="02020603050405020304" pitchFamily="18" charset="0"/>
              </a:rPr>
              <a:t>Access methods for obtaining the information.</a:t>
            </a:r>
          </a:p>
          <a:p>
            <a:pPr algn="just">
              <a:lnSpc>
                <a:spcPct val="150000"/>
              </a:lnSpc>
            </a:pPr>
            <a:r>
              <a:rPr lang="en-US" altLang="en-US" sz="3200" b="1" dirty="0">
                <a:latin typeface="Times New Roman" panose="02020603050405020304" pitchFamily="18" charset="0"/>
                <a:cs typeface="Times New Roman" panose="02020603050405020304" pitchFamily="18" charset="0"/>
              </a:rPr>
              <a:t>A method for updating the communications management plans as the project progresses and develops.</a:t>
            </a:r>
          </a:p>
          <a:p>
            <a:pPr algn="just">
              <a:lnSpc>
                <a:spcPct val="150000"/>
              </a:lnSpc>
            </a:pPr>
            <a:r>
              <a:rPr lang="en-US" altLang="en-US" sz="3200" b="1" dirty="0">
                <a:latin typeface="Times New Roman" panose="02020603050405020304" pitchFamily="18" charset="0"/>
                <a:cs typeface="Times New Roman" panose="02020603050405020304" pitchFamily="18" charset="0"/>
              </a:rPr>
              <a:t>A stakeholder communications analysis.</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sp>
        <p:nvSpPr>
          <p:cNvPr id="5" name="Title 1"/>
          <p:cNvSpPr>
            <a:spLocks noGrp="1"/>
          </p:cNvSpPr>
          <p:nvPr>
            <p:ph type="title"/>
          </p:nvPr>
        </p:nvSpPr>
        <p:spPr>
          <a:xfrm>
            <a:off x="838200" y="365125"/>
            <a:ext cx="10515600" cy="1325563"/>
          </a:xfrm>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Communications Management Plan Contents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706355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2. Information Distribution</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920239"/>
            <a:ext cx="10515600" cy="4611189"/>
          </a:xfrm>
        </p:spPr>
        <p:txBody>
          <a:bodyPr>
            <a:normAutofit fontScale="92500"/>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Getting the right information to the right people at the right time and in a useful format is just as important as developing the information in the first place.</a:t>
            </a:r>
          </a:p>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Important considerations include:</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using technology to enhance information distribution.</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formal and informal methods for distributing information.</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75692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Figure 3. The Impact of the Number of People on Communications Channels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06731" y="2005599"/>
            <a:ext cx="8530045" cy="4512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398034" y="365125"/>
            <a:ext cx="858146" cy="1464227"/>
          </a:xfrm>
          <a:prstGeom prst="rect">
            <a:avLst/>
          </a:prstGeom>
        </p:spPr>
      </p:pic>
    </p:spTree>
    <p:extLst>
      <p:ext uri="{BB962C8B-B14F-4D97-AF65-F5344CB8AC3E}">
        <p14:creationId xmlns:p14="http://schemas.microsoft.com/office/powerpoint/2010/main" val="349745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3. Performance Reporting</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94114"/>
            <a:ext cx="10515600" cy="4415245"/>
          </a:xfrm>
        </p:spPr>
        <p:txBody>
          <a:bodyPr>
            <a:noAutofit/>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Performance reporting keeps stakeholders informed about how resources are being used to achieve project objectives.</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Status reports describe where the project stands at a specific point in time. </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76895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825624"/>
            <a:ext cx="10792097" cy="4692741"/>
          </a:xfrm>
        </p:spPr>
        <p:txBody>
          <a:bodyPr>
            <a:normAutofit/>
          </a:bodyPr>
          <a:lstStyle/>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Progress reports describe what the project team has accomplished during a certain period of time.</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Project forecasting predicts future project status and progress based on past information and trends.</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Status review meetings often include performance reporting.</a:t>
            </a:r>
          </a:p>
          <a:p>
            <a:pPr marL="0" indent="0" algn="just">
              <a:lnSpc>
                <a:spcPct val="150000"/>
              </a:lnSpc>
              <a:buNone/>
            </a:pPr>
            <a:endParaRPr lang="en-US" b="1"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838200" y="365125"/>
            <a:ext cx="10515600" cy="1325563"/>
          </a:xfrm>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3. Performance Reporting</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168582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60000"/>
              <a:lumOff val="40000"/>
            </a:schemeClr>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4. Administrative Closure</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10515600" cy="4653552"/>
          </a:xfrm>
        </p:spPr>
        <p:txBody>
          <a:bodyPr>
            <a:normAutofit/>
          </a:bodyPr>
          <a:lstStyle/>
          <a:p>
            <a:pPr>
              <a:lnSpc>
                <a:spcPct val="150000"/>
              </a:lnSpc>
            </a:pPr>
            <a:r>
              <a:rPr lang="en-US" altLang="en-US" sz="3200" b="1" dirty="0">
                <a:latin typeface="Times New Roman" panose="02020603050405020304" pitchFamily="18" charset="0"/>
                <a:cs typeface="Times New Roman" panose="02020603050405020304" pitchFamily="18" charset="0"/>
              </a:rPr>
              <a:t>A project or phase of a project requires closure.</a:t>
            </a:r>
          </a:p>
          <a:p>
            <a:pPr>
              <a:lnSpc>
                <a:spcPct val="150000"/>
              </a:lnSpc>
            </a:pPr>
            <a:r>
              <a:rPr lang="en-US" altLang="en-US" sz="3200" b="1" dirty="0">
                <a:latin typeface="Times New Roman" panose="02020603050405020304" pitchFamily="18" charset="0"/>
                <a:cs typeface="Times New Roman" panose="02020603050405020304" pitchFamily="18" charset="0"/>
              </a:rPr>
              <a:t>Administrative closure produces.</a:t>
            </a:r>
          </a:p>
          <a:p>
            <a:pPr marL="457200" lvl="1" indent="0">
              <a:lnSpc>
                <a:spcPct val="150000"/>
              </a:lnSpc>
              <a:buNone/>
            </a:pPr>
            <a:r>
              <a:rPr lang="en-US" altLang="en-US" sz="3200" b="1" dirty="0">
                <a:latin typeface="Times New Roman" panose="02020603050405020304" pitchFamily="18" charset="0"/>
                <a:cs typeface="Times New Roman" panose="02020603050405020304" pitchFamily="18" charset="0"/>
              </a:rPr>
              <a:t>- project archives.</a:t>
            </a:r>
          </a:p>
          <a:p>
            <a:pPr marL="457200" lvl="1" indent="0">
              <a:lnSpc>
                <a:spcPct val="150000"/>
              </a:lnSpc>
              <a:buNone/>
            </a:pPr>
            <a:r>
              <a:rPr lang="en-US" altLang="en-US" sz="3200" b="1" dirty="0">
                <a:latin typeface="Times New Roman" panose="02020603050405020304" pitchFamily="18" charset="0"/>
                <a:cs typeface="Times New Roman" panose="02020603050405020304" pitchFamily="18" charset="0"/>
              </a:rPr>
              <a:t>- formal acceptance.</a:t>
            </a:r>
          </a:p>
          <a:p>
            <a:pPr marL="457200" lvl="1" indent="0">
              <a:lnSpc>
                <a:spcPct val="150000"/>
              </a:lnSpc>
              <a:buNone/>
            </a:pPr>
            <a:r>
              <a:rPr lang="en-US" altLang="en-US" sz="3200" b="1" dirty="0">
                <a:latin typeface="Times New Roman" panose="02020603050405020304" pitchFamily="18" charset="0"/>
                <a:cs typeface="Times New Roman" panose="02020603050405020304" pitchFamily="18" charset="0"/>
              </a:rPr>
              <a:t>- lessons learned.</a:t>
            </a:r>
          </a:p>
          <a:p>
            <a:pPr marL="0" indent="0">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86350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Suggestions for Improving Project Communications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972491"/>
            <a:ext cx="10515600" cy="4611188"/>
          </a:xfrm>
        </p:spPr>
        <p:txBody>
          <a:bodyPr>
            <a:normAutofit/>
          </a:bodyPr>
          <a:lstStyle/>
          <a:p>
            <a:pPr>
              <a:lnSpc>
                <a:spcPct val="150000"/>
              </a:lnSpc>
            </a:pPr>
            <a:r>
              <a:rPr lang="en-US" altLang="en-US" sz="3200" b="1" dirty="0">
                <a:latin typeface="Times New Roman" panose="02020603050405020304" pitchFamily="18" charset="0"/>
                <a:cs typeface="Times New Roman" panose="02020603050405020304" pitchFamily="18" charset="0"/>
              </a:rPr>
              <a:t>Manage conflicts effectively.</a:t>
            </a:r>
          </a:p>
          <a:p>
            <a:pPr>
              <a:lnSpc>
                <a:spcPct val="150000"/>
              </a:lnSpc>
            </a:pPr>
            <a:r>
              <a:rPr lang="en-US" altLang="en-US" sz="3200" b="1" dirty="0">
                <a:latin typeface="Times New Roman" panose="02020603050405020304" pitchFamily="18" charset="0"/>
                <a:cs typeface="Times New Roman" panose="02020603050405020304" pitchFamily="18" charset="0"/>
              </a:rPr>
              <a:t>Develop better communication skills.</a:t>
            </a:r>
          </a:p>
          <a:p>
            <a:pPr>
              <a:lnSpc>
                <a:spcPct val="150000"/>
              </a:lnSpc>
            </a:pPr>
            <a:r>
              <a:rPr lang="en-US" altLang="en-US" sz="3200" b="1" dirty="0">
                <a:latin typeface="Times New Roman" panose="02020603050405020304" pitchFamily="18" charset="0"/>
                <a:cs typeface="Times New Roman" panose="02020603050405020304" pitchFamily="18" charset="0"/>
              </a:rPr>
              <a:t>Run effective meetings.</a:t>
            </a:r>
          </a:p>
          <a:p>
            <a:pPr>
              <a:lnSpc>
                <a:spcPct val="150000"/>
              </a:lnSpc>
            </a:pPr>
            <a:r>
              <a:rPr lang="en-US" altLang="en-US" sz="3200" b="1" dirty="0">
                <a:latin typeface="Times New Roman" panose="02020603050405020304" pitchFamily="18" charset="0"/>
                <a:cs typeface="Times New Roman" panose="02020603050405020304" pitchFamily="18" charset="0"/>
              </a:rPr>
              <a:t>Use templates for project communications.</a:t>
            </a:r>
          </a:p>
          <a:p>
            <a:pPr>
              <a:lnSpc>
                <a:spcPct val="150000"/>
              </a:lnSpc>
            </a:pPr>
            <a:endParaRPr lang="en-US" altLang="en-US" sz="3200" b="1" dirty="0">
              <a:latin typeface="Times New Roman" panose="02020603050405020304" pitchFamily="18" charset="0"/>
              <a:cs typeface="Times New Roman" panose="02020603050405020304" pitchFamily="18" charset="0"/>
            </a:endParaRPr>
          </a:p>
          <a:p>
            <a:pPr>
              <a:lnSpc>
                <a:spcPct val="150000"/>
              </a:lnSpc>
            </a:pPr>
            <a:endParaRPr lang="en-US" altLang="en-US" sz="3200" b="1" dirty="0">
              <a:latin typeface="Times New Roman" panose="02020603050405020304" pitchFamily="18" charset="0"/>
              <a:cs typeface="Times New Roman" panose="02020603050405020304" pitchFamily="18" charset="0"/>
            </a:endParaRPr>
          </a:p>
          <a:p>
            <a:pPr marL="0" indent="0">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58577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Conflict Handling Modes, in Preference Order</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67989"/>
            <a:ext cx="10515600" cy="4308974"/>
          </a:xfrm>
        </p:spPr>
        <p:txBody>
          <a:bodyPr>
            <a:normAutofit/>
          </a:bodyPr>
          <a:lstStyle/>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Confrontation or problem-solving: </a:t>
            </a:r>
            <a:r>
              <a:rPr lang="en-US" altLang="en-US" sz="3200" b="1" dirty="0">
                <a:latin typeface="Times New Roman" panose="02020603050405020304" pitchFamily="18" charset="0"/>
                <a:cs typeface="Times New Roman" panose="02020603050405020304" pitchFamily="18" charset="0"/>
              </a:rPr>
              <a:t>directly face a conflict.</a:t>
            </a:r>
          </a:p>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Compromise: </a:t>
            </a:r>
            <a:r>
              <a:rPr lang="en-US" altLang="en-US" sz="3200" b="1" dirty="0">
                <a:latin typeface="Times New Roman" panose="02020603050405020304" pitchFamily="18" charset="0"/>
                <a:cs typeface="Times New Roman" panose="02020603050405020304" pitchFamily="18" charset="0"/>
              </a:rPr>
              <a:t>use a give-and-take approach.</a:t>
            </a:r>
          </a:p>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Smoothing: </a:t>
            </a:r>
            <a:r>
              <a:rPr lang="en-US" altLang="en-US" sz="3200" b="1" dirty="0">
                <a:latin typeface="Times New Roman" panose="02020603050405020304" pitchFamily="18" charset="0"/>
                <a:cs typeface="Times New Roman" panose="02020603050405020304" pitchFamily="18" charset="0"/>
              </a:rPr>
              <a:t>de-emphasize areas of differences and emphasize areas of agreement.</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633166" y="365125"/>
            <a:ext cx="623014" cy="1464227"/>
          </a:xfrm>
          <a:prstGeom prst="rect">
            <a:avLst/>
          </a:prstGeom>
        </p:spPr>
      </p:pic>
    </p:spTree>
    <p:extLst>
      <p:ext uri="{BB962C8B-B14F-4D97-AF65-F5344CB8AC3E}">
        <p14:creationId xmlns:p14="http://schemas.microsoft.com/office/powerpoint/2010/main" val="409501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42309"/>
            <a:ext cx="10515600" cy="4034653"/>
          </a:xfrm>
        </p:spPr>
        <p:txBody>
          <a:bodyPr>
            <a:normAutofit/>
          </a:bodyPr>
          <a:lstStyle/>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Forcing: </a:t>
            </a:r>
            <a:r>
              <a:rPr lang="en-US" altLang="en-US" sz="3200" b="1" dirty="0">
                <a:latin typeface="Times New Roman" panose="02020603050405020304" pitchFamily="18" charset="0"/>
                <a:cs typeface="Times New Roman" panose="02020603050405020304" pitchFamily="18" charset="0"/>
              </a:rPr>
              <a:t>the win-lose approach.</a:t>
            </a:r>
          </a:p>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Withdrawal: </a:t>
            </a:r>
            <a:r>
              <a:rPr lang="en-US" altLang="en-US" sz="3200" b="1" dirty="0">
                <a:latin typeface="Times New Roman" panose="02020603050405020304" pitchFamily="18" charset="0"/>
                <a:cs typeface="Times New Roman" panose="02020603050405020304" pitchFamily="18" charset="0"/>
              </a:rPr>
              <a:t>retreat or withdraw from an actual or potential disagreement.</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838200" y="365125"/>
            <a:ext cx="10515600" cy="1325563"/>
          </a:xfrm>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Conflict Handling Modes, in Preference Order</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528663" y="365125"/>
            <a:ext cx="727517" cy="1464227"/>
          </a:xfrm>
          <a:prstGeom prst="rect">
            <a:avLst/>
          </a:prstGeom>
        </p:spPr>
      </p:pic>
    </p:spTree>
    <p:extLst>
      <p:ext uri="{BB962C8B-B14F-4D97-AF65-F5344CB8AC3E}">
        <p14:creationId xmlns:p14="http://schemas.microsoft.com/office/powerpoint/2010/main" val="289181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Conflict Can Be Good</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4"/>
            <a:ext cx="10515600" cy="4601301"/>
          </a:xfrm>
        </p:spPr>
        <p:txBody>
          <a:bodyPr>
            <a:normAutofit lnSpcReduction="10000"/>
          </a:bodyPr>
          <a:lstStyle/>
          <a:p>
            <a:pPr algn="just">
              <a:lnSpc>
                <a:spcPct val="150000"/>
              </a:lnSpc>
              <a:buNone/>
            </a:pPr>
            <a:r>
              <a:rPr lang="en-US" altLang="en-US" b="1" dirty="0">
                <a:latin typeface="Times New Roman" panose="02020603050405020304" pitchFamily="18" charset="0"/>
                <a:cs typeface="Times New Roman" panose="02020603050405020304" pitchFamily="18" charset="0"/>
              </a:rPr>
              <a:t>Conflict often produces important results, such as new ideas, better alternatives, and motivation to work harder and more collaboratively.</a:t>
            </a:r>
          </a:p>
          <a:p>
            <a:pPr algn="just">
              <a:lnSpc>
                <a:spcPct val="150000"/>
              </a:lnSpc>
            </a:pPr>
            <a:r>
              <a:rPr lang="en-US" altLang="en-US" b="1" dirty="0">
                <a:latin typeface="Times New Roman" panose="02020603050405020304" pitchFamily="18" charset="0"/>
                <a:cs typeface="Times New Roman" panose="02020603050405020304" pitchFamily="18" charset="0"/>
              </a:rPr>
              <a:t>Groupthink can develop if there are no conflicting viewpoints.</a:t>
            </a:r>
          </a:p>
          <a:p>
            <a:pPr algn="just">
              <a:lnSpc>
                <a:spcPct val="150000"/>
              </a:lnSpc>
            </a:pPr>
            <a:r>
              <a:rPr lang="en-US" altLang="en-US" b="1" dirty="0">
                <a:latin typeface="Times New Roman" panose="02020603050405020304" pitchFamily="18" charset="0"/>
                <a:cs typeface="Times New Roman" panose="02020603050405020304" pitchFamily="18" charset="0"/>
              </a:rPr>
              <a:t>Research by </a:t>
            </a:r>
            <a:r>
              <a:rPr lang="en-US" altLang="en-US" b="1" dirty="0">
                <a:solidFill>
                  <a:srgbClr val="FF0000"/>
                </a:solidFill>
                <a:latin typeface="Times New Roman" panose="02020603050405020304" pitchFamily="18" charset="0"/>
                <a:cs typeface="Times New Roman" panose="02020603050405020304" pitchFamily="18" charset="0"/>
              </a:rPr>
              <a:t>Karen </a:t>
            </a:r>
            <a:r>
              <a:rPr lang="en-US" altLang="en-US" b="1" dirty="0" err="1">
                <a:solidFill>
                  <a:srgbClr val="FF0000"/>
                </a:solidFill>
                <a:latin typeface="Times New Roman" panose="02020603050405020304" pitchFamily="18" charset="0"/>
                <a:cs typeface="Times New Roman" panose="02020603050405020304" pitchFamily="18" charset="0"/>
              </a:rPr>
              <a:t>Jehn</a:t>
            </a:r>
            <a:r>
              <a:rPr lang="en-US" altLang="en-US" b="1" dirty="0">
                <a:solidFill>
                  <a:srgbClr val="FF0000"/>
                </a:solidFill>
                <a:latin typeface="Times New Roman" panose="02020603050405020304" pitchFamily="18" charset="0"/>
                <a:cs typeface="Times New Roman" panose="02020603050405020304" pitchFamily="18" charset="0"/>
              </a:rPr>
              <a:t> </a:t>
            </a:r>
            <a:r>
              <a:rPr lang="en-US" altLang="en-US" b="1" dirty="0">
                <a:latin typeface="Times New Roman" panose="02020603050405020304" pitchFamily="18" charset="0"/>
                <a:cs typeface="Times New Roman" panose="02020603050405020304" pitchFamily="18" charset="0"/>
              </a:rPr>
              <a:t>suggests that task-related conflict often improves team performance, but emotional conflict often depresses team performance.</a:t>
            </a:r>
          </a:p>
          <a:p>
            <a:pPr marL="0" indent="0" algn="just">
              <a:lnSpc>
                <a:spcPct val="150000"/>
              </a:lnSpc>
              <a:buNone/>
            </a:pPr>
            <a:endParaRPr lang="en-US"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856706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Developing Better Communication Skills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8640" y="1690688"/>
            <a:ext cx="10805160" cy="5062809"/>
          </a:xfrm>
        </p:spPr>
        <p:txBody>
          <a:bodyPr>
            <a:normAutofit fontScale="92500" lnSpcReduction="10000"/>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Companies and formal degree programs for IT professionals often neglect the importance of developing speaking, writing, and listening skills.</a:t>
            </a:r>
          </a:p>
          <a:p>
            <a:pPr algn="just">
              <a:lnSpc>
                <a:spcPct val="150000"/>
              </a:lnSpc>
            </a:pPr>
            <a:r>
              <a:rPr lang="en-US" altLang="en-US" sz="3200" b="1" dirty="0">
                <a:latin typeface="Times New Roman" panose="02020603050405020304" pitchFamily="18" charset="0"/>
                <a:cs typeface="Times New Roman" panose="02020603050405020304" pitchFamily="18" charset="0"/>
              </a:rPr>
              <a:t>As organizations become more global, they realize they must invest in ways to improve communication with people from different countries and cultures.</a:t>
            </a:r>
          </a:p>
          <a:p>
            <a:pPr algn="just">
              <a:lnSpc>
                <a:spcPct val="150000"/>
              </a:lnSpc>
            </a:pPr>
            <a:r>
              <a:rPr lang="en-US" altLang="en-US" sz="3200" b="1" dirty="0">
                <a:latin typeface="Times New Roman" panose="02020603050405020304" pitchFamily="18" charset="0"/>
                <a:cs typeface="Times New Roman" panose="02020603050405020304" pitchFamily="18" charset="0"/>
              </a:rPr>
              <a:t>It takes leadership to improve communication.</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802983" y="365125"/>
            <a:ext cx="453197" cy="1464227"/>
          </a:xfrm>
          <a:prstGeom prst="rect">
            <a:avLst/>
          </a:prstGeom>
        </p:spPr>
      </p:pic>
    </p:spTree>
    <p:extLst>
      <p:ext uri="{BB962C8B-B14F-4D97-AF65-F5344CB8AC3E}">
        <p14:creationId xmlns:p14="http://schemas.microsoft.com/office/powerpoint/2010/main" val="242261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Running Effective Meetings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199" y="1959429"/>
            <a:ext cx="10722429" cy="4389120"/>
          </a:xfrm>
        </p:spPr>
        <p:txBody>
          <a:bodyPr>
            <a:normAutofit/>
          </a:bodyPr>
          <a:lstStyle/>
          <a:p>
            <a:pPr>
              <a:lnSpc>
                <a:spcPct val="150000"/>
              </a:lnSpc>
            </a:pPr>
            <a:r>
              <a:rPr lang="en-US" altLang="en-US" sz="3200" b="1" dirty="0">
                <a:latin typeface="Times New Roman" panose="02020603050405020304" pitchFamily="18" charset="0"/>
                <a:cs typeface="Times New Roman" panose="02020603050405020304" pitchFamily="18" charset="0"/>
              </a:rPr>
              <a:t>Determine if a meeting can be avoided.</a:t>
            </a:r>
          </a:p>
          <a:p>
            <a:pPr>
              <a:lnSpc>
                <a:spcPct val="150000"/>
              </a:lnSpc>
            </a:pPr>
            <a:r>
              <a:rPr lang="en-US" altLang="en-US" sz="3200" b="1" dirty="0">
                <a:latin typeface="Times New Roman" panose="02020603050405020304" pitchFamily="18" charset="0"/>
                <a:cs typeface="Times New Roman" panose="02020603050405020304" pitchFamily="18" charset="0"/>
              </a:rPr>
              <a:t>Define the purpose and intended outcome of the meeting.</a:t>
            </a:r>
          </a:p>
          <a:p>
            <a:pPr>
              <a:lnSpc>
                <a:spcPct val="150000"/>
              </a:lnSpc>
            </a:pPr>
            <a:r>
              <a:rPr lang="en-US" altLang="en-US" sz="3200" b="1" dirty="0">
                <a:latin typeface="Times New Roman" panose="02020603050405020304" pitchFamily="18" charset="0"/>
                <a:cs typeface="Times New Roman" panose="02020603050405020304" pitchFamily="18" charset="0"/>
              </a:rPr>
              <a:t>Determine who should attend the meeting.</a:t>
            </a:r>
          </a:p>
          <a:p>
            <a:pPr>
              <a:lnSpc>
                <a:spcPct val="150000"/>
              </a:lnSpc>
            </a:pPr>
            <a:r>
              <a:rPr lang="en-US" altLang="en-US" sz="3200" b="1" dirty="0">
                <a:latin typeface="Times New Roman" panose="02020603050405020304" pitchFamily="18" charset="0"/>
                <a:cs typeface="Times New Roman" panose="02020603050405020304" pitchFamily="18" charset="0"/>
              </a:rPr>
              <a:t>Provide an agenda to participants before the meeting.</a:t>
            </a:r>
          </a:p>
          <a:p>
            <a:pPr marL="0" indent="0">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77760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50869"/>
            <a:ext cx="10515600" cy="4126093"/>
          </a:xfrm>
        </p:spPr>
        <p:txBody>
          <a:bodyPr>
            <a:normAutofit/>
          </a:bodyPr>
          <a:lstStyle/>
          <a:p>
            <a:pPr algn="just">
              <a:lnSpc>
                <a:spcPct val="150000"/>
              </a:lnSpc>
            </a:pPr>
            <a:r>
              <a:rPr lang="en-US" altLang="en-US" sz="3200" b="1" dirty="0">
                <a:latin typeface="Times New Roman" panose="02020603050405020304" pitchFamily="18" charset="0"/>
                <a:cs typeface="Times New Roman" panose="02020603050405020304" pitchFamily="18" charset="0"/>
              </a:rPr>
              <a:t>Prepare handouts, visual aids, and make logistical arrangements ahead of time.</a:t>
            </a:r>
          </a:p>
          <a:p>
            <a:pPr algn="just">
              <a:lnSpc>
                <a:spcPct val="150000"/>
              </a:lnSpc>
            </a:pPr>
            <a:r>
              <a:rPr lang="en-US" altLang="en-US" sz="3200" b="1" dirty="0">
                <a:latin typeface="Times New Roman" panose="02020603050405020304" pitchFamily="18" charset="0"/>
                <a:cs typeface="Times New Roman" panose="02020603050405020304" pitchFamily="18" charset="0"/>
              </a:rPr>
              <a:t>Run the meeting professionally.</a:t>
            </a:r>
          </a:p>
          <a:p>
            <a:pPr algn="just">
              <a:lnSpc>
                <a:spcPct val="150000"/>
              </a:lnSpc>
            </a:pPr>
            <a:r>
              <a:rPr lang="en-US" altLang="en-US" sz="3200" b="1" dirty="0">
                <a:latin typeface="Times New Roman" panose="02020603050405020304" pitchFamily="18" charset="0"/>
                <a:cs typeface="Times New Roman" panose="02020603050405020304" pitchFamily="18" charset="0"/>
              </a:rPr>
              <a:t>Build relationships.</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838200" y="365125"/>
            <a:ext cx="10515600" cy="1325563"/>
          </a:xfrm>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Running Effective Meetings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256471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Developing a Communications Infrastructure</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4"/>
            <a:ext cx="10515600" cy="5032376"/>
          </a:xfrm>
        </p:spPr>
        <p:txBody>
          <a:bodyPr>
            <a:normAutofit lnSpcReduction="10000"/>
          </a:bodyPr>
          <a:lstStyle/>
          <a:p>
            <a:pPr algn="just">
              <a:lnSpc>
                <a:spcPct val="150000"/>
              </a:lnSpc>
            </a:pPr>
            <a:r>
              <a:rPr lang="en-US" altLang="en-US" sz="3200" b="1" dirty="0">
                <a:solidFill>
                  <a:srgbClr val="FF0000"/>
                </a:solidFill>
                <a:latin typeface="Times New Roman" panose="02020603050405020304" pitchFamily="18" charset="0"/>
                <a:cs typeface="Times New Roman" panose="02020603050405020304" pitchFamily="18" charset="0"/>
              </a:rPr>
              <a:t>A communications infrastructure </a:t>
            </a:r>
            <a:r>
              <a:rPr lang="en-US" altLang="en-US" sz="3200" b="1" dirty="0">
                <a:latin typeface="Times New Roman" panose="02020603050405020304" pitchFamily="18" charset="0"/>
                <a:cs typeface="Times New Roman" panose="02020603050405020304" pitchFamily="18" charset="0"/>
              </a:rPr>
              <a:t>is a set of tools, techniques, and principles that provide a foundation for the effective transfer of information.</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Tools include e-mail, project management software, groupware, fax machines, telephones, teleconferencing systems, document management systems, and word processors.</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216677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Developing a Communications Infrastructure</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10515600" cy="4705804"/>
          </a:xfrm>
        </p:spPr>
        <p:txBody>
          <a:bodyPr>
            <a:normAutofit/>
          </a:bodyPr>
          <a:lstStyle/>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Techniques include reporting guidelines and templates, meeting ground rules and procedures, decision-making processes, problem-solving approaches, and conflict resolution and negotiation techniques.</a:t>
            </a:r>
          </a:p>
          <a:p>
            <a:pPr marL="457200" lvl="1" indent="0" algn="just">
              <a:lnSpc>
                <a:spcPct val="150000"/>
              </a:lnSpc>
              <a:buNone/>
            </a:pPr>
            <a:r>
              <a:rPr lang="en-US" altLang="en-US" sz="3200" b="1" dirty="0">
                <a:latin typeface="Times New Roman" panose="02020603050405020304" pitchFamily="18" charset="0"/>
                <a:cs typeface="Times New Roman" panose="02020603050405020304" pitchFamily="18" charset="0"/>
              </a:rPr>
              <a:t>- Principles include using open dialog and an agreed upon work ethic.</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21891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pPr algn="ctr"/>
            <a:r>
              <a:rPr lang="en-US" u="sng" dirty="0">
                <a:solidFill>
                  <a:schemeClr val="tx1"/>
                </a:solidFill>
                <a:latin typeface="Times New Roman" panose="02020603050405020304" pitchFamily="18" charset="0"/>
                <a:cs typeface="Times New Roman" panose="02020603050405020304" pitchFamily="18" charset="0"/>
              </a:rPr>
              <a:t>Section Tow: </a:t>
            </a:r>
            <a:r>
              <a:rPr lang="en-US" dirty="0">
                <a:solidFill>
                  <a:schemeClr val="tx1"/>
                </a:solidFill>
                <a:latin typeface="Times New Roman" panose="02020603050405020304" pitchFamily="18" charset="0"/>
                <a:cs typeface="Times New Roman" panose="02020603050405020304" pitchFamily="18" charset="0"/>
              </a:rPr>
              <a:t>Project Team Management </a:t>
            </a:r>
          </a:p>
        </p:txBody>
      </p:sp>
      <p:sp>
        <p:nvSpPr>
          <p:cNvPr id="3" name="Content Placeholder 2"/>
          <p:cNvSpPr>
            <a:spLocks noGrp="1"/>
          </p:cNvSpPr>
          <p:nvPr>
            <p:ph idx="1"/>
          </p:nvPr>
        </p:nvSpPr>
        <p:spPr>
          <a:xfrm>
            <a:off x="838200" y="1985554"/>
            <a:ext cx="10515600" cy="4754880"/>
          </a:xfrm>
        </p:spPr>
        <p:txBody>
          <a:bodyPr>
            <a:normAutofit/>
          </a:bodyPr>
          <a:lstStyle/>
          <a:p>
            <a:pPr marL="0" indent="0" algn="just">
              <a:lnSpc>
                <a:spcPct val="150000"/>
              </a:lnSpc>
              <a:buNone/>
            </a:pPr>
            <a:r>
              <a:rPr lang="en-US" sz="3200" b="1" dirty="0">
                <a:solidFill>
                  <a:srgbClr val="FF0000"/>
                </a:solidFill>
                <a:latin typeface="Times New Roman" panose="02020603050405020304" pitchFamily="18" charset="0"/>
                <a:cs typeface="Times New Roman" panose="02020603050405020304" pitchFamily="18" charset="0"/>
              </a:rPr>
              <a:t>The project team </a:t>
            </a:r>
            <a:r>
              <a:rPr lang="en-US" sz="3200" b="1" dirty="0">
                <a:latin typeface="Times New Roman" panose="02020603050405020304" pitchFamily="18" charset="0"/>
                <a:cs typeface="Times New Roman" panose="02020603050405020304" pitchFamily="18" charset="0"/>
              </a:rPr>
              <a:t>includes the project manager and the group of individuals who work together on a project to achieve its objectives. It consists of the project manager, project management staff, and other team members who are maybe not directly involved with management but carry out the work related to the project.</a:t>
            </a: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1025051" y="365125"/>
            <a:ext cx="231129" cy="1464227"/>
          </a:xfrm>
          <a:prstGeom prst="rect">
            <a:avLst/>
          </a:prstGeom>
        </p:spPr>
      </p:pic>
    </p:spTree>
    <p:extLst>
      <p:ext uri="{BB962C8B-B14F-4D97-AF65-F5344CB8AC3E}">
        <p14:creationId xmlns:p14="http://schemas.microsoft.com/office/powerpoint/2010/main" val="140616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03119"/>
            <a:ext cx="10515600" cy="3892732"/>
          </a:xfrm>
        </p:spPr>
        <p:txBody>
          <a:bodyPr>
            <a:normAutofit/>
          </a:bodyPr>
          <a:lstStyle/>
          <a:p>
            <a:pPr marL="0" indent="0" algn="just">
              <a:lnSpc>
                <a:spcPct val="150000"/>
              </a:lnSpc>
              <a:buNone/>
            </a:pPr>
            <a:r>
              <a:rPr lang="en-US" sz="3200" b="1" dirty="0">
                <a:solidFill>
                  <a:srgbClr val="FF0000"/>
                </a:solidFill>
                <a:latin typeface="Times New Roman" panose="02020603050405020304" pitchFamily="18" charset="0"/>
                <a:cs typeface="Times New Roman" panose="02020603050405020304" pitchFamily="18" charset="0"/>
              </a:rPr>
              <a:t>This team consists </a:t>
            </a:r>
            <a:r>
              <a:rPr lang="en-US" sz="3200" b="1" dirty="0">
                <a:latin typeface="Times New Roman" panose="02020603050405020304" pitchFamily="18" charset="0"/>
                <a:cs typeface="Times New Roman" panose="02020603050405020304" pitchFamily="18" charset="0"/>
              </a:rPr>
              <a:t>of people from different teams with precise subject matter knowledge or with the required skill set to carry out the work of the project.</a:t>
            </a:r>
          </a:p>
        </p:txBody>
      </p:sp>
      <p:sp>
        <p:nvSpPr>
          <p:cNvPr id="4" name="Title 1"/>
          <p:cNvSpPr>
            <a:spLocks noGrp="1"/>
          </p:cNvSpPr>
          <p:nvPr>
            <p:ph type="title"/>
          </p:nvPr>
        </p:nvSpPr>
        <p:spPr>
          <a:xfrm>
            <a:off x="838200" y="365125"/>
            <a:ext cx="10515600" cy="1325563"/>
          </a:xfrm>
          <a:solidFill>
            <a:schemeClr val="accent4"/>
          </a:solidFill>
        </p:spPr>
        <p:txBody>
          <a:bodyPr/>
          <a:lstStyle/>
          <a:p>
            <a:r>
              <a:rPr lang="en-US" dirty="0">
                <a:solidFill>
                  <a:schemeClr val="tx1"/>
                </a:solidFill>
                <a:latin typeface="Times New Roman" panose="02020603050405020304" pitchFamily="18" charset="0"/>
                <a:cs typeface="Times New Roman" panose="02020603050405020304" pitchFamily="18" charset="0"/>
              </a:rPr>
              <a:t>Project Team Management </a:t>
            </a: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78102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Team Development Stages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10515600" cy="4679678"/>
          </a:xfrm>
        </p:spPr>
        <p:txBody>
          <a:bodyPr>
            <a:normAutofit/>
          </a:bodyPr>
          <a:lstStyle/>
          <a:p>
            <a:pPr marL="533400" indent="-533400" algn="just">
              <a:lnSpc>
                <a:spcPct val="150000"/>
              </a:lnSpc>
              <a:buFontTx/>
              <a:buAutoNum type="arabicPeriod"/>
            </a:pPr>
            <a:r>
              <a:rPr lang="en-US" altLang="en-US" sz="3200" b="1" dirty="0">
                <a:solidFill>
                  <a:srgbClr val="FF0000"/>
                </a:solidFill>
                <a:latin typeface="Times New Roman" panose="02020603050405020304" pitchFamily="18" charset="0"/>
                <a:cs typeface="Times New Roman" panose="02020603050405020304" pitchFamily="18" charset="0"/>
              </a:rPr>
              <a:t>Forming : </a:t>
            </a:r>
            <a:r>
              <a:rPr lang="en-US" altLang="en-US" sz="3200" b="1" dirty="0">
                <a:latin typeface="Times New Roman" panose="02020603050405020304" pitchFamily="18" charset="0"/>
                <a:cs typeface="Times New Roman" panose="02020603050405020304" pitchFamily="18" charset="0"/>
              </a:rPr>
              <a:t>members become acquainted.</a:t>
            </a:r>
          </a:p>
          <a:p>
            <a:pPr marL="533400" indent="-533400" algn="just">
              <a:lnSpc>
                <a:spcPct val="150000"/>
              </a:lnSpc>
              <a:buFontTx/>
              <a:buAutoNum type="arabicPeriod"/>
            </a:pPr>
            <a:r>
              <a:rPr lang="en-US" altLang="en-US" sz="3200" b="1" dirty="0">
                <a:solidFill>
                  <a:srgbClr val="FF0000"/>
                </a:solidFill>
                <a:latin typeface="Times New Roman" panose="02020603050405020304" pitchFamily="18" charset="0"/>
                <a:cs typeface="Times New Roman" panose="02020603050405020304" pitchFamily="18" charset="0"/>
              </a:rPr>
              <a:t>Storming : </a:t>
            </a:r>
            <a:r>
              <a:rPr lang="en-US" altLang="en-US" sz="3200" b="1" dirty="0">
                <a:latin typeface="Times New Roman" panose="02020603050405020304" pitchFamily="18" charset="0"/>
                <a:cs typeface="Times New Roman" panose="02020603050405020304" pitchFamily="18" charset="0"/>
              </a:rPr>
              <a:t>conflict begins.</a:t>
            </a:r>
          </a:p>
          <a:p>
            <a:pPr marL="533400" indent="-533400" algn="just">
              <a:lnSpc>
                <a:spcPct val="150000"/>
              </a:lnSpc>
              <a:buFontTx/>
              <a:buAutoNum type="arabicPeriod"/>
            </a:pPr>
            <a:r>
              <a:rPr lang="en-US" altLang="en-US" sz="3200" b="1" dirty="0">
                <a:solidFill>
                  <a:srgbClr val="FF0000"/>
                </a:solidFill>
                <a:latin typeface="Times New Roman" panose="02020603050405020304" pitchFamily="18" charset="0"/>
                <a:cs typeface="Times New Roman" panose="02020603050405020304" pitchFamily="18" charset="0"/>
              </a:rPr>
              <a:t>Norming : </a:t>
            </a:r>
            <a:r>
              <a:rPr lang="en-US" altLang="en-US" sz="3200" b="1" dirty="0">
                <a:latin typeface="Times New Roman" panose="02020603050405020304" pitchFamily="18" charset="0"/>
                <a:cs typeface="Times New Roman" panose="02020603050405020304" pitchFamily="18" charset="0"/>
              </a:rPr>
              <a:t>members reach agreement.</a:t>
            </a:r>
          </a:p>
          <a:p>
            <a:pPr marL="533400" indent="-533400" algn="just">
              <a:lnSpc>
                <a:spcPct val="150000"/>
              </a:lnSpc>
              <a:buFontTx/>
              <a:buAutoNum type="arabicPeriod"/>
            </a:pPr>
            <a:r>
              <a:rPr lang="en-US" altLang="en-US" sz="3200" b="1" dirty="0">
                <a:solidFill>
                  <a:srgbClr val="FF0000"/>
                </a:solidFill>
                <a:latin typeface="Times New Roman" panose="02020603050405020304" pitchFamily="18" charset="0"/>
                <a:cs typeface="Times New Roman" panose="02020603050405020304" pitchFamily="18" charset="0"/>
              </a:rPr>
              <a:t>Performing : </a:t>
            </a:r>
            <a:r>
              <a:rPr lang="en-US" altLang="en-US" sz="3200" b="1" dirty="0">
                <a:latin typeface="Times New Roman" panose="02020603050405020304" pitchFamily="18" charset="0"/>
                <a:cs typeface="Times New Roman" panose="02020603050405020304" pitchFamily="18" charset="0"/>
              </a:rPr>
              <a:t>members work together.</a:t>
            </a:r>
          </a:p>
          <a:p>
            <a:pPr marL="533400" indent="-533400" algn="just">
              <a:lnSpc>
                <a:spcPct val="150000"/>
              </a:lnSpc>
              <a:buFontTx/>
              <a:buAutoNum type="arabicPeriod"/>
            </a:pPr>
            <a:r>
              <a:rPr lang="en-US" altLang="en-US" sz="3200" b="1" dirty="0">
                <a:solidFill>
                  <a:srgbClr val="FF0000"/>
                </a:solidFill>
                <a:latin typeface="Times New Roman" panose="02020603050405020304" pitchFamily="18" charset="0"/>
                <a:cs typeface="Times New Roman" panose="02020603050405020304" pitchFamily="18" charset="0"/>
              </a:rPr>
              <a:t>Adjourning : </a:t>
            </a:r>
            <a:r>
              <a:rPr lang="en-US" altLang="en-US" sz="3200" b="1" dirty="0">
                <a:latin typeface="Times New Roman" panose="02020603050405020304" pitchFamily="18" charset="0"/>
                <a:cs typeface="Times New Roman" panose="02020603050405020304" pitchFamily="18" charset="0"/>
              </a:rPr>
              <a:t>group disbands.</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2521798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Figure 4. Team Development Stages</a:t>
            </a:r>
            <a:endParaRPr lang="en-US" dirty="0">
              <a:solidFill>
                <a:schemeClr val="tx1"/>
              </a:solidFill>
              <a:latin typeface="Times New Roman" panose="02020603050405020304" pitchFamily="18" charset="0"/>
              <a:cs typeface="Times New Roman" panose="02020603050405020304" pitchFamily="18" charset="0"/>
            </a:endParaRPr>
          </a:p>
        </p:txBody>
      </p:sp>
      <p:grpSp>
        <p:nvGrpSpPr>
          <p:cNvPr id="4" name="Group 27"/>
          <p:cNvGrpSpPr>
            <a:grpSpLocks/>
          </p:cNvGrpSpPr>
          <p:nvPr/>
        </p:nvGrpSpPr>
        <p:grpSpPr bwMode="auto">
          <a:xfrm>
            <a:off x="1227909" y="1690688"/>
            <a:ext cx="9405257" cy="4997495"/>
            <a:chOff x="179388" y="1160463"/>
            <a:chExt cx="8713787" cy="5522912"/>
          </a:xfrm>
        </p:grpSpPr>
        <p:sp>
          <p:nvSpPr>
            <p:cNvPr id="5" name="Oval 4"/>
            <p:cNvSpPr>
              <a:spLocks noChangeArrowheads="1"/>
            </p:cNvSpPr>
            <p:nvPr/>
          </p:nvSpPr>
          <p:spPr bwMode="auto">
            <a:xfrm>
              <a:off x="1727200" y="1592263"/>
              <a:ext cx="5184775" cy="4981575"/>
            </a:xfrm>
            <a:prstGeom prst="ellipse">
              <a:avLst/>
            </a:prstGeom>
            <a:solidFill>
              <a:srgbClr val="CCFFCC"/>
            </a:solidFill>
            <a:ln w="50800" algn="ctr">
              <a:solidFill>
                <a:schemeClr val="tx1"/>
              </a:solidFill>
              <a:round/>
              <a:headEnd/>
              <a:tailEnd type="none" w="lg" len="lg"/>
            </a:ln>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endParaRPr lang="hu-HU" altLang="en-US"/>
            </a:p>
          </p:txBody>
        </p:sp>
        <p:sp>
          <p:nvSpPr>
            <p:cNvPr id="6" name="Line 5"/>
            <p:cNvSpPr>
              <a:spLocks noChangeShapeType="1"/>
            </p:cNvSpPr>
            <p:nvPr/>
          </p:nvSpPr>
          <p:spPr bwMode="auto">
            <a:xfrm>
              <a:off x="1727200" y="3984625"/>
              <a:ext cx="5183188" cy="0"/>
            </a:xfrm>
            <a:prstGeom prst="line">
              <a:avLst/>
            </a:prstGeom>
            <a:noFill/>
            <a:ln w="38100">
              <a:solidFill>
                <a:schemeClr val="tx1"/>
              </a:solidFill>
              <a:round/>
              <a:headEnd/>
              <a:tailEnd type="none" w="lg" len="lg"/>
            </a:ln>
            <a:extLst>
              <a:ext uri="{909E8E84-426E-40DD-AFC4-6F175D3DCCD1}">
                <a14:hiddenFill xmlns:a14="http://schemas.microsoft.com/office/drawing/2010/main">
                  <a:noFill/>
                </a14:hiddenFill>
              </a:ext>
            </a:extLst>
          </p:spPr>
          <p:txBody>
            <a:bodyPr>
              <a:spAutoFit/>
            </a:bodyPr>
            <a:lstStyle/>
            <a:p>
              <a:endParaRPr lang="en-US"/>
            </a:p>
          </p:txBody>
        </p:sp>
        <p:sp>
          <p:nvSpPr>
            <p:cNvPr id="7" name="Line 6"/>
            <p:cNvSpPr>
              <a:spLocks noChangeShapeType="1"/>
            </p:cNvSpPr>
            <p:nvPr/>
          </p:nvSpPr>
          <p:spPr bwMode="auto">
            <a:xfrm rot="-5400000">
              <a:off x="1674019" y="3877469"/>
              <a:ext cx="5362575" cy="1587"/>
            </a:xfrm>
            <a:prstGeom prst="line">
              <a:avLst/>
            </a:prstGeom>
            <a:noFill/>
            <a:ln w="38100">
              <a:solidFill>
                <a:schemeClr val="tx1"/>
              </a:solidFill>
              <a:round/>
              <a:headEnd/>
              <a:tailEnd type="none" w="lg" len="lg"/>
            </a:ln>
            <a:extLst>
              <a:ext uri="{909E8E84-426E-40DD-AFC4-6F175D3DCCD1}">
                <a14:hiddenFill xmlns:a14="http://schemas.microsoft.com/office/drawing/2010/main">
                  <a:noFill/>
                </a14:hiddenFill>
              </a:ext>
            </a:extLst>
          </p:spPr>
          <p:txBody>
            <a:bodyPr>
              <a:spAutoFit/>
            </a:bodyPr>
            <a:lstStyle/>
            <a:p>
              <a:endParaRPr lang="en-US"/>
            </a:p>
          </p:txBody>
        </p:sp>
        <p:sp>
          <p:nvSpPr>
            <p:cNvPr id="8" name="Text Box 7"/>
            <p:cNvSpPr txBox="1">
              <a:spLocks noChangeArrowheads="1"/>
            </p:cNvSpPr>
            <p:nvPr/>
          </p:nvSpPr>
          <p:spPr bwMode="auto">
            <a:xfrm>
              <a:off x="7164388" y="1592263"/>
              <a:ext cx="17287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1. Forming</a:t>
              </a:r>
            </a:p>
          </p:txBody>
        </p:sp>
        <p:sp>
          <p:nvSpPr>
            <p:cNvPr id="9" name="Text Box 8"/>
            <p:cNvSpPr txBox="1">
              <a:spLocks noChangeArrowheads="1"/>
            </p:cNvSpPr>
            <p:nvPr/>
          </p:nvSpPr>
          <p:spPr bwMode="auto">
            <a:xfrm>
              <a:off x="6804025" y="5876925"/>
              <a:ext cx="1873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2. Storming</a:t>
              </a:r>
            </a:p>
          </p:txBody>
        </p:sp>
        <p:sp>
          <p:nvSpPr>
            <p:cNvPr id="10" name="Text Box 9"/>
            <p:cNvSpPr txBox="1">
              <a:spLocks noChangeArrowheads="1"/>
            </p:cNvSpPr>
            <p:nvPr/>
          </p:nvSpPr>
          <p:spPr bwMode="auto">
            <a:xfrm>
              <a:off x="179388" y="6021388"/>
              <a:ext cx="1873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3. Norming</a:t>
              </a:r>
            </a:p>
          </p:txBody>
        </p:sp>
        <p:sp>
          <p:nvSpPr>
            <p:cNvPr id="11" name="Text Box 10"/>
            <p:cNvSpPr txBox="1">
              <a:spLocks noChangeArrowheads="1"/>
            </p:cNvSpPr>
            <p:nvPr/>
          </p:nvSpPr>
          <p:spPr bwMode="auto">
            <a:xfrm>
              <a:off x="215900" y="1376363"/>
              <a:ext cx="2339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4. Performing</a:t>
              </a:r>
            </a:p>
          </p:txBody>
        </p:sp>
        <p:sp>
          <p:nvSpPr>
            <p:cNvPr id="12" name="Text Box 12"/>
            <p:cNvSpPr txBox="1">
              <a:spLocks noChangeArrowheads="1"/>
            </p:cNvSpPr>
            <p:nvPr/>
          </p:nvSpPr>
          <p:spPr bwMode="auto">
            <a:xfrm>
              <a:off x="4284663" y="1160463"/>
              <a:ext cx="17287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Convene</a:t>
              </a:r>
            </a:p>
          </p:txBody>
        </p:sp>
        <p:sp>
          <p:nvSpPr>
            <p:cNvPr id="13" name="Text Box 13"/>
            <p:cNvSpPr txBox="1">
              <a:spLocks noChangeArrowheads="1"/>
            </p:cNvSpPr>
            <p:nvPr/>
          </p:nvSpPr>
          <p:spPr bwMode="auto">
            <a:xfrm>
              <a:off x="2663825" y="1160463"/>
              <a:ext cx="1728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Adjourn</a:t>
              </a:r>
            </a:p>
          </p:txBody>
        </p:sp>
        <p:sp>
          <p:nvSpPr>
            <p:cNvPr id="14" name="Text Box 14"/>
            <p:cNvSpPr txBox="1">
              <a:spLocks noChangeArrowheads="1"/>
            </p:cNvSpPr>
            <p:nvPr/>
          </p:nvSpPr>
          <p:spPr bwMode="auto">
            <a:xfrm rot="2852313">
              <a:off x="5845175" y="2120901"/>
              <a:ext cx="1584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Inclusion</a:t>
              </a:r>
            </a:p>
          </p:txBody>
        </p:sp>
        <p:sp>
          <p:nvSpPr>
            <p:cNvPr id="15" name="Text Box 15"/>
            <p:cNvSpPr txBox="1">
              <a:spLocks noChangeArrowheads="1"/>
            </p:cNvSpPr>
            <p:nvPr/>
          </p:nvSpPr>
          <p:spPr bwMode="auto">
            <a:xfrm rot="-3338040">
              <a:off x="6240462" y="5145088"/>
              <a:ext cx="1584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Control</a:t>
              </a:r>
            </a:p>
          </p:txBody>
        </p:sp>
        <p:sp>
          <p:nvSpPr>
            <p:cNvPr id="16" name="Text Box 16"/>
            <p:cNvSpPr txBox="1">
              <a:spLocks noChangeArrowheads="1"/>
            </p:cNvSpPr>
            <p:nvPr/>
          </p:nvSpPr>
          <p:spPr bwMode="auto">
            <a:xfrm rot="2852313">
              <a:off x="1157288" y="5511800"/>
              <a:ext cx="1885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t>Cooperation</a:t>
              </a:r>
            </a:p>
          </p:txBody>
        </p:sp>
        <p:sp>
          <p:nvSpPr>
            <p:cNvPr id="17" name="Text Box 17"/>
            <p:cNvSpPr txBox="1">
              <a:spLocks noChangeArrowheads="1"/>
            </p:cNvSpPr>
            <p:nvPr/>
          </p:nvSpPr>
          <p:spPr bwMode="auto">
            <a:xfrm rot="-3338040">
              <a:off x="913464" y="2270075"/>
              <a:ext cx="1915940" cy="471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dirty="0"/>
                <a:t>Productivity</a:t>
              </a:r>
            </a:p>
          </p:txBody>
        </p:sp>
        <p:sp>
          <p:nvSpPr>
            <p:cNvPr id="18" name="Text Box 18"/>
            <p:cNvSpPr txBox="1">
              <a:spLocks noChangeArrowheads="1"/>
            </p:cNvSpPr>
            <p:nvPr/>
          </p:nvSpPr>
          <p:spPr bwMode="auto">
            <a:xfrm>
              <a:off x="2447925" y="3500438"/>
              <a:ext cx="1728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a:solidFill>
                    <a:srgbClr val="0000CC"/>
                  </a:solidFill>
                </a:rPr>
                <a:t>Productive</a:t>
              </a:r>
            </a:p>
          </p:txBody>
        </p:sp>
        <p:sp>
          <p:nvSpPr>
            <p:cNvPr id="19" name="Text Box 19"/>
            <p:cNvSpPr txBox="1">
              <a:spLocks noChangeArrowheads="1"/>
            </p:cNvSpPr>
            <p:nvPr/>
          </p:nvSpPr>
          <p:spPr bwMode="auto">
            <a:xfrm>
              <a:off x="2376488" y="4005263"/>
              <a:ext cx="17287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dirty="0">
                  <a:solidFill>
                    <a:srgbClr val="FF0000"/>
                  </a:solidFill>
                </a:rPr>
                <a:t>Organized</a:t>
              </a:r>
            </a:p>
          </p:txBody>
        </p:sp>
        <p:sp>
          <p:nvSpPr>
            <p:cNvPr id="20" name="Text Box 20"/>
            <p:cNvSpPr txBox="1">
              <a:spLocks noChangeArrowheads="1"/>
            </p:cNvSpPr>
            <p:nvPr/>
          </p:nvSpPr>
          <p:spPr bwMode="auto">
            <a:xfrm>
              <a:off x="4716463" y="4005263"/>
              <a:ext cx="17287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dirty="0">
                  <a:solidFill>
                    <a:srgbClr val="0000CC"/>
                  </a:solidFill>
                </a:rPr>
                <a:t>Infighting</a:t>
              </a:r>
            </a:p>
          </p:txBody>
        </p:sp>
        <p:sp>
          <p:nvSpPr>
            <p:cNvPr id="21" name="Text Box 21"/>
            <p:cNvSpPr txBox="1">
              <a:spLocks noChangeArrowheads="1"/>
            </p:cNvSpPr>
            <p:nvPr/>
          </p:nvSpPr>
          <p:spPr bwMode="auto">
            <a:xfrm>
              <a:off x="4716463" y="3500438"/>
              <a:ext cx="17287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eaLnBrk="1" hangingPunct="1"/>
              <a:r>
                <a:rPr lang="en-US" altLang="en-US" dirty="0">
                  <a:solidFill>
                    <a:srgbClr val="FF0000"/>
                  </a:solidFill>
                </a:rPr>
                <a:t>Testing</a:t>
              </a:r>
            </a:p>
          </p:txBody>
        </p:sp>
        <p:sp>
          <p:nvSpPr>
            <p:cNvPr id="22" name="Text Box 22"/>
            <p:cNvSpPr txBox="1">
              <a:spLocks noChangeArrowheads="1"/>
            </p:cNvSpPr>
            <p:nvPr/>
          </p:nvSpPr>
          <p:spPr bwMode="auto">
            <a:xfrm>
              <a:off x="4572000" y="1989138"/>
              <a:ext cx="1547813"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algn="l" eaLnBrk="1" hangingPunct="1"/>
              <a:r>
                <a:rPr lang="en-US" altLang="en-US" sz="1600" b="1">
                  <a:solidFill>
                    <a:srgbClr val="FF0000"/>
                  </a:solidFill>
                </a:rPr>
                <a:t>Quiet      Polite Guarded Impersonal Business-like High Morale</a:t>
              </a:r>
            </a:p>
          </p:txBody>
        </p:sp>
        <p:sp>
          <p:nvSpPr>
            <p:cNvPr id="23" name="Text Box 23"/>
            <p:cNvSpPr txBox="1">
              <a:spLocks noChangeArrowheads="1"/>
            </p:cNvSpPr>
            <p:nvPr/>
          </p:nvSpPr>
          <p:spPr bwMode="auto">
            <a:xfrm>
              <a:off x="2124075" y="4437063"/>
              <a:ext cx="2303463"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algn="l" eaLnBrk="1" hangingPunct="1"/>
              <a:r>
                <a:rPr lang="en-US" altLang="en-US" sz="1600" b="1">
                  <a:solidFill>
                    <a:srgbClr val="FF0000"/>
                  </a:solidFill>
                </a:rPr>
                <a:t>Establish procedures Develop team skills Confront issues Rebuild morale</a:t>
              </a:r>
            </a:p>
          </p:txBody>
        </p:sp>
        <p:sp>
          <p:nvSpPr>
            <p:cNvPr id="24" name="Text Box 24"/>
            <p:cNvSpPr txBox="1">
              <a:spLocks noChangeArrowheads="1"/>
            </p:cNvSpPr>
            <p:nvPr/>
          </p:nvSpPr>
          <p:spPr bwMode="auto">
            <a:xfrm>
              <a:off x="4430946" y="4416662"/>
              <a:ext cx="2195513"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algn="l" eaLnBrk="1" hangingPunct="1"/>
              <a:r>
                <a:rPr lang="en-US" altLang="en-US" sz="1600" b="1">
                  <a:solidFill>
                    <a:srgbClr val="0000CC"/>
                  </a:solidFill>
                </a:rPr>
                <a:t>Conflict over control Confrontational Alienation     Personal agendas Low morale</a:t>
              </a:r>
            </a:p>
          </p:txBody>
        </p:sp>
        <p:sp>
          <p:nvSpPr>
            <p:cNvPr id="25" name="Text Box 25"/>
            <p:cNvSpPr txBox="1">
              <a:spLocks noChangeArrowheads="1"/>
            </p:cNvSpPr>
            <p:nvPr/>
          </p:nvSpPr>
          <p:spPr bwMode="auto">
            <a:xfrm>
              <a:off x="2827288" y="1937510"/>
              <a:ext cx="1478720" cy="1590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algn="ctr" eaLnBrk="0" fontAlgn="base" hangingPunct="0">
                <a:spcBef>
                  <a:spcPct val="50000"/>
                </a:spcBef>
                <a:spcAft>
                  <a:spcPct val="0"/>
                </a:spcAft>
                <a:defRPr sz="2400">
                  <a:solidFill>
                    <a:schemeClr val="tx1"/>
                  </a:solidFill>
                  <a:latin typeface="Arial" panose="020B0604020202020204" pitchFamily="34" charset="0"/>
                </a:defRPr>
              </a:lvl6pPr>
              <a:lvl7pPr marL="2971800" indent="-228600" algn="ctr" eaLnBrk="0" fontAlgn="base" hangingPunct="0">
                <a:spcBef>
                  <a:spcPct val="50000"/>
                </a:spcBef>
                <a:spcAft>
                  <a:spcPct val="0"/>
                </a:spcAft>
                <a:defRPr sz="2400">
                  <a:solidFill>
                    <a:schemeClr val="tx1"/>
                  </a:solidFill>
                  <a:latin typeface="Arial" panose="020B0604020202020204" pitchFamily="34" charset="0"/>
                </a:defRPr>
              </a:lvl7pPr>
              <a:lvl8pPr marL="3429000" indent="-228600" algn="ctr" eaLnBrk="0" fontAlgn="base" hangingPunct="0">
                <a:spcBef>
                  <a:spcPct val="50000"/>
                </a:spcBef>
                <a:spcAft>
                  <a:spcPct val="0"/>
                </a:spcAft>
                <a:defRPr sz="2400">
                  <a:solidFill>
                    <a:schemeClr val="tx1"/>
                  </a:solidFill>
                  <a:latin typeface="Arial" panose="020B0604020202020204" pitchFamily="34" charset="0"/>
                </a:defRPr>
              </a:lvl8pPr>
              <a:lvl9pPr marL="3886200" indent="-228600" algn="ctr" eaLnBrk="0" fontAlgn="base" hangingPunct="0">
                <a:spcBef>
                  <a:spcPct val="50000"/>
                </a:spcBef>
                <a:spcAft>
                  <a:spcPct val="0"/>
                </a:spcAft>
                <a:defRPr sz="2400">
                  <a:solidFill>
                    <a:schemeClr val="tx1"/>
                  </a:solidFill>
                  <a:latin typeface="Arial" panose="020B0604020202020204" pitchFamily="34" charset="0"/>
                </a:defRPr>
              </a:lvl9pPr>
            </a:lstStyle>
            <a:p>
              <a:pPr algn="l" eaLnBrk="1" hangingPunct="1"/>
              <a:r>
                <a:rPr lang="en-US" altLang="en-US" sz="1600" b="1">
                  <a:solidFill>
                    <a:srgbClr val="0000CC"/>
                  </a:solidFill>
                </a:rPr>
                <a:t>Trust Flexible Supportive Confident Efficient High Morale</a:t>
              </a:r>
            </a:p>
          </p:txBody>
        </p:sp>
        <p:sp>
          <p:nvSpPr>
            <p:cNvPr id="26" name="Freeform 26"/>
            <p:cNvSpPr>
              <a:spLocks/>
            </p:cNvSpPr>
            <p:nvPr/>
          </p:nvSpPr>
          <p:spPr bwMode="auto">
            <a:xfrm rot="642587">
              <a:off x="6877050" y="2276475"/>
              <a:ext cx="1152525" cy="2519363"/>
            </a:xfrm>
            <a:custGeom>
              <a:avLst/>
              <a:gdLst>
                <a:gd name="T0" fmla="*/ 0 w 435"/>
                <a:gd name="T1" fmla="*/ 0 h 1406"/>
                <a:gd name="T2" fmla="*/ 2147483647 w 435"/>
                <a:gd name="T3" fmla="*/ 2147483647 h 1406"/>
                <a:gd name="T4" fmla="*/ 2147483647 w 435"/>
                <a:gd name="T5" fmla="*/ 2147483647 h 1406"/>
                <a:gd name="T6" fmla="*/ 0 60000 65536"/>
                <a:gd name="T7" fmla="*/ 0 60000 65536"/>
                <a:gd name="T8" fmla="*/ 0 60000 65536"/>
                <a:gd name="T9" fmla="*/ 0 w 435"/>
                <a:gd name="T10" fmla="*/ 0 h 1406"/>
                <a:gd name="T11" fmla="*/ 435 w 435"/>
                <a:gd name="T12" fmla="*/ 1406 h 1406"/>
              </a:gdLst>
              <a:ahLst/>
              <a:cxnLst>
                <a:cxn ang="T6">
                  <a:pos x="T0" y="T1"/>
                </a:cxn>
                <a:cxn ang="T7">
                  <a:pos x="T2" y="T3"/>
                </a:cxn>
                <a:cxn ang="T8">
                  <a:pos x="T4" y="T5"/>
                </a:cxn>
              </a:cxnLst>
              <a:rect l="T9" t="T10" r="T11" b="T12"/>
              <a:pathLst>
                <a:path w="435" h="1406">
                  <a:moveTo>
                    <a:pt x="0" y="0"/>
                  </a:moveTo>
                  <a:cubicBezTo>
                    <a:pt x="145" y="166"/>
                    <a:pt x="291" y="333"/>
                    <a:pt x="363" y="567"/>
                  </a:cubicBezTo>
                  <a:cubicBezTo>
                    <a:pt x="435" y="801"/>
                    <a:pt x="433" y="1103"/>
                    <a:pt x="431" y="1406"/>
                  </a:cubicBezTo>
                </a:path>
              </a:pathLst>
            </a:custGeom>
            <a:noFill/>
            <a:ln w="38100" cap="flat" cmpd="sng">
              <a:solidFill>
                <a:schemeClr val="tx1"/>
              </a:solidFill>
              <a:prstDash val="solid"/>
              <a:round/>
              <a:headEnd type="none" w="med" len="med"/>
              <a:tailEnd type="triangle" w="lg" len="lg"/>
            </a:ln>
            <a:extLst>
              <a:ext uri="{909E8E84-426E-40DD-AFC4-6F175D3DCCD1}">
                <a14:hiddenFill xmlns:a14="http://schemas.microsoft.com/office/drawing/2010/main">
                  <a:solidFill>
                    <a:srgbClr val="FFFFFF"/>
                  </a:solidFill>
                </a14:hiddenFill>
              </a:ext>
            </a:extLst>
          </p:spPr>
          <p:txBody>
            <a:bodyPr>
              <a:spAutoFit/>
            </a:bodyPr>
            <a:lstStyle/>
            <a:p>
              <a:endParaRPr lang="en-US"/>
            </a:p>
          </p:txBody>
        </p:sp>
        <p:sp>
          <p:nvSpPr>
            <p:cNvPr id="27" name="Freeform 27"/>
            <p:cNvSpPr>
              <a:spLocks/>
            </p:cNvSpPr>
            <p:nvPr/>
          </p:nvSpPr>
          <p:spPr bwMode="auto">
            <a:xfrm rot="-8958498">
              <a:off x="428625" y="3033713"/>
              <a:ext cx="1073150" cy="2228850"/>
            </a:xfrm>
            <a:custGeom>
              <a:avLst/>
              <a:gdLst>
                <a:gd name="T0" fmla="*/ 0 w 435"/>
                <a:gd name="T1" fmla="*/ 0 h 1406"/>
                <a:gd name="T2" fmla="*/ 2147483647 w 435"/>
                <a:gd name="T3" fmla="*/ 2147483647 h 1406"/>
                <a:gd name="T4" fmla="*/ 2147483647 w 435"/>
                <a:gd name="T5" fmla="*/ 2147483647 h 1406"/>
                <a:gd name="T6" fmla="*/ 0 60000 65536"/>
                <a:gd name="T7" fmla="*/ 0 60000 65536"/>
                <a:gd name="T8" fmla="*/ 0 60000 65536"/>
                <a:gd name="T9" fmla="*/ 0 w 435"/>
                <a:gd name="T10" fmla="*/ 0 h 1406"/>
                <a:gd name="T11" fmla="*/ 435 w 435"/>
                <a:gd name="T12" fmla="*/ 1406 h 1406"/>
              </a:gdLst>
              <a:ahLst/>
              <a:cxnLst>
                <a:cxn ang="T6">
                  <a:pos x="T0" y="T1"/>
                </a:cxn>
                <a:cxn ang="T7">
                  <a:pos x="T2" y="T3"/>
                </a:cxn>
                <a:cxn ang="T8">
                  <a:pos x="T4" y="T5"/>
                </a:cxn>
              </a:cxnLst>
              <a:rect l="T9" t="T10" r="T11" b="T12"/>
              <a:pathLst>
                <a:path w="435" h="1406">
                  <a:moveTo>
                    <a:pt x="0" y="0"/>
                  </a:moveTo>
                  <a:cubicBezTo>
                    <a:pt x="145" y="166"/>
                    <a:pt x="291" y="333"/>
                    <a:pt x="363" y="567"/>
                  </a:cubicBezTo>
                  <a:cubicBezTo>
                    <a:pt x="435" y="801"/>
                    <a:pt x="433" y="1103"/>
                    <a:pt x="431" y="1406"/>
                  </a:cubicBezTo>
                </a:path>
              </a:pathLst>
            </a:custGeom>
            <a:noFill/>
            <a:ln w="38100" cap="flat" cmpd="sng">
              <a:solidFill>
                <a:schemeClr val="tx1"/>
              </a:solidFill>
              <a:prstDash val="solid"/>
              <a:round/>
              <a:headEnd type="none" w="med" len="med"/>
              <a:tailEnd type="triangle" w="lg" len="lg"/>
            </a:ln>
            <a:extLst>
              <a:ext uri="{909E8E84-426E-40DD-AFC4-6F175D3DCCD1}">
                <a14:hiddenFill xmlns:a14="http://schemas.microsoft.com/office/drawing/2010/main">
                  <a:solidFill>
                    <a:srgbClr val="FFFFFF"/>
                  </a:solidFill>
                </a14:hiddenFill>
              </a:ext>
            </a:extLst>
          </p:spPr>
          <p:txBody>
            <a:bodyPr>
              <a:spAutoFit/>
            </a:bodyPr>
            <a:lstStyle/>
            <a:p>
              <a:endParaRPr lang="en-US"/>
            </a:p>
          </p:txBody>
        </p:sp>
      </p:grpSp>
      <p:pic>
        <p:nvPicPr>
          <p:cNvPr id="28"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9902024" y="365125"/>
            <a:ext cx="1354156" cy="1464227"/>
          </a:xfrm>
        </p:spPr>
      </p:pic>
    </p:spTree>
    <p:extLst>
      <p:ext uri="{BB962C8B-B14F-4D97-AF65-F5344CB8AC3E}">
        <p14:creationId xmlns:p14="http://schemas.microsoft.com/office/powerpoint/2010/main" val="427708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Effective Project Teams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789610"/>
            <a:ext cx="10515600" cy="5068389"/>
          </a:xfrm>
        </p:spPr>
        <p:txBody>
          <a:bodyPr>
            <a:noAutofit/>
          </a:bodyPr>
          <a:lstStyle/>
          <a:p>
            <a:pPr marL="0" indent="0">
              <a:lnSpc>
                <a:spcPct val="130000"/>
              </a:lnSpc>
              <a:buNone/>
            </a:pPr>
            <a:r>
              <a:rPr lang="en-US" altLang="en-US" sz="3200" b="1" dirty="0">
                <a:latin typeface="Times New Roman" panose="02020603050405020304" pitchFamily="18" charset="0"/>
                <a:cs typeface="Times New Roman" panose="02020603050405020304" pitchFamily="18" charset="0"/>
              </a:rPr>
              <a:t>1. Clear Sense of Mission.</a:t>
            </a:r>
          </a:p>
          <a:p>
            <a:pPr marL="0" indent="0">
              <a:lnSpc>
                <a:spcPct val="130000"/>
              </a:lnSpc>
              <a:buNone/>
            </a:pPr>
            <a:r>
              <a:rPr lang="en-US" altLang="en-US" sz="3200" b="1" dirty="0">
                <a:latin typeface="Times New Roman" panose="02020603050405020304" pitchFamily="18" charset="0"/>
                <a:cs typeface="Times New Roman" panose="02020603050405020304" pitchFamily="18" charset="0"/>
              </a:rPr>
              <a:t>2. Productive Interdependency.</a:t>
            </a:r>
          </a:p>
          <a:p>
            <a:pPr marL="0" indent="0">
              <a:lnSpc>
                <a:spcPct val="130000"/>
              </a:lnSpc>
              <a:buNone/>
            </a:pPr>
            <a:r>
              <a:rPr lang="en-US" altLang="en-US" sz="3200" b="1" dirty="0">
                <a:latin typeface="Times New Roman" panose="02020603050405020304" pitchFamily="18" charset="0"/>
                <a:cs typeface="Times New Roman" panose="02020603050405020304" pitchFamily="18" charset="0"/>
              </a:rPr>
              <a:t>3. Cohesiveness.</a:t>
            </a:r>
          </a:p>
          <a:p>
            <a:pPr marL="0" indent="0">
              <a:lnSpc>
                <a:spcPct val="130000"/>
              </a:lnSpc>
              <a:buNone/>
            </a:pPr>
            <a:r>
              <a:rPr lang="en-US" altLang="en-US" sz="3200" b="1" dirty="0">
                <a:latin typeface="Times New Roman" panose="02020603050405020304" pitchFamily="18" charset="0"/>
                <a:cs typeface="Times New Roman" panose="02020603050405020304" pitchFamily="18" charset="0"/>
              </a:rPr>
              <a:t>4. Trust.</a:t>
            </a:r>
          </a:p>
          <a:p>
            <a:pPr marL="0" indent="0">
              <a:lnSpc>
                <a:spcPct val="130000"/>
              </a:lnSpc>
              <a:buNone/>
            </a:pPr>
            <a:r>
              <a:rPr lang="en-US" altLang="en-US" sz="3200" b="1" dirty="0">
                <a:latin typeface="Times New Roman" panose="02020603050405020304" pitchFamily="18" charset="0"/>
                <a:cs typeface="Times New Roman" panose="02020603050405020304" pitchFamily="18" charset="0"/>
              </a:rPr>
              <a:t>5 Enthusiasm</a:t>
            </a:r>
            <a:r>
              <a:rPr lang="hu-HU" altLang="en-US" sz="3200" b="1" dirty="0">
                <a:latin typeface="Times New Roman" panose="02020603050405020304" pitchFamily="18" charset="0"/>
                <a:cs typeface="Times New Roman" panose="02020603050405020304" pitchFamily="18" charset="0"/>
              </a:rPr>
              <a:t>:</a:t>
            </a:r>
          </a:p>
          <a:p>
            <a:pPr lvl="1">
              <a:lnSpc>
                <a:spcPct val="130000"/>
              </a:lnSpc>
              <a:buFont typeface="Wingdings" panose="05000000000000000000" pitchFamily="2" charset="2"/>
              <a:buChar char="v"/>
            </a:pPr>
            <a:r>
              <a:rPr lang="hu-HU" altLang="en-US" sz="3200" b="1" dirty="0">
                <a:latin typeface="Times New Roman" panose="02020603050405020304" pitchFamily="18" charset="0"/>
                <a:cs typeface="Times New Roman" panose="02020603050405020304" pitchFamily="18" charset="0"/>
              </a:rPr>
              <a:t>Challenging, supportive, personally rewarding</a:t>
            </a:r>
            <a:endParaRPr lang="en-US" altLang="en-US" sz="3200" b="1" dirty="0">
              <a:latin typeface="Times New Roman" panose="02020603050405020304" pitchFamily="18" charset="0"/>
              <a:cs typeface="Times New Roman" panose="02020603050405020304" pitchFamily="18" charset="0"/>
            </a:endParaRPr>
          </a:p>
          <a:p>
            <a:pPr marL="0" indent="0">
              <a:lnSpc>
                <a:spcPct val="130000"/>
              </a:lnSpc>
              <a:buNone/>
            </a:pPr>
            <a:r>
              <a:rPr lang="en-US" altLang="en-US" sz="3200" b="1" dirty="0">
                <a:latin typeface="Times New Roman" panose="02020603050405020304" pitchFamily="18" charset="0"/>
                <a:cs typeface="Times New Roman" panose="02020603050405020304" pitchFamily="18" charset="0"/>
              </a:rPr>
              <a:t>6. Results Orientation</a:t>
            </a:r>
          </a:p>
          <a:p>
            <a:pPr marL="0" indent="0">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222250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US" dirty="0">
                <a:solidFill>
                  <a:schemeClr val="tx1"/>
                </a:solidFill>
                <a:latin typeface="Times New Roman" panose="02020603050405020304" pitchFamily="18" charset="0"/>
                <a:cs typeface="Times New Roman" panose="02020603050405020304" pitchFamily="18" charset="0"/>
              </a:rPr>
              <a:t>Conditions Favoring Development of </a:t>
            </a:r>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High Performance Project Teams</a:t>
            </a:r>
          </a:p>
        </p:txBody>
      </p:sp>
      <p:sp>
        <p:nvSpPr>
          <p:cNvPr id="3" name="Content Placeholder 2"/>
          <p:cNvSpPr>
            <a:spLocks noGrp="1"/>
          </p:cNvSpPr>
          <p:nvPr>
            <p:ph idx="1"/>
          </p:nvPr>
        </p:nvSpPr>
        <p:spPr>
          <a:xfrm>
            <a:off x="838200" y="1825625"/>
            <a:ext cx="10515600" cy="4797244"/>
          </a:xfrm>
        </p:spPr>
        <p:txBody>
          <a:bodyPr>
            <a:normAutofit/>
          </a:bodyPr>
          <a:lstStyle/>
          <a:p>
            <a:pPr>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Ten or fewer team members.</a:t>
            </a:r>
          </a:p>
          <a:p>
            <a:pPr>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Voluntary team membership.</a:t>
            </a:r>
          </a:p>
          <a:p>
            <a:pPr>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Continuous service on the team.</a:t>
            </a:r>
          </a:p>
          <a:p>
            <a:pPr>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Full-time assignment to the team.</a:t>
            </a:r>
          </a:p>
          <a:p>
            <a:pPr>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An organization culture of cooperation and trust.</a:t>
            </a:r>
          </a:p>
          <a:p>
            <a:pPr marL="0" indent="0">
              <a:lnSpc>
                <a:spcPct val="150000"/>
              </a:lnSpc>
              <a:buNone/>
            </a:pPr>
            <a:endParaRPr lang="en-US" sz="3200"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914709" y="365125"/>
            <a:ext cx="1341471" cy="1464227"/>
          </a:xfrm>
          <a:prstGeom prst="rect">
            <a:avLst/>
          </a:prstGeom>
        </p:spPr>
      </p:pic>
    </p:spTree>
    <p:extLst>
      <p:ext uri="{BB962C8B-B14F-4D97-AF65-F5344CB8AC3E}">
        <p14:creationId xmlns:p14="http://schemas.microsoft.com/office/powerpoint/2010/main" val="4470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90057"/>
            <a:ext cx="10515600" cy="4086906"/>
          </a:xfrm>
        </p:spPr>
        <p:txBody>
          <a:bodyPr>
            <a:normAutofit/>
          </a:bodyPr>
          <a:lstStyle/>
          <a:p>
            <a:pPr algn="just">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Members report solely to the project manager.</a:t>
            </a:r>
          </a:p>
          <a:p>
            <a:pPr algn="just">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All relevant functional areas are represented on the team.</a:t>
            </a:r>
          </a:p>
          <a:p>
            <a:pPr algn="just">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The project involves a compelling objective.</a:t>
            </a:r>
          </a:p>
          <a:p>
            <a:pPr algn="just">
              <a:lnSpc>
                <a:spcPct val="150000"/>
              </a:lnSpc>
              <a:spcBef>
                <a:spcPct val="50000"/>
              </a:spcBef>
            </a:pPr>
            <a:r>
              <a:rPr lang="en-US" altLang="en-US" sz="3200" b="1" dirty="0">
                <a:latin typeface="Times New Roman" panose="02020603050405020304" pitchFamily="18" charset="0"/>
                <a:cs typeface="Times New Roman" panose="02020603050405020304" pitchFamily="18" charset="0"/>
              </a:rPr>
              <a:t>Members are in close communication with each other.</a:t>
            </a:r>
          </a:p>
          <a:p>
            <a:pPr marL="0" indent="0" algn="just">
              <a:lnSpc>
                <a:spcPct val="150000"/>
              </a:lnSpc>
              <a:buNone/>
            </a:pPr>
            <a:endParaRPr lang="en-US" sz="3200"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838200" y="365125"/>
            <a:ext cx="10515600" cy="1325563"/>
          </a:xfrm>
          <a:solidFill>
            <a:schemeClr val="accent4"/>
          </a:solidFill>
        </p:spPr>
        <p:txBody>
          <a:bodyPr/>
          <a:lstStyle/>
          <a:p>
            <a:r>
              <a:rPr lang="en-US" dirty="0">
                <a:solidFill>
                  <a:schemeClr val="tx1"/>
                </a:solidFill>
                <a:latin typeface="Times New Roman" panose="02020603050405020304" pitchFamily="18" charset="0"/>
                <a:cs typeface="Times New Roman" panose="02020603050405020304" pitchFamily="18" charset="0"/>
              </a:rPr>
              <a:t>Conditions Favoring Development of </a:t>
            </a:r>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High Performance Project Teams</a:t>
            </a: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097589" y="365125"/>
            <a:ext cx="1158591" cy="1464227"/>
          </a:xfrm>
          <a:prstGeom prst="rect">
            <a:avLst/>
          </a:prstGeom>
        </p:spPr>
      </p:pic>
    </p:spTree>
    <p:extLst>
      <p:ext uri="{BB962C8B-B14F-4D97-AF65-F5344CB8AC3E}">
        <p14:creationId xmlns:p14="http://schemas.microsoft.com/office/powerpoint/2010/main" val="3039169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Reasons Teams Fail</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7017" y="1851751"/>
            <a:ext cx="10726783" cy="4758056"/>
          </a:xfrm>
        </p:spPr>
        <p:txBody>
          <a:bodyPr>
            <a:normAutofit lnSpcReduction="10000"/>
          </a:bodyPr>
          <a:lstStyle/>
          <a:p>
            <a:pPr marL="0" indent="0" algn="just">
              <a:lnSpc>
                <a:spcPct val="150000"/>
              </a:lnSpc>
              <a:buSzPct val="140000"/>
              <a:buNone/>
            </a:pPr>
            <a:r>
              <a:rPr lang="en-US" altLang="en-US" sz="3200" b="1" dirty="0">
                <a:latin typeface="Times New Roman" panose="02020603050405020304" pitchFamily="18" charset="0"/>
                <a:cs typeface="Times New Roman" panose="02020603050405020304" pitchFamily="18" charset="0"/>
              </a:rPr>
              <a:t>1. Poorly developed or unclear goals.</a:t>
            </a:r>
            <a:endParaRPr lang="hu-HU" altLang="en-US" sz="3200" b="1" dirty="0">
              <a:latin typeface="Times New Roman" panose="02020603050405020304" pitchFamily="18" charset="0"/>
              <a:cs typeface="Times New Roman" panose="02020603050405020304" pitchFamily="18" charset="0"/>
            </a:endParaRPr>
          </a:p>
          <a:p>
            <a:pPr lvl="1" algn="just">
              <a:lnSpc>
                <a:spcPct val="150000"/>
              </a:lnSpc>
              <a:buSzPct val="140000"/>
              <a:buNone/>
            </a:pPr>
            <a:r>
              <a:rPr lang="hu-HU" altLang="en-US" sz="3200" b="1" dirty="0">
                <a:latin typeface="Times New Roman" panose="02020603050405020304" pitchFamily="18" charset="0"/>
                <a:cs typeface="Times New Roman" panose="02020603050405020304" pitchFamily="18" charset="0"/>
              </a:rPr>
              <a:t>Multiple interpretations, lack of willingness to work together, increased number of conflicts</a:t>
            </a:r>
            <a:r>
              <a:rPr lang="en-US" altLang="en-US" sz="3200" b="1" dirty="0">
                <a:latin typeface="Times New Roman" panose="02020603050405020304" pitchFamily="18" charset="0"/>
                <a:cs typeface="Times New Roman" panose="02020603050405020304" pitchFamily="18" charset="0"/>
              </a:rPr>
              <a:t>.</a:t>
            </a:r>
          </a:p>
          <a:p>
            <a:pPr marL="0" indent="0" algn="just">
              <a:lnSpc>
                <a:spcPct val="150000"/>
              </a:lnSpc>
              <a:buSzPct val="140000"/>
              <a:buNone/>
            </a:pPr>
            <a:r>
              <a:rPr lang="en-US" altLang="en-US" sz="3200" b="1" dirty="0">
                <a:latin typeface="Times New Roman" panose="02020603050405020304" pitchFamily="18" charset="0"/>
                <a:cs typeface="Times New Roman" panose="02020603050405020304" pitchFamily="18" charset="0"/>
              </a:rPr>
              <a:t>2. Poorly defined project team roles &amp; interdependencies.</a:t>
            </a:r>
          </a:p>
          <a:p>
            <a:pPr marL="0" indent="0" algn="just">
              <a:lnSpc>
                <a:spcPct val="160000"/>
              </a:lnSpc>
              <a:buSzPct val="140000"/>
              <a:buNone/>
            </a:pPr>
            <a:r>
              <a:rPr lang="en-US" altLang="en-US" sz="3200" b="1" dirty="0">
                <a:latin typeface="Times New Roman" panose="02020603050405020304" pitchFamily="18" charset="0"/>
                <a:cs typeface="Times New Roman" panose="02020603050405020304" pitchFamily="18" charset="0"/>
              </a:rPr>
              <a:t>3. Lack of project team motivation.</a:t>
            </a:r>
            <a:endParaRPr lang="hu-HU" altLang="en-US" sz="3200" b="1" dirty="0">
              <a:latin typeface="Times New Roman" panose="02020603050405020304" pitchFamily="18" charset="0"/>
              <a:cs typeface="Times New Roman" panose="02020603050405020304" pitchFamily="18" charset="0"/>
            </a:endParaRPr>
          </a:p>
          <a:p>
            <a:pPr lvl="1" algn="just">
              <a:lnSpc>
                <a:spcPct val="150000"/>
              </a:lnSpc>
              <a:buSzPct val="140000"/>
              <a:buNone/>
            </a:pPr>
            <a:r>
              <a:rPr lang="hu-HU" altLang="en-US" sz="3200" b="1" dirty="0">
                <a:latin typeface="Times New Roman" panose="02020603050405020304" pitchFamily="18" charset="0"/>
                <a:cs typeface="Times New Roman" panose="02020603050405020304" pitchFamily="18" charset="0"/>
              </a:rPr>
              <a:t>Unnecessary, low priority</a:t>
            </a:r>
            <a:r>
              <a:rPr lang="en-US" altLang="en-US" sz="3200" b="1" dirty="0">
                <a:latin typeface="Times New Roman" panose="02020603050405020304" pitchFamily="18" charset="0"/>
                <a:cs typeface="Times New Roman" panose="02020603050405020304" pitchFamily="18" charset="0"/>
              </a:rPr>
              <a:t>.</a:t>
            </a:r>
          </a:p>
          <a:p>
            <a:pPr marL="0" indent="0" algn="just">
              <a:lnSpc>
                <a:spcPct val="150000"/>
              </a:lnSpc>
              <a:buNone/>
            </a:pPr>
            <a:endParaRPr lang="en-US" sz="3200" b="1" dirty="0">
              <a:latin typeface="Times New Roman" panose="02020603050405020304" pitchFamily="18" charset="0"/>
              <a:cs typeface="Times New Roman" panose="02020603050405020304" pitchFamily="18" charset="0"/>
            </a:endParaRPr>
          </a:p>
        </p:txBody>
      </p:sp>
      <p:pic>
        <p:nvPicPr>
          <p:cNvPr id="4"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3022068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627426"/>
          </a:xfrm>
        </p:spPr>
        <p:txBody>
          <a:bodyPr>
            <a:normAutofit/>
          </a:bodyPr>
          <a:lstStyle/>
          <a:p>
            <a:pPr marL="0" indent="0">
              <a:lnSpc>
                <a:spcPct val="150000"/>
              </a:lnSpc>
              <a:buSzPct val="140000"/>
              <a:buNone/>
            </a:pPr>
            <a:r>
              <a:rPr lang="en-US" altLang="en-US" sz="3200" b="1" dirty="0">
                <a:latin typeface="Times New Roman" panose="02020603050405020304" pitchFamily="18" charset="0"/>
                <a:cs typeface="Times New Roman" panose="02020603050405020304" pitchFamily="18" charset="0"/>
              </a:rPr>
              <a:t>4. Poor communication.</a:t>
            </a:r>
          </a:p>
          <a:p>
            <a:pPr marL="0" indent="0">
              <a:lnSpc>
                <a:spcPct val="150000"/>
              </a:lnSpc>
              <a:buSzPct val="140000"/>
              <a:buNone/>
            </a:pPr>
            <a:r>
              <a:rPr lang="en-US" altLang="en-US" sz="3200" b="1" dirty="0">
                <a:latin typeface="Times New Roman" panose="02020603050405020304" pitchFamily="18" charset="0"/>
                <a:cs typeface="Times New Roman" panose="02020603050405020304" pitchFamily="18" charset="0"/>
              </a:rPr>
              <a:t>5. Poor leadership.</a:t>
            </a:r>
          </a:p>
          <a:p>
            <a:pPr marL="0" indent="0">
              <a:lnSpc>
                <a:spcPct val="150000"/>
              </a:lnSpc>
              <a:buSzPct val="140000"/>
              <a:buNone/>
            </a:pPr>
            <a:r>
              <a:rPr lang="en-US" altLang="en-US" sz="3200" b="1" dirty="0">
                <a:latin typeface="Times New Roman" panose="02020603050405020304" pitchFamily="18" charset="0"/>
                <a:cs typeface="Times New Roman" panose="02020603050405020304" pitchFamily="18" charset="0"/>
              </a:rPr>
              <a:t>6. Turnover among project team members.</a:t>
            </a:r>
          </a:p>
          <a:p>
            <a:pPr marL="0" indent="0">
              <a:lnSpc>
                <a:spcPct val="150000"/>
              </a:lnSpc>
              <a:buSzPct val="140000"/>
              <a:buNone/>
            </a:pPr>
            <a:r>
              <a:rPr lang="en-US" altLang="en-US" sz="3200" b="1" dirty="0">
                <a:latin typeface="Times New Roman" panose="02020603050405020304" pitchFamily="18" charset="0"/>
                <a:cs typeface="Times New Roman" panose="02020603050405020304" pitchFamily="18" charset="0"/>
              </a:rPr>
              <a:t>7. Dysfunctional behavior.</a:t>
            </a:r>
          </a:p>
          <a:p>
            <a:pPr marL="0" indent="0">
              <a:lnSpc>
                <a:spcPct val="150000"/>
              </a:lnSpc>
              <a:buNone/>
            </a:pPr>
            <a:endParaRPr lang="en-US" sz="3200" b="1"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838200" y="365125"/>
            <a:ext cx="10515600" cy="1325563"/>
          </a:xfrm>
          <a:solidFill>
            <a:schemeClr val="accent4"/>
          </a:solidFill>
        </p:spPr>
        <p:txBody>
          <a:bodyPr/>
          <a:lstStyle/>
          <a:p>
            <a:r>
              <a:rPr lang="en-US" altLang="en-US" dirty="0">
                <a:solidFill>
                  <a:schemeClr val="tx1"/>
                </a:solidFill>
                <a:latin typeface="Times New Roman" panose="02020603050405020304" pitchFamily="18" charset="0"/>
                <a:cs typeface="Times New Roman" panose="02020603050405020304" pitchFamily="18" charset="0"/>
              </a:rPr>
              <a:t>Reasons Why Teams Fail</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عنصر نائب للمحتوى 6">
            <a:extLst>
              <a:ext uri="{FF2B5EF4-FFF2-40B4-BE49-F238E27FC236}">
                <a16:creationId xmlns:a16="http://schemas.microsoft.com/office/drawing/2014/main" id="{6FA8D3A3-E6D9-4250-A0C3-7F31D14E9FCC}"/>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623359" y="365125"/>
            <a:ext cx="1632821" cy="1464227"/>
          </a:xfrm>
          <a:prstGeom prst="rect">
            <a:avLst/>
          </a:prstGeom>
        </p:spPr>
      </p:pic>
    </p:spTree>
    <p:extLst>
      <p:ext uri="{BB962C8B-B14F-4D97-AF65-F5344CB8AC3E}">
        <p14:creationId xmlns:p14="http://schemas.microsoft.com/office/powerpoint/2010/main" val="859856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noGrp="1"/>
          </p:cNvSpPr>
          <p:nvPr>
            <p:ph idx="1"/>
          </p:nvPr>
        </p:nvSpPr>
        <p:spPr>
          <a:xfrm>
            <a:off x="838200" y="574766"/>
            <a:ext cx="10515600" cy="6126480"/>
          </a:xfrm>
          <a:prstGeom prst="verticalScroll">
            <a:avLst/>
          </a:prstGeom>
          <a:solidFill>
            <a:schemeClr val="accent2"/>
          </a:solidFill>
          <a:ln w="57150" cap="flat" cmpd="sng" algn="ctr">
            <a:solidFill>
              <a:srgbClr val="FFFF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1" anchor="ctr">
            <a:normAutofit/>
          </a:bodyPr>
          <a:lstStyle>
            <a:lvl1pPr marL="319088" indent="-319088" algn="l" rtl="0" eaLnBrk="0" fontAlgn="base" latinLnBrk="0" hangingPunct="0">
              <a:spcBef>
                <a:spcPts val="700"/>
              </a:spcBef>
              <a:spcAft>
                <a:spcPct val="0"/>
              </a:spcAft>
              <a:buClr>
                <a:schemeClr val="accent2"/>
              </a:buClr>
              <a:buSzPct val="60000"/>
              <a:buFont typeface="Wingdings" pitchFamily="2" charset="2"/>
              <a:buChar char=""/>
              <a:defRPr kumimoji="0" sz="2900" kern="1200">
                <a:solidFill>
                  <a:schemeClr val="lt1"/>
                </a:solidFill>
                <a:latin typeface="+mn-lt"/>
                <a:ea typeface="+mn-ea"/>
                <a:cs typeface="+mn-cs"/>
              </a:defRPr>
            </a:lvl1pPr>
            <a:lvl2pPr marL="639763" indent="-273050" algn="l" rtl="0" eaLnBrk="0" fontAlgn="base" latinLnBrk="0" hangingPunct="0">
              <a:spcBef>
                <a:spcPts val="550"/>
              </a:spcBef>
              <a:spcAft>
                <a:spcPct val="0"/>
              </a:spcAft>
              <a:buClr>
                <a:schemeClr val="accent1"/>
              </a:buClr>
              <a:buSzPct val="70000"/>
              <a:buFont typeface="Wingdings 2" pitchFamily="18" charset="2"/>
              <a:buChar char=""/>
              <a:defRPr kumimoji="0" sz="2600" kern="1200">
                <a:solidFill>
                  <a:schemeClr val="lt1"/>
                </a:solidFill>
                <a:latin typeface="+mn-lt"/>
                <a:ea typeface="+mn-ea"/>
                <a:cs typeface="+mn-cs"/>
              </a:defRPr>
            </a:lvl2pPr>
            <a:lvl3pPr marL="914400" indent="-228600" algn="l" rtl="0" eaLnBrk="0" fontAlgn="base" latinLnBrk="0" hangingPunct="0">
              <a:spcBef>
                <a:spcPts val="500"/>
              </a:spcBef>
              <a:spcAft>
                <a:spcPct val="0"/>
              </a:spcAft>
              <a:buClr>
                <a:schemeClr val="accent2"/>
              </a:buClr>
              <a:buSzPct val="75000"/>
              <a:buFont typeface="Wingdings" pitchFamily="2" charset="2"/>
              <a:buChar char=""/>
              <a:defRPr kumimoji="0" sz="2300" kern="1200">
                <a:solidFill>
                  <a:schemeClr val="lt1"/>
                </a:solidFill>
                <a:latin typeface="+mn-lt"/>
                <a:ea typeface="+mn-ea"/>
                <a:cs typeface="+mn-cs"/>
              </a:defRPr>
            </a:lvl3pPr>
            <a:lvl4pPr marL="1371600" indent="-228600" algn="l" rtl="0" eaLnBrk="0" fontAlgn="base" latinLnBrk="0" hangingPunct="0">
              <a:spcBef>
                <a:spcPts val="400"/>
              </a:spcBef>
              <a:spcAft>
                <a:spcPct val="0"/>
              </a:spcAft>
              <a:buClr>
                <a:srgbClr val="A5AB81"/>
              </a:buClr>
              <a:buSzPct val="75000"/>
              <a:buFont typeface="Wingdings" pitchFamily="2" charset="2"/>
              <a:buChar char=""/>
              <a:defRPr kumimoji="0" sz="2000" kern="1200">
                <a:solidFill>
                  <a:schemeClr val="lt1"/>
                </a:solidFill>
                <a:latin typeface="+mn-lt"/>
                <a:ea typeface="+mn-ea"/>
                <a:cs typeface="+mn-cs"/>
              </a:defRPr>
            </a:lvl4pPr>
            <a:lvl5pPr marL="1828800" indent="-228600" algn="l" rtl="0" eaLnBrk="0" fontAlgn="base" latinLnBrk="0" hangingPunct="0">
              <a:spcBef>
                <a:spcPts val="400"/>
              </a:spcBef>
              <a:spcAft>
                <a:spcPct val="0"/>
              </a:spcAft>
              <a:buClr>
                <a:srgbClr val="D8B25C"/>
              </a:buClr>
              <a:buSzPct val="65000"/>
              <a:buFont typeface="Wingdings" pitchFamily="2" charset="2"/>
              <a:buChar char=""/>
              <a:defRPr kumimoji="0" sz="2000" kern="1200">
                <a:solidFill>
                  <a:schemeClr val="lt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lt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lt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lt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lt1"/>
                </a:solidFill>
                <a:latin typeface="+mn-lt"/>
                <a:ea typeface="+mn-ea"/>
                <a:cs typeface="+mn-cs"/>
              </a:defRPr>
            </a:lvl9pPr>
            <a:extLst/>
          </a:lstStyle>
          <a:p>
            <a:pPr algn="ctr">
              <a:buClr>
                <a:srgbClr val="DD8047"/>
              </a:buClr>
              <a:defRPr/>
            </a:pPr>
            <a:endParaRPr lang="en-US" sz="3600" dirty="0">
              <a:latin typeface="Aharoni" pitchFamily="2" charset="-79"/>
              <a:ea typeface="Arial Unicode MS" pitchFamily="34" charset="-128"/>
              <a:cs typeface="Arial Unicode MS" pitchFamily="34" charset="-128"/>
            </a:endParaRPr>
          </a:p>
          <a:p>
            <a:pPr algn="ctr">
              <a:buClr>
                <a:srgbClr val="DD8047"/>
              </a:buClr>
              <a:defRPr/>
            </a:pPr>
            <a:endParaRPr lang="en-US" sz="3600" dirty="0">
              <a:latin typeface="Aharoni" pitchFamily="2" charset="-79"/>
              <a:ea typeface="Arial Unicode MS" pitchFamily="34" charset="-128"/>
              <a:cs typeface="Arial Unicode MS" pitchFamily="34" charset="-128"/>
            </a:endParaRPr>
          </a:p>
          <a:p>
            <a:pPr algn="ctr">
              <a:spcBef>
                <a:spcPct val="50000"/>
              </a:spcBef>
              <a:defRPr/>
            </a:pPr>
            <a:r>
              <a:rPr lang="en-US" sz="3200" dirty="0">
                <a:latin typeface="Aharoni" pitchFamily="2" charset="-79"/>
                <a:ea typeface="Arial Unicode MS" pitchFamily="34" charset="-128"/>
                <a:cs typeface="Arial Unicode MS" pitchFamily="34" charset="-128"/>
              </a:rPr>
              <a:t>Thank You For your Attention!</a:t>
            </a:r>
          </a:p>
          <a:p>
            <a:pPr algn="ctr">
              <a:buClr>
                <a:srgbClr val="DD8047"/>
              </a:buClr>
              <a:defRPr/>
            </a:pPr>
            <a:endParaRPr lang="ar-SA" sz="3600" dirty="0">
              <a:latin typeface="Aharoni" pitchFamily="2" charset="-79"/>
              <a:ea typeface="Arial Unicode MS" pitchFamily="34" charset="-128"/>
              <a:cs typeface="Arial Unicode MS" pitchFamily="34" charset="-128"/>
            </a:endParaRPr>
          </a:p>
          <a:p>
            <a:pPr marL="0" indent="0" algn="ctr">
              <a:buClr>
                <a:srgbClr val="DD8047"/>
              </a:buClr>
              <a:buFont typeface="Wingdings" pitchFamily="2" charset="2"/>
              <a:buNone/>
              <a:defRPr/>
            </a:pPr>
            <a:r>
              <a:rPr lang="en-US" sz="3200" dirty="0">
                <a:latin typeface="Aharoni" pitchFamily="2" charset="-79"/>
                <a:ea typeface="Arial Unicode MS" pitchFamily="34" charset="-128"/>
                <a:cs typeface="Arial Unicode MS" pitchFamily="34" charset="-128"/>
              </a:rPr>
              <a:t>Dr. Adam Yagoub Abker Hamad </a:t>
            </a:r>
            <a:endParaRPr lang="ar-SA" sz="3200" dirty="0">
              <a:latin typeface="Aharoni" pitchFamily="2" charset="-79"/>
              <a:ea typeface="Arial Unicode MS" pitchFamily="34" charset="-128"/>
              <a:cs typeface="Arial Unicode MS" pitchFamily="34" charset="-128"/>
            </a:endParaRPr>
          </a:p>
          <a:p>
            <a:pPr marL="0" indent="0" algn="ctr">
              <a:buClr>
                <a:srgbClr val="DD8047"/>
              </a:buClr>
              <a:buFont typeface="Wingdings" pitchFamily="2" charset="2"/>
              <a:buNone/>
              <a:defRPr/>
            </a:pPr>
            <a:r>
              <a:rPr lang="en-US" sz="3200" dirty="0">
                <a:latin typeface="Aharoni" pitchFamily="2" charset="-79"/>
                <a:ea typeface="Arial Unicode MS" pitchFamily="34" charset="-128"/>
                <a:cs typeface="Arial Unicode MS" pitchFamily="34" charset="-128"/>
              </a:rPr>
              <a:t>Assistant professor- of Business Administration </a:t>
            </a:r>
          </a:p>
          <a:p>
            <a:pPr marL="0" indent="0" algn="ctr">
              <a:buClr>
                <a:srgbClr val="DD8047"/>
              </a:buClr>
              <a:buFont typeface="Wingdings" pitchFamily="2" charset="2"/>
              <a:buNone/>
              <a:defRPr/>
            </a:pPr>
            <a:r>
              <a:rPr lang="en-US" sz="3200" dirty="0">
                <a:latin typeface="Aharoni" pitchFamily="2" charset="-79"/>
                <a:ea typeface="Arial Unicode MS" pitchFamily="34" charset="-128"/>
                <a:cs typeface="Arial Unicode MS" pitchFamily="34" charset="-128"/>
              </a:rPr>
              <a:t>EVERYONE’S SAMART- </a:t>
            </a:r>
            <a:r>
              <a:rPr lang="en-US" sz="3200" dirty="0" err="1">
                <a:latin typeface="Aharoni" pitchFamily="2" charset="-79"/>
                <a:ea typeface="Arial Unicode MS" pitchFamily="34" charset="-128"/>
                <a:cs typeface="Arial Unicode MS" pitchFamily="34" charset="-128"/>
              </a:rPr>
              <a:t>Uni</a:t>
            </a:r>
            <a:r>
              <a:rPr lang="en-US" sz="3200" dirty="0">
                <a:latin typeface="Aharoni" pitchFamily="2" charset="-79"/>
                <a:ea typeface="Arial Unicode MS" pitchFamily="34" charset="-128"/>
                <a:cs typeface="Arial Unicode MS" pitchFamily="34" charset="-128"/>
              </a:rPr>
              <a:t> </a:t>
            </a:r>
            <a:endParaRPr lang="ar-SA" sz="3200" dirty="0">
              <a:latin typeface="Aharoni" pitchFamily="2" charset="-79"/>
              <a:ea typeface="Arial Unicode MS" pitchFamily="34" charset="-128"/>
              <a:cs typeface="Arial Unicode MS" pitchFamily="34" charset="-128"/>
            </a:endParaRPr>
          </a:p>
          <a:p>
            <a:pPr algn="ctr">
              <a:buClr>
                <a:srgbClr val="DD8047"/>
              </a:buClr>
              <a:defRPr/>
            </a:pPr>
            <a:endParaRPr lang="ar-SA" sz="3200" b="1" dirty="0">
              <a:solidFill>
                <a:schemeClr val="bg1"/>
              </a:solidFill>
              <a:latin typeface="Arial Unicode MS" pitchFamily="34" charset="-128"/>
              <a:ea typeface="Arial Unicode MS" pitchFamily="34" charset="-128"/>
              <a:cs typeface="Arial Unicode MS" pitchFamily="34" charset="-128"/>
            </a:endParaRPr>
          </a:p>
          <a:p>
            <a:pPr algn="ctr">
              <a:buClr>
                <a:srgbClr val="DD8047"/>
              </a:buClr>
              <a:defRPr/>
            </a:pPr>
            <a:endParaRPr lang="en-US" sz="3200" b="1" dirty="0">
              <a:solidFill>
                <a:schemeClr val="bg1"/>
              </a:solidFill>
              <a:latin typeface="Arial Unicode MS" pitchFamily="34" charset="-128"/>
              <a:ea typeface="Arial Unicode MS" pitchFamily="34" charset="-128"/>
              <a:cs typeface="Arial Unicode MS" pitchFamily="34" charset="-128"/>
            </a:endParaRPr>
          </a:p>
        </p:txBody>
      </p:sp>
    </p:spTree>
    <p:extLst>
      <p:ext uri="{BB962C8B-B14F-4D97-AF65-F5344CB8AC3E}">
        <p14:creationId xmlns:p14="http://schemas.microsoft.com/office/powerpoint/2010/main" val="272062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1283</TotalTime>
  <Words>1750</Words>
  <Application>Microsoft Office PowerPoint</Application>
  <PresentationFormat>Widescreen</PresentationFormat>
  <Paragraphs>202</Paragraphs>
  <Slides>46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Aharoni</vt:lpstr>
      <vt:lpstr>Arial</vt:lpstr>
      <vt:lpstr>Arial Unicode MS</vt:lpstr>
      <vt:lpstr>Calibri</vt:lpstr>
      <vt:lpstr>Calibri Light</vt:lpstr>
      <vt:lpstr>Times New Roman</vt:lpstr>
      <vt:lpstr>Wingdings</vt:lpstr>
      <vt:lpstr>Office Theme</vt:lpstr>
      <vt:lpstr>Advanced Project Management LECTURE 3</vt:lpstr>
      <vt:lpstr>Learning outcomes</vt:lpstr>
      <vt:lpstr>Lecture Overview </vt:lpstr>
      <vt:lpstr>Se One: Project Communications Management</vt:lpstr>
      <vt:lpstr>Project Communications Management</vt:lpstr>
      <vt:lpstr>Project Communications Management</vt:lpstr>
      <vt:lpstr>Project Communications Management</vt:lpstr>
      <vt:lpstr>(2) What will be Developed from Project Communication Management? </vt:lpstr>
      <vt:lpstr> a. Plan Communications Management  </vt:lpstr>
      <vt:lpstr> Figure 1. Communication Models  </vt:lpstr>
      <vt:lpstr>Figure 2. The Communication Process</vt:lpstr>
      <vt:lpstr> a. Plan Communications Management  </vt:lpstr>
      <vt:lpstr> a. Plan Communications Management  </vt:lpstr>
      <vt:lpstr> a. Plan Communications Management  </vt:lpstr>
      <vt:lpstr> a. Plan Communications Management  </vt:lpstr>
      <vt:lpstr>b. Manage Communications</vt:lpstr>
      <vt:lpstr>c. Control Communications</vt:lpstr>
      <vt:lpstr>(3) Project Communications Management Processes</vt:lpstr>
      <vt:lpstr>(3) Project Communications Management Processes</vt:lpstr>
      <vt:lpstr>1. Communications Planning</vt:lpstr>
      <vt:lpstr>Communications Management Plan Contents</vt:lpstr>
      <vt:lpstr>Communications Management Plan Contents</vt:lpstr>
      <vt:lpstr>2. Information Distribution</vt:lpstr>
      <vt:lpstr>Figure 3. The Impact of the Number of People on Communications Channels</vt:lpstr>
      <vt:lpstr>3. Performance Reporting</vt:lpstr>
      <vt:lpstr>3. Performance Reporting</vt:lpstr>
      <vt:lpstr>4. Administrative Closure</vt:lpstr>
      <vt:lpstr>Suggestions for Improving Project Communications</vt:lpstr>
      <vt:lpstr>Conflict Handling Modes, in Preference Order</vt:lpstr>
      <vt:lpstr>Conflict Handling Modes, in Preference Order</vt:lpstr>
      <vt:lpstr>Conflict Can Be Good</vt:lpstr>
      <vt:lpstr>Developing Better Communication Skills</vt:lpstr>
      <vt:lpstr>Running Effective Meetings</vt:lpstr>
      <vt:lpstr>Running Effective Meetings</vt:lpstr>
      <vt:lpstr>Developing a Communications Infrastructure</vt:lpstr>
      <vt:lpstr>Developing a Communications Infrastructure</vt:lpstr>
      <vt:lpstr>Section Tow: Project Team Management </vt:lpstr>
      <vt:lpstr>Project Team Management </vt:lpstr>
      <vt:lpstr>Team Development Stages</vt:lpstr>
      <vt:lpstr>Figure 4. Team Development Stages</vt:lpstr>
      <vt:lpstr>Effective Project Teams</vt:lpstr>
      <vt:lpstr>Conditions Favoring Development of  High Performance Project Teams</vt:lpstr>
      <vt:lpstr>Conditions Favoring Development of  High Performance Project Teams</vt:lpstr>
      <vt:lpstr>Reasons Teams Fail</vt:lpstr>
      <vt:lpstr>Reasons Why Teams Fail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Amal Aburumman</cp:lastModifiedBy>
  <cp:revision>84</cp:revision>
  <dcterms:created xsi:type="dcterms:W3CDTF">2020-10-15T07:04:09Z</dcterms:created>
  <dcterms:modified xsi:type="dcterms:W3CDTF">2021-02-13T06:36:08Z</dcterms:modified>
</cp:coreProperties>
</file>