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5"/>
  </p:notesMasterIdLst>
  <p:sldIdLst>
    <p:sldId id="480" r:id="rId5"/>
    <p:sldId id="303" r:id="rId6"/>
    <p:sldId id="271" r:id="rId7"/>
    <p:sldId id="313" r:id="rId8"/>
    <p:sldId id="549" r:id="rId9"/>
    <p:sldId id="511" r:id="rId10"/>
    <p:sldId id="651" r:id="rId11"/>
    <p:sldId id="639" r:id="rId12"/>
    <p:sldId id="640" r:id="rId13"/>
    <p:sldId id="676" r:id="rId14"/>
    <p:sldId id="667" r:id="rId15"/>
    <p:sldId id="657" r:id="rId16"/>
    <p:sldId id="691" r:id="rId17"/>
    <p:sldId id="694" r:id="rId18"/>
    <p:sldId id="654" r:id="rId19"/>
    <p:sldId id="685" r:id="rId20"/>
    <p:sldId id="687" r:id="rId21"/>
    <p:sldId id="655" r:id="rId22"/>
    <p:sldId id="688" r:id="rId23"/>
    <p:sldId id="689" r:id="rId24"/>
    <p:sldId id="690" r:id="rId25"/>
    <p:sldId id="629" r:id="rId26"/>
    <p:sldId id="692" r:id="rId27"/>
    <p:sldId id="693" r:id="rId28"/>
    <p:sldId id="645" r:id="rId29"/>
    <p:sldId id="677" r:id="rId30"/>
    <p:sldId id="646" r:id="rId31"/>
    <p:sldId id="649" r:id="rId32"/>
    <p:sldId id="647" r:id="rId33"/>
    <p:sldId id="678" r:id="rId34"/>
    <p:sldId id="648" r:id="rId35"/>
    <p:sldId id="642" r:id="rId36"/>
    <p:sldId id="703" r:id="rId37"/>
    <p:sldId id="680" r:id="rId38"/>
    <p:sldId id="682" r:id="rId39"/>
    <p:sldId id="666" r:id="rId40"/>
    <p:sldId id="683" r:id="rId41"/>
    <p:sldId id="684" r:id="rId42"/>
    <p:sldId id="631" r:id="rId43"/>
    <p:sldId id="644" r:id="rId44"/>
    <p:sldId id="695" r:id="rId45"/>
    <p:sldId id="696" r:id="rId46"/>
    <p:sldId id="697" r:id="rId47"/>
    <p:sldId id="698" r:id="rId48"/>
    <p:sldId id="699" r:id="rId49"/>
    <p:sldId id="700" r:id="rId50"/>
    <p:sldId id="701" r:id="rId51"/>
    <p:sldId id="702" r:id="rId52"/>
    <p:sldId id="306" r:id="rId53"/>
    <p:sldId id="349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549"/>
            <p14:sldId id="511"/>
            <p14:sldId id="651"/>
            <p14:sldId id="639"/>
            <p14:sldId id="640"/>
            <p14:sldId id="676"/>
            <p14:sldId id="667"/>
            <p14:sldId id="657"/>
            <p14:sldId id="691"/>
            <p14:sldId id="694"/>
            <p14:sldId id="654"/>
            <p14:sldId id="685"/>
            <p14:sldId id="687"/>
            <p14:sldId id="655"/>
            <p14:sldId id="688"/>
            <p14:sldId id="689"/>
            <p14:sldId id="690"/>
            <p14:sldId id="629"/>
            <p14:sldId id="692"/>
            <p14:sldId id="693"/>
            <p14:sldId id="645"/>
            <p14:sldId id="677"/>
            <p14:sldId id="646"/>
            <p14:sldId id="649"/>
            <p14:sldId id="647"/>
            <p14:sldId id="678"/>
            <p14:sldId id="648"/>
            <p14:sldId id="642"/>
            <p14:sldId id="703"/>
            <p14:sldId id="680"/>
            <p14:sldId id="682"/>
            <p14:sldId id="666"/>
            <p14:sldId id="683"/>
            <p14:sldId id="684"/>
            <p14:sldId id="631"/>
            <p14:sldId id="644"/>
            <p14:sldId id="695"/>
            <p14:sldId id="696"/>
            <p14:sldId id="697"/>
            <p14:sldId id="698"/>
            <p14:sldId id="699"/>
            <p14:sldId id="700"/>
            <p14:sldId id="701"/>
            <p14:sldId id="702"/>
            <p14:sldId id="30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8800"/>
    <a:srgbClr val="D4D4D4"/>
    <a:srgbClr val="F58221"/>
    <a:srgbClr val="00AEEF"/>
    <a:srgbClr val="FFD200"/>
    <a:srgbClr val="203E5F"/>
    <a:srgbClr val="000000"/>
    <a:srgbClr val="669BBC"/>
    <a:srgbClr val="2D3956"/>
    <a:srgbClr val="8E5A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23" autoAdjust="0"/>
    <p:restoredTop sz="94660"/>
  </p:normalViewPr>
  <p:slideViewPr>
    <p:cSldViewPr snapToGrid="0">
      <p:cViewPr varScale="1">
        <p:scale>
          <a:sx n="64" d="100"/>
          <a:sy n="64" d="100"/>
        </p:scale>
        <p:origin x="9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theme" Target="theme/theme1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viewProps" Target="viewProp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C302D8-724A-DC86-FFEA-FE2E627B0A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3AC0198-C397-4394-A940-515FBB6E3A2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503DC3E-3E24-A984-FD90-8A5C437585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EBC62D-EECC-C669-18B8-95C40DDE5EE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031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0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36.png"/><Relationship Id="rId4" Type="http://schemas.openxmlformats.org/officeDocument/2006/relationships/image" Target="../media/image3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68080" y="3569460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Rana Maya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146320" y="5812126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10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4302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REA617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Real Estate &amp; Urban Economics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655"/>
    </mc:Choice>
    <mc:Fallback xmlns="">
      <p:transition spd="slow" advTm="4465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18003" y="2792801"/>
            <a:ext cx="55224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Smart Cities, Technology, and Urban Innovation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10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34302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REA617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Real Estate &amp; Urban Economics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Rana Maya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530"/>
    </mc:Choice>
    <mc:Fallback xmlns="">
      <p:transition spd="slow" advTm="2553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1123060" y="1123950"/>
            <a:ext cx="9936480" cy="4610100"/>
          </a:xfrm>
        </p:spPr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180431" y="4987941"/>
            <a:ext cx="5941763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/>
              <a:t>Smart cities emerged as a </a:t>
            </a:r>
            <a:r>
              <a:rPr lang="en-US" sz="2000" b="1" dirty="0"/>
              <a:t>strategic response</a:t>
            </a:r>
            <a:r>
              <a:rPr lang="en-US" sz="2000" dirty="0"/>
              <a:t> to the urbanization challenges. Unlike traditional cities, smart cities integrate </a:t>
            </a:r>
            <a:r>
              <a:rPr lang="en-US" sz="2000" b="1" dirty="0"/>
              <a:t>advanced technologies</a:t>
            </a:r>
            <a:r>
              <a:rPr lang="en-US" sz="2000" dirty="0"/>
              <a:t>, </a:t>
            </a:r>
            <a:r>
              <a:rPr lang="en-US" sz="2000" b="1" dirty="0"/>
              <a:t>data-driven processes</a:t>
            </a:r>
            <a:r>
              <a:rPr lang="en-US" sz="2000" dirty="0"/>
              <a:t>, and </a:t>
            </a:r>
            <a:r>
              <a:rPr lang="en-US" sz="2000" b="1" dirty="0"/>
              <a:t>citizen-centric governance</a:t>
            </a:r>
            <a:r>
              <a:rPr lang="en-US" sz="2000" dirty="0"/>
              <a:t> to improve urban efficiency and quality of life.. 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301339" y="1259391"/>
            <a:ext cx="1430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Abstract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071247" y="1139330"/>
            <a:ext cx="917148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Google Shape;6210;p53">
            <a:extLst>
              <a:ext uri="{FF2B5EF4-FFF2-40B4-BE49-F238E27FC236}">
                <a16:creationId xmlns:a16="http://schemas.microsoft.com/office/drawing/2014/main" id="{D608079A-B8CF-7D76-E8C0-112505C4B51E}"/>
              </a:ext>
            </a:extLst>
          </p:cNvPr>
          <p:cNvSpPr/>
          <p:nvPr/>
        </p:nvSpPr>
        <p:spPr>
          <a:xfrm>
            <a:off x="95878" y="4129910"/>
            <a:ext cx="696653" cy="732426"/>
          </a:xfrm>
          <a:custGeom>
            <a:avLst/>
            <a:gdLst/>
            <a:ahLst/>
            <a:cxnLst/>
            <a:rect l="l" t="t" r="r" b="b"/>
            <a:pathLst>
              <a:path w="11752" h="11753" extrusionOk="0">
                <a:moveTo>
                  <a:pt x="9672" y="725"/>
                </a:moveTo>
                <a:lnTo>
                  <a:pt x="9672" y="4191"/>
                </a:lnTo>
                <a:cubicBezTo>
                  <a:pt x="9546" y="4160"/>
                  <a:pt x="9420" y="4160"/>
                  <a:pt x="9294" y="4160"/>
                </a:cubicBezTo>
                <a:cubicBezTo>
                  <a:pt x="9200" y="4160"/>
                  <a:pt x="9074" y="4191"/>
                  <a:pt x="8948" y="4223"/>
                </a:cubicBezTo>
                <a:lnTo>
                  <a:pt x="8948" y="3844"/>
                </a:lnTo>
                <a:cubicBezTo>
                  <a:pt x="8948" y="3277"/>
                  <a:pt x="8475" y="2805"/>
                  <a:pt x="7939" y="2805"/>
                </a:cubicBezTo>
                <a:cubicBezTo>
                  <a:pt x="7813" y="2805"/>
                  <a:pt x="7687" y="2836"/>
                  <a:pt x="7561" y="2836"/>
                </a:cubicBezTo>
                <a:lnTo>
                  <a:pt x="7561" y="2458"/>
                </a:lnTo>
                <a:cubicBezTo>
                  <a:pt x="7561" y="1891"/>
                  <a:pt x="7089" y="1419"/>
                  <a:pt x="6553" y="1419"/>
                </a:cubicBezTo>
                <a:cubicBezTo>
                  <a:pt x="6427" y="1419"/>
                  <a:pt x="6364" y="1419"/>
                  <a:pt x="6238" y="1482"/>
                </a:cubicBezTo>
                <a:cubicBezTo>
                  <a:pt x="6427" y="1041"/>
                  <a:pt x="6837" y="725"/>
                  <a:pt x="7246" y="725"/>
                </a:cubicBezTo>
                <a:close/>
                <a:moveTo>
                  <a:pt x="11090" y="1419"/>
                </a:moveTo>
                <a:lnTo>
                  <a:pt x="11090" y="4884"/>
                </a:lnTo>
                <a:cubicBezTo>
                  <a:pt x="10964" y="4853"/>
                  <a:pt x="10838" y="4853"/>
                  <a:pt x="10712" y="4853"/>
                </a:cubicBezTo>
                <a:cubicBezTo>
                  <a:pt x="10617" y="4853"/>
                  <a:pt x="10491" y="4884"/>
                  <a:pt x="10365" y="4884"/>
                </a:cubicBezTo>
                <a:lnTo>
                  <a:pt x="10365" y="1419"/>
                </a:lnTo>
                <a:close/>
                <a:moveTo>
                  <a:pt x="4537" y="725"/>
                </a:moveTo>
                <a:cubicBezTo>
                  <a:pt x="5104" y="725"/>
                  <a:pt x="5577" y="1198"/>
                  <a:pt x="5577" y="1734"/>
                </a:cubicBezTo>
                <a:lnTo>
                  <a:pt x="5577" y="5010"/>
                </a:lnTo>
                <a:lnTo>
                  <a:pt x="4474" y="6113"/>
                </a:lnTo>
                <a:cubicBezTo>
                  <a:pt x="4253" y="6302"/>
                  <a:pt x="4096" y="6585"/>
                  <a:pt x="4033" y="6869"/>
                </a:cubicBezTo>
                <a:lnTo>
                  <a:pt x="2143" y="6869"/>
                </a:lnTo>
                <a:lnTo>
                  <a:pt x="2143" y="725"/>
                </a:lnTo>
                <a:close/>
                <a:moveTo>
                  <a:pt x="1418" y="1419"/>
                </a:moveTo>
                <a:lnTo>
                  <a:pt x="1418" y="7247"/>
                </a:lnTo>
                <a:cubicBezTo>
                  <a:pt x="1418" y="7468"/>
                  <a:pt x="1575" y="7625"/>
                  <a:pt x="1796" y="7625"/>
                </a:cubicBezTo>
                <a:lnTo>
                  <a:pt x="3938" y="7625"/>
                </a:lnTo>
                <a:cubicBezTo>
                  <a:pt x="4001" y="7846"/>
                  <a:pt x="4064" y="8098"/>
                  <a:pt x="4190" y="8287"/>
                </a:cubicBezTo>
                <a:lnTo>
                  <a:pt x="725" y="8287"/>
                </a:lnTo>
                <a:lnTo>
                  <a:pt x="725" y="1419"/>
                </a:lnTo>
                <a:close/>
                <a:moveTo>
                  <a:pt x="6648" y="2112"/>
                </a:moveTo>
                <a:cubicBezTo>
                  <a:pt x="6837" y="2112"/>
                  <a:pt x="6994" y="2269"/>
                  <a:pt x="6994" y="2458"/>
                </a:cubicBezTo>
                <a:lnTo>
                  <a:pt x="6994" y="6554"/>
                </a:lnTo>
                <a:cubicBezTo>
                  <a:pt x="6994" y="6743"/>
                  <a:pt x="7152" y="6900"/>
                  <a:pt x="7341" y="6900"/>
                </a:cubicBezTo>
                <a:cubicBezTo>
                  <a:pt x="7530" y="6900"/>
                  <a:pt x="7687" y="6743"/>
                  <a:pt x="7687" y="6554"/>
                </a:cubicBezTo>
                <a:lnTo>
                  <a:pt x="7687" y="3844"/>
                </a:lnTo>
                <a:cubicBezTo>
                  <a:pt x="7687" y="3624"/>
                  <a:pt x="7845" y="3466"/>
                  <a:pt x="8065" y="3466"/>
                </a:cubicBezTo>
                <a:cubicBezTo>
                  <a:pt x="8254" y="3466"/>
                  <a:pt x="8412" y="3624"/>
                  <a:pt x="8412" y="3844"/>
                </a:cubicBezTo>
                <a:lnTo>
                  <a:pt x="8412" y="6554"/>
                </a:lnTo>
                <a:cubicBezTo>
                  <a:pt x="8412" y="6743"/>
                  <a:pt x="8570" y="6900"/>
                  <a:pt x="8759" y="6900"/>
                </a:cubicBezTo>
                <a:cubicBezTo>
                  <a:pt x="8948" y="6900"/>
                  <a:pt x="9105" y="6743"/>
                  <a:pt x="9105" y="6554"/>
                </a:cubicBezTo>
                <a:lnTo>
                  <a:pt x="9105" y="5168"/>
                </a:lnTo>
                <a:cubicBezTo>
                  <a:pt x="9105" y="4979"/>
                  <a:pt x="9263" y="4821"/>
                  <a:pt x="9483" y="4821"/>
                </a:cubicBezTo>
                <a:cubicBezTo>
                  <a:pt x="9672" y="4821"/>
                  <a:pt x="9830" y="4979"/>
                  <a:pt x="9830" y="5168"/>
                </a:cubicBezTo>
                <a:lnTo>
                  <a:pt x="9830" y="6554"/>
                </a:lnTo>
                <a:cubicBezTo>
                  <a:pt x="9830" y="6743"/>
                  <a:pt x="9987" y="6900"/>
                  <a:pt x="10176" y="6900"/>
                </a:cubicBezTo>
                <a:cubicBezTo>
                  <a:pt x="10365" y="6900"/>
                  <a:pt x="10523" y="6743"/>
                  <a:pt x="10523" y="6554"/>
                </a:cubicBezTo>
                <a:lnTo>
                  <a:pt x="10523" y="5892"/>
                </a:lnTo>
                <a:cubicBezTo>
                  <a:pt x="10523" y="5672"/>
                  <a:pt x="10680" y="5514"/>
                  <a:pt x="10901" y="5514"/>
                </a:cubicBezTo>
                <a:cubicBezTo>
                  <a:pt x="11090" y="5514"/>
                  <a:pt x="11247" y="5672"/>
                  <a:pt x="11247" y="5892"/>
                </a:cubicBezTo>
                <a:cubicBezTo>
                  <a:pt x="11090" y="5955"/>
                  <a:pt x="11090" y="8633"/>
                  <a:pt x="11090" y="8791"/>
                </a:cubicBezTo>
                <a:cubicBezTo>
                  <a:pt x="11090" y="9043"/>
                  <a:pt x="10995" y="9232"/>
                  <a:pt x="10838" y="9389"/>
                </a:cubicBezTo>
                <a:cubicBezTo>
                  <a:pt x="10586" y="9673"/>
                  <a:pt x="10397" y="10051"/>
                  <a:pt x="10397" y="10460"/>
                </a:cubicBezTo>
                <a:lnTo>
                  <a:pt x="10397" y="11028"/>
                </a:lnTo>
                <a:lnTo>
                  <a:pt x="6270" y="11028"/>
                </a:lnTo>
                <a:lnTo>
                  <a:pt x="6270" y="10397"/>
                </a:lnTo>
                <a:cubicBezTo>
                  <a:pt x="6270" y="10051"/>
                  <a:pt x="6144" y="9673"/>
                  <a:pt x="5923" y="9389"/>
                </a:cubicBezTo>
                <a:lnTo>
                  <a:pt x="4852" y="7972"/>
                </a:lnTo>
                <a:cubicBezTo>
                  <a:pt x="4537" y="7562"/>
                  <a:pt x="4600" y="6995"/>
                  <a:pt x="4946" y="6617"/>
                </a:cubicBezTo>
                <a:lnTo>
                  <a:pt x="5577" y="5987"/>
                </a:lnTo>
                <a:lnTo>
                  <a:pt x="5577" y="6554"/>
                </a:lnTo>
                <a:cubicBezTo>
                  <a:pt x="5577" y="6743"/>
                  <a:pt x="5734" y="6900"/>
                  <a:pt x="5923" y="6900"/>
                </a:cubicBezTo>
                <a:cubicBezTo>
                  <a:pt x="6112" y="6900"/>
                  <a:pt x="6270" y="6743"/>
                  <a:pt x="6270" y="6554"/>
                </a:cubicBezTo>
                <a:lnTo>
                  <a:pt x="6270" y="2458"/>
                </a:lnTo>
                <a:cubicBezTo>
                  <a:pt x="6270" y="2269"/>
                  <a:pt x="6427" y="2112"/>
                  <a:pt x="6648" y="2112"/>
                </a:cubicBezTo>
                <a:close/>
                <a:moveTo>
                  <a:pt x="1733" y="1"/>
                </a:moveTo>
                <a:cubicBezTo>
                  <a:pt x="1544" y="1"/>
                  <a:pt x="1386" y="158"/>
                  <a:pt x="1386" y="379"/>
                </a:cubicBezTo>
                <a:lnTo>
                  <a:pt x="1386" y="725"/>
                </a:lnTo>
                <a:lnTo>
                  <a:pt x="378" y="725"/>
                </a:lnTo>
                <a:cubicBezTo>
                  <a:pt x="158" y="725"/>
                  <a:pt x="0" y="883"/>
                  <a:pt x="0" y="1072"/>
                </a:cubicBezTo>
                <a:lnTo>
                  <a:pt x="0" y="8602"/>
                </a:lnTo>
                <a:cubicBezTo>
                  <a:pt x="0" y="8791"/>
                  <a:pt x="158" y="8948"/>
                  <a:pt x="378" y="8948"/>
                </a:cubicBezTo>
                <a:lnTo>
                  <a:pt x="4663" y="8948"/>
                </a:lnTo>
                <a:lnTo>
                  <a:pt x="5293" y="9830"/>
                </a:lnTo>
                <a:cubicBezTo>
                  <a:pt x="5419" y="9988"/>
                  <a:pt x="5482" y="10208"/>
                  <a:pt x="5482" y="10460"/>
                </a:cubicBezTo>
                <a:lnTo>
                  <a:pt x="5482" y="11406"/>
                </a:lnTo>
                <a:cubicBezTo>
                  <a:pt x="5482" y="11595"/>
                  <a:pt x="5640" y="11752"/>
                  <a:pt x="5829" y="11752"/>
                </a:cubicBezTo>
                <a:lnTo>
                  <a:pt x="10649" y="11752"/>
                </a:lnTo>
                <a:cubicBezTo>
                  <a:pt x="10838" y="11752"/>
                  <a:pt x="10995" y="11595"/>
                  <a:pt x="10995" y="11406"/>
                </a:cubicBezTo>
                <a:lnTo>
                  <a:pt x="10995" y="10460"/>
                </a:lnTo>
                <a:cubicBezTo>
                  <a:pt x="10995" y="10208"/>
                  <a:pt x="11090" y="10019"/>
                  <a:pt x="11247" y="9862"/>
                </a:cubicBezTo>
                <a:cubicBezTo>
                  <a:pt x="11500" y="9578"/>
                  <a:pt x="11657" y="9200"/>
                  <a:pt x="11657" y="8791"/>
                </a:cubicBezTo>
                <a:lnTo>
                  <a:pt x="11657" y="1072"/>
                </a:lnTo>
                <a:cubicBezTo>
                  <a:pt x="11752" y="883"/>
                  <a:pt x="11594" y="725"/>
                  <a:pt x="11405" y="725"/>
                </a:cubicBezTo>
                <a:lnTo>
                  <a:pt x="10365" y="725"/>
                </a:lnTo>
                <a:lnTo>
                  <a:pt x="10365" y="379"/>
                </a:lnTo>
                <a:cubicBezTo>
                  <a:pt x="10365" y="158"/>
                  <a:pt x="10208" y="1"/>
                  <a:pt x="10019" y="1"/>
                </a:cubicBezTo>
                <a:lnTo>
                  <a:pt x="7246" y="1"/>
                </a:lnTo>
                <a:cubicBezTo>
                  <a:pt x="6711" y="1"/>
                  <a:pt x="6207" y="284"/>
                  <a:pt x="5892" y="662"/>
                </a:cubicBezTo>
                <a:cubicBezTo>
                  <a:pt x="5577" y="253"/>
                  <a:pt x="5041" y="1"/>
                  <a:pt x="450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14839" y="675757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Contents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400455" y="928879"/>
            <a:ext cx="8417320" cy="621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Introduction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Evolution of Smart Cities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Core Components of Smart Cities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Digital Infrastructure and Emerging Technologies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Smart Mobility and Intelligent Transport Systems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Smart Energy and Environmental Technologies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Smart Governance and E-Government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Smart Economy and Innovation Ecosystems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Smart Living and Social Well-being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Smart People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Smart City Tools for Real Estate Developers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Challenges to Smart City Implementation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Case Study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05631" y="6420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361700" y="18828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497655" y="465821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0CE13D-8B82-6754-F2AA-481839D5E7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FBBF0430-D5F7-E439-FCCD-42A84D63470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8C814B13-5583-6976-7E56-2FF84BD5002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41DDCDC4-4A68-C235-02E3-646EDC090D6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0F32A77-8190-F71C-804D-C55C75C35F68}"/>
              </a:ext>
            </a:extLst>
          </p:cNvPr>
          <p:cNvSpPr txBox="1"/>
          <p:nvPr/>
        </p:nvSpPr>
        <p:spPr>
          <a:xfrm>
            <a:off x="4614839" y="675757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Learning outcomes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196B050-3D98-3F0A-4645-5D4635D89BCD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B68AFF7-BDCB-B2B7-9E56-25BD78174603}"/>
              </a:ext>
            </a:extLst>
          </p:cNvPr>
          <p:cNvSpPr txBox="1"/>
          <p:nvPr/>
        </p:nvSpPr>
        <p:spPr>
          <a:xfrm>
            <a:off x="3400455" y="1182723"/>
            <a:ext cx="8417320" cy="5122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>
                <a:latin typeface="Alexandria"/>
              </a:rPr>
              <a:t>By the end of the lecture, you will be able to: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 </a:t>
            </a:r>
            <a:r>
              <a:rPr lang="en-US" sz="2000" b="1" dirty="0">
                <a:latin typeface="Alexandria"/>
              </a:rPr>
              <a:t>Define</a:t>
            </a:r>
            <a:r>
              <a:rPr lang="en-US" sz="2000" dirty="0">
                <a:latin typeface="Alexandria"/>
              </a:rPr>
              <a:t> smart cities and their main components.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Explain</a:t>
            </a:r>
            <a:r>
              <a:rPr lang="en-US" sz="2000" dirty="0">
                <a:latin typeface="Alexandria"/>
              </a:rPr>
              <a:t> how digital technologies (IoT, AI, 5G, Big Data) support urban innovation.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Describe</a:t>
            </a:r>
            <a:r>
              <a:rPr lang="en-US" sz="2000" dirty="0">
                <a:latin typeface="Alexandria"/>
              </a:rPr>
              <a:t> key smart city systems such as sensors, platforms, and digital twins.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Analyze</a:t>
            </a:r>
            <a:r>
              <a:rPr lang="en-US" sz="2000" dirty="0">
                <a:latin typeface="Alexandria"/>
              </a:rPr>
              <a:t> real-world smart city applications and case studies.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Evaluate</a:t>
            </a:r>
            <a:r>
              <a:rPr lang="en-US" sz="2000" dirty="0">
                <a:latin typeface="Alexandria"/>
              </a:rPr>
              <a:t> the benefits and challenges of smart technologies in urban development.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Use</a:t>
            </a:r>
            <a:r>
              <a:rPr lang="en-US" sz="2000" dirty="0">
                <a:latin typeface="Alexandria"/>
              </a:rPr>
              <a:t> basic urban tech tools (GIS, BIM, data analytics) for planning and decision-making.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Propose</a:t>
            </a:r>
            <a:r>
              <a:rPr lang="en-US" sz="2000" dirty="0">
                <a:latin typeface="Alexandria"/>
              </a:rPr>
              <a:t> simple smart solutions to address urban challenges.</a:t>
            </a:r>
            <a:endParaRPr lang="en-US" sz="2000" dirty="0">
              <a:latin typeface="Alexandria"/>
              <a:cs typeface="Alexandria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7DA111B-67FD-1AD1-AD33-96EB663BEA3B}"/>
              </a:ext>
            </a:extLst>
          </p:cNvPr>
          <p:cNvSpPr/>
          <p:nvPr/>
        </p:nvSpPr>
        <p:spPr>
          <a:xfrm>
            <a:off x="3305631" y="18412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96BBF77-A40D-00DA-B687-BB383EA6D7DD}"/>
              </a:ext>
            </a:extLst>
          </p:cNvPr>
          <p:cNvSpPr txBox="1"/>
          <p:nvPr/>
        </p:nvSpPr>
        <p:spPr>
          <a:xfrm>
            <a:off x="3361700" y="18828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2B16C7B-405A-D8DD-B53C-B4BDEE13228A}"/>
              </a:ext>
            </a:extLst>
          </p:cNvPr>
          <p:cNvSpPr txBox="1"/>
          <p:nvPr/>
        </p:nvSpPr>
        <p:spPr>
          <a:xfrm>
            <a:off x="3497655" y="465821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D0ACFC6-5DF9-402E-4360-1E7E4F0C38F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1971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2088AE-A07C-EB62-126A-6CCD111866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33634C2-CEA6-899C-8757-874EEF86715A}"/>
              </a:ext>
            </a:extLst>
          </p:cNvPr>
          <p:cNvSpPr/>
          <p:nvPr/>
        </p:nvSpPr>
        <p:spPr>
          <a:xfrm>
            <a:off x="1107629" y="1336121"/>
            <a:ext cx="4955591" cy="4959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056654B-C4AD-7A35-0AE8-8C267A74B9DC}"/>
              </a:ext>
            </a:extLst>
          </p:cNvPr>
          <p:cNvSpPr/>
          <p:nvPr/>
        </p:nvSpPr>
        <p:spPr>
          <a:xfrm>
            <a:off x="1486158" y="1699290"/>
            <a:ext cx="3909257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latin typeface="Alexandria"/>
              </a:rPr>
              <a:t>Rapid expansion presents cities with unprecedented challenges: congestion, pollution, energy shortages, inefficient governance, housing crises, and increased demand for public services. </a:t>
            </a:r>
          </a:p>
          <a:p>
            <a:r>
              <a:rPr lang="en-US" sz="2000" dirty="0">
                <a:latin typeface="Alexandria"/>
              </a:rPr>
              <a:t>smart cities integrate </a:t>
            </a:r>
            <a:r>
              <a:rPr lang="en-US" sz="2000" b="1" dirty="0">
                <a:latin typeface="Alexandria"/>
              </a:rPr>
              <a:t>advanced technologies</a:t>
            </a:r>
            <a:r>
              <a:rPr lang="en-US" sz="2000" dirty="0">
                <a:latin typeface="Alexandria"/>
              </a:rPr>
              <a:t>, </a:t>
            </a:r>
            <a:r>
              <a:rPr lang="en-US" sz="2000" b="1" dirty="0">
                <a:latin typeface="Alexandria"/>
              </a:rPr>
              <a:t>data-driven processes</a:t>
            </a:r>
            <a:r>
              <a:rPr lang="en-US" sz="2000" dirty="0">
                <a:latin typeface="Alexandria"/>
              </a:rPr>
              <a:t>, and </a:t>
            </a:r>
            <a:r>
              <a:rPr lang="en-US" sz="2000" b="1" dirty="0">
                <a:latin typeface="Alexandria"/>
              </a:rPr>
              <a:t>citizen-centric governance</a:t>
            </a:r>
            <a:r>
              <a:rPr lang="en-US" sz="2000" dirty="0">
                <a:latin typeface="Alexandria"/>
              </a:rPr>
              <a:t> to improve urban efficiency and quality of life.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0409D73-08CA-85B8-D363-6BBA61235086}"/>
              </a:ext>
            </a:extLst>
          </p:cNvPr>
          <p:cNvSpPr/>
          <p:nvPr/>
        </p:nvSpPr>
        <p:spPr>
          <a:xfrm>
            <a:off x="6868701" y="4515445"/>
            <a:ext cx="4215670" cy="13234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US" sz="2000" dirty="0">
                <a:latin typeface="Alexandria"/>
              </a:rPr>
              <a:t>The core idea is that cities become “smart” by using information to operate better—just as the human brain uses signals to make decisions.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1082B17-2446-9C5C-1227-64A9AE49DA08}"/>
              </a:ext>
            </a:extLst>
          </p:cNvPr>
          <p:cNvSpPr/>
          <p:nvPr/>
        </p:nvSpPr>
        <p:spPr>
          <a:xfrm>
            <a:off x="5395416" y="3687376"/>
            <a:ext cx="1440505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5140AF0-65E4-0139-B24D-75BD7B6F9265}"/>
              </a:ext>
            </a:extLst>
          </p:cNvPr>
          <p:cNvSpPr txBox="1"/>
          <p:nvPr/>
        </p:nvSpPr>
        <p:spPr>
          <a:xfrm>
            <a:off x="5395416" y="3592897"/>
            <a:ext cx="14405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Why?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F44D7DBB-34FE-286F-CF72-FD841E9D321B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6B2A3B31-230B-AA20-E0D2-40E5D3F63F7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مربع نص 3">
            <a:extLst>
              <a:ext uri="{FF2B5EF4-FFF2-40B4-BE49-F238E27FC236}">
                <a16:creationId xmlns:a16="http://schemas.microsoft.com/office/drawing/2014/main" id="{627A2394-C9A9-B611-6704-D9340DC741C4}"/>
              </a:ext>
            </a:extLst>
          </p:cNvPr>
          <p:cNvSpPr txBox="1"/>
          <p:nvPr/>
        </p:nvSpPr>
        <p:spPr>
          <a:xfrm>
            <a:off x="963118" y="826081"/>
            <a:ext cx="8179975" cy="5587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2800" dirty="0">
                <a:latin typeface="Alexandria" charset="0"/>
              </a:rPr>
              <a:t> 1.Introduction</a:t>
            </a:r>
          </a:p>
        </p:txBody>
      </p:sp>
      <p:sp>
        <p:nvSpPr>
          <p:cNvPr id="19" name="عنصر نائب للصورة 18">
            <a:extLst>
              <a:ext uri="{FF2B5EF4-FFF2-40B4-BE49-F238E27FC236}">
                <a16:creationId xmlns:a16="http://schemas.microsoft.com/office/drawing/2014/main" id="{C8233941-0BF7-42A7-28C2-A53B0E8444F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  <p:pic>
        <p:nvPicPr>
          <p:cNvPr id="20" name="صورة 19">
            <a:extLst>
              <a:ext uri="{FF2B5EF4-FFF2-40B4-BE49-F238E27FC236}">
                <a16:creationId xmlns:a16="http://schemas.microsoft.com/office/drawing/2014/main" id="{57B63BE4-051E-A76E-1972-AE861DF76F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3748" y="637320"/>
            <a:ext cx="5160623" cy="2985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972359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B56F4B-C165-C3D1-EC43-28B1EA0523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A420CC4-3D13-1215-4997-F9CF02209AAC}"/>
              </a:ext>
            </a:extLst>
          </p:cNvPr>
          <p:cNvSpPr/>
          <p:nvPr/>
        </p:nvSpPr>
        <p:spPr>
          <a:xfrm>
            <a:off x="617280" y="1407992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09791E0-B576-7C39-6AD0-BDAD5E7F783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9708B7CE-F842-F147-AB72-EF62DFC09249}"/>
              </a:ext>
            </a:extLst>
          </p:cNvPr>
          <p:cNvSpPr txBox="1"/>
          <p:nvPr/>
        </p:nvSpPr>
        <p:spPr>
          <a:xfrm>
            <a:off x="705444" y="786563"/>
            <a:ext cx="897340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Alexandria"/>
              </a:rPr>
              <a:t>2. Evolution of Smart Cities</a:t>
            </a:r>
          </a:p>
        </p:txBody>
      </p:sp>
      <p:sp>
        <p:nvSpPr>
          <p:cNvPr id="6" name="TextBox 47">
            <a:extLst>
              <a:ext uri="{FF2B5EF4-FFF2-40B4-BE49-F238E27FC236}">
                <a16:creationId xmlns:a16="http://schemas.microsoft.com/office/drawing/2014/main" id="{028BF343-BEE1-E6F6-F214-C80BF688A4AB}"/>
              </a:ext>
            </a:extLst>
          </p:cNvPr>
          <p:cNvSpPr txBox="1"/>
          <p:nvPr/>
        </p:nvSpPr>
        <p:spPr>
          <a:xfrm>
            <a:off x="762000" y="1443515"/>
            <a:ext cx="10668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2.1 Stage 1: Technology-Driven Smart Cities (2000–2010)</a:t>
            </a:r>
          </a:p>
          <a:p>
            <a:r>
              <a:rPr lang="en-US" sz="2000" dirty="0">
                <a:latin typeface="Alexandria"/>
              </a:rPr>
              <a:t>The earliest smart city initiatives were led by </a:t>
            </a:r>
            <a:r>
              <a:rPr lang="en-US" sz="2000" b="1" dirty="0">
                <a:latin typeface="Alexandria"/>
              </a:rPr>
              <a:t>technology corporations</a:t>
            </a:r>
            <a:r>
              <a:rPr lang="en-US" sz="2000" dirty="0">
                <a:latin typeface="Alexandria"/>
              </a:rPr>
              <a:t>—IBM, Cisco, Siemens—who saw an opportunity to digitalize city infrastructure. These early models focused heavily on: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Smart grids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Sensor-based monitoring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ICT-based utility management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Command-and-control centers</a:t>
            </a:r>
          </a:p>
          <a:p>
            <a:r>
              <a:rPr lang="en-US" sz="2000" dirty="0">
                <a:latin typeface="Alexandria"/>
              </a:rPr>
              <a:t>Cities were seen primarily as </a:t>
            </a:r>
            <a:r>
              <a:rPr lang="en-US" sz="2000" b="1" dirty="0">
                <a:latin typeface="Alexandria"/>
              </a:rPr>
              <a:t>systems of infrastructure</a:t>
            </a:r>
            <a:r>
              <a:rPr lang="en-US" sz="2000" dirty="0">
                <a:latin typeface="Alexandria"/>
              </a:rPr>
              <a:t>. Citizens were viewed as users, not partners.</a:t>
            </a:r>
            <a:br>
              <a:rPr lang="en-US" sz="2000" dirty="0">
                <a:latin typeface="Alexandria"/>
              </a:rPr>
            </a:br>
            <a:r>
              <a:rPr lang="en-US" sz="2000" b="1" dirty="0">
                <a:latin typeface="Alexandria"/>
              </a:rPr>
              <a:t>Example:</a:t>
            </a:r>
            <a:r>
              <a:rPr lang="en-US" sz="2000" dirty="0">
                <a:latin typeface="Alexandria"/>
              </a:rPr>
              <a:t> IBM’s “Smarter Planet” program installed traffic sensors and energy monitoring systems across multiple U.S. cities.</a:t>
            </a:r>
          </a:p>
          <a:p>
            <a:r>
              <a:rPr lang="en-US" sz="2000" dirty="0">
                <a:latin typeface="Alexandria"/>
              </a:rPr>
              <a:t>This stage was criticized for being too top-down. While it improved efficiency, it did not address social equity issues or public participation. </a:t>
            </a:r>
          </a:p>
          <a:p>
            <a:r>
              <a:rPr lang="en-US" sz="2000" dirty="0">
                <a:latin typeface="Alexandria"/>
              </a:rPr>
              <a:t>Many cities lacked the institutional capacity to manage the new technologies, causing gaps between expectations and results.</a:t>
            </a:r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EB9B5790-7572-7033-A330-F7BDDBA2D9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4375" y="2431919"/>
            <a:ext cx="3028950" cy="997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208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DB7CB1-25CC-48E8-9032-EA1185BACA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5D4116D-8193-FA67-7B42-627F52D9A758}"/>
              </a:ext>
            </a:extLst>
          </p:cNvPr>
          <p:cNvSpPr/>
          <p:nvPr/>
        </p:nvSpPr>
        <p:spPr>
          <a:xfrm>
            <a:off x="617280" y="1422060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/>
              <a:t>3. Decision Outcome:</a:t>
            </a:r>
          </a:p>
          <a:p>
            <a:r>
              <a:rPr lang="en-US" b="1" dirty="0"/>
              <a:t>Site A</a:t>
            </a:r>
            <a:r>
              <a:rPr lang="en-US" dirty="0"/>
              <a:t> offers the lowest total cost despite higher rent, thanks to better accessibility.</a:t>
            </a:r>
          </a:p>
          <a:p>
            <a:r>
              <a:rPr lang="en-US" dirty="0"/>
              <a:t>This shows how </a:t>
            </a:r>
            <a:r>
              <a:rPr lang="en-US" b="1" dirty="0"/>
              <a:t>transport accessibility directly affects business location choices</a:t>
            </a:r>
            <a:r>
              <a:rPr lang="en-US" dirty="0"/>
              <a:t>, balancing land cost and logistics efficiency.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A43D24F-2739-2DA1-5F90-0C03FF801A6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C354C1F7-C9E8-AB56-4464-9210C8E8E5EA}"/>
              </a:ext>
            </a:extLst>
          </p:cNvPr>
          <p:cNvSpPr txBox="1"/>
          <p:nvPr/>
        </p:nvSpPr>
        <p:spPr>
          <a:xfrm>
            <a:off x="705444" y="1490002"/>
            <a:ext cx="10575996" cy="440120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2.2 Stage 2: Citizen-Centric Smart Cities (2010–2020)</a:t>
            </a:r>
          </a:p>
          <a:p>
            <a:r>
              <a:rPr lang="en-US" sz="2000" dirty="0">
                <a:latin typeface="Alexandria"/>
              </a:rPr>
              <a:t>A new wave of thinking emerged, driven by academia and urban planners. The emphasis shifted from infrastructure to people. Key characteristics: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Participatory planning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Crowdsourcing solutions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Transparency and open data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Public digital services</a:t>
            </a:r>
          </a:p>
          <a:p>
            <a:r>
              <a:rPr lang="en-US" sz="2000" b="1" dirty="0">
                <a:latin typeface="Alexandria"/>
              </a:rPr>
              <a:t>Example:</a:t>
            </a:r>
            <a:br>
              <a:rPr lang="en-US" sz="2000" dirty="0">
                <a:latin typeface="Alexandria"/>
              </a:rPr>
            </a:br>
            <a:r>
              <a:rPr lang="en-US" sz="2000" dirty="0">
                <a:latin typeface="Alexandria"/>
              </a:rPr>
              <a:t>Amsterdam introduced “living labs,” where neighborhoods tested new mobility solutions and energy systems with community involvement.</a:t>
            </a:r>
          </a:p>
          <a:p>
            <a:r>
              <a:rPr lang="en-US" sz="2000" dirty="0">
                <a:latin typeface="Alexandria"/>
              </a:rPr>
              <a:t>This model recognized that technology alone cannot solve urban problems. Smartness comes from </a:t>
            </a:r>
            <a:r>
              <a:rPr lang="en-US" sz="2000" b="1" dirty="0">
                <a:latin typeface="Alexandria"/>
              </a:rPr>
              <a:t>combining digital systems with social innovation</a:t>
            </a:r>
            <a:r>
              <a:rPr lang="en-US" sz="2000" dirty="0">
                <a:latin typeface="Alexandria"/>
              </a:rPr>
              <a:t>. </a:t>
            </a:r>
          </a:p>
          <a:p>
            <a:r>
              <a:rPr lang="en-US" sz="2000" dirty="0">
                <a:latin typeface="Alexandria"/>
              </a:rPr>
              <a:t>Cities began using apps not just to monitor citizens but to empower them—allowing residents to report issues, suggest improvements, and access services more easily.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3621F2F5-727B-6B9F-3D25-9CAB80DAA1C9}"/>
              </a:ext>
            </a:extLst>
          </p:cNvPr>
          <p:cNvSpPr txBox="1"/>
          <p:nvPr/>
        </p:nvSpPr>
        <p:spPr>
          <a:xfrm>
            <a:off x="705444" y="786563"/>
            <a:ext cx="897340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Alexandria"/>
              </a:rPr>
              <a:t>2. Evolution of Smart Cities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22807734-847C-DD50-DE57-2A8B0EDE1B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2745" y="2263515"/>
            <a:ext cx="2980310" cy="1637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40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A0B413-6AB0-CC39-D187-1928493870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8E1A77F-EC15-BAAC-E994-B2113BE24C02}"/>
              </a:ext>
            </a:extLst>
          </p:cNvPr>
          <p:cNvSpPr/>
          <p:nvPr/>
        </p:nvSpPr>
        <p:spPr>
          <a:xfrm>
            <a:off x="617280" y="1422060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CD5EEE2-3D47-3F14-6F2B-4723C985E98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D16B3E85-748E-9900-2086-4BB76B7D85B6}"/>
              </a:ext>
            </a:extLst>
          </p:cNvPr>
          <p:cNvSpPr txBox="1"/>
          <p:nvPr/>
        </p:nvSpPr>
        <p:spPr>
          <a:xfrm>
            <a:off x="762000" y="1492214"/>
            <a:ext cx="10668000" cy="440120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2.3 Stage 3: Collaborative Ecosystem Smart Cities (2020–Present)</a:t>
            </a:r>
          </a:p>
          <a:p>
            <a:r>
              <a:rPr lang="en-US" sz="2000" dirty="0">
                <a:latin typeface="Alexandria"/>
              </a:rPr>
              <a:t>The modern smart city model integrates:</a:t>
            </a:r>
          </a:p>
          <a:p>
            <a:r>
              <a:rPr lang="en-US" sz="2000" dirty="0">
                <a:latin typeface="Alexandria"/>
              </a:rPr>
              <a:t>Government ,Industry, Academia, Civil society, Startups, International partners</a:t>
            </a:r>
          </a:p>
          <a:p>
            <a:r>
              <a:rPr lang="en-US" sz="2000" dirty="0">
                <a:latin typeface="Alexandria"/>
              </a:rPr>
              <a:t>This ecosystem approach ensures: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Innovation diffusion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Shared risk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Sustainable long-term planning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Interdisciplinary solutions</a:t>
            </a:r>
          </a:p>
          <a:p>
            <a:r>
              <a:rPr lang="en-US" sz="2000" b="1" dirty="0">
                <a:latin typeface="Alexandria"/>
              </a:rPr>
              <a:t>Example:</a:t>
            </a:r>
            <a:br>
              <a:rPr lang="en-US" sz="2000" dirty="0">
                <a:latin typeface="Alexandria"/>
              </a:rPr>
            </a:br>
            <a:r>
              <a:rPr lang="en-US" sz="2000" dirty="0">
                <a:latin typeface="Alexandria"/>
              </a:rPr>
              <a:t>Singapore’s Smart Nation combines sensors, AI, digital ID, data analytics, and citizen engagement into a unified national digital strategy.</a:t>
            </a:r>
          </a:p>
          <a:p>
            <a:br>
              <a:rPr lang="en-US" sz="2000" dirty="0">
                <a:latin typeface="Alexandria"/>
              </a:rPr>
            </a:br>
            <a:r>
              <a:rPr lang="en-US" sz="2000" dirty="0">
                <a:latin typeface="Alexandria"/>
              </a:rPr>
              <a:t>Smart cities today are no longer seen as “projects.” They are </a:t>
            </a:r>
            <a:r>
              <a:rPr lang="en-US" sz="2000" b="1" dirty="0">
                <a:latin typeface="Alexandria"/>
              </a:rPr>
              <a:t>continuous processes</a:t>
            </a:r>
            <a:r>
              <a:rPr lang="en-US" sz="2000" dirty="0">
                <a:latin typeface="Alexandria"/>
              </a:rPr>
              <a:t>, constantly evolving with new technologies and citizen needs.</a:t>
            </a:r>
          </a:p>
        </p:txBody>
      </p:sp>
      <p:pic>
        <p:nvPicPr>
          <p:cNvPr id="2" name="صورة 1">
            <a:extLst>
              <a:ext uri="{FF2B5EF4-FFF2-40B4-BE49-F238E27FC236}">
                <a16:creationId xmlns:a16="http://schemas.microsoft.com/office/drawing/2014/main" id="{7DC40B5A-0C99-CE64-4114-BC0DADFD7A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56792" y="2124344"/>
            <a:ext cx="2080900" cy="2071652"/>
          </a:xfrm>
          <a:prstGeom prst="rect">
            <a:avLst/>
          </a:prstGeom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22177017-71C1-DFA7-466A-353BF42CDF2D}"/>
              </a:ext>
            </a:extLst>
          </p:cNvPr>
          <p:cNvSpPr txBox="1"/>
          <p:nvPr/>
        </p:nvSpPr>
        <p:spPr>
          <a:xfrm>
            <a:off x="705444" y="786563"/>
            <a:ext cx="897340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Alexandria"/>
              </a:rPr>
              <a:t>2. Evolution of Smart Cities</a:t>
            </a:r>
          </a:p>
        </p:txBody>
      </p:sp>
    </p:spTree>
    <p:extLst>
      <p:ext uri="{BB962C8B-B14F-4D97-AF65-F5344CB8AC3E}">
        <p14:creationId xmlns:p14="http://schemas.microsoft.com/office/powerpoint/2010/main" val="2215153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E56DC4-9D2A-BEBB-A4B5-E7AB02F156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79F0529-2838-36B4-B154-88C50998BE2B}"/>
              </a:ext>
            </a:extLst>
          </p:cNvPr>
          <p:cNvSpPr/>
          <p:nvPr/>
        </p:nvSpPr>
        <p:spPr>
          <a:xfrm>
            <a:off x="566547" y="1437590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F09B079-BEC3-DCC4-06A4-E6FB1249F66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مربع نص 4">
            <a:extLst>
              <a:ext uri="{FF2B5EF4-FFF2-40B4-BE49-F238E27FC236}">
                <a16:creationId xmlns:a16="http://schemas.microsoft.com/office/drawing/2014/main" id="{E0E4C4CE-C967-EB08-6E76-3DD0742B0DAB}"/>
              </a:ext>
            </a:extLst>
          </p:cNvPr>
          <p:cNvSpPr txBox="1"/>
          <p:nvPr/>
        </p:nvSpPr>
        <p:spPr>
          <a:xfrm>
            <a:off x="705444" y="786563"/>
            <a:ext cx="81799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3. Core Components of Smart Cities</a:t>
            </a:r>
            <a:endParaRPr lang="en-US" sz="2800" dirty="0">
              <a:latin typeface="Alexandria"/>
            </a:endParaRPr>
          </a:p>
        </p:txBody>
      </p:sp>
      <p:pic>
        <p:nvPicPr>
          <p:cNvPr id="2" name="صورة 1">
            <a:extLst>
              <a:ext uri="{FF2B5EF4-FFF2-40B4-BE49-F238E27FC236}">
                <a16:creationId xmlns:a16="http://schemas.microsoft.com/office/drawing/2014/main" id="{34A83CA3-ABCE-AB4A-771B-BEED77ACA2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9174" y="1563054"/>
            <a:ext cx="8844195" cy="4462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145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DD1147-03DD-970B-6D92-0B884EBEE5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6C4F28A-3524-C0EF-18B9-62C76EDA831D}"/>
              </a:ext>
            </a:extLst>
          </p:cNvPr>
          <p:cNvSpPr/>
          <p:nvPr/>
        </p:nvSpPr>
        <p:spPr>
          <a:xfrm>
            <a:off x="617280" y="1422060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35C9817-31D0-39F0-D1B0-51A22ABA54D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7DCAE2D6-FB8F-E3D4-E3C3-7E1CFB121CE6}"/>
              </a:ext>
            </a:extLst>
          </p:cNvPr>
          <p:cNvSpPr txBox="1"/>
          <p:nvPr/>
        </p:nvSpPr>
        <p:spPr>
          <a:xfrm>
            <a:off x="762000" y="1459203"/>
            <a:ext cx="10510603" cy="440120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4.1 Internet of Things (IoT)</a:t>
            </a:r>
          </a:p>
          <a:p>
            <a:r>
              <a:rPr lang="en-US" sz="2000" dirty="0">
                <a:latin typeface="Alexandria"/>
              </a:rPr>
              <a:t>IoT is the backbone of smart cities. It consists of sensors embedded into: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Traffic lights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Water systems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Electric meters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Public spaces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Waste bins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Buildings</a:t>
            </a:r>
          </a:p>
          <a:p>
            <a:r>
              <a:rPr lang="en-US" sz="2000" dirty="0">
                <a:latin typeface="Alexandria"/>
              </a:rPr>
              <a:t>These sensors collect real-time data for decision-making.</a:t>
            </a:r>
          </a:p>
          <a:p>
            <a:r>
              <a:rPr lang="en-US" sz="2000" dirty="0">
                <a:latin typeface="Alexandria"/>
              </a:rPr>
              <a:t>IoT enables predictive maintenance. Instead of waiting for a water pipe to burst, sensors detect pressure anomalies early.</a:t>
            </a:r>
          </a:p>
          <a:p>
            <a:r>
              <a:rPr lang="en-US" sz="2000" b="1" dirty="0">
                <a:latin typeface="Alexandria"/>
              </a:rPr>
              <a:t>Case Example:</a:t>
            </a:r>
            <a:br>
              <a:rPr lang="en-US" sz="2000" dirty="0">
                <a:latin typeface="Alexandria"/>
              </a:rPr>
            </a:br>
            <a:r>
              <a:rPr lang="en-US" sz="2000" dirty="0">
                <a:latin typeface="Alexandria"/>
              </a:rPr>
              <a:t>Barcelona’s irrigation system uses soil-moisture sensors to irrigate parks only when needed, reducing water consumption by 25%.</a:t>
            </a:r>
          </a:p>
        </p:txBody>
      </p:sp>
      <p:sp>
        <p:nvSpPr>
          <p:cNvPr id="9" name="مربع نص 8">
            <a:extLst>
              <a:ext uri="{FF2B5EF4-FFF2-40B4-BE49-F238E27FC236}">
                <a16:creationId xmlns:a16="http://schemas.microsoft.com/office/drawing/2014/main" id="{DED64CEF-2348-184A-C98B-942D7B3F7FC7}"/>
              </a:ext>
            </a:extLst>
          </p:cNvPr>
          <p:cNvSpPr txBox="1"/>
          <p:nvPr/>
        </p:nvSpPr>
        <p:spPr>
          <a:xfrm>
            <a:off x="705444" y="786563"/>
            <a:ext cx="81799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4. Digital Infrastructure and Emerging Technologies</a:t>
            </a:r>
            <a:endParaRPr lang="en-US" sz="2800" dirty="0">
              <a:latin typeface="Alexandria"/>
            </a:endParaRPr>
          </a:p>
        </p:txBody>
      </p:sp>
      <p:pic>
        <p:nvPicPr>
          <p:cNvPr id="2" name="صورة 1">
            <a:extLst>
              <a:ext uri="{FF2B5EF4-FFF2-40B4-BE49-F238E27FC236}">
                <a16:creationId xmlns:a16="http://schemas.microsoft.com/office/drawing/2014/main" id="{3E402BB4-F22D-C233-743A-8AEF710CCD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9177" y="2079213"/>
            <a:ext cx="5368788" cy="1878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733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2FA9AB-780A-451D-CC48-909DFA5F57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744D0C8-A3C0-C7BA-8930-53702FAEFB6C}"/>
              </a:ext>
            </a:extLst>
          </p:cNvPr>
          <p:cNvSpPr/>
          <p:nvPr/>
        </p:nvSpPr>
        <p:spPr>
          <a:xfrm>
            <a:off x="617280" y="1437590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2B0C8D3-E521-00E2-67BE-B7DA757F7AA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481715B5-239D-5DC3-78DE-4CAE7544EF1E}"/>
              </a:ext>
            </a:extLst>
          </p:cNvPr>
          <p:cNvSpPr txBox="1"/>
          <p:nvPr/>
        </p:nvSpPr>
        <p:spPr>
          <a:xfrm>
            <a:off x="705444" y="1534668"/>
            <a:ext cx="1047577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4.2 Artificial Intelligence &amp; Machine Learning</a:t>
            </a:r>
          </a:p>
          <a:p>
            <a:r>
              <a:rPr lang="en-US" sz="2000" dirty="0">
                <a:latin typeface="Alexandria"/>
              </a:rPr>
              <a:t>AI processes IoT data to: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Predict patterns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Optimize operations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Automate services</a:t>
            </a:r>
          </a:p>
          <a:p>
            <a:r>
              <a:rPr lang="en-US" sz="2000" dirty="0">
                <a:latin typeface="Alexandria"/>
              </a:rPr>
              <a:t>Applications include: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Crime prediction models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Traffic optimization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Energy forecasting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Emergency response prediction</a:t>
            </a:r>
          </a:p>
          <a:p>
            <a:r>
              <a:rPr lang="en-US" sz="2000" b="1" dirty="0">
                <a:latin typeface="Alexandria"/>
              </a:rPr>
              <a:t>Explanation:</a:t>
            </a:r>
            <a:br>
              <a:rPr lang="en-US" sz="2000" dirty="0">
                <a:latin typeface="Alexandria"/>
              </a:rPr>
            </a:br>
            <a:r>
              <a:rPr lang="en-US" sz="2000" dirty="0">
                <a:latin typeface="Alexandria"/>
              </a:rPr>
              <a:t>AI transforms cities from reactive to </a:t>
            </a:r>
            <a:r>
              <a:rPr lang="en-US" sz="2000" b="1" dirty="0">
                <a:latin typeface="Alexandria"/>
              </a:rPr>
              <a:t>proactive</a:t>
            </a:r>
            <a:r>
              <a:rPr lang="en-US" sz="2000" dirty="0">
                <a:latin typeface="Alexandria"/>
              </a:rPr>
              <a:t>—problems are solved before they occur.</a:t>
            </a:r>
          </a:p>
        </p:txBody>
      </p:sp>
      <p:sp>
        <p:nvSpPr>
          <p:cNvPr id="2" name="مربع نص 1">
            <a:extLst>
              <a:ext uri="{FF2B5EF4-FFF2-40B4-BE49-F238E27FC236}">
                <a16:creationId xmlns:a16="http://schemas.microsoft.com/office/drawing/2014/main" id="{EAD93593-F188-C7D7-7088-3FC2FB03C168}"/>
              </a:ext>
            </a:extLst>
          </p:cNvPr>
          <p:cNvSpPr txBox="1"/>
          <p:nvPr/>
        </p:nvSpPr>
        <p:spPr>
          <a:xfrm>
            <a:off x="705444" y="786563"/>
            <a:ext cx="81799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4. Digital Infrastructure and Emerging Technologies</a:t>
            </a:r>
            <a:endParaRPr lang="en-US" sz="2800" dirty="0">
              <a:latin typeface="Alexandri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E4FF82B-B649-10AF-4924-5B6345FACA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9413" y="2011274"/>
            <a:ext cx="5752007" cy="2535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728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E13940-A002-89C7-88AD-2E2695FA0F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AFBB22D-CC11-199D-0713-03BA50F653ED}"/>
              </a:ext>
            </a:extLst>
          </p:cNvPr>
          <p:cNvSpPr/>
          <p:nvPr/>
        </p:nvSpPr>
        <p:spPr>
          <a:xfrm>
            <a:off x="617280" y="1437590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B510E1D-7C39-8A68-F6D4-8D5E6EAF88F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9724AC33-7D03-2749-6EF7-AF8744AFA510}"/>
              </a:ext>
            </a:extLst>
          </p:cNvPr>
          <p:cNvSpPr txBox="1"/>
          <p:nvPr/>
        </p:nvSpPr>
        <p:spPr>
          <a:xfrm>
            <a:off x="705444" y="1489698"/>
            <a:ext cx="1072455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4.2 Artificial Intelligence &amp; Machine Learning - EXAMPLE</a:t>
            </a:r>
          </a:p>
          <a:p>
            <a:r>
              <a:rPr lang="en-US" sz="2000" b="1" dirty="0"/>
              <a:t>A. Predicting Tourism Demand &amp; Economic Impact</a:t>
            </a:r>
          </a:p>
          <a:p>
            <a:r>
              <a:rPr lang="en-US" sz="2000" b="1" dirty="0"/>
              <a:t>Problem: Tourism</a:t>
            </a:r>
            <a:r>
              <a:rPr lang="en-US" sz="2000" dirty="0"/>
              <a:t> fluctuates heavily and affects hotels, restaurants, mobility, retail, and housing.</a:t>
            </a:r>
          </a:p>
          <a:p>
            <a:r>
              <a:rPr lang="en-US" sz="2000" b="1" dirty="0"/>
              <a:t>AI Solution: </a:t>
            </a:r>
            <a:r>
              <a:rPr lang="en-US" sz="2000" dirty="0"/>
              <a:t>AI models analyze: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Flight arrivals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Hotel bookings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Social media activity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Weather patterns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Special events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Historical tourism flows</a:t>
            </a:r>
          </a:p>
          <a:p>
            <a:r>
              <a:rPr lang="en-US" sz="2000" b="1" dirty="0"/>
              <a:t>Outcome: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Tourism peaks predicted 4–6 weeks in advance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Better staffing, inventory, and pricing for businesses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City can adjust crowd control and transport services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Balanced distribution of tourists across districts</a:t>
            </a:r>
          </a:p>
        </p:txBody>
      </p:sp>
      <p:sp>
        <p:nvSpPr>
          <p:cNvPr id="2" name="مربع نص 1">
            <a:extLst>
              <a:ext uri="{FF2B5EF4-FFF2-40B4-BE49-F238E27FC236}">
                <a16:creationId xmlns:a16="http://schemas.microsoft.com/office/drawing/2014/main" id="{805BEC53-E3BC-CD5F-34D3-3D3381C9CF01}"/>
              </a:ext>
            </a:extLst>
          </p:cNvPr>
          <p:cNvSpPr txBox="1"/>
          <p:nvPr/>
        </p:nvSpPr>
        <p:spPr>
          <a:xfrm>
            <a:off x="705444" y="786563"/>
            <a:ext cx="81799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4. Digital Infrastructure and Emerging Technologies</a:t>
            </a:r>
            <a:endParaRPr lang="en-US" sz="2800" dirty="0">
              <a:latin typeface="Alexandri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EB47628-35DE-B7FA-AF86-993FA26F22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6144" y="2687455"/>
            <a:ext cx="3679695" cy="1916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594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8B3EBE-13FD-6DB5-14F0-6AB817DDDD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B52A9EA-D66C-CA2B-D747-EC0B8BE21DF1}"/>
              </a:ext>
            </a:extLst>
          </p:cNvPr>
          <p:cNvSpPr/>
          <p:nvPr/>
        </p:nvSpPr>
        <p:spPr>
          <a:xfrm>
            <a:off x="617280" y="1437590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C738418-3DA9-4F3A-69FE-169BD6BB05D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E584351B-9455-9FF1-3FB4-5126D283F890}"/>
              </a:ext>
            </a:extLst>
          </p:cNvPr>
          <p:cNvSpPr txBox="1"/>
          <p:nvPr/>
        </p:nvSpPr>
        <p:spPr>
          <a:xfrm>
            <a:off x="850164" y="1473113"/>
            <a:ext cx="1072455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4.2 Artificial Intelligence &amp; Machine Learning - EXAMPLE</a:t>
            </a:r>
          </a:p>
          <a:p>
            <a:r>
              <a:rPr lang="en-US" sz="2000" b="1" dirty="0">
                <a:latin typeface="Alexandria"/>
              </a:rPr>
              <a:t>ML-Based Commercial Real Estate Analytics</a:t>
            </a:r>
          </a:p>
          <a:p>
            <a:r>
              <a:rPr lang="en-US" sz="2000" b="1" dirty="0">
                <a:latin typeface="Alexandria"/>
              </a:rPr>
              <a:t>Problem:</a:t>
            </a:r>
          </a:p>
          <a:p>
            <a:r>
              <a:rPr lang="en-US" sz="2000" dirty="0">
                <a:latin typeface="Alexandria"/>
              </a:rPr>
              <a:t>High demand for retail/office spaces requires accurate forecasting to avoid vacancies.</a:t>
            </a:r>
          </a:p>
          <a:p>
            <a:r>
              <a:rPr lang="en-US" sz="2000" b="1" dirty="0">
                <a:latin typeface="Alexandria"/>
              </a:rPr>
              <a:t>ML Solution: </a:t>
            </a:r>
            <a:r>
              <a:rPr lang="en-US" sz="2000" dirty="0">
                <a:latin typeface="Alexandria"/>
              </a:rPr>
              <a:t>Machine learning models evaluate: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Vacancy rates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Rental prices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Foot traffic from sensors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Business license data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Location attractiveness (transport, amenities)</a:t>
            </a:r>
          </a:p>
          <a:p>
            <a:r>
              <a:rPr lang="en-US" sz="2000" b="1" dirty="0">
                <a:latin typeface="Alexandria"/>
              </a:rPr>
              <a:t>Outcome: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Identification of future retail hotspots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Early detection of declining commercial streets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Incentives directed to struggling districts</a:t>
            </a:r>
          </a:p>
        </p:txBody>
      </p:sp>
      <p:sp>
        <p:nvSpPr>
          <p:cNvPr id="2" name="مربع نص 1">
            <a:extLst>
              <a:ext uri="{FF2B5EF4-FFF2-40B4-BE49-F238E27FC236}">
                <a16:creationId xmlns:a16="http://schemas.microsoft.com/office/drawing/2014/main" id="{D5C29694-D533-54C7-CC6A-F903FC8F9BB3}"/>
              </a:ext>
            </a:extLst>
          </p:cNvPr>
          <p:cNvSpPr txBox="1"/>
          <p:nvPr/>
        </p:nvSpPr>
        <p:spPr>
          <a:xfrm>
            <a:off x="705444" y="786563"/>
            <a:ext cx="81799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4. Digital Infrastructure and Emerging Technologies</a:t>
            </a:r>
            <a:endParaRPr lang="en-US" sz="2800" dirty="0">
              <a:latin typeface="Alexandria"/>
            </a:endParaRPr>
          </a:p>
        </p:txBody>
      </p:sp>
      <p:pic>
        <p:nvPicPr>
          <p:cNvPr id="1026" name="Picture 2" descr="Real Estate Data Analytics: Application ...">
            <a:extLst>
              <a:ext uri="{FF2B5EF4-FFF2-40B4-BE49-F238E27FC236}">
                <a16:creationId xmlns:a16="http://schemas.microsoft.com/office/drawing/2014/main" id="{415C5D6B-9C77-E266-792B-158C5A01CD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4972" y="3199035"/>
            <a:ext cx="3903307" cy="2185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5015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D8A7F3-1CCC-A412-15A2-FFDA8471EA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41D8F4C-DA15-41F0-71E8-0FFDD6CEB36B}"/>
              </a:ext>
            </a:extLst>
          </p:cNvPr>
          <p:cNvSpPr/>
          <p:nvPr/>
        </p:nvSpPr>
        <p:spPr>
          <a:xfrm>
            <a:off x="617280" y="1437590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98274B7-BEF1-712E-45DA-0183E715F25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57DBCBE7-031C-238B-8C6C-1D3DB2FE1EBF}"/>
              </a:ext>
            </a:extLst>
          </p:cNvPr>
          <p:cNvSpPr txBox="1"/>
          <p:nvPr/>
        </p:nvSpPr>
        <p:spPr>
          <a:xfrm>
            <a:off x="705446" y="1553910"/>
            <a:ext cx="4840916" cy="409342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4.3 Big Data Platforms</a:t>
            </a:r>
          </a:p>
          <a:p>
            <a:r>
              <a:rPr lang="en-US" sz="2000" dirty="0">
                <a:latin typeface="Alexandria"/>
              </a:rPr>
              <a:t>Cities generate vast data from population movement, transactions, sensors, and digital records.</a:t>
            </a:r>
          </a:p>
          <a:p>
            <a:r>
              <a:rPr lang="en-US" sz="2000" dirty="0">
                <a:latin typeface="Alexandria"/>
              </a:rPr>
              <a:t>Smart cities use big data to: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Plan services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Improve public health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Design urban spaces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Develop risk models</a:t>
            </a:r>
          </a:p>
          <a:p>
            <a:r>
              <a:rPr lang="en-US" sz="2000" b="1" dirty="0">
                <a:latin typeface="Alexandria"/>
              </a:rPr>
              <a:t>Extra Explanation:</a:t>
            </a:r>
            <a:br>
              <a:rPr lang="en-US" sz="2000" dirty="0">
                <a:latin typeface="Alexandria"/>
              </a:rPr>
            </a:br>
            <a:r>
              <a:rPr lang="en-US" sz="2000" dirty="0">
                <a:latin typeface="Alexandria"/>
              </a:rPr>
              <a:t>Big data reduces planning errors by using evidence-based insights rather than assumptions.</a:t>
            </a:r>
          </a:p>
        </p:txBody>
      </p:sp>
      <p:sp>
        <p:nvSpPr>
          <p:cNvPr id="2" name="مربع نص 1">
            <a:extLst>
              <a:ext uri="{FF2B5EF4-FFF2-40B4-BE49-F238E27FC236}">
                <a16:creationId xmlns:a16="http://schemas.microsoft.com/office/drawing/2014/main" id="{41CA366C-E752-D22D-11B6-01199248CA12}"/>
              </a:ext>
            </a:extLst>
          </p:cNvPr>
          <p:cNvSpPr txBox="1"/>
          <p:nvPr/>
        </p:nvSpPr>
        <p:spPr>
          <a:xfrm>
            <a:off x="705444" y="786563"/>
            <a:ext cx="81799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4. Digital Infrastructure and Emerging Technologies</a:t>
            </a:r>
            <a:endParaRPr lang="en-US" sz="2800" dirty="0">
              <a:latin typeface="Alexandri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708CDA0-62D8-6DBE-0011-CEF4F1A93B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48922" y="2171171"/>
            <a:ext cx="5082498" cy="2858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30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AEEED3-ED44-AC1F-705F-1C894383BD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1F84FE0-0136-9B87-BC38-918F08BE6EE5}"/>
              </a:ext>
            </a:extLst>
          </p:cNvPr>
          <p:cNvSpPr/>
          <p:nvPr/>
        </p:nvSpPr>
        <p:spPr>
          <a:xfrm>
            <a:off x="617280" y="1437590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1947746-DBF8-4F9E-310F-4D1A731680D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E6FF791F-D900-C59F-8737-29D50B0F7316}"/>
              </a:ext>
            </a:extLst>
          </p:cNvPr>
          <p:cNvSpPr txBox="1"/>
          <p:nvPr/>
        </p:nvSpPr>
        <p:spPr>
          <a:xfrm>
            <a:off x="801765" y="1521239"/>
            <a:ext cx="10548025" cy="440120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Case study :</a:t>
            </a:r>
            <a:r>
              <a:rPr lang="en-US" sz="2000" b="1" dirty="0" err="1">
                <a:latin typeface="Alexandria"/>
              </a:rPr>
              <a:t>Ejar</a:t>
            </a:r>
            <a:r>
              <a:rPr lang="en-US" sz="2000" b="1" dirty="0">
                <a:latin typeface="Alexandria"/>
              </a:rPr>
              <a:t> Platform</a:t>
            </a:r>
          </a:p>
          <a:p>
            <a:r>
              <a:rPr lang="en-US" sz="2000" b="1" dirty="0">
                <a:latin typeface="Alexandria"/>
              </a:rPr>
              <a:t>Electronic Rental Services Network</a:t>
            </a:r>
            <a:r>
              <a:rPr lang="en-US" sz="2000" dirty="0">
                <a:latin typeface="Alexandria"/>
              </a:rPr>
              <a:t>: </a:t>
            </a:r>
            <a:r>
              <a:rPr lang="en-US" sz="2000" dirty="0" err="1">
                <a:latin typeface="Alexandria"/>
              </a:rPr>
              <a:t>Ejar</a:t>
            </a:r>
            <a:r>
              <a:rPr lang="en-US" sz="2000" dirty="0">
                <a:latin typeface="Alexandria"/>
              </a:rPr>
              <a:t> is designed to regulate and digitalize the rental real estate sector — covering landlords, tenants, and real estate brokers. </a:t>
            </a:r>
          </a:p>
          <a:p>
            <a:r>
              <a:rPr lang="en-US" sz="2000" b="1" dirty="0">
                <a:latin typeface="Alexandria"/>
              </a:rPr>
              <a:t>Contract Authentication</a:t>
            </a:r>
            <a:r>
              <a:rPr lang="en-US" sz="2000" dirty="0">
                <a:latin typeface="Alexandria"/>
              </a:rPr>
              <a:t>: Contracts registered through </a:t>
            </a:r>
            <a:r>
              <a:rPr lang="en-US" sz="2000" dirty="0" err="1">
                <a:latin typeface="Alexandria"/>
              </a:rPr>
              <a:t>Ejar</a:t>
            </a:r>
            <a:r>
              <a:rPr lang="en-US" sz="2000" dirty="0">
                <a:latin typeface="Alexandria"/>
              </a:rPr>
              <a:t> become </a:t>
            </a:r>
            <a:r>
              <a:rPr lang="en-US" sz="2000" i="1" dirty="0">
                <a:latin typeface="Alexandria"/>
              </a:rPr>
              <a:t>authenticated legal documents</a:t>
            </a:r>
            <a:r>
              <a:rPr lang="en-US" sz="2000" dirty="0">
                <a:latin typeface="Alexandria"/>
              </a:rPr>
              <a:t>. This helps reduce fraud and disputes. </a:t>
            </a:r>
          </a:p>
          <a:p>
            <a:r>
              <a:rPr lang="en-US" sz="2000" b="1" dirty="0">
                <a:latin typeface="Alexandria"/>
              </a:rPr>
              <a:t>Rental Index</a:t>
            </a:r>
            <a:r>
              <a:rPr lang="en-US" sz="2000" dirty="0">
                <a:latin typeface="Alexandria"/>
              </a:rPr>
              <a:t>: </a:t>
            </a:r>
            <a:r>
              <a:rPr lang="en-US" sz="2000" dirty="0" err="1">
                <a:latin typeface="Alexandria"/>
              </a:rPr>
              <a:t>Ejar</a:t>
            </a:r>
            <a:r>
              <a:rPr lang="en-US" sz="2000" dirty="0">
                <a:latin typeface="Alexandria"/>
              </a:rPr>
              <a:t> tracks and publishes a “Rental Index” (via </a:t>
            </a:r>
            <a:r>
              <a:rPr lang="en-US" sz="2000" dirty="0" err="1">
                <a:latin typeface="Alexandria"/>
              </a:rPr>
              <a:t>Sakani</a:t>
            </a:r>
            <a:r>
              <a:rPr lang="en-US" sz="2000" dirty="0">
                <a:latin typeface="Alexandria"/>
              </a:rPr>
              <a:t>), which records the number of rental transactions, average rents, and other indicators. </a:t>
            </a:r>
          </a:p>
          <a:p>
            <a:r>
              <a:rPr lang="en-US" sz="2000" b="1" dirty="0">
                <a:latin typeface="Alexandria"/>
              </a:rPr>
              <a:t>Behavior &amp; Reputation</a:t>
            </a:r>
            <a:r>
              <a:rPr lang="en-US" sz="2000" dirty="0">
                <a:latin typeface="Alexandria"/>
              </a:rPr>
              <a:t>: </a:t>
            </a:r>
            <a:r>
              <a:rPr lang="en-US" sz="2000" dirty="0" err="1">
                <a:latin typeface="Alexandria"/>
              </a:rPr>
              <a:t>Ejar</a:t>
            </a:r>
            <a:r>
              <a:rPr lang="en-US" sz="2000" dirty="0">
                <a:latin typeface="Alexandria"/>
              </a:rPr>
              <a:t> has a “rental behavior” feature which gives an evaluation of tenants’ rental history. </a:t>
            </a:r>
          </a:p>
          <a:p>
            <a:r>
              <a:rPr lang="en-US" sz="2000" b="1" dirty="0">
                <a:latin typeface="Alexandria"/>
              </a:rPr>
              <a:t>Electronic Services</a:t>
            </a:r>
            <a:r>
              <a:rPr lang="en-US" sz="2000" dirty="0">
                <a:latin typeface="Alexandria"/>
              </a:rPr>
              <a:t>: Includes electronic handover/delivery of properties and multiple payment channels (e.g., Mada, SADAD) to pay rent. </a:t>
            </a:r>
          </a:p>
          <a:p>
            <a:r>
              <a:rPr lang="en-US" sz="2000" b="1" dirty="0">
                <a:latin typeface="Alexandria"/>
              </a:rPr>
              <a:t>Scale</a:t>
            </a:r>
            <a:r>
              <a:rPr lang="en-US" sz="2000" dirty="0">
                <a:latin typeface="Alexandria"/>
              </a:rPr>
              <a:t>: By 2022, </a:t>
            </a:r>
            <a:r>
              <a:rPr lang="en-US" sz="2000" dirty="0" err="1">
                <a:latin typeface="Alexandria"/>
              </a:rPr>
              <a:t>Ejar</a:t>
            </a:r>
            <a:r>
              <a:rPr lang="en-US" sz="2000" dirty="0">
                <a:latin typeface="Alexandria"/>
              </a:rPr>
              <a:t> had processed more than </a:t>
            </a:r>
            <a:r>
              <a:rPr lang="en-US" sz="2000" b="1" dirty="0">
                <a:latin typeface="Alexandria"/>
              </a:rPr>
              <a:t>5 million authenticated contracts</a:t>
            </a:r>
            <a:r>
              <a:rPr lang="en-US" sz="2000" dirty="0">
                <a:latin typeface="Alexandria"/>
              </a:rPr>
              <a:t> </a:t>
            </a:r>
            <a:r>
              <a:rPr lang="en-US" sz="2000" b="1" dirty="0">
                <a:latin typeface="Alexandria"/>
              </a:rPr>
              <a:t>Use for Transparency &amp; Market Data</a:t>
            </a:r>
            <a:r>
              <a:rPr lang="en-US" sz="2000" dirty="0">
                <a:latin typeface="Alexandria"/>
              </a:rPr>
              <a:t>: The aggregated data from </a:t>
            </a:r>
            <a:r>
              <a:rPr lang="en-US" sz="2000" dirty="0" err="1">
                <a:latin typeface="Alexandria"/>
              </a:rPr>
              <a:t>Ejar</a:t>
            </a:r>
            <a:r>
              <a:rPr lang="en-US" sz="2000" dirty="0">
                <a:latin typeface="Alexandria"/>
              </a:rPr>
              <a:t> (contracts, prices) helps build transparency in the rental market, which is valuable for investors, brokers, and policymakers</a:t>
            </a:r>
          </a:p>
        </p:txBody>
      </p:sp>
      <p:sp>
        <p:nvSpPr>
          <p:cNvPr id="2" name="مربع نص 1">
            <a:extLst>
              <a:ext uri="{FF2B5EF4-FFF2-40B4-BE49-F238E27FC236}">
                <a16:creationId xmlns:a16="http://schemas.microsoft.com/office/drawing/2014/main" id="{E4689E5E-1FBB-4FF9-0760-7180A7BBAD9F}"/>
              </a:ext>
            </a:extLst>
          </p:cNvPr>
          <p:cNvSpPr txBox="1"/>
          <p:nvPr/>
        </p:nvSpPr>
        <p:spPr>
          <a:xfrm>
            <a:off x="705444" y="786563"/>
            <a:ext cx="81799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4. Digital Infrastructure and Emerging Technologies</a:t>
            </a:r>
            <a:endParaRPr lang="en-US" sz="28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409817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7B3C30-777E-7003-0B1C-D2255E0554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608B34A-E3A7-58F8-1BD0-9768C928B7A0}"/>
              </a:ext>
            </a:extLst>
          </p:cNvPr>
          <p:cNvSpPr/>
          <p:nvPr/>
        </p:nvSpPr>
        <p:spPr>
          <a:xfrm>
            <a:off x="617280" y="1437590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46F6D3E-5D6B-9BE4-4F1F-D6901CFF1B4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C4055EE3-A3E7-0A5D-581E-6761DAC345CD}"/>
              </a:ext>
            </a:extLst>
          </p:cNvPr>
          <p:cNvSpPr txBox="1"/>
          <p:nvPr/>
        </p:nvSpPr>
        <p:spPr>
          <a:xfrm>
            <a:off x="713874" y="1954958"/>
            <a:ext cx="10667999" cy="317009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Real-World Use Case (How Stakeholders Use It) </a:t>
            </a:r>
            <a:r>
              <a:rPr lang="en-US" sz="2000" b="1" dirty="0" err="1">
                <a:latin typeface="Alexandria"/>
              </a:rPr>
              <a:t>Ejar</a:t>
            </a:r>
            <a:r>
              <a:rPr lang="en-US" sz="2000" b="1" dirty="0">
                <a:latin typeface="Alexandria"/>
              </a:rPr>
              <a:t> &amp;</a:t>
            </a:r>
            <a:r>
              <a:rPr lang="en-US" sz="2000" b="1" dirty="0" err="1">
                <a:latin typeface="Alexandria"/>
              </a:rPr>
              <a:t>Sakani</a:t>
            </a:r>
            <a:endParaRPr lang="en-US" sz="2000" b="1" dirty="0">
              <a:latin typeface="Alexandria"/>
            </a:endParaRPr>
          </a:p>
          <a:p>
            <a:r>
              <a:rPr lang="en-US" sz="2000" b="1" dirty="0">
                <a:latin typeface="Alexandria"/>
              </a:rPr>
              <a:t>Investor</a:t>
            </a:r>
            <a:r>
              <a:rPr lang="en-US" sz="2000" dirty="0">
                <a:latin typeface="Alexandria"/>
              </a:rPr>
              <a:t>: A real estate investor uses the </a:t>
            </a:r>
            <a:r>
              <a:rPr lang="en-US" sz="2000" dirty="0" err="1">
                <a:latin typeface="Alexandria"/>
              </a:rPr>
              <a:t>Sakani</a:t>
            </a:r>
            <a:r>
              <a:rPr lang="en-US" sz="2000" dirty="0">
                <a:latin typeface="Alexandria"/>
              </a:rPr>
              <a:t> “Reports &amp; Data” section to analyze the rental index by neighborhood to find high-yield areas.</a:t>
            </a:r>
          </a:p>
          <a:p>
            <a:r>
              <a:rPr lang="en-US" sz="2000" b="1" dirty="0">
                <a:latin typeface="Alexandria"/>
              </a:rPr>
              <a:t>Tenant</a:t>
            </a:r>
            <a:r>
              <a:rPr lang="en-US" sz="2000" dirty="0">
                <a:latin typeface="Alexandria"/>
              </a:rPr>
              <a:t>: A tenant authenticates their rental contract through </a:t>
            </a:r>
            <a:r>
              <a:rPr lang="en-US" sz="2000" dirty="0" err="1">
                <a:latin typeface="Alexandria"/>
              </a:rPr>
              <a:t>Ejar</a:t>
            </a:r>
            <a:r>
              <a:rPr lang="en-US" sz="2000" dirty="0">
                <a:latin typeface="Alexandria"/>
              </a:rPr>
              <a:t>, so it’s legally registered; they check their “rental behavior” rating from past contracts.</a:t>
            </a:r>
          </a:p>
          <a:p>
            <a:r>
              <a:rPr lang="en-US" sz="2000" b="1" dirty="0">
                <a:latin typeface="Alexandria"/>
              </a:rPr>
              <a:t>Developer / Planner</a:t>
            </a:r>
            <a:r>
              <a:rPr lang="en-US" sz="2000" dirty="0">
                <a:latin typeface="Alexandria"/>
              </a:rPr>
              <a:t>: A housing developer explores </a:t>
            </a:r>
            <a:r>
              <a:rPr lang="en-US" sz="2000" dirty="0" err="1">
                <a:latin typeface="Alexandria"/>
              </a:rPr>
              <a:t>Sakani</a:t>
            </a:r>
            <a:r>
              <a:rPr lang="en-US" sz="2000" dirty="0">
                <a:latin typeface="Alexandria"/>
              </a:rPr>
              <a:t> to identify where there is demand for new residential units by studying application volumes and trends.</a:t>
            </a:r>
          </a:p>
          <a:p>
            <a:r>
              <a:rPr lang="en-US" sz="2000" b="1" dirty="0">
                <a:latin typeface="Alexandria"/>
              </a:rPr>
              <a:t>Policy-Maker</a:t>
            </a:r>
            <a:r>
              <a:rPr lang="en-US" sz="2000" dirty="0">
                <a:latin typeface="Alexandria"/>
              </a:rPr>
              <a:t>: The Ministry of Municipal and Housing Affairs analyzes </a:t>
            </a:r>
            <a:r>
              <a:rPr lang="en-US" sz="2000" dirty="0" err="1">
                <a:latin typeface="Alexandria"/>
              </a:rPr>
              <a:t>Ejar’s</a:t>
            </a:r>
            <a:r>
              <a:rPr lang="en-US" sz="2000" dirty="0">
                <a:latin typeface="Alexandria"/>
              </a:rPr>
              <a:t> aggregated data to monitor rental market health, disputes, and average contract duration to design regulatory interventions.</a:t>
            </a:r>
          </a:p>
        </p:txBody>
      </p:sp>
      <p:sp>
        <p:nvSpPr>
          <p:cNvPr id="2" name="مربع نص 1">
            <a:extLst>
              <a:ext uri="{FF2B5EF4-FFF2-40B4-BE49-F238E27FC236}">
                <a16:creationId xmlns:a16="http://schemas.microsoft.com/office/drawing/2014/main" id="{A5FC23B8-4A15-77D9-FF2E-591CF559CC23}"/>
              </a:ext>
            </a:extLst>
          </p:cNvPr>
          <p:cNvSpPr txBox="1"/>
          <p:nvPr/>
        </p:nvSpPr>
        <p:spPr>
          <a:xfrm>
            <a:off x="705444" y="786563"/>
            <a:ext cx="81799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4. Digital Infrastructure and Emerging Technologies</a:t>
            </a:r>
            <a:endParaRPr lang="en-US" sz="28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740916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2712B5-107A-AD91-5B00-AC16A5E174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7CFFBE7-7E40-936B-E725-A4EF34D6FA9F}"/>
              </a:ext>
            </a:extLst>
          </p:cNvPr>
          <p:cNvSpPr/>
          <p:nvPr/>
        </p:nvSpPr>
        <p:spPr>
          <a:xfrm>
            <a:off x="617280" y="1437590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34EF898-7DF5-BC1E-8232-982A4A008D9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47">
            <a:extLst>
              <a:ext uri="{FF2B5EF4-FFF2-40B4-BE49-F238E27FC236}">
                <a16:creationId xmlns:a16="http://schemas.microsoft.com/office/drawing/2014/main" id="{59397971-4290-8CE7-E2B0-08C6DFCC80AC}"/>
              </a:ext>
            </a:extLst>
          </p:cNvPr>
          <p:cNvSpPr txBox="1"/>
          <p:nvPr/>
        </p:nvSpPr>
        <p:spPr>
          <a:xfrm>
            <a:off x="762001" y="1553811"/>
            <a:ext cx="5333999" cy="440120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4.4 Digital Twins</a:t>
            </a:r>
          </a:p>
          <a:p>
            <a:r>
              <a:rPr lang="en-US" sz="2000" dirty="0">
                <a:latin typeface="Alexandria"/>
              </a:rPr>
              <a:t>A digital twin is a 3D virtual replica of the city that simulates: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Traffic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Flooding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Energy consumption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Environmental conditions</a:t>
            </a:r>
          </a:p>
          <a:p>
            <a:r>
              <a:rPr lang="en-US" sz="2000" b="1" dirty="0">
                <a:latin typeface="Alexandria"/>
              </a:rPr>
              <a:t>Explanation:</a:t>
            </a:r>
            <a:br>
              <a:rPr lang="en-US" sz="2000" dirty="0">
                <a:latin typeface="Alexandria"/>
              </a:rPr>
            </a:br>
            <a:r>
              <a:rPr lang="en-US" sz="2000" dirty="0">
                <a:latin typeface="Alexandria"/>
              </a:rPr>
              <a:t>Digital twins help policymakers test future scenarios without real-world risks.</a:t>
            </a:r>
          </a:p>
          <a:p>
            <a:r>
              <a:rPr lang="en-US" sz="2000" b="1" dirty="0">
                <a:latin typeface="Alexandria"/>
              </a:rPr>
              <a:t>Example:</a:t>
            </a:r>
            <a:br>
              <a:rPr lang="en-US" sz="2000" dirty="0">
                <a:latin typeface="Alexandria"/>
              </a:rPr>
            </a:br>
            <a:r>
              <a:rPr lang="en-US" sz="2000" dirty="0">
                <a:latin typeface="Alexandria"/>
              </a:rPr>
              <a:t>Singapore’s digital twin allows simulation of emergency evacuations, infrastructure expansion, and population changes.</a:t>
            </a:r>
          </a:p>
        </p:txBody>
      </p:sp>
      <p:sp>
        <p:nvSpPr>
          <p:cNvPr id="2" name="مربع نص 1">
            <a:extLst>
              <a:ext uri="{FF2B5EF4-FFF2-40B4-BE49-F238E27FC236}">
                <a16:creationId xmlns:a16="http://schemas.microsoft.com/office/drawing/2014/main" id="{704D7EA2-614D-2C0C-228A-775F03C64667}"/>
              </a:ext>
            </a:extLst>
          </p:cNvPr>
          <p:cNvSpPr txBox="1"/>
          <p:nvPr/>
        </p:nvSpPr>
        <p:spPr>
          <a:xfrm>
            <a:off x="705444" y="786563"/>
            <a:ext cx="81799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4. Digital Infrastructure and Emerging Technologies</a:t>
            </a:r>
            <a:endParaRPr lang="en-US" sz="2800" dirty="0">
              <a:latin typeface="Alexandria"/>
            </a:endParaRPr>
          </a:p>
        </p:txBody>
      </p:sp>
      <p:pic>
        <p:nvPicPr>
          <p:cNvPr id="6" name="صورة 5">
            <a:extLst>
              <a:ext uri="{FF2B5EF4-FFF2-40B4-BE49-F238E27FC236}">
                <a16:creationId xmlns:a16="http://schemas.microsoft.com/office/drawing/2014/main" id="{097A936C-F96D-9FF0-EEC3-96087FA2E1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780674"/>
            <a:ext cx="5133474" cy="3946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585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9B7B19-3807-2DA6-531A-F99191AE69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030476D-F546-C545-6009-A1E659F849F3}"/>
              </a:ext>
            </a:extLst>
          </p:cNvPr>
          <p:cNvSpPr/>
          <p:nvPr/>
        </p:nvSpPr>
        <p:spPr>
          <a:xfrm>
            <a:off x="617280" y="1437590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70DF27C-4F43-ADC0-F187-1BA7483D9B1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47">
            <a:extLst>
              <a:ext uri="{FF2B5EF4-FFF2-40B4-BE49-F238E27FC236}">
                <a16:creationId xmlns:a16="http://schemas.microsoft.com/office/drawing/2014/main" id="{E060AA82-A4E0-E90E-1817-1D4AB46942C4}"/>
              </a:ext>
            </a:extLst>
          </p:cNvPr>
          <p:cNvSpPr txBox="1"/>
          <p:nvPr/>
        </p:nvSpPr>
        <p:spPr>
          <a:xfrm>
            <a:off x="762000" y="1580636"/>
            <a:ext cx="10465633" cy="40934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/>
              <a:t>Short Case Study: Digital Twin Application – Virtual Singapore</a:t>
            </a:r>
          </a:p>
          <a:p>
            <a:r>
              <a:rPr lang="en-US" sz="2000" b="1" dirty="0"/>
              <a:t>Overview</a:t>
            </a:r>
          </a:p>
          <a:p>
            <a:r>
              <a:rPr lang="en-US" sz="2000" b="1" dirty="0"/>
              <a:t>Virtual Singapore</a:t>
            </a:r>
            <a:r>
              <a:rPr lang="en-US" sz="2000" dirty="0"/>
              <a:t> is a national 3D </a:t>
            </a:r>
            <a:r>
              <a:rPr lang="en-US" sz="2000" b="1" dirty="0">
                <a:latin typeface="Alexandria"/>
              </a:rPr>
              <a:t>Digital</a:t>
            </a:r>
            <a:r>
              <a:rPr lang="en-US" sz="2000" b="1" dirty="0"/>
              <a:t> Twin</a:t>
            </a:r>
            <a:r>
              <a:rPr lang="en-US" sz="2000" dirty="0"/>
              <a:t> that models the entire city using real-time data from IoT sensors, traffic systems, and environmental monitoring tools. It supports planning, operations, and emergency response.</a:t>
            </a:r>
          </a:p>
          <a:p>
            <a:r>
              <a:rPr lang="en-US" sz="2000" b="1" dirty="0"/>
              <a:t>Key Applications</a:t>
            </a:r>
          </a:p>
          <a:p>
            <a:r>
              <a:rPr lang="en-US" sz="2000" b="1" dirty="0"/>
              <a:t>1. Urban Planning</a:t>
            </a:r>
          </a:p>
          <a:p>
            <a:r>
              <a:rPr lang="en-US" sz="2000" dirty="0"/>
              <a:t>Simulates sunlight, wind flow, noise, and shadows.</a:t>
            </a:r>
          </a:p>
          <a:p>
            <a:r>
              <a:rPr lang="en-US" sz="2000" dirty="0"/>
              <a:t>Helps choose the best locations and designs for new residential and commercial projects.</a:t>
            </a:r>
          </a:p>
          <a:p>
            <a:r>
              <a:rPr lang="en-US" sz="2000" b="1" dirty="0"/>
              <a:t>2. Building Energy Management</a:t>
            </a:r>
          </a:p>
          <a:p>
            <a:r>
              <a:rPr lang="en-US" sz="2000" dirty="0"/>
              <a:t>Integrates smart meters and HVAC sensors.</a:t>
            </a:r>
          </a:p>
          <a:p>
            <a:r>
              <a:rPr lang="en-US" sz="2000" dirty="0"/>
              <a:t>Enables energy-saving simulations (8–15% savings).</a:t>
            </a:r>
          </a:p>
          <a:p>
            <a:endParaRPr lang="en-US" sz="2000" dirty="0"/>
          </a:p>
        </p:txBody>
      </p:sp>
      <p:sp>
        <p:nvSpPr>
          <p:cNvPr id="2" name="مربع نص 1">
            <a:extLst>
              <a:ext uri="{FF2B5EF4-FFF2-40B4-BE49-F238E27FC236}">
                <a16:creationId xmlns:a16="http://schemas.microsoft.com/office/drawing/2014/main" id="{843ACFCF-7908-5C41-B954-3452A2309EA0}"/>
              </a:ext>
            </a:extLst>
          </p:cNvPr>
          <p:cNvSpPr txBox="1"/>
          <p:nvPr/>
        </p:nvSpPr>
        <p:spPr>
          <a:xfrm>
            <a:off x="705444" y="786563"/>
            <a:ext cx="81799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4. Digital Infrastructure and Emerging Technologies</a:t>
            </a:r>
            <a:endParaRPr lang="en-US" sz="28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116109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32444C-098D-7BD8-5C02-4ED7074F7E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653C2F7-2C78-6F00-2D1E-F2D310EA1256}"/>
              </a:ext>
            </a:extLst>
          </p:cNvPr>
          <p:cNvSpPr/>
          <p:nvPr/>
        </p:nvSpPr>
        <p:spPr>
          <a:xfrm>
            <a:off x="617280" y="1437590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1A06798-9035-4FE3-6606-B8C0C8FC158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47">
            <a:extLst>
              <a:ext uri="{FF2B5EF4-FFF2-40B4-BE49-F238E27FC236}">
                <a16:creationId xmlns:a16="http://schemas.microsoft.com/office/drawing/2014/main" id="{BCDE61E1-5B78-1518-9A87-E0CAFBED1EE9}"/>
              </a:ext>
            </a:extLst>
          </p:cNvPr>
          <p:cNvSpPr txBox="1"/>
          <p:nvPr/>
        </p:nvSpPr>
        <p:spPr>
          <a:xfrm>
            <a:off x="705444" y="1861687"/>
            <a:ext cx="10465633" cy="37856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Short Case Study: Digital Twin Application – Virtual Singapore</a:t>
            </a:r>
          </a:p>
          <a:p>
            <a:r>
              <a:rPr lang="en-US" sz="2000" b="1" dirty="0">
                <a:latin typeface="Alexandria"/>
              </a:rPr>
              <a:t>Overview</a:t>
            </a:r>
          </a:p>
          <a:p>
            <a:r>
              <a:rPr lang="en-US" sz="2000" b="1" dirty="0">
                <a:latin typeface="Alexandria"/>
              </a:rPr>
              <a:t>3. Public Safety</a:t>
            </a:r>
          </a:p>
          <a:p>
            <a:r>
              <a:rPr lang="en-US" sz="2000" dirty="0">
                <a:latin typeface="Alexandria"/>
              </a:rPr>
              <a:t>Runs fire and evacuation simulations.</a:t>
            </a:r>
          </a:p>
          <a:p>
            <a:r>
              <a:rPr lang="en-US" sz="2000" dirty="0">
                <a:latin typeface="Alexandria"/>
              </a:rPr>
              <a:t>Reduces evacuation time by approx. 20%.</a:t>
            </a:r>
          </a:p>
          <a:p>
            <a:r>
              <a:rPr lang="en-US" sz="2000" b="1" dirty="0">
                <a:latin typeface="Alexandria"/>
              </a:rPr>
              <a:t>4. Transportation</a:t>
            </a:r>
          </a:p>
          <a:p>
            <a:r>
              <a:rPr lang="en-US" sz="2000" dirty="0">
                <a:latin typeface="Alexandria"/>
              </a:rPr>
              <a:t>Predicts congestion using real-time traffic and GPS data.</a:t>
            </a:r>
          </a:p>
          <a:p>
            <a:r>
              <a:rPr lang="en-US" sz="2000" dirty="0">
                <a:latin typeface="Alexandria"/>
              </a:rPr>
              <a:t>Supports dynamic traffic light control and bus rerouting.</a:t>
            </a:r>
          </a:p>
          <a:p>
            <a:r>
              <a:rPr lang="en-US" sz="2000" b="1" dirty="0">
                <a:latin typeface="Alexandria"/>
              </a:rPr>
              <a:t>5. Environmental Monitoring</a:t>
            </a:r>
          </a:p>
          <a:p>
            <a:r>
              <a:rPr lang="en-US" sz="2000" dirty="0">
                <a:latin typeface="Alexandria"/>
              </a:rPr>
              <a:t>Tracks air quality and heat islands.</a:t>
            </a:r>
          </a:p>
          <a:p>
            <a:r>
              <a:rPr lang="en-US" sz="2000" dirty="0">
                <a:latin typeface="Alexandria"/>
              </a:rPr>
              <a:t>Supports targeted greening and cooling policies.</a:t>
            </a:r>
          </a:p>
          <a:p>
            <a:endParaRPr lang="en-US" sz="2000" dirty="0">
              <a:latin typeface="Alexandria"/>
            </a:endParaRPr>
          </a:p>
        </p:txBody>
      </p:sp>
      <p:sp>
        <p:nvSpPr>
          <p:cNvPr id="2" name="مربع نص 1">
            <a:extLst>
              <a:ext uri="{FF2B5EF4-FFF2-40B4-BE49-F238E27FC236}">
                <a16:creationId xmlns:a16="http://schemas.microsoft.com/office/drawing/2014/main" id="{1C80774B-A1F1-382B-A48B-426BF1D2C4F5}"/>
              </a:ext>
            </a:extLst>
          </p:cNvPr>
          <p:cNvSpPr txBox="1"/>
          <p:nvPr/>
        </p:nvSpPr>
        <p:spPr>
          <a:xfrm>
            <a:off x="705444" y="786563"/>
            <a:ext cx="81799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4. Digital Infrastructure and Emerging Technologies</a:t>
            </a:r>
            <a:endParaRPr lang="en-US" sz="28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767775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D7709F-C436-5EC6-4C71-D00E7D4B66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C507361-17FD-CC64-8F5B-E93423C5C1D2}"/>
              </a:ext>
            </a:extLst>
          </p:cNvPr>
          <p:cNvSpPr/>
          <p:nvPr/>
        </p:nvSpPr>
        <p:spPr>
          <a:xfrm>
            <a:off x="617280" y="1437590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A084BD3-0A4E-925E-ABA3-16BF9466E78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47">
            <a:extLst>
              <a:ext uri="{FF2B5EF4-FFF2-40B4-BE49-F238E27FC236}">
                <a16:creationId xmlns:a16="http://schemas.microsoft.com/office/drawing/2014/main" id="{6BA3C722-B5B4-C4EF-E9A5-64E7F289B55D}"/>
              </a:ext>
            </a:extLst>
          </p:cNvPr>
          <p:cNvSpPr txBox="1"/>
          <p:nvPr/>
        </p:nvSpPr>
        <p:spPr>
          <a:xfrm>
            <a:off x="705444" y="1707799"/>
            <a:ext cx="10465633" cy="40934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Short Case Study: Digital Twin Application – Virtual Singapore</a:t>
            </a:r>
          </a:p>
          <a:p>
            <a:r>
              <a:rPr lang="en-US" sz="2000" b="1" dirty="0">
                <a:latin typeface="Alexandria"/>
              </a:rPr>
              <a:t>Overview</a:t>
            </a:r>
          </a:p>
          <a:p>
            <a:r>
              <a:rPr lang="en-US" sz="2000" b="1" dirty="0">
                <a:latin typeface="Alexandria"/>
              </a:rPr>
              <a:t>Benefits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Better planning decisions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Lower costs and rework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Improved safety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Higher energy efficiency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More sustainable city design</a:t>
            </a:r>
          </a:p>
          <a:p>
            <a:r>
              <a:rPr lang="en-US" sz="2000" b="1" dirty="0">
                <a:latin typeface="Alexandria"/>
              </a:rPr>
              <a:t>Summary</a:t>
            </a:r>
          </a:p>
          <a:p>
            <a:r>
              <a:rPr lang="en-US" sz="2000" dirty="0">
                <a:latin typeface="Alexandria"/>
              </a:rPr>
              <a:t>Virtual Singapore proves how Digital Twins can transform cities by integrating real-time data into one platform to support smarter planning, better building performance, and more efficient city management.</a:t>
            </a:r>
          </a:p>
          <a:p>
            <a:endParaRPr lang="en-US" sz="2000" dirty="0">
              <a:latin typeface="Alexandria"/>
            </a:endParaRPr>
          </a:p>
        </p:txBody>
      </p:sp>
      <p:sp>
        <p:nvSpPr>
          <p:cNvPr id="2" name="مربع نص 1">
            <a:extLst>
              <a:ext uri="{FF2B5EF4-FFF2-40B4-BE49-F238E27FC236}">
                <a16:creationId xmlns:a16="http://schemas.microsoft.com/office/drawing/2014/main" id="{CBC7990B-AB8C-D479-036B-E888F0EB0BE1}"/>
              </a:ext>
            </a:extLst>
          </p:cNvPr>
          <p:cNvSpPr txBox="1"/>
          <p:nvPr/>
        </p:nvSpPr>
        <p:spPr>
          <a:xfrm>
            <a:off x="705444" y="786563"/>
            <a:ext cx="81799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4. Digital Infrastructure and Emerging Technologies</a:t>
            </a:r>
            <a:endParaRPr lang="en-US" sz="28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009248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48535A-1054-F09F-BB1E-9461F7954B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F55B3B2-E032-0CB4-59D7-3D9CCB7F939D}"/>
              </a:ext>
            </a:extLst>
          </p:cNvPr>
          <p:cNvSpPr/>
          <p:nvPr/>
        </p:nvSpPr>
        <p:spPr>
          <a:xfrm>
            <a:off x="617280" y="1398072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1508622-AAC1-F6E0-E569-1B106F1189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47">
            <a:extLst>
              <a:ext uri="{FF2B5EF4-FFF2-40B4-BE49-F238E27FC236}">
                <a16:creationId xmlns:a16="http://schemas.microsoft.com/office/drawing/2014/main" id="{12B5A1FB-7DE9-3790-C9B3-68FA30AFB04E}"/>
              </a:ext>
            </a:extLst>
          </p:cNvPr>
          <p:cNvSpPr txBox="1"/>
          <p:nvPr/>
        </p:nvSpPr>
        <p:spPr>
          <a:xfrm>
            <a:off x="833691" y="1513805"/>
            <a:ext cx="10379897" cy="437042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4.5 5G Networks</a:t>
            </a:r>
          </a:p>
          <a:p>
            <a:r>
              <a:rPr lang="en-US" sz="2000" dirty="0">
                <a:latin typeface="Alexandria"/>
              </a:rPr>
              <a:t>5G provides: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Ultra-fast speeds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Low latency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High device capacity</a:t>
            </a:r>
          </a:p>
          <a:p>
            <a:r>
              <a:rPr lang="en-US" sz="2000" dirty="0">
                <a:latin typeface="Alexandria"/>
              </a:rPr>
              <a:t>Essential for: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Autonomous vehicles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Remote surgery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Smart factories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Real-time surveillance</a:t>
            </a:r>
          </a:p>
          <a:p>
            <a:r>
              <a:rPr lang="en-US" sz="2000" b="1" dirty="0">
                <a:latin typeface="Alexandria"/>
              </a:rPr>
              <a:t>Extra Explanation:</a:t>
            </a:r>
            <a:br>
              <a:rPr lang="en-US" sz="2000" dirty="0">
                <a:latin typeface="Alexandria"/>
              </a:rPr>
            </a:br>
            <a:r>
              <a:rPr lang="en-US" sz="2000" dirty="0">
                <a:latin typeface="Alexandria"/>
              </a:rPr>
              <a:t>5G enables real-time communication between millions of devices, supporting dense urban environments.</a:t>
            </a:r>
          </a:p>
          <a:p>
            <a:pPr rtl="1"/>
            <a:endParaRPr lang="en-US" dirty="0">
              <a:latin typeface="Alexandria"/>
            </a:endParaRP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7DFCAC44-AA8E-8B13-0BD2-3B22D7F4EAF0}"/>
              </a:ext>
            </a:extLst>
          </p:cNvPr>
          <p:cNvSpPr txBox="1"/>
          <p:nvPr/>
        </p:nvSpPr>
        <p:spPr>
          <a:xfrm>
            <a:off x="705444" y="786563"/>
            <a:ext cx="81799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4. Digital Infrastructure and Emerging Technologies</a:t>
            </a:r>
            <a:endParaRPr lang="en-US" sz="28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147446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7D9E1C-834C-C2E7-B45A-6B615FDDC8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47B4C1B-8A14-F1E2-D272-F147F46FBFEF}"/>
              </a:ext>
            </a:extLst>
          </p:cNvPr>
          <p:cNvSpPr/>
          <p:nvPr/>
        </p:nvSpPr>
        <p:spPr>
          <a:xfrm>
            <a:off x="617280" y="1398072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52E0E49-0631-8496-0F8C-7A0086DB525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47">
            <a:extLst>
              <a:ext uri="{FF2B5EF4-FFF2-40B4-BE49-F238E27FC236}">
                <a16:creationId xmlns:a16="http://schemas.microsoft.com/office/drawing/2014/main" id="{E49B20B9-8941-62CB-8D14-D6FF7C897915}"/>
              </a:ext>
            </a:extLst>
          </p:cNvPr>
          <p:cNvSpPr txBox="1"/>
          <p:nvPr/>
        </p:nvSpPr>
        <p:spPr>
          <a:xfrm>
            <a:off x="833691" y="1493555"/>
            <a:ext cx="10379897" cy="440120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5G Networks for Urban Planning – Seoul, South Korea</a:t>
            </a:r>
          </a:p>
          <a:p>
            <a:r>
              <a:rPr lang="en-US" sz="2000" b="1" dirty="0">
                <a:latin typeface="Alexandria"/>
              </a:rPr>
              <a:t>Overview</a:t>
            </a:r>
          </a:p>
          <a:p>
            <a:r>
              <a:rPr lang="en-US" sz="2000" dirty="0">
                <a:latin typeface="Alexandria"/>
              </a:rPr>
              <a:t>Seoul launched the </a:t>
            </a:r>
            <a:r>
              <a:rPr lang="en-US" sz="2000" b="1" dirty="0">
                <a:latin typeface="Alexandria"/>
              </a:rPr>
              <a:t>5G Smart City Initiative</a:t>
            </a:r>
            <a:r>
              <a:rPr lang="en-US" sz="2000" dirty="0">
                <a:latin typeface="Alexandria"/>
              </a:rPr>
              <a:t> to use ultra-fast connectivity for better mobility, infrastructure management, environmental monitoring, and public safety.</a:t>
            </a:r>
          </a:p>
          <a:p>
            <a:r>
              <a:rPr lang="en-US" sz="2000" b="1" dirty="0">
                <a:latin typeface="Alexandria"/>
              </a:rPr>
              <a:t>Key Applications</a:t>
            </a:r>
          </a:p>
          <a:p>
            <a:r>
              <a:rPr lang="en-US" sz="2000" b="1" dirty="0">
                <a:latin typeface="Alexandria"/>
              </a:rPr>
              <a:t>1. Traffic &amp; Mobility</a:t>
            </a:r>
          </a:p>
          <a:p>
            <a:r>
              <a:rPr lang="en-US" sz="2000" dirty="0">
                <a:latin typeface="Alexandria"/>
              </a:rPr>
              <a:t>5G connects real-time traffic cameras and sensors.</a:t>
            </a:r>
          </a:p>
          <a:p>
            <a:r>
              <a:rPr lang="en-US" sz="2000" dirty="0">
                <a:latin typeface="Alexandria"/>
              </a:rPr>
              <a:t>Helps planners monitor congestion and adjust traffic lights instantly.</a:t>
            </a:r>
            <a:br>
              <a:rPr lang="en-US" sz="2000" dirty="0">
                <a:latin typeface="Alexandria"/>
              </a:rPr>
            </a:br>
            <a:r>
              <a:rPr lang="en-US" sz="2000" b="1" dirty="0">
                <a:latin typeface="Alexandria"/>
              </a:rPr>
              <a:t>Result:</a:t>
            </a:r>
            <a:r>
              <a:rPr lang="en-US" sz="2000" dirty="0">
                <a:latin typeface="Alexandria"/>
              </a:rPr>
              <a:t> Congestion reduced by </a:t>
            </a:r>
            <a:r>
              <a:rPr lang="en-US" sz="2000" b="1" dirty="0">
                <a:latin typeface="Alexandria"/>
              </a:rPr>
              <a:t>10–12%</a:t>
            </a:r>
            <a:r>
              <a:rPr lang="en-US" sz="2000" dirty="0">
                <a:latin typeface="Alexandria"/>
              </a:rPr>
              <a:t>.</a:t>
            </a:r>
          </a:p>
          <a:p>
            <a:r>
              <a:rPr lang="en-US" sz="2000" b="1" dirty="0">
                <a:latin typeface="Alexandria"/>
              </a:rPr>
              <a:t>2. Autonomous Transport</a:t>
            </a:r>
          </a:p>
          <a:p>
            <a:r>
              <a:rPr lang="en-US" sz="2000" dirty="0">
                <a:latin typeface="Alexandria"/>
              </a:rPr>
              <a:t>5G supports autonomous shuttles in the Sangam District.</a:t>
            </a:r>
          </a:p>
          <a:p>
            <a:r>
              <a:rPr lang="en-US" sz="2000" dirty="0">
                <a:latin typeface="Alexandria"/>
              </a:rPr>
              <a:t>Enables safe vehicle-to-infrastructure communication.</a:t>
            </a:r>
            <a:br>
              <a:rPr lang="en-US" sz="2000" dirty="0">
                <a:latin typeface="Alexandria"/>
              </a:rPr>
            </a:br>
            <a:r>
              <a:rPr lang="en-US" sz="2000" b="1" dirty="0">
                <a:latin typeface="Alexandria"/>
              </a:rPr>
              <a:t>Result:</a:t>
            </a:r>
            <a:r>
              <a:rPr lang="en-US" sz="2000" dirty="0">
                <a:latin typeface="Alexandria"/>
              </a:rPr>
              <a:t> Safer routes and reduced accidents.</a:t>
            </a:r>
          </a:p>
          <a:p>
            <a:pPr rtl="1"/>
            <a:endParaRPr lang="en-US" sz="2000" dirty="0">
              <a:latin typeface="Alexandria"/>
            </a:endParaRP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845C1C0E-0F35-4A1A-F37A-7D4DD6599B7C}"/>
              </a:ext>
            </a:extLst>
          </p:cNvPr>
          <p:cNvSpPr txBox="1"/>
          <p:nvPr/>
        </p:nvSpPr>
        <p:spPr>
          <a:xfrm>
            <a:off x="705444" y="786563"/>
            <a:ext cx="81799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4. Digital Infrastructure and Emerging Technologies</a:t>
            </a:r>
            <a:endParaRPr lang="en-US" sz="28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890105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211965-9AE8-DCEF-1BC5-D68CEDBACA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6FD9DF1-952A-8A6F-91DA-6AE9DD9DE0F1}"/>
              </a:ext>
            </a:extLst>
          </p:cNvPr>
          <p:cNvSpPr/>
          <p:nvPr/>
        </p:nvSpPr>
        <p:spPr>
          <a:xfrm>
            <a:off x="617280" y="1398072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4FA460C-0156-8B64-644C-D2EF14FA519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47">
            <a:extLst>
              <a:ext uri="{FF2B5EF4-FFF2-40B4-BE49-F238E27FC236}">
                <a16:creationId xmlns:a16="http://schemas.microsoft.com/office/drawing/2014/main" id="{A2687D7D-04F3-79D8-1BAE-E333C8BA221F}"/>
              </a:ext>
            </a:extLst>
          </p:cNvPr>
          <p:cNvSpPr txBox="1"/>
          <p:nvPr/>
        </p:nvSpPr>
        <p:spPr>
          <a:xfrm>
            <a:off x="762000" y="1575948"/>
            <a:ext cx="10379897" cy="440120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5G Networks for Urban Planning – Seoul, South Korea</a:t>
            </a:r>
          </a:p>
          <a:p>
            <a:r>
              <a:rPr lang="en-US" sz="2000" dirty="0">
                <a:latin typeface="Alexandria"/>
              </a:rPr>
              <a:t>5G sensors monitor bridges, tunnels, and roads for structural health.</a:t>
            </a:r>
            <a:br>
              <a:rPr lang="en-US" sz="2000" dirty="0">
                <a:latin typeface="Alexandria"/>
              </a:rPr>
            </a:br>
            <a:r>
              <a:rPr lang="en-US" sz="2000" b="1" dirty="0">
                <a:latin typeface="Alexandria"/>
              </a:rPr>
              <a:t>Result:</a:t>
            </a:r>
            <a:r>
              <a:rPr lang="en-US" sz="2000" dirty="0">
                <a:latin typeface="Alexandria"/>
              </a:rPr>
              <a:t> Maintenance costs reduced by </a:t>
            </a:r>
            <a:r>
              <a:rPr lang="en-US" sz="2000" b="1" dirty="0">
                <a:latin typeface="Alexandria"/>
              </a:rPr>
              <a:t>20%</a:t>
            </a:r>
            <a:r>
              <a:rPr lang="en-US" sz="2000" dirty="0">
                <a:latin typeface="Alexandria"/>
              </a:rPr>
              <a:t> via predictive maintenance.</a:t>
            </a:r>
          </a:p>
          <a:p>
            <a:r>
              <a:rPr lang="en-US" sz="2000" b="1" dirty="0">
                <a:latin typeface="Alexandria"/>
              </a:rPr>
              <a:t>4. Environmental Monitoring</a:t>
            </a:r>
          </a:p>
          <a:p>
            <a:r>
              <a:rPr lang="en-US" sz="2000" dirty="0">
                <a:latin typeface="Alexandria"/>
              </a:rPr>
              <a:t>Air quality and noise sensors send real-time data to planners.</a:t>
            </a:r>
            <a:br>
              <a:rPr lang="en-US" sz="2000" dirty="0">
                <a:latin typeface="Alexandria"/>
              </a:rPr>
            </a:br>
            <a:r>
              <a:rPr lang="en-US" sz="2000" b="1" dirty="0">
                <a:latin typeface="Alexandria"/>
              </a:rPr>
              <a:t>Result:</a:t>
            </a:r>
            <a:r>
              <a:rPr lang="en-US" sz="2000" dirty="0">
                <a:latin typeface="Alexandria"/>
              </a:rPr>
              <a:t> Better zoning and targeted green space planning.</a:t>
            </a:r>
          </a:p>
          <a:p>
            <a:r>
              <a:rPr lang="en-US" sz="2000" b="1" dirty="0">
                <a:latin typeface="Alexandria"/>
              </a:rPr>
              <a:t>5. Public Safety</a:t>
            </a:r>
          </a:p>
          <a:p>
            <a:r>
              <a:rPr lang="en-US" sz="2000" dirty="0">
                <a:latin typeface="Alexandria"/>
              </a:rPr>
              <a:t>5G-powered AI CCTV detects crowds and incidents instantly.</a:t>
            </a:r>
            <a:br>
              <a:rPr lang="en-US" sz="2000" dirty="0">
                <a:latin typeface="Alexandria"/>
              </a:rPr>
            </a:br>
            <a:r>
              <a:rPr lang="en-US" sz="2000" b="1" dirty="0">
                <a:latin typeface="Alexandria"/>
              </a:rPr>
              <a:t>Result:</a:t>
            </a:r>
            <a:r>
              <a:rPr lang="en-US" sz="2000" dirty="0">
                <a:latin typeface="Alexandria"/>
              </a:rPr>
              <a:t> Emergency response improved by </a:t>
            </a:r>
            <a:r>
              <a:rPr lang="en-US" sz="2000" b="1" dirty="0">
                <a:latin typeface="Alexandria"/>
              </a:rPr>
              <a:t>25%</a:t>
            </a:r>
            <a:r>
              <a:rPr lang="en-US" sz="2000" dirty="0">
                <a:latin typeface="Alexandria"/>
              </a:rPr>
              <a:t>.</a:t>
            </a:r>
          </a:p>
          <a:p>
            <a:r>
              <a:rPr lang="en-US" sz="2000" b="1" dirty="0">
                <a:latin typeface="Alexandria"/>
              </a:rPr>
              <a:t>Summary</a:t>
            </a:r>
          </a:p>
          <a:p>
            <a:r>
              <a:rPr lang="en-US" sz="2000" dirty="0">
                <a:latin typeface="Alexandria"/>
              </a:rPr>
              <a:t>5G in Seoul provides real-time data and high-speed connectivity that helps planners optimize traffic, support autonomous mobility, manage infrastructure, and design safer, cleaner, and more efficient urban spaces.</a:t>
            </a:r>
          </a:p>
          <a:p>
            <a:pPr rtl="1"/>
            <a:endParaRPr lang="en-US" sz="2000" dirty="0">
              <a:latin typeface="Alexandria"/>
            </a:endParaRP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E03FE174-1A2E-BC57-C217-F8225A017183}"/>
              </a:ext>
            </a:extLst>
          </p:cNvPr>
          <p:cNvSpPr txBox="1"/>
          <p:nvPr/>
        </p:nvSpPr>
        <p:spPr>
          <a:xfrm>
            <a:off x="705444" y="786563"/>
            <a:ext cx="81799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4. Digital Infrastructure and Emerging Technologies</a:t>
            </a:r>
            <a:endParaRPr lang="en-US" sz="28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304785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74D71C-FB84-8A0F-16E0-44766658B6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6AB7DDF-1119-B97A-A8F3-E66DCAD0F184}"/>
              </a:ext>
            </a:extLst>
          </p:cNvPr>
          <p:cNvSpPr/>
          <p:nvPr/>
        </p:nvSpPr>
        <p:spPr>
          <a:xfrm>
            <a:off x="617280" y="1398072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0D00F2A-E6AF-FB8F-3AB3-D737FCD3D91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EF127643-F948-EB2E-4F5D-94F155B00BE8}"/>
              </a:ext>
            </a:extLst>
          </p:cNvPr>
          <p:cNvSpPr txBox="1"/>
          <p:nvPr/>
        </p:nvSpPr>
        <p:spPr>
          <a:xfrm>
            <a:off x="879045" y="1690062"/>
            <a:ext cx="10289190" cy="378565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5.1 Components of Smart Mobility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Intelligent Transport Systems (ITS)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Integrated public transport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Electric vehicles (EVs)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Mobility-as-a-Service (</a:t>
            </a:r>
            <a:r>
              <a:rPr lang="en-US" sz="2000" dirty="0" err="1">
                <a:latin typeface="Alexandria"/>
              </a:rPr>
              <a:t>MaaS</a:t>
            </a:r>
            <a:r>
              <a:rPr lang="en-US" sz="2000" dirty="0">
                <a:latin typeface="Alexandria"/>
              </a:rPr>
              <a:t>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Smart parking</a:t>
            </a:r>
          </a:p>
          <a:p>
            <a:r>
              <a:rPr lang="en-US" sz="2000" i="1" dirty="0">
                <a:latin typeface="Alexandria"/>
              </a:rPr>
              <a:t>links</a:t>
            </a:r>
            <a:r>
              <a:rPr lang="en-US" sz="2000" dirty="0">
                <a:latin typeface="Alexandria"/>
              </a:rPr>
              <a:t>)</a:t>
            </a:r>
          </a:p>
          <a:p>
            <a:r>
              <a:rPr lang="en-US" sz="2000" b="1" dirty="0">
                <a:latin typeface="Alexandria"/>
              </a:rPr>
              <a:t>5.2 Example: Singapore Smart Mobility</a:t>
            </a:r>
          </a:p>
          <a:p>
            <a:r>
              <a:rPr lang="en-US" sz="2000" dirty="0">
                <a:latin typeface="Alexandria"/>
              </a:rPr>
              <a:t>Smart road pricing</a:t>
            </a:r>
          </a:p>
          <a:p>
            <a:r>
              <a:rPr lang="en-US" sz="2000" dirty="0">
                <a:latin typeface="Alexandria"/>
              </a:rPr>
              <a:t>Real-time bus tracking</a:t>
            </a:r>
          </a:p>
          <a:p>
            <a:r>
              <a:rPr lang="en-US" sz="2000" dirty="0">
                <a:latin typeface="Alexandria"/>
              </a:rPr>
              <a:t>Predictive congestion management</a:t>
            </a:r>
          </a:p>
          <a:p>
            <a:endParaRPr lang="en-US" sz="2000" dirty="0">
              <a:latin typeface="Alexandria"/>
            </a:endParaRPr>
          </a:p>
        </p:txBody>
      </p:sp>
      <p:sp>
        <p:nvSpPr>
          <p:cNvPr id="2" name="مربع نص 1">
            <a:extLst>
              <a:ext uri="{FF2B5EF4-FFF2-40B4-BE49-F238E27FC236}">
                <a16:creationId xmlns:a16="http://schemas.microsoft.com/office/drawing/2014/main" id="{0BB12A96-8FA5-14D5-2663-01A5B7946860}"/>
              </a:ext>
            </a:extLst>
          </p:cNvPr>
          <p:cNvSpPr txBox="1"/>
          <p:nvPr/>
        </p:nvSpPr>
        <p:spPr>
          <a:xfrm>
            <a:off x="705444" y="786563"/>
            <a:ext cx="81799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5. Smart Mobility and ITS</a:t>
            </a:r>
            <a:endParaRPr lang="en-US" sz="2800" dirty="0">
              <a:latin typeface="Alexandri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CE34CC3-80A2-20FE-7A26-A4EE1379EA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868388"/>
            <a:ext cx="51435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855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E343A1-11DC-DF27-76AA-8B6E4449E4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CB84A29-8487-129D-1957-751084047E4F}"/>
              </a:ext>
            </a:extLst>
          </p:cNvPr>
          <p:cNvSpPr/>
          <p:nvPr/>
        </p:nvSpPr>
        <p:spPr>
          <a:xfrm>
            <a:off x="566547" y="1437590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1F96070-C038-FDC7-DEEC-424E7B218CA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95DB29AC-CC12-603A-EAB5-FC5AA96DEC4F}"/>
              </a:ext>
            </a:extLst>
          </p:cNvPr>
          <p:cNvSpPr txBox="1"/>
          <p:nvPr/>
        </p:nvSpPr>
        <p:spPr>
          <a:xfrm>
            <a:off x="812733" y="1690062"/>
            <a:ext cx="5920208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Why it matters:</a:t>
            </a:r>
            <a:br>
              <a:rPr lang="en-US" sz="2000" dirty="0">
                <a:latin typeface="Alexandria"/>
              </a:rPr>
            </a:br>
            <a:r>
              <a:rPr lang="en-US" sz="2000" dirty="0">
                <a:latin typeface="Alexandria"/>
              </a:rPr>
              <a:t>Transportation is the backbone of urban life. Inefficient mobility leads to lost productivity, pollution, and reduced economic growth.</a:t>
            </a:r>
          </a:p>
          <a:p>
            <a:r>
              <a:rPr lang="en-US" sz="2000" b="1" dirty="0">
                <a:latin typeface="Alexandria"/>
              </a:rPr>
              <a:t>Example:</a:t>
            </a:r>
            <a:br>
              <a:rPr lang="en-US" sz="2000" dirty="0">
                <a:latin typeface="Alexandria"/>
              </a:rPr>
            </a:br>
            <a:r>
              <a:rPr lang="en-US" sz="2000" dirty="0">
                <a:latin typeface="Alexandria"/>
              </a:rPr>
              <a:t>Seoul uses AI to adjust traffic signals based on congestion patterns, reducing waiting time by 15%.</a:t>
            </a:r>
            <a:r>
              <a:rPr lang="en-US" b="1" dirty="0"/>
              <a:t> </a:t>
            </a:r>
          </a:p>
          <a:p>
            <a:r>
              <a:rPr lang="en-US" sz="2000" dirty="0">
                <a:latin typeface="Alexandria"/>
              </a:rPr>
              <a:t>Also dynamically adjust bus and train schedules based on real-time demand.</a:t>
            </a:r>
          </a:p>
          <a:p>
            <a:r>
              <a:rPr lang="en-US" sz="2000" b="1" dirty="0">
                <a:latin typeface="Alexandria"/>
              </a:rPr>
              <a:t>Results</a:t>
            </a:r>
            <a:r>
              <a:rPr lang="en-US" sz="2000" dirty="0">
                <a:latin typeface="Alexandria"/>
              </a:rPr>
              <a:t>: Reduced average waiting time by 18% in Seoul’s smart transit system</a:t>
            </a:r>
          </a:p>
        </p:txBody>
      </p:sp>
      <p:pic>
        <p:nvPicPr>
          <p:cNvPr id="2" name="صورة 1">
            <a:extLst>
              <a:ext uri="{FF2B5EF4-FFF2-40B4-BE49-F238E27FC236}">
                <a16:creationId xmlns:a16="http://schemas.microsoft.com/office/drawing/2014/main" id="{03BED0F2-60DB-D568-D957-578E860D5B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9127" y="2163996"/>
            <a:ext cx="3390728" cy="2530005"/>
          </a:xfrm>
          <a:prstGeom prst="rect">
            <a:avLst/>
          </a:prstGeom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71826D3D-3E94-03B5-8BE7-60FDCEE9F177}"/>
              </a:ext>
            </a:extLst>
          </p:cNvPr>
          <p:cNvSpPr txBox="1"/>
          <p:nvPr/>
        </p:nvSpPr>
        <p:spPr>
          <a:xfrm>
            <a:off x="705444" y="786563"/>
            <a:ext cx="81799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5. Smart Mobility and ITS</a:t>
            </a:r>
            <a:endParaRPr lang="en-US" sz="28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363885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7DE136-7F28-2FE4-5875-92D92C31DA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D3388DB-74A9-70BF-43D4-DB5FDFA49812}"/>
              </a:ext>
            </a:extLst>
          </p:cNvPr>
          <p:cNvSpPr/>
          <p:nvPr/>
        </p:nvSpPr>
        <p:spPr>
          <a:xfrm>
            <a:off x="617280" y="1345306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2CCE3C2-6AC9-73C9-39AC-DDC66F0A6DD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CE5C42EF-B7C5-1B61-3EA3-C462886BB484}"/>
              </a:ext>
            </a:extLst>
          </p:cNvPr>
          <p:cNvSpPr txBox="1"/>
          <p:nvPr/>
        </p:nvSpPr>
        <p:spPr>
          <a:xfrm>
            <a:off x="762000" y="1433595"/>
            <a:ext cx="10289190" cy="440120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/>
              <a:t>6.1 Smart Grids</a:t>
            </a:r>
          </a:p>
          <a:p>
            <a:r>
              <a:rPr lang="en-US" sz="2000" dirty="0"/>
              <a:t>Two-way communication ,Demand-side management ,Rooftop solar integration</a:t>
            </a:r>
          </a:p>
          <a:p>
            <a:r>
              <a:rPr lang="en-US" sz="2000" b="1" dirty="0"/>
              <a:t>Example:</a:t>
            </a:r>
            <a:r>
              <a:rPr lang="en-US" sz="2000" dirty="0"/>
              <a:t> South Korea’s Jeju Smart Grid Testbed.</a:t>
            </a:r>
          </a:p>
          <a:p>
            <a:r>
              <a:rPr lang="en-US" sz="2000" b="1" dirty="0"/>
              <a:t>6.2 Renewable Energy Integration</a:t>
            </a:r>
          </a:p>
          <a:p>
            <a:r>
              <a:rPr lang="en-US" sz="2000" dirty="0"/>
              <a:t>Solar rooftops ,Urban wind turbines ,Energy storage systems</a:t>
            </a:r>
          </a:p>
          <a:p>
            <a:r>
              <a:rPr lang="en-US" sz="2000" b="1" dirty="0"/>
              <a:t>6.3 Smart Waste Management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IoT-enabled bins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Automated collection routes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Waste-to-energy technologies</a:t>
            </a:r>
          </a:p>
          <a:p>
            <a:r>
              <a:rPr lang="en-US" sz="2000" b="1" dirty="0"/>
              <a:t>Case:</a:t>
            </a:r>
            <a:r>
              <a:rPr lang="en-US" sz="2000" dirty="0"/>
              <a:t> Barcelona reduced waste collection costs by 25%.</a:t>
            </a:r>
          </a:p>
          <a:p>
            <a:r>
              <a:rPr lang="en-US" sz="2000" b="1" dirty="0"/>
              <a:t>6.4 Environmental Monitoring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Air quality IoT networks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Climate resilience dashboards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Flood sensors</a:t>
            </a:r>
          </a:p>
        </p:txBody>
      </p:sp>
      <p:sp>
        <p:nvSpPr>
          <p:cNvPr id="2" name="مربع نص 1">
            <a:extLst>
              <a:ext uri="{FF2B5EF4-FFF2-40B4-BE49-F238E27FC236}">
                <a16:creationId xmlns:a16="http://schemas.microsoft.com/office/drawing/2014/main" id="{1898C172-BA98-1887-243E-7C73EB7C5F24}"/>
              </a:ext>
            </a:extLst>
          </p:cNvPr>
          <p:cNvSpPr txBox="1"/>
          <p:nvPr/>
        </p:nvSpPr>
        <p:spPr>
          <a:xfrm>
            <a:off x="705444" y="786563"/>
            <a:ext cx="81799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6. Smart Energy and Environmental Technologies</a:t>
            </a:r>
            <a:endParaRPr lang="en-US" sz="2800" dirty="0">
              <a:latin typeface="Alexandri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A4A7D5F-F258-A1A6-FCD3-DAB752B4AC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1460" y="2421649"/>
            <a:ext cx="4176726" cy="2784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359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433B06-5F8F-B55C-A7BF-D7BF8AD3D6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B784B3C-FF16-9C5A-8508-054177B95FC2}"/>
              </a:ext>
            </a:extLst>
          </p:cNvPr>
          <p:cNvSpPr/>
          <p:nvPr/>
        </p:nvSpPr>
        <p:spPr>
          <a:xfrm>
            <a:off x="443454" y="1345306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12222A2-128F-43BD-68F8-41C3BA0AE3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737C6C27-0E1F-822C-BED9-D8FA5C3CE0A2}"/>
              </a:ext>
            </a:extLst>
          </p:cNvPr>
          <p:cNvSpPr txBox="1"/>
          <p:nvPr/>
        </p:nvSpPr>
        <p:spPr>
          <a:xfrm>
            <a:off x="650600" y="2459504"/>
            <a:ext cx="544540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Why it matters:</a:t>
            </a:r>
            <a:br>
              <a:rPr lang="en-US" sz="2000" dirty="0"/>
            </a:br>
            <a:r>
              <a:rPr lang="en-US" sz="2000" dirty="0"/>
              <a:t>Cities consume 75% of global energy and produce 70% of carbon emissions.</a:t>
            </a:r>
          </a:p>
          <a:p>
            <a:r>
              <a:rPr lang="en-US" sz="2000" b="1" dirty="0"/>
              <a:t>Example:</a:t>
            </a:r>
            <a:br>
              <a:rPr lang="en-US" sz="2000" dirty="0"/>
            </a:br>
            <a:r>
              <a:rPr lang="en-US" sz="2000" dirty="0"/>
              <a:t>Copenhagen uses real-time air quality sensors to reroute cyclists away from polluted routes.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E24BB12-6758-B1CE-E80D-C115C09B84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3147" y="2134621"/>
            <a:ext cx="4644296" cy="2442001"/>
          </a:xfrm>
          <a:prstGeom prst="rect">
            <a:avLst/>
          </a:prstGeom>
        </p:spPr>
      </p:pic>
      <p:sp>
        <p:nvSpPr>
          <p:cNvPr id="4" name="مربع نص 3">
            <a:extLst>
              <a:ext uri="{FF2B5EF4-FFF2-40B4-BE49-F238E27FC236}">
                <a16:creationId xmlns:a16="http://schemas.microsoft.com/office/drawing/2014/main" id="{72EE4B22-A0FB-04ED-677E-3C45BBE3F231}"/>
              </a:ext>
            </a:extLst>
          </p:cNvPr>
          <p:cNvSpPr txBox="1"/>
          <p:nvPr/>
        </p:nvSpPr>
        <p:spPr>
          <a:xfrm>
            <a:off x="705444" y="786563"/>
            <a:ext cx="81799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6. Smart Energy and Environmental Technologies</a:t>
            </a:r>
            <a:endParaRPr lang="en-US" sz="28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399452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CB9BA6-48A3-EE35-EB69-DAD2E8151E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355A9A5-9D56-E350-2F18-829507A42B9E}"/>
              </a:ext>
            </a:extLst>
          </p:cNvPr>
          <p:cNvSpPr/>
          <p:nvPr/>
        </p:nvSpPr>
        <p:spPr>
          <a:xfrm>
            <a:off x="617280" y="1398072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A4F63CB-235D-75CD-6460-A8D81C36FB4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FD287F20-5561-22FE-CC35-4C6D9AB4861A}"/>
              </a:ext>
            </a:extLst>
          </p:cNvPr>
          <p:cNvSpPr txBox="1"/>
          <p:nvPr/>
        </p:nvSpPr>
        <p:spPr>
          <a:xfrm>
            <a:off x="705444" y="1514392"/>
            <a:ext cx="10289190" cy="440120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/>
              <a:t>7.1 E-Government</a:t>
            </a:r>
          </a:p>
          <a:p>
            <a:r>
              <a:rPr lang="en-US" sz="2000" dirty="0"/>
              <a:t>Online permits</a:t>
            </a:r>
          </a:p>
          <a:p>
            <a:r>
              <a:rPr lang="en-US" sz="2000" dirty="0"/>
              <a:t>E-payment</a:t>
            </a:r>
          </a:p>
          <a:p>
            <a:r>
              <a:rPr lang="en-US" sz="2000" dirty="0"/>
              <a:t>Digital ID</a:t>
            </a:r>
          </a:p>
          <a:p>
            <a:r>
              <a:rPr lang="en-US" sz="2000" b="1" dirty="0"/>
              <a:t>Example:</a:t>
            </a:r>
            <a:r>
              <a:rPr lang="en-US" sz="2000" dirty="0"/>
              <a:t> Estonia’s fully digital government model.</a:t>
            </a:r>
          </a:p>
          <a:p>
            <a:r>
              <a:rPr lang="en-US" sz="2000" b="1" dirty="0"/>
              <a:t>7.2 Open Data Platforms</a:t>
            </a:r>
          </a:p>
          <a:p>
            <a:r>
              <a:rPr lang="en-US" sz="2000" dirty="0"/>
              <a:t>Benefits: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Transparency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Innovation enablement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Citizen participation</a:t>
            </a:r>
          </a:p>
          <a:p>
            <a:r>
              <a:rPr lang="en-US" sz="2000" b="1" dirty="0"/>
              <a:t>7.3 Smart Public Safety</a:t>
            </a:r>
          </a:p>
          <a:p>
            <a:r>
              <a:rPr lang="en-US" sz="2000" dirty="0"/>
              <a:t>AI CCTV analytics</a:t>
            </a:r>
          </a:p>
          <a:p>
            <a:r>
              <a:rPr lang="en-US" sz="2000" dirty="0"/>
              <a:t>Drone surveillance</a:t>
            </a:r>
          </a:p>
          <a:p>
            <a:r>
              <a:rPr lang="en-US" sz="2000" dirty="0"/>
              <a:t>Emergency response systems</a:t>
            </a:r>
          </a:p>
        </p:txBody>
      </p:sp>
      <p:sp>
        <p:nvSpPr>
          <p:cNvPr id="2" name="مربع نص 1">
            <a:extLst>
              <a:ext uri="{FF2B5EF4-FFF2-40B4-BE49-F238E27FC236}">
                <a16:creationId xmlns:a16="http://schemas.microsoft.com/office/drawing/2014/main" id="{4C6BE3CA-13E2-6611-F36A-682F206C8CE9}"/>
              </a:ext>
            </a:extLst>
          </p:cNvPr>
          <p:cNvSpPr txBox="1"/>
          <p:nvPr/>
        </p:nvSpPr>
        <p:spPr>
          <a:xfrm>
            <a:off x="705444" y="786563"/>
            <a:ext cx="81799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7. Smart Governance &amp; Digital Services</a:t>
            </a:r>
            <a:endParaRPr lang="en-US" sz="2800" dirty="0">
              <a:latin typeface="Alexandri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3559136-F070-C3E3-05D9-62BC5B2B16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9012" y="1688545"/>
            <a:ext cx="4332546" cy="3987224"/>
          </a:xfrm>
          <a:prstGeom prst="rect">
            <a:avLst/>
          </a:prstGeom>
        </p:spPr>
      </p:pic>
      <p:sp>
        <p:nvSpPr>
          <p:cNvPr id="4" name="TextBox 47">
            <a:extLst>
              <a:ext uri="{FF2B5EF4-FFF2-40B4-BE49-F238E27FC236}">
                <a16:creationId xmlns:a16="http://schemas.microsoft.com/office/drawing/2014/main" id="{0ED534F3-6BFC-35C2-BE14-BC6B66B0F51A}"/>
              </a:ext>
            </a:extLst>
          </p:cNvPr>
          <p:cNvSpPr txBox="1"/>
          <p:nvPr/>
        </p:nvSpPr>
        <p:spPr>
          <a:xfrm>
            <a:off x="4071909" y="3429000"/>
            <a:ext cx="2693889" cy="2246769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/>
              </a:rPr>
              <a:t>Smart governance increases transparency and reduces corruption by minimizing human intervention in administrative processes.</a:t>
            </a:r>
          </a:p>
        </p:txBody>
      </p:sp>
    </p:spTree>
    <p:extLst>
      <p:ext uri="{BB962C8B-B14F-4D97-AF65-F5344CB8AC3E}">
        <p14:creationId xmlns:p14="http://schemas.microsoft.com/office/powerpoint/2010/main" val="807565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51D24F-3B1F-80B8-922C-6A2A351AAE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65FFE23-D435-B5DF-5DC7-7C9F8688F9CE}"/>
              </a:ext>
            </a:extLst>
          </p:cNvPr>
          <p:cNvSpPr/>
          <p:nvPr/>
        </p:nvSpPr>
        <p:spPr>
          <a:xfrm>
            <a:off x="617280" y="1422060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E136314-A7C2-3A63-5582-035222BEB80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D20939BD-9D20-122D-5BD8-070E37E3E3AE}"/>
              </a:ext>
            </a:extLst>
          </p:cNvPr>
          <p:cNvSpPr txBox="1"/>
          <p:nvPr/>
        </p:nvSpPr>
        <p:spPr>
          <a:xfrm>
            <a:off x="933230" y="1526990"/>
            <a:ext cx="10180819" cy="440120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Example: E-Government System in Dubai Smart City</a:t>
            </a:r>
          </a:p>
          <a:p>
            <a:r>
              <a:rPr lang="en-US" sz="2000" b="1" dirty="0">
                <a:latin typeface="Alexandria"/>
              </a:rPr>
              <a:t>Dubai</a:t>
            </a:r>
            <a:r>
              <a:rPr lang="en-US" sz="2000" dirty="0">
                <a:latin typeface="Alexandria"/>
              </a:rPr>
              <a:t> is one of the leading smart cities globally, with a fully integrated </a:t>
            </a:r>
            <a:r>
              <a:rPr lang="en-US" sz="2000" b="1" dirty="0">
                <a:latin typeface="Alexandria"/>
              </a:rPr>
              <a:t>E-government ecosystem</a:t>
            </a:r>
            <a:r>
              <a:rPr lang="en-US" sz="2000" dirty="0">
                <a:latin typeface="Alexandria"/>
              </a:rPr>
              <a:t> designed to make all public services digital, fast, and paperless.</a:t>
            </a:r>
          </a:p>
          <a:p>
            <a:r>
              <a:rPr lang="en-US" sz="2000" b="1" dirty="0">
                <a:latin typeface="Alexandria"/>
              </a:rPr>
              <a:t>✔ 1. Unified Digital Government Platform (Dubai Now App)</a:t>
            </a:r>
          </a:p>
          <a:p>
            <a:r>
              <a:rPr lang="en-US" sz="2000" dirty="0">
                <a:latin typeface="Alexandria"/>
              </a:rPr>
              <a:t>Residents access  </a:t>
            </a:r>
            <a:r>
              <a:rPr lang="en-US" sz="2000" b="1" dirty="0">
                <a:latin typeface="Alexandria"/>
              </a:rPr>
              <a:t>government services</a:t>
            </a:r>
            <a:r>
              <a:rPr lang="en-US" sz="2000" dirty="0">
                <a:latin typeface="Alexandria"/>
              </a:rPr>
              <a:t> from one app, including: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Renewing ID cards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Paying electricity/water bills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Applying for visas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Checking traffic fines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Property management and </a:t>
            </a:r>
            <a:r>
              <a:rPr lang="en-US" sz="2000" dirty="0" err="1">
                <a:latin typeface="Alexandria"/>
              </a:rPr>
              <a:t>Ejari</a:t>
            </a:r>
            <a:r>
              <a:rPr lang="en-US" sz="2000" dirty="0">
                <a:latin typeface="Alexandria"/>
              </a:rPr>
              <a:t> registration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Health appointments</a:t>
            </a:r>
          </a:p>
          <a:p>
            <a:r>
              <a:rPr lang="en-US" sz="2000" b="1" dirty="0">
                <a:latin typeface="Alexandria"/>
              </a:rPr>
              <a:t>Impact:</a:t>
            </a:r>
            <a:endParaRPr lang="en-US" sz="2000" dirty="0">
              <a:latin typeface="Alexandria"/>
            </a:endParaRPr>
          </a:p>
          <a:p>
            <a:r>
              <a:rPr lang="en-US" sz="2000" dirty="0">
                <a:latin typeface="Alexandria"/>
              </a:rPr>
              <a:t>Saves citizens </a:t>
            </a:r>
            <a:r>
              <a:rPr lang="en-US" sz="2000" b="1" dirty="0">
                <a:latin typeface="Alexandria"/>
              </a:rPr>
              <a:t>over 40 hours per year</a:t>
            </a:r>
            <a:r>
              <a:rPr lang="en-US" sz="2000" dirty="0">
                <a:latin typeface="Alexandria"/>
              </a:rPr>
              <a:t>.</a:t>
            </a:r>
          </a:p>
          <a:p>
            <a:r>
              <a:rPr lang="en-US" sz="2000" dirty="0">
                <a:latin typeface="Alexandria"/>
              </a:rPr>
              <a:t>Eliminates the need for physical visits to government offices.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52D6B87-6F97-C5A0-1DDD-C4CEA36708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59384" y="2248657"/>
            <a:ext cx="1904375" cy="3400670"/>
          </a:xfrm>
          <a:prstGeom prst="rect">
            <a:avLst/>
          </a:prstGeom>
        </p:spPr>
      </p:pic>
      <p:sp>
        <p:nvSpPr>
          <p:cNvPr id="4" name="مربع نص 3">
            <a:extLst>
              <a:ext uri="{FF2B5EF4-FFF2-40B4-BE49-F238E27FC236}">
                <a16:creationId xmlns:a16="http://schemas.microsoft.com/office/drawing/2014/main" id="{9BC93347-90E3-77FE-C293-7038E7DA924B}"/>
              </a:ext>
            </a:extLst>
          </p:cNvPr>
          <p:cNvSpPr txBox="1"/>
          <p:nvPr/>
        </p:nvSpPr>
        <p:spPr>
          <a:xfrm>
            <a:off x="705444" y="786563"/>
            <a:ext cx="81799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7. Smart Governance &amp; Digital Services</a:t>
            </a:r>
            <a:endParaRPr lang="en-US" sz="28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914836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8C5AC2-6D86-6496-F89E-C5EF207231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E0E3E73-752F-4E5A-9FEC-242DAE75B2CA}"/>
              </a:ext>
            </a:extLst>
          </p:cNvPr>
          <p:cNvSpPr/>
          <p:nvPr/>
        </p:nvSpPr>
        <p:spPr>
          <a:xfrm>
            <a:off x="617280" y="1414114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4690837-C6F3-4636-D007-CB1958C26AE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7F96121A-0E1E-C74A-3575-E931DA43BE13}"/>
              </a:ext>
            </a:extLst>
          </p:cNvPr>
          <p:cNvSpPr txBox="1"/>
          <p:nvPr/>
        </p:nvSpPr>
        <p:spPr>
          <a:xfrm>
            <a:off x="762000" y="1658234"/>
            <a:ext cx="10289190" cy="378565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8.1 Innovation Hubs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R&amp;D centers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Tech incubators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University-industry partnerships</a:t>
            </a:r>
          </a:p>
          <a:p>
            <a:r>
              <a:rPr lang="en-US" sz="2000" b="1" dirty="0">
                <a:latin typeface="Alexandria"/>
              </a:rPr>
              <a:t>Example:</a:t>
            </a:r>
            <a:r>
              <a:rPr lang="en-US" sz="2000" dirty="0">
                <a:latin typeface="Alexandria"/>
              </a:rPr>
              <a:t> Boston Innovation District.</a:t>
            </a:r>
          </a:p>
          <a:p>
            <a:r>
              <a:rPr lang="en-US" sz="2000" b="1" dirty="0">
                <a:latin typeface="Alexandria"/>
              </a:rPr>
              <a:t>8.2 Digital Entrepreneurship</a:t>
            </a:r>
          </a:p>
          <a:p>
            <a:r>
              <a:rPr lang="en-US" sz="2000" dirty="0">
                <a:latin typeface="Alexandria"/>
              </a:rPr>
              <a:t>Startups in: </a:t>
            </a:r>
          </a:p>
          <a:p>
            <a:r>
              <a:rPr lang="en-US" sz="2000" dirty="0">
                <a:latin typeface="Alexandria"/>
              </a:rPr>
              <a:t>Fintech ,Urban tech, Health tech, </a:t>
            </a:r>
            <a:r>
              <a:rPr lang="en-US" sz="2000" dirty="0" err="1">
                <a:latin typeface="Alexandria"/>
              </a:rPr>
              <a:t>PropTech</a:t>
            </a:r>
            <a:endParaRPr lang="en-US" sz="2000" dirty="0">
              <a:latin typeface="Alexandria"/>
            </a:endParaRPr>
          </a:p>
          <a:p>
            <a:r>
              <a:rPr lang="en-US" sz="2000" b="1" dirty="0">
                <a:latin typeface="Alexandria"/>
              </a:rPr>
              <a:t>8.3 Circular Economy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Resource efficiency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Reuse and recycling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Urban industrial symbiosis</a:t>
            </a:r>
          </a:p>
        </p:txBody>
      </p:sp>
      <p:sp>
        <p:nvSpPr>
          <p:cNvPr id="9" name="مربع نص 8">
            <a:extLst>
              <a:ext uri="{FF2B5EF4-FFF2-40B4-BE49-F238E27FC236}">
                <a16:creationId xmlns:a16="http://schemas.microsoft.com/office/drawing/2014/main" id="{27FF3645-964F-CBFA-46F9-07357210A830}"/>
              </a:ext>
            </a:extLst>
          </p:cNvPr>
          <p:cNvSpPr txBox="1"/>
          <p:nvPr/>
        </p:nvSpPr>
        <p:spPr>
          <a:xfrm>
            <a:off x="705444" y="786563"/>
            <a:ext cx="81799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Alexandria"/>
              </a:rPr>
              <a:t>8. Smart Economy and Innovation Ecosystems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9E66A12-26E4-F482-DDB4-305EC93DB4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5368" y="2188744"/>
            <a:ext cx="4510885" cy="3011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613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47768B-6DCC-3B4D-4A37-311DC93B40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angle: Rounded Corners 24">
                <a:extLst>
                  <a:ext uri="{FF2B5EF4-FFF2-40B4-BE49-F238E27FC236}">
                    <a16:creationId xmlns:a16="http://schemas.microsoft.com/office/drawing/2014/main" id="{F97C6EC5-81A4-4585-9234-F3A511FD8184}"/>
                  </a:ext>
                </a:extLst>
              </p:cNvPr>
              <p:cNvSpPr/>
              <p:nvPr/>
            </p:nvSpPr>
            <p:spPr>
              <a:xfrm>
                <a:off x="617280" y="1422060"/>
                <a:ext cx="10812720" cy="4633847"/>
              </a:xfrm>
              <a:prstGeom prst="roundRect">
                <a:avLst>
                  <a:gd name="adj" fmla="val 6140"/>
                </a:avLst>
              </a:prstGeom>
              <a:solidFill>
                <a:schemeClr val="bg1"/>
              </a:solidFill>
              <a:ln w="38100">
                <a:solidFill>
                  <a:srgbClr val="00B0F0"/>
                </a:solidFill>
              </a:ln>
              <a:effectLst>
                <a:outerShdw blurRad="571500" sx="86000" sy="86000" algn="c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b="1" dirty="0" err="1"/>
                  <a:t>tep</a:t>
                </a:r>
                <a:r>
                  <a:rPr lang="en-US" b="1" dirty="0"/>
                  <a:t> 1: Apply the formula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ar-SY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ar-SY" i="1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b>
                          <m:r>
                            <a:rPr lang="ar-SY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ar-SY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ar-SY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ar-SY">
                              <a:latin typeface="Cambria Math" panose="02040503050406030204" pitchFamily="18" charset="0"/>
                            </a:rPr>
                            <m:t>10</m:t>
                          </m:r>
                          <m:r>
                            <a:rPr lang="ar-SY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ar-SY">
                              <a:latin typeface="Cambria Math" panose="02040503050406030204" pitchFamily="18" charset="0"/>
                            </a:rPr>
                            <m:t>000</m:t>
                          </m:r>
                        </m:num>
                        <m:den>
                          <m:r>
                            <a:rPr lang="ar-SY">
                              <a:latin typeface="Cambria Math" panose="02040503050406030204" pitchFamily="18" charset="0"/>
                            </a:rPr>
                            <m:t>20</m:t>
                          </m:r>
                        </m:den>
                      </m:f>
                      <m:r>
                        <a:rPr lang="ar-SY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ar-SY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ar-SY">
                              <a:latin typeface="Cambria Math" panose="02040503050406030204" pitchFamily="18" charset="0"/>
                            </a:rPr>
                            <m:t>8</m:t>
                          </m:r>
                          <m:r>
                            <a:rPr lang="ar-SY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ar-SY">
                              <a:latin typeface="Cambria Math" panose="02040503050406030204" pitchFamily="18" charset="0"/>
                            </a:rPr>
                            <m:t>000</m:t>
                          </m:r>
                        </m:num>
                        <m:den>
                          <m:r>
                            <a:rPr lang="ar-SY">
                              <a:latin typeface="Cambria Math" panose="02040503050406030204" pitchFamily="18" charset="0"/>
                            </a:rPr>
                            <m:t>40</m:t>
                          </m:r>
                        </m:den>
                      </m:f>
                      <m:r>
                        <a:rPr lang="ar-SY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ar-SY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ar-SY">
                              <a:latin typeface="Cambria Math" panose="02040503050406030204" pitchFamily="18" charset="0"/>
                            </a:rPr>
                            <m:t>6</m:t>
                          </m:r>
                          <m:r>
                            <a:rPr lang="ar-SY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ar-SY">
                              <a:latin typeface="Cambria Math" panose="02040503050406030204" pitchFamily="18" charset="0"/>
                            </a:rPr>
                            <m:t>000</m:t>
                          </m:r>
                        </m:num>
                        <m:den>
                          <m:r>
                            <a:rPr lang="ar-SY">
                              <a:latin typeface="Cambria Math" panose="02040503050406030204" pitchFamily="18" charset="0"/>
                            </a:rPr>
                            <m:t>60</m:t>
                          </m:r>
                        </m:den>
                      </m:f>
                    </m:oMath>
                  </m:oMathPara>
                </a14:m>
                <a:endParaRPr lang="ar-SY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ar-SY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ar-SY" i="1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b>
                          <m:r>
                            <a:rPr lang="ar-SY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ar-SY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ar-SY">
                          <a:latin typeface="Cambria Math" panose="02040503050406030204" pitchFamily="18" charset="0"/>
                        </a:rPr>
                        <m:t>500</m:t>
                      </m:r>
                      <m:r>
                        <a:rPr lang="ar-SY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ar-SY">
                          <a:latin typeface="Cambria Math" panose="02040503050406030204" pitchFamily="18" charset="0"/>
                        </a:rPr>
                        <m:t>200</m:t>
                      </m:r>
                      <m:r>
                        <a:rPr lang="ar-SY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ar-SY">
                          <a:latin typeface="Cambria Math" panose="02040503050406030204" pitchFamily="18" charset="0"/>
                        </a:rPr>
                        <m:t>100</m:t>
                      </m:r>
                      <m:r>
                        <a:rPr lang="ar-SY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ar-SY">
                          <a:latin typeface="Cambria Math" panose="02040503050406030204" pitchFamily="18" charset="0"/>
                        </a:rPr>
                        <m:t>800</m:t>
                      </m:r>
                    </m:oMath>
                  </m:oMathPara>
                </a14:m>
                <a:endParaRPr lang="ar-SY" dirty="0"/>
              </a:p>
              <a:p>
                <a:br>
                  <a:rPr lang="ar-SY" dirty="0"/>
                </a:br>
                <a:endParaRPr lang="ar-SY" dirty="0"/>
              </a:p>
              <a:p>
                <a:r>
                  <a:rPr lang="en-US" b="1" dirty="0"/>
                  <a:t>Interpretation</a:t>
                </a:r>
              </a:p>
              <a:p>
                <a:r>
                  <a:rPr lang="en-US" dirty="0"/>
                  <a:t>The </a:t>
                </a:r>
                <a:r>
                  <a:rPr lang="en-US" b="1" dirty="0"/>
                  <a:t>accessibility index (Aᵢ = 800)</a:t>
                </a:r>
                <a:r>
                  <a:rPr lang="en-US" dirty="0"/>
                  <a:t> summarizes how easily residents at location </a:t>
                </a:r>
                <a:r>
                  <a:rPr lang="en-US" i="1" dirty="0" err="1"/>
                  <a:t>i</a:t>
                </a:r>
                <a:r>
                  <a:rPr lang="en-US" dirty="0"/>
                  <a:t> can reach available jobs.</a:t>
                </a:r>
              </a:p>
              <a:p>
                <a:r>
                  <a:rPr lang="en-US" dirty="0"/>
                  <a:t>If travel times decrease (e.g., through better transit), or if new job centers open nearby, </a:t>
                </a:r>
                <a:r>
                  <a:rPr lang="en-US" b="1" dirty="0"/>
                  <a:t>Aᵢ increases</a:t>
                </a:r>
                <a:r>
                  <a:rPr lang="en-US" dirty="0"/>
                  <a:t>, meaning improved accessibility.</a:t>
                </a:r>
              </a:p>
              <a:p>
                <a:r>
                  <a:rPr lang="en-US" dirty="0"/>
                  <a:t>Planners can compare different areas:</a:t>
                </a:r>
              </a:p>
              <a:p>
                <a:pPr lvl="1"/>
                <a:r>
                  <a:rPr lang="en-US" dirty="0"/>
                  <a:t>A neighborhood with Aᵢ = 1200 has higher accessibility than one with Aᵢ = 500.</a:t>
                </a:r>
              </a:p>
            </p:txBody>
          </p:sp>
        </mc:Choice>
        <mc:Fallback xmlns="">
          <p:sp>
            <p:nvSpPr>
              <p:cNvPr id="25" name="Rectangle: Rounded Corners 24">
                <a:extLst>
                  <a:ext uri="{FF2B5EF4-FFF2-40B4-BE49-F238E27FC236}">
                    <a16:creationId xmlns:a16="http://schemas.microsoft.com/office/drawing/2014/main" id="{F97C6EC5-81A4-4585-9234-F3A511FD818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7280" y="1422060"/>
                <a:ext cx="10812720" cy="4633847"/>
              </a:xfrm>
              <a:prstGeom prst="roundRect">
                <a:avLst>
                  <a:gd name="adj" fmla="val 6140"/>
                </a:avLst>
              </a:prstGeom>
              <a:blipFill>
                <a:blip r:embed="rId2"/>
                <a:stretch>
                  <a:fillRect/>
                </a:stretch>
              </a:blipFill>
              <a:ln w="38100">
                <a:solidFill>
                  <a:srgbClr val="00B0F0"/>
                </a:solidFill>
              </a:ln>
              <a:effectLst>
                <a:outerShdw blurRad="571500" sx="86000" sy="86000" algn="ctr" rotWithShape="0">
                  <a:prstClr val="black">
                    <a:alpha val="25000"/>
                  </a:prstClr>
                </a:outerShdw>
              </a:effectLst>
            </p:spPr>
            <p:txBody>
              <a:bodyPr/>
              <a:lstStyle/>
              <a:p>
                <a:r>
                  <a:rPr lang="ar-SY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Graphic 21">
            <a:extLst>
              <a:ext uri="{FF2B5EF4-FFF2-40B4-BE49-F238E27FC236}">
                <a16:creationId xmlns:a16="http://schemas.microsoft.com/office/drawing/2014/main" id="{CB33DA40-DF95-9942-D824-813ABD42A1C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FC9129C7-87A7-0EF7-1546-4065D86742B4}"/>
              </a:ext>
            </a:extLst>
          </p:cNvPr>
          <p:cNvSpPr txBox="1"/>
          <p:nvPr/>
        </p:nvSpPr>
        <p:spPr>
          <a:xfrm>
            <a:off x="762000" y="1934518"/>
            <a:ext cx="10314586" cy="255454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Why it matters:</a:t>
            </a:r>
            <a:br>
              <a:rPr lang="en-US" sz="2000" dirty="0">
                <a:latin typeface="Alexandria"/>
              </a:rPr>
            </a:br>
            <a:r>
              <a:rPr lang="en-US" sz="2000" dirty="0">
                <a:latin typeface="Alexandria"/>
              </a:rPr>
              <a:t>Economic competitiveness depends on creativity, innovation, and the ability to use data.</a:t>
            </a:r>
          </a:p>
          <a:p>
            <a:r>
              <a:rPr lang="en-US" sz="2000" b="1" dirty="0">
                <a:latin typeface="Alexandria"/>
              </a:rPr>
              <a:t>Example: </a:t>
            </a:r>
            <a:r>
              <a:rPr lang="en-US" sz="2000" dirty="0"/>
              <a:t>Singapore created ecosystems such as:</a:t>
            </a:r>
          </a:p>
          <a:p>
            <a:r>
              <a:rPr lang="en-US" sz="2000" b="1" dirty="0"/>
              <a:t>Block71</a:t>
            </a:r>
            <a:r>
              <a:rPr lang="en-US" sz="2000" dirty="0"/>
              <a:t> (startup hub)</a:t>
            </a:r>
          </a:p>
          <a:p>
            <a:r>
              <a:rPr lang="en-US" sz="2000" b="1" dirty="0"/>
              <a:t>JTC Launch Pad</a:t>
            </a:r>
            <a:r>
              <a:rPr lang="en-US" sz="2000" dirty="0"/>
              <a:t> (innovation district)</a:t>
            </a:r>
          </a:p>
          <a:p>
            <a:r>
              <a:rPr lang="en-US" sz="2000" dirty="0"/>
              <a:t>Government grants for AI, fintech, and robotics</a:t>
            </a:r>
          </a:p>
          <a:p>
            <a:r>
              <a:rPr lang="en-US" sz="2000" b="1" dirty="0"/>
              <a:t>Impact: </a:t>
            </a:r>
            <a:r>
              <a:rPr lang="en-US" sz="2000" dirty="0"/>
              <a:t>Attracted </a:t>
            </a:r>
            <a:r>
              <a:rPr lang="en-US" sz="2000" b="1" dirty="0"/>
              <a:t>4,000+ tech startups</a:t>
            </a:r>
            <a:endParaRPr lang="en-US" sz="2000" dirty="0"/>
          </a:p>
          <a:p>
            <a:r>
              <a:rPr lang="en-US" sz="2000" dirty="0"/>
              <a:t>Becomes Asia’s innovation capital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06B5AAD-2113-6094-D699-F338DEEE46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08684" y="2753490"/>
            <a:ext cx="2466975" cy="1847850"/>
          </a:xfrm>
          <a:prstGeom prst="rect">
            <a:avLst/>
          </a:prstGeom>
        </p:spPr>
      </p:pic>
      <p:sp>
        <p:nvSpPr>
          <p:cNvPr id="4" name="مربع نص 3">
            <a:extLst>
              <a:ext uri="{FF2B5EF4-FFF2-40B4-BE49-F238E27FC236}">
                <a16:creationId xmlns:a16="http://schemas.microsoft.com/office/drawing/2014/main" id="{13ED4825-262D-DED5-DA85-652CB877886B}"/>
              </a:ext>
            </a:extLst>
          </p:cNvPr>
          <p:cNvSpPr txBox="1"/>
          <p:nvPr/>
        </p:nvSpPr>
        <p:spPr>
          <a:xfrm>
            <a:off x="705444" y="786563"/>
            <a:ext cx="81799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Alexandria"/>
              </a:rPr>
              <a:t>8. Smart Economy and Innovation Ecosystems</a:t>
            </a:r>
          </a:p>
        </p:txBody>
      </p:sp>
    </p:spTree>
    <p:extLst>
      <p:ext uri="{BB962C8B-B14F-4D97-AF65-F5344CB8AC3E}">
        <p14:creationId xmlns:p14="http://schemas.microsoft.com/office/powerpoint/2010/main" val="2674651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440D3A-5CE8-AD11-E931-35F84F4B9A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ACF270F-1754-0F73-8E74-F228E067C950}"/>
              </a:ext>
            </a:extLst>
          </p:cNvPr>
          <p:cNvSpPr/>
          <p:nvPr/>
        </p:nvSpPr>
        <p:spPr>
          <a:xfrm>
            <a:off x="617280" y="1414114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E25B778-7FC4-9E2A-F07F-00052CD68C5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B0F71B39-EDF0-DE07-8064-881918FB41C7}"/>
              </a:ext>
            </a:extLst>
          </p:cNvPr>
          <p:cNvSpPr txBox="1"/>
          <p:nvPr/>
        </p:nvSpPr>
        <p:spPr>
          <a:xfrm>
            <a:off x="879045" y="1449637"/>
            <a:ext cx="10289190" cy="440120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/>
              <a:t>9. Smart Living and Social Well-being</a:t>
            </a:r>
          </a:p>
          <a:p>
            <a:r>
              <a:rPr lang="en-US" sz="2000" b="1" dirty="0"/>
              <a:t>9.1 Smart Healthcare</a:t>
            </a:r>
          </a:p>
          <a:p>
            <a:r>
              <a:rPr lang="en-US" sz="2000" dirty="0"/>
              <a:t>Telemedicine</a:t>
            </a:r>
          </a:p>
          <a:p>
            <a:r>
              <a:rPr lang="en-US" sz="2000" dirty="0"/>
              <a:t>AI diagnostics</a:t>
            </a:r>
          </a:p>
          <a:p>
            <a:r>
              <a:rPr lang="en-US" sz="2000" dirty="0"/>
              <a:t>Remote patient monitoring</a:t>
            </a:r>
          </a:p>
          <a:p>
            <a:r>
              <a:rPr lang="en-US" sz="2000" b="1" dirty="0"/>
              <a:t>9.2 Smart Housing</a:t>
            </a:r>
          </a:p>
          <a:p>
            <a:r>
              <a:rPr lang="en-US" sz="2000" dirty="0"/>
              <a:t>Energy-efficient buildings</a:t>
            </a:r>
          </a:p>
          <a:p>
            <a:r>
              <a:rPr lang="en-US" sz="2000" dirty="0"/>
              <a:t>Smart home IoT devices</a:t>
            </a:r>
          </a:p>
          <a:p>
            <a:r>
              <a:rPr lang="en-US" sz="2000" dirty="0"/>
              <a:t>Building Information Modeling (BIM)</a:t>
            </a:r>
          </a:p>
          <a:p>
            <a:r>
              <a:rPr lang="en-US" sz="2000" b="1" dirty="0"/>
              <a:t>Case: NEOM – The Line</a:t>
            </a:r>
          </a:p>
          <a:p>
            <a:r>
              <a:rPr lang="en-US" sz="2000" dirty="0"/>
              <a:t>Car-free city ,Smart services integrated into buildings</a:t>
            </a:r>
          </a:p>
          <a:p>
            <a:r>
              <a:rPr lang="en-US" sz="2000" dirty="0"/>
              <a:t>Hyper-efficient utilities</a:t>
            </a:r>
          </a:p>
          <a:p>
            <a:r>
              <a:rPr lang="en-US" sz="2000" b="1" dirty="0"/>
              <a:t>9.3 Education and Smart Learning</a:t>
            </a:r>
          </a:p>
          <a:p>
            <a:r>
              <a:rPr lang="en-US" sz="2000" dirty="0"/>
              <a:t>Digital classrooms ,Virtual labs, Personalized learning analytics</a:t>
            </a:r>
          </a:p>
        </p:txBody>
      </p:sp>
      <p:sp>
        <p:nvSpPr>
          <p:cNvPr id="9" name="مربع نص 8">
            <a:extLst>
              <a:ext uri="{FF2B5EF4-FFF2-40B4-BE49-F238E27FC236}">
                <a16:creationId xmlns:a16="http://schemas.microsoft.com/office/drawing/2014/main" id="{CBAC74AA-8F5F-B60D-A920-2CE9AA2D81BC}"/>
              </a:ext>
            </a:extLst>
          </p:cNvPr>
          <p:cNvSpPr txBox="1"/>
          <p:nvPr/>
        </p:nvSpPr>
        <p:spPr>
          <a:xfrm>
            <a:off x="705444" y="786563"/>
            <a:ext cx="81799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9. Smart Living and Social Well-being</a:t>
            </a:r>
            <a:endParaRPr lang="en-US" sz="2800" dirty="0">
              <a:latin typeface="Alexandria"/>
            </a:endParaRPr>
          </a:p>
        </p:txBody>
      </p:sp>
      <p:pic>
        <p:nvPicPr>
          <p:cNvPr id="2" name="صورة 1">
            <a:extLst>
              <a:ext uri="{FF2B5EF4-FFF2-40B4-BE49-F238E27FC236}">
                <a16:creationId xmlns:a16="http://schemas.microsoft.com/office/drawing/2014/main" id="{B542C791-6AFE-15E8-DB20-FD0B605B4A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4948" y="1842837"/>
            <a:ext cx="5258050" cy="2520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433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021C29-A2E2-6A3C-65FC-14C4386740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895AAF4-D1FD-C889-2D01-AB29AC0A5AAD}"/>
              </a:ext>
            </a:extLst>
          </p:cNvPr>
          <p:cNvSpPr/>
          <p:nvPr/>
        </p:nvSpPr>
        <p:spPr>
          <a:xfrm>
            <a:off x="617280" y="1504681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SDG	Objective	Relevance to Urban Sustainability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1CA3E51-9CEA-D394-4398-AB5226AF4FC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90285DB1-501A-4683-BDFB-7EDB741ECF3A}"/>
              </a:ext>
            </a:extLst>
          </p:cNvPr>
          <p:cNvSpPr txBox="1"/>
          <p:nvPr/>
        </p:nvSpPr>
        <p:spPr>
          <a:xfrm>
            <a:off x="762001" y="1662774"/>
            <a:ext cx="2546210" cy="193899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/>
              </a:rPr>
              <a:t>Smart living ensures that technology improves social well-being, not just infrastructure performance.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C306CB5-9DF2-FEBA-8F3F-35326D7BB9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8210" y="1714177"/>
            <a:ext cx="8121790" cy="4214857"/>
          </a:xfrm>
          <a:prstGeom prst="rect">
            <a:avLst/>
          </a:prstGeom>
        </p:spPr>
      </p:pic>
      <p:sp>
        <p:nvSpPr>
          <p:cNvPr id="4" name="مربع نص 3">
            <a:extLst>
              <a:ext uri="{FF2B5EF4-FFF2-40B4-BE49-F238E27FC236}">
                <a16:creationId xmlns:a16="http://schemas.microsoft.com/office/drawing/2014/main" id="{BF0CBDDF-9E0A-D8EC-34C2-AC17E756B74C}"/>
              </a:ext>
            </a:extLst>
          </p:cNvPr>
          <p:cNvSpPr txBox="1"/>
          <p:nvPr/>
        </p:nvSpPr>
        <p:spPr>
          <a:xfrm>
            <a:off x="705444" y="786563"/>
            <a:ext cx="81799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9. Smart Living and Social Well-being</a:t>
            </a:r>
            <a:endParaRPr lang="en-US" sz="28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4131094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DEBFD0-6EDA-77C0-05AF-92CE199A7B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7ADB244-8676-9608-39DD-345E8FBA298A}"/>
              </a:ext>
            </a:extLst>
          </p:cNvPr>
          <p:cNvSpPr/>
          <p:nvPr/>
        </p:nvSpPr>
        <p:spPr>
          <a:xfrm>
            <a:off x="617280" y="1437590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SDG	Objective	Relevance to Urban Sustainability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513404B-B139-A582-E2A0-610AAAFBEFE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6A9121F8-FC1D-B8BD-959D-2C039D9A9D9B}"/>
              </a:ext>
            </a:extLst>
          </p:cNvPr>
          <p:cNvSpPr txBox="1"/>
          <p:nvPr/>
        </p:nvSpPr>
        <p:spPr>
          <a:xfrm>
            <a:off x="762000" y="1509003"/>
            <a:ext cx="10489932" cy="409342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3.5 Smart Living - example</a:t>
            </a:r>
          </a:p>
          <a:p>
            <a:r>
              <a:rPr lang="en-US" sz="2000" b="1" dirty="0">
                <a:latin typeface="Alexandria"/>
              </a:rPr>
              <a:t>✅ Smart Energy Management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Smart meters</a:t>
            </a:r>
            <a:r>
              <a:rPr lang="en-US" sz="2000" dirty="0">
                <a:latin typeface="Alexandria"/>
              </a:rPr>
              <a:t> with real-time consumption data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Motion-sensor LED lighting</a:t>
            </a:r>
            <a:endParaRPr lang="en-US" sz="2000" dirty="0">
              <a:latin typeface="Alexandria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Automated HVAC optimization</a:t>
            </a:r>
            <a:r>
              <a:rPr lang="en-US" sz="2000" dirty="0">
                <a:latin typeface="Alexandria"/>
              </a:rPr>
              <a:t> based on occupancy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District cooling system</a:t>
            </a:r>
            <a:r>
              <a:rPr lang="en-US" sz="2000" dirty="0">
                <a:latin typeface="Alexandria"/>
              </a:rPr>
              <a:t> for efficient air conditioning</a:t>
            </a:r>
          </a:p>
          <a:p>
            <a:r>
              <a:rPr lang="en-US" sz="2000" b="1" dirty="0">
                <a:latin typeface="Alexandria"/>
              </a:rPr>
              <a:t>Benefit: </a:t>
            </a:r>
            <a:r>
              <a:rPr lang="en-US" sz="2000" dirty="0">
                <a:latin typeface="Alexandria"/>
              </a:rPr>
              <a:t>Households reduce electricity use by </a:t>
            </a:r>
            <a:r>
              <a:rPr lang="en-US" sz="2000" b="1" dirty="0">
                <a:latin typeface="Alexandria"/>
              </a:rPr>
              <a:t>20–30%</a:t>
            </a:r>
            <a:r>
              <a:rPr lang="en-US" sz="2000" dirty="0">
                <a:latin typeface="Alexandria"/>
              </a:rPr>
              <a:t>.</a:t>
            </a:r>
          </a:p>
          <a:p>
            <a:r>
              <a:rPr lang="en-US" sz="2000" b="1" dirty="0">
                <a:latin typeface="Alexandria"/>
              </a:rPr>
              <a:t>✅ Smart Safety and Security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AI-powered </a:t>
            </a:r>
            <a:r>
              <a:rPr lang="en-US" sz="2000" b="1" dirty="0">
                <a:latin typeface="Alexandria"/>
              </a:rPr>
              <a:t>CCTV with facial recognition</a:t>
            </a:r>
            <a:endParaRPr lang="en-US" sz="2000" dirty="0">
              <a:latin typeface="Alexandria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Smart intercom system connected to mobile phones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Fire and gas leak detection with instant alerts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Smart access doors (card, app, biometrics)</a:t>
            </a:r>
          </a:p>
          <a:p>
            <a:r>
              <a:rPr lang="en-US" sz="2000" b="1" dirty="0">
                <a:latin typeface="Alexandria"/>
              </a:rPr>
              <a:t>Benefit: </a:t>
            </a:r>
            <a:r>
              <a:rPr lang="en-US" sz="2000" dirty="0">
                <a:latin typeface="Alexandria"/>
              </a:rPr>
              <a:t>Enhances safety and reduces emergency response time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C5A8453-00D6-53AF-6DD8-138F320955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7048" y="2347509"/>
            <a:ext cx="3536742" cy="2638954"/>
          </a:xfrm>
          <a:prstGeom prst="rect">
            <a:avLst/>
          </a:prstGeom>
        </p:spPr>
      </p:pic>
      <p:sp>
        <p:nvSpPr>
          <p:cNvPr id="4" name="مربع نص 3">
            <a:extLst>
              <a:ext uri="{FF2B5EF4-FFF2-40B4-BE49-F238E27FC236}">
                <a16:creationId xmlns:a16="http://schemas.microsoft.com/office/drawing/2014/main" id="{94F70F55-EE56-D0FD-3BDE-D08BB8E713C4}"/>
              </a:ext>
            </a:extLst>
          </p:cNvPr>
          <p:cNvSpPr txBox="1"/>
          <p:nvPr/>
        </p:nvSpPr>
        <p:spPr>
          <a:xfrm>
            <a:off x="705444" y="786563"/>
            <a:ext cx="81799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9. Smart Living and Social Well-being</a:t>
            </a:r>
            <a:endParaRPr lang="en-US" sz="28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177412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896B84-582F-9B84-43CC-5BF512DF39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A9C63F3-40AF-2662-BC56-0099C2DCA4D2}"/>
              </a:ext>
            </a:extLst>
          </p:cNvPr>
          <p:cNvSpPr/>
          <p:nvPr/>
        </p:nvSpPr>
        <p:spPr>
          <a:xfrm>
            <a:off x="617280" y="1422060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132CBA7-F945-6F0A-5402-8A8A982B713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6D23BD88-041E-5A0E-E673-39916C10A8E4}"/>
              </a:ext>
            </a:extLst>
          </p:cNvPr>
          <p:cNvSpPr txBox="1"/>
          <p:nvPr/>
        </p:nvSpPr>
        <p:spPr>
          <a:xfrm>
            <a:off x="1061896" y="1846157"/>
            <a:ext cx="4589489" cy="34778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/>
              </a:rPr>
              <a:t>Citizens must have: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Digital skills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Easily accessible education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Participation channels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Open innovation mindset</a:t>
            </a:r>
          </a:p>
          <a:p>
            <a:br>
              <a:rPr lang="en-US" sz="2000" dirty="0">
                <a:latin typeface="Alexandria"/>
              </a:rPr>
            </a:br>
            <a:r>
              <a:rPr lang="en-US" sz="2000" dirty="0">
                <a:latin typeface="Alexandria"/>
              </a:rPr>
              <a:t>A city cannot be smart without smart citizens who understand and use technology effectively.</a:t>
            </a: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EB7F81A8-DB79-39B1-6797-5FFCF3F8A192}"/>
              </a:ext>
            </a:extLst>
          </p:cNvPr>
          <p:cNvSpPr txBox="1"/>
          <p:nvPr/>
        </p:nvSpPr>
        <p:spPr>
          <a:xfrm>
            <a:off x="705444" y="786563"/>
            <a:ext cx="81799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10. Smart People</a:t>
            </a:r>
          </a:p>
        </p:txBody>
      </p:sp>
      <p:pic>
        <p:nvPicPr>
          <p:cNvPr id="2" name="صورة 1">
            <a:extLst>
              <a:ext uri="{FF2B5EF4-FFF2-40B4-BE49-F238E27FC236}">
                <a16:creationId xmlns:a16="http://schemas.microsoft.com/office/drawing/2014/main" id="{E0D93553-E18F-778A-04D6-4410056A43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2065115"/>
            <a:ext cx="4099107" cy="2727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103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8B7861-C9EA-42EB-AD9D-5AA6BC3FD2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BE695FE-F48D-3B25-4579-F6E080D31D41}"/>
              </a:ext>
            </a:extLst>
          </p:cNvPr>
          <p:cNvSpPr/>
          <p:nvPr/>
        </p:nvSpPr>
        <p:spPr>
          <a:xfrm>
            <a:off x="617280" y="1422060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81DEDEA-AA76-5445-A220-2269994343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50068595-9817-4F96-1F1F-869578291ABC}"/>
              </a:ext>
            </a:extLst>
          </p:cNvPr>
          <p:cNvSpPr txBox="1"/>
          <p:nvPr/>
        </p:nvSpPr>
        <p:spPr>
          <a:xfrm>
            <a:off x="762000" y="1690062"/>
            <a:ext cx="10510603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/>
              <a:t>Case Study: Smart People in Barcelona Smart City</a:t>
            </a:r>
            <a:endParaRPr lang="en-US" sz="2000" b="1" dirty="0">
              <a:latin typeface="Alexandria"/>
            </a:endParaRPr>
          </a:p>
        </p:txBody>
      </p:sp>
      <p:graphicFrame>
        <p:nvGraphicFramePr>
          <p:cNvPr id="2" name="جدول 1">
            <a:extLst>
              <a:ext uri="{FF2B5EF4-FFF2-40B4-BE49-F238E27FC236}">
                <a16:creationId xmlns:a16="http://schemas.microsoft.com/office/drawing/2014/main" id="{0CAF2310-4260-5202-F088-6AE353C901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5148637"/>
              </p:ext>
            </p:extLst>
          </p:nvPr>
        </p:nvGraphicFramePr>
        <p:xfrm>
          <a:off x="762000" y="2504543"/>
          <a:ext cx="10515600" cy="2468880"/>
        </p:xfrm>
        <a:graphic>
          <a:graphicData uri="http://schemas.openxmlformats.org/drawingml/2006/table">
            <a:tbl>
              <a:tblPr/>
              <a:tblGrid>
                <a:gridCol w="3505200">
                  <a:extLst>
                    <a:ext uri="{9D8B030D-6E8A-4147-A177-3AD203B41FA5}">
                      <a16:colId xmlns:a16="http://schemas.microsoft.com/office/drawing/2014/main" val="3569637170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1544236131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202751958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>
                          <a:latin typeface="Alexandria"/>
                        </a:rPr>
                        <a:t>Smart People Dimension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>
                          <a:latin typeface="Alexandria"/>
                        </a:rPr>
                        <a:t>Barcelona Practice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>
                          <a:latin typeface="Alexandria"/>
                        </a:rPr>
                        <a:t>Outcome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34181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Digital skills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Free digital training centers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Digitally capable population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00959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Participation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“Decidim” digital democracy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High citizen engagement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18900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Innovation mindset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Start-up incubators, FabLabs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Strong entrepreneurial culture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7735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Inclusiveness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fr-FR">
                          <a:latin typeface="Alexandria"/>
                        </a:rPr>
                        <a:t>Accessible apps for seniors/immigrants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Equity in smart services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079758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Open data literacy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Open data platform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Citizens use data to solve problems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0257352"/>
                  </a:ext>
                </a:extLst>
              </a:tr>
            </a:tbl>
          </a:graphicData>
        </a:graphic>
      </p:graphicFrame>
      <p:sp>
        <p:nvSpPr>
          <p:cNvPr id="3" name="مربع نص 2">
            <a:extLst>
              <a:ext uri="{FF2B5EF4-FFF2-40B4-BE49-F238E27FC236}">
                <a16:creationId xmlns:a16="http://schemas.microsoft.com/office/drawing/2014/main" id="{A97DA8E4-E5D0-3906-5720-824060C02701}"/>
              </a:ext>
            </a:extLst>
          </p:cNvPr>
          <p:cNvSpPr txBox="1"/>
          <p:nvPr/>
        </p:nvSpPr>
        <p:spPr>
          <a:xfrm>
            <a:off x="617280" y="828379"/>
            <a:ext cx="81799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10. Smart People</a:t>
            </a:r>
          </a:p>
        </p:txBody>
      </p:sp>
    </p:spTree>
    <p:extLst>
      <p:ext uri="{BB962C8B-B14F-4D97-AF65-F5344CB8AC3E}">
        <p14:creationId xmlns:p14="http://schemas.microsoft.com/office/powerpoint/2010/main" val="2868504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151398-31C4-E539-4938-42F3FEB66F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54B5B6B-B346-E258-4894-7A10F0B3CC41}"/>
              </a:ext>
            </a:extLst>
          </p:cNvPr>
          <p:cNvSpPr/>
          <p:nvPr/>
        </p:nvSpPr>
        <p:spPr>
          <a:xfrm>
            <a:off x="617280" y="1422060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6017312-C54B-C6E3-995A-E82CAB35A52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A4592EB2-CC02-89D1-07BD-78AD1451D028}"/>
              </a:ext>
            </a:extLst>
          </p:cNvPr>
          <p:cNvSpPr txBox="1"/>
          <p:nvPr/>
        </p:nvSpPr>
        <p:spPr>
          <a:xfrm>
            <a:off x="762000" y="1962778"/>
            <a:ext cx="10510603" cy="39395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🏁 5. Lessons Learned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000" dirty="0">
                <a:latin typeface="Alexandria"/>
              </a:rPr>
              <a:t>Smart cities are successful when citizens are active participants, not passive users.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000" dirty="0">
                <a:latin typeface="Alexandria"/>
              </a:rPr>
              <a:t>Digital skills training is essential to reduce the digital divide.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000" dirty="0">
                <a:latin typeface="Alexandria"/>
              </a:rPr>
              <a:t>Open data empowers people to innovate.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000" dirty="0">
                <a:latin typeface="Alexandria"/>
              </a:rPr>
              <a:t>Participation builds trust and transparency.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000" dirty="0">
                <a:latin typeface="Alexandria"/>
              </a:rPr>
              <a:t>Smart People → Smart Economy </a:t>
            </a:r>
            <a:r>
              <a:rPr lang="en-US" sz="2000" b="1" dirty="0">
                <a:latin typeface="Alexandria"/>
              </a:rPr>
              <a:t>→ Smart City.</a:t>
            </a:r>
            <a:endParaRPr lang="en-US" sz="2000" dirty="0">
              <a:latin typeface="Alexandria"/>
            </a:endParaRPr>
          </a:p>
          <a:p>
            <a:br>
              <a:rPr lang="en-US" sz="2000" dirty="0">
                <a:latin typeface="Alexandria"/>
              </a:rPr>
            </a:br>
            <a:r>
              <a:rPr lang="en-US" sz="2000" b="1" dirty="0">
                <a:latin typeface="Alexandria"/>
              </a:rPr>
              <a:t>📘 Conclusion</a:t>
            </a:r>
          </a:p>
          <a:p>
            <a:r>
              <a:rPr lang="en-US" sz="2000" dirty="0">
                <a:latin typeface="Alexandria"/>
              </a:rPr>
              <a:t>Barcelona demonstrates that </a:t>
            </a:r>
            <a:r>
              <a:rPr lang="en-US" sz="2000" b="1" dirty="0">
                <a:latin typeface="Alexandria"/>
              </a:rPr>
              <a:t>Smart People</a:t>
            </a:r>
            <a:r>
              <a:rPr lang="en-US" sz="2000" dirty="0">
                <a:latin typeface="Alexandria"/>
              </a:rPr>
              <a:t> is a critical pillar of smart cities. Its strategy shows that technology alone does not make a smart city—</a:t>
            </a:r>
            <a:r>
              <a:rPr lang="en-US" sz="2000" b="1" dirty="0">
                <a:latin typeface="Alexandria"/>
              </a:rPr>
              <a:t>engaged, skilled, and empowered citizens do</a:t>
            </a:r>
            <a:r>
              <a:rPr lang="en-US" sz="2000" dirty="0">
                <a:latin typeface="Alexandria"/>
              </a:rPr>
              <a:t>.</a:t>
            </a:r>
          </a:p>
        </p:txBody>
      </p:sp>
      <p:sp>
        <p:nvSpPr>
          <p:cNvPr id="2" name="مربع نص 1">
            <a:extLst>
              <a:ext uri="{FF2B5EF4-FFF2-40B4-BE49-F238E27FC236}">
                <a16:creationId xmlns:a16="http://schemas.microsoft.com/office/drawing/2014/main" id="{3C6628B6-5DF0-3738-9BB5-142B52F0F012}"/>
              </a:ext>
            </a:extLst>
          </p:cNvPr>
          <p:cNvSpPr txBox="1"/>
          <p:nvPr/>
        </p:nvSpPr>
        <p:spPr>
          <a:xfrm>
            <a:off x="617280" y="828379"/>
            <a:ext cx="81799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10. Smart People</a:t>
            </a:r>
          </a:p>
        </p:txBody>
      </p:sp>
      <p:sp>
        <p:nvSpPr>
          <p:cNvPr id="3" name="TextBox 47">
            <a:extLst>
              <a:ext uri="{FF2B5EF4-FFF2-40B4-BE49-F238E27FC236}">
                <a16:creationId xmlns:a16="http://schemas.microsoft.com/office/drawing/2014/main" id="{F999CF22-A6A1-664F-51A6-DF36BCB25953}"/>
              </a:ext>
            </a:extLst>
          </p:cNvPr>
          <p:cNvSpPr txBox="1"/>
          <p:nvPr/>
        </p:nvSpPr>
        <p:spPr>
          <a:xfrm>
            <a:off x="762000" y="1497558"/>
            <a:ext cx="10510603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/>
              <a:t>Case Study: Smart People in Barcelona Smart City</a:t>
            </a:r>
            <a:endParaRPr lang="en-US" sz="2000" b="1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548116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B43F39-BA97-6C83-F061-52CD9F1471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93BD66B-BDF5-04A7-6923-3D74E5938072}"/>
              </a:ext>
            </a:extLst>
          </p:cNvPr>
          <p:cNvSpPr/>
          <p:nvPr/>
        </p:nvSpPr>
        <p:spPr>
          <a:xfrm>
            <a:off x="617280" y="1422060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/>
              <a:t>| Smart Tool                | Practical Use              | Benefit                   |</a:t>
            </a:r>
          </a:p>
          <a:p>
            <a:r>
              <a:rPr lang="en-US" b="1"/>
              <a:t>| ------------------------- | -------------------------- | ------------------------- |</a:t>
            </a:r>
          </a:p>
          <a:p>
            <a:r>
              <a:rPr lang="en-US" b="1"/>
              <a:t>| GIS                       | Location &amp; demand analysis | Better site selection     |</a:t>
            </a:r>
          </a:p>
          <a:p>
            <a:r>
              <a:rPr lang="en-US" b="1"/>
              <a:t>| IoT Sensors               | Site monitoring            | Lower risk &amp; compliance   |</a:t>
            </a:r>
          </a:p>
          <a:p>
            <a:r>
              <a:rPr lang="en-US" b="1"/>
              <a:t>| Big Data Market Platforms | Pricing &amp; demand insight   | Accurate feasibility      |</a:t>
            </a:r>
          </a:p>
          <a:p>
            <a:r>
              <a:rPr lang="en-US" b="1"/>
              <a:t>| BIM                       | Design optimization        | Fewer errors &amp; lower cost |</a:t>
            </a:r>
          </a:p>
          <a:p>
            <a:r>
              <a:rPr lang="en-US" b="1"/>
              <a:t>| Digital Twin              | Asset management           | Sustainability + high ROI |</a:t>
            </a:r>
          </a:p>
          <a:p>
            <a:r>
              <a:rPr lang="en-US" b="1"/>
              <a:t>| Smart Mobility Data       | Traffic &amp; access planning  | Faster approval &amp; design  |</a:t>
            </a:r>
          </a:p>
          <a:p>
            <a:r>
              <a:rPr lang="en-US" b="1"/>
              <a:t>| AI Prediction             | Sales forecasting          | Higher profitability      |</a:t>
            </a:r>
          </a:p>
          <a:p>
            <a:r>
              <a:rPr lang="en-US" b="1"/>
              <a:t>| Smart Energy              | Energy-efficient design    | Higher asset value        |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0DAC744-0A2D-CE9F-47B6-C54BEB56CFE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مربع نص 3">
            <a:extLst>
              <a:ext uri="{FF2B5EF4-FFF2-40B4-BE49-F238E27FC236}">
                <a16:creationId xmlns:a16="http://schemas.microsoft.com/office/drawing/2014/main" id="{6A623741-9A6D-61A7-AD3F-52980B0592F8}"/>
              </a:ext>
            </a:extLst>
          </p:cNvPr>
          <p:cNvSpPr txBox="1"/>
          <p:nvPr/>
        </p:nvSpPr>
        <p:spPr>
          <a:xfrm>
            <a:off x="705444" y="786563"/>
            <a:ext cx="983264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11</a:t>
            </a:r>
            <a:r>
              <a:rPr lang="en-US" sz="2800" b="1" dirty="0"/>
              <a:t>. </a:t>
            </a:r>
            <a:r>
              <a:rPr lang="en-US" sz="2800" dirty="0"/>
              <a:t>Smart City Tools for Real Estate Developers</a:t>
            </a:r>
            <a:endParaRPr lang="en-US" sz="2800" b="1" dirty="0"/>
          </a:p>
        </p:txBody>
      </p:sp>
      <p:graphicFrame>
        <p:nvGraphicFramePr>
          <p:cNvPr id="3" name="جدول 2">
            <a:extLst>
              <a:ext uri="{FF2B5EF4-FFF2-40B4-BE49-F238E27FC236}">
                <a16:creationId xmlns:a16="http://schemas.microsoft.com/office/drawing/2014/main" id="{A2702D7A-6202-3817-E572-C3B6E8688A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7432529"/>
              </p:ext>
            </p:extLst>
          </p:nvPr>
        </p:nvGraphicFramePr>
        <p:xfrm>
          <a:off x="838200" y="2093063"/>
          <a:ext cx="10515600" cy="3291840"/>
        </p:xfrm>
        <a:graphic>
          <a:graphicData uri="http://schemas.openxmlformats.org/drawingml/2006/table">
            <a:tbl>
              <a:tblPr/>
              <a:tblGrid>
                <a:gridCol w="3505200">
                  <a:extLst>
                    <a:ext uri="{9D8B030D-6E8A-4147-A177-3AD203B41FA5}">
                      <a16:colId xmlns:a16="http://schemas.microsoft.com/office/drawing/2014/main" val="2930194880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3264777262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51905944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>
                          <a:latin typeface="Alexandria"/>
                        </a:rPr>
                        <a:t>Smart Tool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>
                          <a:latin typeface="Alexandria"/>
                        </a:rPr>
                        <a:t>Practical Use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>
                          <a:latin typeface="Alexandria"/>
                        </a:rPr>
                        <a:t>Benefit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6673019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GIS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Location &amp; demand analysis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Better site selection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1400664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IoT Sensors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Site monitoring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Lower risk &amp; compliance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500486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Big Data Market Platforms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Pricing &amp; demand insight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Accurate feasibility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606262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BIM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Design optimization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Fewer errors &amp; lower cost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7703842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Digital Twin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Asset management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Sustainability + high ROI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52502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Smart Mobility Data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Traffic &amp; access planning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Faster approval &amp; design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971892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AI Prediction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Sales forecasting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Higher profitability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66233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Smart Energy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Energy-efficient design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Higher asset value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066760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7540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0042D3-A9A8-D8D7-D219-F63BC9E36C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1C55A-1040-F6E0-10BF-867F96D9BAB4}"/>
              </a:ext>
            </a:extLst>
          </p:cNvPr>
          <p:cNvSpPr/>
          <p:nvPr/>
        </p:nvSpPr>
        <p:spPr>
          <a:xfrm>
            <a:off x="617280" y="1398072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82F3F5B-20C6-1CBB-C329-D9D159704F6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0E80F3CD-93B1-A345-26D0-A6E94B6E86E8}"/>
              </a:ext>
            </a:extLst>
          </p:cNvPr>
          <p:cNvSpPr txBox="1"/>
          <p:nvPr/>
        </p:nvSpPr>
        <p:spPr>
          <a:xfrm>
            <a:off x="762000" y="1709264"/>
            <a:ext cx="10289190" cy="327628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latin typeface="Alexandria"/>
              </a:rPr>
              <a:t>Data privacy and security</a:t>
            </a:r>
            <a:endParaRPr lang="en-US" sz="2000" dirty="0">
              <a:latin typeface="Alexandria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latin typeface="Alexandria"/>
              </a:rPr>
              <a:t>High costs of infrastructure</a:t>
            </a:r>
            <a:endParaRPr lang="en-US" sz="2000" dirty="0">
              <a:latin typeface="Alexandria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latin typeface="Alexandria"/>
              </a:rPr>
              <a:t>Digital divide and inequality</a:t>
            </a:r>
            <a:endParaRPr lang="en-US" sz="2000" dirty="0">
              <a:latin typeface="Alexandria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latin typeface="Alexandria"/>
              </a:rPr>
              <a:t>Interoperability among systems</a:t>
            </a:r>
            <a:endParaRPr lang="en-US" sz="2000" dirty="0">
              <a:latin typeface="Alexandria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latin typeface="Alexandria"/>
              </a:rPr>
              <a:t>Governance complexity</a:t>
            </a:r>
            <a:endParaRPr lang="en-US" sz="2000" dirty="0">
              <a:latin typeface="Alexandria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latin typeface="Alexandria"/>
              </a:rPr>
              <a:t>Citizen trust and engagement</a:t>
            </a:r>
            <a:endParaRPr lang="en-US" sz="2000" dirty="0">
              <a:latin typeface="Alexandria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000" dirty="0">
              <a:latin typeface="Alexandria"/>
            </a:endParaRPr>
          </a:p>
        </p:txBody>
      </p:sp>
      <p:sp>
        <p:nvSpPr>
          <p:cNvPr id="2" name="مربع نص 1">
            <a:extLst>
              <a:ext uri="{FF2B5EF4-FFF2-40B4-BE49-F238E27FC236}">
                <a16:creationId xmlns:a16="http://schemas.microsoft.com/office/drawing/2014/main" id="{F42908ED-CFA2-8EED-A14A-34B8CD87DD2F}"/>
              </a:ext>
            </a:extLst>
          </p:cNvPr>
          <p:cNvSpPr txBox="1"/>
          <p:nvPr/>
        </p:nvSpPr>
        <p:spPr>
          <a:xfrm>
            <a:off x="705444" y="786563"/>
            <a:ext cx="81799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Alexandria"/>
              </a:rPr>
              <a:t>12. Challenges to Smart City Implementation</a:t>
            </a:r>
          </a:p>
        </p:txBody>
      </p:sp>
    </p:spTree>
    <p:extLst>
      <p:ext uri="{BB962C8B-B14F-4D97-AF65-F5344CB8AC3E}">
        <p14:creationId xmlns:p14="http://schemas.microsoft.com/office/powerpoint/2010/main" val="3468391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575AA8-485F-80BD-E0EC-05BB31920D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0660F42-DB39-9B40-095C-D5E9F872BFE7}"/>
              </a:ext>
            </a:extLst>
          </p:cNvPr>
          <p:cNvSpPr/>
          <p:nvPr/>
        </p:nvSpPr>
        <p:spPr>
          <a:xfrm>
            <a:off x="617280" y="1398072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747249C-1846-DF81-A9A1-12C9751FC29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4C78E1E2-F36E-9F5C-D20F-9829D15C68A6}"/>
              </a:ext>
            </a:extLst>
          </p:cNvPr>
          <p:cNvSpPr txBox="1"/>
          <p:nvPr/>
        </p:nvSpPr>
        <p:spPr>
          <a:xfrm>
            <a:off x="879045" y="2128988"/>
            <a:ext cx="10289190" cy="224676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1. Project Background</a:t>
            </a:r>
          </a:p>
          <a:p>
            <a:r>
              <a:rPr lang="en-US" sz="2000" dirty="0">
                <a:latin typeface="Alexandria"/>
              </a:rPr>
              <a:t>A real estate developer plans a </a:t>
            </a:r>
            <a:r>
              <a:rPr lang="en-US" sz="2000" b="1" dirty="0">
                <a:latin typeface="Alexandria"/>
              </a:rPr>
              <a:t>250,000 m² mixed-use development</a:t>
            </a:r>
            <a:r>
              <a:rPr lang="en-US" sz="2000" dirty="0">
                <a:latin typeface="Alexandria"/>
              </a:rPr>
              <a:t> including:</a:t>
            </a:r>
          </a:p>
          <a:p>
            <a:r>
              <a:rPr lang="en-US" sz="2000" dirty="0">
                <a:latin typeface="Alexandria"/>
              </a:rPr>
              <a:t>Residential apartments</a:t>
            </a:r>
          </a:p>
          <a:p>
            <a:r>
              <a:rPr lang="en-US" sz="2000" dirty="0">
                <a:latin typeface="Alexandria"/>
              </a:rPr>
              <a:t>Retail center</a:t>
            </a:r>
          </a:p>
          <a:p>
            <a:r>
              <a:rPr lang="en-US" sz="2000" dirty="0">
                <a:latin typeface="Alexandria"/>
              </a:rPr>
              <a:t>Office tower</a:t>
            </a:r>
          </a:p>
          <a:p>
            <a:r>
              <a:rPr lang="en-US" sz="2000" dirty="0">
                <a:latin typeface="Alexandria"/>
              </a:rPr>
              <a:t>Public plaza and parking</a:t>
            </a:r>
          </a:p>
          <a:p>
            <a:r>
              <a:rPr lang="en-US" sz="2000" dirty="0">
                <a:latin typeface="Alexandria"/>
              </a:rPr>
              <a:t>The developer wants to reduce risk, optimize the design, and ensure strong market demand.</a:t>
            </a:r>
          </a:p>
        </p:txBody>
      </p:sp>
      <p:sp>
        <p:nvSpPr>
          <p:cNvPr id="2" name="مربع نص 1">
            <a:extLst>
              <a:ext uri="{FF2B5EF4-FFF2-40B4-BE49-F238E27FC236}">
                <a16:creationId xmlns:a16="http://schemas.microsoft.com/office/drawing/2014/main" id="{AD71C616-362F-7107-D9D2-95BC276839AD}"/>
              </a:ext>
            </a:extLst>
          </p:cNvPr>
          <p:cNvSpPr txBox="1"/>
          <p:nvPr/>
        </p:nvSpPr>
        <p:spPr>
          <a:xfrm>
            <a:off x="762000" y="443965"/>
            <a:ext cx="918806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13.Case Study: Smart City Tools in a Mixed-Use Real Estate Development</a:t>
            </a:r>
            <a:endParaRPr lang="en-US" sz="28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194794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F05368-E353-B58A-5236-D274499C0E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4E0747-4A34-7096-49B2-5DE5E937C338}"/>
              </a:ext>
            </a:extLst>
          </p:cNvPr>
          <p:cNvSpPr/>
          <p:nvPr/>
        </p:nvSpPr>
        <p:spPr>
          <a:xfrm>
            <a:off x="617280" y="1398072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EB53AB7-A953-F87E-1094-26DF3FEFD89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EB9E9DDA-31ED-BD85-D04C-32E4B832039B}"/>
              </a:ext>
            </a:extLst>
          </p:cNvPr>
          <p:cNvSpPr txBox="1"/>
          <p:nvPr/>
        </p:nvSpPr>
        <p:spPr>
          <a:xfrm>
            <a:off x="879045" y="2128988"/>
            <a:ext cx="10289190" cy="25545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2. Smart City Tools Used</a:t>
            </a:r>
          </a:p>
          <a:p>
            <a:br>
              <a:rPr lang="en-US" sz="2000" dirty="0">
                <a:latin typeface="Alexandria"/>
              </a:rPr>
            </a:br>
            <a:r>
              <a:rPr lang="en-US" sz="2000" b="1" dirty="0">
                <a:latin typeface="Alexandria"/>
              </a:rPr>
              <a:t>A. GIS &amp; Location Intelligence</a:t>
            </a:r>
          </a:p>
          <a:p>
            <a:r>
              <a:rPr lang="en-US" sz="2000" b="1" dirty="0">
                <a:latin typeface="Alexandria"/>
              </a:rPr>
              <a:t>Tools:</a:t>
            </a:r>
            <a:r>
              <a:rPr lang="en-US" sz="2000" dirty="0">
                <a:latin typeface="Alexandria"/>
              </a:rPr>
              <a:t> ArcGIS + Municipality Open Data</a:t>
            </a:r>
            <a:br>
              <a:rPr lang="en-US" sz="2000" dirty="0">
                <a:latin typeface="Alexandria"/>
              </a:rPr>
            </a:br>
            <a:r>
              <a:rPr lang="en-US" sz="2000" b="1" dirty="0">
                <a:latin typeface="Alexandria"/>
              </a:rPr>
              <a:t>How it was used:</a:t>
            </a:r>
            <a:endParaRPr lang="en-US" sz="2000" dirty="0">
              <a:latin typeface="Alexandria"/>
            </a:endParaRPr>
          </a:p>
          <a:p>
            <a:r>
              <a:rPr lang="en-US" sz="2000" dirty="0">
                <a:latin typeface="Alexandria"/>
              </a:rPr>
              <a:t>Mapped population growth, income distribution, and daily traffic flows.</a:t>
            </a:r>
          </a:p>
          <a:p>
            <a:r>
              <a:rPr lang="en-US" sz="2000" dirty="0">
                <a:latin typeface="Alexandria"/>
              </a:rPr>
              <a:t>Identified a zone with </a:t>
            </a:r>
            <a:r>
              <a:rPr lang="en-US" sz="2000" b="1" dirty="0">
                <a:latin typeface="Alexandria"/>
              </a:rPr>
              <a:t>high demand for mid-income housing</a:t>
            </a:r>
            <a:r>
              <a:rPr lang="en-US" sz="2000" dirty="0">
                <a:latin typeface="Alexandria"/>
              </a:rPr>
              <a:t> and excellent accessibility.</a:t>
            </a:r>
          </a:p>
          <a:p>
            <a:r>
              <a:rPr lang="en-US" sz="2000" b="1" dirty="0">
                <a:latin typeface="Alexandria"/>
              </a:rPr>
              <a:t>Outcome:</a:t>
            </a:r>
            <a:r>
              <a:rPr lang="en-US" sz="2000" dirty="0">
                <a:latin typeface="Alexandria"/>
              </a:rPr>
              <a:t> Site selection accuracy increased and reduced market risk.</a:t>
            </a:r>
          </a:p>
        </p:txBody>
      </p:sp>
      <p:sp>
        <p:nvSpPr>
          <p:cNvPr id="2" name="مربع نص 1">
            <a:extLst>
              <a:ext uri="{FF2B5EF4-FFF2-40B4-BE49-F238E27FC236}">
                <a16:creationId xmlns:a16="http://schemas.microsoft.com/office/drawing/2014/main" id="{1382A256-EB1D-0AA4-02BE-11560E187A87}"/>
              </a:ext>
            </a:extLst>
          </p:cNvPr>
          <p:cNvSpPr txBox="1"/>
          <p:nvPr/>
        </p:nvSpPr>
        <p:spPr>
          <a:xfrm>
            <a:off x="762000" y="443965"/>
            <a:ext cx="918806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13.Case Study: Smart City Tools in a Mixed-Use Real Estate Development</a:t>
            </a:r>
            <a:endParaRPr lang="en-US" sz="28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009636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164FF0-AEDA-43FC-6A21-3D39E675CD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403B9DC-B860-DF00-00C2-EC7B4817CAA0}"/>
              </a:ext>
            </a:extLst>
          </p:cNvPr>
          <p:cNvSpPr/>
          <p:nvPr/>
        </p:nvSpPr>
        <p:spPr>
          <a:xfrm>
            <a:off x="617280" y="1398072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7EF36AE-3780-8C63-2DAC-99DFAF1F5A3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627B9E20-A066-18BF-F73A-772FB03392C6}"/>
              </a:ext>
            </a:extLst>
          </p:cNvPr>
          <p:cNvSpPr txBox="1"/>
          <p:nvPr/>
        </p:nvSpPr>
        <p:spPr>
          <a:xfrm>
            <a:off x="879045" y="2128988"/>
            <a:ext cx="10289190" cy="25545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2. Smart City Tools Used</a:t>
            </a:r>
          </a:p>
          <a:p>
            <a:br>
              <a:rPr lang="en-US" sz="2000" dirty="0">
                <a:latin typeface="Alexandria"/>
              </a:rPr>
            </a:br>
            <a:r>
              <a:rPr lang="en-US" sz="2000" b="1" dirty="0">
                <a:latin typeface="Alexandria"/>
              </a:rPr>
              <a:t>B. Big Data Market Analytics</a:t>
            </a:r>
          </a:p>
          <a:p>
            <a:r>
              <a:rPr lang="en-US" sz="2000" b="1" dirty="0">
                <a:latin typeface="Alexandria"/>
              </a:rPr>
              <a:t>Tools:</a:t>
            </a:r>
            <a:r>
              <a:rPr lang="en-US" sz="2000" dirty="0">
                <a:latin typeface="Alexandria"/>
              </a:rPr>
              <a:t> </a:t>
            </a:r>
            <a:r>
              <a:rPr lang="en-US" sz="2000" dirty="0" err="1">
                <a:latin typeface="Alexandria"/>
              </a:rPr>
              <a:t>Ejar</a:t>
            </a:r>
            <a:r>
              <a:rPr lang="en-US" sz="2000" dirty="0">
                <a:latin typeface="Alexandria"/>
              </a:rPr>
              <a:t> Platform + REIDIN + </a:t>
            </a:r>
            <a:r>
              <a:rPr lang="en-US" sz="2000" dirty="0" err="1">
                <a:latin typeface="Alexandria"/>
              </a:rPr>
              <a:t>ValuStrat</a:t>
            </a:r>
            <a:r>
              <a:rPr lang="en-US" sz="2000" dirty="0">
                <a:latin typeface="Alexandria"/>
              </a:rPr>
              <a:t> Dashboard</a:t>
            </a:r>
            <a:br>
              <a:rPr lang="en-US" sz="2000" dirty="0">
                <a:latin typeface="Alexandria"/>
              </a:rPr>
            </a:br>
            <a:r>
              <a:rPr lang="en-US" sz="2000" b="1" dirty="0">
                <a:latin typeface="Alexandria"/>
              </a:rPr>
              <a:t>Usage:</a:t>
            </a:r>
            <a:endParaRPr lang="en-US" sz="2000" dirty="0">
              <a:latin typeface="Alexandria"/>
            </a:endParaRPr>
          </a:p>
          <a:p>
            <a:r>
              <a:rPr lang="en-US" sz="2000" dirty="0">
                <a:latin typeface="Alexandria"/>
              </a:rPr>
              <a:t>Analyzed 50,000+ rental contracts and their price trends.</a:t>
            </a:r>
          </a:p>
          <a:p>
            <a:r>
              <a:rPr lang="en-US" sz="2000" dirty="0">
                <a:latin typeface="Alexandria"/>
              </a:rPr>
              <a:t>Found a </a:t>
            </a:r>
            <a:r>
              <a:rPr lang="en-US" sz="2000" b="1" dirty="0">
                <a:latin typeface="Alexandria"/>
              </a:rPr>
              <a:t>9% annual increase</a:t>
            </a:r>
            <a:r>
              <a:rPr lang="en-US" sz="2000" dirty="0">
                <a:latin typeface="Alexandria"/>
              </a:rPr>
              <a:t> in residential demand near new metro stations.</a:t>
            </a:r>
          </a:p>
          <a:p>
            <a:r>
              <a:rPr lang="en-US" sz="2000" b="1" dirty="0">
                <a:latin typeface="Alexandria"/>
              </a:rPr>
              <a:t>Outcome:</a:t>
            </a:r>
            <a:r>
              <a:rPr lang="en-US" sz="2000" dirty="0">
                <a:latin typeface="Alexandria"/>
              </a:rPr>
              <a:t> Developer shifted 20% more units from retail to residential → increasing projected ROI.</a:t>
            </a:r>
          </a:p>
        </p:txBody>
      </p:sp>
      <p:sp>
        <p:nvSpPr>
          <p:cNvPr id="2" name="مربع نص 1">
            <a:extLst>
              <a:ext uri="{FF2B5EF4-FFF2-40B4-BE49-F238E27FC236}">
                <a16:creationId xmlns:a16="http://schemas.microsoft.com/office/drawing/2014/main" id="{5FD8A9AD-A15C-53FE-74AB-A75C0F25BC8D}"/>
              </a:ext>
            </a:extLst>
          </p:cNvPr>
          <p:cNvSpPr txBox="1"/>
          <p:nvPr/>
        </p:nvSpPr>
        <p:spPr>
          <a:xfrm>
            <a:off x="762000" y="443965"/>
            <a:ext cx="918806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13.Case Study: Smart City Tools in a Mixed-Use Real Estate Development</a:t>
            </a:r>
            <a:endParaRPr lang="en-US" sz="28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387112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1B45DE-1033-BECB-70CD-770ED0713D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B0F7C45-E3C0-50A6-A846-9FB9DE711F45}"/>
              </a:ext>
            </a:extLst>
          </p:cNvPr>
          <p:cNvSpPr/>
          <p:nvPr/>
        </p:nvSpPr>
        <p:spPr>
          <a:xfrm>
            <a:off x="617280" y="1398072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521E81A-E927-B7C9-614E-F241D2D4EC5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D34D25E3-2905-08D3-1370-96D6C44CC058}"/>
              </a:ext>
            </a:extLst>
          </p:cNvPr>
          <p:cNvSpPr txBox="1"/>
          <p:nvPr/>
        </p:nvSpPr>
        <p:spPr>
          <a:xfrm>
            <a:off x="879045" y="2128988"/>
            <a:ext cx="10289190" cy="25545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2. Smart City Tools Used</a:t>
            </a:r>
          </a:p>
          <a:p>
            <a:br>
              <a:rPr lang="en-US" sz="2000" dirty="0">
                <a:latin typeface="Alexandria"/>
              </a:rPr>
            </a:br>
            <a:r>
              <a:rPr lang="en-US" sz="2000" b="1" dirty="0">
                <a:latin typeface="Alexandria"/>
              </a:rPr>
              <a:t>C. BIM (Building Information Modeling)</a:t>
            </a:r>
          </a:p>
          <a:p>
            <a:r>
              <a:rPr lang="en-US" sz="2000" b="1" dirty="0">
                <a:latin typeface="Alexandria"/>
              </a:rPr>
              <a:t>Tools:</a:t>
            </a:r>
            <a:r>
              <a:rPr lang="en-US" sz="2000" dirty="0">
                <a:latin typeface="Alexandria"/>
              </a:rPr>
              <a:t> Revit + Navisworks</a:t>
            </a:r>
            <a:br>
              <a:rPr lang="en-US" sz="2000" dirty="0">
                <a:latin typeface="Alexandria"/>
              </a:rPr>
            </a:br>
            <a:r>
              <a:rPr lang="en-US" sz="2000" b="1" dirty="0">
                <a:latin typeface="Alexandria"/>
              </a:rPr>
              <a:t>Usage:</a:t>
            </a:r>
            <a:endParaRPr lang="en-US" sz="2000" dirty="0">
              <a:latin typeface="Alexandria"/>
            </a:endParaRPr>
          </a:p>
          <a:p>
            <a:r>
              <a:rPr lang="en-US" sz="2000" dirty="0">
                <a:latin typeface="Alexandria"/>
              </a:rPr>
              <a:t>Coordinated architectural, MEP, and structural systems in a single digital model.</a:t>
            </a:r>
          </a:p>
          <a:p>
            <a:r>
              <a:rPr lang="en-US" sz="2000" dirty="0">
                <a:latin typeface="Alexandria"/>
              </a:rPr>
              <a:t>Detected </a:t>
            </a:r>
            <a:r>
              <a:rPr lang="en-US" sz="2000" b="1" dirty="0">
                <a:latin typeface="Alexandria"/>
              </a:rPr>
              <a:t>312 design clashes</a:t>
            </a:r>
            <a:r>
              <a:rPr lang="en-US" sz="2000" dirty="0">
                <a:latin typeface="Alexandria"/>
              </a:rPr>
              <a:t> before construction.</a:t>
            </a:r>
          </a:p>
          <a:p>
            <a:r>
              <a:rPr lang="en-US" sz="2000" b="1" dirty="0">
                <a:latin typeface="Alexandria"/>
              </a:rPr>
              <a:t>Outcome:</a:t>
            </a:r>
            <a:r>
              <a:rPr lang="en-US" sz="2000" dirty="0">
                <a:latin typeface="Alexandria"/>
              </a:rPr>
              <a:t> Saved </a:t>
            </a:r>
            <a:r>
              <a:rPr lang="en-US" sz="2000" b="1" dirty="0">
                <a:latin typeface="Alexandria"/>
              </a:rPr>
              <a:t>SAR 4.2 million</a:t>
            </a:r>
            <a:r>
              <a:rPr lang="en-US" sz="2000" dirty="0">
                <a:latin typeface="Alexandria"/>
              </a:rPr>
              <a:t> in rework costs.</a:t>
            </a:r>
          </a:p>
        </p:txBody>
      </p:sp>
      <p:sp>
        <p:nvSpPr>
          <p:cNvPr id="2" name="مربع نص 1">
            <a:extLst>
              <a:ext uri="{FF2B5EF4-FFF2-40B4-BE49-F238E27FC236}">
                <a16:creationId xmlns:a16="http://schemas.microsoft.com/office/drawing/2014/main" id="{D8193258-7CA6-D705-D637-DFBCB241C7B1}"/>
              </a:ext>
            </a:extLst>
          </p:cNvPr>
          <p:cNvSpPr txBox="1"/>
          <p:nvPr/>
        </p:nvSpPr>
        <p:spPr>
          <a:xfrm>
            <a:off x="762000" y="443965"/>
            <a:ext cx="918806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13.Case Study: Smart City Tools in a Mixed-Use Real Estate Development</a:t>
            </a:r>
            <a:endParaRPr lang="en-US" sz="28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71479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DB6B26-29C0-C98C-F415-CBD3014356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3460214-1287-7BC5-7DF2-6F38A550BD5F}"/>
              </a:ext>
            </a:extLst>
          </p:cNvPr>
          <p:cNvSpPr/>
          <p:nvPr/>
        </p:nvSpPr>
        <p:spPr>
          <a:xfrm>
            <a:off x="617280" y="1398072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CE39D1B-1D80-36BD-B894-B4E0321E329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C93C9B41-EE18-5EC8-5D7D-41A42A7EFFEB}"/>
              </a:ext>
            </a:extLst>
          </p:cNvPr>
          <p:cNvSpPr txBox="1"/>
          <p:nvPr/>
        </p:nvSpPr>
        <p:spPr>
          <a:xfrm>
            <a:off x="879045" y="2128988"/>
            <a:ext cx="10289190" cy="25545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2. Smart City Tools Used</a:t>
            </a:r>
          </a:p>
          <a:p>
            <a:br>
              <a:rPr lang="en-US" sz="2000" dirty="0">
                <a:latin typeface="Alexandria"/>
              </a:rPr>
            </a:br>
            <a:r>
              <a:rPr lang="en-US" sz="2000" b="1" dirty="0">
                <a:latin typeface="Alexandria"/>
              </a:rPr>
              <a:t>D. IoT Sensors During Construction</a:t>
            </a:r>
          </a:p>
          <a:p>
            <a:r>
              <a:rPr lang="en-US" sz="2000" b="1" dirty="0">
                <a:latin typeface="Alexandria"/>
              </a:rPr>
              <a:t>Tools:</a:t>
            </a:r>
            <a:r>
              <a:rPr lang="en-US" sz="2000" dirty="0">
                <a:latin typeface="Alexandria"/>
              </a:rPr>
              <a:t> Dust, noise, and vibration sensors + dashboard</a:t>
            </a:r>
            <a:br>
              <a:rPr lang="en-US" sz="2000" dirty="0">
                <a:latin typeface="Alexandria"/>
              </a:rPr>
            </a:br>
            <a:r>
              <a:rPr lang="en-US" sz="2000" b="1" dirty="0">
                <a:latin typeface="Alexandria"/>
              </a:rPr>
              <a:t>Usage:</a:t>
            </a:r>
            <a:endParaRPr lang="en-US" sz="2000" dirty="0">
              <a:latin typeface="Alexandria"/>
            </a:endParaRPr>
          </a:p>
          <a:p>
            <a:r>
              <a:rPr lang="en-US" sz="2000" dirty="0">
                <a:latin typeface="Alexandria"/>
              </a:rPr>
              <a:t>Monitored dust levels and noise compliance to avoid municipality penalties.</a:t>
            </a:r>
          </a:p>
          <a:p>
            <a:r>
              <a:rPr lang="en-US" sz="2000" dirty="0">
                <a:latin typeface="Alexandria"/>
              </a:rPr>
              <a:t>Tracked contractor productivity.</a:t>
            </a:r>
          </a:p>
          <a:p>
            <a:r>
              <a:rPr lang="en-US" sz="2000" b="1" dirty="0">
                <a:latin typeface="Alexandria"/>
              </a:rPr>
              <a:t>Outcome:</a:t>
            </a:r>
            <a:r>
              <a:rPr lang="en-US" sz="2000" dirty="0">
                <a:latin typeface="Alexandria"/>
              </a:rPr>
              <a:t> 12% increase in construction efficiency and zero violations.</a:t>
            </a:r>
          </a:p>
        </p:txBody>
      </p:sp>
      <p:sp>
        <p:nvSpPr>
          <p:cNvPr id="2" name="مربع نص 1">
            <a:extLst>
              <a:ext uri="{FF2B5EF4-FFF2-40B4-BE49-F238E27FC236}">
                <a16:creationId xmlns:a16="http://schemas.microsoft.com/office/drawing/2014/main" id="{16A22AA3-DA58-CB5D-B331-31F5E493FB67}"/>
              </a:ext>
            </a:extLst>
          </p:cNvPr>
          <p:cNvSpPr txBox="1"/>
          <p:nvPr/>
        </p:nvSpPr>
        <p:spPr>
          <a:xfrm>
            <a:off x="762000" y="443965"/>
            <a:ext cx="918806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13.Case Study: Smart City Tools in a Mixed-Use Real Estate Development</a:t>
            </a:r>
            <a:endParaRPr lang="en-US" sz="28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624087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CA4475-C9E6-C948-BA81-BC83BCEFE9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4873F41-8846-C018-654D-1CE6A10521DB}"/>
              </a:ext>
            </a:extLst>
          </p:cNvPr>
          <p:cNvSpPr/>
          <p:nvPr/>
        </p:nvSpPr>
        <p:spPr>
          <a:xfrm>
            <a:off x="617280" y="1398072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F3E8E59-8200-366B-D345-192049E217A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0791A07F-E6F0-F3E6-3258-576EC75A25CC}"/>
              </a:ext>
            </a:extLst>
          </p:cNvPr>
          <p:cNvSpPr txBox="1"/>
          <p:nvPr/>
        </p:nvSpPr>
        <p:spPr>
          <a:xfrm>
            <a:off x="879045" y="2128988"/>
            <a:ext cx="10289190" cy="286232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2. Smart City Tools Used</a:t>
            </a:r>
          </a:p>
          <a:p>
            <a:br>
              <a:rPr lang="en-US" sz="2000" dirty="0">
                <a:latin typeface="Alexandria"/>
              </a:rPr>
            </a:br>
            <a:r>
              <a:rPr lang="en-US" sz="2000" b="1" dirty="0">
                <a:latin typeface="Alexandria"/>
              </a:rPr>
              <a:t>E. 5G Mobility &amp; Smart Parking Data</a:t>
            </a:r>
          </a:p>
          <a:p>
            <a:r>
              <a:rPr lang="en-US" sz="2000" b="1" dirty="0">
                <a:latin typeface="Alexandria"/>
              </a:rPr>
              <a:t>Tools:</a:t>
            </a:r>
            <a:r>
              <a:rPr lang="en-US" sz="2000" dirty="0">
                <a:latin typeface="Alexandria"/>
              </a:rPr>
              <a:t> 5G Traffic Sensors + Waze Traffic Data</a:t>
            </a:r>
            <a:br>
              <a:rPr lang="en-US" sz="2000" dirty="0">
                <a:latin typeface="Alexandria"/>
              </a:rPr>
            </a:br>
            <a:r>
              <a:rPr lang="en-US" sz="2000" b="1" dirty="0">
                <a:latin typeface="Alexandria"/>
              </a:rPr>
              <a:t>Usage:</a:t>
            </a:r>
            <a:endParaRPr lang="en-US" sz="2000" dirty="0">
              <a:latin typeface="Alexandria"/>
            </a:endParaRPr>
          </a:p>
          <a:p>
            <a:r>
              <a:rPr lang="en-US" sz="2000" dirty="0">
                <a:latin typeface="Alexandria"/>
              </a:rPr>
              <a:t>Analyzed mobility patterns around the site.</a:t>
            </a:r>
          </a:p>
          <a:p>
            <a:r>
              <a:rPr lang="en-US" sz="2000" dirty="0">
                <a:latin typeface="Alexandria"/>
              </a:rPr>
              <a:t>Designed optimal entrances/exits and added smart parking guidance.</a:t>
            </a:r>
          </a:p>
          <a:p>
            <a:r>
              <a:rPr lang="en-US" sz="2000" b="1" dirty="0">
                <a:latin typeface="Alexandria"/>
              </a:rPr>
              <a:t>Outcome:</a:t>
            </a:r>
            <a:r>
              <a:rPr lang="en-US" sz="2000" dirty="0">
                <a:latin typeface="Alexandria"/>
              </a:rPr>
              <a:t> Reduced predicted congestion by </a:t>
            </a:r>
            <a:r>
              <a:rPr lang="en-US" sz="2000" b="1" dirty="0">
                <a:latin typeface="Alexandria"/>
              </a:rPr>
              <a:t>18%</a:t>
            </a:r>
            <a:r>
              <a:rPr lang="en-US" sz="2000" dirty="0">
                <a:latin typeface="Alexandria"/>
              </a:rPr>
              <a:t> and accelerated city approval.</a:t>
            </a:r>
          </a:p>
          <a:p>
            <a:endParaRPr lang="en-US" sz="2000" dirty="0">
              <a:latin typeface="Alexandria"/>
            </a:endParaRPr>
          </a:p>
        </p:txBody>
      </p:sp>
      <p:sp>
        <p:nvSpPr>
          <p:cNvPr id="2" name="مربع نص 1">
            <a:extLst>
              <a:ext uri="{FF2B5EF4-FFF2-40B4-BE49-F238E27FC236}">
                <a16:creationId xmlns:a16="http://schemas.microsoft.com/office/drawing/2014/main" id="{AD131DEF-B654-6043-E461-6183F6ED9061}"/>
              </a:ext>
            </a:extLst>
          </p:cNvPr>
          <p:cNvSpPr txBox="1"/>
          <p:nvPr/>
        </p:nvSpPr>
        <p:spPr>
          <a:xfrm>
            <a:off x="762000" y="443965"/>
            <a:ext cx="918806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13.Case Study: Smart City Tools in a Mixed-Use Real Estate Development</a:t>
            </a:r>
            <a:endParaRPr lang="en-US" sz="28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15144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D6DA26-3F64-40F9-C4C4-348D1E0618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8CCA01C-FD27-CD9E-F93B-8CE5E842F825}"/>
              </a:ext>
            </a:extLst>
          </p:cNvPr>
          <p:cNvSpPr/>
          <p:nvPr/>
        </p:nvSpPr>
        <p:spPr>
          <a:xfrm>
            <a:off x="617280" y="1398072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6C487DE-4A14-A073-B89C-4C92244286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E6CECEDC-8B17-5F80-6709-D45E1F718AE5}"/>
              </a:ext>
            </a:extLst>
          </p:cNvPr>
          <p:cNvSpPr txBox="1"/>
          <p:nvPr/>
        </p:nvSpPr>
        <p:spPr>
          <a:xfrm>
            <a:off x="879045" y="2128988"/>
            <a:ext cx="10289190" cy="317009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2. Smart City Tools Used</a:t>
            </a:r>
          </a:p>
          <a:p>
            <a:br>
              <a:rPr lang="en-US" sz="2000" dirty="0">
                <a:latin typeface="Alexandria"/>
              </a:rPr>
            </a:br>
            <a:r>
              <a:rPr lang="en-US" sz="2000" b="1" dirty="0">
                <a:latin typeface="Alexandria"/>
              </a:rPr>
              <a:t>F. Digital Twin for Operations</a:t>
            </a:r>
          </a:p>
          <a:p>
            <a:r>
              <a:rPr lang="en-US" sz="2000" b="1" dirty="0">
                <a:latin typeface="Alexandria"/>
              </a:rPr>
              <a:t>Tools:</a:t>
            </a:r>
            <a:r>
              <a:rPr lang="en-US" sz="2000" dirty="0">
                <a:latin typeface="Alexandria"/>
              </a:rPr>
              <a:t> Azure Digital Twins</a:t>
            </a:r>
            <a:br>
              <a:rPr lang="en-US" sz="2000" dirty="0">
                <a:latin typeface="Alexandria"/>
              </a:rPr>
            </a:br>
            <a:r>
              <a:rPr lang="en-US" sz="2000" b="1" dirty="0">
                <a:latin typeface="Alexandria"/>
              </a:rPr>
              <a:t>Usage:</a:t>
            </a:r>
            <a:endParaRPr lang="en-US" sz="2000" dirty="0">
              <a:latin typeface="Alexandria"/>
            </a:endParaRPr>
          </a:p>
          <a:p>
            <a:r>
              <a:rPr lang="en-US" sz="2000" dirty="0">
                <a:latin typeface="Alexandria"/>
              </a:rPr>
              <a:t>Created a living digital replica of the building connected to HVAC, water, meters, and elevators.</a:t>
            </a:r>
          </a:p>
          <a:p>
            <a:r>
              <a:rPr lang="en-US" sz="2000" dirty="0">
                <a:latin typeface="Alexandria"/>
              </a:rPr>
              <a:t>Used AI to predict equipment failures and optimize energy use.</a:t>
            </a:r>
          </a:p>
          <a:p>
            <a:r>
              <a:rPr lang="en-US" sz="2000" b="1" dirty="0">
                <a:latin typeface="Alexandria"/>
              </a:rPr>
              <a:t>Outcome:</a:t>
            </a:r>
            <a:endParaRPr lang="en-US" sz="2000" dirty="0">
              <a:latin typeface="Alexandria"/>
            </a:endParaRPr>
          </a:p>
          <a:p>
            <a:r>
              <a:rPr lang="en-US" sz="2000" dirty="0">
                <a:latin typeface="Alexandria"/>
              </a:rPr>
              <a:t>Energy cost savings of </a:t>
            </a:r>
            <a:r>
              <a:rPr lang="en-US" sz="2000" b="1" dirty="0">
                <a:latin typeface="Alexandria"/>
              </a:rPr>
              <a:t>22%</a:t>
            </a:r>
            <a:r>
              <a:rPr lang="en-US" sz="2000" dirty="0">
                <a:latin typeface="Alexandria"/>
              </a:rPr>
              <a:t> per year.</a:t>
            </a:r>
          </a:p>
          <a:p>
            <a:r>
              <a:rPr lang="en-US" sz="2000" dirty="0">
                <a:latin typeface="Alexandria"/>
              </a:rPr>
              <a:t>30% reduction in maintenance response time.</a:t>
            </a:r>
          </a:p>
        </p:txBody>
      </p:sp>
      <p:sp>
        <p:nvSpPr>
          <p:cNvPr id="2" name="مربع نص 1">
            <a:extLst>
              <a:ext uri="{FF2B5EF4-FFF2-40B4-BE49-F238E27FC236}">
                <a16:creationId xmlns:a16="http://schemas.microsoft.com/office/drawing/2014/main" id="{D265AEBF-A840-07CC-AB11-D73B725BD805}"/>
              </a:ext>
            </a:extLst>
          </p:cNvPr>
          <p:cNvSpPr txBox="1"/>
          <p:nvPr/>
        </p:nvSpPr>
        <p:spPr>
          <a:xfrm>
            <a:off x="762000" y="443965"/>
            <a:ext cx="918806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13.Case Study: Smart City Tools in a Mixed-Use Real Estate Development</a:t>
            </a:r>
            <a:endParaRPr lang="en-US" sz="28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77520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952220-9AFA-5448-74B7-54A39FA1C8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4250345-40B5-89AD-23F3-2AEEE497F243}"/>
              </a:ext>
            </a:extLst>
          </p:cNvPr>
          <p:cNvSpPr/>
          <p:nvPr/>
        </p:nvSpPr>
        <p:spPr>
          <a:xfrm>
            <a:off x="617280" y="1398072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| Category          | Impact                                         |</a:t>
            </a:r>
          </a:p>
          <a:p>
            <a:pPr algn="ctr"/>
            <a:r>
              <a:rPr lang="en-US" dirty="0"/>
              <a:t>| ----------------- | ---------------------------------------------- |</a:t>
            </a:r>
          </a:p>
          <a:p>
            <a:pPr algn="ctr"/>
            <a:r>
              <a:rPr lang="en-US" dirty="0"/>
              <a:t>| Site Selection    | Accurate, data-driven, low-risk                |</a:t>
            </a:r>
          </a:p>
          <a:p>
            <a:pPr algn="ctr"/>
            <a:r>
              <a:rPr lang="en-US" dirty="0"/>
              <a:t>| Design            | SAR 4.2M cost savings from BIM clash detection |</a:t>
            </a:r>
          </a:p>
          <a:p>
            <a:pPr algn="ctr"/>
            <a:r>
              <a:rPr lang="en-US" dirty="0"/>
              <a:t>| Construction      | +12% efficiency with IoT sensors               |</a:t>
            </a:r>
          </a:p>
          <a:p>
            <a:pPr algn="ctr"/>
            <a:r>
              <a:rPr lang="en-US" dirty="0"/>
              <a:t>| Mobility &amp; Access | 18% less congestion                            |</a:t>
            </a:r>
          </a:p>
          <a:p>
            <a:pPr algn="ctr"/>
            <a:r>
              <a:rPr lang="en-US" dirty="0"/>
              <a:t>| Market Forecast   | +9% better demand matching using </a:t>
            </a:r>
            <a:r>
              <a:rPr lang="en-US" dirty="0" err="1"/>
              <a:t>Ejar</a:t>
            </a:r>
            <a:r>
              <a:rPr lang="en-US" dirty="0"/>
              <a:t> data     |</a:t>
            </a:r>
          </a:p>
          <a:p>
            <a:pPr algn="ctr"/>
            <a:r>
              <a:rPr lang="en-US" dirty="0"/>
              <a:t>| Operations        | 22% energy savings with Digital Twin           |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5F12CF4-3A2A-0554-62D8-87983EF8985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3296E163-1272-AD1E-38CE-4139CEA30CDF}"/>
              </a:ext>
            </a:extLst>
          </p:cNvPr>
          <p:cNvSpPr txBox="1"/>
          <p:nvPr/>
        </p:nvSpPr>
        <p:spPr>
          <a:xfrm>
            <a:off x="838200" y="1705660"/>
            <a:ext cx="10289190" cy="707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/>
              <a:t>3. Final Results</a:t>
            </a:r>
            <a:br>
              <a:rPr lang="en-US" sz="2000" dirty="0"/>
            </a:br>
            <a:endParaRPr lang="en-US" sz="2000" dirty="0"/>
          </a:p>
        </p:txBody>
      </p:sp>
      <p:sp>
        <p:nvSpPr>
          <p:cNvPr id="2" name="مربع نص 1">
            <a:extLst>
              <a:ext uri="{FF2B5EF4-FFF2-40B4-BE49-F238E27FC236}">
                <a16:creationId xmlns:a16="http://schemas.microsoft.com/office/drawing/2014/main" id="{16D719B7-A3E1-6DDB-A216-AA5F32E84062}"/>
              </a:ext>
            </a:extLst>
          </p:cNvPr>
          <p:cNvSpPr txBox="1"/>
          <p:nvPr/>
        </p:nvSpPr>
        <p:spPr>
          <a:xfrm>
            <a:off x="762000" y="443965"/>
            <a:ext cx="918806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13.Case Study: Smart City Tools in a Mixed-Use Real Estate Development</a:t>
            </a:r>
            <a:endParaRPr lang="en-US" sz="2800" dirty="0">
              <a:latin typeface="Alexandria"/>
            </a:endParaRPr>
          </a:p>
        </p:txBody>
      </p:sp>
      <p:graphicFrame>
        <p:nvGraphicFramePr>
          <p:cNvPr id="3" name="جدول 2">
            <a:extLst>
              <a:ext uri="{FF2B5EF4-FFF2-40B4-BE49-F238E27FC236}">
                <a16:creationId xmlns:a16="http://schemas.microsoft.com/office/drawing/2014/main" id="{EB54B079-EAFF-D4C8-CB76-6F2F146F225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8368486"/>
              </p:ext>
            </p:extLst>
          </p:nvPr>
        </p:nvGraphicFramePr>
        <p:xfrm>
          <a:off x="838200" y="2469759"/>
          <a:ext cx="6611912" cy="3383280"/>
        </p:xfrm>
        <a:graphic>
          <a:graphicData uri="http://schemas.openxmlformats.org/drawingml/2006/table">
            <a:tbl>
              <a:tblPr/>
              <a:tblGrid>
                <a:gridCol w="3305956">
                  <a:extLst>
                    <a:ext uri="{9D8B030D-6E8A-4147-A177-3AD203B41FA5}">
                      <a16:colId xmlns:a16="http://schemas.microsoft.com/office/drawing/2014/main" val="3388176817"/>
                    </a:ext>
                  </a:extLst>
                </a:gridCol>
                <a:gridCol w="3305956">
                  <a:extLst>
                    <a:ext uri="{9D8B030D-6E8A-4147-A177-3AD203B41FA5}">
                      <a16:colId xmlns:a16="http://schemas.microsoft.com/office/drawing/2014/main" val="20431540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>
                          <a:latin typeface="Alexandria"/>
                        </a:rPr>
                        <a:t>Category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>
                          <a:latin typeface="Alexandria"/>
                        </a:rPr>
                        <a:t>Impact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303482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Site Selection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Accurate, data-driven, low-risk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513824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Design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SAR 4.2M cost savings from BIM clash detection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825837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Construction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+12% efficiency with IoT sensors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8058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Mobility &amp; Access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18% less congestion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622089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Market Forecast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+9% better demand matching using Ejar data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47342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Operations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22% energy savings with Digital Twin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0535206"/>
                  </a:ext>
                </a:extLst>
              </a:tr>
            </a:tbl>
          </a:graphicData>
        </a:graphic>
      </p:graphicFrame>
      <p:sp>
        <p:nvSpPr>
          <p:cNvPr id="4" name="TextBox 47">
            <a:extLst>
              <a:ext uri="{FF2B5EF4-FFF2-40B4-BE49-F238E27FC236}">
                <a16:creationId xmlns:a16="http://schemas.microsoft.com/office/drawing/2014/main" id="{91A477F8-B55B-0ED2-F3FD-ADBF870D9621}"/>
              </a:ext>
            </a:extLst>
          </p:cNvPr>
          <p:cNvSpPr txBox="1"/>
          <p:nvPr/>
        </p:nvSpPr>
        <p:spPr>
          <a:xfrm>
            <a:off x="7794808" y="2576349"/>
            <a:ext cx="3290495" cy="317009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/>
              </a:rPr>
              <a:t>This shows how </a:t>
            </a:r>
            <a:r>
              <a:rPr lang="en-US" sz="2000" b="1" dirty="0">
                <a:latin typeface="Alexandria"/>
              </a:rPr>
              <a:t>smart city tools</a:t>
            </a:r>
            <a:r>
              <a:rPr lang="en-US" sz="2000" dirty="0">
                <a:latin typeface="Alexandria"/>
              </a:rPr>
              <a:t> directly support a real estate developer by: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Reducing risk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Improving design quality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Ensuring demand-driven planning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Increasing ROI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Enhancing sustainability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Making approvals easier</a:t>
            </a:r>
          </a:p>
        </p:txBody>
      </p:sp>
    </p:spTree>
    <p:extLst>
      <p:ext uri="{BB962C8B-B14F-4D97-AF65-F5344CB8AC3E}">
        <p14:creationId xmlns:p14="http://schemas.microsoft.com/office/powerpoint/2010/main" val="3948341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FF4A7178-C7F1-F787-0A75-A381250F6F45}"/>
              </a:ext>
            </a:extLst>
          </p:cNvPr>
          <p:cNvSpPr/>
          <p:nvPr/>
        </p:nvSpPr>
        <p:spPr>
          <a:xfrm>
            <a:off x="6040573" y="4400343"/>
            <a:ext cx="4992126" cy="1744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00B0F0"/>
                </a:solidFill>
                <a:latin typeface="Alexandria" charset="0"/>
              </a:rPr>
              <a:t>Exercises</a:t>
            </a:r>
          </a:p>
          <a:p>
            <a:pPr algn="ctr"/>
            <a:r>
              <a:rPr lang="en-US" sz="2400" b="1" dirty="0">
                <a:solidFill>
                  <a:srgbClr val="00B0F0"/>
                </a:solidFill>
                <a:latin typeface="Alexandria" charset="0"/>
              </a:rPr>
              <a:t>what are the most used smart techniques for buildings?</a:t>
            </a:r>
          </a:p>
          <a:p>
            <a:pPr algn="ctr"/>
            <a:r>
              <a:rPr lang="en-US" sz="2400" b="1" dirty="0">
                <a:solidFill>
                  <a:srgbClr val="00B0F0"/>
                </a:solidFill>
                <a:latin typeface="Alexandria" charset="0"/>
              </a:rPr>
              <a:t>Predict life cycle cost and benefit  for each?</a:t>
            </a:r>
          </a:p>
        </p:txBody>
      </p:sp>
      <p:sp>
        <p:nvSpPr>
          <p:cNvPr id="2" name="Rectangle 1"/>
          <p:cNvSpPr/>
          <p:nvPr/>
        </p:nvSpPr>
        <p:spPr>
          <a:xfrm>
            <a:off x="1114961" y="1007939"/>
            <a:ext cx="4955591" cy="459763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70552" y="1904793"/>
            <a:ext cx="4962146" cy="2495550"/>
          </a:xfrm>
        </p:spPr>
      </p:pic>
      <p:sp>
        <p:nvSpPr>
          <p:cNvPr id="17" name="TextBox 16"/>
          <p:cNvSpPr txBox="1"/>
          <p:nvPr/>
        </p:nvSpPr>
        <p:spPr>
          <a:xfrm>
            <a:off x="1229524" y="859748"/>
            <a:ext cx="41138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Conclusion  </a:t>
            </a:r>
          </a:p>
          <a:p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592018" y="2931585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90614" y="2983976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823128" y="3301686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5" name="TextBox 47">
            <a:extLst>
              <a:ext uri="{FF2B5EF4-FFF2-40B4-BE49-F238E27FC236}">
                <a16:creationId xmlns:a16="http://schemas.microsoft.com/office/drawing/2014/main" id="{45010F6B-4622-F6A3-E8A4-951B7C551184}"/>
              </a:ext>
            </a:extLst>
          </p:cNvPr>
          <p:cNvSpPr txBox="1"/>
          <p:nvPr/>
        </p:nvSpPr>
        <p:spPr>
          <a:xfrm>
            <a:off x="1262011" y="1337371"/>
            <a:ext cx="4438211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/>
              </a:rPr>
              <a:t>Smart cities represent the future of urban development. They integrate </a:t>
            </a:r>
            <a:r>
              <a:rPr lang="en-US" sz="2000" b="1" dirty="0">
                <a:latin typeface="Alexandria"/>
              </a:rPr>
              <a:t>technology, sustainability, governance, and community engagement</a:t>
            </a:r>
            <a:r>
              <a:rPr lang="en-US" sz="2000" dirty="0">
                <a:latin typeface="Alexandria"/>
              </a:rPr>
              <a:t> to create more efficient, resilient, and livable urban environments. As cities face global challenges smart solutions provide new tools to improve quality of life and economic competitiveness.</a:t>
            </a:r>
          </a:p>
          <a:p>
            <a:r>
              <a:rPr lang="en-US" sz="2000" b="1" dirty="0">
                <a:latin typeface="Alexandria"/>
              </a:rPr>
              <a:t>The success of smart cities depends not only on technology but also on leadership, policy, public participation, and long-term investment</a:t>
            </a:r>
            <a:r>
              <a:rPr lang="en-US" sz="2000" dirty="0">
                <a:latin typeface="Alexandria"/>
              </a:rPr>
              <a:t>.</a:t>
            </a:r>
          </a:p>
        </p:txBody>
      </p:sp>
    </p:spTree>
  </p:cSld>
  <p:clrMapOvr>
    <a:masterClrMapping/>
  </p:clrMapOvr>
  <p:transition spd="slow">
    <p:comb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5" ma:contentTypeDescription="إنشاء مستند جديد." ma:contentTypeScope="" ma:versionID="747ff9e201db4cb77f589ed29016c55c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2dcb136f439a0e853eb3c85d098a35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90775F8-CE83-49FF-B44D-ACF9537F2615}"/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62655</TotalTime>
  <Words>4083</Words>
  <Application>Microsoft Office PowerPoint</Application>
  <PresentationFormat>شاشة عريضة</PresentationFormat>
  <Paragraphs>557</Paragraphs>
  <Slides>50</Slides>
  <Notes>4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7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50</vt:i4>
      </vt:variant>
    </vt:vector>
  </HeadingPairs>
  <TitlesOfParts>
    <vt:vector size="58" baseType="lpstr">
      <vt:lpstr>Alexandria</vt:lpstr>
      <vt:lpstr>Arial</vt:lpstr>
      <vt:lpstr>Calibri</vt:lpstr>
      <vt:lpstr>Calibri Light</vt:lpstr>
      <vt:lpstr>Cambria Math</vt:lpstr>
      <vt:lpstr>Roboto Light</vt:lpstr>
      <vt:lpstr>Wingdings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Rana Maya</cp:lastModifiedBy>
  <cp:revision>454</cp:revision>
  <dcterms:created xsi:type="dcterms:W3CDTF">2023-04-29T09:08:00Z</dcterms:created>
  <dcterms:modified xsi:type="dcterms:W3CDTF">2025-11-23T20:26:18Z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