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496" r:id="rId7"/>
    <p:sldId id="497" r:id="rId8"/>
    <p:sldId id="498" r:id="rId9"/>
    <p:sldId id="502" r:id="rId10"/>
    <p:sldId id="559" r:id="rId11"/>
    <p:sldId id="499" r:id="rId12"/>
    <p:sldId id="500" r:id="rId13"/>
    <p:sldId id="503" r:id="rId14"/>
    <p:sldId id="510" r:id="rId15"/>
    <p:sldId id="544" r:id="rId16"/>
    <p:sldId id="545" r:id="rId17"/>
    <p:sldId id="541" r:id="rId18"/>
    <p:sldId id="548" r:id="rId19"/>
    <p:sldId id="546" r:id="rId20"/>
    <p:sldId id="549" r:id="rId21"/>
    <p:sldId id="547" r:id="rId22"/>
    <p:sldId id="550" r:id="rId23"/>
    <p:sldId id="507" r:id="rId24"/>
    <p:sldId id="508" r:id="rId25"/>
    <p:sldId id="509" r:id="rId26"/>
    <p:sldId id="511" r:id="rId27"/>
    <p:sldId id="513" r:id="rId28"/>
    <p:sldId id="553" r:id="rId29"/>
    <p:sldId id="514" r:id="rId30"/>
    <p:sldId id="557" r:id="rId31"/>
    <p:sldId id="534" r:id="rId32"/>
    <p:sldId id="558" r:id="rId33"/>
    <p:sldId id="515" r:id="rId34"/>
    <p:sldId id="516" r:id="rId35"/>
    <p:sldId id="554" r:id="rId36"/>
    <p:sldId id="517" r:id="rId37"/>
    <p:sldId id="542" r:id="rId38"/>
    <p:sldId id="536" r:id="rId39"/>
    <p:sldId id="505" r:id="rId40"/>
    <p:sldId id="556" r:id="rId41"/>
    <p:sldId id="537" r:id="rId42"/>
    <p:sldId id="551"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497"/>
            <p14:sldId id="498"/>
            <p14:sldId id="502"/>
            <p14:sldId id="559"/>
            <p14:sldId id="499"/>
            <p14:sldId id="500"/>
            <p14:sldId id="503"/>
            <p14:sldId id="510"/>
            <p14:sldId id="544"/>
            <p14:sldId id="545"/>
            <p14:sldId id="541"/>
            <p14:sldId id="548"/>
            <p14:sldId id="546"/>
            <p14:sldId id="549"/>
            <p14:sldId id="547"/>
            <p14:sldId id="550"/>
            <p14:sldId id="507"/>
            <p14:sldId id="508"/>
            <p14:sldId id="509"/>
            <p14:sldId id="511"/>
            <p14:sldId id="513"/>
            <p14:sldId id="553"/>
            <p14:sldId id="514"/>
            <p14:sldId id="557"/>
            <p14:sldId id="534"/>
            <p14:sldId id="558"/>
            <p14:sldId id="515"/>
            <p14:sldId id="516"/>
            <p14:sldId id="554"/>
            <p14:sldId id="517"/>
            <p14:sldId id="542"/>
            <p14:sldId id="536"/>
            <p14:sldId id="505"/>
            <p14:sldId id="556"/>
            <p14:sldId id="537"/>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65" d="100"/>
          <a:sy n="65" d="100"/>
        </p:scale>
        <p:origin x="85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1" qsCatId="simple" csTypeId="urn:microsoft.com/office/officeart/2005/8/colors/accent1_2#1"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تأثيرات</a:t>
          </a:r>
          <a:r>
            <a:rPr lang="ar-EG" sz="2800" b="1" baseline="0">
              <a:solidFill>
                <a:srgbClr val="FFFF00"/>
              </a:solidFill>
              <a:latin typeface="Simplified Arabic" panose="02020603050405020304" pitchFamily="18" charset="-78"/>
              <a:cs typeface="Simplified Arabic" panose="02020603050405020304" pitchFamily="18" charset="-78"/>
            </a:rPr>
            <a:t> الإعلام الرقمي النفسية على المستخدمين</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A90FAE8B-41E9-4459-A0CC-A25C55DF4A88}">
      <dgm:prSet phldrT="[نص]"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الإدمان</a:t>
          </a: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رهاب</a:t>
          </a:r>
          <a:r>
            <a:rPr lang="ar-EG" sz="2800" b="1" baseline="0">
              <a:solidFill>
                <a:srgbClr val="FFFF00"/>
              </a:solidFill>
              <a:latin typeface="Simplified Arabic" panose="02020603050405020304" pitchFamily="18" charset="-78"/>
              <a:cs typeface="Simplified Arabic" panose="02020603050405020304" pitchFamily="18" charset="-78"/>
            </a:rPr>
            <a:t> الإنترنت</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421AEC60-48B9-4CF1-9E82-CB0D75DE2EFC}">
      <dgm:prSet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خرق</a:t>
          </a:r>
          <a:r>
            <a:rPr lang="ar-EG" sz="2800" b="1" baseline="0">
              <a:solidFill>
                <a:srgbClr val="FFFF00"/>
              </a:solidFill>
              <a:latin typeface="Simplified Arabic" panose="02020603050405020304" pitchFamily="18" charset="-78"/>
              <a:cs typeface="Simplified Arabic" panose="02020603050405020304" pitchFamily="18" charset="-78"/>
            </a:rPr>
            <a:t> الخصوصية</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C6A12B4F-4CD8-4CDC-930E-A38034E49F0D}" type="parTrans" cxnId="{9E4879DD-5C00-4B32-A55D-8F810E91CBE4}">
      <dgm:prSet/>
      <dgm:spPr/>
      <dgm:t>
        <a:bodyPr/>
        <a:lstStyle/>
        <a:p>
          <a:pPr rtl="1"/>
          <a:endParaRPr lang="ar-EG"/>
        </a:p>
      </dgm:t>
    </dgm:pt>
    <dgm:pt modelId="{60950977-894E-4F86-81EF-A85F36C9D461}" type="sibTrans" cxnId="{9E4879DD-5C00-4B32-A55D-8F810E91CBE4}">
      <dgm:prSet/>
      <dgm:spPr/>
      <dgm:t>
        <a:bodyPr/>
        <a:lstStyle/>
        <a:p>
          <a:pPr rtl="1"/>
          <a:endParaRPr lang="ar-EG"/>
        </a:p>
      </dgm:t>
    </dgm:pt>
    <dgm:pt modelId="{CEF92678-BE02-487D-B395-BBBEB1CB232E}">
      <dgm:prSet/>
      <dgm:spPr/>
      <dgm:t>
        <a:bodyPr/>
        <a:lstStyle/>
        <a:p>
          <a:pPr rtl="1"/>
          <a:endParaRPr lang="ar-EG"/>
        </a:p>
      </dgm:t>
    </dgm:pt>
    <dgm:pt modelId="{66165AA0-FA82-4696-9225-7740BF8ABB57}" type="parTrans" cxnId="{359B1179-76FC-41F6-BA7E-F423E9076ED4}">
      <dgm:prSet/>
      <dgm:spPr/>
      <dgm:t>
        <a:bodyPr/>
        <a:lstStyle/>
        <a:p>
          <a:pPr rtl="1"/>
          <a:endParaRPr lang="ar-EG"/>
        </a:p>
      </dgm:t>
    </dgm:pt>
    <dgm:pt modelId="{5D6BBED7-F8A2-461C-87AA-8D7C9996C06C}" type="sibTrans" cxnId="{359B1179-76FC-41F6-BA7E-F423E9076ED4}">
      <dgm:prSet/>
      <dgm:spPr/>
      <dgm:t>
        <a:bodyPr/>
        <a:lstStyle/>
        <a:p>
          <a:pPr rtl="1"/>
          <a:endParaRPr lang="ar-EG"/>
        </a:p>
      </dgm:t>
    </dgm:pt>
    <dgm:pt modelId="{D64E4E71-D43B-4591-890D-B39729F2079B}">
      <dgm:prSet/>
      <dgm:spPr/>
      <dgm:t>
        <a:bodyPr/>
        <a:lstStyle/>
        <a:p>
          <a:pPr rtl="1"/>
          <a:endParaRPr lang="ar-EG"/>
        </a:p>
      </dgm:t>
    </dgm:pt>
    <dgm:pt modelId="{751EE3EF-F610-4E13-8F5F-D06C3BB822B5}" type="parTrans" cxnId="{9619203F-363B-436F-8ADB-E01C83B78907}">
      <dgm:prSet/>
      <dgm:spPr/>
      <dgm:t>
        <a:bodyPr/>
        <a:lstStyle/>
        <a:p>
          <a:pPr rtl="1"/>
          <a:endParaRPr lang="ar-EG"/>
        </a:p>
      </dgm:t>
    </dgm:pt>
    <dgm:pt modelId="{B79A42BC-EF3D-49E8-8BF9-A5BFE912B750}" type="sibTrans" cxnId="{9619203F-363B-436F-8ADB-E01C83B78907}">
      <dgm:prSet/>
      <dgm:spPr/>
      <dgm:t>
        <a:bodyPr/>
        <a:lstStyle/>
        <a:p>
          <a:pPr rtl="1"/>
          <a:endParaRPr lang="ar-EG"/>
        </a:p>
      </dgm:t>
    </dgm:pt>
    <dgm:pt modelId="{6AF73A04-B042-46F8-A798-93B58611C10B}">
      <dgm:prSet phldrT="[نص]" custScaleX="163527" custScaleY="89921" custRadScaleRad="75337" custRadScaleInc="-19318"/>
      <dgm:spPr>
        <a:solidFill>
          <a:srgbClr val="203E5F"/>
        </a:solidFill>
      </dgm:spPr>
      <dgm:t>
        <a:bodyPr/>
        <a:lstStyle/>
        <a:p>
          <a:pPr rtl="1"/>
          <a:endParaRPr lang="ar-EG"/>
        </a:p>
      </dgm:t>
    </dgm:pt>
    <dgm:pt modelId="{23A1E750-CA23-48A9-A1C9-44E6250726DE}" type="parTrans" cxnId="{B6623062-2B8F-4CA4-84D1-7E7082917834}">
      <dgm:prSet/>
      <dgm:spPr/>
      <dgm:t>
        <a:bodyPr/>
        <a:lstStyle/>
        <a:p>
          <a:pPr rtl="1"/>
          <a:endParaRPr lang="ar-EG"/>
        </a:p>
      </dgm:t>
    </dgm:pt>
    <dgm:pt modelId="{0BCBFB28-0437-4C7F-B4A8-0A26F6DB48D3}" type="sibTrans" cxnId="{B6623062-2B8F-4CA4-84D1-7E7082917834}">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237491" custScaleY="144842" custLinFactNeighborX="-3077" custLinFactNeighborY="-36190"/>
      <dgm:spPr/>
    </dgm:pt>
    <dgm:pt modelId="{94D036E7-687E-44B7-B09C-D448ABAA0563}" type="pres">
      <dgm:prSet presAssocID="{9A7E1A69-E90A-4F71-AE45-30E9FDFE691D}" presName="Name9" presStyleLbl="parChTrans1D2" presStyleIdx="0" presStyleCnt="3"/>
      <dgm:spPr/>
    </dgm:pt>
    <dgm:pt modelId="{9CD65C8F-22B9-4AE7-86D6-4D289850E053}" type="pres">
      <dgm:prSet presAssocID="{9A7E1A69-E90A-4F71-AE45-30E9FDFE691D}" presName="connTx" presStyleLbl="parChTrans1D2" presStyleIdx="0" presStyleCnt="3"/>
      <dgm:spPr/>
    </dgm:pt>
    <dgm:pt modelId="{5E3F3B41-E0A6-423D-A065-D88AA38D29F3}" type="pres">
      <dgm:prSet presAssocID="{A90FAE8B-41E9-4459-A0CC-A25C55DF4A88}" presName="node" presStyleLbl="node1" presStyleIdx="0" presStyleCnt="3" custScaleX="181787" custScaleY="99315" custRadScaleRad="192372" custRadScaleInc="124992">
        <dgm:presLayoutVars>
          <dgm:bulletEnabled val="1"/>
        </dgm:presLayoutVars>
      </dgm:prSet>
      <dgm:spPr/>
    </dgm:pt>
    <dgm:pt modelId="{3EBDB916-027A-4DF3-A1B7-29B46B9534AA}" type="pres">
      <dgm:prSet presAssocID="{B2808710-8EDD-484A-8EF1-8F2B7CBDD721}" presName="Name9" presStyleLbl="parChTrans1D2" presStyleIdx="1" presStyleCnt="3"/>
      <dgm:spPr/>
    </dgm:pt>
    <dgm:pt modelId="{BBC22B1F-1AEA-4144-ACCC-4D0D6FBEE8F1}" type="pres">
      <dgm:prSet presAssocID="{B2808710-8EDD-484A-8EF1-8F2B7CBDD721}" presName="connTx" presStyleLbl="parChTrans1D2" presStyleIdx="1" presStyleCnt="3"/>
      <dgm:spPr/>
    </dgm:pt>
    <dgm:pt modelId="{385F29B8-A339-496A-91A3-1CADF3E88EEB}" type="pres">
      <dgm:prSet presAssocID="{B556E7CA-489C-4CED-A529-38A12ADAB483}" presName="node" presStyleLbl="node1" presStyleIdx="1" presStyleCnt="3" custScaleX="163527" custScaleY="89921" custRadScaleRad="90257" custRadScaleInc="-13631">
        <dgm:presLayoutVars>
          <dgm:bulletEnabled val="1"/>
        </dgm:presLayoutVars>
      </dgm:prSet>
      <dgm:spPr/>
    </dgm:pt>
    <dgm:pt modelId="{2707691C-BD02-49C7-9344-17044DA0BD6F}" type="pres">
      <dgm:prSet presAssocID="{C6A12B4F-4CD8-4CDC-930E-A38034E49F0D}" presName="Name9" presStyleLbl="parChTrans1D2" presStyleIdx="2" presStyleCnt="3"/>
      <dgm:spPr/>
    </dgm:pt>
    <dgm:pt modelId="{88E37615-F8D5-49CF-BF4B-DC38E1DAA37E}" type="pres">
      <dgm:prSet presAssocID="{C6A12B4F-4CD8-4CDC-930E-A38034E49F0D}" presName="connTx" presStyleLbl="parChTrans1D2" presStyleIdx="2" presStyleCnt="3"/>
      <dgm:spPr/>
    </dgm:pt>
    <dgm:pt modelId="{57FF7A08-DAE1-494D-BD42-C8340EBF2BA0}" type="pres">
      <dgm:prSet presAssocID="{421AEC60-48B9-4CF1-9E82-CB0D75DE2EFC}" presName="node" presStyleLbl="node1" presStyleIdx="2" presStyleCnt="3" custScaleX="191426" custScaleY="77819" custRadScaleRad="204423" custRadScaleInc="77333">
        <dgm:presLayoutVars>
          <dgm:bulletEnabled val="1"/>
        </dgm:presLayoutVars>
      </dgm:prSet>
      <dgm:spPr/>
    </dgm:pt>
  </dgm:ptLst>
  <dgm:cxnLst>
    <dgm:cxn modelId="{940B1D0A-9949-45BA-931E-212A1A8665F9}" type="presOf" srcId="{7FE9807D-EC93-49D5-AFD5-3EBB15EC50CD}" destId="{5724326E-CF58-4DFC-895F-9D1B9694BE49}" srcOrd="0" destOrd="0" presId="urn:microsoft.com/office/officeart/2005/8/layout/radial1"/>
    <dgm:cxn modelId="{2F2E320D-CEAE-46E0-84C9-082EB8AD041F}" type="presOf" srcId="{9A7E1A69-E90A-4F71-AE45-30E9FDFE691D}" destId="{94D036E7-687E-44B7-B09C-D448ABAA0563}" srcOrd="0" destOrd="0" presId="urn:microsoft.com/office/officeart/2005/8/layout/radial1"/>
    <dgm:cxn modelId="{3CFBC111-0774-4746-A5CE-1B664860867D}" type="presOf" srcId="{0ADB000A-B03F-4C90-BAEF-94B5DA6F6010}" destId="{E13E8B64-1743-4AAA-9120-0CD639C3E289}"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DA1FDF25-E8EA-4446-9C57-EF63DD3203CE}" type="presOf" srcId="{421AEC60-48B9-4CF1-9E82-CB0D75DE2EFC}" destId="{57FF7A08-DAE1-494D-BD42-C8340EBF2BA0}" srcOrd="0" destOrd="0" presId="urn:microsoft.com/office/officeart/2005/8/layout/radial1"/>
    <dgm:cxn modelId="{25C40536-E3DE-44D0-BDC0-C4C38E3AB2EE}" srcId="{7FE9807D-EC93-49D5-AFD5-3EBB15EC50CD}" destId="{A90FAE8B-41E9-4459-A0CC-A25C55DF4A88}" srcOrd="0" destOrd="0" parTransId="{9A7E1A69-E90A-4F71-AE45-30E9FDFE691D}" sibTransId="{98CEAA24-1B17-4351-BFE8-86309C94DC58}"/>
    <dgm:cxn modelId="{C4C43339-089E-469C-9876-482F5A78BE87}" type="presOf" srcId="{A90FAE8B-41E9-4459-A0CC-A25C55DF4A88}" destId="{5E3F3B41-E0A6-423D-A065-D88AA38D29F3}" srcOrd="0" destOrd="0" presId="urn:microsoft.com/office/officeart/2005/8/layout/radial1"/>
    <dgm:cxn modelId="{9619203F-363B-436F-8ADB-E01C83B78907}" srcId="{0ADB000A-B03F-4C90-BAEF-94B5DA6F6010}" destId="{D64E4E71-D43B-4591-890D-B39729F2079B}" srcOrd="2" destOrd="0" parTransId="{751EE3EF-F610-4E13-8F5F-D06C3BB822B5}" sibTransId="{B79A42BC-EF3D-49E8-8BF9-A5BFE912B750}"/>
    <dgm:cxn modelId="{5D2A8F3F-09BC-4090-A36E-CCC823E5F9AF}" type="presOf" srcId="{C6A12B4F-4CD8-4CDC-930E-A38034E49F0D}" destId="{2707691C-BD02-49C7-9344-17044DA0BD6F}" srcOrd="0" destOrd="0" presId="urn:microsoft.com/office/officeart/2005/8/layout/radial1"/>
    <dgm:cxn modelId="{B6623062-2B8F-4CA4-84D1-7E7082917834}" srcId="{0ADB000A-B03F-4C90-BAEF-94B5DA6F6010}" destId="{6AF73A04-B042-46F8-A798-93B58611C10B}" srcOrd="3" destOrd="0" parTransId="{23A1E750-CA23-48A9-A1C9-44E6250726DE}" sibTransId="{0BCBFB28-0437-4C7F-B4A8-0A26F6DB48D3}"/>
    <dgm:cxn modelId="{67106962-8F44-4C42-94E7-657FAD3BC79A}" srcId="{7FE9807D-EC93-49D5-AFD5-3EBB15EC50CD}" destId="{B556E7CA-489C-4CED-A529-38A12ADAB483}" srcOrd="1" destOrd="0" parTransId="{B2808710-8EDD-484A-8EF1-8F2B7CBDD721}" sibTransId="{7FBD6A77-6D44-48BA-A204-A699C09ABDD2}"/>
    <dgm:cxn modelId="{70FE914E-6F9E-421A-BDF6-8BDF5CE4BB15}" type="presOf" srcId="{9A7E1A69-E90A-4F71-AE45-30E9FDFE691D}" destId="{9CD65C8F-22B9-4AE7-86D6-4D289850E053}" srcOrd="1" destOrd="0" presId="urn:microsoft.com/office/officeart/2005/8/layout/radial1"/>
    <dgm:cxn modelId="{359B1179-76FC-41F6-BA7E-F423E9076ED4}" srcId="{0ADB000A-B03F-4C90-BAEF-94B5DA6F6010}" destId="{CEF92678-BE02-487D-B395-BBBEB1CB232E}" srcOrd="1" destOrd="0" parTransId="{66165AA0-FA82-4696-9225-7740BF8ABB57}" sibTransId="{5D6BBED7-F8A2-461C-87AA-8D7C9996C06C}"/>
    <dgm:cxn modelId="{D5F61579-D0A6-4D6C-BAFA-1C8B6BDBEBF1}" type="presOf" srcId="{B556E7CA-489C-4CED-A529-38A12ADAB483}" destId="{385F29B8-A339-496A-91A3-1CADF3E88EEB}" srcOrd="0" destOrd="0" presId="urn:microsoft.com/office/officeart/2005/8/layout/radial1"/>
    <dgm:cxn modelId="{3E718C91-AF86-42DF-A100-611127456BE7}" type="presOf" srcId="{C6A12B4F-4CD8-4CDC-930E-A38034E49F0D}" destId="{88E37615-F8D5-49CF-BF4B-DC38E1DAA37E}" srcOrd="1" destOrd="0" presId="urn:microsoft.com/office/officeart/2005/8/layout/radial1"/>
    <dgm:cxn modelId="{AAB247BE-5F7C-47CF-8A8E-4658F4ADA4AF}" type="presOf" srcId="{B2808710-8EDD-484A-8EF1-8F2B7CBDD721}" destId="{3EBDB916-027A-4DF3-A1B7-29B46B9534AA}" srcOrd="0" destOrd="0" presId="urn:microsoft.com/office/officeart/2005/8/layout/radial1"/>
    <dgm:cxn modelId="{9E4879DD-5C00-4B32-A55D-8F810E91CBE4}" srcId="{7FE9807D-EC93-49D5-AFD5-3EBB15EC50CD}" destId="{421AEC60-48B9-4CF1-9E82-CB0D75DE2EFC}" srcOrd="2" destOrd="0" parTransId="{C6A12B4F-4CD8-4CDC-930E-A38034E49F0D}" sibTransId="{60950977-894E-4F86-81EF-A85F36C9D461}"/>
    <dgm:cxn modelId="{292985EE-7AF5-4BCB-BD1C-F66D71C2E466}" type="presOf" srcId="{B2808710-8EDD-484A-8EF1-8F2B7CBDD721}" destId="{BBC22B1F-1AEA-4144-ACCC-4D0D6FBEE8F1}" srcOrd="1" destOrd="0" presId="urn:microsoft.com/office/officeart/2005/8/layout/radial1"/>
    <dgm:cxn modelId="{D79C774A-7338-48B2-BC78-F670693B5871}" type="presParOf" srcId="{E13E8B64-1743-4AAA-9120-0CD639C3E289}" destId="{5724326E-CF58-4DFC-895F-9D1B9694BE49}" srcOrd="0" destOrd="0" presId="urn:microsoft.com/office/officeart/2005/8/layout/radial1"/>
    <dgm:cxn modelId="{5DB563A0-309D-49B6-A634-069DEB511209}" type="presParOf" srcId="{E13E8B64-1743-4AAA-9120-0CD639C3E289}" destId="{94D036E7-687E-44B7-B09C-D448ABAA0563}" srcOrd="1" destOrd="0" presId="urn:microsoft.com/office/officeart/2005/8/layout/radial1"/>
    <dgm:cxn modelId="{99D9A14A-77B9-40F3-A288-4F2BBF3F3AD3}" type="presParOf" srcId="{94D036E7-687E-44B7-B09C-D448ABAA0563}" destId="{9CD65C8F-22B9-4AE7-86D6-4D289850E053}" srcOrd="0" destOrd="0" presId="urn:microsoft.com/office/officeart/2005/8/layout/radial1"/>
    <dgm:cxn modelId="{759E6940-5624-454D-ABC5-9CB14236C74E}" type="presParOf" srcId="{E13E8B64-1743-4AAA-9120-0CD639C3E289}" destId="{5E3F3B41-E0A6-423D-A065-D88AA38D29F3}" srcOrd="2" destOrd="0" presId="urn:microsoft.com/office/officeart/2005/8/layout/radial1"/>
    <dgm:cxn modelId="{58BD19F6-B664-4363-B9D0-E216FADC3833}" type="presParOf" srcId="{E13E8B64-1743-4AAA-9120-0CD639C3E289}" destId="{3EBDB916-027A-4DF3-A1B7-29B46B9534AA}" srcOrd="3" destOrd="0" presId="urn:microsoft.com/office/officeart/2005/8/layout/radial1"/>
    <dgm:cxn modelId="{509EE44C-B13E-43C2-ABD3-451BC3CA30FD}" type="presParOf" srcId="{3EBDB916-027A-4DF3-A1B7-29B46B9534AA}" destId="{BBC22B1F-1AEA-4144-ACCC-4D0D6FBEE8F1}" srcOrd="0" destOrd="0" presId="urn:microsoft.com/office/officeart/2005/8/layout/radial1"/>
    <dgm:cxn modelId="{BA4ACD1C-37F6-4EDC-A537-7C920672DCB4}" type="presParOf" srcId="{E13E8B64-1743-4AAA-9120-0CD639C3E289}" destId="{385F29B8-A339-496A-91A3-1CADF3E88EEB}" srcOrd="4" destOrd="0" presId="urn:microsoft.com/office/officeart/2005/8/layout/radial1"/>
    <dgm:cxn modelId="{F8A61DA7-399E-4745-8CFA-EAC36E53D818}" type="presParOf" srcId="{E13E8B64-1743-4AAA-9120-0CD639C3E289}" destId="{2707691C-BD02-49C7-9344-17044DA0BD6F}" srcOrd="5" destOrd="0" presId="urn:microsoft.com/office/officeart/2005/8/layout/radial1"/>
    <dgm:cxn modelId="{781D91B4-C86E-4085-8A06-92BA23C2AB63}" type="presParOf" srcId="{2707691C-BD02-49C7-9344-17044DA0BD6F}" destId="{88E37615-F8D5-49CF-BF4B-DC38E1DAA37E}" srcOrd="0" destOrd="0" presId="urn:microsoft.com/office/officeart/2005/8/layout/radial1"/>
    <dgm:cxn modelId="{242EF779-F6B0-4092-A75A-B24C4BC89AD5}" type="presParOf" srcId="{E13E8B64-1743-4AAA-9120-0CD639C3E289}" destId="{57FF7A08-DAE1-494D-BD42-C8340EBF2BA0}"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2" qsCatId="simple" csTypeId="urn:microsoft.com/office/officeart/2005/8/colors/accent1_2#2" csCatId="accent1" phldr="1"/>
      <dgm:spPr/>
      <dgm:t>
        <a:bodyPr/>
        <a:lstStyle/>
        <a:p>
          <a:pPr rtl="1"/>
          <a:endParaRPr lang="ar-EG"/>
        </a:p>
      </dgm:t>
    </dgm:pt>
    <dgm:pt modelId="{AD8C7ADE-18FB-4563-93CE-29B782FF73B9}">
      <dgm:prSet phldrT="[نص]" custT="1"/>
      <dgm:spPr/>
      <dgm:t>
        <a:bodyPr/>
        <a:lstStyle/>
        <a:p>
          <a:pPr rtl="1"/>
          <a:r>
            <a:rPr lang="ar-EG" sz="3200" b="1">
              <a:latin typeface="Simplified Arabic" panose="02020603050405020304" pitchFamily="18" charset="-78"/>
              <a:cs typeface="Simplified Arabic" panose="02020603050405020304" pitchFamily="18" charset="-78"/>
            </a:rPr>
            <a:t>تأثيرات الإعلام الرقمي الأمنية على المستخدمين</a:t>
          </a: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a:latin typeface="Simplified Arabic" panose="02020603050405020304" pitchFamily="18" charset="-78"/>
              <a:cs typeface="Simplified Arabic" panose="02020603050405020304" pitchFamily="18" charset="-78"/>
            </a:rPr>
            <a:t>الجرائم</a:t>
          </a:r>
          <a:r>
            <a:rPr lang="ar-EG" sz="2400" b="1" baseline="0">
              <a:latin typeface="Simplified Arabic" panose="02020603050405020304" pitchFamily="18" charset="-78"/>
              <a:cs typeface="Simplified Arabic" panose="02020603050405020304" pitchFamily="18" charset="-78"/>
            </a:rPr>
            <a:t> الإلكترونية </a:t>
          </a:r>
          <a:endParaRPr lang="ar-EG" sz="24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000" b="1">
              <a:latin typeface="Simplified Arabic" panose="02020603050405020304" pitchFamily="18" charset="-78"/>
              <a:cs typeface="Simplified Arabic" panose="02020603050405020304" pitchFamily="18" charset="-78"/>
            </a:rPr>
            <a:t>سرقة</a:t>
          </a:r>
          <a:r>
            <a:rPr lang="ar-EG" sz="2000" b="1" baseline="0">
              <a:latin typeface="Simplified Arabic" panose="02020603050405020304" pitchFamily="18" charset="-78"/>
              <a:cs typeface="Simplified Arabic" panose="02020603050405020304" pitchFamily="18" charset="-78"/>
            </a:rPr>
            <a:t> المعلومات وتعديلها</a:t>
          </a:r>
          <a:endParaRPr lang="ar-EG" sz="2000" b="1">
            <a:latin typeface="Simplified Arabic" panose="02020603050405020304" pitchFamily="18" charset="-78"/>
            <a:cs typeface="Simplified Arabic" panose="02020603050405020304" pitchFamily="18" charset="-78"/>
          </a:endParaRP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FA7B1C68-D53B-4455-8A72-17696D35DADB}">
      <dgm:prSet phldrT="[نص]" custT="1"/>
      <dgm:spPr>
        <a:solidFill>
          <a:schemeClr val="bg1">
            <a:alpha val="90000"/>
          </a:schemeClr>
        </a:solidFill>
      </dgm:spPr>
      <dgm:t>
        <a:bodyPr/>
        <a:lstStyle/>
        <a:p>
          <a:pPr rtl="1"/>
          <a:r>
            <a:rPr lang="ar-EG" sz="2000" b="1">
              <a:latin typeface="Simplified Arabic" panose="02020603050405020304" pitchFamily="18" charset="-78"/>
              <a:cs typeface="Simplified Arabic" panose="02020603050405020304" pitchFamily="18" charset="-78"/>
            </a:rPr>
            <a:t>الاصطياد الإلكتروني</a:t>
          </a:r>
        </a:p>
      </dgm:t>
    </dgm:pt>
    <dgm:pt modelId="{B17DB532-7ECA-4486-A670-620D3CA1F01C}" type="parTrans" cxnId="{05EE8A8B-7E9A-40FA-9450-8AC8CD453A16}">
      <dgm:prSet/>
      <dgm:spPr/>
      <dgm:t>
        <a:bodyPr/>
        <a:lstStyle/>
        <a:p>
          <a:pPr rtl="1"/>
          <a:endParaRPr lang="ar-EG"/>
        </a:p>
      </dgm:t>
    </dgm:pt>
    <dgm:pt modelId="{DE0594D3-918B-42A2-BF02-6CA065A80818}" type="sibTrans" cxnId="{05EE8A8B-7E9A-40FA-9450-8AC8CD453A16}">
      <dgm:prSet/>
      <dgm:spPr/>
      <dgm:t>
        <a:bodyPr/>
        <a:lstStyle/>
        <a:p>
          <a:pPr rtl="1"/>
          <a:endParaRPr lang="ar-EG"/>
        </a:p>
      </dgm:t>
    </dgm:pt>
    <dgm:pt modelId="{0789FB43-5B3A-454E-A605-349DB2D6B0B0}">
      <dgm:prSet phldrT="[نص]" custT="1"/>
      <dgm:spPr/>
      <dgm:t>
        <a:bodyPr/>
        <a:lstStyle/>
        <a:p>
          <a:pPr rtl="1"/>
          <a:r>
            <a:rPr lang="ar-EG" sz="2400" b="1">
              <a:latin typeface="Simplified Arabic" panose="02020603050405020304" pitchFamily="18" charset="-78"/>
              <a:cs typeface="Simplified Arabic" panose="02020603050405020304" pitchFamily="18" charset="-78"/>
            </a:rPr>
            <a:t>خطاب</a:t>
          </a:r>
          <a:r>
            <a:rPr lang="ar-EG" sz="2400" b="1" baseline="0">
              <a:latin typeface="Simplified Arabic" panose="02020603050405020304" pitchFamily="18" charset="-78"/>
              <a:cs typeface="Simplified Arabic" panose="02020603050405020304" pitchFamily="18" charset="-78"/>
            </a:rPr>
            <a:t> الكراهية الإلكتروني</a:t>
          </a:r>
          <a:endParaRPr lang="ar-EG" sz="2400" b="1">
            <a:latin typeface="Simplified Arabic" panose="02020603050405020304" pitchFamily="18" charset="-78"/>
            <a:cs typeface="Simplified Arabic" panose="02020603050405020304" pitchFamily="18" charset="-78"/>
          </a:endParaRP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0A8D0B0E-8EF7-415C-B984-ACEBDDC99E82}">
      <dgm:prSet custT="1"/>
      <dgm:spPr/>
      <dgm:t>
        <a:bodyPr/>
        <a:lstStyle/>
        <a:p>
          <a:pPr rtl="1"/>
          <a:r>
            <a:rPr lang="ar-EG" sz="2000" b="1">
              <a:latin typeface="Simplified Arabic" panose="02020603050405020304" pitchFamily="18" charset="-78"/>
              <a:cs typeface="Simplified Arabic" panose="02020603050405020304" pitchFamily="18" charset="-78"/>
            </a:rPr>
            <a:t>الإبتزاز</a:t>
          </a:r>
          <a:r>
            <a:rPr lang="ar-EG" sz="2000" b="1" baseline="0">
              <a:latin typeface="Simplified Arabic" panose="02020603050405020304" pitchFamily="18" charset="-78"/>
              <a:cs typeface="Simplified Arabic" panose="02020603050405020304" pitchFamily="18" charset="-78"/>
            </a:rPr>
            <a:t> الإلكتروني</a:t>
          </a:r>
          <a:endParaRPr lang="ar-EG" sz="2000" b="1">
            <a:latin typeface="Simplified Arabic" panose="02020603050405020304" pitchFamily="18" charset="-78"/>
            <a:cs typeface="Simplified Arabic" panose="02020603050405020304" pitchFamily="18" charset="-78"/>
          </a:endParaRP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9D8B7B0E-419F-4947-BA8F-4514639B2184}">
      <dgm:prSet custT="1"/>
      <dgm:spPr/>
      <dgm:t>
        <a:bodyPr/>
        <a:lstStyle/>
        <a:p>
          <a:pPr rtl="1"/>
          <a:r>
            <a:rPr lang="ar-EG" sz="2000" b="1">
              <a:latin typeface="Simplified Arabic" panose="02020603050405020304" pitchFamily="18" charset="-78"/>
              <a:cs typeface="Simplified Arabic" panose="02020603050405020304" pitchFamily="18" charset="-78"/>
            </a:rPr>
            <a:t>انتحال الشخصية</a:t>
          </a:r>
        </a:p>
      </dgm:t>
    </dgm:pt>
    <dgm:pt modelId="{ECAB7EE0-A565-462B-A66C-5EE7E5F7D319}" type="parTrans" cxnId="{F144EEAA-F475-40B2-B5FA-416AB0B6666D}">
      <dgm:prSet/>
      <dgm:spPr/>
      <dgm:t>
        <a:bodyPr/>
        <a:lstStyle/>
        <a:p>
          <a:pPr rtl="1"/>
          <a:endParaRPr lang="ar-EG"/>
        </a:p>
      </dgm:t>
    </dgm:pt>
    <dgm:pt modelId="{96C0771D-BC0C-472E-B163-25662ED507C4}" type="sibTrans" cxnId="{F144EEAA-F475-40B2-B5FA-416AB0B6666D}">
      <dgm:prSet/>
      <dgm:spPr/>
      <dgm:t>
        <a:bodyPr/>
        <a:lstStyle/>
        <a:p>
          <a:pPr rtl="1"/>
          <a:endParaRPr lang="ar-EG"/>
        </a:p>
      </dgm:t>
    </dgm:pt>
    <dgm:pt modelId="{2DFDDCB4-8E27-41A9-A355-0D508442F0BB}">
      <dgm:prSet custT="1"/>
      <dgm:spPr/>
      <dgm:t>
        <a:bodyPr/>
        <a:lstStyle/>
        <a:p>
          <a:pPr rtl="1"/>
          <a:r>
            <a:rPr lang="ar-EG" sz="2000" b="1">
              <a:latin typeface="Simplified Arabic" panose="02020603050405020304" pitchFamily="18" charset="-78"/>
              <a:cs typeface="Simplified Arabic" panose="02020603050405020304" pitchFamily="18" charset="-78"/>
            </a:rPr>
            <a:t>الإغراق</a:t>
          </a:r>
        </a:p>
      </dgm:t>
    </dgm:pt>
    <dgm:pt modelId="{0DE8D4D2-6AAE-4928-8727-C84F55BE81C0}" type="parTrans" cxnId="{C68FC50E-89CA-4CCF-A9E9-029C71AAB839}">
      <dgm:prSet/>
      <dgm:spPr/>
      <dgm:t>
        <a:bodyPr/>
        <a:lstStyle/>
        <a:p>
          <a:pPr rtl="1"/>
          <a:endParaRPr lang="ar-EG"/>
        </a:p>
      </dgm:t>
    </dgm:pt>
    <dgm:pt modelId="{3CA95B18-3559-47DC-A204-12258EE01ECD}" type="sibTrans" cxnId="{C68FC50E-89CA-4CCF-A9E9-029C71AAB839}">
      <dgm:prSet/>
      <dgm:spPr/>
      <dgm:t>
        <a:bodyPr/>
        <a:lstStyle/>
        <a:p>
          <a:pPr rtl="1"/>
          <a:endParaRPr lang="ar-EG"/>
        </a:p>
      </dgm:t>
    </dgm:pt>
    <dgm:pt modelId="{70F5A916-FCF3-4A59-B18F-55719F09ACE0}">
      <dgm:prSet custT="1"/>
      <dgm:spPr/>
      <dgm:t>
        <a:bodyPr/>
        <a:lstStyle/>
        <a:p>
          <a:pPr rtl="1"/>
          <a:r>
            <a:rPr lang="ar-EG" sz="2000" b="1">
              <a:latin typeface="Simplified Arabic" panose="02020603050405020304" pitchFamily="18" charset="-78"/>
              <a:cs typeface="Simplified Arabic" panose="02020603050405020304" pitchFamily="18" charset="-78"/>
            </a:rPr>
            <a:t>جرائم السب والقذف</a:t>
          </a:r>
        </a:p>
      </dgm:t>
    </dgm:pt>
    <dgm:pt modelId="{7FDDE011-E0EE-4CA7-A4CC-183FE50B6B19}" type="parTrans" cxnId="{0C3F816F-15A5-4658-9AF8-B63B075FD746}">
      <dgm:prSet/>
      <dgm:spPr/>
      <dgm:t>
        <a:bodyPr/>
        <a:lstStyle/>
        <a:p>
          <a:pPr rtl="1"/>
          <a:endParaRPr lang="ar-EG"/>
        </a:p>
      </dgm:t>
    </dgm:pt>
    <dgm:pt modelId="{0B32A5D5-19A8-406A-B519-2E6F1822EBE7}" type="sibTrans" cxnId="{0C3F816F-15A5-4658-9AF8-B63B075FD746}">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pt>
    <dgm:pt modelId="{B987BA6E-B001-401E-8A26-37452700DB99}" type="pres">
      <dgm:prSet presAssocID="{AD8C7ADE-18FB-4563-93CE-29B782FF73B9}" presName="text" presStyleLbl="fgAcc0" presStyleIdx="0" presStyleCnt="1" custScaleX="607092" custScaleY="77672" custLinFactNeighborX="54683" custLinFactNeighborY="-18196">
        <dgm:presLayoutVars>
          <dgm:chPref val="3"/>
        </dgm:presLayoutVars>
      </dgm:prSet>
      <dgm:spPr/>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2"/>
      <dgm:spPr/>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2"/>
      <dgm:spPr>
        <a:solidFill>
          <a:srgbClr val="00AEEF"/>
        </a:solidFill>
      </dgm:spPr>
    </dgm:pt>
    <dgm:pt modelId="{0BA2BD6D-D44B-40D7-A8DA-AA3B2E5E2EBC}" type="pres">
      <dgm:prSet presAssocID="{553B6D9B-86E3-45B1-88B1-0676D6A10AB6}" presName="text2" presStyleLbl="fgAcc2" presStyleIdx="0" presStyleCnt="2" custScaleX="288703">
        <dgm:presLayoutVars>
          <dgm:chPref val="3"/>
        </dgm:presLayoutVars>
      </dgm:prSet>
      <dgm:spPr/>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3"/>
      <dgm:spPr/>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3"/>
      <dgm:spPr>
        <a:solidFill>
          <a:srgbClr val="00AEEF"/>
        </a:solidFill>
      </dgm:spPr>
    </dgm:pt>
    <dgm:pt modelId="{EAFF0665-3358-4310-A6FA-7EB408D4AD10}" type="pres">
      <dgm:prSet presAssocID="{86F99762-F52A-47CD-958A-FC167C4D6B93}" presName="text3" presStyleLbl="fgAcc3" presStyleIdx="0" presStyleCnt="3" custScaleX="116354" custScaleY="130967" custLinFactNeighborX="-8541" custLinFactNeighborY="163">
        <dgm:presLayoutVars>
          <dgm:chPref val="3"/>
        </dgm:presLayoutVars>
      </dgm:prSet>
      <dgm:spPr/>
    </dgm:pt>
    <dgm:pt modelId="{C2F6045B-5596-4B24-BBDB-B754CF8721D4}" type="pres">
      <dgm:prSet presAssocID="{86F99762-F52A-47CD-958A-FC167C4D6B93}" presName="hierChild4" presStyleCnt="0"/>
      <dgm:spPr/>
    </dgm:pt>
    <dgm:pt modelId="{E098A7EF-40C9-442D-9ED1-2C50409F41B5}" type="pres">
      <dgm:prSet presAssocID="{7FDDE011-E0EE-4CA7-A4CC-183FE50B6B19}" presName="Name23" presStyleLbl="parChTrans1D4" presStyleIdx="0" presStyleCnt="3"/>
      <dgm:spPr/>
    </dgm:pt>
    <dgm:pt modelId="{8B62F728-AD77-46E9-854D-E28AB2462F9C}" type="pres">
      <dgm:prSet presAssocID="{70F5A916-FCF3-4A59-B18F-55719F09ACE0}" presName="hierRoot4" presStyleCnt="0"/>
      <dgm:spPr/>
    </dgm:pt>
    <dgm:pt modelId="{B3507F3A-CD6F-44BB-9D73-9605C1B8F811}" type="pres">
      <dgm:prSet presAssocID="{70F5A916-FCF3-4A59-B18F-55719F09ACE0}" presName="composite4" presStyleCnt="0"/>
      <dgm:spPr/>
    </dgm:pt>
    <dgm:pt modelId="{5813F937-4354-44F7-A9B0-DF20F7D5F196}" type="pres">
      <dgm:prSet presAssocID="{70F5A916-FCF3-4A59-B18F-55719F09ACE0}" presName="background4" presStyleLbl="node4" presStyleIdx="0" presStyleCnt="3"/>
      <dgm:spPr>
        <a:solidFill>
          <a:srgbClr val="00AEEF"/>
        </a:solidFill>
      </dgm:spPr>
    </dgm:pt>
    <dgm:pt modelId="{FDDD2374-973E-488B-88F1-A65A4A467C78}" type="pres">
      <dgm:prSet presAssocID="{70F5A916-FCF3-4A59-B18F-55719F09ACE0}" presName="text4" presStyleLbl="fgAcc4" presStyleIdx="0" presStyleCnt="3" custLinFactNeighborX="-9753" custLinFactNeighborY="-7679">
        <dgm:presLayoutVars>
          <dgm:chPref val="3"/>
        </dgm:presLayoutVars>
      </dgm:prSet>
      <dgm:spPr/>
    </dgm:pt>
    <dgm:pt modelId="{402F02EC-3611-4519-8D59-75A6E403F434}" type="pres">
      <dgm:prSet presAssocID="{70F5A916-FCF3-4A59-B18F-55719F09ACE0}" presName="hierChild5" presStyleCnt="0"/>
      <dgm:spPr/>
    </dgm:pt>
    <dgm:pt modelId="{AC0FAA81-7E3A-480C-B718-0AF73E08E1B3}" type="pres">
      <dgm:prSet presAssocID="{ACE4309B-6F85-4CE2-8805-21E6047195A5}" presName="Name17" presStyleLbl="parChTrans1D3" presStyleIdx="1" presStyleCnt="3"/>
      <dgm:spPr/>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3"/>
      <dgm:spPr>
        <a:solidFill>
          <a:srgbClr val="00AEEF"/>
        </a:solidFill>
      </dgm:spPr>
    </dgm:pt>
    <dgm:pt modelId="{F4CF0EAE-9B31-46D3-915F-537671E3F63B}" type="pres">
      <dgm:prSet presAssocID="{0A8D0B0E-8EF7-415C-B984-ACEBDDC99E82}" presName="text3" presStyleLbl="fgAcc3" presStyleIdx="1" presStyleCnt="3" custScaleX="140269" custScaleY="91218" custLinFactNeighborY="5868">
        <dgm:presLayoutVars>
          <dgm:chPref val="3"/>
        </dgm:presLayoutVars>
      </dgm:prSet>
      <dgm:spPr/>
    </dgm:pt>
    <dgm:pt modelId="{FFAFCE73-76CD-43D2-80F3-29C0F51EE222}" type="pres">
      <dgm:prSet presAssocID="{0A8D0B0E-8EF7-415C-B984-ACEBDDC99E82}" presName="hierChild4" presStyleCnt="0"/>
      <dgm:spPr/>
    </dgm:pt>
    <dgm:pt modelId="{DD494C84-B56C-465A-AED9-30100D0E325A}" type="pres">
      <dgm:prSet presAssocID="{0DE8D4D2-6AAE-4928-8727-C84F55BE81C0}" presName="Name23" presStyleLbl="parChTrans1D4" presStyleIdx="1" presStyleCnt="3"/>
      <dgm:spPr/>
    </dgm:pt>
    <dgm:pt modelId="{937C566F-F690-4389-B36E-CFA69AE7DE41}" type="pres">
      <dgm:prSet presAssocID="{2DFDDCB4-8E27-41A9-A355-0D508442F0BB}" presName="hierRoot4" presStyleCnt="0"/>
      <dgm:spPr/>
    </dgm:pt>
    <dgm:pt modelId="{ECBA9664-3002-4C98-80F1-8F71CB85F626}" type="pres">
      <dgm:prSet presAssocID="{2DFDDCB4-8E27-41A9-A355-0D508442F0BB}" presName="composite4" presStyleCnt="0"/>
      <dgm:spPr/>
    </dgm:pt>
    <dgm:pt modelId="{4F982517-4055-461D-8A28-B78A1F5F6EBE}" type="pres">
      <dgm:prSet presAssocID="{2DFDDCB4-8E27-41A9-A355-0D508442F0BB}" presName="background4" presStyleLbl="node4" presStyleIdx="1" presStyleCnt="3"/>
      <dgm:spPr>
        <a:solidFill>
          <a:srgbClr val="00AEEF"/>
        </a:solidFill>
        <a:ln>
          <a:solidFill>
            <a:srgbClr val="00AEEF"/>
          </a:solidFill>
        </a:ln>
      </dgm:spPr>
    </dgm:pt>
    <dgm:pt modelId="{62DC114C-775B-4F43-A646-AA712B49000A}" type="pres">
      <dgm:prSet presAssocID="{2DFDDCB4-8E27-41A9-A355-0D508442F0BB}" presName="text4" presStyleLbl="fgAcc4" presStyleIdx="1" presStyleCnt="3">
        <dgm:presLayoutVars>
          <dgm:chPref val="3"/>
        </dgm:presLayoutVars>
      </dgm:prSet>
      <dgm:spPr/>
    </dgm:pt>
    <dgm:pt modelId="{A3B40488-7888-4F2D-872A-6759C582161F}" type="pres">
      <dgm:prSet presAssocID="{2DFDDCB4-8E27-41A9-A355-0D508442F0BB}" presName="hierChild5" presStyleCnt="0"/>
      <dgm:spPr/>
    </dgm:pt>
    <dgm:pt modelId="{6D1A6030-AC04-430F-9A3F-C50E1BB83C0E}" type="pres">
      <dgm:prSet presAssocID="{B17DB532-7ECA-4486-A670-620D3CA1F01C}" presName="Name17" presStyleLbl="parChTrans1D3" presStyleIdx="2" presStyleCnt="3"/>
      <dgm:spPr/>
    </dgm:pt>
    <dgm:pt modelId="{F45FDC0B-AA7A-4569-9F2A-0A6635162681}" type="pres">
      <dgm:prSet presAssocID="{FA7B1C68-D53B-4455-8A72-17696D35DADB}" presName="hierRoot3" presStyleCnt="0"/>
      <dgm:spPr/>
    </dgm:pt>
    <dgm:pt modelId="{DD8AE6D0-68EC-4506-8298-7AA1CC441AFB}" type="pres">
      <dgm:prSet presAssocID="{FA7B1C68-D53B-4455-8A72-17696D35DADB}" presName="composite3" presStyleCnt="0"/>
      <dgm:spPr/>
    </dgm:pt>
    <dgm:pt modelId="{669B8438-124B-4C35-9F9F-7153798AE812}" type="pres">
      <dgm:prSet presAssocID="{FA7B1C68-D53B-4455-8A72-17696D35DADB}" presName="background3" presStyleLbl="node3" presStyleIdx="2" presStyleCnt="3"/>
      <dgm:spPr>
        <a:solidFill>
          <a:srgbClr val="00AEEF"/>
        </a:solidFill>
      </dgm:spPr>
    </dgm:pt>
    <dgm:pt modelId="{D825F682-D0D2-49FB-870B-28A6BA3A6E45}" type="pres">
      <dgm:prSet presAssocID="{FA7B1C68-D53B-4455-8A72-17696D35DADB}" presName="text3" presStyleLbl="fgAcc3" presStyleIdx="2" presStyleCnt="3" custScaleX="159631" custScaleY="80052" custLinFactNeighborX="-1510" custLinFactNeighborY="192">
        <dgm:presLayoutVars>
          <dgm:chPref val="3"/>
        </dgm:presLayoutVars>
      </dgm:prSet>
      <dgm:spPr/>
    </dgm:pt>
    <dgm:pt modelId="{02607DA7-A50A-4F56-A3D4-FC2E98FC59BF}" type="pres">
      <dgm:prSet presAssocID="{FA7B1C68-D53B-4455-8A72-17696D35DADB}" presName="hierChild4" presStyleCnt="0"/>
      <dgm:spPr/>
    </dgm:pt>
    <dgm:pt modelId="{AA9EDBEB-CE9B-44F1-ADEF-7F1B8A03029A}" type="pres">
      <dgm:prSet presAssocID="{ECAB7EE0-A565-462B-A66C-5EE7E5F7D319}" presName="Name23" presStyleLbl="parChTrans1D4" presStyleIdx="2" presStyleCnt="3"/>
      <dgm:spPr/>
    </dgm:pt>
    <dgm:pt modelId="{8AA72ECA-1614-462B-9EF0-4135E5B70C8E}" type="pres">
      <dgm:prSet presAssocID="{9D8B7B0E-419F-4947-BA8F-4514639B2184}" presName="hierRoot4" presStyleCnt="0"/>
      <dgm:spPr/>
    </dgm:pt>
    <dgm:pt modelId="{A9E987ED-DB5F-424F-B454-75253DA20369}" type="pres">
      <dgm:prSet presAssocID="{9D8B7B0E-419F-4947-BA8F-4514639B2184}" presName="composite4" presStyleCnt="0"/>
      <dgm:spPr/>
    </dgm:pt>
    <dgm:pt modelId="{F6033387-A424-4182-A2F0-2A10B83E684F}" type="pres">
      <dgm:prSet presAssocID="{9D8B7B0E-419F-4947-BA8F-4514639B2184}" presName="background4" presStyleLbl="node4" presStyleIdx="2" presStyleCnt="3"/>
      <dgm:spPr>
        <a:solidFill>
          <a:srgbClr val="00AEEF"/>
        </a:solidFill>
      </dgm:spPr>
    </dgm:pt>
    <dgm:pt modelId="{F6EAE1B4-0BB9-42C3-A0BB-49D86A5116E5}" type="pres">
      <dgm:prSet presAssocID="{9D8B7B0E-419F-4947-BA8F-4514639B2184}" presName="text4" presStyleLbl="fgAcc4" presStyleIdx="2" presStyleCnt="3" custScaleX="119976" custScaleY="122043">
        <dgm:presLayoutVars>
          <dgm:chPref val="3"/>
        </dgm:presLayoutVars>
      </dgm:prSet>
      <dgm:spPr/>
    </dgm:pt>
    <dgm:pt modelId="{F594CC3E-FA11-46E8-8AC7-0B7744F13AD9}" type="pres">
      <dgm:prSet presAssocID="{9D8B7B0E-419F-4947-BA8F-4514639B2184}" presName="hierChild5" presStyleCnt="0"/>
      <dgm:spPr/>
    </dgm:pt>
    <dgm:pt modelId="{AD753D66-8375-4B94-90DE-3EA8669BD9CF}" type="pres">
      <dgm:prSet presAssocID="{3FA6E0D5-4D5C-4461-9948-6370CBB1293D}" presName="Name10" presStyleLbl="parChTrans1D2" presStyleIdx="1" presStyleCnt="2"/>
      <dgm:spPr/>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1" presStyleCnt="2"/>
      <dgm:spPr>
        <a:solidFill>
          <a:srgbClr val="00AEEF"/>
        </a:solidFill>
      </dgm:spPr>
    </dgm:pt>
    <dgm:pt modelId="{BB167864-42AB-4F1A-9FEA-30BD9CCA22C8}" type="pres">
      <dgm:prSet presAssocID="{0789FB43-5B3A-454E-A605-349DB2D6B0B0}" presName="text2" presStyleLbl="fgAcc2" presStyleIdx="1" presStyleCnt="2" custScaleX="189614" custScaleY="117600" custLinFactNeighborX="38819" custLinFactNeighborY="-2082">
        <dgm:presLayoutVars>
          <dgm:chPref val="3"/>
        </dgm:presLayoutVars>
      </dgm:prSet>
      <dgm:spPr/>
    </dgm:pt>
    <dgm:pt modelId="{68EA7AF8-58C2-4850-8D48-D7313783DAC5}" type="pres">
      <dgm:prSet presAssocID="{0789FB43-5B3A-454E-A605-349DB2D6B0B0}" presName="hierChild3" presStyleCnt="0"/>
      <dgm:spPr/>
    </dgm:pt>
  </dgm:ptLst>
  <dgm:cxnLst>
    <dgm:cxn modelId="{C68FC50E-89CA-4CCF-A9E9-029C71AAB839}" srcId="{0A8D0B0E-8EF7-415C-B984-ACEBDDC99E82}" destId="{2DFDDCB4-8E27-41A9-A355-0D508442F0BB}" srcOrd="0" destOrd="0" parTransId="{0DE8D4D2-6AAE-4928-8727-C84F55BE81C0}" sibTransId="{3CA95B18-3559-47DC-A204-12258EE01ECD}"/>
    <dgm:cxn modelId="{BD581212-AC4A-426D-AC0F-87C51FFD60F1}" srcId="{553B6D9B-86E3-45B1-88B1-0676D6A10AB6}" destId="{86F99762-F52A-47CD-958A-FC167C4D6B93}" srcOrd="0" destOrd="0" parTransId="{2C272A4A-0023-4E1D-8AA9-5A05B113521B}" sibTransId="{EFD28C67-52B9-4D3A-BD43-906FB1FC75DC}"/>
    <dgm:cxn modelId="{F7051419-153E-4140-AFCB-DA505E4638B1}" type="presOf" srcId="{C58A66EB-7DDA-4D2C-B3A6-3F26E3E99EF3}" destId="{22F2E64E-939F-4FE6-845A-D477C95AB031}" srcOrd="0" destOrd="0" presId="urn:microsoft.com/office/officeart/2005/8/layout/hierarchy1"/>
    <dgm:cxn modelId="{7872621C-DB3E-4812-9E1D-32F5EFFE0287}" type="presOf" srcId="{EE05A057-D86A-4634-9F6D-3ED43322408B}" destId="{A684E891-BEBE-4156-B944-A1196811939A}" srcOrd="0" destOrd="0" presId="urn:microsoft.com/office/officeart/2005/8/layout/hierarchy1"/>
    <dgm:cxn modelId="{1535B832-4977-480D-9F1C-DE05DF438D84}" type="presOf" srcId="{0789FB43-5B3A-454E-A605-349DB2D6B0B0}" destId="{BB167864-42AB-4F1A-9FEA-30BD9CCA22C8}" srcOrd="0" destOrd="0" presId="urn:microsoft.com/office/officeart/2005/8/layout/hierarchy1"/>
    <dgm:cxn modelId="{3B68673A-9915-4611-9E62-D44C610B1964}" type="presOf" srcId="{FA7B1C68-D53B-4455-8A72-17696D35DADB}" destId="{D825F682-D0D2-49FB-870B-28A6BA3A6E45}" srcOrd="0" destOrd="0" presId="urn:microsoft.com/office/officeart/2005/8/layout/hierarchy1"/>
    <dgm:cxn modelId="{846B183C-3239-4C21-8543-D0D5A8B6DB2E}" type="presOf" srcId="{86F99762-F52A-47CD-958A-FC167C4D6B93}" destId="{EAFF0665-3358-4310-A6FA-7EB408D4AD10}" srcOrd="0" destOrd="0" presId="urn:microsoft.com/office/officeart/2005/8/layout/hierarchy1"/>
    <dgm:cxn modelId="{18D44040-BEC7-483E-AACF-E919556700F0}" srcId="{AD8C7ADE-18FB-4563-93CE-29B782FF73B9}" destId="{0789FB43-5B3A-454E-A605-349DB2D6B0B0}" srcOrd="1" destOrd="0" parTransId="{3FA6E0D5-4D5C-4461-9948-6370CBB1293D}" sibTransId="{BCF8DAEA-0DDC-4A4D-93AA-1814496C0A46}"/>
    <dgm:cxn modelId="{69AF9440-7A3B-46FC-9F53-593EC28729A8}" srcId="{C58A66EB-7DDA-4D2C-B3A6-3F26E3E99EF3}" destId="{AD8C7ADE-18FB-4563-93CE-29B782FF73B9}" srcOrd="0" destOrd="0" parTransId="{11C89ADA-1037-464B-8215-DADD61AEA366}" sibTransId="{876ADEF9-99CC-4687-8AF3-AA5CF5B0280E}"/>
    <dgm:cxn modelId="{C4B78860-14C1-4FB7-9B4F-3521D7E8F64B}" srcId="{553B6D9B-86E3-45B1-88B1-0676D6A10AB6}" destId="{0A8D0B0E-8EF7-415C-B984-ACEBDDC99E82}" srcOrd="1" destOrd="0" parTransId="{ACE4309B-6F85-4CE2-8805-21E6047195A5}" sibTransId="{F48C9D7A-B60B-4C87-B0E0-07ADEF9A0297}"/>
    <dgm:cxn modelId="{96776542-6890-48B4-8E46-D77CA8C9EAC9}" type="presOf" srcId="{2C272A4A-0023-4E1D-8AA9-5A05B113521B}" destId="{16123BAC-6F5A-4112-AD76-B31664DEE0C9}" srcOrd="0" destOrd="0" presId="urn:microsoft.com/office/officeart/2005/8/layout/hierarchy1"/>
    <dgm:cxn modelId="{D3081B47-72F8-4855-B351-2E8575D01154}" type="presOf" srcId="{B17DB532-7ECA-4486-A670-620D3CA1F01C}" destId="{6D1A6030-AC04-430F-9A3F-C50E1BB83C0E}" srcOrd="0" destOrd="0" presId="urn:microsoft.com/office/officeart/2005/8/layout/hierarchy1"/>
    <dgm:cxn modelId="{9E338047-1F2D-48D2-B3EF-69AD44F09AC1}" type="presOf" srcId="{7FDDE011-E0EE-4CA7-A4CC-183FE50B6B19}" destId="{E098A7EF-40C9-442D-9ED1-2C50409F41B5}" srcOrd="0" destOrd="0" presId="urn:microsoft.com/office/officeart/2005/8/layout/hierarchy1"/>
    <dgm:cxn modelId="{0C3F816F-15A5-4658-9AF8-B63B075FD746}" srcId="{86F99762-F52A-47CD-958A-FC167C4D6B93}" destId="{70F5A916-FCF3-4A59-B18F-55719F09ACE0}" srcOrd="0" destOrd="0" parTransId="{7FDDE011-E0EE-4CA7-A4CC-183FE50B6B19}" sibTransId="{0B32A5D5-19A8-406A-B519-2E6F1822EBE7}"/>
    <dgm:cxn modelId="{F80B5354-3F4B-44F5-AF5D-DF5F1F285B57}" type="presOf" srcId="{AD8C7ADE-18FB-4563-93CE-29B782FF73B9}" destId="{B987BA6E-B001-401E-8A26-37452700DB99}"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78DC9758-101F-4EE0-8F6A-01E1315E1493}" type="presOf" srcId="{9D8B7B0E-419F-4947-BA8F-4514639B2184}" destId="{F6EAE1B4-0BB9-42C3-A0BB-49D86A5116E5}" srcOrd="0" destOrd="0" presId="urn:microsoft.com/office/officeart/2005/8/layout/hierarchy1"/>
    <dgm:cxn modelId="{3BDCB37C-4C34-484A-875C-BA94A6C4C6DB}" type="presOf" srcId="{70F5A916-FCF3-4A59-B18F-55719F09ACE0}" destId="{FDDD2374-973E-488B-88F1-A65A4A467C78}" srcOrd="0" destOrd="0" presId="urn:microsoft.com/office/officeart/2005/8/layout/hierarchy1"/>
    <dgm:cxn modelId="{DE780888-C04B-4A7A-82EF-2027685AF144}" type="presOf" srcId="{ECAB7EE0-A565-462B-A66C-5EE7E5F7D319}" destId="{AA9EDBEB-CE9B-44F1-ADEF-7F1B8A03029A}" srcOrd="0" destOrd="0" presId="urn:microsoft.com/office/officeart/2005/8/layout/hierarchy1"/>
    <dgm:cxn modelId="{2EA2828B-7B7D-4AC8-A279-4D84DDAFE28C}" type="presOf" srcId="{553B6D9B-86E3-45B1-88B1-0676D6A10AB6}" destId="{0BA2BD6D-D44B-40D7-A8DA-AA3B2E5E2EBC}" srcOrd="0" destOrd="0" presId="urn:microsoft.com/office/officeart/2005/8/layout/hierarchy1"/>
    <dgm:cxn modelId="{05EE8A8B-7E9A-40FA-9450-8AC8CD453A16}" srcId="{553B6D9B-86E3-45B1-88B1-0676D6A10AB6}" destId="{FA7B1C68-D53B-4455-8A72-17696D35DADB}" srcOrd="2" destOrd="0" parTransId="{B17DB532-7ECA-4486-A670-620D3CA1F01C}" sibTransId="{DE0594D3-918B-42A2-BF02-6CA065A80818}"/>
    <dgm:cxn modelId="{2325CE8D-E98A-4799-981B-D5495E403A2D}" type="presOf" srcId="{2DFDDCB4-8E27-41A9-A355-0D508442F0BB}" destId="{62DC114C-775B-4F43-A646-AA712B49000A}" srcOrd="0" destOrd="0" presId="urn:microsoft.com/office/officeart/2005/8/layout/hierarchy1"/>
    <dgm:cxn modelId="{768235A2-F00A-45BB-BA3A-534144E2D25D}" type="presOf" srcId="{0DE8D4D2-6AAE-4928-8727-C84F55BE81C0}" destId="{DD494C84-B56C-465A-AED9-30100D0E325A}" srcOrd="0" destOrd="0" presId="urn:microsoft.com/office/officeart/2005/8/layout/hierarchy1"/>
    <dgm:cxn modelId="{80B552A8-495E-47D1-A282-B46ABAB52743}" type="presOf" srcId="{ACE4309B-6F85-4CE2-8805-21E6047195A5}" destId="{AC0FAA81-7E3A-480C-B718-0AF73E08E1B3}" srcOrd="0" destOrd="0" presId="urn:microsoft.com/office/officeart/2005/8/layout/hierarchy1"/>
    <dgm:cxn modelId="{F144EEAA-F475-40B2-B5FA-416AB0B6666D}" srcId="{FA7B1C68-D53B-4455-8A72-17696D35DADB}" destId="{9D8B7B0E-419F-4947-BA8F-4514639B2184}" srcOrd="0" destOrd="0" parTransId="{ECAB7EE0-A565-462B-A66C-5EE7E5F7D319}" sibTransId="{96C0771D-BC0C-472E-B163-25662ED507C4}"/>
    <dgm:cxn modelId="{1793C5C2-B7B4-4EC9-A5DD-83C012D5D785}" type="presOf" srcId="{3FA6E0D5-4D5C-4461-9948-6370CBB1293D}" destId="{AD753D66-8375-4B94-90DE-3EA8669BD9CF}" srcOrd="0" destOrd="0" presId="urn:microsoft.com/office/officeart/2005/8/layout/hierarchy1"/>
    <dgm:cxn modelId="{3061DAD2-CA79-4AA8-8BC8-7FDF105D4D2F}" type="presOf" srcId="{0A8D0B0E-8EF7-415C-B984-ACEBDDC99E82}" destId="{F4CF0EAE-9B31-46D3-915F-537671E3F63B}" srcOrd="0" destOrd="0" presId="urn:microsoft.com/office/officeart/2005/8/layout/hierarchy1"/>
    <dgm:cxn modelId="{C3B9B3A2-1769-4136-B76E-F8F1206E340B}" type="presParOf" srcId="{22F2E64E-939F-4FE6-845A-D477C95AB031}" destId="{68CB5F8E-64A6-48AE-99FC-09C23CD6FD34}" srcOrd="0" destOrd="0" presId="urn:microsoft.com/office/officeart/2005/8/layout/hierarchy1"/>
    <dgm:cxn modelId="{13C4CA75-D050-4700-ABFF-5C16825491FC}" type="presParOf" srcId="{68CB5F8E-64A6-48AE-99FC-09C23CD6FD34}" destId="{9C44F5CF-77D6-4B56-A130-8CFEB94DF968}" srcOrd="0" destOrd="0" presId="urn:microsoft.com/office/officeart/2005/8/layout/hierarchy1"/>
    <dgm:cxn modelId="{964CAA0C-C351-487C-991D-C06C7B06FB0C}" type="presParOf" srcId="{9C44F5CF-77D6-4B56-A130-8CFEB94DF968}" destId="{F5612FE9-0271-4882-9F15-E0E6150D7189}" srcOrd="0" destOrd="0" presId="urn:microsoft.com/office/officeart/2005/8/layout/hierarchy1"/>
    <dgm:cxn modelId="{9CA2C793-6D66-4183-A4BB-C66A63CCDFD1}" type="presParOf" srcId="{9C44F5CF-77D6-4B56-A130-8CFEB94DF968}" destId="{B987BA6E-B001-401E-8A26-37452700DB99}" srcOrd="1" destOrd="0" presId="urn:microsoft.com/office/officeart/2005/8/layout/hierarchy1"/>
    <dgm:cxn modelId="{D1ADB9CD-A9F1-40E7-AACC-28DC7CF6E137}" type="presParOf" srcId="{68CB5F8E-64A6-48AE-99FC-09C23CD6FD34}" destId="{49339F21-0D9B-42C4-B948-E44529F54E18}" srcOrd="1" destOrd="0" presId="urn:microsoft.com/office/officeart/2005/8/layout/hierarchy1"/>
    <dgm:cxn modelId="{49DA0B41-42CC-4CC7-9C3A-1FC904D5DD29}" type="presParOf" srcId="{49339F21-0D9B-42C4-B948-E44529F54E18}" destId="{A684E891-BEBE-4156-B944-A1196811939A}" srcOrd="0" destOrd="0" presId="urn:microsoft.com/office/officeart/2005/8/layout/hierarchy1"/>
    <dgm:cxn modelId="{87B0E82D-0E35-4B8C-B323-881C55D25BD2}" type="presParOf" srcId="{49339F21-0D9B-42C4-B948-E44529F54E18}" destId="{CC50B2E4-8384-49B8-8255-AB001BC10117}" srcOrd="1" destOrd="0" presId="urn:microsoft.com/office/officeart/2005/8/layout/hierarchy1"/>
    <dgm:cxn modelId="{A77FD11C-FFB9-4867-8499-75A6CF8A3DD7}" type="presParOf" srcId="{CC50B2E4-8384-49B8-8255-AB001BC10117}" destId="{A671402B-5FEA-410B-A7B3-F8EE6307AFF2}" srcOrd="0" destOrd="0" presId="urn:microsoft.com/office/officeart/2005/8/layout/hierarchy1"/>
    <dgm:cxn modelId="{0C0AA5D0-34C2-4274-9472-4654DBA1F015}" type="presParOf" srcId="{A671402B-5FEA-410B-A7B3-F8EE6307AFF2}" destId="{DDBC58F3-ED9F-4EBD-8B04-DE139D047A27}" srcOrd="0" destOrd="0" presId="urn:microsoft.com/office/officeart/2005/8/layout/hierarchy1"/>
    <dgm:cxn modelId="{70240791-C64B-4706-A390-85C3BDF15168}" type="presParOf" srcId="{A671402B-5FEA-410B-A7B3-F8EE6307AFF2}" destId="{0BA2BD6D-D44B-40D7-A8DA-AA3B2E5E2EBC}" srcOrd="1" destOrd="0" presId="urn:microsoft.com/office/officeart/2005/8/layout/hierarchy1"/>
    <dgm:cxn modelId="{D5554375-BAEF-416E-BC68-BAD66C31CD0C}" type="presParOf" srcId="{CC50B2E4-8384-49B8-8255-AB001BC10117}" destId="{CF116200-B4B0-496F-8099-1CA6C9EB6F18}" srcOrd="1" destOrd="0" presId="urn:microsoft.com/office/officeart/2005/8/layout/hierarchy1"/>
    <dgm:cxn modelId="{55A109E5-E2F1-47FB-B554-F47E989639B8}" type="presParOf" srcId="{CF116200-B4B0-496F-8099-1CA6C9EB6F18}" destId="{16123BAC-6F5A-4112-AD76-B31664DEE0C9}" srcOrd="0" destOrd="0" presId="urn:microsoft.com/office/officeart/2005/8/layout/hierarchy1"/>
    <dgm:cxn modelId="{A02CD078-45DD-41C0-9239-9144AB9A75BB}" type="presParOf" srcId="{CF116200-B4B0-496F-8099-1CA6C9EB6F18}" destId="{23168318-EC53-47EC-9758-E9898F8B7883}" srcOrd="1" destOrd="0" presId="urn:microsoft.com/office/officeart/2005/8/layout/hierarchy1"/>
    <dgm:cxn modelId="{F0F05A92-9B19-4A31-9947-D1EB8EDE8AB0}" type="presParOf" srcId="{23168318-EC53-47EC-9758-E9898F8B7883}" destId="{F03694E3-D95C-4B66-93C9-6CADC9F02F7D}" srcOrd="0" destOrd="0" presId="urn:microsoft.com/office/officeart/2005/8/layout/hierarchy1"/>
    <dgm:cxn modelId="{B4414332-2E2F-48A1-B612-0F67F465B259}" type="presParOf" srcId="{F03694E3-D95C-4B66-93C9-6CADC9F02F7D}" destId="{8B4F6A96-7807-4F9A-9BE3-2EACD09BB368}" srcOrd="0" destOrd="0" presId="urn:microsoft.com/office/officeart/2005/8/layout/hierarchy1"/>
    <dgm:cxn modelId="{33272CA9-476C-4F74-A1C6-1900CFFFFEA0}" type="presParOf" srcId="{F03694E3-D95C-4B66-93C9-6CADC9F02F7D}" destId="{EAFF0665-3358-4310-A6FA-7EB408D4AD10}" srcOrd="1" destOrd="0" presId="urn:microsoft.com/office/officeart/2005/8/layout/hierarchy1"/>
    <dgm:cxn modelId="{E549F047-5B60-47E2-8340-4089B36172C1}" type="presParOf" srcId="{23168318-EC53-47EC-9758-E9898F8B7883}" destId="{C2F6045B-5596-4B24-BBDB-B754CF8721D4}" srcOrd="1" destOrd="0" presId="urn:microsoft.com/office/officeart/2005/8/layout/hierarchy1"/>
    <dgm:cxn modelId="{4DD5D429-1A1D-4277-83DD-47CF24318712}" type="presParOf" srcId="{C2F6045B-5596-4B24-BBDB-B754CF8721D4}" destId="{E098A7EF-40C9-442D-9ED1-2C50409F41B5}" srcOrd="0" destOrd="0" presId="urn:microsoft.com/office/officeart/2005/8/layout/hierarchy1"/>
    <dgm:cxn modelId="{65DB95B1-EB5E-4041-BEF5-B168B052A561}" type="presParOf" srcId="{C2F6045B-5596-4B24-BBDB-B754CF8721D4}" destId="{8B62F728-AD77-46E9-854D-E28AB2462F9C}" srcOrd="1" destOrd="0" presId="urn:microsoft.com/office/officeart/2005/8/layout/hierarchy1"/>
    <dgm:cxn modelId="{3B356DF6-9CBA-4470-B0F6-117E4C131EA5}" type="presParOf" srcId="{8B62F728-AD77-46E9-854D-E28AB2462F9C}" destId="{B3507F3A-CD6F-44BB-9D73-9605C1B8F811}" srcOrd="0" destOrd="0" presId="urn:microsoft.com/office/officeart/2005/8/layout/hierarchy1"/>
    <dgm:cxn modelId="{4D19C685-2780-4807-BED6-C43E35F04F28}" type="presParOf" srcId="{B3507F3A-CD6F-44BB-9D73-9605C1B8F811}" destId="{5813F937-4354-44F7-A9B0-DF20F7D5F196}" srcOrd="0" destOrd="0" presId="urn:microsoft.com/office/officeart/2005/8/layout/hierarchy1"/>
    <dgm:cxn modelId="{123DE6DF-298E-4EDD-B15F-AD76A082A7B1}" type="presParOf" srcId="{B3507F3A-CD6F-44BB-9D73-9605C1B8F811}" destId="{FDDD2374-973E-488B-88F1-A65A4A467C78}" srcOrd="1" destOrd="0" presId="urn:microsoft.com/office/officeart/2005/8/layout/hierarchy1"/>
    <dgm:cxn modelId="{0AB66F9B-F799-4A60-901D-F98F96223975}" type="presParOf" srcId="{8B62F728-AD77-46E9-854D-E28AB2462F9C}" destId="{402F02EC-3611-4519-8D59-75A6E403F434}" srcOrd="1" destOrd="0" presId="urn:microsoft.com/office/officeart/2005/8/layout/hierarchy1"/>
    <dgm:cxn modelId="{08123F13-52FF-4F05-BF7B-CC3051D9C79C}" type="presParOf" srcId="{CF116200-B4B0-496F-8099-1CA6C9EB6F18}" destId="{AC0FAA81-7E3A-480C-B718-0AF73E08E1B3}" srcOrd="2" destOrd="0" presId="urn:microsoft.com/office/officeart/2005/8/layout/hierarchy1"/>
    <dgm:cxn modelId="{0D178998-1C27-4029-BB7F-1799A0693B47}" type="presParOf" srcId="{CF116200-B4B0-496F-8099-1CA6C9EB6F18}" destId="{B5837E5B-452C-4BA3-8EDB-C43D951F1268}" srcOrd="3" destOrd="0" presId="urn:microsoft.com/office/officeart/2005/8/layout/hierarchy1"/>
    <dgm:cxn modelId="{9BA6A852-A685-4F3B-ACDE-93FFACF26B0F}" type="presParOf" srcId="{B5837E5B-452C-4BA3-8EDB-C43D951F1268}" destId="{0EB27002-5CBD-469D-B0D7-BD65C355BCD4}" srcOrd="0" destOrd="0" presId="urn:microsoft.com/office/officeart/2005/8/layout/hierarchy1"/>
    <dgm:cxn modelId="{CE75C6C0-CBF7-457F-8DCF-CC61012B0F16}" type="presParOf" srcId="{0EB27002-5CBD-469D-B0D7-BD65C355BCD4}" destId="{A4774A55-C26E-4778-8348-32397C5CA5DF}" srcOrd="0" destOrd="0" presId="urn:microsoft.com/office/officeart/2005/8/layout/hierarchy1"/>
    <dgm:cxn modelId="{37922E03-867D-4E5A-8453-7D89649C0D4A}" type="presParOf" srcId="{0EB27002-5CBD-469D-B0D7-BD65C355BCD4}" destId="{F4CF0EAE-9B31-46D3-915F-537671E3F63B}" srcOrd="1" destOrd="0" presId="urn:microsoft.com/office/officeart/2005/8/layout/hierarchy1"/>
    <dgm:cxn modelId="{A9FB79C6-EC4C-4677-853C-73A2636E0FD2}" type="presParOf" srcId="{B5837E5B-452C-4BA3-8EDB-C43D951F1268}" destId="{FFAFCE73-76CD-43D2-80F3-29C0F51EE222}" srcOrd="1" destOrd="0" presId="urn:microsoft.com/office/officeart/2005/8/layout/hierarchy1"/>
    <dgm:cxn modelId="{2CF71133-1299-45A7-9776-480FCB0F9605}" type="presParOf" srcId="{FFAFCE73-76CD-43D2-80F3-29C0F51EE222}" destId="{DD494C84-B56C-465A-AED9-30100D0E325A}" srcOrd="0" destOrd="0" presId="urn:microsoft.com/office/officeart/2005/8/layout/hierarchy1"/>
    <dgm:cxn modelId="{75B2E056-ACFD-4568-B986-48671ADE1418}" type="presParOf" srcId="{FFAFCE73-76CD-43D2-80F3-29C0F51EE222}" destId="{937C566F-F690-4389-B36E-CFA69AE7DE41}" srcOrd="1" destOrd="0" presId="urn:microsoft.com/office/officeart/2005/8/layout/hierarchy1"/>
    <dgm:cxn modelId="{198C34B3-A36A-4483-902F-1B91A6512FDB}" type="presParOf" srcId="{937C566F-F690-4389-B36E-CFA69AE7DE41}" destId="{ECBA9664-3002-4C98-80F1-8F71CB85F626}" srcOrd="0" destOrd="0" presId="urn:microsoft.com/office/officeart/2005/8/layout/hierarchy1"/>
    <dgm:cxn modelId="{71F560F0-024D-4DD0-88FB-ED904B0C89A9}" type="presParOf" srcId="{ECBA9664-3002-4C98-80F1-8F71CB85F626}" destId="{4F982517-4055-461D-8A28-B78A1F5F6EBE}" srcOrd="0" destOrd="0" presId="urn:microsoft.com/office/officeart/2005/8/layout/hierarchy1"/>
    <dgm:cxn modelId="{678D7CE7-A87B-4CE4-B304-A98FF56F76ED}" type="presParOf" srcId="{ECBA9664-3002-4C98-80F1-8F71CB85F626}" destId="{62DC114C-775B-4F43-A646-AA712B49000A}" srcOrd="1" destOrd="0" presId="urn:microsoft.com/office/officeart/2005/8/layout/hierarchy1"/>
    <dgm:cxn modelId="{152E756C-3D42-4321-90C9-5F0DF19BBA98}" type="presParOf" srcId="{937C566F-F690-4389-B36E-CFA69AE7DE41}" destId="{A3B40488-7888-4F2D-872A-6759C582161F}" srcOrd="1" destOrd="0" presId="urn:microsoft.com/office/officeart/2005/8/layout/hierarchy1"/>
    <dgm:cxn modelId="{15B14C9D-7A77-4B2B-A8EB-FAD5B7AFBCBC}" type="presParOf" srcId="{CF116200-B4B0-496F-8099-1CA6C9EB6F18}" destId="{6D1A6030-AC04-430F-9A3F-C50E1BB83C0E}" srcOrd="4" destOrd="0" presId="urn:microsoft.com/office/officeart/2005/8/layout/hierarchy1"/>
    <dgm:cxn modelId="{0148DD35-4227-4A64-BB43-858AC142D152}" type="presParOf" srcId="{CF116200-B4B0-496F-8099-1CA6C9EB6F18}" destId="{F45FDC0B-AA7A-4569-9F2A-0A6635162681}" srcOrd="5" destOrd="0" presId="urn:microsoft.com/office/officeart/2005/8/layout/hierarchy1"/>
    <dgm:cxn modelId="{6B8EA92D-40D8-42A1-9039-D45E83F90C5F}" type="presParOf" srcId="{F45FDC0B-AA7A-4569-9F2A-0A6635162681}" destId="{DD8AE6D0-68EC-4506-8298-7AA1CC441AFB}" srcOrd="0" destOrd="0" presId="urn:microsoft.com/office/officeart/2005/8/layout/hierarchy1"/>
    <dgm:cxn modelId="{B7049D54-9F4E-4285-B298-1148AF7757F2}" type="presParOf" srcId="{DD8AE6D0-68EC-4506-8298-7AA1CC441AFB}" destId="{669B8438-124B-4C35-9F9F-7153798AE812}" srcOrd="0" destOrd="0" presId="urn:microsoft.com/office/officeart/2005/8/layout/hierarchy1"/>
    <dgm:cxn modelId="{B5A43267-B885-4B41-A67A-39453E18918E}" type="presParOf" srcId="{DD8AE6D0-68EC-4506-8298-7AA1CC441AFB}" destId="{D825F682-D0D2-49FB-870B-28A6BA3A6E45}" srcOrd="1" destOrd="0" presId="urn:microsoft.com/office/officeart/2005/8/layout/hierarchy1"/>
    <dgm:cxn modelId="{8125E204-4C0C-4DA2-AF78-FA1DB7276156}" type="presParOf" srcId="{F45FDC0B-AA7A-4569-9F2A-0A6635162681}" destId="{02607DA7-A50A-4F56-A3D4-FC2E98FC59BF}" srcOrd="1" destOrd="0" presId="urn:microsoft.com/office/officeart/2005/8/layout/hierarchy1"/>
    <dgm:cxn modelId="{C5B62A35-756D-4D70-96F8-1F450FC939CC}" type="presParOf" srcId="{02607DA7-A50A-4F56-A3D4-FC2E98FC59BF}" destId="{AA9EDBEB-CE9B-44F1-ADEF-7F1B8A03029A}" srcOrd="0" destOrd="0" presId="urn:microsoft.com/office/officeart/2005/8/layout/hierarchy1"/>
    <dgm:cxn modelId="{4ECD2E74-B50A-48E2-869C-D7234BC441FF}" type="presParOf" srcId="{02607DA7-A50A-4F56-A3D4-FC2E98FC59BF}" destId="{8AA72ECA-1614-462B-9EF0-4135E5B70C8E}" srcOrd="1" destOrd="0" presId="urn:microsoft.com/office/officeart/2005/8/layout/hierarchy1"/>
    <dgm:cxn modelId="{1C739CC3-EBA7-41BB-A0EA-DBB90C1698B8}" type="presParOf" srcId="{8AA72ECA-1614-462B-9EF0-4135E5B70C8E}" destId="{A9E987ED-DB5F-424F-B454-75253DA20369}" srcOrd="0" destOrd="0" presId="urn:microsoft.com/office/officeart/2005/8/layout/hierarchy1"/>
    <dgm:cxn modelId="{F228772F-260F-47C2-A6EB-A992E8F1D36E}" type="presParOf" srcId="{A9E987ED-DB5F-424F-B454-75253DA20369}" destId="{F6033387-A424-4182-A2F0-2A10B83E684F}" srcOrd="0" destOrd="0" presId="urn:microsoft.com/office/officeart/2005/8/layout/hierarchy1"/>
    <dgm:cxn modelId="{EFEF10CC-35D5-4A0C-8936-D65CEDD57C94}" type="presParOf" srcId="{A9E987ED-DB5F-424F-B454-75253DA20369}" destId="{F6EAE1B4-0BB9-42C3-A0BB-49D86A5116E5}" srcOrd="1" destOrd="0" presId="urn:microsoft.com/office/officeart/2005/8/layout/hierarchy1"/>
    <dgm:cxn modelId="{D0BCE44D-D173-4005-9BC9-CB53C154734D}" type="presParOf" srcId="{8AA72ECA-1614-462B-9EF0-4135E5B70C8E}" destId="{F594CC3E-FA11-46E8-8AC7-0B7744F13AD9}" srcOrd="1" destOrd="0" presId="urn:microsoft.com/office/officeart/2005/8/layout/hierarchy1"/>
    <dgm:cxn modelId="{653FB5F3-E18C-4A87-AFF9-5C6FE103A734}" type="presParOf" srcId="{49339F21-0D9B-42C4-B948-E44529F54E18}" destId="{AD753D66-8375-4B94-90DE-3EA8669BD9CF}" srcOrd="2" destOrd="0" presId="urn:microsoft.com/office/officeart/2005/8/layout/hierarchy1"/>
    <dgm:cxn modelId="{D9125B90-055A-46E4-8801-8964E3DCD138}" type="presParOf" srcId="{49339F21-0D9B-42C4-B948-E44529F54E18}" destId="{EED91550-B7E2-4BF5-A89F-8F880146E1E5}" srcOrd="3" destOrd="0" presId="urn:microsoft.com/office/officeart/2005/8/layout/hierarchy1"/>
    <dgm:cxn modelId="{7DA6334B-8701-44D0-9BE5-DC48244EAB0B}" type="presParOf" srcId="{EED91550-B7E2-4BF5-A89F-8F880146E1E5}" destId="{29B89237-5E83-4EB2-A328-BCFA004F0CA2}" srcOrd="0" destOrd="0" presId="urn:microsoft.com/office/officeart/2005/8/layout/hierarchy1"/>
    <dgm:cxn modelId="{3997F1AA-FB94-49A2-8E84-BCD1AA4F98BA}" type="presParOf" srcId="{29B89237-5E83-4EB2-A328-BCFA004F0CA2}" destId="{33E500D2-4D4E-48F0-89FB-78F643CAB0B8}" srcOrd="0" destOrd="0" presId="urn:microsoft.com/office/officeart/2005/8/layout/hierarchy1"/>
    <dgm:cxn modelId="{EAAC3D3A-5493-4B0B-97FC-C1B552B353B4}" type="presParOf" srcId="{29B89237-5E83-4EB2-A328-BCFA004F0CA2}" destId="{BB167864-42AB-4F1A-9FEA-30BD9CCA22C8}" srcOrd="1" destOrd="0" presId="urn:microsoft.com/office/officeart/2005/8/layout/hierarchy1"/>
    <dgm:cxn modelId="{1C5C2267-E830-4008-8AEE-A7EF5E5051B5}" type="presParOf" srcId="{EED91550-B7E2-4BF5-A89F-8F880146E1E5}" destId="{68EA7AF8-58C2-4850-8D48-D7313783DAC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3507476" y="260501"/>
          <a:ext cx="3639366" cy="2219592"/>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تأثيرات</a:t>
          </a:r>
          <a:r>
            <a:rPr lang="ar-EG" sz="2800" b="1" kern="1200" baseline="0">
              <a:solidFill>
                <a:srgbClr val="FFFF00"/>
              </a:solidFill>
              <a:latin typeface="Simplified Arabic" panose="02020603050405020304" pitchFamily="18" charset="-78"/>
              <a:cs typeface="Simplified Arabic" panose="02020603050405020304" pitchFamily="18" charset="-78"/>
            </a:rPr>
            <a:t> الإعلام الرقمي النفسية على المستخدمين</a:t>
          </a:r>
          <a:endParaRPr lang="ar-EG" sz="2800" b="1" kern="1200">
            <a:solidFill>
              <a:srgbClr val="FFFF00"/>
            </a:solidFill>
            <a:latin typeface="Simplified Arabic" panose="02020603050405020304" pitchFamily="18" charset="-78"/>
            <a:cs typeface="Simplified Arabic" panose="02020603050405020304" pitchFamily="18" charset="-78"/>
          </a:endParaRPr>
        </a:p>
      </dsp:txBody>
      <dsp:txXfrm>
        <a:off x="4040449" y="585553"/>
        <a:ext cx="2573420" cy="1569488"/>
      </dsp:txXfrm>
    </dsp:sp>
    <dsp:sp modelId="{94D036E7-687E-44B7-B09C-D448ABAA0563}">
      <dsp:nvSpPr>
        <dsp:cNvPr id="0" name=""/>
        <dsp:cNvSpPr/>
      </dsp:nvSpPr>
      <dsp:spPr>
        <a:xfrm rot="402423">
          <a:off x="7111577" y="1607661"/>
          <a:ext cx="687528" cy="25812"/>
        </a:xfrm>
        <a:custGeom>
          <a:avLst/>
          <a:gdLst/>
          <a:ahLst/>
          <a:cxnLst/>
          <a:rect l="0" t="0" r="0" b="0"/>
          <a:pathLst>
            <a:path>
              <a:moveTo>
                <a:pt x="0" y="12906"/>
              </a:moveTo>
              <a:lnTo>
                <a:pt x="687528" y="12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7438153" y="1603379"/>
        <a:ext cx="34376" cy="34376"/>
      </dsp:txXfrm>
    </dsp:sp>
    <dsp:sp modelId="{5E3F3B41-E0A6-423D-A065-D88AA38D29F3}">
      <dsp:nvSpPr>
        <dsp:cNvPr id="0" name=""/>
        <dsp:cNvSpPr/>
      </dsp:nvSpPr>
      <dsp:spPr>
        <a:xfrm>
          <a:off x="7765564" y="1059884"/>
          <a:ext cx="2785745" cy="1521925"/>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الإدمان</a:t>
          </a:r>
        </a:p>
      </dsp:txBody>
      <dsp:txXfrm>
        <a:off x="8173527" y="1282765"/>
        <a:ext cx="1969819" cy="1076163"/>
      </dsp:txXfrm>
    </dsp:sp>
    <dsp:sp modelId="{3EBDB916-027A-4DF3-A1B7-29B46B9534AA}">
      <dsp:nvSpPr>
        <dsp:cNvPr id="0" name=""/>
        <dsp:cNvSpPr/>
      </dsp:nvSpPr>
      <dsp:spPr>
        <a:xfrm rot="2979948">
          <a:off x="6047234" y="2595069"/>
          <a:ext cx="661646" cy="25812"/>
        </a:xfrm>
        <a:custGeom>
          <a:avLst/>
          <a:gdLst/>
          <a:ahLst/>
          <a:cxnLst/>
          <a:rect l="0" t="0" r="0" b="0"/>
          <a:pathLst>
            <a:path>
              <a:moveTo>
                <a:pt x="0" y="12906"/>
              </a:moveTo>
              <a:lnTo>
                <a:pt x="661646" y="12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6361516" y="2591434"/>
        <a:ext cx="33082" cy="33082"/>
      </dsp:txXfrm>
    </dsp:sp>
    <dsp:sp modelId="{385F29B8-A339-496A-91A3-1CADF3E88EEB}">
      <dsp:nvSpPr>
        <dsp:cNvPr id="0" name=""/>
        <dsp:cNvSpPr/>
      </dsp:nvSpPr>
      <dsp:spPr>
        <a:xfrm>
          <a:off x="5869296" y="2795461"/>
          <a:ext cx="2505925" cy="1377970"/>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رهاب</a:t>
          </a:r>
          <a:r>
            <a:rPr lang="ar-EG" sz="2800" b="1" kern="1200" baseline="0">
              <a:solidFill>
                <a:srgbClr val="FFFF00"/>
              </a:solidFill>
              <a:latin typeface="Simplified Arabic" panose="02020603050405020304" pitchFamily="18" charset="-78"/>
              <a:cs typeface="Simplified Arabic" panose="02020603050405020304" pitchFamily="18" charset="-78"/>
            </a:rPr>
            <a:t> الإنترنت</a:t>
          </a:r>
          <a:endParaRPr lang="ar-EG" sz="2800" b="1" kern="1200">
            <a:solidFill>
              <a:srgbClr val="FFFF00"/>
            </a:solidFill>
            <a:latin typeface="Simplified Arabic" panose="02020603050405020304" pitchFamily="18" charset="-78"/>
            <a:cs typeface="Simplified Arabic" panose="02020603050405020304" pitchFamily="18" charset="-78"/>
          </a:endParaRPr>
        </a:p>
      </dsp:txBody>
      <dsp:txXfrm>
        <a:off x="6236280" y="2997260"/>
        <a:ext cx="1771957" cy="974372"/>
      </dsp:txXfrm>
    </dsp:sp>
    <dsp:sp modelId="{2707691C-BD02-49C7-9344-17044DA0BD6F}">
      <dsp:nvSpPr>
        <dsp:cNvPr id="0" name=""/>
        <dsp:cNvSpPr/>
      </dsp:nvSpPr>
      <dsp:spPr>
        <a:xfrm rot="10535144">
          <a:off x="2976261" y="1517781"/>
          <a:ext cx="546429" cy="25812"/>
        </a:xfrm>
        <a:custGeom>
          <a:avLst/>
          <a:gdLst/>
          <a:ahLst/>
          <a:cxnLst/>
          <a:rect l="0" t="0" r="0" b="0"/>
          <a:pathLst>
            <a:path>
              <a:moveTo>
                <a:pt x="0" y="12906"/>
              </a:moveTo>
              <a:lnTo>
                <a:pt x="546429" y="12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235815" y="1517026"/>
        <a:ext cx="27321" cy="27321"/>
      </dsp:txXfrm>
    </dsp:sp>
    <dsp:sp modelId="{57FF7A08-DAE1-494D-BD42-C8340EBF2BA0}">
      <dsp:nvSpPr>
        <dsp:cNvPr id="0" name=""/>
        <dsp:cNvSpPr/>
      </dsp:nvSpPr>
      <dsp:spPr>
        <a:xfrm>
          <a:off x="69366" y="1066695"/>
          <a:ext cx="2933456" cy="1192516"/>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خرق</a:t>
          </a:r>
          <a:r>
            <a:rPr lang="ar-EG" sz="2800" b="1" kern="1200" baseline="0">
              <a:solidFill>
                <a:srgbClr val="FFFF00"/>
              </a:solidFill>
              <a:latin typeface="Simplified Arabic" panose="02020603050405020304" pitchFamily="18" charset="-78"/>
              <a:cs typeface="Simplified Arabic" panose="02020603050405020304" pitchFamily="18" charset="-78"/>
            </a:rPr>
            <a:t> الخصوصية</a:t>
          </a:r>
          <a:endParaRPr lang="ar-EG" sz="2800" b="1" kern="1200">
            <a:solidFill>
              <a:srgbClr val="FFFF00"/>
            </a:solidFill>
            <a:latin typeface="Simplified Arabic" panose="02020603050405020304" pitchFamily="18" charset="-78"/>
            <a:cs typeface="Simplified Arabic" panose="02020603050405020304" pitchFamily="18" charset="-78"/>
          </a:endParaRPr>
        </a:p>
      </dsp:txBody>
      <dsp:txXfrm>
        <a:off x="498961" y="1241335"/>
        <a:ext cx="2074266" cy="8432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53D66-8375-4B94-90DE-3EA8669BD9CF}">
      <dsp:nvSpPr>
        <dsp:cNvPr id="0" name=""/>
        <dsp:cNvSpPr/>
      </dsp:nvSpPr>
      <dsp:spPr>
        <a:xfrm>
          <a:off x="6454596" y="542497"/>
          <a:ext cx="1953557" cy="536544"/>
        </a:xfrm>
        <a:custGeom>
          <a:avLst/>
          <a:gdLst/>
          <a:ahLst/>
          <a:cxnLst/>
          <a:rect l="0" t="0" r="0" b="0"/>
          <a:pathLst>
            <a:path>
              <a:moveTo>
                <a:pt x="0" y="0"/>
              </a:moveTo>
              <a:lnTo>
                <a:pt x="0" y="406904"/>
              </a:lnTo>
              <a:lnTo>
                <a:pt x="1953557" y="406904"/>
              </a:lnTo>
              <a:lnTo>
                <a:pt x="1953557" y="5365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9EDBEB-CE9B-44F1-ADEF-7F1B8A03029A}">
      <dsp:nvSpPr>
        <dsp:cNvPr id="0" name=""/>
        <dsp:cNvSpPr/>
      </dsp:nvSpPr>
      <dsp:spPr>
        <a:xfrm>
          <a:off x="6246861" y="3106233"/>
          <a:ext cx="91440" cy="405289"/>
        </a:xfrm>
        <a:custGeom>
          <a:avLst/>
          <a:gdLst/>
          <a:ahLst/>
          <a:cxnLst/>
          <a:rect l="0" t="0" r="0" b="0"/>
          <a:pathLst>
            <a:path>
              <a:moveTo>
                <a:pt x="45720" y="0"/>
              </a:moveTo>
              <a:lnTo>
                <a:pt x="45720" y="275649"/>
              </a:lnTo>
              <a:lnTo>
                <a:pt x="66851" y="275649"/>
              </a:lnTo>
              <a:lnTo>
                <a:pt x="66851" y="40528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1A6030-AC04-430F-9A3F-C50E1BB83C0E}">
      <dsp:nvSpPr>
        <dsp:cNvPr id="0" name=""/>
        <dsp:cNvSpPr/>
      </dsp:nvSpPr>
      <dsp:spPr>
        <a:xfrm>
          <a:off x="4207128" y="1986169"/>
          <a:ext cx="2085453" cy="408701"/>
        </a:xfrm>
        <a:custGeom>
          <a:avLst/>
          <a:gdLst/>
          <a:ahLst/>
          <a:cxnLst/>
          <a:rect l="0" t="0" r="0" b="0"/>
          <a:pathLst>
            <a:path>
              <a:moveTo>
                <a:pt x="0" y="0"/>
              </a:moveTo>
              <a:lnTo>
                <a:pt x="0" y="279061"/>
              </a:lnTo>
              <a:lnTo>
                <a:pt x="2085453" y="279061"/>
              </a:lnTo>
              <a:lnTo>
                <a:pt x="2085453" y="40870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494C84-B56C-465A-AED9-30100D0E325A}">
      <dsp:nvSpPr>
        <dsp:cNvPr id="0" name=""/>
        <dsp:cNvSpPr/>
      </dsp:nvSpPr>
      <dsp:spPr>
        <a:xfrm>
          <a:off x="3858596" y="3255895"/>
          <a:ext cx="91440" cy="354850"/>
        </a:xfrm>
        <a:custGeom>
          <a:avLst/>
          <a:gdLst/>
          <a:ahLst/>
          <a:cxnLst/>
          <a:rect l="0" t="0" r="0" b="0"/>
          <a:pathLst>
            <a:path>
              <a:moveTo>
                <a:pt x="45720" y="0"/>
              </a:moveTo>
              <a:lnTo>
                <a:pt x="45720" y="35485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0FAA81-7E3A-480C-B718-0AF73E08E1B3}">
      <dsp:nvSpPr>
        <dsp:cNvPr id="0" name=""/>
        <dsp:cNvSpPr/>
      </dsp:nvSpPr>
      <dsp:spPr>
        <a:xfrm>
          <a:off x="3904316" y="1986169"/>
          <a:ext cx="302811" cy="459139"/>
        </a:xfrm>
        <a:custGeom>
          <a:avLst/>
          <a:gdLst/>
          <a:ahLst/>
          <a:cxnLst/>
          <a:rect l="0" t="0" r="0" b="0"/>
          <a:pathLst>
            <a:path>
              <a:moveTo>
                <a:pt x="302811" y="0"/>
              </a:moveTo>
              <a:lnTo>
                <a:pt x="302811" y="329499"/>
              </a:lnTo>
              <a:lnTo>
                <a:pt x="0" y="329499"/>
              </a:lnTo>
              <a:lnTo>
                <a:pt x="0" y="45913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098A7EF-40C9-442D-9ED1-2C50409F41B5}">
      <dsp:nvSpPr>
        <dsp:cNvPr id="0" name=""/>
        <dsp:cNvSpPr/>
      </dsp:nvSpPr>
      <dsp:spPr>
        <a:xfrm>
          <a:off x="1615527" y="3558419"/>
          <a:ext cx="91440" cy="337309"/>
        </a:xfrm>
        <a:custGeom>
          <a:avLst/>
          <a:gdLst/>
          <a:ahLst/>
          <a:cxnLst/>
          <a:rect l="0" t="0" r="0" b="0"/>
          <a:pathLst>
            <a:path>
              <a:moveTo>
                <a:pt x="62680" y="0"/>
              </a:moveTo>
              <a:lnTo>
                <a:pt x="62680" y="207669"/>
              </a:lnTo>
              <a:lnTo>
                <a:pt x="45720" y="207669"/>
              </a:lnTo>
              <a:lnTo>
                <a:pt x="45720" y="33730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123BAC-6F5A-4112-AD76-B31664DEE0C9}">
      <dsp:nvSpPr>
        <dsp:cNvPr id="0" name=""/>
        <dsp:cNvSpPr/>
      </dsp:nvSpPr>
      <dsp:spPr>
        <a:xfrm>
          <a:off x="1678208" y="1986169"/>
          <a:ext cx="2528919" cy="408443"/>
        </a:xfrm>
        <a:custGeom>
          <a:avLst/>
          <a:gdLst/>
          <a:ahLst/>
          <a:cxnLst/>
          <a:rect l="0" t="0" r="0" b="0"/>
          <a:pathLst>
            <a:path>
              <a:moveTo>
                <a:pt x="2528919" y="0"/>
              </a:moveTo>
              <a:lnTo>
                <a:pt x="2528919" y="278803"/>
              </a:lnTo>
              <a:lnTo>
                <a:pt x="0" y="278803"/>
              </a:lnTo>
              <a:lnTo>
                <a:pt x="0" y="40844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4E891-BEBE-4156-B944-A1196811939A}">
      <dsp:nvSpPr>
        <dsp:cNvPr id="0" name=""/>
        <dsp:cNvSpPr/>
      </dsp:nvSpPr>
      <dsp:spPr>
        <a:xfrm>
          <a:off x="4207128" y="542497"/>
          <a:ext cx="2247468" cy="555045"/>
        </a:xfrm>
        <a:custGeom>
          <a:avLst/>
          <a:gdLst/>
          <a:ahLst/>
          <a:cxnLst/>
          <a:rect l="0" t="0" r="0" b="0"/>
          <a:pathLst>
            <a:path>
              <a:moveTo>
                <a:pt x="2247468" y="0"/>
              </a:moveTo>
              <a:lnTo>
                <a:pt x="2247468" y="425406"/>
              </a:lnTo>
              <a:lnTo>
                <a:pt x="0" y="425406"/>
              </a:lnTo>
              <a:lnTo>
                <a:pt x="0" y="5550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612FE9-0271-4882-9F15-E0E6150D7189}">
      <dsp:nvSpPr>
        <dsp:cNvPr id="0" name=""/>
        <dsp:cNvSpPr/>
      </dsp:nvSpPr>
      <dsp:spPr>
        <a:xfrm>
          <a:off x="2206742" y="-147715"/>
          <a:ext cx="8495708" cy="69021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7BA6E-B001-401E-8A26-37452700DB99}">
      <dsp:nvSpPr>
        <dsp:cNvPr id="0" name=""/>
        <dsp:cNvSpPr/>
      </dsp:nvSpPr>
      <dsp:spPr>
        <a:xfrm>
          <a:off x="2362232" y="0"/>
          <a:ext cx="8495708" cy="69021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b="1" kern="1200">
              <a:latin typeface="Simplified Arabic" panose="02020603050405020304" pitchFamily="18" charset="-78"/>
              <a:cs typeface="Simplified Arabic" panose="02020603050405020304" pitchFamily="18" charset="-78"/>
            </a:rPr>
            <a:t>تأثيرات الإعلام الرقمي الأمنية على المستخدمين</a:t>
          </a:r>
        </a:p>
      </dsp:txBody>
      <dsp:txXfrm>
        <a:off x="2382448" y="20216"/>
        <a:ext cx="8455276" cy="649781"/>
      </dsp:txXfrm>
    </dsp:sp>
    <dsp:sp modelId="{DDBC58F3-ED9F-4EBD-8B04-DE139D047A27}">
      <dsp:nvSpPr>
        <dsp:cNvPr id="0" name=""/>
        <dsp:cNvSpPr/>
      </dsp:nvSpPr>
      <dsp:spPr>
        <a:xfrm>
          <a:off x="2187058" y="1097543"/>
          <a:ext cx="4040139" cy="88862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2BD6D-D44B-40D7-A8DA-AA3B2E5E2EBC}">
      <dsp:nvSpPr>
        <dsp:cNvPr id="0" name=""/>
        <dsp:cNvSpPr/>
      </dsp:nvSpPr>
      <dsp:spPr>
        <a:xfrm>
          <a:off x="2342548" y="1245259"/>
          <a:ext cx="4040139" cy="8886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الجرائم</a:t>
          </a:r>
          <a:r>
            <a:rPr lang="ar-EG" sz="2400" b="1" kern="1200" baseline="0">
              <a:latin typeface="Simplified Arabic" panose="02020603050405020304" pitchFamily="18" charset="-78"/>
              <a:cs typeface="Simplified Arabic" panose="02020603050405020304" pitchFamily="18" charset="-78"/>
            </a:rPr>
            <a:t> الإلكترونية </a:t>
          </a:r>
          <a:endParaRPr lang="ar-EG" sz="2400" b="1" kern="1200">
            <a:latin typeface="Simplified Arabic" panose="02020603050405020304" pitchFamily="18" charset="-78"/>
            <a:cs typeface="Simplified Arabic" panose="02020603050405020304" pitchFamily="18" charset="-78"/>
          </a:endParaRPr>
        </a:p>
      </dsp:txBody>
      <dsp:txXfrm>
        <a:off x="2368575" y="1271286"/>
        <a:ext cx="3988085" cy="836571"/>
      </dsp:txXfrm>
    </dsp:sp>
    <dsp:sp modelId="{8B4F6A96-7807-4F9A-9BE3-2EACD09BB368}">
      <dsp:nvSpPr>
        <dsp:cNvPr id="0" name=""/>
        <dsp:cNvSpPr/>
      </dsp:nvSpPr>
      <dsp:spPr>
        <a:xfrm>
          <a:off x="864073" y="2394612"/>
          <a:ext cx="1628269" cy="1163806"/>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F0665-3358-4310-A6FA-7EB408D4AD10}">
      <dsp:nvSpPr>
        <dsp:cNvPr id="0" name=""/>
        <dsp:cNvSpPr/>
      </dsp:nvSpPr>
      <dsp:spPr>
        <a:xfrm>
          <a:off x="1019563" y="2542328"/>
          <a:ext cx="1628269" cy="116380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سرقة</a:t>
          </a:r>
          <a:r>
            <a:rPr lang="ar-EG" sz="2000" b="1" kern="1200" baseline="0">
              <a:latin typeface="Simplified Arabic" panose="02020603050405020304" pitchFamily="18" charset="-78"/>
              <a:cs typeface="Simplified Arabic" panose="02020603050405020304" pitchFamily="18" charset="-78"/>
            </a:rPr>
            <a:t> المعلومات وتعديلها</a:t>
          </a:r>
          <a:endParaRPr lang="ar-EG" sz="2000" b="1" kern="1200">
            <a:latin typeface="Simplified Arabic" panose="02020603050405020304" pitchFamily="18" charset="-78"/>
            <a:cs typeface="Simplified Arabic" panose="02020603050405020304" pitchFamily="18" charset="-78"/>
          </a:endParaRPr>
        </a:p>
      </dsp:txBody>
      <dsp:txXfrm>
        <a:off x="1053650" y="2576415"/>
        <a:ext cx="1560095" cy="1095632"/>
      </dsp:txXfrm>
    </dsp:sp>
    <dsp:sp modelId="{5813F937-4354-44F7-A9B0-DF20F7D5F196}">
      <dsp:nvSpPr>
        <dsp:cNvPr id="0" name=""/>
        <dsp:cNvSpPr/>
      </dsp:nvSpPr>
      <dsp:spPr>
        <a:xfrm>
          <a:off x="961542" y="3895728"/>
          <a:ext cx="1399410" cy="88862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DD2374-973E-488B-88F1-A65A4A467C78}">
      <dsp:nvSpPr>
        <dsp:cNvPr id="0" name=""/>
        <dsp:cNvSpPr/>
      </dsp:nvSpPr>
      <dsp:spPr>
        <a:xfrm>
          <a:off x="1117032" y="4043443"/>
          <a:ext cx="1399410" cy="8886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جرائم السب والقذف</a:t>
          </a:r>
        </a:p>
      </dsp:txBody>
      <dsp:txXfrm>
        <a:off x="1143059" y="4069470"/>
        <a:ext cx="1347356" cy="836571"/>
      </dsp:txXfrm>
    </dsp:sp>
    <dsp:sp modelId="{A4774A55-C26E-4778-8348-32397C5CA5DF}">
      <dsp:nvSpPr>
        <dsp:cNvPr id="0" name=""/>
        <dsp:cNvSpPr/>
      </dsp:nvSpPr>
      <dsp:spPr>
        <a:xfrm>
          <a:off x="2922847" y="2445308"/>
          <a:ext cx="1962938" cy="810586"/>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F0EAE-9B31-46D3-915F-537671E3F63B}">
      <dsp:nvSpPr>
        <dsp:cNvPr id="0" name=""/>
        <dsp:cNvSpPr/>
      </dsp:nvSpPr>
      <dsp:spPr>
        <a:xfrm>
          <a:off x="3078337" y="2593024"/>
          <a:ext cx="1962938" cy="81058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الإبتزاز</a:t>
          </a:r>
          <a:r>
            <a:rPr lang="ar-EG" sz="2000" b="1" kern="1200" baseline="0">
              <a:latin typeface="Simplified Arabic" panose="02020603050405020304" pitchFamily="18" charset="-78"/>
              <a:cs typeface="Simplified Arabic" panose="02020603050405020304" pitchFamily="18" charset="-78"/>
            </a:rPr>
            <a:t> الإلكتروني</a:t>
          </a:r>
          <a:endParaRPr lang="ar-EG" sz="2000" b="1" kern="1200">
            <a:latin typeface="Simplified Arabic" panose="02020603050405020304" pitchFamily="18" charset="-78"/>
            <a:cs typeface="Simplified Arabic" panose="02020603050405020304" pitchFamily="18" charset="-78"/>
          </a:endParaRPr>
        </a:p>
      </dsp:txBody>
      <dsp:txXfrm>
        <a:off x="3102078" y="2616765"/>
        <a:ext cx="1915456" cy="763104"/>
      </dsp:txXfrm>
    </dsp:sp>
    <dsp:sp modelId="{4F982517-4055-461D-8A28-B78A1F5F6EBE}">
      <dsp:nvSpPr>
        <dsp:cNvPr id="0" name=""/>
        <dsp:cNvSpPr/>
      </dsp:nvSpPr>
      <dsp:spPr>
        <a:xfrm>
          <a:off x="3204611" y="3610745"/>
          <a:ext cx="1399410" cy="888625"/>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DC114C-775B-4F43-A646-AA712B49000A}">
      <dsp:nvSpPr>
        <dsp:cNvPr id="0" name=""/>
        <dsp:cNvSpPr/>
      </dsp:nvSpPr>
      <dsp:spPr>
        <a:xfrm>
          <a:off x="3360101" y="3758461"/>
          <a:ext cx="1399410" cy="8886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الإغراق</a:t>
          </a:r>
        </a:p>
      </dsp:txBody>
      <dsp:txXfrm>
        <a:off x="3386128" y="3784488"/>
        <a:ext cx="1347356" cy="836571"/>
      </dsp:txXfrm>
    </dsp:sp>
    <dsp:sp modelId="{669B8438-124B-4C35-9F9F-7153798AE812}">
      <dsp:nvSpPr>
        <dsp:cNvPr id="0" name=""/>
        <dsp:cNvSpPr/>
      </dsp:nvSpPr>
      <dsp:spPr>
        <a:xfrm>
          <a:off x="5175635" y="2394870"/>
          <a:ext cx="2233892" cy="711362"/>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25F682-D0D2-49FB-870B-28A6BA3A6E45}">
      <dsp:nvSpPr>
        <dsp:cNvPr id="0" name=""/>
        <dsp:cNvSpPr/>
      </dsp:nvSpPr>
      <dsp:spPr>
        <a:xfrm>
          <a:off x="5331125" y="2542586"/>
          <a:ext cx="2233892" cy="711362"/>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الاصطياد الإلكتروني</a:t>
          </a:r>
        </a:p>
      </dsp:txBody>
      <dsp:txXfrm>
        <a:off x="5351960" y="2563421"/>
        <a:ext cx="2192222" cy="669692"/>
      </dsp:txXfrm>
    </dsp:sp>
    <dsp:sp modelId="{F6033387-A424-4182-A2F0-2A10B83E684F}">
      <dsp:nvSpPr>
        <dsp:cNvPr id="0" name=""/>
        <dsp:cNvSpPr/>
      </dsp:nvSpPr>
      <dsp:spPr>
        <a:xfrm>
          <a:off x="5474234" y="3511522"/>
          <a:ext cx="1678956" cy="1084505"/>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EAE1B4-0BB9-42C3-A0BB-49D86A5116E5}">
      <dsp:nvSpPr>
        <dsp:cNvPr id="0" name=""/>
        <dsp:cNvSpPr/>
      </dsp:nvSpPr>
      <dsp:spPr>
        <a:xfrm>
          <a:off x="5629724" y="3659237"/>
          <a:ext cx="1678956" cy="108450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انتحال الشخصية</a:t>
          </a:r>
        </a:p>
      </dsp:txBody>
      <dsp:txXfrm>
        <a:off x="5661488" y="3691001"/>
        <a:ext cx="1615428" cy="1020977"/>
      </dsp:txXfrm>
    </dsp:sp>
    <dsp:sp modelId="{33E500D2-4D4E-48F0-89FB-78F643CAB0B8}">
      <dsp:nvSpPr>
        <dsp:cNvPr id="0" name=""/>
        <dsp:cNvSpPr/>
      </dsp:nvSpPr>
      <dsp:spPr>
        <a:xfrm>
          <a:off x="7081415" y="1079042"/>
          <a:ext cx="2653477" cy="104502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167864-42AB-4F1A-9FEA-30BD9CCA22C8}">
      <dsp:nvSpPr>
        <dsp:cNvPr id="0" name=""/>
        <dsp:cNvSpPr/>
      </dsp:nvSpPr>
      <dsp:spPr>
        <a:xfrm>
          <a:off x="7236905" y="1226757"/>
          <a:ext cx="2653477" cy="10450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خطاب</a:t>
          </a:r>
          <a:r>
            <a:rPr lang="ar-EG" sz="2400" b="1" kern="1200" baseline="0">
              <a:latin typeface="Simplified Arabic" panose="02020603050405020304" pitchFamily="18" charset="-78"/>
              <a:cs typeface="Simplified Arabic" panose="02020603050405020304" pitchFamily="18" charset="-78"/>
            </a:rPr>
            <a:t> الكراهية الإلكتروني</a:t>
          </a:r>
          <a:endParaRPr lang="ar-EG" sz="2400" b="1" kern="1200">
            <a:latin typeface="Simplified Arabic" panose="02020603050405020304" pitchFamily="18" charset="-78"/>
            <a:cs typeface="Simplified Arabic" panose="02020603050405020304" pitchFamily="18" charset="-78"/>
          </a:endParaRPr>
        </a:p>
      </dsp:txBody>
      <dsp:txXfrm>
        <a:off x="7267513" y="1257365"/>
        <a:ext cx="2592261" cy="983807"/>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jpeg"/><Relationship Id="rId1" Type="http://schemas.openxmlformats.org/officeDocument/2006/relationships/slideLayout" Target="../slideLayouts/slideLayout14.xml"/><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057"/>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04053" y="2124465"/>
            <a:ext cx="4337356" cy="830997"/>
          </a:xfrm>
          <a:prstGeom prst="rect">
            <a:avLst/>
          </a:prstGeom>
          <a:noFill/>
        </p:spPr>
        <p:txBody>
          <a:bodyPr wrap="square" rtlCol="0">
            <a:spAutoFit/>
          </a:bodyPr>
          <a:lstStyle/>
          <a:p>
            <a:pPr algn="ctr"/>
            <a:r>
              <a:rPr lang="ar-EG" sz="4800" b="1">
                <a:solidFill>
                  <a:srgbClr val="00B0F0"/>
                </a:solidFill>
                <a:latin typeface="Alexandria" charset="0"/>
                <a:cs typeface="Alexandria" charset="0"/>
              </a:rPr>
              <a:t>الإعلام والمجتمع</a:t>
            </a:r>
            <a:endParaRPr lang="en-US" sz="4800" b="1" dirty="0">
              <a:solidFill>
                <a:srgbClr val="00B0F0"/>
              </a:solidFill>
              <a:latin typeface="Alexandria" charset="0"/>
              <a:cs typeface="Alexandria" charset="0"/>
            </a:endParaRPr>
          </a:p>
        </p:txBody>
      </p:sp>
      <p:sp>
        <p:nvSpPr>
          <p:cNvPr id="10" name="Rectangle: Rounded Corners 9"/>
          <p:cNvSpPr/>
          <p:nvPr/>
        </p:nvSpPr>
        <p:spPr>
          <a:xfrm>
            <a:off x="7914427" y="308795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الثالثة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a:solidFill>
                  <a:srgbClr val="00B0F0"/>
                </a:solidFill>
                <a:latin typeface="Alexandria" charset="0"/>
                <a:cs typeface="Alexandria" charset="0"/>
              </a:rPr>
              <a:t>د/ نهلة صلاح</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a:solidFill>
                  <a:srgbClr val="00B0F0"/>
                </a:solidFill>
                <a:latin typeface="Alexandria" charset="0"/>
                <a:cs typeface="Alexandria" charset="0"/>
              </a:rPr>
              <a:t>إعداد</a:t>
            </a:r>
            <a:endParaRPr lang="en-US" sz="32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910631" y="3887703"/>
            <a:ext cx="1744736" cy="461665"/>
          </a:xfrm>
          <a:prstGeom prst="rect">
            <a:avLst/>
          </a:prstGeom>
          <a:noFill/>
        </p:spPr>
        <p:txBody>
          <a:bodyPr wrap="square" rtlCol="0">
            <a:spAutoFit/>
          </a:bodyPr>
          <a:lstStyle/>
          <a:p>
            <a:r>
              <a:rPr lang="en-US" sz="2400" b="1">
                <a:latin typeface="Alexandria" charset="0"/>
                <a:cs typeface="+mj-cs"/>
              </a:rPr>
              <a:t>DGM 226</a:t>
            </a:r>
            <a:endParaRPr lang="en-US" sz="2400" b="1" dirty="0">
              <a:latin typeface="Alexandria" charset="0"/>
              <a:cs typeface="+mj-cs"/>
            </a:endParaRPr>
          </a:p>
        </p:txBody>
      </p:sp>
      <p:sp>
        <p:nvSpPr>
          <p:cNvPr id="8" name="Rectangle: Rounded Corners 7">
            <a:extLst>
              <a:ext uri="{FF2B5EF4-FFF2-40B4-BE49-F238E27FC236}">
                <a16:creationId xmlns:a16="http://schemas.microsoft.com/office/drawing/2014/main" id="{0E968808-2C7E-D4AB-2534-630BB5B6E5A3}"/>
              </a:ext>
            </a:extLst>
          </p:cNvPr>
          <p:cNvSpPr/>
          <p:nvPr/>
        </p:nvSpPr>
        <p:spPr>
          <a:xfrm>
            <a:off x="4055806" y="4483823"/>
            <a:ext cx="7058283" cy="83099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تأثيرات الإعلام الرقمي الأمنية على المستخدمين</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3022"/>
    </mc:Choice>
    <mc:Fallback xmlns="">
      <p:transition spd="slow" advTm="3302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551300"/>
            <a:ext cx="7397006" cy="2497094"/>
          </a:xfrm>
          <a:prstGeom prst="rect">
            <a:avLst/>
          </a:prstGeom>
          <a:noFill/>
        </p:spPr>
        <p:txBody>
          <a:bodyPr wrap="square" rtlCol="0">
            <a:spAutoFit/>
          </a:bodyPr>
          <a:lstStyle/>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أولًا: تأثيرات الإعلام الرقمي النفسية على المستخدمين. </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ثانيًا: تأثيرات الإعلام الرقمي الأمنية على المستخدمين.</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ثالثًا: تأثيرات الإعلام الرقمي العقائدية على المستخدمين.</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رابعًا: تأثيرات الإعلام الرقمي الصحية على المستخدمين.</a:t>
            </a:r>
          </a:p>
          <a:p>
            <a:pPr algn="just" rtl="1">
              <a:lnSpc>
                <a:spcPct val="110000"/>
              </a:lnSpc>
              <a:spcBef>
                <a:spcPts val="110"/>
              </a:spcBef>
              <a:spcAft>
                <a:spcPts val="110"/>
              </a:spcAft>
            </a:pPr>
            <a:endParaRPr lang="ar-EG" sz="2400" b="1">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17660" y="126238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1980"/>
    </mc:Choice>
    <mc:Fallback xmlns="">
      <p:transition spd="slow" advTm="4198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008728" y="1463560"/>
            <a:ext cx="6522493" cy="4730300"/>
          </a:xfrm>
        </p:spPr>
        <p:txBody>
          <a:bodyPr>
            <a:noAutofit/>
          </a:bodyPr>
          <a:lstStyle/>
          <a:p>
            <a:pPr marL="0" indent="0" algn="just" rtl="1">
              <a:lnSpc>
                <a:spcPct val="110000"/>
              </a:lnSpc>
              <a:spcBef>
                <a:spcPts val="110"/>
              </a:spcBef>
              <a:spcAft>
                <a:spcPts val="110"/>
              </a:spcAft>
              <a:buNone/>
            </a:pPr>
            <a:r>
              <a:rPr lang="en-US" sz="2400" b="1" u="sng">
                <a:latin typeface="Simplified Arabic" panose="02020603050405020304" pitchFamily="18" charset="-78"/>
                <a:cs typeface="Simplified Arabic" panose="02020603050405020304" pitchFamily="18" charset="-78"/>
              </a:rPr>
              <a:t> </a:t>
            </a:r>
            <a:r>
              <a:rPr lang="en-US" b="1" u="sng">
                <a:latin typeface="Simplified Arabic" panose="02020603050405020304" pitchFamily="18" charset="-78"/>
                <a:cs typeface="Simplified Arabic" panose="02020603050405020304" pitchFamily="18" charset="-78"/>
              </a:rPr>
              <a:t>.</a:t>
            </a:r>
            <a:r>
              <a:rPr lang="en-US" b="1" u="sng">
                <a:solidFill>
                  <a:srgbClr val="203E5F"/>
                </a:solidFill>
                <a:latin typeface="Simplified Arabic" panose="02020603050405020304" pitchFamily="18" charset="-78"/>
                <a:cs typeface="Simplified Arabic" panose="02020603050405020304" pitchFamily="18" charset="-78"/>
              </a:rPr>
              <a:t>1</a:t>
            </a:r>
            <a:r>
              <a:rPr lang="ar-EG" b="1" u="sng">
                <a:solidFill>
                  <a:srgbClr val="203E5F"/>
                </a:solidFill>
                <a:latin typeface="Simplified Arabic" panose="02020603050405020304" pitchFamily="18" charset="-78"/>
                <a:cs typeface="Simplified Arabic" panose="02020603050405020304" pitchFamily="18" charset="-78"/>
              </a:rPr>
              <a:t>الإدمان: </a:t>
            </a:r>
          </a:p>
          <a:p>
            <a:pPr algn="just" rtl="1">
              <a:lnSpc>
                <a:spcPct val="110000"/>
              </a:lnSpc>
              <a:spcBef>
                <a:spcPts val="110"/>
              </a:spcBef>
              <a:spcAft>
                <a:spcPts val="110"/>
              </a:spcAft>
            </a:pPr>
            <a:r>
              <a:rPr lang="ar-EG" sz="2400"/>
              <a:t>‏</a:t>
            </a:r>
            <a:r>
              <a:rPr lang="ar-EG" sz="2400">
                <a:latin typeface="Simplified Arabic" panose="02020603050405020304" pitchFamily="18" charset="-78"/>
                <a:cs typeface="Simplified Arabic" panose="02020603050405020304" pitchFamily="18" charset="-78"/>
              </a:rPr>
              <a:t>يعد </a:t>
            </a:r>
            <a:r>
              <a:rPr lang="ar-EG" sz="2400" b="1">
                <a:latin typeface="Simplified Arabic" panose="02020603050405020304" pitchFamily="18" charset="-78"/>
                <a:cs typeface="Simplified Arabic" panose="02020603050405020304" pitchFamily="18" charset="-78"/>
              </a:rPr>
              <a:t>الإدمان</a:t>
            </a:r>
            <a:r>
              <a:rPr lang="ar-EG" sz="2400">
                <a:latin typeface="Simplified Arabic" panose="02020603050405020304" pitchFamily="18" charset="-78"/>
                <a:cs typeface="Simplified Arabic" panose="02020603050405020304" pitchFamily="18" charset="-78"/>
              </a:rPr>
              <a:t> من أهم </a:t>
            </a:r>
            <a:r>
              <a:rPr lang="ar-EG" sz="2400" b="1">
                <a:latin typeface="Simplified Arabic" panose="02020603050405020304" pitchFamily="18" charset="-78"/>
                <a:cs typeface="Simplified Arabic" panose="02020603050405020304" pitchFamily="18" charset="-78"/>
              </a:rPr>
              <a:t>الآثار التي قد تشكل خطرًا على مستخدمي وسائل الإعلام الجديد</a:t>
            </a:r>
            <a:r>
              <a:rPr lang="ar-EG" sz="2400">
                <a:latin typeface="Simplified Arabic" panose="02020603050405020304" pitchFamily="18" charset="-78"/>
                <a:cs typeface="Simplified Arabic" panose="02020603050405020304" pitchFamily="18" charset="-78"/>
              </a:rPr>
              <a:t>، وبالتحديد </a:t>
            </a:r>
            <a:r>
              <a:rPr lang="ar-EG" sz="2400" b="1">
                <a:latin typeface="Simplified Arabic" panose="02020603050405020304" pitchFamily="18" charset="-78"/>
                <a:cs typeface="Simplified Arabic" panose="02020603050405020304" pitchFamily="18" charset="-78"/>
              </a:rPr>
              <a:t>الشبكات الاجتماعية خصوصًا الشباب والمراهقين</a:t>
            </a:r>
            <a:r>
              <a:rPr lang="ar-EG" sz="2400">
                <a:latin typeface="Simplified Arabic" panose="02020603050405020304" pitchFamily="18" charset="-78"/>
                <a:cs typeface="Simplified Arabic" panose="02020603050405020304" pitchFamily="18" charset="-78"/>
              </a:rPr>
              <a:t>؛ ‏حيث أفرز </a:t>
            </a:r>
            <a:r>
              <a:rPr lang="ar-EG" sz="2400" b="1">
                <a:latin typeface="Simplified Arabic" panose="02020603050405020304" pitchFamily="18" charset="-78"/>
                <a:cs typeface="Simplified Arabic" panose="02020603050405020304" pitchFamily="18" charset="-78"/>
              </a:rPr>
              <a:t>الاستخدام المكثف للإنترنت ظاهرة أصبحت توصف بأنها ظاهرة مرضية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وهى إدمان الإنترنت </a:t>
            </a:r>
            <a:r>
              <a:rPr lang="ar-EG" sz="2400">
                <a:latin typeface="Simplified Arabic" panose="02020603050405020304" pitchFamily="18" charset="-78"/>
                <a:cs typeface="Simplified Arabic" panose="02020603050405020304" pitchFamily="18" charset="-78"/>
              </a:rPr>
              <a:t>‏الذي يعرف بأنه " ‏</a:t>
            </a:r>
            <a:r>
              <a:rPr lang="ar-EG" sz="2400" b="1">
                <a:latin typeface="Simplified Arabic" panose="02020603050405020304" pitchFamily="18" charset="-78"/>
                <a:cs typeface="Simplified Arabic" panose="02020603050405020304" pitchFamily="18" charset="-78"/>
              </a:rPr>
              <a:t>حالة من الاستخدام المرضية وغير التوافقي للإنترنت يؤدي إلى اضطرابات ‏إكلينيكية</a:t>
            </a:r>
            <a:r>
              <a:rPr lang="ar-EG" sz="2400">
                <a:latin typeface="Simplified Arabic" panose="02020603050405020304" pitchFamily="18" charset="-78"/>
                <a:cs typeface="Simplified Arabic" panose="02020603050405020304" pitchFamily="18" charset="-78"/>
              </a:rPr>
              <a:t> ". </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وقد تزايدت في الآونة الاخيرة </a:t>
            </a:r>
            <a:r>
              <a:rPr lang="ar-EG" sz="2400" b="1">
                <a:latin typeface="Simplified Arabic" panose="02020603050405020304" pitchFamily="18" charset="-78"/>
                <a:cs typeface="Simplified Arabic" panose="02020603050405020304" pitchFamily="18" charset="-78"/>
              </a:rPr>
              <a:t>البحوث النفسية التي تؤكد على أن الاستخدام المبالغ فيه لشبكات التواصل الاجتماعي عبر الإنترنت يسبب إدمان نفسيًا يشبه نوعًا ما في طبيعته ‏إدمان المخدرات والكحول</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361062" y="365126"/>
            <a:ext cx="899273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364" y="1463560"/>
            <a:ext cx="4517409" cy="5003243"/>
          </a:xfr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186284"/>
    </mc:Choice>
    <mc:Fallback xmlns="">
      <p:transition spd="slow" advTm="18628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528550"/>
            <a:ext cx="6960357" cy="4503760"/>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وفي هذا الصدد توصلت </a:t>
            </a:r>
            <a:r>
              <a:rPr lang="ar-EG" sz="2400" b="1">
                <a:latin typeface="Simplified Arabic" panose="02020603050405020304" pitchFamily="18" charset="-78"/>
                <a:cs typeface="Simplified Arabic" panose="02020603050405020304" pitchFamily="18" charset="-78"/>
              </a:rPr>
              <a:t>إحدى الدراسات العربية حول الآثار النفسية لتعرض الجمهور لشبكة الإنترنت إلى أن استخدام الإنترنت يؤدي إلى الشعور بالقلق العام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بسبب تأثر هؤلاء الأفراد بإدمان الإنترنت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ويختفي هذا الشعور عندما لا يعانون من الإدمان للشبكة أي أن إدمان الشبكة حال دون شعورهم بالاكتئاب عندما يزداد استخدامهم لها</a:t>
            </a:r>
            <a:r>
              <a:rPr lang="ar-EG" sz="2400">
                <a:latin typeface="Simplified Arabic" panose="02020603050405020304" pitchFamily="18" charset="-78"/>
                <a:cs typeface="Simplified Arabic" panose="02020603050405020304" pitchFamily="18" charset="-78"/>
              </a:rPr>
              <a:t>. </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وحسب علماء الاجتماع، </a:t>
            </a:r>
            <a:r>
              <a:rPr lang="ar-EG" sz="2400" b="1">
                <a:latin typeface="Simplified Arabic" panose="02020603050405020304" pitchFamily="18" charset="-78"/>
                <a:cs typeface="Simplified Arabic" panose="02020603050405020304" pitchFamily="18" charset="-78"/>
              </a:rPr>
              <a:t>ومن دراسات أجروها على أثر الإعلام الاجتماعي على الأطفال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تبين أنه يسهم في عزلتهم عن أسرهم ويصبح التواصل الشخصي بين أفراد الأسرة قليلًا وهذا يضعف دور الآباء والأمهات في تقديم النصح والإرشاد لأبنائهم ويقلل من العلاقات الدافئة والصادقة بين الآباء والأبناء. </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Simplified Arabic" panose="02020603050405020304" pitchFamily="18" charset="-78"/>
              <a:cs typeface="Simplified Arabic" panose="02020603050405020304" pitchFamily="18" charset="-78"/>
            </a:endParaRPr>
          </a:p>
        </p:txBody>
      </p:sp>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306472" y="365126"/>
            <a:ext cx="9047328"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10"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7" y="1472820"/>
            <a:ext cx="4470780" cy="5137021"/>
          </a:xfr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76067"/>
    </mc:Choice>
    <mc:Fallback xmlns="">
      <p:transition spd="slow" advTm="1760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31808" y="1625570"/>
            <a:ext cx="5921991" cy="4165742"/>
          </a:xfrm>
        </p:spPr>
        <p:txBody>
          <a:bodyPr>
            <a:normAutofit/>
          </a:bodyPr>
          <a:lstStyle/>
          <a:p>
            <a:pPr algn="just" rtl="1">
              <a:lnSpc>
                <a:spcPct val="130000"/>
              </a:lnSpc>
              <a:spcBef>
                <a:spcPts val="110"/>
              </a:spcBef>
              <a:spcAft>
                <a:spcPts val="110"/>
              </a:spcAft>
            </a:pPr>
            <a:r>
              <a:rPr lang="ar-EG" sz="2600">
                <a:latin typeface="Simplified Arabic" panose="02020603050405020304" pitchFamily="18" charset="-78"/>
                <a:cs typeface="Simplified Arabic" panose="02020603050405020304" pitchFamily="18" charset="-78"/>
              </a:rPr>
              <a:t>مما يجعل الأبناء </a:t>
            </a:r>
            <a:r>
              <a:rPr lang="ar-EG" sz="2600" b="1">
                <a:latin typeface="Simplified Arabic" panose="02020603050405020304" pitchFamily="18" charset="-78"/>
                <a:cs typeface="Simplified Arabic" panose="02020603050405020304" pitchFamily="18" charset="-78"/>
              </a:rPr>
              <a:t>يبحثون عن حلول لمشاكلهم خارج إطار الأسرة من خلال الرجوع إلى الأصدقاء والمجموعات الافتراضية،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والتي قد تشكل قدوة سيئة في بعض الأحيان، </a:t>
            </a:r>
            <a:r>
              <a:rPr lang="ar-EG" sz="2600">
                <a:latin typeface="Simplified Arabic" panose="02020603050405020304" pitchFamily="18" charset="-78"/>
                <a:cs typeface="Simplified Arabic" panose="02020603050405020304" pitchFamily="18" charset="-78"/>
              </a:rPr>
              <a:t>وهناك أيضًا </a:t>
            </a:r>
            <a:r>
              <a:rPr lang="ar-EG" sz="2600" b="1">
                <a:latin typeface="Simplified Arabic" panose="02020603050405020304" pitchFamily="18" charset="-78"/>
                <a:cs typeface="Simplified Arabic" panose="02020603050405020304" pitchFamily="18" charset="-78"/>
              </a:rPr>
              <a:t>مشكلة الإدمان على استخدام مواقع التواصل الاجتماعي حيث ترى عالمة النفس (كيمبرلي يونج) ‏أن استخدامها أكثر من </a:t>
            </a:r>
            <a:r>
              <a:rPr lang="en-US" sz="2600" b="1">
                <a:latin typeface="Simplified Arabic" panose="02020603050405020304" pitchFamily="18" charset="-78"/>
                <a:cs typeface="Simplified Arabic" panose="02020603050405020304" pitchFamily="18" charset="-78"/>
              </a:rPr>
              <a:t> 38</a:t>
            </a:r>
            <a:r>
              <a:rPr lang="ar-EG" sz="2600" b="1">
                <a:latin typeface="Simplified Arabic" panose="02020603050405020304" pitchFamily="18" charset="-78"/>
                <a:cs typeface="Simplified Arabic" panose="02020603050405020304" pitchFamily="18" charset="-78"/>
              </a:rPr>
              <a:t> ساعة أسبوعيًا يعد إدمانًا</a:t>
            </a:r>
            <a:r>
              <a:rPr lang="ar-EG" sz="2600">
                <a:latin typeface="Simplified Arabic" panose="02020603050405020304" pitchFamily="18" charset="-78"/>
                <a:cs typeface="Simplified Arabic" panose="02020603050405020304" pitchFamily="18" charset="-78"/>
              </a:rPr>
              <a:t>. </a:t>
            </a: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23617" y="1532771"/>
            <a:ext cx="4746240" cy="4799789"/>
          </a:xfrm>
        </p:spPr>
      </p:pic>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93378"/>
    </mc:Choice>
    <mc:Fallback xmlns="">
      <p:transition spd="slow" advTm="9337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عنصر نائب للمحتوى 1"/>
          <p:cNvSpPr>
            <a:spLocks noGrp="1"/>
          </p:cNvSpPr>
          <p:nvPr>
            <p:ph sz="half" idx="2"/>
          </p:nvPr>
        </p:nvSpPr>
        <p:spPr>
          <a:xfrm>
            <a:off x="4599296" y="1460310"/>
            <a:ext cx="6754503" cy="4449171"/>
          </a:xfrm>
        </p:spPr>
        <p:txBody>
          <a:bodyPr>
            <a:normAutofit fontScale="92500" lnSpcReduction="10000"/>
          </a:bodyPr>
          <a:lstStyle/>
          <a:p>
            <a:pPr algn="just" rtl="1">
              <a:lnSpc>
                <a:spcPct val="120000"/>
              </a:lnSpc>
              <a:spcBef>
                <a:spcPts val="110"/>
              </a:spcBef>
              <a:spcAft>
                <a:spcPts val="110"/>
              </a:spcAft>
            </a:pPr>
            <a:r>
              <a:rPr lang="ar-EG" sz="2600">
                <a:latin typeface="Simplified Arabic" panose="02020603050405020304" pitchFamily="18" charset="-78"/>
                <a:cs typeface="Simplified Arabic" panose="02020603050405020304" pitchFamily="18" charset="-78"/>
              </a:rPr>
              <a:t>وفي دراسة أجراها </a:t>
            </a:r>
            <a:r>
              <a:rPr lang="ar-EG" sz="2600" b="1">
                <a:latin typeface="Simplified Arabic" panose="02020603050405020304" pitchFamily="18" charset="-78"/>
                <a:cs typeface="Simplified Arabic" panose="02020603050405020304" pitchFamily="18" charset="-78"/>
              </a:rPr>
              <a:t>الباحث هشام البرجي </a:t>
            </a:r>
            <a:r>
              <a:rPr lang="ar-EG" sz="2600">
                <a:latin typeface="Simplified Arabic" panose="02020603050405020304" pitchFamily="18" charset="-78"/>
                <a:cs typeface="Simplified Arabic" panose="02020603050405020304" pitchFamily="18" charset="-78"/>
              </a:rPr>
              <a:t>حول </a:t>
            </a:r>
            <a:r>
              <a:rPr lang="ar-EG" sz="2600" b="1">
                <a:latin typeface="Simplified Arabic" panose="02020603050405020304" pitchFamily="18" charset="-78"/>
                <a:cs typeface="Simplified Arabic" panose="02020603050405020304" pitchFamily="18" charset="-78"/>
              </a:rPr>
              <a:t>تأثير شبكات التواصل الاجتماعية على الأسرة المصرية، أظهرت النتائج أن من تأثيراتها السلبية أنها تقلل من الحوار البيني التفاعلي بين أفراد الأسرة بنسبة</a:t>
            </a:r>
            <a:r>
              <a:rPr lang="ar-EG" sz="2600">
                <a:latin typeface="Simplified Arabic" panose="02020603050405020304" pitchFamily="18" charset="-78"/>
                <a:cs typeface="Simplified Arabic" panose="02020603050405020304" pitchFamily="18" charset="-78"/>
              </a:rPr>
              <a:t> </a:t>
            </a:r>
            <a:r>
              <a:rPr lang="en-US" sz="2600" b="1">
                <a:latin typeface="Simplified Arabic" panose="02020603050405020304" pitchFamily="18" charset="-78"/>
                <a:cs typeface="Simplified Arabic" panose="02020603050405020304" pitchFamily="18" charset="-78"/>
              </a:rPr>
              <a:t>65.5</a:t>
            </a:r>
            <a:r>
              <a:rPr lang="ar-EG" sz="2600" b="1">
                <a:latin typeface="Simplified Arabic" panose="02020603050405020304" pitchFamily="18" charset="-78"/>
                <a:cs typeface="Simplified Arabic" panose="02020603050405020304" pitchFamily="18" charset="-78"/>
              </a:rPr>
              <a:t>٪</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وأن استخدام مواقع التواصل الاجتماعي من قبل الأبناء يؤدي إلى تغيير سلبي في سلوكهم بسبب عزلتهم</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بنسبة</a:t>
            </a:r>
            <a:r>
              <a:rPr lang="en-US" sz="2600" b="1">
                <a:latin typeface="Simplified Arabic" panose="02020603050405020304" pitchFamily="18" charset="-78"/>
                <a:cs typeface="Simplified Arabic" panose="02020603050405020304" pitchFamily="18" charset="-78"/>
              </a:rPr>
              <a:t>60 </a:t>
            </a:r>
            <a:r>
              <a:rPr lang="ar-EG" sz="2600" b="1">
                <a:latin typeface="Simplified Arabic" panose="02020603050405020304" pitchFamily="18" charset="-78"/>
                <a:cs typeface="Simplified Arabic" panose="02020603050405020304" pitchFamily="18" charset="-78"/>
              </a:rPr>
              <a:t>٪</a:t>
            </a:r>
            <a:r>
              <a:rPr lang="ar-EG" sz="2600">
                <a:latin typeface="Simplified Arabic" panose="02020603050405020304" pitchFamily="18" charset="-78"/>
                <a:cs typeface="Simplified Arabic" panose="02020603050405020304" pitchFamily="18" charset="-78"/>
              </a:rPr>
              <a:t>؜. </a:t>
            </a:r>
            <a:endParaRPr lang="en-US" sz="26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r>
              <a:rPr lang="ar-EG" sz="2600">
                <a:latin typeface="Simplified Arabic" panose="02020603050405020304" pitchFamily="18" charset="-78"/>
                <a:cs typeface="Simplified Arabic" panose="02020603050405020304" pitchFamily="18" charset="-78"/>
              </a:rPr>
              <a:t>وقد كشفت دراسة (</a:t>
            </a:r>
            <a:r>
              <a:rPr lang="ar-EG" sz="2600" b="1">
                <a:latin typeface="Simplified Arabic" panose="02020603050405020304" pitchFamily="18" charset="-78"/>
                <a:cs typeface="Simplified Arabic" panose="02020603050405020304" pitchFamily="18" charset="-78"/>
              </a:rPr>
              <a:t>سانغاري ولايمايم ورويس) </a:t>
            </a:r>
            <a:r>
              <a:rPr lang="ar-EG" sz="2600">
                <a:latin typeface="Simplified Arabic" panose="02020603050405020304" pitchFamily="18" charset="-78"/>
                <a:cs typeface="Simplified Arabic" panose="02020603050405020304" pitchFamily="18" charset="-78"/>
              </a:rPr>
              <a:t>‏عن </a:t>
            </a:r>
            <a:r>
              <a:rPr lang="ar-EG" sz="2600" b="1">
                <a:latin typeface="Simplified Arabic" panose="02020603050405020304" pitchFamily="18" charset="-78"/>
                <a:cs typeface="Simplified Arabic" panose="02020603050405020304" pitchFamily="18" charset="-78"/>
              </a:rPr>
              <a:t>وجود ارتباط بين استخدام مواقع التواصل الاجتماعي والعزلة النفسية ‏والكآبة والكذب بحيث يلجأ الأطفال إلى إعطاء معلومات كاذبة لأصدقائهم الافتراضيين</a:t>
            </a:r>
            <a:r>
              <a:rPr lang="ar-EG" sz="2600">
                <a:latin typeface="Simplified Arabic" panose="02020603050405020304" pitchFamily="18" charset="-78"/>
                <a:cs typeface="Simplified Arabic" panose="02020603050405020304" pitchFamily="18" charset="-78"/>
              </a:rPr>
              <a:t>. </a:t>
            </a: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34369" y="1460310"/>
            <a:ext cx="3998794" cy="5014540"/>
          </a:xfrm>
        </p:spPr>
      </p:pic>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26029"/>
    </mc:Choice>
    <mc:Fallback xmlns="">
      <p:transition spd="slow" advTm="1260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p:nvPr/>
        </p:nvSpPr>
        <p:spPr>
          <a:xfrm>
            <a:off x="52848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عنصر نائب للمحتوى 1"/>
          <p:cNvSpPr>
            <a:spLocks noGrp="1"/>
          </p:cNvSpPr>
          <p:nvPr>
            <p:ph sz="half" idx="2"/>
          </p:nvPr>
        </p:nvSpPr>
        <p:spPr>
          <a:xfrm>
            <a:off x="4572000" y="1423438"/>
            <a:ext cx="7076768" cy="5180049"/>
          </a:xfrm>
        </p:spPr>
        <p:txBody>
          <a:bodyPr>
            <a:normAutofit/>
          </a:bodyPr>
          <a:lstStyle/>
          <a:p>
            <a:pPr algn="just" rtl="1">
              <a:lnSpc>
                <a:spcPct val="12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وخصلت دراسة (داليا إبراهيم المتبولي) في بحثها عن العلاقة بين اعتماد الشباب على مواقع التواصل الاجتماعي ومستوى الشعور بالاكتئاب والقلق المستقبلي لديهم </a:t>
            </a:r>
            <a:r>
              <a:rPr lang="en-US" sz="2400">
                <a:latin typeface="Simplified Arabic" panose="02020603050405020304" pitchFamily="18" charset="-78"/>
                <a:cs typeface="Simplified Arabic" panose="02020603050405020304" pitchFamily="18" charset="-78"/>
              </a:rPr>
              <a:t>أن %</a:t>
            </a:r>
            <a:r>
              <a:rPr lang="en-US" sz="2400" b="1">
                <a:latin typeface="Simplified Arabic" panose="02020603050405020304" pitchFamily="18" charset="-78"/>
                <a:cs typeface="Simplified Arabic" panose="02020603050405020304" pitchFamily="18" charset="-78"/>
              </a:rPr>
              <a:t>45.5 </a:t>
            </a:r>
            <a:r>
              <a:rPr lang="ar-EG" sz="2400" b="1">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من</a:t>
            </a:r>
            <a:r>
              <a:rPr lang="ar-EG" sz="2400" b="1">
                <a:latin typeface="Simplified Arabic" panose="02020603050405020304" pitchFamily="18" charset="-78"/>
                <a:cs typeface="Simplified Arabic" panose="02020603050405020304" pitchFamily="18" charset="-78"/>
              </a:rPr>
              <a:t> الشباب </a:t>
            </a:r>
            <a:r>
              <a:rPr lang="en-US" sz="2400" b="1">
                <a:latin typeface="Simplified Arabic" panose="02020603050405020304" pitchFamily="18" charset="-78"/>
                <a:cs typeface="Simplified Arabic" panose="02020603050405020304" pitchFamily="18" charset="-78"/>
              </a:rPr>
              <a:t> أفراد العينة يشعرون بالاكتئاب بدرجة متوسطة</a:t>
            </a:r>
            <a:r>
              <a:rPr lang="en-US" sz="2400">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وهو ما يشير إلى وجود مستوى ملحوظ من الشعور بالاكتئاب لدى أفراد العينة في سياق تعرضهم واعتمادهم على مواقع التواصل الاجتماعي</a:t>
            </a:r>
          </a:p>
          <a:p>
            <a:pPr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و</a:t>
            </a:r>
            <a:r>
              <a:rPr lang="en-US" sz="2400" b="1">
                <a:latin typeface="Simplified Arabic" panose="02020603050405020304" pitchFamily="18" charset="-78"/>
                <a:cs typeface="Simplified Arabic" panose="02020603050405020304" pitchFamily="18" charset="-78"/>
              </a:rPr>
              <a:t>فيما يتعلق بالقلق، </a:t>
            </a:r>
            <a:r>
              <a:rPr lang="en-US" sz="2400" b="1">
                <a:solidFill>
                  <a:schemeClr val="tx2"/>
                </a:solidFill>
                <a:latin typeface="Simplified Arabic" panose="02020603050405020304" pitchFamily="18" charset="-78"/>
                <a:cs typeface="Simplified Arabic" panose="02020603050405020304" pitchFamily="18" charset="-78"/>
              </a:rPr>
              <a:t>وجدت الدراسة علاقة ارتباطية ذات دلالة إحصائية بين التعرض والاعتماد على مواقع التواصل الاجتماعي وقلق المستقبل بأبعاده المختلفة، ومنها القلق بشأن المشكلات الحياتية المستقبلية، وقلق الصحة والموت، والقلق الذهني، واليأس من المستقبل، والخوف من الفشل مستقبلًا</a:t>
            </a:r>
            <a:r>
              <a:rPr lang="en-US" sz="2400" b="1">
                <a:latin typeface="Simplified Arabic" panose="02020603050405020304" pitchFamily="18" charset="-78"/>
                <a:cs typeface="Simplified Arabic" panose="02020603050405020304" pitchFamily="18" charset="-78"/>
              </a:rPr>
              <a:t>.</a:t>
            </a: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6" name="Content Placeholder 5" descr="وسائل التواصل الاجتماعي">
            <a:extLst>
              <a:ext uri="{FF2B5EF4-FFF2-40B4-BE49-F238E27FC236}">
                <a16:creationId xmlns:a16="http://schemas.microsoft.com/office/drawing/2014/main" id="{84532271-0181-3F5D-1543-32B4E4B6567A}"/>
              </a:ext>
            </a:extLst>
          </p:cNvPr>
          <p:cNvPicPr>
            <a:picLocks noGrp="1" noChangeAspect="1"/>
          </p:cNvPicPr>
          <p:nvPr>
            <p:ph sz="half" idx="1"/>
          </p:nvPr>
        </p:nvPicPr>
        <p:blipFill>
          <a:blip r:embed="rId2"/>
          <a:stretch>
            <a:fillRect/>
          </a:stretch>
        </p:blipFill>
        <p:spPr>
          <a:xfrm>
            <a:off x="176980" y="1423438"/>
            <a:ext cx="4232788" cy="5180049"/>
          </a:xfrm>
          <a:prstGeom prst="rect">
            <a:avLst/>
          </a:prstGeom>
        </p:spPr>
      </p:pic>
    </p:spTree>
    <p:extLst>
      <p:ext uri="{BB962C8B-B14F-4D97-AF65-F5344CB8AC3E}">
        <p14:creationId xmlns:p14="http://schemas.microsoft.com/office/powerpoint/2010/main" val="2275402107"/>
      </p:ext>
    </p:extLst>
  </p:cSld>
  <p:clrMapOvr>
    <a:masterClrMapping/>
  </p:clrMapOvr>
  <mc:AlternateContent xmlns:mc="http://schemas.openxmlformats.org/markup-compatibility/2006" xmlns:p14="http://schemas.microsoft.com/office/powerpoint/2010/main">
    <mc:Choice Requires="p14">
      <p:transition spd="slow" p14:dur="2000" advTm="126029"/>
    </mc:Choice>
    <mc:Fallback xmlns="">
      <p:transition spd="slow" advTm="1260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a:t>‏</a:t>
            </a:r>
            <a:endParaRPr lang="en-US"/>
          </a:p>
        </p:txBody>
      </p:sp>
      <p:sp>
        <p:nvSpPr>
          <p:cNvPr id="4" name="عنصر نائب للمحتوى 3"/>
          <p:cNvSpPr>
            <a:spLocks noGrp="1"/>
          </p:cNvSpPr>
          <p:nvPr>
            <p:ph sz="half" idx="2"/>
          </p:nvPr>
        </p:nvSpPr>
        <p:spPr>
          <a:xfrm>
            <a:off x="5678606" y="1506084"/>
            <a:ext cx="5866262" cy="4470824"/>
          </a:xfrm>
        </p:spPr>
        <p:txBody>
          <a:bodyPr>
            <a:normAutofit/>
          </a:bodyPr>
          <a:lstStyle/>
          <a:p>
            <a:pPr marL="0" indent="0" algn="r" rtl="1">
              <a:buNone/>
            </a:pPr>
            <a:r>
              <a:rPr lang="en-US" b="1" u="sng">
                <a:solidFill>
                  <a:srgbClr val="203E5F"/>
                </a:solidFill>
                <a:latin typeface="Simplified Arabic" panose="02020603050405020304" pitchFamily="18" charset="-78"/>
                <a:cs typeface="Simplified Arabic" panose="02020603050405020304" pitchFamily="18" charset="-78"/>
              </a:rPr>
              <a:t> . 2</a:t>
            </a:r>
            <a:r>
              <a:rPr lang="ar-EG" b="1" u="sng">
                <a:solidFill>
                  <a:srgbClr val="203E5F"/>
                </a:solidFill>
                <a:latin typeface="Simplified Arabic" panose="02020603050405020304" pitchFamily="18" charset="-78"/>
                <a:cs typeface="Simplified Arabic" panose="02020603050405020304" pitchFamily="18" charset="-78"/>
              </a:rPr>
              <a:t>رهاب الإنترنت </a:t>
            </a:r>
            <a:r>
              <a:rPr lang="en-US" b="1" u="sng">
                <a:solidFill>
                  <a:srgbClr val="203E5F"/>
                </a:solidFill>
                <a:latin typeface="Simplified Arabic" panose="02020603050405020304" pitchFamily="18" charset="-78"/>
                <a:cs typeface="Simplified Arabic" panose="02020603050405020304" pitchFamily="18" charset="-78"/>
              </a:rPr>
              <a:t>Internet phobia</a:t>
            </a:r>
            <a:r>
              <a:rPr lang="ar-EG" b="1" u="sng">
                <a:solidFill>
                  <a:srgbClr val="203E5F"/>
                </a:solidFill>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في هذه الحالة </a:t>
            </a:r>
            <a:r>
              <a:rPr lang="ar-EG" b="1">
                <a:latin typeface="Simplified Arabic" panose="02020603050405020304" pitchFamily="18" charset="-78"/>
                <a:cs typeface="Simplified Arabic" panose="02020603050405020304" pitchFamily="18" charset="-78"/>
              </a:rPr>
              <a:t>يسيطر على صاحبها القلق من استخدام الإنترنت،</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نظرًا لما يخشى من أضراره وتطور هذا القلق ليصبح في صورة رهاب يمنع من الاقتراب من الشبكة واستخدامها الاستخدام الصحيح، مما يترتب عليه تأخر المصاب بهذا الرهاب في دراسته وفي عمله إذا كان دراسته وعمله مما يتطلب استخدام الإنترنت</a:t>
            </a:r>
            <a:r>
              <a:rPr lang="ar-EG">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06084"/>
            <a:ext cx="4954137" cy="4690000"/>
          </a:xfrm>
        </p:spPr>
      </p:pic>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95104"/>
    </mc:Choice>
    <mc:Fallback xmlns="">
      <p:transition spd="slow" advTm="951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6" y="1530600"/>
            <a:ext cx="6085763" cy="4263328"/>
          </a:xfrm>
        </p:spPr>
        <p:txBody>
          <a:bodyPr>
            <a:normAutofit fontScale="55000" lnSpcReduction="20000"/>
          </a:bodyPr>
          <a:lstStyle/>
          <a:p>
            <a:pPr marL="0" indent="0" algn="just" rtl="1">
              <a:lnSpc>
                <a:spcPct val="130000"/>
              </a:lnSpc>
              <a:spcBef>
                <a:spcPts val="110"/>
              </a:spcBef>
              <a:spcAft>
                <a:spcPts val="110"/>
              </a:spcAft>
              <a:buNone/>
            </a:pPr>
            <a:r>
              <a:rPr lang="ar-EG"/>
              <a:t>‏</a:t>
            </a:r>
            <a:r>
              <a:rPr lang="en-US"/>
              <a:t> </a:t>
            </a:r>
            <a:r>
              <a:rPr lang="en-US" sz="5100" b="1" u="sng">
                <a:solidFill>
                  <a:srgbClr val="203E5F"/>
                </a:solidFill>
                <a:latin typeface="Simplified Arabic" panose="02020603050405020304" pitchFamily="18" charset="-78"/>
                <a:cs typeface="Simplified Arabic" panose="02020603050405020304" pitchFamily="18" charset="-78"/>
              </a:rPr>
              <a:t>. 3</a:t>
            </a:r>
            <a:r>
              <a:rPr lang="ar-EG" sz="5100" b="1" u="sng">
                <a:solidFill>
                  <a:srgbClr val="203E5F"/>
                </a:solidFill>
                <a:latin typeface="Simplified Arabic" panose="02020603050405020304" pitchFamily="18" charset="-78"/>
                <a:cs typeface="Simplified Arabic" panose="02020603050405020304" pitchFamily="18" charset="-78"/>
              </a:rPr>
              <a:t>خرق الخصوصية </a:t>
            </a:r>
          </a:p>
          <a:p>
            <a:pPr marL="0" indent="0" algn="just" rtl="1">
              <a:lnSpc>
                <a:spcPct val="130000"/>
              </a:lnSpc>
              <a:spcBef>
                <a:spcPts val="110"/>
              </a:spcBef>
              <a:spcAft>
                <a:spcPts val="110"/>
              </a:spcAft>
              <a:buNone/>
            </a:pPr>
            <a:r>
              <a:rPr lang="ar-EG" sz="4400">
                <a:latin typeface="Simplified Arabic" panose="02020603050405020304" pitchFamily="18" charset="-78"/>
                <a:cs typeface="Simplified Arabic" panose="02020603050405020304" pitchFamily="18" charset="-78"/>
              </a:rPr>
              <a:t>تواجه </a:t>
            </a:r>
            <a:r>
              <a:rPr lang="ar-EG" sz="4400" b="1">
                <a:latin typeface="Simplified Arabic" panose="02020603050405020304" pitchFamily="18" charset="-78"/>
                <a:cs typeface="Simplified Arabic" panose="02020603050405020304" pitchFamily="18" charset="-78"/>
              </a:rPr>
              <a:t>أغلبية المواقع الاجتماعية مشكلة انعدام الخصوصية</a:t>
            </a:r>
            <a:r>
              <a:rPr lang="ar-EG" sz="4400">
                <a:latin typeface="Simplified Arabic" panose="02020603050405020304" pitchFamily="18" charset="-78"/>
                <a:cs typeface="Simplified Arabic" panose="02020603050405020304" pitchFamily="18" charset="-78"/>
              </a:rPr>
              <a:t>، مما يسبب </a:t>
            </a:r>
            <a:r>
              <a:rPr lang="ar-EG" sz="4400" b="1">
                <a:latin typeface="Simplified Arabic" panose="02020603050405020304" pitchFamily="18" charset="-78"/>
                <a:cs typeface="Simplified Arabic" panose="02020603050405020304" pitchFamily="18" charset="-78"/>
              </a:rPr>
              <a:t>الكثير من الأضرار المعنوية والنفسية على الشباب</a:t>
            </a:r>
            <a:r>
              <a:rPr lang="ar-EG" sz="4400">
                <a:latin typeface="Simplified Arabic" panose="02020603050405020304" pitchFamily="18" charset="-78"/>
                <a:cs typeface="Simplified Arabic" panose="02020603050405020304" pitchFamily="18" charset="-78"/>
              </a:rPr>
              <a:t>، ‏وقد تصل في </a:t>
            </a:r>
            <a:r>
              <a:rPr lang="ar-EG" sz="4400" b="1">
                <a:latin typeface="Simplified Arabic" panose="02020603050405020304" pitchFamily="18" charset="-78"/>
                <a:cs typeface="Simplified Arabic" panose="02020603050405020304" pitchFamily="18" charset="-78"/>
              </a:rPr>
              <a:t>بعض الأحيان لأضرار مادية</a:t>
            </a:r>
            <a:r>
              <a:rPr lang="ar-EG" sz="4400">
                <a:latin typeface="Simplified Arabic" panose="02020603050405020304" pitchFamily="18" charset="-78"/>
                <a:cs typeface="Simplified Arabic" panose="02020603050405020304" pitchFamily="18" charset="-78"/>
              </a:rPr>
              <a:t>، ‏</a:t>
            </a:r>
            <a:r>
              <a:rPr lang="ar-EG" sz="4400" b="1">
                <a:latin typeface="Simplified Arabic" panose="02020603050405020304" pitchFamily="18" charset="-78"/>
                <a:cs typeface="Simplified Arabic" panose="02020603050405020304" pitchFamily="18" charset="-78"/>
              </a:rPr>
              <a:t>فملف المستخدم على هذه الشبكة يحتوي على جميع معلوماته الشخصية إضافة إلى ما يبثه من هموم ومشاكل التي قد تصل بسهولة إلى يد أشخاص يستغلونها بغرض الإساءة والتشهير</a:t>
            </a:r>
            <a:r>
              <a:rPr lang="ar-EG" sz="4400">
                <a:latin typeface="Simplified Arabic" panose="02020603050405020304" pitchFamily="18" charset="-78"/>
                <a:cs typeface="Simplified Arabic" panose="02020603050405020304" pitchFamily="18" charset="-78"/>
              </a:rPr>
              <a:t>، ‏</a:t>
            </a:r>
            <a:r>
              <a:rPr lang="ar-EG" sz="4400" b="1">
                <a:latin typeface="Simplified Arabic" panose="02020603050405020304" pitchFamily="18" charset="-78"/>
                <a:cs typeface="Simplified Arabic" panose="02020603050405020304" pitchFamily="18" charset="-78"/>
              </a:rPr>
              <a:t>فهناك من الشباب من وجد في الفيس بوك وغيرها من المواقع الاجتماعية مكان التسلية والعبث</a:t>
            </a:r>
            <a:r>
              <a:rPr lang="ar-EG" sz="4400">
                <a:latin typeface="Simplified Arabic" panose="02020603050405020304" pitchFamily="18" charset="-78"/>
                <a:cs typeface="Simplified Arabic" panose="02020603050405020304" pitchFamily="18" charset="-78"/>
              </a:rPr>
              <a:t>، </a:t>
            </a:r>
            <a:r>
              <a:rPr lang="ar-EG" sz="4400" b="1">
                <a:latin typeface="Simplified Arabic" panose="02020603050405020304" pitchFamily="18" charset="-78"/>
                <a:cs typeface="Simplified Arabic" panose="02020603050405020304" pitchFamily="18" charset="-78"/>
              </a:rPr>
              <a:t>وانعدام الرقابة جعله البعض يسيء الأدب ولا يهتم للعواقب</a:t>
            </a:r>
            <a:r>
              <a:rPr lang="ar-EG" sz="4400">
                <a:latin typeface="Simplified Arabic" panose="02020603050405020304" pitchFamily="18" charset="-78"/>
                <a:cs typeface="Simplified Arabic" panose="02020603050405020304" pitchFamily="18" charset="-78"/>
              </a:rPr>
              <a:t>. </a:t>
            </a:r>
            <a:endParaRPr lang="en-US" sz="4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3100">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470245" y="365126"/>
            <a:ext cx="888355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3" y="1530600"/>
            <a:ext cx="4640238" cy="4846417"/>
          </a:xfrm>
        </p:spPr>
      </p:pic>
    </p:spTree>
    <p:extLst>
      <p:ext uri="{BB962C8B-B14F-4D97-AF65-F5344CB8AC3E}">
        <p14:creationId xmlns:p14="http://schemas.microsoft.com/office/powerpoint/2010/main" val="3838442309"/>
      </p:ext>
    </p:extLst>
  </p:cSld>
  <p:clrMapOvr>
    <a:masterClrMapping/>
  </p:clrMapOvr>
  <mc:AlternateContent xmlns:mc="http://schemas.openxmlformats.org/markup-compatibility/2006" xmlns:p14="http://schemas.microsoft.com/office/powerpoint/2010/main">
    <mc:Choice Requires="p14">
      <p:transition spd="slow" p14:dur="2000" advTm="174058"/>
    </mc:Choice>
    <mc:Fallback xmlns="">
      <p:transition spd="slow" advTm="17405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4817660" y="1336592"/>
            <a:ext cx="6536140" cy="4487815"/>
          </a:xfrm>
        </p:spPr>
        <p:txBody>
          <a:bodyPr>
            <a:normAutofit lnSpcReduction="10000"/>
          </a:bodyPr>
          <a:lstStyle/>
          <a:p>
            <a:pPr marL="0" indent="0" algn="r" rtl="1">
              <a:lnSpc>
                <a:spcPct val="130000"/>
              </a:lnSpc>
              <a:spcBef>
                <a:spcPts val="110"/>
              </a:spcBef>
              <a:spcAft>
                <a:spcPts val="110"/>
              </a:spcAft>
              <a:buNone/>
            </a:pPr>
            <a:r>
              <a:rPr lang="en-US" sz="3300" b="1" u="sng">
                <a:solidFill>
                  <a:srgbClr val="203E5F"/>
                </a:solidFill>
                <a:latin typeface="Simplified Arabic" panose="02020603050405020304" pitchFamily="18" charset="-78"/>
                <a:cs typeface="Simplified Arabic" panose="02020603050405020304" pitchFamily="18" charset="-78"/>
              </a:rPr>
              <a:t> </a:t>
            </a:r>
            <a:r>
              <a:rPr lang="en-US" b="1" u="sng">
                <a:solidFill>
                  <a:srgbClr val="203E5F"/>
                </a:solidFill>
                <a:latin typeface="Simplified Arabic" panose="02020603050405020304" pitchFamily="18" charset="-78"/>
                <a:cs typeface="Simplified Arabic" panose="02020603050405020304" pitchFamily="18" charset="-78"/>
              </a:rPr>
              <a:t>.4</a:t>
            </a:r>
            <a:r>
              <a:rPr lang="en-US" sz="3300" b="1" u="sng">
                <a:solidFill>
                  <a:srgbClr val="203E5F"/>
                </a:solidFill>
                <a:latin typeface="Simplified Arabic" panose="02020603050405020304" pitchFamily="18" charset="-78"/>
                <a:cs typeface="Simplified Arabic" panose="02020603050405020304" pitchFamily="18" charset="-78"/>
              </a:rPr>
              <a:t> </a:t>
            </a:r>
            <a:r>
              <a:rPr lang="ar-EG" b="1" u="sng">
                <a:solidFill>
                  <a:srgbClr val="203E5F"/>
                </a:solidFill>
                <a:latin typeface="Simplified Arabic" panose="02020603050405020304" pitchFamily="18" charset="-78"/>
                <a:cs typeface="Simplified Arabic" panose="02020603050405020304" pitchFamily="18" charset="-78"/>
              </a:rPr>
              <a:t>إدارة المزاج العام: </a:t>
            </a:r>
            <a:endParaRPr lang="en-US" u="sng">
              <a:solidFill>
                <a:srgbClr val="203E5F"/>
              </a:solidFill>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r>
              <a:rPr lang="ar-EG" b="1" u="sng">
                <a:solidFill>
                  <a:srgbClr val="203E5F"/>
                </a:solidFill>
                <a:latin typeface="Simplified Arabic" panose="02020603050405020304" pitchFamily="18" charset="-78"/>
                <a:cs typeface="Simplified Arabic" panose="02020603050405020304" pitchFamily="18" charset="-78"/>
              </a:rPr>
              <a:t>مفهوم المزاج العام: </a:t>
            </a:r>
            <a:endParaRPr lang="en-US"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a:t>‏</a:t>
            </a:r>
            <a:r>
              <a:rPr lang="ar-EG" sz="2600">
                <a:latin typeface="Simplified Arabic" panose="02020603050405020304" pitchFamily="18" charset="-78"/>
                <a:cs typeface="Simplified Arabic" panose="02020603050405020304" pitchFamily="18" charset="-78"/>
              </a:rPr>
              <a:t>المزاج العام </a:t>
            </a:r>
            <a:r>
              <a:rPr lang="ar-EG" sz="2600" b="1">
                <a:latin typeface="Simplified Arabic" panose="02020603050405020304" pitchFamily="18" charset="-78"/>
                <a:cs typeface="Simplified Arabic" panose="02020603050405020304" pitchFamily="18" charset="-78"/>
              </a:rPr>
              <a:t>هو الحالة الشعورية العامة التي تسود أفراد الجماعة أو المجتمع في لحظة معينة والتي تعبر عن نظرتهم العامة للحياة و تنبثق من تراثهم ‏و خصائصهم المجتمعية و الثقافية</a:t>
            </a:r>
            <a:r>
              <a:rPr lang="ar-EG" sz="2600">
                <a:latin typeface="Simplified Arabic" panose="02020603050405020304" pitchFamily="18" charset="-78"/>
                <a:cs typeface="Simplified Arabic" panose="02020603050405020304" pitchFamily="18" charset="-78"/>
              </a:rPr>
              <a:t>، </a:t>
            </a:r>
            <a:r>
              <a:rPr lang="ar-EG" sz="2600" b="1" u="sng">
                <a:solidFill>
                  <a:srgbClr val="203E5F"/>
                </a:solidFill>
                <a:latin typeface="Simplified Arabic" panose="02020603050405020304" pitchFamily="18" charset="-78"/>
                <a:cs typeface="Simplified Arabic" panose="02020603050405020304" pitchFamily="18" charset="-78"/>
              </a:rPr>
              <a:t>ومن ذلك التعريف يمكن الإشارة إلى ما يلي :</a:t>
            </a:r>
            <a:endParaRPr lang="en-US" sz="2600" b="1" u="sng">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
            </a:pPr>
            <a:r>
              <a:rPr lang="ar-EG" sz="2600">
                <a:latin typeface="Simplified Arabic" panose="02020603050405020304" pitchFamily="18" charset="-78"/>
                <a:cs typeface="Simplified Arabic" panose="02020603050405020304" pitchFamily="18" charset="-78"/>
              </a:rPr>
              <a:t>إن المزاج العام </a:t>
            </a:r>
            <a:r>
              <a:rPr lang="ar-EG" sz="2600" b="1">
                <a:latin typeface="Simplified Arabic" panose="02020603050405020304" pitchFamily="18" charset="-78"/>
                <a:cs typeface="Simplified Arabic" panose="02020603050405020304" pitchFamily="18" charset="-78"/>
              </a:rPr>
              <a:t>وهو مكون شعوري أو عاطفي في الغالب</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وليس تقييما معرفيًا</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أو سلوكًا عامًا للمجتمع</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575" y="1629005"/>
            <a:ext cx="4351338" cy="4750310"/>
          </a:xfrm>
        </p:spPr>
      </p:pic>
    </p:spTree>
    <p:extLst>
      <p:ext uri="{BB962C8B-B14F-4D97-AF65-F5344CB8AC3E}">
        <p14:creationId xmlns:p14="http://schemas.microsoft.com/office/powerpoint/2010/main" val="2401033502"/>
      </p:ext>
    </p:extLst>
  </p:cSld>
  <p:clrMapOvr>
    <a:masterClrMapping/>
  </p:clrMapOvr>
  <mc:AlternateContent xmlns:mc="http://schemas.openxmlformats.org/markup-compatibility/2006" xmlns:p14="http://schemas.microsoft.com/office/powerpoint/2010/main">
    <mc:Choice Requires="p14">
      <p:transition spd="slow" p14:dur="2000" advTm="153069"/>
    </mc:Choice>
    <mc:Fallback xmlns="">
      <p:transition spd="slow" advTm="15306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90615" y="1678674"/>
            <a:ext cx="6263184" cy="4396065"/>
          </a:xfrm>
        </p:spPr>
        <p:txBody>
          <a:bodyPr>
            <a:normAutofit lnSpcReduction="10000"/>
          </a:bodyPr>
          <a:lstStyle/>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إن المزاج العام لا يظهر في كل الأوقات </a:t>
            </a:r>
            <a:r>
              <a:rPr lang="ar-EG" sz="2400" b="1">
                <a:latin typeface="Simplified Arabic" panose="02020603050405020304" pitchFamily="18" charset="-78"/>
                <a:cs typeface="Simplified Arabic" panose="02020603050405020304" pitchFamily="18" charset="-78"/>
              </a:rPr>
              <a:t>وإنما يظهر كاملا وجليًا في لحظات معينة</a:t>
            </a:r>
            <a:r>
              <a:rPr lang="ar-EG" sz="2400">
                <a:latin typeface="Simplified Arabic" panose="02020603050405020304" pitchFamily="18" charset="-78"/>
                <a:cs typeface="Simplified Arabic" panose="02020603050405020304" pitchFamily="18" charset="-78"/>
              </a:rPr>
              <a:t>، سواء </a:t>
            </a:r>
            <a:r>
              <a:rPr lang="ar-EG" sz="2400" b="1">
                <a:latin typeface="Simplified Arabic" panose="02020603050405020304" pitchFamily="18" charset="-78"/>
                <a:cs typeface="Simplified Arabic" panose="02020603050405020304" pitchFamily="18" charset="-78"/>
              </a:rPr>
              <a:t>كانت هذه اللحظات تعبر عن انتصار أو انكسار</a:t>
            </a:r>
            <a:r>
              <a:rPr lang="ar-EG" sz="2400">
                <a:latin typeface="Simplified Arabic" panose="02020603050405020304" pitchFamily="18" charset="-78"/>
                <a:cs typeface="Simplified Arabic" panose="02020603050405020304" pitchFamily="18" charset="-78"/>
              </a:rPr>
              <a:t>، وعن </a:t>
            </a:r>
            <a:r>
              <a:rPr lang="ar-EG" sz="2400" b="1">
                <a:latin typeface="Simplified Arabic" panose="02020603050405020304" pitchFamily="18" charset="-78"/>
                <a:cs typeface="Simplified Arabic" panose="02020603050405020304" pitchFamily="18" charset="-78"/>
              </a:rPr>
              <a:t>حزن عام أو سعادة مغامرة</a:t>
            </a:r>
            <a:r>
              <a:rPr lang="ar-EG" sz="2400">
                <a:latin typeface="Simplified Arabic" panose="02020603050405020304" pitchFamily="18" charset="-78"/>
                <a:cs typeface="Simplified Arabic" panose="02020603050405020304" pitchFamily="18" charset="-78"/>
              </a:rPr>
              <a:t>.</a:t>
            </a:r>
          </a:p>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إن المزاج العام </a:t>
            </a:r>
            <a:r>
              <a:rPr lang="ar-EG" sz="2400" b="1">
                <a:latin typeface="Simplified Arabic" panose="02020603050405020304" pitchFamily="18" charset="-78"/>
                <a:cs typeface="Simplified Arabic" panose="02020603050405020304" pitchFamily="18" charset="-78"/>
              </a:rPr>
              <a:t>لا ينبع من فراغ</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ولا يوجد في المطلق</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وإنما هو نتاج المجتمع الذي يعبر عنه</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ونتاج لكافة العوامل الثقافية والنفسية والاجتماعية والسياسية والمعرفية للجماعة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‏إن المزاج العام </a:t>
            </a:r>
            <a:r>
              <a:rPr lang="ar-EG" sz="2400" b="1">
                <a:latin typeface="Simplified Arabic" panose="02020603050405020304" pitchFamily="18" charset="-78"/>
                <a:cs typeface="Simplified Arabic" panose="02020603050405020304" pitchFamily="18" charset="-78"/>
              </a:rPr>
              <a:t>يمكن اعتباره تلخيصًا لرؤية الجماعة للحاضر أو المستقبل، ويمكن اعتباره اختزالا لكافة خصائصها الحضارية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2" name="Rectangle: Rounded Corners 33"/>
          <p:cNvSpPr txBox="1">
            <a:spLocks noGrp="1"/>
          </p:cNvSpPr>
          <p:nvPr>
            <p:ph type="title"/>
          </p:nvPr>
        </p:nvSpPr>
        <p:spPr>
          <a:xfrm>
            <a:off x="2361062" y="365126"/>
            <a:ext cx="899273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1" y="1502738"/>
            <a:ext cx="4640241" cy="4972112"/>
          </a:xfrm>
        </p:spPr>
      </p:pic>
    </p:spTree>
    <p:extLst>
      <p:ext uri="{BB962C8B-B14F-4D97-AF65-F5344CB8AC3E}">
        <p14:creationId xmlns:p14="http://schemas.microsoft.com/office/powerpoint/2010/main" val="3390141848"/>
      </p:ext>
    </p:extLst>
  </p:cSld>
  <p:clrMapOvr>
    <a:masterClrMapping/>
  </p:clrMapOvr>
  <mc:AlternateContent xmlns:mc="http://schemas.openxmlformats.org/markup-compatibility/2006" xmlns:p14="http://schemas.microsoft.com/office/powerpoint/2010/main">
    <mc:Choice Requires="p14">
      <p:transition spd="slow" p14:dur="2000" advTm="108065"/>
    </mc:Choice>
    <mc:Fallback xmlns="">
      <p:transition spd="slow" advTm="10806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446664"/>
            <a:ext cx="6426958" cy="4628076"/>
          </a:xfrm>
        </p:spPr>
        <p:txBody>
          <a:bodyPr>
            <a:normAutofit/>
          </a:bodyPr>
          <a:lstStyle/>
          <a:p>
            <a:pPr marL="0" indent="0" algn="just" rtl="1">
              <a:lnSpc>
                <a:spcPct val="110000"/>
              </a:lnSpc>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a:latin typeface="Simplified Arabic" panose="02020603050405020304" pitchFamily="18" charset="-78"/>
              <a:cs typeface="Simplified Arabic" panose="02020603050405020304" pitchFamily="18" charset="-78"/>
            </a:endParaRPr>
          </a:p>
        </p:txBody>
      </p:sp>
      <p:sp>
        <p:nvSpPr>
          <p:cNvPr id="11"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374710" y="365126"/>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sp>
        <p:nvSpPr>
          <p:cNvPr id="2" name="مستطيل 1"/>
          <p:cNvSpPr/>
          <p:nvPr/>
        </p:nvSpPr>
        <p:spPr>
          <a:xfrm>
            <a:off x="4820503" y="1543846"/>
            <a:ext cx="6493491" cy="4146648"/>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2400">
                <a:latin typeface="Calibri" panose="020F0502020204030204" pitchFamily="34" charset="0"/>
                <a:ea typeface="Calibri" panose="020F0502020204030204" pitchFamily="34" charset="0"/>
                <a:cs typeface="Simplified Arabic" panose="02020603050405020304" pitchFamily="18" charset="-78"/>
              </a:rPr>
              <a:t>إن المزاج العام </a:t>
            </a:r>
            <a:r>
              <a:rPr lang="ar-EG" sz="2400" b="1">
                <a:latin typeface="Calibri" panose="020F0502020204030204" pitchFamily="34" charset="0"/>
                <a:ea typeface="Calibri" panose="020F0502020204030204" pitchFamily="34" charset="0"/>
                <a:cs typeface="Simplified Arabic" panose="02020603050405020304" pitchFamily="18" charset="-78"/>
              </a:rPr>
              <a:t>يتكون من مجموعة أعراض تتكامل معا في إعطاء المزاج العام اتجاه العام و خصائصه التكوينية.</a:t>
            </a:r>
          </a:p>
          <a:p>
            <a:pPr marL="285750" indent="-285750"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وبناء  على ذلك اقترح "</a:t>
            </a:r>
            <a:r>
              <a:rPr lang="ar-EG" sz="2400" b="1">
                <a:latin typeface="Simplified Arabic" panose="02020603050405020304" pitchFamily="18" charset="-78"/>
                <a:cs typeface="Simplified Arabic" panose="02020603050405020304" pitchFamily="18" charset="-78"/>
              </a:rPr>
              <a:t>زيلمان وبراينت</a:t>
            </a:r>
            <a:r>
              <a:rPr lang="ar-EG" sz="2400">
                <a:latin typeface="Simplified Arabic" panose="02020603050405020304" pitchFamily="18" charset="-78"/>
                <a:cs typeface="Simplified Arabic" panose="02020603050405020304" pitchFamily="18" charset="-78"/>
              </a:rPr>
              <a:t>" (</a:t>
            </a:r>
            <a:r>
              <a:rPr lang="en-US" sz="2400">
                <a:latin typeface="Simplified Arabic" panose="02020603050405020304" pitchFamily="18" charset="-78"/>
                <a:cs typeface="Simplified Arabic" panose="02020603050405020304" pitchFamily="18" charset="-78"/>
              </a:rPr>
              <a:t>Zillmann&amp;Bryant</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فكرة مؤداها ‏أن الفرد يقوم باختيار وانتقاء المحتوى الإعلامي الذي يتعرض له بهدف تحسين حالته المزاجية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سواء كان هذا المحتوى </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إخباري-  وثائقي-  أفلام - رياضة- موسيقى-  إلخ</a:t>
            </a:r>
            <a:r>
              <a:rPr lang="ar-EG" sz="2400">
                <a:latin typeface="Simplified Arabic" panose="02020603050405020304" pitchFamily="18" charset="-78"/>
                <a:cs typeface="Simplified Arabic" panose="02020603050405020304" pitchFamily="18" charset="-78"/>
              </a:rPr>
              <a:t>)، ‏ووفقًا </a:t>
            </a:r>
            <a:r>
              <a:rPr lang="ar-EG" sz="2400" b="1">
                <a:latin typeface="Simplified Arabic" panose="02020603050405020304" pitchFamily="18" charset="-78"/>
                <a:cs typeface="Simplified Arabic" panose="02020603050405020304" pitchFamily="18" charset="-78"/>
              </a:rPr>
              <a:t>لذلك فإن نظرية المزاج العام تؤكد حرص الأفراد على انتقاء المواقف والأحداث التي تحقق الإشباع البيئي لديهم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إن استمرار التعرض لرسائل معينة أو محتوى معين بصورة انتقائية يؤثر في حالة المزاج العام</a:t>
            </a:r>
            <a:r>
              <a:rPr lang="ar-EG" sz="2400">
                <a:latin typeface="Simplified Arabic" panose="02020603050405020304" pitchFamily="18" charset="-78"/>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04716" y="1446664"/>
            <a:ext cx="4575981" cy="5028186"/>
          </a:xfrm>
          <a:prstGeom prst="rect">
            <a:avLst/>
          </a:prstGeo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152245"/>
    </mc:Choice>
    <mc:Fallback xmlns="">
      <p:transition spd="slow" advTm="15224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09230" y="1569493"/>
            <a:ext cx="5744570" cy="4435522"/>
          </a:xfrm>
        </p:spPr>
        <p:txBody>
          <a:bodyPr>
            <a:normAutofit lnSpcReduction="10000"/>
          </a:bodyPr>
          <a:lstStyle/>
          <a:p>
            <a:pPr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وتهدف نظرية المزاج العام، </a:t>
            </a:r>
            <a:r>
              <a:rPr lang="ar-EG" sz="2400" b="1">
                <a:latin typeface="Simplified Arabic" panose="02020603050405020304" pitchFamily="18" charset="-78"/>
                <a:cs typeface="Simplified Arabic" panose="02020603050405020304" pitchFamily="18" charset="-78"/>
              </a:rPr>
              <a:t>إضافة إلى جانب تغييرها الحالة المزاجية، إلى التنفيس عن المشاعر السلبية للأفراد، كمشاعر الخوف والقلق والملل والغضب والتوتر والخوف من العزلة.</a:t>
            </a:r>
          </a:p>
          <a:p>
            <a:pPr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وفي إطار ما سبق </a:t>
            </a:r>
            <a:r>
              <a:rPr lang="ar-EG" sz="2400" b="1">
                <a:latin typeface="Simplified Arabic" panose="02020603050405020304" pitchFamily="18" charset="-78"/>
                <a:cs typeface="Simplified Arabic" panose="02020603050405020304" pitchFamily="18" charset="-78"/>
              </a:rPr>
              <a:t>أظهرت نتائج دراسة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حنان عبدالوهاب عبد الحميد)</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أن نوعية المزاج الشخصي المترتب على التعرض لتغطية أزمة فيروس كورونا عبر المواقع الإخبارية لدى الجمهور المصري تمثل على التوالي في المزاج السلبي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بنسبة</a:t>
            </a:r>
            <a:r>
              <a:rPr lang="ar-EG" sz="2400">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71</a:t>
            </a:r>
            <a:r>
              <a:rPr lang="ar-EG" sz="2400" b="1">
                <a:latin typeface="Simplified Arabic" panose="02020603050405020304" pitchFamily="18" charset="-78"/>
                <a:cs typeface="Simplified Arabic" panose="02020603050405020304" pitchFamily="18" charset="-78"/>
              </a:rPr>
              <a:t>% يليه المزاج المعتدل بنسبة</a:t>
            </a:r>
            <a:r>
              <a:rPr lang="en-US" sz="2400" b="1">
                <a:latin typeface="Simplified Arabic" panose="02020603050405020304" pitchFamily="18" charset="-78"/>
                <a:cs typeface="Simplified Arabic" panose="02020603050405020304" pitchFamily="18" charset="-78"/>
              </a:rPr>
              <a:t>17.3 </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وأخيرًا المزاج الإيجابي بنسبة</a:t>
            </a:r>
            <a:r>
              <a:rPr lang="en-US" sz="2400" b="1">
                <a:latin typeface="Simplified Arabic" panose="02020603050405020304" pitchFamily="18" charset="-78"/>
                <a:cs typeface="Simplified Arabic" panose="02020603050405020304" pitchFamily="18" charset="-78"/>
              </a:rPr>
              <a:t>11.7 </a:t>
            </a:r>
            <a:r>
              <a:rPr lang="ar-EG" sz="2400">
                <a:latin typeface="Simplified Arabic" panose="02020603050405020304" pitchFamily="18" charset="-78"/>
                <a:cs typeface="Simplified Arabic" panose="02020603050405020304" pitchFamily="18" charset="-78"/>
              </a:rPr>
              <a:t>٪؜. </a:t>
            </a:r>
            <a:endParaRPr lang="en-US" sz="2600" b="1" u="sng">
              <a:solidFill>
                <a:srgbClr val="203E5F"/>
              </a:solidFill>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69493"/>
            <a:ext cx="4776716" cy="4626591"/>
          </a:xfrm>
        </p:spPr>
      </p:pic>
    </p:spTree>
    <p:extLst>
      <p:ext uri="{BB962C8B-B14F-4D97-AF65-F5344CB8AC3E}">
        <p14:creationId xmlns:p14="http://schemas.microsoft.com/office/powerpoint/2010/main" val="805598157"/>
      </p:ext>
    </p:extLst>
  </p:cSld>
  <p:clrMapOvr>
    <a:masterClrMapping/>
  </p:clrMapOvr>
  <mc:AlternateContent xmlns:mc="http://schemas.openxmlformats.org/markup-compatibility/2006" xmlns:p14="http://schemas.microsoft.com/office/powerpoint/2010/main">
    <mc:Choice Requires="p14">
      <p:transition spd="slow" p14:dur="2000" advTm="150772"/>
    </mc:Choice>
    <mc:Fallback xmlns="">
      <p:transition spd="slow" advTm="1507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3263" y="1716038"/>
            <a:ext cx="6631674" cy="4097503"/>
          </a:xfrm>
        </p:spPr>
        <p:txBody>
          <a:bodyPr>
            <a:normAutofit/>
          </a:bodyPr>
          <a:lstStyle/>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 </a:t>
            </a: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12"/>
          <p:cNvGraphicFramePr>
            <a:graphicFrameLocks noGrp="1"/>
          </p:cNvGraphicFramePr>
          <p:nvPr>
            <p:ph sz="half" idx="1"/>
            <p:extLst>
              <p:ext uri="{D42A27DB-BD31-4B8C-83A1-F6EECF244321}">
                <p14:modId xmlns:p14="http://schemas.microsoft.com/office/powerpoint/2010/main" val="158024842"/>
              </p:ext>
            </p:extLst>
          </p:nvPr>
        </p:nvGraphicFramePr>
        <p:xfrm>
          <a:off x="668740" y="1037230"/>
          <a:ext cx="10686197" cy="455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3" name="رابط مستقيم 2"/>
          <p:cNvCxnSpPr/>
          <p:nvPr/>
        </p:nvCxnSpPr>
        <p:spPr>
          <a:xfrm flipH="1">
            <a:off x="4279558" y="3330054"/>
            <a:ext cx="647284" cy="563508"/>
          </a:xfrm>
          <a:prstGeom prst="line">
            <a:avLst/>
          </a:prstGeom>
        </p:spPr>
        <p:style>
          <a:lnRef idx="1">
            <a:schemeClr val="accent1"/>
          </a:lnRef>
          <a:fillRef idx="0">
            <a:schemeClr val="accent1"/>
          </a:fillRef>
          <a:effectRef idx="0">
            <a:schemeClr val="accent1"/>
          </a:effectRef>
          <a:fontRef idx="minor">
            <a:schemeClr val="tx1"/>
          </a:fontRef>
        </p:style>
      </p:cxnSp>
      <p:sp>
        <p:nvSpPr>
          <p:cNvPr id="5" name="شكل بيضاوي 4"/>
          <p:cNvSpPr/>
          <p:nvPr/>
        </p:nvSpPr>
        <p:spPr>
          <a:xfrm>
            <a:off x="1693459" y="3643952"/>
            <a:ext cx="3029804" cy="1569492"/>
          </a:xfrm>
          <a:prstGeom prst="ellipse">
            <a:avLst/>
          </a:prstGeom>
          <a:solidFill>
            <a:srgbClr val="20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800" b="1">
                <a:solidFill>
                  <a:srgbClr val="FFFF00"/>
                </a:solidFill>
                <a:latin typeface="Simplified Arabic" panose="02020603050405020304" pitchFamily="18" charset="-78"/>
                <a:cs typeface="Simplified Arabic" panose="02020603050405020304" pitchFamily="18" charset="-78"/>
              </a:rPr>
              <a:t>إدارة المزاج العام</a:t>
            </a:r>
          </a:p>
        </p:txBody>
      </p:sp>
    </p:spTree>
    <p:extLst>
      <p:ext uri="{BB962C8B-B14F-4D97-AF65-F5344CB8AC3E}">
        <p14:creationId xmlns:p14="http://schemas.microsoft.com/office/powerpoint/2010/main" val="2893306863"/>
      </p:ext>
    </p:extLst>
  </p:cSld>
  <p:clrMapOvr>
    <a:masterClrMapping/>
  </p:clrMapOvr>
  <mc:AlternateContent xmlns:mc="http://schemas.openxmlformats.org/markup-compatibility/2006" xmlns:p14="http://schemas.microsoft.com/office/powerpoint/2010/main">
    <mc:Choice Requires="p14">
      <p:transition spd="slow" p14:dur="2000" advTm="36030"/>
    </mc:Choice>
    <mc:Fallback xmlns="">
      <p:transition spd="slow" advTm="360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a:bodyPr>
          <a:lstStyle/>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2" name="مستطيل 1"/>
          <p:cNvSpPr/>
          <p:nvPr/>
        </p:nvSpPr>
        <p:spPr>
          <a:xfrm>
            <a:off x="5271417" y="1354396"/>
            <a:ext cx="6100549" cy="5800562"/>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ü"/>
            </a:pPr>
            <a:r>
              <a:rPr lang="ar-EG">
                <a:latin typeface="Simplified Arabic" panose="02020603050405020304" pitchFamily="18" charset="-78"/>
                <a:cs typeface="Simplified Arabic" panose="02020603050405020304" pitchFamily="18" charset="-78"/>
              </a:rPr>
              <a:t>‏</a:t>
            </a:r>
            <a:r>
              <a:rPr lang="ar-SA" sz="2800">
                <a:latin typeface="Simplified Arabic" panose="02020603050405020304" pitchFamily="18" charset="-78"/>
                <a:cs typeface="Simplified Arabic" panose="02020603050405020304" pitchFamily="18" charset="-78"/>
              </a:rPr>
              <a:t>سابقًا كان مفهوم </a:t>
            </a:r>
            <a:r>
              <a:rPr lang="ar-SA" sz="2800" b="1">
                <a:latin typeface="Simplified Arabic" panose="02020603050405020304" pitchFamily="18" charset="-78"/>
                <a:cs typeface="Simplified Arabic" panose="02020603050405020304" pitchFamily="18" charset="-78"/>
              </a:rPr>
              <a:t>الأمن القومي</a:t>
            </a:r>
            <a:r>
              <a:rPr lang="ar-SA" sz="2800">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مرتبط بشكل كبير بمدى القدرة على السيطرة على حدود الدولة وامتلاك أجهزة استخبارات قوية وأدوات عسكرية كبيرة</a:t>
            </a:r>
            <a:r>
              <a:rPr lang="ar-SA" sz="2800">
                <a:latin typeface="Simplified Arabic" panose="02020603050405020304" pitchFamily="18" charset="-78"/>
                <a:cs typeface="Simplified Arabic" panose="02020603050405020304" pitchFamily="18" charset="-78"/>
              </a:rPr>
              <a:t>، ولكن في </a:t>
            </a:r>
            <a:r>
              <a:rPr lang="ar-SA" sz="2800" b="1">
                <a:latin typeface="Simplified Arabic" panose="02020603050405020304" pitchFamily="18" charset="-78"/>
                <a:cs typeface="Simplified Arabic" panose="02020603050405020304" pitchFamily="18" charset="-78"/>
              </a:rPr>
              <a:t>الوقت الحاضر ظهر مصطلح الأمن المعلوماتي</a:t>
            </a:r>
            <a:r>
              <a:rPr lang="ar-SA" sz="2800">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والأمن السيبراني </a:t>
            </a:r>
            <a:r>
              <a:rPr lang="ar-SA" sz="2800">
                <a:latin typeface="Simplified Arabic" panose="02020603050405020304" pitchFamily="18" charset="-78"/>
                <a:cs typeface="Simplified Arabic" panose="02020603050405020304" pitchFamily="18" charset="-78"/>
              </a:rPr>
              <a:t>محوريًا في </a:t>
            </a:r>
            <a:r>
              <a:rPr lang="ar-SA" sz="2800" b="1">
                <a:latin typeface="Simplified Arabic" panose="02020603050405020304" pitchFamily="18" charset="-78"/>
                <a:cs typeface="Simplified Arabic" panose="02020603050405020304" pitchFamily="18" charset="-78"/>
              </a:rPr>
              <a:t>الدراسات الأمنية والاستراتيجية</a:t>
            </a:r>
            <a:r>
              <a:rPr lang="ar-SA" sz="2800">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لما له من مركز ثقل وتأثير فأصبحت الوسائل التكنولوجية هى لغة الحرب المتعارف عليها وأصبحت حماية الأجهزة التكنولوجية ومعلومات الدولة أمرًا لا يقل شأنًا عن حماية الحدود الأرضية للدولة بل يعلوه خطورة</a:t>
            </a:r>
            <a:r>
              <a:rPr lang="ar-SA" sz="2800">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9" name="Rectangle: Rounded Corners 33"/>
          <p:cNvSpPr txBox="1">
            <a:spLocks noGrp="1"/>
          </p:cNvSpPr>
          <p:nvPr>
            <p:ph type="title"/>
          </p:nvPr>
        </p:nvSpPr>
        <p:spPr>
          <a:xfrm>
            <a:off x="2395182" y="271951"/>
            <a:ext cx="8951794"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lnSpc>
                <a:spcPct val="110000"/>
              </a:lnSpc>
              <a:spcBef>
                <a:spcPts val="110"/>
              </a:spcBef>
              <a:spcAft>
                <a:spcPts val="110"/>
              </a:spcAft>
            </a:pP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79969" y="1497540"/>
            <a:ext cx="4351338" cy="4888512"/>
          </a:xfrm>
        </p:spPr>
      </p:pic>
    </p:spTree>
    <p:extLst>
      <p:ext uri="{BB962C8B-B14F-4D97-AF65-F5344CB8AC3E}">
        <p14:creationId xmlns:p14="http://schemas.microsoft.com/office/powerpoint/2010/main" val="1465629366"/>
      </p:ext>
    </p:extLst>
  </p:cSld>
  <p:clrMapOvr>
    <a:masterClrMapping/>
  </p:clrMapOvr>
  <mc:AlternateContent xmlns:mc="http://schemas.openxmlformats.org/markup-compatibility/2006" xmlns:p14="http://schemas.microsoft.com/office/powerpoint/2010/main">
    <mc:Choice Requires="p14">
      <p:transition spd="slow" p14:dur="2000" advTm="120549"/>
    </mc:Choice>
    <mc:Fallback xmlns="">
      <p:transition spd="slow" advTm="12054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5364706" y="1597092"/>
            <a:ext cx="5989093" cy="4249115"/>
          </a:xfrm>
        </p:spPr>
        <p:txBody>
          <a:bodyPr>
            <a:normAutofit/>
          </a:bodyPr>
          <a:lstStyle/>
          <a:p>
            <a:pPr algn="just" rtl="1">
              <a:lnSpc>
                <a:spcPct val="110000"/>
              </a:lnSpc>
              <a:spcBef>
                <a:spcPts val="110"/>
              </a:spcBef>
              <a:spcAft>
                <a:spcPts val="110"/>
              </a:spcAft>
              <a:buFont typeface="Wingdings" panose="05000000000000000000" pitchFamily="2" charset="2"/>
              <a:buChar char="ü"/>
            </a:pPr>
            <a:r>
              <a:rPr lang="ar-EG" sz="2400">
                <a:latin typeface="Simplified Arabic" panose="02020603050405020304" pitchFamily="18" charset="-78"/>
                <a:cs typeface="Simplified Arabic" panose="02020603050405020304" pitchFamily="18" charset="-78"/>
              </a:rPr>
              <a:t> إن </a:t>
            </a:r>
            <a:r>
              <a:rPr lang="ar-EG" sz="2400" b="1">
                <a:latin typeface="Simplified Arabic" panose="02020603050405020304" pitchFamily="18" charset="-78"/>
                <a:cs typeface="Simplified Arabic" panose="02020603050405020304" pitchFamily="18" charset="-78"/>
              </a:rPr>
              <a:t>جريمة تكنولوجيا المعلومات،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يمكن أن تندرج ‏تحت نمطين مختلفين من الجرائم</a:t>
            </a:r>
            <a:r>
              <a:rPr lang="ar-EG" sz="2400">
                <a:latin typeface="Simplified Arabic" panose="02020603050405020304" pitchFamily="18" charset="-78"/>
                <a:cs typeface="Simplified Arabic" panose="02020603050405020304" pitchFamily="18" charset="-78"/>
              </a:rPr>
              <a:t>، ‏فقد </a:t>
            </a:r>
            <a:r>
              <a:rPr lang="ar-EG" sz="2400" b="1">
                <a:latin typeface="Simplified Arabic" panose="02020603050405020304" pitchFamily="18" charset="-78"/>
                <a:cs typeface="Simplified Arabic" panose="02020603050405020304" pitchFamily="18" charset="-78"/>
              </a:rPr>
              <a:t>تكون الجريمة عبارة عن تصرف غير قانوني يرتكب ضد أجهزة الكمبيوتر أو الاتصالات</a:t>
            </a:r>
            <a:r>
              <a:rPr lang="ar-EG" sz="2400">
                <a:latin typeface="Simplified Arabic" panose="02020603050405020304" pitchFamily="18" charset="-78"/>
                <a:cs typeface="Simplified Arabic" panose="02020603050405020304" pitchFamily="18" charset="-78"/>
              </a:rPr>
              <a:t>، أو قد تكون </a:t>
            </a:r>
            <a:r>
              <a:rPr lang="ar-EG" sz="2400" b="1">
                <a:latin typeface="Simplified Arabic" panose="02020603050405020304" pitchFamily="18" charset="-78"/>
                <a:cs typeface="Simplified Arabic" panose="02020603050405020304" pitchFamily="18" charset="-78"/>
              </a:rPr>
              <a:t>عبارة عن استخدام أجهزة الكمبيوتر أو الاتصالات لارتكاب تصرف غير قانوني</a:t>
            </a:r>
            <a:r>
              <a:rPr lang="ar-EG" sz="2400">
                <a:latin typeface="Simplified Arabic" panose="02020603050405020304" pitchFamily="18" charset="-78"/>
                <a:cs typeface="Simplified Arabic" panose="02020603050405020304" pitchFamily="18" charset="-78"/>
              </a:rPr>
              <a:t>.</a:t>
            </a:r>
          </a:p>
          <a:p>
            <a:pPr algn="r" rtl="1">
              <a:lnSpc>
                <a:spcPct val="110000"/>
              </a:lnSpc>
              <a:spcBef>
                <a:spcPts val="110"/>
              </a:spcBef>
              <a:spcAft>
                <a:spcPts val="110"/>
              </a:spcAft>
              <a:buFont typeface="Wingdings" panose="05000000000000000000" pitchFamily="2" charset="2"/>
              <a:buChar char="ü"/>
            </a:pPr>
            <a:r>
              <a:rPr lang="ar-EG" b="1" u="sng">
                <a:solidFill>
                  <a:srgbClr val="203E5F"/>
                </a:solidFill>
                <a:latin typeface="Simplified Arabic" panose="02020603050405020304" pitchFamily="18" charset="-78"/>
                <a:cs typeface="Simplified Arabic" panose="02020603050405020304" pitchFamily="18" charset="-78"/>
              </a:rPr>
              <a:t>‏ مفهوم الجرائم الإلكترونية:</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تُعرف </a:t>
            </a:r>
            <a:r>
              <a:rPr lang="ar-EG" sz="2400" b="1">
                <a:latin typeface="Simplified Arabic" panose="02020603050405020304" pitchFamily="18" charset="-78"/>
                <a:cs typeface="Simplified Arabic" panose="02020603050405020304" pitchFamily="18" charset="-78"/>
              </a:rPr>
              <a:t>الجرائم الإلكترونية بأنها تلك الأفعال الاجرامية الناتجة من خلال أو بواسطة استخدام المعلوماتية والتقنية الحديثة المتمثلة في الكمبيوتر والمعالجة الآلية للبيانات، أو بنقلها</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88358" y="365126"/>
            <a:ext cx="896544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77673" y="1597092"/>
            <a:ext cx="4694828" cy="4749117"/>
          </a:xfrm>
        </p:spPr>
      </p:pic>
    </p:spTree>
    <p:extLst>
      <p:ext uri="{BB962C8B-B14F-4D97-AF65-F5344CB8AC3E}">
        <p14:creationId xmlns:p14="http://schemas.microsoft.com/office/powerpoint/2010/main" val="3800407185"/>
      </p:ext>
    </p:extLst>
  </p:cSld>
  <p:clrMapOvr>
    <a:masterClrMapping/>
  </p:clrMapOvr>
  <mc:AlternateContent xmlns:mc="http://schemas.openxmlformats.org/markup-compatibility/2006" xmlns:p14="http://schemas.microsoft.com/office/powerpoint/2010/main">
    <mc:Choice Requires="p14">
      <p:transition spd="slow" p14:dur="2000" advTm="121496"/>
    </mc:Choice>
    <mc:Fallback xmlns="">
      <p:transition spd="slow" advTm="12149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12307" y="1447244"/>
            <a:ext cx="6141492" cy="4627496"/>
          </a:xfrm>
        </p:spPr>
        <p:txBody>
          <a:bodyPr>
            <a:normAutofit fontScale="92500" lnSpcReduction="10000"/>
          </a:bodyPr>
          <a:lstStyle/>
          <a:p>
            <a:pPr algn="r" rtl="1">
              <a:lnSpc>
                <a:spcPct val="120000"/>
              </a:lnSpc>
              <a:spcBef>
                <a:spcPts val="110"/>
              </a:spcBef>
              <a:spcAft>
                <a:spcPts val="110"/>
              </a:spcAft>
              <a:buFont typeface="Wingdings" panose="05000000000000000000" pitchFamily="2" charset="2"/>
              <a:buChar char="ü"/>
            </a:pPr>
            <a:r>
              <a:rPr lang="ar-EG" b="1">
                <a:solidFill>
                  <a:srgbClr val="203E5F"/>
                </a:solidFill>
              </a:rPr>
              <a:t> </a:t>
            </a:r>
            <a:r>
              <a:rPr lang="ar-EG" sz="3000" b="1" u="sng">
                <a:solidFill>
                  <a:srgbClr val="203E5F"/>
                </a:solidFill>
                <a:latin typeface="Simplified Arabic" panose="02020603050405020304" pitchFamily="18" charset="-78"/>
                <a:cs typeface="Simplified Arabic" panose="02020603050405020304" pitchFamily="18" charset="-78"/>
              </a:rPr>
              <a:t>تهديدات الجرائم الإلكترونية:</a:t>
            </a:r>
          </a:p>
          <a:p>
            <a:pPr algn="just" rtl="1">
              <a:lnSpc>
                <a:spcPct val="130000"/>
              </a:lnSpc>
              <a:spcBef>
                <a:spcPts val="110"/>
              </a:spcBef>
              <a:spcAft>
                <a:spcPts val="110"/>
              </a:spcAft>
              <a:buFont typeface="Wingdings" panose="05000000000000000000" pitchFamily="2" charset="2"/>
              <a:buChar char="ü"/>
            </a:pPr>
            <a:r>
              <a:rPr lang="ar-EG" sz="2600">
                <a:latin typeface="Simplified Arabic" panose="02020603050405020304" pitchFamily="18" charset="-78"/>
                <a:cs typeface="Simplified Arabic" panose="02020603050405020304" pitchFamily="18" charset="-78"/>
              </a:rPr>
              <a:t> إن </a:t>
            </a:r>
            <a:r>
              <a:rPr lang="ar-EG" sz="2600" b="1">
                <a:latin typeface="Simplified Arabic" panose="02020603050405020304" pitchFamily="18" charset="-78"/>
                <a:cs typeface="Simplified Arabic" panose="02020603050405020304" pitchFamily="18" charset="-78"/>
              </a:rPr>
              <a:t>الأمن الاجتماعي جزء لا ينفصل عن الأمن القومي بشكل عام</a:t>
            </a:r>
            <a:r>
              <a:rPr lang="ar-EG" sz="2600">
                <a:latin typeface="Simplified Arabic" panose="02020603050405020304" pitchFamily="18" charset="-78"/>
                <a:cs typeface="Simplified Arabic" panose="02020603050405020304" pitchFamily="18" charset="-78"/>
              </a:rPr>
              <a:t>، وكان </a:t>
            </a:r>
            <a:r>
              <a:rPr lang="ar-EG" sz="2600" b="1">
                <a:latin typeface="Simplified Arabic" panose="02020603050405020304" pitchFamily="18" charset="-78"/>
                <a:cs typeface="Simplified Arabic" panose="02020603050405020304" pitchFamily="18" charset="-78"/>
              </a:rPr>
              <a:t>لوسائل التواصل الاجتماعي الأثر الواضح على الأمن الاجتماعي</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حيث بث الأفكار التي تحفز على الرغبات الانفصالية وبث الكراهية بين الأفراد</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مما يهدد الانسجام والتواصل الاجتماعي</a:t>
            </a:r>
            <a:r>
              <a:rPr lang="ar-EG" sz="2600">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وبالتالي يعد عامل التوعية الإلكترونية وآليات الاستخدام الصحيح هى الحل الأمثل للتعامل مع هذه الهجمات الثقافية ومؤخرًا اتجهت الكثير من الدول من إنشاء وحدات تُسمى </a:t>
            </a:r>
            <a:r>
              <a:rPr lang="ar-SA" sz="2600">
                <a:latin typeface="Simplified Arabic" panose="02020603050405020304" pitchFamily="18" charset="-78"/>
                <a:cs typeface="Simplified Arabic" panose="02020603050405020304" pitchFamily="18" charset="-78"/>
              </a:rPr>
              <a:t>(</a:t>
            </a:r>
            <a:r>
              <a:rPr lang="ar-SA" sz="2600" b="1">
                <a:latin typeface="Simplified Arabic" panose="02020603050405020304" pitchFamily="18" charset="-78"/>
                <a:cs typeface="Simplified Arabic" panose="02020603050405020304" pitchFamily="18" charset="-78"/>
              </a:rPr>
              <a:t>وحدات الأمن السيبراني</a:t>
            </a:r>
            <a:r>
              <a:rPr lang="ar-SA" sz="2600">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وذلك للتعامل بشكل سليم مع هذه العمليات الإلكترونية</a:t>
            </a:r>
            <a:r>
              <a:rPr lang="ar-SA"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algn="r" rtl="1">
              <a:lnSpc>
                <a:spcPct val="130000"/>
              </a:lnSpc>
              <a:spcBef>
                <a:spcPts val="110"/>
              </a:spcBef>
              <a:spcAft>
                <a:spcPts val="110"/>
              </a:spcAft>
              <a:buFont typeface="Wingdings" panose="05000000000000000000" pitchFamily="2" charset="2"/>
              <a:buChar char="ü"/>
            </a:pPr>
            <a:endParaRPr lang="en-US">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endParaRPr lang="en-US">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p:cNvSpPr/>
          <p:nvPr/>
        </p:nvSpPr>
        <p:spPr>
          <a:xfrm>
            <a:off x="4831306" y="1602024"/>
            <a:ext cx="6346209" cy="517065"/>
          </a:xfrm>
          <a:prstGeom prst="rect">
            <a:avLst/>
          </a:prstGeom>
        </p:spPr>
        <p:txBody>
          <a:bodyPr wrap="square">
            <a:spAutoFit/>
          </a:bodyPr>
          <a:lstStyle/>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47414" y="365126"/>
            <a:ext cx="9006385"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9682" y="1401969"/>
            <a:ext cx="4746341" cy="4872826"/>
          </a:xfrm>
        </p:spPr>
      </p:pic>
    </p:spTree>
    <p:extLst>
      <p:ext uri="{BB962C8B-B14F-4D97-AF65-F5344CB8AC3E}">
        <p14:creationId xmlns:p14="http://schemas.microsoft.com/office/powerpoint/2010/main" val="3286326656"/>
      </p:ext>
    </p:extLst>
  </p:cSld>
  <p:clrMapOvr>
    <a:masterClrMapping/>
  </p:clrMapOvr>
  <mc:AlternateContent xmlns:mc="http://schemas.openxmlformats.org/markup-compatibility/2006" xmlns:p14="http://schemas.microsoft.com/office/powerpoint/2010/main">
    <mc:Choice Requires="p14">
      <p:transition spd="slow" p14:dur="2000" advTm="122368"/>
    </mc:Choice>
    <mc:Fallback xmlns="">
      <p:transition spd="slow" advTm="12236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95582" y="1623239"/>
            <a:ext cx="5743433" cy="4272594"/>
          </a:xfrm>
        </p:spPr>
        <p:txBody>
          <a:bodyPr>
            <a:normAutofit lnSpcReduction="10000"/>
          </a:bodyPr>
          <a:lstStyle/>
          <a:p>
            <a:pPr algn="just" rtl="1">
              <a:lnSpc>
                <a:spcPct val="110000"/>
              </a:lnSpc>
              <a:spcBef>
                <a:spcPts val="110"/>
              </a:spcBef>
              <a:spcAft>
                <a:spcPts val="110"/>
              </a:spcAft>
              <a:buFont typeface="Wingdings" panose="05000000000000000000" pitchFamily="2" charset="2"/>
              <a:buChar char="ü"/>
            </a:pPr>
            <a:r>
              <a:rPr lang="ar-EG" b="1"/>
              <a:t>‏ </a:t>
            </a:r>
            <a:r>
              <a:rPr lang="ar-EG">
                <a:latin typeface="Simplified Arabic" panose="02020603050405020304" pitchFamily="18" charset="-78"/>
                <a:cs typeface="Simplified Arabic" panose="02020603050405020304" pitchFamily="18" charset="-78"/>
              </a:rPr>
              <a:t>ونشهد اليوم </a:t>
            </a:r>
            <a:r>
              <a:rPr lang="ar-EG" b="1">
                <a:latin typeface="Simplified Arabic" panose="02020603050405020304" pitchFamily="18" charset="-78"/>
                <a:cs typeface="Simplified Arabic" panose="02020603050405020304" pitchFamily="18" charset="-78"/>
              </a:rPr>
              <a:t>عالم مفتوح الأفق ‏مصحوبًا بتقنياته، التي أصبحت بواسطتها المعلومات متداولة ‏بين الأفراد من أن يحدها شئ أو يقف بوجهها مانع</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وخاصة بعد انتشار استخدام مواقع التواصل الاجتماعي وخاصة الفيس كونها أهم أداة اتصالية تتيح من خلال تطبيقاتها المختلفة مساحة واسعة لطرح الأفكار المختلفة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ومنها الأفكار المتطرفة ونشر خطاب الكراهية بين المواطنين</a:t>
            </a:r>
            <a:r>
              <a:rPr lang="ar-EG">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10" name="Rectangle 4"/>
          <p:cNvSpPr/>
          <p:nvPr/>
        </p:nvSpPr>
        <p:spPr>
          <a:xfrm>
            <a:off x="723331" y="365126"/>
            <a:ext cx="1481495"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511187" y="365126"/>
            <a:ext cx="882782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45259" y="1527705"/>
            <a:ext cx="4583941" cy="4851611"/>
          </a:xfrm>
        </p:spPr>
      </p:pic>
    </p:spTree>
    <p:extLst>
      <p:ext uri="{BB962C8B-B14F-4D97-AF65-F5344CB8AC3E}">
        <p14:creationId xmlns:p14="http://schemas.microsoft.com/office/powerpoint/2010/main" val="886023214"/>
      </p:ext>
    </p:extLst>
  </p:cSld>
  <p:clrMapOvr>
    <a:masterClrMapping/>
  </p:clrMapOvr>
  <mc:AlternateContent xmlns:mc="http://schemas.openxmlformats.org/markup-compatibility/2006" xmlns:p14="http://schemas.microsoft.com/office/powerpoint/2010/main">
    <mc:Choice Requires="p14">
      <p:transition spd="slow" p14:dur="2000" advTm="71220"/>
    </mc:Choice>
    <mc:Fallback xmlns="">
      <p:transition spd="slow" advTm="712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03511" y="1825625"/>
            <a:ext cx="7150290"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429300" y="365126"/>
            <a:ext cx="892449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
        <p:nvSpPr>
          <p:cNvPr id="2" name="مستطيل 1"/>
          <p:cNvSpPr/>
          <p:nvPr/>
        </p:nvSpPr>
        <p:spPr>
          <a:xfrm>
            <a:off x="5390866" y="1292464"/>
            <a:ext cx="5962933" cy="4857740"/>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ü"/>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خطاب الكراهية الإلكتروني عبر مواقع التواصل الاجتماعي:</a:t>
            </a:r>
          </a:p>
          <a:p>
            <a:pPr algn="just" rtl="1">
              <a:lnSpc>
                <a:spcPct val="110000"/>
              </a:lnSpc>
              <a:spcBef>
                <a:spcPts val="110"/>
              </a:spcBef>
              <a:spcAft>
                <a:spcPts val="110"/>
              </a:spcAft>
            </a:pPr>
            <a:r>
              <a:rPr lang="ar-EG" sz="2800">
                <a:latin typeface="Simplified Arabic" panose="02020603050405020304" pitchFamily="18" charset="-78"/>
                <a:cs typeface="Simplified Arabic" panose="02020603050405020304" pitchFamily="18" charset="-78"/>
              </a:rPr>
              <a:t>عُرف </a:t>
            </a:r>
            <a:r>
              <a:rPr lang="ar-EG" sz="2800" b="1">
                <a:latin typeface="Simplified Arabic" panose="02020603050405020304" pitchFamily="18" charset="-78"/>
                <a:cs typeface="Simplified Arabic" panose="02020603050405020304" pitchFamily="18" charset="-78"/>
              </a:rPr>
              <a:t>خطاب الكراهية استنادًا إلى الشبكة الدولية لمناهضة الكراهية الإلكترونية على انه أي عبارة عن بيانات تمييزية </a:t>
            </a:r>
            <a:r>
              <a:rPr lang="ar-EG" sz="2800">
                <a:latin typeface="Simplified Arabic" panose="02020603050405020304" pitchFamily="18" charset="-78"/>
                <a:cs typeface="Simplified Arabic" panose="02020603050405020304" pitchFamily="18" charset="-78"/>
              </a:rPr>
              <a:t>أو </a:t>
            </a:r>
            <a:r>
              <a:rPr lang="ar-EG" sz="2800" b="1">
                <a:latin typeface="Simplified Arabic" panose="02020603050405020304" pitchFamily="18" charset="-78"/>
                <a:cs typeface="Simplified Arabic" panose="02020603050405020304" pitchFamily="18" charset="-78"/>
              </a:rPr>
              <a:t>تشهيرية عامة متعمدة </a:t>
            </a:r>
            <a:r>
              <a:rPr lang="ar-EG" sz="2800">
                <a:latin typeface="Simplified Arabic" panose="02020603050405020304" pitchFamily="18" charset="-78"/>
                <a:cs typeface="Simplified Arabic" panose="02020603050405020304" pitchFamily="18" charset="-78"/>
              </a:rPr>
              <a:t>أو </a:t>
            </a:r>
            <a:r>
              <a:rPr lang="ar-EG" sz="2800" b="1">
                <a:latin typeface="Simplified Arabic" panose="02020603050405020304" pitchFamily="18" charset="-78"/>
                <a:cs typeface="Simplified Arabic" panose="02020603050405020304" pitchFamily="18" charset="-78"/>
              </a:rPr>
              <a:t>غير مقصودة </a:t>
            </a:r>
            <a:r>
              <a:rPr lang="ar-EG" sz="2800">
                <a:latin typeface="Simplified Arabic" panose="02020603050405020304" pitchFamily="18" charset="-78"/>
                <a:cs typeface="Simplified Arabic" panose="02020603050405020304" pitchFamily="18" charset="-78"/>
              </a:rPr>
              <a:t>أو </a:t>
            </a:r>
            <a:r>
              <a:rPr lang="ar-EG" sz="2800" b="1">
                <a:latin typeface="Simplified Arabic" panose="02020603050405020304" pitchFamily="18" charset="-78"/>
                <a:cs typeface="Simplified Arabic" panose="02020603050405020304" pitchFamily="18" charset="-78"/>
              </a:rPr>
              <a:t>التحريض المتعمد على الكراهية أو العنف أو الفصل على أساس النوع أو العرق أو اللغة أو لون البشرة أو المعتقدات الدينية </a:t>
            </a:r>
            <a:r>
              <a:rPr lang="ar-EG" sz="2800">
                <a:latin typeface="Simplified Arabic" panose="02020603050405020304" pitchFamily="18" charset="-78"/>
                <a:cs typeface="Simplified Arabic" panose="02020603050405020304" pitchFamily="18" charset="-78"/>
              </a:rPr>
              <a:t>أو </a:t>
            </a:r>
            <a:r>
              <a:rPr lang="ar-EG" sz="2800" b="1">
                <a:latin typeface="Simplified Arabic" panose="02020603050405020304" pitchFamily="18" charset="-78"/>
                <a:cs typeface="Simplified Arabic" panose="02020603050405020304" pitchFamily="18" charset="-78"/>
              </a:rPr>
              <a:t>المعتقدات السياسية والحالة الاجتماعية والممتلكات والعمر والصحة العقلية و الإعاقة أو المرض</a:t>
            </a:r>
            <a:r>
              <a:rPr lang="ar-EG" sz="2800">
                <a:latin typeface="Simplified Arabic" panose="02020603050405020304" pitchFamily="18" charset="-78"/>
                <a:cs typeface="Simplified Arabic" panose="02020603050405020304" pitchFamily="18" charset="-78"/>
              </a:rPr>
              <a:t>.</a:t>
            </a: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01444" y="1459016"/>
            <a:ext cx="4734745" cy="5033857"/>
          </a:xfrm>
        </p:spPr>
      </p:pic>
    </p:spTree>
    <p:extLst>
      <p:ext uri="{BB962C8B-B14F-4D97-AF65-F5344CB8AC3E}">
        <p14:creationId xmlns:p14="http://schemas.microsoft.com/office/powerpoint/2010/main" val="2634125816"/>
      </p:ext>
    </p:extLst>
  </p:cSld>
  <p:clrMapOvr>
    <a:masterClrMapping/>
  </p:clrMapOvr>
  <mc:AlternateContent xmlns:mc="http://schemas.openxmlformats.org/markup-compatibility/2006" xmlns:p14="http://schemas.microsoft.com/office/powerpoint/2010/main">
    <mc:Choice Requires="p14">
      <p:transition spd="slow" p14:dur="2000" advTm="117104"/>
    </mc:Choice>
    <mc:Fallback xmlns="">
      <p:transition spd="slow" advTm="1171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08728" y="1473522"/>
            <a:ext cx="6277972" cy="4601218"/>
          </a:xfrm>
        </p:spPr>
        <p:txBody>
          <a:bodyPr>
            <a:normAutofit fontScale="92500" lnSpcReduction="10000"/>
          </a:bodyPr>
          <a:lstStyle/>
          <a:p>
            <a:pPr algn="just" rtl="1">
              <a:lnSpc>
                <a:spcPct val="120000"/>
              </a:lnSpc>
              <a:spcBef>
                <a:spcPts val="110"/>
              </a:spcBef>
              <a:spcAft>
                <a:spcPts val="110"/>
              </a:spcAft>
              <a:buFont typeface="Wingdings" panose="05000000000000000000" pitchFamily="2" charset="2"/>
              <a:buChar char="ü"/>
            </a:pPr>
            <a:r>
              <a:rPr lang="en-US"/>
              <a:t> </a:t>
            </a:r>
            <a:r>
              <a:rPr lang="ar-EG" b="1" u="sng">
                <a:solidFill>
                  <a:srgbClr val="203E5F"/>
                </a:solidFill>
                <a:latin typeface="Simplified Arabic" panose="02020603050405020304" pitchFamily="18" charset="-78"/>
                <a:cs typeface="Simplified Arabic" panose="02020603050405020304" pitchFamily="18" charset="-78"/>
              </a:rPr>
              <a:t>ويرجع الانتشار الواسع لخطاب الكراهية عبر مواقع التواصل الاجتماعي إلى عدة خصائص متضمنه به، منها: </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en-US" sz="2400" b="1">
                <a:solidFill>
                  <a:srgbClr val="203E5F"/>
                </a:solidFill>
                <a:latin typeface="Simplified Arabic" panose="02020603050405020304" pitchFamily="18" charset="-78"/>
                <a:cs typeface="Simplified Arabic" panose="02020603050405020304" pitchFamily="18" charset="-78"/>
              </a:rPr>
              <a:t>.1</a:t>
            </a:r>
            <a:r>
              <a:rPr lang="ar-EG" sz="2400" b="1">
                <a:solidFill>
                  <a:srgbClr val="203E5F"/>
                </a:solidFill>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سرعة الانتشار وزيادة الاهتمام التي توفرها مواقع التواصل الاجتماعي عن غيرها من وسائل الإعلام الأخرى</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فالانتشار سريع وعلى نطاق واسع، إلى جانب الاهتمام الشديد الذي يوليه مستخدمي مواقع التواصل الاجتماعي لما يتابعونه من محتوى و ما ينتشر من منشورات سواء بالتعليق عليها بالإيجاب أو بالسلب ولكن المحتوى يزداد شعبية وانتشار، وهو ما يصعب الأمر في حالة تعقب كاتب المحتوى الأصلي</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8"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34906" y="365126"/>
            <a:ext cx="895179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9"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518615" y="1473522"/>
            <a:ext cx="4162567" cy="5001328"/>
          </a:xfrm>
          <a:prstGeom prst="rect">
            <a:avLst/>
          </a:prstGeom>
        </p:spPr>
      </p:pic>
    </p:spTree>
    <p:extLst>
      <p:ext uri="{BB962C8B-B14F-4D97-AF65-F5344CB8AC3E}">
        <p14:creationId xmlns:p14="http://schemas.microsoft.com/office/powerpoint/2010/main" val="2030452284"/>
      </p:ext>
    </p:extLst>
  </p:cSld>
  <p:clrMapOvr>
    <a:masterClrMapping/>
  </p:clrMapOvr>
  <mc:AlternateContent xmlns:mc="http://schemas.openxmlformats.org/markup-compatibility/2006" xmlns:p14="http://schemas.microsoft.com/office/powerpoint/2010/main">
    <mc:Choice Requires="p14">
      <p:transition spd="slow" p14:dur="2000" advTm="83579"/>
    </mc:Choice>
    <mc:Fallback xmlns="">
      <p:transition spd="slow" advTm="8357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63319" y="1539022"/>
            <a:ext cx="6290480" cy="4397754"/>
          </a:xfrm>
        </p:spPr>
        <p:txBody>
          <a:bodyPr>
            <a:normAutofit/>
          </a:bodyPr>
          <a:lstStyle/>
          <a:p>
            <a:pPr marL="0" indent="0" algn="just" rtl="1">
              <a:lnSpc>
                <a:spcPct val="110000"/>
              </a:lnSpc>
              <a:spcBef>
                <a:spcPts val="110"/>
              </a:spcBef>
              <a:spcAft>
                <a:spcPts val="110"/>
              </a:spcAft>
              <a:buNone/>
            </a:pPr>
            <a:r>
              <a:rPr lang="en-US" sz="2400">
                <a:latin typeface="Simplified Arabic" panose="02020603050405020304" pitchFamily="18" charset="-78"/>
                <a:cs typeface="Simplified Arabic" panose="02020603050405020304" pitchFamily="18" charset="-78"/>
              </a:rPr>
              <a:t>.</a:t>
            </a:r>
            <a:r>
              <a:rPr lang="en-US" sz="2400" b="1">
                <a:latin typeface="Simplified Arabic" panose="02020603050405020304" pitchFamily="18" charset="-78"/>
                <a:cs typeface="Simplified Arabic" panose="02020603050405020304" pitchFamily="18" charset="-78"/>
              </a:rPr>
              <a:t>2</a:t>
            </a:r>
            <a:r>
              <a:rPr lang="ar-EG" sz="2400" b="1">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إمكانية النشر والتكرا</a:t>
            </a:r>
            <a:r>
              <a:rPr lang="ar-EG">
                <a:latin typeface="Simplified Arabic" panose="02020603050405020304" pitchFamily="18" charset="-78"/>
                <a:cs typeface="Simplified Arabic" panose="02020603050405020304" pitchFamily="18" charset="-78"/>
              </a:rPr>
              <a:t>ر </a:t>
            </a:r>
            <a:r>
              <a:rPr lang="en-US" b="1">
                <a:latin typeface="Simplified Arabic" panose="02020603050405020304" pitchFamily="18" charset="-78"/>
                <a:cs typeface="Simplified Arabic" panose="02020603050405020304" pitchFamily="18" charset="-78"/>
              </a:rPr>
              <a:t>shares</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فالمحتوى على مواقع التواصل الاجتماعي يمكن نشره لعدد لانهائي بين المستخدمين </a:t>
            </a:r>
            <a:r>
              <a:rPr lang="ar-EG">
                <a:latin typeface="Simplified Arabic" panose="02020603050405020304" pitchFamily="18" charset="-78"/>
                <a:cs typeface="Simplified Arabic" panose="02020603050405020304" pitchFamily="18" charset="-78"/>
              </a:rPr>
              <a:t>سواء </a:t>
            </a:r>
            <a:r>
              <a:rPr lang="ar-EG" b="1">
                <a:latin typeface="Simplified Arabic" panose="02020603050405020304" pitchFamily="18" charset="-78"/>
                <a:cs typeface="Simplified Arabic" panose="02020603050405020304" pitchFamily="18" charset="-78"/>
              </a:rPr>
              <a:t>من خلال المشاركة من الكاتب الأصلي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من خلال نسخ المضمون بنفس صيغته أو حتى إعادة صياغته، </a:t>
            </a:r>
            <a:r>
              <a:rPr lang="ar-EG">
                <a:latin typeface="Simplified Arabic" panose="02020603050405020304" pitchFamily="18" charset="-78"/>
                <a:cs typeface="Simplified Arabic" panose="02020603050405020304" pitchFamily="18" charset="-78"/>
              </a:rPr>
              <a:t>وأيضًا </a:t>
            </a:r>
            <a:r>
              <a:rPr lang="ar-EG" b="1">
                <a:latin typeface="Simplified Arabic" panose="02020603050405020304" pitchFamily="18" charset="-78"/>
                <a:cs typeface="Simplified Arabic" panose="02020603050405020304" pitchFamily="18" charset="-78"/>
              </a:rPr>
              <a:t>نشره من موقع إلى آخر ما بين فيس بوك و واتس آب وغيرها، </a:t>
            </a:r>
            <a:r>
              <a:rPr lang="ar-EG">
                <a:latin typeface="Simplified Arabic" panose="02020603050405020304" pitchFamily="18" charset="-78"/>
                <a:cs typeface="Simplified Arabic" panose="02020603050405020304" pitchFamily="18" charset="-78"/>
              </a:rPr>
              <a:t>وهو ما </a:t>
            </a:r>
            <a:r>
              <a:rPr lang="ar-EG" b="1">
                <a:latin typeface="Simplified Arabic" panose="02020603050405020304" pitchFamily="18" charset="-78"/>
                <a:cs typeface="Simplified Arabic" panose="02020603050405020304" pitchFamily="18" charset="-78"/>
              </a:rPr>
              <a:t>يجعل خطاب الكراهية الإلكتروني شديد الخطورة فهو يشبه الرصاصة التي ما أن تطلق</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لا يمكن إرجاعها ولا يمكن تحديد مدى الضرر الذي سينتج عنها</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415654" y="365126"/>
            <a:ext cx="8938146"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7"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522408" y="1539022"/>
            <a:ext cx="4158774" cy="4953852"/>
          </a:xfrm>
          <a:prstGeom prst="rect">
            <a:avLst/>
          </a:prstGeom>
        </p:spPr>
      </p:pic>
    </p:spTree>
    <p:extLst>
      <p:ext uri="{BB962C8B-B14F-4D97-AF65-F5344CB8AC3E}">
        <p14:creationId xmlns:p14="http://schemas.microsoft.com/office/powerpoint/2010/main" val="3125242584"/>
      </p:ext>
    </p:extLst>
  </p:cSld>
  <p:clrMapOvr>
    <a:masterClrMapping/>
  </p:clrMapOvr>
  <mc:AlternateContent xmlns:mc="http://schemas.openxmlformats.org/markup-compatibility/2006" xmlns:p14="http://schemas.microsoft.com/office/powerpoint/2010/main">
    <mc:Choice Requires="p14">
      <p:transition spd="slow" p14:dur="2000" advTm="86284"/>
    </mc:Choice>
    <mc:Fallback xmlns="">
      <p:transition spd="slow" advTm="862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4" y="1422568"/>
            <a:ext cx="5935636" cy="4652172"/>
          </a:xfrm>
        </p:spPr>
        <p:txBody>
          <a:bodyPr>
            <a:normAutofit fontScale="77500" lnSpcReduction="20000"/>
          </a:bodyPr>
          <a:lstStyle/>
          <a:p>
            <a:pPr marL="0" indent="0" algn="just" rtl="1">
              <a:lnSpc>
                <a:spcPct val="130000"/>
              </a:lnSpc>
              <a:spcBef>
                <a:spcPts val="110"/>
              </a:spcBef>
              <a:spcAft>
                <a:spcPts val="110"/>
              </a:spcAft>
              <a:buNone/>
            </a:pPr>
            <a:r>
              <a:rPr lang="en-US" sz="3000" b="1">
                <a:latin typeface="Simplified Arabic" panose="02020603050405020304" pitchFamily="18" charset="-78"/>
                <a:cs typeface="Simplified Arabic" panose="02020603050405020304" pitchFamily="18" charset="-78"/>
              </a:rPr>
              <a:t>.3</a:t>
            </a:r>
            <a:r>
              <a:rPr lang="ar-EG" sz="2400" b="1">
                <a:latin typeface="Simplified Arabic" panose="02020603050405020304" pitchFamily="18" charset="-78"/>
                <a:cs typeface="Simplified Arabic" panose="02020603050405020304" pitchFamily="18" charset="-78"/>
              </a:rPr>
              <a:t> </a:t>
            </a:r>
            <a:r>
              <a:rPr lang="ar-EG" sz="3100" b="1">
                <a:latin typeface="Simplified Arabic" panose="02020603050405020304" pitchFamily="18" charset="-78"/>
                <a:cs typeface="Simplified Arabic" panose="02020603050405020304" pitchFamily="18" charset="-78"/>
              </a:rPr>
              <a:t>ديمومة وبقاء المحتوى لوقت طويل جدا</a:t>
            </a:r>
            <a:r>
              <a:rPr lang="ar-EG" sz="3100">
                <a:latin typeface="Simplified Arabic" panose="02020603050405020304" pitchFamily="18" charset="-78"/>
                <a:cs typeface="Simplified Arabic" panose="02020603050405020304" pitchFamily="18" charset="-78"/>
              </a:rPr>
              <a:t>، ‏</a:t>
            </a:r>
            <a:r>
              <a:rPr lang="ar-EG" sz="3100" b="1">
                <a:latin typeface="Simplified Arabic" panose="02020603050405020304" pitchFamily="18" charset="-78"/>
                <a:cs typeface="Simplified Arabic" panose="02020603050405020304" pitchFamily="18" charset="-78"/>
              </a:rPr>
              <a:t>وهو ما تحاول المواقع نفسها مقاومته بتقنيات الذكاء الاصطناعي</a:t>
            </a:r>
            <a:r>
              <a:rPr lang="ar-EG" sz="3100">
                <a:latin typeface="Simplified Arabic" panose="02020603050405020304" pitchFamily="18" charset="-78"/>
                <a:cs typeface="Simplified Arabic" panose="02020603050405020304" pitchFamily="18" charset="-78"/>
              </a:rPr>
              <a:t>، </a:t>
            </a:r>
            <a:r>
              <a:rPr lang="ar-EG" sz="3100" b="1">
                <a:latin typeface="Simplified Arabic" panose="02020603050405020304" pitchFamily="18" charset="-78"/>
                <a:cs typeface="Simplified Arabic" panose="02020603050405020304" pitchFamily="18" charset="-78"/>
              </a:rPr>
              <a:t>التي تحاول التعرف على المحتوى الخطر والحساس الذي يتضمن خطاب الكراهية والألفاظ المهينة ومسحه وتحذير صاحب الحساب او تعطيله كعقاب على كتابه ونشر هذا المحتوى.</a:t>
            </a:r>
          </a:p>
          <a:p>
            <a:pPr marL="0" indent="0" algn="just" rtl="1">
              <a:lnSpc>
                <a:spcPct val="130000"/>
              </a:lnSpc>
              <a:spcBef>
                <a:spcPts val="110"/>
              </a:spcBef>
              <a:spcAft>
                <a:spcPts val="110"/>
              </a:spcAft>
              <a:buNone/>
            </a:pPr>
            <a:r>
              <a:rPr lang="ar-EG" sz="3100">
                <a:latin typeface="Simplified Arabic" panose="02020603050405020304" pitchFamily="18" charset="-78"/>
                <a:cs typeface="Simplified Arabic" panose="02020603050405020304" pitchFamily="18" charset="-78"/>
              </a:rPr>
              <a:t>‏</a:t>
            </a:r>
            <a:r>
              <a:rPr lang="en-US" sz="3100">
                <a:latin typeface="Simplified Arabic" panose="02020603050405020304" pitchFamily="18" charset="-78"/>
                <a:cs typeface="Simplified Arabic" panose="02020603050405020304" pitchFamily="18" charset="-78"/>
              </a:rPr>
              <a:t> </a:t>
            </a:r>
            <a:r>
              <a:rPr lang="en-US" sz="3100" b="1">
                <a:latin typeface="Simplified Arabic" panose="02020603050405020304" pitchFamily="18" charset="-78"/>
                <a:cs typeface="Simplified Arabic" panose="02020603050405020304" pitchFamily="18" charset="-78"/>
              </a:rPr>
              <a:t>.4</a:t>
            </a:r>
            <a:r>
              <a:rPr lang="ar-EG" sz="3100" b="1">
                <a:latin typeface="Simplified Arabic" panose="02020603050405020304" pitchFamily="18" charset="-78"/>
                <a:cs typeface="Simplified Arabic" panose="02020603050405020304" pitchFamily="18" charset="-78"/>
              </a:rPr>
              <a:t>تجاوز الحدود الجغرافية، </a:t>
            </a:r>
            <a:r>
              <a:rPr lang="ar-EG" sz="3100">
                <a:latin typeface="Simplified Arabic" panose="02020603050405020304" pitchFamily="18" charset="-78"/>
                <a:cs typeface="Simplified Arabic" panose="02020603050405020304" pitchFamily="18" charset="-78"/>
              </a:rPr>
              <a:t>وهو من أكبر مميزات مواقع التواصل الاجتماعي </a:t>
            </a:r>
            <a:r>
              <a:rPr lang="ar-EG" sz="3100" b="1">
                <a:latin typeface="Simplified Arabic" panose="02020603050405020304" pitchFamily="18" charset="-78"/>
                <a:cs typeface="Simplified Arabic" panose="02020603050405020304" pitchFamily="18" charset="-78"/>
              </a:rPr>
              <a:t>إلى أنه في حالة خطاب الكراهية لا يزيد الأمور إلا تعقيدًا وصعوبة في الإمساك بكاتب المحتوى وإخضاعه لنتائج فعله و للقوانين والتشريعات المختلفة ما بين الدول</a:t>
            </a:r>
            <a:r>
              <a:rPr lang="ar-EG" sz="3000" b="1">
                <a:latin typeface="Simplified Arabic" panose="02020603050405020304" pitchFamily="18" charset="-78"/>
                <a:cs typeface="Simplified Arabic" panose="02020603050405020304" pitchFamily="18" charset="-78"/>
              </a:rPr>
              <a:t>. </a:t>
            </a:r>
            <a:endParaRPr lang="en-US" sz="30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20118" y="365126"/>
            <a:ext cx="903368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10"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0" y="4040823"/>
            <a:ext cx="4599297" cy="2494365"/>
          </a:xfrm>
        </p:spPr>
      </p:pic>
      <p:pic>
        <p:nvPicPr>
          <p:cNvPr id="8" name="صورة 7"/>
          <p:cNvPicPr/>
          <p:nvPr/>
        </p:nvPicPr>
        <p:blipFill>
          <a:blip r:embed="rId3">
            <a:extLst>
              <a:ext uri="{28A0092B-C50C-407E-A947-70E740481C1C}">
                <a14:useLocalDpi xmlns:a14="http://schemas.microsoft.com/office/drawing/2010/main" val="0"/>
              </a:ext>
            </a:extLst>
          </a:blip>
          <a:stretch>
            <a:fillRect/>
          </a:stretch>
        </p:blipFill>
        <p:spPr>
          <a:xfrm>
            <a:off x="286600" y="1305710"/>
            <a:ext cx="4599297" cy="2652142"/>
          </a:xfrm>
          <a:prstGeom prst="rect">
            <a:avLst/>
          </a:prstGeom>
        </p:spPr>
      </p:pic>
    </p:spTree>
    <p:extLst>
      <p:ext uri="{BB962C8B-B14F-4D97-AF65-F5344CB8AC3E}">
        <p14:creationId xmlns:p14="http://schemas.microsoft.com/office/powerpoint/2010/main" val="573446491"/>
      </p:ext>
    </p:extLst>
  </p:cSld>
  <p:clrMapOvr>
    <a:masterClrMapping/>
  </p:clrMapOvr>
  <mc:AlternateContent xmlns:mc="http://schemas.openxmlformats.org/markup-compatibility/2006" xmlns:p14="http://schemas.microsoft.com/office/powerpoint/2010/main">
    <mc:Choice Requires="p14">
      <p:transition spd="slow" p14:dur="2000" advTm="203401"/>
    </mc:Choice>
    <mc:Fallback xmlns="">
      <p:transition spd="slow" advTm="20340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86650" y="1590707"/>
            <a:ext cx="5321489" cy="4179390"/>
          </a:xfrm>
        </p:spPr>
        <p:txBody>
          <a:bodyPr/>
          <a:lstStyle/>
          <a:p>
            <a:pPr marL="0" indent="0" algn="just"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a:t>
            </a:r>
            <a:r>
              <a:rPr lang="en-US" b="1">
                <a:latin typeface="Simplified Arabic" panose="02020603050405020304" pitchFamily="18" charset="-78"/>
                <a:cs typeface="Simplified Arabic" panose="02020603050405020304" pitchFamily="18" charset="-78"/>
              </a:rPr>
              <a:t>5</a:t>
            </a:r>
            <a:r>
              <a:rPr lang="ar-EG" b="1">
                <a:latin typeface="Simplified Arabic" panose="02020603050405020304" pitchFamily="18" charset="-78"/>
                <a:cs typeface="Simplified Arabic" panose="02020603050405020304" pitchFamily="18" charset="-78"/>
              </a:rPr>
              <a:t> </a:t>
            </a:r>
            <a:r>
              <a:rPr lang="ar-EG">
                <a:latin typeface="Simplified Arabic" panose="02020603050405020304" pitchFamily="18" charset="-78"/>
                <a:cs typeface="Simplified Arabic" panose="02020603050405020304" pitchFamily="18" charset="-78"/>
              </a:rPr>
              <a:t>كون </a:t>
            </a:r>
            <a:r>
              <a:rPr lang="ar-EG" b="1">
                <a:latin typeface="Simplified Arabic" panose="02020603050405020304" pitchFamily="18" charset="-78"/>
                <a:cs typeface="Simplified Arabic" panose="02020603050405020304" pitchFamily="18" charset="-78"/>
              </a:rPr>
              <a:t>مصدر محتوى خطاب الكراهية مجهولًا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يمنحه حماية ومساحة للتعبير عن أشنع خطابات الكراهية وأبشع أفكار التحريض على العنف لأنه يضمن عدم إمكانية الوصول إليه سواء باستخدام اسم مستعار أو حساب مزيف</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ويضمن لمصدر المحتوى أنه لن يتحمل تبعات ما يطلق من محتوى وخطاب يبث سمومًا</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p:txBody>
      </p:sp>
      <p:sp>
        <p:nvSpPr>
          <p:cNvPr id="9" name="Rectangle 4"/>
          <p:cNvSpPr/>
          <p:nvPr/>
        </p:nvSpPr>
        <p:spPr>
          <a:xfrm>
            <a:off x="587477" y="418522"/>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1" name="Rectangle: Rounded Corners 33"/>
          <p:cNvSpPr txBox="1">
            <a:spLocks noGrp="1"/>
          </p:cNvSpPr>
          <p:nvPr>
            <p:ph type="title"/>
          </p:nvPr>
        </p:nvSpPr>
        <p:spPr>
          <a:xfrm>
            <a:off x="2402006" y="386860"/>
            <a:ext cx="8951794" cy="9209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71948" y="1590707"/>
            <a:ext cx="4796088" cy="4880433"/>
          </a:xfrm>
        </p:spPr>
      </p:pic>
    </p:spTree>
    <p:extLst>
      <p:ext uri="{BB962C8B-B14F-4D97-AF65-F5344CB8AC3E}">
        <p14:creationId xmlns:p14="http://schemas.microsoft.com/office/powerpoint/2010/main" val="3505998392"/>
      </p:ext>
    </p:extLst>
  </p:cSld>
  <p:clrMapOvr>
    <a:masterClrMapping/>
  </p:clrMapOvr>
  <mc:AlternateContent xmlns:mc="http://schemas.openxmlformats.org/markup-compatibility/2006" xmlns:p14="http://schemas.microsoft.com/office/powerpoint/2010/main">
    <mc:Choice Requires="p14">
      <p:transition spd="slow" p14:dur="2000" advTm="95010"/>
    </mc:Choice>
    <mc:Fallback xmlns="">
      <p:transition spd="slow" advTm="9501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5" y="1459127"/>
            <a:ext cx="6196083" cy="4518592"/>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a:t> </a:t>
            </a:r>
            <a:r>
              <a:rPr lang="ar-EG" b="1" u="sng">
                <a:solidFill>
                  <a:srgbClr val="203E5F"/>
                </a:solidFill>
                <a:latin typeface="Simplified Arabic" panose="02020603050405020304" pitchFamily="18" charset="-78"/>
                <a:cs typeface="Simplified Arabic" panose="02020603050405020304" pitchFamily="18" charset="-78"/>
              </a:rPr>
              <a:t>وهناك عدة أسباب رئيسية للنشوء خطاب الكراهية هى:</a:t>
            </a:r>
          </a:p>
          <a:p>
            <a:pPr marL="0" indent="0" algn="r" rtl="1">
              <a:lnSpc>
                <a:spcPct val="110000"/>
              </a:lnSpc>
              <a:spcBef>
                <a:spcPts val="110"/>
              </a:spcBef>
              <a:spcAft>
                <a:spcPts val="110"/>
              </a:spcAft>
              <a:buNone/>
            </a:pPr>
            <a:r>
              <a:rPr lang="en-US" sz="2400"/>
              <a:t>.</a:t>
            </a:r>
            <a:r>
              <a:rPr lang="en-US" sz="2400" b="1">
                <a:latin typeface="Simplified Arabic" panose="02020603050405020304" pitchFamily="18" charset="-78"/>
                <a:cs typeface="Simplified Arabic" panose="02020603050405020304" pitchFamily="18" charset="-78"/>
              </a:rPr>
              <a:t>1</a:t>
            </a:r>
            <a:r>
              <a:rPr lang="ar-EG"/>
              <a:t> </a:t>
            </a:r>
            <a:r>
              <a:rPr lang="ar-EG" sz="2400" b="1">
                <a:latin typeface="Simplified Arabic" panose="02020603050405020304" pitchFamily="18" charset="-78"/>
                <a:cs typeface="Simplified Arabic" panose="02020603050405020304" pitchFamily="18" charset="-78"/>
              </a:rPr>
              <a:t>الصورة الخاطئة عن الآخر.</a:t>
            </a:r>
          </a:p>
          <a:p>
            <a:pPr marL="0" indent="0" algn="r"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a:t>
            </a:r>
            <a:r>
              <a:rPr lang="en-US" sz="2400" b="1">
                <a:latin typeface="Simplified Arabic" panose="02020603050405020304" pitchFamily="18" charset="-78"/>
                <a:cs typeface="Simplified Arabic" panose="02020603050405020304" pitchFamily="18" charset="-78"/>
              </a:rPr>
              <a:t>2</a:t>
            </a:r>
            <a:r>
              <a:rPr lang="ar-EG" sz="2400">
                <a:latin typeface="Simplified Arabic" panose="02020603050405020304" pitchFamily="18" charset="-78"/>
                <a:cs typeface="Simplified Arabic" panose="02020603050405020304" pitchFamily="18" charset="-78"/>
              </a:rPr>
              <a:t> </a:t>
            </a:r>
            <a:r>
              <a:rPr lang="en-US"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الخوف من المنافسة والتصور أن الآخر هو ضدك أو عدوك</a:t>
            </a:r>
            <a:r>
              <a:rPr lang="ar-EG" sz="2400">
                <a:latin typeface="Simplified Arabic" panose="02020603050405020304" pitchFamily="18" charset="-78"/>
                <a:cs typeface="Simplified Arabic" panose="02020603050405020304" pitchFamily="18" charset="-78"/>
              </a:rPr>
              <a:t>.</a:t>
            </a:r>
          </a:p>
          <a:p>
            <a:pPr marL="0" indent="0" algn="r" rtl="1">
              <a:lnSpc>
                <a:spcPct val="110000"/>
              </a:lnSpc>
              <a:spcBef>
                <a:spcPts val="110"/>
              </a:spcBef>
              <a:spcAft>
                <a:spcPts val="110"/>
              </a:spcAft>
              <a:buNone/>
            </a:pPr>
            <a:r>
              <a:rPr lang="en-US" sz="2400" b="1">
                <a:latin typeface="Simplified Arabic" panose="02020603050405020304" pitchFamily="18" charset="-78"/>
                <a:cs typeface="Simplified Arabic" panose="02020603050405020304" pitchFamily="18" charset="-78"/>
              </a:rPr>
              <a:t>3</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الثقافة العامة والتربية والتعليم</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400" b="1">
                <a:latin typeface="Simplified Arabic" panose="02020603050405020304" pitchFamily="18" charset="-78"/>
                <a:cs typeface="Simplified Arabic" panose="02020603050405020304" pitchFamily="18" charset="-78"/>
              </a:rPr>
              <a:t> .4</a:t>
            </a:r>
            <a:r>
              <a:rPr lang="ar-EG" sz="2400" b="1">
                <a:latin typeface="Simplified Arabic" panose="02020603050405020304" pitchFamily="18" charset="-78"/>
                <a:cs typeface="Simplified Arabic" panose="02020603050405020304" pitchFamily="18" charset="-78"/>
              </a:rPr>
              <a:t>الكيفية التي نقرأ بها التاريخ فهناك بحسبة كثير من الشعوب تظل أسرى لأحداث التاريخ والإعلام وغياب المعلومة،  فكثير من المواقف تبنا على أساس غياب المعلومة والأفكار المسبقة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8" name="Rectangle 4"/>
          <p:cNvSpPr/>
          <p:nvPr/>
        </p:nvSpPr>
        <p:spPr>
          <a:xfrm>
            <a:off x="602226" y="303749"/>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42949" y="361842"/>
            <a:ext cx="8897203"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23080" y="1459126"/>
            <a:ext cx="4531057" cy="5153214"/>
          </a:xfrm>
        </p:spPr>
      </p:pic>
    </p:spTree>
    <p:extLst>
      <p:ext uri="{BB962C8B-B14F-4D97-AF65-F5344CB8AC3E}">
        <p14:creationId xmlns:p14="http://schemas.microsoft.com/office/powerpoint/2010/main" val="4236618427"/>
      </p:ext>
    </p:extLst>
  </p:cSld>
  <p:clrMapOvr>
    <a:masterClrMapping/>
  </p:clrMapOvr>
  <mc:AlternateContent xmlns:mc="http://schemas.openxmlformats.org/markup-compatibility/2006" xmlns:p14="http://schemas.microsoft.com/office/powerpoint/2010/main">
    <mc:Choice Requires="p14">
      <p:transition spd="slow" p14:dur="2000" advTm="129407"/>
    </mc:Choice>
    <mc:Fallback xmlns="">
      <p:transition spd="slow" advTm="12940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85263" y="1493198"/>
            <a:ext cx="5854889" cy="4429929"/>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a:t> </a:t>
            </a:r>
            <a:r>
              <a:rPr lang="ar-EG" b="1">
                <a:latin typeface="Simplified Arabic" panose="02020603050405020304" pitchFamily="18" charset="-78"/>
                <a:cs typeface="Simplified Arabic" panose="02020603050405020304" pitchFamily="18" charset="-78"/>
              </a:rPr>
              <a:t>ويتضح لنا مما سبق أن خطاب الكراهية يتضمن أشكال متنوعة منها نعيشها ضمن حياتنا اليومية دون أن نشعر بها أنها تقع ضمن نطاق مفهوم خطاب الكراهية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ويرجع هذا نتيجة إلى التباين بين مفهوم النقد و حرية التعبير عن الرأي وخطاب الكراهية، ونتيجة لبيئة اجتماعية وموروث اجتماعي</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88358" y="266954"/>
            <a:ext cx="8951794"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3358" y="1397664"/>
            <a:ext cx="4457132" cy="5047381"/>
          </a:xfrm>
        </p:spPr>
      </p:pic>
    </p:spTree>
    <p:extLst>
      <p:ext uri="{BB962C8B-B14F-4D97-AF65-F5344CB8AC3E}">
        <p14:creationId xmlns:p14="http://schemas.microsoft.com/office/powerpoint/2010/main" val="369764711"/>
      </p:ext>
    </p:extLst>
  </p:cSld>
  <p:clrMapOvr>
    <a:masterClrMapping/>
  </p:clrMapOvr>
  <mc:AlternateContent xmlns:mc="http://schemas.openxmlformats.org/markup-compatibility/2006" xmlns:p14="http://schemas.microsoft.com/office/powerpoint/2010/main">
    <mc:Choice Requires="p14">
      <p:transition spd="slow" p14:dur="2000" advTm="77311"/>
    </mc:Choice>
    <mc:Fallback xmlns="">
      <p:transition spd="slow" advTm="7731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637968"/>
            <a:ext cx="5689979" cy="4175978"/>
          </a:xfrm>
        </p:spPr>
        <p:txBody>
          <a:bodyPr>
            <a:normAutofit/>
          </a:bodyPr>
          <a:lstStyle/>
          <a:p>
            <a:pPr marL="0" indent="0" algn="r" rtl="1">
              <a:buNone/>
            </a:pPr>
            <a:r>
              <a:rPr lang="ar-EG" sz="2400" b="1"/>
              <a:t>‏</a:t>
            </a:r>
            <a:r>
              <a:rPr lang="ar-EG" b="1" u="sng">
                <a:solidFill>
                  <a:srgbClr val="203E5F"/>
                </a:solidFill>
                <a:latin typeface="Simplified Arabic" panose="02020603050405020304" pitchFamily="18" charset="-78"/>
                <a:cs typeface="Simplified Arabic" panose="02020603050405020304" pitchFamily="18" charset="-78"/>
              </a:rPr>
              <a:t>أشكال الجرائم الإلكترونية:</a:t>
            </a:r>
          </a:p>
          <a:p>
            <a:pPr algn="just" rtl="1">
              <a:lnSpc>
                <a:spcPct val="110000"/>
              </a:lnSpc>
              <a:spcBef>
                <a:spcPts val="110"/>
              </a:spcBef>
              <a:spcAft>
                <a:spcPts val="110"/>
              </a:spcAft>
            </a:pPr>
            <a:r>
              <a:rPr lang="ar-EG">
                <a:latin typeface="Simplified Arabic" panose="02020603050405020304" pitchFamily="18" charset="-78"/>
                <a:cs typeface="Simplified Arabic" panose="02020603050405020304" pitchFamily="18" charset="-78"/>
              </a:rPr>
              <a:t>تستخدم وسائل التواصل الاجتماعي </a:t>
            </a:r>
            <a:r>
              <a:rPr lang="ar-EG" b="1">
                <a:latin typeface="Simplified Arabic" panose="02020603050405020304" pitchFamily="18" charset="-78"/>
                <a:cs typeface="Simplified Arabic" panose="02020603050405020304" pitchFamily="18" charset="-78"/>
              </a:rPr>
              <a:t>في التهديد والابتزاز الإلكتروني والقرصنة (الهاكر) والتهديد بإتاحة البيانات الشخصية للأفراد ونشرها، وذلك للمساومة بمقابل مادي</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هذا بالإضافة إلى عملية السرقة والقتل عن طريق الفيس بوك؛ وهو ما أدى إلى انتشار الجرائم الإلكترونية</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r" rtl="1">
              <a:buNone/>
            </a:pPr>
            <a:endParaRPr lang="en-US" b="1">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b="1" u="sng">
              <a:latin typeface="Simplified Arabic" panose="02020603050405020304" pitchFamily="18" charset="-78"/>
              <a:cs typeface="Simplified Arabic" panose="02020603050405020304" pitchFamily="18" charset="-78"/>
            </a:endParaRPr>
          </a:p>
        </p:txBody>
      </p:sp>
      <p:sp>
        <p:nvSpPr>
          <p:cNvPr id="8"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3458" y="1490580"/>
            <a:ext cx="4516088" cy="4980560"/>
          </a:xfrm>
        </p:spPr>
      </p:pic>
      <p:sp>
        <p:nvSpPr>
          <p:cNvPr id="10" name="Rectangle: Rounded Corners 33"/>
          <p:cNvSpPr txBox="1">
            <a:spLocks noGrp="1"/>
          </p:cNvSpPr>
          <p:nvPr>
            <p:ph type="title"/>
          </p:nvPr>
        </p:nvSpPr>
        <p:spPr>
          <a:xfrm>
            <a:off x="2415654" y="365126"/>
            <a:ext cx="8938146"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4267792572"/>
      </p:ext>
    </p:extLst>
  </p:cSld>
  <p:clrMapOvr>
    <a:masterClrMapping/>
  </p:clrMapOvr>
  <mc:AlternateContent xmlns:mc="http://schemas.openxmlformats.org/markup-compatibility/2006" xmlns:p14="http://schemas.microsoft.com/office/powerpoint/2010/main">
    <mc:Choice Requires="p14">
      <p:transition spd="slow" p14:dur="2000" advTm="118181"/>
    </mc:Choice>
    <mc:Fallback xmlns="">
      <p:transition spd="slow" advTm="1181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40489" y="1497267"/>
            <a:ext cx="6413310" cy="4585648"/>
          </a:xfrm>
        </p:spPr>
        <p:txBody>
          <a:bodyPr>
            <a:normAutofit/>
          </a:bodyPr>
          <a:lstStyle/>
          <a:p>
            <a:pPr marL="0" indent="0" algn="r" rtl="1">
              <a:buNone/>
            </a:pPr>
            <a:r>
              <a:rPr lang="ar-EG" sz="2400" b="1"/>
              <a:t>‏</a:t>
            </a:r>
            <a:r>
              <a:rPr lang="en-US" b="1" u="sng">
                <a:solidFill>
                  <a:srgbClr val="203E5F"/>
                </a:solidFill>
                <a:latin typeface="Simplified Arabic" panose="02020603050405020304" pitchFamily="18" charset="-78"/>
                <a:cs typeface="Simplified Arabic" panose="02020603050405020304" pitchFamily="18" charset="-78"/>
              </a:rPr>
              <a:t>.1</a:t>
            </a:r>
            <a:r>
              <a:rPr lang="ar-EG" b="1" u="sng">
                <a:solidFill>
                  <a:srgbClr val="203E5F"/>
                </a:solidFill>
                <a:latin typeface="Simplified Arabic" panose="02020603050405020304" pitchFamily="18" charset="-78"/>
                <a:cs typeface="Simplified Arabic" panose="02020603050405020304" pitchFamily="18" charset="-78"/>
              </a:rPr>
              <a:t> الاصطياد الإلكتروني:</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وهذا عن طريق </a:t>
            </a:r>
            <a:r>
              <a:rPr lang="ar-EG" sz="2400" b="1">
                <a:latin typeface="Simplified Arabic" panose="02020603050405020304" pitchFamily="18" charset="-78"/>
                <a:cs typeface="Simplified Arabic" panose="02020603050405020304" pitchFamily="18" charset="-78"/>
              </a:rPr>
              <a:t>الحصول على معلومات سواء أكانت معلومات شخصية أو مالية عن طريق الرسائل الإلكترونية ومواقع الإنترنت التي تبدو وكأنها مبعوثة من شركات موثوقة أو مؤسسات مالية حكومية</a:t>
            </a:r>
            <a:r>
              <a:rPr lang="ar-EG" sz="2400">
                <a:latin typeface="Simplified Arabic" panose="02020603050405020304" pitchFamily="18" charset="-78"/>
                <a:cs typeface="Simplified Arabic" panose="02020603050405020304" pitchFamily="18" charset="-78"/>
              </a:rPr>
              <a:t>، ‏حيث </a:t>
            </a:r>
            <a:r>
              <a:rPr lang="ar-EG" sz="2400" b="1">
                <a:latin typeface="Simplified Arabic" panose="02020603050405020304" pitchFamily="18" charset="-78"/>
                <a:cs typeface="Simplified Arabic" panose="02020603050405020304" pitchFamily="18" charset="-78"/>
              </a:rPr>
              <a:t>سعى بعض أصحاب المواقع الإخبارية إلى إرسال رسائل بطرق عشوائية باستخدام برامج تبث آلاف الرسائل إلى عناوين بريدية تم الاستلاء عليها بطرق غير شرعية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مع العلم أن المواقع العالمية المالكة لمواقع البريد الإلكتروني تعد هذه الطريقة غير مشروعة و تعاقب عليها بحجب عنوان المرسل وتحويل رسائله إلى البريد المرغوب</a:t>
            </a:r>
            <a:r>
              <a:rPr lang="ar-EG" sz="2400">
                <a:solidFill>
                  <a:srgbClr val="203E5F"/>
                </a:solidFill>
                <a:latin typeface="Simplified Arabic" panose="02020603050405020304" pitchFamily="18" charset="-78"/>
                <a:cs typeface="Simplified Arabic" panose="02020603050405020304" pitchFamily="18" charset="-78"/>
              </a:rPr>
              <a:t>.</a:t>
            </a: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b="1" u="sng">
              <a:latin typeface="Simplified Arabic" panose="02020603050405020304" pitchFamily="18" charset="-78"/>
              <a:cs typeface="Simplified Arabic" panose="02020603050405020304" pitchFamily="18" charset="-78"/>
            </a:endParaRPr>
          </a:p>
        </p:txBody>
      </p:sp>
      <p:sp>
        <p:nvSpPr>
          <p:cNvPr id="8" name="Rectangle 4"/>
          <p:cNvSpPr/>
          <p:nvPr/>
        </p:nvSpPr>
        <p:spPr>
          <a:xfrm>
            <a:off x="543893" y="38686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68710" y="1497267"/>
            <a:ext cx="4339767" cy="4985758"/>
          </a:xfrm>
        </p:spPr>
      </p:pic>
      <p:sp>
        <p:nvSpPr>
          <p:cNvPr id="10" name="Rectangle: Rounded Corners 33"/>
          <p:cNvSpPr txBox="1">
            <a:spLocks noGrp="1"/>
          </p:cNvSpPr>
          <p:nvPr>
            <p:ph type="title"/>
          </p:nvPr>
        </p:nvSpPr>
        <p:spPr>
          <a:xfrm>
            <a:off x="2306472" y="365126"/>
            <a:ext cx="9047328"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936176355"/>
      </p:ext>
    </p:extLst>
  </p:cSld>
  <p:clrMapOvr>
    <a:masterClrMapping/>
  </p:clrMapOvr>
  <mc:AlternateContent xmlns:mc="http://schemas.openxmlformats.org/markup-compatibility/2006" xmlns:p14="http://schemas.microsoft.com/office/powerpoint/2010/main">
    <mc:Choice Requires="p14">
      <p:transition spd="slow" p14:dur="2000" advTm="110918"/>
    </mc:Choice>
    <mc:Fallback xmlns="">
      <p:transition spd="slow" advTm="11091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44454" y="1419829"/>
            <a:ext cx="6999024" cy="4230343"/>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كما أن هناك </a:t>
            </a:r>
            <a:r>
              <a:rPr lang="ar-EG" sz="2400" b="1">
                <a:latin typeface="Simplified Arabic" panose="02020603050405020304" pitchFamily="18" charset="-78"/>
                <a:cs typeface="Simplified Arabic" panose="02020603050405020304" pitchFamily="18" charset="-78"/>
              </a:rPr>
              <a:t>عمليات ملاحقة وتعقب مستمرة ‏تقوم بها الشركات المعنية من ذلك ما فعلته شركة مايكروسوفت  </a:t>
            </a:r>
            <a:r>
              <a:rPr lang="en-US" sz="2400">
                <a:latin typeface="Simplified Arabic" panose="02020603050405020304" pitchFamily="18" charset="-78"/>
                <a:cs typeface="+mj-cs"/>
              </a:rPr>
              <a:t>Microsoft</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بشبكة راستوك التي كانت تقوم ببث الرسائل البريدية على بريد الهوت ميل وبكميات كبيرة جدًا؛ </a:t>
            </a:r>
            <a:r>
              <a:rPr lang="ar-EG" sz="2400">
                <a:latin typeface="Simplified Arabic" panose="02020603050405020304" pitchFamily="18" charset="-78"/>
                <a:cs typeface="Simplified Arabic" panose="02020603050405020304" pitchFamily="18" charset="-78"/>
              </a:rPr>
              <a:t>حيث </a:t>
            </a:r>
            <a:r>
              <a:rPr lang="ar-EG" sz="2400" b="1">
                <a:latin typeface="Simplified Arabic" panose="02020603050405020304" pitchFamily="18" charset="-78"/>
                <a:cs typeface="Simplified Arabic" panose="02020603050405020304" pitchFamily="18" charset="-78"/>
              </a:rPr>
              <a:t>تمكنت في النهاية من تفكيك تلك الشبكة المكونة من أكثر من مليون جهاز حاسوب</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 الممكن أن يتم ذلك في أمثلتنا على الشبكة الاجتماعية بأن تأتيك رسالة من المهاجم على البريد الإلكتروني يظهر للمستخدم أنها من فريق الدعم الفني الخاص بشبكة الفيس بوك على سبيل المثال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ويطلب فيها تحديث بيانات وكلمة المرور الخاصة به وفي الواقع تكون طريقة للصيد، ‏فيجب الحذر من الرد على مثل هذه الرسائل، ‏والتأكد منها عن طريق التواصل مع إدارة شبكة الفيس عن طريق موقعهم</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p:txBody>
      </p:sp>
      <p:sp>
        <p:nvSpPr>
          <p:cNvPr id="8" name="Rectangle 4"/>
          <p:cNvSpPr/>
          <p:nvPr/>
        </p:nvSpPr>
        <p:spPr>
          <a:xfrm>
            <a:off x="430565" y="269591"/>
            <a:ext cx="1501254"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433485" y="269592"/>
            <a:ext cx="9112044" cy="101329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9"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15900" y="1479159"/>
            <a:ext cx="3757353" cy="5109249"/>
          </a:xfrm>
        </p:spPr>
      </p:pic>
    </p:spTree>
    <p:extLst>
      <p:ext uri="{BB962C8B-B14F-4D97-AF65-F5344CB8AC3E}">
        <p14:creationId xmlns:p14="http://schemas.microsoft.com/office/powerpoint/2010/main" val="1210128557"/>
      </p:ext>
    </p:extLst>
  </p:cSld>
  <p:clrMapOvr>
    <a:masterClrMapping/>
  </p:clrMapOvr>
  <mc:AlternateContent xmlns:mc="http://schemas.openxmlformats.org/markup-compatibility/2006" xmlns:p14="http://schemas.microsoft.com/office/powerpoint/2010/main">
    <mc:Choice Requires="p14">
      <p:transition spd="slow" p14:dur="2000" advTm="118807"/>
    </mc:Choice>
    <mc:Fallback xmlns="">
      <p:transition spd="slow" advTm="11880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72501" y="1554083"/>
            <a:ext cx="6070976" cy="4230343"/>
          </a:xfrm>
        </p:spPr>
        <p:txBody>
          <a:bodyPr>
            <a:noAutofit/>
          </a:bodyPr>
          <a:lstStyle/>
          <a:p>
            <a:pPr marL="0" indent="0" algn="just" rtl="1">
              <a:lnSpc>
                <a:spcPct val="110000"/>
              </a:lnSpc>
              <a:spcBef>
                <a:spcPts val="110"/>
              </a:spcBef>
              <a:spcAft>
                <a:spcPts val="110"/>
              </a:spcAft>
              <a:buNone/>
            </a:pPr>
            <a:r>
              <a:rPr lang="ar-EG" sz="2400" b="1"/>
              <a:t> </a:t>
            </a:r>
            <a:r>
              <a:rPr lang="en-US" sz="2400" b="1">
                <a:solidFill>
                  <a:srgbClr val="203E5F"/>
                </a:solidFill>
              </a:rPr>
              <a:t>.</a:t>
            </a:r>
            <a:r>
              <a:rPr lang="en-US" b="1">
                <a:solidFill>
                  <a:srgbClr val="203E5F"/>
                </a:solidFill>
                <a:latin typeface="Simplified Arabic" panose="02020603050405020304" pitchFamily="18" charset="-78"/>
                <a:cs typeface="Simplified Arabic" panose="02020603050405020304" pitchFamily="18" charset="-78"/>
              </a:rPr>
              <a:t>2</a:t>
            </a:r>
            <a:r>
              <a:rPr lang="ar-EG" b="1" u="sng">
                <a:solidFill>
                  <a:srgbClr val="203E5F"/>
                </a:solidFill>
                <a:latin typeface="Simplified Arabic" panose="02020603050405020304" pitchFamily="18" charset="-78"/>
                <a:cs typeface="Simplified Arabic" panose="02020603050405020304" pitchFamily="18" charset="-78"/>
              </a:rPr>
              <a:t>الابتزاز الإلكتروني:</a:t>
            </a:r>
          </a:p>
          <a:p>
            <a:pPr marL="0" indent="0" algn="just" rtl="1">
              <a:lnSpc>
                <a:spcPct val="110000"/>
              </a:lnSpc>
              <a:spcBef>
                <a:spcPts val="110"/>
              </a:spcBef>
              <a:spcAft>
                <a:spcPts val="110"/>
              </a:spcAft>
              <a:buNone/>
            </a:pPr>
            <a:r>
              <a:rPr lang="ar-EG"/>
              <a:t>‏</a:t>
            </a:r>
            <a:r>
              <a:rPr lang="ar-EG" sz="2400">
                <a:latin typeface="Simplified Arabic" panose="02020603050405020304" pitchFamily="18" charset="-78"/>
                <a:cs typeface="Simplified Arabic" panose="02020603050405020304" pitchFamily="18" charset="-78"/>
              </a:rPr>
              <a:t>من خلال </a:t>
            </a:r>
            <a:r>
              <a:rPr lang="ar-EG" sz="2400" b="1">
                <a:latin typeface="Simplified Arabic" panose="02020603050405020304" pitchFamily="18" charset="-78"/>
                <a:cs typeface="Simplified Arabic" panose="02020603050405020304" pitchFamily="18" charset="-78"/>
              </a:rPr>
              <a:t>تحديد الجاني ضحيته بنشر صور خاصة جدا في مواقع الإنترنت المختلفة و عبر البلوتوث </a:t>
            </a:r>
            <a:r>
              <a:rPr lang="en-US" sz="2400" b="1">
                <a:latin typeface="Simplified Arabic" panose="02020603050405020304" pitchFamily="18" charset="-78"/>
                <a:cs typeface="+mj-cs"/>
              </a:rPr>
              <a:t>Bluetooth</a:t>
            </a:r>
            <a:r>
              <a:rPr lang="en-US" sz="240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أو أجهزة البلاك بيري أو البرامج المختلفة المرفقة لأجهزة الهواتف الذكية مثل: برنامج الواتس أب</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 إن لم ترضخ له ضحيته وتستجيب لمطالبه</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ومنه قيام أحد المخربين بسرقة بيانات البريد الرقمي لإحدى الفتيات ومساومتها على تزويده بمبالغ مالية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حال رفضت ذلك سيقوم بنشر صورها في مواقع الإنترنت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حال استجابتها لطلبه فسوف يعيد لها كلمة  المرور الخاصة بعنوانها البريدي</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8" name="Rectangle 4"/>
          <p:cNvSpPr/>
          <p:nvPr/>
        </p:nvSpPr>
        <p:spPr>
          <a:xfrm>
            <a:off x="357837" y="269592"/>
            <a:ext cx="1501254"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7837" y="1554083"/>
            <a:ext cx="4555357" cy="4928942"/>
          </a:xfrm>
        </p:spPr>
      </p:pic>
    </p:spTree>
    <p:extLst>
      <p:ext uri="{BB962C8B-B14F-4D97-AF65-F5344CB8AC3E}">
        <p14:creationId xmlns:p14="http://schemas.microsoft.com/office/powerpoint/2010/main" val="215970771"/>
      </p:ext>
    </p:extLst>
  </p:cSld>
  <p:clrMapOvr>
    <a:masterClrMapping/>
  </p:clrMapOvr>
  <mc:AlternateContent xmlns:mc="http://schemas.openxmlformats.org/markup-compatibility/2006" xmlns:p14="http://schemas.microsoft.com/office/powerpoint/2010/main">
    <mc:Choice Requires="p14">
      <p:transition spd="slow" p14:dur="2000" advTm="100486"/>
    </mc:Choice>
    <mc:Fallback xmlns="">
      <p:transition spd="slow" advTm="1004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32060" y="1571318"/>
            <a:ext cx="5621739" cy="4124799"/>
          </a:xfrm>
        </p:spPr>
        <p:txBody>
          <a:bodyPr>
            <a:normAutofit lnSpcReduction="10000"/>
          </a:bodyPr>
          <a:lstStyle/>
          <a:p>
            <a:pPr marL="0" indent="0" algn="just" rtl="1">
              <a:lnSpc>
                <a:spcPct val="120000"/>
              </a:lnSpc>
              <a:spcBef>
                <a:spcPts val="110"/>
              </a:spcBef>
              <a:spcAft>
                <a:spcPts val="110"/>
              </a:spcAft>
              <a:buNone/>
            </a:pPr>
            <a:r>
              <a:rPr lang="ar-EG" b="1"/>
              <a:t>‏</a:t>
            </a:r>
            <a:r>
              <a:rPr lang="en-US" b="1" u="sng">
                <a:solidFill>
                  <a:srgbClr val="203E5F"/>
                </a:solidFill>
                <a:latin typeface="Simplified Arabic" panose="02020603050405020304" pitchFamily="18" charset="-78"/>
                <a:cs typeface="Simplified Arabic" panose="02020603050405020304" pitchFamily="18" charset="-78"/>
              </a:rPr>
              <a:t>3</a:t>
            </a:r>
            <a:r>
              <a:rPr lang="ar-EG" b="1" u="sng">
                <a:solidFill>
                  <a:srgbClr val="203E5F"/>
                </a:solidFill>
                <a:latin typeface="Simplified Arabic" panose="02020603050405020304" pitchFamily="18" charset="-78"/>
                <a:cs typeface="Simplified Arabic" panose="02020603050405020304" pitchFamily="18" charset="-78"/>
              </a:rPr>
              <a:t>. انتحال الشخصية:</a:t>
            </a:r>
          </a:p>
          <a:p>
            <a:pPr marL="0" indent="0" algn="just" rtl="1">
              <a:lnSpc>
                <a:spcPct val="120000"/>
              </a:lnSpc>
              <a:spcBef>
                <a:spcPts val="110"/>
              </a:spcBef>
              <a:spcAft>
                <a:spcPts val="110"/>
              </a:spcAft>
              <a:buNone/>
            </a:pPr>
            <a:r>
              <a:rPr lang="ar-EG">
                <a:latin typeface="Simplified Arabic" panose="02020603050405020304" pitchFamily="18" charset="-78"/>
                <a:cs typeface="Simplified Arabic" panose="02020603050405020304" pitchFamily="18" charset="-78"/>
              </a:rPr>
              <a:t>يقوم </a:t>
            </a:r>
            <a:r>
              <a:rPr lang="ar-EG" b="1">
                <a:latin typeface="Simplified Arabic" panose="02020603050405020304" pitchFamily="18" charset="-78"/>
                <a:cs typeface="Simplified Arabic" panose="02020603050405020304" pitchFamily="18" charset="-78"/>
              </a:rPr>
              <a:t>المهاجم بانتحال هوية المستخدم وتزييفها والتظاهر على أنه شخص أو مستخدم ما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فيقوم المهاجم بوضع اسم مستخدم بدل اسمه ويضع الصورة الشخصية الخاصة بالمستخدم</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وقد يتكلم على لسانه وينشر أشياء غير لائقة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ويمكن تبليغ إدارة الموقع عند التعرض لهذا الانتحال.</a:t>
            </a: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8" name="Rectangle 4"/>
          <p:cNvSpPr/>
          <p:nvPr/>
        </p:nvSpPr>
        <p:spPr>
          <a:xfrm>
            <a:off x="428767"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33233" y="1571317"/>
            <a:ext cx="4921155" cy="4921557"/>
          </a:xfrm>
          <a:prstGeom prst="rect">
            <a:avLst/>
          </a:prstGeom>
        </p:spPr>
      </p:pic>
    </p:spTree>
    <p:extLst>
      <p:ext uri="{BB962C8B-B14F-4D97-AF65-F5344CB8AC3E}">
        <p14:creationId xmlns:p14="http://schemas.microsoft.com/office/powerpoint/2010/main" val="1790163021"/>
      </p:ext>
    </p:extLst>
  </p:cSld>
  <p:clrMapOvr>
    <a:masterClrMapping/>
  </p:clrMapOvr>
  <mc:AlternateContent xmlns:mc="http://schemas.openxmlformats.org/markup-compatibility/2006" xmlns:p14="http://schemas.microsoft.com/office/powerpoint/2010/main">
    <mc:Choice Requires="p14">
      <p:transition spd="slow" p14:dur="2000" advTm="72996"/>
    </mc:Choice>
    <mc:Fallback xmlns="">
      <p:transition spd="slow" advTm="7299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63320" y="1675093"/>
            <a:ext cx="6067566" cy="4083856"/>
          </a:xfrm>
        </p:spPr>
        <p:txBody>
          <a:bodyPr>
            <a:normAutofit lnSpcReduction="10000"/>
          </a:bodyPr>
          <a:lstStyle/>
          <a:p>
            <a:pPr marL="0" indent="0" algn="r" rtl="1">
              <a:buNone/>
            </a:pPr>
            <a:r>
              <a:rPr lang="en-US" b="1" u="sng">
                <a:solidFill>
                  <a:srgbClr val="203E5F"/>
                </a:solidFill>
                <a:latin typeface="Simplified Arabic" panose="02020603050405020304" pitchFamily="18" charset="-78"/>
                <a:cs typeface="Simplified Arabic" panose="02020603050405020304" pitchFamily="18" charset="-78"/>
              </a:rPr>
              <a:t>4 </a:t>
            </a:r>
            <a:r>
              <a:rPr lang="ar-EG" b="1" u="sng">
                <a:solidFill>
                  <a:srgbClr val="203E5F"/>
                </a:solidFill>
                <a:latin typeface="Simplified Arabic" panose="02020603050405020304" pitchFamily="18" charset="-78"/>
                <a:cs typeface="Simplified Arabic" panose="02020603050405020304" pitchFamily="18" charset="-78"/>
              </a:rPr>
              <a:t>. الإغراق:</a:t>
            </a:r>
          </a:p>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وهو بريد إلكتروني ‏غير مرغوب فيه حيث يتعرض الكثير من مستخدمي الشبكات الاجتماعية لمشكلة الإغراق</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وكلما قام أحدهم بالتعليق على إحدى الصور الخاصة بالمستخدم وغيرها من الأنشطة تأتي رسالة على بريده الإلكتروني</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مما يؤدي في بعض الأحيان إلى عدم استجابة البريد الإلكتروني عند محاولة الوصول إليه أو مسح رسائل مهمة أثناء مسح المستخدم لهذه الرسائل</a:t>
            </a:r>
            <a:r>
              <a:rPr lang="ar-EG"/>
              <a:t>.</a:t>
            </a:r>
            <a:r>
              <a:rPr lang="ar-EG" b="1" u="sng">
                <a:solidFill>
                  <a:srgbClr val="203E5F"/>
                </a:solidFill>
                <a:latin typeface="Simplified Arabic" panose="02020603050405020304" pitchFamily="18" charset="-78"/>
                <a:cs typeface="Simplified Arabic" panose="02020603050405020304" pitchFamily="18" charset="-78"/>
              </a:rPr>
              <a:t> </a:t>
            </a:r>
            <a:endParaRPr lang="en-US" u="sng">
              <a:solidFill>
                <a:srgbClr val="203E5F"/>
              </a:solidFill>
              <a:latin typeface="Simplified Arabic" panose="02020603050405020304" pitchFamily="18" charset="-78"/>
              <a:cs typeface="Simplified Arabic" panose="02020603050405020304" pitchFamily="18" charset="-78"/>
            </a:endParaRPr>
          </a:p>
        </p:txBody>
      </p:sp>
      <p:sp>
        <p:nvSpPr>
          <p:cNvPr id="8" name="Rectangle 4"/>
          <p:cNvSpPr/>
          <p:nvPr/>
        </p:nvSpPr>
        <p:spPr>
          <a:xfrm>
            <a:off x="50109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98206" y="1675094"/>
            <a:ext cx="4364863" cy="4817780"/>
          </a:xfrm>
        </p:spPr>
      </p:pic>
      <p:sp>
        <p:nvSpPr>
          <p:cNvPr id="11" name="Rectangle: Rounded Corners 33"/>
          <p:cNvSpPr txBox="1">
            <a:spLocks noGrp="1"/>
          </p:cNvSpPr>
          <p:nvPr>
            <p:ph type="title"/>
          </p:nvPr>
        </p:nvSpPr>
        <p:spPr>
          <a:xfrm>
            <a:off x="2361062" y="365126"/>
            <a:ext cx="8992737" cy="98600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610905990"/>
      </p:ext>
    </p:extLst>
  </p:cSld>
  <p:clrMapOvr>
    <a:masterClrMapping/>
  </p:clrMapOvr>
  <mc:AlternateContent xmlns:mc="http://schemas.openxmlformats.org/markup-compatibility/2006" xmlns:p14="http://schemas.microsoft.com/office/powerpoint/2010/main">
    <mc:Choice Requires="p14">
      <p:transition spd="slow" p14:dur="2000" advTm="119586"/>
    </mc:Choice>
    <mc:Fallback xmlns="">
      <p:transition spd="slow" advTm="11958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90363" y="1675093"/>
            <a:ext cx="6563436" cy="4083856"/>
          </a:xfrm>
        </p:spPr>
        <p:txBody>
          <a:bodyPr/>
          <a:lstStyle/>
          <a:p>
            <a:pPr marL="0" indent="0" algn="r" rtl="1">
              <a:lnSpc>
                <a:spcPct val="110000"/>
              </a:lnSpc>
              <a:spcBef>
                <a:spcPts val="110"/>
              </a:spcBef>
              <a:spcAft>
                <a:spcPts val="110"/>
              </a:spcAft>
              <a:buNone/>
            </a:pPr>
            <a:r>
              <a:rPr lang="en-US" b="1">
                <a:latin typeface="Simplified Arabic" panose="02020603050405020304" pitchFamily="18" charset="-78"/>
                <a:cs typeface="Simplified Arabic" panose="02020603050405020304" pitchFamily="18" charset="-78"/>
              </a:rPr>
              <a:t> </a:t>
            </a:r>
            <a:r>
              <a:rPr lang="en-US"/>
              <a:t> </a:t>
            </a:r>
            <a:endParaRPr lang="ar-EG"/>
          </a:p>
        </p:txBody>
      </p:sp>
      <p:sp>
        <p:nvSpPr>
          <p:cNvPr id="8" name="Rectangle 4"/>
          <p:cNvSpPr/>
          <p:nvPr/>
        </p:nvSpPr>
        <p:spPr>
          <a:xfrm>
            <a:off x="38782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7823" y="1524968"/>
            <a:ext cx="4401402" cy="5117132"/>
          </a:xfrm>
        </p:spPr>
      </p:pic>
      <p:sp>
        <p:nvSpPr>
          <p:cNvPr id="2" name="مستطيل 1"/>
          <p:cNvSpPr/>
          <p:nvPr/>
        </p:nvSpPr>
        <p:spPr>
          <a:xfrm>
            <a:off x="4926842" y="1524968"/>
            <a:ext cx="6426957" cy="4747966"/>
          </a:xfrm>
          <a:prstGeom prst="rect">
            <a:avLst/>
          </a:prstGeom>
        </p:spPr>
        <p:txBody>
          <a:bodyPr wrap="square">
            <a:spAutoFit/>
          </a:bodyPr>
          <a:lstStyle/>
          <a:p>
            <a:pPr algn="just" rtl="1">
              <a:lnSpc>
                <a:spcPct val="110000"/>
              </a:lnSpc>
              <a:spcBef>
                <a:spcPts val="110"/>
              </a:spcBef>
              <a:spcAft>
                <a:spcPts val="110"/>
              </a:spcAft>
            </a:pPr>
            <a:r>
              <a:rPr lang="ar-EG" sz="2800" b="1"/>
              <a:t>‏</a:t>
            </a:r>
            <a:r>
              <a:rPr lang="en-US" sz="2800" b="1" u="sng">
                <a:solidFill>
                  <a:srgbClr val="203E5F"/>
                </a:solidFill>
                <a:latin typeface="Simplified Arabic" panose="02020603050405020304" pitchFamily="18" charset="-78"/>
                <a:cs typeface="Simplified Arabic" panose="02020603050405020304" pitchFamily="18" charset="-78"/>
              </a:rPr>
              <a:t>5</a:t>
            </a:r>
            <a:r>
              <a:rPr lang="ar-EG" sz="2800" b="1" u="sng">
                <a:solidFill>
                  <a:srgbClr val="203E5F"/>
                </a:solidFill>
                <a:latin typeface="Simplified Arabic" panose="02020603050405020304" pitchFamily="18" charset="-78"/>
                <a:cs typeface="Simplified Arabic" panose="02020603050405020304" pitchFamily="18" charset="-78"/>
              </a:rPr>
              <a:t>. سرقة المعلومات وتعديلها:</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تتم في الغالب </a:t>
            </a:r>
            <a:r>
              <a:rPr lang="ar-EG" sz="2400" b="1">
                <a:latin typeface="Simplified Arabic" panose="02020603050405020304" pitchFamily="18" charset="-78"/>
                <a:cs typeface="Simplified Arabic" panose="02020603050405020304" pitchFamily="18" charset="-78"/>
              </a:rPr>
              <a:t>عن طريق الأشخاص الذين طوروا التطبيقات على الشبكة 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فاستخدام التطبيقات يسمح لمطوريها بالاطلاع والتعديل على المعلومات الشخصية ‏للمستخدمين</a:t>
            </a:r>
            <a:r>
              <a:rPr lang="ar-EG" sz="2400">
                <a:latin typeface="Simplified Arabic" panose="02020603050405020304" pitchFamily="18" charset="-78"/>
                <a:cs typeface="Simplified Arabic" panose="02020603050405020304" pitchFamily="18" charset="-78"/>
              </a:rPr>
              <a:t>، ‏فعلى سبيل المثال: </a:t>
            </a:r>
            <a:r>
              <a:rPr lang="ar-EG" sz="2400" b="1">
                <a:latin typeface="Simplified Arabic" panose="02020603050405020304" pitchFamily="18" charset="-78"/>
                <a:cs typeface="Simplified Arabic" panose="02020603050405020304" pitchFamily="18" charset="-78"/>
              </a:rPr>
              <a:t>قام بعض اللصوص بالتسلل إلى أجهزة الكمبيوتر لمكاتب الائتمان الرئيسية وقاموا بسرقة معلومات ائتمانية  ثم استخدموها ليدفعوا مقابل بعض المشتريات أو يقوم بإعادة بيعها إلى أشخاص آخرين</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حرم بعض الجامعات استطاع اللصوص التطفل للاطلاع على درجات الطلاب أو سرقة البيانات وبيعها لهم</a:t>
            </a:r>
            <a:r>
              <a:rPr lang="ar-EG" sz="2400">
                <a:latin typeface="Simplified Arabic" panose="02020603050405020304" pitchFamily="18" charset="-78"/>
                <a:cs typeface="Simplified Arabic" panose="02020603050405020304" pitchFamily="18" charset="-78"/>
              </a:rPr>
              <a:t>.</a:t>
            </a:r>
            <a:endParaRPr lang="en-US" sz="2400" b="1">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a:p>
        </p:txBody>
      </p:sp>
      <p:sp>
        <p:nvSpPr>
          <p:cNvPr id="10" name="Rectangle: Rounded Corners 33"/>
          <p:cNvSpPr txBox="1">
            <a:spLocks noGrp="1"/>
          </p:cNvSpPr>
          <p:nvPr>
            <p:ph type="title"/>
          </p:nvPr>
        </p:nvSpPr>
        <p:spPr>
          <a:xfrm>
            <a:off x="2333766" y="365126"/>
            <a:ext cx="9020033" cy="90704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2671581277"/>
      </p:ext>
    </p:extLst>
  </p:cSld>
  <p:clrMapOvr>
    <a:masterClrMapping/>
  </p:clrMapOvr>
  <mc:AlternateContent xmlns:mc="http://schemas.openxmlformats.org/markup-compatibility/2006" xmlns:p14="http://schemas.microsoft.com/office/powerpoint/2010/main">
    <mc:Choice Requires="p14">
      <p:transition spd="slow" p14:dur="2000" advTm="104734"/>
    </mc:Choice>
    <mc:Fallback xmlns="">
      <p:transition spd="slow" advTm="10473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63319" y="1620503"/>
            <a:ext cx="6275694" cy="4206685"/>
          </a:xfrm>
        </p:spPr>
        <p:txBody>
          <a:bodyPr>
            <a:normAutofit/>
          </a:bodyPr>
          <a:lstStyle/>
          <a:p>
            <a:pPr marL="0" indent="0" algn="just" rtl="1">
              <a:lnSpc>
                <a:spcPct val="110000"/>
              </a:lnSpc>
              <a:spcBef>
                <a:spcPts val="110"/>
              </a:spcBef>
              <a:spcAft>
                <a:spcPts val="110"/>
              </a:spcAft>
              <a:buNone/>
            </a:pPr>
            <a:r>
              <a:rPr lang="ar-EG" b="1"/>
              <a:t>‏</a:t>
            </a:r>
            <a:r>
              <a:rPr lang="en-US" b="1" u="sng">
                <a:solidFill>
                  <a:srgbClr val="203E5F"/>
                </a:solidFill>
                <a:latin typeface="Simplified Arabic" panose="02020603050405020304" pitchFamily="18" charset="-78"/>
                <a:cs typeface="Simplified Arabic" panose="02020603050405020304" pitchFamily="18" charset="-78"/>
              </a:rPr>
              <a:t>.6</a:t>
            </a:r>
            <a:r>
              <a:rPr lang="ar-EG" b="1" u="sng">
                <a:solidFill>
                  <a:srgbClr val="203E5F"/>
                </a:solidFill>
                <a:latin typeface="Simplified Arabic" panose="02020603050405020304" pitchFamily="18" charset="-78"/>
                <a:cs typeface="Simplified Arabic" panose="02020603050405020304" pitchFamily="18" charset="-78"/>
              </a:rPr>
              <a:t> جرائم السب القذف:</a:t>
            </a:r>
          </a:p>
          <a:p>
            <a:pPr marL="0" indent="0" algn="just" rtl="1">
              <a:lnSpc>
                <a:spcPct val="110000"/>
              </a:lnSpc>
              <a:spcBef>
                <a:spcPts val="110"/>
              </a:spcBef>
              <a:spcAft>
                <a:spcPts val="110"/>
              </a:spcAft>
              <a:buNone/>
            </a:pPr>
            <a:r>
              <a:rPr lang="ar-EG"/>
              <a:t>‏ </a:t>
            </a:r>
            <a:r>
              <a:rPr lang="ar-EG" b="1">
                <a:latin typeface="Simplified Arabic" panose="02020603050405020304" pitchFamily="18" charset="-78"/>
                <a:cs typeface="Simplified Arabic" panose="02020603050405020304" pitchFamily="18" charset="-78"/>
              </a:rPr>
              <a:t>للمساس بشرف الغير وسمعتهم</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واعتبارهم ويكون القذف والسب كتابيًا </a:t>
            </a:r>
            <a:r>
              <a:rPr lang="ar-EG">
                <a:latin typeface="Simplified Arabic" panose="02020603050405020304" pitchFamily="18" charset="-78"/>
                <a:cs typeface="Simplified Arabic" panose="02020603050405020304" pitchFamily="18" charset="-78"/>
              </a:rPr>
              <a:t>أو</a:t>
            </a:r>
            <a:r>
              <a:rPr lang="ar-EG" b="1">
                <a:latin typeface="Simplified Arabic" panose="02020603050405020304" pitchFamily="18" charset="-78"/>
                <a:cs typeface="Simplified Arabic" panose="02020603050405020304" pitchFamily="18" charset="-78"/>
              </a:rPr>
              <a:t> عن طريق المطبوعات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رسوم عبر البريد الإلكتروني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الصوتي</a:t>
            </a:r>
            <a:r>
              <a:rPr lang="ar-EG">
                <a:latin typeface="Simplified Arabic" panose="02020603050405020304" pitchFamily="18" charset="-78"/>
                <a:cs typeface="Simplified Arabic" panose="02020603050405020304" pitchFamily="18" charset="-78"/>
              </a:rPr>
              <a:t> أو </a:t>
            </a:r>
            <a:r>
              <a:rPr lang="ar-EG" b="1">
                <a:latin typeface="Simplified Arabic" panose="02020603050405020304" pitchFamily="18" charset="-78"/>
                <a:cs typeface="Simplified Arabic" panose="02020603050405020304" pitchFamily="18" charset="-78"/>
              </a:rPr>
              <a:t>صفحات الويب</a:t>
            </a:r>
            <a:r>
              <a:rPr lang="ar-EG">
                <a:latin typeface="Simplified Arabic" panose="02020603050405020304" pitchFamily="18" charset="-78"/>
                <a:cs typeface="Simplified Arabic" panose="02020603050405020304" pitchFamily="18" charset="-78"/>
              </a:rPr>
              <a:t>، ‏فيقوم المجرم </a:t>
            </a:r>
            <a:r>
              <a:rPr lang="ar-EG" b="1">
                <a:latin typeface="Simplified Arabic" panose="02020603050405020304" pitchFamily="18" charset="-78"/>
                <a:cs typeface="Simplified Arabic" panose="02020603050405020304" pitchFamily="18" charset="-78"/>
              </a:rPr>
              <a:t>بنشر معلومات تكون مغلوطة عن الضحية</a:t>
            </a:r>
            <a:r>
              <a:rPr lang="ar-EG">
                <a:latin typeface="Simplified Arabic" panose="02020603050405020304" pitchFamily="18" charset="-78"/>
                <a:cs typeface="Simplified Arabic" panose="02020603050405020304" pitchFamily="18" charset="-78"/>
              </a:rPr>
              <a:t>، وقد يكون </a:t>
            </a:r>
            <a:r>
              <a:rPr lang="ar-EG" b="1">
                <a:latin typeface="Simplified Arabic" panose="02020603050405020304" pitchFamily="18" charset="-78"/>
                <a:cs typeface="Simplified Arabic" panose="02020603050405020304" pitchFamily="18" charset="-78"/>
              </a:rPr>
              <a:t>شخصًا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طبيعيًا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أو</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اعتباريًا لتصل المعلومات المراد نشرها إلى أعداد كبيرة من مستخدمي شبكة الإنترنت</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543066" y="412892"/>
            <a:ext cx="1366626" cy="9041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9213" y="1620502"/>
            <a:ext cx="4278847" cy="4824605"/>
          </a:xfrm>
        </p:spPr>
      </p:pic>
      <p:sp>
        <p:nvSpPr>
          <p:cNvPr id="8" name="Rectangle: Rounded Corners 33"/>
          <p:cNvSpPr txBox="1">
            <a:spLocks noGrp="1"/>
          </p:cNvSpPr>
          <p:nvPr>
            <p:ph type="title"/>
          </p:nvPr>
        </p:nvSpPr>
        <p:spPr>
          <a:xfrm>
            <a:off x="2444086" y="412892"/>
            <a:ext cx="8910851" cy="99965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410504272"/>
      </p:ext>
    </p:extLst>
  </p:cSld>
  <p:clrMapOvr>
    <a:masterClrMapping/>
  </p:clrMapOvr>
  <mc:AlternateContent xmlns:mc="http://schemas.openxmlformats.org/markup-compatibility/2006" xmlns:p14="http://schemas.microsoft.com/office/powerpoint/2010/main">
    <mc:Choice Requires="p14">
      <p:transition spd="slow" p14:dur="2000" advTm="119818"/>
    </mc:Choice>
    <mc:Fallback xmlns="">
      <p:transition spd="slow" advTm="11981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p:nvPr/>
        </p:nvSpPr>
        <p:spPr>
          <a:xfrm>
            <a:off x="550495" y="396693"/>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6"/>
          <p:cNvGraphicFramePr>
            <a:graphicFrameLocks noGrp="1"/>
          </p:cNvGraphicFramePr>
          <p:nvPr>
            <p:ph sz="half" idx="1"/>
            <p:extLst>
              <p:ext uri="{D42A27DB-BD31-4B8C-83A1-F6EECF244321}">
                <p14:modId xmlns:p14="http://schemas.microsoft.com/office/powerpoint/2010/main" val="1463182967"/>
              </p:ext>
            </p:extLst>
          </p:nvPr>
        </p:nvGraphicFramePr>
        <p:xfrm>
          <a:off x="344688" y="928679"/>
          <a:ext cx="11076299" cy="5000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4337973"/>
      </p:ext>
    </p:extLst>
  </p:cSld>
  <p:clrMapOvr>
    <a:masterClrMapping/>
  </p:clrMapOvr>
  <mc:AlternateContent xmlns:mc="http://schemas.openxmlformats.org/markup-compatibility/2006" xmlns:p14="http://schemas.microsoft.com/office/powerpoint/2010/main">
    <mc:Choice Requires="p14">
      <p:transition spd="slow" p14:dur="2000" advTm="53769"/>
    </mc:Choice>
    <mc:Fallback xmlns="">
      <p:transition spd="slow" advTm="5376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58854" y="1613679"/>
            <a:ext cx="6194946" cy="4206685"/>
          </a:xfrm>
        </p:spPr>
        <p:txBody>
          <a:bodyPr>
            <a:normAutofit/>
          </a:bodyPr>
          <a:lstStyle/>
          <a:p>
            <a:pPr algn="just" rtl="1">
              <a:lnSpc>
                <a:spcPct val="110000"/>
              </a:lnSpc>
              <a:spcBef>
                <a:spcPts val="110"/>
              </a:spcBef>
              <a:spcAft>
                <a:spcPts val="110"/>
              </a:spcAft>
              <a:buFont typeface="Wingdings" panose="05000000000000000000" pitchFamily="2" charset="2"/>
              <a:buChar char="Ø"/>
            </a:pPr>
            <a:r>
              <a:rPr lang="ar-EG" sz="2400">
                <a:latin typeface="Simplified Arabic" panose="02020603050405020304" pitchFamily="18" charset="-78"/>
                <a:cs typeface="Simplified Arabic" panose="02020603050405020304" pitchFamily="18" charset="-78"/>
              </a:rPr>
              <a:t> من أخطر ما يحمله </a:t>
            </a:r>
            <a:r>
              <a:rPr lang="ar-EG" sz="2400" b="1">
                <a:latin typeface="Simplified Arabic" panose="02020603050405020304" pitchFamily="18" charset="-78"/>
                <a:cs typeface="Simplified Arabic" panose="02020603050405020304" pitchFamily="18" charset="-78"/>
              </a:rPr>
              <a:t>الإعلام الرقمي بأساليبه المتنوعة زعزعة العقيدة في نفوس كثير من الأبناء</a:t>
            </a:r>
            <a:r>
              <a:rPr lang="ar-EG" sz="2400">
                <a:latin typeface="Simplified Arabic" panose="02020603050405020304" pitchFamily="18" charset="-78"/>
                <a:cs typeface="Simplified Arabic" panose="02020603050405020304" pitchFamily="18" charset="-78"/>
              </a:rPr>
              <a:t>؛ حيث </a:t>
            </a:r>
            <a:r>
              <a:rPr lang="ar-EG" sz="2400" b="1">
                <a:latin typeface="Simplified Arabic" panose="02020603050405020304" pitchFamily="18" charset="-78"/>
                <a:cs typeface="Simplified Arabic" panose="02020603050405020304" pitchFamily="18" charset="-78"/>
              </a:rPr>
              <a:t>تقوم بعض أجهزة الإعلام ببث الآراء والأفكار العقدية غير الصحيحة لخلق نوع من المشاكل والتشويه على أفكار الشباب، </a:t>
            </a:r>
            <a:r>
              <a:rPr lang="ar-EG" sz="2400">
                <a:latin typeface="Simplified Arabic" panose="02020603050405020304" pitchFamily="18" charset="-78"/>
                <a:cs typeface="Simplified Arabic" panose="02020603050405020304" pitchFamily="18" charset="-78"/>
              </a:rPr>
              <a:t>‏ومحاولة </a:t>
            </a:r>
            <a:r>
              <a:rPr lang="ar-EG" sz="2400" b="1">
                <a:latin typeface="Simplified Arabic" panose="02020603050405020304" pitchFamily="18" charset="-78"/>
                <a:cs typeface="Simplified Arabic" panose="02020603050405020304" pitchFamily="18" charset="-78"/>
              </a:rPr>
              <a:t>اقتلاع أساس العقيدة من نفوس الأبناء</a:t>
            </a:r>
            <a:r>
              <a:rPr lang="ar-EG" sz="2400">
                <a:latin typeface="Simplified Arabic" panose="02020603050405020304" pitchFamily="18" charset="-78"/>
                <a:cs typeface="Simplified Arabic" panose="02020603050405020304" pitchFamily="18" charset="-78"/>
              </a:rPr>
              <a:t>، كما </a:t>
            </a:r>
            <a:r>
              <a:rPr lang="ar-EG" sz="2400" b="1">
                <a:latin typeface="Simplified Arabic" panose="02020603050405020304" pitchFamily="18" charset="-78"/>
                <a:cs typeface="Simplified Arabic" panose="02020603050405020304" pitchFamily="18" charset="-78"/>
              </a:rPr>
              <a:t>أن ‏انتشار مواقع الدجل والخرافة والسحر والشعوذة ‏والكهانة المنافية لعقيدة التوحيد تؤثر على ضعف الإيمان، وبهذا يقع الناس في حبائل الإلحاد بطريق مباشر أو غير مباشر</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sp>
        <p:nvSpPr>
          <p:cNvPr id="9" name="Rectangle 4"/>
          <p:cNvSpPr/>
          <p:nvPr/>
        </p:nvSpPr>
        <p:spPr>
          <a:xfrm>
            <a:off x="47722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1" name="Rectangle: Rounded Corners 33"/>
          <p:cNvSpPr txBox="1">
            <a:spLocks noGrp="1"/>
          </p:cNvSpPr>
          <p:nvPr>
            <p:ph type="title"/>
          </p:nvPr>
        </p:nvSpPr>
        <p:spPr>
          <a:xfrm>
            <a:off x="2524836" y="365125"/>
            <a:ext cx="8828964" cy="9691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العقائدية على المستخدمين</a:t>
            </a:r>
            <a:endParaRPr lang="en-US" sz="3600" b="1" dirty="0">
              <a:solidFill>
                <a:schemeClr val="bg1"/>
              </a:solidFill>
              <a:latin typeface="Alexandria" charset="0"/>
              <a:cs typeface="Alexandria" charset="0"/>
            </a:endParaRPr>
          </a:p>
        </p:txBody>
      </p:sp>
      <p:pic>
        <p:nvPicPr>
          <p:cNvPr id="10"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81418" y="1469026"/>
            <a:ext cx="4531776" cy="5013999"/>
          </a:xfrm>
        </p:spPr>
      </p:pic>
    </p:spTree>
    <p:extLst>
      <p:ext uri="{BB962C8B-B14F-4D97-AF65-F5344CB8AC3E}">
        <p14:creationId xmlns:p14="http://schemas.microsoft.com/office/powerpoint/2010/main" val="3905883792"/>
      </p:ext>
    </p:extLst>
  </p:cSld>
  <p:clrMapOvr>
    <a:masterClrMapping/>
  </p:clrMapOvr>
  <mc:AlternateContent xmlns:mc="http://schemas.openxmlformats.org/markup-compatibility/2006" xmlns:p14="http://schemas.microsoft.com/office/powerpoint/2010/main">
    <mc:Choice Requires="p14">
      <p:transition spd="slow" p14:dur="2000" advTm="235758"/>
    </mc:Choice>
    <mc:Fallback xmlns="">
      <p:transition spd="slow" advTm="23575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p:nvPr/>
        </p:nvSpPr>
        <p:spPr>
          <a:xfrm>
            <a:off x="513805"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p>
        </p:txBody>
      </p:sp>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32747" y="1584476"/>
            <a:ext cx="4156881" cy="4890374"/>
          </a:xfrm>
        </p:spPr>
      </p:pic>
      <p:sp>
        <p:nvSpPr>
          <p:cNvPr id="10" name="عنصر نائب للمحتوى 9"/>
          <p:cNvSpPr>
            <a:spLocks noGrp="1"/>
          </p:cNvSpPr>
          <p:nvPr>
            <p:ph sz="half" idx="2"/>
          </p:nvPr>
        </p:nvSpPr>
        <p:spPr>
          <a:xfrm>
            <a:off x="4885899" y="1584476"/>
            <a:ext cx="6467901" cy="4490264"/>
          </a:xfrm>
        </p:spPr>
        <p:txBody>
          <a:bodyPr/>
          <a:lstStyle/>
          <a:p>
            <a:pPr algn="just" rtl="1">
              <a:lnSpc>
                <a:spcPct val="110000"/>
              </a:lnSpc>
              <a:spcBef>
                <a:spcPts val="110"/>
              </a:spcBef>
              <a:spcAft>
                <a:spcPts val="110"/>
              </a:spcAft>
            </a:pPr>
            <a:r>
              <a:rPr lang="ar-EG" b="1" u="sng">
                <a:solidFill>
                  <a:srgbClr val="203E5F"/>
                </a:solidFill>
                <a:latin typeface="Simplified Arabic" panose="02020603050405020304" pitchFamily="18" charset="-78"/>
                <a:cs typeface="Simplified Arabic" panose="02020603050405020304" pitchFamily="18" charset="-78"/>
              </a:rPr>
              <a:t>يشير الأطباء إلى أن الجلوس لفترة طويلة أمام الحاسب الآلي أثناء استخدام الإنترنت، يمكن أن يسبب المتاعب الصحية التالية:</a:t>
            </a:r>
          </a:p>
          <a:p>
            <a:pPr marL="0" indent="0" algn="just" rtl="1">
              <a:lnSpc>
                <a:spcPct val="110000"/>
              </a:lnSpc>
              <a:spcBef>
                <a:spcPts val="110"/>
              </a:spcBef>
              <a:spcAft>
                <a:spcPts val="110"/>
              </a:spcAft>
              <a:buNone/>
            </a:pPr>
            <a:r>
              <a:rPr lang="en-US"/>
              <a:t> .</a:t>
            </a:r>
            <a:r>
              <a:rPr lang="en-US" sz="2400" b="1">
                <a:latin typeface="Simplified Arabic" panose="02020603050405020304" pitchFamily="18" charset="-78"/>
                <a:cs typeface="Simplified Arabic" panose="02020603050405020304" pitchFamily="18" charset="-78"/>
              </a:rPr>
              <a:t>1</a:t>
            </a:r>
            <a:r>
              <a:rPr lang="ar-EG" sz="2400" b="1">
                <a:latin typeface="Simplified Arabic" panose="02020603050405020304" pitchFamily="18" charset="-78"/>
                <a:cs typeface="Simplified Arabic" panose="02020603050405020304" pitchFamily="18" charset="-78"/>
              </a:rPr>
              <a:t>مخاطر إصابة العيون بالإجهاد، والحرقة وازدواج الرؤية والالتهابات المتنوعة</a:t>
            </a:r>
            <a:r>
              <a:rPr lang="ar-EG" sz="2400">
                <a:latin typeface="Simplified Arabic" panose="02020603050405020304" pitchFamily="18" charset="-78"/>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400">
                <a:latin typeface="Simplified Arabic" panose="02020603050405020304" pitchFamily="18" charset="-78"/>
                <a:cs typeface="Simplified Arabic" panose="02020603050405020304" pitchFamily="18" charset="-78"/>
              </a:rPr>
              <a:t>.</a:t>
            </a:r>
            <a:r>
              <a:rPr lang="en-US" sz="2400" b="1">
                <a:latin typeface="Simplified Arabic" panose="02020603050405020304" pitchFamily="18" charset="-78"/>
                <a:cs typeface="Simplified Arabic" panose="02020603050405020304" pitchFamily="18" charset="-78"/>
              </a:rPr>
              <a:t>2</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مخاطر تهدد العضلات والمفاصل مثل: ضعف العضلات والتهاب الأوتار وآلام في الكتفين والرقبة</a:t>
            </a:r>
            <a:r>
              <a:rPr lang="ar-EG" sz="2400">
                <a:latin typeface="Simplified Arabic" panose="02020603050405020304" pitchFamily="18" charset="-78"/>
                <a:cs typeface="Simplified Arabic" panose="02020603050405020304" pitchFamily="18" charset="-78"/>
              </a:rPr>
              <a:t>. </a:t>
            </a:r>
          </a:p>
          <a:p>
            <a:pPr marL="0" indent="0" algn="just" rtl="1">
              <a:lnSpc>
                <a:spcPct val="110000"/>
              </a:lnSpc>
              <a:spcBef>
                <a:spcPts val="110"/>
              </a:spcBef>
              <a:spcAft>
                <a:spcPts val="110"/>
              </a:spcAft>
              <a:buNone/>
            </a:pPr>
            <a:r>
              <a:rPr lang="en-US" sz="2400" b="1">
                <a:latin typeface="Simplified Arabic" panose="02020603050405020304" pitchFamily="18" charset="-78"/>
                <a:cs typeface="Simplified Arabic" panose="02020603050405020304" pitchFamily="18" charset="-78"/>
              </a:rPr>
              <a:t>3</a:t>
            </a:r>
            <a:r>
              <a:rPr lang="ar-EG" sz="2400"/>
              <a:t>⁠‏.</a:t>
            </a:r>
            <a:r>
              <a:rPr lang="ar-EG" sz="2400" b="1">
                <a:latin typeface="Simplified Arabic" panose="02020603050405020304" pitchFamily="18" charset="-78"/>
                <a:cs typeface="Simplified Arabic" panose="02020603050405020304" pitchFamily="18" charset="-78"/>
              </a:rPr>
              <a:t>الإصابة ببعض الأمراض الجلدية، كما أن هناك تأثيرات إشعاعية غير مباشرة قد تؤثر مستقبلًا</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buNone/>
            </a:pPr>
            <a:endParaRPr lang="ar-EG" sz="2400">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9723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الصحية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831510"/>
      </p:ext>
    </p:extLst>
  </p:cSld>
  <p:clrMapOvr>
    <a:masterClrMapping/>
  </p:clrMapOvr>
  <mc:AlternateContent xmlns:mc="http://schemas.openxmlformats.org/markup-compatibility/2006" xmlns:p14="http://schemas.microsoft.com/office/powerpoint/2010/main">
    <mc:Choice Requires="p14">
      <p:transition spd="slow" p14:dur="2000" advTm="131350"/>
    </mc:Choice>
    <mc:Fallback xmlns="">
      <p:transition spd="slow" advTm="1313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p:nvPr/>
        </p:nvSpPr>
        <p:spPr>
          <a:xfrm>
            <a:off x="45606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1" y="1625976"/>
            <a:ext cx="4790365" cy="5016124"/>
          </a:xfrm>
        </p:spPr>
      </p:pic>
      <p:sp>
        <p:nvSpPr>
          <p:cNvPr id="10" name="عنصر نائب للمحتوى 9"/>
          <p:cNvSpPr>
            <a:spLocks noGrp="1"/>
          </p:cNvSpPr>
          <p:nvPr>
            <p:ph sz="half" idx="2"/>
          </p:nvPr>
        </p:nvSpPr>
        <p:spPr>
          <a:xfrm>
            <a:off x="5365844" y="1625976"/>
            <a:ext cx="5948150" cy="4351338"/>
          </a:xfrm>
        </p:spPr>
        <p:txBody>
          <a:bodyPr>
            <a:normAutofit lnSpcReduction="10000"/>
          </a:bodyPr>
          <a:lstStyle/>
          <a:p>
            <a:pPr marL="0" indent="0" algn="just" rtl="1">
              <a:lnSpc>
                <a:spcPct val="110000"/>
              </a:lnSpc>
              <a:spcBef>
                <a:spcPts val="110"/>
              </a:spcBef>
              <a:spcAft>
                <a:spcPts val="110"/>
              </a:spcAft>
              <a:buNone/>
            </a:pPr>
            <a:r>
              <a:rPr lang="ar-EG" b="1" u="sng">
                <a:solidFill>
                  <a:srgbClr val="203E5F"/>
                </a:solidFill>
                <a:latin typeface="Simplified Arabic" panose="02020603050405020304" pitchFamily="18" charset="-78"/>
                <a:cs typeface="Simplified Arabic" panose="02020603050405020304" pitchFamily="18" charset="-78"/>
              </a:rPr>
              <a:t>ينصح الأطباء من يستخدم الحاسوب وشبكة الإنترنت بكثرة أو من يجلس فترة طويلة باتخاذ إجراءات تقلل من هذه الأخطار مثل: </a:t>
            </a:r>
          </a:p>
          <a:p>
            <a:pPr marL="0" indent="0" algn="just" rtl="1">
              <a:lnSpc>
                <a:spcPct val="110000"/>
              </a:lnSpc>
              <a:spcBef>
                <a:spcPts val="110"/>
              </a:spcBef>
              <a:spcAft>
                <a:spcPts val="110"/>
              </a:spcAft>
              <a:buNone/>
            </a:pPr>
            <a:r>
              <a:rPr lang="en-US" sz="2400"/>
              <a:t> </a:t>
            </a:r>
            <a:r>
              <a:rPr lang="en-US" b="1">
                <a:latin typeface="Simplified Arabic" panose="02020603050405020304" pitchFamily="18" charset="-78"/>
                <a:cs typeface="Simplified Arabic" panose="02020603050405020304" pitchFamily="18" charset="-78"/>
              </a:rPr>
              <a:t>.1</a:t>
            </a:r>
            <a:r>
              <a:rPr lang="ar-EG" b="1">
                <a:latin typeface="Simplified Arabic" panose="02020603050405020304" pitchFamily="18" charset="-78"/>
                <a:cs typeface="Simplified Arabic" panose="02020603050405020304" pitchFamily="18" charset="-78"/>
              </a:rPr>
              <a:t>الجلوس في غرفة واسعة والإنارة الجيدة وليس أمام هذه الاجهزة في غرفة ضيقة</a:t>
            </a:r>
            <a:r>
              <a:rPr lang="ar-EG"/>
              <a:t>. </a:t>
            </a:r>
            <a:endParaRPr lang="en-US"/>
          </a:p>
          <a:p>
            <a:pPr marL="0" indent="0" algn="just" rtl="1">
              <a:lnSpc>
                <a:spcPct val="110000"/>
              </a:lnSpc>
              <a:spcBef>
                <a:spcPts val="110"/>
              </a:spcBef>
              <a:spcAft>
                <a:spcPts val="110"/>
              </a:spcAft>
              <a:buNone/>
            </a:pPr>
            <a:r>
              <a:rPr lang="en-US" b="1">
                <a:latin typeface="Simplified Arabic" panose="02020603050405020304" pitchFamily="18" charset="-78"/>
                <a:cs typeface="Simplified Arabic" panose="02020603050405020304" pitchFamily="18" charset="-78"/>
              </a:rPr>
              <a:t>.2</a:t>
            </a:r>
            <a:r>
              <a:rPr lang="ar-EG" b="1">
                <a:latin typeface="Simplified Arabic" panose="02020603050405020304" pitchFamily="18" charset="-78"/>
                <a:cs typeface="Simplified Arabic" panose="02020603050405020304" pitchFamily="18" charset="-78"/>
              </a:rPr>
              <a:t>استخدام كرسي عمل مريح، ‏ومسند للرقبة يكون ارتفاع المقعد ملائم بحيث أن تكون السواعد متوازية وتكون الأكتاف مرتخية وليست ‏مشدودة لأعلى. </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الصحية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043172537"/>
      </p:ext>
    </p:extLst>
  </p:cSld>
  <p:clrMapOvr>
    <a:masterClrMapping/>
  </p:clrMapOvr>
  <mc:AlternateContent xmlns:mc="http://schemas.openxmlformats.org/markup-compatibility/2006" xmlns:p14="http://schemas.microsoft.com/office/powerpoint/2010/main">
    <mc:Choice Requires="p14">
      <p:transition spd="slow" p14:dur="2000" advTm="88884"/>
    </mc:Choice>
    <mc:Fallback xmlns="">
      <p:transition spd="slow" advTm="8888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964071" y="1604075"/>
            <a:ext cx="5389729" cy="4319053"/>
          </a:xfrm>
        </p:spPr>
        <p:txBody>
          <a:bodyPr>
            <a:normAutofit/>
          </a:bodyPr>
          <a:lstStyle/>
          <a:p>
            <a:pPr marL="0" indent="0" algn="just" rtl="1">
              <a:lnSpc>
                <a:spcPct val="110000"/>
              </a:lnSpc>
              <a:spcBef>
                <a:spcPts val="110"/>
              </a:spcBef>
              <a:spcAft>
                <a:spcPts val="110"/>
              </a:spcAft>
              <a:buNone/>
            </a:pPr>
            <a:r>
              <a:rPr lang="en-US">
                <a:latin typeface="Simplified Arabic" panose="02020603050405020304" pitchFamily="18" charset="-78"/>
                <a:cs typeface="Simplified Arabic" panose="02020603050405020304" pitchFamily="18" charset="-78"/>
              </a:rPr>
              <a:t> </a:t>
            </a:r>
            <a:r>
              <a:rPr lang="en-US" b="1">
                <a:latin typeface="Simplified Arabic" panose="02020603050405020304" pitchFamily="18" charset="-78"/>
                <a:cs typeface="Simplified Arabic" panose="02020603050405020304" pitchFamily="18" charset="-78"/>
              </a:rPr>
              <a:t>.3</a:t>
            </a:r>
            <a:r>
              <a:rPr lang="ar-EG">
                <a:latin typeface="Simplified Arabic" panose="02020603050405020304" pitchFamily="18" charset="-78"/>
                <a:cs typeface="Simplified Arabic" panose="02020603050405020304" pitchFamily="18" charset="-78"/>
              </a:rPr>
              <a:t>الإبقاء </a:t>
            </a:r>
            <a:r>
              <a:rPr lang="ar-EG" b="1">
                <a:latin typeface="Simplified Arabic" panose="02020603050405020304" pitchFamily="18" charset="-78"/>
                <a:cs typeface="Simplified Arabic" panose="02020603050405020304" pitchFamily="18" charset="-78"/>
              </a:rPr>
              <a:t>على مسافة أمام الحاسب الآلي تكون من </a:t>
            </a:r>
            <a:r>
              <a:rPr lang="en-US" b="1">
                <a:latin typeface="Simplified Arabic" panose="02020603050405020304" pitchFamily="18" charset="-78"/>
                <a:cs typeface="Simplified Arabic" panose="02020603050405020304" pitchFamily="18" charset="-78"/>
              </a:rPr>
              <a:t>50</a:t>
            </a:r>
            <a:r>
              <a:rPr lang="ar-EG" b="1">
                <a:latin typeface="Simplified Arabic" panose="02020603050405020304" pitchFamily="18" charset="-78"/>
                <a:cs typeface="Simplified Arabic" panose="02020603050405020304" pitchFamily="18" charset="-78"/>
              </a:rPr>
              <a:t>سم</a:t>
            </a:r>
            <a:r>
              <a:rPr lang="ar-EG">
                <a:latin typeface="Simplified Arabic" panose="02020603050405020304" pitchFamily="18" charset="-78"/>
                <a:cs typeface="Simplified Arabic" panose="02020603050405020304" pitchFamily="18" charset="-78"/>
              </a:rPr>
              <a:t> إلى </a:t>
            </a:r>
            <a:r>
              <a:rPr lang="en-US" b="1">
                <a:latin typeface="Simplified Arabic" panose="02020603050405020304" pitchFamily="18" charset="-78"/>
                <a:cs typeface="Simplified Arabic" panose="02020603050405020304" pitchFamily="18" charset="-78"/>
              </a:rPr>
              <a:t>90</a:t>
            </a:r>
            <a:r>
              <a:rPr lang="ar-EG" b="1">
                <a:latin typeface="Simplified Arabic" panose="02020603050405020304" pitchFamily="18" charset="-78"/>
                <a:cs typeface="Simplified Arabic" panose="02020603050405020304" pitchFamily="18" charset="-78"/>
              </a:rPr>
              <a:t> سم</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ووضع الشاشة بحيث تكون بعيدة عن أشعة الشمس أو الضوء الصناعي المباشر</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وكلما أمكن توضع شاشات التقييم الواقية ‏على الشاشة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‏وتوفير المساحة الكافية أمام لوحة المفاتيح، لتستند عليها الأذرع أثناء ضغطها على المفاتيح</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8" name="Rectangle 4"/>
          <p:cNvSpPr/>
          <p:nvPr/>
        </p:nvSpPr>
        <p:spPr>
          <a:xfrm>
            <a:off x="456063" y="36512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الصحية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56063" y="1508541"/>
            <a:ext cx="5139519" cy="4984334"/>
          </a:xfrm>
        </p:spPr>
      </p:pic>
    </p:spTree>
    <p:extLst>
      <p:ext uri="{BB962C8B-B14F-4D97-AF65-F5344CB8AC3E}">
        <p14:creationId xmlns:p14="http://schemas.microsoft.com/office/powerpoint/2010/main" val="624976042"/>
      </p:ext>
    </p:extLst>
  </p:cSld>
  <p:clrMapOvr>
    <a:masterClrMapping/>
  </p:clrMapOvr>
  <mc:AlternateContent xmlns:mc="http://schemas.openxmlformats.org/markup-compatibility/2006" xmlns:p14="http://schemas.microsoft.com/office/powerpoint/2010/main">
    <mc:Choice Requires="p14">
      <p:transition spd="slow" p14:dur="2000" advTm="111248"/>
    </mc:Choice>
    <mc:Fallback xmlns="">
      <p:transition spd="slow" advTm="11124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524836" y="409655"/>
            <a:ext cx="8037394" cy="90569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ملخص المحاضرة</a:t>
            </a:r>
            <a:endParaRPr lang="en-US" sz="3600" b="1" dirty="0">
              <a:solidFill>
                <a:schemeClr val="bg1"/>
              </a:solidFill>
              <a:latin typeface="Alexandria" charset="0"/>
              <a:cs typeface="Alexandria" charset="0"/>
            </a:endParaRPr>
          </a:p>
        </p:txBody>
      </p:sp>
      <p:sp>
        <p:nvSpPr>
          <p:cNvPr id="9" name="Rectangle 4"/>
          <p:cNvSpPr/>
          <p:nvPr/>
        </p:nvSpPr>
        <p:spPr>
          <a:xfrm>
            <a:off x="633482" y="40965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1173707" y="1475382"/>
            <a:ext cx="9784308" cy="4559452"/>
          </a:xfrm>
        </p:spPr>
        <p:txBody>
          <a:bodyPr>
            <a:normAutofit fontScale="70000" lnSpcReduction="20000"/>
          </a:bodyPr>
          <a:lstStyle/>
          <a:p>
            <a:pPr marL="0" indent="0" algn="just" rtl="1">
              <a:lnSpc>
                <a:spcPct val="130000"/>
              </a:lnSpc>
              <a:spcBef>
                <a:spcPts val="110"/>
              </a:spcBef>
              <a:spcAft>
                <a:spcPts val="110"/>
              </a:spcAft>
              <a:buNone/>
            </a:pPr>
            <a:r>
              <a:rPr lang="ar-EG" sz="3800" b="1">
                <a:latin typeface="Simplified Arabic" panose="02020603050405020304" pitchFamily="18" charset="-78"/>
                <a:cs typeface="Simplified Arabic" panose="02020603050405020304" pitchFamily="18" charset="-78"/>
              </a:rPr>
              <a:t>أولًا: تأثيرات الإعلام الرقمي النفسية على المستخدمين. </a:t>
            </a:r>
          </a:p>
          <a:p>
            <a:pPr algn="just" rtl="1">
              <a:lnSpc>
                <a:spcPct val="13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cs typeface="Simplified Arabic" panose="02020603050405020304" pitchFamily="18" charset="-78"/>
              </a:rPr>
              <a:t> </a:t>
            </a:r>
            <a:r>
              <a:rPr lang="ar-EG" sz="3400" b="1">
                <a:solidFill>
                  <a:srgbClr val="203E5F"/>
                </a:solidFill>
                <a:latin typeface="Simplified Arabic" panose="02020603050405020304" pitchFamily="18" charset="-78"/>
                <a:cs typeface="Simplified Arabic" panose="02020603050405020304" pitchFamily="18" charset="-78"/>
              </a:rPr>
              <a:t>الإدمان.</a:t>
            </a:r>
          </a:p>
          <a:p>
            <a:pPr algn="just" rtl="1">
              <a:lnSpc>
                <a:spcPct val="130000"/>
              </a:lnSpc>
              <a:spcBef>
                <a:spcPts val="110"/>
              </a:spcBef>
              <a:spcAft>
                <a:spcPts val="110"/>
              </a:spcAft>
              <a:buFont typeface="Wingdings" panose="05000000000000000000" pitchFamily="2" charset="2"/>
              <a:buChar char="ü"/>
            </a:pPr>
            <a:r>
              <a:rPr lang="ar-EG" sz="3400" b="1">
                <a:solidFill>
                  <a:srgbClr val="203E5F"/>
                </a:solidFill>
                <a:latin typeface="Simplified Arabic" panose="02020603050405020304" pitchFamily="18" charset="-78"/>
                <a:cs typeface="Simplified Arabic" panose="02020603050405020304" pitchFamily="18" charset="-78"/>
              </a:rPr>
              <a:t> رهاب الإنترنت.</a:t>
            </a:r>
          </a:p>
          <a:p>
            <a:pPr algn="just" rtl="1">
              <a:lnSpc>
                <a:spcPct val="130000"/>
              </a:lnSpc>
              <a:spcBef>
                <a:spcPts val="110"/>
              </a:spcBef>
              <a:spcAft>
                <a:spcPts val="110"/>
              </a:spcAft>
              <a:buFont typeface="Wingdings" panose="05000000000000000000" pitchFamily="2" charset="2"/>
              <a:buChar char="ü"/>
            </a:pPr>
            <a:r>
              <a:rPr lang="ar-EG" sz="3400" b="1">
                <a:solidFill>
                  <a:srgbClr val="203E5F"/>
                </a:solidFill>
                <a:latin typeface="Simplified Arabic" panose="02020603050405020304" pitchFamily="18" charset="-78"/>
                <a:cs typeface="Simplified Arabic" panose="02020603050405020304" pitchFamily="18" charset="-78"/>
              </a:rPr>
              <a:t> خرق الخصوصية.</a:t>
            </a:r>
          </a:p>
          <a:p>
            <a:pPr algn="just" rtl="1">
              <a:lnSpc>
                <a:spcPct val="130000"/>
              </a:lnSpc>
              <a:spcBef>
                <a:spcPts val="110"/>
              </a:spcBef>
              <a:spcAft>
                <a:spcPts val="110"/>
              </a:spcAft>
              <a:buFont typeface="Wingdings" panose="05000000000000000000" pitchFamily="2" charset="2"/>
              <a:buChar char="ü"/>
            </a:pPr>
            <a:r>
              <a:rPr lang="ar-EG" sz="3400" b="1">
                <a:solidFill>
                  <a:srgbClr val="203E5F"/>
                </a:solidFill>
                <a:latin typeface="Simplified Arabic" panose="02020603050405020304" pitchFamily="18" charset="-78"/>
                <a:cs typeface="Simplified Arabic" panose="02020603050405020304" pitchFamily="18" charset="-78"/>
              </a:rPr>
              <a:t> إدارة المزاج العام.</a:t>
            </a:r>
            <a:endParaRPr lang="en-US" sz="3400"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3800" b="1">
                <a:latin typeface="Simplified Arabic" panose="02020603050405020304" pitchFamily="18" charset="-78"/>
                <a:cs typeface="Simplified Arabic" panose="02020603050405020304" pitchFamily="18" charset="-78"/>
              </a:rPr>
              <a:t>ثانيًا: تأثيرات الإعلام الرقمي الأمنية على المستخدمين .</a:t>
            </a:r>
          </a:p>
          <a:p>
            <a:pPr algn="just" rtl="1">
              <a:lnSpc>
                <a:spcPct val="130000"/>
              </a:lnSpc>
              <a:spcBef>
                <a:spcPts val="110"/>
              </a:spcBef>
              <a:spcAft>
                <a:spcPts val="110"/>
              </a:spcAft>
            </a:pPr>
            <a:r>
              <a:rPr lang="ar-EG" sz="3400" b="1">
                <a:solidFill>
                  <a:srgbClr val="203E5F"/>
                </a:solidFill>
                <a:latin typeface="Simplified Arabic" panose="02020603050405020304" pitchFamily="18" charset="-78"/>
                <a:cs typeface="Simplified Arabic" panose="02020603050405020304" pitchFamily="18" charset="-78"/>
              </a:rPr>
              <a:t>خطاب الكراهية الإلكتروني.</a:t>
            </a:r>
          </a:p>
          <a:p>
            <a:pPr algn="just" rtl="1">
              <a:lnSpc>
                <a:spcPct val="130000"/>
              </a:lnSpc>
              <a:spcBef>
                <a:spcPts val="110"/>
              </a:spcBef>
              <a:spcAft>
                <a:spcPts val="110"/>
              </a:spcAft>
            </a:pPr>
            <a:r>
              <a:rPr lang="ar-EG" sz="3400" b="1">
                <a:solidFill>
                  <a:srgbClr val="203E5F"/>
                </a:solidFill>
                <a:latin typeface="Simplified Arabic" panose="02020603050405020304" pitchFamily="18" charset="-78"/>
                <a:cs typeface="Simplified Arabic" panose="02020603050405020304" pitchFamily="18" charset="-78"/>
              </a:rPr>
              <a:t>الجرائم الإلكترونية.</a:t>
            </a:r>
          </a:p>
          <a:p>
            <a:pPr marL="0" indent="0" algn="just" rtl="1">
              <a:lnSpc>
                <a:spcPct val="130000"/>
              </a:lnSpc>
              <a:spcBef>
                <a:spcPts val="110"/>
              </a:spcBef>
              <a:spcAft>
                <a:spcPts val="110"/>
              </a:spcAft>
              <a:buNone/>
            </a:pPr>
            <a:r>
              <a:rPr lang="ar-EG" sz="3800" b="1">
                <a:latin typeface="Simplified Arabic" panose="02020603050405020304" pitchFamily="18" charset="-78"/>
                <a:cs typeface="Simplified Arabic" panose="02020603050405020304" pitchFamily="18" charset="-78"/>
              </a:rPr>
              <a:t>ثالثًا: تأثيرات الإعلام الرقمي العقائدية على المستخدمين.</a:t>
            </a:r>
          </a:p>
          <a:p>
            <a:pPr marL="0" indent="0" algn="just" rtl="1">
              <a:lnSpc>
                <a:spcPct val="130000"/>
              </a:lnSpc>
              <a:spcBef>
                <a:spcPts val="110"/>
              </a:spcBef>
              <a:spcAft>
                <a:spcPts val="110"/>
              </a:spcAft>
              <a:buNone/>
            </a:pPr>
            <a:r>
              <a:rPr lang="ar-EG" sz="3800" b="1">
                <a:latin typeface="Simplified Arabic" panose="02020603050405020304" pitchFamily="18" charset="-78"/>
                <a:cs typeface="Simplified Arabic" panose="02020603050405020304" pitchFamily="18" charset="-78"/>
              </a:rPr>
              <a:t>رابعًا: تأثيرات الإعلام الرقمي الصحية على المستخدمين.</a:t>
            </a:r>
          </a:p>
        </p:txBody>
      </p:sp>
    </p:spTree>
    <p:extLst>
      <p:ext uri="{BB962C8B-B14F-4D97-AF65-F5344CB8AC3E}">
        <p14:creationId xmlns:p14="http://schemas.microsoft.com/office/powerpoint/2010/main" val="363397239"/>
      </p:ext>
    </p:extLst>
  </p:cSld>
  <p:clrMapOvr>
    <a:masterClrMapping/>
  </p:clrMapOvr>
  <mc:AlternateContent xmlns:mc="http://schemas.openxmlformats.org/markup-compatibility/2006" xmlns:p14="http://schemas.microsoft.com/office/powerpoint/2010/main">
    <mc:Choice Requires="p14">
      <p:transition spd="slow" p14:dur="2000" advTm="182454"/>
    </mc:Choice>
    <mc:Fallback xmlns="">
      <p:transition spd="slow" advTm="18245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23545"/>
    </mc:Choice>
    <mc:Fallback xmlns="">
      <p:transition spd="slow" advTm="2354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688354b5-287c-4cda-825e-1d7935aea40e"/>
    <ds:schemaRef ds:uri="aca13214-df29-4e3c-a050-857c0bf7bd8e"/>
    <ds:schemaRef ds:uri="http://www.w3.org/XML/1998/namespace"/>
  </ds:schemaRefs>
</ds:datastoreItem>
</file>

<file path=customXml/itemProps3.xml><?xml version="1.0" encoding="utf-8"?>
<ds:datastoreItem xmlns:ds="http://schemas.openxmlformats.org/officeDocument/2006/customXml" ds:itemID="{6C048630-B9A0-40EA-8F5A-D219D8FDB2C6}"/>
</file>

<file path=docProps/app.xml><?xml version="1.0" encoding="utf-8"?>
<Properties xmlns="http://schemas.openxmlformats.org/officeDocument/2006/extended-properties" xmlns:vt="http://schemas.openxmlformats.org/officeDocument/2006/docPropsVTypes">
  <TotalTime>2520</TotalTime>
  <Words>3049</Words>
  <Application>Microsoft Office PowerPoint</Application>
  <PresentationFormat>Widescreen</PresentationFormat>
  <Paragraphs>222</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Simplified Arabic</vt:lpstr>
      <vt:lpstr>Wingdings</vt:lpstr>
      <vt:lpstr>Office Theme</vt:lpstr>
      <vt:lpstr>PowerPoint Presentation</vt:lpstr>
      <vt:lpstr>PowerPoint Presentation</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PowerPoint Presentation</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PowerPoint Presentation</vt:lpstr>
      <vt:lpstr>تأثيرات الإعلام الرقمي العقائدية على المستخدمين</vt:lpstr>
      <vt:lpstr>تأثيرات الإعلام الرقمي الصحية على المستخدمين</vt:lpstr>
      <vt:lpstr>تأثيرات الإعلام الرقمي الصحية على المستخدمين</vt:lpstr>
      <vt:lpstr>تأثيرات الإعلام الرقمي الصحية على المستخدمين</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349</cp:revision>
  <dcterms:created xsi:type="dcterms:W3CDTF">2023-04-29T09:08:00Z</dcterms:created>
  <dcterms:modified xsi:type="dcterms:W3CDTF">2026-09-24T00:08:36Z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