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webextensions/taskpanes.xml" ContentType="application/vnd.ms-office.webextensiontaskpanes+xml"/>
  <Override PartName="/ppt/webextensions/webextension1.xml" ContentType="application/vnd.ms-office.webextension+xml"/>
  <Override PartName="/ppt/webextensions/webextension2.xml" ContentType="application/vnd.ms-office.webextens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480" r:id="rId5"/>
    <p:sldId id="271" r:id="rId6"/>
    <p:sldId id="313" r:id="rId7"/>
    <p:sldId id="276" r:id="rId8"/>
    <p:sldId id="566" r:id="rId9"/>
    <p:sldId id="591" r:id="rId10"/>
    <p:sldId id="592" r:id="rId11"/>
    <p:sldId id="556" r:id="rId12"/>
    <p:sldId id="557" r:id="rId13"/>
    <p:sldId id="598" r:id="rId14"/>
    <p:sldId id="600" r:id="rId15"/>
    <p:sldId id="560" r:id="rId16"/>
    <p:sldId id="589" r:id="rId17"/>
    <p:sldId id="562" r:id="rId18"/>
    <p:sldId id="594" r:id="rId19"/>
    <p:sldId id="593" r:id="rId20"/>
    <p:sldId id="601" r:id="rId21"/>
    <p:sldId id="603" r:id="rId22"/>
    <p:sldId id="599" r:id="rId23"/>
    <p:sldId id="604" r:id="rId24"/>
    <p:sldId id="607" r:id="rId25"/>
    <p:sldId id="605" r:id="rId26"/>
    <p:sldId id="279" r:id="rId27"/>
    <p:sldId id="280" r:id="rId28"/>
    <p:sldId id="606" r:id="rId29"/>
    <p:sldId id="611" r:id="rId30"/>
    <p:sldId id="283" r:id="rId31"/>
    <p:sldId id="612" r:id="rId32"/>
    <p:sldId id="615" r:id="rId33"/>
    <p:sldId id="610" r:id="rId34"/>
    <p:sldId id="613" r:id="rId35"/>
    <p:sldId id="618" r:id="rId36"/>
    <p:sldId id="291" r:id="rId37"/>
    <p:sldId id="292" r:id="rId38"/>
    <p:sldId id="293" r:id="rId39"/>
    <p:sldId id="295" r:id="rId40"/>
    <p:sldId id="564" r:id="rId41"/>
    <p:sldId id="614" r:id="rId42"/>
    <p:sldId id="565" r:id="rId43"/>
    <p:sldId id="553"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313"/>
            <p14:sldId id="276"/>
            <p14:sldId id="566"/>
            <p14:sldId id="591"/>
            <p14:sldId id="592"/>
            <p14:sldId id="556"/>
            <p14:sldId id="557"/>
            <p14:sldId id="598"/>
            <p14:sldId id="600"/>
            <p14:sldId id="560"/>
            <p14:sldId id="589"/>
            <p14:sldId id="562"/>
            <p14:sldId id="594"/>
            <p14:sldId id="593"/>
            <p14:sldId id="601"/>
            <p14:sldId id="603"/>
            <p14:sldId id="599"/>
            <p14:sldId id="604"/>
            <p14:sldId id="607"/>
            <p14:sldId id="605"/>
            <p14:sldId id="279"/>
            <p14:sldId id="280"/>
            <p14:sldId id="606"/>
            <p14:sldId id="611"/>
            <p14:sldId id="283"/>
            <p14:sldId id="612"/>
            <p14:sldId id="615"/>
            <p14:sldId id="610"/>
            <p14:sldId id="613"/>
            <p14:sldId id="618"/>
            <p14:sldId id="291"/>
            <p14:sldId id="292"/>
            <p14:sldId id="293"/>
            <p14:sldId id="295"/>
            <p14:sldId id="564"/>
            <p14:sldId id="614"/>
            <p14:sldId id="565"/>
            <p14:sldId id="553"/>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84"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E2E4E6"/>
    <a:srgbClr val="00B0F0"/>
    <a:srgbClr val="4472C4"/>
    <a:srgbClr val="000000"/>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116" d="100"/>
          <a:sy n="116" d="100"/>
        </p:scale>
        <p:origin x="84" y="114"/>
      </p:cViewPr>
      <p:guideLst>
        <p:guide orient="horz" pos="2184"/>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B9548FD-4E96-4CA9-9F31-961608864296}" type="doc">
      <dgm:prSet loTypeId="urn:microsoft.com/office/officeart/2005/8/layout/process1" loCatId="process" qsTypeId="urn:microsoft.com/office/officeart/2005/8/quickstyle/3d1" qsCatId="3D" csTypeId="urn:microsoft.com/office/officeart/2005/8/colors/accent1_4" csCatId="accent1" phldr="1"/>
      <dgm:spPr/>
    </dgm:pt>
    <dgm:pt modelId="{7318D0D2-3261-48E0-9A30-0C59B5A7D383}">
      <dgm:prSet phldrT="[Text]"/>
      <dgm:spPr/>
      <dgm:t>
        <a:bodyPr/>
        <a:lstStyle/>
        <a:p>
          <a:r>
            <a:rPr lang="ar-EG" b="1" dirty="0">
              <a:cs typeface="Alexandria"/>
            </a:rPr>
            <a:t>تحديد إطار العينة</a:t>
          </a:r>
          <a:endParaRPr lang="en-US" b="1" dirty="0">
            <a:cs typeface="Alexandria"/>
          </a:endParaRPr>
        </a:p>
      </dgm:t>
    </dgm:pt>
    <dgm:pt modelId="{7C685D33-7CD9-4490-8CE7-D7365A5FAED5}" type="parTrans" cxnId="{18EE2F45-16B8-4F35-B5B9-456142FCF955}">
      <dgm:prSet/>
      <dgm:spPr/>
      <dgm:t>
        <a:bodyPr/>
        <a:lstStyle/>
        <a:p>
          <a:endParaRPr lang="en-US"/>
        </a:p>
      </dgm:t>
    </dgm:pt>
    <dgm:pt modelId="{06422380-5720-43A0-B0DE-890F63D0C2BF}" type="sibTrans" cxnId="{18EE2F45-16B8-4F35-B5B9-456142FCF955}">
      <dgm:prSet/>
      <dgm:spPr/>
      <dgm:t>
        <a:bodyPr/>
        <a:lstStyle/>
        <a:p>
          <a:endParaRPr lang="en-US"/>
        </a:p>
      </dgm:t>
    </dgm:pt>
    <dgm:pt modelId="{44E3FA1E-8164-40DE-A163-1BDA19DED592}">
      <dgm:prSet custT="1"/>
      <dgm:spPr/>
      <dgm:t>
        <a:bodyPr/>
        <a:lstStyle/>
        <a:p>
          <a:pPr marL="0" lvl="0" indent="0" algn="ctr" defTabSz="977900">
            <a:lnSpc>
              <a:spcPct val="90000"/>
            </a:lnSpc>
            <a:spcBef>
              <a:spcPct val="0"/>
            </a:spcBef>
            <a:spcAft>
              <a:spcPct val="35000"/>
            </a:spcAft>
            <a:buNone/>
          </a:pPr>
          <a:r>
            <a:rPr lang="ar-EG" sz="2200" b="1" kern="1200" dirty="0">
              <a:solidFill>
                <a:prstClr val="white"/>
              </a:solidFill>
              <a:latin typeface="Calibri"/>
              <a:ea typeface="+mn-ea"/>
              <a:cs typeface="Alexandria"/>
            </a:rPr>
            <a:t>تحديد نوع العينة (احتمالية أو غير احتمالية)</a:t>
          </a:r>
          <a:endParaRPr lang="en-US" sz="2200" b="1" kern="1200" dirty="0">
            <a:solidFill>
              <a:prstClr val="white"/>
            </a:solidFill>
            <a:latin typeface="Calibri"/>
            <a:ea typeface="+mn-ea"/>
            <a:cs typeface="Alexandria"/>
          </a:endParaRPr>
        </a:p>
      </dgm:t>
    </dgm:pt>
    <dgm:pt modelId="{774C9163-5301-484E-85E0-065C43DE547E}" type="parTrans" cxnId="{C9D98617-9BE2-43A0-AEC3-4778806FAF15}">
      <dgm:prSet/>
      <dgm:spPr/>
      <dgm:t>
        <a:bodyPr/>
        <a:lstStyle/>
        <a:p>
          <a:endParaRPr lang="en-US"/>
        </a:p>
      </dgm:t>
    </dgm:pt>
    <dgm:pt modelId="{C8D1A595-FF5C-47F6-A08A-344628FD6987}" type="sibTrans" cxnId="{C9D98617-9BE2-43A0-AEC3-4778806FAF15}">
      <dgm:prSet/>
      <dgm:spPr/>
      <dgm:t>
        <a:bodyPr/>
        <a:lstStyle/>
        <a:p>
          <a:endParaRPr lang="en-US"/>
        </a:p>
      </dgm:t>
    </dgm:pt>
    <dgm:pt modelId="{6C7DF1B2-5BCB-40FC-BCBD-228E680E3890}">
      <dgm:prSet custT="1"/>
      <dgm:spPr/>
      <dgm:t>
        <a:bodyPr/>
        <a:lstStyle/>
        <a:p>
          <a:pPr marL="0" lvl="0" indent="0" algn="ctr" defTabSz="1111250">
            <a:lnSpc>
              <a:spcPct val="90000"/>
            </a:lnSpc>
            <a:spcBef>
              <a:spcPct val="0"/>
            </a:spcBef>
            <a:spcAft>
              <a:spcPct val="35000"/>
            </a:spcAft>
            <a:buNone/>
          </a:pPr>
          <a:r>
            <a:rPr lang="ar-EG" sz="2500" b="1" kern="1200" dirty="0">
              <a:solidFill>
                <a:prstClr val="white"/>
              </a:solidFill>
              <a:latin typeface="Calibri"/>
              <a:ea typeface="+mn-ea"/>
              <a:cs typeface="Alexandria"/>
            </a:rPr>
            <a:t>تحديد إجراءات سحب العينة </a:t>
          </a:r>
          <a:endParaRPr lang="en-US" sz="2500" b="1" kern="1200" dirty="0">
            <a:solidFill>
              <a:prstClr val="white"/>
            </a:solidFill>
            <a:latin typeface="Calibri"/>
            <a:ea typeface="+mn-ea"/>
            <a:cs typeface="Alexandria"/>
          </a:endParaRPr>
        </a:p>
      </dgm:t>
    </dgm:pt>
    <dgm:pt modelId="{27B58838-4A26-459E-8A6A-A9BDAEE36EF4}" type="parTrans" cxnId="{24D4FE44-C2B9-4002-A757-E94712FDD468}">
      <dgm:prSet/>
      <dgm:spPr/>
      <dgm:t>
        <a:bodyPr/>
        <a:lstStyle/>
        <a:p>
          <a:endParaRPr lang="en-US"/>
        </a:p>
      </dgm:t>
    </dgm:pt>
    <dgm:pt modelId="{3495036C-2870-4BC8-AC5F-D3EF333DD5F5}" type="sibTrans" cxnId="{24D4FE44-C2B9-4002-A757-E94712FDD468}">
      <dgm:prSet/>
      <dgm:spPr/>
      <dgm:t>
        <a:bodyPr/>
        <a:lstStyle/>
        <a:p>
          <a:endParaRPr lang="en-US"/>
        </a:p>
      </dgm:t>
    </dgm:pt>
    <dgm:pt modelId="{1F08A90B-2AEB-4916-B3F1-99F5A3558DA6}">
      <dgm:prSet custT="1"/>
      <dgm:spPr/>
      <dgm:t>
        <a:bodyPr/>
        <a:lstStyle/>
        <a:p>
          <a:pPr marL="0" lvl="0" indent="0" algn="ctr" defTabSz="1111250">
            <a:lnSpc>
              <a:spcPct val="90000"/>
            </a:lnSpc>
            <a:spcBef>
              <a:spcPct val="0"/>
            </a:spcBef>
            <a:spcAft>
              <a:spcPct val="35000"/>
            </a:spcAft>
            <a:buNone/>
          </a:pPr>
          <a:r>
            <a:rPr lang="ar-EG" sz="2500" b="1" kern="1200" dirty="0">
              <a:solidFill>
                <a:prstClr val="white"/>
              </a:solidFill>
              <a:latin typeface="Calibri"/>
              <a:ea typeface="+mn-ea"/>
              <a:cs typeface="Alexandria"/>
            </a:rPr>
            <a:t>تحديد حجم العينة </a:t>
          </a:r>
          <a:endParaRPr lang="en-US" sz="2500" b="1" kern="1200" dirty="0">
            <a:solidFill>
              <a:prstClr val="white"/>
            </a:solidFill>
            <a:latin typeface="Calibri"/>
            <a:ea typeface="+mn-ea"/>
            <a:cs typeface="Alexandria"/>
          </a:endParaRPr>
        </a:p>
      </dgm:t>
    </dgm:pt>
    <dgm:pt modelId="{21D85CBC-A955-4619-8E42-C077E9673B59}" type="parTrans" cxnId="{4015FAE2-88AA-4564-8DF2-1B0FC9C69A3E}">
      <dgm:prSet/>
      <dgm:spPr/>
      <dgm:t>
        <a:bodyPr/>
        <a:lstStyle/>
        <a:p>
          <a:endParaRPr lang="en-US"/>
        </a:p>
      </dgm:t>
    </dgm:pt>
    <dgm:pt modelId="{33FA84A2-222E-47C7-841F-7A857073D897}" type="sibTrans" cxnId="{4015FAE2-88AA-4564-8DF2-1B0FC9C69A3E}">
      <dgm:prSet/>
      <dgm:spPr/>
      <dgm:t>
        <a:bodyPr/>
        <a:lstStyle/>
        <a:p>
          <a:endParaRPr lang="en-US"/>
        </a:p>
      </dgm:t>
    </dgm:pt>
    <dgm:pt modelId="{064193B2-3BF5-492A-861A-409526BD6C00}">
      <dgm:prSet custT="1"/>
      <dgm:spPr/>
      <dgm:t>
        <a:bodyPr/>
        <a:lstStyle/>
        <a:p>
          <a:pPr marL="0" lvl="0" indent="0" algn="ctr" defTabSz="1111250">
            <a:lnSpc>
              <a:spcPct val="90000"/>
            </a:lnSpc>
            <a:spcBef>
              <a:spcPct val="0"/>
            </a:spcBef>
            <a:spcAft>
              <a:spcPct val="35000"/>
            </a:spcAft>
            <a:buNone/>
          </a:pPr>
          <a:r>
            <a:rPr lang="ar-EG" sz="2500" b="1" kern="1200" dirty="0">
              <a:solidFill>
                <a:prstClr val="white"/>
              </a:solidFill>
              <a:latin typeface="Calibri"/>
              <a:ea typeface="+mn-ea"/>
              <a:cs typeface="Alexandria"/>
            </a:rPr>
            <a:t>اختيار مفردات العينة</a:t>
          </a:r>
          <a:endParaRPr lang="en-US" sz="2500" b="1" kern="1200" dirty="0">
            <a:solidFill>
              <a:prstClr val="white"/>
            </a:solidFill>
            <a:latin typeface="Calibri"/>
            <a:ea typeface="+mn-ea"/>
            <a:cs typeface="Alexandria"/>
          </a:endParaRPr>
        </a:p>
      </dgm:t>
    </dgm:pt>
    <dgm:pt modelId="{7163AFDE-12A8-42C2-9DDD-523FA0D44F25}" type="parTrans" cxnId="{91F19E6B-F08C-447E-98B3-D6F1FC1EF6A4}">
      <dgm:prSet/>
      <dgm:spPr/>
      <dgm:t>
        <a:bodyPr/>
        <a:lstStyle/>
        <a:p>
          <a:endParaRPr lang="en-US"/>
        </a:p>
      </dgm:t>
    </dgm:pt>
    <dgm:pt modelId="{478B07CE-56FF-4B1B-8B9F-60DEED19EF45}" type="sibTrans" cxnId="{91F19E6B-F08C-447E-98B3-D6F1FC1EF6A4}">
      <dgm:prSet/>
      <dgm:spPr/>
      <dgm:t>
        <a:bodyPr/>
        <a:lstStyle/>
        <a:p>
          <a:endParaRPr lang="en-US"/>
        </a:p>
      </dgm:t>
    </dgm:pt>
    <dgm:pt modelId="{8A076628-BD97-4454-9E7D-F07FABEDD95E}" type="pres">
      <dgm:prSet presAssocID="{FB9548FD-4E96-4CA9-9F31-961608864296}" presName="Name0" presStyleCnt="0">
        <dgm:presLayoutVars>
          <dgm:dir/>
          <dgm:resizeHandles val="exact"/>
        </dgm:presLayoutVars>
      </dgm:prSet>
      <dgm:spPr/>
    </dgm:pt>
    <dgm:pt modelId="{548D455B-2DE7-4A64-8439-8E789D6877BC}" type="pres">
      <dgm:prSet presAssocID="{7318D0D2-3261-48E0-9A30-0C59B5A7D383}" presName="node" presStyleLbl="node1" presStyleIdx="0" presStyleCnt="5" custScaleY="131020">
        <dgm:presLayoutVars>
          <dgm:bulletEnabled val="1"/>
        </dgm:presLayoutVars>
      </dgm:prSet>
      <dgm:spPr/>
    </dgm:pt>
    <dgm:pt modelId="{83042C95-DF1B-48F6-B8AF-5CCA3803D83D}" type="pres">
      <dgm:prSet presAssocID="{06422380-5720-43A0-B0DE-890F63D0C2BF}" presName="sibTrans" presStyleLbl="sibTrans2D1" presStyleIdx="0" presStyleCnt="4"/>
      <dgm:spPr/>
    </dgm:pt>
    <dgm:pt modelId="{F81937D5-04B9-4A84-A059-B2E1826153D6}" type="pres">
      <dgm:prSet presAssocID="{06422380-5720-43A0-B0DE-890F63D0C2BF}" presName="connectorText" presStyleLbl="sibTrans2D1" presStyleIdx="0" presStyleCnt="4"/>
      <dgm:spPr/>
    </dgm:pt>
    <dgm:pt modelId="{4FE041EA-94DF-4219-AC67-FBD29B16B3EC}" type="pres">
      <dgm:prSet presAssocID="{44E3FA1E-8164-40DE-A163-1BDA19DED592}" presName="node" presStyleLbl="node1" presStyleIdx="1" presStyleCnt="5" custScaleY="137209">
        <dgm:presLayoutVars>
          <dgm:bulletEnabled val="1"/>
        </dgm:presLayoutVars>
      </dgm:prSet>
      <dgm:spPr/>
    </dgm:pt>
    <dgm:pt modelId="{2E27495C-430B-4249-9959-8429A3F3BF88}" type="pres">
      <dgm:prSet presAssocID="{C8D1A595-FF5C-47F6-A08A-344628FD6987}" presName="sibTrans" presStyleLbl="sibTrans2D1" presStyleIdx="1" presStyleCnt="4"/>
      <dgm:spPr/>
    </dgm:pt>
    <dgm:pt modelId="{26A3F37F-A274-463D-84AD-4E39B444E38A}" type="pres">
      <dgm:prSet presAssocID="{C8D1A595-FF5C-47F6-A08A-344628FD6987}" presName="connectorText" presStyleLbl="sibTrans2D1" presStyleIdx="1" presStyleCnt="4"/>
      <dgm:spPr/>
    </dgm:pt>
    <dgm:pt modelId="{42454D93-1853-463A-B73F-A74B77086643}" type="pres">
      <dgm:prSet presAssocID="{6C7DF1B2-5BCB-40FC-BCBD-228E680E3890}" presName="node" presStyleLbl="node1" presStyleIdx="2" presStyleCnt="5" custScaleY="131000">
        <dgm:presLayoutVars>
          <dgm:bulletEnabled val="1"/>
        </dgm:presLayoutVars>
      </dgm:prSet>
      <dgm:spPr/>
    </dgm:pt>
    <dgm:pt modelId="{140744D2-8D8C-4C17-AFF3-4C9EBB5CB905}" type="pres">
      <dgm:prSet presAssocID="{3495036C-2870-4BC8-AC5F-D3EF333DD5F5}" presName="sibTrans" presStyleLbl="sibTrans2D1" presStyleIdx="2" presStyleCnt="4"/>
      <dgm:spPr/>
    </dgm:pt>
    <dgm:pt modelId="{875A1FD0-24F1-4CD7-A948-8E5A8EB13A0F}" type="pres">
      <dgm:prSet presAssocID="{3495036C-2870-4BC8-AC5F-D3EF333DD5F5}" presName="connectorText" presStyleLbl="sibTrans2D1" presStyleIdx="2" presStyleCnt="4"/>
      <dgm:spPr/>
    </dgm:pt>
    <dgm:pt modelId="{94C134A0-E724-48D3-BF21-F15766D079B8}" type="pres">
      <dgm:prSet presAssocID="{1F08A90B-2AEB-4916-B3F1-99F5A3558DA6}" presName="node" presStyleLbl="node1" presStyleIdx="3" presStyleCnt="5" custScaleY="135127">
        <dgm:presLayoutVars>
          <dgm:bulletEnabled val="1"/>
        </dgm:presLayoutVars>
      </dgm:prSet>
      <dgm:spPr/>
    </dgm:pt>
    <dgm:pt modelId="{7833F810-22DE-4F14-AA3A-E7B6636E9687}" type="pres">
      <dgm:prSet presAssocID="{33FA84A2-222E-47C7-841F-7A857073D897}" presName="sibTrans" presStyleLbl="sibTrans2D1" presStyleIdx="3" presStyleCnt="4"/>
      <dgm:spPr/>
    </dgm:pt>
    <dgm:pt modelId="{914E23E9-7C24-46AF-9174-28A10275537D}" type="pres">
      <dgm:prSet presAssocID="{33FA84A2-222E-47C7-841F-7A857073D897}" presName="connectorText" presStyleLbl="sibTrans2D1" presStyleIdx="3" presStyleCnt="4"/>
      <dgm:spPr/>
    </dgm:pt>
    <dgm:pt modelId="{E8F9748C-000D-41D3-AD28-E5DFF338170B}" type="pres">
      <dgm:prSet presAssocID="{064193B2-3BF5-492A-861A-409526BD6C00}" presName="node" presStyleLbl="node1" presStyleIdx="4" presStyleCnt="5" custScaleY="135127">
        <dgm:presLayoutVars>
          <dgm:bulletEnabled val="1"/>
        </dgm:presLayoutVars>
      </dgm:prSet>
      <dgm:spPr/>
    </dgm:pt>
  </dgm:ptLst>
  <dgm:cxnLst>
    <dgm:cxn modelId="{48142107-82F5-427B-AC64-5A964D348BEF}" type="presOf" srcId="{064193B2-3BF5-492A-861A-409526BD6C00}" destId="{E8F9748C-000D-41D3-AD28-E5DFF338170B}" srcOrd="0" destOrd="0" presId="urn:microsoft.com/office/officeart/2005/8/layout/process1"/>
    <dgm:cxn modelId="{A7FD7207-CC5A-4193-8143-42D364A09C21}" type="presOf" srcId="{C8D1A595-FF5C-47F6-A08A-344628FD6987}" destId="{26A3F37F-A274-463D-84AD-4E39B444E38A}" srcOrd="1" destOrd="0" presId="urn:microsoft.com/office/officeart/2005/8/layout/process1"/>
    <dgm:cxn modelId="{367EC516-640B-4674-9C13-44A65F221A62}" type="presOf" srcId="{C8D1A595-FF5C-47F6-A08A-344628FD6987}" destId="{2E27495C-430B-4249-9959-8429A3F3BF88}" srcOrd="0" destOrd="0" presId="urn:microsoft.com/office/officeart/2005/8/layout/process1"/>
    <dgm:cxn modelId="{C9D98617-9BE2-43A0-AEC3-4778806FAF15}" srcId="{FB9548FD-4E96-4CA9-9F31-961608864296}" destId="{44E3FA1E-8164-40DE-A163-1BDA19DED592}" srcOrd="1" destOrd="0" parTransId="{774C9163-5301-484E-85E0-065C43DE547E}" sibTransId="{C8D1A595-FF5C-47F6-A08A-344628FD6987}"/>
    <dgm:cxn modelId="{4D5BE727-9E11-4386-AB1A-8290E9869F32}" type="presOf" srcId="{FB9548FD-4E96-4CA9-9F31-961608864296}" destId="{8A076628-BD97-4454-9E7D-F07FABEDD95E}" srcOrd="0" destOrd="0" presId="urn:microsoft.com/office/officeart/2005/8/layout/process1"/>
    <dgm:cxn modelId="{D6D2E729-32EB-4DDA-9A1C-1EC59D77BC20}" type="presOf" srcId="{33FA84A2-222E-47C7-841F-7A857073D897}" destId="{914E23E9-7C24-46AF-9174-28A10275537D}" srcOrd="1" destOrd="0" presId="urn:microsoft.com/office/officeart/2005/8/layout/process1"/>
    <dgm:cxn modelId="{99F9E52F-076F-42AA-AAD7-2DD09DB13157}" type="presOf" srcId="{06422380-5720-43A0-B0DE-890F63D0C2BF}" destId="{F81937D5-04B9-4A84-A059-B2E1826153D6}" srcOrd="1" destOrd="0" presId="urn:microsoft.com/office/officeart/2005/8/layout/process1"/>
    <dgm:cxn modelId="{A0137C34-2D2B-4080-941D-1DF0FD88D67B}" type="presOf" srcId="{6C7DF1B2-5BCB-40FC-BCBD-228E680E3890}" destId="{42454D93-1853-463A-B73F-A74B77086643}" srcOrd="0" destOrd="0" presId="urn:microsoft.com/office/officeart/2005/8/layout/process1"/>
    <dgm:cxn modelId="{E4BAC45C-762C-4C63-BF45-F96D6686203C}" type="presOf" srcId="{44E3FA1E-8164-40DE-A163-1BDA19DED592}" destId="{4FE041EA-94DF-4219-AC67-FBD29B16B3EC}" srcOrd="0" destOrd="0" presId="urn:microsoft.com/office/officeart/2005/8/layout/process1"/>
    <dgm:cxn modelId="{1925C144-C574-4B5C-8BBA-7C8B8710139F}" type="presOf" srcId="{06422380-5720-43A0-B0DE-890F63D0C2BF}" destId="{83042C95-DF1B-48F6-B8AF-5CCA3803D83D}" srcOrd="0" destOrd="0" presId="urn:microsoft.com/office/officeart/2005/8/layout/process1"/>
    <dgm:cxn modelId="{24D4FE44-C2B9-4002-A757-E94712FDD468}" srcId="{FB9548FD-4E96-4CA9-9F31-961608864296}" destId="{6C7DF1B2-5BCB-40FC-BCBD-228E680E3890}" srcOrd="2" destOrd="0" parTransId="{27B58838-4A26-459E-8A6A-A9BDAEE36EF4}" sibTransId="{3495036C-2870-4BC8-AC5F-D3EF333DD5F5}"/>
    <dgm:cxn modelId="{18EE2F45-16B8-4F35-B5B9-456142FCF955}" srcId="{FB9548FD-4E96-4CA9-9F31-961608864296}" destId="{7318D0D2-3261-48E0-9A30-0C59B5A7D383}" srcOrd="0" destOrd="0" parTransId="{7C685D33-7CD9-4490-8CE7-D7365A5FAED5}" sibTransId="{06422380-5720-43A0-B0DE-890F63D0C2BF}"/>
    <dgm:cxn modelId="{91F19E6B-F08C-447E-98B3-D6F1FC1EF6A4}" srcId="{FB9548FD-4E96-4CA9-9F31-961608864296}" destId="{064193B2-3BF5-492A-861A-409526BD6C00}" srcOrd="4" destOrd="0" parTransId="{7163AFDE-12A8-42C2-9DDD-523FA0D44F25}" sibTransId="{478B07CE-56FF-4B1B-8B9F-60DEED19EF45}"/>
    <dgm:cxn modelId="{2C5FA54F-13BA-4490-91CB-A408CAC7B3B4}" type="presOf" srcId="{1F08A90B-2AEB-4916-B3F1-99F5A3558DA6}" destId="{94C134A0-E724-48D3-BF21-F15766D079B8}" srcOrd="0" destOrd="0" presId="urn:microsoft.com/office/officeart/2005/8/layout/process1"/>
    <dgm:cxn modelId="{58457453-D0C1-4F97-8AC8-FD53C2B5043C}" type="presOf" srcId="{7318D0D2-3261-48E0-9A30-0C59B5A7D383}" destId="{548D455B-2DE7-4A64-8439-8E789D6877BC}" srcOrd="0" destOrd="0" presId="urn:microsoft.com/office/officeart/2005/8/layout/process1"/>
    <dgm:cxn modelId="{F1490DA6-69D2-4281-920D-B2D1115662AC}" type="presOf" srcId="{3495036C-2870-4BC8-AC5F-D3EF333DD5F5}" destId="{140744D2-8D8C-4C17-AFF3-4C9EBB5CB905}" srcOrd="0" destOrd="0" presId="urn:microsoft.com/office/officeart/2005/8/layout/process1"/>
    <dgm:cxn modelId="{8ADC25C0-1A92-4790-A1F3-46FE5500CF32}" type="presOf" srcId="{33FA84A2-222E-47C7-841F-7A857073D897}" destId="{7833F810-22DE-4F14-AA3A-E7B6636E9687}" srcOrd="0" destOrd="0" presId="urn:microsoft.com/office/officeart/2005/8/layout/process1"/>
    <dgm:cxn modelId="{2C1967D4-3576-460A-8DF0-992BB6C66AE2}" type="presOf" srcId="{3495036C-2870-4BC8-AC5F-D3EF333DD5F5}" destId="{875A1FD0-24F1-4CD7-A948-8E5A8EB13A0F}" srcOrd="1" destOrd="0" presId="urn:microsoft.com/office/officeart/2005/8/layout/process1"/>
    <dgm:cxn modelId="{4015FAE2-88AA-4564-8DF2-1B0FC9C69A3E}" srcId="{FB9548FD-4E96-4CA9-9F31-961608864296}" destId="{1F08A90B-2AEB-4916-B3F1-99F5A3558DA6}" srcOrd="3" destOrd="0" parTransId="{21D85CBC-A955-4619-8E42-C077E9673B59}" sibTransId="{33FA84A2-222E-47C7-841F-7A857073D897}"/>
    <dgm:cxn modelId="{6FB42B0A-2D05-49CD-9AB4-DA52341EE3C8}" type="presParOf" srcId="{8A076628-BD97-4454-9E7D-F07FABEDD95E}" destId="{548D455B-2DE7-4A64-8439-8E789D6877BC}" srcOrd="0" destOrd="0" presId="urn:microsoft.com/office/officeart/2005/8/layout/process1"/>
    <dgm:cxn modelId="{74A58A32-5D6A-4FA8-90F6-2C4A56DA9456}" type="presParOf" srcId="{8A076628-BD97-4454-9E7D-F07FABEDD95E}" destId="{83042C95-DF1B-48F6-B8AF-5CCA3803D83D}" srcOrd="1" destOrd="0" presId="urn:microsoft.com/office/officeart/2005/8/layout/process1"/>
    <dgm:cxn modelId="{D83B7064-3F06-484C-ADCB-C6C9E6D20F23}" type="presParOf" srcId="{83042C95-DF1B-48F6-B8AF-5CCA3803D83D}" destId="{F81937D5-04B9-4A84-A059-B2E1826153D6}" srcOrd="0" destOrd="0" presId="urn:microsoft.com/office/officeart/2005/8/layout/process1"/>
    <dgm:cxn modelId="{F0792DA9-CC83-4DE7-8544-24C14880F980}" type="presParOf" srcId="{8A076628-BD97-4454-9E7D-F07FABEDD95E}" destId="{4FE041EA-94DF-4219-AC67-FBD29B16B3EC}" srcOrd="2" destOrd="0" presId="urn:microsoft.com/office/officeart/2005/8/layout/process1"/>
    <dgm:cxn modelId="{6F730775-3BAC-4746-9956-95F02E773121}" type="presParOf" srcId="{8A076628-BD97-4454-9E7D-F07FABEDD95E}" destId="{2E27495C-430B-4249-9959-8429A3F3BF88}" srcOrd="3" destOrd="0" presId="urn:microsoft.com/office/officeart/2005/8/layout/process1"/>
    <dgm:cxn modelId="{F395A268-4A31-484D-9290-0DCC12CF3A85}" type="presParOf" srcId="{2E27495C-430B-4249-9959-8429A3F3BF88}" destId="{26A3F37F-A274-463D-84AD-4E39B444E38A}" srcOrd="0" destOrd="0" presId="urn:microsoft.com/office/officeart/2005/8/layout/process1"/>
    <dgm:cxn modelId="{3E3F4F88-6C16-42B9-B4B1-805EF0BDF9E8}" type="presParOf" srcId="{8A076628-BD97-4454-9E7D-F07FABEDD95E}" destId="{42454D93-1853-463A-B73F-A74B77086643}" srcOrd="4" destOrd="0" presId="urn:microsoft.com/office/officeart/2005/8/layout/process1"/>
    <dgm:cxn modelId="{B4C9AFC2-E3C3-4769-8CAA-ACFAF944B664}" type="presParOf" srcId="{8A076628-BD97-4454-9E7D-F07FABEDD95E}" destId="{140744D2-8D8C-4C17-AFF3-4C9EBB5CB905}" srcOrd="5" destOrd="0" presId="urn:microsoft.com/office/officeart/2005/8/layout/process1"/>
    <dgm:cxn modelId="{2859BFFE-7BD6-4CA0-92E1-0C99E7C58DB8}" type="presParOf" srcId="{140744D2-8D8C-4C17-AFF3-4C9EBB5CB905}" destId="{875A1FD0-24F1-4CD7-A948-8E5A8EB13A0F}" srcOrd="0" destOrd="0" presId="urn:microsoft.com/office/officeart/2005/8/layout/process1"/>
    <dgm:cxn modelId="{BECDE8D6-5EB9-4F94-BB1A-462AEA17BC60}" type="presParOf" srcId="{8A076628-BD97-4454-9E7D-F07FABEDD95E}" destId="{94C134A0-E724-48D3-BF21-F15766D079B8}" srcOrd="6" destOrd="0" presId="urn:microsoft.com/office/officeart/2005/8/layout/process1"/>
    <dgm:cxn modelId="{4FD6BEE7-056D-4859-9F3F-5DB17B5A4FE4}" type="presParOf" srcId="{8A076628-BD97-4454-9E7D-F07FABEDD95E}" destId="{7833F810-22DE-4F14-AA3A-E7B6636E9687}" srcOrd="7" destOrd="0" presId="urn:microsoft.com/office/officeart/2005/8/layout/process1"/>
    <dgm:cxn modelId="{085D42EB-8AB8-4A02-A3D2-CCF30C1DCE76}" type="presParOf" srcId="{7833F810-22DE-4F14-AA3A-E7B6636E9687}" destId="{914E23E9-7C24-46AF-9174-28A10275537D}" srcOrd="0" destOrd="0" presId="urn:microsoft.com/office/officeart/2005/8/layout/process1"/>
    <dgm:cxn modelId="{35D5849C-1AD6-4690-AD52-6E1F2E6E1B96}" type="presParOf" srcId="{8A076628-BD97-4454-9E7D-F07FABEDD95E}" destId="{E8F9748C-000D-41D3-AD28-E5DFF338170B}" srcOrd="8"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4E21A0C-235E-4EBC-9E18-CB74CBC04A4B}" type="doc">
      <dgm:prSet loTypeId="urn:microsoft.com/office/officeart/2005/8/layout/orgChart1" loCatId="hierarchy" qsTypeId="urn:microsoft.com/office/officeart/2005/8/quickstyle/3d1" qsCatId="3D" csTypeId="urn:microsoft.com/office/officeart/2005/8/colors/colorful1" csCatId="colorful" phldr="1"/>
      <dgm:spPr/>
      <dgm:t>
        <a:bodyPr/>
        <a:lstStyle/>
        <a:p>
          <a:endParaRPr lang="en-US"/>
        </a:p>
      </dgm:t>
    </dgm:pt>
    <dgm:pt modelId="{6F072ED0-3585-45F1-A00B-7C3F3443B65B}">
      <dgm:prSet phldrT="[Text]" custT="1"/>
      <dgm:spPr/>
      <dgm:t>
        <a:bodyPr/>
        <a:lstStyle/>
        <a:p>
          <a:r>
            <a:rPr lang="ar-EG" sz="1800" b="1" dirty="0">
              <a:cs typeface="Alexandria"/>
            </a:rPr>
            <a:t>أنواع العينات</a:t>
          </a:r>
          <a:endParaRPr lang="en-US" sz="1800" b="1" dirty="0">
            <a:cs typeface="Alexandria"/>
          </a:endParaRPr>
        </a:p>
      </dgm:t>
    </dgm:pt>
    <dgm:pt modelId="{F5ABF94D-2E42-4A24-BE2B-3299D4E1047E}" type="parTrans" cxnId="{16816ACE-D96E-4AC9-89D6-979017D160E1}">
      <dgm:prSet/>
      <dgm:spPr/>
      <dgm:t>
        <a:bodyPr/>
        <a:lstStyle/>
        <a:p>
          <a:endParaRPr lang="en-US"/>
        </a:p>
      </dgm:t>
    </dgm:pt>
    <dgm:pt modelId="{FA1A02A7-CE6A-4AF7-AC67-7F2269376FC2}" type="sibTrans" cxnId="{16816ACE-D96E-4AC9-89D6-979017D160E1}">
      <dgm:prSet/>
      <dgm:spPr/>
      <dgm:t>
        <a:bodyPr/>
        <a:lstStyle/>
        <a:p>
          <a:endParaRPr lang="en-US"/>
        </a:p>
      </dgm:t>
    </dgm:pt>
    <dgm:pt modelId="{6EFEFD8C-ADAE-4940-854E-F1DA1E25308E}">
      <dgm:prSet phldrT="[Text]"/>
      <dgm:spPr/>
      <dgm:t>
        <a:bodyPr/>
        <a:lstStyle/>
        <a:p>
          <a:r>
            <a:rPr lang="ar-EG" b="1" dirty="0">
              <a:cs typeface="Alexandria"/>
            </a:rPr>
            <a:t>غير احتمالية</a:t>
          </a:r>
          <a:endParaRPr lang="en-US" b="1" dirty="0">
            <a:cs typeface="Alexandria"/>
          </a:endParaRPr>
        </a:p>
      </dgm:t>
    </dgm:pt>
    <dgm:pt modelId="{18569BF9-740C-4AC3-96FE-C1F7DF044814}" type="parTrans" cxnId="{AFF4A374-84AA-41C8-A0FC-3C69AAA5BEF8}">
      <dgm:prSet/>
      <dgm:spPr/>
      <dgm:t>
        <a:bodyPr/>
        <a:lstStyle/>
        <a:p>
          <a:endParaRPr lang="en-US"/>
        </a:p>
      </dgm:t>
    </dgm:pt>
    <dgm:pt modelId="{E938C000-648C-459B-8718-2B06CD8177C6}" type="sibTrans" cxnId="{AFF4A374-84AA-41C8-A0FC-3C69AAA5BEF8}">
      <dgm:prSet/>
      <dgm:spPr/>
      <dgm:t>
        <a:bodyPr/>
        <a:lstStyle/>
        <a:p>
          <a:endParaRPr lang="en-US"/>
        </a:p>
      </dgm:t>
    </dgm:pt>
    <dgm:pt modelId="{A553599B-2FAF-4378-8F62-61C1B210D702}">
      <dgm:prSet phldrT="[Text]"/>
      <dgm:spPr/>
      <dgm:t>
        <a:bodyPr/>
        <a:lstStyle/>
        <a:p>
          <a:r>
            <a:rPr lang="ar-EG" b="1" dirty="0">
              <a:cs typeface="Alexandria"/>
            </a:rPr>
            <a:t>احتمالية</a:t>
          </a:r>
          <a:endParaRPr lang="en-US" b="1" dirty="0">
            <a:cs typeface="Alexandria"/>
          </a:endParaRPr>
        </a:p>
      </dgm:t>
    </dgm:pt>
    <dgm:pt modelId="{C6BB3E85-BC9F-4EB4-837A-D3237D9B3E23}" type="parTrans" cxnId="{EC2D5109-DC45-4C8F-BF1D-F8A50DB60142}">
      <dgm:prSet/>
      <dgm:spPr/>
      <dgm:t>
        <a:bodyPr/>
        <a:lstStyle/>
        <a:p>
          <a:endParaRPr lang="en-US"/>
        </a:p>
      </dgm:t>
    </dgm:pt>
    <dgm:pt modelId="{56B440B2-D400-4E32-A211-B420ADB83DCF}" type="sibTrans" cxnId="{EC2D5109-DC45-4C8F-BF1D-F8A50DB60142}">
      <dgm:prSet/>
      <dgm:spPr/>
      <dgm:t>
        <a:bodyPr/>
        <a:lstStyle/>
        <a:p>
          <a:endParaRPr lang="en-US"/>
        </a:p>
      </dgm:t>
    </dgm:pt>
    <dgm:pt modelId="{9446AED1-1447-4E7B-98F2-98E695A2BBB6}">
      <dgm:prSet/>
      <dgm:spPr/>
      <dgm:t>
        <a:bodyPr/>
        <a:lstStyle/>
        <a:p>
          <a:r>
            <a:rPr lang="ar-EG" b="1" dirty="0">
              <a:cs typeface="Alexandria"/>
            </a:rPr>
            <a:t>المتاحة</a:t>
          </a:r>
          <a:endParaRPr lang="en-US" b="1" dirty="0">
            <a:cs typeface="Alexandria"/>
          </a:endParaRPr>
        </a:p>
      </dgm:t>
    </dgm:pt>
    <dgm:pt modelId="{CDE49A32-EC0B-46D7-87C5-889AA3B5499A}" type="parTrans" cxnId="{8859114D-7475-4D8C-B8EF-04281712F724}">
      <dgm:prSet/>
      <dgm:spPr/>
      <dgm:t>
        <a:bodyPr/>
        <a:lstStyle/>
        <a:p>
          <a:endParaRPr lang="en-US"/>
        </a:p>
      </dgm:t>
    </dgm:pt>
    <dgm:pt modelId="{73454674-8816-4C4E-96E6-885AC9768274}" type="sibTrans" cxnId="{8859114D-7475-4D8C-B8EF-04281712F724}">
      <dgm:prSet/>
      <dgm:spPr/>
      <dgm:t>
        <a:bodyPr/>
        <a:lstStyle/>
        <a:p>
          <a:endParaRPr lang="en-US"/>
        </a:p>
      </dgm:t>
    </dgm:pt>
    <dgm:pt modelId="{72777814-8FFD-41B1-B547-2847069268A0}">
      <dgm:prSet/>
      <dgm:spPr/>
      <dgm:t>
        <a:bodyPr/>
        <a:lstStyle/>
        <a:p>
          <a:r>
            <a:rPr lang="ar-EG" b="1" dirty="0">
              <a:cs typeface="Alexandria"/>
            </a:rPr>
            <a:t>العمدية</a:t>
          </a:r>
          <a:endParaRPr lang="en-US" b="1" dirty="0">
            <a:cs typeface="Alexandria"/>
          </a:endParaRPr>
        </a:p>
      </dgm:t>
    </dgm:pt>
    <dgm:pt modelId="{917F8661-FE24-420E-9FB1-CBD150797FB9}" type="parTrans" cxnId="{4A7CE9F9-4F71-4C86-9A83-2761E0FF0277}">
      <dgm:prSet/>
      <dgm:spPr/>
      <dgm:t>
        <a:bodyPr/>
        <a:lstStyle/>
        <a:p>
          <a:endParaRPr lang="en-US"/>
        </a:p>
      </dgm:t>
    </dgm:pt>
    <dgm:pt modelId="{BA796C87-389F-4205-A9E3-B99A5CB8D3BD}" type="sibTrans" cxnId="{4A7CE9F9-4F71-4C86-9A83-2761E0FF0277}">
      <dgm:prSet/>
      <dgm:spPr/>
      <dgm:t>
        <a:bodyPr/>
        <a:lstStyle/>
        <a:p>
          <a:endParaRPr lang="en-US"/>
        </a:p>
      </dgm:t>
    </dgm:pt>
    <dgm:pt modelId="{CDC070FC-CB0B-4C42-8C55-5AD576524D61}">
      <dgm:prSet/>
      <dgm:spPr/>
      <dgm:t>
        <a:bodyPr/>
        <a:lstStyle/>
        <a:p>
          <a:r>
            <a:rPr lang="ar-EG" b="1" dirty="0"/>
            <a:t>الحصصية</a:t>
          </a:r>
          <a:endParaRPr lang="en-US" b="1" dirty="0"/>
        </a:p>
      </dgm:t>
    </dgm:pt>
    <dgm:pt modelId="{425AEC65-31FB-4485-9BA9-3A4EF56C7943}" type="parTrans" cxnId="{CA4F5E0C-BC38-493B-B25C-0A8A7D600D53}">
      <dgm:prSet/>
      <dgm:spPr/>
      <dgm:t>
        <a:bodyPr/>
        <a:lstStyle/>
        <a:p>
          <a:endParaRPr lang="en-US"/>
        </a:p>
      </dgm:t>
    </dgm:pt>
    <dgm:pt modelId="{5FC2E702-66DF-4607-9E05-94C0785C05D3}" type="sibTrans" cxnId="{CA4F5E0C-BC38-493B-B25C-0A8A7D600D53}">
      <dgm:prSet/>
      <dgm:spPr/>
      <dgm:t>
        <a:bodyPr/>
        <a:lstStyle/>
        <a:p>
          <a:endParaRPr lang="en-US"/>
        </a:p>
      </dgm:t>
    </dgm:pt>
    <dgm:pt modelId="{2B1797B4-ACF8-415A-AE61-E0773EA75A8B}">
      <dgm:prSet/>
      <dgm:spPr/>
      <dgm:t>
        <a:bodyPr/>
        <a:lstStyle/>
        <a:p>
          <a:r>
            <a:rPr lang="ar-EG" b="1" dirty="0">
              <a:cs typeface="Alexandria"/>
            </a:rPr>
            <a:t>كرة الثلج</a:t>
          </a:r>
          <a:endParaRPr lang="en-US" b="1" dirty="0">
            <a:cs typeface="Alexandria"/>
          </a:endParaRPr>
        </a:p>
      </dgm:t>
    </dgm:pt>
    <dgm:pt modelId="{A84BE28D-4C6F-47CA-A4A8-F8A97EB77CA3}" type="parTrans" cxnId="{00C4AB1B-004A-43E5-ADA8-8561DC325A4D}">
      <dgm:prSet/>
      <dgm:spPr/>
      <dgm:t>
        <a:bodyPr/>
        <a:lstStyle/>
        <a:p>
          <a:endParaRPr lang="en-US"/>
        </a:p>
      </dgm:t>
    </dgm:pt>
    <dgm:pt modelId="{244F2C2C-DE59-4DCC-9B7F-2BD5A62E55EE}" type="sibTrans" cxnId="{00C4AB1B-004A-43E5-ADA8-8561DC325A4D}">
      <dgm:prSet/>
      <dgm:spPr/>
      <dgm:t>
        <a:bodyPr/>
        <a:lstStyle/>
        <a:p>
          <a:endParaRPr lang="en-US"/>
        </a:p>
      </dgm:t>
    </dgm:pt>
    <dgm:pt modelId="{CD0B1325-E798-4527-8B91-DEE3DFF32079}">
      <dgm:prSet/>
      <dgm:spPr/>
      <dgm:t>
        <a:bodyPr/>
        <a:lstStyle/>
        <a:p>
          <a:r>
            <a:rPr lang="ar-EG" b="1" dirty="0">
              <a:cs typeface="Alexandria"/>
            </a:rPr>
            <a:t>العشوائية البسيطة</a:t>
          </a:r>
          <a:endParaRPr lang="en-US" b="1" dirty="0">
            <a:cs typeface="Alexandria"/>
          </a:endParaRPr>
        </a:p>
      </dgm:t>
    </dgm:pt>
    <dgm:pt modelId="{A595B397-92C5-4C0E-81A6-42A737BB66D5}" type="parTrans" cxnId="{335E5E3B-1521-4D6D-B54D-F18F7B59038C}">
      <dgm:prSet/>
      <dgm:spPr/>
      <dgm:t>
        <a:bodyPr/>
        <a:lstStyle/>
        <a:p>
          <a:endParaRPr lang="en-US"/>
        </a:p>
      </dgm:t>
    </dgm:pt>
    <dgm:pt modelId="{1D624DA8-9961-4DB5-BD5C-5798969F2731}" type="sibTrans" cxnId="{335E5E3B-1521-4D6D-B54D-F18F7B59038C}">
      <dgm:prSet/>
      <dgm:spPr/>
      <dgm:t>
        <a:bodyPr/>
        <a:lstStyle/>
        <a:p>
          <a:endParaRPr lang="en-US"/>
        </a:p>
      </dgm:t>
    </dgm:pt>
    <dgm:pt modelId="{4994976A-1698-4644-A7CA-07846F69E7B7}">
      <dgm:prSet/>
      <dgm:spPr/>
      <dgm:t>
        <a:bodyPr/>
        <a:lstStyle/>
        <a:p>
          <a:r>
            <a:rPr lang="ar-EG" b="1" dirty="0">
              <a:cs typeface="Alexandria"/>
            </a:rPr>
            <a:t>العينة العشوائية المنتظمة</a:t>
          </a:r>
          <a:endParaRPr lang="en-US" b="1" dirty="0">
            <a:cs typeface="Alexandria"/>
          </a:endParaRPr>
        </a:p>
      </dgm:t>
    </dgm:pt>
    <dgm:pt modelId="{B344DA57-DC31-49B2-A562-801C73A1581F}" type="parTrans" cxnId="{E3C5664F-20BB-47A5-B7B8-E794450BE6F9}">
      <dgm:prSet/>
      <dgm:spPr/>
      <dgm:t>
        <a:bodyPr/>
        <a:lstStyle/>
        <a:p>
          <a:endParaRPr lang="en-US"/>
        </a:p>
      </dgm:t>
    </dgm:pt>
    <dgm:pt modelId="{47620A80-2E2C-4CE9-8DD2-899F754FBBB7}" type="sibTrans" cxnId="{E3C5664F-20BB-47A5-B7B8-E794450BE6F9}">
      <dgm:prSet/>
      <dgm:spPr/>
      <dgm:t>
        <a:bodyPr/>
        <a:lstStyle/>
        <a:p>
          <a:endParaRPr lang="en-US"/>
        </a:p>
      </dgm:t>
    </dgm:pt>
    <dgm:pt modelId="{A82F6F6B-34EC-4FB3-87C4-626A397BA923}">
      <dgm:prSet/>
      <dgm:spPr/>
      <dgm:t>
        <a:bodyPr/>
        <a:lstStyle/>
        <a:p>
          <a:r>
            <a:rPr lang="ar-EG" b="1" dirty="0">
              <a:cs typeface="Alexandria"/>
            </a:rPr>
            <a:t>العينة الطبقية</a:t>
          </a:r>
          <a:endParaRPr lang="en-US" b="1" dirty="0">
            <a:cs typeface="Alexandria"/>
          </a:endParaRPr>
        </a:p>
      </dgm:t>
    </dgm:pt>
    <dgm:pt modelId="{9E683DEF-D0FC-4D4F-BBFF-C199AC315774}" type="parTrans" cxnId="{F197E9D5-E2ED-4BF3-8667-96379A0033C7}">
      <dgm:prSet/>
      <dgm:spPr/>
      <dgm:t>
        <a:bodyPr/>
        <a:lstStyle/>
        <a:p>
          <a:endParaRPr lang="en-US"/>
        </a:p>
      </dgm:t>
    </dgm:pt>
    <dgm:pt modelId="{3DE1933C-9B0B-483D-B58B-864F575F075B}" type="sibTrans" cxnId="{F197E9D5-E2ED-4BF3-8667-96379A0033C7}">
      <dgm:prSet/>
      <dgm:spPr/>
      <dgm:t>
        <a:bodyPr/>
        <a:lstStyle/>
        <a:p>
          <a:endParaRPr lang="en-US"/>
        </a:p>
      </dgm:t>
    </dgm:pt>
    <dgm:pt modelId="{35C7B534-ECF7-4FFF-8996-82353C05A373}">
      <dgm:prSet/>
      <dgm:spPr/>
      <dgm:t>
        <a:bodyPr/>
        <a:lstStyle/>
        <a:p>
          <a:r>
            <a:rPr lang="ar-EG" b="1" dirty="0">
              <a:cs typeface="Alexandria"/>
            </a:rPr>
            <a:t>العنقودية</a:t>
          </a:r>
          <a:endParaRPr lang="en-US" b="1" dirty="0">
            <a:cs typeface="Alexandria"/>
          </a:endParaRPr>
        </a:p>
      </dgm:t>
    </dgm:pt>
    <dgm:pt modelId="{40EDA7A7-735C-45C2-A781-D0D6287BA2E9}" type="parTrans" cxnId="{720E27F3-5E6A-497E-AB5D-E24EE5BE4F70}">
      <dgm:prSet/>
      <dgm:spPr/>
      <dgm:t>
        <a:bodyPr/>
        <a:lstStyle/>
        <a:p>
          <a:endParaRPr lang="en-US"/>
        </a:p>
      </dgm:t>
    </dgm:pt>
    <dgm:pt modelId="{E5E1B2BE-E897-4A27-9734-6929122404B1}" type="sibTrans" cxnId="{720E27F3-5E6A-497E-AB5D-E24EE5BE4F70}">
      <dgm:prSet/>
      <dgm:spPr/>
      <dgm:t>
        <a:bodyPr/>
        <a:lstStyle/>
        <a:p>
          <a:endParaRPr lang="en-US"/>
        </a:p>
      </dgm:t>
    </dgm:pt>
    <dgm:pt modelId="{5B59F120-28E9-4815-ABE7-1789E4EC7BCE}">
      <dgm:prSet/>
      <dgm:spPr/>
      <dgm:t>
        <a:bodyPr/>
        <a:lstStyle/>
        <a:p>
          <a:r>
            <a:rPr lang="ar-EG" b="1" dirty="0">
              <a:cs typeface="Alexandria"/>
            </a:rPr>
            <a:t>متعددة المراحل</a:t>
          </a:r>
          <a:endParaRPr lang="en-US" b="1" dirty="0">
            <a:cs typeface="Alexandria"/>
          </a:endParaRPr>
        </a:p>
      </dgm:t>
    </dgm:pt>
    <dgm:pt modelId="{CBD70B14-3CD4-4A34-A0D8-4CEBC3CE70E0}" type="parTrans" cxnId="{A47ED75F-87F2-47A6-9788-C70B825A6E4A}">
      <dgm:prSet/>
      <dgm:spPr/>
      <dgm:t>
        <a:bodyPr/>
        <a:lstStyle/>
        <a:p>
          <a:endParaRPr lang="en-US"/>
        </a:p>
      </dgm:t>
    </dgm:pt>
    <dgm:pt modelId="{9526ACE5-1C38-4D73-9463-53EEB51BE181}" type="sibTrans" cxnId="{A47ED75F-87F2-47A6-9788-C70B825A6E4A}">
      <dgm:prSet/>
      <dgm:spPr/>
      <dgm:t>
        <a:bodyPr/>
        <a:lstStyle/>
        <a:p>
          <a:endParaRPr lang="en-US"/>
        </a:p>
      </dgm:t>
    </dgm:pt>
    <dgm:pt modelId="{C9A2DE38-CAF5-45A0-AC99-028C20DB374B}" type="pres">
      <dgm:prSet presAssocID="{24E21A0C-235E-4EBC-9E18-CB74CBC04A4B}" presName="hierChild1" presStyleCnt="0">
        <dgm:presLayoutVars>
          <dgm:orgChart val="1"/>
          <dgm:chPref val="1"/>
          <dgm:dir/>
          <dgm:animOne val="branch"/>
          <dgm:animLvl val="lvl"/>
          <dgm:resizeHandles/>
        </dgm:presLayoutVars>
      </dgm:prSet>
      <dgm:spPr/>
    </dgm:pt>
    <dgm:pt modelId="{8257B141-936D-46CB-8417-F99AAEC9FD51}" type="pres">
      <dgm:prSet presAssocID="{6F072ED0-3585-45F1-A00B-7C3F3443B65B}" presName="hierRoot1" presStyleCnt="0">
        <dgm:presLayoutVars>
          <dgm:hierBranch val="init"/>
        </dgm:presLayoutVars>
      </dgm:prSet>
      <dgm:spPr/>
    </dgm:pt>
    <dgm:pt modelId="{9B246B83-8776-46CB-B67E-92BC2274E3BD}" type="pres">
      <dgm:prSet presAssocID="{6F072ED0-3585-45F1-A00B-7C3F3443B65B}" presName="rootComposite1" presStyleCnt="0"/>
      <dgm:spPr/>
    </dgm:pt>
    <dgm:pt modelId="{7C73FE31-ED8E-4DFE-BACD-8AE9389897DE}" type="pres">
      <dgm:prSet presAssocID="{6F072ED0-3585-45F1-A00B-7C3F3443B65B}" presName="rootText1" presStyleLbl="node0" presStyleIdx="0" presStyleCnt="1" custScaleX="292196" custLinFactNeighborX="19077" custLinFactNeighborY="11524">
        <dgm:presLayoutVars>
          <dgm:chPref val="3"/>
        </dgm:presLayoutVars>
      </dgm:prSet>
      <dgm:spPr/>
    </dgm:pt>
    <dgm:pt modelId="{B24CD6BE-149A-4D70-8741-59AEE187F506}" type="pres">
      <dgm:prSet presAssocID="{6F072ED0-3585-45F1-A00B-7C3F3443B65B}" presName="rootConnector1" presStyleLbl="node1" presStyleIdx="0" presStyleCnt="0"/>
      <dgm:spPr/>
    </dgm:pt>
    <dgm:pt modelId="{5A4EEFE1-B1C4-479F-8219-2803B123B09C}" type="pres">
      <dgm:prSet presAssocID="{6F072ED0-3585-45F1-A00B-7C3F3443B65B}" presName="hierChild2" presStyleCnt="0"/>
      <dgm:spPr/>
    </dgm:pt>
    <dgm:pt modelId="{95FEDB4F-5974-4926-99E8-AD96E9346168}" type="pres">
      <dgm:prSet presAssocID="{18569BF9-740C-4AC3-96FE-C1F7DF044814}" presName="Name37" presStyleLbl="parChTrans1D2" presStyleIdx="0" presStyleCnt="2"/>
      <dgm:spPr/>
    </dgm:pt>
    <dgm:pt modelId="{2934F6C6-0936-47D5-9F6C-7FC4CB910EA4}" type="pres">
      <dgm:prSet presAssocID="{6EFEFD8C-ADAE-4940-854E-F1DA1E25308E}" presName="hierRoot2" presStyleCnt="0">
        <dgm:presLayoutVars>
          <dgm:hierBranch val="init"/>
        </dgm:presLayoutVars>
      </dgm:prSet>
      <dgm:spPr/>
    </dgm:pt>
    <dgm:pt modelId="{EDF03BC0-5B40-43BB-9D74-5CE04B68C4A3}" type="pres">
      <dgm:prSet presAssocID="{6EFEFD8C-ADAE-4940-854E-F1DA1E25308E}" presName="rootComposite" presStyleCnt="0"/>
      <dgm:spPr/>
    </dgm:pt>
    <dgm:pt modelId="{72B69041-21F4-42BC-8D43-586163FAB83F}" type="pres">
      <dgm:prSet presAssocID="{6EFEFD8C-ADAE-4940-854E-F1DA1E25308E}" presName="rootText" presStyleLbl="node2" presStyleIdx="0" presStyleCnt="2" custScaleX="162153">
        <dgm:presLayoutVars>
          <dgm:chPref val="3"/>
        </dgm:presLayoutVars>
      </dgm:prSet>
      <dgm:spPr/>
    </dgm:pt>
    <dgm:pt modelId="{4D71BAD1-92C7-4317-A70B-1DC1D0C48238}" type="pres">
      <dgm:prSet presAssocID="{6EFEFD8C-ADAE-4940-854E-F1DA1E25308E}" presName="rootConnector" presStyleLbl="node2" presStyleIdx="0" presStyleCnt="2"/>
      <dgm:spPr/>
    </dgm:pt>
    <dgm:pt modelId="{B60720D2-765D-4C36-8E62-EB3A17BC1E7B}" type="pres">
      <dgm:prSet presAssocID="{6EFEFD8C-ADAE-4940-854E-F1DA1E25308E}" presName="hierChild4" presStyleCnt="0"/>
      <dgm:spPr/>
    </dgm:pt>
    <dgm:pt modelId="{BE8BA7AE-0010-4B06-9405-2230B9580E9B}" type="pres">
      <dgm:prSet presAssocID="{CDE49A32-EC0B-46D7-87C5-889AA3B5499A}" presName="Name37" presStyleLbl="parChTrans1D3" presStyleIdx="0" presStyleCnt="9"/>
      <dgm:spPr/>
    </dgm:pt>
    <dgm:pt modelId="{05650CE0-3629-4777-BF7C-E4AB061A6ECC}" type="pres">
      <dgm:prSet presAssocID="{9446AED1-1447-4E7B-98F2-98E695A2BBB6}" presName="hierRoot2" presStyleCnt="0">
        <dgm:presLayoutVars>
          <dgm:hierBranch val="init"/>
        </dgm:presLayoutVars>
      </dgm:prSet>
      <dgm:spPr/>
    </dgm:pt>
    <dgm:pt modelId="{72F487E1-4AD6-4E4D-AAE3-1992C6D7D90B}" type="pres">
      <dgm:prSet presAssocID="{9446AED1-1447-4E7B-98F2-98E695A2BBB6}" presName="rootComposite" presStyleCnt="0"/>
      <dgm:spPr/>
    </dgm:pt>
    <dgm:pt modelId="{1D7168D2-69EF-4DA9-8BB7-96CD21D56A48}" type="pres">
      <dgm:prSet presAssocID="{9446AED1-1447-4E7B-98F2-98E695A2BBB6}" presName="rootText" presStyleLbl="node3" presStyleIdx="0" presStyleCnt="9" custScaleX="133776" custLinFactX="-70074" custLinFactNeighborX="-100000" custLinFactNeighborY="-13184">
        <dgm:presLayoutVars>
          <dgm:chPref val="3"/>
        </dgm:presLayoutVars>
      </dgm:prSet>
      <dgm:spPr/>
    </dgm:pt>
    <dgm:pt modelId="{AA2868C9-C73A-413B-BB55-02277A56571A}" type="pres">
      <dgm:prSet presAssocID="{9446AED1-1447-4E7B-98F2-98E695A2BBB6}" presName="rootConnector" presStyleLbl="node3" presStyleIdx="0" presStyleCnt="9"/>
      <dgm:spPr/>
    </dgm:pt>
    <dgm:pt modelId="{7BF1BC29-92D0-487A-9B29-5B2185EC3933}" type="pres">
      <dgm:prSet presAssocID="{9446AED1-1447-4E7B-98F2-98E695A2BBB6}" presName="hierChild4" presStyleCnt="0"/>
      <dgm:spPr/>
    </dgm:pt>
    <dgm:pt modelId="{2C8E0715-A596-4D28-A340-81217A896279}" type="pres">
      <dgm:prSet presAssocID="{9446AED1-1447-4E7B-98F2-98E695A2BBB6}" presName="hierChild5" presStyleCnt="0"/>
      <dgm:spPr/>
    </dgm:pt>
    <dgm:pt modelId="{8FDC02BF-3244-48C3-8952-D55EA0C8F82C}" type="pres">
      <dgm:prSet presAssocID="{917F8661-FE24-420E-9FB1-CBD150797FB9}" presName="Name37" presStyleLbl="parChTrans1D3" presStyleIdx="1" presStyleCnt="9"/>
      <dgm:spPr/>
    </dgm:pt>
    <dgm:pt modelId="{785F47BD-A270-4B1D-9F16-C37DAA99611D}" type="pres">
      <dgm:prSet presAssocID="{72777814-8FFD-41B1-B547-2847069268A0}" presName="hierRoot2" presStyleCnt="0">
        <dgm:presLayoutVars>
          <dgm:hierBranch val="init"/>
        </dgm:presLayoutVars>
      </dgm:prSet>
      <dgm:spPr/>
    </dgm:pt>
    <dgm:pt modelId="{9DAFFACB-2350-426A-B02C-8BF0824FAA96}" type="pres">
      <dgm:prSet presAssocID="{72777814-8FFD-41B1-B547-2847069268A0}" presName="rootComposite" presStyleCnt="0"/>
      <dgm:spPr/>
    </dgm:pt>
    <dgm:pt modelId="{526C21A2-D8ED-4BD7-8130-1D4A963354AC}" type="pres">
      <dgm:prSet presAssocID="{72777814-8FFD-41B1-B547-2847069268A0}" presName="rootText" presStyleLbl="node3" presStyleIdx="1" presStyleCnt="9" custLinFactX="-100000" custLinFactNeighborX="-130720" custLinFactNeighborY="0">
        <dgm:presLayoutVars>
          <dgm:chPref val="3"/>
        </dgm:presLayoutVars>
      </dgm:prSet>
      <dgm:spPr/>
    </dgm:pt>
    <dgm:pt modelId="{470D206A-7864-474D-8141-73E2B7323920}" type="pres">
      <dgm:prSet presAssocID="{72777814-8FFD-41B1-B547-2847069268A0}" presName="rootConnector" presStyleLbl="node3" presStyleIdx="1" presStyleCnt="9"/>
      <dgm:spPr/>
    </dgm:pt>
    <dgm:pt modelId="{3BF4B751-0DAE-41B1-8E23-A7028C6D4DE0}" type="pres">
      <dgm:prSet presAssocID="{72777814-8FFD-41B1-B547-2847069268A0}" presName="hierChild4" presStyleCnt="0"/>
      <dgm:spPr/>
    </dgm:pt>
    <dgm:pt modelId="{23F946D0-3E57-4004-867A-BA4644CE358C}" type="pres">
      <dgm:prSet presAssocID="{72777814-8FFD-41B1-B547-2847069268A0}" presName="hierChild5" presStyleCnt="0"/>
      <dgm:spPr/>
    </dgm:pt>
    <dgm:pt modelId="{3005621F-5F2C-4837-B0F2-59FBF8BE948E}" type="pres">
      <dgm:prSet presAssocID="{425AEC65-31FB-4485-9BA9-3A4EF56C7943}" presName="Name37" presStyleLbl="parChTrans1D3" presStyleIdx="2" presStyleCnt="9"/>
      <dgm:spPr/>
    </dgm:pt>
    <dgm:pt modelId="{93E9063F-FC2A-4352-9F87-FBEDB343186D}" type="pres">
      <dgm:prSet presAssocID="{CDC070FC-CB0B-4C42-8C55-5AD576524D61}" presName="hierRoot2" presStyleCnt="0">
        <dgm:presLayoutVars>
          <dgm:hierBranch val="init"/>
        </dgm:presLayoutVars>
      </dgm:prSet>
      <dgm:spPr/>
    </dgm:pt>
    <dgm:pt modelId="{9935AE67-C744-46A7-B10D-CB8287F1345D}" type="pres">
      <dgm:prSet presAssocID="{CDC070FC-CB0B-4C42-8C55-5AD576524D61}" presName="rootComposite" presStyleCnt="0"/>
      <dgm:spPr/>
    </dgm:pt>
    <dgm:pt modelId="{6E5F58CF-CCAD-4F6D-939C-BCA41AE69F8F}" type="pres">
      <dgm:prSet presAssocID="{CDC070FC-CB0B-4C42-8C55-5AD576524D61}" presName="rootText" presStyleLbl="node3" presStyleIdx="2" presStyleCnt="9" custLinFactX="-100000" custLinFactNeighborX="-169280" custLinFactNeighborY="-14304">
        <dgm:presLayoutVars>
          <dgm:chPref val="3"/>
        </dgm:presLayoutVars>
      </dgm:prSet>
      <dgm:spPr/>
    </dgm:pt>
    <dgm:pt modelId="{1F66C4E1-C2C4-46DA-9E59-408309832B58}" type="pres">
      <dgm:prSet presAssocID="{CDC070FC-CB0B-4C42-8C55-5AD576524D61}" presName="rootConnector" presStyleLbl="node3" presStyleIdx="2" presStyleCnt="9"/>
      <dgm:spPr/>
    </dgm:pt>
    <dgm:pt modelId="{7C8FC010-D106-406A-8889-0D29EACC1A91}" type="pres">
      <dgm:prSet presAssocID="{CDC070FC-CB0B-4C42-8C55-5AD576524D61}" presName="hierChild4" presStyleCnt="0"/>
      <dgm:spPr/>
    </dgm:pt>
    <dgm:pt modelId="{35E60AC5-A652-4CF0-A0DC-D2A015130CC0}" type="pres">
      <dgm:prSet presAssocID="{CDC070FC-CB0B-4C42-8C55-5AD576524D61}" presName="hierChild5" presStyleCnt="0"/>
      <dgm:spPr/>
    </dgm:pt>
    <dgm:pt modelId="{67D82B0C-DEC4-49E2-A714-DE6CBCCA5E0D}" type="pres">
      <dgm:prSet presAssocID="{A84BE28D-4C6F-47CA-A4A8-F8A97EB77CA3}" presName="Name37" presStyleLbl="parChTrans1D3" presStyleIdx="3" presStyleCnt="9"/>
      <dgm:spPr/>
    </dgm:pt>
    <dgm:pt modelId="{0FDBE6E8-C082-4F1F-B55A-07BED5C3DB45}" type="pres">
      <dgm:prSet presAssocID="{2B1797B4-ACF8-415A-AE61-E0773EA75A8B}" presName="hierRoot2" presStyleCnt="0">
        <dgm:presLayoutVars>
          <dgm:hierBranch val="init"/>
        </dgm:presLayoutVars>
      </dgm:prSet>
      <dgm:spPr/>
    </dgm:pt>
    <dgm:pt modelId="{A70E6177-2952-41D5-AE48-25F6AB1EB8BB}" type="pres">
      <dgm:prSet presAssocID="{2B1797B4-ACF8-415A-AE61-E0773EA75A8B}" presName="rootComposite" presStyleCnt="0"/>
      <dgm:spPr/>
    </dgm:pt>
    <dgm:pt modelId="{EE431BC7-B830-470B-96E3-73FB78AE591F}" type="pres">
      <dgm:prSet presAssocID="{2B1797B4-ACF8-415A-AE61-E0773EA75A8B}" presName="rootText" presStyleLbl="node3" presStyleIdx="3" presStyleCnt="9" custScaleX="181229" custLinFactX="-119280" custLinFactNeighborX="-200000" custLinFactNeighborY="-9921">
        <dgm:presLayoutVars>
          <dgm:chPref val="3"/>
        </dgm:presLayoutVars>
      </dgm:prSet>
      <dgm:spPr/>
    </dgm:pt>
    <dgm:pt modelId="{0655C14C-6959-44AF-8C90-47D52536A35A}" type="pres">
      <dgm:prSet presAssocID="{2B1797B4-ACF8-415A-AE61-E0773EA75A8B}" presName="rootConnector" presStyleLbl="node3" presStyleIdx="3" presStyleCnt="9"/>
      <dgm:spPr/>
    </dgm:pt>
    <dgm:pt modelId="{BD29315B-9578-4D3A-89CD-B60886802188}" type="pres">
      <dgm:prSet presAssocID="{2B1797B4-ACF8-415A-AE61-E0773EA75A8B}" presName="hierChild4" presStyleCnt="0"/>
      <dgm:spPr/>
    </dgm:pt>
    <dgm:pt modelId="{C7D7A439-10E4-4ABF-9E64-3AC5947665BB}" type="pres">
      <dgm:prSet presAssocID="{2B1797B4-ACF8-415A-AE61-E0773EA75A8B}" presName="hierChild5" presStyleCnt="0"/>
      <dgm:spPr/>
    </dgm:pt>
    <dgm:pt modelId="{4B267023-443B-4E43-A5D7-82B5D5F44DDC}" type="pres">
      <dgm:prSet presAssocID="{6EFEFD8C-ADAE-4940-854E-F1DA1E25308E}" presName="hierChild5" presStyleCnt="0"/>
      <dgm:spPr/>
    </dgm:pt>
    <dgm:pt modelId="{FC6C0138-3F6C-4A7D-94F5-132D35D1955B}" type="pres">
      <dgm:prSet presAssocID="{C6BB3E85-BC9F-4EB4-837A-D3237D9B3E23}" presName="Name37" presStyleLbl="parChTrans1D2" presStyleIdx="1" presStyleCnt="2"/>
      <dgm:spPr/>
    </dgm:pt>
    <dgm:pt modelId="{A20A174C-F16F-463F-ACFC-40A27FB521A4}" type="pres">
      <dgm:prSet presAssocID="{A553599B-2FAF-4378-8F62-61C1B210D702}" presName="hierRoot2" presStyleCnt="0">
        <dgm:presLayoutVars>
          <dgm:hierBranch val="init"/>
        </dgm:presLayoutVars>
      </dgm:prSet>
      <dgm:spPr/>
    </dgm:pt>
    <dgm:pt modelId="{F51CC083-DD92-4E9A-9EDC-E41977D639B4}" type="pres">
      <dgm:prSet presAssocID="{A553599B-2FAF-4378-8F62-61C1B210D702}" presName="rootComposite" presStyleCnt="0"/>
      <dgm:spPr/>
    </dgm:pt>
    <dgm:pt modelId="{6FBB496E-C0EC-4241-9896-F8D193856714}" type="pres">
      <dgm:prSet presAssocID="{A553599B-2FAF-4378-8F62-61C1B210D702}" presName="rootText" presStyleLbl="node2" presStyleIdx="1" presStyleCnt="2" custScaleX="129513">
        <dgm:presLayoutVars>
          <dgm:chPref val="3"/>
        </dgm:presLayoutVars>
      </dgm:prSet>
      <dgm:spPr/>
    </dgm:pt>
    <dgm:pt modelId="{6CB7A67D-DB1E-4D4E-A907-0A6237116E64}" type="pres">
      <dgm:prSet presAssocID="{A553599B-2FAF-4378-8F62-61C1B210D702}" presName="rootConnector" presStyleLbl="node2" presStyleIdx="1" presStyleCnt="2"/>
      <dgm:spPr/>
    </dgm:pt>
    <dgm:pt modelId="{0B7C3DB9-756B-4F2A-A30A-9EF6CBAC4C51}" type="pres">
      <dgm:prSet presAssocID="{A553599B-2FAF-4378-8F62-61C1B210D702}" presName="hierChild4" presStyleCnt="0"/>
      <dgm:spPr/>
    </dgm:pt>
    <dgm:pt modelId="{F3246EA2-06CA-4E27-8F01-329C0101CACF}" type="pres">
      <dgm:prSet presAssocID="{A595B397-92C5-4C0E-81A6-42A737BB66D5}" presName="Name37" presStyleLbl="parChTrans1D3" presStyleIdx="4" presStyleCnt="9"/>
      <dgm:spPr/>
    </dgm:pt>
    <dgm:pt modelId="{E4014597-BA71-4D58-8F0A-4E6F3E232CEB}" type="pres">
      <dgm:prSet presAssocID="{CD0B1325-E798-4527-8B91-DEE3DFF32079}" presName="hierRoot2" presStyleCnt="0">
        <dgm:presLayoutVars>
          <dgm:hierBranch val="init"/>
        </dgm:presLayoutVars>
      </dgm:prSet>
      <dgm:spPr/>
    </dgm:pt>
    <dgm:pt modelId="{B04EE415-6A97-42D0-A6F5-644ABF6FF9D9}" type="pres">
      <dgm:prSet presAssocID="{CD0B1325-E798-4527-8B91-DEE3DFF32079}" presName="rootComposite" presStyleCnt="0"/>
      <dgm:spPr/>
    </dgm:pt>
    <dgm:pt modelId="{0EC1CCF1-4DB9-4AAF-A31F-703147A969C7}" type="pres">
      <dgm:prSet presAssocID="{CD0B1325-E798-4527-8B91-DEE3DFF32079}" presName="rootText" presStyleLbl="node3" presStyleIdx="4" presStyleCnt="9" custScaleX="236704" custLinFactX="198" custLinFactNeighborX="100000" custLinFactNeighborY="-41528">
        <dgm:presLayoutVars>
          <dgm:chPref val="3"/>
        </dgm:presLayoutVars>
      </dgm:prSet>
      <dgm:spPr/>
    </dgm:pt>
    <dgm:pt modelId="{CF967BE3-BF30-461D-818F-935B73461E0D}" type="pres">
      <dgm:prSet presAssocID="{CD0B1325-E798-4527-8B91-DEE3DFF32079}" presName="rootConnector" presStyleLbl="node3" presStyleIdx="4" presStyleCnt="9"/>
      <dgm:spPr/>
    </dgm:pt>
    <dgm:pt modelId="{EB4C96F5-A2E4-4637-9601-0DA7975A99FE}" type="pres">
      <dgm:prSet presAssocID="{CD0B1325-E798-4527-8B91-DEE3DFF32079}" presName="hierChild4" presStyleCnt="0"/>
      <dgm:spPr/>
    </dgm:pt>
    <dgm:pt modelId="{A170EC37-1008-41A0-BA48-A757F6A3D1B3}" type="pres">
      <dgm:prSet presAssocID="{CD0B1325-E798-4527-8B91-DEE3DFF32079}" presName="hierChild5" presStyleCnt="0"/>
      <dgm:spPr/>
    </dgm:pt>
    <dgm:pt modelId="{3B7592DB-126E-42C0-94E2-8636F10D884A}" type="pres">
      <dgm:prSet presAssocID="{B344DA57-DC31-49B2-A562-801C73A1581F}" presName="Name37" presStyleLbl="parChTrans1D3" presStyleIdx="5" presStyleCnt="9"/>
      <dgm:spPr/>
    </dgm:pt>
    <dgm:pt modelId="{6C7D8ED3-2164-4240-A4E4-A0252449CE1D}" type="pres">
      <dgm:prSet presAssocID="{4994976A-1698-4644-A7CA-07846F69E7B7}" presName="hierRoot2" presStyleCnt="0">
        <dgm:presLayoutVars>
          <dgm:hierBranch val="init"/>
        </dgm:presLayoutVars>
      </dgm:prSet>
      <dgm:spPr/>
    </dgm:pt>
    <dgm:pt modelId="{9EC3CC24-3F40-45DE-A577-47EAE82D2A71}" type="pres">
      <dgm:prSet presAssocID="{4994976A-1698-4644-A7CA-07846F69E7B7}" presName="rootComposite" presStyleCnt="0"/>
      <dgm:spPr/>
    </dgm:pt>
    <dgm:pt modelId="{48CF1445-3B59-49DB-922E-176CE07DE5F6}" type="pres">
      <dgm:prSet presAssocID="{4994976A-1698-4644-A7CA-07846F69E7B7}" presName="rootText" presStyleLbl="node3" presStyleIdx="5" presStyleCnt="9" custScaleX="202732" custLinFactX="59087" custLinFactNeighborX="100000" custLinFactNeighborY="-45761">
        <dgm:presLayoutVars>
          <dgm:chPref val="3"/>
        </dgm:presLayoutVars>
      </dgm:prSet>
      <dgm:spPr/>
    </dgm:pt>
    <dgm:pt modelId="{342AC12E-A063-4215-97A7-DEBAE2A98135}" type="pres">
      <dgm:prSet presAssocID="{4994976A-1698-4644-A7CA-07846F69E7B7}" presName="rootConnector" presStyleLbl="node3" presStyleIdx="5" presStyleCnt="9"/>
      <dgm:spPr/>
    </dgm:pt>
    <dgm:pt modelId="{DE8D185E-275A-469B-9D09-6A8F811E384B}" type="pres">
      <dgm:prSet presAssocID="{4994976A-1698-4644-A7CA-07846F69E7B7}" presName="hierChild4" presStyleCnt="0"/>
      <dgm:spPr/>
    </dgm:pt>
    <dgm:pt modelId="{E23968D4-074B-4A94-AE5F-E7E7A13D8A72}" type="pres">
      <dgm:prSet presAssocID="{4994976A-1698-4644-A7CA-07846F69E7B7}" presName="hierChild5" presStyleCnt="0"/>
      <dgm:spPr/>
    </dgm:pt>
    <dgm:pt modelId="{57537497-0602-48A5-A9D2-5B964917931D}" type="pres">
      <dgm:prSet presAssocID="{9E683DEF-D0FC-4D4F-BBFF-C199AC315774}" presName="Name37" presStyleLbl="parChTrans1D3" presStyleIdx="6" presStyleCnt="9"/>
      <dgm:spPr/>
    </dgm:pt>
    <dgm:pt modelId="{8B401D8D-0C05-42DA-9635-8B56DD6DA3AD}" type="pres">
      <dgm:prSet presAssocID="{A82F6F6B-34EC-4FB3-87C4-626A397BA923}" presName="hierRoot2" presStyleCnt="0">
        <dgm:presLayoutVars>
          <dgm:hierBranch val="init"/>
        </dgm:presLayoutVars>
      </dgm:prSet>
      <dgm:spPr/>
    </dgm:pt>
    <dgm:pt modelId="{8C9EF2AE-9C06-44A0-A88D-45F3D8BCE73F}" type="pres">
      <dgm:prSet presAssocID="{A82F6F6B-34EC-4FB3-87C4-626A397BA923}" presName="rootComposite" presStyleCnt="0"/>
      <dgm:spPr/>
    </dgm:pt>
    <dgm:pt modelId="{A07F76A7-6442-4090-AF26-AD357189E31A}" type="pres">
      <dgm:prSet presAssocID="{A82F6F6B-34EC-4FB3-87C4-626A397BA923}" presName="rootText" presStyleLbl="node3" presStyleIdx="6" presStyleCnt="9" custScaleX="185305" custLinFactX="100000" custLinFactNeighborX="113555" custLinFactNeighborY="-29924">
        <dgm:presLayoutVars>
          <dgm:chPref val="3"/>
        </dgm:presLayoutVars>
      </dgm:prSet>
      <dgm:spPr/>
    </dgm:pt>
    <dgm:pt modelId="{B6CA56AC-ACDF-40E0-85A5-8AD24527C00F}" type="pres">
      <dgm:prSet presAssocID="{A82F6F6B-34EC-4FB3-87C4-626A397BA923}" presName="rootConnector" presStyleLbl="node3" presStyleIdx="6" presStyleCnt="9"/>
      <dgm:spPr/>
    </dgm:pt>
    <dgm:pt modelId="{0AACD667-7E1B-49B1-8515-8F693CAE05DA}" type="pres">
      <dgm:prSet presAssocID="{A82F6F6B-34EC-4FB3-87C4-626A397BA923}" presName="hierChild4" presStyleCnt="0"/>
      <dgm:spPr/>
    </dgm:pt>
    <dgm:pt modelId="{2BAF9A62-9D67-4B1B-BE97-F8DC2AB0D76D}" type="pres">
      <dgm:prSet presAssocID="{A82F6F6B-34EC-4FB3-87C4-626A397BA923}" presName="hierChild5" presStyleCnt="0"/>
      <dgm:spPr/>
    </dgm:pt>
    <dgm:pt modelId="{640B1C79-33A0-455C-9418-DBECEC65A548}" type="pres">
      <dgm:prSet presAssocID="{40EDA7A7-735C-45C2-A781-D0D6287BA2E9}" presName="Name37" presStyleLbl="parChTrans1D3" presStyleIdx="7" presStyleCnt="9"/>
      <dgm:spPr/>
    </dgm:pt>
    <dgm:pt modelId="{9D5D5DC8-5A8E-4A09-A89A-0EC512285DB1}" type="pres">
      <dgm:prSet presAssocID="{35C7B534-ECF7-4FFF-8996-82353C05A373}" presName="hierRoot2" presStyleCnt="0">
        <dgm:presLayoutVars>
          <dgm:hierBranch val="init"/>
        </dgm:presLayoutVars>
      </dgm:prSet>
      <dgm:spPr/>
    </dgm:pt>
    <dgm:pt modelId="{1E3AEAAA-1F48-4A82-A278-C1408DFBB471}" type="pres">
      <dgm:prSet presAssocID="{35C7B534-ECF7-4FFF-8996-82353C05A373}" presName="rootComposite" presStyleCnt="0"/>
      <dgm:spPr/>
    </dgm:pt>
    <dgm:pt modelId="{78D39D37-5F54-4144-A0A2-BA37B7E4034E}" type="pres">
      <dgm:prSet presAssocID="{35C7B534-ECF7-4FFF-8996-82353C05A373}" presName="rootText" presStyleLbl="node3" presStyleIdx="7" presStyleCnt="9" custScaleX="175602" custLinFactX="100000" custLinFactNeighborX="166907" custLinFactNeighborY="-58470">
        <dgm:presLayoutVars>
          <dgm:chPref val="3"/>
        </dgm:presLayoutVars>
      </dgm:prSet>
      <dgm:spPr/>
    </dgm:pt>
    <dgm:pt modelId="{0FCF51EA-F52E-4CC8-9A1C-1CEC82B70D2D}" type="pres">
      <dgm:prSet presAssocID="{35C7B534-ECF7-4FFF-8996-82353C05A373}" presName="rootConnector" presStyleLbl="node3" presStyleIdx="7" presStyleCnt="9"/>
      <dgm:spPr/>
    </dgm:pt>
    <dgm:pt modelId="{2D8A088E-7803-42DB-8549-4CD45ACA2782}" type="pres">
      <dgm:prSet presAssocID="{35C7B534-ECF7-4FFF-8996-82353C05A373}" presName="hierChild4" presStyleCnt="0"/>
      <dgm:spPr/>
    </dgm:pt>
    <dgm:pt modelId="{EEA7CBE2-4F16-4C57-A6C3-A05470D10829}" type="pres">
      <dgm:prSet presAssocID="{35C7B534-ECF7-4FFF-8996-82353C05A373}" presName="hierChild5" presStyleCnt="0"/>
      <dgm:spPr/>
    </dgm:pt>
    <dgm:pt modelId="{19238FA4-8743-4226-B8A1-2AC3120BA5CC}" type="pres">
      <dgm:prSet presAssocID="{CBD70B14-3CD4-4A34-A0D8-4CEBC3CE70E0}" presName="Name37" presStyleLbl="parChTrans1D3" presStyleIdx="8" presStyleCnt="9"/>
      <dgm:spPr/>
    </dgm:pt>
    <dgm:pt modelId="{91CD7ADF-CCBE-4802-A63F-F1A811AD78C0}" type="pres">
      <dgm:prSet presAssocID="{5B59F120-28E9-4815-ABE7-1789E4EC7BCE}" presName="hierRoot2" presStyleCnt="0">
        <dgm:presLayoutVars>
          <dgm:hierBranch val="init"/>
        </dgm:presLayoutVars>
      </dgm:prSet>
      <dgm:spPr/>
    </dgm:pt>
    <dgm:pt modelId="{BE93F922-1195-4679-A37D-EB03DDE95ADB}" type="pres">
      <dgm:prSet presAssocID="{5B59F120-28E9-4815-ABE7-1789E4EC7BCE}" presName="rootComposite" presStyleCnt="0"/>
      <dgm:spPr/>
    </dgm:pt>
    <dgm:pt modelId="{89596DF6-BC2D-4920-82F2-D75834D506A6}" type="pres">
      <dgm:prSet presAssocID="{5B59F120-28E9-4815-ABE7-1789E4EC7BCE}" presName="rootText" presStyleLbl="node3" presStyleIdx="8" presStyleCnt="9" custScaleX="149443" custLinFactX="146768" custLinFactNeighborX="200000" custLinFactNeighborY="-65086">
        <dgm:presLayoutVars>
          <dgm:chPref val="3"/>
        </dgm:presLayoutVars>
      </dgm:prSet>
      <dgm:spPr/>
    </dgm:pt>
    <dgm:pt modelId="{119A80C4-27C2-433D-9D81-686D3BE4333A}" type="pres">
      <dgm:prSet presAssocID="{5B59F120-28E9-4815-ABE7-1789E4EC7BCE}" presName="rootConnector" presStyleLbl="node3" presStyleIdx="8" presStyleCnt="9"/>
      <dgm:spPr/>
    </dgm:pt>
    <dgm:pt modelId="{0C5CD70E-8A8C-4966-982E-5CD0CBE8CC3E}" type="pres">
      <dgm:prSet presAssocID="{5B59F120-28E9-4815-ABE7-1789E4EC7BCE}" presName="hierChild4" presStyleCnt="0"/>
      <dgm:spPr/>
    </dgm:pt>
    <dgm:pt modelId="{140371E6-D147-4127-8684-FD58C539E072}" type="pres">
      <dgm:prSet presAssocID="{5B59F120-28E9-4815-ABE7-1789E4EC7BCE}" presName="hierChild5" presStyleCnt="0"/>
      <dgm:spPr/>
    </dgm:pt>
    <dgm:pt modelId="{E37DE7E8-3F43-4C18-A9AD-2EAAAF1DB523}" type="pres">
      <dgm:prSet presAssocID="{A553599B-2FAF-4378-8F62-61C1B210D702}" presName="hierChild5" presStyleCnt="0"/>
      <dgm:spPr/>
    </dgm:pt>
    <dgm:pt modelId="{B631B35C-7585-4AF6-B018-1EDBBF9A2F22}" type="pres">
      <dgm:prSet presAssocID="{6F072ED0-3585-45F1-A00B-7C3F3443B65B}" presName="hierChild3" presStyleCnt="0"/>
      <dgm:spPr/>
    </dgm:pt>
  </dgm:ptLst>
  <dgm:cxnLst>
    <dgm:cxn modelId="{E963BD07-2888-4028-A0CA-125EAFFEAEED}" type="presOf" srcId="{35C7B534-ECF7-4FFF-8996-82353C05A373}" destId="{78D39D37-5F54-4144-A0A2-BA37B7E4034E}" srcOrd="0" destOrd="0" presId="urn:microsoft.com/office/officeart/2005/8/layout/orgChart1"/>
    <dgm:cxn modelId="{1DAC6108-375C-467B-83E4-6476B02D7E93}" type="presOf" srcId="{CD0B1325-E798-4527-8B91-DEE3DFF32079}" destId="{0EC1CCF1-4DB9-4AAF-A31F-703147A969C7}" srcOrd="0" destOrd="0" presId="urn:microsoft.com/office/officeart/2005/8/layout/orgChart1"/>
    <dgm:cxn modelId="{EC2D5109-DC45-4C8F-BF1D-F8A50DB60142}" srcId="{6F072ED0-3585-45F1-A00B-7C3F3443B65B}" destId="{A553599B-2FAF-4378-8F62-61C1B210D702}" srcOrd="1" destOrd="0" parTransId="{C6BB3E85-BC9F-4EB4-837A-D3237D9B3E23}" sibTransId="{56B440B2-D400-4E32-A211-B420ADB83DCF}"/>
    <dgm:cxn modelId="{CA4F5E0C-BC38-493B-B25C-0A8A7D600D53}" srcId="{6EFEFD8C-ADAE-4940-854E-F1DA1E25308E}" destId="{CDC070FC-CB0B-4C42-8C55-5AD576524D61}" srcOrd="2" destOrd="0" parTransId="{425AEC65-31FB-4485-9BA9-3A4EF56C7943}" sibTransId="{5FC2E702-66DF-4607-9E05-94C0785C05D3}"/>
    <dgm:cxn modelId="{6F786B0C-A469-4960-8767-25A6C0562FF5}" type="presOf" srcId="{9446AED1-1447-4E7B-98F2-98E695A2BBB6}" destId="{AA2868C9-C73A-413B-BB55-02277A56571A}" srcOrd="1" destOrd="0" presId="urn:microsoft.com/office/officeart/2005/8/layout/orgChart1"/>
    <dgm:cxn modelId="{0F87700D-3F9D-429E-8989-3EC206EAA513}" type="presOf" srcId="{4994976A-1698-4644-A7CA-07846F69E7B7}" destId="{48CF1445-3B59-49DB-922E-176CE07DE5F6}" srcOrd="0" destOrd="0" presId="urn:microsoft.com/office/officeart/2005/8/layout/orgChart1"/>
    <dgm:cxn modelId="{F21A030F-C984-4C56-8C33-FD6A6B80D13C}" type="presOf" srcId="{5B59F120-28E9-4815-ABE7-1789E4EC7BCE}" destId="{89596DF6-BC2D-4920-82F2-D75834D506A6}" srcOrd="0" destOrd="0" presId="urn:microsoft.com/office/officeart/2005/8/layout/orgChart1"/>
    <dgm:cxn modelId="{D14E1513-1295-4800-8D9F-0149C48AFECC}" type="presOf" srcId="{40EDA7A7-735C-45C2-A781-D0D6287BA2E9}" destId="{640B1C79-33A0-455C-9418-DBECEC65A548}" srcOrd="0" destOrd="0" presId="urn:microsoft.com/office/officeart/2005/8/layout/orgChart1"/>
    <dgm:cxn modelId="{B6D83F14-18B4-429F-BB68-1609D14581D5}" type="presOf" srcId="{5B59F120-28E9-4815-ABE7-1789E4EC7BCE}" destId="{119A80C4-27C2-433D-9D81-686D3BE4333A}" srcOrd="1" destOrd="0" presId="urn:microsoft.com/office/officeart/2005/8/layout/orgChart1"/>
    <dgm:cxn modelId="{00C4AB1B-004A-43E5-ADA8-8561DC325A4D}" srcId="{6EFEFD8C-ADAE-4940-854E-F1DA1E25308E}" destId="{2B1797B4-ACF8-415A-AE61-E0773EA75A8B}" srcOrd="3" destOrd="0" parTransId="{A84BE28D-4C6F-47CA-A4A8-F8A97EB77CA3}" sibTransId="{244F2C2C-DE59-4DCC-9B7F-2BD5A62E55EE}"/>
    <dgm:cxn modelId="{162D4C1D-71E1-4E8A-A764-BBD32B1CB9FA}" type="presOf" srcId="{CDE49A32-EC0B-46D7-87C5-889AA3B5499A}" destId="{BE8BA7AE-0010-4B06-9405-2230B9580E9B}" srcOrd="0" destOrd="0" presId="urn:microsoft.com/office/officeart/2005/8/layout/orgChart1"/>
    <dgm:cxn modelId="{352BC11E-8873-4D05-89B0-9CD09E440989}" type="presOf" srcId="{6F072ED0-3585-45F1-A00B-7C3F3443B65B}" destId="{7C73FE31-ED8E-4DFE-BACD-8AE9389897DE}" srcOrd="0" destOrd="0" presId="urn:microsoft.com/office/officeart/2005/8/layout/orgChart1"/>
    <dgm:cxn modelId="{94CCE825-4728-424C-BA64-8C3690F86240}" type="presOf" srcId="{CBD70B14-3CD4-4A34-A0D8-4CEBC3CE70E0}" destId="{19238FA4-8743-4226-B8A1-2AC3120BA5CC}" srcOrd="0" destOrd="0" presId="urn:microsoft.com/office/officeart/2005/8/layout/orgChart1"/>
    <dgm:cxn modelId="{C42F322B-3FEA-4B82-8973-EE3871633455}" type="presOf" srcId="{B344DA57-DC31-49B2-A562-801C73A1581F}" destId="{3B7592DB-126E-42C0-94E2-8636F10D884A}" srcOrd="0" destOrd="0" presId="urn:microsoft.com/office/officeart/2005/8/layout/orgChart1"/>
    <dgm:cxn modelId="{D94FED2B-5D7F-47AE-BAC6-EB633015E82B}" type="presOf" srcId="{4994976A-1698-4644-A7CA-07846F69E7B7}" destId="{342AC12E-A063-4215-97A7-DEBAE2A98135}" srcOrd="1" destOrd="0" presId="urn:microsoft.com/office/officeart/2005/8/layout/orgChart1"/>
    <dgm:cxn modelId="{E0233D2C-91D8-4988-99C6-8996D1F9C301}" type="presOf" srcId="{72777814-8FFD-41B1-B547-2847069268A0}" destId="{526C21A2-D8ED-4BD7-8130-1D4A963354AC}" srcOrd="0" destOrd="0" presId="urn:microsoft.com/office/officeart/2005/8/layout/orgChart1"/>
    <dgm:cxn modelId="{335E5E3B-1521-4D6D-B54D-F18F7B59038C}" srcId="{A553599B-2FAF-4378-8F62-61C1B210D702}" destId="{CD0B1325-E798-4527-8B91-DEE3DFF32079}" srcOrd="0" destOrd="0" parTransId="{A595B397-92C5-4C0E-81A6-42A737BB66D5}" sibTransId="{1D624DA8-9961-4DB5-BD5C-5798969F2731}"/>
    <dgm:cxn modelId="{49DE3E40-C747-48DE-9373-C208EFDBB79C}" type="presOf" srcId="{425AEC65-31FB-4485-9BA9-3A4EF56C7943}" destId="{3005621F-5F2C-4837-B0F2-59FBF8BE948E}" srcOrd="0" destOrd="0" presId="urn:microsoft.com/office/officeart/2005/8/layout/orgChart1"/>
    <dgm:cxn modelId="{AD4C1E5E-7BE7-4993-B4C0-0EABF6371D7D}" type="presOf" srcId="{35C7B534-ECF7-4FFF-8996-82353C05A373}" destId="{0FCF51EA-F52E-4CC8-9A1C-1CEC82B70D2D}" srcOrd="1" destOrd="0" presId="urn:microsoft.com/office/officeart/2005/8/layout/orgChart1"/>
    <dgm:cxn modelId="{A47ED75F-87F2-47A6-9788-C70B825A6E4A}" srcId="{A553599B-2FAF-4378-8F62-61C1B210D702}" destId="{5B59F120-28E9-4815-ABE7-1789E4EC7BCE}" srcOrd="4" destOrd="0" parTransId="{CBD70B14-3CD4-4A34-A0D8-4CEBC3CE70E0}" sibTransId="{9526ACE5-1C38-4D73-9463-53EEB51BE181}"/>
    <dgm:cxn modelId="{86D23242-6814-42EC-B5F6-4538DAE188B3}" type="presOf" srcId="{6F072ED0-3585-45F1-A00B-7C3F3443B65B}" destId="{B24CD6BE-149A-4D70-8741-59AEE187F506}" srcOrd="1" destOrd="0" presId="urn:microsoft.com/office/officeart/2005/8/layout/orgChart1"/>
    <dgm:cxn modelId="{5AB6EF64-BF5B-47BF-89A0-73524314AB68}" type="presOf" srcId="{A553599B-2FAF-4378-8F62-61C1B210D702}" destId="{6CB7A67D-DB1E-4D4E-A907-0A6237116E64}" srcOrd="1" destOrd="0" presId="urn:microsoft.com/office/officeart/2005/8/layout/orgChart1"/>
    <dgm:cxn modelId="{8859114D-7475-4D8C-B8EF-04281712F724}" srcId="{6EFEFD8C-ADAE-4940-854E-F1DA1E25308E}" destId="{9446AED1-1447-4E7B-98F2-98E695A2BBB6}" srcOrd="0" destOrd="0" parTransId="{CDE49A32-EC0B-46D7-87C5-889AA3B5499A}" sibTransId="{73454674-8816-4C4E-96E6-885AC9768274}"/>
    <dgm:cxn modelId="{E3C5664F-20BB-47A5-B7B8-E794450BE6F9}" srcId="{A553599B-2FAF-4378-8F62-61C1B210D702}" destId="{4994976A-1698-4644-A7CA-07846F69E7B7}" srcOrd="1" destOrd="0" parTransId="{B344DA57-DC31-49B2-A562-801C73A1581F}" sibTransId="{47620A80-2E2C-4CE9-8DD2-899F754FBBB7}"/>
    <dgm:cxn modelId="{AFF4A374-84AA-41C8-A0FC-3C69AAA5BEF8}" srcId="{6F072ED0-3585-45F1-A00B-7C3F3443B65B}" destId="{6EFEFD8C-ADAE-4940-854E-F1DA1E25308E}" srcOrd="0" destOrd="0" parTransId="{18569BF9-740C-4AC3-96FE-C1F7DF044814}" sibTransId="{E938C000-648C-459B-8718-2B06CD8177C6}"/>
    <dgm:cxn modelId="{74C9DD75-84A3-4200-B814-0572161A7BDF}" type="presOf" srcId="{9E683DEF-D0FC-4D4F-BBFF-C199AC315774}" destId="{57537497-0602-48A5-A9D2-5B964917931D}" srcOrd="0" destOrd="0" presId="urn:microsoft.com/office/officeart/2005/8/layout/orgChart1"/>
    <dgm:cxn modelId="{234C637D-103F-4FFD-B2DE-9DAC703B9ACD}" type="presOf" srcId="{2B1797B4-ACF8-415A-AE61-E0773EA75A8B}" destId="{EE431BC7-B830-470B-96E3-73FB78AE591F}" srcOrd="0" destOrd="0" presId="urn:microsoft.com/office/officeart/2005/8/layout/orgChart1"/>
    <dgm:cxn modelId="{76F90388-D34F-4E48-B375-B25BDBC3A2EC}" type="presOf" srcId="{2B1797B4-ACF8-415A-AE61-E0773EA75A8B}" destId="{0655C14C-6959-44AF-8C90-47D52536A35A}" srcOrd="1" destOrd="0" presId="urn:microsoft.com/office/officeart/2005/8/layout/orgChart1"/>
    <dgm:cxn modelId="{55301589-B11F-4D70-8B35-8169FC1E27FF}" type="presOf" srcId="{A84BE28D-4C6F-47CA-A4A8-F8A97EB77CA3}" destId="{67D82B0C-DEC4-49E2-A714-DE6CBCCA5E0D}" srcOrd="0" destOrd="0" presId="urn:microsoft.com/office/officeart/2005/8/layout/orgChart1"/>
    <dgm:cxn modelId="{7F6C5C8A-9840-4482-8D7A-0A0D440981A1}" type="presOf" srcId="{24E21A0C-235E-4EBC-9E18-CB74CBC04A4B}" destId="{C9A2DE38-CAF5-45A0-AC99-028C20DB374B}" srcOrd="0" destOrd="0" presId="urn:microsoft.com/office/officeart/2005/8/layout/orgChart1"/>
    <dgm:cxn modelId="{5DC15095-1C34-464B-8EF5-DC55A472FDC6}" type="presOf" srcId="{9446AED1-1447-4E7B-98F2-98E695A2BBB6}" destId="{1D7168D2-69EF-4DA9-8BB7-96CD21D56A48}" srcOrd="0" destOrd="0" presId="urn:microsoft.com/office/officeart/2005/8/layout/orgChart1"/>
    <dgm:cxn modelId="{7069F09A-3EE5-4F4D-851E-E95D1007887D}" type="presOf" srcId="{72777814-8FFD-41B1-B547-2847069268A0}" destId="{470D206A-7864-474D-8141-73E2B7323920}" srcOrd="1" destOrd="0" presId="urn:microsoft.com/office/officeart/2005/8/layout/orgChart1"/>
    <dgm:cxn modelId="{5132C8A7-E980-4ABA-B75B-8304D1D5F67C}" type="presOf" srcId="{CDC070FC-CB0B-4C42-8C55-5AD576524D61}" destId="{1F66C4E1-C2C4-46DA-9E59-408309832B58}" srcOrd="1" destOrd="0" presId="urn:microsoft.com/office/officeart/2005/8/layout/orgChart1"/>
    <dgm:cxn modelId="{1C173EA8-0D3D-4321-826D-EEE6447FA0BD}" type="presOf" srcId="{A595B397-92C5-4C0E-81A6-42A737BB66D5}" destId="{F3246EA2-06CA-4E27-8F01-329C0101CACF}" srcOrd="0" destOrd="0" presId="urn:microsoft.com/office/officeart/2005/8/layout/orgChart1"/>
    <dgm:cxn modelId="{C7562BB0-4A99-4BB4-9E3B-8BFCC347BC54}" type="presOf" srcId="{A82F6F6B-34EC-4FB3-87C4-626A397BA923}" destId="{A07F76A7-6442-4090-AF26-AD357189E31A}" srcOrd="0" destOrd="0" presId="urn:microsoft.com/office/officeart/2005/8/layout/orgChart1"/>
    <dgm:cxn modelId="{F64AA7B0-AF85-4D8C-BB50-4157F204A9F4}" type="presOf" srcId="{A553599B-2FAF-4378-8F62-61C1B210D702}" destId="{6FBB496E-C0EC-4241-9896-F8D193856714}" srcOrd="0" destOrd="0" presId="urn:microsoft.com/office/officeart/2005/8/layout/orgChart1"/>
    <dgm:cxn modelId="{A96A77B9-EDC6-4F71-A16E-5F758F594BCB}" type="presOf" srcId="{A82F6F6B-34EC-4FB3-87C4-626A397BA923}" destId="{B6CA56AC-ACDF-40E0-85A5-8AD24527C00F}" srcOrd="1" destOrd="0" presId="urn:microsoft.com/office/officeart/2005/8/layout/orgChart1"/>
    <dgm:cxn modelId="{2B8BDFBA-E97C-4A92-9E79-DDCDD5E24DCE}" type="presOf" srcId="{CD0B1325-E798-4527-8B91-DEE3DFF32079}" destId="{CF967BE3-BF30-461D-818F-935B73461E0D}" srcOrd="1" destOrd="0" presId="urn:microsoft.com/office/officeart/2005/8/layout/orgChart1"/>
    <dgm:cxn modelId="{16816ACE-D96E-4AC9-89D6-979017D160E1}" srcId="{24E21A0C-235E-4EBC-9E18-CB74CBC04A4B}" destId="{6F072ED0-3585-45F1-A00B-7C3F3443B65B}" srcOrd="0" destOrd="0" parTransId="{F5ABF94D-2E42-4A24-BE2B-3299D4E1047E}" sibTransId="{FA1A02A7-CE6A-4AF7-AC67-7F2269376FC2}"/>
    <dgm:cxn modelId="{9B63BACE-A5D5-4A84-97DE-7E5C2C4FAEAA}" type="presOf" srcId="{917F8661-FE24-420E-9FB1-CBD150797FB9}" destId="{8FDC02BF-3244-48C3-8952-D55EA0C8F82C}" srcOrd="0" destOrd="0" presId="urn:microsoft.com/office/officeart/2005/8/layout/orgChart1"/>
    <dgm:cxn modelId="{FAB5DCD5-E634-4A6B-8812-67F8B8CA4D78}" type="presOf" srcId="{18569BF9-740C-4AC3-96FE-C1F7DF044814}" destId="{95FEDB4F-5974-4926-99E8-AD96E9346168}" srcOrd="0" destOrd="0" presId="urn:microsoft.com/office/officeart/2005/8/layout/orgChart1"/>
    <dgm:cxn modelId="{F197E9D5-E2ED-4BF3-8667-96379A0033C7}" srcId="{A553599B-2FAF-4378-8F62-61C1B210D702}" destId="{A82F6F6B-34EC-4FB3-87C4-626A397BA923}" srcOrd="2" destOrd="0" parTransId="{9E683DEF-D0FC-4D4F-BBFF-C199AC315774}" sibTransId="{3DE1933C-9B0B-483D-B58B-864F575F075B}"/>
    <dgm:cxn modelId="{D63977DB-CCD9-4B7F-8158-CB0304C66A25}" type="presOf" srcId="{6EFEFD8C-ADAE-4940-854E-F1DA1E25308E}" destId="{72B69041-21F4-42BC-8D43-586163FAB83F}" srcOrd="0" destOrd="0" presId="urn:microsoft.com/office/officeart/2005/8/layout/orgChart1"/>
    <dgm:cxn modelId="{0785ADEA-66DF-40EF-8626-C68BAFE7DFC8}" type="presOf" srcId="{6EFEFD8C-ADAE-4940-854E-F1DA1E25308E}" destId="{4D71BAD1-92C7-4317-A70B-1DC1D0C48238}" srcOrd="1" destOrd="0" presId="urn:microsoft.com/office/officeart/2005/8/layout/orgChart1"/>
    <dgm:cxn modelId="{4CDA24EB-237E-4E0B-B911-032D888CECED}" type="presOf" srcId="{CDC070FC-CB0B-4C42-8C55-5AD576524D61}" destId="{6E5F58CF-CCAD-4F6D-939C-BCA41AE69F8F}" srcOrd="0" destOrd="0" presId="urn:microsoft.com/office/officeart/2005/8/layout/orgChart1"/>
    <dgm:cxn modelId="{720E27F3-5E6A-497E-AB5D-E24EE5BE4F70}" srcId="{A553599B-2FAF-4378-8F62-61C1B210D702}" destId="{35C7B534-ECF7-4FFF-8996-82353C05A373}" srcOrd="3" destOrd="0" parTransId="{40EDA7A7-735C-45C2-A781-D0D6287BA2E9}" sibTransId="{E5E1B2BE-E897-4A27-9734-6929122404B1}"/>
    <dgm:cxn modelId="{4A7CE9F9-4F71-4C86-9A83-2761E0FF0277}" srcId="{6EFEFD8C-ADAE-4940-854E-F1DA1E25308E}" destId="{72777814-8FFD-41B1-B547-2847069268A0}" srcOrd="1" destOrd="0" parTransId="{917F8661-FE24-420E-9FB1-CBD150797FB9}" sibTransId="{BA796C87-389F-4205-A9E3-B99A5CB8D3BD}"/>
    <dgm:cxn modelId="{9475ABFE-D9AF-49FB-8793-6BAE8D52CDB0}" type="presOf" srcId="{C6BB3E85-BC9F-4EB4-837A-D3237D9B3E23}" destId="{FC6C0138-3F6C-4A7D-94F5-132D35D1955B}" srcOrd="0" destOrd="0" presId="urn:microsoft.com/office/officeart/2005/8/layout/orgChart1"/>
    <dgm:cxn modelId="{DAC2A986-9FB2-4ECE-B14F-F6BA43A9C015}" type="presParOf" srcId="{C9A2DE38-CAF5-45A0-AC99-028C20DB374B}" destId="{8257B141-936D-46CB-8417-F99AAEC9FD51}" srcOrd="0" destOrd="0" presId="urn:microsoft.com/office/officeart/2005/8/layout/orgChart1"/>
    <dgm:cxn modelId="{D8A3E22A-7FCC-4E43-8313-87368D991787}" type="presParOf" srcId="{8257B141-936D-46CB-8417-F99AAEC9FD51}" destId="{9B246B83-8776-46CB-B67E-92BC2274E3BD}" srcOrd="0" destOrd="0" presId="urn:microsoft.com/office/officeart/2005/8/layout/orgChart1"/>
    <dgm:cxn modelId="{ABCD45F4-1446-4148-A3D1-4F8717D686FD}" type="presParOf" srcId="{9B246B83-8776-46CB-B67E-92BC2274E3BD}" destId="{7C73FE31-ED8E-4DFE-BACD-8AE9389897DE}" srcOrd="0" destOrd="0" presId="urn:microsoft.com/office/officeart/2005/8/layout/orgChart1"/>
    <dgm:cxn modelId="{E32742C9-5CDC-4578-A1C9-9413974AF5FA}" type="presParOf" srcId="{9B246B83-8776-46CB-B67E-92BC2274E3BD}" destId="{B24CD6BE-149A-4D70-8741-59AEE187F506}" srcOrd="1" destOrd="0" presId="urn:microsoft.com/office/officeart/2005/8/layout/orgChart1"/>
    <dgm:cxn modelId="{E9223521-278D-4146-85D1-690F8B83FFF9}" type="presParOf" srcId="{8257B141-936D-46CB-8417-F99AAEC9FD51}" destId="{5A4EEFE1-B1C4-479F-8219-2803B123B09C}" srcOrd="1" destOrd="0" presId="urn:microsoft.com/office/officeart/2005/8/layout/orgChart1"/>
    <dgm:cxn modelId="{0CBDEBDB-DB86-4060-A7D3-35AB55EE26B6}" type="presParOf" srcId="{5A4EEFE1-B1C4-479F-8219-2803B123B09C}" destId="{95FEDB4F-5974-4926-99E8-AD96E9346168}" srcOrd="0" destOrd="0" presId="urn:microsoft.com/office/officeart/2005/8/layout/orgChart1"/>
    <dgm:cxn modelId="{7E13B4DA-8376-4D4A-85A7-0B5790CEABCC}" type="presParOf" srcId="{5A4EEFE1-B1C4-479F-8219-2803B123B09C}" destId="{2934F6C6-0936-47D5-9F6C-7FC4CB910EA4}" srcOrd="1" destOrd="0" presId="urn:microsoft.com/office/officeart/2005/8/layout/orgChart1"/>
    <dgm:cxn modelId="{72E9AE37-E4C0-4067-8134-1E803118BC31}" type="presParOf" srcId="{2934F6C6-0936-47D5-9F6C-7FC4CB910EA4}" destId="{EDF03BC0-5B40-43BB-9D74-5CE04B68C4A3}" srcOrd="0" destOrd="0" presId="urn:microsoft.com/office/officeart/2005/8/layout/orgChart1"/>
    <dgm:cxn modelId="{41EA7F5E-9DA4-406B-B2DC-9D225743B352}" type="presParOf" srcId="{EDF03BC0-5B40-43BB-9D74-5CE04B68C4A3}" destId="{72B69041-21F4-42BC-8D43-586163FAB83F}" srcOrd="0" destOrd="0" presId="urn:microsoft.com/office/officeart/2005/8/layout/orgChart1"/>
    <dgm:cxn modelId="{8D1157DD-4475-4122-8F4E-1C58122E3857}" type="presParOf" srcId="{EDF03BC0-5B40-43BB-9D74-5CE04B68C4A3}" destId="{4D71BAD1-92C7-4317-A70B-1DC1D0C48238}" srcOrd="1" destOrd="0" presId="urn:microsoft.com/office/officeart/2005/8/layout/orgChart1"/>
    <dgm:cxn modelId="{D0A93B03-F1BC-4847-A500-8BD3E935C089}" type="presParOf" srcId="{2934F6C6-0936-47D5-9F6C-7FC4CB910EA4}" destId="{B60720D2-765D-4C36-8E62-EB3A17BC1E7B}" srcOrd="1" destOrd="0" presId="urn:microsoft.com/office/officeart/2005/8/layout/orgChart1"/>
    <dgm:cxn modelId="{B5C49A06-9AD7-4643-B1E3-0C7BC7BC8D13}" type="presParOf" srcId="{B60720D2-765D-4C36-8E62-EB3A17BC1E7B}" destId="{BE8BA7AE-0010-4B06-9405-2230B9580E9B}" srcOrd="0" destOrd="0" presId="urn:microsoft.com/office/officeart/2005/8/layout/orgChart1"/>
    <dgm:cxn modelId="{123F3B32-F560-49CC-8FFC-C67FB864E004}" type="presParOf" srcId="{B60720D2-765D-4C36-8E62-EB3A17BC1E7B}" destId="{05650CE0-3629-4777-BF7C-E4AB061A6ECC}" srcOrd="1" destOrd="0" presId="urn:microsoft.com/office/officeart/2005/8/layout/orgChart1"/>
    <dgm:cxn modelId="{F75BDC50-853A-429D-89BF-7FD14CF74DD4}" type="presParOf" srcId="{05650CE0-3629-4777-BF7C-E4AB061A6ECC}" destId="{72F487E1-4AD6-4E4D-AAE3-1992C6D7D90B}" srcOrd="0" destOrd="0" presId="urn:microsoft.com/office/officeart/2005/8/layout/orgChart1"/>
    <dgm:cxn modelId="{91D9C192-6EF3-49FD-8108-BC431DBE6F97}" type="presParOf" srcId="{72F487E1-4AD6-4E4D-AAE3-1992C6D7D90B}" destId="{1D7168D2-69EF-4DA9-8BB7-96CD21D56A48}" srcOrd="0" destOrd="0" presId="urn:microsoft.com/office/officeart/2005/8/layout/orgChart1"/>
    <dgm:cxn modelId="{05A2ABA2-48BD-428D-BB04-E85DA71B5594}" type="presParOf" srcId="{72F487E1-4AD6-4E4D-AAE3-1992C6D7D90B}" destId="{AA2868C9-C73A-413B-BB55-02277A56571A}" srcOrd="1" destOrd="0" presId="urn:microsoft.com/office/officeart/2005/8/layout/orgChart1"/>
    <dgm:cxn modelId="{775DAB3F-9E2F-46EF-A102-B4AF589E891F}" type="presParOf" srcId="{05650CE0-3629-4777-BF7C-E4AB061A6ECC}" destId="{7BF1BC29-92D0-487A-9B29-5B2185EC3933}" srcOrd="1" destOrd="0" presId="urn:microsoft.com/office/officeart/2005/8/layout/orgChart1"/>
    <dgm:cxn modelId="{93548CEB-C6E6-4AD3-8E4C-7BB67ADD0DB3}" type="presParOf" srcId="{05650CE0-3629-4777-BF7C-E4AB061A6ECC}" destId="{2C8E0715-A596-4D28-A340-81217A896279}" srcOrd="2" destOrd="0" presId="urn:microsoft.com/office/officeart/2005/8/layout/orgChart1"/>
    <dgm:cxn modelId="{34B997B2-F5AC-40D5-8D73-F36128FFED1A}" type="presParOf" srcId="{B60720D2-765D-4C36-8E62-EB3A17BC1E7B}" destId="{8FDC02BF-3244-48C3-8952-D55EA0C8F82C}" srcOrd="2" destOrd="0" presId="urn:microsoft.com/office/officeart/2005/8/layout/orgChart1"/>
    <dgm:cxn modelId="{FD528DEE-CF30-43C2-B777-D44FF0C9AC81}" type="presParOf" srcId="{B60720D2-765D-4C36-8E62-EB3A17BC1E7B}" destId="{785F47BD-A270-4B1D-9F16-C37DAA99611D}" srcOrd="3" destOrd="0" presId="urn:microsoft.com/office/officeart/2005/8/layout/orgChart1"/>
    <dgm:cxn modelId="{6D55D91E-C922-4036-BF27-9D4324C990D4}" type="presParOf" srcId="{785F47BD-A270-4B1D-9F16-C37DAA99611D}" destId="{9DAFFACB-2350-426A-B02C-8BF0824FAA96}" srcOrd="0" destOrd="0" presId="urn:microsoft.com/office/officeart/2005/8/layout/orgChart1"/>
    <dgm:cxn modelId="{E365D8FF-3EB6-4560-AAC2-1F52AC472AD0}" type="presParOf" srcId="{9DAFFACB-2350-426A-B02C-8BF0824FAA96}" destId="{526C21A2-D8ED-4BD7-8130-1D4A963354AC}" srcOrd="0" destOrd="0" presId="urn:microsoft.com/office/officeart/2005/8/layout/orgChart1"/>
    <dgm:cxn modelId="{D13B7830-4936-4D31-BDCB-DDDEA356862D}" type="presParOf" srcId="{9DAFFACB-2350-426A-B02C-8BF0824FAA96}" destId="{470D206A-7864-474D-8141-73E2B7323920}" srcOrd="1" destOrd="0" presId="urn:microsoft.com/office/officeart/2005/8/layout/orgChart1"/>
    <dgm:cxn modelId="{F3661D7D-C29B-4CF5-A184-C0F2F7A64B01}" type="presParOf" srcId="{785F47BD-A270-4B1D-9F16-C37DAA99611D}" destId="{3BF4B751-0DAE-41B1-8E23-A7028C6D4DE0}" srcOrd="1" destOrd="0" presId="urn:microsoft.com/office/officeart/2005/8/layout/orgChart1"/>
    <dgm:cxn modelId="{E796D1EC-534C-4131-9291-64340F81330F}" type="presParOf" srcId="{785F47BD-A270-4B1D-9F16-C37DAA99611D}" destId="{23F946D0-3E57-4004-867A-BA4644CE358C}" srcOrd="2" destOrd="0" presId="urn:microsoft.com/office/officeart/2005/8/layout/orgChart1"/>
    <dgm:cxn modelId="{8950CB36-5E87-4A4C-ACC5-93E056BB5BF1}" type="presParOf" srcId="{B60720D2-765D-4C36-8E62-EB3A17BC1E7B}" destId="{3005621F-5F2C-4837-B0F2-59FBF8BE948E}" srcOrd="4" destOrd="0" presId="urn:microsoft.com/office/officeart/2005/8/layout/orgChart1"/>
    <dgm:cxn modelId="{D2067DE7-B851-44C1-8027-7DE82BEB78A0}" type="presParOf" srcId="{B60720D2-765D-4C36-8E62-EB3A17BC1E7B}" destId="{93E9063F-FC2A-4352-9F87-FBEDB343186D}" srcOrd="5" destOrd="0" presId="urn:microsoft.com/office/officeart/2005/8/layout/orgChart1"/>
    <dgm:cxn modelId="{7E96FAEB-1B54-4623-9E00-B31BEB909990}" type="presParOf" srcId="{93E9063F-FC2A-4352-9F87-FBEDB343186D}" destId="{9935AE67-C744-46A7-B10D-CB8287F1345D}" srcOrd="0" destOrd="0" presId="urn:microsoft.com/office/officeart/2005/8/layout/orgChart1"/>
    <dgm:cxn modelId="{6AF48769-8887-4D47-BA1B-153498517502}" type="presParOf" srcId="{9935AE67-C744-46A7-B10D-CB8287F1345D}" destId="{6E5F58CF-CCAD-4F6D-939C-BCA41AE69F8F}" srcOrd="0" destOrd="0" presId="urn:microsoft.com/office/officeart/2005/8/layout/orgChart1"/>
    <dgm:cxn modelId="{74A2495E-D070-4C36-BF75-341C1B0BB0A3}" type="presParOf" srcId="{9935AE67-C744-46A7-B10D-CB8287F1345D}" destId="{1F66C4E1-C2C4-46DA-9E59-408309832B58}" srcOrd="1" destOrd="0" presId="urn:microsoft.com/office/officeart/2005/8/layout/orgChart1"/>
    <dgm:cxn modelId="{16518AC0-9BBA-45A9-A943-135959C9A809}" type="presParOf" srcId="{93E9063F-FC2A-4352-9F87-FBEDB343186D}" destId="{7C8FC010-D106-406A-8889-0D29EACC1A91}" srcOrd="1" destOrd="0" presId="urn:microsoft.com/office/officeart/2005/8/layout/orgChart1"/>
    <dgm:cxn modelId="{19258270-281C-45C3-AF6E-D465892E6413}" type="presParOf" srcId="{93E9063F-FC2A-4352-9F87-FBEDB343186D}" destId="{35E60AC5-A652-4CF0-A0DC-D2A015130CC0}" srcOrd="2" destOrd="0" presId="urn:microsoft.com/office/officeart/2005/8/layout/orgChart1"/>
    <dgm:cxn modelId="{A0C33EC4-EDD3-424F-8950-DC37A24EF4D9}" type="presParOf" srcId="{B60720D2-765D-4C36-8E62-EB3A17BC1E7B}" destId="{67D82B0C-DEC4-49E2-A714-DE6CBCCA5E0D}" srcOrd="6" destOrd="0" presId="urn:microsoft.com/office/officeart/2005/8/layout/orgChart1"/>
    <dgm:cxn modelId="{DF9493D0-7068-4F7A-94B8-3538D3C66782}" type="presParOf" srcId="{B60720D2-765D-4C36-8E62-EB3A17BC1E7B}" destId="{0FDBE6E8-C082-4F1F-B55A-07BED5C3DB45}" srcOrd="7" destOrd="0" presId="urn:microsoft.com/office/officeart/2005/8/layout/orgChart1"/>
    <dgm:cxn modelId="{414371A6-376D-4D4D-A822-BE9294EAEF7A}" type="presParOf" srcId="{0FDBE6E8-C082-4F1F-B55A-07BED5C3DB45}" destId="{A70E6177-2952-41D5-AE48-25F6AB1EB8BB}" srcOrd="0" destOrd="0" presId="urn:microsoft.com/office/officeart/2005/8/layout/orgChart1"/>
    <dgm:cxn modelId="{AD0C1B3E-26BC-4D14-8138-F946D6B665D0}" type="presParOf" srcId="{A70E6177-2952-41D5-AE48-25F6AB1EB8BB}" destId="{EE431BC7-B830-470B-96E3-73FB78AE591F}" srcOrd="0" destOrd="0" presId="urn:microsoft.com/office/officeart/2005/8/layout/orgChart1"/>
    <dgm:cxn modelId="{1693A5F0-9F76-462B-A001-C08BDFC97A03}" type="presParOf" srcId="{A70E6177-2952-41D5-AE48-25F6AB1EB8BB}" destId="{0655C14C-6959-44AF-8C90-47D52536A35A}" srcOrd="1" destOrd="0" presId="urn:microsoft.com/office/officeart/2005/8/layout/orgChart1"/>
    <dgm:cxn modelId="{55A2E1A5-D1B0-4EC2-9A70-7273D66F7F3C}" type="presParOf" srcId="{0FDBE6E8-C082-4F1F-B55A-07BED5C3DB45}" destId="{BD29315B-9578-4D3A-89CD-B60886802188}" srcOrd="1" destOrd="0" presId="urn:microsoft.com/office/officeart/2005/8/layout/orgChart1"/>
    <dgm:cxn modelId="{FCBB4EE3-3E9C-4EED-98B7-E48AA3073178}" type="presParOf" srcId="{0FDBE6E8-C082-4F1F-B55A-07BED5C3DB45}" destId="{C7D7A439-10E4-4ABF-9E64-3AC5947665BB}" srcOrd="2" destOrd="0" presId="urn:microsoft.com/office/officeart/2005/8/layout/orgChart1"/>
    <dgm:cxn modelId="{A62A40B5-BF36-4AB9-9CD5-8834EAF26C07}" type="presParOf" srcId="{2934F6C6-0936-47D5-9F6C-7FC4CB910EA4}" destId="{4B267023-443B-4E43-A5D7-82B5D5F44DDC}" srcOrd="2" destOrd="0" presId="urn:microsoft.com/office/officeart/2005/8/layout/orgChart1"/>
    <dgm:cxn modelId="{E3C605BD-001B-465E-ACC4-C873421A959E}" type="presParOf" srcId="{5A4EEFE1-B1C4-479F-8219-2803B123B09C}" destId="{FC6C0138-3F6C-4A7D-94F5-132D35D1955B}" srcOrd="2" destOrd="0" presId="urn:microsoft.com/office/officeart/2005/8/layout/orgChart1"/>
    <dgm:cxn modelId="{4012EBAF-7B6A-4581-83BD-83031A72B595}" type="presParOf" srcId="{5A4EEFE1-B1C4-479F-8219-2803B123B09C}" destId="{A20A174C-F16F-463F-ACFC-40A27FB521A4}" srcOrd="3" destOrd="0" presId="urn:microsoft.com/office/officeart/2005/8/layout/orgChart1"/>
    <dgm:cxn modelId="{0D9A548E-E914-4F1B-8EEA-F3C5D12AB9A5}" type="presParOf" srcId="{A20A174C-F16F-463F-ACFC-40A27FB521A4}" destId="{F51CC083-DD92-4E9A-9EDC-E41977D639B4}" srcOrd="0" destOrd="0" presId="urn:microsoft.com/office/officeart/2005/8/layout/orgChart1"/>
    <dgm:cxn modelId="{75EDC25B-635D-4969-B926-869FDF4AAD3C}" type="presParOf" srcId="{F51CC083-DD92-4E9A-9EDC-E41977D639B4}" destId="{6FBB496E-C0EC-4241-9896-F8D193856714}" srcOrd="0" destOrd="0" presId="urn:microsoft.com/office/officeart/2005/8/layout/orgChart1"/>
    <dgm:cxn modelId="{B2D6CCCC-8BDB-43DC-8D16-5BE8DB6028E3}" type="presParOf" srcId="{F51CC083-DD92-4E9A-9EDC-E41977D639B4}" destId="{6CB7A67D-DB1E-4D4E-A907-0A6237116E64}" srcOrd="1" destOrd="0" presId="urn:microsoft.com/office/officeart/2005/8/layout/orgChart1"/>
    <dgm:cxn modelId="{A09B3DC3-5441-42A1-8560-27C185712241}" type="presParOf" srcId="{A20A174C-F16F-463F-ACFC-40A27FB521A4}" destId="{0B7C3DB9-756B-4F2A-A30A-9EF6CBAC4C51}" srcOrd="1" destOrd="0" presId="urn:microsoft.com/office/officeart/2005/8/layout/orgChart1"/>
    <dgm:cxn modelId="{91456FDD-AA35-422A-9AA7-F70AC241184A}" type="presParOf" srcId="{0B7C3DB9-756B-4F2A-A30A-9EF6CBAC4C51}" destId="{F3246EA2-06CA-4E27-8F01-329C0101CACF}" srcOrd="0" destOrd="0" presId="urn:microsoft.com/office/officeart/2005/8/layout/orgChart1"/>
    <dgm:cxn modelId="{59BC4EF8-E4F2-4B71-A9FC-E12DB2AD389E}" type="presParOf" srcId="{0B7C3DB9-756B-4F2A-A30A-9EF6CBAC4C51}" destId="{E4014597-BA71-4D58-8F0A-4E6F3E232CEB}" srcOrd="1" destOrd="0" presId="urn:microsoft.com/office/officeart/2005/8/layout/orgChart1"/>
    <dgm:cxn modelId="{448DDF1B-CBE6-4B82-A723-C54A78D506AC}" type="presParOf" srcId="{E4014597-BA71-4D58-8F0A-4E6F3E232CEB}" destId="{B04EE415-6A97-42D0-A6F5-644ABF6FF9D9}" srcOrd="0" destOrd="0" presId="urn:microsoft.com/office/officeart/2005/8/layout/orgChart1"/>
    <dgm:cxn modelId="{FBF1289C-0AA5-4D96-9BC6-1A2D63EAB4AC}" type="presParOf" srcId="{B04EE415-6A97-42D0-A6F5-644ABF6FF9D9}" destId="{0EC1CCF1-4DB9-4AAF-A31F-703147A969C7}" srcOrd="0" destOrd="0" presId="urn:microsoft.com/office/officeart/2005/8/layout/orgChart1"/>
    <dgm:cxn modelId="{58988971-2A4C-4032-BFBB-DE9ADE2E694A}" type="presParOf" srcId="{B04EE415-6A97-42D0-A6F5-644ABF6FF9D9}" destId="{CF967BE3-BF30-461D-818F-935B73461E0D}" srcOrd="1" destOrd="0" presId="urn:microsoft.com/office/officeart/2005/8/layout/orgChart1"/>
    <dgm:cxn modelId="{24072391-DC1C-45A0-BC7B-97754F7B3743}" type="presParOf" srcId="{E4014597-BA71-4D58-8F0A-4E6F3E232CEB}" destId="{EB4C96F5-A2E4-4637-9601-0DA7975A99FE}" srcOrd="1" destOrd="0" presId="urn:microsoft.com/office/officeart/2005/8/layout/orgChart1"/>
    <dgm:cxn modelId="{06A6E1BE-9395-4A09-9B37-9056C34E3463}" type="presParOf" srcId="{E4014597-BA71-4D58-8F0A-4E6F3E232CEB}" destId="{A170EC37-1008-41A0-BA48-A757F6A3D1B3}" srcOrd="2" destOrd="0" presId="urn:microsoft.com/office/officeart/2005/8/layout/orgChart1"/>
    <dgm:cxn modelId="{4A1EC208-966E-4B82-BE3D-E6A6E187E051}" type="presParOf" srcId="{0B7C3DB9-756B-4F2A-A30A-9EF6CBAC4C51}" destId="{3B7592DB-126E-42C0-94E2-8636F10D884A}" srcOrd="2" destOrd="0" presId="urn:microsoft.com/office/officeart/2005/8/layout/orgChart1"/>
    <dgm:cxn modelId="{F1D3805B-D802-4B17-875D-856977B9A4C7}" type="presParOf" srcId="{0B7C3DB9-756B-4F2A-A30A-9EF6CBAC4C51}" destId="{6C7D8ED3-2164-4240-A4E4-A0252449CE1D}" srcOrd="3" destOrd="0" presId="urn:microsoft.com/office/officeart/2005/8/layout/orgChart1"/>
    <dgm:cxn modelId="{237A6030-50FB-4426-B3CD-034CB7C7160D}" type="presParOf" srcId="{6C7D8ED3-2164-4240-A4E4-A0252449CE1D}" destId="{9EC3CC24-3F40-45DE-A577-47EAE82D2A71}" srcOrd="0" destOrd="0" presId="urn:microsoft.com/office/officeart/2005/8/layout/orgChart1"/>
    <dgm:cxn modelId="{C2BEE637-6262-46C8-9055-2F269BBCA942}" type="presParOf" srcId="{9EC3CC24-3F40-45DE-A577-47EAE82D2A71}" destId="{48CF1445-3B59-49DB-922E-176CE07DE5F6}" srcOrd="0" destOrd="0" presId="urn:microsoft.com/office/officeart/2005/8/layout/orgChart1"/>
    <dgm:cxn modelId="{C9D01488-64E6-4347-A81A-756572FD3C51}" type="presParOf" srcId="{9EC3CC24-3F40-45DE-A577-47EAE82D2A71}" destId="{342AC12E-A063-4215-97A7-DEBAE2A98135}" srcOrd="1" destOrd="0" presId="urn:microsoft.com/office/officeart/2005/8/layout/orgChart1"/>
    <dgm:cxn modelId="{7BF6B734-4E46-43F4-BBED-082CDA170629}" type="presParOf" srcId="{6C7D8ED3-2164-4240-A4E4-A0252449CE1D}" destId="{DE8D185E-275A-469B-9D09-6A8F811E384B}" srcOrd="1" destOrd="0" presId="urn:microsoft.com/office/officeart/2005/8/layout/orgChart1"/>
    <dgm:cxn modelId="{B1E7293C-D254-483E-9661-7CCE0B8724C8}" type="presParOf" srcId="{6C7D8ED3-2164-4240-A4E4-A0252449CE1D}" destId="{E23968D4-074B-4A94-AE5F-E7E7A13D8A72}" srcOrd="2" destOrd="0" presId="urn:microsoft.com/office/officeart/2005/8/layout/orgChart1"/>
    <dgm:cxn modelId="{8269BCB6-E3E4-412B-BF53-90CC39E316D2}" type="presParOf" srcId="{0B7C3DB9-756B-4F2A-A30A-9EF6CBAC4C51}" destId="{57537497-0602-48A5-A9D2-5B964917931D}" srcOrd="4" destOrd="0" presId="urn:microsoft.com/office/officeart/2005/8/layout/orgChart1"/>
    <dgm:cxn modelId="{B1927DBB-3B17-44E4-9A50-2F9361011395}" type="presParOf" srcId="{0B7C3DB9-756B-4F2A-A30A-9EF6CBAC4C51}" destId="{8B401D8D-0C05-42DA-9635-8B56DD6DA3AD}" srcOrd="5" destOrd="0" presId="urn:microsoft.com/office/officeart/2005/8/layout/orgChart1"/>
    <dgm:cxn modelId="{8ACEA254-D714-4EAA-B9F4-931BAEBF234A}" type="presParOf" srcId="{8B401D8D-0C05-42DA-9635-8B56DD6DA3AD}" destId="{8C9EF2AE-9C06-44A0-A88D-45F3D8BCE73F}" srcOrd="0" destOrd="0" presId="urn:microsoft.com/office/officeart/2005/8/layout/orgChart1"/>
    <dgm:cxn modelId="{E5BCD49B-0B62-4404-BF4F-E69583AA4EF1}" type="presParOf" srcId="{8C9EF2AE-9C06-44A0-A88D-45F3D8BCE73F}" destId="{A07F76A7-6442-4090-AF26-AD357189E31A}" srcOrd="0" destOrd="0" presId="urn:microsoft.com/office/officeart/2005/8/layout/orgChart1"/>
    <dgm:cxn modelId="{B9AA2988-6897-4917-A109-E0267E37B622}" type="presParOf" srcId="{8C9EF2AE-9C06-44A0-A88D-45F3D8BCE73F}" destId="{B6CA56AC-ACDF-40E0-85A5-8AD24527C00F}" srcOrd="1" destOrd="0" presId="urn:microsoft.com/office/officeart/2005/8/layout/orgChart1"/>
    <dgm:cxn modelId="{C32E2639-6964-4591-BE1C-FC9B38B4F04B}" type="presParOf" srcId="{8B401D8D-0C05-42DA-9635-8B56DD6DA3AD}" destId="{0AACD667-7E1B-49B1-8515-8F693CAE05DA}" srcOrd="1" destOrd="0" presId="urn:microsoft.com/office/officeart/2005/8/layout/orgChart1"/>
    <dgm:cxn modelId="{C033BECE-B6B0-441D-834E-2E805D30245C}" type="presParOf" srcId="{8B401D8D-0C05-42DA-9635-8B56DD6DA3AD}" destId="{2BAF9A62-9D67-4B1B-BE97-F8DC2AB0D76D}" srcOrd="2" destOrd="0" presId="urn:microsoft.com/office/officeart/2005/8/layout/orgChart1"/>
    <dgm:cxn modelId="{6B8303DB-E421-4419-8D55-49FB41861ADF}" type="presParOf" srcId="{0B7C3DB9-756B-4F2A-A30A-9EF6CBAC4C51}" destId="{640B1C79-33A0-455C-9418-DBECEC65A548}" srcOrd="6" destOrd="0" presId="urn:microsoft.com/office/officeart/2005/8/layout/orgChart1"/>
    <dgm:cxn modelId="{3906732A-3FDD-4DD7-ACB3-0F41E83133D9}" type="presParOf" srcId="{0B7C3DB9-756B-4F2A-A30A-9EF6CBAC4C51}" destId="{9D5D5DC8-5A8E-4A09-A89A-0EC512285DB1}" srcOrd="7" destOrd="0" presId="urn:microsoft.com/office/officeart/2005/8/layout/orgChart1"/>
    <dgm:cxn modelId="{E6F726FF-DDB9-4477-A9E2-0AE51AB66E21}" type="presParOf" srcId="{9D5D5DC8-5A8E-4A09-A89A-0EC512285DB1}" destId="{1E3AEAAA-1F48-4A82-A278-C1408DFBB471}" srcOrd="0" destOrd="0" presId="urn:microsoft.com/office/officeart/2005/8/layout/orgChart1"/>
    <dgm:cxn modelId="{039B1AF6-0C1D-4CA6-A3E6-6B7EB97B7706}" type="presParOf" srcId="{1E3AEAAA-1F48-4A82-A278-C1408DFBB471}" destId="{78D39D37-5F54-4144-A0A2-BA37B7E4034E}" srcOrd="0" destOrd="0" presId="urn:microsoft.com/office/officeart/2005/8/layout/orgChart1"/>
    <dgm:cxn modelId="{FF96BEF5-2261-4AC3-98AD-9915549359FD}" type="presParOf" srcId="{1E3AEAAA-1F48-4A82-A278-C1408DFBB471}" destId="{0FCF51EA-F52E-4CC8-9A1C-1CEC82B70D2D}" srcOrd="1" destOrd="0" presId="urn:microsoft.com/office/officeart/2005/8/layout/orgChart1"/>
    <dgm:cxn modelId="{A03908C1-4651-42E0-9AE4-B5DEF7DAF13E}" type="presParOf" srcId="{9D5D5DC8-5A8E-4A09-A89A-0EC512285DB1}" destId="{2D8A088E-7803-42DB-8549-4CD45ACA2782}" srcOrd="1" destOrd="0" presId="urn:microsoft.com/office/officeart/2005/8/layout/orgChart1"/>
    <dgm:cxn modelId="{64093311-7B5C-4C41-A451-E95FF760454E}" type="presParOf" srcId="{9D5D5DC8-5A8E-4A09-A89A-0EC512285DB1}" destId="{EEA7CBE2-4F16-4C57-A6C3-A05470D10829}" srcOrd="2" destOrd="0" presId="urn:microsoft.com/office/officeart/2005/8/layout/orgChart1"/>
    <dgm:cxn modelId="{9C92B093-0AEF-4024-834B-4F4DCA7BED7A}" type="presParOf" srcId="{0B7C3DB9-756B-4F2A-A30A-9EF6CBAC4C51}" destId="{19238FA4-8743-4226-B8A1-2AC3120BA5CC}" srcOrd="8" destOrd="0" presId="urn:microsoft.com/office/officeart/2005/8/layout/orgChart1"/>
    <dgm:cxn modelId="{40C9F8CC-261D-4CD2-9D4D-DE678D0E8A07}" type="presParOf" srcId="{0B7C3DB9-756B-4F2A-A30A-9EF6CBAC4C51}" destId="{91CD7ADF-CCBE-4802-A63F-F1A811AD78C0}" srcOrd="9" destOrd="0" presId="urn:microsoft.com/office/officeart/2005/8/layout/orgChart1"/>
    <dgm:cxn modelId="{2999D26D-3CEE-42A4-92CC-70ED7DA83C91}" type="presParOf" srcId="{91CD7ADF-CCBE-4802-A63F-F1A811AD78C0}" destId="{BE93F922-1195-4679-A37D-EB03DDE95ADB}" srcOrd="0" destOrd="0" presId="urn:microsoft.com/office/officeart/2005/8/layout/orgChart1"/>
    <dgm:cxn modelId="{A4CD6104-8069-4955-BBCC-B0738124404D}" type="presParOf" srcId="{BE93F922-1195-4679-A37D-EB03DDE95ADB}" destId="{89596DF6-BC2D-4920-82F2-D75834D506A6}" srcOrd="0" destOrd="0" presId="urn:microsoft.com/office/officeart/2005/8/layout/orgChart1"/>
    <dgm:cxn modelId="{D7300AFD-6319-4E4C-BCB5-E2067C268EF6}" type="presParOf" srcId="{BE93F922-1195-4679-A37D-EB03DDE95ADB}" destId="{119A80C4-27C2-433D-9D81-686D3BE4333A}" srcOrd="1" destOrd="0" presId="urn:microsoft.com/office/officeart/2005/8/layout/orgChart1"/>
    <dgm:cxn modelId="{310140E8-0077-4800-87A4-1A7AE9EEDE99}" type="presParOf" srcId="{91CD7ADF-CCBE-4802-A63F-F1A811AD78C0}" destId="{0C5CD70E-8A8C-4966-982E-5CD0CBE8CC3E}" srcOrd="1" destOrd="0" presId="urn:microsoft.com/office/officeart/2005/8/layout/orgChart1"/>
    <dgm:cxn modelId="{F17BF1D4-17E8-4DD0-B43E-9A3A9379F1CB}" type="presParOf" srcId="{91CD7ADF-CCBE-4802-A63F-F1A811AD78C0}" destId="{140371E6-D147-4127-8684-FD58C539E072}" srcOrd="2" destOrd="0" presId="urn:microsoft.com/office/officeart/2005/8/layout/orgChart1"/>
    <dgm:cxn modelId="{E254A7B6-A539-47EE-BE6E-6930769B0E6A}" type="presParOf" srcId="{A20A174C-F16F-463F-ACFC-40A27FB521A4}" destId="{E37DE7E8-3F43-4C18-A9AD-2EAAAF1DB523}" srcOrd="2" destOrd="0" presId="urn:microsoft.com/office/officeart/2005/8/layout/orgChart1"/>
    <dgm:cxn modelId="{00CB93D4-FA42-41FD-A503-8BCECF1A00F9}" type="presParOf" srcId="{8257B141-936D-46CB-8417-F99AAEC9FD51}" destId="{B631B35C-7585-4AF6-B018-1EDBBF9A2F22}"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48D455B-2DE7-4A64-8439-8E789D6877BC}">
      <dsp:nvSpPr>
        <dsp:cNvPr id="0" name=""/>
        <dsp:cNvSpPr/>
      </dsp:nvSpPr>
      <dsp:spPr>
        <a:xfrm>
          <a:off x="10304" y="13375"/>
          <a:ext cx="1596387" cy="2372643"/>
        </a:xfrm>
        <a:prstGeom prst="roundRect">
          <a:avLst>
            <a:gd name="adj" fmla="val 10000"/>
          </a:avLst>
        </a:prstGeom>
        <a:gradFill rotWithShape="0">
          <a:gsLst>
            <a:gs pos="0">
              <a:schemeClr val="accent1">
                <a:shade val="50000"/>
                <a:hueOff val="0"/>
                <a:satOff val="0"/>
                <a:lumOff val="0"/>
                <a:alphaOff val="0"/>
                <a:satMod val="103000"/>
                <a:lumMod val="102000"/>
                <a:tint val="94000"/>
              </a:schemeClr>
            </a:gs>
            <a:gs pos="50000">
              <a:schemeClr val="accent1">
                <a:shade val="50000"/>
                <a:hueOff val="0"/>
                <a:satOff val="0"/>
                <a:lumOff val="0"/>
                <a:alphaOff val="0"/>
                <a:satMod val="110000"/>
                <a:lumMod val="100000"/>
                <a:shade val="100000"/>
              </a:schemeClr>
            </a:gs>
            <a:gs pos="100000">
              <a:schemeClr val="accent1">
                <a:shade val="50000"/>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ar-EG" sz="2200" b="1" kern="1200" dirty="0">
              <a:cs typeface="Alexandria"/>
            </a:rPr>
            <a:t>تحديد إطار العينة</a:t>
          </a:r>
          <a:endParaRPr lang="en-US" sz="2200" b="1" kern="1200" dirty="0">
            <a:cs typeface="Alexandria"/>
          </a:endParaRPr>
        </a:p>
      </dsp:txBody>
      <dsp:txXfrm>
        <a:off x="57061" y="60132"/>
        <a:ext cx="1502873" cy="2279129"/>
      </dsp:txXfrm>
    </dsp:sp>
    <dsp:sp modelId="{83042C95-DF1B-48F6-B8AF-5CCA3803D83D}">
      <dsp:nvSpPr>
        <dsp:cNvPr id="0" name=""/>
        <dsp:cNvSpPr/>
      </dsp:nvSpPr>
      <dsp:spPr>
        <a:xfrm>
          <a:off x="1766330" y="1001744"/>
          <a:ext cx="338434" cy="395904"/>
        </a:xfrm>
        <a:prstGeom prst="rightArrow">
          <a:avLst>
            <a:gd name="adj1" fmla="val 60000"/>
            <a:gd name="adj2" fmla="val 50000"/>
          </a:avLst>
        </a:prstGeom>
        <a:gradFill rotWithShape="0">
          <a:gsLst>
            <a:gs pos="0">
              <a:schemeClr val="accent1">
                <a:shade val="90000"/>
                <a:hueOff val="0"/>
                <a:satOff val="0"/>
                <a:lumOff val="0"/>
                <a:alphaOff val="0"/>
                <a:satMod val="103000"/>
                <a:lumMod val="102000"/>
                <a:tint val="94000"/>
              </a:schemeClr>
            </a:gs>
            <a:gs pos="50000">
              <a:schemeClr val="accent1">
                <a:shade val="90000"/>
                <a:hueOff val="0"/>
                <a:satOff val="0"/>
                <a:lumOff val="0"/>
                <a:alphaOff val="0"/>
                <a:satMod val="110000"/>
                <a:lumMod val="100000"/>
                <a:shade val="100000"/>
              </a:schemeClr>
            </a:gs>
            <a:gs pos="100000">
              <a:schemeClr val="accent1">
                <a:shade val="90000"/>
                <a:hueOff val="0"/>
                <a:satOff val="0"/>
                <a:lumOff val="0"/>
                <a:alphaOff val="0"/>
                <a:lumMod val="99000"/>
                <a:satMod val="120000"/>
                <a:shade val="78000"/>
              </a:schemeClr>
            </a:gs>
          </a:gsLst>
          <a:lin ang="5400000" scaled="0"/>
        </a:gradFill>
        <a:ln>
          <a:noFill/>
        </a:ln>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755650">
            <a:lnSpc>
              <a:spcPct val="90000"/>
            </a:lnSpc>
            <a:spcBef>
              <a:spcPct val="0"/>
            </a:spcBef>
            <a:spcAft>
              <a:spcPct val="35000"/>
            </a:spcAft>
            <a:buNone/>
          </a:pPr>
          <a:endParaRPr lang="en-US" sz="1700" kern="1200"/>
        </a:p>
      </dsp:txBody>
      <dsp:txXfrm>
        <a:off x="1766330" y="1080925"/>
        <a:ext cx="236904" cy="237542"/>
      </dsp:txXfrm>
    </dsp:sp>
    <dsp:sp modelId="{4FE041EA-94DF-4219-AC67-FBD29B16B3EC}">
      <dsp:nvSpPr>
        <dsp:cNvPr id="0" name=""/>
        <dsp:cNvSpPr/>
      </dsp:nvSpPr>
      <dsp:spPr>
        <a:xfrm>
          <a:off x="2245246" y="-42663"/>
          <a:ext cx="1596387" cy="2484720"/>
        </a:xfrm>
        <a:prstGeom prst="roundRect">
          <a:avLst>
            <a:gd name="adj" fmla="val 10000"/>
          </a:avLst>
        </a:prstGeom>
        <a:gradFill rotWithShape="0">
          <a:gsLst>
            <a:gs pos="0">
              <a:schemeClr val="accent1">
                <a:shade val="50000"/>
                <a:hueOff val="160997"/>
                <a:satOff val="-3921"/>
                <a:lumOff val="17158"/>
                <a:alphaOff val="0"/>
                <a:satMod val="103000"/>
                <a:lumMod val="102000"/>
                <a:tint val="94000"/>
              </a:schemeClr>
            </a:gs>
            <a:gs pos="50000">
              <a:schemeClr val="accent1">
                <a:shade val="50000"/>
                <a:hueOff val="160997"/>
                <a:satOff val="-3921"/>
                <a:lumOff val="17158"/>
                <a:alphaOff val="0"/>
                <a:satMod val="110000"/>
                <a:lumMod val="100000"/>
                <a:shade val="100000"/>
              </a:schemeClr>
            </a:gs>
            <a:gs pos="100000">
              <a:schemeClr val="accent1">
                <a:shade val="50000"/>
                <a:hueOff val="160997"/>
                <a:satOff val="-3921"/>
                <a:lumOff val="17158"/>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ar-EG" sz="2200" b="1" kern="1200" dirty="0">
              <a:solidFill>
                <a:prstClr val="white"/>
              </a:solidFill>
              <a:latin typeface="Calibri"/>
              <a:ea typeface="+mn-ea"/>
              <a:cs typeface="Alexandria"/>
            </a:rPr>
            <a:t>تحديد نوع العينة (احتمالية أو غير احتمالية)</a:t>
          </a:r>
          <a:endParaRPr lang="en-US" sz="2200" b="1" kern="1200" dirty="0">
            <a:solidFill>
              <a:prstClr val="white"/>
            </a:solidFill>
            <a:latin typeface="Calibri"/>
            <a:ea typeface="+mn-ea"/>
            <a:cs typeface="Alexandria"/>
          </a:endParaRPr>
        </a:p>
      </dsp:txBody>
      <dsp:txXfrm>
        <a:off x="2292003" y="4094"/>
        <a:ext cx="1502873" cy="2391206"/>
      </dsp:txXfrm>
    </dsp:sp>
    <dsp:sp modelId="{2E27495C-430B-4249-9959-8429A3F3BF88}">
      <dsp:nvSpPr>
        <dsp:cNvPr id="0" name=""/>
        <dsp:cNvSpPr/>
      </dsp:nvSpPr>
      <dsp:spPr>
        <a:xfrm>
          <a:off x="4001272" y="1001744"/>
          <a:ext cx="338434" cy="395904"/>
        </a:xfrm>
        <a:prstGeom prst="rightArrow">
          <a:avLst>
            <a:gd name="adj1" fmla="val 60000"/>
            <a:gd name="adj2" fmla="val 50000"/>
          </a:avLst>
        </a:prstGeom>
        <a:gradFill rotWithShape="0">
          <a:gsLst>
            <a:gs pos="0">
              <a:schemeClr val="accent1">
                <a:shade val="90000"/>
                <a:hueOff val="207713"/>
                <a:satOff val="-4436"/>
                <a:lumOff val="16555"/>
                <a:alphaOff val="0"/>
                <a:satMod val="103000"/>
                <a:lumMod val="102000"/>
                <a:tint val="94000"/>
              </a:schemeClr>
            </a:gs>
            <a:gs pos="50000">
              <a:schemeClr val="accent1">
                <a:shade val="90000"/>
                <a:hueOff val="207713"/>
                <a:satOff val="-4436"/>
                <a:lumOff val="16555"/>
                <a:alphaOff val="0"/>
                <a:satMod val="110000"/>
                <a:lumMod val="100000"/>
                <a:shade val="100000"/>
              </a:schemeClr>
            </a:gs>
            <a:gs pos="100000">
              <a:schemeClr val="accent1">
                <a:shade val="90000"/>
                <a:hueOff val="207713"/>
                <a:satOff val="-4436"/>
                <a:lumOff val="16555"/>
                <a:alphaOff val="0"/>
                <a:lumMod val="99000"/>
                <a:satMod val="120000"/>
                <a:shade val="78000"/>
              </a:schemeClr>
            </a:gs>
          </a:gsLst>
          <a:lin ang="5400000" scaled="0"/>
        </a:gradFill>
        <a:ln>
          <a:noFill/>
        </a:ln>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755650">
            <a:lnSpc>
              <a:spcPct val="90000"/>
            </a:lnSpc>
            <a:spcBef>
              <a:spcPct val="0"/>
            </a:spcBef>
            <a:spcAft>
              <a:spcPct val="35000"/>
            </a:spcAft>
            <a:buNone/>
          </a:pPr>
          <a:endParaRPr lang="en-US" sz="1700" kern="1200"/>
        </a:p>
      </dsp:txBody>
      <dsp:txXfrm>
        <a:off x="4001272" y="1080925"/>
        <a:ext cx="236904" cy="237542"/>
      </dsp:txXfrm>
    </dsp:sp>
    <dsp:sp modelId="{42454D93-1853-463A-B73F-A74B77086643}">
      <dsp:nvSpPr>
        <dsp:cNvPr id="0" name=""/>
        <dsp:cNvSpPr/>
      </dsp:nvSpPr>
      <dsp:spPr>
        <a:xfrm>
          <a:off x="4480188" y="13556"/>
          <a:ext cx="1596387" cy="2372281"/>
        </a:xfrm>
        <a:prstGeom prst="roundRect">
          <a:avLst>
            <a:gd name="adj" fmla="val 10000"/>
          </a:avLst>
        </a:prstGeom>
        <a:gradFill rotWithShape="0">
          <a:gsLst>
            <a:gs pos="0">
              <a:schemeClr val="accent1">
                <a:shade val="50000"/>
                <a:hueOff val="321995"/>
                <a:satOff val="-7842"/>
                <a:lumOff val="34317"/>
                <a:alphaOff val="0"/>
                <a:satMod val="103000"/>
                <a:lumMod val="102000"/>
                <a:tint val="94000"/>
              </a:schemeClr>
            </a:gs>
            <a:gs pos="50000">
              <a:schemeClr val="accent1">
                <a:shade val="50000"/>
                <a:hueOff val="321995"/>
                <a:satOff val="-7842"/>
                <a:lumOff val="34317"/>
                <a:alphaOff val="0"/>
                <a:satMod val="110000"/>
                <a:lumMod val="100000"/>
                <a:shade val="100000"/>
              </a:schemeClr>
            </a:gs>
            <a:gs pos="100000">
              <a:schemeClr val="accent1">
                <a:shade val="50000"/>
                <a:hueOff val="321995"/>
                <a:satOff val="-7842"/>
                <a:lumOff val="34317"/>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ar-EG" sz="2500" b="1" kern="1200" dirty="0">
              <a:solidFill>
                <a:prstClr val="white"/>
              </a:solidFill>
              <a:latin typeface="Calibri"/>
              <a:ea typeface="+mn-ea"/>
              <a:cs typeface="Alexandria"/>
            </a:rPr>
            <a:t>تحديد إجراءات سحب العينة </a:t>
          </a:r>
          <a:endParaRPr lang="en-US" sz="2500" b="1" kern="1200" dirty="0">
            <a:solidFill>
              <a:prstClr val="white"/>
            </a:solidFill>
            <a:latin typeface="Calibri"/>
            <a:ea typeface="+mn-ea"/>
            <a:cs typeface="Alexandria"/>
          </a:endParaRPr>
        </a:p>
      </dsp:txBody>
      <dsp:txXfrm>
        <a:off x="4526945" y="60313"/>
        <a:ext cx="1502873" cy="2278767"/>
      </dsp:txXfrm>
    </dsp:sp>
    <dsp:sp modelId="{140744D2-8D8C-4C17-AFF3-4C9EBB5CB905}">
      <dsp:nvSpPr>
        <dsp:cNvPr id="0" name=""/>
        <dsp:cNvSpPr/>
      </dsp:nvSpPr>
      <dsp:spPr>
        <a:xfrm>
          <a:off x="6236214" y="1001744"/>
          <a:ext cx="338434" cy="395904"/>
        </a:xfrm>
        <a:prstGeom prst="rightArrow">
          <a:avLst>
            <a:gd name="adj1" fmla="val 60000"/>
            <a:gd name="adj2" fmla="val 50000"/>
          </a:avLst>
        </a:prstGeom>
        <a:gradFill rotWithShape="0">
          <a:gsLst>
            <a:gs pos="0">
              <a:schemeClr val="accent1">
                <a:shade val="90000"/>
                <a:hueOff val="415426"/>
                <a:satOff val="-8871"/>
                <a:lumOff val="33109"/>
                <a:alphaOff val="0"/>
                <a:satMod val="103000"/>
                <a:lumMod val="102000"/>
                <a:tint val="94000"/>
              </a:schemeClr>
            </a:gs>
            <a:gs pos="50000">
              <a:schemeClr val="accent1">
                <a:shade val="90000"/>
                <a:hueOff val="415426"/>
                <a:satOff val="-8871"/>
                <a:lumOff val="33109"/>
                <a:alphaOff val="0"/>
                <a:satMod val="110000"/>
                <a:lumMod val="100000"/>
                <a:shade val="100000"/>
              </a:schemeClr>
            </a:gs>
            <a:gs pos="100000">
              <a:schemeClr val="accent1">
                <a:shade val="90000"/>
                <a:hueOff val="415426"/>
                <a:satOff val="-8871"/>
                <a:lumOff val="33109"/>
                <a:alphaOff val="0"/>
                <a:lumMod val="99000"/>
                <a:satMod val="120000"/>
                <a:shade val="78000"/>
              </a:schemeClr>
            </a:gs>
          </a:gsLst>
          <a:lin ang="5400000" scaled="0"/>
        </a:gradFill>
        <a:ln>
          <a:noFill/>
        </a:ln>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755650">
            <a:lnSpc>
              <a:spcPct val="90000"/>
            </a:lnSpc>
            <a:spcBef>
              <a:spcPct val="0"/>
            </a:spcBef>
            <a:spcAft>
              <a:spcPct val="35000"/>
            </a:spcAft>
            <a:buNone/>
          </a:pPr>
          <a:endParaRPr lang="en-US" sz="1700" kern="1200"/>
        </a:p>
      </dsp:txBody>
      <dsp:txXfrm>
        <a:off x="6236214" y="1080925"/>
        <a:ext cx="236904" cy="237542"/>
      </dsp:txXfrm>
    </dsp:sp>
    <dsp:sp modelId="{94C134A0-E724-48D3-BF21-F15766D079B8}">
      <dsp:nvSpPr>
        <dsp:cNvPr id="0" name=""/>
        <dsp:cNvSpPr/>
      </dsp:nvSpPr>
      <dsp:spPr>
        <a:xfrm>
          <a:off x="6715131" y="-23811"/>
          <a:ext cx="1596387" cy="2447017"/>
        </a:xfrm>
        <a:prstGeom prst="roundRect">
          <a:avLst>
            <a:gd name="adj" fmla="val 10000"/>
          </a:avLst>
        </a:prstGeom>
        <a:gradFill rotWithShape="0">
          <a:gsLst>
            <a:gs pos="0">
              <a:schemeClr val="accent1">
                <a:shade val="50000"/>
                <a:hueOff val="321995"/>
                <a:satOff val="-7842"/>
                <a:lumOff val="34317"/>
                <a:alphaOff val="0"/>
                <a:satMod val="103000"/>
                <a:lumMod val="102000"/>
                <a:tint val="94000"/>
              </a:schemeClr>
            </a:gs>
            <a:gs pos="50000">
              <a:schemeClr val="accent1">
                <a:shade val="50000"/>
                <a:hueOff val="321995"/>
                <a:satOff val="-7842"/>
                <a:lumOff val="34317"/>
                <a:alphaOff val="0"/>
                <a:satMod val="110000"/>
                <a:lumMod val="100000"/>
                <a:shade val="100000"/>
              </a:schemeClr>
            </a:gs>
            <a:gs pos="100000">
              <a:schemeClr val="accent1">
                <a:shade val="50000"/>
                <a:hueOff val="321995"/>
                <a:satOff val="-7842"/>
                <a:lumOff val="34317"/>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ar-EG" sz="2500" b="1" kern="1200" dirty="0">
              <a:solidFill>
                <a:prstClr val="white"/>
              </a:solidFill>
              <a:latin typeface="Calibri"/>
              <a:ea typeface="+mn-ea"/>
              <a:cs typeface="Alexandria"/>
            </a:rPr>
            <a:t>تحديد حجم العينة </a:t>
          </a:r>
          <a:endParaRPr lang="en-US" sz="2500" b="1" kern="1200" dirty="0">
            <a:solidFill>
              <a:prstClr val="white"/>
            </a:solidFill>
            <a:latin typeface="Calibri"/>
            <a:ea typeface="+mn-ea"/>
            <a:cs typeface="Alexandria"/>
          </a:endParaRPr>
        </a:p>
      </dsp:txBody>
      <dsp:txXfrm>
        <a:off x="6761888" y="22946"/>
        <a:ext cx="1502873" cy="2353503"/>
      </dsp:txXfrm>
    </dsp:sp>
    <dsp:sp modelId="{7833F810-22DE-4F14-AA3A-E7B6636E9687}">
      <dsp:nvSpPr>
        <dsp:cNvPr id="0" name=""/>
        <dsp:cNvSpPr/>
      </dsp:nvSpPr>
      <dsp:spPr>
        <a:xfrm>
          <a:off x="8471157" y="1001744"/>
          <a:ext cx="338434" cy="395904"/>
        </a:xfrm>
        <a:prstGeom prst="rightArrow">
          <a:avLst>
            <a:gd name="adj1" fmla="val 60000"/>
            <a:gd name="adj2" fmla="val 50000"/>
          </a:avLst>
        </a:prstGeom>
        <a:gradFill rotWithShape="0">
          <a:gsLst>
            <a:gs pos="0">
              <a:schemeClr val="accent1">
                <a:shade val="90000"/>
                <a:hueOff val="207713"/>
                <a:satOff val="-4436"/>
                <a:lumOff val="16555"/>
                <a:alphaOff val="0"/>
                <a:satMod val="103000"/>
                <a:lumMod val="102000"/>
                <a:tint val="94000"/>
              </a:schemeClr>
            </a:gs>
            <a:gs pos="50000">
              <a:schemeClr val="accent1">
                <a:shade val="90000"/>
                <a:hueOff val="207713"/>
                <a:satOff val="-4436"/>
                <a:lumOff val="16555"/>
                <a:alphaOff val="0"/>
                <a:satMod val="110000"/>
                <a:lumMod val="100000"/>
                <a:shade val="100000"/>
              </a:schemeClr>
            </a:gs>
            <a:gs pos="100000">
              <a:schemeClr val="accent1">
                <a:shade val="90000"/>
                <a:hueOff val="207713"/>
                <a:satOff val="-4436"/>
                <a:lumOff val="16555"/>
                <a:alphaOff val="0"/>
                <a:lumMod val="99000"/>
                <a:satMod val="120000"/>
                <a:shade val="78000"/>
              </a:schemeClr>
            </a:gs>
          </a:gsLst>
          <a:lin ang="5400000" scaled="0"/>
        </a:gradFill>
        <a:ln>
          <a:noFill/>
        </a:ln>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755650">
            <a:lnSpc>
              <a:spcPct val="90000"/>
            </a:lnSpc>
            <a:spcBef>
              <a:spcPct val="0"/>
            </a:spcBef>
            <a:spcAft>
              <a:spcPct val="35000"/>
            </a:spcAft>
            <a:buNone/>
          </a:pPr>
          <a:endParaRPr lang="en-US" sz="1700" kern="1200"/>
        </a:p>
      </dsp:txBody>
      <dsp:txXfrm>
        <a:off x="8471157" y="1080925"/>
        <a:ext cx="236904" cy="237542"/>
      </dsp:txXfrm>
    </dsp:sp>
    <dsp:sp modelId="{E8F9748C-000D-41D3-AD28-E5DFF338170B}">
      <dsp:nvSpPr>
        <dsp:cNvPr id="0" name=""/>
        <dsp:cNvSpPr/>
      </dsp:nvSpPr>
      <dsp:spPr>
        <a:xfrm>
          <a:off x="8950073" y="-23811"/>
          <a:ext cx="1596387" cy="2447017"/>
        </a:xfrm>
        <a:prstGeom prst="roundRect">
          <a:avLst>
            <a:gd name="adj" fmla="val 10000"/>
          </a:avLst>
        </a:prstGeom>
        <a:gradFill rotWithShape="0">
          <a:gsLst>
            <a:gs pos="0">
              <a:schemeClr val="accent1">
                <a:shade val="50000"/>
                <a:hueOff val="160997"/>
                <a:satOff val="-3921"/>
                <a:lumOff val="17158"/>
                <a:alphaOff val="0"/>
                <a:satMod val="103000"/>
                <a:lumMod val="102000"/>
                <a:tint val="94000"/>
              </a:schemeClr>
            </a:gs>
            <a:gs pos="50000">
              <a:schemeClr val="accent1">
                <a:shade val="50000"/>
                <a:hueOff val="160997"/>
                <a:satOff val="-3921"/>
                <a:lumOff val="17158"/>
                <a:alphaOff val="0"/>
                <a:satMod val="110000"/>
                <a:lumMod val="100000"/>
                <a:shade val="100000"/>
              </a:schemeClr>
            </a:gs>
            <a:gs pos="100000">
              <a:schemeClr val="accent1">
                <a:shade val="50000"/>
                <a:hueOff val="160997"/>
                <a:satOff val="-3921"/>
                <a:lumOff val="17158"/>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ar-EG" sz="2500" b="1" kern="1200" dirty="0">
              <a:solidFill>
                <a:prstClr val="white"/>
              </a:solidFill>
              <a:latin typeface="Calibri"/>
              <a:ea typeface="+mn-ea"/>
              <a:cs typeface="Alexandria"/>
            </a:rPr>
            <a:t>اختيار مفردات العينة</a:t>
          </a:r>
          <a:endParaRPr lang="en-US" sz="2500" b="1" kern="1200" dirty="0">
            <a:solidFill>
              <a:prstClr val="white"/>
            </a:solidFill>
            <a:latin typeface="Calibri"/>
            <a:ea typeface="+mn-ea"/>
            <a:cs typeface="Alexandria"/>
          </a:endParaRPr>
        </a:p>
      </dsp:txBody>
      <dsp:txXfrm>
        <a:off x="8996830" y="22946"/>
        <a:ext cx="1502873" cy="235350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9238FA4-8743-4226-B8A1-2AC3120BA5CC}">
      <dsp:nvSpPr>
        <dsp:cNvPr id="0" name=""/>
        <dsp:cNvSpPr/>
      </dsp:nvSpPr>
      <dsp:spPr>
        <a:xfrm>
          <a:off x="5453498" y="1164045"/>
          <a:ext cx="3517752" cy="2857439"/>
        </a:xfrm>
        <a:custGeom>
          <a:avLst/>
          <a:gdLst/>
          <a:ahLst/>
          <a:cxnLst/>
          <a:rect l="0" t="0" r="0" b="0"/>
          <a:pathLst>
            <a:path>
              <a:moveTo>
                <a:pt x="0" y="0"/>
              </a:moveTo>
              <a:lnTo>
                <a:pt x="0" y="2857439"/>
              </a:lnTo>
              <a:lnTo>
                <a:pt x="3517752" y="2857439"/>
              </a:lnTo>
            </a:path>
          </a:pathLst>
        </a:custGeom>
        <a:noFill/>
        <a:ln w="12700" cap="flat" cmpd="sng" algn="ctr">
          <a:solidFill>
            <a:schemeClr val="accent3">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640B1C79-33A0-455C-9418-DBECEC65A548}">
      <dsp:nvSpPr>
        <dsp:cNvPr id="0" name=""/>
        <dsp:cNvSpPr/>
      </dsp:nvSpPr>
      <dsp:spPr>
        <a:xfrm>
          <a:off x="5453498" y="1164045"/>
          <a:ext cx="2750589" cy="2207174"/>
        </a:xfrm>
        <a:custGeom>
          <a:avLst/>
          <a:gdLst/>
          <a:ahLst/>
          <a:cxnLst/>
          <a:rect l="0" t="0" r="0" b="0"/>
          <a:pathLst>
            <a:path>
              <a:moveTo>
                <a:pt x="0" y="0"/>
              </a:moveTo>
              <a:lnTo>
                <a:pt x="0" y="2207174"/>
              </a:lnTo>
              <a:lnTo>
                <a:pt x="2750589" y="2207174"/>
              </a:lnTo>
            </a:path>
          </a:pathLst>
        </a:custGeom>
        <a:noFill/>
        <a:ln w="12700" cap="flat" cmpd="sng" algn="ctr">
          <a:solidFill>
            <a:schemeClr val="accent3">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57537497-0602-48A5-A9D2-5B964917931D}">
      <dsp:nvSpPr>
        <dsp:cNvPr id="0" name=""/>
        <dsp:cNvSpPr/>
      </dsp:nvSpPr>
      <dsp:spPr>
        <a:xfrm>
          <a:off x="5453498" y="1164045"/>
          <a:ext cx="2238077" cy="1662242"/>
        </a:xfrm>
        <a:custGeom>
          <a:avLst/>
          <a:gdLst/>
          <a:ahLst/>
          <a:cxnLst/>
          <a:rect l="0" t="0" r="0" b="0"/>
          <a:pathLst>
            <a:path>
              <a:moveTo>
                <a:pt x="0" y="0"/>
              </a:moveTo>
              <a:lnTo>
                <a:pt x="0" y="1662242"/>
              </a:lnTo>
              <a:lnTo>
                <a:pt x="2238077" y="1662242"/>
              </a:lnTo>
            </a:path>
          </a:pathLst>
        </a:custGeom>
        <a:noFill/>
        <a:ln w="12700" cap="flat" cmpd="sng" algn="ctr">
          <a:solidFill>
            <a:schemeClr val="accent3">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3B7592DB-126E-42C0-94E2-8636F10D884A}">
      <dsp:nvSpPr>
        <dsp:cNvPr id="0" name=""/>
        <dsp:cNvSpPr/>
      </dsp:nvSpPr>
      <dsp:spPr>
        <a:xfrm>
          <a:off x="5453498" y="1164045"/>
          <a:ext cx="1714845" cy="904133"/>
        </a:xfrm>
        <a:custGeom>
          <a:avLst/>
          <a:gdLst/>
          <a:ahLst/>
          <a:cxnLst/>
          <a:rect l="0" t="0" r="0" b="0"/>
          <a:pathLst>
            <a:path>
              <a:moveTo>
                <a:pt x="0" y="0"/>
              </a:moveTo>
              <a:lnTo>
                <a:pt x="0" y="904133"/>
              </a:lnTo>
              <a:lnTo>
                <a:pt x="1714845" y="904133"/>
              </a:lnTo>
            </a:path>
          </a:pathLst>
        </a:custGeom>
        <a:noFill/>
        <a:ln w="12700" cap="flat" cmpd="sng" algn="ctr">
          <a:solidFill>
            <a:schemeClr val="accent3">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F3246EA2-06CA-4E27-8F01-329C0101CACF}">
      <dsp:nvSpPr>
        <dsp:cNvPr id="0" name=""/>
        <dsp:cNvSpPr/>
      </dsp:nvSpPr>
      <dsp:spPr>
        <a:xfrm>
          <a:off x="5453498" y="1164045"/>
          <a:ext cx="1149144" cy="242422"/>
        </a:xfrm>
        <a:custGeom>
          <a:avLst/>
          <a:gdLst/>
          <a:ahLst/>
          <a:cxnLst/>
          <a:rect l="0" t="0" r="0" b="0"/>
          <a:pathLst>
            <a:path>
              <a:moveTo>
                <a:pt x="0" y="0"/>
              </a:moveTo>
              <a:lnTo>
                <a:pt x="0" y="242422"/>
              </a:lnTo>
              <a:lnTo>
                <a:pt x="1149144" y="242422"/>
              </a:lnTo>
            </a:path>
          </a:pathLst>
        </a:custGeom>
        <a:noFill/>
        <a:ln w="12700" cap="flat" cmpd="sng" algn="ctr">
          <a:solidFill>
            <a:schemeClr val="accent3">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FC6C0138-3F6C-4A7D-94F5-132D35D1955B}">
      <dsp:nvSpPr>
        <dsp:cNvPr id="0" name=""/>
        <dsp:cNvSpPr/>
      </dsp:nvSpPr>
      <dsp:spPr>
        <a:xfrm>
          <a:off x="5123886" y="537354"/>
          <a:ext cx="827264" cy="146379"/>
        </a:xfrm>
        <a:custGeom>
          <a:avLst/>
          <a:gdLst/>
          <a:ahLst/>
          <a:cxnLst/>
          <a:rect l="0" t="0" r="0" b="0"/>
          <a:pathLst>
            <a:path>
              <a:moveTo>
                <a:pt x="0" y="0"/>
              </a:moveTo>
              <a:lnTo>
                <a:pt x="0" y="45514"/>
              </a:lnTo>
              <a:lnTo>
                <a:pt x="827264" y="45514"/>
              </a:lnTo>
              <a:lnTo>
                <a:pt x="827264" y="146379"/>
              </a:lnTo>
            </a:path>
          </a:pathLst>
        </a:custGeom>
        <a:noFill/>
        <a:ln w="12700" cap="flat" cmpd="sng" algn="ctr">
          <a:solidFill>
            <a:schemeClr val="accent2">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67D82B0C-DEC4-49E2-A714-DE6CBCCA5E0D}">
      <dsp:nvSpPr>
        <dsp:cNvPr id="0" name=""/>
        <dsp:cNvSpPr/>
      </dsp:nvSpPr>
      <dsp:spPr>
        <a:xfrm>
          <a:off x="2371311" y="1164045"/>
          <a:ext cx="1092497" cy="2440361"/>
        </a:xfrm>
        <a:custGeom>
          <a:avLst/>
          <a:gdLst/>
          <a:ahLst/>
          <a:cxnLst/>
          <a:rect l="0" t="0" r="0" b="0"/>
          <a:pathLst>
            <a:path>
              <a:moveTo>
                <a:pt x="1092497" y="0"/>
              </a:moveTo>
              <a:lnTo>
                <a:pt x="1092497" y="2440361"/>
              </a:lnTo>
              <a:lnTo>
                <a:pt x="0" y="2440361"/>
              </a:lnTo>
            </a:path>
          </a:pathLst>
        </a:custGeom>
        <a:noFill/>
        <a:ln w="12700" cap="flat" cmpd="sng" algn="ctr">
          <a:solidFill>
            <a:schemeClr val="accent3">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3005621F-5F2C-4837-B0F2-59FBF8BE948E}">
      <dsp:nvSpPr>
        <dsp:cNvPr id="0" name=""/>
        <dsp:cNvSpPr/>
      </dsp:nvSpPr>
      <dsp:spPr>
        <a:xfrm>
          <a:off x="2071318" y="1164045"/>
          <a:ext cx="1392490" cy="1737267"/>
        </a:xfrm>
        <a:custGeom>
          <a:avLst/>
          <a:gdLst/>
          <a:ahLst/>
          <a:cxnLst/>
          <a:rect l="0" t="0" r="0" b="0"/>
          <a:pathLst>
            <a:path>
              <a:moveTo>
                <a:pt x="1392490" y="0"/>
              </a:moveTo>
              <a:lnTo>
                <a:pt x="1392490" y="1737267"/>
              </a:lnTo>
              <a:lnTo>
                <a:pt x="0" y="1737267"/>
              </a:lnTo>
            </a:path>
          </a:pathLst>
        </a:custGeom>
        <a:noFill/>
        <a:ln w="12700" cap="flat" cmpd="sng" algn="ctr">
          <a:solidFill>
            <a:schemeClr val="accent3">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8FDC02BF-3244-48C3-8952-D55EA0C8F82C}">
      <dsp:nvSpPr>
        <dsp:cNvPr id="0" name=""/>
        <dsp:cNvSpPr/>
      </dsp:nvSpPr>
      <dsp:spPr>
        <a:xfrm>
          <a:off x="2441734" y="1164045"/>
          <a:ext cx="1022074" cy="1123928"/>
        </a:xfrm>
        <a:custGeom>
          <a:avLst/>
          <a:gdLst/>
          <a:ahLst/>
          <a:cxnLst/>
          <a:rect l="0" t="0" r="0" b="0"/>
          <a:pathLst>
            <a:path>
              <a:moveTo>
                <a:pt x="1022074" y="0"/>
              </a:moveTo>
              <a:lnTo>
                <a:pt x="1022074" y="1123928"/>
              </a:lnTo>
              <a:lnTo>
                <a:pt x="0" y="1123928"/>
              </a:lnTo>
            </a:path>
          </a:pathLst>
        </a:custGeom>
        <a:noFill/>
        <a:ln w="12700" cap="flat" cmpd="sng" algn="ctr">
          <a:solidFill>
            <a:schemeClr val="accent3">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BE8BA7AE-0010-4B06-9405-2230B9580E9B}">
      <dsp:nvSpPr>
        <dsp:cNvPr id="0" name=""/>
        <dsp:cNvSpPr/>
      </dsp:nvSpPr>
      <dsp:spPr>
        <a:xfrm>
          <a:off x="3348773" y="1164045"/>
          <a:ext cx="115035" cy="378562"/>
        </a:xfrm>
        <a:custGeom>
          <a:avLst/>
          <a:gdLst/>
          <a:ahLst/>
          <a:cxnLst/>
          <a:rect l="0" t="0" r="0" b="0"/>
          <a:pathLst>
            <a:path>
              <a:moveTo>
                <a:pt x="115035" y="0"/>
              </a:moveTo>
              <a:lnTo>
                <a:pt x="115035" y="378562"/>
              </a:lnTo>
              <a:lnTo>
                <a:pt x="0" y="378562"/>
              </a:lnTo>
            </a:path>
          </a:pathLst>
        </a:custGeom>
        <a:noFill/>
        <a:ln w="12700" cap="flat" cmpd="sng" algn="ctr">
          <a:solidFill>
            <a:schemeClr val="accent3">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95FEDB4F-5974-4926-99E8-AD96E9346168}">
      <dsp:nvSpPr>
        <dsp:cNvPr id="0" name=""/>
        <dsp:cNvSpPr/>
      </dsp:nvSpPr>
      <dsp:spPr>
        <a:xfrm>
          <a:off x="4086880" y="537354"/>
          <a:ext cx="1037006" cy="146379"/>
        </a:xfrm>
        <a:custGeom>
          <a:avLst/>
          <a:gdLst/>
          <a:ahLst/>
          <a:cxnLst/>
          <a:rect l="0" t="0" r="0" b="0"/>
          <a:pathLst>
            <a:path>
              <a:moveTo>
                <a:pt x="1037006" y="0"/>
              </a:moveTo>
              <a:lnTo>
                <a:pt x="1037006" y="45514"/>
              </a:lnTo>
              <a:lnTo>
                <a:pt x="0" y="45514"/>
              </a:lnTo>
              <a:lnTo>
                <a:pt x="0" y="146379"/>
              </a:lnTo>
            </a:path>
          </a:pathLst>
        </a:custGeom>
        <a:noFill/>
        <a:ln w="12700" cap="flat" cmpd="sng" algn="ctr">
          <a:solidFill>
            <a:schemeClr val="accent2">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7C73FE31-ED8E-4DFE-BACD-8AE9389897DE}">
      <dsp:nvSpPr>
        <dsp:cNvPr id="0" name=""/>
        <dsp:cNvSpPr/>
      </dsp:nvSpPr>
      <dsp:spPr>
        <a:xfrm>
          <a:off x="3720436" y="57042"/>
          <a:ext cx="2806901" cy="480311"/>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ar-EG" sz="1800" b="1" kern="1200" dirty="0">
              <a:cs typeface="Alexandria"/>
            </a:rPr>
            <a:t>أنواع العينات</a:t>
          </a:r>
          <a:endParaRPr lang="en-US" sz="1800" b="1" kern="1200" dirty="0">
            <a:cs typeface="Alexandria"/>
          </a:endParaRPr>
        </a:p>
      </dsp:txBody>
      <dsp:txXfrm>
        <a:off x="3720436" y="57042"/>
        <a:ext cx="2806901" cy="480311"/>
      </dsp:txXfrm>
    </dsp:sp>
    <dsp:sp modelId="{72B69041-21F4-42BC-8D43-586163FAB83F}">
      <dsp:nvSpPr>
        <dsp:cNvPr id="0" name=""/>
        <dsp:cNvSpPr/>
      </dsp:nvSpPr>
      <dsp:spPr>
        <a:xfrm>
          <a:off x="3308040" y="683733"/>
          <a:ext cx="1557678" cy="480311"/>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ar-EG" sz="1600" b="1" kern="1200" dirty="0">
              <a:cs typeface="Alexandria"/>
            </a:rPr>
            <a:t>غير احتمالية</a:t>
          </a:r>
          <a:endParaRPr lang="en-US" sz="1600" b="1" kern="1200" dirty="0">
            <a:cs typeface="Alexandria"/>
          </a:endParaRPr>
        </a:p>
      </dsp:txBody>
      <dsp:txXfrm>
        <a:off x="3308040" y="683733"/>
        <a:ext cx="1557678" cy="480311"/>
      </dsp:txXfrm>
    </dsp:sp>
    <dsp:sp modelId="{1D7168D2-69EF-4DA9-8BB7-96CD21D56A48}">
      <dsp:nvSpPr>
        <dsp:cNvPr id="0" name=""/>
        <dsp:cNvSpPr/>
      </dsp:nvSpPr>
      <dsp:spPr>
        <a:xfrm>
          <a:off x="2063691" y="1302451"/>
          <a:ext cx="1285082" cy="480311"/>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ar-EG" sz="1600" b="1" kern="1200" dirty="0">
              <a:cs typeface="Alexandria"/>
            </a:rPr>
            <a:t>المتاحة</a:t>
          </a:r>
          <a:endParaRPr lang="en-US" sz="1600" b="1" kern="1200" dirty="0">
            <a:cs typeface="Alexandria"/>
          </a:endParaRPr>
        </a:p>
      </dsp:txBody>
      <dsp:txXfrm>
        <a:off x="2063691" y="1302451"/>
        <a:ext cx="1285082" cy="480311"/>
      </dsp:txXfrm>
    </dsp:sp>
    <dsp:sp modelId="{526C21A2-D8ED-4BD7-8130-1D4A963354AC}">
      <dsp:nvSpPr>
        <dsp:cNvPr id="0" name=""/>
        <dsp:cNvSpPr/>
      </dsp:nvSpPr>
      <dsp:spPr>
        <a:xfrm>
          <a:off x="1481111" y="2047818"/>
          <a:ext cx="960622" cy="480311"/>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ar-EG" sz="1600" b="1" kern="1200" dirty="0">
              <a:cs typeface="Alexandria"/>
            </a:rPr>
            <a:t>العمدية</a:t>
          </a:r>
          <a:endParaRPr lang="en-US" sz="1600" b="1" kern="1200" dirty="0">
            <a:cs typeface="Alexandria"/>
          </a:endParaRPr>
        </a:p>
      </dsp:txBody>
      <dsp:txXfrm>
        <a:off x="1481111" y="2047818"/>
        <a:ext cx="960622" cy="480311"/>
      </dsp:txXfrm>
    </dsp:sp>
    <dsp:sp modelId="{6E5F58CF-CCAD-4F6D-939C-BCA41AE69F8F}">
      <dsp:nvSpPr>
        <dsp:cNvPr id="0" name=""/>
        <dsp:cNvSpPr/>
      </dsp:nvSpPr>
      <dsp:spPr>
        <a:xfrm>
          <a:off x="1110695" y="2661156"/>
          <a:ext cx="960622" cy="480311"/>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ar-EG" sz="1600" b="1" kern="1200" dirty="0"/>
            <a:t>الحصصية</a:t>
          </a:r>
          <a:endParaRPr lang="en-US" sz="1600" b="1" kern="1200" dirty="0"/>
        </a:p>
      </dsp:txBody>
      <dsp:txXfrm>
        <a:off x="1110695" y="2661156"/>
        <a:ext cx="960622" cy="480311"/>
      </dsp:txXfrm>
    </dsp:sp>
    <dsp:sp modelId="{EE431BC7-B830-470B-96E3-73FB78AE591F}">
      <dsp:nvSpPr>
        <dsp:cNvPr id="0" name=""/>
        <dsp:cNvSpPr/>
      </dsp:nvSpPr>
      <dsp:spPr>
        <a:xfrm>
          <a:off x="630384" y="3364250"/>
          <a:ext cx="1740927" cy="480311"/>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ar-EG" sz="1600" b="1" kern="1200" dirty="0">
              <a:cs typeface="Alexandria"/>
            </a:rPr>
            <a:t>كرة الثلج</a:t>
          </a:r>
          <a:endParaRPr lang="en-US" sz="1600" b="1" kern="1200" dirty="0">
            <a:cs typeface="Alexandria"/>
          </a:endParaRPr>
        </a:p>
      </dsp:txBody>
      <dsp:txXfrm>
        <a:off x="630384" y="3364250"/>
        <a:ext cx="1740927" cy="480311"/>
      </dsp:txXfrm>
    </dsp:sp>
    <dsp:sp modelId="{6FBB496E-C0EC-4241-9896-F8D193856714}">
      <dsp:nvSpPr>
        <dsp:cNvPr id="0" name=""/>
        <dsp:cNvSpPr/>
      </dsp:nvSpPr>
      <dsp:spPr>
        <a:xfrm>
          <a:off x="5329085" y="683733"/>
          <a:ext cx="1244131" cy="480311"/>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ar-EG" sz="1600" b="1" kern="1200" dirty="0">
              <a:cs typeface="Alexandria"/>
            </a:rPr>
            <a:t>احتمالية</a:t>
          </a:r>
          <a:endParaRPr lang="en-US" sz="1600" b="1" kern="1200" dirty="0">
            <a:cs typeface="Alexandria"/>
          </a:endParaRPr>
        </a:p>
      </dsp:txBody>
      <dsp:txXfrm>
        <a:off x="5329085" y="683733"/>
        <a:ext cx="1244131" cy="480311"/>
      </dsp:txXfrm>
    </dsp:sp>
    <dsp:sp modelId="{0EC1CCF1-4DB9-4AAF-A31F-703147A969C7}">
      <dsp:nvSpPr>
        <dsp:cNvPr id="0" name=""/>
        <dsp:cNvSpPr/>
      </dsp:nvSpPr>
      <dsp:spPr>
        <a:xfrm>
          <a:off x="6602643" y="1166312"/>
          <a:ext cx="2273832" cy="480311"/>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ar-EG" sz="1600" b="1" kern="1200" dirty="0">
              <a:cs typeface="Alexandria"/>
            </a:rPr>
            <a:t>العشوائية البسيطة</a:t>
          </a:r>
          <a:endParaRPr lang="en-US" sz="1600" b="1" kern="1200" dirty="0">
            <a:cs typeface="Alexandria"/>
          </a:endParaRPr>
        </a:p>
      </dsp:txBody>
      <dsp:txXfrm>
        <a:off x="6602643" y="1166312"/>
        <a:ext cx="2273832" cy="480311"/>
      </dsp:txXfrm>
    </dsp:sp>
    <dsp:sp modelId="{48CF1445-3B59-49DB-922E-176CE07DE5F6}">
      <dsp:nvSpPr>
        <dsp:cNvPr id="0" name=""/>
        <dsp:cNvSpPr/>
      </dsp:nvSpPr>
      <dsp:spPr>
        <a:xfrm>
          <a:off x="7168344" y="1828023"/>
          <a:ext cx="1947489" cy="480311"/>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ar-EG" sz="1600" b="1" kern="1200" dirty="0">
              <a:cs typeface="Alexandria"/>
            </a:rPr>
            <a:t>العينة العشوائية المنتظمة</a:t>
          </a:r>
          <a:endParaRPr lang="en-US" sz="1600" b="1" kern="1200" dirty="0">
            <a:cs typeface="Alexandria"/>
          </a:endParaRPr>
        </a:p>
      </dsp:txBody>
      <dsp:txXfrm>
        <a:off x="7168344" y="1828023"/>
        <a:ext cx="1947489" cy="480311"/>
      </dsp:txXfrm>
    </dsp:sp>
    <dsp:sp modelId="{A07F76A7-6442-4090-AF26-AD357189E31A}">
      <dsp:nvSpPr>
        <dsp:cNvPr id="0" name=""/>
        <dsp:cNvSpPr/>
      </dsp:nvSpPr>
      <dsp:spPr>
        <a:xfrm>
          <a:off x="7691576" y="2586132"/>
          <a:ext cx="1780082" cy="480311"/>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ar-EG" sz="1600" b="1" kern="1200" dirty="0">
              <a:cs typeface="Alexandria"/>
            </a:rPr>
            <a:t>العينة الطبقية</a:t>
          </a:r>
          <a:endParaRPr lang="en-US" sz="1600" b="1" kern="1200" dirty="0">
            <a:cs typeface="Alexandria"/>
          </a:endParaRPr>
        </a:p>
      </dsp:txBody>
      <dsp:txXfrm>
        <a:off x="7691576" y="2586132"/>
        <a:ext cx="1780082" cy="480311"/>
      </dsp:txXfrm>
    </dsp:sp>
    <dsp:sp modelId="{78D39D37-5F54-4144-A0A2-BA37B7E4034E}">
      <dsp:nvSpPr>
        <dsp:cNvPr id="0" name=""/>
        <dsp:cNvSpPr/>
      </dsp:nvSpPr>
      <dsp:spPr>
        <a:xfrm>
          <a:off x="8204087" y="3131064"/>
          <a:ext cx="1686872" cy="480311"/>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ar-EG" sz="1600" b="1" kern="1200" dirty="0">
              <a:cs typeface="Alexandria"/>
            </a:rPr>
            <a:t>العنقودية</a:t>
          </a:r>
          <a:endParaRPr lang="en-US" sz="1600" b="1" kern="1200" dirty="0">
            <a:cs typeface="Alexandria"/>
          </a:endParaRPr>
        </a:p>
      </dsp:txBody>
      <dsp:txXfrm>
        <a:off x="8204087" y="3131064"/>
        <a:ext cx="1686872" cy="480311"/>
      </dsp:txXfrm>
    </dsp:sp>
    <dsp:sp modelId="{89596DF6-BC2D-4920-82F2-D75834D506A6}">
      <dsp:nvSpPr>
        <dsp:cNvPr id="0" name=""/>
        <dsp:cNvSpPr/>
      </dsp:nvSpPr>
      <dsp:spPr>
        <a:xfrm>
          <a:off x="8971250" y="3781329"/>
          <a:ext cx="1435583" cy="480311"/>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ar-EG" sz="1600" b="1" kern="1200" dirty="0">
              <a:cs typeface="Alexandria"/>
            </a:rPr>
            <a:t>متعددة المراحل</a:t>
          </a:r>
          <a:endParaRPr lang="en-US" sz="1600" b="1" kern="1200" dirty="0">
            <a:cs typeface="Alexandria"/>
          </a:endParaRPr>
        </a:p>
      </dsp:txBody>
      <dsp:txXfrm>
        <a:off x="8971250" y="3781329"/>
        <a:ext cx="1435583" cy="480311"/>
      </dsp:txXfrm>
    </dsp:sp>
  </dsp:spTree>
</dsp:drawing>
</file>

<file path=ppt/diagrams/layout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2025-11-13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36</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2025-11-13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2025-11-13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2025-11-13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2025-11-13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2025-11-13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2025-11-13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2025-11-13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2025-11-13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2025-11-13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2025-11-13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2025-11-13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752078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Slide 24 master">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rgbClr val="F4F0FF"/>
          </a:solidFill>
          <a:ln/>
        </p:spPr>
        <p:txBody>
          <a:bodyPr/>
          <a:lstStyle/>
          <a:p>
            <a:endParaRPr lang="en-US"/>
          </a:p>
        </p:txBody>
      </p:sp>
      <p:sp>
        <p:nvSpPr>
          <p:cNvPr id="3" name="Shape 1"/>
          <p:cNvSpPr/>
          <p:nvPr/>
        </p:nvSpPr>
        <p:spPr>
          <a:xfrm>
            <a:off x="0" y="0"/>
            <a:ext cx="12192000" cy="6858000"/>
          </a:xfrm>
          <a:prstGeom prst="rect">
            <a:avLst/>
          </a:prstGeom>
          <a:solidFill>
            <a:srgbClr val="FBFAFF"/>
          </a:solidFill>
          <a:ln/>
        </p:spPr>
        <p:txBody>
          <a:bodyPr/>
          <a:lstStyle/>
          <a:p>
            <a:endParaRPr lang="en-US"/>
          </a:p>
        </p:txBody>
      </p:sp>
    </p:spTree>
    <p:extLst>
      <p:ext uri="{BB962C8B-B14F-4D97-AF65-F5344CB8AC3E}">
        <p14:creationId xmlns:p14="http://schemas.microsoft.com/office/powerpoint/2010/main" val="291134997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Slide 25 master">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rgbClr val="F4F0FF"/>
          </a:solidFill>
          <a:ln/>
        </p:spPr>
        <p:txBody>
          <a:bodyPr/>
          <a:lstStyle/>
          <a:p>
            <a:endParaRPr lang="en-US"/>
          </a:p>
        </p:txBody>
      </p:sp>
      <p:sp>
        <p:nvSpPr>
          <p:cNvPr id="3" name="Shape 1"/>
          <p:cNvSpPr/>
          <p:nvPr/>
        </p:nvSpPr>
        <p:spPr>
          <a:xfrm>
            <a:off x="0" y="0"/>
            <a:ext cx="12192000" cy="6858000"/>
          </a:xfrm>
          <a:prstGeom prst="rect">
            <a:avLst/>
          </a:prstGeom>
          <a:solidFill>
            <a:srgbClr val="FBFAFF"/>
          </a:solidFill>
          <a:ln/>
        </p:spPr>
        <p:txBody>
          <a:bodyPr/>
          <a:lstStyle/>
          <a:p>
            <a:endParaRPr lang="en-US"/>
          </a:p>
        </p:txBody>
      </p:sp>
    </p:spTree>
    <p:extLst>
      <p:ext uri="{BB962C8B-B14F-4D97-AF65-F5344CB8AC3E}">
        <p14:creationId xmlns:p14="http://schemas.microsoft.com/office/powerpoint/2010/main" val="250972456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cSld name="Slide 28 master">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rgbClr val="F4F0FF"/>
          </a:solidFill>
          <a:ln/>
        </p:spPr>
        <p:txBody>
          <a:bodyPr/>
          <a:lstStyle/>
          <a:p>
            <a:endParaRPr lang="en-US"/>
          </a:p>
        </p:txBody>
      </p:sp>
      <p:sp>
        <p:nvSpPr>
          <p:cNvPr id="3" name="Shape 1"/>
          <p:cNvSpPr/>
          <p:nvPr/>
        </p:nvSpPr>
        <p:spPr>
          <a:xfrm>
            <a:off x="0" y="0"/>
            <a:ext cx="12192000" cy="6858000"/>
          </a:xfrm>
          <a:prstGeom prst="rect">
            <a:avLst/>
          </a:prstGeom>
          <a:solidFill>
            <a:srgbClr val="FBFAFF"/>
          </a:solidFill>
          <a:ln/>
        </p:spPr>
        <p:txBody>
          <a:bodyPr/>
          <a:lstStyle/>
          <a:p>
            <a:endParaRPr lang="en-US"/>
          </a:p>
        </p:txBody>
      </p:sp>
    </p:spTree>
    <p:extLst>
      <p:ext uri="{BB962C8B-B14F-4D97-AF65-F5344CB8AC3E}">
        <p14:creationId xmlns:p14="http://schemas.microsoft.com/office/powerpoint/2010/main" val="264337548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cSld name="Slide 36 master">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rgbClr val="F4F0FF"/>
          </a:solidFill>
          <a:ln/>
        </p:spPr>
        <p:txBody>
          <a:bodyPr/>
          <a:lstStyle/>
          <a:p>
            <a:endParaRPr lang="en-US"/>
          </a:p>
        </p:txBody>
      </p:sp>
      <p:sp>
        <p:nvSpPr>
          <p:cNvPr id="3" name="Shape 1"/>
          <p:cNvSpPr/>
          <p:nvPr/>
        </p:nvSpPr>
        <p:spPr>
          <a:xfrm>
            <a:off x="0" y="0"/>
            <a:ext cx="12192000" cy="6858000"/>
          </a:xfrm>
          <a:prstGeom prst="rect">
            <a:avLst/>
          </a:prstGeom>
          <a:solidFill>
            <a:srgbClr val="FBFAFF"/>
          </a:solidFill>
          <a:ln/>
        </p:spPr>
        <p:txBody>
          <a:bodyPr/>
          <a:lstStyle/>
          <a:p>
            <a:endParaRPr lang="en-US"/>
          </a:p>
        </p:txBody>
      </p:sp>
    </p:spTree>
    <p:extLst>
      <p:ext uri="{BB962C8B-B14F-4D97-AF65-F5344CB8AC3E}">
        <p14:creationId xmlns:p14="http://schemas.microsoft.com/office/powerpoint/2010/main" val="408651184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cSld name="Slide 37 master">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rgbClr val="F4F0FF"/>
          </a:solidFill>
          <a:ln/>
        </p:spPr>
        <p:txBody>
          <a:bodyPr/>
          <a:lstStyle/>
          <a:p>
            <a:endParaRPr lang="en-US"/>
          </a:p>
        </p:txBody>
      </p:sp>
      <p:sp>
        <p:nvSpPr>
          <p:cNvPr id="3" name="Shape 1"/>
          <p:cNvSpPr/>
          <p:nvPr/>
        </p:nvSpPr>
        <p:spPr>
          <a:xfrm>
            <a:off x="0" y="0"/>
            <a:ext cx="12192000" cy="6858000"/>
          </a:xfrm>
          <a:prstGeom prst="rect">
            <a:avLst/>
          </a:prstGeom>
          <a:solidFill>
            <a:srgbClr val="FBFAFF"/>
          </a:solidFill>
          <a:ln/>
        </p:spPr>
        <p:txBody>
          <a:bodyPr/>
          <a:lstStyle/>
          <a:p>
            <a:endParaRPr lang="en-US"/>
          </a:p>
        </p:txBody>
      </p:sp>
    </p:spTree>
    <p:extLst>
      <p:ext uri="{BB962C8B-B14F-4D97-AF65-F5344CB8AC3E}">
        <p14:creationId xmlns:p14="http://schemas.microsoft.com/office/powerpoint/2010/main" val="389390542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cSld name="Slide 38 master">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rgbClr val="F4F0FF"/>
          </a:solidFill>
          <a:ln/>
        </p:spPr>
        <p:txBody>
          <a:bodyPr/>
          <a:lstStyle/>
          <a:p>
            <a:endParaRPr lang="en-US"/>
          </a:p>
        </p:txBody>
      </p:sp>
      <p:sp>
        <p:nvSpPr>
          <p:cNvPr id="3" name="Shape 1"/>
          <p:cNvSpPr/>
          <p:nvPr/>
        </p:nvSpPr>
        <p:spPr>
          <a:xfrm>
            <a:off x="0" y="0"/>
            <a:ext cx="12192000" cy="6858000"/>
          </a:xfrm>
          <a:prstGeom prst="rect">
            <a:avLst/>
          </a:prstGeom>
          <a:solidFill>
            <a:srgbClr val="FBFAFF"/>
          </a:solidFill>
          <a:ln/>
        </p:spPr>
        <p:txBody>
          <a:bodyPr/>
          <a:lstStyle/>
          <a:p>
            <a:endParaRPr lang="en-US"/>
          </a:p>
        </p:txBody>
      </p:sp>
    </p:spTree>
    <p:extLst>
      <p:ext uri="{BB962C8B-B14F-4D97-AF65-F5344CB8AC3E}">
        <p14:creationId xmlns:p14="http://schemas.microsoft.com/office/powerpoint/2010/main" val="25721144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cSld name="Slide 40 master">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rgbClr val="F4F0FF"/>
          </a:solidFill>
          <a:ln/>
        </p:spPr>
        <p:txBody>
          <a:bodyPr/>
          <a:lstStyle/>
          <a:p>
            <a:endParaRPr lang="en-US"/>
          </a:p>
        </p:txBody>
      </p:sp>
      <p:sp>
        <p:nvSpPr>
          <p:cNvPr id="3" name="Shape 1"/>
          <p:cNvSpPr/>
          <p:nvPr/>
        </p:nvSpPr>
        <p:spPr>
          <a:xfrm>
            <a:off x="0" y="0"/>
            <a:ext cx="12192000" cy="6858000"/>
          </a:xfrm>
          <a:prstGeom prst="rect">
            <a:avLst/>
          </a:prstGeom>
          <a:solidFill>
            <a:srgbClr val="FBFAFF"/>
          </a:solidFill>
          <a:ln/>
        </p:spPr>
        <p:txBody>
          <a:bodyPr/>
          <a:lstStyle/>
          <a:p>
            <a:endParaRPr lang="en-US"/>
          </a:p>
        </p:txBody>
      </p:sp>
    </p:spTree>
    <p:extLst>
      <p:ext uri="{BB962C8B-B14F-4D97-AF65-F5344CB8AC3E}">
        <p14:creationId xmlns:p14="http://schemas.microsoft.com/office/powerpoint/2010/main" val="25474679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image" Target="../media/image1.png"/><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2025-11-13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4" r:id="rId15"/>
    <p:sldLayoutId id="2147483665" r:id="rId16"/>
    <p:sldLayoutId id="2147483666" r:id="rId17"/>
    <p:sldLayoutId id="2147483667" r:id="rId18"/>
    <p:sldLayoutId id="2147483668" r:id="rId19"/>
    <p:sldLayoutId id="2147483669" r:id="rId20"/>
    <p:sldLayoutId id="2147483670" r:id="rId21"/>
    <p:sldLayoutId id="2147483671" r:id="rId22"/>
    <p:sldLayoutId id="2147483672" r:id="rId23"/>
    <p:sldLayoutId id="2147483673" r:id="rId2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5.png"/><Relationship Id="rId1" Type="http://schemas.openxmlformats.org/officeDocument/2006/relationships/slideLayout" Target="../slideLayouts/slideLayout1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24.png"/><Relationship Id="rId3" Type="http://schemas.openxmlformats.org/officeDocument/2006/relationships/image" Target="../media/image14.png"/><Relationship Id="rId7" Type="http://schemas.openxmlformats.org/officeDocument/2006/relationships/image" Target="../media/image18.png"/><Relationship Id="rId12" Type="http://schemas.openxmlformats.org/officeDocument/2006/relationships/image" Target="../media/image23.png"/><Relationship Id="rId2" Type="http://schemas.openxmlformats.org/officeDocument/2006/relationships/image" Target="../media/image5.png"/><Relationship Id="rId1" Type="http://schemas.openxmlformats.org/officeDocument/2006/relationships/slideLayout" Target="../slideLayouts/slideLayout17.xml"/><Relationship Id="rId6" Type="http://schemas.openxmlformats.org/officeDocument/2006/relationships/image" Target="../media/image17.png"/><Relationship Id="rId11" Type="http://schemas.openxmlformats.org/officeDocument/2006/relationships/image" Target="../media/image22.svg"/><Relationship Id="rId5" Type="http://schemas.openxmlformats.org/officeDocument/2006/relationships/image" Target="../media/image16.svg"/><Relationship Id="rId10" Type="http://schemas.openxmlformats.org/officeDocument/2006/relationships/image" Target="../media/image21.png"/><Relationship Id="rId4" Type="http://schemas.openxmlformats.org/officeDocument/2006/relationships/image" Target="../media/image15.png"/><Relationship Id="rId9" Type="http://schemas.openxmlformats.org/officeDocument/2006/relationships/image" Target="../media/image20.png"/><Relationship Id="rId14" Type="http://schemas.openxmlformats.org/officeDocument/2006/relationships/image" Target="../media/image25.svg"/></Relationships>
</file>

<file path=ppt/slides/_rels/slide1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5.png"/><Relationship Id="rId1" Type="http://schemas.openxmlformats.org/officeDocument/2006/relationships/slideLayout" Target="../slideLayouts/slideLayout15.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5.png"/><Relationship Id="rId1" Type="http://schemas.openxmlformats.org/officeDocument/2006/relationships/slideLayout" Target="../slideLayouts/slideLayout15.xml"/><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30.png"/></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5.png"/><Relationship Id="rId1" Type="http://schemas.openxmlformats.org/officeDocument/2006/relationships/slideLayout" Target="../slideLayouts/slideLayout17.xml"/><Relationship Id="rId4" Type="http://schemas.openxmlformats.org/officeDocument/2006/relationships/image" Target="../media/image34.png"/></Relationships>
</file>

<file path=ppt/slides/_rels/slide2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38.png"/><Relationship Id="rId7"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8.xml"/><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image" Target="../media/image39.png"/></Relationships>
</file>

<file path=ppt/slides/_rels/slide24.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4.xml"/><Relationship Id="rId1" Type="http://schemas.openxmlformats.org/officeDocument/2006/relationships/slideLayout" Target="../slideLayouts/slideLayout19.xml"/><Relationship Id="rId4" Type="http://schemas.openxmlformats.org/officeDocument/2006/relationships/image" Target="../media/image43.png"/></Relationships>
</file>

<file path=ppt/slides/_rels/slide25.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27.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5.xml"/><Relationship Id="rId1" Type="http://schemas.openxmlformats.org/officeDocument/2006/relationships/slideLayout" Target="../slideLayouts/slideLayout20.xml"/><Relationship Id="rId4" Type="http://schemas.openxmlformats.org/officeDocument/2006/relationships/image" Target="../media/image43.png"/></Relationships>
</file>

<file path=ppt/slides/_rels/slide28.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31.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51.png"/></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6.xml"/><Relationship Id="rId1" Type="http://schemas.openxmlformats.org/officeDocument/2006/relationships/slideLayout" Target="../slideLayouts/slideLayout21.xml"/><Relationship Id="rId4" Type="http://schemas.openxmlformats.org/officeDocument/2006/relationships/image" Target="../media/image43.png"/></Relationships>
</file>

<file path=ppt/slides/_rels/slide34.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7.xml"/><Relationship Id="rId1" Type="http://schemas.openxmlformats.org/officeDocument/2006/relationships/slideLayout" Target="../slideLayouts/slideLayout22.xml"/><Relationship Id="rId5" Type="http://schemas.openxmlformats.org/officeDocument/2006/relationships/image" Target="../media/image43.png"/><Relationship Id="rId4" Type="http://schemas.openxmlformats.org/officeDocument/2006/relationships/image" Target="../media/image54.png"/></Relationships>
</file>

<file path=ppt/slides/_rels/slide35.xml.rels><?xml version="1.0" encoding="UTF-8" standalone="yes"?>
<Relationships xmlns="http://schemas.openxmlformats.org/package/2006/relationships"><Relationship Id="rId8" Type="http://schemas.openxmlformats.org/officeDocument/2006/relationships/image" Target="../media/image60.svg"/><Relationship Id="rId13" Type="http://schemas.openxmlformats.org/officeDocument/2006/relationships/image" Target="../media/image65.png"/><Relationship Id="rId18" Type="http://schemas.openxmlformats.org/officeDocument/2006/relationships/image" Target="../media/image70.png"/><Relationship Id="rId3" Type="http://schemas.openxmlformats.org/officeDocument/2006/relationships/image" Target="../media/image55.png"/><Relationship Id="rId21" Type="http://schemas.openxmlformats.org/officeDocument/2006/relationships/image" Target="../media/image43.png"/><Relationship Id="rId7" Type="http://schemas.openxmlformats.org/officeDocument/2006/relationships/image" Target="../media/image59.png"/><Relationship Id="rId12" Type="http://schemas.openxmlformats.org/officeDocument/2006/relationships/image" Target="../media/image64.png"/><Relationship Id="rId17" Type="http://schemas.openxmlformats.org/officeDocument/2006/relationships/image" Target="../media/image69.svg"/><Relationship Id="rId2" Type="http://schemas.openxmlformats.org/officeDocument/2006/relationships/notesSlide" Target="../notesSlides/notesSlide8.xml"/><Relationship Id="rId16" Type="http://schemas.openxmlformats.org/officeDocument/2006/relationships/image" Target="../media/image68.png"/><Relationship Id="rId20" Type="http://schemas.openxmlformats.org/officeDocument/2006/relationships/image" Target="../media/image72.svg"/><Relationship Id="rId1" Type="http://schemas.openxmlformats.org/officeDocument/2006/relationships/slideLayout" Target="../slideLayouts/slideLayout23.xml"/><Relationship Id="rId6" Type="http://schemas.openxmlformats.org/officeDocument/2006/relationships/image" Target="../media/image58.png"/><Relationship Id="rId11" Type="http://schemas.openxmlformats.org/officeDocument/2006/relationships/image" Target="../media/image63.svg"/><Relationship Id="rId5" Type="http://schemas.openxmlformats.org/officeDocument/2006/relationships/image" Target="../media/image57.svg"/><Relationship Id="rId15" Type="http://schemas.openxmlformats.org/officeDocument/2006/relationships/image" Target="../media/image67.png"/><Relationship Id="rId10" Type="http://schemas.openxmlformats.org/officeDocument/2006/relationships/image" Target="../media/image62.png"/><Relationship Id="rId19" Type="http://schemas.openxmlformats.org/officeDocument/2006/relationships/image" Target="../media/image71.png"/><Relationship Id="rId4" Type="http://schemas.openxmlformats.org/officeDocument/2006/relationships/image" Target="../media/image56.png"/><Relationship Id="rId9" Type="http://schemas.openxmlformats.org/officeDocument/2006/relationships/image" Target="../media/image61.png"/><Relationship Id="rId14" Type="http://schemas.openxmlformats.org/officeDocument/2006/relationships/image" Target="../media/image66.svg"/></Relationships>
</file>

<file path=ppt/slides/_rels/slide36.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9.xml"/><Relationship Id="rId1" Type="http://schemas.openxmlformats.org/officeDocument/2006/relationships/slideLayout" Target="../slideLayouts/slideLayout24.xml"/><Relationship Id="rId5" Type="http://schemas.openxmlformats.org/officeDocument/2006/relationships/image" Target="../media/image43.png"/><Relationship Id="rId4" Type="http://schemas.openxmlformats.org/officeDocument/2006/relationships/image" Target="../media/image74.png"/></Relationships>
</file>

<file path=ppt/slides/_rels/slide37.xml.rels><?xml version="1.0" encoding="UTF-8" standalone="yes"?>
<Relationships xmlns="http://schemas.openxmlformats.org/package/2006/relationships"><Relationship Id="rId3" Type="http://schemas.openxmlformats.org/officeDocument/2006/relationships/hyperlink" Target="https://www.calculator.net/sample-size-calculator.html" TargetMode="External"/><Relationship Id="rId7" Type="http://schemas.openxmlformats.org/officeDocument/2006/relationships/image" Target="../media/image75.png"/><Relationship Id="rId2" Type="http://schemas.openxmlformats.org/officeDocument/2006/relationships/image" Target="../media/image5.png"/><Relationship Id="rId1" Type="http://schemas.openxmlformats.org/officeDocument/2006/relationships/slideLayout" Target="../slideLayouts/slideLayout15.xml"/><Relationship Id="rId6" Type="http://schemas.openxmlformats.org/officeDocument/2006/relationships/hyperlink" Target="https://www.randomizer.org/" TargetMode="External"/><Relationship Id="rId5" Type="http://schemas.openxmlformats.org/officeDocument/2006/relationships/hyperlink" Target="https://clincalc.com/stats/samplesize.aspx" TargetMode="External"/><Relationship Id="rId4" Type="http://schemas.openxmlformats.org/officeDocument/2006/relationships/hyperlink" Target="https://www.qualtrics.com/blog/calculating-sample-size/" TargetMode="External"/></Relationships>
</file>

<file path=ppt/slides/_rels/slide38.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image" Target="../media/image77.jpeg"/><Relationship Id="rId1" Type="http://schemas.openxmlformats.org/officeDocument/2006/relationships/slideLayout" Target="../slideLayouts/slideLayout16.xml"/><Relationship Id="rId5" Type="http://schemas.openxmlformats.org/officeDocument/2006/relationships/image" Target="../media/image80.png"/><Relationship Id="rId4" Type="http://schemas.openxmlformats.org/officeDocument/2006/relationships/image" Target="../media/image7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58332" y="4043842"/>
            <a:ext cx="4886463" cy="400110"/>
          </a:xfrm>
          <a:prstGeom prst="rect">
            <a:avLst/>
          </a:prstGeom>
          <a:noFill/>
        </p:spPr>
        <p:txBody>
          <a:bodyPr wrap="square" rtlCol="0">
            <a:spAutoFit/>
          </a:bodyPr>
          <a:lstStyle/>
          <a:p>
            <a:r>
              <a:rPr lang="en-US" sz="2000" dirty="0">
                <a:latin typeface="Alexandria" pitchFamily="2" charset="-78"/>
                <a:cs typeface="Alexandria" pitchFamily="2" charset="-78"/>
              </a:rPr>
              <a:t>Prepared by Dr. Hala Elalfy </a:t>
            </a:r>
            <a:r>
              <a:rPr lang="en-US" sz="2000" dirty="0" err="1">
                <a:latin typeface="Alexandria" pitchFamily="2" charset="-78"/>
                <a:cs typeface="Alexandria" pitchFamily="2" charset="-78"/>
              </a:rPr>
              <a:t>Fawzy</a:t>
            </a:r>
            <a:endParaRPr lang="en-US" sz="2000" dirty="0">
              <a:latin typeface="Alexandria" pitchFamily="2" charset="-78"/>
              <a:cs typeface="Alexandria" pitchFamily="2" charset="-78"/>
            </a:endParaRPr>
          </a:p>
        </p:txBody>
      </p:sp>
      <p:sp>
        <p:nvSpPr>
          <p:cNvPr id="31" name="TextBox 30"/>
          <p:cNvSpPr txBox="1"/>
          <p:nvPr/>
        </p:nvSpPr>
        <p:spPr>
          <a:xfrm>
            <a:off x="706040" y="1998560"/>
            <a:ext cx="4886463" cy="1323439"/>
          </a:xfrm>
          <a:prstGeom prst="rect">
            <a:avLst/>
          </a:prstGeom>
          <a:noFill/>
        </p:spPr>
        <p:txBody>
          <a:bodyPr wrap="square" rtlCol="0">
            <a:spAutoFit/>
          </a:bodyPr>
          <a:lstStyle/>
          <a:p>
            <a:pPr algn="ctr"/>
            <a:r>
              <a:rPr lang="en-US" sz="4000" b="1" dirty="0">
                <a:solidFill>
                  <a:srgbClr val="00B0F0"/>
                </a:solidFill>
                <a:latin typeface="Alexandria" pitchFamily="2" charset="-78"/>
                <a:cs typeface="Alexandria" pitchFamily="2" charset="-78"/>
              </a:rPr>
              <a:t>Public Relations research Methods</a:t>
            </a:r>
          </a:p>
        </p:txBody>
      </p:sp>
      <p:sp>
        <p:nvSpPr>
          <p:cNvPr id="34" name="Rectangle: Rounded Corners 33"/>
          <p:cNvSpPr/>
          <p:nvPr/>
        </p:nvSpPr>
        <p:spPr>
          <a:xfrm>
            <a:off x="45888" y="60591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bg1"/>
                </a:solidFill>
                <a:latin typeface="Times New Roman" panose="02020603050405020304" pitchFamily="18" charset="0"/>
                <a:cs typeface="Times New Roman" panose="02020603050405020304" pitchFamily="18" charset="0"/>
              </a:rPr>
              <a:t>Lecture </a:t>
            </a:r>
            <a:r>
              <a:rPr lang="ar-EG" sz="2800" b="1">
                <a:solidFill>
                  <a:schemeClr val="bg1"/>
                </a:solidFill>
                <a:latin typeface="Times New Roman" panose="02020603050405020304" pitchFamily="18" charset="0"/>
                <a:cs typeface="Times New Roman" panose="02020603050405020304" pitchFamily="18" charset="0"/>
              </a:rPr>
              <a:t>0</a:t>
            </a:r>
            <a:r>
              <a:rPr lang="en-US" sz="2800" b="1">
                <a:solidFill>
                  <a:schemeClr val="bg1"/>
                </a:solidFill>
                <a:latin typeface="Times New Roman" panose="02020603050405020304" pitchFamily="18" charset="0"/>
                <a:cs typeface="Times New Roman" panose="02020603050405020304" pitchFamily="18" charset="0"/>
              </a:rPr>
              <a:t>6</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p:cNvSpPr txBox="1"/>
          <p:nvPr/>
        </p:nvSpPr>
        <p:spPr>
          <a:xfrm>
            <a:off x="329269" y="5104240"/>
            <a:ext cx="2249334" cy="707886"/>
          </a:xfrm>
          <a:prstGeom prst="rect">
            <a:avLst/>
          </a:prstGeom>
          <a:noFill/>
        </p:spPr>
        <p:txBody>
          <a:bodyPr wrap="none" rtlCol="0">
            <a:spAutoFit/>
          </a:bodyPr>
          <a:lstStyle/>
          <a:p>
            <a:r>
              <a:rPr lang="en-US" sz="2000" dirty="0">
                <a:latin typeface="Alexandria" pitchFamily="2" charset="-78"/>
                <a:cs typeface="Alexandria" pitchFamily="2" charset="-78"/>
              </a:rPr>
              <a:t>PRL 624</a:t>
            </a:r>
          </a:p>
          <a:p>
            <a:r>
              <a:rPr lang="en-US" sz="2000">
                <a:latin typeface="Alexandria" pitchFamily="2" charset="-78"/>
                <a:cs typeface="Alexandria" pitchFamily="2" charset="-78"/>
              </a:rPr>
              <a:t>Public Relations</a:t>
            </a:r>
            <a:endParaRPr lang="en-US" sz="2000" dirty="0">
              <a:latin typeface="Alexandria" pitchFamily="2" charset="-78"/>
              <a:cs typeface="Alexandria" pitchFamily="2" charset="-78"/>
            </a:endParaRPr>
          </a:p>
        </p:txBody>
      </p:sp>
      <p:sp>
        <p:nvSpPr>
          <p:cNvPr id="14" name="Oval 13"/>
          <p:cNvSpPr/>
          <p:nvPr/>
        </p:nvSpPr>
        <p:spPr>
          <a:xfrm>
            <a:off x="6200343" y="-320675"/>
            <a:ext cx="7410450" cy="7410450"/>
          </a:xfrm>
          <a:prstGeom prst="ellipse">
            <a:avLst/>
          </a:prstGeom>
          <a:blipFill>
            <a:blip r:embed="rId3" cstate="screen">
              <a:extLst>
                <a:ext uri="{28A0092B-C50C-407E-A947-70E740481C1C}">
                  <a14:useLocalDpi xmlns:a14="http://schemas.microsoft.com/office/drawing/2010/main"/>
                </a:ext>
              </a:extLst>
            </a:blip>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851487" y="2676772"/>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41067" y="1920761"/>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screen">
            <a:extLst>
              <a:ext uri="{28A0092B-C50C-407E-A947-70E740481C1C}">
                <a14:useLocalDpi xmlns:a14="http://schemas.microsoft.com/office/drawing/2010/main"/>
              </a:ext>
            </a:extLst>
          </a:blip>
          <a:srcRect/>
          <a:stretch>
            <a:fillRect/>
          </a:stretch>
        </p:blipFill>
        <p:spPr>
          <a:xfrm>
            <a:off x="1141067" y="1786184"/>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18783" y="646943"/>
            <a:ext cx="5692786" cy="1232902"/>
          </a:xfrm>
          <a:prstGeom prst="rect">
            <a:avLst/>
          </a:prstGeom>
          <a:noFill/>
        </p:spPr>
        <p:txBody>
          <a:bodyPr wrap="square" rtlCol="0">
            <a:spAutoFit/>
          </a:bodyPr>
          <a:lstStyle/>
          <a:p>
            <a:pPr algn="ctr">
              <a:lnSpc>
                <a:spcPct val="200000"/>
              </a:lnSpc>
            </a:pPr>
            <a:r>
              <a:rPr lang="ar-EG" sz="2000" b="1">
                <a:solidFill>
                  <a:srgbClr val="00B0F0"/>
                </a:solidFill>
                <a:latin typeface="Alexandria" pitchFamily="2" charset="-78"/>
                <a:cs typeface="Alexandria" pitchFamily="2" charset="-78"/>
              </a:rPr>
              <a:t>المحاضرة السادسة</a:t>
            </a:r>
          </a:p>
          <a:p>
            <a:pPr algn="ctr">
              <a:lnSpc>
                <a:spcPct val="200000"/>
              </a:lnSpc>
            </a:pPr>
            <a:r>
              <a:rPr lang="ar-EG" sz="2000" b="1">
                <a:solidFill>
                  <a:srgbClr val="00B0F0"/>
                </a:solidFill>
                <a:latin typeface="Alexandria" pitchFamily="2" charset="-78"/>
                <a:cs typeface="Alexandria" pitchFamily="2" charset="-78"/>
              </a:rPr>
              <a:t>تحديد مجتمع وعينة الدراسة</a:t>
            </a: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a:t>
            </a:r>
            <a:r>
              <a:rPr lang="ar-EG" sz="4800" b="1">
                <a:solidFill>
                  <a:schemeClr val="bg1"/>
                </a:solidFill>
                <a:latin typeface="Times New Roman" panose="02020603050405020304" pitchFamily="18" charset="0"/>
                <a:cs typeface="Times New Roman" panose="02020603050405020304" pitchFamily="18" charset="0"/>
              </a:rPr>
              <a:t>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111188" y="165997"/>
            <a:ext cx="4113898"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محتويات المحاضرة</a:t>
            </a:r>
            <a:endParaRPr lang="en-US" sz="2000" b="1" dirty="0">
              <a:solidFill>
                <a:srgbClr val="00B0F0"/>
              </a:solidFill>
              <a:latin typeface="Alexandria" pitchFamily="2" charset="-78"/>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ar-EG" sz="4400" b="1">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69002" y="110811"/>
            <a:ext cx="2305141" cy="1076343"/>
          </a:xfrm>
          <a:prstGeom prst="rect">
            <a:avLst/>
          </a:prstGeom>
        </p:spPr>
      </p:pic>
      <p:grpSp>
        <p:nvGrpSpPr>
          <p:cNvPr id="4" name="Group 3">
            <a:extLst>
              <a:ext uri="{FF2B5EF4-FFF2-40B4-BE49-F238E27FC236}">
                <a16:creationId xmlns:a16="http://schemas.microsoft.com/office/drawing/2014/main" id="{FE45E7FC-B8C4-2449-0C22-0F2AC1EAD2CD}"/>
              </a:ext>
            </a:extLst>
          </p:cNvPr>
          <p:cNvGrpSpPr/>
          <p:nvPr/>
        </p:nvGrpSpPr>
        <p:grpSpPr>
          <a:xfrm>
            <a:off x="4628033" y="1355773"/>
            <a:ext cx="6911703" cy="4609282"/>
            <a:chOff x="793790" y="648772"/>
            <a:chExt cx="7556421" cy="6783229"/>
          </a:xfrm>
        </p:grpSpPr>
        <p:sp>
          <p:nvSpPr>
            <p:cNvPr id="31" name="Text 0">
              <a:extLst>
                <a:ext uri="{FF2B5EF4-FFF2-40B4-BE49-F238E27FC236}">
                  <a16:creationId xmlns:a16="http://schemas.microsoft.com/office/drawing/2014/main" id="{2DCE7E94-F16B-1B38-A8D3-40014284832C}"/>
                </a:ext>
              </a:extLst>
            </p:cNvPr>
            <p:cNvSpPr/>
            <p:nvPr/>
          </p:nvSpPr>
          <p:spPr>
            <a:xfrm>
              <a:off x="3388400" y="648772"/>
              <a:ext cx="4961811" cy="620078"/>
            </a:xfrm>
            <a:prstGeom prst="rect">
              <a:avLst/>
            </a:prstGeom>
            <a:noFill/>
            <a:ln/>
          </p:spPr>
          <p:txBody>
            <a:bodyPr wrap="none" lIns="0" tIns="0" rIns="0" bIns="0" rtlCol="0" anchor="t"/>
            <a:lstStyle/>
            <a:p>
              <a:pPr marL="0" indent="0" algn="r" rtl="1">
                <a:lnSpc>
                  <a:spcPts val="4850"/>
                </a:lnSpc>
                <a:buNone/>
              </a:pPr>
              <a:r>
                <a:rPr lang="en-US" sz="3900" dirty="0">
                  <a:solidFill>
                    <a:srgbClr val="403CCF"/>
                  </a:solidFill>
                  <a:latin typeface="Alexandria" pitchFamily="34" charset="0"/>
                  <a:ea typeface="Alexandria" pitchFamily="34" charset="-122"/>
                  <a:cs typeface="Alexandria" pitchFamily="34" charset="-120"/>
                </a:rPr>
                <a:t>محتويات المحاضرة</a:t>
              </a:r>
              <a:endParaRPr lang="en-US" sz="3900" dirty="0"/>
            </a:p>
          </p:txBody>
        </p:sp>
        <p:sp>
          <p:nvSpPr>
            <p:cNvPr id="38" name="Text 1">
              <a:extLst>
                <a:ext uri="{FF2B5EF4-FFF2-40B4-BE49-F238E27FC236}">
                  <a16:creationId xmlns:a16="http://schemas.microsoft.com/office/drawing/2014/main" id="{FC941DA4-9D9E-4294-DA7B-1912E672DE5B}"/>
                </a:ext>
              </a:extLst>
            </p:cNvPr>
            <p:cNvSpPr/>
            <p:nvPr/>
          </p:nvSpPr>
          <p:spPr>
            <a:xfrm>
              <a:off x="8151852" y="1566505"/>
              <a:ext cx="198358" cy="248007"/>
            </a:xfrm>
            <a:prstGeom prst="rect">
              <a:avLst/>
            </a:prstGeom>
            <a:noFill/>
            <a:ln/>
          </p:spPr>
          <p:txBody>
            <a:bodyPr wrap="none" lIns="0" tIns="0" rIns="0" bIns="0" rtlCol="0" anchor="t"/>
            <a:lstStyle/>
            <a:p>
              <a:pPr marL="0" indent="0" algn="l" rtl="1">
                <a:lnSpc>
                  <a:spcPts val="2500"/>
                </a:lnSpc>
                <a:buNone/>
              </a:pPr>
              <a:r>
                <a:rPr lang="en-US" sz="1550" dirty="0">
                  <a:solidFill>
                    <a:srgbClr val="49495A"/>
                  </a:solidFill>
                  <a:latin typeface="Alexandria Light" pitchFamily="34" charset="0"/>
                  <a:ea typeface="Alexandria Light" pitchFamily="34" charset="-122"/>
                  <a:cs typeface="Alexandria Light" pitchFamily="34" charset="-120"/>
                </a:rPr>
                <a:t>01</a:t>
              </a:r>
              <a:endParaRPr lang="en-US" sz="1550" dirty="0"/>
            </a:p>
          </p:txBody>
        </p:sp>
        <p:pic>
          <p:nvPicPr>
            <p:cNvPr id="45" name="Image 1" descr="preencoded.png">
              <a:extLst>
                <a:ext uri="{FF2B5EF4-FFF2-40B4-BE49-F238E27FC236}">
                  <a16:creationId xmlns:a16="http://schemas.microsoft.com/office/drawing/2014/main" id="{FFEEE618-94A5-9E0B-40CF-7022B3CF0783}"/>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93790" y="1880830"/>
              <a:ext cx="7556421" cy="22860"/>
            </a:xfrm>
            <a:prstGeom prst="rect">
              <a:avLst/>
            </a:prstGeom>
          </p:spPr>
        </p:pic>
        <p:sp>
          <p:nvSpPr>
            <p:cNvPr id="52" name="Text 2">
              <a:extLst>
                <a:ext uri="{FF2B5EF4-FFF2-40B4-BE49-F238E27FC236}">
                  <a16:creationId xmlns:a16="http://schemas.microsoft.com/office/drawing/2014/main" id="{1D000C67-F2AD-DCC2-AE90-003BB7E1017C}"/>
                </a:ext>
              </a:extLst>
            </p:cNvPr>
            <p:cNvSpPr/>
            <p:nvPr/>
          </p:nvSpPr>
          <p:spPr>
            <a:xfrm>
              <a:off x="5800844" y="2025729"/>
              <a:ext cx="2549366"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مفهوم مجتمع الدراسة</a:t>
              </a:r>
              <a:endParaRPr lang="en-US" sz="1950" dirty="0"/>
            </a:p>
          </p:txBody>
        </p:sp>
        <p:sp>
          <p:nvSpPr>
            <p:cNvPr id="63" name="Text 3">
              <a:extLst>
                <a:ext uri="{FF2B5EF4-FFF2-40B4-BE49-F238E27FC236}">
                  <a16:creationId xmlns:a16="http://schemas.microsoft.com/office/drawing/2014/main" id="{5FD43E01-7011-7711-D7F6-67D59097F397}"/>
                </a:ext>
              </a:extLst>
            </p:cNvPr>
            <p:cNvSpPr/>
            <p:nvPr/>
          </p:nvSpPr>
          <p:spPr>
            <a:xfrm>
              <a:off x="793790" y="2454950"/>
              <a:ext cx="7556421"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التعريف الشامل لمجتمع البحث وخصائصه الأساسية</a:t>
              </a:r>
              <a:endParaRPr lang="en-US" sz="1550" dirty="0"/>
            </a:p>
          </p:txBody>
        </p:sp>
        <p:sp>
          <p:nvSpPr>
            <p:cNvPr id="64" name="Text 4">
              <a:extLst>
                <a:ext uri="{FF2B5EF4-FFF2-40B4-BE49-F238E27FC236}">
                  <a16:creationId xmlns:a16="http://schemas.microsoft.com/office/drawing/2014/main" id="{78859576-1C7D-838D-FC9A-1ECEC12A7AE2}"/>
                </a:ext>
              </a:extLst>
            </p:cNvPr>
            <p:cNvSpPr/>
            <p:nvPr/>
          </p:nvSpPr>
          <p:spPr>
            <a:xfrm>
              <a:off x="8151852" y="3119676"/>
              <a:ext cx="198358" cy="248007"/>
            </a:xfrm>
            <a:prstGeom prst="rect">
              <a:avLst/>
            </a:prstGeom>
            <a:noFill/>
            <a:ln/>
          </p:spPr>
          <p:txBody>
            <a:bodyPr wrap="none" lIns="0" tIns="0" rIns="0" bIns="0" rtlCol="0" anchor="t"/>
            <a:lstStyle/>
            <a:p>
              <a:pPr marL="0" indent="0" algn="l" rtl="1">
                <a:lnSpc>
                  <a:spcPts val="2500"/>
                </a:lnSpc>
                <a:buNone/>
              </a:pPr>
              <a:r>
                <a:rPr lang="en-US" sz="1550" dirty="0">
                  <a:solidFill>
                    <a:srgbClr val="49495A"/>
                  </a:solidFill>
                  <a:latin typeface="Alexandria Light" pitchFamily="34" charset="0"/>
                  <a:ea typeface="Alexandria Light" pitchFamily="34" charset="-122"/>
                  <a:cs typeface="Alexandria Light" pitchFamily="34" charset="-120"/>
                </a:rPr>
                <a:t>02</a:t>
              </a:r>
              <a:endParaRPr lang="en-US" sz="1550" dirty="0"/>
            </a:p>
          </p:txBody>
        </p:sp>
        <p:pic>
          <p:nvPicPr>
            <p:cNvPr id="67" name="Image 2" descr="preencoded.png">
              <a:extLst>
                <a:ext uri="{FF2B5EF4-FFF2-40B4-BE49-F238E27FC236}">
                  <a16:creationId xmlns:a16="http://schemas.microsoft.com/office/drawing/2014/main" id="{8D7F5078-1E3B-4385-7C8D-8093F250F09E}"/>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93790" y="3414117"/>
              <a:ext cx="7556421" cy="22860"/>
            </a:xfrm>
            <a:prstGeom prst="rect">
              <a:avLst/>
            </a:prstGeom>
          </p:spPr>
        </p:pic>
        <p:sp>
          <p:nvSpPr>
            <p:cNvPr id="68" name="Text 5">
              <a:extLst>
                <a:ext uri="{FF2B5EF4-FFF2-40B4-BE49-F238E27FC236}">
                  <a16:creationId xmlns:a16="http://schemas.microsoft.com/office/drawing/2014/main" id="{1A0F84A5-E256-492F-0C6C-321248476FBB}"/>
                </a:ext>
              </a:extLst>
            </p:cNvPr>
            <p:cNvSpPr/>
            <p:nvPr/>
          </p:nvSpPr>
          <p:spPr>
            <a:xfrm>
              <a:off x="5869305" y="3578900"/>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مفهوم عينة الدراسة</a:t>
              </a:r>
              <a:endParaRPr lang="en-US" sz="1950" dirty="0"/>
            </a:p>
          </p:txBody>
        </p:sp>
        <p:sp>
          <p:nvSpPr>
            <p:cNvPr id="69" name="Text 6">
              <a:extLst>
                <a:ext uri="{FF2B5EF4-FFF2-40B4-BE49-F238E27FC236}">
                  <a16:creationId xmlns:a16="http://schemas.microsoft.com/office/drawing/2014/main" id="{A39845B2-9C7B-2085-5113-3E62FA6227F7}"/>
                </a:ext>
              </a:extLst>
            </p:cNvPr>
            <p:cNvSpPr/>
            <p:nvPr/>
          </p:nvSpPr>
          <p:spPr>
            <a:xfrm>
              <a:off x="793790" y="4008120"/>
              <a:ext cx="7556421"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فهم العينات وأهميتها في البحث العلمي</a:t>
              </a:r>
              <a:endParaRPr lang="en-US" sz="1550" dirty="0"/>
            </a:p>
          </p:txBody>
        </p:sp>
        <p:sp>
          <p:nvSpPr>
            <p:cNvPr id="70" name="Text 7">
              <a:extLst>
                <a:ext uri="{FF2B5EF4-FFF2-40B4-BE49-F238E27FC236}">
                  <a16:creationId xmlns:a16="http://schemas.microsoft.com/office/drawing/2014/main" id="{322FDED2-5A73-6D0A-AB85-83CE9AAE1873}"/>
                </a:ext>
              </a:extLst>
            </p:cNvPr>
            <p:cNvSpPr/>
            <p:nvPr/>
          </p:nvSpPr>
          <p:spPr>
            <a:xfrm>
              <a:off x="8151852" y="4672846"/>
              <a:ext cx="198358" cy="248007"/>
            </a:xfrm>
            <a:prstGeom prst="rect">
              <a:avLst/>
            </a:prstGeom>
            <a:noFill/>
            <a:ln/>
          </p:spPr>
          <p:txBody>
            <a:bodyPr wrap="none" lIns="0" tIns="0" rIns="0" bIns="0" rtlCol="0" anchor="t"/>
            <a:lstStyle/>
            <a:p>
              <a:pPr marL="0" indent="0" algn="l" rtl="1">
                <a:lnSpc>
                  <a:spcPts val="2500"/>
                </a:lnSpc>
                <a:buNone/>
              </a:pPr>
              <a:r>
                <a:rPr lang="en-US" sz="1550" dirty="0">
                  <a:solidFill>
                    <a:srgbClr val="49495A"/>
                  </a:solidFill>
                  <a:latin typeface="Alexandria Light" pitchFamily="34" charset="0"/>
                  <a:ea typeface="Alexandria Light" pitchFamily="34" charset="-122"/>
                  <a:cs typeface="Alexandria Light" pitchFamily="34" charset="-120"/>
                </a:rPr>
                <a:t>03</a:t>
              </a:r>
              <a:endParaRPr lang="en-US" sz="1550" dirty="0"/>
            </a:p>
          </p:txBody>
        </p:sp>
        <p:pic>
          <p:nvPicPr>
            <p:cNvPr id="71" name="Image 3" descr="preencoded.png">
              <a:extLst>
                <a:ext uri="{FF2B5EF4-FFF2-40B4-BE49-F238E27FC236}">
                  <a16:creationId xmlns:a16="http://schemas.microsoft.com/office/drawing/2014/main" id="{37B912A5-DF55-E43C-BB9E-A85C2924F38F}"/>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93790" y="4947523"/>
              <a:ext cx="7556421" cy="22860"/>
            </a:xfrm>
            <a:prstGeom prst="rect">
              <a:avLst/>
            </a:prstGeom>
          </p:spPr>
        </p:pic>
        <p:sp>
          <p:nvSpPr>
            <p:cNvPr id="72" name="Text 8">
              <a:extLst>
                <a:ext uri="{FF2B5EF4-FFF2-40B4-BE49-F238E27FC236}">
                  <a16:creationId xmlns:a16="http://schemas.microsoft.com/office/drawing/2014/main" id="{5B014BFD-0587-B29B-10AF-F2C67CC0E6F8}"/>
                </a:ext>
              </a:extLst>
            </p:cNvPr>
            <p:cNvSpPr/>
            <p:nvPr/>
          </p:nvSpPr>
          <p:spPr>
            <a:xfrm>
              <a:off x="5869305" y="5132070"/>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أساليب اختيار العينات</a:t>
              </a:r>
              <a:endParaRPr lang="en-US" sz="1950" dirty="0"/>
            </a:p>
          </p:txBody>
        </p:sp>
        <p:sp>
          <p:nvSpPr>
            <p:cNvPr id="73" name="Text 9">
              <a:extLst>
                <a:ext uri="{FF2B5EF4-FFF2-40B4-BE49-F238E27FC236}">
                  <a16:creationId xmlns:a16="http://schemas.microsoft.com/office/drawing/2014/main" id="{7117FA57-95C3-7A1A-74F6-A7FAFD63F460}"/>
                </a:ext>
              </a:extLst>
            </p:cNvPr>
            <p:cNvSpPr/>
            <p:nvPr/>
          </p:nvSpPr>
          <p:spPr>
            <a:xfrm>
              <a:off x="793790" y="5561290"/>
              <a:ext cx="7556421"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الطرق المختلفة لاختيار العينات الاحتمالية وغير الاحتمالية</a:t>
              </a:r>
              <a:endParaRPr lang="en-US" sz="1550" dirty="0"/>
            </a:p>
          </p:txBody>
        </p:sp>
        <p:sp>
          <p:nvSpPr>
            <p:cNvPr id="74" name="Text 10">
              <a:extLst>
                <a:ext uri="{FF2B5EF4-FFF2-40B4-BE49-F238E27FC236}">
                  <a16:creationId xmlns:a16="http://schemas.microsoft.com/office/drawing/2014/main" id="{7F249881-8832-5C08-0968-975CEB459DBB}"/>
                </a:ext>
              </a:extLst>
            </p:cNvPr>
            <p:cNvSpPr/>
            <p:nvPr/>
          </p:nvSpPr>
          <p:spPr>
            <a:xfrm>
              <a:off x="8151852" y="6226016"/>
              <a:ext cx="198358" cy="248007"/>
            </a:xfrm>
            <a:prstGeom prst="rect">
              <a:avLst/>
            </a:prstGeom>
            <a:noFill/>
            <a:ln/>
          </p:spPr>
          <p:txBody>
            <a:bodyPr wrap="none" lIns="0" tIns="0" rIns="0" bIns="0" rtlCol="0" anchor="t"/>
            <a:lstStyle/>
            <a:p>
              <a:pPr marL="0" indent="0" algn="l" rtl="1">
                <a:lnSpc>
                  <a:spcPts val="2500"/>
                </a:lnSpc>
                <a:buNone/>
              </a:pPr>
              <a:r>
                <a:rPr lang="en-US" sz="1550" dirty="0">
                  <a:solidFill>
                    <a:srgbClr val="49495A"/>
                  </a:solidFill>
                  <a:latin typeface="Alexandria Light" pitchFamily="34" charset="0"/>
                  <a:ea typeface="Alexandria Light" pitchFamily="34" charset="-122"/>
                  <a:cs typeface="Alexandria Light" pitchFamily="34" charset="-120"/>
                </a:rPr>
                <a:t>04</a:t>
              </a:r>
              <a:endParaRPr lang="en-US" sz="1550" dirty="0"/>
            </a:p>
          </p:txBody>
        </p:sp>
        <p:pic>
          <p:nvPicPr>
            <p:cNvPr id="75" name="Image 4" descr="preencoded.png">
              <a:extLst>
                <a:ext uri="{FF2B5EF4-FFF2-40B4-BE49-F238E27FC236}">
                  <a16:creationId xmlns:a16="http://schemas.microsoft.com/office/drawing/2014/main" id="{A70084B0-95B7-640B-3931-F766A1570D23}"/>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93790" y="6480810"/>
              <a:ext cx="7556421" cy="22860"/>
            </a:xfrm>
            <a:prstGeom prst="rect">
              <a:avLst/>
            </a:prstGeom>
          </p:spPr>
        </p:pic>
        <p:sp>
          <p:nvSpPr>
            <p:cNvPr id="76" name="Text 11">
              <a:extLst>
                <a:ext uri="{FF2B5EF4-FFF2-40B4-BE49-F238E27FC236}">
                  <a16:creationId xmlns:a16="http://schemas.microsoft.com/office/drawing/2014/main" id="{FCF8AE63-B5D7-648C-C9B1-B6B4D324928D}"/>
                </a:ext>
              </a:extLst>
            </p:cNvPr>
            <p:cNvSpPr/>
            <p:nvPr/>
          </p:nvSpPr>
          <p:spPr>
            <a:xfrm>
              <a:off x="5869305" y="6685240"/>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تطبيقات عملية</a:t>
              </a:r>
              <a:endParaRPr lang="en-US" sz="1950" dirty="0"/>
            </a:p>
          </p:txBody>
        </p:sp>
        <p:sp>
          <p:nvSpPr>
            <p:cNvPr id="77" name="Text 12">
              <a:extLst>
                <a:ext uri="{FF2B5EF4-FFF2-40B4-BE49-F238E27FC236}">
                  <a16:creationId xmlns:a16="http://schemas.microsoft.com/office/drawing/2014/main" id="{808C3157-E068-B4EB-44C7-122ED612E85A}"/>
                </a:ext>
              </a:extLst>
            </p:cNvPr>
            <p:cNvSpPr/>
            <p:nvPr/>
          </p:nvSpPr>
          <p:spPr>
            <a:xfrm>
              <a:off x="793790" y="7114461"/>
              <a:ext cx="7556421"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أمثلة واقعية على اختيار العينات في الدراسات الإعلامية</a:t>
              </a:r>
              <a:endParaRPr lang="en-US" sz="1550" dirty="0"/>
            </a:p>
          </p:txBody>
        </p:sp>
      </p:gr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545230" y="880375"/>
            <a:ext cx="3902032" cy="400110"/>
          </a:xfrm>
          <a:prstGeom prst="rect">
            <a:avLst/>
          </a:prstGeom>
          <a:noFill/>
        </p:spPr>
        <p:txBody>
          <a:bodyPr wrap="square" rtlCol="0">
            <a:spAutoFit/>
          </a:bodyPr>
          <a:lstStyle/>
          <a:p>
            <a:pPr algn="ctr"/>
            <a:r>
              <a:rPr lang="ar-EG" sz="2000" b="1" dirty="0">
                <a:solidFill>
                  <a:srgbClr val="4472C4"/>
                </a:solidFill>
                <a:latin typeface="Alexandria" pitchFamily="2" charset="-78"/>
                <a:cs typeface="Alexandria" pitchFamily="2" charset="-78"/>
              </a:rPr>
              <a:t>مقدمة</a:t>
            </a:r>
            <a:endParaRPr lang="en-US" sz="2000" b="1" dirty="0">
              <a:solidFill>
                <a:srgbClr val="4472C4"/>
              </a:solidFill>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grpSp>
        <p:nvGrpSpPr>
          <p:cNvPr id="2" name="Group 1">
            <a:extLst>
              <a:ext uri="{FF2B5EF4-FFF2-40B4-BE49-F238E27FC236}">
                <a16:creationId xmlns:a16="http://schemas.microsoft.com/office/drawing/2014/main" id="{0F137191-A381-1194-1345-EA834542BFB7}"/>
              </a:ext>
            </a:extLst>
          </p:cNvPr>
          <p:cNvGrpSpPr/>
          <p:nvPr/>
        </p:nvGrpSpPr>
        <p:grpSpPr>
          <a:xfrm>
            <a:off x="1048215" y="2211088"/>
            <a:ext cx="9929606" cy="3319225"/>
            <a:chOff x="782088" y="2065734"/>
            <a:chExt cx="7643727" cy="3319225"/>
          </a:xfrm>
        </p:grpSpPr>
        <p:sp>
          <p:nvSpPr>
            <p:cNvPr id="8" name="Text 1">
              <a:extLst>
                <a:ext uri="{FF2B5EF4-FFF2-40B4-BE49-F238E27FC236}">
                  <a16:creationId xmlns:a16="http://schemas.microsoft.com/office/drawing/2014/main" id="{860A6C11-580E-83C3-B3B1-F0078576E7E4}"/>
                </a:ext>
              </a:extLst>
            </p:cNvPr>
            <p:cNvSpPr/>
            <p:nvPr/>
          </p:nvSpPr>
          <p:spPr>
            <a:xfrm>
              <a:off x="793790" y="2065734"/>
              <a:ext cx="7632025" cy="1270159"/>
            </a:xfrm>
            <a:prstGeom prst="rect">
              <a:avLst/>
            </a:prstGeom>
            <a:noFill/>
            <a:ln/>
          </p:spPr>
          <p:txBody>
            <a:bodyPr wrap="square" lIns="0" tIns="0" rIns="0" bIns="0" rtlCol="0" anchor="t"/>
            <a:lstStyle/>
            <a:p>
              <a:pPr marL="0" indent="0" algn="just" rtl="1">
                <a:lnSpc>
                  <a:spcPct val="150000"/>
                </a:lnSpc>
                <a:buNone/>
              </a:pPr>
              <a:r>
                <a:rPr lang="en-US" sz="1600" dirty="0">
                  <a:solidFill>
                    <a:srgbClr val="49495A"/>
                  </a:solidFill>
                  <a:latin typeface="Alexandria" pitchFamily="34" charset="0"/>
                  <a:ea typeface="Alexandria" pitchFamily="34" charset="-122"/>
                  <a:cs typeface="Alexandria" pitchFamily="34" charset="-120"/>
                </a:rPr>
                <a:t>اختيار العينة في دراسات الإعلام ذو أهمية كبيرة، حيث يتم تحديد مجموعة محدودة من الأفراد أو المصادر الإعلامية لتمثيل السكان الأوسع. يعتمد الباحث الإعلامي في إجراء دراساته على اختيار عينات تمثل مجتمع البحث؛ حيث إنه من الصعب في معظم الأحوال تطبيق الدراسات على جميع مفردات المجتمع وهو ما يعرف بالحصر الشامل.</a:t>
              </a:r>
              <a:endParaRPr lang="en-US" sz="1600" dirty="0"/>
            </a:p>
          </p:txBody>
        </p:sp>
        <p:sp>
          <p:nvSpPr>
            <p:cNvPr id="9" name="Text 2">
              <a:extLst>
                <a:ext uri="{FF2B5EF4-FFF2-40B4-BE49-F238E27FC236}">
                  <a16:creationId xmlns:a16="http://schemas.microsoft.com/office/drawing/2014/main" id="{E2514A30-E0FF-7441-4B5A-76C884F3C782}"/>
                </a:ext>
              </a:extLst>
            </p:cNvPr>
            <p:cNvSpPr/>
            <p:nvPr/>
          </p:nvSpPr>
          <p:spPr>
            <a:xfrm>
              <a:off x="782088" y="4114800"/>
              <a:ext cx="7632025" cy="1270159"/>
            </a:xfrm>
            <a:prstGeom prst="rect">
              <a:avLst/>
            </a:prstGeom>
            <a:noFill/>
            <a:ln/>
          </p:spPr>
          <p:txBody>
            <a:bodyPr wrap="square" lIns="0" tIns="0" rIns="0" bIns="0" rtlCol="0" anchor="t"/>
            <a:lstStyle/>
            <a:p>
              <a:pPr marL="0" indent="0" algn="just" rtl="1">
                <a:lnSpc>
                  <a:spcPct val="150000"/>
                </a:lnSpc>
                <a:buNone/>
              </a:pPr>
              <a:r>
                <a:rPr lang="en-US" sz="1600" dirty="0">
                  <a:solidFill>
                    <a:srgbClr val="49495A"/>
                  </a:solidFill>
                  <a:latin typeface="Alexandria" pitchFamily="34" charset="0"/>
                  <a:ea typeface="Alexandria" pitchFamily="34" charset="-122"/>
                  <a:cs typeface="Alexandria" pitchFamily="34" charset="-120"/>
                </a:rPr>
                <a:t>خاصة أن الاعتماد على عينات ممثلة للمجتمع يؤدي إلى النتائج نفسها الناتجة عن الحصر الشامل؛ فضلاً عن توفير الوقت والجهد والنفقات. وباختيار عينة مناسبة وممثلة، يمكن للباحثين في مجال الإعلام الحصول على نتائج أكثر دقة وتعميقاً، وتعزيز الثقة في استنتاجاتهم وتطبيقاتها العملية.</a:t>
              </a:r>
              <a:endParaRPr lang="en-US" sz="1600" dirty="0"/>
            </a:p>
          </p:txBody>
        </p:sp>
      </p:gr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EAC08D-028C-9E62-6952-AFFE55C28372}"/>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E6C2F5BA-ACF0-68AD-043B-851B34941840}"/>
              </a:ext>
            </a:extLst>
          </p:cNvPr>
          <p:cNvSpPr/>
          <p:nvPr/>
        </p:nvSpPr>
        <p:spPr>
          <a:xfrm>
            <a:off x="8420876" y="1005349"/>
            <a:ext cx="3771123" cy="56508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66FC27C-84F3-C12C-3768-08A37B694DE5}"/>
              </a:ext>
            </a:extLst>
          </p:cNvPr>
          <p:cNvSpPr/>
          <p:nvPr/>
        </p:nvSpPr>
        <p:spPr>
          <a:xfrm>
            <a:off x="198389" y="1201468"/>
            <a:ext cx="11795221" cy="5490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03DA355-7618-8003-E4F0-27DCAC0F24C4}"/>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9FA36233-EAC5-AA68-CBB4-77E9031DC1E9}"/>
              </a:ext>
            </a:extLst>
          </p:cNvPr>
          <p:cNvSpPr txBox="1"/>
          <p:nvPr/>
        </p:nvSpPr>
        <p:spPr>
          <a:xfrm>
            <a:off x="3368974" y="290945"/>
            <a:ext cx="5917953" cy="501932"/>
          </a:xfrm>
          <a:prstGeom prst="rect">
            <a:avLst/>
          </a:prstGeom>
          <a:noFill/>
        </p:spPr>
        <p:txBody>
          <a:bodyPr wrap="square" rtlCol="0">
            <a:spAutoFit/>
          </a:bodyPr>
          <a:lstStyle/>
          <a:p>
            <a:pPr algn="ctr" rtl="1">
              <a:lnSpc>
                <a:spcPct val="150000"/>
              </a:lnSpc>
            </a:pPr>
            <a:r>
              <a:rPr lang="ar-EG" sz="2000" b="1">
                <a:latin typeface="Alexandria" pitchFamily="2" charset="-78"/>
                <a:cs typeface="Alexandria" pitchFamily="2" charset="-78"/>
              </a:rPr>
              <a:t>المصطلحات الأساسية في مجال العينات</a:t>
            </a:r>
          </a:p>
        </p:txBody>
      </p:sp>
      <p:pic>
        <p:nvPicPr>
          <p:cNvPr id="4" name="Picture 3">
            <a:extLst>
              <a:ext uri="{FF2B5EF4-FFF2-40B4-BE49-F238E27FC236}">
                <a16:creationId xmlns:a16="http://schemas.microsoft.com/office/drawing/2014/main" id="{2CA611EB-6577-E7CD-8AE3-C33CC8B1774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70832" y="1535161"/>
            <a:ext cx="3294070" cy="494110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nvGrpSpPr>
          <p:cNvPr id="6" name="Group 5">
            <a:extLst>
              <a:ext uri="{FF2B5EF4-FFF2-40B4-BE49-F238E27FC236}">
                <a16:creationId xmlns:a16="http://schemas.microsoft.com/office/drawing/2014/main" id="{51F16480-9A46-2CB0-ED98-F28548D08ED6}"/>
              </a:ext>
            </a:extLst>
          </p:cNvPr>
          <p:cNvGrpSpPr/>
          <p:nvPr/>
        </p:nvGrpSpPr>
        <p:grpSpPr>
          <a:xfrm>
            <a:off x="3771125" y="201837"/>
            <a:ext cx="8093085" cy="6155028"/>
            <a:chOff x="793790" y="761405"/>
            <a:chExt cx="7556421" cy="6706790"/>
          </a:xfrm>
        </p:grpSpPr>
        <p:sp>
          <p:nvSpPr>
            <p:cNvPr id="7" name="Text 0">
              <a:extLst>
                <a:ext uri="{FF2B5EF4-FFF2-40B4-BE49-F238E27FC236}">
                  <a16:creationId xmlns:a16="http://schemas.microsoft.com/office/drawing/2014/main" id="{8A05775D-AB81-3827-8BE8-6588CAA8DAF0}"/>
                </a:ext>
              </a:extLst>
            </p:cNvPr>
            <p:cNvSpPr/>
            <p:nvPr/>
          </p:nvSpPr>
          <p:spPr>
            <a:xfrm>
              <a:off x="793790" y="761405"/>
              <a:ext cx="7556421" cy="1240155"/>
            </a:xfrm>
            <a:prstGeom prst="rect">
              <a:avLst/>
            </a:prstGeom>
            <a:noFill/>
            <a:ln/>
          </p:spPr>
          <p:txBody>
            <a:bodyPr wrap="square" lIns="0" tIns="0" rIns="0" bIns="0" rtlCol="0" anchor="t"/>
            <a:lstStyle/>
            <a:p>
              <a:pPr marL="0" indent="0" algn="r" rtl="1">
                <a:lnSpc>
                  <a:spcPts val="4850"/>
                </a:lnSpc>
                <a:buNone/>
              </a:pPr>
              <a:endParaRPr lang="en-US" sz="3900" dirty="0"/>
            </a:p>
          </p:txBody>
        </p:sp>
        <p:sp>
          <p:nvSpPr>
            <p:cNvPr id="8" name="Shape 1">
              <a:extLst>
                <a:ext uri="{FF2B5EF4-FFF2-40B4-BE49-F238E27FC236}">
                  <a16:creationId xmlns:a16="http://schemas.microsoft.com/office/drawing/2014/main" id="{D5136C51-326D-445E-F4D3-51C0302DE4F3}"/>
                </a:ext>
              </a:extLst>
            </p:cNvPr>
            <p:cNvSpPr/>
            <p:nvPr/>
          </p:nvSpPr>
          <p:spPr>
            <a:xfrm>
              <a:off x="793790" y="2299216"/>
              <a:ext cx="7556421" cy="1143476"/>
            </a:xfrm>
            <a:prstGeom prst="roundRect">
              <a:avLst>
                <a:gd name="adj" fmla="val 2604"/>
              </a:avLst>
            </a:prstGeom>
            <a:solidFill>
              <a:srgbClr val="EAE8F3"/>
            </a:solidFill>
            <a:ln/>
          </p:spPr>
          <p:txBody>
            <a:bodyPr/>
            <a:lstStyle/>
            <a:p>
              <a:endParaRPr lang="en-US"/>
            </a:p>
          </p:txBody>
        </p:sp>
        <p:sp>
          <p:nvSpPr>
            <p:cNvPr id="9" name="Text 2">
              <a:extLst>
                <a:ext uri="{FF2B5EF4-FFF2-40B4-BE49-F238E27FC236}">
                  <a16:creationId xmlns:a16="http://schemas.microsoft.com/office/drawing/2014/main" id="{9FE674F2-D7B6-2557-DD31-E667C5C96783}"/>
                </a:ext>
              </a:extLst>
            </p:cNvPr>
            <p:cNvSpPr/>
            <p:nvPr/>
          </p:nvSpPr>
          <p:spPr>
            <a:xfrm>
              <a:off x="5605701" y="2497574"/>
              <a:ext cx="2546152"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المجتمع (Population)</a:t>
              </a:r>
              <a:endParaRPr lang="en-US" sz="1950" dirty="0"/>
            </a:p>
          </p:txBody>
        </p:sp>
        <p:sp>
          <p:nvSpPr>
            <p:cNvPr id="10" name="Text 3">
              <a:extLst>
                <a:ext uri="{FF2B5EF4-FFF2-40B4-BE49-F238E27FC236}">
                  <a16:creationId xmlns:a16="http://schemas.microsoft.com/office/drawing/2014/main" id="{94C39BBE-D84E-9DBF-58EF-C3E56F11D8D1}"/>
                </a:ext>
              </a:extLst>
            </p:cNvPr>
            <p:cNvSpPr/>
            <p:nvPr/>
          </p:nvSpPr>
          <p:spPr>
            <a:xfrm>
              <a:off x="992148" y="2926794"/>
              <a:ext cx="7159704"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جميع الوحدات التي يرغب الباحث في دراستها</a:t>
              </a:r>
              <a:endParaRPr lang="en-US" sz="1550" dirty="0"/>
            </a:p>
          </p:txBody>
        </p:sp>
        <p:sp>
          <p:nvSpPr>
            <p:cNvPr id="11" name="Shape 4">
              <a:extLst>
                <a:ext uri="{FF2B5EF4-FFF2-40B4-BE49-F238E27FC236}">
                  <a16:creationId xmlns:a16="http://schemas.microsoft.com/office/drawing/2014/main" id="{5941C71C-C181-96CA-78B4-A42513444847}"/>
                </a:ext>
              </a:extLst>
            </p:cNvPr>
            <p:cNvSpPr/>
            <p:nvPr/>
          </p:nvSpPr>
          <p:spPr>
            <a:xfrm>
              <a:off x="793790" y="3641050"/>
              <a:ext cx="7556421" cy="1143476"/>
            </a:xfrm>
            <a:prstGeom prst="roundRect">
              <a:avLst>
                <a:gd name="adj" fmla="val 2604"/>
              </a:avLst>
            </a:prstGeom>
            <a:solidFill>
              <a:srgbClr val="EAE8F3"/>
            </a:solidFill>
            <a:ln/>
          </p:spPr>
          <p:txBody>
            <a:bodyPr/>
            <a:lstStyle/>
            <a:p>
              <a:endParaRPr lang="en-US"/>
            </a:p>
          </p:txBody>
        </p:sp>
        <p:sp>
          <p:nvSpPr>
            <p:cNvPr id="12" name="Text 5">
              <a:extLst>
                <a:ext uri="{FF2B5EF4-FFF2-40B4-BE49-F238E27FC236}">
                  <a16:creationId xmlns:a16="http://schemas.microsoft.com/office/drawing/2014/main" id="{D76F3262-E65D-6ED7-2EAD-5A2EEEF8C8A4}"/>
                </a:ext>
              </a:extLst>
            </p:cNvPr>
            <p:cNvSpPr/>
            <p:nvPr/>
          </p:nvSpPr>
          <p:spPr>
            <a:xfrm>
              <a:off x="5531048" y="3839408"/>
              <a:ext cx="2620804"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الحصر الشامل (Census)</a:t>
              </a:r>
              <a:endParaRPr lang="en-US" sz="1950" dirty="0"/>
            </a:p>
          </p:txBody>
        </p:sp>
        <p:sp>
          <p:nvSpPr>
            <p:cNvPr id="13" name="Text 6">
              <a:extLst>
                <a:ext uri="{FF2B5EF4-FFF2-40B4-BE49-F238E27FC236}">
                  <a16:creationId xmlns:a16="http://schemas.microsoft.com/office/drawing/2014/main" id="{922BB41D-09FF-2A26-3347-3B569BE72676}"/>
                </a:ext>
              </a:extLst>
            </p:cNvPr>
            <p:cNvSpPr/>
            <p:nvPr/>
          </p:nvSpPr>
          <p:spPr>
            <a:xfrm>
              <a:off x="992148" y="4268629"/>
              <a:ext cx="7159704"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دراسة جميع الوحدات التي يشتمل عليها المجتمع</a:t>
              </a:r>
              <a:endParaRPr lang="en-US" sz="1550" dirty="0"/>
            </a:p>
          </p:txBody>
        </p:sp>
        <p:sp>
          <p:nvSpPr>
            <p:cNvPr id="14" name="Shape 7">
              <a:extLst>
                <a:ext uri="{FF2B5EF4-FFF2-40B4-BE49-F238E27FC236}">
                  <a16:creationId xmlns:a16="http://schemas.microsoft.com/office/drawing/2014/main" id="{D38A0B71-7114-E4ED-0E8D-D1E7A630B355}"/>
                </a:ext>
              </a:extLst>
            </p:cNvPr>
            <p:cNvSpPr/>
            <p:nvPr/>
          </p:nvSpPr>
          <p:spPr>
            <a:xfrm>
              <a:off x="793790" y="4982885"/>
              <a:ext cx="7556421" cy="1143476"/>
            </a:xfrm>
            <a:prstGeom prst="roundRect">
              <a:avLst>
                <a:gd name="adj" fmla="val 2604"/>
              </a:avLst>
            </a:prstGeom>
            <a:solidFill>
              <a:srgbClr val="EAE8F3"/>
            </a:solidFill>
            <a:ln/>
          </p:spPr>
          <p:txBody>
            <a:bodyPr/>
            <a:lstStyle/>
            <a:p>
              <a:endParaRPr lang="en-US"/>
            </a:p>
          </p:txBody>
        </p:sp>
        <p:sp>
          <p:nvSpPr>
            <p:cNvPr id="15" name="Text 8">
              <a:extLst>
                <a:ext uri="{FF2B5EF4-FFF2-40B4-BE49-F238E27FC236}">
                  <a16:creationId xmlns:a16="http://schemas.microsoft.com/office/drawing/2014/main" id="{93A1015B-0D48-E9E2-20A6-68BC73A5BDE3}"/>
                </a:ext>
              </a:extLst>
            </p:cNvPr>
            <p:cNvSpPr/>
            <p:nvPr/>
          </p:nvSpPr>
          <p:spPr>
            <a:xfrm>
              <a:off x="5670947" y="5181243"/>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العينة (Sample)</a:t>
              </a:r>
              <a:endParaRPr lang="en-US" sz="1950" dirty="0"/>
            </a:p>
          </p:txBody>
        </p:sp>
        <p:sp>
          <p:nvSpPr>
            <p:cNvPr id="16" name="Text 9">
              <a:extLst>
                <a:ext uri="{FF2B5EF4-FFF2-40B4-BE49-F238E27FC236}">
                  <a16:creationId xmlns:a16="http://schemas.microsoft.com/office/drawing/2014/main" id="{B3D0F3E9-AA5C-AD22-90ED-DFCCFF2B9B49}"/>
                </a:ext>
              </a:extLst>
            </p:cNvPr>
            <p:cNvSpPr/>
            <p:nvPr/>
          </p:nvSpPr>
          <p:spPr>
            <a:xfrm>
              <a:off x="992148" y="5610463"/>
              <a:ext cx="7159704"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جزء من مجتمع الدراسة، تمثل المجتمع تمثيلاً صادقاً</a:t>
              </a:r>
              <a:endParaRPr lang="en-US" sz="1550" dirty="0"/>
            </a:p>
          </p:txBody>
        </p:sp>
        <p:sp>
          <p:nvSpPr>
            <p:cNvPr id="17" name="Shape 10">
              <a:extLst>
                <a:ext uri="{FF2B5EF4-FFF2-40B4-BE49-F238E27FC236}">
                  <a16:creationId xmlns:a16="http://schemas.microsoft.com/office/drawing/2014/main" id="{E32A1378-BAB7-63A1-E5A0-87A230764FBB}"/>
                </a:ext>
              </a:extLst>
            </p:cNvPr>
            <p:cNvSpPr/>
            <p:nvPr/>
          </p:nvSpPr>
          <p:spPr>
            <a:xfrm>
              <a:off x="793790" y="6324719"/>
              <a:ext cx="7556421" cy="1143476"/>
            </a:xfrm>
            <a:prstGeom prst="roundRect">
              <a:avLst>
                <a:gd name="adj" fmla="val 2604"/>
              </a:avLst>
            </a:prstGeom>
            <a:solidFill>
              <a:srgbClr val="EAE8F3"/>
            </a:solidFill>
            <a:ln/>
          </p:spPr>
          <p:txBody>
            <a:bodyPr/>
            <a:lstStyle/>
            <a:p>
              <a:endParaRPr lang="en-US"/>
            </a:p>
          </p:txBody>
        </p:sp>
        <p:sp>
          <p:nvSpPr>
            <p:cNvPr id="18" name="Text 11">
              <a:extLst>
                <a:ext uri="{FF2B5EF4-FFF2-40B4-BE49-F238E27FC236}">
                  <a16:creationId xmlns:a16="http://schemas.microsoft.com/office/drawing/2014/main" id="{99E14EDF-91AB-B137-751B-DD24D38CF344}"/>
                </a:ext>
              </a:extLst>
            </p:cNvPr>
            <p:cNvSpPr/>
            <p:nvPr/>
          </p:nvSpPr>
          <p:spPr>
            <a:xfrm>
              <a:off x="5670947" y="6523077"/>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وحدة المعاينة</a:t>
              </a:r>
              <a:endParaRPr lang="en-US" sz="1950" dirty="0"/>
            </a:p>
          </p:txBody>
        </p:sp>
        <p:sp>
          <p:nvSpPr>
            <p:cNvPr id="19" name="Text 12">
              <a:extLst>
                <a:ext uri="{FF2B5EF4-FFF2-40B4-BE49-F238E27FC236}">
                  <a16:creationId xmlns:a16="http://schemas.microsoft.com/office/drawing/2014/main" id="{6A02690A-206A-7FEE-CFB0-B245B4B8B064}"/>
                </a:ext>
              </a:extLst>
            </p:cNvPr>
            <p:cNvSpPr/>
            <p:nvPr/>
          </p:nvSpPr>
          <p:spPr>
            <a:xfrm>
              <a:off x="992148" y="6952298"/>
              <a:ext cx="7159704"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الوحدة المفردة في مجتمع الدراسة</a:t>
              </a:r>
              <a:endParaRPr lang="en-US" sz="1550" dirty="0"/>
            </a:p>
          </p:txBody>
        </p:sp>
      </p:grpSp>
    </p:spTree>
    <p:extLst>
      <p:ext uri="{BB962C8B-B14F-4D97-AF65-F5344CB8AC3E}">
        <p14:creationId xmlns:p14="http://schemas.microsoft.com/office/powerpoint/2010/main" val="27878538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C41253-0EB0-5254-D327-D628D7040D6C}"/>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D8F5D3C1-0814-24B6-3B7C-A08E0F12447F}"/>
              </a:ext>
            </a:extLst>
          </p:cNvPr>
          <p:cNvSpPr/>
          <p:nvPr/>
        </p:nvSpPr>
        <p:spPr>
          <a:xfrm>
            <a:off x="8420876" y="1005349"/>
            <a:ext cx="3771123" cy="56508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5D400D5-BBE7-2C9E-E77F-88720A2BCBB6}"/>
              </a:ext>
            </a:extLst>
          </p:cNvPr>
          <p:cNvSpPr/>
          <p:nvPr/>
        </p:nvSpPr>
        <p:spPr>
          <a:xfrm>
            <a:off x="296525" y="1085590"/>
            <a:ext cx="11795221" cy="5490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7AEB08F-6ADD-89A9-9036-CB8C3616F924}"/>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E725A8E-1A25-C8BC-0542-DB52F7CCD0C5}"/>
              </a:ext>
            </a:extLst>
          </p:cNvPr>
          <p:cNvSpPr txBox="1"/>
          <p:nvPr/>
        </p:nvSpPr>
        <p:spPr>
          <a:xfrm>
            <a:off x="3235158" y="263970"/>
            <a:ext cx="5917953" cy="501932"/>
          </a:xfrm>
          <a:prstGeom prst="rect">
            <a:avLst/>
          </a:prstGeom>
          <a:noFill/>
        </p:spPr>
        <p:txBody>
          <a:bodyPr wrap="square" rtlCol="0">
            <a:spAutoFit/>
          </a:bodyPr>
          <a:lstStyle/>
          <a:p>
            <a:pPr algn="ctr" rtl="1">
              <a:lnSpc>
                <a:spcPct val="150000"/>
              </a:lnSpc>
            </a:pPr>
            <a:r>
              <a:rPr lang="ar-EG" sz="2000" b="1">
                <a:latin typeface="Alexandria" pitchFamily="2" charset="-78"/>
                <a:cs typeface="Alexandria" pitchFamily="2" charset="-78"/>
              </a:rPr>
              <a:t>المصطلحات الأساسية في مجال العينات</a:t>
            </a:r>
          </a:p>
        </p:txBody>
      </p:sp>
      <p:pic>
        <p:nvPicPr>
          <p:cNvPr id="4" name="Picture 3">
            <a:extLst>
              <a:ext uri="{FF2B5EF4-FFF2-40B4-BE49-F238E27FC236}">
                <a16:creationId xmlns:a16="http://schemas.microsoft.com/office/drawing/2014/main" id="{AEF5B6E4-8660-7CAA-F589-C0DBDF3DE13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01458" y="1667391"/>
            <a:ext cx="3023846" cy="453576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nvGrpSpPr>
          <p:cNvPr id="6" name="Group 5">
            <a:extLst>
              <a:ext uri="{FF2B5EF4-FFF2-40B4-BE49-F238E27FC236}">
                <a16:creationId xmlns:a16="http://schemas.microsoft.com/office/drawing/2014/main" id="{CE0B82B3-9793-28FB-294E-2044D158A375}"/>
              </a:ext>
            </a:extLst>
          </p:cNvPr>
          <p:cNvGrpSpPr/>
          <p:nvPr/>
        </p:nvGrpSpPr>
        <p:grpSpPr>
          <a:xfrm>
            <a:off x="3730238" y="1771965"/>
            <a:ext cx="8122338" cy="4535767"/>
            <a:chOff x="793790" y="2752844"/>
            <a:chExt cx="7564041" cy="3661410"/>
          </a:xfrm>
        </p:grpSpPr>
        <p:sp>
          <p:nvSpPr>
            <p:cNvPr id="7" name="Text 1">
              <a:extLst>
                <a:ext uri="{FF2B5EF4-FFF2-40B4-BE49-F238E27FC236}">
                  <a16:creationId xmlns:a16="http://schemas.microsoft.com/office/drawing/2014/main" id="{9928F87E-E032-547A-95B2-E5C4D941CD7D}"/>
                </a:ext>
              </a:extLst>
            </p:cNvPr>
            <p:cNvSpPr/>
            <p:nvPr/>
          </p:nvSpPr>
          <p:spPr>
            <a:xfrm>
              <a:off x="793790" y="2752844"/>
              <a:ext cx="3536156" cy="744141"/>
            </a:xfrm>
            <a:prstGeom prst="rect">
              <a:avLst/>
            </a:prstGeom>
            <a:noFill/>
            <a:ln/>
          </p:spPr>
          <p:txBody>
            <a:bodyPr wrap="square" lIns="0" tIns="0" rIns="0" bIns="0" rtlCol="0" anchor="t"/>
            <a:lstStyle/>
            <a:p>
              <a:pPr marL="0" indent="0" algn="r" rtl="1">
                <a:lnSpc>
                  <a:spcPts val="2900"/>
                </a:lnSpc>
                <a:buNone/>
              </a:pPr>
              <a:r>
                <a:rPr lang="en-US" sz="2300" dirty="0">
                  <a:solidFill>
                    <a:srgbClr val="403CCF"/>
                  </a:solidFill>
                  <a:latin typeface="Alexandria" pitchFamily="34" charset="0"/>
                  <a:ea typeface="Alexandria" pitchFamily="34" charset="-122"/>
                  <a:cs typeface="Alexandria" pitchFamily="34" charset="-120"/>
                </a:rPr>
                <a:t>إطار المعاينة (Sampling Frame)</a:t>
              </a:r>
              <a:endParaRPr lang="en-US" sz="2300" dirty="0"/>
            </a:p>
          </p:txBody>
        </p:sp>
        <p:sp>
          <p:nvSpPr>
            <p:cNvPr id="8" name="Text 2">
              <a:extLst>
                <a:ext uri="{FF2B5EF4-FFF2-40B4-BE49-F238E27FC236}">
                  <a16:creationId xmlns:a16="http://schemas.microsoft.com/office/drawing/2014/main" id="{681158BF-4FCA-EB3D-EAE0-48D252BFC4FC}"/>
                </a:ext>
              </a:extLst>
            </p:cNvPr>
            <p:cNvSpPr/>
            <p:nvPr/>
          </p:nvSpPr>
          <p:spPr>
            <a:xfrm>
              <a:off x="883126" y="3695343"/>
              <a:ext cx="3446820" cy="1587698"/>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قائمة تشمل جميع عناصر المجتمع التي يتم سحب العينة منها، ويطلق عليها أيضاً </a:t>
              </a:r>
              <a:r>
                <a:rPr lang="en-US" sz="1550">
                  <a:solidFill>
                    <a:srgbClr val="49495A"/>
                  </a:solidFill>
                  <a:latin typeface="Alexandria" pitchFamily="34" charset="0"/>
                  <a:ea typeface="Alexandria" pitchFamily="34" charset="-122"/>
                  <a:cs typeface="Alexandria" pitchFamily="34" charset="-120"/>
                </a:rPr>
                <a:t>المجتمع العامل </a:t>
              </a:r>
              <a:r>
                <a:rPr lang="en-US" sz="1550" dirty="0">
                  <a:solidFill>
                    <a:srgbClr val="49495A"/>
                  </a:solidFill>
                  <a:latin typeface="Alexandria" pitchFamily="34" charset="0"/>
                  <a:ea typeface="Alexandria" pitchFamily="34" charset="-122"/>
                  <a:cs typeface="Alexandria" pitchFamily="34" charset="-120"/>
                </a:rPr>
                <a:t>(Working Population)؛ لأنها تمدنا بالقائمة التي يعتمد عليها العمل الإجرائي.</a:t>
              </a:r>
              <a:endParaRPr lang="en-US" sz="1550" dirty="0"/>
            </a:p>
          </p:txBody>
        </p:sp>
        <p:sp>
          <p:nvSpPr>
            <p:cNvPr id="9" name="Text 3">
              <a:extLst>
                <a:ext uri="{FF2B5EF4-FFF2-40B4-BE49-F238E27FC236}">
                  <a16:creationId xmlns:a16="http://schemas.microsoft.com/office/drawing/2014/main" id="{0F1D5E13-7267-3E1D-9EC8-058E767B3013}"/>
                </a:ext>
              </a:extLst>
            </p:cNvPr>
            <p:cNvSpPr/>
            <p:nvPr/>
          </p:nvSpPr>
          <p:spPr>
            <a:xfrm>
              <a:off x="793790" y="5461635"/>
              <a:ext cx="3536156" cy="95261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يعتبر الاختلاف بين تعريف المجتمع وإطار المعاينة أول مصادر الخطأ المرتبط باختيار العينة.</a:t>
              </a:r>
              <a:endParaRPr lang="en-US" sz="1550" dirty="0"/>
            </a:p>
          </p:txBody>
        </p:sp>
        <p:sp>
          <p:nvSpPr>
            <p:cNvPr id="10" name="Text 4">
              <a:extLst>
                <a:ext uri="{FF2B5EF4-FFF2-40B4-BE49-F238E27FC236}">
                  <a16:creationId xmlns:a16="http://schemas.microsoft.com/office/drawing/2014/main" id="{F7A2A0A4-8CE5-33FD-93CF-FE40945AB91D}"/>
                </a:ext>
              </a:extLst>
            </p:cNvPr>
            <p:cNvSpPr/>
            <p:nvPr/>
          </p:nvSpPr>
          <p:spPr>
            <a:xfrm>
              <a:off x="5380792" y="2752844"/>
              <a:ext cx="2977039" cy="372070"/>
            </a:xfrm>
            <a:prstGeom prst="rect">
              <a:avLst/>
            </a:prstGeom>
            <a:noFill/>
            <a:ln/>
          </p:spPr>
          <p:txBody>
            <a:bodyPr wrap="none" lIns="0" tIns="0" rIns="0" bIns="0" rtlCol="0" anchor="t"/>
            <a:lstStyle/>
            <a:p>
              <a:pPr marL="0" indent="0" algn="r" rtl="1">
                <a:lnSpc>
                  <a:spcPts val="2900"/>
                </a:lnSpc>
                <a:buNone/>
              </a:pPr>
              <a:r>
                <a:rPr lang="en-US" sz="2300" dirty="0">
                  <a:solidFill>
                    <a:srgbClr val="403CCF"/>
                  </a:solidFill>
                  <a:latin typeface="Alexandria" pitchFamily="34" charset="0"/>
                  <a:ea typeface="Alexandria" pitchFamily="34" charset="-122"/>
                  <a:cs typeface="Alexandria" pitchFamily="34" charset="-120"/>
                </a:rPr>
                <a:t>خطأ إطار المعاينة</a:t>
              </a:r>
              <a:endParaRPr lang="en-US" sz="2300" dirty="0"/>
            </a:p>
          </p:txBody>
        </p:sp>
        <p:sp>
          <p:nvSpPr>
            <p:cNvPr id="11" name="Text 5">
              <a:extLst>
                <a:ext uri="{FF2B5EF4-FFF2-40B4-BE49-F238E27FC236}">
                  <a16:creationId xmlns:a16="http://schemas.microsoft.com/office/drawing/2014/main" id="{52712E8E-F5EE-C062-E618-B67AA7148A84}"/>
                </a:ext>
              </a:extLst>
            </p:cNvPr>
            <p:cNvSpPr/>
            <p:nvPr/>
          </p:nvSpPr>
          <p:spPr>
            <a:xfrm>
              <a:off x="4821674" y="3323273"/>
              <a:ext cx="3536156" cy="95261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الخطأ الناتج عن استبعاد بعض عناصر العينة، أو زيادة تمثيل بعض العناصر في إطار المعاينة.</a:t>
              </a:r>
              <a:endParaRPr lang="en-US" sz="1550" dirty="0"/>
            </a:p>
          </p:txBody>
        </p:sp>
        <p:sp>
          <p:nvSpPr>
            <p:cNvPr id="12" name="Shape 6">
              <a:extLst>
                <a:ext uri="{FF2B5EF4-FFF2-40B4-BE49-F238E27FC236}">
                  <a16:creationId xmlns:a16="http://schemas.microsoft.com/office/drawing/2014/main" id="{930227B8-02F6-84CD-AB13-E8A582C34FBC}"/>
                </a:ext>
              </a:extLst>
            </p:cNvPr>
            <p:cNvSpPr/>
            <p:nvPr/>
          </p:nvSpPr>
          <p:spPr>
            <a:xfrm>
              <a:off x="4821674" y="4499134"/>
              <a:ext cx="3536156" cy="1478280"/>
            </a:xfrm>
            <a:prstGeom prst="roundRect">
              <a:avLst>
                <a:gd name="adj" fmla="val 2014"/>
              </a:avLst>
            </a:prstGeom>
            <a:solidFill>
              <a:srgbClr val="C3C2F0"/>
            </a:solidFill>
            <a:ln/>
          </p:spPr>
          <p:txBody>
            <a:bodyPr/>
            <a:lstStyle/>
            <a:p>
              <a:endParaRPr lang="en-US"/>
            </a:p>
          </p:txBody>
        </p:sp>
        <p:pic>
          <p:nvPicPr>
            <p:cNvPr id="13" name="Image 1" descr="preencoded.png">
              <a:extLst>
                <a:ext uri="{FF2B5EF4-FFF2-40B4-BE49-F238E27FC236}">
                  <a16:creationId xmlns:a16="http://schemas.microsoft.com/office/drawing/2014/main" id="{4549EC06-C031-6BB9-4424-90C42F0B765F}"/>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020032" y="4794409"/>
              <a:ext cx="248007" cy="198358"/>
            </a:xfrm>
            <a:prstGeom prst="rect">
              <a:avLst/>
            </a:prstGeom>
          </p:spPr>
        </p:pic>
        <p:sp>
          <p:nvSpPr>
            <p:cNvPr id="14" name="Text 7">
              <a:extLst>
                <a:ext uri="{FF2B5EF4-FFF2-40B4-BE49-F238E27FC236}">
                  <a16:creationId xmlns:a16="http://schemas.microsoft.com/office/drawing/2014/main" id="{1A9BD373-F4F8-693D-E55B-CAB3A4633490}"/>
                </a:ext>
              </a:extLst>
            </p:cNvPr>
            <p:cNvSpPr/>
            <p:nvPr/>
          </p:nvSpPr>
          <p:spPr>
            <a:xfrm>
              <a:off x="5466398" y="4747022"/>
              <a:ext cx="2693075" cy="952619"/>
            </a:xfrm>
            <a:prstGeom prst="rect">
              <a:avLst/>
            </a:prstGeom>
            <a:noFill/>
            <a:ln/>
          </p:spPr>
          <p:txBody>
            <a:bodyPr wrap="square" lIns="0" tIns="0" rIns="0" bIns="0" rtlCol="0" anchor="t"/>
            <a:lstStyle/>
            <a:p>
              <a:pPr marL="0" indent="0" algn="r" rtl="1">
                <a:lnSpc>
                  <a:spcPts val="2500"/>
                </a:lnSpc>
                <a:buNone/>
              </a:pPr>
              <a:r>
                <a:rPr lang="en-US" sz="1550" b="1" dirty="0">
                  <a:solidFill>
                    <a:srgbClr val="000000"/>
                  </a:solidFill>
                  <a:latin typeface="Alexandria" pitchFamily="34" charset="0"/>
                  <a:ea typeface="Alexandria" pitchFamily="34" charset="-122"/>
                  <a:cs typeface="Alexandria" pitchFamily="34" charset="-120"/>
                </a:rPr>
                <a:t>ملاحظة مهمة:</a:t>
              </a:r>
              <a:r>
                <a:rPr lang="en-US" sz="1550" dirty="0">
                  <a:solidFill>
                    <a:srgbClr val="000000"/>
                  </a:solidFill>
                  <a:latin typeface="Alexandria" pitchFamily="34" charset="0"/>
                  <a:ea typeface="Alexandria" pitchFamily="34" charset="-122"/>
                  <a:cs typeface="Alexandria" pitchFamily="34" charset="-120"/>
                </a:rPr>
                <a:t> دقة إطار المعاينة تؤثر بشكل مباشر على جودة نتائج البحث</a:t>
              </a:r>
              <a:endParaRPr lang="en-US" sz="1550" dirty="0"/>
            </a:p>
          </p:txBody>
        </p:sp>
      </p:grpSp>
    </p:spTree>
    <p:extLst>
      <p:ext uri="{BB962C8B-B14F-4D97-AF65-F5344CB8AC3E}">
        <p14:creationId xmlns:p14="http://schemas.microsoft.com/office/powerpoint/2010/main" val="14148894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C8F2BA-5186-DB5A-8A9C-0845B938F04B}"/>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9DB04BF3-D9F7-F5B8-55D6-E527BD3145FC}"/>
              </a:ext>
            </a:extLst>
          </p:cNvPr>
          <p:cNvSpPr/>
          <p:nvPr/>
        </p:nvSpPr>
        <p:spPr>
          <a:xfrm>
            <a:off x="8420876" y="1005349"/>
            <a:ext cx="3771123" cy="56508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6BB5522-6CF3-D46E-21B6-62B21F8BF887}"/>
              </a:ext>
            </a:extLst>
          </p:cNvPr>
          <p:cNvSpPr/>
          <p:nvPr/>
        </p:nvSpPr>
        <p:spPr>
          <a:xfrm>
            <a:off x="296525" y="1085590"/>
            <a:ext cx="11795221" cy="5490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7E2FCCC-B7E7-031C-DF5E-562B43717231}"/>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grpSp>
        <p:nvGrpSpPr>
          <p:cNvPr id="4" name="Group 3">
            <a:extLst>
              <a:ext uri="{FF2B5EF4-FFF2-40B4-BE49-F238E27FC236}">
                <a16:creationId xmlns:a16="http://schemas.microsoft.com/office/drawing/2014/main" id="{FA6EE0DB-20FF-097D-19A3-B65EF4C48B8D}"/>
              </a:ext>
            </a:extLst>
          </p:cNvPr>
          <p:cNvGrpSpPr/>
          <p:nvPr/>
        </p:nvGrpSpPr>
        <p:grpSpPr>
          <a:xfrm>
            <a:off x="296525" y="1377207"/>
            <a:ext cx="11598949" cy="4689056"/>
            <a:chOff x="789503" y="1711642"/>
            <a:chExt cx="13051394" cy="5817752"/>
          </a:xfrm>
        </p:grpSpPr>
        <p:sp>
          <p:nvSpPr>
            <p:cNvPr id="6" name="Text 1">
              <a:extLst>
                <a:ext uri="{FF2B5EF4-FFF2-40B4-BE49-F238E27FC236}">
                  <a16:creationId xmlns:a16="http://schemas.microsoft.com/office/drawing/2014/main" id="{04CBD154-823F-1D7B-E6B3-8CED93911CFA}"/>
                </a:ext>
              </a:extLst>
            </p:cNvPr>
            <p:cNvSpPr/>
            <p:nvPr/>
          </p:nvSpPr>
          <p:spPr>
            <a:xfrm>
              <a:off x="789503" y="1711642"/>
              <a:ext cx="13051393" cy="315754"/>
            </a:xfrm>
            <a:prstGeom prst="rect">
              <a:avLst/>
            </a:prstGeom>
            <a:noFill/>
            <a:ln/>
          </p:spPr>
          <p:txBody>
            <a:bodyPr wrap="none" lIns="0" tIns="0" rIns="0" bIns="0" rtlCol="0" anchor="t"/>
            <a:lstStyle/>
            <a:p>
              <a:pPr marL="0" indent="0" algn="r" rtl="1">
                <a:lnSpc>
                  <a:spcPts val="2450"/>
                </a:lnSpc>
                <a:buNone/>
              </a:pPr>
              <a:r>
                <a:rPr lang="en-US" b="1" dirty="0">
                  <a:solidFill>
                    <a:srgbClr val="49495A"/>
                  </a:solidFill>
                  <a:latin typeface="Alexandria" pitchFamily="34" charset="0"/>
                  <a:ea typeface="Alexandria" pitchFamily="34" charset="-122"/>
                  <a:cs typeface="Alexandria" pitchFamily="34" charset="-120"/>
                </a:rPr>
                <a:t>يتم اختيار العينة بناءً على عدة عوامل مهمة لتحقيق </a:t>
              </a:r>
              <a:r>
                <a:rPr lang="en-US" b="1">
                  <a:solidFill>
                    <a:srgbClr val="49495A"/>
                  </a:solidFill>
                  <a:latin typeface="Alexandria" pitchFamily="34" charset="0"/>
                  <a:ea typeface="Alexandria" pitchFamily="34" charset="-122"/>
                  <a:cs typeface="Alexandria" pitchFamily="34" charset="-120"/>
                </a:rPr>
                <a:t>الدقة والموثوقية</a:t>
              </a:r>
              <a:r>
                <a:rPr lang="ar-EG" b="1">
                  <a:solidFill>
                    <a:srgbClr val="49495A"/>
                  </a:solidFill>
                  <a:latin typeface="Alexandria" pitchFamily="34" charset="0"/>
                  <a:ea typeface="Alexandria" pitchFamily="34" charset="-122"/>
                  <a:cs typeface="Alexandria" pitchFamily="34" charset="-120"/>
                </a:rPr>
                <a:t> عند اختيار العينة</a:t>
              </a:r>
              <a:r>
                <a:rPr lang="en-US" b="1">
                  <a:solidFill>
                    <a:srgbClr val="49495A"/>
                  </a:solidFill>
                  <a:latin typeface="Alexandria" pitchFamily="34" charset="0"/>
                  <a:ea typeface="Alexandria" pitchFamily="34" charset="-122"/>
                  <a:cs typeface="Alexandria" pitchFamily="34" charset="-120"/>
                </a:rPr>
                <a:t> </a:t>
              </a:r>
              <a:r>
                <a:rPr lang="en-US" b="1" dirty="0">
                  <a:solidFill>
                    <a:srgbClr val="49495A"/>
                  </a:solidFill>
                  <a:latin typeface="Alexandria" pitchFamily="34" charset="0"/>
                  <a:ea typeface="Alexandria" pitchFamily="34" charset="-122"/>
                  <a:cs typeface="Alexandria" pitchFamily="34" charset="-120"/>
                </a:rPr>
                <a:t>في النتائج</a:t>
              </a:r>
              <a:r>
                <a:rPr lang="en-US" sz="1550" dirty="0">
                  <a:solidFill>
                    <a:srgbClr val="49495A"/>
                  </a:solidFill>
                  <a:latin typeface="Alexandria" pitchFamily="34" charset="0"/>
                  <a:ea typeface="Alexandria" pitchFamily="34" charset="-122"/>
                  <a:cs typeface="Alexandria" pitchFamily="34" charset="-120"/>
                </a:rPr>
                <a:t>:</a:t>
              </a:r>
              <a:endParaRPr lang="en-US" sz="1550" dirty="0"/>
            </a:p>
          </p:txBody>
        </p:sp>
        <p:sp>
          <p:nvSpPr>
            <p:cNvPr id="7" name="Shape 2">
              <a:extLst>
                <a:ext uri="{FF2B5EF4-FFF2-40B4-BE49-F238E27FC236}">
                  <a16:creationId xmlns:a16="http://schemas.microsoft.com/office/drawing/2014/main" id="{F8FD94BC-60F4-3758-25B6-85C92BD3F888}"/>
                </a:ext>
              </a:extLst>
            </p:cNvPr>
            <p:cNvSpPr/>
            <p:nvPr/>
          </p:nvSpPr>
          <p:spPr>
            <a:xfrm>
              <a:off x="7413903" y="2545318"/>
              <a:ext cx="6426994" cy="2403277"/>
            </a:xfrm>
            <a:prstGeom prst="roundRect">
              <a:avLst>
                <a:gd name="adj" fmla="val 4566"/>
              </a:avLst>
            </a:prstGeom>
            <a:solidFill>
              <a:srgbClr val="FBFAFF"/>
            </a:solidFill>
            <a:ln/>
          </p:spPr>
          <p:txBody>
            <a:bodyPr/>
            <a:lstStyle/>
            <a:p>
              <a:endParaRPr lang="en-US"/>
            </a:p>
          </p:txBody>
        </p:sp>
        <p:pic>
          <p:nvPicPr>
            <p:cNvPr id="8" name="Image 0" descr="preencoded.png">
              <a:extLst>
                <a:ext uri="{FF2B5EF4-FFF2-40B4-BE49-F238E27FC236}">
                  <a16:creationId xmlns:a16="http://schemas.microsoft.com/office/drawing/2014/main" id="{8A7DFDE6-9915-9509-E7FF-3EC15689281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413903" y="2522458"/>
              <a:ext cx="6426994" cy="91440"/>
            </a:xfrm>
            <a:prstGeom prst="rect">
              <a:avLst/>
            </a:prstGeom>
          </p:spPr>
        </p:pic>
        <p:pic>
          <p:nvPicPr>
            <p:cNvPr id="9" name="Image 1" descr="preencoded.png">
              <a:extLst>
                <a:ext uri="{FF2B5EF4-FFF2-40B4-BE49-F238E27FC236}">
                  <a16:creationId xmlns:a16="http://schemas.microsoft.com/office/drawing/2014/main" id="{855961E5-5AA9-A8F7-05C1-A6AD0A4866D3}"/>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331351" y="2249329"/>
              <a:ext cx="592098" cy="592098"/>
            </a:xfrm>
            <a:prstGeom prst="rect">
              <a:avLst/>
            </a:prstGeom>
          </p:spPr>
        </p:pic>
        <p:sp>
          <p:nvSpPr>
            <p:cNvPr id="10" name="Text 3">
              <a:extLst>
                <a:ext uri="{FF2B5EF4-FFF2-40B4-BE49-F238E27FC236}">
                  <a16:creationId xmlns:a16="http://schemas.microsoft.com/office/drawing/2014/main" id="{560B440C-85C7-C3FA-2CAB-72E93E3556B9}"/>
                </a:ext>
              </a:extLst>
            </p:cNvPr>
            <p:cNvSpPr/>
            <p:nvPr/>
          </p:nvSpPr>
          <p:spPr>
            <a:xfrm>
              <a:off x="10508992" y="2397323"/>
              <a:ext cx="236815" cy="295989"/>
            </a:xfrm>
            <a:prstGeom prst="rect">
              <a:avLst/>
            </a:prstGeom>
            <a:noFill/>
            <a:ln/>
          </p:spPr>
          <p:txBody>
            <a:bodyPr wrap="none" lIns="0" tIns="0" rIns="0" bIns="0" rtlCol="0" anchor="t"/>
            <a:lstStyle/>
            <a:p>
              <a:pPr marL="0" indent="0" algn="r" rtl="1">
                <a:lnSpc>
                  <a:spcPts val="2950"/>
                </a:lnSpc>
                <a:buNone/>
              </a:pPr>
              <a:r>
                <a:rPr lang="en-US" sz="1850" dirty="0">
                  <a:solidFill>
                    <a:srgbClr val="FFFFFF"/>
                  </a:solidFill>
                  <a:latin typeface="Alexandria" pitchFamily="34" charset="0"/>
                  <a:ea typeface="Alexandria" pitchFamily="34" charset="-122"/>
                  <a:cs typeface="Alexandria" pitchFamily="34" charset="-120"/>
                </a:rPr>
                <a:t>1</a:t>
              </a:r>
              <a:endParaRPr lang="en-US" sz="1850" dirty="0"/>
            </a:p>
          </p:txBody>
        </p:sp>
        <p:sp>
          <p:nvSpPr>
            <p:cNvPr id="11" name="Text 4">
              <a:extLst>
                <a:ext uri="{FF2B5EF4-FFF2-40B4-BE49-F238E27FC236}">
                  <a16:creationId xmlns:a16="http://schemas.microsoft.com/office/drawing/2014/main" id="{166854CF-D655-8C5F-C0B3-533CA72CCE5D}"/>
                </a:ext>
              </a:extLst>
            </p:cNvPr>
            <p:cNvSpPr/>
            <p:nvPr/>
          </p:nvSpPr>
          <p:spPr>
            <a:xfrm>
              <a:off x="11153537" y="3038713"/>
              <a:ext cx="2467213" cy="308372"/>
            </a:xfrm>
            <a:prstGeom prst="rect">
              <a:avLst/>
            </a:prstGeom>
            <a:noFill/>
            <a:ln/>
          </p:spPr>
          <p:txBody>
            <a:bodyPr wrap="none" lIns="0" tIns="0" rIns="0" bIns="0" rtlCol="0" anchor="t"/>
            <a:lstStyle/>
            <a:p>
              <a:pPr marL="0" indent="0" algn="r" rtl="1">
                <a:lnSpc>
                  <a:spcPts val="2400"/>
                </a:lnSpc>
                <a:buNone/>
              </a:pPr>
              <a:r>
                <a:rPr lang="en-US" sz="1900" dirty="0">
                  <a:solidFill>
                    <a:srgbClr val="49495A"/>
                  </a:solidFill>
                  <a:latin typeface="Alexandria" pitchFamily="34" charset="0"/>
                  <a:ea typeface="Alexandria" pitchFamily="34" charset="-122"/>
                  <a:cs typeface="Alexandria" pitchFamily="34" charset="-120"/>
                </a:rPr>
                <a:t>التمثيلية</a:t>
              </a:r>
              <a:endParaRPr lang="en-US" sz="1900" dirty="0"/>
            </a:p>
          </p:txBody>
        </p:sp>
        <p:sp>
          <p:nvSpPr>
            <p:cNvPr id="12" name="Text 5">
              <a:extLst>
                <a:ext uri="{FF2B5EF4-FFF2-40B4-BE49-F238E27FC236}">
                  <a16:creationId xmlns:a16="http://schemas.microsoft.com/office/drawing/2014/main" id="{0859AF56-2578-4EDD-5052-5FAF273D29C8}"/>
                </a:ext>
              </a:extLst>
            </p:cNvPr>
            <p:cNvSpPr/>
            <p:nvPr/>
          </p:nvSpPr>
          <p:spPr>
            <a:xfrm>
              <a:off x="7634049" y="3465433"/>
              <a:ext cx="5986701" cy="1263015"/>
            </a:xfrm>
            <a:prstGeom prst="rect">
              <a:avLst/>
            </a:prstGeom>
            <a:noFill/>
            <a:ln/>
          </p:spPr>
          <p:txBody>
            <a:bodyPr wrap="square" lIns="0" tIns="0" rIns="0" bIns="0" rtlCol="0" anchor="t"/>
            <a:lstStyle/>
            <a:p>
              <a:pPr marL="0" indent="0" algn="r" rtl="1">
                <a:lnSpc>
                  <a:spcPts val="2450"/>
                </a:lnSpc>
                <a:buNone/>
              </a:pPr>
              <a:r>
                <a:rPr lang="en-US" sz="1550" dirty="0">
                  <a:solidFill>
                    <a:srgbClr val="49495A"/>
                  </a:solidFill>
                  <a:latin typeface="Alexandria" pitchFamily="34" charset="0"/>
                  <a:ea typeface="Alexandria" pitchFamily="34" charset="-122"/>
                  <a:cs typeface="Alexandria" pitchFamily="34" charset="-120"/>
                </a:rPr>
                <a:t>يجب أن تكون العينة ممثلة للمجتمع أو الفئة التي يهتم الباحث بدراستها. يتم اختيار العينة بحيث تشمل مجموعة متنوعة من الأعمار والجنسيات والخلفيات الاجتماعية والاقتصادية والثقافية التي توجد في الجمهور المستهدف.</a:t>
              </a:r>
              <a:endParaRPr lang="en-US" sz="1550" dirty="0"/>
            </a:p>
          </p:txBody>
        </p:sp>
        <p:sp>
          <p:nvSpPr>
            <p:cNvPr id="13" name="Shape 6">
              <a:extLst>
                <a:ext uri="{FF2B5EF4-FFF2-40B4-BE49-F238E27FC236}">
                  <a16:creationId xmlns:a16="http://schemas.microsoft.com/office/drawing/2014/main" id="{E0C4D984-C146-7F8D-150C-247B031A86B1}"/>
                </a:ext>
              </a:extLst>
            </p:cNvPr>
            <p:cNvSpPr/>
            <p:nvPr/>
          </p:nvSpPr>
          <p:spPr>
            <a:xfrm>
              <a:off x="789503" y="2545318"/>
              <a:ext cx="6427113" cy="2403277"/>
            </a:xfrm>
            <a:prstGeom prst="roundRect">
              <a:avLst>
                <a:gd name="adj" fmla="val 4566"/>
              </a:avLst>
            </a:prstGeom>
            <a:solidFill>
              <a:srgbClr val="FBFAFF"/>
            </a:solidFill>
            <a:ln/>
          </p:spPr>
          <p:txBody>
            <a:bodyPr/>
            <a:lstStyle/>
            <a:p>
              <a:endParaRPr lang="en-US"/>
            </a:p>
          </p:txBody>
        </p:sp>
        <p:pic>
          <p:nvPicPr>
            <p:cNvPr id="14" name="Image 2" descr="preencoded.png">
              <a:extLst>
                <a:ext uri="{FF2B5EF4-FFF2-40B4-BE49-F238E27FC236}">
                  <a16:creationId xmlns:a16="http://schemas.microsoft.com/office/drawing/2014/main" id="{D3F3AD8F-A7A9-38D5-633E-C47B2BB87BF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89503" y="2522458"/>
              <a:ext cx="6427113" cy="91440"/>
            </a:xfrm>
            <a:prstGeom prst="rect">
              <a:avLst/>
            </a:prstGeom>
          </p:spPr>
        </p:pic>
        <p:pic>
          <p:nvPicPr>
            <p:cNvPr id="15" name="Image 3" descr="preencoded.png">
              <a:extLst>
                <a:ext uri="{FF2B5EF4-FFF2-40B4-BE49-F238E27FC236}">
                  <a16:creationId xmlns:a16="http://schemas.microsoft.com/office/drawing/2014/main" id="{05FDEBBD-B230-AB7E-5C33-8469C7F6A98F}"/>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706951" y="2249329"/>
              <a:ext cx="592098" cy="592098"/>
            </a:xfrm>
            <a:prstGeom prst="rect">
              <a:avLst/>
            </a:prstGeom>
          </p:spPr>
        </p:pic>
        <p:sp>
          <p:nvSpPr>
            <p:cNvPr id="16" name="Text 7">
              <a:extLst>
                <a:ext uri="{FF2B5EF4-FFF2-40B4-BE49-F238E27FC236}">
                  <a16:creationId xmlns:a16="http://schemas.microsoft.com/office/drawing/2014/main" id="{70FA1D48-7A0E-A104-1D5D-91524C51A678}"/>
                </a:ext>
              </a:extLst>
            </p:cNvPr>
            <p:cNvSpPr/>
            <p:nvPr/>
          </p:nvSpPr>
          <p:spPr>
            <a:xfrm>
              <a:off x="3884593" y="2397323"/>
              <a:ext cx="236815" cy="295989"/>
            </a:xfrm>
            <a:prstGeom prst="rect">
              <a:avLst/>
            </a:prstGeom>
            <a:noFill/>
            <a:ln/>
          </p:spPr>
          <p:txBody>
            <a:bodyPr wrap="none" lIns="0" tIns="0" rIns="0" bIns="0" rtlCol="0" anchor="t"/>
            <a:lstStyle/>
            <a:p>
              <a:pPr marL="0" indent="0" algn="r" rtl="1">
                <a:lnSpc>
                  <a:spcPts val="2950"/>
                </a:lnSpc>
                <a:buNone/>
              </a:pPr>
              <a:r>
                <a:rPr lang="en-US" sz="1850" dirty="0">
                  <a:solidFill>
                    <a:srgbClr val="FFFFFF"/>
                  </a:solidFill>
                  <a:latin typeface="Alexandria" pitchFamily="34" charset="0"/>
                  <a:ea typeface="Alexandria" pitchFamily="34" charset="-122"/>
                  <a:cs typeface="Alexandria" pitchFamily="34" charset="-120"/>
                </a:rPr>
                <a:t>2</a:t>
              </a:r>
              <a:endParaRPr lang="en-US" sz="1850" dirty="0"/>
            </a:p>
          </p:txBody>
        </p:sp>
        <p:sp>
          <p:nvSpPr>
            <p:cNvPr id="17" name="Text 8">
              <a:extLst>
                <a:ext uri="{FF2B5EF4-FFF2-40B4-BE49-F238E27FC236}">
                  <a16:creationId xmlns:a16="http://schemas.microsoft.com/office/drawing/2014/main" id="{F8BF0E46-2BE5-60F9-28EA-7CE9396B6737}"/>
                </a:ext>
              </a:extLst>
            </p:cNvPr>
            <p:cNvSpPr/>
            <p:nvPr/>
          </p:nvSpPr>
          <p:spPr>
            <a:xfrm>
              <a:off x="4529257" y="3038713"/>
              <a:ext cx="2467213" cy="308372"/>
            </a:xfrm>
            <a:prstGeom prst="rect">
              <a:avLst/>
            </a:prstGeom>
            <a:noFill/>
            <a:ln/>
          </p:spPr>
          <p:txBody>
            <a:bodyPr wrap="none" lIns="0" tIns="0" rIns="0" bIns="0" rtlCol="0" anchor="t"/>
            <a:lstStyle/>
            <a:p>
              <a:pPr marL="0" indent="0" algn="r" rtl="1">
                <a:lnSpc>
                  <a:spcPts val="2400"/>
                </a:lnSpc>
                <a:buNone/>
              </a:pPr>
              <a:r>
                <a:rPr lang="en-US" sz="1900" dirty="0">
                  <a:solidFill>
                    <a:srgbClr val="49495A"/>
                  </a:solidFill>
                  <a:latin typeface="Alexandria" pitchFamily="34" charset="0"/>
                  <a:ea typeface="Alexandria" pitchFamily="34" charset="-122"/>
                  <a:cs typeface="Alexandria" pitchFamily="34" charset="-120"/>
                </a:rPr>
                <a:t>الحجم</a:t>
              </a:r>
              <a:endParaRPr lang="en-US" sz="1900" dirty="0"/>
            </a:p>
          </p:txBody>
        </p:sp>
        <p:sp>
          <p:nvSpPr>
            <p:cNvPr id="18" name="Text 9">
              <a:extLst>
                <a:ext uri="{FF2B5EF4-FFF2-40B4-BE49-F238E27FC236}">
                  <a16:creationId xmlns:a16="http://schemas.microsoft.com/office/drawing/2014/main" id="{C18232B7-E2F7-C35D-852C-FA816A61842B}"/>
                </a:ext>
              </a:extLst>
            </p:cNvPr>
            <p:cNvSpPr/>
            <p:nvPr/>
          </p:nvSpPr>
          <p:spPr>
            <a:xfrm>
              <a:off x="1009650" y="3465433"/>
              <a:ext cx="5986820" cy="1263015"/>
            </a:xfrm>
            <a:prstGeom prst="rect">
              <a:avLst/>
            </a:prstGeom>
            <a:noFill/>
            <a:ln/>
          </p:spPr>
          <p:txBody>
            <a:bodyPr wrap="square" lIns="0" tIns="0" rIns="0" bIns="0" rtlCol="0" anchor="t"/>
            <a:lstStyle/>
            <a:p>
              <a:pPr marL="0" indent="0" algn="r" rtl="1">
                <a:lnSpc>
                  <a:spcPts val="2450"/>
                </a:lnSpc>
                <a:buNone/>
              </a:pPr>
              <a:r>
                <a:rPr lang="en-US" sz="1550" dirty="0">
                  <a:solidFill>
                    <a:srgbClr val="49495A"/>
                  </a:solidFill>
                  <a:latin typeface="Alexandria" pitchFamily="34" charset="0"/>
                  <a:ea typeface="Alexandria" pitchFamily="34" charset="-122"/>
                  <a:cs typeface="Alexandria" pitchFamily="34" charset="-120"/>
                </a:rPr>
                <a:t>يجب أن يكون حجم العينة كافياً لتعزيز الثقة في النتائج. يعتمد حجم العينة على عدة عوامل مثل نوع الدراسة ومستوى التحليل المطلوب ودقة النتائج المرجوة. عادةً ما يكون هناك توازن بين ضرورة زيادة حجم العينة وتكاليف الجمع وتحليل البيانات.</a:t>
              </a:r>
              <a:endParaRPr lang="en-US" sz="1550" dirty="0"/>
            </a:p>
          </p:txBody>
        </p:sp>
        <p:sp>
          <p:nvSpPr>
            <p:cNvPr id="19" name="Shape 10">
              <a:extLst>
                <a:ext uri="{FF2B5EF4-FFF2-40B4-BE49-F238E27FC236}">
                  <a16:creationId xmlns:a16="http://schemas.microsoft.com/office/drawing/2014/main" id="{13B15CD2-EB30-73F2-DF23-C0470CC1196E}"/>
                </a:ext>
              </a:extLst>
            </p:cNvPr>
            <p:cNvSpPr/>
            <p:nvPr/>
          </p:nvSpPr>
          <p:spPr>
            <a:xfrm>
              <a:off x="7413903" y="5441871"/>
              <a:ext cx="6426994" cy="2087523"/>
            </a:xfrm>
            <a:prstGeom prst="roundRect">
              <a:avLst>
                <a:gd name="adj" fmla="val 5256"/>
              </a:avLst>
            </a:prstGeom>
            <a:solidFill>
              <a:srgbClr val="FBFAFF"/>
            </a:solidFill>
            <a:ln/>
          </p:spPr>
          <p:txBody>
            <a:bodyPr/>
            <a:lstStyle/>
            <a:p>
              <a:endParaRPr lang="en-US"/>
            </a:p>
          </p:txBody>
        </p:sp>
        <p:pic>
          <p:nvPicPr>
            <p:cNvPr id="20" name="Image 4" descr="preencoded.png">
              <a:extLst>
                <a:ext uri="{FF2B5EF4-FFF2-40B4-BE49-F238E27FC236}">
                  <a16:creationId xmlns:a16="http://schemas.microsoft.com/office/drawing/2014/main" id="{BB9C05BD-7F89-ECC7-AB05-2E08AD1EA3F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413903" y="5419011"/>
              <a:ext cx="6426994" cy="91440"/>
            </a:xfrm>
            <a:prstGeom prst="rect">
              <a:avLst/>
            </a:prstGeom>
          </p:spPr>
        </p:pic>
        <p:pic>
          <p:nvPicPr>
            <p:cNvPr id="21" name="Image 5" descr="preencoded.png">
              <a:extLst>
                <a:ext uri="{FF2B5EF4-FFF2-40B4-BE49-F238E27FC236}">
                  <a16:creationId xmlns:a16="http://schemas.microsoft.com/office/drawing/2014/main" id="{A1F5118E-5267-D9AC-720E-210A5B3B341B}"/>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331351" y="5145881"/>
              <a:ext cx="592098" cy="592098"/>
            </a:xfrm>
            <a:prstGeom prst="rect">
              <a:avLst/>
            </a:prstGeom>
          </p:spPr>
        </p:pic>
        <p:sp>
          <p:nvSpPr>
            <p:cNvPr id="22" name="Text 11">
              <a:extLst>
                <a:ext uri="{FF2B5EF4-FFF2-40B4-BE49-F238E27FC236}">
                  <a16:creationId xmlns:a16="http://schemas.microsoft.com/office/drawing/2014/main" id="{C8C4BE5A-821C-2232-5485-0741673FB265}"/>
                </a:ext>
              </a:extLst>
            </p:cNvPr>
            <p:cNvSpPr/>
            <p:nvPr/>
          </p:nvSpPr>
          <p:spPr>
            <a:xfrm>
              <a:off x="10508992" y="5293876"/>
              <a:ext cx="236815" cy="295989"/>
            </a:xfrm>
            <a:prstGeom prst="rect">
              <a:avLst/>
            </a:prstGeom>
            <a:noFill/>
            <a:ln/>
          </p:spPr>
          <p:txBody>
            <a:bodyPr wrap="none" lIns="0" tIns="0" rIns="0" bIns="0" rtlCol="0" anchor="t"/>
            <a:lstStyle/>
            <a:p>
              <a:pPr marL="0" indent="0" algn="r" rtl="1">
                <a:lnSpc>
                  <a:spcPts val="2950"/>
                </a:lnSpc>
                <a:buNone/>
              </a:pPr>
              <a:r>
                <a:rPr lang="en-US" sz="1850" dirty="0">
                  <a:solidFill>
                    <a:srgbClr val="FFFFFF"/>
                  </a:solidFill>
                  <a:latin typeface="Alexandria" pitchFamily="34" charset="0"/>
                  <a:ea typeface="Alexandria" pitchFamily="34" charset="-122"/>
                  <a:cs typeface="Alexandria" pitchFamily="34" charset="-120"/>
                </a:rPr>
                <a:t>3</a:t>
              </a:r>
              <a:endParaRPr lang="en-US" sz="1850" dirty="0"/>
            </a:p>
          </p:txBody>
        </p:sp>
        <p:sp>
          <p:nvSpPr>
            <p:cNvPr id="24" name="Text 12">
              <a:extLst>
                <a:ext uri="{FF2B5EF4-FFF2-40B4-BE49-F238E27FC236}">
                  <a16:creationId xmlns:a16="http://schemas.microsoft.com/office/drawing/2014/main" id="{A4A7F45E-71DD-35DC-3230-03F744CBB35B}"/>
                </a:ext>
              </a:extLst>
            </p:cNvPr>
            <p:cNvSpPr/>
            <p:nvPr/>
          </p:nvSpPr>
          <p:spPr>
            <a:xfrm>
              <a:off x="11153537" y="5935266"/>
              <a:ext cx="2467213" cy="308372"/>
            </a:xfrm>
            <a:prstGeom prst="rect">
              <a:avLst/>
            </a:prstGeom>
            <a:noFill/>
            <a:ln/>
          </p:spPr>
          <p:txBody>
            <a:bodyPr wrap="none" lIns="0" tIns="0" rIns="0" bIns="0" rtlCol="0" anchor="t"/>
            <a:lstStyle/>
            <a:p>
              <a:pPr marL="0" indent="0" algn="r" rtl="1">
                <a:lnSpc>
                  <a:spcPts val="2400"/>
                </a:lnSpc>
                <a:buNone/>
              </a:pPr>
              <a:r>
                <a:rPr lang="en-US" sz="1900" dirty="0">
                  <a:solidFill>
                    <a:srgbClr val="49495A"/>
                  </a:solidFill>
                  <a:latin typeface="Alexandria" pitchFamily="34" charset="0"/>
                  <a:ea typeface="Alexandria" pitchFamily="34" charset="-122"/>
                  <a:cs typeface="Alexandria" pitchFamily="34" charset="-120"/>
                </a:rPr>
                <a:t>العشوائية</a:t>
              </a:r>
              <a:endParaRPr lang="en-US" sz="1900" dirty="0"/>
            </a:p>
          </p:txBody>
        </p:sp>
        <p:sp>
          <p:nvSpPr>
            <p:cNvPr id="26" name="Text 13">
              <a:extLst>
                <a:ext uri="{FF2B5EF4-FFF2-40B4-BE49-F238E27FC236}">
                  <a16:creationId xmlns:a16="http://schemas.microsoft.com/office/drawing/2014/main" id="{BAD06777-6022-C11C-547A-B32966FFD689}"/>
                </a:ext>
              </a:extLst>
            </p:cNvPr>
            <p:cNvSpPr/>
            <p:nvPr/>
          </p:nvSpPr>
          <p:spPr>
            <a:xfrm>
              <a:off x="7634049" y="6361986"/>
              <a:ext cx="5986701" cy="947261"/>
            </a:xfrm>
            <a:prstGeom prst="rect">
              <a:avLst/>
            </a:prstGeom>
            <a:noFill/>
            <a:ln/>
          </p:spPr>
          <p:txBody>
            <a:bodyPr wrap="square" lIns="0" tIns="0" rIns="0" bIns="0" rtlCol="0" anchor="t"/>
            <a:lstStyle/>
            <a:p>
              <a:pPr marL="0" indent="0" algn="r" rtl="1">
                <a:lnSpc>
                  <a:spcPts val="2450"/>
                </a:lnSpc>
                <a:buNone/>
              </a:pPr>
              <a:r>
                <a:rPr lang="en-US" sz="1550" dirty="0">
                  <a:solidFill>
                    <a:srgbClr val="49495A"/>
                  </a:solidFill>
                  <a:latin typeface="Alexandria" pitchFamily="34" charset="0"/>
                  <a:ea typeface="Alexandria" pitchFamily="34" charset="-122"/>
                  <a:cs typeface="Alexandria" pitchFamily="34" charset="-120"/>
                </a:rPr>
                <a:t>يفضل استخدام طرق عشوائية لاختيار العينة لضمان عدم التحيز في اختيار المشاركين. يمكن استخدام القرعة العشوائية أو تقنيات عشوائية أخرى لضمان فرصة متساوية لكل فرد للانتقال إلى العينة.</a:t>
              </a:r>
              <a:endParaRPr lang="en-US" sz="1550" dirty="0"/>
            </a:p>
          </p:txBody>
        </p:sp>
        <p:sp>
          <p:nvSpPr>
            <p:cNvPr id="27" name="Shape 14">
              <a:extLst>
                <a:ext uri="{FF2B5EF4-FFF2-40B4-BE49-F238E27FC236}">
                  <a16:creationId xmlns:a16="http://schemas.microsoft.com/office/drawing/2014/main" id="{471D6B4F-9C5F-CBDB-6F82-F5FDB869420B}"/>
                </a:ext>
              </a:extLst>
            </p:cNvPr>
            <p:cNvSpPr/>
            <p:nvPr/>
          </p:nvSpPr>
          <p:spPr>
            <a:xfrm>
              <a:off x="789503" y="5441871"/>
              <a:ext cx="6427113" cy="2087523"/>
            </a:xfrm>
            <a:prstGeom prst="roundRect">
              <a:avLst>
                <a:gd name="adj" fmla="val 5256"/>
              </a:avLst>
            </a:prstGeom>
            <a:solidFill>
              <a:srgbClr val="FBFAFF"/>
            </a:solidFill>
            <a:ln/>
          </p:spPr>
          <p:txBody>
            <a:bodyPr/>
            <a:lstStyle/>
            <a:p>
              <a:endParaRPr lang="en-US"/>
            </a:p>
          </p:txBody>
        </p:sp>
        <p:pic>
          <p:nvPicPr>
            <p:cNvPr id="28" name="Image 6" descr="preencoded.png">
              <a:extLst>
                <a:ext uri="{FF2B5EF4-FFF2-40B4-BE49-F238E27FC236}">
                  <a16:creationId xmlns:a16="http://schemas.microsoft.com/office/drawing/2014/main" id="{E54144BB-547E-2CFA-E49F-F816F5557C3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89503" y="5419011"/>
              <a:ext cx="6427113" cy="91440"/>
            </a:xfrm>
            <a:prstGeom prst="rect">
              <a:avLst/>
            </a:prstGeom>
          </p:spPr>
        </p:pic>
        <p:pic>
          <p:nvPicPr>
            <p:cNvPr id="29" name="Image 7" descr="preencoded.png">
              <a:extLst>
                <a:ext uri="{FF2B5EF4-FFF2-40B4-BE49-F238E27FC236}">
                  <a16:creationId xmlns:a16="http://schemas.microsoft.com/office/drawing/2014/main" id="{112742FF-16AD-F561-B056-70BF29AEE4E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706951" y="5145881"/>
              <a:ext cx="592098" cy="592098"/>
            </a:xfrm>
            <a:prstGeom prst="rect">
              <a:avLst/>
            </a:prstGeom>
          </p:spPr>
        </p:pic>
        <p:sp>
          <p:nvSpPr>
            <p:cNvPr id="30" name="Text 15">
              <a:extLst>
                <a:ext uri="{FF2B5EF4-FFF2-40B4-BE49-F238E27FC236}">
                  <a16:creationId xmlns:a16="http://schemas.microsoft.com/office/drawing/2014/main" id="{E36C6BEC-AAA8-1ED6-7AFF-0A4434CD7B5A}"/>
                </a:ext>
              </a:extLst>
            </p:cNvPr>
            <p:cNvSpPr/>
            <p:nvPr/>
          </p:nvSpPr>
          <p:spPr>
            <a:xfrm>
              <a:off x="3884593" y="5293876"/>
              <a:ext cx="236815" cy="295989"/>
            </a:xfrm>
            <a:prstGeom prst="rect">
              <a:avLst/>
            </a:prstGeom>
            <a:noFill/>
            <a:ln/>
          </p:spPr>
          <p:txBody>
            <a:bodyPr wrap="none" lIns="0" tIns="0" rIns="0" bIns="0" rtlCol="0" anchor="t"/>
            <a:lstStyle/>
            <a:p>
              <a:pPr marL="0" indent="0" algn="r" rtl="1">
                <a:lnSpc>
                  <a:spcPts val="2950"/>
                </a:lnSpc>
                <a:buNone/>
              </a:pPr>
              <a:r>
                <a:rPr lang="en-US" sz="1850" dirty="0">
                  <a:solidFill>
                    <a:srgbClr val="FFFFFF"/>
                  </a:solidFill>
                  <a:latin typeface="Alexandria" pitchFamily="34" charset="0"/>
                  <a:ea typeface="Alexandria" pitchFamily="34" charset="-122"/>
                  <a:cs typeface="Alexandria" pitchFamily="34" charset="-120"/>
                </a:rPr>
                <a:t>4</a:t>
              </a:r>
              <a:endParaRPr lang="en-US" sz="1850" dirty="0"/>
            </a:p>
          </p:txBody>
        </p:sp>
        <p:sp>
          <p:nvSpPr>
            <p:cNvPr id="31" name="Text 16">
              <a:extLst>
                <a:ext uri="{FF2B5EF4-FFF2-40B4-BE49-F238E27FC236}">
                  <a16:creationId xmlns:a16="http://schemas.microsoft.com/office/drawing/2014/main" id="{05B0EDEA-C024-7E0A-E244-110038F29CD1}"/>
                </a:ext>
              </a:extLst>
            </p:cNvPr>
            <p:cNvSpPr/>
            <p:nvPr/>
          </p:nvSpPr>
          <p:spPr>
            <a:xfrm>
              <a:off x="4529257" y="5935266"/>
              <a:ext cx="2467213" cy="308372"/>
            </a:xfrm>
            <a:prstGeom prst="rect">
              <a:avLst/>
            </a:prstGeom>
            <a:noFill/>
            <a:ln/>
          </p:spPr>
          <p:txBody>
            <a:bodyPr wrap="none" lIns="0" tIns="0" rIns="0" bIns="0" rtlCol="0" anchor="t"/>
            <a:lstStyle/>
            <a:p>
              <a:pPr marL="0" indent="0" algn="r" rtl="1">
                <a:lnSpc>
                  <a:spcPts val="2400"/>
                </a:lnSpc>
                <a:buNone/>
              </a:pPr>
              <a:r>
                <a:rPr lang="en-US" sz="1900" dirty="0">
                  <a:solidFill>
                    <a:srgbClr val="49495A"/>
                  </a:solidFill>
                  <a:latin typeface="Alexandria" pitchFamily="34" charset="0"/>
                  <a:ea typeface="Alexandria" pitchFamily="34" charset="-122"/>
                  <a:cs typeface="Alexandria" pitchFamily="34" charset="-120"/>
                </a:rPr>
                <a:t>الغرض</a:t>
              </a:r>
              <a:endParaRPr lang="en-US" sz="1900" dirty="0"/>
            </a:p>
          </p:txBody>
        </p:sp>
        <p:sp>
          <p:nvSpPr>
            <p:cNvPr id="32" name="Text 17">
              <a:extLst>
                <a:ext uri="{FF2B5EF4-FFF2-40B4-BE49-F238E27FC236}">
                  <a16:creationId xmlns:a16="http://schemas.microsoft.com/office/drawing/2014/main" id="{95F16E4B-BABB-03C7-2E02-2DD0B5E84F2C}"/>
                </a:ext>
              </a:extLst>
            </p:cNvPr>
            <p:cNvSpPr/>
            <p:nvPr/>
          </p:nvSpPr>
          <p:spPr>
            <a:xfrm>
              <a:off x="1009650" y="6361986"/>
              <a:ext cx="5986820" cy="947261"/>
            </a:xfrm>
            <a:prstGeom prst="rect">
              <a:avLst/>
            </a:prstGeom>
            <a:noFill/>
            <a:ln/>
          </p:spPr>
          <p:txBody>
            <a:bodyPr wrap="square" lIns="0" tIns="0" rIns="0" bIns="0" rtlCol="0" anchor="t"/>
            <a:lstStyle/>
            <a:p>
              <a:pPr marL="0" indent="0" algn="r" rtl="1">
                <a:lnSpc>
                  <a:spcPts val="2450"/>
                </a:lnSpc>
                <a:buNone/>
              </a:pPr>
              <a:r>
                <a:rPr lang="en-US" sz="1550" dirty="0">
                  <a:solidFill>
                    <a:srgbClr val="49495A"/>
                  </a:solidFill>
                  <a:latin typeface="Alexandria" pitchFamily="34" charset="0"/>
                  <a:ea typeface="Alexandria" pitchFamily="34" charset="-122"/>
                  <a:cs typeface="Alexandria" pitchFamily="34" charset="-120"/>
                </a:rPr>
                <a:t>يجب أن يتوافق اختيار العينة مع الأهداف والمسائل التي يرغب الباحث في دراستها. يمكن أن يكون الاهتمام بالجمهور المستهدف، أو الصحفيين، أو المؤسسات الإعلامية، أو أي جماعة أخرى ترتبط بالدراسة.</a:t>
              </a:r>
              <a:endParaRPr lang="en-US" sz="1550" dirty="0"/>
            </a:p>
          </p:txBody>
        </p:sp>
      </p:grpSp>
      <p:sp>
        <p:nvSpPr>
          <p:cNvPr id="2" name="TextBox 1">
            <a:extLst>
              <a:ext uri="{FF2B5EF4-FFF2-40B4-BE49-F238E27FC236}">
                <a16:creationId xmlns:a16="http://schemas.microsoft.com/office/drawing/2014/main" id="{4EB1D744-ED5B-165F-EEB8-B09790B8B3DB}"/>
              </a:ext>
            </a:extLst>
          </p:cNvPr>
          <p:cNvSpPr txBox="1"/>
          <p:nvPr/>
        </p:nvSpPr>
        <p:spPr>
          <a:xfrm>
            <a:off x="3257634" y="289932"/>
            <a:ext cx="5163242" cy="461665"/>
          </a:xfrm>
          <a:prstGeom prst="rect">
            <a:avLst/>
          </a:prstGeom>
          <a:noFill/>
        </p:spPr>
        <p:txBody>
          <a:bodyPr wrap="square" rtlCol="0">
            <a:spAutoFit/>
          </a:bodyPr>
          <a:lstStyle/>
          <a:p>
            <a:pPr algn="ctr"/>
            <a:r>
              <a:rPr lang="ar-EG" sz="2400" b="1">
                <a:latin typeface="Alexandria" pitchFamily="2" charset="-78"/>
                <a:cs typeface="Alexandria" pitchFamily="2" charset="-78"/>
              </a:rPr>
              <a:t>عوامل اختيار عينة الدراسة </a:t>
            </a:r>
            <a:endParaRPr lang="en-US" sz="2400" b="1">
              <a:latin typeface="Alexandria" pitchFamily="2" charset="-78"/>
              <a:cs typeface="Alexandria" pitchFamily="2" charset="-78"/>
            </a:endParaRPr>
          </a:p>
        </p:txBody>
      </p:sp>
    </p:spTree>
    <p:extLst>
      <p:ext uri="{BB962C8B-B14F-4D97-AF65-F5344CB8AC3E}">
        <p14:creationId xmlns:p14="http://schemas.microsoft.com/office/powerpoint/2010/main" val="17639416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BE0304-37D9-2E91-7420-8BFF03E54AA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08D0557-B9F6-9A03-59CC-E5F9713AACC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C67743D-B61C-68C0-430E-4F4A136EAEF9}"/>
              </a:ext>
            </a:extLst>
          </p:cNvPr>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مراحل اختيار العينة</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6CD4A1E7-C546-0D7C-3AAD-F578E7809F0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BDC6F65-7B37-9132-71BB-694A51F93C5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33469AF-EE4B-D431-4A32-4BB434EE782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E702917B-860F-71BF-CFB8-B5B4B7B3C37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F8AD8CE-9A4B-E0E1-95F0-541B34355BB0}"/>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graphicFrame>
        <p:nvGraphicFramePr>
          <p:cNvPr id="2" name="Diagram 1">
            <a:extLst>
              <a:ext uri="{FF2B5EF4-FFF2-40B4-BE49-F238E27FC236}">
                <a16:creationId xmlns:a16="http://schemas.microsoft.com/office/drawing/2014/main" id="{1226AE42-4A27-CF3E-7A3F-48614A804E37}"/>
              </a:ext>
            </a:extLst>
          </p:cNvPr>
          <p:cNvGraphicFramePr/>
          <p:nvPr/>
        </p:nvGraphicFramePr>
        <p:xfrm>
          <a:off x="762000" y="2495308"/>
          <a:ext cx="10556765" cy="239939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8540726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BE0304-37D9-2E91-7420-8BFF03E54AA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08D0557-B9F6-9A03-59CC-E5F9713AACC4}"/>
              </a:ext>
            </a:extLst>
          </p:cNvPr>
          <p:cNvSpPr/>
          <p:nvPr/>
        </p:nvSpPr>
        <p:spPr>
          <a:xfrm>
            <a:off x="211873" y="1685495"/>
            <a:ext cx="11772117"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C67743D-B61C-68C0-430E-4F4A136EAEF9}"/>
              </a:ext>
            </a:extLst>
          </p:cNvPr>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تحديد مجتمع الدراسة</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6CD4A1E7-C546-0D7C-3AAD-F578E7809F0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BDC6F65-7B37-9132-71BB-694A51F93C5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33469AF-EE4B-D431-4A32-4BB434EE782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5A766BE-3D96-AB86-B8A2-B1390B0DB060}"/>
              </a:ext>
            </a:extLst>
          </p:cNvPr>
          <p:cNvSpPr txBox="1"/>
          <p:nvPr/>
        </p:nvSpPr>
        <p:spPr>
          <a:xfrm>
            <a:off x="3795913" y="1890960"/>
            <a:ext cx="8084912" cy="3959482"/>
          </a:xfrm>
          <a:prstGeom prst="rect">
            <a:avLst/>
          </a:prstGeom>
          <a:noFill/>
        </p:spPr>
        <p:txBody>
          <a:bodyPr wrap="square" rtlCol="0">
            <a:spAutoFit/>
          </a:bodyPr>
          <a:lstStyle/>
          <a:p>
            <a:pPr indent="404813" algn="just" rtl="1">
              <a:lnSpc>
                <a:spcPct val="200000"/>
              </a:lnSpc>
            </a:pPr>
            <a:r>
              <a:rPr lang="ar-EG" sz="1600" dirty="0">
                <a:latin typeface="Alexandria" pitchFamily="2" charset="-78"/>
                <a:cs typeface="Alexandria" pitchFamily="2" charset="-78"/>
              </a:rPr>
              <a:t>يساعدنا تحديد مجتمع الدراسة في تحديد المصادر التي يتم من خلالها جمع البيانات، وعادة تكون الإجابة عن بعض الأسئلة المتعلقة بالخصائص المميزة لهذا المجتمع؛ هي وسيلتنا لتحديد ذلك المجتمع، ومن ثم أماكن تواجده التي يتم سحب العينة منها؛ فمثلا سؤال عمن يستطيع إعطاءنا معلومات عن موضوع الدراسة يعد سؤالا مهما تجب الإجابة عنه، فإذا كنا بصدد إجراء دراسة عن مشاهدة برامج المرأة في التليفزيون، فإننا نحتاج إلى تحديد مجتمع المرأة الذي سيتم تطبيق الدراسة عليه، فنسأل أنفسنا ما هي خصائص المرأة التي تشاهد تلك البرامج؟ وقد نجيب إجابة تحدد خصائص المرأة السّنية والجغرافية والتعليمية، وهذه الإجابة تحدد مجتمع الدراسة. </a:t>
            </a:r>
          </a:p>
        </p:txBody>
      </p:sp>
      <p:sp>
        <p:nvSpPr>
          <p:cNvPr id="4" name="TextBox 3">
            <a:extLst>
              <a:ext uri="{FF2B5EF4-FFF2-40B4-BE49-F238E27FC236}">
                <a16:creationId xmlns:a16="http://schemas.microsoft.com/office/drawing/2014/main" id="{E702917B-860F-71BF-CFB8-B5B4B7B3C37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F8AD8CE-9A4B-E0E1-95F0-541B34355BB0}"/>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CEF9D732-1223-ECE3-C63F-F1AE1A8240C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11175" y="2386133"/>
            <a:ext cx="3240078" cy="3240078"/>
          </a:xfrm>
          <a:prstGeom prst="ellipse">
            <a:avLst/>
          </a:prstGeom>
          <a:ln>
            <a:noFill/>
          </a:ln>
          <a:effectLst>
            <a:softEdge rad="112500"/>
          </a:effectLst>
        </p:spPr>
      </p:pic>
    </p:spTree>
    <p:extLst>
      <p:ext uri="{BB962C8B-B14F-4D97-AF65-F5344CB8AC3E}">
        <p14:creationId xmlns:p14="http://schemas.microsoft.com/office/powerpoint/2010/main" val="35014717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4A3E1F-6AB2-26CE-39D9-8DE60F0B7D19}"/>
            </a:ext>
          </a:extLst>
        </p:cNvPr>
        <p:cNvGrpSpPr/>
        <p:nvPr/>
      </p:nvGrpSpPr>
      <p:grpSpPr>
        <a:xfrm>
          <a:off x="0" y="0"/>
          <a:ext cx="0" cy="0"/>
          <a:chOff x="0" y="0"/>
          <a:chExt cx="0" cy="0"/>
        </a:xfrm>
      </p:grpSpPr>
      <p:pic>
        <p:nvPicPr>
          <p:cNvPr id="8" name="Graphic 21">
            <a:extLst>
              <a:ext uri="{FF2B5EF4-FFF2-40B4-BE49-F238E27FC236}">
                <a16:creationId xmlns:a16="http://schemas.microsoft.com/office/drawing/2014/main" id="{65473FEB-8066-736E-BDB7-63835AFE89DF}"/>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grpSp>
        <p:nvGrpSpPr>
          <p:cNvPr id="2" name="Group 1">
            <a:extLst>
              <a:ext uri="{FF2B5EF4-FFF2-40B4-BE49-F238E27FC236}">
                <a16:creationId xmlns:a16="http://schemas.microsoft.com/office/drawing/2014/main" id="{CBAF3E83-73C5-9BB7-D5B4-A7D253E0AD49}"/>
              </a:ext>
            </a:extLst>
          </p:cNvPr>
          <p:cNvGrpSpPr/>
          <p:nvPr/>
        </p:nvGrpSpPr>
        <p:grpSpPr>
          <a:xfrm>
            <a:off x="659628" y="243482"/>
            <a:ext cx="11351941" cy="6371035"/>
            <a:chOff x="765453" y="527209"/>
            <a:chExt cx="13099495" cy="7175183"/>
          </a:xfrm>
        </p:grpSpPr>
        <p:sp>
          <p:nvSpPr>
            <p:cNvPr id="3" name="Text 0">
              <a:extLst>
                <a:ext uri="{FF2B5EF4-FFF2-40B4-BE49-F238E27FC236}">
                  <a16:creationId xmlns:a16="http://schemas.microsoft.com/office/drawing/2014/main" id="{9AA48443-71DB-C959-933E-F6A22B6D8622}"/>
                </a:ext>
              </a:extLst>
            </p:cNvPr>
            <p:cNvSpPr/>
            <p:nvPr/>
          </p:nvSpPr>
          <p:spPr>
            <a:xfrm>
              <a:off x="9080302" y="527209"/>
              <a:ext cx="4784646" cy="598051"/>
            </a:xfrm>
            <a:prstGeom prst="rect">
              <a:avLst/>
            </a:prstGeom>
            <a:noFill/>
            <a:ln/>
          </p:spPr>
          <p:txBody>
            <a:bodyPr wrap="none" lIns="0" tIns="0" rIns="0" bIns="0" rtlCol="0" anchor="t"/>
            <a:lstStyle/>
            <a:p>
              <a:pPr marL="0" indent="0" algn="r" rtl="1">
                <a:lnSpc>
                  <a:spcPts val="4700"/>
                </a:lnSpc>
                <a:buNone/>
              </a:pPr>
              <a:r>
                <a:rPr lang="en-US" sz="3750" dirty="0">
                  <a:solidFill>
                    <a:srgbClr val="403CCF"/>
                  </a:solidFill>
                  <a:latin typeface="Alexandria" pitchFamily="34" charset="0"/>
                  <a:ea typeface="Alexandria" pitchFamily="34" charset="-122"/>
                  <a:cs typeface="Alexandria" pitchFamily="34" charset="-120"/>
                </a:rPr>
                <a:t>تحديد إطار العينة</a:t>
              </a:r>
              <a:endParaRPr lang="en-US" sz="3750" dirty="0"/>
            </a:p>
          </p:txBody>
        </p:sp>
        <p:sp>
          <p:nvSpPr>
            <p:cNvPr id="4" name="Text 1">
              <a:extLst>
                <a:ext uri="{FF2B5EF4-FFF2-40B4-BE49-F238E27FC236}">
                  <a16:creationId xmlns:a16="http://schemas.microsoft.com/office/drawing/2014/main" id="{5312AF3D-D19C-B3DE-A9CC-9AE07002AE24}"/>
                </a:ext>
              </a:extLst>
            </p:cNvPr>
            <p:cNvSpPr/>
            <p:nvPr/>
          </p:nvSpPr>
          <p:spPr>
            <a:xfrm>
              <a:off x="765453" y="1507927"/>
              <a:ext cx="13099494" cy="918329"/>
            </a:xfrm>
            <a:prstGeom prst="rect">
              <a:avLst/>
            </a:prstGeom>
            <a:noFill/>
            <a:ln/>
          </p:spPr>
          <p:txBody>
            <a:bodyPr wrap="square" lIns="0" tIns="0" rIns="0" bIns="0" rtlCol="0" anchor="t"/>
            <a:lstStyle/>
            <a:p>
              <a:pPr marL="0" indent="0" algn="just" rtl="1">
                <a:lnSpc>
                  <a:spcPts val="2400"/>
                </a:lnSpc>
                <a:buNone/>
              </a:pPr>
              <a:r>
                <a:rPr lang="en-US" sz="1500" dirty="0">
                  <a:solidFill>
                    <a:srgbClr val="49495A"/>
                  </a:solidFill>
                  <a:latin typeface="Alexandria" pitchFamily="34" charset="0"/>
                  <a:ea typeface="Alexandria" pitchFamily="34" charset="-122"/>
                  <a:cs typeface="Alexandria" pitchFamily="34" charset="-120"/>
                </a:rPr>
                <a:t>إطار العينة هو القائمة التي تشتمل على مفردات المجتمع، والتي يتم سحب العينة منها، ولكن عادة لا تشتمل تلك القائمة على جميع مفردات المجتمع الفعلي؛ بل تشتمل على من يمكن الوصول إليهم فعلياً، وهذا الاختلاف بين تعريف المجتمع وإطار العينة هو أول الأسباب المؤدية إلى حدوث الأخطاء المرتبطة بالعينات.</a:t>
              </a:r>
              <a:endParaRPr lang="en-US" sz="1500" dirty="0"/>
            </a:p>
          </p:txBody>
        </p:sp>
        <p:sp>
          <p:nvSpPr>
            <p:cNvPr id="5" name="Text 2">
              <a:extLst>
                <a:ext uri="{FF2B5EF4-FFF2-40B4-BE49-F238E27FC236}">
                  <a16:creationId xmlns:a16="http://schemas.microsoft.com/office/drawing/2014/main" id="{2048CCBF-BBC4-3F05-9F40-7C73601A9C59}"/>
                </a:ext>
              </a:extLst>
            </p:cNvPr>
            <p:cNvSpPr/>
            <p:nvPr/>
          </p:nvSpPr>
          <p:spPr>
            <a:xfrm>
              <a:off x="765453" y="2641521"/>
              <a:ext cx="13099494" cy="612219"/>
            </a:xfrm>
            <a:prstGeom prst="rect">
              <a:avLst/>
            </a:prstGeom>
            <a:noFill/>
            <a:ln/>
          </p:spPr>
          <p:txBody>
            <a:bodyPr wrap="square" lIns="0" tIns="0" rIns="0" bIns="0" rtlCol="0" anchor="t"/>
            <a:lstStyle/>
            <a:p>
              <a:pPr marL="0" indent="0" algn="just" rtl="1">
                <a:lnSpc>
                  <a:spcPts val="2400"/>
                </a:lnSpc>
                <a:buNone/>
              </a:pPr>
              <a:r>
                <a:rPr lang="en-US" sz="1500" dirty="0">
                  <a:solidFill>
                    <a:srgbClr val="49495A"/>
                  </a:solidFill>
                  <a:latin typeface="Alexandria" pitchFamily="34" charset="0"/>
                  <a:ea typeface="Alexandria" pitchFamily="34" charset="-122"/>
                  <a:cs typeface="Alexandria" pitchFamily="34" charset="-120"/>
                </a:rPr>
                <a:t>تحديد إطار العينة يعني تحديد المعايير والمتغيرات التي ستستخدم لاختيار الأفراد أو المصادر الإعلامية المشمولة في العينة. إطار العينة يحدد الخصائص التي يجب توفرها للأفراد أو المصادر ليتم احتسابها في العينة المختارة.</a:t>
              </a:r>
              <a:endParaRPr lang="en-US" sz="1500" dirty="0"/>
            </a:p>
          </p:txBody>
        </p:sp>
        <p:sp>
          <p:nvSpPr>
            <p:cNvPr id="6" name="Shape 3">
              <a:extLst>
                <a:ext uri="{FF2B5EF4-FFF2-40B4-BE49-F238E27FC236}">
                  <a16:creationId xmlns:a16="http://schemas.microsoft.com/office/drawing/2014/main" id="{714E689C-2C3A-49EF-41FB-076995335435}"/>
                </a:ext>
              </a:extLst>
            </p:cNvPr>
            <p:cNvSpPr/>
            <p:nvPr/>
          </p:nvSpPr>
          <p:spPr>
            <a:xfrm>
              <a:off x="7410926" y="3469005"/>
              <a:ext cx="6454021" cy="2174081"/>
            </a:xfrm>
            <a:prstGeom prst="roundRect">
              <a:avLst>
                <a:gd name="adj" fmla="val 1320"/>
              </a:avLst>
            </a:prstGeom>
            <a:solidFill>
              <a:srgbClr val="EAE8F3"/>
            </a:solidFill>
            <a:ln/>
          </p:spPr>
          <p:txBody>
            <a:bodyPr/>
            <a:lstStyle/>
            <a:p>
              <a:endParaRPr lang="en-US"/>
            </a:p>
          </p:txBody>
        </p:sp>
        <p:pic>
          <p:nvPicPr>
            <p:cNvPr id="7" name="Image 0" descr="preencoded.png">
              <a:extLst>
                <a:ext uri="{FF2B5EF4-FFF2-40B4-BE49-F238E27FC236}">
                  <a16:creationId xmlns:a16="http://schemas.microsoft.com/office/drawing/2014/main" id="{79F1EDEB-618D-39A7-832F-FB7FAEBCA8D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3099494" y="3660338"/>
              <a:ext cx="574119" cy="574119"/>
            </a:xfrm>
            <a:prstGeom prst="rect">
              <a:avLst/>
            </a:prstGeom>
          </p:spPr>
        </p:pic>
        <p:pic>
          <p:nvPicPr>
            <p:cNvPr id="9" name="Image 1" descr="preencoded.png">
              <a:extLst>
                <a:ext uri="{FF2B5EF4-FFF2-40B4-BE49-F238E27FC236}">
                  <a16:creationId xmlns:a16="http://schemas.microsoft.com/office/drawing/2014/main" id="{BC994CAA-FBC7-F568-71BE-1276833A29E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3257371" y="3818215"/>
              <a:ext cx="258366" cy="258366"/>
            </a:xfrm>
            <a:prstGeom prst="rect">
              <a:avLst/>
            </a:prstGeom>
          </p:spPr>
        </p:pic>
        <p:sp>
          <p:nvSpPr>
            <p:cNvPr id="10" name="Text 4">
              <a:extLst>
                <a:ext uri="{FF2B5EF4-FFF2-40B4-BE49-F238E27FC236}">
                  <a16:creationId xmlns:a16="http://schemas.microsoft.com/office/drawing/2014/main" id="{B5E16399-2E4C-974C-1109-17F58FB1109B}"/>
                </a:ext>
              </a:extLst>
            </p:cNvPr>
            <p:cNvSpPr/>
            <p:nvPr/>
          </p:nvSpPr>
          <p:spPr>
            <a:xfrm>
              <a:off x="10549295" y="3777614"/>
              <a:ext cx="2392323" cy="298966"/>
            </a:xfrm>
            <a:prstGeom prst="rect">
              <a:avLst/>
            </a:prstGeom>
            <a:noFill/>
            <a:ln/>
          </p:spPr>
          <p:txBody>
            <a:bodyPr wrap="none" lIns="0" tIns="0" rIns="0" bIns="0" rtlCol="0" anchor="t"/>
            <a:lstStyle/>
            <a:p>
              <a:pPr marL="0" indent="0" algn="r" rtl="1">
                <a:lnSpc>
                  <a:spcPts val="2350"/>
                </a:lnSpc>
                <a:buNone/>
              </a:pPr>
              <a:r>
                <a:rPr lang="en-US" sz="1850" dirty="0">
                  <a:solidFill>
                    <a:srgbClr val="49495A"/>
                  </a:solidFill>
                  <a:latin typeface="Alexandria" pitchFamily="34" charset="0"/>
                  <a:ea typeface="Alexandria" pitchFamily="34" charset="-122"/>
                  <a:cs typeface="Alexandria" pitchFamily="34" charset="-120"/>
                </a:rPr>
                <a:t>الجمهور المستهدف</a:t>
              </a:r>
              <a:endParaRPr lang="en-US" sz="1850" dirty="0"/>
            </a:p>
          </p:txBody>
        </p:sp>
        <p:sp>
          <p:nvSpPr>
            <p:cNvPr id="11" name="Text 5">
              <a:extLst>
                <a:ext uri="{FF2B5EF4-FFF2-40B4-BE49-F238E27FC236}">
                  <a16:creationId xmlns:a16="http://schemas.microsoft.com/office/drawing/2014/main" id="{97DD6942-BF6A-BD74-F7C2-0757AC65E44B}"/>
                </a:ext>
              </a:extLst>
            </p:cNvPr>
            <p:cNvSpPr/>
            <p:nvPr/>
          </p:nvSpPr>
          <p:spPr>
            <a:xfrm>
              <a:off x="7602260" y="4839533"/>
              <a:ext cx="6071354" cy="612219"/>
            </a:xfrm>
            <a:prstGeom prst="rect">
              <a:avLst/>
            </a:prstGeom>
            <a:noFill/>
            <a:ln/>
          </p:spPr>
          <p:txBody>
            <a:bodyPr wrap="square" lIns="0" tIns="0" rIns="0" bIns="0" rtlCol="0" anchor="t"/>
            <a:lstStyle/>
            <a:p>
              <a:pPr marL="0" indent="0" algn="r" rtl="1">
                <a:lnSpc>
                  <a:spcPts val="2400"/>
                </a:lnSpc>
                <a:buNone/>
              </a:pPr>
              <a:r>
                <a:rPr lang="en-US" sz="1500" dirty="0">
                  <a:solidFill>
                    <a:srgbClr val="49495A"/>
                  </a:solidFill>
                  <a:latin typeface="Alexandria" pitchFamily="34" charset="0"/>
                  <a:ea typeface="Alexandria" pitchFamily="34" charset="-122"/>
                  <a:cs typeface="Alexandria" pitchFamily="34" charset="-120"/>
                </a:rPr>
                <a:t>تحديد الفئة المستهدفة: القراء، المشاهدين، المستمعين، الصحفيين، القادة السياسيين</a:t>
              </a:r>
              <a:endParaRPr lang="en-US" sz="1500" dirty="0"/>
            </a:p>
          </p:txBody>
        </p:sp>
        <p:sp>
          <p:nvSpPr>
            <p:cNvPr id="12" name="Shape 6">
              <a:extLst>
                <a:ext uri="{FF2B5EF4-FFF2-40B4-BE49-F238E27FC236}">
                  <a16:creationId xmlns:a16="http://schemas.microsoft.com/office/drawing/2014/main" id="{AF296858-CA73-43A6-9118-E8237AD154BE}"/>
                </a:ext>
              </a:extLst>
            </p:cNvPr>
            <p:cNvSpPr/>
            <p:nvPr/>
          </p:nvSpPr>
          <p:spPr>
            <a:xfrm>
              <a:off x="765453" y="3469005"/>
              <a:ext cx="6454140" cy="2174081"/>
            </a:xfrm>
            <a:prstGeom prst="roundRect">
              <a:avLst>
                <a:gd name="adj" fmla="val 1320"/>
              </a:avLst>
            </a:prstGeom>
            <a:solidFill>
              <a:srgbClr val="EAE8F3"/>
            </a:solidFill>
            <a:ln/>
          </p:spPr>
          <p:txBody>
            <a:bodyPr/>
            <a:lstStyle/>
            <a:p>
              <a:endParaRPr lang="en-US"/>
            </a:p>
          </p:txBody>
        </p:sp>
        <p:pic>
          <p:nvPicPr>
            <p:cNvPr id="13" name="Image 2" descr="preencoded.png">
              <a:extLst>
                <a:ext uri="{FF2B5EF4-FFF2-40B4-BE49-F238E27FC236}">
                  <a16:creationId xmlns:a16="http://schemas.microsoft.com/office/drawing/2014/main" id="{BF68BEF6-952F-4081-6A8B-937AAC3A0477}"/>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454140" y="3660338"/>
              <a:ext cx="574119" cy="574119"/>
            </a:xfrm>
            <a:prstGeom prst="rect">
              <a:avLst/>
            </a:prstGeom>
          </p:spPr>
        </p:pic>
        <p:pic>
          <p:nvPicPr>
            <p:cNvPr id="14" name="Image 3" descr="preencoded.png">
              <a:extLst>
                <a:ext uri="{FF2B5EF4-FFF2-40B4-BE49-F238E27FC236}">
                  <a16:creationId xmlns:a16="http://schemas.microsoft.com/office/drawing/2014/main" id="{FBEC0E6C-9599-2AD1-8EE2-FE332758F139}"/>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612017" y="3818215"/>
              <a:ext cx="258366" cy="258366"/>
            </a:xfrm>
            <a:prstGeom prst="rect">
              <a:avLst/>
            </a:prstGeom>
          </p:spPr>
        </p:pic>
        <p:sp>
          <p:nvSpPr>
            <p:cNvPr id="15" name="Text 7">
              <a:extLst>
                <a:ext uri="{FF2B5EF4-FFF2-40B4-BE49-F238E27FC236}">
                  <a16:creationId xmlns:a16="http://schemas.microsoft.com/office/drawing/2014/main" id="{E2B4293A-CA95-C39F-46F4-11243004AAF6}"/>
                </a:ext>
              </a:extLst>
            </p:cNvPr>
            <p:cNvSpPr/>
            <p:nvPr/>
          </p:nvSpPr>
          <p:spPr>
            <a:xfrm>
              <a:off x="4028359" y="3777614"/>
              <a:ext cx="2392323" cy="298966"/>
            </a:xfrm>
            <a:prstGeom prst="rect">
              <a:avLst/>
            </a:prstGeom>
            <a:noFill/>
            <a:ln/>
          </p:spPr>
          <p:txBody>
            <a:bodyPr wrap="none" lIns="0" tIns="0" rIns="0" bIns="0" rtlCol="0" anchor="t"/>
            <a:lstStyle/>
            <a:p>
              <a:pPr marL="0" indent="0" algn="r" rtl="1">
                <a:lnSpc>
                  <a:spcPts val="2350"/>
                </a:lnSpc>
                <a:buNone/>
              </a:pPr>
              <a:r>
                <a:rPr lang="en-US" sz="1850" dirty="0">
                  <a:solidFill>
                    <a:srgbClr val="49495A"/>
                  </a:solidFill>
                  <a:latin typeface="Alexandria" pitchFamily="34" charset="0"/>
                  <a:ea typeface="Alexandria" pitchFamily="34" charset="-122"/>
                  <a:cs typeface="Alexandria" pitchFamily="34" charset="-120"/>
                </a:rPr>
                <a:t>الموقع الجغرافي</a:t>
              </a:r>
              <a:endParaRPr lang="en-US" sz="1850" dirty="0"/>
            </a:p>
          </p:txBody>
        </p:sp>
        <p:sp>
          <p:nvSpPr>
            <p:cNvPr id="16" name="Text 8">
              <a:extLst>
                <a:ext uri="{FF2B5EF4-FFF2-40B4-BE49-F238E27FC236}">
                  <a16:creationId xmlns:a16="http://schemas.microsoft.com/office/drawing/2014/main" id="{2C0F8085-9492-8751-5200-80561BACA70B}"/>
                </a:ext>
              </a:extLst>
            </p:cNvPr>
            <p:cNvSpPr/>
            <p:nvPr/>
          </p:nvSpPr>
          <p:spPr>
            <a:xfrm>
              <a:off x="956786" y="4839533"/>
              <a:ext cx="6071473" cy="306110"/>
            </a:xfrm>
            <a:prstGeom prst="rect">
              <a:avLst/>
            </a:prstGeom>
            <a:noFill/>
            <a:ln/>
          </p:spPr>
          <p:txBody>
            <a:bodyPr wrap="none" lIns="0" tIns="0" rIns="0" bIns="0" rtlCol="0" anchor="t"/>
            <a:lstStyle/>
            <a:p>
              <a:pPr marL="0" indent="0" algn="r" rtl="1">
                <a:lnSpc>
                  <a:spcPts val="2400"/>
                </a:lnSpc>
                <a:buNone/>
              </a:pPr>
              <a:endParaRPr lang="en-US" sz="1500" dirty="0"/>
            </a:p>
          </p:txBody>
        </p:sp>
        <p:sp>
          <p:nvSpPr>
            <p:cNvPr id="17" name="Shape 9">
              <a:extLst>
                <a:ext uri="{FF2B5EF4-FFF2-40B4-BE49-F238E27FC236}">
                  <a16:creationId xmlns:a16="http://schemas.microsoft.com/office/drawing/2014/main" id="{58267797-D927-0812-45B8-AA9E006858E6}"/>
                </a:ext>
              </a:extLst>
            </p:cNvPr>
            <p:cNvSpPr/>
            <p:nvPr/>
          </p:nvSpPr>
          <p:spPr>
            <a:xfrm>
              <a:off x="7410926" y="5834420"/>
              <a:ext cx="6454021" cy="1867972"/>
            </a:xfrm>
            <a:prstGeom prst="roundRect">
              <a:avLst>
                <a:gd name="adj" fmla="val 1537"/>
              </a:avLst>
            </a:prstGeom>
            <a:solidFill>
              <a:srgbClr val="EAE8F3"/>
            </a:solidFill>
            <a:ln/>
          </p:spPr>
          <p:txBody>
            <a:bodyPr/>
            <a:lstStyle/>
            <a:p>
              <a:endParaRPr lang="en-US"/>
            </a:p>
          </p:txBody>
        </p:sp>
        <p:pic>
          <p:nvPicPr>
            <p:cNvPr id="18" name="Image 4" descr="preencoded.png">
              <a:extLst>
                <a:ext uri="{FF2B5EF4-FFF2-40B4-BE49-F238E27FC236}">
                  <a16:creationId xmlns:a16="http://schemas.microsoft.com/office/drawing/2014/main" id="{906C8AD2-68C8-0F0A-248D-763120C19FE4}"/>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13099494" y="6025753"/>
              <a:ext cx="574119" cy="574119"/>
            </a:xfrm>
            <a:prstGeom prst="rect">
              <a:avLst/>
            </a:prstGeom>
          </p:spPr>
        </p:pic>
        <p:pic>
          <p:nvPicPr>
            <p:cNvPr id="19" name="Image 5" descr="preencoded.png">
              <a:extLst>
                <a:ext uri="{FF2B5EF4-FFF2-40B4-BE49-F238E27FC236}">
                  <a16:creationId xmlns:a16="http://schemas.microsoft.com/office/drawing/2014/main" id="{2B7933CD-E5EF-8DDD-BEFA-CE94C3DEBF35}"/>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13257371" y="6183630"/>
              <a:ext cx="258366" cy="258366"/>
            </a:xfrm>
            <a:prstGeom prst="rect">
              <a:avLst/>
            </a:prstGeom>
          </p:spPr>
        </p:pic>
        <p:sp>
          <p:nvSpPr>
            <p:cNvPr id="20" name="Text 10">
              <a:extLst>
                <a:ext uri="{FF2B5EF4-FFF2-40B4-BE49-F238E27FC236}">
                  <a16:creationId xmlns:a16="http://schemas.microsoft.com/office/drawing/2014/main" id="{39E9782C-7F32-8A51-5F49-70ED5D6A276F}"/>
                </a:ext>
              </a:extLst>
            </p:cNvPr>
            <p:cNvSpPr/>
            <p:nvPr/>
          </p:nvSpPr>
          <p:spPr>
            <a:xfrm>
              <a:off x="10517787" y="6183630"/>
              <a:ext cx="2392323" cy="298966"/>
            </a:xfrm>
            <a:prstGeom prst="rect">
              <a:avLst/>
            </a:prstGeom>
            <a:noFill/>
            <a:ln/>
          </p:spPr>
          <p:txBody>
            <a:bodyPr wrap="none" lIns="0" tIns="0" rIns="0" bIns="0" rtlCol="0" anchor="t"/>
            <a:lstStyle/>
            <a:p>
              <a:pPr marL="0" indent="0" algn="r" rtl="1">
                <a:lnSpc>
                  <a:spcPts val="2350"/>
                </a:lnSpc>
                <a:buNone/>
              </a:pPr>
              <a:r>
                <a:rPr lang="en-US" sz="1850" dirty="0">
                  <a:solidFill>
                    <a:srgbClr val="49495A"/>
                  </a:solidFill>
                  <a:latin typeface="Alexandria" pitchFamily="34" charset="0"/>
                  <a:ea typeface="Alexandria" pitchFamily="34" charset="-122"/>
                  <a:cs typeface="Alexandria" pitchFamily="34" charset="-120"/>
                </a:rPr>
                <a:t>الزمان</a:t>
              </a:r>
              <a:endParaRPr lang="en-US" sz="1850" dirty="0"/>
            </a:p>
          </p:txBody>
        </p:sp>
        <p:sp>
          <p:nvSpPr>
            <p:cNvPr id="21" name="Text 11">
              <a:extLst>
                <a:ext uri="{FF2B5EF4-FFF2-40B4-BE49-F238E27FC236}">
                  <a16:creationId xmlns:a16="http://schemas.microsoft.com/office/drawing/2014/main" id="{5464BDEC-308B-24D6-3401-2F37832A6356}"/>
                </a:ext>
              </a:extLst>
            </p:cNvPr>
            <p:cNvSpPr/>
            <p:nvPr/>
          </p:nvSpPr>
          <p:spPr>
            <a:xfrm>
              <a:off x="7602260" y="7204948"/>
              <a:ext cx="6071354" cy="306110"/>
            </a:xfrm>
            <a:prstGeom prst="rect">
              <a:avLst/>
            </a:prstGeom>
            <a:noFill/>
            <a:ln/>
          </p:spPr>
          <p:txBody>
            <a:bodyPr wrap="none" lIns="0" tIns="0" rIns="0" bIns="0" rtlCol="0" anchor="t"/>
            <a:lstStyle/>
            <a:p>
              <a:pPr marL="0" indent="0" algn="r" rtl="1">
                <a:lnSpc>
                  <a:spcPts val="2400"/>
                </a:lnSpc>
                <a:buNone/>
              </a:pPr>
              <a:r>
                <a:rPr lang="en-US" sz="1500" dirty="0">
                  <a:solidFill>
                    <a:srgbClr val="49495A"/>
                  </a:solidFill>
                  <a:latin typeface="Alexandria" pitchFamily="34" charset="0"/>
                  <a:ea typeface="Alexandria" pitchFamily="34" charset="-122"/>
                  <a:cs typeface="Alexandria" pitchFamily="34" charset="-120"/>
                </a:rPr>
                <a:t>تحديد الفترة الزمنية: عام معين، فترة زمنية محددة</a:t>
              </a:r>
              <a:endParaRPr lang="en-US" sz="1500" dirty="0"/>
            </a:p>
          </p:txBody>
        </p:sp>
        <p:sp>
          <p:nvSpPr>
            <p:cNvPr id="22" name="Shape 12">
              <a:extLst>
                <a:ext uri="{FF2B5EF4-FFF2-40B4-BE49-F238E27FC236}">
                  <a16:creationId xmlns:a16="http://schemas.microsoft.com/office/drawing/2014/main" id="{3B185634-4E19-DE0D-1046-11A3241F5CEF}"/>
                </a:ext>
              </a:extLst>
            </p:cNvPr>
            <p:cNvSpPr/>
            <p:nvPr/>
          </p:nvSpPr>
          <p:spPr>
            <a:xfrm>
              <a:off x="765453" y="5834420"/>
              <a:ext cx="6454140" cy="1867972"/>
            </a:xfrm>
            <a:prstGeom prst="roundRect">
              <a:avLst>
                <a:gd name="adj" fmla="val 1537"/>
              </a:avLst>
            </a:prstGeom>
            <a:solidFill>
              <a:srgbClr val="EAE8F3"/>
            </a:solidFill>
            <a:ln/>
          </p:spPr>
          <p:txBody>
            <a:bodyPr/>
            <a:lstStyle/>
            <a:p>
              <a:endParaRPr lang="en-US"/>
            </a:p>
          </p:txBody>
        </p:sp>
        <p:pic>
          <p:nvPicPr>
            <p:cNvPr id="23" name="Image 6" descr="preencoded.png">
              <a:extLst>
                <a:ext uri="{FF2B5EF4-FFF2-40B4-BE49-F238E27FC236}">
                  <a16:creationId xmlns:a16="http://schemas.microsoft.com/office/drawing/2014/main" id="{06486B21-6FCA-28DC-8893-EEFCB7667CC2}"/>
                </a:ext>
              </a:extLst>
            </p:cNvPr>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6454140" y="6025753"/>
              <a:ext cx="574119" cy="574119"/>
            </a:xfrm>
            <a:prstGeom prst="rect">
              <a:avLst/>
            </a:prstGeom>
          </p:spPr>
        </p:pic>
        <p:pic>
          <p:nvPicPr>
            <p:cNvPr id="24" name="Image 7" descr="preencoded.png">
              <a:extLst>
                <a:ext uri="{FF2B5EF4-FFF2-40B4-BE49-F238E27FC236}">
                  <a16:creationId xmlns:a16="http://schemas.microsoft.com/office/drawing/2014/main" id="{F58B7C8F-C11D-748F-B49B-48138155F7BA}"/>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6612017" y="6183630"/>
              <a:ext cx="258366" cy="258366"/>
            </a:xfrm>
            <a:prstGeom prst="rect">
              <a:avLst/>
            </a:prstGeom>
          </p:spPr>
        </p:pic>
        <p:sp>
          <p:nvSpPr>
            <p:cNvPr id="25" name="Text 13">
              <a:extLst>
                <a:ext uri="{FF2B5EF4-FFF2-40B4-BE49-F238E27FC236}">
                  <a16:creationId xmlns:a16="http://schemas.microsoft.com/office/drawing/2014/main" id="{0376418E-0404-4A16-090B-34C820F9D090}"/>
                </a:ext>
              </a:extLst>
            </p:cNvPr>
            <p:cNvSpPr/>
            <p:nvPr/>
          </p:nvSpPr>
          <p:spPr>
            <a:xfrm>
              <a:off x="3903941" y="6163329"/>
              <a:ext cx="2392323" cy="298966"/>
            </a:xfrm>
            <a:prstGeom prst="rect">
              <a:avLst/>
            </a:prstGeom>
            <a:noFill/>
            <a:ln/>
          </p:spPr>
          <p:txBody>
            <a:bodyPr wrap="none" lIns="0" tIns="0" rIns="0" bIns="0" rtlCol="0" anchor="t"/>
            <a:lstStyle/>
            <a:p>
              <a:pPr marL="0" indent="0" algn="r" rtl="1">
                <a:lnSpc>
                  <a:spcPts val="2350"/>
                </a:lnSpc>
                <a:buNone/>
              </a:pPr>
              <a:r>
                <a:rPr lang="en-US" sz="1850" dirty="0">
                  <a:solidFill>
                    <a:srgbClr val="49495A"/>
                  </a:solidFill>
                  <a:latin typeface="Alexandria" pitchFamily="34" charset="0"/>
                  <a:ea typeface="Alexandria" pitchFamily="34" charset="-122"/>
                  <a:cs typeface="Alexandria" pitchFamily="34" charset="-120"/>
                </a:rPr>
                <a:t>الخصائص الاجتماعية</a:t>
              </a:r>
              <a:endParaRPr lang="en-US" sz="1850" dirty="0"/>
            </a:p>
          </p:txBody>
        </p:sp>
        <p:sp>
          <p:nvSpPr>
            <p:cNvPr id="26" name="Text 14">
              <a:extLst>
                <a:ext uri="{FF2B5EF4-FFF2-40B4-BE49-F238E27FC236}">
                  <a16:creationId xmlns:a16="http://schemas.microsoft.com/office/drawing/2014/main" id="{E9FFC10E-1D36-7F94-658C-26C875459E3E}"/>
                </a:ext>
              </a:extLst>
            </p:cNvPr>
            <p:cNvSpPr/>
            <p:nvPr/>
          </p:nvSpPr>
          <p:spPr>
            <a:xfrm>
              <a:off x="956786" y="7204948"/>
              <a:ext cx="6071473" cy="306110"/>
            </a:xfrm>
            <a:prstGeom prst="rect">
              <a:avLst/>
            </a:prstGeom>
            <a:noFill/>
            <a:ln/>
          </p:spPr>
          <p:txBody>
            <a:bodyPr wrap="none" lIns="0" tIns="0" rIns="0" bIns="0" rtlCol="0" anchor="t"/>
            <a:lstStyle/>
            <a:p>
              <a:pPr marL="0" indent="0" algn="r" rtl="1">
                <a:lnSpc>
                  <a:spcPts val="2400"/>
                </a:lnSpc>
                <a:buNone/>
              </a:pPr>
              <a:r>
                <a:rPr lang="en-US" sz="1500" dirty="0">
                  <a:solidFill>
                    <a:srgbClr val="49495A"/>
                  </a:solidFill>
                  <a:latin typeface="Alexandria" pitchFamily="34" charset="0"/>
                  <a:ea typeface="Alexandria" pitchFamily="34" charset="-122"/>
                  <a:cs typeface="Alexandria" pitchFamily="34" charset="-120"/>
                </a:rPr>
                <a:t>العمر، الجنس، التعليم، الدخل، الخلفية الثقافية</a:t>
              </a:r>
              <a:endParaRPr lang="en-US" sz="1500" dirty="0"/>
            </a:p>
          </p:txBody>
        </p:sp>
      </p:grpSp>
      <p:sp>
        <p:nvSpPr>
          <p:cNvPr id="27" name="TextBox 26">
            <a:extLst>
              <a:ext uri="{FF2B5EF4-FFF2-40B4-BE49-F238E27FC236}">
                <a16:creationId xmlns:a16="http://schemas.microsoft.com/office/drawing/2014/main" id="{54108296-6D59-D231-066B-D75AB45B7D65}"/>
              </a:ext>
            </a:extLst>
          </p:cNvPr>
          <p:cNvSpPr txBox="1"/>
          <p:nvPr/>
        </p:nvSpPr>
        <p:spPr>
          <a:xfrm>
            <a:off x="906386" y="4072509"/>
            <a:ext cx="5261501" cy="691023"/>
          </a:xfrm>
          <a:prstGeom prst="rect">
            <a:avLst/>
          </a:prstGeom>
          <a:noFill/>
        </p:spPr>
        <p:txBody>
          <a:bodyPr wrap="square" rtlCol="0">
            <a:spAutoFit/>
          </a:bodyPr>
          <a:lstStyle/>
          <a:p>
            <a:pPr algn="just" rtl="1">
              <a:lnSpc>
                <a:spcPts val="2400"/>
              </a:lnSpc>
            </a:pPr>
            <a:r>
              <a:rPr lang="en-US" sz="1500">
                <a:solidFill>
                  <a:srgbClr val="49495A"/>
                </a:solidFill>
                <a:latin typeface="Alexandria" pitchFamily="34" charset="0"/>
                <a:ea typeface="Alexandria" pitchFamily="34" charset="-122"/>
                <a:cs typeface="Alexandria" pitchFamily="34" charset="-120"/>
              </a:rPr>
              <a:t>تحديد المنطقة الجغرافية: محافظة معينة، مدينة، منطقة حضرية/ريفية</a:t>
            </a:r>
            <a:endParaRPr lang="en-US" sz="1500" dirty="0"/>
          </a:p>
        </p:txBody>
      </p:sp>
    </p:spTree>
    <p:extLst>
      <p:ext uri="{BB962C8B-B14F-4D97-AF65-F5344CB8AC3E}">
        <p14:creationId xmlns:p14="http://schemas.microsoft.com/office/powerpoint/2010/main" val="603450355"/>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368F0A-E3A0-533E-CE57-6E6CEB203E29}"/>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C813E0CC-4103-85AF-87B1-313E49CE977A}"/>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196C591-8BF1-BC34-727E-8A2D73266608}"/>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2" name="Image 0" descr="preencoded.pn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66756" y="1298283"/>
            <a:ext cx="11658488" cy="539888"/>
          </a:xfrm>
          <a:prstGeom prst="rect">
            <a:avLst/>
          </a:prstGeom>
        </p:spPr>
      </p:pic>
      <p:grpSp>
        <p:nvGrpSpPr>
          <p:cNvPr id="3" name="Group 2">
            <a:extLst>
              <a:ext uri="{FF2B5EF4-FFF2-40B4-BE49-F238E27FC236}">
                <a16:creationId xmlns:a16="http://schemas.microsoft.com/office/drawing/2014/main" id="{D27543FB-EFEB-9458-0604-31C9431F9F53}"/>
              </a:ext>
            </a:extLst>
          </p:cNvPr>
          <p:cNvGrpSpPr/>
          <p:nvPr/>
        </p:nvGrpSpPr>
        <p:grpSpPr>
          <a:xfrm>
            <a:off x="266756" y="382753"/>
            <a:ext cx="11843656" cy="6288806"/>
            <a:chOff x="669369" y="1685146"/>
            <a:chExt cx="13553259" cy="6091183"/>
          </a:xfrm>
        </p:grpSpPr>
        <p:sp>
          <p:nvSpPr>
            <p:cNvPr id="4" name="Text 0">
              <a:extLst>
                <a:ext uri="{FF2B5EF4-FFF2-40B4-BE49-F238E27FC236}">
                  <a16:creationId xmlns:a16="http://schemas.microsoft.com/office/drawing/2014/main" id="{D332395C-2B0A-0AE8-93FC-0CEBF6F62E5A}"/>
                </a:ext>
              </a:extLst>
            </p:cNvPr>
            <p:cNvSpPr/>
            <p:nvPr/>
          </p:nvSpPr>
          <p:spPr>
            <a:xfrm>
              <a:off x="10038653" y="1685146"/>
              <a:ext cx="4183975" cy="522922"/>
            </a:xfrm>
            <a:prstGeom prst="rect">
              <a:avLst/>
            </a:prstGeom>
            <a:noFill/>
            <a:ln/>
          </p:spPr>
          <p:txBody>
            <a:bodyPr wrap="none" lIns="0" tIns="0" rIns="0" bIns="0" rtlCol="0" anchor="t"/>
            <a:lstStyle/>
            <a:p>
              <a:pPr marL="0" indent="0" algn="r" rtl="1">
                <a:lnSpc>
                  <a:spcPts val="4100"/>
                </a:lnSpc>
                <a:buNone/>
              </a:pPr>
              <a:r>
                <a:rPr lang="en-US" sz="2800" b="1" dirty="0">
                  <a:solidFill>
                    <a:srgbClr val="403CCF"/>
                  </a:solidFill>
                  <a:latin typeface="Alexandria" pitchFamily="34" charset="0"/>
                  <a:ea typeface="Alexandria" pitchFamily="34" charset="-122"/>
                  <a:cs typeface="Alexandria" pitchFamily="34" charset="-120"/>
                </a:rPr>
                <a:t>تحديد نوع العينة</a:t>
              </a:r>
              <a:endParaRPr lang="en-US" sz="2800" b="1" dirty="0"/>
            </a:p>
          </p:txBody>
        </p:sp>
        <p:sp>
          <p:nvSpPr>
            <p:cNvPr id="5" name="Text 1">
              <a:extLst>
                <a:ext uri="{FF2B5EF4-FFF2-40B4-BE49-F238E27FC236}">
                  <a16:creationId xmlns:a16="http://schemas.microsoft.com/office/drawing/2014/main" id="{AA22059E-64C2-1CD7-BFBB-1DA586810F61}"/>
                </a:ext>
              </a:extLst>
            </p:cNvPr>
            <p:cNvSpPr/>
            <p:nvPr/>
          </p:nvSpPr>
          <p:spPr>
            <a:xfrm>
              <a:off x="669369" y="3326011"/>
              <a:ext cx="13291661" cy="267772"/>
            </a:xfrm>
            <a:prstGeom prst="rect">
              <a:avLst/>
            </a:prstGeom>
            <a:noFill/>
            <a:ln/>
          </p:spPr>
          <p:txBody>
            <a:bodyPr wrap="none" lIns="0" tIns="0" rIns="0" bIns="0" rtlCol="0" anchor="t"/>
            <a:lstStyle/>
            <a:p>
              <a:pPr marL="0" indent="0" algn="r" rtl="1">
                <a:lnSpc>
                  <a:spcPts val="2100"/>
                </a:lnSpc>
                <a:buNone/>
              </a:pPr>
              <a:r>
                <a:rPr lang="en-US" sz="1300" dirty="0">
                  <a:solidFill>
                    <a:srgbClr val="49495A"/>
                  </a:solidFill>
                  <a:latin typeface="Alexandria" pitchFamily="34" charset="0"/>
                  <a:ea typeface="Alexandria" pitchFamily="34" charset="-122"/>
                  <a:cs typeface="Alexandria" pitchFamily="34" charset="-120"/>
                </a:rPr>
                <a:t>يتوقف ذلك على عدة عوامل متمثلة في:</a:t>
              </a:r>
              <a:endParaRPr lang="en-US" sz="1300" dirty="0"/>
            </a:p>
          </p:txBody>
        </p:sp>
        <p:sp>
          <p:nvSpPr>
            <p:cNvPr id="6" name="Shape 2">
              <a:extLst>
                <a:ext uri="{FF2B5EF4-FFF2-40B4-BE49-F238E27FC236}">
                  <a16:creationId xmlns:a16="http://schemas.microsoft.com/office/drawing/2014/main" id="{9F8F73E4-3690-311B-969E-A10C91F092B0}"/>
                </a:ext>
              </a:extLst>
            </p:cNvPr>
            <p:cNvSpPr/>
            <p:nvPr/>
          </p:nvSpPr>
          <p:spPr>
            <a:xfrm>
              <a:off x="7398901" y="3782020"/>
              <a:ext cx="6562130" cy="2047399"/>
            </a:xfrm>
            <a:prstGeom prst="roundRect">
              <a:avLst>
                <a:gd name="adj" fmla="val 1226"/>
              </a:avLst>
            </a:prstGeom>
            <a:solidFill>
              <a:srgbClr val="FBFAFF"/>
            </a:solidFill>
            <a:ln w="22860">
              <a:solidFill>
                <a:srgbClr val="D0CED9"/>
              </a:solidFill>
              <a:prstDash val="solid"/>
            </a:ln>
          </p:spPr>
          <p:txBody>
            <a:bodyPr/>
            <a:lstStyle/>
            <a:p>
              <a:endParaRPr lang="en-US"/>
            </a:p>
          </p:txBody>
        </p:sp>
        <p:sp>
          <p:nvSpPr>
            <p:cNvPr id="7" name="Shape 3">
              <a:extLst>
                <a:ext uri="{FF2B5EF4-FFF2-40B4-BE49-F238E27FC236}">
                  <a16:creationId xmlns:a16="http://schemas.microsoft.com/office/drawing/2014/main" id="{A750DD89-5B08-C79C-2C50-B8F9769B37AC}"/>
                </a:ext>
              </a:extLst>
            </p:cNvPr>
            <p:cNvSpPr/>
            <p:nvPr/>
          </p:nvSpPr>
          <p:spPr>
            <a:xfrm>
              <a:off x="7421761" y="3804880"/>
              <a:ext cx="6516410" cy="501968"/>
            </a:xfrm>
            <a:prstGeom prst="rect">
              <a:avLst/>
            </a:prstGeom>
            <a:solidFill>
              <a:srgbClr val="EAE8F3"/>
            </a:solidFill>
            <a:ln/>
          </p:spPr>
          <p:txBody>
            <a:bodyPr/>
            <a:lstStyle/>
            <a:p>
              <a:endParaRPr lang="en-US"/>
            </a:p>
          </p:txBody>
        </p:sp>
        <p:sp>
          <p:nvSpPr>
            <p:cNvPr id="9" name="Text 4">
              <a:extLst>
                <a:ext uri="{FF2B5EF4-FFF2-40B4-BE49-F238E27FC236}">
                  <a16:creationId xmlns:a16="http://schemas.microsoft.com/office/drawing/2014/main" id="{760D7086-F89A-5DD9-5796-CB9CC9D40E68}"/>
                </a:ext>
              </a:extLst>
            </p:cNvPr>
            <p:cNvSpPr/>
            <p:nvPr/>
          </p:nvSpPr>
          <p:spPr>
            <a:xfrm>
              <a:off x="10554533" y="3898940"/>
              <a:ext cx="250984" cy="313730"/>
            </a:xfrm>
            <a:prstGeom prst="rect">
              <a:avLst/>
            </a:prstGeom>
            <a:noFill/>
            <a:ln/>
          </p:spPr>
          <p:txBody>
            <a:bodyPr wrap="none" lIns="0" tIns="0" rIns="0" bIns="0" rtlCol="0" anchor="t"/>
            <a:lstStyle/>
            <a:p>
              <a:pPr marL="0" indent="0" algn="r" rtl="1">
                <a:lnSpc>
                  <a:spcPts val="1950"/>
                </a:lnSpc>
                <a:buNone/>
              </a:pPr>
              <a:r>
                <a:rPr lang="en-US" sz="1950" dirty="0">
                  <a:solidFill>
                    <a:srgbClr val="49495A"/>
                  </a:solidFill>
                  <a:latin typeface="Alexandria" pitchFamily="34" charset="0"/>
                  <a:ea typeface="Alexandria" pitchFamily="34" charset="-122"/>
                  <a:cs typeface="Alexandria" pitchFamily="34" charset="-120"/>
                </a:rPr>
                <a:t>1</a:t>
              </a:r>
              <a:endParaRPr lang="en-US" sz="1950" dirty="0"/>
            </a:p>
          </p:txBody>
        </p:sp>
        <p:sp>
          <p:nvSpPr>
            <p:cNvPr id="10" name="Text 5">
              <a:extLst>
                <a:ext uri="{FF2B5EF4-FFF2-40B4-BE49-F238E27FC236}">
                  <a16:creationId xmlns:a16="http://schemas.microsoft.com/office/drawing/2014/main" id="{B8709D55-B46C-8C78-E954-4F8FAB4E77CB}"/>
                </a:ext>
              </a:extLst>
            </p:cNvPr>
            <p:cNvSpPr/>
            <p:nvPr/>
          </p:nvSpPr>
          <p:spPr>
            <a:xfrm>
              <a:off x="11678960" y="4474131"/>
              <a:ext cx="2091928" cy="261461"/>
            </a:xfrm>
            <a:prstGeom prst="rect">
              <a:avLst/>
            </a:prstGeom>
            <a:noFill/>
            <a:ln/>
          </p:spPr>
          <p:txBody>
            <a:bodyPr wrap="none" lIns="0" tIns="0" rIns="0" bIns="0" rtlCol="0" anchor="t"/>
            <a:lstStyle/>
            <a:p>
              <a:pPr marL="0" indent="0" algn="r" rtl="1">
                <a:lnSpc>
                  <a:spcPts val="2050"/>
                </a:lnSpc>
                <a:buNone/>
              </a:pPr>
              <a:r>
                <a:rPr lang="en-US" sz="1600" dirty="0">
                  <a:solidFill>
                    <a:srgbClr val="49495A"/>
                  </a:solidFill>
                  <a:latin typeface="Alexandria" pitchFamily="34" charset="0"/>
                  <a:ea typeface="Alexandria" pitchFamily="34" charset="-122"/>
                  <a:cs typeface="Alexandria" pitchFamily="34" charset="-120"/>
                </a:rPr>
                <a:t>الهدف من إجراء البحث</a:t>
              </a:r>
              <a:endParaRPr lang="en-US" sz="1600" dirty="0"/>
            </a:p>
          </p:txBody>
        </p:sp>
        <p:sp>
          <p:nvSpPr>
            <p:cNvPr id="11" name="Text 6">
              <a:extLst>
                <a:ext uri="{FF2B5EF4-FFF2-40B4-BE49-F238E27FC236}">
                  <a16:creationId xmlns:a16="http://schemas.microsoft.com/office/drawing/2014/main" id="{C6063E91-1CDE-EE93-A4AF-6946B3D07880}"/>
                </a:ext>
              </a:extLst>
            </p:cNvPr>
            <p:cNvSpPr/>
            <p:nvPr/>
          </p:nvSpPr>
          <p:spPr>
            <a:xfrm>
              <a:off x="7589044" y="4835962"/>
              <a:ext cx="6181844" cy="803315"/>
            </a:xfrm>
            <a:prstGeom prst="rect">
              <a:avLst/>
            </a:prstGeom>
            <a:noFill/>
            <a:ln/>
          </p:spPr>
          <p:txBody>
            <a:bodyPr wrap="square" lIns="0" tIns="0" rIns="0" bIns="0" rtlCol="0" anchor="t"/>
            <a:lstStyle/>
            <a:p>
              <a:pPr marL="0" indent="0" algn="r" rtl="1">
                <a:lnSpc>
                  <a:spcPts val="2100"/>
                </a:lnSpc>
                <a:buNone/>
              </a:pPr>
              <a:r>
                <a:rPr lang="en-US" sz="1300" dirty="0">
                  <a:solidFill>
                    <a:srgbClr val="49495A"/>
                  </a:solidFill>
                  <a:latin typeface="Alexandria" pitchFamily="34" charset="0"/>
                  <a:ea typeface="Alexandria" pitchFamily="34" charset="-122"/>
                  <a:cs typeface="Alexandria" pitchFamily="34" charset="-120"/>
                </a:rPr>
                <a:t>هل هو تعميم النتائج على مجتمع الدراسة (هنا يجب الاعتماد على عينة احتمالية) أم مجرد اختبار فروض والتوصل إلى بعض المؤشرات (هنا قد نكتفي بالتطبيق على عينة غير احتمالية).</a:t>
              </a:r>
              <a:endParaRPr lang="en-US" sz="1300" dirty="0"/>
            </a:p>
          </p:txBody>
        </p:sp>
        <p:sp>
          <p:nvSpPr>
            <p:cNvPr id="12" name="Shape 7">
              <a:extLst>
                <a:ext uri="{FF2B5EF4-FFF2-40B4-BE49-F238E27FC236}">
                  <a16:creationId xmlns:a16="http://schemas.microsoft.com/office/drawing/2014/main" id="{5E82CD5C-9D02-8E25-A21F-0ACCC6698A73}"/>
                </a:ext>
              </a:extLst>
            </p:cNvPr>
            <p:cNvSpPr/>
            <p:nvPr/>
          </p:nvSpPr>
          <p:spPr>
            <a:xfrm>
              <a:off x="669369" y="3782020"/>
              <a:ext cx="6562249" cy="2047399"/>
            </a:xfrm>
            <a:prstGeom prst="roundRect">
              <a:avLst>
                <a:gd name="adj" fmla="val 1226"/>
              </a:avLst>
            </a:prstGeom>
            <a:solidFill>
              <a:srgbClr val="FBFAFF"/>
            </a:solidFill>
            <a:ln w="22860">
              <a:solidFill>
                <a:srgbClr val="D0CED9"/>
              </a:solidFill>
              <a:prstDash val="solid"/>
            </a:ln>
          </p:spPr>
          <p:txBody>
            <a:bodyPr/>
            <a:lstStyle/>
            <a:p>
              <a:endParaRPr lang="en-US"/>
            </a:p>
          </p:txBody>
        </p:sp>
        <p:sp>
          <p:nvSpPr>
            <p:cNvPr id="13" name="Shape 8">
              <a:extLst>
                <a:ext uri="{FF2B5EF4-FFF2-40B4-BE49-F238E27FC236}">
                  <a16:creationId xmlns:a16="http://schemas.microsoft.com/office/drawing/2014/main" id="{0ECBF726-97B4-FB7A-7C56-5339162798BF}"/>
                </a:ext>
              </a:extLst>
            </p:cNvPr>
            <p:cNvSpPr/>
            <p:nvPr/>
          </p:nvSpPr>
          <p:spPr>
            <a:xfrm>
              <a:off x="692229" y="3804880"/>
              <a:ext cx="6516529" cy="501968"/>
            </a:xfrm>
            <a:prstGeom prst="rect">
              <a:avLst/>
            </a:prstGeom>
            <a:solidFill>
              <a:srgbClr val="EAE8F3"/>
            </a:solidFill>
            <a:ln/>
          </p:spPr>
          <p:txBody>
            <a:bodyPr/>
            <a:lstStyle/>
            <a:p>
              <a:endParaRPr lang="en-US"/>
            </a:p>
          </p:txBody>
        </p:sp>
        <p:sp>
          <p:nvSpPr>
            <p:cNvPr id="14" name="Text 9">
              <a:extLst>
                <a:ext uri="{FF2B5EF4-FFF2-40B4-BE49-F238E27FC236}">
                  <a16:creationId xmlns:a16="http://schemas.microsoft.com/office/drawing/2014/main" id="{B46A40F9-B79B-DF50-8473-C8BB69DDCFF3}"/>
                </a:ext>
              </a:extLst>
            </p:cNvPr>
            <p:cNvSpPr/>
            <p:nvPr/>
          </p:nvSpPr>
          <p:spPr>
            <a:xfrm>
              <a:off x="3825002" y="3898940"/>
              <a:ext cx="250984" cy="313730"/>
            </a:xfrm>
            <a:prstGeom prst="rect">
              <a:avLst/>
            </a:prstGeom>
            <a:noFill/>
            <a:ln/>
          </p:spPr>
          <p:txBody>
            <a:bodyPr wrap="none" lIns="0" tIns="0" rIns="0" bIns="0" rtlCol="0" anchor="t"/>
            <a:lstStyle/>
            <a:p>
              <a:pPr marL="0" indent="0" algn="r" rtl="1">
                <a:lnSpc>
                  <a:spcPts val="1950"/>
                </a:lnSpc>
                <a:buNone/>
              </a:pPr>
              <a:r>
                <a:rPr lang="en-US" sz="1950" dirty="0">
                  <a:solidFill>
                    <a:srgbClr val="49495A"/>
                  </a:solidFill>
                  <a:latin typeface="Alexandria" pitchFamily="34" charset="0"/>
                  <a:ea typeface="Alexandria" pitchFamily="34" charset="-122"/>
                  <a:cs typeface="Alexandria" pitchFamily="34" charset="-120"/>
                </a:rPr>
                <a:t>2</a:t>
              </a:r>
              <a:endParaRPr lang="en-US" sz="1950" dirty="0"/>
            </a:p>
          </p:txBody>
        </p:sp>
        <p:sp>
          <p:nvSpPr>
            <p:cNvPr id="15" name="Text 10">
              <a:extLst>
                <a:ext uri="{FF2B5EF4-FFF2-40B4-BE49-F238E27FC236}">
                  <a16:creationId xmlns:a16="http://schemas.microsoft.com/office/drawing/2014/main" id="{0F2F99AA-534B-3ECC-B2E3-A54563B5C1A4}"/>
                </a:ext>
              </a:extLst>
            </p:cNvPr>
            <p:cNvSpPr/>
            <p:nvPr/>
          </p:nvSpPr>
          <p:spPr>
            <a:xfrm>
              <a:off x="4628912" y="4474131"/>
              <a:ext cx="2412563" cy="261461"/>
            </a:xfrm>
            <a:prstGeom prst="rect">
              <a:avLst/>
            </a:prstGeom>
            <a:noFill/>
            <a:ln/>
          </p:spPr>
          <p:txBody>
            <a:bodyPr wrap="none" lIns="0" tIns="0" rIns="0" bIns="0" rtlCol="0" anchor="t"/>
            <a:lstStyle/>
            <a:p>
              <a:pPr marL="0" indent="0" algn="r" rtl="1">
                <a:lnSpc>
                  <a:spcPts val="2050"/>
                </a:lnSpc>
                <a:buNone/>
              </a:pPr>
              <a:r>
                <a:rPr lang="en-US" sz="1600" dirty="0">
                  <a:solidFill>
                    <a:srgbClr val="49495A"/>
                  </a:solidFill>
                  <a:latin typeface="Alexandria" pitchFamily="34" charset="0"/>
                  <a:ea typeface="Alexandria" pitchFamily="34" charset="-122"/>
                  <a:cs typeface="Alexandria" pitchFamily="34" charset="-120"/>
                </a:rPr>
                <a:t>الميزانية المخصصة للبحث</a:t>
              </a:r>
              <a:endParaRPr lang="en-US" sz="1600" dirty="0"/>
            </a:p>
          </p:txBody>
        </p:sp>
        <p:sp>
          <p:nvSpPr>
            <p:cNvPr id="16" name="Text 11">
              <a:extLst>
                <a:ext uri="{FF2B5EF4-FFF2-40B4-BE49-F238E27FC236}">
                  <a16:creationId xmlns:a16="http://schemas.microsoft.com/office/drawing/2014/main" id="{E42F8F5F-9130-70E7-E892-7090C22CC2DE}"/>
                </a:ext>
              </a:extLst>
            </p:cNvPr>
            <p:cNvSpPr/>
            <p:nvPr/>
          </p:nvSpPr>
          <p:spPr>
            <a:xfrm>
              <a:off x="859512" y="4835962"/>
              <a:ext cx="6181963" cy="535543"/>
            </a:xfrm>
            <a:prstGeom prst="rect">
              <a:avLst/>
            </a:prstGeom>
            <a:noFill/>
            <a:ln/>
          </p:spPr>
          <p:txBody>
            <a:bodyPr wrap="square" lIns="0" tIns="0" rIns="0" bIns="0" rtlCol="0" anchor="t"/>
            <a:lstStyle/>
            <a:p>
              <a:pPr marL="0" indent="0" algn="r" rtl="1">
                <a:lnSpc>
                  <a:spcPts val="2100"/>
                </a:lnSpc>
                <a:buNone/>
              </a:pPr>
              <a:r>
                <a:rPr lang="en-US" sz="1300" dirty="0">
                  <a:solidFill>
                    <a:srgbClr val="49495A"/>
                  </a:solidFill>
                  <a:latin typeface="Alexandria" pitchFamily="34" charset="0"/>
                  <a:ea typeface="Alexandria" pitchFamily="34" charset="-122"/>
                  <a:cs typeface="Alexandria" pitchFamily="34" charset="-120"/>
                </a:rPr>
                <a:t>بعض أنواع العينات يتطلب مزيداً من التكلفة المادية وعدداً أكبر من الباحثين للتطبيق على مفردات البحث، وعادة تكون العينات الاحتمالية الأعلى تكلفة.</a:t>
              </a:r>
              <a:endParaRPr lang="en-US" sz="1300" dirty="0"/>
            </a:p>
          </p:txBody>
        </p:sp>
        <p:sp>
          <p:nvSpPr>
            <p:cNvPr id="17" name="Shape 12">
              <a:extLst>
                <a:ext uri="{FF2B5EF4-FFF2-40B4-BE49-F238E27FC236}">
                  <a16:creationId xmlns:a16="http://schemas.microsoft.com/office/drawing/2014/main" id="{2C8E2D07-E161-2FE7-4C80-DC6A19F93ED1}"/>
                </a:ext>
              </a:extLst>
            </p:cNvPr>
            <p:cNvSpPr/>
            <p:nvPr/>
          </p:nvSpPr>
          <p:spPr>
            <a:xfrm>
              <a:off x="7398901" y="5996702"/>
              <a:ext cx="6562130" cy="1779627"/>
            </a:xfrm>
            <a:prstGeom prst="roundRect">
              <a:avLst>
                <a:gd name="adj" fmla="val 1411"/>
              </a:avLst>
            </a:prstGeom>
            <a:solidFill>
              <a:srgbClr val="FBFAFF"/>
            </a:solidFill>
            <a:ln w="22860">
              <a:solidFill>
                <a:srgbClr val="D0CED9"/>
              </a:solidFill>
              <a:prstDash val="solid"/>
            </a:ln>
          </p:spPr>
          <p:txBody>
            <a:bodyPr/>
            <a:lstStyle/>
            <a:p>
              <a:endParaRPr lang="en-US"/>
            </a:p>
          </p:txBody>
        </p:sp>
        <p:sp>
          <p:nvSpPr>
            <p:cNvPr id="18" name="Shape 13">
              <a:extLst>
                <a:ext uri="{FF2B5EF4-FFF2-40B4-BE49-F238E27FC236}">
                  <a16:creationId xmlns:a16="http://schemas.microsoft.com/office/drawing/2014/main" id="{8C9127A7-57A9-F2FA-833A-BFD4582BDA17}"/>
                </a:ext>
              </a:extLst>
            </p:cNvPr>
            <p:cNvSpPr/>
            <p:nvPr/>
          </p:nvSpPr>
          <p:spPr>
            <a:xfrm>
              <a:off x="7421761" y="6019562"/>
              <a:ext cx="6516410" cy="501968"/>
            </a:xfrm>
            <a:prstGeom prst="rect">
              <a:avLst/>
            </a:prstGeom>
            <a:solidFill>
              <a:srgbClr val="EAE8F3"/>
            </a:solidFill>
            <a:ln/>
          </p:spPr>
          <p:txBody>
            <a:bodyPr/>
            <a:lstStyle/>
            <a:p>
              <a:endParaRPr lang="en-US"/>
            </a:p>
          </p:txBody>
        </p:sp>
        <p:sp>
          <p:nvSpPr>
            <p:cNvPr id="19" name="Text 14">
              <a:extLst>
                <a:ext uri="{FF2B5EF4-FFF2-40B4-BE49-F238E27FC236}">
                  <a16:creationId xmlns:a16="http://schemas.microsoft.com/office/drawing/2014/main" id="{B5C2ECB6-4F47-44CF-3185-A3D1F2455915}"/>
                </a:ext>
              </a:extLst>
            </p:cNvPr>
            <p:cNvSpPr/>
            <p:nvPr/>
          </p:nvSpPr>
          <p:spPr>
            <a:xfrm>
              <a:off x="10554533" y="6113621"/>
              <a:ext cx="250984" cy="313730"/>
            </a:xfrm>
            <a:prstGeom prst="rect">
              <a:avLst/>
            </a:prstGeom>
            <a:noFill/>
            <a:ln/>
          </p:spPr>
          <p:txBody>
            <a:bodyPr wrap="none" lIns="0" tIns="0" rIns="0" bIns="0" rtlCol="0" anchor="t"/>
            <a:lstStyle/>
            <a:p>
              <a:pPr marL="0" indent="0" algn="r" rtl="1">
                <a:lnSpc>
                  <a:spcPts val="1950"/>
                </a:lnSpc>
                <a:buNone/>
              </a:pPr>
              <a:r>
                <a:rPr lang="en-US" sz="1950" dirty="0">
                  <a:solidFill>
                    <a:srgbClr val="49495A"/>
                  </a:solidFill>
                  <a:latin typeface="Alexandria" pitchFamily="34" charset="0"/>
                  <a:ea typeface="Alexandria" pitchFamily="34" charset="-122"/>
                  <a:cs typeface="Alexandria" pitchFamily="34" charset="-120"/>
                </a:rPr>
                <a:t>3</a:t>
              </a:r>
              <a:endParaRPr lang="en-US" sz="1950" dirty="0"/>
            </a:p>
          </p:txBody>
        </p:sp>
        <p:sp>
          <p:nvSpPr>
            <p:cNvPr id="20" name="Text 15">
              <a:extLst>
                <a:ext uri="{FF2B5EF4-FFF2-40B4-BE49-F238E27FC236}">
                  <a16:creationId xmlns:a16="http://schemas.microsoft.com/office/drawing/2014/main" id="{63FEAAA0-08C8-E219-765B-010C0AEE9A0C}"/>
                </a:ext>
              </a:extLst>
            </p:cNvPr>
            <p:cNvSpPr/>
            <p:nvPr/>
          </p:nvSpPr>
          <p:spPr>
            <a:xfrm>
              <a:off x="11678960" y="6688812"/>
              <a:ext cx="2091928" cy="261461"/>
            </a:xfrm>
            <a:prstGeom prst="rect">
              <a:avLst/>
            </a:prstGeom>
            <a:noFill/>
            <a:ln/>
          </p:spPr>
          <p:txBody>
            <a:bodyPr wrap="none" lIns="0" tIns="0" rIns="0" bIns="0" rtlCol="0" anchor="t"/>
            <a:lstStyle/>
            <a:p>
              <a:pPr marL="0" indent="0" algn="r" rtl="1">
                <a:lnSpc>
                  <a:spcPts val="2050"/>
                </a:lnSpc>
                <a:buNone/>
              </a:pPr>
              <a:r>
                <a:rPr lang="en-US" sz="1600" dirty="0">
                  <a:solidFill>
                    <a:srgbClr val="49495A"/>
                  </a:solidFill>
                  <a:latin typeface="Alexandria" pitchFamily="34" charset="0"/>
                  <a:ea typeface="Alexandria" pitchFamily="34" charset="-122"/>
                  <a:cs typeface="Alexandria" pitchFamily="34" charset="-120"/>
                </a:rPr>
                <a:t>توافر المعلومات</a:t>
              </a:r>
              <a:endParaRPr lang="en-US" sz="1600" dirty="0"/>
            </a:p>
          </p:txBody>
        </p:sp>
        <p:sp>
          <p:nvSpPr>
            <p:cNvPr id="21" name="Text 16">
              <a:extLst>
                <a:ext uri="{FF2B5EF4-FFF2-40B4-BE49-F238E27FC236}">
                  <a16:creationId xmlns:a16="http://schemas.microsoft.com/office/drawing/2014/main" id="{F08AB453-A9A8-42E1-A5B9-A2D37151BB8A}"/>
                </a:ext>
              </a:extLst>
            </p:cNvPr>
            <p:cNvSpPr/>
            <p:nvPr/>
          </p:nvSpPr>
          <p:spPr>
            <a:xfrm>
              <a:off x="7589044" y="7050643"/>
              <a:ext cx="6181844" cy="535543"/>
            </a:xfrm>
            <a:prstGeom prst="rect">
              <a:avLst/>
            </a:prstGeom>
            <a:noFill/>
            <a:ln/>
          </p:spPr>
          <p:txBody>
            <a:bodyPr wrap="square" lIns="0" tIns="0" rIns="0" bIns="0" rtlCol="0" anchor="t"/>
            <a:lstStyle/>
            <a:p>
              <a:pPr marL="0" indent="0" algn="r" rtl="1">
                <a:lnSpc>
                  <a:spcPts val="2100"/>
                </a:lnSpc>
                <a:buNone/>
              </a:pPr>
              <a:r>
                <a:rPr lang="en-US" sz="1300" dirty="0">
                  <a:solidFill>
                    <a:srgbClr val="49495A"/>
                  </a:solidFill>
                  <a:latin typeface="Alexandria" pitchFamily="34" charset="0"/>
                  <a:ea typeface="Alexandria" pitchFamily="34" charset="-122"/>
                  <a:cs typeface="Alexandria" pitchFamily="34" charset="-120"/>
                </a:rPr>
                <a:t>مدى توافر المعلومات عن مفردات مجتمع الدراسة، ومدى إمكانية الوصول إلى هذه المفردات، فأحياناً نضطر للجوء إلى العينات غير الاحتمالية.</a:t>
              </a:r>
              <a:endParaRPr lang="en-US" sz="1300" dirty="0"/>
            </a:p>
          </p:txBody>
        </p:sp>
        <p:sp>
          <p:nvSpPr>
            <p:cNvPr id="22" name="Shape 17">
              <a:extLst>
                <a:ext uri="{FF2B5EF4-FFF2-40B4-BE49-F238E27FC236}">
                  <a16:creationId xmlns:a16="http://schemas.microsoft.com/office/drawing/2014/main" id="{B70764A2-0C2A-8262-0710-645499EF686E}"/>
                </a:ext>
              </a:extLst>
            </p:cNvPr>
            <p:cNvSpPr/>
            <p:nvPr/>
          </p:nvSpPr>
          <p:spPr>
            <a:xfrm>
              <a:off x="669369" y="5996702"/>
              <a:ext cx="6562249" cy="1779627"/>
            </a:xfrm>
            <a:prstGeom prst="roundRect">
              <a:avLst>
                <a:gd name="adj" fmla="val 1411"/>
              </a:avLst>
            </a:prstGeom>
            <a:solidFill>
              <a:srgbClr val="FBFAFF"/>
            </a:solidFill>
            <a:ln w="22860">
              <a:solidFill>
                <a:srgbClr val="D0CED9"/>
              </a:solidFill>
              <a:prstDash val="solid"/>
            </a:ln>
          </p:spPr>
          <p:txBody>
            <a:bodyPr/>
            <a:lstStyle/>
            <a:p>
              <a:endParaRPr lang="en-US"/>
            </a:p>
          </p:txBody>
        </p:sp>
        <p:sp>
          <p:nvSpPr>
            <p:cNvPr id="23" name="Shape 18">
              <a:extLst>
                <a:ext uri="{FF2B5EF4-FFF2-40B4-BE49-F238E27FC236}">
                  <a16:creationId xmlns:a16="http://schemas.microsoft.com/office/drawing/2014/main" id="{FBFAB6A3-E56F-B28E-6737-F079116837B9}"/>
                </a:ext>
              </a:extLst>
            </p:cNvPr>
            <p:cNvSpPr/>
            <p:nvPr/>
          </p:nvSpPr>
          <p:spPr>
            <a:xfrm>
              <a:off x="692229" y="6019562"/>
              <a:ext cx="6516529" cy="501968"/>
            </a:xfrm>
            <a:prstGeom prst="rect">
              <a:avLst/>
            </a:prstGeom>
            <a:solidFill>
              <a:srgbClr val="EAE8F3"/>
            </a:solidFill>
            <a:ln/>
          </p:spPr>
          <p:txBody>
            <a:bodyPr/>
            <a:lstStyle/>
            <a:p>
              <a:endParaRPr lang="en-US"/>
            </a:p>
          </p:txBody>
        </p:sp>
        <p:sp>
          <p:nvSpPr>
            <p:cNvPr id="24" name="Text 19">
              <a:extLst>
                <a:ext uri="{FF2B5EF4-FFF2-40B4-BE49-F238E27FC236}">
                  <a16:creationId xmlns:a16="http://schemas.microsoft.com/office/drawing/2014/main" id="{783E89D3-9143-B777-B5AA-7C9F688D55B7}"/>
                </a:ext>
              </a:extLst>
            </p:cNvPr>
            <p:cNvSpPr/>
            <p:nvPr/>
          </p:nvSpPr>
          <p:spPr>
            <a:xfrm>
              <a:off x="3825002" y="6113621"/>
              <a:ext cx="250984" cy="313730"/>
            </a:xfrm>
            <a:prstGeom prst="rect">
              <a:avLst/>
            </a:prstGeom>
            <a:noFill/>
            <a:ln/>
          </p:spPr>
          <p:txBody>
            <a:bodyPr wrap="none" lIns="0" tIns="0" rIns="0" bIns="0" rtlCol="0" anchor="t"/>
            <a:lstStyle/>
            <a:p>
              <a:pPr marL="0" indent="0" algn="r" rtl="1">
                <a:lnSpc>
                  <a:spcPts val="1950"/>
                </a:lnSpc>
                <a:buNone/>
              </a:pPr>
              <a:r>
                <a:rPr lang="en-US" sz="1950" dirty="0">
                  <a:solidFill>
                    <a:srgbClr val="49495A"/>
                  </a:solidFill>
                  <a:latin typeface="Alexandria" pitchFamily="34" charset="0"/>
                  <a:ea typeface="Alexandria" pitchFamily="34" charset="-122"/>
                  <a:cs typeface="Alexandria" pitchFamily="34" charset="-120"/>
                </a:rPr>
                <a:t>4</a:t>
              </a:r>
              <a:endParaRPr lang="en-US" sz="1950" dirty="0"/>
            </a:p>
          </p:txBody>
        </p:sp>
        <p:sp>
          <p:nvSpPr>
            <p:cNvPr id="25" name="Text 20">
              <a:extLst>
                <a:ext uri="{FF2B5EF4-FFF2-40B4-BE49-F238E27FC236}">
                  <a16:creationId xmlns:a16="http://schemas.microsoft.com/office/drawing/2014/main" id="{B1015FB9-F6C3-CDBE-FF8C-7AB5962B7A3F}"/>
                </a:ext>
              </a:extLst>
            </p:cNvPr>
            <p:cNvSpPr/>
            <p:nvPr/>
          </p:nvSpPr>
          <p:spPr>
            <a:xfrm>
              <a:off x="4949547" y="6688812"/>
              <a:ext cx="2091928" cy="261461"/>
            </a:xfrm>
            <a:prstGeom prst="rect">
              <a:avLst/>
            </a:prstGeom>
            <a:noFill/>
            <a:ln/>
          </p:spPr>
          <p:txBody>
            <a:bodyPr wrap="none" lIns="0" tIns="0" rIns="0" bIns="0" rtlCol="0" anchor="t"/>
            <a:lstStyle/>
            <a:p>
              <a:pPr marL="0" indent="0" algn="r" rtl="1">
                <a:lnSpc>
                  <a:spcPts val="2050"/>
                </a:lnSpc>
                <a:buNone/>
              </a:pPr>
              <a:r>
                <a:rPr lang="en-US" sz="1600" dirty="0">
                  <a:solidFill>
                    <a:srgbClr val="49495A"/>
                  </a:solidFill>
                  <a:latin typeface="Alexandria" pitchFamily="34" charset="0"/>
                  <a:ea typeface="Alexandria" pitchFamily="34" charset="-122"/>
                  <a:cs typeface="Alexandria" pitchFamily="34" charset="-120"/>
                </a:rPr>
                <a:t>الوقت المتاح</a:t>
              </a:r>
              <a:endParaRPr lang="en-US" sz="1600" dirty="0"/>
            </a:p>
          </p:txBody>
        </p:sp>
        <p:sp>
          <p:nvSpPr>
            <p:cNvPr id="26" name="Text 21">
              <a:extLst>
                <a:ext uri="{FF2B5EF4-FFF2-40B4-BE49-F238E27FC236}">
                  <a16:creationId xmlns:a16="http://schemas.microsoft.com/office/drawing/2014/main" id="{0B9D20E3-9AED-FB1F-1A7E-CFE5680005E4}"/>
                </a:ext>
              </a:extLst>
            </p:cNvPr>
            <p:cNvSpPr/>
            <p:nvPr/>
          </p:nvSpPr>
          <p:spPr>
            <a:xfrm>
              <a:off x="859512" y="7050643"/>
              <a:ext cx="6181963" cy="535543"/>
            </a:xfrm>
            <a:prstGeom prst="rect">
              <a:avLst/>
            </a:prstGeom>
            <a:noFill/>
            <a:ln/>
          </p:spPr>
          <p:txBody>
            <a:bodyPr wrap="square" lIns="0" tIns="0" rIns="0" bIns="0" rtlCol="0" anchor="t"/>
            <a:lstStyle/>
            <a:p>
              <a:pPr marL="0" indent="0" algn="r" rtl="1">
                <a:lnSpc>
                  <a:spcPts val="2100"/>
                </a:lnSpc>
                <a:buNone/>
              </a:pPr>
              <a:r>
                <a:rPr lang="en-US" sz="1300" dirty="0">
                  <a:solidFill>
                    <a:srgbClr val="49495A"/>
                  </a:solidFill>
                  <a:latin typeface="Alexandria" pitchFamily="34" charset="0"/>
                  <a:ea typeface="Alexandria" pitchFamily="34" charset="-122"/>
                  <a:cs typeface="Alexandria" pitchFamily="34" charset="-120"/>
                </a:rPr>
                <a:t>أحياناً يتم اللجوء إلى عينة غير احتمالية مثل العينة المتاحة التي يسهل على الباحث الوصول إليها في وقت قصير؛ لأن البحث يتم إجراؤه تحت ضغط زمني.</a:t>
              </a:r>
              <a:endParaRPr lang="en-US" sz="1300" dirty="0"/>
            </a:p>
          </p:txBody>
        </p:sp>
      </p:grpSp>
    </p:spTree>
    <p:extLst>
      <p:ext uri="{BB962C8B-B14F-4D97-AF65-F5344CB8AC3E}">
        <p14:creationId xmlns:p14="http://schemas.microsoft.com/office/powerpoint/2010/main" val="154655104"/>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BE0304-37D9-2E91-7420-8BFF03E54AA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08D0557-B9F6-9A03-59CC-E5F9713AACC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C67743D-B61C-68C0-430E-4F4A136EAEF9}"/>
              </a:ext>
            </a:extLst>
          </p:cNvPr>
          <p:cNvSpPr txBox="1"/>
          <p:nvPr/>
        </p:nvSpPr>
        <p:spPr>
          <a:xfrm>
            <a:off x="4072624" y="932617"/>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أنواع العينات</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6CD4A1E7-C546-0D7C-3AAD-F578E7809F0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BDC6F65-7B37-9132-71BB-694A51F93C5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33469AF-EE4B-D431-4A32-4BB434EE782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E702917B-860F-71BF-CFB8-B5B4B7B3C37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F8AD8CE-9A4B-E0E1-95F0-541B34355BB0}"/>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graphicFrame>
        <p:nvGraphicFramePr>
          <p:cNvPr id="2" name="Diagram 1">
            <a:extLst>
              <a:ext uri="{FF2B5EF4-FFF2-40B4-BE49-F238E27FC236}">
                <a16:creationId xmlns:a16="http://schemas.microsoft.com/office/drawing/2014/main" id="{2E88EEA5-FED9-FF83-E271-D0F14FEA789C}"/>
              </a:ext>
            </a:extLst>
          </p:cNvPr>
          <p:cNvGraphicFramePr/>
          <p:nvPr/>
        </p:nvGraphicFramePr>
        <p:xfrm>
          <a:off x="762000" y="1562385"/>
          <a:ext cx="11221992" cy="457594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1344813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15F6E0-118C-39BE-80BB-C4A30F4D2E6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9737093-31DC-6FC2-EBF8-9CC4D91218D2}"/>
              </a:ext>
            </a:extLst>
          </p:cNvPr>
          <p:cNvSpPr/>
          <p:nvPr/>
        </p:nvSpPr>
        <p:spPr>
          <a:xfrm>
            <a:off x="315687" y="1685495"/>
            <a:ext cx="11565138"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6B59692-BC0B-CA43-1086-59EFE445F882}"/>
              </a:ext>
            </a:extLst>
          </p:cNvPr>
          <p:cNvSpPr txBox="1"/>
          <p:nvPr/>
        </p:nvSpPr>
        <p:spPr>
          <a:xfrm>
            <a:off x="4545230" y="880375"/>
            <a:ext cx="3902032" cy="400110"/>
          </a:xfrm>
          <a:prstGeom prst="rect">
            <a:avLst/>
          </a:prstGeom>
          <a:noFill/>
        </p:spPr>
        <p:txBody>
          <a:bodyPr wrap="square" rtlCol="0">
            <a:spAutoFit/>
          </a:bodyPr>
          <a:lstStyle/>
          <a:p>
            <a:pPr algn="ctr"/>
            <a:r>
              <a:rPr lang="ar-EG" sz="2000" b="1">
                <a:solidFill>
                  <a:srgbClr val="4472C4"/>
                </a:solidFill>
                <a:latin typeface="Alexandria" pitchFamily="2" charset="-78"/>
                <a:cs typeface="Alexandria" pitchFamily="2" charset="-78"/>
              </a:rPr>
              <a:t>أنواع العينات</a:t>
            </a:r>
            <a:endParaRPr lang="ar-EG" sz="2000" b="1" dirty="0">
              <a:solidFill>
                <a:srgbClr val="4472C4"/>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0247FFFD-F7F1-ED94-38B7-5139623EED4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12D77A6-3D66-398C-33F9-FB572BB982F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7530633-FB59-8A2B-2F83-0DDF53855B48}"/>
              </a:ext>
            </a:extLst>
          </p:cNvPr>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6F5FEC81-9B58-4D61-7E73-F5135418D91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0D4FBC2-5E79-4A61-B41D-1737EC04078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2A6FBBBD-BA48-85EF-ADF1-7CA25132C2C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47485" y="2141974"/>
            <a:ext cx="2442950" cy="3664424"/>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grpSp>
        <p:nvGrpSpPr>
          <p:cNvPr id="13" name="Group 12">
            <a:extLst>
              <a:ext uri="{FF2B5EF4-FFF2-40B4-BE49-F238E27FC236}">
                <a16:creationId xmlns:a16="http://schemas.microsoft.com/office/drawing/2014/main" id="{5F5804C4-5CFE-C442-5E5A-45725D61BBDF}"/>
              </a:ext>
            </a:extLst>
          </p:cNvPr>
          <p:cNvGrpSpPr/>
          <p:nvPr/>
        </p:nvGrpSpPr>
        <p:grpSpPr>
          <a:xfrm>
            <a:off x="3121260" y="1839070"/>
            <a:ext cx="8537340" cy="4216837"/>
            <a:chOff x="6280190" y="2874526"/>
            <a:chExt cx="7564041" cy="4216837"/>
          </a:xfrm>
        </p:grpSpPr>
        <p:sp>
          <p:nvSpPr>
            <p:cNvPr id="8" name="Text 1"/>
            <p:cNvSpPr/>
            <p:nvPr/>
          </p:nvSpPr>
          <p:spPr>
            <a:xfrm>
              <a:off x="6839307" y="2874526"/>
              <a:ext cx="2977039" cy="372070"/>
            </a:xfrm>
            <a:prstGeom prst="rect">
              <a:avLst/>
            </a:prstGeom>
            <a:noFill/>
            <a:ln/>
          </p:spPr>
          <p:txBody>
            <a:bodyPr wrap="none" lIns="0" tIns="0" rIns="0" bIns="0" rtlCol="0" anchor="t"/>
            <a:lstStyle/>
            <a:p>
              <a:pPr marL="0" indent="0" algn="r" rtl="1">
                <a:lnSpc>
                  <a:spcPts val="2900"/>
                </a:lnSpc>
                <a:buNone/>
              </a:pPr>
              <a:r>
                <a:rPr lang="en-US" sz="2300" dirty="0">
                  <a:solidFill>
                    <a:srgbClr val="403CCF"/>
                  </a:solidFill>
                  <a:latin typeface="Alexandria" pitchFamily="34" charset="0"/>
                  <a:ea typeface="Alexandria" pitchFamily="34" charset="-122"/>
                  <a:cs typeface="Alexandria" pitchFamily="34" charset="-120"/>
                </a:rPr>
                <a:t>العينات الاحتمالية</a:t>
              </a:r>
              <a:endParaRPr lang="en-US" sz="2300" dirty="0"/>
            </a:p>
          </p:txBody>
        </p:sp>
        <p:sp>
          <p:nvSpPr>
            <p:cNvPr id="9" name="Text 2"/>
            <p:cNvSpPr/>
            <p:nvPr/>
          </p:nvSpPr>
          <p:spPr>
            <a:xfrm>
              <a:off x="6280190" y="3444954"/>
              <a:ext cx="3536156" cy="317540"/>
            </a:xfrm>
            <a:prstGeom prst="rect">
              <a:avLst/>
            </a:prstGeom>
            <a:noFill/>
            <a:ln/>
          </p:spPr>
          <p:txBody>
            <a:bodyPr wrap="none" lIns="0" tIns="0" rIns="0" bIns="0" rtlCol="0" anchor="t"/>
            <a:lstStyle/>
            <a:p>
              <a:pPr marL="0" indent="0" algn="l">
                <a:lnSpc>
                  <a:spcPts val="2500"/>
                </a:lnSpc>
                <a:buNone/>
              </a:pPr>
              <a:r>
                <a:rPr lang="en-US" sz="1550" dirty="0">
                  <a:solidFill>
                    <a:srgbClr val="49495A"/>
                  </a:solidFill>
                  <a:latin typeface="Alexandria" pitchFamily="34" charset="0"/>
                  <a:ea typeface="Alexandria" pitchFamily="34" charset="-122"/>
                  <a:cs typeface="Alexandria" pitchFamily="34" charset="-120"/>
                </a:rPr>
                <a:t>(Probability Samples)</a:t>
              </a:r>
              <a:endParaRPr lang="en-US" sz="1550" dirty="0"/>
            </a:p>
          </p:txBody>
        </p:sp>
        <p:sp>
          <p:nvSpPr>
            <p:cNvPr id="11" name="Text 3"/>
            <p:cNvSpPr/>
            <p:nvPr/>
          </p:nvSpPr>
          <p:spPr>
            <a:xfrm>
              <a:off x="6280190" y="3941088"/>
              <a:ext cx="3536156" cy="127015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التي يتم اختيارها وفقاً لقواعد حسابية بحيث تكون فرصة كل وحدة في مجتمع الدراسة للظهور ضمن العينة معروفة ومحددة.</a:t>
              </a:r>
              <a:endParaRPr lang="en-US" sz="1550" dirty="0"/>
            </a:p>
          </p:txBody>
        </p:sp>
        <p:sp>
          <p:nvSpPr>
            <p:cNvPr id="12" name="Text 4"/>
            <p:cNvSpPr/>
            <p:nvPr/>
          </p:nvSpPr>
          <p:spPr>
            <a:xfrm>
              <a:off x="10867192" y="2874526"/>
              <a:ext cx="2977039" cy="372070"/>
            </a:xfrm>
            <a:prstGeom prst="rect">
              <a:avLst/>
            </a:prstGeom>
            <a:noFill/>
            <a:ln/>
          </p:spPr>
          <p:txBody>
            <a:bodyPr wrap="none" lIns="0" tIns="0" rIns="0" bIns="0" rtlCol="0" anchor="t"/>
            <a:lstStyle/>
            <a:p>
              <a:pPr marL="0" indent="0" algn="r" rtl="1">
                <a:lnSpc>
                  <a:spcPts val="2900"/>
                </a:lnSpc>
                <a:buNone/>
              </a:pPr>
              <a:r>
                <a:rPr lang="en-US" sz="2300" dirty="0">
                  <a:solidFill>
                    <a:srgbClr val="403CCF"/>
                  </a:solidFill>
                  <a:latin typeface="Alexandria" pitchFamily="34" charset="0"/>
                  <a:ea typeface="Alexandria" pitchFamily="34" charset="-122"/>
                  <a:cs typeface="Alexandria" pitchFamily="34" charset="-120"/>
                </a:rPr>
                <a:t>العينات غير الاحتمالية</a:t>
              </a:r>
              <a:endParaRPr lang="en-US" sz="2300" dirty="0"/>
            </a:p>
          </p:txBody>
        </p:sp>
        <p:sp>
          <p:nvSpPr>
            <p:cNvPr id="14" name="Text 5"/>
            <p:cNvSpPr/>
            <p:nvPr/>
          </p:nvSpPr>
          <p:spPr>
            <a:xfrm>
              <a:off x="10308074" y="3444954"/>
              <a:ext cx="3536156" cy="317540"/>
            </a:xfrm>
            <a:prstGeom prst="rect">
              <a:avLst/>
            </a:prstGeom>
            <a:noFill/>
            <a:ln/>
          </p:spPr>
          <p:txBody>
            <a:bodyPr wrap="none" lIns="0" tIns="0" rIns="0" bIns="0" rtlCol="0" anchor="t"/>
            <a:lstStyle/>
            <a:p>
              <a:pPr marL="0" indent="0" algn="l">
                <a:lnSpc>
                  <a:spcPts val="2500"/>
                </a:lnSpc>
                <a:buNone/>
              </a:pPr>
              <a:r>
                <a:rPr lang="en-US" sz="1550" dirty="0">
                  <a:solidFill>
                    <a:srgbClr val="49495A"/>
                  </a:solidFill>
                  <a:latin typeface="Alexandria" pitchFamily="34" charset="0"/>
                  <a:ea typeface="Alexandria" pitchFamily="34" charset="-122"/>
                  <a:cs typeface="Alexandria" pitchFamily="34" charset="-120"/>
                </a:rPr>
                <a:t>(Non-Probability Samples)</a:t>
              </a:r>
              <a:endParaRPr lang="en-US" sz="1550" dirty="0"/>
            </a:p>
          </p:txBody>
        </p:sp>
        <p:sp>
          <p:nvSpPr>
            <p:cNvPr id="15" name="Text 6"/>
            <p:cNvSpPr/>
            <p:nvPr/>
          </p:nvSpPr>
          <p:spPr>
            <a:xfrm>
              <a:off x="10308074" y="3941088"/>
              <a:ext cx="3536156" cy="127015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التي لا يتم اتباع قواعد حسابية في اختيارها، وبهذا لا يمكن تحديد وحساب فرصة ظهور كل وحدة في المجتمع ضمن عينة الدراسة.</a:t>
              </a:r>
              <a:endParaRPr lang="en-US" sz="1550" dirty="0"/>
            </a:p>
          </p:txBody>
        </p:sp>
        <p:sp>
          <p:nvSpPr>
            <p:cNvPr id="16" name="Shape 7"/>
            <p:cNvSpPr/>
            <p:nvPr/>
          </p:nvSpPr>
          <p:spPr>
            <a:xfrm>
              <a:off x="6280190" y="5613083"/>
              <a:ext cx="7556421" cy="1478280"/>
            </a:xfrm>
            <a:prstGeom prst="roundRect">
              <a:avLst>
                <a:gd name="adj" fmla="val 2014"/>
              </a:avLst>
            </a:prstGeom>
            <a:solidFill>
              <a:srgbClr val="C3C2F0"/>
            </a:solidFill>
            <a:ln/>
          </p:spPr>
          <p:txBody>
            <a:bodyPr/>
            <a:lstStyle/>
            <a:p>
              <a:endParaRPr lang="en-US"/>
            </a:p>
          </p:txBody>
        </p:sp>
        <p:pic>
          <p:nvPicPr>
            <p:cNvPr id="17" name="Image 1"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478548" y="5908358"/>
              <a:ext cx="248007" cy="198358"/>
            </a:xfrm>
            <a:prstGeom prst="rect">
              <a:avLst/>
            </a:prstGeom>
          </p:spPr>
        </p:pic>
        <p:sp>
          <p:nvSpPr>
            <p:cNvPr id="18" name="Text 8"/>
            <p:cNvSpPr/>
            <p:nvPr/>
          </p:nvSpPr>
          <p:spPr>
            <a:xfrm>
              <a:off x="6924913" y="5860971"/>
              <a:ext cx="6713339" cy="952619"/>
            </a:xfrm>
            <a:prstGeom prst="rect">
              <a:avLst/>
            </a:prstGeom>
            <a:noFill/>
            <a:ln/>
          </p:spPr>
          <p:txBody>
            <a:bodyPr wrap="square" lIns="0" tIns="0" rIns="0" bIns="0" rtlCol="0" anchor="t"/>
            <a:lstStyle/>
            <a:p>
              <a:pPr marL="0" indent="0" algn="just" rtl="1">
                <a:lnSpc>
                  <a:spcPts val="2500"/>
                </a:lnSpc>
                <a:buNone/>
              </a:pPr>
              <a:r>
                <a:rPr lang="en-US" sz="1550" b="1" dirty="0">
                  <a:solidFill>
                    <a:srgbClr val="000000"/>
                  </a:solidFill>
                  <a:latin typeface="Alexandria" pitchFamily="34" charset="0"/>
                  <a:ea typeface="Alexandria" pitchFamily="34" charset="-122"/>
                  <a:cs typeface="Alexandria" pitchFamily="34" charset="-120"/>
                </a:rPr>
                <a:t>الفرق الأساسي:</a:t>
              </a:r>
              <a:r>
                <a:rPr lang="en-US" sz="1550" dirty="0">
                  <a:solidFill>
                    <a:srgbClr val="000000"/>
                  </a:solidFill>
                  <a:latin typeface="Alexandria" pitchFamily="34" charset="0"/>
                  <a:ea typeface="Alexandria" pitchFamily="34" charset="-122"/>
                  <a:cs typeface="Alexandria" pitchFamily="34" charset="-120"/>
                </a:rPr>
                <a:t> أهم ما يميز بين هذين النوعين من العينات هو إمكانية حساب خطأ المعاينة في العينات الاحتمالية، بينما لا يمكن حساب ذلك في العينات غير الاحتمالية.</a:t>
              </a:r>
              <a:endParaRPr lang="en-US" sz="1550" dirty="0"/>
            </a:p>
          </p:txBody>
        </p:sp>
      </p:grpSp>
    </p:spTree>
    <p:extLst>
      <p:ext uri="{BB962C8B-B14F-4D97-AF65-F5344CB8AC3E}">
        <p14:creationId xmlns:p14="http://schemas.microsoft.com/office/powerpoint/2010/main" val="12932490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BE0304-37D9-2E91-7420-8BFF03E54AA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08D0557-B9F6-9A03-59CC-E5F9713AACC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C67743D-B61C-68C0-430E-4F4A136EAEF9}"/>
              </a:ext>
            </a:extLst>
          </p:cNvPr>
          <p:cNvSpPr txBox="1"/>
          <p:nvPr/>
        </p:nvSpPr>
        <p:spPr>
          <a:xfrm>
            <a:off x="4155999" y="848932"/>
            <a:ext cx="4715857" cy="523220"/>
          </a:xfrm>
          <a:prstGeom prst="rect">
            <a:avLst/>
          </a:prstGeom>
          <a:noFill/>
        </p:spPr>
        <p:txBody>
          <a:bodyPr wrap="square" rtlCol="0">
            <a:spAutoFit/>
          </a:bodyPr>
          <a:lstStyle/>
          <a:p>
            <a:pPr algn="ctr"/>
            <a:r>
              <a:rPr lang="ar-EG" sz="2800" b="1" dirty="0">
                <a:latin typeface="Alexandria" pitchFamily="2" charset="-78"/>
                <a:cs typeface="Alexandria" pitchFamily="2" charset="-78"/>
              </a:rPr>
              <a:t>أولا: العينات غير الاحتمالية</a:t>
            </a:r>
            <a:endParaRPr lang="en-US" sz="28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6CD4A1E7-C546-0D7C-3AAD-F578E7809F0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BDC6F65-7B37-9132-71BB-694A51F93C5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33469AF-EE4B-D431-4A32-4BB434EE782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E702917B-860F-71BF-CFB8-B5B4B7B3C37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F8AD8CE-9A4B-E0E1-95F0-541B34355BB0}"/>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485E51D8-681C-5766-C1F0-C88A725F4A8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51179" y="2332007"/>
            <a:ext cx="3073584" cy="3077388"/>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8" name="Text 1">
            <a:extLst>
              <a:ext uri="{FF2B5EF4-FFF2-40B4-BE49-F238E27FC236}">
                <a16:creationId xmlns:a16="http://schemas.microsoft.com/office/drawing/2014/main" id="{4A4F00A8-33B6-13F7-28E8-EDE51ECDE6A0}"/>
              </a:ext>
            </a:extLst>
          </p:cNvPr>
          <p:cNvSpPr/>
          <p:nvPr/>
        </p:nvSpPr>
        <p:spPr>
          <a:xfrm>
            <a:off x="3758662" y="1907052"/>
            <a:ext cx="7450336" cy="496133"/>
          </a:xfrm>
          <a:prstGeom prst="rect">
            <a:avLst/>
          </a:prstGeom>
          <a:noFill/>
          <a:ln/>
        </p:spPr>
        <p:txBody>
          <a:bodyPr wrap="none" lIns="0" tIns="0" rIns="0" bIns="0" rtlCol="0" anchor="t"/>
          <a:lstStyle/>
          <a:p>
            <a:pPr marL="0" indent="0" algn="r" rtl="1">
              <a:lnSpc>
                <a:spcPts val="3900"/>
              </a:lnSpc>
              <a:buNone/>
            </a:pPr>
            <a:r>
              <a:rPr lang="ar-EG" sz="2800" b="1">
                <a:solidFill>
                  <a:srgbClr val="403CCF"/>
                </a:solidFill>
                <a:latin typeface="Alexandria" pitchFamily="34" charset="0"/>
                <a:ea typeface="Alexandria" pitchFamily="34" charset="-122"/>
                <a:cs typeface="Alexandria" pitchFamily="34" charset="-120"/>
              </a:rPr>
              <a:t>1- </a:t>
            </a:r>
            <a:r>
              <a:rPr lang="en-US" sz="2800" b="1">
                <a:solidFill>
                  <a:srgbClr val="403CCF"/>
                </a:solidFill>
                <a:latin typeface="Alexandria" pitchFamily="34" charset="0"/>
                <a:ea typeface="Alexandria" pitchFamily="34" charset="-122"/>
                <a:cs typeface="Alexandria" pitchFamily="34" charset="-120"/>
              </a:rPr>
              <a:t>العينة </a:t>
            </a:r>
            <a:r>
              <a:rPr lang="en-US" sz="2800" b="1" dirty="0">
                <a:solidFill>
                  <a:srgbClr val="403CCF"/>
                </a:solidFill>
                <a:latin typeface="Alexandria" pitchFamily="34" charset="0"/>
                <a:ea typeface="Alexandria" pitchFamily="34" charset="-122"/>
                <a:cs typeface="Alexandria" pitchFamily="34" charset="-120"/>
              </a:rPr>
              <a:t>المتاحة (Convenient Sampling)</a:t>
            </a:r>
            <a:endParaRPr lang="en-US" sz="2800" b="1" dirty="0"/>
          </a:p>
        </p:txBody>
      </p:sp>
      <p:grpSp>
        <p:nvGrpSpPr>
          <p:cNvPr id="9" name="Group 8">
            <a:extLst>
              <a:ext uri="{FF2B5EF4-FFF2-40B4-BE49-F238E27FC236}">
                <a16:creationId xmlns:a16="http://schemas.microsoft.com/office/drawing/2014/main" id="{49759755-E8BD-710D-7413-9D9C27692B7B}"/>
              </a:ext>
            </a:extLst>
          </p:cNvPr>
          <p:cNvGrpSpPr/>
          <p:nvPr/>
        </p:nvGrpSpPr>
        <p:grpSpPr>
          <a:xfrm>
            <a:off x="3995057" y="2767185"/>
            <a:ext cx="7213941" cy="3165263"/>
            <a:chOff x="793790" y="2353389"/>
            <a:chExt cx="7632025" cy="2262426"/>
          </a:xfrm>
        </p:grpSpPr>
        <p:sp>
          <p:nvSpPr>
            <p:cNvPr id="11" name="Text 2"/>
            <p:cNvSpPr/>
            <p:nvPr/>
          </p:nvSpPr>
          <p:spPr>
            <a:xfrm>
              <a:off x="793790" y="2353389"/>
              <a:ext cx="7632025"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تقوم على اختيار وحدات العينة الأكثر إتاحة للباحث.</a:t>
              </a:r>
              <a:endParaRPr lang="en-US" sz="1550" dirty="0"/>
            </a:p>
          </p:txBody>
        </p:sp>
        <p:sp>
          <p:nvSpPr>
            <p:cNvPr id="12" name="Text 3"/>
            <p:cNvSpPr/>
            <p:nvPr/>
          </p:nvSpPr>
          <p:spPr>
            <a:xfrm>
              <a:off x="793790" y="2849523"/>
              <a:ext cx="7632025" cy="317540"/>
            </a:xfrm>
            <a:prstGeom prst="rect">
              <a:avLst/>
            </a:prstGeom>
            <a:noFill/>
            <a:ln/>
          </p:spPr>
          <p:txBody>
            <a:bodyPr wrap="none" lIns="0" tIns="0" rIns="0" bIns="0" rtlCol="0" anchor="t"/>
            <a:lstStyle/>
            <a:p>
              <a:pPr marL="0" indent="0" algn="r" rtl="1">
                <a:lnSpc>
                  <a:spcPts val="2500"/>
                </a:lnSpc>
                <a:buNone/>
              </a:pPr>
              <a:r>
                <a:rPr lang="en-US" sz="1550" b="1" dirty="0">
                  <a:solidFill>
                    <a:srgbClr val="49495A"/>
                  </a:solidFill>
                  <a:latin typeface="Alexandria" pitchFamily="34" charset="0"/>
                  <a:ea typeface="Alexandria" pitchFamily="34" charset="-122"/>
                  <a:cs typeface="Alexandria" pitchFamily="34" charset="-120"/>
                </a:rPr>
                <a:t>مثال:</a:t>
              </a:r>
              <a:r>
                <a:rPr lang="en-US" sz="1550" dirty="0">
                  <a:solidFill>
                    <a:srgbClr val="49495A"/>
                  </a:solidFill>
                  <a:latin typeface="Alexandria" pitchFamily="34" charset="0"/>
                  <a:ea typeface="Alexandria" pitchFamily="34" charset="-122"/>
                  <a:cs typeface="Alexandria" pitchFamily="34" charset="-120"/>
                </a:rPr>
                <a:t> التطبيق على المستهلكين الموجودين في أحد المراكز التجارية وقت إجراء البحث.</a:t>
              </a:r>
              <a:endParaRPr lang="en-US" sz="1550" dirty="0"/>
            </a:p>
          </p:txBody>
        </p:sp>
        <p:sp>
          <p:nvSpPr>
            <p:cNvPr id="13" name="Text 4"/>
            <p:cNvSpPr/>
            <p:nvPr/>
          </p:nvSpPr>
          <p:spPr>
            <a:xfrm>
              <a:off x="793790" y="3345656"/>
              <a:ext cx="7632025" cy="127015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وعادة يلجأ الباحثون إلى هذا النوع من العينات للحصول على عينة كبيرة بسرعة وبأقل التكاليف، ولكن لا يمكن تعميم النتائج خارج نطاق العينة؛ ولذلك يفضل استخدام هذا النوع من العينات في مرحلة الدراسات الاستكشافية، والتي يمكن أن تتبعها دراسات أخرى تعتمد على عينات احتمالية.</a:t>
              </a:r>
              <a:endParaRPr lang="en-US" sz="1550" dirty="0"/>
            </a:p>
          </p:txBody>
        </p:sp>
      </p:grpSp>
    </p:spTree>
    <p:extLst>
      <p:ext uri="{BB962C8B-B14F-4D97-AF65-F5344CB8AC3E}">
        <p14:creationId xmlns:p14="http://schemas.microsoft.com/office/powerpoint/2010/main" val="17331515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4ECA2F-E912-4F90-FF11-7B68D759DC10}"/>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33E3478F-9307-5C24-DC2F-E24245DA572E}"/>
              </a:ext>
            </a:extLst>
          </p:cNvPr>
          <p:cNvSpPr/>
          <p:nvPr/>
        </p:nvSpPr>
        <p:spPr>
          <a:xfrm>
            <a:off x="8420876" y="1005349"/>
            <a:ext cx="3771123" cy="56508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2159875-BA4D-3CD1-1222-C8FB19DA9F6E}"/>
              </a:ext>
            </a:extLst>
          </p:cNvPr>
          <p:cNvSpPr/>
          <p:nvPr/>
        </p:nvSpPr>
        <p:spPr>
          <a:xfrm>
            <a:off x="296525" y="1085590"/>
            <a:ext cx="11795221" cy="5490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19194F0A-0016-D70F-0ACE-D2BB4F04A92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53E26668-9CB3-D767-7DAD-70AC6A1E75F2}"/>
              </a:ext>
            </a:extLst>
          </p:cNvPr>
          <p:cNvSpPr txBox="1"/>
          <p:nvPr/>
        </p:nvSpPr>
        <p:spPr>
          <a:xfrm>
            <a:off x="3137023" y="265563"/>
            <a:ext cx="5917953" cy="501932"/>
          </a:xfrm>
          <a:prstGeom prst="rect">
            <a:avLst/>
          </a:prstGeom>
          <a:noFill/>
        </p:spPr>
        <p:txBody>
          <a:bodyPr wrap="square" rtlCol="0">
            <a:spAutoFit/>
          </a:bodyPr>
          <a:lstStyle/>
          <a:p>
            <a:pPr algn="ctr" rtl="1">
              <a:lnSpc>
                <a:spcPct val="150000"/>
              </a:lnSpc>
            </a:pPr>
            <a:r>
              <a:rPr lang="ar-EG" sz="2000" b="1">
                <a:latin typeface="Alexandria" pitchFamily="2" charset="-78"/>
                <a:cs typeface="Alexandria" pitchFamily="2" charset="-78"/>
              </a:rPr>
              <a:t>أولا: العينات غير الاحتمالية</a:t>
            </a:r>
          </a:p>
        </p:txBody>
      </p:sp>
      <p:pic>
        <p:nvPicPr>
          <p:cNvPr id="4" name="Picture 3">
            <a:extLst>
              <a:ext uri="{FF2B5EF4-FFF2-40B4-BE49-F238E27FC236}">
                <a16:creationId xmlns:a16="http://schemas.microsoft.com/office/drawing/2014/main" id="{70F85CDA-4ED9-C180-F7F8-265DA5FD01E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54562" y="1826464"/>
            <a:ext cx="2823029" cy="4234543"/>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sp>
        <p:nvSpPr>
          <p:cNvPr id="6" name="Text 0"/>
          <p:cNvSpPr/>
          <p:nvPr/>
        </p:nvSpPr>
        <p:spPr>
          <a:xfrm>
            <a:off x="2485572" y="1181504"/>
            <a:ext cx="9409903" cy="1181338"/>
          </a:xfrm>
          <a:prstGeom prst="rect">
            <a:avLst/>
          </a:prstGeom>
          <a:noFill/>
          <a:ln/>
        </p:spPr>
        <p:txBody>
          <a:bodyPr wrap="square" lIns="0" tIns="0" rIns="0" bIns="0" rtlCol="0" anchor="t"/>
          <a:lstStyle/>
          <a:p>
            <a:pPr marL="0" indent="0" algn="r" rtl="1">
              <a:lnSpc>
                <a:spcPts val="4650"/>
              </a:lnSpc>
              <a:buNone/>
            </a:pPr>
            <a:r>
              <a:rPr lang="ar-EG" sz="2800">
                <a:solidFill>
                  <a:srgbClr val="403CCF"/>
                </a:solidFill>
                <a:latin typeface="Alexandria" pitchFamily="34" charset="0"/>
                <a:ea typeface="Alexandria" pitchFamily="34" charset="-122"/>
                <a:cs typeface="Alexandria" pitchFamily="34" charset="-120"/>
              </a:rPr>
              <a:t>2- </a:t>
            </a:r>
            <a:r>
              <a:rPr lang="en-US" sz="2800">
                <a:solidFill>
                  <a:srgbClr val="403CCF"/>
                </a:solidFill>
                <a:latin typeface="Alexandria" pitchFamily="34" charset="0"/>
                <a:ea typeface="Alexandria" pitchFamily="34" charset="-122"/>
                <a:cs typeface="Alexandria" pitchFamily="34" charset="-120"/>
              </a:rPr>
              <a:t>العينة </a:t>
            </a:r>
            <a:r>
              <a:rPr lang="en-US" sz="2800" dirty="0">
                <a:solidFill>
                  <a:srgbClr val="403CCF"/>
                </a:solidFill>
                <a:latin typeface="Alexandria" pitchFamily="34" charset="0"/>
                <a:ea typeface="Alexandria" pitchFamily="34" charset="-122"/>
                <a:cs typeface="Alexandria" pitchFamily="34" charset="-120"/>
              </a:rPr>
              <a:t>العمدية (Purposive/Judgment Sampling)</a:t>
            </a:r>
            <a:endParaRPr lang="en-US" sz="2800" dirty="0"/>
          </a:p>
        </p:txBody>
      </p:sp>
      <p:grpSp>
        <p:nvGrpSpPr>
          <p:cNvPr id="15" name="Group 14">
            <a:extLst>
              <a:ext uri="{FF2B5EF4-FFF2-40B4-BE49-F238E27FC236}">
                <a16:creationId xmlns:a16="http://schemas.microsoft.com/office/drawing/2014/main" id="{CF280A0A-EB4C-A89A-5272-FFE72519DB1B}"/>
              </a:ext>
            </a:extLst>
          </p:cNvPr>
          <p:cNvGrpSpPr/>
          <p:nvPr/>
        </p:nvGrpSpPr>
        <p:grpSpPr>
          <a:xfrm>
            <a:off x="3472215" y="1826464"/>
            <a:ext cx="8214901" cy="4519908"/>
            <a:chOff x="756047" y="2278023"/>
            <a:chExt cx="7639526" cy="4925615"/>
          </a:xfrm>
        </p:grpSpPr>
        <p:sp>
          <p:nvSpPr>
            <p:cNvPr id="7" name="Text 1"/>
            <p:cNvSpPr/>
            <p:nvPr/>
          </p:nvSpPr>
          <p:spPr>
            <a:xfrm>
              <a:off x="756047" y="2278023"/>
              <a:ext cx="7631906" cy="907256"/>
            </a:xfrm>
            <a:prstGeom prst="rect">
              <a:avLst/>
            </a:prstGeom>
            <a:noFill/>
            <a:ln/>
          </p:spPr>
          <p:txBody>
            <a:bodyPr wrap="square" lIns="0" tIns="0" rIns="0" bIns="0" rtlCol="0" anchor="t"/>
            <a:lstStyle/>
            <a:p>
              <a:pPr marL="0" indent="0" algn="just" rtl="1">
                <a:lnSpc>
                  <a:spcPts val="2350"/>
                </a:lnSpc>
                <a:buNone/>
              </a:pPr>
              <a:r>
                <a:rPr lang="en-US" sz="1450" dirty="0">
                  <a:solidFill>
                    <a:srgbClr val="49495A"/>
                  </a:solidFill>
                  <a:latin typeface="Alexandria" pitchFamily="34" charset="0"/>
                  <a:ea typeface="Alexandria" pitchFamily="34" charset="-122"/>
                  <a:cs typeface="Alexandria" pitchFamily="34" charset="-120"/>
                </a:rPr>
                <a:t>تعتمد هذه العينة على قيام الباحث باختيار مفردات العينة بناءً على خبرته الشخصية وتقييمه الشخصي للخصائص التي يجب توافرها في عينة الدراسة. وتعتمد على اختيار الأفراد أو المصادر الإعلامية بناءً على اعتبارات معينة تحددها الباحثة أو الباحث.</a:t>
              </a:r>
              <a:endParaRPr lang="en-US" sz="1450" dirty="0"/>
            </a:p>
          </p:txBody>
        </p:sp>
        <p:sp>
          <p:nvSpPr>
            <p:cNvPr id="8" name="Text 2"/>
            <p:cNvSpPr/>
            <p:nvPr/>
          </p:nvSpPr>
          <p:spPr>
            <a:xfrm>
              <a:off x="1978819" y="3586877"/>
              <a:ext cx="2362676" cy="295275"/>
            </a:xfrm>
            <a:prstGeom prst="rect">
              <a:avLst/>
            </a:prstGeom>
            <a:noFill/>
            <a:ln/>
          </p:spPr>
          <p:txBody>
            <a:bodyPr wrap="none" lIns="0" tIns="0" rIns="0" bIns="0" rtlCol="0" anchor="t"/>
            <a:lstStyle/>
            <a:p>
              <a:pPr marL="0" indent="0" algn="r" rtl="1">
                <a:lnSpc>
                  <a:spcPts val="2300"/>
                </a:lnSpc>
                <a:buNone/>
              </a:pPr>
              <a:r>
                <a:rPr lang="en-US" sz="1850" dirty="0">
                  <a:solidFill>
                    <a:srgbClr val="403CCF"/>
                  </a:solidFill>
                  <a:latin typeface="Alexandria" pitchFamily="34" charset="0"/>
                  <a:ea typeface="Alexandria" pitchFamily="34" charset="-122"/>
                  <a:cs typeface="Alexandria" pitchFamily="34" charset="-120"/>
                </a:rPr>
                <a:t>الخصائص الأساسية</a:t>
              </a:r>
              <a:endParaRPr lang="en-US" sz="1850" dirty="0"/>
            </a:p>
          </p:txBody>
        </p:sp>
        <p:sp>
          <p:nvSpPr>
            <p:cNvPr id="9" name="Text 3"/>
            <p:cNvSpPr/>
            <p:nvPr/>
          </p:nvSpPr>
          <p:spPr>
            <a:xfrm>
              <a:off x="756047" y="4071104"/>
              <a:ext cx="3585448" cy="302419"/>
            </a:xfrm>
            <a:prstGeom prst="rect">
              <a:avLst/>
            </a:prstGeom>
            <a:noFill/>
            <a:ln/>
          </p:spPr>
          <p:txBody>
            <a:bodyPr wrap="none" lIns="0" tIns="0" rIns="0" bIns="0" rtlCol="0" anchor="t"/>
            <a:lstStyle/>
            <a:p>
              <a:pPr marL="342900" indent="-342900" algn="r" rtl="1">
                <a:lnSpc>
                  <a:spcPts val="2350"/>
                </a:lnSpc>
                <a:buSzPct val="100000"/>
                <a:buChar char="•"/>
              </a:pPr>
              <a:r>
                <a:rPr lang="en-US" sz="1450" dirty="0">
                  <a:solidFill>
                    <a:srgbClr val="49495A"/>
                  </a:solidFill>
                  <a:latin typeface="Alexandria" pitchFamily="34" charset="0"/>
                  <a:ea typeface="Alexandria" pitchFamily="34" charset="-122"/>
                  <a:cs typeface="Alexandria" pitchFamily="34" charset="-120"/>
                </a:rPr>
                <a:t>يتم اختيار العينة بناءً على تقدير الباحث</a:t>
              </a:r>
              <a:endParaRPr lang="en-US" sz="1450" dirty="0"/>
            </a:p>
          </p:txBody>
        </p:sp>
        <p:sp>
          <p:nvSpPr>
            <p:cNvPr id="10" name="Text 4"/>
            <p:cNvSpPr/>
            <p:nvPr/>
          </p:nvSpPr>
          <p:spPr>
            <a:xfrm>
              <a:off x="756047" y="4439603"/>
              <a:ext cx="3585448" cy="302419"/>
            </a:xfrm>
            <a:prstGeom prst="rect">
              <a:avLst/>
            </a:prstGeom>
            <a:noFill/>
            <a:ln/>
          </p:spPr>
          <p:txBody>
            <a:bodyPr wrap="none" lIns="0" tIns="0" rIns="0" bIns="0" rtlCol="0" anchor="t"/>
            <a:lstStyle/>
            <a:p>
              <a:pPr marL="342900" indent="-342900" algn="r" rtl="1">
                <a:lnSpc>
                  <a:spcPts val="2350"/>
                </a:lnSpc>
                <a:buSzPct val="100000"/>
                <a:buChar char="•"/>
              </a:pPr>
              <a:r>
                <a:rPr lang="en-US" sz="1450" dirty="0">
                  <a:solidFill>
                    <a:srgbClr val="49495A"/>
                  </a:solidFill>
                  <a:latin typeface="Alexandria" pitchFamily="34" charset="0"/>
                  <a:ea typeface="Alexandria" pitchFamily="34" charset="-122"/>
                  <a:cs typeface="Alexandria" pitchFamily="34" charset="-120"/>
                </a:rPr>
                <a:t>تختلف عن العينة العشوائية</a:t>
              </a:r>
              <a:endParaRPr lang="en-US" sz="1450" dirty="0"/>
            </a:p>
          </p:txBody>
        </p:sp>
        <p:sp>
          <p:nvSpPr>
            <p:cNvPr id="11" name="Text 5"/>
            <p:cNvSpPr/>
            <p:nvPr/>
          </p:nvSpPr>
          <p:spPr>
            <a:xfrm>
              <a:off x="756047" y="4808101"/>
              <a:ext cx="3585448" cy="302419"/>
            </a:xfrm>
            <a:prstGeom prst="rect">
              <a:avLst/>
            </a:prstGeom>
            <a:noFill/>
            <a:ln/>
          </p:spPr>
          <p:txBody>
            <a:bodyPr wrap="none" lIns="0" tIns="0" rIns="0" bIns="0" rtlCol="0" anchor="t"/>
            <a:lstStyle/>
            <a:p>
              <a:pPr marL="342900" indent="-342900" algn="r" rtl="1">
                <a:lnSpc>
                  <a:spcPts val="2350"/>
                </a:lnSpc>
                <a:buSzPct val="100000"/>
                <a:buChar char="•"/>
              </a:pPr>
              <a:r>
                <a:rPr lang="en-US" sz="1450" dirty="0">
                  <a:solidFill>
                    <a:srgbClr val="49495A"/>
                  </a:solidFill>
                  <a:latin typeface="Alexandria" pitchFamily="34" charset="0"/>
                  <a:ea typeface="Alexandria" pitchFamily="34" charset="-122"/>
                  <a:cs typeface="Alexandria" pitchFamily="34" charset="-120"/>
                </a:rPr>
                <a:t>تستند إلى معرفة الباحث بالمستجدات</a:t>
              </a:r>
              <a:endParaRPr lang="en-US" sz="1450" dirty="0"/>
            </a:p>
          </p:txBody>
        </p:sp>
        <p:sp>
          <p:nvSpPr>
            <p:cNvPr id="12" name="Text 6"/>
            <p:cNvSpPr/>
            <p:nvPr/>
          </p:nvSpPr>
          <p:spPr>
            <a:xfrm>
              <a:off x="756047" y="5176599"/>
              <a:ext cx="3585448" cy="302419"/>
            </a:xfrm>
            <a:prstGeom prst="rect">
              <a:avLst/>
            </a:prstGeom>
            <a:noFill/>
            <a:ln/>
          </p:spPr>
          <p:txBody>
            <a:bodyPr wrap="none" lIns="0" tIns="0" rIns="0" bIns="0" rtlCol="0" anchor="t"/>
            <a:lstStyle/>
            <a:p>
              <a:pPr marL="342900" indent="-342900" algn="r" rtl="1">
                <a:lnSpc>
                  <a:spcPts val="2350"/>
                </a:lnSpc>
                <a:buSzPct val="100000"/>
                <a:buChar char="•"/>
              </a:pPr>
              <a:r>
                <a:rPr lang="en-US" sz="1450" dirty="0">
                  <a:solidFill>
                    <a:srgbClr val="49495A"/>
                  </a:solidFill>
                  <a:latin typeface="Alexandria" pitchFamily="34" charset="0"/>
                  <a:ea typeface="Alexandria" pitchFamily="34" charset="-122"/>
                  <a:cs typeface="Alexandria" pitchFamily="34" charset="-120"/>
                </a:rPr>
                <a:t>مناسبة للحالات الخاصة</a:t>
              </a:r>
              <a:endParaRPr lang="en-US" sz="1450" dirty="0"/>
            </a:p>
          </p:txBody>
        </p:sp>
        <p:sp>
          <p:nvSpPr>
            <p:cNvPr id="13" name="Text 7"/>
            <p:cNvSpPr/>
            <p:nvPr/>
          </p:nvSpPr>
          <p:spPr>
            <a:xfrm>
              <a:off x="6032897" y="3586877"/>
              <a:ext cx="2362676" cy="295275"/>
            </a:xfrm>
            <a:prstGeom prst="rect">
              <a:avLst/>
            </a:prstGeom>
            <a:noFill/>
            <a:ln/>
          </p:spPr>
          <p:txBody>
            <a:bodyPr wrap="none" lIns="0" tIns="0" rIns="0" bIns="0" rtlCol="0" anchor="t"/>
            <a:lstStyle/>
            <a:p>
              <a:pPr marL="0" indent="0" algn="r" rtl="1">
                <a:lnSpc>
                  <a:spcPts val="2300"/>
                </a:lnSpc>
                <a:buNone/>
              </a:pPr>
              <a:r>
                <a:rPr lang="en-US" sz="1850" dirty="0">
                  <a:solidFill>
                    <a:srgbClr val="403CCF"/>
                  </a:solidFill>
                  <a:latin typeface="Alexandria" pitchFamily="34" charset="0"/>
                  <a:ea typeface="Alexandria" pitchFamily="34" charset="-122"/>
                  <a:cs typeface="Alexandria" pitchFamily="34" charset="-120"/>
                </a:rPr>
                <a:t>الاستخدامات</a:t>
              </a:r>
              <a:endParaRPr lang="en-US" sz="1850" dirty="0"/>
            </a:p>
          </p:txBody>
        </p:sp>
        <p:sp>
          <p:nvSpPr>
            <p:cNvPr id="14" name="Text 8"/>
            <p:cNvSpPr/>
            <p:nvPr/>
          </p:nvSpPr>
          <p:spPr>
            <a:xfrm>
              <a:off x="4810125" y="4071104"/>
              <a:ext cx="3585448" cy="1512094"/>
            </a:xfrm>
            <a:prstGeom prst="rect">
              <a:avLst/>
            </a:prstGeom>
            <a:noFill/>
            <a:ln/>
          </p:spPr>
          <p:txBody>
            <a:bodyPr wrap="square" lIns="0" tIns="0" rIns="0" bIns="0" rtlCol="0" anchor="t"/>
            <a:lstStyle/>
            <a:p>
              <a:pPr marL="0" indent="0" algn="just" rtl="1">
                <a:lnSpc>
                  <a:spcPts val="2350"/>
                </a:lnSpc>
                <a:buNone/>
              </a:pPr>
              <a:r>
                <a:rPr lang="en-US" sz="1450" dirty="0">
                  <a:solidFill>
                    <a:srgbClr val="49495A"/>
                  </a:solidFill>
                  <a:latin typeface="Alexandria" pitchFamily="34" charset="0"/>
                  <a:ea typeface="Alexandria" pitchFamily="34" charset="-122"/>
                  <a:cs typeface="Alexandria" pitchFamily="34" charset="-120"/>
                </a:rPr>
                <a:t>تستخدم العينة العمدية في بعض الحالات عندما يكون من الصعب أو غير عملي الحصول على عينة عشوائية، أو عندما يكون الهدف من الدراسة محدداً ومرتبطاً بعينة معينة.</a:t>
              </a:r>
              <a:endParaRPr lang="en-US" sz="1450" dirty="0"/>
            </a:p>
          </p:txBody>
        </p:sp>
        <p:sp>
          <p:nvSpPr>
            <p:cNvPr id="16" name="Shape 9"/>
            <p:cNvSpPr/>
            <p:nvPr/>
          </p:nvSpPr>
          <p:spPr>
            <a:xfrm>
              <a:off x="4810125" y="5795843"/>
              <a:ext cx="3585448" cy="1407795"/>
            </a:xfrm>
            <a:prstGeom prst="roundRect">
              <a:avLst>
                <a:gd name="adj" fmla="val 2014"/>
              </a:avLst>
            </a:prstGeom>
            <a:solidFill>
              <a:srgbClr val="C3C2F0"/>
            </a:solidFill>
            <a:ln/>
          </p:spPr>
          <p:txBody>
            <a:bodyPr/>
            <a:lstStyle/>
            <a:p>
              <a:endParaRPr lang="en-US"/>
            </a:p>
          </p:txBody>
        </p:sp>
        <p:pic>
          <p:nvPicPr>
            <p:cNvPr id="17" name="Image 1"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999077" y="6079927"/>
              <a:ext cx="236220" cy="188952"/>
            </a:xfrm>
            <a:prstGeom prst="rect">
              <a:avLst/>
            </a:prstGeom>
          </p:spPr>
        </p:pic>
        <p:sp>
          <p:nvSpPr>
            <p:cNvPr id="18" name="Text 10"/>
            <p:cNvSpPr/>
            <p:nvPr/>
          </p:nvSpPr>
          <p:spPr>
            <a:xfrm>
              <a:off x="5424249" y="6031944"/>
              <a:ext cx="2782372" cy="907256"/>
            </a:xfrm>
            <a:prstGeom prst="rect">
              <a:avLst/>
            </a:prstGeom>
            <a:noFill/>
            <a:ln/>
          </p:spPr>
          <p:txBody>
            <a:bodyPr wrap="square" lIns="0" tIns="0" rIns="0" bIns="0" rtlCol="0" anchor="t"/>
            <a:lstStyle/>
            <a:p>
              <a:pPr marL="0" indent="0" algn="just" rtl="1">
                <a:lnSpc>
                  <a:spcPts val="2350"/>
                </a:lnSpc>
                <a:buNone/>
              </a:pPr>
              <a:r>
                <a:rPr lang="en-US" sz="1450" b="1" dirty="0">
                  <a:solidFill>
                    <a:srgbClr val="000000"/>
                  </a:solidFill>
                  <a:latin typeface="Alexandria" pitchFamily="34" charset="0"/>
                  <a:ea typeface="Alexandria" pitchFamily="34" charset="-122"/>
                  <a:cs typeface="Alexandria" pitchFamily="34" charset="-120"/>
                </a:rPr>
                <a:t>تحذير:</a:t>
              </a:r>
              <a:r>
                <a:rPr lang="en-US" sz="1450" dirty="0">
                  <a:solidFill>
                    <a:srgbClr val="000000"/>
                  </a:solidFill>
                  <a:latin typeface="Alexandria" pitchFamily="34" charset="0"/>
                  <a:ea typeface="Alexandria" pitchFamily="34" charset="-122"/>
                  <a:cs typeface="Alexandria" pitchFamily="34" charset="-120"/>
                </a:rPr>
                <a:t> ينبغي استخدام العينة العمدية بحذر، حيث يمكن أن تنتج نتائج غير قابلة للتعميم</a:t>
              </a:r>
              <a:endParaRPr lang="en-US" sz="1450" dirty="0"/>
            </a:p>
          </p:txBody>
        </p:sp>
      </p:grpSp>
    </p:spTree>
    <p:extLst>
      <p:ext uri="{BB962C8B-B14F-4D97-AF65-F5344CB8AC3E}">
        <p14:creationId xmlns:p14="http://schemas.microsoft.com/office/powerpoint/2010/main" val="41304431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11A100-D802-D841-D819-2F8C558B8805}"/>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2D7D8BD3-85B4-F4D0-C451-AF42C466508B}"/>
              </a:ext>
            </a:extLst>
          </p:cNvPr>
          <p:cNvSpPr/>
          <p:nvPr/>
        </p:nvSpPr>
        <p:spPr>
          <a:xfrm>
            <a:off x="8420876" y="1005349"/>
            <a:ext cx="3771123" cy="56508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139B863-36B9-34C4-4724-D62E69AD93CB}"/>
              </a:ext>
            </a:extLst>
          </p:cNvPr>
          <p:cNvSpPr/>
          <p:nvPr/>
        </p:nvSpPr>
        <p:spPr>
          <a:xfrm>
            <a:off x="296525" y="1085590"/>
            <a:ext cx="11795221" cy="5490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5BC8037-E925-0847-0060-74D6D4C9D8B3}"/>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3DD00327-67D3-9147-9256-1395E61BC923}"/>
              </a:ext>
            </a:extLst>
          </p:cNvPr>
          <p:cNvSpPr txBox="1"/>
          <p:nvPr/>
        </p:nvSpPr>
        <p:spPr>
          <a:xfrm>
            <a:off x="2865665" y="433031"/>
            <a:ext cx="6253842" cy="523220"/>
          </a:xfrm>
          <a:prstGeom prst="rect">
            <a:avLst/>
          </a:prstGeom>
          <a:noFill/>
        </p:spPr>
        <p:txBody>
          <a:bodyPr wrap="square">
            <a:spAutoFit/>
          </a:bodyPr>
          <a:lstStyle/>
          <a:p>
            <a:pPr algn="ctr"/>
            <a:r>
              <a:rPr lang="ar-EG" sz="2800" b="1">
                <a:latin typeface="Alexandria" pitchFamily="2" charset="-78"/>
                <a:cs typeface="Alexandria" pitchFamily="2" charset="-78"/>
              </a:rPr>
              <a:t>أولا: العينات غير الاحتمالية</a:t>
            </a:r>
            <a:endParaRPr lang="en-US" sz="2800" b="1" dirty="0">
              <a:latin typeface="Alexandria" pitchFamily="2" charset="-78"/>
              <a:cs typeface="Alexandria" pitchFamily="2" charset="-78"/>
            </a:endParaRPr>
          </a:p>
        </p:txBody>
      </p:sp>
      <p:grpSp>
        <p:nvGrpSpPr>
          <p:cNvPr id="17" name="Group 16">
            <a:extLst>
              <a:ext uri="{FF2B5EF4-FFF2-40B4-BE49-F238E27FC236}">
                <a16:creationId xmlns:a16="http://schemas.microsoft.com/office/drawing/2014/main" id="{521A74B4-0CF0-F991-8ACC-658848C9CFC4}"/>
              </a:ext>
            </a:extLst>
          </p:cNvPr>
          <p:cNvGrpSpPr/>
          <p:nvPr/>
        </p:nvGrpSpPr>
        <p:grpSpPr>
          <a:xfrm>
            <a:off x="511629" y="1962315"/>
            <a:ext cx="11383846" cy="4286084"/>
            <a:chOff x="793790" y="2173486"/>
            <a:chExt cx="13042821" cy="4899422"/>
          </a:xfrm>
        </p:grpSpPr>
        <p:sp>
          <p:nvSpPr>
            <p:cNvPr id="7" name="Text 1"/>
            <p:cNvSpPr/>
            <p:nvPr/>
          </p:nvSpPr>
          <p:spPr>
            <a:xfrm>
              <a:off x="793790" y="2173486"/>
              <a:ext cx="13042821" cy="95261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يحاول الباحث من خلال هذا النوع من العينات تمثيل فئات مختلفة في المجتمع وفق الخصائص التي تتم دراستها في البحث، وهي تتشابه في ذلك الهدف مع العينة الطبقية (Stratified Sample)، ولكن بما أن العينة الحصصية عينة غير احتمالية فإنه يتم اختيار المفردات في كل حصة (فئة) بأسلوب العينة المتاحة وليس بناءً على قواعد احتمالية مما يعد مصدراً للتحيز في العينة الحصصية.</a:t>
              </a:r>
              <a:endParaRPr lang="en-US" sz="1550" dirty="0"/>
            </a:p>
          </p:txBody>
        </p:sp>
        <p:sp>
          <p:nvSpPr>
            <p:cNvPr id="8" name="Text 2"/>
            <p:cNvSpPr/>
            <p:nvPr/>
          </p:nvSpPr>
          <p:spPr>
            <a:xfrm>
              <a:off x="10519053" y="3423761"/>
              <a:ext cx="3317558" cy="372070"/>
            </a:xfrm>
            <a:prstGeom prst="rect">
              <a:avLst/>
            </a:prstGeom>
            <a:noFill/>
            <a:ln/>
          </p:spPr>
          <p:txBody>
            <a:bodyPr wrap="none" lIns="0" tIns="0" rIns="0" bIns="0" rtlCol="0" anchor="t"/>
            <a:lstStyle/>
            <a:p>
              <a:pPr marL="0" indent="0" algn="r" rtl="1">
                <a:lnSpc>
                  <a:spcPts val="2900"/>
                </a:lnSpc>
                <a:buNone/>
              </a:pPr>
              <a:r>
                <a:rPr lang="en-US" sz="2300" dirty="0">
                  <a:solidFill>
                    <a:srgbClr val="403CCF"/>
                  </a:solidFill>
                  <a:latin typeface="Alexandria" pitchFamily="34" charset="0"/>
                  <a:ea typeface="Alexandria" pitchFamily="34" charset="-122"/>
                  <a:cs typeface="Alexandria" pitchFamily="34" charset="-120"/>
                </a:rPr>
                <a:t>مميزات العينة الحصصية:</a:t>
              </a:r>
              <a:endParaRPr lang="en-US" sz="2300" dirty="0"/>
            </a:p>
          </p:txBody>
        </p:sp>
        <p:sp>
          <p:nvSpPr>
            <p:cNvPr id="9" name="Shape 3"/>
            <p:cNvSpPr/>
            <p:nvPr/>
          </p:nvSpPr>
          <p:spPr>
            <a:xfrm>
              <a:off x="13390126" y="4093488"/>
              <a:ext cx="446484" cy="446484"/>
            </a:xfrm>
            <a:prstGeom prst="roundRect">
              <a:avLst>
                <a:gd name="adj" fmla="val 6668"/>
              </a:avLst>
            </a:prstGeom>
            <a:solidFill>
              <a:srgbClr val="EAE8F3"/>
            </a:solidFill>
            <a:ln/>
          </p:spPr>
          <p:txBody>
            <a:bodyPr/>
            <a:lstStyle/>
            <a:p>
              <a:endParaRPr lang="en-US"/>
            </a:p>
          </p:txBody>
        </p:sp>
        <p:sp>
          <p:nvSpPr>
            <p:cNvPr id="10" name="Text 4"/>
            <p:cNvSpPr/>
            <p:nvPr/>
          </p:nvSpPr>
          <p:spPr>
            <a:xfrm>
              <a:off x="10710863" y="4161711"/>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السرعة والتكلفة</a:t>
              </a:r>
              <a:endParaRPr lang="en-US" sz="1950" dirty="0"/>
            </a:p>
          </p:txBody>
        </p:sp>
        <p:sp>
          <p:nvSpPr>
            <p:cNvPr id="11" name="Text 5"/>
            <p:cNvSpPr/>
            <p:nvPr/>
          </p:nvSpPr>
          <p:spPr>
            <a:xfrm>
              <a:off x="7439263" y="4590931"/>
              <a:ext cx="5752505" cy="317540"/>
            </a:xfrm>
            <a:prstGeom prst="rect">
              <a:avLst/>
            </a:prstGeom>
            <a:noFill/>
            <a:ln/>
          </p:spPr>
          <p:txBody>
            <a:bodyPr wrap="non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سرعة جمع البيانات وانخفاض التكلفة المادية وسهولة التطبيق</a:t>
              </a:r>
              <a:endParaRPr lang="en-US" sz="1550" dirty="0"/>
            </a:p>
          </p:txBody>
        </p:sp>
        <p:sp>
          <p:nvSpPr>
            <p:cNvPr id="12" name="Shape 6"/>
            <p:cNvSpPr/>
            <p:nvPr/>
          </p:nvSpPr>
          <p:spPr>
            <a:xfrm>
              <a:off x="6744772" y="4093488"/>
              <a:ext cx="446484" cy="446484"/>
            </a:xfrm>
            <a:prstGeom prst="roundRect">
              <a:avLst>
                <a:gd name="adj" fmla="val 6668"/>
              </a:avLst>
            </a:prstGeom>
            <a:solidFill>
              <a:srgbClr val="EAE8F3"/>
            </a:solidFill>
            <a:ln/>
          </p:spPr>
          <p:txBody>
            <a:bodyPr/>
            <a:lstStyle/>
            <a:p>
              <a:endParaRPr lang="en-US"/>
            </a:p>
          </p:txBody>
        </p:sp>
        <p:sp>
          <p:nvSpPr>
            <p:cNvPr id="13" name="Text 7"/>
            <p:cNvSpPr/>
            <p:nvPr/>
          </p:nvSpPr>
          <p:spPr>
            <a:xfrm>
              <a:off x="4065508" y="4161711"/>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التمثيل الجيد</a:t>
              </a:r>
              <a:endParaRPr lang="en-US" sz="1950" dirty="0"/>
            </a:p>
          </p:txBody>
        </p:sp>
        <p:sp>
          <p:nvSpPr>
            <p:cNvPr id="14" name="Text 8"/>
            <p:cNvSpPr/>
            <p:nvPr/>
          </p:nvSpPr>
          <p:spPr>
            <a:xfrm>
              <a:off x="793790" y="4590931"/>
              <a:ext cx="5752624"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يؤدي الإشراف الجيد على عملية جمع البيانات إلى تقديم عينة ممثلة تساعد على دراسة الفئات الفرعية في المجتمع</a:t>
              </a:r>
              <a:endParaRPr lang="en-US" sz="1550" dirty="0"/>
            </a:p>
          </p:txBody>
        </p:sp>
        <p:sp>
          <p:nvSpPr>
            <p:cNvPr id="15" name="Shape 9"/>
            <p:cNvSpPr/>
            <p:nvPr/>
          </p:nvSpPr>
          <p:spPr>
            <a:xfrm>
              <a:off x="13390126" y="5622846"/>
              <a:ext cx="446484" cy="446484"/>
            </a:xfrm>
            <a:prstGeom prst="roundRect">
              <a:avLst>
                <a:gd name="adj" fmla="val 6668"/>
              </a:avLst>
            </a:prstGeom>
            <a:solidFill>
              <a:srgbClr val="EAE8F3"/>
            </a:solidFill>
            <a:ln/>
          </p:spPr>
          <p:txBody>
            <a:bodyPr/>
            <a:lstStyle/>
            <a:p>
              <a:endParaRPr lang="en-US"/>
            </a:p>
          </p:txBody>
        </p:sp>
        <p:sp>
          <p:nvSpPr>
            <p:cNvPr id="16" name="Text 10"/>
            <p:cNvSpPr/>
            <p:nvPr/>
          </p:nvSpPr>
          <p:spPr>
            <a:xfrm>
              <a:off x="10710863" y="5691068"/>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المرونة</a:t>
              </a:r>
              <a:endParaRPr lang="en-US" sz="1950" dirty="0"/>
            </a:p>
          </p:txBody>
        </p:sp>
        <p:sp>
          <p:nvSpPr>
            <p:cNvPr id="18" name="Text 11"/>
            <p:cNvSpPr/>
            <p:nvPr/>
          </p:nvSpPr>
          <p:spPr>
            <a:xfrm>
              <a:off x="7439263" y="6120289"/>
              <a:ext cx="5752505" cy="95261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تستخدم عندما يرى الباحث أن فئة معينة يحتمل أن ترفض الاشتراك في البحث مثل كبار السن، فيعمد الباحث إلى زيادة حصة هذه الفئة</a:t>
              </a:r>
              <a:endParaRPr lang="en-US" sz="1550" dirty="0"/>
            </a:p>
          </p:txBody>
        </p:sp>
        <p:sp>
          <p:nvSpPr>
            <p:cNvPr id="19" name="Shape 12"/>
            <p:cNvSpPr/>
            <p:nvPr/>
          </p:nvSpPr>
          <p:spPr>
            <a:xfrm>
              <a:off x="6744772" y="5622846"/>
              <a:ext cx="446484" cy="446484"/>
            </a:xfrm>
            <a:prstGeom prst="roundRect">
              <a:avLst>
                <a:gd name="adj" fmla="val 6668"/>
              </a:avLst>
            </a:prstGeom>
            <a:solidFill>
              <a:srgbClr val="EAE8F3"/>
            </a:solidFill>
            <a:ln/>
          </p:spPr>
          <p:txBody>
            <a:bodyPr/>
            <a:lstStyle/>
            <a:p>
              <a:endParaRPr lang="en-US"/>
            </a:p>
          </p:txBody>
        </p:sp>
        <p:sp>
          <p:nvSpPr>
            <p:cNvPr id="20" name="Text 13"/>
            <p:cNvSpPr/>
            <p:nvPr/>
          </p:nvSpPr>
          <p:spPr>
            <a:xfrm>
              <a:off x="4065508" y="5691068"/>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التجارب المعملية</a:t>
              </a:r>
              <a:endParaRPr lang="en-US" sz="1950" dirty="0"/>
            </a:p>
          </p:txBody>
        </p:sp>
        <p:sp>
          <p:nvSpPr>
            <p:cNvPr id="21" name="Text 14"/>
            <p:cNvSpPr/>
            <p:nvPr/>
          </p:nvSpPr>
          <p:spPr>
            <a:xfrm>
              <a:off x="793790" y="6120289"/>
              <a:ext cx="5752624"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تستخدم في حالة التجارب المعملية؛ حيث يصعب اختيار عينة احتمالية من المجتمع يكون لديها استعداد للاشتراك</a:t>
              </a:r>
              <a:endParaRPr lang="en-US" sz="1550" dirty="0"/>
            </a:p>
          </p:txBody>
        </p:sp>
      </p:grpSp>
      <p:sp>
        <p:nvSpPr>
          <p:cNvPr id="22" name="Text 0"/>
          <p:cNvSpPr/>
          <p:nvPr/>
        </p:nvSpPr>
        <p:spPr>
          <a:xfrm>
            <a:off x="5840887" y="1155869"/>
            <a:ext cx="6170682" cy="620078"/>
          </a:xfrm>
          <a:prstGeom prst="rect">
            <a:avLst/>
          </a:prstGeom>
          <a:noFill/>
          <a:ln/>
        </p:spPr>
        <p:txBody>
          <a:bodyPr wrap="none" lIns="0" tIns="0" rIns="0" bIns="0" rtlCol="0" anchor="t"/>
          <a:lstStyle/>
          <a:p>
            <a:pPr marL="0" indent="0" algn="r" rtl="1">
              <a:lnSpc>
                <a:spcPts val="4850"/>
              </a:lnSpc>
              <a:buNone/>
            </a:pPr>
            <a:r>
              <a:rPr lang="ar-EG" sz="2800">
                <a:solidFill>
                  <a:srgbClr val="403CCF"/>
                </a:solidFill>
                <a:latin typeface="Alexandria" pitchFamily="34" charset="0"/>
                <a:ea typeface="Alexandria" pitchFamily="34" charset="-122"/>
                <a:cs typeface="Alexandria" pitchFamily="34" charset="-120"/>
              </a:rPr>
              <a:t>3- </a:t>
            </a:r>
            <a:r>
              <a:rPr lang="en-US" sz="2800">
                <a:solidFill>
                  <a:srgbClr val="403CCF"/>
                </a:solidFill>
                <a:latin typeface="Alexandria" pitchFamily="34" charset="0"/>
                <a:ea typeface="Alexandria" pitchFamily="34" charset="-122"/>
                <a:cs typeface="Alexandria" pitchFamily="34" charset="-120"/>
              </a:rPr>
              <a:t>العينة </a:t>
            </a:r>
            <a:r>
              <a:rPr lang="en-US" sz="2800" dirty="0">
                <a:solidFill>
                  <a:srgbClr val="403CCF"/>
                </a:solidFill>
                <a:latin typeface="Alexandria" pitchFamily="34" charset="0"/>
                <a:ea typeface="Alexandria" pitchFamily="34" charset="-122"/>
                <a:cs typeface="Alexandria" pitchFamily="34" charset="-120"/>
              </a:rPr>
              <a:t>الحصصية (Quota Sampling)</a:t>
            </a:r>
            <a:endParaRPr lang="en-US" sz="2800" dirty="0"/>
          </a:p>
        </p:txBody>
      </p:sp>
    </p:spTree>
    <p:extLst>
      <p:ext uri="{BB962C8B-B14F-4D97-AF65-F5344CB8AC3E}">
        <p14:creationId xmlns:p14="http://schemas.microsoft.com/office/powerpoint/2010/main" val="267814037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7E1DF6-AC29-B95E-1C72-DB3A7C261012}"/>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2B9F83CA-7796-6CCD-33DA-54EC18BC4F4D}"/>
              </a:ext>
            </a:extLst>
          </p:cNvPr>
          <p:cNvSpPr/>
          <p:nvPr/>
        </p:nvSpPr>
        <p:spPr>
          <a:xfrm>
            <a:off x="8420876" y="1005349"/>
            <a:ext cx="3771123" cy="56508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2800117E-2D34-FD4A-E934-B66C10F44726}"/>
              </a:ext>
            </a:extLst>
          </p:cNvPr>
          <p:cNvSpPr/>
          <p:nvPr/>
        </p:nvSpPr>
        <p:spPr>
          <a:xfrm>
            <a:off x="296525" y="1085590"/>
            <a:ext cx="11795221" cy="5490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8DD3CE8-3E6A-639E-DDD1-C7B4A125DA5E}"/>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2AE641D8-3354-404F-8B2D-4D095D801C53}"/>
              </a:ext>
            </a:extLst>
          </p:cNvPr>
          <p:cNvSpPr txBox="1"/>
          <p:nvPr/>
        </p:nvSpPr>
        <p:spPr>
          <a:xfrm>
            <a:off x="2865665" y="433031"/>
            <a:ext cx="6253842" cy="523220"/>
          </a:xfrm>
          <a:prstGeom prst="rect">
            <a:avLst/>
          </a:prstGeom>
          <a:noFill/>
        </p:spPr>
        <p:txBody>
          <a:bodyPr wrap="square">
            <a:spAutoFit/>
          </a:bodyPr>
          <a:lstStyle/>
          <a:p>
            <a:pPr algn="ctr"/>
            <a:r>
              <a:rPr lang="ar-EG" sz="2800" b="1">
                <a:latin typeface="Alexandria" pitchFamily="2" charset="-78"/>
                <a:cs typeface="Alexandria" pitchFamily="2" charset="-78"/>
              </a:rPr>
              <a:t>أولا: العينات غير الاحتمالية</a:t>
            </a:r>
            <a:endParaRPr lang="en-US" sz="2800" b="1" dirty="0">
              <a:latin typeface="Alexandria" pitchFamily="2" charset="-78"/>
              <a:cs typeface="Alexandria" pitchFamily="2" charset="-78"/>
            </a:endParaRPr>
          </a:p>
        </p:txBody>
      </p:sp>
      <p:sp>
        <p:nvSpPr>
          <p:cNvPr id="7" name="Text 0"/>
          <p:cNvSpPr/>
          <p:nvPr/>
        </p:nvSpPr>
        <p:spPr>
          <a:xfrm>
            <a:off x="5704114" y="1155869"/>
            <a:ext cx="6191361" cy="620078"/>
          </a:xfrm>
          <a:prstGeom prst="rect">
            <a:avLst/>
          </a:prstGeom>
          <a:noFill/>
          <a:ln/>
        </p:spPr>
        <p:txBody>
          <a:bodyPr wrap="none" lIns="0" tIns="0" rIns="0" bIns="0" rtlCol="0" anchor="t"/>
          <a:lstStyle/>
          <a:p>
            <a:pPr marL="0" indent="0" algn="r" rtl="1">
              <a:lnSpc>
                <a:spcPts val="4850"/>
              </a:lnSpc>
              <a:buNone/>
            </a:pPr>
            <a:r>
              <a:rPr lang="ar-EG" sz="2800">
                <a:solidFill>
                  <a:srgbClr val="403CCF"/>
                </a:solidFill>
                <a:latin typeface="Alexandria" pitchFamily="34" charset="0"/>
                <a:ea typeface="Alexandria" pitchFamily="34" charset="-122"/>
                <a:cs typeface="Alexandria" pitchFamily="34" charset="-120"/>
              </a:rPr>
              <a:t>4- </a:t>
            </a:r>
            <a:r>
              <a:rPr lang="en-US" sz="2800">
                <a:solidFill>
                  <a:srgbClr val="403CCF"/>
                </a:solidFill>
                <a:latin typeface="Alexandria" pitchFamily="34" charset="0"/>
                <a:ea typeface="Alexandria" pitchFamily="34" charset="-122"/>
                <a:cs typeface="Alexandria" pitchFamily="34" charset="-120"/>
              </a:rPr>
              <a:t>عينة </a:t>
            </a:r>
            <a:r>
              <a:rPr lang="en-US" sz="2800" dirty="0">
                <a:solidFill>
                  <a:srgbClr val="403CCF"/>
                </a:solidFill>
                <a:latin typeface="Alexandria" pitchFamily="34" charset="0"/>
                <a:ea typeface="Alexandria" pitchFamily="34" charset="-122"/>
                <a:cs typeface="Alexandria" pitchFamily="34" charset="-120"/>
              </a:rPr>
              <a:t>كرة الثلج (Snowball Sampling)</a:t>
            </a:r>
            <a:endParaRPr lang="en-US" sz="2800" dirty="0"/>
          </a:p>
        </p:txBody>
      </p:sp>
      <p:pic>
        <p:nvPicPr>
          <p:cNvPr id="8" name="Picture 7">
            <a:extLst>
              <a:ext uri="{FF2B5EF4-FFF2-40B4-BE49-F238E27FC236}">
                <a16:creationId xmlns:a16="http://schemas.microsoft.com/office/drawing/2014/main" id="{1146369D-172B-6EFA-2480-A7CC270DED93}"/>
              </a:ext>
            </a:extLst>
          </p:cNvPr>
          <p:cNvPicPr>
            <a:picLocks noChangeAspect="1"/>
          </p:cNvPicPr>
          <p:nvPr/>
        </p:nvPicPr>
        <p:blipFill>
          <a:blip r:embed="rId3"/>
          <a:stretch>
            <a:fillRect/>
          </a:stretch>
        </p:blipFill>
        <p:spPr>
          <a:xfrm>
            <a:off x="381302" y="2161933"/>
            <a:ext cx="3090940" cy="3084843"/>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grpSp>
        <p:nvGrpSpPr>
          <p:cNvPr id="9" name="Group 8">
            <a:extLst>
              <a:ext uri="{FF2B5EF4-FFF2-40B4-BE49-F238E27FC236}">
                <a16:creationId xmlns:a16="http://schemas.microsoft.com/office/drawing/2014/main" id="{9B923336-A677-8A8F-F8F0-29A0F2F298D2}"/>
              </a:ext>
            </a:extLst>
          </p:cNvPr>
          <p:cNvGrpSpPr/>
          <p:nvPr/>
        </p:nvGrpSpPr>
        <p:grpSpPr>
          <a:xfrm>
            <a:off x="4267200" y="2052177"/>
            <a:ext cx="7329393" cy="3800474"/>
            <a:chOff x="6888480" y="1727478"/>
            <a:chExt cx="6955631" cy="3800474"/>
          </a:xfrm>
        </p:grpSpPr>
        <p:sp>
          <p:nvSpPr>
            <p:cNvPr id="10" name="Text 1"/>
            <p:cNvSpPr/>
            <p:nvPr/>
          </p:nvSpPr>
          <p:spPr>
            <a:xfrm>
              <a:off x="6888480" y="1727478"/>
              <a:ext cx="6955631" cy="95261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يتم في هذا النوع اختيار المفردات الأولى في العينة بالطريقة الاحتمالية، ثم يتم اختيار باقي المفردات بناءً على المعلومات التي تم الحصول عليها من المفردات الأولى.</a:t>
              </a:r>
              <a:endParaRPr lang="en-US" sz="1550" dirty="0"/>
            </a:p>
          </p:txBody>
        </p:sp>
        <p:sp>
          <p:nvSpPr>
            <p:cNvPr id="11" name="Text 2"/>
            <p:cNvSpPr/>
            <p:nvPr/>
          </p:nvSpPr>
          <p:spPr>
            <a:xfrm>
              <a:off x="6888480" y="2858691"/>
              <a:ext cx="6955631" cy="95261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ويستخدم هذا النوع في حالة التطبيق على عينات يندر ويصعب الوصول إليها في المجتمع، وهذا يضطر الباحث إلى اللجوء إلى فئة محدودة في البداية ويستعين بها لترشده إلى بقية مفردات المجتمع.</a:t>
              </a:r>
              <a:endParaRPr lang="en-US" sz="1550" dirty="0"/>
            </a:p>
          </p:txBody>
        </p:sp>
        <p:sp>
          <p:nvSpPr>
            <p:cNvPr id="12" name="Text 3"/>
            <p:cNvSpPr/>
            <p:nvPr/>
          </p:nvSpPr>
          <p:spPr>
            <a:xfrm>
              <a:off x="6888480" y="4034552"/>
              <a:ext cx="6657975"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تتميز عينة كرة الثلج بانخفاض تكلفتها، وتعد عينة مناسبة عند إجراء مجموعات النقاش المركزة</a:t>
              </a:r>
              <a:endParaRPr lang="en-US" sz="1550" dirty="0"/>
            </a:p>
          </p:txBody>
        </p:sp>
        <p:sp>
          <p:nvSpPr>
            <p:cNvPr id="13" name="Shape 4"/>
            <p:cNvSpPr/>
            <p:nvPr/>
          </p:nvSpPr>
          <p:spPr>
            <a:xfrm>
              <a:off x="13821251" y="4034552"/>
              <a:ext cx="22860" cy="635079"/>
            </a:xfrm>
            <a:prstGeom prst="rect">
              <a:avLst/>
            </a:prstGeom>
            <a:solidFill>
              <a:srgbClr val="403CCF"/>
            </a:solidFill>
            <a:ln/>
          </p:spPr>
          <p:txBody>
            <a:bodyPr/>
            <a:lstStyle/>
            <a:p>
              <a:endParaRPr lang="en-US"/>
            </a:p>
          </p:txBody>
        </p:sp>
        <p:sp>
          <p:nvSpPr>
            <p:cNvPr id="14" name="Text 5"/>
            <p:cNvSpPr/>
            <p:nvPr/>
          </p:nvSpPr>
          <p:spPr>
            <a:xfrm>
              <a:off x="6888480" y="4892873"/>
              <a:ext cx="6955631" cy="635079"/>
            </a:xfrm>
            <a:prstGeom prst="rect">
              <a:avLst/>
            </a:prstGeom>
            <a:noFill/>
            <a:ln/>
          </p:spPr>
          <p:txBody>
            <a:bodyPr wrap="square" lIns="0" tIns="0" rIns="0" bIns="0" rtlCol="0" anchor="t"/>
            <a:lstStyle/>
            <a:p>
              <a:pPr marL="0" indent="0" algn="just" rtl="1">
                <a:lnSpc>
                  <a:spcPts val="2500"/>
                </a:lnSpc>
                <a:buNone/>
              </a:pPr>
              <a:r>
                <a:rPr lang="en-US" sz="1550" b="1" dirty="0">
                  <a:solidFill>
                    <a:srgbClr val="49495A"/>
                  </a:solidFill>
                  <a:latin typeface="Alexandria" pitchFamily="34" charset="0"/>
                  <a:ea typeface="Alexandria" pitchFamily="34" charset="-122"/>
                  <a:cs typeface="Alexandria" pitchFamily="34" charset="-120"/>
                </a:rPr>
                <a:t>مثال:</a:t>
              </a:r>
              <a:r>
                <a:rPr lang="en-US" sz="1550" dirty="0">
                  <a:solidFill>
                    <a:srgbClr val="49495A"/>
                  </a:solidFill>
                  <a:latin typeface="Alexandria" pitchFamily="34" charset="0"/>
                  <a:ea typeface="Alexandria" pitchFamily="34" charset="-122"/>
                  <a:cs typeface="Alexandria" pitchFamily="34" charset="-120"/>
                </a:rPr>
                <a:t> قد تستخدم عينة كرة الثلج للوصول إلى الأفراد الذين ينتمون لتنظيم سري معين.</a:t>
              </a:r>
              <a:endParaRPr lang="en-US" sz="1550" dirty="0"/>
            </a:p>
          </p:txBody>
        </p:sp>
      </p:grpSp>
    </p:spTree>
    <p:extLst>
      <p:ext uri="{BB962C8B-B14F-4D97-AF65-F5344CB8AC3E}">
        <p14:creationId xmlns:p14="http://schemas.microsoft.com/office/powerpoint/2010/main" val="31547268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56D9E0-C022-E63C-D4E8-85B8E8E03E7D}"/>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BD639ED9-008F-A2DF-8B68-96A362F0D06C}"/>
              </a:ext>
            </a:extLst>
          </p:cNvPr>
          <p:cNvSpPr/>
          <p:nvPr/>
        </p:nvSpPr>
        <p:spPr>
          <a:xfrm>
            <a:off x="8420876" y="1005349"/>
            <a:ext cx="3771123" cy="56508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21D026A-9B4F-6F20-6697-AEA0B3BD6A7C}"/>
              </a:ext>
            </a:extLst>
          </p:cNvPr>
          <p:cNvSpPr/>
          <p:nvPr/>
        </p:nvSpPr>
        <p:spPr>
          <a:xfrm>
            <a:off x="296525" y="1106557"/>
            <a:ext cx="11795221" cy="5490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0F0739E-440B-C3AE-2156-A09D5381BE2D}"/>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A3CC79E3-CA36-6FC4-06C0-890B6295E645}"/>
              </a:ext>
            </a:extLst>
          </p:cNvPr>
          <p:cNvSpPr txBox="1"/>
          <p:nvPr/>
        </p:nvSpPr>
        <p:spPr>
          <a:xfrm>
            <a:off x="3192470" y="201836"/>
            <a:ext cx="6253842" cy="523220"/>
          </a:xfrm>
          <a:prstGeom prst="rect">
            <a:avLst/>
          </a:prstGeom>
          <a:noFill/>
        </p:spPr>
        <p:txBody>
          <a:bodyPr wrap="square">
            <a:spAutoFit/>
          </a:bodyPr>
          <a:lstStyle/>
          <a:p>
            <a:pPr algn="ctr"/>
            <a:r>
              <a:rPr lang="ar-EG" sz="2800" b="1">
                <a:latin typeface="Alexandria" pitchFamily="2" charset="-78"/>
                <a:cs typeface="Alexandria" pitchFamily="2" charset="-78"/>
              </a:rPr>
              <a:t>ثانيا: أنواع العينات الاحتمالية</a:t>
            </a:r>
          </a:p>
        </p:txBody>
      </p:sp>
      <p:pic>
        <p:nvPicPr>
          <p:cNvPr id="2" name="Picture 1">
            <a:extLst>
              <a:ext uri="{FF2B5EF4-FFF2-40B4-BE49-F238E27FC236}">
                <a16:creationId xmlns:a16="http://schemas.microsoft.com/office/drawing/2014/main" id="{63F1D7CC-7E08-DB6D-F4CF-BA91154FEFA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73587" y="2321947"/>
            <a:ext cx="2617958" cy="2617958"/>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3" name="Text 0"/>
          <p:cNvSpPr/>
          <p:nvPr/>
        </p:nvSpPr>
        <p:spPr>
          <a:xfrm>
            <a:off x="7529334" y="1277642"/>
            <a:ext cx="4366141" cy="474702"/>
          </a:xfrm>
          <a:prstGeom prst="rect">
            <a:avLst/>
          </a:prstGeom>
          <a:noFill/>
          <a:ln/>
        </p:spPr>
        <p:txBody>
          <a:bodyPr wrap="none" lIns="0" tIns="0" rIns="0" bIns="0" rtlCol="0" anchor="t"/>
          <a:lstStyle/>
          <a:p>
            <a:pPr marL="0" indent="0" algn="r" rtl="1">
              <a:lnSpc>
                <a:spcPts val="3700"/>
              </a:lnSpc>
              <a:buNone/>
            </a:pPr>
            <a:r>
              <a:rPr lang="ar-EG" sz="2800">
                <a:solidFill>
                  <a:srgbClr val="403CCF"/>
                </a:solidFill>
                <a:latin typeface="Alexandria" pitchFamily="34" charset="0"/>
                <a:ea typeface="Alexandria" pitchFamily="34" charset="-122"/>
                <a:cs typeface="Alexandria" pitchFamily="34" charset="-120"/>
              </a:rPr>
              <a:t>1-</a:t>
            </a:r>
            <a:r>
              <a:rPr lang="en-US" sz="2800">
                <a:solidFill>
                  <a:srgbClr val="403CCF"/>
                </a:solidFill>
                <a:latin typeface="Alexandria" pitchFamily="34" charset="0"/>
                <a:ea typeface="Alexandria" pitchFamily="34" charset="-122"/>
                <a:cs typeface="Alexandria" pitchFamily="34" charset="-120"/>
              </a:rPr>
              <a:t>العينة </a:t>
            </a:r>
            <a:r>
              <a:rPr lang="en-US" sz="2800" dirty="0">
                <a:solidFill>
                  <a:srgbClr val="403CCF"/>
                </a:solidFill>
                <a:latin typeface="Alexandria" pitchFamily="34" charset="0"/>
                <a:ea typeface="Alexandria" pitchFamily="34" charset="-122"/>
                <a:cs typeface="Alexandria" pitchFamily="34" charset="-120"/>
              </a:rPr>
              <a:t>العشوائية البسيطة</a:t>
            </a:r>
            <a:endParaRPr lang="en-US" sz="2800" dirty="0"/>
          </a:p>
        </p:txBody>
      </p:sp>
      <p:sp>
        <p:nvSpPr>
          <p:cNvPr id="4" name="Text 1"/>
          <p:cNvSpPr/>
          <p:nvPr/>
        </p:nvSpPr>
        <p:spPr>
          <a:xfrm>
            <a:off x="2767264" y="1293308"/>
            <a:ext cx="4194810" cy="379809"/>
          </a:xfrm>
          <a:prstGeom prst="rect">
            <a:avLst/>
          </a:prstGeom>
          <a:noFill/>
          <a:ln/>
        </p:spPr>
        <p:txBody>
          <a:bodyPr wrap="none" lIns="0" tIns="0" rIns="0" bIns="0" rtlCol="0" anchor="t"/>
          <a:lstStyle/>
          <a:p>
            <a:pPr marL="0" indent="0" algn="l">
              <a:lnSpc>
                <a:spcPts val="2950"/>
              </a:lnSpc>
              <a:buNone/>
            </a:pPr>
            <a:r>
              <a:rPr lang="en-US" sz="2350" dirty="0">
                <a:solidFill>
                  <a:srgbClr val="403CCF"/>
                </a:solidFill>
                <a:latin typeface="Alexandria" pitchFamily="34" charset="0"/>
                <a:ea typeface="Alexandria" pitchFamily="34" charset="-122"/>
                <a:cs typeface="Alexandria" pitchFamily="34" charset="-120"/>
              </a:rPr>
              <a:t>(Simple Random Sampling)</a:t>
            </a:r>
            <a:endParaRPr lang="en-US" sz="2350" dirty="0"/>
          </a:p>
        </p:txBody>
      </p:sp>
      <p:grpSp>
        <p:nvGrpSpPr>
          <p:cNvPr id="12" name="Group 11">
            <a:extLst>
              <a:ext uri="{FF2B5EF4-FFF2-40B4-BE49-F238E27FC236}">
                <a16:creationId xmlns:a16="http://schemas.microsoft.com/office/drawing/2014/main" id="{052D7CFE-4949-09DB-4E24-0D059474BB9B}"/>
              </a:ext>
            </a:extLst>
          </p:cNvPr>
          <p:cNvGrpSpPr/>
          <p:nvPr/>
        </p:nvGrpSpPr>
        <p:grpSpPr>
          <a:xfrm>
            <a:off x="805544" y="1953101"/>
            <a:ext cx="11011720" cy="4480356"/>
            <a:chOff x="-1784125" y="1560671"/>
            <a:chExt cx="9562788" cy="2951798"/>
          </a:xfrm>
        </p:grpSpPr>
        <p:sp>
          <p:nvSpPr>
            <p:cNvPr id="7" name="Text 2"/>
            <p:cNvSpPr/>
            <p:nvPr/>
          </p:nvSpPr>
          <p:spPr>
            <a:xfrm>
              <a:off x="607576" y="1560671"/>
              <a:ext cx="7171087" cy="243007"/>
            </a:xfrm>
            <a:prstGeom prst="rect">
              <a:avLst/>
            </a:prstGeom>
            <a:noFill/>
            <a:ln/>
          </p:spPr>
          <p:txBody>
            <a:bodyPr wrap="none" lIns="0" tIns="0" rIns="0" bIns="0" rtlCol="0" anchor="t"/>
            <a:lstStyle/>
            <a:p>
              <a:pPr marL="0" indent="0" algn="r" rtl="1">
                <a:lnSpc>
                  <a:spcPts val="1900"/>
                </a:lnSpc>
                <a:buNone/>
              </a:pPr>
              <a:endParaRPr lang="en-US" sz="1600" dirty="0"/>
            </a:p>
          </p:txBody>
        </p:sp>
        <p:sp>
          <p:nvSpPr>
            <p:cNvPr id="8" name="Text 3"/>
            <p:cNvSpPr/>
            <p:nvPr/>
          </p:nvSpPr>
          <p:spPr>
            <a:xfrm>
              <a:off x="5231011" y="2185808"/>
              <a:ext cx="1898928" cy="237292"/>
            </a:xfrm>
            <a:prstGeom prst="rect">
              <a:avLst/>
            </a:prstGeom>
            <a:noFill/>
            <a:ln/>
          </p:spPr>
          <p:txBody>
            <a:bodyPr wrap="none" lIns="0" tIns="0" rIns="0" bIns="0" rtlCol="0" anchor="t"/>
            <a:lstStyle/>
            <a:p>
              <a:pPr marL="0" indent="0" algn="r" rtl="1">
                <a:lnSpc>
                  <a:spcPts val="1850"/>
                </a:lnSpc>
                <a:buNone/>
              </a:pPr>
              <a:r>
                <a:rPr lang="en-US" sz="1600" b="1" dirty="0">
                  <a:solidFill>
                    <a:srgbClr val="403CCF"/>
                  </a:solidFill>
                  <a:latin typeface="Alexandria" pitchFamily="34" charset="0"/>
                  <a:ea typeface="Alexandria" pitchFamily="34" charset="-122"/>
                  <a:cs typeface="Alexandria" pitchFamily="34" charset="-120"/>
                </a:rPr>
                <a:t>أمثلة على الاستخدام</a:t>
              </a:r>
              <a:endParaRPr lang="en-US" sz="1600" b="1" dirty="0"/>
            </a:p>
          </p:txBody>
        </p:sp>
        <p:sp>
          <p:nvSpPr>
            <p:cNvPr id="9" name="Text 4"/>
            <p:cNvSpPr/>
            <p:nvPr/>
          </p:nvSpPr>
          <p:spPr>
            <a:xfrm>
              <a:off x="607576" y="2515433"/>
              <a:ext cx="6522363" cy="243007"/>
            </a:xfrm>
            <a:prstGeom prst="rect">
              <a:avLst/>
            </a:prstGeom>
            <a:noFill/>
            <a:ln/>
          </p:spPr>
          <p:txBody>
            <a:bodyPr wrap="none" lIns="0" tIns="0" rIns="0" bIns="0" rtlCol="0" anchor="t"/>
            <a:lstStyle/>
            <a:p>
              <a:pPr marL="342900" indent="-342900" algn="r" rtl="1">
                <a:lnSpc>
                  <a:spcPts val="1900"/>
                </a:lnSpc>
                <a:buSzPct val="100000"/>
                <a:buChar char="•"/>
              </a:pPr>
              <a:r>
                <a:rPr lang="en-US" sz="1600" dirty="0">
                  <a:solidFill>
                    <a:srgbClr val="49495A"/>
                  </a:solidFill>
                  <a:latin typeface="Alexandria" pitchFamily="34" charset="0"/>
                  <a:ea typeface="Alexandria" pitchFamily="34" charset="-122"/>
                  <a:cs typeface="Alexandria" pitchFamily="34" charset="-120"/>
                </a:rPr>
                <a:t>سحب أسماء من قبعة</a:t>
              </a:r>
              <a:endParaRPr lang="en-US" sz="1600" dirty="0"/>
            </a:p>
          </p:txBody>
        </p:sp>
        <p:sp>
          <p:nvSpPr>
            <p:cNvPr id="10" name="Text 5"/>
            <p:cNvSpPr/>
            <p:nvPr/>
          </p:nvSpPr>
          <p:spPr>
            <a:xfrm>
              <a:off x="607576" y="2811542"/>
              <a:ext cx="6522363" cy="243007"/>
            </a:xfrm>
            <a:prstGeom prst="rect">
              <a:avLst/>
            </a:prstGeom>
            <a:noFill/>
            <a:ln/>
          </p:spPr>
          <p:txBody>
            <a:bodyPr wrap="none" lIns="0" tIns="0" rIns="0" bIns="0" rtlCol="0" anchor="t"/>
            <a:lstStyle/>
            <a:p>
              <a:pPr marL="342900" indent="-342900" algn="r" rtl="1">
                <a:lnSpc>
                  <a:spcPts val="1900"/>
                </a:lnSpc>
                <a:buSzPct val="100000"/>
                <a:buChar char="•"/>
              </a:pPr>
              <a:r>
                <a:rPr lang="en-US" sz="1600" dirty="0">
                  <a:solidFill>
                    <a:srgbClr val="49495A"/>
                  </a:solidFill>
                  <a:latin typeface="Alexandria" pitchFamily="34" charset="0"/>
                  <a:ea typeface="Alexandria" pitchFamily="34" charset="-122"/>
                  <a:cs typeface="Alexandria" pitchFamily="34" charset="-120"/>
                </a:rPr>
                <a:t>اختيار تذاكر اليانصيب الفائزة من طبلة كبيرة</a:t>
              </a:r>
              <a:endParaRPr lang="en-US" sz="1600" dirty="0"/>
            </a:p>
          </p:txBody>
        </p:sp>
        <p:sp>
          <p:nvSpPr>
            <p:cNvPr id="11" name="Text 6"/>
            <p:cNvSpPr/>
            <p:nvPr/>
          </p:nvSpPr>
          <p:spPr>
            <a:xfrm>
              <a:off x="607576" y="3107650"/>
              <a:ext cx="6522363" cy="243007"/>
            </a:xfrm>
            <a:prstGeom prst="rect">
              <a:avLst/>
            </a:prstGeom>
            <a:noFill/>
            <a:ln/>
          </p:spPr>
          <p:txBody>
            <a:bodyPr wrap="none" lIns="0" tIns="0" rIns="0" bIns="0" rtlCol="0" anchor="t"/>
            <a:lstStyle/>
            <a:p>
              <a:pPr marL="342900" indent="-342900" algn="r" rtl="1">
                <a:lnSpc>
                  <a:spcPts val="1900"/>
                </a:lnSpc>
                <a:buSzPct val="100000"/>
                <a:buChar char="•"/>
              </a:pPr>
              <a:r>
                <a:rPr lang="en-US" sz="1600" dirty="0">
                  <a:solidFill>
                    <a:srgbClr val="49495A"/>
                  </a:solidFill>
                  <a:latin typeface="Alexandria" pitchFamily="34" charset="0"/>
                  <a:ea typeface="Alexandria" pitchFamily="34" charset="-122"/>
                  <a:cs typeface="Alexandria" pitchFamily="34" charset="-120"/>
                </a:rPr>
                <a:t>استخدام جداول الأرقام العشوائية</a:t>
              </a:r>
              <a:endParaRPr lang="en-US" sz="1600" dirty="0"/>
            </a:p>
          </p:txBody>
        </p:sp>
        <p:sp>
          <p:nvSpPr>
            <p:cNvPr id="13" name="Text 7"/>
            <p:cNvSpPr/>
            <p:nvPr/>
          </p:nvSpPr>
          <p:spPr>
            <a:xfrm>
              <a:off x="607576" y="3403759"/>
              <a:ext cx="6522363" cy="243007"/>
            </a:xfrm>
            <a:prstGeom prst="rect">
              <a:avLst/>
            </a:prstGeom>
            <a:noFill/>
            <a:ln/>
          </p:spPr>
          <p:txBody>
            <a:bodyPr wrap="none" lIns="0" tIns="0" rIns="0" bIns="0" rtlCol="0" anchor="t"/>
            <a:lstStyle/>
            <a:p>
              <a:pPr marL="342900" indent="-342900" algn="r" rtl="1">
                <a:lnSpc>
                  <a:spcPts val="1900"/>
                </a:lnSpc>
                <a:buSzPct val="100000"/>
                <a:buChar char="•"/>
              </a:pPr>
              <a:r>
                <a:rPr lang="en-US" sz="1600" dirty="0">
                  <a:solidFill>
                    <a:srgbClr val="49495A"/>
                  </a:solidFill>
                  <a:latin typeface="Alexandria" pitchFamily="34" charset="0"/>
                  <a:ea typeface="Alexandria" pitchFamily="34" charset="-122"/>
                  <a:cs typeface="Alexandria" pitchFamily="34" charset="-120"/>
                </a:rPr>
                <a:t>الاختيار بمساعدة الكمبيوتر</a:t>
              </a:r>
              <a:endParaRPr lang="en-US" sz="1600" dirty="0"/>
            </a:p>
          </p:txBody>
        </p:sp>
        <p:sp>
          <p:nvSpPr>
            <p:cNvPr id="14" name="Text 8"/>
            <p:cNvSpPr/>
            <p:nvPr/>
          </p:nvSpPr>
          <p:spPr>
            <a:xfrm>
              <a:off x="-1784125" y="3783449"/>
              <a:ext cx="9330468" cy="729020"/>
            </a:xfrm>
            <a:prstGeom prst="rect">
              <a:avLst/>
            </a:prstGeom>
            <a:noFill/>
            <a:ln/>
          </p:spPr>
          <p:txBody>
            <a:bodyPr wrap="square" lIns="0" tIns="0" rIns="0" bIns="0" rtlCol="0" anchor="t"/>
            <a:lstStyle/>
            <a:p>
              <a:pPr marL="0" indent="0" algn="just" rtl="1">
                <a:lnSpc>
                  <a:spcPct val="150000"/>
                </a:lnSpc>
                <a:buNone/>
              </a:pPr>
              <a:r>
                <a:rPr lang="en-US" sz="1600" dirty="0">
                  <a:solidFill>
                    <a:srgbClr val="49495A"/>
                  </a:solidFill>
                  <a:latin typeface="Alexandria" pitchFamily="34" charset="0"/>
                  <a:ea typeface="Alexandria" pitchFamily="34" charset="-122"/>
                  <a:cs typeface="Alexandria" pitchFamily="34" charset="-120"/>
                </a:rPr>
                <a:t>تستخدم هذه الطريقة لسحب عينة من مجتمع صغير، أما إذا كان المجتمع كبيراً فلابد من وجود جداول للأرقام العشوائية، وقد يتم إنتاج تلك القوائم بمساعدة الكمبيوتر، بحيث يكون لكل مفردة في مجتمع الدراسة رقم مسلسل.</a:t>
              </a:r>
              <a:endParaRPr lang="en-US" sz="1600" dirty="0"/>
            </a:p>
          </p:txBody>
        </p:sp>
      </p:grpSp>
      <p:sp>
        <p:nvSpPr>
          <p:cNvPr id="15" name="TextBox 14">
            <a:extLst>
              <a:ext uri="{FF2B5EF4-FFF2-40B4-BE49-F238E27FC236}">
                <a16:creationId xmlns:a16="http://schemas.microsoft.com/office/drawing/2014/main" id="{6181C621-E289-7A05-3513-7454AB72361C}"/>
              </a:ext>
            </a:extLst>
          </p:cNvPr>
          <p:cNvSpPr txBox="1"/>
          <p:nvPr/>
        </p:nvSpPr>
        <p:spPr>
          <a:xfrm>
            <a:off x="3459377" y="1953101"/>
            <a:ext cx="8357887" cy="789383"/>
          </a:xfrm>
          <a:prstGeom prst="rect">
            <a:avLst/>
          </a:prstGeom>
          <a:noFill/>
        </p:spPr>
        <p:txBody>
          <a:bodyPr wrap="square" rtlCol="0">
            <a:spAutoFit/>
          </a:bodyPr>
          <a:lstStyle/>
          <a:p>
            <a:pPr algn="just" rtl="1">
              <a:lnSpc>
                <a:spcPct val="150000"/>
              </a:lnSpc>
            </a:pPr>
            <a:r>
              <a:rPr lang="ar-EG" sz="1600">
                <a:latin typeface="Alexandria" pitchFamily="2" charset="-78"/>
                <a:cs typeface="Alexandria" pitchFamily="2" charset="-78"/>
              </a:rPr>
              <a:t>هي إحدى أنواع العينات الاحتمالية التي تضمن فرصة ظهور متساوية لكل مفردة من مفردات المجتمع ضمن العينة.</a:t>
            </a:r>
          </a:p>
        </p:txBody>
      </p:sp>
    </p:spTree>
    <p:extLst>
      <p:ext uri="{BB962C8B-B14F-4D97-AF65-F5344CB8AC3E}">
        <p14:creationId xmlns:p14="http://schemas.microsoft.com/office/powerpoint/2010/main" val="207773815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66C4BF-445E-DDDC-ABEA-EB2631F3F307}"/>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C2734320-716E-9D03-B901-13AA4557A469}"/>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CA2C7A0-422C-E6AC-CC33-1287570CFE6D}"/>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74D505A1-295E-C960-C381-2674EEFCBD1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1155869"/>
            <a:ext cx="3595241" cy="539537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3" name="Text 0"/>
          <p:cNvSpPr/>
          <p:nvPr/>
        </p:nvSpPr>
        <p:spPr>
          <a:xfrm>
            <a:off x="4463143" y="617697"/>
            <a:ext cx="7548426" cy="719514"/>
          </a:xfrm>
          <a:prstGeom prst="rect">
            <a:avLst/>
          </a:prstGeom>
          <a:noFill/>
          <a:ln/>
        </p:spPr>
        <p:txBody>
          <a:bodyPr wrap="square" lIns="0" tIns="0" rIns="0" bIns="0" rtlCol="0" anchor="t"/>
          <a:lstStyle/>
          <a:p>
            <a:pPr marL="0" indent="0" algn="r" rtl="1">
              <a:lnSpc>
                <a:spcPts val="4850"/>
              </a:lnSpc>
              <a:buNone/>
            </a:pPr>
            <a:r>
              <a:rPr lang="en-US" sz="2800" b="1" dirty="0">
                <a:solidFill>
                  <a:srgbClr val="403CCF"/>
                </a:solidFill>
                <a:latin typeface="Alexandria" pitchFamily="34" charset="0"/>
                <a:ea typeface="Alexandria" pitchFamily="34" charset="-122"/>
                <a:cs typeface="Alexandria" pitchFamily="34" charset="-120"/>
              </a:rPr>
              <a:t>مميزات وعيوب العينة العشوائية البسيطة</a:t>
            </a:r>
            <a:endParaRPr lang="en-US" sz="2800" b="1" dirty="0"/>
          </a:p>
        </p:txBody>
      </p:sp>
      <p:grpSp>
        <p:nvGrpSpPr>
          <p:cNvPr id="20" name="Group 19">
            <a:extLst>
              <a:ext uri="{FF2B5EF4-FFF2-40B4-BE49-F238E27FC236}">
                <a16:creationId xmlns:a16="http://schemas.microsoft.com/office/drawing/2014/main" id="{18E422B5-8301-693C-6278-0745D2B16FE9}"/>
              </a:ext>
            </a:extLst>
          </p:cNvPr>
          <p:cNvGrpSpPr/>
          <p:nvPr/>
        </p:nvGrpSpPr>
        <p:grpSpPr>
          <a:xfrm>
            <a:off x="4277219" y="1713424"/>
            <a:ext cx="7564041" cy="4643676"/>
            <a:chOff x="6280190" y="2549366"/>
            <a:chExt cx="7564041" cy="4643676"/>
          </a:xfrm>
        </p:grpSpPr>
        <p:sp>
          <p:nvSpPr>
            <p:cNvPr id="4" name="Text 1"/>
            <p:cNvSpPr/>
            <p:nvPr/>
          </p:nvSpPr>
          <p:spPr>
            <a:xfrm>
              <a:off x="6839307" y="2549366"/>
              <a:ext cx="2977039" cy="372070"/>
            </a:xfrm>
            <a:prstGeom prst="rect">
              <a:avLst/>
            </a:prstGeom>
            <a:noFill/>
            <a:ln/>
          </p:spPr>
          <p:txBody>
            <a:bodyPr wrap="none" lIns="0" tIns="0" rIns="0" bIns="0" rtlCol="0" anchor="t"/>
            <a:lstStyle/>
            <a:p>
              <a:pPr marL="0" indent="0" algn="r" rtl="1">
                <a:lnSpc>
                  <a:spcPts val="2900"/>
                </a:lnSpc>
                <a:buNone/>
              </a:pPr>
              <a:r>
                <a:rPr lang="en-US" sz="2300" dirty="0">
                  <a:solidFill>
                    <a:srgbClr val="403CCF"/>
                  </a:solidFill>
                  <a:latin typeface="Alexandria" pitchFamily="34" charset="0"/>
                  <a:ea typeface="Alexandria" pitchFamily="34" charset="-122"/>
                  <a:cs typeface="Alexandria" pitchFamily="34" charset="-120"/>
                </a:rPr>
                <a:t>المميزات</a:t>
              </a:r>
              <a:endParaRPr lang="en-US" sz="2300" dirty="0"/>
            </a:p>
          </p:txBody>
        </p:sp>
        <p:pic>
          <p:nvPicPr>
            <p:cNvPr id="5" name="Image 1"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717167" y="3253800"/>
              <a:ext cx="99179" cy="99179"/>
            </a:xfrm>
            <a:prstGeom prst="rect">
              <a:avLst/>
            </a:prstGeom>
          </p:spPr>
        </p:pic>
        <p:sp>
          <p:nvSpPr>
            <p:cNvPr id="6" name="Text 2"/>
            <p:cNvSpPr/>
            <p:nvPr/>
          </p:nvSpPr>
          <p:spPr>
            <a:xfrm>
              <a:off x="6280190" y="3144679"/>
              <a:ext cx="3238619"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لا تتطلب معرفة تفصيلية بخصائص مجتمع الدراسة</a:t>
              </a:r>
              <a:endParaRPr lang="en-US" sz="1550" dirty="0"/>
            </a:p>
          </p:txBody>
        </p:sp>
        <p:pic>
          <p:nvPicPr>
            <p:cNvPr id="7" name="Image 2"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717167" y="4285714"/>
              <a:ext cx="99179" cy="99179"/>
            </a:xfrm>
            <a:prstGeom prst="rect">
              <a:avLst/>
            </a:prstGeom>
          </p:spPr>
        </p:pic>
        <p:sp>
          <p:nvSpPr>
            <p:cNvPr id="9" name="Text 3"/>
            <p:cNvSpPr/>
            <p:nvPr/>
          </p:nvSpPr>
          <p:spPr>
            <a:xfrm>
              <a:off x="6280190" y="4176593"/>
              <a:ext cx="3238619"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تمكننا من استنباط مستوى الصدق الخارجي إحصائياً</a:t>
              </a:r>
              <a:endParaRPr lang="en-US" sz="1550" dirty="0"/>
            </a:p>
          </p:txBody>
        </p:sp>
        <p:pic>
          <p:nvPicPr>
            <p:cNvPr id="10" name="Image 3"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717167" y="5317629"/>
              <a:ext cx="99179" cy="99179"/>
            </a:xfrm>
            <a:prstGeom prst="rect">
              <a:avLst/>
            </a:prstGeom>
          </p:spPr>
        </p:pic>
        <p:sp>
          <p:nvSpPr>
            <p:cNvPr id="11" name="Text 4"/>
            <p:cNvSpPr/>
            <p:nvPr/>
          </p:nvSpPr>
          <p:spPr>
            <a:xfrm>
              <a:off x="6280190" y="5208508"/>
              <a:ext cx="3238619" cy="95261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يسهل الحصول على عينة ممثلة للمجتمع (في حالة المجتمعات الصغيرة)</a:t>
              </a:r>
              <a:endParaRPr lang="en-US" sz="1550" dirty="0"/>
            </a:p>
          </p:txBody>
        </p:sp>
        <p:pic>
          <p:nvPicPr>
            <p:cNvPr id="12" name="Image 4"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717167" y="6667083"/>
              <a:ext cx="99179" cy="99179"/>
            </a:xfrm>
            <a:prstGeom prst="rect">
              <a:avLst/>
            </a:prstGeom>
          </p:spPr>
        </p:pic>
        <p:sp>
          <p:nvSpPr>
            <p:cNvPr id="13" name="Text 5"/>
            <p:cNvSpPr/>
            <p:nvPr/>
          </p:nvSpPr>
          <p:spPr>
            <a:xfrm>
              <a:off x="6280190" y="6557963"/>
              <a:ext cx="3238619"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الحد من احتمالية وجود خطأ في تصنيف مجتمع الدراسة</a:t>
              </a:r>
              <a:endParaRPr lang="en-US" sz="1550" dirty="0"/>
            </a:p>
          </p:txBody>
        </p:sp>
        <p:sp>
          <p:nvSpPr>
            <p:cNvPr id="14" name="Text 6"/>
            <p:cNvSpPr/>
            <p:nvPr/>
          </p:nvSpPr>
          <p:spPr>
            <a:xfrm>
              <a:off x="10867192" y="2549366"/>
              <a:ext cx="2977039" cy="372070"/>
            </a:xfrm>
            <a:prstGeom prst="rect">
              <a:avLst/>
            </a:prstGeom>
            <a:noFill/>
            <a:ln/>
          </p:spPr>
          <p:txBody>
            <a:bodyPr wrap="none" lIns="0" tIns="0" rIns="0" bIns="0" rtlCol="0" anchor="t"/>
            <a:lstStyle/>
            <a:p>
              <a:pPr marL="0" indent="0" algn="r" rtl="1">
                <a:lnSpc>
                  <a:spcPts val="2900"/>
                </a:lnSpc>
                <a:buNone/>
              </a:pPr>
              <a:r>
                <a:rPr lang="en-US" sz="2300" dirty="0">
                  <a:solidFill>
                    <a:srgbClr val="403CCF"/>
                  </a:solidFill>
                  <a:latin typeface="Alexandria" pitchFamily="34" charset="0"/>
                  <a:ea typeface="Alexandria" pitchFamily="34" charset="-122"/>
                  <a:cs typeface="Alexandria" pitchFamily="34" charset="-120"/>
                </a:rPr>
                <a:t>العيوب</a:t>
              </a:r>
              <a:endParaRPr lang="en-US" sz="2300" dirty="0"/>
            </a:p>
          </p:txBody>
        </p:sp>
        <p:pic>
          <p:nvPicPr>
            <p:cNvPr id="15" name="Image 5"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3745051" y="3253800"/>
              <a:ext cx="99179" cy="99179"/>
            </a:xfrm>
            <a:prstGeom prst="rect">
              <a:avLst/>
            </a:prstGeom>
          </p:spPr>
        </p:pic>
        <p:sp>
          <p:nvSpPr>
            <p:cNvPr id="16" name="Text 7"/>
            <p:cNvSpPr/>
            <p:nvPr/>
          </p:nvSpPr>
          <p:spPr>
            <a:xfrm>
              <a:off x="10308074" y="3144679"/>
              <a:ext cx="3238619" cy="95261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لابد من إعداد قائمة تشمل جميع مفردات المجتمع، وهو ما يعد شيئاً صعباً في كثير من الأحوال</a:t>
              </a:r>
              <a:endParaRPr lang="en-US" sz="1550" dirty="0"/>
            </a:p>
          </p:txBody>
        </p:sp>
        <p:pic>
          <p:nvPicPr>
            <p:cNvPr id="17" name="Image 6"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3745051" y="4603254"/>
              <a:ext cx="99179" cy="99179"/>
            </a:xfrm>
            <a:prstGeom prst="rect">
              <a:avLst/>
            </a:prstGeom>
          </p:spPr>
        </p:pic>
        <p:sp>
          <p:nvSpPr>
            <p:cNvPr id="18" name="Text 8"/>
            <p:cNvSpPr/>
            <p:nvPr/>
          </p:nvSpPr>
          <p:spPr>
            <a:xfrm>
              <a:off x="10308074" y="4494133"/>
              <a:ext cx="3238619" cy="95261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أحياناً لا نستطيع الحصول على عينة ممثلة للمجتمع تمثيلاً دقيقاً خاصة في حالة المجتمعات الكبيرة</a:t>
              </a:r>
              <a:endParaRPr lang="en-US" sz="1550" dirty="0"/>
            </a:p>
          </p:txBody>
        </p:sp>
        <p:pic>
          <p:nvPicPr>
            <p:cNvPr id="19" name="Image 7"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3745051" y="5952708"/>
              <a:ext cx="99179" cy="99179"/>
            </a:xfrm>
            <a:prstGeom prst="rect">
              <a:avLst/>
            </a:prstGeom>
          </p:spPr>
        </p:pic>
        <p:sp>
          <p:nvSpPr>
            <p:cNvPr id="21" name="Text 9"/>
            <p:cNvSpPr/>
            <p:nvPr/>
          </p:nvSpPr>
          <p:spPr>
            <a:xfrm>
              <a:off x="10308074" y="5843588"/>
              <a:ext cx="3238619" cy="95261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ارتفاع التكلفة في هذا النوع مقارنة بغيره نتيجة صعوبة حصر جميع مفردات المجتمع</a:t>
              </a:r>
              <a:endParaRPr lang="en-US" sz="1550" dirty="0"/>
            </a:p>
          </p:txBody>
        </p:sp>
      </p:grpSp>
    </p:spTree>
    <p:extLst>
      <p:ext uri="{BB962C8B-B14F-4D97-AF65-F5344CB8AC3E}">
        <p14:creationId xmlns:p14="http://schemas.microsoft.com/office/powerpoint/2010/main" val="3087450655"/>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E05CE4-92E0-C86F-DD1A-30B52B0F9C8A}"/>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0F38940A-F800-27B5-DE15-C6352C4A64DF}"/>
              </a:ext>
            </a:extLst>
          </p:cNvPr>
          <p:cNvSpPr/>
          <p:nvPr/>
        </p:nvSpPr>
        <p:spPr>
          <a:xfrm>
            <a:off x="8458487" y="925106"/>
            <a:ext cx="3771123" cy="56508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C8E18BF8-C292-5992-E254-A3D9292F1A3C}"/>
              </a:ext>
            </a:extLst>
          </p:cNvPr>
          <p:cNvSpPr/>
          <p:nvPr/>
        </p:nvSpPr>
        <p:spPr>
          <a:xfrm>
            <a:off x="296525" y="1085590"/>
            <a:ext cx="11795221" cy="5490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5B1FC49-97E1-1E76-44A9-485BF269408A}"/>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A1043248-A1D6-BCA2-3979-9CEFBE89D310}"/>
              </a:ext>
            </a:extLst>
          </p:cNvPr>
          <p:cNvSpPr txBox="1"/>
          <p:nvPr/>
        </p:nvSpPr>
        <p:spPr>
          <a:xfrm>
            <a:off x="2865665" y="433031"/>
            <a:ext cx="6253842" cy="523220"/>
          </a:xfrm>
          <a:prstGeom prst="rect">
            <a:avLst/>
          </a:prstGeom>
          <a:noFill/>
        </p:spPr>
        <p:txBody>
          <a:bodyPr wrap="square">
            <a:spAutoFit/>
          </a:bodyPr>
          <a:lstStyle/>
          <a:p>
            <a:pPr algn="ctr"/>
            <a:r>
              <a:rPr lang="ar-EG" sz="2800" b="1">
                <a:latin typeface="Alexandria" pitchFamily="2" charset="-78"/>
                <a:cs typeface="Alexandria" pitchFamily="2" charset="-78"/>
              </a:rPr>
              <a:t>ثانيا: أنواع العينات الاحتمالية</a:t>
            </a:r>
          </a:p>
        </p:txBody>
      </p:sp>
      <p:sp>
        <p:nvSpPr>
          <p:cNvPr id="3" name="Text 1"/>
          <p:cNvSpPr/>
          <p:nvPr/>
        </p:nvSpPr>
        <p:spPr>
          <a:xfrm>
            <a:off x="793790" y="1427202"/>
            <a:ext cx="6266021" cy="496133"/>
          </a:xfrm>
          <a:prstGeom prst="rect">
            <a:avLst/>
          </a:prstGeom>
          <a:noFill/>
          <a:ln/>
        </p:spPr>
        <p:txBody>
          <a:bodyPr wrap="none" lIns="0" tIns="0" rIns="0" bIns="0" rtlCol="0" anchor="t"/>
          <a:lstStyle/>
          <a:p>
            <a:pPr marL="0" indent="0" algn="l">
              <a:lnSpc>
                <a:spcPts val="3900"/>
              </a:lnSpc>
              <a:buNone/>
            </a:pPr>
            <a:r>
              <a:rPr lang="en-US" sz="2800" dirty="0">
                <a:solidFill>
                  <a:srgbClr val="403CCF"/>
                </a:solidFill>
                <a:latin typeface="Alexandria" pitchFamily="34" charset="0"/>
                <a:ea typeface="Alexandria" pitchFamily="34" charset="-122"/>
                <a:cs typeface="Alexandria" pitchFamily="34" charset="-120"/>
              </a:rPr>
              <a:t>(Systematic Random Sampling)</a:t>
            </a:r>
            <a:endParaRPr lang="en-US" sz="2800" dirty="0"/>
          </a:p>
        </p:txBody>
      </p:sp>
      <p:sp>
        <p:nvSpPr>
          <p:cNvPr id="2" name="Text 0">
            <a:extLst>
              <a:ext uri="{FF2B5EF4-FFF2-40B4-BE49-F238E27FC236}">
                <a16:creationId xmlns:a16="http://schemas.microsoft.com/office/drawing/2014/main" id="{F9488373-0706-145A-ADAC-86A98D793C4B}"/>
              </a:ext>
            </a:extLst>
          </p:cNvPr>
          <p:cNvSpPr/>
          <p:nvPr/>
        </p:nvSpPr>
        <p:spPr>
          <a:xfrm>
            <a:off x="6069088" y="1342237"/>
            <a:ext cx="5643941" cy="620078"/>
          </a:xfrm>
          <a:prstGeom prst="rect">
            <a:avLst/>
          </a:prstGeom>
          <a:noFill/>
          <a:ln/>
        </p:spPr>
        <p:txBody>
          <a:bodyPr wrap="none" lIns="0" tIns="0" rIns="0" bIns="0" rtlCol="0" anchor="t"/>
          <a:lstStyle/>
          <a:p>
            <a:pPr marL="0" indent="0" algn="r" rtl="1">
              <a:lnSpc>
                <a:spcPts val="4850"/>
              </a:lnSpc>
              <a:buNone/>
            </a:pPr>
            <a:r>
              <a:rPr lang="ar-EG" sz="2800">
                <a:solidFill>
                  <a:srgbClr val="403CCF"/>
                </a:solidFill>
                <a:latin typeface="Alexandria" pitchFamily="34" charset="0"/>
                <a:ea typeface="Alexandria" pitchFamily="34" charset="-122"/>
                <a:cs typeface="Alexandria" pitchFamily="34" charset="-120"/>
              </a:rPr>
              <a:t>2- </a:t>
            </a:r>
            <a:r>
              <a:rPr lang="en-US" sz="2800">
                <a:solidFill>
                  <a:srgbClr val="403CCF"/>
                </a:solidFill>
                <a:latin typeface="Alexandria" pitchFamily="34" charset="0"/>
                <a:ea typeface="Alexandria" pitchFamily="34" charset="-122"/>
                <a:cs typeface="Alexandria" pitchFamily="34" charset="-120"/>
              </a:rPr>
              <a:t>العينة </a:t>
            </a:r>
            <a:r>
              <a:rPr lang="en-US" sz="2800" dirty="0">
                <a:solidFill>
                  <a:srgbClr val="403CCF"/>
                </a:solidFill>
                <a:latin typeface="Alexandria" pitchFamily="34" charset="0"/>
                <a:ea typeface="Alexandria" pitchFamily="34" charset="-122"/>
                <a:cs typeface="Alexandria" pitchFamily="34" charset="-120"/>
              </a:rPr>
              <a:t>العشوائية المنتظمة</a:t>
            </a:r>
            <a:endParaRPr lang="en-US" sz="2800" dirty="0"/>
          </a:p>
        </p:txBody>
      </p:sp>
      <p:grpSp>
        <p:nvGrpSpPr>
          <p:cNvPr id="11" name="Group 10">
            <a:extLst>
              <a:ext uri="{FF2B5EF4-FFF2-40B4-BE49-F238E27FC236}">
                <a16:creationId xmlns:a16="http://schemas.microsoft.com/office/drawing/2014/main" id="{097494D1-F176-CF5F-A058-4C2F33E39CF9}"/>
              </a:ext>
            </a:extLst>
          </p:cNvPr>
          <p:cNvGrpSpPr/>
          <p:nvPr/>
        </p:nvGrpSpPr>
        <p:grpSpPr>
          <a:xfrm>
            <a:off x="402770" y="2047280"/>
            <a:ext cx="11492705" cy="4377689"/>
            <a:chOff x="793790" y="2920365"/>
            <a:chExt cx="13042821" cy="3882032"/>
          </a:xfrm>
        </p:grpSpPr>
        <p:sp>
          <p:nvSpPr>
            <p:cNvPr id="4" name="Text 2"/>
            <p:cNvSpPr/>
            <p:nvPr/>
          </p:nvSpPr>
          <p:spPr>
            <a:xfrm>
              <a:off x="793790" y="2920365"/>
              <a:ext cx="13042821" cy="317540"/>
            </a:xfrm>
            <a:prstGeom prst="rect">
              <a:avLst/>
            </a:prstGeom>
            <a:noFill/>
            <a:ln/>
          </p:spPr>
          <p:txBody>
            <a:bodyPr wrap="none" lIns="0" tIns="0" rIns="0" bIns="0" rtlCol="0" anchor="t"/>
            <a:lstStyle/>
            <a:p>
              <a:pPr marL="0" indent="0" algn="r" rtl="1">
                <a:lnSpc>
                  <a:spcPts val="2500"/>
                </a:lnSpc>
                <a:buNone/>
              </a:pPr>
              <a:r>
                <a:rPr lang="en-US" sz="1600" dirty="0">
                  <a:solidFill>
                    <a:srgbClr val="49495A"/>
                  </a:solidFill>
                  <a:latin typeface="Alexandria" pitchFamily="34" charset="0"/>
                  <a:ea typeface="Alexandria" pitchFamily="34" charset="-122"/>
                  <a:cs typeface="Alexandria" pitchFamily="34" charset="-120"/>
                </a:rPr>
                <a:t>يتم في هذا النوع اختيار أول مفردة بشكل عشوائي، ثم يتم إضافة رقم ثابت في كل مرة، ويتم اختيار المفردة التي تحمل ذلك الرقم.</a:t>
              </a:r>
              <a:endParaRPr lang="en-US" sz="1600" dirty="0"/>
            </a:p>
          </p:txBody>
        </p:sp>
        <p:sp>
          <p:nvSpPr>
            <p:cNvPr id="7" name="Shape 3"/>
            <p:cNvSpPr/>
            <p:nvPr/>
          </p:nvSpPr>
          <p:spPr>
            <a:xfrm>
              <a:off x="793790" y="3461147"/>
              <a:ext cx="13042821" cy="2482929"/>
            </a:xfrm>
            <a:prstGeom prst="roundRect">
              <a:avLst>
                <a:gd name="adj" fmla="val 1199"/>
              </a:avLst>
            </a:prstGeom>
            <a:solidFill>
              <a:srgbClr val="C3C2F0"/>
            </a:solidFill>
            <a:ln/>
          </p:spPr>
          <p:txBody>
            <a:bodyPr/>
            <a:lstStyle/>
            <a:p>
              <a:endParaRPr lang="en-US" sz="1600"/>
            </a:p>
          </p:txBody>
        </p:sp>
        <p:pic>
          <p:nvPicPr>
            <p:cNvPr id="8" name="Image 0" descr="preencoded.pn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92148" y="3735824"/>
              <a:ext cx="310039" cy="248007"/>
            </a:xfrm>
            <a:prstGeom prst="rect">
              <a:avLst/>
            </a:prstGeom>
          </p:spPr>
        </p:pic>
        <p:sp>
          <p:nvSpPr>
            <p:cNvPr id="9" name="Text 4"/>
            <p:cNvSpPr/>
            <p:nvPr/>
          </p:nvSpPr>
          <p:spPr>
            <a:xfrm>
              <a:off x="11157347" y="3709035"/>
              <a:ext cx="2480905" cy="310158"/>
            </a:xfrm>
            <a:prstGeom prst="rect">
              <a:avLst/>
            </a:prstGeom>
            <a:noFill/>
            <a:ln/>
          </p:spPr>
          <p:txBody>
            <a:bodyPr wrap="none" lIns="0" tIns="0" rIns="0" bIns="0" rtlCol="0" anchor="t"/>
            <a:lstStyle/>
            <a:p>
              <a:pPr marL="0" indent="0" algn="r" rtl="1">
                <a:lnSpc>
                  <a:spcPts val="2400"/>
                </a:lnSpc>
                <a:buNone/>
              </a:pPr>
              <a:r>
                <a:rPr lang="en-US" sz="1600" dirty="0">
                  <a:solidFill>
                    <a:srgbClr val="000000"/>
                  </a:solidFill>
                  <a:latin typeface="Alexandria" pitchFamily="34" charset="0"/>
                  <a:ea typeface="Alexandria" pitchFamily="34" charset="-122"/>
                  <a:cs typeface="Alexandria" pitchFamily="34" charset="-120"/>
                </a:rPr>
                <a:t>مثال تطبيقي</a:t>
              </a:r>
              <a:endParaRPr lang="en-US" sz="1600" dirty="0"/>
            </a:p>
          </p:txBody>
        </p:sp>
        <p:sp>
          <p:nvSpPr>
            <p:cNvPr id="10" name="Text 5"/>
            <p:cNvSpPr/>
            <p:nvPr/>
          </p:nvSpPr>
          <p:spPr>
            <a:xfrm>
              <a:off x="1500545" y="4217551"/>
              <a:ext cx="12137708" cy="635079"/>
            </a:xfrm>
            <a:prstGeom prst="rect">
              <a:avLst/>
            </a:prstGeom>
            <a:noFill/>
            <a:ln/>
          </p:spPr>
          <p:txBody>
            <a:bodyPr wrap="square" lIns="0" tIns="0" rIns="0" bIns="0" rtlCol="0" anchor="t"/>
            <a:lstStyle/>
            <a:p>
              <a:pPr marL="0" indent="0" algn="r" rtl="1">
                <a:lnSpc>
                  <a:spcPts val="2500"/>
                </a:lnSpc>
                <a:buNone/>
              </a:pPr>
              <a:r>
                <a:rPr lang="en-US" sz="1600" dirty="0">
                  <a:solidFill>
                    <a:srgbClr val="000000"/>
                  </a:solidFill>
                  <a:latin typeface="Alexandria" pitchFamily="34" charset="0"/>
                  <a:ea typeface="Alexandria" pitchFamily="34" charset="-122"/>
                  <a:cs typeface="Alexandria" pitchFamily="34" charset="-120"/>
                </a:rPr>
                <a:t>في دراسة على عمال أحد المصانع، أراد الباحث سحب عينة تمثل 10% من عدد العمال البالغ ألف عامل، أي أن عدد مفردات العينة سيساوي 100 مفردة؛ أي أنه سيتم اختيار عامل واحد من بين كل عشرة عمال.</a:t>
              </a:r>
              <a:endParaRPr lang="en-US" sz="1600" dirty="0"/>
            </a:p>
          </p:txBody>
        </p:sp>
        <p:sp>
          <p:nvSpPr>
            <p:cNvPr id="12" name="Text 6"/>
            <p:cNvSpPr/>
            <p:nvPr/>
          </p:nvSpPr>
          <p:spPr>
            <a:xfrm>
              <a:off x="1500545" y="5031224"/>
              <a:ext cx="12137708" cy="635079"/>
            </a:xfrm>
            <a:prstGeom prst="rect">
              <a:avLst/>
            </a:prstGeom>
            <a:noFill/>
            <a:ln/>
          </p:spPr>
          <p:txBody>
            <a:bodyPr wrap="square" lIns="0" tIns="0" rIns="0" bIns="0" rtlCol="0" anchor="t"/>
            <a:lstStyle/>
            <a:p>
              <a:pPr marL="0" indent="0" algn="r" rtl="1">
                <a:lnSpc>
                  <a:spcPts val="2500"/>
                </a:lnSpc>
                <a:buNone/>
              </a:pPr>
              <a:r>
                <a:rPr lang="en-US" sz="1600" dirty="0">
                  <a:solidFill>
                    <a:srgbClr val="000000"/>
                  </a:solidFill>
                  <a:latin typeface="Alexandria" pitchFamily="34" charset="0"/>
                  <a:ea typeface="Alexandria" pitchFamily="34" charset="-122"/>
                  <a:cs typeface="Alexandria" pitchFamily="34" charset="-120"/>
                </a:rPr>
                <a:t>قام الباحث باختيار الرقم الأول بشكل عشوائي من بين الأرقام 1-10 ولنفترض أن الاختيار العشوائي وقع على الرقم (7)، فسيتم اختيار العامل رقم (7) من الكشف ثم يضاف 10 في كل مرة، أي إن أرقام العمال الذين سيتم اختيارهم سيكون التالي: 7، 17، 27، 37، 47، 57 وهكذا حتى 997.</a:t>
              </a:r>
              <a:endParaRPr lang="en-US" sz="1600" dirty="0"/>
            </a:p>
          </p:txBody>
        </p:sp>
        <p:sp>
          <p:nvSpPr>
            <p:cNvPr id="13" name="Text 7"/>
            <p:cNvSpPr/>
            <p:nvPr/>
          </p:nvSpPr>
          <p:spPr>
            <a:xfrm>
              <a:off x="793790" y="6167318"/>
              <a:ext cx="13042821" cy="635079"/>
            </a:xfrm>
            <a:prstGeom prst="rect">
              <a:avLst/>
            </a:prstGeom>
            <a:noFill/>
            <a:ln/>
          </p:spPr>
          <p:txBody>
            <a:bodyPr wrap="square" lIns="0" tIns="0" rIns="0" bIns="0" rtlCol="0" anchor="t"/>
            <a:lstStyle/>
            <a:p>
              <a:pPr marL="0" indent="0" algn="r" rtl="1">
                <a:lnSpc>
                  <a:spcPts val="2500"/>
                </a:lnSpc>
                <a:buNone/>
              </a:pPr>
              <a:r>
                <a:rPr lang="en-US" sz="1600" dirty="0">
                  <a:solidFill>
                    <a:srgbClr val="49495A"/>
                  </a:solidFill>
                  <a:latin typeface="Alexandria" pitchFamily="34" charset="0"/>
                  <a:ea typeface="Alexandria" pitchFamily="34" charset="-122"/>
                  <a:cs typeface="Alexandria" pitchFamily="34" charset="-120"/>
                </a:rPr>
                <a:t>وعلى الرغم من أن خطوات سحب العينة المنتظمة ليست كلها عشوائية، إلا أنها تعطينا نتائج عشوائية بشرط أن يكون ترتيب مفردات المجتمع في القائمة على أساس عشوائي، وليس وفق نمط معين.</a:t>
              </a:r>
              <a:endParaRPr lang="en-US" sz="1600" dirty="0"/>
            </a:p>
          </p:txBody>
        </p:sp>
      </p:grpSp>
    </p:spTree>
    <p:extLst>
      <p:ext uri="{BB962C8B-B14F-4D97-AF65-F5344CB8AC3E}">
        <p14:creationId xmlns:p14="http://schemas.microsoft.com/office/powerpoint/2010/main" val="26659881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9D0A3A-1B8C-C17D-372C-6F5A5F84CFE2}"/>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E85952F9-392B-8F64-2680-D32F2CF4430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2C27B0D-B7C5-8F50-C530-2C19BF65C36F}"/>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85D73E4E-C432-1016-054C-386121A1AF3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80431" y="1379159"/>
            <a:ext cx="3257773" cy="4886659"/>
          </a:xfrm>
          <a:prstGeom prst="rect">
            <a:avLst/>
          </a:prstGeom>
        </p:spPr>
      </p:pic>
      <p:sp>
        <p:nvSpPr>
          <p:cNvPr id="3" name="Text 0"/>
          <p:cNvSpPr/>
          <p:nvPr/>
        </p:nvSpPr>
        <p:spPr>
          <a:xfrm>
            <a:off x="4455148" y="759082"/>
            <a:ext cx="7556421" cy="802034"/>
          </a:xfrm>
          <a:prstGeom prst="rect">
            <a:avLst/>
          </a:prstGeom>
          <a:noFill/>
          <a:ln/>
        </p:spPr>
        <p:txBody>
          <a:bodyPr wrap="square" lIns="0" tIns="0" rIns="0" bIns="0" rtlCol="0" anchor="t"/>
          <a:lstStyle/>
          <a:p>
            <a:pPr marL="0" indent="0" algn="r" rtl="1">
              <a:lnSpc>
                <a:spcPts val="4850"/>
              </a:lnSpc>
              <a:buNone/>
            </a:pPr>
            <a:r>
              <a:rPr lang="en-US" sz="2800" b="1" dirty="0">
                <a:solidFill>
                  <a:srgbClr val="403CCF"/>
                </a:solidFill>
                <a:latin typeface="Alexandria" pitchFamily="34" charset="0"/>
                <a:ea typeface="Alexandria" pitchFamily="34" charset="-122"/>
                <a:cs typeface="Alexandria" pitchFamily="34" charset="-120"/>
              </a:rPr>
              <a:t>مزايا وعيوب العينة العشوائية المنتظمة</a:t>
            </a:r>
            <a:endParaRPr lang="en-US" sz="2800" b="1" dirty="0"/>
          </a:p>
        </p:txBody>
      </p:sp>
      <p:grpSp>
        <p:nvGrpSpPr>
          <p:cNvPr id="14" name="Group 13">
            <a:extLst>
              <a:ext uri="{FF2B5EF4-FFF2-40B4-BE49-F238E27FC236}">
                <a16:creationId xmlns:a16="http://schemas.microsoft.com/office/drawing/2014/main" id="{41B3667F-BC43-F801-431A-042288795FCA}"/>
              </a:ext>
            </a:extLst>
          </p:cNvPr>
          <p:cNvGrpSpPr/>
          <p:nvPr/>
        </p:nvGrpSpPr>
        <p:grpSpPr>
          <a:xfrm>
            <a:off x="4265245" y="1773579"/>
            <a:ext cx="7579280" cy="3968472"/>
            <a:chOff x="6257330" y="2899410"/>
            <a:chExt cx="7579280" cy="3968472"/>
          </a:xfrm>
        </p:grpSpPr>
        <p:sp>
          <p:nvSpPr>
            <p:cNvPr id="4" name="Shape 1"/>
            <p:cNvSpPr/>
            <p:nvPr/>
          </p:nvSpPr>
          <p:spPr>
            <a:xfrm>
              <a:off x="13813750" y="2899410"/>
              <a:ext cx="22860" cy="3968472"/>
            </a:xfrm>
            <a:prstGeom prst="roundRect">
              <a:avLst>
                <a:gd name="adj" fmla="val 130232"/>
              </a:avLst>
            </a:prstGeom>
            <a:solidFill>
              <a:srgbClr val="D0CED9"/>
            </a:solidFill>
            <a:ln/>
          </p:spPr>
          <p:txBody>
            <a:bodyPr/>
            <a:lstStyle/>
            <a:p>
              <a:endParaRPr lang="en-US"/>
            </a:p>
          </p:txBody>
        </p:sp>
        <p:sp>
          <p:nvSpPr>
            <p:cNvPr id="5" name="Shape 2"/>
            <p:cNvSpPr/>
            <p:nvPr/>
          </p:nvSpPr>
          <p:spPr>
            <a:xfrm>
              <a:off x="6257330" y="2899410"/>
              <a:ext cx="7556421" cy="1979295"/>
            </a:xfrm>
            <a:prstGeom prst="roundRect">
              <a:avLst>
                <a:gd name="adj" fmla="val 1504"/>
              </a:avLst>
            </a:prstGeom>
            <a:solidFill>
              <a:srgbClr val="EAE8F3"/>
            </a:solidFill>
            <a:ln/>
          </p:spPr>
          <p:txBody>
            <a:bodyPr/>
            <a:lstStyle/>
            <a:p>
              <a:endParaRPr lang="en-US"/>
            </a:p>
          </p:txBody>
        </p:sp>
        <p:sp>
          <p:nvSpPr>
            <p:cNvPr id="6" name="Text 3"/>
            <p:cNvSpPr/>
            <p:nvPr/>
          </p:nvSpPr>
          <p:spPr>
            <a:xfrm>
              <a:off x="10638353" y="3097768"/>
              <a:ext cx="2977039" cy="372070"/>
            </a:xfrm>
            <a:prstGeom prst="rect">
              <a:avLst/>
            </a:prstGeom>
            <a:noFill/>
            <a:ln/>
          </p:spPr>
          <p:txBody>
            <a:bodyPr wrap="none" lIns="0" tIns="0" rIns="0" bIns="0" rtlCol="0" anchor="t"/>
            <a:lstStyle/>
            <a:p>
              <a:pPr marL="0" indent="0" algn="r" rtl="1">
                <a:lnSpc>
                  <a:spcPts val="2900"/>
                </a:lnSpc>
                <a:buNone/>
              </a:pPr>
              <a:r>
                <a:rPr lang="en-US" sz="2300" dirty="0">
                  <a:solidFill>
                    <a:srgbClr val="49495A"/>
                  </a:solidFill>
                  <a:latin typeface="Alexandria" pitchFamily="34" charset="0"/>
                  <a:ea typeface="Alexandria" pitchFamily="34" charset="-122"/>
                  <a:cs typeface="Alexandria" pitchFamily="34" charset="-120"/>
                </a:rPr>
                <a:t>المزايا</a:t>
              </a:r>
              <a:endParaRPr lang="en-US" sz="2300" dirty="0"/>
            </a:p>
          </p:txBody>
        </p:sp>
        <p:sp>
          <p:nvSpPr>
            <p:cNvPr id="7" name="Text 4"/>
            <p:cNvSpPr/>
            <p:nvPr/>
          </p:nvSpPr>
          <p:spPr>
            <a:xfrm>
              <a:off x="6455688" y="3588901"/>
              <a:ext cx="7159704"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49495A"/>
                  </a:solidFill>
                  <a:latin typeface="Alexandria" pitchFamily="34" charset="0"/>
                  <a:ea typeface="Alexandria" pitchFamily="34" charset="-122"/>
                  <a:cs typeface="Alexandria" pitchFamily="34" charset="-120"/>
                </a:rPr>
                <a:t>سهولة اختيار العينة</a:t>
              </a:r>
              <a:endParaRPr lang="en-US" sz="1550" dirty="0"/>
            </a:p>
          </p:txBody>
        </p:sp>
        <p:sp>
          <p:nvSpPr>
            <p:cNvPr id="9" name="Text 5"/>
            <p:cNvSpPr/>
            <p:nvPr/>
          </p:nvSpPr>
          <p:spPr>
            <a:xfrm>
              <a:off x="6455688" y="3975854"/>
              <a:ext cx="7159704"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49495A"/>
                  </a:solidFill>
                  <a:latin typeface="Alexandria" pitchFamily="34" charset="0"/>
                  <a:ea typeface="Alexandria" pitchFamily="34" charset="-122"/>
                  <a:cs typeface="Alexandria" pitchFamily="34" charset="-120"/>
                </a:rPr>
                <a:t>يكون اختيار العينة بها أكثر دقة مقارنة بالعينة العشوائية البسيطة</a:t>
              </a:r>
              <a:endParaRPr lang="en-US" sz="1550" dirty="0"/>
            </a:p>
          </p:txBody>
        </p:sp>
        <p:sp>
          <p:nvSpPr>
            <p:cNvPr id="10" name="Text 6"/>
            <p:cNvSpPr/>
            <p:nvPr/>
          </p:nvSpPr>
          <p:spPr>
            <a:xfrm>
              <a:off x="6455688" y="4362807"/>
              <a:ext cx="7159704"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49495A"/>
                  </a:solidFill>
                  <a:latin typeface="Alexandria" pitchFamily="34" charset="0"/>
                  <a:ea typeface="Alexandria" pitchFamily="34" charset="-122"/>
                  <a:cs typeface="Alexandria" pitchFamily="34" charset="-120"/>
                </a:rPr>
                <a:t>انخفاض تكلفة تطبيقها</a:t>
              </a:r>
              <a:endParaRPr lang="en-US" sz="1550" dirty="0"/>
            </a:p>
          </p:txBody>
        </p:sp>
        <p:sp>
          <p:nvSpPr>
            <p:cNvPr id="11" name="Shape 7"/>
            <p:cNvSpPr/>
            <p:nvPr/>
          </p:nvSpPr>
          <p:spPr>
            <a:xfrm>
              <a:off x="6257330" y="5275540"/>
              <a:ext cx="7556421" cy="1592342"/>
            </a:xfrm>
            <a:prstGeom prst="roundRect">
              <a:avLst>
                <a:gd name="adj" fmla="val 1870"/>
              </a:avLst>
            </a:prstGeom>
            <a:solidFill>
              <a:srgbClr val="EAE8F3"/>
            </a:solidFill>
            <a:ln/>
          </p:spPr>
          <p:txBody>
            <a:bodyPr/>
            <a:lstStyle/>
            <a:p>
              <a:endParaRPr lang="en-US"/>
            </a:p>
          </p:txBody>
        </p:sp>
        <p:sp>
          <p:nvSpPr>
            <p:cNvPr id="12" name="Text 8"/>
            <p:cNvSpPr/>
            <p:nvPr/>
          </p:nvSpPr>
          <p:spPr>
            <a:xfrm>
              <a:off x="10638353" y="5473898"/>
              <a:ext cx="2977039" cy="372070"/>
            </a:xfrm>
            <a:prstGeom prst="rect">
              <a:avLst/>
            </a:prstGeom>
            <a:noFill/>
            <a:ln/>
          </p:spPr>
          <p:txBody>
            <a:bodyPr wrap="none" lIns="0" tIns="0" rIns="0" bIns="0" rtlCol="0" anchor="t"/>
            <a:lstStyle/>
            <a:p>
              <a:pPr marL="0" indent="0" algn="r" rtl="1">
                <a:lnSpc>
                  <a:spcPts val="2900"/>
                </a:lnSpc>
                <a:buNone/>
              </a:pPr>
              <a:r>
                <a:rPr lang="en-US" sz="2300" dirty="0">
                  <a:solidFill>
                    <a:srgbClr val="49495A"/>
                  </a:solidFill>
                  <a:latin typeface="Alexandria" pitchFamily="34" charset="0"/>
                  <a:ea typeface="Alexandria" pitchFamily="34" charset="-122"/>
                  <a:cs typeface="Alexandria" pitchFamily="34" charset="-120"/>
                </a:rPr>
                <a:t>العيوب</a:t>
              </a:r>
              <a:endParaRPr lang="en-US" sz="2300" dirty="0"/>
            </a:p>
          </p:txBody>
        </p:sp>
        <p:sp>
          <p:nvSpPr>
            <p:cNvPr id="13" name="Text 9"/>
            <p:cNvSpPr/>
            <p:nvPr/>
          </p:nvSpPr>
          <p:spPr>
            <a:xfrm>
              <a:off x="6455688" y="5965031"/>
              <a:ext cx="7159704"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49495A"/>
                  </a:solidFill>
                  <a:latin typeface="Alexandria" pitchFamily="34" charset="0"/>
                  <a:ea typeface="Alexandria" pitchFamily="34" charset="-122"/>
                  <a:cs typeface="Alexandria" pitchFamily="34" charset="-120"/>
                </a:rPr>
                <a:t>ضرورة وجود قائمة كاملة تشمل جميع مفردات المجتمع</a:t>
              </a:r>
              <a:endParaRPr lang="en-US" sz="1550" dirty="0"/>
            </a:p>
          </p:txBody>
        </p:sp>
        <p:sp>
          <p:nvSpPr>
            <p:cNvPr id="15" name="Text 10"/>
            <p:cNvSpPr/>
            <p:nvPr/>
          </p:nvSpPr>
          <p:spPr>
            <a:xfrm>
              <a:off x="6455688" y="6351984"/>
              <a:ext cx="7159704"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49495A"/>
                  </a:solidFill>
                  <a:latin typeface="Alexandria" pitchFamily="34" charset="0"/>
                  <a:ea typeface="Alexandria" pitchFamily="34" charset="-122"/>
                  <a:cs typeface="Alexandria" pitchFamily="34" charset="-120"/>
                </a:rPr>
                <a:t>قد تؤدي الدورية إلى التحيز</a:t>
              </a:r>
              <a:endParaRPr lang="en-US" sz="1550" dirty="0"/>
            </a:p>
          </p:txBody>
        </p:sp>
      </p:grpSp>
    </p:spTree>
    <p:extLst>
      <p:ext uri="{BB962C8B-B14F-4D97-AF65-F5344CB8AC3E}">
        <p14:creationId xmlns:p14="http://schemas.microsoft.com/office/powerpoint/2010/main" val="467367638"/>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EBA10A-61BE-F903-FF9A-A6E3752F2891}"/>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27ECE197-7382-6082-6B4A-F9E8BE07B08F}"/>
              </a:ext>
            </a:extLst>
          </p:cNvPr>
          <p:cNvSpPr/>
          <p:nvPr/>
        </p:nvSpPr>
        <p:spPr>
          <a:xfrm>
            <a:off x="8420876" y="1005349"/>
            <a:ext cx="3771123" cy="56508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CFCAC982-C11F-3E20-3ED9-5FE0883F328C}"/>
              </a:ext>
            </a:extLst>
          </p:cNvPr>
          <p:cNvSpPr/>
          <p:nvPr/>
        </p:nvSpPr>
        <p:spPr>
          <a:xfrm>
            <a:off x="296525" y="1085590"/>
            <a:ext cx="11795221" cy="5490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43BB8A2-A821-4DE3-ACFE-72005CC129F0}"/>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61ABACBB-1FC9-6AB5-B4E5-EA915DFE71BA}"/>
              </a:ext>
            </a:extLst>
          </p:cNvPr>
          <p:cNvSpPr txBox="1"/>
          <p:nvPr/>
        </p:nvSpPr>
        <p:spPr>
          <a:xfrm>
            <a:off x="2865665" y="433031"/>
            <a:ext cx="6253842" cy="523220"/>
          </a:xfrm>
          <a:prstGeom prst="rect">
            <a:avLst/>
          </a:prstGeom>
          <a:noFill/>
        </p:spPr>
        <p:txBody>
          <a:bodyPr wrap="square">
            <a:spAutoFit/>
          </a:bodyPr>
          <a:lstStyle/>
          <a:p>
            <a:pPr algn="ctr"/>
            <a:r>
              <a:rPr lang="ar-EG" sz="2800" b="1">
                <a:latin typeface="Alexandria" pitchFamily="2" charset="-78"/>
                <a:cs typeface="Alexandria" pitchFamily="2" charset="-78"/>
              </a:rPr>
              <a:t>ثانيا: أنواع العينات الاحتمالية</a:t>
            </a:r>
          </a:p>
        </p:txBody>
      </p:sp>
      <p:pic>
        <p:nvPicPr>
          <p:cNvPr id="2" name="Picture 1">
            <a:extLst>
              <a:ext uri="{FF2B5EF4-FFF2-40B4-BE49-F238E27FC236}">
                <a16:creationId xmlns:a16="http://schemas.microsoft.com/office/drawing/2014/main" id="{EC4AAEFE-6659-76D6-82D8-8CCC57C0D55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20413" y="2289170"/>
            <a:ext cx="3153450" cy="315345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3" name="Text 0"/>
          <p:cNvSpPr/>
          <p:nvPr/>
        </p:nvSpPr>
        <p:spPr>
          <a:xfrm>
            <a:off x="3526691" y="1236507"/>
            <a:ext cx="8368784" cy="612219"/>
          </a:xfrm>
          <a:prstGeom prst="rect">
            <a:avLst/>
          </a:prstGeom>
          <a:noFill/>
          <a:ln/>
        </p:spPr>
        <p:txBody>
          <a:bodyPr wrap="none" lIns="0" tIns="0" rIns="0" bIns="0" rtlCol="0" anchor="t"/>
          <a:lstStyle/>
          <a:p>
            <a:pPr marL="0" indent="0" algn="r" rtl="1">
              <a:lnSpc>
                <a:spcPts val="4800"/>
              </a:lnSpc>
              <a:buNone/>
            </a:pPr>
            <a:r>
              <a:rPr lang="ar-EG" sz="2800">
                <a:solidFill>
                  <a:srgbClr val="403CCF"/>
                </a:solidFill>
                <a:latin typeface="Alexandria" pitchFamily="34" charset="0"/>
                <a:ea typeface="Alexandria" pitchFamily="34" charset="-122"/>
                <a:cs typeface="Alexandria" pitchFamily="34" charset="-120"/>
              </a:rPr>
              <a:t>3- </a:t>
            </a:r>
            <a:r>
              <a:rPr lang="en-US" sz="2800">
                <a:solidFill>
                  <a:srgbClr val="403CCF"/>
                </a:solidFill>
                <a:latin typeface="Alexandria" pitchFamily="34" charset="0"/>
                <a:ea typeface="Alexandria" pitchFamily="34" charset="-122"/>
                <a:cs typeface="Alexandria" pitchFamily="34" charset="-120"/>
              </a:rPr>
              <a:t>العينة </a:t>
            </a:r>
            <a:r>
              <a:rPr lang="en-US" sz="2800" dirty="0">
                <a:solidFill>
                  <a:srgbClr val="403CCF"/>
                </a:solidFill>
                <a:latin typeface="Alexandria" pitchFamily="34" charset="0"/>
                <a:ea typeface="Alexandria" pitchFamily="34" charset="-122"/>
                <a:cs typeface="Alexandria" pitchFamily="34" charset="-120"/>
              </a:rPr>
              <a:t>الطبقية (Stratified Sampling)</a:t>
            </a:r>
            <a:endParaRPr lang="en-US" sz="2800" dirty="0"/>
          </a:p>
        </p:txBody>
      </p:sp>
      <p:grpSp>
        <p:nvGrpSpPr>
          <p:cNvPr id="7" name="Group 6">
            <a:extLst>
              <a:ext uri="{FF2B5EF4-FFF2-40B4-BE49-F238E27FC236}">
                <a16:creationId xmlns:a16="http://schemas.microsoft.com/office/drawing/2014/main" id="{3E3B5E07-6517-FA97-7946-161DDA219CC6}"/>
              </a:ext>
            </a:extLst>
          </p:cNvPr>
          <p:cNvGrpSpPr/>
          <p:nvPr/>
        </p:nvGrpSpPr>
        <p:grpSpPr>
          <a:xfrm>
            <a:off x="3907970" y="2074815"/>
            <a:ext cx="7977593" cy="4350153"/>
            <a:chOff x="783668" y="1542812"/>
            <a:chExt cx="9399992" cy="3080980"/>
          </a:xfrm>
        </p:grpSpPr>
        <p:sp>
          <p:nvSpPr>
            <p:cNvPr id="4" name="Text 1"/>
            <p:cNvSpPr/>
            <p:nvPr/>
          </p:nvSpPr>
          <p:spPr>
            <a:xfrm>
              <a:off x="783669" y="1542812"/>
              <a:ext cx="9399991" cy="847368"/>
            </a:xfrm>
            <a:prstGeom prst="rect">
              <a:avLst/>
            </a:prstGeom>
            <a:noFill/>
            <a:ln/>
          </p:spPr>
          <p:txBody>
            <a:bodyPr wrap="square" lIns="0" tIns="0" rIns="0" bIns="0" rtlCol="0" anchor="t"/>
            <a:lstStyle/>
            <a:p>
              <a:pPr marL="0" indent="0" algn="just" rtl="1">
                <a:lnSpc>
                  <a:spcPts val="2450"/>
                </a:lnSpc>
                <a:buNone/>
              </a:pPr>
              <a:r>
                <a:rPr lang="en-US" sz="1600" dirty="0">
                  <a:solidFill>
                    <a:srgbClr val="49495A"/>
                  </a:solidFill>
                  <a:latin typeface="Alexandria" pitchFamily="34" charset="0"/>
                  <a:ea typeface="Alexandria" pitchFamily="34" charset="-122"/>
                  <a:cs typeface="Alexandria" pitchFamily="34" charset="-120"/>
                </a:rPr>
                <a:t>يتم تقسيم مجتمع الدراسة إلى طبقات بناءً على الخصائص التي تتم دراستها في البحث، ثم يتم سحب عينة عشوائية من كل طبقة، وتعد العينة الطبقية أكثر كفاءة من العينة العشوائية البسيطة؛ لأنها تمثل المجتمع بدقة بناءً على المعايير المستخدمة في تقسيم المجتمع إلى طبقات.</a:t>
              </a:r>
              <a:endParaRPr lang="en-US" sz="1600" dirty="0"/>
            </a:p>
          </p:txBody>
        </p:sp>
        <p:sp>
          <p:nvSpPr>
            <p:cNvPr id="8" name="Text 2"/>
            <p:cNvSpPr/>
            <p:nvPr/>
          </p:nvSpPr>
          <p:spPr>
            <a:xfrm>
              <a:off x="783669" y="2566511"/>
              <a:ext cx="9399990" cy="940475"/>
            </a:xfrm>
            <a:prstGeom prst="rect">
              <a:avLst/>
            </a:prstGeom>
            <a:noFill/>
            <a:ln/>
          </p:spPr>
          <p:txBody>
            <a:bodyPr wrap="square" lIns="0" tIns="0" rIns="0" bIns="0" rtlCol="0" anchor="t"/>
            <a:lstStyle/>
            <a:p>
              <a:pPr marL="0" indent="0" algn="just" rtl="1">
                <a:lnSpc>
                  <a:spcPts val="2450"/>
                </a:lnSpc>
                <a:buNone/>
              </a:pPr>
              <a:r>
                <a:rPr lang="en-US" sz="1600" dirty="0">
                  <a:solidFill>
                    <a:srgbClr val="49495A"/>
                  </a:solidFill>
                  <a:latin typeface="Alexandria" pitchFamily="34" charset="0"/>
                  <a:ea typeface="Alexandria" pitchFamily="34" charset="-122"/>
                  <a:cs typeface="Alexandria" pitchFamily="34" charset="-120"/>
                </a:rPr>
                <a:t>تستخدم لضمان تمثيل متوازن للفئات أو الطبقات الاجتماعية المختلفة في العينة. تعتمد العينة الطبقية على تقسيم السكان المستهدفين إلى مجموعات متجانسة أو فئات اجتماعية مختلفة (الطبقات)، ثم يتم اختيار عينة من كل فئة وفقاً لنسبة محددة.</a:t>
              </a:r>
              <a:endParaRPr lang="en-US" sz="1600" dirty="0"/>
            </a:p>
          </p:txBody>
        </p:sp>
        <p:sp>
          <p:nvSpPr>
            <p:cNvPr id="9" name="Text 3"/>
            <p:cNvSpPr/>
            <p:nvPr/>
          </p:nvSpPr>
          <p:spPr>
            <a:xfrm>
              <a:off x="783668" y="3683317"/>
              <a:ext cx="9399991" cy="940475"/>
            </a:xfrm>
            <a:prstGeom prst="rect">
              <a:avLst/>
            </a:prstGeom>
            <a:noFill/>
            <a:ln/>
          </p:spPr>
          <p:txBody>
            <a:bodyPr wrap="square" lIns="0" tIns="0" rIns="0" bIns="0" rtlCol="0" anchor="t"/>
            <a:lstStyle/>
            <a:p>
              <a:pPr marL="0" indent="0" algn="just" rtl="1">
                <a:lnSpc>
                  <a:spcPts val="2450"/>
                </a:lnSpc>
                <a:buNone/>
              </a:pPr>
              <a:r>
                <a:rPr lang="en-US" sz="1600" dirty="0">
                  <a:solidFill>
                    <a:srgbClr val="49495A"/>
                  </a:solidFill>
                  <a:latin typeface="Alexandria" pitchFamily="34" charset="0"/>
                  <a:ea typeface="Alexandria" pitchFamily="34" charset="-122"/>
                  <a:cs typeface="Alexandria" pitchFamily="34" charset="-120"/>
                </a:rPr>
                <a:t>يتم اختيار العينة الطبقية بناءً على فهم الباحث للتركيبة الاجتماعية والطبقات المختلفة في السكان المستهدفين. يتم تحديد عدد العينات من كل طبقة بناءً على حجمها النسبي في السكان الكلي، مما يساعد في تحقيق تمثيلية أفضل ودقة أعلى في النتائج.</a:t>
              </a:r>
              <a:endParaRPr lang="en-US" sz="1600" dirty="0"/>
            </a:p>
          </p:txBody>
        </p:sp>
      </p:grpSp>
    </p:spTree>
    <p:extLst>
      <p:ext uri="{BB962C8B-B14F-4D97-AF65-F5344CB8AC3E}">
        <p14:creationId xmlns:p14="http://schemas.microsoft.com/office/powerpoint/2010/main" val="360475112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977601"/>
            <a:ext cx="12192000" cy="1037532"/>
          </a:xfrm>
          <a:prstGeom prst="rect">
            <a:avLst/>
          </a:prstGeom>
        </p:spPr>
      </p:pic>
      <p:sp>
        <p:nvSpPr>
          <p:cNvPr id="3" name="Text 0"/>
          <p:cNvSpPr/>
          <p:nvPr/>
        </p:nvSpPr>
        <p:spPr>
          <a:xfrm>
            <a:off x="6445647" y="2458443"/>
            <a:ext cx="5101531" cy="503733"/>
          </a:xfrm>
          <a:prstGeom prst="rect">
            <a:avLst/>
          </a:prstGeom>
          <a:noFill/>
          <a:ln/>
        </p:spPr>
        <p:txBody>
          <a:bodyPr wrap="none" lIns="0" tIns="0" rIns="0" bIns="0" rtlCol="0" anchor="t"/>
          <a:lstStyle/>
          <a:p>
            <a:pPr algn="r" rtl="1">
              <a:lnSpc>
                <a:spcPts val="3958"/>
              </a:lnSpc>
            </a:pPr>
            <a:r>
              <a:rPr lang="en-US" sz="3167" dirty="0">
                <a:solidFill>
                  <a:srgbClr val="403CCF"/>
                </a:solidFill>
                <a:latin typeface="Alexandria" pitchFamily="34" charset="0"/>
                <a:ea typeface="Alexandria" pitchFamily="34" charset="-122"/>
                <a:cs typeface="Alexandria" pitchFamily="34" charset="-120"/>
              </a:rPr>
              <a:t>خطوات اختيار العينة الطبقية</a:t>
            </a:r>
            <a:endParaRPr lang="en-US" sz="3167" dirty="0"/>
          </a:p>
        </p:txBody>
      </p:sp>
      <p:pic>
        <p:nvPicPr>
          <p:cNvPr id="4" name="Image 1"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096000" y="3203972"/>
            <a:ext cx="5451178" cy="644823"/>
          </a:xfrm>
          <a:prstGeom prst="rect">
            <a:avLst/>
          </a:prstGeom>
        </p:spPr>
      </p:pic>
      <p:sp>
        <p:nvSpPr>
          <p:cNvPr id="5" name="Text 1"/>
          <p:cNvSpPr/>
          <p:nvPr/>
        </p:nvSpPr>
        <p:spPr>
          <a:xfrm>
            <a:off x="9370914" y="4009926"/>
            <a:ext cx="2015133" cy="251818"/>
          </a:xfrm>
          <a:prstGeom prst="rect">
            <a:avLst/>
          </a:prstGeom>
          <a:noFill/>
          <a:ln/>
        </p:spPr>
        <p:txBody>
          <a:bodyPr wrap="none" lIns="0" tIns="0" rIns="0" bIns="0" rtlCol="0" anchor="t"/>
          <a:lstStyle/>
          <a:p>
            <a:pPr algn="r" rtl="1">
              <a:lnSpc>
                <a:spcPts val="1958"/>
              </a:lnSpc>
            </a:pPr>
            <a:r>
              <a:rPr lang="en-US" sz="1583" dirty="0">
                <a:solidFill>
                  <a:srgbClr val="49495A"/>
                </a:solidFill>
                <a:latin typeface="Alexandria" pitchFamily="34" charset="0"/>
                <a:ea typeface="Alexandria" pitchFamily="34" charset="-122"/>
                <a:cs typeface="Alexandria" pitchFamily="34" charset="-120"/>
              </a:rPr>
              <a:t>الخطوة الأولى</a:t>
            </a:r>
            <a:endParaRPr lang="en-US" sz="1583" dirty="0"/>
          </a:p>
        </p:txBody>
      </p:sp>
      <p:sp>
        <p:nvSpPr>
          <p:cNvPr id="6" name="Text 2"/>
          <p:cNvSpPr/>
          <p:nvPr/>
        </p:nvSpPr>
        <p:spPr>
          <a:xfrm>
            <a:off x="6257132" y="4358382"/>
            <a:ext cx="5128915" cy="773906"/>
          </a:xfrm>
          <a:prstGeom prst="rect">
            <a:avLst/>
          </a:prstGeom>
          <a:noFill/>
          <a:ln/>
        </p:spPr>
        <p:txBody>
          <a:bodyPr wrap="square" lIns="0" tIns="0" rIns="0" bIns="0" rtlCol="0" anchor="t"/>
          <a:lstStyle/>
          <a:p>
            <a:pPr algn="r" rtl="1">
              <a:lnSpc>
                <a:spcPts val="2000"/>
              </a:lnSpc>
            </a:pPr>
            <a:r>
              <a:rPr lang="en-US" sz="1400" dirty="0">
                <a:solidFill>
                  <a:srgbClr val="49495A"/>
                </a:solidFill>
                <a:latin typeface="Alexandria" pitchFamily="34" charset="0"/>
                <a:ea typeface="Alexandria" pitchFamily="34" charset="-122"/>
                <a:cs typeface="Alexandria" pitchFamily="34" charset="-120"/>
              </a:rPr>
              <a:t>تحديد متغير (وأحياناً عدة متغيرات) كأساس لتقسيم المجتمع إلى طبقات (Strata)، ويجب أن يكون هذا المتغير له علاقة بموضوع الدراسة وتحديداً بالمتغير التابع بها.</a:t>
            </a:r>
            <a:endParaRPr lang="en-US" sz="1400" dirty="0"/>
          </a:p>
        </p:txBody>
      </p:sp>
      <p:pic>
        <p:nvPicPr>
          <p:cNvPr id="7" name="Image 2" descr="preencoded.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44823" y="3203972"/>
            <a:ext cx="5451178" cy="644823"/>
          </a:xfrm>
          <a:prstGeom prst="rect">
            <a:avLst/>
          </a:prstGeom>
        </p:spPr>
      </p:pic>
      <p:sp>
        <p:nvSpPr>
          <p:cNvPr id="8" name="Text 3"/>
          <p:cNvSpPr/>
          <p:nvPr/>
        </p:nvSpPr>
        <p:spPr>
          <a:xfrm>
            <a:off x="3919736" y="4009926"/>
            <a:ext cx="2015133" cy="251818"/>
          </a:xfrm>
          <a:prstGeom prst="rect">
            <a:avLst/>
          </a:prstGeom>
          <a:noFill/>
          <a:ln/>
        </p:spPr>
        <p:txBody>
          <a:bodyPr wrap="none" lIns="0" tIns="0" rIns="0" bIns="0" rtlCol="0" anchor="t"/>
          <a:lstStyle/>
          <a:p>
            <a:pPr algn="r" rtl="1">
              <a:lnSpc>
                <a:spcPts val="1958"/>
              </a:lnSpc>
            </a:pPr>
            <a:r>
              <a:rPr lang="en-US" sz="1583" dirty="0">
                <a:solidFill>
                  <a:srgbClr val="49495A"/>
                </a:solidFill>
                <a:latin typeface="Alexandria" pitchFamily="34" charset="0"/>
                <a:ea typeface="Alexandria" pitchFamily="34" charset="-122"/>
                <a:cs typeface="Alexandria" pitchFamily="34" charset="-120"/>
              </a:rPr>
              <a:t>الخطوة الثانية</a:t>
            </a:r>
            <a:endParaRPr lang="en-US" sz="1583" dirty="0"/>
          </a:p>
        </p:txBody>
      </p:sp>
      <p:sp>
        <p:nvSpPr>
          <p:cNvPr id="9" name="Text 4"/>
          <p:cNvSpPr/>
          <p:nvPr/>
        </p:nvSpPr>
        <p:spPr>
          <a:xfrm>
            <a:off x="805954" y="4358382"/>
            <a:ext cx="5128915" cy="773906"/>
          </a:xfrm>
          <a:prstGeom prst="rect">
            <a:avLst/>
          </a:prstGeom>
          <a:noFill/>
          <a:ln/>
        </p:spPr>
        <p:txBody>
          <a:bodyPr wrap="square" lIns="0" tIns="0" rIns="0" bIns="0" rtlCol="0" anchor="t"/>
          <a:lstStyle/>
          <a:p>
            <a:pPr algn="just" rtl="1">
              <a:lnSpc>
                <a:spcPts val="2000"/>
              </a:lnSpc>
            </a:pPr>
            <a:r>
              <a:rPr lang="en-US" sz="1400" dirty="0">
                <a:solidFill>
                  <a:srgbClr val="49495A"/>
                </a:solidFill>
                <a:latin typeface="Alexandria" pitchFamily="34" charset="0"/>
                <a:ea typeface="Alexandria" pitchFamily="34" charset="-122"/>
                <a:cs typeface="Alexandria" pitchFamily="34" charset="-120"/>
              </a:rPr>
              <a:t>لكل طبقة يجب الحصول على قائمة بجميع العناصر تلك الطبقة، ثم سيتم بعد ذلك - اعتماداً على تلك القوائم - سحب عينة عشوائية بسيطة من كل طبقة.</a:t>
            </a:r>
            <a:endParaRPr lang="en-US" sz="1400" dirty="0"/>
          </a:p>
        </p:txBody>
      </p:sp>
      <p:sp>
        <p:nvSpPr>
          <p:cNvPr id="10" name="Shape 5"/>
          <p:cNvSpPr/>
          <p:nvPr/>
        </p:nvSpPr>
        <p:spPr>
          <a:xfrm>
            <a:off x="644823" y="5474693"/>
            <a:ext cx="10902355" cy="942975"/>
          </a:xfrm>
          <a:prstGeom prst="roundRect">
            <a:avLst>
              <a:gd name="adj" fmla="val 2564"/>
            </a:avLst>
          </a:prstGeom>
          <a:solidFill>
            <a:srgbClr val="C3C2F0"/>
          </a:solidFill>
          <a:ln/>
        </p:spPr>
        <p:txBody>
          <a:bodyPr/>
          <a:lstStyle/>
          <a:p>
            <a:endParaRPr lang="en-US" sz="1500"/>
          </a:p>
        </p:txBody>
      </p:sp>
      <p:pic>
        <p:nvPicPr>
          <p:cNvPr id="11" name="Image 3" descr="preencoded.png"/>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805954" y="5719267"/>
            <a:ext cx="201513" cy="161132"/>
          </a:xfrm>
          <a:prstGeom prst="rect">
            <a:avLst/>
          </a:prstGeom>
        </p:spPr>
      </p:pic>
      <p:sp>
        <p:nvSpPr>
          <p:cNvPr id="12" name="Text 6"/>
          <p:cNvSpPr/>
          <p:nvPr/>
        </p:nvSpPr>
        <p:spPr>
          <a:xfrm>
            <a:off x="1168599" y="5676107"/>
            <a:ext cx="10217448" cy="515938"/>
          </a:xfrm>
          <a:prstGeom prst="rect">
            <a:avLst/>
          </a:prstGeom>
          <a:noFill/>
          <a:ln/>
        </p:spPr>
        <p:txBody>
          <a:bodyPr wrap="square" lIns="0" tIns="0" rIns="0" bIns="0" rtlCol="0" anchor="t"/>
          <a:lstStyle/>
          <a:p>
            <a:pPr algn="just" rtl="1">
              <a:lnSpc>
                <a:spcPts val="2000"/>
              </a:lnSpc>
            </a:pPr>
            <a:r>
              <a:rPr lang="en-US" sz="1250" b="1" dirty="0">
                <a:solidFill>
                  <a:srgbClr val="000000"/>
                </a:solidFill>
                <a:latin typeface="Alexandria" pitchFamily="34" charset="0"/>
                <a:ea typeface="Alexandria" pitchFamily="34" charset="-122"/>
                <a:cs typeface="Alexandria" pitchFamily="34" charset="-120"/>
              </a:rPr>
              <a:t>شرط مهم:</a:t>
            </a:r>
            <a:r>
              <a:rPr lang="en-US" sz="1250" dirty="0">
                <a:solidFill>
                  <a:srgbClr val="000000"/>
                </a:solidFill>
                <a:latin typeface="Alexandria" pitchFamily="34" charset="0"/>
                <a:ea typeface="Alexandria" pitchFamily="34" charset="-122"/>
                <a:cs typeface="Alexandria" pitchFamily="34" charset="-120"/>
              </a:rPr>
              <a:t> يشترط أن يؤدي المتغير الذي يتم اختياره - كأساس للتقسيم إلى طبقات - إلى زيادة التجانس داخل كل طبقة، وإلى زيادة التباين بين كل طبقة والأخرى.</a:t>
            </a:r>
            <a:endParaRPr lang="en-US" sz="1250" dirty="0"/>
          </a:p>
        </p:txBody>
      </p:sp>
      <p:pic>
        <p:nvPicPr>
          <p:cNvPr id="13" name="Graphic 21">
            <a:extLst>
              <a:ext uri="{FF2B5EF4-FFF2-40B4-BE49-F238E27FC236}">
                <a16:creationId xmlns:a16="http://schemas.microsoft.com/office/drawing/2014/main" id="{4B24F053-6997-6015-F6CA-6D161C535E7B}"/>
              </a:ext>
            </a:extLst>
          </p:cNvPr>
          <p:cNvPicPr>
            <a:picLocks noChangeAspect="1"/>
          </p:cNvPicPr>
          <p:nvPr/>
        </p:nvPicPr>
        <p:blipFill rotWithShape="1">
          <a:blip r:embed="rId7"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a:extLst>
              <a:ext uri="{FF2B5EF4-FFF2-40B4-BE49-F238E27FC236}">
                <a16:creationId xmlns:a16="http://schemas.microsoft.com/office/drawing/2014/main" id="{2BA13F69-D759-794E-3DB3-39A5B65388A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Image 0" descr="preencoded.pn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620000" y="0"/>
            <a:ext cx="4572000" cy="6858000"/>
          </a:xfrm>
          <a:prstGeom prst="rect">
            <a:avLst/>
          </a:prstGeom>
        </p:spPr>
      </p:pic>
      <p:sp>
        <p:nvSpPr>
          <p:cNvPr id="3" name="Text 0"/>
          <p:cNvSpPr/>
          <p:nvPr/>
        </p:nvSpPr>
        <p:spPr>
          <a:xfrm>
            <a:off x="2156619" y="565745"/>
            <a:ext cx="4822627" cy="500658"/>
          </a:xfrm>
          <a:prstGeom prst="rect">
            <a:avLst/>
          </a:prstGeom>
          <a:noFill/>
          <a:ln/>
        </p:spPr>
        <p:txBody>
          <a:bodyPr wrap="none" lIns="0" tIns="0" rIns="0" bIns="0" rtlCol="0" anchor="t"/>
          <a:lstStyle/>
          <a:p>
            <a:pPr algn="r" rtl="1">
              <a:lnSpc>
                <a:spcPts val="3917"/>
              </a:lnSpc>
            </a:pPr>
            <a:r>
              <a:rPr lang="en-US" sz="2333" dirty="0">
                <a:solidFill>
                  <a:srgbClr val="403CCF"/>
                </a:solidFill>
                <a:latin typeface="Alexandria" pitchFamily="34" charset="0"/>
                <a:ea typeface="Alexandria" pitchFamily="34" charset="-122"/>
                <a:cs typeface="Alexandria" pitchFamily="34" charset="-120"/>
              </a:rPr>
              <a:t>مزايا وعيوب العينة الطبقية</a:t>
            </a:r>
            <a:endParaRPr lang="en-US" sz="2333" dirty="0"/>
          </a:p>
        </p:txBody>
      </p:sp>
      <p:sp>
        <p:nvSpPr>
          <p:cNvPr id="4" name="Text 1"/>
          <p:cNvSpPr/>
          <p:nvPr/>
        </p:nvSpPr>
        <p:spPr>
          <a:xfrm>
            <a:off x="1211660" y="1466751"/>
            <a:ext cx="2402979" cy="300335"/>
          </a:xfrm>
          <a:prstGeom prst="rect">
            <a:avLst/>
          </a:prstGeom>
          <a:noFill/>
          <a:ln/>
        </p:spPr>
        <p:txBody>
          <a:bodyPr wrap="none" lIns="0" tIns="0" rIns="0" bIns="0" rtlCol="0" anchor="t"/>
          <a:lstStyle/>
          <a:p>
            <a:pPr algn="r" rtl="1">
              <a:lnSpc>
                <a:spcPts val="2333"/>
              </a:lnSpc>
            </a:pPr>
            <a:r>
              <a:rPr lang="en-US" sz="1875" dirty="0">
                <a:solidFill>
                  <a:srgbClr val="403CCF"/>
                </a:solidFill>
                <a:latin typeface="Alexandria" pitchFamily="34" charset="0"/>
                <a:ea typeface="Alexandria" pitchFamily="34" charset="-122"/>
                <a:cs typeface="Alexandria" pitchFamily="34" charset="-120"/>
              </a:rPr>
              <a:t>المزايا</a:t>
            </a:r>
            <a:endParaRPr lang="en-US" sz="1875" dirty="0"/>
          </a:p>
        </p:txBody>
      </p:sp>
      <p:sp>
        <p:nvSpPr>
          <p:cNvPr id="5" name="Shape 2"/>
          <p:cNvSpPr/>
          <p:nvPr/>
        </p:nvSpPr>
        <p:spPr>
          <a:xfrm>
            <a:off x="640755" y="1947268"/>
            <a:ext cx="2973883" cy="1025128"/>
          </a:xfrm>
          <a:prstGeom prst="roundRect">
            <a:avLst>
              <a:gd name="adj" fmla="val 2344"/>
            </a:avLst>
          </a:prstGeom>
          <a:solidFill>
            <a:srgbClr val="FBFAFF"/>
          </a:solidFill>
          <a:ln w="22860">
            <a:solidFill>
              <a:srgbClr val="D0CED9"/>
            </a:solidFill>
            <a:prstDash val="solid"/>
          </a:ln>
        </p:spPr>
        <p:txBody>
          <a:bodyPr/>
          <a:lstStyle/>
          <a:p>
            <a:endParaRPr lang="en-US" sz="1500"/>
          </a:p>
        </p:txBody>
      </p:sp>
      <p:sp>
        <p:nvSpPr>
          <p:cNvPr id="6" name="Text 3"/>
          <p:cNvSpPr/>
          <p:nvPr/>
        </p:nvSpPr>
        <p:spPr>
          <a:xfrm>
            <a:off x="1432917" y="2126457"/>
            <a:ext cx="2002532" cy="250230"/>
          </a:xfrm>
          <a:prstGeom prst="rect">
            <a:avLst/>
          </a:prstGeom>
          <a:noFill/>
          <a:ln/>
        </p:spPr>
        <p:txBody>
          <a:bodyPr wrap="none" lIns="0" tIns="0" rIns="0" bIns="0" rtlCol="0" anchor="t"/>
          <a:lstStyle/>
          <a:p>
            <a:pPr algn="r" rtl="1">
              <a:lnSpc>
                <a:spcPts val="1958"/>
              </a:lnSpc>
            </a:pPr>
            <a:r>
              <a:rPr lang="en-US" sz="1542" dirty="0">
                <a:solidFill>
                  <a:srgbClr val="49495A"/>
                </a:solidFill>
                <a:latin typeface="Alexandria" pitchFamily="34" charset="0"/>
                <a:ea typeface="Alexandria" pitchFamily="34" charset="-122"/>
                <a:cs typeface="Alexandria" pitchFamily="34" charset="-120"/>
              </a:rPr>
              <a:t>تمثيل المتغيرات</a:t>
            </a:r>
            <a:endParaRPr lang="en-US" sz="1542" dirty="0"/>
          </a:p>
        </p:txBody>
      </p:sp>
      <p:sp>
        <p:nvSpPr>
          <p:cNvPr id="7" name="Text 4"/>
          <p:cNvSpPr/>
          <p:nvPr/>
        </p:nvSpPr>
        <p:spPr>
          <a:xfrm>
            <a:off x="819945" y="2536825"/>
            <a:ext cx="2615506" cy="256382"/>
          </a:xfrm>
          <a:prstGeom prst="rect">
            <a:avLst/>
          </a:prstGeom>
          <a:noFill/>
          <a:ln/>
        </p:spPr>
        <p:txBody>
          <a:bodyPr wrap="none" lIns="0" tIns="0" rIns="0" bIns="0" rtlCol="0" anchor="t"/>
          <a:lstStyle/>
          <a:p>
            <a:pPr algn="r" rtl="1">
              <a:lnSpc>
                <a:spcPts val="2000"/>
              </a:lnSpc>
            </a:pPr>
            <a:r>
              <a:rPr lang="en-US" sz="1250" dirty="0">
                <a:solidFill>
                  <a:srgbClr val="49495A"/>
                </a:solidFill>
                <a:latin typeface="Alexandria" pitchFamily="34" charset="0"/>
                <a:ea typeface="Alexandria" pitchFamily="34" charset="-122"/>
                <a:cs typeface="Alexandria" pitchFamily="34" charset="-120"/>
              </a:rPr>
              <a:t>تمثيل المتغيرات المختلفة بدقة</a:t>
            </a:r>
            <a:endParaRPr lang="en-US" sz="1250" dirty="0"/>
          </a:p>
        </p:txBody>
      </p:sp>
      <p:sp>
        <p:nvSpPr>
          <p:cNvPr id="8" name="Shape 5"/>
          <p:cNvSpPr/>
          <p:nvPr/>
        </p:nvSpPr>
        <p:spPr>
          <a:xfrm>
            <a:off x="640755" y="3132535"/>
            <a:ext cx="2973883" cy="1281509"/>
          </a:xfrm>
          <a:prstGeom prst="roundRect">
            <a:avLst>
              <a:gd name="adj" fmla="val 1875"/>
            </a:avLst>
          </a:prstGeom>
          <a:solidFill>
            <a:srgbClr val="FBFAFF"/>
          </a:solidFill>
          <a:ln w="22860">
            <a:solidFill>
              <a:srgbClr val="D0CED9"/>
            </a:solidFill>
            <a:prstDash val="solid"/>
          </a:ln>
        </p:spPr>
        <p:txBody>
          <a:bodyPr/>
          <a:lstStyle/>
          <a:p>
            <a:endParaRPr lang="en-US" sz="1500"/>
          </a:p>
        </p:txBody>
      </p:sp>
      <p:sp>
        <p:nvSpPr>
          <p:cNvPr id="9" name="Text 6"/>
          <p:cNvSpPr/>
          <p:nvPr/>
        </p:nvSpPr>
        <p:spPr>
          <a:xfrm>
            <a:off x="1432917" y="3311723"/>
            <a:ext cx="2002532" cy="250230"/>
          </a:xfrm>
          <a:prstGeom prst="rect">
            <a:avLst/>
          </a:prstGeom>
          <a:noFill/>
          <a:ln/>
        </p:spPr>
        <p:txBody>
          <a:bodyPr wrap="none" lIns="0" tIns="0" rIns="0" bIns="0" rtlCol="0" anchor="t"/>
          <a:lstStyle/>
          <a:p>
            <a:pPr algn="r" rtl="1">
              <a:lnSpc>
                <a:spcPts val="1958"/>
              </a:lnSpc>
            </a:pPr>
            <a:r>
              <a:rPr lang="en-US" sz="1542" dirty="0">
                <a:solidFill>
                  <a:srgbClr val="49495A"/>
                </a:solidFill>
                <a:latin typeface="Alexandria" pitchFamily="34" charset="0"/>
                <a:ea typeface="Alexandria" pitchFamily="34" charset="-122"/>
                <a:cs typeface="Alexandria" pitchFamily="34" charset="-120"/>
              </a:rPr>
              <a:t>التجانس</a:t>
            </a:r>
            <a:endParaRPr lang="en-US" sz="1542" dirty="0"/>
          </a:p>
        </p:txBody>
      </p:sp>
      <p:sp>
        <p:nvSpPr>
          <p:cNvPr id="10" name="Text 7"/>
          <p:cNvSpPr/>
          <p:nvPr/>
        </p:nvSpPr>
        <p:spPr>
          <a:xfrm>
            <a:off x="819945" y="3722093"/>
            <a:ext cx="2615506" cy="512763"/>
          </a:xfrm>
          <a:prstGeom prst="rect">
            <a:avLst/>
          </a:prstGeom>
          <a:noFill/>
          <a:ln/>
        </p:spPr>
        <p:txBody>
          <a:bodyPr wrap="square" lIns="0" tIns="0" rIns="0" bIns="0" rtlCol="0" anchor="t"/>
          <a:lstStyle/>
          <a:p>
            <a:pPr algn="r" rtl="1">
              <a:lnSpc>
                <a:spcPts val="2000"/>
              </a:lnSpc>
            </a:pPr>
            <a:r>
              <a:rPr lang="en-US" sz="1250" dirty="0">
                <a:solidFill>
                  <a:srgbClr val="49495A"/>
                </a:solidFill>
                <a:latin typeface="Alexandria" pitchFamily="34" charset="0"/>
                <a:ea typeface="Alexandria" pitchFamily="34" charset="-122"/>
                <a:cs typeface="Alexandria" pitchFamily="34" charset="-120"/>
              </a:rPr>
              <a:t>يتم الاختيار في كل طبقة من بين مجموعة متجانسة</a:t>
            </a:r>
            <a:endParaRPr lang="en-US" sz="1250" dirty="0"/>
          </a:p>
        </p:txBody>
      </p:sp>
      <p:sp>
        <p:nvSpPr>
          <p:cNvPr id="11" name="Shape 8"/>
          <p:cNvSpPr/>
          <p:nvPr/>
        </p:nvSpPr>
        <p:spPr>
          <a:xfrm>
            <a:off x="640755" y="4574183"/>
            <a:ext cx="2973883" cy="1281509"/>
          </a:xfrm>
          <a:prstGeom prst="roundRect">
            <a:avLst>
              <a:gd name="adj" fmla="val 1875"/>
            </a:avLst>
          </a:prstGeom>
          <a:solidFill>
            <a:srgbClr val="FBFAFF"/>
          </a:solidFill>
          <a:ln w="22860">
            <a:solidFill>
              <a:srgbClr val="D0CED9"/>
            </a:solidFill>
            <a:prstDash val="solid"/>
          </a:ln>
        </p:spPr>
        <p:txBody>
          <a:bodyPr/>
          <a:lstStyle/>
          <a:p>
            <a:endParaRPr lang="en-US" sz="1500"/>
          </a:p>
        </p:txBody>
      </p:sp>
      <p:sp>
        <p:nvSpPr>
          <p:cNvPr id="12" name="Text 9"/>
          <p:cNvSpPr/>
          <p:nvPr/>
        </p:nvSpPr>
        <p:spPr>
          <a:xfrm>
            <a:off x="1432917" y="4753372"/>
            <a:ext cx="2002532" cy="250230"/>
          </a:xfrm>
          <a:prstGeom prst="rect">
            <a:avLst/>
          </a:prstGeom>
          <a:noFill/>
          <a:ln/>
        </p:spPr>
        <p:txBody>
          <a:bodyPr wrap="none" lIns="0" tIns="0" rIns="0" bIns="0" rtlCol="0" anchor="t"/>
          <a:lstStyle/>
          <a:p>
            <a:pPr algn="r" rtl="1">
              <a:lnSpc>
                <a:spcPts val="1958"/>
              </a:lnSpc>
            </a:pPr>
            <a:r>
              <a:rPr lang="en-US" sz="1542" dirty="0">
                <a:solidFill>
                  <a:srgbClr val="49495A"/>
                </a:solidFill>
                <a:latin typeface="Alexandria" pitchFamily="34" charset="0"/>
                <a:ea typeface="Alexandria" pitchFamily="34" charset="-122"/>
                <a:cs typeface="Alexandria" pitchFamily="34" charset="-120"/>
              </a:rPr>
              <a:t>دقة عالية</a:t>
            </a:r>
            <a:endParaRPr lang="en-US" sz="1542" dirty="0"/>
          </a:p>
        </p:txBody>
      </p:sp>
      <p:sp>
        <p:nvSpPr>
          <p:cNvPr id="13" name="Text 10"/>
          <p:cNvSpPr/>
          <p:nvPr/>
        </p:nvSpPr>
        <p:spPr>
          <a:xfrm>
            <a:off x="819945" y="5163741"/>
            <a:ext cx="2615506" cy="512763"/>
          </a:xfrm>
          <a:prstGeom prst="rect">
            <a:avLst/>
          </a:prstGeom>
          <a:noFill/>
          <a:ln/>
        </p:spPr>
        <p:txBody>
          <a:bodyPr wrap="square" lIns="0" tIns="0" rIns="0" bIns="0" rtlCol="0" anchor="t"/>
          <a:lstStyle/>
          <a:p>
            <a:pPr algn="r" rtl="1">
              <a:lnSpc>
                <a:spcPts val="2000"/>
              </a:lnSpc>
            </a:pPr>
            <a:r>
              <a:rPr lang="en-US" sz="1250" dirty="0">
                <a:solidFill>
                  <a:srgbClr val="49495A"/>
                </a:solidFill>
                <a:latin typeface="Alexandria" pitchFamily="34" charset="0"/>
                <a:ea typeface="Alexandria" pitchFamily="34" charset="-122"/>
                <a:cs typeface="Alexandria" pitchFamily="34" charset="-120"/>
              </a:rPr>
              <a:t>تتميز بانخفاض مستوى خطأ المعاينة</a:t>
            </a:r>
            <a:endParaRPr lang="en-US" sz="1250" dirty="0"/>
          </a:p>
        </p:txBody>
      </p:sp>
      <p:sp>
        <p:nvSpPr>
          <p:cNvPr id="14" name="Text 11"/>
          <p:cNvSpPr/>
          <p:nvPr/>
        </p:nvSpPr>
        <p:spPr>
          <a:xfrm>
            <a:off x="4582617" y="1466751"/>
            <a:ext cx="2402979" cy="300335"/>
          </a:xfrm>
          <a:prstGeom prst="rect">
            <a:avLst/>
          </a:prstGeom>
          <a:noFill/>
          <a:ln/>
        </p:spPr>
        <p:txBody>
          <a:bodyPr wrap="none" lIns="0" tIns="0" rIns="0" bIns="0" rtlCol="0" anchor="t"/>
          <a:lstStyle/>
          <a:p>
            <a:pPr algn="r" rtl="1">
              <a:lnSpc>
                <a:spcPts val="2333"/>
              </a:lnSpc>
            </a:pPr>
            <a:r>
              <a:rPr lang="en-US" sz="1875" dirty="0">
                <a:solidFill>
                  <a:srgbClr val="403CCF"/>
                </a:solidFill>
                <a:latin typeface="Alexandria" pitchFamily="34" charset="0"/>
                <a:ea typeface="Alexandria" pitchFamily="34" charset="-122"/>
                <a:cs typeface="Alexandria" pitchFamily="34" charset="-120"/>
              </a:rPr>
              <a:t>العيوب</a:t>
            </a:r>
            <a:endParaRPr lang="en-US" sz="1875" dirty="0"/>
          </a:p>
        </p:txBody>
      </p:sp>
      <p:sp>
        <p:nvSpPr>
          <p:cNvPr id="15" name="Shape 12"/>
          <p:cNvSpPr/>
          <p:nvPr/>
        </p:nvSpPr>
        <p:spPr>
          <a:xfrm>
            <a:off x="4011712" y="1947268"/>
            <a:ext cx="2973883" cy="1281509"/>
          </a:xfrm>
          <a:prstGeom prst="roundRect">
            <a:avLst>
              <a:gd name="adj" fmla="val 1875"/>
            </a:avLst>
          </a:prstGeom>
          <a:solidFill>
            <a:srgbClr val="FBFAFF"/>
          </a:solidFill>
          <a:ln w="22860">
            <a:solidFill>
              <a:srgbClr val="D0CED9"/>
            </a:solidFill>
            <a:prstDash val="solid"/>
          </a:ln>
        </p:spPr>
        <p:txBody>
          <a:bodyPr/>
          <a:lstStyle/>
          <a:p>
            <a:endParaRPr lang="en-US" sz="1500"/>
          </a:p>
        </p:txBody>
      </p:sp>
      <p:sp>
        <p:nvSpPr>
          <p:cNvPr id="16" name="Text 13"/>
          <p:cNvSpPr/>
          <p:nvPr/>
        </p:nvSpPr>
        <p:spPr>
          <a:xfrm>
            <a:off x="4803874" y="2126457"/>
            <a:ext cx="2002532" cy="250230"/>
          </a:xfrm>
          <a:prstGeom prst="rect">
            <a:avLst/>
          </a:prstGeom>
          <a:noFill/>
          <a:ln/>
        </p:spPr>
        <p:txBody>
          <a:bodyPr wrap="none" lIns="0" tIns="0" rIns="0" bIns="0" rtlCol="0" anchor="t"/>
          <a:lstStyle/>
          <a:p>
            <a:pPr algn="r" rtl="1">
              <a:lnSpc>
                <a:spcPts val="1958"/>
              </a:lnSpc>
            </a:pPr>
            <a:r>
              <a:rPr lang="en-US" sz="1542" dirty="0">
                <a:solidFill>
                  <a:srgbClr val="49495A"/>
                </a:solidFill>
                <a:latin typeface="Alexandria" pitchFamily="34" charset="0"/>
                <a:ea typeface="Alexandria" pitchFamily="34" charset="-122"/>
                <a:cs typeface="Alexandria" pitchFamily="34" charset="-120"/>
              </a:rPr>
              <a:t>المعرفة المسبقة</a:t>
            </a:r>
            <a:endParaRPr lang="en-US" sz="1542" dirty="0"/>
          </a:p>
        </p:txBody>
      </p:sp>
      <p:sp>
        <p:nvSpPr>
          <p:cNvPr id="17" name="Text 14"/>
          <p:cNvSpPr/>
          <p:nvPr/>
        </p:nvSpPr>
        <p:spPr>
          <a:xfrm>
            <a:off x="4190901" y="2536825"/>
            <a:ext cx="2615506" cy="512763"/>
          </a:xfrm>
          <a:prstGeom prst="rect">
            <a:avLst/>
          </a:prstGeom>
          <a:noFill/>
          <a:ln/>
        </p:spPr>
        <p:txBody>
          <a:bodyPr wrap="square" lIns="0" tIns="0" rIns="0" bIns="0" rtlCol="0" anchor="t"/>
          <a:lstStyle/>
          <a:p>
            <a:pPr algn="r" rtl="1">
              <a:lnSpc>
                <a:spcPts val="2000"/>
              </a:lnSpc>
            </a:pPr>
            <a:r>
              <a:rPr lang="en-US" sz="1250" dirty="0">
                <a:solidFill>
                  <a:srgbClr val="49495A"/>
                </a:solidFill>
                <a:latin typeface="Alexandria" pitchFamily="34" charset="0"/>
                <a:ea typeface="Alexandria" pitchFamily="34" charset="-122"/>
                <a:cs typeface="Alexandria" pitchFamily="34" charset="-120"/>
              </a:rPr>
              <a:t>تتطلب وجود معرفة تفصيلية سابقة بخصائص المجتمع</a:t>
            </a:r>
            <a:endParaRPr lang="en-US" sz="1250" dirty="0"/>
          </a:p>
        </p:txBody>
      </p:sp>
      <p:sp>
        <p:nvSpPr>
          <p:cNvPr id="18" name="Shape 15"/>
          <p:cNvSpPr/>
          <p:nvPr/>
        </p:nvSpPr>
        <p:spPr>
          <a:xfrm>
            <a:off x="4011712" y="3388916"/>
            <a:ext cx="2973883" cy="1281509"/>
          </a:xfrm>
          <a:prstGeom prst="roundRect">
            <a:avLst>
              <a:gd name="adj" fmla="val 1875"/>
            </a:avLst>
          </a:prstGeom>
          <a:solidFill>
            <a:srgbClr val="FBFAFF"/>
          </a:solidFill>
          <a:ln w="22860">
            <a:solidFill>
              <a:srgbClr val="D0CED9"/>
            </a:solidFill>
            <a:prstDash val="solid"/>
          </a:ln>
        </p:spPr>
        <p:txBody>
          <a:bodyPr/>
          <a:lstStyle/>
          <a:p>
            <a:endParaRPr lang="en-US" sz="1500"/>
          </a:p>
        </p:txBody>
      </p:sp>
      <p:sp>
        <p:nvSpPr>
          <p:cNvPr id="19" name="Text 16"/>
          <p:cNvSpPr/>
          <p:nvPr/>
        </p:nvSpPr>
        <p:spPr>
          <a:xfrm>
            <a:off x="4803874" y="3568105"/>
            <a:ext cx="2002532" cy="250230"/>
          </a:xfrm>
          <a:prstGeom prst="rect">
            <a:avLst/>
          </a:prstGeom>
          <a:noFill/>
          <a:ln/>
        </p:spPr>
        <p:txBody>
          <a:bodyPr wrap="none" lIns="0" tIns="0" rIns="0" bIns="0" rtlCol="0" anchor="t"/>
          <a:lstStyle/>
          <a:p>
            <a:pPr algn="r" rtl="1">
              <a:lnSpc>
                <a:spcPts val="1958"/>
              </a:lnSpc>
            </a:pPr>
            <a:r>
              <a:rPr lang="en-US" sz="1542" dirty="0">
                <a:solidFill>
                  <a:srgbClr val="49495A"/>
                </a:solidFill>
                <a:latin typeface="Alexandria" pitchFamily="34" charset="0"/>
                <a:ea typeface="Alexandria" pitchFamily="34" charset="-122"/>
                <a:cs typeface="Alexandria" pitchFamily="34" charset="-120"/>
              </a:rPr>
              <a:t>التكلفة</a:t>
            </a:r>
            <a:endParaRPr lang="en-US" sz="1542" dirty="0"/>
          </a:p>
        </p:txBody>
      </p:sp>
      <p:sp>
        <p:nvSpPr>
          <p:cNvPr id="20" name="Text 17"/>
          <p:cNvSpPr/>
          <p:nvPr/>
        </p:nvSpPr>
        <p:spPr>
          <a:xfrm>
            <a:off x="4190901" y="3978474"/>
            <a:ext cx="2615506" cy="512763"/>
          </a:xfrm>
          <a:prstGeom prst="rect">
            <a:avLst/>
          </a:prstGeom>
          <a:noFill/>
          <a:ln/>
        </p:spPr>
        <p:txBody>
          <a:bodyPr wrap="square" lIns="0" tIns="0" rIns="0" bIns="0" rtlCol="0" anchor="t"/>
          <a:lstStyle/>
          <a:p>
            <a:pPr algn="r" rtl="1">
              <a:lnSpc>
                <a:spcPts val="2000"/>
              </a:lnSpc>
            </a:pPr>
            <a:r>
              <a:rPr lang="en-US" sz="1250" dirty="0">
                <a:solidFill>
                  <a:srgbClr val="49495A"/>
                </a:solidFill>
                <a:latin typeface="Alexandria" pitchFamily="34" charset="0"/>
                <a:ea typeface="Alexandria" pitchFamily="34" charset="-122"/>
                <a:cs typeface="Alexandria" pitchFamily="34" charset="-120"/>
              </a:rPr>
              <a:t>ارتفاع التكلفة المادية، واستغراقها وقتاً أطول في التطبيق</a:t>
            </a:r>
            <a:endParaRPr lang="en-US" sz="1250" dirty="0"/>
          </a:p>
        </p:txBody>
      </p:sp>
      <p:sp>
        <p:nvSpPr>
          <p:cNvPr id="21" name="Shape 18"/>
          <p:cNvSpPr/>
          <p:nvPr/>
        </p:nvSpPr>
        <p:spPr>
          <a:xfrm>
            <a:off x="4011712" y="4830565"/>
            <a:ext cx="2973883" cy="1281509"/>
          </a:xfrm>
          <a:prstGeom prst="roundRect">
            <a:avLst>
              <a:gd name="adj" fmla="val 1875"/>
            </a:avLst>
          </a:prstGeom>
          <a:solidFill>
            <a:srgbClr val="FBFAFF"/>
          </a:solidFill>
          <a:ln w="22860">
            <a:solidFill>
              <a:srgbClr val="D0CED9"/>
            </a:solidFill>
            <a:prstDash val="solid"/>
          </a:ln>
        </p:spPr>
        <p:txBody>
          <a:bodyPr/>
          <a:lstStyle/>
          <a:p>
            <a:endParaRPr lang="en-US" sz="1500"/>
          </a:p>
        </p:txBody>
      </p:sp>
      <p:sp>
        <p:nvSpPr>
          <p:cNvPr id="22" name="Text 19"/>
          <p:cNvSpPr/>
          <p:nvPr/>
        </p:nvSpPr>
        <p:spPr>
          <a:xfrm>
            <a:off x="4803874" y="5009753"/>
            <a:ext cx="2002532" cy="250230"/>
          </a:xfrm>
          <a:prstGeom prst="rect">
            <a:avLst/>
          </a:prstGeom>
          <a:noFill/>
          <a:ln/>
        </p:spPr>
        <p:txBody>
          <a:bodyPr wrap="none" lIns="0" tIns="0" rIns="0" bIns="0" rtlCol="0" anchor="t"/>
          <a:lstStyle/>
          <a:p>
            <a:pPr algn="r" rtl="1">
              <a:lnSpc>
                <a:spcPts val="1958"/>
              </a:lnSpc>
            </a:pPr>
            <a:r>
              <a:rPr lang="en-US" sz="1542" dirty="0">
                <a:solidFill>
                  <a:srgbClr val="49495A"/>
                </a:solidFill>
                <a:latin typeface="Alexandria" pitchFamily="34" charset="0"/>
                <a:ea typeface="Alexandria" pitchFamily="34" charset="-122"/>
                <a:cs typeface="Alexandria" pitchFamily="34" charset="-120"/>
              </a:rPr>
              <a:t>الارتباط</a:t>
            </a:r>
            <a:endParaRPr lang="en-US" sz="1542" dirty="0"/>
          </a:p>
        </p:txBody>
      </p:sp>
      <p:sp>
        <p:nvSpPr>
          <p:cNvPr id="23" name="Text 20"/>
          <p:cNvSpPr/>
          <p:nvPr/>
        </p:nvSpPr>
        <p:spPr>
          <a:xfrm>
            <a:off x="4190901" y="5420122"/>
            <a:ext cx="2615506" cy="512763"/>
          </a:xfrm>
          <a:prstGeom prst="rect">
            <a:avLst/>
          </a:prstGeom>
          <a:noFill/>
          <a:ln/>
        </p:spPr>
        <p:txBody>
          <a:bodyPr wrap="square" lIns="0" tIns="0" rIns="0" bIns="0" rtlCol="0" anchor="t"/>
          <a:lstStyle/>
          <a:p>
            <a:pPr algn="r" rtl="1">
              <a:lnSpc>
                <a:spcPts val="2000"/>
              </a:lnSpc>
            </a:pPr>
            <a:r>
              <a:rPr lang="en-US" sz="1250" dirty="0">
                <a:solidFill>
                  <a:srgbClr val="49495A"/>
                </a:solidFill>
                <a:latin typeface="Alexandria" pitchFamily="34" charset="0"/>
                <a:ea typeface="Alexandria" pitchFamily="34" charset="-122"/>
                <a:cs typeface="Alexandria" pitchFamily="34" charset="-120"/>
              </a:rPr>
              <a:t>قد تكون المتغيرات التي يتم على أساسها التقسيم غير مرتبطة بالدراسة</a:t>
            </a:r>
            <a:endParaRPr lang="en-US" sz="1250" dirty="0"/>
          </a:p>
        </p:txBody>
      </p:sp>
      <p:pic>
        <p:nvPicPr>
          <p:cNvPr id="24" name="Picture 23">
            <a:extLst>
              <a:ext uri="{FF2B5EF4-FFF2-40B4-BE49-F238E27FC236}">
                <a16:creationId xmlns:a16="http://schemas.microsoft.com/office/drawing/2014/main" id="{B24C6A2C-AD8F-27FF-9180-9D011488920D}"/>
              </a:ext>
            </a:extLst>
          </p:cNvPr>
          <p:cNvPicPr>
            <a:picLocks noChangeAspect="1"/>
          </p:cNvPicPr>
          <p:nvPr/>
        </p:nvPicPr>
        <p:blipFill>
          <a:blip r:embed="rId4"/>
          <a:stretch>
            <a:fillRect/>
          </a:stretch>
        </p:blipFill>
        <p:spPr>
          <a:xfrm>
            <a:off x="0" y="-107847"/>
            <a:ext cx="2304488" cy="1079086"/>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967758-B225-917A-61A9-ADD1E4842BD4}"/>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9705879A-7EC3-2CDF-5E12-58044F214F78}"/>
              </a:ext>
            </a:extLst>
          </p:cNvPr>
          <p:cNvSpPr/>
          <p:nvPr/>
        </p:nvSpPr>
        <p:spPr>
          <a:xfrm>
            <a:off x="8420876" y="1005349"/>
            <a:ext cx="3771123" cy="56508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E43A189-96ED-3FFE-C9D0-9A50DB31355A}"/>
              </a:ext>
            </a:extLst>
          </p:cNvPr>
          <p:cNvSpPr/>
          <p:nvPr/>
        </p:nvSpPr>
        <p:spPr>
          <a:xfrm>
            <a:off x="296525" y="1085590"/>
            <a:ext cx="11795221" cy="5490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7571D27-836D-C7E6-A15B-7BBEDFD55F8D}"/>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5FE7FEE4-4B29-D7E5-0A78-7F882EC8BF16}"/>
              </a:ext>
            </a:extLst>
          </p:cNvPr>
          <p:cNvSpPr txBox="1"/>
          <p:nvPr/>
        </p:nvSpPr>
        <p:spPr>
          <a:xfrm>
            <a:off x="2865665" y="433031"/>
            <a:ext cx="6253842" cy="523220"/>
          </a:xfrm>
          <a:prstGeom prst="rect">
            <a:avLst/>
          </a:prstGeom>
          <a:noFill/>
        </p:spPr>
        <p:txBody>
          <a:bodyPr wrap="square">
            <a:spAutoFit/>
          </a:bodyPr>
          <a:lstStyle/>
          <a:p>
            <a:pPr algn="ctr"/>
            <a:r>
              <a:rPr lang="ar-EG" sz="2800" b="1">
                <a:latin typeface="Alexandria" pitchFamily="2" charset="-78"/>
                <a:cs typeface="Alexandria" pitchFamily="2" charset="-78"/>
              </a:rPr>
              <a:t>ثانيا: أنواع العينات الاحتمالية</a:t>
            </a:r>
          </a:p>
        </p:txBody>
      </p:sp>
      <p:pic>
        <p:nvPicPr>
          <p:cNvPr id="2" name="Picture 1">
            <a:extLst>
              <a:ext uri="{FF2B5EF4-FFF2-40B4-BE49-F238E27FC236}">
                <a16:creationId xmlns:a16="http://schemas.microsoft.com/office/drawing/2014/main" id="{FB07857D-35AD-4A22-C53E-582F70287A9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40599" y="2367104"/>
            <a:ext cx="3279263" cy="3279263"/>
          </a:xfrm>
          <a:prstGeom prst="ellipse">
            <a:avLst/>
          </a:prstGeom>
          <a:ln>
            <a:noFill/>
          </a:ln>
          <a:effectLst>
            <a:softEdge rad="112500"/>
          </a:effectLst>
        </p:spPr>
      </p:pic>
      <p:sp>
        <p:nvSpPr>
          <p:cNvPr id="3" name="Text 0"/>
          <p:cNvSpPr/>
          <p:nvPr/>
        </p:nvSpPr>
        <p:spPr>
          <a:xfrm>
            <a:off x="4222492" y="1396054"/>
            <a:ext cx="7672983" cy="566261"/>
          </a:xfrm>
          <a:prstGeom prst="rect">
            <a:avLst/>
          </a:prstGeom>
          <a:noFill/>
          <a:ln/>
        </p:spPr>
        <p:txBody>
          <a:bodyPr wrap="none" lIns="0" tIns="0" rIns="0" bIns="0" rtlCol="0" anchor="t"/>
          <a:lstStyle/>
          <a:p>
            <a:pPr marL="0" indent="0" algn="r" rtl="1">
              <a:lnSpc>
                <a:spcPts val="4450"/>
              </a:lnSpc>
              <a:buNone/>
            </a:pPr>
            <a:r>
              <a:rPr lang="ar-EG" sz="2800">
                <a:solidFill>
                  <a:srgbClr val="403CCF"/>
                </a:solidFill>
                <a:latin typeface="Alexandria" pitchFamily="34" charset="0"/>
                <a:ea typeface="Alexandria" pitchFamily="34" charset="-122"/>
                <a:cs typeface="Alexandria" pitchFamily="34" charset="-120"/>
              </a:rPr>
              <a:t>4- </a:t>
            </a:r>
            <a:r>
              <a:rPr lang="en-US" sz="2800">
                <a:solidFill>
                  <a:srgbClr val="403CCF"/>
                </a:solidFill>
                <a:latin typeface="Alexandria" pitchFamily="34" charset="0"/>
                <a:ea typeface="Alexandria" pitchFamily="34" charset="-122"/>
                <a:cs typeface="Alexandria" pitchFamily="34" charset="-120"/>
              </a:rPr>
              <a:t>العينة </a:t>
            </a:r>
            <a:r>
              <a:rPr lang="en-US" sz="2800" dirty="0">
                <a:solidFill>
                  <a:srgbClr val="403CCF"/>
                </a:solidFill>
                <a:latin typeface="Alexandria" pitchFamily="34" charset="0"/>
                <a:ea typeface="Alexandria" pitchFamily="34" charset="-122"/>
                <a:cs typeface="Alexandria" pitchFamily="34" charset="-120"/>
              </a:rPr>
              <a:t>العنقودية (Cluster Sampling)</a:t>
            </a:r>
            <a:endParaRPr lang="en-US" sz="2800" dirty="0"/>
          </a:p>
        </p:txBody>
      </p:sp>
      <p:grpSp>
        <p:nvGrpSpPr>
          <p:cNvPr id="8" name="Group 7">
            <a:extLst>
              <a:ext uri="{FF2B5EF4-FFF2-40B4-BE49-F238E27FC236}">
                <a16:creationId xmlns:a16="http://schemas.microsoft.com/office/drawing/2014/main" id="{DB0D837E-F0D1-1562-F431-1EA46830C141}"/>
              </a:ext>
            </a:extLst>
          </p:cNvPr>
          <p:cNvGrpSpPr/>
          <p:nvPr/>
        </p:nvGrpSpPr>
        <p:grpSpPr>
          <a:xfrm>
            <a:off x="4094036" y="2042556"/>
            <a:ext cx="7753822" cy="4047028"/>
            <a:chOff x="6289631" y="650232"/>
            <a:chExt cx="7753822" cy="3417539"/>
          </a:xfrm>
        </p:grpSpPr>
        <p:sp>
          <p:nvSpPr>
            <p:cNvPr id="4" name="Text 1"/>
            <p:cNvSpPr/>
            <p:nvPr/>
          </p:nvSpPr>
          <p:spPr>
            <a:xfrm>
              <a:off x="6289631" y="650232"/>
              <a:ext cx="7753822" cy="579834"/>
            </a:xfrm>
            <a:prstGeom prst="rect">
              <a:avLst/>
            </a:prstGeom>
            <a:noFill/>
            <a:ln/>
          </p:spPr>
          <p:txBody>
            <a:bodyPr wrap="square" lIns="0" tIns="0" rIns="0" bIns="0" rtlCol="0" anchor="t"/>
            <a:lstStyle/>
            <a:p>
              <a:pPr marL="0" indent="0" algn="just" rtl="1">
                <a:lnSpc>
                  <a:spcPts val="2250"/>
                </a:lnSpc>
                <a:buNone/>
              </a:pPr>
              <a:r>
                <a:rPr lang="en-US" sz="1600" dirty="0">
                  <a:solidFill>
                    <a:srgbClr val="49495A"/>
                  </a:solidFill>
                  <a:latin typeface="Alexandria" pitchFamily="2" charset="-78"/>
                  <a:ea typeface="Alexandria" pitchFamily="34" charset="-122"/>
                  <a:cs typeface="Alexandria" pitchFamily="2" charset="-78"/>
                </a:rPr>
                <a:t>هي عينة عشوائية ذات كفاءة اقتصادية عالية، وتكون وحدة المعاينة الأساسية عبارة عن عنقود (Cluster) كبير من العناصر، وليس مجرد مفردة من مفردات المجتمع، ويتم اختيار العناقيد عشوائياً، ويشترط في العناصر المكونة لكل عنقود وجود تقارب - غالباً ما يكون تقارباً مكانياً - بينها.</a:t>
              </a:r>
              <a:endParaRPr lang="en-US" sz="1600" dirty="0">
                <a:latin typeface="Alexandria" pitchFamily="2" charset="-78"/>
                <a:cs typeface="Alexandria" pitchFamily="2" charset="-78"/>
              </a:endParaRPr>
            </a:p>
          </p:txBody>
        </p:sp>
        <p:sp>
          <p:nvSpPr>
            <p:cNvPr id="7" name="Text 2"/>
            <p:cNvSpPr/>
            <p:nvPr/>
          </p:nvSpPr>
          <p:spPr>
            <a:xfrm>
              <a:off x="6862643" y="2414349"/>
              <a:ext cx="6778823" cy="579834"/>
            </a:xfrm>
            <a:prstGeom prst="rect">
              <a:avLst/>
            </a:prstGeom>
            <a:noFill/>
            <a:ln/>
          </p:spPr>
          <p:txBody>
            <a:bodyPr wrap="square" lIns="0" tIns="0" rIns="0" bIns="0" rtlCol="0" anchor="t"/>
            <a:lstStyle/>
            <a:p>
              <a:pPr marL="0" indent="0" algn="just" rtl="1">
                <a:lnSpc>
                  <a:spcPts val="2250"/>
                </a:lnSpc>
                <a:buNone/>
              </a:pPr>
              <a:r>
                <a:rPr lang="en-US" sz="1600" dirty="0">
                  <a:solidFill>
                    <a:srgbClr val="49495A"/>
                  </a:solidFill>
                  <a:latin typeface="Alexandria" pitchFamily="2" charset="-78"/>
                  <a:ea typeface="Alexandria" pitchFamily="34" charset="-122"/>
                  <a:cs typeface="Alexandria" pitchFamily="2" charset="-78"/>
                </a:rPr>
                <a:t>تعد عينة المناطق (The area Sample) هي الأكثر استخداماً بين أنواع العينات العنقودية</a:t>
              </a:r>
              <a:endParaRPr lang="en-US" sz="1600" dirty="0">
                <a:latin typeface="Alexandria" pitchFamily="2" charset="-78"/>
                <a:cs typeface="Alexandria" pitchFamily="2" charset="-78"/>
              </a:endParaRPr>
            </a:p>
          </p:txBody>
        </p:sp>
        <p:sp>
          <p:nvSpPr>
            <p:cNvPr id="9" name="Shape 3"/>
            <p:cNvSpPr/>
            <p:nvPr/>
          </p:nvSpPr>
          <p:spPr>
            <a:xfrm>
              <a:off x="13890308" y="2414349"/>
              <a:ext cx="22860" cy="579834"/>
            </a:xfrm>
            <a:prstGeom prst="rect">
              <a:avLst/>
            </a:prstGeom>
            <a:solidFill>
              <a:srgbClr val="403CCF"/>
            </a:solidFill>
            <a:ln/>
          </p:spPr>
          <p:txBody>
            <a:bodyPr/>
            <a:lstStyle/>
            <a:p>
              <a:pPr algn="just"/>
              <a:endParaRPr lang="en-US" sz="1600">
                <a:latin typeface="Alexandria" pitchFamily="2" charset="-78"/>
                <a:cs typeface="Alexandria" pitchFamily="2" charset="-78"/>
              </a:endParaRPr>
            </a:p>
          </p:txBody>
        </p:sp>
        <p:sp>
          <p:nvSpPr>
            <p:cNvPr id="10" name="Text 4"/>
            <p:cNvSpPr/>
            <p:nvPr/>
          </p:nvSpPr>
          <p:spPr>
            <a:xfrm>
              <a:off x="6862643" y="3198019"/>
              <a:ext cx="7050524" cy="869752"/>
            </a:xfrm>
            <a:prstGeom prst="rect">
              <a:avLst/>
            </a:prstGeom>
            <a:noFill/>
            <a:ln/>
          </p:spPr>
          <p:txBody>
            <a:bodyPr wrap="square" lIns="0" tIns="0" rIns="0" bIns="0" rtlCol="0" anchor="t"/>
            <a:lstStyle/>
            <a:p>
              <a:pPr marL="0" indent="0" algn="just" rtl="1">
                <a:lnSpc>
                  <a:spcPts val="2250"/>
                </a:lnSpc>
                <a:buNone/>
              </a:pPr>
              <a:r>
                <a:rPr lang="en-US" sz="1600" b="1" dirty="0">
                  <a:solidFill>
                    <a:srgbClr val="49495A"/>
                  </a:solidFill>
                  <a:latin typeface="Alexandria" pitchFamily="2" charset="-78"/>
                  <a:ea typeface="Alexandria" pitchFamily="34" charset="-122"/>
                  <a:cs typeface="Alexandria" pitchFamily="2" charset="-78"/>
                </a:rPr>
                <a:t>مثال:</a:t>
              </a:r>
              <a:r>
                <a:rPr lang="en-US" sz="1600" dirty="0">
                  <a:solidFill>
                    <a:srgbClr val="49495A"/>
                  </a:solidFill>
                  <a:latin typeface="Alexandria" pitchFamily="2" charset="-78"/>
                  <a:ea typeface="Alexandria" pitchFamily="34" charset="-122"/>
                  <a:cs typeface="Alexandria" pitchFamily="2" charset="-78"/>
                </a:rPr>
                <a:t> في دراسة على محال الأجهزة الالكترونية، قام الباحث باختيار العديد من المناطق الجغرافية بشكل عشوائي كوحدة معاينة أساسية، وداخل كل منطقة جغرافية (عنقود) قام بإجراء مقابلات مع عينة من المحال أو على جميع المحال.</a:t>
              </a:r>
              <a:endParaRPr lang="en-US" sz="1600" dirty="0">
                <a:latin typeface="Alexandria" pitchFamily="2" charset="-78"/>
                <a:cs typeface="Alexandria" pitchFamily="2" charset="-78"/>
              </a:endParaRPr>
            </a:p>
          </p:txBody>
        </p:sp>
      </p:grpSp>
    </p:spTree>
    <p:extLst>
      <p:ext uri="{BB962C8B-B14F-4D97-AF65-F5344CB8AC3E}">
        <p14:creationId xmlns:p14="http://schemas.microsoft.com/office/powerpoint/2010/main" val="374774000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8E79A4-F05A-B9D0-D8D7-C6CDECB39F98}"/>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4193FF57-0D6E-666F-02A1-51B9D99B6124}"/>
              </a:ext>
            </a:extLst>
          </p:cNvPr>
          <p:cNvSpPr/>
          <p:nvPr/>
        </p:nvSpPr>
        <p:spPr>
          <a:xfrm>
            <a:off x="8420876" y="1005349"/>
            <a:ext cx="3771123" cy="56508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8826911-E95B-8EC9-70BC-6264C5145292}"/>
              </a:ext>
            </a:extLst>
          </p:cNvPr>
          <p:cNvSpPr/>
          <p:nvPr/>
        </p:nvSpPr>
        <p:spPr>
          <a:xfrm>
            <a:off x="296525" y="1085590"/>
            <a:ext cx="11795221" cy="5490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4981D3E-0279-048E-B310-9289F0AD3151}"/>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996BCDE7-EBAC-87E7-709B-FAB8612464BA}"/>
              </a:ext>
            </a:extLst>
          </p:cNvPr>
          <p:cNvSpPr txBox="1"/>
          <p:nvPr/>
        </p:nvSpPr>
        <p:spPr>
          <a:xfrm>
            <a:off x="2865665" y="433031"/>
            <a:ext cx="6253842" cy="523220"/>
          </a:xfrm>
          <a:prstGeom prst="rect">
            <a:avLst/>
          </a:prstGeom>
          <a:noFill/>
        </p:spPr>
        <p:txBody>
          <a:bodyPr wrap="square">
            <a:spAutoFit/>
          </a:bodyPr>
          <a:lstStyle/>
          <a:p>
            <a:pPr algn="ctr"/>
            <a:r>
              <a:rPr lang="ar-EG" sz="2800" b="1">
                <a:latin typeface="Alexandria" pitchFamily="2" charset="-78"/>
                <a:cs typeface="Alexandria" pitchFamily="2" charset="-78"/>
              </a:rPr>
              <a:t>ثانيا: أنواع العينات الاحتمالية</a:t>
            </a:r>
          </a:p>
        </p:txBody>
      </p:sp>
      <p:grpSp>
        <p:nvGrpSpPr>
          <p:cNvPr id="9" name="Group 8">
            <a:extLst>
              <a:ext uri="{FF2B5EF4-FFF2-40B4-BE49-F238E27FC236}">
                <a16:creationId xmlns:a16="http://schemas.microsoft.com/office/drawing/2014/main" id="{1FE9391B-F044-9CBD-3B9A-83703625B6AF}"/>
              </a:ext>
            </a:extLst>
          </p:cNvPr>
          <p:cNvGrpSpPr/>
          <p:nvPr/>
        </p:nvGrpSpPr>
        <p:grpSpPr>
          <a:xfrm>
            <a:off x="603369" y="1285208"/>
            <a:ext cx="11164087" cy="5139761"/>
            <a:chOff x="539178" y="1582103"/>
            <a:chExt cx="13297433" cy="5450381"/>
          </a:xfrm>
        </p:grpSpPr>
        <p:pic>
          <p:nvPicPr>
            <p:cNvPr id="2" name="Image 0" descr="preencoded.pn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39178" y="1767307"/>
              <a:ext cx="3510119" cy="526517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3" name="Text 0"/>
            <p:cNvSpPr/>
            <p:nvPr/>
          </p:nvSpPr>
          <p:spPr>
            <a:xfrm>
              <a:off x="8137922" y="1582103"/>
              <a:ext cx="5698688" cy="620078"/>
            </a:xfrm>
            <a:prstGeom prst="rect">
              <a:avLst/>
            </a:prstGeom>
            <a:noFill/>
            <a:ln/>
          </p:spPr>
          <p:txBody>
            <a:bodyPr wrap="none" lIns="0" tIns="0" rIns="0" bIns="0" rtlCol="0" anchor="t"/>
            <a:lstStyle/>
            <a:p>
              <a:pPr marL="0" indent="0" algn="r" rtl="1">
                <a:lnSpc>
                  <a:spcPts val="4850"/>
                </a:lnSpc>
                <a:buNone/>
              </a:pPr>
              <a:r>
                <a:rPr lang="en-US" sz="3900" dirty="0">
                  <a:solidFill>
                    <a:srgbClr val="403CCF"/>
                  </a:solidFill>
                  <a:latin typeface="Alexandria" pitchFamily="34" charset="0"/>
                  <a:ea typeface="Alexandria" pitchFamily="34" charset="-122"/>
                  <a:cs typeface="Alexandria" pitchFamily="34" charset="-120"/>
                </a:rPr>
                <a:t>خصائص العينة العنقودية</a:t>
              </a:r>
              <a:endParaRPr lang="en-US" sz="3900" dirty="0"/>
            </a:p>
          </p:txBody>
        </p:sp>
        <p:sp>
          <p:nvSpPr>
            <p:cNvPr id="4" name="Text 1"/>
            <p:cNvSpPr/>
            <p:nvPr/>
          </p:nvSpPr>
          <p:spPr>
            <a:xfrm>
              <a:off x="4941918" y="2499836"/>
              <a:ext cx="8894693" cy="952619"/>
            </a:xfrm>
            <a:prstGeom prst="rect">
              <a:avLst/>
            </a:prstGeom>
            <a:noFill/>
            <a:ln/>
          </p:spPr>
          <p:txBody>
            <a:bodyPr wrap="square" lIns="0" tIns="0" rIns="0" bIns="0" rtlCol="0" anchor="t"/>
            <a:lstStyle/>
            <a:p>
              <a:pPr marL="0" indent="0" algn="just" rtl="1">
                <a:lnSpc>
                  <a:spcPts val="2500"/>
                </a:lnSpc>
                <a:buNone/>
              </a:pPr>
              <a:r>
                <a:rPr lang="en-US" sz="1600" dirty="0">
                  <a:solidFill>
                    <a:srgbClr val="49495A"/>
                  </a:solidFill>
                  <a:latin typeface="Alexandria" pitchFamily="34" charset="0"/>
                  <a:ea typeface="Alexandria" pitchFamily="34" charset="-122"/>
                  <a:cs typeface="Alexandria" pitchFamily="34" charset="-120"/>
                </a:rPr>
                <a:t>وتعد العينة العنقودية عينة عشوائية؛ لأن العناقيد يتم اختيارها بشكل عشوائي، وقد يتم اختيار المفردات داخل كل عنقود بشكل عشوائي أيضاً. وعادة ما يتم اللجوء إلى استخدام العينات العنقودية عندما لا تتوافر قوائم تتضمن جميع مفردات المجتمع.</a:t>
              </a:r>
              <a:endParaRPr lang="en-US" sz="1600" dirty="0"/>
            </a:p>
          </p:txBody>
        </p:sp>
        <p:sp>
          <p:nvSpPr>
            <p:cNvPr id="7" name="Shape 2"/>
            <p:cNvSpPr/>
            <p:nvPr/>
          </p:nvSpPr>
          <p:spPr>
            <a:xfrm>
              <a:off x="4941918" y="3675698"/>
              <a:ext cx="8894693" cy="1478281"/>
            </a:xfrm>
            <a:prstGeom prst="roundRect">
              <a:avLst>
                <a:gd name="adj" fmla="val 2014"/>
              </a:avLst>
            </a:prstGeom>
            <a:solidFill>
              <a:srgbClr val="C3C2F0"/>
            </a:solidFill>
            <a:ln/>
          </p:spPr>
          <p:txBody>
            <a:bodyPr/>
            <a:lstStyle/>
            <a:p>
              <a:endParaRPr lang="en-US"/>
            </a:p>
          </p:txBody>
        </p:sp>
        <p:pic>
          <p:nvPicPr>
            <p:cNvPr id="8" name="Image 1"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064663" y="3798018"/>
              <a:ext cx="248007" cy="198358"/>
            </a:xfrm>
            <a:prstGeom prst="rect">
              <a:avLst/>
            </a:prstGeom>
          </p:spPr>
        </p:pic>
        <p:sp>
          <p:nvSpPr>
            <p:cNvPr id="10" name="Text 3"/>
            <p:cNvSpPr/>
            <p:nvPr/>
          </p:nvSpPr>
          <p:spPr>
            <a:xfrm>
              <a:off x="5453855" y="3923586"/>
              <a:ext cx="8184397" cy="952619"/>
            </a:xfrm>
            <a:prstGeom prst="rect">
              <a:avLst/>
            </a:prstGeom>
            <a:noFill/>
            <a:ln/>
          </p:spPr>
          <p:txBody>
            <a:bodyPr wrap="square" lIns="0" tIns="0" rIns="0" bIns="0" rtlCol="0" anchor="t"/>
            <a:lstStyle/>
            <a:p>
              <a:pPr marL="0" indent="0" algn="just" rtl="1">
                <a:lnSpc>
                  <a:spcPts val="2500"/>
                </a:lnSpc>
                <a:buNone/>
              </a:pPr>
              <a:r>
                <a:rPr lang="en-US" sz="1600" b="1" dirty="0">
                  <a:solidFill>
                    <a:srgbClr val="000000"/>
                  </a:solidFill>
                  <a:latin typeface="Alexandria" pitchFamily="34" charset="0"/>
                  <a:ea typeface="Alexandria" pitchFamily="34" charset="-122"/>
                  <a:cs typeface="Alexandria" pitchFamily="34" charset="-120"/>
                </a:rPr>
                <a:t>شرط أساسي:</a:t>
              </a:r>
              <a:r>
                <a:rPr lang="en-US" sz="1600" dirty="0">
                  <a:solidFill>
                    <a:srgbClr val="000000"/>
                  </a:solidFill>
                  <a:latin typeface="Alexandria" pitchFamily="34" charset="0"/>
                  <a:ea typeface="Alexandria" pitchFamily="34" charset="-122"/>
                  <a:cs typeface="Alexandria" pitchFamily="34" charset="-120"/>
                </a:rPr>
                <a:t> ينبغي أن تكون العناصر المتضمنة في العنقود متباينة بدرجة التباين نفسها الموجودة في المجتمع؛ أي إنها تكون بمثابة المرآة التي تعكس خصائص </a:t>
              </a:r>
              <a:r>
                <a:rPr lang="en-US" sz="1600">
                  <a:solidFill>
                    <a:srgbClr val="000000"/>
                  </a:solidFill>
                  <a:latin typeface="Alexandria" pitchFamily="34" charset="0"/>
                  <a:ea typeface="Alexandria" pitchFamily="34" charset="-122"/>
                  <a:cs typeface="Alexandria" pitchFamily="34" charset="-120"/>
                </a:rPr>
                <a:t>المجتمع.</a:t>
              </a:r>
              <a:endParaRPr lang="en-US" sz="1600" dirty="0"/>
            </a:p>
          </p:txBody>
        </p:sp>
        <p:sp>
          <p:nvSpPr>
            <p:cNvPr id="11" name="Text 4"/>
            <p:cNvSpPr/>
            <p:nvPr/>
          </p:nvSpPr>
          <p:spPr>
            <a:xfrm>
              <a:off x="4941918" y="5377219"/>
              <a:ext cx="8894693" cy="1270159"/>
            </a:xfrm>
            <a:prstGeom prst="rect">
              <a:avLst/>
            </a:prstGeom>
            <a:noFill/>
            <a:ln/>
          </p:spPr>
          <p:txBody>
            <a:bodyPr wrap="square" lIns="0" tIns="0" rIns="0" bIns="0" rtlCol="0" anchor="t"/>
            <a:lstStyle/>
            <a:p>
              <a:pPr marL="0" indent="0" algn="just" rtl="1">
                <a:lnSpc>
                  <a:spcPts val="2500"/>
                </a:lnSpc>
                <a:buNone/>
              </a:pPr>
              <a:r>
                <a:rPr lang="en-US" sz="1600" dirty="0">
                  <a:solidFill>
                    <a:srgbClr val="49495A"/>
                  </a:solidFill>
                  <a:latin typeface="Alexandria" pitchFamily="34" charset="0"/>
                  <a:ea typeface="Alexandria" pitchFamily="34" charset="-122"/>
                  <a:cs typeface="Alexandria" pitchFamily="34" charset="-120"/>
                </a:rPr>
                <a:t>أما إذا كان هناك تجانس كبير داخل العنقود، فإن العنقود في هذه الحالة لم يمثل المجتمع تمثيلاً دقيقاً. فعلى سبيل المثال: في المناطق الجغرافية المتجاورة عادة ما تتقارب سمات وخصائص أفراد السكان خاصة فيما يتعلق بالمستوى الاجتماعي الاقتصادي.</a:t>
              </a:r>
              <a:endParaRPr lang="en-US" sz="1600" dirty="0"/>
            </a:p>
          </p:txBody>
        </p:sp>
      </p:grpSp>
    </p:spTree>
    <p:extLst>
      <p:ext uri="{BB962C8B-B14F-4D97-AF65-F5344CB8AC3E}">
        <p14:creationId xmlns:p14="http://schemas.microsoft.com/office/powerpoint/2010/main" val="12783037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43000" y="1157996"/>
            <a:ext cx="3537857" cy="530678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3" name="Text 0"/>
          <p:cNvSpPr/>
          <p:nvPr/>
        </p:nvSpPr>
        <p:spPr>
          <a:xfrm>
            <a:off x="6349773" y="1019372"/>
            <a:ext cx="5368628" cy="516732"/>
          </a:xfrm>
          <a:prstGeom prst="rect">
            <a:avLst/>
          </a:prstGeom>
          <a:noFill/>
          <a:ln/>
        </p:spPr>
        <p:txBody>
          <a:bodyPr wrap="none" lIns="0" tIns="0" rIns="0" bIns="0" rtlCol="0" anchor="t"/>
          <a:lstStyle/>
          <a:p>
            <a:pPr algn="r" rtl="1">
              <a:lnSpc>
                <a:spcPts val="4042"/>
              </a:lnSpc>
            </a:pPr>
            <a:r>
              <a:rPr lang="en-US" sz="2800" dirty="0">
                <a:solidFill>
                  <a:srgbClr val="403CCF"/>
                </a:solidFill>
                <a:latin typeface="Alexandria" pitchFamily="34" charset="0"/>
                <a:ea typeface="Alexandria" pitchFamily="34" charset="-122"/>
                <a:cs typeface="Alexandria" pitchFamily="34" charset="-120"/>
              </a:rPr>
              <a:t>مزايا وعيوب العينة العنقودية</a:t>
            </a:r>
            <a:endParaRPr lang="en-US" sz="2800" dirty="0"/>
          </a:p>
        </p:txBody>
      </p:sp>
      <p:sp>
        <p:nvSpPr>
          <p:cNvPr id="4" name="Shape 1"/>
          <p:cNvSpPr/>
          <p:nvPr/>
        </p:nvSpPr>
        <p:spPr>
          <a:xfrm>
            <a:off x="5233492" y="2161977"/>
            <a:ext cx="6297018" cy="3298825"/>
          </a:xfrm>
          <a:prstGeom prst="roundRect">
            <a:avLst>
              <a:gd name="adj" fmla="val 752"/>
            </a:avLst>
          </a:prstGeom>
          <a:solidFill>
            <a:srgbClr val="EAE8F3"/>
          </a:solidFill>
          <a:ln/>
        </p:spPr>
        <p:txBody>
          <a:bodyPr/>
          <a:lstStyle/>
          <a:p>
            <a:endParaRPr lang="en-US" sz="1500"/>
          </a:p>
        </p:txBody>
      </p:sp>
      <p:sp>
        <p:nvSpPr>
          <p:cNvPr id="5" name="Shape 2"/>
          <p:cNvSpPr/>
          <p:nvPr/>
        </p:nvSpPr>
        <p:spPr>
          <a:xfrm>
            <a:off x="5233492" y="2161977"/>
            <a:ext cx="6297018" cy="1649413"/>
          </a:xfrm>
          <a:prstGeom prst="roundRect">
            <a:avLst>
              <a:gd name="adj" fmla="val 1504"/>
            </a:avLst>
          </a:prstGeom>
          <a:solidFill>
            <a:srgbClr val="403CCF"/>
          </a:solidFill>
          <a:ln/>
        </p:spPr>
        <p:txBody>
          <a:bodyPr/>
          <a:lstStyle/>
          <a:p>
            <a:endParaRPr lang="en-US" sz="1500"/>
          </a:p>
        </p:txBody>
      </p:sp>
      <p:sp>
        <p:nvSpPr>
          <p:cNvPr id="6" name="Text 3"/>
          <p:cNvSpPr/>
          <p:nvPr/>
        </p:nvSpPr>
        <p:spPr>
          <a:xfrm>
            <a:off x="8884345" y="2327275"/>
            <a:ext cx="2480866" cy="310058"/>
          </a:xfrm>
          <a:prstGeom prst="rect">
            <a:avLst/>
          </a:prstGeom>
          <a:noFill/>
          <a:ln/>
        </p:spPr>
        <p:txBody>
          <a:bodyPr wrap="none" lIns="0" tIns="0" rIns="0" bIns="0" rtlCol="0" anchor="t"/>
          <a:lstStyle/>
          <a:p>
            <a:pPr algn="r" rtl="1">
              <a:lnSpc>
                <a:spcPts val="2417"/>
              </a:lnSpc>
            </a:pPr>
            <a:r>
              <a:rPr lang="en-US" sz="1917" dirty="0">
                <a:solidFill>
                  <a:srgbClr val="FFFFFF"/>
                </a:solidFill>
                <a:latin typeface="Alexandria" pitchFamily="34" charset="0"/>
                <a:ea typeface="Alexandria" pitchFamily="34" charset="-122"/>
                <a:cs typeface="Alexandria" pitchFamily="34" charset="-120"/>
              </a:rPr>
              <a:t>المزايا</a:t>
            </a:r>
            <a:endParaRPr lang="en-US" sz="1917" dirty="0"/>
          </a:p>
        </p:txBody>
      </p:sp>
      <p:sp>
        <p:nvSpPr>
          <p:cNvPr id="7" name="Text 4"/>
          <p:cNvSpPr/>
          <p:nvPr/>
        </p:nvSpPr>
        <p:spPr>
          <a:xfrm>
            <a:off x="5398790" y="2736552"/>
            <a:ext cx="5966420" cy="264617"/>
          </a:xfrm>
          <a:prstGeom prst="rect">
            <a:avLst/>
          </a:prstGeom>
          <a:noFill/>
          <a:ln/>
        </p:spPr>
        <p:txBody>
          <a:bodyPr wrap="none" lIns="0" tIns="0" rIns="0" bIns="0" rtlCol="0" anchor="t"/>
          <a:lstStyle/>
          <a:p>
            <a:pPr marL="285739" indent="-285739" algn="r" rtl="1">
              <a:lnSpc>
                <a:spcPts val="2083"/>
              </a:lnSpc>
              <a:buSzPct val="100000"/>
              <a:buChar char="•"/>
            </a:pPr>
            <a:r>
              <a:rPr lang="en-US" sz="1292" dirty="0">
                <a:solidFill>
                  <a:srgbClr val="FFFFFF"/>
                </a:solidFill>
                <a:latin typeface="Alexandria" pitchFamily="34" charset="0"/>
                <a:ea typeface="Alexandria" pitchFamily="34" charset="-122"/>
                <a:cs typeface="Alexandria" pitchFamily="34" charset="-120"/>
              </a:rPr>
              <a:t>لا تتطلب حصر جميع عناصر المجتمع وإنما أجزاء من المجتمع فقط</a:t>
            </a:r>
            <a:endParaRPr lang="en-US" sz="1292" dirty="0"/>
          </a:p>
        </p:txBody>
      </p:sp>
      <p:sp>
        <p:nvSpPr>
          <p:cNvPr id="8" name="Text 5"/>
          <p:cNvSpPr/>
          <p:nvPr/>
        </p:nvSpPr>
        <p:spPr>
          <a:xfrm>
            <a:off x="5398790" y="3059013"/>
            <a:ext cx="5966420" cy="264617"/>
          </a:xfrm>
          <a:prstGeom prst="rect">
            <a:avLst/>
          </a:prstGeom>
          <a:noFill/>
          <a:ln/>
        </p:spPr>
        <p:txBody>
          <a:bodyPr wrap="none" lIns="0" tIns="0" rIns="0" bIns="0" rtlCol="0" anchor="t"/>
          <a:lstStyle/>
          <a:p>
            <a:pPr marL="285739" indent="-285739" algn="r" rtl="1">
              <a:lnSpc>
                <a:spcPts val="2083"/>
              </a:lnSpc>
              <a:buSzPct val="100000"/>
              <a:buChar char="•"/>
            </a:pPr>
            <a:r>
              <a:rPr lang="en-US" sz="1292" dirty="0">
                <a:solidFill>
                  <a:srgbClr val="FFFFFF"/>
                </a:solidFill>
                <a:latin typeface="Alexandria" pitchFamily="34" charset="0"/>
                <a:ea typeface="Alexandria" pitchFamily="34" charset="-122"/>
                <a:cs typeface="Alexandria" pitchFamily="34" charset="-120"/>
              </a:rPr>
              <a:t>تنخفض التكاليف إذا كانت العناقيد محددة ومعروفة جيداً</a:t>
            </a:r>
            <a:endParaRPr lang="en-US" sz="1292" dirty="0"/>
          </a:p>
        </p:txBody>
      </p:sp>
      <p:sp>
        <p:nvSpPr>
          <p:cNvPr id="9" name="Text 6"/>
          <p:cNvSpPr/>
          <p:nvPr/>
        </p:nvSpPr>
        <p:spPr>
          <a:xfrm>
            <a:off x="5398790" y="3381474"/>
            <a:ext cx="5966420" cy="264617"/>
          </a:xfrm>
          <a:prstGeom prst="rect">
            <a:avLst/>
          </a:prstGeom>
          <a:noFill/>
          <a:ln/>
        </p:spPr>
        <p:txBody>
          <a:bodyPr wrap="none" lIns="0" tIns="0" rIns="0" bIns="0" rtlCol="0" anchor="t"/>
          <a:lstStyle/>
          <a:p>
            <a:pPr marL="285739" indent="-285739" algn="r" rtl="1">
              <a:lnSpc>
                <a:spcPts val="2083"/>
              </a:lnSpc>
              <a:buSzPct val="100000"/>
              <a:buChar char="•"/>
            </a:pPr>
            <a:r>
              <a:rPr lang="en-US" sz="1292" dirty="0">
                <a:solidFill>
                  <a:srgbClr val="FFFFFF"/>
                </a:solidFill>
                <a:latin typeface="Alexandria" pitchFamily="34" charset="0"/>
                <a:ea typeface="Alexandria" pitchFamily="34" charset="-122"/>
                <a:cs typeface="Alexandria" pitchFamily="34" charset="-120"/>
              </a:rPr>
              <a:t>يتم تقدير خصائص كل عنقود ومقارنتها بخصائص بقية مفردات المجتمع</a:t>
            </a:r>
            <a:endParaRPr lang="en-US" sz="1292" dirty="0"/>
          </a:p>
        </p:txBody>
      </p:sp>
      <p:sp>
        <p:nvSpPr>
          <p:cNvPr id="10" name="Shape 7"/>
          <p:cNvSpPr/>
          <p:nvPr/>
        </p:nvSpPr>
        <p:spPr>
          <a:xfrm>
            <a:off x="5233492" y="3811389"/>
            <a:ext cx="6297018" cy="1649413"/>
          </a:xfrm>
          <a:prstGeom prst="rect">
            <a:avLst/>
          </a:prstGeom>
          <a:solidFill>
            <a:srgbClr val="E7E0FF"/>
          </a:solidFill>
          <a:ln/>
        </p:spPr>
        <p:txBody>
          <a:bodyPr/>
          <a:lstStyle/>
          <a:p>
            <a:endParaRPr lang="en-US" sz="1500"/>
          </a:p>
        </p:txBody>
      </p:sp>
      <p:sp>
        <p:nvSpPr>
          <p:cNvPr id="11" name="Shape 8"/>
          <p:cNvSpPr/>
          <p:nvPr/>
        </p:nvSpPr>
        <p:spPr>
          <a:xfrm>
            <a:off x="5233492" y="3811389"/>
            <a:ext cx="6297018" cy="19050"/>
          </a:xfrm>
          <a:prstGeom prst="roundRect">
            <a:avLst>
              <a:gd name="adj" fmla="val 130232"/>
            </a:avLst>
          </a:prstGeom>
          <a:solidFill>
            <a:srgbClr val="CDC6E5"/>
          </a:solidFill>
          <a:ln/>
        </p:spPr>
        <p:txBody>
          <a:bodyPr/>
          <a:lstStyle/>
          <a:p>
            <a:endParaRPr lang="en-US" sz="1500"/>
          </a:p>
        </p:txBody>
      </p:sp>
      <p:sp>
        <p:nvSpPr>
          <p:cNvPr id="12" name="Text 9"/>
          <p:cNvSpPr/>
          <p:nvPr/>
        </p:nvSpPr>
        <p:spPr>
          <a:xfrm>
            <a:off x="8884345" y="3976688"/>
            <a:ext cx="2480866" cy="310058"/>
          </a:xfrm>
          <a:prstGeom prst="rect">
            <a:avLst/>
          </a:prstGeom>
          <a:noFill/>
          <a:ln/>
        </p:spPr>
        <p:txBody>
          <a:bodyPr wrap="none" lIns="0" tIns="0" rIns="0" bIns="0" rtlCol="0" anchor="t"/>
          <a:lstStyle/>
          <a:p>
            <a:pPr algn="r" rtl="1">
              <a:lnSpc>
                <a:spcPts val="2417"/>
              </a:lnSpc>
            </a:pPr>
            <a:r>
              <a:rPr lang="en-US" sz="1917" dirty="0">
                <a:solidFill>
                  <a:srgbClr val="000000"/>
                </a:solidFill>
                <a:latin typeface="Alexandria" pitchFamily="34" charset="0"/>
                <a:ea typeface="Alexandria" pitchFamily="34" charset="-122"/>
                <a:cs typeface="Alexandria" pitchFamily="34" charset="-120"/>
              </a:rPr>
              <a:t>العيوب</a:t>
            </a:r>
            <a:endParaRPr lang="en-US" sz="1917" dirty="0"/>
          </a:p>
        </p:txBody>
      </p:sp>
      <p:sp>
        <p:nvSpPr>
          <p:cNvPr id="13" name="Text 10"/>
          <p:cNvSpPr/>
          <p:nvPr/>
        </p:nvSpPr>
        <p:spPr>
          <a:xfrm>
            <a:off x="5398790" y="4385965"/>
            <a:ext cx="5966420" cy="264617"/>
          </a:xfrm>
          <a:prstGeom prst="rect">
            <a:avLst/>
          </a:prstGeom>
          <a:noFill/>
          <a:ln/>
        </p:spPr>
        <p:txBody>
          <a:bodyPr wrap="none" lIns="0" tIns="0" rIns="0" bIns="0" rtlCol="0" anchor="t"/>
          <a:lstStyle/>
          <a:p>
            <a:pPr marL="285739" indent="-285739" algn="r" rtl="1">
              <a:lnSpc>
                <a:spcPts val="2083"/>
              </a:lnSpc>
              <a:buSzPct val="100000"/>
              <a:buChar char="•"/>
            </a:pPr>
            <a:r>
              <a:rPr lang="en-US" sz="1292" dirty="0">
                <a:solidFill>
                  <a:srgbClr val="000000"/>
                </a:solidFill>
                <a:latin typeface="Alexandria" pitchFamily="34" charset="0"/>
                <a:ea typeface="Alexandria" pitchFamily="34" charset="-122"/>
                <a:cs typeface="Alexandria" pitchFamily="34" charset="-120"/>
              </a:rPr>
              <a:t>يحتمل حدوث أخطاء معاينة</a:t>
            </a:r>
            <a:endParaRPr lang="en-US" sz="1292" dirty="0"/>
          </a:p>
        </p:txBody>
      </p:sp>
      <p:sp>
        <p:nvSpPr>
          <p:cNvPr id="14" name="Text 11"/>
          <p:cNvSpPr/>
          <p:nvPr/>
        </p:nvSpPr>
        <p:spPr>
          <a:xfrm>
            <a:off x="5398790" y="4708426"/>
            <a:ext cx="5966420" cy="264617"/>
          </a:xfrm>
          <a:prstGeom prst="rect">
            <a:avLst/>
          </a:prstGeom>
          <a:noFill/>
          <a:ln/>
        </p:spPr>
        <p:txBody>
          <a:bodyPr wrap="none" lIns="0" tIns="0" rIns="0" bIns="0" rtlCol="0" anchor="t"/>
          <a:lstStyle/>
          <a:p>
            <a:pPr marL="285739" indent="-285739" algn="r" rtl="1">
              <a:lnSpc>
                <a:spcPts val="2083"/>
              </a:lnSpc>
              <a:buSzPct val="100000"/>
              <a:buChar char="•"/>
            </a:pPr>
            <a:r>
              <a:rPr lang="en-US" sz="1292" dirty="0">
                <a:solidFill>
                  <a:srgbClr val="000000"/>
                </a:solidFill>
                <a:latin typeface="Alexandria" pitchFamily="34" charset="0"/>
                <a:ea typeface="Alexandria" pitchFamily="34" charset="-122"/>
                <a:cs typeface="Alexandria" pitchFamily="34" charset="-120"/>
              </a:rPr>
              <a:t>ربما لا تمثل العناقيد المجتمع تمثيلاً دقيقاً</a:t>
            </a:r>
            <a:endParaRPr lang="en-US" sz="1292" dirty="0"/>
          </a:p>
        </p:txBody>
      </p:sp>
      <p:sp>
        <p:nvSpPr>
          <p:cNvPr id="15" name="Text 12"/>
          <p:cNvSpPr/>
          <p:nvPr/>
        </p:nvSpPr>
        <p:spPr>
          <a:xfrm>
            <a:off x="5398790" y="5030887"/>
            <a:ext cx="5966420" cy="264617"/>
          </a:xfrm>
          <a:prstGeom prst="rect">
            <a:avLst/>
          </a:prstGeom>
          <a:noFill/>
          <a:ln/>
        </p:spPr>
        <p:txBody>
          <a:bodyPr wrap="none" lIns="0" tIns="0" rIns="0" bIns="0" rtlCol="0" anchor="t"/>
          <a:lstStyle/>
          <a:p>
            <a:pPr marL="285739" indent="-285739" algn="r" rtl="1">
              <a:lnSpc>
                <a:spcPts val="2083"/>
              </a:lnSpc>
              <a:buSzPct val="100000"/>
              <a:buChar char="•"/>
            </a:pPr>
            <a:r>
              <a:rPr lang="en-US" sz="1292" dirty="0">
                <a:solidFill>
                  <a:srgbClr val="000000"/>
                </a:solidFill>
                <a:latin typeface="Alexandria" pitchFamily="34" charset="0"/>
                <a:ea typeface="Alexandria" pitchFamily="34" charset="-122"/>
                <a:cs typeface="Alexandria" pitchFamily="34" charset="-120"/>
              </a:rPr>
              <a:t>يجب ربط كل مفردة بعنقود معين</a:t>
            </a:r>
            <a:endParaRPr lang="en-US" sz="1292" dirty="0"/>
          </a:p>
        </p:txBody>
      </p:sp>
      <p:pic>
        <p:nvPicPr>
          <p:cNvPr id="16" name="Picture 15">
            <a:extLst>
              <a:ext uri="{FF2B5EF4-FFF2-40B4-BE49-F238E27FC236}">
                <a16:creationId xmlns:a16="http://schemas.microsoft.com/office/drawing/2014/main" id="{D0BF70BF-06CE-1464-3CDA-295D31777772}"/>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443" y="0"/>
            <a:ext cx="2275114" cy="1065332"/>
          </a:xfrm>
          <a:prstGeom prst="rect">
            <a:avLst/>
          </a:prstGeom>
        </p:spPr>
      </p:pic>
      <p:sp>
        <p:nvSpPr>
          <p:cNvPr id="17" name="Rectangle 16">
            <a:extLst>
              <a:ext uri="{FF2B5EF4-FFF2-40B4-BE49-F238E27FC236}">
                <a16:creationId xmlns:a16="http://schemas.microsoft.com/office/drawing/2014/main" id="{D7BF8020-2676-B78C-6838-C0E00329FB2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BE0304-37D9-2E91-7420-8BFF03E54AA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08D0557-B9F6-9A03-59CC-E5F9713AACC4}"/>
              </a:ext>
            </a:extLst>
          </p:cNvPr>
          <p:cNvSpPr/>
          <p:nvPr/>
        </p:nvSpPr>
        <p:spPr>
          <a:xfrm>
            <a:off x="208010" y="1275469"/>
            <a:ext cx="11672815" cy="50853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C67743D-B61C-68C0-430E-4F4A136EAEF9}"/>
              </a:ext>
            </a:extLst>
          </p:cNvPr>
          <p:cNvSpPr txBox="1"/>
          <p:nvPr/>
        </p:nvSpPr>
        <p:spPr>
          <a:xfrm>
            <a:off x="4428143" y="268963"/>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ثانيا: أنواع العينات الاحتمالية</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6CD4A1E7-C546-0D7C-3AAD-F578E7809F0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BDC6F65-7B37-9132-71BB-694A51F93C5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33469AF-EE4B-D431-4A32-4BB434EE782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5A766BE-3D96-AB86-B8A2-B1390B0DB060}"/>
              </a:ext>
            </a:extLst>
          </p:cNvPr>
          <p:cNvSpPr txBox="1"/>
          <p:nvPr/>
        </p:nvSpPr>
        <p:spPr>
          <a:xfrm>
            <a:off x="311175" y="2086928"/>
            <a:ext cx="11268157" cy="4205703"/>
          </a:xfrm>
          <a:prstGeom prst="rect">
            <a:avLst/>
          </a:prstGeom>
          <a:noFill/>
        </p:spPr>
        <p:txBody>
          <a:bodyPr wrap="square" rtlCol="0">
            <a:spAutoFit/>
          </a:bodyPr>
          <a:lstStyle/>
          <a:p>
            <a:pPr algn="just" rtl="1">
              <a:lnSpc>
                <a:spcPct val="150000"/>
              </a:lnSpc>
            </a:pPr>
            <a:r>
              <a:rPr lang="ar-EG" sz="2000" b="1" dirty="0">
                <a:highlight>
                  <a:srgbClr val="00FFFF"/>
                </a:highlight>
                <a:cs typeface="Alexandria"/>
              </a:rPr>
              <a:t>5- العينة متعددة المراحل </a:t>
            </a:r>
            <a:r>
              <a:rPr lang="en-US" sz="2000" b="1" dirty="0">
                <a:highlight>
                  <a:srgbClr val="00FFFF"/>
                </a:highlight>
                <a:cs typeface="Alexandria"/>
              </a:rPr>
              <a:t>Multistage Sampling </a:t>
            </a:r>
            <a:endParaRPr lang="ar-EG" sz="2000" b="1" dirty="0">
              <a:highlight>
                <a:srgbClr val="00FFFF"/>
              </a:highlight>
              <a:cs typeface="Alexandria"/>
            </a:endParaRPr>
          </a:p>
          <a:p>
            <a:pPr algn="just" rtl="1">
              <a:lnSpc>
                <a:spcPct val="150000"/>
              </a:lnSpc>
            </a:pPr>
            <a:r>
              <a:rPr lang="en-US" sz="1600" dirty="0">
                <a:cs typeface="Alexandria" pitchFamily="2" charset="-78"/>
              </a:rPr>
              <a:t> </a:t>
            </a:r>
            <a:r>
              <a:rPr lang="ar-EG" sz="1600" dirty="0">
                <a:cs typeface="Alexandria" pitchFamily="2" charset="-78"/>
              </a:rPr>
              <a:t> هي عينة تقوم على المزج بين نوعين أو أكثر من أنواع العينات الاحتمالية، وعادة ما يطلق عليها عينة المناطق متعددة المراحل </a:t>
            </a:r>
            <a:r>
              <a:rPr lang="en-US" sz="1600" dirty="0">
                <a:cs typeface="Alexandria" pitchFamily="2" charset="-78"/>
              </a:rPr>
              <a:t>Multistage Area Sampling ، </a:t>
            </a:r>
            <a:r>
              <a:rPr lang="ar-EG" sz="1600" dirty="0">
                <a:cs typeface="Alexandria" pitchFamily="2" charset="-78"/>
              </a:rPr>
              <a:t>حيث يتم اختيار المناطق الجغرافية على مراحل بشكل عشوائي، بحيث يتم الانتقال من منطقة كبيرة إلى منطقة أصغر في كل مرحلة. </a:t>
            </a:r>
          </a:p>
          <a:p>
            <a:pPr algn="just" rtl="1">
              <a:lnSpc>
                <a:spcPct val="150000"/>
              </a:lnSpc>
            </a:pPr>
            <a:r>
              <a:rPr lang="ar-EG" sz="1600" dirty="0">
                <a:cs typeface="Alexandria" pitchFamily="2" charset="-78"/>
              </a:rPr>
              <a:t>مثال: إذا أراد الباحث التطبيق على الجمهور العام في دولة ما، ونظرا لامتداد النطاق الجغرافي لمجتمع الدراسة، وصعوبة إيجاد قوائم تشمل جميع فئات المجتمع  بشكل دقيق، فإنه يتم اللجوء إلى العينة متعددة المراحل، وفي المرحلة الأولى يتم تقسيم الجمهورية إلى قطاعات: قطاع القاهرة الكبرى، قطاع وجه بحري، وقطاع وجه قبلي، وفي المرحلة الثانية يتم اختيار محافظة من داخل كل قطاع بشكل عشوائي، وفي المرحلة الثالثة يتم اختيار مركز من داخل كل محافظة بشكل عشوائي، وقد يتم اختيار قرية تابعة لكل مركز بشكل عشوائي إذا أراد الباحث المقارنة بين الريف والحضر، وفي المرحلة التالية يقوم الباحث باختيار شارع رئيسي ليسحب منه مفردات العينة، وذلك السحب يمكن أن يكون بأسلوب العينة العشوائية المنتظمة لاختيار منازل للتطبيق عليها. </a:t>
            </a:r>
          </a:p>
        </p:txBody>
      </p:sp>
      <p:sp>
        <p:nvSpPr>
          <p:cNvPr id="4" name="TextBox 3">
            <a:extLst>
              <a:ext uri="{FF2B5EF4-FFF2-40B4-BE49-F238E27FC236}">
                <a16:creationId xmlns:a16="http://schemas.microsoft.com/office/drawing/2014/main" id="{E702917B-860F-71BF-CFB8-B5B4B7B3C37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F8AD8CE-9A4B-E0E1-95F0-541B34355BB0}"/>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pic>
        <p:nvPicPr>
          <p:cNvPr id="2" name="Image 0" descr="preencoded.png">
            <a:extLst>
              <a:ext uri="{FF2B5EF4-FFF2-40B4-BE49-F238E27FC236}">
                <a16:creationId xmlns:a16="http://schemas.microsoft.com/office/drawing/2014/main" id="{57BE9AAC-8EB2-F651-6852-0DB17776346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346765" y="1345306"/>
            <a:ext cx="9388035" cy="63791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7345816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AE8C88-8894-C663-1F3E-2F08D361E82E}"/>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42AF6FBE-37E2-1F35-87A8-3F0212588201}"/>
              </a:ext>
            </a:extLst>
          </p:cNvPr>
          <p:cNvSpPr/>
          <p:nvPr/>
        </p:nvSpPr>
        <p:spPr>
          <a:xfrm>
            <a:off x="8420876" y="1005349"/>
            <a:ext cx="3771123" cy="56508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EB84DEF-8568-E0ED-FC05-913757FAC520}"/>
              </a:ext>
            </a:extLst>
          </p:cNvPr>
          <p:cNvSpPr/>
          <p:nvPr/>
        </p:nvSpPr>
        <p:spPr>
          <a:xfrm>
            <a:off x="296525" y="1085590"/>
            <a:ext cx="11795221" cy="5490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46FBDA3-2595-2392-4EC1-840EE6A8911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1A729013-5C8B-10D0-259F-96CD58B0C6CE}"/>
              </a:ext>
            </a:extLst>
          </p:cNvPr>
          <p:cNvSpPr txBox="1"/>
          <p:nvPr/>
        </p:nvSpPr>
        <p:spPr>
          <a:xfrm>
            <a:off x="2865665" y="433031"/>
            <a:ext cx="6253842" cy="523220"/>
          </a:xfrm>
          <a:prstGeom prst="rect">
            <a:avLst/>
          </a:prstGeom>
          <a:noFill/>
        </p:spPr>
        <p:txBody>
          <a:bodyPr wrap="square">
            <a:spAutoFit/>
          </a:bodyPr>
          <a:lstStyle/>
          <a:p>
            <a:pPr algn="ctr"/>
            <a:r>
              <a:rPr lang="ar-EG" sz="2800" b="1">
                <a:latin typeface="Alexandria" pitchFamily="2" charset="-78"/>
                <a:cs typeface="Alexandria" pitchFamily="2" charset="-78"/>
              </a:rPr>
              <a:t>معايير اختيار نوع العينة المناسب</a:t>
            </a:r>
          </a:p>
        </p:txBody>
      </p:sp>
      <p:pic>
        <p:nvPicPr>
          <p:cNvPr id="2" name="Picture 1">
            <a:extLst>
              <a:ext uri="{FF2B5EF4-FFF2-40B4-BE49-F238E27FC236}">
                <a16:creationId xmlns:a16="http://schemas.microsoft.com/office/drawing/2014/main" id="{F7B4689B-2DA5-285A-4F96-C756911D180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44048" y="1575103"/>
            <a:ext cx="2694618" cy="4041926"/>
          </a:xfrm>
          <a:prstGeom prst="rect">
            <a:avLst/>
          </a:prstGeom>
        </p:spPr>
      </p:pic>
      <p:sp>
        <p:nvSpPr>
          <p:cNvPr id="3" name="Text 0"/>
          <p:cNvSpPr/>
          <p:nvPr/>
        </p:nvSpPr>
        <p:spPr>
          <a:xfrm>
            <a:off x="6482537" y="1342237"/>
            <a:ext cx="5412938" cy="620078"/>
          </a:xfrm>
          <a:prstGeom prst="rect">
            <a:avLst/>
          </a:prstGeom>
          <a:noFill/>
          <a:ln/>
        </p:spPr>
        <p:txBody>
          <a:bodyPr wrap="none" lIns="0" tIns="0" rIns="0" bIns="0" rtlCol="0" anchor="t"/>
          <a:lstStyle/>
          <a:p>
            <a:pPr marL="0" indent="0" algn="r" rtl="1">
              <a:lnSpc>
                <a:spcPts val="4850"/>
              </a:lnSpc>
              <a:buNone/>
            </a:pPr>
            <a:r>
              <a:rPr lang="en-US" sz="2800" dirty="0">
                <a:solidFill>
                  <a:srgbClr val="403CCF"/>
                </a:solidFill>
                <a:latin typeface="Alexandria" pitchFamily="34" charset="0"/>
                <a:ea typeface="Alexandria" pitchFamily="34" charset="-122"/>
                <a:cs typeface="Alexandria" pitchFamily="34" charset="-120"/>
              </a:rPr>
              <a:t>المعيار الأول: درجة الدقة</a:t>
            </a:r>
            <a:endParaRPr lang="en-US" sz="2800" dirty="0"/>
          </a:p>
        </p:txBody>
      </p:sp>
      <p:grpSp>
        <p:nvGrpSpPr>
          <p:cNvPr id="10" name="Group 9">
            <a:extLst>
              <a:ext uri="{FF2B5EF4-FFF2-40B4-BE49-F238E27FC236}">
                <a16:creationId xmlns:a16="http://schemas.microsoft.com/office/drawing/2014/main" id="{B0D2EE08-A197-238A-4B72-D35A461F9FBA}"/>
              </a:ext>
            </a:extLst>
          </p:cNvPr>
          <p:cNvGrpSpPr/>
          <p:nvPr/>
        </p:nvGrpSpPr>
        <p:grpSpPr>
          <a:xfrm>
            <a:off x="3603171" y="2218962"/>
            <a:ext cx="8147047" cy="3661410"/>
            <a:chOff x="6280190" y="2752844"/>
            <a:chExt cx="7566144" cy="3661410"/>
          </a:xfrm>
        </p:grpSpPr>
        <p:sp>
          <p:nvSpPr>
            <p:cNvPr id="4" name="Text 1"/>
            <p:cNvSpPr/>
            <p:nvPr/>
          </p:nvSpPr>
          <p:spPr>
            <a:xfrm>
              <a:off x="6839307" y="2752844"/>
              <a:ext cx="2977039" cy="372070"/>
            </a:xfrm>
            <a:prstGeom prst="rect">
              <a:avLst/>
            </a:prstGeom>
            <a:noFill/>
            <a:ln/>
          </p:spPr>
          <p:txBody>
            <a:bodyPr wrap="none" lIns="0" tIns="0" rIns="0" bIns="0" rtlCol="0" anchor="t"/>
            <a:lstStyle/>
            <a:p>
              <a:pPr marL="0" indent="0" algn="r" rtl="1">
                <a:lnSpc>
                  <a:spcPts val="2900"/>
                </a:lnSpc>
                <a:buNone/>
              </a:pPr>
              <a:r>
                <a:rPr lang="en-US" sz="2300" dirty="0">
                  <a:solidFill>
                    <a:srgbClr val="403CCF"/>
                  </a:solidFill>
                  <a:latin typeface="Alexandria" pitchFamily="34" charset="0"/>
                  <a:ea typeface="Alexandria" pitchFamily="34" charset="-122"/>
                  <a:cs typeface="Alexandria" pitchFamily="34" charset="-120"/>
                </a:rPr>
                <a:t>الدراسات الاستكشافية</a:t>
              </a:r>
              <a:endParaRPr lang="en-US" sz="2300" dirty="0"/>
            </a:p>
          </p:txBody>
        </p:sp>
        <p:sp>
          <p:nvSpPr>
            <p:cNvPr id="7" name="Text 2"/>
            <p:cNvSpPr/>
            <p:nvPr/>
          </p:nvSpPr>
          <p:spPr>
            <a:xfrm>
              <a:off x="6280190" y="3323273"/>
              <a:ext cx="3536156" cy="2222778"/>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إذا كانت العينة سيتم استخدامها في إحدى الدراسات الاستكشافية، فإن الدقة لن تكون في مقدمة أولويات الباحث؛ لأنه لا توجد ضرورة للتطبيق على عينة ممثلة للمجتمع تمثيلاً دقيقاً؛ لأن هدف البحث هو مجرد التوصل إلى مؤشرات ولا يهدف إلى تعميم النتائج.</a:t>
              </a:r>
              <a:endParaRPr lang="en-US" sz="1550" dirty="0"/>
            </a:p>
          </p:txBody>
        </p:sp>
        <p:sp>
          <p:nvSpPr>
            <p:cNvPr id="8" name="Text 3"/>
            <p:cNvSpPr/>
            <p:nvPr/>
          </p:nvSpPr>
          <p:spPr>
            <a:xfrm>
              <a:off x="6280190" y="5724644"/>
              <a:ext cx="3536156" cy="635079"/>
            </a:xfrm>
            <a:prstGeom prst="rect">
              <a:avLst/>
            </a:prstGeom>
            <a:noFill/>
            <a:ln/>
          </p:spPr>
          <p:txBody>
            <a:bodyPr wrap="square" lIns="0" tIns="0" rIns="0" bIns="0" rtlCol="0" anchor="t"/>
            <a:lstStyle/>
            <a:p>
              <a:pPr marL="0" indent="0" algn="just" rtl="1">
                <a:lnSpc>
                  <a:spcPts val="2500"/>
                </a:lnSpc>
                <a:buNone/>
              </a:pPr>
              <a:r>
                <a:rPr lang="en-US" sz="1550" b="1" dirty="0">
                  <a:solidFill>
                    <a:srgbClr val="49495A"/>
                  </a:solidFill>
                  <a:latin typeface="Alexandria" pitchFamily="34" charset="0"/>
                  <a:ea typeface="Alexandria" pitchFamily="34" charset="-122"/>
                  <a:cs typeface="Alexandria" pitchFamily="34" charset="-120"/>
                </a:rPr>
                <a:t>النتيجة:</a:t>
              </a:r>
              <a:r>
                <a:rPr lang="en-US" sz="1550" dirty="0">
                  <a:solidFill>
                    <a:srgbClr val="49495A"/>
                  </a:solidFill>
                  <a:latin typeface="Alexandria" pitchFamily="34" charset="0"/>
                  <a:ea typeface="Alexandria" pitchFamily="34" charset="-122"/>
                  <a:cs typeface="Alexandria" pitchFamily="34" charset="-120"/>
                </a:rPr>
                <a:t> غالباً ما يتم استخدام عينات غير احتمالية</a:t>
              </a:r>
              <a:endParaRPr lang="en-US" sz="1550" dirty="0"/>
            </a:p>
          </p:txBody>
        </p:sp>
        <p:sp>
          <p:nvSpPr>
            <p:cNvPr id="9" name="Text 4"/>
            <p:cNvSpPr/>
            <p:nvPr/>
          </p:nvSpPr>
          <p:spPr>
            <a:xfrm>
              <a:off x="10308074" y="2752844"/>
              <a:ext cx="3536156" cy="744141"/>
            </a:xfrm>
            <a:prstGeom prst="rect">
              <a:avLst/>
            </a:prstGeom>
            <a:noFill/>
            <a:ln/>
          </p:spPr>
          <p:txBody>
            <a:bodyPr wrap="square" lIns="0" tIns="0" rIns="0" bIns="0" rtlCol="0" anchor="t"/>
            <a:lstStyle/>
            <a:p>
              <a:pPr marL="0" indent="0" algn="r" rtl="1">
                <a:lnSpc>
                  <a:spcPts val="2900"/>
                </a:lnSpc>
                <a:buNone/>
              </a:pPr>
              <a:r>
                <a:rPr lang="en-US" sz="2300" dirty="0">
                  <a:solidFill>
                    <a:srgbClr val="403CCF"/>
                  </a:solidFill>
                  <a:latin typeface="Alexandria" pitchFamily="34" charset="0"/>
                  <a:ea typeface="Alexandria" pitchFamily="34" charset="-122"/>
                  <a:cs typeface="Alexandria" pitchFamily="34" charset="-120"/>
                </a:rPr>
                <a:t>الدراسات الوصفية والسببية</a:t>
              </a:r>
              <a:endParaRPr lang="en-US" sz="2300" dirty="0"/>
            </a:p>
          </p:txBody>
        </p:sp>
        <p:sp>
          <p:nvSpPr>
            <p:cNvPr id="11" name="Text 5"/>
            <p:cNvSpPr/>
            <p:nvPr/>
          </p:nvSpPr>
          <p:spPr>
            <a:xfrm>
              <a:off x="10310178" y="3412018"/>
              <a:ext cx="3536156" cy="1905238"/>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في حالة الدراسات الوصفية والسببية، فإن العينة يجب أن تمثل خصائص المجتمع تمثيلاً دقيقاً؛ ولذا يجب أن يتوخى الباحث الدقة في العينة، ويكون لديه استعداد لتحمل مزيد من الوقت والمال لتحقيق تلك الدقة.</a:t>
              </a:r>
              <a:endParaRPr lang="en-US" sz="1550" dirty="0"/>
            </a:p>
          </p:txBody>
        </p:sp>
        <p:sp>
          <p:nvSpPr>
            <p:cNvPr id="12" name="Text 6"/>
            <p:cNvSpPr/>
            <p:nvPr/>
          </p:nvSpPr>
          <p:spPr>
            <a:xfrm>
              <a:off x="10308074" y="5779175"/>
              <a:ext cx="3536156" cy="635079"/>
            </a:xfrm>
            <a:prstGeom prst="rect">
              <a:avLst/>
            </a:prstGeom>
            <a:noFill/>
            <a:ln/>
          </p:spPr>
          <p:txBody>
            <a:bodyPr wrap="square" lIns="0" tIns="0" rIns="0" bIns="0" rtlCol="0" anchor="t"/>
            <a:lstStyle/>
            <a:p>
              <a:pPr marL="0" indent="0" algn="just" rtl="1">
                <a:lnSpc>
                  <a:spcPts val="2500"/>
                </a:lnSpc>
                <a:buNone/>
              </a:pPr>
              <a:r>
                <a:rPr lang="en-US" sz="1550" b="1" dirty="0">
                  <a:solidFill>
                    <a:srgbClr val="49495A"/>
                  </a:solidFill>
                  <a:latin typeface="Alexandria" pitchFamily="34" charset="0"/>
                  <a:ea typeface="Alexandria" pitchFamily="34" charset="-122"/>
                  <a:cs typeface="Alexandria" pitchFamily="34" charset="-120"/>
                </a:rPr>
                <a:t>النتيجة:</a:t>
              </a:r>
              <a:r>
                <a:rPr lang="en-US" sz="1550" dirty="0">
                  <a:solidFill>
                    <a:srgbClr val="49495A"/>
                  </a:solidFill>
                  <a:latin typeface="Alexandria" pitchFamily="34" charset="0"/>
                  <a:ea typeface="Alexandria" pitchFamily="34" charset="-122"/>
                  <a:cs typeface="Alexandria" pitchFamily="34" charset="-120"/>
                </a:rPr>
                <a:t> يغلب في هذه النوعية من الدراسات استخدام العينات الاحتمالية</a:t>
              </a:r>
              <a:endParaRPr lang="en-US" sz="1550" dirty="0"/>
            </a:p>
          </p:txBody>
        </p:sp>
      </p:grpSp>
    </p:spTree>
    <p:extLst>
      <p:ext uri="{BB962C8B-B14F-4D97-AF65-F5344CB8AC3E}">
        <p14:creationId xmlns:p14="http://schemas.microsoft.com/office/powerpoint/2010/main" val="327526781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AD448A-FC02-7D22-491A-073343482207}"/>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1BBD68BF-474B-998D-DE08-2996E55BEE2B}"/>
              </a:ext>
            </a:extLst>
          </p:cNvPr>
          <p:cNvSpPr/>
          <p:nvPr/>
        </p:nvSpPr>
        <p:spPr>
          <a:xfrm>
            <a:off x="8420876" y="1005349"/>
            <a:ext cx="3771123" cy="56508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D3767741-4E90-099B-4030-65B2703A6CC1}"/>
              </a:ext>
            </a:extLst>
          </p:cNvPr>
          <p:cNvSpPr/>
          <p:nvPr/>
        </p:nvSpPr>
        <p:spPr>
          <a:xfrm>
            <a:off x="296525" y="1085590"/>
            <a:ext cx="11795221" cy="5490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0BB04EC-8D85-B1E2-216A-DE11D87FE9F3}"/>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B67CA041-5FAB-0B6F-2E11-F489B43DF6A2}"/>
              </a:ext>
            </a:extLst>
          </p:cNvPr>
          <p:cNvSpPr txBox="1"/>
          <p:nvPr/>
        </p:nvSpPr>
        <p:spPr>
          <a:xfrm>
            <a:off x="2865665" y="433031"/>
            <a:ext cx="6253842" cy="523220"/>
          </a:xfrm>
          <a:prstGeom prst="rect">
            <a:avLst/>
          </a:prstGeom>
          <a:noFill/>
        </p:spPr>
        <p:txBody>
          <a:bodyPr wrap="square">
            <a:spAutoFit/>
          </a:bodyPr>
          <a:lstStyle/>
          <a:p>
            <a:pPr algn="ctr"/>
            <a:r>
              <a:rPr lang="ar-EG" sz="2800" b="1">
                <a:latin typeface="Alexandria" pitchFamily="2" charset="-78"/>
                <a:cs typeface="Alexandria" pitchFamily="2" charset="-78"/>
              </a:rPr>
              <a:t>معايير اختيار نوع العينة المناسب</a:t>
            </a:r>
          </a:p>
        </p:txBody>
      </p:sp>
      <p:pic>
        <p:nvPicPr>
          <p:cNvPr id="2" name="Picture 1">
            <a:extLst>
              <a:ext uri="{FF2B5EF4-FFF2-40B4-BE49-F238E27FC236}">
                <a16:creationId xmlns:a16="http://schemas.microsoft.com/office/drawing/2014/main" id="{03FDED95-D7DC-6539-81EA-ED493908878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96525" y="2190717"/>
            <a:ext cx="3410274" cy="3410274"/>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
        <p:nvSpPr>
          <p:cNvPr id="3" name="Text 0"/>
          <p:cNvSpPr/>
          <p:nvPr/>
        </p:nvSpPr>
        <p:spPr>
          <a:xfrm>
            <a:off x="3419731" y="1188935"/>
            <a:ext cx="8566309" cy="620078"/>
          </a:xfrm>
          <a:prstGeom prst="rect">
            <a:avLst/>
          </a:prstGeom>
          <a:noFill/>
          <a:ln/>
        </p:spPr>
        <p:txBody>
          <a:bodyPr wrap="none" lIns="0" tIns="0" rIns="0" bIns="0" rtlCol="0" anchor="t"/>
          <a:lstStyle/>
          <a:p>
            <a:pPr marL="0" indent="0" algn="r" rtl="1">
              <a:lnSpc>
                <a:spcPts val="4850"/>
              </a:lnSpc>
              <a:buNone/>
            </a:pPr>
            <a:r>
              <a:rPr lang="en-US" sz="2800" dirty="0">
                <a:solidFill>
                  <a:srgbClr val="403CCF"/>
                </a:solidFill>
                <a:latin typeface="Alexandria" pitchFamily="34" charset="0"/>
                <a:ea typeface="Alexandria" pitchFamily="34" charset="-122"/>
                <a:cs typeface="Alexandria" pitchFamily="34" charset="-120"/>
              </a:rPr>
              <a:t>المعيار الثاني: المصادر المادية والبشرية</a:t>
            </a:r>
            <a:endParaRPr lang="en-US" sz="2800" dirty="0"/>
          </a:p>
        </p:txBody>
      </p:sp>
      <p:grpSp>
        <p:nvGrpSpPr>
          <p:cNvPr id="4" name="Group 3">
            <a:extLst>
              <a:ext uri="{FF2B5EF4-FFF2-40B4-BE49-F238E27FC236}">
                <a16:creationId xmlns:a16="http://schemas.microsoft.com/office/drawing/2014/main" id="{912D3830-7BC0-F8D5-D7B8-70C5615D704C}"/>
              </a:ext>
            </a:extLst>
          </p:cNvPr>
          <p:cNvGrpSpPr/>
          <p:nvPr/>
        </p:nvGrpSpPr>
        <p:grpSpPr>
          <a:xfrm>
            <a:off x="4234544" y="2119052"/>
            <a:ext cx="7554790" cy="3868091"/>
            <a:chOff x="6212086" y="2065734"/>
            <a:chExt cx="7632025" cy="2559845"/>
          </a:xfrm>
        </p:grpSpPr>
        <p:sp>
          <p:nvSpPr>
            <p:cNvPr id="7" name="Text 1">
              <a:extLst>
                <a:ext uri="{FF2B5EF4-FFF2-40B4-BE49-F238E27FC236}">
                  <a16:creationId xmlns:a16="http://schemas.microsoft.com/office/drawing/2014/main" id="{F041AD0F-AA9B-84E0-93FB-A4702ECBC605}"/>
                </a:ext>
              </a:extLst>
            </p:cNvPr>
            <p:cNvSpPr/>
            <p:nvPr/>
          </p:nvSpPr>
          <p:spPr>
            <a:xfrm>
              <a:off x="6212086" y="2065734"/>
              <a:ext cx="7632025" cy="635079"/>
            </a:xfrm>
            <a:prstGeom prst="rect">
              <a:avLst/>
            </a:prstGeom>
            <a:noFill/>
            <a:ln/>
          </p:spPr>
          <p:txBody>
            <a:bodyPr wrap="square" lIns="0" tIns="0" rIns="0" bIns="0" rtlCol="0" anchor="t"/>
            <a:lstStyle/>
            <a:p>
              <a:pPr marL="0" indent="0" algn="just" rtl="1">
                <a:lnSpc>
                  <a:spcPts val="2500"/>
                </a:lnSpc>
                <a:buNone/>
              </a:pPr>
              <a:r>
                <a:rPr lang="en-US" sz="1600" dirty="0">
                  <a:solidFill>
                    <a:srgbClr val="49495A"/>
                  </a:solidFill>
                  <a:latin typeface="Alexandria" pitchFamily="2" charset="-78"/>
                  <a:ea typeface="Alexandria" pitchFamily="34" charset="-122"/>
                  <a:cs typeface="Alexandria" pitchFamily="2" charset="-78"/>
                </a:rPr>
                <a:t>إذا كانت المصادر المادية والبشرية محدودة، فإن هناك اختيارات معينة ستكون مستبعدة.</a:t>
              </a:r>
              <a:endParaRPr lang="en-US" sz="1600" dirty="0">
                <a:latin typeface="Alexandria" pitchFamily="2" charset="-78"/>
                <a:cs typeface="Alexandria" pitchFamily="2" charset="-78"/>
              </a:endParaRPr>
            </a:p>
          </p:txBody>
        </p:sp>
        <p:sp>
          <p:nvSpPr>
            <p:cNvPr id="8" name="Text 2">
              <a:extLst>
                <a:ext uri="{FF2B5EF4-FFF2-40B4-BE49-F238E27FC236}">
                  <a16:creationId xmlns:a16="http://schemas.microsoft.com/office/drawing/2014/main" id="{AC6F1899-0367-903A-B35A-93C1CED8832E}"/>
                </a:ext>
              </a:extLst>
            </p:cNvPr>
            <p:cNvSpPr/>
            <p:nvPr/>
          </p:nvSpPr>
          <p:spPr>
            <a:xfrm>
              <a:off x="6212086" y="2924056"/>
              <a:ext cx="7334369" cy="635079"/>
            </a:xfrm>
            <a:prstGeom prst="rect">
              <a:avLst/>
            </a:prstGeom>
            <a:noFill/>
            <a:ln/>
          </p:spPr>
          <p:txBody>
            <a:bodyPr wrap="square" lIns="0" tIns="0" rIns="0" bIns="0" rtlCol="0" anchor="t"/>
            <a:lstStyle/>
            <a:p>
              <a:pPr marL="0" indent="0" algn="just" rtl="1">
                <a:lnSpc>
                  <a:spcPts val="2500"/>
                </a:lnSpc>
                <a:buNone/>
              </a:pPr>
              <a:r>
                <a:rPr lang="en-US" sz="1600" dirty="0">
                  <a:solidFill>
                    <a:srgbClr val="49495A"/>
                  </a:solidFill>
                  <a:latin typeface="Alexandria" pitchFamily="2" charset="-78"/>
                  <a:ea typeface="Alexandria" pitchFamily="34" charset="-122"/>
                  <a:cs typeface="Alexandria" pitchFamily="2" charset="-78"/>
                </a:rPr>
                <a:t>فمثلاً: إجراء بحث على عينة من عدة دول يمكن أن يكون متاحاً بالنسبة إلى مؤسسة كبيرة، أما بالنسبة إلى طالب في مرحلة الماجستير فسيكون فوق مستوى إمكانياته.</a:t>
              </a:r>
              <a:endParaRPr lang="en-US" sz="1600" dirty="0">
                <a:latin typeface="Alexandria" pitchFamily="2" charset="-78"/>
                <a:cs typeface="Alexandria" pitchFamily="2" charset="-78"/>
              </a:endParaRPr>
            </a:p>
          </p:txBody>
        </p:sp>
        <p:sp>
          <p:nvSpPr>
            <p:cNvPr id="9" name="Shape 3">
              <a:extLst>
                <a:ext uri="{FF2B5EF4-FFF2-40B4-BE49-F238E27FC236}">
                  <a16:creationId xmlns:a16="http://schemas.microsoft.com/office/drawing/2014/main" id="{7A17C74E-E690-315F-4957-F97329B67305}"/>
                </a:ext>
              </a:extLst>
            </p:cNvPr>
            <p:cNvSpPr/>
            <p:nvPr/>
          </p:nvSpPr>
          <p:spPr>
            <a:xfrm>
              <a:off x="13821251" y="2924056"/>
              <a:ext cx="22860" cy="635079"/>
            </a:xfrm>
            <a:prstGeom prst="rect">
              <a:avLst/>
            </a:prstGeom>
            <a:solidFill>
              <a:srgbClr val="403CCF"/>
            </a:solidFill>
            <a:ln/>
          </p:spPr>
          <p:txBody>
            <a:bodyPr/>
            <a:lstStyle/>
            <a:p>
              <a:pPr algn="just"/>
              <a:endParaRPr lang="en-US" sz="1600">
                <a:latin typeface="Alexandria" pitchFamily="2" charset="-78"/>
                <a:cs typeface="Alexandria" pitchFamily="2" charset="-78"/>
              </a:endParaRPr>
            </a:p>
          </p:txBody>
        </p:sp>
        <p:sp>
          <p:nvSpPr>
            <p:cNvPr id="10" name="Shape 4">
              <a:extLst>
                <a:ext uri="{FF2B5EF4-FFF2-40B4-BE49-F238E27FC236}">
                  <a16:creationId xmlns:a16="http://schemas.microsoft.com/office/drawing/2014/main" id="{FA9EBBE6-7547-0D28-316A-38AF25192D38}"/>
                </a:ext>
              </a:extLst>
            </p:cNvPr>
            <p:cNvSpPr/>
            <p:nvPr/>
          </p:nvSpPr>
          <p:spPr>
            <a:xfrm>
              <a:off x="6212086" y="3782378"/>
              <a:ext cx="7632025" cy="843201"/>
            </a:xfrm>
            <a:prstGeom prst="roundRect">
              <a:avLst>
                <a:gd name="adj" fmla="val 3531"/>
              </a:avLst>
            </a:prstGeom>
            <a:solidFill>
              <a:srgbClr val="C3C2F0"/>
            </a:solidFill>
            <a:ln/>
          </p:spPr>
          <p:txBody>
            <a:bodyPr/>
            <a:lstStyle/>
            <a:p>
              <a:pPr algn="just"/>
              <a:endParaRPr lang="en-US" sz="1600">
                <a:latin typeface="Alexandria" pitchFamily="2" charset="-78"/>
                <a:cs typeface="Alexandria" pitchFamily="2" charset="-78"/>
              </a:endParaRPr>
            </a:p>
          </p:txBody>
        </p:sp>
        <p:pic>
          <p:nvPicPr>
            <p:cNvPr id="11" name="Image 1" descr="preencoded.png">
              <a:extLst>
                <a:ext uri="{FF2B5EF4-FFF2-40B4-BE49-F238E27FC236}">
                  <a16:creationId xmlns:a16="http://schemas.microsoft.com/office/drawing/2014/main" id="{299E553E-3892-8D6B-71EE-182E2CCDB040}"/>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410444" y="4077653"/>
              <a:ext cx="248007" cy="198358"/>
            </a:xfrm>
            <a:prstGeom prst="rect">
              <a:avLst/>
            </a:prstGeom>
          </p:spPr>
        </p:pic>
        <p:sp>
          <p:nvSpPr>
            <p:cNvPr id="12" name="Text 5">
              <a:extLst>
                <a:ext uri="{FF2B5EF4-FFF2-40B4-BE49-F238E27FC236}">
                  <a16:creationId xmlns:a16="http://schemas.microsoft.com/office/drawing/2014/main" id="{104C1AAD-8666-8A6B-8541-F1014DA002C4}"/>
                </a:ext>
              </a:extLst>
            </p:cNvPr>
            <p:cNvSpPr/>
            <p:nvPr/>
          </p:nvSpPr>
          <p:spPr>
            <a:xfrm>
              <a:off x="6856809" y="4030266"/>
              <a:ext cx="6788944" cy="317540"/>
            </a:xfrm>
            <a:prstGeom prst="rect">
              <a:avLst/>
            </a:prstGeom>
            <a:noFill/>
            <a:ln/>
          </p:spPr>
          <p:txBody>
            <a:bodyPr wrap="none" lIns="0" tIns="0" rIns="0" bIns="0" rtlCol="0" anchor="t"/>
            <a:lstStyle/>
            <a:p>
              <a:pPr marL="0" indent="0" algn="just" rtl="1">
                <a:lnSpc>
                  <a:spcPts val="2500"/>
                </a:lnSpc>
                <a:buNone/>
              </a:pPr>
              <a:r>
                <a:rPr lang="en-US" sz="1600" dirty="0">
                  <a:solidFill>
                    <a:srgbClr val="000000"/>
                  </a:solidFill>
                  <a:latin typeface="Alexandria" pitchFamily="2" charset="-78"/>
                  <a:ea typeface="Alexandria" pitchFamily="34" charset="-122"/>
                  <a:cs typeface="Alexandria" pitchFamily="2" charset="-78"/>
                </a:rPr>
                <a:t>يجب على الباحث تقييم الموارد المتاحة بشكل واقعي قبل اختيار نوع العينة</a:t>
              </a:r>
              <a:endParaRPr lang="en-US" sz="1600" dirty="0">
                <a:latin typeface="Alexandria" pitchFamily="2" charset="-78"/>
                <a:cs typeface="Alexandria" pitchFamily="2" charset="-78"/>
              </a:endParaRPr>
            </a:p>
          </p:txBody>
        </p:sp>
      </p:grpSp>
    </p:spTree>
    <p:extLst>
      <p:ext uri="{BB962C8B-B14F-4D97-AF65-F5344CB8AC3E}">
        <p14:creationId xmlns:p14="http://schemas.microsoft.com/office/powerpoint/2010/main" val="423635716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6E9DBE-C53B-C405-F35E-9212DA8AFDDE}"/>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8490B097-42EE-AB2B-1A1A-1E0F99836E21}"/>
              </a:ext>
            </a:extLst>
          </p:cNvPr>
          <p:cNvSpPr/>
          <p:nvPr/>
        </p:nvSpPr>
        <p:spPr>
          <a:xfrm>
            <a:off x="8420876" y="1005349"/>
            <a:ext cx="3771123" cy="56508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B160AAE-BF66-84FC-3F1D-C53524A8C22F}"/>
              </a:ext>
            </a:extLst>
          </p:cNvPr>
          <p:cNvSpPr/>
          <p:nvPr/>
        </p:nvSpPr>
        <p:spPr>
          <a:xfrm>
            <a:off x="296525" y="1085590"/>
            <a:ext cx="11795221" cy="5490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DCDF539-B341-2D25-9D42-621A7D7935A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9762FF86-ED42-FB0A-28A6-E1B9292E087C}"/>
              </a:ext>
            </a:extLst>
          </p:cNvPr>
          <p:cNvSpPr txBox="1"/>
          <p:nvPr/>
        </p:nvSpPr>
        <p:spPr>
          <a:xfrm>
            <a:off x="2865665" y="433031"/>
            <a:ext cx="6253842" cy="523220"/>
          </a:xfrm>
          <a:prstGeom prst="rect">
            <a:avLst/>
          </a:prstGeom>
          <a:noFill/>
        </p:spPr>
        <p:txBody>
          <a:bodyPr wrap="square">
            <a:spAutoFit/>
          </a:bodyPr>
          <a:lstStyle/>
          <a:p>
            <a:pPr algn="ctr"/>
            <a:r>
              <a:rPr lang="ar-EG" sz="2800" b="1">
                <a:latin typeface="Alexandria" pitchFamily="2" charset="-78"/>
                <a:cs typeface="Alexandria" pitchFamily="2" charset="-78"/>
              </a:rPr>
              <a:t>معايير اختيار نوع العينة المناسب</a:t>
            </a:r>
          </a:p>
        </p:txBody>
      </p:sp>
      <p:sp>
        <p:nvSpPr>
          <p:cNvPr id="3" name="Text 0"/>
          <p:cNvSpPr/>
          <p:nvPr/>
        </p:nvSpPr>
        <p:spPr>
          <a:xfrm>
            <a:off x="7148436" y="1155869"/>
            <a:ext cx="4747039" cy="453906"/>
          </a:xfrm>
          <a:prstGeom prst="rect">
            <a:avLst/>
          </a:prstGeom>
          <a:noFill/>
          <a:ln/>
        </p:spPr>
        <p:txBody>
          <a:bodyPr wrap="none" lIns="0" tIns="0" rIns="0" bIns="0" rtlCol="0" anchor="t"/>
          <a:lstStyle/>
          <a:p>
            <a:pPr marL="0" indent="0" algn="r" rtl="1">
              <a:lnSpc>
                <a:spcPts val="4850"/>
              </a:lnSpc>
              <a:buNone/>
            </a:pPr>
            <a:r>
              <a:rPr lang="en-US" sz="2800" dirty="0">
                <a:solidFill>
                  <a:srgbClr val="403CCF"/>
                </a:solidFill>
                <a:latin typeface="Alexandria" pitchFamily="34" charset="0"/>
                <a:ea typeface="Alexandria" pitchFamily="34" charset="-122"/>
                <a:cs typeface="Alexandria" pitchFamily="34" charset="-120"/>
              </a:rPr>
              <a:t>المعيار الثالث: الوقت</a:t>
            </a:r>
            <a:endParaRPr lang="en-US" sz="2800" dirty="0"/>
          </a:p>
        </p:txBody>
      </p:sp>
      <p:pic>
        <p:nvPicPr>
          <p:cNvPr id="2" name="Picture 1">
            <a:extLst>
              <a:ext uri="{FF2B5EF4-FFF2-40B4-BE49-F238E27FC236}">
                <a16:creationId xmlns:a16="http://schemas.microsoft.com/office/drawing/2014/main" id="{C5957577-16B3-DA89-AE3F-938ED6A6714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03355" y="1382822"/>
            <a:ext cx="3066444" cy="4599665"/>
          </a:xfrm>
          <a:prstGeom prst="rect">
            <a:avLst/>
          </a:prstGeom>
        </p:spPr>
      </p:pic>
      <p:grpSp>
        <p:nvGrpSpPr>
          <p:cNvPr id="9" name="Group 8">
            <a:extLst>
              <a:ext uri="{FF2B5EF4-FFF2-40B4-BE49-F238E27FC236}">
                <a16:creationId xmlns:a16="http://schemas.microsoft.com/office/drawing/2014/main" id="{F3C1BD7A-097A-F65D-5333-257AE6F1B3A2}"/>
              </a:ext>
            </a:extLst>
          </p:cNvPr>
          <p:cNvGrpSpPr/>
          <p:nvPr/>
        </p:nvGrpSpPr>
        <p:grpSpPr>
          <a:xfrm>
            <a:off x="3875314" y="1962315"/>
            <a:ext cx="7813331" cy="3162657"/>
            <a:chOff x="6280190" y="2992279"/>
            <a:chExt cx="7556421" cy="3162657"/>
          </a:xfrm>
        </p:grpSpPr>
        <p:sp>
          <p:nvSpPr>
            <p:cNvPr id="4" name="Text 1"/>
            <p:cNvSpPr/>
            <p:nvPr/>
          </p:nvSpPr>
          <p:spPr>
            <a:xfrm>
              <a:off x="6280190" y="2992279"/>
              <a:ext cx="7556421" cy="635079"/>
            </a:xfrm>
            <a:prstGeom prst="rect">
              <a:avLst/>
            </a:prstGeom>
            <a:noFill/>
            <a:ln/>
          </p:spPr>
          <p:txBody>
            <a:bodyPr wrap="square" lIns="0" tIns="0" rIns="0" bIns="0" rtlCol="0" anchor="t"/>
            <a:lstStyle/>
            <a:p>
              <a:pPr marL="0" indent="0" algn="just" rtl="1">
                <a:lnSpc>
                  <a:spcPts val="2500"/>
                </a:lnSpc>
                <a:buNone/>
              </a:pPr>
              <a:r>
                <a:rPr lang="en-US" sz="1600" dirty="0">
                  <a:solidFill>
                    <a:srgbClr val="49495A"/>
                  </a:solidFill>
                  <a:latin typeface="Alexandria" pitchFamily="2" charset="-78"/>
                  <a:ea typeface="Alexandria" pitchFamily="34" charset="-122"/>
                  <a:cs typeface="Alexandria" pitchFamily="2" charset="-78"/>
                </a:rPr>
                <a:t>إذا كان الباحث مرتبطاً بميعاد معين للانتهاء من بحثه، فإنه يختار عينة بسيطة لا تستغرق زمناً طويلاً.</a:t>
              </a:r>
              <a:endParaRPr lang="en-US" sz="1600" dirty="0">
                <a:latin typeface="Alexandria" pitchFamily="2" charset="-78"/>
                <a:cs typeface="Alexandria" pitchFamily="2" charset="-78"/>
              </a:endParaRPr>
            </a:p>
          </p:txBody>
        </p:sp>
        <p:sp>
          <p:nvSpPr>
            <p:cNvPr id="7" name="Shape 2"/>
            <p:cNvSpPr/>
            <p:nvPr/>
          </p:nvSpPr>
          <p:spPr>
            <a:xfrm>
              <a:off x="6280190" y="3850600"/>
              <a:ext cx="7556421" cy="2304336"/>
            </a:xfrm>
            <a:prstGeom prst="roundRect">
              <a:avLst>
                <a:gd name="adj" fmla="val 1292"/>
              </a:avLst>
            </a:prstGeom>
            <a:solidFill>
              <a:srgbClr val="C3C2F0"/>
            </a:solidFill>
            <a:ln/>
          </p:spPr>
          <p:txBody>
            <a:bodyPr/>
            <a:lstStyle/>
            <a:p>
              <a:endParaRPr lang="en-US" sz="1600">
                <a:latin typeface="Alexandria" pitchFamily="2" charset="-78"/>
                <a:cs typeface="Alexandria" pitchFamily="2" charset="-78"/>
              </a:endParaRPr>
            </a:p>
          </p:txBody>
        </p:sp>
        <p:pic>
          <p:nvPicPr>
            <p:cNvPr id="8" name="Image 1"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478548" y="4125278"/>
              <a:ext cx="310039" cy="248007"/>
            </a:xfrm>
            <a:prstGeom prst="rect">
              <a:avLst/>
            </a:prstGeom>
          </p:spPr>
        </p:pic>
        <p:sp>
          <p:nvSpPr>
            <p:cNvPr id="10" name="Text 3"/>
            <p:cNvSpPr/>
            <p:nvPr/>
          </p:nvSpPr>
          <p:spPr>
            <a:xfrm>
              <a:off x="11157347" y="4098488"/>
              <a:ext cx="2480905" cy="310158"/>
            </a:xfrm>
            <a:prstGeom prst="rect">
              <a:avLst/>
            </a:prstGeom>
            <a:noFill/>
            <a:ln/>
          </p:spPr>
          <p:txBody>
            <a:bodyPr wrap="none" lIns="0" tIns="0" rIns="0" bIns="0" rtlCol="0" anchor="t"/>
            <a:lstStyle/>
            <a:p>
              <a:pPr marL="0" indent="0" algn="r" rtl="1">
                <a:lnSpc>
                  <a:spcPts val="2400"/>
                </a:lnSpc>
                <a:buNone/>
              </a:pPr>
              <a:r>
                <a:rPr lang="en-US" sz="1600" dirty="0">
                  <a:solidFill>
                    <a:srgbClr val="000000"/>
                  </a:solidFill>
                  <a:latin typeface="Alexandria" pitchFamily="2" charset="-78"/>
                  <a:ea typeface="Alexandria" pitchFamily="34" charset="-122"/>
                  <a:cs typeface="Alexandria" pitchFamily="2" charset="-78"/>
                </a:rPr>
                <a:t>مثال تطبيقي</a:t>
              </a:r>
              <a:endParaRPr lang="en-US" sz="1600" dirty="0">
                <a:latin typeface="Alexandria" pitchFamily="2" charset="-78"/>
                <a:cs typeface="Alexandria" pitchFamily="2" charset="-78"/>
              </a:endParaRPr>
            </a:p>
          </p:txBody>
        </p:sp>
        <p:sp>
          <p:nvSpPr>
            <p:cNvPr id="11" name="Text 4"/>
            <p:cNvSpPr/>
            <p:nvPr/>
          </p:nvSpPr>
          <p:spPr>
            <a:xfrm>
              <a:off x="6986945" y="4607004"/>
              <a:ext cx="6651308" cy="1270159"/>
            </a:xfrm>
            <a:prstGeom prst="rect">
              <a:avLst/>
            </a:prstGeom>
            <a:noFill/>
            <a:ln/>
          </p:spPr>
          <p:txBody>
            <a:bodyPr wrap="square" lIns="0" tIns="0" rIns="0" bIns="0" rtlCol="0" anchor="t"/>
            <a:lstStyle/>
            <a:p>
              <a:pPr marL="0" indent="0" algn="just" rtl="1">
                <a:lnSpc>
                  <a:spcPts val="2500"/>
                </a:lnSpc>
                <a:buNone/>
              </a:pPr>
              <a:r>
                <a:rPr lang="en-US" sz="1600" dirty="0">
                  <a:solidFill>
                    <a:srgbClr val="000000"/>
                  </a:solidFill>
                  <a:latin typeface="Alexandria" pitchFamily="2" charset="-78"/>
                  <a:ea typeface="Alexandria" pitchFamily="34" charset="-122"/>
                  <a:cs typeface="Alexandria" pitchFamily="2" charset="-78"/>
                </a:rPr>
                <a:t>في دراسة تعتمد على منهج المسح وتستخدم الاستبانة التليفونية، يفضل أن تعتمد على عينة عشوائية بسيطة باستخدام دليل التليفون، وهي عينة لا تستغرق وقتاً طويلاً مقارنة بعينة طبقية تمثل جميع خصائص مجتمع الدراسة.</a:t>
              </a:r>
              <a:endParaRPr lang="en-US" sz="1600" dirty="0">
                <a:latin typeface="Alexandria" pitchFamily="2" charset="-78"/>
                <a:cs typeface="Alexandria" pitchFamily="2" charset="-78"/>
              </a:endParaRPr>
            </a:p>
          </p:txBody>
        </p:sp>
      </p:grpSp>
    </p:spTree>
    <p:extLst>
      <p:ext uri="{BB962C8B-B14F-4D97-AF65-F5344CB8AC3E}">
        <p14:creationId xmlns:p14="http://schemas.microsoft.com/office/powerpoint/2010/main" val="377430265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30450E-FD7B-1CDE-21FC-A522F0E581ED}"/>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FE7E3E13-84FC-8CE5-B4E6-B90BEA44F817}"/>
              </a:ext>
            </a:extLst>
          </p:cNvPr>
          <p:cNvSpPr/>
          <p:nvPr/>
        </p:nvSpPr>
        <p:spPr>
          <a:xfrm>
            <a:off x="8420876" y="1005349"/>
            <a:ext cx="3771123" cy="56508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BE82252-E8D0-E10A-C8DB-79E95178DDEF}"/>
              </a:ext>
            </a:extLst>
          </p:cNvPr>
          <p:cNvSpPr/>
          <p:nvPr/>
        </p:nvSpPr>
        <p:spPr>
          <a:xfrm>
            <a:off x="296525" y="1085590"/>
            <a:ext cx="11795221" cy="5490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F5156E3-887E-2F65-4A82-EE123A695931}"/>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FDE8ACA1-006E-FB2A-E4F1-E6FCA90C841A}"/>
              </a:ext>
            </a:extLst>
          </p:cNvPr>
          <p:cNvSpPr txBox="1"/>
          <p:nvPr/>
        </p:nvSpPr>
        <p:spPr>
          <a:xfrm>
            <a:off x="2865665" y="433031"/>
            <a:ext cx="6253842" cy="523220"/>
          </a:xfrm>
          <a:prstGeom prst="rect">
            <a:avLst/>
          </a:prstGeom>
          <a:noFill/>
        </p:spPr>
        <p:txBody>
          <a:bodyPr wrap="square">
            <a:spAutoFit/>
          </a:bodyPr>
          <a:lstStyle/>
          <a:p>
            <a:pPr algn="ctr"/>
            <a:r>
              <a:rPr lang="ar-EG" sz="2800" b="1">
                <a:latin typeface="Alexandria" pitchFamily="2" charset="-78"/>
                <a:cs typeface="Alexandria" pitchFamily="2" charset="-78"/>
              </a:rPr>
              <a:t>معايير اختيار نوع العينة المناسب</a:t>
            </a:r>
          </a:p>
        </p:txBody>
      </p:sp>
      <p:sp>
        <p:nvSpPr>
          <p:cNvPr id="2" name="Text 0"/>
          <p:cNvSpPr/>
          <p:nvPr/>
        </p:nvSpPr>
        <p:spPr>
          <a:xfrm>
            <a:off x="1333001" y="1285208"/>
            <a:ext cx="10530007" cy="620078"/>
          </a:xfrm>
          <a:prstGeom prst="rect">
            <a:avLst/>
          </a:prstGeom>
          <a:noFill/>
          <a:ln/>
        </p:spPr>
        <p:txBody>
          <a:bodyPr wrap="none" lIns="0" tIns="0" rIns="0" bIns="0" rtlCol="0" anchor="t"/>
          <a:lstStyle/>
          <a:p>
            <a:pPr marL="0" indent="0" algn="r" rtl="1">
              <a:lnSpc>
                <a:spcPts val="4850"/>
              </a:lnSpc>
              <a:buNone/>
            </a:pPr>
            <a:r>
              <a:rPr lang="en-US" sz="2800" dirty="0">
                <a:solidFill>
                  <a:srgbClr val="403CCF"/>
                </a:solidFill>
                <a:latin typeface="Alexandria" pitchFamily="34" charset="0"/>
                <a:ea typeface="Alexandria" pitchFamily="34" charset="-122"/>
                <a:cs typeface="Alexandria" pitchFamily="34" charset="-120"/>
              </a:rPr>
              <a:t>المعيار الرابع: المعرفة المسبقة بمجتمع الدراسة</a:t>
            </a:r>
            <a:endParaRPr lang="en-US" sz="2800" dirty="0"/>
          </a:p>
        </p:txBody>
      </p:sp>
      <p:grpSp>
        <p:nvGrpSpPr>
          <p:cNvPr id="8" name="Group 7">
            <a:extLst>
              <a:ext uri="{FF2B5EF4-FFF2-40B4-BE49-F238E27FC236}">
                <a16:creationId xmlns:a16="http://schemas.microsoft.com/office/drawing/2014/main" id="{DBEEF914-A385-D951-AFC8-0FF9A1536AD1}"/>
              </a:ext>
            </a:extLst>
          </p:cNvPr>
          <p:cNvGrpSpPr/>
          <p:nvPr/>
        </p:nvGrpSpPr>
        <p:grpSpPr>
          <a:xfrm>
            <a:off x="1083844" y="2253139"/>
            <a:ext cx="10530006" cy="2351722"/>
            <a:chOff x="793790" y="3397806"/>
            <a:chExt cx="6955631" cy="2351722"/>
          </a:xfrm>
        </p:grpSpPr>
        <p:sp>
          <p:nvSpPr>
            <p:cNvPr id="3" name="Text 1"/>
            <p:cNvSpPr/>
            <p:nvPr/>
          </p:nvSpPr>
          <p:spPr>
            <a:xfrm>
              <a:off x="793790" y="3397806"/>
              <a:ext cx="6955631" cy="952619"/>
            </a:xfrm>
            <a:prstGeom prst="rect">
              <a:avLst/>
            </a:prstGeom>
            <a:noFill/>
            <a:ln/>
          </p:spPr>
          <p:txBody>
            <a:bodyPr wrap="square" lIns="0" tIns="0" rIns="0" bIns="0" rtlCol="0" anchor="t"/>
            <a:lstStyle/>
            <a:p>
              <a:pPr marL="0" indent="0" algn="just" rtl="1">
                <a:lnSpc>
                  <a:spcPts val="2500"/>
                </a:lnSpc>
                <a:buNone/>
              </a:pPr>
              <a:r>
                <a:rPr lang="en-US" sz="1600" dirty="0">
                  <a:solidFill>
                    <a:srgbClr val="49495A"/>
                  </a:solidFill>
                  <a:latin typeface="Alexandria" pitchFamily="2" charset="-78"/>
                  <a:ea typeface="Alexandria" pitchFamily="34" charset="-122"/>
                  <a:cs typeface="Alexandria" pitchFamily="2" charset="-78"/>
                </a:rPr>
                <a:t>في كثير من الأحوال لا تتوافر لدى الباحث قوائم تتضمن جميع مفردات مجتمع الدراسة بما يجعله يستبعد احتمالية استخدام عينات مثل: العينة العشوائية المنتظمة أو العينة الطبقية.</a:t>
              </a:r>
              <a:endParaRPr lang="en-US" sz="1600" dirty="0">
                <a:latin typeface="Alexandria" pitchFamily="2" charset="-78"/>
                <a:cs typeface="Alexandria" pitchFamily="2" charset="-78"/>
              </a:endParaRPr>
            </a:p>
          </p:txBody>
        </p:sp>
        <p:sp>
          <p:nvSpPr>
            <p:cNvPr id="4" name="Text 2"/>
            <p:cNvSpPr/>
            <p:nvPr/>
          </p:nvSpPr>
          <p:spPr>
            <a:xfrm>
              <a:off x="793790" y="4573667"/>
              <a:ext cx="6657975" cy="317540"/>
            </a:xfrm>
            <a:prstGeom prst="rect">
              <a:avLst/>
            </a:prstGeom>
            <a:noFill/>
            <a:ln/>
          </p:spPr>
          <p:txBody>
            <a:bodyPr wrap="none" lIns="0" tIns="0" rIns="0" bIns="0" rtlCol="0" anchor="t"/>
            <a:lstStyle/>
            <a:p>
              <a:pPr marL="0" indent="0" algn="just" rtl="1">
                <a:lnSpc>
                  <a:spcPts val="2500"/>
                </a:lnSpc>
                <a:buNone/>
              </a:pPr>
              <a:r>
                <a:rPr lang="en-US" sz="1600" dirty="0">
                  <a:solidFill>
                    <a:srgbClr val="49495A"/>
                  </a:solidFill>
                  <a:latin typeface="Alexandria" pitchFamily="2" charset="-78"/>
                  <a:ea typeface="Alexandria" pitchFamily="34" charset="-122"/>
                  <a:cs typeface="Alexandria" pitchFamily="2" charset="-78"/>
                </a:rPr>
                <a:t>يعد عدم توافر القوائم هو القاعدة في المجتمعات النامية</a:t>
              </a:r>
              <a:endParaRPr lang="en-US" sz="1600" dirty="0">
                <a:latin typeface="Alexandria" pitchFamily="2" charset="-78"/>
                <a:cs typeface="Alexandria" pitchFamily="2" charset="-78"/>
              </a:endParaRPr>
            </a:p>
          </p:txBody>
        </p:sp>
        <p:sp>
          <p:nvSpPr>
            <p:cNvPr id="7" name="Shape 3"/>
            <p:cNvSpPr/>
            <p:nvPr/>
          </p:nvSpPr>
          <p:spPr>
            <a:xfrm>
              <a:off x="7726561" y="4573667"/>
              <a:ext cx="22860" cy="317540"/>
            </a:xfrm>
            <a:prstGeom prst="rect">
              <a:avLst/>
            </a:prstGeom>
            <a:solidFill>
              <a:srgbClr val="403CCF"/>
            </a:solidFill>
            <a:ln/>
          </p:spPr>
          <p:txBody>
            <a:bodyPr/>
            <a:lstStyle/>
            <a:p>
              <a:pPr algn="just"/>
              <a:endParaRPr lang="en-US" sz="1600">
                <a:latin typeface="Alexandria" pitchFamily="2" charset="-78"/>
                <a:cs typeface="Alexandria" pitchFamily="2" charset="-78"/>
              </a:endParaRPr>
            </a:p>
          </p:txBody>
        </p:sp>
        <p:sp>
          <p:nvSpPr>
            <p:cNvPr id="9" name="Text 4"/>
            <p:cNvSpPr/>
            <p:nvPr/>
          </p:nvSpPr>
          <p:spPr>
            <a:xfrm>
              <a:off x="793790" y="5114449"/>
              <a:ext cx="6955631" cy="635079"/>
            </a:xfrm>
            <a:prstGeom prst="rect">
              <a:avLst/>
            </a:prstGeom>
            <a:noFill/>
            <a:ln/>
          </p:spPr>
          <p:txBody>
            <a:bodyPr wrap="square" lIns="0" tIns="0" rIns="0" bIns="0" rtlCol="0" anchor="t"/>
            <a:lstStyle/>
            <a:p>
              <a:pPr marL="0" indent="0" algn="just" rtl="1">
                <a:lnSpc>
                  <a:spcPts val="2500"/>
                </a:lnSpc>
                <a:buNone/>
              </a:pPr>
              <a:r>
                <a:rPr lang="en-US" sz="1600" dirty="0">
                  <a:solidFill>
                    <a:srgbClr val="49495A"/>
                  </a:solidFill>
                  <a:latin typeface="Alexandria" pitchFamily="2" charset="-78"/>
                  <a:ea typeface="Alexandria" pitchFamily="34" charset="-122"/>
                  <a:cs typeface="Alexandria" pitchFamily="2" charset="-78"/>
                </a:rPr>
                <a:t>هذا العامل يؤثر بشكل كبير على اختيار نوع العينة، حيث أن بعض أنواع العينات تتطلب معلومات تفصيلية عن المجتمع قد لا تكون متوفرة دائماً.</a:t>
              </a:r>
              <a:endParaRPr lang="en-US" sz="1600" dirty="0">
                <a:latin typeface="Alexandria" pitchFamily="2" charset="-78"/>
                <a:cs typeface="Alexandria" pitchFamily="2" charset="-78"/>
              </a:endParaRPr>
            </a:p>
          </p:txBody>
        </p:sp>
      </p:grpSp>
    </p:spTree>
    <p:extLst>
      <p:ext uri="{BB962C8B-B14F-4D97-AF65-F5344CB8AC3E}">
        <p14:creationId xmlns:p14="http://schemas.microsoft.com/office/powerpoint/2010/main" val="102532936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32356" y="927467"/>
            <a:ext cx="3684740" cy="5527110"/>
          </a:xfrm>
          <a:prstGeom prst="rect">
            <a:avLst/>
          </a:prstGeom>
        </p:spPr>
      </p:pic>
      <p:sp>
        <p:nvSpPr>
          <p:cNvPr id="3" name="Text 0"/>
          <p:cNvSpPr/>
          <p:nvPr/>
        </p:nvSpPr>
        <p:spPr>
          <a:xfrm>
            <a:off x="5778522" y="872033"/>
            <a:ext cx="6169521" cy="516732"/>
          </a:xfrm>
          <a:prstGeom prst="rect">
            <a:avLst/>
          </a:prstGeom>
          <a:noFill/>
          <a:ln/>
        </p:spPr>
        <p:txBody>
          <a:bodyPr wrap="none" lIns="0" tIns="0" rIns="0" bIns="0" rtlCol="0" anchor="t"/>
          <a:lstStyle/>
          <a:p>
            <a:pPr algn="r" rtl="1">
              <a:lnSpc>
                <a:spcPts val="4042"/>
              </a:lnSpc>
            </a:pPr>
            <a:r>
              <a:rPr lang="en-US" sz="2333" dirty="0">
                <a:solidFill>
                  <a:srgbClr val="403CCF"/>
                </a:solidFill>
                <a:latin typeface="Alexandria" pitchFamily="34" charset="0"/>
                <a:ea typeface="Alexandria" pitchFamily="34" charset="-122"/>
                <a:cs typeface="Alexandria" pitchFamily="34" charset="-120"/>
              </a:rPr>
              <a:t>المعيار الخامس: نطاق إجراء البحث</a:t>
            </a:r>
            <a:endParaRPr lang="en-US" sz="2333" dirty="0"/>
          </a:p>
        </p:txBody>
      </p:sp>
      <p:grpSp>
        <p:nvGrpSpPr>
          <p:cNvPr id="11" name="Group 10">
            <a:extLst>
              <a:ext uri="{FF2B5EF4-FFF2-40B4-BE49-F238E27FC236}">
                <a16:creationId xmlns:a16="http://schemas.microsoft.com/office/drawing/2014/main" id="{5EE75904-EF28-D86C-04D1-97F2C7D6B1BB}"/>
              </a:ext>
            </a:extLst>
          </p:cNvPr>
          <p:cNvGrpSpPr/>
          <p:nvPr/>
        </p:nvGrpSpPr>
        <p:grpSpPr>
          <a:xfrm>
            <a:off x="5233492" y="2153544"/>
            <a:ext cx="6297018" cy="3315593"/>
            <a:chOff x="6280190" y="2584252"/>
            <a:chExt cx="7556421" cy="3978711"/>
          </a:xfrm>
        </p:grpSpPr>
        <p:sp>
          <p:nvSpPr>
            <p:cNvPr id="4" name="Text 1"/>
            <p:cNvSpPr/>
            <p:nvPr/>
          </p:nvSpPr>
          <p:spPr>
            <a:xfrm>
              <a:off x="6280190" y="2584252"/>
              <a:ext cx="7556421" cy="635079"/>
            </a:xfrm>
            <a:prstGeom prst="rect">
              <a:avLst/>
            </a:prstGeom>
            <a:noFill/>
            <a:ln/>
          </p:spPr>
          <p:txBody>
            <a:bodyPr wrap="square" lIns="0" tIns="0" rIns="0" bIns="0" rtlCol="0" anchor="t"/>
            <a:lstStyle/>
            <a:p>
              <a:pPr algn="just" rtl="1">
                <a:lnSpc>
                  <a:spcPts val="2083"/>
                </a:lnSpc>
              </a:pPr>
              <a:r>
                <a:rPr lang="en-US" sz="1333" dirty="0">
                  <a:solidFill>
                    <a:srgbClr val="49495A"/>
                  </a:solidFill>
                  <a:latin typeface="Alexandria" pitchFamily="2" charset="-78"/>
                  <a:ea typeface="Alexandria" pitchFamily="34" charset="-122"/>
                  <a:cs typeface="Alexandria" pitchFamily="2" charset="-78"/>
                </a:rPr>
                <a:t>يختلف نوع العينة حسب نطاق تطبيق البحث وهل هو يجرى على مستوى محلي أو على مستوى قومي.</a:t>
              </a:r>
              <a:endParaRPr lang="en-US" sz="1333" dirty="0">
                <a:latin typeface="Alexandria" pitchFamily="2" charset="-78"/>
                <a:cs typeface="Alexandria" pitchFamily="2" charset="-78"/>
              </a:endParaRPr>
            </a:p>
          </p:txBody>
        </p:sp>
        <p:sp>
          <p:nvSpPr>
            <p:cNvPr id="5" name="Shape 2"/>
            <p:cNvSpPr/>
            <p:nvPr/>
          </p:nvSpPr>
          <p:spPr>
            <a:xfrm>
              <a:off x="6280190" y="3442573"/>
              <a:ext cx="7556421" cy="1461016"/>
            </a:xfrm>
            <a:prstGeom prst="roundRect">
              <a:avLst>
                <a:gd name="adj" fmla="val 2038"/>
              </a:avLst>
            </a:prstGeom>
            <a:solidFill>
              <a:srgbClr val="EAE8F3"/>
            </a:solidFill>
            <a:ln/>
          </p:spPr>
          <p:txBody>
            <a:bodyPr/>
            <a:lstStyle/>
            <a:p>
              <a:pPr algn="just"/>
              <a:endParaRPr lang="en-US" sz="1333">
                <a:latin typeface="Alexandria" pitchFamily="2" charset="-78"/>
                <a:cs typeface="Alexandria" pitchFamily="2" charset="-78"/>
              </a:endParaRPr>
            </a:p>
          </p:txBody>
        </p:sp>
        <p:sp>
          <p:nvSpPr>
            <p:cNvPr id="6" name="Text 3"/>
            <p:cNvSpPr/>
            <p:nvPr/>
          </p:nvSpPr>
          <p:spPr>
            <a:xfrm>
              <a:off x="11157347" y="3640931"/>
              <a:ext cx="2480905" cy="310158"/>
            </a:xfrm>
            <a:prstGeom prst="rect">
              <a:avLst/>
            </a:prstGeom>
            <a:noFill/>
            <a:ln/>
          </p:spPr>
          <p:txBody>
            <a:bodyPr wrap="none" lIns="0" tIns="0" rIns="0" bIns="0" rtlCol="0" anchor="t"/>
            <a:lstStyle/>
            <a:p>
              <a:pPr algn="just" rtl="1">
                <a:lnSpc>
                  <a:spcPts val="2000"/>
                </a:lnSpc>
              </a:pPr>
              <a:r>
                <a:rPr lang="en-US" sz="1333" dirty="0">
                  <a:solidFill>
                    <a:srgbClr val="49495A"/>
                  </a:solidFill>
                  <a:latin typeface="Alexandria" pitchFamily="2" charset="-78"/>
                  <a:ea typeface="Alexandria" pitchFamily="34" charset="-122"/>
                  <a:cs typeface="Alexandria" pitchFamily="2" charset="-78"/>
                </a:rPr>
                <a:t>المستوى المحلي</a:t>
              </a:r>
              <a:endParaRPr lang="en-US" sz="1333" dirty="0">
                <a:latin typeface="Alexandria" pitchFamily="2" charset="-78"/>
                <a:cs typeface="Alexandria" pitchFamily="2" charset="-78"/>
              </a:endParaRPr>
            </a:p>
          </p:txBody>
        </p:sp>
        <p:sp>
          <p:nvSpPr>
            <p:cNvPr id="7" name="Text 4"/>
            <p:cNvSpPr/>
            <p:nvPr/>
          </p:nvSpPr>
          <p:spPr>
            <a:xfrm>
              <a:off x="6478548" y="4070152"/>
              <a:ext cx="7159704" cy="635079"/>
            </a:xfrm>
            <a:prstGeom prst="rect">
              <a:avLst/>
            </a:prstGeom>
            <a:noFill/>
            <a:ln/>
          </p:spPr>
          <p:txBody>
            <a:bodyPr wrap="square" lIns="0" tIns="0" rIns="0" bIns="0" rtlCol="0" anchor="t"/>
            <a:lstStyle/>
            <a:p>
              <a:pPr algn="just" rtl="1">
                <a:lnSpc>
                  <a:spcPts val="2083"/>
                </a:lnSpc>
              </a:pPr>
              <a:r>
                <a:rPr lang="en-US" sz="1333" dirty="0">
                  <a:solidFill>
                    <a:srgbClr val="49495A"/>
                  </a:solidFill>
                  <a:latin typeface="Alexandria" pitchFamily="2" charset="-78"/>
                  <a:ea typeface="Alexandria" pitchFamily="34" charset="-122"/>
                  <a:cs typeface="Alexandria" pitchFamily="2" charset="-78"/>
                </a:rPr>
                <a:t>قد تكون العينة العشوائية البسيطة أو المنتظمة مناسبة للدراسات المحلية المحدودة</a:t>
              </a:r>
              <a:endParaRPr lang="en-US" sz="1333" dirty="0">
                <a:latin typeface="Alexandria" pitchFamily="2" charset="-78"/>
                <a:cs typeface="Alexandria" pitchFamily="2" charset="-78"/>
              </a:endParaRPr>
            </a:p>
          </p:txBody>
        </p:sp>
        <p:sp>
          <p:nvSpPr>
            <p:cNvPr id="8" name="Shape 5"/>
            <p:cNvSpPr/>
            <p:nvPr/>
          </p:nvSpPr>
          <p:spPr>
            <a:xfrm>
              <a:off x="6280190" y="5101947"/>
              <a:ext cx="7556421" cy="1461016"/>
            </a:xfrm>
            <a:prstGeom prst="roundRect">
              <a:avLst>
                <a:gd name="adj" fmla="val 2038"/>
              </a:avLst>
            </a:prstGeom>
            <a:solidFill>
              <a:srgbClr val="EAE8F3"/>
            </a:solidFill>
            <a:ln/>
          </p:spPr>
          <p:txBody>
            <a:bodyPr/>
            <a:lstStyle/>
            <a:p>
              <a:pPr algn="just"/>
              <a:endParaRPr lang="en-US" sz="1333">
                <a:latin typeface="Alexandria" pitchFamily="2" charset="-78"/>
                <a:cs typeface="Alexandria" pitchFamily="2" charset="-78"/>
              </a:endParaRPr>
            </a:p>
          </p:txBody>
        </p:sp>
        <p:sp>
          <p:nvSpPr>
            <p:cNvPr id="9" name="Text 6"/>
            <p:cNvSpPr/>
            <p:nvPr/>
          </p:nvSpPr>
          <p:spPr>
            <a:xfrm>
              <a:off x="11157347" y="5300305"/>
              <a:ext cx="2480905" cy="310158"/>
            </a:xfrm>
            <a:prstGeom prst="rect">
              <a:avLst/>
            </a:prstGeom>
            <a:noFill/>
            <a:ln/>
          </p:spPr>
          <p:txBody>
            <a:bodyPr wrap="none" lIns="0" tIns="0" rIns="0" bIns="0" rtlCol="0" anchor="t"/>
            <a:lstStyle/>
            <a:p>
              <a:pPr algn="just" rtl="1">
                <a:lnSpc>
                  <a:spcPts val="2000"/>
                </a:lnSpc>
              </a:pPr>
              <a:r>
                <a:rPr lang="en-US" sz="1333" dirty="0">
                  <a:solidFill>
                    <a:srgbClr val="49495A"/>
                  </a:solidFill>
                  <a:latin typeface="Alexandria" pitchFamily="2" charset="-78"/>
                  <a:ea typeface="Alexandria" pitchFamily="34" charset="-122"/>
                  <a:cs typeface="Alexandria" pitchFamily="2" charset="-78"/>
                </a:rPr>
                <a:t>المستوى القومي</a:t>
              </a:r>
              <a:endParaRPr lang="en-US" sz="1333" dirty="0">
                <a:latin typeface="Alexandria" pitchFamily="2" charset="-78"/>
                <a:cs typeface="Alexandria" pitchFamily="2" charset="-78"/>
              </a:endParaRPr>
            </a:p>
          </p:txBody>
        </p:sp>
        <p:sp>
          <p:nvSpPr>
            <p:cNvPr id="10" name="Text 7"/>
            <p:cNvSpPr/>
            <p:nvPr/>
          </p:nvSpPr>
          <p:spPr>
            <a:xfrm>
              <a:off x="6478548" y="5729526"/>
              <a:ext cx="7159704" cy="635079"/>
            </a:xfrm>
            <a:prstGeom prst="rect">
              <a:avLst/>
            </a:prstGeom>
            <a:noFill/>
            <a:ln/>
          </p:spPr>
          <p:txBody>
            <a:bodyPr wrap="square" lIns="0" tIns="0" rIns="0" bIns="0" rtlCol="0" anchor="t"/>
            <a:lstStyle/>
            <a:p>
              <a:pPr algn="just" rtl="1">
                <a:lnSpc>
                  <a:spcPts val="2083"/>
                </a:lnSpc>
              </a:pPr>
              <a:r>
                <a:rPr lang="en-US" sz="1333" dirty="0">
                  <a:solidFill>
                    <a:srgbClr val="49495A"/>
                  </a:solidFill>
                  <a:latin typeface="Alexandria" pitchFamily="2" charset="-78"/>
                  <a:ea typeface="Alexandria" pitchFamily="34" charset="-122"/>
                  <a:cs typeface="Alexandria" pitchFamily="2" charset="-78"/>
                </a:rPr>
                <a:t>إذا كانت مفردات مجتمع الدراسة موزعة بشكل غير متساوٍ جغرافياً يكون الاعتماد على العينة العنقودية هو الأنسب</a:t>
              </a:r>
              <a:endParaRPr lang="en-US" sz="1333" dirty="0">
                <a:latin typeface="Alexandria" pitchFamily="2" charset="-78"/>
                <a:cs typeface="Alexandria" pitchFamily="2" charset="-78"/>
              </a:endParaRPr>
            </a:p>
          </p:txBody>
        </p:sp>
      </p:grpSp>
      <p:pic>
        <p:nvPicPr>
          <p:cNvPr id="12" name="Picture 11">
            <a:extLst>
              <a:ext uri="{FF2B5EF4-FFF2-40B4-BE49-F238E27FC236}">
                <a16:creationId xmlns:a16="http://schemas.microsoft.com/office/drawing/2014/main" id="{C65DFFCF-B282-91AD-CF21-F87E7161AAF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443" y="0"/>
            <a:ext cx="2275114" cy="1065332"/>
          </a:xfrm>
          <a:prstGeom prst="rect">
            <a:avLst/>
          </a:prstGeom>
        </p:spPr>
      </p:pic>
      <p:sp>
        <p:nvSpPr>
          <p:cNvPr id="13" name="Rectangle 12">
            <a:extLst>
              <a:ext uri="{FF2B5EF4-FFF2-40B4-BE49-F238E27FC236}">
                <a16:creationId xmlns:a16="http://schemas.microsoft.com/office/drawing/2014/main" id="{D03C75D8-C7D8-0BE0-8139-59A5483744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4327852" y="990115"/>
            <a:ext cx="7687072" cy="486966"/>
          </a:xfrm>
          <a:prstGeom prst="rect">
            <a:avLst/>
          </a:prstGeom>
          <a:noFill/>
          <a:ln/>
        </p:spPr>
        <p:txBody>
          <a:bodyPr wrap="none" lIns="0" tIns="0" rIns="0" bIns="0" rtlCol="0" anchor="t"/>
          <a:lstStyle/>
          <a:p>
            <a:pPr algn="r" rtl="1">
              <a:lnSpc>
                <a:spcPts val="3833"/>
              </a:lnSpc>
            </a:pPr>
            <a:r>
              <a:rPr lang="en-US" sz="2333" dirty="0">
                <a:solidFill>
                  <a:srgbClr val="403CCF"/>
                </a:solidFill>
                <a:latin typeface="Alexandria" pitchFamily="34" charset="0"/>
                <a:ea typeface="Alexandria" pitchFamily="34" charset="-122"/>
                <a:cs typeface="Alexandria" pitchFamily="34" charset="-120"/>
              </a:rPr>
              <a:t>المعيار السادس: الحاجة إلى التحليل الإحصائي</a:t>
            </a:r>
            <a:endParaRPr lang="en-US" sz="2333" dirty="0"/>
          </a:p>
        </p:txBody>
      </p:sp>
      <p:pic>
        <p:nvPicPr>
          <p:cNvPr id="3" name="Image 0" descr="preencoded.pn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22909" y="1318442"/>
            <a:ext cx="4549443" cy="4549443"/>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grpSp>
        <p:nvGrpSpPr>
          <p:cNvPr id="8" name="Group 7">
            <a:extLst>
              <a:ext uri="{FF2B5EF4-FFF2-40B4-BE49-F238E27FC236}">
                <a16:creationId xmlns:a16="http://schemas.microsoft.com/office/drawing/2014/main" id="{858BADFB-5E33-D622-4163-C412013CF63C}"/>
              </a:ext>
            </a:extLst>
          </p:cNvPr>
          <p:cNvGrpSpPr/>
          <p:nvPr/>
        </p:nvGrpSpPr>
        <p:grpSpPr>
          <a:xfrm>
            <a:off x="6096000" y="2407543"/>
            <a:ext cx="5918923" cy="3166539"/>
            <a:chOff x="7550944" y="1547455"/>
            <a:chExt cx="6339007" cy="1902500"/>
          </a:xfrm>
        </p:grpSpPr>
        <p:sp>
          <p:nvSpPr>
            <p:cNvPr id="4" name="Text 1"/>
            <p:cNvSpPr/>
            <p:nvPr/>
          </p:nvSpPr>
          <p:spPr>
            <a:xfrm>
              <a:off x="7550944" y="1547455"/>
              <a:ext cx="6339007" cy="897612"/>
            </a:xfrm>
            <a:prstGeom prst="rect">
              <a:avLst/>
            </a:prstGeom>
            <a:noFill/>
            <a:ln/>
          </p:spPr>
          <p:txBody>
            <a:bodyPr wrap="square" lIns="0" tIns="0" rIns="0" bIns="0" rtlCol="0" anchor="t"/>
            <a:lstStyle/>
            <a:p>
              <a:pPr algn="just" rtl="1">
                <a:lnSpc>
                  <a:spcPts val="1958"/>
                </a:lnSpc>
              </a:pPr>
              <a:r>
                <a:rPr lang="en-US" sz="1333" dirty="0">
                  <a:solidFill>
                    <a:srgbClr val="49495A"/>
                  </a:solidFill>
                  <a:latin typeface="Alexandria" pitchFamily="2" charset="-78"/>
                  <a:ea typeface="Alexandria" pitchFamily="34" charset="-122"/>
                  <a:cs typeface="Alexandria" pitchFamily="2" charset="-78"/>
                </a:rPr>
                <a:t>إذا كان الباحث يحتاج إلى إجراء تحليل إحصائي للبيانات بهدف تعميم النتائج على مجتمع الدراسة وعدم قصر النتائج على عينة الدراسة، فإنه يجب أن يعتمد على عينة احتمالية؛ لأن العينات غير الاحتمالية لا تتيح له ذلك.</a:t>
              </a:r>
              <a:endParaRPr lang="en-US" sz="1333" dirty="0">
                <a:latin typeface="Alexandria" pitchFamily="2" charset="-78"/>
                <a:cs typeface="Alexandria" pitchFamily="2" charset="-78"/>
              </a:endParaRPr>
            </a:p>
          </p:txBody>
        </p:sp>
        <p:sp>
          <p:nvSpPr>
            <p:cNvPr id="5" name="Shape 2"/>
            <p:cNvSpPr/>
            <p:nvPr/>
          </p:nvSpPr>
          <p:spPr>
            <a:xfrm>
              <a:off x="7550944" y="2655451"/>
              <a:ext cx="6339007" cy="794504"/>
            </a:xfrm>
            <a:prstGeom prst="roundRect">
              <a:avLst>
                <a:gd name="adj" fmla="val 3531"/>
              </a:avLst>
            </a:prstGeom>
            <a:solidFill>
              <a:srgbClr val="C3C2F0"/>
            </a:solidFill>
            <a:ln/>
          </p:spPr>
          <p:txBody>
            <a:bodyPr/>
            <a:lstStyle/>
            <a:p>
              <a:pPr algn="just"/>
              <a:endParaRPr lang="en-US" sz="1333">
                <a:latin typeface="Alexandria" pitchFamily="2" charset="-78"/>
                <a:cs typeface="Alexandria" pitchFamily="2" charset="-78"/>
              </a:endParaRPr>
            </a:p>
          </p:txBody>
        </p:sp>
        <p:pic>
          <p:nvPicPr>
            <p:cNvPr id="6" name="Image 1" descr="preencoded.png"/>
            <p:cNvPicPr>
              <a:picLocks noChangeAspect="1"/>
            </p:cNvPicPr>
            <p:nvPr/>
          </p:nvPicPr>
          <p:blipFill>
            <a:blip r:embed="rId4"/>
            <a:stretch>
              <a:fillRect/>
            </a:stretch>
          </p:blipFill>
          <p:spPr>
            <a:xfrm>
              <a:off x="7737872" y="2938820"/>
              <a:ext cx="233720" cy="186928"/>
            </a:xfrm>
            <a:prstGeom prst="rect">
              <a:avLst/>
            </a:prstGeom>
          </p:spPr>
        </p:pic>
        <p:sp>
          <p:nvSpPr>
            <p:cNvPr id="7" name="Text 3"/>
            <p:cNvSpPr/>
            <p:nvPr/>
          </p:nvSpPr>
          <p:spPr>
            <a:xfrm>
              <a:off x="8158520" y="2889052"/>
              <a:ext cx="5544503" cy="299204"/>
            </a:xfrm>
            <a:prstGeom prst="rect">
              <a:avLst/>
            </a:prstGeom>
            <a:noFill/>
            <a:ln/>
          </p:spPr>
          <p:txBody>
            <a:bodyPr wrap="none" lIns="0" tIns="0" rIns="0" bIns="0" rtlCol="0" anchor="t"/>
            <a:lstStyle/>
            <a:p>
              <a:pPr algn="just" rtl="1">
                <a:lnSpc>
                  <a:spcPts val="1958"/>
                </a:lnSpc>
              </a:pPr>
              <a:r>
                <a:rPr lang="en-US" sz="1333" b="1" dirty="0">
                  <a:solidFill>
                    <a:srgbClr val="000000"/>
                  </a:solidFill>
                  <a:latin typeface="Alexandria" pitchFamily="2" charset="-78"/>
                  <a:ea typeface="Alexandria" pitchFamily="34" charset="-122"/>
                  <a:cs typeface="Alexandria" pitchFamily="2" charset="-78"/>
                </a:rPr>
                <a:t>قاعدة أساسية:</a:t>
              </a:r>
              <a:r>
                <a:rPr lang="en-US" sz="1333" dirty="0">
                  <a:solidFill>
                    <a:srgbClr val="000000"/>
                  </a:solidFill>
                  <a:latin typeface="Alexandria" pitchFamily="2" charset="-78"/>
                  <a:ea typeface="Alexandria" pitchFamily="34" charset="-122"/>
                  <a:cs typeface="Alexandria" pitchFamily="2" charset="-78"/>
                </a:rPr>
                <a:t> التعميم الإحصائي يتطلب عينات احتمالية</a:t>
              </a:r>
              <a:endParaRPr lang="en-US" sz="1333" dirty="0">
                <a:latin typeface="Alexandria" pitchFamily="2" charset="-78"/>
                <a:cs typeface="Alexandria" pitchFamily="2" charset="-78"/>
              </a:endParaRPr>
            </a:p>
          </p:txBody>
        </p:sp>
      </p:grpSp>
      <p:pic>
        <p:nvPicPr>
          <p:cNvPr id="9" name="Picture 8">
            <a:extLst>
              <a:ext uri="{FF2B5EF4-FFF2-40B4-BE49-F238E27FC236}">
                <a16:creationId xmlns:a16="http://schemas.microsoft.com/office/drawing/2014/main" id="{9D90B8DE-34A9-4B01-1C9E-FF7A736D944E}"/>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443" y="0"/>
            <a:ext cx="2275114" cy="1065332"/>
          </a:xfrm>
          <a:prstGeom prst="rect">
            <a:avLst/>
          </a:prstGeom>
        </p:spPr>
      </p:pic>
      <p:sp>
        <p:nvSpPr>
          <p:cNvPr id="10" name="Rectangle 9">
            <a:extLst>
              <a:ext uri="{FF2B5EF4-FFF2-40B4-BE49-F238E27FC236}">
                <a16:creationId xmlns:a16="http://schemas.microsoft.com/office/drawing/2014/main" id="{620E2646-E793-C0B5-09D0-80287191E718}"/>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5553819" y="826690"/>
            <a:ext cx="6098778" cy="516732"/>
          </a:xfrm>
          <a:prstGeom prst="rect">
            <a:avLst/>
          </a:prstGeom>
          <a:noFill/>
          <a:ln/>
        </p:spPr>
        <p:txBody>
          <a:bodyPr wrap="none" lIns="0" tIns="0" rIns="0" bIns="0" rtlCol="0" anchor="t"/>
          <a:lstStyle/>
          <a:p>
            <a:pPr algn="r" rtl="1">
              <a:lnSpc>
                <a:spcPts val="4042"/>
              </a:lnSpc>
            </a:pPr>
            <a:r>
              <a:rPr lang="en-US" sz="2333" dirty="0">
                <a:solidFill>
                  <a:srgbClr val="403CCF"/>
                </a:solidFill>
                <a:latin typeface="Alexandria" pitchFamily="34" charset="0"/>
                <a:ea typeface="Alexandria" pitchFamily="34" charset="-122"/>
                <a:cs typeface="Alexandria" pitchFamily="34" charset="-120"/>
              </a:rPr>
              <a:t>حجم العينة والعوامل المحددة له</a:t>
            </a:r>
            <a:endParaRPr lang="en-US" sz="2333" dirty="0"/>
          </a:p>
        </p:txBody>
      </p:sp>
      <p:sp>
        <p:nvSpPr>
          <p:cNvPr id="3" name="Text 1"/>
          <p:cNvSpPr/>
          <p:nvPr/>
        </p:nvSpPr>
        <p:spPr>
          <a:xfrm>
            <a:off x="8163322" y="2190750"/>
            <a:ext cx="2067421" cy="258465"/>
          </a:xfrm>
          <a:prstGeom prst="rect">
            <a:avLst/>
          </a:prstGeom>
          <a:noFill/>
          <a:ln/>
        </p:spPr>
        <p:txBody>
          <a:bodyPr wrap="none" lIns="0" tIns="0" rIns="0" bIns="0" rtlCol="0" anchor="t"/>
          <a:lstStyle/>
          <a:p>
            <a:pPr rtl="1">
              <a:lnSpc>
                <a:spcPts val="2000"/>
              </a:lnSpc>
            </a:pPr>
            <a:r>
              <a:rPr lang="en-US" sz="1625" dirty="0">
                <a:solidFill>
                  <a:srgbClr val="49495A"/>
                </a:solidFill>
                <a:latin typeface="Alexandria" pitchFamily="34" charset="0"/>
                <a:ea typeface="Alexandria" pitchFamily="34" charset="-122"/>
                <a:cs typeface="Alexandria" pitchFamily="34" charset="-120"/>
              </a:rPr>
              <a:t>نوع المشروع البحثي</a:t>
            </a:r>
            <a:endParaRPr lang="en-US" sz="1625" dirty="0"/>
          </a:p>
        </p:txBody>
      </p:sp>
      <p:sp>
        <p:nvSpPr>
          <p:cNvPr id="4" name="Text 2"/>
          <p:cNvSpPr/>
          <p:nvPr/>
        </p:nvSpPr>
        <p:spPr>
          <a:xfrm>
            <a:off x="8163322" y="2548433"/>
            <a:ext cx="3367187" cy="264617"/>
          </a:xfrm>
          <a:prstGeom prst="rect">
            <a:avLst/>
          </a:prstGeom>
          <a:noFill/>
          <a:ln/>
        </p:spPr>
        <p:txBody>
          <a:bodyPr wrap="none" lIns="0" tIns="0" rIns="0" bIns="0" rtlCol="0" anchor="t"/>
          <a:lstStyle/>
          <a:p>
            <a:pPr rtl="1">
              <a:lnSpc>
                <a:spcPts val="2083"/>
              </a:lnSpc>
            </a:pPr>
            <a:r>
              <a:rPr lang="en-US" sz="1292" dirty="0">
                <a:solidFill>
                  <a:srgbClr val="49495A"/>
                </a:solidFill>
                <a:latin typeface="Alexandria" pitchFamily="34" charset="0"/>
                <a:ea typeface="Alexandria" pitchFamily="34" charset="-122"/>
                <a:cs typeface="Alexandria" pitchFamily="34" charset="-120"/>
              </a:rPr>
              <a:t>طبيعة البحث تحدد الحجم المطلوب</a:t>
            </a:r>
            <a:endParaRPr lang="en-US" sz="1292" dirty="0"/>
          </a:p>
        </p:txBody>
      </p:sp>
      <p:pic>
        <p:nvPicPr>
          <p:cNvPr id="5" name="Image 0" descr="preencoded.pn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193878" y="1950641"/>
            <a:ext cx="3804146" cy="3804146"/>
          </a:xfrm>
          <a:prstGeom prst="rect">
            <a:avLst/>
          </a:prstGeom>
        </p:spPr>
      </p:pic>
      <p:pic>
        <p:nvPicPr>
          <p:cNvPr id="6" name="Image 1" descr="preencoded.png"/>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6637883" y="2575867"/>
            <a:ext cx="247452" cy="247452"/>
          </a:xfrm>
          <a:prstGeom prst="rect">
            <a:avLst/>
          </a:prstGeom>
        </p:spPr>
      </p:pic>
      <p:sp>
        <p:nvSpPr>
          <p:cNvPr id="7" name="Text 3"/>
          <p:cNvSpPr/>
          <p:nvPr/>
        </p:nvSpPr>
        <p:spPr>
          <a:xfrm>
            <a:off x="1961158" y="2190750"/>
            <a:ext cx="2067421" cy="258465"/>
          </a:xfrm>
          <a:prstGeom prst="rect">
            <a:avLst/>
          </a:prstGeom>
          <a:noFill/>
          <a:ln/>
        </p:spPr>
        <p:txBody>
          <a:bodyPr wrap="none" lIns="0" tIns="0" rIns="0" bIns="0" rtlCol="0" anchor="t"/>
          <a:lstStyle/>
          <a:p>
            <a:pPr algn="r" rtl="1">
              <a:lnSpc>
                <a:spcPts val="2000"/>
              </a:lnSpc>
            </a:pPr>
            <a:r>
              <a:rPr lang="en-US" sz="1625" dirty="0">
                <a:solidFill>
                  <a:srgbClr val="49495A"/>
                </a:solidFill>
                <a:latin typeface="Alexandria" pitchFamily="34" charset="0"/>
                <a:ea typeface="Alexandria" pitchFamily="34" charset="-122"/>
                <a:cs typeface="Alexandria" pitchFamily="34" charset="-120"/>
              </a:rPr>
              <a:t>الهدف من البحث</a:t>
            </a:r>
            <a:endParaRPr lang="en-US" sz="1625" dirty="0"/>
          </a:p>
        </p:txBody>
      </p:sp>
      <p:sp>
        <p:nvSpPr>
          <p:cNvPr id="8" name="Text 4"/>
          <p:cNvSpPr/>
          <p:nvPr/>
        </p:nvSpPr>
        <p:spPr>
          <a:xfrm>
            <a:off x="661492" y="2548433"/>
            <a:ext cx="3367088" cy="264617"/>
          </a:xfrm>
          <a:prstGeom prst="rect">
            <a:avLst/>
          </a:prstGeom>
          <a:noFill/>
          <a:ln/>
        </p:spPr>
        <p:txBody>
          <a:bodyPr wrap="none" lIns="0" tIns="0" rIns="0" bIns="0" rtlCol="0" anchor="t"/>
          <a:lstStyle/>
          <a:p>
            <a:pPr algn="r" rtl="1">
              <a:lnSpc>
                <a:spcPts val="2083"/>
              </a:lnSpc>
            </a:pPr>
            <a:r>
              <a:rPr lang="en-US" sz="1292" dirty="0">
                <a:solidFill>
                  <a:srgbClr val="49495A"/>
                </a:solidFill>
                <a:latin typeface="Alexandria" pitchFamily="34" charset="0"/>
                <a:ea typeface="Alexandria" pitchFamily="34" charset="-122"/>
                <a:cs typeface="Alexandria" pitchFamily="34" charset="-120"/>
              </a:rPr>
              <a:t>مدى الحاجة للتعميم والدقة</a:t>
            </a:r>
            <a:endParaRPr lang="en-US" sz="1292" dirty="0"/>
          </a:p>
        </p:txBody>
      </p:sp>
      <p:pic>
        <p:nvPicPr>
          <p:cNvPr id="9" name="Image 2" descr="preencoded.png"/>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193878" y="1950641"/>
            <a:ext cx="3804146" cy="3804146"/>
          </a:xfrm>
          <a:prstGeom prst="rect">
            <a:avLst/>
          </a:prstGeom>
        </p:spPr>
      </p:pic>
      <p:pic>
        <p:nvPicPr>
          <p:cNvPr id="10" name="Image 3" descr="preencoded.png"/>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5306367" y="2575867"/>
            <a:ext cx="247452" cy="247452"/>
          </a:xfrm>
          <a:prstGeom prst="rect">
            <a:avLst/>
          </a:prstGeom>
        </p:spPr>
      </p:pic>
      <p:sp>
        <p:nvSpPr>
          <p:cNvPr id="11" name="Text 5"/>
          <p:cNvSpPr/>
          <p:nvPr/>
        </p:nvSpPr>
        <p:spPr>
          <a:xfrm>
            <a:off x="1795760" y="3541514"/>
            <a:ext cx="2067421" cy="258465"/>
          </a:xfrm>
          <a:prstGeom prst="rect">
            <a:avLst/>
          </a:prstGeom>
          <a:noFill/>
          <a:ln/>
        </p:spPr>
        <p:txBody>
          <a:bodyPr wrap="none" lIns="0" tIns="0" rIns="0" bIns="0" rtlCol="0" anchor="t"/>
          <a:lstStyle/>
          <a:p>
            <a:pPr algn="r" rtl="1">
              <a:lnSpc>
                <a:spcPts val="2000"/>
              </a:lnSpc>
            </a:pPr>
            <a:r>
              <a:rPr lang="en-US" sz="1625" dirty="0">
                <a:solidFill>
                  <a:srgbClr val="49495A"/>
                </a:solidFill>
                <a:latin typeface="Alexandria" pitchFamily="34" charset="0"/>
                <a:ea typeface="Alexandria" pitchFamily="34" charset="-122"/>
                <a:cs typeface="Alexandria" pitchFamily="34" charset="-120"/>
              </a:rPr>
              <a:t>مدى تعقد البحث</a:t>
            </a:r>
            <a:endParaRPr lang="en-US" sz="1625" dirty="0"/>
          </a:p>
        </p:txBody>
      </p:sp>
      <p:sp>
        <p:nvSpPr>
          <p:cNvPr id="12" name="Text 6"/>
          <p:cNvSpPr/>
          <p:nvPr/>
        </p:nvSpPr>
        <p:spPr>
          <a:xfrm>
            <a:off x="661492" y="3899197"/>
            <a:ext cx="3201690" cy="264617"/>
          </a:xfrm>
          <a:prstGeom prst="rect">
            <a:avLst/>
          </a:prstGeom>
          <a:noFill/>
          <a:ln/>
        </p:spPr>
        <p:txBody>
          <a:bodyPr wrap="none" lIns="0" tIns="0" rIns="0" bIns="0" rtlCol="0" anchor="t"/>
          <a:lstStyle/>
          <a:p>
            <a:pPr algn="r" rtl="1">
              <a:lnSpc>
                <a:spcPts val="2083"/>
              </a:lnSpc>
            </a:pPr>
            <a:r>
              <a:rPr lang="en-US" sz="1292" dirty="0">
                <a:solidFill>
                  <a:srgbClr val="49495A"/>
                </a:solidFill>
                <a:latin typeface="Alexandria" pitchFamily="34" charset="0"/>
                <a:ea typeface="Alexandria" pitchFamily="34" charset="-122"/>
                <a:cs typeface="Alexandria" pitchFamily="34" charset="-120"/>
              </a:rPr>
              <a:t>البحوث المعقدة تحتاج عينات أكبر</a:t>
            </a:r>
            <a:endParaRPr lang="en-US" sz="1292" dirty="0"/>
          </a:p>
        </p:txBody>
      </p:sp>
      <p:pic>
        <p:nvPicPr>
          <p:cNvPr id="13" name="Image 4" descr="preencoded.png"/>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4193878" y="1950641"/>
            <a:ext cx="3804146" cy="3804146"/>
          </a:xfrm>
          <a:prstGeom prst="rect">
            <a:avLst/>
          </a:prstGeom>
        </p:spPr>
      </p:pic>
      <p:pic>
        <p:nvPicPr>
          <p:cNvPr id="14" name="Image 5" descr="preencoded.png"/>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4640709" y="3728888"/>
            <a:ext cx="247452" cy="247452"/>
          </a:xfrm>
          <a:prstGeom prst="rect">
            <a:avLst/>
          </a:prstGeom>
        </p:spPr>
      </p:pic>
      <p:sp>
        <p:nvSpPr>
          <p:cNvPr id="15" name="Text 7"/>
          <p:cNvSpPr/>
          <p:nvPr/>
        </p:nvSpPr>
        <p:spPr>
          <a:xfrm>
            <a:off x="1842195" y="4892278"/>
            <a:ext cx="2186384" cy="258465"/>
          </a:xfrm>
          <a:prstGeom prst="rect">
            <a:avLst/>
          </a:prstGeom>
          <a:noFill/>
          <a:ln/>
        </p:spPr>
        <p:txBody>
          <a:bodyPr wrap="none" lIns="0" tIns="0" rIns="0" bIns="0" rtlCol="0" anchor="t"/>
          <a:lstStyle/>
          <a:p>
            <a:pPr algn="r" rtl="1">
              <a:lnSpc>
                <a:spcPts val="2000"/>
              </a:lnSpc>
            </a:pPr>
            <a:r>
              <a:rPr lang="en-US" sz="1625" dirty="0">
                <a:solidFill>
                  <a:srgbClr val="49495A"/>
                </a:solidFill>
                <a:latin typeface="Alexandria" pitchFamily="34" charset="0"/>
                <a:ea typeface="Alexandria" pitchFamily="34" charset="-122"/>
                <a:cs typeface="Alexandria" pitchFamily="34" charset="-120"/>
              </a:rPr>
              <a:t>حجم الخطأ المسموح به</a:t>
            </a:r>
            <a:endParaRPr lang="en-US" sz="1625" dirty="0"/>
          </a:p>
        </p:txBody>
      </p:sp>
      <p:sp>
        <p:nvSpPr>
          <p:cNvPr id="16" name="Text 8"/>
          <p:cNvSpPr/>
          <p:nvPr/>
        </p:nvSpPr>
        <p:spPr>
          <a:xfrm>
            <a:off x="661492" y="5249962"/>
            <a:ext cx="3367088" cy="264617"/>
          </a:xfrm>
          <a:prstGeom prst="rect">
            <a:avLst/>
          </a:prstGeom>
          <a:noFill/>
          <a:ln/>
        </p:spPr>
        <p:txBody>
          <a:bodyPr wrap="none" lIns="0" tIns="0" rIns="0" bIns="0" rtlCol="0" anchor="t"/>
          <a:lstStyle/>
          <a:p>
            <a:pPr algn="r" rtl="1">
              <a:lnSpc>
                <a:spcPts val="2083"/>
              </a:lnSpc>
            </a:pPr>
            <a:r>
              <a:rPr lang="en-US" sz="1292" dirty="0">
                <a:solidFill>
                  <a:srgbClr val="49495A"/>
                </a:solidFill>
                <a:latin typeface="Alexandria" pitchFamily="34" charset="0"/>
                <a:ea typeface="Alexandria" pitchFamily="34" charset="-122"/>
                <a:cs typeface="Alexandria" pitchFamily="34" charset="-120"/>
              </a:rPr>
              <a:t>دقة النتائج المطلوبة</a:t>
            </a:r>
            <a:endParaRPr lang="en-US" sz="1292" dirty="0"/>
          </a:p>
        </p:txBody>
      </p:sp>
      <p:pic>
        <p:nvPicPr>
          <p:cNvPr id="17" name="Image 6" descr="preencoded.png"/>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4193878" y="1950641"/>
            <a:ext cx="3804146" cy="3804146"/>
          </a:xfrm>
          <a:prstGeom prst="rect">
            <a:avLst/>
          </a:prstGeom>
        </p:spPr>
      </p:pic>
      <p:pic>
        <p:nvPicPr>
          <p:cNvPr id="18" name="Image 7" descr="preencoded.png"/>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5306367" y="4881910"/>
            <a:ext cx="247452" cy="247452"/>
          </a:xfrm>
          <a:prstGeom prst="rect">
            <a:avLst/>
          </a:prstGeom>
        </p:spPr>
      </p:pic>
      <p:sp>
        <p:nvSpPr>
          <p:cNvPr id="19" name="Text 9"/>
          <p:cNvSpPr/>
          <p:nvPr/>
        </p:nvSpPr>
        <p:spPr>
          <a:xfrm>
            <a:off x="8163322" y="4892278"/>
            <a:ext cx="2067421" cy="258465"/>
          </a:xfrm>
          <a:prstGeom prst="rect">
            <a:avLst/>
          </a:prstGeom>
          <a:noFill/>
          <a:ln/>
        </p:spPr>
        <p:txBody>
          <a:bodyPr wrap="none" lIns="0" tIns="0" rIns="0" bIns="0" rtlCol="0" anchor="t"/>
          <a:lstStyle/>
          <a:p>
            <a:pPr rtl="1">
              <a:lnSpc>
                <a:spcPts val="2000"/>
              </a:lnSpc>
            </a:pPr>
            <a:r>
              <a:rPr lang="en-US" sz="1625" dirty="0">
                <a:solidFill>
                  <a:srgbClr val="49495A"/>
                </a:solidFill>
                <a:latin typeface="Alexandria" pitchFamily="34" charset="0"/>
                <a:ea typeface="Alexandria" pitchFamily="34" charset="-122"/>
                <a:cs typeface="Alexandria" pitchFamily="34" charset="-120"/>
              </a:rPr>
              <a:t>قيود وضغوط الوقت</a:t>
            </a:r>
            <a:endParaRPr lang="en-US" sz="1625" dirty="0"/>
          </a:p>
        </p:txBody>
      </p:sp>
      <p:sp>
        <p:nvSpPr>
          <p:cNvPr id="20" name="Text 10"/>
          <p:cNvSpPr/>
          <p:nvPr/>
        </p:nvSpPr>
        <p:spPr>
          <a:xfrm>
            <a:off x="8163322" y="5249962"/>
            <a:ext cx="3367187" cy="264617"/>
          </a:xfrm>
          <a:prstGeom prst="rect">
            <a:avLst/>
          </a:prstGeom>
          <a:noFill/>
          <a:ln/>
        </p:spPr>
        <p:txBody>
          <a:bodyPr wrap="none" lIns="0" tIns="0" rIns="0" bIns="0" rtlCol="0" anchor="t"/>
          <a:lstStyle/>
          <a:p>
            <a:pPr rtl="1">
              <a:lnSpc>
                <a:spcPts val="2083"/>
              </a:lnSpc>
            </a:pPr>
            <a:r>
              <a:rPr lang="en-US" sz="1292" dirty="0">
                <a:solidFill>
                  <a:srgbClr val="49495A"/>
                </a:solidFill>
                <a:latin typeface="Alexandria" pitchFamily="34" charset="0"/>
                <a:ea typeface="Alexandria" pitchFamily="34" charset="-122"/>
                <a:cs typeface="Alexandria" pitchFamily="34" charset="-120"/>
              </a:rPr>
              <a:t>الوقت المتاح للتطبيق</a:t>
            </a:r>
            <a:endParaRPr lang="en-US" sz="1292" dirty="0"/>
          </a:p>
        </p:txBody>
      </p:sp>
      <p:pic>
        <p:nvPicPr>
          <p:cNvPr id="21" name="Image 8" descr="preencoded.png"/>
          <p:cNvPicPr>
            <a:picLocks noChangeAspect="1"/>
          </p:cNvPicPr>
          <p:nvPr/>
        </p:nvPicPr>
        <p:blipFill>
          <a:blip r:embed="rId15" cstate="screen">
            <a:extLst>
              <a:ext uri="{28A0092B-C50C-407E-A947-70E740481C1C}">
                <a14:useLocalDpi xmlns:a14="http://schemas.microsoft.com/office/drawing/2010/main"/>
              </a:ext>
            </a:extLst>
          </a:blip>
          <a:stretch>
            <a:fillRect/>
          </a:stretch>
        </p:blipFill>
        <p:spPr>
          <a:xfrm>
            <a:off x="4193878" y="1950641"/>
            <a:ext cx="3804146" cy="3804146"/>
          </a:xfrm>
          <a:prstGeom prst="rect">
            <a:avLst/>
          </a:prstGeom>
        </p:spPr>
      </p:pic>
      <p:pic>
        <p:nvPicPr>
          <p:cNvPr id="22" name="Image 9" descr="preencoded.png"/>
          <p:cNvPicPr>
            <a:picLocks noChangeAspect="1"/>
          </p:cNvPicPr>
          <p:nvPr/>
        </p:nvPicPr>
        <p:blipFill>
          <a:blip r:embed="rId16">
            <a:extLst>
              <a:ext uri="{96DAC541-7B7A-43D3-8B79-37D633B846F1}">
                <asvg:svgBlip xmlns:asvg="http://schemas.microsoft.com/office/drawing/2016/SVG/main" r:embed="rId17"/>
              </a:ext>
            </a:extLst>
          </a:blip>
          <a:stretch>
            <a:fillRect/>
          </a:stretch>
        </p:blipFill>
        <p:spPr>
          <a:xfrm>
            <a:off x="6637883" y="4881910"/>
            <a:ext cx="247452" cy="247452"/>
          </a:xfrm>
          <a:prstGeom prst="rect">
            <a:avLst/>
          </a:prstGeom>
        </p:spPr>
      </p:pic>
      <p:sp>
        <p:nvSpPr>
          <p:cNvPr id="23" name="Text 11"/>
          <p:cNvSpPr/>
          <p:nvPr/>
        </p:nvSpPr>
        <p:spPr>
          <a:xfrm>
            <a:off x="8328720" y="3541514"/>
            <a:ext cx="2067421" cy="258465"/>
          </a:xfrm>
          <a:prstGeom prst="rect">
            <a:avLst/>
          </a:prstGeom>
          <a:noFill/>
          <a:ln/>
        </p:spPr>
        <p:txBody>
          <a:bodyPr wrap="none" lIns="0" tIns="0" rIns="0" bIns="0" rtlCol="0" anchor="t"/>
          <a:lstStyle/>
          <a:p>
            <a:pPr rtl="1">
              <a:lnSpc>
                <a:spcPts val="2000"/>
              </a:lnSpc>
            </a:pPr>
            <a:r>
              <a:rPr lang="en-US" sz="1625" dirty="0">
                <a:solidFill>
                  <a:srgbClr val="49495A"/>
                </a:solidFill>
                <a:latin typeface="Alexandria" pitchFamily="34" charset="0"/>
                <a:ea typeface="Alexandria" pitchFamily="34" charset="-122"/>
                <a:cs typeface="Alexandria" pitchFamily="34" charset="-120"/>
              </a:rPr>
              <a:t>مصادر التمويل</a:t>
            </a:r>
            <a:endParaRPr lang="en-US" sz="1625" dirty="0"/>
          </a:p>
        </p:txBody>
      </p:sp>
      <p:sp>
        <p:nvSpPr>
          <p:cNvPr id="24" name="Text 12"/>
          <p:cNvSpPr/>
          <p:nvPr/>
        </p:nvSpPr>
        <p:spPr>
          <a:xfrm>
            <a:off x="8328720" y="3899197"/>
            <a:ext cx="3201789" cy="264617"/>
          </a:xfrm>
          <a:prstGeom prst="rect">
            <a:avLst/>
          </a:prstGeom>
          <a:noFill/>
          <a:ln/>
        </p:spPr>
        <p:txBody>
          <a:bodyPr wrap="none" lIns="0" tIns="0" rIns="0" bIns="0" rtlCol="0" anchor="t"/>
          <a:lstStyle/>
          <a:p>
            <a:pPr rtl="1">
              <a:lnSpc>
                <a:spcPts val="2083"/>
              </a:lnSpc>
            </a:pPr>
            <a:r>
              <a:rPr lang="en-US" sz="1292" dirty="0">
                <a:solidFill>
                  <a:srgbClr val="49495A"/>
                </a:solidFill>
                <a:latin typeface="Alexandria" pitchFamily="34" charset="0"/>
                <a:ea typeface="Alexandria" pitchFamily="34" charset="-122"/>
                <a:cs typeface="Alexandria" pitchFamily="34" charset="-120"/>
              </a:rPr>
              <a:t>الميزانية المتاحة للبحث</a:t>
            </a:r>
            <a:endParaRPr lang="en-US" sz="1292" dirty="0"/>
          </a:p>
        </p:txBody>
      </p:sp>
      <p:pic>
        <p:nvPicPr>
          <p:cNvPr id="25" name="Image 10" descr="preencoded.png"/>
          <p:cNvPicPr>
            <a:picLocks noChangeAspect="1"/>
          </p:cNvPicPr>
          <p:nvPr/>
        </p:nvPicPr>
        <p:blipFill>
          <a:blip r:embed="rId18" cstate="screen">
            <a:extLst>
              <a:ext uri="{28A0092B-C50C-407E-A947-70E740481C1C}">
                <a14:useLocalDpi xmlns:a14="http://schemas.microsoft.com/office/drawing/2010/main"/>
              </a:ext>
            </a:extLst>
          </a:blip>
          <a:stretch>
            <a:fillRect/>
          </a:stretch>
        </p:blipFill>
        <p:spPr>
          <a:xfrm>
            <a:off x="4193878" y="1950641"/>
            <a:ext cx="3804146" cy="3804146"/>
          </a:xfrm>
          <a:prstGeom prst="rect">
            <a:avLst/>
          </a:prstGeom>
        </p:spPr>
      </p:pic>
      <p:pic>
        <p:nvPicPr>
          <p:cNvPr id="26" name="Image 11" descr="preencoded.png"/>
          <p:cNvPicPr>
            <a:picLocks noChangeAspect="1"/>
          </p:cNvPicPr>
          <p:nvPr/>
        </p:nvPicPr>
        <p:blipFill>
          <a:blip r:embed="rId19">
            <a:extLst>
              <a:ext uri="{96DAC541-7B7A-43D3-8B79-37D633B846F1}">
                <asvg:svgBlip xmlns:asvg="http://schemas.microsoft.com/office/drawing/2016/SVG/main" r:embed="rId20"/>
              </a:ext>
            </a:extLst>
          </a:blip>
          <a:stretch>
            <a:fillRect/>
          </a:stretch>
        </p:blipFill>
        <p:spPr>
          <a:xfrm>
            <a:off x="7303542" y="3728888"/>
            <a:ext cx="247452" cy="247452"/>
          </a:xfrm>
          <a:prstGeom prst="rect">
            <a:avLst/>
          </a:prstGeom>
        </p:spPr>
      </p:pic>
      <p:pic>
        <p:nvPicPr>
          <p:cNvPr id="27" name="Picture 26">
            <a:extLst>
              <a:ext uri="{FF2B5EF4-FFF2-40B4-BE49-F238E27FC236}">
                <a16:creationId xmlns:a16="http://schemas.microsoft.com/office/drawing/2014/main" id="{D06C8693-ADAC-EAA5-6259-82E8AC6972EF}"/>
              </a:ext>
            </a:extLst>
          </p:cNvPr>
          <p:cNvPicPr>
            <a:picLocks noChangeAspect="1"/>
          </p:cNvPicPr>
          <p:nvPr/>
        </p:nvPicPr>
        <p:blipFill>
          <a:blip r:embed="rId21" cstate="screen">
            <a:extLst>
              <a:ext uri="{28A0092B-C50C-407E-A947-70E740481C1C}">
                <a14:useLocalDpi xmlns:a14="http://schemas.microsoft.com/office/drawing/2010/main"/>
              </a:ext>
            </a:extLst>
          </a:blip>
          <a:stretch>
            <a:fillRect/>
          </a:stretch>
        </p:blipFill>
        <p:spPr>
          <a:xfrm>
            <a:off x="5443" y="0"/>
            <a:ext cx="2275114" cy="1065332"/>
          </a:xfrm>
          <a:prstGeom prst="rect">
            <a:avLst/>
          </a:prstGeom>
        </p:spPr>
      </p:pic>
      <p:sp>
        <p:nvSpPr>
          <p:cNvPr id="28" name="Rectangle 27">
            <a:extLst>
              <a:ext uri="{FF2B5EF4-FFF2-40B4-BE49-F238E27FC236}">
                <a16:creationId xmlns:a16="http://schemas.microsoft.com/office/drawing/2014/main" id="{C8E58F95-0BAC-E68B-4593-DEAE805133C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5159673" y="824210"/>
            <a:ext cx="6370836" cy="516732"/>
          </a:xfrm>
          <a:prstGeom prst="rect">
            <a:avLst/>
          </a:prstGeom>
          <a:noFill/>
          <a:ln/>
        </p:spPr>
        <p:txBody>
          <a:bodyPr wrap="none" lIns="0" tIns="0" rIns="0" bIns="0" rtlCol="0" anchor="t"/>
          <a:lstStyle/>
          <a:p>
            <a:pPr algn="just" rtl="1">
              <a:lnSpc>
                <a:spcPts val="4042"/>
              </a:lnSpc>
            </a:pPr>
            <a:r>
              <a:rPr lang="en-US" sz="2800" dirty="0">
                <a:solidFill>
                  <a:srgbClr val="403CCF"/>
                </a:solidFill>
                <a:latin typeface="Alexandria" pitchFamily="2" charset="-78"/>
                <a:ea typeface="Alexandria" pitchFamily="34" charset="-122"/>
                <a:cs typeface="Alexandria" pitchFamily="2" charset="-78"/>
              </a:rPr>
              <a:t>عوامل إضافية تؤثر في حجم العينة</a:t>
            </a:r>
            <a:endParaRPr lang="en-US" sz="2800" dirty="0">
              <a:latin typeface="Alexandria" pitchFamily="2" charset="-78"/>
              <a:cs typeface="Alexandria" pitchFamily="2" charset="-78"/>
            </a:endParaRPr>
          </a:p>
        </p:txBody>
      </p:sp>
      <p:sp>
        <p:nvSpPr>
          <p:cNvPr id="3" name="Shape 1"/>
          <p:cNvSpPr/>
          <p:nvPr/>
        </p:nvSpPr>
        <p:spPr>
          <a:xfrm>
            <a:off x="8017769" y="1671638"/>
            <a:ext cx="3512741" cy="1255613"/>
          </a:xfrm>
          <a:prstGeom prst="roundRect">
            <a:avLst>
              <a:gd name="adj" fmla="val 7282"/>
            </a:avLst>
          </a:prstGeom>
          <a:solidFill>
            <a:srgbClr val="FBFAFF"/>
          </a:solidFill>
          <a:ln w="22860">
            <a:solidFill>
              <a:srgbClr val="D0CED9"/>
            </a:solidFill>
            <a:prstDash val="solid"/>
          </a:ln>
        </p:spPr>
        <p:txBody>
          <a:bodyPr/>
          <a:lstStyle/>
          <a:p>
            <a:pPr algn="just"/>
            <a:endParaRPr lang="en-US" sz="1600">
              <a:latin typeface="Alexandria" pitchFamily="2" charset="-78"/>
              <a:cs typeface="Alexandria" pitchFamily="2" charset="-78"/>
            </a:endParaRPr>
          </a:p>
        </p:txBody>
      </p:sp>
      <p:pic>
        <p:nvPicPr>
          <p:cNvPr id="4" name="Image 0" descr="preencoded.pn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473358" y="1671638"/>
            <a:ext cx="76200" cy="1255613"/>
          </a:xfrm>
          <a:prstGeom prst="rect">
            <a:avLst/>
          </a:prstGeom>
        </p:spPr>
      </p:pic>
      <p:sp>
        <p:nvSpPr>
          <p:cNvPr id="5" name="Text 2"/>
          <p:cNvSpPr/>
          <p:nvPr/>
        </p:nvSpPr>
        <p:spPr>
          <a:xfrm>
            <a:off x="9221590" y="1855986"/>
            <a:ext cx="2067421" cy="258465"/>
          </a:xfrm>
          <a:prstGeom prst="rect">
            <a:avLst/>
          </a:prstGeom>
          <a:noFill/>
          <a:ln/>
        </p:spPr>
        <p:txBody>
          <a:bodyPr wrap="none" lIns="0" tIns="0" rIns="0" bIns="0" rtlCol="0" anchor="t"/>
          <a:lstStyle/>
          <a:p>
            <a:pPr algn="just" rtl="1">
              <a:lnSpc>
                <a:spcPts val="2000"/>
              </a:lnSpc>
            </a:pPr>
            <a:r>
              <a:rPr lang="en-US" sz="1600" dirty="0">
                <a:solidFill>
                  <a:srgbClr val="49495A"/>
                </a:solidFill>
                <a:latin typeface="Alexandria" pitchFamily="2" charset="-78"/>
                <a:ea typeface="Alexandria" pitchFamily="34" charset="-122"/>
                <a:cs typeface="Alexandria" pitchFamily="2" charset="-78"/>
              </a:rPr>
              <a:t>مدى تجانس البحث</a:t>
            </a:r>
            <a:endParaRPr lang="en-US" sz="1600" dirty="0">
              <a:latin typeface="Alexandria" pitchFamily="2" charset="-78"/>
              <a:cs typeface="Alexandria" pitchFamily="2" charset="-78"/>
            </a:endParaRPr>
          </a:p>
        </p:txBody>
      </p:sp>
      <p:sp>
        <p:nvSpPr>
          <p:cNvPr id="6" name="Text 3"/>
          <p:cNvSpPr/>
          <p:nvPr/>
        </p:nvSpPr>
        <p:spPr>
          <a:xfrm>
            <a:off x="8202117" y="2213669"/>
            <a:ext cx="3086894" cy="529233"/>
          </a:xfrm>
          <a:prstGeom prst="rect">
            <a:avLst/>
          </a:prstGeom>
          <a:noFill/>
          <a:ln/>
        </p:spPr>
        <p:txBody>
          <a:bodyPr wrap="square" lIns="0" tIns="0" rIns="0" bIns="0" rtlCol="0" anchor="t"/>
          <a:lstStyle/>
          <a:p>
            <a:pPr algn="just" rtl="1">
              <a:lnSpc>
                <a:spcPts val="2083"/>
              </a:lnSpc>
            </a:pPr>
            <a:r>
              <a:rPr lang="en-US" sz="1600" dirty="0">
                <a:solidFill>
                  <a:srgbClr val="49495A"/>
                </a:solidFill>
                <a:latin typeface="Alexandria" pitchFamily="2" charset="-78"/>
                <a:ea typeface="Alexandria" pitchFamily="34" charset="-122"/>
                <a:cs typeface="Alexandria" pitchFamily="2" charset="-78"/>
              </a:rPr>
              <a:t>كلما زادت درجة التجانس يمكن تقليل عدد المفردات</a:t>
            </a:r>
            <a:endParaRPr lang="en-US" sz="1600" dirty="0">
              <a:latin typeface="Alexandria" pitchFamily="2" charset="-78"/>
              <a:cs typeface="Alexandria" pitchFamily="2" charset="-78"/>
            </a:endParaRPr>
          </a:p>
        </p:txBody>
      </p:sp>
      <p:sp>
        <p:nvSpPr>
          <p:cNvPr id="7" name="Shape 4"/>
          <p:cNvSpPr/>
          <p:nvPr/>
        </p:nvSpPr>
        <p:spPr>
          <a:xfrm>
            <a:off x="4339630" y="1671638"/>
            <a:ext cx="3512840" cy="1255613"/>
          </a:xfrm>
          <a:prstGeom prst="roundRect">
            <a:avLst>
              <a:gd name="adj" fmla="val 7282"/>
            </a:avLst>
          </a:prstGeom>
          <a:solidFill>
            <a:srgbClr val="FBFAFF"/>
          </a:solidFill>
          <a:ln w="22860">
            <a:solidFill>
              <a:srgbClr val="D0CED9"/>
            </a:solidFill>
            <a:prstDash val="solid"/>
          </a:ln>
        </p:spPr>
        <p:txBody>
          <a:bodyPr/>
          <a:lstStyle/>
          <a:p>
            <a:pPr algn="just"/>
            <a:endParaRPr lang="en-US" sz="1600">
              <a:latin typeface="Alexandria" pitchFamily="2" charset="-78"/>
              <a:cs typeface="Alexandria" pitchFamily="2" charset="-78"/>
            </a:endParaRPr>
          </a:p>
        </p:txBody>
      </p:sp>
      <p:pic>
        <p:nvPicPr>
          <p:cNvPr id="8" name="Image 1" descr="preencoded.pn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795319" y="1671638"/>
            <a:ext cx="76200" cy="1255613"/>
          </a:xfrm>
          <a:prstGeom prst="rect">
            <a:avLst/>
          </a:prstGeom>
        </p:spPr>
      </p:pic>
      <p:sp>
        <p:nvSpPr>
          <p:cNvPr id="9" name="Text 5"/>
          <p:cNvSpPr/>
          <p:nvPr/>
        </p:nvSpPr>
        <p:spPr>
          <a:xfrm>
            <a:off x="5298083" y="1855986"/>
            <a:ext cx="2312888" cy="258465"/>
          </a:xfrm>
          <a:prstGeom prst="rect">
            <a:avLst/>
          </a:prstGeom>
          <a:noFill/>
          <a:ln/>
        </p:spPr>
        <p:txBody>
          <a:bodyPr wrap="none" lIns="0" tIns="0" rIns="0" bIns="0" rtlCol="0" anchor="t"/>
          <a:lstStyle/>
          <a:p>
            <a:pPr algn="just" rtl="1">
              <a:lnSpc>
                <a:spcPts val="2000"/>
              </a:lnSpc>
            </a:pPr>
            <a:r>
              <a:rPr lang="en-US" sz="1600" dirty="0">
                <a:solidFill>
                  <a:srgbClr val="49495A"/>
                </a:solidFill>
                <a:latin typeface="Alexandria" pitchFamily="2" charset="-78"/>
                <a:ea typeface="Alexandria" pitchFamily="34" charset="-122"/>
                <a:cs typeface="Alexandria" pitchFamily="2" charset="-78"/>
              </a:rPr>
              <a:t>تشتت المفردات وانتشارها</a:t>
            </a:r>
            <a:endParaRPr lang="en-US" sz="1600" dirty="0">
              <a:latin typeface="Alexandria" pitchFamily="2" charset="-78"/>
              <a:cs typeface="Alexandria" pitchFamily="2" charset="-78"/>
            </a:endParaRPr>
          </a:p>
        </p:txBody>
      </p:sp>
      <p:sp>
        <p:nvSpPr>
          <p:cNvPr id="10" name="Text 6"/>
          <p:cNvSpPr/>
          <p:nvPr/>
        </p:nvSpPr>
        <p:spPr>
          <a:xfrm>
            <a:off x="4523979" y="2213669"/>
            <a:ext cx="3086993" cy="529233"/>
          </a:xfrm>
          <a:prstGeom prst="rect">
            <a:avLst/>
          </a:prstGeom>
          <a:noFill/>
          <a:ln/>
        </p:spPr>
        <p:txBody>
          <a:bodyPr wrap="square" lIns="0" tIns="0" rIns="0" bIns="0" rtlCol="0" anchor="t"/>
          <a:lstStyle/>
          <a:p>
            <a:pPr algn="just" rtl="1">
              <a:lnSpc>
                <a:spcPts val="2083"/>
              </a:lnSpc>
            </a:pPr>
            <a:r>
              <a:rPr lang="en-US" sz="1600" dirty="0">
                <a:solidFill>
                  <a:srgbClr val="49495A"/>
                </a:solidFill>
                <a:latin typeface="Alexandria" pitchFamily="2" charset="-78"/>
                <a:ea typeface="Alexandria" pitchFamily="34" charset="-122"/>
                <a:cs typeface="Alexandria" pitchFamily="2" charset="-78"/>
              </a:rPr>
              <a:t>كلما زاد انتشار المفردات وتشتتها تطلب الأمر زيادة عدد العينة</a:t>
            </a:r>
            <a:endParaRPr lang="en-US" sz="1600" dirty="0">
              <a:latin typeface="Alexandria" pitchFamily="2" charset="-78"/>
              <a:cs typeface="Alexandria" pitchFamily="2" charset="-78"/>
            </a:endParaRPr>
          </a:p>
        </p:txBody>
      </p:sp>
      <p:sp>
        <p:nvSpPr>
          <p:cNvPr id="11" name="Shape 7"/>
          <p:cNvSpPr/>
          <p:nvPr/>
        </p:nvSpPr>
        <p:spPr>
          <a:xfrm>
            <a:off x="661591" y="1671638"/>
            <a:ext cx="3512741" cy="1255613"/>
          </a:xfrm>
          <a:prstGeom prst="roundRect">
            <a:avLst>
              <a:gd name="adj" fmla="val 7282"/>
            </a:avLst>
          </a:prstGeom>
          <a:solidFill>
            <a:srgbClr val="FBFAFF"/>
          </a:solidFill>
          <a:ln w="22860">
            <a:solidFill>
              <a:srgbClr val="D0CED9"/>
            </a:solidFill>
            <a:prstDash val="solid"/>
          </a:ln>
        </p:spPr>
        <p:txBody>
          <a:bodyPr/>
          <a:lstStyle/>
          <a:p>
            <a:pPr algn="just"/>
            <a:endParaRPr lang="en-US" sz="1600">
              <a:latin typeface="Alexandria" pitchFamily="2" charset="-78"/>
              <a:cs typeface="Alexandria" pitchFamily="2" charset="-78"/>
            </a:endParaRPr>
          </a:p>
        </p:txBody>
      </p:sp>
      <p:pic>
        <p:nvPicPr>
          <p:cNvPr id="12" name="Image 2" descr="preencoded.pn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117182" y="1671638"/>
            <a:ext cx="76200" cy="1255613"/>
          </a:xfrm>
          <a:prstGeom prst="rect">
            <a:avLst/>
          </a:prstGeom>
        </p:spPr>
      </p:pic>
      <p:sp>
        <p:nvSpPr>
          <p:cNvPr id="13" name="Text 8"/>
          <p:cNvSpPr/>
          <p:nvPr/>
        </p:nvSpPr>
        <p:spPr>
          <a:xfrm>
            <a:off x="1605459" y="1855986"/>
            <a:ext cx="2327374" cy="258465"/>
          </a:xfrm>
          <a:prstGeom prst="rect">
            <a:avLst/>
          </a:prstGeom>
          <a:noFill/>
          <a:ln/>
        </p:spPr>
        <p:txBody>
          <a:bodyPr wrap="none" lIns="0" tIns="0" rIns="0" bIns="0" rtlCol="0" anchor="t"/>
          <a:lstStyle/>
          <a:p>
            <a:pPr algn="just" rtl="1">
              <a:lnSpc>
                <a:spcPts val="2000"/>
              </a:lnSpc>
            </a:pPr>
            <a:r>
              <a:rPr lang="en-US" sz="1600" dirty="0">
                <a:solidFill>
                  <a:srgbClr val="49495A"/>
                </a:solidFill>
                <a:latin typeface="Alexandria" pitchFamily="2" charset="-78"/>
                <a:ea typeface="Alexandria" pitchFamily="34" charset="-122"/>
                <a:cs typeface="Alexandria" pitchFamily="2" charset="-78"/>
              </a:rPr>
              <a:t>كفاية المعلومات السابقة</a:t>
            </a:r>
            <a:endParaRPr lang="en-US" sz="1600" dirty="0">
              <a:latin typeface="Alexandria" pitchFamily="2" charset="-78"/>
              <a:cs typeface="Alexandria" pitchFamily="2" charset="-78"/>
            </a:endParaRPr>
          </a:p>
        </p:txBody>
      </p:sp>
      <p:sp>
        <p:nvSpPr>
          <p:cNvPr id="14" name="Text 9"/>
          <p:cNvSpPr/>
          <p:nvPr/>
        </p:nvSpPr>
        <p:spPr>
          <a:xfrm>
            <a:off x="845940" y="2213669"/>
            <a:ext cx="3086894" cy="529233"/>
          </a:xfrm>
          <a:prstGeom prst="rect">
            <a:avLst/>
          </a:prstGeom>
          <a:noFill/>
          <a:ln/>
        </p:spPr>
        <p:txBody>
          <a:bodyPr wrap="square" lIns="0" tIns="0" rIns="0" bIns="0" rtlCol="0" anchor="t"/>
          <a:lstStyle/>
          <a:p>
            <a:pPr algn="just" rtl="1">
              <a:lnSpc>
                <a:spcPts val="2083"/>
              </a:lnSpc>
            </a:pPr>
            <a:r>
              <a:rPr lang="en-US" sz="1600" dirty="0">
                <a:solidFill>
                  <a:srgbClr val="49495A"/>
                </a:solidFill>
                <a:latin typeface="Alexandria" pitchFamily="2" charset="-78"/>
                <a:ea typeface="Alexandria" pitchFamily="34" charset="-122"/>
                <a:cs typeface="Alexandria" pitchFamily="2" charset="-78"/>
              </a:rPr>
              <a:t>كلما كان إطار العينة كافياً من خلال توافر المعلومات كلما أمكن اختيار عينة أقل</a:t>
            </a:r>
            <a:endParaRPr lang="en-US" sz="1600" dirty="0">
              <a:latin typeface="Alexandria" pitchFamily="2" charset="-78"/>
              <a:cs typeface="Alexandria" pitchFamily="2" charset="-78"/>
            </a:endParaRPr>
          </a:p>
        </p:txBody>
      </p:sp>
      <p:sp>
        <p:nvSpPr>
          <p:cNvPr id="15" name="Shape 10"/>
          <p:cNvSpPr/>
          <p:nvPr/>
        </p:nvSpPr>
        <p:spPr>
          <a:xfrm>
            <a:off x="8017769" y="3092549"/>
            <a:ext cx="3512741" cy="1520230"/>
          </a:xfrm>
          <a:prstGeom prst="roundRect">
            <a:avLst>
              <a:gd name="adj" fmla="val 6015"/>
            </a:avLst>
          </a:prstGeom>
          <a:solidFill>
            <a:srgbClr val="FBFAFF"/>
          </a:solidFill>
          <a:ln w="22860">
            <a:solidFill>
              <a:srgbClr val="D0CED9"/>
            </a:solidFill>
            <a:prstDash val="solid"/>
          </a:ln>
        </p:spPr>
        <p:txBody>
          <a:bodyPr/>
          <a:lstStyle/>
          <a:p>
            <a:pPr algn="just"/>
            <a:endParaRPr lang="en-US" sz="1600">
              <a:latin typeface="Alexandria" pitchFamily="2" charset="-78"/>
              <a:cs typeface="Alexandria" pitchFamily="2" charset="-78"/>
            </a:endParaRPr>
          </a:p>
        </p:txBody>
      </p:sp>
      <p:pic>
        <p:nvPicPr>
          <p:cNvPr id="16" name="Image 3"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473358" y="3092549"/>
            <a:ext cx="76200" cy="1520230"/>
          </a:xfrm>
          <a:prstGeom prst="rect">
            <a:avLst/>
          </a:prstGeom>
        </p:spPr>
      </p:pic>
      <p:sp>
        <p:nvSpPr>
          <p:cNvPr id="17" name="Text 11"/>
          <p:cNvSpPr/>
          <p:nvPr/>
        </p:nvSpPr>
        <p:spPr>
          <a:xfrm>
            <a:off x="9221590" y="3276898"/>
            <a:ext cx="2067421" cy="258465"/>
          </a:xfrm>
          <a:prstGeom prst="rect">
            <a:avLst/>
          </a:prstGeom>
          <a:noFill/>
          <a:ln/>
        </p:spPr>
        <p:txBody>
          <a:bodyPr wrap="none" lIns="0" tIns="0" rIns="0" bIns="0" rtlCol="0" anchor="t"/>
          <a:lstStyle/>
          <a:p>
            <a:pPr algn="just" rtl="1">
              <a:lnSpc>
                <a:spcPts val="2000"/>
              </a:lnSpc>
            </a:pPr>
            <a:r>
              <a:rPr lang="en-US" sz="1600" dirty="0">
                <a:solidFill>
                  <a:srgbClr val="49495A"/>
                </a:solidFill>
                <a:latin typeface="Alexandria" pitchFamily="2" charset="-78"/>
                <a:ea typeface="Alexandria" pitchFamily="34" charset="-122"/>
                <a:cs typeface="Alexandria" pitchFamily="2" charset="-78"/>
              </a:rPr>
              <a:t>نوع العينة</a:t>
            </a:r>
            <a:endParaRPr lang="en-US" sz="1600" dirty="0">
              <a:latin typeface="Alexandria" pitchFamily="2" charset="-78"/>
              <a:cs typeface="Alexandria" pitchFamily="2" charset="-78"/>
            </a:endParaRPr>
          </a:p>
        </p:txBody>
      </p:sp>
      <p:sp>
        <p:nvSpPr>
          <p:cNvPr id="18" name="Text 12"/>
          <p:cNvSpPr/>
          <p:nvPr/>
        </p:nvSpPr>
        <p:spPr>
          <a:xfrm>
            <a:off x="8202117" y="3634582"/>
            <a:ext cx="3086894" cy="793849"/>
          </a:xfrm>
          <a:prstGeom prst="rect">
            <a:avLst/>
          </a:prstGeom>
          <a:noFill/>
          <a:ln/>
        </p:spPr>
        <p:txBody>
          <a:bodyPr wrap="square" lIns="0" tIns="0" rIns="0" bIns="0" rtlCol="0" anchor="t"/>
          <a:lstStyle/>
          <a:p>
            <a:pPr algn="just" rtl="1">
              <a:lnSpc>
                <a:spcPts val="2083"/>
              </a:lnSpc>
            </a:pPr>
            <a:r>
              <a:rPr lang="en-US" sz="1600" dirty="0">
                <a:solidFill>
                  <a:srgbClr val="49495A"/>
                </a:solidFill>
                <a:latin typeface="Alexandria" pitchFamily="2" charset="-78"/>
                <a:ea typeface="Alexandria" pitchFamily="34" charset="-122"/>
                <a:cs typeface="Alexandria" pitchFamily="2" charset="-78"/>
              </a:rPr>
              <a:t>حيث يقل حجم العينة في العينة الحصصية أو العمدية التي يجتمع أفرادها على السمات المشتركة</a:t>
            </a:r>
            <a:endParaRPr lang="en-US" sz="1600" dirty="0">
              <a:latin typeface="Alexandria" pitchFamily="2" charset="-78"/>
              <a:cs typeface="Alexandria" pitchFamily="2" charset="-78"/>
            </a:endParaRPr>
          </a:p>
        </p:txBody>
      </p:sp>
      <p:sp>
        <p:nvSpPr>
          <p:cNvPr id="19" name="Shape 13"/>
          <p:cNvSpPr/>
          <p:nvPr/>
        </p:nvSpPr>
        <p:spPr>
          <a:xfrm>
            <a:off x="4339630" y="3092549"/>
            <a:ext cx="3512840" cy="1520230"/>
          </a:xfrm>
          <a:prstGeom prst="roundRect">
            <a:avLst>
              <a:gd name="adj" fmla="val 6015"/>
            </a:avLst>
          </a:prstGeom>
          <a:solidFill>
            <a:srgbClr val="FBFAFF"/>
          </a:solidFill>
          <a:ln w="22860">
            <a:solidFill>
              <a:srgbClr val="D0CED9"/>
            </a:solidFill>
            <a:prstDash val="solid"/>
          </a:ln>
        </p:spPr>
        <p:txBody>
          <a:bodyPr/>
          <a:lstStyle/>
          <a:p>
            <a:pPr algn="just"/>
            <a:endParaRPr lang="en-US" sz="1600">
              <a:latin typeface="Alexandria" pitchFamily="2" charset="-78"/>
              <a:cs typeface="Alexandria" pitchFamily="2" charset="-78"/>
            </a:endParaRPr>
          </a:p>
        </p:txBody>
      </p:sp>
      <p:pic>
        <p:nvPicPr>
          <p:cNvPr id="20" name="Image 4"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795319" y="3092549"/>
            <a:ext cx="76200" cy="1520230"/>
          </a:xfrm>
          <a:prstGeom prst="rect">
            <a:avLst/>
          </a:prstGeom>
        </p:spPr>
      </p:pic>
      <p:sp>
        <p:nvSpPr>
          <p:cNvPr id="21" name="Text 14"/>
          <p:cNvSpPr/>
          <p:nvPr/>
        </p:nvSpPr>
        <p:spPr>
          <a:xfrm>
            <a:off x="5543550" y="3276898"/>
            <a:ext cx="2067421" cy="258465"/>
          </a:xfrm>
          <a:prstGeom prst="rect">
            <a:avLst/>
          </a:prstGeom>
          <a:noFill/>
          <a:ln/>
        </p:spPr>
        <p:txBody>
          <a:bodyPr wrap="none" lIns="0" tIns="0" rIns="0" bIns="0" rtlCol="0" anchor="t"/>
          <a:lstStyle/>
          <a:p>
            <a:pPr algn="just" rtl="1">
              <a:lnSpc>
                <a:spcPts val="2000"/>
              </a:lnSpc>
            </a:pPr>
            <a:r>
              <a:rPr lang="en-US" sz="1600" dirty="0">
                <a:solidFill>
                  <a:srgbClr val="49495A"/>
                </a:solidFill>
                <a:latin typeface="Alexandria" pitchFamily="2" charset="-78"/>
                <a:ea typeface="Alexandria" pitchFamily="34" charset="-122"/>
                <a:cs typeface="Alexandria" pitchFamily="2" charset="-78"/>
              </a:rPr>
              <a:t>عدد الفئات</a:t>
            </a:r>
            <a:endParaRPr lang="en-US" sz="1600" dirty="0">
              <a:latin typeface="Alexandria" pitchFamily="2" charset="-78"/>
              <a:cs typeface="Alexandria" pitchFamily="2" charset="-78"/>
            </a:endParaRPr>
          </a:p>
        </p:txBody>
      </p:sp>
      <p:sp>
        <p:nvSpPr>
          <p:cNvPr id="22" name="Text 15"/>
          <p:cNvSpPr/>
          <p:nvPr/>
        </p:nvSpPr>
        <p:spPr>
          <a:xfrm>
            <a:off x="4523979" y="3634582"/>
            <a:ext cx="3086993" cy="529233"/>
          </a:xfrm>
          <a:prstGeom prst="rect">
            <a:avLst/>
          </a:prstGeom>
          <a:noFill/>
          <a:ln/>
        </p:spPr>
        <p:txBody>
          <a:bodyPr wrap="square" lIns="0" tIns="0" rIns="0" bIns="0" rtlCol="0" anchor="t"/>
          <a:lstStyle/>
          <a:p>
            <a:pPr algn="just" rtl="1">
              <a:lnSpc>
                <a:spcPts val="2083"/>
              </a:lnSpc>
            </a:pPr>
            <a:r>
              <a:rPr lang="en-US" sz="1600" dirty="0">
                <a:solidFill>
                  <a:srgbClr val="49495A"/>
                </a:solidFill>
                <a:latin typeface="Alexandria" pitchFamily="2" charset="-78"/>
                <a:ea typeface="Alexandria" pitchFamily="34" charset="-122"/>
                <a:cs typeface="Alexandria" pitchFamily="2" charset="-78"/>
              </a:rPr>
              <a:t>فزيادة عدد الفئات التي سوف يتم دراستها يتطلب زيادة حجم العينة</a:t>
            </a:r>
            <a:endParaRPr lang="en-US" sz="1600" dirty="0">
              <a:latin typeface="Alexandria" pitchFamily="2" charset="-78"/>
              <a:cs typeface="Alexandria" pitchFamily="2" charset="-78"/>
            </a:endParaRPr>
          </a:p>
        </p:txBody>
      </p:sp>
      <p:sp>
        <p:nvSpPr>
          <p:cNvPr id="23" name="Shape 16"/>
          <p:cNvSpPr/>
          <p:nvPr/>
        </p:nvSpPr>
        <p:spPr>
          <a:xfrm>
            <a:off x="661591" y="3092549"/>
            <a:ext cx="3512741" cy="1520230"/>
          </a:xfrm>
          <a:prstGeom prst="roundRect">
            <a:avLst>
              <a:gd name="adj" fmla="val 6015"/>
            </a:avLst>
          </a:prstGeom>
          <a:solidFill>
            <a:srgbClr val="FBFAFF"/>
          </a:solidFill>
          <a:ln w="22860">
            <a:solidFill>
              <a:srgbClr val="D0CED9"/>
            </a:solidFill>
            <a:prstDash val="solid"/>
          </a:ln>
        </p:spPr>
        <p:txBody>
          <a:bodyPr/>
          <a:lstStyle/>
          <a:p>
            <a:pPr algn="just"/>
            <a:endParaRPr lang="en-US" sz="1600">
              <a:latin typeface="Alexandria" pitchFamily="2" charset="-78"/>
              <a:cs typeface="Alexandria" pitchFamily="2" charset="-78"/>
            </a:endParaRPr>
          </a:p>
        </p:txBody>
      </p:sp>
      <p:pic>
        <p:nvPicPr>
          <p:cNvPr id="24" name="Image 5" descr="preencoded.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117182" y="3092549"/>
            <a:ext cx="76200" cy="1520230"/>
          </a:xfrm>
          <a:prstGeom prst="rect">
            <a:avLst/>
          </a:prstGeom>
        </p:spPr>
      </p:pic>
      <p:sp>
        <p:nvSpPr>
          <p:cNvPr id="25" name="Text 17"/>
          <p:cNvSpPr/>
          <p:nvPr/>
        </p:nvSpPr>
        <p:spPr>
          <a:xfrm>
            <a:off x="1865412" y="3276898"/>
            <a:ext cx="2067421" cy="258465"/>
          </a:xfrm>
          <a:prstGeom prst="rect">
            <a:avLst/>
          </a:prstGeom>
          <a:noFill/>
          <a:ln/>
        </p:spPr>
        <p:txBody>
          <a:bodyPr wrap="none" lIns="0" tIns="0" rIns="0" bIns="0" rtlCol="0" anchor="t"/>
          <a:lstStyle/>
          <a:p>
            <a:pPr algn="just" rtl="1">
              <a:lnSpc>
                <a:spcPts val="2000"/>
              </a:lnSpc>
            </a:pPr>
            <a:r>
              <a:rPr lang="en-US" sz="1600" dirty="0">
                <a:solidFill>
                  <a:srgbClr val="49495A"/>
                </a:solidFill>
                <a:latin typeface="Alexandria" pitchFamily="2" charset="-78"/>
                <a:ea typeface="Alexandria" pitchFamily="34" charset="-122"/>
                <a:cs typeface="Alexandria" pitchFamily="2" charset="-78"/>
              </a:rPr>
              <a:t>أداة جمع البيانات</a:t>
            </a:r>
            <a:endParaRPr lang="en-US" sz="1600" dirty="0">
              <a:latin typeface="Alexandria" pitchFamily="2" charset="-78"/>
              <a:cs typeface="Alexandria" pitchFamily="2" charset="-78"/>
            </a:endParaRPr>
          </a:p>
        </p:txBody>
      </p:sp>
      <p:sp>
        <p:nvSpPr>
          <p:cNvPr id="26" name="Text 18"/>
          <p:cNvSpPr/>
          <p:nvPr/>
        </p:nvSpPr>
        <p:spPr>
          <a:xfrm>
            <a:off x="845940" y="3634582"/>
            <a:ext cx="3086894" cy="793849"/>
          </a:xfrm>
          <a:prstGeom prst="rect">
            <a:avLst/>
          </a:prstGeom>
          <a:noFill/>
          <a:ln/>
        </p:spPr>
        <p:txBody>
          <a:bodyPr wrap="square" lIns="0" tIns="0" rIns="0" bIns="0" rtlCol="0" anchor="t"/>
          <a:lstStyle/>
          <a:p>
            <a:pPr algn="just" rtl="1">
              <a:lnSpc>
                <a:spcPts val="2083"/>
              </a:lnSpc>
            </a:pPr>
            <a:r>
              <a:rPr lang="en-US" sz="1600" dirty="0">
                <a:solidFill>
                  <a:srgbClr val="49495A"/>
                </a:solidFill>
                <a:latin typeface="Alexandria" pitchFamily="2" charset="-78"/>
                <a:ea typeface="Alexandria" pitchFamily="34" charset="-122"/>
                <a:cs typeface="Alexandria" pitchFamily="2" charset="-78"/>
              </a:rPr>
              <a:t>فبعض العينات لا يسمح بعينة كبيرة خاصة في أداة المقابلة والملاحظة المباشرة</a:t>
            </a:r>
            <a:endParaRPr lang="en-US" sz="1600" dirty="0">
              <a:latin typeface="Alexandria" pitchFamily="2" charset="-78"/>
              <a:cs typeface="Alexandria" pitchFamily="2" charset="-78"/>
            </a:endParaRPr>
          </a:p>
        </p:txBody>
      </p:sp>
      <p:sp>
        <p:nvSpPr>
          <p:cNvPr id="27" name="Shape 19"/>
          <p:cNvSpPr/>
          <p:nvPr/>
        </p:nvSpPr>
        <p:spPr>
          <a:xfrm>
            <a:off x="8017769" y="4778078"/>
            <a:ext cx="3512741" cy="1255613"/>
          </a:xfrm>
          <a:prstGeom prst="roundRect">
            <a:avLst>
              <a:gd name="adj" fmla="val 7282"/>
            </a:avLst>
          </a:prstGeom>
          <a:solidFill>
            <a:srgbClr val="FBFAFF"/>
          </a:solidFill>
          <a:ln w="22860">
            <a:solidFill>
              <a:srgbClr val="D0CED9"/>
            </a:solidFill>
            <a:prstDash val="solid"/>
          </a:ln>
        </p:spPr>
        <p:txBody>
          <a:bodyPr/>
          <a:lstStyle/>
          <a:p>
            <a:pPr algn="just"/>
            <a:endParaRPr lang="en-US" sz="1600">
              <a:latin typeface="Alexandria" pitchFamily="2" charset="-78"/>
              <a:cs typeface="Alexandria" pitchFamily="2" charset="-78"/>
            </a:endParaRPr>
          </a:p>
        </p:txBody>
      </p:sp>
      <p:pic>
        <p:nvPicPr>
          <p:cNvPr id="28" name="Image 6" descr="preencoded.pn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473358" y="4778078"/>
            <a:ext cx="76200" cy="1255613"/>
          </a:xfrm>
          <a:prstGeom prst="rect">
            <a:avLst/>
          </a:prstGeom>
        </p:spPr>
      </p:pic>
      <p:sp>
        <p:nvSpPr>
          <p:cNvPr id="29" name="Text 20"/>
          <p:cNvSpPr/>
          <p:nvPr/>
        </p:nvSpPr>
        <p:spPr>
          <a:xfrm>
            <a:off x="8900220" y="4962426"/>
            <a:ext cx="2388791" cy="258465"/>
          </a:xfrm>
          <a:prstGeom prst="rect">
            <a:avLst/>
          </a:prstGeom>
          <a:noFill/>
          <a:ln/>
        </p:spPr>
        <p:txBody>
          <a:bodyPr wrap="none" lIns="0" tIns="0" rIns="0" bIns="0" rtlCol="0" anchor="t"/>
          <a:lstStyle/>
          <a:p>
            <a:pPr algn="just" rtl="1">
              <a:lnSpc>
                <a:spcPts val="2000"/>
              </a:lnSpc>
            </a:pPr>
            <a:r>
              <a:rPr lang="en-US" sz="1600" dirty="0">
                <a:solidFill>
                  <a:srgbClr val="49495A"/>
                </a:solidFill>
                <a:latin typeface="Alexandria" pitchFamily="2" charset="-78"/>
                <a:ea typeface="Alexandria" pitchFamily="34" charset="-122"/>
                <a:cs typeface="Alexandria" pitchFamily="2" charset="-78"/>
              </a:rPr>
              <a:t>الوقت والإمكانيات المتاحة</a:t>
            </a:r>
            <a:endParaRPr lang="en-US" sz="1600" dirty="0">
              <a:latin typeface="Alexandria" pitchFamily="2" charset="-78"/>
              <a:cs typeface="Alexandria" pitchFamily="2" charset="-78"/>
            </a:endParaRPr>
          </a:p>
        </p:txBody>
      </p:sp>
      <p:sp>
        <p:nvSpPr>
          <p:cNvPr id="30" name="Text 21"/>
          <p:cNvSpPr/>
          <p:nvPr/>
        </p:nvSpPr>
        <p:spPr>
          <a:xfrm>
            <a:off x="8202117" y="5320109"/>
            <a:ext cx="3086894" cy="529233"/>
          </a:xfrm>
          <a:prstGeom prst="rect">
            <a:avLst/>
          </a:prstGeom>
          <a:noFill/>
          <a:ln/>
        </p:spPr>
        <p:txBody>
          <a:bodyPr wrap="square" lIns="0" tIns="0" rIns="0" bIns="0" rtlCol="0" anchor="t"/>
          <a:lstStyle/>
          <a:p>
            <a:pPr algn="just" rtl="1">
              <a:lnSpc>
                <a:spcPts val="2083"/>
              </a:lnSpc>
            </a:pPr>
            <a:r>
              <a:rPr lang="en-US" sz="1600" dirty="0">
                <a:solidFill>
                  <a:srgbClr val="49495A"/>
                </a:solidFill>
                <a:latin typeface="Alexandria" pitchFamily="2" charset="-78"/>
                <a:ea typeface="Alexandria" pitchFamily="34" charset="-122"/>
                <a:cs typeface="Alexandria" pitchFamily="2" charset="-78"/>
              </a:rPr>
              <a:t>قد لا يسمح الوقت بالتطبيق على عينات أكبر</a:t>
            </a:r>
            <a:endParaRPr lang="en-US" sz="1600" dirty="0">
              <a:latin typeface="Alexandria" pitchFamily="2" charset="-78"/>
              <a:cs typeface="Alexandria" pitchFamily="2" charset="-78"/>
            </a:endParaRPr>
          </a:p>
        </p:txBody>
      </p:sp>
      <p:pic>
        <p:nvPicPr>
          <p:cNvPr id="31" name="Picture 30">
            <a:extLst>
              <a:ext uri="{FF2B5EF4-FFF2-40B4-BE49-F238E27FC236}">
                <a16:creationId xmlns:a16="http://schemas.microsoft.com/office/drawing/2014/main" id="{A144E35D-F83C-CA92-7AB2-D7DFAB56A6F4}"/>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443" y="0"/>
            <a:ext cx="2275114" cy="1065332"/>
          </a:xfrm>
          <a:prstGeom prst="rect">
            <a:avLst/>
          </a:prstGeom>
        </p:spPr>
      </p:pic>
      <p:sp>
        <p:nvSpPr>
          <p:cNvPr id="32" name="Rectangle 31">
            <a:extLst>
              <a:ext uri="{FF2B5EF4-FFF2-40B4-BE49-F238E27FC236}">
                <a16:creationId xmlns:a16="http://schemas.microsoft.com/office/drawing/2014/main" id="{D79AD678-1855-680E-687A-EEB6EE64A03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BE0304-37D9-2E91-7420-8BFF03E54AA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08D0557-B9F6-9A03-59CC-E5F9713AACC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C67743D-B61C-68C0-430E-4F4A136EAEF9}"/>
              </a:ext>
            </a:extLst>
          </p:cNvPr>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أفضل مواقع لحساب حجم العينة</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6CD4A1E7-C546-0D7C-3AAD-F578E7809F0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BDC6F65-7B37-9132-71BB-694A51F93C5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33469AF-EE4B-D431-4A32-4BB434EE782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E702917B-860F-71BF-CFB8-B5B4B7B3C37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F8AD8CE-9A4B-E0E1-95F0-541B34355BB0}"/>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graphicFrame>
        <p:nvGraphicFramePr>
          <p:cNvPr id="2" name="Table 1">
            <a:extLst>
              <a:ext uri="{FF2B5EF4-FFF2-40B4-BE49-F238E27FC236}">
                <a16:creationId xmlns:a16="http://schemas.microsoft.com/office/drawing/2014/main" id="{6A737BC2-3006-2FE2-6776-0857CE681EA7}"/>
              </a:ext>
            </a:extLst>
          </p:cNvPr>
          <p:cNvGraphicFramePr>
            <a:graphicFrameLocks noGrp="1"/>
          </p:cNvGraphicFramePr>
          <p:nvPr/>
        </p:nvGraphicFramePr>
        <p:xfrm>
          <a:off x="1349115" y="2441585"/>
          <a:ext cx="9114019" cy="3144669"/>
        </p:xfrm>
        <a:graphic>
          <a:graphicData uri="http://schemas.openxmlformats.org/drawingml/2006/table">
            <a:tbl>
              <a:tblPr rtl="1" firstRow="1" firstCol="1" bandRow="1">
                <a:tableStyleId>{5C22544A-7EE6-4342-B048-85BDC9FD1C3A}</a:tableStyleId>
              </a:tblPr>
              <a:tblGrid>
                <a:gridCol w="578113">
                  <a:extLst>
                    <a:ext uri="{9D8B030D-6E8A-4147-A177-3AD203B41FA5}">
                      <a16:colId xmlns:a16="http://schemas.microsoft.com/office/drawing/2014/main" val="2792854248"/>
                    </a:ext>
                  </a:extLst>
                </a:gridCol>
                <a:gridCol w="2201279">
                  <a:extLst>
                    <a:ext uri="{9D8B030D-6E8A-4147-A177-3AD203B41FA5}">
                      <a16:colId xmlns:a16="http://schemas.microsoft.com/office/drawing/2014/main" val="1040270736"/>
                    </a:ext>
                  </a:extLst>
                </a:gridCol>
                <a:gridCol w="6334627">
                  <a:extLst>
                    <a:ext uri="{9D8B030D-6E8A-4147-A177-3AD203B41FA5}">
                      <a16:colId xmlns:a16="http://schemas.microsoft.com/office/drawing/2014/main" val="878058763"/>
                    </a:ext>
                  </a:extLst>
                </a:gridCol>
              </a:tblGrid>
              <a:tr h="393084">
                <a:tc>
                  <a:txBody>
                    <a:bodyPr/>
                    <a:lstStyle/>
                    <a:p>
                      <a:pPr algn="just" rtl="1"/>
                      <a:r>
                        <a:rPr lang="ar-EG" sz="1400" kern="100">
                          <a:solidFill>
                            <a:srgbClr val="0D0D0D"/>
                          </a:solidFill>
                          <a:effectLst/>
                        </a:rPr>
                        <a:t>م</a:t>
                      </a:r>
                      <a:endParaRPr lang="en-US" sz="1000" kern="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rtl="1"/>
                      <a:r>
                        <a:rPr lang="ar-EG" sz="2000" kern="100" dirty="0">
                          <a:solidFill>
                            <a:srgbClr val="0D0D0D"/>
                          </a:solidFill>
                          <a:effectLst/>
                        </a:rPr>
                        <a:t>اسم الموقع</a:t>
                      </a:r>
                      <a:endParaRPr lang="en-US" sz="1200" kern="100" dirty="0">
                        <a:effectLst/>
                        <a:latin typeface="Arial" panose="020B0604020202020204" pitchFamily="34" charset="0"/>
                        <a:ea typeface="Times New Roman" panose="02020603050405020304" pitchFamily="18" charset="0"/>
                        <a:cs typeface="Alexandria"/>
                      </a:endParaRPr>
                    </a:p>
                  </a:txBody>
                  <a:tcPr marL="68580" marR="68580" marT="0" marB="0"/>
                </a:tc>
                <a:tc>
                  <a:txBody>
                    <a:bodyPr/>
                    <a:lstStyle/>
                    <a:p>
                      <a:pPr algn="ctr" rtl="1"/>
                      <a:r>
                        <a:rPr lang="ar-EG" sz="2000" kern="100" dirty="0">
                          <a:solidFill>
                            <a:srgbClr val="0D0D0D"/>
                          </a:solidFill>
                          <a:effectLst/>
                        </a:rPr>
                        <a:t>الرابط</a:t>
                      </a:r>
                      <a:endParaRPr lang="en-US" sz="1200" kern="100" dirty="0">
                        <a:effectLst/>
                        <a:latin typeface="Arial" panose="020B0604020202020204" pitchFamily="34" charset="0"/>
                        <a:ea typeface="Times New Roman" panose="02020603050405020304" pitchFamily="18" charset="0"/>
                        <a:cs typeface="Alexandria"/>
                      </a:endParaRPr>
                    </a:p>
                  </a:txBody>
                  <a:tcPr marL="68580" marR="68580" marT="0" marB="0"/>
                </a:tc>
                <a:extLst>
                  <a:ext uri="{0D108BD9-81ED-4DB2-BD59-A6C34878D82A}">
                    <a16:rowId xmlns:a16="http://schemas.microsoft.com/office/drawing/2014/main" val="1177423943"/>
                  </a:ext>
                </a:extLst>
              </a:tr>
              <a:tr h="786167">
                <a:tc>
                  <a:txBody>
                    <a:bodyPr/>
                    <a:lstStyle/>
                    <a:p>
                      <a:pPr marL="0" lvl="0" indent="0" algn="ctr" rtl="1">
                        <a:buFont typeface="+mj-lt"/>
                        <a:buNone/>
                      </a:pPr>
                      <a:r>
                        <a:rPr lang="ar-EG" sz="1400" kern="100" dirty="0">
                          <a:solidFill>
                            <a:srgbClr val="0D0D0D"/>
                          </a:solidFill>
                          <a:effectLst/>
                        </a:rPr>
                        <a:t>1 </a:t>
                      </a:r>
                      <a:endParaRPr lang="en-US" sz="1000" kern="1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rtl="1"/>
                      <a:r>
                        <a:rPr lang="en-US" sz="2000" kern="100" dirty="0">
                          <a:solidFill>
                            <a:srgbClr val="0D0D0D"/>
                          </a:solidFill>
                          <a:effectLst/>
                        </a:rPr>
                        <a:t>calculator. net</a:t>
                      </a:r>
                      <a:endParaRPr lang="en-US" sz="1200" kern="100" dirty="0">
                        <a:effectLst/>
                        <a:latin typeface="Arial" panose="020B0604020202020204" pitchFamily="34" charset="0"/>
                        <a:ea typeface="Times New Roman" panose="02020603050405020304" pitchFamily="18" charset="0"/>
                        <a:cs typeface="Alexandria"/>
                      </a:endParaRPr>
                    </a:p>
                  </a:txBody>
                  <a:tcPr marL="68580" marR="68580" marT="0" marB="0"/>
                </a:tc>
                <a:tc>
                  <a:txBody>
                    <a:bodyPr/>
                    <a:lstStyle/>
                    <a:p>
                      <a:pPr algn="l" rtl="1"/>
                      <a:r>
                        <a:rPr lang="en-US" sz="2000" kern="100" dirty="0">
                          <a:effectLst/>
                          <a:hlinkClick r:id="rId3"/>
                        </a:rPr>
                        <a:t>https://www.calculator.net/sample-size-calculator.html</a:t>
                      </a:r>
                      <a:r>
                        <a:rPr lang="en-US" sz="2000" kern="100" dirty="0">
                          <a:solidFill>
                            <a:srgbClr val="0D0D0D"/>
                          </a:solidFill>
                          <a:effectLst/>
                        </a:rPr>
                        <a:t>  </a:t>
                      </a:r>
                      <a:endParaRPr lang="en-US" sz="1200" kern="100" dirty="0">
                        <a:effectLst/>
                        <a:latin typeface="Arial" panose="020B0604020202020204" pitchFamily="34" charset="0"/>
                        <a:ea typeface="Times New Roman" panose="02020603050405020304" pitchFamily="18" charset="0"/>
                        <a:cs typeface="Alexandria"/>
                      </a:endParaRPr>
                    </a:p>
                  </a:txBody>
                  <a:tcPr marL="68580" marR="68580" marT="0" marB="0"/>
                </a:tc>
                <a:extLst>
                  <a:ext uri="{0D108BD9-81ED-4DB2-BD59-A6C34878D82A}">
                    <a16:rowId xmlns:a16="http://schemas.microsoft.com/office/drawing/2014/main" val="4265152251"/>
                  </a:ext>
                </a:extLst>
              </a:tr>
              <a:tr h="786167">
                <a:tc>
                  <a:txBody>
                    <a:bodyPr/>
                    <a:lstStyle/>
                    <a:p>
                      <a:pPr marL="0" lvl="0" indent="0" algn="ctr" rtl="1">
                        <a:buFont typeface="+mj-lt"/>
                        <a:buNone/>
                      </a:pPr>
                      <a:r>
                        <a:rPr lang="ar-EG" sz="1400" kern="100" dirty="0">
                          <a:solidFill>
                            <a:srgbClr val="0D0D0D"/>
                          </a:solidFill>
                          <a:effectLst/>
                        </a:rPr>
                        <a:t>2 </a:t>
                      </a:r>
                      <a:endParaRPr lang="en-US" sz="1000" kern="1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rtl="0"/>
                      <a:endParaRPr lang="ar-EG" sz="2000" kern="100" dirty="0">
                        <a:solidFill>
                          <a:srgbClr val="0D0D0D"/>
                        </a:solidFill>
                        <a:effectLst/>
                        <a:latin typeface="Simplified Arabic" panose="02020603050405020304" pitchFamily="18" charset="-78"/>
                        <a:ea typeface="Calibri" panose="020F0502020204030204" pitchFamily="34" charset="0"/>
                        <a:cs typeface="Alexandria"/>
                      </a:endParaRPr>
                    </a:p>
                  </a:txBody>
                  <a:tcPr marL="68580" marR="68580" marT="0" marB="0"/>
                </a:tc>
                <a:tc>
                  <a:txBody>
                    <a:bodyPr/>
                    <a:lstStyle/>
                    <a:p>
                      <a:pPr algn="l" rtl="1"/>
                      <a:r>
                        <a:rPr lang="en-US" sz="2000" kern="100" dirty="0">
                          <a:effectLst/>
                          <a:hlinkClick r:id="rId4"/>
                        </a:rPr>
                        <a:t>https://www.qualtrics.com/blog/calculating-sample-size</a:t>
                      </a:r>
                      <a:r>
                        <a:rPr lang="ar-EG" sz="2000" kern="100" dirty="0">
                          <a:effectLst/>
                          <a:hlinkClick r:id="rId4"/>
                        </a:rPr>
                        <a:t>/</a:t>
                      </a:r>
                      <a:r>
                        <a:rPr lang="en-US" sz="2000" kern="100" dirty="0">
                          <a:solidFill>
                            <a:srgbClr val="0D0D0D"/>
                          </a:solidFill>
                          <a:effectLst/>
                        </a:rPr>
                        <a:t> </a:t>
                      </a:r>
                      <a:endParaRPr lang="en-US" sz="1200" kern="100" dirty="0">
                        <a:effectLst/>
                        <a:latin typeface="Arial" panose="020B0604020202020204" pitchFamily="34" charset="0"/>
                        <a:ea typeface="Times New Roman" panose="02020603050405020304" pitchFamily="18" charset="0"/>
                        <a:cs typeface="Alexandria"/>
                      </a:endParaRPr>
                    </a:p>
                  </a:txBody>
                  <a:tcPr marL="68580" marR="68580" marT="0" marB="0"/>
                </a:tc>
                <a:extLst>
                  <a:ext uri="{0D108BD9-81ED-4DB2-BD59-A6C34878D82A}">
                    <a16:rowId xmlns:a16="http://schemas.microsoft.com/office/drawing/2014/main" val="2954679681"/>
                  </a:ext>
                </a:extLst>
              </a:tr>
              <a:tr h="393084">
                <a:tc>
                  <a:txBody>
                    <a:bodyPr/>
                    <a:lstStyle/>
                    <a:p>
                      <a:pPr marL="0" lvl="0" indent="0" algn="ctr" rtl="1">
                        <a:buFont typeface="+mj-lt"/>
                        <a:buNone/>
                      </a:pPr>
                      <a:r>
                        <a:rPr lang="ar-EG" sz="1400" kern="100" dirty="0">
                          <a:solidFill>
                            <a:srgbClr val="0D0D0D"/>
                          </a:solidFill>
                          <a:effectLst/>
                        </a:rPr>
                        <a:t>3 </a:t>
                      </a:r>
                      <a:endParaRPr lang="en-US" sz="1000" kern="1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rtl="1"/>
                      <a:r>
                        <a:rPr lang="en-US" sz="2000" kern="100">
                          <a:solidFill>
                            <a:srgbClr val="0D0D0D"/>
                          </a:solidFill>
                          <a:effectLst/>
                        </a:rPr>
                        <a:t>clincalc.com</a:t>
                      </a:r>
                      <a:endParaRPr lang="en-US" sz="1200" kern="100">
                        <a:effectLst/>
                        <a:latin typeface="Arial" panose="020B0604020202020204" pitchFamily="34" charset="0"/>
                        <a:ea typeface="Times New Roman" panose="02020603050405020304" pitchFamily="18" charset="0"/>
                        <a:cs typeface="Alexandria"/>
                      </a:endParaRPr>
                    </a:p>
                  </a:txBody>
                  <a:tcPr marL="68580" marR="68580" marT="0" marB="0"/>
                </a:tc>
                <a:tc>
                  <a:txBody>
                    <a:bodyPr/>
                    <a:lstStyle/>
                    <a:p>
                      <a:pPr algn="l" rtl="1"/>
                      <a:r>
                        <a:rPr lang="en-US" sz="2000" kern="100" dirty="0">
                          <a:effectLst/>
                          <a:hlinkClick r:id="rId5"/>
                        </a:rPr>
                        <a:t>https://clincalc.com/stats/samplesize.aspx</a:t>
                      </a:r>
                      <a:r>
                        <a:rPr lang="en-US" sz="2000" kern="100" dirty="0">
                          <a:solidFill>
                            <a:srgbClr val="0D0D0D"/>
                          </a:solidFill>
                          <a:effectLst/>
                        </a:rPr>
                        <a:t> </a:t>
                      </a:r>
                      <a:endParaRPr lang="en-US" sz="1200" kern="100" dirty="0">
                        <a:effectLst/>
                        <a:latin typeface="Arial" panose="020B0604020202020204" pitchFamily="34" charset="0"/>
                        <a:ea typeface="Times New Roman" panose="02020603050405020304" pitchFamily="18" charset="0"/>
                        <a:cs typeface="Alexandria"/>
                      </a:endParaRPr>
                    </a:p>
                  </a:txBody>
                  <a:tcPr marL="68580" marR="68580" marT="0" marB="0"/>
                </a:tc>
                <a:extLst>
                  <a:ext uri="{0D108BD9-81ED-4DB2-BD59-A6C34878D82A}">
                    <a16:rowId xmlns:a16="http://schemas.microsoft.com/office/drawing/2014/main" val="1774429244"/>
                  </a:ext>
                </a:extLst>
              </a:tr>
              <a:tr h="786167">
                <a:tc>
                  <a:txBody>
                    <a:bodyPr/>
                    <a:lstStyle/>
                    <a:p>
                      <a:pPr marL="0" lvl="0" indent="0" algn="ctr" rtl="1">
                        <a:buFont typeface="+mj-lt"/>
                        <a:buNone/>
                      </a:pPr>
                      <a:r>
                        <a:rPr lang="ar-EG" sz="1400" kern="100" dirty="0">
                          <a:solidFill>
                            <a:srgbClr val="0D0D0D"/>
                          </a:solidFill>
                          <a:effectLst/>
                        </a:rPr>
                        <a:t>4 </a:t>
                      </a:r>
                      <a:endParaRPr lang="en-US" sz="1000" kern="1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rtl="1"/>
                      <a:r>
                        <a:rPr lang="en-US" sz="2000" kern="100" dirty="0">
                          <a:solidFill>
                            <a:srgbClr val="0D0D0D"/>
                          </a:solidFill>
                          <a:effectLst/>
                        </a:rPr>
                        <a:t>Search randomizer</a:t>
                      </a:r>
                      <a:endParaRPr lang="en-US" sz="1200" kern="100" dirty="0">
                        <a:effectLst/>
                        <a:latin typeface="Arial" panose="020B0604020202020204" pitchFamily="34" charset="0"/>
                        <a:ea typeface="Times New Roman" panose="02020603050405020304" pitchFamily="18" charset="0"/>
                        <a:cs typeface="Alexandria"/>
                      </a:endParaRPr>
                    </a:p>
                  </a:txBody>
                  <a:tcPr marL="68580" marR="68580" marT="0" marB="0"/>
                </a:tc>
                <a:tc>
                  <a:txBody>
                    <a:bodyPr/>
                    <a:lstStyle/>
                    <a:p>
                      <a:pPr algn="l" rtl="1"/>
                      <a:r>
                        <a:rPr lang="en-US" sz="2000" kern="100" dirty="0">
                          <a:effectLst/>
                          <a:hlinkClick r:id="rId6"/>
                        </a:rPr>
                        <a:t>https://www.randomizer.org</a:t>
                      </a:r>
                      <a:r>
                        <a:rPr lang="ar-EG" sz="2000" kern="100" dirty="0">
                          <a:effectLst/>
                          <a:hlinkClick r:id="rId6"/>
                        </a:rPr>
                        <a:t>/</a:t>
                      </a:r>
                      <a:r>
                        <a:rPr lang="en-US" sz="2000" kern="100" dirty="0">
                          <a:solidFill>
                            <a:srgbClr val="0D0D0D"/>
                          </a:solidFill>
                          <a:effectLst/>
                        </a:rPr>
                        <a:t> </a:t>
                      </a:r>
                      <a:endParaRPr lang="en-US" sz="1200" kern="100" dirty="0">
                        <a:effectLst/>
                        <a:latin typeface="Arial" panose="020B0604020202020204" pitchFamily="34" charset="0"/>
                        <a:ea typeface="Times New Roman" panose="02020603050405020304" pitchFamily="18" charset="0"/>
                        <a:cs typeface="Alexandria"/>
                      </a:endParaRPr>
                    </a:p>
                  </a:txBody>
                  <a:tcPr marL="68580" marR="68580" marT="0" marB="0"/>
                </a:tc>
                <a:extLst>
                  <a:ext uri="{0D108BD9-81ED-4DB2-BD59-A6C34878D82A}">
                    <a16:rowId xmlns:a16="http://schemas.microsoft.com/office/drawing/2014/main" val="2409041689"/>
                  </a:ext>
                </a:extLst>
              </a:tr>
            </a:tbl>
          </a:graphicData>
        </a:graphic>
      </p:graphicFrame>
      <p:pic>
        <p:nvPicPr>
          <p:cNvPr id="1025" name="Picture 1">
            <a:extLst>
              <a:ext uri="{FF2B5EF4-FFF2-40B4-BE49-F238E27FC236}">
                <a16:creationId xmlns:a16="http://schemas.microsoft.com/office/drawing/2014/main" id="{C3DEE1CC-563E-C2F6-014C-1CA88840DBED}"/>
              </a:ext>
            </a:extLst>
          </p:cNvPr>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8278675" y="3790081"/>
            <a:ext cx="1400175" cy="4476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803652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533A02-C2F4-6240-EB96-872B88EC15FA}"/>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C9BB341B-F706-7BF6-D210-A367B0C57786}"/>
              </a:ext>
            </a:extLst>
          </p:cNvPr>
          <p:cNvSpPr/>
          <p:nvPr/>
        </p:nvSpPr>
        <p:spPr>
          <a:xfrm>
            <a:off x="8420876" y="1005349"/>
            <a:ext cx="3771123" cy="56508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D266230D-01C2-2697-9CB3-1C9D6F16655B}"/>
              </a:ext>
            </a:extLst>
          </p:cNvPr>
          <p:cNvSpPr/>
          <p:nvPr/>
        </p:nvSpPr>
        <p:spPr>
          <a:xfrm>
            <a:off x="296525" y="1085590"/>
            <a:ext cx="11795221" cy="5490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6D178CF-5264-5362-B3A5-8F65BADE46AB}"/>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DAAAB925-2646-4C74-197E-F7FC9E81EFF9}"/>
              </a:ext>
            </a:extLst>
          </p:cNvPr>
          <p:cNvSpPr txBox="1"/>
          <p:nvPr/>
        </p:nvSpPr>
        <p:spPr>
          <a:xfrm>
            <a:off x="2865665" y="433031"/>
            <a:ext cx="6253842" cy="523220"/>
          </a:xfrm>
          <a:prstGeom prst="rect">
            <a:avLst/>
          </a:prstGeom>
          <a:noFill/>
        </p:spPr>
        <p:txBody>
          <a:bodyPr wrap="square">
            <a:spAutoFit/>
          </a:bodyPr>
          <a:lstStyle/>
          <a:p>
            <a:pPr algn="ctr"/>
            <a:r>
              <a:rPr lang="ar-EG" sz="2800" b="1">
                <a:latin typeface="Alexandria" pitchFamily="2" charset="-78"/>
                <a:cs typeface="Alexandria" pitchFamily="2" charset="-78"/>
              </a:rPr>
              <a:t>خاتمة</a:t>
            </a:r>
          </a:p>
        </p:txBody>
      </p:sp>
      <p:pic>
        <p:nvPicPr>
          <p:cNvPr id="2" name="Picture 1">
            <a:extLst>
              <a:ext uri="{FF2B5EF4-FFF2-40B4-BE49-F238E27FC236}">
                <a16:creationId xmlns:a16="http://schemas.microsoft.com/office/drawing/2014/main" id="{31D8D9D3-2DE1-784D-F5D4-536C44BCD37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33206" y="1962315"/>
            <a:ext cx="3237919" cy="3237919"/>
          </a:xfrm>
          <a:prstGeom prst="rect">
            <a:avLst/>
          </a:prstGeom>
        </p:spPr>
      </p:pic>
      <p:grpSp>
        <p:nvGrpSpPr>
          <p:cNvPr id="7" name="Group 6">
            <a:extLst>
              <a:ext uri="{FF2B5EF4-FFF2-40B4-BE49-F238E27FC236}">
                <a16:creationId xmlns:a16="http://schemas.microsoft.com/office/drawing/2014/main" id="{300FEABE-BCCE-8075-FC50-BAAF28D9AD97}"/>
              </a:ext>
            </a:extLst>
          </p:cNvPr>
          <p:cNvGrpSpPr/>
          <p:nvPr/>
        </p:nvGrpSpPr>
        <p:grpSpPr>
          <a:xfrm>
            <a:off x="4113932" y="1684987"/>
            <a:ext cx="7632025" cy="4167664"/>
            <a:chOff x="793790" y="2065734"/>
            <a:chExt cx="7632025" cy="4167664"/>
          </a:xfrm>
        </p:grpSpPr>
        <p:sp>
          <p:nvSpPr>
            <p:cNvPr id="3" name="Text 1"/>
            <p:cNvSpPr/>
            <p:nvPr/>
          </p:nvSpPr>
          <p:spPr>
            <a:xfrm>
              <a:off x="793790" y="2065734"/>
              <a:ext cx="7632025" cy="1270159"/>
            </a:xfrm>
            <a:prstGeom prst="rect">
              <a:avLst/>
            </a:prstGeom>
            <a:noFill/>
            <a:ln/>
          </p:spPr>
          <p:txBody>
            <a:bodyPr wrap="square" lIns="0" tIns="0" rIns="0" bIns="0" rtlCol="0" anchor="t"/>
            <a:lstStyle/>
            <a:p>
              <a:pPr marL="0" indent="0" algn="just" rtl="1">
                <a:lnSpc>
                  <a:spcPts val="2500"/>
                </a:lnSpc>
                <a:buNone/>
              </a:pPr>
              <a:r>
                <a:rPr lang="en-US" sz="1600" dirty="0">
                  <a:solidFill>
                    <a:srgbClr val="49495A"/>
                  </a:solidFill>
                  <a:latin typeface="Alexandria" pitchFamily="34" charset="0"/>
                  <a:ea typeface="Alexandria" pitchFamily="34" charset="-122"/>
                  <a:cs typeface="Alexandria" pitchFamily="34" charset="-120"/>
                </a:rPr>
                <a:t>في الختام، يُعتبر اختيار العينة في الدراسات والأبحاث أمراً حاسماً لضمان جودة النتائج وتمثيل العينة للمجتمع. تختلف أنواع العينات المستخدمة، بما في ذلك العينة العمدية والعينة العشوائية والعينة الطبقية، في الطرق والمعايير المستخدمة لاختيار الأفراد أو المصادر.</a:t>
              </a:r>
              <a:endParaRPr lang="en-US" sz="1600" dirty="0"/>
            </a:p>
          </p:txBody>
        </p:sp>
        <p:sp>
          <p:nvSpPr>
            <p:cNvPr id="4" name="Text 2"/>
            <p:cNvSpPr/>
            <p:nvPr/>
          </p:nvSpPr>
          <p:spPr>
            <a:xfrm>
              <a:off x="793790" y="3514487"/>
              <a:ext cx="7632025" cy="1587698"/>
            </a:xfrm>
            <a:prstGeom prst="rect">
              <a:avLst/>
            </a:prstGeom>
            <a:noFill/>
            <a:ln/>
          </p:spPr>
          <p:txBody>
            <a:bodyPr wrap="square" lIns="0" tIns="0" rIns="0" bIns="0" rtlCol="0" anchor="t"/>
            <a:lstStyle/>
            <a:p>
              <a:pPr marL="0" indent="0" algn="just" rtl="1">
                <a:lnSpc>
                  <a:spcPts val="2500"/>
                </a:lnSpc>
                <a:buNone/>
              </a:pPr>
              <a:r>
                <a:rPr lang="en-US" sz="1600" dirty="0">
                  <a:solidFill>
                    <a:srgbClr val="49495A"/>
                  </a:solidFill>
                  <a:latin typeface="Alexandria" pitchFamily="34" charset="0"/>
                  <a:ea typeface="Alexandria" pitchFamily="34" charset="-122"/>
                  <a:cs typeface="Alexandria" pitchFamily="34" charset="-120"/>
                </a:rPr>
                <a:t>تعتبر العينة العشوائية البسيطة من أفضل أنواع العينات، حيث تسمح بتحقيق التمثيلية العشوائية وتقليل التحيز في اختيار العينة. ومع ذلك، قد تكون العينة العمدية والعينة الطبقية أدوات مفيدة في حالات محددة، حيث يكون من الصعب أو من غير العملي الحصول على عينة عشوائية منتظمة أو عندما يكون الهدف من الدراسة محدداً ومرتبطاً بفئات أو طبقات معينة.</a:t>
              </a:r>
              <a:endParaRPr lang="en-US" sz="1600" dirty="0"/>
            </a:p>
          </p:txBody>
        </p:sp>
        <p:sp>
          <p:nvSpPr>
            <p:cNvPr id="8" name="Text 3"/>
            <p:cNvSpPr/>
            <p:nvPr/>
          </p:nvSpPr>
          <p:spPr>
            <a:xfrm>
              <a:off x="793790" y="5280779"/>
              <a:ext cx="7632025" cy="952619"/>
            </a:xfrm>
            <a:prstGeom prst="rect">
              <a:avLst/>
            </a:prstGeom>
            <a:noFill/>
            <a:ln/>
          </p:spPr>
          <p:txBody>
            <a:bodyPr wrap="square" lIns="0" tIns="0" rIns="0" bIns="0" rtlCol="0" anchor="t"/>
            <a:lstStyle/>
            <a:p>
              <a:pPr marL="0" indent="0" algn="just" rtl="1">
                <a:lnSpc>
                  <a:spcPts val="2500"/>
                </a:lnSpc>
                <a:buNone/>
              </a:pPr>
              <a:r>
                <a:rPr lang="en-US" sz="1600" dirty="0">
                  <a:solidFill>
                    <a:srgbClr val="49495A"/>
                  </a:solidFill>
                  <a:latin typeface="Alexandria" pitchFamily="34" charset="0"/>
                  <a:ea typeface="Alexandria" pitchFamily="34" charset="-122"/>
                  <a:cs typeface="Alexandria" pitchFamily="34" charset="-120"/>
                </a:rPr>
                <a:t>بغض النظر عن نوع العينة المستخدمة، يجب أن يتم اختيارها بعناية وبناءً على معايير محددة تتناسب مع أهداف الدراسة. ينبغي أن تكون العينة ممثلة ومتوازنة وتتمتع بالتنوع الكافي لتمكين تعميم النتائج على السكان الأوسع.</a:t>
              </a:r>
              <a:endParaRPr lang="en-US" sz="1600" dirty="0"/>
            </a:p>
          </p:txBody>
        </p:sp>
      </p:grpSp>
    </p:spTree>
    <p:extLst>
      <p:ext uri="{BB962C8B-B14F-4D97-AF65-F5344CB8AC3E}">
        <p14:creationId xmlns:p14="http://schemas.microsoft.com/office/powerpoint/2010/main" val="50137974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BE0304-37D9-2E91-7420-8BFF03E54AA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08D0557-B9F6-9A03-59CC-E5F9713AACC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C67743D-B61C-68C0-430E-4F4A136EAEF9}"/>
              </a:ext>
            </a:extLst>
          </p:cNvPr>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خاتمة</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6CD4A1E7-C546-0D7C-3AAD-F578E7809F0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BDC6F65-7B37-9132-71BB-694A51F93C5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33469AF-EE4B-D431-4A32-4BB434EE782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5A766BE-3D96-AB86-B8A2-B1390B0DB060}"/>
              </a:ext>
            </a:extLst>
          </p:cNvPr>
          <p:cNvSpPr txBox="1"/>
          <p:nvPr/>
        </p:nvSpPr>
        <p:spPr>
          <a:xfrm>
            <a:off x="777766" y="2095405"/>
            <a:ext cx="10541000" cy="3462999"/>
          </a:xfrm>
          <a:prstGeom prst="rect">
            <a:avLst/>
          </a:prstGeom>
          <a:noFill/>
        </p:spPr>
        <p:txBody>
          <a:bodyPr wrap="square" rtlCol="0">
            <a:spAutoFit/>
          </a:bodyPr>
          <a:lstStyle/>
          <a:p>
            <a:pPr indent="404813" algn="just" rtl="1">
              <a:lnSpc>
                <a:spcPct val="150000"/>
              </a:lnSpc>
            </a:pPr>
            <a:r>
              <a:rPr lang="ar-EG" sz="1600" dirty="0">
                <a:latin typeface="Alexandria" pitchFamily="2" charset="-78"/>
                <a:cs typeface="Alexandria" pitchFamily="2" charset="-78"/>
              </a:rPr>
              <a:t>في الختام، يُعتبر اختيار العينة في الدراسات والأبحاث أمرًا حاسمًا لضمان جودة النتائج وتمثيل العينة للمجتمع. تختلف أنواع العينات المستخدمة، بما في ذلك العينة العمدية والعينة العشوائية والعينة الطبقية، في الطرق والمعايير المستخدمة لاختيار الأفراد أو المصادر.</a:t>
            </a:r>
          </a:p>
          <a:p>
            <a:pPr indent="404813" algn="just" rtl="1">
              <a:lnSpc>
                <a:spcPct val="150000"/>
              </a:lnSpc>
            </a:pPr>
            <a:r>
              <a:rPr lang="ar-EG" sz="1600" dirty="0">
                <a:latin typeface="Alexandria" pitchFamily="2" charset="-78"/>
                <a:cs typeface="Alexandria" pitchFamily="2" charset="-78"/>
              </a:rPr>
              <a:t>تعتبر العينة العشوائية البسيطة من أفضل أنواع العينات، حيث تسمح بتحقيق التمثيلية العشوائية وتقليل التحيز في اختيار العينة. ومع ذلك، قد تكون العينة العمدية والعينة الطبقية أدوات مفيدة في حالات محددة، حيث يكون من الصعب أو من غير العملي الحصول على عينة عشوائية منتظمة أو عندما يكون الهدف من الدراسة محددًا ومرتبطًا بفئات أو طبقات معينة.</a:t>
            </a:r>
          </a:p>
          <a:p>
            <a:pPr indent="404813" algn="just" rtl="1">
              <a:lnSpc>
                <a:spcPct val="150000"/>
              </a:lnSpc>
            </a:pPr>
            <a:r>
              <a:rPr lang="ar-EG" sz="1600" dirty="0">
                <a:latin typeface="Alexandria" pitchFamily="2" charset="-78"/>
                <a:cs typeface="Alexandria" pitchFamily="2" charset="-78"/>
              </a:rPr>
              <a:t>بغض النظر عن نوع العينة المستخدمة، يجب أن يتم اختيارها بعناية وبناءً على معايير محددة تتناسب مع أهداف الدراسة. ينبغي أن تكون العينة ممثلة ومتوازنة وتتمتع بالتنوع الكافي لتمكين تعميم النتائج على السكان الأوسع.</a:t>
            </a:r>
          </a:p>
        </p:txBody>
      </p:sp>
      <p:sp>
        <p:nvSpPr>
          <p:cNvPr id="4" name="TextBox 3">
            <a:extLst>
              <a:ext uri="{FF2B5EF4-FFF2-40B4-BE49-F238E27FC236}">
                <a16:creationId xmlns:a16="http://schemas.microsoft.com/office/drawing/2014/main" id="{E702917B-860F-71BF-CFB8-B5B4B7B3C37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F8AD8CE-9A4B-E0E1-95F0-541B34355BB0}"/>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066916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46672" y="586164"/>
            <a:ext cx="5917953" cy="400110"/>
          </a:xfrm>
          <a:prstGeom prst="rect">
            <a:avLst/>
          </a:prstGeom>
          <a:noFill/>
        </p:spPr>
        <p:txBody>
          <a:bodyPr wrap="square" rtlCol="0">
            <a:spAutoFit/>
          </a:bodyPr>
          <a:lstStyle/>
          <a:p>
            <a:pPr algn="ctr" rtl="1"/>
            <a:r>
              <a:rPr lang="ar-EG" sz="2000" b="1" dirty="0">
                <a:latin typeface="Alexandria" pitchFamily="2" charset="-78"/>
                <a:cs typeface="Alexandria" pitchFamily="2" charset="-78"/>
              </a:rPr>
              <a:t>قائمة المراجع</a:t>
            </a:r>
            <a:endParaRPr lang="en-US" sz="2000" b="1" dirty="0">
              <a:latin typeface="Alexandria" pitchFamily="2" charset="-78"/>
              <a:cs typeface="Alexandria" pitchFamily="2" charset="-78"/>
            </a:endParaRPr>
          </a:p>
        </p:txBody>
      </p:sp>
      <p:sp>
        <p:nvSpPr>
          <p:cNvPr id="5" name="Rectangle 4"/>
          <p:cNvSpPr/>
          <p:nvPr/>
        </p:nvSpPr>
        <p:spPr>
          <a:xfrm>
            <a:off x="960767" y="34940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22995" y="51183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82189" y="74299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1701774"/>
            <a:ext cx="10705901" cy="4337854"/>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ü"/>
            </a:pPr>
            <a:r>
              <a:rPr lang="en-US" sz="1400" dirty="0">
                <a:latin typeface="Alexandria" pitchFamily="2" charset="-78"/>
                <a:cs typeface="Alexandria" pitchFamily="2" charset="-78"/>
              </a:rPr>
              <a:t> C.R Kothari (2005). Research Methodology Methods and Techniques, London: New Age International.</a:t>
            </a:r>
          </a:p>
          <a:p>
            <a:pPr marL="342900" indent="-342900" algn="just">
              <a:lnSpc>
                <a:spcPct val="200000"/>
              </a:lnSpc>
              <a:buFont typeface="Wingdings" panose="05000000000000000000" pitchFamily="2" charset="2"/>
              <a:buChar char="ü"/>
            </a:pPr>
            <a:r>
              <a:rPr lang="en-US" sz="1400" dirty="0">
                <a:latin typeface="Alexandria" pitchFamily="2" charset="-78"/>
                <a:cs typeface="Alexandria" pitchFamily="2" charset="-78"/>
              </a:rPr>
              <a:t>John Scott &amp; Gordon Marshall (2002). A Dictionary of Sociology, London: Oxford University press.</a:t>
            </a:r>
          </a:p>
          <a:p>
            <a:pPr marL="342900" indent="-342900" algn="just">
              <a:lnSpc>
                <a:spcPct val="200000"/>
              </a:lnSpc>
              <a:buFont typeface="Wingdings" panose="05000000000000000000" pitchFamily="2" charset="2"/>
              <a:buChar char="ü"/>
            </a:pPr>
            <a:r>
              <a:rPr lang="en-US" sz="1400" dirty="0">
                <a:latin typeface="Alexandria" pitchFamily="2" charset="-78"/>
                <a:cs typeface="Alexandria" pitchFamily="2" charset="-78"/>
              </a:rPr>
              <a:t>  Marcel </a:t>
            </a:r>
            <a:r>
              <a:rPr lang="en-US" sz="1400" dirty="0" err="1">
                <a:latin typeface="Alexandria" pitchFamily="2" charset="-78"/>
                <a:cs typeface="Alexandria" pitchFamily="2" charset="-78"/>
              </a:rPr>
              <a:t>Dancsi</a:t>
            </a:r>
            <a:r>
              <a:rPr lang="en-US" sz="1400" dirty="0">
                <a:latin typeface="Alexandria" pitchFamily="2" charset="-78"/>
                <a:cs typeface="Alexandria" pitchFamily="2" charset="-78"/>
              </a:rPr>
              <a:t> (2000). </a:t>
            </a:r>
            <a:r>
              <a:rPr lang="en-US" sz="1400" dirty="0" err="1">
                <a:latin typeface="Alexandria" pitchFamily="2" charset="-78"/>
                <a:cs typeface="Alexandria" pitchFamily="2" charset="-78"/>
              </a:rPr>
              <a:t>Encyclopaedic</a:t>
            </a:r>
            <a:r>
              <a:rPr lang="en-US" sz="1400" dirty="0">
                <a:latin typeface="Alexandria" pitchFamily="2" charset="-78"/>
                <a:cs typeface="Alexandria" pitchFamily="2" charset="-78"/>
              </a:rPr>
              <a:t> Dictionary of Semiotics, Media, and Communication, Pronto: University affront press.</a:t>
            </a:r>
          </a:p>
          <a:p>
            <a:pPr marL="342900" indent="-342900" algn="just">
              <a:lnSpc>
                <a:spcPct val="200000"/>
              </a:lnSpc>
              <a:buFont typeface="Wingdings" panose="05000000000000000000" pitchFamily="2" charset="2"/>
              <a:buChar char="ü"/>
            </a:pPr>
            <a:r>
              <a:rPr lang="en-US" sz="1400" dirty="0">
                <a:latin typeface="Alexandria" pitchFamily="2" charset="-78"/>
                <a:cs typeface="Alexandria" pitchFamily="2" charset="-78"/>
              </a:rPr>
              <a:t>  Roger D. </a:t>
            </a:r>
            <a:r>
              <a:rPr lang="en-US" sz="1400" dirty="0" err="1">
                <a:latin typeface="Alexandria" pitchFamily="2" charset="-78"/>
                <a:cs typeface="Alexandria" pitchFamily="2" charset="-78"/>
              </a:rPr>
              <a:t>Wimmer</a:t>
            </a:r>
            <a:r>
              <a:rPr lang="en-US" sz="1400" dirty="0">
                <a:latin typeface="Alexandria" pitchFamily="2" charset="-78"/>
                <a:cs typeface="Alexandria" pitchFamily="2" charset="-78"/>
              </a:rPr>
              <a:t> &amp; </a:t>
            </a:r>
            <a:r>
              <a:rPr lang="en-US" sz="1400" dirty="0" err="1">
                <a:latin typeface="Alexandria" pitchFamily="2" charset="-78"/>
                <a:cs typeface="Alexandria" pitchFamily="2" charset="-78"/>
              </a:rPr>
              <a:t>joscph</a:t>
            </a:r>
            <a:r>
              <a:rPr lang="en-US" sz="1400" dirty="0">
                <a:latin typeface="Alexandria" pitchFamily="2" charset="-78"/>
                <a:cs typeface="Alexandria" pitchFamily="2" charset="-78"/>
              </a:rPr>
              <a:t> R. Dominick (2005). Mass Media Research: An Introduction, USA: Wadsworth publishing Company, Ine.</a:t>
            </a:r>
          </a:p>
          <a:p>
            <a:pPr marL="342900" indent="-342900" algn="just">
              <a:lnSpc>
                <a:spcPct val="200000"/>
              </a:lnSpc>
              <a:buFont typeface="Wingdings" panose="05000000000000000000" pitchFamily="2" charset="2"/>
              <a:buChar char="ü"/>
            </a:pPr>
            <a:r>
              <a:rPr lang="en-US" sz="1400" dirty="0">
                <a:latin typeface="Alexandria" pitchFamily="2" charset="-78"/>
                <a:cs typeface="Alexandria" pitchFamily="2" charset="-78"/>
              </a:rPr>
              <a:t>  Simon Pope, </a:t>
            </a:r>
            <a:r>
              <a:rPr lang="en-US" sz="1400" dirty="0" err="1">
                <a:latin typeface="Alexandria" pitchFamily="2" charset="-78"/>
                <a:cs typeface="Alexandria" pitchFamily="2" charset="-78"/>
              </a:rPr>
              <a:t>Audun</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Josang</a:t>
            </a:r>
            <a:r>
              <a:rPr lang="en-US" sz="1400" dirty="0">
                <a:latin typeface="Alexandria" pitchFamily="2" charset="-78"/>
                <a:cs typeface="Alexandria" pitchFamily="2" charset="-78"/>
              </a:rPr>
              <a:t> (2009). Analysis of Competing Hypotheses using Subjective Logic, Australia, London: The university of </a:t>
            </a:r>
            <a:r>
              <a:rPr lang="en-US" sz="1400" dirty="0" err="1">
                <a:latin typeface="Alexandria" pitchFamily="2" charset="-78"/>
                <a:cs typeface="Alexandria" pitchFamily="2" charset="-78"/>
              </a:rPr>
              <a:t>Quecns</a:t>
            </a:r>
            <a:r>
              <a:rPr lang="en-US" sz="1400" dirty="0">
                <a:latin typeface="Alexandria" pitchFamily="2" charset="-78"/>
                <a:cs typeface="Alexandria" pitchFamily="2" charset="-78"/>
              </a:rPr>
              <a:t>.</a:t>
            </a:r>
          </a:p>
          <a:p>
            <a:pPr marL="342900" indent="-342900" algn="just">
              <a:lnSpc>
                <a:spcPct val="200000"/>
              </a:lnSpc>
              <a:buFont typeface="Wingdings" panose="05000000000000000000" pitchFamily="2" charset="2"/>
              <a:buChar char="ü"/>
            </a:pPr>
            <a:r>
              <a:rPr lang="en-US" sz="1400" dirty="0">
                <a:latin typeface="Alexandria" pitchFamily="2" charset="-78"/>
                <a:cs typeface="Alexandria" pitchFamily="2" charset="-78"/>
              </a:rPr>
              <a:t>  W. (William) </a:t>
            </a:r>
            <a:r>
              <a:rPr lang="en-US" sz="1400" dirty="0" err="1">
                <a:latin typeface="Alexandria" pitchFamily="2" charset="-78"/>
                <a:cs typeface="Alexandria" pitchFamily="2" charset="-78"/>
              </a:rPr>
              <a:t>pnul</a:t>
            </a:r>
            <a:r>
              <a:rPr lang="en-US" sz="1400" dirty="0">
                <a:latin typeface="Alexandria" pitchFamily="2" charset="-78"/>
                <a:cs typeface="Alexandria" pitchFamily="2" charset="-78"/>
              </a:rPr>
              <a:t> Vogt, R. (Robert) Burke Johnson (2011), Dictionary of Statistics &amp; Methodology: A Nontechnical Guide for the Social (Vogt, Dictionary of Statistics and Methodology, SAGE.</a:t>
            </a:r>
            <a:endParaRPr lang="ar-EG" sz="14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188106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screen">
            <a:grayscl/>
            <a:extLst>
              <a:ext uri="{28A0092B-C50C-407E-A947-70E740481C1C}">
                <a14:useLocalDpi xmlns:a14="http://schemas.microsoft.com/office/drawing/2010/main"/>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2" Type="http://schemas.microsoft.com/office/2011/relationships/webextension" Target="webextension2.xml"/><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1">
    <wetp:webextensionref xmlns:r="http://schemas.openxmlformats.org/officeDocument/2006/relationships" r:id="rId1"/>
  </wetp:taskpane>
  <wetp:taskpane dockstate="right" visibility="0" width="350" row="2">
    <wetp:webextensionref xmlns:r="http://schemas.openxmlformats.org/officeDocument/2006/relationships" r:id="rId2"/>
  </wetp:taskpane>
</wetp:taskpanes>
</file>

<file path=ppt/webextensions/webextension1.xml><?xml version="1.0" encoding="utf-8"?>
<we:webextension xmlns:we="http://schemas.microsoft.com/office/webextensions/webextension/2010/11" id="{B2E46F4D-7E3D-44E1-A064-42B57DC6AD13}">
  <we:reference id="wa200005566" version="3.0.0.1" store="en-US" storeType="OMEX"/>
  <we:alternateReferences>
    <we:reference id="wa200005566" version="3.0.0.1" store="wa200005566" storeType="OMEX"/>
  </we:alternateReferences>
  <we:properties/>
  <we:bindings/>
  <we:snapshot xmlns:r="http://schemas.openxmlformats.org/officeDocument/2006/relationships"/>
</we:webextension>
</file>

<file path=ppt/webextensions/webextension2.xml><?xml version="1.0" encoding="utf-8"?>
<we:webextension xmlns:we="http://schemas.microsoft.com/office/webextensions/webextension/2010/11" id="{04FF8A13-B031-4934-8F93-7ACC506EE24F}">
  <we:reference id="wa104379997" version="3.0.0.0" store="en-US" storeType="OMEX"/>
  <we:alternateReferences>
    <we:reference id="wa104379997" version="3.0.0.0" store="wa104379997"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b394450a02145b8e89e0cc507a6f5f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c7b5d1f7337f1b7fec2e38b4cf6307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294C3BA-FCA4-4977-B050-09D50D0A8CA4}">
  <ds:schemaRefs>
    <ds:schemaRef ds:uri="http://schemas.microsoft.com/sharepoint/v3/contenttype/forms"/>
  </ds:schemaRefs>
</ds:datastoreItem>
</file>

<file path=customXml/itemProps2.xml><?xml version="1.0" encoding="utf-8"?>
<ds:datastoreItem xmlns:ds="http://schemas.openxmlformats.org/officeDocument/2006/customXml" ds:itemID="{C018781E-3295-4AAA-86DF-4BEF162759D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54F6B1F0-2531-40DC-8CB7-4DFE45B75A90}">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emplate/>
  <TotalTime>995</TotalTime>
  <Words>3837</Words>
  <Application>Microsoft Office PowerPoint</Application>
  <PresentationFormat>Widescreen</PresentationFormat>
  <Paragraphs>363</Paragraphs>
  <Slides>41</Slides>
  <Notes>9</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41</vt:i4>
      </vt:variant>
    </vt:vector>
  </HeadingPairs>
  <TitlesOfParts>
    <vt:vector size="51" baseType="lpstr">
      <vt:lpstr>Alexandria</vt:lpstr>
      <vt:lpstr>Alexandria Light</vt:lpstr>
      <vt:lpstr>Arial</vt:lpstr>
      <vt:lpstr>Calibri</vt:lpstr>
      <vt:lpstr>Calibri Light</vt:lpstr>
      <vt:lpstr>Roboto Light</vt:lpstr>
      <vt:lpstr>Simplified Arabic</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Ramy Elbadry</cp:lastModifiedBy>
  <cp:revision>48</cp:revision>
  <dcterms:created xsi:type="dcterms:W3CDTF">2023-04-29T09:08:00Z</dcterms:created>
  <dcterms:modified xsi:type="dcterms:W3CDTF">2025-11-13T07:51:56Z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