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64" r:id="rId2"/>
    <p:sldId id="365" r:id="rId3"/>
    <p:sldId id="259" r:id="rId4"/>
    <p:sldId id="411" r:id="rId5"/>
    <p:sldId id="384" r:id="rId6"/>
    <p:sldId id="402" r:id="rId7"/>
    <p:sldId id="404" r:id="rId8"/>
    <p:sldId id="405" r:id="rId9"/>
    <p:sldId id="406" r:id="rId10"/>
    <p:sldId id="366" r:id="rId11"/>
    <p:sldId id="398" r:id="rId12"/>
    <p:sldId id="367" r:id="rId13"/>
    <p:sldId id="412" r:id="rId14"/>
    <p:sldId id="382" r:id="rId15"/>
    <p:sldId id="383" r:id="rId16"/>
    <p:sldId id="407" r:id="rId17"/>
    <p:sldId id="408" r:id="rId18"/>
    <p:sldId id="409" r:id="rId19"/>
    <p:sldId id="410" r:id="rId20"/>
    <p:sldId id="368" r:id="rId21"/>
    <p:sldId id="369" r:id="rId22"/>
    <p:sldId id="400" r:id="rId23"/>
    <p:sldId id="401" r:id="rId24"/>
    <p:sldId id="345" r:id="rId25"/>
    <p:sldId id="370" r:id="rId26"/>
    <p:sldId id="399" r:id="rId27"/>
    <p:sldId id="270" r:id="rId28"/>
    <p:sldId id="372" r:id="rId29"/>
    <p:sldId id="373" r:id="rId30"/>
    <p:sldId id="344" r:id="rId31"/>
    <p:sldId id="374" r:id="rId32"/>
    <p:sldId id="375" r:id="rId33"/>
    <p:sldId id="376" r:id="rId34"/>
    <p:sldId id="316" r:id="rId35"/>
    <p:sldId id="378" r:id="rId36"/>
    <p:sldId id="379" r:id="rId37"/>
    <p:sldId id="380" r:id="rId38"/>
    <p:sldId id="381" r:id="rId39"/>
    <p:sldId id="377" r:id="rId40"/>
    <p:sldId id="414" r:id="rId41"/>
    <p:sldId id="416" r:id="rId42"/>
    <p:sldId id="415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86" d="100"/>
          <a:sy n="86" d="100"/>
        </p:scale>
        <p:origin x="63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02E33-B91A-44A9-BEB9-B62FAD074778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06EC-5FC6-45A3-A5E5-1A8905B7B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10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944E2-BBCA-4D6F-8353-6B9C57A35722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051C-22A2-4678-A149-1FE0E7A29200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3B2C5-0789-4A82-9BB3-BB31D3A05EBF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F9391-FA7C-431C-815C-74F00BFEF7B8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5A27-2994-4187-B551-689D3703E772}" type="datetime1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4E0FE-BCAD-4FC3-97ED-FFFA23A4E770}" type="datetime1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A28FB-E49F-44D9-AD31-3A264EF88343}" type="datetime1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5C415-AAE1-4B55-BD14-BEB30978E581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99BAA-44E6-4075-9440-F4E4A2B254A6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8B82-9A57-425B-AC9D-9C1CB0EE554B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6A04-CF4F-4F60-824D-97997DB216B3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9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2576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E9C13-7829-42D0-8A86-411331FC0A0C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6B8629-FA5D-3645-AA89-948FA694A3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14" name="Rectangle: Single Corner Rounded 13">
            <a:extLst>
              <a:ext uri="{FF2B5EF4-FFF2-40B4-BE49-F238E27FC236}">
                <a16:creationId xmlns:a16="http://schemas.microsoft.com/office/drawing/2014/main" id="{B5EFFF90-33CD-5FFA-7CC8-4DA79CE4CCCC}"/>
              </a:ext>
            </a:extLst>
          </p:cNvPr>
          <p:cNvSpPr/>
          <p:nvPr/>
        </p:nvSpPr>
        <p:spPr>
          <a:xfrm flipV="1">
            <a:off x="335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5" name="Picture Placeholder 4">
            <a:extLst>
              <a:ext uri="{FF2B5EF4-FFF2-40B4-BE49-F238E27FC236}">
                <a16:creationId xmlns:a16="http://schemas.microsoft.com/office/drawing/2014/main" id="{DA3C204B-A834-9611-F724-41C7A7ACA4F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A8B1DA9-731B-2014-F422-F45159C4CD6E}"/>
              </a:ext>
            </a:extLst>
          </p:cNvPr>
          <p:cNvSpPr txBox="1"/>
          <p:nvPr/>
        </p:nvSpPr>
        <p:spPr>
          <a:xfrm>
            <a:off x="6272979" y="3140402"/>
            <a:ext cx="37401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</a:t>
            </a:r>
            <a:endParaRPr lang="en-US" sz="44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E2420CB-4763-1D76-0AD4-13984009E711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83053A9-F45B-C096-DDCD-BED2DC51EAF4}"/>
              </a:ext>
            </a:extLst>
          </p:cNvPr>
          <p:cNvSpPr txBox="1"/>
          <p:nvPr/>
        </p:nvSpPr>
        <p:spPr>
          <a:xfrm>
            <a:off x="6453750" y="4797285"/>
            <a:ext cx="4082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MAT 132</a:t>
            </a:r>
          </a:p>
          <a:p>
            <a:r>
              <a:rPr lang="en-US" sz="2000" dirty="0">
                <a:latin typeface="Alexandria" charset="0"/>
              </a:rPr>
              <a:t>Mathematical Operations by MATLAB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7EE6475-CFBF-EB95-C2EA-9F3134A00C20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Israa Lewaa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3F53875-A19D-B875-E2FC-D63D405418FC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A1091F59-C063-7B10-0CA7-00F29A65A35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098"/>
    </mc:Choice>
    <mc:Fallback xmlns="">
      <p:transition spd="slow" advTm="13509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635880-229F-D02B-23FE-C489FCD8ECB1}"/>
              </a:ext>
            </a:extLst>
          </p:cNvPr>
          <p:cNvSpPr txBox="1"/>
          <p:nvPr/>
        </p:nvSpPr>
        <p:spPr>
          <a:xfrm>
            <a:off x="1918780" y="1704264"/>
            <a:ext cx="80131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Learn the Importance of MATLAB.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Explain more about Elementary Functions.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Give a full illustration for Vectors and Matrices.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Understand how to conduct Matrix Multiplication.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Perform many Practical Examples on MATLAB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5DC1829-0A0B-166A-271E-B373FA3DB5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11">
            <a:extLst>
              <a:ext uri="{FF2B5EF4-FFF2-40B4-BE49-F238E27FC236}">
                <a16:creationId xmlns:a16="http://schemas.microsoft.com/office/drawing/2014/main" id="{C2312C1A-C783-3703-02D8-63345EC52EDC}"/>
              </a:ext>
            </a:extLst>
          </p:cNvPr>
          <p:cNvSpPr txBox="1"/>
          <p:nvPr/>
        </p:nvSpPr>
        <p:spPr>
          <a:xfrm>
            <a:off x="1528560" y="32689"/>
            <a:ext cx="37487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Lecture Objectives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E616A92-D6E0-F1D0-0A22-2304D9998656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5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19"/>
    </mc:Choice>
    <mc:Fallback xmlns="">
      <p:transition spd="slow" advTm="15161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3AB9AF-EB56-1AF7-59A2-7BD5410D1602}"/>
              </a:ext>
            </a:extLst>
          </p:cNvPr>
          <p:cNvSpPr txBox="1"/>
          <p:nvPr/>
        </p:nvSpPr>
        <p:spPr>
          <a:xfrm>
            <a:off x="1727862" y="1704264"/>
            <a:ext cx="792197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Importance of MATLAB.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Elementary Functions.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Vectors and Matrices.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 Matrix Multiplication.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Practical Examples on MATLAB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027888C-4CBC-855B-913A-0BC6C34D48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CB1B0C54-A427-5501-A0FF-41ED6A2041EC}"/>
              </a:ext>
            </a:extLst>
          </p:cNvPr>
          <p:cNvSpPr txBox="1"/>
          <p:nvPr/>
        </p:nvSpPr>
        <p:spPr>
          <a:xfrm>
            <a:off x="1866954" y="32689"/>
            <a:ext cx="3071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Lecture Outline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07AB9A-F3A3-FA04-C057-F067C598486E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468"/>
    </mc:Choice>
    <mc:Fallback xmlns="">
      <p:transition spd="slow" advTm="12046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51F90A-F787-5406-D334-530D33FBD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377" y="1620246"/>
            <a:ext cx="4743450" cy="34861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7810EC7-63E3-1DE3-E9FA-DA110D81F5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A3270986-2151-C57C-7354-40B66AD7921E}"/>
              </a:ext>
            </a:extLst>
          </p:cNvPr>
          <p:cNvSpPr txBox="1"/>
          <p:nvPr/>
        </p:nvSpPr>
        <p:spPr>
          <a:xfrm>
            <a:off x="1528560" y="32689"/>
            <a:ext cx="45512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Importance of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2C08AE-C53B-69FF-14E6-06CC5EC93654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78"/>
    </mc:Choice>
    <mc:Fallback xmlns="">
      <p:transition spd="slow" advTm="13877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635B23F-0F54-80FA-3716-EB3BD32C8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681" y="1750625"/>
            <a:ext cx="10100570" cy="3225392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8287687-86F7-AC6B-CB40-8BF9B5CCAB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79F9B798-9FA7-3D62-1CA6-479CB89BE1D2}"/>
              </a:ext>
            </a:extLst>
          </p:cNvPr>
          <p:cNvSpPr txBox="1"/>
          <p:nvPr/>
        </p:nvSpPr>
        <p:spPr>
          <a:xfrm>
            <a:off x="2624677" y="114401"/>
            <a:ext cx="4509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Importance of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260959-393D-953D-4996-BE8344C2D450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0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99"/>
    </mc:Choice>
    <mc:Fallback xmlns="">
      <p:transition spd="slow" advTm="13019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FC8B0A4-479F-9323-2A99-75382E61A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322" y="1771650"/>
            <a:ext cx="8550419" cy="33147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D9B20F0-9E56-4126-2B91-16D14F0A45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C325123F-8424-13E7-AFDB-C9DB98BFFFD6}"/>
              </a:ext>
            </a:extLst>
          </p:cNvPr>
          <p:cNvSpPr txBox="1"/>
          <p:nvPr/>
        </p:nvSpPr>
        <p:spPr>
          <a:xfrm>
            <a:off x="1528560" y="32689"/>
            <a:ext cx="4509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Importance of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D3B6DA-0167-795B-466D-7EABA628089D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71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548"/>
    </mc:Choice>
    <mc:Fallback xmlns="">
      <p:transition spd="slow" advTm="13854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2D1977-4260-21BF-573A-BC4E48840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410" y="1761238"/>
            <a:ext cx="8595600" cy="2894662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34C4FD3F-D384-0F09-824B-AE80335C9C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6C0BB454-B126-D0B8-C8F5-D24E7EE03923}"/>
              </a:ext>
            </a:extLst>
          </p:cNvPr>
          <p:cNvSpPr txBox="1"/>
          <p:nvPr/>
        </p:nvSpPr>
        <p:spPr>
          <a:xfrm>
            <a:off x="1528560" y="32689"/>
            <a:ext cx="4509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Importance of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F50135-93FD-A889-F98E-8675020FDA2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14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932"/>
    </mc:Choice>
    <mc:Fallback xmlns="">
      <p:transition spd="slow" advTm="13593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D946D3-AE7F-D35F-22F2-825364D7DF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414" y="1704264"/>
            <a:ext cx="6438663" cy="337344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56B98ED8-2302-ACC0-72BD-1DE04A3C37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2C2EBB5A-A88F-AA27-5CA4-F65BB4670F78}"/>
              </a:ext>
            </a:extLst>
          </p:cNvPr>
          <p:cNvSpPr txBox="1"/>
          <p:nvPr/>
        </p:nvSpPr>
        <p:spPr>
          <a:xfrm>
            <a:off x="1528560" y="32689"/>
            <a:ext cx="4509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Importance of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2962C3-3BF8-4921-BFE1-967A5794463C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418"/>
    </mc:Choice>
    <mc:Fallback xmlns="">
      <p:transition spd="slow" advTm="13241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0946EE-399F-C809-55A0-25428F6445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562" y="1551176"/>
            <a:ext cx="6861166" cy="393508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D0938B0-E23B-50D4-FD0F-F63CDB2C9F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91E7ABC5-8870-DE25-594B-D9134CB3D9FE}"/>
              </a:ext>
            </a:extLst>
          </p:cNvPr>
          <p:cNvSpPr txBox="1"/>
          <p:nvPr/>
        </p:nvSpPr>
        <p:spPr>
          <a:xfrm>
            <a:off x="1528560" y="32689"/>
            <a:ext cx="4509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Importance of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E14676-C64A-BB8B-54DF-923F0EC6A83A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0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146"/>
    </mc:Choice>
    <mc:Fallback xmlns="">
      <p:transition spd="slow" advTm="16814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1- Integration by parts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B13C6D-A148-CB06-4B33-0F15D79AA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270236"/>
            <a:ext cx="7598939" cy="454197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7695066-444C-94B0-78B2-D69891DC8A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0EA7B97B-3E71-15F4-597B-4CC958BF2E0A}"/>
              </a:ext>
            </a:extLst>
          </p:cNvPr>
          <p:cNvSpPr txBox="1"/>
          <p:nvPr/>
        </p:nvSpPr>
        <p:spPr>
          <a:xfrm>
            <a:off x="1528560" y="32689"/>
            <a:ext cx="4723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2- Elementary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A2B5B1-7A0B-36AF-7F82-AA1B01FE26E8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20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815"/>
    </mc:Choice>
    <mc:Fallback xmlns="">
      <p:transition spd="slow" advTm="26881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305825-71CE-C8BA-AB64-099EF0CDEB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891" y="1190831"/>
            <a:ext cx="6858594" cy="42142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633977C-76DD-01B5-33D8-146FA180D2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9D218F00-7915-3E62-B4F3-C51E81B60D7E}"/>
              </a:ext>
            </a:extLst>
          </p:cNvPr>
          <p:cNvSpPr txBox="1"/>
          <p:nvPr/>
        </p:nvSpPr>
        <p:spPr>
          <a:xfrm>
            <a:off x="1528560" y="32689"/>
            <a:ext cx="51921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Creating MATLAB variables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B85D48-9176-AB98-C4E3-A647B8CF5EDC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59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224"/>
    </mc:Choice>
    <mc:Fallback xmlns="">
      <p:transition spd="slow" advTm="12622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7645547-FC85-4CBA-7CED-49C6B572F0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896" y="1363801"/>
            <a:ext cx="8634208" cy="413039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BF2B50E9-1C58-D6AD-F4DD-2130B8650F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" name="TextBox 11">
            <a:extLst>
              <a:ext uri="{FF2B5EF4-FFF2-40B4-BE49-F238E27FC236}">
                <a16:creationId xmlns:a16="http://schemas.microsoft.com/office/drawing/2014/main" id="{855C0E48-29F3-5D76-98BA-BDBDF23BD624}"/>
              </a:ext>
            </a:extLst>
          </p:cNvPr>
          <p:cNvSpPr txBox="1"/>
          <p:nvPr/>
        </p:nvSpPr>
        <p:spPr>
          <a:xfrm>
            <a:off x="1528560" y="32689"/>
            <a:ext cx="42514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Elementary Functions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6FADCC-4F92-676E-C176-840507FCA56C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5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07"/>
    </mc:Choice>
    <mc:Fallback xmlns="">
      <p:transition spd="slow" advTm="10860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C343E8-8C9A-057B-225A-5A0DF30E0168}"/>
              </a:ext>
            </a:extLst>
          </p:cNvPr>
          <p:cNvSpPr txBox="1"/>
          <p:nvPr/>
        </p:nvSpPr>
        <p:spPr>
          <a:xfrm>
            <a:off x="2970990" y="2462816"/>
            <a:ext cx="62500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4000" b="1" dirty="0">
                <a:solidFill>
                  <a:srgbClr val="FF0000"/>
                </a:solidFill>
              </a:rPr>
              <a:t>Matrices  on MATLAB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166B7633-59CF-9F76-65F3-C2A32ABC7F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B957CD34-D1F5-1B62-219B-46312D72942E}"/>
              </a:ext>
            </a:extLst>
          </p:cNvPr>
          <p:cNvSpPr txBox="1"/>
          <p:nvPr/>
        </p:nvSpPr>
        <p:spPr>
          <a:xfrm>
            <a:off x="1070586" y="32689"/>
            <a:ext cx="46647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3- Matrices on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4CEF57-0750-BE83-B9BC-CB61CE34C077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85"/>
    </mc:Choice>
    <mc:Fallback xmlns="">
      <p:transition spd="slow" advTm="2738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94D872-B84A-90D3-C98C-4D67C03E4068}"/>
              </a:ext>
            </a:extLst>
          </p:cNvPr>
          <p:cNvSpPr txBox="1"/>
          <p:nvPr/>
        </p:nvSpPr>
        <p:spPr>
          <a:xfrm>
            <a:off x="1727862" y="1839827"/>
            <a:ext cx="647618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dirty="0"/>
              <a:t>Input matrix</a:t>
            </a:r>
          </a:p>
          <a:p>
            <a:pPr lvl="1"/>
            <a:r>
              <a:rPr lang="en-US" altLang="en-US" sz="3200" dirty="0"/>
              <a:t>A = [ 1  2  5;  3  9  0]</a:t>
            </a:r>
          </a:p>
          <a:p>
            <a:pPr lvl="1"/>
            <a:endParaRPr lang="en-US" altLang="en-US" sz="3200" dirty="0"/>
          </a:p>
          <a:p>
            <a:r>
              <a:rPr lang="en-US" altLang="en-US" sz="3200" dirty="0"/>
              <a:t>Use semicolon  ";" to suppress output</a:t>
            </a:r>
          </a:p>
          <a:p>
            <a:endParaRPr lang="en-US" altLang="en-US" sz="3200" dirty="0"/>
          </a:p>
          <a:p>
            <a:r>
              <a:rPr lang="en-US" altLang="en-US" sz="3200" dirty="0"/>
              <a:t>Use … for line continuation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992FB2D-D34E-FA61-4516-DE697EFAD5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3CE1D49C-9B4B-9D61-CE0A-9A67BA23C785}"/>
              </a:ext>
            </a:extLst>
          </p:cNvPr>
          <p:cNvSpPr txBox="1"/>
          <p:nvPr/>
        </p:nvSpPr>
        <p:spPr>
          <a:xfrm>
            <a:off x="1528560" y="32689"/>
            <a:ext cx="4164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3600" dirty="0">
                <a:solidFill>
                  <a:srgbClr val="00B0F0"/>
                </a:solidFill>
              </a:rPr>
              <a:t>Matrices and Vectors</a:t>
            </a:r>
            <a:endParaRPr lang="en-US" sz="3600" dirty="0">
              <a:solidFill>
                <a:srgbClr val="00B0F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841341-BF25-8550-3F32-400B7AD1D1C6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3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15"/>
    </mc:Choice>
    <mc:Fallback xmlns="">
      <p:transition spd="slow" advTm="12261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E36662-8942-2169-BEA2-DC5E6132EAB5}"/>
              </a:ext>
            </a:extLst>
          </p:cNvPr>
          <p:cNvSpPr txBox="1"/>
          <p:nvPr/>
        </p:nvSpPr>
        <p:spPr>
          <a:xfrm>
            <a:off x="2354094" y="1980868"/>
            <a:ext cx="624515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Vector is a special case of matrix</a:t>
            </a:r>
          </a:p>
          <a:p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Scalar is considered 1x1 matrix</a:t>
            </a: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 = 9.81  (no [ … ] needed)</a:t>
            </a:r>
          </a:p>
          <a:p>
            <a:pPr lvl="1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= [ ]   creates a null matrix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8E5D1BA-6B4E-241A-2DE2-9C40A79727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631299D0-AE1D-047D-5F2F-710BD5147A85}"/>
              </a:ext>
            </a:extLst>
          </p:cNvPr>
          <p:cNvSpPr txBox="1"/>
          <p:nvPr/>
        </p:nvSpPr>
        <p:spPr>
          <a:xfrm>
            <a:off x="1528560" y="32689"/>
            <a:ext cx="41252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3600" dirty="0">
                <a:solidFill>
                  <a:srgbClr val="00B0F0"/>
                </a:solidFill>
              </a:rPr>
              <a:t>Matrices and Vectors</a:t>
            </a:r>
            <a:endParaRPr lang="en-US" sz="3600" dirty="0">
              <a:solidFill>
                <a:srgbClr val="00B0F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4E083C-4EE8-0565-EABB-90B8BB53A421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39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816"/>
    </mc:Choice>
    <mc:Fallback xmlns="">
      <p:transition spd="slow" advTm="12681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2725B3-533A-181C-9021-21E34C8DF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097" y="1362322"/>
            <a:ext cx="6381750" cy="42005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0A30B86B-8982-C11F-2606-A46F9BB0FC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8C9DC51D-4CBB-1053-93A5-889E12FDCAE8}"/>
              </a:ext>
            </a:extLst>
          </p:cNvPr>
          <p:cNvSpPr txBox="1"/>
          <p:nvPr/>
        </p:nvSpPr>
        <p:spPr>
          <a:xfrm>
            <a:off x="1528560" y="32689"/>
            <a:ext cx="4164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3600" dirty="0">
                <a:solidFill>
                  <a:srgbClr val="00B0F0"/>
                </a:solidFill>
              </a:rPr>
              <a:t>Matrices and Vectors</a:t>
            </a:r>
            <a:endParaRPr lang="en-US" sz="3600" dirty="0">
              <a:solidFill>
                <a:srgbClr val="00B0F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843B32-B80F-CC02-96E0-7F932E6DD9B4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88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376"/>
    </mc:Choice>
    <mc:Fallback xmlns="">
      <p:transition spd="slow" advTm="13837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1F416-53B9-8E58-6176-F88CA06B7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7173" y="1738311"/>
            <a:ext cx="5852667" cy="294157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289F92B-8CA8-3ADB-D7B2-DC31687F62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1">
            <a:extLst>
              <a:ext uri="{FF2B5EF4-FFF2-40B4-BE49-F238E27FC236}">
                <a16:creationId xmlns:a16="http://schemas.microsoft.com/office/drawing/2014/main" id="{9E80DBA7-8D6C-6FB9-0EA8-3DD3011BAA2E}"/>
              </a:ext>
            </a:extLst>
          </p:cNvPr>
          <p:cNvSpPr txBox="1"/>
          <p:nvPr/>
        </p:nvSpPr>
        <p:spPr>
          <a:xfrm>
            <a:off x="2037837" y="32689"/>
            <a:ext cx="2730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Magic Square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C7C5DCF-D2FA-7201-2C5E-F4FD8F6CDD97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8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56"/>
    </mc:Choice>
    <mc:Fallback xmlns="">
      <p:transition spd="slow" advTm="5435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F3CFE2-598C-4E01-F07C-977BE5CCF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665" y="1629459"/>
            <a:ext cx="8765270" cy="354213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C77D865-0D88-52A6-E876-735A475B16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D4B8F473-B7B2-F1F5-189E-D9FBAAB3E502}"/>
              </a:ext>
            </a:extLst>
          </p:cNvPr>
          <p:cNvSpPr txBox="1"/>
          <p:nvPr/>
        </p:nvSpPr>
        <p:spPr>
          <a:xfrm>
            <a:off x="1334473" y="32689"/>
            <a:ext cx="41369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Transpose the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124C84-FE51-22D7-1E53-3226C01BD3A3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24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301"/>
    </mc:Choice>
    <mc:Fallback xmlns="">
      <p:transition spd="slow" advTm="19230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1F8E6A-BFBE-4C89-5FAC-5BD74AB86F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758" y="1720007"/>
            <a:ext cx="9690484" cy="265129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D65328D-AE83-8944-EF31-5B5D68454E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10DCCA48-56E6-7A14-233E-0A7734A3F280}"/>
              </a:ext>
            </a:extLst>
          </p:cNvPr>
          <p:cNvSpPr txBox="1"/>
          <p:nvPr/>
        </p:nvSpPr>
        <p:spPr>
          <a:xfrm>
            <a:off x="2350452" y="32689"/>
            <a:ext cx="2105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Row Sums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A3A4CB-D7CE-2DFF-D74C-7DC89D0E6709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49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09"/>
    </mc:Choice>
    <mc:Fallback xmlns="">
      <p:transition spd="slow" advTm="1490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17EC6D-A81C-28DD-6FCA-19DA13DE9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011" y="1860955"/>
            <a:ext cx="10949432" cy="167991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0380ED70-075F-AE55-4E35-AB93456D91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" name="TextBox 11">
            <a:extLst>
              <a:ext uri="{FF2B5EF4-FFF2-40B4-BE49-F238E27FC236}">
                <a16:creationId xmlns:a16="http://schemas.microsoft.com/office/drawing/2014/main" id="{A716417E-C209-C86A-22B1-65289711C59A}"/>
              </a:ext>
            </a:extLst>
          </p:cNvPr>
          <p:cNvSpPr txBox="1"/>
          <p:nvPr/>
        </p:nvSpPr>
        <p:spPr>
          <a:xfrm>
            <a:off x="1528560" y="32689"/>
            <a:ext cx="5120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FE76255-58B8-E3CB-0728-29CD9BED213E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393"/>
    </mc:Choice>
    <mc:Fallback xmlns="">
      <p:transition spd="slow" advTm="8339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C71E97-143D-1A06-3D8C-4CAB726E1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138" y="1922105"/>
            <a:ext cx="10031970" cy="26207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3AC22108-9333-BB95-A334-EF147A0D95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0ACFBC-2C9A-9803-B1B9-660D65766BA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59D2B0C6-0126-AAAD-AD5A-10396D6BEA0F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1 Solution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01B8413-0E5A-BAE6-46CA-26521CD38548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194"/>
    </mc:Choice>
    <mc:Fallback xmlns="">
      <p:transition spd="slow" advTm="14719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0C319E-2198-3961-1F1F-0B512A0ED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322" y="2035000"/>
            <a:ext cx="9776089" cy="121112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6DFB50D1-48BA-2ECA-35D7-CFFDC853DE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FA3F3C4-372C-072E-C8C1-C708ED3A94A3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4" name="TextBox 11">
            <a:extLst>
              <a:ext uri="{FF2B5EF4-FFF2-40B4-BE49-F238E27FC236}">
                <a16:creationId xmlns:a16="http://schemas.microsoft.com/office/drawing/2014/main" id="{661AF08B-E899-4C19-CD00-708FAA2CF13F}"/>
              </a:ext>
            </a:extLst>
          </p:cNvPr>
          <p:cNvSpPr txBox="1"/>
          <p:nvPr/>
        </p:nvSpPr>
        <p:spPr>
          <a:xfrm>
            <a:off x="1528560" y="32689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8136F9-46CA-2160-7F22-24E34BFB082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4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69"/>
    </mc:Choice>
    <mc:Fallback xmlns="">
      <p:transition spd="slow" advTm="6056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D17A92-8932-B1CF-57E6-4F451D10E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322" y="1594177"/>
            <a:ext cx="9163890" cy="313680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CDD424DC-1D72-8363-F0DF-A195EA88E4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F659D6-BA00-6167-337A-901064EB039B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06DA7596-F429-FC37-3E52-619B5CFF912F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2 Solution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68781B-849F-B1E0-A4B1-BBB853B46708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56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13"/>
    </mc:Choice>
    <mc:Fallback xmlns="">
      <p:transition spd="slow" advTm="6121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662521-6C3E-C9BB-7D8A-6807AEC13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0945" y="1287594"/>
            <a:ext cx="7270110" cy="42828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8B5036E-A4EC-DE5F-E001-EDC61DD109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F38DB5-2C6F-3C4D-165E-39D12DDFA666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C9BC9998-D986-AA4C-736B-AC9106CB95AE}"/>
              </a:ext>
            </a:extLst>
          </p:cNvPr>
          <p:cNvSpPr txBox="1"/>
          <p:nvPr/>
        </p:nvSpPr>
        <p:spPr>
          <a:xfrm>
            <a:off x="1528560" y="32689"/>
            <a:ext cx="78438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Summary of matrix and array Operations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366E9B2-2306-01D3-1EA9-E3E098A4E074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0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07"/>
    </mc:Choice>
    <mc:Fallback xmlns="">
      <p:transition spd="slow" advTm="6910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923E98-86F1-E9B6-A249-178F905C36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18" y="2264808"/>
            <a:ext cx="11306373" cy="193459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2FDB754-85F3-6733-81EE-E2C8490597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90FE71-1E44-D87A-B578-A3BAE4CE8483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8F007090-F429-8886-786B-EF5F5D23E0A5}"/>
              </a:ext>
            </a:extLst>
          </p:cNvPr>
          <p:cNvSpPr txBox="1"/>
          <p:nvPr/>
        </p:nvSpPr>
        <p:spPr>
          <a:xfrm>
            <a:off x="1528560" y="32689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BC1FAE-01F4-DB3F-3D9A-076CD6E5C9D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27"/>
    </mc:Choice>
    <mc:Fallback xmlns="">
      <p:transition spd="slow" advTm="8942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04A859-E5CC-D558-8AD6-9DBB31D92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7162" y="1920831"/>
            <a:ext cx="8617675" cy="320762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E82AF8CD-4C75-74C5-8858-62468F2634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F18E1E-F5FB-DA19-16AB-1B7FCB9E613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BD23973C-37B4-9302-D08E-51277CE367C5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3 Solution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455CA7E-971B-258D-EBD1-F98E9E160A39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23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72"/>
    </mc:Choice>
    <mc:Fallback xmlns="">
      <p:transition spd="slow" advTm="9177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DDB233-FABD-8732-53CE-18F11D3DB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011" y="1856987"/>
            <a:ext cx="7277731" cy="188230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E4B40F8-2540-AA4B-BE5F-20CF6EEA76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3C3082-55AA-EDBE-8863-91194842EB07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11315325-44F5-A8D3-1686-7AE61DF42826}"/>
              </a:ext>
            </a:extLst>
          </p:cNvPr>
          <p:cNvSpPr txBox="1"/>
          <p:nvPr/>
        </p:nvSpPr>
        <p:spPr>
          <a:xfrm>
            <a:off x="1528560" y="32689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4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2B31A4-0376-8096-44EF-20322B81D7B0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25"/>
    </mc:Choice>
    <mc:Fallback xmlns="">
      <p:transition spd="slow" advTm="9002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8C8008-6968-8FDF-00CF-0949B44EF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024" y="1425002"/>
            <a:ext cx="8451421" cy="411532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8DF6913-9F93-EF6F-CAC0-0B1EF2BA5D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2CDD3E-46B1-FB8C-2741-63E925FB8E5F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AA63DDAE-A8E9-5FD8-5C78-443C9DC0C87E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4 Solution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6804C7-D7AD-EABC-E88C-09F564D7731B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68"/>
    </mc:Choice>
    <mc:Fallback xmlns="">
      <p:transition spd="slow" advTm="7896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F8543D-8D86-9BEA-9289-D7CBBA368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68" y="1635662"/>
            <a:ext cx="10211573" cy="219871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BC8F7BD-E957-EAEB-02D6-9E076D86CE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978A76-70EC-EC2A-62D7-FDE3670DD8A6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8E37113B-43E6-C205-3CB5-A16889BF5A3A}"/>
              </a:ext>
            </a:extLst>
          </p:cNvPr>
          <p:cNvSpPr txBox="1"/>
          <p:nvPr/>
        </p:nvSpPr>
        <p:spPr>
          <a:xfrm>
            <a:off x="1528560" y="32689"/>
            <a:ext cx="5120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5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B76000-2C62-EE03-7E1E-F357BE1CE3B8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538"/>
    </mc:Choice>
    <mc:Fallback xmlns="">
      <p:transition spd="slow" advTm="7853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1FD65A-6CFC-370B-5348-8FC1604B8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876" y="1945502"/>
            <a:ext cx="9586776" cy="316255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B930111B-D979-F729-C75B-5FE46AD2C1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FC17C5-A4C6-4729-291F-F33C31019A6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E20342FA-3C08-C51C-B483-422149E504F2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5 Solution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1B62CF-08A4-8AE0-9827-52B7EE425537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8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98"/>
    </mc:Choice>
    <mc:Fallback xmlns="">
      <p:transition spd="slow" advTm="3939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95781" y="543490"/>
            <a:ext cx="9115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Examples for different Methods of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2D92C4-CBB8-2A2C-6D5F-8484803EA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612704"/>
            <a:ext cx="8146239" cy="326887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B53E0A8-C0C3-B66C-6F2D-8C8C6470C7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CBB84C-8337-F92F-1819-0C3D52FC4AC1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E622B0C4-18EB-A51F-23BB-40B3BF5FC42A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5 Solution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C3BEA7-2DFD-2823-1DC5-4FBB7437BE48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5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131"/>
    </mc:Choice>
    <mc:Fallback xmlns="">
      <p:transition spd="slow" advTm="7913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3802F0-E206-9920-0596-617108935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190" y="1693438"/>
            <a:ext cx="7494284" cy="333576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AE07014-4FDE-E393-5FB1-E28B37F21A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F94ACA-21DB-7ABF-780D-18F1C50C2470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1FDF79A4-B02F-845B-32AA-FCEA1CFACBF4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5 Solution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355ADF-FB25-BB70-38B5-DE3515AAF6DB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2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45"/>
    </mc:Choice>
    <mc:Fallback xmlns="">
      <p:transition spd="slow" advTm="4524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F9DCC9-0E25-B23B-19E5-470080BA2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617" y="1248782"/>
            <a:ext cx="7056732" cy="442760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B03129F-8BCD-7589-47C9-F00347921A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3A71EF-F83F-B0A1-1A9C-154490F0B9B3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95E89105-C449-F557-12C7-62BA53A04BAC}"/>
              </a:ext>
            </a:extLst>
          </p:cNvPr>
          <p:cNvSpPr txBox="1"/>
          <p:nvPr/>
        </p:nvSpPr>
        <p:spPr>
          <a:xfrm>
            <a:off x="1528560" y="32689"/>
            <a:ext cx="41252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Vectors and Matrices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8F5E38-621E-1CB2-83E5-DBADB1DC8689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93"/>
    </mc:Choice>
    <mc:Fallback xmlns="">
      <p:transition spd="slow" advTm="9379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DE7E14-787B-1685-CAB3-1B68EB7D8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0361" y="1229340"/>
            <a:ext cx="5939784" cy="400766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365521FF-8C55-F7D5-7576-E0916FF8DB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2D0396-FF3E-85D0-4E7A-6164A2ACA09E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58438C35-2F6F-1E05-050D-0A26C103CB7C}"/>
              </a:ext>
            </a:extLst>
          </p:cNvPr>
          <p:cNvSpPr txBox="1"/>
          <p:nvPr/>
        </p:nvSpPr>
        <p:spPr>
          <a:xfrm>
            <a:off x="1528560" y="32689"/>
            <a:ext cx="4222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Vectors and Matrices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10E14E-1F70-857A-65D2-A126D5A53879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321"/>
    </mc:Choice>
    <mc:Fallback xmlns="">
      <p:transition spd="slow" advTm="12332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7FEF142-2139-3A47-DEDB-0E2C3DD12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14" y="1979726"/>
            <a:ext cx="6729043" cy="221761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AAC45B9A-5668-6294-835B-1D6BC439A9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80ABCE-1863-B45B-2EE3-8B06CBB3F67D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E2EA3C07-019B-7859-6AAF-9B189D6F5083}"/>
              </a:ext>
            </a:extLst>
          </p:cNvPr>
          <p:cNvSpPr txBox="1"/>
          <p:nvPr/>
        </p:nvSpPr>
        <p:spPr>
          <a:xfrm>
            <a:off x="1528560" y="32689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C8702E-6D81-AFA9-2223-2BE13747EC1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3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62"/>
    </mc:Choice>
    <mc:Fallback xmlns="">
      <p:transition spd="slow" advTm="3946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C39D5A-0844-E7E0-106E-7CCA4D0912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563" y="1811351"/>
            <a:ext cx="9350454" cy="298398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EB3283C-B30E-B650-64FF-3A75002302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17FEDD-F5D0-D098-7C5F-05748189D23E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B132253E-07E9-67B1-5084-D7FEBDE732C9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6 Solution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5CDC0A-934E-6774-3429-E208C003C281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4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93"/>
    </mc:Choice>
    <mc:Fallback xmlns="">
      <p:transition spd="slow" advTm="5069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03B81B-4943-E37D-7235-248D0A76AC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733" y="1915804"/>
            <a:ext cx="4657138" cy="228265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1502BFE-7152-7657-AF03-8004E0DD66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7A94DAB9-18C1-B9C9-2A3C-44D8F180D00F}"/>
              </a:ext>
            </a:extLst>
          </p:cNvPr>
          <p:cNvSpPr txBox="1"/>
          <p:nvPr/>
        </p:nvSpPr>
        <p:spPr>
          <a:xfrm>
            <a:off x="1528560" y="32689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7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BBF86B-3008-5EB2-69E5-CE390ED9F242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9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06"/>
    </mc:Choice>
    <mc:Fallback xmlns="">
      <p:transition spd="slow" advTm="7690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0648DF-ADE7-9080-EDE7-D24BBE28D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987" y="1436043"/>
            <a:ext cx="6511688" cy="37795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76A779A-4FC2-187B-6D4B-2794F2E9D0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C6802317-8298-0E34-586F-187E28412669}"/>
              </a:ext>
            </a:extLst>
          </p:cNvPr>
          <p:cNvSpPr txBox="1"/>
          <p:nvPr/>
        </p:nvSpPr>
        <p:spPr>
          <a:xfrm>
            <a:off x="1528560" y="32689"/>
            <a:ext cx="6851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Extra Practice – Example 7 Solution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6FBEF5-6BEC-E294-DC53-506EAD54CA03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09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807"/>
    </mc:Choice>
    <mc:Fallback xmlns="">
      <p:transition spd="slow" advTm="62807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C2262A-F93C-CDD8-57C9-72F60BFAFE50}"/>
              </a:ext>
            </a:extLst>
          </p:cNvPr>
          <p:cNvSpPr txBox="1"/>
          <p:nvPr/>
        </p:nvSpPr>
        <p:spPr>
          <a:xfrm>
            <a:off x="1746115" y="1828403"/>
            <a:ext cx="7329791" cy="3614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Importance of MATLAB.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Elementary Functions.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Vectors and Matrices.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 Matrix Multiplication.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Practical Examples on MATLAB</a:t>
            </a:r>
          </a:p>
          <a:p>
            <a:pPr>
              <a:lnSpc>
                <a:spcPct val="300000"/>
              </a:lnSpc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749D97C-4AF3-F792-9045-F7F84DD727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AD8A6D-1CA5-9A6A-D0E8-9B6C43C17915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25CA571F-7EB5-13C0-D599-8155BF7FF8AA}"/>
              </a:ext>
            </a:extLst>
          </p:cNvPr>
          <p:cNvSpPr txBox="1"/>
          <p:nvPr/>
        </p:nvSpPr>
        <p:spPr>
          <a:xfrm>
            <a:off x="1528560" y="32689"/>
            <a:ext cx="34701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Lecture Summary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6B98F7-C86B-D4D5-9C57-42FE479BF8E3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54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39"/>
    </mc:Choice>
    <mc:Fallback xmlns="">
      <p:transition spd="slow" advTm="7133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Math 2 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257300" y="1932213"/>
            <a:ext cx="911678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1️⃣ Math is not about memorizing</a:t>
            </a:r>
            <a:r>
              <a:rPr lang="ar-EG" b="1" dirty="0"/>
              <a:t> </a:t>
            </a:r>
            <a:r>
              <a:rPr lang="en-US" b="1" dirty="0"/>
              <a:t>… Math is about understanding</a:t>
            </a:r>
          </a:p>
          <a:p>
            <a:pPr algn="just">
              <a:buNone/>
            </a:pPr>
            <a:r>
              <a:rPr lang="en-US" dirty="0"/>
              <a:t>Every rule in differentiation or integration has a geometric and practical meaning.</a:t>
            </a:r>
            <a:br>
              <a:rPr lang="en-US" dirty="0"/>
            </a:br>
            <a:r>
              <a:rPr lang="en-US" dirty="0"/>
              <a:t>Understand </a:t>
            </a:r>
            <a:r>
              <a:rPr lang="en-US" b="1" dirty="0"/>
              <a:t>why</a:t>
            </a:r>
            <a:r>
              <a:rPr lang="en-US" dirty="0"/>
              <a:t> we differentiate and </a:t>
            </a:r>
            <a:r>
              <a:rPr lang="en-US" b="1" dirty="0"/>
              <a:t>why</a:t>
            </a:r>
            <a:r>
              <a:rPr lang="en-US" dirty="0"/>
              <a:t> we integrate.</a:t>
            </a:r>
            <a:endParaRPr lang="ar-EG" dirty="0"/>
          </a:p>
          <a:p>
            <a:pPr algn="just">
              <a:buNone/>
            </a:pPr>
            <a:r>
              <a:rPr lang="en-US" dirty="0"/>
              <a:t>Plot the function before solving — you will understand </a:t>
            </a:r>
            <a:r>
              <a:rPr lang="en-US" b="1" dirty="0"/>
              <a:t>50% of the problem</a:t>
            </a:r>
            <a:r>
              <a:rPr lang="en-US" dirty="0"/>
              <a:t> before you even start.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D571FC-8422-7F16-33AF-57F7FED2778E}"/>
              </a:ext>
            </a:extLst>
          </p:cNvPr>
          <p:cNvSpPr txBox="1"/>
          <p:nvPr/>
        </p:nvSpPr>
        <p:spPr>
          <a:xfrm>
            <a:off x="1257300" y="3963538"/>
            <a:ext cx="103759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2️⃣ Solve problems every day, even just one</a:t>
            </a:r>
          </a:p>
          <a:p>
            <a:pPr>
              <a:buNone/>
            </a:pPr>
            <a:r>
              <a:rPr lang="en-US" dirty="0"/>
              <a:t>Consistency matters more than quantity.</a:t>
            </a:r>
            <a:br>
              <a:rPr lang="en-US" dirty="0"/>
            </a:br>
            <a:r>
              <a:rPr lang="en-US" dirty="0"/>
              <a:t>One problem a day is better than 30 problems the night before the exam.</a:t>
            </a:r>
          </a:p>
          <a:p>
            <a:pPr>
              <a:buNone/>
            </a:pPr>
            <a:r>
              <a:rPr lang="en-US" dirty="0"/>
              <a:t>Remember:</a:t>
            </a:r>
            <a:br>
              <a:rPr lang="en-US" dirty="0"/>
            </a:br>
            <a:r>
              <a:rPr lang="en-US" b="1" dirty="0"/>
              <a:t>Math = Practice × Practice</a:t>
            </a:r>
            <a:endParaRPr lang="en-US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B64D04B-F1C8-B68B-77A6-A93D5F641F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" name="TextBox 11">
            <a:extLst>
              <a:ext uri="{FF2B5EF4-FFF2-40B4-BE49-F238E27FC236}">
                <a16:creationId xmlns:a16="http://schemas.microsoft.com/office/drawing/2014/main" id="{1A1402B5-D7BD-ECB1-D046-2F57B2130195}"/>
              </a:ext>
            </a:extLst>
          </p:cNvPr>
          <p:cNvSpPr txBox="1"/>
          <p:nvPr/>
        </p:nvSpPr>
        <p:spPr>
          <a:xfrm>
            <a:off x="1528560" y="32689"/>
            <a:ext cx="64254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Success Tips for Math 3 Students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C30A7A-F37E-AA56-AA3A-0F4015836CFE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60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657"/>
    </mc:Choice>
    <mc:Fallback xmlns="">
      <p:transition spd="slow" advTm="161657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Math 3 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537607" y="1771267"/>
            <a:ext cx="911678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3️⃣ Use MATLAB to Explore, Not to Replace Thinking</a:t>
            </a:r>
          </a:p>
          <a:p>
            <a:r>
              <a:rPr lang="en-US" dirty="0"/>
              <a:t>MATLAB is a powerful tool to help you understand complex concepts like:</a:t>
            </a:r>
          </a:p>
          <a:p>
            <a:r>
              <a:rPr lang="en-US" dirty="0"/>
              <a:t>Functions and plotting</a:t>
            </a:r>
          </a:p>
          <a:p>
            <a:r>
              <a:rPr lang="en-US" dirty="0"/>
              <a:t>Linear algebra operations</a:t>
            </a:r>
          </a:p>
          <a:p>
            <a:r>
              <a:rPr lang="en-US" dirty="0"/>
              <a:t>Numerical methods</a:t>
            </a:r>
          </a:p>
          <a:p>
            <a:r>
              <a:rPr lang="en-US" dirty="0"/>
              <a:t>Solving differential equations</a:t>
            </a:r>
          </a:p>
          <a:p>
            <a:r>
              <a:rPr lang="en-US" dirty="0"/>
              <a:t>Matrix computations</a:t>
            </a:r>
          </a:p>
          <a:p>
            <a:r>
              <a:rPr lang="en-US" dirty="0"/>
              <a:t>Use MATLAB to </a:t>
            </a:r>
            <a:r>
              <a:rPr lang="en-US" b="1" dirty="0"/>
              <a:t>visualize</a:t>
            </a:r>
            <a:r>
              <a:rPr lang="en-US" dirty="0"/>
              <a:t>, </a:t>
            </a:r>
            <a:r>
              <a:rPr lang="en-US" b="1" dirty="0"/>
              <a:t>check your work</a:t>
            </a:r>
            <a:r>
              <a:rPr lang="en-US" dirty="0"/>
              <a:t>, and </a:t>
            </a:r>
            <a:r>
              <a:rPr lang="en-US" b="1" dirty="0"/>
              <a:t>experiment</a:t>
            </a:r>
            <a:r>
              <a:rPr lang="en-US" dirty="0"/>
              <a:t>, not as a shortcut.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B054AC-280B-FE3B-D320-B730B9C3AA85}"/>
              </a:ext>
            </a:extLst>
          </p:cNvPr>
          <p:cNvSpPr txBox="1"/>
          <p:nvPr/>
        </p:nvSpPr>
        <p:spPr>
          <a:xfrm>
            <a:off x="1540037" y="407016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Example: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EA8034-7E87-5C3C-F5C9-EF62DEE19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688" y="4440979"/>
            <a:ext cx="6804969" cy="1336817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11B3CA01-B5E2-F85C-5F81-E84108DC93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EF446EC5-68AB-1D33-F7B4-163C4A7B8719}"/>
              </a:ext>
            </a:extLst>
          </p:cNvPr>
          <p:cNvSpPr txBox="1"/>
          <p:nvPr/>
        </p:nvSpPr>
        <p:spPr>
          <a:xfrm>
            <a:off x="1528560" y="32689"/>
            <a:ext cx="64254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Success Tips for Math 3 Students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395028-2BF4-46FF-852F-8F1A839A3A4E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1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96"/>
    </mc:Choice>
    <mc:Fallback xmlns="">
      <p:transition spd="slow" advTm="83496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Math 1 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162273" y="1459886"/>
            <a:ext cx="911678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4️⃣ Create a One-Page Summary After Each Lecture</a:t>
            </a:r>
          </a:p>
          <a:p>
            <a:r>
              <a:rPr lang="en-US" dirty="0"/>
              <a:t>Keep it short and useful.</a:t>
            </a:r>
            <a:br>
              <a:rPr lang="en-US" dirty="0"/>
            </a:br>
            <a:r>
              <a:rPr lang="en-US" dirty="0"/>
              <a:t>Include:</a:t>
            </a:r>
          </a:p>
          <a:p>
            <a:r>
              <a:rPr lang="en-US" dirty="0"/>
              <a:t>Key formulas</a:t>
            </a:r>
          </a:p>
          <a:p>
            <a:r>
              <a:rPr lang="en-US" dirty="0"/>
              <a:t>Important examples</a:t>
            </a:r>
          </a:p>
          <a:p>
            <a:r>
              <a:rPr lang="en-US" dirty="0"/>
              <a:t>Common mistakes</a:t>
            </a:r>
          </a:p>
          <a:p>
            <a:r>
              <a:rPr lang="en-US" dirty="0"/>
              <a:t>Two practice questions</a:t>
            </a:r>
          </a:p>
          <a:p>
            <a:r>
              <a:rPr lang="en-US" dirty="0"/>
              <a:t>Your summary sheet will save you </a:t>
            </a:r>
            <a:r>
              <a:rPr lang="en-US" b="1" dirty="0"/>
              <a:t>half the study time</a:t>
            </a:r>
            <a:r>
              <a:rPr lang="en-US" dirty="0"/>
              <a:t> at the end of the semester.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5️⃣ Never Hesitate to Ask Questions</a:t>
            </a:r>
          </a:p>
          <a:p>
            <a:r>
              <a:rPr lang="en-US" dirty="0"/>
              <a:t>Most students get stuck in Chapter 2 or 3 simply because they don’t ask.</a:t>
            </a:r>
            <a:br>
              <a:rPr lang="en-US" dirty="0"/>
            </a:br>
            <a:r>
              <a:rPr lang="en-US" dirty="0"/>
              <a:t>There is </a:t>
            </a:r>
            <a:r>
              <a:rPr lang="en-US" b="1" dirty="0"/>
              <a:t>no such thing as a silly question</a:t>
            </a:r>
            <a:r>
              <a:rPr lang="en-US" dirty="0"/>
              <a:t> — the real mistake is continuing without understanding.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2DC9B8B1-68A4-871B-6EE6-C88E80B95F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" name="TextBox 11">
            <a:extLst>
              <a:ext uri="{FF2B5EF4-FFF2-40B4-BE49-F238E27FC236}">
                <a16:creationId xmlns:a16="http://schemas.microsoft.com/office/drawing/2014/main" id="{7833E603-88A2-4A00-273E-FE3F95C57801}"/>
              </a:ext>
            </a:extLst>
          </p:cNvPr>
          <p:cNvSpPr txBox="1"/>
          <p:nvPr/>
        </p:nvSpPr>
        <p:spPr>
          <a:xfrm>
            <a:off x="1528560" y="32689"/>
            <a:ext cx="64254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Success Tips for Math 3 Students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E6F287-E8AE-50CC-4E0D-4E90295A9160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11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876"/>
    </mc:Choice>
    <mc:Fallback xmlns="">
      <p:transition spd="slow" advTm="108876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2721</TotalTime>
  <Words>820</Words>
  <Application>Microsoft Office PowerPoint</Application>
  <PresentationFormat>Widescreen</PresentationFormat>
  <Paragraphs>310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183</cp:revision>
  <dcterms:created xsi:type="dcterms:W3CDTF">2021-08-03T13:03:26Z</dcterms:created>
  <dcterms:modified xsi:type="dcterms:W3CDTF">2026-01-26T07:35:50Z</dcterms:modified>
</cp:coreProperties>
</file>