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48" r:id="rId4"/>
  </p:sldMasterIdLst>
  <p:notesMasterIdLst>
    <p:notesMasterId r:id="rId49"/>
  </p:notesMasterIdLst>
  <p:sldIdLst>
    <p:sldId id="480" r:id="rId5"/>
    <p:sldId id="597" r:id="rId6"/>
    <p:sldId id="598" r:id="rId7"/>
    <p:sldId id="592" r:id="rId8"/>
    <p:sldId id="593" r:id="rId9"/>
    <p:sldId id="599" r:id="rId10"/>
    <p:sldId id="600" r:id="rId11"/>
    <p:sldId id="601" r:id="rId12"/>
    <p:sldId id="602" r:id="rId13"/>
    <p:sldId id="603" r:id="rId14"/>
    <p:sldId id="604" r:id="rId15"/>
    <p:sldId id="605" r:id="rId16"/>
    <p:sldId id="606" r:id="rId17"/>
    <p:sldId id="607" r:id="rId18"/>
    <p:sldId id="608" r:id="rId19"/>
    <p:sldId id="609" r:id="rId20"/>
    <p:sldId id="610" r:id="rId21"/>
    <p:sldId id="611" r:id="rId22"/>
    <p:sldId id="612" r:id="rId23"/>
    <p:sldId id="613" r:id="rId24"/>
    <p:sldId id="614" r:id="rId25"/>
    <p:sldId id="615" r:id="rId26"/>
    <p:sldId id="618" r:id="rId27"/>
    <p:sldId id="617" r:id="rId28"/>
    <p:sldId id="619" r:id="rId29"/>
    <p:sldId id="620" r:id="rId30"/>
    <p:sldId id="621" r:id="rId31"/>
    <p:sldId id="622" r:id="rId32"/>
    <p:sldId id="623" r:id="rId33"/>
    <p:sldId id="624" r:id="rId34"/>
    <p:sldId id="625" r:id="rId35"/>
    <p:sldId id="626" r:id="rId36"/>
    <p:sldId id="627" r:id="rId37"/>
    <p:sldId id="628" r:id="rId38"/>
    <p:sldId id="629" r:id="rId39"/>
    <p:sldId id="630" r:id="rId40"/>
    <p:sldId id="631" r:id="rId41"/>
    <p:sldId id="632" r:id="rId42"/>
    <p:sldId id="634" r:id="rId43"/>
    <p:sldId id="635" r:id="rId44"/>
    <p:sldId id="633" r:id="rId45"/>
    <p:sldId id="636" r:id="rId46"/>
    <p:sldId id="637" r:id="rId47"/>
    <p:sldId id="349" r:id="rId48"/>
  </p:sldIdLst>
  <p:sldSz cx="12192000" cy="6858000"/>
  <p:notesSz cx="6858000" cy="9144000"/>
  <p:embeddedFontLst>
    <p:embeddedFont>
      <p:font typeface="Alexandria" panose="020B0604020202020204" charset="-78"/>
      <p:regular r:id="rId50"/>
      <p:bold r:id="rId51"/>
    </p:embeddedFont>
    <p:embeddedFont>
      <p:font typeface="Alexandria Light" panose="020B0604020202020204" charset="-78"/>
      <p:regular r:id="rId52"/>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597"/>
            <p14:sldId id="598"/>
            <p14:sldId id="592"/>
            <p14:sldId id="593"/>
            <p14:sldId id="599"/>
            <p14:sldId id="600"/>
            <p14:sldId id="601"/>
            <p14:sldId id="602"/>
            <p14:sldId id="603"/>
            <p14:sldId id="604"/>
            <p14:sldId id="605"/>
            <p14:sldId id="606"/>
            <p14:sldId id="607"/>
            <p14:sldId id="608"/>
            <p14:sldId id="609"/>
            <p14:sldId id="610"/>
            <p14:sldId id="611"/>
            <p14:sldId id="612"/>
            <p14:sldId id="613"/>
            <p14:sldId id="614"/>
            <p14:sldId id="615"/>
            <p14:sldId id="618"/>
            <p14:sldId id="617"/>
            <p14:sldId id="619"/>
            <p14:sldId id="620"/>
            <p14:sldId id="621"/>
            <p14:sldId id="622"/>
            <p14:sldId id="623"/>
            <p14:sldId id="624"/>
            <p14:sldId id="625"/>
            <p14:sldId id="626"/>
            <p14:sldId id="627"/>
            <p14:sldId id="628"/>
            <p14:sldId id="629"/>
            <p14:sldId id="630"/>
            <p14:sldId id="631"/>
            <p14:sldId id="632"/>
            <p14:sldId id="634"/>
            <p14:sldId id="635"/>
            <p14:sldId id="633"/>
            <p14:sldId id="636"/>
            <p14:sldId id="637"/>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D3956"/>
    <a:srgbClr val="203E5F"/>
    <a:srgbClr val="000000"/>
    <a:srgbClr val="00AEEF"/>
    <a:srgbClr val="259F6C"/>
    <a:srgbClr val="FFD200"/>
    <a:srgbClr val="F58221"/>
    <a:srgbClr val="669BBC"/>
    <a:srgbClr val="8E5A6D"/>
    <a:srgbClr val="FAC74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7503" autoAdjust="0"/>
    <p:restoredTop sz="95033" autoAdjust="0"/>
  </p:normalViewPr>
  <p:slideViewPr>
    <p:cSldViewPr snapToGrid="0">
      <p:cViewPr varScale="1">
        <p:scale>
          <a:sx n="73" d="100"/>
          <a:sy n="73" d="100"/>
        </p:scale>
        <p:origin x="91" y="17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font" Target="fonts/font1.fntdata"/><Relationship Id="rId55" Type="http://schemas.openxmlformats.org/officeDocument/2006/relationships/theme" Target="theme/theme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presProps" Target="presProps.xml"/><Relationship Id="rId5" Type="http://schemas.openxmlformats.org/officeDocument/2006/relationships/slide" Target="slides/slid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font" Target="fonts/font3.fntdata"/><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tableStyles" Target="tableStyles.xml"/><Relationship Id="rId8" Type="http://schemas.openxmlformats.org/officeDocument/2006/relationships/slide" Target="slides/slide4.xml"/><Relationship Id="rId51" Type="http://schemas.openxmlformats.org/officeDocument/2006/relationships/font" Target="fonts/font2.fntdata"/><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8/6/2025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02541E5-637C-3A46-45CB-63CBC5C4562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FBD3246-4182-EBFE-7139-FA6E932D0C2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FF2737D-984A-A829-7A54-3F8B5EE5D403}"/>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DCBD88FF-195C-CAA7-C44F-4619FDA4A12A}"/>
              </a:ext>
            </a:extLst>
          </p:cNvPr>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55091436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A92C0D9-8868-11BC-A7E0-85537ACCD33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20553E0-EF0F-6F7C-B82B-14E21E412E5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033A6F1-F46C-4010-CD58-D6E18BB44A09}"/>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7644893C-75B5-A947-F635-185A13FCCA0D}"/>
              </a:ext>
            </a:extLst>
          </p:cNvPr>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271122513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335095211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412275249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353393360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267233832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311785872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157479505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82644371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166012854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179587005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421404808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65721185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346010288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405127847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253650318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343082737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384340394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399004478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277361024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231555152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218654893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345648576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734941116"/>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2286552982"/>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2770983606"/>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2845261425"/>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3175432808"/>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3148057617"/>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575374024"/>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4097834672"/>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3384065368"/>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1664367552"/>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311255528"/>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2104413963"/>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3437548287"/>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1461475525"/>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3815188149"/>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406402264"/>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41</a:t>
            </a:fld>
            <a:endParaRPr lang="en-US"/>
          </a:p>
        </p:txBody>
      </p:sp>
    </p:spTree>
    <p:extLst>
      <p:ext uri="{BB962C8B-B14F-4D97-AF65-F5344CB8AC3E}">
        <p14:creationId xmlns:p14="http://schemas.microsoft.com/office/powerpoint/2010/main" val="4147175675"/>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42</a:t>
            </a:fld>
            <a:endParaRPr lang="en-US"/>
          </a:p>
        </p:txBody>
      </p:sp>
    </p:spTree>
    <p:extLst>
      <p:ext uri="{BB962C8B-B14F-4D97-AF65-F5344CB8AC3E}">
        <p14:creationId xmlns:p14="http://schemas.microsoft.com/office/powerpoint/2010/main" val="577839560"/>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43</a:t>
            </a:fld>
            <a:endParaRPr lang="en-US"/>
          </a:p>
        </p:txBody>
      </p:sp>
    </p:spTree>
    <p:extLst>
      <p:ext uri="{BB962C8B-B14F-4D97-AF65-F5344CB8AC3E}">
        <p14:creationId xmlns:p14="http://schemas.microsoft.com/office/powerpoint/2010/main" val="194361015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8/6/2025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8/6/2025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8/6/2025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8/6/2025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8/6/2025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8/6/2025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8/6/2025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8/6/2025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16208417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8/6/2025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8.xml"/><Relationship Id="rId1" Type="http://schemas.openxmlformats.org/officeDocument/2006/relationships/slideLayout" Target="../slideLayouts/slideLayout1.xml"/><Relationship Id="rId4" Type="http://schemas.openxmlformats.org/officeDocument/2006/relationships/image" Target="../media/image7.png"/></Relationships>
</file>

<file path=ppt/slides/_rels/slide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9.xml"/><Relationship Id="rId1" Type="http://schemas.openxmlformats.org/officeDocument/2006/relationships/slideLayout" Target="../slideLayouts/slideLayout1.xml"/><Relationship Id="rId4" Type="http://schemas.openxmlformats.org/officeDocument/2006/relationships/image" Target="../media/image8.png"/></Relationships>
</file>

<file path=ppt/slides/_rels/slide1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3.xml"/><Relationship Id="rId1" Type="http://schemas.openxmlformats.org/officeDocument/2006/relationships/slideLayout" Target="../slideLayouts/slideLayout1.xml"/><Relationship Id="rId4" Type="http://schemas.openxmlformats.org/officeDocument/2006/relationships/image" Target="../media/image9.jpeg"/></Relationships>
</file>

<file path=ppt/slides/_rels/slide1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6.xml"/><Relationship Id="rId1" Type="http://schemas.openxmlformats.org/officeDocument/2006/relationships/slideLayout" Target="../slideLayouts/slideLayout1.xml"/><Relationship Id="rId4" Type="http://schemas.openxmlformats.org/officeDocument/2006/relationships/image" Target="../media/image10.png"/></Relationships>
</file>

<file path=ppt/slides/_rels/slide1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0.xml"/><Relationship Id="rId1" Type="http://schemas.openxmlformats.org/officeDocument/2006/relationships/slideLayout" Target="../slideLayouts/slideLayout1.xml"/><Relationship Id="rId4" Type="http://schemas.openxmlformats.org/officeDocument/2006/relationships/image" Target="../media/image11.png"/></Relationships>
</file>

<file path=ppt/slides/_rels/slide2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22.xml"/><Relationship Id="rId1" Type="http://schemas.openxmlformats.org/officeDocument/2006/relationships/slideLayout" Target="../slideLayouts/slideLayout1.xml"/><Relationship Id="rId4" Type="http://schemas.openxmlformats.org/officeDocument/2006/relationships/image" Target="../media/image13.png"/></Relationships>
</file>

<file path=ppt/slides/_rels/slide2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4.xml"/><Relationship Id="rId1" Type="http://schemas.openxmlformats.org/officeDocument/2006/relationships/slideLayout" Target="../slideLayouts/slideLayout1.xml"/><Relationship Id="rId4" Type="http://schemas.openxmlformats.org/officeDocument/2006/relationships/image" Target="../media/image14.png"/></Relationships>
</file>

<file path=ppt/slides/_rels/slide2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5.xml"/><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6.xml"/><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7.xml"/><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8.xml"/><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9.xml"/><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0.xml"/><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1.xml"/><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2.xml"/><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3.xml"/><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4.xml"/><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5.xml"/><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6.xml"/><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7.xml"/><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8.xml"/><Relationship Id="rId1" Type="http://schemas.openxmlformats.org/officeDocument/2006/relationships/slideLayout" Target="../slideLayouts/slideLayout1.xml"/><Relationship Id="rId4" Type="http://schemas.openxmlformats.org/officeDocument/2006/relationships/image" Target="../media/image15.png"/></Relationships>
</file>

<file path=ppt/slides/_rels/slide3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9.xml"/><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0.xml"/><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1.xml"/><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2.xml"/><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3.xml"/><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jpeg"/><Relationship Id="rId1" Type="http://schemas.openxmlformats.org/officeDocument/2006/relationships/slideLayout" Target="../slideLayouts/slideLayout13.xml"/><Relationship Id="rId5" Type="http://schemas.openxmlformats.org/officeDocument/2006/relationships/image" Target="../media/image19.png"/><Relationship Id="rId4" Type="http://schemas.openxmlformats.org/officeDocument/2006/relationships/image" Target="../media/image18.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910861" y="3823153"/>
            <a:ext cx="5216525" cy="461665"/>
          </a:xfrm>
          <a:prstGeom prst="rect">
            <a:avLst/>
          </a:prstGeom>
          <a:noFill/>
        </p:spPr>
        <p:txBody>
          <a:bodyPr wrap="square" rtlCol="0">
            <a:spAutoFit/>
          </a:bodyPr>
          <a:lstStyle/>
          <a:p>
            <a:r>
              <a:rPr lang="en-US" sz="2400" b="1" dirty="0">
                <a:solidFill>
                  <a:srgbClr val="002060"/>
                </a:solidFill>
                <a:latin typeface="Alexandria" charset="0"/>
                <a:cs typeface="Alexandria" charset="0"/>
              </a:rPr>
              <a:t>Lecturer: Dr. Raef Baraka</a:t>
            </a:r>
          </a:p>
        </p:txBody>
      </p:sp>
      <p:sp>
        <p:nvSpPr>
          <p:cNvPr id="31" name="TextBox 30"/>
          <p:cNvSpPr txBox="1"/>
          <p:nvPr/>
        </p:nvSpPr>
        <p:spPr>
          <a:xfrm>
            <a:off x="1" y="1804750"/>
            <a:ext cx="6096000" cy="1660647"/>
          </a:xfrm>
          <a:prstGeom prst="rect">
            <a:avLst/>
          </a:prstGeom>
          <a:noFill/>
        </p:spPr>
        <p:txBody>
          <a:bodyPr wrap="square" rtlCol="0">
            <a:spAutoFit/>
          </a:bodyPr>
          <a:lstStyle/>
          <a:p>
            <a:pPr algn="ctr">
              <a:lnSpc>
                <a:spcPct val="150000"/>
              </a:lnSpc>
            </a:pPr>
            <a:r>
              <a:rPr lang="en-US" sz="3600" b="1" dirty="0">
                <a:solidFill>
                  <a:srgbClr val="002060"/>
                </a:solidFill>
                <a:latin typeface="Alexandria" charset="0"/>
                <a:cs typeface="Alexandria" charset="0"/>
              </a:rPr>
              <a:t>College of Management</a:t>
            </a:r>
          </a:p>
          <a:p>
            <a:pPr algn="ctr">
              <a:lnSpc>
                <a:spcPct val="150000"/>
              </a:lnSpc>
            </a:pPr>
            <a:r>
              <a:rPr lang="en-US" sz="3600" b="1" dirty="0">
                <a:solidFill>
                  <a:srgbClr val="00B0F0"/>
                </a:solidFill>
                <a:latin typeface="Alexandria" charset="0"/>
                <a:cs typeface="Alexandria" charset="0"/>
              </a:rPr>
              <a:t>Business Ethics</a:t>
            </a:r>
          </a:p>
        </p:txBody>
      </p:sp>
      <p:sp>
        <p:nvSpPr>
          <p:cNvPr id="34" name="Rectangle: Rounded Corners 33"/>
          <p:cNvSpPr/>
          <p:nvPr/>
        </p:nvSpPr>
        <p:spPr>
          <a:xfrm>
            <a:off x="99185" y="5537508"/>
            <a:ext cx="4502666"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09</a:t>
            </a:r>
          </a:p>
        </p:txBody>
      </p:sp>
      <p:sp>
        <p:nvSpPr>
          <p:cNvPr id="46" name="TextBox 45"/>
          <p:cNvSpPr txBox="1"/>
          <p:nvPr/>
        </p:nvSpPr>
        <p:spPr>
          <a:xfrm>
            <a:off x="329269" y="5104240"/>
            <a:ext cx="1345240" cy="400110"/>
          </a:xfrm>
          <a:prstGeom prst="rect">
            <a:avLst/>
          </a:prstGeom>
          <a:noFill/>
        </p:spPr>
        <p:txBody>
          <a:bodyPr wrap="none" rtlCol="0">
            <a:spAutoFit/>
          </a:bodyPr>
          <a:lstStyle/>
          <a:p>
            <a:r>
              <a:rPr lang="en-US" sz="2000" dirty="0">
                <a:latin typeface="Alexandria" charset="0"/>
                <a:cs typeface="Alexandria" charset="0"/>
              </a:rPr>
              <a:t>PMG 750</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568F885-0ABD-D5DC-E2AC-6A4F84CF8DAB}"/>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1D80526C-EA98-0048-0DD2-F8EF4701A8C5}"/>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9D2CC5F7-9E5E-761E-F974-4E86C3B74A69}"/>
              </a:ext>
            </a:extLst>
          </p:cNvPr>
          <p:cNvSpPr/>
          <p:nvPr/>
        </p:nvSpPr>
        <p:spPr>
          <a:xfrm>
            <a:off x="478733" y="553151"/>
            <a:ext cx="11195107"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9AD8B922-E232-07E0-949F-977E05770FA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4" name="Rectangle 3">
            <a:extLst>
              <a:ext uri="{FF2B5EF4-FFF2-40B4-BE49-F238E27FC236}">
                <a16:creationId xmlns:a16="http://schemas.microsoft.com/office/drawing/2014/main" id="{49D5BE27-B1CC-9222-34A4-3E6FB7CE1B5B}"/>
              </a:ext>
            </a:extLst>
          </p:cNvPr>
          <p:cNvSpPr/>
          <p:nvPr/>
        </p:nvSpPr>
        <p:spPr>
          <a:xfrm>
            <a:off x="639917" y="630468"/>
            <a:ext cx="11238959" cy="461665"/>
          </a:xfrm>
          <a:prstGeom prst="rect">
            <a:avLst/>
          </a:prstGeom>
        </p:spPr>
        <p:txBody>
          <a:bodyPr wrap="square">
            <a:spAutoFit/>
          </a:bodyPr>
          <a:lstStyle/>
          <a:p>
            <a:pPr>
              <a:spcBef>
                <a:spcPts val="1800"/>
              </a:spcBef>
              <a:spcAft>
                <a:spcPts val="1500"/>
              </a:spcAft>
            </a:pPr>
            <a:r>
              <a:rPr lang="en-US" sz="2400" dirty="0">
                <a:solidFill>
                  <a:srgbClr val="002060"/>
                </a:solidFill>
                <a:latin typeface="Alexandria" pitchFamily="2" charset="-78"/>
                <a:ea typeface="Times New Roman" panose="02020603050405020304" pitchFamily="18" charset="0"/>
                <a:cs typeface="Alexandria" pitchFamily="2" charset="-78"/>
              </a:rPr>
              <a:t>Chapter 11</a:t>
            </a:r>
            <a:r>
              <a:rPr lang="en-US" sz="2400" dirty="0">
                <a:latin typeface="Alexandria" pitchFamily="2" charset="-78"/>
                <a:ea typeface="Times New Roman" panose="02020603050405020304" pitchFamily="18" charset="0"/>
                <a:cs typeface="Alexandria" pitchFamily="2" charset="-78"/>
              </a:rPr>
              <a:t>: ETHICAL LEADERSHIP</a:t>
            </a:r>
          </a:p>
        </p:txBody>
      </p:sp>
      <p:sp>
        <p:nvSpPr>
          <p:cNvPr id="3" name="Rectangle: Rounded Corners 2">
            <a:extLst>
              <a:ext uri="{FF2B5EF4-FFF2-40B4-BE49-F238E27FC236}">
                <a16:creationId xmlns:a16="http://schemas.microsoft.com/office/drawing/2014/main" id="{46219BBA-E330-230B-F235-6CECB22FFF4C}"/>
              </a:ext>
            </a:extLst>
          </p:cNvPr>
          <p:cNvSpPr/>
          <p:nvPr/>
        </p:nvSpPr>
        <p:spPr>
          <a:xfrm>
            <a:off x="313124" y="1594902"/>
            <a:ext cx="6097836" cy="519547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9AB40154-3ABF-31B6-DF55-1E322B3577AF}"/>
              </a:ext>
            </a:extLst>
          </p:cNvPr>
          <p:cNvSpPr/>
          <p:nvPr/>
        </p:nvSpPr>
        <p:spPr>
          <a:xfrm>
            <a:off x="478733" y="1864180"/>
            <a:ext cx="5766618" cy="4656916"/>
          </a:xfrm>
          <a:prstGeom prst="rect">
            <a:avLst/>
          </a:prstGeom>
        </p:spPr>
        <p:txBody>
          <a:bodyPr wrap="square">
            <a:spAutoFit/>
          </a:bodyPr>
          <a:lstStyle/>
          <a:p>
            <a:pPr algn="just">
              <a:lnSpc>
                <a:spcPct val="150000"/>
              </a:lnSpc>
            </a:pPr>
            <a:r>
              <a:rPr lang="en-US" sz="2000" dirty="0">
                <a:solidFill>
                  <a:srgbClr val="002060"/>
                </a:solidFill>
                <a:latin typeface="Alexandria Light" pitchFamily="2" charset="-78"/>
                <a:cs typeface="Alexandria Light" pitchFamily="2" charset="-78"/>
              </a:rPr>
              <a:t>CHAPTER OBJECTIVES:</a:t>
            </a:r>
          </a:p>
          <a:p>
            <a:pPr marL="342900" indent="-342900" algn="just">
              <a:lnSpc>
                <a:spcPct val="150000"/>
              </a:lnSpc>
              <a:buFont typeface="Arial" panose="020B0604020202020204" pitchFamily="34" charset="0"/>
              <a:buChar char="•"/>
            </a:pPr>
            <a:r>
              <a:rPr lang="en-US" sz="2000" b="1" dirty="0">
                <a:solidFill>
                  <a:schemeClr val="accent6">
                    <a:lumMod val="50000"/>
                  </a:schemeClr>
                </a:solidFill>
                <a:latin typeface="Alexandria Light" pitchFamily="2" charset="-78"/>
                <a:cs typeface="Alexandria Light" pitchFamily="2" charset="-78"/>
              </a:rPr>
              <a:t>Define</a:t>
            </a:r>
            <a:r>
              <a:rPr lang="en-US" sz="2000" dirty="0">
                <a:latin typeface="Alexandria Light" pitchFamily="2" charset="-78"/>
                <a:cs typeface="Alexandria Light" pitchFamily="2" charset="-78"/>
              </a:rPr>
              <a:t> ethical leadership.</a:t>
            </a:r>
          </a:p>
          <a:p>
            <a:pPr marL="342900" indent="-342900" algn="just">
              <a:lnSpc>
                <a:spcPct val="150000"/>
              </a:lnSpc>
              <a:buFont typeface="Arial" panose="020B0604020202020204" pitchFamily="34" charset="0"/>
              <a:buChar char="•"/>
            </a:pPr>
            <a:r>
              <a:rPr lang="en-US" sz="2000" b="1" dirty="0">
                <a:solidFill>
                  <a:schemeClr val="accent6">
                    <a:lumMod val="50000"/>
                  </a:schemeClr>
                </a:solidFill>
                <a:latin typeface="Alexandria Light" pitchFamily="2" charset="-78"/>
                <a:cs typeface="Alexandria Light" pitchFamily="2" charset="-78"/>
              </a:rPr>
              <a:t>Examine</a:t>
            </a:r>
            <a:r>
              <a:rPr lang="en-US" sz="2000" dirty="0">
                <a:latin typeface="Alexandria Light" pitchFamily="2" charset="-78"/>
                <a:cs typeface="Alexandria Light" pitchFamily="2" charset="-78"/>
              </a:rPr>
              <a:t> requirements for ethical leadership.</a:t>
            </a:r>
          </a:p>
          <a:p>
            <a:pPr marL="342900" indent="-342900" algn="just">
              <a:lnSpc>
                <a:spcPct val="150000"/>
              </a:lnSpc>
              <a:buFont typeface="Arial" panose="020B0604020202020204" pitchFamily="34" charset="0"/>
              <a:buChar char="•"/>
            </a:pPr>
            <a:r>
              <a:rPr lang="en-US" sz="2000" b="1" dirty="0">
                <a:solidFill>
                  <a:schemeClr val="accent6">
                    <a:lumMod val="50000"/>
                  </a:schemeClr>
                </a:solidFill>
                <a:latin typeface="Alexandria Light" pitchFamily="2" charset="-78"/>
                <a:cs typeface="Alexandria Light" pitchFamily="2" charset="-78"/>
              </a:rPr>
              <a:t>Realize</a:t>
            </a:r>
            <a:r>
              <a:rPr lang="en-US" sz="2000" dirty="0">
                <a:latin typeface="Alexandria Light" pitchFamily="2" charset="-78"/>
                <a:cs typeface="Alexandria Light" pitchFamily="2" charset="-78"/>
              </a:rPr>
              <a:t> the benefits that come from effective ethical leadership.</a:t>
            </a:r>
          </a:p>
          <a:p>
            <a:pPr marL="342900" indent="-342900" algn="just">
              <a:lnSpc>
                <a:spcPct val="150000"/>
              </a:lnSpc>
              <a:buFont typeface="Arial" panose="020B0604020202020204" pitchFamily="34" charset="0"/>
              <a:buChar char="•"/>
            </a:pPr>
            <a:r>
              <a:rPr lang="en-US" sz="2000" b="1" dirty="0">
                <a:solidFill>
                  <a:schemeClr val="accent6">
                    <a:lumMod val="50000"/>
                  </a:schemeClr>
                </a:solidFill>
                <a:latin typeface="Alexandria Light" pitchFamily="2" charset="-78"/>
                <a:cs typeface="Alexandria Light" pitchFamily="2" charset="-78"/>
              </a:rPr>
              <a:t>Understand</a:t>
            </a:r>
            <a:r>
              <a:rPr lang="en-US" sz="2000" dirty="0">
                <a:latin typeface="Alexandria Light" pitchFamily="2" charset="-78"/>
                <a:cs typeface="Alexandria Light" pitchFamily="2" charset="-78"/>
              </a:rPr>
              <a:t> how ethical leadership impacts organizational culture.</a:t>
            </a:r>
          </a:p>
          <a:p>
            <a:pPr marL="342900" indent="-342900" algn="just">
              <a:lnSpc>
                <a:spcPct val="150000"/>
              </a:lnSpc>
              <a:buFont typeface="Arial" panose="020B0604020202020204" pitchFamily="34" charset="0"/>
              <a:buChar char="•"/>
            </a:pPr>
            <a:r>
              <a:rPr lang="en-US" sz="2000" b="1" dirty="0">
                <a:solidFill>
                  <a:schemeClr val="accent6">
                    <a:lumMod val="50000"/>
                  </a:schemeClr>
                </a:solidFill>
                <a:latin typeface="Alexandria Light" pitchFamily="2" charset="-78"/>
                <a:cs typeface="Alexandria Light" pitchFamily="2" charset="-78"/>
              </a:rPr>
              <a:t>Learn</a:t>
            </a:r>
            <a:r>
              <a:rPr lang="en-US" sz="2000" dirty="0">
                <a:latin typeface="Alexandria Light" pitchFamily="2" charset="-78"/>
                <a:cs typeface="Alexandria Light" pitchFamily="2" charset="-78"/>
              </a:rPr>
              <a:t> about the different styles of conflict management.</a:t>
            </a:r>
          </a:p>
        </p:txBody>
      </p:sp>
      <p:pic>
        <p:nvPicPr>
          <p:cNvPr id="8198" name="Picture 6" descr="Ethical Leadership Styles">
            <a:extLst>
              <a:ext uri="{FF2B5EF4-FFF2-40B4-BE49-F238E27FC236}">
                <a16:creationId xmlns:a16="http://schemas.microsoft.com/office/drawing/2014/main" id="{AC7AEB1F-0B9F-74ED-FE7B-8F0B9E029876}"/>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482079" y="1864180"/>
            <a:ext cx="5709921" cy="465691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769359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additive="base">
                                        <p:cTn id="12" dur="500" fill="hold"/>
                                        <p:tgtEl>
                                          <p:spTgt spid="6"/>
                                        </p:tgtEl>
                                        <p:attrNameLst>
                                          <p:attrName>ppt_x</p:attrName>
                                        </p:attrNameLst>
                                      </p:cBhvr>
                                      <p:tavLst>
                                        <p:tav tm="0">
                                          <p:val>
                                            <p:strVal val="#ppt_x"/>
                                          </p:val>
                                        </p:tav>
                                        <p:tav tm="100000">
                                          <p:val>
                                            <p:strVal val="#ppt_x"/>
                                          </p:val>
                                        </p:tav>
                                      </p:tavLst>
                                    </p:anim>
                                    <p:anim calcmode="lin" valueType="num">
                                      <p:cBhvr additive="base">
                                        <p:cTn id="13"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676C8C0-F073-B32A-92F1-F8E2A6DC123C}"/>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113AF332-5C89-F4D4-3A54-2F320BC38FA3}"/>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2348DCFE-4251-EC42-B70C-C2AE1E8858DD}"/>
              </a:ext>
            </a:extLst>
          </p:cNvPr>
          <p:cNvSpPr/>
          <p:nvPr/>
        </p:nvSpPr>
        <p:spPr>
          <a:xfrm>
            <a:off x="478733" y="553151"/>
            <a:ext cx="11195107"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FB4D3FB2-E56E-04F9-B0E5-8E8E19B6DD9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4" name="Rectangle 3">
            <a:extLst>
              <a:ext uri="{FF2B5EF4-FFF2-40B4-BE49-F238E27FC236}">
                <a16:creationId xmlns:a16="http://schemas.microsoft.com/office/drawing/2014/main" id="{70D29A67-05CB-D3F9-D5B3-82DB4043A9E2}"/>
              </a:ext>
            </a:extLst>
          </p:cNvPr>
          <p:cNvSpPr/>
          <p:nvPr/>
        </p:nvSpPr>
        <p:spPr>
          <a:xfrm>
            <a:off x="639917" y="630468"/>
            <a:ext cx="11238959" cy="461665"/>
          </a:xfrm>
          <a:prstGeom prst="rect">
            <a:avLst/>
          </a:prstGeom>
        </p:spPr>
        <p:txBody>
          <a:bodyPr wrap="square">
            <a:spAutoFit/>
          </a:bodyPr>
          <a:lstStyle/>
          <a:p>
            <a:pPr>
              <a:spcBef>
                <a:spcPts val="1800"/>
              </a:spcBef>
              <a:spcAft>
                <a:spcPts val="1500"/>
              </a:spcAft>
            </a:pPr>
            <a:r>
              <a:rPr lang="en-US" sz="2400" dirty="0">
                <a:solidFill>
                  <a:srgbClr val="002060"/>
                </a:solidFill>
                <a:latin typeface="Alexandria" pitchFamily="2" charset="-78"/>
                <a:ea typeface="Times New Roman" panose="02020603050405020304" pitchFamily="18" charset="0"/>
                <a:cs typeface="Alexandria" pitchFamily="2" charset="-78"/>
              </a:rPr>
              <a:t>Chapter 11</a:t>
            </a:r>
            <a:r>
              <a:rPr lang="en-US" sz="2400" dirty="0">
                <a:latin typeface="Alexandria" pitchFamily="2" charset="-78"/>
                <a:ea typeface="Times New Roman" panose="02020603050405020304" pitchFamily="18" charset="0"/>
                <a:cs typeface="Alexandria" pitchFamily="2" charset="-78"/>
              </a:rPr>
              <a:t>: ETHICAL LEADERSHIP</a:t>
            </a:r>
          </a:p>
        </p:txBody>
      </p:sp>
      <p:sp>
        <p:nvSpPr>
          <p:cNvPr id="3" name="Rectangle: Rounded Corners 2">
            <a:extLst>
              <a:ext uri="{FF2B5EF4-FFF2-40B4-BE49-F238E27FC236}">
                <a16:creationId xmlns:a16="http://schemas.microsoft.com/office/drawing/2014/main" id="{904441C7-FDB2-289B-7CEB-3F809B964E2C}"/>
              </a:ext>
            </a:extLst>
          </p:cNvPr>
          <p:cNvSpPr/>
          <p:nvPr/>
        </p:nvSpPr>
        <p:spPr>
          <a:xfrm>
            <a:off x="313124" y="1594902"/>
            <a:ext cx="6097836" cy="519547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3DAD6BAC-15A5-39A9-DE4B-F43247A88221}"/>
              </a:ext>
            </a:extLst>
          </p:cNvPr>
          <p:cNvSpPr/>
          <p:nvPr/>
        </p:nvSpPr>
        <p:spPr>
          <a:xfrm>
            <a:off x="478733" y="1864180"/>
            <a:ext cx="5766618" cy="4656916"/>
          </a:xfrm>
          <a:prstGeom prst="rect">
            <a:avLst/>
          </a:prstGeom>
        </p:spPr>
        <p:txBody>
          <a:bodyPr wrap="square">
            <a:spAutoFit/>
          </a:bodyPr>
          <a:lstStyle/>
          <a:p>
            <a:pPr algn="just">
              <a:lnSpc>
                <a:spcPct val="150000"/>
              </a:lnSpc>
            </a:pPr>
            <a:r>
              <a:rPr lang="en-US" sz="2000" dirty="0">
                <a:solidFill>
                  <a:srgbClr val="002060"/>
                </a:solidFill>
                <a:latin typeface="Alexandria Light" pitchFamily="2" charset="-78"/>
                <a:cs typeface="Alexandria Light" pitchFamily="2" charset="-78"/>
              </a:rPr>
              <a:t>CHAPTER OBJECTIVES:</a:t>
            </a:r>
          </a:p>
          <a:p>
            <a:pPr marL="342900" indent="-342900" algn="just">
              <a:lnSpc>
                <a:spcPct val="150000"/>
              </a:lnSpc>
              <a:buFont typeface="Arial" panose="020B0604020202020204" pitchFamily="34" charset="0"/>
              <a:buChar char="•"/>
            </a:pPr>
            <a:r>
              <a:rPr lang="en-US" sz="2000" b="1" dirty="0">
                <a:solidFill>
                  <a:schemeClr val="accent6">
                    <a:lumMod val="50000"/>
                  </a:schemeClr>
                </a:solidFill>
                <a:latin typeface="Alexandria Light" pitchFamily="2" charset="-78"/>
                <a:cs typeface="Alexandria Light" pitchFamily="2" charset="-78"/>
              </a:rPr>
              <a:t>Understand</a:t>
            </a:r>
            <a:r>
              <a:rPr lang="en-US" sz="2000" dirty="0">
                <a:latin typeface="Alexandria Light" pitchFamily="2" charset="-78"/>
                <a:cs typeface="Alexandria Light" pitchFamily="2" charset="-78"/>
              </a:rPr>
              <a:t> how employees can be empowered to take on responsibilities in ethical leadership.</a:t>
            </a:r>
          </a:p>
          <a:p>
            <a:pPr marL="342900" indent="-342900" algn="just">
              <a:lnSpc>
                <a:spcPct val="150000"/>
              </a:lnSpc>
              <a:buFont typeface="Arial" panose="020B0604020202020204" pitchFamily="34" charset="0"/>
              <a:buChar char="•"/>
            </a:pPr>
            <a:r>
              <a:rPr lang="en-US" sz="2000" b="1" dirty="0">
                <a:solidFill>
                  <a:schemeClr val="accent6">
                    <a:lumMod val="50000"/>
                  </a:schemeClr>
                </a:solidFill>
                <a:latin typeface="Alexandria Light" pitchFamily="2" charset="-78"/>
                <a:cs typeface="Alexandria Light" pitchFamily="2" charset="-78"/>
              </a:rPr>
              <a:t>Examine</a:t>
            </a:r>
            <a:r>
              <a:rPr lang="en-US" sz="2000" dirty="0">
                <a:latin typeface="Alexandria Light" pitchFamily="2" charset="-78"/>
                <a:cs typeface="Alexandria Light" pitchFamily="2" charset="-78"/>
              </a:rPr>
              <a:t> leader–follower relationships.</a:t>
            </a:r>
          </a:p>
          <a:p>
            <a:pPr marL="342900" indent="-342900" algn="just">
              <a:lnSpc>
                <a:spcPct val="150000"/>
              </a:lnSpc>
              <a:buFont typeface="Arial" panose="020B0604020202020204" pitchFamily="34" charset="0"/>
              <a:buChar char="•"/>
            </a:pPr>
            <a:r>
              <a:rPr lang="en-US" sz="2000" b="1" dirty="0">
                <a:solidFill>
                  <a:schemeClr val="accent6">
                    <a:lumMod val="50000"/>
                  </a:schemeClr>
                </a:solidFill>
                <a:latin typeface="Alexandria Light" pitchFamily="2" charset="-78"/>
                <a:cs typeface="Alexandria Light" pitchFamily="2" charset="-78"/>
              </a:rPr>
              <a:t>Learn</a:t>
            </a:r>
            <a:r>
              <a:rPr lang="en-US" sz="2000" dirty="0">
                <a:latin typeface="Alexandria Light" pitchFamily="2" charset="-78"/>
                <a:cs typeface="Alexandria Light" pitchFamily="2" charset="-78"/>
              </a:rPr>
              <a:t> about leadership styles and how they influence ethical leadership.</a:t>
            </a:r>
          </a:p>
          <a:p>
            <a:pPr marL="342900" indent="-342900" algn="just">
              <a:lnSpc>
                <a:spcPct val="150000"/>
              </a:lnSpc>
              <a:buFont typeface="Arial" panose="020B0604020202020204" pitchFamily="34" charset="0"/>
              <a:buChar char="•"/>
            </a:pPr>
            <a:r>
              <a:rPr lang="en-US" sz="2000" b="1" dirty="0">
                <a:solidFill>
                  <a:schemeClr val="accent6">
                    <a:lumMod val="50000"/>
                  </a:schemeClr>
                </a:solidFill>
                <a:latin typeface="Alexandria Light" pitchFamily="2" charset="-78"/>
                <a:cs typeface="Alexandria Light" pitchFamily="2" charset="-78"/>
              </a:rPr>
              <a:t>Use</a:t>
            </a:r>
            <a:r>
              <a:rPr lang="en-US" sz="2000" dirty="0">
                <a:latin typeface="Alexandria Light" pitchFamily="2" charset="-78"/>
                <a:cs typeface="Alexandria Light" pitchFamily="2" charset="-78"/>
              </a:rPr>
              <a:t> the RADAR model to determine how ethical leaders handle misconduct situations.</a:t>
            </a:r>
          </a:p>
        </p:txBody>
      </p:sp>
      <p:pic>
        <p:nvPicPr>
          <p:cNvPr id="2" name="Picture 6" descr="Ethical Leadership Styles">
            <a:extLst>
              <a:ext uri="{FF2B5EF4-FFF2-40B4-BE49-F238E27FC236}">
                <a16:creationId xmlns:a16="http://schemas.microsoft.com/office/drawing/2014/main" id="{E2F751CB-47A3-4121-ED66-2ADE2AC7EC3A}"/>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482079" y="1864180"/>
            <a:ext cx="5709921" cy="465691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427062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additive="base">
                                        <p:cTn id="12" dur="500" fill="hold"/>
                                        <p:tgtEl>
                                          <p:spTgt spid="6"/>
                                        </p:tgtEl>
                                        <p:attrNameLst>
                                          <p:attrName>ppt_x</p:attrName>
                                        </p:attrNameLst>
                                      </p:cBhvr>
                                      <p:tavLst>
                                        <p:tav tm="0">
                                          <p:val>
                                            <p:strVal val="#ppt_x"/>
                                          </p:val>
                                        </p:tav>
                                        <p:tav tm="100000">
                                          <p:val>
                                            <p:strVal val="#ppt_x"/>
                                          </p:val>
                                        </p:tav>
                                      </p:tavLst>
                                    </p:anim>
                                    <p:anim calcmode="lin" valueType="num">
                                      <p:cBhvr additive="base">
                                        <p:cTn id="13"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3194C01-A240-C659-1A90-D5284A9493C0}"/>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3C09238E-D025-C7FF-3262-36B49ADD6D34}"/>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E540A8F7-9779-196E-0979-0D8C8EF58F9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D1C678BC-373D-8E3D-627E-B060FF7FBDAB}"/>
              </a:ext>
            </a:extLst>
          </p:cNvPr>
          <p:cNvSpPr/>
          <p:nvPr/>
        </p:nvSpPr>
        <p:spPr>
          <a:xfrm>
            <a:off x="522970" y="705501"/>
            <a:ext cx="11393727" cy="461665"/>
          </a:xfrm>
          <a:prstGeom prst="rect">
            <a:avLst/>
          </a:prstGeom>
        </p:spPr>
        <p:txBody>
          <a:bodyPr wrap="square">
            <a:spAutoFit/>
          </a:bodyPr>
          <a:lstStyle/>
          <a:p>
            <a:r>
              <a:rPr lang="en-US" sz="2400" b="1" dirty="0">
                <a:solidFill>
                  <a:srgbClr val="00B0F0"/>
                </a:solidFill>
                <a:latin typeface="Alexandria" charset="0"/>
                <a:cs typeface="Alexandria" charset="0"/>
              </a:rPr>
              <a:t>ETHICAL LEADERSHIP</a:t>
            </a:r>
          </a:p>
        </p:txBody>
      </p:sp>
      <p:sp>
        <p:nvSpPr>
          <p:cNvPr id="4" name="Rectangle: Rounded Corners 3">
            <a:extLst>
              <a:ext uri="{FF2B5EF4-FFF2-40B4-BE49-F238E27FC236}">
                <a16:creationId xmlns:a16="http://schemas.microsoft.com/office/drawing/2014/main" id="{08FE8966-31DD-BB3E-F4C0-A010C4FDA290}"/>
              </a:ext>
            </a:extLst>
          </p:cNvPr>
          <p:cNvSpPr/>
          <p:nvPr/>
        </p:nvSpPr>
        <p:spPr>
          <a:xfrm>
            <a:off x="596749"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a:p>
        </p:txBody>
      </p:sp>
      <p:sp>
        <p:nvSpPr>
          <p:cNvPr id="6" name="Rectangle 5">
            <a:extLst>
              <a:ext uri="{FF2B5EF4-FFF2-40B4-BE49-F238E27FC236}">
                <a16:creationId xmlns:a16="http://schemas.microsoft.com/office/drawing/2014/main" id="{C288351C-DDA5-004E-F074-3BE4FF502A4E}"/>
              </a:ext>
            </a:extLst>
          </p:cNvPr>
          <p:cNvSpPr/>
          <p:nvPr/>
        </p:nvSpPr>
        <p:spPr>
          <a:xfrm>
            <a:off x="522970" y="1470327"/>
            <a:ext cx="10835250" cy="461665"/>
          </a:xfrm>
          <a:prstGeom prst="rect">
            <a:avLst/>
          </a:prstGeom>
        </p:spPr>
        <p:txBody>
          <a:bodyPr wrap="square">
            <a:spAutoFit/>
          </a:bodyPr>
          <a:lstStyle/>
          <a:p>
            <a:pPr algn="ctr"/>
            <a:r>
              <a:rPr lang="en-US" sz="2400" dirty="0">
                <a:solidFill>
                  <a:srgbClr val="002060"/>
                </a:solidFill>
                <a:latin typeface="Alexandria" pitchFamily="2" charset="-78"/>
                <a:cs typeface="Alexandria" pitchFamily="2" charset="-78"/>
              </a:rPr>
              <a:t>DEFINING ETHICAL LEADERSHIP</a:t>
            </a:r>
          </a:p>
        </p:txBody>
      </p:sp>
      <p:pic>
        <p:nvPicPr>
          <p:cNvPr id="1026" name="Picture 2" descr="The Ethical Leadership Diamond">
            <a:extLst>
              <a:ext uri="{FF2B5EF4-FFF2-40B4-BE49-F238E27FC236}">
                <a16:creationId xmlns:a16="http://schemas.microsoft.com/office/drawing/2014/main" id="{602E73F4-4A65-AAAE-E652-EA416903889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973279" y="2063722"/>
            <a:ext cx="7934632" cy="446323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4916603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B58D2B-339D-8284-3402-52C3758FC1B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F8ABCF79-E6E2-B576-9CC1-44AFB5632F9A}"/>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C801B79D-20EC-52FA-2906-B447E586F70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F7C54408-ABE5-8EF6-56C4-5FA2DCBAFCF6}"/>
              </a:ext>
            </a:extLst>
          </p:cNvPr>
          <p:cNvSpPr/>
          <p:nvPr/>
        </p:nvSpPr>
        <p:spPr>
          <a:xfrm>
            <a:off x="597222" y="711770"/>
            <a:ext cx="11358803" cy="461665"/>
          </a:xfrm>
          <a:prstGeom prst="rect">
            <a:avLst/>
          </a:prstGeom>
        </p:spPr>
        <p:txBody>
          <a:bodyPr wrap="square">
            <a:spAutoFit/>
          </a:bodyPr>
          <a:lstStyle/>
          <a:p>
            <a:r>
              <a:rPr lang="en-US" sz="2400" b="1" dirty="0">
                <a:solidFill>
                  <a:srgbClr val="00B0F0"/>
                </a:solidFill>
                <a:latin typeface="Alexandria" charset="0"/>
                <a:cs typeface="Alexandria" charset="0"/>
              </a:rPr>
              <a:t>ETHICAL LEADERSHIP</a:t>
            </a:r>
          </a:p>
        </p:txBody>
      </p:sp>
      <p:sp>
        <p:nvSpPr>
          <p:cNvPr id="3" name="Rectangle: Rounded Corners 2">
            <a:extLst>
              <a:ext uri="{FF2B5EF4-FFF2-40B4-BE49-F238E27FC236}">
                <a16:creationId xmlns:a16="http://schemas.microsoft.com/office/drawing/2014/main" id="{E159376F-1E76-1275-192A-A5F0D4FF43E5}"/>
              </a:ext>
            </a:extLst>
          </p:cNvPr>
          <p:cNvSpPr/>
          <p:nvPr/>
        </p:nvSpPr>
        <p:spPr>
          <a:xfrm>
            <a:off x="638242" y="1897054"/>
            <a:ext cx="10915515"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1687C997-4787-2A76-1987-172979CC0505}"/>
              </a:ext>
            </a:extLst>
          </p:cNvPr>
          <p:cNvSpPr/>
          <p:nvPr/>
        </p:nvSpPr>
        <p:spPr>
          <a:xfrm>
            <a:off x="648753" y="1390178"/>
            <a:ext cx="10894491" cy="461665"/>
          </a:xfrm>
          <a:prstGeom prst="rect">
            <a:avLst/>
          </a:prstGeom>
        </p:spPr>
        <p:txBody>
          <a:bodyPr wrap="square">
            <a:spAutoFit/>
          </a:bodyPr>
          <a:lstStyle/>
          <a:p>
            <a:pPr algn="ctr"/>
            <a:r>
              <a:rPr lang="en-US" sz="2400" b="1" dirty="0">
                <a:solidFill>
                  <a:srgbClr val="00B0F0"/>
                </a:solidFill>
                <a:latin typeface="Alexandria" charset="0"/>
                <a:cs typeface="Alexandria" charset="0"/>
              </a:rPr>
              <a:t>Defining Ethical Leadership</a:t>
            </a:r>
          </a:p>
        </p:txBody>
      </p:sp>
      <p:sp>
        <p:nvSpPr>
          <p:cNvPr id="8" name="Rectangle 7">
            <a:extLst>
              <a:ext uri="{FF2B5EF4-FFF2-40B4-BE49-F238E27FC236}">
                <a16:creationId xmlns:a16="http://schemas.microsoft.com/office/drawing/2014/main" id="{E8BAA89F-F3BF-130E-6D23-4830942E36F7}"/>
              </a:ext>
            </a:extLst>
          </p:cNvPr>
          <p:cNvSpPr/>
          <p:nvPr/>
        </p:nvSpPr>
        <p:spPr>
          <a:xfrm>
            <a:off x="845574" y="2010190"/>
            <a:ext cx="10411706" cy="4656916"/>
          </a:xfrm>
          <a:prstGeom prst="rect">
            <a:avLst/>
          </a:prstGeom>
        </p:spPr>
        <p:txBody>
          <a:bodyPr wrap="square">
            <a:spAutoFit/>
          </a:bodyPr>
          <a:lstStyle/>
          <a:p>
            <a:pPr marL="342900" indent="-342900" algn="just">
              <a:lnSpc>
                <a:spcPct val="150000"/>
              </a:lnSpc>
              <a:buFont typeface="Arial" panose="020B0604020202020204" pitchFamily="34" charset="0"/>
              <a:buChar char="•"/>
            </a:pPr>
            <a:r>
              <a:rPr lang="en-US" sz="2000" b="1" dirty="0">
                <a:solidFill>
                  <a:schemeClr val="accent6">
                    <a:lumMod val="50000"/>
                  </a:schemeClr>
                </a:solidFill>
                <a:latin typeface="Alexandria Light" pitchFamily="2" charset="-78"/>
                <a:cs typeface="Alexandria Light" pitchFamily="2" charset="-78"/>
              </a:rPr>
              <a:t>Leadership</a:t>
            </a:r>
            <a:r>
              <a:rPr lang="en-US" sz="2000" dirty="0">
                <a:latin typeface="Alexandria Light" pitchFamily="2" charset="-78"/>
                <a:cs typeface="Alexandria Light" pitchFamily="2" charset="-78"/>
              </a:rPr>
              <a:t> is the ability or authority to guide and direct others toward a goal.</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Most people agree that effective leadership is essential for any organization.</a:t>
            </a:r>
          </a:p>
          <a:p>
            <a:pPr algn="just">
              <a:lnSpc>
                <a:spcPct val="150000"/>
              </a:lnSpc>
            </a:pPr>
            <a:r>
              <a:rPr lang="en-US" sz="2000" b="1" dirty="0">
                <a:solidFill>
                  <a:srgbClr val="002060"/>
                </a:solidFill>
                <a:latin typeface="Alexandria Light" pitchFamily="2" charset="-78"/>
                <a:cs typeface="Alexandria Light" pitchFamily="2" charset="-78"/>
              </a:rPr>
              <a:t>Ethical decisions are one dimension of leadership.</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Successful companies develop based upon the leadership and creative abilities of their founders. </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Without the leadership capabilities of entrepreneurs such as Steve Jobs of </a:t>
            </a:r>
            <a:r>
              <a:rPr lang="en-US" sz="2000" dirty="0">
                <a:solidFill>
                  <a:srgbClr val="FF0000"/>
                </a:solidFill>
                <a:latin typeface="Alexandria Light" pitchFamily="2" charset="-78"/>
                <a:cs typeface="Alexandria Light" pitchFamily="2" charset="-78"/>
              </a:rPr>
              <a:t>Apple</a:t>
            </a:r>
            <a:r>
              <a:rPr lang="en-US" sz="2000" dirty="0">
                <a:latin typeface="Alexandria Light" pitchFamily="2" charset="-78"/>
                <a:cs typeface="Alexandria Light" pitchFamily="2" charset="-78"/>
              </a:rPr>
              <a:t>, Jeff Bezos of </a:t>
            </a:r>
            <a:r>
              <a:rPr lang="en-US" sz="2000" dirty="0">
                <a:solidFill>
                  <a:srgbClr val="FF0000"/>
                </a:solidFill>
                <a:latin typeface="Alexandria Light" pitchFamily="2" charset="-78"/>
                <a:cs typeface="Alexandria Light" pitchFamily="2" charset="-78"/>
              </a:rPr>
              <a:t>Amazon</a:t>
            </a:r>
            <a:r>
              <a:rPr lang="en-US" sz="2000" dirty="0">
                <a:latin typeface="Alexandria Light" pitchFamily="2" charset="-78"/>
                <a:cs typeface="Alexandria Light" pitchFamily="2" charset="-78"/>
              </a:rPr>
              <a:t>, Elon Musk of </a:t>
            </a:r>
            <a:r>
              <a:rPr lang="en-US" sz="2000" dirty="0">
                <a:solidFill>
                  <a:srgbClr val="FF0000"/>
                </a:solidFill>
                <a:latin typeface="Alexandria Light" pitchFamily="2" charset="-78"/>
                <a:cs typeface="Alexandria Light" pitchFamily="2" charset="-78"/>
              </a:rPr>
              <a:t>Tesla</a:t>
            </a:r>
            <a:r>
              <a:rPr lang="en-US" sz="2000" dirty="0">
                <a:latin typeface="Alexandria Light" pitchFamily="2" charset="-78"/>
                <a:cs typeface="Alexandria Light" pitchFamily="2" charset="-78"/>
              </a:rPr>
              <a:t>, and Mark Zuckerberg of </a:t>
            </a:r>
            <a:r>
              <a:rPr lang="en-US" sz="2000" dirty="0">
                <a:solidFill>
                  <a:srgbClr val="FF0000"/>
                </a:solidFill>
                <a:latin typeface="Alexandria Light" pitchFamily="2" charset="-78"/>
                <a:cs typeface="Alexandria Light" pitchFamily="2" charset="-78"/>
              </a:rPr>
              <a:t>Facebook</a:t>
            </a:r>
            <a:r>
              <a:rPr lang="en-US" sz="2000" dirty="0">
                <a:latin typeface="Alexandria Light" pitchFamily="2" charset="-78"/>
                <a:cs typeface="Alexandria Light" pitchFamily="2" charset="-78"/>
              </a:rPr>
              <a:t>, the most successful companies today would be greatly diminished, or nonexistent.</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However, a strong founder is only one part of a company’s success.</a:t>
            </a:r>
          </a:p>
        </p:txBody>
      </p:sp>
    </p:spTree>
    <p:extLst>
      <p:ext uri="{BB962C8B-B14F-4D97-AF65-F5344CB8AC3E}">
        <p14:creationId xmlns:p14="http://schemas.microsoft.com/office/powerpoint/2010/main" val="4157775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B58D2B-339D-8284-3402-52C3758FC1B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F8ABCF79-E6E2-B576-9CC1-44AFB5632F9A}"/>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C801B79D-20EC-52FA-2906-B447E586F70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F7C54408-ABE5-8EF6-56C4-5FA2DCBAFCF6}"/>
              </a:ext>
            </a:extLst>
          </p:cNvPr>
          <p:cNvSpPr/>
          <p:nvPr/>
        </p:nvSpPr>
        <p:spPr>
          <a:xfrm>
            <a:off x="597222" y="711770"/>
            <a:ext cx="11358803" cy="461665"/>
          </a:xfrm>
          <a:prstGeom prst="rect">
            <a:avLst/>
          </a:prstGeom>
        </p:spPr>
        <p:txBody>
          <a:bodyPr wrap="square">
            <a:spAutoFit/>
          </a:bodyPr>
          <a:lstStyle/>
          <a:p>
            <a:r>
              <a:rPr lang="en-US" sz="2400" b="1" dirty="0">
                <a:solidFill>
                  <a:srgbClr val="00B0F0"/>
                </a:solidFill>
                <a:latin typeface="Alexandria" charset="0"/>
                <a:cs typeface="Alexandria" charset="0"/>
              </a:rPr>
              <a:t>ETHICAL LEADERSHIP</a:t>
            </a:r>
          </a:p>
        </p:txBody>
      </p:sp>
      <p:sp>
        <p:nvSpPr>
          <p:cNvPr id="3" name="Rectangle: Rounded Corners 2">
            <a:extLst>
              <a:ext uri="{FF2B5EF4-FFF2-40B4-BE49-F238E27FC236}">
                <a16:creationId xmlns:a16="http://schemas.microsoft.com/office/drawing/2014/main" id="{E159376F-1E76-1275-192A-A5F0D4FF43E5}"/>
              </a:ext>
            </a:extLst>
          </p:cNvPr>
          <p:cNvSpPr/>
          <p:nvPr/>
        </p:nvSpPr>
        <p:spPr>
          <a:xfrm>
            <a:off x="638242" y="1897054"/>
            <a:ext cx="10915515"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1687C997-4787-2A76-1987-172979CC0505}"/>
              </a:ext>
            </a:extLst>
          </p:cNvPr>
          <p:cNvSpPr/>
          <p:nvPr/>
        </p:nvSpPr>
        <p:spPr>
          <a:xfrm>
            <a:off x="648753" y="1390178"/>
            <a:ext cx="10894491" cy="461665"/>
          </a:xfrm>
          <a:prstGeom prst="rect">
            <a:avLst/>
          </a:prstGeom>
        </p:spPr>
        <p:txBody>
          <a:bodyPr wrap="square">
            <a:spAutoFit/>
          </a:bodyPr>
          <a:lstStyle/>
          <a:p>
            <a:pPr algn="ctr"/>
            <a:r>
              <a:rPr lang="en-US" sz="2400" b="1" dirty="0">
                <a:solidFill>
                  <a:srgbClr val="00B0F0"/>
                </a:solidFill>
                <a:latin typeface="Alexandria" charset="0"/>
                <a:cs typeface="Alexandria" charset="0"/>
              </a:rPr>
              <a:t>Defining Ethical Leadership</a:t>
            </a:r>
          </a:p>
        </p:txBody>
      </p:sp>
      <p:sp>
        <p:nvSpPr>
          <p:cNvPr id="8" name="Rectangle 7">
            <a:extLst>
              <a:ext uri="{FF2B5EF4-FFF2-40B4-BE49-F238E27FC236}">
                <a16:creationId xmlns:a16="http://schemas.microsoft.com/office/drawing/2014/main" id="{E8BAA89F-F3BF-130E-6D23-4830942E36F7}"/>
              </a:ext>
            </a:extLst>
          </p:cNvPr>
          <p:cNvSpPr/>
          <p:nvPr/>
        </p:nvSpPr>
        <p:spPr>
          <a:xfrm>
            <a:off x="845574" y="2010190"/>
            <a:ext cx="10411706" cy="4656916"/>
          </a:xfrm>
          <a:prstGeom prst="rect">
            <a:avLst/>
          </a:prstGeom>
        </p:spPr>
        <p:txBody>
          <a:bodyPr wrap="square">
            <a:spAutoFit/>
          </a:bodyPr>
          <a:lstStyle/>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Strong ethical leadership must be demonstrated through successors, other managers, and employees to continue the firm’s success.</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The ethical leadership skills of </a:t>
            </a:r>
            <a:r>
              <a:rPr lang="en-US" sz="2000" dirty="0">
                <a:solidFill>
                  <a:srgbClr val="FF0000"/>
                </a:solidFill>
                <a:latin typeface="Alexandria Light" pitchFamily="2" charset="-78"/>
                <a:cs typeface="Alexandria Light" pitchFamily="2" charset="-78"/>
              </a:rPr>
              <a:t>Tim Cook </a:t>
            </a:r>
            <a:r>
              <a:rPr lang="en-US" sz="2000" dirty="0">
                <a:latin typeface="Alexandria Light" pitchFamily="2" charset="-78"/>
                <a:cs typeface="Alexandria Light" pitchFamily="2" charset="-78"/>
              </a:rPr>
              <a:t>of Apple and </a:t>
            </a:r>
            <a:r>
              <a:rPr lang="en-US" sz="2000" dirty="0">
                <a:solidFill>
                  <a:srgbClr val="FF0000"/>
                </a:solidFill>
                <a:latin typeface="Alexandria Light" pitchFamily="2" charset="-78"/>
                <a:cs typeface="Alexandria Light" pitchFamily="2" charset="-78"/>
              </a:rPr>
              <a:t>Sheryl Sandberg</a:t>
            </a:r>
            <a:r>
              <a:rPr lang="en-US" sz="2000" dirty="0">
                <a:latin typeface="Alexandria Light" pitchFamily="2" charset="-78"/>
                <a:cs typeface="Alexandria Light" pitchFamily="2" charset="-78"/>
              </a:rPr>
              <a:t>, COO of Facebook, are as important as problem solving, planning, delegation, internal communications, and meeting management for the continued success of the company.</a:t>
            </a:r>
          </a:p>
          <a:p>
            <a:pPr algn="just">
              <a:lnSpc>
                <a:spcPct val="150000"/>
              </a:lnSpc>
            </a:pPr>
            <a:r>
              <a:rPr lang="en-US" sz="2000" b="1" dirty="0">
                <a:solidFill>
                  <a:srgbClr val="002060"/>
                </a:solidFill>
                <a:latin typeface="Alexandria Light" pitchFamily="2" charset="-78"/>
                <a:cs typeface="Alexandria Light" pitchFamily="2" charset="-78"/>
              </a:rPr>
              <a:t>Ethical leadership creates an ethical culture. </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If top managers fail to express desired ethical behaviors and goals, a corporate culture evolves on its own to reflect the values and norms of the company.</a:t>
            </a:r>
          </a:p>
        </p:txBody>
      </p:sp>
    </p:spTree>
    <p:extLst>
      <p:ext uri="{BB962C8B-B14F-4D97-AF65-F5344CB8AC3E}">
        <p14:creationId xmlns:p14="http://schemas.microsoft.com/office/powerpoint/2010/main" val="8015613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B58D2B-339D-8284-3402-52C3758FC1B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F8ABCF79-E6E2-B576-9CC1-44AFB5632F9A}"/>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C801B79D-20EC-52FA-2906-B447E586F70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F7C54408-ABE5-8EF6-56C4-5FA2DCBAFCF6}"/>
              </a:ext>
            </a:extLst>
          </p:cNvPr>
          <p:cNvSpPr/>
          <p:nvPr/>
        </p:nvSpPr>
        <p:spPr>
          <a:xfrm>
            <a:off x="597222" y="711770"/>
            <a:ext cx="11358803" cy="461665"/>
          </a:xfrm>
          <a:prstGeom prst="rect">
            <a:avLst/>
          </a:prstGeom>
        </p:spPr>
        <p:txBody>
          <a:bodyPr wrap="square">
            <a:spAutoFit/>
          </a:bodyPr>
          <a:lstStyle/>
          <a:p>
            <a:r>
              <a:rPr lang="en-US" sz="2400" b="1" dirty="0">
                <a:solidFill>
                  <a:srgbClr val="00B0F0"/>
                </a:solidFill>
                <a:latin typeface="Alexandria" charset="0"/>
                <a:cs typeface="Alexandria" charset="0"/>
              </a:rPr>
              <a:t>ETHICAL LEADERSHIP</a:t>
            </a:r>
          </a:p>
        </p:txBody>
      </p:sp>
      <p:sp>
        <p:nvSpPr>
          <p:cNvPr id="3" name="Rectangle: Rounded Corners 2">
            <a:extLst>
              <a:ext uri="{FF2B5EF4-FFF2-40B4-BE49-F238E27FC236}">
                <a16:creationId xmlns:a16="http://schemas.microsoft.com/office/drawing/2014/main" id="{E159376F-1E76-1275-192A-A5F0D4FF43E5}"/>
              </a:ext>
            </a:extLst>
          </p:cNvPr>
          <p:cNvSpPr/>
          <p:nvPr/>
        </p:nvSpPr>
        <p:spPr>
          <a:xfrm>
            <a:off x="638242" y="1897054"/>
            <a:ext cx="10915515"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1687C997-4787-2A76-1987-172979CC0505}"/>
              </a:ext>
            </a:extLst>
          </p:cNvPr>
          <p:cNvSpPr/>
          <p:nvPr/>
        </p:nvSpPr>
        <p:spPr>
          <a:xfrm>
            <a:off x="648753" y="1390178"/>
            <a:ext cx="10894491" cy="461665"/>
          </a:xfrm>
          <a:prstGeom prst="rect">
            <a:avLst/>
          </a:prstGeom>
        </p:spPr>
        <p:txBody>
          <a:bodyPr wrap="square">
            <a:spAutoFit/>
          </a:bodyPr>
          <a:lstStyle/>
          <a:p>
            <a:pPr algn="ctr"/>
            <a:r>
              <a:rPr lang="en-US" sz="2400" b="1" dirty="0">
                <a:solidFill>
                  <a:srgbClr val="00B0F0"/>
                </a:solidFill>
                <a:latin typeface="Alexandria" charset="0"/>
                <a:cs typeface="Alexandria" charset="0"/>
              </a:rPr>
              <a:t>Defining Ethical Leadership</a:t>
            </a:r>
          </a:p>
        </p:txBody>
      </p:sp>
      <p:sp>
        <p:nvSpPr>
          <p:cNvPr id="8" name="Rectangle 7">
            <a:extLst>
              <a:ext uri="{FF2B5EF4-FFF2-40B4-BE49-F238E27FC236}">
                <a16:creationId xmlns:a16="http://schemas.microsoft.com/office/drawing/2014/main" id="{E8BAA89F-F3BF-130E-6D23-4830942E36F7}"/>
              </a:ext>
            </a:extLst>
          </p:cNvPr>
          <p:cNvSpPr/>
          <p:nvPr/>
        </p:nvSpPr>
        <p:spPr>
          <a:xfrm>
            <a:off x="845574" y="2010190"/>
            <a:ext cx="10411706" cy="4656916"/>
          </a:xfrm>
          <a:prstGeom prst="rect">
            <a:avLst/>
          </a:prstGeom>
        </p:spPr>
        <p:txBody>
          <a:bodyPr wrap="square">
            <a:spAutoFit/>
          </a:bodyPr>
          <a:lstStyle/>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Strong ethical leadership must be demonstrated through successors, other managers, and employees to continue the firm’s success.</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The ethical leadership skills of </a:t>
            </a:r>
            <a:r>
              <a:rPr lang="en-US" sz="2000" dirty="0">
                <a:solidFill>
                  <a:srgbClr val="FF0000"/>
                </a:solidFill>
                <a:latin typeface="Alexandria Light" pitchFamily="2" charset="-78"/>
                <a:cs typeface="Alexandria Light" pitchFamily="2" charset="-78"/>
              </a:rPr>
              <a:t>Tim Cook </a:t>
            </a:r>
            <a:r>
              <a:rPr lang="en-US" sz="2000" dirty="0">
                <a:latin typeface="Alexandria Light" pitchFamily="2" charset="-78"/>
                <a:cs typeface="Alexandria Light" pitchFamily="2" charset="-78"/>
              </a:rPr>
              <a:t>of Apple and </a:t>
            </a:r>
            <a:r>
              <a:rPr lang="en-US" sz="2000" dirty="0">
                <a:solidFill>
                  <a:srgbClr val="FF0000"/>
                </a:solidFill>
                <a:latin typeface="Alexandria Light" pitchFamily="2" charset="-78"/>
                <a:cs typeface="Alexandria Light" pitchFamily="2" charset="-78"/>
              </a:rPr>
              <a:t>Sheryl Sandberg</a:t>
            </a:r>
            <a:r>
              <a:rPr lang="en-US" sz="2000" dirty="0">
                <a:latin typeface="Alexandria Light" pitchFamily="2" charset="-78"/>
                <a:cs typeface="Alexandria Light" pitchFamily="2" charset="-78"/>
              </a:rPr>
              <a:t>, COO of Facebook, are as important as problem solving, planning, delegation, internal communications, and meeting management for the continued success of the company.</a:t>
            </a:r>
          </a:p>
          <a:p>
            <a:pPr algn="just">
              <a:lnSpc>
                <a:spcPct val="150000"/>
              </a:lnSpc>
            </a:pPr>
            <a:r>
              <a:rPr lang="en-US" sz="2000" b="1" dirty="0">
                <a:solidFill>
                  <a:srgbClr val="002060"/>
                </a:solidFill>
                <a:latin typeface="Alexandria Light" pitchFamily="2" charset="-78"/>
                <a:cs typeface="Alexandria Light" pitchFamily="2" charset="-78"/>
              </a:rPr>
              <a:t>Ethical leadership creates an ethical culture. </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If top managers fail to express desired ethical behaviors and goals, a corporate culture evolves on its own to reflect the values and norms of the company. </a:t>
            </a:r>
          </a:p>
        </p:txBody>
      </p:sp>
    </p:spTree>
    <p:extLst>
      <p:ext uri="{BB962C8B-B14F-4D97-AF65-F5344CB8AC3E}">
        <p14:creationId xmlns:p14="http://schemas.microsoft.com/office/powerpoint/2010/main" val="6382568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3194C01-A240-C659-1A90-D5284A9493C0}"/>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3C09238E-D025-C7FF-3262-36B49ADD6D34}"/>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E540A8F7-9779-196E-0979-0D8C8EF58F9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D1C678BC-373D-8E3D-627E-B060FF7FBDAB}"/>
              </a:ext>
            </a:extLst>
          </p:cNvPr>
          <p:cNvSpPr/>
          <p:nvPr/>
        </p:nvSpPr>
        <p:spPr>
          <a:xfrm>
            <a:off x="522970" y="705501"/>
            <a:ext cx="11393727" cy="461665"/>
          </a:xfrm>
          <a:prstGeom prst="rect">
            <a:avLst/>
          </a:prstGeom>
        </p:spPr>
        <p:txBody>
          <a:bodyPr wrap="square">
            <a:spAutoFit/>
          </a:bodyPr>
          <a:lstStyle/>
          <a:p>
            <a:r>
              <a:rPr lang="en-US" sz="2400" b="1" dirty="0">
                <a:solidFill>
                  <a:srgbClr val="00B0F0"/>
                </a:solidFill>
                <a:latin typeface="Alexandria" charset="0"/>
                <a:cs typeface="Alexandria" charset="0"/>
              </a:rPr>
              <a:t>ETHICAL LEADERSHIP</a:t>
            </a:r>
          </a:p>
        </p:txBody>
      </p:sp>
      <p:pic>
        <p:nvPicPr>
          <p:cNvPr id="7" name="Picture 6">
            <a:extLst>
              <a:ext uri="{FF2B5EF4-FFF2-40B4-BE49-F238E27FC236}">
                <a16:creationId xmlns:a16="http://schemas.microsoft.com/office/drawing/2014/main" id="{973C5BBC-E8E6-0E4C-4B2E-9908960AD3F9}"/>
              </a:ext>
            </a:extLst>
          </p:cNvPr>
          <p:cNvPicPr>
            <a:picLocks noChangeAspect="1"/>
          </p:cNvPicPr>
          <p:nvPr/>
        </p:nvPicPr>
        <p:blipFill>
          <a:blip r:embed="rId4"/>
          <a:stretch>
            <a:fillRect/>
          </a:stretch>
        </p:blipFill>
        <p:spPr>
          <a:xfrm>
            <a:off x="0" y="1559692"/>
            <a:ext cx="12192000" cy="5218782"/>
          </a:xfrm>
          <a:prstGeom prst="rect">
            <a:avLst/>
          </a:prstGeom>
        </p:spPr>
      </p:pic>
    </p:spTree>
    <p:extLst>
      <p:ext uri="{BB962C8B-B14F-4D97-AF65-F5344CB8AC3E}">
        <p14:creationId xmlns:p14="http://schemas.microsoft.com/office/powerpoint/2010/main" val="397195512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3194C01-A240-C659-1A90-D5284A9493C0}"/>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3C09238E-D025-C7FF-3262-36B49ADD6D34}"/>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E540A8F7-9779-196E-0979-0D8C8EF58F9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D1C678BC-373D-8E3D-627E-B060FF7FBDAB}"/>
              </a:ext>
            </a:extLst>
          </p:cNvPr>
          <p:cNvSpPr/>
          <p:nvPr/>
        </p:nvSpPr>
        <p:spPr>
          <a:xfrm>
            <a:off x="522970" y="705501"/>
            <a:ext cx="11393727" cy="461665"/>
          </a:xfrm>
          <a:prstGeom prst="rect">
            <a:avLst/>
          </a:prstGeom>
        </p:spPr>
        <p:txBody>
          <a:bodyPr wrap="square">
            <a:spAutoFit/>
          </a:bodyPr>
          <a:lstStyle/>
          <a:p>
            <a:r>
              <a:rPr lang="en-US" sz="2400" b="1" dirty="0">
                <a:solidFill>
                  <a:srgbClr val="00B0F0"/>
                </a:solidFill>
                <a:latin typeface="Alexandria" charset="0"/>
                <a:cs typeface="Alexandria" charset="0"/>
              </a:rPr>
              <a:t>ETHICAL LEADERSHIP</a:t>
            </a:r>
          </a:p>
        </p:txBody>
      </p:sp>
      <p:pic>
        <p:nvPicPr>
          <p:cNvPr id="4" name="Picture 3">
            <a:extLst>
              <a:ext uri="{FF2B5EF4-FFF2-40B4-BE49-F238E27FC236}">
                <a16:creationId xmlns:a16="http://schemas.microsoft.com/office/drawing/2014/main" id="{45402987-A013-2CFD-9D59-8285C9A40C6C}"/>
              </a:ext>
            </a:extLst>
          </p:cNvPr>
          <p:cNvPicPr>
            <a:picLocks noChangeAspect="1"/>
          </p:cNvPicPr>
          <p:nvPr/>
        </p:nvPicPr>
        <p:blipFill>
          <a:blip r:embed="rId4"/>
          <a:stretch>
            <a:fillRect/>
          </a:stretch>
        </p:blipFill>
        <p:spPr>
          <a:xfrm>
            <a:off x="0" y="1676680"/>
            <a:ext cx="12192000" cy="4618319"/>
          </a:xfrm>
          <a:prstGeom prst="rect">
            <a:avLst/>
          </a:prstGeom>
        </p:spPr>
      </p:pic>
    </p:spTree>
    <p:extLst>
      <p:ext uri="{BB962C8B-B14F-4D97-AF65-F5344CB8AC3E}">
        <p14:creationId xmlns:p14="http://schemas.microsoft.com/office/powerpoint/2010/main" val="395108022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B58D2B-339D-8284-3402-52C3758FC1B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F8ABCF79-E6E2-B576-9CC1-44AFB5632F9A}"/>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C801B79D-20EC-52FA-2906-B447E586F70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F7C54408-ABE5-8EF6-56C4-5FA2DCBAFCF6}"/>
              </a:ext>
            </a:extLst>
          </p:cNvPr>
          <p:cNvSpPr/>
          <p:nvPr/>
        </p:nvSpPr>
        <p:spPr>
          <a:xfrm>
            <a:off x="597222" y="711770"/>
            <a:ext cx="11358803" cy="461665"/>
          </a:xfrm>
          <a:prstGeom prst="rect">
            <a:avLst/>
          </a:prstGeom>
        </p:spPr>
        <p:txBody>
          <a:bodyPr wrap="square">
            <a:spAutoFit/>
          </a:bodyPr>
          <a:lstStyle/>
          <a:p>
            <a:r>
              <a:rPr lang="en-US" sz="2400" b="1" dirty="0">
                <a:solidFill>
                  <a:srgbClr val="00B0F0"/>
                </a:solidFill>
                <a:latin typeface="Alexandria" charset="0"/>
                <a:cs typeface="Alexandria" charset="0"/>
              </a:rPr>
              <a:t>ETHICAL LEADERSHIP</a:t>
            </a:r>
          </a:p>
        </p:txBody>
      </p:sp>
      <p:sp>
        <p:nvSpPr>
          <p:cNvPr id="3" name="Rectangle: Rounded Corners 2">
            <a:extLst>
              <a:ext uri="{FF2B5EF4-FFF2-40B4-BE49-F238E27FC236}">
                <a16:creationId xmlns:a16="http://schemas.microsoft.com/office/drawing/2014/main" id="{E159376F-1E76-1275-192A-A5F0D4FF43E5}"/>
              </a:ext>
            </a:extLst>
          </p:cNvPr>
          <p:cNvSpPr/>
          <p:nvPr/>
        </p:nvSpPr>
        <p:spPr>
          <a:xfrm>
            <a:off x="638242" y="1897054"/>
            <a:ext cx="10915515"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1687C997-4787-2A76-1987-172979CC0505}"/>
              </a:ext>
            </a:extLst>
          </p:cNvPr>
          <p:cNvSpPr/>
          <p:nvPr/>
        </p:nvSpPr>
        <p:spPr>
          <a:xfrm>
            <a:off x="648753" y="1390178"/>
            <a:ext cx="10894491" cy="461665"/>
          </a:xfrm>
          <a:prstGeom prst="rect">
            <a:avLst/>
          </a:prstGeom>
        </p:spPr>
        <p:txBody>
          <a:bodyPr wrap="square">
            <a:spAutoFit/>
          </a:bodyPr>
          <a:lstStyle/>
          <a:p>
            <a:pPr algn="ctr"/>
            <a:r>
              <a:rPr lang="en-US" sz="2400" b="1" dirty="0">
                <a:solidFill>
                  <a:srgbClr val="00B0F0"/>
                </a:solidFill>
                <a:latin typeface="Alexandria" charset="0"/>
                <a:cs typeface="Alexandria" charset="0"/>
              </a:rPr>
              <a:t>Defining Ethical Leadership</a:t>
            </a:r>
          </a:p>
        </p:txBody>
      </p:sp>
      <p:sp>
        <p:nvSpPr>
          <p:cNvPr id="8" name="Rectangle 7">
            <a:extLst>
              <a:ext uri="{FF2B5EF4-FFF2-40B4-BE49-F238E27FC236}">
                <a16:creationId xmlns:a16="http://schemas.microsoft.com/office/drawing/2014/main" id="{E8BAA89F-F3BF-130E-6D23-4830942E36F7}"/>
              </a:ext>
            </a:extLst>
          </p:cNvPr>
          <p:cNvSpPr/>
          <p:nvPr/>
        </p:nvSpPr>
        <p:spPr>
          <a:xfrm>
            <a:off x="845574" y="2010190"/>
            <a:ext cx="10411706" cy="4656916"/>
          </a:xfrm>
          <a:prstGeom prst="rect">
            <a:avLst/>
          </a:prstGeom>
        </p:spPr>
        <p:txBody>
          <a:bodyPr wrap="square">
            <a:spAutoFit/>
          </a:bodyPr>
          <a:lstStyle/>
          <a:p>
            <a:pPr marL="342900" indent="-342900" algn="just">
              <a:lnSpc>
                <a:spcPct val="150000"/>
              </a:lnSpc>
              <a:buFont typeface="Arial" panose="020B0604020202020204" pitchFamily="34" charset="0"/>
              <a:buChar char="•"/>
            </a:pPr>
            <a:r>
              <a:rPr lang="en-US" sz="2000" b="1" dirty="0">
                <a:solidFill>
                  <a:schemeClr val="accent6">
                    <a:lumMod val="50000"/>
                  </a:schemeClr>
                </a:solidFill>
                <a:latin typeface="Alexandria Light" pitchFamily="2" charset="-78"/>
                <a:cs typeface="Alexandria Light" pitchFamily="2" charset="-78"/>
              </a:rPr>
              <a:t>Leadership</a:t>
            </a:r>
            <a:r>
              <a:rPr lang="en-US" sz="2000" dirty="0">
                <a:latin typeface="Alexandria Light" pitchFamily="2" charset="-78"/>
                <a:cs typeface="Alexandria Light" pitchFamily="2" charset="-78"/>
              </a:rPr>
              <a:t> has a significant impact on ethical decision making because leaders have the power to motivate others and enforce the organization’s norms, policies, and viewpoints.</a:t>
            </a:r>
          </a:p>
          <a:p>
            <a:pPr algn="just">
              <a:lnSpc>
                <a:spcPct val="150000"/>
              </a:lnSpc>
            </a:pPr>
            <a:r>
              <a:rPr lang="en-US" sz="2000" b="1" dirty="0">
                <a:solidFill>
                  <a:srgbClr val="002060"/>
                </a:solidFill>
                <a:latin typeface="Alexandria Light" pitchFamily="2" charset="-78"/>
                <a:cs typeface="Alexandria Light" pitchFamily="2" charset="-78"/>
              </a:rPr>
              <a:t>Ethical leaders ensure these goals are met in an ethical manner. </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Leaders are central to influencing an organization’s corporate culture and ethical posture. </a:t>
            </a:r>
          </a:p>
          <a:p>
            <a:pPr marL="342900" indent="-342900" algn="just">
              <a:lnSpc>
                <a:spcPct val="150000"/>
              </a:lnSpc>
              <a:buFont typeface="Arial" panose="020B0604020202020204" pitchFamily="34" charset="0"/>
              <a:buChar char="•"/>
            </a:pPr>
            <a:r>
              <a:rPr lang="en-US" sz="2000" b="1" dirty="0">
                <a:solidFill>
                  <a:schemeClr val="accent6">
                    <a:lumMod val="50000"/>
                  </a:schemeClr>
                </a:solidFill>
                <a:latin typeface="Alexandria Light" pitchFamily="2" charset="-78"/>
                <a:cs typeface="Alexandria Light" pitchFamily="2" charset="-78"/>
              </a:rPr>
              <a:t>Ethical leadership </a:t>
            </a:r>
            <a:r>
              <a:rPr lang="en-US" sz="2000" dirty="0">
                <a:latin typeface="Alexandria Light" pitchFamily="2" charset="-78"/>
                <a:cs typeface="Alexandria Light" pitchFamily="2" charset="-78"/>
              </a:rPr>
              <a:t>is not simply allowing employees to follow their own moral codes. It is about helping to implement and reinforce shared ethical values to promote an ethical culture, as well as assume responsibility to model ethical conduct for employees.</a:t>
            </a:r>
          </a:p>
        </p:txBody>
      </p:sp>
    </p:spTree>
    <p:extLst>
      <p:ext uri="{BB962C8B-B14F-4D97-AF65-F5344CB8AC3E}">
        <p14:creationId xmlns:p14="http://schemas.microsoft.com/office/powerpoint/2010/main" val="10009681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B58D2B-339D-8284-3402-52C3758FC1B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F8ABCF79-E6E2-B576-9CC1-44AFB5632F9A}"/>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C801B79D-20EC-52FA-2906-B447E586F70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F7C54408-ABE5-8EF6-56C4-5FA2DCBAFCF6}"/>
              </a:ext>
            </a:extLst>
          </p:cNvPr>
          <p:cNvSpPr/>
          <p:nvPr/>
        </p:nvSpPr>
        <p:spPr>
          <a:xfrm>
            <a:off x="597222" y="711770"/>
            <a:ext cx="11358803" cy="461665"/>
          </a:xfrm>
          <a:prstGeom prst="rect">
            <a:avLst/>
          </a:prstGeom>
        </p:spPr>
        <p:txBody>
          <a:bodyPr wrap="square">
            <a:spAutoFit/>
          </a:bodyPr>
          <a:lstStyle/>
          <a:p>
            <a:r>
              <a:rPr lang="en-US" sz="2400" b="1" dirty="0">
                <a:solidFill>
                  <a:srgbClr val="00B0F0"/>
                </a:solidFill>
                <a:latin typeface="Alexandria" charset="0"/>
                <a:cs typeface="Alexandria" charset="0"/>
              </a:rPr>
              <a:t>ETHICAL LEADERSHIP</a:t>
            </a:r>
          </a:p>
        </p:txBody>
      </p:sp>
      <p:sp>
        <p:nvSpPr>
          <p:cNvPr id="3" name="Rectangle: Rounded Corners 2">
            <a:extLst>
              <a:ext uri="{FF2B5EF4-FFF2-40B4-BE49-F238E27FC236}">
                <a16:creationId xmlns:a16="http://schemas.microsoft.com/office/drawing/2014/main" id="{E159376F-1E76-1275-192A-A5F0D4FF43E5}"/>
              </a:ext>
            </a:extLst>
          </p:cNvPr>
          <p:cNvSpPr/>
          <p:nvPr/>
        </p:nvSpPr>
        <p:spPr>
          <a:xfrm>
            <a:off x="638242" y="1897054"/>
            <a:ext cx="10915515"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1687C997-4787-2A76-1987-172979CC0505}"/>
              </a:ext>
            </a:extLst>
          </p:cNvPr>
          <p:cNvSpPr/>
          <p:nvPr/>
        </p:nvSpPr>
        <p:spPr>
          <a:xfrm>
            <a:off x="648753" y="1390178"/>
            <a:ext cx="10894491" cy="461665"/>
          </a:xfrm>
          <a:prstGeom prst="rect">
            <a:avLst/>
          </a:prstGeom>
        </p:spPr>
        <p:txBody>
          <a:bodyPr wrap="square">
            <a:spAutoFit/>
          </a:bodyPr>
          <a:lstStyle/>
          <a:p>
            <a:pPr algn="ctr"/>
            <a:r>
              <a:rPr lang="en-US" sz="2400" b="1" dirty="0">
                <a:solidFill>
                  <a:srgbClr val="00B0F0"/>
                </a:solidFill>
                <a:latin typeface="Alexandria" charset="0"/>
                <a:cs typeface="Alexandria" charset="0"/>
              </a:rPr>
              <a:t>Defining Ethical Leadership</a:t>
            </a:r>
          </a:p>
        </p:txBody>
      </p:sp>
      <p:sp>
        <p:nvSpPr>
          <p:cNvPr id="8" name="Rectangle 7">
            <a:extLst>
              <a:ext uri="{FF2B5EF4-FFF2-40B4-BE49-F238E27FC236}">
                <a16:creationId xmlns:a16="http://schemas.microsoft.com/office/drawing/2014/main" id="{E8BAA89F-F3BF-130E-6D23-4830942E36F7}"/>
              </a:ext>
            </a:extLst>
          </p:cNvPr>
          <p:cNvSpPr/>
          <p:nvPr/>
        </p:nvSpPr>
        <p:spPr>
          <a:xfrm>
            <a:off x="845574" y="2010190"/>
            <a:ext cx="10411706" cy="2810256"/>
          </a:xfrm>
          <a:prstGeom prst="rect">
            <a:avLst/>
          </a:prstGeom>
        </p:spPr>
        <p:txBody>
          <a:bodyPr wrap="square">
            <a:spAutoFit/>
          </a:bodyPr>
          <a:lstStyle/>
          <a:p>
            <a:pPr marL="342900" indent="-342900" algn="just">
              <a:lnSpc>
                <a:spcPct val="150000"/>
              </a:lnSpc>
              <a:buFont typeface="Arial" panose="020B0604020202020204" pitchFamily="34" charset="0"/>
              <a:buChar char="•"/>
            </a:pPr>
            <a:r>
              <a:rPr lang="en-US" sz="2000" b="1" dirty="0">
                <a:solidFill>
                  <a:schemeClr val="accent6">
                    <a:lumMod val="50000"/>
                  </a:schemeClr>
                </a:solidFill>
                <a:latin typeface="Alexandria Light" pitchFamily="2" charset="-78"/>
                <a:cs typeface="Alexandria Light" pitchFamily="2" charset="-78"/>
              </a:rPr>
              <a:t>Ethical leadership </a:t>
            </a:r>
            <a:r>
              <a:rPr lang="en-US" sz="2000" dirty="0">
                <a:latin typeface="Alexandria Light" pitchFamily="2" charset="-78"/>
                <a:cs typeface="Alexandria Light" pitchFamily="2" charset="-78"/>
              </a:rPr>
              <a:t>has a </a:t>
            </a:r>
            <a:r>
              <a:rPr lang="en-US" sz="2000" dirty="0">
                <a:solidFill>
                  <a:srgbClr val="FF0000"/>
                </a:solidFill>
                <a:latin typeface="Alexandria Light" pitchFamily="2" charset="-78"/>
                <a:cs typeface="Alexandria Light" pitchFamily="2" charset="-78"/>
              </a:rPr>
              <a:t>positive relationship </a:t>
            </a:r>
            <a:r>
              <a:rPr lang="en-US" sz="2000" dirty="0">
                <a:latin typeface="Alexandria Light" pitchFamily="2" charset="-78"/>
                <a:cs typeface="Alexandria Light" pitchFamily="2" charset="-78"/>
              </a:rPr>
              <a:t>with the organizational citizenship of employees and a </a:t>
            </a:r>
            <a:r>
              <a:rPr lang="en-US" sz="2000" dirty="0">
                <a:solidFill>
                  <a:srgbClr val="FF0000"/>
                </a:solidFill>
                <a:latin typeface="Alexandria Light" pitchFamily="2" charset="-78"/>
                <a:cs typeface="Alexandria Light" pitchFamily="2" charset="-78"/>
              </a:rPr>
              <a:t>negative relationship </a:t>
            </a:r>
            <a:r>
              <a:rPr lang="en-US" sz="2000" dirty="0">
                <a:latin typeface="Alexandria Light" pitchFamily="2" charset="-78"/>
                <a:cs typeface="Alexandria Light" pitchFamily="2" charset="-78"/>
              </a:rPr>
              <a:t>with deviance, or misconduct. </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In other words, ethical business leaders are more likely to have employees who follow their example and less likely to have deviants that create trouble in the company.</a:t>
            </a:r>
          </a:p>
        </p:txBody>
      </p:sp>
    </p:spTree>
    <p:extLst>
      <p:ext uri="{BB962C8B-B14F-4D97-AF65-F5344CB8AC3E}">
        <p14:creationId xmlns:p14="http://schemas.microsoft.com/office/powerpoint/2010/main" val="32385802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B58D2B-339D-8284-3402-52C3758FC1B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F8ABCF79-E6E2-B576-9CC1-44AFB5632F9A}"/>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C801B79D-20EC-52FA-2906-B447E586F70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F7C54408-ABE5-8EF6-56C4-5FA2DCBAFCF6}"/>
              </a:ext>
            </a:extLst>
          </p:cNvPr>
          <p:cNvSpPr/>
          <p:nvPr/>
        </p:nvSpPr>
        <p:spPr>
          <a:xfrm>
            <a:off x="597222" y="711770"/>
            <a:ext cx="11358803" cy="461665"/>
          </a:xfrm>
          <a:prstGeom prst="rect">
            <a:avLst/>
          </a:prstGeom>
        </p:spPr>
        <p:txBody>
          <a:bodyPr wrap="square">
            <a:spAutoFit/>
          </a:bodyPr>
          <a:lstStyle/>
          <a:p>
            <a:r>
              <a:rPr lang="en-US" sz="2400" b="1" dirty="0">
                <a:solidFill>
                  <a:srgbClr val="00B0F0"/>
                </a:solidFill>
                <a:latin typeface="Alexandria" charset="0"/>
                <a:cs typeface="Alexandria" charset="0"/>
              </a:rPr>
              <a:t>ETHICAL LEADERSHIP</a:t>
            </a:r>
          </a:p>
        </p:txBody>
      </p:sp>
      <p:sp>
        <p:nvSpPr>
          <p:cNvPr id="3" name="Rectangle: Rounded Corners 2">
            <a:extLst>
              <a:ext uri="{FF2B5EF4-FFF2-40B4-BE49-F238E27FC236}">
                <a16:creationId xmlns:a16="http://schemas.microsoft.com/office/drawing/2014/main" id="{E159376F-1E76-1275-192A-A5F0D4FF43E5}"/>
              </a:ext>
            </a:extLst>
          </p:cNvPr>
          <p:cNvSpPr/>
          <p:nvPr/>
        </p:nvSpPr>
        <p:spPr>
          <a:xfrm>
            <a:off x="638242" y="1897054"/>
            <a:ext cx="10915515"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1687C997-4787-2A76-1987-172979CC0505}"/>
              </a:ext>
            </a:extLst>
          </p:cNvPr>
          <p:cNvSpPr/>
          <p:nvPr/>
        </p:nvSpPr>
        <p:spPr>
          <a:xfrm>
            <a:off x="648753" y="1390178"/>
            <a:ext cx="10894491" cy="461665"/>
          </a:xfrm>
          <a:prstGeom prst="rect">
            <a:avLst/>
          </a:prstGeom>
        </p:spPr>
        <p:txBody>
          <a:bodyPr wrap="square">
            <a:spAutoFit/>
          </a:bodyPr>
          <a:lstStyle/>
          <a:p>
            <a:pPr algn="ctr"/>
            <a:r>
              <a:rPr lang="en-US" sz="2400" b="1" dirty="0">
                <a:solidFill>
                  <a:srgbClr val="00B0F0"/>
                </a:solidFill>
                <a:latin typeface="Alexandria" charset="0"/>
                <a:cs typeface="Alexandria" charset="0"/>
              </a:rPr>
              <a:t>Defining Ethical Leadership</a:t>
            </a:r>
          </a:p>
        </p:txBody>
      </p:sp>
      <p:sp>
        <p:nvSpPr>
          <p:cNvPr id="8" name="Rectangle 7">
            <a:extLst>
              <a:ext uri="{FF2B5EF4-FFF2-40B4-BE49-F238E27FC236}">
                <a16:creationId xmlns:a16="http://schemas.microsoft.com/office/drawing/2014/main" id="{E8BAA89F-F3BF-130E-6D23-4830942E36F7}"/>
              </a:ext>
            </a:extLst>
          </p:cNvPr>
          <p:cNvSpPr/>
          <p:nvPr/>
        </p:nvSpPr>
        <p:spPr>
          <a:xfrm>
            <a:off x="845574" y="2010190"/>
            <a:ext cx="10411706" cy="4656916"/>
          </a:xfrm>
          <a:prstGeom prst="rect">
            <a:avLst/>
          </a:prstGeom>
        </p:spPr>
        <p:txBody>
          <a:bodyPr wrap="square">
            <a:spAutoFit/>
          </a:bodyPr>
          <a:lstStyle/>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Despite the importance of core values to an ethical organizational culture, there is a risk for managers to experience </a:t>
            </a:r>
            <a:r>
              <a:rPr lang="en-US" sz="2000" b="1" dirty="0">
                <a:solidFill>
                  <a:schemeClr val="accent6">
                    <a:lumMod val="50000"/>
                  </a:schemeClr>
                </a:solidFill>
                <a:latin typeface="Alexandria Light" pitchFamily="2" charset="-78"/>
                <a:cs typeface="Alexandria Light" pitchFamily="2" charset="-78"/>
              </a:rPr>
              <a:t>normative myopia</a:t>
            </a:r>
            <a:r>
              <a:rPr lang="en-US" sz="2000" dirty="0">
                <a:latin typeface="Alexandria Light" pitchFamily="2" charset="-78"/>
                <a:cs typeface="Alexandria Light" pitchFamily="2" charset="-78"/>
              </a:rPr>
              <a:t>, which occurs when managers overlook or stifle the importance of core values in their business decisions.</a:t>
            </a:r>
          </a:p>
          <a:p>
            <a:pPr algn="just">
              <a:lnSpc>
                <a:spcPct val="150000"/>
              </a:lnSpc>
            </a:pPr>
            <a:r>
              <a:rPr lang="en-US" sz="2000" b="1" dirty="0">
                <a:solidFill>
                  <a:srgbClr val="002060"/>
                </a:solidFill>
                <a:latin typeface="Alexandria Light" pitchFamily="2" charset="-78"/>
                <a:cs typeface="Alexandria Light" pitchFamily="2" charset="-78"/>
              </a:rPr>
              <a:t>This tendency is thought to occur for three reasons:</a:t>
            </a:r>
          </a:p>
          <a:p>
            <a:pPr marL="342900" indent="-342900" algn="just">
              <a:lnSpc>
                <a:spcPct val="150000"/>
              </a:lnSpc>
              <a:buFont typeface="Arial" panose="020B0604020202020204" pitchFamily="34" charset="0"/>
              <a:buChar char="•"/>
            </a:pPr>
            <a:r>
              <a:rPr lang="en-US" sz="2000" b="1" dirty="0">
                <a:solidFill>
                  <a:srgbClr val="FF0000"/>
                </a:solidFill>
                <a:latin typeface="Alexandria Light" pitchFamily="2" charset="-78"/>
                <a:cs typeface="Alexandria Light" pitchFamily="2" charset="-78"/>
              </a:rPr>
              <a:t>(1) </a:t>
            </a:r>
            <a:r>
              <a:rPr lang="en-US" sz="2000" dirty="0">
                <a:latin typeface="Alexandria Light" pitchFamily="2" charset="-78"/>
                <a:cs typeface="Alexandria Light" pitchFamily="2" charset="-78"/>
              </a:rPr>
              <a:t>the belief that normative values do not apply to managerial decisions,</a:t>
            </a:r>
          </a:p>
          <a:p>
            <a:pPr marL="342900" indent="-342900" algn="just">
              <a:lnSpc>
                <a:spcPct val="150000"/>
              </a:lnSpc>
              <a:buFont typeface="Arial" panose="020B0604020202020204" pitchFamily="34" charset="0"/>
              <a:buChar char="•"/>
            </a:pPr>
            <a:r>
              <a:rPr lang="en-US" sz="2000" b="1" dirty="0">
                <a:solidFill>
                  <a:srgbClr val="FF0000"/>
                </a:solidFill>
                <a:latin typeface="Alexandria Light" pitchFamily="2" charset="-78"/>
                <a:cs typeface="Alexandria Light" pitchFamily="2" charset="-78"/>
              </a:rPr>
              <a:t>(2) </a:t>
            </a:r>
            <a:r>
              <a:rPr lang="en-US" sz="2000" dirty="0">
                <a:latin typeface="Alexandria Light" pitchFamily="2" charset="-78"/>
                <a:cs typeface="Alexandria Light" pitchFamily="2" charset="-78"/>
              </a:rPr>
              <a:t>the belief that facts and values can be separated in decision making, and</a:t>
            </a:r>
          </a:p>
          <a:p>
            <a:pPr marL="342900" indent="-342900" algn="just">
              <a:lnSpc>
                <a:spcPct val="150000"/>
              </a:lnSpc>
              <a:buFont typeface="Arial" panose="020B0604020202020204" pitchFamily="34" charset="0"/>
              <a:buChar char="•"/>
            </a:pPr>
            <a:r>
              <a:rPr lang="en-US" sz="2000" b="1" dirty="0">
                <a:solidFill>
                  <a:srgbClr val="FF0000"/>
                </a:solidFill>
                <a:latin typeface="Alexandria Light" pitchFamily="2" charset="-78"/>
                <a:cs typeface="Alexandria Light" pitchFamily="2" charset="-78"/>
              </a:rPr>
              <a:t>(3) </a:t>
            </a:r>
            <a:r>
              <a:rPr lang="en-US" sz="2000" dirty="0">
                <a:latin typeface="Alexandria Light" pitchFamily="2" charset="-78"/>
                <a:cs typeface="Alexandria Light" pitchFamily="2" charset="-78"/>
              </a:rPr>
              <a:t>the belief that normative values are outside the realm of business.</a:t>
            </a:r>
          </a:p>
          <a:p>
            <a:pPr algn="just">
              <a:lnSpc>
                <a:spcPct val="150000"/>
              </a:lnSpc>
            </a:pPr>
            <a:r>
              <a:rPr lang="en-US" sz="2000" b="1" dirty="0">
                <a:solidFill>
                  <a:srgbClr val="002060"/>
                </a:solidFill>
                <a:latin typeface="Alexandria Light" pitchFamily="2" charset="-78"/>
                <a:cs typeface="Alexandria Light" pitchFamily="2" charset="-78"/>
              </a:rPr>
              <a:t>This can lead to ethical blindness, or the propensity to rationalize an unethical action or turn a blind eye to it.</a:t>
            </a:r>
          </a:p>
        </p:txBody>
      </p:sp>
    </p:spTree>
    <p:extLst>
      <p:ext uri="{BB962C8B-B14F-4D97-AF65-F5344CB8AC3E}">
        <p14:creationId xmlns:p14="http://schemas.microsoft.com/office/powerpoint/2010/main" val="22513719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3194C01-A240-C659-1A90-D5284A9493C0}"/>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3C09238E-D025-C7FF-3262-36B49ADD6D34}"/>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E540A8F7-9779-196E-0979-0D8C8EF58F9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D1C678BC-373D-8E3D-627E-B060FF7FBDAB}"/>
              </a:ext>
            </a:extLst>
          </p:cNvPr>
          <p:cNvSpPr/>
          <p:nvPr/>
        </p:nvSpPr>
        <p:spPr>
          <a:xfrm>
            <a:off x="522970" y="705501"/>
            <a:ext cx="11393727" cy="461665"/>
          </a:xfrm>
          <a:prstGeom prst="rect">
            <a:avLst/>
          </a:prstGeom>
        </p:spPr>
        <p:txBody>
          <a:bodyPr wrap="square">
            <a:spAutoFit/>
          </a:bodyPr>
          <a:lstStyle/>
          <a:p>
            <a:r>
              <a:rPr lang="en-US" sz="2400" b="1" dirty="0">
                <a:solidFill>
                  <a:srgbClr val="00B0F0"/>
                </a:solidFill>
                <a:latin typeface="Alexandria" charset="0"/>
                <a:cs typeface="Alexandria" charset="0"/>
              </a:rPr>
              <a:t>ETHICAL LEADERSHIP</a:t>
            </a:r>
          </a:p>
        </p:txBody>
      </p:sp>
      <p:sp>
        <p:nvSpPr>
          <p:cNvPr id="4" name="Rectangle: Rounded Corners 3">
            <a:extLst>
              <a:ext uri="{FF2B5EF4-FFF2-40B4-BE49-F238E27FC236}">
                <a16:creationId xmlns:a16="http://schemas.microsoft.com/office/drawing/2014/main" id="{08FE8966-31DD-BB3E-F4C0-A010C4FDA290}"/>
              </a:ext>
            </a:extLst>
          </p:cNvPr>
          <p:cNvSpPr/>
          <p:nvPr/>
        </p:nvSpPr>
        <p:spPr>
          <a:xfrm>
            <a:off x="596749"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a:p>
        </p:txBody>
      </p:sp>
      <p:sp>
        <p:nvSpPr>
          <p:cNvPr id="6" name="Rectangle 5">
            <a:extLst>
              <a:ext uri="{FF2B5EF4-FFF2-40B4-BE49-F238E27FC236}">
                <a16:creationId xmlns:a16="http://schemas.microsoft.com/office/drawing/2014/main" id="{C288351C-DDA5-004E-F074-3BE4FF502A4E}"/>
              </a:ext>
            </a:extLst>
          </p:cNvPr>
          <p:cNvSpPr/>
          <p:nvPr/>
        </p:nvSpPr>
        <p:spPr>
          <a:xfrm>
            <a:off x="522970" y="1470327"/>
            <a:ext cx="10835250" cy="461665"/>
          </a:xfrm>
          <a:prstGeom prst="rect">
            <a:avLst/>
          </a:prstGeom>
        </p:spPr>
        <p:txBody>
          <a:bodyPr wrap="square">
            <a:spAutoFit/>
          </a:bodyPr>
          <a:lstStyle/>
          <a:p>
            <a:pPr algn="ctr"/>
            <a:r>
              <a:rPr lang="en-US" sz="2400" dirty="0">
                <a:solidFill>
                  <a:srgbClr val="002060"/>
                </a:solidFill>
                <a:latin typeface="Alexandria" pitchFamily="2" charset="-78"/>
                <a:cs typeface="Alexandria" pitchFamily="2" charset="-78"/>
              </a:rPr>
              <a:t>REQUIREMENTS FOR ETHICAL LEADERSHIP</a:t>
            </a:r>
          </a:p>
        </p:txBody>
      </p:sp>
      <p:pic>
        <p:nvPicPr>
          <p:cNvPr id="2050" name="Picture 2">
            <a:extLst>
              <a:ext uri="{FF2B5EF4-FFF2-40B4-BE49-F238E27FC236}">
                <a16:creationId xmlns:a16="http://schemas.microsoft.com/office/drawing/2014/main" id="{8ED2B91B-563C-2FC2-69D6-1BEBE0C0609C}"/>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18886" t="4884" r="18960" b="6587"/>
          <a:stretch/>
        </p:blipFill>
        <p:spPr bwMode="auto">
          <a:xfrm>
            <a:off x="3530616" y="2016000"/>
            <a:ext cx="4992415" cy="4742077"/>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2968482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B58D2B-339D-8284-3402-52C3758FC1B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F8ABCF79-E6E2-B576-9CC1-44AFB5632F9A}"/>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C801B79D-20EC-52FA-2906-B447E586F70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F7C54408-ABE5-8EF6-56C4-5FA2DCBAFCF6}"/>
              </a:ext>
            </a:extLst>
          </p:cNvPr>
          <p:cNvSpPr/>
          <p:nvPr/>
        </p:nvSpPr>
        <p:spPr>
          <a:xfrm>
            <a:off x="597222" y="711770"/>
            <a:ext cx="11358803" cy="461665"/>
          </a:xfrm>
          <a:prstGeom prst="rect">
            <a:avLst/>
          </a:prstGeom>
        </p:spPr>
        <p:txBody>
          <a:bodyPr wrap="square">
            <a:spAutoFit/>
          </a:bodyPr>
          <a:lstStyle/>
          <a:p>
            <a:r>
              <a:rPr lang="en-US" sz="2400" b="1" dirty="0">
                <a:solidFill>
                  <a:srgbClr val="00B0F0"/>
                </a:solidFill>
                <a:latin typeface="Alexandria" charset="0"/>
                <a:cs typeface="Alexandria" charset="0"/>
              </a:rPr>
              <a:t>ETHICAL LEADERSHIP</a:t>
            </a:r>
          </a:p>
        </p:txBody>
      </p:sp>
      <p:sp>
        <p:nvSpPr>
          <p:cNvPr id="3" name="Rectangle: Rounded Corners 2">
            <a:extLst>
              <a:ext uri="{FF2B5EF4-FFF2-40B4-BE49-F238E27FC236}">
                <a16:creationId xmlns:a16="http://schemas.microsoft.com/office/drawing/2014/main" id="{E159376F-1E76-1275-192A-A5F0D4FF43E5}"/>
              </a:ext>
            </a:extLst>
          </p:cNvPr>
          <p:cNvSpPr/>
          <p:nvPr/>
        </p:nvSpPr>
        <p:spPr>
          <a:xfrm>
            <a:off x="638242" y="1897054"/>
            <a:ext cx="10915515"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1687C997-4787-2A76-1987-172979CC0505}"/>
              </a:ext>
            </a:extLst>
          </p:cNvPr>
          <p:cNvSpPr/>
          <p:nvPr/>
        </p:nvSpPr>
        <p:spPr>
          <a:xfrm>
            <a:off x="648753" y="1390178"/>
            <a:ext cx="10894491" cy="461665"/>
          </a:xfrm>
          <a:prstGeom prst="rect">
            <a:avLst/>
          </a:prstGeom>
        </p:spPr>
        <p:txBody>
          <a:bodyPr wrap="square">
            <a:spAutoFit/>
          </a:bodyPr>
          <a:lstStyle/>
          <a:p>
            <a:pPr algn="ctr"/>
            <a:r>
              <a:rPr lang="en-US" sz="2400" b="1" dirty="0">
                <a:solidFill>
                  <a:srgbClr val="00B0F0"/>
                </a:solidFill>
                <a:latin typeface="Alexandria" charset="0"/>
                <a:cs typeface="Alexandria" charset="0"/>
              </a:rPr>
              <a:t>Requirements For Ethical Leadership</a:t>
            </a:r>
          </a:p>
        </p:txBody>
      </p:sp>
      <p:sp>
        <p:nvSpPr>
          <p:cNvPr id="8" name="Rectangle 7">
            <a:extLst>
              <a:ext uri="{FF2B5EF4-FFF2-40B4-BE49-F238E27FC236}">
                <a16:creationId xmlns:a16="http://schemas.microsoft.com/office/drawing/2014/main" id="{E8BAA89F-F3BF-130E-6D23-4830942E36F7}"/>
              </a:ext>
            </a:extLst>
          </p:cNvPr>
          <p:cNvSpPr/>
          <p:nvPr/>
        </p:nvSpPr>
        <p:spPr>
          <a:xfrm>
            <a:off x="845574" y="2010190"/>
            <a:ext cx="10411706" cy="4195251"/>
          </a:xfrm>
          <a:prstGeom prst="rect">
            <a:avLst/>
          </a:prstGeom>
        </p:spPr>
        <p:txBody>
          <a:bodyPr wrap="square">
            <a:spAutoFit/>
          </a:bodyPr>
          <a:lstStyle/>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While ethical leaders need good character and competence, they also require skills to lead and guide others. </a:t>
            </a:r>
          </a:p>
          <a:p>
            <a:pPr algn="just">
              <a:lnSpc>
                <a:spcPct val="150000"/>
              </a:lnSpc>
            </a:pPr>
            <a:r>
              <a:rPr lang="en-US" sz="2000" b="1" dirty="0">
                <a:solidFill>
                  <a:srgbClr val="002060"/>
                </a:solidFill>
                <a:latin typeface="Alexandria Light" pitchFamily="2" charset="-78"/>
                <a:cs typeface="Alexandria Light" pitchFamily="2" charset="-78"/>
              </a:rPr>
              <a:t>Ethical leadership skills develop through years of training, experience, and learning other best practices of leadership. </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In pinpointing what makes someone a “good” leader, experts remain divided; </a:t>
            </a:r>
            <a:r>
              <a:rPr lang="en-US" sz="2000" dirty="0">
                <a:solidFill>
                  <a:srgbClr val="002060"/>
                </a:solidFill>
                <a:latin typeface="Alexandria Light" pitchFamily="2" charset="-78"/>
                <a:cs typeface="Alexandria Light" pitchFamily="2" charset="-78"/>
              </a:rPr>
              <a:t>leadership qualities differ for each situation</a:t>
            </a:r>
            <a:r>
              <a:rPr lang="en-US" sz="2000" dirty="0">
                <a:latin typeface="Alexandria Light" pitchFamily="2" charset="-78"/>
                <a:cs typeface="Alexandria Light" pitchFamily="2" charset="-78"/>
              </a:rPr>
              <a:t>.</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However, a number of requirements have been identified.</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The strength of ethical leaders involves recognizing their own weaknesses and relying on others to help them.</a:t>
            </a:r>
          </a:p>
        </p:txBody>
      </p:sp>
    </p:spTree>
    <p:extLst>
      <p:ext uri="{BB962C8B-B14F-4D97-AF65-F5344CB8AC3E}">
        <p14:creationId xmlns:p14="http://schemas.microsoft.com/office/powerpoint/2010/main" val="26998195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B58D2B-339D-8284-3402-52C3758FC1B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F8ABCF79-E6E2-B576-9CC1-44AFB5632F9A}"/>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C801B79D-20EC-52FA-2906-B447E586F70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F7C54408-ABE5-8EF6-56C4-5FA2DCBAFCF6}"/>
              </a:ext>
            </a:extLst>
          </p:cNvPr>
          <p:cNvSpPr/>
          <p:nvPr/>
        </p:nvSpPr>
        <p:spPr>
          <a:xfrm>
            <a:off x="597222" y="711770"/>
            <a:ext cx="11358803" cy="461665"/>
          </a:xfrm>
          <a:prstGeom prst="rect">
            <a:avLst/>
          </a:prstGeom>
        </p:spPr>
        <p:txBody>
          <a:bodyPr wrap="square">
            <a:spAutoFit/>
          </a:bodyPr>
          <a:lstStyle/>
          <a:p>
            <a:r>
              <a:rPr lang="en-US" sz="2400" b="1" dirty="0">
                <a:solidFill>
                  <a:srgbClr val="00B0F0"/>
                </a:solidFill>
                <a:latin typeface="Alexandria" charset="0"/>
                <a:cs typeface="Alexandria" charset="0"/>
              </a:rPr>
              <a:t>ETHICAL LEADERSHIP</a:t>
            </a:r>
          </a:p>
        </p:txBody>
      </p:sp>
      <p:sp>
        <p:nvSpPr>
          <p:cNvPr id="3" name="Rectangle: Rounded Corners 2">
            <a:extLst>
              <a:ext uri="{FF2B5EF4-FFF2-40B4-BE49-F238E27FC236}">
                <a16:creationId xmlns:a16="http://schemas.microsoft.com/office/drawing/2014/main" id="{E159376F-1E76-1275-192A-A5F0D4FF43E5}"/>
              </a:ext>
            </a:extLst>
          </p:cNvPr>
          <p:cNvSpPr/>
          <p:nvPr/>
        </p:nvSpPr>
        <p:spPr>
          <a:xfrm>
            <a:off x="638242" y="1897054"/>
            <a:ext cx="10915515"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1687C997-4787-2A76-1987-172979CC0505}"/>
              </a:ext>
            </a:extLst>
          </p:cNvPr>
          <p:cNvSpPr/>
          <p:nvPr/>
        </p:nvSpPr>
        <p:spPr>
          <a:xfrm>
            <a:off x="648753" y="1390178"/>
            <a:ext cx="10894491" cy="461665"/>
          </a:xfrm>
          <a:prstGeom prst="rect">
            <a:avLst/>
          </a:prstGeom>
        </p:spPr>
        <p:txBody>
          <a:bodyPr wrap="square">
            <a:spAutoFit/>
          </a:bodyPr>
          <a:lstStyle/>
          <a:p>
            <a:pPr algn="ctr"/>
            <a:r>
              <a:rPr lang="en-US" sz="2400" b="1" dirty="0">
                <a:solidFill>
                  <a:srgbClr val="00B0F0"/>
                </a:solidFill>
                <a:latin typeface="Alexandria" charset="0"/>
                <a:cs typeface="Alexandria" charset="0"/>
              </a:rPr>
              <a:t>Requirements For Ethical Leadership</a:t>
            </a:r>
          </a:p>
        </p:txBody>
      </p:sp>
      <p:sp>
        <p:nvSpPr>
          <p:cNvPr id="8" name="Rectangle 7">
            <a:extLst>
              <a:ext uri="{FF2B5EF4-FFF2-40B4-BE49-F238E27FC236}">
                <a16:creationId xmlns:a16="http://schemas.microsoft.com/office/drawing/2014/main" id="{E8BAA89F-F3BF-130E-6D23-4830942E36F7}"/>
              </a:ext>
            </a:extLst>
          </p:cNvPr>
          <p:cNvSpPr/>
          <p:nvPr/>
        </p:nvSpPr>
        <p:spPr>
          <a:xfrm>
            <a:off x="845574" y="2010190"/>
            <a:ext cx="10411706" cy="4656916"/>
          </a:xfrm>
          <a:prstGeom prst="rect">
            <a:avLst/>
          </a:prstGeom>
        </p:spPr>
        <p:txBody>
          <a:bodyPr wrap="square">
            <a:spAutoFit/>
          </a:bodyPr>
          <a:lstStyle/>
          <a:p>
            <a:pPr algn="just">
              <a:lnSpc>
                <a:spcPct val="150000"/>
              </a:lnSpc>
            </a:pPr>
            <a:r>
              <a:rPr lang="en-US" sz="2000" b="1" dirty="0">
                <a:solidFill>
                  <a:srgbClr val="002060"/>
                </a:solidFill>
                <a:latin typeface="Alexandria Light" pitchFamily="2" charset="-78"/>
                <a:cs typeface="Alexandria Light" pitchFamily="2" charset="-78"/>
              </a:rPr>
              <a:t>Ethical leaders encourage employees to reach their full potential and emphasize their role as helping to create value for key stakeholders.</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Holistic reasoning allows leaders to relate decisions to the functions and activities that impact the entire organization. </a:t>
            </a:r>
          </a:p>
          <a:p>
            <a:pPr algn="just">
              <a:lnSpc>
                <a:spcPct val="150000"/>
              </a:lnSpc>
            </a:pPr>
            <a:r>
              <a:rPr lang="en-US" sz="2000" b="1" dirty="0">
                <a:solidFill>
                  <a:srgbClr val="002060"/>
                </a:solidFill>
                <a:latin typeface="Alexandria Light" pitchFamily="2" charset="-78"/>
                <a:cs typeface="Alexandria Light" pitchFamily="2" charset="-78"/>
              </a:rPr>
              <a:t>They also try to develop policies and procedures that provide incentives to those who train new leaders. </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Developing leaders should be a cyclical, or never-ending, process in the organization.</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We adapted Carroll’s 7 Habits of Highly Moral Leaders to create Seven Habits of Strong Ethical Leaders (</a:t>
            </a:r>
            <a:r>
              <a:rPr lang="en-US" sz="2000" b="1" dirty="0">
                <a:solidFill>
                  <a:schemeClr val="accent6">
                    <a:lumMod val="50000"/>
                  </a:schemeClr>
                </a:solidFill>
                <a:latin typeface="Alexandria Light" pitchFamily="2" charset="-78"/>
                <a:cs typeface="Alexandria Light" pitchFamily="2" charset="-78"/>
              </a:rPr>
              <a:t>Table 11-2</a:t>
            </a:r>
            <a:r>
              <a:rPr lang="en-US" sz="2000" dirty="0">
                <a:latin typeface="Alexandria Light" pitchFamily="2" charset="-78"/>
                <a:cs typeface="Alexandria Light" pitchFamily="2" charset="-78"/>
              </a:rPr>
              <a:t>).</a:t>
            </a:r>
          </a:p>
        </p:txBody>
      </p:sp>
    </p:spTree>
    <p:extLst>
      <p:ext uri="{BB962C8B-B14F-4D97-AF65-F5344CB8AC3E}">
        <p14:creationId xmlns:p14="http://schemas.microsoft.com/office/powerpoint/2010/main" val="13049987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3194C01-A240-C659-1A90-D5284A9493C0}"/>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3C09238E-D025-C7FF-3262-36B49ADD6D34}"/>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E540A8F7-9779-196E-0979-0D8C8EF58F9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D1C678BC-373D-8E3D-627E-B060FF7FBDAB}"/>
              </a:ext>
            </a:extLst>
          </p:cNvPr>
          <p:cNvSpPr/>
          <p:nvPr/>
        </p:nvSpPr>
        <p:spPr>
          <a:xfrm>
            <a:off x="522970" y="705501"/>
            <a:ext cx="11393727" cy="461665"/>
          </a:xfrm>
          <a:prstGeom prst="rect">
            <a:avLst/>
          </a:prstGeom>
        </p:spPr>
        <p:txBody>
          <a:bodyPr wrap="square">
            <a:spAutoFit/>
          </a:bodyPr>
          <a:lstStyle/>
          <a:p>
            <a:r>
              <a:rPr lang="en-US" sz="2400" b="1" dirty="0">
                <a:solidFill>
                  <a:srgbClr val="00B0F0"/>
                </a:solidFill>
                <a:latin typeface="Alexandria" charset="0"/>
                <a:cs typeface="Alexandria" charset="0"/>
              </a:rPr>
              <a:t>ETHICAL LEADERSHIP</a:t>
            </a:r>
          </a:p>
        </p:txBody>
      </p:sp>
      <p:pic>
        <p:nvPicPr>
          <p:cNvPr id="6" name="Picture 5">
            <a:extLst>
              <a:ext uri="{FF2B5EF4-FFF2-40B4-BE49-F238E27FC236}">
                <a16:creationId xmlns:a16="http://schemas.microsoft.com/office/drawing/2014/main" id="{7575D725-E7E5-0C4B-1020-D7C6E35FE9A2}"/>
              </a:ext>
            </a:extLst>
          </p:cNvPr>
          <p:cNvPicPr>
            <a:picLocks noChangeAspect="1"/>
          </p:cNvPicPr>
          <p:nvPr/>
        </p:nvPicPr>
        <p:blipFill>
          <a:blip r:embed="rId4"/>
          <a:stretch>
            <a:fillRect/>
          </a:stretch>
        </p:blipFill>
        <p:spPr>
          <a:xfrm>
            <a:off x="344132" y="1738707"/>
            <a:ext cx="11464551" cy="4490822"/>
          </a:xfrm>
          <a:prstGeom prst="rect">
            <a:avLst/>
          </a:prstGeom>
        </p:spPr>
      </p:pic>
    </p:spTree>
    <p:extLst>
      <p:ext uri="{BB962C8B-B14F-4D97-AF65-F5344CB8AC3E}">
        <p14:creationId xmlns:p14="http://schemas.microsoft.com/office/powerpoint/2010/main" val="181872096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B58D2B-339D-8284-3402-52C3758FC1B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F8ABCF79-E6E2-B576-9CC1-44AFB5632F9A}"/>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C801B79D-20EC-52FA-2906-B447E586F70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F7C54408-ABE5-8EF6-56C4-5FA2DCBAFCF6}"/>
              </a:ext>
            </a:extLst>
          </p:cNvPr>
          <p:cNvSpPr/>
          <p:nvPr/>
        </p:nvSpPr>
        <p:spPr>
          <a:xfrm>
            <a:off x="597222" y="711770"/>
            <a:ext cx="11358803" cy="461665"/>
          </a:xfrm>
          <a:prstGeom prst="rect">
            <a:avLst/>
          </a:prstGeom>
        </p:spPr>
        <p:txBody>
          <a:bodyPr wrap="square">
            <a:spAutoFit/>
          </a:bodyPr>
          <a:lstStyle/>
          <a:p>
            <a:r>
              <a:rPr lang="en-US" sz="2400" b="1" dirty="0">
                <a:solidFill>
                  <a:srgbClr val="00B0F0"/>
                </a:solidFill>
                <a:latin typeface="Alexandria" charset="0"/>
                <a:cs typeface="Alexandria" charset="0"/>
              </a:rPr>
              <a:t>ETHICAL LEADERSHIP</a:t>
            </a:r>
          </a:p>
        </p:txBody>
      </p:sp>
      <p:sp>
        <p:nvSpPr>
          <p:cNvPr id="3" name="Rectangle: Rounded Corners 2">
            <a:extLst>
              <a:ext uri="{FF2B5EF4-FFF2-40B4-BE49-F238E27FC236}">
                <a16:creationId xmlns:a16="http://schemas.microsoft.com/office/drawing/2014/main" id="{E159376F-1E76-1275-192A-A5F0D4FF43E5}"/>
              </a:ext>
            </a:extLst>
          </p:cNvPr>
          <p:cNvSpPr/>
          <p:nvPr/>
        </p:nvSpPr>
        <p:spPr>
          <a:xfrm>
            <a:off x="638242" y="1897054"/>
            <a:ext cx="10915515"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1687C997-4787-2A76-1987-172979CC0505}"/>
              </a:ext>
            </a:extLst>
          </p:cNvPr>
          <p:cNvSpPr/>
          <p:nvPr/>
        </p:nvSpPr>
        <p:spPr>
          <a:xfrm>
            <a:off x="648753" y="1390178"/>
            <a:ext cx="10894491" cy="461665"/>
          </a:xfrm>
          <a:prstGeom prst="rect">
            <a:avLst/>
          </a:prstGeom>
        </p:spPr>
        <p:txBody>
          <a:bodyPr wrap="square">
            <a:spAutoFit/>
          </a:bodyPr>
          <a:lstStyle/>
          <a:p>
            <a:pPr algn="ctr"/>
            <a:r>
              <a:rPr lang="en-US" sz="2400" b="1" dirty="0">
                <a:solidFill>
                  <a:srgbClr val="00B0F0"/>
                </a:solidFill>
                <a:latin typeface="Alexandria" charset="0"/>
                <a:cs typeface="Alexandria" charset="0"/>
              </a:rPr>
              <a:t>Requirements For Ethical Leadership</a:t>
            </a:r>
          </a:p>
        </p:txBody>
      </p:sp>
      <p:sp>
        <p:nvSpPr>
          <p:cNvPr id="8" name="Rectangle 7">
            <a:extLst>
              <a:ext uri="{FF2B5EF4-FFF2-40B4-BE49-F238E27FC236}">
                <a16:creationId xmlns:a16="http://schemas.microsoft.com/office/drawing/2014/main" id="{E8BAA89F-F3BF-130E-6D23-4830942E36F7}"/>
              </a:ext>
            </a:extLst>
          </p:cNvPr>
          <p:cNvSpPr/>
          <p:nvPr/>
        </p:nvSpPr>
        <p:spPr>
          <a:xfrm>
            <a:off x="845574" y="2010190"/>
            <a:ext cx="10411706" cy="3271921"/>
          </a:xfrm>
          <a:prstGeom prst="rect">
            <a:avLst/>
          </a:prstGeom>
        </p:spPr>
        <p:txBody>
          <a:bodyPr wrap="square">
            <a:spAutoFit/>
          </a:bodyPr>
          <a:lstStyle/>
          <a:p>
            <a:pPr algn="just">
              <a:lnSpc>
                <a:spcPct val="150000"/>
              </a:lnSpc>
            </a:pPr>
            <a:r>
              <a:rPr lang="en-US" sz="2000" b="1" dirty="0">
                <a:solidFill>
                  <a:srgbClr val="002060"/>
                </a:solidFill>
                <a:latin typeface="Alexandria Light" pitchFamily="2" charset="-78"/>
                <a:cs typeface="Alexandria Light" pitchFamily="2" charset="-78"/>
              </a:rPr>
              <a:t>Finally, strong ethical leaders are those passionate about the organization and act in the organization’s best interests.</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They develop a vision and ethical habits to lead their organization.</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There is general agreement that ethical leadership is highly unlikely without a strong personal character. </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The question is how to teach or develop a moral person in a corporate environment.</a:t>
            </a:r>
          </a:p>
        </p:txBody>
      </p:sp>
    </p:spTree>
    <p:extLst>
      <p:ext uri="{BB962C8B-B14F-4D97-AF65-F5344CB8AC3E}">
        <p14:creationId xmlns:p14="http://schemas.microsoft.com/office/powerpoint/2010/main" val="10957232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B58D2B-339D-8284-3402-52C3758FC1B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F8ABCF79-E6E2-B576-9CC1-44AFB5632F9A}"/>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C801B79D-20EC-52FA-2906-B447E586F70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F7C54408-ABE5-8EF6-56C4-5FA2DCBAFCF6}"/>
              </a:ext>
            </a:extLst>
          </p:cNvPr>
          <p:cNvSpPr/>
          <p:nvPr/>
        </p:nvSpPr>
        <p:spPr>
          <a:xfrm>
            <a:off x="597222" y="711770"/>
            <a:ext cx="11358803" cy="461665"/>
          </a:xfrm>
          <a:prstGeom prst="rect">
            <a:avLst/>
          </a:prstGeom>
        </p:spPr>
        <p:txBody>
          <a:bodyPr wrap="square">
            <a:spAutoFit/>
          </a:bodyPr>
          <a:lstStyle/>
          <a:p>
            <a:r>
              <a:rPr lang="en-US" sz="2400" b="1" dirty="0">
                <a:solidFill>
                  <a:srgbClr val="00B0F0"/>
                </a:solidFill>
                <a:latin typeface="Alexandria" charset="0"/>
                <a:cs typeface="Alexandria" charset="0"/>
              </a:rPr>
              <a:t>ETHICAL LEADERSHIP</a:t>
            </a:r>
          </a:p>
        </p:txBody>
      </p:sp>
      <p:sp>
        <p:nvSpPr>
          <p:cNvPr id="3" name="Rectangle: Rounded Corners 2">
            <a:extLst>
              <a:ext uri="{FF2B5EF4-FFF2-40B4-BE49-F238E27FC236}">
                <a16:creationId xmlns:a16="http://schemas.microsoft.com/office/drawing/2014/main" id="{E159376F-1E76-1275-192A-A5F0D4FF43E5}"/>
              </a:ext>
            </a:extLst>
          </p:cNvPr>
          <p:cNvSpPr/>
          <p:nvPr/>
        </p:nvSpPr>
        <p:spPr>
          <a:xfrm>
            <a:off x="638242" y="1897054"/>
            <a:ext cx="10915515"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1687C997-4787-2A76-1987-172979CC0505}"/>
              </a:ext>
            </a:extLst>
          </p:cNvPr>
          <p:cNvSpPr/>
          <p:nvPr/>
        </p:nvSpPr>
        <p:spPr>
          <a:xfrm>
            <a:off x="648753" y="1390178"/>
            <a:ext cx="10894491" cy="461665"/>
          </a:xfrm>
          <a:prstGeom prst="rect">
            <a:avLst/>
          </a:prstGeom>
        </p:spPr>
        <p:txBody>
          <a:bodyPr wrap="square">
            <a:spAutoFit/>
          </a:bodyPr>
          <a:lstStyle/>
          <a:p>
            <a:pPr algn="ctr"/>
            <a:r>
              <a:rPr lang="en-US" sz="2400" b="1" dirty="0">
                <a:solidFill>
                  <a:srgbClr val="00B0F0"/>
                </a:solidFill>
                <a:latin typeface="Alexandria" charset="0"/>
                <a:cs typeface="Alexandria" charset="0"/>
              </a:rPr>
              <a:t>Requirements For Ethical Leadership</a:t>
            </a:r>
          </a:p>
        </p:txBody>
      </p:sp>
      <p:sp>
        <p:nvSpPr>
          <p:cNvPr id="8" name="Rectangle 7">
            <a:extLst>
              <a:ext uri="{FF2B5EF4-FFF2-40B4-BE49-F238E27FC236}">
                <a16:creationId xmlns:a16="http://schemas.microsoft.com/office/drawing/2014/main" id="{E8BAA89F-F3BF-130E-6D23-4830942E36F7}"/>
              </a:ext>
            </a:extLst>
          </p:cNvPr>
          <p:cNvSpPr/>
          <p:nvPr/>
        </p:nvSpPr>
        <p:spPr>
          <a:xfrm>
            <a:off x="845574" y="2010190"/>
            <a:ext cx="10411706" cy="4195251"/>
          </a:xfrm>
          <a:prstGeom prst="rect">
            <a:avLst/>
          </a:prstGeom>
        </p:spPr>
        <p:txBody>
          <a:bodyPr wrap="square">
            <a:spAutoFit/>
          </a:bodyPr>
          <a:lstStyle/>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Ethical leaders do not wait for ethical problems to arise. </a:t>
            </a:r>
          </a:p>
          <a:p>
            <a:pPr algn="just">
              <a:lnSpc>
                <a:spcPct val="150000"/>
              </a:lnSpc>
            </a:pPr>
            <a:r>
              <a:rPr lang="en-US" sz="2000" b="1" dirty="0">
                <a:solidFill>
                  <a:srgbClr val="002060"/>
                </a:solidFill>
                <a:latin typeface="Alexandria Light" pitchFamily="2" charset="-78"/>
                <a:cs typeface="Alexandria Light" pitchFamily="2" charset="-78"/>
              </a:rPr>
              <a:t>They identify potential risks, emerging risks, and develop plans and processes to deal with them. </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One way to be proactive is to take a leadership role in </a:t>
            </a:r>
            <a:r>
              <a:rPr lang="en-US" sz="2000" dirty="0">
                <a:solidFill>
                  <a:srgbClr val="FF0000"/>
                </a:solidFill>
                <a:latin typeface="Alexandria Light" pitchFamily="2" charset="-78"/>
                <a:cs typeface="Alexandria Light" pitchFamily="2" charset="-78"/>
              </a:rPr>
              <a:t>developing effective ethics and compliance programs</a:t>
            </a:r>
            <a:r>
              <a:rPr lang="en-US" sz="2000" dirty="0">
                <a:latin typeface="Alexandria Light" pitchFamily="2" charset="-78"/>
                <a:cs typeface="Alexandria Light" pitchFamily="2" charset="-78"/>
              </a:rPr>
              <a:t> that provide employees with guidance and support for making more ethical choices, even in the face of considerable pressure to do otherwise.</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Ethical leaders who are proactive understand social needs and apply or develop the best practices of ethical leadership that exist in their industry.</a:t>
            </a:r>
          </a:p>
        </p:txBody>
      </p:sp>
    </p:spTree>
    <p:extLst>
      <p:ext uri="{BB962C8B-B14F-4D97-AF65-F5344CB8AC3E}">
        <p14:creationId xmlns:p14="http://schemas.microsoft.com/office/powerpoint/2010/main" val="1993931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B58D2B-339D-8284-3402-52C3758FC1B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F8ABCF79-E6E2-B576-9CC1-44AFB5632F9A}"/>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C801B79D-20EC-52FA-2906-B447E586F70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F7C54408-ABE5-8EF6-56C4-5FA2DCBAFCF6}"/>
              </a:ext>
            </a:extLst>
          </p:cNvPr>
          <p:cNvSpPr/>
          <p:nvPr/>
        </p:nvSpPr>
        <p:spPr>
          <a:xfrm>
            <a:off x="597222" y="711770"/>
            <a:ext cx="11358803" cy="461665"/>
          </a:xfrm>
          <a:prstGeom prst="rect">
            <a:avLst/>
          </a:prstGeom>
        </p:spPr>
        <p:txBody>
          <a:bodyPr wrap="square">
            <a:spAutoFit/>
          </a:bodyPr>
          <a:lstStyle/>
          <a:p>
            <a:r>
              <a:rPr lang="en-US" sz="2400" b="1" dirty="0">
                <a:solidFill>
                  <a:srgbClr val="00B0F0"/>
                </a:solidFill>
                <a:latin typeface="Alexandria" charset="0"/>
                <a:cs typeface="Alexandria" charset="0"/>
              </a:rPr>
              <a:t>ETHICAL LEADERSHIP</a:t>
            </a:r>
          </a:p>
        </p:txBody>
      </p:sp>
      <p:sp>
        <p:nvSpPr>
          <p:cNvPr id="3" name="Rectangle: Rounded Corners 2">
            <a:extLst>
              <a:ext uri="{FF2B5EF4-FFF2-40B4-BE49-F238E27FC236}">
                <a16:creationId xmlns:a16="http://schemas.microsoft.com/office/drawing/2014/main" id="{E159376F-1E76-1275-192A-A5F0D4FF43E5}"/>
              </a:ext>
            </a:extLst>
          </p:cNvPr>
          <p:cNvSpPr/>
          <p:nvPr/>
        </p:nvSpPr>
        <p:spPr>
          <a:xfrm>
            <a:off x="638242" y="1897054"/>
            <a:ext cx="10915515"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1687C997-4787-2A76-1987-172979CC0505}"/>
              </a:ext>
            </a:extLst>
          </p:cNvPr>
          <p:cNvSpPr/>
          <p:nvPr/>
        </p:nvSpPr>
        <p:spPr>
          <a:xfrm>
            <a:off x="648753" y="1390178"/>
            <a:ext cx="10894491" cy="461665"/>
          </a:xfrm>
          <a:prstGeom prst="rect">
            <a:avLst/>
          </a:prstGeom>
        </p:spPr>
        <p:txBody>
          <a:bodyPr wrap="square">
            <a:spAutoFit/>
          </a:bodyPr>
          <a:lstStyle/>
          <a:p>
            <a:pPr algn="ctr"/>
            <a:r>
              <a:rPr lang="en-US" sz="2400" b="1" dirty="0">
                <a:solidFill>
                  <a:srgbClr val="00B0F0"/>
                </a:solidFill>
                <a:latin typeface="Alexandria" charset="0"/>
                <a:cs typeface="Alexandria" charset="0"/>
              </a:rPr>
              <a:t>Requirements For Ethical Leadership</a:t>
            </a:r>
          </a:p>
        </p:txBody>
      </p:sp>
      <p:sp>
        <p:nvSpPr>
          <p:cNvPr id="8" name="Rectangle 7">
            <a:extLst>
              <a:ext uri="{FF2B5EF4-FFF2-40B4-BE49-F238E27FC236}">
                <a16:creationId xmlns:a16="http://schemas.microsoft.com/office/drawing/2014/main" id="{E8BAA89F-F3BF-130E-6D23-4830942E36F7}"/>
              </a:ext>
            </a:extLst>
          </p:cNvPr>
          <p:cNvSpPr/>
          <p:nvPr/>
        </p:nvSpPr>
        <p:spPr>
          <a:xfrm>
            <a:off x="845574" y="2010190"/>
            <a:ext cx="10411706" cy="3271921"/>
          </a:xfrm>
          <a:prstGeom prst="rect">
            <a:avLst/>
          </a:prstGeom>
        </p:spPr>
        <p:txBody>
          <a:bodyPr wrap="square">
            <a:spAutoFit/>
          </a:bodyPr>
          <a:lstStyle/>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Ethical leaders do not wait for ethical problems to arise. </a:t>
            </a:r>
          </a:p>
          <a:p>
            <a:pPr algn="just">
              <a:lnSpc>
                <a:spcPct val="150000"/>
              </a:lnSpc>
            </a:pPr>
            <a:r>
              <a:rPr lang="en-US" sz="2000" b="1" dirty="0">
                <a:solidFill>
                  <a:srgbClr val="002060"/>
                </a:solidFill>
                <a:latin typeface="Alexandria Light" pitchFamily="2" charset="-78"/>
                <a:cs typeface="Alexandria Light" pitchFamily="2" charset="-78"/>
              </a:rPr>
              <a:t>They identify potential risks, emerging risks, and develop plans and processes to deal with them. </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Additionally, ethical leaders must </a:t>
            </a:r>
            <a:r>
              <a:rPr lang="en-US" sz="2000" dirty="0">
                <a:solidFill>
                  <a:srgbClr val="FF0000"/>
                </a:solidFill>
                <a:latin typeface="Alexandria Light" pitchFamily="2" charset="-78"/>
                <a:cs typeface="Alexandria Light" pitchFamily="2" charset="-78"/>
              </a:rPr>
              <a:t>model the organization’s values</a:t>
            </a:r>
            <a:r>
              <a:rPr lang="en-US" sz="2000" dirty="0">
                <a:latin typeface="Alexandria Light" pitchFamily="2" charset="-78"/>
                <a:cs typeface="Alexandria Light" pitchFamily="2" charset="-78"/>
              </a:rPr>
              <a:t>. If leaders do not actively serve as role models for the organization’s core values, then those values become nothing more than lip service.</a:t>
            </a:r>
          </a:p>
          <a:p>
            <a:pPr marL="342900" indent="-342900" algn="just">
              <a:lnSpc>
                <a:spcPct val="150000"/>
              </a:lnSpc>
              <a:buFont typeface="Arial" panose="020B0604020202020204" pitchFamily="34" charset="0"/>
              <a:buChar char="•"/>
            </a:pPr>
            <a:endParaRPr lang="en-US" sz="2000" dirty="0">
              <a:latin typeface="Alexandria Light" pitchFamily="2" charset="-78"/>
              <a:cs typeface="Alexandria Light" pitchFamily="2" charset="-78"/>
            </a:endParaRPr>
          </a:p>
        </p:txBody>
      </p:sp>
    </p:spTree>
    <p:extLst>
      <p:ext uri="{BB962C8B-B14F-4D97-AF65-F5344CB8AC3E}">
        <p14:creationId xmlns:p14="http://schemas.microsoft.com/office/powerpoint/2010/main" val="22929621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3194C01-A240-C659-1A90-D5284A9493C0}"/>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3C09238E-D025-C7FF-3262-36B49ADD6D34}"/>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E540A8F7-9779-196E-0979-0D8C8EF58F9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D1C678BC-373D-8E3D-627E-B060FF7FBDAB}"/>
              </a:ext>
            </a:extLst>
          </p:cNvPr>
          <p:cNvSpPr/>
          <p:nvPr/>
        </p:nvSpPr>
        <p:spPr>
          <a:xfrm>
            <a:off x="522970" y="705501"/>
            <a:ext cx="11393727" cy="461665"/>
          </a:xfrm>
          <a:prstGeom prst="rect">
            <a:avLst/>
          </a:prstGeom>
        </p:spPr>
        <p:txBody>
          <a:bodyPr wrap="square">
            <a:spAutoFit/>
          </a:bodyPr>
          <a:lstStyle/>
          <a:p>
            <a:r>
              <a:rPr lang="en-US" sz="2400" b="1" dirty="0">
                <a:solidFill>
                  <a:srgbClr val="00B0F0"/>
                </a:solidFill>
                <a:latin typeface="Alexandria" charset="0"/>
                <a:cs typeface="Alexandria" charset="0"/>
              </a:rPr>
              <a:t>ETHICAL LEADERSHIP</a:t>
            </a:r>
          </a:p>
        </p:txBody>
      </p:sp>
      <p:sp>
        <p:nvSpPr>
          <p:cNvPr id="4" name="Rectangle: Rounded Corners 3">
            <a:extLst>
              <a:ext uri="{FF2B5EF4-FFF2-40B4-BE49-F238E27FC236}">
                <a16:creationId xmlns:a16="http://schemas.microsoft.com/office/drawing/2014/main" id="{08FE8966-31DD-BB3E-F4C0-A010C4FDA290}"/>
              </a:ext>
            </a:extLst>
          </p:cNvPr>
          <p:cNvSpPr/>
          <p:nvPr/>
        </p:nvSpPr>
        <p:spPr>
          <a:xfrm>
            <a:off x="596749"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a:p>
        </p:txBody>
      </p:sp>
      <p:sp>
        <p:nvSpPr>
          <p:cNvPr id="6" name="Rectangle 5">
            <a:extLst>
              <a:ext uri="{FF2B5EF4-FFF2-40B4-BE49-F238E27FC236}">
                <a16:creationId xmlns:a16="http://schemas.microsoft.com/office/drawing/2014/main" id="{C288351C-DDA5-004E-F074-3BE4FF502A4E}"/>
              </a:ext>
            </a:extLst>
          </p:cNvPr>
          <p:cNvSpPr/>
          <p:nvPr/>
        </p:nvSpPr>
        <p:spPr>
          <a:xfrm>
            <a:off x="522970" y="1470327"/>
            <a:ext cx="10835250" cy="461665"/>
          </a:xfrm>
          <a:prstGeom prst="rect">
            <a:avLst/>
          </a:prstGeom>
        </p:spPr>
        <p:txBody>
          <a:bodyPr wrap="square">
            <a:spAutoFit/>
          </a:bodyPr>
          <a:lstStyle/>
          <a:p>
            <a:pPr algn="ctr"/>
            <a:r>
              <a:rPr lang="en-US" sz="2400" dirty="0">
                <a:solidFill>
                  <a:srgbClr val="002060"/>
                </a:solidFill>
                <a:latin typeface="Alexandria" pitchFamily="2" charset="-78"/>
                <a:cs typeface="Alexandria" pitchFamily="2" charset="-78"/>
              </a:rPr>
              <a:t>BENEFITS OF ETHICAL LEADERSHIP</a:t>
            </a:r>
          </a:p>
        </p:txBody>
      </p:sp>
      <p:pic>
        <p:nvPicPr>
          <p:cNvPr id="12" name="Picture 11">
            <a:extLst>
              <a:ext uri="{FF2B5EF4-FFF2-40B4-BE49-F238E27FC236}">
                <a16:creationId xmlns:a16="http://schemas.microsoft.com/office/drawing/2014/main" id="{C99B8922-8B97-58EC-ABF2-EA3037EF1384}"/>
              </a:ext>
            </a:extLst>
          </p:cNvPr>
          <p:cNvPicPr>
            <a:picLocks noChangeAspect="1"/>
          </p:cNvPicPr>
          <p:nvPr/>
        </p:nvPicPr>
        <p:blipFill>
          <a:blip r:embed="rId4"/>
          <a:stretch>
            <a:fillRect/>
          </a:stretch>
        </p:blipFill>
        <p:spPr>
          <a:xfrm>
            <a:off x="2143643" y="2257606"/>
            <a:ext cx="7335955" cy="359075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95105161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B58D2B-339D-8284-3402-52C3758FC1B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F8ABCF79-E6E2-B576-9CC1-44AFB5632F9A}"/>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C801B79D-20EC-52FA-2906-B447E586F70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F7C54408-ABE5-8EF6-56C4-5FA2DCBAFCF6}"/>
              </a:ext>
            </a:extLst>
          </p:cNvPr>
          <p:cNvSpPr/>
          <p:nvPr/>
        </p:nvSpPr>
        <p:spPr>
          <a:xfrm>
            <a:off x="597222" y="711770"/>
            <a:ext cx="11358803" cy="461665"/>
          </a:xfrm>
          <a:prstGeom prst="rect">
            <a:avLst/>
          </a:prstGeom>
        </p:spPr>
        <p:txBody>
          <a:bodyPr wrap="square">
            <a:spAutoFit/>
          </a:bodyPr>
          <a:lstStyle/>
          <a:p>
            <a:r>
              <a:rPr lang="en-US" sz="2400" b="1" dirty="0">
                <a:solidFill>
                  <a:srgbClr val="00B0F0"/>
                </a:solidFill>
                <a:latin typeface="Alexandria" charset="0"/>
                <a:cs typeface="Alexandria" charset="0"/>
              </a:rPr>
              <a:t>ETHICAL LEADERSHIP</a:t>
            </a:r>
          </a:p>
        </p:txBody>
      </p:sp>
      <p:sp>
        <p:nvSpPr>
          <p:cNvPr id="3" name="Rectangle: Rounded Corners 2">
            <a:extLst>
              <a:ext uri="{FF2B5EF4-FFF2-40B4-BE49-F238E27FC236}">
                <a16:creationId xmlns:a16="http://schemas.microsoft.com/office/drawing/2014/main" id="{E159376F-1E76-1275-192A-A5F0D4FF43E5}"/>
              </a:ext>
            </a:extLst>
          </p:cNvPr>
          <p:cNvSpPr/>
          <p:nvPr/>
        </p:nvSpPr>
        <p:spPr>
          <a:xfrm>
            <a:off x="638242" y="1897054"/>
            <a:ext cx="10915515"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1687C997-4787-2A76-1987-172979CC0505}"/>
              </a:ext>
            </a:extLst>
          </p:cNvPr>
          <p:cNvSpPr/>
          <p:nvPr/>
        </p:nvSpPr>
        <p:spPr>
          <a:xfrm>
            <a:off x="648753" y="1390178"/>
            <a:ext cx="10894491" cy="461665"/>
          </a:xfrm>
          <a:prstGeom prst="rect">
            <a:avLst/>
          </a:prstGeom>
        </p:spPr>
        <p:txBody>
          <a:bodyPr wrap="square">
            <a:spAutoFit/>
          </a:bodyPr>
          <a:lstStyle/>
          <a:p>
            <a:pPr algn="ctr"/>
            <a:r>
              <a:rPr lang="en-US" sz="2400" b="1" dirty="0">
                <a:solidFill>
                  <a:srgbClr val="00B0F0"/>
                </a:solidFill>
                <a:latin typeface="Alexandria" charset="0"/>
                <a:cs typeface="Alexandria" charset="0"/>
              </a:rPr>
              <a:t>Benefits of Ethical Leadership</a:t>
            </a:r>
          </a:p>
        </p:txBody>
      </p:sp>
      <p:sp>
        <p:nvSpPr>
          <p:cNvPr id="8" name="Rectangle 7">
            <a:extLst>
              <a:ext uri="{FF2B5EF4-FFF2-40B4-BE49-F238E27FC236}">
                <a16:creationId xmlns:a16="http://schemas.microsoft.com/office/drawing/2014/main" id="{E8BAA89F-F3BF-130E-6D23-4830942E36F7}"/>
              </a:ext>
            </a:extLst>
          </p:cNvPr>
          <p:cNvSpPr/>
          <p:nvPr/>
        </p:nvSpPr>
        <p:spPr>
          <a:xfrm>
            <a:off x="845574" y="2010190"/>
            <a:ext cx="10411706" cy="4616007"/>
          </a:xfrm>
          <a:prstGeom prst="rect">
            <a:avLst/>
          </a:prstGeom>
        </p:spPr>
        <p:txBody>
          <a:bodyPr wrap="square">
            <a:spAutoFit/>
          </a:bodyPr>
          <a:lstStyle/>
          <a:p>
            <a:pPr algn="just">
              <a:lnSpc>
                <a:spcPct val="150000"/>
              </a:lnSpc>
            </a:pPr>
            <a:r>
              <a:rPr lang="en-US" b="1" dirty="0">
                <a:solidFill>
                  <a:srgbClr val="002060"/>
                </a:solidFill>
                <a:latin typeface="Alexandria Light" pitchFamily="2" charset="-78"/>
                <a:cs typeface="Alexandria Light" pitchFamily="2" charset="-78"/>
              </a:rPr>
              <a:t>Ethical leadership creates many benefits for an organization. Most importantly, ethical leadership has a direct impact on the corporate culture of the firm. For instance,</a:t>
            </a:r>
          </a:p>
          <a:p>
            <a:pPr marL="457200" indent="-457200" algn="just">
              <a:lnSpc>
                <a:spcPct val="150000"/>
              </a:lnSpc>
              <a:buFont typeface="+mj-lt"/>
              <a:buAutoNum type="arabicPeriod"/>
            </a:pPr>
            <a:r>
              <a:rPr lang="en-US" dirty="0">
                <a:latin typeface="Alexandria Light" pitchFamily="2" charset="-78"/>
                <a:cs typeface="Alexandria Light" pitchFamily="2" charset="-78"/>
              </a:rPr>
              <a:t>Ethical leaders </a:t>
            </a:r>
            <a:r>
              <a:rPr lang="en-US" dirty="0">
                <a:solidFill>
                  <a:srgbClr val="FF0000"/>
                </a:solidFill>
                <a:latin typeface="Alexandria Light" pitchFamily="2" charset="-78"/>
                <a:cs typeface="Alexandria Light" pitchFamily="2" charset="-78"/>
              </a:rPr>
              <a:t>communicate and monitor an organization’s values</a:t>
            </a:r>
            <a:r>
              <a:rPr lang="en-US" dirty="0">
                <a:latin typeface="Alexandria Light" pitchFamily="2" charset="-78"/>
                <a:cs typeface="Alexandria Light" pitchFamily="2" charset="-78"/>
              </a:rPr>
              <a:t>, ensuring that employees are familiar with the company’s purpose and beliefs.</a:t>
            </a:r>
          </a:p>
          <a:p>
            <a:pPr marL="457200" indent="-457200" algn="just">
              <a:lnSpc>
                <a:spcPct val="150000"/>
              </a:lnSpc>
              <a:buFont typeface="+mj-lt"/>
              <a:buAutoNum type="arabicPeriod"/>
            </a:pPr>
            <a:r>
              <a:rPr lang="en-US" dirty="0">
                <a:latin typeface="Alexandria Light" pitchFamily="2" charset="-78"/>
                <a:cs typeface="Alexandria Light" pitchFamily="2" charset="-78"/>
              </a:rPr>
              <a:t>They also provide </a:t>
            </a:r>
            <a:r>
              <a:rPr lang="en-US" dirty="0">
                <a:solidFill>
                  <a:srgbClr val="FF0000"/>
                </a:solidFill>
                <a:latin typeface="Alexandria Light" pitchFamily="2" charset="-78"/>
                <a:cs typeface="Alexandria Light" pitchFamily="2" charset="-78"/>
              </a:rPr>
              <a:t>cultural motivations for ethical behavior</a:t>
            </a:r>
            <a:r>
              <a:rPr lang="en-US" dirty="0">
                <a:latin typeface="Alexandria Light" pitchFamily="2" charset="-78"/>
                <a:cs typeface="Alexandria Light" pitchFamily="2" charset="-78"/>
              </a:rPr>
              <a:t>, such as reward systems for ethical conduct and decision making.</a:t>
            </a:r>
          </a:p>
          <a:p>
            <a:pPr marL="457200" indent="-457200" algn="just">
              <a:lnSpc>
                <a:spcPct val="150000"/>
              </a:lnSpc>
              <a:buFont typeface="+mj-lt"/>
              <a:buAutoNum type="arabicPeriod"/>
            </a:pPr>
            <a:r>
              <a:rPr lang="en-US" dirty="0">
                <a:latin typeface="Alexandria Light" pitchFamily="2" charset="-78"/>
                <a:cs typeface="Alexandria Light" pitchFamily="2" charset="-78"/>
              </a:rPr>
              <a:t>Ethical leadership can also </a:t>
            </a:r>
            <a:r>
              <a:rPr lang="en-US" dirty="0">
                <a:solidFill>
                  <a:srgbClr val="FF0000"/>
                </a:solidFill>
                <a:latin typeface="Alexandria Light" pitchFamily="2" charset="-78"/>
                <a:cs typeface="Alexandria Light" pitchFamily="2" charset="-78"/>
              </a:rPr>
              <a:t>lead to higher employee satisfaction </a:t>
            </a:r>
            <a:r>
              <a:rPr lang="en-US" dirty="0">
                <a:latin typeface="Alexandria Light" pitchFamily="2" charset="-78"/>
                <a:cs typeface="Alexandria Light" pitchFamily="2" charset="-78"/>
              </a:rPr>
              <a:t>and employee commitment.</a:t>
            </a:r>
          </a:p>
          <a:p>
            <a:pPr marL="457200" indent="-457200" algn="just">
              <a:lnSpc>
                <a:spcPct val="150000"/>
              </a:lnSpc>
              <a:buFont typeface="+mj-lt"/>
              <a:buAutoNum type="arabicPeriod"/>
            </a:pPr>
            <a:r>
              <a:rPr lang="en-US" dirty="0">
                <a:latin typeface="Alexandria Light" pitchFamily="2" charset="-78"/>
                <a:cs typeface="Alexandria Light" pitchFamily="2" charset="-78"/>
              </a:rPr>
              <a:t>While ethical leadership can </a:t>
            </a:r>
            <a:r>
              <a:rPr lang="en-US" dirty="0">
                <a:solidFill>
                  <a:srgbClr val="FF0000"/>
                </a:solidFill>
                <a:latin typeface="Alexandria Light" pitchFamily="2" charset="-78"/>
                <a:cs typeface="Alexandria Light" pitchFamily="2" charset="-78"/>
              </a:rPr>
              <a:t>create competitive advantages </a:t>
            </a:r>
            <a:r>
              <a:rPr lang="en-US" dirty="0">
                <a:latin typeface="Alexandria Light" pitchFamily="2" charset="-78"/>
                <a:cs typeface="Alexandria Light" pitchFamily="2" charset="-78"/>
              </a:rPr>
              <a:t>through employee satisfaction and productivity, it also </a:t>
            </a:r>
            <a:r>
              <a:rPr lang="en-US" dirty="0">
                <a:solidFill>
                  <a:srgbClr val="FF0000"/>
                </a:solidFill>
                <a:latin typeface="Alexandria Light" pitchFamily="2" charset="-78"/>
                <a:cs typeface="Alexandria Light" pitchFamily="2" charset="-78"/>
              </a:rPr>
              <a:t>creates strong relationships </a:t>
            </a:r>
            <a:r>
              <a:rPr lang="en-US" dirty="0">
                <a:latin typeface="Alexandria Light" pitchFamily="2" charset="-78"/>
                <a:cs typeface="Alexandria Light" pitchFamily="2" charset="-78"/>
              </a:rPr>
              <a:t>with external stakeholders.</a:t>
            </a:r>
          </a:p>
        </p:txBody>
      </p:sp>
    </p:spTree>
    <p:extLst>
      <p:ext uri="{BB962C8B-B14F-4D97-AF65-F5344CB8AC3E}">
        <p14:creationId xmlns:p14="http://schemas.microsoft.com/office/powerpoint/2010/main" val="22960150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3194C01-A240-C659-1A90-D5284A9493C0}"/>
            </a:ext>
          </a:extLst>
        </p:cNvPr>
        <p:cNvGrpSpPr/>
        <p:nvPr/>
      </p:nvGrpSpPr>
      <p:grpSpPr>
        <a:xfrm>
          <a:off x="0" y="0"/>
          <a:ext cx="0" cy="0"/>
          <a:chOff x="0" y="0"/>
          <a:chExt cx="0" cy="0"/>
        </a:xfrm>
      </p:grpSpPr>
      <p:pic>
        <p:nvPicPr>
          <p:cNvPr id="7" name="Picture 6">
            <a:extLst>
              <a:ext uri="{FF2B5EF4-FFF2-40B4-BE49-F238E27FC236}">
                <a16:creationId xmlns:a16="http://schemas.microsoft.com/office/drawing/2014/main" id="{DCE15B11-8E40-B95A-AFB4-4A563F18BBF0}"/>
              </a:ext>
            </a:extLst>
          </p:cNvPr>
          <p:cNvPicPr>
            <a:picLocks noChangeAspect="1"/>
          </p:cNvPicPr>
          <p:nvPr/>
        </p:nvPicPr>
        <p:blipFill>
          <a:blip r:embed="rId3"/>
          <a:stretch>
            <a:fillRect/>
          </a:stretch>
        </p:blipFill>
        <p:spPr>
          <a:xfrm>
            <a:off x="0" y="0"/>
            <a:ext cx="12192000" cy="875071"/>
          </a:xfrm>
          <a:prstGeom prst="rect">
            <a:avLst/>
          </a:prstGeom>
        </p:spPr>
      </p:pic>
      <p:pic>
        <p:nvPicPr>
          <p:cNvPr id="9" name="Picture 8">
            <a:extLst>
              <a:ext uri="{FF2B5EF4-FFF2-40B4-BE49-F238E27FC236}">
                <a16:creationId xmlns:a16="http://schemas.microsoft.com/office/drawing/2014/main" id="{3D2FB298-510A-478F-96A1-704D717DFE35}"/>
              </a:ext>
            </a:extLst>
          </p:cNvPr>
          <p:cNvPicPr>
            <a:picLocks noChangeAspect="1"/>
          </p:cNvPicPr>
          <p:nvPr/>
        </p:nvPicPr>
        <p:blipFill>
          <a:blip r:embed="rId4"/>
          <a:stretch>
            <a:fillRect/>
          </a:stretch>
        </p:blipFill>
        <p:spPr>
          <a:xfrm>
            <a:off x="0" y="875071"/>
            <a:ext cx="12192000" cy="5982929"/>
          </a:xfrm>
          <a:prstGeom prst="rect">
            <a:avLst/>
          </a:prstGeom>
        </p:spPr>
      </p:pic>
    </p:spTree>
    <p:extLst>
      <p:ext uri="{BB962C8B-B14F-4D97-AF65-F5344CB8AC3E}">
        <p14:creationId xmlns:p14="http://schemas.microsoft.com/office/powerpoint/2010/main" val="308341666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B58D2B-339D-8284-3402-52C3758FC1B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F8ABCF79-E6E2-B576-9CC1-44AFB5632F9A}"/>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C801B79D-20EC-52FA-2906-B447E586F70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F7C54408-ABE5-8EF6-56C4-5FA2DCBAFCF6}"/>
              </a:ext>
            </a:extLst>
          </p:cNvPr>
          <p:cNvSpPr/>
          <p:nvPr/>
        </p:nvSpPr>
        <p:spPr>
          <a:xfrm>
            <a:off x="597222" y="711770"/>
            <a:ext cx="11358803" cy="461665"/>
          </a:xfrm>
          <a:prstGeom prst="rect">
            <a:avLst/>
          </a:prstGeom>
        </p:spPr>
        <p:txBody>
          <a:bodyPr wrap="square">
            <a:spAutoFit/>
          </a:bodyPr>
          <a:lstStyle/>
          <a:p>
            <a:r>
              <a:rPr lang="en-US" sz="2400" b="1" dirty="0">
                <a:solidFill>
                  <a:srgbClr val="00B0F0"/>
                </a:solidFill>
                <a:latin typeface="Alexandria" charset="0"/>
                <a:cs typeface="Alexandria" charset="0"/>
              </a:rPr>
              <a:t>ETHICAL LEADERSHIP</a:t>
            </a:r>
          </a:p>
        </p:txBody>
      </p:sp>
      <p:sp>
        <p:nvSpPr>
          <p:cNvPr id="3" name="Rectangle: Rounded Corners 2">
            <a:extLst>
              <a:ext uri="{FF2B5EF4-FFF2-40B4-BE49-F238E27FC236}">
                <a16:creationId xmlns:a16="http://schemas.microsoft.com/office/drawing/2014/main" id="{E159376F-1E76-1275-192A-A5F0D4FF43E5}"/>
              </a:ext>
            </a:extLst>
          </p:cNvPr>
          <p:cNvSpPr/>
          <p:nvPr/>
        </p:nvSpPr>
        <p:spPr>
          <a:xfrm>
            <a:off x="638242" y="1897054"/>
            <a:ext cx="10915515"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1687C997-4787-2A76-1987-172979CC0505}"/>
              </a:ext>
            </a:extLst>
          </p:cNvPr>
          <p:cNvSpPr/>
          <p:nvPr/>
        </p:nvSpPr>
        <p:spPr>
          <a:xfrm>
            <a:off x="648753" y="1390178"/>
            <a:ext cx="10894491" cy="461665"/>
          </a:xfrm>
          <a:prstGeom prst="rect">
            <a:avLst/>
          </a:prstGeom>
        </p:spPr>
        <p:txBody>
          <a:bodyPr wrap="square">
            <a:spAutoFit/>
          </a:bodyPr>
          <a:lstStyle/>
          <a:p>
            <a:pPr algn="ctr"/>
            <a:r>
              <a:rPr lang="en-US" sz="2400" b="1" dirty="0">
                <a:solidFill>
                  <a:srgbClr val="00B0F0"/>
                </a:solidFill>
                <a:latin typeface="Alexandria" charset="0"/>
                <a:cs typeface="Alexandria" charset="0"/>
              </a:rPr>
              <a:t>Benefits of Ethical Leadership</a:t>
            </a:r>
          </a:p>
        </p:txBody>
      </p:sp>
      <p:sp>
        <p:nvSpPr>
          <p:cNvPr id="8" name="Rectangle 7">
            <a:extLst>
              <a:ext uri="{FF2B5EF4-FFF2-40B4-BE49-F238E27FC236}">
                <a16:creationId xmlns:a16="http://schemas.microsoft.com/office/drawing/2014/main" id="{E8BAA89F-F3BF-130E-6D23-4830942E36F7}"/>
              </a:ext>
            </a:extLst>
          </p:cNvPr>
          <p:cNvSpPr/>
          <p:nvPr/>
        </p:nvSpPr>
        <p:spPr>
          <a:xfrm>
            <a:off x="845574" y="2010190"/>
            <a:ext cx="10411706" cy="4616007"/>
          </a:xfrm>
          <a:prstGeom prst="rect">
            <a:avLst/>
          </a:prstGeom>
        </p:spPr>
        <p:txBody>
          <a:bodyPr wrap="square">
            <a:spAutoFit/>
          </a:bodyPr>
          <a:lstStyle/>
          <a:p>
            <a:pPr algn="just">
              <a:lnSpc>
                <a:spcPct val="150000"/>
              </a:lnSpc>
            </a:pPr>
            <a:r>
              <a:rPr lang="en-US" b="1" dirty="0">
                <a:solidFill>
                  <a:srgbClr val="002060"/>
                </a:solidFill>
                <a:latin typeface="Alexandria Light" pitchFamily="2" charset="-78"/>
                <a:cs typeface="Alexandria Light" pitchFamily="2" charset="-78"/>
              </a:rPr>
              <a:t>Organizational culture emerges whether or not there is effective leadership.</a:t>
            </a:r>
          </a:p>
          <a:p>
            <a:pPr marL="342900" indent="-342900" algn="just">
              <a:lnSpc>
                <a:spcPct val="150000"/>
              </a:lnSpc>
              <a:buFont typeface="Arial" panose="020B0604020202020204" pitchFamily="34" charset="0"/>
              <a:buChar char="•"/>
            </a:pPr>
            <a:r>
              <a:rPr lang="en-US" dirty="0">
                <a:latin typeface="Alexandria Light" pitchFamily="2" charset="-78"/>
                <a:cs typeface="Alexandria Light" pitchFamily="2" charset="-78"/>
              </a:rPr>
              <a:t>The ethical dimension is dependent on how the company’s leaders influence the culture.</a:t>
            </a:r>
          </a:p>
          <a:p>
            <a:pPr marL="342900" indent="-342900" algn="just">
              <a:lnSpc>
                <a:spcPct val="150000"/>
              </a:lnSpc>
              <a:buFont typeface="Arial" panose="020B0604020202020204" pitchFamily="34" charset="0"/>
              <a:buChar char="•"/>
            </a:pPr>
            <a:r>
              <a:rPr lang="en-US" dirty="0">
                <a:latin typeface="Alexandria Light" pitchFamily="2" charset="-78"/>
                <a:cs typeface="Alexandria Light" pitchFamily="2" charset="-78"/>
              </a:rPr>
              <a:t>In organizations where leaders are tolerant or indifferent toward misconduct, a culture will likely develop in which employees cut corners and/or take excessive risks to advance their careers.</a:t>
            </a:r>
          </a:p>
          <a:p>
            <a:pPr marL="342900" indent="-342900" algn="just">
              <a:lnSpc>
                <a:spcPct val="150000"/>
              </a:lnSpc>
              <a:buFont typeface="Arial" panose="020B0604020202020204" pitchFamily="34" charset="0"/>
              <a:buChar char="•"/>
            </a:pPr>
            <a:r>
              <a:rPr lang="en-US" dirty="0">
                <a:latin typeface="Alexandria Light" pitchFamily="2" charset="-78"/>
                <a:cs typeface="Alexandria Light" pitchFamily="2" charset="-78"/>
              </a:rPr>
              <a:t>On the other hand, ethical leaders recognize that organizational culture will directly impact employee conduct and make a greater effort to promote a culture of ethics and compliance.</a:t>
            </a:r>
          </a:p>
          <a:p>
            <a:pPr algn="just">
              <a:lnSpc>
                <a:spcPct val="150000"/>
              </a:lnSpc>
            </a:pPr>
            <a:r>
              <a:rPr lang="en-US" b="1" dirty="0">
                <a:solidFill>
                  <a:srgbClr val="002060"/>
                </a:solidFill>
                <a:latin typeface="Alexandria Light" pitchFamily="2" charset="-78"/>
                <a:cs typeface="Alexandria Light" pitchFamily="2" charset="-78"/>
              </a:rPr>
              <a:t>Leaders help set the tone for such a culture through shared values, attitudes, and ethical practices.</a:t>
            </a:r>
          </a:p>
        </p:txBody>
      </p:sp>
    </p:spTree>
    <p:extLst>
      <p:ext uri="{BB962C8B-B14F-4D97-AF65-F5344CB8AC3E}">
        <p14:creationId xmlns:p14="http://schemas.microsoft.com/office/powerpoint/2010/main" val="26632572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3194C01-A240-C659-1A90-D5284A9493C0}"/>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3C09238E-D025-C7FF-3262-36B49ADD6D34}"/>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E540A8F7-9779-196E-0979-0D8C8EF58F9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D1C678BC-373D-8E3D-627E-B060FF7FBDAB}"/>
              </a:ext>
            </a:extLst>
          </p:cNvPr>
          <p:cNvSpPr/>
          <p:nvPr/>
        </p:nvSpPr>
        <p:spPr>
          <a:xfrm>
            <a:off x="522970" y="705501"/>
            <a:ext cx="11393727" cy="461665"/>
          </a:xfrm>
          <a:prstGeom prst="rect">
            <a:avLst/>
          </a:prstGeom>
        </p:spPr>
        <p:txBody>
          <a:bodyPr wrap="square">
            <a:spAutoFit/>
          </a:bodyPr>
          <a:lstStyle/>
          <a:p>
            <a:r>
              <a:rPr lang="en-US" sz="2400" b="1" dirty="0">
                <a:solidFill>
                  <a:srgbClr val="00B0F0"/>
                </a:solidFill>
                <a:latin typeface="Alexandria" charset="0"/>
                <a:cs typeface="Alexandria" charset="0"/>
              </a:rPr>
              <a:t>ETHICAL LEADERSHIP</a:t>
            </a:r>
          </a:p>
        </p:txBody>
      </p:sp>
      <p:sp>
        <p:nvSpPr>
          <p:cNvPr id="4" name="Rectangle: Rounded Corners 3">
            <a:extLst>
              <a:ext uri="{FF2B5EF4-FFF2-40B4-BE49-F238E27FC236}">
                <a16:creationId xmlns:a16="http://schemas.microsoft.com/office/drawing/2014/main" id="{08FE8966-31DD-BB3E-F4C0-A010C4FDA290}"/>
              </a:ext>
            </a:extLst>
          </p:cNvPr>
          <p:cNvSpPr/>
          <p:nvPr/>
        </p:nvSpPr>
        <p:spPr>
          <a:xfrm>
            <a:off x="596749"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a:p>
        </p:txBody>
      </p:sp>
      <p:sp>
        <p:nvSpPr>
          <p:cNvPr id="6" name="Rectangle 5">
            <a:extLst>
              <a:ext uri="{FF2B5EF4-FFF2-40B4-BE49-F238E27FC236}">
                <a16:creationId xmlns:a16="http://schemas.microsoft.com/office/drawing/2014/main" id="{C288351C-DDA5-004E-F074-3BE4FF502A4E}"/>
              </a:ext>
            </a:extLst>
          </p:cNvPr>
          <p:cNvSpPr/>
          <p:nvPr/>
        </p:nvSpPr>
        <p:spPr>
          <a:xfrm>
            <a:off x="522970" y="1470327"/>
            <a:ext cx="10835250" cy="461665"/>
          </a:xfrm>
          <a:prstGeom prst="rect">
            <a:avLst/>
          </a:prstGeom>
        </p:spPr>
        <p:txBody>
          <a:bodyPr wrap="square">
            <a:spAutoFit/>
          </a:bodyPr>
          <a:lstStyle/>
          <a:p>
            <a:pPr algn="ctr"/>
            <a:r>
              <a:rPr lang="en-US" sz="2400" dirty="0">
                <a:solidFill>
                  <a:srgbClr val="002060"/>
                </a:solidFill>
                <a:latin typeface="Alexandria" pitchFamily="2" charset="-78"/>
                <a:cs typeface="Alexandria" pitchFamily="2" charset="-78"/>
              </a:rPr>
              <a:t>LEADERSHIP STYLES AND ETHICAL DECISIONS</a:t>
            </a:r>
          </a:p>
        </p:txBody>
      </p:sp>
      <p:pic>
        <p:nvPicPr>
          <p:cNvPr id="7172" name="Picture 4" descr="Leadership Styles - Overview, Importance, Examples">
            <a:extLst>
              <a:ext uri="{FF2B5EF4-FFF2-40B4-BE49-F238E27FC236}">
                <a16:creationId xmlns:a16="http://schemas.microsoft.com/office/drawing/2014/main" id="{CB52384B-DF8B-6B7B-323B-66FF9B4E1BD7}"/>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776445" y="2092958"/>
            <a:ext cx="8328299" cy="457902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300685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B58D2B-339D-8284-3402-52C3758FC1B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F8ABCF79-E6E2-B576-9CC1-44AFB5632F9A}"/>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C801B79D-20EC-52FA-2906-B447E586F70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F7C54408-ABE5-8EF6-56C4-5FA2DCBAFCF6}"/>
              </a:ext>
            </a:extLst>
          </p:cNvPr>
          <p:cNvSpPr/>
          <p:nvPr/>
        </p:nvSpPr>
        <p:spPr>
          <a:xfrm>
            <a:off x="597222" y="711770"/>
            <a:ext cx="11358803" cy="461665"/>
          </a:xfrm>
          <a:prstGeom prst="rect">
            <a:avLst/>
          </a:prstGeom>
        </p:spPr>
        <p:txBody>
          <a:bodyPr wrap="square">
            <a:spAutoFit/>
          </a:bodyPr>
          <a:lstStyle/>
          <a:p>
            <a:r>
              <a:rPr lang="en-US" sz="2400" b="1" dirty="0">
                <a:solidFill>
                  <a:srgbClr val="00B0F0"/>
                </a:solidFill>
                <a:latin typeface="Alexandria" charset="0"/>
                <a:cs typeface="Alexandria" charset="0"/>
              </a:rPr>
              <a:t>ETHICAL LEADERSHIP</a:t>
            </a:r>
          </a:p>
        </p:txBody>
      </p:sp>
      <p:sp>
        <p:nvSpPr>
          <p:cNvPr id="3" name="Rectangle: Rounded Corners 2">
            <a:extLst>
              <a:ext uri="{FF2B5EF4-FFF2-40B4-BE49-F238E27FC236}">
                <a16:creationId xmlns:a16="http://schemas.microsoft.com/office/drawing/2014/main" id="{E159376F-1E76-1275-192A-A5F0D4FF43E5}"/>
              </a:ext>
            </a:extLst>
          </p:cNvPr>
          <p:cNvSpPr/>
          <p:nvPr/>
        </p:nvSpPr>
        <p:spPr>
          <a:xfrm>
            <a:off x="638242" y="1897054"/>
            <a:ext cx="10915515"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1687C997-4787-2A76-1987-172979CC0505}"/>
              </a:ext>
            </a:extLst>
          </p:cNvPr>
          <p:cNvSpPr/>
          <p:nvPr/>
        </p:nvSpPr>
        <p:spPr>
          <a:xfrm>
            <a:off x="648753" y="1390178"/>
            <a:ext cx="10894491" cy="461665"/>
          </a:xfrm>
          <a:prstGeom prst="rect">
            <a:avLst/>
          </a:prstGeom>
        </p:spPr>
        <p:txBody>
          <a:bodyPr wrap="square">
            <a:spAutoFit/>
          </a:bodyPr>
          <a:lstStyle/>
          <a:p>
            <a:pPr algn="ctr"/>
            <a:r>
              <a:rPr lang="en-US" sz="2400" b="1" dirty="0">
                <a:solidFill>
                  <a:srgbClr val="00B0F0"/>
                </a:solidFill>
                <a:latin typeface="Alexandria" charset="0"/>
                <a:cs typeface="Alexandria" charset="0"/>
              </a:rPr>
              <a:t>Leadership Styles and Ethical Decisions</a:t>
            </a:r>
          </a:p>
        </p:txBody>
      </p:sp>
      <p:sp>
        <p:nvSpPr>
          <p:cNvPr id="8" name="Rectangle 7">
            <a:extLst>
              <a:ext uri="{FF2B5EF4-FFF2-40B4-BE49-F238E27FC236}">
                <a16:creationId xmlns:a16="http://schemas.microsoft.com/office/drawing/2014/main" id="{E8BAA89F-F3BF-130E-6D23-4830942E36F7}"/>
              </a:ext>
            </a:extLst>
          </p:cNvPr>
          <p:cNvSpPr/>
          <p:nvPr/>
        </p:nvSpPr>
        <p:spPr>
          <a:xfrm>
            <a:off x="845574" y="2010190"/>
            <a:ext cx="10411706" cy="4195251"/>
          </a:xfrm>
          <a:prstGeom prst="rect">
            <a:avLst/>
          </a:prstGeom>
        </p:spPr>
        <p:txBody>
          <a:bodyPr wrap="square">
            <a:spAutoFit/>
          </a:bodyPr>
          <a:lstStyle/>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Leadership styles influence many aspects of organizational behavior, including employees’ acceptance of and adherence to organizational norms and values.</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Styles that focus on building strong organizational values among employees contribute to shared standards of conduct.</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They also influence the organization’s transmission and monitoring of values, norms, and codes of ethics.</a:t>
            </a:r>
          </a:p>
          <a:p>
            <a:pPr algn="just">
              <a:lnSpc>
                <a:spcPct val="150000"/>
              </a:lnSpc>
            </a:pPr>
            <a:r>
              <a:rPr lang="en-US" sz="2000" b="1" dirty="0">
                <a:solidFill>
                  <a:srgbClr val="002060"/>
                </a:solidFill>
                <a:latin typeface="Alexandria Light" pitchFamily="2" charset="-78"/>
                <a:cs typeface="Alexandria Light" pitchFamily="2" charset="-78"/>
              </a:rPr>
              <a:t>In short, the leadership style of an organization influences how its employees act.</a:t>
            </a:r>
          </a:p>
        </p:txBody>
      </p:sp>
    </p:spTree>
    <p:extLst>
      <p:ext uri="{BB962C8B-B14F-4D97-AF65-F5344CB8AC3E}">
        <p14:creationId xmlns:p14="http://schemas.microsoft.com/office/powerpoint/2010/main" val="3583930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B58D2B-339D-8284-3402-52C3758FC1B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F8ABCF79-E6E2-B576-9CC1-44AFB5632F9A}"/>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C801B79D-20EC-52FA-2906-B447E586F70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F7C54408-ABE5-8EF6-56C4-5FA2DCBAFCF6}"/>
              </a:ext>
            </a:extLst>
          </p:cNvPr>
          <p:cNvSpPr/>
          <p:nvPr/>
        </p:nvSpPr>
        <p:spPr>
          <a:xfrm>
            <a:off x="597222" y="711770"/>
            <a:ext cx="11358803" cy="461665"/>
          </a:xfrm>
          <a:prstGeom prst="rect">
            <a:avLst/>
          </a:prstGeom>
        </p:spPr>
        <p:txBody>
          <a:bodyPr wrap="square">
            <a:spAutoFit/>
          </a:bodyPr>
          <a:lstStyle/>
          <a:p>
            <a:r>
              <a:rPr lang="en-US" sz="2400" b="1" dirty="0">
                <a:solidFill>
                  <a:srgbClr val="00B0F0"/>
                </a:solidFill>
                <a:latin typeface="Alexandria" charset="0"/>
                <a:cs typeface="Alexandria" charset="0"/>
              </a:rPr>
              <a:t>ETHICAL LEADERSHIP</a:t>
            </a:r>
          </a:p>
        </p:txBody>
      </p:sp>
      <p:sp>
        <p:nvSpPr>
          <p:cNvPr id="3" name="Rectangle: Rounded Corners 2">
            <a:extLst>
              <a:ext uri="{FF2B5EF4-FFF2-40B4-BE49-F238E27FC236}">
                <a16:creationId xmlns:a16="http://schemas.microsoft.com/office/drawing/2014/main" id="{E159376F-1E76-1275-192A-A5F0D4FF43E5}"/>
              </a:ext>
            </a:extLst>
          </p:cNvPr>
          <p:cNvSpPr/>
          <p:nvPr/>
        </p:nvSpPr>
        <p:spPr>
          <a:xfrm>
            <a:off x="638242" y="1897054"/>
            <a:ext cx="10915515"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1687C997-4787-2A76-1987-172979CC0505}"/>
              </a:ext>
            </a:extLst>
          </p:cNvPr>
          <p:cNvSpPr/>
          <p:nvPr/>
        </p:nvSpPr>
        <p:spPr>
          <a:xfrm>
            <a:off x="648753" y="1390178"/>
            <a:ext cx="10894491" cy="461665"/>
          </a:xfrm>
          <a:prstGeom prst="rect">
            <a:avLst/>
          </a:prstGeom>
        </p:spPr>
        <p:txBody>
          <a:bodyPr wrap="square">
            <a:spAutoFit/>
          </a:bodyPr>
          <a:lstStyle/>
          <a:p>
            <a:pPr algn="ctr"/>
            <a:r>
              <a:rPr lang="en-US" sz="2400" b="1" dirty="0">
                <a:solidFill>
                  <a:srgbClr val="00B0F0"/>
                </a:solidFill>
                <a:latin typeface="Alexandria" charset="0"/>
                <a:cs typeface="Alexandria" charset="0"/>
              </a:rPr>
              <a:t>Leadership Styles and Ethical Decisions</a:t>
            </a:r>
          </a:p>
        </p:txBody>
      </p:sp>
      <p:sp>
        <p:nvSpPr>
          <p:cNvPr id="8" name="Rectangle 7">
            <a:extLst>
              <a:ext uri="{FF2B5EF4-FFF2-40B4-BE49-F238E27FC236}">
                <a16:creationId xmlns:a16="http://schemas.microsoft.com/office/drawing/2014/main" id="{E8BAA89F-F3BF-130E-6D23-4830942E36F7}"/>
              </a:ext>
            </a:extLst>
          </p:cNvPr>
          <p:cNvSpPr/>
          <p:nvPr/>
        </p:nvSpPr>
        <p:spPr>
          <a:xfrm>
            <a:off x="845574" y="2010190"/>
            <a:ext cx="10411706" cy="4656916"/>
          </a:xfrm>
          <a:prstGeom prst="rect">
            <a:avLst/>
          </a:prstGeom>
        </p:spPr>
        <p:txBody>
          <a:bodyPr wrap="square">
            <a:spAutoFit/>
          </a:bodyPr>
          <a:lstStyle/>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There is no one leadership style or an absolute list of attributes, values, or skills needed to be an effective leader. </a:t>
            </a:r>
          </a:p>
          <a:p>
            <a:pPr algn="just">
              <a:lnSpc>
                <a:spcPct val="150000"/>
              </a:lnSpc>
            </a:pPr>
            <a:r>
              <a:rPr lang="en-US" sz="2000" b="1" dirty="0">
                <a:solidFill>
                  <a:srgbClr val="002060"/>
                </a:solidFill>
                <a:latin typeface="Alexandria Light" pitchFamily="2" charset="-78"/>
                <a:cs typeface="Alexandria Light" pitchFamily="2" charset="-78"/>
              </a:rPr>
              <a:t>However, three elemental ingredients for leadership include </a:t>
            </a:r>
            <a:r>
              <a:rPr lang="en-US" sz="2000" b="1" dirty="0">
                <a:solidFill>
                  <a:srgbClr val="FF0000"/>
                </a:solidFill>
                <a:latin typeface="Alexandria Light" pitchFamily="2" charset="-78"/>
                <a:cs typeface="Alexandria Light" pitchFamily="2" charset="-78"/>
              </a:rPr>
              <a:t>character</a:t>
            </a:r>
            <a:r>
              <a:rPr lang="en-US" sz="2000" b="1" dirty="0">
                <a:solidFill>
                  <a:srgbClr val="002060"/>
                </a:solidFill>
                <a:latin typeface="Alexandria Light" pitchFamily="2" charset="-78"/>
                <a:cs typeface="Alexandria Light" pitchFamily="2" charset="-78"/>
              </a:rPr>
              <a:t>, </a:t>
            </a:r>
            <a:r>
              <a:rPr lang="en-US" sz="2000" b="1" dirty="0">
                <a:solidFill>
                  <a:srgbClr val="FF0000"/>
                </a:solidFill>
                <a:latin typeface="Alexandria Light" pitchFamily="2" charset="-78"/>
                <a:cs typeface="Alexandria Light" pitchFamily="2" charset="-78"/>
              </a:rPr>
              <a:t>stewardship</a:t>
            </a:r>
            <a:r>
              <a:rPr lang="en-US" sz="2000" b="1" dirty="0">
                <a:solidFill>
                  <a:srgbClr val="002060"/>
                </a:solidFill>
                <a:latin typeface="Alexandria Light" pitchFamily="2" charset="-78"/>
                <a:cs typeface="Alexandria Light" pitchFamily="2" charset="-78"/>
              </a:rPr>
              <a:t>, and </a:t>
            </a:r>
            <a:r>
              <a:rPr lang="en-US" sz="2000" b="1" dirty="0">
                <a:solidFill>
                  <a:srgbClr val="FF0000"/>
                </a:solidFill>
                <a:latin typeface="Alexandria Light" pitchFamily="2" charset="-78"/>
                <a:cs typeface="Alexandria Light" pitchFamily="2" charset="-78"/>
              </a:rPr>
              <a:t>experience</a:t>
            </a:r>
            <a:r>
              <a:rPr lang="en-US" sz="2000" b="1" dirty="0">
                <a:solidFill>
                  <a:srgbClr val="002060"/>
                </a:solidFill>
                <a:latin typeface="Alexandria Light" pitchFamily="2" charset="-78"/>
                <a:cs typeface="Alexandria Light" pitchFamily="2" charset="-78"/>
              </a:rPr>
              <a:t>.</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Strong ethical leaders must have the right kind of moral integrity or character.</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Such integrity must be transparent; in other words, they must “do in private as if it were always public.” </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Stewardship involves managing the responsibilities and duties of being a leader. </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A leader must assume his or her responsibilities to lead effectively.</a:t>
            </a:r>
            <a:endParaRPr lang="en-US" sz="2000" b="1" dirty="0">
              <a:solidFill>
                <a:srgbClr val="002060"/>
              </a:solidFill>
              <a:latin typeface="Alexandria Light" pitchFamily="2" charset="-78"/>
              <a:cs typeface="Alexandria Light" pitchFamily="2" charset="-78"/>
            </a:endParaRPr>
          </a:p>
        </p:txBody>
      </p:sp>
    </p:spTree>
    <p:extLst>
      <p:ext uri="{BB962C8B-B14F-4D97-AF65-F5344CB8AC3E}">
        <p14:creationId xmlns:p14="http://schemas.microsoft.com/office/powerpoint/2010/main" val="33934131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B58D2B-339D-8284-3402-52C3758FC1B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F8ABCF79-E6E2-B576-9CC1-44AFB5632F9A}"/>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C801B79D-20EC-52FA-2906-B447E586F70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F7C54408-ABE5-8EF6-56C4-5FA2DCBAFCF6}"/>
              </a:ext>
            </a:extLst>
          </p:cNvPr>
          <p:cNvSpPr/>
          <p:nvPr/>
        </p:nvSpPr>
        <p:spPr>
          <a:xfrm>
            <a:off x="597222" y="711770"/>
            <a:ext cx="11358803" cy="461665"/>
          </a:xfrm>
          <a:prstGeom prst="rect">
            <a:avLst/>
          </a:prstGeom>
        </p:spPr>
        <p:txBody>
          <a:bodyPr wrap="square">
            <a:spAutoFit/>
          </a:bodyPr>
          <a:lstStyle/>
          <a:p>
            <a:r>
              <a:rPr lang="en-US" sz="2400" b="1" dirty="0">
                <a:solidFill>
                  <a:srgbClr val="00B0F0"/>
                </a:solidFill>
                <a:latin typeface="Alexandria" charset="0"/>
                <a:cs typeface="Alexandria" charset="0"/>
              </a:rPr>
              <a:t>ETHICAL LEADERSHIP</a:t>
            </a:r>
          </a:p>
        </p:txBody>
      </p:sp>
      <p:sp>
        <p:nvSpPr>
          <p:cNvPr id="3" name="Rectangle: Rounded Corners 2">
            <a:extLst>
              <a:ext uri="{FF2B5EF4-FFF2-40B4-BE49-F238E27FC236}">
                <a16:creationId xmlns:a16="http://schemas.microsoft.com/office/drawing/2014/main" id="{E159376F-1E76-1275-192A-A5F0D4FF43E5}"/>
              </a:ext>
            </a:extLst>
          </p:cNvPr>
          <p:cNvSpPr/>
          <p:nvPr/>
        </p:nvSpPr>
        <p:spPr>
          <a:xfrm>
            <a:off x="638242" y="1897054"/>
            <a:ext cx="10915515"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1687C997-4787-2A76-1987-172979CC0505}"/>
              </a:ext>
            </a:extLst>
          </p:cNvPr>
          <p:cNvSpPr/>
          <p:nvPr/>
        </p:nvSpPr>
        <p:spPr>
          <a:xfrm>
            <a:off x="648753" y="1390178"/>
            <a:ext cx="10894491" cy="461665"/>
          </a:xfrm>
          <a:prstGeom prst="rect">
            <a:avLst/>
          </a:prstGeom>
        </p:spPr>
        <p:txBody>
          <a:bodyPr wrap="square">
            <a:spAutoFit/>
          </a:bodyPr>
          <a:lstStyle/>
          <a:p>
            <a:pPr algn="ctr"/>
            <a:r>
              <a:rPr lang="en-US" sz="2400" b="1" dirty="0">
                <a:solidFill>
                  <a:srgbClr val="00B0F0"/>
                </a:solidFill>
                <a:latin typeface="Alexandria" charset="0"/>
                <a:cs typeface="Alexandria" charset="0"/>
              </a:rPr>
              <a:t>Leadership Styles and Ethical Decisions</a:t>
            </a:r>
          </a:p>
        </p:txBody>
      </p:sp>
      <p:sp>
        <p:nvSpPr>
          <p:cNvPr id="8" name="Rectangle 7">
            <a:extLst>
              <a:ext uri="{FF2B5EF4-FFF2-40B4-BE49-F238E27FC236}">
                <a16:creationId xmlns:a16="http://schemas.microsoft.com/office/drawing/2014/main" id="{E8BAA89F-F3BF-130E-6D23-4830942E36F7}"/>
              </a:ext>
            </a:extLst>
          </p:cNvPr>
          <p:cNvSpPr/>
          <p:nvPr/>
        </p:nvSpPr>
        <p:spPr>
          <a:xfrm>
            <a:off x="845574" y="2010190"/>
            <a:ext cx="10411706" cy="3733586"/>
          </a:xfrm>
          <a:prstGeom prst="rect">
            <a:avLst/>
          </a:prstGeom>
        </p:spPr>
        <p:txBody>
          <a:bodyPr wrap="square">
            <a:spAutoFit/>
          </a:bodyPr>
          <a:lstStyle/>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The most effective ethical leaders possess the ability to manage themselves and their relationships with others effectively, a skill known as emotional intelligence. </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Emotionally intelligent leaders are skilled in </a:t>
            </a:r>
            <a:r>
              <a:rPr lang="en-US" sz="2000" b="1" dirty="0">
                <a:solidFill>
                  <a:srgbClr val="FF0000"/>
                </a:solidFill>
                <a:latin typeface="Alexandria Light" pitchFamily="2" charset="-78"/>
                <a:cs typeface="Alexandria Light" pitchFamily="2" charset="-78"/>
              </a:rPr>
              <a:t>1. </a:t>
            </a:r>
            <a:r>
              <a:rPr lang="en-US" sz="2000" dirty="0">
                <a:solidFill>
                  <a:srgbClr val="002060"/>
                </a:solidFill>
                <a:latin typeface="Alexandria Light" pitchFamily="2" charset="-78"/>
                <a:cs typeface="Alexandria Light" pitchFamily="2" charset="-78"/>
              </a:rPr>
              <a:t>self-awareness</a:t>
            </a:r>
            <a:r>
              <a:rPr lang="en-US" sz="2000" dirty="0">
                <a:latin typeface="Alexandria Light" pitchFamily="2" charset="-78"/>
                <a:cs typeface="Alexandria Light" pitchFamily="2" charset="-78"/>
              </a:rPr>
              <a:t>, </a:t>
            </a:r>
            <a:r>
              <a:rPr lang="en-US" sz="2000" b="1" dirty="0">
                <a:solidFill>
                  <a:srgbClr val="FF0000"/>
                </a:solidFill>
                <a:latin typeface="Alexandria Light" pitchFamily="2" charset="-78"/>
                <a:cs typeface="Alexandria Light" pitchFamily="2" charset="-78"/>
              </a:rPr>
              <a:t>2.</a:t>
            </a:r>
            <a:r>
              <a:rPr lang="en-US" sz="2000" dirty="0">
                <a:latin typeface="Alexandria Light" pitchFamily="2" charset="-78"/>
                <a:cs typeface="Alexandria Light" pitchFamily="2" charset="-78"/>
              </a:rPr>
              <a:t> </a:t>
            </a:r>
            <a:r>
              <a:rPr lang="en-US" sz="2000" dirty="0">
                <a:solidFill>
                  <a:srgbClr val="002060"/>
                </a:solidFill>
                <a:latin typeface="Alexandria Light" pitchFamily="2" charset="-78"/>
                <a:cs typeface="Alexandria Light" pitchFamily="2" charset="-78"/>
              </a:rPr>
              <a:t>self-control</a:t>
            </a:r>
            <a:r>
              <a:rPr lang="en-US" sz="2000" dirty="0">
                <a:latin typeface="Alexandria Light" pitchFamily="2" charset="-78"/>
                <a:cs typeface="Alexandria Light" pitchFamily="2" charset="-78"/>
              </a:rPr>
              <a:t>, and </a:t>
            </a:r>
            <a:r>
              <a:rPr lang="en-US" sz="2000" b="1" dirty="0">
                <a:solidFill>
                  <a:srgbClr val="FF0000"/>
                </a:solidFill>
                <a:latin typeface="Alexandria Light" pitchFamily="2" charset="-78"/>
                <a:cs typeface="Alexandria Light" pitchFamily="2" charset="-78"/>
              </a:rPr>
              <a:t>2. </a:t>
            </a:r>
            <a:r>
              <a:rPr lang="en-US" sz="2000" dirty="0">
                <a:solidFill>
                  <a:srgbClr val="002060"/>
                </a:solidFill>
                <a:latin typeface="Alexandria Light" pitchFamily="2" charset="-78"/>
                <a:cs typeface="Alexandria Light" pitchFamily="2" charset="-78"/>
              </a:rPr>
              <a:t>relationship building</a:t>
            </a:r>
            <a:r>
              <a:rPr lang="en-US" sz="2000" dirty="0">
                <a:latin typeface="Alexandria Light" pitchFamily="2" charset="-78"/>
                <a:cs typeface="Alexandria Light" pitchFamily="2" charset="-78"/>
              </a:rPr>
              <a:t>. </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They are outward directed and have a vision about achieving “something greater than themselves.</a:t>
            </a:r>
          </a:p>
          <a:p>
            <a:pPr marL="342900" indent="-342900" algn="just">
              <a:lnSpc>
                <a:spcPct val="150000"/>
              </a:lnSpc>
              <a:buFont typeface="Arial" panose="020B0604020202020204" pitchFamily="34" charset="0"/>
              <a:buChar char="•"/>
            </a:pPr>
            <a:endParaRPr lang="en-US" sz="2000" b="1" dirty="0">
              <a:solidFill>
                <a:srgbClr val="002060"/>
              </a:solidFill>
              <a:latin typeface="Alexandria Light" pitchFamily="2" charset="-78"/>
              <a:cs typeface="Alexandria Light" pitchFamily="2" charset="-78"/>
            </a:endParaRPr>
          </a:p>
        </p:txBody>
      </p:sp>
    </p:spTree>
    <p:extLst>
      <p:ext uri="{BB962C8B-B14F-4D97-AF65-F5344CB8AC3E}">
        <p14:creationId xmlns:p14="http://schemas.microsoft.com/office/powerpoint/2010/main" val="25420137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B58D2B-339D-8284-3402-52C3758FC1B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F8ABCF79-E6E2-B576-9CC1-44AFB5632F9A}"/>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C801B79D-20EC-52FA-2906-B447E586F70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F7C54408-ABE5-8EF6-56C4-5FA2DCBAFCF6}"/>
              </a:ext>
            </a:extLst>
          </p:cNvPr>
          <p:cNvSpPr/>
          <p:nvPr/>
        </p:nvSpPr>
        <p:spPr>
          <a:xfrm>
            <a:off x="597222" y="711770"/>
            <a:ext cx="11358803" cy="461665"/>
          </a:xfrm>
          <a:prstGeom prst="rect">
            <a:avLst/>
          </a:prstGeom>
        </p:spPr>
        <p:txBody>
          <a:bodyPr wrap="square">
            <a:spAutoFit/>
          </a:bodyPr>
          <a:lstStyle/>
          <a:p>
            <a:r>
              <a:rPr lang="en-US" sz="2400" b="1" dirty="0">
                <a:solidFill>
                  <a:srgbClr val="00B0F0"/>
                </a:solidFill>
                <a:latin typeface="Alexandria" charset="0"/>
                <a:cs typeface="Alexandria" charset="0"/>
              </a:rPr>
              <a:t>ETHICAL LEADERSHIP</a:t>
            </a:r>
          </a:p>
        </p:txBody>
      </p:sp>
      <p:sp>
        <p:nvSpPr>
          <p:cNvPr id="3" name="Rectangle: Rounded Corners 2">
            <a:extLst>
              <a:ext uri="{FF2B5EF4-FFF2-40B4-BE49-F238E27FC236}">
                <a16:creationId xmlns:a16="http://schemas.microsoft.com/office/drawing/2014/main" id="{E159376F-1E76-1275-192A-A5F0D4FF43E5}"/>
              </a:ext>
            </a:extLst>
          </p:cNvPr>
          <p:cNvSpPr/>
          <p:nvPr/>
        </p:nvSpPr>
        <p:spPr>
          <a:xfrm>
            <a:off x="638242" y="1897054"/>
            <a:ext cx="10915515"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1687C997-4787-2A76-1987-172979CC0505}"/>
              </a:ext>
            </a:extLst>
          </p:cNvPr>
          <p:cNvSpPr/>
          <p:nvPr/>
        </p:nvSpPr>
        <p:spPr>
          <a:xfrm>
            <a:off x="648753" y="1390178"/>
            <a:ext cx="10894491" cy="461665"/>
          </a:xfrm>
          <a:prstGeom prst="rect">
            <a:avLst/>
          </a:prstGeom>
        </p:spPr>
        <p:txBody>
          <a:bodyPr wrap="square">
            <a:spAutoFit/>
          </a:bodyPr>
          <a:lstStyle/>
          <a:p>
            <a:pPr algn="ctr"/>
            <a:r>
              <a:rPr lang="en-US" sz="2400" b="1" dirty="0">
                <a:solidFill>
                  <a:srgbClr val="00B0F0"/>
                </a:solidFill>
                <a:latin typeface="Alexandria" charset="0"/>
                <a:cs typeface="Alexandria" charset="0"/>
              </a:rPr>
              <a:t>Leadership Styles and Ethical Decisions</a:t>
            </a:r>
          </a:p>
        </p:txBody>
      </p:sp>
      <p:sp>
        <p:nvSpPr>
          <p:cNvPr id="8" name="Rectangle 7">
            <a:extLst>
              <a:ext uri="{FF2B5EF4-FFF2-40B4-BE49-F238E27FC236}">
                <a16:creationId xmlns:a16="http://schemas.microsoft.com/office/drawing/2014/main" id="{E8BAA89F-F3BF-130E-6D23-4830942E36F7}"/>
              </a:ext>
            </a:extLst>
          </p:cNvPr>
          <p:cNvSpPr/>
          <p:nvPr/>
        </p:nvSpPr>
        <p:spPr>
          <a:xfrm>
            <a:off x="845574" y="2010190"/>
            <a:ext cx="10411706" cy="4616007"/>
          </a:xfrm>
          <a:prstGeom prst="rect">
            <a:avLst/>
          </a:prstGeom>
        </p:spPr>
        <p:txBody>
          <a:bodyPr wrap="square">
            <a:spAutoFit/>
          </a:bodyPr>
          <a:lstStyle/>
          <a:p>
            <a:pPr algn="just">
              <a:lnSpc>
                <a:spcPct val="150000"/>
              </a:lnSpc>
            </a:pPr>
            <a:r>
              <a:rPr lang="en-US" b="1" dirty="0">
                <a:solidFill>
                  <a:srgbClr val="002060"/>
                </a:solidFill>
                <a:latin typeface="Alexandria Light" pitchFamily="2" charset="-78"/>
                <a:cs typeface="Alexandria Light" pitchFamily="2" charset="-78"/>
              </a:rPr>
              <a:t>Six leadership styles that are based on emotional intelligence have been identified by Daniel Goleman:</a:t>
            </a:r>
          </a:p>
          <a:p>
            <a:pPr marL="457200" indent="-457200" algn="just">
              <a:lnSpc>
                <a:spcPct val="150000"/>
              </a:lnSpc>
              <a:buFont typeface="+mj-lt"/>
              <a:buAutoNum type="arabicPeriod"/>
            </a:pPr>
            <a:r>
              <a:rPr lang="en-US" b="1" dirty="0">
                <a:solidFill>
                  <a:srgbClr val="FF0000"/>
                </a:solidFill>
                <a:latin typeface="Alexandria Light" pitchFamily="2" charset="-78"/>
                <a:cs typeface="Alexandria Light" pitchFamily="2" charset="-78"/>
              </a:rPr>
              <a:t>The coercive leader </a:t>
            </a:r>
            <a:r>
              <a:rPr lang="en-US" dirty="0">
                <a:latin typeface="Alexandria Light" pitchFamily="2" charset="-78"/>
                <a:cs typeface="Alexandria Light" pitchFamily="2" charset="-78"/>
              </a:rPr>
              <a:t>demands instantaneous obedience and focuses on achievement, initiative, and self-control. Although this style can be very effective during times of crisis or during a turnaround, it otherwise creates a negative climate for organizational performance.</a:t>
            </a:r>
          </a:p>
          <a:p>
            <a:pPr marL="457200" indent="-457200" algn="just">
              <a:lnSpc>
                <a:spcPct val="150000"/>
              </a:lnSpc>
              <a:buFont typeface="+mj-lt"/>
              <a:buAutoNum type="arabicPeriod"/>
            </a:pPr>
            <a:r>
              <a:rPr lang="en-US" b="1" dirty="0">
                <a:solidFill>
                  <a:srgbClr val="FF0000"/>
                </a:solidFill>
                <a:latin typeface="Alexandria Light" pitchFamily="2" charset="-78"/>
                <a:cs typeface="Alexandria Light" pitchFamily="2" charset="-78"/>
              </a:rPr>
              <a:t>The authoritative leader</a:t>
            </a:r>
            <a:r>
              <a:rPr lang="en-US" dirty="0">
                <a:latin typeface="Alexandria Light" pitchFamily="2" charset="-78"/>
                <a:cs typeface="Alexandria Light" pitchFamily="2" charset="-78"/>
              </a:rPr>
              <a:t>—considered to be one of the most effective styles—inspires employees to follow a vision, facilitates change, and creates a strongly positive performance climate.</a:t>
            </a:r>
          </a:p>
          <a:p>
            <a:pPr marL="457200" indent="-457200" algn="just">
              <a:lnSpc>
                <a:spcPct val="150000"/>
              </a:lnSpc>
              <a:buFont typeface="+mj-lt"/>
              <a:buAutoNum type="arabicPeriod"/>
            </a:pPr>
            <a:r>
              <a:rPr lang="en-US" b="1" dirty="0">
                <a:solidFill>
                  <a:srgbClr val="FF0000"/>
                </a:solidFill>
                <a:latin typeface="Alexandria Light" pitchFamily="2" charset="-78"/>
                <a:cs typeface="Alexandria Light" pitchFamily="2" charset="-78"/>
              </a:rPr>
              <a:t>The affiliative leader </a:t>
            </a:r>
            <a:r>
              <a:rPr lang="en-US" dirty="0">
                <a:latin typeface="Alexandria Light" pitchFamily="2" charset="-78"/>
                <a:cs typeface="Alexandria Light" pitchFamily="2" charset="-78"/>
              </a:rPr>
              <a:t>values people, their emotions, and their needs and relies on friendship and trust to promote flexibility, innovation, and risk taking.</a:t>
            </a:r>
          </a:p>
        </p:txBody>
      </p:sp>
    </p:spTree>
    <p:extLst>
      <p:ext uri="{BB962C8B-B14F-4D97-AF65-F5344CB8AC3E}">
        <p14:creationId xmlns:p14="http://schemas.microsoft.com/office/powerpoint/2010/main" val="26896372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B58D2B-339D-8284-3402-52C3758FC1B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F8ABCF79-E6E2-B576-9CC1-44AFB5632F9A}"/>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C801B79D-20EC-52FA-2906-B447E586F70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F7C54408-ABE5-8EF6-56C4-5FA2DCBAFCF6}"/>
              </a:ext>
            </a:extLst>
          </p:cNvPr>
          <p:cNvSpPr/>
          <p:nvPr/>
        </p:nvSpPr>
        <p:spPr>
          <a:xfrm>
            <a:off x="597222" y="711770"/>
            <a:ext cx="11358803" cy="461665"/>
          </a:xfrm>
          <a:prstGeom prst="rect">
            <a:avLst/>
          </a:prstGeom>
        </p:spPr>
        <p:txBody>
          <a:bodyPr wrap="square">
            <a:spAutoFit/>
          </a:bodyPr>
          <a:lstStyle/>
          <a:p>
            <a:r>
              <a:rPr lang="en-US" sz="2400" b="1" dirty="0">
                <a:solidFill>
                  <a:srgbClr val="00B0F0"/>
                </a:solidFill>
                <a:latin typeface="Alexandria" charset="0"/>
                <a:cs typeface="Alexandria" charset="0"/>
              </a:rPr>
              <a:t>ETHICAL LEADERSHIP</a:t>
            </a:r>
          </a:p>
        </p:txBody>
      </p:sp>
      <p:sp>
        <p:nvSpPr>
          <p:cNvPr id="3" name="Rectangle: Rounded Corners 2">
            <a:extLst>
              <a:ext uri="{FF2B5EF4-FFF2-40B4-BE49-F238E27FC236}">
                <a16:creationId xmlns:a16="http://schemas.microsoft.com/office/drawing/2014/main" id="{E159376F-1E76-1275-192A-A5F0D4FF43E5}"/>
              </a:ext>
            </a:extLst>
          </p:cNvPr>
          <p:cNvSpPr/>
          <p:nvPr/>
        </p:nvSpPr>
        <p:spPr>
          <a:xfrm>
            <a:off x="638242" y="1897054"/>
            <a:ext cx="10915515"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1687C997-4787-2A76-1987-172979CC0505}"/>
              </a:ext>
            </a:extLst>
          </p:cNvPr>
          <p:cNvSpPr/>
          <p:nvPr/>
        </p:nvSpPr>
        <p:spPr>
          <a:xfrm>
            <a:off x="648753" y="1390178"/>
            <a:ext cx="10894491" cy="461665"/>
          </a:xfrm>
          <a:prstGeom prst="rect">
            <a:avLst/>
          </a:prstGeom>
        </p:spPr>
        <p:txBody>
          <a:bodyPr wrap="square">
            <a:spAutoFit/>
          </a:bodyPr>
          <a:lstStyle/>
          <a:p>
            <a:pPr algn="ctr"/>
            <a:r>
              <a:rPr lang="en-US" sz="2400" b="1" dirty="0">
                <a:solidFill>
                  <a:srgbClr val="00B0F0"/>
                </a:solidFill>
                <a:latin typeface="Alexandria" charset="0"/>
                <a:cs typeface="Alexandria" charset="0"/>
              </a:rPr>
              <a:t>Leadership Styles and Ethical Decisions</a:t>
            </a:r>
          </a:p>
        </p:txBody>
      </p:sp>
      <p:sp>
        <p:nvSpPr>
          <p:cNvPr id="8" name="Rectangle 7">
            <a:extLst>
              <a:ext uri="{FF2B5EF4-FFF2-40B4-BE49-F238E27FC236}">
                <a16:creationId xmlns:a16="http://schemas.microsoft.com/office/drawing/2014/main" id="{E8BAA89F-F3BF-130E-6D23-4830942E36F7}"/>
              </a:ext>
            </a:extLst>
          </p:cNvPr>
          <p:cNvSpPr/>
          <p:nvPr/>
        </p:nvSpPr>
        <p:spPr>
          <a:xfrm>
            <a:off x="845574" y="2010190"/>
            <a:ext cx="10411706" cy="4200509"/>
          </a:xfrm>
          <a:prstGeom prst="rect">
            <a:avLst/>
          </a:prstGeom>
        </p:spPr>
        <p:txBody>
          <a:bodyPr wrap="square">
            <a:spAutoFit/>
          </a:bodyPr>
          <a:lstStyle/>
          <a:p>
            <a:pPr algn="just">
              <a:lnSpc>
                <a:spcPct val="150000"/>
              </a:lnSpc>
            </a:pPr>
            <a:r>
              <a:rPr lang="en-US" b="1" dirty="0">
                <a:solidFill>
                  <a:srgbClr val="002060"/>
                </a:solidFill>
                <a:latin typeface="Alexandria Light" pitchFamily="2" charset="-78"/>
                <a:cs typeface="Alexandria Light" pitchFamily="2" charset="-78"/>
              </a:rPr>
              <a:t>Six leadership styles that are based on emotional intelligence have been identified by Daniel Goleman:</a:t>
            </a:r>
          </a:p>
          <a:p>
            <a:pPr marL="457200" indent="-457200" algn="just">
              <a:lnSpc>
                <a:spcPct val="150000"/>
              </a:lnSpc>
              <a:buFont typeface="+mj-lt"/>
              <a:buAutoNum type="arabicPeriod" startAt="4"/>
            </a:pPr>
            <a:r>
              <a:rPr lang="en-US" b="1" dirty="0">
                <a:solidFill>
                  <a:srgbClr val="FF0000"/>
                </a:solidFill>
                <a:latin typeface="Alexandria Light" pitchFamily="2" charset="-78"/>
                <a:cs typeface="Alexandria Light" pitchFamily="2" charset="-78"/>
              </a:rPr>
              <a:t>The democratic leader </a:t>
            </a:r>
            <a:r>
              <a:rPr lang="en-US" dirty="0">
                <a:latin typeface="Alexandria Light" pitchFamily="2" charset="-78"/>
                <a:cs typeface="Alexandria Light" pitchFamily="2" charset="-78"/>
              </a:rPr>
              <a:t>relies on participation and teamwork to reach collaborative decisions. This style focuses on communication and creates a positive climate for achieving results.</a:t>
            </a:r>
          </a:p>
          <a:p>
            <a:pPr marL="457200" indent="-457200" algn="just">
              <a:lnSpc>
                <a:spcPct val="150000"/>
              </a:lnSpc>
              <a:buFont typeface="+mj-lt"/>
              <a:buAutoNum type="arabicPeriod" startAt="4"/>
            </a:pPr>
            <a:r>
              <a:rPr lang="en-US" b="1" dirty="0">
                <a:solidFill>
                  <a:srgbClr val="FF0000"/>
                </a:solidFill>
                <a:latin typeface="Alexandria Light" pitchFamily="2" charset="-78"/>
                <a:cs typeface="Alexandria Light" pitchFamily="2" charset="-78"/>
              </a:rPr>
              <a:t>The pacesetting leader </a:t>
            </a:r>
            <a:r>
              <a:rPr lang="en-US" dirty="0">
                <a:latin typeface="Alexandria Light" pitchFamily="2" charset="-78"/>
                <a:cs typeface="Alexandria Light" pitchFamily="2" charset="-78"/>
              </a:rPr>
              <a:t>can create a negative climate because of the high standards that he or she sets. This style works best for attaining quick results from highly motivated individuals who value achievement and take the initiative.</a:t>
            </a:r>
          </a:p>
          <a:p>
            <a:pPr marL="457200" indent="-457200" algn="just">
              <a:lnSpc>
                <a:spcPct val="150000"/>
              </a:lnSpc>
              <a:buFont typeface="+mj-lt"/>
              <a:buAutoNum type="arabicPeriod" startAt="4"/>
            </a:pPr>
            <a:r>
              <a:rPr lang="en-US" b="1" dirty="0">
                <a:solidFill>
                  <a:srgbClr val="FF0000"/>
                </a:solidFill>
                <a:latin typeface="Alexandria Light" pitchFamily="2" charset="-78"/>
                <a:cs typeface="Alexandria Light" pitchFamily="2" charset="-78"/>
              </a:rPr>
              <a:t>The coaching leader </a:t>
            </a:r>
            <a:r>
              <a:rPr lang="en-US" dirty="0">
                <a:latin typeface="Alexandria Light" pitchFamily="2" charset="-78"/>
                <a:cs typeface="Alexandria Light" pitchFamily="2" charset="-78"/>
              </a:rPr>
              <a:t>builds a positive climate by developing skills to foster long-term success, delegating responsibility, and skillfully issuing challenging assignments.</a:t>
            </a:r>
          </a:p>
        </p:txBody>
      </p:sp>
    </p:spTree>
    <p:extLst>
      <p:ext uri="{BB962C8B-B14F-4D97-AF65-F5344CB8AC3E}">
        <p14:creationId xmlns:p14="http://schemas.microsoft.com/office/powerpoint/2010/main" val="9137342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B58D2B-339D-8284-3402-52C3758FC1B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F8ABCF79-E6E2-B576-9CC1-44AFB5632F9A}"/>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C801B79D-20EC-52FA-2906-B447E586F70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F7C54408-ABE5-8EF6-56C4-5FA2DCBAFCF6}"/>
              </a:ext>
            </a:extLst>
          </p:cNvPr>
          <p:cNvSpPr/>
          <p:nvPr/>
        </p:nvSpPr>
        <p:spPr>
          <a:xfrm>
            <a:off x="597222" y="711770"/>
            <a:ext cx="11358803" cy="461665"/>
          </a:xfrm>
          <a:prstGeom prst="rect">
            <a:avLst/>
          </a:prstGeom>
        </p:spPr>
        <p:txBody>
          <a:bodyPr wrap="square">
            <a:spAutoFit/>
          </a:bodyPr>
          <a:lstStyle/>
          <a:p>
            <a:r>
              <a:rPr lang="en-US" sz="2400" b="1" dirty="0">
                <a:solidFill>
                  <a:srgbClr val="00B0F0"/>
                </a:solidFill>
                <a:latin typeface="Alexandria" charset="0"/>
                <a:cs typeface="Alexandria" charset="0"/>
              </a:rPr>
              <a:t>ETHICAL LEADERSHIP</a:t>
            </a:r>
          </a:p>
        </p:txBody>
      </p:sp>
      <p:sp>
        <p:nvSpPr>
          <p:cNvPr id="3" name="Rectangle: Rounded Corners 2">
            <a:extLst>
              <a:ext uri="{FF2B5EF4-FFF2-40B4-BE49-F238E27FC236}">
                <a16:creationId xmlns:a16="http://schemas.microsoft.com/office/drawing/2014/main" id="{E159376F-1E76-1275-192A-A5F0D4FF43E5}"/>
              </a:ext>
            </a:extLst>
          </p:cNvPr>
          <p:cNvSpPr/>
          <p:nvPr/>
        </p:nvSpPr>
        <p:spPr>
          <a:xfrm>
            <a:off x="638242" y="1897054"/>
            <a:ext cx="10915515"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1687C997-4787-2A76-1987-172979CC0505}"/>
              </a:ext>
            </a:extLst>
          </p:cNvPr>
          <p:cNvSpPr/>
          <p:nvPr/>
        </p:nvSpPr>
        <p:spPr>
          <a:xfrm>
            <a:off x="648753" y="1390178"/>
            <a:ext cx="10894491" cy="461665"/>
          </a:xfrm>
          <a:prstGeom prst="rect">
            <a:avLst/>
          </a:prstGeom>
        </p:spPr>
        <p:txBody>
          <a:bodyPr wrap="square">
            <a:spAutoFit/>
          </a:bodyPr>
          <a:lstStyle/>
          <a:p>
            <a:pPr algn="ctr"/>
            <a:r>
              <a:rPr lang="en-US" sz="2400" b="1" dirty="0">
                <a:solidFill>
                  <a:srgbClr val="00B0F0"/>
                </a:solidFill>
                <a:latin typeface="Alexandria" charset="0"/>
                <a:cs typeface="Alexandria" charset="0"/>
              </a:rPr>
              <a:t>Leadership Styles and Ethical Decisions</a:t>
            </a:r>
          </a:p>
        </p:txBody>
      </p:sp>
      <p:sp>
        <p:nvSpPr>
          <p:cNvPr id="8" name="Rectangle 7">
            <a:extLst>
              <a:ext uri="{FF2B5EF4-FFF2-40B4-BE49-F238E27FC236}">
                <a16:creationId xmlns:a16="http://schemas.microsoft.com/office/drawing/2014/main" id="{E8BAA89F-F3BF-130E-6D23-4830942E36F7}"/>
              </a:ext>
            </a:extLst>
          </p:cNvPr>
          <p:cNvSpPr/>
          <p:nvPr/>
        </p:nvSpPr>
        <p:spPr>
          <a:xfrm>
            <a:off x="845574" y="2010190"/>
            <a:ext cx="10411706" cy="2810256"/>
          </a:xfrm>
          <a:prstGeom prst="rect">
            <a:avLst/>
          </a:prstGeom>
        </p:spPr>
        <p:txBody>
          <a:bodyPr wrap="square">
            <a:spAutoFit/>
          </a:bodyPr>
          <a:lstStyle/>
          <a:p>
            <a:pPr algn="just">
              <a:lnSpc>
                <a:spcPct val="150000"/>
              </a:lnSpc>
            </a:pPr>
            <a:r>
              <a:rPr lang="en-US" sz="2000" b="1" dirty="0">
                <a:solidFill>
                  <a:srgbClr val="002060"/>
                </a:solidFill>
                <a:latin typeface="Alexandria Light" pitchFamily="2" charset="-78"/>
                <a:cs typeface="Alexandria Light" pitchFamily="2" charset="-78"/>
              </a:rPr>
              <a:t>The most successful leaders do not rely on one style, but alter their techniques based on the characteristics of the situation. </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Different styles are effective in developing an ethical culture depending on the leader’s assessment of risks and the desire to achieve a positive climate for organizational performance. </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Additionally, many emotional intelligence characteristics can be taught.</a:t>
            </a:r>
          </a:p>
        </p:txBody>
      </p:sp>
    </p:spTree>
    <p:extLst>
      <p:ext uri="{BB962C8B-B14F-4D97-AF65-F5344CB8AC3E}">
        <p14:creationId xmlns:p14="http://schemas.microsoft.com/office/powerpoint/2010/main" val="15145438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B58D2B-339D-8284-3402-52C3758FC1B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F8ABCF79-E6E2-B576-9CC1-44AFB5632F9A}"/>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C801B79D-20EC-52FA-2906-B447E586F70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F7C54408-ABE5-8EF6-56C4-5FA2DCBAFCF6}"/>
              </a:ext>
            </a:extLst>
          </p:cNvPr>
          <p:cNvSpPr/>
          <p:nvPr/>
        </p:nvSpPr>
        <p:spPr>
          <a:xfrm>
            <a:off x="597222" y="711770"/>
            <a:ext cx="11358803" cy="461665"/>
          </a:xfrm>
          <a:prstGeom prst="rect">
            <a:avLst/>
          </a:prstGeom>
        </p:spPr>
        <p:txBody>
          <a:bodyPr wrap="square">
            <a:spAutoFit/>
          </a:bodyPr>
          <a:lstStyle/>
          <a:p>
            <a:r>
              <a:rPr lang="en-US" sz="2400" b="1" dirty="0">
                <a:solidFill>
                  <a:srgbClr val="00B0F0"/>
                </a:solidFill>
                <a:latin typeface="Alexandria" charset="0"/>
                <a:cs typeface="Alexandria" charset="0"/>
              </a:rPr>
              <a:t>ETHICAL LEADERSHIP</a:t>
            </a:r>
          </a:p>
        </p:txBody>
      </p:sp>
      <p:sp>
        <p:nvSpPr>
          <p:cNvPr id="3" name="Rectangle: Rounded Corners 2">
            <a:extLst>
              <a:ext uri="{FF2B5EF4-FFF2-40B4-BE49-F238E27FC236}">
                <a16:creationId xmlns:a16="http://schemas.microsoft.com/office/drawing/2014/main" id="{E159376F-1E76-1275-192A-A5F0D4FF43E5}"/>
              </a:ext>
            </a:extLst>
          </p:cNvPr>
          <p:cNvSpPr/>
          <p:nvPr/>
        </p:nvSpPr>
        <p:spPr>
          <a:xfrm>
            <a:off x="638242" y="1897054"/>
            <a:ext cx="10915515"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1687C997-4787-2A76-1987-172979CC0505}"/>
              </a:ext>
            </a:extLst>
          </p:cNvPr>
          <p:cNvSpPr/>
          <p:nvPr/>
        </p:nvSpPr>
        <p:spPr>
          <a:xfrm>
            <a:off x="648753" y="1390178"/>
            <a:ext cx="10894491" cy="461665"/>
          </a:xfrm>
          <a:prstGeom prst="rect">
            <a:avLst/>
          </a:prstGeom>
        </p:spPr>
        <p:txBody>
          <a:bodyPr wrap="square">
            <a:spAutoFit/>
          </a:bodyPr>
          <a:lstStyle/>
          <a:p>
            <a:pPr algn="ctr"/>
            <a:r>
              <a:rPr lang="en-US" sz="2400" b="1" dirty="0">
                <a:solidFill>
                  <a:srgbClr val="00B0F0"/>
                </a:solidFill>
                <a:latin typeface="Alexandria" charset="0"/>
                <a:cs typeface="Alexandria" charset="0"/>
              </a:rPr>
              <a:t>Leadership Styles and Ethical Decisions</a:t>
            </a:r>
          </a:p>
        </p:txBody>
      </p:sp>
      <p:sp>
        <p:nvSpPr>
          <p:cNvPr id="8" name="Rectangle 7">
            <a:extLst>
              <a:ext uri="{FF2B5EF4-FFF2-40B4-BE49-F238E27FC236}">
                <a16:creationId xmlns:a16="http://schemas.microsoft.com/office/drawing/2014/main" id="{E8BAA89F-F3BF-130E-6D23-4830942E36F7}"/>
              </a:ext>
            </a:extLst>
          </p:cNvPr>
          <p:cNvSpPr/>
          <p:nvPr/>
        </p:nvSpPr>
        <p:spPr>
          <a:xfrm>
            <a:off x="845574" y="2010190"/>
            <a:ext cx="10411706" cy="4616007"/>
          </a:xfrm>
          <a:prstGeom prst="rect">
            <a:avLst/>
          </a:prstGeom>
        </p:spPr>
        <p:txBody>
          <a:bodyPr wrap="square">
            <a:spAutoFit/>
          </a:bodyPr>
          <a:lstStyle/>
          <a:p>
            <a:pPr algn="just">
              <a:lnSpc>
                <a:spcPct val="150000"/>
              </a:lnSpc>
            </a:pPr>
            <a:r>
              <a:rPr lang="en-US" b="1" dirty="0">
                <a:solidFill>
                  <a:srgbClr val="002060"/>
                </a:solidFill>
                <a:latin typeface="Alexandria Light" pitchFamily="2" charset="-78"/>
                <a:cs typeface="Alexandria Light" pitchFamily="2" charset="-78"/>
              </a:rPr>
              <a:t>The most successful leaders do not rely on one style, but alter their techniques based on the characteristics of the situation. </a:t>
            </a:r>
          </a:p>
          <a:p>
            <a:pPr marL="342900" indent="-342900" algn="just">
              <a:lnSpc>
                <a:spcPct val="150000"/>
              </a:lnSpc>
              <a:buFont typeface="Arial" panose="020B0604020202020204" pitchFamily="34" charset="0"/>
              <a:buChar char="•"/>
            </a:pPr>
            <a:r>
              <a:rPr lang="en-US" dirty="0">
                <a:latin typeface="Alexandria Light" pitchFamily="2" charset="-78"/>
                <a:cs typeface="Alexandria Light" pitchFamily="2" charset="-78"/>
              </a:rPr>
              <a:t>Starbucks, for instance, has their new employees go through a training program called the “</a:t>
            </a:r>
            <a:r>
              <a:rPr lang="en-US" b="1" dirty="0">
                <a:solidFill>
                  <a:srgbClr val="FF0000"/>
                </a:solidFill>
                <a:latin typeface="Alexandria Light" pitchFamily="2" charset="-78"/>
                <a:cs typeface="Alexandria Light" pitchFamily="2" charset="-78"/>
              </a:rPr>
              <a:t>Latte Method</a:t>
            </a:r>
            <a:r>
              <a:rPr lang="en-US" dirty="0">
                <a:latin typeface="Alexandria Light" pitchFamily="2" charset="-78"/>
                <a:cs typeface="Alexandria Light" pitchFamily="2" charset="-78"/>
              </a:rPr>
              <a:t>.” </a:t>
            </a:r>
          </a:p>
          <a:p>
            <a:pPr marL="342900" indent="-342900" algn="just">
              <a:lnSpc>
                <a:spcPct val="150000"/>
              </a:lnSpc>
              <a:buFont typeface="Arial" panose="020B0604020202020204" pitchFamily="34" charset="0"/>
              <a:buChar char="•"/>
            </a:pPr>
            <a:r>
              <a:rPr lang="en-US" b="1" dirty="0">
                <a:solidFill>
                  <a:srgbClr val="FF0000"/>
                </a:solidFill>
                <a:latin typeface="Alexandria Light" pitchFamily="2" charset="-78"/>
                <a:cs typeface="Alexandria Light" pitchFamily="2" charset="-78"/>
              </a:rPr>
              <a:t>L</a:t>
            </a:r>
            <a:r>
              <a:rPr lang="en-US" b="1" dirty="0">
                <a:solidFill>
                  <a:srgbClr val="002060"/>
                </a:solidFill>
                <a:latin typeface="Alexandria Light" pitchFamily="2" charset="-78"/>
                <a:cs typeface="Alexandria Light" pitchFamily="2" charset="-78"/>
              </a:rPr>
              <a:t> stands for listen, </a:t>
            </a:r>
          </a:p>
          <a:p>
            <a:pPr marL="342900" indent="-342900" algn="just">
              <a:lnSpc>
                <a:spcPct val="150000"/>
              </a:lnSpc>
              <a:buFont typeface="Arial" panose="020B0604020202020204" pitchFamily="34" charset="0"/>
              <a:buChar char="•"/>
            </a:pPr>
            <a:r>
              <a:rPr lang="en-US" b="1" dirty="0">
                <a:solidFill>
                  <a:srgbClr val="FF0000"/>
                </a:solidFill>
                <a:latin typeface="Alexandria Light" pitchFamily="2" charset="-78"/>
                <a:cs typeface="Alexandria Light" pitchFamily="2" charset="-78"/>
              </a:rPr>
              <a:t>A</a:t>
            </a:r>
            <a:r>
              <a:rPr lang="en-US" b="1" dirty="0">
                <a:solidFill>
                  <a:srgbClr val="002060"/>
                </a:solidFill>
                <a:latin typeface="Alexandria Light" pitchFamily="2" charset="-78"/>
                <a:cs typeface="Alexandria Light" pitchFamily="2" charset="-78"/>
              </a:rPr>
              <a:t> stands for acknowledge their complaint, </a:t>
            </a:r>
          </a:p>
          <a:p>
            <a:pPr marL="342900" indent="-342900" algn="just">
              <a:lnSpc>
                <a:spcPct val="150000"/>
              </a:lnSpc>
              <a:buFont typeface="Arial" panose="020B0604020202020204" pitchFamily="34" charset="0"/>
              <a:buChar char="•"/>
            </a:pPr>
            <a:r>
              <a:rPr lang="en-US" b="1" dirty="0">
                <a:solidFill>
                  <a:srgbClr val="FF0000"/>
                </a:solidFill>
                <a:latin typeface="Alexandria Light" pitchFamily="2" charset="-78"/>
                <a:cs typeface="Alexandria Light" pitchFamily="2" charset="-78"/>
              </a:rPr>
              <a:t>T</a:t>
            </a:r>
            <a:r>
              <a:rPr lang="en-US" b="1" dirty="0">
                <a:solidFill>
                  <a:srgbClr val="002060"/>
                </a:solidFill>
                <a:latin typeface="Alexandria Light" pitchFamily="2" charset="-78"/>
                <a:cs typeface="Alexandria Light" pitchFamily="2" charset="-78"/>
              </a:rPr>
              <a:t> stands for take action to solve the problem, </a:t>
            </a:r>
          </a:p>
          <a:p>
            <a:pPr marL="342900" indent="-342900" algn="just">
              <a:lnSpc>
                <a:spcPct val="150000"/>
              </a:lnSpc>
              <a:buFont typeface="Arial" panose="020B0604020202020204" pitchFamily="34" charset="0"/>
              <a:buChar char="•"/>
            </a:pPr>
            <a:r>
              <a:rPr lang="en-US" b="1" dirty="0">
                <a:solidFill>
                  <a:srgbClr val="FF0000"/>
                </a:solidFill>
                <a:latin typeface="Alexandria Light" pitchFamily="2" charset="-78"/>
                <a:cs typeface="Alexandria Light" pitchFamily="2" charset="-78"/>
              </a:rPr>
              <a:t>T</a:t>
            </a:r>
            <a:r>
              <a:rPr lang="en-US" b="1" dirty="0">
                <a:solidFill>
                  <a:srgbClr val="002060"/>
                </a:solidFill>
                <a:latin typeface="Alexandria Light" pitchFamily="2" charset="-78"/>
                <a:cs typeface="Alexandria Light" pitchFamily="2" charset="-78"/>
              </a:rPr>
              <a:t> stands for thanking them, and </a:t>
            </a:r>
          </a:p>
          <a:p>
            <a:pPr marL="342900" indent="-342900" algn="just">
              <a:lnSpc>
                <a:spcPct val="150000"/>
              </a:lnSpc>
              <a:buFont typeface="Arial" panose="020B0604020202020204" pitchFamily="34" charset="0"/>
              <a:buChar char="•"/>
            </a:pPr>
            <a:r>
              <a:rPr lang="en-US" b="1" dirty="0">
                <a:solidFill>
                  <a:srgbClr val="FF0000"/>
                </a:solidFill>
                <a:latin typeface="Alexandria Light" pitchFamily="2" charset="-78"/>
                <a:cs typeface="Alexandria Light" pitchFamily="2" charset="-78"/>
              </a:rPr>
              <a:t>E</a:t>
            </a:r>
            <a:r>
              <a:rPr lang="en-US" b="1" dirty="0">
                <a:solidFill>
                  <a:srgbClr val="002060"/>
                </a:solidFill>
                <a:latin typeface="Alexandria Light" pitchFamily="2" charset="-78"/>
                <a:cs typeface="Alexandria Light" pitchFamily="2" charset="-78"/>
              </a:rPr>
              <a:t> stands for explaining why the problem occurred. </a:t>
            </a:r>
          </a:p>
          <a:p>
            <a:pPr marL="285750" indent="-285750" algn="just">
              <a:lnSpc>
                <a:spcPct val="150000"/>
              </a:lnSpc>
              <a:buFont typeface="Arial" panose="020B0604020202020204" pitchFamily="34" charset="0"/>
              <a:buChar char="•"/>
            </a:pPr>
            <a:r>
              <a:rPr lang="en-US" dirty="0">
                <a:latin typeface="Alexandria Light" pitchFamily="2" charset="-78"/>
                <a:cs typeface="Alexandria Light" pitchFamily="2" charset="-78"/>
              </a:rPr>
              <a:t>This gives employees a way to work through customer service concerns and </a:t>
            </a:r>
            <a:r>
              <a:rPr lang="en-US" b="1" dirty="0">
                <a:solidFill>
                  <a:srgbClr val="FF0000"/>
                </a:solidFill>
                <a:latin typeface="Alexandria Light" pitchFamily="2" charset="-78"/>
                <a:cs typeface="Alexandria Light" pitchFamily="2" charset="-78"/>
              </a:rPr>
              <a:t>diplomatically</a:t>
            </a:r>
            <a:r>
              <a:rPr lang="en-US" dirty="0">
                <a:latin typeface="Alexandria Light" pitchFamily="2" charset="-78"/>
                <a:cs typeface="Alexandria Light" pitchFamily="2" charset="-78"/>
              </a:rPr>
              <a:t> deal with customers.</a:t>
            </a:r>
          </a:p>
        </p:txBody>
      </p:sp>
    </p:spTree>
    <p:extLst>
      <p:ext uri="{BB962C8B-B14F-4D97-AF65-F5344CB8AC3E}">
        <p14:creationId xmlns:p14="http://schemas.microsoft.com/office/powerpoint/2010/main" val="33852435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B58D2B-339D-8284-3402-52C3758FC1B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F8ABCF79-E6E2-B576-9CC1-44AFB5632F9A}"/>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C801B79D-20EC-52FA-2906-B447E586F70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F7C54408-ABE5-8EF6-56C4-5FA2DCBAFCF6}"/>
              </a:ext>
            </a:extLst>
          </p:cNvPr>
          <p:cNvSpPr/>
          <p:nvPr/>
        </p:nvSpPr>
        <p:spPr>
          <a:xfrm>
            <a:off x="597222" y="711770"/>
            <a:ext cx="11358803" cy="461665"/>
          </a:xfrm>
          <a:prstGeom prst="rect">
            <a:avLst/>
          </a:prstGeom>
        </p:spPr>
        <p:txBody>
          <a:bodyPr wrap="square">
            <a:spAutoFit/>
          </a:bodyPr>
          <a:lstStyle/>
          <a:p>
            <a:r>
              <a:rPr lang="en-US" sz="2400" b="1" dirty="0">
                <a:solidFill>
                  <a:srgbClr val="00B0F0"/>
                </a:solidFill>
                <a:latin typeface="Alexandria" charset="0"/>
                <a:cs typeface="Alexandria" charset="0"/>
              </a:rPr>
              <a:t>ETHICAL LEADERSHIP</a:t>
            </a:r>
          </a:p>
        </p:txBody>
      </p:sp>
      <p:sp>
        <p:nvSpPr>
          <p:cNvPr id="3" name="Rectangle: Rounded Corners 2">
            <a:extLst>
              <a:ext uri="{FF2B5EF4-FFF2-40B4-BE49-F238E27FC236}">
                <a16:creationId xmlns:a16="http://schemas.microsoft.com/office/drawing/2014/main" id="{E159376F-1E76-1275-192A-A5F0D4FF43E5}"/>
              </a:ext>
            </a:extLst>
          </p:cNvPr>
          <p:cNvSpPr/>
          <p:nvPr/>
        </p:nvSpPr>
        <p:spPr>
          <a:xfrm>
            <a:off x="638242" y="1897054"/>
            <a:ext cx="10915515"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1687C997-4787-2A76-1987-172979CC0505}"/>
              </a:ext>
            </a:extLst>
          </p:cNvPr>
          <p:cNvSpPr/>
          <p:nvPr/>
        </p:nvSpPr>
        <p:spPr>
          <a:xfrm>
            <a:off x="648753" y="1390178"/>
            <a:ext cx="10894491" cy="461665"/>
          </a:xfrm>
          <a:prstGeom prst="rect">
            <a:avLst/>
          </a:prstGeom>
        </p:spPr>
        <p:txBody>
          <a:bodyPr wrap="square">
            <a:spAutoFit/>
          </a:bodyPr>
          <a:lstStyle/>
          <a:p>
            <a:pPr algn="ctr"/>
            <a:r>
              <a:rPr lang="en-US" sz="2400" b="1" dirty="0">
                <a:solidFill>
                  <a:srgbClr val="00B0F0"/>
                </a:solidFill>
                <a:latin typeface="Alexandria" charset="0"/>
                <a:cs typeface="Alexandria" charset="0"/>
              </a:rPr>
              <a:t>Leadership Styles and Ethical Decisions</a:t>
            </a:r>
          </a:p>
        </p:txBody>
      </p:sp>
      <p:sp>
        <p:nvSpPr>
          <p:cNvPr id="8" name="Rectangle 7">
            <a:extLst>
              <a:ext uri="{FF2B5EF4-FFF2-40B4-BE49-F238E27FC236}">
                <a16:creationId xmlns:a16="http://schemas.microsoft.com/office/drawing/2014/main" id="{E8BAA89F-F3BF-130E-6D23-4830942E36F7}"/>
              </a:ext>
            </a:extLst>
          </p:cNvPr>
          <p:cNvSpPr/>
          <p:nvPr/>
        </p:nvSpPr>
        <p:spPr>
          <a:xfrm>
            <a:off x="845574" y="2010190"/>
            <a:ext cx="10411706" cy="3733586"/>
          </a:xfrm>
          <a:prstGeom prst="rect">
            <a:avLst/>
          </a:prstGeom>
        </p:spPr>
        <p:txBody>
          <a:bodyPr wrap="square">
            <a:spAutoFit/>
          </a:bodyPr>
          <a:lstStyle/>
          <a:p>
            <a:pPr algn="just">
              <a:lnSpc>
                <a:spcPct val="150000"/>
              </a:lnSpc>
            </a:pPr>
            <a:r>
              <a:rPr lang="en-US" sz="2000" b="1" dirty="0">
                <a:solidFill>
                  <a:srgbClr val="002060"/>
                </a:solidFill>
                <a:latin typeface="Alexandria Light" pitchFamily="2" charset="-78"/>
                <a:cs typeface="Alexandria Light" pitchFamily="2" charset="-78"/>
              </a:rPr>
              <a:t>Another way to consider leadership styles is to classify them as </a:t>
            </a:r>
            <a:r>
              <a:rPr lang="en-US" sz="2000" b="1" dirty="0">
                <a:solidFill>
                  <a:srgbClr val="FF0000"/>
                </a:solidFill>
                <a:latin typeface="Alexandria Light" pitchFamily="2" charset="-78"/>
                <a:cs typeface="Alexandria Light" pitchFamily="2" charset="-78"/>
              </a:rPr>
              <a:t>transactional</a:t>
            </a:r>
            <a:r>
              <a:rPr lang="en-US" sz="2000" b="1" dirty="0">
                <a:solidFill>
                  <a:srgbClr val="002060"/>
                </a:solidFill>
                <a:latin typeface="Alexandria Light" pitchFamily="2" charset="-78"/>
                <a:cs typeface="Alexandria Light" pitchFamily="2" charset="-78"/>
              </a:rPr>
              <a:t> or </a:t>
            </a:r>
            <a:r>
              <a:rPr lang="en-US" sz="2000" b="1" dirty="0">
                <a:solidFill>
                  <a:srgbClr val="FF0000"/>
                </a:solidFill>
                <a:latin typeface="Alexandria Light" pitchFamily="2" charset="-78"/>
                <a:cs typeface="Alexandria Light" pitchFamily="2" charset="-78"/>
              </a:rPr>
              <a:t>transformational</a:t>
            </a:r>
            <a:r>
              <a:rPr lang="en-US" sz="2000" b="1" dirty="0">
                <a:solidFill>
                  <a:srgbClr val="002060"/>
                </a:solidFill>
                <a:latin typeface="Alexandria Light" pitchFamily="2" charset="-78"/>
                <a:cs typeface="Alexandria Light" pitchFamily="2" charset="-78"/>
              </a:rPr>
              <a:t>.</a:t>
            </a:r>
          </a:p>
          <a:p>
            <a:pPr marL="342900" indent="-342900" algn="just">
              <a:lnSpc>
                <a:spcPct val="150000"/>
              </a:lnSpc>
              <a:buFont typeface="Arial" panose="020B0604020202020204" pitchFamily="34" charset="0"/>
              <a:buChar char="•"/>
            </a:pPr>
            <a:r>
              <a:rPr lang="en-US" sz="2000" b="1" dirty="0">
                <a:solidFill>
                  <a:srgbClr val="FF0000"/>
                </a:solidFill>
                <a:latin typeface="Alexandria Light" pitchFamily="2" charset="-78"/>
                <a:cs typeface="Alexandria Light" pitchFamily="2" charset="-78"/>
              </a:rPr>
              <a:t>Transactional leaders </a:t>
            </a:r>
            <a:r>
              <a:rPr lang="en-US" sz="2000" dirty="0">
                <a:latin typeface="Alexandria Light" pitchFamily="2" charset="-78"/>
                <a:cs typeface="Alexandria Light" pitchFamily="2" charset="-78"/>
              </a:rPr>
              <a:t>attempt to create employee satisfaction through negotiating, or “bartering,” for desired behaviors or levels of performance.</a:t>
            </a:r>
          </a:p>
          <a:p>
            <a:pPr marL="342900" indent="-342900" algn="just">
              <a:lnSpc>
                <a:spcPct val="150000"/>
              </a:lnSpc>
              <a:buFont typeface="Arial" panose="020B0604020202020204" pitchFamily="34" charset="0"/>
              <a:buChar char="•"/>
            </a:pPr>
            <a:r>
              <a:rPr lang="en-US" sz="2000" b="1" dirty="0">
                <a:solidFill>
                  <a:srgbClr val="FF0000"/>
                </a:solidFill>
                <a:latin typeface="Alexandria Light" pitchFamily="2" charset="-78"/>
                <a:cs typeface="Alexandria Light" pitchFamily="2" charset="-78"/>
              </a:rPr>
              <a:t>Transformational leaders </a:t>
            </a:r>
            <a:r>
              <a:rPr lang="en-US" sz="2000" dirty="0">
                <a:latin typeface="Alexandria Light" pitchFamily="2" charset="-78"/>
                <a:cs typeface="Alexandria Light" pitchFamily="2" charset="-78"/>
              </a:rPr>
              <a:t>strive to raise employees’ level of commitment and foster trust and motivation. </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Both transformational and transactional leaders can positively influence the corporate culture.</a:t>
            </a:r>
          </a:p>
        </p:txBody>
      </p:sp>
    </p:spTree>
    <p:extLst>
      <p:ext uri="{BB962C8B-B14F-4D97-AF65-F5344CB8AC3E}">
        <p14:creationId xmlns:p14="http://schemas.microsoft.com/office/powerpoint/2010/main" val="39372948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B58D2B-339D-8284-3402-52C3758FC1B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F8ABCF79-E6E2-B576-9CC1-44AFB5632F9A}"/>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C801B79D-20EC-52FA-2906-B447E586F70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F7C54408-ABE5-8EF6-56C4-5FA2DCBAFCF6}"/>
              </a:ext>
            </a:extLst>
          </p:cNvPr>
          <p:cNvSpPr/>
          <p:nvPr/>
        </p:nvSpPr>
        <p:spPr>
          <a:xfrm>
            <a:off x="597222" y="711770"/>
            <a:ext cx="11358803" cy="461665"/>
          </a:xfrm>
          <a:prstGeom prst="rect">
            <a:avLst/>
          </a:prstGeom>
        </p:spPr>
        <p:txBody>
          <a:bodyPr wrap="square">
            <a:spAutoFit/>
          </a:bodyPr>
          <a:lstStyle/>
          <a:p>
            <a:r>
              <a:rPr lang="en-US" sz="2400" b="1" dirty="0">
                <a:solidFill>
                  <a:srgbClr val="00B0F0"/>
                </a:solidFill>
                <a:latin typeface="Alexandria" charset="0"/>
                <a:cs typeface="Alexandria" charset="0"/>
              </a:rPr>
              <a:t>ETHICAL LEADERSHIP</a:t>
            </a:r>
          </a:p>
        </p:txBody>
      </p:sp>
      <p:sp>
        <p:nvSpPr>
          <p:cNvPr id="3" name="Rectangle: Rounded Corners 2">
            <a:extLst>
              <a:ext uri="{FF2B5EF4-FFF2-40B4-BE49-F238E27FC236}">
                <a16:creationId xmlns:a16="http://schemas.microsoft.com/office/drawing/2014/main" id="{E159376F-1E76-1275-192A-A5F0D4FF43E5}"/>
              </a:ext>
            </a:extLst>
          </p:cNvPr>
          <p:cNvSpPr/>
          <p:nvPr/>
        </p:nvSpPr>
        <p:spPr>
          <a:xfrm>
            <a:off x="638242" y="1897054"/>
            <a:ext cx="10915515"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1687C997-4787-2A76-1987-172979CC0505}"/>
              </a:ext>
            </a:extLst>
          </p:cNvPr>
          <p:cNvSpPr/>
          <p:nvPr/>
        </p:nvSpPr>
        <p:spPr>
          <a:xfrm>
            <a:off x="648753" y="1390178"/>
            <a:ext cx="10894491" cy="461665"/>
          </a:xfrm>
          <a:prstGeom prst="rect">
            <a:avLst/>
          </a:prstGeom>
        </p:spPr>
        <p:txBody>
          <a:bodyPr wrap="square">
            <a:spAutoFit/>
          </a:bodyPr>
          <a:lstStyle/>
          <a:p>
            <a:pPr algn="ctr"/>
            <a:r>
              <a:rPr lang="en-US" sz="2400" b="1" dirty="0">
                <a:solidFill>
                  <a:srgbClr val="00B0F0"/>
                </a:solidFill>
                <a:latin typeface="Alexandria" charset="0"/>
                <a:cs typeface="Alexandria" charset="0"/>
              </a:rPr>
              <a:t>Leadership Styles and Ethical Decisions</a:t>
            </a:r>
          </a:p>
        </p:txBody>
      </p:sp>
      <p:sp>
        <p:nvSpPr>
          <p:cNvPr id="8" name="Rectangle 7">
            <a:extLst>
              <a:ext uri="{FF2B5EF4-FFF2-40B4-BE49-F238E27FC236}">
                <a16:creationId xmlns:a16="http://schemas.microsoft.com/office/drawing/2014/main" id="{E8BAA89F-F3BF-130E-6D23-4830942E36F7}"/>
              </a:ext>
            </a:extLst>
          </p:cNvPr>
          <p:cNvSpPr/>
          <p:nvPr/>
        </p:nvSpPr>
        <p:spPr>
          <a:xfrm>
            <a:off x="845574" y="2010190"/>
            <a:ext cx="10411706" cy="4656916"/>
          </a:xfrm>
          <a:prstGeom prst="rect">
            <a:avLst/>
          </a:prstGeom>
        </p:spPr>
        <p:txBody>
          <a:bodyPr wrap="square">
            <a:spAutoFit/>
          </a:bodyPr>
          <a:lstStyle/>
          <a:p>
            <a:pPr marL="457200" indent="-457200" algn="just">
              <a:lnSpc>
                <a:spcPct val="150000"/>
              </a:lnSpc>
              <a:buFont typeface="+mj-lt"/>
              <a:buAutoNum type="arabicPeriod"/>
            </a:pPr>
            <a:r>
              <a:rPr lang="en-US" sz="2000" b="1" dirty="0">
                <a:solidFill>
                  <a:srgbClr val="FF0000"/>
                </a:solidFill>
                <a:latin typeface="Alexandria Light" pitchFamily="2" charset="-78"/>
                <a:cs typeface="Alexandria Light" pitchFamily="2" charset="-78"/>
              </a:rPr>
              <a:t>Transactional leaders </a:t>
            </a:r>
            <a:r>
              <a:rPr lang="en-US" sz="2000" dirty="0">
                <a:latin typeface="Alexandria Light" pitchFamily="2" charset="-78"/>
                <a:cs typeface="Alexandria Light" pitchFamily="2" charset="-78"/>
              </a:rPr>
              <a:t>communicate a sense of mission, stimulate new ways of thinking, and enhance as well as generate new learning experiences. </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These leaders consider employee needs and aspirations in conjunction with organizational needs. </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They also build commitment and respect for values that promote effective responses to ethical issues.</a:t>
            </a:r>
          </a:p>
          <a:p>
            <a:pPr algn="just">
              <a:lnSpc>
                <a:spcPct val="150000"/>
              </a:lnSpc>
            </a:pPr>
            <a:r>
              <a:rPr lang="en-US" sz="2000" b="1" dirty="0">
                <a:solidFill>
                  <a:srgbClr val="002060"/>
                </a:solidFill>
                <a:latin typeface="Alexandria Light" pitchFamily="2" charset="-78"/>
                <a:cs typeface="Alexandria Light" pitchFamily="2" charset="-78"/>
              </a:rPr>
              <a:t>Thus, transformational leaders strive to promote activities and behavior through a shared vision and common learning experience. </a:t>
            </a:r>
          </a:p>
          <a:p>
            <a:pPr marL="342900" indent="-342900" algn="just">
              <a:lnSpc>
                <a:spcPct val="150000"/>
              </a:lnSpc>
              <a:buFont typeface="Arial" panose="020B0604020202020204" pitchFamily="34" charset="0"/>
              <a:buChar char="•"/>
            </a:pPr>
            <a:r>
              <a:rPr lang="en-US" sz="2000" b="1" dirty="0">
                <a:solidFill>
                  <a:schemeClr val="accent6">
                    <a:lumMod val="50000"/>
                  </a:schemeClr>
                </a:solidFill>
                <a:latin typeface="Alexandria Light" pitchFamily="2" charset="-78"/>
                <a:cs typeface="Alexandria Light" pitchFamily="2" charset="-78"/>
              </a:rPr>
              <a:t>As a result</a:t>
            </a:r>
            <a:r>
              <a:rPr lang="en-US" sz="2000" dirty="0">
                <a:latin typeface="Alexandria Light" pitchFamily="2" charset="-78"/>
                <a:cs typeface="Alexandria Light" pitchFamily="2" charset="-78"/>
              </a:rPr>
              <a:t>, they have a stronger influence on coworker support for ethical decisions and for building an ethical culture than transactional leaders.</a:t>
            </a:r>
          </a:p>
        </p:txBody>
      </p:sp>
    </p:spTree>
    <p:extLst>
      <p:ext uri="{BB962C8B-B14F-4D97-AF65-F5344CB8AC3E}">
        <p14:creationId xmlns:p14="http://schemas.microsoft.com/office/powerpoint/2010/main" val="41084974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B58D2B-339D-8284-3402-52C3758FC1B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F8ABCF79-E6E2-B576-9CC1-44AFB5632F9A}"/>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C801B79D-20EC-52FA-2906-B447E586F70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F7C54408-ABE5-8EF6-56C4-5FA2DCBAFCF6}"/>
              </a:ext>
            </a:extLst>
          </p:cNvPr>
          <p:cNvSpPr/>
          <p:nvPr/>
        </p:nvSpPr>
        <p:spPr>
          <a:xfrm>
            <a:off x="597222" y="711770"/>
            <a:ext cx="11358803" cy="461665"/>
          </a:xfrm>
          <a:prstGeom prst="rect">
            <a:avLst/>
          </a:prstGeom>
        </p:spPr>
        <p:txBody>
          <a:bodyPr wrap="square">
            <a:spAutoFit/>
          </a:bodyPr>
          <a:lstStyle/>
          <a:p>
            <a:r>
              <a:rPr lang="en-US" sz="2400" b="1" dirty="0">
                <a:solidFill>
                  <a:srgbClr val="00B0F0"/>
                </a:solidFill>
                <a:latin typeface="Alexandria" charset="0"/>
                <a:cs typeface="Alexandria" charset="0"/>
              </a:rPr>
              <a:t>ETHICAL LEADERSHIP</a:t>
            </a:r>
          </a:p>
        </p:txBody>
      </p:sp>
      <p:sp>
        <p:nvSpPr>
          <p:cNvPr id="3" name="Rectangle: Rounded Corners 2">
            <a:extLst>
              <a:ext uri="{FF2B5EF4-FFF2-40B4-BE49-F238E27FC236}">
                <a16:creationId xmlns:a16="http://schemas.microsoft.com/office/drawing/2014/main" id="{E159376F-1E76-1275-192A-A5F0D4FF43E5}"/>
              </a:ext>
            </a:extLst>
          </p:cNvPr>
          <p:cNvSpPr/>
          <p:nvPr/>
        </p:nvSpPr>
        <p:spPr>
          <a:xfrm>
            <a:off x="638242" y="1897054"/>
            <a:ext cx="10915515"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1687C997-4787-2A76-1987-172979CC0505}"/>
              </a:ext>
            </a:extLst>
          </p:cNvPr>
          <p:cNvSpPr/>
          <p:nvPr/>
        </p:nvSpPr>
        <p:spPr>
          <a:xfrm>
            <a:off x="648753" y="1390178"/>
            <a:ext cx="10894491" cy="461665"/>
          </a:xfrm>
          <a:prstGeom prst="rect">
            <a:avLst/>
          </a:prstGeom>
        </p:spPr>
        <p:txBody>
          <a:bodyPr wrap="square">
            <a:spAutoFit/>
          </a:bodyPr>
          <a:lstStyle/>
          <a:p>
            <a:pPr algn="ctr"/>
            <a:r>
              <a:rPr lang="en-US" sz="2400" b="1" dirty="0">
                <a:solidFill>
                  <a:srgbClr val="00B0F0"/>
                </a:solidFill>
                <a:latin typeface="Alexandria" charset="0"/>
                <a:cs typeface="Alexandria" charset="0"/>
              </a:rPr>
              <a:t>Leadership Styles and Ethical Decisions</a:t>
            </a:r>
          </a:p>
        </p:txBody>
      </p:sp>
      <p:sp>
        <p:nvSpPr>
          <p:cNvPr id="8" name="Rectangle 7">
            <a:extLst>
              <a:ext uri="{FF2B5EF4-FFF2-40B4-BE49-F238E27FC236}">
                <a16:creationId xmlns:a16="http://schemas.microsoft.com/office/drawing/2014/main" id="{E8BAA89F-F3BF-130E-6D23-4830942E36F7}"/>
              </a:ext>
            </a:extLst>
          </p:cNvPr>
          <p:cNvSpPr/>
          <p:nvPr/>
        </p:nvSpPr>
        <p:spPr>
          <a:xfrm>
            <a:off x="845574" y="2010190"/>
            <a:ext cx="10411706" cy="1425262"/>
          </a:xfrm>
          <a:prstGeom prst="rect">
            <a:avLst/>
          </a:prstGeom>
        </p:spPr>
        <p:txBody>
          <a:bodyPr wrap="square">
            <a:spAutoFit/>
          </a:bodyPr>
          <a:lstStyle/>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Transformational ethical leadership is best suited for organizations that have higher levels of ethical commitment among employees and strong stakeholder support for an ethical culture</a:t>
            </a:r>
          </a:p>
        </p:txBody>
      </p:sp>
    </p:spTree>
    <p:extLst>
      <p:ext uri="{BB962C8B-B14F-4D97-AF65-F5344CB8AC3E}">
        <p14:creationId xmlns:p14="http://schemas.microsoft.com/office/powerpoint/2010/main" val="22335914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B58D2B-339D-8284-3402-52C3758FC1B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F8ABCF79-E6E2-B576-9CC1-44AFB5632F9A}"/>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C801B79D-20EC-52FA-2906-B447E586F70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F7C54408-ABE5-8EF6-56C4-5FA2DCBAFCF6}"/>
              </a:ext>
            </a:extLst>
          </p:cNvPr>
          <p:cNvSpPr/>
          <p:nvPr/>
        </p:nvSpPr>
        <p:spPr>
          <a:xfrm>
            <a:off x="597222" y="711770"/>
            <a:ext cx="11358803" cy="461665"/>
          </a:xfrm>
          <a:prstGeom prst="rect">
            <a:avLst/>
          </a:prstGeom>
        </p:spPr>
        <p:txBody>
          <a:bodyPr wrap="square">
            <a:spAutoFit/>
          </a:bodyPr>
          <a:lstStyle/>
          <a:p>
            <a:r>
              <a:rPr lang="en-US" sz="2400" b="1" dirty="0">
                <a:solidFill>
                  <a:srgbClr val="00B0F0"/>
                </a:solidFill>
                <a:latin typeface="Alexandria" charset="0"/>
                <a:cs typeface="Alexandria" charset="0"/>
              </a:rPr>
              <a:t>ETHICAL LEADERSHIP</a:t>
            </a:r>
          </a:p>
        </p:txBody>
      </p:sp>
      <p:sp>
        <p:nvSpPr>
          <p:cNvPr id="3" name="Rectangle: Rounded Corners 2">
            <a:extLst>
              <a:ext uri="{FF2B5EF4-FFF2-40B4-BE49-F238E27FC236}">
                <a16:creationId xmlns:a16="http://schemas.microsoft.com/office/drawing/2014/main" id="{E159376F-1E76-1275-192A-A5F0D4FF43E5}"/>
              </a:ext>
            </a:extLst>
          </p:cNvPr>
          <p:cNvSpPr/>
          <p:nvPr/>
        </p:nvSpPr>
        <p:spPr>
          <a:xfrm>
            <a:off x="638242" y="1897054"/>
            <a:ext cx="10915515"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1687C997-4787-2A76-1987-172979CC0505}"/>
              </a:ext>
            </a:extLst>
          </p:cNvPr>
          <p:cNvSpPr/>
          <p:nvPr/>
        </p:nvSpPr>
        <p:spPr>
          <a:xfrm>
            <a:off x="648753" y="1390178"/>
            <a:ext cx="10894491" cy="461665"/>
          </a:xfrm>
          <a:prstGeom prst="rect">
            <a:avLst/>
          </a:prstGeom>
        </p:spPr>
        <p:txBody>
          <a:bodyPr wrap="square">
            <a:spAutoFit/>
          </a:bodyPr>
          <a:lstStyle/>
          <a:p>
            <a:pPr algn="ctr"/>
            <a:r>
              <a:rPr lang="en-US" sz="2400" b="1" dirty="0">
                <a:solidFill>
                  <a:srgbClr val="00B0F0"/>
                </a:solidFill>
                <a:latin typeface="Alexandria" charset="0"/>
                <a:cs typeface="Alexandria" charset="0"/>
              </a:rPr>
              <a:t>Leadership Styles and Ethical Decisions</a:t>
            </a:r>
          </a:p>
        </p:txBody>
      </p:sp>
      <p:sp>
        <p:nvSpPr>
          <p:cNvPr id="8" name="Rectangle 7">
            <a:extLst>
              <a:ext uri="{FF2B5EF4-FFF2-40B4-BE49-F238E27FC236}">
                <a16:creationId xmlns:a16="http://schemas.microsoft.com/office/drawing/2014/main" id="{E8BAA89F-F3BF-130E-6D23-4830942E36F7}"/>
              </a:ext>
            </a:extLst>
          </p:cNvPr>
          <p:cNvSpPr/>
          <p:nvPr/>
        </p:nvSpPr>
        <p:spPr>
          <a:xfrm>
            <a:off x="845574" y="2010190"/>
            <a:ext cx="10411706" cy="4195251"/>
          </a:xfrm>
          <a:prstGeom prst="rect">
            <a:avLst/>
          </a:prstGeom>
        </p:spPr>
        <p:txBody>
          <a:bodyPr wrap="square">
            <a:spAutoFit/>
          </a:bodyPr>
          <a:lstStyle/>
          <a:p>
            <a:pPr marL="457200" indent="-457200" algn="just">
              <a:lnSpc>
                <a:spcPct val="150000"/>
              </a:lnSpc>
              <a:buFont typeface="+mj-lt"/>
              <a:buAutoNum type="arabicPeriod" startAt="2"/>
            </a:pPr>
            <a:r>
              <a:rPr lang="en-US" sz="2000" b="1" dirty="0">
                <a:solidFill>
                  <a:srgbClr val="FF0000"/>
                </a:solidFill>
                <a:latin typeface="Alexandria Light" pitchFamily="2" charset="-78"/>
                <a:cs typeface="Alexandria Light" pitchFamily="2" charset="-78"/>
              </a:rPr>
              <a:t>Transactional leaders, </a:t>
            </a:r>
            <a:r>
              <a:rPr lang="en-US" sz="2000" dirty="0">
                <a:latin typeface="Alexandria Light" pitchFamily="2" charset="-78"/>
                <a:cs typeface="Alexandria Light" pitchFamily="2" charset="-78"/>
              </a:rPr>
              <a:t>in contrast, focus on ensuring required conduct and procedures are implemented. </a:t>
            </a:r>
          </a:p>
          <a:p>
            <a:pPr marL="457200" indent="-457200" algn="just">
              <a:lnSpc>
                <a:spcPct val="150000"/>
              </a:lnSpc>
              <a:buFont typeface="Arial" panose="020B0604020202020204" pitchFamily="34" charset="0"/>
              <a:buChar char="•"/>
            </a:pPr>
            <a:r>
              <a:rPr lang="en-US" sz="2000" dirty="0">
                <a:latin typeface="Alexandria Light" pitchFamily="2" charset="-78"/>
                <a:cs typeface="Alexandria Light" pitchFamily="2" charset="-78"/>
              </a:rPr>
              <a:t>Their negotiations to achieve desired outcomes result in a dynamic relationship with subordinates where reactions, conflict, and crisis influence the relationship more than ethical concerns. </a:t>
            </a:r>
          </a:p>
          <a:p>
            <a:pPr algn="just">
              <a:lnSpc>
                <a:spcPct val="150000"/>
              </a:lnSpc>
            </a:pPr>
            <a:r>
              <a:rPr lang="en-US" sz="2000" b="1" dirty="0">
                <a:solidFill>
                  <a:srgbClr val="002060"/>
                </a:solidFill>
                <a:latin typeface="Alexandria Light" pitchFamily="2" charset="-78"/>
                <a:cs typeface="Alexandria Light" pitchFamily="2" charset="-78"/>
              </a:rPr>
              <a:t>Transactional leaders produce employees who achieve a negotiated level of performance, including compliance with ethical and legal standards. </a:t>
            </a:r>
          </a:p>
          <a:p>
            <a:pPr marL="457200" indent="-457200" algn="just">
              <a:lnSpc>
                <a:spcPct val="150000"/>
              </a:lnSpc>
              <a:buFont typeface="Arial" panose="020B0604020202020204" pitchFamily="34" charset="0"/>
              <a:buChar char="•"/>
            </a:pPr>
            <a:r>
              <a:rPr lang="en-US" sz="2000" dirty="0">
                <a:latin typeface="Alexandria Light" pitchFamily="2" charset="-78"/>
                <a:cs typeface="Alexandria Light" pitchFamily="2" charset="-78"/>
              </a:rPr>
              <a:t>As long as employees and leaders both find this exchange mutually rewarding, the relationship is likely to be successful.</a:t>
            </a:r>
          </a:p>
        </p:txBody>
      </p:sp>
    </p:spTree>
    <p:extLst>
      <p:ext uri="{BB962C8B-B14F-4D97-AF65-F5344CB8AC3E}">
        <p14:creationId xmlns:p14="http://schemas.microsoft.com/office/powerpoint/2010/main" val="11193726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B58D2B-339D-8284-3402-52C3758FC1B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F8ABCF79-E6E2-B576-9CC1-44AFB5632F9A}"/>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C801B79D-20EC-52FA-2906-B447E586F70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F7C54408-ABE5-8EF6-56C4-5FA2DCBAFCF6}"/>
              </a:ext>
            </a:extLst>
          </p:cNvPr>
          <p:cNvSpPr/>
          <p:nvPr/>
        </p:nvSpPr>
        <p:spPr>
          <a:xfrm>
            <a:off x="597222" y="711770"/>
            <a:ext cx="11358803" cy="461665"/>
          </a:xfrm>
          <a:prstGeom prst="rect">
            <a:avLst/>
          </a:prstGeom>
        </p:spPr>
        <p:txBody>
          <a:bodyPr wrap="square">
            <a:spAutoFit/>
          </a:bodyPr>
          <a:lstStyle/>
          <a:p>
            <a:r>
              <a:rPr lang="en-US" sz="2400" b="1" dirty="0">
                <a:solidFill>
                  <a:srgbClr val="00B0F0"/>
                </a:solidFill>
                <a:latin typeface="Alexandria" charset="0"/>
                <a:cs typeface="Alexandria" charset="0"/>
              </a:rPr>
              <a:t>ETHICAL LEADERSHIP</a:t>
            </a:r>
          </a:p>
        </p:txBody>
      </p:sp>
      <p:sp>
        <p:nvSpPr>
          <p:cNvPr id="3" name="Rectangle: Rounded Corners 2">
            <a:extLst>
              <a:ext uri="{FF2B5EF4-FFF2-40B4-BE49-F238E27FC236}">
                <a16:creationId xmlns:a16="http://schemas.microsoft.com/office/drawing/2014/main" id="{E159376F-1E76-1275-192A-A5F0D4FF43E5}"/>
              </a:ext>
            </a:extLst>
          </p:cNvPr>
          <p:cNvSpPr/>
          <p:nvPr/>
        </p:nvSpPr>
        <p:spPr>
          <a:xfrm>
            <a:off x="638242" y="1897054"/>
            <a:ext cx="10915515"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1687C997-4787-2A76-1987-172979CC0505}"/>
              </a:ext>
            </a:extLst>
          </p:cNvPr>
          <p:cNvSpPr/>
          <p:nvPr/>
        </p:nvSpPr>
        <p:spPr>
          <a:xfrm>
            <a:off x="648753" y="1390178"/>
            <a:ext cx="10894491" cy="461665"/>
          </a:xfrm>
          <a:prstGeom prst="rect">
            <a:avLst/>
          </a:prstGeom>
        </p:spPr>
        <p:txBody>
          <a:bodyPr wrap="square">
            <a:spAutoFit/>
          </a:bodyPr>
          <a:lstStyle/>
          <a:p>
            <a:pPr algn="ctr"/>
            <a:r>
              <a:rPr lang="en-US" sz="2400" b="1" dirty="0">
                <a:solidFill>
                  <a:srgbClr val="00B0F0"/>
                </a:solidFill>
                <a:latin typeface="Alexandria" charset="0"/>
                <a:cs typeface="Alexandria" charset="0"/>
              </a:rPr>
              <a:t>Leadership Styles and Ethical Decisions</a:t>
            </a:r>
          </a:p>
        </p:txBody>
      </p:sp>
      <p:sp>
        <p:nvSpPr>
          <p:cNvPr id="8" name="Rectangle 7">
            <a:extLst>
              <a:ext uri="{FF2B5EF4-FFF2-40B4-BE49-F238E27FC236}">
                <a16:creationId xmlns:a16="http://schemas.microsoft.com/office/drawing/2014/main" id="{E8BAA89F-F3BF-130E-6D23-4830942E36F7}"/>
              </a:ext>
            </a:extLst>
          </p:cNvPr>
          <p:cNvSpPr/>
          <p:nvPr/>
        </p:nvSpPr>
        <p:spPr>
          <a:xfrm>
            <a:off x="845574" y="2010190"/>
            <a:ext cx="10411706" cy="3733586"/>
          </a:xfrm>
          <a:prstGeom prst="rect">
            <a:avLst/>
          </a:prstGeom>
        </p:spPr>
        <p:txBody>
          <a:bodyPr wrap="square">
            <a:spAutoFit/>
          </a:bodyPr>
          <a:lstStyle/>
          <a:p>
            <a:pPr marL="457200" indent="-457200" algn="just">
              <a:lnSpc>
                <a:spcPct val="150000"/>
              </a:lnSpc>
              <a:buFont typeface="+mj-lt"/>
              <a:buAutoNum type="arabicPeriod" startAt="3"/>
            </a:pPr>
            <a:r>
              <a:rPr lang="en-US" sz="2000" b="1" dirty="0">
                <a:solidFill>
                  <a:srgbClr val="FF0000"/>
                </a:solidFill>
                <a:latin typeface="Alexandria Light" pitchFamily="2" charset="-78"/>
                <a:cs typeface="Alexandria Light" pitchFamily="2" charset="-78"/>
              </a:rPr>
              <a:t>Authentic leaders </a:t>
            </a:r>
            <a:r>
              <a:rPr lang="en-US" sz="2000" dirty="0">
                <a:latin typeface="Alexandria Light" pitchFamily="2" charset="-78"/>
                <a:cs typeface="Alexandria Light" pitchFamily="2" charset="-78"/>
              </a:rPr>
              <a:t>are passionate about the company, live out corporate values daily in their behavior in the workplace, and form long-term relationships with employees and other stakeholders.</a:t>
            </a:r>
          </a:p>
          <a:p>
            <a:pPr algn="just">
              <a:lnSpc>
                <a:spcPct val="150000"/>
              </a:lnSpc>
            </a:pPr>
            <a:r>
              <a:rPr lang="en-US" sz="2000" b="1" dirty="0">
                <a:solidFill>
                  <a:srgbClr val="002060"/>
                </a:solidFill>
                <a:latin typeface="Alexandria Light" pitchFamily="2" charset="-78"/>
                <a:cs typeface="Alexandria Light" pitchFamily="2" charset="-78"/>
              </a:rPr>
              <a:t>Authentic leaders do not mimic other leaders, but they do learn by observing them.</a:t>
            </a:r>
          </a:p>
          <a:p>
            <a:pPr marL="457200" indent="-457200" algn="just">
              <a:lnSpc>
                <a:spcPct val="150000"/>
              </a:lnSpc>
              <a:buFont typeface="Arial" panose="020B0604020202020204" pitchFamily="34" charset="0"/>
              <a:buChar char="•"/>
            </a:pPr>
            <a:r>
              <a:rPr lang="en-US" sz="2000" dirty="0">
                <a:latin typeface="Alexandria Light" pitchFamily="2" charset="-78"/>
                <a:cs typeface="Alexandria Light" pitchFamily="2" charset="-78"/>
              </a:rPr>
              <a:t>Authentic leaders display principle-centered power, because they are able to effectively handle difficult situations and display a strong commitment to their organizations.</a:t>
            </a:r>
          </a:p>
        </p:txBody>
      </p:sp>
    </p:spTree>
    <p:extLst>
      <p:ext uri="{BB962C8B-B14F-4D97-AF65-F5344CB8AC3E}">
        <p14:creationId xmlns:p14="http://schemas.microsoft.com/office/powerpoint/2010/main" val="4130654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B58D2B-339D-8284-3402-52C3758FC1B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F8ABCF79-E6E2-B576-9CC1-44AFB5632F9A}"/>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C801B79D-20EC-52FA-2906-B447E586F70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F7C54408-ABE5-8EF6-56C4-5FA2DCBAFCF6}"/>
              </a:ext>
            </a:extLst>
          </p:cNvPr>
          <p:cNvSpPr/>
          <p:nvPr/>
        </p:nvSpPr>
        <p:spPr>
          <a:xfrm>
            <a:off x="597222" y="711770"/>
            <a:ext cx="11358803" cy="461665"/>
          </a:xfrm>
          <a:prstGeom prst="rect">
            <a:avLst/>
          </a:prstGeom>
        </p:spPr>
        <p:txBody>
          <a:bodyPr wrap="square">
            <a:spAutoFit/>
          </a:bodyPr>
          <a:lstStyle/>
          <a:p>
            <a:r>
              <a:rPr lang="en-US" sz="2400" b="1" dirty="0">
                <a:solidFill>
                  <a:srgbClr val="00B0F0"/>
                </a:solidFill>
                <a:latin typeface="Alexandria" charset="0"/>
                <a:cs typeface="Alexandria" charset="0"/>
              </a:rPr>
              <a:t>ETHICAL LEADERSHIP</a:t>
            </a:r>
          </a:p>
        </p:txBody>
      </p:sp>
      <p:sp>
        <p:nvSpPr>
          <p:cNvPr id="3" name="Rectangle: Rounded Corners 2">
            <a:extLst>
              <a:ext uri="{FF2B5EF4-FFF2-40B4-BE49-F238E27FC236}">
                <a16:creationId xmlns:a16="http://schemas.microsoft.com/office/drawing/2014/main" id="{E159376F-1E76-1275-192A-A5F0D4FF43E5}"/>
              </a:ext>
            </a:extLst>
          </p:cNvPr>
          <p:cNvSpPr/>
          <p:nvPr/>
        </p:nvSpPr>
        <p:spPr>
          <a:xfrm>
            <a:off x="638242" y="1897054"/>
            <a:ext cx="10915515"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1687C997-4787-2A76-1987-172979CC0505}"/>
              </a:ext>
            </a:extLst>
          </p:cNvPr>
          <p:cNvSpPr/>
          <p:nvPr/>
        </p:nvSpPr>
        <p:spPr>
          <a:xfrm>
            <a:off x="648753" y="1390178"/>
            <a:ext cx="10894491" cy="461665"/>
          </a:xfrm>
          <a:prstGeom prst="rect">
            <a:avLst/>
          </a:prstGeom>
        </p:spPr>
        <p:txBody>
          <a:bodyPr wrap="square">
            <a:spAutoFit/>
          </a:bodyPr>
          <a:lstStyle/>
          <a:p>
            <a:pPr algn="ctr"/>
            <a:r>
              <a:rPr lang="en-US" sz="2400" b="1" dirty="0">
                <a:solidFill>
                  <a:srgbClr val="00B0F0"/>
                </a:solidFill>
                <a:latin typeface="Alexandria" charset="0"/>
                <a:cs typeface="Alexandria" charset="0"/>
              </a:rPr>
              <a:t>Leadership Styles and Ethical Decisions</a:t>
            </a:r>
          </a:p>
        </p:txBody>
      </p:sp>
      <p:sp>
        <p:nvSpPr>
          <p:cNvPr id="8" name="Rectangle 7">
            <a:extLst>
              <a:ext uri="{FF2B5EF4-FFF2-40B4-BE49-F238E27FC236}">
                <a16:creationId xmlns:a16="http://schemas.microsoft.com/office/drawing/2014/main" id="{E8BAA89F-F3BF-130E-6D23-4830942E36F7}"/>
              </a:ext>
            </a:extLst>
          </p:cNvPr>
          <p:cNvSpPr/>
          <p:nvPr/>
        </p:nvSpPr>
        <p:spPr>
          <a:xfrm>
            <a:off x="845574" y="2010190"/>
            <a:ext cx="10411706" cy="2810256"/>
          </a:xfrm>
          <a:prstGeom prst="rect">
            <a:avLst/>
          </a:prstGeom>
        </p:spPr>
        <p:txBody>
          <a:bodyPr wrap="square">
            <a:spAutoFit/>
          </a:bodyPr>
          <a:lstStyle/>
          <a:p>
            <a:pPr marL="457200" indent="-457200" algn="just">
              <a:lnSpc>
                <a:spcPct val="150000"/>
              </a:lnSpc>
              <a:buFont typeface="Arial" panose="020B0604020202020204" pitchFamily="34" charset="0"/>
              <a:buChar char="•"/>
            </a:pPr>
            <a:r>
              <a:rPr lang="en-US" sz="2000" dirty="0">
                <a:latin typeface="Alexandria Light" pitchFamily="2" charset="-78"/>
                <a:cs typeface="Alexandria Light" pitchFamily="2" charset="-78"/>
              </a:rPr>
              <a:t>Notice the similarity between principle-centered power and the self-control exhibited by emotionally intelligent leaders. </a:t>
            </a:r>
          </a:p>
          <a:p>
            <a:pPr marL="457200" indent="-457200" algn="just">
              <a:lnSpc>
                <a:spcPct val="150000"/>
              </a:lnSpc>
              <a:buFont typeface="Arial" panose="020B0604020202020204" pitchFamily="34" charset="0"/>
              <a:buChar char="•"/>
            </a:pPr>
            <a:r>
              <a:rPr lang="en-US" sz="2000" dirty="0">
                <a:latin typeface="Alexandria Light" pitchFamily="2" charset="-78"/>
                <a:cs typeface="Alexandria Light" pitchFamily="2" charset="-78"/>
              </a:rPr>
              <a:t>Finally, authentic leaders demonstrate core values and integrate these values into the operation of the firm. </a:t>
            </a:r>
          </a:p>
          <a:p>
            <a:pPr algn="just">
              <a:lnSpc>
                <a:spcPct val="150000"/>
              </a:lnSpc>
            </a:pPr>
            <a:r>
              <a:rPr lang="en-US" sz="2000" b="1" dirty="0">
                <a:solidFill>
                  <a:srgbClr val="002060"/>
                </a:solidFill>
                <a:latin typeface="Alexandria Light" pitchFamily="2" charset="-78"/>
                <a:cs typeface="Alexandria Light" pitchFamily="2" charset="-78"/>
              </a:rPr>
              <a:t>Authentic leadership should be a goal for any leader who wants to create a strong ethical company.</a:t>
            </a:r>
          </a:p>
        </p:txBody>
      </p:sp>
    </p:spTree>
    <p:extLst>
      <p:ext uri="{BB962C8B-B14F-4D97-AF65-F5344CB8AC3E}">
        <p14:creationId xmlns:p14="http://schemas.microsoft.com/office/powerpoint/2010/main" val="7509877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3194C01-A240-C659-1A90-D5284A9493C0}"/>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3C09238E-D025-C7FF-3262-36B49ADD6D34}"/>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E540A8F7-9779-196E-0979-0D8C8EF58F9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D1C678BC-373D-8E3D-627E-B060FF7FBDAB}"/>
              </a:ext>
            </a:extLst>
          </p:cNvPr>
          <p:cNvSpPr/>
          <p:nvPr/>
        </p:nvSpPr>
        <p:spPr>
          <a:xfrm>
            <a:off x="522970" y="705501"/>
            <a:ext cx="11393727" cy="461665"/>
          </a:xfrm>
          <a:prstGeom prst="rect">
            <a:avLst/>
          </a:prstGeom>
        </p:spPr>
        <p:txBody>
          <a:bodyPr wrap="square">
            <a:spAutoFit/>
          </a:bodyPr>
          <a:lstStyle/>
          <a:p>
            <a:r>
              <a:rPr lang="en-US" sz="2400" b="1" dirty="0">
                <a:solidFill>
                  <a:srgbClr val="00B0F0"/>
                </a:solidFill>
                <a:latin typeface="Alexandria" charset="0"/>
                <a:cs typeface="Alexandria" charset="0"/>
              </a:rPr>
              <a:t>ETHICAL LEADERSHIP</a:t>
            </a:r>
          </a:p>
        </p:txBody>
      </p:sp>
      <p:sp>
        <p:nvSpPr>
          <p:cNvPr id="4" name="Rectangle: Rounded Corners 3">
            <a:extLst>
              <a:ext uri="{FF2B5EF4-FFF2-40B4-BE49-F238E27FC236}">
                <a16:creationId xmlns:a16="http://schemas.microsoft.com/office/drawing/2014/main" id="{08FE8966-31DD-BB3E-F4C0-A010C4FDA290}"/>
              </a:ext>
            </a:extLst>
          </p:cNvPr>
          <p:cNvSpPr/>
          <p:nvPr/>
        </p:nvSpPr>
        <p:spPr>
          <a:xfrm>
            <a:off x="596749"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a:p>
        </p:txBody>
      </p:sp>
      <p:sp>
        <p:nvSpPr>
          <p:cNvPr id="6" name="Rectangle 5">
            <a:extLst>
              <a:ext uri="{FF2B5EF4-FFF2-40B4-BE49-F238E27FC236}">
                <a16:creationId xmlns:a16="http://schemas.microsoft.com/office/drawing/2014/main" id="{C288351C-DDA5-004E-F074-3BE4FF502A4E}"/>
              </a:ext>
            </a:extLst>
          </p:cNvPr>
          <p:cNvSpPr/>
          <p:nvPr/>
        </p:nvSpPr>
        <p:spPr>
          <a:xfrm>
            <a:off x="522970" y="1470327"/>
            <a:ext cx="10835250" cy="461665"/>
          </a:xfrm>
          <a:prstGeom prst="rect">
            <a:avLst/>
          </a:prstGeom>
        </p:spPr>
        <p:txBody>
          <a:bodyPr wrap="square">
            <a:spAutoFit/>
          </a:bodyPr>
          <a:lstStyle/>
          <a:p>
            <a:pPr algn="ctr"/>
            <a:r>
              <a:rPr lang="en-US" sz="2400" dirty="0">
                <a:solidFill>
                  <a:srgbClr val="002060"/>
                </a:solidFill>
                <a:latin typeface="Alexandria" pitchFamily="2" charset="-78"/>
                <a:cs typeface="Alexandria" pitchFamily="2" charset="-78"/>
              </a:rPr>
              <a:t>THE RADAR MODEL</a:t>
            </a:r>
          </a:p>
        </p:txBody>
      </p:sp>
      <p:pic>
        <p:nvPicPr>
          <p:cNvPr id="7" name="Picture 6">
            <a:extLst>
              <a:ext uri="{FF2B5EF4-FFF2-40B4-BE49-F238E27FC236}">
                <a16:creationId xmlns:a16="http://schemas.microsoft.com/office/drawing/2014/main" id="{C830153E-B022-EC6B-BA0E-C79DB7CFACE0}"/>
              </a:ext>
            </a:extLst>
          </p:cNvPr>
          <p:cNvPicPr>
            <a:picLocks noChangeAspect="1"/>
          </p:cNvPicPr>
          <p:nvPr/>
        </p:nvPicPr>
        <p:blipFill>
          <a:blip r:embed="rId4"/>
          <a:stretch>
            <a:fillRect/>
          </a:stretch>
        </p:blipFill>
        <p:spPr>
          <a:xfrm>
            <a:off x="3132599" y="2063722"/>
            <a:ext cx="5160064" cy="453881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709135138"/>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B58D2B-339D-8284-3402-52C3758FC1B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F8ABCF79-E6E2-B576-9CC1-44AFB5632F9A}"/>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C801B79D-20EC-52FA-2906-B447E586F70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F7C54408-ABE5-8EF6-56C4-5FA2DCBAFCF6}"/>
              </a:ext>
            </a:extLst>
          </p:cNvPr>
          <p:cNvSpPr/>
          <p:nvPr/>
        </p:nvSpPr>
        <p:spPr>
          <a:xfrm>
            <a:off x="597222" y="711770"/>
            <a:ext cx="11358803" cy="461665"/>
          </a:xfrm>
          <a:prstGeom prst="rect">
            <a:avLst/>
          </a:prstGeom>
        </p:spPr>
        <p:txBody>
          <a:bodyPr wrap="square">
            <a:spAutoFit/>
          </a:bodyPr>
          <a:lstStyle/>
          <a:p>
            <a:r>
              <a:rPr lang="en-US" sz="2400" b="1" dirty="0">
                <a:solidFill>
                  <a:srgbClr val="00B0F0"/>
                </a:solidFill>
                <a:latin typeface="Alexandria" charset="0"/>
                <a:cs typeface="Alexandria" charset="0"/>
              </a:rPr>
              <a:t>ETHICAL LEADERSHIP</a:t>
            </a:r>
          </a:p>
        </p:txBody>
      </p:sp>
      <p:sp>
        <p:nvSpPr>
          <p:cNvPr id="3" name="Rectangle: Rounded Corners 2">
            <a:extLst>
              <a:ext uri="{FF2B5EF4-FFF2-40B4-BE49-F238E27FC236}">
                <a16:creationId xmlns:a16="http://schemas.microsoft.com/office/drawing/2014/main" id="{E159376F-1E76-1275-192A-A5F0D4FF43E5}"/>
              </a:ext>
            </a:extLst>
          </p:cNvPr>
          <p:cNvSpPr/>
          <p:nvPr/>
        </p:nvSpPr>
        <p:spPr>
          <a:xfrm>
            <a:off x="638242" y="1897054"/>
            <a:ext cx="10915515"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1687C997-4787-2A76-1987-172979CC0505}"/>
              </a:ext>
            </a:extLst>
          </p:cNvPr>
          <p:cNvSpPr/>
          <p:nvPr/>
        </p:nvSpPr>
        <p:spPr>
          <a:xfrm>
            <a:off x="648753" y="1390178"/>
            <a:ext cx="10894491" cy="461665"/>
          </a:xfrm>
          <a:prstGeom prst="rect">
            <a:avLst/>
          </a:prstGeom>
        </p:spPr>
        <p:txBody>
          <a:bodyPr wrap="square">
            <a:spAutoFit/>
          </a:bodyPr>
          <a:lstStyle/>
          <a:p>
            <a:pPr algn="ctr"/>
            <a:r>
              <a:rPr lang="en-US" sz="2400" b="1" dirty="0">
                <a:solidFill>
                  <a:srgbClr val="00B0F0"/>
                </a:solidFill>
                <a:latin typeface="Alexandria" charset="0"/>
                <a:cs typeface="Alexandria" charset="0"/>
              </a:rPr>
              <a:t>The Radar Model</a:t>
            </a:r>
          </a:p>
        </p:txBody>
      </p:sp>
      <p:sp>
        <p:nvSpPr>
          <p:cNvPr id="8" name="Rectangle 7">
            <a:extLst>
              <a:ext uri="{FF2B5EF4-FFF2-40B4-BE49-F238E27FC236}">
                <a16:creationId xmlns:a16="http://schemas.microsoft.com/office/drawing/2014/main" id="{E8BAA89F-F3BF-130E-6D23-4830942E36F7}"/>
              </a:ext>
            </a:extLst>
          </p:cNvPr>
          <p:cNvSpPr/>
          <p:nvPr/>
        </p:nvSpPr>
        <p:spPr>
          <a:xfrm>
            <a:off x="845574" y="2010190"/>
            <a:ext cx="10411706" cy="4195251"/>
          </a:xfrm>
          <a:prstGeom prst="rect">
            <a:avLst/>
          </a:prstGeom>
        </p:spPr>
        <p:txBody>
          <a:bodyPr wrap="square">
            <a:spAutoFit/>
          </a:bodyPr>
          <a:lstStyle/>
          <a:p>
            <a:pPr marL="457200" indent="-457200" algn="just">
              <a:lnSpc>
                <a:spcPct val="150000"/>
              </a:lnSpc>
              <a:buFont typeface="Arial" panose="020B0604020202020204" pitchFamily="34" charset="0"/>
              <a:buChar char="•"/>
            </a:pPr>
            <a:r>
              <a:rPr lang="en-US" sz="2000" dirty="0">
                <a:latin typeface="Alexandria Light" pitchFamily="2" charset="-78"/>
                <a:cs typeface="Alexandria Light" pitchFamily="2" charset="-78"/>
              </a:rPr>
              <a:t>We mentioned earlier that ethical leaders must be proactive and cannot just wait for problems to arrive. </a:t>
            </a:r>
          </a:p>
          <a:p>
            <a:pPr marL="457200" indent="-457200" algn="just">
              <a:lnSpc>
                <a:spcPct val="150000"/>
              </a:lnSpc>
              <a:buFont typeface="Arial" panose="020B0604020202020204" pitchFamily="34" charset="0"/>
              <a:buChar char="•"/>
            </a:pPr>
            <a:r>
              <a:rPr lang="en-US" sz="2000" dirty="0">
                <a:latin typeface="Alexandria Light" pitchFamily="2" charset="-78"/>
                <a:cs typeface="Alexandria Light" pitchFamily="2" charset="-78"/>
              </a:rPr>
              <a:t>They must interact with employees and have systems in place to recognize or detect ethical issues before they arise. </a:t>
            </a:r>
          </a:p>
          <a:p>
            <a:pPr marL="457200" indent="-457200" algn="just">
              <a:lnSpc>
                <a:spcPct val="150000"/>
              </a:lnSpc>
              <a:buFont typeface="Arial" panose="020B0604020202020204" pitchFamily="34" charset="0"/>
              <a:buChar char="•"/>
            </a:pPr>
            <a:r>
              <a:rPr lang="en-US" sz="2000" dirty="0">
                <a:latin typeface="Alexandria Light" pitchFamily="2" charset="-78"/>
                <a:cs typeface="Alexandria Light" pitchFamily="2" charset="-78"/>
              </a:rPr>
              <a:t>The best way of handling misconduct is to avoid it completely. However, even the best organizations suffer from ethical risks. </a:t>
            </a:r>
          </a:p>
          <a:p>
            <a:pPr marL="457200" indent="-457200" algn="just">
              <a:lnSpc>
                <a:spcPct val="150000"/>
              </a:lnSpc>
              <a:buFont typeface="Arial" panose="020B0604020202020204" pitchFamily="34" charset="0"/>
              <a:buChar char="•"/>
            </a:pPr>
            <a:r>
              <a:rPr lang="en-US" sz="2000" dirty="0">
                <a:latin typeface="Alexandria Light" pitchFamily="2" charset="-78"/>
                <a:cs typeface="Alexandria Light" pitchFamily="2" charset="-78"/>
              </a:rPr>
              <a:t>However, even the best organizations suffer from ethical risks.</a:t>
            </a:r>
          </a:p>
          <a:p>
            <a:pPr algn="just">
              <a:lnSpc>
                <a:spcPct val="150000"/>
              </a:lnSpc>
            </a:pPr>
            <a:r>
              <a:rPr lang="en-US" sz="2000" b="1" dirty="0">
                <a:solidFill>
                  <a:srgbClr val="002060"/>
                </a:solidFill>
                <a:latin typeface="Alexandria Light" pitchFamily="2" charset="-78"/>
                <a:cs typeface="Alexandria Light" pitchFamily="2" charset="-78"/>
              </a:rPr>
              <a:t>When ethical misconduct or issues arise, the leader should have plans in place to answer stakeholder concerns and recover from misconduct.</a:t>
            </a:r>
          </a:p>
        </p:txBody>
      </p:sp>
    </p:spTree>
    <p:extLst>
      <p:ext uri="{BB962C8B-B14F-4D97-AF65-F5344CB8AC3E}">
        <p14:creationId xmlns:p14="http://schemas.microsoft.com/office/powerpoint/2010/main" val="25826612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B58D2B-339D-8284-3402-52C3758FC1B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F8ABCF79-E6E2-B576-9CC1-44AFB5632F9A}"/>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C801B79D-20EC-52FA-2906-B447E586F70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F7C54408-ABE5-8EF6-56C4-5FA2DCBAFCF6}"/>
              </a:ext>
            </a:extLst>
          </p:cNvPr>
          <p:cNvSpPr/>
          <p:nvPr/>
        </p:nvSpPr>
        <p:spPr>
          <a:xfrm>
            <a:off x="597222" y="711770"/>
            <a:ext cx="11358803" cy="461665"/>
          </a:xfrm>
          <a:prstGeom prst="rect">
            <a:avLst/>
          </a:prstGeom>
        </p:spPr>
        <p:txBody>
          <a:bodyPr wrap="square">
            <a:spAutoFit/>
          </a:bodyPr>
          <a:lstStyle/>
          <a:p>
            <a:r>
              <a:rPr lang="en-US" sz="2400" b="1" dirty="0">
                <a:solidFill>
                  <a:srgbClr val="00B0F0"/>
                </a:solidFill>
                <a:latin typeface="Alexandria" charset="0"/>
                <a:cs typeface="Alexandria" charset="0"/>
              </a:rPr>
              <a:t>ETHICAL LEADERSHIP</a:t>
            </a:r>
          </a:p>
        </p:txBody>
      </p:sp>
      <p:sp>
        <p:nvSpPr>
          <p:cNvPr id="3" name="Rectangle: Rounded Corners 2">
            <a:extLst>
              <a:ext uri="{FF2B5EF4-FFF2-40B4-BE49-F238E27FC236}">
                <a16:creationId xmlns:a16="http://schemas.microsoft.com/office/drawing/2014/main" id="{E159376F-1E76-1275-192A-A5F0D4FF43E5}"/>
              </a:ext>
            </a:extLst>
          </p:cNvPr>
          <p:cNvSpPr/>
          <p:nvPr/>
        </p:nvSpPr>
        <p:spPr>
          <a:xfrm>
            <a:off x="638242" y="1897054"/>
            <a:ext cx="10915515"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1687C997-4787-2A76-1987-172979CC0505}"/>
              </a:ext>
            </a:extLst>
          </p:cNvPr>
          <p:cNvSpPr/>
          <p:nvPr/>
        </p:nvSpPr>
        <p:spPr>
          <a:xfrm>
            <a:off x="648753" y="1390178"/>
            <a:ext cx="10894491" cy="461665"/>
          </a:xfrm>
          <a:prstGeom prst="rect">
            <a:avLst/>
          </a:prstGeom>
        </p:spPr>
        <p:txBody>
          <a:bodyPr wrap="square">
            <a:spAutoFit/>
          </a:bodyPr>
          <a:lstStyle/>
          <a:p>
            <a:pPr algn="ctr"/>
            <a:r>
              <a:rPr lang="en-US" sz="2400" b="1" dirty="0">
                <a:solidFill>
                  <a:srgbClr val="00B0F0"/>
                </a:solidFill>
                <a:latin typeface="Alexandria" charset="0"/>
                <a:cs typeface="Alexandria" charset="0"/>
              </a:rPr>
              <a:t>The Radar Model</a:t>
            </a:r>
          </a:p>
        </p:txBody>
      </p:sp>
      <p:sp>
        <p:nvSpPr>
          <p:cNvPr id="8" name="Rectangle 7">
            <a:extLst>
              <a:ext uri="{FF2B5EF4-FFF2-40B4-BE49-F238E27FC236}">
                <a16:creationId xmlns:a16="http://schemas.microsoft.com/office/drawing/2014/main" id="{E8BAA89F-F3BF-130E-6D23-4830942E36F7}"/>
              </a:ext>
            </a:extLst>
          </p:cNvPr>
          <p:cNvSpPr/>
          <p:nvPr/>
        </p:nvSpPr>
        <p:spPr>
          <a:xfrm>
            <a:off x="845574" y="2010190"/>
            <a:ext cx="10411706" cy="4195251"/>
          </a:xfrm>
          <a:prstGeom prst="rect">
            <a:avLst/>
          </a:prstGeom>
        </p:spPr>
        <p:txBody>
          <a:bodyPr wrap="square">
            <a:spAutoFit/>
          </a:bodyPr>
          <a:lstStyle/>
          <a:p>
            <a:pPr algn="just">
              <a:lnSpc>
                <a:spcPct val="150000"/>
              </a:lnSpc>
            </a:pPr>
            <a:r>
              <a:rPr lang="en-US" sz="2000" b="1" dirty="0">
                <a:solidFill>
                  <a:srgbClr val="002060"/>
                </a:solidFill>
                <a:latin typeface="Alexandria Light" pitchFamily="2" charset="-78"/>
                <a:cs typeface="Alexandria Light" pitchFamily="2" charset="-78"/>
              </a:rPr>
              <a:t>We adopted the acronym RADAR to describe an ethical leader’s duty to:</a:t>
            </a:r>
          </a:p>
          <a:p>
            <a:pPr marL="457200" indent="-457200" algn="just">
              <a:lnSpc>
                <a:spcPct val="150000"/>
              </a:lnSpc>
              <a:buFont typeface="+mj-lt"/>
              <a:buAutoNum type="arabicPeriod"/>
            </a:pPr>
            <a:r>
              <a:rPr lang="en-US" sz="2000" dirty="0">
                <a:solidFill>
                  <a:srgbClr val="FF0000"/>
                </a:solidFill>
                <a:latin typeface="Alexandria Light" pitchFamily="2" charset="-78"/>
                <a:cs typeface="Alexandria Light" pitchFamily="2" charset="-78"/>
              </a:rPr>
              <a:t>Recognize</a:t>
            </a:r>
            <a:r>
              <a:rPr lang="en-US" sz="2000" dirty="0">
                <a:latin typeface="Alexandria Light" pitchFamily="2" charset="-78"/>
                <a:cs typeface="Alexandria Light" pitchFamily="2" charset="-78"/>
              </a:rPr>
              <a:t> ethical issues, </a:t>
            </a:r>
          </a:p>
          <a:p>
            <a:pPr marL="457200" indent="-457200" algn="just">
              <a:lnSpc>
                <a:spcPct val="150000"/>
              </a:lnSpc>
              <a:buFont typeface="Arial" panose="020B0604020202020204" pitchFamily="34" charset="0"/>
              <a:buChar char="•"/>
            </a:pPr>
            <a:r>
              <a:rPr lang="en-US" sz="2000" dirty="0">
                <a:latin typeface="Alexandria Light" pitchFamily="2" charset="-78"/>
                <a:cs typeface="Alexandria Light" pitchFamily="2" charset="-78"/>
              </a:rPr>
              <a:t>The first step to prevent misconduct is recognizing the firm’s ethical risk areas. Ethical leaders must determine what issues the firm is most likely to face so controls can be implemented to limit the opportunity for misconduct</a:t>
            </a:r>
          </a:p>
          <a:p>
            <a:pPr marL="457200" indent="-457200" algn="just">
              <a:lnSpc>
                <a:spcPct val="150000"/>
              </a:lnSpc>
              <a:buFont typeface="+mj-lt"/>
              <a:buAutoNum type="arabicPeriod" startAt="2"/>
            </a:pPr>
            <a:r>
              <a:rPr lang="en-US" sz="2000" dirty="0">
                <a:solidFill>
                  <a:srgbClr val="FF0000"/>
                </a:solidFill>
                <a:latin typeface="Alexandria Light" pitchFamily="2" charset="-78"/>
                <a:cs typeface="Alexandria Light" pitchFamily="2" charset="-78"/>
              </a:rPr>
              <a:t>Avoid</a:t>
            </a:r>
            <a:r>
              <a:rPr lang="en-US" sz="2000" dirty="0">
                <a:latin typeface="Alexandria Light" pitchFamily="2" charset="-78"/>
                <a:cs typeface="Alexandria Light" pitchFamily="2" charset="-78"/>
              </a:rPr>
              <a:t> misconduct whenever possible, </a:t>
            </a:r>
          </a:p>
          <a:p>
            <a:pPr marL="457200" indent="-457200" algn="just">
              <a:lnSpc>
                <a:spcPct val="150000"/>
              </a:lnSpc>
              <a:buFont typeface="Arial" panose="020B0604020202020204" pitchFamily="34" charset="0"/>
              <a:buChar char="•"/>
            </a:pPr>
            <a:r>
              <a:rPr lang="en-US" sz="2000" dirty="0">
                <a:latin typeface="Alexandria Light" pitchFamily="2" charset="-78"/>
                <a:cs typeface="Alexandria Light" pitchFamily="2" charset="-78"/>
              </a:rPr>
              <a:t>After identifying ethical risk areas, ethical leaders should develop policies and procedures for detecting and avoiding misconduct. </a:t>
            </a:r>
          </a:p>
          <a:p>
            <a:pPr marL="457200" indent="-457200" algn="just">
              <a:lnSpc>
                <a:spcPct val="150000"/>
              </a:lnSpc>
              <a:buFont typeface="Arial" panose="020B0604020202020204" pitchFamily="34" charset="0"/>
              <a:buChar char="•"/>
            </a:pPr>
            <a:r>
              <a:rPr lang="en-US" sz="2000" dirty="0">
                <a:latin typeface="Alexandria Light" pitchFamily="2" charset="-78"/>
                <a:cs typeface="Alexandria Light" pitchFamily="2" charset="-78"/>
              </a:rPr>
              <a:t>This process is an important part of risk management.</a:t>
            </a:r>
          </a:p>
        </p:txBody>
      </p:sp>
    </p:spTree>
    <p:extLst>
      <p:ext uri="{BB962C8B-B14F-4D97-AF65-F5344CB8AC3E}">
        <p14:creationId xmlns:p14="http://schemas.microsoft.com/office/powerpoint/2010/main" val="25122761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B58D2B-339D-8284-3402-52C3758FC1B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F8ABCF79-E6E2-B576-9CC1-44AFB5632F9A}"/>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C801B79D-20EC-52FA-2906-B447E586F70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F7C54408-ABE5-8EF6-56C4-5FA2DCBAFCF6}"/>
              </a:ext>
            </a:extLst>
          </p:cNvPr>
          <p:cNvSpPr/>
          <p:nvPr/>
        </p:nvSpPr>
        <p:spPr>
          <a:xfrm>
            <a:off x="597222" y="711770"/>
            <a:ext cx="11358803" cy="461665"/>
          </a:xfrm>
          <a:prstGeom prst="rect">
            <a:avLst/>
          </a:prstGeom>
        </p:spPr>
        <p:txBody>
          <a:bodyPr wrap="square">
            <a:spAutoFit/>
          </a:bodyPr>
          <a:lstStyle/>
          <a:p>
            <a:r>
              <a:rPr lang="en-US" sz="2400" b="1" dirty="0">
                <a:solidFill>
                  <a:srgbClr val="00B0F0"/>
                </a:solidFill>
                <a:latin typeface="Alexandria" charset="0"/>
                <a:cs typeface="Alexandria" charset="0"/>
              </a:rPr>
              <a:t>ETHICAL LEADERSHIP</a:t>
            </a:r>
          </a:p>
        </p:txBody>
      </p:sp>
      <p:sp>
        <p:nvSpPr>
          <p:cNvPr id="3" name="Rectangle: Rounded Corners 2">
            <a:extLst>
              <a:ext uri="{FF2B5EF4-FFF2-40B4-BE49-F238E27FC236}">
                <a16:creationId xmlns:a16="http://schemas.microsoft.com/office/drawing/2014/main" id="{E159376F-1E76-1275-192A-A5F0D4FF43E5}"/>
              </a:ext>
            </a:extLst>
          </p:cNvPr>
          <p:cNvSpPr/>
          <p:nvPr/>
        </p:nvSpPr>
        <p:spPr>
          <a:xfrm>
            <a:off x="638242" y="1897054"/>
            <a:ext cx="10915515"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1687C997-4787-2A76-1987-172979CC0505}"/>
              </a:ext>
            </a:extLst>
          </p:cNvPr>
          <p:cNvSpPr/>
          <p:nvPr/>
        </p:nvSpPr>
        <p:spPr>
          <a:xfrm>
            <a:off x="648753" y="1390178"/>
            <a:ext cx="10894491" cy="461665"/>
          </a:xfrm>
          <a:prstGeom prst="rect">
            <a:avLst/>
          </a:prstGeom>
        </p:spPr>
        <p:txBody>
          <a:bodyPr wrap="square">
            <a:spAutoFit/>
          </a:bodyPr>
          <a:lstStyle/>
          <a:p>
            <a:pPr algn="ctr"/>
            <a:r>
              <a:rPr lang="en-US" sz="2400" b="1" dirty="0">
                <a:solidFill>
                  <a:srgbClr val="00B0F0"/>
                </a:solidFill>
                <a:latin typeface="Alexandria" charset="0"/>
                <a:cs typeface="Alexandria" charset="0"/>
              </a:rPr>
              <a:t>The Radar Model</a:t>
            </a:r>
          </a:p>
        </p:txBody>
      </p:sp>
      <p:sp>
        <p:nvSpPr>
          <p:cNvPr id="8" name="Rectangle 7">
            <a:extLst>
              <a:ext uri="{FF2B5EF4-FFF2-40B4-BE49-F238E27FC236}">
                <a16:creationId xmlns:a16="http://schemas.microsoft.com/office/drawing/2014/main" id="{E8BAA89F-F3BF-130E-6D23-4830942E36F7}"/>
              </a:ext>
            </a:extLst>
          </p:cNvPr>
          <p:cNvSpPr/>
          <p:nvPr/>
        </p:nvSpPr>
        <p:spPr>
          <a:xfrm>
            <a:off x="845574" y="2010190"/>
            <a:ext cx="10411706" cy="4195251"/>
          </a:xfrm>
          <a:prstGeom prst="rect">
            <a:avLst/>
          </a:prstGeom>
        </p:spPr>
        <p:txBody>
          <a:bodyPr wrap="square">
            <a:spAutoFit/>
          </a:bodyPr>
          <a:lstStyle/>
          <a:p>
            <a:pPr algn="just">
              <a:lnSpc>
                <a:spcPct val="150000"/>
              </a:lnSpc>
            </a:pPr>
            <a:r>
              <a:rPr lang="en-US" sz="2000" b="1" dirty="0">
                <a:solidFill>
                  <a:srgbClr val="002060"/>
                </a:solidFill>
                <a:latin typeface="Alexandria Light" pitchFamily="2" charset="-78"/>
                <a:cs typeface="Alexandria Light" pitchFamily="2" charset="-78"/>
              </a:rPr>
              <a:t>We adopted the acronym RADAR to describe an ethical leader’s duty to:</a:t>
            </a:r>
          </a:p>
          <a:p>
            <a:pPr marL="457200" indent="-457200" algn="just">
              <a:lnSpc>
                <a:spcPct val="150000"/>
              </a:lnSpc>
              <a:buFont typeface="+mj-lt"/>
              <a:buAutoNum type="arabicPeriod" startAt="3"/>
            </a:pPr>
            <a:r>
              <a:rPr lang="en-US" sz="2000" dirty="0">
                <a:solidFill>
                  <a:srgbClr val="FF0000"/>
                </a:solidFill>
                <a:latin typeface="Alexandria Light" pitchFamily="2" charset="-78"/>
                <a:cs typeface="Alexandria Light" pitchFamily="2" charset="-78"/>
              </a:rPr>
              <a:t>Discover</a:t>
            </a:r>
            <a:r>
              <a:rPr lang="en-US" sz="2000" dirty="0">
                <a:latin typeface="Alexandria Light" pitchFamily="2" charset="-78"/>
                <a:cs typeface="Alexandria Light" pitchFamily="2" charset="-78"/>
              </a:rPr>
              <a:t> ethical risk areas, </a:t>
            </a:r>
          </a:p>
          <a:p>
            <a:pPr marL="457200" indent="-457200" algn="just">
              <a:lnSpc>
                <a:spcPct val="150000"/>
              </a:lnSpc>
              <a:buFont typeface="Arial" panose="020B0604020202020204" pitchFamily="34" charset="0"/>
              <a:buChar char="•"/>
            </a:pPr>
            <a:r>
              <a:rPr lang="en-US" sz="2000" dirty="0">
                <a:latin typeface="Alexandria Light" pitchFamily="2" charset="-78"/>
                <a:cs typeface="Alexandria Light" pitchFamily="2" charset="-78"/>
              </a:rPr>
              <a:t>Discovery involves proactively uncovering ethical risk areas that could lead to misconduct.</a:t>
            </a:r>
          </a:p>
          <a:p>
            <a:pPr marL="457200" indent="-457200" algn="just">
              <a:lnSpc>
                <a:spcPct val="150000"/>
              </a:lnSpc>
              <a:buFont typeface="Arial" panose="020B0604020202020204" pitchFamily="34" charset="0"/>
              <a:buChar char="•"/>
            </a:pPr>
            <a:r>
              <a:rPr lang="en-US" sz="2000" dirty="0">
                <a:latin typeface="Alexandria Light" pitchFamily="2" charset="-78"/>
                <a:cs typeface="Alexandria Light" pitchFamily="2" charset="-78"/>
              </a:rPr>
              <a:t>Many managers are reluctant to engage in this process because they fear doing so will uncover questionable conduct that could put the firm in an unfavorable light.</a:t>
            </a:r>
          </a:p>
          <a:p>
            <a:pPr marL="457200" indent="-457200" algn="just">
              <a:lnSpc>
                <a:spcPct val="150000"/>
              </a:lnSpc>
              <a:buFont typeface="Arial" panose="020B0604020202020204" pitchFamily="34" charset="0"/>
              <a:buChar char="•"/>
            </a:pPr>
            <a:r>
              <a:rPr lang="en-US" sz="2000" dirty="0">
                <a:latin typeface="Alexandria Light" pitchFamily="2" charset="-78"/>
                <a:cs typeface="Alexandria Light" pitchFamily="2" charset="-78"/>
              </a:rPr>
              <a:t>Instead, ethical leaders engage in an assessment process to evaluate the firm’s ethical weaknesses so the firm can address them.</a:t>
            </a:r>
          </a:p>
        </p:txBody>
      </p:sp>
    </p:spTree>
    <p:extLst>
      <p:ext uri="{BB962C8B-B14F-4D97-AF65-F5344CB8AC3E}">
        <p14:creationId xmlns:p14="http://schemas.microsoft.com/office/powerpoint/2010/main" val="12190721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B58D2B-339D-8284-3402-52C3758FC1B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F8ABCF79-E6E2-B576-9CC1-44AFB5632F9A}"/>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C801B79D-20EC-52FA-2906-B447E586F70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F7C54408-ABE5-8EF6-56C4-5FA2DCBAFCF6}"/>
              </a:ext>
            </a:extLst>
          </p:cNvPr>
          <p:cNvSpPr/>
          <p:nvPr/>
        </p:nvSpPr>
        <p:spPr>
          <a:xfrm>
            <a:off x="597222" y="711770"/>
            <a:ext cx="11358803" cy="461665"/>
          </a:xfrm>
          <a:prstGeom prst="rect">
            <a:avLst/>
          </a:prstGeom>
        </p:spPr>
        <p:txBody>
          <a:bodyPr wrap="square">
            <a:spAutoFit/>
          </a:bodyPr>
          <a:lstStyle/>
          <a:p>
            <a:r>
              <a:rPr lang="en-US" sz="2400" b="1" dirty="0">
                <a:solidFill>
                  <a:srgbClr val="00B0F0"/>
                </a:solidFill>
                <a:latin typeface="Alexandria" charset="0"/>
                <a:cs typeface="Alexandria" charset="0"/>
              </a:rPr>
              <a:t>ETHICAL LEADERSHIP</a:t>
            </a:r>
          </a:p>
        </p:txBody>
      </p:sp>
      <p:sp>
        <p:nvSpPr>
          <p:cNvPr id="3" name="Rectangle: Rounded Corners 2">
            <a:extLst>
              <a:ext uri="{FF2B5EF4-FFF2-40B4-BE49-F238E27FC236}">
                <a16:creationId xmlns:a16="http://schemas.microsoft.com/office/drawing/2014/main" id="{E159376F-1E76-1275-192A-A5F0D4FF43E5}"/>
              </a:ext>
            </a:extLst>
          </p:cNvPr>
          <p:cNvSpPr/>
          <p:nvPr/>
        </p:nvSpPr>
        <p:spPr>
          <a:xfrm>
            <a:off x="638242" y="1897054"/>
            <a:ext cx="10915515"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1687C997-4787-2A76-1987-172979CC0505}"/>
              </a:ext>
            </a:extLst>
          </p:cNvPr>
          <p:cNvSpPr/>
          <p:nvPr/>
        </p:nvSpPr>
        <p:spPr>
          <a:xfrm>
            <a:off x="648753" y="1390178"/>
            <a:ext cx="10894491" cy="461665"/>
          </a:xfrm>
          <a:prstGeom prst="rect">
            <a:avLst/>
          </a:prstGeom>
        </p:spPr>
        <p:txBody>
          <a:bodyPr wrap="square">
            <a:spAutoFit/>
          </a:bodyPr>
          <a:lstStyle/>
          <a:p>
            <a:pPr algn="ctr"/>
            <a:r>
              <a:rPr lang="en-US" sz="2400" b="1" dirty="0">
                <a:solidFill>
                  <a:srgbClr val="00B0F0"/>
                </a:solidFill>
                <a:latin typeface="Alexandria" charset="0"/>
                <a:cs typeface="Alexandria" charset="0"/>
              </a:rPr>
              <a:t>The Radar Model</a:t>
            </a:r>
          </a:p>
        </p:txBody>
      </p:sp>
      <p:sp>
        <p:nvSpPr>
          <p:cNvPr id="8" name="Rectangle 7">
            <a:extLst>
              <a:ext uri="{FF2B5EF4-FFF2-40B4-BE49-F238E27FC236}">
                <a16:creationId xmlns:a16="http://schemas.microsoft.com/office/drawing/2014/main" id="{E8BAA89F-F3BF-130E-6D23-4830942E36F7}"/>
              </a:ext>
            </a:extLst>
          </p:cNvPr>
          <p:cNvSpPr/>
          <p:nvPr/>
        </p:nvSpPr>
        <p:spPr>
          <a:xfrm>
            <a:off x="845574" y="2010190"/>
            <a:ext cx="10411706" cy="3271921"/>
          </a:xfrm>
          <a:prstGeom prst="rect">
            <a:avLst/>
          </a:prstGeom>
        </p:spPr>
        <p:txBody>
          <a:bodyPr wrap="square">
            <a:spAutoFit/>
          </a:bodyPr>
          <a:lstStyle/>
          <a:p>
            <a:pPr algn="just">
              <a:lnSpc>
                <a:spcPct val="150000"/>
              </a:lnSpc>
            </a:pPr>
            <a:r>
              <a:rPr lang="en-US" sz="2000" b="1" dirty="0">
                <a:solidFill>
                  <a:srgbClr val="002060"/>
                </a:solidFill>
                <a:latin typeface="Alexandria Light" pitchFamily="2" charset="-78"/>
                <a:cs typeface="Alexandria Light" pitchFamily="2" charset="-78"/>
              </a:rPr>
              <a:t>We adopted the acronym RADAR to describe an ethical leader’s duty to:</a:t>
            </a:r>
          </a:p>
          <a:p>
            <a:pPr marL="457200" indent="-457200" algn="just">
              <a:lnSpc>
                <a:spcPct val="150000"/>
              </a:lnSpc>
              <a:buFont typeface="+mj-lt"/>
              <a:buAutoNum type="arabicPeriod" startAt="4"/>
            </a:pPr>
            <a:r>
              <a:rPr lang="en-US" sz="2000" dirty="0">
                <a:solidFill>
                  <a:srgbClr val="FF0000"/>
                </a:solidFill>
                <a:latin typeface="Alexandria Light" pitchFamily="2" charset="-78"/>
                <a:cs typeface="Alexandria Light" pitchFamily="2" charset="-78"/>
              </a:rPr>
              <a:t>Answer</a:t>
            </a:r>
            <a:r>
              <a:rPr lang="en-US" sz="2000" dirty="0">
                <a:latin typeface="Alexandria Light" pitchFamily="2" charset="-78"/>
                <a:cs typeface="Alexandria Light" pitchFamily="2" charset="-78"/>
              </a:rPr>
              <a:t> stakeholder concerns when an ethical issue comes to light, </a:t>
            </a:r>
          </a:p>
          <a:p>
            <a:pPr marL="457200" indent="-457200" algn="just">
              <a:lnSpc>
                <a:spcPct val="150000"/>
              </a:lnSpc>
              <a:buFont typeface="Arial" panose="020B0604020202020204" pitchFamily="34" charset="0"/>
              <a:buChar char="•"/>
            </a:pPr>
            <a:r>
              <a:rPr lang="en-US" sz="2000" dirty="0">
                <a:latin typeface="Alexandria Light" pitchFamily="2" charset="-78"/>
                <a:cs typeface="Alexandria Light" pitchFamily="2" charset="-78"/>
              </a:rPr>
              <a:t>Answering involves responding to the discovery of an ethical dilemma through communication both internally and externally. </a:t>
            </a:r>
          </a:p>
          <a:p>
            <a:pPr marL="457200" indent="-457200" algn="just">
              <a:lnSpc>
                <a:spcPct val="150000"/>
              </a:lnSpc>
              <a:buFont typeface="Arial" panose="020B0604020202020204" pitchFamily="34" charset="0"/>
              <a:buChar char="•"/>
            </a:pPr>
            <a:r>
              <a:rPr lang="en-US" sz="2000" dirty="0">
                <a:latin typeface="Alexandria Light" pitchFamily="2" charset="-78"/>
                <a:cs typeface="Alexandria Light" pitchFamily="2" charset="-78"/>
              </a:rPr>
              <a:t>When an ethical issue is detected, a leader should communicate with employees so everyone is aware of the issue, its importance, and the necessity for resolving it.</a:t>
            </a:r>
          </a:p>
        </p:txBody>
      </p:sp>
    </p:spTree>
    <p:extLst>
      <p:ext uri="{BB962C8B-B14F-4D97-AF65-F5344CB8AC3E}">
        <p14:creationId xmlns:p14="http://schemas.microsoft.com/office/powerpoint/2010/main" val="38274585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B58D2B-339D-8284-3402-52C3758FC1B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F8ABCF79-E6E2-B576-9CC1-44AFB5632F9A}"/>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C801B79D-20EC-52FA-2906-B447E586F70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F7C54408-ABE5-8EF6-56C4-5FA2DCBAFCF6}"/>
              </a:ext>
            </a:extLst>
          </p:cNvPr>
          <p:cNvSpPr/>
          <p:nvPr/>
        </p:nvSpPr>
        <p:spPr>
          <a:xfrm>
            <a:off x="597222" y="711770"/>
            <a:ext cx="11358803" cy="461665"/>
          </a:xfrm>
          <a:prstGeom prst="rect">
            <a:avLst/>
          </a:prstGeom>
        </p:spPr>
        <p:txBody>
          <a:bodyPr wrap="square">
            <a:spAutoFit/>
          </a:bodyPr>
          <a:lstStyle/>
          <a:p>
            <a:r>
              <a:rPr lang="en-US" sz="2400" b="1" dirty="0">
                <a:solidFill>
                  <a:srgbClr val="00B0F0"/>
                </a:solidFill>
                <a:latin typeface="Alexandria" charset="0"/>
                <a:cs typeface="Alexandria" charset="0"/>
              </a:rPr>
              <a:t>ETHICAL LEADERSHIP</a:t>
            </a:r>
          </a:p>
        </p:txBody>
      </p:sp>
      <p:sp>
        <p:nvSpPr>
          <p:cNvPr id="3" name="Rectangle: Rounded Corners 2">
            <a:extLst>
              <a:ext uri="{FF2B5EF4-FFF2-40B4-BE49-F238E27FC236}">
                <a16:creationId xmlns:a16="http://schemas.microsoft.com/office/drawing/2014/main" id="{E159376F-1E76-1275-192A-A5F0D4FF43E5}"/>
              </a:ext>
            </a:extLst>
          </p:cNvPr>
          <p:cNvSpPr/>
          <p:nvPr/>
        </p:nvSpPr>
        <p:spPr>
          <a:xfrm>
            <a:off x="638242" y="1897054"/>
            <a:ext cx="10915515"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1687C997-4787-2A76-1987-172979CC0505}"/>
              </a:ext>
            </a:extLst>
          </p:cNvPr>
          <p:cNvSpPr/>
          <p:nvPr/>
        </p:nvSpPr>
        <p:spPr>
          <a:xfrm>
            <a:off x="648753" y="1390178"/>
            <a:ext cx="10894491" cy="461665"/>
          </a:xfrm>
          <a:prstGeom prst="rect">
            <a:avLst/>
          </a:prstGeom>
        </p:spPr>
        <p:txBody>
          <a:bodyPr wrap="square">
            <a:spAutoFit/>
          </a:bodyPr>
          <a:lstStyle/>
          <a:p>
            <a:pPr algn="ctr"/>
            <a:r>
              <a:rPr lang="en-US" sz="2400" b="1" dirty="0">
                <a:solidFill>
                  <a:srgbClr val="00B0F0"/>
                </a:solidFill>
                <a:latin typeface="Alexandria" charset="0"/>
                <a:cs typeface="Alexandria" charset="0"/>
              </a:rPr>
              <a:t>The Radar Model</a:t>
            </a:r>
          </a:p>
        </p:txBody>
      </p:sp>
      <p:sp>
        <p:nvSpPr>
          <p:cNvPr id="8" name="Rectangle 7">
            <a:extLst>
              <a:ext uri="{FF2B5EF4-FFF2-40B4-BE49-F238E27FC236}">
                <a16:creationId xmlns:a16="http://schemas.microsoft.com/office/drawing/2014/main" id="{E8BAA89F-F3BF-130E-6D23-4830942E36F7}"/>
              </a:ext>
            </a:extLst>
          </p:cNvPr>
          <p:cNvSpPr/>
          <p:nvPr/>
        </p:nvSpPr>
        <p:spPr>
          <a:xfrm>
            <a:off x="845574" y="2010190"/>
            <a:ext cx="10411706" cy="4428713"/>
          </a:xfrm>
          <a:prstGeom prst="rect">
            <a:avLst/>
          </a:prstGeom>
        </p:spPr>
        <p:txBody>
          <a:bodyPr wrap="square">
            <a:spAutoFit/>
          </a:bodyPr>
          <a:lstStyle/>
          <a:p>
            <a:pPr algn="just">
              <a:lnSpc>
                <a:spcPct val="150000"/>
              </a:lnSpc>
            </a:pPr>
            <a:r>
              <a:rPr lang="en-US" sz="1900" b="1" dirty="0">
                <a:solidFill>
                  <a:srgbClr val="002060"/>
                </a:solidFill>
                <a:latin typeface="Alexandria Light" pitchFamily="2" charset="-78"/>
                <a:cs typeface="Alexandria Light" pitchFamily="2" charset="-78"/>
              </a:rPr>
              <a:t>We adopted the acronym RADAR to describe an ethical leader’s duty to:</a:t>
            </a:r>
          </a:p>
          <a:p>
            <a:pPr marL="457200" indent="-457200" algn="just">
              <a:lnSpc>
                <a:spcPct val="150000"/>
              </a:lnSpc>
              <a:buFont typeface="+mj-lt"/>
              <a:buAutoNum type="arabicPeriod" startAt="5"/>
            </a:pPr>
            <a:r>
              <a:rPr lang="en-US" sz="1900" dirty="0">
                <a:solidFill>
                  <a:srgbClr val="FF0000"/>
                </a:solidFill>
                <a:latin typeface="Alexandria Light" pitchFamily="2" charset="-78"/>
                <a:cs typeface="Alexandria Light" pitchFamily="2" charset="-78"/>
              </a:rPr>
              <a:t>Recover</a:t>
            </a:r>
            <a:r>
              <a:rPr lang="en-US" sz="1900" dirty="0">
                <a:latin typeface="Alexandria Light" pitchFamily="2" charset="-78"/>
                <a:cs typeface="Alexandria Light" pitchFamily="2" charset="-78"/>
              </a:rPr>
              <a:t> from a misconduct disaster by improving upon weaknesses in the ethics program.</a:t>
            </a:r>
          </a:p>
          <a:p>
            <a:pPr marL="457200" indent="-457200" algn="just">
              <a:lnSpc>
                <a:spcPct val="150000"/>
              </a:lnSpc>
              <a:buFont typeface="Arial" panose="020B0604020202020204" pitchFamily="34" charset="0"/>
              <a:buChar char="•"/>
            </a:pPr>
            <a:r>
              <a:rPr lang="en-US" sz="1900" dirty="0">
                <a:latin typeface="Alexandria Light" pitchFamily="2" charset="-78"/>
                <a:cs typeface="Alexandria Light" pitchFamily="2" charset="-78"/>
              </a:rPr>
              <a:t>Recovery occurs when a firm begins to rebuild its reputation. </a:t>
            </a:r>
          </a:p>
          <a:p>
            <a:pPr marL="457200" indent="-457200" algn="just">
              <a:lnSpc>
                <a:spcPct val="150000"/>
              </a:lnSpc>
              <a:buFont typeface="Arial" panose="020B0604020202020204" pitchFamily="34" charset="0"/>
              <a:buChar char="•"/>
            </a:pPr>
            <a:r>
              <a:rPr lang="en-US" sz="1900" dirty="0">
                <a:latin typeface="Alexandria Light" pitchFamily="2" charset="-78"/>
                <a:cs typeface="Alexandria Light" pitchFamily="2" charset="-78"/>
              </a:rPr>
              <a:t>From an ethical standpoint, leaders should use this period to fix any weaknesses in the ethics program and develop improved ways of detecting misconduct.</a:t>
            </a:r>
          </a:p>
          <a:p>
            <a:pPr marL="457200" indent="-457200" algn="just">
              <a:lnSpc>
                <a:spcPct val="150000"/>
              </a:lnSpc>
              <a:buFont typeface="Arial" panose="020B0604020202020204" pitchFamily="34" charset="0"/>
              <a:buChar char="•"/>
            </a:pPr>
            <a:r>
              <a:rPr lang="en-US" sz="1900" dirty="0">
                <a:latin typeface="Alexandria Light" pitchFamily="2" charset="-78"/>
                <a:cs typeface="Alexandria Light" pitchFamily="2" charset="-78"/>
              </a:rPr>
              <a:t>Recovery involves a four-step process:</a:t>
            </a:r>
          </a:p>
          <a:p>
            <a:pPr marL="457200" indent="-457200" algn="just">
              <a:lnSpc>
                <a:spcPct val="150000"/>
              </a:lnSpc>
              <a:buFont typeface="Arial" panose="020B0604020202020204" pitchFamily="34" charset="0"/>
              <a:buChar char="•"/>
            </a:pPr>
            <a:r>
              <a:rPr lang="en-US" sz="1900" b="1" dirty="0">
                <a:solidFill>
                  <a:srgbClr val="FF0000"/>
                </a:solidFill>
                <a:latin typeface="Alexandria Light" pitchFamily="2" charset="-78"/>
                <a:cs typeface="Alexandria Light" pitchFamily="2" charset="-78"/>
              </a:rPr>
              <a:t>(1)</a:t>
            </a:r>
            <a:r>
              <a:rPr lang="en-US" sz="1900" dirty="0">
                <a:latin typeface="Alexandria Light" pitchFamily="2" charset="-78"/>
                <a:cs typeface="Alexandria Light" pitchFamily="2" charset="-78"/>
              </a:rPr>
              <a:t> take </a:t>
            </a:r>
            <a:r>
              <a:rPr lang="en-US" sz="1900" b="1" dirty="0">
                <a:solidFill>
                  <a:srgbClr val="002060"/>
                </a:solidFill>
                <a:latin typeface="Alexandria Light" pitchFamily="2" charset="-78"/>
                <a:cs typeface="Alexandria Light" pitchFamily="2" charset="-78"/>
              </a:rPr>
              <a:t>corrective action</a:t>
            </a:r>
            <a:r>
              <a:rPr lang="en-US" sz="1900" dirty="0">
                <a:latin typeface="Alexandria Light" pitchFamily="2" charset="-78"/>
                <a:cs typeface="Alexandria Light" pitchFamily="2" charset="-78"/>
              </a:rPr>
              <a:t>; </a:t>
            </a:r>
            <a:r>
              <a:rPr lang="en-US" sz="1900" b="1" dirty="0">
                <a:solidFill>
                  <a:srgbClr val="FF0000"/>
                </a:solidFill>
                <a:latin typeface="Alexandria Light" pitchFamily="2" charset="-78"/>
                <a:cs typeface="Alexandria Light" pitchFamily="2" charset="-78"/>
              </a:rPr>
              <a:t>(2)</a:t>
            </a:r>
            <a:r>
              <a:rPr lang="en-US" sz="1900" dirty="0">
                <a:latin typeface="Alexandria Light" pitchFamily="2" charset="-78"/>
                <a:cs typeface="Alexandria Light" pitchFamily="2" charset="-78"/>
              </a:rPr>
              <a:t> </a:t>
            </a:r>
            <a:r>
              <a:rPr lang="en-US" sz="1900" b="1" dirty="0">
                <a:solidFill>
                  <a:srgbClr val="002060"/>
                </a:solidFill>
                <a:latin typeface="Alexandria Light" pitchFamily="2" charset="-78"/>
                <a:cs typeface="Alexandria Light" pitchFamily="2" charset="-78"/>
              </a:rPr>
              <a:t>compensate</a:t>
            </a:r>
            <a:r>
              <a:rPr lang="en-US" sz="1900" dirty="0">
                <a:latin typeface="Alexandria Light" pitchFamily="2" charset="-78"/>
                <a:cs typeface="Alexandria Light" pitchFamily="2" charset="-78"/>
              </a:rPr>
              <a:t> stakeholders harmed by the misconduct; </a:t>
            </a:r>
            <a:r>
              <a:rPr lang="en-US" sz="1900" b="1" dirty="0">
                <a:solidFill>
                  <a:srgbClr val="FF0000"/>
                </a:solidFill>
                <a:latin typeface="Alexandria Light" pitchFamily="2" charset="-78"/>
                <a:cs typeface="Alexandria Light" pitchFamily="2" charset="-78"/>
              </a:rPr>
              <a:t>(3)</a:t>
            </a:r>
            <a:r>
              <a:rPr lang="en-US" sz="1900" dirty="0">
                <a:latin typeface="Alexandria Light" pitchFamily="2" charset="-78"/>
                <a:cs typeface="Alexandria Light" pitchFamily="2" charset="-78"/>
              </a:rPr>
              <a:t> </a:t>
            </a:r>
            <a:r>
              <a:rPr lang="en-US" sz="1900" b="1" dirty="0">
                <a:solidFill>
                  <a:srgbClr val="002060"/>
                </a:solidFill>
                <a:latin typeface="Alexandria Light" pitchFamily="2" charset="-78"/>
                <a:cs typeface="Alexandria Light" pitchFamily="2" charset="-78"/>
              </a:rPr>
              <a:t>express regret </a:t>
            </a:r>
            <a:r>
              <a:rPr lang="en-US" sz="1900" dirty="0">
                <a:latin typeface="Alexandria Light" pitchFamily="2" charset="-78"/>
                <a:cs typeface="Alexandria Light" pitchFamily="2" charset="-78"/>
              </a:rPr>
              <a:t>for the misconduct; and </a:t>
            </a:r>
            <a:r>
              <a:rPr lang="en-US" sz="1900" b="1" dirty="0">
                <a:solidFill>
                  <a:srgbClr val="FF0000"/>
                </a:solidFill>
                <a:latin typeface="Alexandria Light" pitchFamily="2" charset="-78"/>
                <a:cs typeface="Alexandria Light" pitchFamily="2" charset="-78"/>
              </a:rPr>
              <a:t>(4)</a:t>
            </a:r>
            <a:r>
              <a:rPr lang="en-US" sz="1900" dirty="0">
                <a:latin typeface="Alexandria Light" pitchFamily="2" charset="-78"/>
                <a:cs typeface="Alexandria Light" pitchFamily="2" charset="-78"/>
              </a:rPr>
              <a:t> </a:t>
            </a:r>
            <a:r>
              <a:rPr lang="en-US" sz="1900" b="1" dirty="0">
                <a:solidFill>
                  <a:srgbClr val="002060"/>
                </a:solidFill>
                <a:latin typeface="Alexandria Light" pitchFamily="2" charset="-78"/>
                <a:cs typeface="Alexandria Light" pitchFamily="2" charset="-78"/>
              </a:rPr>
              <a:t>reinforce</a:t>
            </a:r>
            <a:r>
              <a:rPr lang="en-US" sz="1900" dirty="0">
                <a:latin typeface="Alexandria Light" pitchFamily="2" charset="-78"/>
                <a:cs typeface="Alexandria Light" pitchFamily="2" charset="-78"/>
              </a:rPr>
              <a:t> the firm’s reputation with positive messages</a:t>
            </a:r>
          </a:p>
        </p:txBody>
      </p:sp>
    </p:spTree>
    <p:extLst>
      <p:ext uri="{BB962C8B-B14F-4D97-AF65-F5344CB8AC3E}">
        <p14:creationId xmlns:p14="http://schemas.microsoft.com/office/powerpoint/2010/main" val="19402035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ACC9A911-23AF-4D6B-960B-1A780C58D828}">
  <ds:schemaRefs>
    <ds:schemaRef ds:uri="688354b5-287c-4cda-825e-1d7935aea40e"/>
    <ds:schemaRef ds:uri="http://schemas.microsoft.com/office/2006/documentManagement/types"/>
    <ds:schemaRef ds:uri="http://purl.org/dc/elements/1.1/"/>
    <ds:schemaRef ds:uri="http://schemas.microsoft.com/office/infopath/2007/PartnerControls"/>
    <ds:schemaRef ds:uri="http://schemas.openxmlformats.org/package/2006/metadata/core-properties"/>
    <ds:schemaRef ds:uri="http://purl.org/dc/dcmitype/"/>
    <ds:schemaRef ds:uri="aca13214-df29-4e3c-a050-857c0bf7bd8e"/>
    <ds:schemaRef ds:uri="http://schemas.microsoft.com/office/2006/metadata/properties"/>
    <ds:schemaRef ds:uri="http://www.w3.org/XML/1998/namespace"/>
    <ds:schemaRef ds:uri="http://purl.org/dc/terms/"/>
    <ds:schemaRef ds:uri="d13aca44-ef33-4cf4-9980-7f0b00e6eeb9"/>
    <ds:schemaRef ds:uri="49100919-8a76-4266-be0c-7dc583902cb4"/>
  </ds:schemaRefs>
</ds:datastoreItem>
</file>

<file path=customXml/itemProps2.xml><?xml version="1.0" encoding="utf-8"?>
<ds:datastoreItem xmlns:ds="http://schemas.openxmlformats.org/officeDocument/2006/customXml" ds:itemID="{66A3A0CA-AE0A-46E1-A548-442811F3A1DD}">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
  <TotalTime>10772</TotalTime>
  <Words>3017</Words>
  <Application>Microsoft Office PowerPoint</Application>
  <PresentationFormat>Widescreen</PresentationFormat>
  <Paragraphs>272</Paragraphs>
  <Slides>44</Slides>
  <Notes>43</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44</vt:i4>
      </vt:variant>
    </vt:vector>
  </HeadingPairs>
  <TitlesOfParts>
    <vt:vector size="50" baseType="lpstr">
      <vt:lpstr>Calibri</vt:lpstr>
      <vt:lpstr>Alexandria Light</vt:lpstr>
      <vt:lpstr>Alexandria</vt:lpstr>
      <vt:lpstr>Calibri Light</vt:lpstr>
      <vt:lpstr>Arial</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Raef Baraka</cp:lastModifiedBy>
  <cp:revision>983</cp:revision>
  <dcterms:created xsi:type="dcterms:W3CDTF">2023-04-29T09:08:00Z</dcterms:created>
  <dcterms:modified xsi:type="dcterms:W3CDTF">2025-08-06T19:09:02Z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