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notesSlides/notesSlide4.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tags/tag6.xml" ContentType="application/vnd.openxmlformats-officedocument.presentationml.tags+xml"/>
  <Override PartName="/ppt/tags/tag5.xml" ContentType="application/vnd.openxmlformats-officedocument.presentationml.tags+xml"/>
  <Override PartName="/ppt/tags/tag4.xml" ContentType="application/vnd.openxmlformats-officedocument.presentationml.tags+xml"/>
  <Override PartName="/ppt/tags/tag3.xml" ContentType="application/vnd.openxmlformats-officedocument.presentationml.tags+xml"/>
  <Override PartName="/ppt/tags/tag2.xml" ContentType="application/vnd.openxmlformats-officedocument.presentationml.tags+xml"/>
  <Override PartName="/ppt/tags/tag1.xml" ContentType="application/vnd.openxmlformats-officedocument.presentationml.tags+xml"/>
  <Override PartName="/ppt/tags/tag9.xml" ContentType="application/vnd.openxmlformats-officedocument.presentationml.tags+xml"/>
  <Override PartName="/ppt/tags/tag13.xml" ContentType="application/vnd.openxmlformats-officedocument.presentationml.tags+xml"/>
  <Override PartName="/ppt/tags/tag11.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ppt/tags/tag8.xml" ContentType="application/vnd.openxmlformats-officedocument.presentationml.tags+xml"/>
  <Override PartName="/docProps/app.xml" ContentType="application/vnd.openxmlformats-officedocument.extended-properties+xml"/>
  <Override PartName="/ppt/tags/tag16.xml" ContentType="application/vnd.openxmlformats-officedocument.presentationml.tags+xml"/>
  <Override PartName="/ppt/tags/tag10.xml" ContentType="application/vnd.openxmlformats-officedocument.presentationml.tags+xml"/>
  <Override PartName="/ppt/tags/tag12.xml" ContentType="application/vnd.openxmlformats-officedocument.presentationml.tags+xml"/>
  <Override PartName="/ppt/tags/tag7.xml" ContentType="application/vnd.openxmlformats-officedocument.presentationml.tags+xml"/>
  <Override PartName="/ppt/tags/tag15.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81" r:id="rId8"/>
    <p:sldId id="557" r:id="rId9"/>
    <p:sldId id="659" r:id="rId10"/>
    <p:sldId id="682" r:id="rId11"/>
    <p:sldId id="559" r:id="rId12"/>
    <p:sldId id="271" r:id="rId13"/>
    <p:sldId id="554" r:id="rId14"/>
    <p:sldId id="602" r:id="rId15"/>
    <p:sldId id="684" r:id="rId16"/>
    <p:sldId id="586" r:id="rId17"/>
    <p:sldId id="685" r:id="rId18"/>
    <p:sldId id="645" r:id="rId19"/>
    <p:sldId id="686" r:id="rId20"/>
    <p:sldId id="507" r:id="rId21"/>
    <p:sldId id="509" r:id="rId22"/>
    <p:sldId id="508" r:id="rId23"/>
    <p:sldId id="697" r:id="rId24"/>
    <p:sldId id="590" r:id="rId25"/>
    <p:sldId id="698" r:id="rId26"/>
    <p:sldId id="568" r:id="rId27"/>
    <p:sldId id="569" r:id="rId28"/>
    <p:sldId id="691" r:id="rId29"/>
    <p:sldId id="692" r:id="rId30"/>
    <p:sldId id="693" r:id="rId31"/>
    <p:sldId id="694" r:id="rId32"/>
    <p:sldId id="699" r:id="rId33"/>
    <p:sldId id="700" r:id="rId34"/>
    <p:sldId id="701" r:id="rId35"/>
    <p:sldId id="702" r:id="rId36"/>
    <p:sldId id="703" r:id="rId37"/>
    <p:sldId id="704"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81"/>
            <p14:sldId id="557"/>
            <p14:sldId id="659"/>
            <p14:sldId id="682"/>
            <p14:sldId id="559"/>
            <p14:sldId id="271"/>
            <p14:sldId id="554"/>
            <p14:sldId id="602"/>
            <p14:sldId id="684"/>
            <p14:sldId id="586"/>
            <p14:sldId id="685"/>
            <p14:sldId id="645"/>
            <p14:sldId id="686"/>
            <p14:sldId id="507"/>
            <p14:sldId id="509"/>
            <p14:sldId id="508"/>
            <p14:sldId id="697"/>
            <p14:sldId id="590"/>
            <p14:sldId id="698"/>
            <p14:sldId id="568"/>
            <p14:sldId id="569"/>
            <p14:sldId id="691"/>
            <p14:sldId id="692"/>
            <p14:sldId id="693"/>
            <p14:sldId id="694"/>
            <p14:sldId id="699"/>
            <p14:sldId id="700"/>
            <p14:sldId id="701"/>
            <p14:sldId id="702"/>
            <p14:sldId id="703"/>
            <p14:sldId id="704"/>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78" d="100"/>
          <a:sy n="78" d="100"/>
        </p:scale>
        <p:origin x="797"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18/03/2026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18/03/2026</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18/03/2026</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5" Type="http://schemas.openxmlformats.org/officeDocument/2006/relationships/image" Target="../media/image10.jpeg"/><Relationship Id="rId4" Type="http://schemas.openxmlformats.org/officeDocument/2006/relationships/hyperlink" Target="https://www.youtube.com/watch?v=xBdVko99Uo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V-ypx6Rmu_k" TargetMode="External"/><Relationship Id="rId2" Type="http://schemas.openxmlformats.org/officeDocument/2006/relationships/slideLayout" Target="../slideLayouts/slideLayout16.xml"/><Relationship Id="rId1" Type="http://schemas.openxmlformats.org/officeDocument/2006/relationships/tags" Target="../tags/tag13.xml"/><Relationship Id="rId5" Type="http://schemas.openxmlformats.org/officeDocument/2006/relationships/image" Target="../media/image16.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4.xml"/><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mtKYkMkz28" TargetMode="External"/><Relationship Id="rId1" Type="http://schemas.openxmlformats.org/officeDocument/2006/relationships/slideLayout" Target="../slideLayouts/slideLayout16.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tidio.com/" TargetMode="External"/><Relationship Id="rId1" Type="http://schemas.openxmlformats.org/officeDocument/2006/relationships/slideLayout" Target="../slideLayouts/slideLayout16.xml"/><Relationship Id="rId4" Type="http://schemas.openxmlformats.org/officeDocument/2006/relationships/image" Target="../media/image24.jpeg"/></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youtube.com/watch?v=d1B4--EzbhU" TargetMode="External"/><Relationship Id="rId1" Type="http://schemas.openxmlformats.org/officeDocument/2006/relationships/slideLayout" Target="../slideLayouts/slideLayout16.xml"/><Relationship Id="rId4" Type="http://schemas.openxmlformats.org/officeDocument/2006/relationships/image" Target="../media/image26.jpeg"/></Relationships>
</file>

<file path=ppt/slides/_rels/slide3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17.xml"/><Relationship Id="rId5" Type="http://schemas.openxmlformats.org/officeDocument/2006/relationships/image" Target="../media/image35.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264250" y="3526910"/>
            <a:ext cx="7823890"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التفاوض الإلكتروني وخدمة العملاء الرقمية وتطبيقات الذكاء الاصطناعي</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التاسعة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MKT421</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فن التفاوض وخدمة العملاء</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0053"/>
    </mc:Choice>
    <mc:Fallback xmlns="">
      <p:transition spd="slow" advTm="3005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294534" y="86889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5615" y="1456339"/>
            <a:ext cx="8417320" cy="5344476"/>
          </a:xfrm>
          <a:prstGeom prst="rect">
            <a:avLst/>
          </a:prstGeom>
          <a:noFill/>
        </p:spPr>
        <p:txBody>
          <a:bodyPr wrap="square" rtlCol="0">
            <a:spAutoFit/>
          </a:bodyPr>
          <a:lstStyle/>
          <a:p>
            <a:pPr algn="just" rtl="1">
              <a:lnSpc>
                <a:spcPct val="250000"/>
              </a:lnSpc>
            </a:pPr>
            <a:r>
              <a:rPr lang="ar-SY" sz="2000" dirty="0"/>
              <a:t>يشهد عالم الأعمال تحولاً متسارعاً نحو البيئة الرقمية، مما انعكس بشكل مباشر على أساليب التفاوض وخدمة العملاء. فقد أصبحت منصات التواصل الإلكتروني والذكاء الاصطناعي أدوات أساسية في إدارة العلاقات مع العملاء وتحقيق التفاهمات التعاقدية. وفي هذا السياق، يبرز التفاوض الإلكتروني كمهارة استراتيجية تتطلب فهماً عميقاً للأدوات الرقمية وسلوكيات العملاء عبر الإنترنت. كما أن خدمة العملاء الرقمية لم تعد تقتصر على الاستجابة، بل أصبحت تعتمد على التحليل والتنبؤ باستخدام تقنيات الذكاء الاصطناعي. لذلك، تهدف هذه المحاضرة إلى استكشاف هذه المفاهيم وتوضيح تطبيقاتها العملية في بيئة الأعمال الحديثة.</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0EAE71C3-8631-42C2-8AB3-DE212DC72D1F}"/>
              </a:ext>
            </a:extLst>
          </p:cNvPr>
          <p:cNvSpPr/>
          <p:nvPr/>
        </p:nvSpPr>
        <p:spPr>
          <a:xfrm>
            <a:off x="1386880" y="26324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79403"/>
    </mc:Choice>
    <mc:Fallback xmlns="">
      <p:transition spd="slow" advTm="794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920163" y="720170"/>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49163" y="964489"/>
            <a:ext cx="8495854" cy="5459893"/>
          </a:xfrm>
          <a:prstGeom prst="rect">
            <a:avLst/>
          </a:prstGeom>
          <a:noFill/>
        </p:spPr>
        <p:txBody>
          <a:bodyPr wrap="square" rtlCol="0">
            <a:spAutoFit/>
          </a:bodyPr>
          <a:lstStyle/>
          <a:p>
            <a:pPr algn="just" rtl="1">
              <a:lnSpc>
                <a:spcPct val="300000"/>
              </a:lnSpc>
            </a:pPr>
            <a:r>
              <a:rPr lang="ar-SY" sz="2000" dirty="0"/>
              <a:t>بنهاية هذه المحاضرة، سيكون الطالب قادراً على:</a:t>
            </a:r>
          </a:p>
          <a:p>
            <a:pPr marL="342900" indent="-342900" algn="just" rtl="1">
              <a:lnSpc>
                <a:spcPct val="300000"/>
              </a:lnSpc>
              <a:buFont typeface="Arial" panose="020B0604020202020204" pitchFamily="34" charset="0"/>
              <a:buChar char="•"/>
            </a:pPr>
            <a:r>
              <a:rPr lang="ar-SY" sz="2000" dirty="0"/>
              <a:t>تفسير مفهوم التفاوض الإلكتروني وخصائصه مقارنة بالتفاوض التقليدي.</a:t>
            </a:r>
          </a:p>
          <a:p>
            <a:pPr marL="342900" indent="-342900" algn="just" rtl="1">
              <a:lnSpc>
                <a:spcPct val="300000"/>
              </a:lnSpc>
              <a:buFont typeface="Arial" panose="020B0604020202020204" pitchFamily="34" charset="0"/>
              <a:buChar char="•"/>
            </a:pPr>
            <a:r>
              <a:rPr lang="ar-SY" sz="2000" dirty="0"/>
              <a:t>تحليل دور المنصات الرقمية مثل البريد الإلكتروني وتطبيقات الدردشة في إدارة عمليات التفاوض.</a:t>
            </a:r>
          </a:p>
          <a:p>
            <a:pPr marL="342900" indent="-342900" algn="just" rtl="1">
              <a:lnSpc>
                <a:spcPct val="300000"/>
              </a:lnSpc>
              <a:buFont typeface="Arial" panose="020B0604020202020204" pitchFamily="34" charset="0"/>
              <a:buChar char="•"/>
            </a:pPr>
            <a:r>
              <a:rPr lang="ar-SY" sz="2000" dirty="0"/>
              <a:t>تقييم أهمية اتفاقيات مستوى الخدمة في التفاوض ضمن عقود الخدمات الرقمية.</a:t>
            </a:r>
          </a:p>
          <a:p>
            <a:pPr marL="342900" indent="-342900" algn="just" rtl="1">
              <a:lnSpc>
                <a:spcPct val="300000"/>
              </a:lnSpc>
              <a:buFont typeface="Arial" panose="020B0604020202020204" pitchFamily="34" charset="0"/>
              <a:buChar char="•"/>
            </a:pPr>
            <a:r>
              <a:rPr lang="ar-SY" sz="2000" dirty="0"/>
              <a:t>توضيح دور الذكاء الاصطناعي في تحسين جودة خدمة العملاء الرقمية وتعزيز تجربة العميل.</a:t>
            </a:r>
          </a:p>
          <a:p>
            <a:pPr marL="342900" indent="-342900" algn="just" rtl="1">
              <a:lnSpc>
                <a:spcPct val="300000"/>
              </a:lnSpc>
              <a:buFont typeface="Arial" panose="020B0604020202020204" pitchFamily="34" charset="0"/>
              <a:buChar char="•"/>
            </a:pPr>
            <a:r>
              <a:rPr lang="ar-SY" sz="2000" dirty="0"/>
              <a:t>تطبيق استراتيجيات تفاوض رقمية فعّالة في مواقف عملية مرتبطة بخدمة العملاء.</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F23DF24A-0469-4803-998B-B81A41AE71F9}"/>
              </a:ext>
            </a:extLst>
          </p:cNvPr>
          <p:cNvSpPr/>
          <p:nvPr/>
        </p:nvSpPr>
        <p:spPr>
          <a:xfrm>
            <a:off x="1386880" y="278357"/>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24247"/>
    </mc:Choice>
    <mc:Fallback xmlns="">
      <p:transition spd="slow" advTm="1242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35485" y="707470"/>
            <a:ext cx="4021493" cy="129266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التفاوض عبر البريد الإلكتروني ومنصات الدردشة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2" name="Rounded Rectangle 1">
            <a:extLst>
              <a:ext uri="{FF2B5EF4-FFF2-40B4-BE49-F238E27FC236}">
                <a16:creationId xmlns:a16="http://schemas.microsoft.com/office/drawing/2014/main" id="{B2782454-8FE8-41C1-822F-E6A31F1501E4}"/>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23243"/>
    </mc:Choice>
    <mc:Fallback xmlns="">
      <p:transition spd="slow" advTm="232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639869" y="1197673"/>
            <a:ext cx="4955590" cy="5120954"/>
          </a:xfrm>
          <a:prstGeom prst="rect">
            <a:avLst/>
          </a:prstGeom>
        </p:spPr>
        <p:txBody>
          <a:bodyPr wrap="square">
            <a:spAutoFit/>
          </a:bodyPr>
          <a:lstStyle/>
          <a:p>
            <a:pPr algn="just" rtl="1">
              <a:lnSpc>
                <a:spcPct val="150000"/>
              </a:lnSpc>
            </a:pPr>
            <a:r>
              <a:rPr lang="ar-SY" sz="2000" dirty="0"/>
              <a:t>في ظل التحول الرقمي المتسارع، لم تعد عمليات التفاوض تقتصر على اللقاءات المباشرة، بل انتقلت بشكل متزايد إلى البيئات الإلكترونية. وقد أدى هذا التحول إلى إعادة تشكيل طبيعة التفاعل بين الأطراف المتفاوضة، من خلال الاعتماد على أدوات مثل البريد الإلكتروني ومنصات الدردشة. كما فرضت هذه البيئة الجديدة متطلبات مختلفة تتعلق بوضوح الرسائل ودقة التعبير وتنظيم المعلومات. وفي المقابل، أوجدت تحديات تتعلق بغياب الإشارات غير اللفظية مثل لغة الجسد ونبرة الصوت. لذلك أصبح من الضروري فهم خصائص التفاوض الرقمي واكتساب المهارات اللازمة للتعامل معه بكفاءة واحترافية.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11" name="Rectangle 10">
            <a:extLst>
              <a:ext uri="{FF2B5EF4-FFF2-40B4-BE49-F238E27FC236}">
                <a16:creationId xmlns:a16="http://schemas.microsoft.com/office/drawing/2014/main" id="{CBBB857C-AB06-4470-8674-3894C1584E37}"/>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953CD4A5-59B2-4790-851F-77EFAEAE78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587BF4-21C1-4004-B054-4773242E2E48}"/>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cSld>
  <p:clrMapOvr>
    <a:masterClrMapping/>
  </p:clrMapOvr>
  <p:transition spd="slow" advTm="13501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44547" y="927337"/>
            <a:ext cx="667918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طبيعة التفاوض في البيئات الرقمية</a:t>
            </a:r>
          </a:p>
        </p:txBody>
      </p:sp>
      <p:sp>
        <p:nvSpPr>
          <p:cNvPr id="48" name="TextBox 47"/>
          <p:cNvSpPr txBox="1"/>
          <p:nvPr/>
        </p:nvSpPr>
        <p:spPr>
          <a:xfrm>
            <a:off x="825500" y="1494254"/>
            <a:ext cx="10576508" cy="4536563"/>
          </a:xfrm>
          <a:prstGeom prst="rect">
            <a:avLst/>
          </a:prstGeom>
          <a:noFill/>
        </p:spPr>
        <p:txBody>
          <a:bodyPr wrap="square" rtlCol="0">
            <a:spAutoFit/>
          </a:bodyPr>
          <a:lstStyle/>
          <a:p>
            <a:pPr algn="just" rtl="1">
              <a:lnSpc>
                <a:spcPct val="300000"/>
              </a:lnSpc>
            </a:pPr>
            <a:r>
              <a:rPr lang="ar-SY" sz="2000" dirty="0"/>
              <a:t>أدى التحول الرقمي في الأعمال إلى ظهور شكل جديد من التفاوض يتم عبر الوسائط الإلكترونية مثل البريد الإلكتروني ومنصات الدردشة الفورية. ويختلف هذا النوع من التفاوض عن التفاوض التقليدي المباشر من حيث طبيعة الاتصال، إذ يعتمد بشكل أساسي على التواصل الكتابي بدلاً من التواصل وجها لوجه. </a:t>
            </a:r>
          </a:p>
          <a:p>
            <a:pPr algn="just" rtl="1">
              <a:lnSpc>
                <a:spcPct val="300000"/>
              </a:lnSpc>
            </a:pPr>
            <a:r>
              <a:rPr lang="ar-SY" sz="2000" dirty="0"/>
              <a:t>ويتيح التفاوض الإلكتروني للأطراف فرصة التفكير في الردود قبل إرسالها، </a:t>
            </a:r>
          </a:p>
          <a:p>
            <a:pPr algn="just" rtl="1">
              <a:lnSpc>
                <a:spcPct val="300000"/>
              </a:lnSpc>
            </a:pPr>
            <a:r>
              <a:rPr lang="ar-SY" sz="2000" dirty="0"/>
              <a:t>مما قد يؤدي إلى صياغة أكثر دقة للمواقف التفاوضية.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4" name="Picture 2" descr="Digital environment vis-à-vis children ...">
            <a:extLst>
              <a:ext uri="{FF2B5EF4-FFF2-40B4-BE49-F238E27FC236}">
                <a16:creationId xmlns:a16="http://schemas.microsoft.com/office/drawing/2014/main" id="{372687F3-A6B7-46ED-A380-4708074ED6E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30391" y="3799840"/>
            <a:ext cx="3202056" cy="21308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13348"/>
    </mc:Choice>
    <mc:Fallback xmlns="">
      <p:transition advTm="21334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94254"/>
            <a:ext cx="10541000" cy="4536563"/>
          </a:xfrm>
          <a:prstGeom prst="rect">
            <a:avLst/>
          </a:prstGeom>
          <a:noFill/>
        </p:spPr>
        <p:txBody>
          <a:bodyPr wrap="square" rtlCol="0">
            <a:spAutoFit/>
          </a:bodyPr>
          <a:lstStyle/>
          <a:p>
            <a:pPr algn="just" rtl="1">
              <a:lnSpc>
                <a:spcPct val="300000"/>
              </a:lnSpc>
            </a:pPr>
            <a:r>
              <a:rPr lang="ar-SY" sz="2000" dirty="0"/>
              <a:t>ومن ناحية أخرى، قد يؤدي غياب لغة الجسد ونبرة الصوت إلى سوء فهم بعض الرسائل أو تفسيرها بطرق مختلفة. لذلك يتطلب التفاوض الرقمي مهارات خاصة في التعبير الواضح والدقيق عن الأفكار. كما ينبغي على الأطراف المتفاوضة أن تكون قادرة على تنظيم المعلومات وإيصالها بطريقة منطقية ومهنية. </a:t>
            </a:r>
          </a:p>
          <a:p>
            <a:pPr algn="just" rtl="1">
              <a:lnSpc>
                <a:spcPct val="300000"/>
              </a:lnSpc>
            </a:pPr>
            <a:r>
              <a:rPr lang="ar-SY" sz="2000" dirty="0"/>
              <a:t>وتزداد أهمية هذه المهارات في بيئة الأعمال الرقمية التي تعتمد بشكل متزايد على </a:t>
            </a:r>
          </a:p>
          <a:p>
            <a:pPr algn="just" rtl="1">
              <a:lnSpc>
                <a:spcPct val="300000"/>
              </a:lnSpc>
            </a:pPr>
            <a:r>
              <a:rPr lang="ar-SY" sz="2000" dirty="0"/>
              <a:t>التواصل الإلكتروني في إدارة العلاقات مع العملاء والشركاء.</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A916ACD-FB70-488C-BB5D-55DEE561EA8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050" name="Picture 2" descr="Digital Environment | LinkedIn">
            <a:extLst>
              <a:ext uri="{FF2B5EF4-FFF2-40B4-BE49-F238E27FC236}">
                <a16:creationId xmlns:a16="http://schemas.microsoft.com/office/drawing/2014/main" id="{8D8A5E1A-EB70-4067-AECB-0CF693AC5C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7409" y="3429000"/>
            <a:ext cx="2378177" cy="237817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53310461"/>
      </p:ext>
    </p:extLst>
  </p:cSld>
  <p:clrMapOvr>
    <a:masterClrMapping/>
  </p:clrMapOvr>
  <mc:AlternateContent xmlns:mc="http://schemas.openxmlformats.org/markup-compatibility/2006" xmlns:p14="http://schemas.microsoft.com/office/powerpoint/2010/main">
    <mc:Choice Requires="p14">
      <p:transition p14:dur="10" advTm="241449"/>
    </mc:Choice>
    <mc:Fallback xmlns="">
      <p:transition advTm="24144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986615" y="982465"/>
            <a:ext cx="758760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مهارات صياغة الرسائل التفاوضية الرقمية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772155" y="1599229"/>
            <a:ext cx="10730205" cy="4536563"/>
          </a:xfrm>
          <a:prstGeom prst="rect">
            <a:avLst/>
          </a:prstGeom>
          <a:noFill/>
        </p:spPr>
        <p:txBody>
          <a:bodyPr wrap="square" rtlCol="0">
            <a:spAutoFit/>
          </a:bodyPr>
          <a:lstStyle/>
          <a:p>
            <a:pPr marL="231775" algn="just" rtl="1">
              <a:lnSpc>
                <a:spcPct val="300000"/>
              </a:lnSpc>
            </a:pPr>
            <a:r>
              <a:rPr lang="ar-SY" sz="2000" dirty="0">
                <a:latin typeface="Times New Roman" panose="02020603050405020304" pitchFamily="18" charset="0"/>
              </a:rPr>
              <a:t>تعد مهارة صياغة الرسائل المكتوبة من أهم عناصر النجاح في التفاوض الإلكتروني، لأن الرسالة المكتوبة تمثل الأداة الأساسية للتواصل بين الأطراف. ويجب أن تتميز الرسائل التفاوضية بالوضوح والتنظيم والاحترافية، بحيث يتم عرض الموقف التفاوضي بطريقة دقيقة ومفهومة. ومن المهم أن يبدأ المفاوض رسالته بتحديد موضوع النقاش بشكل واضح، ثم تقديم المعلومات أو المقترحات بطريقة مرتبة ومنطقية. </a:t>
            </a:r>
            <a:endParaRPr lang="en-US" sz="2000" dirty="0">
              <a:latin typeface="Times New Roman" panose="02020603050405020304" pitchFamily="18" charset="0"/>
            </a:endParaRPr>
          </a:p>
          <a:p>
            <a:pPr marL="231775" algn="just" rtl="1">
              <a:lnSpc>
                <a:spcPct val="300000"/>
              </a:lnSpc>
            </a:pPr>
            <a:r>
              <a:rPr lang="ar-SY" sz="2000" b="1" dirty="0">
                <a:latin typeface="Times New Roman" panose="02020603050405020304" pitchFamily="18" charset="0"/>
              </a:rPr>
              <a:t>فيما يأتي رابط يوضح كيفية صياغة رسائل جيدة: </a:t>
            </a:r>
            <a:r>
              <a:rPr lang="ar-SY" sz="2000" b="1" u="sng" dirty="0">
                <a:latin typeface="Times New Roman" panose="02020603050405020304" pitchFamily="18" charset="0"/>
                <a:hlinkClick r:id="rId4"/>
              </a:rPr>
              <a:t>اضغط هنا للدخول</a:t>
            </a:r>
            <a:r>
              <a:rPr lang="ar-SY" sz="2000" b="1" dirty="0">
                <a:latin typeface="Times New Roman" panose="02020603050405020304" pitchFamily="18" charset="0"/>
              </a:rPr>
              <a:t>.</a:t>
            </a:r>
          </a:p>
        </p:txBody>
      </p:sp>
      <p:sp>
        <p:nvSpPr>
          <p:cNvPr id="9" name="Rounded Rectangle 1">
            <a:extLst>
              <a:ext uri="{FF2B5EF4-FFF2-40B4-BE49-F238E27FC236}">
                <a16:creationId xmlns:a16="http://schemas.microsoft.com/office/drawing/2014/main" id="{4CD0D8FC-C37A-4733-8880-08FB1BD1BB10}"/>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4" name="Picture 2" descr="Electronic Message Centers &amp; Digital ...">
            <a:extLst>
              <a:ext uri="{FF2B5EF4-FFF2-40B4-BE49-F238E27FC236}">
                <a16:creationId xmlns:a16="http://schemas.microsoft.com/office/drawing/2014/main" id="{64AD4E2D-2639-4B15-A7B1-C7930306D4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6615" y="4244136"/>
            <a:ext cx="2384476" cy="1842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194392"/>
    </mc:Choice>
    <mc:Fallback xmlns="">
      <p:transition advTm="19439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7971" y="931455"/>
            <a:ext cx="6963398" cy="492443"/>
          </a:xfrm>
          <a:prstGeom prst="rect">
            <a:avLst/>
          </a:prstGeom>
          <a:noFill/>
        </p:spPr>
        <p:txBody>
          <a:bodyPr wrap="square" rtlCol="0">
            <a:spAutoFit/>
          </a:bodyPr>
          <a:lstStyle/>
          <a:p>
            <a:pPr algn="ctr" rtl="1"/>
            <a:endPar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463136"/>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وتلعب اللغة المهنية دوراً مهماً في بناء الثقة بين الأطراف المتفاوضة، إذ تعكس مستوى الجدية والاحترافية لدى المفاوض.</a:t>
            </a:r>
            <a:endParaRPr lang="en-US" sz="2000" dirty="0">
              <a:effectLst/>
              <a:ea typeface="Times New Roman" panose="02020603050405020304" pitchFamily="18" charset="0"/>
            </a:endParaRPr>
          </a:p>
          <a:p>
            <a:pPr algn="just" rtl="1">
              <a:lnSpc>
                <a:spcPct val="300000"/>
              </a:lnSpc>
            </a:pPr>
            <a:r>
              <a:rPr lang="ar-SA" sz="2000" b="1" dirty="0">
                <a:effectLst/>
                <a:ea typeface="Times New Roman" panose="02020603050405020304" pitchFamily="18" charset="0"/>
              </a:rPr>
              <a:t>مثال:</a:t>
            </a:r>
            <a:r>
              <a:rPr lang="en-US" sz="2000" b="1" dirty="0">
                <a:effectLst/>
                <a:ea typeface="Times New Roman" panose="02020603050405020304" pitchFamily="18" charset="0"/>
              </a:rPr>
              <a:t> </a:t>
            </a:r>
            <a:r>
              <a:rPr lang="ar-SA" sz="2000" dirty="0">
                <a:effectLst/>
                <a:ea typeface="Times New Roman" panose="02020603050405020304" pitchFamily="18" charset="0"/>
              </a:rPr>
              <a:t>عند تفاوض شركة تجارة إلكترونية مع شركة شحن حول أسعار خدمات التوصيل، يرسل مدير المشتريات رسالة بريد إلكتروني يوضح فيها حجم الشحنات المتوقع شهرياً، ويطلب عرضاً سعرياً مناسباً.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وتقوم شركة الشحن بالرد برسالة منظمة تتضمن تفاصيل الأسعار وشروط الخدمة،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مما يساعد الطرفين على الوصول إلى اتفاق واضح.</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4098" name="Picture 2" descr="Understanding Millennial Shoppers: How ...">
            <a:extLst>
              <a:ext uri="{FF2B5EF4-FFF2-40B4-BE49-F238E27FC236}">
                <a16:creationId xmlns:a16="http://schemas.microsoft.com/office/drawing/2014/main" id="{048871F4-B71E-40B7-BE77-38FB9D2F63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2415" y="4129548"/>
            <a:ext cx="3308310" cy="16541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28403327"/>
      </p:ext>
    </p:extLst>
  </p:cSld>
  <p:clrMapOvr>
    <a:masterClrMapping/>
  </p:clrMapOvr>
  <mc:AlternateContent xmlns:mc="http://schemas.openxmlformats.org/markup-compatibility/2006" xmlns:p14="http://schemas.microsoft.com/office/powerpoint/2010/main">
    <mc:Choice Requires="p14">
      <p:transition p14:dur="10" advTm="135897"/>
    </mc:Choice>
    <mc:Fallback xmlns="">
      <p:transition advTm="13589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89526" y="840721"/>
            <a:ext cx="7910549"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إدارة الوقت والاستجابة في التفاوض عبر المنصات الرقمية</a:t>
            </a:r>
          </a:p>
        </p:txBody>
      </p:sp>
      <p:sp>
        <p:nvSpPr>
          <p:cNvPr id="48" name="TextBox 47"/>
          <p:cNvSpPr txBox="1"/>
          <p:nvPr/>
        </p:nvSpPr>
        <p:spPr>
          <a:xfrm>
            <a:off x="825500" y="1451803"/>
            <a:ext cx="10541000" cy="4536563"/>
          </a:xfrm>
          <a:prstGeom prst="rect">
            <a:avLst/>
          </a:prstGeom>
          <a:noFill/>
        </p:spPr>
        <p:txBody>
          <a:bodyPr wrap="square" rtlCol="0">
            <a:spAutoFit/>
          </a:bodyPr>
          <a:lstStyle/>
          <a:p>
            <a:pPr algn="just" rtl="1">
              <a:lnSpc>
                <a:spcPct val="300000"/>
              </a:lnSpc>
            </a:pPr>
            <a:r>
              <a:rPr lang="ar-SA" sz="2000" dirty="0">
                <a:effectLst/>
                <a:ea typeface="Times New Roman" panose="02020603050405020304" pitchFamily="18" charset="0"/>
              </a:rPr>
              <a:t>يمثل عامل الوقت عنصراً مهماً في نجاح التفاوض الإلكتروني، لأن سرعة الاستجابة للرسائل قد تؤثر بشكل مباشر في سير عملية التفاوض. ففي البيئة الرقمية يتوقع العملاء أو الشركاء الحصول على ردود سريعة على استفساراتهم، خاصة في منصات الدردشة الفورية. لذلك يجب على المؤسسات تطوير آليات واضحة لإدارة الرسائل الواردة والرد عليها في الوقت المناسب. كما ينبغي تحديد أولويات الرسائل المهمة التي تتطلب معالجة سريعة، </a:t>
            </a:r>
            <a:endParaRPr lang="en-US" sz="2000" dirty="0">
              <a:effectLst/>
              <a:ea typeface="Times New Roman" panose="02020603050405020304" pitchFamily="18" charset="0"/>
            </a:endParaRPr>
          </a:p>
          <a:p>
            <a:pPr algn="just" rtl="1">
              <a:lnSpc>
                <a:spcPct val="300000"/>
              </a:lnSpc>
            </a:pPr>
            <a:r>
              <a:rPr lang="ar-SA" sz="2000" dirty="0">
                <a:effectLst/>
                <a:ea typeface="Times New Roman" panose="02020603050405020304" pitchFamily="18" charset="0"/>
              </a:rPr>
              <a:t>خاصة تلك المرتبطة بصفقات تجارية أو شكاوى العملاء.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5122" name="Picture 2" descr="Tik tok tactics: Navigating time ...">
            <a:extLst>
              <a:ext uri="{FF2B5EF4-FFF2-40B4-BE49-F238E27FC236}">
                <a16:creationId xmlns:a16="http://schemas.microsoft.com/office/drawing/2014/main" id="{23F0E785-468A-4406-89CE-D9826228958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3645" y="4519890"/>
            <a:ext cx="3790950" cy="12096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68589259"/>
      </p:ext>
    </p:extLst>
  </p:cSld>
  <p:clrMapOvr>
    <a:masterClrMapping/>
  </p:clrMapOvr>
  <mc:AlternateContent xmlns:mc="http://schemas.openxmlformats.org/markup-compatibility/2006" xmlns:p14="http://schemas.microsoft.com/office/powerpoint/2010/main">
    <mc:Choice Requires="p14">
      <p:transition p14:dur="10" advTm="235551"/>
    </mc:Choice>
    <mc:Fallback xmlns="">
      <p:transition advTm="23555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715849"/>
            <a:ext cx="10541000" cy="4344203"/>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ومن ناحية أخرى، يجب ألا تؤدي سرعة الرد إلى تقديم معلومات غير دقيقة أو غير مكتملة، بل ينبغي الموازنة بين السرعة والدقة. وتساعد الأدوات الرقمية الحديثة في تنظيم الرسائل وتتبع مراحل التفاوض، مما يسهم في تحسين كفاءة التواصل. </a:t>
            </a:r>
          </a:p>
          <a:p>
            <a:pPr algn="just" rtl="1">
              <a:lnSpc>
                <a:spcPct val="250000"/>
              </a:lnSpc>
            </a:pPr>
            <a:r>
              <a:rPr lang="ar-SA" sz="2000" b="1" dirty="0">
                <a:effectLst/>
                <a:ea typeface="Times New Roman" panose="02020603050405020304" pitchFamily="18" charset="0"/>
              </a:rPr>
              <a:t>مثال</a:t>
            </a:r>
            <a:r>
              <a:rPr lang="ar-SA" sz="2000" dirty="0">
                <a:effectLst/>
                <a:ea typeface="Times New Roman" panose="02020603050405020304" pitchFamily="18" charset="0"/>
              </a:rPr>
              <a:t>:</a:t>
            </a:r>
            <a:r>
              <a:rPr lang="en-US" sz="2000" dirty="0">
                <a:effectLst/>
                <a:ea typeface="Times New Roman" panose="02020603050405020304" pitchFamily="18" charset="0"/>
              </a:rPr>
              <a:t> </a:t>
            </a:r>
            <a:r>
              <a:rPr lang="ar-SA" sz="2000" dirty="0">
                <a:effectLst/>
                <a:ea typeface="Times New Roman" panose="02020603050405020304" pitchFamily="18" charset="0"/>
              </a:rPr>
              <a:t>عندما يتواصل أحد العملاء مع شركة اتصالات عبر خدمة الدردشة على موقعها الإلكتروني للاستفسار عن عرض إنترنت جديد، يقوم ممثل خدمة العملاء بالرد خلال دقائق وتقديم المعلومات الأساسية. </a:t>
            </a:r>
            <a:endParaRPr lang="en-US"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وإذا احتاج الأمر إلى مراجعة إضافية، يتم إبلاغ العميل بأن الطلب قيد المتابعة وسيتم الرد </a:t>
            </a:r>
            <a:endParaRPr lang="en-US" sz="2000" dirty="0">
              <a:effectLst/>
              <a:ea typeface="Times New Roman" panose="02020603050405020304" pitchFamily="18" charset="0"/>
            </a:endParaRPr>
          </a:p>
          <a:p>
            <a:pPr algn="just" rtl="1">
              <a:lnSpc>
                <a:spcPct val="150000"/>
              </a:lnSpc>
            </a:pPr>
            <a:r>
              <a:rPr lang="ar-SA" sz="2000" dirty="0">
                <a:effectLst/>
                <a:ea typeface="Times New Roman" panose="02020603050405020304" pitchFamily="18" charset="0"/>
              </a:rPr>
              <a:t>عليه خلال وقت محدد، مما يحافظ على رضاه واستمرارية التفاعل.</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ed Rectangle 1">
            <a:extLst>
              <a:ext uri="{FF2B5EF4-FFF2-40B4-BE49-F238E27FC236}">
                <a16:creationId xmlns:a16="http://schemas.microsoft.com/office/drawing/2014/main" id="{278C3354-A67C-48F9-B72A-3C3C36DB1AF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6146" name="Picture 2" descr="Using Time as a Negotiation Variable">
            <a:extLst>
              <a:ext uri="{FF2B5EF4-FFF2-40B4-BE49-F238E27FC236}">
                <a16:creationId xmlns:a16="http://schemas.microsoft.com/office/drawing/2014/main" id="{DD67B844-2286-4266-88C4-18E20E71F2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1113" y="4138951"/>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59942"/>
    </mc:Choice>
    <mc:Fallback xmlns="">
      <p:transition advTm="25994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2" name="TextBox 11">
            <a:extLst>
              <a:ext uri="{FF2B5EF4-FFF2-40B4-BE49-F238E27FC236}">
                <a16:creationId xmlns:a16="http://schemas.microsoft.com/office/drawing/2014/main" id="{6E5AF53B-4D48-406E-BB80-0C206D76AEBF}"/>
              </a:ext>
            </a:extLst>
          </p:cNvPr>
          <p:cNvSpPr txBox="1"/>
          <p:nvPr/>
        </p:nvSpPr>
        <p:spPr>
          <a:xfrm>
            <a:off x="6400934" y="726580"/>
            <a:ext cx="4025461"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التفاوض في عقود الخدمات الرقمية </a:t>
            </a:r>
            <a:endParaRPr lang="en-US" sz="2600" dirty="0">
              <a:solidFill>
                <a:srgbClr val="00B0F0"/>
              </a:solidFill>
              <a:latin typeface="Alexandria" charset="0"/>
              <a:cs typeface="Alexandria" charset="0"/>
            </a:endParaRPr>
          </a:p>
          <a:p>
            <a:pPr algn="ctr" rtl="1"/>
            <a:r>
              <a:rPr lang="ar-SY" sz="2600" dirty="0">
                <a:solidFill>
                  <a:srgbClr val="00B0F0"/>
                </a:solidFill>
                <a:latin typeface="Alexandria" charset="0"/>
                <a:cs typeface="Alexandria" charset="0"/>
              </a:rPr>
              <a:t>واتفاقيات مستوى الخدمة </a:t>
            </a:r>
            <a:endParaRPr lang="en-US"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EA7DDED4-211F-4BB5-869E-5A26BF1C4819}"/>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4388F0A8-CC2B-4D11-95AF-D66404557F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B1A743FC-F8A7-43C1-8A77-D361F12AA88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9065"/>
    </mc:Choice>
    <mc:Fallback xmlns="">
      <p:transition spd="slow" advTm="190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6136" y="1803677"/>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966945"/>
            <a:ext cx="5205083" cy="5544146"/>
          </a:xfrm>
          <a:prstGeom prst="rect">
            <a:avLst/>
          </a:prstGeom>
        </p:spPr>
        <p:txBody>
          <a:bodyPr wrap="square">
            <a:spAutoFit/>
          </a:bodyPr>
          <a:lstStyle/>
          <a:p>
            <a:pPr algn="just" rtl="1">
              <a:lnSpc>
                <a:spcPct val="200000"/>
              </a:lnSpc>
            </a:pPr>
            <a:r>
              <a:rPr lang="ar-SY" sz="2000" dirty="0"/>
              <a:t>مع التوسع المتسارع في تقديم الخدمات عبر المنصات الرقمية، أصبحت العقود المرتبطة بهذه الخدمات أكثر تعقيداً وأهمية في بيئة الأعمال الحديثة. ويبرز التفاوض في هذا السياق كعملية حاسمة لتحديد حقوق والتزامات كل من مزود الخدمة والعميل بشكل دقيق وواضح. كما تمثل اتفاقيات مستوى الخدمة أداة أساسية لتنظيم جودة الأداء وضمان استمرارية الخدمات الرقمية. ويتطلب التفاوض في هذه العقود فهماً يجمع بين الجوانب القانونية والتقنية لضمان صياغة بنود فعالة وقابلة للتنفيذ. </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5F7170A0-C260-4F4B-9239-F149961D58A0}"/>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CC1CC159-66C5-4D6D-9A67-37CDF17ACE3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718DB681-4497-40D3-858A-76AD23563042}"/>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8847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528601" y="858144"/>
            <a:ext cx="819203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عقود الخدمات الرقمية واتفاقيات مستوى الخدمة</a:t>
            </a:r>
          </a:p>
        </p:txBody>
      </p:sp>
      <p:sp>
        <p:nvSpPr>
          <p:cNvPr id="48" name="TextBox 47"/>
          <p:cNvSpPr txBox="1"/>
          <p:nvPr/>
        </p:nvSpPr>
        <p:spPr>
          <a:xfrm>
            <a:off x="825500" y="1509835"/>
            <a:ext cx="10541000" cy="4536563"/>
          </a:xfrm>
          <a:prstGeom prst="rect">
            <a:avLst/>
          </a:prstGeom>
          <a:noFill/>
        </p:spPr>
        <p:txBody>
          <a:bodyPr wrap="square" rtlCol="0">
            <a:spAutoFit/>
          </a:bodyPr>
          <a:lstStyle/>
          <a:p>
            <a:pPr algn="just" rtl="1">
              <a:lnSpc>
                <a:spcPct val="300000"/>
              </a:lnSpc>
            </a:pPr>
            <a:r>
              <a:rPr lang="ar-SY" sz="2000" dirty="0"/>
              <a:t>أدى التوسع الكبير في الاقتصاد الرقمي إلى ظهور نوع متزايد من العلاقات التعاقدية التي تعتمد على تقديم الخدمات عبر الإنترنت أو من خلال الأنظمة الرقمية. وفي هذا السياق برزت أهمية ما يعرف بعقود الخدمات الرقمية، وهي العقود التي يتم من خلالها الاتفاق بين مزود الخدمة والعميل على تقديم خدمات تقنية مثل الحوسبة السحابية أو استضافة المواقع أو خدمات البرمجيات. </a:t>
            </a:r>
          </a:p>
          <a:p>
            <a:pPr algn="just" rtl="1">
              <a:lnSpc>
                <a:spcPct val="300000"/>
              </a:lnSpc>
            </a:pPr>
            <a:r>
              <a:rPr lang="ar-SY" sz="2000" dirty="0"/>
              <a:t>وتعد اتفاقيات مستوى الخدمة أحد أهم عناصر هذه العقود، </a:t>
            </a:r>
          </a:p>
          <a:p>
            <a:pPr algn="just" rtl="1">
              <a:lnSpc>
                <a:spcPct val="300000"/>
              </a:lnSpc>
            </a:pPr>
            <a:r>
              <a:rPr lang="ar-SY" sz="2000" dirty="0"/>
              <a:t>حيث تحدد بشكل واضح مستوى الأداء المتوقع من مزود الخدمة.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7170" name="Picture 2" descr="Why service level agreements ( SLAs ...">
            <a:extLst>
              <a:ext uri="{FF2B5EF4-FFF2-40B4-BE49-F238E27FC236}">
                <a16:creationId xmlns:a16="http://schemas.microsoft.com/office/drawing/2014/main" id="{BA3CDC97-A80E-4C3A-B27B-3FA74D97A0F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1768" y="4216717"/>
            <a:ext cx="2562225" cy="1781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18028"/>
    </mc:Choice>
    <mc:Fallback xmlns="">
      <p:transition advTm="21802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489548"/>
            <a:ext cx="10541000" cy="4536563"/>
          </a:xfrm>
          <a:prstGeom prst="rect">
            <a:avLst/>
          </a:prstGeom>
          <a:noFill/>
        </p:spPr>
        <p:txBody>
          <a:bodyPr wrap="square" rtlCol="0">
            <a:spAutoFit/>
          </a:bodyPr>
          <a:lstStyle/>
          <a:p>
            <a:pPr algn="just" rtl="1">
              <a:lnSpc>
                <a:spcPct val="300000"/>
              </a:lnSpc>
            </a:pPr>
            <a:r>
              <a:rPr lang="ar-SY" sz="2000" dirty="0"/>
              <a:t>وتشمل هذه الاتفاقيات عادة مجموعة من المؤشرات مثل سرعة الاستجابة، ومدة توفر الخدمة، ومستوى الدعم الفني المقدم للعملاء. ويساعد تحديد هذه المؤشرات بشكل دقيق في تقليل الغموض وتجنب النزاعات المستقبلية بين الأطراف المتعاقدة. </a:t>
            </a:r>
          </a:p>
          <a:p>
            <a:pPr algn="just" rtl="1">
              <a:lnSpc>
                <a:spcPct val="300000"/>
              </a:lnSpc>
            </a:pPr>
            <a:r>
              <a:rPr lang="ar-SY" sz="2000" b="1" dirty="0"/>
              <a:t>مثال</a:t>
            </a:r>
            <a:r>
              <a:rPr lang="ar-SY" sz="2000" dirty="0"/>
              <a:t>: عندما تتعاقد شركة تجارة إلكترونية مع شركة استضافة سحابية لإدارة موقعها، يتم تضمين اتفاقية مستوى خدمة تحدد أن نسبة توفر الخوادم يجب ألا تقل عن 99.9% شهرياً، </a:t>
            </a:r>
          </a:p>
          <a:p>
            <a:pPr algn="just" rtl="1">
              <a:lnSpc>
                <a:spcPct val="300000"/>
              </a:lnSpc>
            </a:pPr>
            <a:r>
              <a:rPr lang="ar-SY" sz="2000" dirty="0"/>
              <a:t>وأن يتم الرد على الأعطال التقنية خلال مدة لا تتجاوز ساعة واحدة.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8194" name="Picture 2" descr="What Is Contract Negotiation? How to ...">
            <a:extLst>
              <a:ext uri="{FF2B5EF4-FFF2-40B4-BE49-F238E27FC236}">
                <a16:creationId xmlns:a16="http://schemas.microsoft.com/office/drawing/2014/main" id="{00DAEFCD-72C8-45A0-9DE1-02C314A153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52538" y="4267200"/>
            <a:ext cx="3218968" cy="16557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08790385"/>
      </p:ext>
    </p:extLst>
  </p:cSld>
  <p:clrMapOvr>
    <a:masterClrMapping/>
  </p:clrMapOvr>
  <mc:AlternateContent xmlns:mc="http://schemas.openxmlformats.org/markup-compatibility/2006" xmlns:p14="http://schemas.microsoft.com/office/powerpoint/2010/main">
    <mc:Choice Requires="p14">
      <p:transition p14:dur="10" advTm="150423"/>
    </mc:Choice>
    <mc:Fallback xmlns="">
      <p:transition advTm="15042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65760" y="853278"/>
            <a:ext cx="10189903"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العناصر الأساسية التي يتم التفاوض عليها في </a:t>
            </a:r>
          </a:p>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اتفاقيات مستوى الخدمة</a:t>
            </a:r>
          </a:p>
        </p:txBody>
      </p:sp>
      <p:sp>
        <p:nvSpPr>
          <p:cNvPr id="48" name="TextBox 47"/>
          <p:cNvSpPr txBox="1"/>
          <p:nvPr/>
        </p:nvSpPr>
        <p:spPr>
          <a:xfrm>
            <a:off x="825500" y="1538631"/>
            <a:ext cx="10541000" cy="4536563"/>
          </a:xfrm>
          <a:prstGeom prst="rect">
            <a:avLst/>
          </a:prstGeom>
          <a:noFill/>
        </p:spPr>
        <p:txBody>
          <a:bodyPr wrap="square" rtlCol="0">
            <a:spAutoFit/>
          </a:bodyPr>
          <a:lstStyle/>
          <a:p>
            <a:pPr algn="just" rtl="1">
              <a:lnSpc>
                <a:spcPct val="300000"/>
              </a:lnSpc>
            </a:pPr>
            <a:r>
              <a:rPr lang="ar-SY" sz="2000" dirty="0"/>
              <a:t>عند التفاوض على اتفاقيات مستوى الخدمة، يركز الطرفان عادة على مجموعة من العناصر الأساسية التي تحدد طبيعة العلاقة التعاقدية وحدود المسؤوليات. </a:t>
            </a:r>
          </a:p>
          <a:p>
            <a:pPr algn="just" rtl="1">
              <a:lnSpc>
                <a:spcPct val="300000"/>
              </a:lnSpc>
            </a:pPr>
            <a:r>
              <a:rPr lang="ar-SY" sz="2000" dirty="0"/>
              <a:t>ومن أهم هذه العناصر مستوى توفر الخدمة، والذي يشير إلى النسبة الزمنية التي تكون فيها الخدمة متاحة للعملاء دون انقطاع. كما يتم التفاوض على سرعة الاستجابة للأعطال التقنية أو طلبات الدعم الفني، </a:t>
            </a:r>
          </a:p>
          <a:p>
            <a:pPr algn="just" rtl="1">
              <a:lnSpc>
                <a:spcPct val="300000"/>
              </a:lnSpc>
            </a:pPr>
            <a:r>
              <a:rPr lang="ar-SY" sz="2000" b="1" dirty="0"/>
              <a:t>فيما يأتي فيديو توضيحي مبسط لاتفاقيات مستوى الخدمة: </a:t>
            </a:r>
            <a:r>
              <a:rPr lang="ar-SY" sz="2000" b="1" u="sng" dirty="0">
                <a:hlinkClick r:id="rId3"/>
              </a:rPr>
              <a:t>اضغط هنا للدخول.</a:t>
            </a:r>
            <a:endParaRPr lang="ar-SY" sz="2000" b="1" u="sng" dirty="0"/>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9218" name="Picture 2" descr="Navigate contract negotiation like a ...">
            <a:extLst>
              <a:ext uri="{FF2B5EF4-FFF2-40B4-BE49-F238E27FC236}">
                <a16:creationId xmlns:a16="http://schemas.microsoft.com/office/drawing/2014/main" id="{9B860B87-4E62-4F27-8D3A-9E7B9A9234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58583" y="4378746"/>
            <a:ext cx="3114675" cy="1466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91463"/>
    </mc:Choice>
    <mc:Fallback xmlns="">
      <p:transition advTm="19146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513490"/>
            <a:ext cx="10541000" cy="4536563"/>
          </a:xfrm>
          <a:prstGeom prst="rect">
            <a:avLst/>
          </a:prstGeom>
          <a:noFill/>
        </p:spPr>
        <p:txBody>
          <a:bodyPr wrap="square" rtlCol="0">
            <a:spAutoFit/>
          </a:bodyPr>
          <a:lstStyle/>
          <a:p>
            <a:pPr algn="just" rtl="1">
              <a:lnSpc>
                <a:spcPct val="300000"/>
              </a:lnSpc>
            </a:pPr>
            <a:r>
              <a:rPr lang="ar-SY" sz="2000" dirty="0"/>
              <a:t>إضافة إلى ذلك، تتضمن الاتفاقيات عادة معايير قياس الأداء التي يتم من خلالها تقييم جودة الخدمة المقدمة. وقد تشمل هذه المعايير زمن معالجة الطلبات، أو سرعة تحميل النظام، أو مدة حل المشكلات التقنية. </a:t>
            </a:r>
          </a:p>
          <a:p>
            <a:pPr algn="just" rtl="1">
              <a:lnSpc>
                <a:spcPct val="300000"/>
              </a:lnSpc>
            </a:pPr>
            <a:r>
              <a:rPr lang="ar-SY" sz="2000" b="1" dirty="0"/>
              <a:t>مثال</a:t>
            </a:r>
            <a:r>
              <a:rPr lang="ar-SY" sz="2000" dirty="0"/>
              <a:t>: عند تفاوض بنك مع شركة متخصصة في خدمات الحوسبة السحابية، يركز البنك على ضمان سرعة معالجة العمليات المالية واستقرار النظام. لذلك يتم التفاوض على زمن استجابة لا يتجاوز ثانيتين لمعالجة </a:t>
            </a:r>
          </a:p>
          <a:p>
            <a:pPr algn="just" rtl="1">
              <a:lnSpc>
                <a:spcPct val="300000"/>
              </a:lnSpc>
            </a:pPr>
            <a:r>
              <a:rPr lang="ar-SY" sz="2000" dirty="0"/>
              <a:t>العمليات الإلكترونية، مع تحديد تعويض مالي في حال حدوث أعطال تؤثر في الخدمة.</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335E47C-4151-4464-A1B6-D3F32E2C3C6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242" name="Picture 2" descr="Managers Suffer While Negotiating Contracts">
            <a:extLst>
              <a:ext uri="{FF2B5EF4-FFF2-40B4-BE49-F238E27FC236}">
                <a16:creationId xmlns:a16="http://schemas.microsoft.com/office/drawing/2014/main" id="{0C5FDFD8-76DF-496D-89AA-EEB24E1045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6315" y="4352290"/>
            <a:ext cx="3067050" cy="14859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3491023"/>
      </p:ext>
    </p:extLst>
  </p:cSld>
  <p:clrMapOvr>
    <a:masterClrMapping/>
  </p:clrMapOvr>
  <mc:AlternateContent xmlns:mc="http://schemas.openxmlformats.org/markup-compatibility/2006" xmlns:p14="http://schemas.microsoft.com/office/powerpoint/2010/main">
    <mc:Choice Requires="p14">
      <p:transition p14:dur="10" advTm="185837"/>
    </mc:Choice>
    <mc:Fallback xmlns="">
      <p:transition advTm="18583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825500" y="945086"/>
            <a:ext cx="7734267"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التفاوضية في عقود الخدمات الرقمية</a:t>
            </a:r>
          </a:p>
        </p:txBody>
      </p:sp>
      <p:sp>
        <p:nvSpPr>
          <p:cNvPr id="48" name="TextBox 47"/>
          <p:cNvSpPr txBox="1"/>
          <p:nvPr/>
        </p:nvSpPr>
        <p:spPr>
          <a:xfrm>
            <a:off x="825500" y="1874719"/>
            <a:ext cx="10541000" cy="3613233"/>
          </a:xfrm>
          <a:prstGeom prst="rect">
            <a:avLst/>
          </a:prstGeom>
          <a:noFill/>
        </p:spPr>
        <p:txBody>
          <a:bodyPr wrap="square" rtlCol="0">
            <a:spAutoFit/>
          </a:bodyPr>
          <a:lstStyle/>
          <a:p>
            <a:pPr algn="just" rtl="1">
              <a:lnSpc>
                <a:spcPct val="300000"/>
              </a:lnSpc>
            </a:pPr>
            <a:r>
              <a:rPr lang="ar-SY" sz="2000" dirty="0"/>
              <a:t>تواجه عملية التفاوض على عقود الخدمات الرقمية مجموعة من التحديات التي تختلف عن التحديات الموجودة في العقود التقليدية. ويعود ذلك إلى الطبيعة التقنية المعقدة لهذه الخدمات، حيث قد يجد بعض العملاء صعوبة في فهم التفاصيل الفنية المتعلقة بالبنية التحتية الرقمية أو آليات تشغيل الأنظمة. </a:t>
            </a:r>
            <a:endParaRPr lang="en-US" sz="2000" dirty="0"/>
          </a:p>
          <a:p>
            <a:pPr algn="just" rtl="1">
              <a:lnSpc>
                <a:spcPct val="300000"/>
              </a:lnSpc>
            </a:pPr>
            <a:r>
              <a:rPr lang="ar-SY" sz="2000" dirty="0"/>
              <a:t>كما أن سرعة تطور التكنولوجيا قد تجعل بعض بنود العقد بحاجة إلى مراجعة أو تحديث مستمر.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1266" name="Picture 2" descr="Bootcamp challenges and how I have ...">
            <a:extLst>
              <a:ext uri="{FF2B5EF4-FFF2-40B4-BE49-F238E27FC236}">
                <a16:creationId xmlns:a16="http://schemas.microsoft.com/office/drawing/2014/main" id="{6870562F-9B95-428A-AB6D-2AD1DC7776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3681335"/>
            <a:ext cx="2828925" cy="16097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36507859"/>
      </p:ext>
    </p:extLst>
  </p:cSld>
  <p:clrMapOvr>
    <a:masterClrMapping/>
  </p:clrMapOvr>
  <mc:AlternateContent xmlns:mc="http://schemas.openxmlformats.org/markup-compatibility/2006" xmlns:p14="http://schemas.microsoft.com/office/powerpoint/2010/main">
    <mc:Choice Requires="p14">
      <p:transition p14:dur="10" advTm="161705"/>
    </mc:Choice>
    <mc:Fallback xmlns="">
      <p:transition advTm="16170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04668" y="1513490"/>
            <a:ext cx="10541000" cy="4536563"/>
          </a:xfrm>
          <a:prstGeom prst="rect">
            <a:avLst/>
          </a:prstGeom>
          <a:noFill/>
        </p:spPr>
        <p:txBody>
          <a:bodyPr wrap="square" rtlCol="0">
            <a:spAutoFit/>
          </a:bodyPr>
          <a:lstStyle/>
          <a:p>
            <a:pPr algn="just" rtl="1">
              <a:lnSpc>
                <a:spcPct val="300000"/>
              </a:lnSpc>
            </a:pPr>
            <a:r>
              <a:rPr lang="ar-SY" sz="2000" dirty="0"/>
              <a:t>ومن التحديات الأخرى عدم وضوح المسؤوليات في حال حدوث أعطال تقنية ناتجة عن عوامل خارجية مثل الهجمات السيبرانية أو انقطاع الشبكات. لذلك يحتاج المفاوضون إلى قدر من المعرفة التقنية يساعدهم على فهم طبيعة الخدمة التي يتم التفاوض حولها. </a:t>
            </a:r>
            <a:r>
              <a:rPr lang="ar-SY" sz="2000" b="1" dirty="0"/>
              <a:t>مثال</a:t>
            </a:r>
            <a:r>
              <a:rPr lang="ar-SY" sz="2000" dirty="0"/>
              <a:t>: عندما تتعاقد شركة تعليم إلكتروني مع مزود خدمة منصة تعليمية، قد يحدث خلاف حول مسؤولية تعطل المنصة أثناء الاختبارات الإلكترونية. لذلك يتم تضمين بند في العقد يحدد بوضوح مسؤولية </a:t>
            </a:r>
            <a:endParaRPr lang="en-US" sz="2000" dirty="0"/>
          </a:p>
          <a:p>
            <a:pPr algn="just" rtl="1">
              <a:lnSpc>
                <a:spcPct val="300000"/>
              </a:lnSpc>
            </a:pPr>
            <a:r>
              <a:rPr lang="ar-SY" sz="2000" dirty="0"/>
              <a:t>كل طرف والإجراءات التي يجب اتخاذها في حال حدوث خلل تقني.</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D455CFE8-C7C3-4011-9D62-562EC22DBF3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2290" name="Picture 2" descr="Challenge Vector Art, Icons, and ...">
            <a:extLst>
              <a:ext uri="{FF2B5EF4-FFF2-40B4-BE49-F238E27FC236}">
                <a16:creationId xmlns:a16="http://schemas.microsoft.com/office/drawing/2014/main" id="{71F7A4A0-0E35-4590-A0E4-6DFC36EDD8D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7433" y="4213543"/>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6120246"/>
      </p:ext>
    </p:extLst>
  </p:cSld>
  <p:clrMapOvr>
    <a:masterClrMapping/>
  </p:clrMapOvr>
  <mc:AlternateContent xmlns:mc="http://schemas.openxmlformats.org/markup-compatibility/2006" xmlns:p14="http://schemas.microsoft.com/office/powerpoint/2010/main">
    <mc:Choice Requires="p14">
      <p:transition p14:dur="10" advTm="227751"/>
    </mc:Choice>
    <mc:Fallback xmlns="">
      <p:transition advTm="22775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315379" y="1013122"/>
            <a:ext cx="4766048" cy="89255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إدارة النزاعات الرقمية والشكاوى الإلكترونية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3" name="Rectangle 12">
            <a:extLst>
              <a:ext uri="{FF2B5EF4-FFF2-40B4-BE49-F238E27FC236}">
                <a16:creationId xmlns:a16="http://schemas.microsoft.com/office/drawing/2014/main" id="{C504F62E-8BC8-4B99-8222-9BB029620E88}"/>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a:extLst>
              <a:ext uri="{FF2B5EF4-FFF2-40B4-BE49-F238E27FC236}">
                <a16:creationId xmlns:a16="http://schemas.microsoft.com/office/drawing/2014/main" id="{D7357DC3-1495-4B9E-9DD3-5C06A71CC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5046177F-C0E1-4ECA-A26F-63C841F769C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413546418"/>
      </p:ext>
    </p:extLst>
  </p:cSld>
  <p:clrMapOvr>
    <a:masterClrMapping/>
  </p:clrMapOvr>
  <mc:AlternateContent xmlns:mc="http://schemas.openxmlformats.org/markup-compatibility/2006" xmlns:p14="http://schemas.microsoft.com/office/powerpoint/2010/main">
    <mc:Choice Requires="p14">
      <p:transition spd="slow" p14:dur="2000" advTm="24150"/>
    </mc:Choice>
    <mc:Fallback xmlns="">
      <p:transition spd="slow" advTm="241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40409" y="1632468"/>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30806" y="1396315"/>
            <a:ext cx="5360392" cy="4921284"/>
          </a:xfrm>
          <a:prstGeom prst="rect">
            <a:avLst/>
          </a:prstGeom>
        </p:spPr>
        <p:txBody>
          <a:bodyPr wrap="square">
            <a:spAutoFit/>
          </a:bodyPr>
          <a:lstStyle/>
          <a:p>
            <a:pPr algn="just" rtl="1">
              <a:lnSpc>
                <a:spcPct val="200000"/>
              </a:lnSpc>
            </a:pPr>
            <a:r>
              <a:rPr lang="ar-SY" sz="2000" dirty="0"/>
              <a:t>في ظل الاعتماد المتزايد على القنوات الرقمية في التفاعل مع العملاء، أصبحت إدارة النزاعات والشكاوى الإلكترونية عنصراً حاسماً في نجاح المؤسسات. إذ لم تعد الشكاوى تقتصر على نطاق محدود، بل يمكن أن تنتشر بسرعة عبر المنصات الرقمية وتؤثر في سمعة المؤسسة بشكل مباشر. كما يتطلب التعامل مع هذه النزاعات مهارات خاصة في التواصل الرقمي والاستجابة السريعة والفعّالة. وتلعب التقنيات الحديثة دوراً مهماً في رصد المشكلات وتحليلها واتخاذ الإجراءات المناسبة لمعالجتها. </a:t>
            </a:r>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21821F4C-D2CF-4230-A4CC-842A0B7CC33E}"/>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5C04982A-0461-45A9-BDED-52E310B82F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1FE7D1B7-6DA0-4C22-A967-C4938A96CCA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2121536285"/>
      </p:ext>
    </p:extLst>
  </p:cSld>
  <p:clrMapOvr>
    <a:masterClrMapping/>
  </p:clrMapOvr>
  <p:transition spd="slow" advTm="124259">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17260" y="982062"/>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طبيعة النزاعات في البيئة الرقمية</a:t>
            </a:r>
          </a:p>
        </p:txBody>
      </p:sp>
      <p:sp>
        <p:nvSpPr>
          <p:cNvPr id="48" name="TextBox 47"/>
          <p:cNvSpPr txBox="1"/>
          <p:nvPr/>
        </p:nvSpPr>
        <p:spPr>
          <a:xfrm>
            <a:off x="725820" y="1817063"/>
            <a:ext cx="10613360" cy="3997954"/>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أصبحت النزاعات والشكاوى الإلكترونية ظاهرة متزايدة في بيئة الأعمال المعاصرة. وتنشأ هذه النزاعات عادة نتيجة مشكلات تتعلق بجودة الخدمة أو تأخر التسليم أو عدم توافق المنتج مع توقعات العميل. </a:t>
            </a:r>
            <a:endParaRPr lang="en-US" sz="2000" dirty="0"/>
          </a:p>
          <a:p>
            <a:pPr algn="just" defTabSz="344488" rtl="1">
              <a:lnSpc>
                <a:spcPct val="200000"/>
              </a:lnSpc>
              <a:spcAft>
                <a:spcPts val="800"/>
              </a:spcAft>
              <a:tabLst>
                <a:tab pos="285750" algn="l"/>
              </a:tabLst>
            </a:pPr>
            <a:r>
              <a:rPr lang="ar-SY" sz="2000" dirty="0"/>
              <a:t>ويختلف التعامل مع النزاعات في البيئة الرقمية عن النزاعات التقليدية، لأن معظم التفاعل يتم عبر قنوات إلكترونية مثل البريد الإلكتروني أو مواقع التواصل الاجتماعي أو منصات خدمة العملاء. </a:t>
            </a:r>
            <a:endParaRPr lang="en-US" sz="2000" dirty="0"/>
          </a:p>
          <a:p>
            <a:pPr algn="just" defTabSz="344488" rtl="1">
              <a:lnSpc>
                <a:spcPct val="200000"/>
              </a:lnSpc>
              <a:spcAft>
                <a:spcPts val="800"/>
              </a:spcAft>
              <a:tabLst>
                <a:tab pos="285750" algn="l"/>
              </a:tabLst>
            </a:pPr>
            <a:r>
              <a:rPr lang="ar-SY" sz="2000" dirty="0"/>
              <a:t>كما أن سرعة انتشار المعلومات عبر الإنترنت قد تجعل الشكوى الواحدة تنتشر </a:t>
            </a:r>
            <a:endParaRPr lang="en-US" sz="2000" dirty="0"/>
          </a:p>
          <a:p>
            <a:pPr algn="just" defTabSz="344488" rtl="1">
              <a:lnSpc>
                <a:spcPct val="200000"/>
              </a:lnSpc>
              <a:spcAft>
                <a:spcPts val="800"/>
              </a:spcAft>
              <a:tabLst>
                <a:tab pos="285750" algn="l"/>
              </a:tabLst>
            </a:pPr>
            <a:r>
              <a:rPr lang="ar-SY" sz="2000" dirty="0"/>
              <a:t>بسرعة بين عدد كبير من المستخدمين.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3314" name="Picture 2" descr="Digitalizing Armed Conflicts ...">
            <a:extLst>
              <a:ext uri="{FF2B5EF4-FFF2-40B4-BE49-F238E27FC236}">
                <a16:creationId xmlns:a16="http://schemas.microsoft.com/office/drawing/2014/main" id="{151CB521-7F84-43C1-A11D-3BFF2DFE6F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8220" y="4256688"/>
            <a:ext cx="2819400"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4648445"/>
      </p:ext>
    </p:extLst>
  </p:cSld>
  <p:clrMapOvr>
    <a:masterClrMapping/>
  </p:clrMapOvr>
  <mc:AlternateContent xmlns:mc="http://schemas.openxmlformats.org/markup-compatibility/2006" xmlns:p14="http://schemas.microsoft.com/office/powerpoint/2010/main">
    <mc:Choice Requires="p14">
      <p:transition p14:dur="10" advTm="250966"/>
    </mc:Choice>
    <mc:Fallback xmlns="">
      <p:transition advTm="2509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25820" y="1715847"/>
            <a:ext cx="10613360" cy="4010778"/>
          </a:xfrm>
          <a:prstGeom prst="rect">
            <a:avLst/>
          </a:prstGeom>
          <a:noFill/>
        </p:spPr>
        <p:txBody>
          <a:bodyPr wrap="square" rtlCol="0">
            <a:spAutoFit/>
          </a:bodyPr>
          <a:lstStyle/>
          <a:p>
            <a:pPr algn="just" defTabSz="344488" rtl="1">
              <a:lnSpc>
                <a:spcPct val="250000"/>
              </a:lnSpc>
              <a:spcAft>
                <a:spcPts val="800"/>
              </a:spcAft>
              <a:tabLst>
                <a:tab pos="285750" algn="l"/>
              </a:tabLst>
            </a:pPr>
            <a:r>
              <a:rPr lang="ar-SY" sz="2000" dirty="0"/>
              <a:t>لذلك تحتاج المؤسسات إلى آليات فعّالة لرصد الشكاوى الرقمية والتعامل معها بسرعة واحترافية. كما يتطلب هذا النوع من النزاعات قدرة عالية على التواصل الكتابي الواضح الذي يشرح المشكلة ويقترح الحلول المناسبة. وتلعب الشفافية والسرعة في الاستجابة دوراً مهماً في تقليل حدة النزاع ومنع تصاعده. </a:t>
            </a:r>
            <a:endParaRPr lang="en-US" sz="2000" dirty="0"/>
          </a:p>
          <a:p>
            <a:pPr algn="just" defTabSz="344488" rtl="1">
              <a:lnSpc>
                <a:spcPct val="250000"/>
              </a:lnSpc>
              <a:spcAft>
                <a:spcPts val="800"/>
              </a:spcAft>
              <a:tabLst>
                <a:tab pos="285750" algn="l"/>
              </a:tabLst>
            </a:pPr>
            <a:r>
              <a:rPr lang="ar-SY" sz="2000" b="1" dirty="0"/>
              <a:t>مثال</a:t>
            </a:r>
            <a:r>
              <a:rPr lang="ar-SY" sz="2000" dirty="0"/>
              <a:t>:</a:t>
            </a:r>
            <a:r>
              <a:rPr lang="en-US" sz="2000" dirty="0"/>
              <a:t> </a:t>
            </a:r>
            <a:r>
              <a:rPr lang="ar-SY" sz="2000" dirty="0"/>
              <a:t>إذا قام أحد العملاء بنشر شكوى على صفحة شركة طيران في وسائل التواصل الاجتماعي بسبب تأخر رحلة، فإن رد الشركة بسرعة وتوضيح سبب التأخير وتقديم اعتذار رسمي قد يساهم في تهدئة الموقف وتقليل الانتقادات.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4338" name="Picture 2" descr="Conflict Resolution - Impact Factory">
            <a:extLst>
              <a:ext uri="{FF2B5EF4-FFF2-40B4-BE49-F238E27FC236}">
                <a16:creationId xmlns:a16="http://schemas.microsoft.com/office/drawing/2014/main" id="{7932C5DA-E065-4914-9725-1D8BD55E0E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797794"/>
            <a:ext cx="2735897" cy="12884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420207"/>
      </p:ext>
    </p:extLst>
  </p:cSld>
  <p:clrMapOvr>
    <a:masterClrMapping/>
  </p:clrMapOvr>
  <mc:AlternateContent xmlns:mc="http://schemas.openxmlformats.org/markup-compatibility/2006" xmlns:p14="http://schemas.microsoft.com/office/powerpoint/2010/main">
    <mc:Choice Requires="p14">
      <p:transition p14:dur="10" advTm="215193"/>
    </mc:Choice>
    <mc:Fallback xmlns="">
      <p:transition advTm="21519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762000" y="1009418"/>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التقنيات الرقمية في إدارة النزاعات</a:t>
            </a:r>
          </a:p>
        </p:txBody>
      </p:sp>
      <p:sp>
        <p:nvSpPr>
          <p:cNvPr id="48" name="TextBox 47"/>
          <p:cNvSpPr txBox="1"/>
          <p:nvPr/>
        </p:nvSpPr>
        <p:spPr>
          <a:xfrm>
            <a:off x="753140" y="1867121"/>
            <a:ext cx="10613360" cy="37158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أصبحت التقنيات الرقمية الحديثة أداة مهمة في تحسين قدرة المؤسسات على إدارة النزاعات والشكاوى الإلكترونية. فقد ظهرت أنظمة متخصصة في إدارة علاقات العملاء تساعد الشركات على تسجيل الشكاوى ومتابعة معالجتها بشكل منظم. كما تسمح هذه الأنظمة بتحليل البيانات المتعلقة بالشكاوى لمعرفة الأسباب المتكررة للمشكلات التي يواجهها العملاء. </a:t>
            </a:r>
            <a:endParaRPr lang="en-US" sz="2000" dirty="0"/>
          </a:p>
          <a:p>
            <a:pPr algn="just" defTabSz="344488" rtl="1">
              <a:lnSpc>
                <a:spcPct val="300000"/>
              </a:lnSpc>
              <a:spcAft>
                <a:spcPts val="800"/>
              </a:spcAft>
              <a:tabLst>
                <a:tab pos="285750" algn="l"/>
              </a:tabLst>
            </a:pPr>
            <a:r>
              <a:rPr lang="ar-SY" sz="2000" b="1" dirty="0"/>
              <a:t>فيما يأتي رابط فيديو يمكن التعرف فيه على الطريقة التي تُسجَّل بها الشكاوى: </a:t>
            </a:r>
            <a:r>
              <a:rPr lang="ar-SY" sz="2000" b="1" u="sng" dirty="0">
                <a:hlinkClick r:id="rId2"/>
              </a:rPr>
              <a:t>اضغط هنا للدخول.</a:t>
            </a:r>
            <a:endParaRPr lang="ar-SY" sz="2000" b="1" u="sng"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5362" name="Picture 2" descr="technology key to small businesses ...">
            <a:extLst>
              <a:ext uri="{FF2B5EF4-FFF2-40B4-BE49-F238E27FC236}">
                <a16:creationId xmlns:a16="http://schemas.microsoft.com/office/drawing/2014/main" id="{B049114D-37FB-444C-AD3B-FE0D557AA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778" y="4343184"/>
            <a:ext cx="2619375" cy="17430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8098707"/>
      </p:ext>
    </p:extLst>
  </p:cSld>
  <p:clrMapOvr>
    <a:masterClrMapping/>
  </p:clrMapOvr>
  <mc:AlternateContent xmlns:mc="http://schemas.openxmlformats.org/markup-compatibility/2006" xmlns:p14="http://schemas.microsoft.com/office/powerpoint/2010/main">
    <mc:Choice Requires="p14">
      <p:transition p14:dur="10" advTm="120485"/>
    </mc:Choice>
    <mc:Fallback xmlns="">
      <p:transition advTm="12048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345306"/>
            <a:ext cx="10541000" cy="5652253"/>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كما تتيح المنصات الرقمية إمكانية التواصل مع عدد كبير من العملاء في وقت قصير، مما يسهم في تسريع عملية حل النزاعات. وفي النهاية، يؤدي الاستخدام الفعّال لهذه التقنيات إلى تحسين تجربة العملاء وتعزيز العلاقة بين المؤسسة وجمهورها.</a:t>
            </a:r>
          </a:p>
          <a:p>
            <a:pPr algn="just" defTabSz="344488" rtl="1">
              <a:lnSpc>
                <a:spcPct val="300000"/>
              </a:lnSpc>
              <a:spcAft>
                <a:spcPts val="800"/>
              </a:spcAft>
              <a:tabLst>
                <a:tab pos="285750" algn="l"/>
              </a:tabLst>
            </a:pPr>
            <a:r>
              <a:rPr lang="ar-SY" sz="2000" b="1" dirty="0"/>
              <a:t>مثال</a:t>
            </a:r>
            <a:r>
              <a:rPr lang="ar-SY" sz="2000" dirty="0"/>
              <a:t>:</a:t>
            </a:r>
            <a:r>
              <a:rPr lang="en-US" sz="2000" dirty="0"/>
              <a:t> </a:t>
            </a:r>
            <a:r>
              <a:rPr lang="ar-SY" sz="2000" dirty="0"/>
              <a:t>تستخدم العديد من شركات الاتصالات أنظمة إدارة علاقات العملاء لتسجيل جميع شكاوى المستخدمين المتعلقة بخدمات الإنترنت. ويتم تحليل هذه البيانات بشكل دوري لتحديد المناطق التي تعاني </a:t>
            </a:r>
            <a:endParaRPr lang="en-US" sz="2000" dirty="0"/>
          </a:p>
          <a:p>
            <a:pPr algn="just" defTabSz="344488" rtl="1">
              <a:lnSpc>
                <a:spcPct val="300000"/>
              </a:lnSpc>
              <a:spcAft>
                <a:spcPts val="800"/>
              </a:spcAft>
              <a:tabLst>
                <a:tab pos="285750" algn="l"/>
              </a:tabLst>
            </a:pPr>
            <a:r>
              <a:rPr lang="ar-SY" sz="2000" dirty="0"/>
              <a:t>من ضعف في الشبكة والعمل على تحسين الخدمة فيها.</a:t>
            </a:r>
          </a:p>
          <a:p>
            <a:pPr algn="just" defTabSz="344488" rtl="1">
              <a:lnSpc>
                <a:spcPct val="250000"/>
              </a:lnSpc>
              <a:spcAft>
                <a:spcPts val="800"/>
              </a:spcAft>
              <a:tabLst>
                <a:tab pos="285750" algn="l"/>
              </a:tabLst>
            </a:pPr>
            <a:r>
              <a:rPr lang="ar-SY" sz="2000" dirty="0"/>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6386" name="Picture 2" descr="DIGITAL TECHNOLOGY”. What is Digital ...">
            <a:extLst>
              <a:ext uri="{FF2B5EF4-FFF2-40B4-BE49-F238E27FC236}">
                <a16:creationId xmlns:a16="http://schemas.microsoft.com/office/drawing/2014/main" id="{CD9FE877-2066-492D-A961-C9BB23B39F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196" y="4498797"/>
            <a:ext cx="3362325" cy="1362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7586542"/>
      </p:ext>
    </p:extLst>
  </p:cSld>
  <p:clrMapOvr>
    <a:masterClrMapping/>
  </p:clrMapOvr>
  <mc:AlternateContent xmlns:mc="http://schemas.openxmlformats.org/markup-compatibility/2006" xmlns:p14="http://schemas.microsoft.com/office/powerpoint/2010/main">
    <mc:Choice Requires="p14">
      <p:transition p14:dur="10" advTm="179324"/>
    </mc:Choice>
    <mc:Fallback xmlns="">
      <p:transition advTm="17932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29243" y="904321"/>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تطبيقات الذكاء الاصطناعي في خدمة العملاء</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9254"/>
    </mc:Choice>
    <mc:Fallback xmlns="">
      <p:transition spd="slow" advTm="192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69026" y="1499201"/>
            <a:ext cx="5352019" cy="4928593"/>
          </a:xfrm>
          <a:prstGeom prst="rect">
            <a:avLst/>
          </a:prstGeom>
        </p:spPr>
        <p:txBody>
          <a:bodyPr wrap="square">
            <a:spAutoFit/>
          </a:bodyPr>
          <a:lstStyle/>
          <a:p>
            <a:pPr algn="just" rtl="1">
              <a:lnSpc>
                <a:spcPct val="200000"/>
              </a:lnSpc>
              <a:tabLst>
                <a:tab pos="569913" algn="l"/>
              </a:tabLst>
            </a:pPr>
            <a:r>
              <a:rPr lang="ar-SY" sz="2000" dirty="0"/>
              <a:t>أحدثت تقنيات الذكاء الاصطناعي تحولاً جذرياً في كيفية تقديم خدمات العملاء في المؤسسات الحديثة. فقد أصبحت هذه التقنيات تمكّن الشركات من تقديم خدمات أكثر سرعة ودقة من خلال تحليل البيانات وفهم سلوك العملاء بشكل أعمق. كما ساهمت في تطوير أدوات تفاعلية مثل روبوتات المحادثة التي توفر دعماً مستمراً على مدار الساعة. ولم يعد دور خدمة العملاء يقتصر على الاستجابة، بل أصبح يشمل التنبؤ باحتياجات العملاء وتخصيص الخدمات لهم.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178005244"/>
      </p:ext>
    </p:extLst>
  </p:cSld>
  <p:clrMapOvr>
    <a:masterClrMapping/>
  </p:clrMapOvr>
  <p:transition spd="slow" advTm="71248">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009" y="103813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الذكاء الاصطناعي في تطوير خدمات العملاء</a:t>
            </a:r>
          </a:p>
        </p:txBody>
      </p:sp>
      <p:sp>
        <p:nvSpPr>
          <p:cNvPr id="48" name="TextBox 47"/>
          <p:cNvSpPr txBox="1"/>
          <p:nvPr/>
        </p:nvSpPr>
        <p:spPr>
          <a:xfrm>
            <a:off x="626140" y="1929205"/>
            <a:ext cx="10613360" cy="4005264"/>
          </a:xfrm>
          <a:prstGeom prst="rect">
            <a:avLst/>
          </a:prstGeom>
          <a:noFill/>
        </p:spPr>
        <p:txBody>
          <a:bodyPr wrap="square" rtlCol="0">
            <a:spAutoFit/>
          </a:bodyPr>
          <a:lstStyle/>
          <a:p>
            <a:pPr algn="just" defTabSz="344488" rtl="1">
              <a:lnSpc>
                <a:spcPct val="200000"/>
              </a:lnSpc>
              <a:spcAft>
                <a:spcPts val="800"/>
              </a:spcAft>
              <a:tabLst>
                <a:tab pos="285750" algn="l"/>
              </a:tabLst>
            </a:pPr>
            <a:r>
              <a:rPr lang="ar-SY" sz="2000" dirty="0"/>
              <a:t>شهدت خدمات العملاء في السنوات الأخيرة تحولاً كبيراً نتيجة استخدام تقنيات الذكاء الاصطناعي في إدارة التفاعل مع العملاء. ويشير الذكاء الاصطناعي إلى مجموعة من التقنيات القادرة على تحليل البيانات والتعلم منها بهدف اتخاذ قرارات أو تقديم استجابات بشكل شبه تلقائي.</a:t>
            </a:r>
            <a:endParaRPr lang="en-US" sz="2000" dirty="0"/>
          </a:p>
          <a:p>
            <a:pPr algn="just" defTabSz="344488" rtl="1">
              <a:lnSpc>
                <a:spcPct val="200000"/>
              </a:lnSpc>
              <a:spcAft>
                <a:spcPts val="800"/>
              </a:spcAft>
              <a:tabLst>
                <a:tab pos="285750" algn="l"/>
              </a:tabLst>
            </a:pPr>
            <a:r>
              <a:rPr lang="ar-SY" sz="2000" b="1" dirty="0"/>
              <a:t> فيما يأتي رابط منصة تطبيقات ذكاء اصطناعي حقيقية في مجال خدمة العملاء </a:t>
            </a:r>
          </a:p>
          <a:p>
            <a:pPr algn="just" defTabSz="344488" rtl="1">
              <a:lnSpc>
                <a:spcPct val="200000"/>
              </a:lnSpc>
              <a:spcAft>
                <a:spcPts val="800"/>
              </a:spcAft>
              <a:tabLst>
                <a:tab pos="285750" algn="l"/>
              </a:tabLst>
            </a:pPr>
            <a:r>
              <a:rPr lang="ar-SY" sz="2000" b="1" dirty="0"/>
              <a:t>يمكن للطلاب زيارتها مباشرة، استكشاف ميزاتها، أو حتى تجربة بعضها عملياً: </a:t>
            </a:r>
          </a:p>
          <a:p>
            <a:pPr algn="just" defTabSz="344488" rtl="1">
              <a:lnSpc>
                <a:spcPct val="200000"/>
              </a:lnSpc>
              <a:spcAft>
                <a:spcPts val="800"/>
              </a:spcAft>
              <a:tabLst>
                <a:tab pos="285750" algn="l"/>
              </a:tabLst>
            </a:pPr>
            <a:r>
              <a:rPr lang="en-US" sz="2000" b="1" dirty="0">
                <a:hlinkClick r:id="rId2"/>
              </a:rPr>
              <a:t>https://www.tidio.com/</a:t>
            </a:r>
            <a:endParaRPr lang="ar-SY" sz="2000" b="1"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7410" name="Picture 2" descr="Celebrating Artificial Intelligence ...">
            <a:extLst>
              <a:ext uri="{FF2B5EF4-FFF2-40B4-BE49-F238E27FC236}">
                <a16:creationId xmlns:a16="http://schemas.microsoft.com/office/drawing/2014/main" id="{8DC5E15B-47A9-45CE-ADD8-41F6B4AF57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0765" y="4038692"/>
            <a:ext cx="2571750" cy="1781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0930868"/>
      </p:ext>
    </p:extLst>
  </p:cSld>
  <p:clrMapOvr>
    <a:masterClrMapping/>
  </p:clrMapOvr>
  <mc:AlternateContent xmlns:mc="http://schemas.openxmlformats.org/markup-compatibility/2006" xmlns:p14="http://schemas.microsoft.com/office/powerpoint/2010/main">
    <mc:Choice Requires="p14">
      <p:transition p14:dur="10" advTm="120535"/>
    </mc:Choice>
    <mc:Fallback xmlns="">
      <p:transition advTm="12053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39794"/>
            <a:ext cx="10613360" cy="4613507"/>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يمكن للذكاء الاصطناعي تحليل المحادثات السابقة مع العملاء لاكتشاف المشكلات المتكررة والعمل على معالجتها. ونتيجة لذلك تصبح خدمات العملاء أكثر كفاءة وقدرة على تلبية توقعات المستخدمين في البيئة الرقمية.</a:t>
            </a:r>
          </a:p>
          <a:p>
            <a:pPr algn="just" defTabSz="344488" rtl="1">
              <a:lnSpc>
                <a:spcPct val="300000"/>
              </a:lnSpc>
              <a:spcAft>
                <a:spcPts val="800"/>
              </a:spcAft>
              <a:tabLst>
                <a:tab pos="285750" algn="l"/>
              </a:tabLst>
            </a:pPr>
            <a:r>
              <a:rPr lang="ar-SY" sz="2000" b="1" dirty="0"/>
              <a:t>مثال</a:t>
            </a:r>
            <a:r>
              <a:rPr lang="ar-SY" sz="2000" dirty="0"/>
              <a:t>: تستخدم العديد من شركات التجارة الإلكترونية أنظمة ذكاء اصطناعي لتحليل أسئلة العملاء المتكررة. </a:t>
            </a:r>
            <a:endParaRPr lang="en-US" sz="2000" dirty="0"/>
          </a:p>
          <a:p>
            <a:pPr algn="just" defTabSz="344488" rtl="1">
              <a:lnSpc>
                <a:spcPct val="300000"/>
              </a:lnSpc>
              <a:spcAft>
                <a:spcPts val="800"/>
              </a:spcAft>
              <a:tabLst>
                <a:tab pos="285750" algn="l"/>
              </a:tabLst>
            </a:pPr>
            <a:r>
              <a:rPr lang="ar-SY" sz="2000" dirty="0"/>
              <a:t>وعند طرح سؤال حول حالة الطلب أو موعد التسليم، يقوم النظام تلقائياً بتقديم الإجابة المناسبة </a:t>
            </a:r>
            <a:endParaRPr lang="en-US" sz="2000" dirty="0"/>
          </a:p>
          <a:p>
            <a:pPr algn="just" defTabSz="344488" rtl="1">
              <a:lnSpc>
                <a:spcPct val="200000"/>
              </a:lnSpc>
              <a:spcAft>
                <a:spcPts val="800"/>
              </a:spcAft>
              <a:tabLst>
                <a:tab pos="285750" algn="l"/>
              </a:tabLst>
            </a:pPr>
            <a:r>
              <a:rPr lang="ar-SY" sz="2000" dirty="0"/>
              <a:t>دون الحاجة إلى تدخل موظف خدمة العملاء.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8436" name="Picture 4" descr="How AI is Revolutionizing Customer ...">
            <a:extLst>
              <a:ext uri="{FF2B5EF4-FFF2-40B4-BE49-F238E27FC236}">
                <a16:creationId xmlns:a16="http://schemas.microsoft.com/office/drawing/2014/main" id="{066E0E7E-186C-43F8-A284-8D031E58DE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314190"/>
            <a:ext cx="2933700" cy="1562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75052"/>
      </p:ext>
    </p:extLst>
  </p:cSld>
  <p:clrMapOvr>
    <a:masterClrMapping/>
  </p:clrMapOvr>
  <mc:AlternateContent xmlns:mc="http://schemas.openxmlformats.org/markup-compatibility/2006" xmlns:p14="http://schemas.microsoft.com/office/powerpoint/2010/main">
    <mc:Choice Requires="p14">
      <p:transition p14:dur="10" advTm="151003"/>
    </mc:Choice>
    <mc:Fallback xmlns="">
      <p:transition advTm="15100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927" y="98246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روبوتات المحادثة في التفاعل مع العملاء</a:t>
            </a:r>
          </a:p>
        </p:txBody>
      </p:sp>
      <p:sp>
        <p:nvSpPr>
          <p:cNvPr id="48" name="TextBox 47"/>
          <p:cNvSpPr txBox="1"/>
          <p:nvPr/>
        </p:nvSpPr>
        <p:spPr>
          <a:xfrm>
            <a:off x="762000" y="1817865"/>
            <a:ext cx="10541000" cy="37158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تعد روبوتات المحادثة (</a:t>
            </a:r>
            <a:r>
              <a:rPr lang="en-US" sz="2000" dirty="0"/>
              <a:t>Chatbots</a:t>
            </a:r>
            <a:r>
              <a:rPr lang="ar-SY" sz="2000" dirty="0"/>
              <a:t>) من أبرز تطبيقات الذكاء الاصطناعي المستخدمة في خدمة العملاء. وهي برامج تعتمد على تقنيات معالجة اللغة الطبيعية لفهم أسئلة المستخدمين وتقديم ردود مناسبة لها. وتستخدم الشركات هذه الروبوتات على مواقعها الإلكترونية أو في تطبيقاتها الرقمية لتوفير خدمة دعم متاحة على مدار الساعة. </a:t>
            </a:r>
          </a:p>
          <a:p>
            <a:pPr algn="just" defTabSz="344488" rtl="1">
              <a:lnSpc>
                <a:spcPct val="300000"/>
              </a:lnSpc>
              <a:spcAft>
                <a:spcPts val="800"/>
              </a:spcAft>
              <a:tabLst>
                <a:tab pos="285750" algn="l"/>
              </a:tabLst>
            </a:pPr>
            <a:r>
              <a:rPr lang="ar-SY" sz="2000" b="1" dirty="0"/>
              <a:t>شاهد فيديو عن كيفية إعداد روبوت محادثة: </a:t>
            </a:r>
            <a:r>
              <a:rPr lang="ar-SY" sz="2000" b="1" u="sng" dirty="0">
                <a:hlinkClick r:id="rId2"/>
              </a:rPr>
              <a:t>اضغط هنا للدخول. </a:t>
            </a:r>
            <a:endParaRPr lang="ar-SY" sz="2000" b="1" u="sng" dirty="0"/>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10" name="Picture 2" descr="How Artificial Intelligence (AI) Can ...">
            <a:extLst>
              <a:ext uri="{FF2B5EF4-FFF2-40B4-BE49-F238E27FC236}">
                <a16:creationId xmlns:a16="http://schemas.microsoft.com/office/drawing/2014/main" id="{A5B1CB1B-914A-4776-9D52-A9401C463D4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3196" y="3901053"/>
            <a:ext cx="3153380" cy="21061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272382"/>
      </p:ext>
    </p:extLst>
  </p:cSld>
  <p:clrMapOvr>
    <a:masterClrMapping/>
  </p:clrMapOvr>
  <mc:AlternateContent xmlns:mc="http://schemas.openxmlformats.org/markup-compatibility/2006" xmlns:p14="http://schemas.microsoft.com/office/powerpoint/2010/main">
    <mc:Choice Requires="p14">
      <p:transition p14:dur="10" advTm="122577"/>
    </mc:Choice>
    <mc:Fallback xmlns="">
      <p:transition advTm="12257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62000" y="1571087"/>
            <a:ext cx="10541000" cy="37158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وفي الحالات الأكثر تعقيداً، يمكن تحويل المحادثة إلى موظف خدمة عملاء بشري لمتابعة المشكلة. ويساعد هذا التكامل بين الأنظمة الذكية والموظفين على تحقيق توازن بين الكفاءة التقنية واللمسة الإنسانية في التعامل مع العملاء. </a:t>
            </a:r>
          </a:p>
          <a:p>
            <a:pPr algn="just" defTabSz="344488" rtl="1">
              <a:lnSpc>
                <a:spcPct val="300000"/>
              </a:lnSpc>
              <a:spcAft>
                <a:spcPts val="800"/>
              </a:spcAft>
              <a:tabLst>
                <a:tab pos="285750" algn="l"/>
              </a:tabLst>
            </a:pPr>
            <a:r>
              <a:rPr lang="ar-SY" sz="2000" b="1" dirty="0"/>
              <a:t>مثال</a:t>
            </a:r>
            <a:r>
              <a:rPr lang="ar-SY" sz="2000" dirty="0"/>
              <a:t>: عندما يدخل أحد العملاء إلى موقع شركة اتصالات ويرغب في معرفة تفاصيل باقة الإنترنت المناسبة له، يظهر روبوت محادثة يسأله عن احتياجاته ويقترح عليه الباقات المناسبة بناءً على استخدامه المتوقع.</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0482" name="Picture 2" descr="Artificial Intelligence (AI) in ...">
            <a:extLst>
              <a:ext uri="{FF2B5EF4-FFF2-40B4-BE49-F238E27FC236}">
                <a16:creationId xmlns:a16="http://schemas.microsoft.com/office/drawing/2014/main" id="{F3269517-1423-4949-B5EE-6CD8DA1C2C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0" y="4380605"/>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717435"/>
      </p:ext>
    </p:extLst>
  </p:cSld>
  <p:clrMapOvr>
    <a:masterClrMapping/>
  </p:clrMapOvr>
  <mc:AlternateContent xmlns:mc="http://schemas.openxmlformats.org/markup-compatibility/2006" xmlns:p14="http://schemas.microsoft.com/office/powerpoint/2010/main">
    <mc:Choice Requires="p14">
      <p:transition p14:dur="10" advTm="193633"/>
    </mc:Choice>
    <mc:Fallback xmlns="">
      <p:transition advTm="19363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029243" y="904321"/>
            <a:ext cx="5244744" cy="892552"/>
          </a:xfrm>
          <a:prstGeom prst="rect">
            <a:avLst/>
          </a:prstGeom>
          <a:noFill/>
        </p:spPr>
        <p:txBody>
          <a:bodyPr wrap="square" rtlCol="0">
            <a:spAutoFit/>
          </a:bodyPr>
          <a:lstStyle/>
          <a:p>
            <a:pPr algn="ctr" rtl="1"/>
            <a:r>
              <a:rPr lang="ar-SY" sz="2600" b="1" dirty="0">
                <a:solidFill>
                  <a:srgbClr val="00B0F0"/>
                </a:solidFill>
                <a:latin typeface="Alexandria" charset="0"/>
                <a:cs typeface="Alexandria" charset="0"/>
              </a:rPr>
              <a:t>المحور الخامس</a:t>
            </a:r>
          </a:p>
          <a:p>
            <a:pPr algn="ctr" rtl="1"/>
            <a:r>
              <a:rPr lang="ar-SY" sz="2600" dirty="0">
                <a:solidFill>
                  <a:srgbClr val="00B0F0"/>
                </a:solidFill>
                <a:latin typeface="Alexandria" charset="0"/>
                <a:cs typeface="Alexandria" charset="0"/>
              </a:rPr>
              <a:t>تطبيقات الذكاء الاصطناعي في خدمة العملاء</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sp>
        <p:nvSpPr>
          <p:cNvPr id="12" name="Rectangle 11">
            <a:extLst>
              <a:ext uri="{FF2B5EF4-FFF2-40B4-BE49-F238E27FC236}">
                <a16:creationId xmlns:a16="http://schemas.microsoft.com/office/drawing/2014/main" id="{9E27BF31-7A0A-4577-A981-D11CECDBD8EC}"/>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299DF92-3034-40C7-BBD7-39380C4280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4" name="Rounded Rectangle 1">
            <a:extLst>
              <a:ext uri="{FF2B5EF4-FFF2-40B4-BE49-F238E27FC236}">
                <a16:creationId xmlns:a16="http://schemas.microsoft.com/office/drawing/2014/main" id="{F83CC030-8316-489F-9EC3-07CB225561E7}"/>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1319298182"/>
      </p:ext>
    </p:extLst>
  </p:cSld>
  <p:clrMapOvr>
    <a:masterClrMapping/>
  </p:clrMapOvr>
  <mc:AlternateContent xmlns:mc="http://schemas.openxmlformats.org/markup-compatibility/2006" xmlns:p14="http://schemas.microsoft.com/office/powerpoint/2010/main">
    <mc:Choice Requires="p14">
      <p:transition spd="slow" p14:dur="2000" advTm="13052"/>
    </mc:Choice>
    <mc:Fallback xmlns="">
      <p:transition spd="slow" advTm="130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317696" y="1232751"/>
            <a:ext cx="5352019" cy="4928593"/>
          </a:xfrm>
          <a:prstGeom prst="rect">
            <a:avLst/>
          </a:prstGeom>
        </p:spPr>
        <p:txBody>
          <a:bodyPr wrap="square">
            <a:spAutoFit/>
          </a:bodyPr>
          <a:lstStyle/>
          <a:p>
            <a:pPr algn="just" rtl="1">
              <a:lnSpc>
                <a:spcPct val="200000"/>
              </a:lnSpc>
              <a:tabLst>
                <a:tab pos="569913" algn="l"/>
              </a:tabLst>
            </a:pPr>
            <a:r>
              <a:rPr lang="ar-SY" sz="2000" dirty="0"/>
              <a:t>في ظل التنافس المتزايد في الأسواق الرقمية، أصبحت تجربة العميل أحد أهم العوامل التي تحدد نجاح المؤسسات واستمراريتها. وقد أسهم الذكاء الاصطناعي في إحداث تحول نوعي في كيفية تصميم هذه التجربة وإدارتها. فمن خلال تحليل البيانات وتوظيف الأنظمة الذكية، باتت الشركات قادرة على تقديم خدمات أكثر سرعة ودقة وتخصيصاً. كما ساعدت هذه التقنيات في فهم احتياجات العملاء بشكل أعمق والتفاعل معهم بطريقة أكثر فاعلية. </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
        <p:nvSpPr>
          <p:cNvPr id="11" name="Rectangle 10">
            <a:extLst>
              <a:ext uri="{FF2B5EF4-FFF2-40B4-BE49-F238E27FC236}">
                <a16:creationId xmlns:a16="http://schemas.microsoft.com/office/drawing/2014/main" id="{7DF9D2EF-013D-431A-BC36-42097F58E91D}"/>
              </a:ext>
            </a:extLst>
          </p:cNvPr>
          <p:cNvSpPr/>
          <p:nvPr/>
        </p:nvSpPr>
        <p:spPr>
          <a:xfrm>
            <a:off x="251927" y="546619"/>
            <a:ext cx="981809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221DEB2D-3E3A-4A8B-B499-CC8B693D95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59357" y="8448"/>
            <a:ext cx="2305141" cy="1076343"/>
          </a:xfrm>
          <a:prstGeom prst="rect">
            <a:avLst/>
          </a:prstGeom>
        </p:spPr>
      </p:pic>
      <p:sp>
        <p:nvSpPr>
          <p:cNvPr id="15" name="Rounded Rectangle 1">
            <a:extLst>
              <a:ext uri="{FF2B5EF4-FFF2-40B4-BE49-F238E27FC236}">
                <a16:creationId xmlns:a16="http://schemas.microsoft.com/office/drawing/2014/main" id="{D169E97C-A8BF-44CA-8C39-613885C7B55F}"/>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628736105"/>
      </p:ext>
    </p:extLst>
  </p:cSld>
  <p:clrMapOvr>
    <a:masterClrMapping/>
  </p:clrMapOvr>
  <p:transition spd="slow" advTm="73573">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8009" y="103813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تحسين سرعة وكفاءة الاستجابة لاحتياجات العملاء</a:t>
            </a:r>
          </a:p>
        </p:txBody>
      </p:sp>
      <p:sp>
        <p:nvSpPr>
          <p:cNvPr id="48" name="TextBox 47"/>
          <p:cNvSpPr txBox="1"/>
          <p:nvPr/>
        </p:nvSpPr>
        <p:spPr>
          <a:xfrm>
            <a:off x="626140" y="1525295"/>
            <a:ext cx="10613360" cy="451091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أصبح الذكاء الاصطناعي أحد العوامل الأساسية التي تسهم في تحسين تجربة العميل في البيئة الرقمية، وذلك من خلال قدرته على تسريع عمليات الاستجابة لطلبات العملاء واستفساراتهم. ففي الأنظمة التقليدية كانت معالجة طلبات العملاء تعتمد بشكل أساسي على تدخل الموظفين، الأمر الذي قد يؤدي إلى تأخر في الرد نتيجة كثرة الطلبات أو محدودية الموارد البشرية. </a:t>
            </a:r>
          </a:p>
          <a:p>
            <a:pPr algn="just" defTabSz="344488" rtl="1">
              <a:lnSpc>
                <a:spcPct val="300000"/>
              </a:lnSpc>
              <a:spcAft>
                <a:spcPts val="800"/>
              </a:spcAft>
              <a:tabLst>
                <a:tab pos="285750" algn="l"/>
              </a:tabLst>
            </a:pPr>
            <a:r>
              <a:rPr lang="ar-SY" sz="2000" dirty="0"/>
              <a:t>أما في الأنظمة المدعومة بالذكاء الاصطناعي، فيمكن معالجة عدد كبير </a:t>
            </a:r>
          </a:p>
          <a:p>
            <a:pPr algn="just" defTabSz="344488" rtl="1">
              <a:lnSpc>
                <a:spcPct val="200000"/>
              </a:lnSpc>
              <a:spcAft>
                <a:spcPts val="800"/>
              </a:spcAft>
              <a:tabLst>
                <a:tab pos="285750" algn="l"/>
              </a:tabLst>
            </a:pPr>
            <a:r>
              <a:rPr lang="ar-SY" sz="2000" dirty="0"/>
              <a:t>من الطلبات بشكل متزامن وفي وقت قصير.</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4578" name="Picture 2" descr="AI in Customer Service ...">
            <a:extLst>
              <a:ext uri="{FF2B5EF4-FFF2-40B4-BE49-F238E27FC236}">
                <a16:creationId xmlns:a16="http://schemas.microsoft.com/office/drawing/2014/main" id="{B4A4A31D-B801-4FC8-BCA5-4188AD46C9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076484"/>
            <a:ext cx="2276475" cy="20097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3803204"/>
      </p:ext>
    </p:extLst>
  </p:cSld>
  <p:clrMapOvr>
    <a:masterClrMapping/>
  </p:clrMapOvr>
  <mc:AlternateContent xmlns:mc="http://schemas.openxmlformats.org/markup-compatibility/2006" xmlns:p14="http://schemas.microsoft.com/office/powerpoint/2010/main">
    <mc:Choice Requires="p14">
      <p:transition p14:dur="10" advTm="146564"/>
    </mc:Choice>
    <mc:Fallback xmlns="">
      <p:transition advTm="1465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1487993"/>
            <a:ext cx="10613360" cy="463915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 كما تتيح هذه التقنيات تقديم الدعم للعملاء على مدار الساعة دون انقطاع. ويساعد ذلك في تقليل فترات الانتظار التي قد يواجهها المستخدمون عند التواصل مع الشركات. ومن ناحية أخرى، يمكن للأنظمة الذكية توجيه طلبات العملاء تلقائياً إلى القسم المختص. </a:t>
            </a:r>
            <a:r>
              <a:rPr lang="ar-SY" sz="2000" b="1" dirty="0"/>
              <a:t>مثال</a:t>
            </a:r>
            <a:r>
              <a:rPr lang="ar-SY" sz="2000" dirty="0"/>
              <a:t>: عندما يتواصل أحد العملاء مع شركة تجارة إلكترونية للاستفسار عن حالة طلبه، يقوم النظام الذكي بتحليل رقم الطلب وإظهار حالته فوراً، مثل مرحلة الشحن أو موعد التسليم المتوقع، دون الحاجة إلى </a:t>
            </a:r>
          </a:p>
          <a:p>
            <a:pPr algn="just" defTabSz="344488" rtl="1">
              <a:lnSpc>
                <a:spcPct val="250000"/>
              </a:lnSpc>
              <a:spcAft>
                <a:spcPts val="800"/>
              </a:spcAft>
              <a:tabLst>
                <a:tab pos="285750" algn="l"/>
              </a:tabLst>
            </a:pPr>
            <a:r>
              <a:rPr lang="ar-SY" sz="2000" dirty="0"/>
              <a:t>انتظار تدخل موظف خدمة العملاء.</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19E9E171-ABD4-4C4C-B079-DE53660617BA}"/>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3556" name="Picture 4" descr="598,400 Need Royalty-Free Images, Stock ...">
            <a:extLst>
              <a:ext uri="{FF2B5EF4-FFF2-40B4-BE49-F238E27FC236}">
                <a16:creationId xmlns:a16="http://schemas.microsoft.com/office/drawing/2014/main" id="{1679ED58-B903-4670-8F81-071406610D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3196" y="4211550"/>
            <a:ext cx="2819044" cy="177310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8312299"/>
      </p:ext>
    </p:extLst>
  </p:cSld>
  <p:clrMapOvr>
    <a:masterClrMapping/>
  </p:clrMapOvr>
  <mc:AlternateContent xmlns:mc="http://schemas.openxmlformats.org/markup-compatibility/2006" xmlns:p14="http://schemas.microsoft.com/office/powerpoint/2010/main">
    <mc:Choice Requires="p14">
      <p:transition p14:dur="10" advTm="157992"/>
    </mc:Choice>
    <mc:Fallback xmlns="">
      <p:transition advTm="15799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14487" y="982463"/>
            <a:ext cx="8361590"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تخصيص تجربة العميل باستخدام البيانات</a:t>
            </a:r>
          </a:p>
        </p:txBody>
      </p:sp>
      <p:sp>
        <p:nvSpPr>
          <p:cNvPr id="48" name="TextBox 47"/>
          <p:cNvSpPr txBox="1"/>
          <p:nvPr/>
        </p:nvSpPr>
        <p:spPr>
          <a:xfrm>
            <a:off x="753140" y="1817865"/>
            <a:ext cx="10541000" cy="3715825"/>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يعد تخصيص تجربة العميل من أبرز المزايا التي يوفرها الذكاء الاصطناعي في إدارة العلاقات مع العملاء. ويعني ذلك قدرة الشركات على تقديم خدمات أو عروض تتناسب مع احتياجات كل عميل بشكل فردي. ويعتمد هذا التخصيص على تحليل البيانات المتعلقة بسلوك العملاء مثل عمليات الشراء السابقة أو الصفحات التي قاموا بزيارتها أو المنتجات التي أبدوا اهتماماً بها.</a:t>
            </a:r>
            <a:endParaRPr lang="en-US" sz="2000" dirty="0"/>
          </a:p>
          <a:p>
            <a:pPr algn="just" defTabSz="344488" rtl="1">
              <a:lnSpc>
                <a:spcPct val="300000"/>
              </a:lnSpc>
              <a:spcAft>
                <a:spcPts val="800"/>
              </a:spcAft>
              <a:tabLst>
                <a:tab pos="285750" algn="l"/>
              </a:tabLst>
            </a:pPr>
            <a:r>
              <a:rPr lang="ar-SY" sz="2000" dirty="0"/>
              <a:t>ومن خلال هذه البيانات يمكن للأنظمة الذكية بناء صورة أكثر دقة عن اهتمامات العميل وتفضيلاته.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id="{7F60261A-B700-44BD-82CC-777ACD321402}"/>
              </a:ext>
            </a:extLst>
          </p:cNvPr>
          <p:cNvSpPr/>
          <p:nvPr/>
        </p:nvSpPr>
        <p:spPr>
          <a:xfrm>
            <a:off x="8337755" y="639504"/>
            <a:ext cx="1341095"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2530" name="Picture 2" descr="What's Customer Experience &amp; How It ...">
            <a:extLst>
              <a:ext uri="{FF2B5EF4-FFF2-40B4-BE49-F238E27FC236}">
                <a16:creationId xmlns:a16="http://schemas.microsoft.com/office/drawing/2014/main" id="{645429FF-8489-440C-AA84-4100E81886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3140" y="4447959"/>
            <a:ext cx="2234045" cy="16383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36944"/>
      </p:ext>
    </p:extLst>
  </p:cSld>
  <p:clrMapOvr>
    <a:masterClrMapping/>
  </p:clrMapOvr>
  <mc:AlternateContent xmlns:mc="http://schemas.openxmlformats.org/markup-compatibility/2006" xmlns:p14="http://schemas.microsoft.com/office/powerpoint/2010/main">
    <mc:Choice Requires="p14">
      <p:transition p14:dur="10" advTm="218763"/>
    </mc:Choice>
    <mc:Fallback xmlns="">
      <p:transition advTm="21876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7158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825500" y="1872563"/>
            <a:ext cx="10541000" cy="3818418"/>
          </a:xfrm>
          <a:prstGeom prst="rect">
            <a:avLst/>
          </a:prstGeom>
          <a:noFill/>
        </p:spPr>
        <p:txBody>
          <a:bodyPr wrap="square" rtlCol="0">
            <a:spAutoFit/>
          </a:bodyPr>
          <a:lstStyle/>
          <a:p>
            <a:pPr algn="just" defTabSz="344488" rtl="1">
              <a:lnSpc>
                <a:spcPct val="300000"/>
              </a:lnSpc>
              <a:spcAft>
                <a:spcPts val="800"/>
              </a:spcAft>
              <a:tabLst>
                <a:tab pos="285750" algn="l"/>
              </a:tabLst>
            </a:pPr>
            <a:r>
              <a:rPr lang="ar-SY" sz="2000" dirty="0"/>
              <a:t> ويساعد ذلك الشركات على اقتراح منتجات أو خدمات تتوافق مع احتياجات المستخدمين. كما يمكن استخدام هذه المعلومات لتخصيص الرسائل التسويقية أو العروض الترويجية بحيث تكون أكثر ملاءمة لكل عميل. </a:t>
            </a:r>
            <a:endParaRPr lang="en-US" sz="2000" dirty="0"/>
          </a:p>
          <a:p>
            <a:pPr algn="just" defTabSz="344488" rtl="1">
              <a:lnSpc>
                <a:spcPct val="300000"/>
              </a:lnSpc>
              <a:spcAft>
                <a:spcPts val="800"/>
              </a:spcAft>
              <a:tabLst>
                <a:tab pos="285750" algn="l"/>
              </a:tabLst>
            </a:pPr>
            <a:r>
              <a:rPr lang="ar-SY" sz="2000" b="1" dirty="0"/>
              <a:t>مثال</a:t>
            </a:r>
            <a:r>
              <a:rPr lang="ar-SY" sz="2000" dirty="0"/>
              <a:t>: عندما يتصفح أحد العملاء موقعاً لبيع الكتب عبر الإنترنت، يقوم النظام بتحليل الكتب التي </a:t>
            </a:r>
            <a:endParaRPr lang="en-US" sz="2000" dirty="0"/>
          </a:p>
          <a:p>
            <a:pPr algn="just" defTabSz="344488" rtl="1">
              <a:lnSpc>
                <a:spcPct val="300000"/>
              </a:lnSpc>
              <a:spcAft>
                <a:spcPts val="800"/>
              </a:spcAft>
              <a:tabLst>
                <a:tab pos="285750" algn="l"/>
              </a:tabLst>
            </a:pPr>
            <a:r>
              <a:rPr lang="ar-SY" sz="2000" dirty="0"/>
              <a:t>اطلع عليها سابقاً، ثم يعرض له توصيات لكتب مشابهة في نفس المجال، تساعده العثور على منتجات تناسب اهتماماته بسهولة.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ed Rectangle 1">
            <a:extLst>
              <a:ext uri="{FF2B5EF4-FFF2-40B4-BE49-F238E27FC236}">
                <a16:creationId xmlns:a16="http://schemas.microsoft.com/office/drawing/2014/main" id="{84F2069F-A1F4-4D81-AF7B-4C2FFB24F34E}"/>
              </a:ext>
            </a:extLst>
          </p:cNvPr>
          <p:cNvSpPr/>
          <p:nvPr/>
        </p:nvSpPr>
        <p:spPr>
          <a:xfrm>
            <a:off x="251927"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pic>
        <p:nvPicPr>
          <p:cNvPr id="21506" name="Picture 2" descr="Digital Customer Experience ...">
            <a:extLst>
              <a:ext uri="{FF2B5EF4-FFF2-40B4-BE49-F238E27FC236}">
                <a16:creationId xmlns:a16="http://schemas.microsoft.com/office/drawing/2014/main" id="{B1B67452-24F8-4D12-99ED-39BE3E08B2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500" y="3210045"/>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4774134"/>
      </p:ext>
    </p:extLst>
  </p:cSld>
  <p:clrMapOvr>
    <a:masterClrMapping/>
  </p:clrMapOvr>
  <mc:AlternateContent xmlns:mc="http://schemas.openxmlformats.org/markup-compatibility/2006" xmlns:p14="http://schemas.microsoft.com/office/powerpoint/2010/main">
    <mc:Choice Requires="p14">
      <p:transition p14:dur="10" advTm="153648"/>
    </mc:Choice>
    <mc:Fallback xmlns="">
      <p:transition advTm="15364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07883" y="802357"/>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34672" y="1361124"/>
            <a:ext cx="8130073" cy="5344476"/>
          </a:xfrm>
          <a:prstGeom prst="rect">
            <a:avLst/>
          </a:prstGeom>
          <a:noFill/>
        </p:spPr>
        <p:txBody>
          <a:bodyPr wrap="square" rtlCol="0">
            <a:spAutoFit/>
          </a:bodyPr>
          <a:lstStyle/>
          <a:p>
            <a:pPr algn="just" rtl="1">
              <a:lnSpc>
                <a:spcPct val="250000"/>
              </a:lnSpc>
            </a:pPr>
            <a:r>
              <a:rPr lang="ar-SY" sz="2000" dirty="0"/>
              <a:t>في ضوء ما تم عرضه، يتضح أن التفاوض الإلكتروني وخدمة العملاء الرقمية يشكلان ركيزتين أساسيتين في بيئة الأعمال الحديثة. وقد أسهمت تقنيات الذكاء الاصطناعي في إحداث نقلة نوعية في كيفية فهم العملاء والتفاعل معهم بشكل أكثر دقة وفعالية. كما أن القدرة على إدارة التفاوض عبر القنوات الرقمية تتطلب مهارات جديدة تجمع بين الفهم التقني والوعي السلوكي. وعليه، فإن المؤسسات التي تستثمر في هذه الأدوات والتقنيات ستكون أكثر قدرة على تحقيق ميزة تنافسية مستدامة. ومن هنا تبرز أهمية تطوير مهارات الطلاب في هذا المجال لمواكبة متطلبات سوق العمل الرقمي.</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ounded Rectangle 1">
            <a:extLst>
              <a:ext uri="{FF2B5EF4-FFF2-40B4-BE49-F238E27FC236}">
                <a16:creationId xmlns:a16="http://schemas.microsoft.com/office/drawing/2014/main" id="{621D3044-3AFC-47D2-ABE6-DE65F720EA49}"/>
              </a:ext>
            </a:extLst>
          </p:cNvPr>
          <p:cNvSpPr/>
          <p:nvPr/>
        </p:nvSpPr>
        <p:spPr>
          <a:xfrm>
            <a:off x="1388284" y="213520"/>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08872"/>
    </mc:Choice>
    <mc:Fallback xmlns="">
      <p:transition spd="slow" advTm="10887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29066" y="538171"/>
            <a:ext cx="9372136" cy="724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74644" y="5109268"/>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دراسة حالات لشركات عالمية في مجال التفاوض</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0"/>
            <a:ext cx="2305141" cy="1076343"/>
          </a:xfrm>
          <a:prstGeom prst="rect">
            <a:avLst/>
          </a:prstGeom>
        </p:spPr>
      </p:pic>
      <p:sp>
        <p:nvSpPr>
          <p:cNvPr id="10" name="Rounded Rectangle 1">
            <a:extLst>
              <a:ext uri="{FF2B5EF4-FFF2-40B4-BE49-F238E27FC236}">
                <a16:creationId xmlns:a16="http://schemas.microsoft.com/office/drawing/2014/main" id="{AEFDD68B-514D-4BBC-8F05-4043AF4F4380}"/>
              </a:ext>
            </a:extLst>
          </p:cNvPr>
          <p:cNvSpPr/>
          <p:nvPr/>
        </p:nvSpPr>
        <p:spPr>
          <a:xfrm>
            <a:off x="223934" y="172012"/>
            <a:ext cx="1762539" cy="686132"/>
          </a:xfrm>
          <a:prstGeom prst="roundRect">
            <a:avLst/>
          </a:prstGeom>
          <a:ln>
            <a:solidFill>
              <a:schemeClr val="tx1"/>
            </a:solid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2400" b="1" dirty="0"/>
              <a:t>Lecture 9</a:t>
            </a:r>
            <a:endParaRPr lang="ar-SA" sz="2400" b="1" dirty="0"/>
          </a:p>
        </p:txBody>
      </p:sp>
    </p:spTree>
  </p:cSld>
  <p:clrMapOvr>
    <a:masterClrMapping/>
  </p:clrMapOvr>
  <mc:AlternateContent xmlns:mc="http://schemas.openxmlformats.org/markup-compatibility/2006" xmlns:p14="http://schemas.microsoft.com/office/powerpoint/2010/main">
    <mc:Choice Requires="p14">
      <p:transition spd="slow" p14:dur="2000" advTm="19421"/>
    </mc:Choice>
    <mc:Fallback xmlns="">
      <p:transition spd="slow" advTm="194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862"/>
    </mc:Choice>
    <mc:Fallback xmlns="">
      <p:transition spd="slow" advTm="7862"/>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6"/>
</p:tagLst>
</file>

<file path=ppt/tags/tag2.xml><?xml version="1.0" encoding="utf-8"?>
<p:tagLst xmlns:a="http://schemas.openxmlformats.org/drawingml/2006/main" xmlns:r="http://schemas.openxmlformats.org/officeDocument/2006/relationships" xmlns:p="http://schemas.openxmlformats.org/presentationml/2006/main">
  <p:tag name="TIMING" val="|3.9"/>
</p:tagLst>
</file>

<file path=ppt/tags/tag3.xml><?xml version="1.0" encoding="utf-8"?>
<p:tagLst xmlns:a="http://schemas.openxmlformats.org/drawingml/2006/main" xmlns:r="http://schemas.openxmlformats.org/officeDocument/2006/relationships" xmlns:p="http://schemas.openxmlformats.org/presentationml/2006/main">
  <p:tag name="TIMING" val="|2.1"/>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0.8"/>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2AEFD7B-0C7C-4F73-9725-9756677FB6E4}"/>
</file>

<file path=customXml/itemProps2.xml><?xml version="1.0" encoding="utf-8"?>
<ds:datastoreItem xmlns:ds="http://schemas.openxmlformats.org/officeDocument/2006/customXml" ds:itemID="{2DA58317-B640-4171-9691-278C87DA4A82}"/>
</file>

<file path=customXml/itemProps3.xml><?xml version="1.0" encoding="utf-8"?>
<ds:datastoreItem xmlns:ds="http://schemas.openxmlformats.org/officeDocument/2006/customXml" ds:itemID="{7D6947A4-F1D8-4238-A5AD-A0BB40021BA7}"/>
</file>

<file path=docProps/app.xml><?xml version="1.0" encoding="utf-8"?>
<Properties xmlns="http://schemas.openxmlformats.org/officeDocument/2006/extended-properties" xmlns:vt="http://schemas.openxmlformats.org/officeDocument/2006/docPropsVTypes">
  <TotalTime>13988</TotalTime>
  <Words>2779</Words>
  <Application>Microsoft Office PowerPoint</Application>
  <PresentationFormat>Widescreen</PresentationFormat>
  <Paragraphs>191</Paragraphs>
  <Slides>40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Calibri Light</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1430</cp:revision>
  <dcterms:created xsi:type="dcterms:W3CDTF">2025-07-01T03:58:26Z</dcterms:created>
  <dcterms:modified xsi:type="dcterms:W3CDTF">2026-03-18T12:40:22Z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