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4"/>
  </p:notesMasterIdLst>
  <p:sldIdLst>
    <p:sldId id="655" r:id="rId2"/>
    <p:sldId id="656" r:id="rId3"/>
    <p:sldId id="258" r:id="rId4"/>
    <p:sldId id="585" r:id="rId5"/>
    <p:sldId id="588" r:id="rId6"/>
    <p:sldId id="589" r:id="rId7"/>
    <p:sldId id="590" r:id="rId8"/>
    <p:sldId id="591" r:id="rId9"/>
    <p:sldId id="657" r:id="rId10"/>
    <p:sldId id="645" r:id="rId11"/>
    <p:sldId id="646" r:id="rId12"/>
    <p:sldId id="593" r:id="rId13"/>
    <p:sldId id="594" r:id="rId14"/>
    <p:sldId id="595" r:id="rId15"/>
    <p:sldId id="596" r:id="rId16"/>
    <p:sldId id="597" r:id="rId17"/>
    <p:sldId id="598" r:id="rId18"/>
    <p:sldId id="599" r:id="rId19"/>
    <p:sldId id="600" r:id="rId20"/>
    <p:sldId id="658" r:id="rId21"/>
    <p:sldId id="604" r:id="rId22"/>
    <p:sldId id="634" r:id="rId23"/>
    <p:sldId id="606" r:id="rId24"/>
    <p:sldId id="636" r:id="rId25"/>
    <p:sldId id="608" r:id="rId26"/>
    <p:sldId id="652" r:id="rId27"/>
    <p:sldId id="609" r:id="rId28"/>
    <p:sldId id="642" r:id="rId29"/>
    <p:sldId id="643" r:id="rId30"/>
    <p:sldId id="612" r:id="rId31"/>
    <p:sldId id="654" r:id="rId32"/>
    <p:sldId id="614" r:id="rId33"/>
    <p:sldId id="615" r:id="rId34"/>
    <p:sldId id="616" r:id="rId35"/>
    <p:sldId id="617" r:id="rId36"/>
    <p:sldId id="650" r:id="rId37"/>
    <p:sldId id="618" r:id="rId38"/>
    <p:sldId id="631" r:id="rId39"/>
    <p:sldId id="632" r:id="rId40"/>
    <p:sldId id="534" r:id="rId41"/>
    <p:sldId id="53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6" d="100"/>
          <a:sy n="86" d="100"/>
        </p:scale>
        <p:origin x="533"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sv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35919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1326050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10687" y="416339"/>
            <a:ext cx="52866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70C0"/>
                </a:solidFill>
                <a:latin typeface="Times New Roman"/>
                <a:ea typeface="Times New Roman"/>
                <a:cs typeface="Times New Roman"/>
                <a:sym typeface="Times New Roman"/>
              </a:rPr>
              <a:t>Learning Objectives</a:t>
            </a:r>
            <a:endParaRPr sz="3600" dirty="0">
              <a:solidFill>
                <a:srgbClr val="0070C0"/>
              </a:solidFill>
            </a:endParaRPr>
          </a:p>
        </p:txBody>
      </p:sp>
      <p:sp>
        <p:nvSpPr>
          <p:cNvPr id="113" name="Google Shape;113;p19"/>
          <p:cNvSpPr txBox="1"/>
          <p:nvPr/>
        </p:nvSpPr>
        <p:spPr>
          <a:xfrm>
            <a:off x="2292824" y="1569007"/>
            <a:ext cx="9588001" cy="6124713"/>
          </a:xfrm>
          <a:prstGeom prst="rect">
            <a:avLst/>
          </a:prstGeom>
          <a:noFill/>
          <a:ln>
            <a:noFill/>
          </a:ln>
        </p:spPr>
        <p:txBody>
          <a:bodyPr spcFirstLastPara="1" wrap="square" lIns="91425" tIns="45700" rIns="91425" bIns="45700" anchor="t" anchorCtr="0">
            <a:spAutoFit/>
          </a:bodyPr>
          <a:lstStyle/>
          <a:p>
            <a:pPr marL="457200" indent="-457200">
              <a:buFont typeface="+mj-lt"/>
              <a:buAutoNum type="arabicPeriod"/>
            </a:pPr>
            <a:r>
              <a:rPr lang="en-US" sz="2700" dirty="0"/>
              <a:t>Understand the contents of a procurement management plan, contract statement of work, and calculations involved in a make-or-buy analysis.</a:t>
            </a:r>
          </a:p>
          <a:p>
            <a:pPr marL="457200" indent="-457200">
              <a:buFont typeface="+mj-lt"/>
              <a:buAutoNum type="arabicPeriod"/>
            </a:pPr>
            <a:r>
              <a:rPr lang="en-US" sz="2700" dirty="0"/>
              <a:t>Describe the work involved in planning purchases and acquisitions for projects.</a:t>
            </a:r>
          </a:p>
          <a:p>
            <a:pPr marL="457200" lvl="0" indent="-457200">
              <a:buFont typeface="+mj-lt"/>
              <a:buAutoNum type="arabicPeriod"/>
            </a:pPr>
            <a:r>
              <a:rPr lang="en-US" sz="2700" dirty="0">
                <a:ea typeface="Times New Roman"/>
                <a:sym typeface="Times New Roman"/>
              </a:rPr>
              <a:t>Understand the process of requesting seller responses and the difference between proposals and bids.</a:t>
            </a:r>
          </a:p>
          <a:p>
            <a:pPr marL="457200" lvl="0" indent="-457200">
              <a:buFont typeface="+mj-lt"/>
              <a:buAutoNum type="arabicPeriod"/>
            </a:pPr>
            <a:r>
              <a:rPr lang="en-US" sz="2700" dirty="0">
                <a:ea typeface="Times New Roman"/>
                <a:sym typeface="Times New Roman"/>
              </a:rPr>
              <a:t>Describe the seller selection process and recognize different approaches for evaluating proposals or selecting suppliers.</a:t>
            </a:r>
          </a:p>
          <a:p>
            <a:pPr marL="457200" lvl="0" indent="-457200">
              <a:buFont typeface="+mj-lt"/>
              <a:buAutoNum type="arabicPeriod"/>
            </a:pPr>
            <a:r>
              <a:rPr lang="en-US" sz="2700" dirty="0">
                <a:ea typeface="Times New Roman"/>
                <a:sym typeface="Times New Roman"/>
              </a:rPr>
              <a:t>Discuss the importance of good contract administration.</a:t>
            </a:r>
          </a:p>
          <a:p>
            <a:pPr marL="457200" lvl="0" indent="-457200">
              <a:buFont typeface="+mj-lt"/>
              <a:buAutoNum type="arabicPeriod"/>
            </a:pPr>
            <a:r>
              <a:rPr lang="en-US" sz="2700" dirty="0">
                <a:ea typeface="Times New Roman"/>
                <a:sym typeface="Times New Roman"/>
              </a:rPr>
              <a:t>Describe the contract closure process.</a:t>
            </a:r>
          </a:p>
          <a:p>
            <a:pPr marL="457200" lvl="0" indent="-457200">
              <a:buFont typeface="+mj-lt"/>
              <a:buAutoNum type="arabicPeriod"/>
            </a:pPr>
            <a:endParaRPr lang="en-US" sz="2700" dirty="0">
              <a:ea typeface="Times New Roman"/>
              <a:sym typeface="Times New Roman"/>
            </a:endParaRPr>
          </a:p>
          <a:p>
            <a:pPr marL="457200" lvl="0" indent="-457200">
              <a:buFont typeface="+mj-lt"/>
              <a:buAutoNum type="arabicPeriod"/>
            </a:pPr>
            <a:endParaRPr lang="en-US" sz="2700" dirty="0">
              <a:ea typeface="Times New Roman"/>
              <a:sym typeface="Times New Roman"/>
            </a:endParaRPr>
          </a:p>
          <a:p>
            <a:pPr marL="457200" lvl="0" indent="-457200">
              <a:buFont typeface="+mj-lt"/>
              <a:buAutoNum type="arabicPeriod"/>
            </a:pPr>
            <a:endParaRPr lang="en-US" sz="2700"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136069"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70C0"/>
                </a:solidFill>
              </a:rPr>
              <a:t>Importance of Project Procurement Management</a:t>
            </a:r>
          </a:p>
        </p:txBody>
      </p:sp>
      <p:sp>
        <p:nvSpPr>
          <p:cNvPr id="13315" name="Rectangle 3"/>
          <p:cNvSpPr>
            <a:spLocks noGrp="1" noChangeArrowheads="1"/>
          </p:cNvSpPr>
          <p:nvPr>
            <p:ph idx="1"/>
          </p:nvPr>
        </p:nvSpPr>
        <p:spPr>
          <a:xfrm>
            <a:off x="1897063" y="1647731"/>
            <a:ext cx="9217926" cy="4844955"/>
          </a:xfrm>
        </p:spPr>
        <p:txBody>
          <a:bodyPr rtlCol="0">
            <a:normAutofit/>
          </a:bodyPr>
          <a:lstStyle/>
          <a:p>
            <a:pPr marL="457200" indent="-457200">
              <a:spcBef>
                <a:spcPct val="60000"/>
              </a:spcBef>
              <a:defRPr/>
            </a:pPr>
            <a:r>
              <a:rPr lang="en-US" b="1" dirty="0">
                <a:solidFill>
                  <a:srgbClr val="0070C0"/>
                </a:solidFill>
              </a:rPr>
              <a:t>Procurement</a:t>
            </a:r>
            <a:r>
              <a:rPr lang="en-US" b="1" dirty="0"/>
              <a:t> </a:t>
            </a:r>
            <a:r>
              <a:rPr lang="en-US" dirty="0"/>
              <a:t>means acquiring goods and/or services from an outside source</a:t>
            </a:r>
          </a:p>
          <a:p>
            <a:pPr marL="457200" indent="-457200">
              <a:spcBef>
                <a:spcPct val="60000"/>
              </a:spcBef>
              <a:defRPr/>
            </a:pPr>
            <a:r>
              <a:rPr lang="en-US" dirty="0"/>
              <a:t>Other terms include purchasing and outsourcing</a:t>
            </a:r>
          </a:p>
          <a:p>
            <a:pPr marL="457200" indent="-457200">
              <a:spcBef>
                <a:spcPct val="60000"/>
              </a:spcBef>
              <a:defRPr/>
            </a:pPr>
            <a:r>
              <a:rPr lang="en-US" dirty="0"/>
              <a:t>Experts predict that global spending on computer software and services will continue to grow</a:t>
            </a:r>
          </a:p>
          <a:p>
            <a:pPr marL="457200" indent="-457200">
              <a:spcBef>
                <a:spcPct val="60000"/>
              </a:spcBef>
              <a:defRPr/>
            </a:pPr>
            <a:r>
              <a:rPr lang="en-US" dirty="0"/>
              <a:t>People continue to debate whether offshore and outsourcing helps their own country or not</a:t>
            </a:r>
          </a:p>
          <a:p>
            <a:pPr marL="457200" indent="-457200">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71545" y="154060"/>
            <a:ext cx="2520157" cy="1143001"/>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Contracts</a:t>
            </a:r>
          </a:p>
        </p:txBody>
      </p:sp>
      <p:sp>
        <p:nvSpPr>
          <p:cNvPr id="11267" name="Rectangle 3"/>
          <p:cNvSpPr>
            <a:spLocks noGrp="1" noChangeArrowheads="1"/>
          </p:cNvSpPr>
          <p:nvPr>
            <p:ph idx="1"/>
          </p:nvPr>
        </p:nvSpPr>
        <p:spPr>
          <a:xfrm>
            <a:off x="1555869" y="1533732"/>
            <a:ext cx="9797931" cy="4800600"/>
          </a:xfrm>
        </p:spPr>
        <p:txBody>
          <a:bodyPr>
            <a:normAutofit/>
          </a:bodyPr>
          <a:lstStyle/>
          <a:p>
            <a:pPr eaLnBrk="1" hangingPunct="1">
              <a:spcBef>
                <a:spcPct val="50000"/>
              </a:spcBef>
            </a:pPr>
            <a:r>
              <a:rPr lang="en-US" altLang="en-US" dirty="0"/>
              <a:t>A</a:t>
            </a:r>
            <a:r>
              <a:rPr lang="en-US" altLang="en-US" b="1" dirty="0"/>
              <a:t> </a:t>
            </a:r>
            <a:r>
              <a:rPr lang="en-US" altLang="en-US" b="1" dirty="0">
                <a:solidFill>
                  <a:srgbClr val="0070C0"/>
                </a:solidFill>
              </a:rPr>
              <a:t>contract</a:t>
            </a:r>
            <a:r>
              <a:rPr lang="en-US" altLang="en-US" b="1" dirty="0"/>
              <a: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eaLnBrk="1" hangingPunct="1">
              <a:spcBef>
                <a:spcPct val="50000"/>
              </a:spcBef>
            </a:pPr>
            <a:r>
              <a:rPr lang="en-US" altLang="en-US" dirty="0"/>
              <a:t>Contracts can clarify responsibilities and sharpen focus on key deliverables of a project</a:t>
            </a:r>
          </a:p>
          <a:p>
            <a:pPr eaLnBrk="1" hangingPunct="1">
              <a:spcBef>
                <a:spcPct val="50000"/>
              </a:spcBef>
            </a:pPr>
            <a:r>
              <a:rPr lang="en-US" altLang="en-US" dirty="0"/>
              <a:t>Because contracts are legally binding, there is more accountability for delivering the work as stated in the contract</a:t>
            </a:r>
          </a:p>
          <a:p>
            <a:pPr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7474" y="3049290"/>
            <a:ext cx="5058389" cy="14282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4375" y="248509"/>
            <a:ext cx="2397327" cy="922018"/>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70C0"/>
                </a:solidFill>
              </a:rPr>
              <a:t>What Went Wrong?</a:t>
            </a:r>
          </a:p>
        </p:txBody>
      </p:sp>
      <p:sp>
        <p:nvSpPr>
          <p:cNvPr id="17411" name="Content Placeholder 2"/>
          <p:cNvSpPr>
            <a:spLocks noGrp="1"/>
          </p:cNvSpPr>
          <p:nvPr>
            <p:ph idx="1"/>
          </p:nvPr>
        </p:nvSpPr>
        <p:spPr>
          <a:xfrm>
            <a:off x="1904999" y="1371600"/>
            <a:ext cx="9832075" cy="4953000"/>
          </a:xfrm>
        </p:spPr>
        <p:txBody>
          <a:bodyPr rtlCol="0">
            <a:noAutofit/>
          </a:bodyPr>
          <a:lstStyle/>
          <a:p>
            <a:pPr>
              <a:defRPr/>
            </a:pPr>
            <a:r>
              <a:rPr lang="en-US" dirty="0"/>
              <a:t>Companies often change their minds about procurement;          </a:t>
            </a:r>
            <a:r>
              <a:rPr lang="en-US" b="1" dirty="0">
                <a:solidFill>
                  <a:srgbClr val="0070C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defRPr/>
            </a:pPr>
            <a:r>
              <a:rPr lang="en-US" dirty="0"/>
              <a:t>The Australian Computer Society says sending work offshore may lower the number of students entering IT courses, deplete the number of skilled IT professionals, and diminish the nation’s strategic technology capability</a:t>
            </a:r>
          </a:p>
          <a:p>
            <a:pPr>
              <a:defRPr/>
            </a:pPr>
            <a:r>
              <a:rPr lang="en-US" dirty="0"/>
              <a:t>Procurement can also cause security problems, including the protection of intellectual property, integrity of data, and the reliability of infrastructure in offshore locations</a:t>
            </a:r>
          </a:p>
          <a:p>
            <a:pPr>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53433" y="218364"/>
            <a:ext cx="2438270" cy="801497"/>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638880" y="219774"/>
            <a:ext cx="8637884" cy="829684"/>
          </a:xfrm>
        </p:spPr>
        <p:txBody>
          <a:bodyPr rtlCol="0">
            <a:normAutofit/>
          </a:bodyPr>
          <a:lstStyle/>
          <a:p>
            <a:pPr algn="ctr">
              <a:defRPr/>
            </a:pPr>
            <a:r>
              <a:rPr lang="en-US" sz="3200" b="1" dirty="0">
                <a:solidFill>
                  <a:srgbClr val="0070C0"/>
                </a:solidFill>
              </a:rPr>
              <a:t>Project Procurement Management Processes</a:t>
            </a:r>
          </a:p>
        </p:txBody>
      </p:sp>
      <p:sp>
        <p:nvSpPr>
          <p:cNvPr id="18435" name="Rectangle 3"/>
          <p:cNvSpPr>
            <a:spLocks noGrp="1" noChangeArrowheads="1"/>
          </p:cNvSpPr>
          <p:nvPr>
            <p:ph idx="1"/>
          </p:nvPr>
        </p:nvSpPr>
        <p:spPr>
          <a:xfrm>
            <a:off x="1897062" y="1549236"/>
            <a:ext cx="9621648" cy="4572000"/>
          </a:xfrm>
        </p:spPr>
        <p:txBody>
          <a:bodyPr rtlCol="0">
            <a:normAutofit/>
          </a:bodyPr>
          <a:lstStyle/>
          <a:p>
            <a:pPr marL="457200" indent="-457200">
              <a:defRPr/>
            </a:pPr>
            <a:r>
              <a:rPr lang="en-US" b="1" dirty="0">
                <a:solidFill>
                  <a:srgbClr val="0070C0"/>
                </a:solidFill>
              </a:rPr>
              <a:t>Project procurement management</a:t>
            </a:r>
            <a:r>
              <a:rPr lang="en-US" dirty="0"/>
              <a:t>: acquiring goods and services for a project from outside the performing organization</a:t>
            </a:r>
          </a:p>
          <a:p>
            <a:pPr marL="457200" indent="-457200">
              <a:defRPr/>
            </a:pPr>
            <a:r>
              <a:rPr lang="en-US" b="1" dirty="0">
                <a:solidFill>
                  <a:srgbClr val="0070C0"/>
                </a:solidFill>
              </a:rPr>
              <a:t>Processes include</a:t>
            </a:r>
            <a:r>
              <a:rPr lang="en-US" dirty="0">
                <a:solidFill>
                  <a:srgbClr val="0070C0"/>
                </a:solidFill>
              </a:rPr>
              <a:t>:</a:t>
            </a:r>
          </a:p>
          <a:p>
            <a:pPr marL="1027113" lvl="1" indent="-455613">
              <a:defRPr/>
            </a:pPr>
            <a:r>
              <a:rPr lang="en-US" sz="2800" b="1" dirty="0">
                <a:solidFill>
                  <a:srgbClr val="0070C0"/>
                </a:solidFill>
              </a:rPr>
              <a:t>Planning purchases and acquisitions</a:t>
            </a:r>
            <a:r>
              <a:rPr lang="en-US" sz="2800" dirty="0"/>
              <a:t>: determining what to procure, when, and how</a:t>
            </a:r>
          </a:p>
          <a:p>
            <a:pPr marL="1027113" lvl="1" indent="-455613">
              <a:defRPr/>
            </a:pPr>
            <a:r>
              <a:rPr lang="en-US" sz="2800" b="1" dirty="0">
                <a:solidFill>
                  <a:srgbClr val="0070C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85695" y="248509"/>
            <a:ext cx="1992574" cy="1036064"/>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54234" y="317568"/>
            <a:ext cx="8305800" cy="916675"/>
          </a:xfrm>
        </p:spPr>
        <p:txBody>
          <a:bodyPr rtlCol="0">
            <a:noAutofit/>
          </a:bodyPr>
          <a:lstStyle/>
          <a:p>
            <a:pPr algn="ctr">
              <a:defRPr/>
            </a:pPr>
            <a:r>
              <a:rPr lang="en-US" sz="3100" b="1" dirty="0">
                <a:solidFill>
                  <a:srgbClr val="0070C0"/>
                </a:solidFill>
              </a:rPr>
              <a:t>Project Procurement Management Processes (continued)</a:t>
            </a:r>
          </a:p>
        </p:txBody>
      </p:sp>
      <p:sp>
        <p:nvSpPr>
          <p:cNvPr id="19459" name="Rectangle 3"/>
          <p:cNvSpPr>
            <a:spLocks noGrp="1" noChangeArrowheads="1"/>
          </p:cNvSpPr>
          <p:nvPr>
            <p:ph idx="1"/>
          </p:nvPr>
        </p:nvSpPr>
        <p:spPr>
          <a:xfrm>
            <a:off x="1905000" y="1815941"/>
            <a:ext cx="9448800" cy="4876800"/>
          </a:xfrm>
        </p:spPr>
        <p:txBody>
          <a:bodyPr rtlCol="0">
            <a:normAutofit/>
          </a:bodyPr>
          <a:lstStyle/>
          <a:p>
            <a:pPr>
              <a:defRPr/>
            </a:pPr>
            <a:r>
              <a:rPr lang="en-US" b="1" dirty="0">
                <a:solidFill>
                  <a:srgbClr val="0070C0"/>
                </a:solidFill>
              </a:rPr>
              <a:t>Requesting seller responses</a:t>
            </a:r>
            <a:r>
              <a:rPr lang="en-US" dirty="0"/>
              <a:t>: obtaining information, quotes, bids, offers, or proposals from sellers, as appropriate</a:t>
            </a:r>
          </a:p>
          <a:p>
            <a:pPr>
              <a:defRPr/>
            </a:pPr>
            <a:r>
              <a:rPr lang="en-US" b="1" dirty="0">
                <a:solidFill>
                  <a:srgbClr val="0070C0"/>
                </a:solidFill>
              </a:rPr>
              <a:t>Selecting sellers</a:t>
            </a:r>
            <a:r>
              <a:rPr lang="en-US" dirty="0"/>
              <a:t>: choosing from among potential suppliers through a process of evaluating potential sellers and negotiating the contract</a:t>
            </a:r>
          </a:p>
          <a:p>
            <a:pPr>
              <a:defRPr/>
            </a:pPr>
            <a:r>
              <a:rPr lang="en-US" b="1" dirty="0">
                <a:solidFill>
                  <a:srgbClr val="0070C0"/>
                </a:solidFill>
              </a:rPr>
              <a:t>Administering the contract</a:t>
            </a:r>
            <a:r>
              <a:rPr lang="en-US" dirty="0"/>
              <a:t>: managing the relationship with the selected seller</a:t>
            </a:r>
          </a:p>
          <a:p>
            <a:pPr>
              <a:defRPr/>
            </a:pPr>
            <a:r>
              <a:rPr lang="en-US" b="1" dirty="0">
                <a:solidFill>
                  <a:srgbClr val="0070C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99093" y="317568"/>
            <a:ext cx="2192609" cy="916675"/>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5" name="Picture 4"/>
          <p:cNvPicPr>
            <a:picLocks noChangeAspect="1"/>
          </p:cNvPicPr>
          <p:nvPr/>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2703579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088107" y="118553"/>
            <a:ext cx="8458200" cy="1143000"/>
          </a:xfrm>
        </p:spPr>
        <p:txBody>
          <a:bodyPr>
            <a:normAutofit/>
          </a:bodyPr>
          <a:lstStyle/>
          <a:p>
            <a:pPr algn="ctr"/>
            <a:r>
              <a:rPr lang="en-US" altLang="en-US" sz="3600" b="1" dirty="0">
                <a:solidFill>
                  <a:srgbClr val="0070C0"/>
                </a:solidFill>
              </a:rPr>
              <a:t>Solicitation Planning</a:t>
            </a:r>
            <a:endParaRPr lang="en-US" altLang="en-US" sz="3600" dirty="0">
              <a:solidFill>
                <a:srgbClr val="0070C0"/>
              </a:solidFill>
            </a:endParaRPr>
          </a:p>
        </p:txBody>
      </p:sp>
      <p:sp>
        <p:nvSpPr>
          <p:cNvPr id="17411" name="Rectangle 3"/>
          <p:cNvSpPr>
            <a:spLocks noGrp="1" noChangeArrowheads="1"/>
          </p:cNvSpPr>
          <p:nvPr>
            <p:ph type="body" idx="1"/>
          </p:nvPr>
        </p:nvSpPr>
        <p:spPr>
          <a:xfrm>
            <a:off x="2209799" y="1600201"/>
            <a:ext cx="9267967" cy="4562475"/>
          </a:xfrm>
        </p:spPr>
        <p:txBody>
          <a:bodyPr>
            <a:noAutofit/>
          </a:bodyPr>
          <a:lstStyle/>
          <a:p>
            <a:pPr algn="just">
              <a:lnSpc>
                <a:spcPct val="90000"/>
              </a:lnSpc>
              <a:buFont typeface="Monotype Sorts" pitchFamily="2" charset="2"/>
              <a:buNone/>
            </a:pPr>
            <a:r>
              <a:rPr lang="en-US" altLang="en-US" b="1" dirty="0">
                <a:solidFill>
                  <a:srgbClr val="0070C0"/>
                </a:solidFill>
              </a:rPr>
              <a:t>Solicitation planning</a:t>
            </a:r>
            <a:r>
              <a:rPr lang="en-US" altLang="en-US" dirty="0">
                <a:solidFill>
                  <a:srgbClr val="0070C0"/>
                </a:solidFill>
              </a:rPr>
              <a:t> </a:t>
            </a:r>
            <a:r>
              <a:rPr lang="en-US" altLang="en-US" dirty="0"/>
              <a:t>involves preparing of the documents needed for requesting bids (solicitation), and determining the evaluation criteria for the award of a contract. Common documents used in this process are:</a:t>
            </a:r>
          </a:p>
          <a:p>
            <a:pPr algn="just"/>
            <a:r>
              <a:rPr lang="en-US" altLang="en-US" b="1" dirty="0">
                <a:solidFill>
                  <a:srgbClr val="0070C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70C0"/>
                </a:solidFill>
              </a:rPr>
              <a:t>Requests for Quotes</a:t>
            </a:r>
            <a:r>
              <a:rPr lang="en-US" altLang="en-US" dirty="0"/>
              <a:t>: used to solicit quotes for well-defined procurements.</a:t>
            </a:r>
          </a:p>
          <a:p>
            <a:pPr algn="just"/>
            <a:r>
              <a:rPr lang="en-US" altLang="en-US" b="1" dirty="0">
                <a:solidFill>
                  <a:srgbClr val="0070C0"/>
                </a:solidFill>
              </a:rPr>
              <a:t>Invitations for bid or negotiation</a:t>
            </a:r>
            <a:r>
              <a:rPr lang="en-US" altLang="en-US" dirty="0">
                <a:solidFill>
                  <a:schemeClr val="tx2"/>
                </a:solidFill>
              </a:rPr>
              <a:t> and </a:t>
            </a:r>
            <a:r>
              <a:rPr lang="en-US" altLang="en-US" b="1" dirty="0">
                <a:solidFill>
                  <a:srgbClr val="0070C0"/>
                </a:solidFill>
              </a:rPr>
              <a:t>initial contractor responses</a:t>
            </a:r>
            <a:r>
              <a:rPr lang="en-US" altLang="en-US" dirty="0">
                <a:solidFill>
                  <a:srgbClr val="0070C0"/>
                </a:solidFill>
              </a:rPr>
              <a:t> </a:t>
            </a:r>
            <a:r>
              <a:rPr lang="en-US" altLang="en-US" dirty="0"/>
              <a:t>are also part of solicitation planning.</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8967" y="248508"/>
            <a:ext cx="2342736" cy="985735"/>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421355" y="2783171"/>
            <a:ext cx="5058389" cy="196053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719643" y="96775"/>
            <a:ext cx="8458200" cy="693533"/>
          </a:xfrm>
        </p:spPr>
        <p:txBody>
          <a:bodyPr>
            <a:noAutofit/>
          </a:bodyPr>
          <a:lstStyle/>
          <a:p>
            <a:pPr algn="ctr"/>
            <a:br>
              <a:rPr lang="en-US" altLang="en-US" sz="3600" b="1" dirty="0">
                <a:solidFill>
                  <a:srgbClr val="0070C0"/>
                </a:solidFill>
              </a:rPr>
            </a:br>
            <a:r>
              <a:rPr lang="en-US" altLang="en-US" sz="3600" b="1" dirty="0">
                <a:solidFill>
                  <a:srgbClr val="0070C0"/>
                </a:solidFill>
              </a:rPr>
              <a:t>Solicitation</a:t>
            </a:r>
          </a:p>
        </p:txBody>
      </p:sp>
      <p:sp>
        <p:nvSpPr>
          <p:cNvPr id="19459" name="Rectangle 3"/>
          <p:cNvSpPr>
            <a:spLocks noGrp="1" noChangeArrowheads="1"/>
          </p:cNvSpPr>
          <p:nvPr>
            <p:ph type="body" idx="1"/>
          </p:nvPr>
        </p:nvSpPr>
        <p:spPr>
          <a:xfrm>
            <a:off x="2088107" y="1405719"/>
            <a:ext cx="8993875" cy="5071281"/>
          </a:xfrm>
        </p:spPr>
        <p:txBody>
          <a:bodyPr>
            <a:normAutofit fontScale="92500" lnSpcReduction="10000"/>
          </a:bodyPr>
          <a:lstStyle/>
          <a:p>
            <a:pPr algn="just">
              <a:lnSpc>
                <a:spcPct val="90000"/>
              </a:lnSpc>
              <a:buFont typeface="Monotype Sorts" pitchFamily="2" charset="2"/>
              <a:buNone/>
            </a:pPr>
            <a:r>
              <a:rPr lang="en-US" altLang="en-US" sz="3000" b="1" dirty="0">
                <a:solidFill>
                  <a:srgbClr val="0070C0"/>
                </a:solidFill>
              </a:rPr>
              <a:t>Solicitation (or tendering)</a:t>
            </a:r>
            <a:r>
              <a:rPr lang="en-US" altLang="en-US" sz="3000" dirty="0">
                <a:solidFill>
                  <a:srgbClr val="0070C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70C0"/>
                </a:solidFill>
              </a:rPr>
              <a:t>Approaching the preferred vendor.</a:t>
            </a:r>
          </a:p>
          <a:p>
            <a:pPr lvl="1" algn="just">
              <a:lnSpc>
                <a:spcPct val="90000"/>
              </a:lnSpc>
            </a:pPr>
            <a:r>
              <a:rPr lang="en-US" altLang="en-US" sz="2800" dirty="0">
                <a:solidFill>
                  <a:srgbClr val="0070C0"/>
                </a:solidFill>
              </a:rPr>
              <a:t>Approaching several potential vendors.</a:t>
            </a:r>
          </a:p>
          <a:p>
            <a:pPr lvl="1" algn="just">
              <a:lnSpc>
                <a:spcPct val="90000"/>
              </a:lnSpc>
            </a:pPr>
            <a:r>
              <a:rPr lang="en-US" altLang="en-US" sz="2800" dirty="0">
                <a:solidFill>
                  <a:srgbClr val="0070C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5716" y="-2982"/>
            <a:ext cx="1916284"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905000" y="104891"/>
            <a:ext cx="8305800" cy="1143000"/>
          </a:xfrm>
        </p:spPr>
        <p:txBody>
          <a:bodyPr rtlCol="0">
            <a:normAutofit/>
          </a:bodyPr>
          <a:lstStyle/>
          <a:p>
            <a:pPr algn="ctr">
              <a:defRPr/>
            </a:pPr>
            <a:r>
              <a:rPr lang="en-US" sz="3200" b="1" dirty="0">
                <a:solidFill>
                  <a:srgbClr val="0070C0"/>
                </a:solidFill>
              </a:rPr>
              <a:t>Planning Purchases and Acquisitions</a:t>
            </a:r>
          </a:p>
        </p:txBody>
      </p:sp>
      <p:sp>
        <p:nvSpPr>
          <p:cNvPr id="16387" name="Rectangle 3"/>
          <p:cNvSpPr>
            <a:spLocks noGrp="1" noChangeArrowheads="1"/>
          </p:cNvSpPr>
          <p:nvPr>
            <p:ph idx="1"/>
          </p:nvPr>
        </p:nvSpPr>
        <p:spPr>
          <a:xfrm>
            <a:off x="2033516" y="1604802"/>
            <a:ext cx="9157648" cy="4267200"/>
          </a:xfrm>
        </p:spPr>
        <p:txBody>
          <a:bodyPr/>
          <a:lstStyle/>
          <a:p>
            <a:pPr marL="457200" indent="-457200">
              <a:spcBef>
                <a:spcPct val="100000"/>
              </a:spcBef>
            </a:pPr>
            <a:r>
              <a:rPr lang="en-US" altLang="en-US" dirty="0"/>
              <a:t>Identifying which project needs can best be met by using products or services outside the organization</a:t>
            </a:r>
          </a:p>
          <a:p>
            <a:pPr marL="457200" indent="-457200">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12</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82200" y="68242"/>
            <a:ext cx="2069781" cy="1166001"/>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38200" y="215287"/>
            <a:ext cx="10515600" cy="746125"/>
          </a:xfrm>
        </p:spPr>
        <p:txBody>
          <a:bodyPr>
            <a:normAutofit/>
          </a:bodyPr>
          <a:lstStyle/>
          <a:p>
            <a:pPr algn="ctr" eaLnBrk="1" hangingPunct="1"/>
            <a:r>
              <a:rPr lang="en-US" altLang="en-US" sz="3600" b="1" dirty="0">
                <a:solidFill>
                  <a:srgbClr val="0070C0"/>
                </a:solidFill>
              </a:rPr>
              <a:t>What Went Right?</a:t>
            </a:r>
          </a:p>
        </p:txBody>
      </p:sp>
      <p:sp>
        <p:nvSpPr>
          <p:cNvPr id="17411" name="Rectangle 3"/>
          <p:cNvSpPr>
            <a:spLocks noGrp="1" noChangeArrowheads="1"/>
          </p:cNvSpPr>
          <p:nvPr>
            <p:ph idx="1"/>
          </p:nvPr>
        </p:nvSpPr>
        <p:spPr>
          <a:xfrm>
            <a:off x="1905000" y="1508211"/>
            <a:ext cx="9448800" cy="4572000"/>
          </a:xfrm>
        </p:spPr>
        <p:txBody>
          <a:bodyPr/>
          <a:lstStyle/>
          <a:p>
            <a:pPr eaLnBrk="1" hangingPunct="1">
              <a:spcBef>
                <a:spcPct val="100000"/>
              </a:spcBef>
            </a:pPr>
            <a:r>
              <a:rPr lang="en-US" altLang="en-US" dirty="0"/>
              <a:t>Several organizations, such as The Boots Company PLC in England, outsource their IT services to save money compared with the cost of running the systems themselves</a:t>
            </a:r>
          </a:p>
          <a:p>
            <a:pPr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B855E41-05E1-4530-86A4-B9A04F273E42}" type="slidenum">
              <a:rPr lang="en-US" altLang="en-US" sz="1200">
                <a:solidFill>
                  <a:srgbClr val="898989"/>
                </a:solidFill>
              </a:rPr>
              <a:pPr eaLnBrk="1" hangingPunct="1"/>
              <a:t>13</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5318" y="68242"/>
            <a:ext cx="2397327" cy="1166001"/>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905000" y="166602"/>
            <a:ext cx="8305800" cy="1143000"/>
          </a:xfrm>
        </p:spPr>
        <p:txBody>
          <a:bodyPr rtlCol="0">
            <a:normAutofit/>
          </a:bodyPr>
          <a:lstStyle/>
          <a:p>
            <a:pPr algn="ctr">
              <a:defRPr/>
            </a:pPr>
            <a:r>
              <a:rPr lang="en-US" sz="3200" b="1" dirty="0">
                <a:solidFill>
                  <a:srgbClr val="0070C0"/>
                </a:solidFill>
              </a:rPr>
              <a:t>Tools and Techniques for Planning Purchases and Acquisitions</a:t>
            </a:r>
          </a:p>
        </p:txBody>
      </p:sp>
      <p:sp>
        <p:nvSpPr>
          <p:cNvPr id="23555" name="Rectangle 3"/>
          <p:cNvSpPr>
            <a:spLocks noGrp="1" noChangeArrowheads="1"/>
          </p:cNvSpPr>
          <p:nvPr>
            <p:ph idx="1"/>
          </p:nvPr>
        </p:nvSpPr>
        <p:spPr>
          <a:xfrm>
            <a:off x="1905000" y="1730642"/>
            <a:ext cx="9286164" cy="4962099"/>
          </a:xfrm>
        </p:spPr>
        <p:txBody>
          <a:bodyPr rtlCol="0">
            <a:normAutofit/>
          </a:bodyPr>
          <a:lstStyle/>
          <a:p>
            <a:pPr>
              <a:spcBef>
                <a:spcPct val="100000"/>
              </a:spcBef>
              <a:defRPr/>
            </a:pPr>
            <a:r>
              <a:rPr lang="en-US" b="1" dirty="0">
                <a:solidFill>
                  <a:srgbClr val="0070C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6ECC28F-88DF-46A0-8F0C-ED645DE7C924}" type="slidenum">
              <a:rPr lang="en-US" altLang="en-US" sz="1200">
                <a:solidFill>
                  <a:srgbClr val="898989"/>
                </a:solidFill>
              </a:rPr>
              <a:pPr eaLnBrk="1" hangingPunct="1"/>
              <a:t>14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40286" y="166602"/>
            <a:ext cx="1906007" cy="1166001"/>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838200" y="365125"/>
            <a:ext cx="8933597" cy="672485"/>
          </a:xfrm>
        </p:spPr>
        <p:txBody>
          <a:bodyPr>
            <a:normAutofit/>
          </a:bodyPr>
          <a:lstStyle/>
          <a:p>
            <a:pPr algn="ctr" eaLnBrk="1" hangingPunct="1"/>
            <a:r>
              <a:rPr lang="en-US" altLang="en-US" sz="3600" b="1" dirty="0">
                <a:solidFill>
                  <a:srgbClr val="0070C0"/>
                </a:solidFill>
              </a:rPr>
              <a:t>        Make-or-Buy Example</a:t>
            </a:r>
          </a:p>
        </p:txBody>
      </p:sp>
      <p:sp>
        <p:nvSpPr>
          <p:cNvPr id="19459" name="Rectangle 3"/>
          <p:cNvSpPr>
            <a:spLocks noGrp="1" noChangeArrowheads="1"/>
          </p:cNvSpPr>
          <p:nvPr>
            <p:ph idx="1"/>
          </p:nvPr>
        </p:nvSpPr>
        <p:spPr>
          <a:xfrm>
            <a:off x="2006247" y="1688772"/>
            <a:ext cx="9347554"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A66510-CAE2-4905-9A63-4AD25B1B3A3B}" type="slidenum">
              <a:rPr lang="en-US" altLang="en-US" sz="1200">
                <a:solidFill>
                  <a:srgbClr val="898989"/>
                </a:solidFill>
              </a:rPr>
              <a:pPr eaLnBrk="1" hangingPunct="1"/>
              <a:t>15</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407694" y="2878691"/>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08024" y="248509"/>
            <a:ext cx="2383678" cy="789101"/>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600" b="1" dirty="0">
                <a:solidFill>
                  <a:srgbClr val="0070C0"/>
                </a:solidFill>
              </a:rPr>
              <a:t>Make-or Buy Solution</a:t>
            </a:r>
          </a:p>
        </p:txBody>
      </p:sp>
      <p:sp>
        <p:nvSpPr>
          <p:cNvPr id="25603" name="Rectangle 3"/>
          <p:cNvSpPr>
            <a:spLocks noGrp="1" noChangeArrowheads="1"/>
          </p:cNvSpPr>
          <p:nvPr>
            <p:ph idx="1"/>
          </p:nvPr>
        </p:nvSpPr>
        <p:spPr>
          <a:xfrm>
            <a:off x="2025553" y="1552356"/>
            <a:ext cx="9206553" cy="4419600"/>
          </a:xfrm>
        </p:spPr>
        <p:txBody>
          <a:bodyPr rtlCol="0">
            <a:noAutofit/>
          </a:bodyPr>
          <a:lstStyle/>
          <a:p>
            <a:pPr>
              <a:defRPr/>
            </a:pPr>
            <a:r>
              <a:rPr lang="en-US" dirty="0"/>
              <a:t>Set up an equation so both options, purchase and lease, are equal</a:t>
            </a:r>
          </a:p>
          <a:p>
            <a:pPr>
              <a:defRPr/>
            </a:pPr>
            <a:r>
              <a:rPr lang="en-US" dirty="0"/>
              <a:t>In this example, use the following equation; let </a:t>
            </a:r>
            <a:r>
              <a:rPr lang="en-US" b="1" i="1" dirty="0">
                <a:solidFill>
                  <a:srgbClr val="0070C0"/>
                </a:solidFill>
              </a:rPr>
              <a:t>d</a:t>
            </a:r>
            <a:r>
              <a:rPr lang="en-US" dirty="0"/>
              <a:t> be the number of days to use the item:</a:t>
            </a:r>
          </a:p>
          <a:p>
            <a:pPr lvl="1">
              <a:buNone/>
              <a:defRPr/>
            </a:pPr>
            <a:r>
              <a:rPr lang="en-US" sz="2800" b="1" dirty="0">
                <a:solidFill>
                  <a:srgbClr val="0070C0"/>
                </a:solidFill>
              </a:rPr>
              <a:t>$12,000 + $400d = $800d</a:t>
            </a:r>
          </a:p>
          <a:p>
            <a:pPr lvl="1">
              <a:buNone/>
              <a:defRPr/>
            </a:pPr>
            <a:r>
              <a:rPr lang="en-US" sz="2800" dirty="0"/>
              <a:t>Subtracting $400d from both sides, you get:</a:t>
            </a:r>
          </a:p>
          <a:p>
            <a:pPr lvl="1">
              <a:buNone/>
              <a:defRPr/>
            </a:pPr>
            <a:r>
              <a:rPr lang="en-US" sz="2800" b="1" dirty="0">
                <a:solidFill>
                  <a:srgbClr val="0070C0"/>
                </a:solidFill>
              </a:rPr>
              <a:t>$12,000 = $400d</a:t>
            </a:r>
          </a:p>
          <a:p>
            <a:pPr lvl="1">
              <a:buNone/>
              <a:defRPr/>
            </a:pPr>
            <a:r>
              <a:rPr lang="en-US" sz="2800" dirty="0"/>
              <a:t>Dividing both sides by </a:t>
            </a:r>
            <a:r>
              <a:rPr lang="en-US" sz="2800" b="1" dirty="0">
                <a:solidFill>
                  <a:srgbClr val="0070C0"/>
                </a:solidFill>
              </a:rPr>
              <a:t>$400</a:t>
            </a:r>
            <a:r>
              <a:rPr lang="en-US" sz="2800" dirty="0"/>
              <a:t>, you get:</a:t>
            </a:r>
          </a:p>
          <a:p>
            <a:pPr lvl="1">
              <a:buNone/>
              <a:defRPr/>
            </a:pPr>
            <a:r>
              <a:rPr lang="en-US" sz="2800" b="1" dirty="0">
                <a:solidFill>
                  <a:srgbClr val="0070C0"/>
                </a:solidFill>
              </a:rPr>
              <a:t>d = 30</a:t>
            </a:r>
          </a:p>
          <a:p>
            <a:pPr>
              <a:defRPr/>
            </a:pPr>
            <a:r>
              <a:rPr lang="en-US" dirty="0"/>
              <a:t>If you need the item for more than 30 days, it is more economical to purchase it</a:t>
            </a:r>
          </a:p>
          <a:p>
            <a:pPr>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31A01BF1-8E8A-40BB-A0EC-E953BA7292E5}" type="slidenum">
              <a:rPr lang="en-US" altLang="en-US" sz="1200">
                <a:solidFill>
                  <a:srgbClr val="898989"/>
                </a:solidFill>
              </a:rPr>
              <a:pPr eaLnBrk="1" hangingPunct="1"/>
              <a:t>16</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4501" y="248508"/>
            <a:ext cx="2247202" cy="98317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70C0"/>
                </a:solidFill>
              </a:rPr>
              <a:t>Types of Contracts</a:t>
            </a:r>
          </a:p>
        </p:txBody>
      </p:sp>
      <p:sp>
        <p:nvSpPr>
          <p:cNvPr id="21507" name="Rectangle 3"/>
          <p:cNvSpPr>
            <a:spLocks noGrp="1" noChangeArrowheads="1"/>
          </p:cNvSpPr>
          <p:nvPr>
            <p:ph idx="1"/>
          </p:nvPr>
        </p:nvSpPr>
        <p:spPr>
          <a:xfrm>
            <a:off x="1897063" y="1098550"/>
            <a:ext cx="9184919" cy="5257800"/>
          </a:xfrm>
        </p:spPr>
        <p:txBody>
          <a:bodyPr>
            <a:noAutofit/>
          </a:bodyPr>
          <a:lstStyle/>
          <a:p>
            <a:pPr marL="457200" indent="-457200"/>
            <a:r>
              <a:rPr lang="en-US" altLang="en-US" dirty="0"/>
              <a:t>Different types of contracts can be used in different situations</a:t>
            </a:r>
          </a:p>
          <a:p>
            <a:pPr marL="1027113" lvl="1" indent="-455613"/>
            <a:r>
              <a:rPr lang="en-US" altLang="en-US" sz="2800" b="1" dirty="0">
                <a:solidFill>
                  <a:srgbClr val="0070C0"/>
                </a:solidFill>
              </a:rPr>
              <a:t>Fixed price </a:t>
            </a:r>
            <a:r>
              <a:rPr lang="en-US" altLang="en-US" sz="2800" dirty="0">
                <a:solidFill>
                  <a:srgbClr val="0070C0"/>
                </a:solidFill>
              </a:rPr>
              <a:t>or</a:t>
            </a:r>
            <a:r>
              <a:rPr lang="en-US" altLang="en-US" sz="2800" b="1" dirty="0">
                <a:solidFill>
                  <a:srgbClr val="0070C0"/>
                </a:solidFill>
              </a:rPr>
              <a:t> lump sum</a:t>
            </a:r>
            <a:r>
              <a:rPr lang="en-US" altLang="en-US" sz="2800" dirty="0">
                <a:solidFill>
                  <a:srgbClr val="0070C0"/>
                </a:solidFill>
              </a:rPr>
              <a:t> </a:t>
            </a:r>
            <a:r>
              <a:rPr lang="en-US" altLang="en-US" sz="2800" dirty="0"/>
              <a:t>contracts: involve a fixed total price for a well-defined product or service</a:t>
            </a:r>
          </a:p>
          <a:p>
            <a:pPr marL="1027113" lvl="1" indent="-455613"/>
            <a:r>
              <a:rPr lang="en-US" altLang="en-US" sz="2800" b="1" dirty="0">
                <a:solidFill>
                  <a:srgbClr val="0070C0"/>
                </a:solidFill>
              </a:rPr>
              <a:t>Cost reimbursable</a:t>
            </a:r>
            <a:r>
              <a:rPr lang="en-US" altLang="en-US" sz="2800" dirty="0">
                <a:solidFill>
                  <a:srgbClr val="0070C0"/>
                </a:solidFill>
              </a:rPr>
              <a:t> </a:t>
            </a:r>
            <a:r>
              <a:rPr lang="en-US" altLang="en-US" sz="2800" dirty="0"/>
              <a:t>contracts: involve payment to the seller for direct and indirect costs</a:t>
            </a:r>
          </a:p>
          <a:p>
            <a:pPr marL="1027113" lvl="1" indent="-455613"/>
            <a:r>
              <a:rPr lang="en-US" altLang="en-US" sz="2800" b="1" dirty="0">
                <a:solidFill>
                  <a:srgbClr val="0070C0"/>
                </a:solidFill>
              </a:rPr>
              <a:t>Time and material</a:t>
            </a:r>
            <a:r>
              <a:rPr lang="en-US" altLang="en-US" sz="2800" dirty="0">
                <a:solidFill>
                  <a:srgbClr val="0070C0"/>
                </a:solidFill>
              </a:rPr>
              <a:t> </a:t>
            </a:r>
            <a:r>
              <a:rPr lang="en-US" altLang="en-US" sz="2800" dirty="0"/>
              <a:t>contracts: hybrid of both fixed price and cost reimbursable contracts, often used by consultants</a:t>
            </a:r>
          </a:p>
          <a:p>
            <a:pPr marL="1027113" lvl="1" indent="-455613"/>
            <a:r>
              <a:rPr lang="en-US" altLang="en-US" sz="2800" b="1" dirty="0">
                <a:solidFill>
                  <a:srgbClr val="0070C0"/>
                </a:solidFill>
              </a:rPr>
              <a:t>Unit price</a:t>
            </a:r>
            <a:r>
              <a:rPr lang="en-US" altLang="en-US" sz="2800" dirty="0">
                <a:solidFill>
                  <a:srgbClr val="0070C0"/>
                </a:solidFill>
              </a:rPr>
              <a:t> </a:t>
            </a:r>
            <a:r>
              <a:rPr lang="en-US" altLang="en-US" sz="2800" dirty="0"/>
              <a:t>contracts: require the buyer to pay the seller a predetermined amount per unit of service</a:t>
            </a:r>
          </a:p>
          <a:p>
            <a:pPr marL="457200" indent="-457200"/>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17</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39785" y="248508"/>
            <a:ext cx="2451918" cy="647825"/>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600" b="1" dirty="0">
                <a:solidFill>
                  <a:srgbClr val="0070C0"/>
                </a:solidFill>
              </a:rPr>
              <a:t>Point of Total Assumption</a:t>
            </a:r>
          </a:p>
        </p:txBody>
      </p:sp>
      <p:sp>
        <p:nvSpPr>
          <p:cNvPr id="27651" name="Content Placeholder 2"/>
          <p:cNvSpPr>
            <a:spLocks noGrp="1"/>
          </p:cNvSpPr>
          <p:nvPr>
            <p:ph idx="1"/>
          </p:nvPr>
        </p:nvSpPr>
        <p:spPr>
          <a:xfrm>
            <a:off x="2201863" y="1629838"/>
            <a:ext cx="9262256" cy="4572000"/>
          </a:xfrm>
        </p:spPr>
        <p:txBody>
          <a:bodyPr rtlCol="0">
            <a:normAutofit/>
          </a:bodyPr>
          <a:lstStyle/>
          <a:p>
            <a:pPr>
              <a:defRPr/>
            </a:pPr>
            <a:r>
              <a:rPr lang="en-US" dirty="0"/>
              <a:t>The </a:t>
            </a:r>
            <a:r>
              <a:rPr lang="en-US" b="1" dirty="0">
                <a:solidFill>
                  <a:srgbClr val="0070C0"/>
                </a:solidFill>
              </a:rPr>
              <a:t>Point of Total Assumption (PTA) </a:t>
            </a:r>
            <a:r>
              <a:rPr lang="en-US" dirty="0"/>
              <a:t>is the cost at which the contractor assumes total responsibility for each additional dollar of contract cost</a:t>
            </a:r>
          </a:p>
          <a:p>
            <a:pPr>
              <a:defRPr/>
            </a:pPr>
            <a:r>
              <a:rPr lang="en-US" dirty="0"/>
              <a:t>Contractors do not want to reach the point of total assumption because it hurts them financially, so they have an incentive to prevent cost overruns</a:t>
            </a:r>
          </a:p>
          <a:p>
            <a:pPr>
              <a:defRPr/>
            </a:pPr>
            <a:r>
              <a:rPr lang="en-US" dirty="0"/>
              <a:t>The PTA is calculated with the following formula:</a:t>
            </a:r>
          </a:p>
          <a:p>
            <a:pPr>
              <a:buNone/>
              <a:defRPr/>
            </a:pPr>
            <a:r>
              <a:rPr lang="en-US" sz="2400" b="1" dirty="0"/>
              <a:t>     </a:t>
            </a:r>
            <a:r>
              <a:rPr lang="en-US" sz="2400" b="1" dirty="0">
                <a:solidFill>
                  <a:srgbClr val="0070C0"/>
                </a:solidFill>
              </a:rPr>
              <a:t>PTA = (ceiling price – target price)/government share + target cost</a:t>
            </a:r>
          </a:p>
          <a:p>
            <a:pPr>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18</a:t>
            </a:fld>
            <a:endParaRPr lang="en-US" altLang="en-US" sz="1200">
              <a:solidFill>
                <a:srgbClr val="898989"/>
              </a:solidFill>
            </a:endParaRPr>
          </a:p>
        </p:txBody>
      </p:sp>
      <p:sp>
        <p:nvSpPr>
          <p:cNvPr id="7" name="Parallelogram 13">
            <a:extLst>
              <a:ext uri="{FF2B5EF4-FFF2-40B4-BE49-F238E27FC236}">
                <a16:creationId xmlns:a16="http://schemas.microsoft.com/office/drawing/2014/main" id="{55E5E750-62AD-0BCA-E666-1BCC9F0818B4}"/>
              </a:ext>
            </a:extLst>
          </p:cNvPr>
          <p:cNvSpPr/>
          <p:nvPr/>
        </p:nvSpPr>
        <p:spPr>
          <a:xfrm rot="16200000" flipV="1">
            <a:off x="-1364477" y="30310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48508"/>
            <a:ext cx="2727078" cy="985735"/>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600" b="1" dirty="0">
                <a:solidFill>
                  <a:srgbClr val="0070C0"/>
                </a:solidFill>
              </a:rPr>
              <a:t>Cost Reimbursable Contracts</a:t>
            </a:r>
          </a:p>
        </p:txBody>
      </p:sp>
      <p:sp>
        <p:nvSpPr>
          <p:cNvPr id="28675" name="Rectangle 3"/>
          <p:cNvSpPr>
            <a:spLocks noGrp="1" noChangeArrowheads="1"/>
          </p:cNvSpPr>
          <p:nvPr>
            <p:ph idx="1"/>
          </p:nvPr>
        </p:nvSpPr>
        <p:spPr>
          <a:xfrm>
            <a:off x="1904999" y="1447801"/>
            <a:ext cx="8958619" cy="4029075"/>
          </a:xfrm>
        </p:spPr>
        <p:txBody>
          <a:bodyPr rtlCol="0">
            <a:normAutofit/>
          </a:bodyPr>
          <a:lstStyle/>
          <a:p>
            <a:pPr marL="457200" indent="-457200">
              <a:defRPr/>
            </a:pPr>
            <a:r>
              <a:rPr lang="en-US" b="1" dirty="0">
                <a:solidFill>
                  <a:srgbClr val="0070C0"/>
                </a:solidFill>
              </a:rPr>
              <a:t>Cost plus incentive fee (CPIF)</a:t>
            </a:r>
            <a:r>
              <a:rPr lang="en-US" dirty="0">
                <a:solidFill>
                  <a:srgbClr val="0070C0"/>
                </a:solidFill>
              </a:rPr>
              <a:t>: </a:t>
            </a:r>
            <a:r>
              <a:rPr lang="en-US" dirty="0"/>
              <a:t>the buyer pays the supplier for allowable performance costs plus a predetermined fee and an incentive bonus</a:t>
            </a:r>
          </a:p>
          <a:p>
            <a:pPr marL="457200" indent="-457200">
              <a:defRPr/>
            </a:pPr>
            <a:r>
              <a:rPr lang="en-US" b="1" dirty="0">
                <a:solidFill>
                  <a:srgbClr val="0070C0"/>
                </a:solidFill>
              </a:rPr>
              <a:t>Cost plus fixed fee (CPFF)</a:t>
            </a:r>
            <a:r>
              <a:rPr lang="en-US" dirty="0">
                <a:solidFill>
                  <a:srgbClr val="0070C0"/>
                </a:solidFill>
              </a:rPr>
              <a:t>: </a:t>
            </a:r>
            <a:r>
              <a:rPr lang="en-US" dirty="0"/>
              <a:t>the buyer pays the supplier for allowable performance costs plus a fixed fee payment usually based on a percentage of estimated costs</a:t>
            </a:r>
          </a:p>
          <a:p>
            <a:pPr marL="457200" indent="-457200">
              <a:defRPr/>
            </a:pPr>
            <a:r>
              <a:rPr lang="en-US" b="1" dirty="0">
                <a:solidFill>
                  <a:srgbClr val="0070C0"/>
                </a:solidFill>
              </a:rPr>
              <a:t>Cost plus percentage of costs (CPPC)</a:t>
            </a:r>
            <a:r>
              <a:rPr lang="en-US" dirty="0">
                <a:solidFill>
                  <a:srgbClr val="0070C0"/>
                </a:solidFill>
              </a:rPr>
              <a:t>: </a:t>
            </a:r>
            <a:r>
              <a:rPr lang="en-US" dirty="0"/>
              <a:t>the buyer pays the supplier for allowable performance costs plus a predetermined percentage based on total costs</a:t>
            </a:r>
          </a:p>
          <a:p>
            <a:pPr marL="457200" indent="-457200">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19</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8967" y="248508"/>
            <a:ext cx="2342735" cy="818097"/>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21182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97063" y="91243"/>
            <a:ext cx="8305800" cy="1143000"/>
          </a:xfrm>
        </p:spPr>
        <p:txBody>
          <a:bodyPr>
            <a:normAutofit/>
          </a:bodyPr>
          <a:lstStyle/>
          <a:p>
            <a:pPr algn="ctr" eaLnBrk="1" hangingPunct="1"/>
            <a:r>
              <a:rPr lang="en-US" altLang="en-US" sz="3200" b="1" dirty="0">
                <a:solidFill>
                  <a:srgbClr val="0070C0"/>
                </a:solidFill>
              </a:rPr>
              <a:t>Contract Statement of Work (SOW)</a:t>
            </a:r>
          </a:p>
        </p:txBody>
      </p:sp>
      <p:sp>
        <p:nvSpPr>
          <p:cNvPr id="32771" name="Rectangle 3"/>
          <p:cNvSpPr>
            <a:spLocks noGrp="1" noChangeArrowheads="1"/>
          </p:cNvSpPr>
          <p:nvPr>
            <p:ph idx="1"/>
          </p:nvPr>
        </p:nvSpPr>
        <p:spPr>
          <a:xfrm>
            <a:off x="2019869" y="1600200"/>
            <a:ext cx="9157647" cy="4572000"/>
          </a:xfrm>
        </p:spPr>
        <p:txBody>
          <a:bodyPr rtlCol="0">
            <a:normAutofit/>
          </a:bodyPr>
          <a:lstStyle/>
          <a:p>
            <a:pPr>
              <a:spcBef>
                <a:spcPct val="60000"/>
              </a:spcBef>
              <a:defRPr/>
            </a:pPr>
            <a:r>
              <a:rPr lang="en-US" dirty="0"/>
              <a:t>A </a:t>
            </a:r>
            <a:r>
              <a:rPr lang="en-US" b="1" dirty="0">
                <a:solidFill>
                  <a:srgbClr val="0070C0"/>
                </a:solidFill>
              </a:rPr>
              <a:t>statement of work</a:t>
            </a:r>
            <a:r>
              <a:rPr lang="en-US" dirty="0">
                <a:solidFill>
                  <a:srgbClr val="0070C0"/>
                </a:solidFill>
              </a:rPr>
              <a:t> </a:t>
            </a:r>
            <a:r>
              <a:rPr lang="en-US" dirty="0"/>
              <a:t>is a description of the work required for the procurement</a:t>
            </a:r>
          </a:p>
          <a:p>
            <a:pPr>
              <a:spcBef>
                <a:spcPct val="60000"/>
              </a:spcBef>
              <a:defRPr/>
            </a:pPr>
            <a:r>
              <a:rPr lang="en-US" dirty="0"/>
              <a:t>If a SOW is used as part of a contract to describe only the work required for that particular contract, it is called a </a:t>
            </a:r>
            <a:r>
              <a:rPr lang="en-US" b="1" dirty="0">
                <a:solidFill>
                  <a:srgbClr val="0070C0"/>
                </a:solidFill>
              </a:rPr>
              <a:t>contract statement of work</a:t>
            </a:r>
            <a:endParaRPr lang="en-US" dirty="0">
              <a:solidFill>
                <a:srgbClr val="0070C0"/>
              </a:solidFill>
            </a:endParaRPr>
          </a:p>
          <a:p>
            <a:pPr>
              <a:spcBef>
                <a:spcPct val="60000"/>
              </a:spcBef>
              <a:defRPr/>
            </a:pPr>
            <a:r>
              <a:rPr lang="en-US" dirty="0"/>
              <a:t>A SOW is a type of scope statement</a:t>
            </a:r>
          </a:p>
          <a:p>
            <a:pPr>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21</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67331" y="248509"/>
            <a:ext cx="2124372" cy="1049454"/>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2074459" y="149203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endParaRPr lang="en-US" altLang="en-US"/>
          </a:p>
        </p:txBody>
      </p:sp>
      <p:sp>
        <p:nvSpPr>
          <p:cNvPr id="16387" name="Rectangle 2"/>
          <p:cNvSpPr>
            <a:spLocks noGrp="1" noChangeArrowheads="1"/>
          </p:cNvSpPr>
          <p:nvPr>
            <p:ph type="title"/>
          </p:nvPr>
        </p:nvSpPr>
        <p:spPr>
          <a:xfrm>
            <a:off x="1610436" y="316806"/>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70C0"/>
                </a:solidFill>
              </a:rPr>
              <a:t>Statement of Work (SOW) Template</a:t>
            </a:r>
            <a:endParaRPr lang="en-US" altLang="en-US" sz="2800" b="1" dirty="0">
              <a:solidFill>
                <a:srgbClr val="0070C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314939806"/>
              </p:ext>
            </p:extLst>
          </p:nvPr>
        </p:nvGraphicFramePr>
        <p:xfrm>
          <a:off x="2074460" y="1492029"/>
          <a:ext cx="9184942"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2074460" y="1492029"/>
                        <a:ext cx="9184942" cy="4908771"/>
                      </a:xfrm>
                      <a:prstGeom prst="rect">
                        <a:avLst/>
                      </a:prstGeom>
                      <a:noFill/>
                      <a:ln>
                        <a:noFill/>
                      </a:ln>
                      <a:effectLst/>
                    </p:spPr>
                  </p:pic>
                </p:oleObj>
              </mc:Fallback>
            </mc:AlternateContent>
          </a:graphicData>
        </a:graphic>
      </p:graphicFrame>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80727" y="248509"/>
            <a:ext cx="2410975" cy="700012"/>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algn="ctr"/>
            <a:r>
              <a:rPr lang="en-US" sz="2000" b="1" dirty="0"/>
              <a:t>www.midocean.ae</a:t>
            </a:r>
          </a:p>
        </p:txBody>
      </p:sp>
      <p:sp>
        <p:nvSpPr>
          <p:cNvPr id="7"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87657"/>
            <a:ext cx="8382000" cy="838200"/>
          </a:xfrm>
        </p:spPr>
        <p:txBody>
          <a:bodyPr>
            <a:normAutofit/>
          </a:bodyPr>
          <a:lstStyle/>
          <a:p>
            <a:pPr algn="ctr" eaLnBrk="1" hangingPunct="1"/>
            <a:r>
              <a:rPr lang="en-US" altLang="en-US" sz="3600" b="1" dirty="0">
                <a:solidFill>
                  <a:srgbClr val="0070C0"/>
                </a:solidFill>
              </a:rPr>
              <a:t>Planning Contracting</a:t>
            </a:r>
          </a:p>
        </p:txBody>
      </p:sp>
      <p:sp>
        <p:nvSpPr>
          <p:cNvPr id="28675" name="Rectangle 3"/>
          <p:cNvSpPr>
            <a:spLocks noGrp="1" noChangeArrowheads="1"/>
          </p:cNvSpPr>
          <p:nvPr>
            <p:ph idx="1"/>
          </p:nvPr>
        </p:nvSpPr>
        <p:spPr>
          <a:xfrm>
            <a:off x="1897063" y="1128712"/>
            <a:ext cx="9198567" cy="5410200"/>
          </a:xfrm>
        </p:spPr>
        <p:txBody>
          <a:bodyPr>
            <a:normAutofit lnSpcReduction="10000"/>
          </a:bodyPr>
          <a:lstStyle/>
          <a:p>
            <a:pPr marL="457200" indent="-457200"/>
            <a:r>
              <a:rPr lang="en-US" altLang="en-US" dirty="0"/>
              <a:t>Involves preparing several documents needed for potential sellers to prepare their responses and determining the evaluation criteria for the contract award</a:t>
            </a:r>
          </a:p>
          <a:p>
            <a:pPr marL="1027113" lvl="1" indent="-455613"/>
            <a:r>
              <a:rPr lang="en-US" altLang="en-US" sz="2800" b="1" dirty="0">
                <a:solidFill>
                  <a:srgbClr val="0070C0"/>
                </a:solidFill>
              </a:rPr>
              <a:t>Request for Proposals</a:t>
            </a:r>
            <a:r>
              <a:rPr lang="en-US" altLang="en-US" sz="2800" dirty="0"/>
              <a:t>: used to solicit proposals from prospective sellers</a:t>
            </a:r>
          </a:p>
          <a:p>
            <a:pPr marL="1370013" lvl="2"/>
            <a:r>
              <a:rPr lang="en-US" altLang="en-US" sz="2800" dirty="0"/>
              <a:t>A </a:t>
            </a:r>
            <a:r>
              <a:rPr lang="en-US" altLang="en-US" sz="2800" b="1" dirty="0">
                <a:solidFill>
                  <a:srgbClr val="0070C0"/>
                </a:solidFill>
              </a:rPr>
              <a:t>proposal</a:t>
            </a:r>
            <a:r>
              <a:rPr lang="en-US" altLang="en-US" sz="2800" dirty="0"/>
              <a:t> is a document prepared by a seller when there are different approaches for meeting buyer needs </a:t>
            </a:r>
          </a:p>
          <a:p>
            <a:pPr marL="1027113" lvl="1" indent="-455613"/>
            <a:r>
              <a:rPr lang="en-US" altLang="en-US" sz="2800" b="1" dirty="0">
                <a:solidFill>
                  <a:srgbClr val="0070C0"/>
                </a:solidFill>
              </a:rPr>
              <a:t>Requests for Quotes</a:t>
            </a:r>
            <a:r>
              <a:rPr lang="en-US" altLang="en-US" sz="2800" dirty="0"/>
              <a:t>: used to solicit quotes or bids from prospective suppliers</a:t>
            </a:r>
          </a:p>
          <a:p>
            <a:pPr marL="1370013" lvl="2"/>
            <a:r>
              <a:rPr lang="en-US" altLang="en-US" sz="2800" dirty="0"/>
              <a:t>A</a:t>
            </a:r>
            <a:r>
              <a:rPr lang="en-US" altLang="en-US" sz="2800" b="1" dirty="0"/>
              <a:t> </a:t>
            </a:r>
            <a:r>
              <a:rPr lang="en-US" altLang="en-US" sz="2800" b="1" dirty="0">
                <a:solidFill>
                  <a:srgbClr val="0070C0"/>
                </a:solidFill>
              </a:rPr>
              <a:t>bid</a:t>
            </a:r>
            <a:r>
              <a:rPr lang="en-US" altLang="en-US" sz="2800" dirty="0"/>
              <a:t>, 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23</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5261" y="3047077"/>
            <a:ext cx="5395158"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7206" y="187658"/>
            <a:ext cx="2274496" cy="850566"/>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2133600" y="1600200"/>
            <a:ext cx="807720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endParaRPr lang="en-US" altLang="en-US"/>
          </a:p>
        </p:txBody>
      </p:sp>
      <p:sp>
        <p:nvSpPr>
          <p:cNvPr id="18435" name="Rectangle 2"/>
          <p:cNvSpPr>
            <a:spLocks noGrp="1" noChangeArrowheads="1"/>
          </p:cNvSpPr>
          <p:nvPr>
            <p:ph type="title"/>
          </p:nvPr>
        </p:nvSpPr>
        <p:spPr>
          <a:xfrm>
            <a:off x="1752600" y="242287"/>
            <a:ext cx="8458200" cy="1143000"/>
          </a:xfrm>
        </p:spPr>
        <p:txBody>
          <a:bodyPr>
            <a:normAutofit/>
          </a:bodyPr>
          <a:lstStyle/>
          <a:p>
            <a:pPr algn="ctr"/>
            <a:r>
              <a:rPr lang="en-US" altLang="en-US" sz="3200" b="1" dirty="0">
                <a:solidFill>
                  <a:srgbClr val="0070C0"/>
                </a:solidFill>
              </a:rPr>
              <a:t>Outline for a Request for Proposal (RFP)</a:t>
            </a:r>
            <a:endParaRPr lang="en-US" altLang="en-US" sz="3200" dirty="0">
              <a:solidFill>
                <a:srgbClr val="0070C0"/>
              </a:solidFill>
            </a:endParaRPr>
          </a:p>
        </p:txBody>
      </p:sp>
      <p:graphicFrame>
        <p:nvGraphicFramePr>
          <p:cNvPr id="18436" name="Object 3"/>
          <p:cNvGraphicFramePr>
            <a:graphicFrameLocks noChangeAspect="1"/>
          </p:cNvGraphicFramePr>
          <p:nvPr/>
        </p:nvGraphicFramePr>
        <p:xfrm>
          <a:off x="2209800" y="1828800"/>
          <a:ext cx="8001000" cy="4368800"/>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2209800" y="1828800"/>
                        <a:ext cx="8001000" cy="4368800"/>
                      </a:xfrm>
                      <a:prstGeom prst="rect">
                        <a:avLst/>
                      </a:prstGeom>
                      <a:noFill/>
                      <a:ln>
                        <a:noFill/>
                      </a:ln>
                      <a:effectLst/>
                    </p:spPr>
                  </p:pic>
                </p:oleObj>
              </mc:Fallback>
            </mc:AlternateContent>
          </a:graphicData>
        </a:graphic>
      </p:graphicFrame>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10799" y="248508"/>
            <a:ext cx="1853822" cy="1166001"/>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algn="ctr"/>
            <a:r>
              <a:rPr lang="en-US" sz="2000" b="1" dirty="0"/>
              <a:t>www.midocean.ae</a:t>
            </a:r>
          </a:p>
        </p:txBody>
      </p:sp>
      <p:sp>
        <p:nvSpPr>
          <p:cNvPr id="7"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365125"/>
            <a:ext cx="10515600" cy="689731"/>
          </a:xfrm>
        </p:spPr>
        <p:txBody>
          <a:bodyPr>
            <a:normAutofit/>
          </a:bodyPr>
          <a:lstStyle/>
          <a:p>
            <a:pPr algn="ctr" eaLnBrk="1" hangingPunct="1"/>
            <a:r>
              <a:rPr lang="en-US" altLang="en-US" sz="3600" b="1" dirty="0">
                <a:solidFill>
                  <a:srgbClr val="0070C0"/>
                </a:solidFill>
              </a:rPr>
              <a:t>Evaluation Criteria</a:t>
            </a:r>
          </a:p>
        </p:txBody>
      </p:sp>
      <p:sp>
        <p:nvSpPr>
          <p:cNvPr id="34819" name="Rectangle 3"/>
          <p:cNvSpPr>
            <a:spLocks noGrp="1" noChangeArrowheads="1"/>
          </p:cNvSpPr>
          <p:nvPr>
            <p:ph idx="1"/>
          </p:nvPr>
        </p:nvSpPr>
        <p:spPr>
          <a:xfrm>
            <a:off x="2115403" y="1498074"/>
            <a:ext cx="9238397" cy="4351338"/>
          </a:xfrm>
        </p:spPr>
        <p:txBody>
          <a:bodyPr rtlCol="0">
            <a:normAutofit/>
          </a:bodyPr>
          <a:lstStyle/>
          <a:p>
            <a:pPr>
              <a:spcBef>
                <a:spcPct val="100000"/>
              </a:spcBef>
              <a:defRPr/>
            </a:pPr>
            <a:r>
              <a:rPr lang="en-US" dirty="0"/>
              <a:t>It’s important to prepare some form of evaluation criteria, preferably before issuing a formal RFP or RFQ</a:t>
            </a:r>
          </a:p>
          <a:p>
            <a:pPr>
              <a:spcBef>
                <a:spcPct val="100000"/>
              </a:spcBef>
              <a:defRPr/>
            </a:pPr>
            <a:r>
              <a:rPr lang="en-US" dirty="0"/>
              <a:t>Beware of proposals that look good on paper; be sure to evaluate factors, such as past performance and management approach</a:t>
            </a:r>
          </a:p>
          <a:p>
            <a:pPr>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25</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4501" y="248508"/>
            <a:ext cx="2247202" cy="985735"/>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745776" y="83249"/>
            <a:ext cx="8458200" cy="885742"/>
          </a:xfrm>
        </p:spPr>
        <p:txBody>
          <a:bodyPr>
            <a:noAutofit/>
          </a:bodyPr>
          <a:lstStyle/>
          <a:p>
            <a:pPr algn="ctr"/>
            <a:br>
              <a:rPr lang="en-US" altLang="en-US" sz="3200" dirty="0">
                <a:solidFill>
                  <a:srgbClr val="0070C0"/>
                </a:solidFill>
              </a:rPr>
            </a:br>
            <a:r>
              <a:rPr lang="en-US" altLang="en-US" sz="3200" b="1" dirty="0">
                <a:solidFill>
                  <a:srgbClr val="0070C0"/>
                </a:solidFill>
              </a:rPr>
              <a:t>Sample Proposal Evaluation Sheet</a:t>
            </a:r>
            <a:endParaRPr lang="en-US" altLang="en-US" sz="3200" dirty="0">
              <a:solidFill>
                <a:srgbClr val="0070C0"/>
              </a:solidFill>
            </a:endParaRPr>
          </a:p>
        </p:txBody>
      </p:sp>
      <p:sp>
        <p:nvSpPr>
          <p:cNvPr id="21508" name="Text Box 4"/>
          <p:cNvSpPr txBox="1">
            <a:spLocks noChangeArrowheads="1"/>
          </p:cNvSpPr>
          <p:nvPr/>
        </p:nvSpPr>
        <p:spPr bwMode="auto">
          <a:xfrm>
            <a:off x="2057399" y="1456659"/>
            <a:ext cx="8757265"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r>
              <a:rPr lang="en-GB" altLang="en-US" dirty="0">
                <a:latin typeface="+mn-lt"/>
              </a:rPr>
              <a:t>The following template could be used by a project team to help create a short list of the best three proposals.</a:t>
            </a:r>
          </a:p>
        </p:txBody>
      </p:sp>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3975" y="248508"/>
            <a:ext cx="1787727" cy="720483"/>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algn="ctr"/>
            <a:r>
              <a:rPr lang="en-US" sz="2000" b="1" dirty="0"/>
              <a:t>www.midocean.ae</a:t>
            </a:r>
          </a:p>
        </p:txBody>
      </p:sp>
      <p:sp>
        <p:nvSpPr>
          <p:cNvPr id="7"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349210"/>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600" b="1" dirty="0">
                <a:solidFill>
                  <a:srgbClr val="0070C0"/>
                </a:solidFill>
              </a:rPr>
              <a:t>Requesting Seller Responses</a:t>
            </a:r>
          </a:p>
        </p:txBody>
      </p:sp>
      <p:sp>
        <p:nvSpPr>
          <p:cNvPr id="35843" name="Rectangle 3"/>
          <p:cNvSpPr>
            <a:spLocks noGrp="1" noChangeArrowheads="1"/>
          </p:cNvSpPr>
          <p:nvPr>
            <p:ph idx="1"/>
          </p:nvPr>
        </p:nvSpPr>
        <p:spPr>
          <a:xfrm>
            <a:off x="1904999" y="1600200"/>
            <a:ext cx="9622917" cy="4267200"/>
          </a:xfrm>
        </p:spPr>
        <p:txBody>
          <a:bodyPr rtlCol="0">
            <a:noAutofit/>
          </a:bodyPr>
          <a:lstStyle/>
          <a:p>
            <a:pPr marL="457200" indent="-457200">
              <a:defRPr/>
            </a:pPr>
            <a:r>
              <a:rPr lang="en-US" dirty="0"/>
              <a:t>Deciding whom to ask to do the work, sending appropriate documentation to potential sellers, and obtaining proposals or bids</a:t>
            </a:r>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27</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53683" y="248508"/>
            <a:ext cx="2138019" cy="926461"/>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600" b="1" dirty="0">
                <a:solidFill>
                  <a:srgbClr val="0070C0"/>
                </a:solidFill>
              </a:rPr>
              <a:t>Source Selection</a:t>
            </a:r>
            <a:endParaRPr lang="en-US" altLang="en-US" sz="3600" dirty="0">
              <a:solidFill>
                <a:srgbClr val="0070C0"/>
              </a:solidFill>
            </a:endParaRPr>
          </a:p>
        </p:txBody>
      </p:sp>
      <p:sp>
        <p:nvSpPr>
          <p:cNvPr id="20483" name="Rectangle 3"/>
          <p:cNvSpPr>
            <a:spLocks noGrp="1" noChangeArrowheads="1"/>
          </p:cNvSpPr>
          <p:nvPr>
            <p:ph type="body" idx="1"/>
          </p:nvPr>
        </p:nvSpPr>
        <p:spPr>
          <a:xfrm>
            <a:off x="2088107" y="1600200"/>
            <a:ext cx="9253183" cy="4648200"/>
          </a:xfrm>
        </p:spPr>
        <p:txBody>
          <a:bodyPr/>
          <a:lstStyle/>
          <a:p>
            <a:pPr>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r>
              <a:rPr lang="en-US" altLang="en-US" b="1" dirty="0">
                <a:solidFill>
                  <a:srgbClr val="0070C0"/>
                </a:solidFill>
              </a:rPr>
              <a:t>Source selection</a:t>
            </a:r>
            <a:r>
              <a:rPr lang="en-US" altLang="en-US" dirty="0">
                <a:solidFill>
                  <a:srgbClr val="0070C0"/>
                </a:solidFill>
              </a:rPr>
              <a:t> </a:t>
            </a:r>
            <a:r>
              <a:rPr lang="en-US" altLang="en-US" dirty="0"/>
              <a:t>involves:</a:t>
            </a:r>
          </a:p>
          <a:p>
            <a:pPr lvl="1">
              <a:lnSpc>
                <a:spcPct val="90000"/>
              </a:lnSpc>
            </a:pPr>
            <a:r>
              <a:rPr lang="en-US" altLang="en-US" sz="2800" b="1" dirty="0">
                <a:solidFill>
                  <a:srgbClr val="0070C0"/>
                </a:solidFill>
              </a:rPr>
              <a:t>Evaluating bidders’ proposals.</a:t>
            </a:r>
          </a:p>
          <a:p>
            <a:pPr lvl="1">
              <a:lnSpc>
                <a:spcPct val="90000"/>
              </a:lnSpc>
            </a:pPr>
            <a:r>
              <a:rPr lang="en-US" altLang="en-US" sz="2800" b="1" dirty="0">
                <a:solidFill>
                  <a:srgbClr val="0070C0"/>
                </a:solidFill>
              </a:rPr>
              <a:t>Choosing the best one.</a:t>
            </a:r>
          </a:p>
          <a:p>
            <a:pPr lvl="1">
              <a:lnSpc>
                <a:spcPct val="90000"/>
              </a:lnSpc>
            </a:pPr>
            <a:r>
              <a:rPr lang="en-US" altLang="en-US" sz="2800" b="1" dirty="0">
                <a:solidFill>
                  <a:srgbClr val="0070C0"/>
                </a:solidFill>
              </a:rPr>
              <a:t>Negotiating the contract.</a:t>
            </a:r>
          </a:p>
          <a:p>
            <a:pPr lvl="1">
              <a:lnSpc>
                <a:spcPct val="90000"/>
              </a:lnSpc>
            </a:pPr>
            <a:r>
              <a:rPr lang="en-US" altLang="en-US" sz="2800" b="1" dirty="0">
                <a:solidFill>
                  <a:srgbClr val="0070C0"/>
                </a:solidFill>
              </a:rPr>
              <a:t>Awarding the contract.</a:t>
            </a:r>
            <a:endParaRPr lang="en-US" altLang="en-US" sz="2800" dirty="0">
              <a:solidFill>
                <a:srgbClr val="0070C0"/>
              </a:solidFill>
            </a:endParaRPr>
          </a:p>
          <a:p>
            <a:pPr>
              <a:lnSpc>
                <a:spcPct val="90000"/>
              </a:lnSpc>
              <a:buFont typeface="Monotype Sorts" pitchFamily="2" charset="2"/>
              <a:buNone/>
            </a:pPr>
            <a:r>
              <a:rPr lang="en-US" altLang="en-US" dirty="0"/>
              <a:t>It is highly recommended that buyers use formal evaluation procedures for selecting vendors.</a:t>
            </a:r>
          </a:p>
          <a:p>
            <a:pPr>
              <a:lnSpc>
                <a:spcPct val="90000"/>
              </a:lnSpc>
              <a:buFont typeface="Monotype Sorts" pitchFamily="2" charset="2"/>
              <a:buNone/>
            </a:pPr>
            <a:r>
              <a:rPr lang="en-US" altLang="en-US" dirty="0"/>
              <a:t>Buyers often create a “short list”.</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5262" y="205599"/>
            <a:ext cx="1753713"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600" b="1" dirty="0">
                <a:solidFill>
                  <a:srgbClr val="0070C0"/>
                </a:solidFill>
              </a:rPr>
              <a:t>Source Selection</a:t>
            </a:r>
            <a:endParaRPr lang="en-US" altLang="en-US" sz="3600" dirty="0">
              <a:solidFill>
                <a:srgbClr val="0070C0"/>
              </a:solidFill>
            </a:endParaRPr>
          </a:p>
        </p:txBody>
      </p:sp>
      <p:sp>
        <p:nvSpPr>
          <p:cNvPr id="22531" name="Rectangle 3"/>
          <p:cNvSpPr>
            <a:spLocks noGrp="1" noChangeArrowheads="1"/>
          </p:cNvSpPr>
          <p:nvPr>
            <p:ph type="body" idx="1"/>
          </p:nvPr>
        </p:nvSpPr>
        <p:spPr>
          <a:xfrm>
            <a:off x="2073321" y="1658079"/>
            <a:ext cx="9035955" cy="4648200"/>
          </a:xfrm>
        </p:spPr>
        <p:txBody>
          <a:bodyPr/>
          <a:lstStyle/>
          <a:p>
            <a:pPr>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4877" y="248508"/>
            <a:ext cx="179682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905000" y="381000"/>
            <a:ext cx="8305800" cy="601639"/>
          </a:xfrm>
        </p:spPr>
        <p:txBody>
          <a:bodyPr>
            <a:normAutofit/>
          </a:bodyPr>
          <a:lstStyle/>
          <a:p>
            <a:pPr algn="ctr" eaLnBrk="1" hangingPunct="1"/>
            <a:r>
              <a:rPr lang="en-US" altLang="en-US" sz="3600" b="1" dirty="0">
                <a:solidFill>
                  <a:srgbClr val="0070C0"/>
                </a:solidFill>
              </a:rPr>
              <a:t>Seller Selection Process</a:t>
            </a:r>
          </a:p>
        </p:txBody>
      </p:sp>
      <p:sp>
        <p:nvSpPr>
          <p:cNvPr id="38915" name="Rectangle 3"/>
          <p:cNvSpPr>
            <a:spLocks noGrp="1" noChangeArrowheads="1"/>
          </p:cNvSpPr>
          <p:nvPr>
            <p:ph idx="1"/>
          </p:nvPr>
        </p:nvSpPr>
        <p:spPr>
          <a:xfrm>
            <a:off x="1905000" y="1676400"/>
            <a:ext cx="944880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30</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7081" y="248508"/>
            <a:ext cx="2424622" cy="985735"/>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83722"/>
            <a:ext cx="8458200" cy="922354"/>
          </a:xfrm>
        </p:spPr>
        <p:txBody>
          <a:bodyPr>
            <a:noAutofit/>
          </a:bodyPr>
          <a:lstStyle/>
          <a:p>
            <a:pPr algn="ctr"/>
            <a:br>
              <a:rPr lang="en-US" altLang="en-US" sz="3200" b="1" dirty="0">
                <a:solidFill>
                  <a:srgbClr val="0070C0"/>
                </a:solidFill>
              </a:rPr>
            </a:br>
            <a:r>
              <a:rPr lang="en-US" altLang="en-US" sz="3200" b="1" dirty="0">
                <a:solidFill>
                  <a:srgbClr val="0070C0"/>
                </a:solidFill>
              </a:rPr>
              <a:t>Detailed Criteria for Selecting Vendors</a:t>
            </a:r>
            <a:endParaRPr lang="en-US" altLang="en-US" sz="3200" dirty="0">
              <a:solidFill>
                <a:srgbClr val="0070C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7981" y="1627188"/>
            <a:ext cx="9089409"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5945" y="248508"/>
            <a:ext cx="1692324"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52600" y="402393"/>
            <a:ext cx="8382000" cy="696913"/>
          </a:xfrm>
        </p:spPr>
        <p:txBody>
          <a:bodyPr rtlCol="0">
            <a:normAutofit/>
          </a:bodyPr>
          <a:lstStyle/>
          <a:p>
            <a:pPr algn="ctr">
              <a:defRPr/>
            </a:pPr>
            <a:r>
              <a:rPr lang="en-US" sz="3600" b="1" dirty="0">
                <a:solidFill>
                  <a:srgbClr val="0070C0"/>
                </a:solidFill>
              </a:rPr>
              <a:t>Administering the Contract</a:t>
            </a:r>
          </a:p>
        </p:txBody>
      </p:sp>
      <p:sp>
        <p:nvSpPr>
          <p:cNvPr id="40963" name="Rectangle 3"/>
          <p:cNvSpPr>
            <a:spLocks noGrp="1" noChangeArrowheads="1"/>
          </p:cNvSpPr>
          <p:nvPr>
            <p:ph idx="1"/>
          </p:nvPr>
        </p:nvSpPr>
        <p:spPr>
          <a:xfrm>
            <a:off x="1995920" y="1444100"/>
            <a:ext cx="8763000"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spcBef>
                <a:spcPct val="100000"/>
              </a:spcBef>
              <a:defRPr/>
            </a:pPr>
            <a:r>
              <a:rPr lang="en-US" dirty="0"/>
              <a:t>Contracts are legal relationships, so it is important that legal and contracting professionals be involved in writing and administering contracts</a:t>
            </a:r>
          </a:p>
          <a:p>
            <a:pPr marL="457200" indent="-457200">
              <a:spcBef>
                <a:spcPct val="100000"/>
              </a:spcBef>
              <a:defRPr/>
            </a:pPr>
            <a:r>
              <a:rPr lang="en-US" dirty="0"/>
              <a:t>It is critical that project managers and team members watch for </a:t>
            </a:r>
            <a:r>
              <a:rPr lang="en-US" b="1" dirty="0">
                <a:solidFill>
                  <a:srgbClr val="0070C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32</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26137" y="248508"/>
            <a:ext cx="2465566" cy="929419"/>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392224"/>
            <a:ext cx="8382000" cy="685800"/>
          </a:xfrm>
        </p:spPr>
        <p:txBody>
          <a:bodyPr rtlCol="0">
            <a:normAutofit/>
          </a:bodyPr>
          <a:lstStyle/>
          <a:p>
            <a:pPr algn="ctr">
              <a:defRPr/>
            </a:pPr>
            <a:r>
              <a:rPr lang="en-US" sz="3200" b="1" dirty="0">
                <a:solidFill>
                  <a:srgbClr val="0070C0"/>
                </a:solidFill>
              </a:rPr>
              <a:t>Suggestions for Change Control in Contracts</a:t>
            </a:r>
          </a:p>
        </p:txBody>
      </p:sp>
      <p:sp>
        <p:nvSpPr>
          <p:cNvPr id="36867" name="Rectangle 3"/>
          <p:cNvSpPr>
            <a:spLocks noGrp="1" noChangeArrowheads="1"/>
          </p:cNvSpPr>
          <p:nvPr>
            <p:ph idx="1"/>
          </p:nvPr>
        </p:nvSpPr>
        <p:spPr>
          <a:xfrm>
            <a:off x="2027830" y="1501556"/>
            <a:ext cx="9040504" cy="4791075"/>
          </a:xfrm>
        </p:spPr>
        <p:txBody>
          <a:bodyPr>
            <a:normAutofit/>
          </a:bodyPr>
          <a:lstStyle/>
          <a:p>
            <a:pPr marL="457200" indent="-457200">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spcBef>
                <a:spcPct val="100000"/>
              </a:spcBef>
            </a:pPr>
            <a:r>
              <a:rPr lang="en-US" altLang="en-US" dirty="0"/>
              <a:t>Evaluation of any change should include an impact analysis; how will the change affect the scope, time, cost, and quality of the goods or services being provided? </a:t>
            </a:r>
          </a:p>
          <a:p>
            <a:pPr marL="457200" indent="-457200">
              <a:spcBef>
                <a:spcPct val="100000"/>
              </a:spcBef>
            </a:pPr>
            <a:r>
              <a:rPr lang="en-US" altLang="en-US" dirty="0"/>
              <a:t>Changes must be documented in writing; project team members should also document all important meetings and telephone phone calls</a:t>
            </a:r>
          </a:p>
          <a:p>
            <a:pPr marL="457200" indent="-457200"/>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33</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64170" y="123789"/>
            <a:ext cx="1933303" cy="1166001"/>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5" y="248508"/>
            <a:ext cx="10515600" cy="985735"/>
          </a:xfrm>
        </p:spPr>
        <p:txBody>
          <a:bodyPr>
            <a:normAutofit/>
          </a:bodyPr>
          <a:lstStyle/>
          <a:p>
            <a:pPr algn="ctr" eaLnBrk="1" hangingPunct="1"/>
            <a:r>
              <a:rPr lang="en-US" altLang="en-US" sz="3200" b="1" dirty="0">
                <a:solidFill>
                  <a:srgbClr val="0070C0"/>
                </a:solidFill>
              </a:rPr>
              <a:t>Suggestions for Change Control in Contracts </a:t>
            </a:r>
            <a:br>
              <a:rPr lang="en-US" altLang="en-US" sz="3200" b="1" dirty="0">
                <a:solidFill>
                  <a:srgbClr val="0070C0"/>
                </a:solidFill>
              </a:rPr>
            </a:br>
            <a:r>
              <a:rPr lang="en-US" altLang="en-US" sz="3200" b="1" dirty="0">
                <a:solidFill>
                  <a:srgbClr val="0070C0"/>
                </a:solidFill>
              </a:rPr>
              <a:t>(continued)</a:t>
            </a:r>
          </a:p>
        </p:txBody>
      </p:sp>
      <p:sp>
        <p:nvSpPr>
          <p:cNvPr id="37891" name="Rectangle 3"/>
          <p:cNvSpPr>
            <a:spLocks noGrp="1" noChangeArrowheads="1"/>
          </p:cNvSpPr>
          <p:nvPr>
            <p:ph idx="1"/>
          </p:nvPr>
        </p:nvSpPr>
        <p:spPr>
          <a:xfrm>
            <a:off x="2033515" y="1447800"/>
            <a:ext cx="9224749" cy="4572000"/>
          </a:xfrm>
        </p:spPr>
        <p:txBody>
          <a:bodyPr/>
          <a:lstStyle/>
          <a:p>
            <a:pPr eaLnBrk="1" hangingPunct="1">
              <a:spcBef>
                <a:spcPct val="100000"/>
              </a:spcBef>
            </a:pPr>
            <a:r>
              <a:rPr lang="en-US" altLang="en-US" dirty="0"/>
              <a:t>Project managers and teams should stay closely involved to make sure the new system will meet business needs and work in an operational environment</a:t>
            </a:r>
          </a:p>
          <a:p>
            <a:pPr eaLnBrk="1" hangingPunct="1">
              <a:spcBef>
                <a:spcPct val="100000"/>
              </a:spcBef>
            </a:pPr>
            <a:r>
              <a:rPr lang="en-US" altLang="en-US" dirty="0"/>
              <a:t>Have backup plans</a:t>
            </a:r>
          </a:p>
          <a:p>
            <a:pPr eaLnBrk="1" hangingPunct="1">
              <a:spcBef>
                <a:spcPct val="100000"/>
              </a:spcBef>
            </a:pPr>
            <a:r>
              <a:rPr lang="en-US" altLang="en-US" dirty="0"/>
              <a:t>Use tools and techniques, such as a contract change control system, buyer-conducted performance reviews, inspections and audits, and so on</a:t>
            </a:r>
          </a:p>
          <a:p>
            <a:pPr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34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44013" y="145383"/>
            <a:ext cx="1628503" cy="1166001"/>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365126"/>
            <a:ext cx="10515600" cy="869118"/>
          </a:xfrm>
        </p:spPr>
        <p:txBody>
          <a:bodyPr>
            <a:normAutofit/>
          </a:bodyPr>
          <a:lstStyle/>
          <a:p>
            <a:pPr algn="ctr" eaLnBrk="1" hangingPunct="1"/>
            <a:r>
              <a:rPr lang="en-US" altLang="en-US" sz="3600" b="1" dirty="0">
                <a:solidFill>
                  <a:srgbClr val="0070C0"/>
                </a:solidFill>
              </a:rPr>
              <a:t>Best Practice</a:t>
            </a:r>
          </a:p>
        </p:txBody>
      </p:sp>
      <p:sp>
        <p:nvSpPr>
          <p:cNvPr id="38915" name="Content Placeholder 2"/>
          <p:cNvSpPr>
            <a:spLocks noGrp="1"/>
          </p:cNvSpPr>
          <p:nvPr>
            <p:ph idx="1"/>
          </p:nvPr>
        </p:nvSpPr>
        <p:spPr>
          <a:xfrm>
            <a:off x="1905000" y="1600200"/>
            <a:ext cx="9448800" cy="4572000"/>
          </a:xfrm>
        </p:spPr>
        <p:txBody>
          <a:bodyPr>
            <a:normAutofit/>
          </a:bodyPr>
          <a:lstStyle/>
          <a:p>
            <a:pPr eaLnBrk="1" hangingPunct="1"/>
            <a:r>
              <a:rPr lang="en-US" altLang="en-US" dirty="0"/>
              <a:t>A consultation company developed a list of best practices from experienced outsourcers throughout the world:</a:t>
            </a:r>
          </a:p>
          <a:p>
            <a:pPr marL="0" indent="0" eaLnBrk="1" hangingPunct="1">
              <a:buNone/>
            </a:pPr>
            <a:endParaRPr lang="en-US" altLang="en-US" dirty="0"/>
          </a:p>
          <a:p>
            <a:pPr marL="617538" lvl="1" indent="-342900">
              <a:buFont typeface="Arial" panose="020B0604020202020204" pitchFamily="34" charset="0"/>
              <a:buAutoNum type="arabicPeriod"/>
            </a:pPr>
            <a:r>
              <a:rPr lang="en-US" altLang="en-US" sz="2800" dirty="0"/>
              <a:t>Build in Broad Business Outcomes Early and Often</a:t>
            </a:r>
          </a:p>
          <a:p>
            <a:pPr marL="617538" lvl="1" indent="-342900">
              <a:buFont typeface="Arial" panose="020B0604020202020204" pitchFamily="34" charset="0"/>
              <a:buAutoNum type="arabicPeriod"/>
            </a:pPr>
            <a:r>
              <a:rPr lang="en-US" altLang="en-US" sz="2800" dirty="0"/>
              <a:t>Hire a Partner, Not Just a Provider</a:t>
            </a:r>
          </a:p>
          <a:p>
            <a:pPr marL="617538" lvl="1" indent="-342900">
              <a:buFont typeface="Arial" panose="020B0604020202020204" pitchFamily="34" charset="0"/>
              <a:buAutoNum type="arabicPeriod"/>
            </a:pPr>
            <a:r>
              <a:rPr lang="en-US" altLang="en-US" sz="2800" dirty="0"/>
              <a:t>It’s More Than a Contract, It’s a Business Relationship</a:t>
            </a:r>
          </a:p>
          <a:p>
            <a:pPr marL="617538" lvl="1" indent="-342900">
              <a:buFont typeface="Arial" panose="020B0604020202020204" pitchFamily="34" charset="0"/>
              <a:buAutoNum type="arabicPeriod"/>
            </a:pPr>
            <a:r>
              <a:rPr lang="en-US" altLang="en-US" sz="2800" dirty="0"/>
              <a:t>Leverage Gain-Sharing</a:t>
            </a:r>
          </a:p>
          <a:p>
            <a:pPr marL="617538" lvl="1" indent="-342900">
              <a:buFont typeface="Arial" panose="020B0604020202020204" pitchFamily="34" charset="0"/>
              <a:buAutoNum type="arabicPeriod"/>
            </a:pPr>
            <a:r>
              <a:rPr lang="en-US" altLang="en-US" sz="2800" dirty="0"/>
              <a:t>Use Active Governance</a:t>
            </a:r>
          </a:p>
          <a:p>
            <a:pPr marL="617538" lvl="1" indent="-342900">
              <a:buFont typeface="Arial" panose="020B0604020202020204" pitchFamily="34" charset="0"/>
              <a:buAutoNum type="arabicPeriod"/>
            </a:pPr>
            <a:r>
              <a:rPr lang="en-US" altLang="en-US" sz="2800" dirty="0"/>
              <a:t>Assign a Dedicated Executive</a:t>
            </a:r>
          </a:p>
          <a:p>
            <a:pPr marL="617538" lvl="1" indent="-342900">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35</a:t>
            </a:fld>
            <a:endParaRPr lang="en-US" altLang="en-US" sz="1200">
              <a:solidFill>
                <a:srgbClr val="898989"/>
              </a:solidFill>
            </a:endParaRP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2615" y="248509"/>
            <a:ext cx="2329088" cy="870608"/>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600" b="1" dirty="0">
                <a:solidFill>
                  <a:srgbClr val="0070C0"/>
                </a:solidFill>
              </a:rPr>
              <a:t>Contract Clauses</a:t>
            </a:r>
          </a:p>
        </p:txBody>
      </p:sp>
      <p:sp>
        <p:nvSpPr>
          <p:cNvPr id="25603" name="Rectangle 3"/>
          <p:cNvSpPr>
            <a:spLocks noGrp="1" noChangeArrowheads="1"/>
          </p:cNvSpPr>
          <p:nvPr>
            <p:ph idx="1"/>
          </p:nvPr>
        </p:nvSpPr>
        <p:spPr>
          <a:xfrm>
            <a:off x="1905000" y="1524000"/>
            <a:ext cx="8985913" cy="4572000"/>
          </a:xfrm>
        </p:spPr>
        <p:txBody>
          <a:bodyPr/>
          <a:lstStyle/>
          <a:p>
            <a:pPr eaLnBrk="1" hangingPunct="1">
              <a:spcBef>
                <a:spcPct val="100000"/>
              </a:spcBef>
            </a:pPr>
            <a:r>
              <a:rPr lang="en-US" altLang="en-US" dirty="0"/>
              <a:t>Contracts should include specific clauses to take into account issues unique to the project</a:t>
            </a:r>
          </a:p>
          <a:p>
            <a:pPr eaLnBrk="1" hangingPunct="1">
              <a:spcBef>
                <a:spcPct val="100000"/>
              </a:spcBef>
            </a:pPr>
            <a:r>
              <a:rPr lang="en-US" altLang="en-US" dirty="0"/>
              <a:t>Can require various educational or work experience for different pay rights</a:t>
            </a:r>
          </a:p>
          <a:p>
            <a:pPr eaLnBrk="1" hangingPunct="1">
              <a:spcBef>
                <a:spcPct val="100000"/>
              </a:spcBef>
            </a:pPr>
            <a:r>
              <a:rPr lang="en-US" altLang="en-US" dirty="0"/>
              <a:t>A</a:t>
            </a:r>
            <a:r>
              <a:rPr lang="en-US" altLang="en-US" b="1" dirty="0"/>
              <a:t> </a:t>
            </a:r>
            <a:r>
              <a:rPr lang="en-US" altLang="en-US" b="1" dirty="0">
                <a:solidFill>
                  <a:srgbClr val="0070C0"/>
                </a:solidFill>
              </a:rPr>
              <a:t>termination clause</a:t>
            </a:r>
            <a:r>
              <a:rPr lang="en-US" altLang="en-US" dirty="0">
                <a:solidFill>
                  <a:srgbClr val="0070C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36</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12489" y="248508"/>
            <a:ext cx="2479213" cy="985735"/>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600" b="1" dirty="0">
                <a:solidFill>
                  <a:srgbClr val="0070C0"/>
                </a:solidFill>
              </a:rPr>
              <a:t>Closing the Contract</a:t>
            </a:r>
          </a:p>
        </p:txBody>
      </p:sp>
      <p:sp>
        <p:nvSpPr>
          <p:cNvPr id="39939" name="Rectangle 3"/>
          <p:cNvSpPr>
            <a:spLocks noGrp="1" noChangeArrowheads="1"/>
          </p:cNvSpPr>
          <p:nvPr>
            <p:ph idx="1"/>
          </p:nvPr>
        </p:nvSpPr>
        <p:spPr>
          <a:xfrm>
            <a:off x="1904999" y="1524000"/>
            <a:ext cx="9122391" cy="4572000"/>
          </a:xfrm>
        </p:spPr>
        <p:txBody>
          <a:bodyPr>
            <a:noAutofit/>
          </a:bodyPr>
          <a:lstStyle/>
          <a:p>
            <a:pPr eaLnBrk="1" hangingPunct="1">
              <a:spcBef>
                <a:spcPct val="50000"/>
              </a:spcBef>
            </a:pPr>
            <a:r>
              <a:rPr lang="en-US" altLang="en-US" dirty="0"/>
              <a:t>Involves completing and settling contracts and resolving any open items</a:t>
            </a:r>
          </a:p>
          <a:p>
            <a:pPr eaLnBrk="1" hangingPunct="1">
              <a:spcBef>
                <a:spcPct val="50000"/>
              </a:spcBef>
            </a:pPr>
            <a:r>
              <a:rPr lang="en-US" altLang="en-US" dirty="0"/>
              <a:t>The project team should:</a:t>
            </a:r>
          </a:p>
          <a:p>
            <a:pPr lvl="1" eaLnBrk="1" hangingPunct="1">
              <a:spcBef>
                <a:spcPct val="50000"/>
              </a:spcBef>
            </a:pPr>
            <a:r>
              <a:rPr lang="en-US" altLang="en-US" sz="2800" dirty="0"/>
              <a:t>Determine if all work was completed correctly and satisfactorily</a:t>
            </a:r>
          </a:p>
          <a:p>
            <a:pPr lvl="1" eaLnBrk="1" hangingPunct="1">
              <a:spcBef>
                <a:spcPct val="50000"/>
              </a:spcBef>
            </a:pPr>
            <a:r>
              <a:rPr lang="en-US" altLang="en-US" sz="2800" dirty="0"/>
              <a:t>Update records to reflect final results</a:t>
            </a:r>
          </a:p>
          <a:p>
            <a:pPr lvl="1" eaLnBrk="1" hangingPunct="1">
              <a:spcBef>
                <a:spcPct val="50000"/>
              </a:spcBef>
            </a:pPr>
            <a:r>
              <a:rPr lang="en-US" altLang="en-US" sz="2800" dirty="0"/>
              <a:t>Archive information for future use</a:t>
            </a:r>
          </a:p>
          <a:p>
            <a:pPr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37</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0979" y="248508"/>
            <a:ext cx="2110723" cy="985735"/>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4000" b="1" dirty="0">
                <a:solidFill>
                  <a:srgbClr val="0070C0"/>
                </a:solidFill>
              </a:rPr>
              <a:t>Conclusion</a:t>
            </a:r>
          </a:p>
        </p:txBody>
      </p:sp>
      <p:sp>
        <p:nvSpPr>
          <p:cNvPr id="29699" name="Rectangle 3"/>
          <p:cNvSpPr>
            <a:spLocks noGrp="1" noChangeArrowheads="1"/>
          </p:cNvSpPr>
          <p:nvPr>
            <p:ph type="body" idx="1"/>
          </p:nvPr>
        </p:nvSpPr>
        <p:spPr>
          <a:xfrm>
            <a:off x="2047164" y="1609726"/>
            <a:ext cx="8898340" cy="4791075"/>
          </a:xfrm>
        </p:spPr>
        <p:txBody>
          <a:bodyPr>
            <a:normAutofit/>
          </a:bodyPr>
          <a:lstStyle/>
          <a:p>
            <a:pPr>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nSpc>
                <a:spcPct val="90000"/>
              </a:lnSpc>
              <a:buFont typeface="Wingdings" panose="05000000000000000000" pitchFamily="2" charset="2"/>
              <a:buChar char="Ø"/>
            </a:pPr>
            <a:r>
              <a:rPr lang="en-US" altLang="en-US" dirty="0"/>
              <a:t>With the current competitive and demanding conditions found in information technology projects, </a:t>
            </a:r>
          </a:p>
          <a:p>
            <a:pPr>
              <a:lnSpc>
                <a:spcPct val="90000"/>
              </a:lnSpc>
              <a:buFont typeface="Wingdings" panose="05000000000000000000" pitchFamily="2" charset="2"/>
              <a:buChar char="Ø"/>
            </a:pPr>
            <a:r>
              <a:rPr lang="en-US" altLang="en-US" b="1" dirty="0">
                <a:solidFill>
                  <a:srgbClr val="0070C0"/>
                </a:solidFill>
              </a:rPr>
              <a:t>It is very important to prepare contracts with great care and expert assistance</a:t>
            </a:r>
            <a:r>
              <a:rPr lang="en-US" altLang="en-US" dirty="0"/>
              <a:t>. </a:t>
            </a:r>
          </a:p>
          <a:p>
            <a:pPr>
              <a:lnSpc>
                <a:spcPct val="90000"/>
              </a:lnSpc>
              <a:buFont typeface="Wingdings" panose="05000000000000000000" pitchFamily="2" charset="2"/>
              <a:buChar char="Ø"/>
            </a:pPr>
            <a:r>
              <a:rPr lang="en-US" altLang="en-US" dirty="0"/>
              <a:t>It is equally important to </a:t>
            </a:r>
            <a:r>
              <a:rPr lang="en-US" altLang="en-US" b="1" dirty="0">
                <a:solidFill>
                  <a:srgbClr val="0070C0"/>
                </a:solidFill>
              </a:rPr>
              <a:t>initiate and follow effective contract administration procedures. </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34599" y="248509"/>
            <a:ext cx="1857103" cy="870608"/>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4000" b="1" dirty="0">
                <a:solidFill>
                  <a:srgbClr val="0070C0"/>
                </a:solidFill>
              </a:rPr>
              <a:t>Conclusion</a:t>
            </a:r>
          </a:p>
        </p:txBody>
      </p:sp>
      <p:sp>
        <p:nvSpPr>
          <p:cNvPr id="30723" name="Rectangle 3"/>
          <p:cNvSpPr>
            <a:spLocks noGrp="1" noChangeArrowheads="1"/>
          </p:cNvSpPr>
          <p:nvPr>
            <p:ph type="body" idx="1"/>
          </p:nvPr>
        </p:nvSpPr>
        <p:spPr>
          <a:xfrm>
            <a:off x="1981199" y="1367900"/>
            <a:ext cx="8491538"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70C0"/>
                </a:solidFill>
              </a:rPr>
              <a:t>checklists</a:t>
            </a:r>
            <a:r>
              <a:rPr lang="en-US" altLang="en-US" sz="2700" dirty="0"/>
              <a:t> and </a:t>
            </a:r>
            <a:r>
              <a:rPr lang="en-US" altLang="en-US" sz="2700" b="1" dirty="0">
                <a:solidFill>
                  <a:srgbClr val="0070C0"/>
                </a:solidFill>
              </a:rPr>
              <a:t>templates</a:t>
            </a:r>
            <a:r>
              <a:rPr lang="en-US" altLang="en-US" sz="2700" dirty="0"/>
              <a:t> where appropriate.</a:t>
            </a:r>
          </a:p>
          <a:p>
            <a:pPr lvl="1" algn="just">
              <a:lnSpc>
                <a:spcPct val="90000"/>
              </a:lnSpc>
            </a:pPr>
            <a:r>
              <a:rPr lang="en-US" altLang="en-US" sz="2700" b="1" dirty="0">
                <a:solidFill>
                  <a:srgbClr val="0070C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70C0"/>
                </a:solidFill>
              </a:rPr>
              <a:t>contract law expert</a:t>
            </a:r>
            <a:r>
              <a:rPr lang="en-US" altLang="en-US" sz="2700" dirty="0">
                <a:solidFill>
                  <a:schemeClr val="tx2"/>
                </a:solidFill>
              </a:rPr>
              <a:t>.</a:t>
            </a:r>
          </a:p>
          <a:p>
            <a:pPr lvl="1" algn="just">
              <a:lnSpc>
                <a:spcPct val="90000"/>
              </a:lnSpc>
            </a:pPr>
            <a:r>
              <a:rPr lang="en-US" altLang="en-US" sz="2700" b="1" dirty="0">
                <a:solidFill>
                  <a:srgbClr val="0070C0"/>
                </a:solidFill>
              </a:rPr>
              <a:t>Appropriate pricing</a:t>
            </a:r>
            <a:r>
              <a:rPr lang="en-US" altLang="en-US" sz="2700" dirty="0"/>
              <a:t> and/or </a:t>
            </a:r>
            <a:r>
              <a:rPr lang="en-US" altLang="en-US" sz="2700" b="1" dirty="0">
                <a:solidFill>
                  <a:srgbClr val="0070C0"/>
                </a:solidFill>
              </a:rPr>
              <a:t>insuring of risk</a:t>
            </a:r>
            <a:r>
              <a:rPr lang="en-US" altLang="en-US" sz="2700" dirty="0">
                <a:solidFill>
                  <a:srgbClr val="0070C0"/>
                </a:solidFill>
              </a:rPr>
              <a:t> </a:t>
            </a:r>
            <a:r>
              <a:rPr lang="en-US" altLang="en-US" sz="2700" dirty="0"/>
              <a:t>under the contract.</a:t>
            </a:r>
          </a:p>
          <a:p>
            <a:pPr lvl="1" algn="just">
              <a:lnSpc>
                <a:spcPct val="90000"/>
              </a:lnSpc>
            </a:pPr>
            <a:r>
              <a:rPr lang="en-US" altLang="en-US" sz="2700" b="1" dirty="0">
                <a:solidFill>
                  <a:srgbClr val="0070C0"/>
                </a:solidFill>
              </a:rPr>
              <a:t>Periodic review</a:t>
            </a:r>
            <a:r>
              <a:rPr lang="en-US" altLang="en-US" sz="2700" b="1" dirty="0">
                <a:solidFill>
                  <a:schemeClr val="tx2"/>
                </a:solidFill>
              </a:rPr>
              <a:t>, </a:t>
            </a:r>
            <a:r>
              <a:rPr lang="en-US" altLang="en-US" sz="2700" b="1" dirty="0">
                <a:solidFill>
                  <a:srgbClr val="0070C0"/>
                </a:solidFill>
              </a:rPr>
              <a:t>improvement</a:t>
            </a:r>
            <a:r>
              <a:rPr lang="en-US" altLang="en-US" sz="2700" dirty="0">
                <a:solidFill>
                  <a:schemeClr val="tx2"/>
                </a:solidFill>
              </a:rPr>
              <a:t> and </a:t>
            </a:r>
            <a:r>
              <a:rPr lang="en-US" altLang="en-US" sz="2700" b="1" dirty="0">
                <a:solidFill>
                  <a:srgbClr val="0070C0"/>
                </a:solidFill>
              </a:rPr>
              <a:t>updating</a:t>
            </a:r>
            <a:r>
              <a:rPr lang="en-US" altLang="en-US" sz="2700" dirty="0"/>
              <a:t> of contract preparation and administration procedures.</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72737" y="248508"/>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81256"/>
            <a:ext cx="10005982" cy="6124754"/>
          </a:xfrm>
          <a:prstGeom prst="rect">
            <a:avLst/>
          </a:prstGeom>
          <a:noFill/>
        </p:spPr>
        <p:txBody>
          <a:bodyPr wrap="square">
            <a:spAutoFit/>
          </a:bodyPr>
          <a:lstStyle/>
          <a:p>
            <a:pPr marL="457200" indent="-457200">
              <a:buFont typeface="+mj-lt"/>
              <a:buAutoNum type="arabicPeriod"/>
            </a:pPr>
            <a:r>
              <a:rPr lang="en-US" sz="2800" dirty="0"/>
              <a:t>Understand the contents of a procurement management plan, contract statement of work, and calculations involved in a make-or-buy analysis.</a:t>
            </a:r>
          </a:p>
          <a:p>
            <a:pPr marL="457200" indent="-457200">
              <a:buFont typeface="+mj-lt"/>
              <a:buAutoNum type="arabicPeriod"/>
            </a:pPr>
            <a:r>
              <a:rPr lang="en-US" sz="2800" dirty="0"/>
              <a:t>Describe the work involved in planning purchases and acquisitions for projects.</a:t>
            </a:r>
          </a:p>
          <a:p>
            <a:pPr marL="457200" lvl="0" indent="-457200">
              <a:buFont typeface="+mj-lt"/>
              <a:buAutoNum type="arabicPeriod"/>
            </a:pPr>
            <a:r>
              <a:rPr lang="en-US" sz="2800" dirty="0">
                <a:ea typeface="Times New Roman"/>
                <a:sym typeface="Times New Roman"/>
              </a:rPr>
              <a:t>Understand the process of requesting seller responses and the difference between proposals and bids.</a:t>
            </a:r>
          </a:p>
          <a:p>
            <a:pPr marL="457200" lvl="0" indent="-457200">
              <a:buFont typeface="+mj-lt"/>
              <a:buAutoNum type="arabicPeriod"/>
            </a:pPr>
            <a:r>
              <a:rPr lang="en-US" sz="2800" dirty="0">
                <a:ea typeface="Times New Roman"/>
                <a:sym typeface="Times New Roman"/>
              </a:rPr>
              <a:t>Describe the seller selection process and recognize different approaches for evaluating proposals or selecting suppliers.</a:t>
            </a:r>
          </a:p>
          <a:p>
            <a:pPr marL="457200" lvl="0" indent="-457200">
              <a:buFont typeface="+mj-lt"/>
              <a:buAutoNum type="arabicPeriod"/>
            </a:pPr>
            <a:r>
              <a:rPr lang="en-US" sz="2800" dirty="0">
                <a:ea typeface="Times New Roman"/>
                <a:sym typeface="Times New Roman"/>
              </a:rPr>
              <a:t>Discuss the importance of good contract administration.</a:t>
            </a:r>
          </a:p>
          <a:p>
            <a:pPr marL="457200" lvl="0" indent="-457200">
              <a:buFont typeface="+mj-lt"/>
              <a:buAutoNum type="arabicPeriod"/>
            </a:pPr>
            <a:r>
              <a:rPr lang="en-US" sz="2800" dirty="0">
                <a:ea typeface="Times New Roman"/>
                <a:sym typeface="Times New Roman"/>
              </a:rPr>
              <a:t>Describe the contract closure process.</a:t>
            </a: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a:p>
            <a:pPr marL="457200" lvl="0" indent="-457200">
              <a:buFont typeface="+mj-lt"/>
              <a:buAutoNum type="arabicPeriod"/>
            </a:pP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Summary </a:t>
            </a:r>
            <a:r>
              <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of Learning Objectives</a:t>
            </a:r>
            <a:endPar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70C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3108543"/>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8178</TotalTime>
  <Words>2621</Words>
  <Application>Microsoft Office PowerPoint</Application>
  <PresentationFormat>Widescreen</PresentationFormat>
  <Paragraphs>246</Paragraphs>
  <Slides>42</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49" baseType="lpstr">
      <vt:lpstr>Arial</vt:lpstr>
      <vt:lpstr>Calibri</vt:lpstr>
      <vt:lpstr>Monotype Sorts</vt:lpstr>
      <vt:lpstr>Times New Roman</vt:lpstr>
      <vt:lpstr>Wingdings</vt:lpstr>
      <vt:lpstr>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PowerPoint Presentation</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PowerPoint Presentation</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Dream</cp:lastModifiedBy>
  <cp:revision>254</cp:revision>
  <dcterms:modified xsi:type="dcterms:W3CDTF">2023-11-16T18:33:10Z</dcterms:modified>
</cp:coreProperties>
</file>