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13" r:id="rId3"/>
    <p:sldId id="256" r:id="rId4"/>
    <p:sldId id="539" r:id="rId5"/>
    <p:sldId id="540" r:id="rId6"/>
    <p:sldId id="487" r:id="rId7"/>
    <p:sldId id="483" r:id="rId8"/>
    <p:sldId id="482" r:id="rId9"/>
    <p:sldId id="485" r:id="rId10"/>
    <p:sldId id="486" r:id="rId11"/>
    <p:sldId id="484" r:id="rId12"/>
    <p:sldId id="276" r:id="rId13"/>
    <p:sldId id="488" r:id="rId14"/>
    <p:sldId id="523" r:id="rId15"/>
    <p:sldId id="544" r:id="rId16"/>
    <p:sldId id="489" r:id="rId17"/>
    <p:sldId id="541" r:id="rId18"/>
    <p:sldId id="490" r:id="rId19"/>
    <p:sldId id="542" r:id="rId20"/>
    <p:sldId id="524" r:id="rId21"/>
    <p:sldId id="491" r:id="rId22"/>
    <p:sldId id="543" r:id="rId23"/>
    <p:sldId id="546" r:id="rId24"/>
    <p:sldId id="493" r:id="rId25"/>
    <p:sldId id="550" r:id="rId26"/>
    <p:sldId id="495" r:id="rId27"/>
    <p:sldId id="494" r:id="rId28"/>
    <p:sldId id="529" r:id="rId29"/>
    <p:sldId id="551" r:id="rId30"/>
    <p:sldId id="497" r:id="rId31"/>
    <p:sldId id="498" r:id="rId32"/>
    <p:sldId id="552" r:id="rId33"/>
    <p:sldId id="553" r:id="rId34"/>
    <p:sldId id="531" r:id="rId35"/>
    <p:sldId id="577" r:id="rId36"/>
    <p:sldId id="499" r:id="rId37"/>
    <p:sldId id="576" r:id="rId38"/>
    <p:sldId id="559" r:id="rId39"/>
    <p:sldId id="520" r:id="rId40"/>
    <p:sldId id="578" r:id="rId41"/>
    <p:sldId id="580" r:id="rId42"/>
    <p:sldId id="55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539"/>
            <p14:sldId id="540"/>
            <p14:sldId id="487"/>
            <p14:sldId id="483"/>
            <p14:sldId id="482"/>
            <p14:sldId id="485"/>
            <p14:sldId id="486"/>
            <p14:sldId id="484"/>
            <p14:sldId id="276"/>
            <p14:sldId id="488"/>
            <p14:sldId id="523"/>
            <p14:sldId id="544"/>
            <p14:sldId id="489"/>
            <p14:sldId id="541"/>
            <p14:sldId id="490"/>
            <p14:sldId id="542"/>
            <p14:sldId id="524"/>
            <p14:sldId id="491"/>
            <p14:sldId id="543"/>
            <p14:sldId id="546"/>
            <p14:sldId id="493"/>
            <p14:sldId id="550"/>
            <p14:sldId id="495"/>
            <p14:sldId id="494"/>
            <p14:sldId id="529"/>
            <p14:sldId id="551"/>
            <p14:sldId id="497"/>
            <p14:sldId id="498"/>
            <p14:sldId id="552"/>
            <p14:sldId id="553"/>
            <p14:sldId id="531"/>
            <p14:sldId id="577"/>
            <p14:sldId id="499"/>
            <p14:sldId id="576"/>
            <p14:sldId id="559"/>
            <p14:sldId id="520"/>
            <p14:sldId id="578"/>
            <p14:sldId id="580"/>
            <p14:sldId id="55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3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12647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50140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2934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5.png"/><Relationship Id="rId7"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889480" cy="1446550"/>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Entrepreneurship</a:t>
            </a:r>
          </a:p>
          <a:p>
            <a:r>
              <a:rPr lang="en-US" sz="4400" b="1" dirty="0">
                <a:solidFill>
                  <a:srgbClr val="8E5A6D"/>
                </a:solidFill>
                <a:latin typeface="Tajawal Medium" panose="00000600000000000000" pitchFamily="2" charset="-78"/>
                <a:cs typeface="Tajawal Medium" panose="00000600000000000000" pitchFamily="2" charset="-78"/>
              </a:rPr>
              <a:t>and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ENT624</a:t>
            </a: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046988"/>
          </a:xfrm>
          <a:prstGeom prst="rect">
            <a:avLst/>
          </a:prstGeom>
          <a:noFill/>
        </p:spPr>
        <p:txBody>
          <a:bodyPr wrap="square" rtlCol="0">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1. Understand the key role of strategy in the discovery and exploitation of opportunities as entrepreneurial firms form and grow.</a:t>
            </a:r>
          </a:p>
          <a:p>
            <a:pPr algn="just"/>
            <a:r>
              <a:rPr lang="en-US" sz="2400" dirty="0">
                <a:solidFill>
                  <a:srgbClr val="0A1F61"/>
                </a:solidFill>
                <a:latin typeface="Tajawal ExtraBold" panose="00000800000000000000" pitchFamily="2" charset="-78"/>
                <a:cs typeface="Tajawal ExtraBold" panose="00000800000000000000" pitchFamily="2" charset="-78"/>
              </a:rPr>
              <a:t>2. Learn about contemporary trends and patterns in entrepreneurship, including its role in the global economy and the increase in social entrepreneurship.</a:t>
            </a:r>
          </a:p>
          <a:p>
            <a:pPr algn="just"/>
            <a:r>
              <a:rPr lang="en-US" sz="2400" dirty="0">
                <a:solidFill>
                  <a:srgbClr val="0A1F61"/>
                </a:solidFill>
                <a:latin typeface="Tajawal ExtraBold" panose="00000800000000000000" pitchFamily="2" charset="-78"/>
                <a:cs typeface="Tajawal ExtraBold" panose="00000800000000000000" pitchFamily="2" charset="-78"/>
              </a:rPr>
              <a:t>3. Understand the significance of entrepreneurial firms to innovation in the Economy.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659284"/>
            <a:ext cx="9893651" cy="4401205"/>
          </a:xfrm>
          <a:prstGeom prst="rect">
            <a:avLst/>
          </a:prstGeom>
          <a:noFill/>
        </p:spPr>
        <p:txBody>
          <a:bodyPr wrap="square" rtlCol="0">
            <a:spAutoFit/>
          </a:bodyPr>
          <a:lstStyle/>
          <a:p>
            <a:pPr algn="just"/>
            <a:r>
              <a:rPr lang="en-US" sz="3200" b="1" dirty="0">
                <a:solidFill>
                  <a:srgbClr val="2D3956"/>
                </a:solidFill>
                <a:latin typeface="Tajawal ExtraBold" panose="00000800000000000000" pitchFamily="2" charset="-78"/>
                <a:cs typeface="Tajawal ExtraBold" panose="00000800000000000000" pitchFamily="2" charset="-78"/>
              </a:rPr>
              <a:t>Entrepreneurship</a:t>
            </a:r>
            <a:r>
              <a:rPr lang="en-US" sz="3200" dirty="0">
                <a:solidFill>
                  <a:srgbClr val="2D3956"/>
                </a:solidFill>
                <a:latin typeface="Tajawal ExtraBold" panose="00000800000000000000" pitchFamily="2" charset="-78"/>
                <a:cs typeface="Tajawal ExtraBold" panose="00000800000000000000" pitchFamily="2" charset="-78"/>
              </a:rPr>
              <a:t> can be defined as </a:t>
            </a:r>
            <a:r>
              <a:rPr lang="en-US" sz="3200" dirty="0">
                <a:solidFill>
                  <a:srgbClr val="FF0000"/>
                </a:solidFill>
                <a:latin typeface="Tajawal ExtraBold" panose="00000800000000000000" pitchFamily="2" charset="-78"/>
                <a:cs typeface="Tajawal ExtraBold" panose="00000800000000000000" pitchFamily="2" charset="-78"/>
              </a:rPr>
              <a:t>the identification and utilization of previously unexploited opportunities</a:t>
            </a:r>
            <a:r>
              <a:rPr lang="en-US" sz="3200" dirty="0">
                <a:solidFill>
                  <a:srgbClr val="2D3956"/>
                </a:solidFill>
                <a:latin typeface="Tajawal ExtraBold" panose="00000800000000000000" pitchFamily="2" charset="-78"/>
                <a:cs typeface="Tajawal ExtraBold" panose="00000800000000000000" pitchFamily="2" charset="-78"/>
              </a:rPr>
              <a:t>. </a:t>
            </a:r>
          </a:p>
          <a:p>
            <a:pPr algn="just"/>
            <a:endParaRPr lang="en-US" sz="3200" dirty="0">
              <a:solidFill>
                <a:srgbClr val="2D3956"/>
              </a:solidFill>
              <a:latin typeface="Tajawal ExtraBold" panose="00000800000000000000" pitchFamily="2" charset="-78"/>
              <a:cs typeface="Tajawal ExtraBold" panose="00000800000000000000" pitchFamily="2" charset="-78"/>
            </a:endParaRPr>
          </a:p>
          <a:p>
            <a:pPr algn="just"/>
            <a:r>
              <a:rPr lang="en-US" sz="3200" dirty="0">
                <a:solidFill>
                  <a:srgbClr val="2D3956"/>
                </a:solidFill>
                <a:latin typeface="Tajawal ExtraBold" panose="00000800000000000000" pitchFamily="2" charset="-78"/>
                <a:cs typeface="Tajawal ExtraBold" panose="00000800000000000000" pitchFamily="2" charset="-78"/>
              </a:rPr>
              <a:t>- The </a:t>
            </a:r>
            <a:r>
              <a:rPr lang="en-US" sz="3200" dirty="0">
                <a:solidFill>
                  <a:srgbClr val="FF0000"/>
                </a:solidFill>
                <a:latin typeface="Tajawal ExtraBold" panose="00000800000000000000" pitchFamily="2" charset="-78"/>
                <a:cs typeface="Tajawal ExtraBold" panose="00000800000000000000" pitchFamily="2" charset="-78"/>
              </a:rPr>
              <a:t>identification of opportunities </a:t>
            </a:r>
            <a:r>
              <a:rPr lang="en-US" sz="3200" dirty="0">
                <a:solidFill>
                  <a:srgbClr val="2D3956"/>
                </a:solidFill>
                <a:latin typeface="Tajawal ExtraBold" panose="00000800000000000000" pitchFamily="2" charset="-78"/>
                <a:cs typeface="Tajawal ExtraBold" panose="00000800000000000000" pitchFamily="2" charset="-78"/>
              </a:rPr>
              <a:t>that lead to the creation of new business ventures </a:t>
            </a:r>
            <a:r>
              <a:rPr lang="en-US" sz="3200" dirty="0">
                <a:solidFill>
                  <a:srgbClr val="FF0000"/>
                </a:solidFill>
                <a:latin typeface="Tajawal ExtraBold" panose="00000800000000000000" pitchFamily="2" charset="-78"/>
                <a:cs typeface="Tajawal ExtraBold" panose="00000800000000000000" pitchFamily="2" charset="-78"/>
              </a:rPr>
              <a:t>is the heart of entrepreneurship </a:t>
            </a:r>
            <a:r>
              <a:rPr lang="en-US" sz="3200" dirty="0">
                <a:solidFill>
                  <a:srgbClr val="2D3956"/>
                </a:solidFill>
                <a:latin typeface="Tajawal ExtraBold" panose="00000800000000000000" pitchFamily="2" charset="-78"/>
                <a:cs typeface="Tajawal ExtraBold" panose="00000800000000000000" pitchFamily="2" charset="-78"/>
              </a:rPr>
              <a:t>today. </a:t>
            </a:r>
          </a:p>
          <a:p>
            <a:endParaRPr lang="en-US" sz="2800" dirty="0">
              <a:solidFill>
                <a:srgbClr val="2D3956"/>
              </a:solidFill>
              <a:latin typeface="Tajawal ExtraBold" panose="00000800000000000000" pitchFamily="2" charset="-78"/>
              <a:cs typeface="Tajawal ExtraBold" panose="00000800000000000000" pitchFamily="2" charset="-78"/>
            </a:endParaRPr>
          </a:p>
          <a:p>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7B373E6-5213-7745-1201-8D44339A4F8B}"/>
              </a:ext>
            </a:extLst>
          </p:cNvPr>
          <p:cNvSpPr txBox="1"/>
          <p:nvPr/>
        </p:nvSpPr>
        <p:spPr>
          <a:xfrm>
            <a:off x="534363" y="1570939"/>
            <a:ext cx="9922203" cy="3965253"/>
          </a:xfrm>
          <a:prstGeom prst="rect">
            <a:avLst/>
          </a:prstGeom>
          <a:noFill/>
        </p:spPr>
        <p:txBody>
          <a:bodyPr wrap="square">
            <a:spAutoFit/>
          </a:bodyPr>
          <a:lstStyle/>
          <a:p>
            <a:pPr marL="0" marR="0" algn="just">
              <a:lnSpc>
                <a:spcPct val="107000"/>
              </a:lnSpc>
              <a:spcBef>
                <a:spcPts val="0"/>
              </a:spcBef>
              <a:spcAft>
                <a:spcPts val="800"/>
              </a:spcAft>
            </a:pPr>
            <a:r>
              <a:rPr lang="en-US"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What is the relationship between entrepreneurship and strategy?</a:t>
            </a:r>
            <a:r>
              <a:rPr lang="en-US" sz="28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p>
          <a:p>
            <a:pPr marL="0" marR="0" algn="just">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Arial" panose="020B0604020202020204" pitchFamily="34" charset="0"/>
              </a:rPr>
              <a:t>Both entrepreneurship and strategic management </a:t>
            </a:r>
            <a:r>
              <a:rPr lang="en-US" sz="2800"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focus on the ways in which businesses create change </a:t>
            </a:r>
            <a:r>
              <a:rPr lang="en-US" sz="2800" kern="100" dirty="0">
                <a:effectLst/>
                <a:latin typeface="Calibri" panose="020F0502020204030204" pitchFamily="34" charset="0"/>
                <a:ea typeface="Calibri" panose="020F0502020204030204" pitchFamily="34" charset="0"/>
                <a:cs typeface="Arial" panose="020B0604020202020204" pitchFamily="34" charset="0"/>
              </a:rPr>
              <a:t>by exploiting opportunities they discover within the uncertain environments in which they operate.</a:t>
            </a:r>
          </a:p>
          <a:p>
            <a:pPr marL="0" marR="0" algn="just">
              <a:lnSpc>
                <a:spcPct val="107000"/>
              </a:lnSpc>
              <a:spcBef>
                <a:spcPts val="0"/>
              </a:spcBef>
              <a:spcAft>
                <a:spcPts val="800"/>
              </a:spcAft>
            </a:pPr>
            <a:r>
              <a:rPr lang="en-US"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Entrepreneurs are able to create wealth by identifying opportunities </a:t>
            </a:r>
            <a:r>
              <a:rPr lang="en-US" sz="2800" b="1" kern="100" dirty="0">
                <a:effectLst/>
                <a:latin typeface="Calibri" panose="020F0502020204030204" pitchFamily="34" charset="0"/>
                <a:ea typeface="Calibri" panose="020F0502020204030204" pitchFamily="34" charset="0"/>
                <a:cs typeface="Arial" panose="020B0604020202020204" pitchFamily="34" charset="0"/>
              </a:rPr>
              <a:t>and then </a:t>
            </a:r>
            <a:r>
              <a:rPr lang="en-US"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developing competitive advantages </a:t>
            </a:r>
            <a:r>
              <a:rPr lang="en-US" sz="2800" kern="100" dirty="0">
                <a:effectLst/>
                <a:latin typeface="Calibri" panose="020F0502020204030204" pitchFamily="34" charset="0"/>
                <a:ea typeface="Calibri" panose="020F0502020204030204" pitchFamily="34" charset="0"/>
                <a:cs typeface="Arial" panose="020B0604020202020204" pitchFamily="34" charset="0"/>
              </a:rPr>
              <a:t>to exploit them.</a:t>
            </a:r>
          </a:p>
        </p:txBody>
      </p:sp>
    </p:spTree>
    <p:extLst>
      <p:ext uri="{BB962C8B-B14F-4D97-AF65-F5344CB8AC3E}">
        <p14:creationId xmlns:p14="http://schemas.microsoft.com/office/powerpoint/2010/main" val="3464714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722326"/>
            <a:ext cx="9893651" cy="4133760"/>
          </a:xfrm>
          <a:prstGeom prst="rect">
            <a:avLst/>
          </a:prstGeom>
          <a:noFill/>
        </p:spPr>
        <p:txBody>
          <a:bodyPr wrap="square" rtlCol="0">
            <a:spAutoFit/>
          </a:bodyPr>
          <a:lstStyle/>
          <a:p>
            <a:pPr marL="457200" indent="-457200" algn="just">
              <a:lnSpc>
                <a:spcPct val="107000"/>
              </a:lnSpc>
              <a:spcAft>
                <a:spcPts val="800"/>
              </a:spcAft>
              <a:buFont typeface="Arial" panose="020B0604020202020204" pitchFamily="34" charset="0"/>
              <a:buChar char="•"/>
            </a:pPr>
            <a:r>
              <a:rPr lang="en-US"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Strategic entrepreneurship</a:t>
            </a:r>
            <a:r>
              <a:rPr lang="en-US" sz="2800" i="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US" sz="2800" kern="100" dirty="0">
                <a:effectLst/>
                <a:latin typeface="Calibri" panose="020F0502020204030204" pitchFamily="34" charset="0"/>
                <a:ea typeface="Calibri" panose="020F0502020204030204" pitchFamily="34" charset="0"/>
                <a:cs typeface="Arial" panose="020B0604020202020204" pitchFamily="34" charset="0"/>
              </a:rPr>
              <a:t>is </a:t>
            </a:r>
            <a:r>
              <a:rPr lang="en-US"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integration of entrepreneurship and strategic management knowledge</a:t>
            </a:r>
            <a:r>
              <a:rPr lang="en-US" sz="2800" b="1" kern="100" dirty="0">
                <a:solidFill>
                  <a:srgbClr val="FF0000"/>
                </a:solidFill>
                <a:latin typeface="Calibri" panose="020F0502020204030204" pitchFamily="34" charset="0"/>
                <a:ea typeface="Calibri" panose="020F0502020204030204" pitchFamily="34" charset="0"/>
                <a:cs typeface="Arial" panose="020B0604020202020204" pitchFamily="34" charset="0"/>
              </a:rPr>
              <a:t>.</a:t>
            </a:r>
          </a:p>
          <a:p>
            <a:pPr marL="0" marR="0" algn="just">
              <a:lnSpc>
                <a:spcPct val="107000"/>
              </a:lnSpc>
              <a:spcBef>
                <a:spcPts val="0"/>
              </a:spcBef>
              <a:spcAft>
                <a:spcPts val="800"/>
              </a:spcAft>
            </a:pPr>
            <a:r>
              <a:rPr lang="en-US" sz="2800" b="1" kern="1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3200" b="1" kern="100" dirty="0">
                <a:solidFill>
                  <a:schemeClr val="accent1"/>
                </a:solidFill>
                <a:latin typeface="Calibri" panose="020F0502020204030204" pitchFamily="34" charset="0"/>
                <a:ea typeface="Calibri" panose="020F0502020204030204" pitchFamily="34" charset="0"/>
                <a:cs typeface="Arial" panose="020B0604020202020204" pitchFamily="34" charset="0"/>
              </a:rPr>
              <a:t>= </a:t>
            </a:r>
            <a:r>
              <a:rPr lang="en-US" sz="32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entrepreneurship </a:t>
            </a:r>
            <a:r>
              <a:rPr lang="en-US" sz="3200" b="1" kern="100" dirty="0">
                <a:solidFill>
                  <a:schemeClr val="accent1"/>
                </a:solidFill>
                <a:latin typeface="Calibri" panose="020F0502020204030204" pitchFamily="34" charset="0"/>
                <a:ea typeface="Calibri" panose="020F0502020204030204" pitchFamily="34" charset="0"/>
                <a:cs typeface="Arial" panose="020B0604020202020204" pitchFamily="34" charset="0"/>
              </a:rPr>
              <a:t> +  </a:t>
            </a:r>
            <a:r>
              <a:rPr lang="en-US" sz="32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strategic management </a:t>
            </a:r>
            <a:endParaRPr lang="en-US" sz="3200" b="1" kern="100" dirty="0">
              <a:solidFill>
                <a:schemeClr val="accent1"/>
              </a:solidFill>
              <a:latin typeface="Calibri" panose="020F0502020204030204" pitchFamily="34" charset="0"/>
              <a:ea typeface="Calibri" panose="020F0502020204030204" pitchFamily="34" charset="0"/>
              <a:cs typeface="Arial" panose="020B0604020202020204" pitchFamily="34" charset="0"/>
            </a:endParaRPr>
          </a:p>
          <a:p>
            <a:pPr marL="457200" marR="0" indent="-457200" algn="just">
              <a:lnSpc>
                <a:spcPct val="107000"/>
              </a:lnSpc>
              <a:spcBef>
                <a:spcPts val="0"/>
              </a:spcBef>
              <a:spcAft>
                <a:spcPts val="800"/>
              </a:spcAft>
              <a:buFont typeface="Arial" panose="020B0604020202020204" pitchFamily="34" charset="0"/>
              <a:buChar char="•"/>
            </a:pPr>
            <a:endParaRPr lang="en-US"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a:lnSpc>
                <a:spcPct val="107000"/>
              </a:lnSpc>
              <a:spcBef>
                <a:spcPts val="0"/>
              </a:spcBef>
              <a:spcAft>
                <a:spcPts val="800"/>
              </a:spcAft>
              <a:buFont typeface="Arial" panose="020B0604020202020204" pitchFamily="34" charset="0"/>
              <a:buChar char="•"/>
            </a:pPr>
            <a:r>
              <a:rPr lang="en-US"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Successful entrepreneurs are able to notice the opportunities that many other people seem to miss</a:t>
            </a:r>
            <a:r>
              <a:rPr lang="en-US" sz="2800" kern="100" dirty="0">
                <a:effectLst/>
                <a:latin typeface="Calibri" panose="020F0502020204030204" pitchFamily="34" charset="0"/>
                <a:ea typeface="Calibri" panose="020F0502020204030204" pitchFamily="34" charset="0"/>
                <a:cs typeface="Arial" panose="020B0604020202020204" pitchFamily="34" charset="0"/>
              </a:rPr>
              <a:t>, and, more important, they are then able to </a:t>
            </a:r>
            <a:r>
              <a:rPr lang="en-US" sz="2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find the means to turn these possibilities into action</a:t>
            </a: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to</a:t>
            </a:r>
            <a:r>
              <a:rPr lang="en-US" sz="2800" kern="100" dirty="0">
                <a:effectLst/>
                <a:latin typeface="Calibri" panose="020F0502020204030204" pitchFamily="34" charset="0"/>
                <a:ea typeface="Calibri" panose="020F0502020204030204" pitchFamily="34" charset="0"/>
                <a:cs typeface="Arial" panose="020B0604020202020204" pitchFamily="34" charset="0"/>
              </a:rPr>
              <a:t> </a:t>
            </a:r>
            <a:r>
              <a:rPr lang="en-US" sz="2800"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bring to the market something novel and useful</a:t>
            </a:r>
            <a:r>
              <a:rPr lang="en-US" sz="28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D887D05C-4E2E-D32C-5A96-C0B9095A32BA}"/>
              </a:ext>
            </a:extLst>
          </p:cNvPr>
          <p:cNvSpPr/>
          <p:nvPr/>
        </p:nvSpPr>
        <p:spPr>
          <a:xfrm>
            <a:off x="1980285" y="2800015"/>
            <a:ext cx="8349204" cy="7722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2219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832092"/>
          </a:xfrm>
          <a:prstGeom prst="rect">
            <a:avLst/>
          </a:prstGeom>
          <a:noFill/>
        </p:spPr>
        <p:txBody>
          <a:bodyPr wrap="square" rtlCol="0">
            <a:spAutoFit/>
          </a:bodyPr>
          <a:lstStyle/>
          <a:p>
            <a:pPr marL="342900" indent="-342900" algn="just">
              <a:buFont typeface="Arial" panose="020B0604020202020204" pitchFamily="34" charset="0"/>
              <a:buChar char="•"/>
            </a:pPr>
            <a:r>
              <a:rPr lang="en-US" sz="2800" b="0" i="0" dirty="0">
                <a:solidFill>
                  <a:srgbClr val="242021"/>
                </a:solidFill>
                <a:effectLst/>
                <a:latin typeface="Minion-Regular"/>
              </a:rPr>
              <a:t>Increasingly, </a:t>
            </a:r>
            <a:r>
              <a:rPr lang="en-US" sz="2800" b="1" i="0" dirty="0">
                <a:solidFill>
                  <a:srgbClr val="FF0000"/>
                </a:solidFill>
                <a:effectLst/>
                <a:latin typeface="Minion-Regular"/>
              </a:rPr>
              <a:t>entrepreneurs are relying on the expertise and input of key stakeholders </a:t>
            </a:r>
            <a:r>
              <a:rPr lang="en-US" sz="2800" b="0" i="0" dirty="0">
                <a:solidFill>
                  <a:srgbClr val="242021"/>
                </a:solidFill>
                <a:effectLst/>
                <a:latin typeface="Minion-Regular"/>
              </a:rPr>
              <a:t>as they launch and develop their businesses. </a:t>
            </a:r>
          </a:p>
          <a:p>
            <a:pPr marL="342900" indent="-342900" algn="just">
              <a:buFont typeface="Arial" panose="020B0604020202020204" pitchFamily="34" charset="0"/>
              <a:buChar char="•"/>
            </a:pPr>
            <a:r>
              <a:rPr lang="en-US" sz="2800" b="1" i="0" dirty="0">
                <a:solidFill>
                  <a:srgbClr val="FF0000"/>
                </a:solidFill>
                <a:effectLst/>
                <a:latin typeface="Minion-Regular"/>
              </a:rPr>
              <a:t>Stakeholders are:</a:t>
            </a:r>
          </a:p>
          <a:p>
            <a:pPr algn="just"/>
            <a:r>
              <a:rPr lang="en-US" sz="2800" b="1" i="0" dirty="0">
                <a:solidFill>
                  <a:srgbClr val="FF0000"/>
                </a:solidFill>
                <a:effectLst/>
                <a:latin typeface="Minion-Regular"/>
              </a:rPr>
              <a:t>            1) Outside</a:t>
            </a:r>
            <a:r>
              <a:rPr lang="en-US" sz="2800" b="0" i="0" dirty="0">
                <a:solidFill>
                  <a:srgbClr val="242021"/>
                </a:solidFill>
                <a:effectLst/>
                <a:latin typeface="Minion-Regular"/>
              </a:rPr>
              <a:t> the firm in the </a:t>
            </a:r>
            <a:r>
              <a:rPr lang="en-US" sz="2800" b="0" i="0" u="sng" dirty="0">
                <a:solidFill>
                  <a:srgbClr val="FF0000"/>
                </a:solidFill>
                <a:effectLst/>
                <a:latin typeface="Minion-Regular"/>
              </a:rPr>
              <a:t>role of advisers</a:t>
            </a:r>
            <a:r>
              <a:rPr lang="en-US" sz="2800" b="0" i="0" dirty="0">
                <a:solidFill>
                  <a:srgbClr val="242021"/>
                </a:solidFill>
                <a:effectLst/>
                <a:latin typeface="Minion-Regular"/>
              </a:rPr>
              <a:t>.</a:t>
            </a:r>
          </a:p>
          <a:p>
            <a:pPr algn="just"/>
            <a:r>
              <a:rPr lang="en-US" sz="2800" b="1" i="0" dirty="0">
                <a:solidFill>
                  <a:srgbClr val="FF0000"/>
                </a:solidFill>
                <a:effectLst/>
                <a:latin typeface="Minion-Regular"/>
              </a:rPr>
              <a:t>            2) Inside</a:t>
            </a:r>
            <a:r>
              <a:rPr lang="en-US" sz="2800" b="0" i="0" dirty="0">
                <a:solidFill>
                  <a:srgbClr val="242021"/>
                </a:solidFill>
                <a:effectLst/>
                <a:latin typeface="Minion-Regular"/>
              </a:rPr>
              <a:t> the firm in the </a:t>
            </a:r>
            <a:r>
              <a:rPr lang="en-US" sz="2800" b="0" i="0" u="sng" dirty="0">
                <a:solidFill>
                  <a:srgbClr val="FF0000"/>
                </a:solidFill>
                <a:effectLst/>
                <a:latin typeface="Minion-Regular"/>
              </a:rPr>
              <a:t>roles of investors and employees</a:t>
            </a:r>
            <a:r>
              <a:rPr lang="en-US" sz="2800" b="0" i="0" dirty="0">
                <a:solidFill>
                  <a:srgbClr val="FF0000"/>
                </a:solidFill>
                <a:effectLst/>
                <a:latin typeface="Minion-Regular"/>
              </a:rPr>
              <a:t>.</a:t>
            </a:r>
          </a:p>
          <a:p>
            <a:pPr marL="285750" indent="-285750" algn="just">
              <a:buFont typeface="Arial" panose="020B0604020202020204" pitchFamily="34" charset="0"/>
              <a:buChar char="•"/>
            </a:pPr>
            <a:endParaRPr lang="en-US" sz="2800" b="0" i="0" dirty="0">
              <a:solidFill>
                <a:srgbClr val="242021"/>
              </a:solidFill>
              <a:effectLst/>
              <a:latin typeface="Minion-Regular"/>
            </a:endParaRPr>
          </a:p>
          <a:p>
            <a:pPr marL="342900" indent="-342900" algn="just">
              <a:buFont typeface="Arial" panose="020B0604020202020204" pitchFamily="34" charset="0"/>
              <a:buChar char="•"/>
            </a:pPr>
            <a:r>
              <a:rPr lang="en-US" sz="2800" dirty="0">
                <a:solidFill>
                  <a:srgbClr val="242021"/>
                </a:solidFill>
                <a:latin typeface="Minion-Regular"/>
              </a:rPr>
              <a:t>T</a:t>
            </a:r>
            <a:r>
              <a:rPr lang="en-US" sz="2800" b="0" i="0" dirty="0">
                <a:solidFill>
                  <a:srgbClr val="242021"/>
                </a:solidFill>
                <a:effectLst/>
                <a:latin typeface="Minion-Regular"/>
              </a:rPr>
              <a:t>he </a:t>
            </a:r>
            <a:r>
              <a:rPr lang="en-US" sz="2800" b="0" i="0" dirty="0">
                <a:solidFill>
                  <a:srgbClr val="FF0000"/>
                </a:solidFill>
                <a:effectLst/>
                <a:latin typeface="Minion-Regular"/>
              </a:rPr>
              <a:t>entrepreneur’s ability to create a powerful team </a:t>
            </a:r>
            <a:r>
              <a:rPr lang="en-US" sz="2800" b="0" i="0" dirty="0">
                <a:solidFill>
                  <a:srgbClr val="242021"/>
                </a:solidFill>
                <a:effectLst/>
                <a:latin typeface="Minion-Regular"/>
              </a:rPr>
              <a:t>capable of breakthrough thinking </a:t>
            </a:r>
            <a:r>
              <a:rPr lang="en-US" sz="2800" b="0" i="0" dirty="0">
                <a:solidFill>
                  <a:srgbClr val="FF0000"/>
                </a:solidFill>
                <a:effectLst/>
                <a:latin typeface="Minion-Regular"/>
              </a:rPr>
              <a:t>shapes the new venture’s potential success </a:t>
            </a:r>
            <a:r>
              <a:rPr lang="en-US" sz="2800" b="0" i="0" dirty="0">
                <a:solidFill>
                  <a:srgbClr val="242021"/>
                </a:solidFill>
                <a:effectLst/>
                <a:latin typeface="Minion-Regular"/>
              </a:rPr>
              <a:t>and growth. </a:t>
            </a:r>
          </a:p>
          <a:p>
            <a:pPr algn="just"/>
            <a:endParaRPr lang="en-US" sz="2800" b="0" i="0" dirty="0">
              <a:solidFill>
                <a:srgbClr val="242021"/>
              </a:solidFill>
              <a:effectLs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55310"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39"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698" y="1236526"/>
            <a:ext cx="9893651" cy="923330"/>
          </a:xfrm>
          <a:prstGeom prst="rect">
            <a:avLst/>
          </a:prstGeom>
          <a:noFill/>
        </p:spPr>
        <p:txBody>
          <a:bodyPr wrap="square" rtlCol="0">
            <a:spAutoFit/>
          </a:bodyPr>
          <a:lstStyle/>
          <a:p>
            <a:r>
              <a:rPr lang="en-US" sz="1800" b="1" i="0" dirty="0">
                <a:solidFill>
                  <a:srgbClr val="1A459D"/>
                </a:solidFill>
                <a:effectLst/>
                <a:latin typeface="Frutiger-Light"/>
              </a:rPr>
              <a:t>Entrepreneurial Stages: Changing Patterns, Strategies, and Entrepreneurial Roles</a:t>
            </a:r>
            <a:r>
              <a:rPr lang="en-US" b="1"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4" name="Table 3">
            <a:extLst>
              <a:ext uri="{FF2B5EF4-FFF2-40B4-BE49-F238E27FC236}">
                <a16:creationId xmlns:a16="http://schemas.microsoft.com/office/drawing/2014/main" id="{52B8D4EB-79BF-6EB7-A793-B2A301EF00CB}"/>
              </a:ext>
            </a:extLst>
          </p:cNvPr>
          <p:cNvGraphicFramePr>
            <a:graphicFrameLocks noGrp="1"/>
          </p:cNvGraphicFramePr>
          <p:nvPr>
            <p:extLst>
              <p:ext uri="{D42A27DB-BD31-4B8C-83A1-F6EECF244321}">
                <p14:modId xmlns:p14="http://schemas.microsoft.com/office/powerpoint/2010/main" val="1063865739"/>
              </p:ext>
            </p:extLst>
          </p:nvPr>
        </p:nvGraphicFramePr>
        <p:xfrm>
          <a:off x="534237" y="1630491"/>
          <a:ext cx="9893650" cy="4149263"/>
        </p:xfrm>
        <a:graphic>
          <a:graphicData uri="http://schemas.openxmlformats.org/drawingml/2006/table">
            <a:tbl>
              <a:tblPr firstRow="1" firstCol="1" bandRow="1">
                <a:tableStyleId>{5C22544A-7EE6-4342-B048-85BDC9FD1C3A}</a:tableStyleId>
              </a:tblPr>
              <a:tblGrid>
                <a:gridCol w="2393045">
                  <a:extLst>
                    <a:ext uri="{9D8B030D-6E8A-4147-A177-3AD203B41FA5}">
                      <a16:colId xmlns:a16="http://schemas.microsoft.com/office/drawing/2014/main" val="1091369515"/>
                    </a:ext>
                  </a:extLst>
                </a:gridCol>
                <a:gridCol w="2565153">
                  <a:extLst>
                    <a:ext uri="{9D8B030D-6E8A-4147-A177-3AD203B41FA5}">
                      <a16:colId xmlns:a16="http://schemas.microsoft.com/office/drawing/2014/main" val="3585303829"/>
                    </a:ext>
                  </a:extLst>
                </a:gridCol>
                <a:gridCol w="2467726">
                  <a:extLst>
                    <a:ext uri="{9D8B030D-6E8A-4147-A177-3AD203B41FA5}">
                      <a16:colId xmlns:a16="http://schemas.microsoft.com/office/drawing/2014/main" val="2550437553"/>
                    </a:ext>
                  </a:extLst>
                </a:gridCol>
                <a:gridCol w="2467726">
                  <a:extLst>
                    <a:ext uri="{9D8B030D-6E8A-4147-A177-3AD203B41FA5}">
                      <a16:colId xmlns:a16="http://schemas.microsoft.com/office/drawing/2014/main" val="2104465615"/>
                    </a:ext>
                  </a:extLst>
                </a:gridCol>
              </a:tblGrid>
              <a:tr h="502591">
                <a:tc>
                  <a:txBody>
                    <a:bodyPr/>
                    <a:lstStyle/>
                    <a:p>
                      <a:pPr marL="0" marR="0">
                        <a:lnSpc>
                          <a:spcPct val="107000"/>
                        </a:lnSpc>
                        <a:spcBef>
                          <a:spcPts val="0"/>
                        </a:spcBef>
                        <a:spcAft>
                          <a:spcPts val="0"/>
                        </a:spcAft>
                      </a:pPr>
                      <a:r>
                        <a:rPr lang="en-US" sz="900" kern="0" dirty="0">
                          <a:effectLst/>
                        </a:rPr>
                        <a:t> </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600" kern="0" dirty="0">
                          <a:effectLst/>
                        </a:rPr>
                        <a:t>Stage I: Entrepreneurial</a:t>
                      </a:r>
                      <a:endParaRPr lang="en-US" sz="1600" kern="100" dirty="0">
                        <a:effectLst/>
                      </a:endParaRPr>
                    </a:p>
                    <a:p>
                      <a:pPr marL="0" marR="0" algn="ctr">
                        <a:lnSpc>
                          <a:spcPct val="107000"/>
                        </a:lnSpc>
                        <a:spcBef>
                          <a:spcPts val="0"/>
                        </a:spcBef>
                        <a:spcAft>
                          <a:spcPts val="0"/>
                        </a:spcAft>
                      </a:pPr>
                      <a:r>
                        <a:rPr lang="en-US" sz="1600" kern="0" dirty="0">
                          <a:effectLst/>
                        </a:rPr>
                        <a:t>Strategies for the</a:t>
                      </a:r>
                      <a:endParaRPr lang="en-US" sz="1600" kern="100" dirty="0">
                        <a:effectLst/>
                      </a:endParaRPr>
                    </a:p>
                    <a:p>
                      <a:pPr marL="0" marR="0" algn="ctr">
                        <a:lnSpc>
                          <a:spcPct val="107000"/>
                        </a:lnSpc>
                        <a:spcBef>
                          <a:spcPts val="0"/>
                        </a:spcBef>
                        <a:spcAft>
                          <a:spcPts val="0"/>
                        </a:spcAft>
                      </a:pPr>
                      <a:r>
                        <a:rPr lang="en-US" sz="1600" b="1" kern="0" dirty="0">
                          <a:solidFill>
                            <a:srgbClr val="FF0000"/>
                          </a:solidFill>
                          <a:effectLst/>
                          <a:highlight>
                            <a:srgbClr val="FFFF00"/>
                          </a:highlight>
                        </a:rPr>
                        <a:t>Emerging Venture</a:t>
                      </a:r>
                      <a:endParaRPr lang="en-US" sz="16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600" kern="0" dirty="0">
                          <a:effectLst/>
                        </a:rPr>
                        <a:t>Stage II: Entrepreneurial</a:t>
                      </a:r>
                      <a:endParaRPr lang="en-US" sz="1600" kern="100" dirty="0">
                        <a:effectLst/>
                      </a:endParaRPr>
                    </a:p>
                    <a:p>
                      <a:pPr marL="0" marR="0" algn="ctr">
                        <a:lnSpc>
                          <a:spcPct val="107000"/>
                        </a:lnSpc>
                        <a:spcBef>
                          <a:spcPts val="0"/>
                        </a:spcBef>
                        <a:spcAft>
                          <a:spcPts val="0"/>
                        </a:spcAft>
                      </a:pPr>
                      <a:r>
                        <a:rPr lang="en-US" sz="1600" kern="0" dirty="0">
                          <a:effectLst/>
                        </a:rPr>
                        <a:t>Strategies for the</a:t>
                      </a:r>
                      <a:endParaRPr lang="en-US" sz="1600" kern="100" dirty="0">
                        <a:effectLst/>
                      </a:endParaRPr>
                    </a:p>
                    <a:p>
                      <a:pPr marL="0" marR="0" algn="ctr">
                        <a:lnSpc>
                          <a:spcPct val="107000"/>
                        </a:lnSpc>
                        <a:spcBef>
                          <a:spcPts val="0"/>
                        </a:spcBef>
                        <a:spcAft>
                          <a:spcPts val="0"/>
                        </a:spcAft>
                      </a:pPr>
                      <a:r>
                        <a:rPr lang="en-US" sz="1600" kern="0" dirty="0">
                          <a:solidFill>
                            <a:srgbClr val="FF0000"/>
                          </a:solidFill>
                          <a:effectLst/>
                          <a:highlight>
                            <a:srgbClr val="FFFF00"/>
                          </a:highlight>
                        </a:rPr>
                        <a:t>Growing Venture</a:t>
                      </a:r>
                      <a:endParaRPr lang="en-US" sz="1600"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a:lnSpc>
                          <a:spcPct val="107000"/>
                        </a:lnSpc>
                        <a:spcBef>
                          <a:spcPts val="0"/>
                        </a:spcBef>
                        <a:spcAft>
                          <a:spcPts val="0"/>
                        </a:spcAft>
                      </a:pPr>
                      <a:r>
                        <a:rPr lang="en-US" sz="1600" kern="0" dirty="0">
                          <a:effectLst/>
                        </a:rPr>
                        <a:t>Stage III: Entrepreneurial</a:t>
                      </a:r>
                      <a:endParaRPr lang="en-US" sz="1600" kern="100" dirty="0">
                        <a:effectLst/>
                      </a:endParaRPr>
                    </a:p>
                    <a:p>
                      <a:pPr marL="0" marR="0" algn="ctr">
                        <a:lnSpc>
                          <a:spcPct val="107000"/>
                        </a:lnSpc>
                        <a:spcBef>
                          <a:spcPts val="0"/>
                        </a:spcBef>
                        <a:spcAft>
                          <a:spcPts val="0"/>
                        </a:spcAft>
                      </a:pPr>
                      <a:r>
                        <a:rPr lang="en-US" sz="1600" kern="0" dirty="0">
                          <a:effectLst/>
                        </a:rPr>
                        <a:t>Strategies for the</a:t>
                      </a:r>
                      <a:endParaRPr lang="en-US" sz="1600" kern="100" dirty="0">
                        <a:effectLst/>
                      </a:endParaRPr>
                    </a:p>
                    <a:p>
                      <a:pPr marL="0" marR="0" algn="ctr">
                        <a:lnSpc>
                          <a:spcPct val="107000"/>
                        </a:lnSpc>
                        <a:spcBef>
                          <a:spcPts val="0"/>
                        </a:spcBef>
                        <a:spcAft>
                          <a:spcPts val="0"/>
                        </a:spcAft>
                      </a:pPr>
                      <a:r>
                        <a:rPr lang="en-US" sz="1600" kern="0" dirty="0">
                          <a:solidFill>
                            <a:srgbClr val="FF0000"/>
                          </a:solidFill>
                          <a:effectLst/>
                          <a:highlight>
                            <a:srgbClr val="FFFF00"/>
                          </a:highlight>
                        </a:rPr>
                        <a:t>Established Venture</a:t>
                      </a:r>
                      <a:endParaRPr lang="en-US" sz="1600"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461880816"/>
                  </a:ext>
                </a:extLst>
              </a:tr>
              <a:tr h="1692811">
                <a:tc>
                  <a:txBody>
                    <a:bodyPr/>
                    <a:lstStyle/>
                    <a:p>
                      <a:pPr marL="0" marR="0">
                        <a:lnSpc>
                          <a:spcPct val="107000"/>
                        </a:lnSpc>
                        <a:spcBef>
                          <a:spcPts val="0"/>
                        </a:spcBef>
                        <a:spcAft>
                          <a:spcPts val="0"/>
                        </a:spcAft>
                      </a:pPr>
                      <a:r>
                        <a:rPr lang="en-US" sz="1600" kern="0" dirty="0">
                          <a:effectLst/>
                        </a:rPr>
                        <a:t>Changing patterns of strategic needs of</a:t>
                      </a:r>
                      <a:endParaRPr lang="en-US" sz="1600" kern="100" dirty="0">
                        <a:effectLst/>
                      </a:endParaRPr>
                    </a:p>
                    <a:p>
                      <a:pPr marL="0" marR="0">
                        <a:lnSpc>
                          <a:spcPct val="107000"/>
                        </a:lnSpc>
                        <a:spcBef>
                          <a:spcPts val="0"/>
                        </a:spcBef>
                        <a:spcAft>
                          <a:spcPts val="0"/>
                        </a:spcAft>
                      </a:pPr>
                      <a:r>
                        <a:rPr lang="en-US" sz="1600" kern="0" dirty="0">
                          <a:effectLst/>
                        </a:rPr>
                        <a:t>Entrepreneurial firms</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-Strategic framework for</a:t>
                      </a:r>
                      <a:endParaRPr lang="en-US" sz="1200" kern="100" dirty="0">
                        <a:effectLst/>
                      </a:endParaRPr>
                    </a:p>
                    <a:p>
                      <a:pPr marL="0" marR="0">
                        <a:lnSpc>
                          <a:spcPct val="107000"/>
                        </a:lnSpc>
                        <a:spcBef>
                          <a:spcPts val="0"/>
                        </a:spcBef>
                        <a:spcAft>
                          <a:spcPts val="0"/>
                        </a:spcAft>
                      </a:pPr>
                      <a:r>
                        <a:rPr lang="en-US" sz="1200" kern="0" dirty="0">
                          <a:effectLst/>
                        </a:rPr>
                        <a:t>new venture formation</a:t>
                      </a:r>
                      <a:endParaRPr lang="en-US" sz="1200" kern="100" dirty="0">
                        <a:effectLst/>
                      </a:endParaRPr>
                    </a:p>
                    <a:p>
                      <a:pPr marL="0" marR="0">
                        <a:lnSpc>
                          <a:spcPct val="107000"/>
                        </a:lnSpc>
                        <a:spcBef>
                          <a:spcPts val="0"/>
                        </a:spcBef>
                        <a:spcAft>
                          <a:spcPts val="0"/>
                        </a:spcAft>
                      </a:pPr>
                      <a:r>
                        <a:rPr lang="en-US" sz="1200" kern="0" dirty="0">
                          <a:effectLst/>
                        </a:rPr>
                        <a:t>-Creativity and opportunity</a:t>
                      </a:r>
                      <a:endParaRPr lang="en-US" sz="1200" kern="100" dirty="0">
                        <a:effectLst/>
                      </a:endParaRPr>
                    </a:p>
                    <a:p>
                      <a:pPr marL="0" marR="0">
                        <a:lnSpc>
                          <a:spcPct val="107000"/>
                        </a:lnSpc>
                        <a:spcBef>
                          <a:spcPts val="0"/>
                        </a:spcBef>
                        <a:spcAft>
                          <a:spcPts val="0"/>
                        </a:spcAft>
                      </a:pPr>
                      <a:r>
                        <a:rPr lang="en-US" sz="1200" kern="0" dirty="0">
                          <a:effectLst/>
                        </a:rPr>
                        <a:t>identification (the discovery process)</a:t>
                      </a:r>
                      <a:endParaRPr lang="en-US" sz="1200" kern="100" dirty="0">
                        <a:effectLst/>
                      </a:endParaRPr>
                    </a:p>
                    <a:p>
                      <a:pPr marL="0" marR="0">
                        <a:lnSpc>
                          <a:spcPct val="107000"/>
                        </a:lnSpc>
                        <a:spcBef>
                          <a:spcPts val="0"/>
                        </a:spcBef>
                        <a:spcAft>
                          <a:spcPts val="0"/>
                        </a:spcAft>
                      </a:pPr>
                      <a:r>
                        <a:rPr lang="en-US" sz="1200" kern="0" dirty="0">
                          <a:effectLst/>
                        </a:rPr>
                        <a:t>-Evaluating and exploiting</a:t>
                      </a:r>
                      <a:endParaRPr lang="en-US" sz="1200" kern="100" dirty="0">
                        <a:effectLst/>
                      </a:endParaRPr>
                    </a:p>
                    <a:p>
                      <a:pPr marL="0" marR="0">
                        <a:lnSpc>
                          <a:spcPct val="107000"/>
                        </a:lnSpc>
                        <a:spcBef>
                          <a:spcPts val="0"/>
                        </a:spcBef>
                        <a:spcAft>
                          <a:spcPts val="0"/>
                        </a:spcAft>
                      </a:pPr>
                      <a:r>
                        <a:rPr lang="en-US" sz="1200" kern="0" dirty="0">
                          <a:effectLst/>
                        </a:rPr>
                        <a:t>opportunities (the assessment process) </a:t>
                      </a:r>
                    </a:p>
                    <a:p>
                      <a:pPr marL="0" marR="0">
                        <a:lnSpc>
                          <a:spcPct val="107000"/>
                        </a:lnSpc>
                        <a:spcBef>
                          <a:spcPts val="0"/>
                        </a:spcBef>
                        <a:spcAft>
                          <a:spcPts val="0"/>
                        </a:spcAft>
                      </a:pPr>
                      <a:r>
                        <a:rPr lang="en-US" sz="1200" kern="0" dirty="0">
                          <a:effectLst/>
                        </a:rPr>
                        <a:t>-Market entry</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 Financial resource capabilities</a:t>
                      </a:r>
                      <a:endParaRPr lang="en-US" sz="1200" kern="100" dirty="0">
                        <a:effectLst/>
                      </a:endParaRPr>
                    </a:p>
                    <a:p>
                      <a:pPr marL="0" marR="0">
                        <a:lnSpc>
                          <a:spcPct val="107000"/>
                        </a:lnSpc>
                        <a:spcBef>
                          <a:spcPts val="0"/>
                        </a:spcBef>
                        <a:spcAft>
                          <a:spcPts val="0"/>
                        </a:spcAft>
                      </a:pPr>
                      <a:r>
                        <a:rPr lang="en-US" sz="1200" kern="0" dirty="0">
                          <a:effectLst/>
                        </a:rPr>
                        <a:t>- The evolving management team:</a:t>
                      </a:r>
                      <a:endParaRPr lang="en-US" sz="1200" kern="100" dirty="0">
                        <a:effectLst/>
                      </a:endParaRPr>
                    </a:p>
                    <a:p>
                      <a:pPr marL="0" marR="0">
                        <a:lnSpc>
                          <a:spcPct val="107000"/>
                        </a:lnSpc>
                        <a:spcBef>
                          <a:spcPts val="0"/>
                        </a:spcBef>
                        <a:spcAft>
                          <a:spcPts val="0"/>
                        </a:spcAft>
                      </a:pPr>
                      <a:r>
                        <a:rPr lang="en-US" sz="1200" kern="0" dirty="0">
                          <a:effectLst/>
                        </a:rPr>
                        <a:t>capabilities for nurturing growth by</a:t>
                      </a:r>
                      <a:endParaRPr lang="en-US" sz="1200" kern="100" dirty="0">
                        <a:effectLst/>
                      </a:endParaRPr>
                    </a:p>
                    <a:p>
                      <a:pPr marL="0" marR="0">
                        <a:lnSpc>
                          <a:spcPct val="107000"/>
                        </a:lnSpc>
                        <a:spcBef>
                          <a:spcPts val="0"/>
                        </a:spcBef>
                        <a:spcAft>
                          <a:spcPts val="0"/>
                        </a:spcAft>
                      </a:pPr>
                      <a:r>
                        <a:rPr lang="en-US" sz="1200" kern="0" dirty="0">
                          <a:effectLst/>
                        </a:rPr>
                        <a:t>building networks and strategic alliances</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-Creativity and innovation strategies</a:t>
                      </a:r>
                      <a:endParaRPr lang="en-US" sz="1200" kern="100" dirty="0">
                        <a:effectLst/>
                      </a:endParaRPr>
                    </a:p>
                    <a:p>
                      <a:pPr marL="0" marR="0">
                        <a:lnSpc>
                          <a:spcPct val="107000"/>
                        </a:lnSpc>
                        <a:spcBef>
                          <a:spcPts val="0"/>
                        </a:spcBef>
                        <a:spcAft>
                          <a:spcPts val="0"/>
                        </a:spcAft>
                      </a:pPr>
                      <a:r>
                        <a:rPr lang="en-US" sz="1200" kern="0" dirty="0">
                          <a:effectLst/>
                        </a:rPr>
                        <a:t>for breakthrough thinking: reinvention and change to sustain growth </a:t>
                      </a:r>
                    </a:p>
                    <a:p>
                      <a:pPr marL="0" marR="0">
                        <a:lnSpc>
                          <a:spcPct val="107000"/>
                        </a:lnSpc>
                        <a:spcBef>
                          <a:spcPts val="0"/>
                        </a:spcBef>
                        <a:spcAft>
                          <a:spcPts val="0"/>
                        </a:spcAft>
                      </a:pPr>
                      <a:r>
                        <a:rPr lang="en-US" sz="1200" kern="0" dirty="0">
                          <a:effectLst/>
                        </a:rPr>
                        <a:t>-Tapping new markets and opportunities: franchising, mergers &amp; acquisitions</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61591499"/>
                  </a:ext>
                </a:extLst>
              </a:tr>
              <a:tr h="1182717">
                <a:tc>
                  <a:txBody>
                    <a:bodyPr/>
                    <a:lstStyle/>
                    <a:p>
                      <a:pPr marL="0" marR="0">
                        <a:lnSpc>
                          <a:spcPct val="107000"/>
                        </a:lnSpc>
                        <a:spcBef>
                          <a:spcPts val="0"/>
                        </a:spcBef>
                        <a:spcAft>
                          <a:spcPts val="0"/>
                        </a:spcAft>
                      </a:pPr>
                      <a:r>
                        <a:rPr lang="en-US" sz="1600" kern="0" dirty="0">
                          <a:effectLst/>
                        </a:rPr>
                        <a:t>Strategic plan</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The strategic plan: vision and values, the internal and external environment, and</a:t>
                      </a:r>
                      <a:endParaRPr lang="en-US" sz="1200" kern="100" dirty="0">
                        <a:effectLst/>
                      </a:endParaRPr>
                    </a:p>
                    <a:p>
                      <a:pPr marL="0" marR="0">
                        <a:lnSpc>
                          <a:spcPct val="107000"/>
                        </a:lnSpc>
                        <a:spcBef>
                          <a:spcPts val="0"/>
                        </a:spcBef>
                        <a:spcAft>
                          <a:spcPts val="0"/>
                        </a:spcAft>
                      </a:pPr>
                      <a:r>
                        <a:rPr lang="en-US" sz="1200" kern="0" dirty="0">
                          <a:effectLst/>
                        </a:rPr>
                        <a:t>Organizational strategies for the</a:t>
                      </a:r>
                      <a:endParaRPr lang="en-US" sz="1200" kern="100" dirty="0">
                        <a:effectLst/>
                      </a:endParaRPr>
                    </a:p>
                    <a:p>
                      <a:pPr marL="0" marR="0">
                        <a:lnSpc>
                          <a:spcPct val="107000"/>
                        </a:lnSpc>
                        <a:spcBef>
                          <a:spcPts val="0"/>
                        </a:spcBef>
                        <a:spcAft>
                          <a:spcPts val="0"/>
                        </a:spcAft>
                      </a:pPr>
                      <a:r>
                        <a:rPr lang="en-US" sz="1200" kern="0" dirty="0">
                          <a:effectLst/>
                        </a:rPr>
                        <a:t>entrepreneurial team</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The strategic plan for the growing venture</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Building an entrepreneurial model:</a:t>
                      </a:r>
                      <a:endParaRPr lang="en-US" sz="1200" kern="100" dirty="0">
                        <a:effectLst/>
                      </a:endParaRPr>
                    </a:p>
                    <a:p>
                      <a:pPr marL="0" marR="0">
                        <a:lnSpc>
                          <a:spcPct val="107000"/>
                        </a:lnSpc>
                        <a:spcBef>
                          <a:spcPts val="0"/>
                        </a:spcBef>
                        <a:spcAft>
                          <a:spcPts val="0"/>
                        </a:spcAft>
                      </a:pPr>
                      <a:r>
                        <a:rPr lang="en-US" sz="1200" kern="0" dirty="0">
                          <a:effectLst/>
                        </a:rPr>
                        <a:t>Learning from failure and serial</a:t>
                      </a:r>
                      <a:endParaRPr lang="en-US" sz="1200" kern="100" dirty="0">
                        <a:effectLst/>
                      </a:endParaRPr>
                    </a:p>
                    <a:p>
                      <a:pPr marL="0" marR="0">
                        <a:lnSpc>
                          <a:spcPct val="107000"/>
                        </a:lnSpc>
                        <a:spcBef>
                          <a:spcPts val="0"/>
                        </a:spcBef>
                        <a:spcAft>
                          <a:spcPts val="0"/>
                        </a:spcAft>
                      </a:pPr>
                      <a:r>
                        <a:rPr lang="en-US" sz="1200" kern="0" dirty="0">
                          <a:effectLst/>
                        </a:rPr>
                        <a:t>entrepreneurship</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063391567"/>
                  </a:ext>
                </a:extLst>
              </a:tr>
              <a:tr h="502591">
                <a:tc>
                  <a:txBody>
                    <a:bodyPr/>
                    <a:lstStyle/>
                    <a:p>
                      <a:pPr marL="0" marR="0">
                        <a:lnSpc>
                          <a:spcPct val="107000"/>
                        </a:lnSpc>
                        <a:spcBef>
                          <a:spcPts val="0"/>
                        </a:spcBef>
                        <a:spcAft>
                          <a:spcPts val="0"/>
                        </a:spcAft>
                      </a:pPr>
                      <a:r>
                        <a:rPr lang="en-US" sz="1600" kern="0" dirty="0">
                          <a:effectLst/>
                        </a:rPr>
                        <a:t>Strategic roles</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Creativity, opportunity</a:t>
                      </a:r>
                      <a:endParaRPr lang="en-US" sz="1200" kern="100" dirty="0">
                        <a:effectLst/>
                      </a:endParaRPr>
                    </a:p>
                    <a:p>
                      <a:pPr marL="0" marR="0">
                        <a:lnSpc>
                          <a:spcPct val="107000"/>
                        </a:lnSpc>
                        <a:spcBef>
                          <a:spcPts val="0"/>
                        </a:spcBef>
                        <a:spcAft>
                          <a:spcPts val="0"/>
                        </a:spcAft>
                      </a:pPr>
                      <a:r>
                        <a:rPr lang="en-US" sz="1200" kern="0" dirty="0">
                          <a:effectLst/>
                        </a:rPr>
                        <a:t>identification, and evaluation</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Opportunity implementation and</a:t>
                      </a:r>
                      <a:endParaRPr lang="en-US" sz="1200" kern="100" dirty="0">
                        <a:effectLst/>
                      </a:endParaRPr>
                    </a:p>
                    <a:p>
                      <a:pPr marL="0" marR="0">
                        <a:lnSpc>
                          <a:spcPct val="107000"/>
                        </a:lnSpc>
                        <a:spcBef>
                          <a:spcPts val="0"/>
                        </a:spcBef>
                        <a:spcAft>
                          <a:spcPts val="0"/>
                        </a:spcAft>
                      </a:pPr>
                      <a:r>
                        <a:rPr lang="en-US" sz="1200" kern="0" dirty="0">
                          <a:effectLst/>
                        </a:rPr>
                        <a:t>firm growth</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7000"/>
                        </a:lnSpc>
                        <a:spcBef>
                          <a:spcPts val="0"/>
                        </a:spcBef>
                        <a:spcAft>
                          <a:spcPts val="0"/>
                        </a:spcAft>
                      </a:pPr>
                      <a:r>
                        <a:rPr lang="en-US" sz="1200" kern="0" dirty="0">
                          <a:effectLst/>
                        </a:rPr>
                        <a:t>Continual innovation</a:t>
                      </a:r>
                      <a:endParaRPr lang="en-US" sz="1200" kern="100" dirty="0">
                        <a:effectLst/>
                      </a:endParaRPr>
                    </a:p>
                    <a:p>
                      <a:pPr marL="0" marR="0">
                        <a:lnSpc>
                          <a:spcPct val="107000"/>
                        </a:lnSpc>
                        <a:spcBef>
                          <a:spcPts val="0"/>
                        </a:spcBef>
                        <a:spcAft>
                          <a:spcPts val="0"/>
                        </a:spcAft>
                      </a:pPr>
                      <a:r>
                        <a:rPr lang="en-US" sz="1200" kern="0" dirty="0">
                          <a:effectLst/>
                        </a:rPr>
                        <a:t>and reinvention</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03770928"/>
                  </a:ext>
                </a:extLst>
              </a:tr>
            </a:tbl>
          </a:graphicData>
        </a:graphic>
      </p:graphicFrame>
    </p:spTree>
    <p:extLst>
      <p:ext uri="{BB962C8B-B14F-4D97-AF65-F5344CB8AC3E}">
        <p14:creationId xmlns:p14="http://schemas.microsoft.com/office/powerpoint/2010/main" val="1376118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6840" y="1934692"/>
            <a:ext cx="3510555" cy="646331"/>
          </a:xfrm>
          <a:prstGeom prst="rect">
            <a:avLst/>
          </a:prstGeom>
          <a:noFill/>
        </p:spPr>
        <p:txBody>
          <a:bodyPr wrap="square" rtlCol="0">
            <a:spAutoFit/>
          </a:bodyPr>
          <a:lstStyle/>
          <a:p>
            <a:r>
              <a:rPr lang="en-US" sz="1800" b="1" i="0" dirty="0">
                <a:solidFill>
                  <a:srgbClr val="1A459D"/>
                </a:solidFill>
                <a:effectLst/>
                <a:latin typeface="Frutiger-Light"/>
              </a:rPr>
              <a:t>ENTREPRENEURSHIP STRATEGY</a:t>
            </a:r>
            <a:r>
              <a:rPr lang="en-US" b="1" dirty="0"/>
              <a:t> </a:t>
            </a:r>
            <a:br>
              <a:rPr lang="en-US" b="1" dirty="0"/>
            </a:b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A61431D-87E9-F9EB-15E2-3449005A629E}"/>
              </a:ext>
            </a:extLst>
          </p:cNvPr>
          <p:cNvPicPr>
            <a:picLocks noChangeAspect="1"/>
          </p:cNvPicPr>
          <p:nvPr/>
        </p:nvPicPr>
        <p:blipFill>
          <a:blip r:embed="rId7"/>
          <a:stretch>
            <a:fillRect/>
          </a:stretch>
        </p:blipFill>
        <p:spPr>
          <a:xfrm>
            <a:off x="4164227" y="1356618"/>
            <a:ext cx="6177165" cy="4372876"/>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437245"/>
            <a:ext cx="9893651" cy="4490588"/>
          </a:xfrm>
          <a:prstGeom prst="rect">
            <a:avLst/>
          </a:prstGeom>
          <a:noFill/>
        </p:spPr>
        <p:txBody>
          <a:bodyPr wrap="square" rtlCol="0">
            <a:spAutoFit/>
          </a:bodyPr>
          <a:lstStyle/>
          <a:p>
            <a:pPr marL="0" marR="0">
              <a:lnSpc>
                <a:spcPct val="107000"/>
              </a:lnSpc>
              <a:spcBef>
                <a:spcPts val="0"/>
              </a:spcBef>
              <a:spcAft>
                <a:spcPts val="0"/>
              </a:spcAft>
            </a:pPr>
            <a:r>
              <a:rPr lang="en-US" sz="2800" b="1" kern="0" dirty="0">
                <a:solidFill>
                  <a:schemeClr val="accent1"/>
                </a:solidFill>
                <a:effectLst/>
                <a:latin typeface="Frutiger-LightItalic"/>
                <a:ea typeface="Times New Roman" panose="02020603050405020304" pitchFamily="18" charset="0"/>
                <a:cs typeface="Times New Roman" panose="02020603050405020304" pitchFamily="18" charset="0"/>
              </a:rPr>
              <a:t>Stage I: Entrepreneurial Strategies for the Emerging Venture</a:t>
            </a:r>
            <a:endParaRPr lang="en-US" sz="28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b="1" kern="0" dirty="0">
                <a:solidFill>
                  <a:srgbClr val="242021"/>
                </a:solidFill>
                <a:effectLst/>
                <a:latin typeface="Frutiger-LightItalic"/>
                <a:ea typeface="Times New Roman" panose="02020603050405020304" pitchFamily="18" charset="0"/>
                <a:cs typeface="Times New Roman" panose="02020603050405020304" pitchFamily="18" charset="0"/>
              </a:rPr>
              <a:t> </a:t>
            </a: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Strategic needs of entrepreneurial firms</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Strategic framework for new venture formation</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Creativity and </a:t>
            </a:r>
            <a:r>
              <a:rPr lang="en-US" sz="2000" kern="0" dirty="0">
                <a:solidFill>
                  <a:srgbClr val="FF0000"/>
                </a:solidFill>
                <a:effectLst/>
                <a:latin typeface="Frutiger-Light"/>
                <a:ea typeface="Times New Roman" panose="02020603050405020304" pitchFamily="18" charset="0"/>
                <a:cs typeface="Times New Roman" panose="02020603050405020304" pitchFamily="18" charset="0"/>
              </a:rPr>
              <a:t>opportunity identification </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(the </a:t>
            </a: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discovery process</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Evaluating and </a:t>
            </a:r>
            <a:r>
              <a:rPr lang="en-US" sz="2000" kern="0" dirty="0">
                <a:solidFill>
                  <a:srgbClr val="FF0000"/>
                </a:solidFill>
                <a:effectLst/>
                <a:latin typeface="Frutiger-Light"/>
                <a:ea typeface="Times New Roman" panose="02020603050405020304" pitchFamily="18" charset="0"/>
                <a:cs typeface="Times New Roman" panose="02020603050405020304" pitchFamily="18" charset="0"/>
              </a:rPr>
              <a:t>exploiting opportunities </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(the </a:t>
            </a: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assessment process</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Market entry</a:t>
            </a:r>
            <a:endParaRPr lang="en-US" sz="20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b="1" kern="0" dirty="0">
                <a:solidFill>
                  <a:srgbClr val="242021"/>
                </a:solidFill>
                <a:effectLst/>
                <a:latin typeface="Frutiger-LightItalic"/>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The strategic plan: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u="sng" kern="0" dirty="0">
                <a:solidFill>
                  <a:srgbClr val="FF0000"/>
                </a:solidFill>
                <a:effectLst/>
                <a:latin typeface="Frutiger-Light"/>
                <a:ea typeface="Times New Roman" panose="02020603050405020304" pitchFamily="18" charset="0"/>
                <a:cs typeface="Times New Roman" panose="02020603050405020304" pitchFamily="18" charset="0"/>
              </a:rPr>
              <a:t>Vision and values</a:t>
            </a:r>
            <a:r>
              <a:rPr lang="en-US" sz="2000" kern="0" dirty="0">
                <a:solidFill>
                  <a:srgbClr val="FF0000"/>
                </a:solidFill>
                <a:effectLst/>
                <a:latin typeface="Frutiger-Light"/>
                <a:ea typeface="Times New Roman" panose="02020603050405020304" pitchFamily="18" charset="0"/>
                <a:cs typeface="Times New Roman" panose="02020603050405020304" pitchFamily="18" charset="0"/>
              </a:rPr>
              <a:t>, </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the </a:t>
            </a:r>
            <a:r>
              <a:rPr lang="en-US" sz="2000" u="sng" kern="0" dirty="0">
                <a:solidFill>
                  <a:srgbClr val="FF0000"/>
                </a:solidFill>
                <a:effectLst/>
                <a:latin typeface="Frutiger-Light"/>
                <a:ea typeface="Times New Roman" panose="02020603050405020304" pitchFamily="18" charset="0"/>
                <a:cs typeface="Times New Roman" panose="02020603050405020304" pitchFamily="18" charset="0"/>
              </a:rPr>
              <a:t>internal and external environment</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and</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Organizational strategies for the </a:t>
            </a:r>
            <a:r>
              <a:rPr lang="en-US" sz="2000" u="sng" kern="0" dirty="0">
                <a:solidFill>
                  <a:srgbClr val="FF0000"/>
                </a:solidFill>
                <a:effectLst/>
                <a:latin typeface="Frutiger-Light"/>
                <a:ea typeface="Times New Roman" panose="02020603050405020304" pitchFamily="18" charset="0"/>
                <a:cs typeface="Times New Roman" panose="02020603050405020304" pitchFamily="18" charset="0"/>
              </a:rPr>
              <a:t>entrepreneurial team</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Strategic roles: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Creativity, </a:t>
            </a: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opportunity identification</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and evaluation.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pPr>
            <a:r>
              <a:rPr lang="en-US" kern="0" dirty="0">
                <a:solidFill>
                  <a:srgbClr val="242021"/>
                </a:solidFill>
                <a:effectLst/>
                <a:latin typeface="Frutiger-Light"/>
                <a:ea typeface="Times New Roman" panose="02020603050405020304" pitchFamily="18" charset="0"/>
                <a:cs typeface="Times New Roman" panose="02020603050405020304" pitchFamily="18" charset="0"/>
              </a:rPr>
              <a:t> </a:t>
            </a: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Strategic needs of entrepreneurial firms</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Financial resource </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capabilities.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The evolving </a:t>
            </a: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management team</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capabilities for nurturing growth by </a:t>
            </a: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building networks and strategic alliances</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The strategic plan:</a:t>
            </a:r>
          </a:p>
          <a:p>
            <a:pPr marL="285750" marR="0" indent="-285750">
              <a:lnSpc>
                <a:spcPct val="107000"/>
              </a:lnSpc>
              <a:spcBef>
                <a:spcPts val="0"/>
              </a:spcBef>
              <a:spcAft>
                <a:spcPts val="0"/>
              </a:spcAft>
              <a:buFont typeface="Arial" panose="020B0604020202020204" pitchFamily="34" charset="0"/>
              <a:buChar char="•"/>
            </a:pPr>
            <a:r>
              <a:rPr lang="en-US" sz="2000" kern="0" dirty="0">
                <a:solidFill>
                  <a:srgbClr val="FF0000"/>
                </a:solidFill>
                <a:latin typeface="Frutiger-Light"/>
                <a:ea typeface="Times New Roman" panose="02020603050405020304" pitchFamily="18" charset="0"/>
                <a:cs typeface="Times New Roman" panose="02020603050405020304" pitchFamily="18" charset="0"/>
              </a:rPr>
              <a:t>A plan</a:t>
            </a:r>
            <a:r>
              <a:rPr lang="en-US" sz="2000" kern="0" dirty="0">
                <a:solidFill>
                  <a:srgbClr val="FF0000"/>
                </a:solidFill>
                <a:effectLst/>
                <a:latin typeface="Frutiger-Light"/>
                <a:ea typeface="Times New Roman" panose="02020603050405020304" pitchFamily="18" charset="0"/>
                <a:cs typeface="Times New Roman" panose="02020603050405020304" pitchFamily="18" charset="0"/>
              </a:rPr>
              <a:t> for the growing venture.</a:t>
            </a:r>
            <a:endParaRPr lang="en-US" sz="20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000" b="1" kern="0" dirty="0">
                <a:solidFill>
                  <a:srgbClr val="242021"/>
                </a:solidFill>
                <a:effectLst/>
                <a:latin typeface="Frutiger-Light"/>
                <a:ea typeface="Times New Roman" panose="02020603050405020304" pitchFamily="18" charset="0"/>
                <a:cs typeface="Times New Roman" panose="02020603050405020304" pitchFamily="18" charset="0"/>
              </a:rPr>
              <a:t>Strategic roles: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000" b="1" kern="0" dirty="0">
                <a:solidFill>
                  <a:srgbClr val="FF0000"/>
                </a:solidFill>
                <a:effectLst/>
                <a:latin typeface="Frutiger-Light"/>
                <a:ea typeface="Times New Roman" panose="02020603050405020304" pitchFamily="18" charset="0"/>
                <a:cs typeface="Times New Roman" panose="02020603050405020304" pitchFamily="18" charset="0"/>
              </a:rPr>
              <a:t>Opportunity implementation </a:t>
            </a:r>
            <a:r>
              <a:rPr lang="en-US" sz="2000" kern="0" dirty="0">
                <a:solidFill>
                  <a:srgbClr val="242021"/>
                </a:solidFill>
                <a:effectLst/>
                <a:latin typeface="Frutiger-Light"/>
                <a:ea typeface="Times New Roman" panose="02020603050405020304" pitchFamily="18" charset="0"/>
                <a:cs typeface="Times New Roman" panose="02020603050405020304" pitchFamily="18" charset="0"/>
              </a:rPr>
              <a:t>and firm growth.</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2462" y="1428065"/>
            <a:ext cx="9893651" cy="532903"/>
          </a:xfrm>
          <a:prstGeom prst="rect">
            <a:avLst/>
          </a:prstGeom>
          <a:noFill/>
        </p:spPr>
        <p:txBody>
          <a:bodyPr wrap="square" rtlCol="0">
            <a:spAutoFit/>
          </a:bodyPr>
          <a:lstStyle/>
          <a:p>
            <a:pPr marL="0" marR="0">
              <a:lnSpc>
                <a:spcPct val="107000"/>
              </a:lnSpc>
              <a:spcBef>
                <a:spcPts val="0"/>
              </a:spcBef>
              <a:spcAft>
                <a:spcPts val="0"/>
              </a:spcAft>
            </a:pPr>
            <a:r>
              <a:rPr lang="en-US" sz="2800" b="1" kern="0" dirty="0">
                <a:solidFill>
                  <a:schemeClr val="accent1"/>
                </a:solidFill>
                <a:effectLst/>
                <a:latin typeface="Frutiger-LightItalic"/>
                <a:ea typeface="Times New Roman" panose="02020603050405020304" pitchFamily="18" charset="0"/>
                <a:cs typeface="Times New Roman" panose="02020603050405020304" pitchFamily="18" charset="0"/>
              </a:rPr>
              <a:t>Stage II: Entrepreneurial Strategies for the Growing Venture</a:t>
            </a:r>
            <a:endParaRPr lang="en-US" sz="28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Entrepreneurial Stages: Changing Patterns, Strategies, and Entrepreneurial Roles</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0105" y="1428065"/>
            <a:ext cx="10121419" cy="4487575"/>
          </a:xfrm>
          <a:prstGeom prst="rect">
            <a:avLst/>
          </a:prstGeom>
          <a:noFill/>
        </p:spPr>
        <p:txBody>
          <a:bodyPr wrap="square" rtlCol="0">
            <a:spAutoFit/>
          </a:bodyPr>
          <a:lstStyle/>
          <a:p>
            <a:pPr marL="0" marR="0">
              <a:lnSpc>
                <a:spcPct val="107000"/>
              </a:lnSpc>
              <a:spcBef>
                <a:spcPts val="0"/>
              </a:spcBef>
              <a:spcAft>
                <a:spcPts val="0"/>
              </a:spcAft>
            </a:pPr>
            <a:r>
              <a:rPr lang="en-US" kern="0" dirty="0">
                <a:solidFill>
                  <a:srgbClr val="242021"/>
                </a:solidFill>
                <a:effectLst/>
                <a:latin typeface="Frutiger-Light"/>
                <a:ea typeface="Times New Roman" panose="02020603050405020304" pitchFamily="18" charset="0"/>
                <a:cs typeface="Times New Roman" panose="02020603050405020304" pitchFamily="18" charset="0"/>
              </a:rPr>
              <a:t> </a:t>
            </a:r>
            <a:r>
              <a:rPr lang="en-US" sz="2800" b="1" kern="0" dirty="0">
                <a:solidFill>
                  <a:schemeClr val="accent1"/>
                </a:solidFill>
                <a:effectLst/>
                <a:latin typeface="Frutiger-LightItalic"/>
                <a:ea typeface="Times New Roman" panose="02020603050405020304" pitchFamily="18" charset="0"/>
                <a:cs typeface="Times New Roman" panose="02020603050405020304" pitchFamily="18" charset="0"/>
              </a:rPr>
              <a:t>Stage III: Entrepreneurial Strategies for the Established Venture</a:t>
            </a:r>
            <a:endParaRPr lang="en-US" sz="28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 </a:t>
            </a:r>
            <a:r>
              <a:rPr lang="en-US" sz="2400" b="1" kern="0" dirty="0">
                <a:solidFill>
                  <a:srgbClr val="242021"/>
                </a:solidFill>
                <a:effectLst/>
                <a:latin typeface="Frutiger-Light"/>
                <a:ea typeface="Times New Roman" panose="02020603050405020304" pitchFamily="18" charset="0"/>
                <a:cs typeface="Times New Roman" panose="02020603050405020304" pitchFamily="18" charset="0"/>
              </a:rPr>
              <a:t>Strategic needs of entrepreneurial firms</a:t>
            </a: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Creativity and innovation strategies for breakthrough thinking: reinvention and change to </a:t>
            </a:r>
            <a:r>
              <a:rPr lang="en-US" sz="2400" b="1" kern="0" dirty="0">
                <a:solidFill>
                  <a:srgbClr val="FF0000"/>
                </a:solidFill>
                <a:effectLst/>
                <a:latin typeface="Frutiger-Light"/>
                <a:ea typeface="Times New Roman" panose="02020603050405020304" pitchFamily="18" charset="0"/>
                <a:cs typeface="Times New Roman" panose="02020603050405020304" pitchFamily="18" charset="0"/>
              </a:rPr>
              <a:t>sustain growth </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400" b="1" kern="0" dirty="0">
                <a:solidFill>
                  <a:srgbClr val="FF0000"/>
                </a:solidFill>
                <a:effectLst/>
                <a:latin typeface="Frutiger-Light"/>
                <a:ea typeface="Times New Roman" panose="02020603050405020304" pitchFamily="18" charset="0"/>
                <a:cs typeface="Times New Roman" panose="02020603050405020304" pitchFamily="18" charset="0"/>
              </a:rPr>
              <a:t>Tapping new markets and opportunities</a:t>
            </a:r>
            <a:r>
              <a:rPr lang="en-US" sz="2400" kern="0" dirty="0">
                <a:solidFill>
                  <a:srgbClr val="FF0000"/>
                </a:solidFill>
                <a:effectLst/>
                <a:latin typeface="Frutiger-Light"/>
                <a:ea typeface="Times New Roman" panose="02020603050405020304" pitchFamily="18" charset="0"/>
                <a:cs typeface="Times New Roman" panose="02020603050405020304" pitchFamily="18" charset="0"/>
              </a:rPr>
              <a:t>:</a:t>
            </a: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 </a:t>
            </a:r>
            <a:r>
              <a:rPr lang="en-US" sz="2400" u="sng" kern="0" dirty="0">
                <a:solidFill>
                  <a:srgbClr val="FF0000"/>
                </a:solidFill>
                <a:effectLst/>
                <a:latin typeface="Frutiger-Light"/>
                <a:ea typeface="Times New Roman" panose="02020603050405020304" pitchFamily="18" charset="0"/>
                <a:cs typeface="Times New Roman" panose="02020603050405020304" pitchFamily="18" charset="0"/>
              </a:rPr>
              <a:t>franchising, mergers &amp; acquisitions.</a:t>
            </a:r>
            <a:endParaRPr lang="en-US" sz="2400"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2400" b="1" kern="0" dirty="0">
                <a:solidFill>
                  <a:srgbClr val="242021"/>
                </a:solidFill>
                <a:effectLst/>
                <a:latin typeface="Frutiger-Light"/>
                <a:ea typeface="Times New Roman" panose="02020603050405020304" pitchFamily="18" charset="0"/>
                <a:cs typeface="Times New Roman" panose="02020603050405020304" pitchFamily="18" charset="0"/>
              </a:rPr>
              <a:t>The strategic plan</a:t>
            </a: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400" b="1" kern="0" dirty="0">
                <a:solidFill>
                  <a:srgbClr val="FF0000"/>
                </a:solidFill>
                <a:effectLst/>
                <a:latin typeface="Frutiger-Light"/>
                <a:ea typeface="Times New Roman" panose="02020603050405020304" pitchFamily="18" charset="0"/>
                <a:cs typeface="Times New Roman" panose="02020603050405020304" pitchFamily="18" charset="0"/>
              </a:rPr>
              <a:t>Building an entrepreneurial model</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nSpc>
                <a:spcPct val="107000"/>
              </a:lnSpc>
              <a:spcBef>
                <a:spcPts val="0"/>
              </a:spcBef>
              <a:spcAft>
                <a:spcPts val="0"/>
              </a:spcAft>
              <a:buFont typeface="Arial" panose="020B0604020202020204" pitchFamily="34" charset="0"/>
              <a:buChar char="•"/>
            </a:pPr>
            <a:r>
              <a:rPr lang="en-US" sz="2400" kern="0" dirty="0">
                <a:solidFill>
                  <a:srgbClr val="242021"/>
                </a:solidFill>
                <a:effectLst/>
                <a:latin typeface="Frutiger-Light"/>
                <a:ea typeface="Times New Roman" panose="02020603050405020304" pitchFamily="18" charset="0"/>
                <a:cs typeface="Times New Roman" panose="02020603050405020304" pitchFamily="18" charset="0"/>
              </a:rPr>
              <a:t>Learning from failure and serial entrepreneurship</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2400" b="1" kern="0" dirty="0">
                <a:solidFill>
                  <a:srgbClr val="242021"/>
                </a:solidFill>
                <a:effectLst/>
                <a:latin typeface="Frutiger-Light"/>
                <a:ea typeface="Times New Roman" panose="02020603050405020304" pitchFamily="18" charset="0"/>
                <a:cs typeface="Times New Roman" panose="02020603050405020304" pitchFamily="18" charset="0"/>
              </a:rPr>
              <a:t>Strategic roles: </a:t>
            </a:r>
            <a:r>
              <a:rPr lang="en-US" sz="2400" b="1" kern="0" dirty="0">
                <a:solidFill>
                  <a:srgbClr val="FF0000"/>
                </a:solidFill>
                <a:effectLst/>
                <a:latin typeface="Frutiger-Light"/>
                <a:ea typeface="Times New Roman" panose="02020603050405020304" pitchFamily="18" charset="0"/>
                <a:cs typeface="Times New Roman" panose="02020603050405020304" pitchFamily="18" charset="0"/>
              </a:rPr>
              <a:t>Continual innovation and reinvention</a:t>
            </a:r>
            <a:endPar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Test your knowledge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782011"/>
            <a:ext cx="9345750" cy="4801314"/>
          </a:xfrm>
          <a:prstGeom prst="rect">
            <a:avLst/>
          </a:prstGeom>
          <a:noFill/>
        </p:spPr>
        <p:txBody>
          <a:bodyPr wrap="square" rtlCol="0">
            <a:spAutoFit/>
          </a:bodyPr>
          <a:lstStyle/>
          <a:p>
            <a:r>
              <a:rPr lang="en-US" b="1" dirty="0">
                <a:solidFill>
                  <a:srgbClr val="2D3956"/>
                </a:solidFill>
                <a:latin typeface="Tajawal ExtraBold" panose="00000800000000000000" pitchFamily="2" charset="-78"/>
                <a:cs typeface="Tajawal ExtraBold" panose="00000800000000000000" pitchFamily="2" charset="-78"/>
              </a:rPr>
              <a:t>1.  ………. = entrepreneurship  +  strategic management.</a:t>
            </a:r>
          </a:p>
          <a:p>
            <a:pPr marL="342900" indent="-342900">
              <a:buAutoNum type="alphaUcParenR"/>
            </a:pPr>
            <a:r>
              <a:rPr lang="en-US" dirty="0">
                <a:solidFill>
                  <a:srgbClr val="2D3956"/>
                </a:solidFill>
                <a:latin typeface="Tajawal ExtraBold" panose="00000800000000000000" pitchFamily="2" charset="-78"/>
                <a:cs typeface="Tajawal ExtraBold" panose="00000800000000000000" pitchFamily="2" charset="-78"/>
              </a:rPr>
              <a:t>Entrepreneurship   B) Strategic Management   C) Strategic entrepreneurship </a:t>
            </a:r>
          </a:p>
          <a:p>
            <a:pPr marL="342900" indent="-342900">
              <a:buAutoNum type="alphaUcParenR"/>
            </a:pPr>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2. Entrepreneurial Strategies for the Emerging Venture require planning for Market Entry. (         )</a:t>
            </a:r>
          </a:p>
          <a:p>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3. Inside stakeholders have the role of advisers, while Outside ones have the role of investors and employees.  (            ) </a:t>
            </a:r>
          </a:p>
          <a:p>
            <a:endParaRPr lang="en-US"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4. …… the identification and utilization of previously unexploited opportunities. </a:t>
            </a:r>
          </a:p>
          <a:p>
            <a:pPr marL="342900" indent="-342900">
              <a:buAutoNum type="alphaUcParenR"/>
            </a:pPr>
            <a:r>
              <a:rPr lang="en-US" dirty="0">
                <a:solidFill>
                  <a:srgbClr val="2D3956"/>
                </a:solidFill>
                <a:latin typeface="Tajawal ExtraBold" panose="00000800000000000000" pitchFamily="2" charset="-78"/>
                <a:cs typeface="Tajawal ExtraBold" panose="00000800000000000000" pitchFamily="2" charset="-78"/>
              </a:rPr>
              <a:t>Entrepreneurship   B) Strategic Management   C) Strategic entrepreneurship</a:t>
            </a:r>
          </a:p>
          <a:p>
            <a:pPr marL="342900" indent="-342900">
              <a:buAutoNum type="alphaUcParenR"/>
            </a:pPr>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solidFill>
                  <a:srgbClr val="2D3956"/>
                </a:solidFill>
                <a:latin typeface="Tajawal ExtraBold" panose="00000800000000000000" pitchFamily="2" charset="-78"/>
                <a:cs typeface="Tajawal ExtraBold" panose="00000800000000000000" pitchFamily="2" charset="-78"/>
              </a:rPr>
              <a:t>5. Entrepreneurial Strategies for the Growing Venture focus on Financial resource and improving management team.  (         )</a:t>
            </a:r>
          </a:p>
          <a:p>
            <a:pPr marL="342900" indent="-342900">
              <a:buAutoNum type="alphaUcParenR"/>
            </a:pP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Emerging businesses </a:t>
            </a:r>
            <a:r>
              <a:rPr lang="en-US" sz="2400" dirty="0">
                <a:solidFill>
                  <a:srgbClr val="2D3956"/>
                </a:solidFill>
                <a:latin typeface="Tajawal ExtraBold" panose="00000800000000000000" pitchFamily="2" charset="-78"/>
                <a:cs typeface="Tajawal ExtraBold" panose="00000800000000000000" pitchFamily="2" charset="-78"/>
              </a:rPr>
              <a:t>are significant players in the world’s economy today.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FF0000"/>
                </a:solidFill>
                <a:latin typeface="Tajawal ExtraBold" panose="00000800000000000000" pitchFamily="2" charset="-78"/>
                <a:cs typeface="Tajawal ExtraBold" panose="00000800000000000000" pitchFamily="2" charset="-78"/>
              </a:rPr>
              <a:t>In the United States:</a:t>
            </a:r>
          </a:p>
          <a:p>
            <a:pPr algn="just"/>
            <a:r>
              <a:rPr lang="en-US" sz="2400" dirty="0">
                <a:solidFill>
                  <a:srgbClr val="2D3956"/>
                </a:solidFill>
                <a:latin typeface="Tajawal ExtraBold" panose="00000800000000000000" pitchFamily="2" charset="-78"/>
                <a:cs typeface="Tajawal ExtraBold" panose="00000800000000000000" pitchFamily="2" charset="-78"/>
              </a:rPr>
              <a:t>        - </a:t>
            </a:r>
            <a:r>
              <a:rPr lang="en-US" sz="2400" dirty="0">
                <a:solidFill>
                  <a:srgbClr val="FF0000"/>
                </a:solidFill>
                <a:latin typeface="Tajawal ExtraBold" panose="00000800000000000000" pitchFamily="2" charset="-78"/>
                <a:cs typeface="Tajawal ExtraBold" panose="00000800000000000000" pitchFamily="2" charset="-78"/>
              </a:rPr>
              <a:t>they produce about half of the economy’s output</a:t>
            </a:r>
            <a:r>
              <a:rPr lang="en-US" sz="2400" dirty="0">
                <a:solidFill>
                  <a:srgbClr val="2D3956"/>
                </a:solidFill>
                <a:latin typeface="Tajawal ExtraBold" panose="00000800000000000000" pitchFamily="2" charset="-78"/>
                <a:cs typeface="Tajawal ExtraBold" panose="00000800000000000000" pitchFamily="2" charset="-78"/>
              </a:rPr>
              <a:t>,</a:t>
            </a:r>
          </a:p>
          <a:p>
            <a:pPr algn="just"/>
            <a:r>
              <a:rPr lang="en-US" sz="2400" dirty="0">
                <a:solidFill>
                  <a:srgbClr val="2D3956"/>
                </a:solidFill>
                <a:latin typeface="Tajawal ExtraBold" panose="00000800000000000000" pitchFamily="2" charset="-78"/>
                <a:cs typeface="Tajawal ExtraBold" panose="00000800000000000000" pitchFamily="2" charset="-78"/>
              </a:rPr>
              <a:t>        - employ half of the private-sector workforce, </a:t>
            </a:r>
          </a:p>
          <a:p>
            <a:pPr algn="just"/>
            <a:r>
              <a:rPr lang="en-US" sz="2400" dirty="0">
                <a:solidFill>
                  <a:srgbClr val="2D3956"/>
                </a:solidFill>
                <a:latin typeface="Tajawal ExtraBold" panose="00000800000000000000" pitchFamily="2" charset="-78"/>
                <a:cs typeface="Tajawal ExtraBold" panose="00000800000000000000" pitchFamily="2" charset="-78"/>
              </a:rPr>
              <a:t>        - fill niche markets, innovate, increase competition, and</a:t>
            </a:r>
          </a:p>
          <a:p>
            <a:pPr algn="just"/>
            <a:r>
              <a:rPr lang="en-US" sz="2400" dirty="0">
                <a:solidFill>
                  <a:srgbClr val="2D3956"/>
                </a:solidFill>
                <a:latin typeface="Tajawal ExtraBold" panose="00000800000000000000" pitchFamily="2" charset="-78"/>
                <a:cs typeface="Tajawal ExtraBold" panose="00000800000000000000" pitchFamily="2" charset="-78"/>
              </a:rPr>
              <a:t>        - </a:t>
            </a:r>
            <a:r>
              <a:rPr lang="en-US" sz="2400" dirty="0">
                <a:solidFill>
                  <a:srgbClr val="FF0000"/>
                </a:solidFill>
                <a:latin typeface="Tajawal ExtraBold" panose="00000800000000000000" pitchFamily="2" charset="-78"/>
                <a:cs typeface="Tajawal ExtraBold" panose="00000800000000000000" pitchFamily="2" charset="-78"/>
              </a:rPr>
              <a:t>give people </a:t>
            </a:r>
            <a:r>
              <a:rPr lang="en-US" sz="2400" dirty="0">
                <a:solidFill>
                  <a:srgbClr val="2D3956"/>
                </a:solidFill>
                <a:latin typeface="Tajawal ExtraBold" panose="00000800000000000000" pitchFamily="2" charset="-78"/>
                <a:cs typeface="Tajawal ExtraBold" panose="00000800000000000000" pitchFamily="2" charset="-78"/>
              </a:rPr>
              <a:t>in all circumstances </a:t>
            </a:r>
            <a:r>
              <a:rPr lang="en-US" sz="2400" dirty="0">
                <a:solidFill>
                  <a:srgbClr val="FF0000"/>
                </a:solidFill>
                <a:latin typeface="Tajawal ExtraBold" panose="00000800000000000000" pitchFamily="2" charset="-78"/>
                <a:cs typeface="Tajawal ExtraBold" panose="00000800000000000000" pitchFamily="2" charset="-78"/>
              </a:rPr>
              <a:t>a chance to succeed</a:t>
            </a:r>
            <a:r>
              <a:rPr lang="en-US" sz="2400" dirty="0">
                <a:solidFill>
                  <a:srgbClr val="2D3956"/>
                </a:solidFill>
                <a:latin typeface="Tajawal ExtraBold" panose="00000800000000000000" pitchFamily="2" charset="-78"/>
                <a:cs typeface="Tajawal ExtraBold" panose="00000800000000000000" pitchFamily="2" charset="-78"/>
              </a:rPr>
              <a:t>.</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 Across industries, </a:t>
            </a:r>
            <a:r>
              <a:rPr lang="en-US" sz="2400" dirty="0">
                <a:solidFill>
                  <a:srgbClr val="FF0000"/>
                </a:solidFill>
                <a:latin typeface="Tajawal ExtraBold" panose="00000800000000000000" pitchFamily="2" charset="-78"/>
                <a:cs typeface="Tajawal ExtraBold" panose="00000800000000000000" pitchFamily="2" charset="-78"/>
              </a:rPr>
              <a:t>new ventures are confronted by a variety of business conditions, and they tackle them with unique solutions using diverse resources.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0609" y="1037525"/>
            <a:ext cx="10079071" cy="49802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Entrepreneurial firms can be found in all sizes and in all stages of the life cycle.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Over the last decade, small firms have provided 60 to 80 percent of the net new jobs in the U.S. economy, and most of these net new jobs come from start-ups within the first two years of operation.</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Most of the new employment in the economy continues to be an outgrowth of innovation, the engine that spurs job growth.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78474" y="860586"/>
            <a:ext cx="9893651" cy="923330"/>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863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algn="just"/>
            <a:r>
              <a:rPr lang="en-US" sz="3200" b="1" dirty="0">
                <a:solidFill>
                  <a:srgbClr val="FF0000"/>
                </a:solidFill>
                <a:latin typeface="Tajawal ExtraBold" panose="00000800000000000000" pitchFamily="2" charset="-78"/>
                <a:cs typeface="Tajawal ExtraBold" panose="00000800000000000000" pitchFamily="2" charset="-78"/>
              </a:rPr>
              <a:t>Creative destruction</a:t>
            </a:r>
          </a:p>
          <a:p>
            <a:pPr marL="457200" indent="-457200" algn="just">
              <a:buFont typeface="Arial" panose="020B0604020202020204" pitchFamily="34" charset="0"/>
              <a:buChar char="•"/>
            </a:pPr>
            <a:r>
              <a:rPr lang="en-US" sz="3200" dirty="0">
                <a:solidFill>
                  <a:srgbClr val="FF0000"/>
                </a:solidFill>
                <a:latin typeface="Tajawal ExtraBold" panose="00000800000000000000" pitchFamily="2" charset="-78"/>
                <a:cs typeface="Tajawal ExtraBold" panose="00000800000000000000" pitchFamily="2" charset="-78"/>
              </a:rPr>
              <a:t>Phenomenon in which new firms </a:t>
            </a:r>
            <a:r>
              <a:rPr lang="en-US" sz="3200" u="sng" dirty="0">
                <a:solidFill>
                  <a:srgbClr val="FF0000"/>
                </a:solidFill>
                <a:latin typeface="Tajawal ExtraBold" panose="00000800000000000000" pitchFamily="2" charset="-78"/>
                <a:cs typeface="Tajawal ExtraBold" panose="00000800000000000000" pitchFamily="2" charset="-78"/>
              </a:rPr>
              <a:t>innovate to enter the market </a:t>
            </a:r>
            <a:r>
              <a:rPr lang="en-US" sz="3200" dirty="0">
                <a:solidFill>
                  <a:srgbClr val="FF0000"/>
                </a:solidFill>
                <a:latin typeface="Tajawal ExtraBold" panose="00000800000000000000" pitchFamily="2" charset="-78"/>
                <a:cs typeface="Tajawal ExtraBold" panose="00000800000000000000" pitchFamily="2" charset="-78"/>
              </a:rPr>
              <a:t>and </a:t>
            </a:r>
            <a:r>
              <a:rPr lang="en-US" sz="3200" u="sng" dirty="0">
                <a:solidFill>
                  <a:srgbClr val="FF0000"/>
                </a:solidFill>
                <a:latin typeface="Tajawal ExtraBold" panose="00000800000000000000" pitchFamily="2" charset="-78"/>
                <a:cs typeface="Tajawal ExtraBold" panose="00000800000000000000" pitchFamily="2" charset="-78"/>
              </a:rPr>
              <a:t>compete with already established businesses</a:t>
            </a:r>
            <a:r>
              <a:rPr lang="en-US" sz="3200" dirty="0">
                <a:solidFill>
                  <a:srgbClr val="2D3956"/>
                </a:solidFill>
                <a:latin typeface="Tajawal ExtraBold" panose="00000800000000000000" pitchFamily="2" charset="-78"/>
                <a:cs typeface="Tajawal ExtraBold" panose="00000800000000000000" pitchFamily="2" charset="-78"/>
              </a:rPr>
              <a:t>, and</a:t>
            </a:r>
          </a:p>
          <a:p>
            <a:pPr algn="just"/>
            <a:endParaRPr lang="en-US" sz="32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3200" dirty="0">
                <a:solidFill>
                  <a:srgbClr val="2D3956"/>
                </a:solidFill>
                <a:latin typeface="Tajawal ExtraBold" panose="00000800000000000000" pitchFamily="2" charset="-78"/>
                <a:cs typeface="Tajawal ExtraBold" panose="00000800000000000000" pitchFamily="2" charset="-78"/>
              </a:rPr>
              <a:t>As a result, some of these older counterparts close </a:t>
            </a:r>
            <a:r>
              <a:rPr lang="en-US" sz="3200" u="sng" dirty="0">
                <a:solidFill>
                  <a:srgbClr val="FF0000"/>
                </a:solidFill>
                <a:latin typeface="Tajawal ExtraBold" panose="00000800000000000000" pitchFamily="2" charset="-78"/>
                <a:cs typeface="Tajawal ExtraBold" panose="00000800000000000000" pitchFamily="2" charset="-78"/>
              </a:rPr>
              <a:t>due to lower productivity </a:t>
            </a:r>
            <a:r>
              <a:rPr lang="en-US" sz="3200" dirty="0">
                <a:solidFill>
                  <a:srgbClr val="2D3956"/>
                </a:solidFill>
                <a:latin typeface="Tajawal ExtraBold" panose="00000800000000000000" pitchFamily="2" charset="-78"/>
                <a:cs typeface="Tajawal ExtraBold" panose="00000800000000000000" pitchFamily="2" charset="-78"/>
              </a:rPr>
              <a:t>(</a:t>
            </a:r>
            <a:r>
              <a:rPr lang="en-US" sz="3200" b="1" dirty="0">
                <a:solidFill>
                  <a:srgbClr val="FF0000"/>
                </a:solidFill>
                <a:latin typeface="Tajawal ExtraBold" panose="00000800000000000000" pitchFamily="2" charset="-78"/>
                <a:cs typeface="Tajawal ExtraBold" panose="00000800000000000000" pitchFamily="2" charset="-78"/>
              </a:rPr>
              <a:t>competitive disadvantage</a:t>
            </a:r>
            <a:r>
              <a:rPr lang="en-US" sz="3200" dirty="0">
                <a:solidFill>
                  <a:srgbClr val="2D3956"/>
                </a:solidFill>
                <a:latin typeface="Tajawal ExtraBold" panose="00000800000000000000" pitchFamily="2" charset="-78"/>
                <a:cs typeface="Tajawal ExtraBold" panose="00000800000000000000" pitchFamily="2" charset="-78"/>
              </a:rPr>
              <a:t>).</a:t>
            </a:r>
          </a:p>
          <a:p>
            <a:pPr marL="457200" indent="-457200" algn="just">
              <a:buFont typeface="Arial" panose="020B0604020202020204" pitchFamily="34" charset="0"/>
              <a:buChar char="•"/>
            </a:pP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18463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016758"/>
          </a:xfrm>
          <a:prstGeom prst="rect">
            <a:avLst/>
          </a:prstGeom>
          <a:noFill/>
        </p:spPr>
        <p:txBody>
          <a:bodyPr wrap="square" rtlCol="0">
            <a:spAutoFit/>
          </a:bodyPr>
          <a:lstStyle/>
          <a:p>
            <a:pPr marL="457200" indent="-457200" algn="just">
              <a:buFont typeface="Arial" panose="020B0604020202020204" pitchFamily="34" charset="0"/>
              <a:buChar char="•"/>
            </a:pPr>
            <a:r>
              <a:rPr lang="en-US" sz="3200" b="0" i="0" dirty="0">
                <a:solidFill>
                  <a:srgbClr val="242021"/>
                </a:solidFill>
                <a:effectLst/>
                <a:latin typeface="Minion-Regular"/>
              </a:rPr>
              <a:t>Economists agree that </a:t>
            </a:r>
            <a:r>
              <a:rPr lang="en-US" sz="3200" b="0" i="0" dirty="0">
                <a:solidFill>
                  <a:srgbClr val="FF0000"/>
                </a:solidFill>
                <a:effectLst/>
                <a:latin typeface="Minion-Regular"/>
              </a:rPr>
              <a:t>entrepreneurship is responsible for much of the competition and innovation </a:t>
            </a:r>
            <a:r>
              <a:rPr lang="en-US" sz="3200" b="0" i="0" dirty="0">
                <a:solidFill>
                  <a:srgbClr val="242021"/>
                </a:solidFill>
                <a:effectLst/>
                <a:latin typeface="Minion-Regular"/>
              </a:rPr>
              <a:t>in the business world. </a:t>
            </a:r>
          </a:p>
          <a:p>
            <a:pPr algn="just"/>
            <a:endParaRPr lang="en-US" sz="3200" dirty="0">
              <a:solidFill>
                <a:srgbClr val="242021"/>
              </a:solidFill>
              <a:latin typeface="Minion-Regular"/>
            </a:endParaRPr>
          </a:p>
          <a:p>
            <a:pPr marL="457200" indent="-457200" algn="just">
              <a:buFont typeface="Arial" panose="020B0604020202020204" pitchFamily="34" charset="0"/>
              <a:buChar char="•"/>
            </a:pPr>
            <a:r>
              <a:rPr lang="en-US" sz="3200" b="0" i="0" dirty="0">
                <a:solidFill>
                  <a:srgbClr val="242021"/>
                </a:solidFill>
                <a:effectLst/>
                <a:latin typeface="Minion-Regular"/>
              </a:rPr>
              <a:t>The innovations introduced by entrepreneurs make challenges and make obsolete the technologies, products, and services of existing industries.</a:t>
            </a:r>
          </a:p>
          <a:p>
            <a:pPr algn="just"/>
            <a:endParaRPr lang="en-US" sz="3200" dirty="0">
              <a:solidFill>
                <a:srgbClr val="242021"/>
              </a:solidFill>
              <a:latin typeface="Minion-Regular"/>
            </a:endParaRPr>
          </a:p>
          <a:p>
            <a:pPr algn="just"/>
            <a:r>
              <a:rPr lang="en-US" sz="3200" dirty="0"/>
              <a:t> </a:t>
            </a:r>
            <a:br>
              <a:rPr lang="en-US" sz="3200" dirty="0"/>
            </a:b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a:solidFill>
                  <a:srgbClr val="FF0000"/>
                </a:solidFill>
                <a:latin typeface="Minion-Regular"/>
              </a:rPr>
              <a:t>Innovation </a:t>
            </a:r>
            <a:r>
              <a:rPr lang="en-US" sz="3200" u="sng" dirty="0">
                <a:solidFill>
                  <a:srgbClr val="FF0000"/>
                </a:solidFill>
                <a:latin typeface="Minion-Regular"/>
              </a:rPr>
              <a:t>is </a:t>
            </a:r>
            <a:r>
              <a:rPr lang="en-US" sz="3200" b="0" i="0" u="sng" dirty="0">
                <a:solidFill>
                  <a:srgbClr val="FF0000"/>
                </a:solidFill>
                <a:effectLst/>
                <a:latin typeface="Minion-Regular"/>
              </a:rPr>
              <a:t>the primary driver </a:t>
            </a:r>
            <a:r>
              <a:rPr lang="en-US" sz="3200" b="0" i="0" dirty="0">
                <a:solidFill>
                  <a:srgbClr val="FF0000"/>
                </a:solidFill>
                <a:effectLst/>
                <a:latin typeface="Minion-Regular"/>
              </a:rPr>
              <a:t>of entrepreneurial behavior.</a:t>
            </a:r>
          </a:p>
          <a:p>
            <a:pPr algn="just"/>
            <a:endParaRPr lang="en-US" sz="3200" dirty="0">
              <a:solidFill>
                <a:srgbClr val="242021"/>
              </a:solidFill>
              <a:latin typeface="Minion-Regular"/>
            </a:endParaRPr>
          </a:p>
          <a:p>
            <a:pPr algn="just"/>
            <a:r>
              <a:rPr lang="en-US" sz="3200" b="1" i="0" dirty="0">
                <a:solidFill>
                  <a:srgbClr val="FF0000"/>
                </a:solidFill>
                <a:effectLst/>
                <a:latin typeface="Minion-Regular"/>
              </a:rPr>
              <a:t>Social innovation</a:t>
            </a:r>
            <a:r>
              <a:rPr lang="en-US" sz="3200" b="0" i="0" dirty="0">
                <a:solidFill>
                  <a:srgbClr val="242021"/>
                </a:solidFill>
                <a:effectLst/>
                <a:latin typeface="Minion-Regular"/>
              </a:rPr>
              <a:t>, a mission of some entrepreneurs who are seeking not only </a:t>
            </a:r>
            <a:r>
              <a:rPr lang="en-US" sz="3200" b="0" i="0" u="sng" dirty="0">
                <a:solidFill>
                  <a:srgbClr val="FF0000"/>
                </a:solidFill>
                <a:effectLst/>
                <a:latin typeface="Minion-Regular"/>
              </a:rPr>
              <a:t>to create new value in the form of products</a:t>
            </a:r>
            <a:r>
              <a:rPr lang="en-US" sz="3200" b="0" i="0" dirty="0">
                <a:solidFill>
                  <a:srgbClr val="FF0000"/>
                </a:solidFill>
                <a:effectLst/>
                <a:latin typeface="Minion-Regular"/>
              </a:rPr>
              <a:t>,</a:t>
            </a:r>
            <a:r>
              <a:rPr lang="en-US" sz="3200" b="0" i="0" dirty="0">
                <a:solidFill>
                  <a:srgbClr val="242021"/>
                </a:solidFill>
                <a:effectLst/>
                <a:latin typeface="Minion-Regular"/>
              </a:rPr>
              <a:t> but also </a:t>
            </a:r>
            <a:r>
              <a:rPr lang="en-US" sz="3200" b="0" i="0" u="sng" dirty="0">
                <a:solidFill>
                  <a:srgbClr val="FF0000"/>
                </a:solidFill>
                <a:effectLst/>
                <a:latin typeface="Minion-Regular"/>
              </a:rPr>
              <a:t>to create change in the very communities</a:t>
            </a:r>
            <a:r>
              <a:rPr lang="en-US" sz="3200" b="0" i="0" dirty="0">
                <a:solidFill>
                  <a:srgbClr val="FF0000"/>
                </a:solidFill>
                <a:effectLst/>
                <a:latin typeface="Minion-Regular"/>
              </a:rPr>
              <a:t> </a:t>
            </a:r>
            <a:r>
              <a:rPr lang="en-US" sz="3200" b="0" i="0" dirty="0">
                <a:solidFill>
                  <a:srgbClr val="242021"/>
                </a:solidFill>
                <a:effectLst/>
                <a:latin typeface="Minion-Regular"/>
              </a:rPr>
              <a:t>in which they reside.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9364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428065"/>
            <a:ext cx="9893651" cy="4739759"/>
          </a:xfrm>
          <a:prstGeom prst="rect">
            <a:avLst/>
          </a:prstGeom>
          <a:noFill/>
        </p:spPr>
        <p:txBody>
          <a:bodyPr wrap="square" rtlCol="0">
            <a:spAutoFit/>
          </a:bodyPr>
          <a:lstStyle/>
          <a:p>
            <a:pPr algn="just"/>
            <a:r>
              <a:rPr lang="en-US" sz="3200" b="1" i="0" dirty="0">
                <a:solidFill>
                  <a:srgbClr val="1A459D"/>
                </a:solidFill>
                <a:effectLst/>
                <a:latin typeface="Frutiger-Bold"/>
              </a:rPr>
              <a:t>Entrepreneurship That Matters: Social Value Creation</a:t>
            </a:r>
            <a:r>
              <a:rPr lang="en-US" sz="3200" dirty="0"/>
              <a:t> </a:t>
            </a:r>
          </a:p>
          <a:p>
            <a:pPr marL="457200" indent="-457200" algn="just">
              <a:buFont typeface="Arial" panose="020B0604020202020204" pitchFamily="34" charset="0"/>
              <a:buChar char="•"/>
            </a:pPr>
            <a:r>
              <a:rPr lang="en-US" sz="2800" dirty="0"/>
              <a:t>This idea of social value creation is rooted within the social entrepreneurship literature and has more recently received attention among academic and clinical entrepreneurship researchers. </a:t>
            </a:r>
          </a:p>
          <a:p>
            <a:pPr algn="just"/>
            <a:endParaRPr lang="en-US" sz="2800" dirty="0"/>
          </a:p>
          <a:p>
            <a:pPr marL="457200" indent="-457200" algn="just">
              <a:buFont typeface="Arial" panose="020B0604020202020204" pitchFamily="34" charset="0"/>
              <a:buChar char="•"/>
            </a:pPr>
            <a:r>
              <a:rPr lang="en-US" sz="2800" dirty="0"/>
              <a:t>Underlying </a:t>
            </a:r>
            <a:r>
              <a:rPr lang="en-US" sz="2800" b="1" dirty="0">
                <a:solidFill>
                  <a:srgbClr val="FF0000"/>
                </a:solidFill>
              </a:rPr>
              <a:t>social entrepreneurship </a:t>
            </a:r>
            <a:r>
              <a:rPr lang="en-US" sz="2800" dirty="0"/>
              <a:t>are the </a:t>
            </a:r>
            <a:r>
              <a:rPr lang="en-US" sz="2800" u="sng" dirty="0">
                <a:solidFill>
                  <a:srgbClr val="FF0000"/>
                </a:solidFill>
              </a:rPr>
              <a:t>multiple benefits and rewards</a:t>
            </a:r>
            <a:r>
              <a:rPr lang="en-US" sz="2800" dirty="0"/>
              <a:t> that are exhibited by a heightened sense of </a:t>
            </a:r>
            <a:r>
              <a:rPr lang="en-US" sz="2800" dirty="0">
                <a:solidFill>
                  <a:srgbClr val="FF0000"/>
                </a:solidFill>
              </a:rPr>
              <a:t>accountability</a:t>
            </a:r>
            <a:r>
              <a:rPr lang="en-US" sz="2800" dirty="0"/>
              <a:t> </a:t>
            </a:r>
            <a:r>
              <a:rPr lang="en-US" sz="2800" dirty="0">
                <a:solidFill>
                  <a:srgbClr val="FF0000"/>
                </a:solidFill>
              </a:rPr>
              <a:t>to the populations served</a:t>
            </a:r>
            <a:r>
              <a:rPr lang="en-US" sz="2800" dirty="0"/>
              <a:t>, as well as the </a:t>
            </a:r>
            <a:r>
              <a:rPr lang="en-US" sz="2800" dirty="0">
                <a:solidFill>
                  <a:srgbClr val="FF0000"/>
                </a:solidFill>
              </a:rPr>
              <a:t>outcomes </a:t>
            </a:r>
            <a:r>
              <a:rPr lang="en-US" sz="2800" dirty="0"/>
              <a:t>that are created. </a:t>
            </a:r>
          </a:p>
          <a:p>
            <a:pPr algn="just"/>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71289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800" b="1" dirty="0">
                <a:solidFill>
                  <a:srgbClr val="FF0000"/>
                </a:solidFill>
              </a:rPr>
              <a:t>Social entrepreneurs </a:t>
            </a:r>
            <a:r>
              <a:rPr lang="en-US" sz="2800" dirty="0"/>
              <a:t>seek to </a:t>
            </a:r>
            <a:r>
              <a:rPr lang="en-US" sz="2800" dirty="0">
                <a:solidFill>
                  <a:srgbClr val="FF0000"/>
                </a:solidFill>
              </a:rPr>
              <a:t>provide social improvements and enhancements to their communities</a:t>
            </a:r>
            <a:r>
              <a:rPr lang="en-US" sz="2800" dirty="0"/>
              <a:t>, </a:t>
            </a:r>
            <a:r>
              <a:rPr lang="en-US" sz="2800" u="sng" dirty="0">
                <a:solidFill>
                  <a:srgbClr val="FF0000"/>
                </a:solidFill>
              </a:rPr>
              <a:t>including attractive (both social and financial) return to their key stakeholders.</a:t>
            </a:r>
          </a:p>
          <a:p>
            <a:pPr algn="just"/>
            <a:endParaRPr lang="en-US" sz="2800" dirty="0"/>
          </a:p>
          <a:p>
            <a:pPr algn="just"/>
            <a:r>
              <a:rPr lang="en-US" sz="2800" dirty="0"/>
              <a:t>Social entrepreneurs assess their impact and influence in terms of the social outcomes, not simply in terms of size, growth, or processes. </a:t>
            </a:r>
          </a:p>
          <a:p>
            <a:pPr algn="just"/>
            <a:endParaRPr lang="en-US" sz="2800" dirty="0"/>
          </a:p>
          <a:p>
            <a:pPr algn="just"/>
            <a:r>
              <a:rPr lang="en-US" sz="2800" dirty="0"/>
              <a:t>However, </a:t>
            </a:r>
            <a:r>
              <a:rPr lang="en-US" sz="2800" dirty="0">
                <a:solidFill>
                  <a:srgbClr val="FF0000"/>
                </a:solidFill>
              </a:rPr>
              <a:t>much of the </a:t>
            </a:r>
            <a:r>
              <a:rPr lang="en-US" sz="2800" b="1" dirty="0">
                <a:solidFill>
                  <a:srgbClr val="FF0000"/>
                </a:solidFill>
              </a:rPr>
              <a:t>social entrepreneurship </a:t>
            </a:r>
            <a:r>
              <a:rPr lang="en-US" sz="2800" dirty="0">
                <a:solidFill>
                  <a:srgbClr val="FF0000"/>
                </a:solidFill>
              </a:rPr>
              <a:t>field is concerned with the creation of </a:t>
            </a:r>
            <a:r>
              <a:rPr lang="en-US" sz="2800" b="1" dirty="0">
                <a:solidFill>
                  <a:srgbClr val="FF0000"/>
                </a:solidFill>
              </a:rPr>
              <a:t>nonprofit ventures</a:t>
            </a:r>
            <a:r>
              <a:rPr lang="en-US" sz="2800" b="1" dirty="0"/>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32564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9730D62-C649-7862-9FB9-99826CA11063}"/>
              </a:ext>
            </a:extLst>
          </p:cNvPr>
          <p:cNvSpPr txBox="1"/>
          <p:nvPr/>
        </p:nvSpPr>
        <p:spPr>
          <a:xfrm>
            <a:off x="642550" y="1673988"/>
            <a:ext cx="9884262"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t>Although the creation of new and innovative nonprofits is critical, there is also a substantial need for educating future entrepreneurs about how </a:t>
            </a:r>
            <a:r>
              <a:rPr lang="en-US" sz="2400" dirty="0">
                <a:solidFill>
                  <a:srgbClr val="FF0000"/>
                </a:solidFill>
              </a:rPr>
              <a:t>for-profit venture creation can integrate both social and financial outcomes. </a:t>
            </a:r>
          </a:p>
          <a:p>
            <a:pPr algn="just"/>
            <a:endParaRPr lang="en-US" sz="2400" dirty="0"/>
          </a:p>
          <a:p>
            <a:pPr marL="342900" indent="-342900" algn="just">
              <a:buFont typeface="Arial" panose="020B0604020202020204" pitchFamily="34" charset="0"/>
              <a:buChar char="•"/>
            </a:pPr>
            <a:r>
              <a:rPr lang="en-US" sz="2400" dirty="0"/>
              <a:t>A critical starting point is to understand the diverse “for whom and for what” motives and beliefs of our future aspiring entrepreneurs, so that both </a:t>
            </a:r>
            <a:r>
              <a:rPr lang="en-US" sz="2400" dirty="0">
                <a:solidFill>
                  <a:srgbClr val="FF0000"/>
                </a:solidFill>
              </a:rPr>
              <a:t>women and men act as the change agents </a:t>
            </a:r>
            <a:r>
              <a:rPr lang="en-US" sz="2400" dirty="0"/>
              <a:t>for themselves and their communities, thereby allowing them to </a:t>
            </a:r>
            <a:r>
              <a:rPr lang="en-US" sz="2400" dirty="0">
                <a:solidFill>
                  <a:srgbClr val="FF0000"/>
                </a:solidFill>
              </a:rPr>
              <a:t>invent new profitable and sustainable approaches that create solutions to change society for the better.</a:t>
            </a:r>
          </a:p>
        </p:txBody>
      </p:sp>
      <p:sp>
        <p:nvSpPr>
          <p:cNvPr id="2" name="TextBox 1">
            <a:extLst>
              <a:ext uri="{FF2B5EF4-FFF2-40B4-BE49-F238E27FC236}">
                <a16:creationId xmlns:a16="http://schemas.microsoft.com/office/drawing/2014/main" id="{918A60BC-A39E-8C66-F372-A2019D6D0E6B}"/>
              </a:ext>
            </a:extLst>
          </p:cNvPr>
          <p:cNvSpPr txBox="1"/>
          <p:nvPr/>
        </p:nvSpPr>
        <p:spPr>
          <a:xfrm>
            <a:off x="1548363" y="1229660"/>
            <a:ext cx="4850027" cy="523220"/>
          </a:xfrm>
          <a:prstGeom prst="rect">
            <a:avLst/>
          </a:prstGeom>
          <a:noFill/>
        </p:spPr>
        <p:txBody>
          <a:bodyPr wrap="square" rtlCol="0">
            <a:spAutoFit/>
          </a:bodyPr>
          <a:lstStyle/>
          <a:p>
            <a:r>
              <a:rPr lang="en-US" sz="2800" b="1" dirty="0">
                <a:solidFill>
                  <a:srgbClr val="FF0000"/>
                </a:solidFill>
              </a:rPr>
              <a:t>Social Entrepreneurship (</a:t>
            </a:r>
            <a:r>
              <a:rPr lang="en-US" sz="2800" b="1" i="1" dirty="0">
                <a:solidFill>
                  <a:srgbClr val="FF0000"/>
                </a:solidFill>
              </a:rPr>
              <a:t>cont.)</a:t>
            </a:r>
            <a:endParaRPr lang="en-US" sz="2800" i="1" dirty="0"/>
          </a:p>
        </p:txBody>
      </p:sp>
    </p:spTree>
    <p:extLst>
      <p:ext uri="{BB962C8B-B14F-4D97-AF65-F5344CB8AC3E}">
        <p14:creationId xmlns:p14="http://schemas.microsoft.com/office/powerpoint/2010/main" val="1026439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770537"/>
          </a:xfrm>
          <a:prstGeom prst="rect">
            <a:avLst/>
          </a:prstGeom>
          <a:noFill/>
        </p:spPr>
        <p:txBody>
          <a:bodyPr wrap="square" rtlCol="0">
            <a:spAutoFit/>
          </a:bodyPr>
          <a:lstStyle/>
          <a:p>
            <a:pPr algn="just"/>
            <a:r>
              <a:rPr lang="en-US" sz="3200" b="1" i="0" dirty="0">
                <a:solidFill>
                  <a:srgbClr val="FF0000"/>
                </a:solidFill>
                <a:effectLst/>
                <a:latin typeface="Frutiger-Bold"/>
              </a:rPr>
              <a:t>Social Entrepreneurs</a:t>
            </a:r>
            <a:r>
              <a:rPr lang="en-US" sz="3200" b="1" i="0" dirty="0">
                <a:solidFill>
                  <a:srgbClr val="242021"/>
                </a:solidFill>
                <a:effectLst/>
                <a:latin typeface="Frutiger-Bold"/>
              </a:rPr>
              <a:t>—Doing Business With a Conscience</a:t>
            </a:r>
          </a:p>
          <a:p>
            <a:pPr marL="457200" indent="-457200" algn="just">
              <a:buFont typeface="Arial" panose="020B0604020202020204" pitchFamily="34" charset="0"/>
              <a:buChar char="•"/>
            </a:pPr>
            <a:r>
              <a:rPr lang="en-US" sz="3200" b="0" i="0" u="sng" dirty="0">
                <a:solidFill>
                  <a:srgbClr val="242021"/>
                </a:solidFill>
                <a:effectLst/>
                <a:latin typeface="Minion-Regular"/>
              </a:rPr>
              <a:t>There are many breeds of entrepreneurs</a:t>
            </a:r>
            <a:r>
              <a:rPr lang="en-US" sz="3200" u="sng" dirty="0">
                <a:solidFill>
                  <a:srgbClr val="242021"/>
                </a:solidFill>
                <a:latin typeface="Minion-Regular"/>
              </a:rPr>
              <a:t>:</a:t>
            </a:r>
            <a:endParaRPr lang="en-US" sz="3200" b="0" i="0" u="sng" dirty="0">
              <a:solidFill>
                <a:srgbClr val="242021"/>
              </a:solidFill>
              <a:effectLst/>
              <a:latin typeface="Minion-Regular"/>
            </a:endParaRPr>
          </a:p>
          <a:p>
            <a:pPr algn="just"/>
            <a:r>
              <a:rPr lang="en-US" sz="3200" b="0" i="0" dirty="0">
                <a:solidFill>
                  <a:srgbClr val="242021"/>
                </a:solidFill>
                <a:effectLst/>
                <a:latin typeface="Minion-Regular"/>
              </a:rPr>
              <a:t>      - Some are out to revolutionize the software industry,      </a:t>
            </a:r>
          </a:p>
          <a:p>
            <a:pPr algn="just"/>
            <a:r>
              <a:rPr lang="en-US" sz="3200" dirty="0">
                <a:solidFill>
                  <a:srgbClr val="242021"/>
                </a:solidFill>
                <a:latin typeface="Minion-Regular"/>
              </a:rPr>
              <a:t>      - </a:t>
            </a:r>
            <a:r>
              <a:rPr lang="en-US" sz="3200" b="0" i="0" dirty="0">
                <a:solidFill>
                  <a:srgbClr val="242021"/>
                </a:solidFill>
                <a:effectLst/>
                <a:latin typeface="Minion-Regular"/>
              </a:rPr>
              <a:t>Some to start a family restaurant, while</a:t>
            </a:r>
          </a:p>
          <a:p>
            <a:pPr algn="just"/>
            <a:r>
              <a:rPr lang="en-US" sz="3200" dirty="0">
                <a:solidFill>
                  <a:srgbClr val="242021"/>
                </a:solidFill>
                <a:latin typeface="Minion-Regular"/>
              </a:rPr>
              <a:t>    -</a:t>
            </a:r>
            <a:r>
              <a:rPr lang="en-US" sz="3200" b="0" i="0" dirty="0">
                <a:solidFill>
                  <a:srgbClr val="242021"/>
                </a:solidFill>
                <a:effectLst/>
                <a:latin typeface="Minion-Regular"/>
              </a:rPr>
              <a:t> another might set out to provide employment in poverty-stricken areas or </a:t>
            </a:r>
          </a:p>
          <a:p>
            <a:pPr algn="just"/>
            <a:r>
              <a:rPr lang="en-US" sz="3200" dirty="0">
                <a:solidFill>
                  <a:srgbClr val="242021"/>
                </a:solidFill>
                <a:latin typeface="Minion-Regular"/>
              </a:rPr>
              <a:t>    - </a:t>
            </a:r>
            <a:r>
              <a:rPr lang="en-US" sz="3200" b="0" i="0" dirty="0">
                <a:solidFill>
                  <a:srgbClr val="242021"/>
                </a:solidFill>
                <a:effectLst/>
                <a:latin typeface="Minion-Regular"/>
              </a:rPr>
              <a:t>to bring medicine to the sick. </a:t>
            </a:r>
          </a:p>
          <a:p>
            <a:pPr algn="just"/>
            <a:endParaRPr lang="en-US" sz="3200" b="0" i="0" dirty="0">
              <a:solidFill>
                <a:srgbClr val="242021"/>
              </a:solidFill>
              <a:effectLst/>
              <a:latin typeface="Minion-Regular"/>
            </a:endParaRPr>
          </a:p>
          <a:p>
            <a:pPr algn="just"/>
            <a:endParaRPr lang="en-US" sz="1600" dirty="0">
              <a:solidFill>
                <a:srgbClr val="242021"/>
              </a:solidFill>
              <a:latin typeface="Minion-Regular"/>
            </a:endParaRPr>
          </a:p>
          <a:p>
            <a:pPr algn="just"/>
            <a:br>
              <a:rPr lang="en-US" sz="1600" dirty="0"/>
            </a:br>
            <a:endParaRPr lang="en-US" sz="16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2262146"/>
            <a:ext cx="9893650" cy="2062103"/>
          </a:xfrm>
          <a:prstGeom prst="rect">
            <a:avLst/>
          </a:prstGeom>
          <a:noFill/>
        </p:spPr>
        <p:txBody>
          <a:bodyPr wrap="square" rtlCol="0">
            <a:spAutoFit/>
          </a:bodyPr>
          <a:lstStyle/>
          <a:p>
            <a:pPr marL="457200" indent="-457200" algn="just">
              <a:buFont typeface="Arial" panose="020B0604020202020204" pitchFamily="34" charset="0"/>
              <a:buChar char="•"/>
            </a:pPr>
            <a:r>
              <a:rPr lang="en-US" sz="3200" b="0" i="0" dirty="0">
                <a:solidFill>
                  <a:srgbClr val="FF0000"/>
                </a:solidFill>
                <a:effectLst/>
                <a:latin typeface="Minion-Regular"/>
              </a:rPr>
              <a:t>It’s still a business, but </a:t>
            </a:r>
            <a:r>
              <a:rPr lang="en-US" sz="3200" b="0" i="0" u="sng" dirty="0">
                <a:solidFill>
                  <a:srgbClr val="FF0000"/>
                </a:solidFill>
                <a:effectLst/>
                <a:latin typeface="Minion-Regular"/>
              </a:rPr>
              <a:t>with different objectives</a:t>
            </a:r>
            <a:r>
              <a:rPr lang="en-US" sz="3200" b="0" i="0" dirty="0">
                <a:solidFill>
                  <a:srgbClr val="FF0000"/>
                </a:solidFill>
                <a:effectLst/>
                <a:latin typeface="Minion-Regular"/>
              </a:rPr>
              <a:t>. </a:t>
            </a:r>
          </a:p>
          <a:p>
            <a:pPr algn="just"/>
            <a:endParaRPr lang="en-US" sz="3200" dirty="0">
              <a:solidFill>
                <a:srgbClr val="242021"/>
              </a:solidFill>
              <a:latin typeface="Minion-Regular"/>
            </a:endParaRPr>
          </a:p>
          <a:p>
            <a:pPr marL="457200" indent="-457200" algn="just">
              <a:buFont typeface="Arial" panose="020B0604020202020204" pitchFamily="34" charset="0"/>
              <a:buChar char="•"/>
            </a:pPr>
            <a:r>
              <a:rPr lang="en-US" sz="3200" b="0" i="0" dirty="0">
                <a:solidFill>
                  <a:srgbClr val="242021"/>
                </a:solidFill>
                <a:effectLst/>
                <a:latin typeface="Minion-Regular"/>
              </a:rPr>
              <a:t>It is not to say that other entrepreneurs don’t have a social conscience, but some make a career out of it.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7C0BB6F-82F5-E7D2-8199-9F855C36DC65}"/>
              </a:ext>
            </a:extLst>
          </p:cNvPr>
          <p:cNvSpPr txBox="1"/>
          <p:nvPr/>
        </p:nvSpPr>
        <p:spPr>
          <a:xfrm>
            <a:off x="1228059" y="1369640"/>
            <a:ext cx="5900351" cy="523220"/>
          </a:xfrm>
          <a:prstGeom prst="rect">
            <a:avLst/>
          </a:prstGeom>
          <a:noFill/>
        </p:spPr>
        <p:txBody>
          <a:bodyPr wrap="square" rtlCol="0">
            <a:spAutoFit/>
          </a:bodyPr>
          <a:lstStyle/>
          <a:p>
            <a:r>
              <a:rPr lang="en-US" sz="2800" b="1" dirty="0">
                <a:solidFill>
                  <a:srgbClr val="FF0000"/>
                </a:solidFill>
              </a:rPr>
              <a:t>Social Entrepreneurship (</a:t>
            </a:r>
            <a:r>
              <a:rPr lang="en-US" sz="2800" b="1" i="1" dirty="0">
                <a:solidFill>
                  <a:srgbClr val="FF0000"/>
                </a:solidFill>
              </a:rPr>
              <a:t>cont.)</a:t>
            </a:r>
            <a:endParaRPr lang="en-US" sz="2800" i="1" dirty="0"/>
          </a:p>
        </p:txBody>
      </p:sp>
    </p:spTree>
    <p:extLst>
      <p:ext uri="{BB962C8B-B14F-4D97-AF65-F5344CB8AC3E}">
        <p14:creationId xmlns:p14="http://schemas.microsoft.com/office/powerpoint/2010/main" val="2795995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sz="2800" b="1" dirty="0">
                <a:solidFill>
                  <a:srgbClr val="FF0000"/>
                </a:solidFill>
              </a:rPr>
              <a:t>Social Entrepreneurship (</a:t>
            </a:r>
            <a:r>
              <a:rPr lang="en-US" sz="2800" b="1" i="1" dirty="0">
                <a:solidFill>
                  <a:srgbClr val="FF0000"/>
                </a:solidFill>
              </a:rPr>
              <a:t>cont.)</a:t>
            </a:r>
            <a:endParaRPr lang="en-US" sz="2800" i="1" dirty="0"/>
          </a:p>
          <a:p>
            <a:pPr algn="just"/>
            <a:endParaRPr lang="en-US" sz="2800" b="0" i="0" dirty="0">
              <a:solidFill>
                <a:srgbClr val="242021"/>
              </a:solidFill>
              <a:effectLst/>
              <a:latin typeface="Minion-Regular"/>
            </a:endParaRPr>
          </a:p>
          <a:p>
            <a:pPr algn="just"/>
            <a:r>
              <a:rPr lang="en-US" sz="2800" b="0" i="0" dirty="0">
                <a:solidFill>
                  <a:srgbClr val="242021"/>
                </a:solidFill>
                <a:effectLst/>
                <a:latin typeface="Minion-Regular"/>
              </a:rPr>
              <a:t>- For them, the motivation is the drive to create social change. </a:t>
            </a:r>
          </a:p>
          <a:p>
            <a:pPr algn="just"/>
            <a:r>
              <a:rPr lang="en-US" sz="2800" b="0" i="0" dirty="0">
                <a:solidFill>
                  <a:srgbClr val="242021"/>
                </a:solidFill>
                <a:effectLst/>
                <a:latin typeface="Minion-Regular"/>
              </a:rPr>
              <a:t>- They see problems around them that they feel need to be addressed, yet aren’t. </a:t>
            </a:r>
          </a:p>
          <a:p>
            <a:pPr algn="just"/>
            <a:r>
              <a:rPr lang="en-US" sz="2800" b="0" i="0" dirty="0">
                <a:solidFill>
                  <a:srgbClr val="242021"/>
                </a:solidFill>
                <a:effectLst/>
                <a:latin typeface="Minion-Regular"/>
              </a:rPr>
              <a:t>- They see kids with insufficient education, parents without jobs or the opportunity of employment, or sick countrymen without access to the proper health care.</a:t>
            </a:r>
          </a:p>
          <a:p>
            <a:pPr algn="just"/>
            <a:endParaRPr lang="en-US" sz="2800" b="0" i="0" dirty="0">
              <a:solidFill>
                <a:srgbClr val="242021"/>
              </a:solidFill>
              <a:effectLs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29785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algn="just"/>
            <a:r>
              <a:rPr lang="en-US" sz="3200" b="1" dirty="0">
                <a:solidFill>
                  <a:srgbClr val="FF0000"/>
                </a:solidFill>
                <a:latin typeface="Tajawal ExtraBold" panose="00000800000000000000" pitchFamily="2" charset="-78"/>
                <a:cs typeface="Tajawal ExtraBold" panose="00000800000000000000" pitchFamily="2" charset="-78"/>
              </a:rPr>
              <a:t>Social entrepreneurship:</a:t>
            </a:r>
            <a:endParaRPr lang="en-US" sz="3200" dirty="0">
              <a:solidFill>
                <a:srgbClr val="FF0000"/>
              </a:solidFill>
              <a:latin typeface="Tajawal ExtraBold" panose="00000800000000000000" pitchFamily="2" charset="-78"/>
              <a:cs typeface="Tajawal ExtraBold" panose="00000800000000000000" pitchFamily="2" charset="-78"/>
            </a:endParaRPr>
          </a:p>
          <a:p>
            <a:pPr algn="just"/>
            <a:endParaRPr lang="en-US" sz="3200" dirty="0">
              <a:solidFill>
                <a:srgbClr val="2D3956"/>
              </a:solidFill>
              <a:latin typeface="Tajawal ExtraBold" panose="00000800000000000000" pitchFamily="2" charset="-78"/>
              <a:cs typeface="Tajawal ExtraBold" panose="00000800000000000000" pitchFamily="2" charset="-78"/>
            </a:endParaRPr>
          </a:p>
          <a:p>
            <a:pPr algn="just"/>
            <a:r>
              <a:rPr lang="en-US" sz="3200" dirty="0">
                <a:solidFill>
                  <a:srgbClr val="2D3956"/>
                </a:solidFill>
                <a:latin typeface="Tajawal ExtraBold" panose="00000800000000000000" pitchFamily="2" charset="-78"/>
                <a:cs typeface="Tajawal ExtraBold" panose="00000800000000000000" pitchFamily="2" charset="-78"/>
              </a:rPr>
              <a:t>- To empower people to better lives by </a:t>
            </a:r>
            <a:r>
              <a:rPr lang="en-US" sz="3200" dirty="0">
                <a:solidFill>
                  <a:srgbClr val="FF0000"/>
                </a:solidFill>
                <a:latin typeface="Tajawal ExtraBold" panose="00000800000000000000" pitchFamily="2" charset="-78"/>
                <a:cs typeface="Tajawal ExtraBold" panose="00000800000000000000" pitchFamily="2" charset="-78"/>
              </a:rPr>
              <a:t>providing them with the means to get that life</a:t>
            </a:r>
            <a:r>
              <a:rPr lang="en-US" sz="3200" dirty="0">
                <a:solidFill>
                  <a:srgbClr val="2D3956"/>
                </a:solidFill>
                <a:latin typeface="Tajawal ExtraBold" panose="00000800000000000000" pitchFamily="2" charset="-78"/>
                <a:cs typeface="Tajawal ExtraBold" panose="00000800000000000000" pitchFamily="2" charset="-78"/>
              </a:rPr>
              <a:t>, whether it be </a:t>
            </a:r>
            <a:r>
              <a:rPr lang="en-US" sz="3200" dirty="0">
                <a:solidFill>
                  <a:srgbClr val="FF0000"/>
                </a:solidFill>
                <a:latin typeface="Tajawal ExtraBold" panose="00000800000000000000" pitchFamily="2" charset="-78"/>
                <a:cs typeface="Tajawal ExtraBold" panose="00000800000000000000" pitchFamily="2" charset="-78"/>
              </a:rPr>
              <a:t>education, employment or even simple entertainment</a:t>
            </a:r>
            <a:r>
              <a:rPr lang="en-US" sz="3200" dirty="0">
                <a:solidFill>
                  <a:srgbClr val="2D3956"/>
                </a:solidFill>
                <a:latin typeface="Tajawal ExtraBold" panose="00000800000000000000" pitchFamily="2" charset="-78"/>
                <a:cs typeface="Tajawal ExtraBold" panose="00000800000000000000" pitchFamily="2" charset="-78"/>
              </a:rPr>
              <a:t>. </a:t>
            </a:r>
          </a:p>
          <a:p>
            <a:pPr algn="just"/>
            <a:endParaRPr lang="en-US" sz="3200" dirty="0">
              <a:solidFill>
                <a:srgbClr val="2D3956"/>
              </a:solidFill>
              <a:latin typeface="Tajawal ExtraBold" panose="00000800000000000000" pitchFamily="2" charset="-78"/>
              <a:cs typeface="Tajawal ExtraBold" panose="00000800000000000000" pitchFamily="2" charset="-78"/>
            </a:endParaRPr>
          </a:p>
          <a:p>
            <a:pPr algn="just"/>
            <a:r>
              <a:rPr lang="en-US" sz="3200" dirty="0">
                <a:solidFill>
                  <a:srgbClr val="2D3956"/>
                </a:solidFill>
                <a:latin typeface="Tajawal ExtraBold" panose="00000800000000000000" pitchFamily="2" charset="-78"/>
                <a:cs typeface="Tajawal ExtraBold" panose="00000800000000000000" pitchFamily="2" charset="-78"/>
              </a:rPr>
              <a:t>-  They go into these new ventures </a:t>
            </a:r>
            <a:r>
              <a:rPr lang="en-US" sz="3200" dirty="0">
                <a:solidFill>
                  <a:srgbClr val="FF0000"/>
                </a:solidFill>
                <a:latin typeface="Tajawal ExtraBold" panose="00000800000000000000" pitchFamily="2" charset="-78"/>
                <a:cs typeface="Tajawal ExtraBold" panose="00000800000000000000" pitchFamily="2" charset="-78"/>
              </a:rPr>
              <a:t>with a mission not based on profits</a:t>
            </a:r>
            <a:r>
              <a:rPr lang="en-US" sz="3200" dirty="0">
                <a:solidFill>
                  <a:srgbClr val="2D3956"/>
                </a:solidFill>
                <a:latin typeface="Tajawal ExtraBold" panose="00000800000000000000" pitchFamily="2" charset="-78"/>
                <a:cs typeface="Tajawal ExtraBold" panose="00000800000000000000" pitchFamily="2" charset="-78"/>
              </a:rPr>
              <a:t>, </a:t>
            </a:r>
            <a:r>
              <a:rPr lang="en-US" sz="3200" dirty="0">
                <a:solidFill>
                  <a:srgbClr val="FF0000"/>
                </a:solidFill>
                <a:latin typeface="Tajawal ExtraBold" panose="00000800000000000000" pitchFamily="2" charset="-78"/>
                <a:cs typeface="Tajawal ExtraBold" panose="00000800000000000000" pitchFamily="2" charset="-78"/>
              </a:rPr>
              <a:t>but on social change</a:t>
            </a:r>
            <a:r>
              <a:rPr lang="en-US" sz="3200" dirty="0">
                <a:solidFill>
                  <a:srgbClr val="2D3956"/>
                </a:solidFill>
                <a:latin typeface="Tajawal ExtraBold" panose="00000800000000000000" pitchFamily="2" charset="-78"/>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Social entrepreneurship </a:t>
            </a:r>
            <a:r>
              <a:rPr kumimoji="0" lang="en-US" sz="3200" b="1" i="1"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1" i="1"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3200" dirty="0">
                <a:solidFill>
                  <a:srgbClr val="2D3956"/>
                </a:solidFill>
                <a:latin typeface="Tajawal ExtraBold" panose="00000800000000000000" pitchFamily="2" charset="-78"/>
                <a:cs typeface="Tajawal ExtraBold" panose="00000800000000000000" pitchFamily="2" charset="-78"/>
              </a:rPr>
              <a:t>- But at the same time, these organizations can be successful, self-sustaining businesses.</a:t>
            </a:r>
          </a:p>
          <a:p>
            <a:pPr algn="just"/>
            <a:endParaRPr lang="en-US" sz="3200" dirty="0">
              <a:solidFill>
                <a:srgbClr val="2D3956"/>
              </a:solidFill>
              <a:latin typeface="Tajawal ExtraBold" panose="00000800000000000000" pitchFamily="2" charset="-78"/>
              <a:cs typeface="Tajawal ExtraBold" panose="00000800000000000000" pitchFamily="2" charset="-78"/>
            </a:endParaRPr>
          </a:p>
          <a:p>
            <a:pPr algn="just"/>
            <a:r>
              <a:rPr lang="en-US" sz="3200" dirty="0">
                <a:solidFill>
                  <a:srgbClr val="2D3956"/>
                </a:solidFill>
                <a:latin typeface="Tajawal ExtraBold" panose="00000800000000000000" pitchFamily="2" charset="-78"/>
                <a:cs typeface="Tajawal ExtraBold" panose="00000800000000000000" pitchFamily="2" charset="-78"/>
              </a:rPr>
              <a:t>- </a:t>
            </a:r>
            <a:r>
              <a:rPr lang="en-US" sz="3200" dirty="0">
                <a:solidFill>
                  <a:srgbClr val="FF0000"/>
                </a:solidFill>
                <a:latin typeface="Tajawal ExtraBold" panose="00000800000000000000" pitchFamily="2" charset="-78"/>
                <a:cs typeface="Tajawal ExtraBold" panose="00000800000000000000" pitchFamily="2" charset="-78"/>
              </a:rPr>
              <a:t>Marketplace has a social goal and be involved in an economic venture.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33598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893647"/>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The Role of Innovation in Entrepreneurship Strategy</a:t>
            </a:r>
          </a:p>
          <a:p>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3200" b="0" i="0" u="sng" dirty="0">
                <a:solidFill>
                  <a:srgbClr val="FF0000"/>
                </a:solidFill>
                <a:effectLst/>
                <a:latin typeface="Minion-Regular"/>
              </a:rPr>
              <a:t>There is the emphasis on the role of innovation in the entrepreneurship</a:t>
            </a:r>
            <a:r>
              <a:rPr lang="en-US" sz="3200" b="0" i="0" dirty="0">
                <a:solidFill>
                  <a:srgbClr val="FF0000"/>
                </a:solidFill>
                <a:effectLst/>
                <a:latin typeface="Minion-Regular"/>
              </a:rPr>
              <a:t> start-up and growth process</a:t>
            </a:r>
            <a:r>
              <a:rPr lang="en-US" sz="3200" b="0" i="0" dirty="0">
                <a:solidFill>
                  <a:srgbClr val="242021"/>
                </a:solidFill>
                <a:effectLst/>
                <a:latin typeface="Minion-Regular"/>
              </a:rPr>
              <a:t>. </a:t>
            </a:r>
          </a:p>
          <a:p>
            <a:pPr algn="just"/>
            <a:endParaRPr lang="en-US" sz="3200" dirty="0">
              <a:solidFill>
                <a:srgbClr val="242021"/>
              </a:solidFill>
              <a:latin typeface="Minion-Regular"/>
            </a:endParaRPr>
          </a:p>
          <a:p>
            <a:pPr marL="342900" indent="-342900" algn="just">
              <a:buFont typeface="Arial" panose="020B0604020202020204" pitchFamily="34" charset="0"/>
              <a:buChar char="•"/>
            </a:pPr>
            <a:r>
              <a:rPr lang="en-US" sz="3200" b="1" i="0" dirty="0">
                <a:solidFill>
                  <a:srgbClr val="FF0000"/>
                </a:solidFill>
                <a:effectLst/>
                <a:latin typeface="Minion-Regular"/>
              </a:rPr>
              <a:t>Entrepreneurial firms </a:t>
            </a:r>
            <a:r>
              <a:rPr lang="en-US" sz="3200" b="0" i="0" dirty="0">
                <a:solidFill>
                  <a:srgbClr val="242021"/>
                </a:solidFill>
                <a:effectLst/>
                <a:latin typeface="Minion-Regular"/>
              </a:rPr>
              <a:t>are required to </a:t>
            </a:r>
            <a:r>
              <a:rPr lang="en-US" sz="3200" b="0" i="0" dirty="0">
                <a:solidFill>
                  <a:srgbClr val="FF0000"/>
                </a:solidFill>
                <a:effectLst/>
                <a:latin typeface="Minion-Regular"/>
              </a:rPr>
              <a:t>the development of </a:t>
            </a:r>
            <a:r>
              <a:rPr lang="en-US" sz="3200" b="0" i="0" u="sng" dirty="0">
                <a:solidFill>
                  <a:srgbClr val="FF0000"/>
                </a:solidFill>
                <a:effectLst/>
                <a:latin typeface="Minion-Regular"/>
              </a:rPr>
              <a:t>new ideas</a:t>
            </a:r>
            <a:r>
              <a:rPr lang="en-US" sz="3200" b="0" i="0" dirty="0">
                <a:solidFill>
                  <a:srgbClr val="242021"/>
                </a:solidFill>
                <a:effectLst/>
                <a:latin typeface="Minion-Regular"/>
              </a:rPr>
              <a:t>, </a:t>
            </a:r>
            <a:r>
              <a:rPr lang="en-US" sz="3200" b="0" i="0" u="sng" dirty="0">
                <a:solidFill>
                  <a:srgbClr val="FF0000"/>
                </a:solidFill>
                <a:effectLst/>
                <a:latin typeface="Minion-Regular"/>
              </a:rPr>
              <a:t>technologies</a:t>
            </a:r>
            <a:r>
              <a:rPr lang="en-US" sz="3200" b="0" i="0" dirty="0">
                <a:solidFill>
                  <a:srgbClr val="242021"/>
                </a:solidFill>
                <a:effectLst/>
                <a:latin typeface="Minion-Regular"/>
              </a:rPr>
              <a:t>, and actions across industries today. </a:t>
            </a:r>
          </a:p>
          <a:p>
            <a:pPr algn="just"/>
            <a:endParaRPr lang="en-US" sz="2400" dirty="0">
              <a:solidFill>
                <a:srgbClr val="242021"/>
              </a:solidFill>
              <a:latin typeface="Minion-Regular"/>
            </a:endParaRPr>
          </a:p>
          <a:p>
            <a:pPr algn="just"/>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3350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457200" indent="-457200" algn="just">
              <a:buFont typeface="Arial" panose="020B0604020202020204" pitchFamily="34" charset="0"/>
              <a:buChar char="•"/>
            </a:pPr>
            <a:r>
              <a:rPr lang="en-US" sz="3200" b="0" i="0" dirty="0">
                <a:solidFill>
                  <a:srgbClr val="242021"/>
                </a:solidFill>
                <a:effectLst/>
                <a:latin typeface="Minion-Regular"/>
              </a:rPr>
              <a:t>While </a:t>
            </a:r>
            <a:r>
              <a:rPr lang="en-US" sz="3200" b="1" i="0" dirty="0">
                <a:solidFill>
                  <a:srgbClr val="FF0000"/>
                </a:solidFill>
                <a:effectLst/>
                <a:latin typeface="Minion-Regular"/>
              </a:rPr>
              <a:t>small entrepreneurial companies are not as common in capital-intensive industries </a:t>
            </a:r>
            <a:r>
              <a:rPr lang="en-US" sz="3200" b="0" i="0" dirty="0">
                <a:solidFill>
                  <a:srgbClr val="242021"/>
                </a:solidFill>
                <a:effectLst/>
                <a:latin typeface="Minion-Regular"/>
              </a:rPr>
              <a:t>such as auto manufacturing, aerospace, and oil research, </a:t>
            </a:r>
            <a:r>
              <a:rPr lang="en-US" sz="3200" i="0" dirty="0">
                <a:solidFill>
                  <a:srgbClr val="FF0000"/>
                </a:solidFill>
                <a:effectLst/>
                <a:latin typeface="Minion-Regular"/>
              </a:rPr>
              <a:t>they play major roles in the development of newer technology industries, including biotechnology, medical electronics, medical equipment, and telecommunications</a:t>
            </a:r>
            <a:r>
              <a:rPr lang="en-US" sz="3200" i="0" dirty="0">
                <a:solidFill>
                  <a:srgbClr val="242021"/>
                </a:solidFill>
                <a:effectLst/>
                <a:latin typeface="Minion-Regular"/>
              </a:rPr>
              <a:t>. </a:t>
            </a:r>
          </a:p>
          <a:p>
            <a:pPr marL="457200" indent="-457200" algn="just">
              <a:buFont typeface="Arial" panose="020B0604020202020204" pitchFamily="34" charset="0"/>
              <a:buChar char="•"/>
            </a:pPr>
            <a:endParaRPr lang="en-US" sz="3200" i="0" dirty="0">
              <a:solidFill>
                <a:srgbClr val="242021"/>
              </a:solidFill>
              <a:effectLst/>
              <a:latin typeface="Minion-Regular"/>
            </a:endParaRPr>
          </a:p>
          <a:p>
            <a:pPr marL="457200" indent="-457200" algn="just">
              <a:buFont typeface="Arial" panose="020B0604020202020204" pitchFamily="34" charset="0"/>
              <a:buChar char="•"/>
            </a:pPr>
            <a:r>
              <a:rPr lang="en-US" sz="3200" b="1" i="0" dirty="0">
                <a:solidFill>
                  <a:srgbClr val="FF0000"/>
                </a:solidFill>
                <a:effectLst/>
                <a:latin typeface="Minion-Regular"/>
              </a:rPr>
              <a:t>Large companies are often dependent on small firms’ discoveries and inventions.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5460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Small firms are having a powerful influence on technology. </a:t>
            </a:r>
            <a:r>
              <a:rPr kumimoji="0" lang="en-US" sz="32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They represented 40 percent of the highly innovative firms.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Large firms </a:t>
            </a:r>
            <a:r>
              <a:rPr kumimoji="0" lang="en-US" sz="32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biotechnology, medical electronics, semiconductor, and telecommunications industries </a:t>
            </a: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have a higher than anticipated number of citations of small firm patents.</a:t>
            </a:r>
            <a:endParaRPr kumimoji="0" lang="en-US" sz="32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85526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206"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55454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conclusion, small firms are integral to the innovation process, even when they are not responsible for the final or breakthrough technology.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820103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016758"/>
          </a:xfrm>
          <a:prstGeom prst="rect">
            <a:avLst/>
          </a:prstGeom>
          <a:noFill/>
        </p:spPr>
        <p:txBody>
          <a:bodyPr wrap="square" rtlCol="0">
            <a:spAutoFit/>
          </a:bodyPr>
          <a:lstStyle/>
          <a:p>
            <a:pPr marL="285750" indent="-285750" algn="just">
              <a:buFont typeface="Arial" panose="020B0604020202020204" pitchFamily="34" charset="0"/>
              <a:buChar char="•"/>
            </a:pPr>
            <a:r>
              <a:rPr lang="en-US" sz="3200" b="1" i="0" dirty="0">
                <a:solidFill>
                  <a:srgbClr val="FF0000"/>
                </a:solidFill>
                <a:effectLst/>
                <a:latin typeface="Minion-Regular"/>
              </a:rPr>
              <a:t>No successful entrepreneur would say it is easy or that no risk is involved. </a:t>
            </a:r>
          </a:p>
          <a:p>
            <a:pPr marL="285750" indent="-285750" algn="just">
              <a:buFont typeface="Arial" panose="020B0604020202020204" pitchFamily="34" charset="0"/>
              <a:buChar char="•"/>
            </a:pPr>
            <a:endParaRPr lang="en-US" sz="3200" dirty="0">
              <a:solidFill>
                <a:srgbClr val="242021"/>
              </a:solidFill>
              <a:latin typeface="Minion-Regular"/>
            </a:endParaRPr>
          </a:p>
          <a:p>
            <a:pPr marL="285750" indent="-285750" algn="just">
              <a:buFont typeface="Arial" panose="020B0604020202020204" pitchFamily="34" charset="0"/>
              <a:buChar char="•"/>
            </a:pPr>
            <a:r>
              <a:rPr lang="en-US" sz="3200" b="0" i="0" dirty="0">
                <a:solidFill>
                  <a:srgbClr val="242021"/>
                </a:solidFill>
                <a:effectLst/>
                <a:latin typeface="Minion-Regular"/>
              </a:rPr>
              <a:t>If it were easy, if there was no risk, and if it did not take years of dedication and persistence, everyone might be an entrepreneur. </a:t>
            </a:r>
          </a:p>
          <a:p>
            <a:pPr algn="just"/>
            <a:endParaRPr lang="en-US" sz="3200" b="0" i="0" dirty="0">
              <a:solidFill>
                <a:srgbClr val="242021"/>
              </a:solidFill>
              <a:effectLst/>
              <a:latin typeface="Minion-Regular"/>
            </a:endParaRPr>
          </a:p>
          <a:p>
            <a:pPr marL="285750" indent="-285750" algn="just">
              <a:buFont typeface="Arial" panose="020B0604020202020204" pitchFamily="34" charset="0"/>
              <a:buChar char="•"/>
            </a:pPr>
            <a:r>
              <a:rPr lang="en-US" sz="3200" b="0" i="0" dirty="0">
                <a:solidFill>
                  <a:srgbClr val="242021"/>
                </a:solidFill>
                <a:effectLst/>
                <a:latin typeface="Minion-Regular"/>
              </a:rPr>
              <a:t>Unfortunately, </a:t>
            </a:r>
            <a:r>
              <a:rPr lang="en-US" sz="3200" b="0" i="0" dirty="0">
                <a:solidFill>
                  <a:srgbClr val="FF0000"/>
                </a:solidFill>
                <a:effectLst/>
                <a:latin typeface="Minion-Regular"/>
              </a:rPr>
              <a:t>the market does not have compassion or feelings. </a:t>
            </a:r>
          </a:p>
          <a:p>
            <a:pPr marL="285750" indent="-285750">
              <a:buFont typeface="Arial" panose="020B0604020202020204" pitchFamily="34" charset="0"/>
              <a:buChar char="•"/>
            </a:pPr>
            <a:endParaRPr lang="en-US" sz="3200" dirty="0">
              <a:solidFill>
                <a:srgbClr val="242021"/>
              </a:solidFill>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2534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r>
              <a:rPr lang="en-US" sz="3200" b="1" i="0" dirty="0">
                <a:solidFill>
                  <a:srgbClr val="1A459D"/>
                </a:solidFill>
                <a:effectLst/>
                <a:latin typeface="Frutiger-Bold"/>
              </a:rPr>
              <a:t>Failures and Foibles</a:t>
            </a:r>
            <a:r>
              <a:rPr lang="en-US" sz="3200" b="1" dirty="0"/>
              <a:t> </a:t>
            </a:r>
            <a:br>
              <a:rPr lang="en-US" sz="3200" b="1" dirty="0"/>
            </a:br>
            <a:endParaRPr lang="en-US" sz="3200" b="1" i="0" dirty="0">
              <a:solidFill>
                <a:srgbClr val="242021"/>
              </a:solidFill>
              <a:effectLst/>
              <a:latin typeface="Frutiger-Bold"/>
            </a:endParaRPr>
          </a:p>
          <a:p>
            <a:r>
              <a:rPr lang="en-US" sz="3200" b="1" i="0" dirty="0">
                <a:solidFill>
                  <a:srgbClr val="242021"/>
                </a:solidFill>
                <a:effectLst/>
                <a:latin typeface="Frutiger-Bold"/>
              </a:rPr>
              <a:t>The Next Time I Start a New Venture . . .</a:t>
            </a:r>
          </a:p>
          <a:p>
            <a:pPr algn="just"/>
            <a:r>
              <a:rPr lang="en-US" sz="3200" b="0" i="0" dirty="0">
                <a:solidFill>
                  <a:srgbClr val="242021"/>
                </a:solidFill>
                <a:effectLst/>
                <a:latin typeface="Minion-Regular"/>
              </a:rPr>
              <a:t>Although many entrepreneurs make their share of mistakes, the </a:t>
            </a:r>
            <a:r>
              <a:rPr lang="en-US" sz="3200" b="1" i="0" dirty="0">
                <a:solidFill>
                  <a:srgbClr val="FF0000"/>
                </a:solidFill>
                <a:effectLst/>
                <a:latin typeface="Minion-Regular"/>
              </a:rPr>
              <a:t>Seasoned entrepreneur </a:t>
            </a:r>
            <a:r>
              <a:rPr lang="en-US" sz="3200" b="0" i="0" u="sng" dirty="0">
                <a:solidFill>
                  <a:srgbClr val="FF0000"/>
                </a:solidFill>
                <a:effectLst/>
                <a:latin typeface="Minion-Regular"/>
              </a:rPr>
              <a:t>is able to turn those mistakes into ideas and plans of what </a:t>
            </a:r>
            <a:r>
              <a:rPr lang="en-US" sz="3200" b="1" i="0" u="sng" dirty="0">
                <a:solidFill>
                  <a:srgbClr val="FF0000"/>
                </a:solidFill>
                <a:effectLst/>
                <a:latin typeface="Minion-Regular"/>
              </a:rPr>
              <a:t>NOT</a:t>
            </a:r>
            <a:r>
              <a:rPr lang="en-US" sz="3200" b="0" i="0" u="sng" dirty="0">
                <a:solidFill>
                  <a:srgbClr val="FF0000"/>
                </a:solidFill>
                <a:effectLst/>
                <a:latin typeface="Minion-Regular"/>
              </a:rPr>
              <a:t> to do </a:t>
            </a:r>
            <a:r>
              <a:rPr lang="en-US" sz="3200" b="0" i="0" dirty="0">
                <a:solidFill>
                  <a:srgbClr val="242021"/>
                </a:solidFill>
                <a:effectLst/>
                <a:latin typeface="Minion-Regular"/>
              </a:rPr>
              <a:t>the second, third time around. </a:t>
            </a:r>
          </a:p>
          <a:p>
            <a:br>
              <a:rPr lang="en-US" sz="3200" dirty="0"/>
            </a:b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sng" strike="noStrike" kern="1200" cap="none" spc="0" normalizeH="0" baseline="0" noProof="0" dirty="0">
                <a:ln>
                  <a:noFill/>
                </a:ln>
                <a:solidFill>
                  <a:srgbClr val="242021"/>
                </a:solidFill>
                <a:effectLst/>
                <a:uLnTx/>
                <a:uFillTx/>
                <a:latin typeface="Minion-Regular"/>
                <a:ea typeface="+mn-ea"/>
                <a:cs typeface="+mn-cs"/>
              </a:rPr>
              <a:t>Consider the following statements from entrepreneurs who comment on the next time they start a new venture</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242021"/>
              </a:solidFill>
              <a:effectLst/>
              <a:uLnTx/>
              <a:uFillTx/>
              <a:latin typeface="Minion-Regular"/>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 will make sure I have</a:t>
            </a:r>
            <a:r>
              <a:rPr kumimoji="0" lang="en-US" sz="3200" b="0" i="0" u="none" strike="noStrike" kern="1200" cap="none" spc="0" normalizeH="0" baseline="0" noProof="0" dirty="0">
                <a:ln>
                  <a:noFill/>
                </a:ln>
                <a:solidFill>
                  <a:srgbClr val="FF0000"/>
                </a:solidFill>
                <a:effectLst/>
                <a:uLnTx/>
                <a:uFillTx/>
                <a:latin typeface="Minion-Regular"/>
                <a:ea typeface="+mn-ea"/>
                <a:cs typeface="+mn-cs"/>
              </a:rPr>
              <a:t>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sufficient start-up and back-up capital</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Nothing is as sure to kill a new venture as running out of money early in the game. </a:t>
            </a:r>
          </a:p>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If your plan says you need a certain amount of capital, get it—and a </a:t>
            </a:r>
            <a:r>
              <a:rPr kumimoji="0" lang="en-US" sz="3200" b="0" i="0" u="none" strike="noStrike" kern="1200" cap="none" spc="0" normalizeH="0" baseline="0" noProof="0" dirty="0">
                <a:ln>
                  <a:noFill/>
                </a:ln>
                <a:solidFill>
                  <a:srgbClr val="FF0000"/>
                </a:solidFill>
                <a:effectLst/>
                <a:uLnTx/>
                <a:uFillTx/>
                <a:latin typeface="Minion-Regular"/>
                <a:ea typeface="+mn-ea"/>
                <a:cs typeface="+mn-cs"/>
              </a:rPr>
              <a:t>little more, for back-up</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35734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4818" y="1428065"/>
            <a:ext cx="9893651" cy="233910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endParaRPr kumimoji="0" lang="en-US" sz="1800" b="0" i="0" u="none" strike="noStrike" kern="1200" cap="none" spc="0" normalizeH="0" baseline="0" noProof="0" dirty="0">
              <a:ln>
                <a:noFill/>
              </a:ln>
              <a:solidFill>
                <a:srgbClr val="242021"/>
              </a:solidFill>
              <a:effectLst/>
              <a:uLnTx/>
              <a:uFillTx/>
              <a:latin typeface="Minion-Regular"/>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 will be certain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there is a market for my “great idea” before I run with it</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I’ll never be caught with a “solution in search of a problem” again!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791320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01FEC6F-8D4F-03E2-DBB4-5F8B0FF73CA4}"/>
              </a:ext>
            </a:extLst>
          </p:cNvPr>
          <p:cNvSpPr txBox="1"/>
          <p:nvPr/>
        </p:nvSpPr>
        <p:spPr>
          <a:xfrm>
            <a:off x="548640" y="1673988"/>
            <a:ext cx="9978172" cy="2554545"/>
          </a:xfrm>
          <a:prstGeom prst="rect">
            <a:avLst/>
          </a:prstGeom>
          <a:noFill/>
        </p:spPr>
        <p:txBody>
          <a:bodyPr wrap="square">
            <a:spAutoFit/>
          </a:bodyPr>
          <a:lstStyle/>
          <a:p>
            <a:pPr marL="457200" indent="-457200" algn="just">
              <a:buFont typeface="Symbol" panose="05050102010706020507" pitchFamily="18" charset="2"/>
              <a:buChar char="•"/>
            </a:pPr>
            <a:r>
              <a:rPr lang="en-US" sz="3200" b="0" i="0" dirty="0">
                <a:solidFill>
                  <a:srgbClr val="242021"/>
                </a:solidFill>
                <a:effectLst/>
                <a:latin typeface="Minion-Regular"/>
              </a:rPr>
              <a:t>I will </a:t>
            </a:r>
            <a:r>
              <a:rPr lang="en-US" sz="3200" b="1" i="0" dirty="0">
                <a:solidFill>
                  <a:srgbClr val="FF0000"/>
                </a:solidFill>
                <a:effectLst/>
                <a:latin typeface="Minion-Regular"/>
              </a:rPr>
              <a:t>spend more time and care managing the business</a:t>
            </a:r>
            <a:r>
              <a:rPr lang="en-US" sz="3200" b="0" i="0" dirty="0">
                <a:solidFill>
                  <a:srgbClr val="242021"/>
                </a:solidFill>
                <a:effectLst/>
                <a:latin typeface="Minion-Regular"/>
              </a:rPr>
              <a:t>. I don’t like to deal with details, but somebody has to or the business will suffer. </a:t>
            </a:r>
          </a:p>
          <a:p>
            <a:pPr marL="457200" indent="-457200" algn="just">
              <a:buFont typeface="Symbol" panose="05050102010706020507" pitchFamily="18" charset="2"/>
              <a:buChar char="•"/>
            </a:pPr>
            <a:r>
              <a:rPr lang="en-US" sz="3200" b="0" i="0" dirty="0">
                <a:solidFill>
                  <a:srgbClr val="242021"/>
                </a:solidFill>
                <a:effectLst/>
                <a:latin typeface="Minion-Regular"/>
              </a:rPr>
              <a:t>Next time </a:t>
            </a:r>
            <a:r>
              <a:rPr lang="en-US" sz="3200" b="0" i="0" u="sng" dirty="0">
                <a:solidFill>
                  <a:srgbClr val="FF0000"/>
                </a:solidFill>
                <a:effectLst/>
                <a:latin typeface="Minion-Regular"/>
              </a:rPr>
              <a:t>I’ll hire a manager to do</a:t>
            </a:r>
            <a:r>
              <a:rPr lang="en-US" sz="3200" b="0" i="0" dirty="0">
                <a:solidFill>
                  <a:srgbClr val="242021"/>
                </a:solidFill>
                <a:effectLst/>
                <a:latin typeface="Minion-Regular"/>
              </a:rPr>
              <a:t> right what I was doing ineffectively.</a:t>
            </a:r>
          </a:p>
        </p:txBody>
      </p:sp>
    </p:spTree>
    <p:extLst>
      <p:ext uri="{BB962C8B-B14F-4D97-AF65-F5344CB8AC3E}">
        <p14:creationId xmlns:p14="http://schemas.microsoft.com/office/powerpoint/2010/main" val="18127340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Symbol" panose="05050102010706020507" pitchFamily="18" charset="2"/>
              <a:buChar char="•"/>
            </a:pPr>
            <a:r>
              <a:rPr lang="en-US" sz="3200" b="0" i="0" dirty="0">
                <a:solidFill>
                  <a:srgbClr val="242021"/>
                </a:solidFill>
                <a:effectLst/>
                <a:latin typeface="Minion-Regular"/>
              </a:rPr>
              <a:t>I’ll know something about the business I plan to start. Nothing is as sure a sign of impending trouble than an entrepreneur who asks, “how hard can it be?” when he or she has</a:t>
            </a:r>
            <a:r>
              <a:rPr lang="en-US" sz="3200" dirty="0"/>
              <a:t> </a:t>
            </a:r>
            <a:r>
              <a:rPr lang="en-US" sz="3200" b="0" i="0" dirty="0">
                <a:solidFill>
                  <a:srgbClr val="242021"/>
                </a:solidFill>
                <a:effectLst/>
                <a:latin typeface="Minion-Regular"/>
              </a:rPr>
              <a:t>never before done whatever “it” is. </a:t>
            </a:r>
          </a:p>
          <a:p>
            <a:pPr algn="just"/>
            <a:endParaRPr lang="en-US" sz="3200" b="0" i="0" dirty="0">
              <a:solidFill>
                <a:srgbClr val="242021"/>
              </a:solidFill>
              <a:effectLst/>
              <a:latin typeface="Minion-Regular"/>
            </a:endParaRPr>
          </a:p>
          <a:p>
            <a:pPr marL="457200" indent="-457200" algn="just">
              <a:buFont typeface="Symbol" panose="05050102010706020507" pitchFamily="18" charset="2"/>
              <a:buChar char="•"/>
            </a:pPr>
            <a:r>
              <a:rPr lang="en-US" sz="3200" b="0" i="0" dirty="0">
                <a:solidFill>
                  <a:srgbClr val="242021"/>
                </a:solidFill>
                <a:effectLst/>
                <a:latin typeface="Minion-Regular"/>
              </a:rPr>
              <a:t>I’ll </a:t>
            </a:r>
            <a:r>
              <a:rPr lang="en-US" sz="3200" b="1" i="0" dirty="0">
                <a:solidFill>
                  <a:srgbClr val="FF0000"/>
                </a:solidFill>
                <a:effectLst/>
                <a:latin typeface="Minion-Regular"/>
              </a:rPr>
              <a:t>stick to a business I know</a:t>
            </a:r>
            <a:r>
              <a:rPr lang="en-US" sz="3200" b="0" i="0" dirty="0">
                <a:solidFill>
                  <a:srgbClr val="242021"/>
                </a:solidFill>
                <a:effectLst/>
                <a:latin typeface="Minion-Regular"/>
              </a:rPr>
              <a:t>, </a:t>
            </a:r>
            <a:r>
              <a:rPr lang="en-US" sz="3200" b="0" i="0" dirty="0">
                <a:solidFill>
                  <a:srgbClr val="FF0000"/>
                </a:solidFill>
                <a:effectLst/>
                <a:latin typeface="Minion-Regular"/>
              </a:rPr>
              <a:t>or</a:t>
            </a:r>
            <a:r>
              <a:rPr lang="en-US" sz="3200" b="0" i="0" dirty="0">
                <a:solidFill>
                  <a:srgbClr val="242021"/>
                </a:solidFill>
                <a:effectLst/>
                <a:latin typeface="Minion-Regular"/>
              </a:rPr>
              <a:t> I’ll make darn sure </a:t>
            </a:r>
            <a:r>
              <a:rPr lang="en-US" sz="3200" b="0" i="0" dirty="0">
                <a:solidFill>
                  <a:srgbClr val="FF0000"/>
                </a:solidFill>
                <a:effectLst/>
                <a:latin typeface="Minion-Regular"/>
              </a:rPr>
              <a:t>I learn about it before I start</a:t>
            </a:r>
            <a:r>
              <a:rPr lang="en-US" sz="3200" b="0" i="0" dirty="0">
                <a:solidFill>
                  <a:srgbClr val="242021"/>
                </a:solidFill>
                <a:effectLst/>
                <a:latin typeface="Minion-Regular"/>
              </a:rPr>
              <a:t>.</a:t>
            </a:r>
            <a:endParaRPr lang="en-US" sz="3200" dirty="0"/>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51320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078313"/>
          </a:xfrm>
          <a:prstGeom prst="rect">
            <a:avLst/>
          </a:prstGeom>
          <a:noFill/>
        </p:spPr>
        <p:txBody>
          <a:bodyPr wrap="square" rtlCol="0">
            <a:spAutoFit/>
          </a:bodyPr>
          <a:lstStyle/>
          <a:p>
            <a:pPr marL="457200" indent="-457200" algn="just">
              <a:buFont typeface="Symbol" panose="05050102010706020507" pitchFamily="18" charset="2"/>
              <a:buChar char="•"/>
            </a:pPr>
            <a:r>
              <a:rPr lang="en-US" sz="3200" b="0" i="0" dirty="0">
                <a:solidFill>
                  <a:srgbClr val="242021"/>
                </a:solidFill>
                <a:effectLst/>
                <a:latin typeface="Minion-Regular"/>
              </a:rPr>
              <a:t>I’ll have “It’s the cash flow, Stupid!” tattooed on my forehead.</a:t>
            </a:r>
          </a:p>
          <a:p>
            <a:pPr marL="457200" indent="-457200" algn="just">
              <a:buFont typeface="Symbol" panose="05050102010706020507" pitchFamily="18" charset="2"/>
              <a:buChar char="•"/>
            </a:pPr>
            <a:r>
              <a:rPr lang="en-US" sz="3200" b="0" i="0" dirty="0">
                <a:solidFill>
                  <a:srgbClr val="242021"/>
                </a:solidFill>
                <a:effectLst/>
                <a:latin typeface="Minion-Regular"/>
              </a:rPr>
              <a:t> </a:t>
            </a:r>
            <a:r>
              <a:rPr lang="en-US" sz="3200" b="1" i="0" dirty="0">
                <a:solidFill>
                  <a:srgbClr val="FF0000"/>
                </a:solidFill>
                <a:effectLst/>
                <a:latin typeface="Minion-Regular"/>
              </a:rPr>
              <a:t>Cash-flow problems are easy to understand. </a:t>
            </a:r>
            <a:r>
              <a:rPr lang="en-US" sz="3200" b="0" i="0" dirty="0">
                <a:solidFill>
                  <a:srgbClr val="242021"/>
                </a:solidFill>
                <a:effectLst/>
                <a:latin typeface="Minion-Regular"/>
              </a:rPr>
              <a:t>If your suppliers give you 30 days to pay, and you give your customers 60 days to pay, the cash will flow out before it can flow in. Duh.</a:t>
            </a:r>
          </a:p>
          <a:p>
            <a:pPr algn="just"/>
            <a:r>
              <a:rPr lang="en-US" sz="3200" b="0" i="0" dirty="0">
                <a:solidFill>
                  <a:srgbClr val="242021"/>
                </a:solidFill>
                <a:effectLst/>
                <a:latin typeface="Symbol" panose="05050102010706020507" pitchFamily="18" charset="2"/>
              </a:rPr>
              <a:t>• </a:t>
            </a:r>
            <a:r>
              <a:rPr lang="en-US" sz="3200" b="0" i="0" dirty="0">
                <a:solidFill>
                  <a:srgbClr val="242021"/>
                </a:solidFill>
                <a:effectLst/>
                <a:latin typeface="Minion-Regular"/>
              </a:rPr>
              <a:t>I will </a:t>
            </a:r>
            <a:r>
              <a:rPr lang="en-US" sz="3200" b="1" i="0" dirty="0">
                <a:solidFill>
                  <a:srgbClr val="FF0000"/>
                </a:solidFill>
                <a:effectLst/>
                <a:latin typeface="Minion-Regular"/>
              </a:rPr>
              <a:t>have a lawyer draw up my partnership agreements</a:t>
            </a:r>
            <a:r>
              <a:rPr lang="en-US" sz="3200" b="0" i="0" dirty="0">
                <a:solidFill>
                  <a:srgbClr val="242021"/>
                </a:solidFill>
                <a:effectLst/>
                <a:latin typeface="Minion-Regular"/>
              </a:rPr>
              <a:t>. I will not let my partners become “former friends.”</a:t>
            </a:r>
          </a:p>
          <a:p>
            <a:pPr algn="just"/>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206"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 will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know my competition as well as or better than my competition knows me</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and I will look for competitors where I least expect to find them.</a:t>
            </a:r>
          </a:p>
          <a:p>
            <a:pPr marL="457200" marR="0" lvl="0" indent="-457200" algn="just"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endParaRPr kumimoji="0" lang="en-US" sz="3200" b="0" i="0" u="none" strike="noStrike" kern="1200" cap="none" spc="0" normalizeH="0" baseline="0" noProof="0" dirty="0">
              <a:ln>
                <a:noFill/>
              </a:ln>
              <a:solidFill>
                <a:srgbClr val="242021"/>
              </a:solidFill>
              <a:effectLst/>
              <a:uLnTx/>
              <a:uFillTx/>
              <a:latin typeface="Minion-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242021"/>
                </a:solidFill>
                <a:effectLst/>
                <a:uLnTx/>
                <a:uFillTx/>
                <a:latin typeface="Symbol" panose="05050102010706020507" pitchFamily="18" charset="2"/>
                <a:ea typeface="+mn-ea"/>
                <a:cs typeface="+mn-cs"/>
              </a:rPr>
              <a:t>•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I will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stay on top of new developments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I will </a:t>
            </a:r>
            <a:r>
              <a:rPr kumimoji="0" lang="en-US" sz="3200" b="0" i="0" u="none" strike="noStrike" kern="1200" cap="none" spc="0" normalizeH="0" baseline="0" noProof="0" dirty="0">
                <a:ln>
                  <a:noFill/>
                </a:ln>
                <a:solidFill>
                  <a:srgbClr val="FF0000"/>
                </a:solidFill>
                <a:effectLst/>
                <a:uLnTx/>
                <a:uFillTx/>
                <a:latin typeface="Minion-Regular"/>
                <a:ea typeface="+mn-ea"/>
                <a:cs typeface="+mn-cs"/>
              </a:rPr>
              <a:t>never stop learning about my business and my customers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18161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6840" y="1353924"/>
            <a:ext cx="9893651" cy="5601533"/>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Entrepreneurship</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Relationship between entrepreneurship and strategy</a:t>
            </a: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Entrepreneurship</a:t>
            </a:r>
          </a:p>
          <a:p>
            <a:pPr marL="285750" indent="-285750">
              <a:buFont typeface="Arial" panose="020B0604020202020204" pitchFamily="34" charset="0"/>
              <a:buChar char="•"/>
            </a:pPr>
            <a:r>
              <a:rPr lang="en-US" sz="2400" b="1" dirty="0">
                <a:solidFill>
                  <a:schemeClr val="accent1">
                    <a:lumMod val="75000"/>
                  </a:schemeClr>
                </a:solidFill>
              </a:rPr>
              <a:t>Entrepreneurial Stages</a:t>
            </a:r>
            <a:r>
              <a:rPr lang="en-US" sz="2400" b="1" dirty="0">
                <a:solidFill>
                  <a:schemeClr val="accent1">
                    <a:lumMod val="75000"/>
                  </a:schemeClr>
                </a:solidFill>
                <a:cs typeface="Tajawal ExtraBold" panose="00000800000000000000" pitchFamily="2" charset="-78"/>
              </a:rPr>
              <a:t> (stage 1, stage 2, stage 3 )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Creative Destruction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Social Entrepreneurship</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The Role of Innovation in Entrepreneurship Strategy</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Seasoned entrepreneur </a:t>
            </a:r>
          </a:p>
          <a:p>
            <a:endParaRPr lang="en-US" sz="2800" b="1" dirty="0">
              <a:solidFill>
                <a:srgbClr val="2D3956"/>
              </a:solidFill>
              <a:latin typeface="Tajawal ExtraBold" panose="00000800000000000000" pitchFamily="2" charset="-78"/>
              <a:cs typeface="Tajawal ExtraBold" panose="00000800000000000000" pitchFamily="2" charset="-78"/>
            </a:endParaRPr>
          </a:p>
          <a:p>
            <a:endParaRPr lang="en-US" b="1" dirty="0">
              <a:solidFill>
                <a:srgbClr val="2D3956"/>
              </a:solidFill>
              <a:latin typeface="Tajawal ExtraBold" panose="00000800000000000000" pitchFamily="2" charset="-78"/>
              <a:cs typeface="Tajawal ExtraBold" panose="00000800000000000000" pitchFamily="2" charset="-78"/>
            </a:endParaRPr>
          </a:p>
          <a:p>
            <a:endParaRPr lang="en-US" sz="2800" b="1" dirty="0">
              <a:solidFill>
                <a:srgbClr val="2D3956"/>
              </a:solidFill>
              <a:latin typeface="Tajawal ExtraBold" panose="00000800000000000000" pitchFamily="2" charset="-78"/>
              <a:cs typeface="Tajawal ExtraBold" panose="00000800000000000000" pitchFamily="2" charset="-78"/>
            </a:endParaRPr>
          </a:p>
          <a:p>
            <a:endParaRPr lang="en-US" sz="2800" b="1" dirty="0">
              <a:solidFill>
                <a:srgbClr val="2D3956"/>
              </a:solidFill>
              <a:latin typeface="Tajawal ExtraBold" panose="00000800000000000000" pitchFamily="2" charset="-78"/>
              <a:cs typeface="Tajawal ExtraBold" panose="00000800000000000000" pitchFamily="2" charset="-78"/>
            </a:endParaRPr>
          </a:p>
          <a:p>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178509" cy="523220"/>
          </a:xfrm>
          <a:prstGeom prst="rect">
            <a:avLst/>
          </a:prstGeom>
          <a:noFill/>
        </p:spPr>
        <p:txBody>
          <a:bodyPr wrap="square" rtlCol="0">
            <a:spAutoFit/>
          </a:bodyPr>
          <a:lstStyle/>
          <a:p>
            <a:r>
              <a:rPr lang="en-US" sz="2800" b="1" i="0" dirty="0">
                <a:solidFill>
                  <a:srgbClr val="1A459D"/>
                </a:solidFill>
                <a:effectLst/>
                <a:latin typeface="Frutiger-Bold"/>
              </a:rPr>
              <a:t>Summary of Lecture Objectives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693319"/>
          </a:xfrm>
          <a:prstGeom prst="rect">
            <a:avLst/>
          </a:prstGeom>
          <a:noFill/>
        </p:spPr>
        <p:txBody>
          <a:bodyPr wrap="square" rtlCol="0">
            <a:spAutoFit/>
          </a:bodyPr>
          <a:lstStyle/>
          <a:p>
            <a:pPr algn="just"/>
            <a:r>
              <a:rPr lang="en-US" sz="2400" b="1" i="0" dirty="0">
                <a:solidFill>
                  <a:srgbClr val="FF0000"/>
                </a:solidFill>
                <a:effectLst/>
                <a:latin typeface="Minion-Regular"/>
              </a:rPr>
              <a:t>1. Understand the key role of strategy in the discovery and exploitation of opportunities as entrepreneurial firms form and grow.</a:t>
            </a:r>
          </a:p>
          <a:p>
            <a:pPr algn="just"/>
            <a:r>
              <a:rPr lang="en-US" sz="2400" b="0" i="0" dirty="0">
                <a:solidFill>
                  <a:srgbClr val="242021"/>
                </a:solidFill>
                <a:effectLst/>
                <a:latin typeface="Symbol" panose="05050102010706020507" pitchFamily="18" charset="2"/>
              </a:rPr>
              <a:t>• </a:t>
            </a:r>
            <a:r>
              <a:rPr lang="en-US" sz="2400" b="0" i="0" dirty="0">
                <a:solidFill>
                  <a:srgbClr val="242021"/>
                </a:solidFill>
                <a:effectLst/>
                <a:latin typeface="Minion-Regular"/>
              </a:rPr>
              <a:t>This chapter strongly emphasizes the key strategic roles of creativity, opportunity identification, opportunity evaluation, and innovation in the emergence and growth of entrepreneurial firms.</a:t>
            </a:r>
          </a:p>
          <a:p>
            <a:pPr algn="just"/>
            <a:r>
              <a:rPr lang="en-US" sz="2400" b="0" i="0" dirty="0">
                <a:solidFill>
                  <a:srgbClr val="242021"/>
                </a:solidFill>
                <a:effectLst/>
                <a:latin typeface="Symbol" panose="05050102010706020507" pitchFamily="18" charset="2"/>
              </a:rPr>
              <a:t>• </a:t>
            </a:r>
            <a:r>
              <a:rPr lang="en-US" sz="2400" b="0" i="0" dirty="0">
                <a:solidFill>
                  <a:srgbClr val="242021"/>
                </a:solidFill>
                <a:effectLst/>
                <a:latin typeface="Minion-Regular"/>
              </a:rPr>
              <a:t>This strategic approach examines three distinct stages of the entrepreneurship process, and provides you with strategies you can use to launch, grow, and revitalize the firm.</a:t>
            </a:r>
          </a:p>
          <a:p>
            <a:pPr algn="just"/>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178509" cy="523220"/>
          </a:xfrm>
          <a:prstGeom prst="rect">
            <a:avLst/>
          </a:prstGeom>
          <a:noFill/>
        </p:spPr>
        <p:txBody>
          <a:bodyPr wrap="square" rtlCol="0">
            <a:spAutoFit/>
          </a:bodyPr>
          <a:lstStyle/>
          <a:p>
            <a:r>
              <a:rPr lang="en-US" sz="2800" b="1" i="0" dirty="0">
                <a:solidFill>
                  <a:srgbClr val="1A459D"/>
                </a:solidFill>
                <a:effectLst/>
                <a:latin typeface="Frutiger-Bold"/>
              </a:rPr>
              <a:t>Summary of Lecture Objectives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94434" y="2323527"/>
            <a:ext cx="8674088" cy="4093428"/>
          </a:xfrm>
          <a:prstGeom prst="rect">
            <a:avLst/>
          </a:prstGeom>
          <a:noFill/>
        </p:spPr>
        <p:txBody>
          <a:bodyPr wrap="square" rtlCol="0">
            <a:spAutoFit/>
          </a:bodyPr>
          <a:lstStyle/>
          <a:p>
            <a:pPr algn="just"/>
            <a:r>
              <a:rPr lang="en-US" sz="2000" b="1" i="0" dirty="0">
                <a:solidFill>
                  <a:srgbClr val="FF0000"/>
                </a:solidFill>
                <a:effectLst/>
                <a:latin typeface="Minion-Regular"/>
              </a:rPr>
              <a:t>2. Learn about contemporary trends and patterns in entrepreneurship, including its role in the global economy and the increase in social entrepreneurship.</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Entrepreneurships are formed by 1 out of every 11 adults around the world today. In the United States, entrepreneurships produce about half the economic output, employ half of the private sector workforce, and give people in all circumstances a chance to succeed.</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The number and percentage of people of color and women who start companies are increasing significantly.</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Entrepreneurships are continuing to benefit from the economic recovery.</a:t>
            </a:r>
          </a:p>
          <a:p>
            <a:pPr algn="just"/>
            <a:r>
              <a:rPr lang="en-US" sz="2000" b="0" i="0" dirty="0">
                <a:solidFill>
                  <a:srgbClr val="242021"/>
                </a:solidFill>
                <a:effectLst/>
                <a:latin typeface="Minion-Regular"/>
              </a:rPr>
              <a:t>Credit is more abundant, and while equity investment is still difficult to attract for early-stage financing, angel investments are available.</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Social entrepreneurs are driven to empower people by providing the means to better their lives; the mission of these self-sustaining firms is social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658795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178509" cy="523220"/>
          </a:xfrm>
          <a:prstGeom prst="rect">
            <a:avLst/>
          </a:prstGeom>
          <a:noFill/>
        </p:spPr>
        <p:txBody>
          <a:bodyPr wrap="square" rtlCol="0">
            <a:spAutoFit/>
          </a:bodyPr>
          <a:lstStyle/>
          <a:p>
            <a:r>
              <a:rPr lang="en-US" sz="2800" b="1" i="0" dirty="0">
                <a:solidFill>
                  <a:srgbClr val="1A459D"/>
                </a:solidFill>
                <a:effectLst/>
                <a:latin typeface="Frutiger-Bold"/>
              </a:rPr>
              <a:t>Summary of Lecture Objectives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4154984"/>
          </a:xfrm>
          <a:prstGeom prst="rect">
            <a:avLst/>
          </a:prstGeom>
          <a:noFill/>
        </p:spPr>
        <p:txBody>
          <a:bodyPr wrap="square" rtlCol="0">
            <a:spAutoFit/>
          </a:bodyPr>
          <a:lstStyle/>
          <a:p>
            <a:pPr algn="just"/>
            <a:r>
              <a:rPr lang="en-US" sz="2400" b="1" i="0" dirty="0">
                <a:solidFill>
                  <a:srgbClr val="FF0000"/>
                </a:solidFill>
                <a:effectLst/>
                <a:latin typeface="Minion-Regular"/>
              </a:rPr>
              <a:t>3. Understand the significance of entrepreneurial firms to innovation in the economy.</a:t>
            </a:r>
          </a:p>
          <a:p>
            <a:pPr algn="just"/>
            <a:endParaRPr lang="en-US" sz="2400" b="0" i="0" dirty="0">
              <a:solidFill>
                <a:srgbClr val="242021"/>
              </a:solidFill>
              <a:effectLst/>
              <a:latin typeface="Minion-Regular"/>
            </a:endParaRPr>
          </a:p>
          <a:p>
            <a:pPr algn="just"/>
            <a:r>
              <a:rPr lang="en-US" sz="2400" b="0" i="0" dirty="0">
                <a:solidFill>
                  <a:srgbClr val="242021"/>
                </a:solidFill>
                <a:effectLst/>
                <a:latin typeface="Symbol" panose="05050102010706020507" pitchFamily="18" charset="2"/>
              </a:rPr>
              <a:t>• </a:t>
            </a:r>
            <a:r>
              <a:rPr lang="en-US" sz="2400" b="0" i="0" dirty="0">
                <a:solidFill>
                  <a:srgbClr val="242021"/>
                </a:solidFill>
                <a:effectLst/>
                <a:latin typeface="Minion-Regular"/>
              </a:rPr>
              <a:t>Entrepreneurial firms account for a significant percentage of patents and innovations.</a:t>
            </a:r>
          </a:p>
          <a:p>
            <a:pPr algn="just"/>
            <a:r>
              <a:rPr lang="en-US" sz="2400" b="0" i="0" dirty="0">
                <a:solidFill>
                  <a:srgbClr val="242021"/>
                </a:solidFill>
                <a:effectLst/>
                <a:latin typeface="Symbol" panose="05050102010706020507" pitchFamily="18" charset="2"/>
              </a:rPr>
              <a:t>• </a:t>
            </a:r>
            <a:r>
              <a:rPr lang="en-US" sz="2400" b="0" i="0" dirty="0">
                <a:solidFill>
                  <a:srgbClr val="242021"/>
                </a:solidFill>
                <a:effectLst/>
                <a:latin typeface="Minion-Regular"/>
              </a:rPr>
              <a:t>Large firms rely on smaller firms, especially in newer technologies such as biotechnology, medical electronics, and telecommunications.</a:t>
            </a:r>
          </a:p>
          <a:p>
            <a:pPr marL="285750" indent="-285750" algn="just">
              <a:buFont typeface="Symbol" panose="05050102010706020507" pitchFamily="18" charset="2"/>
              <a:buChar char="•"/>
            </a:pPr>
            <a:r>
              <a:rPr lang="en-US" sz="2400" b="0" i="0" dirty="0">
                <a:solidFill>
                  <a:srgbClr val="242021"/>
                </a:solidFill>
                <a:effectLst/>
                <a:latin typeface="Minion-Regular"/>
              </a:rPr>
              <a:t>As you will see throughout this book, innovation can be a highly successful competitive strategy for the survival and growth of firms.</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475010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37387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8690</TotalTime>
  <Words>2573</Words>
  <Application>Microsoft Office PowerPoint</Application>
  <PresentationFormat>Widescreen</PresentationFormat>
  <Paragraphs>266</Paragraphs>
  <Slides>42</Slides>
  <Notes>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Arial</vt:lpstr>
      <vt:lpstr>Calibri</vt:lpstr>
      <vt:lpstr>Calibri Light</vt:lpstr>
      <vt:lpstr>Frutiger-Bold</vt:lpstr>
      <vt:lpstr>Frutiger-Light</vt:lpstr>
      <vt:lpstr>Frutiger-LightItalic</vt:lpstr>
      <vt:lpstr>Minion-Regular</vt:lpstr>
      <vt:lpstr>Symbol</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cp:lastModifiedBy>
  <cp:revision>289</cp:revision>
  <dcterms:created xsi:type="dcterms:W3CDTF">2023-04-29T09:08:23Z</dcterms:created>
  <dcterms:modified xsi:type="dcterms:W3CDTF">2023-06-06T16:18:29Z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