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4"/>
  </p:notesMasterIdLst>
  <p:sldIdLst>
    <p:sldId id="260" r:id="rId2"/>
    <p:sldId id="282" r:id="rId3"/>
    <p:sldId id="321" r:id="rId4"/>
    <p:sldId id="322" r:id="rId5"/>
    <p:sldId id="323" r:id="rId6"/>
    <p:sldId id="320" r:id="rId7"/>
    <p:sldId id="327" r:id="rId8"/>
    <p:sldId id="326" r:id="rId9"/>
    <p:sldId id="325" r:id="rId10"/>
    <p:sldId id="324" r:id="rId11"/>
    <p:sldId id="329" r:id="rId12"/>
    <p:sldId id="328" r:id="rId13"/>
    <p:sldId id="319" r:id="rId14"/>
    <p:sldId id="318" r:id="rId15"/>
    <p:sldId id="330" r:id="rId16"/>
    <p:sldId id="331" r:id="rId17"/>
    <p:sldId id="335" r:id="rId18"/>
    <p:sldId id="334" r:id="rId19"/>
    <p:sldId id="337" r:id="rId20"/>
    <p:sldId id="336" r:id="rId21"/>
    <p:sldId id="338" r:id="rId22"/>
    <p:sldId id="333" r:id="rId23"/>
    <p:sldId id="340" r:id="rId24"/>
    <p:sldId id="339" r:id="rId25"/>
    <p:sldId id="341" r:id="rId26"/>
    <p:sldId id="342" r:id="rId27"/>
    <p:sldId id="343" r:id="rId28"/>
    <p:sldId id="332" r:id="rId29"/>
    <p:sldId id="346" r:id="rId30"/>
    <p:sldId id="345" r:id="rId31"/>
    <p:sldId id="344" r:id="rId32"/>
    <p:sldId id="317"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4" d="100"/>
          <a:sy n="64" d="100"/>
        </p:scale>
        <p:origin x="724"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10/21/2023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1200329"/>
          </a:xfrm>
          <a:prstGeom prst="rect">
            <a:avLst/>
          </a:prstGeom>
          <a:noFill/>
        </p:spPr>
        <p:txBody>
          <a:bodyPr wrap="squar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Risk Management</a:t>
            </a:r>
          </a:p>
          <a:p>
            <a:r>
              <a:rPr lang="en-US" sz="2800" b="1" dirty="0">
                <a:solidFill>
                  <a:srgbClr val="00B0F0"/>
                </a:solidFill>
                <a:latin typeface="Times New Roman" panose="02020603050405020304" pitchFamily="18" charset="0"/>
                <a:cs typeface="Times New Roman" panose="02020603050405020304" pitchFamily="18" charset="0"/>
              </a:rPr>
              <a:t>MGM </a:t>
            </a:r>
            <a:r>
              <a:rPr lang="en-US" sz="2800" b="1" dirty="0" smtClean="0">
                <a:solidFill>
                  <a:srgbClr val="00B0F0"/>
                </a:solidFill>
                <a:latin typeface="Times New Roman" panose="02020603050405020304" pitchFamily="18" charset="0"/>
                <a:cs typeface="Times New Roman" panose="02020603050405020304" pitchFamily="18" charset="0"/>
              </a:rPr>
              <a:t>510</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smtClean="0">
                <a:solidFill>
                  <a:srgbClr val="00B0F0"/>
                </a:solidFill>
                <a:latin typeface="Times New Roman" panose="02020603050405020304" pitchFamily="18" charset="0"/>
                <a:cs typeface="Times New Roman" panose="02020603050405020304" pitchFamily="18" charset="0"/>
              </a:rPr>
              <a:t>Nael Zabel</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a:t>Topics to Cover in Week </a:t>
            </a:r>
            <a:r>
              <a:rPr lang="en-US" dirty="0" smtClean="0"/>
              <a:t>5</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r>
              <a:rPr lang="en-US" dirty="0"/>
              <a:t>MGM 510  </a:t>
            </a:r>
            <a:r>
              <a:rPr lang="en-US" dirty="0" smtClean="0"/>
              <a:t>- Risk </a:t>
            </a:r>
            <a:r>
              <a:rPr lang="en-US" dirty="0"/>
              <a:t>Management</a:t>
            </a:r>
          </a:p>
          <a:p>
            <a:endParaRPr lang="en-US" dirty="0"/>
          </a:p>
        </p:txBody>
      </p:sp>
      <p:sp>
        <p:nvSpPr>
          <p:cNvPr id="9" name="TextBox 8">
            <a:extLst>
              <a:ext uri="{FF2B5EF4-FFF2-40B4-BE49-F238E27FC236}">
                <a16:creationId xmlns:a16="http://schemas.microsoft.com/office/drawing/2014/main" id="{3120D5D0-FD2B-4E97-A202-F1B364E3E27A}"/>
              </a:ext>
            </a:extLst>
          </p:cNvPr>
          <p:cNvSpPr txBox="1"/>
          <p:nvPr/>
        </p:nvSpPr>
        <p:spPr>
          <a:xfrm>
            <a:off x="795199" y="2091428"/>
            <a:ext cx="9172575" cy="3416320"/>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Risk management activities</a:t>
            </a:r>
          </a:p>
          <a:p>
            <a:pPr marL="571500" indent="-571500">
              <a:buFont typeface="Wingdings" panose="05000000000000000000" pitchFamily="2" charset="2"/>
              <a:buChar char="§"/>
              <a:defRPr/>
            </a:pPr>
            <a:r>
              <a:rPr lang="en-US" sz="3600" dirty="0">
                <a:solidFill>
                  <a:prstClr val="black"/>
                </a:solidFill>
                <a:latin typeface="Calibri" panose="020F0502020204030204"/>
              </a:rPr>
              <a:t>Effective and efficient core processes</a:t>
            </a:r>
          </a:p>
          <a:p>
            <a:pPr marL="571500" indent="-571500">
              <a:buFont typeface="Wingdings" panose="05000000000000000000" pitchFamily="2" charset="2"/>
              <a:buChar char="§"/>
              <a:defRPr/>
            </a:pPr>
            <a:r>
              <a:rPr lang="en-US" sz="3600" dirty="0">
                <a:solidFill>
                  <a:prstClr val="black"/>
                </a:solidFill>
                <a:latin typeface="Calibri" panose="020F0502020204030204"/>
              </a:rPr>
              <a:t>Importance of compliance</a:t>
            </a:r>
          </a:p>
          <a:p>
            <a:pPr marL="571500" indent="-571500">
              <a:buFont typeface="Wingdings" panose="05000000000000000000" pitchFamily="2" charset="2"/>
              <a:buChar char="§"/>
              <a:defRPr/>
            </a:pPr>
            <a:r>
              <a:rPr lang="en-US" sz="3600" dirty="0">
                <a:solidFill>
                  <a:prstClr val="black"/>
                </a:solidFill>
                <a:latin typeface="Calibri" panose="020F0502020204030204"/>
              </a:rPr>
              <a:t>Implementing risk management</a:t>
            </a:r>
          </a:p>
          <a:p>
            <a:pPr marL="571500" indent="-571500">
              <a:buFont typeface="Wingdings" panose="05000000000000000000" pitchFamily="2" charset="2"/>
              <a:buChar char="§"/>
              <a:defRPr/>
            </a:pPr>
            <a:r>
              <a:rPr lang="en-US" sz="3600" dirty="0">
                <a:solidFill>
                  <a:prstClr val="black"/>
                </a:solidFill>
                <a:latin typeface="Calibri" panose="020F0502020204030204"/>
              </a:rPr>
              <a:t>Achieving benefits</a:t>
            </a:r>
          </a:p>
          <a:p>
            <a:pPr marL="571500" indent="-571500">
              <a:buFont typeface="Wingdings" panose="05000000000000000000" pitchFamily="2" charset="2"/>
              <a:buChar char="§"/>
              <a:defRPr/>
            </a:pPr>
            <a:r>
              <a:rPr lang="en-US" sz="3600" dirty="0">
                <a:solidFill>
                  <a:prstClr val="black"/>
                </a:solidFill>
                <a:latin typeface="Calibri" panose="020F0502020204030204"/>
              </a:rPr>
              <a:t>The Structure of the FIRM Risk Scorecard</a:t>
            </a:r>
          </a:p>
        </p:txBody>
      </p:sp>
    </p:spTree>
    <p:extLst>
      <p:ext uri="{BB962C8B-B14F-4D97-AF65-F5344CB8AC3E}">
        <p14:creationId xmlns:p14="http://schemas.microsoft.com/office/powerpoint/2010/main" val="24731418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a:t>Risk management activities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D80EADC3-E016-484D-8DE4-00C94F4CF478}"/>
              </a:ext>
            </a:extLst>
          </p:cNvPr>
          <p:cNvSpPr txBox="1"/>
          <p:nvPr/>
        </p:nvSpPr>
        <p:spPr>
          <a:xfrm>
            <a:off x="747961" y="1630489"/>
            <a:ext cx="10696073" cy="3970318"/>
          </a:xfrm>
          <a:prstGeom prst="rect">
            <a:avLst/>
          </a:prstGeom>
          <a:noFill/>
        </p:spPr>
        <p:txBody>
          <a:bodyPr wrap="square">
            <a:spAutoFit/>
          </a:bodyPr>
          <a:lstStyle/>
          <a:p>
            <a:r>
              <a:rPr lang="en-US" sz="3600" dirty="0">
                <a:solidFill>
                  <a:prstClr val="black"/>
                </a:solidFill>
                <a:latin typeface="Calibri" panose="020F0502020204030204"/>
              </a:rPr>
              <a:t>Risk management is a process that can be divided into several stages. The IRM Risk Management Standard provides one representation of the stages involved in the risk management process. Alternative illustrations of the risk management process can be found in the International Standard ISO 31000 and in other publications. </a:t>
            </a:r>
          </a:p>
        </p:txBody>
      </p:sp>
    </p:spTree>
    <p:extLst>
      <p:ext uri="{BB962C8B-B14F-4D97-AF65-F5344CB8AC3E}">
        <p14:creationId xmlns:p14="http://schemas.microsoft.com/office/powerpoint/2010/main" val="32119981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a:t>Risk management activities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D80EADC3-E016-484D-8DE4-00C94F4CF478}"/>
              </a:ext>
            </a:extLst>
          </p:cNvPr>
          <p:cNvSpPr txBox="1"/>
          <p:nvPr/>
        </p:nvSpPr>
        <p:spPr>
          <a:xfrm>
            <a:off x="327664" y="1727621"/>
            <a:ext cx="10696073" cy="3416320"/>
          </a:xfrm>
          <a:prstGeom prst="rect">
            <a:avLst/>
          </a:prstGeom>
          <a:noFill/>
        </p:spPr>
        <p:txBody>
          <a:bodyPr wrap="square">
            <a:spAutoFit/>
          </a:bodyPr>
          <a:lstStyle/>
          <a:p>
            <a:pPr>
              <a:defRPr/>
            </a:pPr>
            <a:r>
              <a:rPr lang="en-US" sz="3600" dirty="0">
                <a:solidFill>
                  <a:prstClr val="black"/>
                </a:solidFill>
                <a:latin typeface="Calibri" panose="020F0502020204030204"/>
              </a:rPr>
              <a:t>ISO Guide 73 and British Standard BS 31100 describe the risk management process as the systematic application of management policies, procedures and practices to </a:t>
            </a:r>
          </a:p>
          <a:p>
            <a:pPr>
              <a:defRPr/>
            </a:pPr>
            <a:r>
              <a:rPr lang="en-US" sz="3600" dirty="0">
                <a:solidFill>
                  <a:prstClr val="black"/>
                </a:solidFill>
                <a:latin typeface="Calibri" panose="020F0502020204030204"/>
              </a:rPr>
              <a:t>the tasks of communicating, consulting, establishing the context, identifying, </a:t>
            </a:r>
            <a:r>
              <a:rPr lang="en-US" sz="3600" dirty="0" err="1">
                <a:solidFill>
                  <a:prstClr val="black"/>
                </a:solidFill>
                <a:latin typeface="Calibri" panose="020F0502020204030204"/>
              </a:rPr>
              <a:t>analysing</a:t>
            </a:r>
            <a:r>
              <a:rPr lang="en-US" sz="3600" dirty="0">
                <a:solidFill>
                  <a:prstClr val="black"/>
                </a:solidFill>
                <a:latin typeface="Calibri" panose="020F0502020204030204"/>
              </a:rPr>
              <a:t>, evaluating, treating, monitoring and reviewing risk. </a:t>
            </a:r>
          </a:p>
        </p:txBody>
      </p:sp>
    </p:spTree>
    <p:extLst>
      <p:ext uri="{BB962C8B-B14F-4D97-AF65-F5344CB8AC3E}">
        <p14:creationId xmlns:p14="http://schemas.microsoft.com/office/powerpoint/2010/main" val="31980886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a:t>Risk management activities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AC72D17D-7936-4DCD-B364-74E51DC0F53D}"/>
              </a:ext>
            </a:extLst>
          </p:cNvPr>
          <p:cNvSpPr txBox="1"/>
          <p:nvPr/>
        </p:nvSpPr>
        <p:spPr>
          <a:xfrm>
            <a:off x="811637" y="1610881"/>
            <a:ext cx="8970123" cy="3416320"/>
          </a:xfrm>
          <a:prstGeom prst="rect">
            <a:avLst/>
          </a:prstGeom>
          <a:noFill/>
        </p:spPr>
        <p:txBody>
          <a:bodyPr wrap="square">
            <a:spAutoFit/>
          </a:bodyPr>
          <a:lstStyle/>
          <a:p>
            <a:r>
              <a:rPr lang="en-US" sz="3600" dirty="0">
                <a:solidFill>
                  <a:prstClr val="black"/>
                </a:solidFill>
                <a:latin typeface="Calibri" panose="020F0502020204030204"/>
              </a:rPr>
              <a:t>However, it could be argued that the setting of policies, procedures and practices, together with the tasks of communicating, consulting and establishing that context, is actually part of the risk management framework, rather than the risk management process itself.</a:t>
            </a:r>
          </a:p>
        </p:txBody>
      </p:sp>
    </p:spTree>
    <p:extLst>
      <p:ext uri="{BB962C8B-B14F-4D97-AF65-F5344CB8AC3E}">
        <p14:creationId xmlns:p14="http://schemas.microsoft.com/office/powerpoint/2010/main" val="18723328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smtClean="0"/>
              <a:t>Effective </a:t>
            </a:r>
            <a:r>
              <a:rPr lang="en-US" dirty="0"/>
              <a:t>and efficient core processes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AC72D17D-7936-4DCD-B364-74E51DC0F53D}"/>
              </a:ext>
            </a:extLst>
          </p:cNvPr>
          <p:cNvSpPr txBox="1"/>
          <p:nvPr/>
        </p:nvSpPr>
        <p:spPr>
          <a:xfrm>
            <a:off x="725205" y="1652570"/>
            <a:ext cx="8970123" cy="2862322"/>
          </a:xfrm>
          <a:prstGeom prst="rect">
            <a:avLst/>
          </a:prstGeom>
          <a:noFill/>
        </p:spPr>
        <p:txBody>
          <a:bodyPr wrap="square">
            <a:spAutoFit/>
          </a:bodyPr>
          <a:lstStyle/>
          <a:p>
            <a:pPr>
              <a:defRPr/>
            </a:pPr>
            <a:r>
              <a:rPr lang="en-US" sz="3600" dirty="0">
                <a:solidFill>
                  <a:prstClr val="black"/>
                </a:solidFill>
                <a:latin typeface="Calibri" panose="020F0502020204030204"/>
              </a:rPr>
              <a:t>Insurable or hazard risks can have an immediate impact on operations. Therefore, </a:t>
            </a:r>
          </a:p>
          <a:p>
            <a:pPr>
              <a:defRPr/>
            </a:pPr>
            <a:r>
              <a:rPr lang="en-US" sz="3600" dirty="0">
                <a:solidFill>
                  <a:prstClr val="black"/>
                </a:solidFill>
                <a:latin typeface="Calibri" panose="020F0502020204030204"/>
              </a:rPr>
              <a:t>the initial application of risk management principles was to ensure continuation of </a:t>
            </a:r>
          </a:p>
          <a:p>
            <a:pPr>
              <a:defRPr/>
            </a:pPr>
            <a:r>
              <a:rPr lang="en-US" sz="3600" dirty="0">
                <a:solidFill>
                  <a:prstClr val="black"/>
                </a:solidFill>
                <a:latin typeface="Calibri" panose="020F0502020204030204"/>
              </a:rPr>
              <a:t>normal efficient operations.</a:t>
            </a:r>
          </a:p>
        </p:txBody>
      </p:sp>
    </p:spTree>
    <p:extLst>
      <p:ext uri="{BB962C8B-B14F-4D97-AF65-F5344CB8AC3E}">
        <p14:creationId xmlns:p14="http://schemas.microsoft.com/office/powerpoint/2010/main" val="39767093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smtClean="0"/>
              <a:t>Effective </a:t>
            </a:r>
            <a:r>
              <a:rPr lang="en-US" dirty="0"/>
              <a:t>and efficient core processes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AC72D17D-7936-4DCD-B364-74E51DC0F53D}"/>
              </a:ext>
            </a:extLst>
          </p:cNvPr>
          <p:cNvSpPr txBox="1"/>
          <p:nvPr/>
        </p:nvSpPr>
        <p:spPr>
          <a:xfrm>
            <a:off x="725205" y="1558867"/>
            <a:ext cx="8970123" cy="3970318"/>
          </a:xfrm>
          <a:prstGeom prst="rect">
            <a:avLst/>
          </a:prstGeom>
          <a:noFill/>
        </p:spPr>
        <p:txBody>
          <a:bodyPr wrap="square">
            <a:spAutoFit/>
          </a:bodyPr>
          <a:lstStyle/>
          <a:p>
            <a:pPr>
              <a:defRPr/>
            </a:pPr>
            <a:r>
              <a:rPr lang="en-US" sz="3600" dirty="0">
                <a:solidFill>
                  <a:prstClr val="black"/>
                </a:solidFill>
                <a:latin typeface="Calibri" panose="020F0502020204030204"/>
              </a:rPr>
              <a:t>Processes must be effective in that they deliver the results that are required, as well as being efficient.</a:t>
            </a:r>
          </a:p>
          <a:p>
            <a:pPr>
              <a:defRPr/>
            </a:pPr>
            <a:r>
              <a:rPr lang="en-US" sz="3600" dirty="0">
                <a:solidFill>
                  <a:prstClr val="black"/>
                </a:solidFill>
                <a:latin typeface="Calibri" panose="020F0502020204030204"/>
              </a:rPr>
              <a:t> For example, there is limited value in having  </a:t>
            </a:r>
          </a:p>
          <a:p>
            <a:pPr>
              <a:defRPr/>
            </a:pPr>
            <a:r>
              <a:rPr lang="en-US" sz="3600" dirty="0">
                <a:solidFill>
                  <a:prstClr val="black"/>
                </a:solidFill>
                <a:latin typeface="Calibri" panose="020F0502020204030204"/>
              </a:rPr>
              <a:t>a software program that is efficient if it does not deliver the range of functions that </a:t>
            </a:r>
          </a:p>
          <a:p>
            <a:pPr>
              <a:defRPr/>
            </a:pPr>
            <a:r>
              <a:rPr lang="en-US" sz="3600" dirty="0">
                <a:solidFill>
                  <a:prstClr val="black"/>
                </a:solidFill>
                <a:latin typeface="Calibri" panose="020F0502020204030204"/>
              </a:rPr>
              <a:t>are required.</a:t>
            </a:r>
          </a:p>
        </p:txBody>
      </p:sp>
    </p:spTree>
    <p:extLst>
      <p:ext uri="{BB962C8B-B14F-4D97-AF65-F5344CB8AC3E}">
        <p14:creationId xmlns:p14="http://schemas.microsoft.com/office/powerpoint/2010/main" val="31726124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smtClean="0"/>
              <a:t>Effective </a:t>
            </a:r>
            <a:r>
              <a:rPr lang="en-US" dirty="0"/>
              <a:t>and efficient core processes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AC72D17D-7936-4DCD-B364-74E51DC0F53D}"/>
              </a:ext>
            </a:extLst>
          </p:cNvPr>
          <p:cNvSpPr txBox="1"/>
          <p:nvPr/>
        </p:nvSpPr>
        <p:spPr>
          <a:xfrm>
            <a:off x="725205" y="1664428"/>
            <a:ext cx="8970123" cy="2862322"/>
          </a:xfrm>
          <a:prstGeom prst="rect">
            <a:avLst/>
          </a:prstGeom>
          <a:noFill/>
        </p:spPr>
        <p:txBody>
          <a:bodyPr wrap="square">
            <a:spAutoFit/>
          </a:bodyPr>
          <a:lstStyle/>
          <a:p>
            <a:pPr>
              <a:defRPr/>
            </a:pPr>
            <a:r>
              <a:rPr lang="en-US" sz="3600" dirty="0">
                <a:solidFill>
                  <a:prstClr val="black"/>
                </a:solidFill>
                <a:latin typeface="Calibri" panose="020F0502020204030204"/>
              </a:rPr>
              <a:t>Strategic decisions are the most important that an organization has to make. </a:t>
            </a:r>
          </a:p>
          <a:p>
            <a:pPr>
              <a:defRPr/>
            </a:pPr>
            <a:r>
              <a:rPr lang="en-US" sz="3600" dirty="0">
                <a:solidFill>
                  <a:prstClr val="black"/>
                </a:solidFill>
                <a:latin typeface="Calibri" panose="020F0502020204030204"/>
              </a:rPr>
              <a:t>Risk management delivers improved information so that strategic decisions can be </a:t>
            </a:r>
          </a:p>
          <a:p>
            <a:pPr>
              <a:defRPr/>
            </a:pPr>
            <a:r>
              <a:rPr lang="en-US" sz="3600" dirty="0">
                <a:solidFill>
                  <a:prstClr val="black"/>
                </a:solidFill>
                <a:latin typeface="Calibri" panose="020F0502020204030204"/>
              </a:rPr>
              <a:t>made with greater confidence. </a:t>
            </a:r>
          </a:p>
        </p:txBody>
      </p:sp>
    </p:spTree>
    <p:extLst>
      <p:ext uri="{BB962C8B-B14F-4D97-AF65-F5344CB8AC3E}">
        <p14:creationId xmlns:p14="http://schemas.microsoft.com/office/powerpoint/2010/main" val="25059646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smtClean="0"/>
              <a:t>Effective </a:t>
            </a:r>
            <a:r>
              <a:rPr lang="en-US" dirty="0"/>
              <a:t>and efficient core processes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AC72D17D-7936-4DCD-B364-74E51DC0F53D}"/>
              </a:ext>
            </a:extLst>
          </p:cNvPr>
          <p:cNvSpPr txBox="1"/>
          <p:nvPr/>
        </p:nvSpPr>
        <p:spPr>
          <a:xfrm>
            <a:off x="632793" y="1668197"/>
            <a:ext cx="9715500" cy="3970318"/>
          </a:xfrm>
          <a:prstGeom prst="rect">
            <a:avLst/>
          </a:prstGeom>
          <a:noFill/>
        </p:spPr>
        <p:txBody>
          <a:bodyPr wrap="square">
            <a:spAutoFit/>
          </a:bodyPr>
          <a:lstStyle/>
          <a:p>
            <a:pPr>
              <a:defRPr/>
            </a:pPr>
            <a:r>
              <a:rPr lang="en-US" sz="3600" dirty="0">
                <a:solidFill>
                  <a:prstClr val="black"/>
                </a:solidFill>
                <a:latin typeface="Calibri" panose="020F0502020204030204"/>
              </a:rPr>
              <a:t>The strategy that is decided by an organization must be capable of delivering the results that are required. There are many examples of organizations that selected an incorrect strategy or failed to successfully implement the selected strategy. Many of these organizations suffered corporate failure.</a:t>
            </a:r>
          </a:p>
        </p:txBody>
      </p:sp>
    </p:spTree>
    <p:extLst>
      <p:ext uri="{BB962C8B-B14F-4D97-AF65-F5344CB8AC3E}">
        <p14:creationId xmlns:p14="http://schemas.microsoft.com/office/powerpoint/2010/main" val="32711908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smtClean="0"/>
              <a:t>Effective </a:t>
            </a:r>
            <a:r>
              <a:rPr lang="en-US" dirty="0"/>
              <a:t>and efficient core processes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AC72D17D-7936-4DCD-B364-74E51DC0F53D}"/>
              </a:ext>
            </a:extLst>
          </p:cNvPr>
          <p:cNvSpPr txBox="1"/>
          <p:nvPr/>
        </p:nvSpPr>
        <p:spPr>
          <a:xfrm>
            <a:off x="642731" y="1628440"/>
            <a:ext cx="9715500" cy="1754326"/>
          </a:xfrm>
          <a:prstGeom prst="rect">
            <a:avLst/>
          </a:prstGeom>
          <a:noFill/>
        </p:spPr>
        <p:txBody>
          <a:bodyPr wrap="square">
            <a:spAutoFit/>
          </a:bodyPr>
          <a:lstStyle/>
          <a:p>
            <a:pPr>
              <a:defRPr/>
            </a:pPr>
            <a:r>
              <a:rPr lang="en-US" sz="3600" dirty="0">
                <a:solidFill>
                  <a:prstClr val="black"/>
                </a:solidFill>
                <a:latin typeface="Calibri" panose="020F0502020204030204"/>
              </a:rPr>
              <a:t>Strategic decisions are often most difficult when changes in technology or in customer expectations emerge, as is often the case with grocery stores. </a:t>
            </a:r>
          </a:p>
        </p:txBody>
      </p:sp>
    </p:spTree>
    <p:extLst>
      <p:ext uri="{BB962C8B-B14F-4D97-AF65-F5344CB8AC3E}">
        <p14:creationId xmlns:p14="http://schemas.microsoft.com/office/powerpoint/2010/main" val="253009491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smtClean="0"/>
              <a:t>Effective </a:t>
            </a:r>
            <a:r>
              <a:rPr lang="en-US" dirty="0"/>
              <a:t>and efficient core processes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AC72D17D-7936-4DCD-B364-74E51DC0F53D}"/>
              </a:ext>
            </a:extLst>
          </p:cNvPr>
          <p:cNvSpPr txBox="1"/>
          <p:nvPr/>
        </p:nvSpPr>
        <p:spPr>
          <a:xfrm>
            <a:off x="811697" y="1538989"/>
            <a:ext cx="9715500" cy="2862322"/>
          </a:xfrm>
          <a:prstGeom prst="rect">
            <a:avLst/>
          </a:prstGeom>
          <a:noFill/>
        </p:spPr>
        <p:txBody>
          <a:bodyPr wrap="square">
            <a:spAutoFit/>
          </a:bodyPr>
          <a:lstStyle/>
          <a:p>
            <a:pPr>
              <a:defRPr/>
            </a:pPr>
            <a:r>
              <a:rPr lang="en-US" sz="3600" dirty="0">
                <a:solidFill>
                  <a:prstClr val="black"/>
                </a:solidFill>
                <a:latin typeface="Calibri" panose="020F0502020204030204"/>
              </a:rPr>
              <a:t>Organizations that have effective and efficient tactics, operations and compliance, but an incorrect overall strategy will fail. This will be the case, however good the risk management activities are at operational and project level. </a:t>
            </a:r>
          </a:p>
        </p:txBody>
      </p:sp>
    </p:spTree>
    <p:extLst>
      <p:ext uri="{BB962C8B-B14F-4D97-AF65-F5344CB8AC3E}">
        <p14:creationId xmlns:p14="http://schemas.microsoft.com/office/powerpoint/2010/main" val="16224256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smtClean="0"/>
              <a:t>Effective </a:t>
            </a:r>
            <a:r>
              <a:rPr lang="en-US" dirty="0"/>
              <a:t>and efficient core processes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AC72D17D-7936-4DCD-B364-74E51DC0F53D}"/>
              </a:ext>
            </a:extLst>
          </p:cNvPr>
          <p:cNvSpPr txBox="1"/>
          <p:nvPr/>
        </p:nvSpPr>
        <p:spPr>
          <a:xfrm>
            <a:off x="596762" y="1833941"/>
            <a:ext cx="9715500" cy="1754326"/>
          </a:xfrm>
          <a:prstGeom prst="rect">
            <a:avLst/>
          </a:prstGeom>
          <a:noFill/>
        </p:spPr>
        <p:txBody>
          <a:bodyPr wrap="square">
            <a:spAutoFit/>
          </a:bodyPr>
          <a:lstStyle/>
          <a:p>
            <a:pPr>
              <a:defRPr/>
            </a:pPr>
            <a:r>
              <a:rPr lang="en-US" sz="3600" dirty="0">
                <a:solidFill>
                  <a:prstClr val="black"/>
                </a:solidFill>
                <a:latin typeface="Calibri" panose="020F0502020204030204"/>
              </a:rPr>
              <a:t>Incorrect strategy has resulted in more corporate failures than ineffective or inefficient operations and tactics. </a:t>
            </a:r>
          </a:p>
        </p:txBody>
      </p:sp>
    </p:spTree>
    <p:extLst>
      <p:ext uri="{BB962C8B-B14F-4D97-AF65-F5344CB8AC3E}">
        <p14:creationId xmlns:p14="http://schemas.microsoft.com/office/powerpoint/2010/main" val="201126033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a:t>Importance of compliance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AC72D17D-7936-4DCD-B364-74E51DC0F53D}"/>
              </a:ext>
            </a:extLst>
          </p:cNvPr>
          <p:cNvSpPr txBox="1"/>
          <p:nvPr/>
        </p:nvSpPr>
        <p:spPr>
          <a:xfrm>
            <a:off x="421779" y="1565584"/>
            <a:ext cx="9715500" cy="2862322"/>
          </a:xfrm>
          <a:prstGeom prst="rect">
            <a:avLst/>
          </a:prstGeom>
          <a:noFill/>
        </p:spPr>
        <p:txBody>
          <a:bodyPr wrap="square">
            <a:spAutoFit/>
          </a:bodyPr>
          <a:lstStyle/>
          <a:p>
            <a:pPr>
              <a:defRPr/>
            </a:pPr>
            <a:r>
              <a:rPr lang="en-US" sz="3600" dirty="0">
                <a:solidFill>
                  <a:prstClr val="black"/>
                </a:solidFill>
                <a:latin typeface="Calibri" panose="020F0502020204030204"/>
              </a:rPr>
              <a:t>The loss of </a:t>
            </a:r>
            <a:r>
              <a:rPr lang="en-US" sz="3600" dirty="0" err="1">
                <a:solidFill>
                  <a:prstClr val="black"/>
                </a:solidFill>
                <a:latin typeface="Calibri" panose="020F0502020204030204"/>
              </a:rPr>
              <a:t>licences</a:t>
            </a:r>
            <a:r>
              <a:rPr lang="en-US" sz="3600" dirty="0">
                <a:solidFill>
                  <a:prstClr val="black"/>
                </a:solidFill>
                <a:latin typeface="Calibri" panose="020F0502020204030204"/>
              </a:rPr>
              <a:t> could have an adverse effect on our business and profitability and prevent us from providing gambling services.</a:t>
            </a:r>
          </a:p>
          <a:p>
            <a:pPr>
              <a:defRPr/>
            </a:pPr>
            <a:r>
              <a:rPr lang="en-US" sz="3600" dirty="0">
                <a:solidFill>
                  <a:prstClr val="black"/>
                </a:solidFill>
                <a:latin typeface="Calibri" panose="020F0502020204030204"/>
              </a:rPr>
              <a:t>Rank’s gaming </a:t>
            </a:r>
            <a:r>
              <a:rPr lang="en-US" sz="3600" dirty="0" err="1">
                <a:solidFill>
                  <a:prstClr val="black"/>
                </a:solidFill>
                <a:latin typeface="Calibri" panose="020F0502020204030204"/>
              </a:rPr>
              <a:t>licences</a:t>
            </a:r>
            <a:r>
              <a:rPr lang="en-US" sz="3600" dirty="0">
                <a:solidFill>
                  <a:prstClr val="black"/>
                </a:solidFill>
                <a:latin typeface="Calibri" panose="020F0502020204030204"/>
              </a:rPr>
              <a:t> are fundamental to its operation.</a:t>
            </a:r>
          </a:p>
        </p:txBody>
      </p:sp>
    </p:spTree>
    <p:extLst>
      <p:ext uri="{BB962C8B-B14F-4D97-AF65-F5344CB8AC3E}">
        <p14:creationId xmlns:p14="http://schemas.microsoft.com/office/powerpoint/2010/main" val="269085207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a:t>Importance of compliance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AC72D17D-7936-4DCD-B364-74E51DC0F53D}"/>
              </a:ext>
            </a:extLst>
          </p:cNvPr>
          <p:cNvSpPr txBox="1"/>
          <p:nvPr/>
        </p:nvSpPr>
        <p:spPr>
          <a:xfrm>
            <a:off x="686215" y="1727621"/>
            <a:ext cx="9715500" cy="3416320"/>
          </a:xfrm>
          <a:prstGeom prst="rect">
            <a:avLst/>
          </a:prstGeom>
          <a:noFill/>
        </p:spPr>
        <p:txBody>
          <a:bodyPr wrap="square">
            <a:spAutoFit/>
          </a:bodyPr>
          <a:lstStyle/>
          <a:p>
            <a:pPr>
              <a:defRPr/>
            </a:pPr>
            <a:r>
              <a:rPr lang="en-US" sz="3600" dirty="0">
                <a:solidFill>
                  <a:prstClr val="black"/>
                </a:solidFill>
                <a:latin typeface="Calibri" panose="020F0502020204030204"/>
              </a:rPr>
              <a:t> In the British part of the business, there is a requirement to hold an operator’s </a:t>
            </a:r>
            <a:r>
              <a:rPr lang="en-US" sz="3600" dirty="0" err="1">
                <a:solidFill>
                  <a:prstClr val="black"/>
                </a:solidFill>
                <a:latin typeface="Calibri" panose="020F0502020204030204"/>
              </a:rPr>
              <a:t>licence</a:t>
            </a:r>
            <a:r>
              <a:rPr lang="en-US" sz="3600" dirty="0">
                <a:solidFill>
                  <a:prstClr val="black"/>
                </a:solidFill>
                <a:latin typeface="Calibri" panose="020F0502020204030204"/>
              </a:rPr>
              <a:t> from the UK Gambling Commission </a:t>
            </a:r>
            <a:r>
              <a:rPr lang="en-US" sz="3600" dirty="0">
                <a:solidFill>
                  <a:srgbClr val="FF0000"/>
                </a:solidFill>
                <a:latin typeface="Calibri" panose="020F0502020204030204"/>
              </a:rPr>
              <a:t>(the body responsible for regulating commercial gambling in Great Britain)  </a:t>
            </a:r>
            <a:r>
              <a:rPr lang="en-US" sz="3600" dirty="0">
                <a:solidFill>
                  <a:prstClr val="black"/>
                </a:solidFill>
                <a:latin typeface="Calibri" panose="020F0502020204030204"/>
              </a:rPr>
              <a:t>in respect of each of the licensed activities undertaken.</a:t>
            </a:r>
          </a:p>
        </p:txBody>
      </p:sp>
    </p:spTree>
    <p:extLst>
      <p:ext uri="{BB962C8B-B14F-4D97-AF65-F5344CB8AC3E}">
        <p14:creationId xmlns:p14="http://schemas.microsoft.com/office/powerpoint/2010/main" val="41753084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a:t>Importance of compliance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extBox 8">
            <a:extLst>
              <a:ext uri="{FF2B5EF4-FFF2-40B4-BE49-F238E27FC236}">
                <a16:creationId xmlns:a16="http://schemas.microsoft.com/office/drawing/2014/main" id="{AC72D17D-7936-4DCD-B364-74E51DC0F53D}"/>
              </a:ext>
            </a:extLst>
          </p:cNvPr>
          <p:cNvSpPr txBox="1"/>
          <p:nvPr/>
        </p:nvSpPr>
        <p:spPr>
          <a:xfrm>
            <a:off x="735911" y="1963149"/>
            <a:ext cx="9715500" cy="2308324"/>
          </a:xfrm>
          <a:prstGeom prst="rect">
            <a:avLst/>
          </a:prstGeom>
          <a:noFill/>
        </p:spPr>
        <p:txBody>
          <a:bodyPr wrap="square">
            <a:spAutoFit/>
          </a:bodyPr>
          <a:lstStyle/>
          <a:p>
            <a:pPr>
              <a:defRPr/>
            </a:pPr>
            <a:r>
              <a:rPr lang="en-US" sz="3600" dirty="0">
                <a:solidFill>
                  <a:prstClr val="black"/>
                </a:solidFill>
                <a:latin typeface="Calibri" panose="020F0502020204030204"/>
              </a:rPr>
              <a:t> Rank has a dedicated compliance function that is independent of operations and a separate internal audit function that is independent of both operations and the compliance function.</a:t>
            </a:r>
          </a:p>
        </p:txBody>
      </p:sp>
    </p:spTree>
    <p:extLst>
      <p:ext uri="{BB962C8B-B14F-4D97-AF65-F5344CB8AC3E}">
        <p14:creationId xmlns:p14="http://schemas.microsoft.com/office/powerpoint/2010/main" val="176269887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a:t>Implementing risk management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59EFAD30-2B00-4E77-8BEA-7CCFA0A2F6CD}"/>
              </a:ext>
            </a:extLst>
          </p:cNvPr>
          <p:cNvSpPr txBox="1"/>
          <p:nvPr/>
        </p:nvSpPr>
        <p:spPr>
          <a:xfrm>
            <a:off x="805485" y="1832911"/>
            <a:ext cx="9715500" cy="3416320"/>
          </a:xfrm>
          <a:prstGeom prst="rect">
            <a:avLst/>
          </a:prstGeom>
          <a:noFill/>
        </p:spPr>
        <p:txBody>
          <a:bodyPr wrap="square">
            <a:spAutoFit/>
          </a:bodyPr>
          <a:lstStyle/>
          <a:p>
            <a:pPr>
              <a:defRPr/>
            </a:pPr>
            <a:r>
              <a:rPr lang="en-US" sz="3600" dirty="0">
                <a:solidFill>
                  <a:prstClr val="black"/>
                </a:solidFill>
                <a:latin typeface="Calibri" panose="020F0502020204030204"/>
              </a:rPr>
              <a:t>Internal control specialists who believe that risk management is all about the management  </a:t>
            </a:r>
          </a:p>
          <a:p>
            <a:pPr>
              <a:defRPr/>
            </a:pPr>
            <a:r>
              <a:rPr lang="en-US" sz="3600" dirty="0">
                <a:solidFill>
                  <a:prstClr val="black"/>
                </a:solidFill>
                <a:latin typeface="Calibri" panose="020F0502020204030204"/>
              </a:rPr>
              <a:t>of uncertainty and the achievement of corporate objectives should not become intolerant of the more traditional insurance risk management approach. </a:t>
            </a:r>
          </a:p>
        </p:txBody>
      </p:sp>
    </p:spTree>
    <p:extLst>
      <p:ext uri="{BB962C8B-B14F-4D97-AF65-F5344CB8AC3E}">
        <p14:creationId xmlns:p14="http://schemas.microsoft.com/office/powerpoint/2010/main" val="320546478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a:t>Implementing risk management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59EFAD30-2B00-4E77-8BEA-7CCFA0A2F6CD}"/>
              </a:ext>
            </a:extLst>
          </p:cNvPr>
          <p:cNvSpPr txBox="1"/>
          <p:nvPr/>
        </p:nvSpPr>
        <p:spPr>
          <a:xfrm>
            <a:off x="725972" y="1724610"/>
            <a:ext cx="9715500" cy="2308324"/>
          </a:xfrm>
          <a:prstGeom prst="rect">
            <a:avLst/>
          </a:prstGeom>
          <a:noFill/>
        </p:spPr>
        <p:txBody>
          <a:bodyPr wrap="square">
            <a:spAutoFit/>
          </a:bodyPr>
          <a:lstStyle/>
          <a:p>
            <a:pPr>
              <a:defRPr/>
            </a:pPr>
            <a:r>
              <a:rPr lang="en-US" sz="3600" dirty="0">
                <a:solidFill>
                  <a:prstClr val="black"/>
                </a:solidFill>
                <a:latin typeface="Calibri" panose="020F0502020204030204"/>
              </a:rPr>
              <a:t>There is no value in one group of specialists being dismissive of the approach adopted by others and being unwilling to utilize the expertise that is available in another group.</a:t>
            </a:r>
          </a:p>
        </p:txBody>
      </p:sp>
    </p:spTree>
    <p:extLst>
      <p:ext uri="{BB962C8B-B14F-4D97-AF65-F5344CB8AC3E}">
        <p14:creationId xmlns:p14="http://schemas.microsoft.com/office/powerpoint/2010/main" val="365354864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a:t>Implementing risk management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59EFAD30-2B00-4E77-8BEA-7CCFA0A2F6CD}"/>
              </a:ext>
            </a:extLst>
          </p:cNvPr>
          <p:cNvSpPr txBox="1"/>
          <p:nvPr/>
        </p:nvSpPr>
        <p:spPr>
          <a:xfrm>
            <a:off x="755789" y="1832911"/>
            <a:ext cx="9715500" cy="3416320"/>
          </a:xfrm>
          <a:prstGeom prst="rect">
            <a:avLst/>
          </a:prstGeom>
          <a:noFill/>
        </p:spPr>
        <p:txBody>
          <a:bodyPr wrap="square">
            <a:spAutoFit/>
          </a:bodyPr>
          <a:lstStyle/>
          <a:p>
            <a:pPr>
              <a:defRPr/>
            </a:pPr>
            <a:r>
              <a:rPr lang="en-US" sz="3600" dirty="0">
                <a:solidFill>
                  <a:prstClr val="black"/>
                </a:solidFill>
                <a:latin typeface="Calibri" panose="020F0502020204030204"/>
              </a:rPr>
              <a:t>there is no single style of risk management or approach to risk management that offers all the answers. </a:t>
            </a:r>
          </a:p>
          <a:p>
            <a:pPr>
              <a:defRPr/>
            </a:pPr>
            <a:r>
              <a:rPr lang="en-US" sz="3600" dirty="0">
                <a:solidFill>
                  <a:prstClr val="black"/>
                </a:solidFill>
                <a:latin typeface="Calibri" panose="020F0502020204030204"/>
              </a:rPr>
              <a:t>Clearly, the various styles that can be </a:t>
            </a:r>
          </a:p>
          <a:p>
            <a:pPr>
              <a:defRPr/>
            </a:pPr>
            <a:r>
              <a:rPr lang="en-US" sz="3600" dirty="0">
                <a:solidFill>
                  <a:prstClr val="black"/>
                </a:solidFill>
                <a:latin typeface="Calibri" panose="020F0502020204030204"/>
              </a:rPr>
              <a:t>adopted should operate as complementary approaches within an organization. </a:t>
            </a:r>
          </a:p>
        </p:txBody>
      </p:sp>
    </p:spTree>
    <p:extLst>
      <p:ext uri="{BB962C8B-B14F-4D97-AF65-F5344CB8AC3E}">
        <p14:creationId xmlns:p14="http://schemas.microsoft.com/office/powerpoint/2010/main" val="34136317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a:t>Implementing risk management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59EFAD30-2B00-4E77-8BEA-7CCFA0A2F6CD}"/>
              </a:ext>
            </a:extLst>
          </p:cNvPr>
          <p:cNvSpPr txBox="1"/>
          <p:nvPr/>
        </p:nvSpPr>
        <p:spPr>
          <a:xfrm>
            <a:off x="470647" y="1764367"/>
            <a:ext cx="9715500" cy="2308324"/>
          </a:xfrm>
          <a:prstGeom prst="rect">
            <a:avLst/>
          </a:prstGeom>
          <a:noFill/>
        </p:spPr>
        <p:txBody>
          <a:bodyPr wrap="square">
            <a:spAutoFit/>
          </a:bodyPr>
          <a:lstStyle/>
          <a:p>
            <a:pPr>
              <a:defRPr/>
            </a:pPr>
            <a:r>
              <a:rPr lang="en-US" sz="3600" dirty="0">
                <a:solidFill>
                  <a:prstClr val="black"/>
                </a:solidFill>
                <a:latin typeface="Calibri" panose="020F0502020204030204"/>
              </a:rPr>
              <a:t>The integrative approach to risk management accepts that the organization must tolerate </a:t>
            </a:r>
          </a:p>
          <a:p>
            <a:pPr>
              <a:defRPr/>
            </a:pPr>
            <a:r>
              <a:rPr lang="en-US" sz="3600" dirty="0">
                <a:solidFill>
                  <a:prstClr val="black"/>
                </a:solidFill>
                <a:latin typeface="Calibri" panose="020F0502020204030204"/>
              </a:rPr>
              <a:t>certain hazard risks and must have an appropriate appetite for investment in opportunity risks. </a:t>
            </a:r>
          </a:p>
        </p:txBody>
      </p:sp>
    </p:spTree>
    <p:extLst>
      <p:ext uri="{BB962C8B-B14F-4D97-AF65-F5344CB8AC3E}">
        <p14:creationId xmlns:p14="http://schemas.microsoft.com/office/powerpoint/2010/main" val="175469280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a:t>Implementing risk management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59EFAD30-2B00-4E77-8BEA-7CCFA0A2F6CD}"/>
              </a:ext>
            </a:extLst>
          </p:cNvPr>
          <p:cNvSpPr txBox="1"/>
          <p:nvPr/>
        </p:nvSpPr>
        <p:spPr>
          <a:xfrm>
            <a:off x="470647" y="1602079"/>
            <a:ext cx="9715500" cy="3570208"/>
          </a:xfrm>
          <a:prstGeom prst="rect">
            <a:avLst/>
          </a:prstGeom>
          <a:noFill/>
        </p:spPr>
        <p:txBody>
          <a:bodyPr wrap="square">
            <a:spAutoFit/>
          </a:bodyPr>
          <a:lstStyle/>
          <a:p>
            <a:pPr>
              <a:defRPr/>
            </a:pPr>
            <a:r>
              <a:rPr lang="en-US" sz="3600" b="1" dirty="0">
                <a:solidFill>
                  <a:prstClr val="black"/>
                </a:solidFill>
                <a:latin typeface="Calibri" panose="020F0502020204030204"/>
              </a:rPr>
              <a:t>Risk management tools and techniques should be used to achieve the following:</a:t>
            </a:r>
          </a:p>
          <a:p>
            <a:pPr>
              <a:spcAft>
                <a:spcPts val="1200"/>
              </a:spcAft>
              <a:defRPr/>
            </a:pPr>
            <a:r>
              <a:rPr lang="en-US" sz="3600" dirty="0">
                <a:solidFill>
                  <a:prstClr val="black"/>
                </a:solidFill>
                <a:latin typeface="Calibri" panose="020F0502020204030204"/>
              </a:rPr>
              <a:t>●● compliance management provides risk governance;</a:t>
            </a:r>
          </a:p>
          <a:p>
            <a:pPr>
              <a:spcAft>
                <a:spcPts val="1200"/>
              </a:spcAft>
              <a:defRPr/>
            </a:pPr>
            <a:r>
              <a:rPr lang="en-US" sz="3600" dirty="0">
                <a:solidFill>
                  <a:prstClr val="black"/>
                </a:solidFill>
                <a:latin typeface="Calibri" panose="020F0502020204030204"/>
              </a:rPr>
              <a:t>●● hazard management makes outcomes less negative;</a:t>
            </a:r>
          </a:p>
        </p:txBody>
      </p:sp>
    </p:spTree>
    <p:extLst>
      <p:ext uri="{BB962C8B-B14F-4D97-AF65-F5344CB8AC3E}">
        <p14:creationId xmlns:p14="http://schemas.microsoft.com/office/powerpoint/2010/main" val="152603360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a:t>Implementing risk management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59EFAD30-2B00-4E77-8BEA-7CCFA0A2F6CD}"/>
              </a:ext>
            </a:extLst>
          </p:cNvPr>
          <p:cNvSpPr txBox="1"/>
          <p:nvPr/>
        </p:nvSpPr>
        <p:spPr>
          <a:xfrm>
            <a:off x="806313" y="1802202"/>
            <a:ext cx="9715500" cy="2462213"/>
          </a:xfrm>
          <a:prstGeom prst="rect">
            <a:avLst/>
          </a:prstGeom>
          <a:noFill/>
        </p:spPr>
        <p:txBody>
          <a:bodyPr wrap="square">
            <a:spAutoFit/>
          </a:bodyPr>
          <a:lstStyle/>
          <a:p>
            <a:pPr>
              <a:spcAft>
                <a:spcPts val="1200"/>
              </a:spcAft>
              <a:defRPr/>
            </a:pPr>
            <a:r>
              <a:rPr lang="en-US" sz="3600" dirty="0">
                <a:solidFill>
                  <a:prstClr val="black"/>
                </a:solidFill>
                <a:latin typeface="Calibri" panose="020F0502020204030204"/>
              </a:rPr>
              <a:t>●● control management reduces the range of possible outcomes;</a:t>
            </a:r>
          </a:p>
          <a:p>
            <a:pPr>
              <a:spcAft>
                <a:spcPts val="1200"/>
              </a:spcAft>
              <a:defRPr/>
            </a:pPr>
            <a:r>
              <a:rPr lang="en-US" sz="3600" dirty="0">
                <a:solidFill>
                  <a:prstClr val="black"/>
                </a:solidFill>
                <a:latin typeface="Calibri" panose="020F0502020204030204"/>
              </a:rPr>
              <a:t>●● opportunity management makes outcomes more positive.</a:t>
            </a:r>
          </a:p>
        </p:txBody>
      </p:sp>
    </p:spTree>
    <p:extLst>
      <p:ext uri="{BB962C8B-B14F-4D97-AF65-F5344CB8AC3E}">
        <p14:creationId xmlns:p14="http://schemas.microsoft.com/office/powerpoint/2010/main" val="113540931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a:t>Achieving benefits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44D552FF-13C6-425E-A3B8-93DB54880AC8}"/>
              </a:ext>
            </a:extLst>
          </p:cNvPr>
          <p:cNvSpPr txBox="1"/>
          <p:nvPr/>
        </p:nvSpPr>
        <p:spPr>
          <a:xfrm>
            <a:off x="706093" y="1530969"/>
            <a:ext cx="9715500" cy="4524315"/>
          </a:xfrm>
          <a:prstGeom prst="rect">
            <a:avLst/>
          </a:prstGeom>
          <a:noFill/>
        </p:spPr>
        <p:txBody>
          <a:bodyPr wrap="square">
            <a:spAutoFit/>
          </a:bodyPr>
          <a:lstStyle/>
          <a:p>
            <a:pPr>
              <a:defRPr/>
            </a:pPr>
            <a:r>
              <a:rPr lang="en-US" sz="3600" dirty="0">
                <a:solidFill>
                  <a:prstClr val="black"/>
                </a:solidFill>
                <a:latin typeface="Calibri" panose="020F0502020204030204"/>
              </a:rPr>
              <a:t>It is important to note that not all activities and functions undertaken by managers should be claimed by the risk manager as being undertaken in the name of risk management.</a:t>
            </a:r>
          </a:p>
          <a:p>
            <a:pPr>
              <a:defRPr/>
            </a:pPr>
            <a:r>
              <a:rPr lang="en-US" sz="3600" dirty="0">
                <a:solidFill>
                  <a:prstClr val="black"/>
                </a:solidFill>
                <a:latin typeface="Calibri" panose="020F0502020204030204"/>
              </a:rPr>
              <a:t>Not all activities in the organization will be driven by risk management, even if all decisions, processes, procedures and activities have risks embedded within them.</a:t>
            </a:r>
          </a:p>
        </p:txBody>
      </p:sp>
    </p:spTree>
    <p:extLst>
      <p:ext uri="{BB962C8B-B14F-4D97-AF65-F5344CB8AC3E}">
        <p14:creationId xmlns:p14="http://schemas.microsoft.com/office/powerpoint/2010/main" val="7565529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a:t>Achieving benefits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44D552FF-13C6-425E-A3B8-93DB54880AC8}"/>
              </a:ext>
            </a:extLst>
          </p:cNvPr>
          <p:cNvSpPr txBox="1"/>
          <p:nvPr/>
        </p:nvSpPr>
        <p:spPr>
          <a:xfrm>
            <a:off x="557007" y="1605341"/>
            <a:ext cx="9715500" cy="2862322"/>
          </a:xfrm>
          <a:prstGeom prst="rect">
            <a:avLst/>
          </a:prstGeom>
          <a:noFill/>
        </p:spPr>
        <p:txBody>
          <a:bodyPr wrap="square">
            <a:spAutoFit/>
          </a:bodyPr>
          <a:lstStyle/>
          <a:p>
            <a:pPr>
              <a:defRPr/>
            </a:pPr>
            <a:r>
              <a:rPr lang="en-US" sz="3600" dirty="0">
                <a:solidFill>
                  <a:prstClr val="black"/>
                </a:solidFill>
                <a:latin typeface="Calibri" panose="020F0502020204030204"/>
              </a:rPr>
              <a:t>In order to achieve the maximum benefit from risk management input in operations, organizations </a:t>
            </a:r>
          </a:p>
          <a:p>
            <a:pPr>
              <a:defRPr/>
            </a:pPr>
            <a:r>
              <a:rPr lang="en-US" sz="3600" dirty="0">
                <a:solidFill>
                  <a:prstClr val="black"/>
                </a:solidFill>
                <a:latin typeface="Calibri" panose="020F0502020204030204"/>
              </a:rPr>
              <a:t>need instead, however, to focus on loss control. Loss control is a combination of loss prevention, damage limitation and cost containment. </a:t>
            </a:r>
          </a:p>
        </p:txBody>
      </p:sp>
    </p:spTree>
    <p:extLst>
      <p:ext uri="{BB962C8B-B14F-4D97-AF65-F5344CB8AC3E}">
        <p14:creationId xmlns:p14="http://schemas.microsoft.com/office/powerpoint/2010/main" val="103099391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a:t>Achieving benefits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44D552FF-13C6-425E-A3B8-93DB54880AC8}"/>
              </a:ext>
            </a:extLst>
          </p:cNvPr>
          <p:cNvSpPr txBox="1"/>
          <p:nvPr/>
        </p:nvSpPr>
        <p:spPr>
          <a:xfrm>
            <a:off x="636519" y="1555645"/>
            <a:ext cx="9715500" cy="3416320"/>
          </a:xfrm>
          <a:prstGeom prst="rect">
            <a:avLst/>
          </a:prstGeom>
          <a:noFill/>
        </p:spPr>
        <p:txBody>
          <a:bodyPr wrap="square">
            <a:spAutoFit/>
          </a:bodyPr>
          <a:lstStyle/>
          <a:p>
            <a:pPr>
              <a:defRPr/>
            </a:pPr>
            <a:r>
              <a:rPr lang="en-US" sz="3600" dirty="0">
                <a:solidFill>
                  <a:prstClr val="black"/>
                </a:solidFill>
                <a:latin typeface="Calibri" panose="020F0502020204030204"/>
              </a:rPr>
              <a:t>Projects should be completed on time, to budget and to specification, performance </a:t>
            </a:r>
          </a:p>
          <a:p>
            <a:pPr>
              <a:defRPr/>
            </a:pPr>
            <a:r>
              <a:rPr lang="en-US" sz="3600" dirty="0">
                <a:solidFill>
                  <a:prstClr val="black"/>
                </a:solidFill>
                <a:latin typeface="Calibri" panose="020F0502020204030204"/>
              </a:rPr>
              <a:t>or quality. Inevitably, there will be a considerable amount of uncertainty associated with all projects. The contribution of risk management is to minimize these uncertainties. </a:t>
            </a:r>
          </a:p>
        </p:txBody>
      </p:sp>
    </p:spTree>
    <p:extLst>
      <p:ext uri="{BB962C8B-B14F-4D97-AF65-F5344CB8AC3E}">
        <p14:creationId xmlns:p14="http://schemas.microsoft.com/office/powerpoint/2010/main" val="360358168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a:t>Achieving benefits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44D552FF-13C6-425E-A3B8-93DB54880AC8}"/>
              </a:ext>
            </a:extLst>
          </p:cNvPr>
          <p:cNvSpPr txBox="1"/>
          <p:nvPr/>
        </p:nvSpPr>
        <p:spPr>
          <a:xfrm>
            <a:off x="696154" y="1635158"/>
            <a:ext cx="9715500" cy="2862322"/>
          </a:xfrm>
          <a:prstGeom prst="rect">
            <a:avLst/>
          </a:prstGeom>
          <a:noFill/>
        </p:spPr>
        <p:txBody>
          <a:bodyPr wrap="square">
            <a:spAutoFit/>
          </a:bodyPr>
          <a:lstStyle/>
          <a:p>
            <a:pPr>
              <a:defRPr/>
            </a:pPr>
            <a:r>
              <a:rPr lang="en-US" sz="3600" dirty="0">
                <a:solidFill>
                  <a:prstClr val="black"/>
                </a:solidFill>
                <a:latin typeface="Calibri" panose="020F0502020204030204"/>
              </a:rPr>
              <a:t>Management of the risks within projects is a style of control management.</a:t>
            </a:r>
          </a:p>
          <a:p>
            <a:pPr>
              <a:defRPr/>
            </a:pPr>
            <a:r>
              <a:rPr lang="en-US" sz="3600" dirty="0">
                <a:solidFill>
                  <a:prstClr val="black"/>
                </a:solidFill>
                <a:latin typeface="Calibri" panose="020F0502020204030204"/>
              </a:rPr>
              <a:t>Risk management input into strategy focuses on the risk assessment of the various </a:t>
            </a:r>
          </a:p>
          <a:p>
            <a:pPr>
              <a:defRPr/>
            </a:pPr>
            <a:r>
              <a:rPr lang="en-US" sz="3600" dirty="0">
                <a:solidFill>
                  <a:prstClr val="black"/>
                </a:solidFill>
                <a:latin typeface="Calibri" panose="020F0502020204030204"/>
              </a:rPr>
              <a:t>strategic options available to an organization. </a:t>
            </a:r>
          </a:p>
        </p:txBody>
      </p:sp>
    </p:spTree>
    <p:extLst>
      <p:ext uri="{BB962C8B-B14F-4D97-AF65-F5344CB8AC3E}">
        <p14:creationId xmlns:p14="http://schemas.microsoft.com/office/powerpoint/2010/main" val="217754022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a:t>Achieving benefits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44D552FF-13C6-425E-A3B8-93DB54880AC8}"/>
              </a:ext>
            </a:extLst>
          </p:cNvPr>
          <p:cNvSpPr txBox="1"/>
          <p:nvPr/>
        </p:nvSpPr>
        <p:spPr>
          <a:xfrm>
            <a:off x="656398" y="1804124"/>
            <a:ext cx="9715500" cy="2862322"/>
          </a:xfrm>
          <a:prstGeom prst="rect">
            <a:avLst/>
          </a:prstGeom>
          <a:noFill/>
        </p:spPr>
        <p:txBody>
          <a:bodyPr wrap="square">
            <a:spAutoFit/>
          </a:bodyPr>
          <a:lstStyle/>
          <a:p>
            <a:pPr>
              <a:defRPr/>
            </a:pPr>
            <a:r>
              <a:rPr lang="en-US" sz="3600" dirty="0">
                <a:solidFill>
                  <a:prstClr val="black"/>
                </a:solidFill>
                <a:latin typeface="Calibri" panose="020F0502020204030204"/>
              </a:rPr>
              <a:t>The contribution of risk management </a:t>
            </a:r>
          </a:p>
          <a:p>
            <a:pPr>
              <a:defRPr/>
            </a:pPr>
            <a:r>
              <a:rPr lang="en-US" sz="3600" dirty="0">
                <a:solidFill>
                  <a:prstClr val="black"/>
                </a:solidFill>
                <a:latin typeface="Calibri" panose="020F0502020204030204"/>
              </a:rPr>
              <a:t>to successful strategy is, therefore, focused on the decision-making activities.</a:t>
            </a:r>
          </a:p>
          <a:p>
            <a:pPr>
              <a:defRPr/>
            </a:pPr>
            <a:r>
              <a:rPr lang="en-US" sz="3600" dirty="0">
                <a:solidFill>
                  <a:prstClr val="black"/>
                </a:solidFill>
                <a:latin typeface="Calibri" panose="020F0502020204030204"/>
              </a:rPr>
              <a:t>The 4Es of opportunity management and plots risk exposure against potential reward. </a:t>
            </a:r>
          </a:p>
        </p:txBody>
      </p:sp>
    </p:spTree>
    <p:extLst>
      <p:ext uri="{BB962C8B-B14F-4D97-AF65-F5344CB8AC3E}">
        <p14:creationId xmlns:p14="http://schemas.microsoft.com/office/powerpoint/2010/main" val="378439098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a:t>Achieving benefits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44D552FF-13C6-425E-A3B8-93DB54880AC8}"/>
              </a:ext>
            </a:extLst>
          </p:cNvPr>
          <p:cNvSpPr txBox="1"/>
          <p:nvPr/>
        </p:nvSpPr>
        <p:spPr>
          <a:xfrm>
            <a:off x="646458" y="1694793"/>
            <a:ext cx="9715500" cy="2862322"/>
          </a:xfrm>
          <a:prstGeom prst="rect">
            <a:avLst/>
          </a:prstGeom>
          <a:noFill/>
        </p:spPr>
        <p:txBody>
          <a:bodyPr wrap="square">
            <a:spAutoFit/>
          </a:bodyPr>
          <a:lstStyle/>
          <a:p>
            <a:pPr>
              <a:defRPr/>
            </a:pPr>
            <a:r>
              <a:rPr lang="en-US" sz="3600" dirty="0">
                <a:solidFill>
                  <a:prstClr val="black"/>
                </a:solidFill>
                <a:latin typeface="Calibri" panose="020F0502020204030204"/>
              </a:rPr>
              <a:t>Organizations undertaking strategic risk management will complete a careful review of viable new business prospects and undertake detailed risk assessment before making strategic decisions.</a:t>
            </a:r>
          </a:p>
        </p:txBody>
      </p:sp>
    </p:spTree>
    <p:extLst>
      <p:ext uri="{BB962C8B-B14F-4D97-AF65-F5344CB8AC3E}">
        <p14:creationId xmlns:p14="http://schemas.microsoft.com/office/powerpoint/2010/main" val="146503548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a:t>The Structure of the FIRM Risk Scorecard</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99363556-EAE6-45D9-9EAA-A9262DF052C6}"/>
              </a:ext>
            </a:extLst>
          </p:cNvPr>
          <p:cNvSpPr txBox="1"/>
          <p:nvPr/>
        </p:nvSpPr>
        <p:spPr>
          <a:xfrm>
            <a:off x="765728" y="1654723"/>
            <a:ext cx="9715500" cy="3570208"/>
          </a:xfrm>
          <a:prstGeom prst="rect">
            <a:avLst/>
          </a:prstGeom>
          <a:noFill/>
        </p:spPr>
        <p:txBody>
          <a:bodyPr wrap="square">
            <a:spAutoFit/>
          </a:bodyPr>
          <a:lstStyle/>
          <a:p>
            <a:pPr>
              <a:spcAft>
                <a:spcPts val="1200"/>
              </a:spcAft>
              <a:defRPr/>
            </a:pPr>
            <a:r>
              <a:rPr lang="en-US" sz="3600" dirty="0">
                <a:solidFill>
                  <a:prstClr val="black"/>
                </a:solidFill>
                <a:latin typeface="Calibri" panose="020F0502020204030204"/>
              </a:rPr>
              <a:t>●● financial benefits arising from better allocation of funds, monitoring of expenditure and reduced exposure to fraud;</a:t>
            </a:r>
          </a:p>
          <a:p>
            <a:pPr>
              <a:spcAft>
                <a:spcPts val="1200"/>
              </a:spcAft>
              <a:defRPr/>
            </a:pPr>
            <a:r>
              <a:rPr lang="en-US" sz="3600" dirty="0">
                <a:solidFill>
                  <a:prstClr val="black"/>
                </a:solidFill>
                <a:latin typeface="Calibri" panose="020F0502020204030204"/>
              </a:rPr>
              <a:t>●● infrastructure benefits that have included fewer failures of the IT systems and reduced staff absence rates;</a:t>
            </a:r>
          </a:p>
        </p:txBody>
      </p:sp>
    </p:spTree>
    <p:extLst>
      <p:ext uri="{BB962C8B-B14F-4D97-AF65-F5344CB8AC3E}">
        <p14:creationId xmlns:p14="http://schemas.microsoft.com/office/powerpoint/2010/main" val="37581766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a:t>The Structure of the FIRM Risk Scorecard</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99363556-EAE6-45D9-9EAA-A9262DF052C6}"/>
              </a:ext>
            </a:extLst>
          </p:cNvPr>
          <p:cNvSpPr txBox="1"/>
          <p:nvPr/>
        </p:nvSpPr>
        <p:spPr>
          <a:xfrm>
            <a:off x="686215" y="1327045"/>
            <a:ext cx="9715500" cy="4678204"/>
          </a:xfrm>
          <a:prstGeom prst="rect">
            <a:avLst/>
          </a:prstGeom>
          <a:noFill/>
        </p:spPr>
        <p:txBody>
          <a:bodyPr wrap="square">
            <a:spAutoFit/>
          </a:bodyPr>
          <a:lstStyle/>
          <a:p>
            <a:pPr>
              <a:spcAft>
                <a:spcPts val="1200"/>
              </a:spcAft>
              <a:defRPr/>
            </a:pPr>
            <a:r>
              <a:rPr lang="en-US" sz="3600" dirty="0">
                <a:solidFill>
                  <a:prstClr val="black"/>
                </a:solidFill>
                <a:latin typeface="Calibri" panose="020F0502020204030204"/>
              </a:rPr>
              <a:t>●● reputational benefits from ethical sourcing policies and use of organic food in the restaurant, as well as successful niche productions in the theatre;</a:t>
            </a:r>
          </a:p>
          <a:p>
            <a:pPr>
              <a:spcAft>
                <a:spcPts val="1200"/>
              </a:spcAft>
              <a:defRPr/>
            </a:pPr>
            <a:r>
              <a:rPr lang="en-US" sz="3600" dirty="0">
                <a:solidFill>
                  <a:prstClr val="black"/>
                </a:solidFill>
                <a:latin typeface="Calibri" panose="020F0502020204030204"/>
              </a:rPr>
              <a:t>●● marketplace benefits resulting in 89 per cent occupancy rates, up from 83 per cent three years ago, as well as increased spend in the theatre by patrons.</a:t>
            </a:r>
          </a:p>
        </p:txBody>
      </p:sp>
    </p:spTree>
    <p:extLst>
      <p:ext uri="{BB962C8B-B14F-4D97-AF65-F5344CB8AC3E}">
        <p14:creationId xmlns:p14="http://schemas.microsoft.com/office/powerpoint/2010/main" val="254395078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a:t>The Structure of the FIRM Risk Scorecard</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99363556-EAE6-45D9-9EAA-A9262DF052C6}"/>
              </a:ext>
            </a:extLst>
          </p:cNvPr>
          <p:cNvSpPr txBox="1"/>
          <p:nvPr/>
        </p:nvSpPr>
        <p:spPr>
          <a:xfrm>
            <a:off x="686215" y="1873698"/>
            <a:ext cx="9715500" cy="2308324"/>
          </a:xfrm>
          <a:prstGeom prst="rect">
            <a:avLst/>
          </a:prstGeom>
          <a:noFill/>
        </p:spPr>
        <p:txBody>
          <a:bodyPr wrap="square">
            <a:spAutoFit/>
          </a:bodyPr>
          <a:lstStyle/>
          <a:p>
            <a:pPr>
              <a:spcAft>
                <a:spcPts val="1200"/>
              </a:spcAft>
              <a:defRPr/>
            </a:pPr>
            <a:r>
              <a:rPr lang="en-US" sz="3600" dirty="0">
                <a:solidFill>
                  <a:prstClr val="black"/>
                </a:solidFill>
                <a:latin typeface="Calibri" panose="020F0502020204030204"/>
              </a:rPr>
              <a:t>Using the structure of the FIRM risk scorecard, an organization will be able to demonstrate the benefits that it has obtained from a risk management initiative. </a:t>
            </a:r>
          </a:p>
        </p:txBody>
      </p:sp>
    </p:spTree>
    <p:extLst>
      <p:ext uri="{BB962C8B-B14F-4D97-AF65-F5344CB8AC3E}">
        <p14:creationId xmlns:p14="http://schemas.microsoft.com/office/powerpoint/2010/main" val="185538500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lstStyle/>
          <a:p>
            <a:r>
              <a:rPr lang="en-US" dirty="0"/>
              <a:t>The Structure of the FIRM Risk Scorecard</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99363556-EAE6-45D9-9EAA-A9262DF052C6}"/>
              </a:ext>
            </a:extLst>
          </p:cNvPr>
          <p:cNvSpPr txBox="1"/>
          <p:nvPr/>
        </p:nvSpPr>
        <p:spPr>
          <a:xfrm>
            <a:off x="815424" y="1684854"/>
            <a:ext cx="9715500" cy="2308324"/>
          </a:xfrm>
          <a:prstGeom prst="rect">
            <a:avLst/>
          </a:prstGeom>
          <a:noFill/>
        </p:spPr>
        <p:txBody>
          <a:bodyPr wrap="square">
            <a:spAutoFit/>
          </a:bodyPr>
          <a:lstStyle/>
          <a:p>
            <a:pPr>
              <a:spcAft>
                <a:spcPts val="1200"/>
              </a:spcAft>
              <a:defRPr/>
            </a:pPr>
            <a:r>
              <a:rPr lang="en-US" sz="3600" dirty="0">
                <a:solidFill>
                  <a:prstClr val="black"/>
                </a:solidFill>
                <a:latin typeface="Calibri" panose="020F0502020204030204"/>
              </a:rPr>
              <a:t>It is likely that the following benefits will have been delivered to a theatre that has been pursuing a structured proactive enterprise risk management approach for about three years</a:t>
            </a:r>
          </a:p>
        </p:txBody>
      </p:sp>
    </p:spTree>
    <p:extLst>
      <p:ext uri="{BB962C8B-B14F-4D97-AF65-F5344CB8AC3E}">
        <p14:creationId xmlns:p14="http://schemas.microsoft.com/office/powerpoint/2010/main" val="103692048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5</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Minimize compliance risks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descr="Thank You"/>
          <p:cNvPicPr>
            <a:picLocks noChangeAspect="1"/>
          </p:cNvPicPr>
          <p:nvPr/>
        </p:nvPicPr>
        <p:blipFill>
          <a:blip r:embed="rId2"/>
          <a:stretch>
            <a:fillRect/>
          </a:stretch>
        </p:blipFill>
        <p:spPr>
          <a:xfrm>
            <a:off x="2249002" y="2952459"/>
            <a:ext cx="6734386" cy="840667"/>
          </a:xfrm>
          <a:prstGeom prst="rect">
            <a:avLst/>
          </a:prstGeom>
        </p:spPr>
      </p:pic>
      <p:sp>
        <p:nvSpPr>
          <p:cNvPr id="2" name="Rectangle 1"/>
          <p:cNvSpPr/>
          <p:nvPr/>
        </p:nvSpPr>
        <p:spPr>
          <a:xfrm>
            <a:off x="4142793" y="3060941"/>
            <a:ext cx="1880387" cy="523220"/>
          </a:xfrm>
          <a:prstGeom prst="rect">
            <a:avLst/>
          </a:prstGeom>
        </p:spPr>
        <p:txBody>
          <a:bodyPr wrap="none">
            <a:spAutoFit/>
          </a:bodyPr>
          <a:lstStyle/>
          <a:p>
            <a:r>
              <a:rPr lang="en-US" sz="2800" b="1" dirty="0">
                <a:solidFill>
                  <a:schemeClr val="bg1"/>
                </a:solidFill>
              </a:rPr>
              <a:t>Thank You</a:t>
            </a:r>
          </a:p>
        </p:txBody>
      </p:sp>
    </p:spTree>
    <p:extLst>
      <p:ext uri="{BB962C8B-B14F-4D97-AF65-F5344CB8AC3E}">
        <p14:creationId xmlns:p14="http://schemas.microsoft.com/office/powerpoint/2010/main" val="281181284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650</TotalTime>
  <Words>1453</Words>
  <Application>Microsoft Office PowerPoint</Application>
  <PresentationFormat>Widescreen</PresentationFormat>
  <Paragraphs>192</Paragraphs>
  <Slides>32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Times New Roman</vt:lpstr>
      <vt:lpstr>Wingdings</vt:lpstr>
      <vt:lpstr>Office Theme</vt:lpstr>
      <vt:lpstr>PowerPoint Presentation</vt:lpstr>
      <vt:lpstr>Topics to Cover in Week 5</vt:lpstr>
      <vt:lpstr>Risk management activities</vt:lpstr>
      <vt:lpstr>Risk management activities</vt:lpstr>
      <vt:lpstr>Risk management activities</vt:lpstr>
      <vt:lpstr>Effective and efficient core processes</vt:lpstr>
      <vt:lpstr>Effective and efficient core processes</vt:lpstr>
      <vt:lpstr>Effective and efficient core processes</vt:lpstr>
      <vt:lpstr>Effective and efficient core processes</vt:lpstr>
      <vt:lpstr>Effective and efficient core processes</vt:lpstr>
      <vt:lpstr>Effective and efficient core processes</vt:lpstr>
      <vt:lpstr>Effective and efficient core processes</vt:lpstr>
      <vt:lpstr>Importance of compliance</vt:lpstr>
      <vt:lpstr>Importance of compliance</vt:lpstr>
      <vt:lpstr>Importance of compliance</vt:lpstr>
      <vt:lpstr>Implementing risk management</vt:lpstr>
      <vt:lpstr>Implementing risk management</vt:lpstr>
      <vt:lpstr>Implementing risk management</vt:lpstr>
      <vt:lpstr>Implementing risk management</vt:lpstr>
      <vt:lpstr>Implementing risk management</vt:lpstr>
      <vt:lpstr>Implementing risk management</vt:lpstr>
      <vt:lpstr>Achieving benefits</vt:lpstr>
      <vt:lpstr>Achieving benefits</vt:lpstr>
      <vt:lpstr>Achieving benefits</vt:lpstr>
      <vt:lpstr>Achieving benefits</vt:lpstr>
      <vt:lpstr>Achieving benefits</vt:lpstr>
      <vt:lpstr>Achieving benefits</vt:lpstr>
      <vt:lpstr>The Structure of the FIRM Risk Scorecard</vt:lpstr>
      <vt:lpstr>The Structure of the FIRM Risk Scorecard</vt:lpstr>
      <vt:lpstr>The Structure of the FIRM Risk Scorecard</vt:lpstr>
      <vt:lpstr>The Structure of the FIRM Risk Scorecard</vt:lpstr>
      <vt:lpstr>Minimize compliance risks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Nael Y Zabel</cp:lastModifiedBy>
  <cp:revision>229</cp:revision>
  <dcterms:created xsi:type="dcterms:W3CDTF">2023-09-12T14:13:52Z</dcterms:created>
  <dcterms:modified xsi:type="dcterms:W3CDTF">2023-10-21T17:13:44Z</dcterms:modified>
</cp:coreProperties>
</file>