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0.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diagrams/colors6.xml" ContentType="application/vnd.openxmlformats-officedocument.drawingml.diagramColors+xml"/>
  <Override PartName="/ppt/diagrams/colors4.xml" ContentType="application/vnd.openxmlformats-officedocument.drawingml.diagramCol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layout4.xml" ContentType="application/vnd.openxmlformats-officedocument.drawingml.diagramLayout+xml"/>
  <Override PartName="/ppt/diagrams/quickStyle4.xml" ContentType="application/vnd.openxmlformats-officedocument.drawingml.diagramStyle+xml"/>
  <Override PartName="/ppt/diagrams/drawing5.xml" ContentType="application/vnd.ms-office.drawingml.diagramDrawing+xml"/>
  <Override PartName="/ppt/diagrams/drawing4.xml" ContentType="application/vnd.ms-office.drawingml.diagramDrawing+xml"/>
  <Override PartName="/ppt/diagrams/layout2.xml" ContentType="application/vnd.openxmlformats-officedocument.drawingml.diagramLayout+xml"/>
  <Override PartName="/ppt/diagrams/drawing6.xml" ContentType="application/vnd.ms-office.drawingml.diagramDrawing+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layout6.xml" ContentType="application/vnd.openxmlformats-officedocument.drawingml.diagramLayout+xml"/>
  <Override PartName="/ppt/diagrams/quickStyle6.xml" ContentType="application/vnd.openxmlformats-officedocument.drawingml.diagramStyle+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94" r:id="rId2"/>
    <p:sldId id="303" r:id="rId3"/>
    <p:sldId id="313" r:id="rId4"/>
    <p:sldId id="496" r:id="rId5"/>
    <p:sldId id="3494" r:id="rId6"/>
    <p:sldId id="497" r:id="rId7"/>
    <p:sldId id="498" r:id="rId8"/>
    <p:sldId id="346" r:id="rId9"/>
    <p:sldId id="499" r:id="rId10"/>
    <p:sldId id="500" r:id="rId11"/>
    <p:sldId id="3496" r:id="rId12"/>
    <p:sldId id="502" r:id="rId13"/>
    <p:sldId id="504" r:id="rId14"/>
    <p:sldId id="276" r:id="rId15"/>
    <p:sldId id="3469" r:id="rId16"/>
    <p:sldId id="3470" r:id="rId17"/>
    <p:sldId id="3471" r:id="rId18"/>
    <p:sldId id="3473" r:id="rId19"/>
    <p:sldId id="3477" r:id="rId20"/>
    <p:sldId id="3474" r:id="rId21"/>
    <p:sldId id="382" r:id="rId22"/>
    <p:sldId id="3497" r:id="rId23"/>
    <p:sldId id="3475" r:id="rId24"/>
    <p:sldId id="3498" r:id="rId25"/>
    <p:sldId id="256" r:id="rId26"/>
    <p:sldId id="3499" r:id="rId27"/>
    <p:sldId id="3478" r:id="rId28"/>
    <p:sldId id="3500" r:id="rId29"/>
    <p:sldId id="3479" r:id="rId30"/>
    <p:sldId id="3480" r:id="rId31"/>
    <p:sldId id="3488" r:id="rId32"/>
    <p:sldId id="3501" r:id="rId33"/>
    <p:sldId id="386" r:id="rId34"/>
    <p:sldId id="387" r:id="rId35"/>
    <p:sldId id="3483" r:id="rId36"/>
    <p:sldId id="353" r:id="rId37"/>
    <p:sldId id="3502" r:id="rId38"/>
    <p:sldId id="3503" r:id="rId39"/>
    <p:sldId id="355" r:id="rId40"/>
    <p:sldId id="393" r:id="rId41"/>
    <p:sldId id="3492" r:id="rId42"/>
    <p:sldId id="35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3494"/>
            <p14:sldId id="497"/>
            <p14:sldId id="498"/>
            <p14:sldId id="346"/>
            <p14:sldId id="499"/>
            <p14:sldId id="500"/>
            <p14:sldId id="3496"/>
            <p14:sldId id="502"/>
            <p14:sldId id="504"/>
            <p14:sldId id="276"/>
            <p14:sldId id="3469"/>
            <p14:sldId id="3470"/>
            <p14:sldId id="3471"/>
            <p14:sldId id="3473"/>
            <p14:sldId id="3477"/>
            <p14:sldId id="3474"/>
            <p14:sldId id="382"/>
            <p14:sldId id="3497"/>
            <p14:sldId id="3475"/>
            <p14:sldId id="3498"/>
            <p14:sldId id="256"/>
            <p14:sldId id="3499"/>
            <p14:sldId id="3478"/>
            <p14:sldId id="3500"/>
            <p14:sldId id="3479"/>
            <p14:sldId id="3480"/>
            <p14:sldId id="3488"/>
            <p14:sldId id="3501"/>
            <p14:sldId id="386"/>
            <p14:sldId id="387"/>
            <p14:sldId id="3483"/>
            <p14:sldId id="353"/>
            <p14:sldId id="3502"/>
            <p14:sldId id="3503"/>
            <p14:sldId id="355"/>
            <p14:sldId id="393"/>
            <p14:sldId id="3492"/>
            <p14:sldId id="350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6916" autoAdjust="0"/>
  </p:normalViewPr>
  <p:slideViewPr>
    <p:cSldViewPr snapToGrid="0">
      <p:cViewPr varScale="1">
        <p:scale>
          <a:sx n="71" d="100"/>
          <a:sy n="71" d="100"/>
        </p:scale>
        <p:origin x="5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US" sz="2400" b="1" dirty="0">
              <a:solidFill>
                <a:srgbClr val="C00000"/>
              </a:solidFill>
              <a:latin typeface="Times New Roman" panose="02020603050405020304" pitchFamily="18" charset="0"/>
              <a:cs typeface="Times New Roman" panose="02020603050405020304" pitchFamily="18" charset="0"/>
            </a:rPr>
            <a:t>Integration of Performance and Training</a:t>
          </a:r>
          <a:endParaRPr lang="en-CA" sz="2400" b="1" dirty="0">
            <a:solidFill>
              <a:srgbClr val="C00000"/>
            </a:solidFill>
            <a:latin typeface="Times New Roman" panose="02020603050405020304" pitchFamily="18" charset="0"/>
            <a:cs typeface="Times New Roman" panose="02020603050405020304" pitchFamily="18" charset="0"/>
          </a:endParaRPr>
        </a:p>
      </dgm:t>
    </dgm:pt>
    <dgm:pt modelId="{9439BEAE-675A-4AAA-8B94-CFE0EC2B8E70}" type="parTrans" cxnId="{9F8DBD9F-ED4D-4558-AB14-923FE93922B8}">
      <dgm:prSet/>
      <dgm:spPr/>
      <dgm:t>
        <a:bodyPr/>
        <a:lstStyle/>
        <a:p>
          <a:endParaRPr lang="en-CA" sz="12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2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None/>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Organizations are seeking more authentic (and hence more effective) training experiences for their employees by using real business problems to advance employee learning.</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2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2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latin typeface="Times New Roman" panose="02020603050405020304" pitchFamily="18" charset="0"/>
              <a:cs typeface="Times New Roman" panose="02020603050405020304" pitchFamily="18" charset="0"/>
            </a:rPr>
            <a:t>Chief Learning Officers</a:t>
          </a:r>
        </a:p>
      </dgm:t>
    </dgm:pt>
    <dgm:pt modelId="{DE4317B5-8DD7-4ABF-98AE-074FC0F708F4}" type="parTrans" cxnId="{15D21489-93EF-4AE8-BFB0-395319F91834}">
      <dgm:prSet/>
      <dgm:spPr/>
      <dgm:t>
        <a:bodyPr/>
        <a:lstStyle/>
        <a:p>
          <a:endParaRPr lang="en-CA" sz="12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2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l" defTabSz="1466850">
            <a:lnSpc>
              <a:spcPct val="90000"/>
            </a:lnSpc>
            <a:spcBef>
              <a:spcPct val="0"/>
            </a:spcBef>
            <a:spcAft>
              <a:spcPct val="15000"/>
            </a:spcAft>
            <a:buNone/>
          </a:pP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some organizations have created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a position entitled chief learning officer (CLO) or chief knowledge officer (CKO). The CLO is a leader who designs knowledge through training for individual employees and the organization. </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8FAB24C-44FC-458A-8998-B3A161C91241}" type="parTrans" cxnId="{17A07CB3-0D12-4D91-80E0-5B4FEAFC5FBA}">
      <dgm:prSet/>
      <dgm:spPr/>
      <dgm:t>
        <a:bodyPr/>
        <a:lstStyle/>
        <a:p>
          <a:endParaRPr lang="en-CA" sz="12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1200">
            <a:latin typeface="Times New Roman" panose="02020603050405020304" pitchFamily="18" charset="0"/>
            <a:cs typeface="Times New Roman" panose="02020603050405020304" pitchFamily="18" charset="0"/>
          </a:endParaRPr>
        </a:p>
      </dgm:t>
    </dgm:pt>
    <dgm:pt modelId="{52016F30-488E-47BE-A7B8-5535E315D3E5}" type="pres">
      <dgm:prSet presAssocID="{026B6E0B-3BEB-435D-A85D-DB15AD4783A1}" presName="linear" presStyleCnt="0">
        <dgm:presLayoutVars>
          <dgm:dir/>
          <dgm:animLvl val="lvl"/>
          <dgm:resizeHandles val="exact"/>
        </dgm:presLayoutVars>
      </dgm:prSet>
      <dgm:spPr/>
    </dgm:pt>
    <dgm:pt modelId="{8B31ADA8-F05B-40DE-8D0F-3F4EAF4A2CFC}" type="pres">
      <dgm:prSet presAssocID="{F1CD52E6-5D40-44DF-930B-B8529DBE4376}" presName="parentLin" presStyleCnt="0"/>
      <dgm:spPr/>
    </dgm:pt>
    <dgm:pt modelId="{A7D9FDF0-EA62-4D68-8C8B-7D494D975FCC}" type="pres">
      <dgm:prSet presAssocID="{F1CD52E6-5D40-44DF-930B-B8529DBE4376}" presName="parentLeftMargin" presStyleLbl="node1" presStyleIdx="0" presStyleCnt="2"/>
      <dgm:spPr/>
    </dgm:pt>
    <dgm:pt modelId="{11091FE4-B5E6-44F2-8F3E-DFAD1DEA6B1E}" type="pres">
      <dgm:prSet presAssocID="{F1CD52E6-5D40-44DF-930B-B8529DBE4376}" presName="parentText" presStyleLbl="node1" presStyleIdx="0" presStyleCnt="2" custScaleY="59962">
        <dgm:presLayoutVars>
          <dgm:chMax val="0"/>
          <dgm:bulletEnabled val="1"/>
        </dgm:presLayoutVars>
      </dgm:prSet>
      <dgm:spPr/>
    </dgm:pt>
    <dgm:pt modelId="{E82B0E19-E368-4894-ACD5-1069D258F15F}" type="pres">
      <dgm:prSet presAssocID="{F1CD52E6-5D40-44DF-930B-B8529DBE4376}" presName="negativeSpace" presStyleCnt="0"/>
      <dgm:spPr/>
    </dgm:pt>
    <dgm:pt modelId="{998EE097-9CC7-4C20-A2E6-23B2A96DF8EA}" type="pres">
      <dgm:prSet presAssocID="{F1CD52E6-5D40-44DF-930B-B8529DBE4376}" presName="childText" presStyleLbl="conFgAcc1" presStyleIdx="0" presStyleCnt="2">
        <dgm:presLayoutVars>
          <dgm:bulletEnabled val="1"/>
        </dgm:presLayoutVars>
      </dgm:prSet>
      <dgm:spPr/>
    </dgm:pt>
    <dgm:pt modelId="{81298BB6-E2BE-4F3B-9DF1-248B149DEE6B}" type="pres">
      <dgm:prSet presAssocID="{5B4F4D56-60D5-4540-9CE3-98BA60566238}" presName="spaceBetweenRectangles" presStyleCnt="0"/>
      <dgm:spPr/>
    </dgm:pt>
    <dgm:pt modelId="{FD14BB75-86B7-441D-9DBD-90790FA6AC40}" type="pres">
      <dgm:prSet presAssocID="{DD4BAFBA-72A5-43C9-8346-A929C0720C63}" presName="parentLin" presStyleCnt="0"/>
      <dgm:spPr/>
    </dgm:pt>
    <dgm:pt modelId="{F59F94C1-6D12-44C8-9695-F3FBFEA6DCAD}" type="pres">
      <dgm:prSet presAssocID="{DD4BAFBA-72A5-43C9-8346-A929C0720C63}" presName="parentLeftMargin" presStyleLbl="node1" presStyleIdx="0" presStyleCnt="2"/>
      <dgm:spPr/>
    </dgm:pt>
    <dgm:pt modelId="{C6F875A9-5140-43E1-B00D-3058E4D0117E}" type="pres">
      <dgm:prSet presAssocID="{DD4BAFBA-72A5-43C9-8346-A929C0720C63}" presName="parentText" presStyleLbl="node1" presStyleIdx="1" presStyleCnt="2" custScaleY="75693">
        <dgm:presLayoutVars>
          <dgm:chMax val="0"/>
          <dgm:bulletEnabled val="1"/>
        </dgm:presLayoutVars>
      </dgm:prSet>
      <dgm:spPr/>
    </dgm:pt>
    <dgm:pt modelId="{EEF0299B-9C47-4393-A75B-CE2A93242F95}" type="pres">
      <dgm:prSet presAssocID="{DD4BAFBA-72A5-43C9-8346-A929C0720C63}" presName="negativeSpace" presStyleCnt="0"/>
      <dgm:spPr/>
    </dgm:pt>
    <dgm:pt modelId="{0D69F277-A311-4C68-A58F-08923DEDCAE5}" type="pres">
      <dgm:prSet presAssocID="{DD4BAFBA-72A5-43C9-8346-A929C0720C63}" presName="childText" presStyleLbl="conFgAcc1" presStyleIdx="1" presStyleCnt="2">
        <dgm:presLayoutVars>
          <dgm:bulletEnabled val="1"/>
        </dgm:presLayoutVars>
      </dgm:prSet>
      <dgm:spPr/>
    </dgm:pt>
  </dgm:ptLst>
  <dgm:cxnLst>
    <dgm:cxn modelId="{51028813-4FD7-4056-96CF-534296412488}" type="presOf" srcId="{CD1A2630-5DD9-4742-A615-7BA167B0CC17}" destId="{0D69F277-A311-4C68-A58F-08923DEDCAE5}"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FE764942-3D7D-46A0-9FCF-769813BDFBEC}" type="presOf" srcId="{DD4BAFBA-72A5-43C9-8346-A929C0720C63}" destId="{F59F94C1-6D12-44C8-9695-F3FBFEA6DCAD}" srcOrd="0" destOrd="0" presId="urn:microsoft.com/office/officeart/2005/8/layout/list1"/>
    <dgm:cxn modelId="{95638163-03BE-4004-B04E-51BB1AB985C2}" type="presOf" srcId="{F1CD52E6-5D40-44DF-930B-B8529DBE4376}" destId="{11091FE4-B5E6-44F2-8F3E-DFAD1DEA6B1E}" srcOrd="1" destOrd="0" presId="urn:microsoft.com/office/officeart/2005/8/layout/list1"/>
    <dgm:cxn modelId="{44113C82-89F9-4219-B730-DD972883BBA8}" type="presOf" srcId="{F1CD52E6-5D40-44DF-930B-B8529DBE4376}" destId="{A7D9FDF0-EA62-4D68-8C8B-7D494D975FCC}"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F2A6B39B-7C89-4FAA-8925-7C29ED03604A}" type="presOf" srcId="{026B6E0B-3BEB-435D-A85D-DB15AD4783A1}" destId="{52016F30-488E-47BE-A7B8-5535E315D3E5}"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2C5FEC4-A6C0-4A97-B6D2-90875A3F5E38}" type="presOf" srcId="{DD4BAFBA-72A5-43C9-8346-A929C0720C63}" destId="{C6F875A9-5140-43E1-B00D-3058E4D0117E}" srcOrd="1" destOrd="0" presId="urn:microsoft.com/office/officeart/2005/8/layout/list1"/>
    <dgm:cxn modelId="{C4A051C9-2441-4E6C-9750-A314C6039E00}" type="presOf" srcId="{BEA7506E-5414-47D9-B1EF-D5737F97A27D}" destId="{998EE097-9CC7-4C20-A2E6-23B2A96DF8EA}" srcOrd="0" destOrd="0" presId="urn:microsoft.com/office/officeart/2005/8/layout/list1"/>
    <dgm:cxn modelId="{751F48BF-137D-4167-94B2-00FFA065F6D6}" type="presParOf" srcId="{52016F30-488E-47BE-A7B8-5535E315D3E5}" destId="{8B31ADA8-F05B-40DE-8D0F-3F4EAF4A2CFC}" srcOrd="0" destOrd="0" presId="urn:microsoft.com/office/officeart/2005/8/layout/list1"/>
    <dgm:cxn modelId="{68066032-193B-424A-B36C-95C32EC9D9AD}" type="presParOf" srcId="{8B31ADA8-F05B-40DE-8D0F-3F4EAF4A2CFC}" destId="{A7D9FDF0-EA62-4D68-8C8B-7D494D975FCC}" srcOrd="0" destOrd="0" presId="urn:microsoft.com/office/officeart/2005/8/layout/list1"/>
    <dgm:cxn modelId="{1C116EB8-70A8-4DF5-8A05-AFC35E914BFA}" type="presParOf" srcId="{8B31ADA8-F05B-40DE-8D0F-3F4EAF4A2CFC}" destId="{11091FE4-B5E6-44F2-8F3E-DFAD1DEA6B1E}" srcOrd="1" destOrd="0" presId="urn:microsoft.com/office/officeart/2005/8/layout/list1"/>
    <dgm:cxn modelId="{B1543B92-380A-468F-B472-61161FA48F7B}" type="presParOf" srcId="{52016F30-488E-47BE-A7B8-5535E315D3E5}" destId="{E82B0E19-E368-4894-ACD5-1069D258F15F}" srcOrd="1" destOrd="0" presId="urn:microsoft.com/office/officeart/2005/8/layout/list1"/>
    <dgm:cxn modelId="{FEADEC3E-B778-4074-9175-9FE5328B279C}" type="presParOf" srcId="{52016F30-488E-47BE-A7B8-5535E315D3E5}" destId="{998EE097-9CC7-4C20-A2E6-23B2A96DF8EA}" srcOrd="2" destOrd="0" presId="urn:microsoft.com/office/officeart/2005/8/layout/list1"/>
    <dgm:cxn modelId="{6133F09A-3D71-4329-841F-5DDD82A618EE}" type="presParOf" srcId="{52016F30-488E-47BE-A7B8-5535E315D3E5}" destId="{81298BB6-E2BE-4F3B-9DF1-248B149DEE6B}" srcOrd="3" destOrd="0" presId="urn:microsoft.com/office/officeart/2005/8/layout/list1"/>
    <dgm:cxn modelId="{75A96360-9E8D-4100-B3EC-86C052858361}" type="presParOf" srcId="{52016F30-488E-47BE-A7B8-5535E315D3E5}" destId="{FD14BB75-86B7-441D-9DBD-90790FA6AC40}" srcOrd="4" destOrd="0" presId="urn:microsoft.com/office/officeart/2005/8/layout/list1"/>
    <dgm:cxn modelId="{D174CB15-AFF6-4354-AEC5-EA3209642EA3}" type="presParOf" srcId="{FD14BB75-86B7-441D-9DBD-90790FA6AC40}" destId="{F59F94C1-6D12-44C8-9695-F3FBFEA6DCAD}" srcOrd="0" destOrd="0" presId="urn:microsoft.com/office/officeart/2005/8/layout/list1"/>
    <dgm:cxn modelId="{499630FD-1673-441D-B0A7-800B54190A44}" type="presParOf" srcId="{FD14BB75-86B7-441D-9DBD-90790FA6AC40}" destId="{C6F875A9-5140-43E1-B00D-3058E4D0117E}" srcOrd="1" destOrd="0" presId="urn:microsoft.com/office/officeart/2005/8/layout/list1"/>
    <dgm:cxn modelId="{F3D1C654-6A06-4ABE-83DA-43379EA999E2}" type="presParOf" srcId="{52016F30-488E-47BE-A7B8-5535E315D3E5}" destId="{EEF0299B-9C47-4393-A75B-CE2A93242F95}" srcOrd="5" destOrd="0" presId="urn:microsoft.com/office/officeart/2005/8/layout/list1"/>
    <dgm:cxn modelId="{B7566F0C-5405-48C4-8C44-ADD7AC8EC678}" type="presParOf" srcId="{52016F30-488E-47BE-A7B8-5535E315D3E5}" destId="{0D69F277-A311-4C68-A58F-08923DEDCAE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A12B5A-0DB9-485A-BF34-C93781EF2928}" type="doc">
      <dgm:prSet loTypeId="urn:microsoft.com/office/officeart/2005/8/layout/vList6" loCatId="list" qsTypeId="urn:microsoft.com/office/officeart/2005/8/quickstyle/simple1" qsCatId="simple" csTypeId="urn:microsoft.com/office/officeart/2005/8/colors/colorful3" csCatId="colorful" phldr="1"/>
      <dgm:spPr/>
      <dgm:t>
        <a:bodyPr/>
        <a:lstStyle/>
        <a:p>
          <a:endParaRPr lang="en-CA"/>
        </a:p>
      </dgm:t>
    </dgm:pt>
    <dgm:pt modelId="{67083AC8-3298-49C0-B937-0849CD112A9C}">
      <dgm:prSet phldrT="[Text]" custT="1"/>
      <dgm:spPr/>
      <dgm:t>
        <a:bodyPr/>
        <a:lstStyle/>
        <a:p>
          <a:r>
            <a:rPr lang="en-CA" sz="1800" b="1" dirty="0">
              <a:solidFill>
                <a:srgbClr val="C00000"/>
              </a:solidFill>
              <a:latin typeface="Times New Roman" panose="02020603050405020304" pitchFamily="18" charset="0"/>
              <a:cs typeface="Times New Roman" panose="02020603050405020304" pitchFamily="18" charset="0"/>
            </a:rPr>
            <a:t>Ability to Learn</a:t>
          </a:r>
        </a:p>
      </dgm:t>
    </dgm:pt>
    <dgm:pt modelId="{D5AAF58E-47AD-4BC3-9DB7-5BA53ED5D46F}" type="parTrans" cxnId="{958C1A10-4475-478C-8374-A64D1760835B}">
      <dgm:prSet/>
      <dgm:spPr/>
      <dgm:t>
        <a:bodyPr/>
        <a:lstStyle/>
        <a:p>
          <a:endParaRPr lang="en-CA" sz="1800">
            <a:latin typeface="Times New Roman" panose="02020603050405020304" pitchFamily="18" charset="0"/>
            <a:cs typeface="Times New Roman" panose="02020603050405020304" pitchFamily="18" charset="0"/>
          </a:endParaRPr>
        </a:p>
      </dgm:t>
    </dgm:pt>
    <dgm:pt modelId="{199FC351-06C7-4ACE-BFCD-55DF42CD109C}" type="sibTrans" cxnId="{958C1A10-4475-478C-8374-A64D1760835B}">
      <dgm:prSet/>
      <dgm:spPr/>
      <dgm:t>
        <a:bodyPr/>
        <a:lstStyle/>
        <a:p>
          <a:endParaRPr lang="en-CA" sz="1800">
            <a:latin typeface="Times New Roman" panose="02020603050405020304" pitchFamily="18" charset="0"/>
            <a:cs typeface="Times New Roman" panose="02020603050405020304" pitchFamily="18" charset="0"/>
          </a:endParaRPr>
        </a:p>
      </dgm:t>
    </dgm:pt>
    <dgm:pt modelId="{E008D164-270F-46EB-A9E8-13281D292390}">
      <dgm:prSet phldrT="[Text]" custT="1"/>
      <dgm:spPr/>
      <dgm:t>
        <a:bodyPr/>
        <a:lstStyle/>
        <a:p>
          <a:r>
            <a:rPr lang="en-US" sz="1400" dirty="0">
              <a:latin typeface="Times New Roman" panose="02020603050405020304" pitchFamily="18" charset="0"/>
              <a:cs typeface="Times New Roman" panose="02020603050405020304" pitchFamily="18" charset="0"/>
            </a:rPr>
            <a:t>Learners must possess basic skills, such as fundamental reading and math proficiency, and sufficient cognitive abilities.</a:t>
          </a:r>
          <a:endParaRPr lang="en-CA" sz="1400" dirty="0">
            <a:latin typeface="Times New Roman" panose="02020603050405020304" pitchFamily="18" charset="0"/>
            <a:cs typeface="Times New Roman" panose="02020603050405020304" pitchFamily="18" charset="0"/>
          </a:endParaRPr>
        </a:p>
      </dgm:t>
    </dgm:pt>
    <dgm:pt modelId="{B5D96C49-F6EB-4DF0-B4E1-6C1011E90076}" type="parTrans" cxnId="{2F5937AD-93D1-40F0-AA0F-D97D791BC7A4}">
      <dgm:prSet/>
      <dgm:spPr/>
      <dgm:t>
        <a:bodyPr/>
        <a:lstStyle/>
        <a:p>
          <a:endParaRPr lang="en-CA" sz="1800">
            <a:latin typeface="Times New Roman" panose="02020603050405020304" pitchFamily="18" charset="0"/>
            <a:cs typeface="Times New Roman" panose="02020603050405020304" pitchFamily="18" charset="0"/>
          </a:endParaRPr>
        </a:p>
      </dgm:t>
    </dgm:pt>
    <dgm:pt modelId="{25720AF6-D613-4FF4-A38F-FB54FD66E46F}" type="sibTrans" cxnId="{2F5937AD-93D1-40F0-AA0F-D97D791BC7A4}">
      <dgm:prSet/>
      <dgm:spPr/>
      <dgm:t>
        <a:bodyPr/>
        <a:lstStyle/>
        <a:p>
          <a:endParaRPr lang="en-CA" sz="1800">
            <a:latin typeface="Times New Roman" panose="02020603050405020304" pitchFamily="18" charset="0"/>
            <a:cs typeface="Times New Roman" panose="02020603050405020304" pitchFamily="18" charset="0"/>
          </a:endParaRPr>
        </a:p>
      </dgm:t>
    </dgm:pt>
    <dgm:pt modelId="{BCF05606-9CE3-42F5-A301-608419532320}">
      <dgm:prSet phldrT="[Text]" custT="1"/>
      <dgm:spPr/>
      <dgm:t>
        <a:bodyPr/>
        <a:lstStyle/>
        <a:p>
          <a:r>
            <a:rPr lang="en-CA" sz="1800" b="1" dirty="0">
              <a:solidFill>
                <a:srgbClr val="C00000"/>
              </a:solidFill>
              <a:latin typeface="Times New Roman" panose="02020603050405020304" pitchFamily="18" charset="0"/>
              <a:cs typeface="Times New Roman" panose="02020603050405020304" pitchFamily="18" charset="0"/>
            </a:rPr>
            <a:t>Motivation to Learn </a:t>
          </a:r>
        </a:p>
      </dgm:t>
    </dgm:pt>
    <dgm:pt modelId="{1EF832BF-98C6-40CB-AB39-CAA21FB2FD76}" type="parTrans" cxnId="{FF1EE5BA-0F20-4C74-B10E-E3CEC3F7FB9C}">
      <dgm:prSet/>
      <dgm:spPr/>
      <dgm:t>
        <a:bodyPr/>
        <a:lstStyle/>
        <a:p>
          <a:endParaRPr lang="en-CA" sz="1800">
            <a:latin typeface="Times New Roman" panose="02020603050405020304" pitchFamily="18" charset="0"/>
            <a:cs typeface="Times New Roman" panose="02020603050405020304" pitchFamily="18" charset="0"/>
          </a:endParaRPr>
        </a:p>
      </dgm:t>
    </dgm:pt>
    <dgm:pt modelId="{AC06A042-0401-4316-A716-5DFEF3DFA6CA}" type="sibTrans" cxnId="{FF1EE5BA-0F20-4C74-B10E-E3CEC3F7FB9C}">
      <dgm:prSet/>
      <dgm:spPr/>
      <dgm:t>
        <a:bodyPr/>
        <a:lstStyle/>
        <a:p>
          <a:endParaRPr lang="en-CA" sz="1800">
            <a:latin typeface="Times New Roman" panose="02020603050405020304" pitchFamily="18" charset="0"/>
            <a:cs typeface="Times New Roman" panose="02020603050405020304" pitchFamily="18" charset="0"/>
          </a:endParaRPr>
        </a:p>
      </dgm:t>
    </dgm:pt>
    <dgm:pt modelId="{EA3193F3-080C-419E-A59F-06CDB362D82D}">
      <dgm:prSet phldrT="[Text]" custT="1"/>
      <dgm:spPr/>
      <dgm:t>
        <a:bodyPr/>
        <a:lstStyle/>
        <a:p>
          <a:r>
            <a:rPr lang="en-US" sz="1400" dirty="0">
              <a:latin typeface="Times New Roman" panose="02020603050405020304" pitchFamily="18" charset="0"/>
              <a:cs typeface="Times New Roman" panose="02020603050405020304" pitchFamily="18" charset="0"/>
            </a:rPr>
            <a:t>A person’s desire to learn training content is referred to as “motivation to learn” and is influenced by multiple factors.</a:t>
          </a:r>
          <a:endParaRPr lang="en-CA" sz="1400" dirty="0">
            <a:latin typeface="Times New Roman" panose="02020603050405020304" pitchFamily="18" charset="0"/>
            <a:cs typeface="Times New Roman" panose="02020603050405020304" pitchFamily="18" charset="0"/>
          </a:endParaRPr>
        </a:p>
      </dgm:t>
    </dgm:pt>
    <dgm:pt modelId="{2AF5AA8F-7619-499F-9452-FD3FE67CB034}" type="parTrans" cxnId="{65406D4D-A70A-4F80-8F82-56216E19FA95}">
      <dgm:prSet/>
      <dgm:spPr/>
      <dgm:t>
        <a:bodyPr/>
        <a:lstStyle/>
        <a:p>
          <a:endParaRPr lang="en-CA" sz="1800">
            <a:latin typeface="Times New Roman" panose="02020603050405020304" pitchFamily="18" charset="0"/>
            <a:cs typeface="Times New Roman" panose="02020603050405020304" pitchFamily="18" charset="0"/>
          </a:endParaRPr>
        </a:p>
      </dgm:t>
    </dgm:pt>
    <dgm:pt modelId="{038C7554-9000-40C2-8EC4-4095E484E7F2}" type="sibTrans" cxnId="{65406D4D-A70A-4F80-8F82-56216E19FA95}">
      <dgm:prSet/>
      <dgm:spPr/>
      <dgm:t>
        <a:bodyPr/>
        <a:lstStyle/>
        <a:p>
          <a:endParaRPr lang="en-CA" sz="1800">
            <a:latin typeface="Times New Roman" panose="02020603050405020304" pitchFamily="18" charset="0"/>
            <a:cs typeface="Times New Roman" panose="02020603050405020304" pitchFamily="18" charset="0"/>
          </a:endParaRPr>
        </a:p>
      </dgm:t>
    </dgm:pt>
    <dgm:pt modelId="{87FFD57B-B2CF-43CE-B7BF-A73E918BA241}">
      <dgm:prSet phldrT="[Text]" custT="1"/>
      <dgm:spPr/>
      <dgm:t>
        <a:bodyPr/>
        <a:lstStyle/>
        <a:p>
          <a:r>
            <a:rPr lang="en-CA" sz="1800" b="1" dirty="0">
              <a:latin typeface="Times New Roman" panose="02020603050405020304" pitchFamily="18" charset="0"/>
              <a:cs typeface="Times New Roman" panose="02020603050405020304" pitchFamily="18" charset="0"/>
            </a:rPr>
            <a:t>Self-Efficacy Person’s belief </a:t>
          </a:r>
        </a:p>
      </dgm:t>
    </dgm:pt>
    <dgm:pt modelId="{2EE2A8CF-9BE1-423F-A5CD-EEE0862D6CFD}" type="parTrans" cxnId="{5FDC3A18-FF01-4F39-A54C-3F14BBEA6CF8}">
      <dgm:prSet/>
      <dgm:spPr/>
      <dgm:t>
        <a:bodyPr/>
        <a:lstStyle/>
        <a:p>
          <a:endParaRPr lang="en-CA" sz="1800">
            <a:latin typeface="Times New Roman" panose="02020603050405020304" pitchFamily="18" charset="0"/>
            <a:cs typeface="Times New Roman" panose="02020603050405020304" pitchFamily="18" charset="0"/>
          </a:endParaRPr>
        </a:p>
      </dgm:t>
    </dgm:pt>
    <dgm:pt modelId="{8FF35856-67B0-41A3-BE1E-01C3FD0160A6}" type="sibTrans" cxnId="{5FDC3A18-FF01-4F39-A54C-3F14BBEA6CF8}">
      <dgm:prSet/>
      <dgm:spPr/>
      <dgm:t>
        <a:bodyPr/>
        <a:lstStyle/>
        <a:p>
          <a:endParaRPr lang="en-CA" sz="1800">
            <a:latin typeface="Times New Roman" panose="02020603050405020304" pitchFamily="18" charset="0"/>
            <a:cs typeface="Times New Roman" panose="02020603050405020304" pitchFamily="18" charset="0"/>
          </a:endParaRPr>
        </a:p>
      </dgm:t>
    </dgm:pt>
    <dgm:pt modelId="{F7AB093B-2490-4729-BC3C-2E184DC001AA}">
      <dgm:prSet custT="1"/>
      <dgm:spPr/>
      <dgm:t>
        <a:bodyPr/>
        <a:lstStyle/>
        <a:p>
          <a:r>
            <a:rPr lang="en-US" sz="1400" dirty="0">
              <a:latin typeface="Times New Roman" panose="02020603050405020304" pitchFamily="18" charset="0"/>
              <a:cs typeface="Times New Roman" panose="02020603050405020304" pitchFamily="18" charset="0"/>
            </a:rPr>
            <a:t> Companies may discover that some workers lack the requisite skills to comprehend their </a:t>
          </a:r>
          <a:r>
            <a:rPr lang="en-CA" sz="1400" dirty="0">
              <a:latin typeface="Times New Roman" panose="02020603050405020304" pitchFamily="18" charset="0"/>
              <a:cs typeface="Times New Roman" panose="02020603050405020304" pitchFamily="18" charset="0"/>
            </a:rPr>
            <a:t>training effectively. </a:t>
          </a:r>
        </a:p>
      </dgm:t>
    </dgm:pt>
    <dgm:pt modelId="{38F969B9-BAE1-4BEA-AC32-D480A42624DF}" type="parTrans" cxnId="{DD629438-E625-4DE8-A81E-7C1D1463DA8A}">
      <dgm:prSet/>
      <dgm:spPr/>
      <dgm:t>
        <a:bodyPr/>
        <a:lstStyle/>
        <a:p>
          <a:endParaRPr lang="en-CA" sz="1800">
            <a:latin typeface="Times New Roman" panose="02020603050405020304" pitchFamily="18" charset="0"/>
            <a:cs typeface="Times New Roman" panose="02020603050405020304" pitchFamily="18" charset="0"/>
          </a:endParaRPr>
        </a:p>
      </dgm:t>
    </dgm:pt>
    <dgm:pt modelId="{B4044E39-12A2-47FE-81CC-15102ED4FB2B}" type="sibTrans" cxnId="{DD629438-E625-4DE8-A81E-7C1D1463DA8A}">
      <dgm:prSet/>
      <dgm:spPr/>
      <dgm:t>
        <a:bodyPr/>
        <a:lstStyle/>
        <a:p>
          <a:endParaRPr lang="en-CA" sz="1800">
            <a:latin typeface="Times New Roman" panose="02020603050405020304" pitchFamily="18" charset="0"/>
            <a:cs typeface="Times New Roman" panose="02020603050405020304" pitchFamily="18" charset="0"/>
          </a:endParaRPr>
        </a:p>
      </dgm:t>
    </dgm:pt>
    <dgm:pt modelId="{B4B6AED6-647F-49D6-99AD-7B1FBD1E9349}">
      <dgm:prSet custT="1"/>
      <dgm:spPr/>
      <dgm:t>
        <a:bodyPr/>
        <a:lstStyle/>
        <a:p>
          <a:r>
            <a:rPr lang="en-CA" sz="1400" dirty="0">
              <a:latin typeface="Times New Roman" panose="02020603050405020304" pitchFamily="18" charset="0"/>
              <a:cs typeface="Times New Roman" panose="02020603050405020304" pitchFamily="18" charset="0"/>
            </a:rPr>
            <a:t>Person’s belief </a:t>
          </a:r>
          <a:r>
            <a:rPr lang="en-US" sz="1400" dirty="0">
              <a:latin typeface="Times New Roman" panose="02020603050405020304" pitchFamily="18" charset="0"/>
              <a:cs typeface="Times New Roman" panose="02020603050405020304" pitchFamily="18" charset="0"/>
            </a:rPr>
            <a:t>that he or she can learn the </a:t>
          </a:r>
          <a:r>
            <a:rPr lang="en-CA" sz="1400" dirty="0">
              <a:latin typeface="Times New Roman" panose="02020603050405020304" pitchFamily="18" charset="0"/>
              <a:cs typeface="Times New Roman" panose="02020603050405020304" pitchFamily="18" charset="0"/>
            </a:rPr>
            <a:t>training program content.</a:t>
          </a:r>
        </a:p>
      </dgm:t>
    </dgm:pt>
    <dgm:pt modelId="{D852F3B7-1A4C-4A66-818F-1DC364E4E905}" type="parTrans" cxnId="{5D039F6A-8F5C-4A07-92BD-B3E4CE535F22}">
      <dgm:prSet/>
      <dgm:spPr/>
      <dgm:t>
        <a:bodyPr/>
        <a:lstStyle/>
        <a:p>
          <a:endParaRPr lang="en-CA" sz="1800">
            <a:latin typeface="Times New Roman" panose="02020603050405020304" pitchFamily="18" charset="0"/>
            <a:cs typeface="Times New Roman" panose="02020603050405020304" pitchFamily="18" charset="0"/>
          </a:endParaRPr>
        </a:p>
      </dgm:t>
    </dgm:pt>
    <dgm:pt modelId="{99D76495-25E9-4363-9EEE-921A45A19A43}" type="sibTrans" cxnId="{5D039F6A-8F5C-4A07-92BD-B3E4CE535F22}">
      <dgm:prSet/>
      <dgm:spPr/>
      <dgm:t>
        <a:bodyPr/>
        <a:lstStyle/>
        <a:p>
          <a:endParaRPr lang="en-CA" sz="1800">
            <a:latin typeface="Times New Roman" panose="02020603050405020304" pitchFamily="18" charset="0"/>
            <a:cs typeface="Times New Roman" panose="02020603050405020304" pitchFamily="18" charset="0"/>
          </a:endParaRPr>
        </a:p>
      </dgm:t>
    </dgm:pt>
    <dgm:pt modelId="{77A9F0E1-87C3-4F67-8A61-CA0DFE7F56AD}" type="pres">
      <dgm:prSet presAssocID="{10A12B5A-0DB9-485A-BF34-C93781EF2928}" presName="Name0" presStyleCnt="0">
        <dgm:presLayoutVars>
          <dgm:dir/>
          <dgm:animLvl val="lvl"/>
          <dgm:resizeHandles/>
        </dgm:presLayoutVars>
      </dgm:prSet>
      <dgm:spPr/>
    </dgm:pt>
    <dgm:pt modelId="{F75D12DB-575F-48B5-9079-2BA086F364DF}" type="pres">
      <dgm:prSet presAssocID="{67083AC8-3298-49C0-B937-0849CD112A9C}" presName="linNode" presStyleCnt="0"/>
      <dgm:spPr/>
    </dgm:pt>
    <dgm:pt modelId="{A5848674-E9E0-4B47-B3C0-1B221C1AD186}" type="pres">
      <dgm:prSet presAssocID="{67083AC8-3298-49C0-B937-0849CD112A9C}" presName="parentShp" presStyleLbl="node1" presStyleIdx="0" presStyleCnt="3">
        <dgm:presLayoutVars>
          <dgm:bulletEnabled val="1"/>
        </dgm:presLayoutVars>
      </dgm:prSet>
      <dgm:spPr/>
    </dgm:pt>
    <dgm:pt modelId="{3C1AFEA6-184F-498A-8FA0-0E474FAEC045}" type="pres">
      <dgm:prSet presAssocID="{67083AC8-3298-49C0-B937-0849CD112A9C}" presName="childShp" presStyleLbl="bgAccFollowNode1" presStyleIdx="0" presStyleCnt="3">
        <dgm:presLayoutVars>
          <dgm:bulletEnabled val="1"/>
        </dgm:presLayoutVars>
      </dgm:prSet>
      <dgm:spPr/>
    </dgm:pt>
    <dgm:pt modelId="{CA5C7372-2DD1-4A49-962C-871A7DF89DDC}" type="pres">
      <dgm:prSet presAssocID="{199FC351-06C7-4ACE-BFCD-55DF42CD109C}" presName="spacing" presStyleCnt="0"/>
      <dgm:spPr/>
    </dgm:pt>
    <dgm:pt modelId="{8812DC52-9767-4D8E-8974-90E298B2C266}" type="pres">
      <dgm:prSet presAssocID="{BCF05606-9CE3-42F5-A301-608419532320}" presName="linNode" presStyleCnt="0"/>
      <dgm:spPr/>
    </dgm:pt>
    <dgm:pt modelId="{CA357674-AA03-44C3-966A-BC48DF9A016C}" type="pres">
      <dgm:prSet presAssocID="{BCF05606-9CE3-42F5-A301-608419532320}" presName="parentShp" presStyleLbl="node1" presStyleIdx="1" presStyleCnt="3">
        <dgm:presLayoutVars>
          <dgm:bulletEnabled val="1"/>
        </dgm:presLayoutVars>
      </dgm:prSet>
      <dgm:spPr/>
    </dgm:pt>
    <dgm:pt modelId="{DAC366BA-879C-439C-ABC1-F4CCB11F2F18}" type="pres">
      <dgm:prSet presAssocID="{BCF05606-9CE3-42F5-A301-608419532320}" presName="childShp" presStyleLbl="bgAccFollowNode1" presStyleIdx="1" presStyleCnt="3">
        <dgm:presLayoutVars>
          <dgm:bulletEnabled val="1"/>
        </dgm:presLayoutVars>
      </dgm:prSet>
      <dgm:spPr/>
    </dgm:pt>
    <dgm:pt modelId="{7D76B9B8-3DA4-44A4-A937-27171C1FDD84}" type="pres">
      <dgm:prSet presAssocID="{AC06A042-0401-4316-A716-5DFEF3DFA6CA}" presName="spacing" presStyleCnt="0"/>
      <dgm:spPr/>
    </dgm:pt>
    <dgm:pt modelId="{DCCC46C2-C065-4756-A71C-8F9201F321EA}" type="pres">
      <dgm:prSet presAssocID="{87FFD57B-B2CF-43CE-B7BF-A73E918BA241}" presName="linNode" presStyleCnt="0"/>
      <dgm:spPr/>
    </dgm:pt>
    <dgm:pt modelId="{428377C7-0A35-442B-9FB9-42F91F6F88C8}" type="pres">
      <dgm:prSet presAssocID="{87FFD57B-B2CF-43CE-B7BF-A73E918BA241}" presName="parentShp" presStyleLbl="node1" presStyleIdx="2" presStyleCnt="3">
        <dgm:presLayoutVars>
          <dgm:bulletEnabled val="1"/>
        </dgm:presLayoutVars>
      </dgm:prSet>
      <dgm:spPr/>
    </dgm:pt>
    <dgm:pt modelId="{6987A328-1188-4242-93C9-AD9569C08A73}" type="pres">
      <dgm:prSet presAssocID="{87FFD57B-B2CF-43CE-B7BF-A73E918BA241}" presName="childShp" presStyleLbl="bgAccFollowNode1" presStyleIdx="2" presStyleCnt="3">
        <dgm:presLayoutVars>
          <dgm:bulletEnabled val="1"/>
        </dgm:presLayoutVars>
      </dgm:prSet>
      <dgm:spPr/>
    </dgm:pt>
  </dgm:ptLst>
  <dgm:cxnLst>
    <dgm:cxn modelId="{958C1A10-4475-478C-8374-A64D1760835B}" srcId="{10A12B5A-0DB9-485A-BF34-C93781EF2928}" destId="{67083AC8-3298-49C0-B937-0849CD112A9C}" srcOrd="0" destOrd="0" parTransId="{D5AAF58E-47AD-4BC3-9DB7-5BA53ED5D46F}" sibTransId="{199FC351-06C7-4ACE-BFCD-55DF42CD109C}"/>
    <dgm:cxn modelId="{60CFBF10-FF8C-4CD1-940C-59BF3F6B4ACA}" type="presOf" srcId="{EA3193F3-080C-419E-A59F-06CDB362D82D}" destId="{DAC366BA-879C-439C-ABC1-F4CCB11F2F18}" srcOrd="0" destOrd="0" presId="urn:microsoft.com/office/officeart/2005/8/layout/vList6"/>
    <dgm:cxn modelId="{FECCE314-9297-4AFB-9556-293E12F07A9A}" type="presOf" srcId="{F7AB093B-2490-4729-BC3C-2E184DC001AA}" destId="{3C1AFEA6-184F-498A-8FA0-0E474FAEC045}" srcOrd="0" destOrd="1" presId="urn:microsoft.com/office/officeart/2005/8/layout/vList6"/>
    <dgm:cxn modelId="{5FDC3A18-FF01-4F39-A54C-3F14BBEA6CF8}" srcId="{10A12B5A-0DB9-485A-BF34-C93781EF2928}" destId="{87FFD57B-B2CF-43CE-B7BF-A73E918BA241}" srcOrd="2" destOrd="0" parTransId="{2EE2A8CF-9BE1-423F-A5CD-EEE0862D6CFD}" sibTransId="{8FF35856-67B0-41A3-BE1E-01C3FD0160A6}"/>
    <dgm:cxn modelId="{DD629438-E625-4DE8-A81E-7C1D1463DA8A}" srcId="{67083AC8-3298-49C0-B937-0849CD112A9C}" destId="{F7AB093B-2490-4729-BC3C-2E184DC001AA}" srcOrd="1" destOrd="0" parTransId="{38F969B9-BAE1-4BEA-AC32-D480A42624DF}" sibTransId="{B4044E39-12A2-47FE-81CC-15102ED4FB2B}"/>
    <dgm:cxn modelId="{FA816E5C-B23A-4100-A1B3-72A86338F5B2}" type="presOf" srcId="{B4B6AED6-647F-49D6-99AD-7B1FBD1E9349}" destId="{6987A328-1188-4242-93C9-AD9569C08A73}" srcOrd="0" destOrd="0" presId="urn:microsoft.com/office/officeart/2005/8/layout/vList6"/>
    <dgm:cxn modelId="{0D802B47-1EEC-469E-B2FE-27FB5FE4ADFD}" type="presOf" srcId="{BCF05606-9CE3-42F5-A301-608419532320}" destId="{CA357674-AA03-44C3-966A-BC48DF9A016C}" srcOrd="0" destOrd="0" presId="urn:microsoft.com/office/officeart/2005/8/layout/vList6"/>
    <dgm:cxn modelId="{5D039F6A-8F5C-4A07-92BD-B3E4CE535F22}" srcId="{87FFD57B-B2CF-43CE-B7BF-A73E918BA241}" destId="{B4B6AED6-647F-49D6-99AD-7B1FBD1E9349}" srcOrd="0" destOrd="0" parTransId="{D852F3B7-1A4C-4A66-818F-1DC364E4E905}" sibTransId="{99D76495-25E9-4363-9EEE-921A45A19A43}"/>
    <dgm:cxn modelId="{65406D4D-A70A-4F80-8F82-56216E19FA95}" srcId="{BCF05606-9CE3-42F5-A301-608419532320}" destId="{EA3193F3-080C-419E-A59F-06CDB362D82D}" srcOrd="0" destOrd="0" parTransId="{2AF5AA8F-7619-499F-9452-FD3FE67CB034}" sibTransId="{038C7554-9000-40C2-8EC4-4095E484E7F2}"/>
    <dgm:cxn modelId="{57894083-9D88-4738-84D2-C0897CD17420}" type="presOf" srcId="{10A12B5A-0DB9-485A-BF34-C93781EF2928}" destId="{77A9F0E1-87C3-4F67-8A61-CA0DFE7F56AD}" srcOrd="0" destOrd="0" presId="urn:microsoft.com/office/officeart/2005/8/layout/vList6"/>
    <dgm:cxn modelId="{2F5937AD-93D1-40F0-AA0F-D97D791BC7A4}" srcId="{67083AC8-3298-49C0-B937-0849CD112A9C}" destId="{E008D164-270F-46EB-A9E8-13281D292390}" srcOrd="0" destOrd="0" parTransId="{B5D96C49-F6EB-4DF0-B4E1-6C1011E90076}" sibTransId="{25720AF6-D613-4FF4-A38F-FB54FD66E46F}"/>
    <dgm:cxn modelId="{FF1EE5BA-0F20-4C74-B10E-E3CEC3F7FB9C}" srcId="{10A12B5A-0DB9-485A-BF34-C93781EF2928}" destId="{BCF05606-9CE3-42F5-A301-608419532320}" srcOrd="1" destOrd="0" parTransId="{1EF832BF-98C6-40CB-AB39-CAA21FB2FD76}" sibTransId="{AC06A042-0401-4316-A716-5DFEF3DFA6CA}"/>
    <dgm:cxn modelId="{7CD136C5-BDD7-4FDA-91BD-A6B411DDDE06}" type="presOf" srcId="{67083AC8-3298-49C0-B937-0849CD112A9C}" destId="{A5848674-E9E0-4B47-B3C0-1B221C1AD186}" srcOrd="0" destOrd="0" presId="urn:microsoft.com/office/officeart/2005/8/layout/vList6"/>
    <dgm:cxn modelId="{45A644C8-5458-4491-AB18-C03ED046FDFA}" type="presOf" srcId="{87FFD57B-B2CF-43CE-B7BF-A73E918BA241}" destId="{428377C7-0A35-442B-9FB9-42F91F6F88C8}" srcOrd="0" destOrd="0" presId="urn:microsoft.com/office/officeart/2005/8/layout/vList6"/>
    <dgm:cxn modelId="{0EB0B8C8-5176-4C89-8AE5-AB5382C586FA}" type="presOf" srcId="{E008D164-270F-46EB-A9E8-13281D292390}" destId="{3C1AFEA6-184F-498A-8FA0-0E474FAEC045}" srcOrd="0" destOrd="0" presId="urn:microsoft.com/office/officeart/2005/8/layout/vList6"/>
    <dgm:cxn modelId="{8BADA05C-8A94-4248-BE09-F2F6A8E8111C}" type="presParOf" srcId="{77A9F0E1-87C3-4F67-8A61-CA0DFE7F56AD}" destId="{F75D12DB-575F-48B5-9079-2BA086F364DF}" srcOrd="0" destOrd="0" presId="urn:microsoft.com/office/officeart/2005/8/layout/vList6"/>
    <dgm:cxn modelId="{5F8CE8B7-C02A-4C6C-8AB6-89554E4A0C61}" type="presParOf" srcId="{F75D12DB-575F-48B5-9079-2BA086F364DF}" destId="{A5848674-E9E0-4B47-B3C0-1B221C1AD186}" srcOrd="0" destOrd="0" presId="urn:microsoft.com/office/officeart/2005/8/layout/vList6"/>
    <dgm:cxn modelId="{A4974B17-9E4E-4A63-B2A4-C30E36708DFE}" type="presParOf" srcId="{F75D12DB-575F-48B5-9079-2BA086F364DF}" destId="{3C1AFEA6-184F-498A-8FA0-0E474FAEC045}" srcOrd="1" destOrd="0" presId="urn:microsoft.com/office/officeart/2005/8/layout/vList6"/>
    <dgm:cxn modelId="{B0D01D89-F96D-4568-B29E-F89A7E297ED4}" type="presParOf" srcId="{77A9F0E1-87C3-4F67-8A61-CA0DFE7F56AD}" destId="{CA5C7372-2DD1-4A49-962C-871A7DF89DDC}" srcOrd="1" destOrd="0" presId="urn:microsoft.com/office/officeart/2005/8/layout/vList6"/>
    <dgm:cxn modelId="{71A1AC35-480B-4A33-8F8B-3D1FB356B2D2}" type="presParOf" srcId="{77A9F0E1-87C3-4F67-8A61-CA0DFE7F56AD}" destId="{8812DC52-9767-4D8E-8974-90E298B2C266}" srcOrd="2" destOrd="0" presId="urn:microsoft.com/office/officeart/2005/8/layout/vList6"/>
    <dgm:cxn modelId="{0910BED5-E74C-443B-8368-2B0A94B01F93}" type="presParOf" srcId="{8812DC52-9767-4D8E-8974-90E298B2C266}" destId="{CA357674-AA03-44C3-966A-BC48DF9A016C}" srcOrd="0" destOrd="0" presId="urn:microsoft.com/office/officeart/2005/8/layout/vList6"/>
    <dgm:cxn modelId="{B02D1782-41BB-422A-93A8-2F3C48675895}" type="presParOf" srcId="{8812DC52-9767-4D8E-8974-90E298B2C266}" destId="{DAC366BA-879C-439C-ABC1-F4CCB11F2F18}" srcOrd="1" destOrd="0" presId="urn:microsoft.com/office/officeart/2005/8/layout/vList6"/>
    <dgm:cxn modelId="{886CF788-FCBC-4945-863B-209DB5FF5944}" type="presParOf" srcId="{77A9F0E1-87C3-4F67-8A61-CA0DFE7F56AD}" destId="{7D76B9B8-3DA4-44A4-A937-27171C1FDD84}" srcOrd="3" destOrd="0" presId="urn:microsoft.com/office/officeart/2005/8/layout/vList6"/>
    <dgm:cxn modelId="{433E9588-21CB-4AD5-82CA-931A1B28FF3A}" type="presParOf" srcId="{77A9F0E1-87C3-4F67-8A61-CA0DFE7F56AD}" destId="{DCCC46C2-C065-4756-A71C-8F9201F321EA}" srcOrd="4" destOrd="0" presId="urn:microsoft.com/office/officeart/2005/8/layout/vList6"/>
    <dgm:cxn modelId="{D8030004-49B6-4008-B059-06B3C6CB41A0}" type="presParOf" srcId="{DCCC46C2-C065-4756-A71C-8F9201F321EA}" destId="{428377C7-0A35-442B-9FB9-42F91F6F88C8}" srcOrd="0" destOrd="0" presId="urn:microsoft.com/office/officeart/2005/8/layout/vList6"/>
    <dgm:cxn modelId="{5F801C9B-5FDB-4620-B1A6-947C9082F787}" type="presParOf" srcId="{DCCC46C2-C065-4756-A71C-8F9201F321EA}" destId="{6987A328-1188-4242-93C9-AD9569C08A73}"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50FB9F0-1D9C-41A3-959D-04EB5E1BBF6C}" type="doc">
      <dgm:prSet loTypeId="urn:microsoft.com/office/officeart/2005/8/layout/hierarchy6" loCatId="hierarchy" qsTypeId="urn:microsoft.com/office/officeart/2005/8/quickstyle/simple2" qsCatId="simple" csTypeId="urn:microsoft.com/office/officeart/2005/8/colors/colorful1" csCatId="colorful" phldr="1"/>
      <dgm:spPr/>
      <dgm:t>
        <a:bodyPr/>
        <a:lstStyle/>
        <a:p>
          <a:endParaRPr lang="en-CA"/>
        </a:p>
      </dgm:t>
    </dgm:pt>
    <dgm:pt modelId="{5013B6D2-23FA-4B12-AB74-0C195FFC9A96}">
      <dgm:prSet phldrT="[Text]"/>
      <dgm:spPr/>
      <dgm:t>
        <a:bodyPr/>
        <a:lstStyle/>
        <a:p>
          <a:r>
            <a:rPr lang="en-CA" dirty="0"/>
            <a:t>Active practice</a:t>
          </a:r>
        </a:p>
      </dgm:t>
    </dgm:pt>
    <dgm:pt modelId="{C03E5F8B-2097-43E1-9341-26890954C3B1}" type="parTrans" cxnId="{AE432450-7A12-4212-A36F-D2E3CD320E71}">
      <dgm:prSet/>
      <dgm:spPr/>
      <dgm:t>
        <a:bodyPr/>
        <a:lstStyle/>
        <a:p>
          <a:endParaRPr lang="en-CA"/>
        </a:p>
      </dgm:t>
    </dgm:pt>
    <dgm:pt modelId="{288314B1-5AF4-4624-AFDC-EF94520ECD6E}" type="sibTrans" cxnId="{AE432450-7A12-4212-A36F-D2E3CD320E71}">
      <dgm:prSet/>
      <dgm:spPr/>
      <dgm:t>
        <a:bodyPr/>
        <a:lstStyle/>
        <a:p>
          <a:endParaRPr lang="en-CA"/>
        </a:p>
      </dgm:t>
    </dgm:pt>
    <dgm:pt modelId="{542536C9-19B5-42FB-8E99-4ED587279CE6}">
      <dgm:prSet phldrT="[Text]"/>
      <dgm:spPr/>
      <dgm:t>
        <a:bodyPr/>
        <a:lstStyle/>
        <a:p>
          <a:r>
            <a:rPr lang="en-US" b="1" dirty="0">
              <a:latin typeface="Times New Roman" panose="02020603050405020304" pitchFamily="18" charset="0"/>
              <a:cs typeface="Times New Roman" panose="02020603050405020304" pitchFamily="18" charset="0"/>
            </a:rPr>
            <a:t>Performance of job related tasks and duties by </a:t>
          </a:r>
          <a:r>
            <a:rPr lang="en-CA" b="1" dirty="0">
              <a:latin typeface="Times New Roman" panose="02020603050405020304" pitchFamily="18" charset="0"/>
              <a:cs typeface="Times New Roman" panose="02020603050405020304" pitchFamily="18" charset="0"/>
            </a:rPr>
            <a:t>trainees during training.</a:t>
          </a:r>
        </a:p>
      </dgm:t>
    </dgm:pt>
    <dgm:pt modelId="{DC3BF219-2179-452A-8721-34AD7045582F}" type="parTrans" cxnId="{56B166E5-6444-4806-B97E-4A2F4D9008E1}">
      <dgm:prSet/>
      <dgm:spPr/>
      <dgm:t>
        <a:bodyPr/>
        <a:lstStyle/>
        <a:p>
          <a:endParaRPr lang="en-CA"/>
        </a:p>
      </dgm:t>
    </dgm:pt>
    <dgm:pt modelId="{659398ED-0E45-4114-ACD2-8DD05E3D422B}" type="sibTrans" cxnId="{56B166E5-6444-4806-B97E-4A2F4D9008E1}">
      <dgm:prSet/>
      <dgm:spPr/>
      <dgm:t>
        <a:bodyPr/>
        <a:lstStyle/>
        <a:p>
          <a:endParaRPr lang="en-CA"/>
        </a:p>
      </dgm:t>
    </dgm:pt>
    <dgm:pt modelId="{B0A27885-4EE5-4C15-BC88-7E674AFD5832}">
      <dgm:prSet phldrT="[Text]" custT="1"/>
      <dgm:spPr/>
      <dgm:t>
        <a:bodyPr/>
        <a:lstStyle/>
        <a:p>
          <a:r>
            <a:rPr lang="en-CA" sz="2100" dirty="0"/>
            <a:t> </a:t>
          </a:r>
          <a:r>
            <a:rPr lang="en-CA" sz="2000" dirty="0">
              <a:latin typeface="Times New Roman" panose="02020603050405020304" pitchFamily="18" charset="0"/>
              <a:cs typeface="Times New Roman" panose="02020603050405020304" pitchFamily="18" charset="0"/>
            </a:rPr>
            <a:t>Spaced practice is performed in several sessions spaced over a </a:t>
          </a:r>
          <a:r>
            <a:rPr lang="en-US" sz="2000" dirty="0">
              <a:latin typeface="Times New Roman" panose="02020603050405020304" pitchFamily="18" charset="0"/>
              <a:cs typeface="Times New Roman" panose="02020603050405020304" pitchFamily="18" charset="0"/>
            </a:rPr>
            <a:t>period of hours or days.</a:t>
          </a:r>
          <a:endParaRPr lang="en-CA" sz="2200" dirty="0">
            <a:latin typeface="Times New Roman" panose="02020603050405020304" pitchFamily="18" charset="0"/>
            <a:cs typeface="Times New Roman" panose="02020603050405020304" pitchFamily="18" charset="0"/>
          </a:endParaRPr>
        </a:p>
      </dgm:t>
    </dgm:pt>
    <dgm:pt modelId="{F88517E8-4231-4DDC-819D-3385BB405B54}" type="parTrans" cxnId="{24A548FE-0A8A-4927-BCA4-E650F59F3442}">
      <dgm:prSet/>
      <dgm:spPr/>
      <dgm:t>
        <a:bodyPr/>
        <a:lstStyle/>
        <a:p>
          <a:endParaRPr lang="en-CA"/>
        </a:p>
      </dgm:t>
    </dgm:pt>
    <dgm:pt modelId="{CF2B89EA-5C5C-418A-9648-441B4E130768}" type="sibTrans" cxnId="{24A548FE-0A8A-4927-BCA4-E650F59F3442}">
      <dgm:prSet/>
      <dgm:spPr/>
      <dgm:t>
        <a:bodyPr/>
        <a:lstStyle/>
        <a:p>
          <a:endParaRPr lang="en-CA"/>
        </a:p>
      </dgm:t>
    </dgm:pt>
    <dgm:pt modelId="{CC00BBD8-8558-4BAE-9ADC-9B6528DB2477}">
      <dgm:prSet/>
      <dgm:spPr/>
      <dgm:t>
        <a:bodyPr/>
        <a:lstStyle/>
        <a:p>
          <a:r>
            <a:rPr lang="en-CA" dirty="0"/>
            <a:t>Spaced practice</a:t>
          </a:r>
        </a:p>
      </dgm:t>
    </dgm:pt>
    <dgm:pt modelId="{9134AAAD-1641-46C0-AB99-D2C4048AD88A}" type="parTrans" cxnId="{603DBF3F-523C-426D-94E4-1362B802F3E2}">
      <dgm:prSet/>
      <dgm:spPr/>
      <dgm:t>
        <a:bodyPr/>
        <a:lstStyle/>
        <a:p>
          <a:endParaRPr lang="en-CA"/>
        </a:p>
      </dgm:t>
    </dgm:pt>
    <dgm:pt modelId="{E0C69723-228A-47AA-A78E-8E3B5665A717}" type="sibTrans" cxnId="{603DBF3F-523C-426D-94E4-1362B802F3E2}">
      <dgm:prSet/>
      <dgm:spPr/>
      <dgm:t>
        <a:bodyPr/>
        <a:lstStyle/>
        <a:p>
          <a:endParaRPr lang="en-CA"/>
        </a:p>
      </dgm:t>
    </dgm:pt>
    <dgm:pt modelId="{C6FCB6EA-B9F0-453F-B5D3-4E16551C90B7}">
      <dgm:prSet/>
      <dgm:spPr/>
      <dgm:t>
        <a:bodyPr/>
        <a:lstStyle/>
        <a:p>
          <a:r>
            <a:rPr lang="en-CA" dirty="0"/>
            <a:t>Massed practice </a:t>
          </a:r>
        </a:p>
      </dgm:t>
    </dgm:pt>
    <dgm:pt modelId="{1D1563C9-40BB-40F4-B727-1BBCB50CCD67}" type="parTrans" cxnId="{CE812F3E-9E30-47B6-AC21-8B59549CC94F}">
      <dgm:prSet/>
      <dgm:spPr/>
      <dgm:t>
        <a:bodyPr/>
        <a:lstStyle/>
        <a:p>
          <a:endParaRPr lang="en-CA"/>
        </a:p>
      </dgm:t>
    </dgm:pt>
    <dgm:pt modelId="{CDA03264-83D7-41D8-835C-6816FECB7DE2}" type="sibTrans" cxnId="{CE812F3E-9E30-47B6-AC21-8B59549CC94F}">
      <dgm:prSet/>
      <dgm:spPr/>
      <dgm:t>
        <a:bodyPr/>
        <a:lstStyle/>
        <a:p>
          <a:endParaRPr lang="en-CA"/>
        </a:p>
      </dgm:t>
    </dgm:pt>
    <dgm:pt modelId="{DEF988F2-73C8-4286-BFD6-415A37039CF5}">
      <dgm:prSet phldrT="[Text]" custT="1"/>
      <dgm:spPr/>
      <dgm:t>
        <a:bodyPr/>
        <a:lstStyle/>
        <a:p>
          <a:r>
            <a:rPr lang="en-CA" sz="2000" dirty="0">
              <a:latin typeface="Times New Roman" panose="02020603050405020304" pitchFamily="18" charset="0"/>
              <a:cs typeface="Times New Roman" panose="02020603050405020304" pitchFamily="18" charset="0"/>
            </a:rPr>
            <a:t>Massed practice is performed all at once.</a:t>
          </a:r>
        </a:p>
      </dgm:t>
    </dgm:pt>
    <dgm:pt modelId="{7BC2DB38-042B-4371-963A-BC2FC3279F7D}" type="parTrans" cxnId="{41D24B19-6A22-493C-B966-7BDC54165A0E}">
      <dgm:prSet/>
      <dgm:spPr/>
      <dgm:t>
        <a:bodyPr/>
        <a:lstStyle/>
        <a:p>
          <a:endParaRPr lang="en-CA"/>
        </a:p>
      </dgm:t>
    </dgm:pt>
    <dgm:pt modelId="{EDFAFAD6-D629-4E12-8C25-C517C9520CDC}" type="sibTrans" cxnId="{41D24B19-6A22-493C-B966-7BDC54165A0E}">
      <dgm:prSet/>
      <dgm:spPr/>
      <dgm:t>
        <a:bodyPr/>
        <a:lstStyle/>
        <a:p>
          <a:endParaRPr lang="en-CA"/>
        </a:p>
      </dgm:t>
    </dgm:pt>
    <dgm:pt modelId="{0CE0718D-9CED-4B16-ACED-456D8977FDE5}" type="pres">
      <dgm:prSet presAssocID="{850FB9F0-1D9C-41A3-959D-04EB5E1BBF6C}" presName="mainComposite" presStyleCnt="0">
        <dgm:presLayoutVars>
          <dgm:chPref val="1"/>
          <dgm:dir/>
          <dgm:animOne val="branch"/>
          <dgm:animLvl val="lvl"/>
          <dgm:resizeHandles val="exact"/>
        </dgm:presLayoutVars>
      </dgm:prSet>
      <dgm:spPr/>
    </dgm:pt>
    <dgm:pt modelId="{E13A426B-326B-4CD0-8890-1038F83ECF6F}" type="pres">
      <dgm:prSet presAssocID="{850FB9F0-1D9C-41A3-959D-04EB5E1BBF6C}" presName="hierFlow" presStyleCnt="0"/>
      <dgm:spPr/>
    </dgm:pt>
    <dgm:pt modelId="{4CC02A6D-C204-452B-90EF-176CEFA8DF7E}" type="pres">
      <dgm:prSet presAssocID="{850FB9F0-1D9C-41A3-959D-04EB5E1BBF6C}" presName="firstBuf" presStyleCnt="0"/>
      <dgm:spPr/>
    </dgm:pt>
    <dgm:pt modelId="{860337C5-97EF-496F-8494-D554E8E1FF3C}" type="pres">
      <dgm:prSet presAssocID="{850FB9F0-1D9C-41A3-959D-04EB5E1BBF6C}" presName="hierChild1" presStyleCnt="0">
        <dgm:presLayoutVars>
          <dgm:chPref val="1"/>
          <dgm:animOne val="branch"/>
          <dgm:animLvl val="lvl"/>
        </dgm:presLayoutVars>
      </dgm:prSet>
      <dgm:spPr/>
    </dgm:pt>
    <dgm:pt modelId="{E474B685-6A80-43C1-9ECD-526EE93A5EDE}" type="pres">
      <dgm:prSet presAssocID="{5013B6D2-23FA-4B12-AB74-0C195FFC9A96}" presName="Name14" presStyleCnt="0"/>
      <dgm:spPr/>
    </dgm:pt>
    <dgm:pt modelId="{5629FFA9-8823-43F1-AE85-FF6C93417EC5}" type="pres">
      <dgm:prSet presAssocID="{5013B6D2-23FA-4B12-AB74-0C195FFC9A96}" presName="level1Shape" presStyleLbl="node0" presStyleIdx="0" presStyleCnt="1">
        <dgm:presLayoutVars>
          <dgm:chPref val="3"/>
        </dgm:presLayoutVars>
      </dgm:prSet>
      <dgm:spPr/>
    </dgm:pt>
    <dgm:pt modelId="{3748BF03-C14D-4C1E-ACF3-2FBCCF32BC48}" type="pres">
      <dgm:prSet presAssocID="{5013B6D2-23FA-4B12-AB74-0C195FFC9A96}" presName="hierChild2" presStyleCnt="0"/>
      <dgm:spPr/>
    </dgm:pt>
    <dgm:pt modelId="{1F8EAD87-BBEB-479A-814C-D4B67DE6E1C9}" type="pres">
      <dgm:prSet presAssocID="{9134AAAD-1641-46C0-AB99-D2C4048AD88A}" presName="Name19" presStyleLbl="parChTrans1D2" presStyleIdx="0" presStyleCnt="2"/>
      <dgm:spPr/>
    </dgm:pt>
    <dgm:pt modelId="{D7EA1A6C-8801-4BF9-9217-807B20A4070A}" type="pres">
      <dgm:prSet presAssocID="{CC00BBD8-8558-4BAE-9ADC-9B6528DB2477}" presName="Name21" presStyleCnt="0"/>
      <dgm:spPr/>
    </dgm:pt>
    <dgm:pt modelId="{6FD4DED3-8763-4725-8060-99D46072F3EA}" type="pres">
      <dgm:prSet presAssocID="{CC00BBD8-8558-4BAE-9ADC-9B6528DB2477}" presName="level2Shape" presStyleLbl="node2" presStyleIdx="0" presStyleCnt="2"/>
      <dgm:spPr/>
    </dgm:pt>
    <dgm:pt modelId="{2F8BC6A9-3574-4B91-BDE0-0025E184EE97}" type="pres">
      <dgm:prSet presAssocID="{CC00BBD8-8558-4BAE-9ADC-9B6528DB2477}" presName="hierChild3" presStyleCnt="0"/>
      <dgm:spPr/>
    </dgm:pt>
    <dgm:pt modelId="{FC7FEF8F-DDAC-425E-A99B-86CD20EFBD7D}" type="pres">
      <dgm:prSet presAssocID="{1D1563C9-40BB-40F4-B727-1BBCB50CCD67}" presName="Name19" presStyleLbl="parChTrans1D2" presStyleIdx="1" presStyleCnt="2"/>
      <dgm:spPr/>
    </dgm:pt>
    <dgm:pt modelId="{73BE5345-732A-46BE-9A2F-BEC5A3573E4F}" type="pres">
      <dgm:prSet presAssocID="{C6FCB6EA-B9F0-453F-B5D3-4E16551C90B7}" presName="Name21" presStyleCnt="0"/>
      <dgm:spPr/>
    </dgm:pt>
    <dgm:pt modelId="{62AAE0B2-291A-4C43-A7BD-248418B5B708}" type="pres">
      <dgm:prSet presAssocID="{C6FCB6EA-B9F0-453F-B5D3-4E16551C90B7}" presName="level2Shape" presStyleLbl="node2" presStyleIdx="1" presStyleCnt="2"/>
      <dgm:spPr/>
    </dgm:pt>
    <dgm:pt modelId="{5C6076CA-31AF-43DA-B064-545E0E5CCCF3}" type="pres">
      <dgm:prSet presAssocID="{C6FCB6EA-B9F0-453F-B5D3-4E16551C90B7}" presName="hierChild3" presStyleCnt="0"/>
      <dgm:spPr/>
    </dgm:pt>
    <dgm:pt modelId="{CDA2A7BC-13BD-4648-8AAE-870D2F8C9CEC}" type="pres">
      <dgm:prSet presAssocID="{850FB9F0-1D9C-41A3-959D-04EB5E1BBF6C}" presName="bgShapesFlow" presStyleCnt="0"/>
      <dgm:spPr/>
    </dgm:pt>
    <dgm:pt modelId="{170076CF-6ADD-4C74-899A-47FE0E63CD35}" type="pres">
      <dgm:prSet presAssocID="{542536C9-19B5-42FB-8E99-4ED587279CE6}" presName="rectComp" presStyleCnt="0"/>
      <dgm:spPr/>
    </dgm:pt>
    <dgm:pt modelId="{DEC9760E-874A-49CB-B04A-01A19185296A}" type="pres">
      <dgm:prSet presAssocID="{542536C9-19B5-42FB-8E99-4ED587279CE6}" presName="bgRect" presStyleLbl="bgShp" presStyleIdx="0" presStyleCnt="3"/>
      <dgm:spPr/>
    </dgm:pt>
    <dgm:pt modelId="{D0C8D616-5C1D-4892-A0D1-0F063335AEB1}" type="pres">
      <dgm:prSet presAssocID="{542536C9-19B5-42FB-8E99-4ED587279CE6}" presName="bgRectTx" presStyleLbl="bgShp" presStyleIdx="0" presStyleCnt="3">
        <dgm:presLayoutVars>
          <dgm:bulletEnabled val="1"/>
        </dgm:presLayoutVars>
      </dgm:prSet>
      <dgm:spPr/>
    </dgm:pt>
    <dgm:pt modelId="{B72855A2-16F4-4BA3-8328-0CEA4E30120C}" type="pres">
      <dgm:prSet presAssocID="{542536C9-19B5-42FB-8E99-4ED587279CE6}" presName="spComp" presStyleCnt="0"/>
      <dgm:spPr/>
    </dgm:pt>
    <dgm:pt modelId="{C66D3589-AB96-43DF-9ACE-2E6236A8C8F5}" type="pres">
      <dgm:prSet presAssocID="{542536C9-19B5-42FB-8E99-4ED587279CE6}" presName="vSp" presStyleCnt="0"/>
      <dgm:spPr/>
    </dgm:pt>
    <dgm:pt modelId="{778A30C4-9727-4A73-B969-EB6E279889B8}" type="pres">
      <dgm:prSet presAssocID="{B0A27885-4EE5-4C15-BC88-7E674AFD5832}" presName="rectComp" presStyleCnt="0"/>
      <dgm:spPr/>
    </dgm:pt>
    <dgm:pt modelId="{044B692C-7644-465E-8AE5-0E3202D03C18}" type="pres">
      <dgm:prSet presAssocID="{B0A27885-4EE5-4C15-BC88-7E674AFD5832}" presName="bgRect" presStyleLbl="bgShp" presStyleIdx="1" presStyleCnt="3" custLinFactNeighborX="16861" custLinFactNeighborY="0"/>
      <dgm:spPr/>
    </dgm:pt>
    <dgm:pt modelId="{8BCBA01B-A2F8-442F-ABE0-8C013E29D174}" type="pres">
      <dgm:prSet presAssocID="{B0A27885-4EE5-4C15-BC88-7E674AFD5832}" presName="bgRectTx" presStyleLbl="bgShp" presStyleIdx="1" presStyleCnt="3">
        <dgm:presLayoutVars>
          <dgm:bulletEnabled val="1"/>
        </dgm:presLayoutVars>
      </dgm:prSet>
      <dgm:spPr/>
    </dgm:pt>
    <dgm:pt modelId="{9DD50E94-A173-4001-B4D2-72D97F826938}" type="pres">
      <dgm:prSet presAssocID="{B0A27885-4EE5-4C15-BC88-7E674AFD5832}" presName="spComp" presStyleCnt="0"/>
      <dgm:spPr/>
    </dgm:pt>
    <dgm:pt modelId="{B69F915C-F8FC-424D-88E1-6C282ACDB71D}" type="pres">
      <dgm:prSet presAssocID="{B0A27885-4EE5-4C15-BC88-7E674AFD5832}" presName="vSp" presStyleCnt="0"/>
      <dgm:spPr/>
    </dgm:pt>
    <dgm:pt modelId="{E59F6A33-7273-4891-8CEE-66693C669EF9}" type="pres">
      <dgm:prSet presAssocID="{DEF988F2-73C8-4286-BFD6-415A37039CF5}" presName="rectComp" presStyleCnt="0"/>
      <dgm:spPr/>
    </dgm:pt>
    <dgm:pt modelId="{68E86EE7-0895-4C55-92FB-B80053A5A3B5}" type="pres">
      <dgm:prSet presAssocID="{DEF988F2-73C8-4286-BFD6-415A37039CF5}" presName="bgRect" presStyleLbl="bgShp" presStyleIdx="2" presStyleCnt="3"/>
      <dgm:spPr/>
    </dgm:pt>
    <dgm:pt modelId="{DA4391CE-3C99-4488-8A73-7E3BAC819E8F}" type="pres">
      <dgm:prSet presAssocID="{DEF988F2-73C8-4286-BFD6-415A37039CF5}" presName="bgRectTx" presStyleLbl="bgShp" presStyleIdx="2" presStyleCnt="3">
        <dgm:presLayoutVars>
          <dgm:bulletEnabled val="1"/>
        </dgm:presLayoutVars>
      </dgm:prSet>
      <dgm:spPr/>
    </dgm:pt>
  </dgm:ptLst>
  <dgm:cxnLst>
    <dgm:cxn modelId="{2D454B06-F3ED-4E40-B3D2-D1CDC44AFDCF}" type="presOf" srcId="{C6FCB6EA-B9F0-453F-B5D3-4E16551C90B7}" destId="{62AAE0B2-291A-4C43-A7BD-248418B5B708}" srcOrd="0" destOrd="0" presId="urn:microsoft.com/office/officeart/2005/8/layout/hierarchy6"/>
    <dgm:cxn modelId="{41D24B19-6A22-493C-B966-7BDC54165A0E}" srcId="{850FB9F0-1D9C-41A3-959D-04EB5E1BBF6C}" destId="{DEF988F2-73C8-4286-BFD6-415A37039CF5}" srcOrd="3" destOrd="0" parTransId="{7BC2DB38-042B-4371-963A-BC2FC3279F7D}" sibTransId="{EDFAFAD6-D629-4E12-8C25-C517C9520CDC}"/>
    <dgm:cxn modelId="{68837E1B-55BD-4779-B67A-286FDAB66A91}" type="presOf" srcId="{CC00BBD8-8558-4BAE-9ADC-9B6528DB2477}" destId="{6FD4DED3-8763-4725-8060-99D46072F3EA}" srcOrd="0" destOrd="0" presId="urn:microsoft.com/office/officeart/2005/8/layout/hierarchy6"/>
    <dgm:cxn modelId="{ABFFC91C-CD13-4996-972F-56209307678F}" type="presOf" srcId="{B0A27885-4EE5-4C15-BC88-7E674AFD5832}" destId="{044B692C-7644-465E-8AE5-0E3202D03C18}" srcOrd="0" destOrd="0" presId="urn:microsoft.com/office/officeart/2005/8/layout/hierarchy6"/>
    <dgm:cxn modelId="{CE812F3E-9E30-47B6-AC21-8B59549CC94F}" srcId="{5013B6D2-23FA-4B12-AB74-0C195FFC9A96}" destId="{C6FCB6EA-B9F0-453F-B5D3-4E16551C90B7}" srcOrd="1" destOrd="0" parTransId="{1D1563C9-40BB-40F4-B727-1BBCB50CCD67}" sibTransId="{CDA03264-83D7-41D8-835C-6816FECB7DE2}"/>
    <dgm:cxn modelId="{603DBF3F-523C-426D-94E4-1362B802F3E2}" srcId="{5013B6D2-23FA-4B12-AB74-0C195FFC9A96}" destId="{CC00BBD8-8558-4BAE-9ADC-9B6528DB2477}" srcOrd="0" destOrd="0" parTransId="{9134AAAD-1641-46C0-AB99-D2C4048AD88A}" sibTransId="{E0C69723-228A-47AA-A78E-8E3B5665A717}"/>
    <dgm:cxn modelId="{07AC2063-3544-4FBB-A9F7-D20F3C462FD1}" type="presOf" srcId="{9134AAAD-1641-46C0-AB99-D2C4048AD88A}" destId="{1F8EAD87-BBEB-479A-814C-D4B67DE6E1C9}" srcOrd="0" destOrd="0" presId="urn:microsoft.com/office/officeart/2005/8/layout/hierarchy6"/>
    <dgm:cxn modelId="{A548C44C-0EA0-4128-A772-1340C0DB62B1}" type="presOf" srcId="{542536C9-19B5-42FB-8E99-4ED587279CE6}" destId="{D0C8D616-5C1D-4892-A0D1-0F063335AEB1}" srcOrd="1" destOrd="0" presId="urn:microsoft.com/office/officeart/2005/8/layout/hierarchy6"/>
    <dgm:cxn modelId="{AE432450-7A12-4212-A36F-D2E3CD320E71}" srcId="{850FB9F0-1D9C-41A3-959D-04EB5E1BBF6C}" destId="{5013B6D2-23FA-4B12-AB74-0C195FFC9A96}" srcOrd="0" destOrd="0" parTransId="{C03E5F8B-2097-43E1-9341-26890954C3B1}" sibTransId="{288314B1-5AF4-4624-AFDC-EF94520ECD6E}"/>
    <dgm:cxn modelId="{E061E272-03B4-4D5B-AD07-99F6796A0145}" type="presOf" srcId="{850FB9F0-1D9C-41A3-959D-04EB5E1BBF6C}" destId="{0CE0718D-9CED-4B16-ACED-456D8977FDE5}" srcOrd="0" destOrd="0" presId="urn:microsoft.com/office/officeart/2005/8/layout/hierarchy6"/>
    <dgm:cxn modelId="{8F98E486-0CAF-449F-AD25-94F6F7982A9B}" type="presOf" srcId="{DEF988F2-73C8-4286-BFD6-415A37039CF5}" destId="{68E86EE7-0895-4C55-92FB-B80053A5A3B5}" srcOrd="0" destOrd="0" presId="urn:microsoft.com/office/officeart/2005/8/layout/hierarchy6"/>
    <dgm:cxn modelId="{7041079E-73B2-4B13-B0C6-5054E5B099E1}" type="presOf" srcId="{DEF988F2-73C8-4286-BFD6-415A37039CF5}" destId="{DA4391CE-3C99-4488-8A73-7E3BAC819E8F}" srcOrd="1" destOrd="0" presId="urn:microsoft.com/office/officeart/2005/8/layout/hierarchy6"/>
    <dgm:cxn modelId="{30C090C1-CDFD-4F37-90F2-25015302628C}" type="presOf" srcId="{542536C9-19B5-42FB-8E99-4ED587279CE6}" destId="{DEC9760E-874A-49CB-B04A-01A19185296A}" srcOrd="0" destOrd="0" presId="urn:microsoft.com/office/officeart/2005/8/layout/hierarchy6"/>
    <dgm:cxn modelId="{CF3DA7C5-1A57-4C0B-98FE-996A9FA4E1E9}" type="presOf" srcId="{B0A27885-4EE5-4C15-BC88-7E674AFD5832}" destId="{8BCBA01B-A2F8-442F-ABE0-8C013E29D174}" srcOrd="1" destOrd="0" presId="urn:microsoft.com/office/officeart/2005/8/layout/hierarchy6"/>
    <dgm:cxn modelId="{6A0D01D0-9B42-40A0-A382-F9A014D74267}" type="presOf" srcId="{1D1563C9-40BB-40F4-B727-1BBCB50CCD67}" destId="{FC7FEF8F-DDAC-425E-A99B-86CD20EFBD7D}" srcOrd="0" destOrd="0" presId="urn:microsoft.com/office/officeart/2005/8/layout/hierarchy6"/>
    <dgm:cxn modelId="{5F79BAD6-C32F-42E6-A3F5-57CD4FA6060F}" type="presOf" srcId="{5013B6D2-23FA-4B12-AB74-0C195FFC9A96}" destId="{5629FFA9-8823-43F1-AE85-FF6C93417EC5}" srcOrd="0" destOrd="0" presId="urn:microsoft.com/office/officeart/2005/8/layout/hierarchy6"/>
    <dgm:cxn modelId="{56B166E5-6444-4806-B97E-4A2F4D9008E1}" srcId="{850FB9F0-1D9C-41A3-959D-04EB5E1BBF6C}" destId="{542536C9-19B5-42FB-8E99-4ED587279CE6}" srcOrd="1" destOrd="0" parTransId="{DC3BF219-2179-452A-8721-34AD7045582F}" sibTransId="{659398ED-0E45-4114-ACD2-8DD05E3D422B}"/>
    <dgm:cxn modelId="{24A548FE-0A8A-4927-BCA4-E650F59F3442}" srcId="{850FB9F0-1D9C-41A3-959D-04EB5E1BBF6C}" destId="{B0A27885-4EE5-4C15-BC88-7E674AFD5832}" srcOrd="2" destOrd="0" parTransId="{F88517E8-4231-4DDC-819D-3385BB405B54}" sibTransId="{CF2B89EA-5C5C-418A-9648-441B4E130768}"/>
    <dgm:cxn modelId="{7CD44340-4C34-4D9B-9D7E-2244AF23B3CC}" type="presParOf" srcId="{0CE0718D-9CED-4B16-ACED-456D8977FDE5}" destId="{E13A426B-326B-4CD0-8890-1038F83ECF6F}" srcOrd="0" destOrd="0" presId="urn:microsoft.com/office/officeart/2005/8/layout/hierarchy6"/>
    <dgm:cxn modelId="{427E2129-BE70-4984-9B22-F11EF7820A33}" type="presParOf" srcId="{E13A426B-326B-4CD0-8890-1038F83ECF6F}" destId="{4CC02A6D-C204-452B-90EF-176CEFA8DF7E}" srcOrd="0" destOrd="0" presId="urn:microsoft.com/office/officeart/2005/8/layout/hierarchy6"/>
    <dgm:cxn modelId="{547D6AB6-0C79-4578-909B-D982DC7F713D}" type="presParOf" srcId="{E13A426B-326B-4CD0-8890-1038F83ECF6F}" destId="{860337C5-97EF-496F-8494-D554E8E1FF3C}" srcOrd="1" destOrd="0" presId="urn:microsoft.com/office/officeart/2005/8/layout/hierarchy6"/>
    <dgm:cxn modelId="{6EECF02D-3142-4A65-B16C-018D79E4AB22}" type="presParOf" srcId="{860337C5-97EF-496F-8494-D554E8E1FF3C}" destId="{E474B685-6A80-43C1-9ECD-526EE93A5EDE}" srcOrd="0" destOrd="0" presId="urn:microsoft.com/office/officeart/2005/8/layout/hierarchy6"/>
    <dgm:cxn modelId="{EC4BC53B-7BC5-4359-A7A1-0AB974CA2BC7}" type="presParOf" srcId="{E474B685-6A80-43C1-9ECD-526EE93A5EDE}" destId="{5629FFA9-8823-43F1-AE85-FF6C93417EC5}" srcOrd="0" destOrd="0" presId="urn:microsoft.com/office/officeart/2005/8/layout/hierarchy6"/>
    <dgm:cxn modelId="{3CCCE86A-12F8-49DD-9CA8-051034E9F7FF}" type="presParOf" srcId="{E474B685-6A80-43C1-9ECD-526EE93A5EDE}" destId="{3748BF03-C14D-4C1E-ACF3-2FBCCF32BC48}" srcOrd="1" destOrd="0" presId="urn:microsoft.com/office/officeart/2005/8/layout/hierarchy6"/>
    <dgm:cxn modelId="{8C01B5A1-4A63-4688-86C5-ADDA9A065247}" type="presParOf" srcId="{3748BF03-C14D-4C1E-ACF3-2FBCCF32BC48}" destId="{1F8EAD87-BBEB-479A-814C-D4B67DE6E1C9}" srcOrd="0" destOrd="0" presId="urn:microsoft.com/office/officeart/2005/8/layout/hierarchy6"/>
    <dgm:cxn modelId="{EED6822D-1914-4E94-AAC5-0EE5D664CB4B}" type="presParOf" srcId="{3748BF03-C14D-4C1E-ACF3-2FBCCF32BC48}" destId="{D7EA1A6C-8801-4BF9-9217-807B20A4070A}" srcOrd="1" destOrd="0" presId="urn:microsoft.com/office/officeart/2005/8/layout/hierarchy6"/>
    <dgm:cxn modelId="{2F0AFA15-5D3C-4930-81B1-438DBBB2D6E0}" type="presParOf" srcId="{D7EA1A6C-8801-4BF9-9217-807B20A4070A}" destId="{6FD4DED3-8763-4725-8060-99D46072F3EA}" srcOrd="0" destOrd="0" presId="urn:microsoft.com/office/officeart/2005/8/layout/hierarchy6"/>
    <dgm:cxn modelId="{2A8B0EC4-6AA4-4BDA-BBCF-D73BB8804CFA}" type="presParOf" srcId="{D7EA1A6C-8801-4BF9-9217-807B20A4070A}" destId="{2F8BC6A9-3574-4B91-BDE0-0025E184EE97}" srcOrd="1" destOrd="0" presId="urn:microsoft.com/office/officeart/2005/8/layout/hierarchy6"/>
    <dgm:cxn modelId="{4426DA3F-8630-4F35-810B-80E8BDA4CE1A}" type="presParOf" srcId="{3748BF03-C14D-4C1E-ACF3-2FBCCF32BC48}" destId="{FC7FEF8F-DDAC-425E-A99B-86CD20EFBD7D}" srcOrd="2" destOrd="0" presId="urn:microsoft.com/office/officeart/2005/8/layout/hierarchy6"/>
    <dgm:cxn modelId="{85C86C61-8C6F-450D-865F-8ABFCFC813A0}" type="presParOf" srcId="{3748BF03-C14D-4C1E-ACF3-2FBCCF32BC48}" destId="{73BE5345-732A-46BE-9A2F-BEC5A3573E4F}" srcOrd="3" destOrd="0" presId="urn:microsoft.com/office/officeart/2005/8/layout/hierarchy6"/>
    <dgm:cxn modelId="{1A4DF1A6-50AC-42C8-AECF-64D346D51A86}" type="presParOf" srcId="{73BE5345-732A-46BE-9A2F-BEC5A3573E4F}" destId="{62AAE0B2-291A-4C43-A7BD-248418B5B708}" srcOrd="0" destOrd="0" presId="urn:microsoft.com/office/officeart/2005/8/layout/hierarchy6"/>
    <dgm:cxn modelId="{53057A16-5632-4790-B312-60FCE88D27D5}" type="presParOf" srcId="{73BE5345-732A-46BE-9A2F-BEC5A3573E4F}" destId="{5C6076CA-31AF-43DA-B064-545E0E5CCCF3}" srcOrd="1" destOrd="0" presId="urn:microsoft.com/office/officeart/2005/8/layout/hierarchy6"/>
    <dgm:cxn modelId="{816F42A1-8D5A-449B-8E39-B95BAAD90C9F}" type="presParOf" srcId="{0CE0718D-9CED-4B16-ACED-456D8977FDE5}" destId="{CDA2A7BC-13BD-4648-8AAE-870D2F8C9CEC}" srcOrd="1" destOrd="0" presId="urn:microsoft.com/office/officeart/2005/8/layout/hierarchy6"/>
    <dgm:cxn modelId="{4F132061-FEA6-4785-8404-1FE01D2E397D}" type="presParOf" srcId="{CDA2A7BC-13BD-4648-8AAE-870D2F8C9CEC}" destId="{170076CF-6ADD-4C74-899A-47FE0E63CD35}" srcOrd="0" destOrd="0" presId="urn:microsoft.com/office/officeart/2005/8/layout/hierarchy6"/>
    <dgm:cxn modelId="{4331C5D6-94C6-478C-BEDC-6297ACC77D71}" type="presParOf" srcId="{170076CF-6ADD-4C74-899A-47FE0E63CD35}" destId="{DEC9760E-874A-49CB-B04A-01A19185296A}" srcOrd="0" destOrd="0" presId="urn:microsoft.com/office/officeart/2005/8/layout/hierarchy6"/>
    <dgm:cxn modelId="{7ED89D15-46AE-49B2-AA75-DF7E881BA004}" type="presParOf" srcId="{170076CF-6ADD-4C74-899A-47FE0E63CD35}" destId="{D0C8D616-5C1D-4892-A0D1-0F063335AEB1}" srcOrd="1" destOrd="0" presId="urn:microsoft.com/office/officeart/2005/8/layout/hierarchy6"/>
    <dgm:cxn modelId="{ACF6EE65-2108-42C5-9E9C-6D2B7C497AB2}" type="presParOf" srcId="{CDA2A7BC-13BD-4648-8AAE-870D2F8C9CEC}" destId="{B72855A2-16F4-4BA3-8328-0CEA4E30120C}" srcOrd="1" destOrd="0" presId="urn:microsoft.com/office/officeart/2005/8/layout/hierarchy6"/>
    <dgm:cxn modelId="{2B857D09-E5AF-437F-9299-A0267073103B}" type="presParOf" srcId="{B72855A2-16F4-4BA3-8328-0CEA4E30120C}" destId="{C66D3589-AB96-43DF-9ACE-2E6236A8C8F5}" srcOrd="0" destOrd="0" presId="urn:microsoft.com/office/officeart/2005/8/layout/hierarchy6"/>
    <dgm:cxn modelId="{E0F37BE7-FC0F-447F-AE05-A8B39FF0C002}" type="presParOf" srcId="{CDA2A7BC-13BD-4648-8AAE-870D2F8C9CEC}" destId="{778A30C4-9727-4A73-B969-EB6E279889B8}" srcOrd="2" destOrd="0" presId="urn:microsoft.com/office/officeart/2005/8/layout/hierarchy6"/>
    <dgm:cxn modelId="{47D17E02-FFF9-48EA-B655-C7AB0728ED48}" type="presParOf" srcId="{778A30C4-9727-4A73-B969-EB6E279889B8}" destId="{044B692C-7644-465E-8AE5-0E3202D03C18}" srcOrd="0" destOrd="0" presId="urn:microsoft.com/office/officeart/2005/8/layout/hierarchy6"/>
    <dgm:cxn modelId="{357B1DAA-CCF2-4E93-9C7A-F1D8C24B3040}" type="presParOf" srcId="{778A30C4-9727-4A73-B969-EB6E279889B8}" destId="{8BCBA01B-A2F8-442F-ABE0-8C013E29D174}" srcOrd="1" destOrd="0" presId="urn:microsoft.com/office/officeart/2005/8/layout/hierarchy6"/>
    <dgm:cxn modelId="{5D715052-00BF-452B-A0E0-5804D80F9E87}" type="presParOf" srcId="{CDA2A7BC-13BD-4648-8AAE-870D2F8C9CEC}" destId="{9DD50E94-A173-4001-B4D2-72D97F826938}" srcOrd="3" destOrd="0" presId="urn:microsoft.com/office/officeart/2005/8/layout/hierarchy6"/>
    <dgm:cxn modelId="{5F68AC2B-9889-4CF6-89DA-DA879FD205A4}" type="presParOf" srcId="{9DD50E94-A173-4001-B4D2-72D97F826938}" destId="{B69F915C-F8FC-424D-88E1-6C282ACDB71D}" srcOrd="0" destOrd="0" presId="urn:microsoft.com/office/officeart/2005/8/layout/hierarchy6"/>
    <dgm:cxn modelId="{5C219855-3C2E-4EFC-82EB-5CFB6547E1D0}" type="presParOf" srcId="{CDA2A7BC-13BD-4648-8AAE-870D2F8C9CEC}" destId="{E59F6A33-7273-4891-8CEE-66693C669EF9}" srcOrd="4" destOrd="0" presId="urn:microsoft.com/office/officeart/2005/8/layout/hierarchy6"/>
    <dgm:cxn modelId="{20EFCEA1-819A-44BD-B05D-049B50F3D34E}" type="presParOf" srcId="{E59F6A33-7273-4891-8CEE-66693C669EF9}" destId="{68E86EE7-0895-4C55-92FB-B80053A5A3B5}" srcOrd="0" destOrd="0" presId="urn:microsoft.com/office/officeart/2005/8/layout/hierarchy6"/>
    <dgm:cxn modelId="{E3C14ECC-7B99-4C4F-B2FF-F12D2C2659BD}" type="presParOf" srcId="{E59F6A33-7273-4891-8CEE-66693C669EF9}" destId="{DA4391CE-3C99-4488-8A73-7E3BAC819E8F}" srcOrd="1" destOrd="0" presId="urn:microsoft.com/office/officeart/2005/8/layout/hierarchy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AB74792-7547-49C4-A981-08719A058FFB}" type="doc">
      <dgm:prSet loTypeId="urn:microsoft.com/office/officeart/2008/layout/IncreasingCircleProcess" loCatId="list" qsTypeId="urn:microsoft.com/office/officeart/2005/8/quickstyle/3d1" qsCatId="3D" csTypeId="urn:microsoft.com/office/officeart/2005/8/colors/colorful1" csCatId="colorful" phldr="1"/>
      <dgm:spPr/>
      <dgm:t>
        <a:bodyPr/>
        <a:lstStyle/>
        <a:p>
          <a:endParaRPr lang="en-CA"/>
        </a:p>
      </dgm:t>
    </dgm:pt>
    <dgm:pt modelId="{360E01A7-0395-4E24-A5E6-75F5DECF0E3B}">
      <dgm:prSet phldrT="[Text]" custT="1"/>
      <dgm:spPr/>
      <dgm:t>
        <a:bodyPr/>
        <a:lstStyle/>
        <a:p>
          <a:r>
            <a:rPr lang="en-CA" sz="2400" b="1" dirty="0">
              <a:latin typeface="Times New Roman" panose="02020603050405020304" pitchFamily="18" charset="0"/>
              <a:cs typeface="Times New Roman" panose="02020603050405020304" pitchFamily="18" charset="0"/>
            </a:rPr>
            <a:t>Informal training</a:t>
          </a:r>
        </a:p>
      </dgm:t>
    </dgm:pt>
    <dgm:pt modelId="{E34ED929-F5CB-412C-9C7D-7F86F968B0FB}" type="parTrans" cxnId="{B08BF93A-A21D-48FF-A937-B65A70D1533B}">
      <dgm:prSet/>
      <dgm:spPr/>
      <dgm:t>
        <a:bodyPr/>
        <a:lstStyle/>
        <a:p>
          <a:endParaRPr lang="en-CA"/>
        </a:p>
      </dgm:t>
    </dgm:pt>
    <dgm:pt modelId="{4244EB74-54B9-46B9-BB1C-9485D190D834}" type="sibTrans" cxnId="{B08BF93A-A21D-48FF-A937-B65A70D1533B}">
      <dgm:prSet/>
      <dgm:spPr/>
      <dgm:t>
        <a:bodyPr/>
        <a:lstStyle/>
        <a:p>
          <a:endParaRPr lang="en-CA"/>
        </a:p>
      </dgm:t>
    </dgm:pt>
    <dgm:pt modelId="{24598680-FA3D-4D39-8B53-2F84A8685902}">
      <dgm:prSet phldrT="[Text]" custT="1"/>
      <dgm:spPr/>
      <dgm:t>
        <a:bodyPr/>
        <a:lstStyle/>
        <a:p>
          <a:r>
            <a:rPr lang="en-CA" sz="2400" dirty="0">
              <a:latin typeface="Times New Roman" panose="02020603050405020304" pitchFamily="18" charset="0"/>
              <a:cs typeface="Times New Roman" panose="02020603050405020304" pitchFamily="18" charset="0"/>
            </a:rPr>
            <a:t>Training that occurs through interactions and feedback among employees.</a:t>
          </a:r>
        </a:p>
      </dgm:t>
    </dgm:pt>
    <dgm:pt modelId="{13384DA7-69EB-4025-A52E-09A1D943B733}" type="parTrans" cxnId="{5B268BC6-7DDA-413E-908C-0C858F22DBCB}">
      <dgm:prSet/>
      <dgm:spPr/>
      <dgm:t>
        <a:bodyPr/>
        <a:lstStyle/>
        <a:p>
          <a:endParaRPr lang="en-CA"/>
        </a:p>
      </dgm:t>
    </dgm:pt>
    <dgm:pt modelId="{901DA771-9D41-423F-858A-751DD630213A}" type="sibTrans" cxnId="{5B268BC6-7DDA-413E-908C-0C858F22DBCB}">
      <dgm:prSet/>
      <dgm:spPr/>
      <dgm:t>
        <a:bodyPr/>
        <a:lstStyle/>
        <a:p>
          <a:endParaRPr lang="en-CA"/>
        </a:p>
      </dgm:t>
    </dgm:pt>
    <dgm:pt modelId="{CB8A18AF-A4B3-4C53-84B4-C5A03665D18C}">
      <dgm:prSet phldrT="[Text]" custT="1"/>
      <dgm:spPr/>
      <dgm:t>
        <a:bodyPr/>
        <a:lstStyle/>
        <a:p>
          <a:r>
            <a:rPr lang="en-US" sz="2400" dirty="0">
              <a:latin typeface="Times New Roman" panose="02020603050405020304" pitchFamily="18" charset="0"/>
              <a:cs typeface="Times New Roman" panose="02020603050405020304" pitchFamily="18" charset="0"/>
            </a:rPr>
            <a:t>The most common type of training at all levels in an organization is on-the-job training (OJT) because it is flexible and relevant to what employees do</a:t>
          </a:r>
          <a:endParaRPr lang="en-CA" sz="2400" dirty="0">
            <a:latin typeface="Times New Roman" panose="02020603050405020304" pitchFamily="18" charset="0"/>
            <a:cs typeface="Times New Roman" panose="02020603050405020304" pitchFamily="18" charset="0"/>
          </a:endParaRPr>
        </a:p>
      </dgm:t>
    </dgm:pt>
    <dgm:pt modelId="{17C21DA7-1FDB-46CB-A730-FE54E205DBCD}" type="parTrans" cxnId="{EF22303F-9EC4-4D56-A3AB-4B692E4C469E}">
      <dgm:prSet/>
      <dgm:spPr/>
      <dgm:t>
        <a:bodyPr/>
        <a:lstStyle/>
        <a:p>
          <a:endParaRPr lang="en-CA"/>
        </a:p>
      </dgm:t>
    </dgm:pt>
    <dgm:pt modelId="{39519193-0543-430A-AE75-D2E3C072F6A7}" type="sibTrans" cxnId="{EF22303F-9EC4-4D56-A3AB-4B692E4C469E}">
      <dgm:prSet/>
      <dgm:spPr/>
      <dgm:t>
        <a:bodyPr/>
        <a:lstStyle/>
        <a:p>
          <a:endParaRPr lang="en-CA"/>
        </a:p>
      </dgm:t>
    </dgm:pt>
    <dgm:pt modelId="{EAE3DF19-85B1-4E07-8B39-993A7807850D}">
      <dgm:prSet phldrT="[Text]" custT="1"/>
      <dgm:spPr/>
      <dgm:t>
        <a:bodyPr/>
        <a:lstStyle/>
        <a:p>
          <a:pPr marL="0" lvl="0" indent="0" algn="l"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Cross Training</a:t>
          </a:r>
        </a:p>
      </dgm:t>
    </dgm:pt>
    <dgm:pt modelId="{EA494A28-546F-464C-8A35-268126B0DACF}" type="parTrans" cxnId="{18C083AB-9FDA-4D5D-A8FB-AE6A84BE48E0}">
      <dgm:prSet/>
      <dgm:spPr/>
      <dgm:t>
        <a:bodyPr/>
        <a:lstStyle/>
        <a:p>
          <a:endParaRPr lang="en-CA"/>
        </a:p>
      </dgm:t>
    </dgm:pt>
    <dgm:pt modelId="{F1A85ECE-E458-4976-90F1-7A753AA042AB}" type="sibTrans" cxnId="{18C083AB-9FDA-4D5D-A8FB-AE6A84BE48E0}">
      <dgm:prSet/>
      <dgm:spPr/>
      <dgm:t>
        <a:bodyPr/>
        <a:lstStyle/>
        <a:p>
          <a:endParaRPr lang="en-CA"/>
        </a:p>
      </dgm:t>
    </dgm:pt>
    <dgm:pt modelId="{BACD5883-50F2-419D-BFDA-FD574D266DF1}">
      <dgm:prSet phldrT="[Text]" custT="1"/>
      <dgm:spPr/>
      <dgm:t>
        <a:bodyPr/>
        <a:lstStyle/>
        <a:p>
          <a:r>
            <a:rPr lang="en-CA" sz="2400" b="1" dirty="0">
              <a:latin typeface="Times New Roman" panose="02020603050405020304" pitchFamily="18" charset="0"/>
              <a:cs typeface="Times New Roman" panose="02020603050405020304" pitchFamily="18" charset="0"/>
            </a:rPr>
            <a:t>On-the-Job Training</a:t>
          </a:r>
        </a:p>
      </dgm:t>
    </dgm:pt>
    <dgm:pt modelId="{38117D02-0538-4754-B614-96CC3FF01E78}" type="parTrans" cxnId="{17991E32-C3CE-4BBC-A7A1-8F2912447F38}">
      <dgm:prSet/>
      <dgm:spPr/>
      <dgm:t>
        <a:bodyPr/>
        <a:lstStyle/>
        <a:p>
          <a:endParaRPr lang="en-CA"/>
        </a:p>
      </dgm:t>
    </dgm:pt>
    <dgm:pt modelId="{FCEB82A0-707D-446F-A910-24171EABC9D0}" type="sibTrans" cxnId="{17991E32-C3CE-4BBC-A7A1-8F2912447F38}">
      <dgm:prSet/>
      <dgm:spPr/>
      <dgm:t>
        <a:bodyPr/>
        <a:lstStyle/>
        <a:p>
          <a:endParaRPr lang="en-CA"/>
        </a:p>
      </dgm:t>
    </dgm:pt>
    <dgm:pt modelId="{575B1C43-F66D-4599-A7B1-45A775CAF210}">
      <dgm:prSet custT="1"/>
      <dgm:spPr/>
      <dgm:t>
        <a:bodyPr/>
        <a:lstStyle/>
        <a:p>
          <a:r>
            <a:rPr lang="en-US" sz="2400" dirty="0">
              <a:latin typeface="Times New Roman" panose="02020603050405020304" pitchFamily="18" charset="0"/>
              <a:cs typeface="Times New Roman" panose="02020603050405020304" pitchFamily="18" charset="0"/>
            </a:rPr>
            <a:t>Training people to do more than one job</a:t>
          </a:r>
          <a:endParaRPr lang="en-CA" sz="2400" dirty="0">
            <a:latin typeface="Times New Roman" panose="02020603050405020304" pitchFamily="18" charset="0"/>
            <a:cs typeface="Times New Roman" panose="02020603050405020304" pitchFamily="18" charset="0"/>
          </a:endParaRPr>
        </a:p>
      </dgm:t>
    </dgm:pt>
    <dgm:pt modelId="{758E3A3D-C3EB-44F5-B254-D826262D4544}" type="parTrans" cxnId="{0C55FA93-6D3B-4605-A0D2-D0814BD377AF}">
      <dgm:prSet/>
      <dgm:spPr/>
      <dgm:t>
        <a:bodyPr/>
        <a:lstStyle/>
        <a:p>
          <a:endParaRPr lang="en-CA"/>
        </a:p>
      </dgm:t>
    </dgm:pt>
    <dgm:pt modelId="{505CFB11-4EC9-4C4F-AC9B-0F3EF2FBB8D1}" type="sibTrans" cxnId="{0C55FA93-6D3B-4605-A0D2-D0814BD377AF}">
      <dgm:prSet/>
      <dgm:spPr/>
      <dgm:t>
        <a:bodyPr/>
        <a:lstStyle/>
        <a:p>
          <a:endParaRPr lang="en-CA"/>
        </a:p>
      </dgm:t>
    </dgm:pt>
    <dgm:pt modelId="{BEF23941-D060-4E6B-9367-96DEA90A6678}">
      <dgm:prSet custT="1"/>
      <dgm:spPr/>
      <dgm:t>
        <a:bodyPr/>
        <a:lstStyle/>
        <a:p>
          <a:endParaRPr lang="en-CA" sz="2400" dirty="0">
            <a:latin typeface="Times New Roman" panose="02020603050405020304" pitchFamily="18" charset="0"/>
            <a:cs typeface="Times New Roman" panose="02020603050405020304" pitchFamily="18" charset="0"/>
          </a:endParaRPr>
        </a:p>
      </dgm:t>
    </dgm:pt>
    <dgm:pt modelId="{D80D9C7C-B3B4-4B17-9099-B147EE332379}" type="parTrans" cxnId="{39785A62-1A35-45F6-BDD7-327616BEAB6B}">
      <dgm:prSet/>
      <dgm:spPr/>
      <dgm:t>
        <a:bodyPr/>
        <a:lstStyle/>
        <a:p>
          <a:endParaRPr lang="en-CA"/>
        </a:p>
      </dgm:t>
    </dgm:pt>
    <dgm:pt modelId="{16CFBB62-1678-410C-B6CA-E732EB35C403}" type="sibTrans" cxnId="{39785A62-1A35-45F6-BDD7-327616BEAB6B}">
      <dgm:prSet/>
      <dgm:spPr/>
      <dgm:t>
        <a:bodyPr/>
        <a:lstStyle/>
        <a:p>
          <a:endParaRPr lang="en-CA"/>
        </a:p>
      </dgm:t>
    </dgm:pt>
    <dgm:pt modelId="{CD8090D5-9470-4185-AC28-F1B5F9CA6ECC}">
      <dgm:prSet custT="1"/>
      <dgm:spPr/>
      <dgm:t>
        <a:bodyPr/>
        <a:lstStyle/>
        <a:p>
          <a:endParaRPr lang="en-CA" sz="2400" dirty="0">
            <a:latin typeface="Times New Roman" panose="02020603050405020304" pitchFamily="18" charset="0"/>
            <a:cs typeface="Times New Roman" panose="02020603050405020304" pitchFamily="18" charset="0"/>
          </a:endParaRPr>
        </a:p>
      </dgm:t>
    </dgm:pt>
    <dgm:pt modelId="{2E117DA1-17A0-4606-AB42-71B5F16C3835}" type="parTrans" cxnId="{CF273404-D7D6-4074-8502-FEBD226E5815}">
      <dgm:prSet/>
      <dgm:spPr/>
      <dgm:t>
        <a:bodyPr/>
        <a:lstStyle/>
        <a:p>
          <a:endParaRPr lang="en-CA"/>
        </a:p>
      </dgm:t>
    </dgm:pt>
    <dgm:pt modelId="{4034F2EB-D422-4632-A279-83ED4DE088E9}" type="sibTrans" cxnId="{CF273404-D7D6-4074-8502-FEBD226E5815}">
      <dgm:prSet/>
      <dgm:spPr/>
      <dgm:t>
        <a:bodyPr/>
        <a:lstStyle/>
        <a:p>
          <a:endParaRPr lang="en-CA"/>
        </a:p>
      </dgm:t>
    </dgm:pt>
    <dgm:pt modelId="{041AE6D6-AAC6-4E69-A559-8F36487F48AF}" type="pres">
      <dgm:prSet presAssocID="{9AB74792-7547-49C4-A981-08719A058FFB}" presName="Name0" presStyleCnt="0">
        <dgm:presLayoutVars>
          <dgm:chMax val="7"/>
          <dgm:chPref val="7"/>
          <dgm:dir/>
          <dgm:animOne val="branch"/>
          <dgm:animLvl val="lvl"/>
        </dgm:presLayoutVars>
      </dgm:prSet>
      <dgm:spPr/>
    </dgm:pt>
    <dgm:pt modelId="{A7B6472E-8A91-4411-8CC8-A8B37A4F04DC}" type="pres">
      <dgm:prSet presAssocID="{360E01A7-0395-4E24-A5E6-75F5DECF0E3B}" presName="composite" presStyleCnt="0"/>
      <dgm:spPr/>
    </dgm:pt>
    <dgm:pt modelId="{92C9C5DD-AB31-45EE-83D1-D581E631C687}" type="pres">
      <dgm:prSet presAssocID="{360E01A7-0395-4E24-A5E6-75F5DECF0E3B}" presName="BackAccent" presStyleLbl="bgShp" presStyleIdx="0" presStyleCnt="3"/>
      <dgm:spPr/>
    </dgm:pt>
    <dgm:pt modelId="{87E7245F-BFF8-4692-B218-95E8EB692958}" type="pres">
      <dgm:prSet presAssocID="{360E01A7-0395-4E24-A5E6-75F5DECF0E3B}" presName="Accent" presStyleLbl="alignNode1" presStyleIdx="0" presStyleCnt="3"/>
      <dgm:spPr/>
    </dgm:pt>
    <dgm:pt modelId="{F5BBA45A-1C74-4444-B19C-B683CF47CA71}" type="pres">
      <dgm:prSet presAssocID="{360E01A7-0395-4E24-A5E6-75F5DECF0E3B}" presName="Child" presStyleLbl="revTx" presStyleIdx="0" presStyleCnt="6" custScaleX="143924">
        <dgm:presLayoutVars>
          <dgm:chMax val="0"/>
          <dgm:chPref val="0"/>
          <dgm:bulletEnabled val="1"/>
        </dgm:presLayoutVars>
      </dgm:prSet>
      <dgm:spPr/>
    </dgm:pt>
    <dgm:pt modelId="{1B990506-7014-4C4B-B9A5-263718355400}" type="pres">
      <dgm:prSet presAssocID="{360E01A7-0395-4E24-A5E6-75F5DECF0E3B}" presName="Parent" presStyleLbl="revTx" presStyleIdx="1" presStyleCnt="6" custScaleX="136857" custScaleY="34702" custLinFactNeighborX="8072">
        <dgm:presLayoutVars>
          <dgm:chMax val="1"/>
          <dgm:chPref val="1"/>
          <dgm:bulletEnabled val="1"/>
        </dgm:presLayoutVars>
      </dgm:prSet>
      <dgm:spPr/>
    </dgm:pt>
    <dgm:pt modelId="{5760FBB4-2E1F-40E2-8944-FD0E0216E7EF}" type="pres">
      <dgm:prSet presAssocID="{4244EB74-54B9-46B9-BB1C-9485D190D834}" presName="sibTrans" presStyleCnt="0"/>
      <dgm:spPr/>
    </dgm:pt>
    <dgm:pt modelId="{B538A4AE-D403-4BBB-8E43-E6F0128E822C}" type="pres">
      <dgm:prSet presAssocID="{EAE3DF19-85B1-4E07-8B39-993A7807850D}" presName="composite" presStyleCnt="0"/>
      <dgm:spPr/>
    </dgm:pt>
    <dgm:pt modelId="{953995CA-B920-4DE4-8D2B-7C53D93B64AD}" type="pres">
      <dgm:prSet presAssocID="{EAE3DF19-85B1-4E07-8B39-993A7807850D}" presName="BackAccent" presStyleLbl="bgShp" presStyleIdx="1" presStyleCnt="3"/>
      <dgm:spPr/>
    </dgm:pt>
    <dgm:pt modelId="{18F37B73-1ED9-4098-AD6F-F909277C90C8}" type="pres">
      <dgm:prSet presAssocID="{EAE3DF19-85B1-4E07-8B39-993A7807850D}" presName="Accent" presStyleLbl="alignNode1" presStyleIdx="1" presStyleCnt="3"/>
      <dgm:spPr/>
    </dgm:pt>
    <dgm:pt modelId="{5790F80E-2D2E-4634-AB5C-C7E819827618}" type="pres">
      <dgm:prSet presAssocID="{EAE3DF19-85B1-4E07-8B39-993A7807850D}" presName="Child" presStyleLbl="revTx" presStyleIdx="2" presStyleCnt="6" custScaleX="107498">
        <dgm:presLayoutVars>
          <dgm:chMax val="0"/>
          <dgm:chPref val="0"/>
          <dgm:bulletEnabled val="1"/>
        </dgm:presLayoutVars>
      </dgm:prSet>
      <dgm:spPr/>
    </dgm:pt>
    <dgm:pt modelId="{F302D56D-22CF-483C-95E9-C57566C7AB0C}" type="pres">
      <dgm:prSet presAssocID="{EAE3DF19-85B1-4E07-8B39-993A7807850D}" presName="Parent" presStyleLbl="revTx" presStyleIdx="3" presStyleCnt="6" custScaleX="116600" custScaleY="62504">
        <dgm:presLayoutVars>
          <dgm:chMax val="1"/>
          <dgm:chPref val="1"/>
          <dgm:bulletEnabled val="1"/>
        </dgm:presLayoutVars>
      </dgm:prSet>
      <dgm:spPr/>
    </dgm:pt>
    <dgm:pt modelId="{19BB206B-2F7F-4533-A1A3-E7A51BA17E69}" type="pres">
      <dgm:prSet presAssocID="{F1A85ECE-E458-4976-90F1-7A753AA042AB}" presName="sibTrans" presStyleCnt="0"/>
      <dgm:spPr/>
    </dgm:pt>
    <dgm:pt modelId="{5F1D1B15-4D73-492D-8435-CCB0F84BB37A}" type="pres">
      <dgm:prSet presAssocID="{BACD5883-50F2-419D-BFDA-FD574D266DF1}" presName="composite" presStyleCnt="0"/>
      <dgm:spPr/>
    </dgm:pt>
    <dgm:pt modelId="{7E6A705E-CEA0-42BF-9231-B118CF8590A8}" type="pres">
      <dgm:prSet presAssocID="{BACD5883-50F2-419D-BFDA-FD574D266DF1}" presName="BackAccent" presStyleLbl="bgShp" presStyleIdx="2" presStyleCnt="3"/>
      <dgm:spPr/>
    </dgm:pt>
    <dgm:pt modelId="{26EF9079-0FF2-4784-8C10-703AB5C45852}" type="pres">
      <dgm:prSet presAssocID="{BACD5883-50F2-419D-BFDA-FD574D266DF1}" presName="Accent" presStyleLbl="alignNode1" presStyleIdx="2" presStyleCnt="3"/>
      <dgm:spPr/>
    </dgm:pt>
    <dgm:pt modelId="{17D1A274-7F54-46FD-BC90-9ECD167786A3}" type="pres">
      <dgm:prSet presAssocID="{BACD5883-50F2-419D-BFDA-FD574D266DF1}" presName="Child" presStyleLbl="revTx" presStyleIdx="4" presStyleCnt="6" custScaleX="181109">
        <dgm:presLayoutVars>
          <dgm:chMax val="0"/>
          <dgm:chPref val="0"/>
          <dgm:bulletEnabled val="1"/>
        </dgm:presLayoutVars>
      </dgm:prSet>
      <dgm:spPr/>
    </dgm:pt>
    <dgm:pt modelId="{6FF30338-F8BD-4ADA-8232-551AD142D6D3}" type="pres">
      <dgm:prSet presAssocID="{BACD5883-50F2-419D-BFDA-FD574D266DF1}" presName="Parent" presStyleLbl="revTx" presStyleIdx="5" presStyleCnt="6" custScaleX="163571" custScaleY="91624" custLinFactNeighborX="28033" custLinFactNeighborY="-4188">
        <dgm:presLayoutVars>
          <dgm:chMax val="1"/>
          <dgm:chPref val="1"/>
          <dgm:bulletEnabled val="1"/>
        </dgm:presLayoutVars>
      </dgm:prSet>
      <dgm:spPr/>
    </dgm:pt>
  </dgm:ptLst>
  <dgm:cxnLst>
    <dgm:cxn modelId="{CF273404-D7D6-4074-8502-FEBD226E5815}" srcId="{EAE3DF19-85B1-4E07-8B39-993A7807850D}" destId="{CD8090D5-9470-4185-AC28-F1B5F9CA6ECC}" srcOrd="1" destOrd="0" parTransId="{2E117DA1-17A0-4606-AB42-71B5F16C3835}" sibTransId="{4034F2EB-D422-4632-A279-83ED4DE088E9}"/>
    <dgm:cxn modelId="{001C2913-46E9-4D6C-A674-F96135E5020C}" type="presOf" srcId="{EAE3DF19-85B1-4E07-8B39-993A7807850D}" destId="{F302D56D-22CF-483C-95E9-C57566C7AB0C}" srcOrd="0" destOrd="0" presId="urn:microsoft.com/office/officeart/2008/layout/IncreasingCircleProcess"/>
    <dgm:cxn modelId="{6D503916-2885-4010-B594-74E337F65CBC}" type="presOf" srcId="{CD8090D5-9470-4185-AC28-F1B5F9CA6ECC}" destId="{5790F80E-2D2E-4634-AB5C-C7E819827618}" srcOrd="0" destOrd="1" presId="urn:microsoft.com/office/officeart/2008/layout/IncreasingCircleProcess"/>
    <dgm:cxn modelId="{17991E32-C3CE-4BBC-A7A1-8F2912447F38}" srcId="{9AB74792-7547-49C4-A981-08719A058FFB}" destId="{BACD5883-50F2-419D-BFDA-FD574D266DF1}" srcOrd="2" destOrd="0" parTransId="{38117D02-0538-4754-B614-96CC3FF01E78}" sibTransId="{FCEB82A0-707D-446F-A910-24171EABC9D0}"/>
    <dgm:cxn modelId="{B08BF93A-A21D-48FF-A937-B65A70D1533B}" srcId="{9AB74792-7547-49C4-A981-08719A058FFB}" destId="{360E01A7-0395-4E24-A5E6-75F5DECF0E3B}" srcOrd="0" destOrd="0" parTransId="{E34ED929-F5CB-412C-9C7D-7F86F968B0FB}" sibTransId="{4244EB74-54B9-46B9-BB1C-9485D190D834}"/>
    <dgm:cxn modelId="{EF22303F-9EC4-4D56-A3AB-4B692E4C469E}" srcId="{BACD5883-50F2-419D-BFDA-FD574D266DF1}" destId="{CB8A18AF-A4B3-4C53-84B4-C5A03665D18C}" srcOrd="0" destOrd="0" parTransId="{17C21DA7-1FDB-46CB-A730-FE54E205DBCD}" sibTransId="{39519193-0543-430A-AE75-D2E3C072F6A7}"/>
    <dgm:cxn modelId="{979B175C-56CA-40B5-AC48-2BCFF21D9BDF}" type="presOf" srcId="{CB8A18AF-A4B3-4C53-84B4-C5A03665D18C}" destId="{17D1A274-7F54-46FD-BC90-9ECD167786A3}" srcOrd="0" destOrd="0" presId="urn:microsoft.com/office/officeart/2008/layout/IncreasingCircleProcess"/>
    <dgm:cxn modelId="{39785A62-1A35-45F6-BDD7-327616BEAB6B}" srcId="{BACD5883-50F2-419D-BFDA-FD574D266DF1}" destId="{BEF23941-D060-4E6B-9367-96DEA90A6678}" srcOrd="1" destOrd="0" parTransId="{D80D9C7C-B3B4-4B17-9099-B147EE332379}" sibTransId="{16CFBB62-1678-410C-B6CA-E732EB35C403}"/>
    <dgm:cxn modelId="{152DF544-E1BC-426E-8AEB-63CC0CEC5F59}" type="presOf" srcId="{9AB74792-7547-49C4-A981-08719A058FFB}" destId="{041AE6D6-AAC6-4E69-A559-8F36487F48AF}" srcOrd="0" destOrd="0" presId="urn:microsoft.com/office/officeart/2008/layout/IncreasingCircleProcess"/>
    <dgm:cxn modelId="{86BE484C-1192-4BEF-BC2D-BFA9F7DDB8A5}" type="presOf" srcId="{24598680-FA3D-4D39-8B53-2F84A8685902}" destId="{F5BBA45A-1C74-4444-B19C-B683CF47CA71}" srcOrd="0" destOrd="0" presId="urn:microsoft.com/office/officeart/2008/layout/IncreasingCircleProcess"/>
    <dgm:cxn modelId="{E2AE8282-D40D-43E5-9865-A1162524872A}" type="presOf" srcId="{BACD5883-50F2-419D-BFDA-FD574D266DF1}" destId="{6FF30338-F8BD-4ADA-8232-551AD142D6D3}" srcOrd="0" destOrd="0" presId="urn:microsoft.com/office/officeart/2008/layout/IncreasingCircleProcess"/>
    <dgm:cxn modelId="{22131D8A-0A95-48A7-BDFA-29E724D7ABB2}" type="presOf" srcId="{360E01A7-0395-4E24-A5E6-75F5DECF0E3B}" destId="{1B990506-7014-4C4B-B9A5-263718355400}" srcOrd="0" destOrd="0" presId="urn:microsoft.com/office/officeart/2008/layout/IncreasingCircleProcess"/>
    <dgm:cxn modelId="{0C55FA93-6D3B-4605-A0D2-D0814BD377AF}" srcId="{EAE3DF19-85B1-4E07-8B39-993A7807850D}" destId="{575B1C43-F66D-4599-A7B1-45A775CAF210}" srcOrd="0" destOrd="0" parTransId="{758E3A3D-C3EB-44F5-B254-D826262D4544}" sibTransId="{505CFB11-4EC9-4C4F-AC9B-0F3EF2FBB8D1}"/>
    <dgm:cxn modelId="{18C083AB-9FDA-4D5D-A8FB-AE6A84BE48E0}" srcId="{9AB74792-7547-49C4-A981-08719A058FFB}" destId="{EAE3DF19-85B1-4E07-8B39-993A7807850D}" srcOrd="1" destOrd="0" parTransId="{EA494A28-546F-464C-8A35-268126B0DACF}" sibTransId="{F1A85ECE-E458-4976-90F1-7A753AA042AB}"/>
    <dgm:cxn modelId="{90FEFCBC-ED6F-4285-9CD1-25B5E5CE27DF}" type="presOf" srcId="{BEF23941-D060-4E6B-9367-96DEA90A6678}" destId="{17D1A274-7F54-46FD-BC90-9ECD167786A3}" srcOrd="0" destOrd="1" presId="urn:microsoft.com/office/officeart/2008/layout/IncreasingCircleProcess"/>
    <dgm:cxn modelId="{5B268BC6-7DDA-413E-908C-0C858F22DBCB}" srcId="{360E01A7-0395-4E24-A5E6-75F5DECF0E3B}" destId="{24598680-FA3D-4D39-8B53-2F84A8685902}" srcOrd="0" destOrd="0" parTransId="{13384DA7-69EB-4025-A52E-09A1D943B733}" sibTransId="{901DA771-9D41-423F-858A-751DD630213A}"/>
    <dgm:cxn modelId="{10308BDA-0D51-48F5-ABB6-1064A953897D}" type="presOf" srcId="{575B1C43-F66D-4599-A7B1-45A775CAF210}" destId="{5790F80E-2D2E-4634-AB5C-C7E819827618}" srcOrd="0" destOrd="0" presId="urn:microsoft.com/office/officeart/2008/layout/IncreasingCircleProcess"/>
    <dgm:cxn modelId="{2F1D74CA-3D0B-42E1-8856-18F712DC10EB}" type="presParOf" srcId="{041AE6D6-AAC6-4E69-A559-8F36487F48AF}" destId="{A7B6472E-8A91-4411-8CC8-A8B37A4F04DC}" srcOrd="0" destOrd="0" presId="urn:microsoft.com/office/officeart/2008/layout/IncreasingCircleProcess"/>
    <dgm:cxn modelId="{A4E2F79B-1F22-4359-B840-58140BCDB949}" type="presParOf" srcId="{A7B6472E-8A91-4411-8CC8-A8B37A4F04DC}" destId="{92C9C5DD-AB31-45EE-83D1-D581E631C687}" srcOrd="0" destOrd="0" presId="urn:microsoft.com/office/officeart/2008/layout/IncreasingCircleProcess"/>
    <dgm:cxn modelId="{C13DB9FA-8551-4A0F-BF9F-6954DA04C2DF}" type="presParOf" srcId="{A7B6472E-8A91-4411-8CC8-A8B37A4F04DC}" destId="{87E7245F-BFF8-4692-B218-95E8EB692958}" srcOrd="1" destOrd="0" presId="urn:microsoft.com/office/officeart/2008/layout/IncreasingCircleProcess"/>
    <dgm:cxn modelId="{F4E08FE4-224D-47F6-85AA-3FE2FF999FAC}" type="presParOf" srcId="{A7B6472E-8A91-4411-8CC8-A8B37A4F04DC}" destId="{F5BBA45A-1C74-4444-B19C-B683CF47CA71}" srcOrd="2" destOrd="0" presId="urn:microsoft.com/office/officeart/2008/layout/IncreasingCircleProcess"/>
    <dgm:cxn modelId="{EB3C4AD8-15CB-491C-8DE4-7A7876C311C7}" type="presParOf" srcId="{A7B6472E-8A91-4411-8CC8-A8B37A4F04DC}" destId="{1B990506-7014-4C4B-B9A5-263718355400}" srcOrd="3" destOrd="0" presId="urn:microsoft.com/office/officeart/2008/layout/IncreasingCircleProcess"/>
    <dgm:cxn modelId="{532527D5-4C6B-4E35-9A16-76A9F3DEC62B}" type="presParOf" srcId="{041AE6D6-AAC6-4E69-A559-8F36487F48AF}" destId="{5760FBB4-2E1F-40E2-8944-FD0E0216E7EF}" srcOrd="1" destOrd="0" presId="urn:microsoft.com/office/officeart/2008/layout/IncreasingCircleProcess"/>
    <dgm:cxn modelId="{247A9704-B951-43E4-8E5F-B495DC701F9F}" type="presParOf" srcId="{041AE6D6-AAC6-4E69-A559-8F36487F48AF}" destId="{B538A4AE-D403-4BBB-8E43-E6F0128E822C}" srcOrd="2" destOrd="0" presId="urn:microsoft.com/office/officeart/2008/layout/IncreasingCircleProcess"/>
    <dgm:cxn modelId="{E19F2325-5CCF-44BF-8414-1DA5717B8B41}" type="presParOf" srcId="{B538A4AE-D403-4BBB-8E43-E6F0128E822C}" destId="{953995CA-B920-4DE4-8D2B-7C53D93B64AD}" srcOrd="0" destOrd="0" presId="urn:microsoft.com/office/officeart/2008/layout/IncreasingCircleProcess"/>
    <dgm:cxn modelId="{57DD56CD-CA91-4C65-9C66-4890E91B4413}" type="presParOf" srcId="{B538A4AE-D403-4BBB-8E43-E6F0128E822C}" destId="{18F37B73-1ED9-4098-AD6F-F909277C90C8}" srcOrd="1" destOrd="0" presId="urn:microsoft.com/office/officeart/2008/layout/IncreasingCircleProcess"/>
    <dgm:cxn modelId="{BB0EE47D-1050-4CD8-9410-BBD79626099C}" type="presParOf" srcId="{B538A4AE-D403-4BBB-8E43-E6F0128E822C}" destId="{5790F80E-2D2E-4634-AB5C-C7E819827618}" srcOrd="2" destOrd="0" presId="urn:microsoft.com/office/officeart/2008/layout/IncreasingCircleProcess"/>
    <dgm:cxn modelId="{00FF4C9F-2710-4D79-97D9-55A9F9F3CDE5}" type="presParOf" srcId="{B538A4AE-D403-4BBB-8E43-E6F0128E822C}" destId="{F302D56D-22CF-483C-95E9-C57566C7AB0C}" srcOrd="3" destOrd="0" presId="urn:microsoft.com/office/officeart/2008/layout/IncreasingCircleProcess"/>
    <dgm:cxn modelId="{8D60689B-05B4-44AF-8BBE-F00005B694FE}" type="presParOf" srcId="{041AE6D6-AAC6-4E69-A559-8F36487F48AF}" destId="{19BB206B-2F7F-4533-A1A3-E7A51BA17E69}" srcOrd="3" destOrd="0" presId="urn:microsoft.com/office/officeart/2008/layout/IncreasingCircleProcess"/>
    <dgm:cxn modelId="{FC7C2F6D-6B86-46F5-A313-6A92289674AC}" type="presParOf" srcId="{041AE6D6-AAC6-4E69-A559-8F36487F48AF}" destId="{5F1D1B15-4D73-492D-8435-CCB0F84BB37A}" srcOrd="4" destOrd="0" presId="urn:microsoft.com/office/officeart/2008/layout/IncreasingCircleProcess"/>
    <dgm:cxn modelId="{7F266BDA-4B6B-4FFB-988A-E87AAE62F3D6}" type="presParOf" srcId="{5F1D1B15-4D73-492D-8435-CCB0F84BB37A}" destId="{7E6A705E-CEA0-42BF-9231-B118CF8590A8}" srcOrd="0" destOrd="0" presId="urn:microsoft.com/office/officeart/2008/layout/IncreasingCircleProcess"/>
    <dgm:cxn modelId="{D7B5D0D5-116A-455F-A530-7E7961D4AB22}" type="presParOf" srcId="{5F1D1B15-4D73-492D-8435-CCB0F84BB37A}" destId="{26EF9079-0FF2-4784-8C10-703AB5C45852}" srcOrd="1" destOrd="0" presId="urn:microsoft.com/office/officeart/2008/layout/IncreasingCircleProcess"/>
    <dgm:cxn modelId="{7175A8B6-B46A-4300-B1D9-D28A9FCB6BC5}" type="presParOf" srcId="{5F1D1B15-4D73-492D-8435-CCB0F84BB37A}" destId="{17D1A274-7F54-46FD-BC90-9ECD167786A3}" srcOrd="2" destOrd="0" presId="urn:microsoft.com/office/officeart/2008/layout/IncreasingCircleProcess"/>
    <dgm:cxn modelId="{CEF9EACF-1822-4494-B73A-CF2D80CEC75E}" type="presParOf" srcId="{5F1D1B15-4D73-492D-8435-CCB0F84BB37A}" destId="{6FF30338-F8BD-4ADA-8232-551AD142D6D3}" srcOrd="3" destOrd="0" presId="urn:microsoft.com/office/officeart/2008/layout/Increasing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AB74792-7547-49C4-A981-08719A058FFB}" type="doc">
      <dgm:prSet loTypeId="urn:microsoft.com/office/officeart/2005/8/layout/target3" loCatId="list" qsTypeId="urn:microsoft.com/office/officeart/2005/8/quickstyle/3d1" qsCatId="3D" csTypeId="urn:microsoft.com/office/officeart/2005/8/colors/colorful1" csCatId="colorful" phldr="1"/>
      <dgm:spPr/>
      <dgm:t>
        <a:bodyPr/>
        <a:lstStyle/>
        <a:p>
          <a:endParaRPr lang="en-CA"/>
        </a:p>
      </dgm:t>
    </dgm:pt>
    <dgm:pt modelId="{360E01A7-0395-4E24-A5E6-75F5DECF0E3B}">
      <dgm:prSet phldrT="[Text]" custT="1"/>
      <dgm:spPr/>
      <dgm:t>
        <a:bodyPr/>
        <a:lstStyle/>
        <a:p>
          <a:pPr algn="ctr"/>
          <a:r>
            <a:rPr lang="en-CA" sz="2400" b="1" dirty="0">
              <a:latin typeface="Times New Roman" panose="02020603050405020304" pitchFamily="18" charset="0"/>
              <a:cs typeface="Times New Roman" panose="02020603050405020304" pitchFamily="18" charset="0"/>
            </a:rPr>
            <a:t>Outsourcing of Training</a:t>
          </a:r>
        </a:p>
      </dgm:t>
    </dgm:pt>
    <dgm:pt modelId="{E34ED929-F5CB-412C-9C7D-7F86F968B0FB}" type="parTrans" cxnId="{B08BF93A-A21D-48FF-A937-B65A70D1533B}">
      <dgm:prSet/>
      <dgm:spPr/>
      <dgm:t>
        <a:bodyPr/>
        <a:lstStyle/>
        <a:p>
          <a:pPr algn="ctr"/>
          <a:endParaRPr lang="en-CA" sz="2400"/>
        </a:p>
      </dgm:t>
    </dgm:pt>
    <dgm:pt modelId="{4244EB74-54B9-46B9-BB1C-9485D190D834}" type="sibTrans" cxnId="{B08BF93A-A21D-48FF-A937-B65A70D1533B}">
      <dgm:prSet/>
      <dgm:spPr/>
      <dgm:t>
        <a:bodyPr/>
        <a:lstStyle/>
        <a:p>
          <a:pPr algn="ctr"/>
          <a:endParaRPr lang="en-CA" sz="2400"/>
        </a:p>
      </dgm:t>
    </dgm:pt>
    <dgm:pt modelId="{EAE3DF19-85B1-4E07-8B39-993A7807850D}">
      <dgm:prSet phldrT="[Text]" custT="1"/>
      <dgm:spPr/>
      <dgm:t>
        <a:bodyPr/>
        <a:lstStyle/>
        <a:p>
          <a:pPr marL="0" lvl="0" indent="0" algn="ctr"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Government-Supported Job Training </a:t>
          </a:r>
        </a:p>
      </dgm:t>
    </dgm:pt>
    <dgm:pt modelId="{EA494A28-546F-464C-8A35-268126B0DACF}" type="parTrans" cxnId="{18C083AB-9FDA-4D5D-A8FB-AE6A84BE48E0}">
      <dgm:prSet/>
      <dgm:spPr/>
      <dgm:t>
        <a:bodyPr/>
        <a:lstStyle/>
        <a:p>
          <a:pPr algn="ctr"/>
          <a:endParaRPr lang="en-CA" sz="2400"/>
        </a:p>
      </dgm:t>
    </dgm:pt>
    <dgm:pt modelId="{F1A85ECE-E458-4976-90F1-7A753AA042AB}" type="sibTrans" cxnId="{18C083AB-9FDA-4D5D-A8FB-AE6A84BE48E0}">
      <dgm:prSet/>
      <dgm:spPr/>
      <dgm:t>
        <a:bodyPr/>
        <a:lstStyle/>
        <a:p>
          <a:pPr algn="ctr"/>
          <a:endParaRPr lang="en-CA" sz="2400"/>
        </a:p>
      </dgm:t>
    </dgm:pt>
    <dgm:pt modelId="{BACD5883-50F2-419D-BFDA-FD574D266DF1}">
      <dgm:prSet phldrT="[Text]" custT="1"/>
      <dgm:spPr/>
      <dgm:t>
        <a:bodyPr/>
        <a:lstStyle/>
        <a:p>
          <a:pPr algn="ctr"/>
          <a:r>
            <a:rPr lang="en-CA" sz="2400" b="1" dirty="0">
              <a:latin typeface="Times New Roman" panose="02020603050405020304" pitchFamily="18" charset="0"/>
              <a:cs typeface="Times New Roman" panose="02020603050405020304" pitchFamily="18" charset="0"/>
            </a:rPr>
            <a:t>Educational Assistance Programs </a:t>
          </a:r>
        </a:p>
      </dgm:t>
    </dgm:pt>
    <dgm:pt modelId="{38117D02-0538-4754-B614-96CC3FF01E78}" type="parTrans" cxnId="{17991E32-C3CE-4BBC-A7A1-8F2912447F38}">
      <dgm:prSet/>
      <dgm:spPr/>
      <dgm:t>
        <a:bodyPr/>
        <a:lstStyle/>
        <a:p>
          <a:pPr algn="ctr"/>
          <a:endParaRPr lang="en-CA" sz="2400"/>
        </a:p>
      </dgm:t>
    </dgm:pt>
    <dgm:pt modelId="{FCEB82A0-707D-446F-A910-24171EABC9D0}" type="sibTrans" cxnId="{17991E32-C3CE-4BBC-A7A1-8F2912447F38}">
      <dgm:prSet/>
      <dgm:spPr/>
      <dgm:t>
        <a:bodyPr/>
        <a:lstStyle/>
        <a:p>
          <a:pPr algn="ctr"/>
          <a:endParaRPr lang="en-CA" sz="2400"/>
        </a:p>
      </dgm:t>
    </dgm:pt>
    <dgm:pt modelId="{869B476C-5EF6-416E-8D1A-8C660620EE99}" type="pres">
      <dgm:prSet presAssocID="{9AB74792-7547-49C4-A981-08719A058FFB}" presName="Name0" presStyleCnt="0">
        <dgm:presLayoutVars>
          <dgm:chMax val="7"/>
          <dgm:dir/>
          <dgm:animLvl val="lvl"/>
          <dgm:resizeHandles val="exact"/>
        </dgm:presLayoutVars>
      </dgm:prSet>
      <dgm:spPr/>
    </dgm:pt>
    <dgm:pt modelId="{4CEA3C80-1D69-470F-AD1F-35F52CF232D9}" type="pres">
      <dgm:prSet presAssocID="{360E01A7-0395-4E24-A5E6-75F5DECF0E3B}" presName="circle1" presStyleLbl="node1" presStyleIdx="0" presStyleCnt="3"/>
      <dgm:spPr/>
    </dgm:pt>
    <dgm:pt modelId="{6BEF0C94-7767-496F-ABD4-47F622613F7E}" type="pres">
      <dgm:prSet presAssocID="{360E01A7-0395-4E24-A5E6-75F5DECF0E3B}" presName="space" presStyleCnt="0"/>
      <dgm:spPr/>
    </dgm:pt>
    <dgm:pt modelId="{D65AEB32-1D23-4DC4-9103-5C928F75F05D}" type="pres">
      <dgm:prSet presAssocID="{360E01A7-0395-4E24-A5E6-75F5DECF0E3B}" presName="rect1" presStyleLbl="alignAcc1" presStyleIdx="0" presStyleCnt="3"/>
      <dgm:spPr/>
    </dgm:pt>
    <dgm:pt modelId="{EEAA1BE1-7ABC-41F0-9D78-0ED2DEFDAA34}" type="pres">
      <dgm:prSet presAssocID="{EAE3DF19-85B1-4E07-8B39-993A7807850D}" presName="vertSpace2" presStyleLbl="node1" presStyleIdx="0" presStyleCnt="3"/>
      <dgm:spPr/>
    </dgm:pt>
    <dgm:pt modelId="{0C86C839-8B67-46B8-A125-58B8C9B1D8C9}" type="pres">
      <dgm:prSet presAssocID="{EAE3DF19-85B1-4E07-8B39-993A7807850D}" presName="circle2" presStyleLbl="node1" presStyleIdx="1" presStyleCnt="3"/>
      <dgm:spPr/>
    </dgm:pt>
    <dgm:pt modelId="{D5BEEDD2-A7DC-4018-A896-7BEE7B606A3B}" type="pres">
      <dgm:prSet presAssocID="{EAE3DF19-85B1-4E07-8B39-993A7807850D}" presName="rect2" presStyleLbl="alignAcc1" presStyleIdx="1" presStyleCnt="3"/>
      <dgm:spPr/>
    </dgm:pt>
    <dgm:pt modelId="{D66E3CF6-DFA1-4A95-A952-66029DA6A629}" type="pres">
      <dgm:prSet presAssocID="{BACD5883-50F2-419D-BFDA-FD574D266DF1}" presName="vertSpace3" presStyleLbl="node1" presStyleIdx="1" presStyleCnt="3"/>
      <dgm:spPr/>
    </dgm:pt>
    <dgm:pt modelId="{FF387487-1682-4D13-A49B-E05FADAFECFA}" type="pres">
      <dgm:prSet presAssocID="{BACD5883-50F2-419D-BFDA-FD574D266DF1}" presName="circle3" presStyleLbl="node1" presStyleIdx="2" presStyleCnt="3"/>
      <dgm:spPr/>
    </dgm:pt>
    <dgm:pt modelId="{CC2537A5-A350-4ED8-8E9C-E39D949835C3}" type="pres">
      <dgm:prSet presAssocID="{BACD5883-50F2-419D-BFDA-FD574D266DF1}" presName="rect3" presStyleLbl="alignAcc1" presStyleIdx="2" presStyleCnt="3"/>
      <dgm:spPr/>
    </dgm:pt>
    <dgm:pt modelId="{4DAF1ED5-A3B4-47D1-A610-01E5B776FD5D}" type="pres">
      <dgm:prSet presAssocID="{360E01A7-0395-4E24-A5E6-75F5DECF0E3B}" presName="rect1ParTxNoCh" presStyleLbl="alignAcc1" presStyleIdx="2" presStyleCnt="3">
        <dgm:presLayoutVars>
          <dgm:chMax val="1"/>
          <dgm:bulletEnabled val="1"/>
        </dgm:presLayoutVars>
      </dgm:prSet>
      <dgm:spPr/>
    </dgm:pt>
    <dgm:pt modelId="{E85D7E7A-90FE-40F2-973E-98F03C8438FA}" type="pres">
      <dgm:prSet presAssocID="{EAE3DF19-85B1-4E07-8B39-993A7807850D}" presName="rect2ParTxNoCh" presStyleLbl="alignAcc1" presStyleIdx="2" presStyleCnt="3">
        <dgm:presLayoutVars>
          <dgm:chMax val="1"/>
          <dgm:bulletEnabled val="1"/>
        </dgm:presLayoutVars>
      </dgm:prSet>
      <dgm:spPr/>
    </dgm:pt>
    <dgm:pt modelId="{0D124CFF-6181-47D7-BDE1-E28767F10876}" type="pres">
      <dgm:prSet presAssocID="{BACD5883-50F2-419D-BFDA-FD574D266DF1}" presName="rect3ParTxNoCh" presStyleLbl="alignAcc1" presStyleIdx="2" presStyleCnt="3">
        <dgm:presLayoutVars>
          <dgm:chMax val="1"/>
          <dgm:bulletEnabled val="1"/>
        </dgm:presLayoutVars>
      </dgm:prSet>
      <dgm:spPr/>
    </dgm:pt>
  </dgm:ptLst>
  <dgm:cxnLst>
    <dgm:cxn modelId="{DED06A18-822F-4C63-8216-66A00B912AB2}" type="presOf" srcId="{EAE3DF19-85B1-4E07-8B39-993A7807850D}" destId="{E85D7E7A-90FE-40F2-973E-98F03C8438FA}" srcOrd="1" destOrd="0" presId="urn:microsoft.com/office/officeart/2005/8/layout/target3"/>
    <dgm:cxn modelId="{A7B84622-A0C0-4BB9-A310-82437166C11F}" type="presOf" srcId="{360E01A7-0395-4E24-A5E6-75F5DECF0E3B}" destId="{4DAF1ED5-A3B4-47D1-A610-01E5B776FD5D}" srcOrd="1" destOrd="0" presId="urn:microsoft.com/office/officeart/2005/8/layout/target3"/>
    <dgm:cxn modelId="{17991E32-C3CE-4BBC-A7A1-8F2912447F38}" srcId="{9AB74792-7547-49C4-A981-08719A058FFB}" destId="{BACD5883-50F2-419D-BFDA-FD574D266DF1}" srcOrd="2" destOrd="0" parTransId="{38117D02-0538-4754-B614-96CC3FF01E78}" sibTransId="{FCEB82A0-707D-446F-A910-24171EABC9D0}"/>
    <dgm:cxn modelId="{B08BF93A-A21D-48FF-A937-B65A70D1533B}" srcId="{9AB74792-7547-49C4-A981-08719A058FFB}" destId="{360E01A7-0395-4E24-A5E6-75F5DECF0E3B}" srcOrd="0" destOrd="0" parTransId="{E34ED929-F5CB-412C-9C7D-7F86F968B0FB}" sibTransId="{4244EB74-54B9-46B9-BB1C-9485D190D834}"/>
    <dgm:cxn modelId="{D4B0967A-8ECC-438E-8CAA-7678E60CA543}" type="presOf" srcId="{9AB74792-7547-49C4-A981-08719A058FFB}" destId="{869B476C-5EF6-416E-8D1A-8C660620EE99}" srcOrd="0" destOrd="0" presId="urn:microsoft.com/office/officeart/2005/8/layout/target3"/>
    <dgm:cxn modelId="{18C083AB-9FDA-4D5D-A8FB-AE6A84BE48E0}" srcId="{9AB74792-7547-49C4-A981-08719A058FFB}" destId="{EAE3DF19-85B1-4E07-8B39-993A7807850D}" srcOrd="1" destOrd="0" parTransId="{EA494A28-546F-464C-8A35-268126B0DACF}" sibTransId="{F1A85ECE-E458-4976-90F1-7A753AA042AB}"/>
    <dgm:cxn modelId="{99B5E4DE-8A97-4E57-96EF-A3E754B19C20}" type="presOf" srcId="{BACD5883-50F2-419D-BFDA-FD574D266DF1}" destId="{CC2537A5-A350-4ED8-8E9C-E39D949835C3}" srcOrd="0" destOrd="0" presId="urn:microsoft.com/office/officeart/2005/8/layout/target3"/>
    <dgm:cxn modelId="{7B4190E6-18DF-4145-948D-68EEC17B3031}" type="presOf" srcId="{BACD5883-50F2-419D-BFDA-FD574D266DF1}" destId="{0D124CFF-6181-47D7-BDE1-E28767F10876}" srcOrd="1" destOrd="0" presId="urn:microsoft.com/office/officeart/2005/8/layout/target3"/>
    <dgm:cxn modelId="{EBC103EC-073F-4F68-938C-7FBECEA2DA50}" type="presOf" srcId="{360E01A7-0395-4E24-A5E6-75F5DECF0E3B}" destId="{D65AEB32-1D23-4DC4-9103-5C928F75F05D}" srcOrd="0" destOrd="0" presId="urn:microsoft.com/office/officeart/2005/8/layout/target3"/>
    <dgm:cxn modelId="{B26D32FC-7A63-44DA-BF40-2C5C450D077E}" type="presOf" srcId="{EAE3DF19-85B1-4E07-8B39-993A7807850D}" destId="{D5BEEDD2-A7DC-4018-A896-7BEE7B606A3B}" srcOrd="0" destOrd="0" presId="urn:microsoft.com/office/officeart/2005/8/layout/target3"/>
    <dgm:cxn modelId="{F5101942-B563-467A-B829-BB2BDC6AFFC7}" type="presParOf" srcId="{869B476C-5EF6-416E-8D1A-8C660620EE99}" destId="{4CEA3C80-1D69-470F-AD1F-35F52CF232D9}" srcOrd="0" destOrd="0" presId="urn:microsoft.com/office/officeart/2005/8/layout/target3"/>
    <dgm:cxn modelId="{368D7A15-44A9-48D6-BABE-D4AA38C131C8}" type="presParOf" srcId="{869B476C-5EF6-416E-8D1A-8C660620EE99}" destId="{6BEF0C94-7767-496F-ABD4-47F622613F7E}" srcOrd="1" destOrd="0" presId="urn:microsoft.com/office/officeart/2005/8/layout/target3"/>
    <dgm:cxn modelId="{B0F83CDC-63B7-4869-A3EB-26AF22E68B67}" type="presParOf" srcId="{869B476C-5EF6-416E-8D1A-8C660620EE99}" destId="{D65AEB32-1D23-4DC4-9103-5C928F75F05D}" srcOrd="2" destOrd="0" presId="urn:microsoft.com/office/officeart/2005/8/layout/target3"/>
    <dgm:cxn modelId="{A71356E3-FBC7-4394-B835-1E0031163596}" type="presParOf" srcId="{869B476C-5EF6-416E-8D1A-8C660620EE99}" destId="{EEAA1BE1-7ABC-41F0-9D78-0ED2DEFDAA34}" srcOrd="3" destOrd="0" presId="urn:microsoft.com/office/officeart/2005/8/layout/target3"/>
    <dgm:cxn modelId="{CF282D9B-211C-480A-A2C6-127C84F5E2C8}" type="presParOf" srcId="{869B476C-5EF6-416E-8D1A-8C660620EE99}" destId="{0C86C839-8B67-46B8-A125-58B8C9B1D8C9}" srcOrd="4" destOrd="0" presId="urn:microsoft.com/office/officeart/2005/8/layout/target3"/>
    <dgm:cxn modelId="{7A6B7CA6-47BD-46C7-804E-47AFFEDA760A}" type="presParOf" srcId="{869B476C-5EF6-416E-8D1A-8C660620EE99}" destId="{D5BEEDD2-A7DC-4018-A896-7BEE7B606A3B}" srcOrd="5" destOrd="0" presId="urn:microsoft.com/office/officeart/2005/8/layout/target3"/>
    <dgm:cxn modelId="{09A10524-87A3-463A-A870-FC9C1528C314}" type="presParOf" srcId="{869B476C-5EF6-416E-8D1A-8C660620EE99}" destId="{D66E3CF6-DFA1-4A95-A952-66029DA6A629}" srcOrd="6" destOrd="0" presId="urn:microsoft.com/office/officeart/2005/8/layout/target3"/>
    <dgm:cxn modelId="{FA97B704-7B57-491A-A202-5FE888C7761E}" type="presParOf" srcId="{869B476C-5EF6-416E-8D1A-8C660620EE99}" destId="{FF387487-1682-4D13-A49B-E05FADAFECFA}" srcOrd="7" destOrd="0" presId="urn:microsoft.com/office/officeart/2005/8/layout/target3"/>
    <dgm:cxn modelId="{807E85A2-9EBA-4ED3-A958-A0E72C947DD0}" type="presParOf" srcId="{869B476C-5EF6-416E-8D1A-8C660620EE99}" destId="{CC2537A5-A350-4ED8-8E9C-E39D949835C3}" srcOrd="8" destOrd="0" presId="urn:microsoft.com/office/officeart/2005/8/layout/target3"/>
    <dgm:cxn modelId="{3E1B9B05-C98F-4B26-A414-E1DFE1E3EED2}" type="presParOf" srcId="{869B476C-5EF6-416E-8D1A-8C660620EE99}" destId="{4DAF1ED5-A3B4-47D1-A610-01E5B776FD5D}" srcOrd="9" destOrd="0" presId="urn:microsoft.com/office/officeart/2005/8/layout/target3"/>
    <dgm:cxn modelId="{749404B6-412D-49C1-B69F-C0FAC9A642B2}" type="presParOf" srcId="{869B476C-5EF6-416E-8D1A-8C660620EE99}" destId="{E85D7E7A-90FE-40F2-973E-98F03C8438FA}" srcOrd="10" destOrd="0" presId="urn:microsoft.com/office/officeart/2005/8/layout/target3"/>
    <dgm:cxn modelId="{9ED3F5BC-EE51-4840-81DF-F5161556ED7D}" type="presParOf" srcId="{869B476C-5EF6-416E-8D1A-8C660620EE99}" destId="{0D124CFF-6181-47D7-BDE1-E28767F10876}"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26B6E0B-3BEB-435D-A85D-DB15AD4783A1}" type="doc">
      <dgm:prSet loTypeId="urn:diagrams.loki3.com/BracketList"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pPr algn="ctr"/>
          <a:r>
            <a:rPr lang="en-CA" sz="2400" b="1" dirty="0">
              <a:solidFill>
                <a:srgbClr val="C00000"/>
              </a:solidFill>
              <a:latin typeface="Times New Roman" panose="02020603050405020304" pitchFamily="18" charset="0"/>
              <a:cs typeface="Times New Roman" panose="02020603050405020304" pitchFamily="18" charset="0"/>
            </a:rPr>
            <a:t>Cooperative Training</a:t>
          </a:r>
        </a:p>
      </dgm:t>
    </dgm:pt>
    <dgm:pt modelId="{9439BEAE-675A-4AAA-8B94-CFE0EC2B8E70}" type="parTrans" cxnId="{9F8DBD9F-ED4D-4558-AB14-923FE93922B8}">
      <dgm:prSet/>
      <dgm:spPr/>
      <dgm:t>
        <a:bodyPr/>
        <a:lstStyle/>
        <a:p>
          <a:endParaRPr lang="en-CA" sz="11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1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Cooperative training approaches mix classroom form, generally referred to as school-to-work transition, helps individuals move into jobs while still in school or on completion of formal schooling. Such efforts may be arranged with high schools or with community colleges.</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1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1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pPr algn="ctr"/>
          <a:r>
            <a:rPr lang="en-US" sz="2400" b="1" dirty="0">
              <a:latin typeface="Times New Roman" panose="02020603050405020304" pitchFamily="18" charset="0"/>
              <a:cs typeface="Times New Roman" panose="02020603050405020304" pitchFamily="18" charset="0"/>
            </a:rPr>
            <a:t>Instructor-Led Classroom and Conference Training</a:t>
          </a:r>
          <a:br>
            <a:rPr lang="en-US" sz="2400" b="1" dirty="0">
              <a:latin typeface="Times New Roman" panose="02020603050405020304" pitchFamily="18" charset="0"/>
              <a:cs typeface="Times New Roman" panose="02020603050405020304" pitchFamily="18" charset="0"/>
            </a:rPr>
          </a:br>
          <a:endParaRPr lang="en-CA" sz="2400" b="1" dirty="0">
            <a:latin typeface="Times New Roman" panose="02020603050405020304" pitchFamily="18" charset="0"/>
            <a:cs typeface="Times New Roman" panose="02020603050405020304" pitchFamily="18" charset="0"/>
          </a:endParaRPr>
        </a:p>
      </dgm:t>
    </dgm:pt>
    <dgm:pt modelId="{DE4317B5-8DD7-4ABF-98AE-074FC0F708F4}" type="parTrans" cxnId="{15D21489-93EF-4AE8-BFB0-395319F91834}">
      <dgm:prSet/>
      <dgm:spPr/>
      <dgm:t>
        <a:bodyPr/>
        <a:lstStyle/>
        <a:p>
          <a:endParaRPr lang="en-CA" sz="11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100">
            <a:latin typeface="Times New Roman" panose="02020603050405020304" pitchFamily="18" charset="0"/>
            <a:cs typeface="Times New Roman" panose="02020603050405020304" pitchFamily="18" charset="0"/>
          </a:endParaRPr>
        </a:p>
      </dgm:t>
    </dgm:pt>
    <dgm:pt modelId="{A39C3F35-B2F7-4D6F-AA2A-7BBF15BA2072}">
      <dgm:prSet custT="1"/>
      <dgm:spPr/>
      <dgm:t>
        <a:bodyPr/>
        <a:lstStyle/>
        <a:p>
          <a:r>
            <a:rPr lang="en-CA" sz="1800" dirty="0"/>
            <a:t> Is </a:t>
          </a:r>
          <a:r>
            <a:rPr lang="en-US" sz="1800" dirty="0"/>
            <a:t>still the most prevalent approach to training. Employer-conducted short courses, lectures, and meetings usually consist of classroom training, whereas numerous employee development courses offered by professional organizations, trade associations, and educational institutions are examples of conference training. </a:t>
          </a:r>
          <a:endParaRPr lang="en-CA" sz="1800" dirty="0"/>
        </a:p>
      </dgm:t>
    </dgm:pt>
    <dgm:pt modelId="{69B97657-7CE9-4127-83B5-7A5AC3880DA6}" type="parTrans" cxnId="{6F9D2CE1-A6F7-455B-94E0-9DC8B256E277}">
      <dgm:prSet/>
      <dgm:spPr/>
      <dgm:t>
        <a:bodyPr/>
        <a:lstStyle/>
        <a:p>
          <a:endParaRPr lang="en-CA" sz="1600"/>
        </a:p>
      </dgm:t>
    </dgm:pt>
    <dgm:pt modelId="{5B233F75-B858-4A6E-90C9-815F910F734E}" type="sibTrans" cxnId="{6F9D2CE1-A6F7-455B-94E0-9DC8B256E277}">
      <dgm:prSet/>
      <dgm:spPr/>
      <dgm:t>
        <a:bodyPr/>
        <a:lstStyle/>
        <a:p>
          <a:endParaRPr lang="en-CA" sz="1600"/>
        </a:p>
      </dgm:t>
    </dgm:pt>
    <dgm:pt modelId="{5DBC4277-EDDD-44F8-BBC7-530CDCF40FEC}" type="pres">
      <dgm:prSet presAssocID="{026B6E0B-3BEB-435D-A85D-DB15AD4783A1}" presName="Name0" presStyleCnt="0">
        <dgm:presLayoutVars>
          <dgm:dir/>
          <dgm:animLvl val="lvl"/>
          <dgm:resizeHandles val="exact"/>
        </dgm:presLayoutVars>
      </dgm:prSet>
      <dgm:spPr/>
    </dgm:pt>
    <dgm:pt modelId="{AAD882C1-2472-4F66-BCE1-4FD90F671432}" type="pres">
      <dgm:prSet presAssocID="{F1CD52E6-5D40-44DF-930B-B8529DBE4376}" presName="linNode" presStyleCnt="0"/>
      <dgm:spPr/>
    </dgm:pt>
    <dgm:pt modelId="{2EEE0493-9E2A-4C67-A7A3-BAF90B26EED2}" type="pres">
      <dgm:prSet presAssocID="{F1CD52E6-5D40-44DF-930B-B8529DBE4376}" presName="parTx" presStyleLbl="revTx" presStyleIdx="0" presStyleCnt="2" custScaleY="107795">
        <dgm:presLayoutVars>
          <dgm:chMax val="1"/>
          <dgm:bulletEnabled val="1"/>
        </dgm:presLayoutVars>
      </dgm:prSet>
      <dgm:spPr/>
    </dgm:pt>
    <dgm:pt modelId="{099C49F3-265C-4036-A8D0-DFA5B1104DE7}" type="pres">
      <dgm:prSet presAssocID="{F1CD52E6-5D40-44DF-930B-B8529DBE4376}" presName="bracket" presStyleLbl="parChTrans1D1" presStyleIdx="0" presStyleCnt="2"/>
      <dgm:spPr/>
    </dgm:pt>
    <dgm:pt modelId="{3C142B10-4D94-4D5A-8765-80F17BC3D807}" type="pres">
      <dgm:prSet presAssocID="{F1CD52E6-5D40-44DF-930B-B8529DBE4376}" presName="spH" presStyleCnt="0"/>
      <dgm:spPr/>
    </dgm:pt>
    <dgm:pt modelId="{0AA441CD-7745-4FEA-8A95-95FF0A748DA1}" type="pres">
      <dgm:prSet presAssocID="{F1CD52E6-5D40-44DF-930B-B8529DBE4376}" presName="desTx" presStyleLbl="node1" presStyleIdx="0" presStyleCnt="2">
        <dgm:presLayoutVars>
          <dgm:bulletEnabled val="1"/>
        </dgm:presLayoutVars>
      </dgm:prSet>
      <dgm:spPr/>
    </dgm:pt>
    <dgm:pt modelId="{CD0E733F-CD2E-4597-A0A4-BBFC15DCA96C}" type="pres">
      <dgm:prSet presAssocID="{5B4F4D56-60D5-4540-9CE3-98BA60566238}" presName="spV" presStyleCnt="0"/>
      <dgm:spPr/>
    </dgm:pt>
    <dgm:pt modelId="{AA671C27-4F36-47F2-8FBC-FBDF3342D51B}" type="pres">
      <dgm:prSet presAssocID="{DD4BAFBA-72A5-43C9-8346-A929C0720C63}" presName="linNode" presStyleCnt="0"/>
      <dgm:spPr/>
    </dgm:pt>
    <dgm:pt modelId="{C35CF503-33BC-48C4-89BA-28A2700D73CC}" type="pres">
      <dgm:prSet presAssocID="{DD4BAFBA-72A5-43C9-8346-A929C0720C63}" presName="parTx" presStyleLbl="revTx" presStyleIdx="1" presStyleCnt="2">
        <dgm:presLayoutVars>
          <dgm:chMax val="1"/>
          <dgm:bulletEnabled val="1"/>
        </dgm:presLayoutVars>
      </dgm:prSet>
      <dgm:spPr/>
    </dgm:pt>
    <dgm:pt modelId="{8E5BEAF2-EAA6-4AAA-8C3F-8AD8143EF07D}" type="pres">
      <dgm:prSet presAssocID="{DD4BAFBA-72A5-43C9-8346-A929C0720C63}" presName="bracket" presStyleLbl="parChTrans1D1" presStyleIdx="1" presStyleCnt="2"/>
      <dgm:spPr/>
    </dgm:pt>
    <dgm:pt modelId="{6C3A1995-5A4F-43EE-BDA6-5E46517BA6E7}" type="pres">
      <dgm:prSet presAssocID="{DD4BAFBA-72A5-43C9-8346-A929C0720C63}" presName="spH" presStyleCnt="0"/>
      <dgm:spPr/>
    </dgm:pt>
    <dgm:pt modelId="{6C4AFD90-54A1-45B6-83C7-2BF55D9C2BE1}" type="pres">
      <dgm:prSet presAssocID="{DD4BAFBA-72A5-43C9-8346-A929C0720C63}" presName="desTx" presStyleLbl="node1" presStyleIdx="1" presStyleCnt="2">
        <dgm:presLayoutVars>
          <dgm:bulletEnabled val="1"/>
        </dgm:presLayoutVars>
      </dgm:prSet>
      <dgm:spPr/>
    </dgm:pt>
  </dgm:ptLst>
  <dgm:cxnLst>
    <dgm:cxn modelId="{0BAF0427-21F1-4C71-8DBB-B9D533C1CF1F}" srcId="{F1CD52E6-5D40-44DF-930B-B8529DBE4376}" destId="{BEA7506E-5414-47D9-B1EF-D5737F97A27D}" srcOrd="0" destOrd="0" parTransId="{46456BA5-7AFF-4A1E-8C81-1DB8F75D782C}" sibTransId="{E34733FE-1941-45CA-A690-4D935F8BB9A4}"/>
    <dgm:cxn modelId="{467E7D85-C05E-4E58-99CF-CD2F130430DE}" type="presOf" srcId="{BEA7506E-5414-47D9-B1EF-D5737F97A27D}" destId="{0AA441CD-7745-4FEA-8A95-95FF0A748DA1}" srcOrd="0" destOrd="0" presId="urn:diagrams.loki3.com/BracketList"/>
    <dgm:cxn modelId="{CC404F86-C27B-4D7B-A9B1-78D0C518E911}" type="presOf" srcId="{DD4BAFBA-72A5-43C9-8346-A929C0720C63}" destId="{C35CF503-33BC-48C4-89BA-28A2700D73CC}" srcOrd="0" destOrd="0" presId="urn:diagrams.loki3.com/BracketList"/>
    <dgm:cxn modelId="{15D21489-93EF-4AE8-BFB0-395319F91834}" srcId="{026B6E0B-3BEB-435D-A85D-DB15AD4783A1}" destId="{DD4BAFBA-72A5-43C9-8346-A929C0720C63}" srcOrd="1" destOrd="0" parTransId="{DE4317B5-8DD7-4ABF-98AE-074FC0F708F4}" sibTransId="{26A21384-A955-48CF-B86A-3D217A59E2EF}"/>
    <dgm:cxn modelId="{E749329C-4ECC-45F2-8D00-F96AAA552907}" type="presOf" srcId="{026B6E0B-3BEB-435D-A85D-DB15AD4783A1}" destId="{5DBC4277-EDDD-44F8-BBC7-530CDCF40FEC}" srcOrd="0" destOrd="0" presId="urn:diagrams.loki3.com/BracketList"/>
    <dgm:cxn modelId="{9F8DBD9F-ED4D-4558-AB14-923FE93922B8}" srcId="{026B6E0B-3BEB-435D-A85D-DB15AD4783A1}" destId="{F1CD52E6-5D40-44DF-930B-B8529DBE4376}" srcOrd="0" destOrd="0" parTransId="{9439BEAE-675A-4AAA-8B94-CFE0EC2B8E70}" sibTransId="{5B4F4D56-60D5-4540-9CE3-98BA60566238}"/>
    <dgm:cxn modelId="{305FB3AA-4A46-464C-939E-4FB28E1B8BB8}" type="presOf" srcId="{A39C3F35-B2F7-4D6F-AA2A-7BBF15BA2072}" destId="{6C4AFD90-54A1-45B6-83C7-2BF55D9C2BE1}" srcOrd="0" destOrd="0" presId="urn:diagrams.loki3.com/BracketList"/>
    <dgm:cxn modelId="{6F9D2CE1-A6F7-455B-94E0-9DC8B256E277}" srcId="{DD4BAFBA-72A5-43C9-8346-A929C0720C63}" destId="{A39C3F35-B2F7-4D6F-AA2A-7BBF15BA2072}" srcOrd="0" destOrd="0" parTransId="{69B97657-7CE9-4127-83B5-7A5AC3880DA6}" sibTransId="{5B233F75-B858-4A6E-90C9-815F910F734E}"/>
    <dgm:cxn modelId="{E76C59F9-F84F-4F07-B98F-11C0D426D511}" type="presOf" srcId="{F1CD52E6-5D40-44DF-930B-B8529DBE4376}" destId="{2EEE0493-9E2A-4C67-A7A3-BAF90B26EED2}" srcOrd="0" destOrd="0" presId="urn:diagrams.loki3.com/BracketList"/>
    <dgm:cxn modelId="{C8193E79-E452-4A06-AB34-7804C287AD3F}" type="presParOf" srcId="{5DBC4277-EDDD-44F8-BBC7-530CDCF40FEC}" destId="{AAD882C1-2472-4F66-BCE1-4FD90F671432}" srcOrd="0" destOrd="0" presId="urn:diagrams.loki3.com/BracketList"/>
    <dgm:cxn modelId="{DDB5DE41-5992-43B9-9243-B84006D53C67}" type="presParOf" srcId="{AAD882C1-2472-4F66-BCE1-4FD90F671432}" destId="{2EEE0493-9E2A-4C67-A7A3-BAF90B26EED2}" srcOrd="0" destOrd="0" presId="urn:diagrams.loki3.com/BracketList"/>
    <dgm:cxn modelId="{E2B9B443-F65F-41BE-9B34-011C0BA01223}" type="presParOf" srcId="{AAD882C1-2472-4F66-BCE1-4FD90F671432}" destId="{099C49F3-265C-4036-A8D0-DFA5B1104DE7}" srcOrd="1" destOrd="0" presId="urn:diagrams.loki3.com/BracketList"/>
    <dgm:cxn modelId="{40D18764-13C4-4586-A442-90A7D1898B6E}" type="presParOf" srcId="{AAD882C1-2472-4F66-BCE1-4FD90F671432}" destId="{3C142B10-4D94-4D5A-8765-80F17BC3D807}" srcOrd="2" destOrd="0" presId="urn:diagrams.loki3.com/BracketList"/>
    <dgm:cxn modelId="{162DEB8E-A3EE-4D4F-B9A5-E4CD00461047}" type="presParOf" srcId="{AAD882C1-2472-4F66-BCE1-4FD90F671432}" destId="{0AA441CD-7745-4FEA-8A95-95FF0A748DA1}" srcOrd="3" destOrd="0" presId="urn:diagrams.loki3.com/BracketList"/>
    <dgm:cxn modelId="{0EF2738E-FA88-4419-ABB7-F3FF1EC09ADD}" type="presParOf" srcId="{5DBC4277-EDDD-44F8-BBC7-530CDCF40FEC}" destId="{CD0E733F-CD2E-4597-A0A4-BBFC15DCA96C}" srcOrd="1" destOrd="0" presId="urn:diagrams.loki3.com/BracketList"/>
    <dgm:cxn modelId="{A0715F0D-0365-4B6E-A9E8-E281762963C2}" type="presParOf" srcId="{5DBC4277-EDDD-44F8-BBC7-530CDCF40FEC}" destId="{AA671C27-4F36-47F2-8FBC-FBDF3342D51B}" srcOrd="2" destOrd="0" presId="urn:diagrams.loki3.com/BracketList"/>
    <dgm:cxn modelId="{8386B78F-9941-46C2-9F3D-F6E4BB950AF7}" type="presParOf" srcId="{AA671C27-4F36-47F2-8FBC-FBDF3342D51B}" destId="{C35CF503-33BC-48C4-89BA-28A2700D73CC}" srcOrd="0" destOrd="0" presId="urn:diagrams.loki3.com/BracketList"/>
    <dgm:cxn modelId="{CAFCD097-F526-454C-8206-2F520EAD8F70}" type="presParOf" srcId="{AA671C27-4F36-47F2-8FBC-FBDF3342D51B}" destId="{8E5BEAF2-EAA6-4AAA-8C3F-8AD8143EF07D}" srcOrd="1" destOrd="0" presId="urn:diagrams.loki3.com/BracketList"/>
    <dgm:cxn modelId="{02024371-198C-4AB3-8747-877E8BD3A6E7}" type="presParOf" srcId="{AA671C27-4F36-47F2-8FBC-FBDF3342D51B}" destId="{6C3A1995-5A4F-43EE-BDA6-5E46517BA6E7}" srcOrd="2" destOrd="0" presId="urn:diagrams.loki3.com/BracketList"/>
    <dgm:cxn modelId="{2676CE12-7A42-4678-8897-0F4F35138BBE}" type="presParOf" srcId="{AA671C27-4F36-47F2-8FBC-FBDF3342D51B}" destId="{6C4AFD90-54A1-45B6-83C7-2BF55D9C2BE1}"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6B6E0B-3BEB-435D-A85D-DB15AD4783A1}"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CA"/>
        </a:p>
      </dgm:t>
    </dgm:pt>
    <dgm:pt modelId="{F1CD52E6-5D40-44DF-930B-B8529DBE4376}">
      <dgm:prSet phldrT="[Text]" custT="1"/>
      <dgm:spPr/>
      <dgm:t>
        <a:bodyPr/>
        <a:lstStyle/>
        <a:p>
          <a:r>
            <a:rPr lang="en-CA" sz="2400" b="1" dirty="0">
              <a:solidFill>
                <a:srgbClr val="C00000"/>
              </a:solidFill>
              <a:latin typeface="Times New Roman" panose="02020603050405020304" pitchFamily="18" charset="0"/>
              <a:cs typeface="Times New Roman" panose="02020603050405020304" pitchFamily="18" charset="0"/>
            </a:rPr>
            <a:t>Distance Training/Learning </a:t>
          </a:r>
        </a:p>
      </dgm:t>
    </dgm:pt>
    <dgm:pt modelId="{9439BEAE-675A-4AAA-8B94-CFE0EC2B8E70}" type="parTrans" cxnId="{9F8DBD9F-ED4D-4558-AB14-923FE93922B8}">
      <dgm:prSet/>
      <dgm:spPr/>
      <dgm:t>
        <a:bodyPr/>
        <a:lstStyle/>
        <a:p>
          <a:endParaRPr lang="en-CA" sz="18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sz="18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None/>
          </a:pPr>
          <a:r>
            <a:rPr lang="en-US" sz="1800" b="1" kern="1200" dirty="0">
              <a:latin typeface="Times New Roman" panose="02020603050405020304" pitchFamily="18" charset="0"/>
              <a:ea typeface="+mn-ea"/>
              <a:cs typeface="Times New Roman" panose="02020603050405020304" pitchFamily="18" charset="0"/>
            </a:rPr>
            <a:t>  A growing number of college and university classes use some form of Internet-based course support. </a:t>
          </a:r>
          <a:endParaRPr lang="en-CA" sz="1800" b="1"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sz="18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sz="18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2400" b="1" dirty="0">
              <a:solidFill>
                <a:srgbClr val="C00000"/>
              </a:solidFill>
              <a:latin typeface="Times New Roman" panose="02020603050405020304" pitchFamily="18" charset="0"/>
              <a:cs typeface="Times New Roman" panose="02020603050405020304" pitchFamily="18" charset="0"/>
            </a:rPr>
            <a:t>Simulations and Training</a:t>
          </a:r>
        </a:p>
      </dgm:t>
    </dgm:pt>
    <dgm:pt modelId="{DE4317B5-8DD7-4ABF-98AE-074FC0F708F4}" type="parTrans" cxnId="{15D21489-93EF-4AE8-BFB0-395319F91834}">
      <dgm:prSet/>
      <dgm:spPr/>
      <dgm:t>
        <a:bodyPr/>
        <a:lstStyle/>
        <a:p>
          <a:endParaRPr lang="en-CA" sz="18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sz="18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a:buNone/>
          </a:pPr>
          <a:r>
            <a:rPr lang="en-US" sz="1800" b="1" kern="1200" dirty="0">
              <a:solidFill>
                <a:schemeClr val="tx1"/>
              </a:solidFill>
              <a:latin typeface="Times New Roman" panose="02020603050405020304" pitchFamily="18" charset="0"/>
              <a:cs typeface="Times New Roman" panose="02020603050405020304" pitchFamily="18" charset="0"/>
            </a:rPr>
            <a:t>   Computer-supported simulations within organizational training can replicate the psychological and behavioral requirements of a task, often in addition to providing some amount of physical resemblance to the </a:t>
          </a:r>
          <a:r>
            <a:rPr lang="en-US" sz="1800" b="1" kern="1200" dirty="0">
              <a:solidFill>
                <a:schemeClr val="tx1"/>
              </a:solidFill>
              <a:latin typeface="Times New Roman" panose="02020603050405020304" pitchFamily="18" charset="0"/>
              <a:ea typeface="+mn-ea"/>
              <a:cs typeface="Times New Roman" panose="02020603050405020304" pitchFamily="18" charset="0"/>
            </a:rPr>
            <a:t>trainee’s</a:t>
          </a:r>
          <a:r>
            <a:rPr lang="en-US" sz="1800" b="1" kern="1200" dirty="0">
              <a:solidFill>
                <a:schemeClr val="tx1"/>
              </a:solidFill>
              <a:latin typeface="Times New Roman" panose="02020603050405020304" pitchFamily="18" charset="0"/>
              <a:cs typeface="Times New Roman" panose="02020603050405020304" pitchFamily="18" charset="0"/>
            </a:rPr>
            <a:t> work environment.</a:t>
          </a:r>
          <a:endParaRPr lang="en-CA" sz="1800" b="1" kern="1200" dirty="0">
            <a:solidFill>
              <a:schemeClr val="tx1"/>
            </a:solidFill>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endParaRPr lang="en-CA" sz="1800">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sz="1800">
            <a:latin typeface="Times New Roman" panose="02020603050405020304" pitchFamily="18" charset="0"/>
            <a:cs typeface="Times New Roman" panose="02020603050405020304" pitchFamily="18" charset="0"/>
          </a:endParaRPr>
        </a:p>
      </dgm:t>
    </dgm:pt>
    <dgm:pt modelId="{17FD97FC-A88E-4A18-89C9-1676F2C30528}">
      <dgm:prSet custT="1"/>
      <dgm:spPr/>
      <dgm:t>
        <a:bodyPr/>
        <a:lstStyle/>
        <a:p>
          <a:r>
            <a:rPr lang="en-CA" sz="2400" b="1" dirty="0">
              <a:solidFill>
                <a:srgbClr val="FF0000"/>
              </a:solidFill>
              <a:latin typeface="Times New Roman" panose="02020603050405020304" pitchFamily="18" charset="0"/>
              <a:cs typeface="Times New Roman" panose="02020603050405020304" pitchFamily="18" charset="0"/>
            </a:rPr>
            <a:t>Blended Learning</a:t>
          </a:r>
        </a:p>
      </dgm:t>
    </dgm:pt>
    <dgm:pt modelId="{F5AB9838-3B0B-4F9B-A9C3-B4D52928B144}" type="parTrans" cxnId="{A8DE9D3D-C9C2-4A67-8E1E-A28A5D1FBBF3}">
      <dgm:prSet/>
      <dgm:spPr/>
      <dgm:t>
        <a:bodyPr/>
        <a:lstStyle/>
        <a:p>
          <a:endParaRPr lang="en-CA" sz="1800"/>
        </a:p>
      </dgm:t>
    </dgm:pt>
    <dgm:pt modelId="{96964AE6-BC82-4C75-85F0-E6A9FF649519}" type="sibTrans" cxnId="{A8DE9D3D-C9C2-4A67-8E1E-A28A5D1FBBF3}">
      <dgm:prSet/>
      <dgm:spPr/>
      <dgm:t>
        <a:bodyPr/>
        <a:lstStyle/>
        <a:p>
          <a:endParaRPr lang="en-CA" sz="1800"/>
        </a:p>
      </dgm:t>
    </dgm:pt>
    <dgm:pt modelId="{990BF012-AA61-4CD4-9587-DF671A79174B}">
      <dgm:prSet custT="1"/>
      <dgm:spPr/>
      <dgm:t>
        <a:bodyPr/>
        <a:lstStyle/>
        <a:p>
          <a:r>
            <a:rPr lang="en-CA" sz="1800" b="1" dirty="0">
              <a:solidFill>
                <a:schemeClr val="tx1"/>
              </a:solidFill>
              <a:latin typeface="Times New Roman" panose="02020603050405020304" pitchFamily="18" charset="0"/>
              <a:cs typeface="Times New Roman" panose="02020603050405020304" pitchFamily="18" charset="0"/>
            </a:rPr>
            <a:t>Learning approach that combines short, fast-paced, interactive computer-based lessons and teleconferencing with  traditional classroom  instruction and simulation.</a:t>
          </a:r>
          <a:r>
            <a:rPr lang="en-US" sz="1800" b="1" dirty="0">
              <a:solidFill>
                <a:schemeClr val="tx1"/>
              </a:solidFill>
              <a:latin typeface="Times New Roman" panose="02020603050405020304" pitchFamily="18" charset="0"/>
              <a:cs typeface="Times New Roman" panose="02020603050405020304" pitchFamily="18" charset="0"/>
            </a:rPr>
            <a:t>.</a:t>
          </a:r>
          <a:endParaRPr lang="en-CA" sz="1800" b="1" dirty="0">
            <a:solidFill>
              <a:schemeClr val="tx1"/>
            </a:solidFill>
            <a:latin typeface="Times New Roman" panose="02020603050405020304" pitchFamily="18" charset="0"/>
            <a:cs typeface="Times New Roman" panose="02020603050405020304" pitchFamily="18" charset="0"/>
          </a:endParaRPr>
        </a:p>
      </dgm:t>
    </dgm:pt>
    <dgm:pt modelId="{FB7BA787-7195-49DD-A370-47C87D0E39EE}" type="sibTrans" cxnId="{1D8912C5-474A-4CEB-AC61-6420182043EC}">
      <dgm:prSet/>
      <dgm:spPr/>
      <dgm:t>
        <a:bodyPr/>
        <a:lstStyle/>
        <a:p>
          <a:endParaRPr lang="en-CA" sz="1800"/>
        </a:p>
      </dgm:t>
    </dgm:pt>
    <dgm:pt modelId="{22844238-7005-4E99-9389-565614E157E0}" type="parTrans" cxnId="{1D8912C5-474A-4CEB-AC61-6420182043EC}">
      <dgm:prSet/>
      <dgm:spPr/>
      <dgm:t>
        <a:bodyPr/>
        <a:lstStyle/>
        <a:p>
          <a:endParaRPr lang="en-CA" sz="1800"/>
        </a:p>
      </dgm:t>
    </dgm:pt>
    <dgm:pt modelId="{BAC91F44-EDF5-4B0C-9330-901DA3F995E5}" type="pres">
      <dgm:prSet presAssocID="{026B6E0B-3BEB-435D-A85D-DB15AD4783A1}" presName="Name0" presStyleCnt="0">
        <dgm:presLayoutVars>
          <dgm:dir/>
          <dgm:animLvl val="lvl"/>
          <dgm:resizeHandles val="exact"/>
        </dgm:presLayoutVars>
      </dgm:prSet>
      <dgm:spPr/>
    </dgm:pt>
    <dgm:pt modelId="{78BDA7BB-E8AB-4207-B7F7-36333DC7119A}" type="pres">
      <dgm:prSet presAssocID="{F1CD52E6-5D40-44DF-930B-B8529DBE4376}" presName="linNode" presStyleCnt="0"/>
      <dgm:spPr/>
    </dgm:pt>
    <dgm:pt modelId="{7CFB5922-B171-4F1D-BC03-6D7C02237F88}" type="pres">
      <dgm:prSet presAssocID="{F1CD52E6-5D40-44DF-930B-B8529DBE4376}" presName="parentText" presStyleLbl="node1" presStyleIdx="0" presStyleCnt="4" custScaleY="156181">
        <dgm:presLayoutVars>
          <dgm:chMax val="1"/>
          <dgm:bulletEnabled val="1"/>
        </dgm:presLayoutVars>
      </dgm:prSet>
      <dgm:spPr/>
    </dgm:pt>
    <dgm:pt modelId="{0B74088D-217C-479B-8BFA-C1B22E28387F}" type="pres">
      <dgm:prSet presAssocID="{F1CD52E6-5D40-44DF-930B-B8529DBE4376}" presName="descendantText" presStyleLbl="alignAccFollowNode1" presStyleIdx="0" presStyleCnt="2" custScaleY="170021">
        <dgm:presLayoutVars>
          <dgm:bulletEnabled val="1"/>
        </dgm:presLayoutVars>
      </dgm:prSet>
      <dgm:spPr/>
    </dgm:pt>
    <dgm:pt modelId="{65ED4125-E017-45FC-BFEC-CC9FAF52BD61}" type="pres">
      <dgm:prSet presAssocID="{5B4F4D56-60D5-4540-9CE3-98BA60566238}" presName="sp" presStyleCnt="0"/>
      <dgm:spPr/>
    </dgm:pt>
    <dgm:pt modelId="{B1F7647C-B0E0-4E55-BD5C-14217A500F7C}" type="pres">
      <dgm:prSet presAssocID="{DD4BAFBA-72A5-43C9-8346-A929C0720C63}" presName="linNode" presStyleCnt="0"/>
      <dgm:spPr/>
    </dgm:pt>
    <dgm:pt modelId="{B5F2454D-6A6A-4A4C-8AF7-0E0FD422B1A1}" type="pres">
      <dgm:prSet presAssocID="{DD4BAFBA-72A5-43C9-8346-A929C0720C63}" presName="parentText" presStyleLbl="node1" presStyleIdx="1" presStyleCnt="4" custScaleY="165167">
        <dgm:presLayoutVars>
          <dgm:chMax val="1"/>
          <dgm:bulletEnabled val="1"/>
        </dgm:presLayoutVars>
      </dgm:prSet>
      <dgm:spPr/>
    </dgm:pt>
    <dgm:pt modelId="{C786ACB8-7EC0-4056-AD84-9197587C0E24}" type="pres">
      <dgm:prSet presAssocID="{DD4BAFBA-72A5-43C9-8346-A929C0720C63}" presName="descendantText" presStyleLbl="alignAccFollowNode1" presStyleIdx="1" presStyleCnt="2" custScaleX="103234" custScaleY="222087" custLinFactNeighborY="0">
        <dgm:presLayoutVars>
          <dgm:bulletEnabled val="1"/>
        </dgm:presLayoutVars>
      </dgm:prSet>
      <dgm:spPr/>
    </dgm:pt>
    <dgm:pt modelId="{0A9E4CC4-2477-40F1-BD0D-90E2FC3095DE}" type="pres">
      <dgm:prSet presAssocID="{26A21384-A955-48CF-B86A-3D217A59E2EF}" presName="sp" presStyleCnt="0"/>
      <dgm:spPr/>
    </dgm:pt>
    <dgm:pt modelId="{F53D6A38-9463-46CF-9111-B1F913D4F1A6}" type="pres">
      <dgm:prSet presAssocID="{17FD97FC-A88E-4A18-89C9-1676F2C30528}" presName="linNode" presStyleCnt="0"/>
      <dgm:spPr/>
    </dgm:pt>
    <dgm:pt modelId="{DDFE83D4-6F6D-404F-8E9E-B7B592D86E6E}" type="pres">
      <dgm:prSet presAssocID="{17FD97FC-A88E-4A18-89C9-1676F2C30528}" presName="parentText" presStyleLbl="node1" presStyleIdx="2" presStyleCnt="4" custScaleX="93525" custScaleY="179646" custLinFactNeighborY="7710">
        <dgm:presLayoutVars>
          <dgm:chMax val="1"/>
          <dgm:bulletEnabled val="1"/>
        </dgm:presLayoutVars>
      </dgm:prSet>
      <dgm:spPr/>
    </dgm:pt>
    <dgm:pt modelId="{4DB97F05-D9D6-4BE0-9037-C4BA12A6D089}" type="pres">
      <dgm:prSet presAssocID="{96964AE6-BC82-4C75-85F0-E6A9FF649519}" presName="sp" presStyleCnt="0"/>
      <dgm:spPr/>
    </dgm:pt>
    <dgm:pt modelId="{F4C16182-7D26-47EC-8663-281D19EE7265}" type="pres">
      <dgm:prSet presAssocID="{990BF012-AA61-4CD4-9587-DF671A79174B}" presName="linNode" presStyleCnt="0"/>
      <dgm:spPr/>
    </dgm:pt>
    <dgm:pt modelId="{DF17E3C7-125A-4130-8F2A-12DFF74BB31F}" type="pres">
      <dgm:prSet presAssocID="{990BF012-AA61-4CD4-9587-DF671A79174B}" presName="parentText" presStyleLbl="node1" presStyleIdx="3" presStyleCnt="4" custScaleX="183499" custScaleY="166592" custLinFactX="470" custLinFactY="-60644" custLinFactNeighborX="100000" custLinFactNeighborY="-100000">
        <dgm:presLayoutVars>
          <dgm:chMax val="1"/>
          <dgm:bulletEnabled val="1"/>
        </dgm:presLayoutVars>
      </dgm:prSet>
      <dgm:spPr/>
    </dgm:pt>
  </dgm:ptLst>
  <dgm:cxnLst>
    <dgm:cxn modelId="{0BAF0427-21F1-4C71-8DBB-B9D533C1CF1F}" srcId="{F1CD52E6-5D40-44DF-930B-B8529DBE4376}" destId="{BEA7506E-5414-47D9-B1EF-D5737F97A27D}" srcOrd="0" destOrd="0" parTransId="{46456BA5-7AFF-4A1E-8C81-1DB8F75D782C}" sibTransId="{E34733FE-1941-45CA-A690-4D935F8BB9A4}"/>
    <dgm:cxn modelId="{587BA331-9D21-4176-8166-E750A77EE38A}" type="presOf" srcId="{026B6E0B-3BEB-435D-A85D-DB15AD4783A1}" destId="{BAC91F44-EDF5-4B0C-9330-901DA3F995E5}" srcOrd="0" destOrd="0" presId="urn:microsoft.com/office/officeart/2005/8/layout/vList5"/>
    <dgm:cxn modelId="{A8DE9D3D-C9C2-4A67-8E1E-A28A5D1FBBF3}" srcId="{026B6E0B-3BEB-435D-A85D-DB15AD4783A1}" destId="{17FD97FC-A88E-4A18-89C9-1676F2C30528}" srcOrd="2" destOrd="0" parTransId="{F5AB9838-3B0B-4F9B-A9C3-B4D52928B144}" sibTransId="{96964AE6-BC82-4C75-85F0-E6A9FF649519}"/>
    <dgm:cxn modelId="{8EFEB766-03F4-42FB-A104-66F23AC2B649}" type="presOf" srcId="{BEA7506E-5414-47D9-B1EF-D5737F97A27D}" destId="{0B74088D-217C-479B-8BFA-C1B22E28387F}" srcOrd="0" destOrd="0" presId="urn:microsoft.com/office/officeart/2005/8/layout/vList5"/>
    <dgm:cxn modelId="{C90C2C56-019B-42DF-89D4-35419E75E52A}" type="presOf" srcId="{DD4BAFBA-72A5-43C9-8346-A929C0720C63}" destId="{B5F2454D-6A6A-4A4C-8AF7-0E0FD422B1A1}" srcOrd="0" destOrd="0" presId="urn:microsoft.com/office/officeart/2005/8/layout/vList5"/>
    <dgm:cxn modelId="{15D21489-93EF-4AE8-BFB0-395319F91834}" srcId="{026B6E0B-3BEB-435D-A85D-DB15AD4783A1}" destId="{DD4BAFBA-72A5-43C9-8346-A929C0720C63}" srcOrd="1" destOrd="0" parTransId="{DE4317B5-8DD7-4ABF-98AE-074FC0F708F4}" sibTransId="{26A21384-A955-48CF-B86A-3D217A59E2EF}"/>
    <dgm:cxn modelId="{B4F5729A-576A-4974-9445-545C0E4EA73C}" type="presOf" srcId="{F1CD52E6-5D40-44DF-930B-B8529DBE4376}" destId="{7CFB5922-B171-4F1D-BC03-6D7C02237F88}" srcOrd="0" destOrd="0" presId="urn:microsoft.com/office/officeart/2005/8/layout/vList5"/>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D7867B4-DCFB-4075-84C5-1C0CC1B950F6}" type="presOf" srcId="{CD1A2630-5DD9-4742-A615-7BA167B0CC17}" destId="{C786ACB8-7EC0-4056-AD84-9197587C0E24}" srcOrd="0" destOrd="0" presId="urn:microsoft.com/office/officeart/2005/8/layout/vList5"/>
    <dgm:cxn modelId="{B3EDBFBE-BBA6-45FD-8D11-64953D28B63D}" type="presOf" srcId="{990BF012-AA61-4CD4-9587-DF671A79174B}" destId="{DF17E3C7-125A-4130-8F2A-12DFF74BB31F}" srcOrd="0" destOrd="0" presId="urn:microsoft.com/office/officeart/2005/8/layout/vList5"/>
    <dgm:cxn modelId="{1D8912C5-474A-4CEB-AC61-6420182043EC}" srcId="{026B6E0B-3BEB-435D-A85D-DB15AD4783A1}" destId="{990BF012-AA61-4CD4-9587-DF671A79174B}" srcOrd="3" destOrd="0" parTransId="{22844238-7005-4E99-9389-565614E157E0}" sibTransId="{FB7BA787-7195-49DD-A370-47C87D0E39EE}"/>
    <dgm:cxn modelId="{C374D4C7-DF08-477E-BA16-81EC9867E5F8}" type="presOf" srcId="{17FD97FC-A88E-4A18-89C9-1676F2C30528}" destId="{DDFE83D4-6F6D-404F-8E9E-B7B592D86E6E}" srcOrd="0" destOrd="0" presId="urn:microsoft.com/office/officeart/2005/8/layout/vList5"/>
    <dgm:cxn modelId="{C0B377FC-6DB2-4296-9011-A42932C0C44D}" type="presParOf" srcId="{BAC91F44-EDF5-4B0C-9330-901DA3F995E5}" destId="{78BDA7BB-E8AB-4207-B7F7-36333DC7119A}" srcOrd="0" destOrd="0" presId="urn:microsoft.com/office/officeart/2005/8/layout/vList5"/>
    <dgm:cxn modelId="{01B8871A-736A-4012-B8D4-274EA23375AC}" type="presParOf" srcId="{78BDA7BB-E8AB-4207-B7F7-36333DC7119A}" destId="{7CFB5922-B171-4F1D-BC03-6D7C02237F88}" srcOrd="0" destOrd="0" presId="urn:microsoft.com/office/officeart/2005/8/layout/vList5"/>
    <dgm:cxn modelId="{CA032197-E2E3-4235-8B35-A8A0CC2548C8}" type="presParOf" srcId="{78BDA7BB-E8AB-4207-B7F7-36333DC7119A}" destId="{0B74088D-217C-479B-8BFA-C1B22E28387F}" srcOrd="1" destOrd="0" presId="urn:microsoft.com/office/officeart/2005/8/layout/vList5"/>
    <dgm:cxn modelId="{3FFB6329-9971-4F25-B0AE-840B367A9E21}" type="presParOf" srcId="{BAC91F44-EDF5-4B0C-9330-901DA3F995E5}" destId="{65ED4125-E017-45FC-BFEC-CC9FAF52BD61}" srcOrd="1" destOrd="0" presId="urn:microsoft.com/office/officeart/2005/8/layout/vList5"/>
    <dgm:cxn modelId="{3C2F7D1D-7A10-45D5-AB9D-055EDFC6927B}" type="presParOf" srcId="{BAC91F44-EDF5-4B0C-9330-901DA3F995E5}" destId="{B1F7647C-B0E0-4E55-BD5C-14217A500F7C}" srcOrd="2" destOrd="0" presId="urn:microsoft.com/office/officeart/2005/8/layout/vList5"/>
    <dgm:cxn modelId="{F2C60E0B-BE61-4D8A-9032-6634D6A32840}" type="presParOf" srcId="{B1F7647C-B0E0-4E55-BD5C-14217A500F7C}" destId="{B5F2454D-6A6A-4A4C-8AF7-0E0FD422B1A1}" srcOrd="0" destOrd="0" presId="urn:microsoft.com/office/officeart/2005/8/layout/vList5"/>
    <dgm:cxn modelId="{25588D76-D323-48E8-B98B-5BD3A89FED6D}" type="presParOf" srcId="{B1F7647C-B0E0-4E55-BD5C-14217A500F7C}" destId="{C786ACB8-7EC0-4056-AD84-9197587C0E24}" srcOrd="1" destOrd="0" presId="urn:microsoft.com/office/officeart/2005/8/layout/vList5"/>
    <dgm:cxn modelId="{57C47D5C-02FD-49D4-8244-FF204180583A}" type="presParOf" srcId="{BAC91F44-EDF5-4B0C-9330-901DA3F995E5}" destId="{0A9E4CC4-2477-40F1-BD0D-90E2FC3095DE}" srcOrd="3" destOrd="0" presId="urn:microsoft.com/office/officeart/2005/8/layout/vList5"/>
    <dgm:cxn modelId="{2E41645E-9C25-40AB-A786-6495088D95AC}" type="presParOf" srcId="{BAC91F44-EDF5-4B0C-9330-901DA3F995E5}" destId="{F53D6A38-9463-46CF-9111-B1F913D4F1A6}" srcOrd="4" destOrd="0" presId="urn:microsoft.com/office/officeart/2005/8/layout/vList5"/>
    <dgm:cxn modelId="{94980930-35F5-4A90-A2AF-8B61E35EE29D}" type="presParOf" srcId="{F53D6A38-9463-46CF-9111-B1F913D4F1A6}" destId="{DDFE83D4-6F6D-404F-8E9E-B7B592D86E6E}" srcOrd="0" destOrd="0" presId="urn:microsoft.com/office/officeart/2005/8/layout/vList5"/>
    <dgm:cxn modelId="{DC51C2E8-2589-4522-8248-9E699A88B257}" type="presParOf" srcId="{BAC91F44-EDF5-4B0C-9330-901DA3F995E5}" destId="{4DB97F05-D9D6-4BE0-9037-C4BA12A6D089}" srcOrd="5" destOrd="0" presId="urn:microsoft.com/office/officeart/2005/8/layout/vList5"/>
    <dgm:cxn modelId="{D25D41D6-C9C0-4B7E-B7DC-AC2937781A55}" type="presParOf" srcId="{BAC91F44-EDF5-4B0C-9330-901DA3F995E5}" destId="{F4C16182-7D26-47EC-8663-281D19EE7265}" srcOrd="6" destOrd="0" presId="urn:microsoft.com/office/officeart/2005/8/layout/vList5"/>
    <dgm:cxn modelId="{3A87C774-2C17-4D10-AF36-EB2F6103F14C}" type="presParOf" srcId="{F4C16182-7D26-47EC-8663-281D19EE7265}" destId="{DF17E3C7-125A-4130-8F2A-12DFF74BB31F}"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EE097-9CC7-4C20-A2E6-23B2A96DF8EA}">
      <dsp:nvSpPr>
        <dsp:cNvPr id="0" name=""/>
        <dsp:cNvSpPr/>
      </dsp:nvSpPr>
      <dsp:spPr>
        <a:xfrm>
          <a:off x="0" y="117263"/>
          <a:ext cx="9385933" cy="17671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8453" tIns="687324" rIns="728453" bIns="128016" numCol="1" spcCol="1270" anchor="t" anchorCtr="0">
          <a:noAutofit/>
        </a:bodyPr>
        <a:lstStyle/>
        <a:p>
          <a:pPr marL="285750" lvl="1" indent="-285750" algn="l" defTabSz="1466850">
            <a:lnSpc>
              <a:spcPct val="90000"/>
            </a:lnSpc>
            <a:spcBef>
              <a:spcPct val="0"/>
            </a:spcBef>
            <a:spcAft>
              <a:spcPct val="15000"/>
            </a:spcAft>
            <a:buNone/>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Organizations are seeking more authentic (and hence more effective) training experiences for their employees by using real business problems to advance employee learning.</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117263"/>
        <a:ext cx="9385933" cy="1767150"/>
      </dsp:txXfrm>
    </dsp:sp>
    <dsp:sp modelId="{11091FE4-B5E6-44F2-8F3E-DFAD1DEA6B1E}">
      <dsp:nvSpPr>
        <dsp:cNvPr id="0" name=""/>
        <dsp:cNvSpPr/>
      </dsp:nvSpPr>
      <dsp:spPr>
        <a:xfrm>
          <a:off x="469296" y="20218"/>
          <a:ext cx="6570153" cy="58412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336" tIns="0" rIns="248336" bIns="0" numCol="1" spcCol="1270" anchor="ctr" anchorCtr="0">
          <a:noAutofit/>
        </a:bodyPr>
        <a:lstStyle/>
        <a:p>
          <a:pPr marL="0" lvl="0" indent="0" algn="l" defTabSz="1066800">
            <a:lnSpc>
              <a:spcPct val="90000"/>
            </a:lnSpc>
            <a:spcBef>
              <a:spcPct val="0"/>
            </a:spcBef>
            <a:spcAft>
              <a:spcPct val="35000"/>
            </a:spcAft>
            <a:buNone/>
          </a:pPr>
          <a:r>
            <a:rPr lang="en-US" sz="2400" b="1" kern="1200" dirty="0">
              <a:solidFill>
                <a:srgbClr val="C00000"/>
              </a:solidFill>
              <a:latin typeface="Times New Roman" panose="02020603050405020304" pitchFamily="18" charset="0"/>
              <a:cs typeface="Times New Roman" panose="02020603050405020304" pitchFamily="18" charset="0"/>
            </a:rPr>
            <a:t>Integration of Performance and Training</a:t>
          </a:r>
          <a:endParaRPr lang="en-CA" sz="2400" b="1" kern="1200" dirty="0">
            <a:solidFill>
              <a:srgbClr val="C00000"/>
            </a:solidFill>
            <a:latin typeface="Times New Roman" panose="02020603050405020304" pitchFamily="18" charset="0"/>
            <a:cs typeface="Times New Roman" panose="02020603050405020304" pitchFamily="18" charset="0"/>
          </a:endParaRPr>
        </a:p>
      </dsp:txBody>
      <dsp:txXfrm>
        <a:off x="497811" y="48733"/>
        <a:ext cx="6513123" cy="527095"/>
      </dsp:txXfrm>
    </dsp:sp>
    <dsp:sp modelId="{0D69F277-A311-4C68-A58F-08923DEDCAE5}">
      <dsp:nvSpPr>
        <dsp:cNvPr id="0" name=""/>
        <dsp:cNvSpPr/>
      </dsp:nvSpPr>
      <dsp:spPr>
        <a:xfrm>
          <a:off x="0" y="2312904"/>
          <a:ext cx="9385933" cy="2130975"/>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28453" tIns="687324" rIns="728453" bIns="170688" numCol="1" spcCol="1270" anchor="t" anchorCtr="0">
          <a:noAutofit/>
        </a:bodyPr>
        <a:lstStyle/>
        <a:p>
          <a:pPr marL="285750" lvl="1" indent="-285750" algn="l" defTabSz="1466850">
            <a:lnSpc>
              <a:spcPct val="90000"/>
            </a:lnSpc>
            <a:spcBef>
              <a:spcPct val="0"/>
            </a:spcBef>
            <a:spcAft>
              <a:spcPct val="15000"/>
            </a:spcAft>
            <a:buNone/>
          </a:pPr>
          <a:r>
            <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       some organizations have created </a:t>
          </a:r>
          <a:r>
            <a:rPr lang="en-US"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a position entitled chief learning officer (CLO) or chief knowledge officer (CKO). The CLO is a leader who designs knowledge through training for individual employees and the organization. </a:t>
          </a:r>
          <a:endParaRPr lang="en-CA" sz="24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2312904"/>
        <a:ext cx="9385933" cy="2130975"/>
      </dsp:txXfrm>
    </dsp:sp>
    <dsp:sp modelId="{C6F875A9-5140-43E1-B00D-3058E4D0117E}">
      <dsp:nvSpPr>
        <dsp:cNvPr id="0" name=""/>
        <dsp:cNvSpPr/>
      </dsp:nvSpPr>
      <dsp:spPr>
        <a:xfrm>
          <a:off x="469296" y="2062613"/>
          <a:ext cx="6570153" cy="73737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336" tIns="0" rIns="248336" bIns="0" numCol="1" spcCol="1270" anchor="ctr"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Chief Learning Officers</a:t>
          </a:r>
        </a:p>
      </dsp:txBody>
      <dsp:txXfrm>
        <a:off x="505291" y="2098608"/>
        <a:ext cx="6498163" cy="6653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AFEA6-184F-498A-8FA0-0E474FAEC045}">
      <dsp:nvSpPr>
        <dsp:cNvPr id="0" name=""/>
        <dsp:cNvSpPr/>
      </dsp:nvSpPr>
      <dsp:spPr>
        <a:xfrm>
          <a:off x="3664488" y="0"/>
          <a:ext cx="5496733" cy="1089208"/>
        </a:xfrm>
        <a:prstGeom prst="rightArrow">
          <a:avLst>
            <a:gd name="adj1" fmla="val 75000"/>
            <a:gd name="adj2" fmla="val 50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Learners must possess basic skills, such as fundamental reading and math proficiency, and sufficient cognitive abilities.</a:t>
          </a:r>
          <a:endParaRPr lang="en-CA" sz="1400" kern="1200" dirty="0">
            <a:latin typeface="Times New Roman" panose="02020603050405020304" pitchFamily="18" charset="0"/>
            <a:cs typeface="Times New Roman" panose="02020603050405020304" pitchFamily="18" charset="0"/>
          </a:endParaRPr>
        </a:p>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 Companies may discover that some workers lack the requisite skills to comprehend their </a:t>
          </a:r>
          <a:r>
            <a:rPr lang="en-CA" sz="1400" kern="1200" dirty="0">
              <a:latin typeface="Times New Roman" panose="02020603050405020304" pitchFamily="18" charset="0"/>
              <a:cs typeface="Times New Roman" panose="02020603050405020304" pitchFamily="18" charset="0"/>
            </a:rPr>
            <a:t>training effectively. </a:t>
          </a:r>
        </a:p>
      </dsp:txBody>
      <dsp:txXfrm>
        <a:off x="3664488" y="136151"/>
        <a:ext cx="5088280" cy="816906"/>
      </dsp:txXfrm>
    </dsp:sp>
    <dsp:sp modelId="{A5848674-E9E0-4B47-B3C0-1B221C1AD186}">
      <dsp:nvSpPr>
        <dsp:cNvPr id="0" name=""/>
        <dsp:cNvSpPr/>
      </dsp:nvSpPr>
      <dsp:spPr>
        <a:xfrm>
          <a:off x="0" y="0"/>
          <a:ext cx="3664488" cy="108920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rgbClr val="C00000"/>
              </a:solidFill>
              <a:latin typeface="Times New Roman" panose="02020603050405020304" pitchFamily="18" charset="0"/>
              <a:cs typeface="Times New Roman" panose="02020603050405020304" pitchFamily="18" charset="0"/>
            </a:rPr>
            <a:t>Ability to Learn</a:t>
          </a:r>
        </a:p>
      </dsp:txBody>
      <dsp:txXfrm>
        <a:off x="53171" y="53171"/>
        <a:ext cx="3558146" cy="982866"/>
      </dsp:txXfrm>
    </dsp:sp>
    <dsp:sp modelId="{DAC366BA-879C-439C-ABC1-F4CCB11F2F18}">
      <dsp:nvSpPr>
        <dsp:cNvPr id="0" name=""/>
        <dsp:cNvSpPr/>
      </dsp:nvSpPr>
      <dsp:spPr>
        <a:xfrm>
          <a:off x="3664488" y="1198129"/>
          <a:ext cx="5496733" cy="1089208"/>
        </a:xfrm>
        <a:prstGeom prst="rightArrow">
          <a:avLst>
            <a:gd name="adj1" fmla="val 75000"/>
            <a:gd name="adj2" fmla="val 50000"/>
          </a:avLst>
        </a:prstGeom>
        <a:solidFill>
          <a:schemeClr val="accent3">
            <a:tint val="40000"/>
            <a:alpha val="90000"/>
            <a:hueOff val="1014570"/>
            <a:satOff val="50000"/>
            <a:lumOff val="890"/>
            <a:alphaOff val="0"/>
          </a:schemeClr>
        </a:solidFill>
        <a:ln w="12700" cap="flat" cmpd="sng" algn="ctr">
          <a:solidFill>
            <a:schemeClr val="accent3">
              <a:tint val="40000"/>
              <a:alpha val="90000"/>
              <a:hueOff val="1014570"/>
              <a:satOff val="50000"/>
              <a:lumOff val="8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US" sz="1400" kern="1200" dirty="0">
              <a:latin typeface="Times New Roman" panose="02020603050405020304" pitchFamily="18" charset="0"/>
              <a:cs typeface="Times New Roman" panose="02020603050405020304" pitchFamily="18" charset="0"/>
            </a:rPr>
            <a:t>A person’s desire to learn training content is referred to as “motivation to learn” and is influenced by multiple factors.</a:t>
          </a:r>
          <a:endParaRPr lang="en-CA" sz="1400" kern="1200" dirty="0">
            <a:latin typeface="Times New Roman" panose="02020603050405020304" pitchFamily="18" charset="0"/>
            <a:cs typeface="Times New Roman" panose="02020603050405020304" pitchFamily="18" charset="0"/>
          </a:endParaRPr>
        </a:p>
      </dsp:txBody>
      <dsp:txXfrm>
        <a:off x="3664488" y="1334280"/>
        <a:ext cx="5088280" cy="816906"/>
      </dsp:txXfrm>
    </dsp:sp>
    <dsp:sp modelId="{CA357674-AA03-44C3-966A-BC48DF9A016C}">
      <dsp:nvSpPr>
        <dsp:cNvPr id="0" name=""/>
        <dsp:cNvSpPr/>
      </dsp:nvSpPr>
      <dsp:spPr>
        <a:xfrm>
          <a:off x="0" y="1198129"/>
          <a:ext cx="3664488" cy="1089208"/>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rgbClr val="C00000"/>
              </a:solidFill>
              <a:latin typeface="Times New Roman" panose="02020603050405020304" pitchFamily="18" charset="0"/>
              <a:cs typeface="Times New Roman" panose="02020603050405020304" pitchFamily="18" charset="0"/>
            </a:rPr>
            <a:t>Motivation to Learn </a:t>
          </a:r>
        </a:p>
      </dsp:txBody>
      <dsp:txXfrm>
        <a:off x="53171" y="1251300"/>
        <a:ext cx="3558146" cy="982866"/>
      </dsp:txXfrm>
    </dsp:sp>
    <dsp:sp modelId="{6987A328-1188-4242-93C9-AD9569C08A73}">
      <dsp:nvSpPr>
        <dsp:cNvPr id="0" name=""/>
        <dsp:cNvSpPr/>
      </dsp:nvSpPr>
      <dsp:spPr>
        <a:xfrm>
          <a:off x="3664488" y="2396259"/>
          <a:ext cx="5496733" cy="1089208"/>
        </a:xfrm>
        <a:prstGeom prst="rightArrow">
          <a:avLst>
            <a:gd name="adj1" fmla="val 75000"/>
            <a:gd name="adj2" fmla="val 50000"/>
          </a:avLst>
        </a:prstGeom>
        <a:solidFill>
          <a:schemeClr val="accent3">
            <a:tint val="40000"/>
            <a:alpha val="90000"/>
            <a:hueOff val="2029141"/>
            <a:satOff val="100000"/>
            <a:lumOff val="1779"/>
            <a:alphaOff val="0"/>
          </a:schemeClr>
        </a:solidFill>
        <a:ln w="12700" cap="flat" cmpd="sng" algn="ctr">
          <a:solidFill>
            <a:schemeClr val="accent3">
              <a:tint val="40000"/>
              <a:alpha val="90000"/>
              <a:hueOff val="2029141"/>
              <a:satOff val="100000"/>
              <a:lumOff val="17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n-CA" sz="1400" kern="1200" dirty="0">
              <a:latin typeface="Times New Roman" panose="02020603050405020304" pitchFamily="18" charset="0"/>
              <a:cs typeface="Times New Roman" panose="02020603050405020304" pitchFamily="18" charset="0"/>
            </a:rPr>
            <a:t>Person’s belief </a:t>
          </a:r>
          <a:r>
            <a:rPr lang="en-US" sz="1400" kern="1200" dirty="0">
              <a:latin typeface="Times New Roman" panose="02020603050405020304" pitchFamily="18" charset="0"/>
              <a:cs typeface="Times New Roman" panose="02020603050405020304" pitchFamily="18" charset="0"/>
            </a:rPr>
            <a:t>that he or she can learn the </a:t>
          </a:r>
          <a:r>
            <a:rPr lang="en-CA" sz="1400" kern="1200" dirty="0">
              <a:latin typeface="Times New Roman" panose="02020603050405020304" pitchFamily="18" charset="0"/>
              <a:cs typeface="Times New Roman" panose="02020603050405020304" pitchFamily="18" charset="0"/>
            </a:rPr>
            <a:t>training program content.</a:t>
          </a:r>
        </a:p>
      </dsp:txBody>
      <dsp:txXfrm>
        <a:off x="3664488" y="2532410"/>
        <a:ext cx="5088280" cy="816906"/>
      </dsp:txXfrm>
    </dsp:sp>
    <dsp:sp modelId="{428377C7-0A35-442B-9FB9-42F91F6F88C8}">
      <dsp:nvSpPr>
        <dsp:cNvPr id="0" name=""/>
        <dsp:cNvSpPr/>
      </dsp:nvSpPr>
      <dsp:spPr>
        <a:xfrm>
          <a:off x="0" y="2396259"/>
          <a:ext cx="3664488" cy="1089208"/>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latin typeface="Times New Roman" panose="02020603050405020304" pitchFamily="18" charset="0"/>
              <a:cs typeface="Times New Roman" panose="02020603050405020304" pitchFamily="18" charset="0"/>
            </a:rPr>
            <a:t>Self-Efficacy Person’s belief </a:t>
          </a:r>
        </a:p>
      </dsp:txBody>
      <dsp:txXfrm>
        <a:off x="53171" y="2449430"/>
        <a:ext cx="3558146" cy="9828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E86EE7-0895-4C55-92FB-B80053A5A3B5}">
      <dsp:nvSpPr>
        <dsp:cNvPr id="0" name=""/>
        <dsp:cNvSpPr/>
      </dsp:nvSpPr>
      <dsp:spPr>
        <a:xfrm>
          <a:off x="0" y="2805710"/>
          <a:ext cx="9624447" cy="107092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CA" sz="2000" kern="1200" dirty="0">
              <a:latin typeface="Times New Roman" panose="02020603050405020304" pitchFamily="18" charset="0"/>
              <a:cs typeface="Times New Roman" panose="02020603050405020304" pitchFamily="18" charset="0"/>
            </a:rPr>
            <a:t>Massed practice is performed all at once.</a:t>
          </a:r>
        </a:p>
      </dsp:txBody>
      <dsp:txXfrm>
        <a:off x="0" y="2805710"/>
        <a:ext cx="2887334" cy="1070920"/>
      </dsp:txXfrm>
    </dsp:sp>
    <dsp:sp modelId="{044B692C-7644-465E-8AE5-0E3202D03C18}">
      <dsp:nvSpPr>
        <dsp:cNvPr id="0" name=""/>
        <dsp:cNvSpPr/>
      </dsp:nvSpPr>
      <dsp:spPr>
        <a:xfrm>
          <a:off x="0" y="1441583"/>
          <a:ext cx="9624447" cy="107092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CA" sz="2100" kern="1200" dirty="0"/>
            <a:t> </a:t>
          </a:r>
          <a:r>
            <a:rPr lang="en-CA" sz="2000" kern="1200" dirty="0">
              <a:latin typeface="Times New Roman" panose="02020603050405020304" pitchFamily="18" charset="0"/>
              <a:cs typeface="Times New Roman" panose="02020603050405020304" pitchFamily="18" charset="0"/>
            </a:rPr>
            <a:t>Spaced practice is performed in several sessions spaced over a </a:t>
          </a:r>
          <a:r>
            <a:rPr lang="en-US" sz="2000" kern="1200" dirty="0">
              <a:latin typeface="Times New Roman" panose="02020603050405020304" pitchFamily="18" charset="0"/>
              <a:cs typeface="Times New Roman" panose="02020603050405020304" pitchFamily="18" charset="0"/>
            </a:rPr>
            <a:t>period of hours or days.</a:t>
          </a:r>
          <a:endParaRPr lang="en-CA" sz="2200" kern="1200" dirty="0">
            <a:latin typeface="Times New Roman" panose="02020603050405020304" pitchFamily="18" charset="0"/>
            <a:cs typeface="Times New Roman" panose="02020603050405020304" pitchFamily="18" charset="0"/>
          </a:endParaRPr>
        </a:p>
      </dsp:txBody>
      <dsp:txXfrm>
        <a:off x="0" y="1441583"/>
        <a:ext cx="2887334" cy="1070920"/>
      </dsp:txXfrm>
    </dsp:sp>
    <dsp:sp modelId="{DEC9760E-874A-49CB-B04A-01A19185296A}">
      <dsp:nvSpPr>
        <dsp:cNvPr id="0" name=""/>
        <dsp:cNvSpPr/>
      </dsp:nvSpPr>
      <dsp:spPr>
        <a:xfrm>
          <a:off x="0" y="77455"/>
          <a:ext cx="9624447" cy="1070920"/>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b="1" kern="1200" dirty="0">
              <a:latin typeface="Times New Roman" panose="02020603050405020304" pitchFamily="18" charset="0"/>
              <a:cs typeface="Times New Roman" panose="02020603050405020304" pitchFamily="18" charset="0"/>
            </a:rPr>
            <a:t>Performance of job related tasks and duties by </a:t>
          </a:r>
          <a:r>
            <a:rPr lang="en-CA" sz="1800" b="1" kern="1200" dirty="0">
              <a:latin typeface="Times New Roman" panose="02020603050405020304" pitchFamily="18" charset="0"/>
              <a:cs typeface="Times New Roman" panose="02020603050405020304" pitchFamily="18" charset="0"/>
            </a:rPr>
            <a:t>trainees during training.</a:t>
          </a:r>
        </a:p>
      </dsp:txBody>
      <dsp:txXfrm>
        <a:off x="0" y="77455"/>
        <a:ext cx="2887334" cy="1070920"/>
      </dsp:txXfrm>
    </dsp:sp>
    <dsp:sp modelId="{5629FFA9-8823-43F1-AE85-FF6C93417EC5}">
      <dsp:nvSpPr>
        <dsp:cNvPr id="0" name=""/>
        <dsp:cNvSpPr/>
      </dsp:nvSpPr>
      <dsp:spPr>
        <a:xfrm>
          <a:off x="5060118" y="224059"/>
          <a:ext cx="2199054" cy="146603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CA" sz="3800" kern="1200" dirty="0"/>
            <a:t>Active practice</a:t>
          </a:r>
        </a:p>
      </dsp:txBody>
      <dsp:txXfrm>
        <a:off x="5103057" y="266998"/>
        <a:ext cx="2113176" cy="1380158"/>
      </dsp:txXfrm>
    </dsp:sp>
    <dsp:sp modelId="{1F8EAD87-BBEB-479A-814C-D4B67DE6E1C9}">
      <dsp:nvSpPr>
        <dsp:cNvPr id="0" name=""/>
        <dsp:cNvSpPr/>
      </dsp:nvSpPr>
      <dsp:spPr>
        <a:xfrm>
          <a:off x="4730260" y="1690095"/>
          <a:ext cx="1429385" cy="586414"/>
        </a:xfrm>
        <a:custGeom>
          <a:avLst/>
          <a:gdLst/>
          <a:ahLst/>
          <a:cxnLst/>
          <a:rect l="0" t="0" r="0" b="0"/>
          <a:pathLst>
            <a:path>
              <a:moveTo>
                <a:pt x="1429385" y="0"/>
              </a:moveTo>
              <a:lnTo>
                <a:pt x="1429385" y="293207"/>
              </a:lnTo>
              <a:lnTo>
                <a:pt x="0" y="293207"/>
              </a:lnTo>
              <a:lnTo>
                <a:pt x="0" y="58641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D4DED3-8763-4725-8060-99D46072F3EA}">
      <dsp:nvSpPr>
        <dsp:cNvPr id="0" name=""/>
        <dsp:cNvSpPr/>
      </dsp:nvSpPr>
      <dsp:spPr>
        <a:xfrm>
          <a:off x="3630733" y="2276510"/>
          <a:ext cx="2199054" cy="146603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CA" sz="3800" kern="1200" dirty="0"/>
            <a:t>Spaced practice</a:t>
          </a:r>
        </a:p>
      </dsp:txBody>
      <dsp:txXfrm>
        <a:off x="3673672" y="2319449"/>
        <a:ext cx="2113176" cy="1380158"/>
      </dsp:txXfrm>
    </dsp:sp>
    <dsp:sp modelId="{FC7FEF8F-DDAC-425E-A99B-86CD20EFBD7D}">
      <dsp:nvSpPr>
        <dsp:cNvPr id="0" name=""/>
        <dsp:cNvSpPr/>
      </dsp:nvSpPr>
      <dsp:spPr>
        <a:xfrm>
          <a:off x="6159646" y="1690095"/>
          <a:ext cx="1429385" cy="586414"/>
        </a:xfrm>
        <a:custGeom>
          <a:avLst/>
          <a:gdLst/>
          <a:ahLst/>
          <a:cxnLst/>
          <a:rect l="0" t="0" r="0" b="0"/>
          <a:pathLst>
            <a:path>
              <a:moveTo>
                <a:pt x="0" y="0"/>
              </a:moveTo>
              <a:lnTo>
                <a:pt x="0" y="293207"/>
              </a:lnTo>
              <a:lnTo>
                <a:pt x="1429385" y="293207"/>
              </a:lnTo>
              <a:lnTo>
                <a:pt x="1429385" y="586414"/>
              </a:lnTo>
            </a:path>
          </a:pathLst>
        </a:cu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AAE0B2-291A-4C43-A7BD-248418B5B708}">
      <dsp:nvSpPr>
        <dsp:cNvPr id="0" name=""/>
        <dsp:cNvSpPr/>
      </dsp:nvSpPr>
      <dsp:spPr>
        <a:xfrm>
          <a:off x="6489504" y="2276510"/>
          <a:ext cx="2199054" cy="1466036"/>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CA" sz="3800" kern="1200" dirty="0"/>
            <a:t>Massed practice </a:t>
          </a:r>
        </a:p>
      </dsp:txBody>
      <dsp:txXfrm>
        <a:off x="6532443" y="2319449"/>
        <a:ext cx="2113176" cy="13801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9C5DD-AB31-45EE-83D1-D581E631C687}">
      <dsp:nvSpPr>
        <dsp:cNvPr id="0" name=""/>
        <dsp:cNvSpPr/>
      </dsp:nvSpPr>
      <dsp:spPr>
        <a:xfrm>
          <a:off x="437143"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87E7245F-BFF8-4692-B218-95E8EB692958}">
      <dsp:nvSpPr>
        <dsp:cNvPr id="0" name=""/>
        <dsp:cNvSpPr/>
      </dsp:nvSpPr>
      <dsp:spPr>
        <a:xfrm>
          <a:off x="502555" y="65412"/>
          <a:ext cx="523302" cy="523302"/>
        </a:xfrm>
        <a:prstGeom prst="chord">
          <a:avLst>
            <a:gd name="adj1" fmla="val 1168272"/>
            <a:gd name="adj2" fmla="val 9631728"/>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F5BBA45A-1C74-4444-B19C-B683CF47CA71}">
      <dsp:nvSpPr>
        <dsp:cNvPr id="0" name=""/>
        <dsp:cNvSpPr/>
      </dsp:nvSpPr>
      <dsp:spPr>
        <a:xfrm>
          <a:off x="802554" y="654128"/>
          <a:ext cx="2785114"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1066800">
            <a:lnSpc>
              <a:spcPct val="90000"/>
            </a:lnSpc>
            <a:spcBef>
              <a:spcPct val="0"/>
            </a:spcBef>
            <a:spcAft>
              <a:spcPct val="35000"/>
            </a:spcAft>
            <a:buNone/>
          </a:pPr>
          <a:r>
            <a:rPr lang="en-CA" sz="2400" kern="1200" dirty="0">
              <a:latin typeface="Times New Roman" panose="02020603050405020304" pitchFamily="18" charset="0"/>
              <a:cs typeface="Times New Roman" panose="02020603050405020304" pitchFamily="18" charset="0"/>
            </a:rPr>
            <a:t>Training that occurs through interactions and feedback among employees.</a:t>
          </a:r>
        </a:p>
      </dsp:txBody>
      <dsp:txXfrm>
        <a:off x="802554" y="654128"/>
        <a:ext cx="2785114" cy="2752788"/>
      </dsp:txXfrm>
    </dsp:sp>
    <dsp:sp modelId="{1B990506-7014-4C4B-B9A5-263718355400}">
      <dsp:nvSpPr>
        <dsp:cNvPr id="0" name=""/>
        <dsp:cNvSpPr/>
      </dsp:nvSpPr>
      <dsp:spPr>
        <a:xfrm>
          <a:off x="1027136" y="213566"/>
          <a:ext cx="2648359" cy="226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Informal training</a:t>
          </a:r>
        </a:p>
      </dsp:txBody>
      <dsp:txXfrm>
        <a:off x="1027136" y="213566"/>
        <a:ext cx="2648359" cy="226995"/>
      </dsp:txXfrm>
    </dsp:sp>
    <dsp:sp modelId="{953995CA-B920-4DE4-8D2B-7C53D93B64AD}">
      <dsp:nvSpPr>
        <dsp:cNvPr id="0" name=""/>
        <dsp:cNvSpPr/>
      </dsp:nvSpPr>
      <dsp:spPr>
        <a:xfrm>
          <a:off x="3723946"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18F37B73-1ED9-4098-AD6F-F909277C90C8}">
      <dsp:nvSpPr>
        <dsp:cNvPr id="0" name=""/>
        <dsp:cNvSpPr/>
      </dsp:nvSpPr>
      <dsp:spPr>
        <a:xfrm>
          <a:off x="3789358" y="65412"/>
          <a:ext cx="523302" cy="523302"/>
        </a:xfrm>
        <a:prstGeom prst="chord">
          <a:avLst>
            <a:gd name="adj1" fmla="val 20431728"/>
            <a:gd name="adj2" fmla="val 11968272"/>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5790F80E-2D2E-4634-AB5C-C7E819827618}">
      <dsp:nvSpPr>
        <dsp:cNvPr id="0" name=""/>
        <dsp:cNvSpPr/>
      </dsp:nvSpPr>
      <dsp:spPr>
        <a:xfrm>
          <a:off x="4441802" y="654128"/>
          <a:ext cx="2080224"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Training people to do more than one job</a:t>
          </a:r>
          <a:endParaRPr lang="en-CA" sz="2400" kern="1200" dirty="0">
            <a:latin typeface="Times New Roman" panose="02020603050405020304" pitchFamily="18" charset="0"/>
            <a:cs typeface="Times New Roman" panose="02020603050405020304" pitchFamily="18" charset="0"/>
          </a:endParaRPr>
        </a:p>
        <a:p>
          <a:pPr marL="0" lvl="0" indent="0" algn="l" defTabSz="1066800">
            <a:lnSpc>
              <a:spcPct val="90000"/>
            </a:lnSpc>
            <a:spcBef>
              <a:spcPct val="0"/>
            </a:spcBef>
            <a:spcAft>
              <a:spcPct val="35000"/>
            </a:spcAft>
            <a:buNone/>
          </a:pPr>
          <a:endParaRPr lang="en-CA" sz="2400" kern="1200" dirty="0">
            <a:latin typeface="Times New Roman" panose="02020603050405020304" pitchFamily="18" charset="0"/>
            <a:cs typeface="Times New Roman" panose="02020603050405020304" pitchFamily="18" charset="0"/>
          </a:endParaRPr>
        </a:p>
      </dsp:txBody>
      <dsp:txXfrm>
        <a:off x="4441802" y="654128"/>
        <a:ext cx="2080224" cy="2752788"/>
      </dsp:txXfrm>
    </dsp:sp>
    <dsp:sp modelId="{F302D56D-22CF-483C-95E9-C57566C7AB0C}">
      <dsp:nvSpPr>
        <dsp:cNvPr id="0" name=""/>
        <dsp:cNvSpPr/>
      </dsp:nvSpPr>
      <dsp:spPr>
        <a:xfrm>
          <a:off x="4353735" y="122635"/>
          <a:ext cx="2256360" cy="4088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Cross Training</a:t>
          </a:r>
        </a:p>
      </dsp:txBody>
      <dsp:txXfrm>
        <a:off x="4353735" y="122635"/>
        <a:ext cx="2256360" cy="408856"/>
      </dsp:txXfrm>
    </dsp:sp>
    <dsp:sp modelId="{7E6A705E-CEA0-42BF-9231-B118CF8590A8}">
      <dsp:nvSpPr>
        <dsp:cNvPr id="0" name=""/>
        <dsp:cNvSpPr/>
      </dsp:nvSpPr>
      <dsp:spPr>
        <a:xfrm>
          <a:off x="6746371" y="0"/>
          <a:ext cx="654128" cy="654128"/>
        </a:xfrm>
        <a:prstGeom prst="ellipse">
          <a:avLst/>
        </a:prstGeom>
        <a:gradFill rotWithShape="0">
          <a:gsLst>
            <a:gs pos="0">
              <a:schemeClr val="accent2">
                <a:tint val="40000"/>
                <a:hueOff val="0"/>
                <a:satOff val="0"/>
                <a:lumOff val="0"/>
                <a:alphaOff val="0"/>
                <a:satMod val="103000"/>
                <a:lumMod val="102000"/>
                <a:tint val="94000"/>
              </a:schemeClr>
            </a:gs>
            <a:gs pos="50000">
              <a:schemeClr val="accent2">
                <a:tint val="40000"/>
                <a:hueOff val="0"/>
                <a:satOff val="0"/>
                <a:lumOff val="0"/>
                <a:alphaOff val="0"/>
                <a:satMod val="110000"/>
                <a:lumMod val="100000"/>
                <a:shade val="100000"/>
              </a:schemeClr>
            </a:gs>
            <a:gs pos="100000">
              <a:schemeClr val="accent2">
                <a:tint val="40000"/>
                <a:hueOff val="0"/>
                <a:satOff val="0"/>
                <a:lumOff val="0"/>
                <a:alphaOff val="0"/>
                <a:lumMod val="99000"/>
                <a:satMod val="120000"/>
                <a:shade val="78000"/>
              </a:schemeClr>
            </a:gs>
          </a:gsLst>
          <a:lin ang="54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26EF9079-0FF2-4784-8C10-703AB5C45852}">
      <dsp:nvSpPr>
        <dsp:cNvPr id="0" name=""/>
        <dsp:cNvSpPr/>
      </dsp:nvSpPr>
      <dsp:spPr>
        <a:xfrm>
          <a:off x="6811784" y="65412"/>
          <a:ext cx="523302" cy="523302"/>
        </a:xfrm>
        <a:prstGeom prst="chord">
          <a:avLst>
            <a:gd name="adj1" fmla="val 162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sp>
    <dsp:sp modelId="{17D1A274-7F54-46FD-BC90-9ECD167786A3}">
      <dsp:nvSpPr>
        <dsp:cNvPr id="0" name=""/>
        <dsp:cNvSpPr/>
      </dsp:nvSpPr>
      <dsp:spPr>
        <a:xfrm>
          <a:off x="6751994" y="654128"/>
          <a:ext cx="3504692" cy="2752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1066800">
            <a:lnSpc>
              <a:spcPct val="90000"/>
            </a:lnSpc>
            <a:spcBef>
              <a:spcPct val="0"/>
            </a:spcBef>
            <a:spcAft>
              <a:spcPct val="35000"/>
            </a:spcAft>
            <a:buNone/>
          </a:pPr>
          <a:r>
            <a:rPr lang="en-US" sz="2400" kern="1200" dirty="0">
              <a:latin typeface="Times New Roman" panose="02020603050405020304" pitchFamily="18" charset="0"/>
              <a:cs typeface="Times New Roman" panose="02020603050405020304" pitchFamily="18" charset="0"/>
            </a:rPr>
            <a:t>The most common type of training at all levels in an organization is on-the-job training (OJT) because it is flexible and relevant to what employees do</a:t>
          </a:r>
          <a:endParaRPr lang="en-CA" sz="2400" kern="1200" dirty="0">
            <a:latin typeface="Times New Roman" panose="02020603050405020304" pitchFamily="18" charset="0"/>
            <a:cs typeface="Times New Roman" panose="02020603050405020304" pitchFamily="18" charset="0"/>
          </a:endParaRPr>
        </a:p>
        <a:p>
          <a:pPr marL="0" lvl="0" indent="0" algn="l" defTabSz="1066800">
            <a:lnSpc>
              <a:spcPct val="90000"/>
            </a:lnSpc>
            <a:spcBef>
              <a:spcPct val="0"/>
            </a:spcBef>
            <a:spcAft>
              <a:spcPct val="35000"/>
            </a:spcAft>
            <a:buNone/>
          </a:pPr>
          <a:endParaRPr lang="en-CA" sz="2400" kern="1200" dirty="0">
            <a:latin typeface="Times New Roman" panose="02020603050405020304" pitchFamily="18" charset="0"/>
            <a:cs typeface="Times New Roman" panose="02020603050405020304" pitchFamily="18" charset="0"/>
          </a:endParaRPr>
        </a:p>
      </dsp:txBody>
      <dsp:txXfrm>
        <a:off x="6751994" y="654128"/>
        <a:ext cx="3504692" cy="2752788"/>
      </dsp:txXfrm>
    </dsp:sp>
    <dsp:sp modelId="{6FF30338-F8BD-4ADA-8232-551AD142D6D3}">
      <dsp:nvSpPr>
        <dsp:cNvPr id="0" name=""/>
        <dsp:cNvSpPr/>
      </dsp:nvSpPr>
      <dsp:spPr>
        <a:xfrm>
          <a:off x="7464160" y="0"/>
          <a:ext cx="3165309" cy="599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b" anchorCtr="0">
          <a:noAutofit/>
        </a:bodyPr>
        <a:lstStyle/>
        <a:p>
          <a:pPr marL="0" lvl="0" indent="0" algn="l"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On-the-Job Training</a:t>
          </a:r>
        </a:p>
      </dsp:txBody>
      <dsp:txXfrm>
        <a:off x="7464160" y="0"/>
        <a:ext cx="3165309" cy="59933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A3C80-1D69-470F-AD1F-35F52CF232D9}">
      <dsp:nvSpPr>
        <dsp:cNvPr id="0" name=""/>
        <dsp:cNvSpPr/>
      </dsp:nvSpPr>
      <dsp:spPr>
        <a:xfrm>
          <a:off x="0" y="0"/>
          <a:ext cx="2712203" cy="2712203"/>
        </a:xfrm>
        <a:prstGeom prst="pie">
          <a:avLst>
            <a:gd name="adj1" fmla="val 5400000"/>
            <a:gd name="adj2" fmla="val 1620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D65AEB32-1D23-4DC4-9103-5C928F75F05D}">
      <dsp:nvSpPr>
        <dsp:cNvPr id="0" name=""/>
        <dsp:cNvSpPr/>
      </dsp:nvSpPr>
      <dsp:spPr>
        <a:xfrm>
          <a:off x="1356101" y="0"/>
          <a:ext cx="9412637" cy="2712203"/>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Outsourcing of Training</a:t>
          </a:r>
        </a:p>
      </dsp:txBody>
      <dsp:txXfrm>
        <a:off x="1356101" y="0"/>
        <a:ext cx="9412637" cy="813662"/>
      </dsp:txXfrm>
    </dsp:sp>
    <dsp:sp modelId="{0C86C839-8B67-46B8-A125-58B8C9B1D8C9}">
      <dsp:nvSpPr>
        <dsp:cNvPr id="0" name=""/>
        <dsp:cNvSpPr/>
      </dsp:nvSpPr>
      <dsp:spPr>
        <a:xfrm>
          <a:off x="474636" y="813662"/>
          <a:ext cx="1762930" cy="1762930"/>
        </a:xfrm>
        <a:prstGeom prst="pie">
          <a:avLst>
            <a:gd name="adj1" fmla="val 5400000"/>
            <a:gd name="adj2" fmla="val 16200000"/>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D5BEEDD2-A7DC-4018-A896-7BEE7B606A3B}">
      <dsp:nvSpPr>
        <dsp:cNvPr id="0" name=""/>
        <dsp:cNvSpPr/>
      </dsp:nvSpPr>
      <dsp:spPr>
        <a:xfrm>
          <a:off x="1356101" y="813662"/>
          <a:ext cx="9412637" cy="1762930"/>
        </a:xfrm>
        <a:prstGeom prst="rect">
          <a:avLst/>
        </a:prstGeom>
        <a:solidFill>
          <a:schemeClr val="lt1">
            <a:alpha val="90000"/>
            <a:hueOff val="0"/>
            <a:satOff val="0"/>
            <a:lumOff val="0"/>
            <a:alphaOff val="0"/>
          </a:schemeClr>
        </a:solidFill>
        <a:ln w="6350" cap="flat" cmpd="sng" algn="ctr">
          <a:solidFill>
            <a:schemeClr val="accent3">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Government-Supported Job Training </a:t>
          </a:r>
        </a:p>
      </dsp:txBody>
      <dsp:txXfrm>
        <a:off x="1356101" y="813662"/>
        <a:ext cx="9412637" cy="813659"/>
      </dsp:txXfrm>
    </dsp:sp>
    <dsp:sp modelId="{FF387487-1682-4D13-A49B-E05FADAFECFA}">
      <dsp:nvSpPr>
        <dsp:cNvPr id="0" name=""/>
        <dsp:cNvSpPr/>
      </dsp:nvSpPr>
      <dsp:spPr>
        <a:xfrm>
          <a:off x="949271" y="1627322"/>
          <a:ext cx="813660" cy="813660"/>
        </a:xfrm>
        <a:prstGeom prst="pie">
          <a:avLst>
            <a:gd name="adj1" fmla="val 5400000"/>
            <a:gd name="adj2" fmla="val 16200000"/>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CC2537A5-A350-4ED8-8E9C-E39D949835C3}">
      <dsp:nvSpPr>
        <dsp:cNvPr id="0" name=""/>
        <dsp:cNvSpPr/>
      </dsp:nvSpPr>
      <dsp:spPr>
        <a:xfrm>
          <a:off x="1356101" y="1627322"/>
          <a:ext cx="9412637" cy="813660"/>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Educational Assistance Programs </a:t>
          </a:r>
        </a:p>
      </dsp:txBody>
      <dsp:txXfrm>
        <a:off x="1356101" y="1627322"/>
        <a:ext cx="9412637" cy="81366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EE0493-9E2A-4C67-A7A3-BAF90B26EED2}">
      <dsp:nvSpPr>
        <dsp:cNvPr id="0" name=""/>
        <dsp:cNvSpPr/>
      </dsp:nvSpPr>
      <dsp:spPr>
        <a:xfrm>
          <a:off x="0" y="588474"/>
          <a:ext cx="2636054" cy="13873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Cooperative Training</a:t>
          </a:r>
        </a:p>
      </dsp:txBody>
      <dsp:txXfrm>
        <a:off x="0" y="588474"/>
        <a:ext cx="2636054" cy="1387321"/>
      </dsp:txXfrm>
    </dsp:sp>
    <dsp:sp modelId="{099C49F3-265C-4036-A8D0-DFA5B1104DE7}">
      <dsp:nvSpPr>
        <dsp:cNvPr id="0" name=""/>
        <dsp:cNvSpPr/>
      </dsp:nvSpPr>
      <dsp:spPr>
        <a:xfrm>
          <a:off x="2636054" y="638634"/>
          <a:ext cx="527210" cy="12870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A441CD-7745-4FEA-8A95-95FF0A748DA1}">
      <dsp:nvSpPr>
        <dsp:cNvPr id="0" name=""/>
        <dsp:cNvSpPr/>
      </dsp:nvSpPr>
      <dsp:spPr>
        <a:xfrm>
          <a:off x="3374149" y="638634"/>
          <a:ext cx="7170068" cy="128700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285750" lvl="1" indent="-285750" algn="l" defTabSz="1466850">
            <a:lnSpc>
              <a:spcPct val="90000"/>
            </a:lnSpc>
            <a:spcBef>
              <a:spcPct val="0"/>
            </a:spcBef>
            <a:spcAft>
              <a:spcPct val="15000"/>
            </a:spcAft>
            <a:buChar char="•"/>
          </a:pPr>
          <a:r>
            <a:rPr lang="en-US"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Cooperative training approaches mix classroom form, generally referred to as school-to-work transition, helps individuals move into jobs while still in school or on completion of formal schooling. Such efforts may be arranged with high schools or with community colleges.</a:t>
          </a:r>
          <a:endParaRPr lang="en-CA" sz="1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3374149" y="638634"/>
        <a:ext cx="7170068" cy="1287000"/>
      </dsp:txXfrm>
    </dsp:sp>
    <dsp:sp modelId="{C35CF503-33BC-48C4-89BA-28A2700D73CC}">
      <dsp:nvSpPr>
        <dsp:cNvPr id="0" name=""/>
        <dsp:cNvSpPr/>
      </dsp:nvSpPr>
      <dsp:spPr>
        <a:xfrm>
          <a:off x="0" y="2209795"/>
          <a:ext cx="2636054" cy="172940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US" sz="2400" b="1" kern="1200" dirty="0">
              <a:latin typeface="Times New Roman" panose="02020603050405020304" pitchFamily="18" charset="0"/>
              <a:cs typeface="Times New Roman" panose="02020603050405020304" pitchFamily="18" charset="0"/>
            </a:rPr>
            <a:t>Instructor-Led Classroom and Conference Training</a:t>
          </a:r>
          <a:br>
            <a:rPr lang="en-US" sz="2400" b="1" kern="1200" dirty="0">
              <a:latin typeface="Times New Roman" panose="02020603050405020304" pitchFamily="18" charset="0"/>
              <a:cs typeface="Times New Roman" panose="02020603050405020304" pitchFamily="18" charset="0"/>
            </a:rPr>
          </a:br>
          <a:endParaRPr lang="en-CA" sz="2400" b="1" kern="1200" dirty="0">
            <a:latin typeface="Times New Roman" panose="02020603050405020304" pitchFamily="18" charset="0"/>
            <a:cs typeface="Times New Roman" panose="02020603050405020304" pitchFamily="18" charset="0"/>
          </a:endParaRPr>
        </a:p>
      </dsp:txBody>
      <dsp:txXfrm>
        <a:off x="0" y="2209795"/>
        <a:ext cx="2636054" cy="1729406"/>
      </dsp:txXfrm>
    </dsp:sp>
    <dsp:sp modelId="{8E5BEAF2-EAA6-4AAA-8C3F-8AD8143EF07D}">
      <dsp:nvSpPr>
        <dsp:cNvPr id="0" name=""/>
        <dsp:cNvSpPr/>
      </dsp:nvSpPr>
      <dsp:spPr>
        <a:xfrm>
          <a:off x="2636054" y="2209795"/>
          <a:ext cx="527210" cy="1729406"/>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4AFD90-54A1-45B6-83C7-2BF55D9C2BE1}">
      <dsp:nvSpPr>
        <dsp:cNvPr id="0" name=""/>
        <dsp:cNvSpPr/>
      </dsp:nvSpPr>
      <dsp:spPr>
        <a:xfrm>
          <a:off x="3374149" y="2209795"/>
          <a:ext cx="7170068" cy="1729406"/>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171450" lvl="1" indent="-171450" algn="l" defTabSz="800100">
            <a:lnSpc>
              <a:spcPct val="90000"/>
            </a:lnSpc>
            <a:spcBef>
              <a:spcPct val="0"/>
            </a:spcBef>
            <a:spcAft>
              <a:spcPct val="15000"/>
            </a:spcAft>
            <a:buChar char="•"/>
          </a:pPr>
          <a:r>
            <a:rPr lang="en-CA" sz="1800" kern="1200" dirty="0"/>
            <a:t> Is </a:t>
          </a:r>
          <a:r>
            <a:rPr lang="en-US" sz="1800" kern="1200" dirty="0"/>
            <a:t>still the most prevalent approach to training. Employer-conducted short courses, lectures, and meetings usually consist of classroom training, whereas numerous employee development courses offered by professional organizations, trade associations, and educational institutions are examples of conference training. </a:t>
          </a:r>
          <a:endParaRPr lang="en-CA" sz="1800" kern="1200" dirty="0"/>
        </a:p>
      </dsp:txBody>
      <dsp:txXfrm>
        <a:off x="3374149" y="2209795"/>
        <a:ext cx="7170068" cy="17294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4088D-217C-479B-8BFA-C1B22E28387F}">
      <dsp:nvSpPr>
        <dsp:cNvPr id="0" name=""/>
        <dsp:cNvSpPr/>
      </dsp:nvSpPr>
      <dsp:spPr>
        <a:xfrm rot="5400000">
          <a:off x="6692556" y="-2846882"/>
          <a:ext cx="888077" cy="6715635"/>
        </a:xfrm>
        <a:prstGeom prst="round2Same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l" defTabSz="1466850">
            <a:lnSpc>
              <a:spcPct val="90000"/>
            </a:lnSpc>
            <a:spcBef>
              <a:spcPct val="0"/>
            </a:spcBef>
            <a:spcAft>
              <a:spcPct val="15000"/>
            </a:spcAft>
            <a:buNone/>
          </a:pPr>
          <a:r>
            <a:rPr lang="en-US" sz="1800" b="1" kern="1200" dirty="0">
              <a:latin typeface="Times New Roman" panose="02020603050405020304" pitchFamily="18" charset="0"/>
              <a:ea typeface="+mn-ea"/>
              <a:cs typeface="Times New Roman" panose="02020603050405020304" pitchFamily="18" charset="0"/>
            </a:rPr>
            <a:t>  A growing number of college and university classes use some form of Internet-based course support. </a:t>
          </a:r>
          <a:endParaRPr lang="en-CA" sz="1800" b="1" kern="1200" dirty="0">
            <a:latin typeface="Times New Roman" panose="02020603050405020304" pitchFamily="18" charset="0"/>
            <a:ea typeface="+mn-ea"/>
            <a:cs typeface="Times New Roman" panose="02020603050405020304" pitchFamily="18" charset="0"/>
          </a:endParaRPr>
        </a:p>
      </dsp:txBody>
      <dsp:txXfrm rot="-5400000">
        <a:off x="3778777" y="110249"/>
        <a:ext cx="6672283" cy="801373"/>
      </dsp:txXfrm>
    </dsp:sp>
    <dsp:sp modelId="{7CFB5922-B171-4F1D-BC03-6D7C02237F88}">
      <dsp:nvSpPr>
        <dsp:cNvPr id="0" name=""/>
        <dsp:cNvSpPr/>
      </dsp:nvSpPr>
      <dsp:spPr>
        <a:xfrm>
          <a:off x="1232" y="1068"/>
          <a:ext cx="3777545" cy="101973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Distance Training/Learning </a:t>
          </a:r>
        </a:p>
      </dsp:txBody>
      <dsp:txXfrm>
        <a:off x="51011" y="50847"/>
        <a:ext cx="3677987" cy="920174"/>
      </dsp:txXfrm>
    </dsp:sp>
    <dsp:sp modelId="{C786ACB8-7EC0-4056-AD84-9197587C0E24}">
      <dsp:nvSpPr>
        <dsp:cNvPr id="0" name=""/>
        <dsp:cNvSpPr/>
      </dsp:nvSpPr>
      <dsp:spPr>
        <a:xfrm rot="5400000">
          <a:off x="6523547" y="-1765174"/>
          <a:ext cx="1160035" cy="6797280"/>
        </a:xfrm>
        <a:prstGeom prst="round2SameRect">
          <a:avLst/>
        </a:prstGeom>
        <a:solidFill>
          <a:schemeClr val="accent4">
            <a:tint val="40000"/>
            <a:alpha val="90000"/>
            <a:hueOff val="10861925"/>
            <a:satOff val="-51245"/>
            <a:lumOff val="-1851"/>
            <a:alphaOff val="0"/>
          </a:schemeClr>
        </a:solidFill>
        <a:ln w="12700" cap="flat" cmpd="sng" algn="ctr">
          <a:solidFill>
            <a:schemeClr val="accent4">
              <a:tint val="40000"/>
              <a:alpha val="90000"/>
              <a:hueOff val="10861925"/>
              <a:satOff val="-51245"/>
              <a:lumOff val="-185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a:lnSpc>
              <a:spcPct val="90000"/>
            </a:lnSpc>
            <a:spcBef>
              <a:spcPct val="0"/>
            </a:spcBef>
            <a:spcAft>
              <a:spcPct val="15000"/>
            </a:spcAft>
            <a:buNone/>
          </a:pPr>
          <a:r>
            <a:rPr lang="en-US" sz="1800" b="1" kern="1200" dirty="0">
              <a:solidFill>
                <a:schemeClr val="tx1"/>
              </a:solidFill>
              <a:latin typeface="Times New Roman" panose="02020603050405020304" pitchFamily="18" charset="0"/>
              <a:cs typeface="Times New Roman" panose="02020603050405020304" pitchFamily="18" charset="0"/>
            </a:rPr>
            <a:t>   Computer-supported simulations within organizational training can replicate the psychological and behavioral requirements of a task, often in addition to providing some amount of physical resemblance to the </a:t>
          </a:r>
          <a:r>
            <a:rPr lang="en-US" sz="1800" b="1" kern="1200" dirty="0">
              <a:solidFill>
                <a:schemeClr val="tx1"/>
              </a:solidFill>
              <a:latin typeface="Times New Roman" panose="02020603050405020304" pitchFamily="18" charset="0"/>
              <a:ea typeface="+mn-ea"/>
              <a:cs typeface="Times New Roman" panose="02020603050405020304" pitchFamily="18" charset="0"/>
            </a:rPr>
            <a:t>trainee’s</a:t>
          </a:r>
          <a:r>
            <a:rPr lang="en-US" sz="1800" b="1" kern="1200" dirty="0">
              <a:solidFill>
                <a:schemeClr val="tx1"/>
              </a:solidFill>
              <a:latin typeface="Times New Roman" panose="02020603050405020304" pitchFamily="18" charset="0"/>
              <a:cs typeface="Times New Roman" panose="02020603050405020304" pitchFamily="18" charset="0"/>
            </a:rPr>
            <a:t> work environment.</a:t>
          </a:r>
          <a:endParaRPr lang="en-CA" sz="1800" b="1" kern="1200" dirty="0">
            <a:solidFill>
              <a:schemeClr val="tx1"/>
            </a:solidFill>
            <a:latin typeface="Times New Roman" panose="02020603050405020304" pitchFamily="18" charset="0"/>
            <a:cs typeface="Times New Roman" panose="02020603050405020304" pitchFamily="18" charset="0"/>
          </a:endParaRPr>
        </a:p>
      </dsp:txBody>
      <dsp:txXfrm rot="-5400000">
        <a:off x="3704925" y="1110076"/>
        <a:ext cx="6740652" cy="1046779"/>
      </dsp:txXfrm>
    </dsp:sp>
    <dsp:sp modelId="{B5F2454D-6A6A-4A4C-8AF7-0E0FD422B1A1}">
      <dsp:nvSpPr>
        <dsp:cNvPr id="0" name=""/>
        <dsp:cNvSpPr/>
      </dsp:nvSpPr>
      <dsp:spPr>
        <a:xfrm>
          <a:off x="1232" y="1094263"/>
          <a:ext cx="3703692" cy="1078404"/>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Simulations and Training</a:t>
          </a:r>
        </a:p>
      </dsp:txBody>
      <dsp:txXfrm>
        <a:off x="53875" y="1146906"/>
        <a:ext cx="3598406" cy="973118"/>
      </dsp:txXfrm>
    </dsp:sp>
    <dsp:sp modelId="{DDFE83D4-6F6D-404F-8E9E-B7B592D86E6E}">
      <dsp:nvSpPr>
        <dsp:cNvPr id="0" name=""/>
        <dsp:cNvSpPr/>
      </dsp:nvSpPr>
      <dsp:spPr>
        <a:xfrm>
          <a:off x="1232" y="2296469"/>
          <a:ext cx="3532949" cy="1172940"/>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FF0000"/>
              </a:solidFill>
              <a:latin typeface="Times New Roman" panose="02020603050405020304" pitchFamily="18" charset="0"/>
              <a:cs typeface="Times New Roman" panose="02020603050405020304" pitchFamily="18" charset="0"/>
            </a:rPr>
            <a:t>Blended Learning</a:t>
          </a:r>
        </a:p>
      </dsp:txBody>
      <dsp:txXfrm>
        <a:off x="58490" y="2353727"/>
        <a:ext cx="3418433" cy="1058424"/>
      </dsp:txXfrm>
    </dsp:sp>
    <dsp:sp modelId="{DF17E3C7-125A-4130-8F2A-12DFF74BB31F}">
      <dsp:nvSpPr>
        <dsp:cNvPr id="0" name=""/>
        <dsp:cNvSpPr/>
      </dsp:nvSpPr>
      <dsp:spPr>
        <a:xfrm>
          <a:off x="3571680" y="2402842"/>
          <a:ext cx="6931757" cy="1087708"/>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CA" sz="1800" b="1" kern="1200" dirty="0">
              <a:solidFill>
                <a:schemeClr val="tx1"/>
              </a:solidFill>
              <a:latin typeface="Times New Roman" panose="02020603050405020304" pitchFamily="18" charset="0"/>
              <a:cs typeface="Times New Roman" panose="02020603050405020304" pitchFamily="18" charset="0"/>
            </a:rPr>
            <a:t>Learning approach that combines short, fast-paced, interactive computer-based lessons and teleconferencing with  traditional classroom  instruction and simulation.</a:t>
          </a:r>
          <a:r>
            <a:rPr lang="en-US" sz="1800" b="1" kern="1200" dirty="0">
              <a:solidFill>
                <a:schemeClr val="tx1"/>
              </a:solidFill>
              <a:latin typeface="Times New Roman" panose="02020603050405020304" pitchFamily="18" charset="0"/>
              <a:cs typeface="Times New Roman" panose="02020603050405020304" pitchFamily="18" charset="0"/>
            </a:rPr>
            <a:t>.</a:t>
          </a:r>
          <a:endParaRPr lang="en-CA" sz="1800" b="1" kern="1200" dirty="0">
            <a:solidFill>
              <a:schemeClr val="tx1"/>
            </a:solidFill>
            <a:latin typeface="Times New Roman" panose="02020603050405020304" pitchFamily="18" charset="0"/>
            <a:cs typeface="Times New Roman" panose="02020603050405020304" pitchFamily="18" charset="0"/>
          </a:endParaRPr>
        </a:p>
      </dsp:txBody>
      <dsp:txXfrm>
        <a:off x="3624778" y="2455940"/>
        <a:ext cx="6825561" cy="98151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IncreasingCircleProcess">
  <dgm:title val=""/>
  <dgm:desc val=""/>
  <dgm:catLst>
    <dgm:cat type="list" pri="8300"/>
    <dgm:cat type="process" pri="43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param type="horzAlign" val="ctr"/>
          <dgm:param type="vertAlign" val="t"/>
        </dgm:alg>
      </dgm:if>
      <dgm:else name="Name3">
        <dgm:alg type="lin">
          <dgm:param type="linDir" val="fromR"/>
          <dgm:param type="horzAlign" val="ctr"/>
          <dgm:param type="vertAlign" val="t"/>
        </dgm:alg>
      </dgm:else>
    </dgm:choose>
    <dgm:shape xmlns:r="http://schemas.openxmlformats.org/officeDocument/2006/relationships" r:blip="">
      <dgm:adjLst/>
    </dgm:shape>
    <dgm:constrLst>
      <dgm:constr type="primFontSz" for="des" forName="Child" val="65"/>
      <dgm:constr type="primFontSz" for="des" forName="Parent" val="65"/>
      <dgm:constr type="primFontSz" for="des" forName="Child" refType="primFontSz" refFor="des" refForName="Parent" op="lte"/>
      <dgm:constr type="w" for="ch" forName="composite" refType="w"/>
      <dgm:constr type="h" for="ch" forName="composite" refType="h"/>
      <dgm:constr type="sp" refType="w" refFor="ch" refForName="composite" op="equ" fact="0.05"/>
      <dgm:constr type="w" for="ch" forName="sibTrans" refType="h" refFor="ch" refForName="composite" op="equ" fact="0.04"/>
    </dgm:constrLst>
    <dgm:forEach name="nodesForEach" axis="ch" ptType="node" cnt="7">
      <dgm:layoutNode name="composite">
        <dgm:alg type="composite">
          <dgm:param type="ar" val="0.8"/>
        </dgm:alg>
        <dgm:choose name="Name4">
          <dgm:if name="Name5" func="var" arg="dir" op="equ" val="norm">
            <dgm:constrLst>
              <dgm:constr type="l" for="ch" forName="Child" refType="w" fact="0.29"/>
              <dgm:constr type="t" for="ch" forName="Child" refType="h" fact="0.192"/>
              <dgm:constr type="w" for="ch" forName="Child" refType="w" fact="0.71"/>
              <dgm:constr type="h" for="ch" forName="Child" refType="h" fact="0.808"/>
              <dgm:constr type="l" for="ch" forName="Parent" refType="w" fact="0.29"/>
              <dgm:constr type="t" for="ch" forName="Parent" refType="h" fact="0"/>
              <dgm:constr type="w" for="ch" forName="Parent" refType="w" fact="0.71"/>
              <dgm:constr type="h" for="ch" forName="Parent" refType="h" fact="0.192"/>
              <dgm:constr type="l" for="ch" forName="BackAccent" refType="w" fact="0"/>
              <dgm:constr type="t" for="ch" forName="BackAccent" refType="h" fact="0"/>
              <dgm:constr type="w" for="ch" forName="BackAccent" refType="w" fact="0.24"/>
              <dgm:constr type="h" for="ch" forName="BackAccent" refType="h" fact="0.192"/>
              <dgm:constr type="l" for="ch" forName="Accent" refType="w" fact="0.024"/>
              <dgm:constr type="t" for="ch" forName="Accent" refType="h" fact="0.0192"/>
              <dgm:constr type="w" for="ch" forName="Accent" refType="w" fact="0.192"/>
              <dgm:constr type="h" for="ch" forName="Accent" refType="h" fact="0.1536"/>
            </dgm:constrLst>
          </dgm:if>
          <dgm:else name="Name6">
            <dgm:constrLst>
              <dgm:constr type="r" for="ch" forName="Child" refType="w" fact="0.71"/>
              <dgm:constr type="t" for="ch" forName="Child" refType="h" fact="0.192"/>
              <dgm:constr type="w" for="ch" forName="Child" refType="w" fact="0.71"/>
              <dgm:constr type="h" for="ch" forName="Child" refType="h" fact="0.808"/>
              <dgm:constr type="r" for="ch" forName="Parent" refType="w" fact="0.71"/>
              <dgm:constr type="t" for="ch" forName="Parent" refType="h" fact="0"/>
              <dgm:constr type="w" for="ch" forName="Parent" refType="w" fact="0.71"/>
              <dgm:constr type="h" for="ch" forName="Parent" refType="h" fact="0.192"/>
              <dgm:constr type="r" for="ch" forName="BackAccent" refType="w"/>
              <dgm:constr type="t" for="ch" forName="BackAccent" refType="h" fact="0"/>
              <dgm:constr type="w" for="ch" forName="BackAccent" refType="w" fact="0.24"/>
              <dgm:constr type="h" for="ch" forName="BackAccent" refType="h" fact="0.192"/>
              <dgm:constr type="r" for="ch" forName="Accent" refType="w" fact="0.976"/>
              <dgm:constr type="t" for="ch" forName="Accent" refType="h" fact="0.0192"/>
              <dgm:constr type="w" for="ch" forName="Accent" refType="w" fact="0.192"/>
              <dgm:constr type="h" for="ch" forName="Accent" refType="h" fact="0.1536"/>
            </dgm:constrLst>
          </dgm:else>
        </dgm:choose>
        <dgm:layoutNode name="BackAccent" styleLbl="bgShp">
          <dgm:alg type="sp"/>
          <dgm:shape xmlns:r="http://schemas.openxmlformats.org/officeDocument/2006/relationships" type="ellipse" r:blip="">
            <dgm:adjLst/>
          </dgm:shape>
          <dgm:presOf/>
        </dgm:layoutNode>
        <dgm:layoutNode name="Accent" styleLbl="alignNode1">
          <dgm:alg type="sp"/>
          <dgm:choose name="Name7">
            <dgm:if name="Name8" axis="precedSib" ptType="node" func="cnt" op="equ" val="0">
              <dgm:choose name="Name9">
                <dgm:if name="Name10" axis="followSib" ptType="node" func="cnt" op="equ" val="0">
                  <dgm:shape xmlns:r="http://schemas.openxmlformats.org/officeDocument/2006/relationships" type="chord" r:blip="">
                    <dgm:adjLst>
                      <dgm:adj idx="1" val="-90"/>
                      <dgm:adj idx="2" val="-90"/>
                    </dgm:adjLst>
                  </dgm:shape>
                </dgm:if>
                <dgm:if name="Name11" axis="followSib" ptType="node" func="cnt" op="equ" val="1">
                  <dgm:shape xmlns:r="http://schemas.openxmlformats.org/officeDocument/2006/relationships" type="chord" r:blip="">
                    <dgm:adjLst>
                      <dgm:adj idx="1" val="0"/>
                      <dgm:adj idx="2" val="180"/>
                    </dgm:adjLst>
                  </dgm:shape>
                </dgm:if>
                <dgm:if name="Name12" axis="followSib" ptType="node" func="cnt" op="equ" val="2">
                  <dgm:shape xmlns:r="http://schemas.openxmlformats.org/officeDocument/2006/relationships" type="chord" r:blip="">
                    <dgm:adjLst>
                      <dgm:adj idx="1" val="19.4712"/>
                      <dgm:adj idx="2" val="160.5288"/>
                    </dgm:adjLst>
                  </dgm:shape>
                </dgm:if>
                <dgm:if name="Name13" axis="followSib" ptType="node" func="cnt" op="equ" val="3">
                  <dgm:shape xmlns:r="http://schemas.openxmlformats.org/officeDocument/2006/relationships" type="chord" r:blip="">
                    <dgm:adjLst>
                      <dgm:adj idx="1" val="30"/>
                      <dgm:adj idx="2" val="150"/>
                    </dgm:adjLst>
                  </dgm:shape>
                </dgm:if>
                <dgm:if name="Name14" axis="followSib" ptType="node" func="cnt" op="equ" val="4">
                  <dgm:shape xmlns:r="http://schemas.openxmlformats.org/officeDocument/2006/relationships" type="chord" r:blip="">
                    <dgm:adjLst>
                      <dgm:adj idx="1" val="38.8699"/>
                      <dgm:adj idx="2" val="143.1301"/>
                    </dgm:adjLst>
                  </dgm:shape>
                </dgm:if>
                <dgm:if name="Name15" axis="followSib" ptType="node" func="cnt" op="equ" val="5">
                  <dgm:shape xmlns:r="http://schemas.openxmlformats.org/officeDocument/2006/relationships" type="chord" r:blip="">
                    <dgm:adjLst>
                      <dgm:adj idx="1" val="41.8103"/>
                      <dgm:adj idx="2" val="138.1897"/>
                    </dgm:adjLst>
                  </dgm:shape>
                </dgm:if>
                <dgm:else name="Name16">
                  <dgm:shape xmlns:r="http://schemas.openxmlformats.org/officeDocument/2006/relationships" type="chord" r:blip="">
                    <dgm:adjLst>
                      <dgm:adj idx="1" val="45.5847"/>
                      <dgm:adj idx="2" val="134.4153"/>
                    </dgm:adjLst>
                  </dgm:shape>
                </dgm:else>
              </dgm:choose>
            </dgm:if>
            <dgm:if name="Name17" axis="precedSib" ptType="node" func="cnt" op="equ" val="1">
              <dgm:choose name="Name18">
                <dgm:if name="Name19" axis="followSib" ptType="node" func="cnt" op="equ" val="0">
                  <dgm:shape xmlns:r="http://schemas.openxmlformats.org/officeDocument/2006/relationships" type="chord" r:blip="">
                    <dgm:adjLst>
                      <dgm:adj idx="1" val="-90"/>
                      <dgm:adj idx="2" val="-90"/>
                    </dgm:adjLst>
                  </dgm:shape>
                </dgm:if>
                <dgm:if name="Name20" axis="followSib" ptType="node" func="cnt" op="equ" val="1">
                  <dgm:shape xmlns:r="http://schemas.openxmlformats.org/officeDocument/2006/relationships" type="chord" r:blip="">
                    <dgm:adjLst>
                      <dgm:adj idx="1" val="-19.4712"/>
                      <dgm:adj idx="2" val="-160.5288"/>
                    </dgm:adjLst>
                  </dgm:shape>
                </dgm:if>
                <dgm:if name="Name21" axis="followSib" ptType="node" func="cnt" op="equ" val="2">
                  <dgm:shape xmlns:r="http://schemas.openxmlformats.org/officeDocument/2006/relationships" type="chord" r:blip="">
                    <dgm:adjLst>
                      <dgm:adj idx="1" val="0"/>
                      <dgm:adj idx="2" val="180"/>
                    </dgm:adjLst>
                  </dgm:shape>
                </dgm:if>
                <dgm:if name="Name22" axis="followSib" ptType="node" func="cnt" op="equ" val="3">
                  <dgm:shape xmlns:r="http://schemas.openxmlformats.org/officeDocument/2006/relationships" type="chord" r:blip="">
                    <dgm:adjLst>
                      <dgm:adj idx="1" val="11.537"/>
                      <dgm:adj idx="2" val="168.463"/>
                    </dgm:adjLst>
                  </dgm:shape>
                </dgm:if>
                <dgm:if name="Name23" axis="followSib" ptType="node" func="cnt" op="equ" val="4">
                  <dgm:shape xmlns:r="http://schemas.openxmlformats.org/officeDocument/2006/relationships" type="chord" r:blip="">
                    <dgm:adjLst>
                      <dgm:adj idx="1" val="19.4712"/>
                      <dgm:adj idx="2" val="160.5288"/>
                    </dgm:adjLst>
                  </dgm:shape>
                </dgm:if>
                <dgm:else name="Name24">
                  <dgm:shape xmlns:r="http://schemas.openxmlformats.org/officeDocument/2006/relationships" type="chord" r:blip="">
                    <dgm:adjLst>
                      <dgm:adj idx="1" val="25.3769"/>
                      <dgm:adj idx="2" val="154.6231"/>
                    </dgm:adjLst>
                  </dgm:shape>
                </dgm:else>
              </dgm:choose>
            </dgm:if>
            <dgm:if name="Name25" axis="precedSib" ptType="node" func="cnt" op="equ" val="2">
              <dgm:choose name="Name26">
                <dgm:if name="Name27" axis="followSib" ptType="node" func="cnt" op="equ" val="0">
                  <dgm:shape xmlns:r="http://schemas.openxmlformats.org/officeDocument/2006/relationships" type="chord" r:blip="">
                    <dgm:adjLst>
                      <dgm:adj idx="1" val="-90"/>
                      <dgm:adj idx="2" val="-90"/>
                    </dgm:adjLst>
                  </dgm:shape>
                </dgm:if>
                <dgm:if name="Name28" axis="followSib" ptType="node" func="cnt" op="equ" val="1">
                  <dgm:shape xmlns:r="http://schemas.openxmlformats.org/officeDocument/2006/relationships" type="chord" r:blip="">
                    <dgm:adjLst>
                      <dgm:adj idx="1" val="-30"/>
                      <dgm:adj idx="2" val="-150"/>
                    </dgm:adjLst>
                  </dgm:shape>
                </dgm:if>
                <dgm:if name="Name29" axis="followSib" ptType="node" func="cnt" op="equ" val="2">
                  <dgm:shape xmlns:r="http://schemas.openxmlformats.org/officeDocument/2006/relationships" type="chord" r:blip="">
                    <dgm:adjLst>
                      <dgm:adj idx="1" val="-11.537"/>
                      <dgm:adj idx="2" val="-168.463"/>
                    </dgm:adjLst>
                  </dgm:shape>
                </dgm:if>
                <dgm:if name="Name30" axis="followSib" ptType="node" func="cnt" op="equ" val="3">
                  <dgm:shape xmlns:r="http://schemas.openxmlformats.org/officeDocument/2006/relationships" type="chord" r:blip="">
                    <dgm:adjLst>
                      <dgm:adj idx="1" val="0"/>
                      <dgm:adj idx="2" val="180"/>
                    </dgm:adjLst>
                  </dgm:shape>
                </dgm:if>
                <dgm:else name="Name31">
                  <dgm:shape xmlns:r="http://schemas.openxmlformats.org/officeDocument/2006/relationships" type="chord" r:blip="">
                    <dgm:adjLst>
                      <dgm:adj idx="1" val="8.2133"/>
                      <dgm:adj idx="2" val="171.7867"/>
                    </dgm:adjLst>
                  </dgm:shape>
                </dgm:else>
              </dgm:choose>
            </dgm:if>
            <dgm:if name="Name32" axis="precedSib" ptType="node" func="cnt" op="equ" val="3">
              <dgm:choose name="Name33">
                <dgm:if name="Name34" axis="followSib" ptType="node" func="cnt" op="equ" val="0">
                  <dgm:shape xmlns:r="http://schemas.openxmlformats.org/officeDocument/2006/relationships" type="chord" r:blip="">
                    <dgm:adjLst>
                      <dgm:adj idx="1" val="-90"/>
                      <dgm:adj idx="2" val="-90"/>
                    </dgm:adjLst>
                  </dgm:shape>
                </dgm:if>
                <dgm:if name="Name35" axis="followSib" ptType="node" func="cnt" op="equ" val="1">
                  <dgm:shape xmlns:r="http://schemas.openxmlformats.org/officeDocument/2006/relationships" type="chord" r:blip="">
                    <dgm:adjLst>
                      <dgm:adj idx="1" val="-38.8699"/>
                      <dgm:adj idx="2" val="-143.1301"/>
                    </dgm:adjLst>
                  </dgm:shape>
                </dgm:if>
                <dgm:if name="Name36" axis="followSib" ptType="node" func="cnt" op="equ" val="2">
                  <dgm:shape xmlns:r="http://schemas.openxmlformats.org/officeDocument/2006/relationships" type="chord" r:blip="">
                    <dgm:adjLst>
                      <dgm:adj idx="1" val="-19.4712"/>
                      <dgm:adj idx="2" val="-160.5288"/>
                    </dgm:adjLst>
                  </dgm:shape>
                </dgm:if>
                <dgm:else name="Name37">
                  <dgm:shape xmlns:r="http://schemas.openxmlformats.org/officeDocument/2006/relationships" type="chord" r:blip="">
                    <dgm:adjLst>
                      <dgm:adj idx="1" val="-8.2133"/>
                      <dgm:adj idx="2" val="-171.7867"/>
                    </dgm:adjLst>
                  </dgm:shape>
                </dgm:else>
              </dgm:choose>
            </dgm:if>
            <dgm:if name="Name38" axis="precedSib" ptType="node" func="cnt" op="equ" val="4">
              <dgm:choose name="Name39">
                <dgm:if name="Name40" axis="followSib" ptType="node" func="cnt" op="equ" val="0">
                  <dgm:shape xmlns:r="http://schemas.openxmlformats.org/officeDocument/2006/relationships" type="chord" r:blip="">
                    <dgm:adjLst>
                      <dgm:adj idx="1" val="-90"/>
                      <dgm:adj idx="2" val="-90"/>
                    </dgm:adjLst>
                  </dgm:shape>
                </dgm:if>
                <dgm:if name="Name41" axis="followSib" ptType="node" func="cnt" op="equ" val="1">
                  <dgm:shape xmlns:r="http://schemas.openxmlformats.org/officeDocument/2006/relationships" type="chord" r:blip="">
                    <dgm:adjLst>
                      <dgm:adj idx="1" val="-41.8103"/>
                      <dgm:adj idx="2" val="-138.1897"/>
                    </dgm:adjLst>
                  </dgm:shape>
                </dgm:if>
                <dgm:else name="Name42">
                  <dgm:shape xmlns:r="http://schemas.openxmlformats.org/officeDocument/2006/relationships" type="chord" r:blip="">
                    <dgm:adjLst>
                      <dgm:adj idx="1" val="-25.3769"/>
                      <dgm:adj idx="2" val="-154.6231"/>
                    </dgm:adjLst>
                  </dgm:shape>
                </dgm:else>
              </dgm:choose>
            </dgm:if>
            <dgm:if name="Name43" axis="precedSib" ptType="node" func="cnt" op="equ" val="5">
              <dgm:choose name="Name44">
                <dgm:if name="Name45" axis="followSib" ptType="node" func="cnt" op="equ" val="0">
                  <dgm:shape xmlns:r="http://schemas.openxmlformats.org/officeDocument/2006/relationships" type="chord" r:blip="">
                    <dgm:adjLst>
                      <dgm:adj idx="1" val="-90"/>
                      <dgm:adj idx="2" val="-90"/>
                    </dgm:adjLst>
                  </dgm:shape>
                </dgm:if>
                <dgm:else name="Name46">
                  <dgm:shape xmlns:r="http://schemas.openxmlformats.org/officeDocument/2006/relationships" type="chord" r:blip="">
                    <dgm:adjLst>
                      <dgm:adj idx="1" val="-45.5847"/>
                      <dgm:adj idx="2" val="-134.4153"/>
                    </dgm:adjLst>
                  </dgm:shape>
                </dgm:else>
              </dgm:choose>
            </dgm:if>
            <dgm:else name="Name47">
              <dgm:shape xmlns:r="http://schemas.openxmlformats.org/officeDocument/2006/relationships" type="chord" r:blip="">
                <dgm:adjLst>
                  <dgm:adj idx="1" val="-90"/>
                  <dgm:adj idx="2" val="-90"/>
                </dgm:adjLst>
              </dgm:shape>
            </dgm:else>
          </dgm:choose>
          <dgm:presOf/>
        </dgm:layoutNode>
        <dgm:layoutNode name="Child" styleLbl="revTx">
          <dgm:varLst>
            <dgm:chMax val="0"/>
            <dgm:chPref val="0"/>
            <dgm:bulletEnabled val="1"/>
          </dgm:varLst>
          <dgm:choose name="Name48">
            <dgm:if name="Name49" func="var" arg="dir" op="equ" val="norm">
              <dgm:alg type="tx">
                <dgm:param type="parTxLTRAlign" val="l"/>
                <dgm:param type="parTxRTLAlign" val="l"/>
                <dgm:param type="txAnchorVert" val="t"/>
              </dgm:alg>
            </dgm:if>
            <dgm:else name="Name50">
              <dgm:alg type="tx">
                <dgm:param type="parTxLTRAlign" val="r"/>
                <dgm:param type="parTxRTLAlign" val="r"/>
                <dgm:param type="txAnchorVert" val="t"/>
              </dgm:alg>
            </dgm:else>
          </dgm:choose>
          <dgm:choose name="Name51">
            <dgm:if name="Name52" axis="ch" ptType="node" func="cnt" op="gte" val="1">
              <dgm:shape xmlns:r="http://schemas.openxmlformats.org/officeDocument/2006/relationships" type="rect" r:blip="">
                <dgm:adjLst/>
              </dgm:shape>
            </dgm:if>
            <dgm:else name="Name53">
              <dgm:shape xmlns:r="http://schemas.openxmlformats.org/officeDocument/2006/relationships" type="rect" r:blip="" hideGeom="1">
                <dgm:adjLst/>
              </dgm:shape>
            </dgm:else>
          </dgm:choose>
          <dgm:choose name="Name54">
            <dgm:if name="Name55" axis="ch" ptType="node" func="cnt" op="gte" val="1">
              <dgm:presOf axis="des" ptType="node"/>
            </dgm:if>
            <dgm:else name="Name56">
              <dgm:presOf/>
            </dgm:else>
          </dgm:choos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Parent" styleLbl="revTx">
          <dgm:varLst>
            <dgm:chMax val="1"/>
            <dgm:chPref val="1"/>
            <dgm:bulletEnabled val="1"/>
          </dgm:varLst>
          <dgm:choose name="Name57">
            <dgm:if name="Name58" func="var" arg="dir" op="equ" val="norm">
              <dgm:alg type="tx">
                <dgm:param type="parTxLTRAlign" val="l"/>
                <dgm:param type="parTxRTLAlign" val="l"/>
                <dgm:param type="shpTxLTRAlignCh" val="l"/>
                <dgm:param type="shpTxRTLAlignCh" val="l"/>
                <dgm:param type="txAnchorVert" val="b"/>
                <dgm:param type="txAnchorVertCh" val="b"/>
              </dgm:alg>
            </dgm:if>
            <dgm:else name="Name59">
              <dgm:alg type="tx">
                <dgm:param type="parTxLTRAlign" val="r"/>
                <dgm:param type="parTxRTLAlign" val="r"/>
                <dgm:param type="shpTxLTRAlignCh" val="r"/>
                <dgm:param type="shpTxRTLAlignCh" val="r"/>
                <dgm:param type="txAnchorVert" val="b"/>
                <dgm:param type="txAnchorVertCh" val="b"/>
              </dgm:alg>
            </dgm:else>
          </dgm:choose>
          <dgm:shape xmlns:r="http://schemas.openxmlformats.org/officeDocument/2006/relationships" type="rect" r:blip="">
            <dgm:adjLst/>
          </dgm:shape>
          <dgm:presOf axis="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6.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296270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21741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9225149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28701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5947658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78193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508268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21087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73735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443850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9705956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481544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1.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06</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82641" y="2747886"/>
            <a:ext cx="6081229" cy="1200329"/>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Part3:Developing HRM</a:t>
            </a:r>
          </a:p>
          <a:p>
            <a:pPr algn="ctr"/>
            <a:r>
              <a:rPr lang="en-US" sz="3600" b="1" dirty="0">
                <a:solidFill>
                  <a:srgbClr val="00B0F0"/>
                </a:solidFill>
                <a:latin typeface="Times New Roman" panose="02020603050405020304" pitchFamily="18" charset="0"/>
                <a:cs typeface="Times New Roman" panose="02020603050405020304" pitchFamily="18" charset="0"/>
              </a:rPr>
              <a:t>Training Human Resources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06</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54810" y="2639821"/>
            <a:ext cx="870266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training and discuss why a strategic approach is important.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Discuss the four phases of the training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Identify three types of analyses used to determine training needs.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different means of internal and external training delivery.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the importance of e-learning as part of current training efforts.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Give an example for each of the four levels of training evaluation.</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NATURE OF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13652" y="2298379"/>
            <a:ext cx="10419976" cy="3416320"/>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Training</a:t>
            </a:r>
            <a:r>
              <a:rPr lang="en-US" sz="2400" b="1" dirty="0">
                <a:latin typeface="Times New Roman" panose="02020603050405020304" pitchFamily="18" charset="0"/>
                <a:cs typeface="Times New Roman" panose="02020603050405020304" pitchFamily="18" charset="0"/>
              </a:rPr>
              <a:t> is the process whereby people acquire capabilities to perform jobs.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Training provides employees with specific, identifiable knowledge and skills for use in their present jobs. </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Organizational usage of training may include :</a:t>
            </a:r>
          </a:p>
          <a:p>
            <a:pPr marL="800100" lvl="1" indent="-342900">
              <a:buFont typeface="Wingdings" panose="05000000000000000000" pitchFamily="2" charset="2"/>
              <a:buChar char="ü"/>
            </a:pPr>
            <a:r>
              <a:rPr lang="en-US" sz="2400" b="1" i="1" dirty="0">
                <a:solidFill>
                  <a:srgbClr val="FF0000"/>
                </a:solidFill>
                <a:latin typeface="Times New Roman" panose="02020603050405020304" pitchFamily="18" charset="0"/>
                <a:cs typeface="Times New Roman" panose="02020603050405020304" pitchFamily="18" charset="0"/>
              </a:rPr>
              <a:t>“Hard” skills </a:t>
            </a:r>
            <a:r>
              <a:rPr lang="en-US" sz="2400" dirty="0">
                <a:latin typeface="Times New Roman" panose="02020603050405020304" pitchFamily="18" charset="0"/>
                <a:cs typeface="Times New Roman" panose="02020603050405020304" pitchFamily="18" charset="0"/>
              </a:rPr>
              <a:t>such as teaching sales representatives how to use intranet resources.</a:t>
            </a:r>
          </a:p>
          <a:p>
            <a:pPr marL="800100" lvl="1" indent="-342900">
              <a:buFont typeface="Wingdings" panose="05000000000000000000" pitchFamily="2" charset="2"/>
              <a:buChar char="ü"/>
            </a:pPr>
            <a:r>
              <a:rPr lang="en-US" sz="2400" b="1" dirty="0">
                <a:solidFill>
                  <a:srgbClr val="FF0000"/>
                </a:solidFill>
                <a:latin typeface="Times New Roman" panose="02020603050405020304" pitchFamily="18" charset="0"/>
                <a:cs typeface="Times New Roman" panose="02020603050405020304" pitchFamily="18" charset="0"/>
              </a:rPr>
              <a:t>“Soft” skills </a:t>
            </a:r>
            <a:r>
              <a:rPr lang="en-US" sz="2400" dirty="0">
                <a:latin typeface="Times New Roman" panose="02020603050405020304" pitchFamily="18" charset="0"/>
                <a:cs typeface="Times New Roman" panose="02020603050405020304" pitchFamily="18" charset="0"/>
              </a:rPr>
              <a:t>are critical in many instances and can be taught as well. They may include communicating, mentoring, managing a meeting, and working as part of a team.</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5B02CA9-AD44-4BCE-8E94-814A56F6D6A7}"/>
              </a:ext>
            </a:extLst>
          </p:cNvPr>
          <p:cNvSpPr txBox="1"/>
          <p:nvPr/>
        </p:nvSpPr>
        <p:spPr>
          <a:xfrm>
            <a:off x="3638227" y="567000"/>
            <a:ext cx="4467386" cy="523220"/>
          </a:xfrm>
          <a:prstGeom prst="rect">
            <a:avLst/>
          </a:prstGeom>
          <a:noFill/>
        </p:spPr>
        <p:txBody>
          <a:bodyPr wrap="square">
            <a:spAutoFit/>
          </a:bodyPr>
          <a:lstStyle/>
          <a:p>
            <a:r>
              <a:rPr lang="en-CA" sz="2800" b="1" dirty="0">
                <a:latin typeface="Times New Roman" panose="02020603050405020304" pitchFamily="18" charset="0"/>
                <a:cs typeface="Times New Roman" panose="02020603050405020304" pitchFamily="18" charset="0"/>
              </a:rPr>
              <a:t>TRAINING CATEGORIES </a:t>
            </a:r>
          </a:p>
        </p:txBody>
      </p:sp>
      <p:sp>
        <p:nvSpPr>
          <p:cNvPr id="6" name="TextBox 5">
            <a:extLst>
              <a:ext uri="{FF2B5EF4-FFF2-40B4-BE49-F238E27FC236}">
                <a16:creationId xmlns:a16="http://schemas.microsoft.com/office/drawing/2014/main" id="{DCCA6782-1A5E-47C9-8233-882097A6C12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Picture 7">
            <a:extLst>
              <a:ext uri="{FF2B5EF4-FFF2-40B4-BE49-F238E27FC236}">
                <a16:creationId xmlns:a16="http://schemas.microsoft.com/office/drawing/2014/main" id="{65C8BF08-1857-4C9E-B8BD-294D01299AF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671082" y="1208868"/>
            <a:ext cx="8779988" cy="5649132"/>
          </a:xfrm>
          <a:prstGeom prst="rect">
            <a:avLst/>
          </a:prstGeom>
        </p:spPr>
      </p:pic>
    </p:spTree>
    <p:extLst>
      <p:ext uri="{BB962C8B-B14F-4D97-AF65-F5344CB8AC3E}">
        <p14:creationId xmlns:p14="http://schemas.microsoft.com/office/powerpoint/2010/main" val="80886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AND ORGANIZATIONAL STRATEGY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942308" y="2101396"/>
            <a:ext cx="10307384" cy="3215277"/>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dirty="0">
                <a:ln w="0"/>
                <a:solidFill>
                  <a:schemeClr val="tx1"/>
                </a:solidFill>
                <a:latin typeface="Times New Roman" panose="02020603050405020304" pitchFamily="18" charset="0"/>
                <a:cs typeface="Times New Roman" panose="02020603050405020304" pitchFamily="18" charset="0"/>
              </a:rPr>
              <a:t>Training represents a significant HR expenditure for most employers. But it is too often viewed tactically rather than strategically, which means that training is seen as a short-term activity rather than one that has longer-term effects on organizational success.</a:t>
            </a:r>
          </a:p>
          <a:p>
            <a:pPr marL="342900" indent="-342900">
              <a:buFont typeface="Arial" panose="020B0604020202020204" pitchFamily="34" charset="0"/>
              <a:buChar char="•"/>
            </a:pPr>
            <a:r>
              <a:rPr lang="en-US" sz="2400" dirty="0">
                <a:ln w="0"/>
                <a:solidFill>
                  <a:schemeClr val="tx1"/>
                </a:solidFill>
                <a:latin typeface="Times New Roman" panose="02020603050405020304" pitchFamily="18" charset="0"/>
                <a:cs typeface="Times New Roman" panose="02020603050405020304" pitchFamily="18" charset="0"/>
              </a:rPr>
              <a:t> Fortunately, more and more employers have recognized that training must be increased. One survey found that about half of the firms surveyed planned to increase their yearly training budgets.</a:t>
            </a:r>
            <a:endParaRPr lang="en-CA" dirty="0">
              <a:ln w="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29" y="1732480"/>
            <a:ext cx="6600089" cy="41495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Strategic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743918" y="2155119"/>
            <a:ext cx="6230319" cy="347109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b="1" i="1" dirty="0">
                <a:latin typeface="Times New Roman" panose="02020603050405020304" pitchFamily="18" charset="0"/>
                <a:cs typeface="Times New Roman" panose="02020603050405020304" pitchFamily="18" charset="0"/>
              </a:rPr>
              <a:t>Strategic training </a:t>
            </a:r>
            <a:r>
              <a:rPr lang="en-US" sz="2400" dirty="0">
                <a:latin typeface="Times New Roman" panose="02020603050405020304" pitchFamily="18" charset="0"/>
                <a:cs typeface="Times New Roman" panose="02020603050405020304" pitchFamily="18" charset="0"/>
              </a:rPr>
              <a:t>is linked to how the organization accomplishes its organizational goals. </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 </a:t>
            </a:r>
            <a:r>
              <a:rPr lang="en-US" sz="2400" b="1" i="1" dirty="0">
                <a:latin typeface="Times New Roman" panose="02020603050405020304" pitchFamily="18" charset="0"/>
                <a:cs typeface="Times New Roman" panose="02020603050405020304" pitchFamily="18" charset="0"/>
              </a:rPr>
              <a:t>Strategic training </a:t>
            </a:r>
            <a:r>
              <a:rPr lang="en-US" sz="2400" dirty="0">
                <a:latin typeface="Times New Roman" panose="02020603050405020304" pitchFamily="18" charset="0"/>
                <a:cs typeface="Times New Roman" panose="02020603050405020304" pitchFamily="18" charset="0"/>
              </a:rPr>
              <a:t>enables HR and training professionals to get intimately involved with the business, partner with operating managers to help solve their problems, and make significant contributions to organizational results. </a:t>
            </a:r>
          </a:p>
          <a:p>
            <a:pPr marL="342900" indent="-342900">
              <a:buFont typeface="Arial" panose="020B0604020202020204" pitchFamily="34" charset="0"/>
              <a:buChar char="•"/>
            </a:pPr>
            <a:endParaRPr lang="en-CA"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D54980B2-7ADB-42AA-A202-473AD6AC040D}"/>
              </a:ext>
            </a:extLst>
          </p:cNvPr>
          <p:cNvPicPr>
            <a:picLocks noChangeAspect="1"/>
          </p:cNvPicPr>
          <p:nvPr/>
        </p:nvPicPr>
        <p:blipFill>
          <a:blip r:embed="rId3"/>
          <a:stretch>
            <a:fillRect/>
          </a:stretch>
        </p:blipFill>
        <p:spPr>
          <a:xfrm>
            <a:off x="7718156" y="3362069"/>
            <a:ext cx="4320201" cy="2880135"/>
          </a:xfrm>
          <a:prstGeom prst="rect">
            <a:avLst/>
          </a:prstGeom>
        </p:spPr>
      </p:pic>
      <p:sp>
        <p:nvSpPr>
          <p:cNvPr id="14" name="TextBox 13">
            <a:extLst>
              <a:ext uri="{FF2B5EF4-FFF2-40B4-BE49-F238E27FC236}">
                <a16:creationId xmlns:a16="http://schemas.microsoft.com/office/drawing/2014/main" id="{5A81253B-1BB6-4161-9A9B-3D3ED4B008B6}"/>
              </a:ext>
            </a:extLst>
          </p:cNvPr>
          <p:cNvSpPr txBox="1"/>
          <p:nvPr/>
        </p:nvSpPr>
        <p:spPr>
          <a:xfrm>
            <a:off x="7432089" y="1854417"/>
            <a:ext cx="4606268" cy="1477328"/>
          </a:xfrm>
          <a:prstGeom prst="rect">
            <a:avLst/>
          </a:prstGeom>
          <a:noFill/>
        </p:spPr>
        <p:txBody>
          <a:bodyPr wrap="square">
            <a:spAutoFit/>
          </a:bodyPr>
          <a:lstStyle/>
          <a:p>
            <a:r>
              <a:rPr lang="en-US" b="1" dirty="0">
                <a:solidFill>
                  <a:srgbClr val="FF0000"/>
                </a:solidFill>
                <a:latin typeface="Times New Roman" panose="02020603050405020304" pitchFamily="18" charset="0"/>
                <a:cs typeface="Times New Roman" panose="02020603050405020304" pitchFamily="18" charset="0"/>
              </a:rPr>
              <a:t>As a part of their training, individuals taking hotel reservations stay at a resort as guests in order to gain greater understanding of what they are selling and to experience the services themselves.</a:t>
            </a:r>
            <a:endParaRPr lang="en-CA"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AutoShape 2">
            <a:extLst>
              <a:ext uri="{FF2B5EF4-FFF2-40B4-BE49-F238E27FC236}">
                <a16:creationId xmlns:a16="http://schemas.microsoft.com/office/drawing/2014/main" id="{DB377E3C-BB45-4BE8-88E6-ADBE057CF32C}"/>
              </a:ext>
            </a:extLst>
          </p:cNvPr>
          <p:cNvSpPr>
            <a:spLocks noGrp="1" noChangeArrowheads="1"/>
          </p:cNvSpPr>
          <p:nvPr>
            <p:ph type="title"/>
          </p:nvPr>
        </p:nvSpPr>
        <p:spPr>
          <a:xfrm>
            <a:off x="1028700" y="74353"/>
            <a:ext cx="8839200" cy="1325562"/>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LINKING BUSINESS AND TRAINING STRATEGIES</a:t>
            </a:r>
          </a:p>
        </p:txBody>
      </p:sp>
      <p:sp>
        <p:nvSpPr>
          <p:cNvPr id="44035" name="Rectangle 3">
            <a:extLst>
              <a:ext uri="{FF2B5EF4-FFF2-40B4-BE49-F238E27FC236}">
                <a16:creationId xmlns:a16="http://schemas.microsoft.com/office/drawing/2014/main" id="{32C3C145-AD63-47DD-91B3-BD9EF2F0A809}"/>
              </a:ext>
            </a:extLst>
          </p:cNvPr>
          <p:cNvSpPr>
            <a:spLocks noChangeArrowheads="1"/>
          </p:cNvSpPr>
          <p:nvPr/>
        </p:nvSpPr>
        <p:spPr bwMode="auto">
          <a:xfrm>
            <a:off x="5448300" y="5773659"/>
            <a:ext cx="1066800"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dirty="0">
                <a:latin typeface="Arial" panose="020B0604020202020204" pitchFamily="34" charset="0"/>
              </a:rPr>
              <a:t>Figure 9-2</a:t>
            </a:r>
          </a:p>
        </p:txBody>
      </p:sp>
      <p:sp>
        <p:nvSpPr>
          <p:cNvPr id="44036" name="Rectangle 5">
            <a:extLst>
              <a:ext uri="{FF2B5EF4-FFF2-40B4-BE49-F238E27FC236}">
                <a16:creationId xmlns:a16="http://schemas.microsoft.com/office/drawing/2014/main" id="{5EDA5500-DF59-4F0D-974D-9047CDC875FD}"/>
              </a:ext>
            </a:extLst>
          </p:cNvPr>
          <p:cNvSpPr>
            <a:spLocks noChangeArrowheads="1"/>
          </p:cNvSpPr>
          <p:nvPr/>
        </p:nvSpPr>
        <p:spPr bwMode="auto">
          <a:xfrm>
            <a:off x="4151313" y="6292631"/>
            <a:ext cx="38877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000" dirty="0">
                <a:latin typeface="Arial" panose="020B0604020202020204" pitchFamily="34" charset="0"/>
              </a:rPr>
              <a:t>Source: Based on ideas from Lisa A. Burke and Joseph V. Wilson III.</a:t>
            </a:r>
          </a:p>
        </p:txBody>
      </p:sp>
      <p:pic>
        <p:nvPicPr>
          <p:cNvPr id="44037" name="Picture 6" descr="C:\My Documents\PowerPoint Files\Books\South-Western\HRM10e\HRM10e GIFS\09-03.gif">
            <a:extLst>
              <a:ext uri="{FF2B5EF4-FFF2-40B4-BE49-F238E27FC236}">
                <a16:creationId xmlns:a16="http://schemas.microsoft.com/office/drawing/2014/main" id="{E4B2665F-83DF-4F5D-9C8F-FA4A7BC051B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30027" y="2469535"/>
            <a:ext cx="9730357" cy="3120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379FC632-EABA-4CE4-A7C8-16436DD693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0B02D2B0-4B7F-466F-8ED2-66EA325E3E44}"/>
              </a:ext>
            </a:extLst>
          </p:cNvPr>
          <p:cNvSpPr txBox="1"/>
          <p:nvPr/>
        </p:nvSpPr>
        <p:spPr>
          <a:xfrm>
            <a:off x="759417" y="1334561"/>
            <a:ext cx="11121408" cy="1200329"/>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Figure 9-2 shows how training may help accomplish certain organizational strategies. Ideally, the upper management group sees the training function as providing valuable intelligence about the necessary core skills.</a:t>
            </a:r>
            <a:endParaRPr lang="en-C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12800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Competitiveness and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84343"/>
            <a:ext cx="10541000" cy="3046988"/>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Knowledge management </a:t>
            </a:r>
            <a:r>
              <a:rPr lang="en-US" sz="2400" dirty="0">
                <a:latin typeface="Times New Roman" panose="02020603050405020304" pitchFamily="18" charset="0"/>
                <a:cs typeface="Times New Roman" panose="02020603050405020304" pitchFamily="18" charset="0"/>
              </a:rPr>
              <a:t>The way an organization identifies and leverages knowledge in order to be competitive</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Knowledge management is a conscious effort to get the right knowledge to the right people at the right time so that it can be shared and put into action</a:t>
            </a:r>
          </a:p>
          <a:p>
            <a:pPr marL="342900" indent="-342900">
              <a:buFont typeface="Courier New" panose="02070309020205020404" pitchFamily="49" charset="0"/>
              <a:buChar char="o"/>
            </a:pPr>
            <a:r>
              <a:rPr lang="en-US" sz="2400" b="1" dirty="0">
                <a:solidFill>
                  <a:srgbClr val="FF0000"/>
                </a:solidFill>
                <a:latin typeface="Times New Roman" panose="02020603050405020304" pitchFamily="18" charset="0"/>
                <a:cs typeface="Times New Roman" panose="02020603050405020304" pitchFamily="18" charset="0"/>
              </a:rPr>
              <a:t>Training as a Revenue Source </a:t>
            </a:r>
            <a:r>
              <a:rPr lang="en-US" sz="2400" dirty="0">
                <a:latin typeface="Times New Roman" panose="02020603050405020304" pitchFamily="18" charset="0"/>
                <a:cs typeface="Times New Roman" panose="02020603050405020304" pitchFamily="18" charset="0"/>
              </a:rPr>
              <a:t>Some organizations have identified that training can be a source of business revenue. For instance, Microsoft, Ceridian, Cisco, Hewlett-Packard, and other technology firms bundle training with products and services sold to customers.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198913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0239"/>
            <a:ext cx="10812720" cy="48423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15729" y="927019"/>
            <a:ext cx="103605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CONSULTING AND STRATEGIC TRAINING</a:t>
            </a:r>
          </a:p>
        </p:txBody>
      </p:sp>
      <p:sp>
        <p:nvSpPr>
          <p:cNvPr id="48" name="TextBox 47"/>
          <p:cNvSpPr txBox="1"/>
          <p:nvPr/>
        </p:nvSpPr>
        <p:spPr>
          <a:xfrm>
            <a:off x="867904" y="1713512"/>
            <a:ext cx="10530345" cy="2308324"/>
          </a:xfrm>
          <a:prstGeom prst="rect">
            <a:avLst/>
          </a:prstGeom>
          <a:noFill/>
        </p:spPr>
        <p:txBody>
          <a:bodyPr wrap="square" rtlCol="0">
            <a:spAutoFit/>
          </a:bodyPr>
          <a:lstStyle/>
          <a:p>
            <a:pPr marL="342900" indent="-342900">
              <a:buFont typeface="Courier New" panose="02070309020205020404" pitchFamily="49" charset="0"/>
              <a:buChar char="o"/>
            </a:pPr>
            <a:r>
              <a:rPr lang="en-US" sz="2800" b="1" i="1" dirty="0">
                <a:latin typeface="Times New Roman" panose="02020603050405020304" pitchFamily="18" charset="0"/>
                <a:cs typeface="Times New Roman" panose="02020603050405020304" pitchFamily="18" charset="0"/>
              </a:rPr>
              <a:t>Performance consulting Process </a:t>
            </a:r>
            <a:r>
              <a:rPr lang="en-US" sz="2800" dirty="0">
                <a:latin typeface="Times New Roman" panose="02020603050405020304" pitchFamily="18" charset="0"/>
                <a:cs typeface="Times New Roman" panose="02020603050405020304" pitchFamily="18" charset="0"/>
              </a:rPr>
              <a:t>in which a trainer and the organizational client work together to determine what needs to be done to improve organizational and individual results.</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Performance consulting takes a broad approach by:</a:t>
            </a:r>
          </a:p>
          <a:p>
            <a:pPr marL="342900" indent="-342900">
              <a:buFont typeface="Courier New" panose="02070309020205020404" pitchFamily="49" charset="0"/>
              <a:buChar char="o"/>
            </a:pPr>
            <a:endParaRPr lang="en-US" sz="32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5C3F9C58-7FEE-4377-AD70-E9EF9753C9AC}"/>
              </a:ext>
            </a:extLst>
          </p:cNvPr>
          <p:cNvPicPr>
            <a:picLocks noChangeAspect="1"/>
          </p:cNvPicPr>
          <p:nvPr/>
        </p:nvPicPr>
        <p:blipFill>
          <a:blip r:embed="rId2"/>
          <a:stretch>
            <a:fillRect/>
          </a:stretch>
        </p:blipFill>
        <p:spPr>
          <a:xfrm>
            <a:off x="698500" y="3721034"/>
            <a:ext cx="10541000" cy="2284825"/>
          </a:xfrm>
          <a:prstGeom prst="rect">
            <a:avLst/>
          </a:prstGeom>
        </p:spPr>
      </p:pic>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33656" y="867787"/>
            <a:ext cx="1039936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PERFORMANCE CONSULTING AND STRATEGIC TRAINING</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1526237115"/>
              </p:ext>
            </p:extLst>
          </p:nvPr>
        </p:nvGraphicFramePr>
        <p:xfrm>
          <a:off x="1540371" y="1695294"/>
          <a:ext cx="9385934" cy="44640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49777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AND GLOBAL STRATEGIES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01396"/>
            <a:ext cx="10667999" cy="3970318"/>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For global firms the most brilliant strategies ever devised will not work unless they have well-trained employees throughout the world to carry them out.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b="1" dirty="0">
                <a:solidFill>
                  <a:srgbClr val="C00000"/>
                </a:solidFill>
                <a:latin typeface="Times New Roman" panose="02020603050405020304" pitchFamily="18" charset="0"/>
                <a:cs typeface="Times New Roman" panose="02020603050405020304" pitchFamily="18" charset="0"/>
              </a:rPr>
              <a:t>Global Assignment Training: </a:t>
            </a:r>
            <a:r>
              <a:rPr lang="en-US" sz="2800" dirty="0">
                <a:latin typeface="Times New Roman" panose="02020603050405020304" pitchFamily="18" charset="0"/>
                <a:cs typeface="Times New Roman" panose="02020603050405020304" pitchFamily="18" charset="0"/>
              </a:rPr>
              <a:t>The orientation and training that expatriates and their families receive before departure significantly affect the success of an overseas assignment. </a:t>
            </a:r>
          </a:p>
          <a:p>
            <a:pPr marL="342900" indent="-342900">
              <a:buFont typeface="Courier New" panose="02070309020205020404" pitchFamily="49" charset="0"/>
              <a:buChar char="o"/>
            </a:pPr>
            <a:r>
              <a:rPr lang="en-US" sz="2800" b="1" dirty="0">
                <a:solidFill>
                  <a:srgbClr val="C00000"/>
                </a:solidFill>
                <a:latin typeface="Times New Roman" panose="02020603050405020304" pitchFamily="18" charset="0"/>
                <a:cs typeface="Times New Roman" panose="02020603050405020304" pitchFamily="18" charset="0"/>
              </a:rPr>
              <a:t>Intercultural Competence Training: </a:t>
            </a:r>
            <a:r>
              <a:rPr lang="en-US" sz="2800" dirty="0">
                <a:latin typeface="Times New Roman" panose="02020603050405020304" pitchFamily="18" charset="0"/>
                <a:cs typeface="Times New Roman" panose="02020603050405020304" pitchFamily="18" charset="0"/>
              </a:rPr>
              <a:t>Intercultural competence incorporates a wide range of human social skills  and personality characteristics. As noted in Figure 9-3.</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F3723EB-FE68-449D-809F-6B4BAD344F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A557DA2A-404B-48B1-A744-5D7E472AA4DF}"/>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15189" y="511444"/>
            <a:ext cx="11297565" cy="6181297"/>
          </a:xfrm>
          <a:prstGeom prst="rect">
            <a:avLst/>
          </a:prstGeom>
        </p:spPr>
      </p:pic>
    </p:spTree>
    <p:extLst>
      <p:ext uri="{BB962C8B-B14F-4D97-AF65-F5344CB8AC3E}">
        <p14:creationId xmlns:p14="http://schemas.microsoft.com/office/powerpoint/2010/main" val="2429491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330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COMPONENTS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51099"/>
            <a:ext cx="10035513" cy="1569660"/>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Training plans allow organizations to identify what is needed for employee performance before training begins. It is at this stage that fit with strategic issues is ensured.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Effective training efforts consider the following questions: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30" name="Picture 6" descr="Monday Motivation | Spread love not hate">
            <a:extLst>
              <a:ext uri="{FF2B5EF4-FFF2-40B4-BE49-F238E27FC236}">
                <a16:creationId xmlns:a16="http://schemas.microsoft.com/office/drawing/2014/main" id="{305FD69D-98DD-465F-BFB5-2D7C08F440B6}"/>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7613" y="163711"/>
            <a:ext cx="1933575" cy="145018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9094325-558A-4119-8E8A-64BB5E8F7B81}"/>
              </a:ext>
            </a:extLst>
          </p:cNvPr>
          <p:cNvPicPr>
            <a:picLocks noChangeAspect="1"/>
          </p:cNvPicPr>
          <p:nvPr/>
        </p:nvPicPr>
        <p:blipFill>
          <a:blip r:embed="rId4"/>
          <a:stretch>
            <a:fillRect/>
          </a:stretch>
        </p:blipFill>
        <p:spPr>
          <a:xfrm>
            <a:off x="2435057" y="3770462"/>
            <a:ext cx="7050013" cy="2231868"/>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87971" y="637420"/>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NEEDS ASSESSMENT</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93B9A919-2B45-4C57-AFF0-DF92BE744B68}"/>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1178975" y="1345306"/>
            <a:ext cx="9406367" cy="5512694"/>
          </a:xfrm>
          <a:prstGeom prst="rect">
            <a:avLst/>
          </a:prstGeom>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ANALYSIS OF TRAINING NEEDS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9F9DE2E-A07C-4812-B028-F064D9DA9F30}"/>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34440" y="1676021"/>
            <a:ext cx="11346385" cy="4329879"/>
          </a:xfrm>
          <a:prstGeom prst="rect">
            <a:avLst/>
          </a:prstGeom>
        </p:spPr>
      </p:pic>
    </p:spTree>
    <p:extLst>
      <p:ext uri="{BB962C8B-B14F-4D97-AF65-F5344CB8AC3E}">
        <p14:creationId xmlns:p14="http://schemas.microsoft.com/office/powerpoint/2010/main" val="18722387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98812" y="1019069"/>
            <a:ext cx="85790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Establishing Training Objectives And Priorities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56872"/>
            <a:ext cx="1072256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training requirements have been identified using appropriate needs  analyses, then training objectives and priorities can be established by a “gap  analysis,” which indicates the distance between where an organization is with  its employee capabilities and where it needs to be.</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Training objectives and priorities are then determined to close the gap. </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Three types of training objectives can be set</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7B2239F9-FBCD-4ADD-B2BD-09DE8F884F45}"/>
              </a:ext>
            </a:extLst>
          </p:cNvPr>
          <p:cNvPicPr>
            <a:picLocks noChangeAspect="1"/>
          </p:cNvPicPr>
          <p:nvPr/>
        </p:nvPicPr>
        <p:blipFill>
          <a:blip r:embed="rId2"/>
          <a:stretch>
            <a:fillRect/>
          </a:stretch>
        </p:blipFill>
        <p:spPr>
          <a:xfrm>
            <a:off x="1435901" y="4263192"/>
            <a:ext cx="9320197" cy="1612678"/>
          </a:xfrm>
          <a:prstGeom prst="rect">
            <a:avLst/>
          </a:prstGeom>
        </p:spPr>
      </p:pic>
    </p:spTree>
    <p:extLst>
      <p:ext uri="{BB962C8B-B14F-4D97-AF65-F5344CB8AC3E}">
        <p14:creationId xmlns:p14="http://schemas.microsoft.com/office/powerpoint/2010/main" val="19910423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1574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TRAINING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08467" y="2101396"/>
            <a:ext cx="11418218" cy="3785652"/>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training objectives have been determined, training design can start. Whether job specific or broader in nature, training must be designed to address the assessed specific needs.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Effective training design considers learning concepts and a wide range of different approaches to training.</a:t>
            </a: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There are three primary considerations when designing training:</a:t>
            </a:r>
          </a:p>
          <a:p>
            <a:pPr marL="1371600" lvl="2" indent="-457200">
              <a:buFont typeface="+mj-lt"/>
              <a:buAutoNum type="arabicParenR"/>
            </a:pPr>
            <a:r>
              <a:rPr lang="en-US" sz="2400" dirty="0">
                <a:latin typeface="Times New Roman" panose="02020603050405020304" pitchFamily="18" charset="0"/>
                <a:cs typeface="Times New Roman" panose="02020603050405020304" pitchFamily="18" charset="0"/>
              </a:rPr>
              <a:t> Determining learner readiness,</a:t>
            </a:r>
          </a:p>
          <a:p>
            <a:pPr marL="1371600" lvl="2" indent="-457200">
              <a:buFont typeface="+mj-lt"/>
              <a:buAutoNum type="arabicParenR"/>
            </a:pPr>
            <a:r>
              <a:rPr lang="en-US" sz="2400" dirty="0">
                <a:latin typeface="Times New Roman" panose="02020603050405020304" pitchFamily="18" charset="0"/>
                <a:cs typeface="Times New Roman" panose="02020603050405020304" pitchFamily="18" charset="0"/>
              </a:rPr>
              <a:t>  Understanding different learning styles, and</a:t>
            </a:r>
          </a:p>
          <a:p>
            <a:pPr marL="1371600" lvl="2" indent="-457200">
              <a:buFont typeface="+mj-lt"/>
              <a:buAutoNum type="arabicParenR"/>
            </a:pPr>
            <a:r>
              <a:rPr lang="en-US" sz="2400" dirty="0">
                <a:latin typeface="Times New Roman" panose="02020603050405020304" pitchFamily="18" charset="0"/>
                <a:cs typeface="Times New Roman" panose="02020603050405020304" pitchFamily="18" charset="0"/>
              </a:rPr>
              <a:t>Designing training for transfer. Each of these elements must be considered for the training design to mesh and produce effective learning.</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599564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933F04A-AD57-43A6-B9C1-67D0B33CD3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611958CF-E95E-485D-B846-CD2DDBE9888B}"/>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0" y="745409"/>
            <a:ext cx="11422251" cy="5982422"/>
          </a:xfrm>
          <a:prstGeom prst="rect">
            <a:avLst/>
          </a:prstGeom>
        </p:spPr>
      </p:pic>
    </p:spTree>
    <p:extLst>
      <p:ext uri="{BB962C8B-B14F-4D97-AF65-F5344CB8AC3E}">
        <p14:creationId xmlns:p14="http://schemas.microsoft.com/office/powerpoint/2010/main" val="3544445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98032" y="1055437"/>
            <a:ext cx="38721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Learner Readiness</a:t>
            </a:r>
          </a:p>
        </p:txBody>
      </p:sp>
      <p:sp>
        <p:nvSpPr>
          <p:cNvPr id="48" name="TextBox 47"/>
          <p:cNvSpPr txBox="1"/>
          <p:nvPr/>
        </p:nvSpPr>
        <p:spPr>
          <a:xfrm>
            <a:off x="418455" y="2076092"/>
            <a:ext cx="9082734" cy="1015663"/>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Learner readiness means individuals having the </a:t>
            </a:r>
            <a:r>
              <a:rPr lang="en-US" sz="2000" b="1" i="1" dirty="0">
                <a:solidFill>
                  <a:srgbClr val="C00000"/>
                </a:solidFill>
                <a:latin typeface="Times New Roman" panose="02020603050405020304" pitchFamily="18" charset="0"/>
                <a:cs typeface="Times New Roman" panose="02020603050405020304" pitchFamily="18" charset="0"/>
              </a:rPr>
              <a:t>ability to learn</a:t>
            </a:r>
            <a:r>
              <a:rPr lang="en-US" sz="2000" b="1" dirty="0">
                <a:latin typeface="Times New Roman" panose="02020603050405020304" pitchFamily="18" charset="0"/>
                <a:cs typeface="Times New Roman" panose="02020603050405020304" pitchFamily="18" charset="0"/>
              </a:rPr>
              <a:t>, which many people have. However, if effective learning is to occur, individuals must also have the </a:t>
            </a:r>
            <a:r>
              <a:rPr lang="en-US" sz="2000" b="1" i="1" dirty="0">
                <a:solidFill>
                  <a:srgbClr val="C00000"/>
                </a:solidFill>
                <a:latin typeface="Times New Roman" panose="02020603050405020304" pitchFamily="18" charset="0"/>
                <a:cs typeface="Times New Roman" panose="02020603050405020304" pitchFamily="18" charset="0"/>
              </a:rPr>
              <a:t>motivation to learn </a:t>
            </a:r>
            <a:r>
              <a:rPr lang="en-US" sz="2000" b="1" dirty="0">
                <a:latin typeface="Times New Roman" panose="02020603050405020304" pitchFamily="18" charset="0"/>
                <a:cs typeface="Times New Roman" panose="02020603050405020304" pitchFamily="18" charset="0"/>
              </a:rPr>
              <a:t>and </a:t>
            </a:r>
            <a:r>
              <a:rPr lang="en-US" sz="2000" b="1" i="1" dirty="0">
                <a:solidFill>
                  <a:srgbClr val="C00000"/>
                </a:solidFill>
                <a:latin typeface="Times New Roman" panose="02020603050405020304" pitchFamily="18" charset="0"/>
                <a:cs typeface="Times New Roman" panose="02020603050405020304" pitchFamily="18" charset="0"/>
              </a:rPr>
              <a:t>self-efficacy.</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7" name="Diagram 6">
            <a:extLst>
              <a:ext uri="{FF2B5EF4-FFF2-40B4-BE49-F238E27FC236}">
                <a16:creationId xmlns:a16="http://schemas.microsoft.com/office/drawing/2014/main" id="{FE7AD110-E839-4131-B0E6-F8E9FD872DB8}"/>
              </a:ext>
            </a:extLst>
          </p:cNvPr>
          <p:cNvGraphicFramePr/>
          <p:nvPr>
            <p:extLst>
              <p:ext uri="{D42A27DB-BD31-4B8C-83A1-F6EECF244321}">
                <p14:modId xmlns:p14="http://schemas.microsoft.com/office/powerpoint/2010/main" val="2894711392"/>
              </p:ext>
            </p:extLst>
          </p:nvPr>
        </p:nvGraphicFramePr>
        <p:xfrm>
          <a:off x="556215" y="3070962"/>
          <a:ext cx="9161222" cy="34854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Flowchart: Preparation 10">
            <a:extLst>
              <a:ext uri="{FF2B5EF4-FFF2-40B4-BE49-F238E27FC236}">
                <a16:creationId xmlns:a16="http://schemas.microsoft.com/office/drawing/2014/main" id="{542BF6CF-48A5-4217-9503-0E259F65073C}"/>
              </a:ext>
            </a:extLst>
          </p:cNvPr>
          <p:cNvSpPr/>
          <p:nvPr/>
        </p:nvSpPr>
        <p:spPr>
          <a:xfrm>
            <a:off x="9717437" y="1372853"/>
            <a:ext cx="2495228" cy="1720311"/>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1. Learning Readiness</a:t>
            </a:r>
          </a:p>
        </p:txBody>
      </p:sp>
    </p:spTree>
    <p:extLst>
      <p:ext uri="{BB962C8B-B14F-4D97-AF65-F5344CB8AC3E}">
        <p14:creationId xmlns:p14="http://schemas.microsoft.com/office/powerpoint/2010/main" val="3688804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23" name="Text Box 15">
            <a:extLst>
              <a:ext uri="{FF2B5EF4-FFF2-40B4-BE49-F238E27FC236}">
                <a16:creationId xmlns:a16="http://schemas.microsoft.com/office/drawing/2014/main" id="{88842EB1-1410-4F67-8496-01955070205B}"/>
              </a:ext>
            </a:extLst>
          </p:cNvPr>
          <p:cNvSpPr txBox="1">
            <a:spLocks noChangeArrowheads="1"/>
          </p:cNvSpPr>
          <p:nvPr/>
        </p:nvSpPr>
        <p:spPr bwMode="blackWhite">
          <a:xfrm>
            <a:off x="1634049" y="1825601"/>
            <a:ext cx="4178164" cy="523220"/>
          </a:xfrm>
          <a:prstGeom prst="rect">
            <a:avLst/>
          </a:prstGeom>
          <a:solidFill>
            <a:srgbClr val="008080"/>
          </a:solidFill>
          <a:ln w="9525">
            <a:solidFill>
              <a:schemeClr val="bg2"/>
            </a:solidFill>
            <a:miter lim="800000"/>
            <a:headEnd/>
            <a:tailEnd/>
          </a:ln>
          <a:effectLst>
            <a:outerShdw dist="107763" dir="2700000" algn="ctr" rotWithShape="0">
              <a:schemeClr val="bg2">
                <a:alpha val="50000"/>
              </a:schemeClr>
            </a:outerShdw>
          </a:effectLst>
        </p:spPr>
        <p:txBody>
          <a:bodyPr wrap="square">
            <a:spAutoFit/>
          </a:bodyPr>
          <a:lstStyle/>
          <a:p>
            <a:pPr>
              <a:spcBef>
                <a:spcPct val="50000"/>
              </a:spcBef>
              <a:defRPr/>
            </a:pPr>
            <a:r>
              <a:rPr lang="en-US" altLang="en-US" sz="2800" b="1" dirty="0">
                <a:solidFill>
                  <a:schemeClr val="bg1"/>
                </a:solidFill>
                <a:effectLst>
                  <a:outerShdw blurRad="38100" dist="38100" dir="2700000" algn="tl">
                    <a:srgbClr val="000000"/>
                  </a:outerShdw>
                </a:effectLst>
              </a:rPr>
              <a:t>Adult Learning Principles</a:t>
            </a:r>
          </a:p>
        </p:txBody>
      </p:sp>
      <p:sp>
        <p:nvSpPr>
          <p:cNvPr id="375824" name="Text Box 16">
            <a:extLst>
              <a:ext uri="{FF2B5EF4-FFF2-40B4-BE49-F238E27FC236}">
                <a16:creationId xmlns:a16="http://schemas.microsoft.com/office/drawing/2014/main" id="{81073059-0B73-47EE-B76B-16DF63726860}"/>
              </a:ext>
            </a:extLst>
          </p:cNvPr>
          <p:cNvSpPr txBox="1">
            <a:spLocks noChangeArrowheads="1"/>
          </p:cNvSpPr>
          <p:nvPr/>
        </p:nvSpPr>
        <p:spPr bwMode="blackWhite">
          <a:xfrm>
            <a:off x="3594100" y="2351088"/>
            <a:ext cx="5799138"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Have need to know why they are learning something.</a:t>
            </a:r>
          </a:p>
        </p:txBody>
      </p:sp>
      <p:sp>
        <p:nvSpPr>
          <p:cNvPr id="375825" name="Freeform 17">
            <a:extLst>
              <a:ext uri="{FF2B5EF4-FFF2-40B4-BE49-F238E27FC236}">
                <a16:creationId xmlns:a16="http://schemas.microsoft.com/office/drawing/2014/main" id="{B2A0D907-7B17-4838-888C-99B5491CE46A}"/>
              </a:ext>
            </a:extLst>
          </p:cNvPr>
          <p:cNvSpPr>
            <a:spLocks/>
          </p:cNvSpPr>
          <p:nvPr/>
        </p:nvSpPr>
        <p:spPr bwMode="blackWhite">
          <a:xfrm>
            <a:off x="2439988" y="26177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26" name="Text Box 18">
            <a:extLst>
              <a:ext uri="{FF2B5EF4-FFF2-40B4-BE49-F238E27FC236}">
                <a16:creationId xmlns:a16="http://schemas.microsoft.com/office/drawing/2014/main" id="{A0FAB6E9-FA31-4379-8E6F-120AA97C4807}"/>
              </a:ext>
            </a:extLst>
          </p:cNvPr>
          <p:cNvSpPr txBox="1">
            <a:spLocks noChangeArrowheads="1"/>
          </p:cNvSpPr>
          <p:nvPr/>
        </p:nvSpPr>
        <p:spPr bwMode="blackWhite">
          <a:xfrm>
            <a:off x="3594101" y="30876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sz="2000" dirty="0">
                <a:solidFill>
                  <a:schemeClr val="bg1"/>
                </a:solidFill>
                <a:effectLst>
                  <a:outerShdw blurRad="38100" dist="38100" dir="2700000" algn="tl">
                    <a:srgbClr val="000000"/>
                  </a:outerShdw>
                </a:effectLst>
                <a:latin typeface="Arial" panose="020B0604020202020204" pitchFamily="34" charset="0"/>
              </a:rPr>
              <a:t>Have need to be self-directed.</a:t>
            </a:r>
          </a:p>
        </p:txBody>
      </p:sp>
      <p:sp>
        <p:nvSpPr>
          <p:cNvPr id="375827" name="Freeform 19">
            <a:extLst>
              <a:ext uri="{FF2B5EF4-FFF2-40B4-BE49-F238E27FC236}">
                <a16:creationId xmlns:a16="http://schemas.microsoft.com/office/drawing/2014/main" id="{BDD129A0-086F-4FE9-96EA-5C46BEB22DA4}"/>
              </a:ext>
            </a:extLst>
          </p:cNvPr>
          <p:cNvSpPr>
            <a:spLocks/>
          </p:cNvSpPr>
          <p:nvPr/>
        </p:nvSpPr>
        <p:spPr bwMode="blackWhite">
          <a:xfrm>
            <a:off x="2439988" y="33797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28" name="Text Box 20">
            <a:extLst>
              <a:ext uri="{FF2B5EF4-FFF2-40B4-BE49-F238E27FC236}">
                <a16:creationId xmlns:a16="http://schemas.microsoft.com/office/drawing/2014/main" id="{E191B827-CB7A-4376-B109-CCBAC9A14757}"/>
              </a:ext>
            </a:extLst>
          </p:cNvPr>
          <p:cNvSpPr txBox="1">
            <a:spLocks noChangeArrowheads="1"/>
          </p:cNvSpPr>
          <p:nvPr/>
        </p:nvSpPr>
        <p:spPr bwMode="blackWhite">
          <a:xfrm>
            <a:off x="3594101" y="38496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Bring more work-related experiences into the process.</a:t>
            </a:r>
          </a:p>
        </p:txBody>
      </p:sp>
      <p:sp>
        <p:nvSpPr>
          <p:cNvPr id="375829" name="Freeform 21">
            <a:extLst>
              <a:ext uri="{FF2B5EF4-FFF2-40B4-BE49-F238E27FC236}">
                <a16:creationId xmlns:a16="http://schemas.microsoft.com/office/drawing/2014/main" id="{992B501A-3546-4EBC-BEA4-E4B666D368A7}"/>
              </a:ext>
            </a:extLst>
          </p:cNvPr>
          <p:cNvSpPr>
            <a:spLocks/>
          </p:cNvSpPr>
          <p:nvPr/>
        </p:nvSpPr>
        <p:spPr bwMode="blackWhite">
          <a:xfrm>
            <a:off x="2439988" y="41544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30" name="Text Box 22">
            <a:extLst>
              <a:ext uri="{FF2B5EF4-FFF2-40B4-BE49-F238E27FC236}">
                <a16:creationId xmlns:a16="http://schemas.microsoft.com/office/drawing/2014/main" id="{E8DFE480-04CD-4B10-8EA5-ABEC6F5220E3}"/>
              </a:ext>
            </a:extLst>
          </p:cNvPr>
          <p:cNvSpPr txBox="1">
            <a:spLocks noChangeArrowheads="1"/>
          </p:cNvSpPr>
          <p:nvPr/>
        </p:nvSpPr>
        <p:spPr bwMode="blackWhite">
          <a:xfrm>
            <a:off x="3594101" y="46243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Employ a problem-solving approach in the experience.</a:t>
            </a:r>
          </a:p>
        </p:txBody>
      </p:sp>
      <p:sp>
        <p:nvSpPr>
          <p:cNvPr id="375831" name="Freeform 23">
            <a:extLst>
              <a:ext uri="{FF2B5EF4-FFF2-40B4-BE49-F238E27FC236}">
                <a16:creationId xmlns:a16="http://schemas.microsoft.com/office/drawing/2014/main" id="{CA7AEF01-763C-44B5-8686-495198F08B53}"/>
              </a:ext>
            </a:extLst>
          </p:cNvPr>
          <p:cNvSpPr>
            <a:spLocks/>
          </p:cNvSpPr>
          <p:nvPr/>
        </p:nvSpPr>
        <p:spPr bwMode="blackWhite">
          <a:xfrm>
            <a:off x="2439988" y="4929188"/>
            <a:ext cx="628650" cy="647700"/>
          </a:xfrm>
          <a:custGeom>
            <a:avLst/>
            <a:gdLst>
              <a:gd name="T0" fmla="*/ 0 w 816"/>
              <a:gd name="T1" fmla="*/ 0 h 816"/>
              <a:gd name="T2" fmla="*/ 0 w 816"/>
              <a:gd name="T3" fmla="*/ 816 h 816"/>
              <a:gd name="T4" fmla="*/ 816 w 816"/>
              <a:gd name="T5" fmla="*/ 816 h 816"/>
            </a:gdLst>
            <a:ahLst/>
            <a:cxnLst>
              <a:cxn ang="0">
                <a:pos x="T0" y="T1"/>
              </a:cxn>
              <a:cxn ang="0">
                <a:pos x="T2" y="T3"/>
              </a:cxn>
              <a:cxn ang="0">
                <a:pos x="T4" y="T5"/>
              </a:cxn>
            </a:cxnLst>
            <a:rect l="0" t="0" r="r" b="b"/>
            <a:pathLst>
              <a:path w="816" h="816">
                <a:moveTo>
                  <a:pt x="0" y="0"/>
                </a:moveTo>
                <a:lnTo>
                  <a:pt x="0" y="816"/>
                </a:lnTo>
                <a:lnTo>
                  <a:pt x="816" y="816"/>
                </a:lnTo>
              </a:path>
            </a:pathLst>
          </a:custGeom>
          <a:noFill/>
          <a:ln w="69850">
            <a:solidFill>
              <a:srgbClr val="996633"/>
            </a:solidFill>
            <a:round/>
            <a:headEnd/>
            <a:tailEnd type="stealth"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75832" name="Text Box 24">
            <a:extLst>
              <a:ext uri="{FF2B5EF4-FFF2-40B4-BE49-F238E27FC236}">
                <a16:creationId xmlns:a16="http://schemas.microsoft.com/office/drawing/2014/main" id="{98C1588C-A000-41DB-8C9D-FA5EE482C587}"/>
              </a:ext>
            </a:extLst>
          </p:cNvPr>
          <p:cNvSpPr txBox="1">
            <a:spLocks noChangeArrowheads="1"/>
          </p:cNvSpPr>
          <p:nvPr/>
        </p:nvSpPr>
        <p:spPr bwMode="blackWhite">
          <a:xfrm>
            <a:off x="3594101" y="5399088"/>
            <a:ext cx="5802313" cy="431800"/>
          </a:xfrm>
          <a:prstGeom prst="rect">
            <a:avLst/>
          </a:prstGeom>
          <a:solidFill>
            <a:srgbClr val="CC6600"/>
          </a:solidFill>
          <a:ln w="9525">
            <a:solidFill>
              <a:schemeClr val="tx1"/>
            </a:solidFill>
            <a:miter lim="800000"/>
            <a:headEnd/>
            <a:tailEnd/>
          </a:ln>
          <a:effectLst>
            <a:outerShdw dist="107763" dir="2700000" algn="ctr" rotWithShape="0">
              <a:schemeClr val="bg2">
                <a:alpha val="50000"/>
              </a:schemeClr>
            </a:outerShdw>
          </a:effectLst>
        </p:spPr>
        <p:txBody>
          <a:bodyPr wrap="none" anchor="ctr"/>
          <a:lstStyle/>
          <a:p>
            <a:pPr>
              <a:spcBef>
                <a:spcPct val="50000"/>
              </a:spcBef>
              <a:defRPr/>
            </a:pPr>
            <a:r>
              <a:rPr lang="en-US" altLang="en-US" dirty="0">
                <a:solidFill>
                  <a:schemeClr val="bg1"/>
                </a:solidFill>
                <a:effectLst>
                  <a:outerShdw blurRad="38100" dist="38100" dir="2700000" algn="tl">
                    <a:srgbClr val="000000"/>
                  </a:outerShdw>
                </a:effectLst>
                <a:latin typeface="Arial" panose="020B0604020202020204" pitchFamily="34" charset="0"/>
              </a:rPr>
              <a:t>Are motivated by both internal and external factors. </a:t>
            </a:r>
          </a:p>
        </p:txBody>
      </p:sp>
      <p:sp>
        <p:nvSpPr>
          <p:cNvPr id="14" name="TextBox 13">
            <a:extLst>
              <a:ext uri="{FF2B5EF4-FFF2-40B4-BE49-F238E27FC236}">
                <a16:creationId xmlns:a16="http://schemas.microsoft.com/office/drawing/2014/main" id="{A80A3A48-9F3F-47F0-93FF-CDBF959EBF21}"/>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16" name="TextBox 15">
            <a:extLst>
              <a:ext uri="{FF2B5EF4-FFF2-40B4-BE49-F238E27FC236}">
                <a16:creationId xmlns:a16="http://schemas.microsoft.com/office/drawing/2014/main" id="{F8CA8E20-36F6-4C5F-9CD4-CA34D4DD5591}"/>
              </a:ext>
            </a:extLst>
          </p:cNvPr>
          <p:cNvSpPr txBox="1"/>
          <p:nvPr/>
        </p:nvSpPr>
        <p:spPr>
          <a:xfrm>
            <a:off x="325464" y="948212"/>
            <a:ext cx="11866536" cy="707886"/>
          </a:xfrm>
          <a:prstGeom prst="rect">
            <a:avLst/>
          </a:prstGeom>
          <a:noFill/>
        </p:spPr>
        <p:txBody>
          <a:bodyPr wrap="square">
            <a:spAutoFit/>
          </a:bodyPr>
          <a:lstStyle/>
          <a:p>
            <a:pPr marL="285750" indent="-285750">
              <a:buFont typeface="Courier New" panose="02070309020205020404" pitchFamily="49" charset="0"/>
              <a:buChar char="o"/>
            </a:pPr>
            <a:r>
              <a:rPr lang="en-US" sz="2000" b="1" dirty="0">
                <a:latin typeface="Times New Roman" panose="02020603050405020304" pitchFamily="18" charset="0"/>
                <a:cs typeface="Times New Roman" panose="02020603050405020304" pitchFamily="18" charset="0"/>
              </a:rPr>
              <a:t>Adult Learning Malcolm Knowles’s classic work on adult learning suggests five principles for designing training for adults.</a:t>
            </a:r>
          </a:p>
        </p:txBody>
      </p:sp>
      <p:sp>
        <p:nvSpPr>
          <p:cNvPr id="17" name="Title 1">
            <a:extLst>
              <a:ext uri="{FF2B5EF4-FFF2-40B4-BE49-F238E27FC236}">
                <a16:creationId xmlns:a16="http://schemas.microsoft.com/office/drawing/2014/main" id="{32FB7932-B836-49FF-8E68-04B4AEF1CE50}"/>
              </a:ext>
            </a:extLst>
          </p:cNvPr>
          <p:cNvSpPr>
            <a:spLocks noGrp="1"/>
          </p:cNvSpPr>
          <p:nvPr>
            <p:ph type="title"/>
          </p:nvPr>
        </p:nvSpPr>
        <p:spPr>
          <a:xfrm>
            <a:off x="3594100" y="129224"/>
            <a:ext cx="3736598" cy="704688"/>
          </a:xfrm>
        </p:spPr>
        <p:txBody>
          <a:bodyPr>
            <a:normAutofit/>
          </a:bodyPr>
          <a:lstStyle/>
          <a:p>
            <a:pPr algn="ctr"/>
            <a:r>
              <a:rPr lang="en-CA" sz="2800" b="1" dirty="0">
                <a:latin typeface="Times New Roman" panose="02020603050405020304" pitchFamily="18" charset="0"/>
                <a:cs typeface="Times New Roman" panose="02020603050405020304" pitchFamily="18" charset="0"/>
              </a:rPr>
              <a:t>Adult Learning</a:t>
            </a:r>
          </a:p>
        </p:txBody>
      </p:sp>
      <p:sp>
        <p:nvSpPr>
          <p:cNvPr id="4" name="Flowchart: Preparation 3">
            <a:extLst>
              <a:ext uri="{FF2B5EF4-FFF2-40B4-BE49-F238E27FC236}">
                <a16:creationId xmlns:a16="http://schemas.microsoft.com/office/drawing/2014/main" id="{F5FDE736-FEFC-4DD3-9D08-D683149DB549}"/>
              </a:ext>
            </a:extLst>
          </p:cNvPr>
          <p:cNvSpPr/>
          <p:nvPr/>
        </p:nvSpPr>
        <p:spPr>
          <a:xfrm>
            <a:off x="9752012" y="1542208"/>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5823"/>
                                        </p:tgtEl>
                                        <p:attrNameLst>
                                          <p:attrName>style.visibility</p:attrName>
                                        </p:attrNameLst>
                                      </p:cBhvr>
                                      <p:to>
                                        <p:strVal val="visible"/>
                                      </p:to>
                                    </p:set>
                                    <p:animEffect transition="in" filter="wipe(left)">
                                      <p:cBhvr>
                                        <p:cTn id="7" dur="500"/>
                                        <p:tgtEl>
                                          <p:spTgt spid="3758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75824"/>
                                        </p:tgtEl>
                                        <p:attrNameLst>
                                          <p:attrName>style.visibility</p:attrName>
                                        </p:attrNameLst>
                                      </p:cBhvr>
                                      <p:to>
                                        <p:strVal val="visible"/>
                                      </p:to>
                                    </p:set>
                                    <p:animEffect transition="in" filter="wipe(left)">
                                      <p:cBhvr>
                                        <p:cTn id="11" dur="500"/>
                                        <p:tgtEl>
                                          <p:spTgt spid="37582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8" presetClass="entr" presetSubtype="6" fill="hold" nodeType="clickEffect">
                                  <p:stCondLst>
                                    <p:cond delay="0"/>
                                  </p:stCondLst>
                                  <p:childTnLst>
                                    <p:set>
                                      <p:cBhvr>
                                        <p:cTn id="15" dur="1" fill="hold">
                                          <p:stCondLst>
                                            <p:cond delay="0"/>
                                          </p:stCondLst>
                                        </p:cTn>
                                        <p:tgtEl>
                                          <p:spTgt spid="375825"/>
                                        </p:tgtEl>
                                        <p:attrNameLst>
                                          <p:attrName>style.visibility</p:attrName>
                                        </p:attrNameLst>
                                      </p:cBhvr>
                                      <p:to>
                                        <p:strVal val="visible"/>
                                      </p:to>
                                    </p:set>
                                    <p:animEffect transition="in" filter="strips(downRight)">
                                      <p:cBhvr>
                                        <p:cTn id="16" dur="500"/>
                                        <p:tgtEl>
                                          <p:spTgt spid="375825"/>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375826"/>
                                        </p:tgtEl>
                                        <p:attrNameLst>
                                          <p:attrName>style.visibility</p:attrName>
                                        </p:attrNameLst>
                                      </p:cBhvr>
                                      <p:to>
                                        <p:strVal val="visible"/>
                                      </p:to>
                                    </p:set>
                                    <p:animEffect transition="in" filter="wipe(left)">
                                      <p:cBhvr>
                                        <p:cTn id="20" dur="500"/>
                                        <p:tgtEl>
                                          <p:spTgt spid="37582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8" presetClass="entr" presetSubtype="6" fill="hold" nodeType="clickEffect">
                                  <p:stCondLst>
                                    <p:cond delay="0"/>
                                  </p:stCondLst>
                                  <p:childTnLst>
                                    <p:set>
                                      <p:cBhvr>
                                        <p:cTn id="24" dur="1" fill="hold">
                                          <p:stCondLst>
                                            <p:cond delay="0"/>
                                          </p:stCondLst>
                                        </p:cTn>
                                        <p:tgtEl>
                                          <p:spTgt spid="375827"/>
                                        </p:tgtEl>
                                        <p:attrNameLst>
                                          <p:attrName>style.visibility</p:attrName>
                                        </p:attrNameLst>
                                      </p:cBhvr>
                                      <p:to>
                                        <p:strVal val="visible"/>
                                      </p:to>
                                    </p:set>
                                    <p:animEffect transition="in" filter="strips(downRight)">
                                      <p:cBhvr>
                                        <p:cTn id="25" dur="500"/>
                                        <p:tgtEl>
                                          <p:spTgt spid="375827"/>
                                        </p:tgtEl>
                                      </p:cBhvr>
                                    </p:animEffect>
                                  </p:childTnLst>
                                </p:cTn>
                              </p:par>
                            </p:childTnLst>
                          </p:cTn>
                        </p:par>
                        <p:par>
                          <p:cTn id="26" fill="hold" nodeType="afterGroup">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75828"/>
                                        </p:tgtEl>
                                        <p:attrNameLst>
                                          <p:attrName>style.visibility</p:attrName>
                                        </p:attrNameLst>
                                      </p:cBhvr>
                                      <p:to>
                                        <p:strVal val="visible"/>
                                      </p:to>
                                    </p:set>
                                    <p:animEffect transition="in" filter="wipe(left)">
                                      <p:cBhvr>
                                        <p:cTn id="29" dur="500"/>
                                        <p:tgtEl>
                                          <p:spTgt spid="37582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8" presetClass="entr" presetSubtype="6" fill="hold" nodeType="clickEffect">
                                  <p:stCondLst>
                                    <p:cond delay="0"/>
                                  </p:stCondLst>
                                  <p:childTnLst>
                                    <p:set>
                                      <p:cBhvr>
                                        <p:cTn id="33" dur="1" fill="hold">
                                          <p:stCondLst>
                                            <p:cond delay="0"/>
                                          </p:stCondLst>
                                        </p:cTn>
                                        <p:tgtEl>
                                          <p:spTgt spid="375829"/>
                                        </p:tgtEl>
                                        <p:attrNameLst>
                                          <p:attrName>style.visibility</p:attrName>
                                        </p:attrNameLst>
                                      </p:cBhvr>
                                      <p:to>
                                        <p:strVal val="visible"/>
                                      </p:to>
                                    </p:set>
                                    <p:animEffect transition="in" filter="strips(downRight)">
                                      <p:cBhvr>
                                        <p:cTn id="34" dur="500"/>
                                        <p:tgtEl>
                                          <p:spTgt spid="375829"/>
                                        </p:tgtEl>
                                      </p:cBhvr>
                                    </p:animEffect>
                                  </p:childTnLst>
                                </p:cTn>
                              </p:par>
                            </p:childTnLst>
                          </p:cTn>
                        </p:par>
                        <p:par>
                          <p:cTn id="35" fill="hold" nodeType="afterGroup">
                            <p:stCondLst>
                              <p:cond delay="500"/>
                            </p:stCondLst>
                            <p:childTnLst>
                              <p:par>
                                <p:cTn id="36" presetID="22" presetClass="entr" presetSubtype="8" fill="hold" grpId="0" nodeType="afterEffect">
                                  <p:stCondLst>
                                    <p:cond delay="0"/>
                                  </p:stCondLst>
                                  <p:childTnLst>
                                    <p:set>
                                      <p:cBhvr>
                                        <p:cTn id="37" dur="1" fill="hold">
                                          <p:stCondLst>
                                            <p:cond delay="0"/>
                                          </p:stCondLst>
                                        </p:cTn>
                                        <p:tgtEl>
                                          <p:spTgt spid="375830"/>
                                        </p:tgtEl>
                                        <p:attrNameLst>
                                          <p:attrName>style.visibility</p:attrName>
                                        </p:attrNameLst>
                                      </p:cBhvr>
                                      <p:to>
                                        <p:strVal val="visible"/>
                                      </p:to>
                                    </p:set>
                                    <p:animEffect transition="in" filter="wipe(left)">
                                      <p:cBhvr>
                                        <p:cTn id="38" dur="500"/>
                                        <p:tgtEl>
                                          <p:spTgt spid="375830"/>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8" presetClass="entr" presetSubtype="6" fill="hold" nodeType="clickEffect">
                                  <p:stCondLst>
                                    <p:cond delay="0"/>
                                  </p:stCondLst>
                                  <p:childTnLst>
                                    <p:set>
                                      <p:cBhvr>
                                        <p:cTn id="42" dur="1" fill="hold">
                                          <p:stCondLst>
                                            <p:cond delay="0"/>
                                          </p:stCondLst>
                                        </p:cTn>
                                        <p:tgtEl>
                                          <p:spTgt spid="375831"/>
                                        </p:tgtEl>
                                        <p:attrNameLst>
                                          <p:attrName>style.visibility</p:attrName>
                                        </p:attrNameLst>
                                      </p:cBhvr>
                                      <p:to>
                                        <p:strVal val="visible"/>
                                      </p:to>
                                    </p:set>
                                    <p:animEffect transition="in" filter="strips(downRight)">
                                      <p:cBhvr>
                                        <p:cTn id="43" dur="500"/>
                                        <p:tgtEl>
                                          <p:spTgt spid="375831"/>
                                        </p:tgtEl>
                                      </p:cBhvr>
                                    </p:animEffect>
                                  </p:childTnLst>
                                </p:cTn>
                              </p:par>
                            </p:childTnLst>
                          </p:cTn>
                        </p:par>
                        <p:par>
                          <p:cTn id="44" fill="hold" nodeType="afterGroup">
                            <p:stCondLst>
                              <p:cond delay="500"/>
                            </p:stCondLst>
                            <p:childTnLst>
                              <p:par>
                                <p:cTn id="45" presetID="22" presetClass="entr" presetSubtype="8" fill="hold" grpId="0" nodeType="afterEffect">
                                  <p:stCondLst>
                                    <p:cond delay="0"/>
                                  </p:stCondLst>
                                  <p:childTnLst>
                                    <p:set>
                                      <p:cBhvr>
                                        <p:cTn id="46" dur="1" fill="hold">
                                          <p:stCondLst>
                                            <p:cond delay="0"/>
                                          </p:stCondLst>
                                        </p:cTn>
                                        <p:tgtEl>
                                          <p:spTgt spid="375832"/>
                                        </p:tgtEl>
                                        <p:attrNameLst>
                                          <p:attrName>style.visibility</p:attrName>
                                        </p:attrNameLst>
                                      </p:cBhvr>
                                      <p:to>
                                        <p:strVal val="visible"/>
                                      </p:to>
                                    </p:set>
                                    <p:animEffect transition="in" filter="wipe(left)">
                                      <p:cBhvr>
                                        <p:cTn id="47" dur="500"/>
                                        <p:tgtEl>
                                          <p:spTgt spid="3758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23" grpId="0" animBg="1" autoUpdateAnimBg="0"/>
      <p:bldP spid="375824" grpId="0" animBg="1" autoUpdateAnimBg="0"/>
      <p:bldP spid="375826" grpId="0" animBg="1" autoUpdateAnimBg="0"/>
      <p:bldP spid="375828" grpId="0" animBg="1" autoUpdateAnimBg="0"/>
      <p:bldP spid="375830" grpId="0" animBg="1" autoUpdateAnimBg="0"/>
      <p:bldP spid="375832"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6A55C-4053-4510-90B9-27832635F5B3}"/>
              </a:ext>
            </a:extLst>
          </p:cNvPr>
          <p:cNvSpPr>
            <a:spLocks noGrp="1"/>
          </p:cNvSpPr>
          <p:nvPr>
            <p:ph type="title"/>
          </p:nvPr>
        </p:nvSpPr>
        <p:spPr>
          <a:xfrm>
            <a:off x="3781586" y="365125"/>
            <a:ext cx="4122550" cy="1325563"/>
          </a:xfrm>
        </p:spPr>
        <p:txBody>
          <a:bodyPr>
            <a:normAutofit/>
          </a:bodyPr>
          <a:lstStyle/>
          <a:p>
            <a:pPr algn="ctr"/>
            <a:r>
              <a:rPr lang="en-CA" sz="2800" b="1" dirty="0">
                <a:latin typeface="Times New Roman" panose="02020603050405020304" pitchFamily="18" charset="0"/>
                <a:cs typeface="Times New Roman" panose="02020603050405020304" pitchFamily="18" charset="0"/>
              </a:rPr>
              <a:t>Adult Learning</a:t>
            </a:r>
          </a:p>
        </p:txBody>
      </p:sp>
      <p:sp>
        <p:nvSpPr>
          <p:cNvPr id="3" name="TextBox 2">
            <a:extLst>
              <a:ext uri="{FF2B5EF4-FFF2-40B4-BE49-F238E27FC236}">
                <a16:creationId xmlns:a16="http://schemas.microsoft.com/office/drawing/2014/main" id="{8AF41DD7-6E3F-49CB-9C58-6E3E270FAD4E}"/>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4" name="Diagram 3">
            <a:extLst>
              <a:ext uri="{FF2B5EF4-FFF2-40B4-BE49-F238E27FC236}">
                <a16:creationId xmlns:a16="http://schemas.microsoft.com/office/drawing/2014/main" id="{B5CC7F33-1F6C-40C6-B5ED-326C6904D541}"/>
              </a:ext>
            </a:extLst>
          </p:cNvPr>
          <p:cNvGraphicFramePr/>
          <p:nvPr>
            <p:extLst>
              <p:ext uri="{D42A27DB-BD31-4B8C-83A1-F6EECF244321}">
                <p14:modId xmlns:p14="http://schemas.microsoft.com/office/powerpoint/2010/main" val="1109858814"/>
              </p:ext>
            </p:extLst>
          </p:nvPr>
        </p:nvGraphicFramePr>
        <p:xfrm>
          <a:off x="1595417" y="2402288"/>
          <a:ext cx="9624447" cy="39540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Flowchart: Preparation 4">
            <a:extLst>
              <a:ext uri="{FF2B5EF4-FFF2-40B4-BE49-F238E27FC236}">
                <a16:creationId xmlns:a16="http://schemas.microsoft.com/office/drawing/2014/main" id="{E841A213-0224-4551-82D5-4EC18847DCD1}"/>
              </a:ext>
            </a:extLst>
          </p:cNvPr>
          <p:cNvSpPr/>
          <p:nvPr/>
        </p:nvSpPr>
        <p:spPr>
          <a:xfrm>
            <a:off x="413288" y="511444"/>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Tree>
    <p:extLst>
      <p:ext uri="{BB962C8B-B14F-4D97-AF65-F5344CB8AC3E}">
        <p14:creationId xmlns:p14="http://schemas.microsoft.com/office/powerpoint/2010/main" val="23435101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Flowchart: Preparation 11">
            <a:extLst>
              <a:ext uri="{FF2B5EF4-FFF2-40B4-BE49-F238E27FC236}">
                <a16:creationId xmlns:a16="http://schemas.microsoft.com/office/drawing/2014/main" id="{22BAAA56-D9F5-436A-9A06-CBB0B749BA21}"/>
              </a:ext>
            </a:extLst>
          </p:cNvPr>
          <p:cNvSpPr/>
          <p:nvPr/>
        </p:nvSpPr>
        <p:spPr>
          <a:xfrm>
            <a:off x="485626" y="487589"/>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2. Learning Styles </a:t>
            </a:r>
          </a:p>
        </p:txBody>
      </p:sp>
      <p:sp>
        <p:nvSpPr>
          <p:cNvPr id="14" name="TextBox 13">
            <a:extLst>
              <a:ext uri="{FF2B5EF4-FFF2-40B4-BE49-F238E27FC236}">
                <a16:creationId xmlns:a16="http://schemas.microsoft.com/office/drawing/2014/main" id="{C58F3618-F437-4415-BBF2-A110CFE970D9}"/>
              </a:ext>
            </a:extLst>
          </p:cNvPr>
          <p:cNvSpPr txBox="1"/>
          <p:nvPr/>
        </p:nvSpPr>
        <p:spPr>
          <a:xfrm>
            <a:off x="3063008" y="1406379"/>
            <a:ext cx="6823129" cy="461665"/>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Behavior modeling </a:t>
            </a:r>
            <a:r>
              <a:rPr lang="en-CA" sz="2400" dirty="0">
                <a:latin typeface="Times New Roman" panose="02020603050405020304" pitchFamily="18" charset="0"/>
                <a:cs typeface="Times New Roman" panose="02020603050405020304" pitchFamily="18" charset="0"/>
              </a:rPr>
              <a:t>Copying someone else’s behavior</a:t>
            </a:r>
          </a:p>
        </p:txBody>
      </p:sp>
      <p:sp>
        <p:nvSpPr>
          <p:cNvPr id="15" name="TextBox 14">
            <a:extLst>
              <a:ext uri="{FF2B5EF4-FFF2-40B4-BE49-F238E27FC236}">
                <a16:creationId xmlns:a16="http://schemas.microsoft.com/office/drawing/2014/main" id="{446280B9-DDBF-4350-AF12-0E0296A21BE8}"/>
              </a:ext>
            </a:extLst>
          </p:cNvPr>
          <p:cNvSpPr txBox="1"/>
          <p:nvPr/>
        </p:nvSpPr>
        <p:spPr>
          <a:xfrm>
            <a:off x="3425281" y="2094336"/>
            <a:ext cx="6098582" cy="461665"/>
          </a:xfrm>
          <a:prstGeom prst="rect">
            <a:avLst/>
          </a:prstGeom>
          <a:noFill/>
        </p:spPr>
        <p:txBody>
          <a:bodyPr wrap="square">
            <a:spAutoFit/>
          </a:bodyPr>
          <a:lstStyle/>
          <a:p>
            <a:r>
              <a:rPr lang="en-CA" sz="2400" b="1" dirty="0">
                <a:solidFill>
                  <a:srgbClr val="FF0000"/>
                </a:solidFill>
                <a:latin typeface="Times New Roman" panose="02020603050405020304" pitchFamily="18" charset="0"/>
                <a:cs typeface="Times New Roman" panose="02020603050405020304" pitchFamily="18" charset="0"/>
              </a:rPr>
              <a:t>Reinforcement and Immediate Confirmation</a:t>
            </a:r>
          </a:p>
        </p:txBody>
      </p:sp>
      <p:sp>
        <p:nvSpPr>
          <p:cNvPr id="17" name="TextBox 16">
            <a:extLst>
              <a:ext uri="{FF2B5EF4-FFF2-40B4-BE49-F238E27FC236}">
                <a16:creationId xmlns:a16="http://schemas.microsoft.com/office/drawing/2014/main" id="{DBAB4765-3C2F-4797-9ABF-60A04384E63A}"/>
              </a:ext>
            </a:extLst>
          </p:cNvPr>
          <p:cNvSpPr txBox="1"/>
          <p:nvPr/>
        </p:nvSpPr>
        <p:spPr>
          <a:xfrm>
            <a:off x="702601" y="3332504"/>
            <a:ext cx="5005439" cy="1938992"/>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Reinforcement </a:t>
            </a:r>
            <a:r>
              <a:rPr lang="en-US" sz="2400" dirty="0">
                <a:latin typeface="Times New Roman" panose="02020603050405020304" pitchFamily="18" charset="0"/>
                <a:cs typeface="Times New Roman" panose="02020603050405020304" pitchFamily="18" charset="0"/>
              </a:rPr>
              <a:t>Based on the idea that people tend to repeat responses that give them some type of positive reward and avoid actions associated with negative consequences.</a:t>
            </a:r>
            <a:endParaRPr lang="en-CA" sz="24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0DE7B74D-19DF-40C3-A7D0-07F6D9F91004}"/>
              </a:ext>
            </a:extLst>
          </p:cNvPr>
          <p:cNvSpPr txBox="1"/>
          <p:nvPr/>
        </p:nvSpPr>
        <p:spPr>
          <a:xfrm>
            <a:off x="6761905" y="3295507"/>
            <a:ext cx="5005439" cy="1569660"/>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Immediate confirmation </a:t>
            </a:r>
            <a:r>
              <a:rPr lang="en-US" sz="2400" dirty="0">
                <a:latin typeface="Times New Roman" panose="02020603050405020304" pitchFamily="18" charset="0"/>
                <a:cs typeface="Times New Roman" panose="02020603050405020304" pitchFamily="18" charset="0"/>
              </a:rPr>
              <a:t>Based on the idea that people learn best if reinforcement and feedback are given as soon as possible after training</a:t>
            </a:r>
            <a:endParaRPr lang="en-CA" sz="2400" dirty="0">
              <a:latin typeface="Times New Roman" panose="02020603050405020304" pitchFamily="18" charset="0"/>
              <a:cs typeface="Times New Roman" panose="02020603050405020304" pitchFamily="18" charset="0"/>
            </a:endParaRPr>
          </a:p>
        </p:txBody>
      </p:sp>
      <p:cxnSp>
        <p:nvCxnSpPr>
          <p:cNvPr id="20" name="Straight Arrow Connector 19">
            <a:extLst>
              <a:ext uri="{FF2B5EF4-FFF2-40B4-BE49-F238E27FC236}">
                <a16:creationId xmlns:a16="http://schemas.microsoft.com/office/drawing/2014/main" id="{7CC38A82-B766-432F-8F38-C4F60BB35985}"/>
              </a:ext>
            </a:extLst>
          </p:cNvPr>
          <p:cNvCxnSpPr/>
          <p:nvPr/>
        </p:nvCxnSpPr>
        <p:spPr>
          <a:xfrm flipH="1">
            <a:off x="3927000" y="2588458"/>
            <a:ext cx="1131376" cy="744046"/>
          </a:xfrm>
          <a:prstGeom prst="straightConnector1">
            <a:avLst/>
          </a:prstGeom>
          <a:ln w="28575" cap="flat" cmpd="sng" algn="ctr">
            <a:solidFill>
              <a:srgbClr val="00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8" name="Straight Arrow Connector 27">
            <a:extLst>
              <a:ext uri="{FF2B5EF4-FFF2-40B4-BE49-F238E27FC236}">
                <a16:creationId xmlns:a16="http://schemas.microsoft.com/office/drawing/2014/main" id="{005CAEC0-1A81-460F-BC91-AA15557D09C8}"/>
              </a:ext>
            </a:extLst>
          </p:cNvPr>
          <p:cNvCxnSpPr>
            <a:cxnSpLocks/>
          </p:cNvCxnSpPr>
          <p:nvPr/>
        </p:nvCxnSpPr>
        <p:spPr>
          <a:xfrm>
            <a:off x="6691470" y="2551461"/>
            <a:ext cx="1055100" cy="819508"/>
          </a:xfrm>
          <a:prstGeom prst="straightConnector1">
            <a:avLst/>
          </a:prstGeom>
          <a:ln w="28575" cap="flat" cmpd="sng" algn="ctr">
            <a:solidFill>
              <a:srgbClr val="00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5943963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183171" y="1538471"/>
            <a:ext cx="382565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Transfer of Training</a:t>
            </a:r>
          </a:p>
        </p:txBody>
      </p:sp>
      <p:sp>
        <p:nvSpPr>
          <p:cNvPr id="48" name="TextBox 47"/>
          <p:cNvSpPr txBox="1"/>
          <p:nvPr/>
        </p:nvSpPr>
        <p:spPr>
          <a:xfrm>
            <a:off x="619932" y="2774197"/>
            <a:ext cx="10693831" cy="2677656"/>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Finally, trainers should design training for the highest possible transfer from the class to the job.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Transfer occurs when trainees actually use on the job what knowledge and information they learned in training.</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How much training effectively gets transferred to the job is estimated to be relatively low, given all of the time and money spent on training.</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9" name="Flowchart: Preparation 8">
            <a:extLst>
              <a:ext uri="{FF2B5EF4-FFF2-40B4-BE49-F238E27FC236}">
                <a16:creationId xmlns:a16="http://schemas.microsoft.com/office/drawing/2014/main" id="{BCF1DFDA-DB4D-40A8-B829-FE18C4F62F8B}"/>
              </a:ext>
            </a:extLst>
          </p:cNvPr>
          <p:cNvSpPr/>
          <p:nvPr/>
        </p:nvSpPr>
        <p:spPr>
          <a:xfrm>
            <a:off x="942308" y="619681"/>
            <a:ext cx="2364258" cy="1837580"/>
          </a:xfrm>
          <a:prstGeom prst="flowChartPreparat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sz="2400" b="1" dirty="0">
                <a:latin typeface="Times New Roman" panose="02020603050405020304" pitchFamily="18" charset="0"/>
                <a:cs typeface="Times New Roman" panose="02020603050405020304" pitchFamily="18" charset="0"/>
              </a:rPr>
              <a:t>3. Learning Transfer</a:t>
            </a:r>
          </a:p>
        </p:txBody>
      </p:sp>
    </p:spTree>
    <p:extLst>
      <p:ext uri="{BB962C8B-B14F-4D97-AF65-F5344CB8AC3E}">
        <p14:creationId xmlns:p14="http://schemas.microsoft.com/office/powerpoint/2010/main" val="18372449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1938992"/>
          </a:xfrm>
          <a:prstGeom prst="rect">
            <a:avLst/>
          </a:prstGeom>
          <a:noFill/>
        </p:spPr>
        <p:txBody>
          <a:bodyPr wrap="square" rtlCol="0">
            <a:spAutoFit/>
          </a:bodyPr>
          <a:lstStyle/>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Once training has been designed, then the actual delivery of training can begin.</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Whatever the approach used, a variety of considerations must be balanced when selecting training delivery methods.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The common variables considered are:</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TRAINING DELIVERY</a:t>
            </a:r>
          </a:p>
        </p:txBody>
      </p:sp>
      <p:pic>
        <p:nvPicPr>
          <p:cNvPr id="4" name="Picture 3">
            <a:extLst>
              <a:ext uri="{FF2B5EF4-FFF2-40B4-BE49-F238E27FC236}">
                <a16:creationId xmlns:a16="http://schemas.microsoft.com/office/drawing/2014/main" id="{119AEA13-0EFE-4F63-8FBC-826916A45822}"/>
              </a:ext>
            </a:extLst>
          </p:cNvPr>
          <p:cNvPicPr>
            <a:picLocks noChangeAspect="1"/>
          </p:cNvPicPr>
          <p:nvPr/>
        </p:nvPicPr>
        <p:blipFill rotWithShape="1">
          <a:blip r:embed="rId3"/>
          <a:srcRect b="8234"/>
          <a:stretch/>
        </p:blipFill>
        <p:spPr>
          <a:xfrm>
            <a:off x="1394847" y="3450478"/>
            <a:ext cx="8738821" cy="1798607"/>
          </a:xfrm>
          <a:prstGeom prst="rect">
            <a:avLst/>
          </a:prstGeom>
        </p:spPr>
      </p:pic>
    </p:spTree>
    <p:extLst>
      <p:ext uri="{BB962C8B-B14F-4D97-AF65-F5344CB8AC3E}">
        <p14:creationId xmlns:p14="http://schemas.microsoft.com/office/powerpoint/2010/main" val="16767434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69C602-A19F-47DB-9ED5-1D1535FA729B}"/>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914400" y="352668"/>
            <a:ext cx="9128502" cy="6459748"/>
          </a:xfrm>
          <a:prstGeom prst="rect">
            <a:avLst/>
          </a:prstGeom>
        </p:spPr>
      </p:pic>
      <p:sp>
        <p:nvSpPr>
          <p:cNvPr id="6" name="TextBox 5">
            <a:extLst>
              <a:ext uri="{FF2B5EF4-FFF2-40B4-BE49-F238E27FC236}">
                <a16:creationId xmlns:a16="http://schemas.microsoft.com/office/drawing/2014/main" id="{6516D1DC-B0A1-4992-AAF1-24BA878F349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875125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334520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Internal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1729434D-E48A-4E5E-93D5-B5236CB8A5CF}"/>
              </a:ext>
            </a:extLst>
          </p:cNvPr>
          <p:cNvGraphicFramePr/>
          <p:nvPr>
            <p:extLst>
              <p:ext uri="{D42A27DB-BD31-4B8C-83A1-F6EECF244321}">
                <p14:modId xmlns:p14="http://schemas.microsoft.com/office/powerpoint/2010/main" val="3009593201"/>
              </p:ext>
            </p:extLst>
          </p:nvPr>
        </p:nvGraphicFramePr>
        <p:xfrm>
          <a:off x="762000" y="2357211"/>
          <a:ext cx="10693830" cy="34102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242303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7EF9537-3094-4615-A756-72C2A842EA0A}"/>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496" y="650930"/>
            <a:ext cx="12096069" cy="5641382"/>
          </a:xfrm>
          <a:prstGeom prst="rect">
            <a:avLst/>
          </a:prstGeom>
        </p:spPr>
      </p:pic>
      <p:sp>
        <p:nvSpPr>
          <p:cNvPr id="5" name="TextBox 4">
            <a:extLst>
              <a:ext uri="{FF2B5EF4-FFF2-40B4-BE49-F238E27FC236}">
                <a16:creationId xmlns:a16="http://schemas.microsoft.com/office/drawing/2014/main" id="{45CD273F-9E44-4C96-8F6F-490A6A0061E9}"/>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865534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7"/>
            <a:ext cx="11236271" cy="45705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5828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34837" y="630619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D922BD6-73C0-4EB8-8FDB-20115AAE2DA2}"/>
              </a:ext>
            </a:extLst>
          </p:cNvPr>
          <p:cNvSpPr txBox="1"/>
          <p:nvPr/>
        </p:nvSpPr>
        <p:spPr>
          <a:xfrm>
            <a:off x="340963" y="2141974"/>
            <a:ext cx="6812856"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External training, or training that takes place outside the employing organization, is used extensively by organizations of all sizes. </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Large organizations use external training if they lack the capability to train people internally or when many people need to be trained quickly. </a:t>
            </a:r>
            <a:endParaRPr lang="en-US" sz="2400" dirty="0">
              <a:latin typeface="Times New Roman" panose="02020603050405020304" pitchFamily="18" charset="0"/>
              <a:cs typeface="Times New Roman" panose="02020603050405020304" pitchFamily="18" charset="0"/>
            </a:endParaRPr>
          </a:p>
        </p:txBody>
      </p:sp>
      <p:pic>
        <p:nvPicPr>
          <p:cNvPr id="1028" name="Picture 4" descr="Training GIFs - Get the best gif on GIFER">
            <a:extLst>
              <a:ext uri="{FF2B5EF4-FFF2-40B4-BE49-F238E27FC236}">
                <a16:creationId xmlns:a16="http://schemas.microsoft.com/office/drawing/2014/main" id="{AE9139A5-D4D6-4A5E-9E07-7862343819B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135467" y="2530244"/>
            <a:ext cx="4198739" cy="2981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654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External Training(Cont.)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19" y="2357211"/>
            <a:ext cx="10129617" cy="954107"/>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Whatever the size of the organization, external training occurs for several reasons:</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B2CD2B95-316D-4160-9FCB-75CFAAB5AF51}"/>
              </a:ext>
            </a:extLst>
          </p:cNvPr>
          <p:cNvPicPr>
            <a:picLocks noChangeAspect="1"/>
          </p:cNvPicPr>
          <p:nvPr/>
        </p:nvPicPr>
        <p:blipFill>
          <a:blip r:embed="rId3"/>
          <a:stretch>
            <a:fillRect/>
          </a:stretch>
        </p:blipFill>
        <p:spPr>
          <a:xfrm>
            <a:off x="725833" y="3502617"/>
            <a:ext cx="10129617" cy="2681207"/>
          </a:xfrm>
          <a:prstGeom prst="rect">
            <a:avLst/>
          </a:prstGeom>
        </p:spPr>
      </p:pic>
    </p:spTree>
    <p:extLst>
      <p:ext uri="{BB962C8B-B14F-4D97-AF65-F5344CB8AC3E}">
        <p14:creationId xmlns:p14="http://schemas.microsoft.com/office/powerpoint/2010/main" val="28235814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A69D7F8-A532-4806-BBB5-FC2DA83C0CE7}"/>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6" name="Diagram 5">
            <a:extLst>
              <a:ext uri="{FF2B5EF4-FFF2-40B4-BE49-F238E27FC236}">
                <a16:creationId xmlns:a16="http://schemas.microsoft.com/office/drawing/2014/main" id="{C36B1E72-4FB7-4DDA-A3E9-4D8395E17BE2}"/>
              </a:ext>
            </a:extLst>
          </p:cNvPr>
          <p:cNvGraphicFramePr/>
          <p:nvPr>
            <p:extLst>
              <p:ext uri="{D42A27DB-BD31-4B8C-83A1-F6EECF244321}">
                <p14:modId xmlns:p14="http://schemas.microsoft.com/office/powerpoint/2010/main" val="3482374731"/>
              </p:ext>
            </p:extLst>
          </p:nvPr>
        </p:nvGraphicFramePr>
        <p:xfrm>
          <a:off x="529525" y="2491505"/>
          <a:ext cx="10768739" cy="27122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DD0FADE0-AF81-424D-A980-610391889950}"/>
              </a:ext>
            </a:extLst>
          </p:cNvPr>
          <p:cNvSpPr txBox="1"/>
          <p:nvPr/>
        </p:nvSpPr>
        <p:spPr>
          <a:xfrm>
            <a:off x="2739325" y="948460"/>
            <a:ext cx="6098582" cy="523220"/>
          </a:xfrm>
          <a:prstGeom prst="rect">
            <a:avLst/>
          </a:prstGeom>
          <a:noFill/>
        </p:spPr>
        <p:txBody>
          <a:bodyPr wrap="square">
            <a:spAutoFit/>
          </a:bodyPr>
          <a:lstStyle/>
          <a:p>
            <a:pPr algn="ctr"/>
            <a:r>
              <a:rPr lang="en-CA" sz="2800" b="1" dirty="0">
                <a:latin typeface="Times New Roman" panose="02020603050405020304" pitchFamily="18" charset="0"/>
                <a:cs typeface="Times New Roman" panose="02020603050405020304" pitchFamily="18" charset="0"/>
              </a:rPr>
              <a:t>External Training(Cont.)</a:t>
            </a:r>
          </a:p>
        </p:txBody>
      </p:sp>
    </p:spTree>
    <p:extLst>
      <p:ext uri="{BB962C8B-B14F-4D97-AF65-F5344CB8AC3E}">
        <p14:creationId xmlns:p14="http://schemas.microsoft.com/office/powerpoint/2010/main" val="3921404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5276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Combination Training Approaches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404962222"/>
              </p:ext>
            </p:extLst>
          </p:nvPr>
        </p:nvGraphicFramePr>
        <p:xfrm>
          <a:off x="676555" y="1685495"/>
          <a:ext cx="10544218" cy="45276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29883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AutoShape 2">
            <a:extLst>
              <a:ext uri="{FF2B5EF4-FFF2-40B4-BE49-F238E27FC236}">
                <a16:creationId xmlns:a16="http://schemas.microsoft.com/office/drawing/2014/main" id="{3B5D16D3-2094-4FE0-A63C-1362A7386341}"/>
              </a:ext>
            </a:extLst>
          </p:cNvPr>
          <p:cNvSpPr>
            <a:spLocks noGrp="1" noChangeArrowheads="1"/>
          </p:cNvSpPr>
          <p:nvPr>
            <p:ph type="title"/>
          </p:nvPr>
        </p:nvSpPr>
        <p:spPr>
          <a:xfrm>
            <a:off x="2708275" y="845632"/>
            <a:ext cx="7581900" cy="438150"/>
          </a:xfrm>
        </p:spPr>
        <p:txBody>
          <a:bodyPr>
            <a:noAutofit/>
          </a:bodyPr>
          <a:lstStyle/>
          <a:p>
            <a:pPr eaLnBrk="1" hangingPunct="1"/>
            <a:r>
              <a:rPr lang="en-US" altLang="en-US" sz="2800" b="1" dirty="0">
                <a:latin typeface="Times New Roman" panose="02020603050405020304" pitchFamily="18" charset="0"/>
                <a:cs typeface="Times New Roman" panose="02020603050405020304" pitchFamily="18" charset="0"/>
              </a:rPr>
              <a:t>Orientation: Training for New Employees</a:t>
            </a:r>
          </a:p>
        </p:txBody>
      </p:sp>
      <p:sp>
        <p:nvSpPr>
          <p:cNvPr id="381956" name="Rectangle 4">
            <a:extLst>
              <a:ext uri="{FF2B5EF4-FFF2-40B4-BE49-F238E27FC236}">
                <a16:creationId xmlns:a16="http://schemas.microsoft.com/office/drawing/2014/main" id="{BE86F2BF-F314-4780-91B4-3FDD5EDFC3AD}"/>
              </a:ext>
            </a:extLst>
          </p:cNvPr>
          <p:cNvSpPr>
            <a:spLocks noChangeArrowheads="1"/>
          </p:cNvSpPr>
          <p:nvPr/>
        </p:nvSpPr>
        <p:spPr bwMode="blackWhite">
          <a:xfrm>
            <a:off x="4079876" y="1844675"/>
            <a:ext cx="4111625" cy="990600"/>
          </a:xfrm>
          <a:prstGeom prst="rect">
            <a:avLst/>
          </a:prstGeom>
          <a:solidFill>
            <a:srgbClr val="0080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b="1" dirty="0">
                <a:solidFill>
                  <a:schemeClr val="bg1"/>
                </a:solidFill>
                <a:effectLst>
                  <a:outerShdw blurRad="38100" dist="38100" dir="2700000" algn="tl">
                    <a:srgbClr val="000000"/>
                  </a:outerShdw>
                </a:effectLst>
                <a:latin typeface="Tahoma" panose="020B0604030504040204" pitchFamily="34" charset="0"/>
              </a:rPr>
              <a:t>Achievements of</a:t>
            </a:r>
            <a:br>
              <a:rPr lang="en-US" altLang="en-US" b="1" dirty="0">
                <a:solidFill>
                  <a:schemeClr val="bg1"/>
                </a:solidFill>
                <a:effectLst>
                  <a:outerShdw blurRad="38100" dist="38100" dir="2700000" algn="tl">
                    <a:srgbClr val="000000"/>
                  </a:outerShdw>
                </a:effectLst>
                <a:latin typeface="Tahoma" panose="020B0604030504040204" pitchFamily="34" charset="0"/>
              </a:rPr>
            </a:br>
            <a:r>
              <a:rPr lang="en-US" altLang="en-US" b="1" dirty="0">
                <a:solidFill>
                  <a:schemeClr val="bg1"/>
                </a:solidFill>
                <a:effectLst>
                  <a:outerShdw blurRad="38100" dist="38100" dir="2700000" algn="tl">
                    <a:srgbClr val="000000"/>
                  </a:outerShdw>
                </a:effectLst>
                <a:latin typeface="Tahoma" panose="020B0604030504040204" pitchFamily="34" charset="0"/>
              </a:rPr>
              <a:t>Effective Orientation</a:t>
            </a:r>
          </a:p>
        </p:txBody>
      </p:sp>
      <p:grpSp>
        <p:nvGrpSpPr>
          <p:cNvPr id="381957" name="Group 5">
            <a:extLst>
              <a:ext uri="{FF2B5EF4-FFF2-40B4-BE49-F238E27FC236}">
                <a16:creationId xmlns:a16="http://schemas.microsoft.com/office/drawing/2014/main" id="{922D6114-F844-401B-A143-542891A22DF6}"/>
              </a:ext>
            </a:extLst>
          </p:cNvPr>
          <p:cNvGrpSpPr>
            <a:grpSpLocks/>
          </p:cNvGrpSpPr>
          <p:nvPr/>
        </p:nvGrpSpPr>
        <p:grpSpPr bwMode="auto">
          <a:xfrm>
            <a:off x="2708275" y="3355975"/>
            <a:ext cx="6858000" cy="381000"/>
            <a:chOff x="720" y="2160"/>
            <a:chExt cx="4320" cy="240"/>
          </a:xfrm>
        </p:grpSpPr>
        <p:sp>
          <p:nvSpPr>
            <p:cNvPr id="381958" name="Line 6">
              <a:extLst>
                <a:ext uri="{FF2B5EF4-FFF2-40B4-BE49-F238E27FC236}">
                  <a16:creationId xmlns:a16="http://schemas.microsoft.com/office/drawing/2014/main" id="{30CA2FCE-6406-4171-B56A-153289B830D3}"/>
                </a:ext>
              </a:extLst>
            </p:cNvPr>
            <p:cNvSpPr>
              <a:spLocks noChangeShapeType="1"/>
            </p:cNvSpPr>
            <p:nvPr/>
          </p:nvSpPr>
          <p:spPr bwMode="blackWhite">
            <a:xfrm>
              <a:off x="2880"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55309" name="Group 7">
              <a:extLst>
                <a:ext uri="{FF2B5EF4-FFF2-40B4-BE49-F238E27FC236}">
                  <a16:creationId xmlns:a16="http://schemas.microsoft.com/office/drawing/2014/main" id="{B3572425-067F-4851-A641-B13AF08732DD}"/>
                </a:ext>
              </a:extLst>
            </p:cNvPr>
            <p:cNvGrpSpPr>
              <a:grpSpLocks/>
            </p:cNvGrpSpPr>
            <p:nvPr/>
          </p:nvGrpSpPr>
          <p:grpSpPr bwMode="auto">
            <a:xfrm>
              <a:off x="720" y="2160"/>
              <a:ext cx="4320" cy="240"/>
              <a:chOff x="720" y="2160"/>
              <a:chExt cx="4320" cy="240"/>
            </a:xfrm>
          </p:grpSpPr>
          <p:sp>
            <p:nvSpPr>
              <p:cNvPr id="381960" name="Freeform 8">
                <a:extLst>
                  <a:ext uri="{FF2B5EF4-FFF2-40B4-BE49-F238E27FC236}">
                    <a16:creationId xmlns:a16="http://schemas.microsoft.com/office/drawing/2014/main" id="{E5B7810F-DC3B-4F9B-9C30-914BD47F297D}"/>
                  </a:ext>
                </a:extLst>
              </p:cNvPr>
              <p:cNvSpPr>
                <a:spLocks/>
              </p:cNvSpPr>
              <p:nvPr/>
            </p:nvSpPr>
            <p:spPr bwMode="blackWhite">
              <a:xfrm>
                <a:off x="720" y="2160"/>
                <a:ext cx="4320" cy="240"/>
              </a:xfrm>
              <a:custGeom>
                <a:avLst/>
                <a:gdLst>
                  <a:gd name="T0" fmla="*/ 4140 w 4141"/>
                  <a:gd name="T1" fmla="*/ 150 h 151"/>
                  <a:gd name="T2" fmla="*/ 4140 w 4141"/>
                  <a:gd name="T3" fmla="*/ 0 h 151"/>
                  <a:gd name="T4" fmla="*/ 0 w 4141"/>
                  <a:gd name="T5" fmla="*/ 0 h 151"/>
                  <a:gd name="T6" fmla="*/ 0 w 4141"/>
                  <a:gd name="T7" fmla="*/ 150 h 151"/>
                </a:gdLst>
                <a:ahLst/>
                <a:cxnLst>
                  <a:cxn ang="0">
                    <a:pos x="T0" y="T1"/>
                  </a:cxn>
                  <a:cxn ang="0">
                    <a:pos x="T2" y="T3"/>
                  </a:cxn>
                  <a:cxn ang="0">
                    <a:pos x="T4" y="T5"/>
                  </a:cxn>
                  <a:cxn ang="0">
                    <a:pos x="T6" y="T7"/>
                  </a:cxn>
                </a:cxnLst>
                <a:rect l="0" t="0" r="r" b="b"/>
                <a:pathLst>
                  <a:path w="4141" h="151">
                    <a:moveTo>
                      <a:pt x="4140" y="150"/>
                    </a:moveTo>
                    <a:lnTo>
                      <a:pt x="4140" y="0"/>
                    </a:lnTo>
                    <a:lnTo>
                      <a:pt x="0" y="0"/>
                    </a:lnTo>
                    <a:lnTo>
                      <a:pt x="0" y="150"/>
                    </a:lnTo>
                  </a:path>
                </a:pathLst>
              </a:custGeom>
              <a:noFill/>
              <a:ln w="63500" cap="flat" cmpd="sng">
                <a:solidFill>
                  <a:srgbClr val="FF0000"/>
                </a:solidFill>
                <a:prstDash val="solid"/>
                <a:round/>
                <a:headEnd type="triangle" w="med" len="med"/>
                <a:tailEnd type="triangle" w="med" len="med"/>
              </a:ln>
              <a:effectLst/>
            </p:spPr>
            <p:txBody>
              <a:bodyP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1961" name="Line 9">
                <a:extLst>
                  <a:ext uri="{FF2B5EF4-FFF2-40B4-BE49-F238E27FC236}">
                    <a16:creationId xmlns:a16="http://schemas.microsoft.com/office/drawing/2014/main" id="{6F1F6B71-DE0D-4C6A-801F-B304A0AE11E3}"/>
                  </a:ext>
                </a:extLst>
              </p:cNvPr>
              <p:cNvSpPr>
                <a:spLocks noChangeShapeType="1"/>
              </p:cNvSpPr>
              <p:nvPr/>
            </p:nvSpPr>
            <p:spPr bwMode="blackWhite">
              <a:xfrm>
                <a:off x="1776"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1962" name="Line 10">
                <a:extLst>
                  <a:ext uri="{FF2B5EF4-FFF2-40B4-BE49-F238E27FC236}">
                    <a16:creationId xmlns:a16="http://schemas.microsoft.com/office/drawing/2014/main" id="{3ACCCB1C-FA8B-42B2-AB56-89BF46243502}"/>
                  </a:ext>
                </a:extLst>
              </p:cNvPr>
              <p:cNvSpPr>
                <a:spLocks noChangeShapeType="1"/>
              </p:cNvSpPr>
              <p:nvPr/>
            </p:nvSpPr>
            <p:spPr bwMode="blackWhite">
              <a:xfrm>
                <a:off x="3936" y="2160"/>
                <a:ext cx="0" cy="240"/>
              </a:xfrm>
              <a:prstGeom prst="line">
                <a:avLst/>
              </a:prstGeom>
              <a:noFill/>
              <a:ln w="63500">
                <a:solidFill>
                  <a:srgbClr val="FF0000"/>
                </a:solidFill>
                <a:round/>
                <a:headEnd/>
                <a:tailEnd type="triangle" w="med" len="me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grpSp>
      <p:sp>
        <p:nvSpPr>
          <p:cNvPr id="381963" name="Line 11">
            <a:extLst>
              <a:ext uri="{FF2B5EF4-FFF2-40B4-BE49-F238E27FC236}">
                <a16:creationId xmlns:a16="http://schemas.microsoft.com/office/drawing/2014/main" id="{9FBBD2A8-1B06-442C-BA53-852905137EBC}"/>
              </a:ext>
            </a:extLst>
          </p:cNvPr>
          <p:cNvSpPr>
            <a:spLocks noChangeShapeType="1"/>
          </p:cNvSpPr>
          <p:nvPr/>
        </p:nvSpPr>
        <p:spPr bwMode="blackWhite">
          <a:xfrm>
            <a:off x="6137275" y="2835275"/>
            <a:ext cx="0" cy="520700"/>
          </a:xfrm>
          <a:prstGeom prst="line">
            <a:avLst/>
          </a:prstGeom>
          <a:noFill/>
          <a:ln w="63500">
            <a:solidFill>
              <a:srgbClr val="FF0000"/>
            </a:solidFill>
            <a:round/>
            <a:headEnd/>
            <a:tailEnd/>
          </a:ln>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grpSp>
        <p:nvGrpSpPr>
          <p:cNvPr id="381964" name="Group 12">
            <a:extLst>
              <a:ext uri="{FF2B5EF4-FFF2-40B4-BE49-F238E27FC236}">
                <a16:creationId xmlns:a16="http://schemas.microsoft.com/office/drawing/2014/main" id="{7A49861D-FBC3-4DCE-9059-110663CC5C07}"/>
              </a:ext>
            </a:extLst>
          </p:cNvPr>
          <p:cNvGrpSpPr>
            <a:grpSpLocks/>
          </p:cNvGrpSpPr>
          <p:nvPr/>
        </p:nvGrpSpPr>
        <p:grpSpPr bwMode="auto">
          <a:xfrm>
            <a:off x="1984375" y="3736975"/>
            <a:ext cx="8305800" cy="990600"/>
            <a:chOff x="264" y="2400"/>
            <a:chExt cx="5232" cy="624"/>
          </a:xfrm>
        </p:grpSpPr>
        <p:sp>
          <p:nvSpPr>
            <p:cNvPr id="381965" name="Rectangle 13">
              <a:extLst>
                <a:ext uri="{FF2B5EF4-FFF2-40B4-BE49-F238E27FC236}">
                  <a16:creationId xmlns:a16="http://schemas.microsoft.com/office/drawing/2014/main" id="{BF6F13E1-E8AF-4398-9CC8-A8B3A7638CA1}"/>
                </a:ext>
              </a:extLst>
            </p:cNvPr>
            <p:cNvSpPr>
              <a:spLocks noChangeArrowheads="1"/>
            </p:cNvSpPr>
            <p:nvPr/>
          </p:nvSpPr>
          <p:spPr bwMode="blackWhite">
            <a:xfrm>
              <a:off x="2445"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a:solidFill>
                    <a:schemeClr val="bg1"/>
                  </a:solidFill>
                  <a:effectLst>
                    <a:outerShdw blurRad="38100" dist="38100" dir="2700000" algn="tl">
                      <a:srgbClr val="000000"/>
                    </a:outerShdw>
                  </a:effectLst>
                  <a:latin typeface="Arial" panose="020B0604020202020204" pitchFamily="34" charset="0"/>
                </a:rPr>
                <a:t>Co-Worker</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Acceptance</a:t>
              </a:r>
            </a:p>
          </p:txBody>
        </p:sp>
        <p:sp>
          <p:nvSpPr>
            <p:cNvPr id="381966" name="Rectangle 14">
              <a:extLst>
                <a:ext uri="{FF2B5EF4-FFF2-40B4-BE49-F238E27FC236}">
                  <a16:creationId xmlns:a16="http://schemas.microsoft.com/office/drawing/2014/main" id="{3B5ACF73-3C56-4671-911C-9F37034A7E4E}"/>
                </a:ext>
              </a:extLst>
            </p:cNvPr>
            <p:cNvSpPr>
              <a:spLocks noChangeArrowheads="1"/>
            </p:cNvSpPr>
            <p:nvPr/>
          </p:nvSpPr>
          <p:spPr bwMode="blackWhite">
            <a:xfrm>
              <a:off x="264" y="2400"/>
              <a:ext cx="862"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Favorable</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Impression</a:t>
              </a:r>
            </a:p>
          </p:txBody>
        </p:sp>
        <p:sp>
          <p:nvSpPr>
            <p:cNvPr id="381967" name="Rectangle 15">
              <a:extLst>
                <a:ext uri="{FF2B5EF4-FFF2-40B4-BE49-F238E27FC236}">
                  <a16:creationId xmlns:a16="http://schemas.microsoft.com/office/drawing/2014/main" id="{3DAFD158-2B26-42CD-9457-6AC422C5D386}"/>
                </a:ext>
              </a:extLst>
            </p:cNvPr>
            <p:cNvSpPr>
              <a:spLocks noChangeArrowheads="1"/>
            </p:cNvSpPr>
            <p:nvPr/>
          </p:nvSpPr>
          <p:spPr bwMode="blackWhite">
            <a:xfrm>
              <a:off x="1352"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Provides</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Information</a:t>
              </a:r>
            </a:p>
          </p:txBody>
        </p:sp>
        <p:sp>
          <p:nvSpPr>
            <p:cNvPr id="381968" name="Rectangle 16">
              <a:extLst>
                <a:ext uri="{FF2B5EF4-FFF2-40B4-BE49-F238E27FC236}">
                  <a16:creationId xmlns:a16="http://schemas.microsoft.com/office/drawing/2014/main" id="{5E017E77-42C0-4F09-A82D-7B503749B602}"/>
                </a:ext>
              </a:extLst>
            </p:cNvPr>
            <p:cNvSpPr>
              <a:spLocks noChangeArrowheads="1"/>
            </p:cNvSpPr>
            <p:nvPr/>
          </p:nvSpPr>
          <p:spPr bwMode="blackWhite">
            <a:xfrm>
              <a:off x="3537"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dirty="0">
                  <a:solidFill>
                    <a:schemeClr val="bg1"/>
                  </a:solidFill>
                  <a:effectLst>
                    <a:outerShdw blurRad="38100" dist="38100" dir="2700000" algn="tl">
                      <a:srgbClr val="000000"/>
                    </a:outerShdw>
                  </a:effectLst>
                  <a:latin typeface="Arial" panose="020B0604020202020204" pitchFamily="34" charset="0"/>
                </a:rPr>
                <a:t>Socialization</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and</a:t>
              </a:r>
              <a:br>
                <a:rPr lang="en-US" altLang="en-US" sz="1700" b="1" dirty="0">
                  <a:solidFill>
                    <a:schemeClr val="bg1"/>
                  </a:solidFill>
                  <a:effectLst>
                    <a:outerShdw blurRad="38100" dist="38100" dir="2700000" algn="tl">
                      <a:srgbClr val="000000"/>
                    </a:outerShdw>
                  </a:effectLst>
                  <a:latin typeface="Arial" panose="020B0604020202020204" pitchFamily="34" charset="0"/>
                </a:rPr>
              </a:br>
              <a:r>
                <a:rPr lang="en-US" altLang="en-US" sz="1700" b="1" dirty="0">
                  <a:solidFill>
                    <a:schemeClr val="bg1"/>
                  </a:solidFill>
                  <a:effectLst>
                    <a:outerShdw blurRad="38100" dist="38100" dir="2700000" algn="tl">
                      <a:srgbClr val="000000"/>
                    </a:outerShdw>
                  </a:effectLst>
                  <a:latin typeface="Arial" panose="020B0604020202020204" pitchFamily="34" charset="0"/>
                </a:rPr>
                <a:t>Integration</a:t>
              </a:r>
            </a:p>
          </p:txBody>
        </p:sp>
        <p:sp>
          <p:nvSpPr>
            <p:cNvPr id="381969" name="Rectangle 17">
              <a:extLst>
                <a:ext uri="{FF2B5EF4-FFF2-40B4-BE49-F238E27FC236}">
                  <a16:creationId xmlns:a16="http://schemas.microsoft.com/office/drawing/2014/main" id="{F55F4B79-4D27-47AC-BF43-9231D9AC8E37}"/>
                </a:ext>
              </a:extLst>
            </p:cNvPr>
            <p:cNvSpPr>
              <a:spLocks noChangeArrowheads="1"/>
            </p:cNvSpPr>
            <p:nvPr/>
          </p:nvSpPr>
          <p:spPr bwMode="blackWhite">
            <a:xfrm>
              <a:off x="4630" y="2400"/>
              <a:ext cx="866" cy="624"/>
            </a:xfrm>
            <a:prstGeom prst="rect">
              <a:avLst/>
            </a:prstGeom>
            <a:solidFill>
              <a:srgbClr val="CC6600"/>
            </a:solidFill>
            <a:ln w="9525">
              <a:solidFill>
                <a:schemeClr val="tx1"/>
              </a:solidFill>
              <a:miter lim="800000"/>
              <a:headEnd/>
              <a:tailEnd/>
            </a:ln>
            <a:effectLst>
              <a:outerShdw dist="89803" dir="2700000" algn="ctr" rotWithShape="0">
                <a:schemeClr val="bg2">
                  <a:alpha val="50000"/>
                </a:schemeClr>
              </a:outerShdw>
            </a:effectLst>
          </p:spPr>
          <p:txBody>
            <a:bodyPr wrap="none" anchor="ctr" anchorCtr="1"/>
            <a:lstStyle/>
            <a:p>
              <a:pPr algn="ctr">
                <a:defRPr/>
              </a:pPr>
              <a:r>
                <a:rPr lang="en-US" altLang="en-US" sz="1700" b="1">
                  <a:solidFill>
                    <a:schemeClr val="bg1"/>
                  </a:solidFill>
                  <a:effectLst>
                    <a:outerShdw blurRad="38100" dist="38100" dir="2700000" algn="tl">
                      <a:srgbClr val="000000"/>
                    </a:outerShdw>
                  </a:effectLst>
                  <a:latin typeface="Arial" panose="020B0604020202020204" pitchFamily="34" charset="0"/>
                </a:rPr>
                <a:t>Performance</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and</a:t>
              </a:r>
              <a:br>
                <a:rPr lang="en-US" altLang="en-US" sz="1700" b="1">
                  <a:solidFill>
                    <a:schemeClr val="bg1"/>
                  </a:solidFill>
                  <a:effectLst>
                    <a:outerShdw blurRad="38100" dist="38100" dir="2700000" algn="tl">
                      <a:srgbClr val="000000"/>
                    </a:outerShdw>
                  </a:effectLst>
                  <a:latin typeface="Arial" panose="020B0604020202020204" pitchFamily="34" charset="0"/>
                </a:rPr>
              </a:br>
              <a:r>
                <a:rPr lang="en-US" altLang="en-US" sz="1700" b="1">
                  <a:solidFill>
                    <a:schemeClr val="bg1"/>
                  </a:solidFill>
                  <a:effectLst>
                    <a:outerShdw blurRad="38100" dist="38100" dir="2700000" algn="tl">
                      <a:srgbClr val="000000"/>
                    </a:outerShdw>
                  </a:effectLst>
                  <a:latin typeface="Arial" panose="020B0604020202020204" pitchFamily="34" charset="0"/>
                </a:rPr>
                <a:t>Productivity</a:t>
              </a:r>
            </a:p>
          </p:txBody>
        </p:sp>
      </p:grpSp>
      <p:sp>
        <p:nvSpPr>
          <p:cNvPr id="17" name="TextBox 16">
            <a:extLst>
              <a:ext uri="{FF2B5EF4-FFF2-40B4-BE49-F238E27FC236}">
                <a16:creationId xmlns:a16="http://schemas.microsoft.com/office/drawing/2014/main" id="{63D0A58C-C36D-4124-90D4-CFD72D63AF4C}"/>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2050" name="Picture 2" descr="Hired New Job Sticker - Hired New Job Employed - Discover &amp; Share GIFs">
            <a:extLst>
              <a:ext uri="{FF2B5EF4-FFF2-40B4-BE49-F238E27FC236}">
                <a16:creationId xmlns:a16="http://schemas.microsoft.com/office/drawing/2014/main" id="{9D1C4FD2-0D97-45EB-996E-2BF0754D3CD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97596" y="350332"/>
            <a:ext cx="2168145" cy="19896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81956"/>
                                        </p:tgtEl>
                                        <p:attrNameLst>
                                          <p:attrName>style.visibility</p:attrName>
                                        </p:attrNameLst>
                                      </p:cBhvr>
                                      <p:to>
                                        <p:strVal val="visible"/>
                                      </p:to>
                                    </p:set>
                                    <p:animEffect transition="in" filter="box(out)">
                                      <p:cBhvr>
                                        <p:cTn id="7" dur="500"/>
                                        <p:tgtEl>
                                          <p:spTgt spid="381956"/>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381963"/>
                                        </p:tgtEl>
                                        <p:attrNameLst>
                                          <p:attrName>style.visibility</p:attrName>
                                        </p:attrNameLst>
                                      </p:cBhvr>
                                      <p:to>
                                        <p:strVal val="visible"/>
                                      </p:to>
                                    </p:set>
                                    <p:anim calcmode="lin" valueType="num">
                                      <p:cBhvr additive="base">
                                        <p:cTn id="11" dur="500"/>
                                        <p:tgtEl>
                                          <p:spTgt spid="381963"/>
                                        </p:tgtEl>
                                        <p:attrNameLst>
                                          <p:attrName>ppt_y</p:attrName>
                                        </p:attrNameLst>
                                      </p:cBhvr>
                                      <p:tavLst>
                                        <p:tav tm="0">
                                          <p:val>
                                            <p:strVal val="#ppt_y-#ppt_h*1.125000"/>
                                          </p:val>
                                        </p:tav>
                                        <p:tav tm="100000">
                                          <p:val>
                                            <p:strVal val="#ppt_y"/>
                                          </p:val>
                                        </p:tav>
                                      </p:tavLst>
                                    </p:anim>
                                    <p:animEffect transition="in" filter="wipe(down)">
                                      <p:cBhvr>
                                        <p:cTn id="12" dur="500"/>
                                        <p:tgtEl>
                                          <p:spTgt spid="381963"/>
                                        </p:tgtEl>
                                      </p:cBhvr>
                                    </p:animEffect>
                                  </p:childTnLst>
                                </p:cTn>
                              </p:par>
                            </p:childTnLst>
                          </p:cTn>
                        </p:par>
                        <p:par>
                          <p:cTn id="13" fill="hold">
                            <p:stCondLst>
                              <p:cond delay="1000"/>
                            </p:stCondLst>
                            <p:childTnLst>
                              <p:par>
                                <p:cTn id="14" presetID="17" presetClass="entr" presetSubtype="10" fill="hold" nodeType="afterEffect">
                                  <p:stCondLst>
                                    <p:cond delay="0"/>
                                  </p:stCondLst>
                                  <p:childTnLst>
                                    <p:set>
                                      <p:cBhvr>
                                        <p:cTn id="15" dur="1" fill="hold">
                                          <p:stCondLst>
                                            <p:cond delay="0"/>
                                          </p:stCondLst>
                                        </p:cTn>
                                        <p:tgtEl>
                                          <p:spTgt spid="381957"/>
                                        </p:tgtEl>
                                        <p:attrNameLst>
                                          <p:attrName>style.visibility</p:attrName>
                                        </p:attrNameLst>
                                      </p:cBhvr>
                                      <p:to>
                                        <p:strVal val="visible"/>
                                      </p:to>
                                    </p:set>
                                    <p:anim calcmode="lin" valueType="num">
                                      <p:cBhvr>
                                        <p:cTn id="16" dur="500" fill="hold"/>
                                        <p:tgtEl>
                                          <p:spTgt spid="381957"/>
                                        </p:tgtEl>
                                        <p:attrNameLst>
                                          <p:attrName>ppt_w</p:attrName>
                                        </p:attrNameLst>
                                      </p:cBhvr>
                                      <p:tavLst>
                                        <p:tav tm="0">
                                          <p:val>
                                            <p:fltVal val="0"/>
                                          </p:val>
                                        </p:tav>
                                        <p:tav tm="100000">
                                          <p:val>
                                            <p:strVal val="#ppt_w"/>
                                          </p:val>
                                        </p:tav>
                                      </p:tavLst>
                                    </p:anim>
                                    <p:anim calcmode="lin" valueType="num">
                                      <p:cBhvr>
                                        <p:cTn id="17" dur="500" fill="hold"/>
                                        <p:tgtEl>
                                          <p:spTgt spid="381957"/>
                                        </p:tgtEl>
                                        <p:attrNameLst>
                                          <p:attrName>ppt_h</p:attrName>
                                        </p:attrNameLst>
                                      </p:cBhvr>
                                      <p:tavLst>
                                        <p:tav tm="0">
                                          <p:val>
                                            <p:strVal val="#ppt_h"/>
                                          </p:val>
                                        </p:tav>
                                        <p:tav tm="100000">
                                          <p:val>
                                            <p:strVal val="#ppt_h"/>
                                          </p:val>
                                        </p:tav>
                                      </p:tavLst>
                                    </p:anim>
                                  </p:childTnLst>
                                </p:cTn>
                              </p:par>
                            </p:childTnLst>
                          </p:cTn>
                        </p:par>
                        <p:par>
                          <p:cTn id="18" fill="hold">
                            <p:stCondLst>
                              <p:cond delay="1500"/>
                            </p:stCondLst>
                            <p:childTnLst>
                              <p:par>
                                <p:cTn id="19" presetID="12" presetClass="entr" presetSubtype="1" fill="hold" nodeType="afterEffect">
                                  <p:stCondLst>
                                    <p:cond delay="0"/>
                                  </p:stCondLst>
                                  <p:childTnLst>
                                    <p:set>
                                      <p:cBhvr>
                                        <p:cTn id="20" dur="1" fill="hold">
                                          <p:stCondLst>
                                            <p:cond delay="0"/>
                                          </p:stCondLst>
                                        </p:cTn>
                                        <p:tgtEl>
                                          <p:spTgt spid="381964"/>
                                        </p:tgtEl>
                                        <p:attrNameLst>
                                          <p:attrName>style.visibility</p:attrName>
                                        </p:attrNameLst>
                                      </p:cBhvr>
                                      <p:to>
                                        <p:strVal val="visible"/>
                                      </p:to>
                                    </p:set>
                                    <p:anim calcmode="lin" valueType="num">
                                      <p:cBhvr additive="base">
                                        <p:cTn id="21" dur="500"/>
                                        <p:tgtEl>
                                          <p:spTgt spid="381964"/>
                                        </p:tgtEl>
                                        <p:attrNameLst>
                                          <p:attrName>ppt_y</p:attrName>
                                        </p:attrNameLst>
                                      </p:cBhvr>
                                      <p:tavLst>
                                        <p:tav tm="0">
                                          <p:val>
                                            <p:strVal val="#ppt_y-#ppt_h*1.125000"/>
                                          </p:val>
                                        </p:tav>
                                        <p:tav tm="100000">
                                          <p:val>
                                            <p:strVal val="#ppt_y"/>
                                          </p:val>
                                        </p:tav>
                                      </p:tavLst>
                                    </p:anim>
                                    <p:animEffect transition="in" filter="wipe(down)">
                                      <p:cBhvr>
                                        <p:cTn id="22" dur="500"/>
                                        <p:tgtEl>
                                          <p:spTgt spid="381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1956" grpId="0" animBg="1" autoUpdateAnimBg="0"/>
      <p:bldP spid="381963"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AutoShape 2">
            <a:extLst>
              <a:ext uri="{FF2B5EF4-FFF2-40B4-BE49-F238E27FC236}">
                <a16:creationId xmlns:a16="http://schemas.microsoft.com/office/drawing/2014/main" id="{2375CB7E-E431-4B8C-B123-EA66BE8B63E5}"/>
              </a:ext>
            </a:extLst>
          </p:cNvPr>
          <p:cNvSpPr>
            <a:spLocks noGrp="1" noChangeArrowheads="1"/>
          </p:cNvSpPr>
          <p:nvPr>
            <p:ph type="title"/>
          </p:nvPr>
        </p:nvSpPr>
        <p:spPr>
          <a:xfrm>
            <a:off x="1847850" y="601664"/>
            <a:ext cx="7704138" cy="439737"/>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Effective New Employee Orientation</a:t>
            </a:r>
          </a:p>
        </p:txBody>
      </p:sp>
      <p:sp>
        <p:nvSpPr>
          <p:cNvPr id="384012" name="Rectangle 12">
            <a:extLst>
              <a:ext uri="{FF2B5EF4-FFF2-40B4-BE49-F238E27FC236}">
                <a16:creationId xmlns:a16="http://schemas.microsoft.com/office/drawing/2014/main" id="{58C1BDDF-95F2-4883-9563-4764C35FDDE8}"/>
              </a:ext>
            </a:extLst>
          </p:cNvPr>
          <p:cNvSpPr>
            <a:spLocks noChangeArrowheads="1"/>
          </p:cNvSpPr>
          <p:nvPr/>
        </p:nvSpPr>
        <p:spPr bwMode="blackWhite">
          <a:xfrm>
            <a:off x="3962400" y="13716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Prepare New Employee</a:t>
            </a:r>
          </a:p>
        </p:txBody>
      </p:sp>
      <p:sp>
        <p:nvSpPr>
          <p:cNvPr id="384013" name="Rectangle 13">
            <a:extLst>
              <a:ext uri="{FF2B5EF4-FFF2-40B4-BE49-F238E27FC236}">
                <a16:creationId xmlns:a16="http://schemas.microsoft.com/office/drawing/2014/main" id="{CD0CCA81-3BBB-4ECC-911B-0CA737E53AC1}"/>
              </a:ext>
            </a:extLst>
          </p:cNvPr>
          <p:cNvSpPr>
            <a:spLocks noChangeArrowheads="1"/>
          </p:cNvSpPr>
          <p:nvPr/>
        </p:nvSpPr>
        <p:spPr bwMode="blackWhite">
          <a:xfrm>
            <a:off x="3962400" y="20574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dirty="0">
                <a:solidFill>
                  <a:schemeClr val="bg1"/>
                </a:solidFill>
                <a:effectLst>
                  <a:outerShdw blurRad="38100" dist="38100" dir="2700000" algn="tl">
                    <a:srgbClr val="000000"/>
                  </a:outerShdw>
                </a:effectLst>
                <a:latin typeface="Arial" panose="020B0604020202020204" pitchFamily="34" charset="0"/>
              </a:rPr>
              <a:t>Consider “buddy” mentors</a:t>
            </a:r>
          </a:p>
        </p:txBody>
      </p:sp>
      <p:sp>
        <p:nvSpPr>
          <p:cNvPr id="384014" name="Rectangle 14">
            <a:extLst>
              <a:ext uri="{FF2B5EF4-FFF2-40B4-BE49-F238E27FC236}">
                <a16:creationId xmlns:a16="http://schemas.microsoft.com/office/drawing/2014/main" id="{F8C85A18-0EF8-4542-8D67-CBE807B0DDF4}"/>
              </a:ext>
            </a:extLst>
          </p:cNvPr>
          <p:cNvSpPr>
            <a:spLocks noChangeArrowheads="1"/>
          </p:cNvSpPr>
          <p:nvPr/>
        </p:nvSpPr>
        <p:spPr bwMode="blackWhite">
          <a:xfrm>
            <a:off x="3962400" y="27432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Use an orientation checklist</a:t>
            </a:r>
          </a:p>
        </p:txBody>
      </p:sp>
      <p:sp>
        <p:nvSpPr>
          <p:cNvPr id="384015" name="Rectangle 15">
            <a:extLst>
              <a:ext uri="{FF2B5EF4-FFF2-40B4-BE49-F238E27FC236}">
                <a16:creationId xmlns:a16="http://schemas.microsoft.com/office/drawing/2014/main" id="{B1FD7A74-96AE-45A6-ACE8-7BC116BB9DEC}"/>
              </a:ext>
            </a:extLst>
          </p:cNvPr>
          <p:cNvSpPr>
            <a:spLocks noChangeArrowheads="1"/>
          </p:cNvSpPr>
          <p:nvPr/>
        </p:nvSpPr>
        <p:spPr bwMode="blackWhite">
          <a:xfrm>
            <a:off x="3962400" y="34290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Cover needed information</a:t>
            </a:r>
          </a:p>
        </p:txBody>
      </p:sp>
      <p:sp>
        <p:nvSpPr>
          <p:cNvPr id="384016" name="Rectangle 16">
            <a:extLst>
              <a:ext uri="{FF2B5EF4-FFF2-40B4-BE49-F238E27FC236}">
                <a16:creationId xmlns:a16="http://schemas.microsoft.com/office/drawing/2014/main" id="{0D63BD29-1BD2-4541-8946-90E6059E075D}"/>
              </a:ext>
            </a:extLst>
          </p:cNvPr>
          <p:cNvSpPr>
            <a:spLocks noChangeArrowheads="1"/>
          </p:cNvSpPr>
          <p:nvPr/>
        </p:nvSpPr>
        <p:spPr bwMode="blackWhite">
          <a:xfrm>
            <a:off x="3962400" y="41148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Present information effectively</a:t>
            </a:r>
          </a:p>
        </p:txBody>
      </p:sp>
      <p:sp>
        <p:nvSpPr>
          <p:cNvPr id="384017" name="Rectangle 17">
            <a:extLst>
              <a:ext uri="{FF2B5EF4-FFF2-40B4-BE49-F238E27FC236}">
                <a16:creationId xmlns:a16="http://schemas.microsoft.com/office/drawing/2014/main" id="{65EBE7FA-819D-4257-9D83-A9FF6CD6EAC7}"/>
              </a:ext>
            </a:extLst>
          </p:cNvPr>
          <p:cNvSpPr>
            <a:spLocks noChangeArrowheads="1"/>
          </p:cNvSpPr>
          <p:nvPr/>
        </p:nvSpPr>
        <p:spPr bwMode="blackWhite">
          <a:xfrm>
            <a:off x="3962400" y="47879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Avoid information overload</a:t>
            </a:r>
          </a:p>
        </p:txBody>
      </p:sp>
      <p:sp>
        <p:nvSpPr>
          <p:cNvPr id="384018" name="Rectangle 18">
            <a:extLst>
              <a:ext uri="{FF2B5EF4-FFF2-40B4-BE49-F238E27FC236}">
                <a16:creationId xmlns:a16="http://schemas.microsoft.com/office/drawing/2014/main" id="{A6A518E8-A2FE-4B10-8A10-204909D4D2AB}"/>
              </a:ext>
            </a:extLst>
          </p:cNvPr>
          <p:cNvSpPr>
            <a:spLocks noChangeArrowheads="1"/>
          </p:cNvSpPr>
          <p:nvPr/>
        </p:nvSpPr>
        <p:spPr bwMode="blackWhite">
          <a:xfrm>
            <a:off x="3962400" y="5435600"/>
            <a:ext cx="4267200" cy="381000"/>
          </a:xfrm>
          <a:prstGeom prst="rect">
            <a:avLst/>
          </a:prstGeom>
          <a:solidFill>
            <a:srgbClr val="339966"/>
          </a:solidFill>
          <a:ln w="12700">
            <a:solidFill>
              <a:schemeClr val="tx1"/>
            </a:solidFill>
            <a:miter lim="800000"/>
            <a:headEnd/>
            <a:tailEnd/>
          </a:ln>
          <a:effectLst>
            <a:outerShdw dist="107763" dir="2700000" algn="ctr" rotWithShape="0">
              <a:schemeClr val="tx1">
                <a:alpha val="50000"/>
              </a:schemeClr>
            </a:outerShdw>
          </a:effectLst>
        </p:spPr>
        <p:txBody>
          <a:bodyPr wrap="none" lIns="90488" tIns="44450" rIns="90488" bIns="44450" anchor="ctr"/>
          <a:lstStyle/>
          <a:p>
            <a:pPr algn="ctr">
              <a:defRPr/>
            </a:pPr>
            <a:r>
              <a:rPr lang="en-US" altLang="en-US" sz="2000" b="1">
                <a:solidFill>
                  <a:schemeClr val="bg1"/>
                </a:solidFill>
                <a:effectLst>
                  <a:outerShdw blurRad="38100" dist="38100" dir="2700000" algn="tl">
                    <a:srgbClr val="000000"/>
                  </a:outerShdw>
                </a:effectLst>
                <a:latin typeface="Arial" panose="020B0604020202020204" pitchFamily="34" charset="0"/>
              </a:rPr>
              <a:t>Evaluation and follow-up</a:t>
            </a:r>
          </a:p>
        </p:txBody>
      </p:sp>
      <p:sp>
        <p:nvSpPr>
          <p:cNvPr id="384019" name="Line 19">
            <a:extLst>
              <a:ext uri="{FF2B5EF4-FFF2-40B4-BE49-F238E27FC236}">
                <a16:creationId xmlns:a16="http://schemas.microsoft.com/office/drawing/2014/main" id="{6F83ED8C-C93F-4938-9593-4B7B159FD12E}"/>
              </a:ext>
            </a:extLst>
          </p:cNvPr>
          <p:cNvSpPr>
            <a:spLocks noChangeShapeType="1"/>
          </p:cNvSpPr>
          <p:nvPr/>
        </p:nvSpPr>
        <p:spPr bwMode="blackWhite">
          <a:xfrm>
            <a:off x="6096000" y="18494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0" name="Line 20">
            <a:extLst>
              <a:ext uri="{FF2B5EF4-FFF2-40B4-BE49-F238E27FC236}">
                <a16:creationId xmlns:a16="http://schemas.microsoft.com/office/drawing/2014/main" id="{94192F87-ED2A-4A2B-9E07-607FE46D66C1}"/>
              </a:ext>
            </a:extLst>
          </p:cNvPr>
          <p:cNvSpPr>
            <a:spLocks noChangeShapeType="1"/>
          </p:cNvSpPr>
          <p:nvPr/>
        </p:nvSpPr>
        <p:spPr bwMode="blackWhite">
          <a:xfrm>
            <a:off x="6096000" y="25352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1" name="Line 21">
            <a:extLst>
              <a:ext uri="{FF2B5EF4-FFF2-40B4-BE49-F238E27FC236}">
                <a16:creationId xmlns:a16="http://schemas.microsoft.com/office/drawing/2014/main" id="{D0100E77-FA36-4AB1-AB2F-4C5AE1A09E3F}"/>
              </a:ext>
            </a:extLst>
          </p:cNvPr>
          <p:cNvSpPr>
            <a:spLocks noChangeShapeType="1"/>
          </p:cNvSpPr>
          <p:nvPr/>
        </p:nvSpPr>
        <p:spPr bwMode="blackWhite">
          <a:xfrm>
            <a:off x="6096000" y="32083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2" name="Line 22">
            <a:extLst>
              <a:ext uri="{FF2B5EF4-FFF2-40B4-BE49-F238E27FC236}">
                <a16:creationId xmlns:a16="http://schemas.microsoft.com/office/drawing/2014/main" id="{4D068E91-E63E-43E8-B08A-EE3A2A3FE251}"/>
              </a:ext>
            </a:extLst>
          </p:cNvPr>
          <p:cNvSpPr>
            <a:spLocks noChangeShapeType="1"/>
          </p:cNvSpPr>
          <p:nvPr/>
        </p:nvSpPr>
        <p:spPr bwMode="blackWhite">
          <a:xfrm>
            <a:off x="6096000" y="38941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3" name="Line 23">
            <a:extLst>
              <a:ext uri="{FF2B5EF4-FFF2-40B4-BE49-F238E27FC236}">
                <a16:creationId xmlns:a16="http://schemas.microsoft.com/office/drawing/2014/main" id="{92D63A6B-A6B1-46DE-B70E-BDB1D8068381}"/>
              </a:ext>
            </a:extLst>
          </p:cNvPr>
          <p:cNvSpPr>
            <a:spLocks noChangeShapeType="1"/>
          </p:cNvSpPr>
          <p:nvPr/>
        </p:nvSpPr>
        <p:spPr bwMode="blackWhite">
          <a:xfrm>
            <a:off x="6096000" y="45926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384024" name="Line 24">
            <a:extLst>
              <a:ext uri="{FF2B5EF4-FFF2-40B4-BE49-F238E27FC236}">
                <a16:creationId xmlns:a16="http://schemas.microsoft.com/office/drawing/2014/main" id="{ACE41F02-764C-493A-82A7-083F1DCC9324}"/>
              </a:ext>
            </a:extLst>
          </p:cNvPr>
          <p:cNvSpPr>
            <a:spLocks noChangeShapeType="1"/>
          </p:cNvSpPr>
          <p:nvPr/>
        </p:nvSpPr>
        <p:spPr bwMode="blackWhite">
          <a:xfrm>
            <a:off x="6096000" y="5253038"/>
            <a:ext cx="0" cy="169862"/>
          </a:xfrm>
          <a:prstGeom prst="line">
            <a:avLst/>
          </a:prstGeom>
          <a:noFill/>
          <a:ln w="5715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eaLnBrk="1" hangingPunct="1">
              <a:lnSpc>
                <a:spcPct val="70000"/>
              </a:lnSpc>
              <a:defRPr/>
            </a:pPr>
            <a:endParaRPr lang="en-US">
              <a:effectLst>
                <a:outerShdw blurRad="38100" dist="38100" dir="2700000" algn="tl">
                  <a:srgbClr val="000000">
                    <a:alpha val="43137"/>
                  </a:srgbClr>
                </a:outerShdw>
              </a:effectLst>
            </a:endParaRPr>
          </a:p>
        </p:txBody>
      </p:sp>
      <p:sp>
        <p:nvSpPr>
          <p:cNvPr id="16" name="TextBox 15">
            <a:extLst>
              <a:ext uri="{FF2B5EF4-FFF2-40B4-BE49-F238E27FC236}">
                <a16:creationId xmlns:a16="http://schemas.microsoft.com/office/drawing/2014/main" id="{0A5DD917-A3A5-40C8-B236-717B25F00BE6}"/>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84012"/>
                                        </p:tgtEl>
                                        <p:attrNameLst>
                                          <p:attrName>style.visibility</p:attrName>
                                        </p:attrNameLst>
                                      </p:cBhvr>
                                      <p:to>
                                        <p:strVal val="visible"/>
                                      </p:to>
                                    </p:set>
                                    <p:animEffect transition="in" filter="wipe(up)">
                                      <p:cBhvr>
                                        <p:cTn id="7" dur="500"/>
                                        <p:tgtEl>
                                          <p:spTgt spid="384012"/>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84019"/>
                                        </p:tgtEl>
                                        <p:attrNameLst>
                                          <p:attrName>style.visibility</p:attrName>
                                        </p:attrNameLst>
                                      </p:cBhvr>
                                      <p:to>
                                        <p:strVal val="visible"/>
                                      </p:to>
                                    </p:set>
                                    <p:animEffect transition="in" filter="wipe(up)">
                                      <p:cBhvr>
                                        <p:cTn id="11" dur="500"/>
                                        <p:tgtEl>
                                          <p:spTgt spid="384019"/>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84013"/>
                                        </p:tgtEl>
                                        <p:attrNameLst>
                                          <p:attrName>style.visibility</p:attrName>
                                        </p:attrNameLst>
                                      </p:cBhvr>
                                      <p:to>
                                        <p:strVal val="visible"/>
                                      </p:to>
                                    </p:set>
                                    <p:animEffect transition="in" filter="wipe(up)">
                                      <p:cBhvr>
                                        <p:cTn id="15" dur="500"/>
                                        <p:tgtEl>
                                          <p:spTgt spid="384013"/>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384020"/>
                                        </p:tgtEl>
                                        <p:attrNameLst>
                                          <p:attrName>style.visibility</p:attrName>
                                        </p:attrNameLst>
                                      </p:cBhvr>
                                      <p:to>
                                        <p:strVal val="visible"/>
                                      </p:to>
                                    </p:set>
                                    <p:animEffect transition="in" filter="wipe(up)">
                                      <p:cBhvr>
                                        <p:cTn id="19" dur="500"/>
                                        <p:tgtEl>
                                          <p:spTgt spid="384020"/>
                                        </p:tgtEl>
                                      </p:cBhvr>
                                    </p:animEffect>
                                  </p:childTnLst>
                                </p:cTn>
                              </p:par>
                            </p:childTnLst>
                          </p:cTn>
                        </p:par>
                        <p:par>
                          <p:cTn id="20" fill="hold" nodeType="afterGroup">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84014"/>
                                        </p:tgtEl>
                                        <p:attrNameLst>
                                          <p:attrName>style.visibility</p:attrName>
                                        </p:attrNameLst>
                                      </p:cBhvr>
                                      <p:to>
                                        <p:strVal val="visible"/>
                                      </p:to>
                                    </p:set>
                                    <p:animEffect transition="in" filter="wipe(up)">
                                      <p:cBhvr>
                                        <p:cTn id="23" dur="500"/>
                                        <p:tgtEl>
                                          <p:spTgt spid="384014"/>
                                        </p:tgtEl>
                                      </p:cBhvr>
                                    </p:animEffect>
                                  </p:childTnLst>
                                </p:cTn>
                              </p:par>
                            </p:childTnLst>
                          </p:cTn>
                        </p:par>
                        <p:par>
                          <p:cTn id="24" fill="hold" nodeType="afterGroup">
                            <p:stCondLst>
                              <p:cond delay="2500"/>
                            </p:stCondLst>
                            <p:childTnLst>
                              <p:par>
                                <p:cTn id="25" presetID="22" presetClass="entr" presetSubtype="1" fill="hold" nodeType="afterEffect">
                                  <p:stCondLst>
                                    <p:cond delay="0"/>
                                  </p:stCondLst>
                                  <p:childTnLst>
                                    <p:set>
                                      <p:cBhvr>
                                        <p:cTn id="26" dur="1" fill="hold">
                                          <p:stCondLst>
                                            <p:cond delay="0"/>
                                          </p:stCondLst>
                                        </p:cTn>
                                        <p:tgtEl>
                                          <p:spTgt spid="384021"/>
                                        </p:tgtEl>
                                        <p:attrNameLst>
                                          <p:attrName>style.visibility</p:attrName>
                                        </p:attrNameLst>
                                      </p:cBhvr>
                                      <p:to>
                                        <p:strVal val="visible"/>
                                      </p:to>
                                    </p:set>
                                    <p:animEffect transition="in" filter="wipe(up)">
                                      <p:cBhvr>
                                        <p:cTn id="27" dur="500"/>
                                        <p:tgtEl>
                                          <p:spTgt spid="384021"/>
                                        </p:tgtEl>
                                      </p:cBhvr>
                                    </p:animEffect>
                                  </p:childTnLst>
                                </p:cTn>
                              </p:par>
                            </p:childTnLst>
                          </p:cTn>
                        </p:par>
                        <p:par>
                          <p:cTn id="28" fill="hold" nodeType="afterGroup">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384015"/>
                                        </p:tgtEl>
                                        <p:attrNameLst>
                                          <p:attrName>style.visibility</p:attrName>
                                        </p:attrNameLst>
                                      </p:cBhvr>
                                      <p:to>
                                        <p:strVal val="visible"/>
                                      </p:to>
                                    </p:set>
                                    <p:animEffect transition="in" filter="wipe(up)">
                                      <p:cBhvr>
                                        <p:cTn id="31" dur="500"/>
                                        <p:tgtEl>
                                          <p:spTgt spid="384015"/>
                                        </p:tgtEl>
                                      </p:cBhvr>
                                    </p:animEffect>
                                  </p:childTnLst>
                                </p:cTn>
                              </p:par>
                            </p:childTnLst>
                          </p:cTn>
                        </p:par>
                        <p:par>
                          <p:cTn id="32" fill="hold" nodeType="afterGroup">
                            <p:stCondLst>
                              <p:cond delay="3500"/>
                            </p:stCondLst>
                            <p:childTnLst>
                              <p:par>
                                <p:cTn id="33" presetID="22" presetClass="entr" presetSubtype="1" fill="hold" nodeType="afterEffect">
                                  <p:stCondLst>
                                    <p:cond delay="0"/>
                                  </p:stCondLst>
                                  <p:childTnLst>
                                    <p:set>
                                      <p:cBhvr>
                                        <p:cTn id="34" dur="1" fill="hold">
                                          <p:stCondLst>
                                            <p:cond delay="0"/>
                                          </p:stCondLst>
                                        </p:cTn>
                                        <p:tgtEl>
                                          <p:spTgt spid="384022"/>
                                        </p:tgtEl>
                                        <p:attrNameLst>
                                          <p:attrName>style.visibility</p:attrName>
                                        </p:attrNameLst>
                                      </p:cBhvr>
                                      <p:to>
                                        <p:strVal val="visible"/>
                                      </p:to>
                                    </p:set>
                                    <p:animEffect transition="in" filter="wipe(up)">
                                      <p:cBhvr>
                                        <p:cTn id="35" dur="500"/>
                                        <p:tgtEl>
                                          <p:spTgt spid="384022"/>
                                        </p:tgtEl>
                                      </p:cBhvr>
                                    </p:animEffect>
                                  </p:childTnLst>
                                </p:cTn>
                              </p:par>
                            </p:childTnLst>
                          </p:cTn>
                        </p:par>
                        <p:par>
                          <p:cTn id="36" fill="hold" nodeType="afterGroup">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384016"/>
                                        </p:tgtEl>
                                        <p:attrNameLst>
                                          <p:attrName>style.visibility</p:attrName>
                                        </p:attrNameLst>
                                      </p:cBhvr>
                                      <p:to>
                                        <p:strVal val="visible"/>
                                      </p:to>
                                    </p:set>
                                    <p:animEffect transition="in" filter="wipe(up)">
                                      <p:cBhvr>
                                        <p:cTn id="39" dur="500"/>
                                        <p:tgtEl>
                                          <p:spTgt spid="384016"/>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384023"/>
                                        </p:tgtEl>
                                        <p:attrNameLst>
                                          <p:attrName>style.visibility</p:attrName>
                                        </p:attrNameLst>
                                      </p:cBhvr>
                                      <p:to>
                                        <p:strVal val="visible"/>
                                      </p:to>
                                    </p:set>
                                    <p:animEffect transition="in" filter="wipe(up)">
                                      <p:cBhvr>
                                        <p:cTn id="43" dur="500"/>
                                        <p:tgtEl>
                                          <p:spTgt spid="384023"/>
                                        </p:tgtEl>
                                      </p:cBhvr>
                                    </p:animEffect>
                                  </p:childTnLst>
                                </p:cTn>
                              </p:par>
                            </p:childTnLst>
                          </p:cTn>
                        </p:par>
                        <p:par>
                          <p:cTn id="44" fill="hold" nodeType="afterGroup">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384017"/>
                                        </p:tgtEl>
                                        <p:attrNameLst>
                                          <p:attrName>style.visibility</p:attrName>
                                        </p:attrNameLst>
                                      </p:cBhvr>
                                      <p:to>
                                        <p:strVal val="visible"/>
                                      </p:to>
                                    </p:set>
                                    <p:animEffect transition="in" filter="wipe(up)">
                                      <p:cBhvr>
                                        <p:cTn id="47" dur="500"/>
                                        <p:tgtEl>
                                          <p:spTgt spid="384017"/>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384024"/>
                                        </p:tgtEl>
                                        <p:attrNameLst>
                                          <p:attrName>style.visibility</p:attrName>
                                        </p:attrNameLst>
                                      </p:cBhvr>
                                      <p:to>
                                        <p:strVal val="visible"/>
                                      </p:to>
                                    </p:set>
                                    <p:animEffect transition="in" filter="wipe(up)">
                                      <p:cBhvr>
                                        <p:cTn id="51" dur="500"/>
                                        <p:tgtEl>
                                          <p:spTgt spid="384024"/>
                                        </p:tgtEl>
                                      </p:cBhvr>
                                    </p:animEffect>
                                  </p:childTnLst>
                                </p:cTn>
                              </p:par>
                            </p:childTnLst>
                          </p:cTn>
                        </p:par>
                        <p:par>
                          <p:cTn id="52" fill="hold" nodeType="afterGroup">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384018"/>
                                        </p:tgtEl>
                                        <p:attrNameLst>
                                          <p:attrName>style.visibility</p:attrName>
                                        </p:attrNameLst>
                                      </p:cBhvr>
                                      <p:to>
                                        <p:strVal val="visible"/>
                                      </p:to>
                                    </p:set>
                                    <p:animEffect transition="in" filter="wipe(up)">
                                      <p:cBhvr>
                                        <p:cTn id="55" dur="500"/>
                                        <p:tgtEl>
                                          <p:spTgt spid="384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4012" grpId="0" animBg="1" autoUpdateAnimBg="0"/>
      <p:bldP spid="384013" grpId="0" animBg="1" autoUpdateAnimBg="0"/>
      <p:bldP spid="384014" grpId="0" animBg="1" autoUpdateAnimBg="0"/>
      <p:bldP spid="384015" grpId="0" animBg="1" autoUpdateAnimBg="0"/>
      <p:bldP spid="384016" grpId="0" animBg="1" autoUpdateAnimBg="0"/>
      <p:bldP spid="384017" grpId="0" animBg="1" autoUpdateAnimBg="0"/>
      <p:bldP spid="384018"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E-LEARNING: ON-LINE TRAINING</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377C2B42-0ACF-4F38-9EF0-79FC3DE2972D}"/>
              </a:ext>
            </a:extLst>
          </p:cNvPr>
          <p:cNvSpPr txBox="1"/>
          <p:nvPr/>
        </p:nvSpPr>
        <p:spPr>
          <a:xfrm>
            <a:off x="418454" y="2076092"/>
            <a:ext cx="11156266" cy="830997"/>
          </a:xfrm>
          <a:prstGeom prst="rect">
            <a:avLst/>
          </a:prstGeom>
          <a:noFill/>
        </p:spPr>
        <p:txBody>
          <a:bodyPr wrap="square" rtlCol="0">
            <a:spAutoFit/>
          </a:bodyPr>
          <a:lstStyle/>
          <a:p>
            <a:pPr marL="457200" indent="-4572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The use of the Internet or an organizational intranet to conduct training online.</a:t>
            </a:r>
          </a:p>
          <a:p>
            <a:endParaRPr lang="en-US" sz="2400" dirty="0">
              <a:latin typeface="Times New Roman" panose="02020603050405020304" pitchFamily="18" charset="0"/>
              <a:cs typeface="Times New Roman" panose="02020603050405020304" pitchFamily="18" charset="0"/>
            </a:endParaRPr>
          </a:p>
        </p:txBody>
      </p:sp>
      <p:graphicFrame>
        <p:nvGraphicFramePr>
          <p:cNvPr id="12" name="Diagram 11">
            <a:extLst>
              <a:ext uri="{FF2B5EF4-FFF2-40B4-BE49-F238E27FC236}">
                <a16:creationId xmlns:a16="http://schemas.microsoft.com/office/drawing/2014/main" id="{1936B6E4-541D-42C6-A93F-AE4762BB28C1}"/>
              </a:ext>
            </a:extLst>
          </p:cNvPr>
          <p:cNvGraphicFramePr/>
          <p:nvPr>
            <p:extLst>
              <p:ext uri="{D42A27DB-BD31-4B8C-83A1-F6EECF244321}">
                <p14:modId xmlns:p14="http://schemas.microsoft.com/office/powerpoint/2010/main" val="3106286437"/>
              </p:ext>
            </p:extLst>
          </p:nvPr>
        </p:nvGraphicFramePr>
        <p:xfrm>
          <a:off x="617280" y="2573329"/>
          <a:ext cx="10503438" cy="4540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76345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AutoShape 2">
            <a:extLst>
              <a:ext uri="{FF2B5EF4-FFF2-40B4-BE49-F238E27FC236}">
                <a16:creationId xmlns:a16="http://schemas.microsoft.com/office/drawing/2014/main" id="{14525E4E-1F36-4D26-82DE-BE676D95D758}"/>
              </a:ext>
            </a:extLst>
          </p:cNvPr>
          <p:cNvSpPr>
            <a:spLocks noGrp="1" noChangeArrowheads="1"/>
          </p:cNvSpPr>
          <p:nvPr>
            <p:ph type="title"/>
          </p:nvPr>
        </p:nvSpPr>
        <p:spPr>
          <a:xfrm>
            <a:off x="1053886" y="652465"/>
            <a:ext cx="9624446" cy="1325562"/>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Advantages And Disadvantages Of E-learning</a:t>
            </a:r>
          </a:p>
        </p:txBody>
      </p:sp>
      <p:sp>
        <p:nvSpPr>
          <p:cNvPr id="63491" name="Rectangle 3">
            <a:extLst>
              <a:ext uri="{FF2B5EF4-FFF2-40B4-BE49-F238E27FC236}">
                <a16:creationId xmlns:a16="http://schemas.microsoft.com/office/drawing/2014/main" id="{0E4E58ED-394D-4264-990B-64D37C4A8E51}"/>
              </a:ext>
            </a:extLst>
          </p:cNvPr>
          <p:cNvSpPr>
            <a:spLocks noChangeArrowheads="1"/>
          </p:cNvSpPr>
          <p:nvPr/>
        </p:nvSpPr>
        <p:spPr bwMode="auto">
          <a:xfrm>
            <a:off x="581187" y="5959314"/>
            <a:ext cx="1301858"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i="1" dirty="0">
                <a:latin typeface="Arial" panose="020B0604020202020204" pitchFamily="34" charset="0"/>
              </a:rPr>
              <a:t>Figure 9-9</a:t>
            </a:r>
          </a:p>
        </p:txBody>
      </p:sp>
      <p:sp>
        <p:nvSpPr>
          <p:cNvPr id="63492" name="Rectangle 5">
            <a:extLst>
              <a:ext uri="{FF2B5EF4-FFF2-40B4-BE49-F238E27FC236}">
                <a16:creationId xmlns:a16="http://schemas.microsoft.com/office/drawing/2014/main" id="{1A92C625-EEB1-4C69-88F2-681111B6D6FA}"/>
              </a:ext>
            </a:extLst>
          </p:cNvPr>
          <p:cNvSpPr>
            <a:spLocks noChangeArrowheads="1"/>
          </p:cNvSpPr>
          <p:nvPr/>
        </p:nvSpPr>
        <p:spPr bwMode="auto">
          <a:xfrm>
            <a:off x="2208214" y="6400800"/>
            <a:ext cx="5030787" cy="152400"/>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000">
                <a:latin typeface="Arial" panose="020B0604020202020204" pitchFamily="34" charset="0"/>
              </a:rPr>
              <a:t>Source: Developed by Lisa A. Burke. May not be reproduced without permission.</a:t>
            </a:r>
          </a:p>
        </p:txBody>
      </p:sp>
      <p:pic>
        <p:nvPicPr>
          <p:cNvPr id="63493" name="Picture 6" descr="C:\My Documents\PowerPoint Files\Books\South-Western\HRM10e\HRM10e GIFS\09-10.gif">
            <a:extLst>
              <a:ext uri="{FF2B5EF4-FFF2-40B4-BE49-F238E27FC236}">
                <a16:creationId xmlns:a16="http://schemas.microsoft.com/office/drawing/2014/main" id="{4E8F3847-0223-4BA2-A1C5-1EED6C7CB1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2203" y="1674875"/>
            <a:ext cx="8229600" cy="4354452"/>
          </a:xfrm>
          <a:prstGeom prst="rect">
            <a:avLst/>
          </a:prstGeom>
          <a:noFill/>
          <a:ln w="3810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4187564-ADB7-4663-B311-58B41CDE4B1E}"/>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40404" y="1983658"/>
            <a:ext cx="9032321" cy="2677656"/>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Criteria for adopting e-learning: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Sufficient top management support and funding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Accepting the idea of decentralized and individualized training</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Current training methods not meeting needs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Computer literacy and access to computers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Time and travel cost concerns for trainees</a:t>
            </a:r>
          </a:p>
          <a:p>
            <a:pPr marL="457200"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number and self-motivation of trainees</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Developing E-Learning</a:t>
            </a:r>
          </a:p>
        </p:txBody>
      </p:sp>
    </p:spTree>
    <p:extLst>
      <p:ext uri="{BB962C8B-B14F-4D97-AF65-F5344CB8AC3E}">
        <p14:creationId xmlns:p14="http://schemas.microsoft.com/office/powerpoint/2010/main" val="18977791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1E7DD-53DE-43D1-831C-78F4AD609E7B}"/>
              </a:ext>
            </a:extLst>
          </p:cNvPr>
          <p:cNvSpPr>
            <a:spLocks noGrp="1"/>
          </p:cNvSpPr>
          <p:nvPr>
            <p:ph type="title"/>
          </p:nvPr>
        </p:nvSpPr>
        <p:spPr/>
        <p:txBody>
          <a:bodyPr>
            <a:normAutofit/>
          </a:bodyPr>
          <a:lstStyle/>
          <a:p>
            <a:pPr algn="ctr"/>
            <a:r>
              <a:rPr lang="en-US" altLang="en-US" sz="2800" b="1" dirty="0">
                <a:latin typeface="Times New Roman" panose="02020603050405020304" pitchFamily="18" charset="0"/>
                <a:cs typeface="Times New Roman" panose="02020603050405020304" pitchFamily="18" charset="0"/>
              </a:rPr>
              <a:t>LEVELS OF TRAINING EVALUATION</a:t>
            </a:r>
            <a:endParaRPr lang="en-CA" sz="2800" dirty="0"/>
          </a:p>
        </p:txBody>
      </p:sp>
      <p:pic>
        <p:nvPicPr>
          <p:cNvPr id="4" name="Picture 6" descr="C:\My Documents\PowerPoint Files\Books\South-Western\HRM10e\HRM10e GIFS\09-11.gif">
            <a:extLst>
              <a:ext uri="{FF2B5EF4-FFF2-40B4-BE49-F238E27FC236}">
                <a16:creationId xmlns:a16="http://schemas.microsoft.com/office/drawing/2014/main" id="{95B192F5-507D-4DCB-AC86-6FE9DDEA38D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176" y="1549832"/>
            <a:ext cx="5499345" cy="4367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AB37138D-B589-4F7E-827B-14A7827DE5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3">
            <a:extLst>
              <a:ext uri="{FF2B5EF4-FFF2-40B4-BE49-F238E27FC236}">
                <a16:creationId xmlns:a16="http://schemas.microsoft.com/office/drawing/2014/main" id="{BAFB57DA-4715-4CCF-854E-FD5A1413F7B5}"/>
              </a:ext>
            </a:extLst>
          </p:cNvPr>
          <p:cNvSpPr>
            <a:spLocks noChangeArrowheads="1"/>
          </p:cNvSpPr>
          <p:nvPr/>
        </p:nvSpPr>
        <p:spPr bwMode="auto">
          <a:xfrm>
            <a:off x="2758699" y="6338555"/>
            <a:ext cx="1090047" cy="184402"/>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200" b="1" i="1" dirty="0">
                <a:latin typeface="Arial" panose="020B0604020202020204" pitchFamily="34" charset="0"/>
              </a:rPr>
              <a:t>Figure 9</a:t>
            </a:r>
            <a:r>
              <a:rPr lang="en-US" altLang="en-US" sz="1200" b="1" i="1" dirty="0">
                <a:latin typeface="Arial" panose="020B0604020202020204" pitchFamily="34" charset="0"/>
                <a:cs typeface="Arial" panose="020B0604020202020204" pitchFamily="34" charset="0"/>
              </a:rPr>
              <a:t>–10</a:t>
            </a:r>
            <a:endParaRPr lang="en-US" altLang="en-US" sz="1200" b="1" i="1" dirty="0">
              <a:latin typeface="Arial" panose="020B0604020202020204" pitchFamily="34" charset="0"/>
            </a:endParaRPr>
          </a:p>
        </p:txBody>
      </p:sp>
      <p:sp>
        <p:nvSpPr>
          <p:cNvPr id="8" name="TextBox 7">
            <a:extLst>
              <a:ext uri="{FF2B5EF4-FFF2-40B4-BE49-F238E27FC236}">
                <a16:creationId xmlns:a16="http://schemas.microsoft.com/office/drawing/2014/main" id="{FD961F5D-7BA5-4430-A6B9-DBEDE4D2DB96}"/>
              </a:ext>
            </a:extLst>
          </p:cNvPr>
          <p:cNvSpPr txBox="1"/>
          <p:nvPr/>
        </p:nvSpPr>
        <p:spPr>
          <a:xfrm>
            <a:off x="5810522" y="5034527"/>
            <a:ext cx="6291831" cy="923330"/>
          </a:xfrm>
          <a:prstGeom prst="rect">
            <a:avLst/>
          </a:prstGeom>
          <a:solidFill>
            <a:schemeClr val="accent2">
              <a:lumMod val="60000"/>
              <a:lumOff val="4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Reaction</a:t>
            </a:r>
            <a:r>
              <a:rPr lang="en-US" sz="1800" dirty="0">
                <a:latin typeface="Times New Roman" panose="02020603050405020304" pitchFamily="18" charset="0"/>
                <a:cs typeface="Times New Roman" panose="02020603050405020304" pitchFamily="18" charset="0"/>
              </a:rPr>
              <a:t> Organizations evaluate the reaction levels of trainees by conducting interviews with or administering questionnaires to the trainees.</a:t>
            </a:r>
          </a:p>
        </p:txBody>
      </p:sp>
      <p:sp>
        <p:nvSpPr>
          <p:cNvPr id="10" name="TextBox 9">
            <a:extLst>
              <a:ext uri="{FF2B5EF4-FFF2-40B4-BE49-F238E27FC236}">
                <a16:creationId xmlns:a16="http://schemas.microsoft.com/office/drawing/2014/main" id="{39F7A34D-9708-4069-9699-77D76F245016}"/>
              </a:ext>
            </a:extLst>
          </p:cNvPr>
          <p:cNvSpPr txBox="1"/>
          <p:nvPr/>
        </p:nvSpPr>
        <p:spPr>
          <a:xfrm>
            <a:off x="5810524" y="4388196"/>
            <a:ext cx="6272179" cy="646331"/>
          </a:xfrm>
          <a:prstGeom prst="rect">
            <a:avLst/>
          </a:prstGeom>
          <a:solidFill>
            <a:schemeClr val="accent4">
              <a:lumMod val="20000"/>
              <a:lumOff val="8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Learning </a:t>
            </a:r>
            <a:r>
              <a:rPr lang="en-US" sz="1800" dirty="0">
                <a:latin typeface="Times New Roman" panose="02020603050405020304" pitchFamily="18" charset="0"/>
                <a:cs typeface="Times New Roman" panose="02020603050405020304" pitchFamily="18" charset="0"/>
              </a:rPr>
              <a:t>levels can be evaluated by measuring how well trainees  have learned facts, ideas, concepts, theories, and attitudes. </a:t>
            </a:r>
          </a:p>
        </p:txBody>
      </p:sp>
      <p:sp>
        <p:nvSpPr>
          <p:cNvPr id="12" name="TextBox 11">
            <a:extLst>
              <a:ext uri="{FF2B5EF4-FFF2-40B4-BE49-F238E27FC236}">
                <a16:creationId xmlns:a16="http://schemas.microsoft.com/office/drawing/2014/main" id="{47D69F43-100D-4FAF-A74C-278C57AB089E}"/>
              </a:ext>
            </a:extLst>
          </p:cNvPr>
          <p:cNvSpPr txBox="1"/>
          <p:nvPr/>
        </p:nvSpPr>
        <p:spPr>
          <a:xfrm>
            <a:off x="5810522" y="3171416"/>
            <a:ext cx="6322067" cy="1200329"/>
          </a:xfrm>
          <a:prstGeom prst="rect">
            <a:avLst/>
          </a:prstGeom>
          <a:solidFill>
            <a:schemeClr val="accent1">
              <a:lumMod val="40000"/>
              <a:lumOff val="6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Behavior</a:t>
            </a:r>
            <a:r>
              <a:rPr lang="en-US" sz="1800" dirty="0">
                <a:latin typeface="Times New Roman" panose="02020603050405020304" pitchFamily="18" charset="0"/>
                <a:cs typeface="Times New Roman" panose="02020603050405020304" pitchFamily="18" charset="0"/>
              </a:rPr>
              <a:t> Evaluating training at the behavioral level means: (1) measuring the effect of training on job performance through interviews of trainees and their co-workers, and (2) observing job performance.</a:t>
            </a:r>
          </a:p>
        </p:txBody>
      </p:sp>
      <p:sp>
        <p:nvSpPr>
          <p:cNvPr id="14" name="TextBox 13">
            <a:extLst>
              <a:ext uri="{FF2B5EF4-FFF2-40B4-BE49-F238E27FC236}">
                <a16:creationId xmlns:a16="http://schemas.microsoft.com/office/drawing/2014/main" id="{4618B04C-3233-47BF-B1F5-B315230A08F1}"/>
              </a:ext>
            </a:extLst>
          </p:cNvPr>
          <p:cNvSpPr txBox="1"/>
          <p:nvPr/>
        </p:nvSpPr>
        <p:spPr>
          <a:xfrm>
            <a:off x="5860410" y="1731140"/>
            <a:ext cx="6272180" cy="1477328"/>
          </a:xfrm>
          <a:prstGeom prst="rect">
            <a:avLst/>
          </a:prstGeom>
          <a:solidFill>
            <a:schemeClr val="accent6">
              <a:lumMod val="40000"/>
              <a:lumOff val="60000"/>
            </a:schemeClr>
          </a:solidFill>
        </p:spPr>
        <p:txBody>
          <a:bodyPr wrap="square">
            <a:spAutoFit/>
          </a:bodyPr>
          <a:lstStyle/>
          <a:p>
            <a:r>
              <a:rPr lang="en-US" sz="1800" b="1" dirty="0">
                <a:solidFill>
                  <a:srgbClr val="C00000"/>
                </a:solidFill>
                <a:latin typeface="Times New Roman" panose="02020603050405020304" pitchFamily="18" charset="0"/>
                <a:cs typeface="Times New Roman" panose="02020603050405020304" pitchFamily="18" charset="0"/>
              </a:rPr>
              <a:t>Results </a:t>
            </a:r>
            <a:r>
              <a:rPr lang="en-US" sz="1800" dirty="0">
                <a:latin typeface="Times New Roman" panose="02020603050405020304" pitchFamily="18" charset="0"/>
                <a:cs typeface="Times New Roman" panose="02020603050405020304" pitchFamily="18" charset="0"/>
              </a:rPr>
              <a:t>Employers evaluate results by measuring the effect of training on the  achievement of organizational objectives. Because results such as productivity, turnover, quality, time, sales, and costs are relatively concrete, this type of evaluation can be done by comparing records before and after training.</a:t>
            </a:r>
          </a:p>
        </p:txBody>
      </p:sp>
    </p:spTree>
    <p:extLst>
      <p:ext uri="{BB962C8B-B14F-4D97-AF65-F5344CB8AC3E}">
        <p14:creationId xmlns:p14="http://schemas.microsoft.com/office/powerpoint/2010/main" val="3520061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AutoShape 2">
            <a:extLst>
              <a:ext uri="{FF2B5EF4-FFF2-40B4-BE49-F238E27FC236}">
                <a16:creationId xmlns:a16="http://schemas.microsoft.com/office/drawing/2014/main" id="{FC72607A-264A-4240-B9DB-E4138C5C5947}"/>
              </a:ext>
            </a:extLst>
          </p:cNvPr>
          <p:cNvSpPr>
            <a:spLocks noGrp="1" noChangeArrowheads="1"/>
          </p:cNvSpPr>
          <p:nvPr>
            <p:ph type="title"/>
          </p:nvPr>
        </p:nvSpPr>
        <p:spPr>
          <a:xfrm>
            <a:off x="914400" y="603251"/>
            <a:ext cx="8986837" cy="436563"/>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BALANCING COSTS AND BENEFITS OF TRAINING</a:t>
            </a:r>
          </a:p>
        </p:txBody>
      </p:sp>
      <p:pic>
        <p:nvPicPr>
          <p:cNvPr id="67587" name="Picture 6" descr="C:\My Documents\PowerPoint Files\Books\South-Western\HRM10e\HRM10e GIFS\09-12.gif">
            <a:extLst>
              <a:ext uri="{FF2B5EF4-FFF2-40B4-BE49-F238E27FC236}">
                <a16:creationId xmlns:a16="http://schemas.microsoft.com/office/drawing/2014/main" id="{7749DA41-BBDA-43D6-BC42-11C50BC1595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82808" y="1111249"/>
            <a:ext cx="7289262"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88" name="Rectangle 3">
            <a:extLst>
              <a:ext uri="{FF2B5EF4-FFF2-40B4-BE49-F238E27FC236}">
                <a16:creationId xmlns:a16="http://schemas.microsoft.com/office/drawing/2014/main" id="{387FA4E2-AF9B-4D5F-847D-C2576328FE70}"/>
              </a:ext>
            </a:extLst>
          </p:cNvPr>
          <p:cNvSpPr>
            <a:spLocks noChangeArrowheads="1"/>
          </p:cNvSpPr>
          <p:nvPr/>
        </p:nvSpPr>
        <p:spPr bwMode="auto">
          <a:xfrm>
            <a:off x="5694039" y="6437015"/>
            <a:ext cx="1066800" cy="184666"/>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200" b="1" i="1" dirty="0">
                <a:latin typeface="Arial" panose="020B0604020202020204" pitchFamily="34" charset="0"/>
              </a:rPr>
              <a:t>Figure 9-11</a:t>
            </a:r>
          </a:p>
        </p:txBody>
      </p:sp>
      <p:sp>
        <p:nvSpPr>
          <p:cNvPr id="5" name="TextBox 4">
            <a:extLst>
              <a:ext uri="{FF2B5EF4-FFF2-40B4-BE49-F238E27FC236}">
                <a16:creationId xmlns:a16="http://schemas.microsoft.com/office/drawing/2014/main" id="{7061BB0B-06F2-4AA7-91F9-5CD05B5C61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6835989-C03B-4A1C-B976-92C5B2D0548D}"/>
              </a:ext>
            </a:extLst>
          </p:cNvPr>
          <p:cNvSpPr/>
          <p:nvPr/>
        </p:nvSpPr>
        <p:spPr>
          <a:xfrm>
            <a:off x="542441" y="1566069"/>
            <a:ext cx="9973862" cy="186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610" name="AutoShape 2">
            <a:extLst>
              <a:ext uri="{FF2B5EF4-FFF2-40B4-BE49-F238E27FC236}">
                <a16:creationId xmlns:a16="http://schemas.microsoft.com/office/drawing/2014/main" id="{EE183C97-9526-4BCF-9EF1-55C563FB7027}"/>
              </a:ext>
            </a:extLst>
          </p:cNvPr>
          <p:cNvSpPr>
            <a:spLocks noGrp="1" noChangeArrowheads="1"/>
          </p:cNvSpPr>
          <p:nvPr>
            <p:ph type="title"/>
          </p:nvPr>
        </p:nvSpPr>
        <p:spPr>
          <a:xfrm>
            <a:off x="3947547" y="364124"/>
            <a:ext cx="7073900" cy="1325562"/>
          </a:xfrm>
        </p:spPr>
        <p:txBody>
          <a:bodyPr>
            <a:normAutofit/>
          </a:bodyPr>
          <a:lstStyle/>
          <a:p>
            <a:pPr eaLnBrk="1" hangingPunct="1"/>
            <a:r>
              <a:rPr lang="en-US" altLang="en-US" sz="2800" b="1" dirty="0">
                <a:latin typeface="Times New Roman" panose="02020603050405020304" pitchFamily="18" charset="0"/>
                <a:cs typeface="Times New Roman" panose="02020603050405020304" pitchFamily="18" charset="0"/>
              </a:rPr>
              <a:t>TRAINING EVALUATION</a:t>
            </a:r>
          </a:p>
        </p:txBody>
      </p:sp>
      <p:sp>
        <p:nvSpPr>
          <p:cNvPr id="5" name="Rectangle: Rounded Corners 4">
            <a:extLst>
              <a:ext uri="{FF2B5EF4-FFF2-40B4-BE49-F238E27FC236}">
                <a16:creationId xmlns:a16="http://schemas.microsoft.com/office/drawing/2014/main" id="{81D2CB29-779D-4781-AE66-F0F6EB425BB0}"/>
              </a:ext>
            </a:extLst>
          </p:cNvPr>
          <p:cNvSpPr/>
          <p:nvPr/>
        </p:nvSpPr>
        <p:spPr>
          <a:xfrm>
            <a:off x="513324" y="4360464"/>
            <a:ext cx="9973862" cy="18629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a:t>Pre-/Post-Measure</a:t>
            </a:r>
            <a:endParaRPr lang="en-US" dirty="0"/>
          </a:p>
        </p:txBody>
      </p:sp>
      <p:sp>
        <p:nvSpPr>
          <p:cNvPr id="68611" name="Rectangle 3">
            <a:extLst>
              <a:ext uri="{FF2B5EF4-FFF2-40B4-BE49-F238E27FC236}">
                <a16:creationId xmlns:a16="http://schemas.microsoft.com/office/drawing/2014/main" id="{65547341-AF52-4768-8558-9AA2B32D9869}"/>
              </a:ext>
            </a:extLst>
          </p:cNvPr>
          <p:cNvSpPr>
            <a:spLocks noGrp="1" noChangeArrowheads="1"/>
          </p:cNvSpPr>
          <p:nvPr>
            <p:ph idx="1"/>
          </p:nvPr>
        </p:nvSpPr>
        <p:spPr>
          <a:xfrm>
            <a:off x="2451700" y="1536150"/>
            <a:ext cx="7868550" cy="1956750"/>
          </a:xfrm>
        </p:spPr>
        <p:txBody>
          <a:bodyPr>
            <a:normAutofit fontScale="92500"/>
          </a:bodyPr>
          <a:lstStyle/>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Cost-Benefit Analyses</a:t>
            </a:r>
          </a:p>
          <a:p>
            <a:pPr lvl="1" eaLnBrk="1" hangingPunct="1">
              <a:lnSpc>
                <a:spcPct val="100000"/>
              </a:lnSpc>
            </a:pPr>
            <a:r>
              <a:rPr lang="en-US" altLang="en-US" dirty="0">
                <a:latin typeface="Times New Roman" panose="02020603050405020304" pitchFamily="18" charset="0"/>
                <a:cs typeface="Times New Roman" panose="02020603050405020304" pitchFamily="18" charset="0"/>
              </a:rPr>
              <a:t>Comparison of costs and benefits associated with training</a:t>
            </a:r>
          </a:p>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Return on Investment</a:t>
            </a:r>
          </a:p>
          <a:p>
            <a:pPr eaLnBrk="1" hangingPunct="1">
              <a:lnSpc>
                <a:spcPct val="100000"/>
              </a:lnSpc>
            </a:pPr>
            <a:r>
              <a:rPr lang="en-US" altLang="en-US" sz="2400" dirty="0">
                <a:solidFill>
                  <a:srgbClr val="C00000"/>
                </a:solidFill>
                <a:latin typeface="Times New Roman" panose="02020603050405020304" pitchFamily="18" charset="0"/>
                <a:cs typeface="Times New Roman" panose="02020603050405020304" pitchFamily="18" charset="0"/>
              </a:rPr>
              <a:t>Benchmarking Training</a:t>
            </a:r>
          </a:p>
          <a:p>
            <a:pPr marL="0" indent="0" eaLnBrk="1" hangingPunct="1">
              <a:buNone/>
            </a:pPr>
            <a:endParaRPr lang="en-US" altLang="en-US" sz="2400" dirty="0">
              <a:solidFill>
                <a:srgbClr val="C00000"/>
              </a:solidFill>
              <a:latin typeface="Times New Roman" panose="02020603050405020304" pitchFamily="18" charset="0"/>
              <a:cs typeface="Times New Roman" panose="02020603050405020304" pitchFamily="18" charset="0"/>
            </a:endParaRPr>
          </a:p>
        </p:txBody>
      </p:sp>
      <p:sp>
        <p:nvSpPr>
          <p:cNvPr id="6" name="Rectangle 3">
            <a:extLst>
              <a:ext uri="{FF2B5EF4-FFF2-40B4-BE49-F238E27FC236}">
                <a16:creationId xmlns:a16="http://schemas.microsoft.com/office/drawing/2014/main" id="{22203994-20A5-4064-BDA9-C6F277F6BE47}"/>
              </a:ext>
            </a:extLst>
          </p:cNvPr>
          <p:cNvSpPr txBox="1">
            <a:spLocks noChangeArrowheads="1"/>
          </p:cNvSpPr>
          <p:nvPr/>
        </p:nvSpPr>
        <p:spPr>
          <a:xfrm>
            <a:off x="1704814" y="4532557"/>
            <a:ext cx="8679050" cy="15187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CA" sz="2400" dirty="0">
                <a:solidFill>
                  <a:srgbClr val="C00000"/>
                </a:solidFill>
                <a:latin typeface="Times New Roman" panose="02020603050405020304" pitchFamily="18" charset="0"/>
                <a:cs typeface="Times New Roman" panose="02020603050405020304" pitchFamily="18" charset="0"/>
              </a:rPr>
              <a:t>Post-Measure</a:t>
            </a:r>
          </a:p>
          <a:p>
            <a:r>
              <a:rPr lang="en-CA" sz="2400" dirty="0">
                <a:solidFill>
                  <a:srgbClr val="C00000"/>
                </a:solidFill>
                <a:latin typeface="Times New Roman" panose="02020603050405020304" pitchFamily="18" charset="0"/>
                <a:cs typeface="Times New Roman" panose="02020603050405020304" pitchFamily="18" charset="0"/>
              </a:rPr>
              <a:t> Pre-/Post-Measure</a:t>
            </a:r>
          </a:p>
          <a:p>
            <a:r>
              <a:rPr lang="en-US" altLang="en-US" sz="2400" dirty="0">
                <a:solidFill>
                  <a:srgbClr val="C00000"/>
                </a:solidFill>
                <a:latin typeface="Times New Roman" panose="02020603050405020304" pitchFamily="18" charset="0"/>
                <a:cs typeface="Times New Roman" panose="02020603050405020304" pitchFamily="18" charset="0"/>
              </a:rPr>
              <a:t>Pre-/Post-Measure with a Control Group </a:t>
            </a:r>
          </a:p>
        </p:txBody>
      </p:sp>
      <p:sp>
        <p:nvSpPr>
          <p:cNvPr id="8" name="TextBox 7">
            <a:extLst>
              <a:ext uri="{FF2B5EF4-FFF2-40B4-BE49-F238E27FC236}">
                <a16:creationId xmlns:a16="http://schemas.microsoft.com/office/drawing/2014/main" id="{A379F020-3326-4B2A-83FE-080836FC0523}"/>
              </a:ext>
            </a:extLst>
          </p:cNvPr>
          <p:cNvSpPr txBox="1"/>
          <p:nvPr/>
        </p:nvSpPr>
        <p:spPr>
          <a:xfrm>
            <a:off x="2794137" y="3644981"/>
            <a:ext cx="6098582" cy="523220"/>
          </a:xfrm>
          <a:prstGeom prst="rect">
            <a:avLst/>
          </a:prstGeom>
          <a:noFill/>
        </p:spPr>
        <p:txBody>
          <a:bodyPr wrap="square">
            <a:spAutoFit/>
          </a:bodyPr>
          <a:lstStyle/>
          <a:p>
            <a:pPr marL="0" indent="0" algn="ctr" eaLnBrk="1" hangingPunct="1">
              <a:buNone/>
            </a:pPr>
            <a:r>
              <a:rPr lang="en-US" altLang="en-US" sz="2800" b="1" dirty="0">
                <a:latin typeface="Times New Roman" panose="02020603050405020304" pitchFamily="18" charset="0"/>
                <a:cs typeface="Times New Roman" panose="02020603050405020304" pitchFamily="18" charset="0"/>
              </a:rPr>
              <a:t>Training Evaluation Designs</a:t>
            </a:r>
          </a:p>
        </p:txBody>
      </p:sp>
      <p:sp>
        <p:nvSpPr>
          <p:cNvPr id="9" name="Rectangle 8">
            <a:extLst>
              <a:ext uri="{FF2B5EF4-FFF2-40B4-BE49-F238E27FC236}">
                <a16:creationId xmlns:a16="http://schemas.microsoft.com/office/drawing/2014/main" id="{B7B807FB-D761-4140-BFFE-3370A41332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DB5D8BB-E0D1-4B04-84A8-148D8416DE2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E58BD89-FB17-41F5-9D65-407C96D67C62}"/>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A1C289B-0D29-4C34-BD2F-F5FAF9CD80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38313E3-5848-4320-B81D-F865A5EDA77A}"/>
              </a:ext>
            </a:extLst>
          </p:cNvPr>
          <p:cNvSpPr/>
          <p:nvPr/>
        </p:nvSpPr>
        <p:spPr>
          <a:xfrm>
            <a:off x="371960" y="1601121"/>
            <a:ext cx="10877732" cy="4494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082F4B28-5AB0-4D46-84E5-12516E8E5867}"/>
              </a:ext>
            </a:extLst>
          </p:cNvPr>
          <p:cNvSpPr txBox="1"/>
          <p:nvPr/>
        </p:nvSpPr>
        <p:spPr>
          <a:xfrm>
            <a:off x="2513150" y="1019069"/>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SUMMARY</a:t>
            </a:r>
          </a:p>
        </p:txBody>
      </p:sp>
      <p:sp>
        <p:nvSpPr>
          <p:cNvPr id="7" name="Rectangle 6">
            <a:extLst>
              <a:ext uri="{FF2B5EF4-FFF2-40B4-BE49-F238E27FC236}">
                <a16:creationId xmlns:a16="http://schemas.microsoft.com/office/drawing/2014/main" id="{98129565-724A-4887-AE0E-3F8876F83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0737A57-DAE6-4F2D-B4C5-5F2D88BC32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CFBBF75-46FC-4927-83AB-8895061A4C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341986-32A6-404D-913A-D00C5F49098A}"/>
              </a:ext>
            </a:extLst>
          </p:cNvPr>
          <p:cNvSpPr txBox="1"/>
          <p:nvPr/>
        </p:nvSpPr>
        <p:spPr>
          <a:xfrm>
            <a:off x="8970157" y="6238855"/>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7597548C-D734-4080-96A3-1751E96438EB}"/>
              </a:ext>
            </a:extLst>
          </p:cNvPr>
          <p:cNvSpPr txBox="1"/>
          <p:nvPr/>
        </p:nvSpPr>
        <p:spPr>
          <a:xfrm>
            <a:off x="2452279" y="1586226"/>
            <a:ext cx="7048910"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Nature Of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Categories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And Organizational Strategy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Performance Consulting And Strategic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Components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Needs Assessment &amp; Analysis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Establishing Training Objectives And Priorities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Design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Delivery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E-learning: On-line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Balancing Costs And Benefits Of Training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Training Evaluation</a:t>
            </a:r>
          </a:p>
        </p:txBody>
      </p:sp>
    </p:spTree>
    <p:extLst>
      <p:ext uri="{BB962C8B-B14F-4D97-AF65-F5344CB8AC3E}">
        <p14:creationId xmlns:p14="http://schemas.microsoft.com/office/powerpoint/2010/main" val="37069985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2144301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7.3|2|100.4|48.9|29.8"/>
</p:tagLst>
</file>

<file path=ppt/tags/tag2.xml><?xml version="1.0" encoding="utf-8"?>
<p:tagLst xmlns:a="http://schemas.openxmlformats.org/drawingml/2006/main" xmlns:r="http://schemas.openxmlformats.org/officeDocument/2006/relationships" xmlns:p="http://schemas.openxmlformats.org/presentationml/2006/main">
  <p:tag name="TIMING" val="|1.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51E2FAF-DB14-4601-8B6C-BA5AD987C1D6}"/>
</file>

<file path=customXml/itemProps2.xml><?xml version="1.0" encoding="utf-8"?>
<ds:datastoreItem xmlns:ds="http://schemas.openxmlformats.org/officeDocument/2006/customXml" ds:itemID="{807C562E-B3EF-4342-8FF1-0D8CC0412F1D}"/>
</file>

<file path=customXml/itemProps3.xml><?xml version="1.0" encoding="utf-8"?>
<ds:datastoreItem xmlns:ds="http://schemas.openxmlformats.org/officeDocument/2006/customXml" ds:itemID="{CAC93367-AE53-4700-8284-0BCB178ACCF8}"/>
</file>

<file path=docProps/app.xml><?xml version="1.0" encoding="utf-8"?>
<Properties xmlns="http://schemas.openxmlformats.org/officeDocument/2006/extended-properties" xmlns:vt="http://schemas.openxmlformats.org/officeDocument/2006/docPropsVTypes">
  <TotalTime>3457</TotalTime>
  <Words>2292</Words>
  <Application>Microsoft Office PowerPoint</Application>
  <PresentationFormat>Widescreen</PresentationFormat>
  <Paragraphs>329</Paragraphs>
  <Slides>42</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LINKING BUSINESS AND TRAINING STRATEGIES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Adult Learning</vt:lpstr>
      <vt:lpstr>Adult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Orientation: Training for New Employees</vt:lpstr>
      <vt:lpstr>Effective New Employee Orientation</vt:lpstr>
      <vt:lpstr>PowerPoint Presentation</vt:lpstr>
      <vt:lpstr>Advantages And Disadvantages Of E-learning</vt:lpstr>
      <vt:lpstr>PowerPoint Presentation</vt:lpstr>
      <vt:lpstr>LEVELS OF TRAINING EVALUATION</vt:lpstr>
      <vt:lpstr>BALANCING COSTS AND BENEFITS OF TRAINING</vt:lpstr>
      <vt:lpstr>TRAINING EVALUATION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80</cp:revision>
  <dcterms:created xsi:type="dcterms:W3CDTF">2023-04-29T09:08:00Z</dcterms:created>
  <dcterms:modified xsi:type="dcterms:W3CDTF">2024-07-13T01:43:25Z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