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262" r:id="rId5"/>
    <p:sldId id="264" r:id="rId6"/>
    <p:sldId id="265" r:id="rId7"/>
    <p:sldId id="316" r:id="rId8"/>
    <p:sldId id="317" r:id="rId9"/>
    <p:sldId id="266" r:id="rId10"/>
    <p:sldId id="267" r:id="rId11"/>
    <p:sldId id="310" r:id="rId12"/>
    <p:sldId id="318" r:id="rId13"/>
    <p:sldId id="268" r:id="rId14"/>
    <p:sldId id="319" r:id="rId15"/>
    <p:sldId id="269" r:id="rId16"/>
    <p:sldId id="270" r:id="rId17"/>
    <p:sldId id="271" r:id="rId18"/>
    <p:sldId id="272" r:id="rId19"/>
    <p:sldId id="273" r:id="rId20"/>
    <p:sldId id="274" r:id="rId21"/>
    <p:sldId id="275" r:id="rId22"/>
    <p:sldId id="276" r:id="rId23"/>
    <p:sldId id="320" r:id="rId24"/>
    <p:sldId id="277" r:id="rId25"/>
    <p:sldId id="278" r:id="rId26"/>
    <p:sldId id="305" r:id="rId27"/>
    <p:sldId id="321" r:id="rId28"/>
    <p:sldId id="306" r:id="rId29"/>
    <p:sldId id="307" r:id="rId30"/>
    <p:sldId id="322" r:id="rId31"/>
    <p:sldId id="308" r:id="rId32"/>
    <p:sldId id="311" r:id="rId33"/>
    <p:sldId id="323" r:id="rId34"/>
    <p:sldId id="314" r:id="rId35"/>
    <p:sldId id="324" r:id="rId36"/>
    <p:sldId id="315" r:id="rId37"/>
    <p:sldId id="325" r:id="rId38"/>
    <p:sldId id="312" r:id="rId39"/>
    <p:sldId id="327"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png"/><Relationship Id="rId9" Type="http://schemas.openxmlformats.org/officeDocument/2006/relationships/image" Target="../media/image16.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4.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png"/><Relationship Id="rId9"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emf"/><Relationship Id="rId7" Type="http://schemas.openxmlformats.org/officeDocument/2006/relationships/image" Target="../media/image13.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428614"/>
          </a:xfrm>
          <a:prstGeom prst="rect">
            <a:avLst/>
          </a:prstGeom>
          <a:noFill/>
        </p:spPr>
        <p:txBody>
          <a:bodyPr wrap="square" rtlCol="0">
            <a:spAutoFit/>
          </a:bodyPr>
          <a:lstStyle/>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p>
          <a:p>
            <a:pPr>
              <a:lnSpc>
                <a:spcPct val="107000"/>
              </a:lnSpc>
              <a:spcAft>
                <a:spcPts val="800"/>
              </a:spcAft>
            </a:pPr>
            <a:r>
              <a:rPr lang="en-GB" sz="3200" b="1" kern="1800" dirty="0">
                <a:solidFill>
                  <a:schemeClr val="bg1"/>
                </a:solidFill>
                <a:latin typeface="Arial" panose="020B0604020202020204" pitchFamily="34" charset="0"/>
                <a:ea typeface="Calibri" panose="020F0502020204030204" pitchFamily="34" charset="0"/>
                <a:cs typeface="Arial" panose="020B0604020202020204" pitchFamily="34" charset="0"/>
              </a:rPr>
              <a:t>First lecture</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2272" y="4747976"/>
            <a:ext cx="2902719" cy="2691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7"/>
          <a:stretch>
            <a:fillRect/>
          </a:stretch>
        </p:blipFill>
        <p:spPr>
          <a:xfrm>
            <a:off x="523664" y="397229"/>
            <a:ext cx="6198451" cy="840667"/>
          </a:xfrm>
          <a:prstGeom prst="rect">
            <a:avLst/>
          </a:prstGeom>
        </p:spPr>
      </p:pic>
      <p:sp>
        <p:nvSpPr>
          <p:cNvPr id="22" name="TextBox 21">
            <a:extLst>
              <a:ext uri="{FF2B5EF4-FFF2-40B4-BE49-F238E27FC236}">
                <a16:creationId xmlns:a16="http://schemas.microsoft.com/office/drawing/2014/main" id="{7809A54A-CF88-E838-9992-34FF0D2927E5}"/>
              </a:ext>
            </a:extLst>
          </p:cNvPr>
          <p:cNvSpPr txBox="1"/>
          <p:nvPr/>
        </p:nvSpPr>
        <p:spPr>
          <a:xfrm>
            <a:off x="755374" y="543490"/>
            <a:ext cx="5584465" cy="523220"/>
          </a:xfrm>
          <a:prstGeom prst="rect">
            <a:avLst/>
          </a:prstGeom>
          <a:noFill/>
        </p:spPr>
        <p:txBody>
          <a:bodyPr wrap="square" rtlCol="0">
            <a:spAutoFit/>
          </a:bodyPr>
          <a:lstStyle/>
          <a:p>
            <a:pPr algn="ct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Research Ethics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217F5F-0681-348E-8939-B75D71770494}"/>
              </a:ext>
            </a:extLst>
          </p:cNvPr>
          <p:cNvSpPr txBox="1"/>
          <p:nvPr/>
        </p:nvSpPr>
        <p:spPr>
          <a:xfrm>
            <a:off x="1103311" y="1794043"/>
            <a:ext cx="6728723" cy="3108543"/>
          </a:xfrm>
          <a:prstGeom prst="rect">
            <a:avLst/>
          </a:prstGeom>
          <a:noFill/>
        </p:spPr>
        <p:txBody>
          <a:bodyPr wrap="square">
            <a:spAutoFit/>
          </a:bodyPr>
          <a:lstStyle/>
          <a:p>
            <a:pPr algn="just"/>
            <a:r>
              <a:rPr lang="en-US" sz="2800" dirty="0"/>
              <a:t>Ethics is defined as a method, procedure, or perspective for deciding how to act and for analyzing complex problems and issues. For example, on an issue as complex as global warming, one might take an economic, environmental, or ethical perspective on the problem.</a:t>
            </a:r>
            <a:endParaRPr lang="en-GB" sz="2800"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1535007" y="478434"/>
            <a:ext cx="5105967" cy="523220"/>
          </a:xfrm>
          <a:prstGeom prst="rect">
            <a:avLst/>
          </a:prstGeom>
          <a:noFill/>
        </p:spPr>
        <p:txBody>
          <a:bodyPr wrap="square" rtlCol="0">
            <a:spAutoFit/>
          </a:bodyPr>
          <a:lstStyle/>
          <a:p>
            <a:pPr algn="ctr"/>
            <a:r>
              <a:rPr lang="en-US" sz="2800" b="1" i="0" u="none" strike="noStrike" baseline="0" dirty="0">
                <a:solidFill>
                  <a:schemeClr val="bg1"/>
                </a:solidFill>
                <a:latin typeface="Arial" panose="020B0604020202020204" pitchFamily="34" charset="0"/>
              </a:rPr>
              <a:t>What is ethics in 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00869" y="1794043"/>
            <a:ext cx="7959222" cy="2677656"/>
          </a:xfrm>
          <a:prstGeom prst="rect">
            <a:avLst/>
          </a:prstGeom>
          <a:noFill/>
        </p:spPr>
        <p:txBody>
          <a:bodyPr wrap="square" rtlCol="0">
            <a:spAutoFit/>
          </a:bodyPr>
          <a:lstStyle/>
          <a:p>
            <a:pPr algn="just"/>
            <a:r>
              <a:rPr lang="en-US" sz="2400" dirty="0">
                <a:latin typeface="ArialMT"/>
              </a:rPr>
              <a:t>The word e</a:t>
            </a:r>
            <a:r>
              <a:rPr lang="en-US" sz="2400" b="1" dirty="0">
                <a:latin typeface="Arial" panose="020B0604020202020204" pitchFamily="34" charset="0"/>
              </a:rPr>
              <a:t>thics </a:t>
            </a:r>
            <a:r>
              <a:rPr lang="en-US" sz="2400" dirty="0">
                <a:latin typeface="ArialMT"/>
              </a:rPr>
              <a:t>comes from a Greek word ‘</a:t>
            </a:r>
            <a:r>
              <a:rPr lang="en-US" sz="2400" b="1" dirty="0">
                <a:latin typeface="Arial" panose="020B0604020202020204" pitchFamily="34" charset="0"/>
              </a:rPr>
              <a:t>ethos</a:t>
            </a:r>
            <a:r>
              <a:rPr lang="en-US" sz="2400" dirty="0">
                <a:latin typeface="ArialMT"/>
              </a:rPr>
              <a:t>’ (</a:t>
            </a:r>
            <a:r>
              <a:rPr lang="en-US" sz="2400" b="1" dirty="0">
                <a:latin typeface="Arial" panose="020B0604020202020204" pitchFamily="34" charset="0"/>
              </a:rPr>
              <a:t>character</a:t>
            </a:r>
            <a:r>
              <a:rPr lang="en-US" sz="2400" dirty="0">
                <a:latin typeface="ArialMT"/>
              </a:rPr>
              <a:t>). </a:t>
            </a:r>
            <a:r>
              <a:rPr lang="en-US" sz="2400" b="1" dirty="0">
                <a:latin typeface="Arial" panose="020B0604020202020204" pitchFamily="34" charset="0"/>
              </a:rPr>
              <a:t>Ethics </a:t>
            </a:r>
            <a:r>
              <a:rPr lang="en-US" sz="2400" dirty="0">
                <a:latin typeface="ArialMT"/>
              </a:rPr>
              <a:t>is a systematic study of value concepts, ‘good’, ‘bad’, ‘right’, ‘wrong’ and the general principles that justify applying these concepts. It is not considering the poor hapless participant at the expense of science and society. It is to learn how to make research work” for all concerned .</a:t>
            </a:r>
          </a:p>
        </p:txBody>
      </p:sp>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300869" y="449609"/>
            <a:ext cx="6421245"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Why is research ethics important?</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356138" y="2029179"/>
            <a:ext cx="7873057" cy="3108543"/>
          </a:xfrm>
          <a:prstGeom prst="rect">
            <a:avLst/>
          </a:prstGeom>
          <a:noFill/>
        </p:spPr>
        <p:txBody>
          <a:bodyPr wrap="square" rtlCol="0">
            <a:spAutoFit/>
          </a:bodyPr>
          <a:lstStyle/>
          <a:p>
            <a:pPr algn="just"/>
            <a:r>
              <a:rPr lang="en-US" sz="2800" dirty="0">
                <a:latin typeface="ArialMT"/>
              </a:rPr>
              <a:t>There are </a:t>
            </a:r>
            <a:r>
              <a:rPr lang="en-US" sz="2800" b="1" dirty="0">
                <a:latin typeface="Arial" panose="020B0604020202020204" pitchFamily="34" charset="0"/>
              </a:rPr>
              <a:t>several reasons </a:t>
            </a:r>
            <a:r>
              <a:rPr lang="en-US" sz="2800" dirty="0">
                <a:latin typeface="ArialMT"/>
              </a:rPr>
              <a:t>why it is important to adhere to </a:t>
            </a:r>
            <a:r>
              <a:rPr lang="en-US" sz="2800" b="1" dirty="0">
                <a:latin typeface="Arial" panose="020B0604020202020204" pitchFamily="34" charset="0"/>
              </a:rPr>
              <a:t>ethical norms in research</a:t>
            </a:r>
            <a:r>
              <a:rPr lang="en-US" sz="2800" dirty="0">
                <a:latin typeface="ArialMT"/>
              </a:rPr>
              <a:t>. First, some of these norms </a:t>
            </a:r>
            <a:r>
              <a:rPr lang="en-US" sz="2800" b="1" dirty="0">
                <a:latin typeface="Arial" panose="020B0604020202020204" pitchFamily="34" charset="0"/>
              </a:rPr>
              <a:t>promote the aims of research</a:t>
            </a:r>
            <a:r>
              <a:rPr lang="en-US" sz="2800" dirty="0">
                <a:latin typeface="ArialMT"/>
              </a:rPr>
              <a:t>, such as knowledge, truth, and avoidance of error. For example, prohibitions against fabricating, falsifying, or misrepresenting research data promote the truth and avoid error.</a:t>
            </a:r>
            <a:endParaRPr lang="en-GB" sz="2800" dirty="0"/>
          </a:p>
        </p:txBody>
      </p:sp>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566754" cy="2308324"/>
          </a:xfrm>
          <a:prstGeom prst="rect">
            <a:avLst/>
          </a:prstGeom>
          <a:noFill/>
        </p:spPr>
        <p:txBody>
          <a:bodyPr wrap="square">
            <a:spAutoFit/>
          </a:bodyPr>
          <a:lstStyle/>
          <a:p>
            <a:pPr algn="just"/>
            <a:r>
              <a:rPr lang="en-US" b="0" i="0" u="none" strike="noStrike" baseline="0" dirty="0">
                <a:latin typeface="ArialMT"/>
              </a:rPr>
              <a:t> </a:t>
            </a:r>
            <a:r>
              <a:rPr lang="en-US" sz="2400" b="1" i="0" u="none" strike="noStrike" baseline="0" dirty="0">
                <a:latin typeface="ArialMT"/>
              </a:rPr>
              <a:t>Second</a:t>
            </a:r>
            <a:r>
              <a:rPr lang="en-US" sz="2400" b="0" i="0" u="none" strike="noStrike" baseline="0" dirty="0">
                <a:latin typeface="ArialMT"/>
              </a:rPr>
              <a:t>, since research often involves a great deal of cooperation and coordination among many different people in different disciplines and institutions, many of these ethical standards promote the </a:t>
            </a:r>
            <a:r>
              <a:rPr lang="en-US" sz="2400" b="1" i="0" u="none" strike="noStrike" baseline="0" dirty="0">
                <a:latin typeface="Arial" panose="020B0604020202020204" pitchFamily="34" charset="0"/>
              </a:rPr>
              <a:t>values that are essential to collaborative work</a:t>
            </a:r>
            <a:r>
              <a:rPr lang="en-US" sz="2400" b="0" i="0" u="none" strike="noStrike" baseline="0" dirty="0">
                <a:latin typeface="ArialMT"/>
              </a:rPr>
              <a:t>, such as trust, accountability, mutual respect, and fairness. </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1C936A3-AAB6-B2AB-4727-D6DBFDF89C49}"/>
              </a:ext>
            </a:extLst>
          </p:cNvPr>
          <p:cNvSpPr txBox="1"/>
          <p:nvPr/>
        </p:nvSpPr>
        <p:spPr>
          <a:xfrm>
            <a:off x="523664" y="1724599"/>
            <a:ext cx="7736427" cy="3046988"/>
          </a:xfrm>
          <a:prstGeom prst="rect">
            <a:avLst/>
          </a:prstGeom>
          <a:noFill/>
        </p:spPr>
        <p:txBody>
          <a:bodyPr wrap="square">
            <a:spAutoFit/>
          </a:bodyPr>
          <a:lstStyle/>
          <a:p>
            <a:pPr algn="just"/>
            <a:r>
              <a:rPr lang="en-US" sz="2400" b="0" i="0" u="none" strike="noStrike" baseline="0" dirty="0">
                <a:latin typeface="ArialMT"/>
              </a:rPr>
              <a:t>For example, many ethical norms in research, such as guidelines for authorship, copyright an patenting policies, data sharing policies, and confidentiality rules in peer review, are designed to protect intellectual property interests while encouraging collaboration. Most researchers want to receive credit for their contributions and do not want to have their ideas stolen or disclosed </a:t>
            </a:r>
            <a:r>
              <a:rPr lang="en-GB" sz="2400" b="0" i="0" u="none" strike="noStrike" baseline="0" dirty="0">
                <a:latin typeface="ArialMT"/>
              </a:rPr>
              <a:t>prematurely.</a:t>
            </a:r>
            <a:endParaRPr lang="en-GB" sz="2400" dirty="0"/>
          </a:p>
        </p:txBody>
      </p:sp>
      <p:sp>
        <p:nvSpPr>
          <p:cNvPr id="18" name="TextBox 17">
            <a:extLst>
              <a:ext uri="{FF2B5EF4-FFF2-40B4-BE49-F238E27FC236}">
                <a16:creationId xmlns:a16="http://schemas.microsoft.com/office/drawing/2014/main" id="{4227E4DA-9492-E633-8F92-7B1E69575EE9}"/>
              </a:ext>
            </a:extLst>
          </p:cNvPr>
          <p:cNvSpPr txBox="1"/>
          <p:nvPr/>
        </p:nvSpPr>
        <p:spPr>
          <a:xfrm>
            <a:off x="1036092" y="554566"/>
            <a:ext cx="6228522" cy="467629"/>
          </a:xfrm>
          <a:prstGeom prst="rect">
            <a:avLst/>
          </a:prstGeom>
          <a:noFill/>
        </p:spPr>
        <p:txBody>
          <a:bodyPr wrap="square">
            <a:spAutoFit/>
          </a:bodyPr>
          <a:lstStyle/>
          <a:p>
            <a:pPr>
              <a:lnSpc>
                <a:spcPct val="107000"/>
              </a:lnSpc>
              <a:spcAft>
                <a:spcPts val="800"/>
              </a:spcAft>
            </a:pPr>
            <a:r>
              <a:rPr lang="en-US" sz="2400" b="1" i="0" u="none" strike="noStrike" baseline="0" dirty="0">
                <a:solidFill>
                  <a:schemeClr val="bg1"/>
                </a:solidFill>
                <a:latin typeface="Arial" panose="020B0604020202020204" pitchFamily="34" charset="0"/>
              </a:rPr>
              <a:t>Why is research ethics important?</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51740" y="2029179"/>
            <a:ext cx="7275214" cy="2443489"/>
          </a:xfrm>
          <a:prstGeom prst="rect">
            <a:avLst/>
          </a:prstGeom>
          <a:noFill/>
        </p:spPr>
        <p:txBody>
          <a:bodyPr wrap="square" rtlCol="0">
            <a:spAutoFit/>
          </a:bodyPr>
          <a:lstStyle/>
          <a:p>
            <a:pPr algn="just">
              <a:lnSpc>
                <a:spcPct val="107000"/>
              </a:lnSpc>
              <a:spcAft>
                <a:spcPts val="800"/>
              </a:spcAft>
            </a:pPr>
            <a:r>
              <a:rPr lang="en-US" sz="2400" b="1" dirty="0">
                <a:solidFill>
                  <a:srgbClr val="0070C0"/>
                </a:solidFill>
              </a:rPr>
              <a:t>Third</a:t>
            </a:r>
            <a:r>
              <a:rPr lang="en-US" sz="2400" dirty="0">
                <a:solidFill>
                  <a:srgbClr val="0070C0"/>
                </a:solidFill>
              </a:rPr>
              <a:t>, many of the ethical norms help to ensure that researchers can be held accountable to the public. </a:t>
            </a:r>
            <a:r>
              <a:rPr lang="en-US" sz="2400" b="1" dirty="0">
                <a:solidFill>
                  <a:srgbClr val="0070C0"/>
                </a:solidFill>
              </a:rPr>
              <a:t>Fourth</a:t>
            </a:r>
            <a:r>
              <a:rPr lang="en-US" sz="2400" dirty="0">
                <a:solidFill>
                  <a:srgbClr val="0070C0"/>
                </a:solidFill>
              </a:rPr>
              <a:t>, ethical norms in research also help to build public support for research. People are more likely to fund research project if they can trust the quality and integrity of research.</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2447473" y="619111"/>
            <a:ext cx="4359232"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649545" y="1576417"/>
            <a:ext cx="7629618" cy="2546082"/>
          </a:xfrm>
          <a:prstGeom prst="rect">
            <a:avLst/>
          </a:prstGeom>
          <a:noFill/>
        </p:spPr>
        <p:txBody>
          <a:bodyPr wrap="square" rtlCol="0">
            <a:spAutoFit/>
          </a:bodyPr>
          <a:lstStyle/>
          <a:p>
            <a:pPr>
              <a:lnSpc>
                <a:spcPct val="107000"/>
              </a:lnSpc>
              <a:spcAft>
                <a:spcPts val="800"/>
              </a:spcAft>
            </a:pPr>
            <a:r>
              <a:rPr lang="en-US" sz="2400" dirty="0">
                <a:solidFill>
                  <a:srgbClr val="0070C0"/>
                </a:solidFill>
              </a:rPr>
              <a:t>Finally, many of the norms of research promote a variety of other important .</a:t>
            </a:r>
            <a:endParaRPr lang="ar-EG" sz="2400" dirty="0">
              <a:solidFill>
                <a:srgbClr val="0070C0"/>
              </a:solidFill>
            </a:endParaRPr>
          </a:p>
          <a:p>
            <a:pPr>
              <a:lnSpc>
                <a:spcPct val="107000"/>
              </a:lnSpc>
              <a:spcAft>
                <a:spcPts val="800"/>
              </a:spcAft>
            </a:pPr>
            <a:r>
              <a:rPr lang="en-US" sz="2400" b="1" dirty="0">
                <a:solidFill>
                  <a:srgbClr val="0070C0"/>
                </a:solidFill>
              </a:rPr>
              <a:t>moral</a:t>
            </a:r>
            <a:r>
              <a:rPr lang="en-US" sz="2400" dirty="0">
                <a:solidFill>
                  <a:srgbClr val="0070C0"/>
                </a:solidFill>
              </a:rPr>
              <a:t> and social values, such as social responsibility, human rights ,animal  welfare, compliance with the law, and health and safety. Ethical lapses in research can significantly harm human and animal subjects, students, and the public. </a:t>
            </a:r>
            <a:endParaRPr lang="ar-EG" sz="2400"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4D4472-D318-D044-44F3-F4C1333B4E4A}"/>
              </a:ext>
            </a:extLst>
          </p:cNvPr>
          <p:cNvSpPr txBox="1"/>
          <p:nvPr/>
        </p:nvSpPr>
        <p:spPr>
          <a:xfrm>
            <a:off x="1200944" y="630683"/>
            <a:ext cx="7209294" cy="373757"/>
          </a:xfrm>
          <a:prstGeom prst="rect">
            <a:avLst/>
          </a:prstGeom>
          <a:noFill/>
        </p:spPr>
        <p:txBody>
          <a:bodyPr wrap="square">
            <a:spAutoFit/>
          </a:bodyPr>
          <a:lstStyle/>
          <a:p>
            <a:pPr>
              <a:lnSpc>
                <a:spcPct val="107000"/>
              </a:lnSpc>
              <a:spcAft>
                <a:spcPts val="800"/>
              </a:spcAft>
            </a:pPr>
            <a:r>
              <a:rPr lang="en-US" sz="1800" b="1" i="0" u="none" strike="noStrike" baseline="0" dirty="0">
                <a:solidFill>
                  <a:schemeClr val="bg1"/>
                </a:solidFill>
                <a:latin typeface="Arial" panose="020B0604020202020204" pitchFamily="34" charset="0"/>
              </a:rPr>
              <a:t>Why is research ethics important?</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1192696" y="527742"/>
            <a:ext cx="5403851" cy="530145"/>
          </a:xfrm>
          <a:prstGeom prst="rect">
            <a:avLst/>
          </a:prstGeom>
          <a:noFill/>
        </p:spPr>
        <p:txBody>
          <a:bodyPr wrap="square" rtlCol="0">
            <a:spAutoFit/>
          </a:bodyPr>
          <a:lstStyle/>
          <a:p>
            <a:pPr>
              <a:lnSpc>
                <a:spcPct val="107000"/>
              </a:lnSpc>
              <a:spcAft>
                <a:spcPts val="800"/>
              </a:spcAft>
            </a:pPr>
            <a:r>
              <a:rPr lang="en-GB" sz="2800" b="1" i="0" u="none" strike="noStrike" baseline="0" dirty="0">
                <a:solidFill>
                  <a:schemeClr val="bg1"/>
                </a:solidFill>
                <a:latin typeface="Arial" panose="020B0604020202020204" pitchFamily="34" charset="0"/>
              </a:rPr>
              <a:t>Some theories of ethics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9" name="TextBox 18"/>
          <p:cNvSpPr txBox="1"/>
          <p:nvPr/>
        </p:nvSpPr>
        <p:spPr>
          <a:xfrm>
            <a:off x="437285" y="1828303"/>
            <a:ext cx="8242576" cy="3416320"/>
          </a:xfrm>
          <a:prstGeom prst="rect">
            <a:avLst/>
          </a:prstGeom>
          <a:noFill/>
        </p:spPr>
        <p:txBody>
          <a:bodyPr wrap="square" rtlCol="0">
            <a:spAutoFit/>
          </a:bodyPr>
          <a:lstStyle/>
          <a:p>
            <a:pPr algn="just"/>
            <a:r>
              <a:rPr lang="en-US" sz="2400" b="1" dirty="0">
                <a:latin typeface="Arial" panose="020B0604020202020204" pitchFamily="34" charset="0"/>
              </a:rPr>
              <a:t>Utilitarianism: </a:t>
            </a:r>
            <a:r>
              <a:rPr lang="en-US" sz="2400" dirty="0">
                <a:latin typeface="ArialMT"/>
              </a:rPr>
              <a:t>founded on the ability to predict the consequences of an action; the choice that yields the greatest benefit to the most people is the choice that is ethically correct. One benefit of this ethical theory is that the utilitarian can compare similar predicted solutions and use a point system to determine which choice is more beneficial for more people. This point system provides a logical and rationale argument for each decision and allows a person to use it on a case-by-case context.</a:t>
            </a:r>
            <a:endParaRPr lang="en-GB" sz="2400" dirty="0"/>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7"/>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4775" y="383332"/>
            <a:ext cx="4528212" cy="373757"/>
          </a:xfrm>
          <a:prstGeom prst="rect">
            <a:avLst/>
          </a:prstGeom>
          <a:noFill/>
        </p:spPr>
        <p:txBody>
          <a:bodyPr wrap="square" rtlCol="0">
            <a:spAutoFit/>
          </a:bodyPr>
          <a:lstStyle/>
          <a:p>
            <a:pPr>
              <a:lnSpc>
                <a:spcPct val="107000"/>
              </a:lnSpc>
              <a:spcAft>
                <a:spcPts val="800"/>
              </a:spcAft>
            </a:pPr>
            <a:r>
              <a:rPr lang="en-US" b="1" i="0" u="none" strike="noStrike" baseline="0" dirty="0">
                <a:solidFill>
                  <a:schemeClr val="bg1"/>
                </a:solidFill>
                <a:latin typeface="Arial" panose="020B0604020202020204" pitchFamily="34" charset="0"/>
              </a:rPr>
              <a:t>There are two types of Utilitarianism::</a:t>
            </a:r>
            <a:endParaRPr lang="en-GB"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015808"/>
          </a:xfrm>
          <a:prstGeom prst="rect">
            <a:avLst/>
          </a:prstGeom>
          <a:noFill/>
        </p:spPr>
        <p:txBody>
          <a:bodyPr wrap="square">
            <a:spAutoFit/>
          </a:bodyPr>
          <a:lstStyle/>
          <a:p>
            <a:pPr>
              <a:lnSpc>
                <a:spcPct val="107000"/>
              </a:lnSpc>
              <a:spcAft>
                <a:spcPts val="800"/>
              </a:spcAft>
            </a:pPr>
            <a:r>
              <a:rPr lang="en-US" sz="2800" b="1" dirty="0">
                <a:solidFill>
                  <a:srgbClr val="0070C0"/>
                </a:solidFill>
              </a:rPr>
              <a:t>act utilitarianism and rule utilitarianism::</a:t>
            </a:r>
          </a:p>
          <a:p>
            <a:pPr algn="just">
              <a:lnSpc>
                <a:spcPct val="107000"/>
              </a:lnSpc>
              <a:spcAft>
                <a:spcPts val="800"/>
              </a:spcAft>
            </a:pPr>
            <a:r>
              <a:rPr lang="en-US" sz="2800" dirty="0">
                <a:solidFill>
                  <a:srgbClr val="0070C0"/>
                </a:solidFill>
              </a:rPr>
              <a:t> Act utilitarianism adheres exactly to the definition of utilitarianism. A person performs the acts that benefit the most people, regardless of personal feelings</a:t>
            </a:r>
            <a:r>
              <a:rPr lang="en-US" sz="2800" b="1" dirty="0">
                <a:solidFill>
                  <a:srgbClr val="0070C0"/>
                </a:solidFill>
              </a:rPr>
              <a:t>.</a:t>
            </a:r>
            <a:endParaRPr lang="ar-EG" sz="2800" b="1" dirty="0">
              <a:solidFill>
                <a:srgbClr val="0070C0"/>
              </a:solidFill>
            </a:endParaRPr>
          </a:p>
        </p:txBody>
      </p:sp>
    </p:spTree>
    <p:extLst>
      <p:ext uri="{BB962C8B-B14F-4D97-AF65-F5344CB8AC3E}">
        <p14:creationId xmlns:p14="http://schemas.microsoft.com/office/powerpoint/2010/main" val="35246137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30614" y="383332"/>
            <a:ext cx="6772373" cy="530145"/>
          </a:xfrm>
          <a:prstGeom prst="rect">
            <a:avLst/>
          </a:prstGeom>
          <a:noFill/>
        </p:spPr>
        <p:txBody>
          <a:bodyPr wrap="square" rtlCol="0">
            <a:spAutoFit/>
          </a:bodyPr>
          <a:lstStyle/>
          <a:p>
            <a:pPr>
              <a:lnSpc>
                <a:spcPct val="107000"/>
              </a:lnSpc>
              <a:spcAft>
                <a:spcPts val="800"/>
              </a:spcAft>
            </a:pPr>
            <a:r>
              <a:rPr lang="en-US" sz="2800" b="1" i="0" u="none" strike="noStrike" baseline="0" dirty="0">
                <a:solidFill>
                  <a:schemeClr val="bg1"/>
                </a:solidFill>
                <a:latin typeface="Arial" panose="020B0604020202020204" pitchFamily="34" charset="0"/>
              </a:rPr>
              <a:t>There are two types of Utilitarianism::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 name="Picture 6" descr="HSM: All courses">
            <a:extLst>
              <a:ext uri="{FF2B5EF4-FFF2-40B4-BE49-F238E27FC236}">
                <a16:creationId xmlns:a16="http://schemas.microsoft.com/office/drawing/2014/main" id="{B55E12C7-E873-3662-0429-AC0BBE803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1984" y="936426"/>
            <a:ext cx="3156131" cy="463095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A8D4D-7B75-A714-9B82-A9A95776AF29}"/>
              </a:ext>
            </a:extLst>
          </p:cNvPr>
          <p:cNvSpPr txBox="1"/>
          <p:nvPr/>
        </p:nvSpPr>
        <p:spPr>
          <a:xfrm>
            <a:off x="651739" y="1895456"/>
            <a:ext cx="8080245" cy="2838021"/>
          </a:xfrm>
          <a:prstGeom prst="rect">
            <a:avLst/>
          </a:prstGeom>
          <a:noFill/>
        </p:spPr>
        <p:txBody>
          <a:bodyPr wrap="square">
            <a:spAutoFit/>
          </a:bodyPr>
          <a:lstStyle/>
          <a:p>
            <a:pPr algn="just">
              <a:lnSpc>
                <a:spcPct val="107000"/>
              </a:lnSpc>
              <a:spcAft>
                <a:spcPts val="800"/>
              </a:spcAft>
            </a:pPr>
            <a:r>
              <a:rPr lang="en-US" sz="2800" b="1" dirty="0">
                <a:solidFill>
                  <a:srgbClr val="0070C0"/>
                </a:solidFill>
              </a:rPr>
              <a:t>Rule utilitarianism </a:t>
            </a:r>
            <a:r>
              <a:rPr lang="en-US" sz="2800" dirty="0">
                <a:solidFill>
                  <a:srgbClr val="0070C0"/>
                </a:solidFill>
              </a:rPr>
              <a:t>takes </a:t>
            </a:r>
            <a:r>
              <a:rPr lang="ar-EG" sz="2800" dirty="0">
                <a:solidFill>
                  <a:srgbClr val="0070C0"/>
                </a:solidFill>
              </a:rPr>
              <a:t> </a:t>
            </a:r>
            <a:r>
              <a:rPr lang="en-US" sz="2800" dirty="0">
                <a:solidFill>
                  <a:srgbClr val="0070C0"/>
                </a:solidFill>
              </a:rPr>
              <a:t>into account the law and is concerned with fairness. A rule utilitarian seeks to benefit the most people but through the fairest and most just means available. Therefore, added benefits of rule utilitarianism are that it values justice and includes beneficence at the same time.</a:t>
            </a:r>
            <a:endParaRPr lang="en-GB" sz="2800" dirty="0">
              <a:solidFill>
                <a:srgbClr val="0070C0"/>
              </a:solidFill>
            </a:endParaRPr>
          </a:p>
        </p:txBody>
      </p:sp>
    </p:spTree>
    <p:extLst>
      <p:ext uri="{BB962C8B-B14F-4D97-AF65-F5344CB8AC3E}">
        <p14:creationId xmlns:p14="http://schemas.microsoft.com/office/powerpoint/2010/main" val="14916318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sp>
        <p:nvSpPr>
          <p:cNvPr id="7" name="TextBox 6"/>
          <p:cNvSpPr txBox="1"/>
          <p:nvPr/>
        </p:nvSpPr>
        <p:spPr>
          <a:xfrm>
            <a:off x="1854071" y="263506"/>
            <a:ext cx="5090840" cy="830677"/>
          </a:xfrm>
          <a:prstGeom prst="rect">
            <a:avLst/>
          </a:prstGeom>
          <a:noFill/>
        </p:spPr>
        <p:txBody>
          <a:bodyPr wrap="square" rtlCol="0">
            <a:spAutoFit/>
          </a:bodyPr>
          <a:lstStyle/>
          <a:p>
            <a:pPr>
              <a:lnSpc>
                <a:spcPct val="200000"/>
              </a:lnSpc>
            </a:pPr>
            <a:r>
              <a:rPr lang="en-GB" sz="2800" b="1" i="0" u="none" strike="noStrike" baseline="0" dirty="0">
                <a:solidFill>
                  <a:schemeClr val="bg1"/>
                </a:solidFill>
                <a:latin typeface="Arial" panose="020B0604020202020204" pitchFamily="34" charset="0"/>
              </a:rPr>
              <a:t>Deontology::</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13997116" y="-54868"/>
            <a:ext cx="2483250" cy="6912868"/>
          </a:xfrm>
          <a:prstGeom prst="rect">
            <a:avLst/>
          </a:prstGeom>
        </p:spPr>
      </p:pic>
      <p:sp>
        <p:nvSpPr>
          <p:cNvPr id="19" name="TextBox 18"/>
          <p:cNvSpPr txBox="1"/>
          <p:nvPr/>
        </p:nvSpPr>
        <p:spPr>
          <a:xfrm>
            <a:off x="300867" y="1756985"/>
            <a:ext cx="7978295" cy="3359061"/>
          </a:xfrm>
          <a:prstGeom prst="rect">
            <a:avLst/>
          </a:prstGeom>
          <a:noFill/>
        </p:spPr>
        <p:txBody>
          <a:bodyPr wrap="square" rtlCol="0">
            <a:spAutoFit/>
          </a:bodyPr>
          <a:lstStyle/>
          <a:p>
            <a:pPr algn="just">
              <a:lnSpc>
                <a:spcPct val="150000"/>
              </a:lnSpc>
            </a:pPr>
            <a:r>
              <a:rPr lang="en-US" sz="2400" b="1" dirty="0">
                <a:solidFill>
                  <a:srgbClr val="0070C0"/>
                </a:solidFill>
              </a:rPr>
              <a:t>The deontological theory states that people should adhere to their obligations and duties when analyzing an ethical dilemma. A person who follows this theory will produce very consistent decisions since they will be based on the individual's set duties. Deontology provides a basis for special duties and obligations to specific people</a:t>
            </a:r>
            <a:endParaRPr lang="en-GB" sz="2400" b="1" dirty="0">
              <a:solidFill>
                <a:srgbClr val="0070C0"/>
              </a:solidFill>
            </a:endParaRPr>
          </a:p>
        </p:txBody>
      </p:sp>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6" descr="Introduction - Research Methods Guide - Research Guides at Virginia Tech">
            <a:extLst>
              <a:ext uri="{FF2B5EF4-FFF2-40B4-BE49-F238E27FC236}">
                <a16:creationId xmlns:a16="http://schemas.microsoft.com/office/drawing/2014/main" id="{1A8E402B-DE3C-787D-68A2-6A7C4D6B41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7050" y="948543"/>
            <a:ext cx="2562225" cy="4606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60881" y="1749047"/>
            <a:ext cx="7646158" cy="3699474"/>
          </a:xfrm>
          <a:prstGeom prst="rect">
            <a:avLst/>
          </a:prstGeom>
          <a:noFill/>
        </p:spPr>
        <p:txBody>
          <a:bodyPr wrap="square" rtlCol="0">
            <a:spAutoFit/>
          </a:bodyPr>
          <a:lstStyle/>
          <a:p>
            <a:pPr algn="just">
              <a:lnSpc>
                <a:spcPct val="200000"/>
              </a:lnSpc>
            </a:pPr>
            <a:r>
              <a:rPr lang="en-US" sz="2000" b="1" dirty="0">
                <a:solidFill>
                  <a:schemeClr val="accent5"/>
                </a:solidFill>
              </a:rPr>
              <a:t>The rights set forth by a society are protected and given the highest priority. Rights are considered to be ethically correct and valid since  population endorses them. Individuals may also bestow rights upon others if they have the ability and resources to do so</a:t>
            </a:r>
            <a:r>
              <a:rPr lang="ar-EG" sz="2000" b="1" dirty="0">
                <a:solidFill>
                  <a:schemeClr val="accent5"/>
                </a:solidFill>
              </a:rPr>
              <a:t>. </a:t>
            </a:r>
          </a:p>
          <a:p>
            <a:pPr>
              <a:lnSpc>
                <a:spcPct val="200000"/>
              </a:lnSpc>
            </a:pPr>
            <a:r>
              <a:rPr lang="en-US" sz="2000" b="1" dirty="0">
                <a:solidFill>
                  <a:schemeClr val="accent5"/>
                </a:solidFill>
              </a:rPr>
              <a:t>The society has to determine what rights it wants to uphold and give to its citizens. </a:t>
            </a:r>
            <a:endParaRPr lang="en-GB" sz="20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45981" y="345743"/>
            <a:ext cx="4044888" cy="716350"/>
          </a:xfrm>
          <a:prstGeom prst="rect">
            <a:avLst/>
          </a:prstGeom>
          <a:noFill/>
        </p:spPr>
        <p:txBody>
          <a:bodyPr wrap="square" rtlCol="0">
            <a:spAutoFit/>
          </a:bodyPr>
          <a:lstStyle/>
          <a:p>
            <a:pPr>
              <a:lnSpc>
                <a:spcPct val="200000"/>
              </a:lnSpc>
            </a:pPr>
            <a:r>
              <a:rPr lang="en-GB" sz="2400" b="1" i="0" u="none" strike="noStrike" baseline="0" dirty="0">
                <a:solidFill>
                  <a:schemeClr val="bg1"/>
                </a:solidFill>
                <a:latin typeface="Arial" panose="020B0604020202020204" pitchFamily="34" charset="0"/>
              </a:rPr>
              <a:t>Rights</a:t>
            </a:r>
            <a:r>
              <a:rPr lang="en-GB" sz="1600" b="1" i="0" u="none" strike="noStrike" baseline="0" dirty="0">
                <a:latin typeface="Arial" panose="020B0604020202020204" pitchFamily="34" charset="0"/>
              </a:rPr>
              <a:t>::</a:t>
            </a:r>
            <a:endParaRPr lang="en-GB" sz="16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954158" y="1289381"/>
            <a:ext cx="7646158" cy="4420890"/>
          </a:xfrm>
          <a:prstGeom prst="rect">
            <a:avLst/>
          </a:prstGeom>
          <a:noFill/>
        </p:spPr>
        <p:txBody>
          <a:bodyPr wrap="square" rtlCol="0">
            <a:spAutoFit/>
          </a:bodyPr>
          <a:lstStyle/>
          <a:p>
            <a:pPr algn="just">
              <a:lnSpc>
                <a:spcPct val="200000"/>
              </a:lnSpc>
            </a:pPr>
            <a:r>
              <a:rPr lang="en-US" sz="2400" b="1" dirty="0">
                <a:solidFill>
                  <a:schemeClr val="accent5"/>
                </a:solidFill>
              </a:rPr>
              <a:t>In order for a society to determine what rights it wants to enact, it must decide what the society's goals and ethical priorities are. Therefore, in order for the rights theory to be useful, it must be used in conjunction with another ethical theory that will consistently explain the goals of the society.</a:t>
            </a:r>
            <a:endParaRPr lang="en-GB" sz="2400" b="1" dirty="0">
              <a:solidFill>
                <a:schemeClr val="accent5"/>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F855907D-CC74-CF6D-97A7-DA59B051C3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8973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1183" y="263506"/>
            <a:ext cx="4221038" cy="727571"/>
          </a:xfrm>
          <a:prstGeom prst="rect">
            <a:avLst/>
          </a:prstGeom>
          <a:noFill/>
        </p:spPr>
        <p:txBody>
          <a:bodyPr wrap="square" rtlCol="0">
            <a:spAutoFit/>
          </a:bodyPr>
          <a:lstStyle/>
          <a:p>
            <a:pPr>
              <a:lnSpc>
                <a:spcPct val="200000"/>
              </a:lnSpc>
            </a:pPr>
            <a:r>
              <a:rPr lang="en-GB" sz="2400" b="1" dirty="0">
                <a:solidFill>
                  <a:schemeClr val="bg1"/>
                </a:solidFill>
              </a:rPr>
              <a:t>virtue ethics</a:t>
            </a:r>
          </a:p>
        </p:txBody>
      </p:sp>
      <p:sp>
        <p:nvSpPr>
          <p:cNvPr id="8" name="TextBox 7"/>
          <p:cNvSpPr txBox="1"/>
          <p:nvPr/>
        </p:nvSpPr>
        <p:spPr>
          <a:xfrm>
            <a:off x="300868" y="236724"/>
            <a:ext cx="1493097"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755499" cy="3539430"/>
          </a:xfrm>
          <a:prstGeom prst="rect">
            <a:avLst/>
          </a:prstGeom>
          <a:noFill/>
        </p:spPr>
        <p:txBody>
          <a:bodyPr wrap="square" rtlCol="0">
            <a:spAutoFit/>
          </a:bodyPr>
          <a:lstStyle/>
          <a:p>
            <a:pPr algn="just"/>
            <a:r>
              <a:rPr lang="en-US" sz="2800" b="0" i="0" u="none" strike="noStrike" baseline="0" dirty="0">
                <a:latin typeface="ArialMT"/>
              </a:rPr>
              <a:t>Judges a person by his character rather than by an action that may deviate from his normal behavior. It takes the person's morals, reputation and motivation into account when rating an unusual and irregular behavior that is considered unethical. Major flaw is that it does not take into consideration a person's change in moral character.</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83C880A9-1063-3CA1-D27D-022BA4D33C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17562"/>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10" y="263506"/>
            <a:ext cx="3110424" cy="833433"/>
          </a:xfrm>
          <a:prstGeom prst="rect">
            <a:avLst/>
          </a:prstGeom>
          <a:noFill/>
        </p:spPr>
        <p:txBody>
          <a:bodyPr wrap="square" rtlCol="0">
            <a:spAutoFit/>
          </a:bodyPr>
          <a:lstStyle/>
          <a:p>
            <a:pPr>
              <a:lnSpc>
                <a:spcPct val="200000"/>
              </a:lnSpc>
            </a:pPr>
            <a:r>
              <a:rPr lang="en-GB" sz="2800" b="1" dirty="0">
                <a:solidFill>
                  <a:schemeClr val="bg1"/>
                </a:solidFill>
              </a:rPr>
              <a:t>casuistry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marL="0" indent="0" algn="just">
              <a:buNone/>
            </a:pPr>
            <a:r>
              <a:rPr lang="en-US" sz="2800" dirty="0"/>
              <a:t>compares a current ethical dilemma with examples of similar ethical dilemmas and their outcomes. This allows one to determine the severity of the situation and to create the best possible solution according to others' experiences. </a:t>
            </a:r>
            <a:endParaRPr lang="en-GB" sz="28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455691" y="3750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1677434" y="418872"/>
            <a:ext cx="5484013" cy="566950"/>
          </a:xfrm>
          <a:prstGeom prst="rect">
            <a:avLst/>
          </a:prstGeom>
          <a:noFill/>
        </p:spPr>
        <p:txBody>
          <a:bodyPr wrap="square" rtlCol="0">
            <a:spAutoFit/>
          </a:bodyPr>
          <a:lstStyle/>
          <a:p>
            <a:pPr>
              <a:lnSpc>
                <a:spcPct val="200000"/>
              </a:lnSpc>
            </a:pPr>
            <a:r>
              <a:rPr lang="en-US" b="1" i="0" u="none" strike="noStrike" baseline="0" dirty="0">
                <a:solidFill>
                  <a:schemeClr val="bg1"/>
                </a:solidFill>
                <a:latin typeface="Arial" panose="020B0604020202020204" pitchFamily="34" charset="0"/>
              </a:rPr>
              <a:t>Research ethics when dealing with participants::</a:t>
            </a:r>
            <a:endParaRPr lang="en-GB"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47533" y="1893569"/>
            <a:ext cx="7956390" cy="3046988"/>
          </a:xfrm>
          <a:prstGeom prst="rect">
            <a:avLst/>
          </a:prstGeom>
          <a:noFill/>
        </p:spPr>
        <p:txBody>
          <a:bodyPr wrap="square" rtlCol="0">
            <a:spAutoFit/>
          </a:bodyPr>
          <a:lstStyle/>
          <a:p>
            <a:r>
              <a:rPr lang="en-US" sz="2400" dirty="0"/>
              <a:t>Basic principles:: </a:t>
            </a:r>
          </a:p>
          <a:p>
            <a:pPr algn="just"/>
            <a:r>
              <a:rPr lang="en-US" sz="2400" dirty="0"/>
              <a:t>What are the fundamental research ethics principles? All research involving human beings should be conducted in accordance with three basic ethical principles, namely respect for persons, beneficence and justice. These three core principles, originally included in The Belmont Report which came out in 1979, form the universally accepted basis for research ethics.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6" descr="HSM: All courses">
            <a:extLst>
              <a:ext uri="{FF2B5EF4-FFF2-40B4-BE49-F238E27FC236}">
                <a16:creationId xmlns:a16="http://schemas.microsoft.com/office/drawing/2014/main" id="{5566F299-A62F-1612-7EF7-19740DCF1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870570"/>
            <a:ext cx="3048181" cy="4630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7648" y="1633537"/>
            <a:ext cx="7524444" cy="3416320"/>
          </a:xfrm>
          <a:prstGeom prst="rect">
            <a:avLst/>
          </a:prstGeom>
          <a:noFill/>
        </p:spPr>
        <p:txBody>
          <a:bodyPr wrap="square" rtlCol="0">
            <a:spAutoFit/>
          </a:bodyPr>
          <a:lstStyle/>
          <a:p>
            <a:pPr marL="0" indent="0" algn="l">
              <a:buNone/>
            </a:pPr>
            <a:r>
              <a:rPr lang="en-US" sz="2400" b="0" i="0" u="none" strike="noStrike" baseline="0" dirty="0">
                <a:latin typeface="ArialMT"/>
              </a:rPr>
              <a:t>It is generally agreed that these principles, which in the abstract have equal moral force, guide the conscientious preparation of proposals for scientific studies. In varying circumstances, they may be expressed differently and given different moral weight, and their application may lead to different decisions or courses of action. Below the aforementioned three basic research ethics principles are briefly discussed one by one</a:t>
            </a:r>
            <a:r>
              <a:rPr lang="en-US" sz="2000" b="0" i="0" u="none" strike="noStrike" baseline="0" dirty="0">
                <a:latin typeface="ArialMT"/>
              </a:rPr>
              <a:t>.</a:t>
            </a:r>
            <a:endParaRPr lang="en-GB" sz="20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354144" y="361192"/>
            <a:ext cx="5251793" cy="716350"/>
          </a:xfrm>
          <a:prstGeom prst="rect">
            <a:avLst/>
          </a:prstGeom>
          <a:noFill/>
        </p:spPr>
        <p:txBody>
          <a:bodyPr wrap="square" rtlCol="0">
            <a:spAutoFit/>
          </a:bodyPr>
          <a:lstStyle/>
          <a:p>
            <a:pPr algn="ctr">
              <a:lnSpc>
                <a:spcPct val="200000"/>
              </a:lnSpc>
            </a:pPr>
            <a:r>
              <a:rPr lang="en-GB" sz="2400" b="1" i="0" u="none" strike="noStrike" baseline="0" dirty="0">
                <a:solidFill>
                  <a:schemeClr val="bg1"/>
                </a:solidFill>
                <a:latin typeface="Arial" panose="020B0604020202020204" pitchFamily="34" charset="0"/>
              </a:rPr>
              <a:t>Beneficence</a:t>
            </a:r>
            <a:r>
              <a:rPr lang="en-GB" sz="2000" b="1" i="0" u="none" strike="noStrike" baseline="0" dirty="0">
                <a:latin typeface="Arial" panose="020B0604020202020204" pitchFamily="34" charset="0"/>
              </a:rPr>
              <a:t>::</a:t>
            </a:r>
            <a:endParaRPr lang="en-GB" sz="20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4017" y="1801572"/>
            <a:ext cx="7338582" cy="3046988"/>
          </a:xfrm>
          <a:prstGeom prst="rect">
            <a:avLst/>
          </a:prstGeom>
          <a:noFill/>
        </p:spPr>
        <p:txBody>
          <a:bodyPr wrap="square" rtlCol="0">
            <a:spAutoFit/>
          </a:bodyPr>
          <a:lstStyle/>
          <a:p>
            <a:pPr marL="0" indent="0" algn="just">
              <a:buNone/>
            </a:pPr>
            <a:r>
              <a:rPr lang="en-US" sz="2400" dirty="0"/>
              <a:t>refers to the ethical obligation to maximize benefits and to minimize harms. This principle gives rise to norms requiring that the risks of research be reasonable in the light of the expected benefits, that the research design be sound, and that the investigators be competent both to conduct the research and to safeguard the welfare of (“mental integrity”, psychological well-being) of the study participants.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04617" y="1709122"/>
            <a:ext cx="7273191" cy="3785652"/>
          </a:xfrm>
          <a:prstGeom prst="rect">
            <a:avLst/>
          </a:prstGeom>
          <a:noFill/>
        </p:spPr>
        <p:txBody>
          <a:bodyPr wrap="square" rtlCol="0">
            <a:spAutoFit/>
          </a:bodyPr>
          <a:lstStyle/>
          <a:p>
            <a:pPr marL="0" indent="0" algn="just">
              <a:buNone/>
            </a:pPr>
            <a:r>
              <a:rPr lang="en-US" sz="2400" b="0" i="0" u="none" strike="noStrike" baseline="0" dirty="0">
                <a:latin typeface="ArialMT"/>
              </a:rPr>
              <a:t>Beneficence further proscribes the deliberate infliction of harm on persons; this aspect of beneficence is sometimes expressed as a separate principle, nonmaleficence (do no harm). Beneficence requires a commitment to minimizing the risks associated with research including psychological and social risks and maximizing the benefits that accrue to research participants. Researchers must articulate specific ways this will be achieved.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5" y="1756985"/>
            <a:ext cx="7543932" cy="2523768"/>
          </a:xfrm>
          <a:prstGeom prst="rect">
            <a:avLst/>
          </a:prstGeom>
          <a:noFill/>
        </p:spPr>
        <p:txBody>
          <a:bodyPr wrap="square" rtlCol="0">
            <a:spAutoFit/>
          </a:bodyPr>
          <a:lstStyle/>
          <a:p>
            <a:pPr algn="just"/>
            <a:r>
              <a:rPr lang="en-US" sz="2800" b="0" i="0" u="none" strike="noStrike" baseline="0" dirty="0">
                <a:latin typeface="ArialMT"/>
              </a:rPr>
              <a:t>In the ethics of research involving human research participants the principle refers primarily to distributive justice, which requires the equitable distribution of both the burdens and the benefits of participation in research.</a:t>
            </a:r>
            <a:endParaRPr lang="ar-EG" sz="2800" b="0" i="0" u="none" strike="noStrike" baseline="0" dirty="0">
              <a:latin typeface="ArialMT"/>
            </a:endParaRPr>
          </a:p>
          <a:p>
            <a:endParaRPr lang="ar-EG"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88275" y="1756985"/>
            <a:ext cx="6544245" cy="3323987"/>
          </a:xfrm>
          <a:prstGeom prst="rect">
            <a:avLst/>
          </a:prstGeom>
          <a:noFill/>
        </p:spPr>
        <p:txBody>
          <a:bodyPr wrap="square" rtlCol="0">
            <a:spAutoFit/>
          </a:bodyPr>
          <a:lstStyle/>
          <a:p>
            <a:endParaRPr lang="ar-EG" dirty="0">
              <a:latin typeface="ArialMT"/>
            </a:endParaRPr>
          </a:p>
          <a:p>
            <a:pPr algn="just"/>
            <a:r>
              <a:rPr lang="en-US" sz="2400" b="0" i="0" u="none" strike="noStrike" baseline="0" dirty="0">
                <a:latin typeface="ArialMT"/>
              </a:rPr>
              <a:t>Justice requires a commitment to ensuring a fair distribution of the risks and benefits resulting from research. Those who take on the burden of research participation should share in the benefits of the knowledge gained. In other words, the people who are expected to benefit from the knowledge should be the ones who are asked to participate.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D048CA08-84CD-D3BC-FAF1-1504713FD871}"/>
              </a:ext>
            </a:extLst>
          </p:cNvPr>
          <p:cNvSpPr txBox="1"/>
          <p:nvPr/>
        </p:nvSpPr>
        <p:spPr>
          <a:xfrm>
            <a:off x="2440788" y="589485"/>
            <a:ext cx="6228522" cy="461665"/>
          </a:xfrm>
          <a:prstGeom prst="rect">
            <a:avLst/>
          </a:prstGeom>
          <a:noFill/>
        </p:spPr>
        <p:txBody>
          <a:bodyPr wrap="square">
            <a:spAutoFit/>
          </a:bodyPr>
          <a:lstStyle/>
          <a:p>
            <a:r>
              <a:rPr lang="en-GB" sz="2400" dirty="0">
                <a:solidFill>
                  <a:schemeClr val="bg1"/>
                </a:solidFill>
              </a:rPr>
              <a:t>justice collaboration</a:t>
            </a:r>
          </a:p>
        </p:txBody>
      </p:sp>
    </p:spTree>
    <p:extLst>
      <p:ext uri="{BB962C8B-B14F-4D97-AF65-F5344CB8AC3E}">
        <p14:creationId xmlns:p14="http://schemas.microsoft.com/office/powerpoint/2010/main" val="3676422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08504" y="1999143"/>
            <a:ext cx="7531879" cy="2308324"/>
          </a:xfrm>
          <a:prstGeom prst="rect">
            <a:avLst/>
          </a:prstGeom>
          <a:noFill/>
        </p:spPr>
        <p:txBody>
          <a:bodyPr wrap="square" rtlCol="0">
            <a:spAutoFit/>
          </a:bodyPr>
          <a:lstStyle/>
          <a:p>
            <a:pPr marL="0" indent="0" algn="just">
              <a:buNone/>
            </a:pPr>
            <a:r>
              <a:rPr lang="en-US" sz="2400" b="0" i="0" u="none" strike="noStrike" baseline="0" dirty="0">
                <a:latin typeface="ArialMT"/>
              </a:rPr>
              <a:t>We evaluate the cost and benefits for most decisions in life, whether we are aware of it or not. This can be quite a dilemma in some research projects and/or experiments. The first thing to do before designing a study is to consider the potential cost and benefits of the research.</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56985"/>
            <a:ext cx="8174964" cy="3194721"/>
          </a:xfrm>
          <a:prstGeom prst="rect">
            <a:avLst/>
          </a:prstGeom>
          <a:noFill/>
        </p:spPr>
        <p:txBody>
          <a:bodyPr wrap="square" rtlCol="0">
            <a:sp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MT"/>
                <a:ea typeface="+mn-ea"/>
                <a:cs typeface="+mn-cs"/>
              </a:rPr>
              <a:t>In addition to the above-mentioned established principles, some bioethicists have suggested that a fourth principle, respect for communities, should be added. Respect for communities “confers on the researcher an obligation to respect the values and interests of the community in research and, wherever possible, to protect the community from harm.</a:t>
            </a: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677656"/>
          </a:xfrm>
          <a:prstGeom prst="rect">
            <a:avLst/>
          </a:prstGeom>
          <a:noFill/>
        </p:spPr>
        <p:txBody>
          <a:bodyPr wrap="square" rtlCol="0">
            <a:spAutoFit/>
          </a:bodyPr>
          <a:lstStyle/>
          <a:p>
            <a:pPr algn="just"/>
            <a:r>
              <a:rPr lang="en-US" sz="2800" b="0" i="0" u="none" strike="noStrike" baseline="0" dirty="0">
                <a:latin typeface="ArialMT"/>
              </a:rPr>
              <a:t>Some scholars believe that this principle is, in fact, fundamental for research when community-wide knowledge, values, and relationships are critical to research success and may in turn be affected by the research process or its outcomes.</a:t>
            </a:r>
            <a:endParaRPr lang="en-GB" sz="28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5169" y="1503260"/>
            <a:ext cx="7783704" cy="4154984"/>
          </a:xfrm>
          <a:prstGeom prst="rect">
            <a:avLst/>
          </a:prstGeom>
          <a:noFill/>
        </p:spPr>
        <p:txBody>
          <a:bodyPr wrap="square" rtlCol="0">
            <a:spAutoFit/>
          </a:bodyPr>
          <a:lstStyle/>
          <a:p>
            <a:pPr marL="0" indent="0" algn="just">
              <a:buNone/>
            </a:pPr>
            <a:r>
              <a:rPr lang="en-US" sz="2400" b="0" i="0" u="none" strike="noStrike" baseline="0" dirty="0">
                <a:latin typeface="ArialMT"/>
              </a:rPr>
              <a:t>In writing an introduction to a study, the researcher identifies </a:t>
            </a:r>
          </a:p>
          <a:p>
            <a:pPr marL="0" indent="0" algn="just">
              <a:buNone/>
            </a:pPr>
            <a:r>
              <a:rPr lang="en-US" sz="2400" b="0" i="0" u="none" strike="noStrike" baseline="0" dirty="0">
                <a:latin typeface="ArialMT"/>
              </a:rPr>
              <a:t>A</a:t>
            </a:r>
            <a:r>
              <a:rPr lang="en-US" sz="2400" dirty="0">
                <a:latin typeface="ArialMT"/>
              </a:rPr>
              <a:t> </a:t>
            </a:r>
            <a:r>
              <a:rPr lang="en-US" sz="2400" b="0" i="0" u="none" strike="noStrike" baseline="0" dirty="0">
                <a:latin typeface="ArialMT"/>
              </a:rPr>
              <a:t>significant problem or issue to study and presents a rationale for its importance.</a:t>
            </a:r>
          </a:p>
          <a:p>
            <a:pPr marL="0" indent="0" algn="just">
              <a:buNone/>
            </a:pPr>
            <a:r>
              <a:rPr lang="en-US" sz="2400" b="0" i="0" u="none" strike="noStrike" baseline="0" dirty="0">
                <a:latin typeface="ArialMT"/>
              </a:rPr>
              <a:t> During the identification of the research problem, it is important to identify a problem that will benefit individuals being studied, one that will be meaningful for others besides the researcher A core idea of action/participatory research is that the inquirer will not further marginalize or disempower the study participants.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771901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4" y="62274"/>
            <a:ext cx="5228397" cy="138072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dirty="0">
                <a:solidFill>
                  <a:schemeClr val="bg1"/>
                </a:solidFill>
                <a:latin typeface="ArialMT"/>
              </a:rPr>
              <a:t>How do ethical issues enter  into your selection of a research problem?</a:t>
            </a: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25458" y="2309491"/>
            <a:ext cx="7783704" cy="2246769"/>
          </a:xfrm>
          <a:prstGeom prst="rect">
            <a:avLst/>
          </a:prstGeom>
          <a:noFill/>
        </p:spPr>
        <p:txBody>
          <a:bodyPr wrap="square" rtlCol="0">
            <a:spAutoFit/>
          </a:bodyPr>
          <a:lstStyle/>
          <a:p>
            <a:pPr marL="0" indent="0" algn="just">
              <a:buNone/>
            </a:pPr>
            <a:r>
              <a:rPr lang="en-US" sz="2800" b="0" i="0" u="none" strike="noStrike" baseline="0" dirty="0">
                <a:latin typeface="ArialMT"/>
              </a:rPr>
              <a:t>To guard against this, proposal developers can conduct pilot projects to establish trust and respect with the participants so that inquirers can detect any marginalization before the proposal is developed and the study begun.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80218" y="304006"/>
            <a:ext cx="6198451" cy="727571"/>
          </a:xfrm>
          <a:prstGeom prst="rect">
            <a:avLst/>
          </a:prstGeom>
          <a:noFill/>
        </p:spPr>
        <p:txBody>
          <a:bodyPr wrap="square" rtlCol="0">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2595" y="1756985"/>
            <a:ext cx="7283601" cy="3539430"/>
          </a:xfrm>
          <a:prstGeom prst="rect">
            <a:avLst/>
          </a:prstGeom>
          <a:noFill/>
        </p:spPr>
        <p:txBody>
          <a:bodyPr wrap="square" rtlCol="0">
            <a:spAutoFit/>
          </a:bodyPr>
          <a:lstStyle/>
          <a:p>
            <a:pPr algn="just"/>
            <a:r>
              <a:rPr lang="en-US" sz="2800" b="0" i="0" u="none" strike="noStrike" baseline="0" dirty="0">
                <a:latin typeface="ArialMT"/>
              </a:rPr>
              <a:t>In developing the purpose statement or the central intent and questions for a study, proposal</a:t>
            </a:r>
            <a:r>
              <a:rPr lang="ar-EG" sz="2800" b="0" i="0" u="none" strike="noStrike" baseline="0" dirty="0">
                <a:latin typeface="ArialMT"/>
              </a:rPr>
              <a:t> </a:t>
            </a:r>
            <a:r>
              <a:rPr lang="en-US" sz="2800" b="0" i="0" u="none" strike="noStrike" baseline="0" dirty="0">
                <a:latin typeface="ArialMT"/>
              </a:rPr>
              <a:t>developers need to convey the purpose of the study that will be described to the participants.</a:t>
            </a:r>
          </a:p>
          <a:p>
            <a:pPr algn="just"/>
            <a:r>
              <a:rPr lang="en-US" sz="2800" b="0" i="0" u="none" strike="noStrike" baseline="0" dirty="0">
                <a:latin typeface="ArialMT"/>
              </a:rPr>
              <a:t>. Deception occurs when participants understand one purpose but the</a:t>
            </a:r>
            <a:r>
              <a:rPr lang="ar-EG" sz="2800" b="0" i="0" u="none" strike="noStrike" baseline="0" dirty="0">
                <a:latin typeface="ArialMT"/>
              </a:rPr>
              <a:t> </a:t>
            </a:r>
            <a:r>
              <a:rPr lang="en-US" sz="2800" b="0" i="0" u="none" strike="noStrike" baseline="0" dirty="0">
                <a:latin typeface="ArialMT"/>
              </a:rPr>
              <a:t>researcher has a different purpose in mind.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42595" y="1756985"/>
            <a:ext cx="7283601" cy="2677656"/>
          </a:xfrm>
          <a:prstGeom prst="rect">
            <a:avLst/>
          </a:prstGeom>
          <a:noFill/>
        </p:spPr>
        <p:txBody>
          <a:bodyPr wrap="square" rtlCol="0">
            <a:spAutoFit/>
          </a:bodyPr>
          <a:lstStyle/>
          <a:p>
            <a:r>
              <a:rPr lang="en-US" sz="2800" b="0" i="0" u="none" strike="noStrike" baseline="0" dirty="0">
                <a:latin typeface="ArialMT"/>
              </a:rPr>
              <a:t>It is also important for researchers to specify the</a:t>
            </a:r>
            <a:r>
              <a:rPr lang="ar-EG" sz="2800" b="0" i="0" u="none" strike="noStrike" baseline="0" dirty="0">
                <a:latin typeface="ArialMT"/>
              </a:rPr>
              <a:t> </a:t>
            </a:r>
            <a:r>
              <a:rPr lang="en-US" sz="2800" b="0" i="0" u="none" strike="noStrike" baseline="0" dirty="0">
                <a:latin typeface="ArialMT"/>
              </a:rPr>
              <a:t>sponsorship of their study.</a:t>
            </a:r>
            <a:endParaRPr lang="ar-EG" sz="2800" b="0" i="0" u="none" strike="noStrike" baseline="0" dirty="0">
              <a:latin typeface="ArialMT"/>
            </a:endParaRPr>
          </a:p>
          <a:p>
            <a:r>
              <a:rPr lang="en-US" sz="2800" b="0" i="0" u="none" strike="noStrike" baseline="0" dirty="0">
                <a:latin typeface="ArialMT"/>
              </a:rPr>
              <a:t> For example, in designing cover letters for survey research, sponsorship is an important element in establishing trust and credibility for a mailed survey instrument.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16FAC9B-AFC7-F064-7212-2C2548D692D3}"/>
              </a:ext>
            </a:extLst>
          </p:cNvPr>
          <p:cNvSpPr txBox="1"/>
          <p:nvPr/>
        </p:nvSpPr>
        <p:spPr>
          <a:xfrm>
            <a:off x="130614" y="350490"/>
            <a:ext cx="6226628" cy="727571"/>
          </a:xfrm>
          <a:prstGeom prst="rect">
            <a:avLst/>
          </a:prstGeom>
          <a:noFill/>
        </p:spPr>
        <p:txBody>
          <a:bodyPr wrap="square">
            <a:spAutoFit/>
          </a:bodyPr>
          <a:lstStyle/>
          <a:p>
            <a:pPr algn="ctr">
              <a:lnSpc>
                <a:spcPct val="200000"/>
              </a:lnSpc>
            </a:pPr>
            <a:r>
              <a:rPr lang="en-US" sz="2400" b="1" dirty="0">
                <a:solidFill>
                  <a:schemeClr val="bg1"/>
                </a:solidFill>
              </a:rPr>
              <a:t>Ethical Issues in the Purpose and Questions</a:t>
            </a:r>
            <a:endParaRPr lang="en-GB" sz="2400" b="1" dirty="0">
              <a:solidFill>
                <a:schemeClr val="bg1"/>
              </a:solidFill>
            </a:endParaRPr>
          </a:p>
        </p:txBody>
      </p:sp>
    </p:spTree>
    <p:extLst>
      <p:ext uri="{BB962C8B-B14F-4D97-AF65-F5344CB8AC3E}">
        <p14:creationId xmlns:p14="http://schemas.microsoft.com/office/powerpoint/2010/main" val="2333605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1695208"/>
          </a:xfrm>
          <a:prstGeom prst="rect">
            <a:avLst/>
          </a:prstGeom>
          <a:noFill/>
        </p:spPr>
        <p:txBody>
          <a:bodyPr wrap="square" rtlCol="0">
            <a:spAutoFit/>
          </a:bodyPr>
          <a:lstStyle/>
          <a:p>
            <a:pPr algn="ctr">
              <a:lnSpc>
                <a:spcPct val="200000"/>
              </a:lnSpc>
            </a:pPr>
            <a:r>
              <a:rPr lang="en-US" sz="2800" b="1" i="0" u="none" strike="noStrike" baseline="0" dirty="0">
                <a:solidFill>
                  <a:schemeClr val="bg1"/>
                </a:solidFill>
                <a:latin typeface="Calibri,Bold"/>
              </a:rPr>
              <a:t>Ethical Issues in Data Collection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86F1C1C6-8171-7079-A898-16879B48A823}"/>
              </a:ext>
            </a:extLst>
          </p:cNvPr>
          <p:cNvSpPr txBox="1"/>
          <p:nvPr/>
        </p:nvSpPr>
        <p:spPr>
          <a:xfrm>
            <a:off x="1020481" y="2248568"/>
            <a:ext cx="6702117" cy="2246769"/>
          </a:xfrm>
          <a:prstGeom prst="rect">
            <a:avLst/>
          </a:prstGeom>
          <a:noFill/>
        </p:spPr>
        <p:txBody>
          <a:bodyPr wrap="square">
            <a:spAutoFit/>
          </a:bodyPr>
          <a:lstStyle/>
          <a:p>
            <a:pPr algn="just"/>
            <a:r>
              <a:rPr lang="en-US" sz="2800" dirty="0"/>
              <a:t>As researchers anticipate data collection, they need to respect the participants and the sites for research.</a:t>
            </a:r>
          </a:p>
          <a:p>
            <a:pPr algn="just"/>
            <a:r>
              <a:rPr lang="en-US" sz="2800" dirty="0"/>
              <a:t> Many ethical issues arise during this stage of the research.</a:t>
            </a:r>
            <a:endParaRPr lang="ar-EG" sz="2800" dirty="0"/>
          </a:p>
        </p:txBody>
      </p:sp>
    </p:spTree>
    <p:extLst>
      <p:ext uri="{BB962C8B-B14F-4D97-AF65-F5344CB8AC3E}">
        <p14:creationId xmlns:p14="http://schemas.microsoft.com/office/powerpoint/2010/main" val="606780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8511" y="2004794"/>
            <a:ext cx="7306679" cy="4031873"/>
          </a:xfrm>
          <a:prstGeom prst="rect">
            <a:avLst/>
          </a:prstGeom>
          <a:noFill/>
        </p:spPr>
        <p:txBody>
          <a:bodyPr wrap="square" rtlCol="0">
            <a:spAutoFit/>
          </a:bodyPr>
          <a:lstStyle/>
          <a:p>
            <a:r>
              <a:rPr lang="en-US" sz="3200" dirty="0"/>
              <a:t>An ethical issue arises when there is not reciprocity between the researcher and the participants.</a:t>
            </a:r>
            <a:endParaRPr lang="ar-EG" sz="3200" dirty="0"/>
          </a:p>
          <a:p>
            <a:r>
              <a:rPr lang="en-US" sz="3200" dirty="0"/>
              <a:t> Both the researcher and the participants should benefit from the research. </a:t>
            </a:r>
            <a:endParaRPr lang="ar-EG" sz="3200" dirty="0"/>
          </a:p>
          <a:p>
            <a:r>
              <a:rPr lang="en-US" sz="3200" dirty="0"/>
              <a:t>In</a:t>
            </a:r>
            <a:r>
              <a:rPr lang="ar-EG" sz="3200" dirty="0"/>
              <a:t> </a:t>
            </a:r>
            <a:r>
              <a:rPr lang="en-US" sz="3200" dirty="0"/>
              <a:t>some situations, power can easily be abused, and participants can be coerced into a project.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spTree>
    <p:extLst>
      <p:ext uri="{BB962C8B-B14F-4D97-AF65-F5344CB8AC3E}">
        <p14:creationId xmlns:p14="http://schemas.microsoft.com/office/powerpoint/2010/main" val="1445829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920" y="2099971"/>
            <a:ext cx="7431897" cy="2677656"/>
          </a:xfrm>
          <a:prstGeom prst="rect">
            <a:avLst/>
          </a:prstGeom>
          <a:noFill/>
        </p:spPr>
        <p:txBody>
          <a:bodyPr wrap="square" rtlCol="0">
            <a:spAutoFit/>
          </a:bodyPr>
          <a:lstStyle/>
          <a:p>
            <a:pPr algn="just"/>
            <a:r>
              <a:rPr lang="en-US" sz="2400" dirty="0"/>
              <a:t>Involving individuals collaboratively in the research may provide reciprocity.</a:t>
            </a:r>
            <a:endParaRPr lang="ar-EG" sz="2400" dirty="0"/>
          </a:p>
          <a:p>
            <a:pPr algn="just"/>
            <a:r>
              <a:rPr lang="en-US" sz="2400" dirty="0"/>
              <a:t> Highly</a:t>
            </a:r>
            <a:r>
              <a:rPr lang="ar-EG" sz="2400" dirty="0"/>
              <a:t> </a:t>
            </a:r>
            <a:r>
              <a:rPr lang="en-US" sz="2400" dirty="0"/>
              <a:t>collaborative studies, popular in qualitative research, may engage participants as coresearchers</a:t>
            </a:r>
            <a:r>
              <a:rPr lang="ar-EG" sz="2400" dirty="0"/>
              <a:t> </a:t>
            </a:r>
            <a:r>
              <a:rPr lang="en-US" sz="2400" dirty="0"/>
              <a:t>throughout the research process, such as the design, data collection and analysis,</a:t>
            </a:r>
            <a:r>
              <a:rPr lang="ar-EG" sz="2400" dirty="0"/>
              <a:t> </a:t>
            </a:r>
            <a:r>
              <a:rPr lang="en-US" sz="2400" dirty="0"/>
              <a:t>report writing, and dissemination of the findings</a:t>
            </a:r>
            <a:endParaRPr lang="en-GB" sz="24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9B14BF6E-B697-34F6-C1DF-D231490A8E41}"/>
              </a:ext>
            </a:extLst>
          </p:cNvPr>
          <p:cNvSpPr txBox="1"/>
          <p:nvPr/>
        </p:nvSpPr>
        <p:spPr>
          <a:xfrm>
            <a:off x="368591" y="334586"/>
            <a:ext cx="6228522" cy="400110"/>
          </a:xfrm>
          <a:prstGeom prst="rect">
            <a:avLst/>
          </a:prstGeom>
          <a:noFill/>
        </p:spPr>
        <p:txBody>
          <a:bodyPr wrap="square">
            <a:spAutoFit/>
          </a:bodyPr>
          <a:lstStyle/>
          <a:p>
            <a:r>
              <a:rPr lang="en-US" sz="2000" b="1" i="0" u="none" strike="noStrike" baseline="0" dirty="0">
                <a:solidFill>
                  <a:schemeClr val="bg1"/>
                </a:solidFill>
                <a:latin typeface="Calibri,Bold"/>
              </a:rPr>
              <a:t>Ethical Issues </a:t>
            </a:r>
            <a:endParaRPr lang="en-GB" sz="2000" dirty="0"/>
          </a:p>
        </p:txBody>
      </p:sp>
    </p:spTree>
    <p:extLst>
      <p:ext uri="{BB962C8B-B14F-4D97-AF65-F5344CB8AC3E}">
        <p14:creationId xmlns:p14="http://schemas.microsoft.com/office/powerpoint/2010/main" val="42902938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279173" y="2097743"/>
            <a:ext cx="7208739" cy="3108543"/>
          </a:xfrm>
          <a:prstGeom prst="rect">
            <a:avLst/>
          </a:prstGeom>
          <a:noFill/>
        </p:spPr>
        <p:txBody>
          <a:bodyPr wrap="square">
            <a:spAutoFit/>
          </a:bodyPr>
          <a:lstStyle/>
          <a:p>
            <a:pPr algn="just"/>
            <a:r>
              <a:rPr lang="en-US" sz="2800" dirty="0"/>
              <a:t>When the researcher analyzes and interprets both quantitative and qualitative data, issues</a:t>
            </a:r>
            <a:r>
              <a:rPr lang="ar-EG" sz="2800" dirty="0"/>
              <a:t> </a:t>
            </a:r>
            <a:r>
              <a:rPr lang="en-US" sz="2800" dirty="0"/>
              <a:t>emerge that call for good ethical decisions.</a:t>
            </a:r>
            <a:endParaRPr lang="ar-EG" sz="2800" dirty="0"/>
          </a:p>
          <a:p>
            <a:pPr algn="just"/>
            <a:r>
              <a:rPr lang="en-US" sz="2800" dirty="0"/>
              <a:t> In anticipating a research study, consider the</a:t>
            </a:r>
            <a:r>
              <a:rPr lang="ar-EG" sz="2800" dirty="0"/>
              <a:t> </a:t>
            </a:r>
            <a:r>
              <a:rPr lang="en-US" sz="2800" dirty="0"/>
              <a:t>following:</a:t>
            </a:r>
            <a:endParaRPr lang="ar-EG" sz="2800" dirty="0"/>
          </a:p>
          <a:p>
            <a:pPr algn="just"/>
            <a:r>
              <a:rPr lang="en-US" sz="2800" dirty="0"/>
              <a:t>• How will the study protect the anonymity of individuals, roles, and incidents in the project?</a:t>
            </a:r>
          </a:p>
        </p:txBody>
      </p:sp>
    </p:spTree>
    <p:extLst>
      <p:ext uri="{BB962C8B-B14F-4D97-AF65-F5344CB8AC3E}">
        <p14:creationId xmlns:p14="http://schemas.microsoft.com/office/powerpoint/2010/main" val="1564405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b="1" dirty="0">
                <a:solidFill>
                  <a:schemeClr val="bg1"/>
                </a:solidFill>
              </a:rPr>
              <a:t>Ethical Issues in Data Analysis and Interpretation</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2677656"/>
          </a:xfrm>
          <a:prstGeom prst="rect">
            <a:avLst/>
          </a:prstGeom>
          <a:noFill/>
        </p:spPr>
        <p:txBody>
          <a:bodyPr wrap="square">
            <a:spAutoFit/>
          </a:bodyPr>
          <a:lstStyle/>
          <a:p>
            <a:pPr algn="just"/>
            <a:r>
              <a:rPr lang="en-US" sz="2400" dirty="0"/>
              <a:t>For example, in survey research, investigators disassociate names from responses during the coding and recording process. In qualitative research, inquirers use aliases or pseudonyms for individuals and places, to protect identities.</a:t>
            </a:r>
          </a:p>
          <a:p>
            <a:pPr algn="just"/>
            <a:r>
              <a:rPr lang="en-US" sz="2400" dirty="0"/>
              <a:t>• Data, once analyzed, need to be kept for a reasonable period of time .</a:t>
            </a:r>
            <a:endParaRPr lang="en-GB" sz="2400" dirty="0"/>
          </a:p>
        </p:txBody>
      </p:sp>
    </p:spTree>
    <p:extLst>
      <p:ext uri="{BB962C8B-B14F-4D97-AF65-F5344CB8AC3E}">
        <p14:creationId xmlns:p14="http://schemas.microsoft.com/office/powerpoint/2010/main" val="14758452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208739" cy="3539430"/>
          </a:xfrm>
          <a:prstGeom prst="rect">
            <a:avLst/>
          </a:prstGeom>
          <a:noFill/>
        </p:spPr>
        <p:txBody>
          <a:bodyPr wrap="square">
            <a:spAutoFit/>
          </a:bodyPr>
          <a:lstStyle/>
          <a:p>
            <a:pPr algn="just"/>
            <a:r>
              <a:rPr lang="en-US" sz="2800" dirty="0"/>
              <a:t>The ethical issues do not stop with data collection and analysis; issues apply as well to the</a:t>
            </a:r>
            <a:r>
              <a:rPr lang="ar-EG" sz="2800" dirty="0"/>
              <a:t> </a:t>
            </a:r>
            <a:r>
              <a:rPr lang="en-US" sz="2800" dirty="0"/>
              <a:t>actual writing and dissemination of the final research report</a:t>
            </a:r>
            <a:r>
              <a:rPr lang="ar-EG" sz="2800" dirty="0"/>
              <a:t> .</a:t>
            </a:r>
          </a:p>
          <a:p>
            <a:pPr algn="just"/>
            <a:r>
              <a:rPr lang="en-US" sz="2800" dirty="0"/>
              <a:t>Other ethical issues in writing the research will involve the potential of  falsifying</a:t>
            </a:r>
            <a:r>
              <a:rPr lang="ar-EG" sz="2800" dirty="0"/>
              <a:t> </a:t>
            </a:r>
            <a:r>
              <a:rPr lang="en-US" sz="2800" dirty="0"/>
              <a:t>,or inventing findings to meet a researcher’s or an audience’s needs. </a:t>
            </a:r>
            <a:endParaRPr lang="en-GB" sz="2800" dirty="0"/>
          </a:p>
        </p:txBody>
      </p:sp>
    </p:spTree>
    <p:extLst>
      <p:ext uri="{BB962C8B-B14F-4D97-AF65-F5344CB8AC3E}">
        <p14:creationId xmlns:p14="http://schemas.microsoft.com/office/powerpoint/2010/main" val="34474723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8023" y="252815"/>
            <a:ext cx="6479554" cy="985081"/>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2400">
                <a:solidFill>
                  <a:schemeClr val="bg1"/>
                </a:solidFill>
              </a:rPr>
              <a:t>Ethical Issues in Writing and Disseminating the Research</a:t>
            </a:r>
            <a:endParaRPr lang="en-US" sz="2400" dirty="0">
              <a:solidFill>
                <a:schemeClr val="bg1"/>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EA2E2D6-009F-2AA9-A1D8-3A561D19E563}"/>
              </a:ext>
            </a:extLst>
          </p:cNvPr>
          <p:cNvSpPr txBox="1"/>
          <p:nvPr/>
        </p:nvSpPr>
        <p:spPr>
          <a:xfrm>
            <a:off x="523664" y="1848529"/>
            <a:ext cx="7679432" cy="3785652"/>
          </a:xfrm>
          <a:prstGeom prst="rect">
            <a:avLst/>
          </a:prstGeom>
          <a:noFill/>
        </p:spPr>
        <p:txBody>
          <a:bodyPr wrap="square">
            <a:spAutoFit/>
          </a:bodyPr>
          <a:lstStyle/>
          <a:p>
            <a:pPr algn="just"/>
            <a:r>
              <a:rPr lang="en-US" sz="2400" dirty="0"/>
              <a:t>These fraudulent practices</a:t>
            </a:r>
            <a:r>
              <a:rPr lang="ar-EG" sz="2400" dirty="0"/>
              <a:t> </a:t>
            </a:r>
            <a:r>
              <a:rPr lang="en-US" sz="2400" dirty="0"/>
              <a:t>are not accepted in professional research communities, and they constitute scientific</a:t>
            </a:r>
            <a:r>
              <a:rPr lang="ar-EG" sz="2400" dirty="0"/>
              <a:t> </a:t>
            </a:r>
            <a:r>
              <a:rPr lang="en-US" sz="2400" dirty="0"/>
              <a:t>misconduct .</a:t>
            </a:r>
            <a:endParaRPr lang="ar-EG" sz="2400" dirty="0"/>
          </a:p>
          <a:p>
            <a:pPr algn="just"/>
            <a:r>
              <a:rPr lang="en-US" sz="2400" dirty="0"/>
              <a:t>In planning a study, it is important to anticipate the repercussions of conducting the research</a:t>
            </a:r>
            <a:r>
              <a:rPr lang="ar-EG" sz="2400" dirty="0"/>
              <a:t> </a:t>
            </a:r>
            <a:r>
              <a:rPr lang="en-US" sz="2400" dirty="0"/>
              <a:t>on certain audiences and not to misuse the results to the advantage of one group or another.</a:t>
            </a:r>
          </a:p>
          <a:p>
            <a:pPr algn="just"/>
            <a:r>
              <a:rPr lang="en-US" sz="2400" dirty="0"/>
              <a:t>The researcher needs to provide those at the research site with a preliminary copy of any</a:t>
            </a:r>
            <a:r>
              <a:rPr lang="ar-EG" sz="2400" dirty="0"/>
              <a:t> </a:t>
            </a:r>
            <a:r>
              <a:rPr lang="en-US" sz="2400" dirty="0"/>
              <a:t>publications from the research </a:t>
            </a:r>
            <a:endParaRPr lang="en-GB" sz="2400" dirty="0"/>
          </a:p>
        </p:txBody>
      </p:sp>
    </p:spTree>
    <p:extLst>
      <p:ext uri="{BB962C8B-B14F-4D97-AF65-F5344CB8AC3E}">
        <p14:creationId xmlns:p14="http://schemas.microsoft.com/office/powerpoint/2010/main" val="214540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38027" y="2029179"/>
            <a:ext cx="7631330" cy="3385542"/>
          </a:xfrm>
          <a:prstGeom prst="rect">
            <a:avLst/>
          </a:prstGeom>
          <a:noFill/>
        </p:spPr>
        <p:txBody>
          <a:bodyPr wrap="square">
            <a:spAutoFit/>
          </a:bodyPr>
          <a:lstStyle/>
          <a:p>
            <a:pPr algn="just"/>
            <a:r>
              <a:rPr lang="en-US" sz="2800" dirty="0"/>
              <a:t>Finally, it is important to release the details of the research with the study design so that</a:t>
            </a:r>
          </a:p>
          <a:p>
            <a:pPr algn="just"/>
            <a:r>
              <a:rPr lang="en-US" sz="2800" dirty="0"/>
              <a:t>readers can determine for themselves the credibility of the study.</a:t>
            </a:r>
          </a:p>
          <a:p>
            <a:pPr algn="just"/>
            <a:r>
              <a:rPr lang="en-US" sz="2800" dirty="0"/>
              <a:t> Detailed procedures for quantitative, qualitative, and mixed methods research will be emphasized in the chapters to follow.</a:t>
            </a:r>
          </a:p>
          <a:p>
            <a:pPr algn="just"/>
            <a:r>
              <a:rPr lang="en-US" dirty="0"/>
              <a:t> </a:t>
            </a:r>
            <a:endParaRPr lang="en-GB" dirty="0"/>
          </a:p>
        </p:txBody>
      </p:sp>
    </p:spTree>
    <p:extLst>
      <p:ext uri="{BB962C8B-B14F-4D97-AF65-F5344CB8AC3E}">
        <p14:creationId xmlns:p14="http://schemas.microsoft.com/office/powerpoint/2010/main" val="26663697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04DF767-D443-57CC-6B63-7F9A18E5AE7F}"/>
              </a:ext>
            </a:extLst>
          </p:cNvPr>
          <p:cNvSpPr txBox="1"/>
          <p:nvPr/>
        </p:nvSpPr>
        <p:spPr>
          <a:xfrm>
            <a:off x="651740" y="1633537"/>
            <a:ext cx="7438678" cy="3046988"/>
          </a:xfrm>
          <a:prstGeom prst="rect">
            <a:avLst/>
          </a:prstGeom>
          <a:noFill/>
        </p:spPr>
        <p:txBody>
          <a:bodyPr wrap="square">
            <a:spAutoFit/>
          </a:bodyPr>
          <a:lstStyle/>
          <a:p>
            <a:pPr algn="just"/>
            <a:r>
              <a:rPr lang="en-US" sz="2400" dirty="0"/>
              <a:t>Also, researchers should not engage in duplicate or redundant publication in which authors publish papers that present exactly  the same data, discussions, and conclusions and do not offer new material. Some biomedical journals now require authors to declare whether they have published or are preparing to publish papers that are closely related to the manuscript that has been submitted .</a:t>
            </a:r>
            <a:endParaRPr lang="en-GB" sz="2400" dirty="0"/>
          </a:p>
        </p:txBody>
      </p:sp>
    </p:spTree>
    <p:extLst>
      <p:ext uri="{BB962C8B-B14F-4D97-AF65-F5344CB8AC3E}">
        <p14:creationId xmlns:p14="http://schemas.microsoft.com/office/powerpoint/2010/main" val="2638802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4"/>
</p:tagLst>
</file>

<file path=ppt/tags/tag2.xml><?xml version="1.0" encoding="utf-8"?>
<p:tagLst xmlns:a="http://schemas.openxmlformats.org/drawingml/2006/main" xmlns:r="http://schemas.openxmlformats.org/officeDocument/2006/relationships" xmlns:p="http://schemas.openxmlformats.org/presentationml/2006/main">
  <p:tag name="TIMING" val="|2.3"/>
</p:tagLst>
</file>

<file path=ppt/tags/tag3.xml><?xml version="1.0" encoding="utf-8"?>
<p:tagLst xmlns:a="http://schemas.openxmlformats.org/drawingml/2006/main" xmlns:r="http://schemas.openxmlformats.org/officeDocument/2006/relationships" xmlns:p="http://schemas.openxmlformats.org/presentationml/2006/main">
  <p:tag name="TIMING" val="|3.9"/>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1.2|20.7"/>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2259</TotalTime>
  <Words>2254</Words>
  <Application>Microsoft Office PowerPoint</Application>
  <PresentationFormat>Widescreen</PresentationFormat>
  <Paragraphs>115</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ArialMT</vt:lpstr>
      <vt:lpstr>Calibri</vt:lpstr>
      <vt:lpstr>Calibri Light</vt:lpstr>
      <vt:lpstr>Calibri,Bold</vt:lpstr>
      <vt:lpstr>Tajawal Medium</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73</cp:revision>
  <dcterms:created xsi:type="dcterms:W3CDTF">2021-08-03T13:03:26Z</dcterms:created>
  <dcterms:modified xsi:type="dcterms:W3CDTF">2022-10-04T10:42:06Z</dcterms:modified>
</cp:coreProperties>
</file>