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6.xml" ContentType="application/vnd.openxmlformats-officedocument.presentationml.notesSlide+xml"/>
  <Override PartName="/ppt/tags/tag14.xml" ContentType="application/vnd.openxmlformats-officedocument.presentationml.tags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tags/tag16.xml" ContentType="application/vnd.openxmlformats-officedocument.presentationml.tags+xml"/>
  <Override PartName="/ppt/notesSlides/notesSlide19.xml" ContentType="application/vnd.openxmlformats-officedocument.presentationml.notesSlide+xml"/>
  <Override PartName="/ppt/tags/tag17.xml" ContentType="application/vnd.openxmlformats-officedocument.presentationml.tags+xml"/>
  <Override PartName="/ppt/notesSlides/notesSlide20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1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ink/inkAction1.xml" ContentType="application/vnd.ms-office.inkAction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4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31.xml" ContentType="application/vnd.openxmlformats-officedocument.presentationml.tags+xml"/>
  <Override PartName="/ppt/notesSlides/notesSlide28.xml" ContentType="application/vnd.openxmlformats-officedocument.presentationml.notesSlide+xml"/>
  <Override PartName="/ppt/tags/tag32.xml" ContentType="application/vnd.openxmlformats-officedocument.presentationml.tags+xml"/>
  <Override PartName="/ppt/notesSlides/notesSlide29.xml" ContentType="application/vnd.openxmlformats-officedocument.presentationml.notesSlide+xml"/>
  <Override PartName="/ppt/tags/tag33.xml" ContentType="application/vnd.openxmlformats-officedocument.presentationml.tags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303" r:id="rId3"/>
    <p:sldId id="271" r:id="rId4"/>
    <p:sldId id="313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481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482" r:id="rId26"/>
    <p:sldId id="304" r:id="rId27"/>
    <p:sldId id="305" r:id="rId28"/>
    <p:sldId id="483" r:id="rId29"/>
    <p:sldId id="259" r:id="rId30"/>
    <p:sldId id="260" r:id="rId31"/>
    <p:sldId id="261" r:id="rId32"/>
    <p:sldId id="262" r:id="rId33"/>
    <p:sldId id="263" r:id="rId34"/>
    <p:sldId id="264" r:id="rId35"/>
    <p:sldId id="265" r:id="rId36"/>
    <p:sldId id="266" r:id="rId37"/>
    <p:sldId id="267" r:id="rId38"/>
    <p:sldId id="269" r:id="rId39"/>
    <p:sldId id="487" r:id="rId40"/>
    <p:sldId id="485" r:id="rId41"/>
    <p:sldId id="272" r:id="rId42"/>
    <p:sldId id="273" r:id="rId43"/>
    <p:sldId id="274" r:id="rId44"/>
    <p:sldId id="275" r:id="rId45"/>
    <p:sldId id="306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481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482"/>
            <p14:sldId id="304"/>
            <p14:sldId id="305"/>
            <p14:sldId id="483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9"/>
            <p14:sldId id="487"/>
            <p14:sldId id="485"/>
            <p14:sldId id="272"/>
            <p14:sldId id="273"/>
            <p14:sldId id="274"/>
            <p14:sldId id="275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106" d="100"/>
          <a:sy n="106" d="100"/>
        </p:scale>
        <p:origin x="144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2496" units="cm"/>
          <inkml:channel name="Y" type="integer" max="1664" units="cm"/>
          <inkml:channel name="T" type="integer" max="2.14748E9" units="dev"/>
        </inkml:traceFormat>
        <inkml:channelProperties>
          <inkml:channelProperty channel="X" name="resolution" value="78.73817" units="1/cm"/>
          <inkml:channelProperty channel="Y" name="resolution" value="78.86256" units="1/cm"/>
          <inkml:channelProperty channel="T" name="resolution" value="1" units="1/dev"/>
        </inkml:channelProperties>
      </inkml:inkSource>
      <inkml:timestamp xml:id="ts0" timeString="2023-03-25T00:38:08.357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33653">
    <iact:property name="dataType"/>
    <iact:actionData xml:id="d0">
      <inkml:trace xmlns:inkml="http://www.w3.org/2003/InkML" xml:id="stk0" contextRef="#ctx0" brushRef="#br0">10671 8797 0,'0'-18'236,"-18"0"-228,-18 0 8,36 0-9,-18 18-1,18-18 6,-36 18-5,36-18 1,-18 0-1,0 18 0,-18-18 4,18 0-7,0 18 3,18-36 1,-18 36 2,0 0-6,0-18 6</inkml:trace>
    </iact:actionData>
  </iact:action>
  <iact:action type="add" startTime="34523">
    <iact:property name="dataType"/>
    <iact:actionData xml:id="d1">
      <inkml:trace xmlns:inkml="http://www.w3.org/2003/InkML" xml:id="stk1" contextRef="#ctx0" brushRef="#br0">10419 8635 0,'-18'0'294,"18"-18"-286,-18 0-1,0 18 2,0-18 3,0 18-3,18-18 1,-18 0 2,0 18 5,0 0-9,-18-18 23,0 0-26,18 18 8,-18 0-3,18 0-2,0 0-4,-18 0 12,0 0-2,18-18 10,0 18-19,0 0 2,0 0 8,0 0-4,0 0-7,0 0 19,0 0-16,0 0 1,0 0-2,0 0 3,0 0 5,-18 0-7,0 0 2,18 0-3,-18 0 6,19 0-10,-1 0 9,0 0-7,0 0 6,-18 0-5,18 0 12,0 0-12,0 0 18,0 0-7,0 0-7,0 0 4,0 0-7,0 18 10,18 0-10,-18-18 12,18 18 10,0 0 29,0 0-17,18-18-6,-18 18-10,18 0-9,0 0 7,-18 0-15,18 0 6,0-18 2,-18 18-7,18 0 2,-18 0 2,0 0-5,18-18 0,0 18 1,-18 0 0,18-18 6,0 18-6,0 0 10,0 36 3,0-36-16,0 18 13,-1-18-14,-17 0 6,18 18-5,0-18 2,-18 0 4,18 0-5,0 0 2,-18 0-3,18 18 2,-18 0 8,18-18-7,-18 0 0,36-18-2,-18 18 10,0-18-10,-18 18 3,36 0 1,-36 0 1,18-1-4,0-17 7,0 0-13,0 0 9,0 0-3,0 18-2,18-18 18,0 0-8,-18 0 2,0 0-13,18 0 4,0 0 7,0 0-1,-18 0 1,18 0-8,-18 0 1,0 0 1,36-35 14,-18 35-16,-18-18-2,0 0 6,0 18-5,0 0 0,0 0 3,-18-18 0,36 0-5,-18 18 7,0 0-7,-18-18 3,18 18 0,0 0 0,0-18 3,-18 0-3,18 18 0,0-18 0,0 0 1,0 18-2,0 0 3,0-18-3,0 0 2,0 18-1,0 0 1,18 0-2,-18-18 1,0 18 4,0-18-7,-18 0 6,36 18-5,-18-18 3,0 0-1,18 18 0,0-18 4,-18 0-5,0 18 0</inkml:trace>
    </iact:actionData>
  </iact:action>
  <iact:action type="add" startTime="40077">
    <iact:property name="dataType"/>
    <iact:actionData xml:id="d2">
      <inkml:trace xmlns:inkml="http://www.w3.org/2003/InkML" xml:id="stk2" contextRef="#ctx0" brushRef="#br0">9735 9894 0,'18'0'301,"0"0"-288,-18-18-7,18 18 11,0-18-12,-18 0 6,18 18-7,0-18 4,0 18 0,0-18-2,0 18 11,0 0-4,0 0-5,0 0 7,0 0-6,0 0 11,-18-18-5,18 18 1,0-18-10,0 18 18,0 0-17,0 0 15,0 0-13,-18-18 4,18 18-6,0-18 7,0 18-7,-18-18 1,18 18-1,0 0 0,-18-18 1,18 18 0,-18-18 1,36 0 14,-18 18-11,0 0-4,-18-18-1,18 0 2,0 18-4,-18-18 2,18 0 1,0 18 2,0-18-3,0 0-2,0 18 3,0 0-1,0-18 1,0 18-1,-18-18 0,18 0 0,0 18 2,0-18-3,0 0 5,36 0 11,-18 18-17,-18-18 5,18 0-1,-18 18-6,18-18 4,0 0 2,0 18-3,0-18 2,-36 0-1,18 18 1,18-18-2,-18 0 1,0 18 4,18 0-6,-18 0 1,0 0 10,0 0-6,-18-18-6,36 1 3,-18 17 1,0 0 0,0 0 0,18 0 8,-18-18 0,0 18-12,18 0 5,0 0 5,0 0 2,-36-18-11,18 18 4,18 0 0,-18 0-5,0 0 7,0-18-7,0 18 3,0 0 1,0 0-1,0 0 0,18 0 1,-18 0 0,18 0-1,-18 0 3,0 0-6,0 0 4,18 0 1,-18 0-3,0 0 1,0 0 0,18 0 4,-18 0-7,0 0 3,18 0 1,-18 0 3,0 18-7,18-18 4,-18 18 6,18 0-3,-18-18-7,18 0 3,-18 17 0,0-17 4,0 18-3,54 36 18,-54-36-22,18 0 2,0 0 0,0 0 3,-18 0-3,18 0 1,-18 18 0,18-18 0,-18 0 1,-18 0-1,36-18 2,-18 54-2,0-54 0,0 18-1,0 18 2,-18-18-1,18 0 2,0 18-3,-18-18 0,18-18 2,0 36 2,0 36 12,-18-54-16,18 0 2,0 0-2,-18 0 3,0 0-3,0 18 2,0 0-2,0 0 9,0 0-5,0 0-2,0 0-3,0 18 2,-18-18 1,18 0-2,-36 0 3,18 0-2,0 18 0,-36 18 0,36-36 5,0 18-9,-18 0 10,18-18-11,0 0 6,-18 36-2,18-36 2,0 17-1,-18-17 1,0 36 2,18-18-6,-18-18 5,18 0-3,-18 0 3,18 0-3,-18 0 4,0 36-5,-18-18 2,18-18 4,0 0-7,0 36 6,-36-18-6,36-18 4,-18 36 0,18-18 3,-36-18-7,18 18 2,18-18 5,0-18-2,0 0-5,0 18 2,-18-18 2,18 0-1,0 18 0,18 0 3,-36-18-4,18 0 1,-18 36 0,0-18 0,0 0 1,0 0-1,-36-18 0,36 0 1,-18 18 0,36-18-1,-18-18 0,18 18 0,0 0 1,0-18-1,0 18 1,-18 0-1,18-18 2,-18 0-1,0 0-3,18 0 3,-36 18-1,18-18 3,18 0-6,-18 0 7,0 0-6,18 0 2,0 0 1,-18 0-2,-18 0 5,36-18-7,-17 0 4,-1 18 1,18-54-1,-36 36-3,18-18 2,18 18 2,-18-18-3,18 0 6,-18 0-6,18-18 3,0 18-6,0 0 8,0 0-4,0 0-3,0 0 4,18 0-1,0 0 0,-18-36 1,0 36 2,36-18-5,-18 18 4,0 0-4,18 0 4,-18 0-3,0 18 1,18-18 1,0 0-1,0 0 1,0-18-1,0 18 0,0-18 1,0 0 2,0 0-2,0 0-4,0-18 7,36 18-7,-36 0 4,18-17 2,0-1-6,-18 36 6,36-18-2,-18-18-4,0 36 4,-18 0 0,36 0-2,-18 0 2,0 0 0,36 0-2,-18-18 2,0-18-1,0 36 4,36-54-7,-18 54 3,-18 0 0,54-36 2,-54 36-3,36 0 4,-18-18-5,-19 18 4,1 0-3,18 0 3,-18 0 0,-18 18-5,0 0 4,0-18-1,36 18 0,-18 0 1,-18-18-1,-18 18 1,36 0-2,-18-18 2,0 36 2,18-18-1,-18 0-5,0 18 3,18-18 4,0 0-7,0 18 6,-18-36-6,18 36 6,-36-18-5,36 18 6,-18 0-7,0 0 4,-18-18-1,18 18 0,0 0 4,0 0 2,0 0 11,0 0-20</inkml:trace>
    </iact:actionData>
  </iact:action>
  <iact:action type="add" startTime="46721">
    <iact:property name="dataType"/>
    <iact:actionData xml:id="d3">
      <inkml:trace xmlns:inkml="http://www.w3.org/2003/InkML" xml:id="stk3" contextRef="#ctx0" brushRef="#br0">11463 12233 0,'-36'0'380,"18"0"-371,0 0-3,-18 0 2,18 0 1,-18 0-4,0 0 3,0 0-1,0 0 1,0 0-2,0 0 4,0 0-4,18 0 2,0 0-2,0 0 3,0 0-3,0 0 3,-18 0-3,0 0 1,0 18 0,0-18 1,0 18 0,-18 0-1,18-18 0,-18 0 0,18 18 4,-36 0-7,18-18 5,18 18 1,0 0-5,0-18 4,0 18-4,18-18 4,0 18-4,0-18 2,0 18 5,0 0-7,-18-18 3,18 0-1,0 0 1,0 17-4,0 1 19,0-18-16,0 18 10,0-18-11,18 18 16,0 0-4,0 0 8,0 0 11,0 0-27,0 0 10,0 0-4,0 0-1,0 0-2,18-18-6,-18 18 11,0 0-13,0 0 14,0 0-17,0 0 16,0 54 11,0-54-24,0 0 6,-18-18-6,18 36 2,-18-18 16,0-18-17,18 18 4,0 0-5,0 0 10,0 0-8,-18-18 5,18 18-9,-18-18 19,0 18-14,18 0-1,-18-18 1,0 0-2,18 18 10,-18 0-6,0-18 2,0 18-5,18 0 3,-18-18-5,0 0 2,-18 0 1,18 0 8,0 0-10,-18 0 0,0 0 3,-18 0 1,1 0-6,17 0 6,-18 0-5,-18 0 6,18-18-3,0 0-3,-36 18 4,54-18-5,-18 18 5,0-18-4,18 18 2,0 0 2,0 0-2,18 0 3,0 0-3,-18 0-3,18 0 21,0 0-11,0 0-5,18 18 33,0 0-25,0 0 10,0 0-9,18-18-12,0 18 22,-18 0-20,18 0 8,0 0-10,0 0 4,0 0-5,18 18 2,0 0 0,0 36 0,0-36 1,18 18 2,-18 18-5,0-36 7,0 18-9,0-18 3,0 0 4,18 0-5,-54-18 4,36 18-3,-18 0 2,0 0-1,-18-18 0,18 18 0,0-18 1,0 18 1,0 0-3,0 0 1,0-1 0,0 1 1,0 0-1,35 72 8,-35 18-6,0-54-3,18 54 2,-18-72 7,-18 18-13,0-54 2,36 108 3,-18-72 1,0 36 3,-18-36-8,36 0 5,-18-18-1,72 90 4,-18-36-4,0 0 2,-36-18-6,0-18 5,36 0 1,-18 17-3,-18-35 1,0 18 0,36 18 2,-18-36-3,-18-18 2,18 36-1,-18-36 0,18 54 5,0-54-9,-18 18 5,54 18-2,0-36 6,54 0-8,0-18 5,18 0-4,-18 18 4,-18 18-2,-54-36 2,0 0-4,18 0 4,-18 0-1,0 0-3,0 0 2,-36-18 1,36 0 3,-36 18-4,-18-36-3,18 0 3,-18 36 1,0-36 5,18-18-11,0 18 13,0 0-14,-18 0 5,18 0 2,0 0-2,0 0 5,-18 0-7,36 0 3,-36 0 1,0-18 2,18 19-5,-18-1 2,0 0 3,18-18-4,-18 18 4,0-18-6,-18-18 6,18 18-5,0 0 3,18-18-1,-18 18 3,-18 0-4,18 0 1,0 18 2,-18 0-3,0 0 0,0 0 3,0 18 0,0-18-5,0 0 4,0 0 1,0 0-4,0-18 5,-36-18-5,0-54 2,0-36 3,18 54-4,-18 18 1,0 37 0,18-19 1,18 36 1,-18-18-4,0 18 4,0 0 0,0 0-4,-18 0 2,18 0 0,0 0 0,-18 0 4,18-18-7,-18 18 3,0 0 1,0-18-1,0 18 0,0 0 1,18 0 2,0 0-5,0 0 2,0-18 1,-18 18-1,18-18 0,-18 0 1,18 18 1,-36-36-4,36 18 4,0 18-2,-18 18 3,18 0-6,0-18 3,0 18 13,18 0-18,-18 18 6,0-18 2,-18 18-5,36-36 6,-36 36-8,18-18 7,18 0-5,-36 0 3,18 0-1,0 0 3,-18 18-5,18 0 3,0-18 2,0 0-6,-18 18 3,0-18 1,-18 0-1,36 18 1,-18-18 3,-18 0-7,36 18 3,-18-18 1,-18 0 0,36 18-2,-36-17 1,18-1 4,18 18-5,-36-18 0,36 18 4,-18 0 7,0 0-13,18 0 2,0 0 1,0 0 0,0 0 1,0 0 0,-18 0 0,18 18-2,0-18 1,-18 18 1,0-1 2,0-17-2,0 18-4,0 0 3,0-18 0,0 18 5,0 0-6,18-18-1,-18 0 10,18 0 1,0 0-9,0 0 7,0 0-7,0 0 8,0 0 7,0 0-15,0 0 10,0 0-12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003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90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072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3168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4072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610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0358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6304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6097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3733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367"/>
            <a:ext cx="2945659" cy="49813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720" tIns="44859" rIns="89720" bIns="44859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D51C887-A8E8-40C1-A839-144C92D6404B}" type="slidenum">
              <a:rPr lang="en-US" altLang="en-US" sz="2300" smtClean="0">
                <a:latin typeface="Times New Roman" pitchFamily="18" charset="0"/>
              </a:rPr>
              <a:pPr algn="r" eaLnBrk="1" hangingPunct="1">
                <a:spcBef>
                  <a:spcPct val="0"/>
                </a:spcBef>
              </a:pPr>
              <a:t>17</a:t>
            </a:fld>
            <a:endParaRPr lang="en-US" altLang="en-US" sz="2300">
              <a:latin typeface="Times New Roman" pitchFamily="18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" y="742950"/>
            <a:ext cx="6615113" cy="3722688"/>
          </a:xfr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9768" y="4715907"/>
            <a:ext cx="5438140" cy="4469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720" tIns="44859" rIns="89720" bIns="44859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en-US" dirty="0"/>
          </a:p>
        </p:txBody>
      </p:sp>
    </p:spTree>
    <p:extLst>
      <p:ext uri="{BB962C8B-B14F-4D97-AF65-F5344CB8AC3E}">
        <p14:creationId xmlns:p14="http://schemas.microsoft.com/office/powerpoint/2010/main" val="20414052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367"/>
            <a:ext cx="2945659" cy="49813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720" tIns="44859" rIns="89720" bIns="44859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4E7688E-A382-4015-818C-A6F9042DF2C6}" type="slidenum">
              <a:rPr lang="en-US" altLang="en-US" sz="2300" smtClean="0">
                <a:latin typeface="Times New Roman" pitchFamily="18" charset="0"/>
              </a:rPr>
              <a:pPr algn="r" eaLnBrk="1" hangingPunct="1">
                <a:spcBef>
                  <a:spcPct val="0"/>
                </a:spcBef>
              </a:pPr>
              <a:t>18</a:t>
            </a:fld>
            <a:endParaRPr lang="en-US" altLang="en-US" sz="2300">
              <a:latin typeface="Times New Roman" pitchFamily="18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" y="742950"/>
            <a:ext cx="6615113" cy="3722688"/>
          </a:xfr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9768" y="4715907"/>
            <a:ext cx="5438140" cy="4469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720" tIns="44859" rIns="89720" bIns="44859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en-US" dirty="0"/>
          </a:p>
        </p:txBody>
      </p:sp>
    </p:spTree>
    <p:extLst>
      <p:ext uri="{BB962C8B-B14F-4D97-AF65-F5344CB8AC3E}">
        <p14:creationId xmlns:p14="http://schemas.microsoft.com/office/powerpoint/2010/main" val="19169940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895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2312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3810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16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191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7827002-8851-2940-A0CD-24129D812CF8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29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0732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AB4933D-450D-234B-ACE3-64E431347A5F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32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1416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04AD7B5-EB18-D640-B1A0-F992EF943C9D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33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5187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32C69CF-0B14-5D4A-B4CB-58295C5A304F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35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8358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66E3BD3-A6A4-3440-A302-5466A29786E8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37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6156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CFA5C80-351B-034D-91A3-A86760E27CB1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40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6090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2A7FB27-8FFC-884B-872C-937CF0C3D1A1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41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231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FE77D83-5D9D-2741-800E-CE950083CCDB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42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59933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68EFC98-BDDC-BF40-913F-CEF80FD95D86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43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80861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E9A47C6-E11C-C840-B658-E71739BC8944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44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484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2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5" Type="http://schemas.microsoft.com/office/2011/relationships/inkAction" Target="../ink/inkAction1.xml"/><Relationship Id="rId4" Type="http://schemas.openxmlformats.org/officeDocument/2006/relationships/image" Target="../media/image24.png"/><Relationship Id="rId9" Type="http://schemas.openxmlformats.org/officeDocument/2006/relationships/image" Target="../media/image24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4" Type="http://schemas.openxmlformats.org/officeDocument/2006/relationships/image" Target="../media/image2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image" Target="../media/image2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7.sv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Amany Ramadan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13773" y="1389751"/>
            <a:ext cx="4631844" cy="2002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Innovation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802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4142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( 611)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Amany Ramadan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133245-C0CD-FCE8-F960-3B365DCA38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85176" y="2129499"/>
            <a:ext cx="5072312" cy="218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7592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Understanding resources and costs, and the ability to meet demand</a:t>
            </a:r>
            <a:endParaRPr lang="en-US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779664" y="2951242"/>
            <a:ext cx="7106686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 that creating value generates costs and how this influences business model management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to structure costs – reviewing costs and the breakeven model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FA5110-D303-8E99-9318-4AD8A70C4786}"/>
              </a:ext>
            </a:extLst>
          </p:cNvPr>
          <p:cNvSpPr txBox="1"/>
          <p:nvPr/>
        </p:nvSpPr>
        <p:spPr>
          <a:xfrm>
            <a:off x="4801381" y="1241295"/>
            <a:ext cx="4113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Learning objectives 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GB" dirty="0"/>
              <a:t>Value proposition</a:t>
            </a:r>
          </a:p>
        </p:txBody>
      </p:sp>
      <p:pic>
        <p:nvPicPr>
          <p:cNvPr id="7" name="Picture 6" descr="Light bulb over people discussing">
            <a:extLst>
              <a:ext uri="{FF2B5EF4-FFF2-40B4-BE49-F238E27FC236}">
                <a16:creationId xmlns:a16="http://schemas.microsoft.com/office/drawing/2014/main" id="{FC673823-7C92-FFFC-A6D1-2B124BA32B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50" r="14516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Congratulations! </a:t>
            </a:r>
          </a:p>
          <a:p>
            <a:pPr marL="0" indent="0">
              <a:buNone/>
            </a:pPr>
            <a:r>
              <a:rPr lang="en-GB" dirty="0"/>
              <a:t>Your business idea is brilliant! </a:t>
            </a:r>
          </a:p>
          <a:p>
            <a:pPr marL="0" indent="0">
              <a:buNone/>
            </a:pPr>
            <a:r>
              <a:rPr lang="en-GB" dirty="0"/>
              <a:t>Now what?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079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39"/>
    </mc:Choice>
    <mc:Fallback xmlns="">
      <p:transition spd="slow" advTm="60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484784"/>
            <a:ext cx="8619050" cy="4388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1"/>
          <p:cNvSpPr/>
          <p:nvPr/>
        </p:nvSpPr>
        <p:spPr bwMode="auto">
          <a:xfrm>
            <a:off x="2135560" y="764704"/>
            <a:ext cx="3583442" cy="576064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>
              <a:latin typeface="Times New Roman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5894931" y="620688"/>
            <a:ext cx="3583442" cy="5760640"/>
          </a:xfrm>
          <a:prstGeom prst="ellipse">
            <a:avLst/>
          </a:prstGeom>
          <a:noFill/>
          <a:ln w="381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>
              <a:latin typeface="Times New Roman" charset="0"/>
            </a:endParaRPr>
          </a:p>
        </p:txBody>
      </p:sp>
      <p:sp>
        <p:nvSpPr>
          <p:cNvPr id="3" name="Right Arrow 2"/>
          <p:cNvSpPr/>
          <p:nvPr/>
        </p:nvSpPr>
        <p:spPr bwMode="auto">
          <a:xfrm>
            <a:off x="4683466" y="2582389"/>
            <a:ext cx="2016224" cy="1368152"/>
          </a:xfrm>
          <a:prstGeom prst="rightArrow">
            <a:avLst/>
          </a:prstGeom>
          <a:solidFill>
            <a:srgbClr val="00B0F0">
              <a:alpha val="50000"/>
            </a:srgbClr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>
              <a:latin typeface="Times New Roman" charset="0"/>
            </a:endParaRPr>
          </a:p>
        </p:txBody>
      </p:sp>
      <p:sp>
        <p:nvSpPr>
          <p:cNvPr id="6" name="Right Arrow 5"/>
          <p:cNvSpPr/>
          <p:nvPr/>
        </p:nvSpPr>
        <p:spPr bwMode="auto">
          <a:xfrm rot="5400000">
            <a:off x="3635272" y="3634197"/>
            <a:ext cx="1224136" cy="1368152"/>
          </a:xfrm>
          <a:prstGeom prst="rightArrow">
            <a:avLst/>
          </a:prstGeom>
          <a:solidFill>
            <a:srgbClr val="FF0000">
              <a:alpha val="50000"/>
            </a:srgbClr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>
              <a:latin typeface="Times New Roman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54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052"/>
    </mc:Choice>
    <mc:Fallback xmlns="">
      <p:transition spd="slow" advTm="143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3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sz="5400"/>
              <a:t>Operations Plan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altLang="en-US" sz="2200"/>
              <a:t>How is your business going to be run and how is your product or service going to be produced?</a:t>
            </a:r>
          </a:p>
          <a:p>
            <a:endParaRPr lang="en-GB" altLang="en-US" sz="2200"/>
          </a:p>
          <a:p>
            <a:r>
              <a:rPr lang="en-GB" altLang="en-US" sz="2200"/>
              <a:t>What are the most important issues?</a:t>
            </a:r>
          </a:p>
          <a:p>
            <a:endParaRPr lang="en-GB" altLang="en-US" sz="2200"/>
          </a:p>
          <a:p>
            <a:r>
              <a:rPr lang="en-GB" altLang="en-US" sz="2200"/>
              <a:t>To a certain extent depends on the nature of the business eg. New product differing requirements to retail operation.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5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064"/>
    </mc:Choice>
    <mc:Fallback xmlns="">
      <p:transition spd="slow" advTm="1520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/>
          <p:cNvSpPr>
            <a:spLocks noChangeArrowheads="1"/>
          </p:cNvSpPr>
          <p:nvPr/>
        </p:nvSpPr>
        <p:spPr bwMode="auto">
          <a:xfrm>
            <a:off x="4343400" y="2971800"/>
            <a:ext cx="3505200" cy="2070100"/>
          </a:xfrm>
          <a:prstGeom prst="rect">
            <a:avLst/>
          </a:prstGeom>
          <a:solidFill>
            <a:srgbClr val="66FFCC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15" name="Rectangle 1027"/>
          <p:cNvSpPr>
            <a:spLocks noChangeArrowheads="1"/>
          </p:cNvSpPr>
          <p:nvPr/>
        </p:nvSpPr>
        <p:spPr bwMode="auto">
          <a:xfrm>
            <a:off x="2492375" y="3227389"/>
            <a:ext cx="1079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16" name="Rectangle 1028"/>
          <p:cNvSpPr>
            <a:spLocks noChangeArrowheads="1"/>
          </p:cNvSpPr>
          <p:nvPr/>
        </p:nvSpPr>
        <p:spPr bwMode="auto">
          <a:xfrm>
            <a:off x="2538413" y="3395664"/>
            <a:ext cx="9953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17" name="Rectangle 1029"/>
          <p:cNvSpPr>
            <a:spLocks noChangeArrowheads="1"/>
          </p:cNvSpPr>
          <p:nvPr/>
        </p:nvSpPr>
        <p:spPr bwMode="auto">
          <a:xfrm>
            <a:off x="2481263" y="2630488"/>
            <a:ext cx="10731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18" name="Rectangle 1030"/>
          <p:cNvSpPr>
            <a:spLocks noChangeArrowheads="1"/>
          </p:cNvSpPr>
          <p:nvPr/>
        </p:nvSpPr>
        <p:spPr bwMode="auto">
          <a:xfrm>
            <a:off x="2565400" y="2786063"/>
            <a:ext cx="9080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19" name="Text Box 1031"/>
          <p:cNvSpPr txBox="1">
            <a:spLocks noChangeArrowheads="1"/>
          </p:cNvSpPr>
          <p:nvPr/>
        </p:nvSpPr>
        <p:spPr bwMode="auto">
          <a:xfrm>
            <a:off x="2514601" y="609600"/>
            <a:ext cx="55975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 dirty="0">
                <a:latin typeface="+mn-lt"/>
              </a:rPr>
              <a:t>All </a:t>
            </a:r>
            <a:r>
              <a:rPr lang="en-US" altLang="en-US" sz="3200" dirty="0">
                <a:latin typeface="+mn-lt"/>
              </a:rPr>
              <a:t>operations </a:t>
            </a:r>
            <a:r>
              <a:rPr lang="en-GB" altLang="en-US" sz="3200" dirty="0">
                <a:latin typeface="+mn-lt"/>
              </a:rPr>
              <a:t>are transformation processes</a:t>
            </a:r>
            <a:endParaRPr lang="en-US" altLang="en-US" sz="3200" dirty="0">
              <a:latin typeface="+mn-lt"/>
            </a:endParaRPr>
          </a:p>
        </p:txBody>
      </p:sp>
      <p:sp>
        <p:nvSpPr>
          <p:cNvPr id="13320" name="Text Box 1032"/>
          <p:cNvSpPr txBox="1">
            <a:spLocks noChangeArrowheads="1"/>
          </p:cNvSpPr>
          <p:nvPr/>
        </p:nvSpPr>
        <p:spPr bwMode="auto">
          <a:xfrm>
            <a:off x="6096000" y="1981201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/>
              <a:t>ENVIRONMENT</a:t>
            </a:r>
          </a:p>
        </p:txBody>
      </p:sp>
      <p:sp>
        <p:nvSpPr>
          <p:cNvPr id="13321" name="Text Box 1033"/>
          <p:cNvSpPr txBox="1">
            <a:spLocks noChangeArrowheads="1"/>
          </p:cNvSpPr>
          <p:nvPr/>
        </p:nvSpPr>
        <p:spPr bwMode="auto">
          <a:xfrm>
            <a:off x="6705600" y="5638801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/>
              <a:t>ENVIRONMENT</a:t>
            </a:r>
          </a:p>
        </p:txBody>
      </p:sp>
      <p:sp>
        <p:nvSpPr>
          <p:cNvPr id="13322" name="AutoShape 1034"/>
          <p:cNvSpPr>
            <a:spLocks noChangeArrowheads="1"/>
          </p:cNvSpPr>
          <p:nvPr/>
        </p:nvSpPr>
        <p:spPr bwMode="auto">
          <a:xfrm>
            <a:off x="2819400" y="3657600"/>
            <a:ext cx="1428750" cy="666750"/>
          </a:xfrm>
          <a:prstGeom prst="rightArrow">
            <a:avLst>
              <a:gd name="adj1" fmla="val 50000"/>
              <a:gd name="adj2" fmla="val 53571"/>
            </a:avLst>
          </a:prstGeom>
          <a:solidFill>
            <a:srgbClr val="FF3300"/>
          </a:solidFill>
          <a:ln w="15875">
            <a:solidFill>
              <a:schemeClr val="tx1"/>
            </a:solidFill>
            <a:miter lim="800000"/>
            <a:headEnd/>
            <a:tailEnd type="none" w="sm" len="lg"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23" name="Text Box 1035"/>
          <p:cNvSpPr txBox="1">
            <a:spLocks noChangeArrowheads="1"/>
          </p:cNvSpPr>
          <p:nvPr/>
        </p:nvSpPr>
        <p:spPr bwMode="auto">
          <a:xfrm>
            <a:off x="2933700" y="3810000"/>
            <a:ext cx="914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600"/>
              <a:t>INPUT</a:t>
            </a:r>
          </a:p>
        </p:txBody>
      </p:sp>
      <p:sp>
        <p:nvSpPr>
          <p:cNvPr id="13324" name="AutoShape 1036"/>
          <p:cNvSpPr>
            <a:spLocks noChangeArrowheads="1"/>
          </p:cNvSpPr>
          <p:nvPr/>
        </p:nvSpPr>
        <p:spPr bwMode="auto">
          <a:xfrm>
            <a:off x="7962900" y="3657600"/>
            <a:ext cx="1428750" cy="666750"/>
          </a:xfrm>
          <a:prstGeom prst="rightArrow">
            <a:avLst>
              <a:gd name="adj1" fmla="val 50000"/>
              <a:gd name="adj2" fmla="val 53571"/>
            </a:avLst>
          </a:prstGeom>
          <a:solidFill>
            <a:srgbClr val="FF3300"/>
          </a:solidFill>
          <a:ln w="15875">
            <a:solidFill>
              <a:schemeClr val="tx1"/>
            </a:solidFill>
            <a:miter lim="800000"/>
            <a:headEnd/>
            <a:tailEnd type="none" w="sm" len="lg"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25" name="Text Box 1037"/>
          <p:cNvSpPr txBox="1">
            <a:spLocks noChangeArrowheads="1"/>
          </p:cNvSpPr>
          <p:nvPr/>
        </p:nvSpPr>
        <p:spPr bwMode="auto">
          <a:xfrm>
            <a:off x="8020050" y="3810000"/>
            <a:ext cx="12192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600"/>
              <a:t>OUTPUT</a:t>
            </a:r>
          </a:p>
        </p:txBody>
      </p:sp>
      <p:sp>
        <p:nvSpPr>
          <p:cNvPr id="112654" name="Text Box 1038"/>
          <p:cNvSpPr txBox="1">
            <a:spLocks noChangeArrowheads="1"/>
          </p:cNvSpPr>
          <p:nvPr/>
        </p:nvSpPr>
        <p:spPr bwMode="auto">
          <a:xfrm>
            <a:off x="9045575" y="3560763"/>
            <a:ext cx="1524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800"/>
              <a:t>GOODS AND SERVICES</a:t>
            </a:r>
          </a:p>
        </p:txBody>
      </p:sp>
      <p:grpSp>
        <p:nvGrpSpPr>
          <p:cNvPr id="2" name="Group 1039"/>
          <p:cNvGrpSpPr>
            <a:grpSpLocks/>
          </p:cNvGrpSpPr>
          <p:nvPr/>
        </p:nvGrpSpPr>
        <p:grpSpPr bwMode="auto">
          <a:xfrm>
            <a:off x="1847850" y="2057401"/>
            <a:ext cx="1885950" cy="739775"/>
            <a:chOff x="204" y="1284"/>
            <a:chExt cx="1200" cy="478"/>
          </a:xfrm>
        </p:grpSpPr>
        <p:sp>
          <p:nvSpPr>
            <p:cNvPr id="13339" name="Rectangle 1040"/>
            <p:cNvSpPr>
              <a:spLocks noChangeArrowheads="1"/>
            </p:cNvSpPr>
            <p:nvPr/>
          </p:nvSpPr>
          <p:spPr bwMode="auto">
            <a:xfrm>
              <a:off x="204" y="1284"/>
              <a:ext cx="1140" cy="478"/>
            </a:xfrm>
            <a:prstGeom prst="rect">
              <a:avLst/>
            </a:prstGeom>
            <a:solidFill>
              <a:srgbClr val="CCFFFF"/>
            </a:solidFill>
            <a:ln w="15875">
              <a:solidFill>
                <a:schemeClr val="tx1"/>
              </a:solidFill>
              <a:miter lim="800000"/>
              <a:headEnd/>
              <a:tailEnd type="none" w="sm" len="lg"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340" name="Text Box 1041"/>
            <p:cNvSpPr txBox="1">
              <a:spLocks noChangeArrowheads="1"/>
            </p:cNvSpPr>
            <p:nvPr/>
          </p:nvSpPr>
          <p:spPr bwMode="auto">
            <a:xfrm>
              <a:off x="204" y="1316"/>
              <a:ext cx="120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 type="none" w="sm" len="lg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1600"/>
                <a:t>TRANSFORMED RESOURCES</a:t>
              </a:r>
            </a:p>
          </p:txBody>
        </p:sp>
      </p:grpSp>
      <p:grpSp>
        <p:nvGrpSpPr>
          <p:cNvPr id="3" name="Group 1042"/>
          <p:cNvGrpSpPr>
            <a:grpSpLocks/>
          </p:cNvGrpSpPr>
          <p:nvPr/>
        </p:nvGrpSpPr>
        <p:grpSpPr bwMode="auto">
          <a:xfrm>
            <a:off x="1847850" y="2774950"/>
            <a:ext cx="2038350" cy="825500"/>
            <a:chOff x="204" y="1748"/>
            <a:chExt cx="1284" cy="520"/>
          </a:xfrm>
        </p:grpSpPr>
        <p:sp>
          <p:nvSpPr>
            <p:cNvPr id="13337" name="Rectangle 1043"/>
            <p:cNvSpPr>
              <a:spLocks noChangeArrowheads="1"/>
            </p:cNvSpPr>
            <p:nvPr/>
          </p:nvSpPr>
          <p:spPr bwMode="auto">
            <a:xfrm>
              <a:off x="204" y="1764"/>
              <a:ext cx="1140" cy="480"/>
            </a:xfrm>
            <a:prstGeom prst="rect">
              <a:avLst/>
            </a:prstGeom>
            <a:solidFill>
              <a:srgbClr val="CCFFFF"/>
            </a:solidFill>
            <a:ln w="15875">
              <a:solidFill>
                <a:schemeClr val="tx1"/>
              </a:solidFill>
              <a:miter lim="800000"/>
              <a:headEnd/>
              <a:tailEnd type="none" w="sm" len="lg"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338" name="Text Box 1044"/>
            <p:cNvSpPr txBox="1">
              <a:spLocks noChangeArrowheads="1"/>
            </p:cNvSpPr>
            <p:nvPr/>
          </p:nvSpPr>
          <p:spPr bwMode="auto">
            <a:xfrm>
              <a:off x="288" y="1748"/>
              <a:ext cx="1200" cy="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 type="none" w="sm" len="lg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600" dirty="0"/>
                <a:t>MATERIAL</a:t>
              </a:r>
              <a:r>
                <a:rPr lang="en-GB" altLang="en-US" sz="1600" dirty="0"/>
                <a:t>S</a:t>
              </a:r>
              <a:r>
                <a:rPr lang="en-US" altLang="en-US" sz="1600" dirty="0"/>
                <a:t>  INF</a:t>
              </a:r>
              <a:r>
                <a:rPr lang="en-GB" altLang="en-US" sz="1600" dirty="0"/>
                <a:t>OR</a:t>
              </a:r>
              <a:r>
                <a:rPr lang="en-US" altLang="en-US" sz="1600" dirty="0"/>
                <a:t>MATION CUSTOMERS</a:t>
              </a:r>
            </a:p>
          </p:txBody>
        </p:sp>
      </p:grpSp>
      <p:grpSp>
        <p:nvGrpSpPr>
          <p:cNvPr id="4" name="Group 1045"/>
          <p:cNvGrpSpPr>
            <a:grpSpLocks/>
          </p:cNvGrpSpPr>
          <p:nvPr/>
        </p:nvGrpSpPr>
        <p:grpSpPr bwMode="auto">
          <a:xfrm>
            <a:off x="1847850" y="4381501"/>
            <a:ext cx="2019300" cy="758825"/>
            <a:chOff x="204" y="2760"/>
            <a:chExt cx="1272" cy="478"/>
          </a:xfrm>
        </p:grpSpPr>
        <p:sp>
          <p:nvSpPr>
            <p:cNvPr id="13335" name="Rectangle 1046"/>
            <p:cNvSpPr>
              <a:spLocks noChangeArrowheads="1"/>
            </p:cNvSpPr>
            <p:nvPr/>
          </p:nvSpPr>
          <p:spPr bwMode="auto">
            <a:xfrm>
              <a:off x="204" y="2760"/>
              <a:ext cx="1140" cy="478"/>
            </a:xfrm>
            <a:prstGeom prst="rect">
              <a:avLst/>
            </a:prstGeom>
            <a:solidFill>
              <a:srgbClr val="CCFFFF"/>
            </a:solidFill>
            <a:ln w="15875">
              <a:solidFill>
                <a:schemeClr val="tx1"/>
              </a:solidFill>
              <a:miter lim="800000"/>
              <a:headEnd/>
              <a:tailEnd type="none" w="sm" len="lg"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336" name="Text Box 1047"/>
            <p:cNvSpPr txBox="1">
              <a:spLocks noChangeArrowheads="1"/>
            </p:cNvSpPr>
            <p:nvPr/>
          </p:nvSpPr>
          <p:spPr bwMode="auto">
            <a:xfrm>
              <a:off x="276" y="2838"/>
              <a:ext cx="1200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 type="none" w="sm" len="lg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600"/>
                <a:t>FACILITIES STAFF</a:t>
              </a:r>
            </a:p>
          </p:txBody>
        </p:sp>
      </p:grpSp>
      <p:grpSp>
        <p:nvGrpSpPr>
          <p:cNvPr id="5" name="Group 1048"/>
          <p:cNvGrpSpPr>
            <a:grpSpLocks/>
          </p:cNvGrpSpPr>
          <p:nvPr/>
        </p:nvGrpSpPr>
        <p:grpSpPr bwMode="auto">
          <a:xfrm>
            <a:off x="1785938" y="5143500"/>
            <a:ext cx="1905000" cy="762000"/>
            <a:chOff x="165" y="3240"/>
            <a:chExt cx="1200" cy="480"/>
          </a:xfrm>
        </p:grpSpPr>
        <p:sp>
          <p:nvSpPr>
            <p:cNvPr id="13333" name="Rectangle 1049"/>
            <p:cNvSpPr>
              <a:spLocks noChangeArrowheads="1"/>
            </p:cNvSpPr>
            <p:nvPr/>
          </p:nvSpPr>
          <p:spPr bwMode="auto">
            <a:xfrm>
              <a:off x="204" y="3240"/>
              <a:ext cx="1140" cy="480"/>
            </a:xfrm>
            <a:prstGeom prst="rect">
              <a:avLst/>
            </a:prstGeom>
            <a:solidFill>
              <a:srgbClr val="CCFFFF"/>
            </a:solidFill>
            <a:ln w="15875">
              <a:solidFill>
                <a:schemeClr val="tx1"/>
              </a:solidFill>
              <a:miter lim="800000"/>
              <a:headEnd/>
              <a:tailEnd type="none" w="sm" len="lg"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334" name="Text Box 1050"/>
            <p:cNvSpPr txBox="1">
              <a:spLocks noChangeArrowheads="1"/>
            </p:cNvSpPr>
            <p:nvPr/>
          </p:nvSpPr>
          <p:spPr bwMode="auto">
            <a:xfrm>
              <a:off x="165" y="3289"/>
              <a:ext cx="1200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 type="none" w="sm" len="lg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1600"/>
                <a:t>TRA</a:t>
              </a:r>
              <a:r>
                <a:rPr lang="en-GB" altLang="en-US" sz="1600"/>
                <a:t>NS</a:t>
              </a:r>
              <a:r>
                <a:rPr lang="en-US" altLang="en-US" sz="1600"/>
                <a:t>FORM</a:t>
              </a:r>
              <a:r>
                <a:rPr lang="en-GB" altLang="en-US" sz="1600"/>
                <a:t>ING</a:t>
              </a:r>
              <a:r>
                <a:rPr lang="en-US" altLang="en-US" sz="1600"/>
                <a:t> RESOURCES</a:t>
              </a:r>
            </a:p>
          </p:txBody>
        </p:sp>
      </p:grpSp>
      <p:sp>
        <p:nvSpPr>
          <p:cNvPr id="13331" name="Text Box 1051"/>
          <p:cNvSpPr txBox="1">
            <a:spLocks noChangeArrowheads="1"/>
          </p:cNvSpPr>
          <p:nvPr/>
        </p:nvSpPr>
        <p:spPr bwMode="auto">
          <a:xfrm>
            <a:off x="4800600" y="3657601"/>
            <a:ext cx="2667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2000"/>
              <a:t>TRANSFORMATION PROCESS</a:t>
            </a:r>
            <a:endParaRPr lang="en-US" altLang="en-US" sz="2000"/>
          </a:p>
        </p:txBody>
      </p:sp>
      <p:sp>
        <p:nvSpPr>
          <p:cNvPr id="13332" name="TextBox 27"/>
          <p:cNvSpPr txBox="1">
            <a:spLocks noChangeArrowheads="1"/>
          </p:cNvSpPr>
          <p:nvPr/>
        </p:nvSpPr>
        <p:spPr bwMode="auto">
          <a:xfrm>
            <a:off x="2135189" y="6308725"/>
            <a:ext cx="6135687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r>
              <a:rPr lang="en-GB" altLang="en-US" sz="1400" b="1" dirty="0">
                <a:latin typeface="+mn-lt"/>
              </a:rPr>
              <a:t>Source: Slack, N., Chambers, S. and Johnston, R.</a:t>
            </a:r>
            <a:r>
              <a:rPr lang="en-GB" altLang="en-US" sz="1400" dirty="0">
                <a:latin typeface="+mn-lt"/>
              </a:rPr>
              <a:t>, (2004), </a:t>
            </a:r>
          </a:p>
          <a:p>
            <a:r>
              <a:rPr lang="en-GB" altLang="en-US" sz="1400" dirty="0">
                <a:latin typeface="+mn-lt"/>
              </a:rPr>
              <a:t>Operations Management (4</a:t>
            </a:r>
            <a:r>
              <a:rPr lang="en-GB" altLang="en-US" sz="1400" baseline="30000" dirty="0">
                <a:latin typeface="+mn-lt"/>
              </a:rPr>
              <a:t>th</a:t>
            </a:r>
            <a:r>
              <a:rPr lang="en-GB" altLang="en-US" sz="1400" dirty="0">
                <a:latin typeface="+mn-lt"/>
              </a:rPr>
              <a:t> Ed), Financial Times/Prentice Hall </a:t>
            </a:r>
          </a:p>
          <a:p>
            <a:endParaRPr lang="en-GB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220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65"/>
    </mc:Choice>
    <mc:Fallback xmlns="">
      <p:transition spd="slow" advTm="193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15364" descr="Antique cash register keys">
            <a:extLst>
              <a:ext uri="{FF2B5EF4-FFF2-40B4-BE49-F238E27FC236}">
                <a16:creationId xmlns:a16="http://schemas.microsoft.com/office/drawing/2014/main" id="{DC3B3EC7-42FC-75B1-D345-9F0CA92B9D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5944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altLang="en-US" sz="2800"/>
              <a:t>Process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r>
              <a:rPr lang="en-GB" altLang="en-US" sz="1700"/>
              <a:t>What are your inputs?</a:t>
            </a:r>
          </a:p>
          <a:p>
            <a:r>
              <a:rPr lang="en-GB" altLang="en-US" sz="1700"/>
              <a:t>Where will they be sourced from and how much will they cost?</a:t>
            </a:r>
          </a:p>
          <a:p>
            <a:r>
              <a:rPr lang="en-GB" altLang="en-US" sz="1700"/>
              <a:t>Detail equipment, raw materials, services, running costs.</a:t>
            </a:r>
          </a:p>
          <a:p>
            <a:r>
              <a:rPr lang="en-GB" altLang="en-US" sz="1700"/>
              <a:t>Detail the channels through which you are going to reach the customers.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562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836"/>
    </mc:Choice>
    <mc:Fallback xmlns="">
      <p:transition spd="slow" advTm="135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br>
              <a:rPr lang="en-GB" altLang="en-US" dirty="0"/>
            </a:br>
            <a:r>
              <a:rPr lang="en-GB" altLang="en-US" dirty="0"/>
              <a:t>Operations and human resource requirements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/>
          </a:bodyPr>
          <a:lstStyle/>
          <a:p>
            <a:pPr marL="533400" indent="-533400"/>
            <a:r>
              <a:rPr lang="en-GB" altLang="en-US" sz="1500" b="1" u="sng"/>
              <a:t>People </a:t>
            </a:r>
          </a:p>
          <a:p>
            <a:pPr marL="933450" lvl="1" indent="-533400"/>
            <a:r>
              <a:rPr lang="en-GB" altLang="en-US" sz="1500"/>
              <a:t>Management team? </a:t>
            </a:r>
          </a:p>
          <a:p>
            <a:pPr marL="1314450" lvl="2" indent="-457200"/>
            <a:r>
              <a:rPr lang="en-GB" altLang="en-US" sz="1500"/>
              <a:t>Specialities </a:t>
            </a:r>
          </a:p>
          <a:p>
            <a:pPr marL="1314450" lvl="2" indent="-457200"/>
            <a:r>
              <a:rPr lang="en-GB" altLang="en-US" sz="1500"/>
              <a:t>What are their duties? </a:t>
            </a:r>
          </a:p>
          <a:p>
            <a:pPr marL="933450" lvl="1" indent="-533400"/>
            <a:r>
              <a:rPr lang="en-GB" altLang="en-US" sz="1500"/>
              <a:t>What are your current personnel needs? </a:t>
            </a:r>
          </a:p>
          <a:p>
            <a:pPr marL="1314450" lvl="2" indent="-457200"/>
            <a:r>
              <a:rPr lang="en-GB" altLang="en-US" sz="1500"/>
              <a:t>What skills/roles do you need to source elsewhere</a:t>
            </a:r>
          </a:p>
          <a:p>
            <a:pPr marL="1314450" lvl="2" indent="-457200"/>
            <a:r>
              <a:rPr lang="en-GB" altLang="en-US" sz="1500"/>
              <a:t>Where will you source this from – internal or external?</a:t>
            </a:r>
          </a:p>
          <a:p>
            <a:pPr marL="933450" lvl="1" indent="-533400"/>
            <a:r>
              <a:rPr lang="en-GB" altLang="en-US" sz="1500"/>
              <a:t>Salaries, benefits?</a:t>
            </a:r>
          </a:p>
          <a:p>
            <a:pPr marL="1314450" lvl="2" indent="-457200"/>
            <a:r>
              <a:rPr lang="en-GB" altLang="en-US" sz="1500"/>
              <a:t>Attract and keep staff/skills/expertise in context of industry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330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815"/>
    </mc:Choice>
    <mc:Fallback xmlns="">
      <p:transition spd="slow" advTm="251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GB" altLang="en-US"/>
              <a:t>Location</a:t>
            </a:r>
          </a:p>
        </p:txBody>
      </p:sp>
      <p:pic>
        <p:nvPicPr>
          <p:cNvPr id="16389" name="Picture 16388" descr="Boxes On Rack In Warehouse">
            <a:extLst>
              <a:ext uri="{FF2B5EF4-FFF2-40B4-BE49-F238E27FC236}">
                <a16:creationId xmlns:a16="http://schemas.microsoft.com/office/drawing/2014/main" id="{C584CF27-6657-DC0E-4AD6-C29082E4EFE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930" r="15536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/>
              <a:t>Where will you be located?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In what type of premises? 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The advantages eg visibility, access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How close to markets/suppliers?</a:t>
            </a:r>
          </a:p>
          <a:p>
            <a:pPr lvl="1">
              <a:spcBef>
                <a:spcPct val="50000"/>
              </a:spcBef>
            </a:pPr>
            <a:r>
              <a:rPr lang="en-GB" altLang="en-US" sz="2000"/>
              <a:t>How you will get product to market or market to service?</a:t>
            </a:r>
          </a:p>
          <a:p>
            <a:pPr lvl="1">
              <a:spcBef>
                <a:spcPct val="50000"/>
              </a:spcBef>
            </a:pPr>
            <a:r>
              <a:rPr lang="en-GB" altLang="en-US" sz="2000"/>
              <a:t>How will supplies get to you?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COSTS of these? (buy or rent?)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Consider any legal requirements.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42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865"/>
    </mc:Choice>
    <mc:Fallback xmlns="">
      <p:transition spd="slow" advTm="106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 dirty="0">
                <a:solidFill>
                  <a:srgbClr val="FF0000"/>
                </a:solidFill>
              </a:rPr>
              <a:t>Example exercise: features and benefits  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2055812" y="1844824"/>
            <a:ext cx="4040188" cy="639762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Features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2028388" y="2708920"/>
            <a:ext cx="4040188" cy="2880320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Our fitness centre, which is just for adults, has 16 exercise classes, a pool that is available for water aerobics and open swims, and a full spa and massage service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3"/>
          </p:nvPr>
        </p:nvSpPr>
        <p:spPr>
          <a:xfrm>
            <a:off x="6131092" y="1844824"/>
            <a:ext cx="4041775" cy="639762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Benefits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>
          <a:xfrm>
            <a:off x="6096001" y="2708920"/>
            <a:ext cx="4041775" cy="2880320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sz="2400" dirty="0"/>
              <a:t>Our fitness centre, which is just for adults, will feature classes and exercise equipment that help adults maintain their fitness and lead healthier lives</a:t>
            </a:r>
          </a:p>
          <a:p>
            <a:pPr marL="0" indent="0">
              <a:buNone/>
            </a:pPr>
            <a:r>
              <a:rPr lang="en-GB" altLang="en-US" sz="2400" dirty="0"/>
              <a:t>This statement focuses on the benefits, potential customers are left feeling that joining this centre will enhance their lives.</a:t>
            </a:r>
          </a:p>
          <a:p>
            <a:pPr marL="0" indent="0">
              <a:buNone/>
            </a:pP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99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878"/>
    </mc:Choice>
    <mc:Fallback xmlns="">
      <p:transition spd="slow" advTm="108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1162" y="3050434"/>
            <a:ext cx="3722933" cy="757130"/>
          </a:xfrm>
          <a:ln w="25400" cap="sq">
            <a:solidFill>
              <a:srgbClr val="FFFFFF"/>
            </a:solidFill>
            <a:miter lim="800000"/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altLang="en-US" sz="2800" kern="1200" dirty="0">
                <a:latin typeface="+mj-lt"/>
                <a:ea typeface="+mj-ea"/>
                <a:cs typeface="+mj-cs"/>
              </a:rPr>
              <a:t>Features and Benefits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574536" y="640080"/>
            <a:ext cx="5053066" cy="2546604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r>
              <a:rPr lang="en-US" altLang="en-US" sz="2000" b="1" u="sng" dirty="0"/>
              <a:t>Features</a:t>
            </a:r>
            <a:r>
              <a:rPr lang="en-US" altLang="en-US" sz="2000" dirty="0"/>
              <a:t> are those things that make up the product/service – its practical utility</a:t>
            </a:r>
          </a:p>
          <a:p>
            <a:pPr marL="0"/>
            <a:endParaRPr lang="en-US" altLang="en-US" sz="2000" dirty="0"/>
          </a:p>
          <a:p>
            <a:pPr marL="0"/>
            <a:r>
              <a:rPr lang="en-US" altLang="en-US" sz="2000" b="1" u="sng" dirty="0"/>
              <a:t>Benefits</a:t>
            </a:r>
            <a:r>
              <a:rPr lang="en-US" altLang="en-US" sz="2000" dirty="0"/>
              <a:t> are those things that people perceive they are buying</a:t>
            </a:r>
          </a:p>
          <a:p>
            <a:pPr marL="0"/>
            <a:endParaRPr lang="en-US" altLang="en-US" sz="2000" dirty="0"/>
          </a:p>
          <a:p>
            <a:pPr marL="0"/>
            <a:endParaRPr lang="en-US" altLang="en-US" sz="2000" dirty="0"/>
          </a:p>
          <a:p>
            <a:pPr marL="0"/>
            <a:endParaRPr lang="en-US" altLang="en-US" sz="2000" dirty="0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570204" y="3671315"/>
            <a:ext cx="5057398" cy="25466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 indent="-228600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+mn-lt"/>
                <a:cs typeface="+mn-cs"/>
              </a:rPr>
              <a:t>Understanding of features and benefits of your product/service will help you identify a market, target a market and price more appropriately.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790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822"/>
    </mc:Choice>
    <mc:Fallback xmlns="">
      <p:transition spd="slow" advTm="1028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717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altLang="en-US"/>
              <a:t>Also</a:t>
            </a:r>
          </a:p>
        </p:txBody>
      </p:sp>
      <p:pic>
        <p:nvPicPr>
          <p:cNvPr id="8199" name="Graphic 8198" descr="Robot">
            <a:extLst>
              <a:ext uri="{FF2B5EF4-FFF2-40B4-BE49-F238E27FC236}">
                <a16:creationId xmlns:a16="http://schemas.microsoft.com/office/drawing/2014/main" id="{7AD2FE7D-C937-9934-BE2F-0F549D5066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3182" y="955437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/>
          </a:bodyPr>
          <a:lstStyle/>
          <a:p>
            <a:r>
              <a:rPr lang="en-GB" altLang="en-US" dirty="0"/>
              <a:t>You have to know the features in order to set up an operation to deliver these.</a:t>
            </a:r>
          </a:p>
          <a:p>
            <a:endParaRPr lang="en-GB" altLang="en-US" dirty="0"/>
          </a:p>
          <a:p>
            <a:r>
              <a:rPr lang="en-GB" altLang="en-US" dirty="0"/>
              <a:t>You have to know the benefits as the basis of your promotional plan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55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82"/>
    </mc:Choice>
    <mc:Fallback xmlns="">
      <p:transition spd="slow" advTm="453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5400"/>
              <a:t>Now in your groups…</a:t>
            </a:r>
          </a:p>
        </p:txBody>
      </p:sp>
      <p:pic>
        <p:nvPicPr>
          <p:cNvPr id="9221" name="Picture 9220" descr="Wood human figure">
            <a:extLst>
              <a:ext uri="{FF2B5EF4-FFF2-40B4-BE49-F238E27FC236}">
                <a16:creationId xmlns:a16="http://schemas.microsoft.com/office/drawing/2014/main" id="{F00522E0-4D44-318A-C0D2-FE5E921B4F2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91" r="55564" b="-2"/>
          <a:stretch/>
        </p:blipFill>
        <p:spPr>
          <a:xfrm>
            <a:off x="20" y="1"/>
            <a:ext cx="4052522" cy="6858000"/>
          </a:xfrm>
          <a:custGeom>
            <a:avLst/>
            <a:gdLst/>
            <a:ahLst/>
            <a:cxnLst/>
            <a:rect l="l" t="t" r="r" b="b"/>
            <a:pathLst>
              <a:path w="4052542" h="6858000">
                <a:moveTo>
                  <a:pt x="0" y="0"/>
                </a:moveTo>
                <a:lnTo>
                  <a:pt x="4020923" y="0"/>
                </a:lnTo>
                <a:lnTo>
                  <a:pt x="4022656" y="14697"/>
                </a:lnTo>
                <a:cubicBezTo>
                  <a:pt x="4037606" y="98462"/>
                  <a:pt x="4035072" y="183369"/>
                  <a:pt x="4039126" y="267642"/>
                </a:cubicBezTo>
                <a:cubicBezTo>
                  <a:pt x="4043941" y="370699"/>
                  <a:pt x="4037860" y="474136"/>
                  <a:pt x="4035579" y="577446"/>
                </a:cubicBezTo>
                <a:cubicBezTo>
                  <a:pt x="4033805" y="665399"/>
                  <a:pt x="4025063" y="753226"/>
                  <a:pt x="4027724" y="841306"/>
                </a:cubicBezTo>
                <a:cubicBezTo>
                  <a:pt x="4027914" y="844352"/>
                  <a:pt x="4027914" y="847398"/>
                  <a:pt x="4027724" y="850444"/>
                </a:cubicBezTo>
                <a:cubicBezTo>
                  <a:pt x="4019615" y="947281"/>
                  <a:pt x="4019615" y="1044626"/>
                  <a:pt x="4027724" y="1141464"/>
                </a:cubicBezTo>
                <a:cubicBezTo>
                  <a:pt x="4030296" y="1181772"/>
                  <a:pt x="4029574" y="1222221"/>
                  <a:pt x="4025570" y="1262415"/>
                </a:cubicBezTo>
                <a:cubicBezTo>
                  <a:pt x="4021769" y="1313563"/>
                  <a:pt x="4009606" y="1365472"/>
                  <a:pt x="4018348" y="1416238"/>
                </a:cubicBezTo>
                <a:cubicBezTo>
                  <a:pt x="4024037" y="1458058"/>
                  <a:pt x="4027166" y="1500194"/>
                  <a:pt x="4027724" y="1542394"/>
                </a:cubicBezTo>
                <a:cubicBezTo>
                  <a:pt x="4032158" y="1636820"/>
                  <a:pt x="4027977" y="1731753"/>
                  <a:pt x="4026330" y="1826433"/>
                </a:cubicBezTo>
                <a:cubicBezTo>
                  <a:pt x="4024556" y="1936724"/>
                  <a:pt x="4027344" y="2047015"/>
                  <a:pt x="4018475" y="2157432"/>
                </a:cubicBezTo>
                <a:cubicBezTo>
                  <a:pt x="4013597" y="2246629"/>
                  <a:pt x="4013597" y="2336029"/>
                  <a:pt x="4018475" y="2425226"/>
                </a:cubicBezTo>
                <a:cubicBezTo>
                  <a:pt x="4020882" y="2506961"/>
                  <a:pt x="4033172" y="2587934"/>
                  <a:pt x="4031145" y="2670557"/>
                </a:cubicBezTo>
                <a:cubicBezTo>
                  <a:pt x="4028737" y="2766886"/>
                  <a:pt x="4017335" y="2862962"/>
                  <a:pt x="4020882" y="2959546"/>
                </a:cubicBezTo>
                <a:cubicBezTo>
                  <a:pt x="4022529" y="3005617"/>
                  <a:pt x="4022656" y="3051688"/>
                  <a:pt x="4023543" y="3097758"/>
                </a:cubicBezTo>
                <a:cubicBezTo>
                  <a:pt x="4024683" y="3153221"/>
                  <a:pt x="4034692" y="3208556"/>
                  <a:pt x="4029117" y="3263892"/>
                </a:cubicBezTo>
                <a:cubicBezTo>
                  <a:pt x="4019869" y="3356161"/>
                  <a:pt x="3995923" y="3446906"/>
                  <a:pt x="4010873" y="3541459"/>
                </a:cubicBezTo>
                <a:cubicBezTo>
                  <a:pt x="4019108" y="3593495"/>
                  <a:pt x="4028357" y="3645658"/>
                  <a:pt x="4033172" y="3698201"/>
                </a:cubicBezTo>
                <a:cubicBezTo>
                  <a:pt x="4037353" y="3745160"/>
                  <a:pt x="4047868" y="3792881"/>
                  <a:pt x="4039886" y="3839586"/>
                </a:cubicBezTo>
                <a:cubicBezTo>
                  <a:pt x="4033045" y="3879565"/>
                  <a:pt x="4036592" y="3919544"/>
                  <a:pt x="4031271" y="3959523"/>
                </a:cubicBezTo>
                <a:cubicBezTo>
                  <a:pt x="4024303" y="4011939"/>
                  <a:pt x="4020629" y="4065244"/>
                  <a:pt x="4015308" y="4118042"/>
                </a:cubicBezTo>
                <a:cubicBezTo>
                  <a:pt x="4010620" y="4165889"/>
                  <a:pt x="4006946" y="4213610"/>
                  <a:pt x="4019615" y="4258539"/>
                </a:cubicBezTo>
                <a:cubicBezTo>
                  <a:pt x="4050656" y="4371622"/>
                  <a:pt x="4033679" y="4484070"/>
                  <a:pt x="4022023" y="4596391"/>
                </a:cubicBezTo>
                <a:cubicBezTo>
                  <a:pt x="4016321" y="4650965"/>
                  <a:pt x="4007959" y="4708712"/>
                  <a:pt x="4020629" y="4758718"/>
                </a:cubicBezTo>
                <a:cubicBezTo>
                  <a:pt x="4043941" y="4847432"/>
                  <a:pt x="4025697" y="4931705"/>
                  <a:pt x="4015561" y="5016866"/>
                </a:cubicBezTo>
                <a:cubicBezTo>
                  <a:pt x="4003335" y="5100174"/>
                  <a:pt x="4005096" y="5184929"/>
                  <a:pt x="4020756" y="5267654"/>
                </a:cubicBezTo>
                <a:cubicBezTo>
                  <a:pt x="4033172" y="5326035"/>
                  <a:pt x="4033172" y="5385432"/>
                  <a:pt x="4034692" y="5444194"/>
                </a:cubicBezTo>
                <a:cubicBezTo>
                  <a:pt x="4035579" y="5481001"/>
                  <a:pt x="4022023" y="5518441"/>
                  <a:pt x="4013027" y="5555120"/>
                </a:cubicBezTo>
                <a:cubicBezTo>
                  <a:pt x="3996937" y="5621371"/>
                  <a:pt x="3991109" y="5688636"/>
                  <a:pt x="4013027" y="5753237"/>
                </a:cubicBezTo>
                <a:cubicBezTo>
                  <a:pt x="4043561" y="5842713"/>
                  <a:pt x="4061045" y="5932189"/>
                  <a:pt x="4048375" y="6026870"/>
                </a:cubicBezTo>
                <a:cubicBezTo>
                  <a:pt x="4041027" y="6085251"/>
                  <a:pt x="4039380" y="6144902"/>
                  <a:pt x="4028357" y="6202522"/>
                </a:cubicBezTo>
                <a:cubicBezTo>
                  <a:pt x="4010240" y="6298091"/>
                  <a:pt x="4016701" y="6393024"/>
                  <a:pt x="4031145" y="6487196"/>
                </a:cubicBezTo>
                <a:cubicBezTo>
                  <a:pt x="4041293" y="6565885"/>
                  <a:pt x="4042395" y="6645474"/>
                  <a:pt x="4034439" y="6724403"/>
                </a:cubicBezTo>
                <a:lnTo>
                  <a:pt x="402520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4296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GB" sz="2200"/>
              <a:t>What are the features of your product/service?</a:t>
            </a:r>
          </a:p>
          <a:p>
            <a:r>
              <a:rPr lang="en-GB" sz="2200"/>
              <a:t>What are the benefits for the customer?</a:t>
            </a:r>
          </a:p>
          <a:p>
            <a:r>
              <a:rPr lang="en-GB" sz="2200"/>
              <a:t>What inputs (resources, activities, partnerships) are required?</a:t>
            </a:r>
          </a:p>
          <a:p>
            <a:r>
              <a:rPr lang="en-GB" sz="2200"/>
              <a:t>What do these inputs cost?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524000" y="3068639"/>
            <a:ext cx="914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en-US" altLang="en-US" sz="3200">
              <a:solidFill>
                <a:schemeClr val="tx2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912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322"/>
    </mc:Choice>
    <mc:Fallback xmlns="">
      <p:transition spd="slow" advTm="673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Structuring costs: breakeven model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B2371B-372D-2C5C-017E-C72C15BE68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8324" y="3133468"/>
            <a:ext cx="3858914" cy="229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845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505200" y="3124200"/>
            <a:ext cx="1676400" cy="1752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team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event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venue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ticketing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VIP relationship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video crew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52578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attractive football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360º event (match, dining, shopping)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exclusive VIP lounges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merchandising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renting out stadium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chemeClr val="bg2"/>
                </a:solidFill>
                <a:latin typeface="Arial" charset="0"/>
              </a:rPr>
              <a:t>…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7010400" y="3110706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stadium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POS networks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club website (+online TV)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club cable TV channel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mobile phone TV channel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…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endParaRPr lang="en-US" altLang="en-US" sz="10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752600" y="3124200"/>
            <a:ext cx="1676400" cy="1752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play attractive &amp; win games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brand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video images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channel management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0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87630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fans (families, etc.)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fan groups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companies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event/concert organizers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advertisers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chemeClr val="bg2"/>
                </a:solidFill>
                <a:latin typeface="Arial" charset="0"/>
              </a:rPr>
              <a:t>…</a:t>
            </a: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1752600" y="5029200"/>
            <a:ext cx="3429000" cy="13716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/>
          <a:lstStyle>
            <a:lvl1pPr marL="895350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team &amp; maintenance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infrastructure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marketing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video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0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5257800" y="5029200"/>
            <a:ext cx="5181600" cy="1371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/>
          <a:lstStyle>
            <a:lvl1pPr marL="895350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Ticket fees &amp; season tickets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online TV subscription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revenue sharing cable &amp; mobile phone TV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renting out stadium for events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advertising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merchandising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endParaRPr lang="en-US" altLang="en-US" sz="10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3505200" y="1219200"/>
            <a:ext cx="1676400" cy="1752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food &amp; beverages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ticketing services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promoters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ad placement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telecom operator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TV operator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7010400" y="1219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personalized web profile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newsletter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team blog (RSS)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VIP events with team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chemeClr val="bg2"/>
                </a:solidFill>
                <a:latin typeface="Arial" charset="0"/>
              </a:rPr>
              <a:t>…</a:t>
            </a:r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53340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Value Proposition</a:t>
            </a:r>
          </a:p>
        </p:txBody>
      </p:sp>
      <p:sp>
        <p:nvSpPr>
          <p:cNvPr id="6156" name="Rectangle 12"/>
          <p:cNvSpPr>
            <a:spLocks noChangeArrowheads="1"/>
          </p:cNvSpPr>
          <p:nvPr/>
        </p:nvSpPr>
        <p:spPr bwMode="auto">
          <a:xfrm>
            <a:off x="70866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Distribution Channel</a:t>
            </a:r>
          </a:p>
        </p:txBody>
      </p:sp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88392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Target</a:t>
            </a:r>
            <a:r>
              <a:rPr lang="en-US" altLang="en-US" sz="1000" b="1" dirty="0">
                <a:solidFill>
                  <a:schemeClr val="bg2"/>
                </a:solidFill>
                <a:latin typeface="Arial" charset="0"/>
              </a:rPr>
              <a:t> </a:t>
            </a: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Customer</a:t>
            </a:r>
          </a:p>
        </p:txBody>
      </p:sp>
      <p:sp>
        <p:nvSpPr>
          <p:cNvPr id="6158" name="Rectangle 14"/>
          <p:cNvSpPr>
            <a:spLocks noChangeArrowheads="1"/>
          </p:cNvSpPr>
          <p:nvPr/>
        </p:nvSpPr>
        <p:spPr bwMode="auto">
          <a:xfrm>
            <a:off x="7086600" y="114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Customer Relationship</a:t>
            </a:r>
          </a:p>
        </p:txBody>
      </p:sp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3581400" y="1143000"/>
            <a:ext cx="1524000" cy="228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Partner Network</a:t>
            </a: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3581400" y="3048000"/>
            <a:ext cx="1524000" cy="228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Activity Configuration</a:t>
            </a: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1828800" y="3048000"/>
            <a:ext cx="1524000" cy="228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Core Competences</a:t>
            </a:r>
          </a:p>
        </p:txBody>
      </p:sp>
      <p:sp>
        <p:nvSpPr>
          <p:cNvPr id="6162" name="Rectangle 18"/>
          <p:cNvSpPr>
            <a:spLocks noChangeArrowheads="1"/>
          </p:cNvSpPr>
          <p:nvPr/>
        </p:nvSpPr>
        <p:spPr bwMode="auto">
          <a:xfrm>
            <a:off x="1828800" y="495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Cost Structure</a:t>
            </a:r>
          </a:p>
        </p:txBody>
      </p:sp>
      <p:sp>
        <p:nvSpPr>
          <p:cNvPr id="6163" name="Rectangle 19"/>
          <p:cNvSpPr>
            <a:spLocks noChangeArrowheads="1"/>
          </p:cNvSpPr>
          <p:nvPr/>
        </p:nvSpPr>
        <p:spPr bwMode="auto">
          <a:xfrm>
            <a:off x="5334000" y="495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Revenue</a:t>
            </a:r>
            <a:r>
              <a:rPr lang="en-US" altLang="en-US" sz="1000" b="1" dirty="0">
                <a:solidFill>
                  <a:schemeClr val="bg2"/>
                </a:solidFill>
                <a:latin typeface="Arial" charset="0"/>
              </a:rPr>
              <a:t> </a:t>
            </a: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Model</a:t>
            </a:r>
          </a:p>
        </p:txBody>
      </p:sp>
      <p:sp>
        <p:nvSpPr>
          <p:cNvPr id="6164" name="AutoShape 20"/>
          <p:cNvSpPr>
            <a:spLocks noChangeArrowheads="1"/>
          </p:cNvSpPr>
          <p:nvPr/>
        </p:nvSpPr>
        <p:spPr bwMode="auto">
          <a:xfrm>
            <a:off x="1847851" y="247651"/>
            <a:ext cx="5610225" cy="612775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70000" anchor="ctr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000">
                <a:solidFill>
                  <a:schemeClr val="bg1"/>
                </a:solidFill>
                <a:latin typeface="Tahoma" pitchFamily="34" charset="0"/>
              </a:rPr>
              <a:t>processes generate costs</a:t>
            </a:r>
            <a:endParaRPr lang="en-US" altLang="en-US" sz="300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6165" name="AutoShape 21"/>
          <p:cNvSpPr>
            <a:spLocks noChangeArrowheads="1"/>
          </p:cNvSpPr>
          <p:nvPr/>
        </p:nvSpPr>
        <p:spPr bwMode="auto">
          <a:xfrm>
            <a:off x="2927350" y="4581526"/>
            <a:ext cx="1296988" cy="72072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a-DK" altLang="en-US" sz="1800">
              <a:latin typeface="Arial" charset="0"/>
            </a:endParaRPr>
          </a:p>
        </p:txBody>
      </p:sp>
      <p:sp>
        <p:nvSpPr>
          <p:cNvPr id="22" name="Footer Placeholder 3"/>
          <p:cNvSpPr txBox="1">
            <a:spLocks noGrp="1"/>
          </p:cNvSpPr>
          <p:nvPr/>
        </p:nvSpPr>
        <p:spPr bwMode="auto">
          <a:xfrm>
            <a:off x="5334000" y="24876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eaLnBrk="0" hangingPunct="0">
              <a:defRPr/>
            </a:pPr>
            <a:r>
              <a:rPr lang="en-US" sz="1400" b="1" dirty="0">
                <a:solidFill>
                  <a:srgbClr val="FF0000"/>
                </a:solidFill>
              </a:rPr>
              <a:t>Dr. Yen Tran</a:t>
            </a:r>
          </a:p>
        </p:txBody>
      </p:sp>
    </p:spTree>
    <p:extLst>
      <p:ext uri="{BB962C8B-B14F-4D97-AF65-F5344CB8AC3E}">
        <p14:creationId xmlns:p14="http://schemas.microsoft.com/office/powerpoint/2010/main" val="27074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4"/>
    </mc:Choice>
    <mc:Fallback xmlns="">
      <p:transition spd="slow" advTm="522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5052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team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event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venue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ticketing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VIP relationship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video crew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2578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attractive football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360º event (match, dining, shopping)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exclusive VIP lounges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merchandising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renting out stadium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70104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stadium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POS networks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club website (+online TV)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club cable TV channel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mobile phone TV channel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…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endParaRPr lang="en-US" altLang="en-US" sz="10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7526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play attractive &amp; win games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brand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video images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channel management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0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87630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fans (families, etc.)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fan groups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companies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event/concert organizers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advertisers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1752600" y="5029200"/>
            <a:ext cx="3429000" cy="13716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/>
          <a:lstStyle>
            <a:lvl1pPr marL="895350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team &amp; maintenance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infrastructure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marketing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video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0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5257800" y="5029200"/>
            <a:ext cx="5181600" cy="13716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/>
          <a:lstStyle>
            <a:lvl1pPr marL="895350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Ticket fees &amp; season tickets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online TV subscription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revenue sharing cable &amp; mobile phone TV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renting out stadium for events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advertising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merchandising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endParaRPr lang="en-US" altLang="en-US" sz="10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3505200" y="1219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food &amp; beverages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ticketing services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promoters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ad placement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telecom operator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TV operator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chemeClr val="bg2"/>
                </a:solidFill>
                <a:latin typeface="Arial" charset="0"/>
              </a:rPr>
              <a:t>…</a:t>
            </a: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7010400" y="1219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personalized web profile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newsletter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team blog (RSS)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VIP events with team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53340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Value Proposition</a:t>
            </a: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70866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Distribution Channel</a:t>
            </a:r>
          </a:p>
        </p:txBody>
      </p:sp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88392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Target Customer</a:t>
            </a: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7086600" y="114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Customer Relationship</a:t>
            </a:r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3581400" y="114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Partner Network</a:t>
            </a:r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35814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Activity</a:t>
            </a:r>
            <a:r>
              <a:rPr lang="en-US" altLang="en-US" sz="1000" b="1" dirty="0">
                <a:solidFill>
                  <a:schemeClr val="bg2"/>
                </a:solidFill>
                <a:latin typeface="Arial" charset="0"/>
              </a:rPr>
              <a:t> </a:t>
            </a: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Configuration</a:t>
            </a:r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18288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Core Competences</a:t>
            </a:r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1828800" y="495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Cost Structure</a:t>
            </a:r>
          </a:p>
        </p:txBody>
      </p:sp>
      <p:sp>
        <p:nvSpPr>
          <p:cNvPr id="7187" name="Rectangle 19"/>
          <p:cNvSpPr>
            <a:spLocks noChangeArrowheads="1"/>
          </p:cNvSpPr>
          <p:nvPr/>
        </p:nvSpPr>
        <p:spPr bwMode="auto">
          <a:xfrm>
            <a:off x="5334000" y="495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Revenue Model</a:t>
            </a:r>
          </a:p>
        </p:txBody>
      </p:sp>
      <p:sp>
        <p:nvSpPr>
          <p:cNvPr id="7188" name="AutoShape 20"/>
          <p:cNvSpPr>
            <a:spLocks noChangeArrowheads="1"/>
          </p:cNvSpPr>
          <p:nvPr/>
        </p:nvSpPr>
        <p:spPr bwMode="auto">
          <a:xfrm>
            <a:off x="1919288" y="333376"/>
            <a:ext cx="3960812" cy="612775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70000" anchor="ctr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bg1"/>
                </a:solidFill>
                <a:latin typeface="Tahoma" pitchFamily="34" charset="0"/>
              </a:rPr>
              <a:t>and deliver value</a:t>
            </a:r>
            <a:endParaRPr lang="en-US" altLang="en-US" sz="300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7189" name="AutoShape 21"/>
          <p:cNvSpPr>
            <a:spLocks noChangeArrowheads="1"/>
          </p:cNvSpPr>
          <p:nvPr/>
        </p:nvSpPr>
        <p:spPr bwMode="auto">
          <a:xfrm>
            <a:off x="4656139" y="5300664"/>
            <a:ext cx="1081087" cy="865187"/>
          </a:xfrm>
          <a:prstGeom prst="leftRightArrow">
            <a:avLst>
              <a:gd name="adj1" fmla="val 50000"/>
              <a:gd name="adj2" fmla="val 24991"/>
            </a:avLst>
          </a:prstGeom>
          <a:solidFill>
            <a:srgbClr val="FF00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CH" altLang="en-US" sz="1800" b="1">
                <a:solidFill>
                  <a:schemeClr val="bg1"/>
                </a:solidFill>
                <a:latin typeface="Arial" charset="0"/>
              </a:rPr>
              <a:t>&lt;</a:t>
            </a:r>
            <a:endParaRPr lang="fr-FR" altLang="en-US" sz="1800" b="1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88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811"/>
    </mc:Choice>
    <mc:Fallback xmlns="">
      <p:transition spd="slow" advTm="28181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altLang="en-US" dirty="0"/>
              <a:t>Costs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altLang="en-US" b="1" dirty="0"/>
              <a:t>Fixed costs</a:t>
            </a:r>
            <a:r>
              <a:rPr lang="en-GB" altLang="en-US" dirty="0"/>
              <a:t> will have to be paid no matter how many units are produced.</a:t>
            </a:r>
          </a:p>
          <a:p>
            <a:endParaRPr lang="en-GB" altLang="en-US" dirty="0"/>
          </a:p>
          <a:p>
            <a:r>
              <a:rPr lang="en-GB" altLang="en-US" b="1" dirty="0"/>
              <a:t>Variable costs</a:t>
            </a:r>
            <a:r>
              <a:rPr lang="en-GB" altLang="en-US" dirty="0"/>
              <a:t> e.g. material costs per unit will increase as output increases.</a:t>
            </a:r>
          </a:p>
          <a:p>
            <a:endParaRPr lang="en-GB" altLang="en-US" dirty="0"/>
          </a:p>
          <a:p>
            <a:r>
              <a:rPr lang="en-GB" altLang="en-US" dirty="0"/>
              <a:t>The difference between the variable costs and sales price is known as the ‘</a:t>
            </a:r>
            <a:r>
              <a:rPr lang="en-GB" altLang="en-US" b="1" dirty="0"/>
              <a:t>contribution’.</a:t>
            </a:r>
            <a:r>
              <a:rPr lang="en-GB" altLang="en-US" dirty="0"/>
              <a:t>  </a:t>
            </a:r>
          </a:p>
          <a:p>
            <a:endParaRPr lang="en-GB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33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12"/>
    </mc:Choice>
    <mc:Fallback xmlns="">
      <p:transition spd="slow" advTm="104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981200" y="620688"/>
            <a:ext cx="8229600" cy="1143000"/>
          </a:xfrm>
        </p:spPr>
        <p:txBody>
          <a:bodyPr/>
          <a:lstStyle/>
          <a:p>
            <a:r>
              <a:rPr lang="en-GB" altLang="en-US" dirty="0">
                <a:solidFill>
                  <a:srgbClr val="FF0000"/>
                </a:solidFill>
              </a:rPr>
              <a:t>What is your unit of sale?</a:t>
            </a:r>
          </a:p>
        </p:txBody>
      </p:sp>
      <p:sp>
        <p:nvSpPr>
          <p:cNvPr id="10243" name="Text Placeholder 2"/>
          <p:cNvSpPr>
            <a:spLocks noGrp="1"/>
          </p:cNvSpPr>
          <p:nvPr>
            <p:ph type="body" idx="1"/>
          </p:nvPr>
        </p:nvSpPr>
        <p:spPr>
          <a:xfrm>
            <a:off x="2032161" y="1844824"/>
            <a:ext cx="4040188" cy="639762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Cathie’s colourful carpet</a:t>
            </a:r>
          </a:p>
        </p:txBody>
      </p:sp>
      <p:sp>
        <p:nvSpPr>
          <p:cNvPr id="10244" name="Content Placeholder 3"/>
          <p:cNvSpPr>
            <a:spLocks noGrp="1"/>
          </p:cNvSpPr>
          <p:nvPr>
            <p:ph sz="half" idx="2"/>
          </p:nvPr>
        </p:nvSpPr>
        <p:spPr>
          <a:xfrm>
            <a:off x="2041653" y="2708920"/>
            <a:ext cx="4040188" cy="3951288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solidFill>
                  <a:schemeClr val="tx1"/>
                </a:solidFill>
              </a:rPr>
              <a:t>Selling price £20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Variable costs £5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Contribution (£20-5) £15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Fixed costs £12000</a:t>
            </a:r>
          </a:p>
        </p:txBody>
      </p:sp>
      <p:sp>
        <p:nvSpPr>
          <p:cNvPr id="1024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1" y="1844824"/>
            <a:ext cx="4041775" cy="639762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What are you selling?</a:t>
            </a:r>
          </a:p>
        </p:txBody>
      </p:sp>
      <p:sp>
        <p:nvSpPr>
          <p:cNvPr id="10246" name="Content Placeholder 5"/>
          <p:cNvSpPr>
            <a:spLocks noGrp="1"/>
          </p:cNvSpPr>
          <p:nvPr>
            <p:ph sz="quarter" idx="4"/>
          </p:nvPr>
        </p:nvSpPr>
        <p:spPr>
          <a:xfrm>
            <a:off x="6130443" y="2708920"/>
            <a:ext cx="4041775" cy="3951288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solidFill>
                  <a:schemeClr val="tx1"/>
                </a:solidFill>
              </a:rPr>
              <a:t>Selling price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Variable costs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Contribution per unit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Fixed costs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943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80"/>
    </mc:Choice>
    <mc:Fallback xmlns="">
      <p:transition spd="slow" advTm="32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/>
      <p:bldP spid="1024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4913" y="344969"/>
            <a:ext cx="6248400" cy="6286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Breakeven Chart</a:t>
            </a:r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43269" y="1194767"/>
            <a:ext cx="8335617" cy="5501745"/>
          </a:xfr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391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593"/>
    </mc:Choice>
    <mc:Fallback xmlns="">
      <p:transition spd="slow" advTm="15659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 idx="4294967295"/>
          </p:nvPr>
        </p:nvSpPr>
        <p:spPr>
          <a:xfrm>
            <a:off x="4057650" y="188913"/>
            <a:ext cx="8134350" cy="1524000"/>
          </a:xfrm>
        </p:spPr>
        <p:txBody>
          <a:bodyPr/>
          <a:lstStyle/>
          <a:p>
            <a:r>
              <a:rPr lang="en-GB" altLang="en-US" dirty="0">
                <a:solidFill>
                  <a:schemeClr val="tx1"/>
                </a:solidFill>
              </a:rPr>
              <a:t>Construct a Graph: Excel spreadsheet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089" y="1606931"/>
            <a:ext cx="6446861" cy="4924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32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25"/>
    </mc:Choice>
    <mc:Fallback xmlns="">
      <p:transition spd="slow" advTm="27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altLang="en-US" sz="3000"/>
              <a:t>The breakeven point can also be established using the following calculations:</a:t>
            </a:r>
            <a:br>
              <a:rPr lang="en-GB" altLang="en-US" sz="3000"/>
            </a:br>
            <a:endParaRPr lang="en-GB" altLang="en-US" sz="300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t">
            <a:normAutofit/>
          </a:bodyPr>
          <a:lstStyle/>
          <a:p>
            <a:pPr>
              <a:buFontTx/>
              <a:buNone/>
            </a:pPr>
            <a:r>
              <a:rPr lang="en-GB" altLang="en-US" sz="2200"/>
              <a:t> </a:t>
            </a:r>
          </a:p>
          <a:p>
            <a:pPr>
              <a:buFontTx/>
              <a:buNone/>
            </a:pPr>
            <a:r>
              <a:rPr lang="en-GB" altLang="en-US" sz="2200"/>
              <a:t>Breakeven point in units =</a:t>
            </a:r>
            <a:r>
              <a:rPr lang="en-GB" altLang="en-US" sz="2200" u="sng"/>
              <a:t>      Fixed Costs</a:t>
            </a:r>
            <a:endParaRPr lang="en-GB" altLang="en-US" sz="2200"/>
          </a:p>
          <a:p>
            <a:pPr>
              <a:buFontTx/>
              <a:buNone/>
            </a:pPr>
            <a:r>
              <a:rPr lang="en-GB" altLang="en-US" sz="2200"/>
              <a:t>					Contribution per unit</a:t>
            </a:r>
          </a:p>
          <a:p>
            <a:pPr>
              <a:buFontTx/>
              <a:buNone/>
            </a:pPr>
            <a:r>
              <a:rPr lang="en-GB" altLang="en-US" sz="2200"/>
              <a:t> </a:t>
            </a:r>
          </a:p>
          <a:p>
            <a:pPr>
              <a:buFontTx/>
              <a:buNone/>
            </a:pPr>
            <a:r>
              <a:rPr lang="en-GB" altLang="en-US" sz="2200"/>
              <a:t>Breakeven point Sale Value =</a:t>
            </a:r>
            <a:r>
              <a:rPr lang="en-GB" altLang="en-US" sz="2200" u="sng"/>
              <a:t> Fixed Costs</a:t>
            </a:r>
            <a:r>
              <a:rPr lang="en-GB" altLang="en-US" sz="2200"/>
              <a:t>				    	   	                                     % contribution</a:t>
            </a:r>
            <a:r>
              <a:rPr lang="en-GB" altLang="en-US" sz="2200" b="1"/>
              <a:t> </a:t>
            </a:r>
            <a:endParaRPr lang="en-GB" altLang="en-US" sz="2200"/>
          </a:p>
          <a:p>
            <a:pPr>
              <a:buFontTx/>
              <a:buNone/>
            </a:pPr>
            <a:r>
              <a:rPr lang="en-GB" altLang="en-US" sz="2200" b="1"/>
              <a:t> </a:t>
            </a:r>
            <a:endParaRPr lang="en-GB" altLang="en-US" sz="2200"/>
          </a:p>
          <a:p>
            <a:pPr>
              <a:buFontTx/>
              <a:buNone/>
            </a:pPr>
            <a:br>
              <a:rPr lang="en-GB" altLang="en-US" sz="2200"/>
            </a:br>
            <a:endParaRPr lang="en-GB" altLang="en-US" sz="22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377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38"/>
    </mc:Choice>
    <mc:Fallback xmlns="">
      <p:transition spd="slow" advTm="48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anchor="b">
            <a:normAutofit/>
          </a:bodyPr>
          <a:lstStyle/>
          <a:p>
            <a:r>
              <a:rPr lang="en-GB" altLang="en-US" sz="3400" b="1"/>
              <a:t>Cathie’s Colourful Carpets</a:t>
            </a:r>
            <a:endParaRPr lang="en-GB" altLang="en-US" sz="340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84448"/>
          </a:xfrm>
        </p:spPr>
        <p:txBody>
          <a:bodyPr anchor="t">
            <a:normAutofit/>
          </a:bodyPr>
          <a:lstStyle/>
          <a:p>
            <a:r>
              <a:rPr lang="en-GB" altLang="en-US" sz="1800" b="1"/>
              <a:t>Calculate the</a:t>
            </a:r>
            <a:r>
              <a:rPr lang="en-GB" altLang="en-US" sz="1800"/>
              <a:t> </a:t>
            </a:r>
            <a:r>
              <a:rPr lang="en-GB" altLang="en-US" sz="1800" b="1"/>
              <a:t>breakeven points for</a:t>
            </a:r>
            <a:endParaRPr lang="en-GB" altLang="en-US" sz="1800"/>
          </a:p>
          <a:p>
            <a:r>
              <a:rPr lang="en-GB" altLang="en-US" sz="1800"/>
              <a:t>Breakeven point in units =</a:t>
            </a:r>
          </a:p>
          <a:p>
            <a:r>
              <a:rPr lang="en-GB" altLang="en-US" sz="1800"/>
              <a:t>Breakeven point in sales value =</a:t>
            </a:r>
            <a:r>
              <a:rPr lang="en-GB" altLang="en-US" sz="1800" b="1"/>
              <a:t> </a:t>
            </a:r>
            <a:endParaRPr lang="en-GB" altLang="en-US" sz="1800"/>
          </a:p>
          <a:p>
            <a:r>
              <a:rPr lang="en-GB" altLang="en-US" sz="1800" b="1"/>
              <a:t>What happens if Cathie reduces her selling price by 10%?</a:t>
            </a:r>
            <a:endParaRPr lang="en-GB" altLang="en-US" sz="1800"/>
          </a:p>
          <a:p>
            <a:r>
              <a:rPr lang="en-GB" altLang="en-US" sz="1800"/>
              <a:t>Breakeven point in units = </a:t>
            </a:r>
          </a:p>
          <a:p>
            <a:r>
              <a:rPr lang="en-GB" altLang="en-US" sz="1800"/>
              <a:t>Breakeven point in sales value =</a:t>
            </a:r>
          </a:p>
          <a:p>
            <a:endParaRPr lang="en-GB" altLang="en-US" sz="1800"/>
          </a:p>
        </p:txBody>
      </p:sp>
      <p:pic>
        <p:nvPicPr>
          <p:cNvPr id="14341" name="Picture 14340" descr="Close up of colourful knitted fabric">
            <a:extLst>
              <a:ext uri="{FF2B5EF4-FFF2-40B4-BE49-F238E27FC236}">
                <a16:creationId xmlns:a16="http://schemas.microsoft.com/office/drawing/2014/main" id="{EF0E4832-F936-B8BB-B786-3181242788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967" r="23282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999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95"/>
    </mc:Choice>
    <mc:Fallback xmlns="">
      <p:transition spd="slow" advTm="43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 sz="4800" dirty="0"/>
              <a:t>Breakeven Chart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 sz="2200" dirty="0"/>
              <a:t>Use it to monitor actual sales and set targets.</a:t>
            </a:r>
          </a:p>
          <a:p>
            <a:pPr eaLnBrk="1" hangingPunct="1"/>
            <a:endParaRPr lang="en-GB" altLang="en-US" sz="2200" dirty="0"/>
          </a:p>
          <a:p>
            <a:pPr eaLnBrk="1" hangingPunct="1"/>
            <a:r>
              <a:rPr lang="en-GB" altLang="en-US" sz="2200" dirty="0"/>
              <a:t>Be honest and again record your assumptions made and check back to sales forecasts, costing and capacity.</a:t>
            </a:r>
          </a:p>
          <a:p>
            <a:pPr eaLnBrk="1" hangingPunct="1"/>
            <a:endParaRPr lang="en-GB" altLang="en-US" sz="2200" dirty="0"/>
          </a:p>
          <a:p>
            <a:pPr eaLnBrk="1" hangingPunct="1"/>
            <a:r>
              <a:rPr lang="en-GB" altLang="en-US" sz="2200" dirty="0"/>
              <a:t>If you do not breakeven in year 1, you need to do this for a 2 year period to find the breakeven point.</a:t>
            </a:r>
          </a:p>
          <a:p>
            <a:pPr eaLnBrk="1" hangingPunct="1"/>
            <a:endParaRPr lang="en-GB" altLang="en-US" sz="2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16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542"/>
    </mc:Choice>
    <mc:Fallback xmlns="">
      <p:transition spd="slow" advTm="84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389278" y="1233241"/>
            <a:ext cx="3240506" cy="406462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Consider</a:t>
            </a:r>
            <a:endParaRPr lang="en-US" altLang="en-US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/>
              <a:t>How can the business reach breakeven sooner?</a:t>
            </a:r>
          </a:p>
          <a:p>
            <a:pPr eaLnBrk="1" hangingPunct="1"/>
            <a:r>
              <a:rPr lang="en-GB" altLang="en-US"/>
              <a:t>What if the business does not reach breakeven in year 1?</a:t>
            </a:r>
          </a:p>
          <a:p>
            <a:pPr eaLnBrk="1" hangingPunct="1"/>
            <a:r>
              <a:rPr lang="en-GB" altLang="en-US"/>
              <a:t>For your business, what is your unit of sale?</a:t>
            </a:r>
          </a:p>
          <a:p>
            <a:pPr eaLnBrk="1" hangingPunct="1"/>
            <a:r>
              <a:rPr lang="en-GB" altLang="en-US"/>
              <a:t>Do you have more than one product?</a:t>
            </a:r>
          </a:p>
          <a:p>
            <a:pPr eaLnBrk="1" hangingPunct="1"/>
            <a:r>
              <a:rPr lang="en-GB" altLang="en-US"/>
              <a:t>Start thinking about your breakeven model?</a:t>
            </a:r>
            <a:endParaRPr lang="en-US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714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518"/>
    </mc:Choice>
    <mc:Fallback xmlns="">
      <p:transition spd="slow" advTm="75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389278" y="1233241"/>
            <a:ext cx="3240506" cy="406462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Finance and your business plan: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 dirty="0"/>
              <a:t>For your businesses you need to construct a breakeven model and 2 year cashflow </a:t>
            </a:r>
          </a:p>
          <a:p>
            <a:pPr eaLnBrk="1" hangingPunct="1"/>
            <a:r>
              <a:rPr lang="en-GB" altLang="en-US" dirty="0"/>
              <a:t>You need a sales forecast to feed into the income section of the cashflow </a:t>
            </a:r>
          </a:p>
          <a:p>
            <a:pPr eaLnBrk="1" hangingPunct="1"/>
            <a:r>
              <a:rPr lang="en-GB" altLang="en-US" dirty="0"/>
              <a:t>You need to address the funding required and  where you will be seeking funding from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48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843"/>
    </mc:Choice>
    <mc:Fallback xmlns="">
      <p:transition spd="slow" advTm="94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6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Finance (Cash Flow)and Risk  	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790C03-9DED-DAAA-D4A8-EEE3520A7C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7499" y="3440180"/>
            <a:ext cx="2894166" cy="193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1852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kern="1200">
                <a:latin typeface="+mj-lt"/>
                <a:ea typeface="+mj-ea"/>
                <a:cs typeface="+mj-cs"/>
              </a:rPr>
              <a:t>Most new ventures need funding</a:t>
            </a:r>
          </a:p>
        </p:txBody>
      </p:sp>
      <p:pic>
        <p:nvPicPr>
          <p:cNvPr id="34830" name="Picture 34829" descr="Sunset silhouette of scaffolding in construction site">
            <a:extLst>
              <a:ext uri="{FF2B5EF4-FFF2-40B4-BE49-F238E27FC236}">
                <a16:creationId xmlns:a16="http://schemas.microsoft.com/office/drawing/2014/main" id="{2179CAEC-DF62-EB4E-36DB-908C62FC7B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161" r="18305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sz="2000" dirty="0"/>
              <a:t>Cashflow Challenges – inventory, employees trained &amp; paid, promotional plan put into operation</a:t>
            </a:r>
          </a:p>
          <a:p>
            <a:endParaRPr lang="en-US" altLang="en-US" sz="2000" dirty="0"/>
          </a:p>
          <a:p>
            <a:r>
              <a:rPr lang="en-US" altLang="en-US" sz="2000" dirty="0"/>
              <a:t>Capital Investments – buildings, equipment</a:t>
            </a:r>
          </a:p>
          <a:p>
            <a:endParaRPr lang="en-US" altLang="en-US" sz="2000" dirty="0"/>
          </a:p>
          <a:p>
            <a:r>
              <a:rPr lang="en-US" altLang="en-US" sz="2000" dirty="0"/>
              <a:t>Lengthy New Product Development (NPD)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503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824"/>
    </mc:Choice>
    <mc:Fallback xmlns="">
      <p:transition spd="slow" advTm="121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901162" y="3050434"/>
            <a:ext cx="3722933" cy="757130"/>
          </a:xfrm>
          <a:ln w="25400" cap="sq">
            <a:solidFill>
              <a:srgbClr val="FFFFFF"/>
            </a:solidFill>
            <a:miter lim="800000"/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altLang="en-US" sz="2800" kern="1200" dirty="0">
                <a:latin typeface="+mj-lt"/>
                <a:ea typeface="+mj-ea"/>
                <a:cs typeface="+mj-cs"/>
              </a:rPr>
              <a:t>Cashflow Challenges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6574536" y="640080"/>
            <a:ext cx="5053066" cy="2546604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altLang="en-US" sz="2400" dirty="0"/>
              <a:t>Inadequate financial resources is one of the primary reasons new firms fail</a:t>
            </a:r>
          </a:p>
          <a:p>
            <a:endParaRPr lang="en-US" altLang="en-US" sz="2400" dirty="0"/>
          </a:p>
          <a:p>
            <a:pPr lvl="1"/>
            <a:r>
              <a:rPr lang="en-US" altLang="en-US" dirty="0"/>
              <a:t>For example, a firm usually fails if it burns through all it capital before becoming profitable</a:t>
            </a:r>
          </a:p>
          <a:p>
            <a:pPr lvl="1"/>
            <a:endParaRPr lang="en-US" altLang="en-US" dirty="0"/>
          </a:p>
          <a:p>
            <a:r>
              <a:rPr lang="en-US" altLang="en-US" sz="2400" dirty="0"/>
              <a:t>A firm can run out of cash even if it has good customers and products </a:t>
            </a:r>
          </a:p>
          <a:p>
            <a:endParaRPr lang="en-US" altLang="en-US" sz="2400" dirty="0"/>
          </a:p>
          <a:p>
            <a:r>
              <a:rPr lang="en-US" altLang="en-US" sz="2400" dirty="0"/>
              <a:t>Most entrepreneurs need credit or capital to cover cashflow shortfalls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253769" y="6393643"/>
            <a:ext cx="5057398" cy="25466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  <a:latin typeface="+mn-lt"/>
              </a:rPr>
              <a:t>Barringer &amp; Ireland 2006</a:t>
            </a:r>
          </a:p>
          <a:p>
            <a:pPr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403476" y="5753101"/>
            <a:ext cx="71485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7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411"/>
    </mc:Choice>
    <mc:Fallback xmlns="">
      <p:transition spd="slow" advTm="152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altLang="en-US" dirty="0"/>
              <a:t>Cashflow forecast</a:t>
            </a:r>
            <a:endParaRPr lang="en-US" alt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altLang="en-US" dirty="0"/>
              <a:t>Shows timings and amounts of all income and expenditure</a:t>
            </a:r>
          </a:p>
          <a:p>
            <a:r>
              <a:rPr lang="en-GB" altLang="en-US" dirty="0"/>
              <a:t>Use cash-based accounting</a:t>
            </a:r>
          </a:p>
          <a:p>
            <a:r>
              <a:rPr lang="en-GB" altLang="en-US" dirty="0"/>
              <a:t>Individual for the business</a:t>
            </a:r>
          </a:p>
          <a:p>
            <a:pPr>
              <a:buFont typeface="Wingdings" charset="2"/>
              <a:buNone/>
            </a:pPr>
            <a:endParaRPr lang="en-GB" altLang="en-US" dirty="0"/>
          </a:p>
          <a:p>
            <a:pPr>
              <a:buFont typeface="Wingdings" charset="2"/>
              <a:buNone/>
            </a:pPr>
            <a:r>
              <a:rPr lang="en-GB" altLang="en-US" dirty="0"/>
              <a:t>For this project, you will need to put your own cashflow spreadsheet together</a:t>
            </a:r>
            <a:endParaRPr lang="en-US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544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114"/>
    </mc:Choice>
    <mc:Fallback xmlns="">
      <p:transition spd="slow" advTm="117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88913"/>
            <a:ext cx="6248400" cy="1524000"/>
          </a:xfrm>
        </p:spPr>
        <p:txBody>
          <a:bodyPr/>
          <a:lstStyle/>
          <a:p>
            <a:r>
              <a:rPr lang="en-US" altLang="en-US"/>
              <a:t>Cashflow Template </a:t>
            </a:r>
            <a:br>
              <a:rPr lang="en-US" altLang="en-US"/>
            </a:br>
            <a:r>
              <a:rPr lang="en-US" altLang="en-US" sz="2400"/>
              <a:t>(example template on VISION)</a:t>
            </a:r>
          </a:p>
        </p:txBody>
      </p:sp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4" y="1916114"/>
            <a:ext cx="5705199" cy="4566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1"/>
          <p:cNvSpPr txBox="1">
            <a:spLocks noChangeArrowheads="1"/>
          </p:cNvSpPr>
          <p:nvPr/>
        </p:nvSpPr>
        <p:spPr bwMode="auto">
          <a:xfrm>
            <a:off x="1774825" y="6505576"/>
            <a:ext cx="61928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/>
              <a:t>Entrepreneurship and Small Firm” 4</a:t>
            </a:r>
            <a:r>
              <a:rPr lang="en-GB" altLang="en-US" sz="1200" b="1" baseline="30000"/>
              <a:t>th</a:t>
            </a:r>
            <a:r>
              <a:rPr lang="en-GB" altLang="en-US" sz="1200" b="1"/>
              <a:t> edn Deakins D. &amp; Freel M, 2006, McGraw Hill</a:t>
            </a:r>
            <a:endParaRPr lang="en-US" altLang="en-US" sz="1200" b="1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C73B2AD-9DB0-1B93-BEE0-A28AF86CBCE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00400" y="3056760"/>
              <a:ext cx="1490400" cy="27849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2C73B2AD-9DB0-1B93-BEE0-A28AF86CBCE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191040" y="3047400"/>
                <a:ext cx="1509120" cy="280368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9734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53"/>
    </mc:Choice>
    <mc:Fallback xmlns="">
      <p:transition spd="slow" advTm="85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9220" descr="Calendar on table">
            <a:extLst>
              <a:ext uri="{FF2B5EF4-FFF2-40B4-BE49-F238E27FC236}">
                <a16:creationId xmlns:a16="http://schemas.microsoft.com/office/drawing/2014/main" id="{583838A7-EBE0-405C-154C-8DBE04562E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86" r="43453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/>
              <a:t>How do you establish funding requirement?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Cashflow forecast</a:t>
            </a:r>
          </a:p>
          <a:p>
            <a:pPr eaLnBrk="1" hangingPunct="1"/>
            <a:r>
              <a:rPr lang="en-GB" altLang="en-US" dirty="0"/>
              <a:t>Month by month projected income and expenditure</a:t>
            </a:r>
          </a:p>
          <a:p>
            <a:pPr eaLnBrk="1" hangingPunct="1"/>
            <a:r>
              <a:rPr lang="en-GB" altLang="en-US" dirty="0"/>
              <a:t>3-year projection for Bank funding</a:t>
            </a:r>
          </a:p>
          <a:p>
            <a:pPr eaLnBrk="1" hangingPunct="1"/>
            <a:r>
              <a:rPr lang="en-GB" altLang="en-US" dirty="0"/>
              <a:t>5-ear projection for Capital investment</a:t>
            </a:r>
          </a:p>
          <a:p>
            <a:pPr eaLnBrk="1" hangingPunct="1">
              <a:buFont typeface="Wingdings" charset="2"/>
              <a:buNone/>
            </a:pPr>
            <a:r>
              <a:rPr lang="en-GB" altLang="en-US" dirty="0"/>
              <a:t>You need a 2-year cashflow forecast in your business plan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507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893"/>
    </mc:Choice>
    <mc:Fallback xmlns="">
      <p:transition spd="slow" advTm="688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US" altLang="en-US"/>
              <a:t>Cashflow Assumptions</a:t>
            </a:r>
          </a:p>
        </p:txBody>
      </p:sp>
      <p:pic>
        <p:nvPicPr>
          <p:cNvPr id="10245" name="Picture 10244" descr="White calculator">
            <a:extLst>
              <a:ext uri="{FF2B5EF4-FFF2-40B4-BE49-F238E27FC236}">
                <a16:creationId xmlns:a16="http://schemas.microsoft.com/office/drawing/2014/main" id="{D584CC52-6F95-51D0-23C1-9656086DC8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17" r="38949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r>
              <a:rPr lang="en-US" altLang="en-US" sz="2000"/>
              <a:t>Remember to record your assumptions eg.</a:t>
            </a:r>
          </a:p>
          <a:p>
            <a:pPr marL="457200" lvl="1" indent="0">
              <a:buNone/>
            </a:pPr>
            <a:r>
              <a:rPr lang="en-US" altLang="en-US" sz="2000"/>
              <a:t>Income</a:t>
            </a:r>
          </a:p>
          <a:p>
            <a:pPr marL="457200" lvl="1" indent="0"/>
            <a:r>
              <a:rPr lang="en-US" altLang="en-US" sz="2000"/>
              <a:t>Cash received 30 days after sale – </a:t>
            </a:r>
            <a:r>
              <a:rPr lang="en-US" altLang="en-US" sz="2000" i="1"/>
              <a:t>(refer back to your sales forecast)</a:t>
            </a:r>
          </a:p>
          <a:p>
            <a:pPr marL="457200" lvl="1" indent="0">
              <a:buNone/>
            </a:pPr>
            <a:r>
              <a:rPr lang="en-US" altLang="en-US" sz="2000"/>
              <a:t>Expenses</a:t>
            </a:r>
          </a:p>
          <a:p>
            <a:pPr marL="457200" lvl="1" indent="0"/>
            <a:r>
              <a:rPr lang="en-US" altLang="en-US" sz="2000"/>
              <a:t>Rent &amp; Rates – paid monthly, all inclusive</a:t>
            </a:r>
          </a:p>
          <a:p>
            <a:pPr marL="457200" lvl="1" indent="0">
              <a:buNone/>
            </a:pPr>
            <a:endParaRPr lang="en-US" altLang="en-US" sz="20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653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8"/>
    </mc:Choice>
    <mc:Fallback xmlns="">
      <p:transition spd="slow" advTm="127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5400"/>
              <a:t>Funding requirements  </a:t>
            </a:r>
          </a:p>
        </p:txBody>
      </p:sp>
      <p:pic>
        <p:nvPicPr>
          <p:cNvPr id="11269" name="Picture 11268" descr="Magnifying glass showing decling performance">
            <a:extLst>
              <a:ext uri="{FF2B5EF4-FFF2-40B4-BE49-F238E27FC236}">
                <a16:creationId xmlns:a16="http://schemas.microsoft.com/office/drawing/2014/main" id="{D9994C82-07D9-91E7-824E-FB2BFF636BA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053" r="42616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200"/>
              <a:t>Once you have your cashflow forecast you can look at peak funding requirements. You can then address where the required cash will come from.</a:t>
            </a:r>
          </a:p>
          <a:p>
            <a:pPr eaLnBrk="1" hangingPunct="1"/>
            <a:endParaRPr lang="en-GB" altLang="en-US" sz="2200"/>
          </a:p>
          <a:p>
            <a:pPr eaLnBrk="1" hangingPunct="1"/>
            <a:r>
              <a:rPr lang="en-GB" altLang="en-US" sz="2200"/>
              <a:t>Then feed these figures into your cashflow showing bank loans, investors cash etc coming in and repayments going out!  Record assumptions</a:t>
            </a:r>
            <a:endParaRPr lang="en-US" altLang="en-US" sz="22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425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26"/>
    </mc:Choice>
    <mc:Fallback xmlns="">
      <p:transition spd="slow" advTm="111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01" name="Picture 42000" descr="Magnifying glass and question mark">
            <a:extLst>
              <a:ext uri="{FF2B5EF4-FFF2-40B4-BE49-F238E27FC236}">
                <a16:creationId xmlns:a16="http://schemas.microsoft.com/office/drawing/2014/main" id="{0FCF3022-EB90-8542-8423-314FAA109B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168" r="852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sz="4000" kern="1200">
                <a:latin typeface="+mj-lt"/>
                <a:ea typeface="+mj-ea"/>
                <a:cs typeface="+mj-cs"/>
              </a:rPr>
              <a:t>Risks, problems and assumptions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sz="1700" dirty="0"/>
              <a:t>This section should accompany the cashflow forecasts</a:t>
            </a:r>
          </a:p>
          <a:p>
            <a:endParaRPr lang="en-US" altLang="en-US" sz="1700" dirty="0"/>
          </a:p>
          <a:p>
            <a:r>
              <a:rPr lang="en-US" altLang="en-US" sz="1700" dirty="0"/>
              <a:t>Do not omit. If you do the reader may think:</a:t>
            </a:r>
          </a:p>
          <a:p>
            <a:endParaRPr lang="en-US" altLang="en-US" sz="1700" dirty="0"/>
          </a:p>
          <a:p>
            <a:pPr lvl="1"/>
            <a:r>
              <a:rPr lang="en-US" altLang="en-US" sz="1700" dirty="0"/>
              <a:t>You are naïve or stupid, or both</a:t>
            </a:r>
          </a:p>
          <a:p>
            <a:pPr lvl="1"/>
            <a:r>
              <a:rPr lang="en-US" altLang="en-US" sz="1700" dirty="0"/>
              <a:t>You hope to pull the wool over the readers eyes</a:t>
            </a:r>
          </a:p>
          <a:p>
            <a:pPr lvl="1"/>
            <a:r>
              <a:rPr lang="en-US" altLang="en-US" sz="1700" dirty="0"/>
              <a:t>You do not have enough objectivity to recognize and deal with assumptions and problems.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189154" y="2398626"/>
            <a:ext cx="5164645" cy="373046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1100" dirty="0">
              <a:solidFill>
                <a:schemeClr val="tx1"/>
              </a:solidFill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813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41"/>
    </mc:Choice>
    <mc:Fallback xmlns="">
      <p:transition spd="slow" advTm="71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  <p:bldP spid="41987" grpId="1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dirty="0">
                <a:solidFill>
                  <a:srgbClr val="FF0000"/>
                </a:solidFill>
              </a:rPr>
              <a:t>Risks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1577009" y="1464365"/>
            <a:ext cx="9347665" cy="4976124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0000"/>
                </a:solidFill>
              </a:rPr>
              <a:t>Addressing these helps you demonstrate that you have thought of them and can handle them: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lvl="1"/>
            <a:r>
              <a:rPr lang="en-GB" altLang="en-US" sz="2200" dirty="0"/>
              <a:t>Run out of cash before orders are secured</a:t>
            </a:r>
          </a:p>
          <a:p>
            <a:pPr lvl="1"/>
            <a:r>
              <a:rPr lang="en-GB" altLang="en-US" sz="2200" dirty="0"/>
              <a:t>Potential price cutting by competitors</a:t>
            </a:r>
          </a:p>
          <a:p>
            <a:pPr lvl="1"/>
            <a:r>
              <a:rPr lang="en-GB" altLang="en-US" sz="2200" dirty="0"/>
              <a:t>Unfavourable industry trends</a:t>
            </a:r>
          </a:p>
          <a:p>
            <a:pPr lvl="1"/>
            <a:r>
              <a:rPr lang="en-GB" altLang="en-US" sz="2200" dirty="0"/>
              <a:t>Design or manufacturing costs exceed estimates</a:t>
            </a:r>
          </a:p>
          <a:p>
            <a:pPr lvl="1"/>
            <a:r>
              <a:rPr lang="en-GB" altLang="en-US" sz="2200" dirty="0"/>
              <a:t>Sales projections not achieved</a:t>
            </a:r>
          </a:p>
          <a:p>
            <a:pPr lvl="1"/>
            <a:r>
              <a:rPr lang="en-GB" altLang="en-US" sz="2200" dirty="0"/>
              <a:t>Do not meet product launch</a:t>
            </a:r>
          </a:p>
          <a:p>
            <a:pPr lvl="1"/>
            <a:r>
              <a:rPr lang="en-GB" altLang="en-US" sz="2200" dirty="0"/>
              <a:t>Difficulties in procuring raw materials</a:t>
            </a:r>
          </a:p>
          <a:p>
            <a:pPr lvl="1"/>
            <a:r>
              <a:rPr lang="en-GB" altLang="en-US" sz="2200" dirty="0"/>
              <a:t>Difficulties in obtaining bank credit</a:t>
            </a:r>
          </a:p>
          <a:p>
            <a:pPr lvl="1"/>
            <a:r>
              <a:rPr lang="en-GB" altLang="en-US" sz="2200" dirty="0"/>
              <a:t>Run out of cash after orders pour in</a:t>
            </a:r>
          </a:p>
          <a:p>
            <a:pPr lvl="1"/>
            <a:r>
              <a:rPr lang="en-GB" altLang="en-US" sz="2200" dirty="0"/>
              <a:t>Customers do not pay you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524000" y="6040438"/>
            <a:ext cx="9144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/>
              </a:solidFill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 rot="10800000" flipV="1">
            <a:off x="1774826" y="6440489"/>
            <a:ext cx="74263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 dirty="0"/>
              <a:t>Timmons J &amp; Spinelli S ( 2007) New Venture Creation (7th </a:t>
            </a:r>
            <a:r>
              <a:rPr lang="en-GB" altLang="en-US" sz="1200" b="1" dirty="0" err="1"/>
              <a:t>edn</a:t>
            </a:r>
            <a:r>
              <a:rPr lang="en-GB" altLang="en-US" sz="1200" b="1" dirty="0"/>
              <a:t>), McGraw Hill, New York</a:t>
            </a:r>
            <a:endParaRPr lang="en-US" altLang="en-US" sz="1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188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31"/>
    </mc:Choice>
    <mc:Fallback xmlns="">
      <p:transition spd="slow" advTm="241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/>
              <a:t>Your Business Plans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93345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For your businesses you need to construct a </a:t>
            </a:r>
            <a:r>
              <a:rPr lang="en-GB" altLang="en-US" b="1" u="sng" dirty="0"/>
              <a:t>2-year cashflow </a:t>
            </a:r>
          </a:p>
          <a:p>
            <a:pPr eaLnBrk="1" hangingPunct="1"/>
            <a:r>
              <a:rPr lang="en-GB" altLang="en-US" dirty="0"/>
              <a:t>Use the cashflow to identify how much funding your require to launch your business.</a:t>
            </a:r>
          </a:p>
          <a:p>
            <a:pPr eaLnBrk="1" hangingPunct="1"/>
            <a:r>
              <a:rPr lang="en-GB" altLang="en-US" dirty="0"/>
              <a:t>You need to address the funding required and  where you will be seeking funding from. This will be covered next.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415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75"/>
    </mc:Choice>
    <mc:Fallback xmlns="">
      <p:transition spd="slow" advTm="796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500" b="0" i="0" u="none" strike="noStrike" kern="1200" cap="none" spc="0" normalizeH="0" baseline="0" noProof="0">
                <a:ln w="22225">
                  <a:solidFill>
                    <a:prstClr val="black"/>
                  </a:solidFill>
                  <a:miter lim="800000"/>
                </a:ln>
                <a:noFill/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Sources of Finance	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100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sz="5400"/>
              <a:t>Finance available (theoretically) (1/3)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2200" b="1" u="sng" dirty="0"/>
              <a:t>INTERNAL</a:t>
            </a:r>
            <a:r>
              <a:rPr lang="en-GB" altLang="en-US" sz="2200" b="1" dirty="0"/>
              <a:t> sources</a:t>
            </a:r>
          </a:p>
          <a:p>
            <a:pPr marL="0" indent="0">
              <a:buNone/>
            </a:pPr>
            <a:endParaRPr lang="en-GB" altLang="en-US" sz="2200" b="1" dirty="0"/>
          </a:p>
          <a:p>
            <a:pPr marL="0" indent="0">
              <a:buNone/>
            </a:pPr>
            <a:r>
              <a:rPr lang="en-GB" altLang="en-US" sz="2200" dirty="0"/>
              <a:t>Personal funds:</a:t>
            </a:r>
          </a:p>
          <a:p>
            <a:pPr lvl="1"/>
            <a:r>
              <a:rPr lang="en-GB" altLang="en-US" sz="2200" dirty="0"/>
              <a:t>Savings</a:t>
            </a:r>
          </a:p>
          <a:p>
            <a:pPr lvl="1"/>
            <a:r>
              <a:rPr lang="en-GB" altLang="en-US" sz="2200" dirty="0"/>
              <a:t>Re-mortgages</a:t>
            </a:r>
          </a:p>
          <a:p>
            <a:pPr lvl="1"/>
            <a:r>
              <a:rPr lang="en-GB" altLang="en-US" sz="2200" dirty="0"/>
              <a:t>Family and friends</a:t>
            </a:r>
          </a:p>
          <a:p>
            <a:pPr lvl="1"/>
            <a:r>
              <a:rPr lang="en-GB" altLang="en-US" sz="2200" dirty="0"/>
              <a:t>Retained profit </a:t>
            </a:r>
          </a:p>
          <a:p>
            <a:pPr lvl="1">
              <a:buFont typeface="Wingdings" charset="2"/>
              <a:buNone/>
            </a:pPr>
            <a:endParaRPr lang="en-GB" altLang="en-US" sz="2200" dirty="0"/>
          </a:p>
          <a:p>
            <a:pPr lvl="1">
              <a:buFont typeface="Wingdings" charset="2"/>
              <a:buNone/>
            </a:pPr>
            <a:r>
              <a:rPr lang="en-GB" altLang="en-US" sz="2200" dirty="0"/>
              <a:t>All firms are started with some investment from owners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227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613"/>
    </mc:Choice>
    <mc:Fallback xmlns="">
      <p:transition spd="slow" advTm="89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Finance available (theoretically) (2/3)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08735" y="3514650"/>
            <a:ext cx="2511825" cy="2712771"/>
          </a:xfrm>
        </p:spPr>
        <p:txBody>
          <a:bodyPr/>
          <a:lstStyle/>
          <a:p>
            <a:pPr marL="0" indent="0" defTabSz="594360">
              <a:spcBef>
                <a:spcPts val="650"/>
              </a:spcBef>
              <a:buNone/>
              <a:defRPr/>
            </a:pPr>
            <a:r>
              <a:rPr lang="en-GB" sz="1820" u="sng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Debt</a:t>
            </a:r>
          </a:p>
          <a:p>
            <a:pPr marL="148590" indent="-148590" defTabSz="594360">
              <a:spcBef>
                <a:spcPts val="650"/>
              </a:spcBef>
              <a:buFont typeface="Wingdings" pitchFamily="2" charset="2"/>
              <a:buChar char=""/>
              <a:defRPr/>
            </a:pPr>
            <a:r>
              <a:rPr lang="en-GB" sz="182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Banks </a:t>
            </a:r>
          </a:p>
          <a:p>
            <a:pPr marL="148590" indent="-148590" defTabSz="594360">
              <a:spcBef>
                <a:spcPts val="650"/>
              </a:spcBef>
              <a:buFont typeface="Wingdings" pitchFamily="2" charset="2"/>
              <a:buChar char=""/>
              <a:defRPr/>
            </a:pPr>
            <a:r>
              <a:rPr lang="en-GB" sz="182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Loans </a:t>
            </a:r>
          </a:p>
          <a:p>
            <a:pPr marL="148590" indent="-148590" defTabSz="594360">
              <a:spcBef>
                <a:spcPts val="650"/>
              </a:spcBef>
              <a:buFont typeface="Wingdings" pitchFamily="2" charset="2"/>
              <a:buChar char=""/>
              <a:defRPr/>
            </a:pPr>
            <a:r>
              <a:rPr lang="en-GB" sz="182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Overdraft 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7083" y="3514650"/>
            <a:ext cx="2511825" cy="2712771"/>
          </a:xfrm>
        </p:spPr>
        <p:txBody>
          <a:bodyPr/>
          <a:lstStyle/>
          <a:p>
            <a:pPr marL="0" indent="0" defTabSz="594360">
              <a:spcBef>
                <a:spcPts val="650"/>
              </a:spcBef>
              <a:buNone/>
              <a:defRPr/>
            </a:pPr>
            <a:r>
              <a:rPr lang="en-GB" sz="1820" u="sng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Equity</a:t>
            </a:r>
          </a:p>
          <a:p>
            <a:pPr marL="148590" indent="-148590" defTabSz="594360">
              <a:spcBef>
                <a:spcPts val="650"/>
              </a:spcBef>
              <a:buFont typeface="Wingdings" pitchFamily="2" charset="2"/>
              <a:buChar char=""/>
              <a:defRPr/>
            </a:pPr>
            <a:r>
              <a:rPr lang="en-GB" sz="182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Venture capital</a:t>
            </a:r>
          </a:p>
          <a:p>
            <a:pPr marL="148590" indent="-148590" defTabSz="594360">
              <a:spcBef>
                <a:spcPts val="650"/>
              </a:spcBef>
              <a:buFont typeface="Wingdings" pitchFamily="2" charset="2"/>
              <a:buChar char=""/>
              <a:defRPr/>
            </a:pPr>
            <a:r>
              <a:rPr lang="en-GB" sz="182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Informal investors</a:t>
            </a:r>
          </a:p>
          <a:p>
            <a:pPr marL="445770" lvl="1" indent="-148590" defTabSz="594360">
              <a:spcBef>
                <a:spcPts val="325"/>
              </a:spcBef>
              <a:buFont typeface="Wingdings" pitchFamily="2" charset="2"/>
              <a:buChar char=""/>
              <a:defRPr/>
            </a:pPr>
            <a:r>
              <a:rPr lang="en-GB" sz="156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Business angels</a:t>
            </a:r>
          </a:p>
          <a:p>
            <a:pPr marL="445770" lvl="1" indent="-148590" defTabSz="594360">
              <a:spcBef>
                <a:spcPts val="325"/>
              </a:spcBef>
              <a:buFont typeface="Wingdings" pitchFamily="2" charset="2"/>
              <a:buChar char=""/>
              <a:defRPr/>
            </a:pPr>
            <a:r>
              <a:rPr lang="en-GB" sz="156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Non-exec. directors</a:t>
            </a:r>
            <a:endParaRPr lang="en-GB"/>
          </a:p>
        </p:txBody>
      </p:sp>
      <p:sp>
        <p:nvSpPr>
          <p:cNvPr id="18437" name="Rectangle 4"/>
          <p:cNvSpPr>
            <a:spLocks noChangeArrowheads="1"/>
          </p:cNvSpPr>
          <p:nvPr/>
        </p:nvSpPr>
        <p:spPr bwMode="auto">
          <a:xfrm>
            <a:off x="3555831" y="3017519"/>
            <a:ext cx="2516011" cy="372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defTabSz="594360" eaLnBrk="1" hangingPunct="1">
              <a:spcBef>
                <a:spcPct val="0"/>
              </a:spcBef>
              <a:spcAft>
                <a:spcPts val="600"/>
              </a:spcAft>
              <a:buNone/>
            </a:pPr>
            <a:r>
              <a:rPr lang="en-GB" altLang="en-US" sz="1820" b="1" u="sng" kern="1200" dirty="0">
                <a:solidFill>
                  <a:srgbClr val="FF0000"/>
                </a:solidFill>
                <a:latin typeface="Arial" charset="0"/>
                <a:ea typeface="+mn-ea"/>
                <a:cs typeface="+mn-cs"/>
              </a:rPr>
              <a:t>EXTERNAL</a:t>
            </a:r>
            <a:r>
              <a:rPr lang="en-GB" altLang="en-US" sz="1820" b="1" kern="1200" dirty="0">
                <a:solidFill>
                  <a:srgbClr val="FF0000"/>
                </a:solidFill>
                <a:latin typeface="Arial" charset="0"/>
                <a:ea typeface="+mn-ea"/>
                <a:cs typeface="+mn-cs"/>
              </a:rPr>
              <a:t> sources </a:t>
            </a:r>
            <a:endParaRPr lang="en-GB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24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86"/>
    </mc:Choice>
    <mc:Fallback xmlns="">
      <p:transition spd="slow" advTm="48386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altLang="en-US" sz="4800" dirty="0"/>
              <a:t>Finance available (theoretically) (3/3)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altLang="en-US" sz="2400" b="1" dirty="0"/>
              <a:t>Public sector:</a:t>
            </a:r>
          </a:p>
          <a:p>
            <a:pPr lvl="2"/>
            <a:r>
              <a:rPr lang="en-GB" altLang="en-US" sz="2400" dirty="0"/>
              <a:t>Grants</a:t>
            </a:r>
          </a:p>
          <a:p>
            <a:pPr lvl="2"/>
            <a:r>
              <a:rPr lang="en-GB" altLang="en-US" sz="2400" dirty="0"/>
              <a:t>Soft loans</a:t>
            </a:r>
          </a:p>
          <a:p>
            <a:pPr lvl="2"/>
            <a:r>
              <a:rPr lang="en-GB" altLang="en-US" sz="2400" dirty="0"/>
              <a:t>Venture capital</a:t>
            </a:r>
          </a:p>
          <a:p>
            <a:pPr lvl="2"/>
            <a:r>
              <a:rPr lang="en-GB" altLang="en-US" sz="2400" dirty="0"/>
              <a:t>Competitions </a:t>
            </a:r>
          </a:p>
          <a:p>
            <a:pPr lvl="1"/>
            <a:r>
              <a:rPr lang="en-GB" altLang="en-US" dirty="0"/>
              <a:t>For example, local authority, LEC, regional government, national government, Europe</a:t>
            </a:r>
          </a:p>
          <a:p>
            <a:pPr lvl="1"/>
            <a:r>
              <a:rPr lang="en-GB" altLang="en-US" dirty="0"/>
              <a:t>Also industry specific – high tech (SMART) or manufacturing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735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889"/>
    </mc:Choice>
    <mc:Fallback xmlns="">
      <p:transition spd="slow" advTm="64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956826" y="1112969"/>
            <a:ext cx="3937298" cy="4166010"/>
          </a:xfrm>
        </p:spPr>
        <p:txBody>
          <a:bodyPr>
            <a:normAutofit/>
          </a:bodyPr>
          <a:lstStyle/>
          <a:p>
            <a:r>
              <a:rPr lang="en-GB" altLang="en-US" dirty="0"/>
              <a:t>Other liquidity aids	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6316663" y="1457325"/>
            <a:ext cx="5257800" cy="4889500"/>
          </a:xfrm>
        </p:spPr>
        <p:txBody>
          <a:bodyPr anchor="t">
            <a:normAutofit/>
          </a:bodyPr>
          <a:lstStyle/>
          <a:p>
            <a:r>
              <a:rPr lang="en-GB" altLang="en-US" dirty="0"/>
              <a:t>Hire purchase</a:t>
            </a:r>
          </a:p>
          <a:p>
            <a:endParaRPr lang="en-GB" altLang="en-US" dirty="0"/>
          </a:p>
          <a:p>
            <a:r>
              <a:rPr lang="en-GB" altLang="en-US" dirty="0"/>
              <a:t>Leasing</a:t>
            </a:r>
          </a:p>
          <a:p>
            <a:endParaRPr lang="en-GB" altLang="en-US" dirty="0"/>
          </a:p>
          <a:p>
            <a:r>
              <a:rPr lang="en-GB" altLang="en-US" dirty="0"/>
              <a:t>Trade credit</a:t>
            </a:r>
          </a:p>
          <a:p>
            <a:endParaRPr lang="en-GB" altLang="en-US" dirty="0"/>
          </a:p>
          <a:p>
            <a:r>
              <a:rPr lang="en-GB" altLang="en-US" dirty="0"/>
              <a:t>Factoring services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093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71"/>
    </mc:Choice>
    <mc:Fallback xmlns="">
      <p:transition spd="slow" advTm="32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1901162" y="3050434"/>
            <a:ext cx="3722933" cy="757130"/>
          </a:xfrm>
          <a:ln w="25400" cap="sq">
            <a:solidFill>
              <a:srgbClr val="FFFFFF"/>
            </a:solidFill>
            <a:miter lim="800000"/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altLang="en-US" sz="2800" kern="1200" dirty="0">
                <a:latin typeface="+mj-lt"/>
                <a:ea typeface="+mj-ea"/>
                <a:cs typeface="+mj-cs"/>
              </a:rPr>
              <a:t>Venture capital	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6567907" y="640079"/>
            <a:ext cx="5059695" cy="4689909"/>
          </a:xfrm>
        </p:spPr>
        <p:txBody>
          <a:bodyPr vert="horz" lIns="91440" tIns="45720" rIns="91440" bIns="45720" rtlCol="0">
            <a:noAutofit/>
          </a:bodyPr>
          <a:lstStyle/>
          <a:p>
            <a:pPr marL="0"/>
            <a:r>
              <a:rPr lang="en-US" altLang="en-US" dirty="0"/>
              <a:t>VC companies </a:t>
            </a:r>
          </a:p>
          <a:p>
            <a:pPr marL="0"/>
            <a:endParaRPr lang="en-US" altLang="en-US" b="1" dirty="0"/>
          </a:p>
          <a:p>
            <a:pPr marL="0"/>
            <a:r>
              <a:rPr lang="en-US" altLang="en-US" dirty="0"/>
              <a:t>Look for high growth potential </a:t>
            </a:r>
            <a:r>
              <a:rPr lang="en-US" altLang="en-US" dirty="0">
                <a:sym typeface="Wingdings" charset="2"/>
              </a:rPr>
              <a:t> high return</a:t>
            </a:r>
          </a:p>
          <a:p>
            <a:pPr marL="0"/>
            <a:r>
              <a:rPr lang="en-US" altLang="en-US" dirty="0">
                <a:sym typeface="Wingdings" charset="2"/>
              </a:rPr>
              <a:t>Look for a strong entrepreneurial team</a:t>
            </a:r>
          </a:p>
          <a:p>
            <a:pPr marL="0"/>
            <a:r>
              <a:rPr lang="en-US" altLang="en-US" dirty="0">
                <a:sym typeface="Wingdings" charset="2"/>
              </a:rPr>
              <a:t>Look for a firm offering a USP</a:t>
            </a:r>
          </a:p>
          <a:p>
            <a:pPr marL="0"/>
            <a:r>
              <a:rPr lang="en-US" altLang="en-US" dirty="0">
                <a:sym typeface="Wingdings" charset="2"/>
              </a:rPr>
              <a:t>Usually put in a NED for monitoring, networking</a:t>
            </a:r>
            <a:endParaRPr lang="en-US" altLang="en-US" dirty="0"/>
          </a:p>
        </p:txBody>
      </p:sp>
      <p:sp>
        <p:nvSpPr>
          <p:cNvPr id="21508" name="TextBox 3"/>
          <p:cNvSpPr txBox="1">
            <a:spLocks noChangeArrowheads="1"/>
          </p:cNvSpPr>
          <p:nvPr/>
        </p:nvSpPr>
        <p:spPr bwMode="auto">
          <a:xfrm>
            <a:off x="8133961" y="6500654"/>
            <a:ext cx="5057398" cy="25466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+mn-lt"/>
                <a:sym typeface="Marlett" charset="2"/>
              </a:rPr>
              <a:t>Deakins, </a:t>
            </a:r>
            <a:r>
              <a:rPr lang="en-US" altLang="en-US" sz="2000" b="1" dirty="0" err="1">
                <a:solidFill>
                  <a:schemeClr val="tx1"/>
                </a:solidFill>
                <a:latin typeface="+mn-lt"/>
                <a:sym typeface="Marlett" charset="2"/>
              </a:rPr>
              <a:t>Mileham</a:t>
            </a:r>
            <a:r>
              <a:rPr lang="en-US" altLang="en-US" sz="2000" b="1" dirty="0">
                <a:solidFill>
                  <a:schemeClr val="tx1"/>
                </a:solidFill>
                <a:latin typeface="+mn-lt"/>
                <a:sym typeface="Marlett" charset="2"/>
              </a:rPr>
              <a:t>, O’Neil (1999)</a:t>
            </a: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chemeClr val="tx1"/>
              </a:solidFill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128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83"/>
    </mc:Choice>
    <mc:Fallback xmlns="">
      <p:transition spd="slow" advTm="39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932448" y="1397680"/>
            <a:ext cx="5156998" cy="46120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Informal investors: one method of closing the funding gap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angels are very important to the SME sector because: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 not require the quick return that formal VC companies do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Are less likely to want direct involvement with the firm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Offer smaller financial amounts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act in consortia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Have expertise, experience, contacts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often greatest value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Management, strategy, etc…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credibility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angel matching services provided, e.g. LINC Scotland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792017" y="3801082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B3E7675-826D-E91E-1D98-8E68621CF794}"/>
              </a:ext>
            </a:extLst>
          </p:cNvPr>
          <p:cNvSpPr txBox="1"/>
          <p:nvPr/>
        </p:nvSpPr>
        <p:spPr>
          <a:xfrm>
            <a:off x="6094592" y="4388621"/>
            <a:ext cx="6097002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Informal venture capital: business angels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5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0.9|1.5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7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1|1.3|1.8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0.6|1.4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0.4|1.1|0.9|0.5|0.3|0.3|0.5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5|0.3|0.6|0.8|0.7|0.5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4.6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2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7|2.7|1.2|1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5|1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0.3|0.5|0.4|0.5|0.1|0.1|0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0.8|0.3|0.5|1.4|37.9|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0.3|1.4|4.3|5.7|0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9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.8|0.4|0.6|0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0.5|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.2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7|0.4|0.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5|0.3|0.4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0.6|0.3|0.7|1.5|1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0.3|0.3|0.5|0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0.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0.5|53.3|3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0.7|1.1|0.6|3|1|0.6|0.8|1.1|1|1.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9|0.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4|0.6|0.6|0.4|0.5|1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5|0.3|0.4|2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2013</Words>
  <Application>Microsoft Office PowerPoint</Application>
  <PresentationFormat>Widescreen</PresentationFormat>
  <Paragraphs>422</Paragraphs>
  <Slides>46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Arial</vt:lpstr>
      <vt:lpstr>Calibri</vt:lpstr>
      <vt:lpstr>Calibri Light</vt:lpstr>
      <vt:lpstr>Roboto Light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Value proposition</vt:lpstr>
      <vt:lpstr>PowerPoint Presentation</vt:lpstr>
      <vt:lpstr>Operations Plan</vt:lpstr>
      <vt:lpstr>PowerPoint Presentation</vt:lpstr>
      <vt:lpstr>Process</vt:lpstr>
      <vt:lpstr> Operations and human resource requirements </vt:lpstr>
      <vt:lpstr>Location</vt:lpstr>
      <vt:lpstr>Example exercise: features and benefits  </vt:lpstr>
      <vt:lpstr>Features and Benefits</vt:lpstr>
      <vt:lpstr>Also</vt:lpstr>
      <vt:lpstr>Now in your groups…</vt:lpstr>
      <vt:lpstr>PowerPoint Presentation</vt:lpstr>
      <vt:lpstr>PowerPoint Presentation</vt:lpstr>
      <vt:lpstr>PowerPoint Presentation</vt:lpstr>
      <vt:lpstr>Costs</vt:lpstr>
      <vt:lpstr>What is your unit of sale?</vt:lpstr>
      <vt:lpstr>Breakeven Chart</vt:lpstr>
      <vt:lpstr>Construct a Graph: Excel spreadsheet</vt:lpstr>
      <vt:lpstr>The breakeven point can also be established using the following calculations: </vt:lpstr>
      <vt:lpstr>Cathie’s Colourful Carpets</vt:lpstr>
      <vt:lpstr>Breakeven Chart</vt:lpstr>
      <vt:lpstr>Consider</vt:lpstr>
      <vt:lpstr>Finance and your business plan:</vt:lpstr>
      <vt:lpstr>PowerPoint Presentation</vt:lpstr>
      <vt:lpstr>Most new ventures need funding</vt:lpstr>
      <vt:lpstr>Cashflow Challenges</vt:lpstr>
      <vt:lpstr>Cashflow forecast</vt:lpstr>
      <vt:lpstr>Cashflow Template  (example template on VISION)</vt:lpstr>
      <vt:lpstr>How do you establish funding requirement?</vt:lpstr>
      <vt:lpstr>Cashflow Assumptions</vt:lpstr>
      <vt:lpstr>Funding requirements  </vt:lpstr>
      <vt:lpstr>Risks, problems and assumptions</vt:lpstr>
      <vt:lpstr>Risks</vt:lpstr>
      <vt:lpstr>Your Business Plans</vt:lpstr>
      <vt:lpstr>PowerPoint Presentation</vt:lpstr>
      <vt:lpstr>Finance available (theoretically) (1/3)</vt:lpstr>
      <vt:lpstr>Finance available (theoretically) (2/3)</vt:lpstr>
      <vt:lpstr>Finance available (theoretically) (3/3)</vt:lpstr>
      <vt:lpstr>Other liquidity aids </vt:lpstr>
      <vt:lpstr>Venture capital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Amany Ramadan</cp:lastModifiedBy>
  <cp:revision>17</cp:revision>
  <dcterms:created xsi:type="dcterms:W3CDTF">2023-04-29T09:08:23Z</dcterms:created>
  <dcterms:modified xsi:type="dcterms:W3CDTF">2024-08-02T20:22:56Z</dcterms:modified>
</cp:coreProperties>
</file>